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 id="2147483788" r:id="rId2"/>
    <p:sldMasterId id="2147483801" r:id="rId3"/>
    <p:sldMasterId id="2147483816" r:id="rId4"/>
    <p:sldMasterId id="2147483831" r:id="rId5"/>
    <p:sldMasterId id="2147483845" r:id="rId6"/>
  </p:sldMasterIdLst>
  <p:notesMasterIdLst>
    <p:notesMasterId r:id="rId207"/>
  </p:notesMasterIdLst>
  <p:handoutMasterIdLst>
    <p:handoutMasterId r:id="rId208"/>
  </p:handoutMasterIdLst>
  <p:sldIdLst>
    <p:sldId id="789" r:id="rId7"/>
    <p:sldId id="630" r:id="rId8"/>
    <p:sldId id="631" r:id="rId9"/>
    <p:sldId id="632" r:id="rId10"/>
    <p:sldId id="633" r:id="rId11"/>
    <p:sldId id="634" r:id="rId12"/>
    <p:sldId id="780" r:id="rId13"/>
    <p:sldId id="637" r:id="rId14"/>
    <p:sldId id="636" r:id="rId15"/>
    <p:sldId id="635" r:id="rId16"/>
    <p:sldId id="559" r:id="rId17"/>
    <p:sldId id="560" r:id="rId18"/>
    <p:sldId id="561" r:id="rId19"/>
    <p:sldId id="562" r:id="rId20"/>
    <p:sldId id="564" r:id="rId21"/>
    <p:sldId id="566" r:id="rId22"/>
    <p:sldId id="567" r:id="rId23"/>
    <p:sldId id="591" r:id="rId24"/>
    <p:sldId id="568" r:id="rId25"/>
    <p:sldId id="569" r:id="rId26"/>
    <p:sldId id="570" r:id="rId27"/>
    <p:sldId id="571" r:id="rId28"/>
    <p:sldId id="572" r:id="rId29"/>
    <p:sldId id="573" r:id="rId30"/>
    <p:sldId id="575" r:id="rId31"/>
    <p:sldId id="576" r:id="rId32"/>
    <p:sldId id="577" r:id="rId33"/>
    <p:sldId id="578" r:id="rId34"/>
    <p:sldId id="579" r:id="rId35"/>
    <p:sldId id="580" r:id="rId36"/>
    <p:sldId id="581" r:id="rId37"/>
    <p:sldId id="582" r:id="rId38"/>
    <p:sldId id="583" r:id="rId39"/>
    <p:sldId id="584" r:id="rId40"/>
    <p:sldId id="585" r:id="rId41"/>
    <p:sldId id="586" r:id="rId42"/>
    <p:sldId id="587" r:id="rId43"/>
    <p:sldId id="588" r:id="rId44"/>
    <p:sldId id="590" r:id="rId45"/>
    <p:sldId id="592" r:id="rId46"/>
    <p:sldId id="593" r:id="rId47"/>
    <p:sldId id="594" r:id="rId48"/>
    <p:sldId id="595" r:id="rId49"/>
    <p:sldId id="596" r:id="rId50"/>
    <p:sldId id="597" r:id="rId51"/>
    <p:sldId id="598" r:id="rId52"/>
    <p:sldId id="599" r:id="rId53"/>
    <p:sldId id="600" r:id="rId54"/>
    <p:sldId id="601" r:id="rId55"/>
    <p:sldId id="602" r:id="rId56"/>
    <p:sldId id="603" r:id="rId57"/>
    <p:sldId id="604" r:id="rId58"/>
    <p:sldId id="605" r:id="rId59"/>
    <p:sldId id="606" r:id="rId60"/>
    <p:sldId id="608" r:id="rId61"/>
    <p:sldId id="609" r:id="rId62"/>
    <p:sldId id="690" r:id="rId63"/>
    <p:sldId id="610" r:id="rId64"/>
    <p:sldId id="611" r:id="rId65"/>
    <p:sldId id="612" r:id="rId66"/>
    <p:sldId id="613" r:id="rId67"/>
    <p:sldId id="614" r:id="rId68"/>
    <p:sldId id="615" r:id="rId69"/>
    <p:sldId id="616" r:id="rId70"/>
    <p:sldId id="617" r:id="rId71"/>
    <p:sldId id="618" r:id="rId72"/>
    <p:sldId id="619" r:id="rId73"/>
    <p:sldId id="620" r:id="rId74"/>
    <p:sldId id="621" r:id="rId75"/>
    <p:sldId id="622" r:id="rId76"/>
    <p:sldId id="623" r:id="rId77"/>
    <p:sldId id="624" r:id="rId78"/>
    <p:sldId id="625" r:id="rId79"/>
    <p:sldId id="626" r:id="rId80"/>
    <p:sldId id="627" r:id="rId81"/>
    <p:sldId id="734" r:id="rId82"/>
    <p:sldId id="735" r:id="rId83"/>
    <p:sldId id="736" r:id="rId84"/>
    <p:sldId id="737" r:id="rId85"/>
    <p:sldId id="738" r:id="rId86"/>
    <p:sldId id="739" r:id="rId87"/>
    <p:sldId id="740" r:id="rId88"/>
    <p:sldId id="741" r:id="rId89"/>
    <p:sldId id="742" r:id="rId90"/>
    <p:sldId id="743" r:id="rId91"/>
    <p:sldId id="744" r:id="rId92"/>
    <p:sldId id="745" r:id="rId93"/>
    <p:sldId id="746" r:id="rId94"/>
    <p:sldId id="747" r:id="rId95"/>
    <p:sldId id="748" r:id="rId96"/>
    <p:sldId id="787" r:id="rId97"/>
    <p:sldId id="750" r:id="rId98"/>
    <p:sldId id="751" r:id="rId99"/>
    <p:sldId id="752" r:id="rId100"/>
    <p:sldId id="753" r:id="rId101"/>
    <p:sldId id="788" r:id="rId102"/>
    <p:sldId id="755" r:id="rId103"/>
    <p:sldId id="756" r:id="rId104"/>
    <p:sldId id="757" r:id="rId105"/>
    <p:sldId id="758" r:id="rId106"/>
    <p:sldId id="759" r:id="rId107"/>
    <p:sldId id="760" r:id="rId108"/>
    <p:sldId id="761" r:id="rId109"/>
    <p:sldId id="762" r:id="rId110"/>
    <p:sldId id="763" r:id="rId111"/>
    <p:sldId id="764" r:id="rId112"/>
    <p:sldId id="765" r:id="rId113"/>
    <p:sldId id="766" r:id="rId114"/>
    <p:sldId id="767" r:id="rId115"/>
    <p:sldId id="768" r:id="rId116"/>
    <p:sldId id="769" r:id="rId117"/>
    <p:sldId id="770" r:id="rId118"/>
    <p:sldId id="771" r:id="rId119"/>
    <p:sldId id="772" r:id="rId120"/>
    <p:sldId id="773" r:id="rId121"/>
    <p:sldId id="774" r:id="rId122"/>
    <p:sldId id="781" r:id="rId123"/>
    <p:sldId id="790" r:id="rId124"/>
    <p:sldId id="791" r:id="rId125"/>
    <p:sldId id="792" r:id="rId126"/>
    <p:sldId id="793" r:id="rId127"/>
    <p:sldId id="794" r:id="rId128"/>
    <p:sldId id="795" r:id="rId129"/>
    <p:sldId id="796" r:id="rId130"/>
    <p:sldId id="797" r:id="rId131"/>
    <p:sldId id="798" r:id="rId132"/>
    <p:sldId id="799" r:id="rId133"/>
    <p:sldId id="800" r:id="rId134"/>
    <p:sldId id="801" r:id="rId135"/>
    <p:sldId id="802" r:id="rId136"/>
    <p:sldId id="803" r:id="rId137"/>
    <p:sldId id="804" r:id="rId138"/>
    <p:sldId id="805" r:id="rId139"/>
    <p:sldId id="806" r:id="rId140"/>
    <p:sldId id="807" r:id="rId141"/>
    <p:sldId id="808" r:id="rId142"/>
    <p:sldId id="809" r:id="rId143"/>
    <p:sldId id="810" r:id="rId144"/>
    <p:sldId id="811" r:id="rId145"/>
    <p:sldId id="812" r:id="rId146"/>
    <p:sldId id="813" r:id="rId147"/>
    <p:sldId id="814" r:id="rId148"/>
    <p:sldId id="815" r:id="rId149"/>
    <p:sldId id="816" r:id="rId150"/>
    <p:sldId id="817" r:id="rId151"/>
    <p:sldId id="818" r:id="rId152"/>
    <p:sldId id="819" r:id="rId153"/>
    <p:sldId id="820" r:id="rId154"/>
    <p:sldId id="821" r:id="rId155"/>
    <p:sldId id="822" r:id="rId156"/>
    <p:sldId id="823" r:id="rId157"/>
    <p:sldId id="824" r:id="rId158"/>
    <p:sldId id="825" r:id="rId159"/>
    <p:sldId id="826" r:id="rId160"/>
    <p:sldId id="827" r:id="rId161"/>
    <p:sldId id="828" r:id="rId162"/>
    <p:sldId id="829" r:id="rId163"/>
    <p:sldId id="830" r:id="rId164"/>
    <p:sldId id="831" r:id="rId165"/>
    <p:sldId id="832" r:id="rId166"/>
    <p:sldId id="833" r:id="rId167"/>
    <p:sldId id="834" r:id="rId168"/>
    <p:sldId id="835" r:id="rId169"/>
    <p:sldId id="836" r:id="rId170"/>
    <p:sldId id="837" r:id="rId171"/>
    <p:sldId id="838" r:id="rId172"/>
    <p:sldId id="839" r:id="rId173"/>
    <p:sldId id="840" r:id="rId174"/>
    <p:sldId id="841" r:id="rId175"/>
    <p:sldId id="842" r:id="rId176"/>
    <p:sldId id="843" r:id="rId177"/>
    <p:sldId id="844" r:id="rId178"/>
    <p:sldId id="845" r:id="rId179"/>
    <p:sldId id="846" r:id="rId180"/>
    <p:sldId id="847" r:id="rId181"/>
    <p:sldId id="848" r:id="rId182"/>
    <p:sldId id="849" r:id="rId183"/>
    <p:sldId id="850" r:id="rId184"/>
    <p:sldId id="851" r:id="rId185"/>
    <p:sldId id="852" r:id="rId186"/>
    <p:sldId id="853" r:id="rId187"/>
    <p:sldId id="854" r:id="rId188"/>
    <p:sldId id="855" r:id="rId189"/>
    <p:sldId id="856" r:id="rId190"/>
    <p:sldId id="857" r:id="rId191"/>
    <p:sldId id="858" r:id="rId192"/>
    <p:sldId id="859" r:id="rId193"/>
    <p:sldId id="860" r:id="rId194"/>
    <p:sldId id="861" r:id="rId195"/>
    <p:sldId id="862" r:id="rId196"/>
    <p:sldId id="863" r:id="rId197"/>
    <p:sldId id="864" r:id="rId198"/>
    <p:sldId id="865" r:id="rId199"/>
    <p:sldId id="866" r:id="rId200"/>
    <p:sldId id="867" r:id="rId201"/>
    <p:sldId id="868" r:id="rId202"/>
    <p:sldId id="869" r:id="rId203"/>
    <p:sldId id="870" r:id="rId204"/>
    <p:sldId id="871" r:id="rId205"/>
    <p:sldId id="872" r:id="rId206"/>
  </p:sldIdLst>
  <p:sldSz cx="9144000" cy="6858000" type="screen4x3"/>
  <p:notesSz cx="7315200" cy="9601200"/>
  <p:custDataLst>
    <p:tags r:id="rId20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goTablet" initials="E" lastIdx="1" clrIdx="0"/>
  <p:cmAuthor id="1" name="nck" initials="nck"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862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8" autoAdjust="0"/>
    <p:restoredTop sz="86377" autoAdjust="0"/>
  </p:normalViewPr>
  <p:slideViewPr>
    <p:cSldViewPr>
      <p:cViewPr varScale="1">
        <p:scale>
          <a:sx n="76" d="100"/>
          <a:sy n="76" d="100"/>
        </p:scale>
        <p:origin x="-1140" y="-90"/>
      </p:cViewPr>
      <p:guideLst>
        <p:guide orient="horz" pos="2160"/>
        <p:guide pos="2880"/>
      </p:guideLst>
    </p:cSldViewPr>
  </p:slideViewPr>
  <p:outlineViewPr>
    <p:cViewPr>
      <p:scale>
        <a:sx n="33" d="100"/>
        <a:sy n="33" d="100"/>
      </p:scale>
      <p:origin x="0" y="132024"/>
    </p:cViewPr>
  </p:outlineViewPr>
  <p:notesTextViewPr>
    <p:cViewPr>
      <p:scale>
        <a:sx n="100" d="100"/>
        <a:sy n="100" d="100"/>
      </p:scale>
      <p:origin x="0" y="0"/>
    </p:cViewPr>
  </p:notesTextViewPr>
  <p:sorterViewPr>
    <p:cViewPr>
      <p:scale>
        <a:sx n="66" d="100"/>
        <a:sy n="66" d="100"/>
      </p:scale>
      <p:origin x="0" y="1152"/>
    </p:cViewPr>
  </p:sorterViewPr>
  <p:notesViewPr>
    <p:cSldViewPr showGuides="1">
      <p:cViewPr>
        <p:scale>
          <a:sx n="87" d="100"/>
          <a:sy n="87" d="100"/>
        </p:scale>
        <p:origin x="-1806" y="13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1"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6" Type="http://schemas.openxmlformats.org/officeDocument/2006/relationships/slide" Target="slides/slide200.xml"/><Relationship Id="rId201" Type="http://schemas.openxmlformats.org/officeDocument/2006/relationships/slide" Target="slides/slide195.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viewProps" Target="viewProps.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tags" Target="tags/tag1.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commentAuthors" Target="commentAuthor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rgoTablet\Desktop\SH%202011-2012\CARGI%20MATERIALS%20FROM%20SB\Electric%20sector\IIL%20research\Injury%20and%20fatality%20statistics%20-%20electric%20-%20SB%20-022512-v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rgoTablet\Desktop\SH%202011-2012\CARGI%20MATERIALS%20FROM%20SB\Electric%20sector\IIL%20research\Injury%20and%20fatality%20statistics%20-%20electric%20-%20SB%20-022512-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ES_tradnl" sz="1400" noProof="0" dirty="0" smtClean="0"/>
              <a:t>Eventos o exposiciones que dan lugar a lesiones no fatales involucrando días fuera</a:t>
            </a:r>
            <a:r>
              <a:rPr lang="es-ES_tradnl" sz="1400" baseline="0" noProof="0" dirty="0" smtClean="0"/>
              <a:t> del trabajo</a:t>
            </a:r>
            <a:endParaRPr lang="es-ES_tradnl" sz="1400" noProof="0" dirty="0"/>
          </a:p>
        </c:rich>
      </c:tx>
      <c:layout>
        <c:manualLayout>
          <c:xMode val="edge"/>
          <c:yMode val="edge"/>
          <c:x val="0.19349294686899801"/>
          <c:y val="0.173173422766599"/>
        </c:manualLayout>
      </c:layout>
      <c:overlay val="0"/>
    </c:title>
    <c:autoTitleDeleted val="0"/>
    <c:plotArea>
      <c:layout>
        <c:manualLayout>
          <c:layoutTarget val="inner"/>
          <c:xMode val="edge"/>
          <c:yMode val="edge"/>
          <c:x val="5.1364029770044332E-2"/>
          <c:y val="0.16314079538338921"/>
          <c:w val="0.93545287117055798"/>
          <c:h val="0.54537726695523658"/>
        </c:manualLayout>
      </c:layout>
      <c:barChart>
        <c:barDir val="col"/>
        <c:grouping val="clustered"/>
        <c:varyColors val="0"/>
        <c:ser>
          <c:idx val="0"/>
          <c:order val="0"/>
          <c:tx>
            <c:strRef>
              <c:f>'nonfatal injuries-data'!$D$21</c:f>
              <c:strCache>
                <c:ptCount val="1"/>
                <c:pt idx="0">
                  <c:v>Utilities, all</c:v>
                </c:pt>
              </c:strCache>
            </c:strRef>
          </c:tx>
          <c:spPr>
            <a:solidFill>
              <a:schemeClr val="tx1"/>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'nonfatal injuries-data'!$E$20:$M$20</c:f>
              <c:strCache>
                <c:ptCount val="9"/>
                <c:pt idx="0">
                  <c:v>Slips/trips/falls</c:v>
                </c:pt>
                <c:pt idx="1">
                  <c:v>Struck/caught</c:v>
                </c:pt>
                <c:pt idx="2">
                  <c:v>Overexertion</c:v>
                </c:pt>
                <c:pt idx="3">
                  <c:v>Repetitive motion</c:v>
                </c:pt>
                <c:pt idx="4">
                  <c:v>Exposure to harmful substance or environment</c:v>
                </c:pt>
                <c:pt idx="5">
                  <c:v>Transportation accidents </c:v>
                </c:pt>
                <c:pt idx="6">
                  <c:v>Fires and explosions</c:v>
                </c:pt>
                <c:pt idx="7">
                  <c:v>Assaults and violent acts total</c:v>
                </c:pt>
                <c:pt idx="8">
                  <c:v>All other events</c:v>
                </c:pt>
              </c:strCache>
            </c:strRef>
          </c:cat>
          <c:val>
            <c:numRef>
              <c:f>'nonfatal injuries-data'!$E$21:$M$21</c:f>
              <c:numCache>
                <c:formatCode>0%</c:formatCode>
                <c:ptCount val="9"/>
                <c:pt idx="0">
                  <c:v>0.27935943060498208</c:v>
                </c:pt>
                <c:pt idx="1">
                  <c:v>0.19039145907473437</c:v>
                </c:pt>
                <c:pt idx="2">
                  <c:v>0.186832740213523</c:v>
                </c:pt>
                <c:pt idx="3">
                  <c:v>2.8469750889680005E-2</c:v>
                </c:pt>
                <c:pt idx="4">
                  <c:v>6.2277580071174406E-2</c:v>
                </c:pt>
                <c:pt idx="5">
                  <c:v>5.6939501779359018E-2</c:v>
                </c:pt>
                <c:pt idx="6">
                  <c:v>7.1174377224199423E-3</c:v>
                </c:pt>
                <c:pt idx="7">
                  <c:v>1.6014234875444792E-2</c:v>
                </c:pt>
                <c:pt idx="8">
                  <c:v>0.16903914590747601</c:v>
                </c:pt>
              </c:numCache>
            </c:numRef>
          </c:val>
        </c:ser>
        <c:ser>
          <c:idx val="1"/>
          <c:order val="1"/>
          <c:tx>
            <c:strRef>
              <c:f>'nonfatal injuries-data'!$D$22</c:f>
              <c:strCache>
                <c:ptCount val="1"/>
                <c:pt idx="0">
                  <c:v>Electric power generation, transmission and distribution</c:v>
                </c:pt>
              </c:strCache>
            </c:strRef>
          </c:tx>
          <c:spPr>
            <a:solidFill>
              <a:srgbClr val="FF9900"/>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'nonfatal injuries-data'!$E$20:$M$20</c:f>
              <c:strCache>
                <c:ptCount val="9"/>
                <c:pt idx="0">
                  <c:v>Slips/trips/falls</c:v>
                </c:pt>
                <c:pt idx="1">
                  <c:v>Struck/caught</c:v>
                </c:pt>
                <c:pt idx="2">
                  <c:v>Overexertion</c:v>
                </c:pt>
                <c:pt idx="3">
                  <c:v>Repetitive motion</c:v>
                </c:pt>
                <c:pt idx="4">
                  <c:v>Exposure to harmful substance or environment</c:v>
                </c:pt>
                <c:pt idx="5">
                  <c:v>Transportation accidents </c:v>
                </c:pt>
                <c:pt idx="6">
                  <c:v>Fires and explosions</c:v>
                </c:pt>
                <c:pt idx="7">
                  <c:v>Assaults and violent acts total</c:v>
                </c:pt>
                <c:pt idx="8">
                  <c:v>All other events</c:v>
                </c:pt>
              </c:strCache>
            </c:strRef>
          </c:cat>
          <c:val>
            <c:numRef>
              <c:f>'nonfatal injuries-data'!$E$22:$M$22</c:f>
              <c:numCache>
                <c:formatCode>0%</c:formatCode>
                <c:ptCount val="9"/>
                <c:pt idx="0">
                  <c:v>0.25721784776902901</c:v>
                </c:pt>
                <c:pt idx="1">
                  <c:v>0.1942257217847769</c:v>
                </c:pt>
                <c:pt idx="2">
                  <c:v>0.19947506561679837</c:v>
                </c:pt>
                <c:pt idx="3">
                  <c:v>2.0997375328084433E-2</c:v>
                </c:pt>
                <c:pt idx="4">
                  <c:v>7.0866141732283533E-2</c:v>
                </c:pt>
                <c:pt idx="5">
                  <c:v>5.5118110236220534E-2</c:v>
                </c:pt>
                <c:pt idx="6">
                  <c:v>7.8740157480314942E-3</c:v>
                </c:pt>
                <c:pt idx="7">
                  <c:v>1.5748031496063287E-2</c:v>
                </c:pt>
                <c:pt idx="8">
                  <c:v>0.17585301837270301</c:v>
                </c:pt>
              </c:numCache>
            </c:numRef>
          </c:val>
        </c:ser>
        <c:dLbls>
          <c:showLegendKey val="0"/>
          <c:showVal val="0"/>
          <c:showCatName val="0"/>
          <c:showSerName val="0"/>
          <c:showPercent val="0"/>
          <c:showBubbleSize val="0"/>
        </c:dLbls>
        <c:gapWidth val="150"/>
        <c:axId val="253869056"/>
        <c:axId val="253874944"/>
      </c:barChart>
      <c:catAx>
        <c:axId val="253869056"/>
        <c:scaling>
          <c:orientation val="minMax"/>
        </c:scaling>
        <c:delete val="0"/>
        <c:axPos val="b"/>
        <c:majorTickMark val="out"/>
        <c:minorTickMark val="none"/>
        <c:tickLblPos val="nextTo"/>
        <c:txPr>
          <a:bodyPr rot="-2700000"/>
          <a:lstStyle/>
          <a:p>
            <a:pPr>
              <a:defRPr sz="1200"/>
            </a:pPr>
            <a:endParaRPr lang="en-US"/>
          </a:p>
        </c:txPr>
        <c:crossAx val="253874944"/>
        <c:crosses val="autoZero"/>
        <c:auto val="0"/>
        <c:lblAlgn val="ctr"/>
        <c:lblOffset val="100"/>
        <c:noMultiLvlLbl val="0"/>
      </c:catAx>
      <c:valAx>
        <c:axId val="253874944"/>
        <c:scaling>
          <c:orientation val="minMax"/>
        </c:scaling>
        <c:delete val="0"/>
        <c:axPos val="l"/>
        <c:numFmt formatCode="0%" sourceLinked="1"/>
        <c:majorTickMark val="out"/>
        <c:minorTickMark val="none"/>
        <c:tickLblPos val="nextTo"/>
        <c:txPr>
          <a:bodyPr/>
          <a:lstStyle/>
          <a:p>
            <a:pPr>
              <a:defRPr sz="1200"/>
            </a:pPr>
            <a:endParaRPr lang="en-US"/>
          </a:p>
        </c:txPr>
        <c:crossAx val="253869056"/>
        <c:crosses val="autoZero"/>
        <c:crossBetween val="between"/>
      </c:valAx>
      <c:spPr>
        <a:noFill/>
        <a:ln w="25400">
          <a:noFill/>
        </a:ln>
      </c:spPr>
    </c:plotArea>
    <c:legend>
      <c:legendPos val="t"/>
      <c:layout>
        <c:manualLayout>
          <c:xMode val="edge"/>
          <c:yMode val="edge"/>
          <c:x val="0.53457385949469205"/>
          <c:y val="0.26288777985232353"/>
          <c:w val="0.46542614050530801"/>
          <c:h val="7.0847051857054061E-2"/>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ES_tradnl" sz="1400" noProof="0" dirty="0" smtClean="0"/>
              <a:t>Evento</a:t>
            </a:r>
            <a:r>
              <a:rPr lang="es-ES_tradnl" sz="1400" baseline="0" noProof="0" dirty="0" smtClean="0"/>
              <a:t>s o exposiciones que dan lugar a lesiones fatales</a:t>
            </a:r>
            <a:endParaRPr lang="es-ES_tradnl" sz="1400" noProof="0" dirty="0"/>
          </a:p>
        </c:rich>
      </c:tx>
      <c:layout>
        <c:manualLayout>
          <c:xMode val="edge"/>
          <c:yMode val="edge"/>
          <c:x val="0.33380875533091658"/>
          <c:y val="0.21203884532565301"/>
        </c:manualLayout>
      </c:layout>
      <c:overlay val="0"/>
    </c:title>
    <c:autoTitleDeleted val="0"/>
    <c:plotArea>
      <c:layout>
        <c:manualLayout>
          <c:layoutTarget val="inner"/>
          <c:xMode val="edge"/>
          <c:yMode val="edge"/>
          <c:x val="5.1364029770044312E-2"/>
          <c:y val="0.164078631986111"/>
          <c:w val="0.92373456089553696"/>
          <c:h val="0.59265898779158699"/>
        </c:manualLayout>
      </c:layout>
      <c:barChart>
        <c:barDir val="col"/>
        <c:grouping val="clustered"/>
        <c:varyColors val="0"/>
        <c:ser>
          <c:idx val="0"/>
          <c:order val="0"/>
          <c:tx>
            <c:strRef>
              <c:f>'fatalities data'!$B$22</c:f>
              <c:strCache>
                <c:ptCount val="1"/>
                <c:pt idx="0">
                  <c:v>Utilities</c:v>
                </c:pt>
              </c:strCache>
            </c:strRef>
          </c:tx>
          <c:spPr>
            <a:solidFill>
              <a:schemeClr val="tx1"/>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'fatalities data'!$C$21:$I$21</c:f>
              <c:strCache>
                <c:ptCount val="7"/>
                <c:pt idx="0">
                  <c:v>Exposure to harmful substances or environments</c:v>
                </c:pt>
                <c:pt idx="1">
                  <c:v>Falls</c:v>
                </c:pt>
                <c:pt idx="2">
                  <c:v>Transportation incidents</c:v>
                </c:pt>
                <c:pt idx="3">
                  <c:v>Assaults and violent acts</c:v>
                </c:pt>
                <c:pt idx="4">
                  <c:v>Contact with objects and equipment</c:v>
                </c:pt>
                <c:pt idx="5">
                  <c:v>Fires and explosions</c:v>
                </c:pt>
                <c:pt idx="6">
                  <c:v>All other events</c:v>
                </c:pt>
              </c:strCache>
            </c:strRef>
          </c:cat>
          <c:val>
            <c:numRef>
              <c:f>'fatalities data'!$C$22:$I$22</c:f>
              <c:numCache>
                <c:formatCode>0%</c:formatCode>
                <c:ptCount val="7"/>
                <c:pt idx="0">
                  <c:v>0.37500000000000305</c:v>
                </c:pt>
                <c:pt idx="1">
                  <c:v>0.25</c:v>
                </c:pt>
                <c:pt idx="2">
                  <c:v>0.18750000000000044</c:v>
                </c:pt>
                <c:pt idx="3">
                  <c:v>0</c:v>
                </c:pt>
                <c:pt idx="4">
                  <c:v>0</c:v>
                </c:pt>
                <c:pt idx="5">
                  <c:v>0</c:v>
                </c:pt>
                <c:pt idx="6">
                  <c:v>0.18750000000000044</c:v>
                </c:pt>
              </c:numCache>
            </c:numRef>
          </c:val>
        </c:ser>
        <c:ser>
          <c:idx val="1"/>
          <c:order val="1"/>
          <c:tx>
            <c:strRef>
              <c:f>'fatalities data'!$B$23</c:f>
              <c:strCache>
                <c:ptCount val="1"/>
                <c:pt idx="0">
                  <c:v>Electric power generation, transmission and distribution</c:v>
                </c:pt>
              </c:strCache>
            </c:strRef>
          </c:tx>
          <c:spPr>
            <a:solidFill>
              <a:srgbClr val="FF9900"/>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'fatalities data'!$C$21:$I$21</c:f>
              <c:strCache>
                <c:ptCount val="7"/>
                <c:pt idx="0">
                  <c:v>Exposure to harmful substances or environments</c:v>
                </c:pt>
                <c:pt idx="1">
                  <c:v>Falls</c:v>
                </c:pt>
                <c:pt idx="2">
                  <c:v>Transportation incidents</c:v>
                </c:pt>
                <c:pt idx="3">
                  <c:v>Assaults and violent acts</c:v>
                </c:pt>
                <c:pt idx="4">
                  <c:v>Contact with objects and equipment</c:v>
                </c:pt>
                <c:pt idx="5">
                  <c:v>Fires and explosions</c:v>
                </c:pt>
                <c:pt idx="6">
                  <c:v>All other events</c:v>
                </c:pt>
              </c:strCache>
            </c:strRef>
          </c:cat>
          <c:val>
            <c:numRef>
              <c:f>'fatalities data'!$C$23:$I$23</c:f>
              <c:numCache>
                <c:formatCode>0%</c:formatCode>
                <c:ptCount val="7"/>
                <c:pt idx="0">
                  <c:v>0.66666666666666763</c:v>
                </c:pt>
                <c:pt idx="1">
                  <c:v>0.33333333333333331</c:v>
                </c:pt>
                <c:pt idx="2">
                  <c:v>0</c:v>
                </c:pt>
                <c:pt idx="3">
                  <c:v>0</c:v>
                </c:pt>
                <c:pt idx="4">
                  <c:v>0</c:v>
                </c:pt>
                <c:pt idx="5">
                  <c:v>0</c:v>
                </c:pt>
                <c:pt idx="6">
                  <c:v>0</c:v>
                </c:pt>
              </c:numCache>
            </c:numRef>
          </c:val>
        </c:ser>
        <c:dLbls>
          <c:showLegendKey val="0"/>
          <c:showVal val="0"/>
          <c:showCatName val="0"/>
          <c:showSerName val="0"/>
          <c:showPercent val="0"/>
          <c:showBubbleSize val="0"/>
        </c:dLbls>
        <c:gapWidth val="150"/>
        <c:axId val="254068992"/>
        <c:axId val="254074880"/>
      </c:barChart>
      <c:catAx>
        <c:axId val="254068992"/>
        <c:scaling>
          <c:orientation val="minMax"/>
        </c:scaling>
        <c:delete val="0"/>
        <c:axPos val="b"/>
        <c:majorTickMark val="out"/>
        <c:minorTickMark val="none"/>
        <c:tickLblPos val="nextTo"/>
        <c:txPr>
          <a:bodyPr rot="-2700000"/>
          <a:lstStyle/>
          <a:p>
            <a:pPr>
              <a:defRPr sz="1200"/>
            </a:pPr>
            <a:endParaRPr lang="en-US"/>
          </a:p>
        </c:txPr>
        <c:crossAx val="254074880"/>
        <c:crosses val="autoZero"/>
        <c:auto val="1"/>
        <c:lblAlgn val="ctr"/>
        <c:lblOffset val="100"/>
        <c:noMultiLvlLbl val="0"/>
      </c:catAx>
      <c:valAx>
        <c:axId val="254074880"/>
        <c:scaling>
          <c:orientation val="minMax"/>
        </c:scaling>
        <c:delete val="0"/>
        <c:axPos val="l"/>
        <c:numFmt formatCode="0%" sourceLinked="1"/>
        <c:majorTickMark val="out"/>
        <c:minorTickMark val="none"/>
        <c:tickLblPos val="nextTo"/>
        <c:txPr>
          <a:bodyPr/>
          <a:lstStyle/>
          <a:p>
            <a:pPr>
              <a:defRPr sz="1200"/>
            </a:pPr>
            <a:endParaRPr lang="en-US"/>
          </a:p>
        </c:txPr>
        <c:crossAx val="254068992"/>
        <c:crosses val="autoZero"/>
        <c:crossBetween val="between"/>
      </c:valAx>
    </c:plotArea>
    <c:legend>
      <c:legendPos val="t"/>
      <c:layout>
        <c:manualLayout>
          <c:xMode val="edge"/>
          <c:yMode val="edge"/>
          <c:x val="0.54263942482473304"/>
          <c:y val="0.30910223055006708"/>
          <c:w val="0.42300285852954905"/>
          <c:h val="8.4982974878763426E-2"/>
        </c:manualLayout>
      </c:layout>
      <c:overlay val="0"/>
      <c:txPr>
        <a:bodyPr/>
        <a:lstStyle/>
        <a:p>
          <a:pPr>
            <a:defRPr sz="12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image" Target="../media/image9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image" Target="../media/image1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7" y="9119474"/>
            <a:ext cx="3169920" cy="480060"/>
          </a:xfrm>
          <a:prstGeom prst="rect">
            <a:avLst/>
          </a:prstGeom>
        </p:spPr>
        <p:txBody>
          <a:bodyPr vert="horz" lIns="96649" tIns="48325" rIns="96649" bIns="48325" rtlCol="0" anchor="b"/>
          <a:lstStyle>
            <a:lvl1pPr algn="r">
              <a:defRPr sz="1300"/>
            </a:lvl1pPr>
          </a:lstStyle>
          <a:p>
            <a:fld id="{8E7345C8-E48D-479E-841C-F20AAC3DC5F2}" type="slidenum">
              <a:rPr lang="en-US" smtClean="0"/>
              <a:pPr/>
              <a:t>‹#›</a:t>
            </a:fld>
            <a:endParaRPr lang="en-US"/>
          </a:p>
        </p:txBody>
      </p:sp>
      <p:sp>
        <p:nvSpPr>
          <p:cNvPr id="3" name="Footer Placeholder 2"/>
          <p:cNvSpPr>
            <a:spLocks noGrp="1"/>
          </p:cNvSpPr>
          <p:nvPr>
            <p:ph type="ftr" sz="quarter" idx="2"/>
          </p:nvPr>
        </p:nvSpPr>
        <p:spPr>
          <a:xfrm>
            <a:off x="0" y="9119474"/>
            <a:ext cx="3169920" cy="480060"/>
          </a:xfrm>
          <a:prstGeom prst="rect">
            <a:avLst/>
          </a:prstGeom>
        </p:spPr>
        <p:txBody>
          <a:bodyPr vert="horz" lIns="96649" tIns="48325" rIns="96649" bIns="48325" rtlCol="0" anchor="b"/>
          <a:lstStyle>
            <a:lvl1pPr algn="l">
              <a:defRPr sz="1300"/>
            </a:lvl1pPr>
          </a:lstStyle>
          <a:p>
            <a:endParaRPr lang="en-US"/>
          </a:p>
        </p:txBody>
      </p:sp>
    </p:spTree>
    <p:extLst>
      <p:ext uri="{BB962C8B-B14F-4D97-AF65-F5344CB8AC3E}">
        <p14:creationId xmlns:p14="http://schemas.microsoft.com/office/powerpoint/2010/main" val="671684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9" tIns="48325" rIns="96649" bIns="48325"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9" tIns="48325" rIns="96649" bIns="48325" rtlCol="0"/>
          <a:lstStyle>
            <a:lvl1pPr algn="r">
              <a:defRPr sz="1300"/>
            </a:lvl1pPr>
          </a:lstStyle>
          <a:p>
            <a:fld id="{1E933E69-9C2C-4E90-B2E4-83086AB50F5A}" type="datetimeFigureOut">
              <a:rPr lang="en-US" smtClean="0"/>
              <a:pPr/>
              <a:t>7/3/2013</a:t>
            </a:fld>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49" tIns="48325" rIns="96649" bIns="48325"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9" tIns="48325" rIns="96649" bIns="483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9" tIns="48325" rIns="96649"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9" tIns="48325" rIns="96649" bIns="48325" rtlCol="0" anchor="b"/>
          <a:lstStyle>
            <a:lvl1pPr algn="r">
              <a:defRPr sz="1300"/>
            </a:lvl1pPr>
          </a:lstStyle>
          <a:p>
            <a:fld id="{53CDF563-9CF5-432E-A408-19803F90AED4}" type="slidenum">
              <a:rPr lang="en-US" smtClean="0"/>
              <a:pPr/>
              <a:t>‹#›</a:t>
            </a:fld>
            <a:endParaRPr lang="en-US"/>
          </a:p>
        </p:txBody>
      </p:sp>
    </p:spTree>
    <p:extLst>
      <p:ext uri="{BB962C8B-B14F-4D97-AF65-F5344CB8AC3E}">
        <p14:creationId xmlns:p14="http://schemas.microsoft.com/office/powerpoint/2010/main" val="35344228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100</a:t>
            </a:fld>
            <a:endParaRPr lang="en-US"/>
          </a:p>
        </p:txBody>
      </p:sp>
    </p:spTree>
    <p:extLst>
      <p:ext uri="{BB962C8B-B14F-4D97-AF65-F5344CB8AC3E}">
        <p14:creationId xmlns:p14="http://schemas.microsoft.com/office/powerpoint/2010/main" val="481703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105</a:t>
            </a:fld>
            <a:endParaRPr lang="en-US"/>
          </a:p>
        </p:txBody>
      </p:sp>
    </p:spTree>
    <p:extLst>
      <p:ext uri="{BB962C8B-B14F-4D97-AF65-F5344CB8AC3E}">
        <p14:creationId xmlns:p14="http://schemas.microsoft.com/office/powerpoint/2010/main" val="38518210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defTabSz="966492">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53CDF563-9CF5-432E-A408-19803F90AED4}"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92">
              <a:defRPr/>
            </a:pPr>
            <a:endParaRPr lang="en-US" b="1"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9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4275"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cs typeface="Arial" charset="0"/>
            </a:endParaRPr>
          </a:p>
        </p:txBody>
      </p:sp>
      <p:sp>
        <p:nvSpPr>
          <p:cNvPr id="5" name="Slide Number Placeholder 4"/>
          <p:cNvSpPr>
            <a:spLocks noGrp="1"/>
          </p:cNvSpPr>
          <p:nvPr>
            <p:ph type="sldNum" sz="quarter" idx="10"/>
          </p:nvPr>
        </p:nvSpPr>
        <p:spPr/>
        <p:txBody>
          <a:bodyPr/>
          <a:lstStyle/>
          <a:p>
            <a:fld id="{53CDF563-9CF5-432E-A408-19803F90AED4}"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bwMode="auto">
          <a:noFill/>
          <a:ln>
            <a:solidFill>
              <a:srgbClr val="000000"/>
            </a:solidFill>
            <a:miter lim="800000"/>
            <a:headEnd/>
            <a:tailEnd/>
          </a:ln>
        </p:spPr>
      </p:sp>
      <p:sp>
        <p:nvSpPr>
          <p:cNvPr id="3164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20515"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a:cs typeface="Arial" charset="0"/>
            </a:endParaRPr>
          </a:p>
        </p:txBody>
      </p:sp>
      <p:sp>
        <p:nvSpPr>
          <p:cNvPr id="5" name="Slide Number Placeholder 4"/>
          <p:cNvSpPr>
            <a:spLocks noGrp="1"/>
          </p:cNvSpPr>
          <p:nvPr>
            <p:ph type="sldNum" sz="quarter" idx="10"/>
          </p:nvPr>
        </p:nvSpPr>
        <p:spPr/>
        <p:txBody>
          <a:bodyPr/>
          <a:lstStyle/>
          <a:p>
            <a:fld id="{53CDF563-9CF5-432E-A408-19803F90AED4}"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bwMode="auto">
          <a:noFill/>
          <a:ln>
            <a:solidFill>
              <a:srgbClr val="000000"/>
            </a:solidFill>
            <a:miter lim="800000"/>
            <a:headEnd/>
            <a:tailEnd/>
          </a:ln>
        </p:spPr>
      </p:sp>
      <p:sp>
        <p:nvSpPr>
          <p:cNvPr id="3246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22563"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cs typeface="Arial" charset="0"/>
            </a:endParaRPr>
          </a:p>
        </p:txBody>
      </p:sp>
      <p:sp>
        <p:nvSpPr>
          <p:cNvPr id="5" name="Slide Number Placeholder 4"/>
          <p:cNvSpPr>
            <a:spLocks noGrp="1"/>
          </p:cNvSpPr>
          <p:nvPr>
            <p:ph type="sldNum" sz="quarter" idx="10"/>
          </p:nvPr>
        </p:nvSpPr>
        <p:spPr/>
        <p:txBody>
          <a:bodyPr/>
          <a:lstStyle/>
          <a:p>
            <a:fld id="{53CDF563-9CF5-432E-A408-19803F90AED4}"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bwMode="auto">
          <a:noFill/>
          <a:ln>
            <a:solidFill>
              <a:srgbClr val="000000"/>
            </a:solidFill>
            <a:miter lim="800000"/>
            <a:headEnd/>
            <a:tailEnd/>
          </a:ln>
        </p:spPr>
      </p:sp>
      <p:sp>
        <p:nvSpPr>
          <p:cNvPr id="3266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6659"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cs typeface="Arial" charset="0"/>
            </a:endParaRPr>
          </a:p>
        </p:txBody>
      </p:sp>
      <p:sp>
        <p:nvSpPr>
          <p:cNvPr id="5" name="Slide Number Placeholder 4"/>
          <p:cNvSpPr>
            <a:spLocks noGrp="1"/>
          </p:cNvSpPr>
          <p:nvPr>
            <p:ph type="sldNum" sz="quarter" idx="10"/>
          </p:nvPr>
        </p:nvSpPr>
        <p:spPr/>
        <p:txBody>
          <a:bodyPr/>
          <a:lstStyle/>
          <a:p>
            <a:fld id="{53CDF563-9CF5-432E-A408-19803F90AED4}"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bwMode="auto">
          <a:noFill/>
          <a:ln>
            <a:solidFill>
              <a:srgbClr val="000000"/>
            </a:solidFill>
            <a:miter lim="800000"/>
            <a:headEnd/>
            <a:tailEnd/>
          </a:ln>
        </p:spPr>
      </p:sp>
      <p:sp>
        <p:nvSpPr>
          <p:cNvPr id="338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bwMode="auto">
          <a:noFill/>
          <a:ln>
            <a:solidFill>
              <a:srgbClr val="000000"/>
            </a:solidFill>
            <a:miter lim="800000"/>
            <a:headEnd/>
            <a:tailEnd/>
          </a:ln>
        </p:spPr>
      </p:sp>
      <p:sp>
        <p:nvSpPr>
          <p:cNvPr id="334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34851"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cs typeface="Arial" charset="0"/>
            </a:endParaRPr>
          </a:p>
        </p:txBody>
      </p:sp>
      <p:sp>
        <p:nvSpPr>
          <p:cNvPr id="5" name="Slide Number Placeholder 4"/>
          <p:cNvSpPr>
            <a:spLocks noGrp="1"/>
          </p:cNvSpPr>
          <p:nvPr>
            <p:ph type="sldNum" sz="quarter" idx="10"/>
          </p:nvPr>
        </p:nvSpPr>
        <p:spPr/>
        <p:txBody>
          <a:bodyPr/>
          <a:lstStyle/>
          <a:p>
            <a:fld id="{53CDF563-9CF5-432E-A408-19803F90AED4}" type="slidenum">
              <a:rPr lang="en-US" smtClean="0"/>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bwMode="auto">
          <a:noFill/>
          <a:ln>
            <a:solidFill>
              <a:srgbClr val="000000"/>
            </a:solidFill>
            <a:miter lim="800000"/>
            <a:headEnd/>
            <a:tailEnd/>
          </a:ln>
        </p:spPr>
      </p:sp>
      <p:sp>
        <p:nvSpPr>
          <p:cNvPr id="3328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32803"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cs typeface="Arial" charset="0"/>
            </a:endParaRPr>
          </a:p>
        </p:txBody>
      </p:sp>
      <p:sp>
        <p:nvSpPr>
          <p:cNvPr id="5" name="Slide Number Placeholder 4"/>
          <p:cNvSpPr>
            <a:spLocks noGrp="1"/>
          </p:cNvSpPr>
          <p:nvPr>
            <p:ph type="sldNum" sz="quarter" idx="10"/>
          </p:nvPr>
        </p:nvSpPr>
        <p:spPr/>
        <p:txBody>
          <a:bodyPr/>
          <a:lstStyle/>
          <a:p>
            <a:fld id="{53CDF563-9CF5-432E-A408-19803F90AED4}" type="slidenum">
              <a:rPr lang="en-US" smtClean="0"/>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bwMode="auto">
          <a:noFill/>
          <a:ln>
            <a:solidFill>
              <a:srgbClr val="000000"/>
            </a:solidFill>
            <a:miter lim="800000"/>
            <a:headEnd/>
            <a:tailEnd/>
          </a:ln>
        </p:spPr>
      </p:sp>
      <p:sp>
        <p:nvSpPr>
          <p:cNvPr id="336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bwMode="auto">
          <a:noFill/>
          <a:ln>
            <a:solidFill>
              <a:srgbClr val="000000"/>
            </a:solidFill>
            <a:miter lim="800000"/>
            <a:headEnd/>
            <a:tailEnd/>
          </a:ln>
        </p:spPr>
      </p:sp>
      <p:sp>
        <p:nvSpPr>
          <p:cNvPr id="3409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bwMode="auto">
          <a:noFill/>
          <a:ln>
            <a:solidFill>
              <a:srgbClr val="000000"/>
            </a:solidFill>
            <a:miter lim="800000"/>
            <a:headEnd/>
            <a:tailEnd/>
          </a:ln>
        </p:spPr>
      </p:sp>
      <p:sp>
        <p:nvSpPr>
          <p:cNvPr id="302082"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bwMode="auto">
          <a:noFill/>
          <a:ln>
            <a:solidFill>
              <a:srgbClr val="000000"/>
            </a:solidFill>
            <a:miter lim="800000"/>
            <a:headEnd/>
            <a:tailEnd/>
          </a:ln>
        </p:spPr>
      </p:sp>
      <p:sp>
        <p:nvSpPr>
          <p:cNvPr id="30822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162</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163</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164</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165</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166</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167</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168</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172</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173</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174</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175</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176</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177</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2866">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178</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bwMode="auto">
          <a:noFill/>
          <a:ln>
            <a:solidFill>
              <a:srgbClr val="000000"/>
            </a:solidFill>
            <a:miter lim="800000"/>
            <a:headEnd/>
            <a:tailEnd/>
          </a:ln>
        </p:spPr>
      </p:sp>
      <p:sp>
        <p:nvSpPr>
          <p:cNvPr id="34918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bwMode="auto">
          <a:noFill/>
          <a:ln>
            <a:solidFill>
              <a:srgbClr val="000000"/>
            </a:solidFill>
            <a:miter lim="800000"/>
            <a:headEnd/>
            <a:tailEnd/>
          </a:ln>
        </p:spPr>
      </p:sp>
      <p:sp>
        <p:nvSpPr>
          <p:cNvPr id="34918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bwMode="auto">
          <a:noFill/>
          <a:ln>
            <a:solidFill>
              <a:srgbClr val="000000"/>
            </a:solidFill>
            <a:miter lim="800000"/>
            <a:headEnd/>
            <a:tailEnd/>
          </a:ln>
        </p:spPr>
      </p:sp>
      <p:sp>
        <p:nvSpPr>
          <p:cNvPr id="34918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p:cNvSpPr>
          <p:nvPr>
            <p:ph type="sldImg"/>
          </p:nvPr>
        </p:nvSpPr>
        <p:spPr bwMode="auto">
          <a:noFill/>
          <a:ln>
            <a:solidFill>
              <a:srgbClr val="000000"/>
            </a:solidFill>
            <a:miter lim="800000"/>
            <a:headEnd/>
            <a:tailEnd/>
          </a:ln>
        </p:spPr>
      </p:sp>
      <p:sp>
        <p:nvSpPr>
          <p:cNvPr id="345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182</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bwMode="auto">
          <a:noFill/>
          <a:ln>
            <a:solidFill>
              <a:srgbClr val="000000"/>
            </a:solidFill>
            <a:miter lim="800000"/>
            <a:headEnd/>
            <a:tailEnd/>
          </a:ln>
        </p:spPr>
      </p:sp>
      <p:sp>
        <p:nvSpPr>
          <p:cNvPr id="353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184</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bwMode="auto">
          <a:noFill/>
          <a:ln>
            <a:solidFill>
              <a:srgbClr val="000000"/>
            </a:solidFill>
            <a:miter lim="800000"/>
            <a:headEnd/>
            <a:tailEnd/>
          </a:ln>
        </p:spPr>
      </p:sp>
      <p:sp>
        <p:nvSpPr>
          <p:cNvPr id="355330"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185</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 </a:t>
            </a:r>
          </a:p>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186</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187</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bwMode="auto">
          <a:noFill/>
          <a:ln>
            <a:solidFill>
              <a:srgbClr val="000000"/>
            </a:solidFill>
            <a:miter lim="800000"/>
            <a:headEnd/>
            <a:tailEnd/>
          </a:ln>
        </p:spPr>
      </p:sp>
      <p:sp>
        <p:nvSpPr>
          <p:cNvPr id="361474"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188</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189</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191</a:t>
            </a:fld>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192</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193</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194</a:t>
            </a:fld>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195</a:t>
            </a:fld>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196</a:t>
            </a:fld>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197</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198</a:t>
            </a:fld>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Image Placeholder 1"/>
          <p:cNvSpPr>
            <a:spLocks noGrp="1" noRot="1" noChangeAspec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199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pPr defTabSz="966492">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r>
              <a:rPr lang="en-US" dirty="0" smtClean="0"/>
              <a:t> </a:t>
            </a:r>
          </a:p>
          <a:p>
            <a:pPr defTabSz="922866">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pPr defTabSz="966492">
              <a:defRPr/>
            </a:pPr>
            <a:endParaRPr lang="en-US" b="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14690" name="Notes Placeholder 2"/>
          <p:cNvSpPr>
            <a:spLocks noGrp="1"/>
          </p:cNvSpPr>
          <p:nvPr>
            <p:ph type="body" idx="1"/>
          </p:nvPr>
        </p:nvSpPr>
        <p:spPr bwMode="auto">
          <a:xfrm>
            <a:off x="731520" y="4800600"/>
            <a:ext cx="5852160" cy="4320540"/>
          </a:xfrm>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b="0" baseline="0"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b="1"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pPr defTabSz="922866">
              <a:spcBef>
                <a:spcPct val="0"/>
              </a:spcBef>
            </a:pPr>
            <a:endParaRPr lang="en-US" b="1"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33122" name="Notes Placeholder 2"/>
          <p:cNvSpPr>
            <a:spLocks noGrp="1"/>
          </p:cNvSpPr>
          <p:nvPr>
            <p:ph type="body" idx="1"/>
          </p:nvPr>
        </p:nvSpPr>
        <p:spPr bwMode="auto">
          <a:xfrm>
            <a:off x="731520" y="4560570"/>
            <a:ext cx="5852160" cy="4320540"/>
          </a:xfrm>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xfrm>
            <a:off x="1257300" y="720725"/>
            <a:ext cx="4802188" cy="3600450"/>
          </a:xfrm>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defTabSz="922866">
              <a:spcBef>
                <a:spcPct val="0"/>
              </a:spcBef>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92">
              <a:defRPr/>
            </a:pPr>
            <a:endParaRPr lang="en-US" b="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i="0" baseline="0"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257300" y="720725"/>
            <a:ext cx="4802188" cy="3600450"/>
          </a:xfrm>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6323"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cs typeface="Arial" charset="0"/>
            </a:endParaRPr>
          </a:p>
        </p:txBody>
      </p:sp>
      <p:sp>
        <p:nvSpPr>
          <p:cNvPr id="5" name="Slide Number Placeholder 4"/>
          <p:cNvSpPr>
            <a:spLocks noGrp="1"/>
          </p:cNvSpPr>
          <p:nvPr>
            <p:ph type="sldNum" sz="quarter" idx="10"/>
          </p:nvPr>
        </p:nvSpPr>
        <p:spPr/>
        <p:txBody>
          <a:bodyPr/>
          <a:lstStyle/>
          <a:p>
            <a:fld id="{53CDF563-9CF5-432E-A408-19803F90AED4}"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ln/>
        </p:spPr>
      </p:sp>
      <p:sp>
        <p:nvSpPr>
          <p:cNvPr id="5" name="Notes Placeholder 4"/>
          <p:cNvSpPr>
            <a:spLocks noGrp="1"/>
          </p:cNvSpPr>
          <p:nvPr>
            <p:ph type="body" sz="quarter" idx="10"/>
          </p:nvPr>
        </p:nvSpPr>
        <p:spPr/>
        <p:txBody>
          <a:bodyPr>
            <a:normAutofit/>
          </a:bodyPr>
          <a:lstStyle/>
          <a:p>
            <a:endParaRPr lang="en-US"/>
          </a:p>
        </p:txBody>
      </p:sp>
      <p:sp>
        <p:nvSpPr>
          <p:cNvPr id="4" name="Slide Number Placeholder 3"/>
          <p:cNvSpPr>
            <a:spLocks noGrp="1"/>
          </p:cNvSpPr>
          <p:nvPr>
            <p:ph type="sldNum" sz="quarter" idx="11"/>
          </p:nvPr>
        </p:nvSpPr>
        <p:spPr/>
        <p:txBody>
          <a:bodyPr/>
          <a:lstStyle/>
          <a:p>
            <a:fld id="{53CDF563-9CF5-432E-A408-19803F90AED4}"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81</a:t>
            </a:fld>
            <a:endParaRPr lang="en-US"/>
          </a:p>
        </p:txBody>
      </p:sp>
    </p:spTree>
    <p:extLst>
      <p:ext uri="{BB962C8B-B14F-4D97-AF65-F5344CB8AC3E}">
        <p14:creationId xmlns:p14="http://schemas.microsoft.com/office/powerpoint/2010/main" val="1330574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83</a:t>
            </a:fld>
            <a:endParaRPr lang="en-US"/>
          </a:p>
        </p:txBody>
      </p:sp>
    </p:spTree>
    <p:extLst>
      <p:ext uri="{BB962C8B-B14F-4D97-AF65-F5344CB8AC3E}">
        <p14:creationId xmlns:p14="http://schemas.microsoft.com/office/powerpoint/2010/main" val="20633228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84</a:t>
            </a:fld>
            <a:endParaRPr lang="en-US"/>
          </a:p>
        </p:txBody>
      </p:sp>
    </p:spTree>
    <p:extLst>
      <p:ext uri="{BB962C8B-B14F-4D97-AF65-F5344CB8AC3E}">
        <p14:creationId xmlns:p14="http://schemas.microsoft.com/office/powerpoint/2010/main" val="5784013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86</a:t>
            </a:fld>
            <a:endParaRPr lang="en-US"/>
          </a:p>
        </p:txBody>
      </p:sp>
    </p:spTree>
    <p:extLst>
      <p:ext uri="{BB962C8B-B14F-4D97-AF65-F5344CB8AC3E}">
        <p14:creationId xmlns:p14="http://schemas.microsoft.com/office/powerpoint/2010/main" val="5500620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87</a:t>
            </a:fld>
            <a:endParaRPr lang="en-US"/>
          </a:p>
        </p:txBody>
      </p:sp>
    </p:spTree>
    <p:extLst>
      <p:ext uri="{BB962C8B-B14F-4D97-AF65-F5344CB8AC3E}">
        <p14:creationId xmlns:p14="http://schemas.microsoft.com/office/powerpoint/2010/main" val="23942158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88</a:t>
            </a:fld>
            <a:endParaRPr lang="en-US"/>
          </a:p>
        </p:txBody>
      </p:sp>
    </p:spTree>
    <p:extLst>
      <p:ext uri="{BB962C8B-B14F-4D97-AF65-F5344CB8AC3E}">
        <p14:creationId xmlns:p14="http://schemas.microsoft.com/office/powerpoint/2010/main" val="41854642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89</a:t>
            </a:fld>
            <a:endParaRPr lang="en-US"/>
          </a:p>
        </p:txBody>
      </p:sp>
    </p:spTree>
    <p:extLst>
      <p:ext uri="{BB962C8B-B14F-4D97-AF65-F5344CB8AC3E}">
        <p14:creationId xmlns:p14="http://schemas.microsoft.com/office/powerpoint/2010/main" val="3796369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91</a:t>
            </a:fld>
            <a:endParaRPr lang="en-US"/>
          </a:p>
        </p:txBody>
      </p:sp>
    </p:spTree>
    <p:extLst>
      <p:ext uri="{BB962C8B-B14F-4D97-AF65-F5344CB8AC3E}">
        <p14:creationId xmlns:p14="http://schemas.microsoft.com/office/powerpoint/2010/main" val="11662075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92</a:t>
            </a:fld>
            <a:endParaRPr lang="en-US"/>
          </a:p>
        </p:txBody>
      </p:sp>
    </p:spTree>
    <p:extLst>
      <p:ext uri="{BB962C8B-B14F-4D97-AF65-F5344CB8AC3E}">
        <p14:creationId xmlns:p14="http://schemas.microsoft.com/office/powerpoint/2010/main" val="6827672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93</a:t>
            </a:fld>
            <a:endParaRPr lang="en-US"/>
          </a:p>
        </p:txBody>
      </p:sp>
    </p:spTree>
    <p:extLst>
      <p:ext uri="{BB962C8B-B14F-4D97-AF65-F5344CB8AC3E}">
        <p14:creationId xmlns:p14="http://schemas.microsoft.com/office/powerpoint/2010/main" val="31298933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94</a:t>
            </a:fld>
            <a:endParaRPr lang="en-US"/>
          </a:p>
        </p:txBody>
      </p:sp>
    </p:spTree>
    <p:extLst>
      <p:ext uri="{BB962C8B-B14F-4D97-AF65-F5344CB8AC3E}">
        <p14:creationId xmlns:p14="http://schemas.microsoft.com/office/powerpoint/2010/main" val="3153217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53CDF563-9CF5-432E-A408-19803F90AED4}" type="slidenum">
              <a:rPr lang="en-US" smtClean="0"/>
              <a:pPr/>
              <a:t>95</a:t>
            </a:fld>
            <a:endParaRPr lang="en-US"/>
          </a:p>
        </p:txBody>
      </p:sp>
    </p:spTree>
    <p:extLst>
      <p:ext uri="{BB962C8B-B14F-4D97-AF65-F5344CB8AC3E}">
        <p14:creationId xmlns:p14="http://schemas.microsoft.com/office/powerpoint/2010/main" val="308515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96</a:t>
            </a:fld>
            <a:endParaRPr lang="en-US"/>
          </a:p>
        </p:txBody>
      </p:sp>
    </p:spTree>
    <p:extLst>
      <p:ext uri="{BB962C8B-B14F-4D97-AF65-F5344CB8AC3E}">
        <p14:creationId xmlns:p14="http://schemas.microsoft.com/office/powerpoint/2010/main" val="14481066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9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3CDF563-9CF5-432E-A408-19803F90AED4}" type="slidenum">
              <a:rPr lang="en-US" smtClean="0"/>
              <a:pPr/>
              <a:t>97</a:t>
            </a:fld>
            <a:endParaRPr lang="en-US"/>
          </a:p>
        </p:txBody>
      </p:sp>
    </p:spTree>
    <p:extLst>
      <p:ext uri="{BB962C8B-B14F-4D97-AF65-F5344CB8AC3E}">
        <p14:creationId xmlns:p14="http://schemas.microsoft.com/office/powerpoint/2010/main" val="38518210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92">
              <a:defRPr/>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264">
              <a:defRPr/>
            </a:pPr>
            <a:endParaRPr lang="en-US" dirty="0" smtClean="0"/>
          </a:p>
        </p:txBody>
      </p:sp>
      <p:sp>
        <p:nvSpPr>
          <p:cNvPr id="4" name="Slide Number Placeholder 3"/>
          <p:cNvSpPr>
            <a:spLocks noGrp="1"/>
          </p:cNvSpPr>
          <p:nvPr>
            <p:ph type="sldNum" sz="quarter" idx="10"/>
          </p:nvPr>
        </p:nvSpPr>
        <p:spPr/>
        <p:txBody>
          <a:bodyPr/>
          <a:lstStyle/>
          <a:p>
            <a:fld id="{53CDF563-9CF5-432E-A408-19803F90AED4}"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170B0-C1FF-4916-BF2A-F06B09AC4641}"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5E2D2C-3CBC-440B-9037-84F7D053E85A}" type="datetime1">
              <a:rPr lang="en-US" smtClean="0"/>
              <a:pPr/>
              <a:t>7/3/2013</a:t>
            </a:fld>
            <a:endParaRPr lang="en-US"/>
          </a:p>
        </p:txBody>
      </p:sp>
      <p:sp>
        <p:nvSpPr>
          <p:cNvPr id="6" name="Slide Number Placeholder 5"/>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7A5B85-81C4-4313-98CB-1A2F7927DB41}" type="datetime1">
              <a:rPr lang="en-US" smtClean="0"/>
              <a:pPr/>
              <a:t>7/3/2013</a:t>
            </a:fld>
            <a:endParaRPr lang="en-US"/>
          </a:p>
        </p:txBody>
      </p:sp>
      <p:sp>
        <p:nvSpPr>
          <p:cNvPr id="6" name="Slide Number Placeholder 5"/>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9" name="Picture 8" descr="orange with lines-2.jpg"/>
          <p:cNvPicPr>
            <a:picLocks noChangeAspect="1"/>
          </p:cNvPicPr>
          <p:nvPr/>
        </p:nvPicPr>
        <p:blipFill>
          <a:blip r:embed="rId2" cstate="email"/>
          <a:srcRect/>
          <a:stretch>
            <a:fillRect/>
          </a:stretch>
        </p:blipFill>
        <p:spPr>
          <a:xfrm rot="10800000">
            <a:off x="0" y="4930102"/>
            <a:ext cx="9144000" cy="1927898"/>
          </a:xfrm>
          <a:prstGeom prst="rect">
            <a:avLst/>
          </a:prstGeom>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0F6B5D9-31F3-435C-A40C-92E6EF39CE16}"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AF9528-115A-4F60-AEF3-FBEB49D7C571}" type="datetime1">
              <a:rPr lang="en-US" smtClean="0"/>
              <a:pPr/>
              <a:t>7/3/2013</a:t>
            </a:fld>
            <a:endParaRPr lang="en-US"/>
          </a:p>
        </p:txBody>
      </p:sp>
      <p:sp>
        <p:nvSpPr>
          <p:cNvPr id="5" name="Slide Number Placeholder 4"/>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0"/>
            <a:ext cx="7772400" cy="2304558"/>
          </a:xfrm>
          <a:ln>
            <a:solidFill>
              <a:schemeClr val="tx1"/>
            </a:solidFill>
          </a:ln>
        </p:spPr>
        <p:txBody>
          <a:bodyPr anchor="t"/>
          <a:lstStyle>
            <a:lvl1pPr algn="ctr">
              <a:defRPr sz="4000" b="1" cap="all">
                <a:ln w="18415" cmpd="sng">
                  <a:noFill/>
                  <a:prstDash val="solid"/>
                </a:ln>
                <a:solidFill>
                  <a:schemeClr val="tx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A37657EB-1486-4109-BFE7-91D00987AC0A}"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pic>
        <p:nvPicPr>
          <p:cNvPr id="10" name="Picture 9" descr="orange with lines-2.jpg"/>
          <p:cNvPicPr>
            <a:picLocks noChangeAspect="1"/>
          </p:cNvPicPr>
          <p:nvPr userDrawn="1"/>
        </p:nvPicPr>
        <p:blipFill>
          <a:blip r:embed="rId2" cstate="email"/>
          <a:stretch>
            <a:fillRect/>
          </a:stretch>
        </p:blipFill>
        <p:spPr>
          <a:xfrm>
            <a:off x="0" y="0"/>
            <a:ext cx="9144000" cy="1924050"/>
          </a:xfrm>
          <a:prstGeom prst="rect">
            <a:avLst/>
          </a:prstGeom>
        </p:spPr>
      </p:pic>
      <p:pic>
        <p:nvPicPr>
          <p:cNvPr id="11" name="Picture 10" descr="orange with lines-2.jpg"/>
          <p:cNvPicPr>
            <a:picLocks noChangeAspect="1"/>
          </p:cNvPicPr>
          <p:nvPr userDrawn="1"/>
        </p:nvPicPr>
        <p:blipFill>
          <a:blip r:embed="rId2" cstate="email"/>
          <a:stretch>
            <a:fillRect/>
          </a:stretch>
        </p:blipFill>
        <p:spPr>
          <a:xfrm rot="10800000">
            <a:off x="0" y="4933950"/>
            <a:ext cx="9144000" cy="1924050"/>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defRPr b="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614FCA-88EA-471F-AAC9-54544A13FD89}"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defRPr b="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F4785F-C414-473F-9C64-C907832F0A43}"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728D5B-8149-4B4C-BDB5-1222C5C89DE1}" type="datetime1">
              <a:rPr lang="en-US" smtClean="0"/>
              <a:pPr/>
              <a:t>7/3/2013</a:t>
            </a:fld>
            <a:endParaRPr lang="en-US"/>
          </a:p>
        </p:txBody>
      </p:sp>
      <p:sp>
        <p:nvSpPr>
          <p:cNvPr id="5" name="Slide Number Placeholder 4"/>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a:lstStyle>
            <a:lvl1pPr>
              <a:defRPr sz="3000"/>
            </a:lvl1pPr>
            <a:lvl2pPr>
              <a:defRPr sz="24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7F50630-FCC2-4C57-A12B-C89AF7EB7D2D}"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FE66BA-33D1-401B-BA8C-8419F31C5C37}"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000"/>
            </a:lvl1pPr>
            <a:lvl2pPr>
              <a:defRPr sz="24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8DD5974-F4FA-4402-9667-E1AF084CEB67}"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B682B7-368C-46BF-8100-DC92B92D8419}"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A11B4D-E513-418D-A831-631E866259D2}" type="datetime1">
              <a:rPr lang="en-US" smtClean="0"/>
              <a:pPr/>
              <a:t>7/3/2013</a:t>
            </a:fld>
            <a:endParaRPr lang="en-US"/>
          </a:p>
        </p:txBody>
      </p:sp>
      <p:sp>
        <p:nvSpPr>
          <p:cNvPr id="9" name="Slide Number Placeholder 8"/>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A0F513-1E10-4C25-916D-301AB232D427}" type="datetime1">
              <a:rPr lang="en-US" smtClean="0"/>
              <a:pPr/>
              <a:t>7/3/2013</a:t>
            </a:fld>
            <a:endParaRPr lang="en-US"/>
          </a:p>
        </p:txBody>
      </p:sp>
      <p:sp>
        <p:nvSpPr>
          <p:cNvPr id="5" name="Slide Number Placeholder 4"/>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96F8CF-A652-4F26-BB7D-35E189BE89D4}"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2DBC80-469C-4264-AB5F-E8DEE80DE287}"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F0F97-2DF8-4EE1-AA4D-AE63E83F3823}"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000"/>
            </a:lvl1pPr>
            <a:lvl2pPr>
              <a:defRPr sz="24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7B4B8E-EE20-408A-AA44-0EB1BF26EA89}"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DEDD42-97D5-4837-88D7-F60AE9EBD94E}"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1879A4-F738-4B51-9D71-8C72FB826788}"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25AEF7-1262-4F08-86A7-D271BE7757DA}" type="datetime1">
              <a:rPr lang="en-US" smtClean="0"/>
              <a:pPr/>
              <a:t>7/3/2013</a:t>
            </a:fld>
            <a:endParaRPr lang="en-US"/>
          </a:p>
        </p:txBody>
      </p:sp>
      <p:sp>
        <p:nvSpPr>
          <p:cNvPr id="9" name="Slide Number Placeholder 8"/>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9FE2D1-B2D0-4E4A-8356-A6AB719839DB}"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17AAC3-EF3C-4F57-BC21-DDE34AB6C13F}" type="datetime1">
              <a:rPr lang="en-US" smtClean="0"/>
              <a:pPr/>
              <a:t>7/3/2013</a:t>
            </a:fld>
            <a:endParaRPr lang="en-US"/>
          </a:p>
        </p:txBody>
      </p:sp>
      <p:sp>
        <p:nvSpPr>
          <p:cNvPr id="5" name="Slide Number Placeholder 4"/>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7F223-4AAC-4819-9421-70DC52279E51}" type="datetime1">
              <a:rPr lang="en-US" smtClean="0"/>
              <a:pPr/>
              <a:t>7/3/2013</a:t>
            </a:fld>
            <a:endParaRPr lang="en-US"/>
          </a:p>
        </p:txBody>
      </p:sp>
      <p:sp>
        <p:nvSpPr>
          <p:cNvPr id="4" name="Slide Number Placeholder 3"/>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BACF8-BA85-40D4-B9FA-36F713A93C5E}"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8C6BC1-CB6F-4E66-95C7-4E3DC167EA73}"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3C4FF6-FED1-4E28-B29C-9547B37F0D0A}" type="datetime1">
              <a:rPr lang="en-US" smtClean="0"/>
              <a:pPr/>
              <a:t>7/3/2013</a:t>
            </a:fld>
            <a:endParaRPr lang="en-US"/>
          </a:p>
        </p:txBody>
      </p:sp>
      <p:sp>
        <p:nvSpPr>
          <p:cNvPr id="6" name="Slide Number Placeholder 5"/>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9C8D63-0AB1-4ECA-8B8B-396076248B40}" type="datetime1">
              <a:rPr lang="en-US" smtClean="0"/>
              <a:pPr/>
              <a:t>7/3/2013</a:t>
            </a:fld>
            <a:endParaRPr lang="en-US"/>
          </a:p>
        </p:txBody>
      </p:sp>
      <p:sp>
        <p:nvSpPr>
          <p:cNvPr id="6" name="Slide Number Placeholder 5"/>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7" name="Picture 2" descr="C:\Users\ErgoTablet\Downloads\Orange New.png"/>
          <p:cNvPicPr>
            <a:picLocks noChangeAspect="1" noChangeArrowheads="1"/>
          </p:cNvPicPr>
          <p:nvPr/>
        </p:nvPicPr>
        <p:blipFill>
          <a:blip r:embed="rId2" cstate="email"/>
          <a:srcRect/>
          <a:stretch>
            <a:fillRect/>
          </a:stretch>
        </p:blipFill>
        <p:spPr bwMode="auto">
          <a:xfrm>
            <a:off x="0" y="3414748"/>
            <a:ext cx="9144000" cy="3443252"/>
          </a:xfrm>
          <a:prstGeom prst="rect">
            <a:avLst/>
          </a:prstGeom>
          <a:noFill/>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9003219F-780F-4730-8594-8F197E4FD5E5}"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8" name="Picture 2" descr="C:\Users\ErgoTablet\Downloads\Orange New.png"/>
          <p:cNvPicPr>
            <a:picLocks noChangeAspect="1" noChangeArrowheads="1"/>
          </p:cNvPicPr>
          <p:nvPr/>
        </p:nvPicPr>
        <p:blipFill>
          <a:blip r:embed="rId2" cstate="email"/>
          <a:srcRect/>
          <a:stretch>
            <a:fillRect/>
          </a:stretch>
        </p:blipFill>
        <p:spPr bwMode="auto">
          <a:xfrm>
            <a:off x="0" y="3414748"/>
            <a:ext cx="9144000" cy="3443252"/>
          </a:xfrm>
          <a:prstGeom prst="rect">
            <a:avLst/>
          </a:prstGeom>
          <a:noFill/>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AE57147A-98F1-439B-B163-6450DBFCB90D}"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4F3A0A-129C-46AE-A0C7-5C7B60C083F7}" type="datetime1">
              <a:rPr lang="en-US" smtClean="0"/>
              <a:pPr/>
              <a:t>7/3/2013</a:t>
            </a:fld>
            <a:endParaRPr lang="en-US"/>
          </a:p>
        </p:txBody>
      </p:sp>
      <p:sp>
        <p:nvSpPr>
          <p:cNvPr id="5" name="Slide Number Placeholder 4"/>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88AE8-63FA-4342-846A-2CADF896F8C8}"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8CB84C-7388-45BF-903C-EFFD2A64D527}"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4373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7B0769-A4AE-4414-B4FE-4EF397F83A7A}"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flipH="1" flipV="1">
            <a:off x="0" y="3429000"/>
            <a:ext cx="9144000" cy="3429000"/>
          </a:xfrm>
          <a:prstGeom prst="rect">
            <a:avLst/>
          </a:prstGeom>
        </p:spPr>
      </p:pic>
      <p:sp>
        <p:nvSpPr>
          <p:cNvPr id="2" name="Title 1"/>
          <p:cNvSpPr>
            <a:spLocks noGrp="1"/>
          </p:cNvSpPr>
          <p:nvPr>
            <p:ph type="title"/>
          </p:nvPr>
        </p:nvSpPr>
        <p:spPr>
          <a:xfrm>
            <a:off x="722313" y="3464418"/>
            <a:ext cx="7772400" cy="2304558"/>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5448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2BD645-454F-4BB9-A9B0-624D3D8B808D}"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9B87D8-56E0-4008-810A-CB8F2B117BD2}" type="datetime1">
              <a:rPr lang="en-US" smtClean="0"/>
              <a:pPr/>
              <a:t>7/3/2013</a:t>
            </a:fld>
            <a:endParaRPr lang="en-US"/>
          </a:p>
        </p:txBody>
      </p:sp>
      <p:sp>
        <p:nvSpPr>
          <p:cNvPr id="7" name="Slide Number Placeholder 6"/>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7537B4-19FF-4AEE-BEF4-E45B4540B91D}" type="datetime1">
              <a:rPr lang="en-US" smtClean="0"/>
              <a:pPr/>
              <a:t>7/3/2013</a:t>
            </a:fld>
            <a:endParaRPr lang="en-US"/>
          </a:p>
        </p:txBody>
      </p:sp>
      <p:sp>
        <p:nvSpPr>
          <p:cNvPr id="9" name="Slide Number Placeholder 8"/>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7C97BF4-90D7-4CB5-8685-FE815231DC36}" type="datetime1">
              <a:rPr lang="en-US" smtClean="0"/>
              <a:pPr/>
              <a:t>7/3/2013</a:t>
            </a:fld>
            <a:endParaRPr lang="en-US"/>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E5BB0F-456C-4240-B17B-29C0008C17B5}" type="datetime1">
              <a:rPr lang="en-US" smtClean="0"/>
              <a:pPr/>
              <a:t>7/3/2013</a:t>
            </a:fld>
            <a:endParaRPr lang="en-US"/>
          </a:p>
        </p:txBody>
      </p:sp>
      <p:sp>
        <p:nvSpPr>
          <p:cNvPr id="5" name="Slide Number Placeholder 4"/>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C45F3-E1FB-4C1E-BBBB-7857A07683CF}" type="datetime1">
              <a:rPr lang="en-US" smtClean="0"/>
              <a:pPr/>
              <a:t>7/3/2013</a:t>
            </a:fld>
            <a:endParaRPr lang="en-US"/>
          </a:p>
        </p:txBody>
      </p:sp>
      <p:sp>
        <p:nvSpPr>
          <p:cNvPr id="4" name="Slide Number Placeholder 3"/>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057969-9464-48F0-871B-CC6D20B83351}" type="datetime1">
              <a:rPr lang="en-US" smtClean="0"/>
              <a:pPr/>
              <a:t>7/3/2013</a:t>
            </a:fld>
            <a:endParaRPr lang="en-US"/>
          </a:p>
        </p:txBody>
      </p:sp>
      <p:sp>
        <p:nvSpPr>
          <p:cNvPr id="7" name="Slide Number Placeholder 6"/>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18CBF-1289-4D22-83B8-7E2DA4F3B807}" type="datetime1">
              <a:rPr lang="en-US" smtClean="0"/>
              <a:pPr/>
              <a:t>7/3/2013</a:t>
            </a:fld>
            <a:endParaRPr lang="en-US"/>
          </a:p>
        </p:txBody>
      </p:sp>
      <p:sp>
        <p:nvSpPr>
          <p:cNvPr id="7" name="Slide Number Placeholder 6"/>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7DAA9-71EB-47EA-B677-D0C3E058D230}"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8C89A3-458C-4241-8815-E670A6CC02D9}" type="datetime1">
              <a:rPr lang="en-US" smtClean="0"/>
              <a:pPr/>
              <a:t>7/3/2013</a:t>
            </a:fld>
            <a:endParaRPr lang="en-US"/>
          </a:p>
        </p:txBody>
      </p:sp>
      <p:sp>
        <p:nvSpPr>
          <p:cNvPr id="9" name="Slide Number Placeholder 8"/>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D74EF-449B-467F-9F6E-2FF2CF47BA83}"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2" descr="C:\Users\ErgoTablet\Downloads\Orange New.png"/>
          <p:cNvPicPr>
            <a:picLocks noChangeAspect="1" noChangeArrowheads="1"/>
          </p:cNvPicPr>
          <p:nvPr userDrawn="1"/>
        </p:nvPicPr>
        <p:blipFill>
          <a:blip r:embed="rId2" cstate="email"/>
          <a:srcRect/>
          <a:stretch>
            <a:fillRect/>
          </a:stretch>
        </p:blipFill>
        <p:spPr bwMode="auto">
          <a:xfrm>
            <a:off x="0" y="3427448"/>
            <a:ext cx="9144000" cy="3443252"/>
          </a:xfrm>
          <a:prstGeom prst="rect">
            <a:avLst/>
          </a:prstGeom>
          <a:noFill/>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36F3305-557A-460D-A4A1-7F2B52843537}"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92194" name="Picture 2" descr="C:\Users\ErgoTablet\Downloads\Orange New.png"/>
          <p:cNvPicPr>
            <a:picLocks noChangeAspect="1" noChangeArrowheads="1"/>
          </p:cNvPicPr>
          <p:nvPr userDrawn="1"/>
        </p:nvPicPr>
        <p:blipFill>
          <a:blip r:embed="rId2" cstate="email"/>
          <a:srcRect/>
          <a:stretch>
            <a:fillRect/>
          </a:stretch>
        </p:blipFill>
        <p:spPr bwMode="auto">
          <a:xfrm>
            <a:off x="0" y="3427448"/>
            <a:ext cx="9144000" cy="3443252"/>
          </a:xfrm>
          <a:prstGeom prst="rect">
            <a:avLst/>
          </a:prstGeom>
          <a:noFill/>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C4DA714-FF07-44EB-8274-BFD2CEC2D00E}"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pic>
        <p:nvPicPr>
          <p:cNvPr id="9" name="Picture 2" descr="C:\Users\ErgoTablet\Downloads\Orange New.png"/>
          <p:cNvPicPr>
            <a:picLocks noChangeAspect="1" noChangeArrowheads="1"/>
          </p:cNvPicPr>
          <p:nvPr userDrawn="1"/>
        </p:nvPicPr>
        <p:blipFill>
          <a:blip r:embed="rId2" cstate="email"/>
          <a:srcRect/>
          <a:stretch>
            <a:fillRect/>
          </a:stretch>
        </p:blipFill>
        <p:spPr bwMode="auto">
          <a:xfrm rot="10800000">
            <a:off x="0" y="1"/>
            <a:ext cx="9144000" cy="3443252"/>
          </a:xfrm>
          <a:prstGeom prst="rect">
            <a:avLst/>
          </a:prstGeom>
          <a:noFill/>
        </p:spPr>
      </p:pic>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9E58A3F-834D-4A6F-80D2-79FFCF61FB39}" type="datetime1">
              <a:rPr lang="en-US" smtClean="0"/>
              <a:pPr/>
              <a:t>7/3/2013</a:t>
            </a:fld>
            <a:endParaRPr lang="en-US"/>
          </a:p>
        </p:txBody>
      </p:sp>
      <p:sp>
        <p:nvSpPr>
          <p:cNvPr id="5" name="Slide Number Placeholder 4"/>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206E51-5DDE-42C4-A08E-44CE1911EF7F}"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4701D-B540-409A-BE5A-94ED3F548182}"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04A7C0-CD5A-40EE-9E62-7A99F03D04CB}"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BAAC4D-300F-4E89-B27A-98919DBD9A02}"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BC38DA-7C01-43DA-9DD3-C6DD58CE9C2E}" type="datetime1">
              <a:rPr lang="en-US" smtClean="0"/>
              <a:pPr/>
              <a:t>7/3/2013</a:t>
            </a:fld>
            <a:endParaRPr lang="en-US"/>
          </a:p>
        </p:txBody>
      </p:sp>
      <p:sp>
        <p:nvSpPr>
          <p:cNvPr id="9" name="Slide Number Placeholder 8"/>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CFAEFF-317F-408E-A64A-5DA9D798C20E}" type="datetime1">
              <a:rPr lang="en-US" smtClean="0"/>
              <a:pPr/>
              <a:t>7/3/2013</a:t>
            </a:fld>
            <a:endParaRPr lang="en-US"/>
          </a:p>
        </p:txBody>
      </p:sp>
      <p:sp>
        <p:nvSpPr>
          <p:cNvPr id="5" name="Slide Number Placeholder 4"/>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0A5555-7AE7-4DC8-96B4-45C039715BC9}" type="datetime1">
              <a:rPr lang="en-US" smtClean="0"/>
              <a:pPr/>
              <a:t>7/3/2013</a:t>
            </a:fld>
            <a:endParaRPr lang="en-US"/>
          </a:p>
        </p:txBody>
      </p:sp>
      <p:sp>
        <p:nvSpPr>
          <p:cNvPr id="5" name="Slide Number Placeholder 4"/>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75A6B-EBE6-49F0-A602-DF508F485367}" type="datetime1">
              <a:rPr lang="en-US" smtClean="0"/>
              <a:pPr/>
              <a:t>7/3/2013</a:t>
            </a:fld>
            <a:endParaRPr lang="en-US"/>
          </a:p>
        </p:txBody>
      </p:sp>
      <p:sp>
        <p:nvSpPr>
          <p:cNvPr id="4" name="Slide Number Placeholder 3"/>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4E2956-5DFE-40B1-AE40-F2016165FE5B}"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814584-E8AA-4B65-8965-D2BC893547F7}"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7155-4795-4708-8568-5CE57B8A27C7}" type="datetime1">
              <a:rPr lang="en-US" smtClean="0"/>
              <a:pPr/>
              <a:t>7/3/2013</a:t>
            </a:fld>
            <a:endParaRPr lang="en-US"/>
          </a:p>
        </p:txBody>
      </p:sp>
      <p:sp>
        <p:nvSpPr>
          <p:cNvPr id="6" name="Slide Number Placeholder 5"/>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0DEAB-3FB1-4145-9960-5FE45F9DC99E}" type="datetime1">
              <a:rPr lang="en-US" smtClean="0"/>
              <a:pPr/>
              <a:t>7/3/2013</a:t>
            </a:fld>
            <a:endParaRPr lang="en-US"/>
          </a:p>
        </p:txBody>
      </p:sp>
      <p:sp>
        <p:nvSpPr>
          <p:cNvPr id="6" name="Slide Number Placeholder 5"/>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11" name="Picture 10" descr="orange with lines-2.jpg"/>
          <p:cNvPicPr>
            <a:picLocks noChangeAspect="1"/>
          </p:cNvPicPr>
          <p:nvPr/>
        </p:nvPicPr>
        <p:blipFill>
          <a:blip r:embed="rId2" cstate="print"/>
          <a:stretch>
            <a:fillRect/>
          </a:stretch>
        </p:blipFill>
        <p:spPr>
          <a:xfrm rot="10800000">
            <a:off x="0" y="4933950"/>
            <a:ext cx="9144000" cy="1924050"/>
          </a:xfrm>
          <a:prstGeom prst="rect">
            <a:avLst/>
          </a:prstGeom>
        </p:spPr>
      </p:pic>
      <p:pic>
        <p:nvPicPr>
          <p:cNvPr id="9" name="Picture 8" descr="orange with lines-2.jpg"/>
          <p:cNvPicPr>
            <a:picLocks noChangeAspect="1"/>
          </p:cNvPicPr>
          <p:nvPr userDrawn="1"/>
        </p:nvPicPr>
        <p:blipFill>
          <a:blip r:embed="rId3" cstate="email"/>
          <a:stretch>
            <a:fillRect/>
          </a:stretch>
        </p:blipFill>
        <p:spPr>
          <a:xfrm rot="10800000">
            <a:off x="0" y="4933950"/>
            <a:ext cx="9144000" cy="1924050"/>
          </a:xfrm>
          <a:prstGeom prst="rect">
            <a:avLst/>
          </a:prstGeom>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111A8DF1-106B-4D8D-9C3C-A18FB691AC16}"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pic>
        <p:nvPicPr>
          <p:cNvPr id="10" name="Picture 9" descr="orange with lines-2.jpg"/>
          <p:cNvPicPr>
            <a:picLocks noChangeAspect="1"/>
          </p:cNvPicPr>
          <p:nvPr/>
        </p:nvPicPr>
        <p:blipFill>
          <a:blip r:embed="rId2" cstate="print"/>
          <a:stretch>
            <a:fillRect/>
          </a:stretch>
        </p:blipFill>
        <p:spPr>
          <a:xfrm>
            <a:off x="0" y="0"/>
            <a:ext cx="9144000" cy="1924050"/>
          </a:xfrm>
          <a:prstGeom prst="rect">
            <a:avLst/>
          </a:prstGeom>
        </p:spPr>
      </p:pic>
      <p:pic>
        <p:nvPicPr>
          <p:cNvPr id="8" name="Picture 7" descr="orange with lines-2.jpg"/>
          <p:cNvPicPr>
            <a:picLocks noChangeAspect="1"/>
          </p:cNvPicPr>
          <p:nvPr userDrawn="1"/>
        </p:nvPicPr>
        <p:blipFill>
          <a:blip r:embed="rId3" cstate="email"/>
          <a:stretch>
            <a:fillRect/>
          </a:stretch>
        </p:blipFill>
        <p:spPr>
          <a:xfrm>
            <a:off x="0" y="0"/>
            <a:ext cx="9144000" cy="1924050"/>
          </a:xfrm>
          <a:prstGeom prst="rect">
            <a:avLst/>
          </a:prstGeom>
        </p:spPr>
      </p:pic>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9" name="Picture 8" descr="orange with lines-2.jpg"/>
          <p:cNvPicPr>
            <a:picLocks noChangeAspect="1"/>
          </p:cNvPicPr>
          <p:nvPr/>
        </p:nvPicPr>
        <p:blipFill>
          <a:blip r:embed="rId2" cstate="print"/>
          <a:stretch>
            <a:fillRect/>
          </a:stretch>
        </p:blipFill>
        <p:spPr>
          <a:xfrm rot="10800000">
            <a:off x="0" y="4933949"/>
            <a:ext cx="9144000" cy="1924050"/>
          </a:xfrm>
          <a:prstGeom prst="rect">
            <a:avLst/>
          </a:prstGeom>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7904A1EF-EB58-46BC-9465-A9D7B39F9973}"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sp>
        <p:nvSpPr>
          <p:cNvPr id="11" name="Rectangle 10"/>
          <p:cNvSpPr/>
          <p:nvPr/>
        </p:nvSpPr>
        <p:spPr>
          <a:xfrm>
            <a:off x="482600" y="1663700"/>
            <a:ext cx="861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8D1893-9FBF-4064-9A72-0FF7656D61D8}"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4373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A69299-1C06-4D2D-84B7-64E3708B07A7}"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flipH="1" flipV="1">
            <a:off x="0" y="3429000"/>
            <a:ext cx="9144000" cy="3429000"/>
          </a:xfrm>
          <a:prstGeom prst="rect">
            <a:avLst/>
          </a:prstGeom>
        </p:spPr>
      </p:pic>
      <p:sp>
        <p:nvSpPr>
          <p:cNvPr id="2" name="Title 1"/>
          <p:cNvSpPr>
            <a:spLocks noGrp="1"/>
          </p:cNvSpPr>
          <p:nvPr>
            <p:ph type="title"/>
          </p:nvPr>
        </p:nvSpPr>
        <p:spPr>
          <a:xfrm>
            <a:off x="722313" y="3464418"/>
            <a:ext cx="7772400" cy="2304558"/>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5448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A5603-DC39-43DE-B023-6F54C7168AB8}"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57F9C-ED80-4157-BE53-B75112A9C1B2}" type="datetime1">
              <a:rPr lang="en-US" smtClean="0"/>
              <a:pPr/>
              <a:t>7/3/2013</a:t>
            </a:fld>
            <a:endParaRPr lang="en-US"/>
          </a:p>
        </p:txBody>
      </p:sp>
      <p:sp>
        <p:nvSpPr>
          <p:cNvPr id="4" name="Slide Number Placeholder 3"/>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02472-5B19-407C-916E-E756A4A55190}" type="datetime1">
              <a:rPr lang="en-US" smtClean="0"/>
              <a:pPr/>
              <a:t>7/3/2013</a:t>
            </a:fld>
            <a:endParaRPr lang="en-US"/>
          </a:p>
        </p:txBody>
      </p:sp>
      <p:sp>
        <p:nvSpPr>
          <p:cNvPr id="7" name="Slide Number Placeholder 6"/>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62F11C-D6A5-46E6-A877-5C65E90C1517}" type="datetime1">
              <a:rPr lang="en-US" smtClean="0"/>
              <a:pPr/>
              <a:t>7/3/2013</a:t>
            </a:fld>
            <a:endParaRPr lang="en-US"/>
          </a:p>
        </p:txBody>
      </p:sp>
      <p:sp>
        <p:nvSpPr>
          <p:cNvPr id="9" name="Slide Number Placeholder 8"/>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11ADA4B-09EC-4046-AC6B-ADAD86CE14B9}" type="datetime1">
              <a:rPr lang="en-US" smtClean="0"/>
              <a:pPr/>
              <a:t>7/3/2013</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ACCD0-969C-41AD-BF03-EA954BAD6802}" type="datetime1">
              <a:rPr lang="en-US" smtClean="0"/>
              <a:pPr/>
              <a:t>7/3/2013</a:t>
            </a:fld>
            <a:endParaRPr lang="en-US"/>
          </a:p>
        </p:txBody>
      </p:sp>
      <p:sp>
        <p:nvSpPr>
          <p:cNvPr id="4" name="Slide Number Placeholder 3"/>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17B5AE-D41E-444F-A2AA-6A905224EC9C}" type="datetime1">
              <a:rPr lang="en-US" smtClean="0"/>
              <a:pPr/>
              <a:t>7/3/2013</a:t>
            </a:fld>
            <a:endParaRPr lang="en-US"/>
          </a:p>
        </p:txBody>
      </p:sp>
      <p:sp>
        <p:nvSpPr>
          <p:cNvPr id="7" name="Slide Number Placeholder 6"/>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2109B-0E39-44A6-81BE-7BD60E4D92E8}" type="datetime1">
              <a:rPr lang="en-US" smtClean="0"/>
              <a:pPr/>
              <a:t>7/3/2013</a:t>
            </a:fld>
            <a:endParaRPr lang="en-US"/>
          </a:p>
        </p:txBody>
      </p:sp>
      <p:sp>
        <p:nvSpPr>
          <p:cNvPr id="7" name="Slide Number Placeholder 6"/>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B7A10-443C-44FD-8528-BBC598A6157D}"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82162-2CC7-4A3A-8827-B66AAF4EBDD3}" type="datetime1">
              <a:rPr lang="en-US" smtClean="0"/>
              <a:pPr/>
              <a:t>7/3/2013</a:t>
            </a:fld>
            <a:endParaRPr lang="en-US"/>
          </a:p>
        </p:txBody>
      </p:sp>
      <p:sp>
        <p:nvSpPr>
          <p:cNvPr id="6" name="Slide Number Placeholder 5"/>
          <p:cNvSpPr>
            <a:spLocks noGrp="1"/>
          </p:cNvSpPr>
          <p:nvPr>
            <p:ph type="sldNum" sz="quarter" idx="12"/>
          </p:nvPr>
        </p:nvSpPr>
        <p:spPr/>
        <p:txBody>
          <a:bodyPr/>
          <a:lstStyle/>
          <a:p>
            <a:fld id="{5743371E-D975-440E-A94A-A0EC841C25C2}"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1" name="Picture 10" descr="orange with lines-2.jpg"/>
          <p:cNvPicPr>
            <a:picLocks noChangeAspect="1"/>
          </p:cNvPicPr>
          <p:nvPr userDrawn="1"/>
        </p:nvPicPr>
        <p:blipFill>
          <a:blip r:embed="rId2" cstate="print"/>
          <a:stretch>
            <a:fillRect/>
          </a:stretch>
        </p:blipFill>
        <p:spPr>
          <a:xfrm rot="10800000">
            <a:off x="0" y="4933950"/>
            <a:ext cx="9144000" cy="1924050"/>
          </a:xfrm>
          <a:prstGeom prst="rect">
            <a:avLst/>
          </a:prstGeom>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A50263D4-9C46-4F34-9AD9-38ADF3A912F4}" type="datetime1">
              <a:rPr lang="en-US" smtClean="0"/>
              <a:pPr/>
              <a:t>7/3/2013</a:t>
            </a:fld>
            <a:endParaRPr lang="en-US"/>
          </a:p>
        </p:txBody>
      </p:sp>
      <p:sp>
        <p:nvSpPr>
          <p:cNvPr id="6" name="Slide Number Placeholder 5"/>
          <p:cNvSpPr>
            <a:spLocks noGrp="1"/>
          </p:cNvSpPr>
          <p:nvPr>
            <p:ph type="sldNum" sz="quarter" idx="12"/>
          </p:nvPr>
        </p:nvSpPr>
        <p:spPr/>
        <p:txBody>
          <a:bodyPr/>
          <a:lstStyle/>
          <a:p>
            <a:fld id="{1AEA41FB-01C2-4D91-8A68-98251CD2FFE9}" type="slidenum">
              <a:rPr lang="en-US" smtClean="0"/>
              <a:pPr/>
              <a:t>‹#›</a:t>
            </a:fld>
            <a:endParaRPr lang="en-US"/>
          </a:p>
        </p:txBody>
      </p:sp>
      <p:pic>
        <p:nvPicPr>
          <p:cNvPr id="10" name="Picture 9" descr="orange with lines-2.jpg"/>
          <p:cNvPicPr>
            <a:picLocks noChangeAspect="1"/>
          </p:cNvPicPr>
          <p:nvPr userDrawn="1"/>
        </p:nvPicPr>
        <p:blipFill>
          <a:blip r:embed="rId2" cstate="print"/>
          <a:stretch>
            <a:fillRect/>
          </a:stretch>
        </p:blipFill>
        <p:spPr>
          <a:xfrm>
            <a:off x="0" y="0"/>
            <a:ext cx="9144000" cy="1924050"/>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F238BC-DD58-456C-BD3D-C152A33CB948}"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A534D8-5913-401A-90CF-7B848F1D03AE}" type="datetime1">
              <a:rPr lang="en-US" smtClean="0"/>
              <a:pPr/>
              <a:t>7/3/2013</a:t>
            </a:fld>
            <a:endParaRPr lang="en-US"/>
          </a:p>
        </p:txBody>
      </p:sp>
      <p:sp>
        <p:nvSpPr>
          <p:cNvPr id="7" name="Slide Number Placeholder 6"/>
          <p:cNvSpPr>
            <a:spLocks noGrp="1"/>
          </p:cNvSpPr>
          <p:nvPr>
            <p:ph type="sldNum" sz="quarter" idx="12"/>
          </p:nvPr>
        </p:nvSpPr>
        <p:spPr/>
        <p:txBody>
          <a:bodyPr/>
          <a:lstStyle/>
          <a:p>
            <a:fld id="{58D242B7-D151-4096-A1FD-6FEA0092D465}"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3.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jpeg"/><Relationship Id="rId2" Type="http://schemas.openxmlformats.org/officeDocument/2006/relationships/slideLayout" Target="../slideLayouts/slideLayout54.xml"/><Relationship Id="rId16" Type="http://schemas.openxmlformats.org/officeDocument/2006/relationships/image" Target="../media/image5.jpe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5.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orange with lines-2.jpg"/>
          <p:cNvPicPr>
            <a:picLocks noChangeAspect="1"/>
          </p:cNvPicPr>
          <p:nvPr/>
        </p:nvPicPr>
        <p:blipFill>
          <a:blip r:embed="rId16" cstate="email"/>
          <a:srcRect/>
          <a:stretch>
            <a:fillRect/>
          </a:stretch>
        </p:blipFill>
        <p:spPr>
          <a:xfrm>
            <a:off x="0" y="0"/>
            <a:ext cx="9144000" cy="192789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0779F-C672-4CB3-B8A6-5A582302FF7B}" type="datetime1">
              <a:rPr lang="en-US" smtClean="0"/>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A41FB-01C2-4D91-8A68-98251CD2FF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2" r:id="rId12"/>
    <p:sldLayoutId id="2147483799" r:id="rId13"/>
    <p:sldLayoutId id="2147483800" r:id="rId14"/>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orange with lines-2.jpg"/>
          <p:cNvPicPr>
            <a:picLocks noChangeAspect="1"/>
          </p:cNvPicPr>
          <p:nvPr/>
        </p:nvPicPr>
        <p:blipFill>
          <a:blip r:embed="rId12" cstate="email"/>
          <a:srcRect/>
          <a:stretch>
            <a:fillRect/>
          </a:stretch>
        </p:blipFill>
        <p:spPr>
          <a:xfrm rot="16200000">
            <a:off x="-2709552" y="2709554"/>
            <a:ext cx="6866906" cy="1447801"/>
          </a:xfrm>
          <a:prstGeom prst="rect">
            <a:avLst/>
          </a:prstGeom>
        </p:spPr>
      </p:pic>
      <p:sp>
        <p:nvSpPr>
          <p:cNvPr id="2" name="Title Placeholder 1"/>
          <p:cNvSpPr>
            <a:spLocks noGrp="1"/>
          </p:cNvSpPr>
          <p:nvPr>
            <p:ph type="title"/>
          </p:nvPr>
        </p:nvSpPr>
        <p:spPr>
          <a:xfrm>
            <a:off x="1219200" y="381000"/>
            <a:ext cx="75438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96A8E-805D-4981-B13A-6B67E93ED72B}" type="datetime1">
              <a:rPr lang="en-US" smtClean="0"/>
              <a:pPr/>
              <a:t>7/3/2013</a:t>
            </a:fld>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A41FB-01C2-4D91-8A68-98251CD2FF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ln>
            <a:noFill/>
          </a:ln>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AB622-3608-4BF2-9C2D-05B9F38E10C1}" type="datetime1">
              <a:rPr lang="en-US" smtClean="0"/>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A41FB-01C2-4D91-8A68-98251CD2FFE9}" type="slidenum">
              <a:rPr lang="en-US" smtClean="0"/>
              <a:pPr/>
              <a:t>‹#›</a:t>
            </a:fld>
            <a:endParaRPr lang="en-US"/>
          </a:p>
        </p:txBody>
      </p:sp>
      <p:pic>
        <p:nvPicPr>
          <p:cNvPr id="8" name="Picture 2" descr="C:\Users\ErgoTablet\Downloads\Orange New.png"/>
          <p:cNvPicPr>
            <a:picLocks noChangeAspect="1" noChangeArrowheads="1"/>
          </p:cNvPicPr>
          <p:nvPr/>
        </p:nvPicPr>
        <p:blipFill>
          <a:blip r:embed="rId16" cstate="email"/>
          <a:srcRect t="48732"/>
          <a:stretch>
            <a:fillRect/>
          </a:stretch>
        </p:blipFill>
        <p:spPr bwMode="auto">
          <a:xfrm rot="10800000">
            <a:off x="-12700" y="-12700"/>
            <a:ext cx="9144000" cy="1612900"/>
          </a:xfrm>
          <a:prstGeom prst="rect">
            <a:avLst/>
          </a:prstGeom>
          <a:noFill/>
        </p:spPr>
      </p:pic>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C871B-B729-4AA2-8DCC-1CC0CA416D4F}" type="datetime1">
              <a:rPr lang="en-US" smtClean="0"/>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3371E-D975-440E-A94A-A0EC841C25C2}" type="slidenum">
              <a:rPr lang="en-US" smtClean="0"/>
              <a:pPr/>
              <a:t>‹#›</a:t>
            </a:fld>
            <a:endParaRPr lang="en-US"/>
          </a:p>
        </p:txBody>
      </p:sp>
      <p:pic>
        <p:nvPicPr>
          <p:cNvPr id="9" name="Picture 2" descr="C:\Users\ErgoTablet\Downloads\Orange New.png"/>
          <p:cNvPicPr>
            <a:picLocks noChangeAspect="1" noChangeArrowheads="1"/>
          </p:cNvPicPr>
          <p:nvPr/>
        </p:nvPicPr>
        <p:blipFill>
          <a:blip r:embed="rId16" cstate="email"/>
          <a:srcRect/>
          <a:stretch>
            <a:fillRect/>
          </a:stretch>
        </p:blipFill>
        <p:spPr bwMode="auto">
          <a:xfrm rot="10800000">
            <a:off x="-12700" y="-12699"/>
            <a:ext cx="9144000" cy="3443252"/>
          </a:xfrm>
          <a:prstGeom prst="rect">
            <a:avLst/>
          </a:prstGeom>
          <a:noFill/>
        </p:spPr>
      </p:pic>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timing>
    <p:tnLst>
      <p:par>
        <p:cTn id="1" dur="indefinite" restart="never" nodeType="tmRoot"/>
      </p:par>
    </p:tnLst>
  </p:timing>
  <p:hf hdr="0" ftr="0" dt="0"/>
  <p:txStyles>
    <p:titleStyle>
      <a:lvl1pPr algn="ctr" defTabSz="914400" rtl="0" eaLnBrk="1" latinLnBrk="0" hangingPunct="1">
        <a:spcBef>
          <a:spcPct val="0"/>
        </a:spcBef>
        <a:buNone/>
        <a:defRPr sz="36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orange with lines-2.jpg"/>
          <p:cNvPicPr>
            <a:picLocks noChangeAspect="1"/>
          </p:cNvPicPr>
          <p:nvPr/>
        </p:nvPicPr>
        <p:blipFill>
          <a:blip r:embed="rId16" cstate="print"/>
          <a:stretch>
            <a:fillRect/>
          </a:stretch>
        </p:blipFill>
        <p:spPr>
          <a:xfrm>
            <a:off x="0" y="0"/>
            <a:ext cx="9144000" cy="192405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E4B2E-5F6A-40DC-A3D0-5BC36E89BBD9}" type="datetime1">
              <a:rPr lang="en-US" smtClean="0"/>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A41FB-01C2-4D91-8A68-98251CD2FFE9}" type="slidenum">
              <a:rPr lang="en-US" smtClean="0"/>
              <a:pPr/>
              <a:t>‹#›</a:t>
            </a:fld>
            <a:endParaRPr lang="en-US"/>
          </a:p>
        </p:txBody>
      </p:sp>
      <p:pic>
        <p:nvPicPr>
          <p:cNvPr id="8" name="Picture 7" descr="orange with lines-2.jpg"/>
          <p:cNvPicPr>
            <a:picLocks noChangeAspect="1"/>
          </p:cNvPicPr>
          <p:nvPr/>
        </p:nvPicPr>
        <p:blipFill>
          <a:blip r:embed="rId17" cstate="email"/>
          <a:srcRect/>
          <a:stretch>
            <a:fillRect/>
          </a:stretch>
        </p:blipFill>
        <p:spPr>
          <a:xfrm>
            <a:off x="0" y="0"/>
            <a:ext cx="9144000" cy="1927898"/>
          </a:xfrm>
          <a:prstGeom prst="rect">
            <a:avLst/>
          </a:prstGeom>
        </p:spPr>
      </p:pic>
    </p:spTree>
  </p:cSld>
  <p:clrMap bg1="lt1" tx1="dk1" bg2="lt2" tx2="dk2" accent1="accent1" accent2="accent2" accent3="accent3" accent4="accent4" accent5="accent5" accent6="accent6" hlink="hlink" folHlink="folHlink"/>
  <p:sldLayoutIdLst>
    <p:sldLayoutId id="2147483858"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E2F72-EC4F-4C76-95C1-D933FAB08709}" type="datetime1">
              <a:rPr lang="en-US" smtClean="0"/>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3371E-D975-440E-A94A-A0EC841C25C2}" type="slidenum">
              <a:rPr lang="en-US" smtClean="0"/>
              <a:pPr/>
              <a:t>‹#›</a:t>
            </a:fld>
            <a:endParaRPr lang="en-US"/>
          </a:p>
        </p:txBody>
      </p:sp>
      <p:pic>
        <p:nvPicPr>
          <p:cNvPr id="8" name="Picture 7" descr="orange with lines-2.jpg"/>
          <p:cNvPicPr>
            <a:picLocks noChangeAspect="1"/>
          </p:cNvPicPr>
          <p:nvPr/>
        </p:nvPicPr>
        <p:blipFill>
          <a:blip r:embed="rId15" cstate="print"/>
          <a:stretch>
            <a:fillRect/>
          </a:stretch>
        </p:blipFill>
        <p:spPr>
          <a:xfrm>
            <a:off x="0" y="0"/>
            <a:ext cx="9144000" cy="1924050"/>
          </a:xfrm>
          <a:prstGeom prst="rect">
            <a:avLst/>
          </a:prstGeom>
        </p:spPr>
      </p:pic>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iming>
    <p:tnLst>
      <p:par>
        <p:cTn id="1" dur="indefinite" restart="never" nodeType="tmRoot"/>
      </p:par>
    </p:tnLst>
  </p:timing>
  <p:hf hdr="0" ftr="0" dt="0"/>
  <p:txStyles>
    <p:titleStyle>
      <a:lvl1pPr algn="ctr" defTabSz="914400" rtl="0" eaLnBrk="1" latinLnBrk="0" hangingPunct="1">
        <a:spcBef>
          <a:spcPct val="0"/>
        </a:spcBef>
        <a:buNone/>
        <a:defRPr sz="36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0.xml"/><Relationship Id="rId1" Type="http://schemas.openxmlformats.org/officeDocument/2006/relationships/slideLayout" Target="../slideLayouts/slideLayout26.xml"/><Relationship Id="rId4" Type="http://schemas.openxmlformats.org/officeDocument/2006/relationships/image" Target="../media/image34.jpeg"/></Relationships>
</file>

<file path=ppt/slides/_rels/slide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2.xm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5.xml"/><Relationship Id="rId1" Type="http://schemas.openxmlformats.org/officeDocument/2006/relationships/slideLayout" Target="../slideLayouts/slideLayout17.xml"/><Relationship Id="rId4" Type="http://schemas.openxmlformats.org/officeDocument/2006/relationships/image" Target="../media/image114.jpeg"/></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6.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8.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9.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0.xml"/><Relationship Id="rId1" Type="http://schemas.openxmlformats.org/officeDocument/2006/relationships/slideLayout" Target="../slideLayouts/slideLayout26.xml"/><Relationship Id="rId5" Type="http://schemas.openxmlformats.org/officeDocument/2006/relationships/image" Target="../media/image122.jpeg"/><Relationship Id="rId4" Type="http://schemas.openxmlformats.org/officeDocument/2006/relationships/image" Target="../media/image121.gif"/></Relationships>
</file>

<file path=ppt/slides/_rels/slide111.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7.png"/><Relationship Id="rId2" Type="http://schemas.openxmlformats.org/officeDocument/2006/relationships/notesSlide" Target="../notesSlides/notesSlide111.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25.jpeg"/><Relationship Id="rId4" Type="http://schemas.openxmlformats.org/officeDocument/2006/relationships/image" Target="../media/image12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2.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3.xml"/><Relationship Id="rId1" Type="http://schemas.openxmlformats.org/officeDocument/2006/relationships/slideLayout" Target="../slideLayouts/slideLayout26.xml"/><Relationship Id="rId4" Type="http://schemas.openxmlformats.org/officeDocument/2006/relationships/image" Target="../media/image12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4.xml"/><Relationship Id="rId1" Type="http://schemas.openxmlformats.org/officeDocument/2006/relationships/slideLayout" Target="../slideLayouts/slideLayout30.xml"/><Relationship Id="rId5" Type="http://schemas.openxmlformats.org/officeDocument/2006/relationships/image" Target="../media/image131.jpeg"/><Relationship Id="rId4" Type="http://schemas.openxmlformats.org/officeDocument/2006/relationships/image" Target="../media/image130.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6.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0.xml"/><Relationship Id="rId1" Type="http://schemas.openxmlformats.org/officeDocument/2006/relationships/vmlDrawing" Target="../drawings/vmlDrawing6.vml"/><Relationship Id="rId5" Type="http://schemas.openxmlformats.org/officeDocument/2006/relationships/image" Target="../media/image133.emf"/><Relationship Id="rId4" Type="http://schemas.openxmlformats.org/officeDocument/2006/relationships/oleObject" Target="../embeddings/oleObject7.bin"/></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6.xml"/><Relationship Id="rId1" Type="http://schemas.openxmlformats.org/officeDocument/2006/relationships/vmlDrawing" Target="../drawings/vmlDrawing7.vml"/><Relationship Id="rId6" Type="http://schemas.openxmlformats.org/officeDocument/2006/relationships/image" Target="../media/image134.png"/><Relationship Id="rId5" Type="http://schemas.openxmlformats.org/officeDocument/2006/relationships/package" Target="../embeddings/Microsoft_Word_Document1.docx"/><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4.xml"/><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3" Type="http://schemas.openxmlformats.org/officeDocument/2006/relationships/hyperlink" Target="http://www.cdc.gov/niosh/face/In-house/full9201.html" TargetMode="External"/><Relationship Id="rId2" Type="http://schemas.openxmlformats.org/officeDocument/2006/relationships/notesSlide" Target="../notesSlides/notesSlide125.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10767" TargetMode="External"/><Relationship Id="rId2" Type="http://schemas.openxmlformats.org/officeDocument/2006/relationships/notesSlide" Target="../notesSlides/notesSlide127.xml"/><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0.xml"/><Relationship Id="rId1" Type="http://schemas.openxmlformats.org/officeDocument/2006/relationships/vmlDrawing" Target="../drawings/vmlDrawing8.vml"/><Relationship Id="rId5" Type="http://schemas.openxmlformats.org/officeDocument/2006/relationships/image" Target="../media/image136.emf"/><Relationship Id="rId4" Type="http://schemas.openxmlformats.org/officeDocument/2006/relationships/oleObject" Target="../embeddings/oleObject9.bin"/></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32.xml"/><Relationship Id="rId7" Type="http://schemas.openxmlformats.org/officeDocument/2006/relationships/image" Target="../media/image137.emf"/><Relationship Id="rId2" Type="http://schemas.openxmlformats.org/officeDocument/2006/relationships/slideLayout" Target="../slideLayouts/slideLayout26.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136.emf"/><Relationship Id="rId4" Type="http://schemas.openxmlformats.org/officeDocument/2006/relationships/oleObject" Target="../embeddings/oleObject10.bin"/><Relationship Id="rId9" Type="http://schemas.openxmlformats.org/officeDocument/2006/relationships/image" Target="../media/image138.em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3" Type="http://schemas.openxmlformats.org/officeDocument/2006/relationships/hyperlink" Target="http://www.osha.gov/dte/grant_materials/fy07/sh-16615-07/electrical_hazards2.ppt" TargetMode="External"/><Relationship Id="rId2" Type="http://schemas.openxmlformats.org/officeDocument/2006/relationships/notesSlide" Target="../notesSlides/notesSlide134.xml"/><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0.xml"/><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1.xml"/><Relationship Id="rId1" Type="http://schemas.openxmlformats.org/officeDocument/2006/relationships/slideLayout" Target="../slideLayouts/slideLayout26.xml"/><Relationship Id="rId4" Type="http://schemas.openxmlformats.org/officeDocument/2006/relationships/image" Target="../media/image141.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3.xml"/><Relationship Id="rId1" Type="http://schemas.openxmlformats.org/officeDocument/2006/relationships/slideLayout" Target="../slideLayouts/slideLayout26.xml"/><Relationship Id="rId5" Type="http://schemas.openxmlformats.org/officeDocument/2006/relationships/image" Target="../media/image144.jpeg"/><Relationship Id="rId4" Type="http://schemas.openxmlformats.org/officeDocument/2006/relationships/image" Target="../media/image143.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6.xml"/><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7.xml"/><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1.xml"/><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3.xml"/><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4.xml"/><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3" Type="http://schemas.openxmlformats.org/officeDocument/2006/relationships/hyperlink" Target="http://www.bls.gov/iif/oshwc/cfoi/cfch0008.pdf" TargetMode="External"/><Relationship Id="rId2" Type="http://schemas.openxmlformats.org/officeDocument/2006/relationships/notesSlide" Target="../notesSlides/notesSlide155.xml"/><Relationship Id="rId1" Type="http://schemas.openxmlformats.org/officeDocument/2006/relationships/slideLayout" Target="../slideLayouts/slideLayout26.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hyperlink" Target="http://www.elcosh.org/record/images/"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6.xml"/><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0.xml"/><Relationship Id="rId1" Type="http://schemas.openxmlformats.org/officeDocument/2006/relationships/slideLayout" Target="../slideLayouts/slideLayout29.xml"/><Relationship Id="rId4" Type="http://schemas.openxmlformats.org/officeDocument/2006/relationships/image" Target="../media/image151.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6.xml"/><Relationship Id="rId1" Type="http://schemas.openxmlformats.org/officeDocument/2006/relationships/vmlDrawing" Target="../drawings/vmlDrawing10.vml"/><Relationship Id="rId5" Type="http://schemas.openxmlformats.org/officeDocument/2006/relationships/image" Target="../media/image152.emf"/><Relationship Id="rId4" Type="http://schemas.openxmlformats.org/officeDocument/2006/relationships/oleObject" Target="../embeddings/oleObject13.bin"/></Relationships>
</file>

<file path=ppt/slides/_rels/slide1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2.xml"/><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0.xml"/><Relationship Id="rId1" Type="http://schemas.openxmlformats.org/officeDocument/2006/relationships/vmlDrawing" Target="../drawings/vmlDrawing11.vml"/><Relationship Id="rId5" Type="http://schemas.openxmlformats.org/officeDocument/2006/relationships/image" Target="../media/image154.emf"/><Relationship Id="rId4" Type="http://schemas.openxmlformats.org/officeDocument/2006/relationships/oleObject" Target="../embeddings/oleObject14.bin"/></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8.xml"/><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6.xml"/></Relationships>
</file>

<file path=ppt/slides/_rels/slide1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3.xml"/><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4.xml"/><Relationship Id="rId1" Type="http://schemas.openxmlformats.org/officeDocument/2006/relationships/slideLayout" Target="../slideLayouts/slideLayout26.xml"/><Relationship Id="rId4" Type="http://schemas.openxmlformats.org/officeDocument/2006/relationships/image" Target="../media/image156.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6.xml"/><Relationship Id="rId1" Type="http://schemas.openxmlformats.org/officeDocument/2006/relationships/slideLayout" Target="../slideLayouts/slideLayout3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8.xml"/><Relationship Id="rId1" Type="http://schemas.openxmlformats.org/officeDocument/2006/relationships/slideLayout" Target="../slideLayouts/slideLayout26.xml"/><Relationship Id="rId5" Type="http://schemas.openxmlformats.org/officeDocument/2006/relationships/image" Target="../media/image160.jpeg"/><Relationship Id="rId4" Type="http://schemas.openxmlformats.org/officeDocument/2006/relationships/image" Target="../media/image159.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6.xml"/><Relationship Id="rId1" Type="http://schemas.openxmlformats.org/officeDocument/2006/relationships/vmlDrawing" Target="../drawings/vmlDrawing12.vml"/><Relationship Id="rId6" Type="http://schemas.openxmlformats.org/officeDocument/2006/relationships/image" Target="../media/image161.png"/><Relationship Id="rId5" Type="http://schemas.openxmlformats.org/officeDocument/2006/relationships/package" Target="../embeddings/Microsoft_Word_Document2.docx"/><Relationship Id="rId4" Type="http://schemas.openxmlformats.org/officeDocument/2006/relationships/oleObject" Target="../embeddings/oleObject15.bin"/></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6.xml"/><Relationship Id="rId1" Type="http://schemas.openxmlformats.org/officeDocument/2006/relationships/vmlDrawing" Target="../drawings/vmlDrawing13.vml"/><Relationship Id="rId6" Type="http://schemas.openxmlformats.org/officeDocument/2006/relationships/image" Target="../media/image162.png"/><Relationship Id="rId5" Type="http://schemas.openxmlformats.org/officeDocument/2006/relationships/package" Target="../embeddings/Microsoft_Word_Document3.docx"/><Relationship Id="rId4" Type="http://schemas.openxmlformats.org/officeDocument/2006/relationships/oleObject" Target="../embeddings/oleObject16.bin"/></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notesSlide" Target="../notesSlides/notesSlide185.xml"/><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6.xml"/></Relationships>
</file>

<file path=ppt/slides/_rels/slide18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7.xml"/><Relationship Id="rId1" Type="http://schemas.openxmlformats.org/officeDocument/2006/relationships/slideLayout" Target="../slideLayouts/slideLayout26.xml"/><Relationship Id="rId4" Type="http://schemas.openxmlformats.org/officeDocument/2006/relationships/image" Target="../media/image164.jpeg"/></Relationships>
</file>

<file path=ppt/slides/_rels/slide1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9777" TargetMode="External"/><Relationship Id="rId2" Type="http://schemas.openxmlformats.org/officeDocument/2006/relationships/notesSlide" Target="../notesSlides/notesSlide191.xml"/><Relationship Id="rId1" Type="http://schemas.openxmlformats.org/officeDocument/2006/relationships/slideLayout" Target="../slideLayouts/slideLayout3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7.xml"/></Relationships>
</file>

<file path=ppt/slides/_rels/slide19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4.xml"/><Relationship Id="rId1" Type="http://schemas.openxmlformats.org/officeDocument/2006/relationships/slideLayout" Target="../slideLayouts/slideLayout28.xml"/><Relationship Id="rId4" Type="http://schemas.openxmlformats.org/officeDocument/2006/relationships/image" Target="../media/image167.png"/></Relationships>
</file>

<file path=ppt/slides/_rels/slide196.xml.rels><?xml version="1.0" encoding="UTF-8" standalone="yes"?>
<Relationships xmlns="http://schemas.openxmlformats.org/package/2006/relationships"><Relationship Id="rId3" Type="http://schemas.openxmlformats.org/officeDocument/2006/relationships/hyperlink" Target="http://www.state.il.us/agency/idol/" TargetMode="External"/><Relationship Id="rId2" Type="http://schemas.openxmlformats.org/officeDocument/2006/relationships/notesSlide" Target="../notesSlides/notesSlide195.xml"/><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3" Type="http://schemas.openxmlformats.org/officeDocument/2006/relationships/hyperlink" Target="http://www.in.gov/dol/iosha.htm" TargetMode="External"/><Relationship Id="rId2" Type="http://schemas.openxmlformats.org/officeDocument/2006/relationships/notesSlide" Target="../notesSlides/notesSlide196.xml"/><Relationship Id="rId1" Type="http://schemas.openxmlformats.org/officeDocument/2006/relationships/slideLayout" Target="../slideLayouts/slideLayout26.xml"/></Relationships>
</file>

<file path=ppt/slides/_rels/slide198.xml.rels><?xml version="1.0" encoding="UTF-8" standalone="yes"?>
<Relationships xmlns="http://schemas.openxmlformats.org/package/2006/relationships"><Relationship Id="rId3" Type="http://schemas.openxmlformats.org/officeDocument/2006/relationships/hyperlink" Target="http://www.michigan.gov/miosha" TargetMode="External"/><Relationship Id="rId2" Type="http://schemas.openxmlformats.org/officeDocument/2006/relationships/notesSlide" Target="../notesSlides/notesSlide197.xml"/><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3" Type="http://schemas.openxmlformats.org/officeDocument/2006/relationships/hyperlink" Target="http://www.dli.mn.gov/MnOsha.asp" TargetMode="External"/><Relationship Id="rId2" Type="http://schemas.openxmlformats.org/officeDocument/2006/relationships/notesSlide" Target="../notesSlides/notesSlide19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20.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6.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8.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hyperlink" Target="http://www.clipartguide.com/_pages/0808-0801-1115-5658.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37.jpe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9.xml"/><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30.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30.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0.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28.xml"/><Relationship Id="rId5" Type="http://schemas.openxmlformats.org/officeDocument/2006/relationships/image" Target="../media/image8.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file:///F:\SH%202011-2012\OSHA%20Lending%20Program\Electric\Electric%20training_burn%20to%20CD\CD%20to%20OSHA%20with%20unedited%20materials\Presentations\Battery%20operated%20cable%20cutting-Spanish.wmv" TargetMode="External"/><Relationship Id="rId1" Type="http://schemas.openxmlformats.org/officeDocument/2006/relationships/video" Target="file:///F:\SH%202011-2012\OSHA%20Lending%20Program\Electric\Electric%20training_burn%20to%20CD\CD%20to%20OSHA%20with%20unedited%20materials\Presentations\Manual%20cable%20cutting-Spanish.wmv" TargetMode="Externa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6.xml"/><Relationship Id="rId5" Type="http://schemas.openxmlformats.org/officeDocument/2006/relationships/image" Target="../media/image70.jpe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31.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3.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81.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4.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83.jpeg"/></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5.xml"/><Relationship Id="rId1" Type="http://schemas.openxmlformats.org/officeDocument/2006/relationships/slideLayout" Target="../slideLayouts/slideLayout26.xml"/><Relationship Id="rId5" Type="http://schemas.openxmlformats.org/officeDocument/2006/relationships/image" Target="../media/image85.jpe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26.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3.xml"/><Relationship Id="rId1" Type="http://schemas.openxmlformats.org/officeDocument/2006/relationships/slideLayout" Target="../slideLayouts/slideLayout26.xml"/><Relationship Id="rId5" Type="http://schemas.openxmlformats.org/officeDocument/2006/relationships/image" Target="../media/image98.jpeg"/><Relationship Id="rId4" Type="http://schemas.openxmlformats.org/officeDocument/2006/relationships/image" Target="../media/image97.jpeg"/></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6.xml"/><Relationship Id="rId1" Type="http://schemas.openxmlformats.org/officeDocument/2006/relationships/vmlDrawing" Target="../drawings/vmlDrawing4.vml"/><Relationship Id="rId5" Type="http://schemas.openxmlformats.org/officeDocument/2006/relationships/image" Target="../media/image101.emf"/><Relationship Id="rId4" Type="http://schemas.openxmlformats.org/officeDocument/2006/relationships/oleObject" Target="../embeddings/oleObject4.bin"/></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8.png"/><Relationship Id="rId2" Type="http://schemas.openxmlformats.org/officeDocument/2006/relationships/notesSlide" Target="../notesSlides/notesSlide88.xml"/><Relationship Id="rId1" Type="http://schemas.openxmlformats.org/officeDocument/2006/relationships/slideLayout" Target="../slideLayouts/slideLayout2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1.jpe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07.emf"/><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90.emf"/><Relationship Id="rId4" Type="http://schemas.openxmlformats.org/officeDocument/2006/relationships/oleObject" Target="../embeddings/oleObject5.bin"/></Relationships>
</file>

<file path=ppt/slides/_rels/slide91.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9868" TargetMode="External"/><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2.xml"/><Relationship Id="rId1" Type="http://schemas.openxmlformats.org/officeDocument/2006/relationships/slideLayout" Target="../slideLayouts/slideLayout28.xml"/><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hyperlink" Target="http://www.cdc.gov/niosh/face/in-house/full8839.html" TargetMode="External"/><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9868" TargetMode="External"/><Relationship Id="rId2" Type="http://schemas.openxmlformats.org/officeDocument/2006/relationships/notesSlide" Target="../notesSlides/notesSlide96.xml"/><Relationship Id="rId1" Type="http://schemas.openxmlformats.org/officeDocument/2006/relationships/slideLayout" Target="../slideLayouts/slideLayout26.xml"/><Relationship Id="rId4" Type="http://schemas.openxmlformats.org/officeDocument/2006/relationships/hyperlink" Target="http://www.osha.gov/pls/oshaweb/owadisp.show_document?p_id=10758&amp;p_table=STANDARD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8.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1752600"/>
            <a:ext cx="7772400" cy="2304558"/>
          </a:xfrm>
        </p:spPr>
        <p:txBody>
          <a:bodyPr>
            <a:normAutofit fontScale="90000"/>
          </a:bodyPr>
          <a:lstStyle/>
          <a:p>
            <a:r>
              <a:rPr lang="es-MX" dirty="0" smtClean="0"/>
              <a:t>ENTRENAMIENTO DE CONCIENTIZACIÓN DE SEGURIDAD, ERGONOMIA Y LAS MEJORES PRÁCTICAS PARA LOS EMPLEADOS DE LOS SERVICIOS PÚBLICOS DE ELECTRICIDAD</a:t>
            </a:r>
            <a:r>
              <a:rPr lang="en-US" dirty="0" smtClean="0"/>
              <a:t/>
            </a:r>
            <a:br>
              <a:rPr lang="en-US" dirty="0" smtClean="0"/>
            </a:br>
            <a:endParaRPr lang="es-ES_tradnl" dirty="0"/>
          </a:p>
        </p:txBody>
      </p:sp>
      <p:sp>
        <p:nvSpPr>
          <p:cNvPr id="3" name="Slide Number Placeholder 2"/>
          <p:cNvSpPr>
            <a:spLocks noGrp="1"/>
          </p:cNvSpPr>
          <p:nvPr>
            <p:ph type="sldNum" sz="quarter" idx="12"/>
          </p:nvPr>
        </p:nvSpPr>
        <p:spPr/>
        <p:txBody>
          <a:bodyPr/>
          <a:lstStyle/>
          <a:p>
            <a:fld id="{1AEA41FB-01C2-4D91-8A68-98251CD2FFE9}" type="slidenum">
              <a:rPr lang="en-US" smtClean="0">
                <a:solidFill>
                  <a:schemeClr val="bg1">
                    <a:lumMod val="50000"/>
                  </a:schemeClr>
                </a:solidFill>
              </a:rPr>
              <a:pPr/>
              <a:t>1</a:t>
            </a:fld>
            <a:endParaRPr lang="en-US" dirty="0">
              <a:solidFill>
                <a:schemeClr val="bg1">
                  <a:lumMod val="50000"/>
                </a:schemeClr>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gn="r"/>
            <a:r>
              <a:rPr lang="es-AR" dirty="0">
                <a:solidFill>
                  <a:srgbClr val="FFFFFF"/>
                </a:solidFill>
                <a:effectLst>
                  <a:outerShdw blurRad="63500" dir="3600000" algn="tl">
                    <a:srgbClr val="000000">
                      <a:alpha val="70000"/>
                    </a:srgbClr>
                  </a:outerShdw>
                </a:effectLst>
              </a:rPr>
              <a:t>¿QUÉ ES LA ERGONOMÍA Y LA SEGURIDAD?</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s-AR" sz="3600" b="1" dirty="0" smtClean="0"/>
              <a:t>  ERGONOMÍA </a:t>
            </a:r>
            <a:r>
              <a:rPr lang="es-AR" sz="2600" dirty="0"/>
              <a:t>(ergon  - trabajo y </a:t>
            </a:r>
            <a:r>
              <a:rPr lang="es-AR" sz="2600" i="1" dirty="0"/>
              <a:t>nomos</a:t>
            </a:r>
            <a:r>
              <a:rPr lang="es-AR" sz="2600" dirty="0"/>
              <a:t> - leyes naturales)</a:t>
            </a:r>
          </a:p>
          <a:p>
            <a:pPr>
              <a:buNone/>
            </a:pPr>
            <a:r>
              <a:rPr lang="es-AR" sz="2600" dirty="0"/>
              <a:t>Tiene en cuenta</a:t>
            </a:r>
          </a:p>
          <a:p>
            <a:pPr marL="228600" indent="-228600">
              <a:buFont typeface="Arial"/>
              <a:buChar char="•"/>
            </a:pPr>
            <a:r>
              <a:rPr lang="es-AR" sz="2600" dirty="0"/>
              <a:t>Interacción física del trabajador con herramientas y materiales</a:t>
            </a:r>
          </a:p>
          <a:p>
            <a:pPr marL="228600" indent="-228600">
              <a:buFont typeface="Arial"/>
              <a:buChar char="•"/>
            </a:pPr>
            <a:r>
              <a:rPr lang="es-AR" sz="2600" dirty="0"/>
              <a:t>Las condiciones y demandas del lugar de trabajo </a:t>
            </a:r>
          </a:p>
          <a:p>
            <a:pPr marL="228600" indent="-228600">
              <a:buFont typeface="Arial"/>
              <a:buChar char="•"/>
            </a:pPr>
            <a:r>
              <a:rPr lang="es-AR" sz="2600" dirty="0"/>
              <a:t>Las capacidades de los trabajadores</a:t>
            </a:r>
          </a:p>
          <a:p>
            <a:pPr lvl="1">
              <a:buNone/>
            </a:pPr>
            <a:endParaRPr lang="en-US" sz="2000" dirty="0" smtClean="0"/>
          </a:p>
          <a:p>
            <a:pPr marL="228600" indent="-228600">
              <a:buNone/>
            </a:pPr>
            <a:r>
              <a:rPr lang="es-AR" sz="2800" b="1" dirty="0"/>
              <a:t>	</a:t>
            </a:r>
            <a:r>
              <a:rPr lang="es-AR" sz="3600" b="1" dirty="0"/>
              <a:t>SEGURIDAD</a:t>
            </a:r>
          </a:p>
          <a:p>
            <a:pPr>
              <a:buNone/>
            </a:pPr>
            <a:r>
              <a:rPr lang="es-AR" sz="2600" dirty="0"/>
              <a:t>Tiene en cuenta</a:t>
            </a:r>
          </a:p>
          <a:p>
            <a:pPr marL="228600" indent="-228600">
              <a:buFont typeface="Arial"/>
              <a:buChar char="•"/>
            </a:pPr>
            <a:r>
              <a:rPr lang="es-AR" sz="2600" dirty="0"/>
              <a:t>Los factores físicos y ambientales que pueden afectar la salud de los trabajadores o causar una lesión o incluso la muerte</a:t>
            </a:r>
          </a:p>
        </p:txBody>
      </p:sp>
      <p:sp>
        <p:nvSpPr>
          <p:cNvPr id="4" name="Slide Number Placeholder 4"/>
          <p:cNvSpPr>
            <a:spLocks noGrp="1"/>
          </p:cNvSpPr>
          <p:nvPr>
            <p:ph type="sldNum" sz="quarter" idx="12"/>
          </p:nvPr>
        </p:nvSpPr>
        <p:spPr>
          <a:xfrm>
            <a:off x="6553200" y="6356350"/>
            <a:ext cx="2133600" cy="365125"/>
          </a:xfrm>
        </p:spPr>
        <p:txBody>
          <a:bodyPr/>
          <a:lstStyle/>
          <a:p>
            <a:pPr>
              <a:defRPr/>
            </a:pPr>
            <a:fld id="{546EAA36-6516-4588-81D9-DD58EC50153F}" type="slidenum">
              <a:rPr lang="en-US"/>
              <a:pPr>
                <a:defRPr/>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fontScale="90000"/>
          </a:bodyPr>
          <a:lstStyle/>
          <a:p>
            <a:pPr algn="r"/>
            <a:r>
              <a:rPr lang="en-US" dirty="0" smtClean="0">
                <a:effectLst>
                  <a:outerShdw blurRad="38100" dist="38100" dir="2700000" algn="tl">
                    <a:srgbClr val="000000">
                      <a:alpha val="43137"/>
                    </a:srgbClr>
                  </a:outerShdw>
                </a:effectLst>
              </a:rPr>
              <a:t>JUEGO PARA LA INSTALACIÓN DE UNA ESCALERA</a:t>
            </a:r>
            <a:endParaRPr lang="en-US" dirty="0">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457200" y="1219200"/>
            <a:ext cx="8229600" cy="4525963"/>
          </a:xfrm>
        </p:spPr>
        <p:txBody>
          <a:bodyPr>
            <a:normAutofit lnSpcReduction="10000"/>
          </a:bodyPr>
          <a:lstStyle/>
          <a:p>
            <a:endParaRPr lang="es-ES_tradnl" dirty="0" smtClean="0"/>
          </a:p>
          <a:p>
            <a:r>
              <a:rPr lang="es-ES_tradnl" sz="3200" dirty="0" smtClean="0">
                <a:effectLst>
                  <a:outerShdw blurRad="63500" dir="3600000" algn="tl">
                    <a:srgbClr val="000000">
                      <a:alpha val="70000"/>
                    </a:srgbClr>
                  </a:outerShdw>
                </a:effectLst>
              </a:rPr>
              <a:t>¿</a:t>
            </a:r>
            <a:r>
              <a:rPr lang="es-ES_tradnl" dirty="0" smtClean="0"/>
              <a:t>Puedes instalarle una extensión a la escalera correctamente?</a:t>
            </a:r>
          </a:p>
          <a:p>
            <a:pPr algn="ctr">
              <a:buNone/>
            </a:pPr>
            <a:r>
              <a:rPr lang="es-ES_tradnl" dirty="0"/>
              <a:t>¡</a:t>
            </a:r>
            <a:r>
              <a:rPr lang="es-ES_tradnl" dirty="0" smtClean="0"/>
              <a:t>INTENTEMOS!</a:t>
            </a:r>
          </a:p>
          <a:p>
            <a:endParaRPr lang="es-ES_tradnl" dirty="0" smtClean="0"/>
          </a:p>
          <a:p>
            <a:pPr marL="3262313" indent="-519113">
              <a:buNone/>
            </a:pPr>
            <a:r>
              <a:rPr lang="es-ES_tradnl" dirty="0" smtClean="0"/>
              <a:t>Vamos a necesitar: </a:t>
            </a:r>
          </a:p>
          <a:p>
            <a:pPr marL="3262313" lvl="1" indent="-519113"/>
            <a:r>
              <a:rPr lang="es-ES_tradnl" dirty="0" smtClean="0"/>
              <a:t>Uno o dos voluntarios</a:t>
            </a:r>
          </a:p>
          <a:p>
            <a:pPr marL="3262313" lvl="1" indent="-519113"/>
            <a:r>
              <a:rPr lang="es-ES_tradnl" dirty="0" smtClean="0"/>
              <a:t>Una extensión para escalera</a:t>
            </a:r>
          </a:p>
          <a:p>
            <a:pPr marL="3262313" lvl="1" indent="-519113"/>
            <a:r>
              <a:rPr lang="es-ES_tradnl" dirty="0" smtClean="0"/>
              <a:t>Cinta métrica</a:t>
            </a:r>
          </a:p>
        </p:txBody>
      </p:sp>
      <p:sp>
        <p:nvSpPr>
          <p:cNvPr id="7" name="Slide Number Placeholder 6"/>
          <p:cNvSpPr>
            <a:spLocks noGrp="1"/>
          </p:cNvSpPr>
          <p:nvPr>
            <p:ph type="sldNum" sz="quarter" idx="12"/>
          </p:nvPr>
        </p:nvSpPr>
        <p:spPr/>
        <p:txBody>
          <a:bodyPr/>
          <a:lstStyle/>
          <a:p>
            <a:fld id="{08C57097-B0D4-42A7-9A66-B67B15BCBCEA}" type="slidenum">
              <a:rPr lang="en-US" smtClean="0">
                <a:solidFill>
                  <a:prstClr val="black">
                    <a:tint val="75000"/>
                  </a:prstClr>
                </a:solidFill>
              </a:rPr>
              <a:pPr/>
              <a:t>100</a:t>
            </a:fld>
            <a:endParaRPr lang="en-US" dirty="0">
              <a:solidFill>
                <a:prstClr val="black">
                  <a:tint val="75000"/>
                </a:prstClr>
              </a:solidFill>
            </a:endParaRPr>
          </a:p>
        </p:txBody>
      </p:sp>
      <p:pic>
        <p:nvPicPr>
          <p:cNvPr id="10" name="Picture 9" descr="DSC01308.JPG"/>
          <p:cNvPicPr>
            <a:picLocks noChangeAspect="1"/>
          </p:cNvPicPr>
          <p:nvPr/>
        </p:nvPicPr>
        <p:blipFill>
          <a:blip r:embed="rId3" cstate="email"/>
          <a:srcRect l="25859" r="9495"/>
          <a:stretch>
            <a:fillRect/>
          </a:stretch>
        </p:blipFill>
        <p:spPr>
          <a:xfrm rot="1103986">
            <a:off x="995379" y="2636853"/>
            <a:ext cx="1487613" cy="4090937"/>
          </a:xfrm>
          <a:prstGeom prst="rect">
            <a:avLst/>
          </a:prstGeom>
          <a:ln>
            <a:noFill/>
          </a:ln>
          <a:effectLst>
            <a:softEdge rad="127000"/>
          </a:effectLst>
        </p:spPr>
      </p:pic>
      <p:pic>
        <p:nvPicPr>
          <p:cNvPr id="11" name="Picture 26" descr="Tape Measure.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6477000" y="4648200"/>
            <a:ext cx="2209800" cy="2209800"/>
          </a:xfrm>
          <a:prstGeom prst="rect">
            <a:avLst/>
          </a:prstGeom>
          <a:noFill/>
          <a:ln w="9525">
            <a:noFill/>
            <a:miter lim="800000"/>
            <a:headEnd/>
            <a:tailEnd/>
          </a:ln>
        </p:spPr>
      </p:pic>
    </p:spTree>
    <p:extLst>
      <p:ext uri="{BB962C8B-B14F-4D97-AF65-F5344CB8AC3E}">
        <p14:creationId xmlns:p14="http://schemas.microsoft.com/office/powerpoint/2010/main" val="2747399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r"/>
            <a:r>
              <a:rPr lang="es-AR" dirty="0" smtClean="0">
                <a:solidFill>
                  <a:srgbClr val="FFFFFF"/>
                </a:solidFill>
                <a:effectLst>
                  <a:outerShdw blurRad="63500" dir="3600000" algn="tl">
                    <a:srgbClr val="000000">
                      <a:alpha val="70000"/>
                    </a:srgbClr>
                  </a:outerShdw>
                </a:effectLst>
              </a:rPr>
              <a:t>TÉCNICA PARA SUBIR </a:t>
            </a:r>
            <a:r>
              <a:rPr lang="es-AR" dirty="0">
                <a:solidFill>
                  <a:srgbClr val="FFFFFF"/>
                </a:solidFill>
                <a:effectLst>
                  <a:outerShdw blurRad="63500" dir="3600000" algn="tl">
                    <a:srgbClr val="000000">
                      <a:alpha val="70000"/>
                    </a:srgbClr>
                  </a:outerShdw>
                </a:effectLst>
              </a:rPr>
              <a:t>LAS ESCALERAS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normAutofit/>
          </a:bodyPr>
          <a:lstStyle/>
          <a:p>
            <a:pPr algn="ctr"/>
            <a:r>
              <a:rPr lang="en-US" sz="2800" dirty="0" smtClean="0">
                <a:effectLst>
                  <a:outerShdw blurRad="38100" dist="38100" dir="2700000" algn="tl">
                    <a:srgbClr val="000000">
                      <a:alpha val="43137"/>
                    </a:srgbClr>
                  </a:outerShdw>
                </a:effectLst>
              </a:rPr>
              <a:t>QUÉ HACER</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sz="half" idx="2"/>
          </p:nvPr>
        </p:nvSpPr>
        <p:spPr>
          <a:xfrm>
            <a:off x="457200" y="2174875"/>
            <a:ext cx="4346812" cy="3951288"/>
          </a:xfrm>
        </p:spPr>
        <p:txBody>
          <a:bodyPr>
            <a:normAutofit fontScale="92500" lnSpcReduction="10000"/>
          </a:bodyPr>
          <a:lstStyle/>
          <a:p>
            <a:pPr>
              <a:buClr>
                <a:schemeClr val="tx1"/>
              </a:buClr>
              <a:buFont typeface="Wingdings" charset="2"/>
              <a:buChar char="ü"/>
            </a:pPr>
            <a:r>
              <a:rPr lang="es-AR" dirty="0"/>
              <a:t>Utilice contacto de 3 puntos</a:t>
            </a:r>
          </a:p>
          <a:p>
            <a:pPr>
              <a:buClr>
                <a:schemeClr val="tx1"/>
              </a:buClr>
              <a:buFont typeface="Wingdings" charset="2"/>
              <a:buChar char="ü"/>
            </a:pPr>
            <a:r>
              <a:rPr lang="es-AR" dirty="0"/>
              <a:t>Mueva las herramientas al agujero antes de ingresar al agujero</a:t>
            </a:r>
          </a:p>
          <a:p>
            <a:pPr>
              <a:buClr>
                <a:schemeClr val="tx1"/>
              </a:buClr>
              <a:buFont typeface="Wingdings" charset="2"/>
              <a:buChar char="ü"/>
            </a:pPr>
            <a:r>
              <a:rPr lang="es-AR" dirty="0"/>
              <a:t>Use calzado antideslizante</a:t>
            </a:r>
          </a:p>
          <a:p>
            <a:pPr>
              <a:buClr>
                <a:schemeClr val="tx1"/>
              </a:buClr>
              <a:buFont typeface="Wingdings" charset="2"/>
              <a:buChar char="ü"/>
            </a:pPr>
            <a:r>
              <a:rPr lang="es-AR" dirty="0"/>
              <a:t>Mantenga el cuerpo entero entre los pasamanos</a:t>
            </a:r>
          </a:p>
          <a:p>
            <a:pPr>
              <a:buClr>
                <a:schemeClr val="tx1"/>
              </a:buClr>
              <a:buFont typeface="Wingdings" charset="2"/>
              <a:buChar char="ü"/>
            </a:pPr>
            <a:r>
              <a:rPr lang="es-AR" dirty="0"/>
              <a:t>Verifique que el suelo esté despejado/estable en la parte de arriba/abajo de la escalera antes de bajarse</a:t>
            </a:r>
          </a:p>
        </p:txBody>
      </p:sp>
      <p:sp>
        <p:nvSpPr>
          <p:cNvPr id="5" name="Text Placeholder 4"/>
          <p:cNvSpPr>
            <a:spLocks noGrp="1"/>
          </p:cNvSpPr>
          <p:nvPr>
            <p:ph type="body" sz="quarter" idx="3"/>
          </p:nvPr>
        </p:nvSpPr>
        <p:spPr/>
        <p:txBody>
          <a:bodyPr>
            <a:normAutofit/>
          </a:bodyPr>
          <a:lstStyle/>
          <a:p>
            <a:pPr algn="ctr"/>
            <a:r>
              <a:rPr lang="en-US" sz="2800" dirty="0" smtClean="0">
                <a:effectLst>
                  <a:outerShdw blurRad="38100" dist="38100" dir="2700000" algn="tl">
                    <a:srgbClr val="000000">
                      <a:alpha val="43137"/>
                    </a:srgbClr>
                  </a:outerShdw>
                </a:effectLst>
              </a:rPr>
              <a:t>EVITAR</a:t>
            </a:r>
            <a:endParaRPr lang="en-US" sz="2800" dirty="0">
              <a:effectLst>
                <a:outerShdw blurRad="38100" dist="38100" dir="2700000" algn="tl">
                  <a:srgbClr val="000000">
                    <a:alpha val="43137"/>
                  </a:srgbClr>
                </a:outerShdw>
              </a:effectLst>
            </a:endParaRPr>
          </a:p>
        </p:txBody>
      </p:sp>
      <p:sp>
        <p:nvSpPr>
          <p:cNvPr id="6" name="Content Placeholder 5"/>
          <p:cNvSpPr>
            <a:spLocks noGrp="1"/>
          </p:cNvSpPr>
          <p:nvPr>
            <p:ph sz="quarter" idx="4"/>
          </p:nvPr>
        </p:nvSpPr>
        <p:spPr>
          <a:xfrm>
            <a:off x="4954137" y="2174875"/>
            <a:ext cx="3732663" cy="3951288"/>
          </a:xfrm>
        </p:spPr>
        <p:txBody>
          <a:bodyPr/>
          <a:lstStyle/>
          <a:p>
            <a:pPr marL="347472" indent="-347472">
              <a:buClr>
                <a:schemeClr val="tx1"/>
              </a:buClr>
              <a:buBlip>
                <a:blip r:embed="rId3"/>
              </a:buBlip>
            </a:pPr>
            <a:r>
              <a:rPr lang="en-US" dirty="0" smtClean="0"/>
              <a:t> </a:t>
            </a:r>
            <a:r>
              <a:rPr lang="es-AR" dirty="0"/>
              <a:t>Sostener  herramientas mientras sube</a:t>
            </a:r>
          </a:p>
          <a:p>
            <a:pPr marL="347472" indent="-347472">
              <a:buClr>
                <a:schemeClr val="tx1"/>
              </a:buClr>
              <a:buBlip>
                <a:blip r:embed="rId3"/>
              </a:buBlip>
            </a:pPr>
            <a:r>
              <a:rPr lang="es-AR" dirty="0"/>
              <a:t>Subirse a los dos peldaños de arriba</a:t>
            </a:r>
          </a:p>
          <a:p>
            <a:pPr marL="347472" indent="-347472">
              <a:buClr>
                <a:schemeClr val="tx1"/>
              </a:buClr>
              <a:buBlip>
                <a:blip r:embed="rId3"/>
              </a:buBlip>
            </a:pPr>
            <a:r>
              <a:rPr lang="es-AR" dirty="0"/>
              <a:t>Estirarse hacia los lados</a:t>
            </a:r>
          </a:p>
          <a:p>
            <a:pPr marL="347472" indent="-347472">
              <a:buClr>
                <a:schemeClr val="tx1"/>
              </a:buClr>
              <a:buBlip>
                <a:blip r:embed="rId3"/>
              </a:buBlip>
            </a:pPr>
            <a:r>
              <a:rPr lang="es-AR" dirty="0"/>
              <a:t>Saltar de escalera</a:t>
            </a:r>
          </a:p>
          <a:p>
            <a:pPr marL="0" indent="0">
              <a:buNone/>
            </a:pPr>
            <a:endParaRPr lang="en-US" dirty="0" smtClean="0"/>
          </a:p>
        </p:txBody>
      </p:sp>
      <p:sp>
        <p:nvSpPr>
          <p:cNvPr id="8" name="Slide Number Placeholder 7"/>
          <p:cNvSpPr>
            <a:spLocks noGrp="1"/>
          </p:cNvSpPr>
          <p:nvPr>
            <p:ph type="sldNum" sz="quarter" idx="12"/>
          </p:nvPr>
        </p:nvSpPr>
        <p:spPr/>
        <p:txBody>
          <a:bodyPr/>
          <a:lstStyle/>
          <a:p>
            <a:fld id="{08C57097-B0D4-42A7-9A66-B67B15BCBCEA}" type="slidenum">
              <a:rPr lang="en-US" smtClean="0">
                <a:solidFill>
                  <a:prstClr val="black">
                    <a:tint val="75000"/>
                  </a:prstClr>
                </a:solidFill>
              </a:rPr>
              <a:pPr/>
              <a:t>101</a:t>
            </a:fld>
            <a:endParaRPr lang="en-US" dirty="0">
              <a:solidFill>
                <a:prstClr val="black">
                  <a:tint val="75000"/>
                </a:prstClr>
              </a:solidFill>
            </a:endParaRPr>
          </a:p>
        </p:txBody>
      </p:sp>
    </p:spTree>
    <p:extLst>
      <p:ext uri="{BB962C8B-B14F-4D97-AF65-F5344CB8AC3E}">
        <p14:creationId xmlns:p14="http://schemas.microsoft.com/office/powerpoint/2010/main" val="17423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algn="r"/>
            <a:r>
              <a:rPr lang="en-US" dirty="0">
                <a:solidFill>
                  <a:srgbClr val="FFFFFF"/>
                </a:solidFill>
                <a:effectLst>
                  <a:outerShdw blurRad="63500" dir="3600000" algn="tl">
                    <a:srgbClr val="000000">
                      <a:alpha val="70000"/>
                    </a:srgbClr>
                  </a:outerShdw>
                </a:effectLst>
              </a:rPr>
              <a:t>¿QUÉ ESTÁ MAL EN ESTA IMAGEN?</a:t>
            </a:r>
            <a:endParaRPr lang="en-US" dirty="0">
              <a:effectLst>
                <a:outerShdw blurRad="38100" dist="38100" dir="2700000" algn="tl">
                  <a:srgbClr val="000000">
                    <a:alpha val="43137"/>
                  </a:srgbClr>
                </a:outerShdw>
              </a:effectLst>
            </a:endParaRPr>
          </a:p>
        </p:txBody>
      </p:sp>
      <p:sp>
        <p:nvSpPr>
          <p:cNvPr id="10" name="Slide Number Placeholder 9"/>
          <p:cNvSpPr>
            <a:spLocks noGrp="1"/>
          </p:cNvSpPr>
          <p:nvPr>
            <p:ph type="sldNum" sz="quarter" idx="12"/>
          </p:nvPr>
        </p:nvSpPr>
        <p:spPr>
          <a:xfrm>
            <a:off x="7010400" y="6356350"/>
            <a:ext cx="2133600" cy="365125"/>
          </a:xfrm>
          <a:prstGeom prst="rect">
            <a:avLst/>
          </a:prstGeom>
        </p:spPr>
        <p:txBody>
          <a:bodyPr/>
          <a:lstStyle/>
          <a:p>
            <a:fld id="{08C57097-B0D4-42A7-9A66-B67B15BCBCEA}" type="slidenum">
              <a:rPr lang="en-US" smtClean="0">
                <a:solidFill>
                  <a:prstClr val="black">
                    <a:tint val="75000"/>
                  </a:prstClr>
                </a:solidFill>
              </a:rPr>
              <a:pPr/>
              <a:t>102</a:t>
            </a:fld>
            <a:endParaRPr lang="en-US" dirty="0">
              <a:solidFill>
                <a:prstClr val="black">
                  <a:tint val="75000"/>
                </a:prstClr>
              </a:solidFill>
            </a:endParaRPr>
          </a:p>
        </p:txBody>
      </p:sp>
      <p:cxnSp>
        <p:nvCxnSpPr>
          <p:cNvPr id="9" name="Straight Arrow Connector 8"/>
          <p:cNvCxnSpPr/>
          <p:nvPr/>
        </p:nvCxnSpPr>
        <p:spPr>
          <a:xfrm rot="5400000">
            <a:off x="3215640" y="4023360"/>
            <a:ext cx="4389120" cy="0"/>
          </a:xfrm>
          <a:prstGeom prst="straightConnector1">
            <a:avLst/>
          </a:prstGeom>
          <a:ln w="57150">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4491484" y="3534477"/>
            <a:ext cx="1173719" cy="707886"/>
          </a:xfrm>
          <a:prstGeom prst="rect">
            <a:avLst/>
          </a:prstGeom>
          <a:noFill/>
        </p:spPr>
        <p:txBody>
          <a:bodyPr wrap="none" rtlCol="0">
            <a:spAutoFit/>
          </a:bodyPr>
          <a:lstStyle/>
          <a:p>
            <a:r>
              <a:rPr lang="en-US" sz="4000" dirty="0" smtClean="0">
                <a:solidFill>
                  <a:prstClr val="black"/>
                </a:solidFill>
              </a:rPr>
              <a:t>&gt;36”</a:t>
            </a:r>
            <a:endParaRPr lang="en-US" sz="4000" dirty="0">
              <a:solidFill>
                <a:prstClr val="black"/>
              </a:solidFill>
            </a:endParaRPr>
          </a:p>
        </p:txBody>
      </p:sp>
      <p:sp>
        <p:nvSpPr>
          <p:cNvPr id="15" name="TextBox 14"/>
          <p:cNvSpPr txBox="1"/>
          <p:nvPr/>
        </p:nvSpPr>
        <p:spPr>
          <a:xfrm>
            <a:off x="5791200" y="2971800"/>
            <a:ext cx="3048000" cy="1815882"/>
          </a:xfrm>
          <a:prstGeom prst="rect">
            <a:avLst/>
          </a:prstGeom>
          <a:noFill/>
        </p:spPr>
        <p:txBody>
          <a:bodyPr wrap="square" rtlCol="0">
            <a:spAutoFit/>
          </a:bodyPr>
          <a:lstStyle/>
          <a:p>
            <a:r>
              <a:rPr lang="es-ES_tradnl" sz="2800" i="1" smtClean="0">
                <a:solidFill>
                  <a:prstClr val="black"/>
                </a:solidFill>
              </a:rPr>
              <a:t>El trabajador está bajando hacia la zanja usando una escalera</a:t>
            </a:r>
            <a:endParaRPr lang="es-ES_tradnl" sz="2800" i="1">
              <a:solidFill>
                <a:prstClr val="black"/>
              </a:solidFill>
            </a:endParaRPr>
          </a:p>
        </p:txBody>
      </p:sp>
      <p:pic>
        <p:nvPicPr>
          <p:cNvPr id="16" name="Picture 1"/>
          <p:cNvPicPr>
            <a:picLocks noChangeAspect="1" noChangeArrowheads="1"/>
          </p:cNvPicPr>
          <p:nvPr/>
        </p:nvPicPr>
        <p:blipFill>
          <a:blip r:embed="rId3" cstate="email"/>
          <a:srcRect r="34113" b="2556"/>
          <a:stretch>
            <a:fillRect/>
          </a:stretch>
        </p:blipFill>
        <p:spPr bwMode="auto">
          <a:xfrm>
            <a:off x="223838" y="1709738"/>
            <a:ext cx="4424362" cy="4538662"/>
          </a:xfrm>
          <a:prstGeom prst="roundRect">
            <a:avLst/>
          </a:prstGeom>
          <a:noFill/>
          <a:ln w="38100">
            <a:solidFill>
              <a:schemeClr val="tx1"/>
            </a:solidFill>
            <a:miter lim="800000"/>
            <a:headEnd/>
            <a:tailEnd/>
          </a:ln>
        </p:spPr>
      </p:pic>
    </p:spTree>
    <p:extLst>
      <p:ext uri="{BB962C8B-B14F-4D97-AF65-F5344CB8AC3E}">
        <p14:creationId xmlns:p14="http://schemas.microsoft.com/office/powerpoint/2010/main" val="2820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4562"/>
          </a:xfrm>
        </p:spPr>
        <p:txBody>
          <a:bodyPr>
            <a:normAutofit/>
          </a:bodyPr>
          <a:lstStyle/>
          <a:p>
            <a:r>
              <a:rPr lang="en-US" dirty="0">
                <a:solidFill>
                  <a:srgbClr val="FFFFFF"/>
                </a:solidFill>
                <a:effectLst>
                  <a:outerShdw blurRad="63500" dir="3600000" algn="tl">
                    <a:srgbClr val="000000">
                      <a:alpha val="70000"/>
                    </a:srgbClr>
                  </a:outerShdw>
                </a:effectLst>
              </a:rPr>
              <a:t>¿QUÉ </a:t>
            </a:r>
            <a:r>
              <a:rPr lang="en-US" dirty="0" smtClean="0">
                <a:solidFill>
                  <a:srgbClr val="FFFFFF"/>
                </a:solidFill>
                <a:effectLst>
                  <a:outerShdw blurRad="63500" dir="3600000" algn="tl">
                    <a:srgbClr val="000000">
                      <a:alpha val="70000"/>
                    </a:srgbClr>
                  </a:outerShdw>
                </a:effectLst>
              </a:rPr>
              <a:t>ESTÁN HACIENDO MAL </a:t>
            </a:r>
            <a:r>
              <a:rPr lang="en-US" dirty="0">
                <a:solidFill>
                  <a:srgbClr val="FFFFFF"/>
                </a:solidFill>
                <a:effectLst>
                  <a:outerShdw blurRad="63500" dir="3600000" algn="tl">
                    <a:srgbClr val="000000">
                      <a:alpha val="70000"/>
                    </a:srgbClr>
                  </a:outerShdw>
                </a:effectLst>
              </a:rPr>
              <a:t>EN </a:t>
            </a:r>
            <a:r>
              <a:rPr lang="en-US" dirty="0" smtClean="0">
                <a:solidFill>
                  <a:srgbClr val="FFFFFF"/>
                </a:solidFill>
                <a:effectLst>
                  <a:outerShdw blurRad="63500" dir="3600000" algn="tl">
                    <a:srgbClr val="000000">
                      <a:alpha val="70000"/>
                    </a:srgbClr>
                  </a:outerShdw>
                </a:effectLst>
              </a:rPr>
              <a:t>ESTE VIDEO?</a:t>
            </a:r>
            <a:endParaRPr lang="en-US" dirty="0">
              <a:effectLst>
                <a:outerShdw blurRad="38100" dist="38100" dir="2700000" algn="tl">
                  <a:srgbClr val="000000">
                    <a:alpha val="43137"/>
                  </a:srgbClr>
                </a:outerShdw>
              </a:effectLst>
            </a:endParaRPr>
          </a:p>
        </p:txBody>
      </p:sp>
      <p:sp>
        <p:nvSpPr>
          <p:cNvPr id="9" name="Slide Number Placeholder 8"/>
          <p:cNvSpPr>
            <a:spLocks noGrp="1"/>
          </p:cNvSpPr>
          <p:nvPr>
            <p:ph type="sldNum" sz="quarter" idx="12"/>
          </p:nvPr>
        </p:nvSpPr>
        <p:spPr/>
        <p:txBody>
          <a:bodyPr/>
          <a:lstStyle/>
          <a:p>
            <a:fld id="{4D7D747F-4488-409A-B73E-D19449E07B18}" type="slidenum">
              <a:rPr lang="en-US" smtClean="0">
                <a:solidFill>
                  <a:prstClr val="black">
                    <a:tint val="75000"/>
                  </a:prstClr>
                </a:solidFill>
              </a:rPr>
              <a:pPr/>
              <a:t>103</a:t>
            </a:fld>
            <a:endParaRPr lang="en-US" dirty="0">
              <a:solidFill>
                <a:prstClr val="black">
                  <a:tint val="75000"/>
                </a:prstClr>
              </a:solidFill>
            </a:endParaRPr>
          </a:p>
        </p:txBody>
      </p:sp>
      <p:pic>
        <p:nvPicPr>
          <p:cNvPr id="5" name="Picture 4"/>
          <p:cNvPicPr/>
          <p:nvPr/>
        </p:nvPicPr>
        <p:blipFill>
          <a:blip r:embed="rId3" cstate="print"/>
          <a:stretch>
            <a:fillRect/>
          </a:stretch>
        </p:blipFill>
        <p:spPr>
          <a:xfrm>
            <a:off x="0" y="914400"/>
            <a:ext cx="9144000" cy="5943600"/>
          </a:xfrm>
          <a:prstGeom prst="rect">
            <a:avLst/>
          </a:prstGeom>
        </p:spPr>
      </p:pic>
    </p:spTree>
    <p:extLst>
      <p:ext uri="{BB962C8B-B14F-4D97-AF65-F5344CB8AC3E}">
        <p14:creationId xmlns:p14="http://schemas.microsoft.com/office/powerpoint/2010/main" val="13073235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438"/>
            <a:ext cx="8229600" cy="944562"/>
          </a:xfrm>
          <a:noFill/>
        </p:spPr>
        <p:txBody>
          <a:bodyPr/>
          <a:lstStyle/>
          <a:p>
            <a:pPr lvl="0" algn="r"/>
            <a:r>
              <a:rPr lang="es-ES_tradnl" dirty="0"/>
              <a:t>TRABAJAR CERCA DE FOSAS Y ZANJAS</a:t>
            </a:r>
            <a:endParaRPr lang="en-US" dirty="0"/>
          </a:p>
        </p:txBody>
      </p:sp>
      <p:sp>
        <p:nvSpPr>
          <p:cNvPr id="55298" name="Text Placeholder 6"/>
          <p:cNvSpPr>
            <a:spLocks noGrp="1"/>
          </p:cNvSpPr>
          <p:nvPr>
            <p:ph type="body" idx="1"/>
          </p:nvPr>
        </p:nvSpPr>
        <p:spPr>
          <a:xfrm>
            <a:off x="304800" y="1600200"/>
            <a:ext cx="4040188" cy="639762"/>
          </a:xfrm>
        </p:spPr>
        <p:txBody>
          <a:bodyPr>
            <a:normAutofit/>
          </a:bodyPr>
          <a:lstStyle/>
          <a:p>
            <a:pPr algn="ctr"/>
            <a:r>
              <a:rPr lang="en-US" sz="2800" dirty="0" smtClean="0">
                <a:effectLst>
                  <a:outerShdw blurRad="38100" dist="38100" dir="2700000" algn="tl">
                    <a:srgbClr val="000000">
                      <a:alpha val="43137"/>
                    </a:srgbClr>
                  </a:outerShdw>
                </a:effectLst>
              </a:rPr>
              <a:t>QUÉ HACER</a:t>
            </a:r>
          </a:p>
        </p:txBody>
      </p:sp>
      <p:sp>
        <p:nvSpPr>
          <p:cNvPr id="55299" name="Content Placeholder 2"/>
          <p:cNvSpPr>
            <a:spLocks noGrp="1"/>
          </p:cNvSpPr>
          <p:nvPr>
            <p:ph sz="half" idx="2"/>
          </p:nvPr>
        </p:nvSpPr>
        <p:spPr>
          <a:xfrm>
            <a:off x="304800" y="2297112"/>
            <a:ext cx="4192588" cy="3951288"/>
          </a:xfrm>
        </p:spPr>
        <p:txBody>
          <a:bodyPr>
            <a:noAutofit/>
          </a:bodyPr>
          <a:lstStyle/>
          <a:p>
            <a:pPr lvl="0">
              <a:buFont typeface="Wingdings" charset="2"/>
              <a:buChar char="ü"/>
            </a:pPr>
            <a:r>
              <a:rPr lang="es-ES_tradnl" dirty="0"/>
              <a:t>Mantenga el camino despejado</a:t>
            </a:r>
            <a:endParaRPr lang="en-US" dirty="0"/>
          </a:p>
          <a:p>
            <a:pPr lvl="0">
              <a:buFont typeface="Wingdings" charset="2"/>
              <a:buChar char="ü"/>
            </a:pPr>
            <a:r>
              <a:rPr lang="es-ES_tradnl" dirty="0"/>
              <a:t>Mantenga el paso </a:t>
            </a:r>
            <a:r>
              <a:rPr lang="es-ES_tradnl" dirty="0" smtClean="0"/>
              <a:t>abierto</a:t>
            </a:r>
            <a:endParaRPr lang="en-US" dirty="0"/>
          </a:p>
          <a:p>
            <a:pPr lvl="0">
              <a:buFont typeface="Wingdings" charset="2"/>
              <a:buChar char="ü"/>
            </a:pPr>
            <a:r>
              <a:rPr lang="es-ES_tradnl" dirty="0"/>
              <a:t>Camine con mayor precaución cuando esté sobre polvo suelto</a:t>
            </a:r>
            <a:endParaRPr lang="en-US" dirty="0"/>
          </a:p>
        </p:txBody>
      </p:sp>
      <p:sp>
        <p:nvSpPr>
          <p:cNvPr id="55300" name="Text Placeholder 7"/>
          <p:cNvSpPr>
            <a:spLocks noGrp="1"/>
          </p:cNvSpPr>
          <p:nvPr>
            <p:ph type="body" sz="quarter" idx="3"/>
          </p:nvPr>
        </p:nvSpPr>
        <p:spPr>
          <a:xfrm>
            <a:off x="4645025" y="1646238"/>
            <a:ext cx="4041775" cy="639762"/>
          </a:xfrm>
        </p:spPr>
        <p:txBody>
          <a:bodyPr>
            <a:normAutofit/>
          </a:bodyPr>
          <a:lstStyle/>
          <a:p>
            <a:pPr algn="ctr"/>
            <a:r>
              <a:rPr lang="en-US" sz="2800" dirty="0" smtClean="0">
                <a:effectLst>
                  <a:outerShdw blurRad="38100" dist="38100" dir="2700000" algn="tl">
                    <a:srgbClr val="000000">
                      <a:alpha val="43137"/>
                    </a:srgbClr>
                  </a:outerShdw>
                </a:effectLst>
              </a:rPr>
              <a:t>EVITAR</a:t>
            </a:r>
          </a:p>
        </p:txBody>
      </p:sp>
      <p:sp>
        <p:nvSpPr>
          <p:cNvPr id="55301" name="Content Placeholder 5"/>
          <p:cNvSpPr>
            <a:spLocks noGrp="1"/>
          </p:cNvSpPr>
          <p:nvPr>
            <p:ph sz="quarter" idx="4"/>
          </p:nvPr>
        </p:nvSpPr>
        <p:spPr/>
        <p:txBody>
          <a:bodyPr>
            <a:noAutofit/>
          </a:bodyPr>
          <a:lstStyle/>
          <a:p>
            <a:pPr lvl="0">
              <a:buClr>
                <a:srgbClr val="FF0000"/>
              </a:buClr>
              <a:buFont typeface="Lucida Grande"/>
              <a:buChar char="×"/>
            </a:pPr>
            <a:r>
              <a:rPr lang="es-ES_tradnl" dirty="0"/>
              <a:t>Agacharse hacia la zanja</a:t>
            </a:r>
            <a:endParaRPr lang="en-US" dirty="0"/>
          </a:p>
          <a:p>
            <a:pPr lvl="0">
              <a:buClr>
                <a:srgbClr val="FF0000"/>
              </a:buClr>
              <a:buFont typeface="Lucida Grande"/>
              <a:buChar char="×"/>
            </a:pPr>
            <a:r>
              <a:rPr lang="es-ES_tradnl" dirty="0"/>
              <a:t>Pararse muy cerca del borde de la zanja</a:t>
            </a:r>
            <a:endParaRPr lang="en-US" dirty="0"/>
          </a:p>
          <a:p>
            <a:pPr lvl="0">
              <a:buClr>
                <a:srgbClr val="FF0000"/>
              </a:buClr>
              <a:buFont typeface="Lucida Grande"/>
              <a:buChar char="×"/>
            </a:pPr>
            <a:r>
              <a:rPr lang="es-ES_tradnl" dirty="0"/>
              <a:t>Cruzar la zanja saltando o realizar pasos grandes cerca de la zanja</a:t>
            </a:r>
            <a:endParaRPr lang="en-US" dirty="0"/>
          </a:p>
          <a:p>
            <a:pPr lvl="0">
              <a:buClr>
                <a:srgbClr val="FF0000"/>
              </a:buClr>
              <a:buFont typeface="Lucida Grande"/>
              <a:buChar char="×"/>
            </a:pPr>
            <a:r>
              <a:rPr lang="es-ES_tradnl" dirty="0"/>
              <a:t>Usar equipos pesados cerca del borde de la fosa/la zanja</a:t>
            </a:r>
            <a:endParaRPr lang="en-US" dirty="0"/>
          </a:p>
        </p:txBody>
      </p:sp>
      <p:sp>
        <p:nvSpPr>
          <p:cNvPr id="7" name="Slide Number Placeholder 6"/>
          <p:cNvSpPr>
            <a:spLocks noGrp="1"/>
          </p:cNvSpPr>
          <p:nvPr>
            <p:ph type="sldNum" sz="quarter" idx="12"/>
          </p:nvPr>
        </p:nvSpPr>
        <p:spPr/>
        <p:txBody>
          <a:bodyPr/>
          <a:lstStyle/>
          <a:p>
            <a:fld id="{08C57097-B0D4-42A7-9A66-B67B15BCBCEA}" type="slidenum">
              <a:rPr lang="en-US" smtClean="0">
                <a:solidFill>
                  <a:prstClr val="black">
                    <a:tint val="75000"/>
                  </a:prstClr>
                </a:solidFill>
              </a:rPr>
              <a:pPr/>
              <a:t>104</a:t>
            </a:fld>
            <a:endParaRPr lang="en-US" dirty="0">
              <a:solidFill>
                <a:prstClr val="black">
                  <a:tint val="75000"/>
                </a:prstClr>
              </a:solidFill>
            </a:endParaRPr>
          </a:p>
        </p:txBody>
      </p:sp>
    </p:spTree>
    <p:extLst>
      <p:ext uri="{BB962C8B-B14F-4D97-AF65-F5344CB8AC3E}">
        <p14:creationId xmlns:p14="http://schemas.microsoft.com/office/powerpoint/2010/main" val="2210676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30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30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30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3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P spid="55300"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unched Tape 8"/>
          <p:cNvSpPr/>
          <p:nvPr/>
        </p:nvSpPr>
        <p:spPr>
          <a:xfrm>
            <a:off x="1447800" y="5105400"/>
            <a:ext cx="6705600" cy="1600200"/>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RESBALONES Y TROPEZONES</a:t>
            </a:r>
            <a:endParaRPr lang="en-US" dirty="0"/>
          </a:p>
        </p:txBody>
      </p:sp>
      <p:sp>
        <p:nvSpPr>
          <p:cNvPr id="4" name="Slide Number Placeholder 3"/>
          <p:cNvSpPr>
            <a:spLocks noGrp="1"/>
          </p:cNvSpPr>
          <p:nvPr>
            <p:ph type="sldNum" sz="quarter" idx="12"/>
          </p:nvPr>
        </p:nvSpPr>
        <p:spPr/>
        <p:txBody>
          <a:bodyPr/>
          <a:lstStyle/>
          <a:p>
            <a:fld id="{08C57097-B0D4-42A7-9A66-B67B15BCBCEA}" type="slidenum">
              <a:rPr lang="en-US" smtClean="0">
                <a:solidFill>
                  <a:prstClr val="black">
                    <a:tint val="75000"/>
                  </a:prstClr>
                </a:solidFill>
              </a:rPr>
              <a:pPr/>
              <a:t>105</a:t>
            </a:fld>
            <a:endParaRPr lang="en-US" dirty="0">
              <a:solidFill>
                <a:prstClr val="black">
                  <a:tint val="75000"/>
                </a:prstClr>
              </a:solidFill>
            </a:endParaRPr>
          </a:p>
        </p:txBody>
      </p:sp>
      <p:pic>
        <p:nvPicPr>
          <p:cNvPr id="5" name="Picture 4"/>
          <p:cNvPicPr>
            <a:picLocks noChangeAspect="1" noChangeArrowheads="1"/>
          </p:cNvPicPr>
          <p:nvPr/>
        </p:nvPicPr>
        <p:blipFill>
          <a:blip r:embed="rId3" cstate="email"/>
          <a:srcRect/>
          <a:stretch>
            <a:fillRect/>
          </a:stretch>
        </p:blipFill>
        <p:spPr bwMode="auto">
          <a:xfrm>
            <a:off x="5334000" y="2053987"/>
            <a:ext cx="3544790" cy="2750025"/>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email"/>
          <a:stretch>
            <a:fillRect/>
          </a:stretch>
        </p:blipFill>
        <p:spPr bwMode="auto">
          <a:xfrm>
            <a:off x="1600201" y="1934889"/>
            <a:ext cx="3352800" cy="2988222"/>
          </a:xfrm>
          <a:prstGeom prst="rect">
            <a:avLst/>
          </a:prstGeom>
          <a:noFill/>
          <a:ln>
            <a:noFill/>
          </a:ln>
        </p:spPr>
      </p:pic>
      <p:sp>
        <p:nvSpPr>
          <p:cNvPr id="8" name="Content Placeholder 5"/>
          <p:cNvSpPr txBox="1">
            <a:spLocks/>
          </p:cNvSpPr>
          <p:nvPr/>
        </p:nvSpPr>
        <p:spPr>
          <a:xfrm>
            <a:off x="1600200" y="5334000"/>
            <a:ext cx="6553199" cy="639763"/>
          </a:xfrm>
          <a:prstGeom prst="rect">
            <a:avLst/>
          </a:prstGeom>
        </p:spPr>
        <p:txBody>
          <a:bodyPr>
            <a:noAutofit/>
          </a:bodyPr>
          <a:lstStyle/>
          <a:p>
            <a:pPr marL="342900" lvl="0" indent="-342900" algn="ctr">
              <a:spcBef>
                <a:spcPct val="20000"/>
              </a:spcBef>
              <a:defRPr/>
            </a:pPr>
            <a:r>
              <a:rPr lang="es-ES_tradnl" sz="3000" dirty="0" smtClean="0"/>
              <a:t> </a:t>
            </a:r>
            <a:r>
              <a:rPr lang="es-ES_tradnl" sz="3200" b="1" dirty="0"/>
              <a:t>¡</a:t>
            </a:r>
            <a:r>
              <a:rPr lang="es-ES_tradnl" sz="3000" b="1" dirty="0" smtClean="0"/>
              <a:t>No todos los resbalones y tropezones terminan en caída!</a:t>
            </a:r>
            <a:endParaRPr kumimoji="0" lang="es-ES_tradnl" sz="3000" b="1" i="0" u="none" strike="noStrike" kern="1200" cap="none" spc="0" normalizeH="0" baseline="0" dirty="0" smtClean="0">
              <a:ln>
                <a:noFill/>
              </a:ln>
              <a:effectLst/>
              <a:uLnTx/>
              <a:uFillTx/>
            </a:endParaRPr>
          </a:p>
        </p:txBody>
      </p:sp>
    </p:spTree>
    <p:extLst>
      <p:ext uri="{BB962C8B-B14F-4D97-AF65-F5344CB8AC3E}">
        <p14:creationId xmlns:p14="http://schemas.microsoft.com/office/powerpoint/2010/main" val="113065726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email"/>
          <a:srcRect/>
          <a:stretch>
            <a:fillRect/>
          </a:stretch>
        </p:blipFill>
        <p:spPr bwMode="auto">
          <a:xfrm>
            <a:off x="2133600" y="1981200"/>
            <a:ext cx="3544790" cy="2750025"/>
          </a:xfrm>
          <a:prstGeom prst="rect">
            <a:avLst/>
          </a:prstGeom>
          <a:noFill/>
          <a:ln w="9525">
            <a:noFill/>
            <a:miter lim="800000"/>
            <a:headEnd/>
            <a:tailEnd/>
          </a:ln>
          <a:effectLst/>
        </p:spPr>
      </p:pic>
      <p:sp>
        <p:nvSpPr>
          <p:cNvPr id="2" name="Title 1"/>
          <p:cNvSpPr>
            <a:spLocks noGrp="1"/>
          </p:cNvSpPr>
          <p:nvPr>
            <p:ph type="title"/>
          </p:nvPr>
        </p:nvSpPr>
        <p:spPr>
          <a:xfrm>
            <a:off x="533400" y="76200"/>
            <a:ext cx="8229600" cy="1143000"/>
          </a:xfrm>
        </p:spPr>
        <p:txBody>
          <a:bodyPr/>
          <a:lstStyle/>
          <a:p>
            <a:pPr algn="r"/>
            <a:r>
              <a:rPr lang="en-US" dirty="0" smtClean="0">
                <a:effectLst>
                  <a:outerShdw blurRad="38100" dist="38100" dir="2700000" algn="tl">
                    <a:srgbClr val="000000">
                      <a:alpha val="43137"/>
                    </a:srgbClr>
                  </a:outerShdw>
                </a:effectLst>
              </a:rPr>
              <a:t>PELIGROS DE RESBALONES</a:t>
            </a:r>
            <a:endParaRPr lang="en-US" dirty="0">
              <a:effectLst>
                <a:outerShdw blurRad="38100" dist="38100" dir="2700000" algn="tl">
                  <a:srgbClr val="000000">
                    <a:alpha val="43137"/>
                  </a:srgbClr>
                </a:outerShdw>
              </a:effectLst>
            </a:endParaRPr>
          </a:p>
        </p:txBody>
      </p:sp>
      <p:sp>
        <p:nvSpPr>
          <p:cNvPr id="7" name="Text Placeholder 6"/>
          <p:cNvSpPr>
            <a:spLocks noGrp="1"/>
          </p:cNvSpPr>
          <p:nvPr>
            <p:ph type="body" idx="1"/>
          </p:nvPr>
        </p:nvSpPr>
        <p:spPr/>
        <p:txBody>
          <a:bodyPr/>
          <a:lstStyle/>
          <a:p>
            <a:r>
              <a:rPr lang="en-US" dirty="0" smtClean="0"/>
              <a:t>MEDIO AMBIENTE</a:t>
            </a:r>
          </a:p>
        </p:txBody>
      </p:sp>
      <p:sp>
        <p:nvSpPr>
          <p:cNvPr id="3" name="Content Placeholder 2"/>
          <p:cNvSpPr>
            <a:spLocks noGrp="1"/>
          </p:cNvSpPr>
          <p:nvPr>
            <p:ph sz="half" idx="2"/>
          </p:nvPr>
        </p:nvSpPr>
        <p:spPr>
          <a:xfrm>
            <a:off x="457200" y="2174874"/>
            <a:ext cx="4040188" cy="4149725"/>
          </a:xfrm>
        </p:spPr>
        <p:txBody>
          <a:bodyPr>
            <a:normAutofit lnSpcReduction="10000"/>
          </a:bodyPr>
          <a:lstStyle/>
          <a:p>
            <a:r>
              <a:rPr lang="es-ES_tradnl" smtClean="0"/>
              <a:t>Nieve</a:t>
            </a:r>
          </a:p>
          <a:p>
            <a:r>
              <a:rPr lang="es-ES_tradnl" smtClean="0"/>
              <a:t>Hielo</a:t>
            </a:r>
          </a:p>
          <a:p>
            <a:r>
              <a:rPr lang="es-ES_tradnl" smtClean="0"/>
              <a:t>Lodo</a:t>
            </a:r>
          </a:p>
          <a:p>
            <a:r>
              <a:rPr lang="es-ES_tradnl" smtClean="0"/>
              <a:t>Arcilla</a:t>
            </a:r>
          </a:p>
          <a:p>
            <a:r>
              <a:rPr lang="es-ES_tradnl" smtClean="0"/>
              <a:t>Pasto mojado</a:t>
            </a:r>
          </a:p>
          <a:p>
            <a:r>
              <a:rPr lang="es-ES_tradnl" smtClean="0"/>
              <a:t>Hojas</a:t>
            </a:r>
          </a:p>
          <a:p>
            <a:r>
              <a:rPr lang="es-ES_tradnl" smtClean="0"/>
              <a:t>Lámina de plástico</a:t>
            </a:r>
          </a:p>
          <a:p>
            <a:r>
              <a:rPr lang="es-ES_tradnl" smtClean="0"/>
              <a:t>Equipo/suministros</a:t>
            </a:r>
          </a:p>
          <a:p>
            <a:r>
              <a:rPr lang="es-ES_tradnl" smtClean="0"/>
              <a:t>Pendientes</a:t>
            </a:r>
          </a:p>
          <a:p>
            <a:r>
              <a:rPr lang="es-ES_tradnl" smtClean="0"/>
              <a:t>Grava suelta</a:t>
            </a:r>
            <a:endParaRPr lang="es-ES_tradnl"/>
          </a:p>
        </p:txBody>
      </p:sp>
      <p:sp>
        <p:nvSpPr>
          <p:cNvPr id="9" name="Text Placeholder 8"/>
          <p:cNvSpPr>
            <a:spLocks noGrp="1"/>
          </p:cNvSpPr>
          <p:nvPr>
            <p:ph type="body" sz="quarter" idx="3"/>
          </p:nvPr>
        </p:nvSpPr>
        <p:spPr/>
        <p:txBody>
          <a:bodyPr/>
          <a:lstStyle/>
          <a:p>
            <a:r>
              <a:rPr lang="en-US" dirty="0" smtClean="0"/>
              <a:t>OTROS FACTORES</a:t>
            </a:r>
          </a:p>
        </p:txBody>
      </p:sp>
      <p:sp>
        <p:nvSpPr>
          <p:cNvPr id="4" name="Content Placeholder 3"/>
          <p:cNvSpPr>
            <a:spLocks noGrp="1"/>
          </p:cNvSpPr>
          <p:nvPr>
            <p:ph sz="quarter" idx="4"/>
          </p:nvPr>
        </p:nvSpPr>
        <p:spPr>
          <a:solidFill>
            <a:schemeClr val="bg1"/>
          </a:solidFill>
        </p:spPr>
        <p:txBody>
          <a:bodyPr>
            <a:normAutofit lnSpcReduction="10000"/>
          </a:bodyPr>
          <a:lstStyle/>
          <a:p>
            <a:r>
              <a:rPr lang="es-ES_tradnl" dirty="0" smtClean="0"/>
              <a:t>Calzado</a:t>
            </a:r>
          </a:p>
          <a:p>
            <a:r>
              <a:rPr lang="es-ES_tradnl" dirty="0" smtClean="0"/>
              <a:t>Pasos largos</a:t>
            </a:r>
          </a:p>
          <a:p>
            <a:r>
              <a:rPr lang="es-ES_tradnl" dirty="0" smtClean="0"/>
              <a:t>Cargar objetos</a:t>
            </a:r>
          </a:p>
          <a:p>
            <a:r>
              <a:rPr lang="es-ES_tradnl" dirty="0" smtClean="0"/>
              <a:t>Doble tarea mientras se camina</a:t>
            </a:r>
          </a:p>
          <a:p>
            <a:pPr lvl="1"/>
            <a:r>
              <a:rPr lang="es-ES_tradnl" dirty="0" smtClean="0"/>
              <a:t>Hablando por teléfono</a:t>
            </a:r>
          </a:p>
          <a:p>
            <a:pPr lvl="1"/>
            <a:r>
              <a:rPr lang="es-ES_tradnl" dirty="0" smtClean="0"/>
              <a:t>Tomando notas</a:t>
            </a:r>
          </a:p>
          <a:p>
            <a:r>
              <a:rPr lang="es-ES_tradnl" dirty="0" smtClean="0"/>
              <a:t>Caminar hacia atrás</a:t>
            </a:r>
          </a:p>
          <a:p>
            <a:r>
              <a:rPr lang="es-ES_tradnl" dirty="0" smtClean="0"/>
              <a:t>Extremidades frías/dormidas</a:t>
            </a:r>
          </a:p>
        </p:txBody>
      </p:sp>
      <p:sp>
        <p:nvSpPr>
          <p:cNvPr id="6" name="Slide Number Placeholder 5"/>
          <p:cNvSpPr>
            <a:spLocks noGrp="1"/>
          </p:cNvSpPr>
          <p:nvPr>
            <p:ph type="sldNum" sz="quarter" idx="12"/>
          </p:nvPr>
        </p:nvSpPr>
        <p:spPr/>
        <p:txBody>
          <a:bodyPr/>
          <a:lstStyle/>
          <a:p>
            <a:fld id="{08C57097-B0D4-42A7-9A66-B67B15BCBCEA}" type="slidenum">
              <a:rPr lang="en-US" smtClean="0">
                <a:solidFill>
                  <a:prstClr val="black">
                    <a:tint val="75000"/>
                  </a:prstClr>
                </a:solidFill>
              </a:rPr>
              <a:pPr/>
              <a:t>106</a:t>
            </a:fld>
            <a:endParaRPr lang="en-US" dirty="0">
              <a:solidFill>
                <a:prstClr val="black">
                  <a:tint val="75000"/>
                </a:prstClr>
              </a:solidFill>
            </a:endParaRPr>
          </a:p>
        </p:txBody>
      </p:sp>
    </p:spTree>
    <p:extLst>
      <p:ext uri="{BB962C8B-B14F-4D97-AF65-F5344CB8AC3E}">
        <p14:creationId xmlns:p14="http://schemas.microsoft.com/office/powerpoint/2010/main" val="23853319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648200" y="1600200"/>
            <a:ext cx="4343400" cy="2438400"/>
          </a:xfrm>
          <a:prstGeom prst="roundRect">
            <a:avLst/>
          </a:prstGeom>
          <a:ln>
            <a:solidFill>
              <a:schemeClr val="tx1"/>
            </a:solidFill>
          </a:ln>
        </p:spPr>
      </p:pic>
      <p:sp>
        <p:nvSpPr>
          <p:cNvPr id="14" name="Slide Number Placeholder 13"/>
          <p:cNvSpPr>
            <a:spLocks noGrp="1"/>
          </p:cNvSpPr>
          <p:nvPr>
            <p:ph type="sldNum" sz="quarter" idx="12"/>
          </p:nvPr>
        </p:nvSpPr>
        <p:spPr/>
        <p:txBody>
          <a:bodyPr/>
          <a:lstStyle/>
          <a:p>
            <a:fld id="{08C57097-B0D4-42A7-9A66-B67B15BCBCEA}" type="slidenum">
              <a:rPr lang="en-US" smtClean="0">
                <a:solidFill>
                  <a:prstClr val="black">
                    <a:tint val="75000"/>
                  </a:prstClr>
                </a:solidFill>
              </a:rPr>
              <a:pPr/>
              <a:t>107</a:t>
            </a:fld>
            <a:endParaRPr lang="en-US" dirty="0">
              <a:solidFill>
                <a:prstClr val="black">
                  <a:tint val="75000"/>
                </a:prstClr>
              </a:solidFill>
            </a:endParaRPr>
          </a:p>
        </p:txBody>
      </p:sp>
      <p:pic>
        <p:nvPicPr>
          <p:cNvPr id="5" name="Content Placeholder 4" descr="DSC01057.JPG"/>
          <p:cNvPicPr>
            <a:picLocks noGrp="1" noChangeAspect="1"/>
          </p:cNvPicPr>
          <p:nvPr>
            <p:ph sz="half" idx="4294967295"/>
          </p:nvPr>
        </p:nvPicPr>
        <p:blipFill>
          <a:blip r:embed="rId4" cstate="email"/>
          <a:srcRect l="8571" t="15238"/>
          <a:stretch>
            <a:fillRect/>
          </a:stretch>
        </p:blipFill>
        <p:spPr>
          <a:xfrm>
            <a:off x="152400" y="1554956"/>
            <a:ext cx="4191000" cy="2331244"/>
          </a:xfrm>
          <a:prstGeom prst="roundRect">
            <a:avLst/>
          </a:prstGeom>
          <a:ln>
            <a:solidFill>
              <a:schemeClr val="tx1"/>
            </a:solidFill>
          </a:ln>
        </p:spPr>
      </p:pic>
      <p:sp>
        <p:nvSpPr>
          <p:cNvPr id="6" name="TextBox 5"/>
          <p:cNvSpPr txBox="1"/>
          <p:nvPr/>
        </p:nvSpPr>
        <p:spPr>
          <a:xfrm>
            <a:off x="0" y="304800"/>
            <a:ext cx="8839200" cy="646331"/>
          </a:xfrm>
          <a:prstGeom prst="rect">
            <a:avLst/>
          </a:prstGeom>
          <a:noFill/>
        </p:spPr>
        <p:txBody>
          <a:bodyPr wrap="square" rtlCol="0">
            <a:spAutoFit/>
          </a:bodyPr>
          <a:lstStyle/>
          <a:p>
            <a:pPr algn="r"/>
            <a:r>
              <a:rPr lang="en-US" sz="3600" b="1" dirty="0" smtClean="0">
                <a:solidFill>
                  <a:schemeClr val="bg1"/>
                </a:solidFill>
                <a:effectLst>
                  <a:outerShdw blurRad="38100" dist="38100" dir="2700000" algn="tl">
                    <a:srgbClr val="000000">
                      <a:alpha val="43137"/>
                    </a:srgbClr>
                  </a:outerShdw>
                </a:effectLst>
              </a:rPr>
              <a:t>IDENTIFICANDO PELIGROS </a:t>
            </a:r>
            <a:r>
              <a:rPr lang="en-US" sz="3600" b="1" dirty="0">
                <a:solidFill>
                  <a:schemeClr val="bg1"/>
                </a:solidFill>
                <a:effectLst>
                  <a:outerShdw blurRad="38100" dist="38100" dir="2700000" algn="tl">
                    <a:srgbClr val="000000">
                      <a:alpha val="43137"/>
                    </a:srgbClr>
                  </a:outerShdw>
                </a:effectLst>
              </a:rPr>
              <a:t>DE RESBALONES</a:t>
            </a:r>
          </a:p>
        </p:txBody>
      </p:sp>
      <p:sp>
        <p:nvSpPr>
          <p:cNvPr id="7" name="TextBox 6"/>
          <p:cNvSpPr txBox="1"/>
          <p:nvPr/>
        </p:nvSpPr>
        <p:spPr>
          <a:xfrm>
            <a:off x="0" y="3886200"/>
            <a:ext cx="4267200" cy="400110"/>
          </a:xfrm>
          <a:prstGeom prst="rect">
            <a:avLst/>
          </a:prstGeom>
          <a:noFill/>
        </p:spPr>
        <p:txBody>
          <a:bodyPr wrap="square" rtlCol="0">
            <a:spAutoFit/>
          </a:bodyPr>
          <a:lstStyle/>
          <a:p>
            <a:pPr algn="ctr"/>
            <a:r>
              <a:rPr lang="es-ES_tradnl" sz="2000" dirty="0" smtClean="0">
                <a:solidFill>
                  <a:prstClr val="black"/>
                </a:solidFill>
              </a:rPr>
              <a:t>Terreno inclinado y con lodo</a:t>
            </a:r>
            <a:endParaRPr lang="es-ES_tradnl" sz="2000" dirty="0">
              <a:solidFill>
                <a:prstClr val="black"/>
              </a:solidFill>
            </a:endParaRPr>
          </a:p>
        </p:txBody>
      </p:sp>
      <p:sp>
        <p:nvSpPr>
          <p:cNvPr id="12" name="TextBox 11"/>
          <p:cNvSpPr txBox="1"/>
          <p:nvPr/>
        </p:nvSpPr>
        <p:spPr>
          <a:xfrm>
            <a:off x="4038600" y="4019490"/>
            <a:ext cx="5105400" cy="400110"/>
          </a:xfrm>
          <a:prstGeom prst="rect">
            <a:avLst/>
          </a:prstGeom>
          <a:noFill/>
        </p:spPr>
        <p:txBody>
          <a:bodyPr wrap="square" rtlCol="0">
            <a:spAutoFit/>
          </a:bodyPr>
          <a:lstStyle/>
          <a:p>
            <a:pPr algn="r"/>
            <a:r>
              <a:rPr lang="es-ES_tradnl" sz="2000" smtClean="0">
                <a:solidFill>
                  <a:prstClr val="black"/>
                </a:solidFill>
              </a:rPr>
              <a:t>Nieve/hielo, peligros ocultos, terreno inclinado</a:t>
            </a:r>
            <a:endParaRPr lang="es-ES_tradnl" sz="2000">
              <a:solidFill>
                <a:prstClr val="black"/>
              </a:solidFill>
            </a:endParaRPr>
          </a:p>
        </p:txBody>
      </p:sp>
      <p:pic>
        <p:nvPicPr>
          <p:cNvPr id="11" name="Content Placeholder 9" descr="vlcsnap-2011-01-27-20h01m04s28.png"/>
          <p:cNvPicPr>
            <a:picLocks noChangeAspect="1"/>
          </p:cNvPicPr>
          <p:nvPr/>
        </p:nvPicPr>
        <p:blipFill>
          <a:blip r:embed="rId5" cstate="email"/>
          <a:srcRect/>
          <a:stretch>
            <a:fillRect/>
          </a:stretch>
        </p:blipFill>
        <p:spPr>
          <a:xfrm>
            <a:off x="2590800" y="4419600"/>
            <a:ext cx="3962400" cy="2045661"/>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1752600" y="6457890"/>
            <a:ext cx="5791200" cy="400110"/>
          </a:xfrm>
          <a:prstGeom prst="rect">
            <a:avLst/>
          </a:prstGeom>
          <a:noFill/>
        </p:spPr>
        <p:txBody>
          <a:bodyPr wrap="square" rtlCol="0">
            <a:spAutoFit/>
          </a:bodyPr>
          <a:lstStyle/>
          <a:p>
            <a:r>
              <a:rPr lang="es-ES_tradnl" sz="2000" smtClean="0">
                <a:solidFill>
                  <a:prstClr val="black"/>
                </a:solidFill>
              </a:rPr>
              <a:t>Cubierta lisa de plastico en el tapete para arrodillarse</a:t>
            </a:r>
            <a:endParaRPr lang="es-ES_tradnl" sz="2000">
              <a:solidFill>
                <a:prstClr val="black"/>
              </a:solidFill>
            </a:endParaRPr>
          </a:p>
        </p:txBody>
      </p:sp>
    </p:spTree>
    <p:extLst>
      <p:ext uri="{BB962C8B-B14F-4D97-AF65-F5344CB8AC3E}">
        <p14:creationId xmlns:p14="http://schemas.microsoft.com/office/powerpoint/2010/main" val="39753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686800" cy="914400"/>
          </a:xfrm>
        </p:spPr>
        <p:txBody>
          <a:bodyPr>
            <a:noAutofit/>
          </a:bodyPr>
          <a:lstStyle/>
          <a:p>
            <a:pPr algn="r"/>
            <a:r>
              <a:rPr lang="es-AR" dirty="0">
                <a:solidFill>
                  <a:srgbClr val="FFFFFF"/>
                </a:solidFill>
                <a:effectLst>
                  <a:outerShdw blurRad="63500" dir="3600000" algn="tl">
                    <a:srgbClr val="000000">
                      <a:alpha val="70000"/>
                    </a:srgbClr>
                  </a:outerShdw>
                </a:effectLst>
              </a:rPr>
              <a:t>CUANDO EL SUELO ESTÁ CUBIERTO O CONTAMINADO</a:t>
            </a:r>
            <a:endParaRPr lang="en-US" dirty="0"/>
          </a:p>
        </p:txBody>
      </p:sp>
      <p:sp>
        <p:nvSpPr>
          <p:cNvPr id="3" name="Content Placeholder 2"/>
          <p:cNvSpPr>
            <a:spLocks noGrp="1"/>
          </p:cNvSpPr>
          <p:nvPr>
            <p:ph idx="1"/>
          </p:nvPr>
        </p:nvSpPr>
        <p:spPr>
          <a:xfrm>
            <a:off x="266131" y="2271215"/>
            <a:ext cx="4346812" cy="4373563"/>
          </a:xfrm>
        </p:spPr>
        <p:txBody>
          <a:bodyPr>
            <a:normAutofit lnSpcReduction="10000"/>
          </a:bodyPr>
          <a:lstStyle/>
          <a:p>
            <a:pPr>
              <a:buClr>
                <a:schemeClr val="tx1"/>
              </a:buClr>
              <a:buFont typeface="Wingdings" charset="2"/>
              <a:buChar char="ü"/>
            </a:pPr>
            <a:r>
              <a:rPr lang="es-AR" sz="2400" dirty="0"/>
              <a:t>Despeje el camino de ser posible</a:t>
            </a:r>
          </a:p>
          <a:p>
            <a:pPr lvl="2">
              <a:buNone/>
            </a:pPr>
            <a:r>
              <a:rPr lang="es-AR" sz="2400" b="1" dirty="0"/>
              <a:t>- o -</a:t>
            </a:r>
          </a:p>
          <a:p>
            <a:pPr>
              <a:spcBef>
                <a:spcPts val="0"/>
              </a:spcBef>
              <a:buClr>
                <a:schemeClr val="tx1"/>
              </a:buClr>
              <a:buFont typeface="Wingdings" charset="2"/>
              <a:buChar char="ü"/>
            </a:pPr>
            <a:r>
              <a:rPr lang="es-AR" sz="2400" dirty="0"/>
              <a:t>Identifique un camino seguro verificando que no haya peligros en el suelo o debajo de la nieve/hojas</a:t>
            </a:r>
          </a:p>
          <a:p>
            <a:pPr marL="347472" indent="-347472">
              <a:spcBef>
                <a:spcPts val="0"/>
              </a:spcBef>
              <a:spcAft>
                <a:spcPts val="600"/>
              </a:spcAft>
              <a:buNone/>
            </a:pPr>
            <a:r>
              <a:rPr lang="es-AR" sz="2400" dirty="0"/>
              <a:t>	grava/barro</a:t>
            </a:r>
          </a:p>
          <a:p>
            <a:pPr marL="740664" lvl="1" indent="-283464">
              <a:buClr>
                <a:schemeClr val="tx1"/>
              </a:buClr>
              <a:buFont typeface="Arial"/>
              <a:buChar char="–"/>
            </a:pPr>
            <a:r>
              <a:rPr lang="es-AR" sz="2000" dirty="0"/>
              <a:t>Piso resbaloso (mosaico de vinilo, lámina de plástico, etc.)</a:t>
            </a:r>
          </a:p>
          <a:p>
            <a:pPr marL="740664" lvl="1" indent="-283464">
              <a:buClr>
                <a:schemeClr val="tx1"/>
              </a:buClr>
              <a:buFont typeface="Arial"/>
              <a:buChar char="–"/>
            </a:pPr>
            <a:r>
              <a:rPr lang="es-AR" sz="2000" dirty="0"/>
              <a:t>Terreno </a:t>
            </a:r>
            <a:r>
              <a:rPr lang="es-AR" sz="2000" dirty="0" smtClean="0"/>
              <a:t>disparejo</a:t>
            </a:r>
            <a:r>
              <a:rPr lang="es-AR" sz="2000" dirty="0"/>
              <a:t>, pequeños agujeros,  herramientas, juguetes, materiales</a:t>
            </a:r>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108</a:t>
            </a:fld>
            <a:endParaRPr lang="en-US" dirty="0">
              <a:solidFill>
                <a:prstClr val="black">
                  <a:tint val="75000"/>
                </a:prstClr>
              </a:solidFill>
            </a:endParaRPr>
          </a:p>
        </p:txBody>
      </p:sp>
      <p:pic>
        <p:nvPicPr>
          <p:cNvPr id="6" name="Picture 3"/>
          <p:cNvPicPr>
            <a:picLocks noChangeAspect="1" noChangeArrowheads="1"/>
          </p:cNvPicPr>
          <p:nvPr/>
        </p:nvPicPr>
        <p:blipFill>
          <a:blip r:embed="rId3" cstate="email"/>
          <a:stretch>
            <a:fillRect/>
          </a:stretch>
        </p:blipFill>
        <p:spPr bwMode="auto">
          <a:xfrm>
            <a:off x="5068629" y="3031578"/>
            <a:ext cx="3580213" cy="2988222"/>
          </a:xfrm>
          <a:prstGeom prst="rect">
            <a:avLst/>
          </a:prstGeom>
          <a:noFill/>
          <a:ln>
            <a:noFill/>
          </a:ln>
        </p:spPr>
      </p:pic>
      <p:sp>
        <p:nvSpPr>
          <p:cNvPr id="8" name="Text Placeholder 6"/>
          <p:cNvSpPr txBox="1">
            <a:spLocks/>
          </p:cNvSpPr>
          <p:nvPr/>
        </p:nvSpPr>
        <p:spPr>
          <a:xfrm>
            <a:off x="0" y="1722438"/>
            <a:ext cx="4040188" cy="639762"/>
          </a:xfrm>
          <a:prstGeom prst="rect">
            <a:avLst/>
          </a:prstGeom>
        </p:spPr>
        <p:txBody>
          <a:bodyPr vert="horz" lIns="91440" tIns="45720" rIns="91440" bIns="45720" rtlCol="0">
            <a:normAutofit/>
          </a:bodyPr>
          <a:lstStyle/>
          <a:p>
            <a:pPr marL="342900" indent="-342900" algn="ctr">
              <a:spcBef>
                <a:spcPct val="20000"/>
              </a:spcBef>
              <a:defRPr/>
            </a:pPr>
            <a:r>
              <a:rPr lang="en-US" sz="2800" b="1" dirty="0" smtClean="0">
                <a:solidFill>
                  <a:prstClr val="black"/>
                </a:solidFill>
                <a:effectLst>
                  <a:outerShdw blurRad="38100" dist="38100" dir="2700000" algn="tl">
                    <a:srgbClr val="000000">
                      <a:alpha val="43137"/>
                    </a:srgbClr>
                  </a:outerShdw>
                </a:effectLst>
              </a:rPr>
              <a:t>QUÉ HACER</a:t>
            </a:r>
          </a:p>
        </p:txBody>
      </p:sp>
      <p:sp>
        <p:nvSpPr>
          <p:cNvPr id="9" name="Text Placeholder 4"/>
          <p:cNvSpPr txBox="1">
            <a:spLocks/>
          </p:cNvSpPr>
          <p:nvPr/>
        </p:nvSpPr>
        <p:spPr>
          <a:xfrm>
            <a:off x="3806825" y="1798638"/>
            <a:ext cx="4041775" cy="639762"/>
          </a:xfrm>
          <a:prstGeom prst="rect">
            <a:avLst/>
          </a:prstGeom>
        </p:spPr>
        <p:txBody>
          <a:bodyPr/>
          <a:lstStyle/>
          <a:p>
            <a:pPr marL="342900" indent="-342900" algn="ctr">
              <a:spcBef>
                <a:spcPct val="20000"/>
              </a:spcBef>
              <a:defRPr/>
            </a:pPr>
            <a:r>
              <a:rPr lang="en-US" sz="2800" b="1" dirty="0" smtClean="0">
                <a:solidFill>
                  <a:prstClr val="black"/>
                </a:solidFill>
                <a:effectLst>
                  <a:outerShdw blurRad="38100" dist="38100" dir="2700000" algn="tl">
                    <a:srgbClr val="000000">
                      <a:alpha val="43137"/>
                    </a:srgbClr>
                  </a:outerShdw>
                </a:effectLst>
              </a:rPr>
              <a:t>EVITAR</a:t>
            </a:r>
            <a:endParaRPr lang="en-US" sz="2800" b="1" dirty="0">
              <a:solidFill>
                <a:prstClr val="black"/>
              </a:solidFill>
              <a:effectLst>
                <a:outerShdw blurRad="38100" dist="38100" dir="2700000" algn="tl">
                  <a:srgbClr val="000000">
                    <a:alpha val="43137"/>
                  </a:srgbClr>
                </a:outerShdw>
              </a:effectLst>
            </a:endParaRPr>
          </a:p>
        </p:txBody>
      </p:sp>
      <p:sp>
        <p:nvSpPr>
          <p:cNvPr id="10" name="Content Placeholder 5"/>
          <p:cNvSpPr txBox="1">
            <a:spLocks/>
          </p:cNvSpPr>
          <p:nvPr/>
        </p:nvSpPr>
        <p:spPr>
          <a:xfrm>
            <a:off x="4877040" y="2365943"/>
            <a:ext cx="4041775" cy="554677"/>
          </a:xfrm>
          <a:prstGeom prst="rect">
            <a:avLst/>
          </a:prstGeom>
        </p:spPr>
        <p:txBody>
          <a:bodyPr>
            <a:normAutofit/>
          </a:bodyPr>
          <a:lstStyle/>
          <a:p>
            <a:pPr marL="347472" indent="-347472">
              <a:spcBef>
                <a:spcPts val="576"/>
              </a:spcBef>
              <a:buBlip>
                <a:blip r:embed="rId4"/>
              </a:buBlip>
            </a:pPr>
            <a:r>
              <a:rPr lang="es-AR" sz="2400" dirty="0"/>
              <a:t>Tareas múltiples</a:t>
            </a:r>
          </a:p>
        </p:txBody>
      </p:sp>
    </p:spTree>
    <p:extLst>
      <p:ext uri="{BB962C8B-B14F-4D97-AF65-F5344CB8AC3E}">
        <p14:creationId xmlns:p14="http://schemas.microsoft.com/office/powerpoint/2010/main" val="42111633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772400" cy="914400"/>
          </a:xfrm>
        </p:spPr>
        <p:txBody>
          <a:bodyPr>
            <a:normAutofit/>
          </a:bodyPr>
          <a:lstStyle/>
          <a:p>
            <a:pPr algn="r"/>
            <a:r>
              <a:rPr lang="en-US" sz="3600" dirty="0" smtClean="0"/>
              <a:t>CALZADO</a:t>
            </a:r>
            <a:endParaRPr lang="en-US" sz="3600" dirty="0"/>
          </a:p>
        </p:txBody>
      </p:sp>
      <p:sp>
        <p:nvSpPr>
          <p:cNvPr id="6" name="Slide Number Placeholder 5"/>
          <p:cNvSpPr>
            <a:spLocks noGrp="1"/>
          </p:cNvSpPr>
          <p:nvPr>
            <p:ph type="sldNum" sz="quarter" idx="12"/>
          </p:nvPr>
        </p:nvSpPr>
        <p:spPr/>
        <p:txBody>
          <a:bodyPr/>
          <a:lstStyle/>
          <a:p>
            <a:fld id="{4D7D747F-4488-409A-B73E-D19449E07B18}" type="slidenum">
              <a:rPr lang="en-US" smtClean="0">
                <a:solidFill>
                  <a:prstClr val="black">
                    <a:tint val="75000"/>
                  </a:prstClr>
                </a:solidFill>
              </a:rPr>
              <a:pPr/>
              <a:t>109</a:t>
            </a:fld>
            <a:endParaRPr lang="en-US" dirty="0">
              <a:solidFill>
                <a:prstClr val="black">
                  <a:tint val="75000"/>
                </a:prstClr>
              </a:solidFill>
            </a:endParaRPr>
          </a:p>
        </p:txBody>
      </p:sp>
      <p:pic>
        <p:nvPicPr>
          <p:cNvPr id="8" name="Content Placeholder 9" descr="DSC00043.JPG"/>
          <p:cNvPicPr>
            <a:picLocks noChangeAspect="1"/>
          </p:cNvPicPr>
          <p:nvPr/>
        </p:nvPicPr>
        <p:blipFill>
          <a:blip r:embed="rId3" cstate="email"/>
          <a:srcRect/>
          <a:stretch>
            <a:fillRect/>
          </a:stretch>
        </p:blipFill>
        <p:spPr>
          <a:xfrm>
            <a:off x="663038" y="1600200"/>
            <a:ext cx="3451761" cy="4429760"/>
          </a:xfrm>
          <a:prstGeom prst="rect">
            <a:avLst/>
          </a:prstGeom>
          <a:ln>
            <a:noFill/>
          </a:ln>
          <a:effectLst>
            <a:softEdge rad="317500"/>
          </a:effectLst>
        </p:spPr>
      </p:pic>
      <p:pic>
        <p:nvPicPr>
          <p:cNvPr id="9" name="Picture 8" descr="DSC00149.JPG"/>
          <p:cNvPicPr>
            <a:picLocks noChangeAspect="1"/>
          </p:cNvPicPr>
          <p:nvPr/>
        </p:nvPicPr>
        <p:blipFill>
          <a:blip r:embed="rId4" cstate="email"/>
          <a:srcRect/>
          <a:stretch>
            <a:fillRect/>
          </a:stretch>
        </p:blipFill>
        <p:spPr>
          <a:xfrm rot="16200000">
            <a:off x="4611584" y="2164278"/>
            <a:ext cx="4419599" cy="3443846"/>
          </a:xfrm>
          <a:prstGeom prst="rect">
            <a:avLst/>
          </a:prstGeom>
          <a:ln>
            <a:noFill/>
          </a:ln>
          <a:effectLst>
            <a:softEdge rad="317500"/>
          </a:effectLst>
        </p:spPr>
      </p:pic>
      <p:pic>
        <p:nvPicPr>
          <p:cNvPr id="10" name="Picture 2" descr="C:\Documents and Settings\Karen Cooper\Local Settings\Temporary Internet Files\Content.IE5\PQQ6J638\MC900432537[1].png"/>
          <p:cNvPicPr>
            <a:picLocks noChangeAspect="1" noChangeArrowheads="1"/>
          </p:cNvPicPr>
          <p:nvPr/>
        </p:nvPicPr>
        <p:blipFill>
          <a:blip r:embed="rId5" cstate="email"/>
          <a:srcRect/>
          <a:stretch>
            <a:fillRect/>
          </a:stretch>
        </p:blipFill>
        <p:spPr bwMode="auto">
          <a:xfrm>
            <a:off x="3124200" y="4953000"/>
            <a:ext cx="984146" cy="984146"/>
          </a:xfrm>
          <a:prstGeom prst="rect">
            <a:avLst/>
          </a:prstGeom>
          <a:noFill/>
        </p:spPr>
      </p:pic>
      <p:pic>
        <p:nvPicPr>
          <p:cNvPr id="11" name="Picture 3" descr="C:\Documents and Settings\Karen Cooper\Local Settings\Temporary Internet Files\Content.IE5\HHME7F7I\MC900432530[1].png"/>
          <p:cNvPicPr>
            <a:picLocks noChangeAspect="1" noChangeArrowheads="1"/>
          </p:cNvPicPr>
          <p:nvPr/>
        </p:nvPicPr>
        <p:blipFill>
          <a:blip r:embed="rId6" cstate="email">
            <a:duotone>
              <a:prstClr val="black"/>
              <a:srgbClr val="008000">
                <a:tint val="45000"/>
                <a:satMod val="400000"/>
              </a:srgbClr>
            </a:duotone>
            <a:lum bright="-10000" contrast="40000"/>
          </a:blip>
          <a:srcRect/>
          <a:stretch>
            <a:fillRect/>
          </a:stretch>
        </p:blipFill>
        <p:spPr bwMode="auto">
          <a:xfrm>
            <a:off x="7315200" y="4572000"/>
            <a:ext cx="1442830" cy="990600"/>
          </a:xfrm>
          <a:prstGeom prst="rect">
            <a:avLst/>
          </a:prstGeom>
          <a:noFill/>
        </p:spPr>
      </p:pic>
      <p:sp>
        <p:nvSpPr>
          <p:cNvPr id="13" name="Rectangle 12"/>
          <p:cNvSpPr/>
          <p:nvPr/>
        </p:nvSpPr>
        <p:spPr>
          <a:xfrm>
            <a:off x="1981200" y="6019800"/>
            <a:ext cx="6172200" cy="523220"/>
          </a:xfrm>
          <a:prstGeom prst="rect">
            <a:avLst/>
          </a:prstGeom>
        </p:spPr>
        <p:txBody>
          <a:bodyPr wrap="square">
            <a:spAutoFit/>
          </a:bodyPr>
          <a:lstStyle/>
          <a:p>
            <a:r>
              <a:rPr lang="en-US" sz="2800" i="1" dirty="0">
                <a:effectLst>
                  <a:outerShdw blurRad="63500" dir="3600000" algn="tl">
                    <a:srgbClr val="000000">
                      <a:alpha val="70000"/>
                    </a:srgbClr>
                  </a:outerShdw>
                </a:effectLst>
              </a:rPr>
              <a:t>¿</a:t>
            </a:r>
            <a:r>
              <a:rPr lang="es-ES_tradnl" sz="2800" i="1" dirty="0" smtClean="0"/>
              <a:t>Cuál de estas botas tiene mejor suela?</a:t>
            </a:r>
            <a:endParaRPr lang="es-ES_tradnl" sz="2800" i="1" dirty="0"/>
          </a:p>
        </p:txBody>
      </p:sp>
    </p:spTree>
    <p:extLst>
      <p:ext uri="{BB962C8B-B14F-4D97-AF65-F5344CB8AC3E}">
        <p14:creationId xmlns:p14="http://schemas.microsoft.com/office/powerpoint/2010/main" val="101475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_tradnl" dirty="0" smtClean="0"/>
              <a:t>Esfuerzo excesivo</a:t>
            </a:r>
            <a:endParaRPr lang="es-ES_tradnl" dirty="0"/>
          </a:p>
        </p:txBody>
      </p:sp>
      <p:sp>
        <p:nvSpPr>
          <p:cNvPr id="3" name="Slide Number Placeholder 2"/>
          <p:cNvSpPr>
            <a:spLocks noGrp="1"/>
          </p:cNvSpPr>
          <p:nvPr>
            <p:ph type="sldNum" sz="quarter" idx="12"/>
          </p:nvPr>
        </p:nvSpPr>
        <p:spPr/>
        <p:txBody>
          <a:bodyPr/>
          <a:lstStyle/>
          <a:p>
            <a:fld id="{1AEA41FB-01C2-4D91-8A68-98251CD2FFE9}" type="slidenum">
              <a:rPr lang="en-US" smtClean="0">
                <a:solidFill>
                  <a:schemeClr val="bg1">
                    <a:lumMod val="50000"/>
                  </a:schemeClr>
                </a:solidFill>
              </a:rPr>
              <a:pPr/>
              <a:t>11</a:t>
            </a:fld>
            <a:endParaRPr lang="en-US" dirty="0">
              <a:solidFill>
                <a:schemeClr val="bg1">
                  <a:lumMod val="50000"/>
                </a:schemeClr>
              </a:solidFill>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fontScale="90000"/>
          </a:bodyPr>
          <a:lstStyle/>
          <a:p>
            <a:pPr algn="r"/>
            <a:r>
              <a:rPr lang="es-AR" dirty="0">
                <a:solidFill>
                  <a:srgbClr val="FFFFFF"/>
                </a:solidFill>
                <a:effectLst>
                  <a:outerShdw blurRad="63500" dir="3600000" algn="tl">
                    <a:srgbClr val="000000">
                      <a:alpha val="70000"/>
                    </a:srgbClr>
                  </a:outerShdw>
                </a:effectLst>
              </a:rPr>
              <a:t>PRUEBA DE LA PROFUNDIDAD DE LA HUELLA</a:t>
            </a:r>
            <a:endParaRPr lang="en-US" dirty="0"/>
          </a:p>
        </p:txBody>
      </p:sp>
      <p:sp>
        <p:nvSpPr>
          <p:cNvPr id="19" name="Content Placeholder 18"/>
          <p:cNvSpPr>
            <a:spLocks noGrp="1"/>
          </p:cNvSpPr>
          <p:nvPr>
            <p:ph idx="1"/>
          </p:nvPr>
        </p:nvSpPr>
        <p:spPr>
          <a:xfrm>
            <a:off x="457200" y="4876800"/>
            <a:ext cx="8229600" cy="1981200"/>
          </a:xfrm>
        </p:spPr>
        <p:txBody>
          <a:bodyPr>
            <a:normAutofit/>
          </a:bodyPr>
          <a:lstStyle/>
          <a:p>
            <a:pPr marL="347472" indent="-347472">
              <a:buClr>
                <a:schemeClr val="tx1"/>
              </a:buClr>
              <a:buFont typeface="Arial"/>
              <a:buChar char="•"/>
            </a:pPr>
            <a:r>
              <a:rPr lang="es-AR" sz="2800" dirty="0"/>
              <a:t>El ancho de los canales de la huella debe medir más de lo que mide una moneda de 25 centavos (</a:t>
            </a:r>
            <a:r>
              <a:rPr lang="es-AR" sz="2800" i="1" dirty="0"/>
              <a:t>quarter</a:t>
            </a:r>
            <a:r>
              <a:rPr lang="es-AR" sz="2800" dirty="0"/>
              <a:t>)</a:t>
            </a:r>
          </a:p>
          <a:p>
            <a:pPr marL="347472" indent="-347472">
              <a:buClr>
                <a:schemeClr val="tx1"/>
              </a:buClr>
              <a:buFont typeface="Arial"/>
              <a:buChar char="•"/>
            </a:pPr>
            <a:r>
              <a:rPr lang="es-AR" sz="2800" dirty="0"/>
              <a:t>La profundidad de la huella debe cubrir la parte más alta de la cabeza de George Washington</a:t>
            </a:r>
          </a:p>
          <a:p>
            <a:endParaRPr lang="en-US" dirty="0"/>
          </a:p>
        </p:txBody>
      </p:sp>
      <p:sp>
        <p:nvSpPr>
          <p:cNvPr id="14" name="Slide Number Placeholder 13"/>
          <p:cNvSpPr>
            <a:spLocks noGrp="1"/>
          </p:cNvSpPr>
          <p:nvPr>
            <p:ph type="sldNum" sz="quarter" idx="12"/>
          </p:nvPr>
        </p:nvSpPr>
        <p:spPr/>
        <p:txBody>
          <a:bodyPr/>
          <a:lstStyle/>
          <a:p>
            <a:fld id="{4D7D747F-4488-409A-B73E-D19449E07B18}" type="slidenum">
              <a:rPr lang="en-US" smtClean="0">
                <a:solidFill>
                  <a:prstClr val="black">
                    <a:tint val="75000"/>
                  </a:prstClr>
                </a:solidFill>
              </a:rPr>
              <a:pPr/>
              <a:t>110</a:t>
            </a:fld>
            <a:endParaRPr lang="en-US" dirty="0">
              <a:solidFill>
                <a:prstClr val="black">
                  <a:tint val="75000"/>
                </a:prstClr>
              </a:solidFill>
            </a:endParaRPr>
          </a:p>
        </p:txBody>
      </p:sp>
      <p:pic>
        <p:nvPicPr>
          <p:cNvPr id="5" name="Picture 4" descr="DSC00043.JPG"/>
          <p:cNvPicPr>
            <a:picLocks noChangeAspect="1"/>
          </p:cNvPicPr>
          <p:nvPr/>
        </p:nvPicPr>
        <p:blipFill>
          <a:blip r:embed="rId3" cstate="email"/>
          <a:stretch>
            <a:fillRect/>
          </a:stretch>
        </p:blipFill>
        <p:spPr>
          <a:xfrm>
            <a:off x="4531056" y="1770795"/>
            <a:ext cx="4080681" cy="3060511"/>
          </a:xfrm>
          <a:prstGeom prst="rect">
            <a:avLst/>
          </a:prstGeom>
        </p:spPr>
      </p:pic>
      <p:sp>
        <p:nvSpPr>
          <p:cNvPr id="6" name="Oval 5"/>
          <p:cNvSpPr/>
          <p:nvPr/>
        </p:nvSpPr>
        <p:spPr>
          <a:xfrm>
            <a:off x="7476699" y="2197290"/>
            <a:ext cx="1066800" cy="1981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descr="us-quarter.gif"/>
          <p:cNvPicPr>
            <a:picLocks noChangeAspect="1"/>
          </p:cNvPicPr>
          <p:nvPr/>
        </p:nvPicPr>
        <p:blipFill>
          <a:blip r:embed="rId4" cstate="email"/>
          <a:stretch>
            <a:fillRect/>
          </a:stretch>
        </p:blipFill>
        <p:spPr>
          <a:xfrm>
            <a:off x="76200" y="1459230"/>
            <a:ext cx="2837310" cy="2830252"/>
          </a:xfrm>
          <a:prstGeom prst="rect">
            <a:avLst/>
          </a:prstGeom>
        </p:spPr>
      </p:pic>
      <p:sp>
        <p:nvSpPr>
          <p:cNvPr id="16" name="TextBox 15"/>
          <p:cNvSpPr txBox="1"/>
          <p:nvPr/>
        </p:nvSpPr>
        <p:spPr>
          <a:xfrm>
            <a:off x="1600200" y="1459230"/>
            <a:ext cx="990600" cy="369332"/>
          </a:xfrm>
          <a:prstGeom prst="rect">
            <a:avLst/>
          </a:prstGeom>
          <a:solidFill>
            <a:schemeClr val="bg1"/>
          </a:solidFill>
        </p:spPr>
        <p:txBody>
          <a:bodyPr wrap="square" rtlCol="0">
            <a:spAutoFit/>
          </a:bodyPr>
          <a:lstStyle/>
          <a:p>
            <a:r>
              <a:rPr lang="en-US" b="1" dirty="0" smtClean="0">
                <a:solidFill>
                  <a:srgbClr val="FF0000"/>
                </a:solidFill>
              </a:rPr>
              <a:t>3mm</a:t>
            </a:r>
            <a:endParaRPr lang="en-US" b="1" dirty="0">
              <a:solidFill>
                <a:srgbClr val="FF0000"/>
              </a:solidFill>
            </a:endParaRPr>
          </a:p>
        </p:txBody>
      </p:sp>
      <p:pic>
        <p:nvPicPr>
          <p:cNvPr id="18" name="Picture 17" descr="quarter_thick.JPG"/>
          <p:cNvPicPr>
            <a:picLocks noChangeAspect="1"/>
          </p:cNvPicPr>
          <p:nvPr/>
        </p:nvPicPr>
        <p:blipFill>
          <a:blip r:embed="rId5" cstate="email"/>
          <a:srcRect/>
          <a:stretch>
            <a:fillRect/>
          </a:stretch>
        </p:blipFill>
        <p:spPr>
          <a:xfrm>
            <a:off x="2895600" y="1764030"/>
            <a:ext cx="1600200" cy="2560320"/>
          </a:xfrm>
          <a:prstGeom prst="rect">
            <a:avLst/>
          </a:prstGeom>
        </p:spPr>
      </p:pic>
      <p:sp>
        <p:nvSpPr>
          <p:cNvPr id="20" name="TextBox 19"/>
          <p:cNvSpPr txBox="1"/>
          <p:nvPr/>
        </p:nvSpPr>
        <p:spPr>
          <a:xfrm>
            <a:off x="2514600" y="3071098"/>
            <a:ext cx="838200" cy="369332"/>
          </a:xfrm>
          <a:prstGeom prst="rect">
            <a:avLst/>
          </a:prstGeom>
          <a:solidFill>
            <a:schemeClr val="bg1"/>
          </a:solidFill>
        </p:spPr>
        <p:txBody>
          <a:bodyPr wrap="square" rtlCol="0">
            <a:spAutoFit/>
          </a:bodyPr>
          <a:lstStyle/>
          <a:p>
            <a:pPr algn="r"/>
            <a:r>
              <a:rPr lang="en-US" b="1" dirty="0" smtClean="0">
                <a:solidFill>
                  <a:srgbClr val="FF0000"/>
                </a:solidFill>
              </a:rPr>
              <a:t>~2 mm</a:t>
            </a:r>
            <a:endParaRPr lang="en-US" b="1" dirty="0">
              <a:solidFill>
                <a:srgbClr val="FF0000"/>
              </a:solidFill>
            </a:endParaRPr>
          </a:p>
        </p:txBody>
      </p:sp>
      <p:cxnSp>
        <p:nvCxnSpPr>
          <p:cNvPr id="24" name="Straight Arrow Connector 23"/>
          <p:cNvCxnSpPr/>
          <p:nvPr/>
        </p:nvCxnSpPr>
        <p:spPr>
          <a:xfrm>
            <a:off x="3124200" y="2983230"/>
            <a:ext cx="228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3505200" y="2983230"/>
            <a:ext cx="228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1334294" y="951706"/>
            <a:ext cx="381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1333500" y="2030730"/>
            <a:ext cx="381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552171"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9263879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quarter_test1.JPG"/>
          <p:cNvPicPr>
            <a:picLocks noChangeAspect="1"/>
          </p:cNvPicPr>
          <p:nvPr/>
        </p:nvPicPr>
        <p:blipFill>
          <a:blip r:embed="rId3" cstate="email"/>
          <a:srcRect/>
          <a:stretch>
            <a:fillRect/>
          </a:stretch>
        </p:blipFill>
        <p:spPr>
          <a:xfrm>
            <a:off x="457200" y="2590800"/>
            <a:ext cx="2594578" cy="4100689"/>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476536" y="2129135"/>
            <a:ext cx="2590800" cy="461665"/>
          </a:xfrm>
          <a:prstGeom prst="rect">
            <a:avLst/>
          </a:prstGeom>
          <a:noFill/>
        </p:spPr>
        <p:txBody>
          <a:bodyPr wrap="square" rtlCol="0">
            <a:spAutoFit/>
          </a:bodyPr>
          <a:lstStyle/>
          <a:p>
            <a:pPr algn="ctr"/>
            <a:r>
              <a:rPr lang="en-US" sz="2400" b="1" dirty="0" smtClean="0">
                <a:solidFill>
                  <a:prstClr val="black"/>
                </a:solidFill>
              </a:rPr>
              <a:t>BUENA</a:t>
            </a:r>
            <a:endParaRPr lang="en-US" sz="2400" b="1" dirty="0">
              <a:solidFill>
                <a:prstClr val="black"/>
              </a:solidFill>
            </a:endParaRPr>
          </a:p>
        </p:txBody>
      </p:sp>
      <p:pic>
        <p:nvPicPr>
          <p:cNvPr id="19" name="Picture 18" descr="quarter_test2.JPG"/>
          <p:cNvPicPr>
            <a:picLocks noChangeAspect="1"/>
          </p:cNvPicPr>
          <p:nvPr/>
        </p:nvPicPr>
        <p:blipFill>
          <a:blip r:embed="rId4" cstate="email"/>
          <a:srcRect/>
          <a:stretch>
            <a:fillRect/>
          </a:stretch>
        </p:blipFill>
        <p:spPr>
          <a:xfrm>
            <a:off x="3276600" y="2590800"/>
            <a:ext cx="2590800" cy="4114799"/>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3276600" y="1524000"/>
            <a:ext cx="2590800" cy="1015663"/>
          </a:xfrm>
          <a:prstGeom prst="rect">
            <a:avLst/>
          </a:prstGeom>
          <a:noFill/>
        </p:spPr>
        <p:txBody>
          <a:bodyPr wrap="square" rtlCol="0">
            <a:spAutoFit/>
          </a:bodyPr>
          <a:lstStyle/>
          <a:p>
            <a:pPr algn="ctr"/>
            <a:r>
              <a:rPr lang="en-US" sz="2000" b="1" dirty="0" smtClean="0">
                <a:solidFill>
                  <a:prstClr val="black"/>
                </a:solidFill>
              </a:rPr>
              <a:t>MALA- NO ES LO SUFICIENTEMENTE PROFUNDA</a:t>
            </a:r>
            <a:endParaRPr lang="en-US" sz="2000" b="1" dirty="0">
              <a:solidFill>
                <a:prstClr val="black"/>
              </a:solidFill>
            </a:endParaRPr>
          </a:p>
        </p:txBody>
      </p:sp>
      <p:pic>
        <p:nvPicPr>
          <p:cNvPr id="21" name="Picture 20" descr="quarter_test_3.JPG"/>
          <p:cNvPicPr>
            <a:picLocks noChangeAspect="1"/>
          </p:cNvPicPr>
          <p:nvPr/>
        </p:nvPicPr>
        <p:blipFill>
          <a:blip r:embed="rId5" cstate="email"/>
          <a:srcRect/>
          <a:stretch>
            <a:fillRect/>
          </a:stretch>
        </p:blipFill>
        <p:spPr>
          <a:xfrm>
            <a:off x="6096000" y="2590800"/>
            <a:ext cx="2590800" cy="41148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6172200" y="1600200"/>
            <a:ext cx="2590800" cy="1015663"/>
          </a:xfrm>
          <a:prstGeom prst="rect">
            <a:avLst/>
          </a:prstGeom>
          <a:noFill/>
        </p:spPr>
        <p:txBody>
          <a:bodyPr wrap="square" rtlCol="0">
            <a:spAutoFit/>
          </a:bodyPr>
          <a:lstStyle/>
          <a:p>
            <a:pPr algn="ctr"/>
            <a:r>
              <a:rPr lang="en-US" sz="2000" b="1" dirty="0" smtClean="0">
                <a:solidFill>
                  <a:prstClr val="black"/>
                </a:solidFill>
              </a:rPr>
              <a:t>MALA- NO ES LO SUFICIENTEMENTE ANCHA</a:t>
            </a:r>
            <a:endParaRPr lang="en-US" sz="2000" b="1" dirty="0">
              <a:solidFill>
                <a:prstClr val="black"/>
              </a:solidFill>
            </a:endParaRPr>
          </a:p>
        </p:txBody>
      </p:sp>
      <p:sp>
        <p:nvSpPr>
          <p:cNvPr id="23" name="Title 22"/>
          <p:cNvSpPr>
            <a:spLocks noGrp="1"/>
          </p:cNvSpPr>
          <p:nvPr>
            <p:ph type="title"/>
          </p:nvPr>
        </p:nvSpPr>
        <p:spPr>
          <a:xfrm>
            <a:off x="609600" y="76200"/>
            <a:ext cx="8229600" cy="1143000"/>
          </a:xfrm>
        </p:spPr>
        <p:txBody>
          <a:bodyPr/>
          <a:lstStyle/>
          <a:p>
            <a:pPr algn="r"/>
            <a:r>
              <a:rPr lang="es-AR" dirty="0">
                <a:solidFill>
                  <a:srgbClr val="FFFFFF"/>
                </a:solidFill>
                <a:effectLst>
                  <a:outerShdw blurRad="63500" dir="3600000" algn="tl">
                    <a:srgbClr val="000000">
                      <a:alpha val="70000"/>
                    </a:srgbClr>
                  </a:outerShdw>
                </a:effectLst>
              </a:rPr>
              <a:t>PRUEBE LA HUELLA CON UNA MONEDA</a:t>
            </a:r>
            <a:endParaRPr lang="en-US" b="1" dirty="0">
              <a:effectLst>
                <a:outerShdw blurRad="38100" dist="38100" dir="2700000" algn="tl">
                  <a:srgbClr val="000000">
                    <a:alpha val="43137"/>
                  </a:srgbClr>
                </a:outerShdw>
              </a:effectLst>
            </a:endParaRPr>
          </a:p>
        </p:txBody>
      </p:sp>
      <p:sp>
        <p:nvSpPr>
          <p:cNvPr id="12" name="Slide Number Placeholder 11"/>
          <p:cNvSpPr>
            <a:spLocks noGrp="1"/>
          </p:cNvSpPr>
          <p:nvPr>
            <p:ph type="sldNum" sz="quarter" idx="12"/>
          </p:nvPr>
        </p:nvSpPr>
        <p:spPr>
          <a:xfrm>
            <a:off x="7010400" y="6356350"/>
            <a:ext cx="2133600" cy="365125"/>
          </a:xfrm>
          <a:prstGeom prst="rect">
            <a:avLst/>
          </a:prstGeom>
        </p:spPr>
        <p:txBody>
          <a:bodyPr/>
          <a:lstStyle/>
          <a:p>
            <a:fld id="{08C57097-B0D4-42A7-9A66-B67B15BCBCEA}" type="slidenum">
              <a:rPr lang="en-US" smtClean="0">
                <a:solidFill>
                  <a:prstClr val="black">
                    <a:tint val="75000"/>
                  </a:prstClr>
                </a:solidFill>
              </a:rPr>
              <a:pPr/>
              <a:t>111</a:t>
            </a:fld>
            <a:endParaRPr lang="en-US" dirty="0">
              <a:solidFill>
                <a:prstClr val="black">
                  <a:tint val="75000"/>
                </a:prstClr>
              </a:solidFill>
            </a:endParaRPr>
          </a:p>
        </p:txBody>
      </p:sp>
      <p:pic>
        <p:nvPicPr>
          <p:cNvPr id="4098" name="Picture 2" descr="C:\Documents and Settings\Karen Cooper\Local Settings\Temporary Internet Files\Content.IE5\PQQ6J638\MC900432537[1].png"/>
          <p:cNvPicPr>
            <a:picLocks noChangeAspect="1" noChangeArrowheads="1"/>
          </p:cNvPicPr>
          <p:nvPr/>
        </p:nvPicPr>
        <p:blipFill>
          <a:blip r:embed="rId6" cstate="email"/>
          <a:srcRect/>
          <a:stretch>
            <a:fillRect/>
          </a:stretch>
        </p:blipFill>
        <p:spPr bwMode="auto">
          <a:xfrm>
            <a:off x="4876800" y="5638800"/>
            <a:ext cx="984146" cy="984146"/>
          </a:xfrm>
          <a:prstGeom prst="rect">
            <a:avLst/>
          </a:prstGeom>
          <a:noFill/>
        </p:spPr>
      </p:pic>
      <p:pic>
        <p:nvPicPr>
          <p:cNvPr id="10" name="Picture 2" descr="C:\Documents and Settings\Karen Cooper\Local Settings\Temporary Internet Files\Content.IE5\PQQ6J638\MC900432537[1].png"/>
          <p:cNvPicPr>
            <a:picLocks noChangeAspect="1" noChangeArrowheads="1"/>
          </p:cNvPicPr>
          <p:nvPr/>
        </p:nvPicPr>
        <p:blipFill>
          <a:blip r:embed="rId6" cstate="email"/>
          <a:srcRect/>
          <a:stretch>
            <a:fillRect/>
          </a:stretch>
        </p:blipFill>
        <p:spPr bwMode="auto">
          <a:xfrm>
            <a:off x="7696200" y="5638800"/>
            <a:ext cx="984146" cy="984146"/>
          </a:xfrm>
          <a:prstGeom prst="rect">
            <a:avLst/>
          </a:prstGeom>
          <a:noFill/>
        </p:spPr>
      </p:pic>
      <p:pic>
        <p:nvPicPr>
          <p:cNvPr id="14" name="Picture 3" descr="C:\Documents and Settings\Karen Cooper\Local Settings\Temporary Internet Files\Content.IE5\HHME7F7I\MC900432530[1].png"/>
          <p:cNvPicPr>
            <a:picLocks noChangeAspect="1" noChangeArrowheads="1"/>
          </p:cNvPicPr>
          <p:nvPr/>
        </p:nvPicPr>
        <p:blipFill>
          <a:blip r:embed="rId7" cstate="email">
            <a:duotone>
              <a:prstClr val="black"/>
              <a:srgbClr val="008000">
                <a:tint val="45000"/>
                <a:satMod val="400000"/>
              </a:srgbClr>
            </a:duotone>
            <a:lum bright="-10000" contrast="40000"/>
          </a:blip>
          <a:srcRect/>
          <a:stretch>
            <a:fillRect/>
          </a:stretch>
        </p:blipFill>
        <p:spPr bwMode="auto">
          <a:xfrm>
            <a:off x="0" y="2442948"/>
            <a:ext cx="1442830" cy="990600"/>
          </a:xfrm>
          <a:prstGeom prst="rect">
            <a:avLst/>
          </a:prstGeom>
          <a:noFill/>
        </p:spPr>
      </p:pic>
    </p:spTree>
    <p:extLst>
      <p:ext uri="{BB962C8B-B14F-4D97-AF65-F5344CB8AC3E}">
        <p14:creationId xmlns:p14="http://schemas.microsoft.com/office/powerpoint/2010/main" val="272361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r"/>
            <a:r>
              <a:rPr lang="es-AR" dirty="0">
                <a:solidFill>
                  <a:srgbClr val="FFFFFF"/>
                </a:solidFill>
                <a:effectLst>
                  <a:outerShdw blurRad="63500" dir="3600000" algn="tl">
                    <a:srgbClr val="000000">
                      <a:alpha val="70000"/>
                    </a:srgbClr>
                  </a:outerShdw>
                </a:effectLst>
              </a:rPr>
              <a:t>PELIGROS DE TROPEZARSE</a:t>
            </a:r>
            <a:endParaRPr lang="en-US" dirty="0"/>
          </a:p>
        </p:txBody>
      </p:sp>
      <p:sp>
        <p:nvSpPr>
          <p:cNvPr id="3" name="Content Placeholder 2"/>
          <p:cNvSpPr>
            <a:spLocks noGrp="1"/>
          </p:cNvSpPr>
          <p:nvPr>
            <p:ph idx="1"/>
          </p:nvPr>
        </p:nvSpPr>
        <p:spPr>
          <a:xfrm>
            <a:off x="0" y="1752600"/>
            <a:ext cx="4800600" cy="4800600"/>
          </a:xfrm>
        </p:spPr>
        <p:txBody>
          <a:bodyPr>
            <a:normAutofit fontScale="92500" lnSpcReduction="10000"/>
          </a:bodyPr>
          <a:lstStyle/>
          <a:p>
            <a:pPr marL="347472" indent="-347472">
              <a:buClr>
                <a:schemeClr val="tx1"/>
              </a:buClr>
              <a:buFont typeface="Arial"/>
              <a:buChar char="•"/>
            </a:pPr>
            <a:r>
              <a:rPr lang="es-ES_tradnl" sz="3200" dirty="0" smtClean="0"/>
              <a:t>Ambientales</a:t>
            </a:r>
          </a:p>
          <a:p>
            <a:pPr marL="740664" lvl="1" indent="-283464">
              <a:buClr>
                <a:schemeClr val="tx1"/>
              </a:buClr>
              <a:buFont typeface="Arial"/>
              <a:buChar char="–"/>
            </a:pPr>
            <a:r>
              <a:rPr lang="es-ES_tradnl" sz="2200" dirty="0" smtClean="0"/>
              <a:t>Herramientas/cables que quedan en el suelo</a:t>
            </a:r>
          </a:p>
          <a:p>
            <a:pPr marL="740664" lvl="1" indent="-283464">
              <a:buClr>
                <a:schemeClr val="tx1"/>
              </a:buClr>
              <a:buFont typeface="Arial"/>
              <a:buChar char="–"/>
            </a:pPr>
            <a:r>
              <a:rPr lang="es-ES_tradnl" sz="2200" dirty="0" smtClean="0"/>
              <a:t>Suelo disparejo</a:t>
            </a:r>
          </a:p>
          <a:p>
            <a:pPr marL="740664" lvl="1" indent="-283464">
              <a:buClr>
                <a:schemeClr val="tx1"/>
              </a:buClr>
              <a:buFont typeface="Arial"/>
              <a:buChar char="–"/>
            </a:pPr>
            <a:r>
              <a:rPr lang="es-ES_tradnl" sz="2200" dirty="0" smtClean="0"/>
              <a:t>Orillas de las veredas</a:t>
            </a:r>
          </a:p>
          <a:p>
            <a:pPr marL="740664" lvl="1" indent="-283464">
              <a:buClr>
                <a:schemeClr val="tx1"/>
              </a:buClr>
              <a:buFont typeface="Arial"/>
              <a:buChar char="–"/>
            </a:pPr>
            <a:r>
              <a:rPr lang="es-ES_tradnl" sz="2200" dirty="0" smtClean="0"/>
              <a:t>Mala hiedra, viñas, raíces</a:t>
            </a:r>
          </a:p>
          <a:p>
            <a:r>
              <a:rPr lang="es-ES_tradnl" dirty="0" smtClean="0"/>
              <a:t>Otros factores</a:t>
            </a:r>
          </a:p>
          <a:p>
            <a:pPr lvl="1"/>
            <a:r>
              <a:rPr lang="es-ES_tradnl" dirty="0" smtClean="0"/>
              <a:t>Escombros</a:t>
            </a:r>
          </a:p>
          <a:p>
            <a:pPr marL="740664" lvl="1" indent="-283464">
              <a:buClr>
                <a:schemeClr val="tx1"/>
              </a:buClr>
              <a:buFont typeface="Arial"/>
              <a:buChar char="–"/>
            </a:pPr>
            <a:r>
              <a:rPr lang="es-ES_tradnl" dirty="0" smtClean="0"/>
              <a:t>Tareas dobles mientras se </a:t>
            </a:r>
          </a:p>
          <a:p>
            <a:pPr marL="457200" lvl="1" indent="0">
              <a:buClr>
                <a:schemeClr val="tx1"/>
              </a:buClr>
              <a:buNone/>
            </a:pPr>
            <a:r>
              <a:rPr lang="es-ES_tradnl" dirty="0" smtClean="0"/>
              <a:t>	camina</a:t>
            </a:r>
          </a:p>
          <a:p>
            <a:pPr marL="740664" lvl="1" indent="-283464">
              <a:buClr>
                <a:schemeClr val="tx1"/>
              </a:buClr>
              <a:buFont typeface="Arial"/>
              <a:buChar char="–"/>
            </a:pPr>
            <a:r>
              <a:rPr lang="es-ES_tradnl" dirty="0" smtClean="0"/>
              <a:t>Caminar hacia atrás</a:t>
            </a:r>
          </a:p>
          <a:p>
            <a:pPr marL="740664" lvl="1" indent="-283464">
              <a:buClr>
                <a:schemeClr val="tx1"/>
              </a:buClr>
              <a:buFont typeface="Arial"/>
              <a:buChar char="–"/>
            </a:pPr>
            <a:r>
              <a:rPr lang="es-ES_tradnl" dirty="0" smtClean="0"/>
              <a:t>Uso de lentes bifocales/de lente progresivo</a:t>
            </a:r>
            <a:endParaRPr lang="es-ES_tradnl"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112</a:t>
            </a:fld>
            <a:endParaRPr lang="en-US" dirty="0">
              <a:solidFill>
                <a:prstClr val="black">
                  <a:tint val="75000"/>
                </a:prstClr>
              </a:solidFill>
            </a:endParaRPr>
          </a:p>
        </p:txBody>
      </p:sp>
      <p:pic>
        <p:nvPicPr>
          <p:cNvPr id="5" name="Picture 4" descr="C:\Users\Owner\Downloads\cable around feet.jpg"/>
          <p:cNvPicPr>
            <a:picLocks noChangeAspect="1" noChangeArrowheads="1"/>
          </p:cNvPicPr>
          <p:nvPr/>
        </p:nvPicPr>
        <p:blipFill>
          <a:blip r:embed="rId3" cstate="email"/>
          <a:srcRect/>
          <a:stretch>
            <a:fillRect/>
          </a:stretch>
        </p:blipFill>
        <p:spPr bwMode="auto">
          <a:xfrm>
            <a:off x="4724400" y="2286000"/>
            <a:ext cx="4251253" cy="3124201"/>
          </a:xfrm>
          <a:prstGeom prst="roundRect">
            <a:avLst/>
          </a:prstGeom>
          <a:noFill/>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79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990600"/>
          </a:xfrm>
        </p:spPr>
        <p:txBody>
          <a:bodyPr>
            <a:normAutofit/>
          </a:bodyPr>
          <a:lstStyle/>
          <a:p>
            <a:pPr algn="r"/>
            <a:r>
              <a:rPr lang="es-AR" dirty="0">
                <a:solidFill>
                  <a:srgbClr val="FFFFFF"/>
                </a:solidFill>
                <a:effectLst>
                  <a:outerShdw blurRad="63500" dir="3600000" algn="tl">
                    <a:srgbClr val="000000">
                      <a:alpha val="70000"/>
                    </a:srgbClr>
                  </a:outerShdw>
                </a:effectLst>
              </a:rPr>
              <a:t>¡ADVERTENCIA - LENTES BIFOCALES!</a:t>
            </a:r>
            <a:endParaRPr lang="en-US" dirty="0">
              <a:effectLst>
                <a:outerShdw blurRad="38100" dist="38100" dir="2700000" algn="tl">
                  <a:srgbClr val="000000">
                    <a:alpha val="43137"/>
                  </a:srgbClr>
                </a:outerShdw>
              </a:effectLst>
            </a:endParaRPr>
          </a:p>
        </p:txBody>
      </p:sp>
      <p:pic>
        <p:nvPicPr>
          <p:cNvPr id="7" name="Content Placeholder 6" descr="bifocal_photo.JPG"/>
          <p:cNvPicPr>
            <a:picLocks noGrp="1" noChangeAspect="1"/>
          </p:cNvPicPr>
          <p:nvPr>
            <p:ph idx="1"/>
          </p:nvPr>
        </p:nvPicPr>
        <p:blipFill>
          <a:blip r:embed="rId3" cstate="email"/>
          <a:srcRect/>
          <a:stretch>
            <a:fillRect/>
          </a:stretch>
        </p:blipFill>
        <p:spPr>
          <a:xfrm rot="5400000">
            <a:off x="-92158" y="1768557"/>
            <a:ext cx="5181601" cy="4997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Slide Number Placeholder 11"/>
          <p:cNvSpPr>
            <a:spLocks noGrp="1"/>
          </p:cNvSpPr>
          <p:nvPr>
            <p:ph type="sldNum" sz="quarter" idx="12"/>
          </p:nvPr>
        </p:nvSpPr>
        <p:spPr/>
        <p:txBody>
          <a:bodyPr/>
          <a:lstStyle/>
          <a:p>
            <a:fld id="{4D7D747F-4488-409A-B73E-D19449E07B18}" type="slidenum">
              <a:rPr lang="en-US" smtClean="0">
                <a:solidFill>
                  <a:prstClr val="black">
                    <a:tint val="75000"/>
                  </a:prstClr>
                </a:solidFill>
              </a:rPr>
              <a:pPr/>
              <a:t>113</a:t>
            </a:fld>
            <a:endParaRPr lang="en-US" dirty="0">
              <a:solidFill>
                <a:prstClr val="black">
                  <a:tint val="75000"/>
                </a:prstClr>
              </a:solidFill>
            </a:endParaRPr>
          </a:p>
        </p:txBody>
      </p:sp>
      <p:pic>
        <p:nvPicPr>
          <p:cNvPr id="9" name="Picture 8" descr="multifocal_photo.JPG"/>
          <p:cNvPicPr>
            <a:picLocks noChangeAspect="1"/>
          </p:cNvPicPr>
          <p:nvPr/>
        </p:nvPicPr>
        <p:blipFill>
          <a:blip r:embed="rId4" cstate="email"/>
          <a:stretch>
            <a:fillRect/>
          </a:stretch>
        </p:blipFill>
        <p:spPr>
          <a:xfrm>
            <a:off x="4800600" y="1676400"/>
            <a:ext cx="43434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85800" y="1676400"/>
            <a:ext cx="3505200"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dirty="0" smtClean="0">
                <a:solidFill>
                  <a:prstClr val="black"/>
                </a:solidFill>
              </a:rPr>
              <a:t>LENTES BIFOCALES</a:t>
            </a:r>
            <a:endParaRPr lang="en-US" sz="2800" b="1" dirty="0">
              <a:solidFill>
                <a:prstClr val="black"/>
              </a:solidFill>
            </a:endParaRPr>
          </a:p>
        </p:txBody>
      </p:sp>
      <p:sp>
        <p:nvSpPr>
          <p:cNvPr id="11" name="TextBox 10"/>
          <p:cNvSpPr txBox="1"/>
          <p:nvPr/>
        </p:nvSpPr>
        <p:spPr>
          <a:xfrm>
            <a:off x="5562600" y="1676400"/>
            <a:ext cx="3276600"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dirty="0" smtClean="0">
                <a:solidFill>
                  <a:prstClr val="black"/>
                </a:solidFill>
              </a:rPr>
              <a:t>ANTEOJOS DE LENTE PROGRESIVA</a:t>
            </a:r>
            <a:endParaRPr lang="en-US" sz="2800" b="1" dirty="0">
              <a:solidFill>
                <a:prstClr val="black"/>
              </a:solidFill>
            </a:endParaRPr>
          </a:p>
        </p:txBody>
      </p:sp>
      <p:sp>
        <p:nvSpPr>
          <p:cNvPr id="8" name="Oval 7"/>
          <p:cNvSpPr/>
          <p:nvPr/>
        </p:nvSpPr>
        <p:spPr>
          <a:xfrm>
            <a:off x="1143000" y="4038600"/>
            <a:ext cx="3581400" cy="1143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Cloud 14"/>
          <p:cNvSpPr/>
          <p:nvPr/>
        </p:nvSpPr>
        <p:spPr>
          <a:xfrm>
            <a:off x="2057401" y="4138684"/>
            <a:ext cx="4495800" cy="2566916"/>
          </a:xfrm>
          <a:prstGeom prst="cloud">
            <a:avLst/>
          </a:prstGeom>
          <a:ln/>
        </p:spPr>
        <p:style>
          <a:lnRef idx="2">
            <a:schemeClr val="accent5"/>
          </a:lnRef>
          <a:fillRef idx="1">
            <a:schemeClr val="lt1"/>
          </a:fillRef>
          <a:effectRef idx="0">
            <a:schemeClr val="accent5"/>
          </a:effectRef>
          <a:fontRef idx="minor">
            <a:schemeClr val="dk1"/>
          </a:fontRef>
        </p:style>
        <p:txBody>
          <a:bodyPr rtlCol="0" anchor="t"/>
          <a:lstStyle/>
          <a:p>
            <a:r>
              <a:rPr lang="es-AR" sz="2000" b="1" dirty="0">
                <a:solidFill>
                  <a:srgbClr val="0070C0"/>
                </a:solidFill>
              </a:rPr>
              <a:t>Si usa lentes bifocales, tenga extremo cuidado con:</a:t>
            </a:r>
          </a:p>
          <a:p>
            <a:r>
              <a:rPr lang="es-AR" sz="2000" b="1" dirty="0">
                <a:solidFill>
                  <a:srgbClr val="0070C0"/>
                </a:solidFill>
              </a:rPr>
              <a:t>          Terrenos desiguales</a:t>
            </a:r>
          </a:p>
          <a:p>
            <a:r>
              <a:rPr lang="es-AR" sz="2000" b="1" dirty="0">
                <a:solidFill>
                  <a:srgbClr val="0070C0"/>
                </a:solidFill>
              </a:rPr>
              <a:t>          </a:t>
            </a:r>
            <a:r>
              <a:rPr lang="es-AR" sz="2000" b="1" dirty="0" smtClean="0">
                <a:solidFill>
                  <a:srgbClr val="0070C0"/>
                </a:solidFill>
              </a:rPr>
              <a:t>Orillas </a:t>
            </a:r>
            <a:r>
              <a:rPr lang="es-AR" sz="2000" b="1" dirty="0">
                <a:solidFill>
                  <a:srgbClr val="0070C0"/>
                </a:solidFill>
              </a:rPr>
              <a:t>de la vereda</a:t>
            </a:r>
          </a:p>
          <a:p>
            <a:r>
              <a:rPr lang="es-AR" sz="2000" b="1" dirty="0">
                <a:solidFill>
                  <a:srgbClr val="0070C0"/>
                </a:solidFill>
              </a:rPr>
              <a:t>          Escaleras</a:t>
            </a:r>
          </a:p>
        </p:txBody>
      </p:sp>
    </p:spTree>
    <p:extLst>
      <p:ext uri="{BB962C8B-B14F-4D97-AF65-F5344CB8AC3E}">
        <p14:creationId xmlns:p14="http://schemas.microsoft.com/office/powerpoint/2010/main" val="179094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144000" cy="1143000"/>
          </a:xfrm>
        </p:spPr>
        <p:txBody>
          <a:bodyPr>
            <a:noAutofit/>
          </a:bodyPr>
          <a:lstStyle/>
          <a:p>
            <a:pPr algn="r"/>
            <a:r>
              <a:rPr lang="es-AR" dirty="0">
                <a:solidFill>
                  <a:srgbClr val="FFFFFF"/>
                </a:solidFill>
                <a:effectLst>
                  <a:outerShdw blurRad="63500" dir="3600000" algn="tl">
                    <a:srgbClr val="000000">
                      <a:alpha val="70000"/>
                    </a:srgbClr>
                  </a:outerShdw>
                </a:effectLst>
              </a:rPr>
              <a:t>¿CUANTOS PELIGROS DE TROPEZARSE VE?</a:t>
            </a:r>
            <a:endParaRPr lang="en-US" dirty="0">
              <a:effectLst>
                <a:outerShdw blurRad="38100" dist="38100" dir="2700000" algn="tl">
                  <a:srgbClr val="000000">
                    <a:alpha val="43137"/>
                  </a:srgbClr>
                </a:outerShdw>
              </a:effectLst>
            </a:endParaRPr>
          </a:p>
        </p:txBody>
      </p:sp>
      <p:sp>
        <p:nvSpPr>
          <p:cNvPr id="14" name="Slide Number Placeholder 13"/>
          <p:cNvSpPr>
            <a:spLocks noGrp="1"/>
          </p:cNvSpPr>
          <p:nvPr>
            <p:ph type="sldNum" sz="quarter" idx="12"/>
          </p:nvPr>
        </p:nvSpPr>
        <p:spPr>
          <a:xfrm>
            <a:off x="7010400" y="6356350"/>
            <a:ext cx="2133600" cy="365125"/>
          </a:xfrm>
          <a:prstGeom prst="rect">
            <a:avLst/>
          </a:prstGeom>
        </p:spPr>
        <p:txBody>
          <a:bodyPr/>
          <a:lstStyle/>
          <a:p>
            <a:fld id="{08C57097-B0D4-42A7-9A66-B67B15BCBCEA}" type="slidenum">
              <a:rPr lang="en-US" smtClean="0">
                <a:solidFill>
                  <a:prstClr val="black">
                    <a:tint val="75000"/>
                  </a:prstClr>
                </a:solidFill>
              </a:rPr>
              <a:pPr/>
              <a:t>114</a:t>
            </a:fld>
            <a:endParaRPr lang="en-US" dirty="0">
              <a:solidFill>
                <a:prstClr val="black">
                  <a:tint val="75000"/>
                </a:prstClr>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4617" y="1630604"/>
            <a:ext cx="4031835" cy="2560395"/>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59326" y="1752600"/>
            <a:ext cx="3241674" cy="2431256"/>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0" name="Down Arrow 9"/>
          <p:cNvSpPr/>
          <p:nvPr/>
        </p:nvSpPr>
        <p:spPr>
          <a:xfrm>
            <a:off x="838200" y="2900149"/>
            <a:ext cx="175146" cy="452651"/>
          </a:xfrm>
          <a:prstGeom prst="down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Left Arrow 10"/>
          <p:cNvSpPr/>
          <p:nvPr/>
        </p:nvSpPr>
        <p:spPr>
          <a:xfrm>
            <a:off x="7033147" y="1813907"/>
            <a:ext cx="586853" cy="354840"/>
          </a:xfrm>
          <a:prstGeom prst="leftArrow">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Left Arrow 11"/>
          <p:cNvSpPr/>
          <p:nvPr/>
        </p:nvSpPr>
        <p:spPr>
          <a:xfrm>
            <a:off x="6705600" y="4038600"/>
            <a:ext cx="655093" cy="304800"/>
          </a:xfrm>
          <a:prstGeom prst="leftArrow">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676400" y="4343400"/>
            <a:ext cx="5214669" cy="2209800"/>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3" name="Left Arrow 12"/>
          <p:cNvSpPr/>
          <p:nvPr/>
        </p:nvSpPr>
        <p:spPr>
          <a:xfrm>
            <a:off x="6858000" y="5562600"/>
            <a:ext cx="613012" cy="365718"/>
          </a:xfrm>
          <a:prstGeom prst="leftArrow">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Down Arrow 14"/>
          <p:cNvSpPr/>
          <p:nvPr/>
        </p:nvSpPr>
        <p:spPr>
          <a:xfrm>
            <a:off x="2445845" y="2595349"/>
            <a:ext cx="175146" cy="452651"/>
          </a:xfrm>
          <a:prstGeom prst="down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Down Arrow 15"/>
          <p:cNvSpPr/>
          <p:nvPr/>
        </p:nvSpPr>
        <p:spPr>
          <a:xfrm flipV="1">
            <a:off x="1013346" y="4297908"/>
            <a:ext cx="142992" cy="578892"/>
          </a:xfrm>
          <a:prstGeom prst="down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5961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3000" fill="hold"/>
                                        <p:tgtEl>
                                          <p:spTgt spid="8"/>
                                        </p:tgtEl>
                                      </p:cBhvr>
                                      <p:by x="400000" y="4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nodeType="clickEffect">
                                  <p:stCondLst>
                                    <p:cond delay="0"/>
                                  </p:stCondLst>
                                  <p:childTnLst>
                                    <p:animScale>
                                      <p:cBhvr>
                                        <p:cTn id="60" dur="3000" fill="hold"/>
                                        <p:tgtEl>
                                          <p:spTgt spid="7"/>
                                        </p:tgtEl>
                                      </p:cBhvr>
                                      <p:by x="150000" y="150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5" grpId="0" animBg="1"/>
      <p:bldP spid="15" grpId="1" animBg="1"/>
      <p:bldP spid="16" grpId="0" animBg="1"/>
      <p:bldP spid="16"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76200"/>
            <a:ext cx="8229600" cy="1143000"/>
          </a:xfrm>
        </p:spPr>
        <p:txBody>
          <a:bodyPr>
            <a:noAutofit/>
          </a:bodyPr>
          <a:lstStyle/>
          <a:p>
            <a:pPr algn="r"/>
            <a:r>
              <a:rPr lang="en-US" dirty="0" smtClean="0">
                <a:effectLst>
                  <a:outerShdw blurRad="38100" dist="38100" dir="2700000" algn="tl">
                    <a:srgbClr val="000000">
                      <a:alpha val="43137"/>
                    </a:srgbClr>
                  </a:outerShdw>
                </a:effectLst>
              </a:rPr>
              <a:t>EJERCICIO PARA MANTENER UN SOPORTE ESTABLE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74837"/>
            <a:ext cx="8229600" cy="4525963"/>
          </a:xfrm>
        </p:spPr>
        <p:txBody>
          <a:bodyPr>
            <a:normAutofit fontScale="92500" lnSpcReduction="20000"/>
          </a:bodyPr>
          <a:lstStyle/>
          <a:p>
            <a:pPr marL="347472" indent="-347472">
              <a:buClr>
                <a:schemeClr val="tx1"/>
              </a:buClr>
              <a:buFont typeface="Arial"/>
              <a:buChar char="•"/>
            </a:pPr>
            <a:r>
              <a:rPr lang="es-AR" sz="2800" dirty="0"/>
              <a:t>Posición de pie normal</a:t>
            </a:r>
            <a:r>
              <a:rPr lang="es-AR" sz="2800" dirty="0">
                <a:solidFill>
                  <a:schemeClr val="bg1">
                    <a:lumMod val="50000"/>
                  </a:schemeClr>
                </a:solidFill>
              </a:rPr>
              <a:t> (Haga que todos se paren con los pies separados a la altura de los hombros, con los ojos cerrados- si pueden)</a:t>
            </a:r>
          </a:p>
          <a:p>
            <a:pPr marL="347472" indent="-347472">
              <a:buFont typeface="Arial"/>
              <a:buChar char="•"/>
            </a:pPr>
            <a:endParaRPr lang="es-AR" dirty="0"/>
          </a:p>
          <a:p>
            <a:pPr marL="347472" indent="-347472">
              <a:buClr>
                <a:schemeClr val="tx1"/>
              </a:buClr>
              <a:buFont typeface="Arial"/>
              <a:buChar char="•"/>
            </a:pPr>
            <a:r>
              <a:rPr lang="es-AR" sz="2800" dirty="0"/>
              <a:t>Posición de talón a punta del pie </a:t>
            </a:r>
            <a:r>
              <a:rPr lang="es-AR" sz="2800" dirty="0">
                <a:solidFill>
                  <a:schemeClr val="bg1">
                    <a:lumMod val="50000"/>
                  </a:schemeClr>
                </a:solidFill>
              </a:rPr>
              <a:t>(Haga que la gente se pare con un pie frente al otro, que los dedos de un pie toquen el talón del otro pie, con los ojos cerrados si pueden)</a:t>
            </a:r>
          </a:p>
          <a:p>
            <a:pPr marL="347472" indent="-347472">
              <a:buFont typeface="Arial"/>
              <a:buChar char="•"/>
            </a:pPr>
            <a:endParaRPr lang="es-AR" dirty="0">
              <a:solidFill>
                <a:schemeClr val="bg1">
                  <a:lumMod val="50000"/>
                </a:schemeClr>
              </a:solidFill>
            </a:endParaRPr>
          </a:p>
          <a:p>
            <a:pPr marL="347472" indent="-347472">
              <a:buClr>
                <a:schemeClr val="tx1"/>
              </a:buClr>
              <a:buFont typeface="Arial"/>
              <a:buChar char="•"/>
            </a:pPr>
            <a:r>
              <a:rPr lang="es-AR" sz="2800" dirty="0"/>
              <a:t>Párese en una pierna si puede </a:t>
            </a:r>
            <a:r>
              <a:rPr lang="es-AR" sz="2800" dirty="0">
                <a:solidFill>
                  <a:schemeClr val="bg1">
                    <a:lumMod val="50000"/>
                  </a:schemeClr>
                </a:solidFill>
              </a:rPr>
              <a:t>(Párese en una pierna con los ojos cerrados. Trate de no tocar nada para estabilizarse de ser posible, si pueden)</a:t>
            </a:r>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115</a:t>
            </a:fld>
            <a:endParaRPr lang="en-US" dirty="0">
              <a:solidFill>
                <a:prstClr val="black">
                  <a:tint val="75000"/>
                </a:prstClr>
              </a:solidFill>
            </a:endParaRPr>
          </a:p>
        </p:txBody>
      </p:sp>
    </p:spTree>
    <p:extLst>
      <p:ext uri="{BB962C8B-B14F-4D97-AF65-F5344CB8AC3E}">
        <p14:creationId xmlns:p14="http://schemas.microsoft.com/office/powerpoint/2010/main" val="35641543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667750" cy="1143000"/>
          </a:xfrm>
        </p:spPr>
        <p:txBody>
          <a:bodyPr>
            <a:noAutofit/>
          </a:bodyPr>
          <a:lstStyle/>
          <a:p>
            <a:pPr algn="r"/>
            <a:r>
              <a:rPr lang="en-US" sz="2800" dirty="0" smtClean="0">
                <a:effectLst>
                  <a:outerShdw blurRad="38100" dist="38100" dir="2700000" algn="tl">
                    <a:srgbClr val="000000">
                      <a:alpha val="43137"/>
                    </a:srgbClr>
                  </a:outerShdw>
                </a:effectLst>
              </a:rPr>
              <a:t>CAMINANDO SOBRE POSTES DE SERVICIOS PÚBLICOS</a:t>
            </a:r>
            <a:endParaRPr lang="en-US" sz="2800" dirty="0">
              <a:effectLst>
                <a:outerShdw blurRad="38100" dist="38100" dir="2700000" algn="tl">
                  <a:srgbClr val="000000">
                    <a:alpha val="43137"/>
                  </a:srgbClr>
                </a:outerShdw>
              </a:effectLst>
            </a:endParaRPr>
          </a:p>
        </p:txBody>
      </p:sp>
      <p:sp>
        <p:nvSpPr>
          <p:cNvPr id="14" name="Slide Number Placeholder 13"/>
          <p:cNvSpPr>
            <a:spLocks noGrp="1"/>
          </p:cNvSpPr>
          <p:nvPr>
            <p:ph type="sldNum" sz="quarter" idx="12"/>
          </p:nvPr>
        </p:nvSpPr>
        <p:spPr/>
        <p:txBody>
          <a:bodyPr/>
          <a:lstStyle/>
          <a:p>
            <a:fld id="{08C57097-B0D4-42A7-9A66-B67B15BCBCEA}" type="slidenum">
              <a:rPr lang="en-US" smtClean="0">
                <a:solidFill>
                  <a:prstClr val="black">
                    <a:tint val="75000"/>
                  </a:prstClr>
                </a:solidFill>
              </a:rPr>
              <a:pPr/>
              <a:t>116</a:t>
            </a:fld>
            <a:endParaRPr lang="en-US" dirty="0">
              <a:solidFill>
                <a:prstClr val="black">
                  <a:tint val="75000"/>
                </a:prstClr>
              </a:solidFill>
            </a:endParaRPr>
          </a:p>
        </p:txBody>
      </p:sp>
      <p:pic>
        <p:nvPicPr>
          <p:cNvPr id="6" name="Picture 5"/>
          <p:cNvPicPr/>
          <p:nvPr/>
        </p:nvPicPr>
        <p:blipFill>
          <a:blip r:embed="rId3" cstate="print"/>
          <a:stretch>
            <a:fillRect/>
          </a:stretch>
        </p:blipFill>
        <p:spPr>
          <a:xfrm>
            <a:off x="0" y="914400"/>
            <a:ext cx="9144000" cy="5943600"/>
          </a:xfrm>
          <a:prstGeom prst="rect">
            <a:avLst/>
          </a:prstGeom>
        </p:spPr>
      </p:pic>
    </p:spTree>
    <p:extLst>
      <p:ext uri="{BB962C8B-B14F-4D97-AF65-F5344CB8AC3E}">
        <p14:creationId xmlns:p14="http://schemas.microsoft.com/office/powerpoint/2010/main" val="38363950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noFill/>
        </p:spPr>
        <p:txBody>
          <a:bodyPr>
            <a:normAutofit/>
          </a:bodyPr>
          <a:lstStyle/>
          <a:p>
            <a:pPr lvl="0" algn="r"/>
            <a:r>
              <a:rPr lang="es-AR" dirty="0"/>
              <a:t>¿</a:t>
            </a:r>
            <a:r>
              <a:rPr lang="es-ES_tradnl" dirty="0" smtClean="0"/>
              <a:t>CÓMO </a:t>
            </a:r>
            <a:r>
              <a:rPr lang="es-ES_tradnl" dirty="0"/>
              <a:t>EVITAR </a:t>
            </a:r>
            <a:r>
              <a:rPr lang="es-ES_tradnl" dirty="0" smtClean="0"/>
              <a:t>TROPEZARSE?</a:t>
            </a:r>
            <a:endParaRPr lang="en-US" dirty="0"/>
          </a:p>
        </p:txBody>
      </p:sp>
      <p:sp>
        <p:nvSpPr>
          <p:cNvPr id="55298" name="Text Placeholder 6"/>
          <p:cNvSpPr>
            <a:spLocks noGrp="1"/>
          </p:cNvSpPr>
          <p:nvPr>
            <p:ph type="body" idx="1"/>
          </p:nvPr>
        </p:nvSpPr>
        <p:spPr>
          <a:xfrm>
            <a:off x="0" y="1295400"/>
            <a:ext cx="4040188" cy="639762"/>
          </a:xfrm>
        </p:spPr>
        <p:txBody>
          <a:bodyPr/>
          <a:lstStyle/>
          <a:p>
            <a:pPr algn="ctr"/>
            <a:r>
              <a:rPr lang="en-US" dirty="0" smtClean="0"/>
              <a:t>QUÉ HACER</a:t>
            </a:r>
          </a:p>
        </p:txBody>
      </p:sp>
      <p:sp>
        <p:nvSpPr>
          <p:cNvPr id="55299" name="Content Placeholder 2"/>
          <p:cNvSpPr>
            <a:spLocks noGrp="1"/>
          </p:cNvSpPr>
          <p:nvPr>
            <p:ph sz="half" idx="2"/>
          </p:nvPr>
        </p:nvSpPr>
        <p:spPr>
          <a:xfrm>
            <a:off x="152400" y="2174874"/>
            <a:ext cx="4495800" cy="4225925"/>
          </a:xfrm>
        </p:spPr>
        <p:txBody>
          <a:bodyPr>
            <a:noAutofit/>
          </a:bodyPr>
          <a:lstStyle/>
          <a:p>
            <a:pPr lvl="0">
              <a:buFont typeface="Wingdings" charset="2"/>
              <a:buChar char="ü"/>
            </a:pPr>
            <a:r>
              <a:rPr lang="es-ES_tradnl" dirty="0"/>
              <a:t>Mire hacia donde va</a:t>
            </a:r>
            <a:endParaRPr lang="en-US" dirty="0"/>
          </a:p>
          <a:p>
            <a:pPr lvl="0">
              <a:buFont typeface="Wingdings" charset="2"/>
              <a:buChar char="ü"/>
            </a:pPr>
            <a:r>
              <a:rPr lang="es-ES_tradnl" dirty="0"/>
              <a:t>Muestre precaución adicional cuando camine por terrenos/bordes </a:t>
            </a:r>
            <a:r>
              <a:rPr lang="es-ES_tradnl" dirty="0" smtClean="0"/>
              <a:t>disparejos</a:t>
            </a:r>
            <a:endParaRPr lang="en-US" dirty="0"/>
          </a:p>
          <a:p>
            <a:pPr lvl="0">
              <a:buFont typeface="Wingdings" charset="2"/>
              <a:buChar char="ü"/>
            </a:pPr>
            <a:r>
              <a:rPr lang="es-ES_tradnl" dirty="0"/>
              <a:t>Use precaución extrema cuando use bifocales</a:t>
            </a:r>
            <a:endParaRPr lang="en-US" dirty="0"/>
          </a:p>
          <a:p>
            <a:pPr lvl="0">
              <a:buFont typeface="Wingdings" charset="2"/>
              <a:buChar char="ü"/>
            </a:pPr>
            <a:r>
              <a:rPr lang="es-ES_tradnl" dirty="0"/>
              <a:t>No deje herramientas en el piso</a:t>
            </a:r>
            <a:endParaRPr lang="en-US" dirty="0"/>
          </a:p>
          <a:p>
            <a:pPr lvl="0">
              <a:buFont typeface="Wingdings" charset="2"/>
              <a:buChar char="ü"/>
            </a:pPr>
            <a:r>
              <a:rPr lang="es-ES_tradnl" dirty="0"/>
              <a:t>Identifique el camino de seguridad</a:t>
            </a:r>
            <a:endParaRPr lang="en-US" dirty="0"/>
          </a:p>
          <a:p>
            <a:pPr lvl="0">
              <a:buFont typeface="Wingdings" charset="2"/>
              <a:buChar char="ü"/>
            </a:pPr>
            <a:r>
              <a:rPr lang="es-ES_tradnl" dirty="0"/>
              <a:t>_______________________</a:t>
            </a:r>
            <a:endParaRPr lang="en-US" dirty="0"/>
          </a:p>
        </p:txBody>
      </p:sp>
      <p:sp>
        <p:nvSpPr>
          <p:cNvPr id="55300" name="Text Placeholder 7"/>
          <p:cNvSpPr>
            <a:spLocks noGrp="1"/>
          </p:cNvSpPr>
          <p:nvPr>
            <p:ph type="body" sz="quarter" idx="3"/>
          </p:nvPr>
        </p:nvSpPr>
        <p:spPr/>
        <p:txBody>
          <a:bodyPr/>
          <a:lstStyle/>
          <a:p>
            <a:pPr algn="ctr"/>
            <a:r>
              <a:rPr lang="en-US" dirty="0" smtClean="0"/>
              <a:t>EVITAR</a:t>
            </a:r>
          </a:p>
        </p:txBody>
      </p:sp>
      <p:sp>
        <p:nvSpPr>
          <p:cNvPr id="55301" name="Content Placeholder 5"/>
          <p:cNvSpPr>
            <a:spLocks noGrp="1"/>
          </p:cNvSpPr>
          <p:nvPr>
            <p:ph sz="quarter" idx="4"/>
          </p:nvPr>
        </p:nvSpPr>
        <p:spPr>
          <a:xfrm>
            <a:off x="4645025" y="2174875"/>
            <a:ext cx="4346575" cy="3951288"/>
          </a:xfrm>
        </p:spPr>
        <p:txBody>
          <a:bodyPr>
            <a:normAutofit lnSpcReduction="10000"/>
          </a:bodyPr>
          <a:lstStyle/>
          <a:p>
            <a:pPr lvl="0">
              <a:buClr>
                <a:srgbClr val="FF0000"/>
              </a:buClr>
              <a:buFont typeface="Lucida Grande"/>
              <a:buChar char="×"/>
            </a:pPr>
            <a:r>
              <a:rPr lang="es-ES_tradnl" dirty="0"/>
              <a:t>Caminar sobre superficies desparejas</a:t>
            </a:r>
            <a:endParaRPr lang="en-US" dirty="0"/>
          </a:p>
          <a:p>
            <a:pPr lvl="0">
              <a:buClr>
                <a:srgbClr val="FF0000"/>
              </a:buClr>
              <a:buFont typeface="Lucida Grande"/>
              <a:buChar char="×"/>
            </a:pPr>
            <a:r>
              <a:rPr lang="es-ES_tradnl" dirty="0"/>
              <a:t>Pararse sobre objetos en movimiento</a:t>
            </a:r>
            <a:endParaRPr lang="en-US" dirty="0"/>
          </a:p>
          <a:p>
            <a:pPr lvl="0">
              <a:buClr>
                <a:srgbClr val="FF0000"/>
              </a:buClr>
              <a:buFont typeface="Lucida Grande"/>
              <a:buChar char="×"/>
            </a:pPr>
            <a:r>
              <a:rPr lang="es-ES_tradnl" dirty="0"/>
              <a:t>Caminar hacia atrás</a:t>
            </a:r>
            <a:endParaRPr lang="en-US" dirty="0"/>
          </a:p>
          <a:p>
            <a:pPr lvl="0">
              <a:buClr>
                <a:srgbClr val="FF0000"/>
              </a:buClr>
              <a:buFont typeface="Lucida Grande"/>
              <a:buChar char="×"/>
            </a:pPr>
            <a:r>
              <a:rPr lang="es-ES_tradnl" dirty="0"/>
              <a:t>Hacer dos cosas al mismo tiempo</a:t>
            </a:r>
            <a:endParaRPr lang="en-US" dirty="0"/>
          </a:p>
          <a:p>
            <a:pPr lvl="0">
              <a:buClr>
                <a:srgbClr val="FF0000"/>
              </a:buClr>
              <a:buFont typeface="Lucida Grande"/>
              <a:buChar char="×"/>
            </a:pPr>
            <a:r>
              <a:rPr lang="es-ES_tradnl" dirty="0"/>
              <a:t>Acarrear objetos que obstruyan su visión</a:t>
            </a:r>
            <a:endParaRPr lang="en-US" dirty="0"/>
          </a:p>
          <a:p>
            <a:pPr lvl="0">
              <a:buClr>
                <a:srgbClr val="FF0000"/>
              </a:buClr>
              <a:buFont typeface="Lucida Grande"/>
              <a:buChar char="×"/>
            </a:pPr>
            <a:r>
              <a:rPr lang="es-ES_tradnl" dirty="0"/>
              <a:t>_______________________</a:t>
            </a:r>
            <a:endParaRPr lang="en-US" dirty="0"/>
          </a:p>
        </p:txBody>
      </p:sp>
      <p:sp>
        <p:nvSpPr>
          <p:cNvPr id="7" name="Slide Number Placeholder 6"/>
          <p:cNvSpPr>
            <a:spLocks noGrp="1"/>
          </p:cNvSpPr>
          <p:nvPr>
            <p:ph type="sldNum" sz="quarter" idx="12"/>
          </p:nvPr>
        </p:nvSpPr>
        <p:spPr/>
        <p:txBody>
          <a:bodyPr/>
          <a:lstStyle/>
          <a:p>
            <a:fld id="{08C57097-B0D4-42A7-9A66-B67B15BCBCEA}" type="slidenum">
              <a:rPr lang="en-US" smtClean="0">
                <a:solidFill>
                  <a:prstClr val="black">
                    <a:tint val="75000"/>
                  </a:prstClr>
                </a:solidFill>
              </a:rPr>
              <a:pPr/>
              <a:t>117</a:t>
            </a:fld>
            <a:endParaRPr lang="en-US" dirty="0">
              <a:solidFill>
                <a:prstClr val="black">
                  <a:tint val="75000"/>
                </a:prstClr>
              </a:solidFill>
            </a:endParaRPr>
          </a:p>
        </p:txBody>
      </p:sp>
    </p:spTree>
    <p:extLst>
      <p:ext uri="{BB962C8B-B14F-4D97-AF65-F5344CB8AC3E}">
        <p14:creationId xmlns:p14="http://schemas.microsoft.com/office/powerpoint/2010/main" val="73949952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6227" name="Object 3"/>
          <p:cNvGraphicFramePr>
            <a:graphicFrameLocks noChangeAspect="1"/>
          </p:cNvGraphicFramePr>
          <p:nvPr/>
        </p:nvGraphicFramePr>
        <p:xfrm>
          <a:off x="1371600" y="1230312"/>
          <a:ext cx="3662363" cy="5627688"/>
        </p:xfrm>
        <a:graphic>
          <a:graphicData uri="http://schemas.openxmlformats.org/presentationml/2006/ole">
            <mc:AlternateContent xmlns:mc="http://schemas.openxmlformats.org/markup-compatibility/2006">
              <mc:Choice xmlns:v="urn:schemas-microsoft-com:vml" Requires="v">
                <p:oleObj spid="_x0000_s698371" name="Acrobat Document" r:id="rId4" imgW="7779960" imgH="10050480" progId="">
                  <p:embed/>
                </p:oleObj>
              </mc:Choice>
              <mc:Fallback>
                <p:oleObj name="Acrobat Document" r:id="rId4" imgW="7779960" imgH="1005048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r="15686"/>
                      <a:stretch>
                        <a:fillRect/>
                      </a:stretch>
                    </p:blipFill>
                    <p:spPr bwMode="auto">
                      <a:xfrm>
                        <a:off x="1371600" y="1230312"/>
                        <a:ext cx="3662363" cy="562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normAutofit/>
          </a:bodyPr>
          <a:lstStyle/>
          <a:p>
            <a:pPr lvl="0"/>
            <a:r>
              <a:rPr lang="es-ES_tradnl" dirty="0">
                <a:effectLst/>
              </a:rPr>
              <a:t>DESCARGA ELÉCTRICA Y ELECTROCUCIÓN</a:t>
            </a:r>
            <a:endParaRPr lang="en-US" dirty="0">
              <a:effectLst/>
            </a:endParaRPr>
          </a:p>
        </p:txBody>
      </p:sp>
      <p:sp>
        <p:nvSpPr>
          <p:cNvPr id="3" name="Slide Number Placeholder 2"/>
          <p:cNvSpPr>
            <a:spLocks noGrp="1"/>
          </p:cNvSpPr>
          <p:nvPr>
            <p:ph type="sldNum" sz="quarter" idx="12"/>
          </p:nvPr>
        </p:nvSpPr>
        <p:spPr/>
        <p:txBody>
          <a:bodyPr/>
          <a:lstStyle/>
          <a:p>
            <a:fld id="{1AEA41FB-01C2-4D91-8A68-98251CD2FFE9}" type="slidenum">
              <a:rPr lang="en-US" smtClean="0"/>
              <a:pPr/>
              <a:t>118</a:t>
            </a:fld>
            <a:endParaRPr lang="en-US"/>
          </a:p>
        </p:txBody>
      </p:sp>
      <p:sp>
        <p:nvSpPr>
          <p:cNvPr id="7" name="Rectangle 6"/>
          <p:cNvSpPr/>
          <p:nvPr/>
        </p:nvSpPr>
        <p:spPr>
          <a:xfrm>
            <a:off x="4038600" y="3505200"/>
            <a:ext cx="4876800" cy="1815882"/>
          </a:xfrm>
          <a:prstGeom prst="rect">
            <a:avLst/>
          </a:prstGeom>
        </p:spPr>
        <p:txBody>
          <a:bodyPr wrap="square">
            <a:spAutoFit/>
          </a:bodyPr>
          <a:lstStyle/>
          <a:p>
            <a:pPr lvl="0"/>
            <a:r>
              <a:rPr lang="es-ES_tradnl" sz="2800" i="1" dirty="0"/>
              <a:t>“Un empleado se electrocutó mientras llevaba una escalera que entró en contacto con líneas aéreas energizadas” </a:t>
            </a:r>
            <a:endParaRPr lang="en-US" sz="28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lvl="0" algn="r"/>
            <a:r>
              <a:rPr lang="es-ES_tradnl" dirty="0"/>
              <a:t>HECHOS “CHOCANTES</a:t>
            </a:r>
            <a:r>
              <a:rPr lang="es-ES_tradnl" dirty="0" smtClean="0"/>
              <a: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295400"/>
            <a:ext cx="8382000" cy="2438400"/>
          </a:xfrm>
        </p:spPr>
        <p:txBody>
          <a:bodyPr>
            <a:noAutofit/>
          </a:bodyPr>
          <a:lstStyle/>
          <a:p>
            <a:pPr lvl="0"/>
            <a:r>
              <a:rPr lang="es-ES_tradnl" sz="2800" dirty="0"/>
              <a:t>De 2003 a 2007:</a:t>
            </a:r>
            <a:endParaRPr lang="en-US" sz="2800" dirty="0"/>
          </a:p>
          <a:p>
            <a:pPr lvl="1"/>
            <a:r>
              <a:rPr lang="es-ES_tradnl" dirty="0"/>
              <a:t>Más de 1.200 trabajadores murieron por contacto con corriente eléctrica</a:t>
            </a:r>
            <a:endParaRPr lang="en-US" dirty="0"/>
          </a:p>
          <a:p>
            <a:pPr lvl="1"/>
            <a:r>
              <a:rPr lang="es-ES_tradnl" dirty="0"/>
              <a:t>Más de 13.000 trabajadores necesitaron licencia laboral por lesiones debidas a contacto con corriente eléctrica</a:t>
            </a:r>
            <a:endParaRPr lang="en-US" dirty="0"/>
          </a:p>
          <a:p>
            <a:pPr marL="0" indent="0">
              <a:buNone/>
            </a:pPr>
            <a:endParaRPr lang="en-US" sz="2400" dirty="0" smtClean="0"/>
          </a:p>
          <a:p>
            <a:endParaRPr lang="en-US" sz="2400" dirty="0"/>
          </a:p>
        </p:txBody>
      </p:sp>
      <p:sp>
        <p:nvSpPr>
          <p:cNvPr id="6" name="Slide Number Placeholder 5"/>
          <p:cNvSpPr>
            <a:spLocks noGrp="1"/>
          </p:cNvSpPr>
          <p:nvPr>
            <p:ph type="sldNum" sz="quarter" idx="12"/>
          </p:nvPr>
        </p:nvSpPr>
        <p:spPr/>
        <p:txBody>
          <a:bodyPr/>
          <a:lstStyle/>
          <a:p>
            <a:fld id="{5743371E-D975-440E-A94A-A0EC841C25C2}" type="slidenum">
              <a:rPr lang="en-US" smtClean="0"/>
              <a:pPr/>
              <a:t>119</a:t>
            </a:fld>
            <a:endParaRPr lang="en-US"/>
          </a:p>
        </p:txBody>
      </p:sp>
      <p:sp>
        <p:nvSpPr>
          <p:cNvPr id="7" name="Rectangle 6"/>
          <p:cNvSpPr/>
          <p:nvPr/>
        </p:nvSpPr>
        <p:spPr>
          <a:xfrm>
            <a:off x="152400" y="6324600"/>
            <a:ext cx="8763000" cy="276999"/>
          </a:xfrm>
          <a:prstGeom prst="rect">
            <a:avLst/>
          </a:prstGeom>
        </p:spPr>
        <p:txBody>
          <a:bodyPr wrap="square">
            <a:spAutoFit/>
          </a:bodyPr>
          <a:lstStyle/>
          <a:p>
            <a:pPr algn="r"/>
            <a:r>
              <a:rPr lang="en-US" sz="1200" i="1" dirty="0" smtClean="0"/>
              <a:t>FUENTE: http://www.iaei.org/magazine/2009/05/occupational-electrical-injury-and-fatality-trends-and-statistics-1992%E2%80%932007/</a:t>
            </a:r>
            <a:endParaRPr lang="en-US" sz="1200" i="1" dirty="0"/>
          </a:p>
        </p:txBody>
      </p:sp>
      <p:graphicFrame>
        <p:nvGraphicFramePr>
          <p:cNvPr id="8" name="Object 7"/>
          <p:cNvGraphicFramePr>
            <a:graphicFrameLocks noChangeAspect="1"/>
          </p:cNvGraphicFramePr>
          <p:nvPr>
            <p:extLst>
              <p:ext uri="{D42A27DB-BD31-4B8C-83A1-F6EECF244321}">
                <p14:modId xmlns:p14="http://schemas.microsoft.com/office/powerpoint/2010/main" val="3013028117"/>
              </p:ext>
            </p:extLst>
          </p:nvPr>
        </p:nvGraphicFramePr>
        <p:xfrm>
          <a:off x="762000" y="3429000"/>
          <a:ext cx="7670426" cy="2819400"/>
        </p:xfrm>
        <a:graphic>
          <a:graphicData uri="http://schemas.openxmlformats.org/presentationml/2006/ole">
            <mc:AlternateContent xmlns:mc="http://schemas.openxmlformats.org/markup-compatibility/2006">
              <mc:Choice xmlns:v="urn:schemas-microsoft-com:vml" Requires="v">
                <p:oleObj spid="_x0000_s699395" name="Document" r:id="rId5" imgW="7048241" imgH="2590705" progId="Word.Document.12">
                  <p:embed/>
                </p:oleObj>
              </mc:Choice>
              <mc:Fallback>
                <p:oleObj name="Document" r:id="rId5" imgW="7048241" imgH="2590705"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429000"/>
                        <a:ext cx="7670426"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algn="r"/>
            <a:r>
              <a:rPr lang="en-US" dirty="0" smtClean="0">
                <a:effectLst>
                  <a:outerShdw blurRad="38100" dist="38100" dir="2700000" algn="tl">
                    <a:srgbClr val="000000">
                      <a:alpha val="43137"/>
                    </a:srgbClr>
                  </a:outerShdw>
                </a:effectLst>
              </a:rPr>
              <a:t>ESFUERZO EXCESIVO</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42219"/>
            <a:ext cx="8229600" cy="4373563"/>
          </a:xfrm>
        </p:spPr>
        <p:txBody>
          <a:bodyPr/>
          <a:lstStyle/>
          <a:p>
            <a:pPr>
              <a:spcBef>
                <a:spcPts val="0"/>
              </a:spcBef>
            </a:pPr>
            <a:r>
              <a:rPr lang="es-AR" sz="2800" dirty="0" smtClean="0"/>
              <a:t>DEFINICIÓN</a:t>
            </a:r>
            <a:endParaRPr lang="es-AR" sz="2800" dirty="0"/>
          </a:p>
          <a:p>
            <a:pPr marL="690372" lvl="1" indent="-342900">
              <a:spcBef>
                <a:spcPts val="0"/>
              </a:spcBef>
            </a:pPr>
            <a:r>
              <a:rPr lang="es-AR" i="1" dirty="0"/>
              <a:t>Ocurre cuando </a:t>
            </a:r>
            <a:r>
              <a:rPr lang="es-AR" i="1" dirty="0" smtClean="0"/>
              <a:t>se </a:t>
            </a:r>
            <a:r>
              <a:rPr lang="es-AR" i="1" dirty="0"/>
              <a:t>levanta, acarrea, empuja, jala o de otro </a:t>
            </a:r>
            <a:r>
              <a:rPr lang="es-AR" i="1" dirty="0" smtClean="0"/>
              <a:t>modo se </a:t>
            </a:r>
            <a:r>
              <a:rPr lang="es-AR" i="1" dirty="0"/>
              <a:t>manipula una carga que supera los límites de la persona que hace el trabajo </a:t>
            </a:r>
          </a:p>
        </p:txBody>
      </p:sp>
      <p:sp>
        <p:nvSpPr>
          <p:cNvPr id="5" name="Slide Number Placeholder 4"/>
          <p:cNvSpPr>
            <a:spLocks noGrp="1"/>
          </p:cNvSpPr>
          <p:nvPr>
            <p:ph type="sldNum" sz="quarter" idx="12"/>
          </p:nvPr>
        </p:nvSpPr>
        <p:spPr/>
        <p:txBody>
          <a:bodyPr/>
          <a:lstStyle/>
          <a:p>
            <a:fld id="{5743371E-D975-440E-A94A-A0EC841C25C2}" type="slidenum">
              <a:rPr lang="en-US" smtClean="0"/>
              <a:pPr/>
              <a:t>12</a:t>
            </a:fld>
            <a:endParaRPr lang="en-US"/>
          </a:p>
        </p:txBody>
      </p:sp>
      <p:sp>
        <p:nvSpPr>
          <p:cNvPr id="6" name="TextBox 5"/>
          <p:cNvSpPr txBox="1"/>
          <p:nvPr/>
        </p:nvSpPr>
        <p:spPr>
          <a:xfrm>
            <a:off x="5791200" y="4419600"/>
            <a:ext cx="3124200" cy="646331"/>
          </a:xfrm>
          <a:prstGeom prst="rect">
            <a:avLst/>
          </a:prstGeom>
          <a:noFill/>
          <a:ln>
            <a:noFill/>
          </a:ln>
        </p:spPr>
        <p:txBody>
          <a:bodyPr wrap="square" rtlCol="0">
            <a:spAutoFit/>
          </a:bodyPr>
          <a:lstStyle/>
          <a:p>
            <a:pPr algn="ctr"/>
            <a:r>
              <a:rPr lang="es-ES_tradnl" i="1" dirty="0" smtClean="0"/>
              <a:t>Empujar la llave inglesa hacia abajo para apretar el cable</a:t>
            </a:r>
            <a:endParaRPr lang="es-ES_tradnl" i="1" dirty="0"/>
          </a:p>
        </p:txBody>
      </p:sp>
      <p:pic>
        <p:nvPicPr>
          <p:cNvPr id="110593" name="Picture 1"/>
          <p:cNvPicPr>
            <a:picLocks noChangeAspect="1" noChangeArrowheads="1"/>
          </p:cNvPicPr>
          <p:nvPr/>
        </p:nvPicPr>
        <p:blipFill>
          <a:blip r:embed="rId3" cstate="email"/>
          <a:srcRect l="3846" t="4296" r="5769" b="3326"/>
          <a:stretch>
            <a:fillRect/>
          </a:stretch>
        </p:blipFill>
        <p:spPr bwMode="auto">
          <a:xfrm>
            <a:off x="1676400" y="3048000"/>
            <a:ext cx="3900377" cy="3568430"/>
          </a:xfrm>
          <a:prstGeom prst="roundRect">
            <a:avLst/>
          </a:prstGeom>
          <a:ln w="381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unched Tape 8"/>
          <p:cNvSpPr/>
          <p:nvPr/>
        </p:nvSpPr>
        <p:spPr>
          <a:xfrm>
            <a:off x="4572000" y="2816993"/>
            <a:ext cx="4191000" cy="4038600"/>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52400" y="0"/>
            <a:ext cx="8839200" cy="1020762"/>
          </a:xfrm>
        </p:spPr>
        <p:txBody>
          <a:bodyPr>
            <a:noAutofit/>
          </a:bodyPr>
          <a:lstStyle/>
          <a:p>
            <a:pPr lvl="0" algn="r"/>
            <a:r>
              <a:rPr lang="es-ES_tradnl" dirty="0"/>
              <a:t>DESCARGA ELÉCTRICA</a:t>
            </a:r>
            <a:br>
              <a:rPr lang="es-ES_tradnl" dirty="0"/>
            </a:br>
            <a:r>
              <a:rPr lang="es-ES_tradnl" dirty="0"/>
              <a:t> </a:t>
            </a:r>
            <a:r>
              <a:rPr lang="es-ES_tradnl" sz="3200" dirty="0"/>
              <a:t>QUEMADURAS, ELECTROCUCIÓN</a:t>
            </a:r>
            <a:endParaRPr lang="en-US" dirty="0"/>
          </a:p>
        </p:txBody>
      </p:sp>
      <p:sp>
        <p:nvSpPr>
          <p:cNvPr id="3" name="Content Placeholder 2"/>
          <p:cNvSpPr>
            <a:spLocks noGrp="1"/>
          </p:cNvSpPr>
          <p:nvPr>
            <p:ph idx="1"/>
          </p:nvPr>
        </p:nvSpPr>
        <p:spPr>
          <a:xfrm>
            <a:off x="0" y="1524000"/>
            <a:ext cx="8610600" cy="1524000"/>
          </a:xfrm>
        </p:spPr>
        <p:txBody>
          <a:bodyPr>
            <a:normAutofit fontScale="92500"/>
          </a:bodyPr>
          <a:lstStyle/>
          <a:p>
            <a:pPr>
              <a:buNone/>
            </a:pPr>
            <a:r>
              <a:rPr lang="en-US" sz="2800" b="1" dirty="0" smtClean="0">
                <a:solidFill>
                  <a:srgbClr val="FF0000"/>
                </a:solidFill>
              </a:rPr>
              <a:t>	</a:t>
            </a:r>
            <a:r>
              <a:rPr lang="en-US" sz="2800" b="1" dirty="0" smtClean="0"/>
              <a:t>DESCARGA ELÉCTRICA</a:t>
            </a:r>
          </a:p>
          <a:p>
            <a:pPr lvl="1"/>
            <a:r>
              <a:rPr lang="es-ES_tradnl" sz="2600" i="1" dirty="0"/>
              <a:t>Ocurre cuando la corriente eléctrica pasa entre las partes del cuerpo de una persona o a través del cuerpo y el piso/la tierra</a:t>
            </a:r>
            <a:endParaRPr lang="en-US" sz="2200" dirty="0"/>
          </a:p>
          <a:p>
            <a:pPr marL="741363" lvl="2" indent="-284163">
              <a:buFontTx/>
              <a:buChar char="-"/>
            </a:pPr>
            <a:endParaRPr lang="en-US" i="1" dirty="0" smtClean="0"/>
          </a:p>
          <a:p>
            <a:pPr lvl="2" indent="-685800">
              <a:buFontTx/>
              <a:buChar char="-"/>
            </a:pPr>
            <a:endParaRPr lang="en-US" i="1" dirty="0" smtClean="0"/>
          </a:p>
          <a:p>
            <a:pPr lvl="2"/>
            <a:endParaRPr lang="en-US" i="1" dirty="0" smtClean="0"/>
          </a:p>
        </p:txBody>
      </p:sp>
      <p:sp>
        <p:nvSpPr>
          <p:cNvPr id="5" name="Slide Number Placeholder 4"/>
          <p:cNvSpPr>
            <a:spLocks noGrp="1"/>
          </p:cNvSpPr>
          <p:nvPr>
            <p:ph type="sldNum" sz="quarter" idx="12"/>
          </p:nvPr>
        </p:nvSpPr>
        <p:spPr/>
        <p:txBody>
          <a:bodyPr/>
          <a:lstStyle/>
          <a:p>
            <a:fld id="{5743371E-D975-440E-A94A-A0EC841C25C2}" type="slidenum">
              <a:rPr lang="en-US" smtClean="0"/>
              <a:pPr/>
              <a:t>120</a:t>
            </a:fld>
            <a:endParaRPr lang="en-US"/>
          </a:p>
        </p:txBody>
      </p:sp>
      <p:sp>
        <p:nvSpPr>
          <p:cNvPr id="6" name="Content Placeholder 2"/>
          <p:cNvSpPr txBox="1">
            <a:spLocks/>
          </p:cNvSpPr>
          <p:nvPr/>
        </p:nvSpPr>
        <p:spPr>
          <a:xfrm>
            <a:off x="0" y="3048000"/>
            <a:ext cx="4572000" cy="304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F0000"/>
                </a:solidFill>
                <a:effectLst/>
                <a:uLnTx/>
                <a:uFillTx/>
                <a:latin typeface="+mn-lt"/>
                <a:ea typeface="+mn-ea"/>
                <a:cs typeface="+mn-cs"/>
              </a:rPr>
              <a:t>	</a:t>
            </a:r>
            <a:r>
              <a:rPr lang="en-US" sz="2800" b="1" dirty="0" smtClean="0"/>
              <a:t>QUEMADURAS</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 </a:t>
            </a:r>
            <a:endParaRPr lang="en-US" sz="2800" b="1" noProof="0" dirty="0" smtClean="0"/>
          </a:p>
          <a:p>
            <a:pPr marL="914400" lvl="1" indent="-457200">
              <a:spcBef>
                <a:spcPct val="20000"/>
              </a:spcBef>
              <a:buFont typeface="Lucida Grande"/>
              <a:buChar char="-"/>
              <a:defRPr/>
            </a:pPr>
            <a:r>
              <a:rPr lang="es-ES_tradnl" sz="2400" i="1" dirty="0" smtClean="0"/>
              <a:t>La </a:t>
            </a:r>
            <a:r>
              <a:rPr lang="es-ES_tradnl" sz="2400" i="1" dirty="0"/>
              <a:t>lesión más común relacionada con descargas</a:t>
            </a:r>
            <a:endParaRPr lang="en-US" sz="2000" dirty="0"/>
          </a:p>
          <a:p>
            <a:pPr marL="457200" lvl="2" indent="-111125">
              <a:spcBef>
                <a:spcPct val="20000"/>
              </a:spcBef>
              <a:defRPr/>
            </a:pPr>
            <a:r>
              <a:rPr lang="en-US" sz="2800" b="1" dirty="0" smtClean="0"/>
              <a:t>ELECTROCUCIÓN</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 </a:t>
            </a:r>
          </a:p>
          <a:p>
            <a:pPr marL="800100" lvl="1" indent="-342900">
              <a:buFont typeface="Lucida Grande"/>
              <a:buChar char="-"/>
            </a:pPr>
            <a:r>
              <a:rPr lang="es-ES_tradnl" sz="2400" i="1" dirty="0" smtClean="0"/>
              <a:t>Muerte </a:t>
            </a:r>
            <a:r>
              <a:rPr lang="es-ES_tradnl" sz="2400" i="1" dirty="0"/>
              <a:t>como resultado de exposición a corriente eléctrica</a:t>
            </a:r>
            <a:endParaRPr lang="en-US" sz="2000" dirty="0"/>
          </a:p>
          <a:p>
            <a:pPr marL="741363" marR="0" lvl="2" indent="-284163" algn="l" defTabSz="914400" rtl="0" eaLnBrk="1" fontAlgn="auto" latinLnBrk="0" hangingPunct="1">
              <a:lnSpc>
                <a:spcPct val="100000"/>
              </a:lnSpc>
              <a:spcBef>
                <a:spcPct val="20000"/>
              </a:spcBef>
              <a:spcAft>
                <a:spcPts val="0"/>
              </a:spcAft>
              <a:buClrTx/>
              <a:buSzTx/>
              <a:buFontTx/>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741363" marR="0" lvl="2" indent="-284163" algn="l" defTabSz="914400" rtl="0" eaLnBrk="1" fontAlgn="auto" latinLnBrk="0" hangingPunct="1">
              <a:lnSpc>
                <a:spcPct val="100000"/>
              </a:lnSpc>
              <a:spcBef>
                <a:spcPct val="20000"/>
              </a:spcBef>
              <a:spcAft>
                <a:spcPts val="0"/>
              </a:spcAft>
              <a:buClrTx/>
              <a:buSzTx/>
              <a:buFontTx/>
              <a:buChar char="-"/>
              <a:tabLst/>
              <a:defRPr/>
            </a:pPr>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685800" algn="l" defTabSz="914400" rtl="0" eaLnBrk="1" fontAlgn="auto" latinLnBrk="0" hangingPunct="1">
              <a:lnSpc>
                <a:spcPct val="100000"/>
              </a:lnSpc>
              <a:spcBef>
                <a:spcPct val="20000"/>
              </a:spcBef>
              <a:spcAft>
                <a:spcPts val="0"/>
              </a:spcAft>
              <a:buClrTx/>
              <a:buSzTx/>
              <a:buFontTx/>
              <a:buChar char="-"/>
              <a:tabLst/>
              <a:defRPr/>
            </a:pPr>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ectangle 6"/>
          <p:cNvSpPr/>
          <p:nvPr/>
        </p:nvSpPr>
        <p:spPr>
          <a:xfrm>
            <a:off x="4648200" y="3429000"/>
            <a:ext cx="4038600" cy="2616101"/>
          </a:xfrm>
          <a:prstGeom prst="rect">
            <a:avLst/>
          </a:prstGeom>
        </p:spPr>
        <p:txBody>
          <a:bodyPr wrap="square">
            <a:spAutoFit/>
          </a:bodyPr>
          <a:lstStyle/>
          <a:p>
            <a:pPr marL="0" lvl="2" algn="ctr"/>
            <a:r>
              <a:rPr lang="es-ES_tradnl" sz="2000" b="1" dirty="0" smtClean="0"/>
              <a:t>HECHO</a:t>
            </a:r>
            <a:endParaRPr lang="en-US" sz="2000" b="1" dirty="0" smtClean="0"/>
          </a:p>
          <a:p>
            <a:r>
              <a:rPr lang="es-ES_tradnl" sz="1600" dirty="0"/>
              <a:t>La persona puede completar el camino/circuito de la corriente eléctrica con lo siguiente:</a:t>
            </a:r>
            <a:endParaRPr lang="en-US" sz="1600" dirty="0"/>
          </a:p>
          <a:p>
            <a:pPr marL="342900" lvl="0" indent="-342900">
              <a:buAutoNum type="alphaLcParenR"/>
            </a:pPr>
            <a:r>
              <a:rPr lang="es-ES_tradnl" sz="1600" i="1" dirty="0" smtClean="0"/>
              <a:t>Ambos </a:t>
            </a:r>
            <a:r>
              <a:rPr lang="es-ES_tradnl" sz="1600" i="1" dirty="0"/>
              <a:t>cables del circuito eléctrico</a:t>
            </a:r>
            <a:endParaRPr lang="en-US" sz="1600" dirty="0"/>
          </a:p>
          <a:p>
            <a:pPr marL="342900" lvl="0" indent="-342900">
              <a:buAutoNum type="alphaLcParenR"/>
            </a:pPr>
            <a:r>
              <a:rPr lang="es-ES_tradnl" sz="1600" i="1" dirty="0" smtClean="0"/>
              <a:t>Un </a:t>
            </a:r>
            <a:r>
              <a:rPr lang="es-ES_tradnl" sz="1600" i="1" dirty="0"/>
              <a:t>cable de un circuito energizado y la </a:t>
            </a:r>
            <a:r>
              <a:rPr lang="es-ES_tradnl" sz="1600" i="1" dirty="0" smtClean="0"/>
              <a:t>tierra</a:t>
            </a:r>
            <a:endParaRPr lang="en-US" sz="1600" dirty="0"/>
          </a:p>
          <a:p>
            <a:pPr marL="342900" lvl="0" indent="-342900">
              <a:buAutoNum type="alphaLcParenR"/>
            </a:pPr>
            <a:r>
              <a:rPr lang="es-ES_tradnl" sz="1600" i="1" dirty="0" smtClean="0"/>
              <a:t>Una </a:t>
            </a:r>
            <a:r>
              <a:rPr lang="es-ES_tradnl" sz="1600" i="1" dirty="0"/>
              <a:t>parte metálica que por accidente se energiza debido a un corte en la </a:t>
            </a:r>
            <a:r>
              <a:rPr lang="es-ES_tradnl" sz="1600" i="1" dirty="0" smtClean="0"/>
              <a:t>aislación</a:t>
            </a:r>
            <a:endParaRPr lang="en-US" sz="1600" dirty="0"/>
          </a:p>
          <a:p>
            <a:pPr marL="342900" lvl="0" indent="-342900">
              <a:buAutoNum type="alphaLcParenR"/>
            </a:pPr>
            <a:r>
              <a:rPr lang="es-ES_tradnl" sz="1600" i="1" dirty="0" smtClean="0"/>
              <a:t>Otro </a:t>
            </a:r>
            <a:r>
              <a:rPr lang="es-ES_tradnl" sz="1600" i="1" dirty="0"/>
              <a:t>conductor que transmite corriente</a:t>
            </a:r>
            <a:endParaRPr lang="en-US" sz="16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020762"/>
          </a:xfrm>
        </p:spPr>
        <p:txBody>
          <a:bodyPr>
            <a:normAutofit/>
          </a:bodyPr>
          <a:lstStyle/>
          <a:p>
            <a:pPr lvl="0" algn="r"/>
            <a:r>
              <a:rPr lang="es-ES_tradnl" dirty="0"/>
              <a:t>EFECTOS DE LA DESCARGA ELÉCTRICA</a:t>
            </a:r>
            <a:endParaRPr lang="en-US" dirty="0"/>
          </a:p>
        </p:txBody>
      </p:sp>
      <p:sp>
        <p:nvSpPr>
          <p:cNvPr id="3" name="Content Placeholder 2"/>
          <p:cNvSpPr>
            <a:spLocks noGrp="1"/>
          </p:cNvSpPr>
          <p:nvPr>
            <p:ph idx="1"/>
          </p:nvPr>
        </p:nvSpPr>
        <p:spPr>
          <a:xfrm>
            <a:off x="457200" y="1874837"/>
            <a:ext cx="8229600" cy="4525963"/>
          </a:xfrm>
        </p:spPr>
        <p:txBody>
          <a:bodyPr>
            <a:normAutofit/>
          </a:bodyPr>
          <a:lstStyle/>
          <a:p>
            <a:pPr lvl="0"/>
            <a:r>
              <a:rPr lang="es-ES_tradnl" sz="2800" dirty="0"/>
              <a:t>Los resultados pueden ir de una leve sensación de hormigueo a un ataque cardíaco inmediato</a:t>
            </a:r>
            <a:endParaRPr lang="en-US" sz="2800" dirty="0"/>
          </a:p>
          <a:p>
            <a:pPr>
              <a:buNone/>
            </a:pPr>
            <a:endParaRPr lang="en-US" sz="2800" dirty="0" smtClean="0"/>
          </a:p>
          <a:p>
            <a:pPr lvl="0"/>
            <a:r>
              <a:rPr lang="es-ES_tradnl" sz="2800" dirty="0"/>
              <a:t>La gravedad de la descarga depende de :</a:t>
            </a:r>
            <a:endParaRPr lang="en-US" sz="2800" dirty="0"/>
          </a:p>
          <a:p>
            <a:pPr lvl="1"/>
            <a:r>
              <a:rPr lang="es-ES_tradnl" sz="2200" dirty="0"/>
              <a:t>Cuánta corriente fluye por el cuerpo</a:t>
            </a:r>
            <a:endParaRPr lang="en-US" sz="2200" dirty="0"/>
          </a:p>
          <a:p>
            <a:pPr lvl="1"/>
            <a:r>
              <a:rPr lang="es-ES_tradnl" sz="2200" dirty="0"/>
              <a:t>El camino de la corriente por el cuerpo</a:t>
            </a:r>
            <a:endParaRPr lang="en-US" sz="2200" dirty="0"/>
          </a:p>
          <a:p>
            <a:pPr lvl="1"/>
            <a:r>
              <a:rPr lang="es-ES_tradnl" sz="2200" dirty="0"/>
              <a:t>Cantidad de tiempo que el cuerpo permanece en el circuito</a:t>
            </a:r>
            <a:endParaRPr lang="en-US" sz="2200" dirty="0"/>
          </a:p>
          <a:p>
            <a:pPr lvl="1"/>
            <a:r>
              <a:rPr lang="es-ES_tradnl" sz="2200" dirty="0"/>
              <a:t>Frecuencia de la corriente</a:t>
            </a:r>
            <a:endParaRPr lang="en-US" sz="2200"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438"/>
            <a:ext cx="8229600" cy="868362"/>
          </a:xfrm>
        </p:spPr>
        <p:txBody>
          <a:bodyPr/>
          <a:lstStyle/>
          <a:p>
            <a:pPr lvl="0" algn="r"/>
            <a:r>
              <a:rPr lang="es-ES_tradnl" dirty="0"/>
              <a:t>¿CUÁNTA CORRIENTE ES </a:t>
            </a:r>
            <a:r>
              <a:rPr lang="es-ES_tradnl" dirty="0" smtClean="0"/>
              <a:t>DEMASIADA?</a:t>
            </a:r>
            <a:endParaRPr lang="en-US" dirty="0"/>
          </a:p>
        </p:txBody>
      </p:sp>
      <p:sp>
        <p:nvSpPr>
          <p:cNvPr id="3" name="Content Placeholder 2"/>
          <p:cNvSpPr>
            <a:spLocks noGrp="1"/>
          </p:cNvSpPr>
          <p:nvPr>
            <p:ph idx="1"/>
          </p:nvPr>
        </p:nvSpPr>
        <p:spPr>
          <a:xfrm>
            <a:off x="-152400" y="1295400"/>
            <a:ext cx="4572000" cy="838200"/>
          </a:xfrm>
        </p:spPr>
        <p:txBody>
          <a:bodyPr>
            <a:normAutofit/>
          </a:bodyPr>
          <a:lstStyle/>
          <a:p>
            <a:pPr>
              <a:buNone/>
            </a:pPr>
            <a:r>
              <a:rPr lang="en-US" sz="2400" b="1" i="1" dirty="0" smtClean="0"/>
              <a:t>	</a:t>
            </a:r>
            <a:r>
              <a:rPr lang="es-ES_tradnl" sz="2400" b="1" i="1" dirty="0"/>
              <a:t>Cuando la corriente fluye desde la mano al pie por 1 </a:t>
            </a:r>
            <a:r>
              <a:rPr lang="es-ES_tradnl" sz="2400" b="1" i="1" dirty="0" smtClean="0"/>
              <a:t>segundo</a:t>
            </a:r>
            <a:r>
              <a:rPr lang="en-US" sz="2400" dirty="0" smtClean="0"/>
              <a:t>:</a:t>
            </a:r>
            <a:endParaRPr lang="en-US" sz="2400" b="1" i="1"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122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329603145"/>
              </p:ext>
            </p:extLst>
          </p:nvPr>
        </p:nvGraphicFramePr>
        <p:xfrm>
          <a:off x="304800" y="2252477"/>
          <a:ext cx="7315199" cy="3843523"/>
        </p:xfrm>
        <a:graphic>
          <a:graphicData uri="http://schemas.openxmlformats.org/drawingml/2006/table">
            <a:tbl>
              <a:tblPr firstRow="1" bandRow="1">
                <a:tableStyleId>{5940675A-B579-460E-94D1-54222C63F5DA}</a:tableStyleId>
              </a:tblPr>
              <a:tblGrid>
                <a:gridCol w="1789888"/>
                <a:gridCol w="5525311"/>
              </a:tblGrid>
              <a:tr h="304799">
                <a:tc>
                  <a:txBody>
                    <a:bodyPr/>
                    <a:lstStyle/>
                    <a:p>
                      <a:pPr algn="ctr"/>
                      <a:r>
                        <a:rPr lang="es-ES_tradnl" sz="2000" b="1" noProof="0" dirty="0" smtClean="0"/>
                        <a:t>Corriente (</a:t>
                      </a:r>
                      <a:r>
                        <a:rPr lang="en-US" sz="2000" b="1" dirty="0" smtClean="0"/>
                        <a:t>mA)</a:t>
                      </a:r>
                      <a:endParaRPr lang="en-US" sz="2000" b="1" dirty="0"/>
                    </a:p>
                  </a:txBody>
                  <a:tcPr>
                    <a:solidFill>
                      <a:schemeClr val="bg1">
                        <a:lumMod val="85000"/>
                      </a:schemeClr>
                    </a:solidFill>
                  </a:tcPr>
                </a:tc>
                <a:tc>
                  <a:txBody>
                    <a:bodyPr/>
                    <a:lstStyle/>
                    <a:p>
                      <a:pPr algn="ctr"/>
                      <a:r>
                        <a:rPr lang="en-US" sz="2000" b="1" dirty="0" smtClean="0"/>
                        <a:t>REACCIÓN</a:t>
                      </a:r>
                      <a:endParaRPr lang="en-US" sz="2000" b="1" dirty="0"/>
                    </a:p>
                  </a:txBody>
                  <a:tcPr>
                    <a:solidFill>
                      <a:schemeClr val="bg1">
                        <a:lumMod val="85000"/>
                      </a:schemeClr>
                    </a:solidFill>
                  </a:tcPr>
                </a:tc>
              </a:tr>
              <a:tr h="213359">
                <a:tc>
                  <a:txBody>
                    <a:bodyPr/>
                    <a:lstStyle/>
                    <a:p>
                      <a:pPr algn="ctr"/>
                      <a:r>
                        <a:rPr lang="en-US" dirty="0" smtClean="0"/>
                        <a:t>1</a:t>
                      </a:r>
                      <a:endParaRPr lang="en-US" dirty="0"/>
                    </a:p>
                  </a:txBody>
                  <a:tcPr>
                    <a:solidFill>
                      <a:srgbClr val="92D050"/>
                    </a:solidFill>
                  </a:tcPr>
                </a:tc>
                <a:tc>
                  <a:txBody>
                    <a:bodyPr/>
                    <a:lstStyle/>
                    <a:p>
                      <a:pPr algn="ctr"/>
                      <a:r>
                        <a:rPr lang="es-ES_tradnl" sz="1800" b="0" i="0" kern="1200" dirty="0" smtClean="0">
                          <a:solidFill>
                            <a:schemeClr val="tx1"/>
                          </a:solidFill>
                          <a:effectLst/>
                          <a:latin typeface="+mn-lt"/>
                          <a:ea typeface="+mn-ea"/>
                          <a:cs typeface="+mn-cs"/>
                        </a:rPr>
                        <a:t>Hormigueo leve </a:t>
                      </a:r>
                      <a:endParaRPr lang="en-US" b="0" i="0" dirty="0"/>
                    </a:p>
                  </a:txBody>
                  <a:tcPr>
                    <a:noFill/>
                  </a:tcPr>
                </a:tc>
              </a:tr>
              <a:tr h="386245">
                <a:tc>
                  <a:txBody>
                    <a:bodyPr/>
                    <a:lstStyle/>
                    <a:p>
                      <a:pPr algn="ctr"/>
                      <a:r>
                        <a:rPr lang="en-US" dirty="0" smtClean="0"/>
                        <a:t>5</a:t>
                      </a:r>
                      <a:endParaRPr lang="en-US" dirty="0"/>
                    </a:p>
                  </a:txBody>
                  <a:tcPr>
                    <a:solidFill>
                      <a:srgbClr val="92D050"/>
                    </a:solidFill>
                  </a:tcPr>
                </a:tc>
                <a:tc>
                  <a:txBody>
                    <a:bodyPr/>
                    <a:lstStyle/>
                    <a:p>
                      <a:pPr algn="ctr"/>
                      <a:r>
                        <a:rPr lang="es-ES_tradnl" sz="1800" b="0" i="0" kern="1200" dirty="0" smtClean="0">
                          <a:solidFill>
                            <a:schemeClr val="tx1"/>
                          </a:solidFill>
                          <a:effectLst/>
                          <a:latin typeface="+mn-lt"/>
                          <a:ea typeface="+mn-ea"/>
                          <a:cs typeface="+mn-cs"/>
                        </a:rPr>
                        <a:t>Se siente una descarga leve </a:t>
                      </a:r>
                      <a:endParaRPr lang="en-US" b="0" i="0" dirty="0"/>
                    </a:p>
                  </a:txBody>
                  <a:tcPr>
                    <a:noFill/>
                  </a:tcPr>
                </a:tc>
              </a:tr>
              <a:tr h="419774">
                <a:tc>
                  <a:txBody>
                    <a:bodyPr/>
                    <a:lstStyle/>
                    <a:p>
                      <a:pPr algn="ctr"/>
                      <a:r>
                        <a:rPr lang="en-US" dirty="0" smtClean="0"/>
                        <a:t>6-25 (</a:t>
                      </a:r>
                      <a:r>
                        <a:rPr lang="en-US" dirty="0" err="1" smtClean="0"/>
                        <a:t>mujeres</a:t>
                      </a:r>
                      <a:r>
                        <a:rPr lang="en-US" dirty="0" smtClean="0"/>
                        <a:t>)</a:t>
                      </a:r>
                      <a:endParaRPr lang="en-US" dirty="0"/>
                    </a:p>
                  </a:txBody>
                  <a:tcPr>
                    <a:solidFill>
                      <a:srgbClr val="FFC000"/>
                    </a:solidFill>
                  </a:tcPr>
                </a:tc>
                <a:tc>
                  <a:txBody>
                    <a:bodyPr/>
                    <a:lstStyle/>
                    <a:p>
                      <a:pPr algn="ctr"/>
                      <a:r>
                        <a:rPr lang="es-ES_tradnl" sz="1800" b="0" i="0" kern="1200" dirty="0" smtClean="0">
                          <a:solidFill>
                            <a:schemeClr val="tx1"/>
                          </a:solidFill>
                          <a:effectLst/>
                          <a:latin typeface="+mn-lt"/>
                          <a:ea typeface="+mn-ea"/>
                          <a:cs typeface="+mn-cs"/>
                        </a:rPr>
                        <a:t>Descarga dolorosa, pérdida del control de los músculos * </a:t>
                      </a:r>
                      <a:endParaRPr lang="en-US" b="0" i="0" dirty="0"/>
                    </a:p>
                  </a:txBody>
                  <a:tcPr>
                    <a:noFill/>
                  </a:tcPr>
                </a:tc>
              </a:tr>
              <a:tr h="419774">
                <a:tc>
                  <a:txBody>
                    <a:bodyPr/>
                    <a:lstStyle/>
                    <a:p>
                      <a:pPr algn="ctr"/>
                      <a:r>
                        <a:rPr lang="en-US" dirty="0" smtClean="0"/>
                        <a:t>9-30  (hombres)</a:t>
                      </a:r>
                      <a:endParaRPr lang="en-US" dirty="0"/>
                    </a:p>
                  </a:txBody>
                  <a:tcPr>
                    <a:solidFill>
                      <a:srgbClr val="FFC000"/>
                    </a:solidFill>
                  </a:tcPr>
                </a:tc>
                <a:tc>
                  <a:txBody>
                    <a:bodyPr/>
                    <a:lstStyle/>
                    <a:p>
                      <a:pPr algn="ctr"/>
                      <a:r>
                        <a:rPr lang="es-ES_tradnl" sz="1800" b="0" i="0" kern="1200" dirty="0" smtClean="0">
                          <a:solidFill>
                            <a:schemeClr val="tx1"/>
                          </a:solidFill>
                          <a:effectLst/>
                          <a:latin typeface="+mn-lt"/>
                          <a:ea typeface="+mn-ea"/>
                          <a:cs typeface="+mn-cs"/>
                        </a:rPr>
                        <a:t>Corriente helada o riesgo de “soltarse” * </a:t>
                      </a:r>
                      <a:endParaRPr lang="en-US" b="0" i="0" dirty="0"/>
                    </a:p>
                  </a:txBody>
                  <a:tcPr>
                    <a:noFill/>
                  </a:tcPr>
                </a:tc>
              </a:tr>
              <a:tr h="705430">
                <a:tc>
                  <a:txBody>
                    <a:bodyPr/>
                    <a:lstStyle/>
                    <a:p>
                      <a:pPr algn="ctr"/>
                      <a:r>
                        <a:rPr lang="en-US" dirty="0" smtClean="0"/>
                        <a:t>50-150</a:t>
                      </a:r>
                      <a:endParaRPr lang="en-US" dirty="0"/>
                    </a:p>
                  </a:txBody>
                  <a:tcPr>
                    <a:solidFill>
                      <a:srgbClr val="FF0000"/>
                    </a:solidFill>
                  </a:tcPr>
                </a:tc>
                <a:tc>
                  <a:txBody>
                    <a:bodyPr/>
                    <a:lstStyle/>
                    <a:p>
                      <a:pPr algn="ctr"/>
                      <a:r>
                        <a:rPr lang="es-ES_tradnl" sz="1800" b="0" i="0" kern="1200" dirty="0" smtClean="0">
                          <a:solidFill>
                            <a:schemeClr val="tx1"/>
                          </a:solidFill>
                          <a:effectLst/>
                          <a:latin typeface="+mn-lt"/>
                          <a:ea typeface="+mn-ea"/>
                          <a:cs typeface="+mn-cs"/>
                        </a:rPr>
                        <a:t>Dolor extremo, paro respiratorio, contracciones musculares graves, </a:t>
                      </a:r>
                      <a:r>
                        <a:rPr lang="es-ES_tradnl" sz="1800" b="1" i="0" kern="1200" dirty="0" smtClean="0">
                          <a:solidFill>
                            <a:srgbClr val="FF0000"/>
                          </a:solidFill>
                          <a:effectLst/>
                          <a:latin typeface="+mn-lt"/>
                          <a:ea typeface="+mn-ea"/>
                          <a:cs typeface="+mn-cs"/>
                        </a:rPr>
                        <a:t>posible muerte </a:t>
                      </a:r>
                      <a:endParaRPr lang="en-US" b="1" i="0" dirty="0">
                        <a:solidFill>
                          <a:srgbClr val="FF0000"/>
                        </a:solidFill>
                      </a:endParaRPr>
                    </a:p>
                  </a:txBody>
                  <a:tcPr/>
                </a:tc>
              </a:tr>
              <a:tr h="730526">
                <a:tc>
                  <a:txBody>
                    <a:bodyPr/>
                    <a:lstStyle/>
                    <a:p>
                      <a:pPr algn="ctr"/>
                      <a:r>
                        <a:rPr lang="en-US" dirty="0" smtClean="0"/>
                        <a:t>1,000-4,300</a:t>
                      </a:r>
                      <a:endParaRPr lang="en-US" dirty="0"/>
                    </a:p>
                  </a:txBody>
                  <a:tcPr>
                    <a:solidFill>
                      <a:srgbClr val="FF0000"/>
                    </a:solidFill>
                  </a:tcPr>
                </a:tc>
                <a:tc>
                  <a:txBody>
                    <a:bodyPr/>
                    <a:lstStyle/>
                    <a:p>
                      <a:pPr algn="ctr"/>
                      <a:r>
                        <a:rPr lang="es-ES_tradnl" sz="1800" b="0" i="0" kern="1200" dirty="0" smtClean="0">
                          <a:solidFill>
                            <a:schemeClr val="tx1"/>
                          </a:solidFill>
                          <a:effectLst/>
                          <a:latin typeface="+mn-lt"/>
                          <a:ea typeface="+mn-ea"/>
                          <a:cs typeface="+mn-cs"/>
                        </a:rPr>
                        <a:t>Se detiene el ritmo cardíaco, contracción muscular y daño nervioso, </a:t>
                      </a:r>
                      <a:r>
                        <a:rPr lang="es-ES_tradnl" sz="1800" b="1" i="0" kern="1200" dirty="0" smtClean="0">
                          <a:solidFill>
                            <a:srgbClr val="FF0000"/>
                          </a:solidFill>
                          <a:effectLst/>
                          <a:latin typeface="+mn-lt"/>
                          <a:ea typeface="+mn-ea"/>
                          <a:cs typeface="+mn-cs"/>
                        </a:rPr>
                        <a:t>muerte probable </a:t>
                      </a:r>
                      <a:endParaRPr lang="en-US" b="1" i="0" dirty="0">
                        <a:solidFill>
                          <a:srgbClr val="FF0000"/>
                        </a:solidFill>
                      </a:endParaRPr>
                    </a:p>
                  </a:txBody>
                  <a:tcPr/>
                </a:tc>
              </a:tr>
              <a:tr h="419774">
                <a:tc>
                  <a:txBody>
                    <a:bodyPr/>
                    <a:lstStyle/>
                    <a:p>
                      <a:pPr algn="ctr"/>
                      <a:r>
                        <a:rPr lang="en-US" dirty="0" smtClean="0"/>
                        <a:t>10,000 </a:t>
                      </a:r>
                      <a:endParaRPr lang="en-US" dirty="0"/>
                    </a:p>
                  </a:txBody>
                  <a:tcPr>
                    <a:solidFill>
                      <a:srgbClr val="FF0000"/>
                    </a:solidFill>
                  </a:tcPr>
                </a:tc>
                <a:tc>
                  <a:txBody>
                    <a:bodyPr/>
                    <a:lstStyle/>
                    <a:p>
                      <a:pPr algn="ctr"/>
                      <a:r>
                        <a:rPr lang="es-ES_tradnl" sz="1800" b="0" i="0" kern="1200" dirty="0" smtClean="0">
                          <a:solidFill>
                            <a:schemeClr val="tx1"/>
                          </a:solidFill>
                          <a:effectLst/>
                          <a:latin typeface="+mn-lt"/>
                          <a:ea typeface="+mn-ea"/>
                          <a:cs typeface="+mn-cs"/>
                        </a:rPr>
                        <a:t>Paro cardíaco, quemaduras graves, </a:t>
                      </a:r>
                      <a:r>
                        <a:rPr lang="es-ES_tradnl" sz="1800" b="1" i="0" kern="1200" dirty="0" smtClean="0">
                          <a:solidFill>
                            <a:srgbClr val="FF0000"/>
                          </a:solidFill>
                          <a:effectLst/>
                          <a:latin typeface="+mn-lt"/>
                          <a:ea typeface="+mn-ea"/>
                          <a:cs typeface="+mn-cs"/>
                        </a:rPr>
                        <a:t>muerte probable </a:t>
                      </a:r>
                      <a:endParaRPr lang="en-US" b="1" i="0" dirty="0">
                        <a:solidFill>
                          <a:srgbClr val="FF0000"/>
                        </a:solidFill>
                      </a:endParaRPr>
                    </a:p>
                  </a:txBody>
                  <a:tcPr/>
                </a:tc>
              </a:tr>
            </a:tbl>
          </a:graphicData>
        </a:graphic>
      </p:graphicFrame>
      <p:sp>
        <p:nvSpPr>
          <p:cNvPr id="5" name="TextBox 4"/>
          <p:cNvSpPr txBox="1"/>
          <p:nvPr/>
        </p:nvSpPr>
        <p:spPr>
          <a:xfrm>
            <a:off x="7543800" y="3733800"/>
            <a:ext cx="1600200" cy="1200329"/>
          </a:xfrm>
          <a:prstGeom prst="rect">
            <a:avLst/>
          </a:prstGeom>
          <a:noFill/>
        </p:spPr>
        <p:txBody>
          <a:bodyPr wrap="square" rtlCol="0">
            <a:spAutoFit/>
          </a:bodyPr>
          <a:lstStyle/>
          <a:p>
            <a:pPr algn="ctr"/>
            <a:r>
              <a:rPr lang="en-US" i="1" dirty="0" smtClean="0"/>
              <a:t>*</a:t>
            </a:r>
            <a:r>
              <a:rPr lang="es-ES_tradnl" i="1" dirty="0"/>
              <a:t>La persona puede </a:t>
            </a:r>
            <a:r>
              <a:rPr lang="es-ES_tradnl" i="1" dirty="0" smtClean="0"/>
              <a:t>ser expulsada</a:t>
            </a:r>
            <a:endParaRPr lang="en-US" i="1" dirty="0"/>
          </a:p>
          <a:p>
            <a:pPr algn="ctr"/>
            <a:endParaRPr lang="en-US" i="1" dirty="0" smtClean="0"/>
          </a:p>
        </p:txBody>
      </p:sp>
      <p:sp>
        <p:nvSpPr>
          <p:cNvPr id="6" name="Rectangle 5"/>
          <p:cNvSpPr/>
          <p:nvPr/>
        </p:nvSpPr>
        <p:spPr>
          <a:xfrm>
            <a:off x="152400" y="6172200"/>
            <a:ext cx="8839200" cy="461665"/>
          </a:xfrm>
          <a:prstGeom prst="rect">
            <a:avLst/>
          </a:prstGeom>
        </p:spPr>
        <p:txBody>
          <a:bodyPr wrap="square">
            <a:spAutoFit/>
          </a:bodyPr>
          <a:lstStyle/>
          <a:p>
            <a:r>
              <a:rPr lang="en-US" sz="1200" i="1" dirty="0" err="1" smtClean="0"/>
              <a:t>Fuente</a:t>
            </a:r>
            <a:r>
              <a:rPr lang="en-US" sz="1200" i="1" dirty="0" smtClean="0"/>
              <a:t>: W.B. Kouwenhoven, “Human Safety and Electric Shock,” Electrical Safety Practices, Monograph, 112, Instrument Society of America, p. 93. November 1968.</a:t>
            </a:r>
            <a:endParaRPr lang="en-US" sz="1200" i="1"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0" algn="r"/>
            <a:r>
              <a:rPr lang="es-ES_tradnl" dirty="0"/>
              <a:t>CUESTIONARIO RÁPIDO</a:t>
            </a:r>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123</a:t>
            </a:fld>
            <a:endParaRPr lang="en-US"/>
          </a:p>
        </p:txBody>
      </p:sp>
      <p:sp>
        <p:nvSpPr>
          <p:cNvPr id="5" name="Rectangle 4"/>
          <p:cNvSpPr/>
          <p:nvPr/>
        </p:nvSpPr>
        <p:spPr>
          <a:xfrm>
            <a:off x="533400" y="1219200"/>
            <a:ext cx="2653227" cy="523220"/>
          </a:xfrm>
          <a:prstGeom prst="rect">
            <a:avLst/>
          </a:prstGeom>
          <a:noFill/>
        </p:spPr>
        <p:txBody>
          <a:bodyPr wrap="none">
            <a:spAutoFit/>
          </a:bodyPr>
          <a:lstStyle/>
          <a:p>
            <a:r>
              <a:rPr lang="en-US" sz="2800" b="1" dirty="0" err="1" smtClean="0"/>
              <a:t>Verdadero</a:t>
            </a:r>
            <a:r>
              <a:rPr lang="en-US" sz="2800" b="1" dirty="0" smtClean="0"/>
              <a:t>/</a:t>
            </a:r>
            <a:r>
              <a:rPr lang="en-US" sz="2800" b="1" dirty="0" err="1" smtClean="0"/>
              <a:t>Falso</a:t>
            </a:r>
            <a:endParaRPr lang="en-US" sz="2800" b="1" dirty="0"/>
          </a:p>
        </p:txBody>
      </p:sp>
      <p:sp>
        <p:nvSpPr>
          <p:cNvPr id="3" name="Content Placeholder 2"/>
          <p:cNvSpPr>
            <a:spLocks noGrp="1"/>
          </p:cNvSpPr>
          <p:nvPr>
            <p:ph idx="1"/>
          </p:nvPr>
        </p:nvSpPr>
        <p:spPr>
          <a:xfrm>
            <a:off x="533400" y="1828800"/>
            <a:ext cx="8229600" cy="4602163"/>
          </a:xfrm>
        </p:spPr>
        <p:txBody>
          <a:bodyPr>
            <a:normAutofit fontScale="70000" lnSpcReduction="20000"/>
          </a:bodyPr>
          <a:lstStyle/>
          <a:p>
            <a:pPr lvl="0"/>
            <a:r>
              <a:rPr lang="es-ES_tradnl" sz="3100" dirty="0"/>
              <a:t>Es más probable que la alta tensión produzca la muerte más que la baja tensión?</a:t>
            </a:r>
            <a:endParaRPr lang="en-US" sz="3100" dirty="0"/>
          </a:p>
          <a:p>
            <a:pPr lvl="1"/>
            <a:r>
              <a:rPr lang="es-ES_tradnl" sz="2600" b="1" i="1" dirty="0" smtClean="0"/>
              <a:t>Falso</a:t>
            </a:r>
            <a:r>
              <a:rPr lang="es-ES_tradnl" sz="2600" i="1" dirty="0" smtClean="0"/>
              <a:t>. </a:t>
            </a:r>
            <a:r>
              <a:rPr lang="es-ES_tradnl" sz="2600" dirty="0"/>
              <a:t>La baja tensión tiene las mismas probabilidades de producir la muerte que la alta tensión</a:t>
            </a:r>
            <a:r>
              <a:rPr lang="es-ES_tradnl" sz="2600" i="1" dirty="0"/>
              <a:t> </a:t>
            </a:r>
            <a:endParaRPr lang="en-US" sz="2600" dirty="0"/>
          </a:p>
          <a:p>
            <a:pPr lvl="1">
              <a:buNone/>
            </a:pPr>
            <a:endParaRPr lang="en-US" sz="3100" i="1" dirty="0" smtClean="0"/>
          </a:p>
          <a:p>
            <a:pPr lvl="0"/>
            <a:r>
              <a:rPr lang="es-ES_tradnl" sz="3100" dirty="0"/>
              <a:t>La tensión es lo más importante para determinar el grado de la lesión</a:t>
            </a:r>
            <a:endParaRPr lang="en-US" sz="3100" dirty="0"/>
          </a:p>
          <a:p>
            <a:pPr lvl="1"/>
            <a:r>
              <a:rPr lang="es-ES_tradnl" sz="2600" b="1" i="1" dirty="0" smtClean="0"/>
              <a:t>Falso</a:t>
            </a:r>
            <a:r>
              <a:rPr lang="es-ES_tradnl" sz="2600" dirty="0" smtClean="0"/>
              <a:t>. </a:t>
            </a:r>
            <a:r>
              <a:rPr lang="es-ES_tradnl" sz="2600" dirty="0"/>
              <a:t>El grado de la lesión depende de cuánta corriente fluye por el cuerpo, por cuánto tiempo, a qué frecuencia y el camino de la corriente por el cuerpo</a:t>
            </a:r>
            <a:endParaRPr lang="en-US" sz="2600" dirty="0"/>
          </a:p>
          <a:p>
            <a:pPr lvl="1">
              <a:buNone/>
            </a:pPr>
            <a:endParaRPr lang="en-US" sz="3100" dirty="0" smtClean="0"/>
          </a:p>
          <a:p>
            <a:pPr lvl="0"/>
            <a:r>
              <a:rPr lang="es-ES_tradnl" sz="3100" dirty="0"/>
              <a:t>La muerte no puede ocurrir por el contacto con cables subterráneos. ¿Verdadero/Falso?</a:t>
            </a:r>
            <a:endParaRPr lang="en-US" sz="3100" dirty="0"/>
          </a:p>
          <a:p>
            <a:pPr lvl="1"/>
            <a:r>
              <a:rPr lang="es-ES_tradnl" sz="2600" b="1" i="1" dirty="0"/>
              <a:t>Falso</a:t>
            </a:r>
            <a:r>
              <a:rPr lang="es-ES_tradnl" sz="2600" i="1" dirty="0"/>
              <a:t>. </a:t>
            </a:r>
            <a:r>
              <a:rPr lang="es-ES_tradnl" sz="2600" dirty="0"/>
              <a:t>Aproximadamente el 2% de las muertes relacionadas con el trabajo ocurren por contacto con cables subterráneos.</a:t>
            </a:r>
            <a:endParaRPr lang="en-US" sz="2600" dirty="0"/>
          </a:p>
          <a:p>
            <a:pPr lvl="1"/>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990600"/>
          </a:xfrm>
        </p:spPr>
        <p:txBody>
          <a:bodyPr>
            <a:noAutofit/>
          </a:bodyPr>
          <a:lstStyle/>
          <a:p>
            <a:pPr lvl="0" algn="r"/>
            <a:r>
              <a:rPr lang="es-ES_tradnl" dirty="0"/>
              <a:t>¿CÓMO OCURREN LOS ACCIDENTES ELÉCTRICOS?</a:t>
            </a:r>
            <a:endParaRPr lang="en-US" dirty="0"/>
          </a:p>
        </p:txBody>
      </p:sp>
      <p:sp>
        <p:nvSpPr>
          <p:cNvPr id="3" name="Content Placeholder 2"/>
          <p:cNvSpPr>
            <a:spLocks noGrp="1"/>
          </p:cNvSpPr>
          <p:nvPr>
            <p:ph idx="1"/>
          </p:nvPr>
        </p:nvSpPr>
        <p:spPr>
          <a:xfrm>
            <a:off x="0" y="1524000"/>
            <a:ext cx="4648200" cy="5105400"/>
          </a:xfrm>
        </p:spPr>
        <p:txBody>
          <a:bodyPr>
            <a:normAutofit fontScale="62500" lnSpcReduction="20000"/>
          </a:bodyPr>
          <a:lstStyle/>
          <a:p>
            <a:pPr lvl="0"/>
            <a:r>
              <a:rPr lang="es-ES_tradnl" sz="3800" dirty="0"/>
              <a:t>Los accidentes eléctricos ocurren por:</a:t>
            </a:r>
            <a:endParaRPr lang="en-US" sz="3800" dirty="0"/>
          </a:p>
          <a:p>
            <a:pPr lvl="1"/>
            <a:r>
              <a:rPr lang="es-ES_tradnl" sz="3200" dirty="0"/>
              <a:t>Equipamiento o instalación inadecuada</a:t>
            </a:r>
            <a:endParaRPr lang="en-US" sz="3200" dirty="0"/>
          </a:p>
          <a:p>
            <a:pPr lvl="2"/>
            <a:r>
              <a:rPr lang="es-ES_tradnl" sz="2900" dirty="0"/>
              <a:t>Falta de/corte en la aislación del equipamiento (canasta, herramientas, </a:t>
            </a:r>
            <a:r>
              <a:rPr lang="es-ES_tradnl" sz="2900" dirty="0" err="1"/>
              <a:t>etc</a:t>
            </a:r>
            <a:r>
              <a:rPr lang="es-ES_tradnl" sz="2900" dirty="0"/>
              <a:t>), conexión a tierra inadecuada</a:t>
            </a:r>
            <a:endParaRPr lang="en-US" sz="2900" dirty="0"/>
          </a:p>
          <a:p>
            <a:pPr lvl="0"/>
            <a:r>
              <a:rPr lang="es-ES_tradnl" sz="3800" dirty="0"/>
              <a:t>Entorno peligroso</a:t>
            </a:r>
            <a:endParaRPr lang="en-US" sz="3800" dirty="0"/>
          </a:p>
          <a:p>
            <a:pPr lvl="1"/>
            <a:r>
              <a:rPr lang="es-ES_tradnl" sz="3200" dirty="0"/>
              <a:t>Lluvia, viento, nieve, rayos</a:t>
            </a:r>
            <a:endParaRPr lang="en-US" sz="3200" dirty="0"/>
          </a:p>
          <a:p>
            <a:pPr lvl="0"/>
            <a:r>
              <a:rPr lang="es-ES_tradnl" sz="3800" dirty="0"/>
              <a:t>Prácticas laborales inadecuadas</a:t>
            </a:r>
            <a:endParaRPr lang="en-US" sz="3800" dirty="0"/>
          </a:p>
          <a:p>
            <a:pPr lvl="1"/>
            <a:r>
              <a:rPr lang="es-ES_tradnl" sz="3200" dirty="0"/>
              <a:t>No probar los equipos para determinar la presencia de corriente eléctrica, no usar el PPE adecuado, etc</a:t>
            </a:r>
            <a:r>
              <a:rPr lang="es-ES_tradnl" sz="3200" dirty="0" smtClean="0"/>
              <a:t>.</a:t>
            </a:r>
            <a:endParaRPr lang="en-US" sz="3200" dirty="0"/>
          </a:p>
          <a:p>
            <a:pPr lvl="0"/>
            <a:r>
              <a:rPr lang="es-ES_tradnl" sz="3800" dirty="0"/>
              <a:t>Fatiga</a:t>
            </a:r>
            <a:endParaRPr lang="en-US" sz="3800" dirty="0"/>
          </a:p>
          <a:p>
            <a:pPr lvl="1">
              <a:buNone/>
            </a:pPr>
            <a:r>
              <a:rPr lang="en-US" dirty="0" smtClean="0"/>
              <a:t>	</a:t>
            </a:r>
          </a:p>
          <a:p>
            <a:pPr lvl="1">
              <a:buNone/>
            </a:pPr>
            <a:endParaRPr lang="en-US"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124</a:t>
            </a:fld>
            <a:endParaRPr lang="en-US" dirty="0"/>
          </a:p>
        </p:txBody>
      </p:sp>
      <p:pic>
        <p:nvPicPr>
          <p:cNvPr id="6" name="Picture 5"/>
          <p:cNvPicPr>
            <a:picLocks noChangeAspect="1" noChangeArrowheads="1"/>
          </p:cNvPicPr>
          <p:nvPr/>
        </p:nvPicPr>
        <p:blipFill>
          <a:blip r:embed="rId3" cstate="email"/>
          <a:srcRect/>
          <a:stretch>
            <a:fillRect/>
          </a:stretch>
        </p:blipFill>
        <p:spPr bwMode="auto">
          <a:xfrm rot="5400000">
            <a:off x="5372099" y="1409701"/>
            <a:ext cx="2895602" cy="4191000"/>
          </a:xfrm>
          <a:prstGeom prst="roundRect">
            <a:avLst/>
          </a:prstGeom>
          <a:noFill/>
          <a:ln w="38100">
            <a:solidFill>
              <a:schemeClr val="tx1"/>
            </a:solidFill>
            <a:miter lim="800000"/>
            <a:headEnd/>
            <a:tailEnd/>
          </a:ln>
        </p:spPr>
      </p:pic>
      <p:sp>
        <p:nvSpPr>
          <p:cNvPr id="5" name="TextBox 4"/>
          <p:cNvSpPr txBox="1"/>
          <p:nvPr/>
        </p:nvSpPr>
        <p:spPr>
          <a:xfrm>
            <a:off x="5410200" y="5334000"/>
            <a:ext cx="2895600" cy="646331"/>
          </a:xfrm>
          <a:prstGeom prst="rect">
            <a:avLst/>
          </a:prstGeom>
          <a:noFill/>
        </p:spPr>
        <p:txBody>
          <a:bodyPr wrap="square" rtlCol="0">
            <a:spAutoFit/>
          </a:bodyPr>
          <a:lstStyle/>
          <a:p>
            <a:pPr algn="ctr"/>
            <a:r>
              <a:rPr lang="es-ES_tradnl" i="1" dirty="0"/>
              <a:t>El escudo protector del camión canasta está dañado </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0" algn="r"/>
            <a:r>
              <a:rPr lang="es-ES_tradnl" dirty="0"/>
              <a:t>EJEMPLOS DE INFORMES DE LESIONES</a:t>
            </a:r>
            <a:endParaRPr lang="en-US" dirty="0"/>
          </a:p>
        </p:txBody>
      </p:sp>
      <p:sp>
        <p:nvSpPr>
          <p:cNvPr id="3" name="Content Placeholder 2"/>
          <p:cNvSpPr>
            <a:spLocks noGrp="1"/>
          </p:cNvSpPr>
          <p:nvPr>
            <p:ph idx="1"/>
          </p:nvPr>
        </p:nvSpPr>
        <p:spPr>
          <a:xfrm>
            <a:off x="457200" y="1752600"/>
            <a:ext cx="8229600" cy="4724400"/>
          </a:xfrm>
        </p:spPr>
        <p:txBody>
          <a:bodyPr>
            <a:normAutofit fontScale="92500"/>
          </a:bodyPr>
          <a:lstStyle/>
          <a:p>
            <a:pPr lvl="0"/>
            <a:r>
              <a:rPr lang="es-ES_tradnl" sz="2800" b="1" dirty="0">
                <a:solidFill>
                  <a:schemeClr val="accent3">
                    <a:lumMod val="50000"/>
                  </a:schemeClr>
                </a:solidFill>
              </a:rPr>
              <a:t>CASI ACCIDENTE: </a:t>
            </a:r>
            <a:r>
              <a:rPr lang="es-ES_tradnl" sz="2800" dirty="0"/>
              <a:t>Un técnico agarró por accidente una línea energizada después de quitarse el guante, no sintió nada pero observó cómo un agujero se quemaba en su camisa</a:t>
            </a:r>
            <a:endParaRPr lang="en-US" sz="2800" dirty="0"/>
          </a:p>
          <a:p>
            <a:pPr lvl="0"/>
            <a:r>
              <a:rPr lang="es-ES_tradnl" sz="2800" b="1" dirty="0">
                <a:solidFill>
                  <a:schemeClr val="accent6">
                    <a:lumMod val="75000"/>
                  </a:schemeClr>
                </a:solidFill>
              </a:rPr>
              <a:t>LESIÓN: </a:t>
            </a:r>
            <a:r>
              <a:rPr lang="es-ES_tradnl" sz="2800" dirty="0"/>
              <a:t>Un técnico estaba quitando la parte de arriba de un transformador para obtener una muestra de aceite, la electricidad descargó en la palma de su mano izquierda</a:t>
            </a:r>
            <a:endParaRPr lang="en-US" sz="2800" dirty="0"/>
          </a:p>
          <a:p>
            <a:pPr lvl="0"/>
            <a:r>
              <a:rPr lang="es-ES_tradnl" sz="2800" b="1" dirty="0">
                <a:solidFill>
                  <a:srgbClr val="FF0000"/>
                </a:solidFill>
              </a:rPr>
              <a:t>FATALIDAD: </a:t>
            </a:r>
            <a:r>
              <a:rPr lang="es-ES_tradnl" sz="2800" dirty="0"/>
              <a:t>Un mecánico de líneas eléctricas (la víctima) se electrocutó mientras trataba de adjuntar un conductor energizado a un aislante montado en un travesaño</a:t>
            </a:r>
            <a:endParaRPr lang="en-US" sz="2800" dirty="0"/>
          </a:p>
          <a:p>
            <a:pPr indent="3175">
              <a:buNone/>
            </a:pPr>
            <a:r>
              <a:rPr lang="en-US" sz="1800" dirty="0" smtClean="0">
                <a:hlinkClick r:id="rId3"/>
              </a:rPr>
              <a:t>Fuente: http://www.cdc.gov/niosh/face/In-house/full9201.html</a:t>
            </a:r>
            <a:endParaRPr lang="en-US" sz="1800" dirty="0" smtClean="0"/>
          </a:p>
          <a:p>
            <a:endParaRPr lang="en-US" sz="2800"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lvl="0" algn="r"/>
            <a:r>
              <a:rPr lang="es-ES_tradnl" dirty="0"/>
              <a:t>¿CÓMO PROTEGERSE DE LOS PELIGROS ELÉCTRICOS?</a:t>
            </a:r>
            <a:endParaRPr lang="en-US" dirty="0"/>
          </a:p>
        </p:txBody>
      </p:sp>
      <p:sp>
        <p:nvSpPr>
          <p:cNvPr id="3" name="Content Placeholder 2"/>
          <p:cNvSpPr>
            <a:spLocks noGrp="1"/>
          </p:cNvSpPr>
          <p:nvPr>
            <p:ph sz="half" idx="1"/>
          </p:nvPr>
        </p:nvSpPr>
        <p:spPr>
          <a:xfrm>
            <a:off x="152400" y="1295400"/>
            <a:ext cx="4419600" cy="5334000"/>
          </a:xfrm>
        </p:spPr>
        <p:txBody>
          <a:bodyPr>
            <a:normAutofit fontScale="92500" lnSpcReduction="20000"/>
          </a:bodyPr>
          <a:lstStyle/>
          <a:p>
            <a:pPr algn="ctr">
              <a:buNone/>
            </a:pPr>
            <a:r>
              <a:rPr lang="en-US" b="1" dirty="0" smtClean="0">
                <a:effectLst>
                  <a:outerShdw blurRad="38100" dist="38100" dir="2700000" algn="tl">
                    <a:srgbClr val="000000">
                      <a:alpha val="43137"/>
                    </a:srgbClr>
                  </a:outerShdw>
                </a:effectLst>
              </a:rPr>
              <a:t>QUÉ HACER</a:t>
            </a:r>
          </a:p>
          <a:p>
            <a:pPr lvl="0">
              <a:buFont typeface="Wingdings" charset="2"/>
              <a:buChar char="ü"/>
            </a:pPr>
            <a:r>
              <a:rPr lang="es-ES_tradnl" sz="2000" dirty="0"/>
              <a:t>Use el PPE adecuado</a:t>
            </a:r>
            <a:endParaRPr lang="en-US" sz="2000" dirty="0"/>
          </a:p>
          <a:p>
            <a:pPr lvl="0">
              <a:buFont typeface="Wingdings" charset="2"/>
              <a:buChar char="ü"/>
            </a:pPr>
            <a:r>
              <a:rPr lang="es-ES_tradnl" sz="2000" dirty="0"/>
              <a:t>Asegúrese de que las herramientas eléctricas y los equipos estén conectados a tierra antes de usarlos</a:t>
            </a:r>
            <a:endParaRPr lang="en-US" sz="2000" dirty="0"/>
          </a:p>
          <a:p>
            <a:pPr lvl="0">
              <a:buFont typeface="Wingdings" charset="2"/>
              <a:buChar char="ü"/>
            </a:pPr>
            <a:r>
              <a:rPr lang="es-ES_tradnl" sz="2000" dirty="0"/>
              <a:t>Desenergice el equipo eléctrico antes de la inspección o reparación (de ser posible)</a:t>
            </a:r>
            <a:endParaRPr lang="en-US" sz="2000" dirty="0"/>
          </a:p>
          <a:p>
            <a:pPr lvl="1"/>
            <a:r>
              <a:rPr lang="es-ES_tradnl" sz="1600" dirty="0"/>
              <a:t>Sea extremadamente precavido cuando trabaje cerca de líneas energizadas</a:t>
            </a:r>
            <a:endParaRPr lang="en-US" sz="1600" dirty="0"/>
          </a:p>
          <a:p>
            <a:pPr lvl="0">
              <a:buFont typeface="Wingdings" charset="2"/>
              <a:buChar char="ü"/>
            </a:pPr>
            <a:r>
              <a:rPr lang="es-ES_tradnl" sz="2000" dirty="0"/>
              <a:t>Comuníquese con claridad con los miembros del equipo</a:t>
            </a:r>
            <a:endParaRPr lang="en-US" sz="2000" dirty="0"/>
          </a:p>
          <a:p>
            <a:pPr lvl="0">
              <a:buFont typeface="Wingdings" charset="2"/>
              <a:buChar char="ü"/>
            </a:pPr>
            <a:r>
              <a:rPr lang="es-ES_tradnl" sz="2000" dirty="0"/>
              <a:t>Bloquee/etiquete (</a:t>
            </a:r>
            <a:r>
              <a:rPr lang="es-ES_tradnl" sz="2000" i="1" dirty="0"/>
              <a:t>lockout/</a:t>
            </a:r>
            <a:r>
              <a:rPr lang="es-ES_tradnl" sz="2000" i="1" dirty="0" err="1"/>
              <a:t>tagout</a:t>
            </a:r>
            <a:r>
              <a:rPr lang="es-ES_tradnl" sz="2000" dirty="0"/>
              <a:t>) los equipos eléctricos</a:t>
            </a:r>
            <a:endParaRPr lang="en-US" sz="2000" dirty="0"/>
          </a:p>
          <a:p>
            <a:pPr lvl="0">
              <a:buFont typeface="Wingdings" charset="2"/>
              <a:buChar char="ü"/>
            </a:pPr>
            <a:r>
              <a:rPr lang="es-ES_tradnl" sz="2000" dirty="0"/>
              <a:t>Mantenga las herramientas/los equipos de modo adecuado</a:t>
            </a:r>
            <a:endParaRPr lang="en-US" sz="2000" dirty="0"/>
          </a:p>
          <a:p>
            <a:pPr lvl="0">
              <a:buFont typeface="Wingdings" charset="2"/>
              <a:buChar char="ü"/>
            </a:pPr>
            <a:r>
              <a:rPr lang="es-ES_tradnl" sz="2000" dirty="0"/>
              <a:t>Proteja o aísle las líneas para evitar el contacto accidental</a:t>
            </a:r>
            <a:endParaRPr lang="en-US" sz="2000" dirty="0"/>
          </a:p>
          <a:p>
            <a:pPr lvl="0">
              <a:buFont typeface="Wingdings" charset="2"/>
              <a:buChar char="ü"/>
            </a:pPr>
            <a:r>
              <a:rPr lang="es-ES_tradnl" sz="2000" dirty="0"/>
              <a:t>Mantenga afiladas las herramientas de corte</a:t>
            </a:r>
            <a:endParaRPr lang="en-US" sz="2000" dirty="0"/>
          </a:p>
        </p:txBody>
      </p:sp>
      <p:sp>
        <p:nvSpPr>
          <p:cNvPr id="4" name="Content Placeholder 3"/>
          <p:cNvSpPr>
            <a:spLocks noGrp="1"/>
          </p:cNvSpPr>
          <p:nvPr>
            <p:ph sz="half" idx="2"/>
          </p:nvPr>
        </p:nvSpPr>
        <p:spPr>
          <a:xfrm>
            <a:off x="4572000" y="1905000"/>
            <a:ext cx="4343400" cy="4525963"/>
          </a:xfrm>
        </p:spPr>
        <p:txBody>
          <a:bodyPr>
            <a:normAutofit fontScale="92500" lnSpcReduction="20000"/>
          </a:bodyPr>
          <a:lstStyle/>
          <a:p>
            <a:pPr algn="ctr">
              <a:spcBef>
                <a:spcPts val="600"/>
              </a:spcBef>
              <a:spcAft>
                <a:spcPts val="1200"/>
              </a:spcAft>
              <a:buNone/>
            </a:pPr>
            <a:r>
              <a:rPr lang="en-US" b="1" dirty="0" smtClean="0">
                <a:effectLst>
                  <a:outerShdw blurRad="38100" dist="38100" dir="2700000" algn="tl">
                    <a:srgbClr val="000000">
                      <a:alpha val="43137"/>
                    </a:srgbClr>
                  </a:outerShdw>
                </a:effectLst>
              </a:rPr>
              <a:t>EVITAR</a:t>
            </a:r>
          </a:p>
          <a:p>
            <a:pPr lvl="0">
              <a:buClr>
                <a:srgbClr val="FF0000"/>
              </a:buClr>
              <a:buFont typeface="Lucida Grande"/>
              <a:buChar char="×"/>
            </a:pPr>
            <a:r>
              <a:rPr lang="es-ES_tradnl" sz="2100" dirty="0"/>
              <a:t>Usar equipos rotos sin inspeccionar</a:t>
            </a:r>
            <a:endParaRPr lang="en-US" sz="2100" dirty="0"/>
          </a:p>
          <a:p>
            <a:pPr lvl="0">
              <a:buClr>
                <a:srgbClr val="FF0000"/>
              </a:buClr>
              <a:buFont typeface="Lucida Grande"/>
              <a:buChar char="×"/>
            </a:pPr>
            <a:r>
              <a:rPr lang="es-ES_tradnl" sz="2100" dirty="0"/>
              <a:t>Trabajar sin entender/conocer los procedimientos adecuados</a:t>
            </a:r>
            <a:endParaRPr lang="en-US" sz="2100" dirty="0"/>
          </a:p>
          <a:p>
            <a:pPr lvl="0">
              <a:buClr>
                <a:srgbClr val="FF0000"/>
              </a:buClr>
              <a:buFont typeface="Lucida Grande"/>
              <a:buChar char="×"/>
            </a:pPr>
            <a:r>
              <a:rPr lang="es-ES_tradnl" sz="2100" dirty="0"/>
              <a:t>Usar equipos con conexión a tierra inadecuada</a:t>
            </a:r>
            <a:endParaRPr lang="en-US" sz="2100" dirty="0"/>
          </a:p>
          <a:p>
            <a:pPr lvl="0">
              <a:buClr>
                <a:srgbClr val="FF0000"/>
              </a:buClr>
              <a:buFont typeface="Lucida Grande"/>
              <a:buChar char="×"/>
            </a:pPr>
            <a:r>
              <a:rPr lang="es-ES_tradnl" sz="2100" dirty="0"/>
              <a:t>Secarse la transpiración mientras está cerca de líneas eléctricas energizadas</a:t>
            </a:r>
            <a:endParaRPr lang="en-US" sz="2100" dirty="0"/>
          </a:p>
          <a:p>
            <a:pPr lvl="0">
              <a:buClr>
                <a:srgbClr val="FF0000"/>
              </a:buClr>
              <a:buFont typeface="Lucida Grande"/>
              <a:buChar char="×"/>
            </a:pPr>
            <a:r>
              <a:rPr lang="es-ES_tradnl" sz="2100" dirty="0"/>
              <a:t>Realizar suposiciones</a:t>
            </a:r>
            <a:endParaRPr lang="en-US" sz="2100" dirty="0"/>
          </a:p>
          <a:p>
            <a:pPr lvl="0">
              <a:buClr>
                <a:srgbClr val="FF0000"/>
              </a:buClr>
              <a:buFont typeface="Lucida Grande"/>
              <a:buChar char="×"/>
            </a:pPr>
            <a:r>
              <a:rPr lang="es-ES_tradnl" sz="2100" dirty="0"/>
              <a:t>Tomar atajos</a:t>
            </a:r>
            <a:endParaRPr lang="en-US" sz="2100" dirty="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p:txBody>
      </p:sp>
      <p:sp>
        <p:nvSpPr>
          <p:cNvPr id="5" name="Slide Number Placeholder 4"/>
          <p:cNvSpPr>
            <a:spLocks noGrp="1"/>
          </p:cNvSpPr>
          <p:nvPr>
            <p:ph type="sldNum" sz="quarter" idx="12"/>
          </p:nvPr>
        </p:nvSpPr>
        <p:spPr/>
        <p:txBody>
          <a:bodyPr/>
          <a:lstStyle/>
          <a:p>
            <a:fld id="{5743371E-D975-440E-A94A-A0EC841C25C2}" type="slidenum">
              <a:rPr lang="en-US" smtClean="0"/>
              <a:pPr/>
              <a:t>126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lvl="0" algn="r"/>
            <a:r>
              <a:rPr lang="es-ES_tradnl" dirty="0"/>
              <a:t>¿CÓMO PROTEGERSE CUANDO TRABAJA EN LA TIERRA?</a:t>
            </a:r>
            <a:endParaRPr lang="en-US" dirty="0"/>
          </a:p>
        </p:txBody>
      </p:sp>
      <p:sp>
        <p:nvSpPr>
          <p:cNvPr id="3" name="Content Placeholder 2"/>
          <p:cNvSpPr>
            <a:spLocks noGrp="1"/>
          </p:cNvSpPr>
          <p:nvPr>
            <p:ph sz="half" idx="1"/>
          </p:nvPr>
        </p:nvSpPr>
        <p:spPr>
          <a:xfrm>
            <a:off x="304800" y="1219200"/>
            <a:ext cx="4267200" cy="5257800"/>
          </a:xfrm>
        </p:spPr>
        <p:txBody>
          <a:bodyPr>
            <a:noAutofit/>
          </a:bodyPr>
          <a:lstStyle/>
          <a:p>
            <a:pPr algn="ctr">
              <a:buNone/>
            </a:pPr>
            <a:r>
              <a:rPr lang="en-US" b="1" dirty="0" smtClean="0">
                <a:effectLst>
                  <a:outerShdw blurRad="38100" dist="38100" dir="2700000" algn="tl">
                    <a:srgbClr val="000000">
                      <a:alpha val="43137"/>
                    </a:srgbClr>
                  </a:outerShdw>
                </a:effectLst>
              </a:rPr>
              <a:t>QUÉ HACER</a:t>
            </a:r>
            <a:endParaRPr lang="en-US" dirty="0" smtClean="0">
              <a:effectLst>
                <a:outerShdw blurRad="38100" dist="38100" dir="2700000" algn="tl">
                  <a:srgbClr val="000000">
                    <a:alpha val="43137"/>
                  </a:srgbClr>
                </a:outerShdw>
              </a:effectLst>
            </a:endParaRPr>
          </a:p>
          <a:p>
            <a:pPr lvl="0">
              <a:buFont typeface="Wingdings" charset="2"/>
              <a:buChar char="ü"/>
            </a:pPr>
            <a:r>
              <a:rPr lang="es-ES_tradnl" sz="2000" dirty="0"/>
              <a:t>Mantenga una distancia mínima segura si no está calificado para trabajar con electricidad o equipos mecánicos</a:t>
            </a:r>
            <a:endParaRPr lang="en-US" sz="2000" dirty="0"/>
          </a:p>
          <a:p>
            <a:pPr lvl="0">
              <a:buFont typeface="Wingdings" charset="2"/>
              <a:buChar char="ü"/>
            </a:pPr>
            <a:r>
              <a:rPr lang="es-ES_tradnl" sz="2000" dirty="0"/>
              <a:t>Considere el alcance máximo del equipo cuando determine la distancia a la que usted se parará</a:t>
            </a:r>
            <a:endParaRPr lang="en-US" sz="2000" dirty="0"/>
          </a:p>
          <a:p>
            <a:pPr lvl="0">
              <a:buFont typeface="Wingdings" charset="2"/>
              <a:buChar char="ü"/>
            </a:pPr>
            <a:r>
              <a:rPr lang="es-ES_tradnl" sz="2000" dirty="0"/>
              <a:t>Los contratistas deben decir “</a:t>
            </a:r>
            <a:r>
              <a:rPr lang="es-ES_tradnl" sz="2000" dirty="0" err="1"/>
              <a:t>Call</a:t>
            </a:r>
            <a:r>
              <a:rPr lang="es-ES_tradnl" sz="2000" dirty="0"/>
              <a:t> </a:t>
            </a:r>
            <a:r>
              <a:rPr lang="es-ES_tradnl" sz="2000" dirty="0" err="1"/>
              <a:t>Before</a:t>
            </a:r>
            <a:r>
              <a:rPr lang="es-ES_tradnl" sz="2000" dirty="0"/>
              <a:t> </a:t>
            </a:r>
            <a:r>
              <a:rPr lang="es-ES_tradnl" sz="2000" dirty="0" err="1"/>
              <a:t>You</a:t>
            </a:r>
            <a:r>
              <a:rPr lang="es-ES_tradnl" sz="2000" dirty="0"/>
              <a:t> </a:t>
            </a:r>
            <a:r>
              <a:rPr lang="es-ES_tradnl" sz="2000" dirty="0" err="1"/>
              <a:t>Dig</a:t>
            </a:r>
            <a:r>
              <a:rPr lang="es-ES_tradnl" sz="2000" dirty="0"/>
              <a:t>” (Avisar antes de perforar) o “</a:t>
            </a:r>
            <a:r>
              <a:rPr lang="es-ES_tradnl" sz="2000" dirty="0" err="1"/>
              <a:t>Dig</a:t>
            </a:r>
            <a:r>
              <a:rPr lang="es-ES_tradnl" sz="2000" dirty="0"/>
              <a:t> </a:t>
            </a:r>
            <a:r>
              <a:rPr lang="es-ES_tradnl" sz="2000" dirty="0" err="1"/>
              <a:t>Safe</a:t>
            </a:r>
            <a:r>
              <a:rPr lang="es-ES_tradnl" sz="2000" dirty="0"/>
              <a:t>” (Perforación segura) para verificar la presencia y ubicación de cables eléctricos subterráneos existentes</a:t>
            </a:r>
            <a:endParaRPr lang="en-US" sz="2000" dirty="0"/>
          </a:p>
          <a:p>
            <a:pPr lvl="0">
              <a:buFont typeface="Wingdings" charset="2"/>
              <a:buChar char="ü"/>
            </a:pPr>
            <a:r>
              <a:rPr lang="es-ES_tradnl" sz="2000" dirty="0"/>
              <a:t>No se pare directamente debajo de líneas aéreas energizadas</a:t>
            </a:r>
            <a:endParaRPr lang="en-US" sz="2000" dirty="0"/>
          </a:p>
        </p:txBody>
      </p:sp>
      <p:sp>
        <p:nvSpPr>
          <p:cNvPr id="6" name="Content Placeholder 5"/>
          <p:cNvSpPr>
            <a:spLocks noGrp="1"/>
          </p:cNvSpPr>
          <p:nvPr>
            <p:ph sz="half" idx="2"/>
          </p:nvPr>
        </p:nvSpPr>
        <p:spPr/>
        <p:txBody>
          <a:bodyPr/>
          <a:lstStyle/>
          <a:p>
            <a:pPr algn="ctr">
              <a:buNone/>
            </a:pPr>
            <a:r>
              <a:rPr lang="en-US" b="1" dirty="0" smtClean="0">
                <a:effectLst>
                  <a:outerShdw blurRad="38100" dist="38100" dir="2700000" algn="tl">
                    <a:srgbClr val="000000">
                      <a:alpha val="43137"/>
                    </a:srgbClr>
                  </a:outerShdw>
                </a:effectLst>
              </a:rPr>
              <a:t>EVITAR</a:t>
            </a:r>
          </a:p>
          <a:p>
            <a:pPr lvl="0">
              <a:buClr>
                <a:srgbClr val="FF0000"/>
              </a:buClr>
              <a:buFont typeface="Lucida Grande"/>
              <a:buChar char="×"/>
            </a:pPr>
            <a:r>
              <a:rPr lang="es-ES_tradnl" sz="1600" dirty="0"/>
              <a:t>Contacto con el equipo mecánico operado cerca de las líneas aéreas, a menos que esté ubicado fuera de la zona de </a:t>
            </a:r>
            <a:r>
              <a:rPr lang="es-ES_tradnl" sz="1600" dirty="0" smtClean="0"/>
              <a:t>peligro</a:t>
            </a:r>
            <a:endParaRPr lang="en-US" sz="1600"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127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947540627"/>
              </p:ext>
            </p:extLst>
          </p:nvPr>
        </p:nvGraphicFramePr>
        <p:xfrm>
          <a:off x="4648200" y="3962400"/>
          <a:ext cx="4114800" cy="2011680"/>
        </p:xfrm>
        <a:graphic>
          <a:graphicData uri="http://schemas.openxmlformats.org/drawingml/2006/table">
            <a:tbl>
              <a:tblPr firstRow="1" bandRow="1">
                <a:tableStyleId>{7E9639D4-E3E2-4D34-9284-5A2195B3D0D7}</a:tableStyleId>
              </a:tblPr>
              <a:tblGrid>
                <a:gridCol w="2626468"/>
                <a:gridCol w="1488332"/>
              </a:tblGrid>
              <a:tr h="845127">
                <a:tc>
                  <a:txBody>
                    <a:bodyPr/>
                    <a:lstStyle/>
                    <a:p>
                      <a:pPr algn="ctr"/>
                      <a:r>
                        <a:rPr lang="es-ES_tradnl" sz="1800" b="1" kern="1200" dirty="0" smtClean="0">
                          <a:solidFill>
                            <a:schemeClr val="bg1"/>
                          </a:solidFill>
                          <a:effectLst/>
                          <a:latin typeface="+mn-lt"/>
                          <a:ea typeface="+mn-ea"/>
                          <a:cs typeface="+mn-cs"/>
                        </a:rPr>
                        <a:t>Tensión (Fase-fase) </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800" b="1" kern="1200" dirty="0" smtClean="0">
                          <a:solidFill>
                            <a:schemeClr val="bg1"/>
                          </a:solidFill>
                          <a:effectLst/>
                          <a:latin typeface="+mn-lt"/>
                          <a:ea typeface="+mn-ea"/>
                          <a:cs typeface="+mn-cs"/>
                        </a:rPr>
                        <a:t>Distancia mínima segura*</a:t>
                      </a:r>
                      <a:r>
                        <a:rPr lang="en-US" dirty="0" smtClean="0">
                          <a:effectLst/>
                        </a:rPr>
                        <a:t> </a:t>
                      </a:r>
                      <a:endParaRPr lang="en-US" dirty="0" smtClean="0"/>
                    </a:p>
                  </a:txBody>
                  <a:tcPr anchor="ctr"/>
                </a:tc>
              </a:tr>
              <a:tr h="338051">
                <a:tc>
                  <a:txBody>
                    <a:bodyPr/>
                    <a:lstStyle/>
                    <a:p>
                      <a:pPr algn="ctr"/>
                      <a:r>
                        <a:rPr lang="en-US" dirty="0" smtClean="0"/>
                        <a:t> 0 – 50</a:t>
                      </a:r>
                      <a:r>
                        <a:rPr lang="en-US" baseline="0" dirty="0" smtClean="0"/>
                        <a:t> K</a:t>
                      </a:r>
                      <a:r>
                        <a:rPr lang="en-US" dirty="0" smtClean="0"/>
                        <a:t>V</a:t>
                      </a:r>
                      <a:endParaRPr lang="en-US" dirty="0"/>
                    </a:p>
                  </a:txBody>
                  <a:tcPr anchor="ctr"/>
                </a:tc>
                <a:tc>
                  <a:txBody>
                    <a:bodyPr/>
                    <a:lstStyle/>
                    <a:p>
                      <a:pPr algn="ctr"/>
                      <a:r>
                        <a:rPr lang="en-US" dirty="0" smtClean="0"/>
                        <a:t>10 ft</a:t>
                      </a:r>
                      <a:endParaRPr lang="en-US" dirty="0"/>
                    </a:p>
                  </a:txBody>
                  <a:tcPr anchor="ctr"/>
                </a:tc>
              </a:tr>
              <a:tr h="338051">
                <a:tc>
                  <a:txBody>
                    <a:bodyPr/>
                    <a:lstStyle/>
                    <a:p>
                      <a:pPr algn="ctr"/>
                      <a:r>
                        <a:rPr lang="en-US" sz="1800" kern="1200" baseline="0" dirty="0" smtClean="0"/>
                        <a:t>Over 50-200 KV</a:t>
                      </a:r>
                      <a:endParaRPr lang="en-US" sz="1800" kern="1200" baseline="0" dirty="0" smtClean="0">
                        <a:solidFill>
                          <a:schemeClr val="dk1"/>
                        </a:solidFill>
                        <a:latin typeface="+mn-lt"/>
                        <a:ea typeface="+mn-ea"/>
                        <a:cs typeface="+mn-cs"/>
                      </a:endParaRPr>
                    </a:p>
                  </a:txBody>
                  <a:tcPr anchor="ctr"/>
                </a:tc>
                <a:tc>
                  <a:txBody>
                    <a:bodyPr/>
                    <a:lstStyle/>
                    <a:p>
                      <a:pPr algn="ctr"/>
                      <a:r>
                        <a:rPr lang="en-US" dirty="0" smtClean="0"/>
                        <a:t>15 ft</a:t>
                      </a:r>
                      <a:endParaRPr lang="en-US" dirty="0"/>
                    </a:p>
                  </a:txBody>
                  <a:tcPr anchor="ctr"/>
                </a:tc>
              </a:tr>
              <a:tr h="3380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smtClean="0"/>
                        <a:t>Over 200- 345K V</a:t>
                      </a:r>
                      <a:endParaRPr lang="en-US" dirty="0" smtClean="0"/>
                    </a:p>
                  </a:txBody>
                  <a:tcPr anchor="ctr"/>
                </a:tc>
                <a:tc>
                  <a:txBody>
                    <a:bodyPr/>
                    <a:lstStyle/>
                    <a:p>
                      <a:pPr algn="ctr"/>
                      <a:r>
                        <a:rPr lang="en-US" dirty="0" smtClean="0"/>
                        <a:t>20 ft</a:t>
                      </a:r>
                      <a:endParaRPr lang="en-US" dirty="0"/>
                    </a:p>
                  </a:txBody>
                  <a:tcPr anchor="ctr"/>
                </a:tc>
              </a:tr>
            </a:tbl>
          </a:graphicData>
        </a:graphic>
      </p:graphicFrame>
      <p:sp>
        <p:nvSpPr>
          <p:cNvPr id="5" name="Rectangle 4"/>
          <p:cNvSpPr/>
          <p:nvPr/>
        </p:nvSpPr>
        <p:spPr>
          <a:xfrm>
            <a:off x="4419600" y="5943600"/>
            <a:ext cx="4419600" cy="646331"/>
          </a:xfrm>
          <a:prstGeom prst="rect">
            <a:avLst/>
          </a:prstGeom>
        </p:spPr>
        <p:txBody>
          <a:bodyPr wrap="square">
            <a:spAutoFit/>
          </a:bodyPr>
          <a:lstStyle/>
          <a:p>
            <a:r>
              <a:rPr lang="es-ES_tradnl" dirty="0"/>
              <a:t>*</a:t>
            </a:r>
            <a:r>
              <a:rPr lang="es-ES_tradnl" i="1" dirty="0"/>
              <a:t>El espacio aumenta en 4 pulgadas por cada 10.000 V adicionales después de 50.000 V </a:t>
            </a:r>
            <a:endParaRPr lang="en-US" dirty="0"/>
          </a:p>
        </p:txBody>
      </p:sp>
      <p:sp>
        <p:nvSpPr>
          <p:cNvPr id="8" name="TextBox 7"/>
          <p:cNvSpPr txBox="1"/>
          <p:nvPr/>
        </p:nvSpPr>
        <p:spPr>
          <a:xfrm>
            <a:off x="8573630" y="5288452"/>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9" name="Rectangle 8"/>
          <p:cNvSpPr/>
          <p:nvPr/>
        </p:nvSpPr>
        <p:spPr>
          <a:xfrm>
            <a:off x="4648200" y="2971800"/>
            <a:ext cx="4114800" cy="923330"/>
          </a:xfrm>
          <a:prstGeom prst="rect">
            <a:avLst/>
          </a:prstGeom>
          <a:noFill/>
          <a:ln>
            <a:noFill/>
          </a:ln>
        </p:spPr>
        <p:txBody>
          <a:bodyPr wrap="square">
            <a:spAutoFit/>
          </a:bodyPr>
          <a:lstStyle/>
          <a:p>
            <a:r>
              <a:rPr lang="es-MX" dirty="0" smtClean="0"/>
              <a:t>La distancia mínima segura entre las líneas energizadas y cualquier parte del equipo o carga debe ser:</a:t>
            </a:r>
            <a:endParaRPr lang="es-MX" b="1" dirty="0">
              <a:solidFill>
                <a:srgbClr val="FF0000"/>
              </a:solidFill>
            </a:endParaRPr>
          </a:p>
        </p:txBody>
      </p:sp>
      <p:sp>
        <p:nvSpPr>
          <p:cNvPr id="10" name="Rectangle 9"/>
          <p:cNvSpPr/>
          <p:nvPr/>
        </p:nvSpPr>
        <p:spPr>
          <a:xfrm>
            <a:off x="5334000" y="6488668"/>
            <a:ext cx="1308371" cy="246221"/>
          </a:xfrm>
          <a:prstGeom prst="rect">
            <a:avLst/>
          </a:prstGeom>
        </p:spPr>
        <p:txBody>
          <a:bodyPr wrap="none">
            <a:spAutoFit/>
          </a:bodyPr>
          <a:lstStyle/>
          <a:p>
            <a:r>
              <a:rPr lang="en-US" sz="1000" dirty="0" smtClean="0">
                <a:latin typeface="Arial" pitchFamily="34" charset="0"/>
                <a:cs typeface="Arial" pitchFamily="34" charset="0"/>
              </a:rPr>
              <a:t>1910.269(k)(2)(</a:t>
            </a:r>
            <a:r>
              <a:rPr lang="en-US" sz="1000" dirty="0" err="1" smtClean="0">
                <a:latin typeface="Arial" pitchFamily="34" charset="0"/>
                <a:cs typeface="Arial" pitchFamily="34" charset="0"/>
              </a:rPr>
              <a:t>i</a:t>
            </a:r>
            <a:r>
              <a:rPr lang="en-US" sz="1000" dirty="0" smtClean="0">
                <a:latin typeface="Arial" pitchFamily="34" charset="0"/>
                <a:cs typeface="Arial" pitchFamily="34" charset="0"/>
              </a:rPr>
              <a:t>)(B)</a:t>
            </a:r>
            <a:endParaRPr lang="en-US" sz="1000" dirty="0">
              <a:latin typeface="Arial" pitchFamily="34" charset="0"/>
              <a:cs typeface="Arial" pitchFamily="34" charset="0"/>
            </a:endParaRPr>
          </a:p>
        </p:txBody>
      </p:sp>
      <p:sp>
        <p:nvSpPr>
          <p:cNvPr id="11" name="Rectangle 9"/>
          <p:cNvSpPr>
            <a:spLocks noChangeArrowheads="1"/>
          </p:cNvSpPr>
          <p:nvPr/>
        </p:nvSpPr>
        <p:spPr bwMode="auto">
          <a:xfrm>
            <a:off x="0" y="6581001"/>
            <a:ext cx="8458200" cy="276999"/>
          </a:xfrm>
          <a:prstGeom prst="rect">
            <a:avLst/>
          </a:prstGeom>
          <a:noFill/>
          <a:ln w="9525">
            <a:noFill/>
            <a:miter lim="800000"/>
            <a:headEnd/>
            <a:tailEnd/>
          </a:ln>
        </p:spPr>
        <p:txBody>
          <a:bodyPr>
            <a:spAutoFit/>
          </a:bodyPr>
          <a:lstStyle/>
          <a:p>
            <a:r>
              <a:rPr lang="en-US" sz="1200" dirty="0">
                <a:latin typeface="Calibri" pitchFamily="34" charset="0"/>
                <a:hlinkClick r:id="rId3"/>
              </a:rPr>
              <a:t>http://</a:t>
            </a:r>
            <a:r>
              <a:rPr lang="en-US" sz="1200" dirty="0" smtClean="0">
                <a:latin typeface="Calibri" pitchFamily="34" charset="0"/>
                <a:hlinkClick r:id="rId3"/>
              </a:rPr>
              <a:t>www.osha.gov/pls/oshaweb/owadisp.show_document?p_table=STANDARDS&amp;p_id=10767</a:t>
            </a:r>
            <a:endParaRPr lang="en-US" sz="1200" dirty="0">
              <a:latin typeface="Calibri"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lvl="0" algn="r"/>
            <a:r>
              <a:rPr lang="es-ES_tradnl" dirty="0"/>
              <a:t>HORA DE </a:t>
            </a:r>
            <a:r>
              <a:rPr lang="es-ES_tradnl" dirty="0" smtClean="0"/>
              <a:t>JUGAR</a:t>
            </a:r>
            <a:r>
              <a:rPr lang="es-ES_tradnl" dirty="0"/>
              <a:t/>
            </a:r>
            <a:br>
              <a:rPr lang="es-ES_tradnl" dirty="0"/>
            </a:br>
            <a:r>
              <a:rPr lang="es-ES_tradnl" dirty="0"/>
              <a:t>AHORCADO</a:t>
            </a:r>
            <a:endParaRPr lang="en-US" dirty="0"/>
          </a:p>
        </p:txBody>
      </p:sp>
      <p:sp>
        <p:nvSpPr>
          <p:cNvPr id="3" name="Content Placeholder 2"/>
          <p:cNvSpPr>
            <a:spLocks noGrp="1"/>
          </p:cNvSpPr>
          <p:nvPr>
            <p:ph idx="1"/>
          </p:nvPr>
        </p:nvSpPr>
        <p:spPr>
          <a:xfrm>
            <a:off x="457200" y="1600200"/>
            <a:ext cx="8229600" cy="4449763"/>
          </a:xfrm>
        </p:spPr>
        <p:txBody>
          <a:bodyPr>
            <a:normAutofit/>
          </a:bodyPr>
          <a:lstStyle/>
          <a:p>
            <a:pPr lvl="0"/>
            <a:r>
              <a:rPr lang="es-ES_tradnl" dirty="0"/>
              <a:t>¿Cuál es la principal causa de muerte entre los trabajadores de servicios públicos eléctricos? </a:t>
            </a:r>
            <a:endParaRPr lang="en-US" dirty="0"/>
          </a:p>
          <a:p>
            <a:endParaRPr lang="en-US" dirty="0" smtClean="0"/>
          </a:p>
          <a:p>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r>
              <a:rPr lang="en-US" u="sng" dirty="0" smtClean="0"/>
              <a:t>_</a:t>
            </a:r>
            <a:r>
              <a:rPr lang="en-US" dirty="0" smtClean="0"/>
              <a:t>  </a:t>
            </a:r>
          </a:p>
          <a:p>
            <a:endParaRPr lang="en-US" dirty="0" smtClean="0"/>
          </a:p>
          <a:p>
            <a:pPr lvl="0"/>
            <a:r>
              <a:rPr lang="es-ES_tradnl" dirty="0"/>
              <a:t>Solución: </a:t>
            </a:r>
            <a:r>
              <a:rPr lang="es-ES_tradnl" u="sng" dirty="0"/>
              <a:t>ELECTROCUCIÓN</a:t>
            </a:r>
            <a:endParaRPr lang="en-US" dirty="0"/>
          </a:p>
        </p:txBody>
      </p:sp>
      <p:sp>
        <p:nvSpPr>
          <p:cNvPr id="4" name="Slide Number Placeholder 3"/>
          <p:cNvSpPr>
            <a:spLocks noGrp="1"/>
          </p:cNvSpPr>
          <p:nvPr>
            <p:ph type="sldNum" sz="quarter" idx="12"/>
          </p:nvPr>
        </p:nvSpPr>
        <p:spPr/>
        <p:txBody>
          <a:bodyPr/>
          <a:lstStyle/>
          <a:p>
            <a:fld id="{1AEA41FB-01C2-4D91-8A68-98251CD2FFE9}" type="slidenum">
              <a:rPr lang="en-US" smtClean="0"/>
              <a:pPr/>
              <a:t>128</a:t>
            </a:fld>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dirty="0" smtClean="0"/>
              <a:t>¿</a:t>
            </a:r>
            <a:r>
              <a:rPr lang="en-US" dirty="0" smtClean="0"/>
              <a:t>PREGUNTAS?</a:t>
            </a:r>
            <a:endParaRPr lang="en-US" dirty="0"/>
          </a:p>
        </p:txBody>
      </p:sp>
      <p:sp>
        <p:nvSpPr>
          <p:cNvPr id="4" name="Slide Number Placeholder 3"/>
          <p:cNvSpPr>
            <a:spLocks noGrp="1"/>
          </p:cNvSpPr>
          <p:nvPr>
            <p:ph type="sldNum" sz="quarter" idx="12"/>
          </p:nvPr>
        </p:nvSpPr>
        <p:spPr/>
        <p:txBody>
          <a:bodyPr/>
          <a:lstStyle/>
          <a:p>
            <a:fld id="{08C57097-B0D4-42A7-9A66-B67B15BCBCEA}" type="slidenum">
              <a:rPr lang="en-US" smtClean="0">
                <a:solidFill>
                  <a:prstClr val="black">
                    <a:tint val="75000"/>
                  </a:prstClr>
                </a:solidFill>
              </a:rPr>
              <a:pPr/>
              <a:t>129</a:t>
            </a:fld>
            <a:endParaRPr lang="en-US" dirty="0">
              <a:solidFill>
                <a:prstClr val="black">
                  <a:tint val="75000"/>
                </a:prstClr>
              </a:solidFill>
            </a:endParaRPr>
          </a:p>
        </p:txBody>
      </p:sp>
    </p:spTree>
    <p:extLst>
      <p:ext uri="{BB962C8B-B14F-4D97-AF65-F5344CB8AC3E}">
        <p14:creationId xmlns:p14="http://schemas.microsoft.com/office/powerpoint/2010/main" val="514577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1500" i="1" dirty="0" smtClean="0"/>
          </a:p>
          <a:p>
            <a:pPr lvl="0"/>
            <a:r>
              <a:rPr lang="es-ES_tradnl" sz="2800" i="1" dirty="0"/>
              <a:t>El empleado estaba levantando un travesaño en una canasta y colgándolo en el poste. El empleado sintió dolor en la parte baja de la espalda mientras </a:t>
            </a:r>
            <a:r>
              <a:rPr lang="es-ES_tradnl" sz="2800" b="1" i="1" dirty="0">
                <a:solidFill>
                  <a:srgbClr val="FF0000"/>
                </a:solidFill>
              </a:rPr>
              <a:t>levantaba</a:t>
            </a:r>
            <a:r>
              <a:rPr lang="es-ES_tradnl" sz="2800" i="1" dirty="0"/>
              <a:t> el travesaño.</a:t>
            </a:r>
            <a:endParaRPr lang="en-US" sz="2800" dirty="0"/>
          </a:p>
          <a:p>
            <a:endParaRPr lang="en-US" sz="2800" dirty="0"/>
          </a:p>
          <a:p>
            <a:pPr lvl="0"/>
            <a:r>
              <a:rPr lang="es-ES_tradnl" sz="2800" i="1" dirty="0"/>
              <a:t>El empleado sintió un dolor agudo en la parte baja de la espalda mientras se</a:t>
            </a:r>
            <a:r>
              <a:rPr lang="es-ES_tradnl" sz="2800" b="1" i="1" dirty="0">
                <a:solidFill>
                  <a:srgbClr val="FF0000"/>
                </a:solidFill>
              </a:rPr>
              <a:t> inclinaba </a:t>
            </a:r>
            <a:r>
              <a:rPr lang="es-ES_tradnl" sz="2800" i="1" dirty="0"/>
              <a:t>para ajustar una tuerca en un perno.</a:t>
            </a:r>
            <a:endParaRPr lang="en-US" sz="2800" dirty="0"/>
          </a:p>
          <a:p>
            <a:endParaRPr lang="en-US" sz="2600"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13</a:t>
            </a:fld>
            <a:endParaRPr lang="en-US"/>
          </a:p>
        </p:txBody>
      </p:sp>
      <p:sp>
        <p:nvSpPr>
          <p:cNvPr id="5" name="Title 1"/>
          <p:cNvSpPr txBox="1">
            <a:spLocks/>
          </p:cNvSpPr>
          <p:nvPr/>
        </p:nvSpPr>
        <p:spPr>
          <a:xfrm>
            <a:off x="609600" y="76200"/>
            <a:ext cx="8382000" cy="1143000"/>
          </a:xfrm>
          <a:prstGeom prst="rect">
            <a:avLst/>
          </a:prstGeom>
        </p:spPr>
        <p:txBody>
          <a:bodyPr vert="horz" lIns="91440" tIns="45720" rIns="91440" bIns="45720" rtlCol="0" anchor="ctr">
            <a:normAutofit/>
          </a:bodyPr>
          <a:lstStyle/>
          <a:p>
            <a:pPr lvl="0" algn="r"/>
            <a:r>
              <a:rPr lang="es-ES_tradnl" sz="3600" b="1" dirty="0">
                <a:solidFill>
                  <a:schemeClr val="bg1"/>
                </a:solidFill>
              </a:rPr>
              <a:t>EJEMPLOS DE INFORMES DE LESIONES</a:t>
            </a:r>
            <a:endParaRPr lang="en-US" sz="3600" dirty="0">
              <a:solidFill>
                <a:schemeClr val="bg1"/>
              </a:solidFill>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en-US" sz="2800" b="1" dirty="0" smtClean="0">
                <a:solidFill>
                  <a:schemeClr val="bg1"/>
                </a:solidFill>
                <a:effectLst>
                  <a:outerShdw blurRad="38100" dist="38100" dir="2700000" algn="tl">
                    <a:srgbClr val="000000">
                      <a:alpha val="43137"/>
                    </a:srgbClr>
                  </a:outerShdw>
                </a:effectLst>
                <a:latin typeface="+mj-lt"/>
                <a:ea typeface="+mj-ea"/>
                <a:cs typeface="+mj-cs"/>
              </a:rPr>
              <a:t>ESFUERZO EXCESIVO</a:t>
            </a:r>
            <a:endParaRPr kumimoji="0" lang="en-US" sz="28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pPr lvl="0"/>
            <a:r>
              <a:rPr lang="es-ES_tradnl" dirty="0">
                <a:effectLst/>
              </a:rPr>
              <a:t>CONCIENCIA SOBRE EL ARCO ELÉCTRICO</a:t>
            </a:r>
            <a:endParaRPr lang="en-US" dirty="0">
              <a:effectLst/>
            </a:endParaRPr>
          </a:p>
        </p:txBody>
      </p:sp>
      <p:sp>
        <p:nvSpPr>
          <p:cNvPr id="3" name="Slide Number Placeholder 2"/>
          <p:cNvSpPr>
            <a:spLocks noGrp="1"/>
          </p:cNvSpPr>
          <p:nvPr>
            <p:ph type="sldNum" sz="quarter" idx="12"/>
          </p:nvPr>
        </p:nvSpPr>
        <p:spPr/>
        <p:txBody>
          <a:bodyPr/>
          <a:lstStyle/>
          <a:p>
            <a:fld id="{1AEA41FB-01C2-4D91-8A68-98251CD2FFE9}" type="slidenum">
              <a:rPr lang="en-US" smtClean="0"/>
              <a:pPr/>
              <a:t>130</a:t>
            </a:fld>
            <a:endParaRPr lang="en-US"/>
          </a:p>
        </p:txBody>
      </p:sp>
      <p:sp>
        <p:nvSpPr>
          <p:cNvPr id="6" name="Rectangle 5"/>
          <p:cNvSpPr/>
          <p:nvPr/>
        </p:nvSpPr>
        <p:spPr>
          <a:xfrm>
            <a:off x="1295400" y="4419600"/>
            <a:ext cx="3276600" cy="1938992"/>
          </a:xfrm>
          <a:prstGeom prst="rect">
            <a:avLst/>
          </a:prstGeom>
        </p:spPr>
        <p:txBody>
          <a:bodyPr wrap="square">
            <a:spAutoFit/>
          </a:bodyPr>
          <a:lstStyle/>
          <a:p>
            <a:pPr lvl="0" algn="ctr"/>
            <a:r>
              <a:rPr lang="es-ES_tradnl" sz="2400" i="1" dirty="0"/>
              <a:t>Una descarga eléctrica repentina de alta tensión que fluye a través del aire desde un conductor a otro </a:t>
            </a:r>
            <a:endParaRPr lang="en-US" sz="2400" dirty="0"/>
          </a:p>
        </p:txBody>
      </p:sp>
      <p:graphicFrame>
        <p:nvGraphicFramePr>
          <p:cNvPr id="437251" name="Object 3"/>
          <p:cNvGraphicFramePr>
            <a:graphicFrameLocks noChangeAspect="1"/>
          </p:cNvGraphicFramePr>
          <p:nvPr/>
        </p:nvGraphicFramePr>
        <p:xfrm>
          <a:off x="4495800" y="1531932"/>
          <a:ext cx="4343400" cy="4237043"/>
        </p:xfrm>
        <a:graphic>
          <a:graphicData uri="http://schemas.openxmlformats.org/presentationml/2006/ole">
            <mc:AlternateContent xmlns:mc="http://schemas.openxmlformats.org/markup-compatibility/2006">
              <mc:Choice xmlns:v="urn:schemas-microsoft-com:vml" Requires="v">
                <p:oleObj spid="_x0000_s700419" name="Acrobat Document" r:id="rId4" imgW="7779960" imgH="10050480" progId="">
                  <p:embed/>
                </p:oleObj>
              </mc:Choice>
              <mc:Fallback>
                <p:oleObj name="Acrobat Document" r:id="rId4" imgW="7779960" imgH="1005048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7843" t="36363" r="15686" b="6061"/>
                      <a:stretch>
                        <a:fillRect/>
                      </a:stretch>
                    </p:blipFill>
                    <p:spPr bwMode="auto">
                      <a:xfrm>
                        <a:off x="4495800" y="1531932"/>
                        <a:ext cx="4343400" cy="42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a:normAutofit/>
          </a:bodyPr>
          <a:lstStyle/>
          <a:p>
            <a:pPr lvl="0" algn="r"/>
            <a:r>
              <a:rPr lang="es-ES_tradnl" dirty="0"/>
              <a:t>¿QUÉ PUEDE CAUSAR UN ARCO ELÉCTRICO?</a:t>
            </a:r>
            <a:endParaRPr lang="en-US" dirty="0"/>
          </a:p>
        </p:txBody>
      </p:sp>
      <p:sp>
        <p:nvSpPr>
          <p:cNvPr id="3" name="Content Placeholder 2"/>
          <p:cNvSpPr>
            <a:spLocks noGrp="1"/>
          </p:cNvSpPr>
          <p:nvPr>
            <p:ph idx="1"/>
          </p:nvPr>
        </p:nvSpPr>
        <p:spPr>
          <a:xfrm>
            <a:off x="457200" y="1981200"/>
            <a:ext cx="8229600" cy="4068763"/>
          </a:xfrm>
        </p:spPr>
        <p:txBody>
          <a:bodyPr>
            <a:normAutofit/>
          </a:bodyPr>
          <a:lstStyle/>
          <a:p>
            <a:pPr lvl="0"/>
            <a:r>
              <a:rPr lang="es-ES_tradnl" dirty="0"/>
              <a:t>Equipo eléctrico en funcionamiento</a:t>
            </a:r>
            <a:endParaRPr lang="en-US" dirty="0"/>
          </a:p>
          <a:p>
            <a:pPr lvl="0"/>
            <a:r>
              <a:rPr lang="es-ES_tradnl" dirty="0"/>
              <a:t>Causar accidentalmente una falla o corto circuito</a:t>
            </a:r>
            <a:endParaRPr lang="en-US" dirty="0"/>
          </a:p>
          <a:p>
            <a:pPr lvl="0"/>
            <a:r>
              <a:rPr lang="es-ES_tradnl" dirty="0"/>
              <a:t>Herramientas inadecuadas</a:t>
            </a:r>
            <a:endParaRPr lang="en-US" dirty="0"/>
          </a:p>
          <a:p>
            <a:pPr lvl="0"/>
            <a:r>
              <a:rPr lang="es-ES_tradnl" dirty="0"/>
              <a:t>Corrosión del equipo eléctrico</a:t>
            </a:r>
            <a:endParaRPr lang="en-US" dirty="0"/>
          </a:p>
          <a:p>
            <a:pPr lvl="0"/>
            <a:r>
              <a:rPr lang="es-ES_tradnl" dirty="0"/>
              <a:t>Métodos de trabajo inadecuados</a:t>
            </a:r>
            <a:endParaRPr lang="en-US" dirty="0"/>
          </a:p>
          <a:p>
            <a:pPr lvl="0"/>
            <a:r>
              <a:rPr lang="es-ES_tradnl" dirty="0"/>
              <a:t>Falta de seguridad</a:t>
            </a:r>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131</a:t>
            </a:fld>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8277" name="Object 5"/>
          <p:cNvGraphicFramePr>
            <a:graphicFrameLocks noChangeAspect="1"/>
          </p:cNvGraphicFramePr>
          <p:nvPr/>
        </p:nvGraphicFramePr>
        <p:xfrm>
          <a:off x="5334000" y="3141301"/>
          <a:ext cx="3810000" cy="3716699"/>
        </p:xfrm>
        <a:graphic>
          <a:graphicData uri="http://schemas.openxmlformats.org/presentationml/2006/ole">
            <mc:AlternateContent xmlns:mc="http://schemas.openxmlformats.org/markup-compatibility/2006">
              <mc:Choice xmlns:v="urn:schemas-microsoft-com:vml" Requires="v">
                <p:oleObj spid="_x0000_s701445" name="Acrobat Document" r:id="rId4" imgW="7779960" imgH="10050480" progId="">
                  <p:embed/>
                </p:oleObj>
              </mc:Choice>
              <mc:Fallback>
                <p:oleObj name="Acrobat Document" r:id="rId4" imgW="7779960" imgH="1005048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7843" t="36363" r="15686" b="6061"/>
                      <a:stretch>
                        <a:fillRect/>
                      </a:stretch>
                    </p:blipFill>
                    <p:spPr bwMode="auto">
                      <a:xfrm>
                        <a:off x="5334000" y="3141301"/>
                        <a:ext cx="3810000" cy="371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533400" y="0"/>
            <a:ext cx="8229600" cy="1143000"/>
          </a:xfrm>
        </p:spPr>
        <p:txBody>
          <a:bodyPr>
            <a:normAutofit fontScale="90000"/>
          </a:bodyPr>
          <a:lstStyle/>
          <a:p>
            <a:pPr lvl="0" algn="r"/>
            <a:r>
              <a:rPr lang="es-ES_tradnl" dirty="0"/>
              <a:t>ARCO ELÉCTRICO</a:t>
            </a:r>
            <a:br>
              <a:rPr lang="es-ES_tradnl" dirty="0"/>
            </a:br>
            <a:r>
              <a:rPr lang="es-ES_tradnl" dirty="0"/>
              <a:t> CAUSADO POR HERRAMIENTA QUE SE </a:t>
            </a:r>
            <a:r>
              <a:rPr lang="es-ES_tradnl" dirty="0" smtClean="0"/>
              <a:t>CAE</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743371E-D975-440E-A94A-A0EC841C25C2}" type="slidenum">
              <a:rPr lang="en-US" smtClean="0"/>
              <a:pPr/>
              <a:t>132</a:t>
            </a:fld>
            <a:endParaRPr lang="en-US"/>
          </a:p>
        </p:txBody>
      </p:sp>
      <p:graphicFrame>
        <p:nvGraphicFramePr>
          <p:cNvPr id="438278" name="Object 6"/>
          <p:cNvGraphicFramePr>
            <a:graphicFrameLocks noChangeAspect="1"/>
          </p:cNvGraphicFramePr>
          <p:nvPr/>
        </p:nvGraphicFramePr>
        <p:xfrm>
          <a:off x="2362199" y="2057400"/>
          <a:ext cx="2960999" cy="3733800"/>
        </p:xfrm>
        <a:graphic>
          <a:graphicData uri="http://schemas.openxmlformats.org/presentationml/2006/ole">
            <mc:AlternateContent xmlns:mc="http://schemas.openxmlformats.org/markup-compatibility/2006">
              <mc:Choice xmlns:v="urn:schemas-microsoft-com:vml" Requires="v">
                <p:oleObj spid="_x0000_s701446" name="Acrobat Document" r:id="rId6" imgW="7779960" imgH="10050480" progId="">
                  <p:embed/>
                </p:oleObj>
              </mc:Choice>
              <mc:Fallback>
                <p:oleObj name="Acrobat Document" r:id="rId6" imgW="7779960" imgH="1005048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l="15686" t="36363" r="31374" b="12122"/>
                      <a:stretch>
                        <a:fillRect/>
                      </a:stretch>
                    </p:blipFill>
                    <p:spPr bwMode="auto">
                      <a:xfrm>
                        <a:off x="2362199" y="2057400"/>
                        <a:ext cx="296099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438279" name="Object 7"/>
          <p:cNvGraphicFramePr>
            <a:graphicFrameLocks noChangeAspect="1"/>
          </p:cNvGraphicFramePr>
          <p:nvPr/>
        </p:nvGraphicFramePr>
        <p:xfrm>
          <a:off x="0" y="1219200"/>
          <a:ext cx="2362200" cy="3984816"/>
        </p:xfrm>
        <a:graphic>
          <a:graphicData uri="http://schemas.openxmlformats.org/presentationml/2006/ole">
            <mc:AlternateContent xmlns:mc="http://schemas.openxmlformats.org/markup-compatibility/2006">
              <mc:Choice xmlns:v="urn:schemas-microsoft-com:vml" Requires="v">
                <p:oleObj spid="_x0000_s701447" name="Acrobat Document" r:id="rId8" imgW="7779960" imgH="10050480" progId="">
                  <p:embed/>
                </p:oleObj>
              </mc:Choice>
              <mc:Fallback>
                <p:oleObj name="Acrobat Document" r:id="rId8" imgW="7779960" imgH="1005048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l="20392" t="36363" r="31374" b="12122"/>
                      <a:stretch>
                        <a:fillRect/>
                      </a:stretch>
                    </p:blipFill>
                    <p:spPr bwMode="auto">
                      <a:xfrm>
                        <a:off x="0" y="1219200"/>
                        <a:ext cx="2362200" cy="39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20762"/>
          </a:xfrm>
        </p:spPr>
        <p:txBody>
          <a:bodyPr>
            <a:normAutofit/>
          </a:bodyPr>
          <a:lstStyle/>
          <a:p>
            <a:pPr lvl="0" algn="r"/>
            <a:r>
              <a:rPr lang="es-ES_tradnl" dirty="0"/>
              <a:t>EVALUACIÓN DEL ARCO ELÉCTRICO</a:t>
            </a:r>
            <a:endParaRPr lang="en-US" dirty="0"/>
          </a:p>
        </p:txBody>
      </p:sp>
      <p:sp>
        <p:nvSpPr>
          <p:cNvPr id="3" name="Content Placeholder 2"/>
          <p:cNvSpPr>
            <a:spLocks noGrp="1"/>
          </p:cNvSpPr>
          <p:nvPr>
            <p:ph idx="1"/>
          </p:nvPr>
        </p:nvSpPr>
        <p:spPr>
          <a:xfrm>
            <a:off x="457200" y="1905000"/>
            <a:ext cx="8229600" cy="4495800"/>
          </a:xfrm>
        </p:spPr>
        <p:txBody>
          <a:bodyPr>
            <a:normAutofit/>
          </a:bodyPr>
          <a:lstStyle/>
          <a:p>
            <a:pPr lvl="0"/>
            <a:r>
              <a:rPr lang="es-ES_tradnl" dirty="0"/>
              <a:t>Se debe realizar cuando hay una posibilidad de que ocurra un arco eléctrico</a:t>
            </a:r>
            <a:endParaRPr lang="en-US" dirty="0"/>
          </a:p>
          <a:p>
            <a:pPr lvl="1"/>
            <a:r>
              <a:rPr lang="es-ES_tradnl" dirty="0"/>
              <a:t>Cerca del equipo en funcionamiento</a:t>
            </a:r>
            <a:endParaRPr lang="en-US" dirty="0"/>
          </a:p>
          <a:p>
            <a:pPr lvl="1"/>
            <a:r>
              <a:rPr lang="es-ES_tradnl" dirty="0"/>
              <a:t>Al devanar el disyuntor</a:t>
            </a:r>
            <a:endParaRPr lang="en-US" dirty="0"/>
          </a:p>
          <a:p>
            <a:pPr lvl="0"/>
            <a:r>
              <a:rPr lang="es-ES_tradnl" dirty="0"/>
              <a:t>Debe ser realizado por un ingeniero eléctrico con licencia</a:t>
            </a:r>
            <a:endParaRPr lang="en-US" dirty="0"/>
          </a:p>
          <a:p>
            <a:pPr lvl="0"/>
            <a:r>
              <a:rPr lang="es-ES_tradnl" dirty="0"/>
              <a:t>El ingeniero designado determina entonces las áreas límite</a:t>
            </a:r>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133</a:t>
            </a:fld>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fontScale="90000"/>
          </a:bodyPr>
          <a:lstStyle/>
          <a:p>
            <a:pPr lvl="0" algn="r"/>
            <a:r>
              <a:rPr lang="es-ES_tradnl" dirty="0"/>
              <a:t>LÍMITES DE PROTECCIÓN CONTRA DESCARGA ELÉCTRICA</a:t>
            </a:r>
            <a:endParaRPr lang="en-US" dirty="0"/>
          </a:p>
        </p:txBody>
      </p:sp>
      <p:sp>
        <p:nvSpPr>
          <p:cNvPr id="3" name="Content Placeholder 2"/>
          <p:cNvSpPr>
            <a:spLocks noGrp="1"/>
          </p:cNvSpPr>
          <p:nvPr>
            <p:ph idx="1"/>
          </p:nvPr>
        </p:nvSpPr>
        <p:spPr>
          <a:xfrm>
            <a:off x="457200" y="1295400"/>
            <a:ext cx="3581400" cy="609600"/>
          </a:xfrm>
        </p:spPr>
        <p:txBody>
          <a:bodyPr>
            <a:normAutofit/>
          </a:bodyPr>
          <a:lstStyle/>
          <a:p>
            <a:pPr marL="0" indent="0">
              <a:buNone/>
            </a:pPr>
            <a:r>
              <a:rPr lang="es-ES_tradnl" sz="2800" dirty="0"/>
              <a:t>4 áreas distintivas</a:t>
            </a:r>
            <a:endParaRPr lang="en-US" sz="2800" dirty="0"/>
          </a:p>
        </p:txBody>
      </p:sp>
      <p:sp>
        <p:nvSpPr>
          <p:cNvPr id="9" name="Slide Number Placeholder 8"/>
          <p:cNvSpPr>
            <a:spLocks noGrp="1"/>
          </p:cNvSpPr>
          <p:nvPr>
            <p:ph type="sldNum" sz="quarter" idx="12"/>
          </p:nvPr>
        </p:nvSpPr>
        <p:spPr/>
        <p:txBody>
          <a:bodyPr/>
          <a:lstStyle/>
          <a:p>
            <a:fld id="{5743371E-D975-440E-A94A-A0EC841C25C2}" type="slidenum">
              <a:rPr lang="en-US" smtClean="0"/>
              <a:pPr/>
              <a:t>134</a:t>
            </a:fld>
            <a:endParaRPr lang="en-US"/>
          </a:p>
        </p:txBody>
      </p:sp>
      <p:grpSp>
        <p:nvGrpSpPr>
          <p:cNvPr id="4" name="Group 3"/>
          <p:cNvGrpSpPr/>
          <p:nvPr/>
        </p:nvGrpSpPr>
        <p:grpSpPr>
          <a:xfrm>
            <a:off x="5029200" y="2057400"/>
            <a:ext cx="3810000" cy="3733800"/>
            <a:chOff x="4495800" y="2850932"/>
            <a:chExt cx="2514600" cy="2438400"/>
          </a:xfrm>
        </p:grpSpPr>
        <p:sp>
          <p:nvSpPr>
            <p:cNvPr id="5" name="Flowchart: Connector 4"/>
            <p:cNvSpPr/>
            <p:nvPr/>
          </p:nvSpPr>
          <p:spPr>
            <a:xfrm>
              <a:off x="4495800" y="2850932"/>
              <a:ext cx="2514600" cy="2438400"/>
            </a:xfrm>
            <a:prstGeom prst="flowChartConnector">
              <a:avLst/>
            </a:prstGeom>
            <a:solidFill>
              <a:schemeClr val="tx2">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4724400" y="3092668"/>
              <a:ext cx="2057400" cy="1981200"/>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4953000" y="3302872"/>
              <a:ext cx="1600200" cy="1524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5181600" y="3505200"/>
              <a:ext cx="1143000" cy="1066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5638800" y="5791200"/>
            <a:ext cx="2708214" cy="646331"/>
          </a:xfrm>
          <a:prstGeom prst="rect">
            <a:avLst/>
          </a:prstGeom>
        </p:spPr>
        <p:txBody>
          <a:bodyPr wrap="square">
            <a:spAutoFit/>
          </a:bodyPr>
          <a:lstStyle/>
          <a:p>
            <a:pPr algn="ctr"/>
            <a:r>
              <a:rPr lang="es-ES_tradnl" smtClean="0"/>
              <a:t>Áreas de protección contra descarga eléctrica</a:t>
            </a:r>
            <a:endParaRPr lang="es-ES_tradnl"/>
          </a:p>
        </p:txBody>
      </p:sp>
      <p:cxnSp>
        <p:nvCxnSpPr>
          <p:cNvPr id="13" name="Straight Arrow Connector 12"/>
          <p:cNvCxnSpPr/>
          <p:nvPr/>
        </p:nvCxnSpPr>
        <p:spPr>
          <a:xfrm flipH="1" flipV="1">
            <a:off x="3695700" y="2286000"/>
            <a:ext cx="1752600" cy="5334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nvCxnSpPr>
        <p:spPr>
          <a:xfrm flipH="1" flipV="1">
            <a:off x="3657600" y="3124200"/>
            <a:ext cx="1981200" cy="152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7" name="Content Placeholder 2"/>
          <p:cNvSpPr txBox="1">
            <a:spLocks/>
          </p:cNvSpPr>
          <p:nvPr/>
        </p:nvSpPr>
        <p:spPr>
          <a:xfrm>
            <a:off x="304800" y="1752600"/>
            <a:ext cx="3429000" cy="838200"/>
          </a:xfrm>
          <a:prstGeom prst="rect">
            <a:avLst/>
          </a:prstGeom>
        </p:spPr>
        <p:txBody>
          <a:bodyPr vert="horz" lIns="91440" tIns="45720" rIns="91440" bIns="45720" rtlCol="0">
            <a:normAutofit fontScale="92500" lnSpcReduction="20000"/>
          </a:bodyPr>
          <a:lstStyle/>
          <a:p>
            <a:pPr marL="800100" lvl="1" indent="-342900">
              <a:buFont typeface="Lucida Grande"/>
              <a:buChar char="-"/>
            </a:pPr>
            <a:r>
              <a:rPr lang="es-ES_tradnl" sz="2000" dirty="0" smtClean="0"/>
              <a:t>Límite </a:t>
            </a:r>
            <a:r>
              <a:rPr lang="es-ES_tradnl" sz="2000" dirty="0"/>
              <a:t>de protección contra descargas eléctricas (anillo azul)</a:t>
            </a:r>
            <a:endParaRPr lang="en-US" sz="2000" dirty="0"/>
          </a:p>
        </p:txBody>
      </p:sp>
      <p:sp>
        <p:nvSpPr>
          <p:cNvPr id="18" name="Content Placeholder 2"/>
          <p:cNvSpPr txBox="1">
            <a:spLocks/>
          </p:cNvSpPr>
          <p:nvPr/>
        </p:nvSpPr>
        <p:spPr>
          <a:xfrm>
            <a:off x="609600" y="2743200"/>
            <a:ext cx="3124200" cy="685800"/>
          </a:xfrm>
          <a:prstGeom prst="rect">
            <a:avLst/>
          </a:prstGeom>
        </p:spPr>
        <p:txBody>
          <a:bodyPr vert="horz" lIns="91440" tIns="45720" rIns="91440" bIns="45720" rtlCol="0">
            <a:normAutofit lnSpcReduction="10000"/>
          </a:bodyPr>
          <a:lstStyle/>
          <a:p>
            <a:pPr lvl="1" indent="-288925">
              <a:spcBef>
                <a:spcPct val="20000"/>
              </a:spcBef>
              <a:buFont typeface="Arial" pitchFamily="34" charset="0"/>
              <a:buChar char="–"/>
              <a:defRPr/>
            </a:pPr>
            <a:r>
              <a:rPr lang="es-ES_tradnl" sz="2000" dirty="0"/>
              <a:t>Enfoque limitado (anillo anaranjado)</a:t>
            </a:r>
            <a:endParaRPr lang="en-US" sz="2000" dirty="0"/>
          </a:p>
          <a:p>
            <a:pPr marL="168275" marR="0" lvl="1"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9" name="Content Placeholder 2"/>
          <p:cNvSpPr txBox="1">
            <a:spLocks/>
          </p:cNvSpPr>
          <p:nvPr/>
        </p:nvSpPr>
        <p:spPr>
          <a:xfrm>
            <a:off x="1219200" y="3581400"/>
            <a:ext cx="2895600" cy="914400"/>
          </a:xfrm>
          <a:prstGeom prst="rect">
            <a:avLst/>
          </a:prstGeom>
        </p:spPr>
        <p:txBody>
          <a:bodyPr vert="horz" lIns="91440" tIns="45720" rIns="91440" bIns="45720" rtlCol="0">
            <a:normAutofit/>
          </a:bodyPr>
          <a:lstStyle/>
          <a:p>
            <a:pPr lvl="1" indent="-288925">
              <a:spcBef>
                <a:spcPct val="20000"/>
              </a:spcBef>
              <a:buFont typeface="Arial" pitchFamily="34" charset="0"/>
              <a:buChar char="–"/>
              <a:defRPr/>
            </a:pPr>
            <a:r>
              <a:rPr lang="es-ES_tradnl" sz="2000" dirty="0"/>
              <a:t>Enfoque restringido (anillo rojo</a:t>
            </a:r>
            <a:r>
              <a:rPr lang="es-ES_tradnl" sz="2000" dirty="0" smtClean="0"/>
              <a:t>)</a:t>
            </a:r>
            <a:endParaRPr lang="en-US" sz="2000" dirty="0"/>
          </a:p>
        </p:txBody>
      </p:sp>
      <p:sp>
        <p:nvSpPr>
          <p:cNvPr id="20" name="Content Placeholder 2"/>
          <p:cNvSpPr txBox="1">
            <a:spLocks/>
          </p:cNvSpPr>
          <p:nvPr/>
        </p:nvSpPr>
        <p:spPr>
          <a:xfrm>
            <a:off x="1447800" y="4495800"/>
            <a:ext cx="3124200" cy="990600"/>
          </a:xfrm>
          <a:prstGeom prst="rect">
            <a:avLst/>
          </a:prstGeom>
        </p:spPr>
        <p:txBody>
          <a:bodyPr vert="horz" lIns="91440" tIns="45720" rIns="91440" bIns="45720" rtlCol="0">
            <a:normAutofit/>
          </a:bodyPr>
          <a:lstStyle/>
          <a:p>
            <a:pPr lvl="1" indent="-288925">
              <a:spcBef>
                <a:spcPct val="20000"/>
              </a:spcBef>
              <a:buFont typeface="Arial" pitchFamily="34" charset="0"/>
              <a:buChar char="–"/>
              <a:defRPr/>
            </a:pPr>
            <a:r>
              <a:rPr lang="es-ES_tradnl" sz="2000" dirty="0"/>
              <a:t>Enfoque prohibido (círculo negro</a:t>
            </a:r>
            <a:r>
              <a:rPr lang="es-ES_tradnl" sz="2000" dirty="0" smtClean="0"/>
              <a:t>)</a:t>
            </a:r>
            <a:endParaRPr lang="en-US" sz="2000" dirty="0"/>
          </a:p>
        </p:txBody>
      </p:sp>
      <p:cxnSp>
        <p:nvCxnSpPr>
          <p:cNvPr id="25" name="Straight Arrow Connector 24"/>
          <p:cNvCxnSpPr/>
          <p:nvPr/>
        </p:nvCxnSpPr>
        <p:spPr>
          <a:xfrm flipH="1">
            <a:off x="3810001" y="3733800"/>
            <a:ext cx="2209799" cy="228600"/>
          </a:xfrm>
          <a:prstGeom prst="straightConnector1">
            <a:avLst/>
          </a:prstGeom>
          <a:ln>
            <a:solidFill>
              <a:srgbClr val="FF0000"/>
            </a:solidFill>
            <a:tailEnd type="arrow"/>
          </a:ln>
        </p:spPr>
        <p:style>
          <a:lnRef idx="3">
            <a:schemeClr val="accent5"/>
          </a:lnRef>
          <a:fillRef idx="0">
            <a:schemeClr val="accent5"/>
          </a:fillRef>
          <a:effectRef idx="2">
            <a:schemeClr val="accent5"/>
          </a:effectRef>
          <a:fontRef idx="minor">
            <a:schemeClr val="tx1"/>
          </a:fontRef>
        </p:style>
      </p:cxnSp>
      <p:sp>
        <p:nvSpPr>
          <p:cNvPr id="33" name="Content Placeholder 2"/>
          <p:cNvSpPr txBox="1">
            <a:spLocks/>
          </p:cNvSpPr>
          <p:nvPr/>
        </p:nvSpPr>
        <p:spPr>
          <a:xfrm>
            <a:off x="381000" y="5638800"/>
            <a:ext cx="3124200" cy="914400"/>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34" name="Straight Arrow Connector 33"/>
          <p:cNvCxnSpPr/>
          <p:nvPr/>
        </p:nvCxnSpPr>
        <p:spPr>
          <a:xfrm flipH="1">
            <a:off x="4267201" y="4038600"/>
            <a:ext cx="2057399" cy="838200"/>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sp>
        <p:nvSpPr>
          <p:cNvPr id="37" name="Flowchart: Punched Tape 36"/>
          <p:cNvSpPr/>
          <p:nvPr/>
        </p:nvSpPr>
        <p:spPr>
          <a:xfrm>
            <a:off x="228600" y="5257800"/>
            <a:ext cx="5334000" cy="990600"/>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lvl="1" indent="-285750">
              <a:spcBef>
                <a:spcPct val="20000"/>
              </a:spcBef>
              <a:defRPr/>
            </a:pPr>
            <a:r>
              <a:rPr lang="es-ES_tradnl" sz="2400" dirty="0"/>
              <a:t>¡¡Los límites no son siempre los mismos!</a:t>
            </a:r>
            <a:r>
              <a:rPr lang="es-ES_tradnl" sz="2400" dirty="0" smtClean="0"/>
              <a:t>!</a:t>
            </a:r>
            <a:endParaRPr lang="en-US" sz="2400" dirty="0"/>
          </a:p>
        </p:txBody>
      </p:sp>
      <p:sp>
        <p:nvSpPr>
          <p:cNvPr id="41" name="Rectangle 40"/>
          <p:cNvSpPr/>
          <p:nvPr/>
        </p:nvSpPr>
        <p:spPr>
          <a:xfrm>
            <a:off x="457200" y="6400800"/>
            <a:ext cx="6553200" cy="646331"/>
          </a:xfrm>
          <a:prstGeom prst="rect">
            <a:avLst/>
          </a:prstGeom>
        </p:spPr>
        <p:txBody>
          <a:bodyPr wrap="square">
            <a:spAutoFit/>
          </a:bodyPr>
          <a:lstStyle/>
          <a:p>
            <a:pPr marL="0" lvl="1" algn="r">
              <a:defRPr/>
            </a:pPr>
            <a:r>
              <a:rPr lang="en-US" sz="1000" dirty="0" smtClean="0">
                <a:hlinkClick r:id="rId3"/>
              </a:rPr>
              <a:t>Fuente: http://</a:t>
            </a:r>
            <a:r>
              <a:rPr lang="en-US" sz="1200" dirty="0" smtClean="0">
                <a:hlinkClick r:id="rId3"/>
              </a:rPr>
              <a:t>www.osha.gov/dte/grant_materials/fy07/sh-16615-07/electrical_hazards2.ppt</a:t>
            </a:r>
            <a:endParaRPr lang="en-US" sz="1200" dirty="0" smtClean="0"/>
          </a:p>
          <a:p>
            <a:pPr marL="0" lvl="1" algn="r">
              <a:defRPr/>
            </a:pPr>
            <a:r>
              <a:rPr lang="en-US" sz="1200" u="sng" dirty="0" smtClean="0">
                <a:latin typeface="Calibri" pitchFamily="34" charset="0"/>
              </a:rPr>
              <a:t>Also: IEEE C2-2012; National Electric Safety Code</a:t>
            </a:r>
          </a:p>
          <a:p>
            <a:pPr marL="0" lvl="1" algn="r">
              <a:defRPr/>
            </a:pPr>
            <a:endParaRPr lang="en-US" sz="1200" dirty="0" smtClean="0"/>
          </a:p>
        </p:txBody>
      </p:sp>
      <p:sp>
        <p:nvSpPr>
          <p:cNvPr id="22" name="TextBox 21"/>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lvl="0" algn="r"/>
            <a:r>
              <a:rPr lang="es-ES_tradnl" dirty="0"/>
              <a:t>PELIGROS POTENCIALES</a:t>
            </a:r>
            <a:endParaRPr lang="en-US" dirty="0"/>
          </a:p>
        </p:txBody>
      </p:sp>
      <p:sp>
        <p:nvSpPr>
          <p:cNvPr id="3" name="Content Placeholder 2"/>
          <p:cNvSpPr>
            <a:spLocks noGrp="1"/>
          </p:cNvSpPr>
          <p:nvPr>
            <p:ph idx="1"/>
          </p:nvPr>
        </p:nvSpPr>
        <p:spPr>
          <a:xfrm>
            <a:off x="457200" y="1676400"/>
            <a:ext cx="8229600" cy="4159468"/>
          </a:xfrm>
        </p:spPr>
        <p:txBody>
          <a:bodyPr>
            <a:noAutofit/>
          </a:bodyPr>
          <a:lstStyle/>
          <a:p>
            <a:pPr lvl="0"/>
            <a:r>
              <a:rPr lang="es-ES_tradnl" sz="2400" b="1" dirty="0"/>
              <a:t>Explosión – </a:t>
            </a:r>
            <a:r>
              <a:rPr lang="es-ES_tradnl" sz="2400" dirty="0"/>
              <a:t>un arco de 10.000 A a 480 voltios es equivalente a  800 MW o aproximadamente </a:t>
            </a:r>
            <a:r>
              <a:rPr lang="es-ES_tradnl" sz="2400" i="1" u="sng" dirty="0"/>
              <a:t>8 barras de dinamita</a:t>
            </a:r>
            <a:r>
              <a:rPr lang="es-ES_tradnl" sz="2400" dirty="0"/>
              <a:t>. </a:t>
            </a:r>
            <a:endParaRPr lang="en-US" sz="2400" dirty="0"/>
          </a:p>
          <a:p>
            <a:pPr lvl="0"/>
            <a:r>
              <a:rPr lang="es-ES_tradnl" sz="2400" b="1" dirty="0"/>
              <a:t>Calor – </a:t>
            </a:r>
            <a:r>
              <a:rPr lang="es-ES_tradnl" sz="2400" dirty="0"/>
              <a:t>Se han registrado temperaturas tan altas como 35.000°F. La temperatura del sol es 9.000°F y una temperatura cutánea de </a:t>
            </a:r>
            <a:r>
              <a:rPr lang="es-ES_tradnl" sz="2400" i="1" u="sng" dirty="0"/>
              <a:t>205°F causaría una quemadura incurable</a:t>
            </a:r>
            <a:r>
              <a:rPr lang="es-ES_tradnl" sz="2400" dirty="0" smtClean="0"/>
              <a:t>.</a:t>
            </a:r>
            <a:endParaRPr lang="en-US" sz="2400" dirty="0"/>
          </a:p>
          <a:p>
            <a:pPr lvl="0"/>
            <a:r>
              <a:rPr lang="es-ES_tradnl" sz="2400" b="1" dirty="0"/>
              <a:t>Esquirlas – </a:t>
            </a:r>
            <a:r>
              <a:rPr lang="es-ES_tradnl" sz="2400" dirty="0"/>
              <a:t>similar a una granada de mano ya que los fragmentos de metal se convierten en </a:t>
            </a:r>
            <a:r>
              <a:rPr lang="es-ES_tradnl" sz="2400" i="1" u="sng" dirty="0"/>
              <a:t>proyectiles que se mueven a más de 700mph</a:t>
            </a:r>
            <a:r>
              <a:rPr lang="es-ES_tradnl" sz="2400" dirty="0" smtClean="0"/>
              <a:t>.</a:t>
            </a:r>
            <a:endParaRPr lang="en-US" sz="2400" dirty="0"/>
          </a:p>
          <a:p>
            <a:pPr lvl="0"/>
            <a:r>
              <a:rPr lang="es-ES_tradnl" sz="2400" b="1" dirty="0"/>
              <a:t>Onda de presión – </a:t>
            </a:r>
            <a:r>
              <a:rPr lang="es-ES_tradnl" sz="2400" dirty="0"/>
              <a:t>suficiente para expulsar a una persona que está parada a varios pies de distancia y causar que los </a:t>
            </a:r>
            <a:r>
              <a:rPr lang="es-ES_tradnl" sz="2400" i="1" u="sng" dirty="0"/>
              <a:t>pulmones humanos colapsen</a:t>
            </a:r>
            <a:r>
              <a:rPr lang="es-ES_tradnl" sz="2400" dirty="0"/>
              <a:t>.</a:t>
            </a:r>
            <a:endParaRPr lang="en-US" sz="2400" dirty="0"/>
          </a:p>
          <a:p>
            <a:pPr marL="0" indent="0">
              <a:buNone/>
            </a:pPr>
            <a:endParaRPr lang="en-US" sz="2400" dirty="0" smtClean="0"/>
          </a:p>
          <a:p>
            <a:endParaRPr lang="en-US" sz="2400" dirty="0" smtClean="0"/>
          </a:p>
          <a:p>
            <a:pPr>
              <a:buNone/>
            </a:pPr>
            <a:endParaRPr lang="en-US" sz="2400"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135</a:t>
            </a:fld>
            <a:endParaRPr lang="en-US"/>
          </a:p>
        </p:txBody>
      </p:sp>
      <p:sp>
        <p:nvSpPr>
          <p:cNvPr id="7" name="Rectangle 6"/>
          <p:cNvSpPr/>
          <p:nvPr/>
        </p:nvSpPr>
        <p:spPr>
          <a:xfrm>
            <a:off x="838200" y="6400800"/>
            <a:ext cx="7848600" cy="276999"/>
          </a:xfrm>
          <a:prstGeom prst="rect">
            <a:avLst/>
          </a:prstGeom>
        </p:spPr>
        <p:txBody>
          <a:bodyPr wrap="square">
            <a:spAutoFit/>
          </a:bodyPr>
          <a:lstStyle/>
          <a:p>
            <a:r>
              <a:rPr lang="en-US" sz="1200" dirty="0" err="1" smtClean="0"/>
              <a:t>Fuente</a:t>
            </a:r>
            <a:r>
              <a:rPr lang="en-US" sz="1200" dirty="0" smtClean="0"/>
              <a:t>: http://www.asa.net/Education/SafetyResources/ToolboxTalks/ArcFlashElectricalSafety/tabid/892/Default.aspx</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1143000"/>
          </a:xfrm>
        </p:spPr>
        <p:txBody>
          <a:bodyPr>
            <a:noAutofit/>
          </a:bodyPr>
          <a:lstStyle/>
          <a:p>
            <a:pPr lvl="0" algn="r"/>
            <a:r>
              <a:rPr lang="es-ES_tradnl" dirty="0"/>
              <a:t>LESIONES POTENCIALES POR DESCARGAS DEL ARCO ELÉCTRICO</a:t>
            </a:r>
            <a:endParaRPr lang="en-US" dirty="0"/>
          </a:p>
        </p:txBody>
      </p:sp>
      <p:sp>
        <p:nvSpPr>
          <p:cNvPr id="3" name="Content Placeholder 2"/>
          <p:cNvSpPr>
            <a:spLocks noGrp="1"/>
          </p:cNvSpPr>
          <p:nvPr>
            <p:ph idx="1"/>
          </p:nvPr>
        </p:nvSpPr>
        <p:spPr>
          <a:xfrm>
            <a:off x="457200" y="1752600"/>
            <a:ext cx="3886200" cy="4038600"/>
          </a:xfrm>
        </p:spPr>
        <p:txBody>
          <a:bodyPr>
            <a:normAutofit/>
          </a:bodyPr>
          <a:lstStyle/>
          <a:p>
            <a:pPr lvl="0"/>
            <a:r>
              <a:rPr lang="es-ES_tradnl" sz="2400" b="1" dirty="0"/>
              <a:t>Quemaduras – </a:t>
            </a:r>
            <a:r>
              <a:rPr lang="es-ES_tradnl" sz="2400" dirty="0"/>
              <a:t>1</a:t>
            </a:r>
            <a:r>
              <a:rPr lang="es-ES_tradnl" sz="2400" baseline="30000" dirty="0"/>
              <a:t>o</a:t>
            </a:r>
            <a:r>
              <a:rPr lang="es-ES_tradnl" sz="2400" dirty="0"/>
              <a:t>, 2</a:t>
            </a:r>
            <a:r>
              <a:rPr lang="es-ES_tradnl" sz="2400" baseline="30000" dirty="0"/>
              <a:t>o</a:t>
            </a:r>
            <a:r>
              <a:rPr lang="es-ES_tradnl" sz="2400" dirty="0"/>
              <a:t>, 3</a:t>
            </a:r>
            <a:r>
              <a:rPr lang="es-ES_tradnl" sz="2400" baseline="30000" dirty="0"/>
              <a:t>er</a:t>
            </a:r>
            <a:r>
              <a:rPr lang="es-ES_tradnl" sz="2400" dirty="0"/>
              <a:t> y 4</a:t>
            </a:r>
            <a:r>
              <a:rPr lang="es-ES_tradnl" sz="2400" baseline="30000" dirty="0"/>
              <a:t>o</a:t>
            </a:r>
            <a:r>
              <a:rPr lang="es-ES_tradnl" sz="2400" dirty="0"/>
              <a:t> grado </a:t>
            </a:r>
            <a:endParaRPr lang="es-ES_tradnl" sz="2400" dirty="0" smtClean="0"/>
          </a:p>
          <a:p>
            <a:pPr lvl="0"/>
            <a:endParaRPr lang="en-US" sz="2400" dirty="0"/>
          </a:p>
          <a:p>
            <a:pPr lvl="0"/>
            <a:r>
              <a:rPr lang="es-ES_tradnl" sz="2400" b="1" dirty="0"/>
              <a:t>Ojos – </a:t>
            </a:r>
            <a:r>
              <a:rPr lang="es-ES_tradnl" sz="2400" dirty="0" smtClean="0"/>
              <a:t>Ceguera</a:t>
            </a:r>
          </a:p>
          <a:p>
            <a:pPr lvl="0"/>
            <a:endParaRPr lang="en-US" sz="2400" dirty="0"/>
          </a:p>
          <a:p>
            <a:pPr lvl="0"/>
            <a:r>
              <a:rPr lang="es-ES_tradnl" sz="2400" b="1" dirty="0"/>
              <a:t>Oídos – </a:t>
            </a:r>
            <a:r>
              <a:rPr lang="es-ES_tradnl" sz="2400" dirty="0"/>
              <a:t>Sordera</a:t>
            </a:r>
            <a:endParaRPr lang="en-US" sz="2400" dirty="0"/>
          </a:p>
          <a:p>
            <a:endParaRPr lang="en-US" sz="2400" dirty="0"/>
          </a:p>
          <a:p>
            <a:pPr lvl="0"/>
            <a:r>
              <a:rPr lang="es-ES_tradnl" sz="2400" b="1" dirty="0"/>
              <a:t>Internas – </a:t>
            </a:r>
            <a:r>
              <a:rPr lang="es-ES_tradnl" sz="2400" dirty="0"/>
              <a:t>Ondas de presión, daño eléctrico</a:t>
            </a:r>
            <a:endParaRPr lang="en-US" sz="2400"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136</a:t>
            </a:fld>
            <a:endParaRPr lang="en-US"/>
          </a:p>
        </p:txBody>
      </p:sp>
      <p:sp>
        <p:nvSpPr>
          <p:cNvPr id="5" name="Content Placeholder 2"/>
          <p:cNvSpPr txBox="1">
            <a:spLocks/>
          </p:cNvSpPr>
          <p:nvPr/>
        </p:nvSpPr>
        <p:spPr>
          <a:xfrm>
            <a:off x="4343400" y="1752600"/>
            <a:ext cx="4800600" cy="3810000"/>
          </a:xfrm>
          <a:prstGeom prst="rect">
            <a:avLst/>
          </a:prstGeom>
        </p:spPr>
        <p:txBody>
          <a:bodyPr vert="horz" lIns="91440" tIns="45720" rIns="91440" bIns="45720" rtlCol="0">
            <a:normAutofit/>
          </a:bodyPr>
          <a:lstStyle/>
          <a:p>
            <a:pPr marL="342900" lvl="0" indent="-342900">
              <a:buFont typeface="Arial"/>
              <a:buChar char="•"/>
            </a:pPr>
            <a:r>
              <a:rPr lang="es-ES_tradnl" sz="2400" b="1" dirty="0"/>
              <a:t>Cortes y laceraciones – </a:t>
            </a:r>
            <a:r>
              <a:rPr lang="es-ES_tradnl" sz="2400" dirty="0"/>
              <a:t>Metales </a:t>
            </a:r>
            <a:r>
              <a:rPr lang="es-ES_tradnl" sz="2400" dirty="0" smtClean="0"/>
              <a:t>derretidos</a:t>
            </a:r>
          </a:p>
          <a:p>
            <a:pPr marL="342900" lvl="0" indent="-342900">
              <a:buFont typeface="Arial"/>
              <a:buChar char="•"/>
            </a:pPr>
            <a:endParaRPr lang="en-US" sz="2400" dirty="0"/>
          </a:p>
          <a:p>
            <a:pPr marL="342900" lvl="0" indent="-342900">
              <a:buFont typeface="Arial"/>
              <a:buChar char="•"/>
            </a:pPr>
            <a:r>
              <a:rPr lang="es-ES_tradnl" sz="2400" b="1" dirty="0"/>
              <a:t>Pulmones – </a:t>
            </a:r>
            <a:r>
              <a:rPr lang="es-ES_tradnl" sz="2400" dirty="0"/>
              <a:t>Gases sobrecalentados, </a:t>
            </a:r>
            <a:r>
              <a:rPr lang="es-ES_tradnl" sz="2400" dirty="0" smtClean="0"/>
              <a:t>presión</a:t>
            </a:r>
          </a:p>
          <a:p>
            <a:pPr marL="342900" lvl="0" indent="-342900">
              <a:buFont typeface="Arial"/>
              <a:buChar char="•"/>
            </a:pPr>
            <a:endParaRPr lang="en-US" sz="2400" dirty="0"/>
          </a:p>
          <a:p>
            <a:pPr marL="342900" lvl="0" indent="-342900">
              <a:buFont typeface="Arial"/>
              <a:buChar char="•"/>
            </a:pPr>
            <a:r>
              <a:rPr lang="es-ES_tradnl" sz="2400" b="1" dirty="0"/>
              <a:t>Caídas – </a:t>
            </a:r>
            <a:r>
              <a:rPr lang="es-ES_tradnl" sz="2400" dirty="0"/>
              <a:t>Huesos rotos, esguinces y torceduras.</a:t>
            </a:r>
            <a:r>
              <a:rPr lang="es-ES_tradnl" sz="2400" b="1" dirty="0"/>
              <a:t> </a:t>
            </a:r>
            <a:endParaRPr lang="es-ES_tradnl" sz="2400" b="1" dirty="0" smtClean="0"/>
          </a:p>
          <a:p>
            <a:pPr marL="342900" lvl="0" indent="-342900">
              <a:buFont typeface="Arial"/>
              <a:buChar char="•"/>
            </a:pPr>
            <a:endParaRPr lang="en-US" sz="2400" dirty="0"/>
          </a:p>
          <a:p>
            <a:pPr marL="342900" lvl="0" indent="-342900">
              <a:buFont typeface="Arial"/>
              <a:buChar char="•"/>
            </a:pPr>
            <a:r>
              <a:rPr lang="es-ES_tradnl" sz="2400" b="1" dirty="0"/>
              <a:t>Concusión – </a:t>
            </a:r>
            <a:r>
              <a:rPr lang="es-ES_tradnl" sz="2400" dirty="0"/>
              <a:t>Daño cerebral</a:t>
            </a:r>
            <a:endParaRPr lang="en-US" sz="24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1736820" y="5791200"/>
            <a:ext cx="4953000" cy="646331"/>
          </a:xfrm>
          <a:prstGeom prst="rect">
            <a:avLst/>
          </a:prstGeom>
          <a:noFill/>
        </p:spPr>
        <p:txBody>
          <a:bodyPr wrap="square" rtlCol="0">
            <a:spAutoFit/>
          </a:bodyPr>
          <a:lstStyle/>
          <a:p>
            <a:pPr algn="ctr">
              <a:buFont typeface="Arial" pitchFamily="34" charset="0"/>
              <a:buChar char="•"/>
            </a:pPr>
            <a:r>
              <a:rPr lang="en-US" sz="3600" b="1" i="1" dirty="0" smtClean="0">
                <a:solidFill>
                  <a:srgbClr val="FF0000"/>
                </a:solidFill>
              </a:rPr>
              <a:t>  MUERTE</a:t>
            </a:r>
            <a:endParaRPr lang="en-US" sz="3600" b="1" i="1" dirty="0">
              <a:solidFill>
                <a:srgbClr val="FF0000"/>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212"/>
            <a:ext cx="8229600" cy="1143000"/>
          </a:xfrm>
        </p:spPr>
        <p:txBody>
          <a:bodyPr>
            <a:normAutofit fontScale="90000"/>
          </a:bodyPr>
          <a:lstStyle/>
          <a:p>
            <a:pPr lvl="0" algn="r"/>
            <a:r>
              <a:rPr lang="es-ES_tradnl" b="0" dirty="0"/>
              <a:t>EQUIPO DE PROTECCIÓN PERSONAL OBLIGATORIO</a:t>
            </a:r>
            <a:endParaRPr lang="en-US" b="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34206550"/>
              </p:ext>
            </p:extLst>
          </p:nvPr>
        </p:nvGraphicFramePr>
        <p:xfrm>
          <a:off x="304800" y="1676400"/>
          <a:ext cx="8382000" cy="5067300"/>
        </p:xfrm>
        <a:graphic>
          <a:graphicData uri="http://schemas.openxmlformats.org/drawingml/2006/table">
            <a:tbl>
              <a:tblPr firstRow="1" bandRow="1">
                <a:tableStyleId>{7E9639D4-E3E2-4D34-9284-5A2195B3D0D7}</a:tableStyleId>
              </a:tblPr>
              <a:tblGrid>
                <a:gridCol w="1752600"/>
                <a:gridCol w="2205567"/>
                <a:gridCol w="4423833"/>
              </a:tblGrid>
              <a:tr h="774700">
                <a:tc>
                  <a:txBody>
                    <a:bodyPr/>
                    <a:lstStyle/>
                    <a:p>
                      <a:pPr algn="ctr"/>
                      <a:r>
                        <a:rPr lang="es-ES_tradnl" sz="1800" b="1" kern="1200" noProof="0" smtClean="0">
                          <a:solidFill>
                            <a:schemeClr val="bg1"/>
                          </a:solidFill>
                          <a:effectLst/>
                          <a:latin typeface="+mn-lt"/>
                          <a:ea typeface="+mn-ea"/>
                          <a:cs typeface="+mn-cs"/>
                        </a:rPr>
                        <a:t>CATEGORÍA DE RIESGO/ PELIGRO </a:t>
                      </a:r>
                      <a:endParaRPr lang="es-ES_tradnl" noProof="0"/>
                    </a:p>
                  </a:txBody>
                  <a:tcPr anchor="ctr"/>
                </a:tc>
                <a:tc>
                  <a:txBody>
                    <a:bodyPr/>
                    <a:lstStyle/>
                    <a:p>
                      <a:pPr algn="ctr"/>
                      <a:r>
                        <a:rPr lang="es-ES_tradnl" sz="1800" b="1" kern="1200" noProof="0" smtClean="0">
                          <a:solidFill>
                            <a:schemeClr val="bg1"/>
                          </a:solidFill>
                          <a:effectLst/>
                          <a:latin typeface="+mn-lt"/>
                          <a:ea typeface="+mn-ea"/>
                          <a:cs typeface="+mn-cs"/>
                        </a:rPr>
                        <a:t>ENERGÍA POTENCIAL (CAL/CM</a:t>
                      </a:r>
                      <a:r>
                        <a:rPr lang="es-ES_tradnl" sz="1800" b="1" kern="1200" baseline="30000" noProof="0" smtClean="0">
                          <a:solidFill>
                            <a:schemeClr val="bg1"/>
                          </a:solidFill>
                          <a:effectLst/>
                          <a:latin typeface="+mn-lt"/>
                          <a:ea typeface="+mn-ea"/>
                          <a:cs typeface="+mn-cs"/>
                        </a:rPr>
                        <a:t>2</a:t>
                      </a:r>
                      <a:r>
                        <a:rPr lang="es-ES_tradnl" sz="1800" b="1" kern="1200" noProof="0" smtClean="0">
                          <a:solidFill>
                            <a:schemeClr val="bg1"/>
                          </a:solidFill>
                          <a:effectLst/>
                          <a:latin typeface="+mn-lt"/>
                          <a:ea typeface="+mn-ea"/>
                          <a:cs typeface="+mn-cs"/>
                        </a:rPr>
                        <a:t>) </a:t>
                      </a:r>
                      <a:endParaRPr lang="es-ES_tradnl" noProof="0"/>
                    </a:p>
                  </a:txBody>
                  <a:tcPr anchor="ctr"/>
                </a:tc>
                <a:tc>
                  <a:txBody>
                    <a:bodyPr/>
                    <a:lstStyle/>
                    <a:p>
                      <a:pPr algn="ctr"/>
                      <a:r>
                        <a:rPr lang="es-ES_tradnl" sz="1800" b="1" kern="1200" noProof="0" smtClean="0">
                          <a:solidFill>
                            <a:schemeClr val="bg1"/>
                          </a:solidFill>
                          <a:effectLst/>
                          <a:latin typeface="+mn-lt"/>
                          <a:ea typeface="+mn-ea"/>
                          <a:cs typeface="+mn-cs"/>
                        </a:rPr>
                        <a:t>EJEMPLOS DE PPE OBLIGATORIO </a:t>
                      </a:r>
                      <a:endParaRPr lang="es-ES_tradnl" noProof="0"/>
                    </a:p>
                  </a:txBody>
                  <a:tcPr anchor="ctr"/>
                </a:tc>
              </a:tr>
              <a:tr h="774700">
                <a:tc>
                  <a:txBody>
                    <a:bodyPr/>
                    <a:lstStyle/>
                    <a:p>
                      <a:pPr algn="ctr"/>
                      <a:r>
                        <a:rPr lang="es-ES_tradnl" sz="2400" noProof="0" smtClean="0"/>
                        <a:t>0</a:t>
                      </a:r>
                      <a:endParaRPr lang="es-ES_tradnl" sz="2400" noProof="0"/>
                    </a:p>
                  </a:txBody>
                  <a:tcPr anchor="ctr"/>
                </a:tc>
                <a:tc>
                  <a:txBody>
                    <a:bodyPr/>
                    <a:lstStyle/>
                    <a:p>
                      <a:pPr algn="ctr"/>
                      <a:r>
                        <a:rPr lang="es-ES_tradnl" sz="2400" b="0" noProof="0" smtClean="0"/>
                        <a:t>2</a:t>
                      </a:r>
                      <a:r>
                        <a:rPr lang="es-ES_tradnl" sz="2400" b="0" baseline="0" noProof="0" smtClean="0"/>
                        <a:t> o menor</a:t>
                      </a:r>
                      <a:r>
                        <a:rPr lang="es-ES_tradnl" sz="2000" b="0" kern="1200" noProof="0" smtClean="0">
                          <a:solidFill>
                            <a:schemeClr val="tx1"/>
                          </a:solidFill>
                          <a:effectLst/>
                          <a:latin typeface="+mn-lt"/>
                          <a:ea typeface="+mn-ea"/>
                          <a:cs typeface="+mn-cs"/>
                        </a:rPr>
                        <a:t> </a:t>
                      </a:r>
                      <a:endParaRPr lang="es-ES_tradnl" sz="2800" b="0" noProof="0"/>
                    </a:p>
                  </a:txBody>
                  <a:tcPr anchor="ctr"/>
                </a:tc>
                <a:tc>
                  <a:txBody>
                    <a:bodyPr/>
                    <a:lstStyle/>
                    <a:p>
                      <a:pPr algn="ctr"/>
                      <a:r>
                        <a:rPr lang="es-ES_tradnl" sz="1800" kern="1200" noProof="0" smtClean="0">
                          <a:solidFill>
                            <a:schemeClr val="tx1"/>
                          </a:solidFill>
                          <a:effectLst/>
                          <a:latin typeface="+mn-lt"/>
                          <a:ea typeface="+mn-ea"/>
                          <a:cs typeface="+mn-cs"/>
                        </a:rPr>
                        <a:t>Ropa anti derretimiento</a:t>
                      </a:r>
                      <a:r>
                        <a:rPr lang="es-ES_tradnl" sz="2400" noProof="0" smtClean="0">
                          <a:effectLst/>
                        </a:rPr>
                        <a:t> </a:t>
                      </a:r>
                      <a:endParaRPr lang="es-ES_tradnl" sz="2400" noProof="0" smtClean="0"/>
                    </a:p>
                  </a:txBody>
                  <a:tcPr anchor="ctr"/>
                </a:tc>
              </a:tr>
              <a:tr h="774700">
                <a:tc>
                  <a:txBody>
                    <a:bodyPr/>
                    <a:lstStyle/>
                    <a:p>
                      <a:pPr algn="ctr"/>
                      <a:r>
                        <a:rPr lang="es-ES_tradnl" sz="2400" noProof="0" smtClean="0"/>
                        <a:t>1</a:t>
                      </a:r>
                      <a:endParaRPr lang="es-ES_tradnl" sz="2400" noProof="0"/>
                    </a:p>
                  </a:txBody>
                  <a:tcPr anchor="ctr"/>
                </a:tc>
                <a:tc>
                  <a:txBody>
                    <a:bodyPr/>
                    <a:lstStyle/>
                    <a:p>
                      <a:pPr algn="ctr"/>
                      <a:r>
                        <a:rPr lang="es-ES_tradnl" sz="2400" noProof="0" smtClean="0"/>
                        <a:t>2-4</a:t>
                      </a:r>
                      <a:endParaRPr lang="es-ES_tradnl" sz="2400" noProof="0"/>
                    </a:p>
                  </a:txBody>
                  <a:tcPr anchor="ctr"/>
                </a:tc>
                <a:tc>
                  <a:txBody>
                    <a:bodyPr/>
                    <a:lstStyle/>
                    <a:p>
                      <a:pPr algn="ctr"/>
                      <a:r>
                        <a:rPr lang="es-ES_tradnl" sz="1800" kern="1200" noProof="0" smtClean="0">
                          <a:solidFill>
                            <a:schemeClr val="tx1"/>
                          </a:solidFill>
                          <a:effectLst/>
                          <a:latin typeface="+mn-lt"/>
                          <a:ea typeface="+mn-ea"/>
                          <a:cs typeface="+mn-cs"/>
                        </a:rPr>
                        <a:t>Camisa y pantalones resistentes al fuego</a:t>
                      </a:r>
                      <a:r>
                        <a:rPr lang="es-ES_tradnl" sz="2400" noProof="0" smtClean="0">
                          <a:effectLst/>
                        </a:rPr>
                        <a:t> </a:t>
                      </a:r>
                      <a:endParaRPr lang="es-ES_tradnl" sz="2400" noProof="0"/>
                    </a:p>
                  </a:txBody>
                  <a:tcPr anchor="ctr"/>
                </a:tc>
              </a:tr>
              <a:tr h="774700">
                <a:tc>
                  <a:txBody>
                    <a:bodyPr/>
                    <a:lstStyle/>
                    <a:p>
                      <a:pPr algn="ctr"/>
                      <a:r>
                        <a:rPr lang="es-ES_tradnl" sz="2400" noProof="0" smtClean="0"/>
                        <a:t>2</a:t>
                      </a:r>
                      <a:endParaRPr lang="es-ES_tradnl" sz="2400" noProof="0"/>
                    </a:p>
                  </a:txBody>
                  <a:tcPr anchor="ctr"/>
                </a:tc>
                <a:tc>
                  <a:txBody>
                    <a:bodyPr/>
                    <a:lstStyle/>
                    <a:p>
                      <a:pPr algn="ctr"/>
                      <a:r>
                        <a:rPr lang="es-ES_tradnl" sz="2400" noProof="0" smtClean="0"/>
                        <a:t>4-8</a:t>
                      </a:r>
                      <a:endParaRPr lang="es-ES_tradnl" sz="2400" noProof="0"/>
                    </a:p>
                  </a:txBody>
                  <a:tcPr anchor="ctr"/>
                </a:tc>
                <a:tc>
                  <a:txBody>
                    <a:bodyPr/>
                    <a:lstStyle/>
                    <a:p>
                      <a:pPr algn="ctr"/>
                      <a:r>
                        <a:rPr lang="es-ES_tradnl" sz="1800" kern="1200" noProof="0" smtClean="0">
                          <a:solidFill>
                            <a:schemeClr val="tx1"/>
                          </a:solidFill>
                          <a:effectLst/>
                          <a:latin typeface="+mn-lt"/>
                          <a:ea typeface="+mn-ea"/>
                          <a:cs typeface="+mn-cs"/>
                        </a:rPr>
                        <a:t>Camisa y pantalones resistentes al fuego, ropa interior de algodón</a:t>
                      </a:r>
                      <a:r>
                        <a:rPr lang="es-ES_tradnl" sz="2400" noProof="0" smtClean="0">
                          <a:effectLst/>
                        </a:rPr>
                        <a:t> </a:t>
                      </a:r>
                      <a:endParaRPr lang="es-ES_tradnl" sz="2400" noProof="0"/>
                    </a:p>
                  </a:txBody>
                  <a:tcPr anchor="ctr"/>
                </a:tc>
              </a:tr>
              <a:tr h="774700">
                <a:tc>
                  <a:txBody>
                    <a:bodyPr/>
                    <a:lstStyle/>
                    <a:p>
                      <a:pPr algn="ctr"/>
                      <a:r>
                        <a:rPr lang="es-ES_tradnl" sz="2400" noProof="0" smtClean="0"/>
                        <a:t>3</a:t>
                      </a:r>
                      <a:endParaRPr lang="es-ES_tradnl" sz="2400" noProof="0"/>
                    </a:p>
                  </a:txBody>
                  <a:tcPr anchor="ctr"/>
                </a:tc>
                <a:tc>
                  <a:txBody>
                    <a:bodyPr/>
                    <a:lstStyle/>
                    <a:p>
                      <a:pPr algn="ctr"/>
                      <a:r>
                        <a:rPr lang="es-ES_tradnl" sz="2400" noProof="0" smtClean="0"/>
                        <a:t>8-25</a:t>
                      </a:r>
                      <a:endParaRPr lang="es-ES_tradnl" sz="2400" noProof="0"/>
                    </a:p>
                  </a:txBody>
                  <a:tcPr anchor="ctr"/>
                </a:tc>
                <a:tc>
                  <a:txBody>
                    <a:bodyPr/>
                    <a:lstStyle/>
                    <a:p>
                      <a:pPr algn="ctr"/>
                      <a:r>
                        <a:rPr lang="es-ES_tradnl" sz="1800" kern="1200" noProof="0" smtClean="0">
                          <a:solidFill>
                            <a:schemeClr val="tx1"/>
                          </a:solidFill>
                          <a:effectLst/>
                          <a:latin typeface="+mn-lt"/>
                          <a:ea typeface="+mn-ea"/>
                          <a:cs typeface="+mn-cs"/>
                        </a:rPr>
                        <a:t>Camisa resistente al fuego, pantalones,  overoles resistentes al fuego, ropa interior de algodón </a:t>
                      </a:r>
                      <a:endParaRPr lang="es-ES_tradnl" sz="2400" noProof="0"/>
                    </a:p>
                  </a:txBody>
                  <a:tcPr anchor="ctr"/>
                </a:tc>
              </a:tr>
              <a:tr h="774700">
                <a:tc>
                  <a:txBody>
                    <a:bodyPr/>
                    <a:lstStyle/>
                    <a:p>
                      <a:pPr algn="ctr"/>
                      <a:r>
                        <a:rPr lang="es-ES_tradnl" sz="2400" noProof="0" smtClean="0"/>
                        <a:t>4</a:t>
                      </a:r>
                      <a:endParaRPr lang="es-ES_tradnl" sz="2400" noProof="0"/>
                    </a:p>
                  </a:txBody>
                  <a:tcPr anchor="ctr"/>
                </a:tc>
                <a:tc>
                  <a:txBody>
                    <a:bodyPr/>
                    <a:lstStyle/>
                    <a:p>
                      <a:pPr algn="ctr"/>
                      <a:r>
                        <a:rPr lang="es-ES_tradnl" sz="2400" noProof="0" smtClean="0"/>
                        <a:t>25-40 y</a:t>
                      </a:r>
                      <a:r>
                        <a:rPr lang="es-ES_tradnl" sz="2400" baseline="0" noProof="0" smtClean="0"/>
                        <a:t> superior</a:t>
                      </a:r>
                      <a:endParaRPr lang="es-ES_tradnl" sz="2400" noProof="0"/>
                    </a:p>
                  </a:txBody>
                  <a:tcPr anchor="ctr"/>
                </a:tc>
                <a:tc>
                  <a:txBody>
                    <a:bodyPr/>
                    <a:lstStyle/>
                    <a:p>
                      <a:pPr algn="ctr"/>
                      <a:r>
                        <a:rPr lang="es-ES_tradnl" sz="1800" kern="1200" noProof="0" dirty="0" smtClean="0">
                          <a:solidFill>
                            <a:schemeClr val="tx1"/>
                          </a:solidFill>
                          <a:effectLst/>
                          <a:latin typeface="+mn-lt"/>
                          <a:ea typeface="+mn-ea"/>
                          <a:cs typeface="+mn-cs"/>
                        </a:rPr>
                        <a:t>Camisa resistente al fuego, pantalones, traje protector que cubra todo el cuerpo, ropa interior de algodón </a:t>
                      </a:r>
                      <a:endParaRPr lang="es-ES_tradnl" sz="2400" noProof="0" dirty="0"/>
                    </a:p>
                  </a:txBody>
                  <a:tcPr anchor="ctr"/>
                </a:tc>
              </a:tr>
            </a:tbl>
          </a:graphicData>
        </a:graphic>
      </p:graphicFrame>
      <p:sp>
        <p:nvSpPr>
          <p:cNvPr id="4" name="Slide Number Placeholder 3"/>
          <p:cNvSpPr>
            <a:spLocks noGrp="1"/>
          </p:cNvSpPr>
          <p:nvPr>
            <p:ph type="sldNum" sz="quarter" idx="12"/>
          </p:nvPr>
        </p:nvSpPr>
        <p:spPr/>
        <p:txBody>
          <a:bodyPr/>
          <a:lstStyle/>
          <a:p>
            <a:fld id="{5743371E-D975-440E-A94A-A0EC841C25C2}" type="slidenum">
              <a:rPr lang="en-US" smtClean="0"/>
              <a:pPr/>
              <a:t>137</a:t>
            </a:fld>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52400" y="1295400"/>
            <a:ext cx="4419600" cy="53340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smtClean="0"/>
              <a:t>QUÉ HACER</a:t>
            </a:r>
            <a:endParaRPr kumimoji="0" lang="en-US" sz="3200" b="1" i="0" u="none" strike="noStrike" kern="1200" cap="none" spc="0" normalizeH="0" baseline="0" noProof="0" dirty="0" smtClean="0">
              <a:ln>
                <a:noFill/>
              </a:ln>
              <a:solidFill>
                <a:schemeClr val="tx1"/>
              </a:solidFill>
              <a:effectLst/>
              <a:uLnTx/>
              <a:uFillTx/>
            </a:endParaRPr>
          </a:p>
          <a:p>
            <a:pPr marL="285750" lvl="0" indent="-285750">
              <a:buFont typeface="Wingdings" charset="2"/>
              <a:buChar char="ü"/>
            </a:pPr>
            <a:r>
              <a:rPr lang="es-ES_tradnl" sz="2000" dirty="0"/>
              <a:t>Use el PPE adecuado</a:t>
            </a:r>
            <a:endParaRPr lang="en-US" dirty="0"/>
          </a:p>
          <a:p>
            <a:pPr marL="285750" lvl="0" indent="-285750">
              <a:buFont typeface="Wingdings" charset="2"/>
              <a:buChar char="ü"/>
            </a:pPr>
            <a:r>
              <a:rPr lang="es-ES_tradnl" sz="2000" dirty="0"/>
              <a:t>Inspeccione que el equipo no tenga</a:t>
            </a:r>
            <a:endParaRPr lang="en-US" dirty="0"/>
          </a:p>
          <a:p>
            <a:pPr marL="742950" lvl="1" indent="-285750">
              <a:buFont typeface="Wingdings" charset="2"/>
              <a:buChar char="ü"/>
            </a:pPr>
            <a:r>
              <a:rPr lang="es-ES_tradnl" sz="2000" dirty="0"/>
              <a:t>Fatiga metálica</a:t>
            </a:r>
            <a:endParaRPr lang="en-US" dirty="0"/>
          </a:p>
          <a:p>
            <a:pPr marL="742950" lvl="1" indent="-285750">
              <a:buFont typeface="Wingdings" charset="2"/>
              <a:buChar char="ü"/>
            </a:pPr>
            <a:r>
              <a:rPr lang="es-ES_tradnl" sz="2000" dirty="0"/>
              <a:t>Óxido, corrosión</a:t>
            </a:r>
            <a:endParaRPr lang="en-US" dirty="0"/>
          </a:p>
          <a:p>
            <a:pPr marL="742950" lvl="1" indent="-285750">
              <a:buFont typeface="Wingdings" charset="2"/>
              <a:buChar char="ü"/>
            </a:pPr>
            <a:r>
              <a:rPr lang="es-ES_tradnl" sz="2000" dirty="0"/>
              <a:t>Componentes flojos/faltantes</a:t>
            </a:r>
            <a:endParaRPr lang="en-US" dirty="0"/>
          </a:p>
          <a:p>
            <a:pPr marL="285750" lvl="0" indent="-285750">
              <a:buFont typeface="Wingdings" charset="2"/>
              <a:buChar char="ü"/>
            </a:pPr>
            <a:r>
              <a:rPr lang="es-ES_tradnl" sz="2000" dirty="0"/>
              <a:t>Desenergice los equipos eléctricos antes de inspeccionar o reparar (de ser posible)</a:t>
            </a:r>
            <a:endParaRPr lang="en-US" dirty="0"/>
          </a:p>
          <a:p>
            <a:pPr marL="285750" lvl="0" indent="-285750">
              <a:buFont typeface="Wingdings" charset="2"/>
              <a:buChar char="ü"/>
            </a:pPr>
            <a:r>
              <a:rPr lang="es-ES_tradnl" sz="2000" dirty="0"/>
              <a:t>Realice pruebas para estar seguro de que el equipo eléctrico está desenergizado </a:t>
            </a:r>
            <a:endParaRPr lang="en-US" dirty="0"/>
          </a:p>
          <a:p>
            <a:pPr marL="742950" lvl="1" indent="-285750">
              <a:buFont typeface="Wingdings" charset="2"/>
              <a:buChar char="ü"/>
            </a:pPr>
            <a:r>
              <a:rPr lang="es-ES_tradnl" sz="2000" dirty="0"/>
              <a:t>Comuníquese claramente con los miembros del equipo</a:t>
            </a:r>
            <a:endParaRPr lang="en-US" dirty="0"/>
          </a:p>
          <a:p>
            <a:pPr marL="742950" lvl="1" indent="-285750">
              <a:buFont typeface="Wingdings" charset="2"/>
              <a:buChar char="ü"/>
            </a:pPr>
            <a:r>
              <a:rPr lang="es-ES_tradnl" sz="2000" dirty="0"/>
              <a:t>Use herramientas remotas– subestaciones</a:t>
            </a:r>
            <a:endParaRPr lang="en-US" dirty="0"/>
          </a:p>
          <a:p>
            <a:pPr marL="342900" marR="0" lvl="1"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a:xfrm>
            <a:off x="0" y="0"/>
            <a:ext cx="8763000" cy="1219200"/>
          </a:xfrm>
        </p:spPr>
        <p:txBody>
          <a:bodyPr>
            <a:normAutofit/>
          </a:bodyPr>
          <a:lstStyle/>
          <a:p>
            <a:pPr lvl="0" algn="r"/>
            <a:r>
              <a:rPr lang="es-ES_tradnl" dirty="0"/>
              <a:t>¿CÓMO PROTEGERSE DEL ARCO ELÉCTRICO?</a:t>
            </a:r>
            <a:endParaRPr lang="en-US" dirty="0"/>
          </a:p>
        </p:txBody>
      </p:sp>
      <p:sp>
        <p:nvSpPr>
          <p:cNvPr id="6" name="Slide Number Placeholder 5"/>
          <p:cNvSpPr>
            <a:spLocks noGrp="1"/>
          </p:cNvSpPr>
          <p:nvPr>
            <p:ph type="sldNum" sz="quarter" idx="12"/>
          </p:nvPr>
        </p:nvSpPr>
        <p:spPr/>
        <p:txBody>
          <a:bodyPr/>
          <a:lstStyle/>
          <a:p>
            <a:fld id="{5743371E-D975-440E-A94A-A0EC841C25C2}" type="slidenum">
              <a:rPr lang="en-US" smtClean="0"/>
              <a:pPr/>
              <a:t>138</a:t>
            </a:fld>
            <a:endParaRPr lang="en-US"/>
          </a:p>
        </p:txBody>
      </p:sp>
      <p:sp>
        <p:nvSpPr>
          <p:cNvPr id="13" name="Content Placeholder 3"/>
          <p:cNvSpPr>
            <a:spLocks noGrp="1"/>
          </p:cNvSpPr>
          <p:nvPr>
            <p:ph sz="half" idx="2"/>
          </p:nvPr>
        </p:nvSpPr>
        <p:spPr>
          <a:xfrm>
            <a:off x="4572000" y="1905000"/>
            <a:ext cx="4343400" cy="4525963"/>
          </a:xfrm>
        </p:spPr>
        <p:txBody>
          <a:bodyPr>
            <a:normAutofit/>
          </a:bodyPr>
          <a:lstStyle/>
          <a:p>
            <a:pPr algn="ctr">
              <a:spcBef>
                <a:spcPts val="600"/>
              </a:spcBef>
              <a:spcAft>
                <a:spcPts val="1200"/>
              </a:spcAft>
              <a:buNone/>
            </a:pPr>
            <a:r>
              <a:rPr lang="en-US" b="1" dirty="0" smtClean="0"/>
              <a:t>EVITAR</a:t>
            </a:r>
          </a:p>
          <a:p>
            <a:pPr lvl="0">
              <a:buClr>
                <a:srgbClr val="FF0000"/>
              </a:buClr>
              <a:buFont typeface="Lucida Grande"/>
              <a:buChar char="×"/>
            </a:pPr>
            <a:r>
              <a:rPr lang="es-ES_tradnl" sz="2000" dirty="0"/>
              <a:t>Trabajar sin entender/saber los procedimientos correctos</a:t>
            </a:r>
            <a:endParaRPr lang="en-US" sz="2000" dirty="0"/>
          </a:p>
          <a:p>
            <a:pPr lvl="0">
              <a:buClr>
                <a:srgbClr val="FF0000"/>
              </a:buClr>
              <a:buFont typeface="Lucida Grande"/>
              <a:buChar char="×"/>
            </a:pPr>
            <a:r>
              <a:rPr lang="es-ES_tradnl" sz="2000" dirty="0"/>
              <a:t>Tomar atajos</a:t>
            </a:r>
            <a:endParaRPr lang="en-US" sz="2000" dirty="0"/>
          </a:p>
          <a:p>
            <a:pPr lvl="0">
              <a:buClr>
                <a:srgbClr val="FF0000"/>
              </a:buClr>
              <a:buFont typeface="Lucida Grande"/>
              <a:buChar char="×"/>
            </a:pPr>
            <a:r>
              <a:rPr lang="es-ES_tradnl" sz="2000" dirty="0"/>
              <a:t>Trabajar cuando está agotado físicamente</a:t>
            </a:r>
            <a:endParaRPr lang="en-US" sz="2000" dirty="0"/>
          </a:p>
          <a:p>
            <a:pPr lvl="0">
              <a:buClr>
                <a:srgbClr val="FF0000"/>
              </a:buClr>
              <a:buFont typeface="Lucida Grande"/>
              <a:buChar char="×"/>
            </a:pPr>
            <a:r>
              <a:rPr lang="es-ES_tradnl" sz="2000" dirty="0"/>
              <a:t>Ingresar a áreas límite cuando no es obligatorio</a:t>
            </a:r>
            <a:endParaRPr lang="en-US" sz="2000" dirty="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0" algn="r"/>
            <a:r>
              <a:rPr lang="es-ES_tradnl" dirty="0"/>
              <a:t>EJEMPLOS DE ACCIDENTES</a:t>
            </a:r>
            <a:endParaRPr lang="en-US" dirty="0"/>
          </a:p>
        </p:txBody>
      </p:sp>
      <p:sp>
        <p:nvSpPr>
          <p:cNvPr id="3" name="Content Placeholder 2"/>
          <p:cNvSpPr>
            <a:spLocks noGrp="1"/>
          </p:cNvSpPr>
          <p:nvPr>
            <p:ph idx="1"/>
          </p:nvPr>
        </p:nvSpPr>
        <p:spPr>
          <a:xfrm>
            <a:off x="457200" y="1722437"/>
            <a:ext cx="8229600" cy="4525963"/>
          </a:xfrm>
        </p:spPr>
        <p:txBody>
          <a:bodyPr>
            <a:normAutofit/>
          </a:bodyPr>
          <a:lstStyle/>
          <a:p>
            <a:pPr lvl="0"/>
            <a:r>
              <a:rPr lang="es-ES_tradnl" sz="2400" i="1" dirty="0"/>
              <a:t>Un empleado abrió un transformador, probó los cables del secundario</a:t>
            </a:r>
            <a:r>
              <a:rPr lang="en-US" sz="2400" dirty="0"/>
              <a:t> </a:t>
            </a:r>
            <a:r>
              <a:rPr lang="es-ES_tradnl" sz="2400" i="1" dirty="0"/>
              <a:t> y también observó las conexiones a tierra. Luego, el empleado quitó todos los pernos del transformador y los técnicos fueron hacia la parte interior del tablero con todos los materiales y suministros. El empleado guía indicó comenzar a sacar las puertas. El empleado guía salió para ir a la parte trasera del transformador. El Mecánico de Línea comenzó a quitar los cables del secundario en el gabinete cuando la llave inglesa entró en contacto con la parte inferior de la barra conectora y ocurrió un chispazo. El empleado recibió una quemadura por arco eléctrico en el lado izquierdo del rostro, en la oreja y en la muñeca. </a:t>
            </a:r>
            <a:endParaRPr lang="en-US" sz="2400" dirty="0"/>
          </a:p>
          <a:p>
            <a:pPr marL="0" indent="0">
              <a:buNone/>
            </a:pPr>
            <a:endParaRPr lang="en-US" sz="2400" dirty="0"/>
          </a:p>
        </p:txBody>
      </p:sp>
      <p:sp>
        <p:nvSpPr>
          <p:cNvPr id="4" name="Slide Number Placeholder 3"/>
          <p:cNvSpPr>
            <a:spLocks noGrp="1"/>
          </p:cNvSpPr>
          <p:nvPr>
            <p:ph type="sldNum" sz="quarter" idx="12"/>
          </p:nvPr>
        </p:nvSpPr>
        <p:spPr/>
        <p:txBody>
          <a:bodyPr/>
          <a:lstStyle/>
          <a:p>
            <a:fld id="{1AEA41FB-01C2-4D91-8A68-98251CD2FFE9}" type="slidenum">
              <a:rPr lang="en-US" smtClean="0"/>
              <a:pPr/>
              <a:t>139</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76200"/>
            <a:ext cx="8458200" cy="1143000"/>
          </a:xfrm>
        </p:spPr>
        <p:txBody>
          <a:bodyPr>
            <a:normAutofit fontScale="90000"/>
          </a:bodyPr>
          <a:lstStyle/>
          <a:p>
            <a:pPr algn="r">
              <a:defRPr/>
            </a:pPr>
            <a:r>
              <a:rPr lang="es-AR" dirty="0">
                <a:solidFill>
                  <a:srgbClr val="FFFFFF"/>
                </a:solidFill>
                <a:effectLst>
                  <a:outerShdw blurRad="63500" dir="3600000" algn="tl">
                    <a:srgbClr val="000000">
                      <a:alpha val="70000"/>
                    </a:srgbClr>
                  </a:outerShdw>
                </a:effectLst>
              </a:rPr>
              <a:t>TIPOS DE LESIONES POR ESFUERZO EXCESIVO</a:t>
            </a:r>
            <a:endParaRPr lang="en-US" dirty="0">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457200" y="1524000"/>
            <a:ext cx="8229600" cy="5257800"/>
          </a:xfrm>
        </p:spPr>
        <p:txBody>
          <a:bodyPr rtlCol="0">
            <a:normAutofit lnSpcReduction="10000"/>
          </a:bodyPr>
          <a:lstStyle/>
          <a:p>
            <a:pPr marL="347472" indent="-347472">
              <a:lnSpc>
                <a:spcPct val="90000"/>
              </a:lnSpc>
              <a:buClr>
                <a:srgbClr val="FF0000"/>
              </a:buClr>
              <a:buFont typeface="Arial"/>
              <a:buChar char="•"/>
            </a:pPr>
            <a:r>
              <a:rPr lang="es-AR" sz="2400" b="1" i="1" u="sng" dirty="0">
                <a:solidFill>
                  <a:srgbClr val="FF0000"/>
                </a:solidFill>
              </a:rPr>
              <a:t>Tirón</a:t>
            </a:r>
            <a:r>
              <a:rPr lang="es-AR" sz="2400" dirty="0">
                <a:solidFill>
                  <a:srgbClr val="FF0000"/>
                </a:solidFill>
              </a:rPr>
              <a:t> </a:t>
            </a:r>
            <a:r>
              <a:rPr lang="es-AR" sz="2400" dirty="0"/>
              <a:t>– una lesión de un músculo o tendón</a:t>
            </a:r>
          </a:p>
          <a:p>
            <a:pPr lvl="2">
              <a:lnSpc>
                <a:spcPct val="90000"/>
              </a:lnSpc>
              <a:buClr>
                <a:schemeClr val="tx1"/>
              </a:buClr>
              <a:buFont typeface="Arial"/>
              <a:buChar char="•"/>
            </a:pPr>
            <a:r>
              <a:rPr lang="es-AR" sz="2400" dirty="0"/>
              <a:t>El tendón conecta el músculo con el hueso</a:t>
            </a:r>
          </a:p>
          <a:p>
            <a:pPr marL="740664" lvl="1" indent="-283464">
              <a:lnSpc>
                <a:spcPct val="90000"/>
              </a:lnSpc>
              <a:buClr>
                <a:schemeClr val="tx1"/>
              </a:buClr>
              <a:buFont typeface="Arial"/>
              <a:buChar char="–"/>
            </a:pPr>
            <a:r>
              <a:rPr lang="es-AR" sz="2000" dirty="0"/>
              <a:t>Ejemplo: daño a la espalda</a:t>
            </a:r>
          </a:p>
          <a:p>
            <a:pPr marL="740664" lvl="1" indent="-283464">
              <a:lnSpc>
                <a:spcPct val="90000"/>
              </a:lnSpc>
              <a:buFont typeface="Arial"/>
              <a:buChar char="–"/>
            </a:pPr>
            <a:endParaRPr lang="es-AR" sz="1300" dirty="0"/>
          </a:p>
          <a:p>
            <a:pPr marL="347472" indent="-347472">
              <a:lnSpc>
                <a:spcPct val="90000"/>
              </a:lnSpc>
              <a:buClr>
                <a:srgbClr val="FF0000"/>
              </a:buClr>
              <a:buFont typeface="Arial"/>
              <a:buChar char="•"/>
            </a:pPr>
            <a:r>
              <a:rPr lang="es-AR" sz="2400" b="1" i="1" u="sng" dirty="0">
                <a:solidFill>
                  <a:srgbClr val="FF0000"/>
                </a:solidFill>
              </a:rPr>
              <a:t>Esguince</a:t>
            </a:r>
            <a:r>
              <a:rPr lang="es-AR" sz="2400" dirty="0">
                <a:solidFill>
                  <a:srgbClr val="4F81BD"/>
                </a:solidFill>
              </a:rPr>
              <a:t> </a:t>
            </a:r>
            <a:r>
              <a:rPr lang="es-AR" sz="2400" dirty="0"/>
              <a:t>– una lesión de un ligamento</a:t>
            </a:r>
          </a:p>
          <a:p>
            <a:pPr lvl="2">
              <a:lnSpc>
                <a:spcPct val="90000"/>
              </a:lnSpc>
              <a:buClr>
                <a:schemeClr val="tx1"/>
              </a:buClr>
              <a:buFont typeface="Arial"/>
              <a:buChar char="•"/>
            </a:pPr>
            <a:r>
              <a:rPr lang="es-AR" sz="2400" dirty="0"/>
              <a:t>Los ligamentos conectan un hueso a otro</a:t>
            </a:r>
          </a:p>
          <a:p>
            <a:pPr marL="740664" lvl="1" indent="-283464">
              <a:lnSpc>
                <a:spcPct val="90000"/>
              </a:lnSpc>
              <a:buClr>
                <a:schemeClr val="tx1"/>
              </a:buClr>
              <a:buFont typeface="Arial"/>
              <a:buChar char="–"/>
            </a:pPr>
            <a:r>
              <a:rPr lang="es-AR" sz="2000" dirty="0"/>
              <a:t>Ejemplo: esguince de rodilla </a:t>
            </a:r>
          </a:p>
          <a:p>
            <a:pPr marL="740664" lvl="1" indent="-283464">
              <a:lnSpc>
                <a:spcPct val="90000"/>
              </a:lnSpc>
              <a:buFont typeface="Arial"/>
              <a:buChar char="–"/>
            </a:pPr>
            <a:endParaRPr lang="es-AR" sz="1300" dirty="0"/>
          </a:p>
          <a:p>
            <a:pPr marL="347472" indent="-347472">
              <a:lnSpc>
                <a:spcPct val="90000"/>
              </a:lnSpc>
              <a:buClr>
                <a:srgbClr val="FF0000"/>
              </a:buClr>
              <a:buFont typeface="Arial"/>
              <a:buChar char="•"/>
            </a:pPr>
            <a:r>
              <a:rPr lang="es-AR" sz="2400" b="1" i="1" u="sng" dirty="0">
                <a:solidFill>
                  <a:srgbClr val="FF0000"/>
                </a:solidFill>
              </a:rPr>
              <a:t>Tendonitis</a:t>
            </a:r>
            <a:r>
              <a:rPr lang="es-AR" sz="2400" dirty="0"/>
              <a:t>– inflamación de un tendón</a:t>
            </a:r>
          </a:p>
          <a:p>
            <a:pPr lvl="2">
              <a:lnSpc>
                <a:spcPct val="90000"/>
              </a:lnSpc>
              <a:buClr>
                <a:schemeClr val="tx1"/>
              </a:buClr>
              <a:buFont typeface="Arial"/>
              <a:buChar char="•"/>
            </a:pPr>
            <a:r>
              <a:rPr lang="es-AR" sz="2400" dirty="0"/>
              <a:t>Los síntomas incluyen hinchazón, ardor y nudos visibles</a:t>
            </a:r>
          </a:p>
          <a:p>
            <a:pPr marL="740664" lvl="1" indent="-283464">
              <a:lnSpc>
                <a:spcPct val="90000"/>
              </a:lnSpc>
              <a:buClr>
                <a:schemeClr val="tx1"/>
              </a:buClr>
              <a:buFont typeface="Arial"/>
              <a:buChar char="–"/>
            </a:pPr>
            <a:r>
              <a:rPr lang="es-AR" sz="2000" dirty="0"/>
              <a:t>Ejemplo: Codo de tenista</a:t>
            </a:r>
          </a:p>
          <a:p>
            <a:pPr marL="740664" lvl="1" indent="-283464">
              <a:lnSpc>
                <a:spcPct val="90000"/>
              </a:lnSpc>
              <a:buFont typeface="Arial"/>
              <a:buChar char="–"/>
            </a:pPr>
            <a:endParaRPr lang="es-AR" sz="1300" dirty="0"/>
          </a:p>
          <a:p>
            <a:pPr marL="347472" indent="-347472">
              <a:lnSpc>
                <a:spcPct val="90000"/>
              </a:lnSpc>
              <a:buClr>
                <a:srgbClr val="FF0000"/>
              </a:buClr>
              <a:buFont typeface="Arial"/>
              <a:buChar char="•"/>
            </a:pPr>
            <a:r>
              <a:rPr lang="es-AR" sz="2400" b="1" i="1" u="sng" dirty="0">
                <a:solidFill>
                  <a:srgbClr val="FF0000"/>
                </a:solidFill>
              </a:rPr>
              <a:t>Síndrome del túnel carpiano</a:t>
            </a:r>
            <a:r>
              <a:rPr lang="es-AR" sz="2400" dirty="0"/>
              <a:t>– caracterizado por la compresión del nervio mediano</a:t>
            </a:r>
          </a:p>
          <a:p>
            <a:pPr lvl="2">
              <a:lnSpc>
                <a:spcPct val="90000"/>
              </a:lnSpc>
              <a:buClr>
                <a:schemeClr val="tx1"/>
              </a:buClr>
              <a:buFont typeface="Arial"/>
              <a:buChar char="•"/>
            </a:pPr>
            <a:r>
              <a:rPr lang="es-AR" sz="2400" dirty="0"/>
              <a:t>Los síntomas incluyen entumecimiento, hormigueo o sensaciones de ardor en las manos o muñecas</a:t>
            </a:r>
          </a:p>
          <a:p>
            <a:pPr eaLnBrk="1" fontAlgn="auto" hangingPunct="1">
              <a:lnSpc>
                <a:spcPct val="90000"/>
              </a:lnSpc>
              <a:spcAft>
                <a:spcPts val="0"/>
              </a:spcAft>
              <a:buFont typeface="Arial" pitchFamily="34" charset="0"/>
              <a:buChar char="•"/>
              <a:defRPr/>
            </a:pPr>
            <a:endParaRPr lang="en-US" dirty="0" smtClean="0"/>
          </a:p>
        </p:txBody>
      </p:sp>
      <p:sp>
        <p:nvSpPr>
          <p:cNvPr id="5" name="Slide Number Placeholder 4"/>
          <p:cNvSpPr>
            <a:spLocks noGrp="1"/>
          </p:cNvSpPr>
          <p:nvPr>
            <p:ph type="sldNum" sz="quarter" idx="12"/>
          </p:nvPr>
        </p:nvSpPr>
        <p:spPr/>
        <p:txBody>
          <a:bodyPr/>
          <a:lstStyle/>
          <a:p>
            <a:pPr>
              <a:defRPr/>
            </a:pPr>
            <a:fld id="{06ED7D79-AF04-4215-9CC6-7D20812BD784}" type="slidenum">
              <a:rPr lang="en-US"/>
              <a:pPr>
                <a:defRPr/>
              </a:pPr>
              <a:t>14</a:t>
            </a:fld>
            <a:endParaRPr lang="en-US" dirty="0"/>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en-US" sz="4400" dirty="0" smtClean="0"/>
              <a:t>VIBRACIÓN</a:t>
            </a:r>
            <a:endParaRPr lang="en-US" sz="4400" dirty="0"/>
          </a:p>
        </p:txBody>
      </p:sp>
      <p:sp>
        <p:nvSpPr>
          <p:cNvPr id="6" name="Slide Number Placeholder 5"/>
          <p:cNvSpPr>
            <a:spLocks noGrp="1"/>
          </p:cNvSpPr>
          <p:nvPr>
            <p:ph type="sldNum" sz="quarter" idx="12"/>
          </p:nvPr>
        </p:nvSpPr>
        <p:spPr/>
        <p:txBody>
          <a:bodyPr/>
          <a:lstStyle/>
          <a:p>
            <a:fld id="{1AEA41FB-01C2-4D91-8A68-98251CD2FFE9}" type="slidenum">
              <a:rPr lang="en-US" smtClean="0"/>
              <a:pPr/>
              <a:t>140</a:t>
            </a:fld>
            <a:endParaRPr lang="en-US"/>
          </a:p>
        </p:txBody>
      </p:sp>
      <p:pic>
        <p:nvPicPr>
          <p:cNvPr id="7" name="Picture 2" descr="C:\Users\ErgoTablet\Desktop\SH 2011-2012\CARGI MATERIALS FROM SB\Electric sector\Initial visits\Facility 1_11_29_2011\Photos\DSC02835.JPG"/>
          <p:cNvPicPr>
            <a:picLocks noChangeAspect="1" noChangeArrowheads="1"/>
          </p:cNvPicPr>
          <p:nvPr/>
        </p:nvPicPr>
        <p:blipFill>
          <a:blip r:embed="rId3" cstate="email">
            <a:duotone>
              <a:prstClr val="black"/>
              <a:srgbClr val="D9C3A5">
                <a:tint val="50000"/>
                <a:satMod val="180000"/>
              </a:srgbClr>
            </a:duotone>
          </a:blip>
          <a:srcRect/>
          <a:stretch>
            <a:fillRect/>
          </a:stretch>
        </p:blipFill>
        <p:spPr bwMode="auto">
          <a:xfrm>
            <a:off x="1676400" y="1371600"/>
            <a:ext cx="6662058" cy="4824248"/>
          </a:xfrm>
          <a:prstGeom prst="rect">
            <a:avLst/>
          </a:prstGeom>
          <a:ln>
            <a:noFill/>
          </a:ln>
          <a:effectLst>
            <a:softEdge rad="635000"/>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r">
              <a:defRPr/>
            </a:pPr>
            <a:r>
              <a:rPr lang="es-AR" dirty="0">
                <a:solidFill>
                  <a:srgbClr val="FFFFFF"/>
                </a:solidFill>
                <a:effectLst>
                  <a:outerShdw blurRad="63500" dir="3600000" algn="tl">
                    <a:srgbClr val="000000">
                      <a:alpha val="70000"/>
                    </a:srgbClr>
                  </a:outerShdw>
                </a:effectLst>
              </a:rPr>
              <a:t>EXPOSICIÓN A LA VIBRACIÓN</a:t>
            </a:r>
            <a:endParaRPr lang="en-US" dirty="0">
              <a:effectLst>
                <a:outerShdw blurRad="38100" dist="38100" dir="2700000" algn="tl">
                  <a:srgbClr val="000000">
                    <a:alpha val="43137"/>
                  </a:srgbClr>
                </a:outerShdw>
              </a:effectLst>
            </a:endParaRPr>
          </a:p>
        </p:txBody>
      </p:sp>
      <p:sp>
        <p:nvSpPr>
          <p:cNvPr id="315394" name="Content Placeholder 2"/>
          <p:cNvSpPr>
            <a:spLocks noGrp="1"/>
          </p:cNvSpPr>
          <p:nvPr>
            <p:ph idx="1"/>
          </p:nvPr>
        </p:nvSpPr>
        <p:spPr>
          <a:xfrm>
            <a:off x="457200" y="1600200"/>
            <a:ext cx="8229600" cy="2362200"/>
          </a:xfrm>
        </p:spPr>
        <p:txBody>
          <a:bodyPr/>
          <a:lstStyle/>
          <a:p>
            <a:pPr eaLnBrk="1" hangingPunct="1">
              <a:buFont typeface="Arial" charset="0"/>
              <a:buNone/>
            </a:pPr>
            <a:r>
              <a:rPr lang="es-ES_tradnl" dirty="0" smtClean="0"/>
              <a:t>Una persona está expuesta a vibración cuando…</a:t>
            </a:r>
          </a:p>
          <a:p>
            <a:pPr>
              <a:spcBef>
                <a:spcPct val="0"/>
              </a:spcBef>
              <a:buNone/>
            </a:pPr>
            <a:r>
              <a:rPr lang="es-ES_tradnl" dirty="0" smtClean="0"/>
              <a:t>	</a:t>
            </a:r>
            <a:r>
              <a:rPr lang="es-ES_tradnl" sz="2400" i="1" dirty="0" smtClean="0"/>
              <a:t>Él/Ella entra en contacto con la pieza de un equipo que oscila hacia arriba y hacia abajo o de un lado a otro.</a:t>
            </a:r>
          </a:p>
          <a:p>
            <a:pPr>
              <a:spcBef>
                <a:spcPct val="0"/>
              </a:spcBef>
              <a:buNone/>
            </a:pPr>
            <a:endParaRPr lang="es-ES_tradnl" sz="2400" b="1" i="1" dirty="0" smtClean="0"/>
          </a:p>
          <a:p>
            <a:pPr marL="347472" indent="-347472" algn="ctr">
              <a:spcBef>
                <a:spcPts val="0"/>
              </a:spcBef>
              <a:buNone/>
            </a:pPr>
            <a:r>
              <a:rPr lang="es-ES_tradnl" sz="2400" b="1" i="1" dirty="0" smtClean="0"/>
              <a:t>¡La exposición a las vibraciones tiene límites admisibles!</a:t>
            </a:r>
            <a:endParaRPr lang="es-ES_tradnl" sz="2400" b="1" i="1" dirty="0"/>
          </a:p>
        </p:txBody>
      </p:sp>
      <p:sp>
        <p:nvSpPr>
          <p:cNvPr id="9" name="Slide Number Placeholder 8"/>
          <p:cNvSpPr>
            <a:spLocks noGrp="1"/>
          </p:cNvSpPr>
          <p:nvPr>
            <p:ph type="sldNum" sz="quarter" idx="12"/>
          </p:nvPr>
        </p:nvSpPr>
        <p:spPr/>
        <p:txBody>
          <a:bodyPr/>
          <a:lstStyle/>
          <a:p>
            <a:fld id="{5743371E-D975-440E-A94A-A0EC841C25C2}" type="slidenum">
              <a:rPr lang="en-US" smtClean="0"/>
              <a:pPr/>
              <a:t>141</a:t>
            </a:fld>
            <a:endParaRPr lang="en-US"/>
          </a:p>
        </p:txBody>
      </p:sp>
      <p:pic>
        <p:nvPicPr>
          <p:cNvPr id="6" name="Picture 5" descr="DSC03417.JPG"/>
          <p:cNvPicPr>
            <a:picLocks noChangeAspect="1"/>
          </p:cNvPicPr>
          <p:nvPr/>
        </p:nvPicPr>
        <p:blipFill>
          <a:blip r:embed="rId3" cstate="email"/>
          <a:srcRect/>
          <a:stretch>
            <a:fillRect/>
          </a:stretch>
        </p:blipFill>
        <p:spPr>
          <a:xfrm>
            <a:off x="4726940" y="3810000"/>
            <a:ext cx="3956050" cy="2667000"/>
          </a:xfrm>
          <a:prstGeom prst="roundRect">
            <a:avLst/>
          </a:prstGeom>
          <a:ln w="38100">
            <a:solidFill>
              <a:schemeClr val="tx1"/>
            </a:solidFill>
          </a:ln>
        </p:spPr>
      </p:pic>
      <p:sp>
        <p:nvSpPr>
          <p:cNvPr id="7" name="TextBox 6"/>
          <p:cNvSpPr txBox="1"/>
          <p:nvPr/>
        </p:nvSpPr>
        <p:spPr>
          <a:xfrm>
            <a:off x="5943600" y="6488668"/>
            <a:ext cx="1905000" cy="369332"/>
          </a:xfrm>
          <a:prstGeom prst="rect">
            <a:avLst/>
          </a:prstGeom>
          <a:noFill/>
        </p:spPr>
        <p:txBody>
          <a:bodyPr wrap="square" rtlCol="0">
            <a:spAutoFit/>
          </a:bodyPr>
          <a:lstStyle/>
          <a:p>
            <a:r>
              <a:rPr lang="es-ES_tradnl" i="1" smtClean="0"/>
              <a:t>Taladro eléctrico</a:t>
            </a:r>
            <a:endParaRPr lang="es-ES_tradnl" i="1"/>
          </a:p>
        </p:txBody>
      </p:sp>
      <p:pic>
        <p:nvPicPr>
          <p:cNvPr id="10" name="Picture 9" descr="DSC03130.JPG"/>
          <p:cNvPicPr>
            <a:picLocks noChangeAspect="1"/>
          </p:cNvPicPr>
          <p:nvPr/>
        </p:nvPicPr>
        <p:blipFill>
          <a:blip r:embed="rId4" cstate="email"/>
          <a:srcRect/>
          <a:stretch>
            <a:fillRect/>
          </a:stretch>
        </p:blipFill>
        <p:spPr>
          <a:xfrm>
            <a:off x="533399" y="3810000"/>
            <a:ext cx="3810001" cy="2667000"/>
          </a:xfrm>
          <a:prstGeom prst="roundRect">
            <a:avLst/>
          </a:prstGeom>
          <a:ln w="38100">
            <a:solidFill>
              <a:schemeClr val="tx1"/>
            </a:solidFill>
          </a:ln>
        </p:spPr>
      </p:pic>
      <p:sp>
        <p:nvSpPr>
          <p:cNvPr id="11" name="TextBox 10"/>
          <p:cNvSpPr txBox="1"/>
          <p:nvPr/>
        </p:nvSpPr>
        <p:spPr>
          <a:xfrm>
            <a:off x="609600" y="6488668"/>
            <a:ext cx="3352800" cy="369332"/>
          </a:xfrm>
          <a:prstGeom prst="rect">
            <a:avLst/>
          </a:prstGeom>
          <a:noFill/>
        </p:spPr>
        <p:txBody>
          <a:bodyPr wrap="square" rtlCol="0">
            <a:spAutoFit/>
          </a:bodyPr>
          <a:lstStyle/>
          <a:p>
            <a:pPr algn="ctr"/>
            <a:r>
              <a:rPr lang="es-ES_tradnl" i="1" smtClean="0"/>
              <a:t>Utilizando un camión con canasta</a:t>
            </a:r>
            <a:endParaRPr lang="es-ES_tradnl" i="1"/>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xfrm>
            <a:off x="5334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VIBRACIÓN</a:t>
            </a:r>
            <a:endParaRPr lang="en-US" dirty="0">
              <a:effectLst>
                <a:outerShdw blurRad="38100" dist="38100" dir="2700000" algn="tl">
                  <a:srgbClr val="000000">
                    <a:alpha val="43137"/>
                  </a:srgbClr>
                </a:outerShdw>
              </a:effectLst>
            </a:endParaRPr>
          </a:p>
        </p:txBody>
      </p:sp>
      <p:sp>
        <p:nvSpPr>
          <p:cNvPr id="830467" name="Rectangle 3"/>
          <p:cNvSpPr>
            <a:spLocks noGrp="1" noChangeArrowheads="1"/>
          </p:cNvSpPr>
          <p:nvPr>
            <p:ph idx="1"/>
          </p:nvPr>
        </p:nvSpPr>
        <p:spPr>
          <a:xfrm>
            <a:off x="428625" y="1343025"/>
            <a:ext cx="8378825" cy="4908550"/>
          </a:xfrm>
        </p:spPr>
        <p:txBody>
          <a:bodyPr rtlCol="0">
            <a:normAutofit fontScale="92500" lnSpcReduction="20000"/>
          </a:bodyPr>
          <a:lstStyle/>
          <a:p>
            <a:pPr marL="347472" indent="-347472">
              <a:buClr>
                <a:schemeClr val="tx1"/>
              </a:buClr>
              <a:buFont typeface="Arial"/>
              <a:buChar char="•"/>
            </a:pPr>
            <a:r>
              <a:rPr lang="es-AR" sz="3200" dirty="0"/>
              <a:t>Rangos</a:t>
            </a:r>
          </a:p>
          <a:p>
            <a:pPr marL="740664" lvl="1" indent="-283464">
              <a:buClr>
                <a:schemeClr val="tx1"/>
              </a:buClr>
              <a:buFont typeface="Arial"/>
              <a:buChar char="–"/>
            </a:pPr>
            <a:r>
              <a:rPr lang="es-AR" sz="2800" dirty="0"/>
              <a:t>Frecuencia baja, media, alta</a:t>
            </a:r>
          </a:p>
          <a:p>
            <a:pPr marL="740664" lvl="1" indent="-283464">
              <a:buNone/>
            </a:pPr>
            <a:endParaRPr lang="es-AR" dirty="0"/>
          </a:p>
          <a:p>
            <a:pPr marL="347472" indent="-347472">
              <a:buClr>
                <a:schemeClr val="tx1"/>
              </a:buClr>
              <a:buFont typeface="Arial"/>
              <a:buChar char="•"/>
            </a:pPr>
            <a:r>
              <a:rPr lang="es-AR" sz="3200" dirty="0"/>
              <a:t>Áreas afectadas:</a:t>
            </a:r>
          </a:p>
          <a:p>
            <a:pPr marL="740664" lvl="1" indent="-283464">
              <a:buClr>
                <a:schemeClr val="tx1"/>
              </a:buClr>
              <a:buFont typeface="Arial"/>
              <a:buChar char="–"/>
            </a:pPr>
            <a:r>
              <a:rPr lang="es-AR" sz="2800" dirty="0"/>
              <a:t>Todo el cuerpo </a:t>
            </a:r>
          </a:p>
          <a:p>
            <a:pPr marL="740664" lvl="1" indent="-283464">
              <a:buClr>
                <a:schemeClr val="tx1"/>
              </a:buClr>
              <a:buFont typeface="Arial"/>
              <a:buChar char="–"/>
            </a:pPr>
            <a:r>
              <a:rPr lang="es-AR" sz="2800" dirty="0"/>
              <a:t>Diversas partes del cuerpo</a:t>
            </a:r>
          </a:p>
          <a:p>
            <a:pPr marL="740664" lvl="1" indent="-283464">
              <a:buNone/>
            </a:pPr>
            <a:endParaRPr lang="es-AR" dirty="0"/>
          </a:p>
          <a:p>
            <a:pPr marL="347472" indent="-347472">
              <a:buClr>
                <a:schemeClr val="tx1"/>
              </a:buClr>
              <a:buFont typeface="Arial"/>
              <a:buChar char="•"/>
            </a:pPr>
            <a:r>
              <a:rPr lang="es-AR" sz="3200" dirty="0"/>
              <a:t>La energía de la vibración es absorbida por los tejidos y órganos humanos</a:t>
            </a:r>
          </a:p>
          <a:p>
            <a:pPr marL="347472" indent="-347472">
              <a:buNone/>
            </a:pPr>
            <a:endParaRPr lang="es-AR" dirty="0"/>
          </a:p>
          <a:p>
            <a:pPr marL="347472" indent="-347472">
              <a:buClr>
                <a:schemeClr val="tx1"/>
              </a:buClr>
              <a:buFont typeface="Arial"/>
              <a:buChar char="•"/>
            </a:pPr>
            <a:r>
              <a:rPr lang="es-AR" sz="3200" dirty="0"/>
              <a:t>La vibración puede causar fatiga muscular</a:t>
            </a:r>
          </a:p>
          <a:p>
            <a:pPr lvl="1" eaLnBrk="1" fontAlgn="auto" hangingPunct="1">
              <a:spcAft>
                <a:spcPts val="0"/>
              </a:spcAft>
              <a:buFont typeface="Arial" pitchFamily="34" charset="0"/>
              <a:buNone/>
              <a:defRPr/>
            </a:pPr>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142</a:t>
            </a:fld>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868362"/>
          </a:xfrm>
        </p:spPr>
        <p:txBody>
          <a:bodyPr/>
          <a:lstStyle/>
          <a:p>
            <a:pPr algn="r"/>
            <a:r>
              <a:rPr lang="es-ES_tradnl" dirty="0"/>
              <a:t>TAREAS ASOCIADAS CON LA VIBRACIÓN</a:t>
            </a:r>
            <a:r>
              <a:rPr lang="en-US" dirty="0"/>
              <a:t>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524000"/>
            <a:ext cx="3886200" cy="5029200"/>
          </a:xfrm>
        </p:spPr>
        <p:txBody>
          <a:bodyPr>
            <a:noAutofit/>
          </a:bodyPr>
          <a:lstStyle/>
          <a:p>
            <a:pPr lvl="0"/>
            <a:r>
              <a:rPr lang="es-ES_tradnl" sz="2400" dirty="0"/>
              <a:t>Corte de cables</a:t>
            </a:r>
            <a:endParaRPr lang="en-US" sz="2400" dirty="0"/>
          </a:p>
          <a:p>
            <a:pPr lvl="0"/>
            <a:r>
              <a:rPr lang="es-ES_tradnl" sz="2400" dirty="0"/>
              <a:t>Engarce de conectores</a:t>
            </a:r>
            <a:endParaRPr lang="en-US" sz="2400" dirty="0"/>
          </a:p>
          <a:p>
            <a:pPr lvl="0"/>
            <a:r>
              <a:rPr lang="es-ES_tradnl" sz="2400" dirty="0"/>
              <a:t>Adjuntar vigas transversales</a:t>
            </a:r>
            <a:endParaRPr lang="en-US" sz="2400" dirty="0"/>
          </a:p>
          <a:p>
            <a:pPr lvl="0"/>
            <a:r>
              <a:rPr lang="es-ES_tradnl" sz="2400" dirty="0"/>
              <a:t>Conducir</a:t>
            </a:r>
            <a:endParaRPr lang="en-US" sz="2400" dirty="0"/>
          </a:p>
          <a:p>
            <a:pPr lvl="0"/>
            <a:r>
              <a:rPr lang="es-ES_tradnl" sz="2400" dirty="0"/>
              <a:t>Remoción de maleza/árbol/poste</a:t>
            </a:r>
            <a:endParaRPr lang="en-US" sz="2400" dirty="0"/>
          </a:p>
          <a:p>
            <a:pPr lvl="0"/>
            <a:r>
              <a:rPr lang="es-ES_tradnl" sz="2400" dirty="0"/>
              <a:t>Trabajo en hormigón</a:t>
            </a:r>
            <a:endParaRPr lang="en-US" sz="2400" dirty="0"/>
          </a:p>
          <a:p>
            <a:pPr lvl="0"/>
            <a:r>
              <a:rPr lang="es-ES_tradnl" sz="2400" dirty="0"/>
              <a:t>Operar equipos grandes</a:t>
            </a:r>
            <a:endParaRPr lang="en-US" sz="2400" dirty="0"/>
          </a:p>
          <a:p>
            <a:pPr lvl="0"/>
            <a:r>
              <a:rPr lang="es-ES_tradnl" sz="2400" dirty="0"/>
              <a:t>Compactar </a:t>
            </a:r>
            <a:r>
              <a:rPr lang="es-ES_tradnl" sz="2400" dirty="0" smtClean="0"/>
              <a:t>tierra</a:t>
            </a:r>
            <a:endParaRPr lang="en-US" sz="2400" dirty="0" smtClean="0"/>
          </a:p>
          <a:p>
            <a:endParaRPr lang="en-US" sz="2400" dirty="0"/>
          </a:p>
        </p:txBody>
      </p:sp>
      <p:sp>
        <p:nvSpPr>
          <p:cNvPr id="5" name="Slide Number Placeholder 4"/>
          <p:cNvSpPr>
            <a:spLocks noGrp="1"/>
          </p:cNvSpPr>
          <p:nvPr>
            <p:ph type="sldNum" sz="quarter" idx="12"/>
          </p:nvPr>
        </p:nvSpPr>
        <p:spPr/>
        <p:txBody>
          <a:bodyPr/>
          <a:lstStyle/>
          <a:p>
            <a:fld id="{5743371E-D975-440E-A94A-A0EC841C25C2}" type="slidenum">
              <a:rPr lang="en-US" smtClean="0"/>
              <a:pPr/>
              <a:t>143</a:t>
            </a:fld>
            <a:endParaRPr lang="en-US"/>
          </a:p>
        </p:txBody>
      </p:sp>
      <p:pic>
        <p:nvPicPr>
          <p:cNvPr id="9" name="Picture 2" descr="C:\Users\ErgoTablet\Desktop\SH 2011-2012\CARGI MATERIALS FROM SB\Electric sector\Initial visits\Facility 1_11_29_2011\Photos\DSC02802.JPG"/>
          <p:cNvPicPr>
            <a:picLocks noChangeAspect="1" noChangeArrowheads="1"/>
          </p:cNvPicPr>
          <p:nvPr/>
        </p:nvPicPr>
        <p:blipFill>
          <a:blip r:embed="rId3" cstate="email"/>
          <a:srcRect/>
          <a:stretch>
            <a:fillRect/>
          </a:stretch>
        </p:blipFill>
        <p:spPr bwMode="auto">
          <a:xfrm>
            <a:off x="4343400" y="1752600"/>
            <a:ext cx="1143000" cy="3352800"/>
          </a:xfrm>
          <a:prstGeom prst="roundRect">
            <a:avLst/>
          </a:prstGeom>
          <a:noFill/>
          <a:ln w="38100">
            <a:solidFill>
              <a:schemeClr val="tx1"/>
            </a:solidFill>
          </a:ln>
        </p:spPr>
      </p:pic>
      <p:pic>
        <p:nvPicPr>
          <p:cNvPr id="8" name="Picture 7" descr="DSC03458.JPG"/>
          <p:cNvPicPr>
            <a:picLocks noChangeAspect="1"/>
          </p:cNvPicPr>
          <p:nvPr/>
        </p:nvPicPr>
        <p:blipFill>
          <a:blip r:embed="rId4" cstate="email"/>
          <a:stretch>
            <a:fillRect/>
          </a:stretch>
        </p:blipFill>
        <p:spPr>
          <a:xfrm>
            <a:off x="5638800" y="4876800"/>
            <a:ext cx="3116943" cy="1534121"/>
          </a:xfrm>
          <a:prstGeom prst="roundRect">
            <a:avLst/>
          </a:prstGeom>
          <a:ln w="38100" cap="sq">
            <a:solidFill>
              <a:srgbClr val="000000"/>
            </a:solidFill>
            <a:miter lim="800000"/>
          </a:ln>
          <a:effectLst>
            <a:outerShdw blurRad="57150" dist="50800" dir="2700000" algn="tl" rotWithShape="0">
              <a:srgbClr val="000000">
                <a:alpha val="40000"/>
              </a:srgbClr>
            </a:outerShdw>
          </a:effectLst>
        </p:spPr>
      </p:pic>
      <p:pic>
        <p:nvPicPr>
          <p:cNvPr id="10" name="Picture 3" descr="C:\Users\ErgoTablet\Desktop\SH 2011-2012\CARGI MATERIALS FROM SB\Electric sector\Initial visits\Facility 5_03_07_2012\Pictures\IMG_0239.JPG"/>
          <p:cNvPicPr>
            <a:picLocks noChangeAspect="1" noChangeArrowheads="1"/>
          </p:cNvPicPr>
          <p:nvPr/>
        </p:nvPicPr>
        <p:blipFill>
          <a:blip r:embed="rId5" cstate="email"/>
          <a:srcRect/>
          <a:stretch>
            <a:fillRect/>
          </a:stretch>
        </p:blipFill>
        <p:spPr bwMode="auto">
          <a:xfrm>
            <a:off x="6172200" y="1816443"/>
            <a:ext cx="2362200" cy="2298357"/>
          </a:xfrm>
          <a:prstGeom prst="roundRect">
            <a:avLst/>
          </a:prstGeom>
          <a:noFill/>
          <a:ln w="38100">
            <a:solidFill>
              <a:schemeClr val="tx1"/>
            </a:solidFill>
          </a:ln>
        </p:spPr>
      </p:pic>
      <p:sp>
        <p:nvSpPr>
          <p:cNvPr id="11" name="TextBox 18"/>
          <p:cNvSpPr txBox="1">
            <a:spLocks noChangeArrowheads="1"/>
          </p:cNvSpPr>
          <p:nvPr/>
        </p:nvSpPr>
        <p:spPr bwMode="auto">
          <a:xfrm>
            <a:off x="4419600" y="5181600"/>
            <a:ext cx="1219200" cy="369332"/>
          </a:xfrm>
          <a:prstGeom prst="rect">
            <a:avLst/>
          </a:prstGeom>
          <a:noFill/>
          <a:ln w="9525">
            <a:noFill/>
            <a:miter lim="800000"/>
            <a:headEnd/>
            <a:tailEnd/>
          </a:ln>
        </p:spPr>
        <p:txBody>
          <a:bodyPr wrap="square">
            <a:spAutoFit/>
          </a:bodyPr>
          <a:lstStyle/>
          <a:p>
            <a:r>
              <a:rPr lang="es-ES_tradnl" b="1" i="1" smtClean="0">
                <a:latin typeface="Calibri" pitchFamily="34" charset="0"/>
              </a:rPr>
              <a:t>Pisones</a:t>
            </a:r>
            <a:endParaRPr lang="es-ES_tradnl" b="1" i="1">
              <a:latin typeface="Calibri" pitchFamily="34" charset="0"/>
            </a:endParaRPr>
          </a:p>
        </p:txBody>
      </p:sp>
      <p:sp>
        <p:nvSpPr>
          <p:cNvPr id="12" name="TextBox 13"/>
          <p:cNvSpPr txBox="1">
            <a:spLocks noChangeArrowheads="1"/>
          </p:cNvSpPr>
          <p:nvPr/>
        </p:nvSpPr>
        <p:spPr bwMode="auto">
          <a:xfrm>
            <a:off x="6096000" y="6488668"/>
            <a:ext cx="2819400" cy="369332"/>
          </a:xfrm>
          <a:prstGeom prst="rect">
            <a:avLst/>
          </a:prstGeom>
          <a:noFill/>
          <a:ln w="9525">
            <a:noFill/>
            <a:miter lim="800000"/>
            <a:headEnd/>
            <a:tailEnd/>
          </a:ln>
        </p:spPr>
        <p:txBody>
          <a:bodyPr wrap="square">
            <a:spAutoFit/>
          </a:bodyPr>
          <a:lstStyle/>
          <a:p>
            <a:r>
              <a:rPr lang="es-ES_tradnl" b="1" i="1" smtClean="0">
                <a:latin typeface="Calibri" pitchFamily="34" charset="0"/>
              </a:rPr>
              <a:t>Todo tipo de vehiculos</a:t>
            </a:r>
            <a:endParaRPr lang="es-ES_tradnl" b="1" i="1">
              <a:latin typeface="Calibri" pitchFamily="34" charset="0"/>
            </a:endParaRPr>
          </a:p>
        </p:txBody>
      </p:sp>
      <p:sp>
        <p:nvSpPr>
          <p:cNvPr id="13" name="TextBox 12"/>
          <p:cNvSpPr txBox="1">
            <a:spLocks noChangeArrowheads="1"/>
          </p:cNvSpPr>
          <p:nvPr/>
        </p:nvSpPr>
        <p:spPr bwMode="auto">
          <a:xfrm>
            <a:off x="6096000" y="4114800"/>
            <a:ext cx="2514600" cy="646331"/>
          </a:xfrm>
          <a:prstGeom prst="rect">
            <a:avLst/>
          </a:prstGeom>
          <a:noFill/>
          <a:ln w="9525">
            <a:noFill/>
            <a:miter lim="800000"/>
            <a:headEnd/>
            <a:tailEnd/>
          </a:ln>
        </p:spPr>
        <p:txBody>
          <a:bodyPr wrap="square">
            <a:spAutoFit/>
          </a:bodyPr>
          <a:lstStyle/>
          <a:p>
            <a:pPr algn="ctr"/>
            <a:r>
              <a:rPr lang="es-ES_tradnl" b="1" i="1" dirty="0" smtClean="0">
                <a:latin typeface="Calibri" pitchFamily="34" charset="0"/>
              </a:rPr>
              <a:t>Herramientas manuales con motor</a:t>
            </a:r>
            <a:endParaRPr lang="es-ES_tradnl" b="1" i="1" dirty="0">
              <a:latin typeface="Calibri"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r">
              <a:defRPr/>
            </a:pPr>
            <a:r>
              <a:rPr lang="es-AR" b="0" dirty="0">
                <a:solidFill>
                  <a:srgbClr val="FFFFFF"/>
                </a:solidFill>
                <a:effectLst>
                  <a:outerShdw blurRad="63500" dir="3600000" algn="tl">
                    <a:srgbClr val="000000">
                      <a:alpha val="70000"/>
                    </a:srgbClr>
                  </a:outerShdw>
                </a:effectLst>
              </a:rPr>
              <a:t>VIBRACIÓN TÍPICA DE LAS HERRAMIENTA MANUALES</a:t>
            </a:r>
            <a:endParaRPr lang="en-US" dirty="0">
              <a:effectLst>
                <a:outerShdw blurRad="38100" dist="38100" dir="2700000" algn="tl">
                  <a:srgbClr val="000000">
                    <a:alpha val="43137"/>
                  </a:srgbClr>
                </a:outerShdw>
              </a:effectLst>
            </a:endParaRPr>
          </a:p>
        </p:txBody>
      </p:sp>
      <p:sp>
        <p:nvSpPr>
          <p:cNvPr id="323641" name="TextBox 7"/>
          <p:cNvSpPr txBox="1">
            <a:spLocks noChangeArrowheads="1"/>
          </p:cNvSpPr>
          <p:nvPr/>
        </p:nvSpPr>
        <p:spPr bwMode="auto">
          <a:xfrm>
            <a:off x="0" y="6550025"/>
            <a:ext cx="8120063" cy="307975"/>
          </a:xfrm>
          <a:prstGeom prst="rect">
            <a:avLst/>
          </a:prstGeom>
          <a:noFill/>
          <a:ln w="9525">
            <a:noFill/>
            <a:miter lim="800000"/>
            <a:headEnd/>
            <a:tailEnd/>
          </a:ln>
        </p:spPr>
        <p:txBody>
          <a:bodyPr>
            <a:spAutoFit/>
          </a:bodyPr>
          <a:lstStyle/>
          <a:p>
            <a:r>
              <a:rPr lang="en-US" sz="1400" dirty="0" err="1" smtClean="0">
                <a:latin typeface="Calibri" pitchFamily="34" charset="0"/>
              </a:rPr>
              <a:t>Fuente</a:t>
            </a:r>
            <a:r>
              <a:rPr lang="en-US" sz="1400" dirty="0" smtClean="0">
                <a:latin typeface="Calibri" pitchFamily="34" charset="0"/>
              </a:rPr>
              <a:t>: </a:t>
            </a:r>
            <a:r>
              <a:rPr lang="en-US" sz="1400" dirty="0">
                <a:latin typeface="Calibri" pitchFamily="34" charset="0"/>
              </a:rPr>
              <a:t>ACGIH Threshold Limit Values (TLVs) for exposure of the hand to vibration</a:t>
            </a:r>
          </a:p>
        </p:txBody>
      </p:sp>
      <p:sp>
        <p:nvSpPr>
          <p:cNvPr id="7" name="Slide Number Placeholder 6"/>
          <p:cNvSpPr>
            <a:spLocks noGrp="1"/>
          </p:cNvSpPr>
          <p:nvPr>
            <p:ph type="sldNum" sz="quarter" idx="12"/>
          </p:nvPr>
        </p:nvSpPr>
        <p:spPr/>
        <p:txBody>
          <a:bodyPr/>
          <a:lstStyle/>
          <a:p>
            <a:fld id="{5743371E-D975-440E-A94A-A0EC841C25C2}" type="slidenum">
              <a:rPr lang="en-US" smtClean="0"/>
              <a:pPr/>
              <a:t>144</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854053424"/>
              </p:ext>
            </p:extLst>
          </p:nvPr>
        </p:nvGraphicFramePr>
        <p:xfrm>
          <a:off x="0" y="990603"/>
          <a:ext cx="9144000" cy="5364477"/>
        </p:xfrm>
        <a:graphic>
          <a:graphicData uri="http://schemas.openxmlformats.org/drawingml/2006/table">
            <a:tbl>
              <a:tblPr firstRow="1" bandRow="1">
                <a:tableStyleId>{073A0DAA-6AF3-43AB-8588-CEC1D06C72B9}</a:tableStyleId>
              </a:tblPr>
              <a:tblGrid>
                <a:gridCol w="1615440"/>
                <a:gridCol w="6172200"/>
                <a:gridCol w="1356360"/>
              </a:tblGrid>
              <a:tr h="395164">
                <a:tc>
                  <a:txBody>
                    <a:bodyPr/>
                    <a:lstStyle/>
                    <a:p>
                      <a:pPr marL="0" algn="ctr" defTabSz="914400">
                        <a:buNone/>
                      </a:pPr>
                      <a:r>
                        <a:rPr lang="en-US" sz="1800" b="1" i="0" dirty="0">
                          <a:solidFill>
                            <a:schemeClr val="lt1"/>
                          </a:solidFill>
                          <a:latin typeface="Calibri"/>
                          <a:ea typeface="+mn-ea"/>
                          <a:cs typeface="+mn-cs"/>
                        </a:rPr>
                        <a:t>HERRAMIENTA</a:t>
                      </a:r>
                    </a:p>
                  </a:txBody>
                  <a:tcPr anchor="ctr"/>
                </a:tc>
                <a:tc>
                  <a:txBody>
                    <a:bodyPr/>
                    <a:lstStyle/>
                    <a:p>
                      <a:pPr marL="0" algn="ctr" defTabSz="914400">
                        <a:buNone/>
                      </a:pPr>
                      <a:r>
                        <a:rPr lang="en-US" sz="1800" b="1" i="0" dirty="0">
                          <a:solidFill>
                            <a:schemeClr val="lt1"/>
                          </a:solidFill>
                          <a:latin typeface="Calibri"/>
                          <a:ea typeface="+mn-ea"/>
                          <a:cs typeface="+mn-cs"/>
                        </a:rPr>
                        <a:t>CONDICIÓN</a:t>
                      </a:r>
                    </a:p>
                  </a:txBody>
                  <a:tcPr anchor="ctr"/>
                </a:tc>
                <a:tc>
                  <a:txBody>
                    <a:bodyPr/>
                    <a:lstStyle/>
                    <a:p>
                      <a:pPr marL="0" algn="ctr" defTabSz="914400">
                        <a:buNone/>
                      </a:pPr>
                      <a:r>
                        <a:rPr lang="en-US" sz="1800" b="1" i="0" dirty="0">
                          <a:solidFill>
                            <a:schemeClr val="lt1"/>
                          </a:solidFill>
                          <a:latin typeface="Calibri"/>
                          <a:ea typeface="+mn-ea"/>
                          <a:cs typeface="+mn-cs"/>
                        </a:rPr>
                        <a:t>VIBRACIÓN</a:t>
                      </a:r>
                    </a:p>
                  </a:txBody>
                  <a:tcPr anchor="ctr"/>
                </a:tc>
              </a:tr>
              <a:tr h="389750">
                <a:tc rowSpan="3">
                  <a:txBody>
                    <a:bodyPr/>
                    <a:lstStyle/>
                    <a:p>
                      <a:pPr marL="0" algn="ctr" defTabSz="914400">
                        <a:buNone/>
                      </a:pPr>
                      <a:r>
                        <a:rPr lang="es-AR" sz="1800" b="0" i="0" noProof="0" dirty="0" smtClean="0">
                          <a:solidFill>
                            <a:schemeClr val="dk1"/>
                          </a:solidFill>
                          <a:latin typeface="Calibri"/>
                          <a:ea typeface="+mn-ea"/>
                          <a:cs typeface="+mn-cs"/>
                        </a:rPr>
                        <a:t>Martillo neumático</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Típico</a:t>
                      </a:r>
                    </a:p>
                  </a:txBody>
                  <a:tcPr anchor="ctr"/>
                </a:tc>
                <a:tc>
                  <a:txBody>
                    <a:bodyPr/>
                    <a:lstStyle/>
                    <a:p>
                      <a:pPr marL="0" algn="ctr" defTabSz="914400">
                        <a:buNone/>
                      </a:pPr>
                      <a:r>
                        <a:rPr lang="en-US" sz="1800" b="0" i="0" dirty="0">
                          <a:solidFill>
                            <a:schemeClr val="dk1"/>
                          </a:solidFill>
                          <a:latin typeface="Calibri"/>
                          <a:ea typeface="+mn-ea"/>
                          <a:cs typeface="+mn-cs"/>
                        </a:rPr>
                        <a:t>12 m/s</a:t>
                      </a:r>
                      <a:r>
                        <a:rPr lang="en-US" sz="1800" b="0" i="0" baseline="30000" dirty="0">
                          <a:solidFill>
                            <a:schemeClr val="dk1"/>
                          </a:solidFill>
                          <a:latin typeface="Calibri"/>
                          <a:ea typeface="+mn-ea"/>
                          <a:cs typeface="+mn-cs"/>
                        </a:rPr>
                        <a:t>2</a:t>
                      </a:r>
                    </a:p>
                  </a:txBody>
                  <a:tcPr anchor="ctr"/>
                </a:tc>
              </a:tr>
              <a:tr h="682063">
                <a:tc vMerge="1">
                  <a:txBody>
                    <a:bodyPr/>
                    <a:lstStyle/>
                    <a:p>
                      <a:endParaRPr lang="en-US" sz="1200" dirty="0"/>
                    </a:p>
                  </a:txBody>
                  <a:tcPr/>
                </a:tc>
                <a:tc>
                  <a:txBody>
                    <a:bodyPr/>
                    <a:lstStyle/>
                    <a:p>
                      <a:pPr marL="0" algn="ctr" defTabSz="914400">
                        <a:buNone/>
                      </a:pPr>
                      <a:r>
                        <a:rPr lang="es-AR" sz="1800" b="0" i="0" noProof="0" dirty="0" smtClean="0">
                          <a:solidFill>
                            <a:schemeClr val="dk1"/>
                          </a:solidFill>
                          <a:latin typeface="Calibri"/>
                          <a:ea typeface="+mn-ea"/>
                          <a:cs typeface="+mn-cs"/>
                        </a:rPr>
                        <a:t>Diseños modernos de la herramienta, condiciones buenas de funcionamiento</a:t>
                      </a:r>
                      <a:r>
                        <a:rPr lang="es-AR" sz="1800" b="0" i="0" baseline="0" noProof="0" dirty="0" smtClean="0">
                          <a:solidFill>
                            <a:schemeClr val="dk1"/>
                          </a:solidFill>
                          <a:latin typeface="Calibri"/>
                          <a:ea typeface="+mn-ea"/>
                          <a:cs typeface="+mn-cs"/>
                        </a:rPr>
                        <a:t> y operadores capacitados</a:t>
                      </a:r>
                      <a:endParaRPr lang="es-AR" sz="1800" b="0" i="0" baseline="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5 m/s</a:t>
                      </a:r>
                      <a:r>
                        <a:rPr lang="en-US" sz="1800" b="0" i="0" baseline="30000" dirty="0">
                          <a:solidFill>
                            <a:schemeClr val="dk1"/>
                          </a:solidFill>
                          <a:latin typeface="Calibri"/>
                          <a:ea typeface="+mn-ea"/>
                          <a:cs typeface="+mn-cs"/>
                        </a:rPr>
                        <a:t>2</a:t>
                      </a:r>
                    </a:p>
                  </a:txBody>
                  <a:tcPr anchor="ctr"/>
                </a:tc>
              </a:tr>
              <a:tr h="389750">
                <a:tc vMerge="1">
                  <a:txBody>
                    <a:bodyPr/>
                    <a:lstStyle/>
                    <a:p>
                      <a:endParaRPr lang="en-US" sz="1200" dirty="0"/>
                    </a:p>
                  </a:txBody>
                  <a:tcPr/>
                </a:tc>
                <a:tc>
                  <a:txBody>
                    <a:bodyPr/>
                    <a:lstStyle/>
                    <a:p>
                      <a:pPr marL="0" algn="ctr" defTabSz="914400">
                        <a:buNone/>
                      </a:pPr>
                      <a:r>
                        <a:rPr lang="es-AR" sz="1800" b="0" i="0" noProof="0" dirty="0" smtClean="0">
                          <a:solidFill>
                            <a:schemeClr val="dk1"/>
                          </a:solidFill>
                          <a:latin typeface="Calibri"/>
                          <a:ea typeface="+mn-ea"/>
                          <a:cs typeface="+mn-cs"/>
                        </a:rPr>
                        <a:t>Peores herramientas y condiciones</a:t>
                      </a:r>
                      <a:r>
                        <a:rPr lang="es-AR" sz="1800" b="0" i="0" baseline="0" noProof="0" dirty="0" smtClean="0">
                          <a:solidFill>
                            <a:schemeClr val="dk1"/>
                          </a:solidFill>
                          <a:latin typeface="Calibri"/>
                          <a:ea typeface="+mn-ea"/>
                          <a:cs typeface="+mn-cs"/>
                        </a:rPr>
                        <a:t> operativas</a:t>
                      </a:r>
                      <a:endParaRPr lang="es-AR" sz="1800" b="0" i="0" baseline="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20 m/s</a:t>
                      </a:r>
                      <a:r>
                        <a:rPr lang="en-US" sz="1800" b="0" i="0" baseline="30000" dirty="0">
                          <a:solidFill>
                            <a:schemeClr val="dk1"/>
                          </a:solidFill>
                          <a:latin typeface="Calibri"/>
                          <a:ea typeface="+mn-ea"/>
                          <a:cs typeface="+mn-cs"/>
                        </a:rPr>
                        <a:t>2</a:t>
                      </a:r>
                    </a:p>
                  </a:txBody>
                  <a:tcPr anchor="ctr"/>
                </a:tc>
              </a:tr>
              <a:tr h="389750">
                <a:tc rowSpan="3">
                  <a:txBody>
                    <a:bodyPr/>
                    <a:lstStyle/>
                    <a:p>
                      <a:pPr marL="0" algn="ctr" defTabSz="914400">
                        <a:buNone/>
                      </a:pPr>
                      <a:r>
                        <a:rPr lang="es-AR" sz="1800" b="0" i="0" noProof="0" dirty="0" smtClean="0">
                          <a:solidFill>
                            <a:schemeClr val="dk1"/>
                          </a:solidFill>
                          <a:latin typeface="Calibri"/>
                          <a:ea typeface="+mn-ea"/>
                          <a:cs typeface="+mn-cs"/>
                        </a:rPr>
                        <a:t>Taladros/ martillos comb</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s-AR" sz="1800" b="0" i="0" noProof="0" dirty="0" smtClean="0">
                          <a:solidFill>
                            <a:schemeClr val="dk1"/>
                          </a:solidFill>
                          <a:latin typeface="Calibri"/>
                          <a:ea typeface="+mn-ea"/>
                          <a:cs typeface="+mn-cs"/>
                        </a:rPr>
                        <a:t>Típico</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9 m/s</a:t>
                      </a:r>
                      <a:r>
                        <a:rPr lang="en-US" sz="1800" b="0" i="0" baseline="30000" dirty="0">
                          <a:solidFill>
                            <a:schemeClr val="dk1"/>
                          </a:solidFill>
                          <a:latin typeface="Calibri"/>
                          <a:ea typeface="+mn-ea"/>
                          <a:cs typeface="+mn-cs"/>
                        </a:rPr>
                        <a:t>2</a:t>
                      </a:r>
                    </a:p>
                  </a:txBody>
                  <a:tcPr anchor="ctr"/>
                </a:tc>
              </a:tr>
              <a:tr h="389750">
                <a:tc vMerge="1">
                  <a:txBody>
                    <a:bodyPr/>
                    <a:lstStyle/>
                    <a:p>
                      <a:endParaRPr lang="en-US" sz="1200" dirty="0"/>
                    </a:p>
                  </a:txBody>
                  <a:tcPr/>
                </a:tc>
                <a:tc>
                  <a:txBody>
                    <a:bodyPr/>
                    <a:lstStyle/>
                    <a:p>
                      <a:pPr marL="0" algn="ctr" defTabSz="914400">
                        <a:buNone/>
                      </a:pPr>
                      <a:r>
                        <a:rPr lang="es-AR" sz="1800" b="0" i="0" noProof="0" dirty="0" smtClean="0">
                          <a:solidFill>
                            <a:schemeClr val="dk1"/>
                          </a:solidFill>
                          <a:latin typeface="Calibri"/>
                          <a:ea typeface="+mn-ea"/>
                          <a:cs typeface="+mn-cs"/>
                        </a:rPr>
                        <a:t>Mejores herramientas y condiciones operativas</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6 m/s</a:t>
                      </a:r>
                      <a:r>
                        <a:rPr lang="en-US" sz="1800" b="0" i="0" baseline="30000" dirty="0">
                          <a:solidFill>
                            <a:schemeClr val="dk1"/>
                          </a:solidFill>
                          <a:latin typeface="Calibri"/>
                          <a:ea typeface="+mn-ea"/>
                          <a:cs typeface="+mn-cs"/>
                        </a:rPr>
                        <a:t>2</a:t>
                      </a:r>
                    </a:p>
                  </a:txBody>
                  <a:tcPr anchor="ctr"/>
                </a:tc>
              </a:tr>
              <a:tr h="389750">
                <a:tc vMerge="1">
                  <a:txBody>
                    <a:bodyPr/>
                    <a:lstStyle/>
                    <a:p>
                      <a:endParaRPr lang="en-US" sz="1200" dirty="0"/>
                    </a:p>
                  </a:txBody>
                  <a:tcPr/>
                </a:tc>
                <a:tc>
                  <a:txBody>
                    <a:bodyPr/>
                    <a:lstStyle/>
                    <a:p>
                      <a:pPr marL="0" algn="ctr" defTabSz="914400">
                        <a:buNone/>
                      </a:pPr>
                      <a:r>
                        <a:rPr lang="es-AR" sz="1800" b="0" i="0" noProof="0" dirty="0" smtClean="0">
                          <a:solidFill>
                            <a:schemeClr val="dk1"/>
                          </a:solidFill>
                          <a:latin typeface="Calibri"/>
                          <a:ea typeface="+mn-ea"/>
                          <a:cs typeface="+mn-cs"/>
                        </a:rPr>
                        <a:t>Peores herramientas y condiciones</a:t>
                      </a:r>
                      <a:r>
                        <a:rPr lang="es-AR" sz="1800" b="0" i="0" baseline="0" noProof="0" dirty="0" smtClean="0">
                          <a:solidFill>
                            <a:schemeClr val="dk1"/>
                          </a:solidFill>
                          <a:latin typeface="Calibri"/>
                          <a:ea typeface="+mn-ea"/>
                          <a:cs typeface="+mn-cs"/>
                        </a:rPr>
                        <a:t> operativas</a:t>
                      </a:r>
                      <a:endParaRPr lang="es-AR" sz="1800" b="0" i="0" baseline="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25 m/s</a:t>
                      </a:r>
                      <a:r>
                        <a:rPr lang="en-US" sz="1800" b="0" i="0" baseline="30000" dirty="0">
                          <a:solidFill>
                            <a:schemeClr val="dk1"/>
                          </a:solidFill>
                          <a:latin typeface="Calibri"/>
                          <a:ea typeface="+mn-ea"/>
                          <a:cs typeface="+mn-cs"/>
                        </a:rPr>
                        <a:t>2</a:t>
                      </a:r>
                    </a:p>
                  </a:txBody>
                  <a:tcPr anchor="ctr"/>
                </a:tc>
              </a:tr>
              <a:tr h="389750">
                <a:tc>
                  <a:txBody>
                    <a:bodyPr/>
                    <a:lstStyle/>
                    <a:p>
                      <a:pPr marL="0" algn="ctr" defTabSz="914400">
                        <a:buNone/>
                      </a:pPr>
                      <a:r>
                        <a:rPr lang="es-AR" sz="1800" b="0" i="0" noProof="0" dirty="0" smtClean="0">
                          <a:solidFill>
                            <a:schemeClr val="dk1"/>
                          </a:solidFill>
                          <a:latin typeface="Calibri"/>
                          <a:ea typeface="+mn-ea"/>
                          <a:cs typeface="+mn-cs"/>
                        </a:rPr>
                        <a:t>Desbastadoras</a:t>
                      </a:r>
                      <a:endParaRPr lang="es-AR" sz="1800" b="0" i="0" noProof="0" dirty="0">
                        <a:solidFill>
                          <a:schemeClr val="dk1"/>
                        </a:solidFill>
                        <a:latin typeface="Calibri"/>
                        <a:ea typeface="+mn-ea"/>
                        <a:cs typeface="+mn-cs"/>
                      </a:endParaRPr>
                    </a:p>
                  </a:txBody>
                  <a:tcPr anchor="ctr"/>
                </a:tc>
                <a:tc>
                  <a:txBody>
                    <a:bodyPr/>
                    <a:lstStyle/>
                    <a:p>
                      <a:pPr algn="ctr"/>
                      <a:endParaRPr lang="es-AR" sz="1800" noProof="0" dirty="0"/>
                    </a:p>
                  </a:txBody>
                  <a:tcPr anchor="ctr"/>
                </a:tc>
                <a:tc>
                  <a:txBody>
                    <a:bodyPr/>
                    <a:lstStyle/>
                    <a:p>
                      <a:pPr marL="0" algn="ctr" defTabSz="914400">
                        <a:buNone/>
                      </a:pPr>
                      <a:r>
                        <a:rPr lang="en-US" sz="1800" b="0" i="0" dirty="0">
                          <a:solidFill>
                            <a:schemeClr val="dk1"/>
                          </a:solidFill>
                          <a:latin typeface="Calibri"/>
                          <a:ea typeface="+mn-ea"/>
                          <a:cs typeface="+mn-cs"/>
                        </a:rPr>
                        <a:t>20-40 m/s</a:t>
                      </a:r>
                      <a:r>
                        <a:rPr lang="en-US" sz="1800" b="0" i="0" baseline="30000" dirty="0">
                          <a:solidFill>
                            <a:schemeClr val="dk1"/>
                          </a:solidFill>
                          <a:latin typeface="Calibri"/>
                          <a:ea typeface="+mn-ea"/>
                          <a:cs typeface="+mn-cs"/>
                        </a:rPr>
                        <a:t>2</a:t>
                      </a:r>
                    </a:p>
                  </a:txBody>
                  <a:tcPr anchor="ctr"/>
                </a:tc>
              </a:tr>
              <a:tr h="389750">
                <a:tc>
                  <a:txBody>
                    <a:bodyPr/>
                    <a:lstStyle/>
                    <a:p>
                      <a:pPr marL="0" algn="ctr" defTabSz="914400">
                        <a:buNone/>
                      </a:pPr>
                      <a:r>
                        <a:rPr lang="es-AR" sz="1800" b="0" i="0" noProof="0" dirty="0" smtClean="0">
                          <a:solidFill>
                            <a:schemeClr val="dk1"/>
                          </a:solidFill>
                          <a:latin typeface="Calibri"/>
                          <a:ea typeface="+mn-ea"/>
                          <a:cs typeface="+mn-cs"/>
                        </a:rPr>
                        <a:t>Moled de áng.</a:t>
                      </a:r>
                      <a:endParaRPr lang="es-AR" sz="1800" b="0" i="0" noProof="0" dirty="0">
                        <a:solidFill>
                          <a:schemeClr val="dk1"/>
                        </a:solidFill>
                        <a:latin typeface="Calibri"/>
                        <a:ea typeface="+mn-ea"/>
                        <a:cs typeface="+mn-cs"/>
                      </a:endParaRPr>
                    </a:p>
                  </a:txBody>
                  <a:tcPr anchor="ctr"/>
                </a:tc>
                <a:tc>
                  <a:txBody>
                    <a:bodyPr/>
                    <a:lstStyle/>
                    <a:p>
                      <a:pPr algn="ctr"/>
                      <a:endParaRPr lang="es-AR" sz="1800" noProof="0" dirty="0"/>
                    </a:p>
                  </a:txBody>
                  <a:tcPr anchor="ctr"/>
                </a:tc>
                <a:tc>
                  <a:txBody>
                    <a:bodyPr/>
                    <a:lstStyle/>
                    <a:p>
                      <a:pPr marL="0" algn="ctr" defTabSz="914400">
                        <a:buNone/>
                      </a:pPr>
                      <a:r>
                        <a:rPr lang="en-US" sz="1800" b="0" i="0" dirty="0">
                          <a:solidFill>
                            <a:schemeClr val="dk1"/>
                          </a:solidFill>
                          <a:latin typeface="Calibri"/>
                          <a:ea typeface="+mn-ea"/>
                          <a:cs typeface="+mn-cs"/>
                        </a:rPr>
                        <a:t>2-8 m/s</a:t>
                      </a:r>
                      <a:r>
                        <a:rPr lang="en-US" sz="1800" b="0" i="0" baseline="30000" dirty="0">
                          <a:solidFill>
                            <a:schemeClr val="dk1"/>
                          </a:solidFill>
                          <a:latin typeface="Calibri"/>
                          <a:ea typeface="+mn-ea"/>
                          <a:cs typeface="+mn-cs"/>
                        </a:rPr>
                        <a:t>2</a:t>
                      </a:r>
                    </a:p>
                  </a:txBody>
                  <a:tcPr anchor="ctr"/>
                </a:tc>
              </a:tr>
              <a:tr h="389750">
                <a:tc>
                  <a:txBody>
                    <a:bodyPr/>
                    <a:lstStyle/>
                    <a:p>
                      <a:pPr marL="0" algn="ctr" defTabSz="914400">
                        <a:buNone/>
                      </a:pPr>
                      <a:r>
                        <a:rPr lang="es-AR" sz="1800" b="0" i="0" noProof="0" dirty="0" smtClean="0">
                          <a:solidFill>
                            <a:schemeClr val="dk1"/>
                          </a:solidFill>
                          <a:latin typeface="Calibri"/>
                          <a:ea typeface="+mn-ea"/>
                          <a:cs typeface="+mn-cs"/>
                        </a:rPr>
                        <a:t>Paletas de clay</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s-AR" sz="1800" b="0" i="0" noProof="0" dirty="0" smtClean="0">
                          <a:solidFill>
                            <a:schemeClr val="dk1"/>
                          </a:solidFill>
                          <a:latin typeface="Calibri"/>
                          <a:ea typeface="+mn-ea"/>
                          <a:cs typeface="+mn-cs"/>
                        </a:rPr>
                        <a:t>Típico</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16 m/s</a:t>
                      </a:r>
                      <a:r>
                        <a:rPr lang="en-US" sz="1800" b="0" i="0" baseline="30000" dirty="0">
                          <a:solidFill>
                            <a:schemeClr val="dk1"/>
                          </a:solidFill>
                          <a:latin typeface="Calibri"/>
                          <a:ea typeface="+mn-ea"/>
                          <a:cs typeface="+mn-cs"/>
                        </a:rPr>
                        <a:t>2</a:t>
                      </a:r>
                    </a:p>
                  </a:txBody>
                  <a:tcPr anchor="ctr"/>
                </a:tc>
              </a:tr>
              <a:tr h="389750">
                <a:tc>
                  <a:txBody>
                    <a:bodyPr/>
                    <a:lstStyle/>
                    <a:p>
                      <a:pPr marL="0" algn="ctr" defTabSz="914400">
                        <a:buNone/>
                      </a:pPr>
                      <a:r>
                        <a:rPr lang="es-AR" sz="1800" b="0" i="0" noProof="0" dirty="0" smtClean="0">
                          <a:solidFill>
                            <a:schemeClr val="dk1"/>
                          </a:solidFill>
                          <a:latin typeface="Calibri"/>
                          <a:ea typeface="+mn-ea"/>
                          <a:cs typeface="+mn-cs"/>
                        </a:rPr>
                        <a:t>Sierras</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s-AR" sz="1800" b="0" i="0" noProof="0" dirty="0" smtClean="0">
                          <a:solidFill>
                            <a:schemeClr val="dk1"/>
                          </a:solidFill>
                          <a:latin typeface="Calibri"/>
                          <a:ea typeface="+mn-ea"/>
                          <a:cs typeface="+mn-cs"/>
                        </a:rPr>
                        <a:t>Típico</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6 m/s</a:t>
                      </a:r>
                      <a:r>
                        <a:rPr lang="en-US" sz="1800" b="0" i="0" baseline="30000" dirty="0">
                          <a:solidFill>
                            <a:schemeClr val="dk1"/>
                          </a:solidFill>
                          <a:latin typeface="Calibri"/>
                          <a:ea typeface="+mn-ea"/>
                          <a:cs typeface="+mn-cs"/>
                        </a:rPr>
                        <a:t>2</a:t>
                      </a:r>
                    </a:p>
                  </a:txBody>
                  <a:tcPr anchor="ctr"/>
                </a:tc>
              </a:tr>
              <a:tr h="389750">
                <a:tc rowSpan="2">
                  <a:txBody>
                    <a:bodyPr/>
                    <a:lstStyle/>
                    <a:p>
                      <a:pPr marL="0" algn="ctr" defTabSz="914400">
                        <a:buNone/>
                      </a:pPr>
                      <a:r>
                        <a:rPr lang="es-AR" sz="1800" b="0" i="0" noProof="0" dirty="0" smtClean="0">
                          <a:solidFill>
                            <a:schemeClr val="dk1"/>
                          </a:solidFill>
                          <a:latin typeface="Calibri"/>
                          <a:ea typeface="+mn-ea"/>
                          <a:cs typeface="+mn-cs"/>
                        </a:rPr>
                        <a:t>Cortadoras de malezas</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s-AR" sz="1800" b="0" i="0" noProof="0" dirty="0" smtClean="0">
                          <a:solidFill>
                            <a:schemeClr val="dk1"/>
                          </a:solidFill>
                          <a:latin typeface="Calibri"/>
                          <a:ea typeface="+mn-ea"/>
                          <a:cs typeface="+mn-cs"/>
                        </a:rPr>
                        <a:t>Típico</a:t>
                      </a:r>
                      <a:endParaRPr lang="es-AR" sz="1800" b="0" i="0" noProof="0" dirty="0">
                        <a:solidFill>
                          <a:schemeClr val="dk1"/>
                        </a:solidFill>
                        <a:latin typeface="Calibri"/>
                        <a:ea typeface="+mn-ea"/>
                        <a:cs typeface="+mn-cs"/>
                      </a:endParaRPr>
                    </a:p>
                  </a:txBody>
                  <a:tcPr anchor="ctr"/>
                </a:tc>
                <a:tc>
                  <a:txBody>
                    <a:bodyPr/>
                    <a:lstStyle/>
                    <a:p>
                      <a:pPr marL="0" algn="ctr" defTabSz="914400">
                        <a:buNone/>
                      </a:pPr>
                      <a:r>
                        <a:rPr lang="en-US" sz="1800" b="0" i="0" dirty="0">
                          <a:solidFill>
                            <a:schemeClr val="dk1"/>
                          </a:solidFill>
                          <a:latin typeface="Calibri"/>
                          <a:ea typeface="+mn-ea"/>
                          <a:cs typeface="+mn-cs"/>
                        </a:rPr>
                        <a:t>4 m/s</a:t>
                      </a:r>
                      <a:r>
                        <a:rPr lang="en-US" sz="1800" b="0" i="0" baseline="30000" dirty="0">
                          <a:solidFill>
                            <a:schemeClr val="dk1"/>
                          </a:solidFill>
                          <a:latin typeface="Calibri"/>
                          <a:ea typeface="+mn-ea"/>
                          <a:cs typeface="+mn-cs"/>
                        </a:rPr>
                        <a:t>2</a:t>
                      </a:r>
                    </a:p>
                  </a:txBody>
                  <a:tcPr anchor="ctr"/>
                </a:tc>
              </a:tr>
              <a:tr h="389750">
                <a:tc vMerge="1">
                  <a:txBody>
                    <a:bodyPr/>
                    <a:lstStyle/>
                    <a:p>
                      <a:pPr algn="ctr"/>
                      <a:endParaRPr lang="en-US" sz="1800" dirty="0"/>
                    </a:p>
                  </a:txBody>
                  <a:tcPr anchor="ctr"/>
                </a:tc>
                <a:tc>
                  <a:txBody>
                    <a:bodyPr/>
                    <a:lstStyle/>
                    <a:p>
                      <a:pPr marL="0" algn="ctr" defTabSz="914400">
                        <a:buNone/>
                      </a:pPr>
                      <a:r>
                        <a:rPr lang="es-AR" sz="1800" b="0" i="0" noProof="0" dirty="0" smtClean="0">
                          <a:solidFill>
                            <a:schemeClr val="dk1"/>
                          </a:solidFill>
                          <a:latin typeface="Calibri"/>
                          <a:ea typeface="+mn-ea"/>
                          <a:cs typeface="+mn-cs"/>
                        </a:rPr>
                        <a:t>Mejor</a:t>
                      </a:r>
                      <a:endParaRPr lang="es-AR" sz="1800" b="0" i="0" noProof="0" dirty="0">
                        <a:solidFill>
                          <a:schemeClr val="dk1"/>
                        </a:solidFill>
                        <a:latin typeface="Calibri"/>
                        <a:ea typeface="+mn-ea"/>
                        <a:cs typeface="+mn-cs"/>
                      </a:endParaRPr>
                    </a:p>
                  </a:txBody>
                  <a:tcPr anchor="ctr"/>
                </a:tc>
                <a:tc>
                  <a:txBody>
                    <a:bodyPr/>
                    <a:lstStyle/>
                    <a:p>
                      <a:pPr marL="0" marR="0" indent="0" algn="ctr" defTabSz="914400">
                        <a:lnSpc>
                          <a:spcPct val="100000"/>
                        </a:lnSpc>
                        <a:spcBef>
                          <a:spcPts val="0"/>
                        </a:spcBef>
                        <a:spcAft>
                          <a:spcPts val="0"/>
                        </a:spcAft>
                        <a:buNone/>
                      </a:pPr>
                      <a:r>
                        <a:rPr lang="en-US" sz="1800" b="0" i="0" dirty="0">
                          <a:solidFill>
                            <a:schemeClr val="dk1"/>
                          </a:solidFill>
                          <a:latin typeface="Calibri"/>
                          <a:ea typeface="+mn-ea"/>
                          <a:cs typeface="+mn-cs"/>
                        </a:rPr>
                        <a:t>2 m/s</a:t>
                      </a:r>
                      <a:r>
                        <a:rPr lang="en-US" sz="1800" b="0" i="0" baseline="30000" dirty="0">
                          <a:solidFill>
                            <a:schemeClr val="dk1"/>
                          </a:solidFill>
                          <a:latin typeface="Calibri"/>
                          <a:ea typeface="+mn-ea"/>
                          <a:cs typeface="+mn-cs"/>
                        </a:rPr>
                        <a:t>2</a:t>
                      </a:r>
                    </a:p>
                  </a:txBody>
                  <a:tcPr anchor="ctr"/>
                </a:tc>
              </a:tr>
            </a:tbl>
          </a:graphicData>
        </a:graphic>
      </p:graphicFrame>
      <p:sp>
        <p:nvSpPr>
          <p:cNvPr id="10" name="Cloud 9"/>
          <p:cNvSpPr/>
          <p:nvPr/>
        </p:nvSpPr>
        <p:spPr>
          <a:xfrm rot="21087316">
            <a:off x="2566900" y="4128132"/>
            <a:ext cx="4436216" cy="2061104"/>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buNone/>
            </a:pPr>
            <a:r>
              <a:rPr lang="es-AR" sz="1800" b="1" i="1" kern="1200" dirty="0" smtClean="0">
                <a:solidFill>
                  <a:srgbClr val="0070C0"/>
                </a:solidFill>
                <a:latin typeface="Calibri"/>
                <a:ea typeface="+mn-ea"/>
                <a:cs typeface="+mn-cs"/>
              </a:rPr>
              <a:t>Exposición de 4 a 8 horas a la vibración de mano-brazo</a:t>
            </a:r>
          </a:p>
          <a:p>
            <a:pPr algn="ctr" defTabSz="914400">
              <a:buNone/>
            </a:pPr>
            <a:r>
              <a:rPr lang="es-AR" sz="1800" b="1" i="1" kern="1200" dirty="0" smtClean="0">
                <a:solidFill>
                  <a:srgbClr val="0070C0"/>
                </a:solidFill>
                <a:latin typeface="Calibri"/>
                <a:ea typeface="+mn-ea"/>
                <a:cs typeface="+mn-cs"/>
              </a:rPr>
              <a:t>Máximo = 4 m/s</a:t>
            </a:r>
            <a:r>
              <a:rPr lang="es-AR" sz="1800" b="1" i="1" kern="1200" baseline="30000" dirty="0" smtClean="0">
                <a:solidFill>
                  <a:srgbClr val="0070C0"/>
                </a:solidFill>
                <a:latin typeface="Calibri"/>
                <a:ea typeface="+mn-ea"/>
                <a:cs typeface="+mn-cs"/>
              </a:rPr>
              <a:t>2</a:t>
            </a:r>
            <a:endParaRPr lang="es-AR" sz="1800" b="1" i="1" kern="1200" baseline="30000" dirty="0">
              <a:solidFill>
                <a:srgbClr val="0070C0"/>
              </a:solidFill>
              <a:latin typeface="Calibri"/>
              <a:ea typeface="+mn-ea"/>
              <a:cs typeface="+mn-cs"/>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457200" y="274638"/>
            <a:ext cx="8229600" cy="792162"/>
          </a:xfrm>
        </p:spPr>
        <p:txBody>
          <a:bodyPr/>
          <a:lstStyle/>
          <a:p>
            <a:pPr algn="r">
              <a:defRPr/>
            </a:pPr>
            <a:r>
              <a:rPr lang="es-AR" dirty="0">
                <a:solidFill>
                  <a:srgbClr val="FFFFFF"/>
                </a:solidFill>
                <a:effectLst>
                  <a:outerShdw blurRad="63500" dir="3600000" algn="tl">
                    <a:srgbClr val="000000">
                      <a:alpha val="70000"/>
                    </a:srgbClr>
                  </a:outerShdw>
                </a:effectLst>
              </a:rPr>
              <a:t>VIBRACIÓN EN TODO EL CUERPO</a:t>
            </a:r>
            <a:endParaRPr lang="en-US"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5743371E-D975-440E-A94A-A0EC841C25C2}" type="slidenum">
              <a:rPr lang="en-US" smtClean="0"/>
              <a:pPr/>
              <a:t>145</a:t>
            </a:fld>
            <a:endParaRPr lang="en-US"/>
          </a:p>
        </p:txBody>
      </p:sp>
      <p:sp>
        <p:nvSpPr>
          <p:cNvPr id="321570" name="Rectangle 47"/>
          <p:cNvSpPr>
            <a:spLocks noGrp="1" noChangeArrowheads="1"/>
          </p:cNvSpPr>
          <p:nvPr>
            <p:ph type="body" idx="4294967295"/>
          </p:nvPr>
        </p:nvSpPr>
        <p:spPr>
          <a:xfrm>
            <a:off x="231775" y="6510338"/>
            <a:ext cx="8912225" cy="250825"/>
          </a:xfrm>
        </p:spPr>
        <p:txBody>
          <a:bodyPr/>
          <a:lstStyle/>
          <a:p>
            <a:pPr eaLnBrk="1" hangingPunct="1">
              <a:lnSpc>
                <a:spcPct val="80000"/>
              </a:lnSpc>
              <a:buFont typeface="Wingdings" pitchFamily="2" charset="2"/>
              <a:buNone/>
            </a:pPr>
            <a:r>
              <a:rPr lang="en-US" sz="1200" dirty="0" smtClean="0"/>
              <a:t>Rasmussen  (1982). </a:t>
            </a:r>
            <a:r>
              <a:rPr lang="en-US" sz="1200" i="1" dirty="0" smtClean="0"/>
              <a:t>Human Body Vibration Exposure and Its Measurement</a:t>
            </a:r>
            <a:r>
              <a:rPr lang="en-US" sz="1200" dirty="0" smtClean="0"/>
              <a:t> </a:t>
            </a:r>
            <a:r>
              <a:rPr lang="en-US" sz="1200" i="1" dirty="0" smtClean="0"/>
              <a:t>Technical Review.</a:t>
            </a:r>
            <a:r>
              <a:rPr lang="en-US" sz="1200" dirty="0" smtClean="0"/>
              <a:t> </a:t>
            </a:r>
            <a:r>
              <a:rPr lang="en-US" sz="1200" dirty="0" err="1" smtClean="0"/>
              <a:t>Bruel</a:t>
            </a:r>
            <a:r>
              <a:rPr lang="en-US" sz="1200" dirty="0" smtClean="0"/>
              <a:t> &amp; </a:t>
            </a:r>
            <a:r>
              <a:rPr lang="en-US" sz="1200" dirty="0" err="1" smtClean="0"/>
              <a:t>Kjaer</a:t>
            </a:r>
            <a:r>
              <a:rPr lang="en-US" sz="1200" dirty="0" smtClean="0"/>
              <a:t> Instruments, Inc.: Denmark.</a:t>
            </a:r>
          </a:p>
          <a:p>
            <a:pPr eaLnBrk="1" hangingPunct="1">
              <a:lnSpc>
                <a:spcPct val="80000"/>
              </a:lnSpc>
              <a:buFont typeface="Wingdings" pitchFamily="2" charset="2"/>
              <a:buNone/>
            </a:pPr>
            <a:endParaRPr lang="en-US" sz="1200" dirty="0" smtClean="0"/>
          </a:p>
        </p:txBody>
      </p:sp>
      <p:graphicFrame>
        <p:nvGraphicFramePr>
          <p:cNvPr id="7" name="Group 160"/>
          <p:cNvGraphicFramePr>
            <a:graphicFrameLocks/>
          </p:cNvGraphicFramePr>
          <p:nvPr>
            <p:extLst>
              <p:ext uri="{D42A27DB-BD31-4B8C-83A1-F6EECF244321}">
                <p14:modId xmlns:p14="http://schemas.microsoft.com/office/powerpoint/2010/main" val="2100243972"/>
              </p:ext>
            </p:extLst>
          </p:nvPr>
        </p:nvGraphicFramePr>
        <p:xfrm>
          <a:off x="0" y="990600"/>
          <a:ext cx="9144000" cy="5133267"/>
        </p:xfrm>
        <a:graphic>
          <a:graphicData uri="http://schemas.openxmlformats.org/drawingml/2006/table">
            <a:tbl>
              <a:tblPr/>
              <a:tblGrid>
                <a:gridCol w="4572000"/>
                <a:gridCol w="4572000"/>
              </a:tblGrid>
              <a:tr h="678384">
                <a:tc>
                  <a:txBody>
                    <a:bodyPr/>
                    <a:lstStyle/>
                    <a:p>
                      <a:pPr marL="0" marR="0" indent="0" algn="ctr" defTabSz="914400">
                        <a:lnSpc>
                          <a:spcPct val="100000"/>
                        </a:lnSpc>
                        <a:spcBef>
                          <a:spcPts val="624"/>
                        </a:spcBef>
                        <a:spcAft>
                          <a:spcPts val="0"/>
                        </a:spcAft>
                        <a:buNone/>
                      </a:pPr>
                      <a:r>
                        <a:rPr lang="es-AR" sz="2600" b="0" i="0" u="none" strike="noStrike" cap="none" baseline="0" noProof="0" dirty="0" smtClean="0">
                          <a:solidFill>
                            <a:schemeClr val="bg1"/>
                          </a:solidFill>
                          <a:effectLst/>
                          <a:latin typeface="Calibri"/>
                          <a:ea typeface="+mn-ea"/>
                          <a:cs typeface="+mn-cs"/>
                        </a:rPr>
                        <a:t>Frecuencia (Hz)</a:t>
                      </a:r>
                      <a:endParaRPr lang="es-AR" sz="2600" b="0" i="0" u="none" strike="noStrike" cap="none" baseline="0" noProof="0" dirty="0">
                        <a:solidFill>
                          <a:schemeClr val="bg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indent="0" algn="ctr" defTabSz="914400">
                        <a:lnSpc>
                          <a:spcPct val="100000"/>
                        </a:lnSpc>
                        <a:spcBef>
                          <a:spcPts val="624"/>
                        </a:spcBef>
                        <a:spcAft>
                          <a:spcPts val="0"/>
                        </a:spcAft>
                        <a:buNone/>
                      </a:pPr>
                      <a:r>
                        <a:rPr lang="es-AR" sz="2600" b="0" i="0" u="none" strike="noStrike" cap="none" baseline="0" noProof="0" dirty="0" smtClean="0">
                          <a:solidFill>
                            <a:schemeClr val="bg1"/>
                          </a:solidFill>
                          <a:effectLst/>
                          <a:latin typeface="Calibri"/>
                          <a:ea typeface="+mn-ea"/>
                          <a:cs typeface="+mn-cs"/>
                        </a:rPr>
                        <a:t>Síntomas</a:t>
                      </a:r>
                      <a:endParaRPr lang="es-AR" sz="2600" b="0" i="0" u="none" strike="noStrike" cap="none" baseline="0" noProof="0" dirty="0">
                        <a:solidFill>
                          <a:schemeClr val="bg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r>
              <a:tr h="506582">
                <a:tc rowSpan="4">
                  <a:txBody>
                    <a:bodyPr/>
                    <a:lstStyle/>
                    <a:p>
                      <a:pPr marL="0" marR="0" indent="0" algn="ctr" defTabSz="914400">
                        <a:lnSpc>
                          <a:spcPct val="100000"/>
                        </a:lnSpc>
                        <a:spcBef>
                          <a:spcPts val="480"/>
                        </a:spcBef>
                        <a:spcAft>
                          <a:spcPts val="0"/>
                        </a:spcAft>
                        <a:buNone/>
                      </a:pPr>
                      <a:endParaRPr lang="es-AR" sz="2000" strike="noStrike" noProof="0" dirty="0" smtClean="0">
                        <a:solidFill>
                          <a:schemeClr val="tx1"/>
                        </a:solidFill>
                        <a:latin typeface="+mn-lt"/>
                      </a:endParaRPr>
                    </a:p>
                    <a:p>
                      <a:pPr marL="0" marR="0" indent="0" algn="ctr" defTabSz="914400">
                        <a:lnSpc>
                          <a:spcPct val="100000"/>
                        </a:lnSpc>
                        <a:spcBef>
                          <a:spcPts val="480"/>
                        </a:spcBef>
                        <a:spcAft>
                          <a:spcPts val="0"/>
                        </a:spcAft>
                        <a:buNone/>
                      </a:pPr>
                      <a:endParaRPr lang="es-AR" sz="2000" strike="noStrike" noProof="0" dirty="0" smtClean="0">
                        <a:solidFill>
                          <a:schemeClr val="tx1"/>
                        </a:solidFill>
                        <a:latin typeface="+mn-lt"/>
                      </a:endParaRPr>
                    </a:p>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4-10</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Molestia</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582">
                <a:tc vMerge="1">
                  <a:txBody>
                    <a:bodyPr/>
                    <a:lstStyle/>
                    <a:p>
                      <a:endParaRPr lang="en-US"/>
                    </a:p>
                  </a:txBody>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Dolor abdominal</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582">
                <a:tc vMerge="1">
                  <a:txBody>
                    <a:bodyPr/>
                    <a:lstStyle/>
                    <a:p>
                      <a:endParaRPr lang="en-US"/>
                    </a:p>
                  </a:txBody>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Influencia en la respiración</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582">
                <a:tc vMerge="1">
                  <a:txBody>
                    <a:bodyPr/>
                    <a:lstStyle/>
                    <a:p>
                      <a:endParaRPr lang="en-US"/>
                    </a:p>
                  </a:txBody>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Contracción muscular</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11">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5-7</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Dolor de pecho</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11">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10-18</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Ganas de orinar</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11">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13-20</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Síntomas en la cabeza</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11">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13-20</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Influencia en el habla</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11">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20-23</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80"/>
                        </a:spcBef>
                        <a:spcAft>
                          <a:spcPts val="0"/>
                        </a:spcAft>
                        <a:buNone/>
                      </a:pPr>
                      <a:r>
                        <a:rPr lang="es-AR" sz="2000" b="0" i="0" u="none" strike="noStrike" cap="none" baseline="0" noProof="0" dirty="0" smtClean="0">
                          <a:solidFill>
                            <a:schemeClr val="tx1"/>
                          </a:solidFill>
                          <a:effectLst/>
                          <a:latin typeface="Calibri"/>
                          <a:ea typeface="+mn-ea"/>
                          <a:cs typeface="+mn-cs"/>
                        </a:rPr>
                        <a:t>Mayor tono muscular</a:t>
                      </a:r>
                      <a:endParaRPr lang="es-AR" sz="2000" b="0" i="0" u="none" strike="noStrike" cap="none" baseline="0" noProof="0" dirty="0">
                        <a:solidFill>
                          <a:schemeClr val="tx1"/>
                        </a:solidFill>
                        <a:effectLst/>
                        <a:latin typeface="Calibri"/>
                        <a:ea typeface="+mn-ea"/>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lvl="0" algn="r"/>
            <a:r>
              <a:rPr lang="es-ES_tradnl" dirty="0"/>
              <a:t>¿CÓMO REDUCIR LOS EFECTOS DEL RUIDO?</a:t>
            </a:r>
            <a:endParaRPr lang="en-US" dirty="0"/>
          </a:p>
        </p:txBody>
      </p:sp>
      <p:sp>
        <p:nvSpPr>
          <p:cNvPr id="325634" name="Text Placeholder 6"/>
          <p:cNvSpPr>
            <a:spLocks noGrp="1"/>
          </p:cNvSpPr>
          <p:nvPr>
            <p:ph type="body" idx="1"/>
          </p:nvPr>
        </p:nvSpPr>
        <p:spPr>
          <a:xfrm>
            <a:off x="381000" y="1371600"/>
            <a:ext cx="4040188" cy="639762"/>
          </a:xfrm>
        </p:spPr>
        <p:txBody>
          <a:bodyPr/>
          <a:lstStyle/>
          <a:p>
            <a:pPr algn="ctr" eaLnBrk="1" hangingPunct="1"/>
            <a:r>
              <a:rPr lang="en-US" dirty="0" smtClean="0"/>
              <a:t>QUÉ HACER</a:t>
            </a:r>
          </a:p>
        </p:txBody>
      </p:sp>
      <p:sp>
        <p:nvSpPr>
          <p:cNvPr id="325635" name="Content Placeholder 2"/>
          <p:cNvSpPr>
            <a:spLocks noGrp="1"/>
          </p:cNvSpPr>
          <p:nvPr>
            <p:ph sz="half" idx="2"/>
          </p:nvPr>
        </p:nvSpPr>
        <p:spPr>
          <a:xfrm>
            <a:off x="304800" y="2174875"/>
            <a:ext cx="4192588" cy="3463926"/>
          </a:xfrm>
        </p:spPr>
        <p:txBody>
          <a:bodyPr>
            <a:normAutofit/>
          </a:bodyPr>
          <a:lstStyle/>
          <a:p>
            <a:pPr lvl="0">
              <a:buFont typeface="Wingdings" charset="2"/>
              <a:buChar char="ü"/>
            </a:pPr>
            <a:r>
              <a:rPr lang="es-ES_tradnl" dirty="0"/>
              <a:t>Protección auditiva personal</a:t>
            </a:r>
            <a:endParaRPr lang="en-US" dirty="0"/>
          </a:p>
          <a:p>
            <a:pPr lvl="0">
              <a:buFont typeface="Wingdings" charset="2"/>
              <a:buChar char="ü"/>
            </a:pPr>
            <a:r>
              <a:rPr lang="es-ES_tradnl" dirty="0"/>
              <a:t>Mantenimiento preventivo</a:t>
            </a:r>
            <a:endParaRPr lang="en-US" dirty="0"/>
          </a:p>
          <a:p>
            <a:pPr lvl="0">
              <a:buFont typeface="Wingdings" charset="2"/>
              <a:buChar char="ü"/>
            </a:pPr>
            <a:r>
              <a:rPr lang="es-ES_tradnl" dirty="0"/>
              <a:t>Materiales humedecidos</a:t>
            </a:r>
            <a:endParaRPr lang="en-US" dirty="0"/>
          </a:p>
          <a:p>
            <a:pPr lvl="0">
              <a:buFont typeface="Wingdings" charset="2"/>
              <a:buChar char="ü"/>
            </a:pPr>
            <a:r>
              <a:rPr lang="es-ES_tradnl" dirty="0"/>
              <a:t>Herramientas eléctricas</a:t>
            </a:r>
            <a:endParaRPr lang="en-US" dirty="0"/>
          </a:p>
          <a:p>
            <a:pPr lvl="0">
              <a:buFont typeface="Wingdings" charset="2"/>
              <a:buChar char="ü"/>
            </a:pPr>
            <a:r>
              <a:rPr lang="es-ES_tradnl" dirty="0"/>
              <a:t>Herramientas de baja </a:t>
            </a:r>
            <a:r>
              <a:rPr lang="es-ES_tradnl" dirty="0" smtClean="0"/>
              <a:t>vibración*</a:t>
            </a:r>
            <a:endParaRPr lang="en-US" dirty="0" smtClean="0"/>
          </a:p>
          <a:p>
            <a:pPr eaLnBrk="1" hangingPunct="1"/>
            <a:endParaRPr lang="en-US" dirty="0" smtClean="0"/>
          </a:p>
        </p:txBody>
      </p:sp>
      <p:sp>
        <p:nvSpPr>
          <p:cNvPr id="325636" name="Text Placeholder 7"/>
          <p:cNvSpPr>
            <a:spLocks noGrp="1"/>
          </p:cNvSpPr>
          <p:nvPr>
            <p:ph type="body" sz="quarter" idx="3"/>
          </p:nvPr>
        </p:nvSpPr>
        <p:spPr/>
        <p:txBody>
          <a:bodyPr/>
          <a:lstStyle/>
          <a:p>
            <a:pPr algn="ctr" eaLnBrk="1" hangingPunct="1"/>
            <a:r>
              <a:rPr lang="en-US" dirty="0" smtClean="0"/>
              <a:t>EVITAR</a:t>
            </a:r>
          </a:p>
        </p:txBody>
      </p:sp>
      <p:sp>
        <p:nvSpPr>
          <p:cNvPr id="325637" name="Content Placeholder 8"/>
          <p:cNvSpPr>
            <a:spLocks noGrp="1"/>
          </p:cNvSpPr>
          <p:nvPr>
            <p:ph sz="quarter" idx="4"/>
          </p:nvPr>
        </p:nvSpPr>
        <p:spPr>
          <a:xfrm>
            <a:off x="4645025" y="2174874"/>
            <a:ext cx="4194175" cy="4378325"/>
          </a:xfrm>
        </p:spPr>
        <p:txBody>
          <a:bodyPr/>
          <a:lstStyle/>
          <a:p>
            <a:pPr marL="347472" indent="-347472">
              <a:buClr>
                <a:schemeClr val="tx1"/>
              </a:buClr>
              <a:buBlip>
                <a:blip r:embed="rId3"/>
              </a:buBlip>
            </a:pPr>
            <a:r>
              <a:rPr lang="es-AR" dirty="0"/>
              <a:t>Uso continuo de herramientas manuales que vibran</a:t>
            </a:r>
          </a:p>
          <a:p>
            <a:pPr marL="347472" indent="-347472">
              <a:buClr>
                <a:schemeClr val="tx1"/>
              </a:buClr>
              <a:buBlip>
                <a:blip r:embed="rId3"/>
              </a:buBlip>
            </a:pPr>
            <a:r>
              <a:rPr lang="es-AR" dirty="0"/>
              <a:t>Conducir fuera de la carretera demasiado rápido sobre terreno desparejo</a:t>
            </a:r>
          </a:p>
          <a:p>
            <a:pPr marL="347472" indent="-347472">
              <a:buClr>
                <a:schemeClr val="tx1"/>
              </a:buClr>
              <a:buBlip>
                <a:blip r:embed="rId3"/>
              </a:buBlip>
            </a:pPr>
            <a:r>
              <a:rPr lang="es-AR" dirty="0"/>
              <a:t>Conducir en superficies mal pavimentadas en vehículos con mala suspensión</a:t>
            </a:r>
          </a:p>
          <a:p>
            <a:pPr marL="347472" indent="-347472">
              <a:buClr>
                <a:schemeClr val="tx1"/>
              </a:buClr>
              <a:buBlip>
                <a:blip r:embed="rId3"/>
              </a:buBlip>
            </a:pPr>
            <a:r>
              <a:rPr lang="es-AR" dirty="0"/>
              <a:t>Trabajar en plataformas que vibran</a:t>
            </a:r>
          </a:p>
        </p:txBody>
      </p:sp>
      <p:sp>
        <p:nvSpPr>
          <p:cNvPr id="7" name="Slide Number Placeholder 6"/>
          <p:cNvSpPr>
            <a:spLocks noGrp="1"/>
          </p:cNvSpPr>
          <p:nvPr>
            <p:ph type="sldNum" sz="quarter" idx="12"/>
          </p:nvPr>
        </p:nvSpPr>
        <p:spPr/>
        <p:txBody>
          <a:bodyPr/>
          <a:lstStyle/>
          <a:p>
            <a:fld id="{5743371E-D975-440E-A94A-A0EC841C25C2}" type="slidenum">
              <a:rPr lang="en-US" smtClean="0"/>
              <a:pPr/>
              <a:t>146</a:t>
            </a:fld>
            <a:endParaRPr lang="en-US"/>
          </a:p>
        </p:txBody>
      </p:sp>
      <p:sp>
        <p:nvSpPr>
          <p:cNvPr id="8" name="TextBox 7"/>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9" name="Content Placeholder 2"/>
          <p:cNvSpPr txBox="1">
            <a:spLocks/>
          </p:cNvSpPr>
          <p:nvPr/>
        </p:nvSpPr>
        <p:spPr>
          <a:xfrm>
            <a:off x="379412" y="6019800"/>
            <a:ext cx="4192588" cy="838200"/>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s-ES_tradnl" sz="2400" smtClean="0"/>
              <a:t>*	</a:t>
            </a:r>
            <a:r>
              <a:rPr kumimoji="0" lang="es-ES_tradnl" sz="2400" b="0" i="1" u="none" strike="noStrike" kern="1200" cap="none" spc="0" normalizeH="0" baseline="0" noProof="0" smtClean="0">
                <a:ln>
                  <a:noFill/>
                </a:ln>
                <a:solidFill>
                  <a:schemeClr val="tx1"/>
                </a:solidFill>
                <a:effectLst/>
                <a:uLnTx/>
                <a:uFillTx/>
              </a:rPr>
              <a:t>Asegurese que el</a:t>
            </a:r>
            <a:r>
              <a:rPr kumimoji="0" lang="es-ES_tradnl" sz="2400" b="0" i="1" u="none" strike="noStrike" kern="1200" cap="none" spc="0" normalizeH="0" noProof="0" smtClean="0">
                <a:ln>
                  <a:noFill/>
                </a:ln>
                <a:solidFill>
                  <a:schemeClr val="tx1"/>
                </a:solidFill>
                <a:effectLst/>
                <a:uLnTx/>
                <a:uFillTx/>
              </a:rPr>
              <a:t> intervalo de</a:t>
            </a:r>
            <a:r>
              <a:rPr kumimoji="0" lang="es-ES_tradnl" sz="2400" b="0" i="1" u="none" strike="noStrike" kern="1200" cap="none" spc="0" normalizeH="0" baseline="0" noProof="0" smtClean="0">
                <a:ln>
                  <a:noFill/>
                </a:ln>
                <a:solidFill>
                  <a:schemeClr val="tx1"/>
                </a:solidFill>
                <a:effectLst/>
                <a:uLnTx/>
                <a:uFillTx/>
              </a:rPr>
              <a:t> frecuencia</a:t>
            </a:r>
            <a:r>
              <a:rPr kumimoji="0" lang="es-ES_tradnl" sz="2400" b="0" i="1" u="none" strike="noStrike" kern="1200" cap="none" spc="0" normalizeH="0" noProof="0" smtClean="0">
                <a:ln>
                  <a:noFill/>
                </a:ln>
                <a:solidFill>
                  <a:schemeClr val="tx1"/>
                </a:solidFill>
                <a:effectLst/>
                <a:uLnTx/>
                <a:uFillTx/>
              </a:rPr>
              <a:t> de </a:t>
            </a:r>
            <a:r>
              <a:rPr kumimoji="0" lang="es-ES_tradnl" sz="2400" b="0" i="1" u="none" strike="noStrike" kern="1200" cap="none" spc="0" normalizeH="0" baseline="0" noProof="0" smtClean="0">
                <a:ln>
                  <a:noFill/>
                </a:ln>
                <a:solidFill>
                  <a:schemeClr val="tx1"/>
                </a:solidFill>
                <a:effectLst/>
                <a:uLnTx/>
                <a:uFillTx/>
              </a:rPr>
              <a:t>los guantes antivibración cubra el rango de vibración de la herramienta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_tradnl" sz="2400" b="0" i="0" u="none" strike="noStrike" kern="1200" cap="none" spc="0" normalizeH="0" baseline="0" noProof="0" smtClean="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_tradnl" sz="2400" b="0" i="0" u="none" strike="noStrike" kern="1200" cap="none" spc="0" normalizeH="0" baseline="0" noProof="0" dirty="0" smtClean="0">
              <a:ln>
                <a:noFill/>
              </a:ln>
              <a:solidFill>
                <a:schemeClr val="tx1"/>
              </a:solidFill>
              <a:effectLst/>
              <a:uLnTx/>
              <a:uFillTx/>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ln>
            <a:noFill/>
          </a:ln>
        </p:spPr>
        <p:txBody>
          <a:bodyPr>
            <a:normAutofit/>
          </a:bodyPr>
          <a:lstStyle/>
          <a:p>
            <a:r>
              <a:rPr lang="en-US" sz="4000" dirty="0" smtClean="0"/>
              <a:t>RUIDO</a:t>
            </a:r>
            <a:endParaRPr lang="en-US" sz="4000" dirty="0"/>
          </a:p>
        </p:txBody>
      </p:sp>
      <p:sp>
        <p:nvSpPr>
          <p:cNvPr id="6" name="Slide Number Placeholder 5"/>
          <p:cNvSpPr>
            <a:spLocks noGrp="1"/>
          </p:cNvSpPr>
          <p:nvPr>
            <p:ph type="sldNum" sz="quarter" idx="12"/>
          </p:nvPr>
        </p:nvSpPr>
        <p:spPr/>
        <p:txBody>
          <a:bodyPr/>
          <a:lstStyle/>
          <a:p>
            <a:fld id="{1AEA41FB-01C2-4D91-8A68-98251CD2FFE9}" type="slidenum">
              <a:rPr lang="en-US" smtClean="0"/>
              <a:pPr/>
              <a:t>147</a:t>
            </a:fld>
            <a:endParaRPr lang="en-US"/>
          </a:p>
        </p:txBody>
      </p:sp>
      <p:pic>
        <p:nvPicPr>
          <p:cNvPr id="8" name="Picture 7" descr="vlcsnap-2011-01-31-16h45m38s47.png"/>
          <p:cNvPicPr>
            <a:picLocks noChangeAspect="1"/>
          </p:cNvPicPr>
          <p:nvPr/>
        </p:nvPicPr>
        <p:blipFill>
          <a:blip r:embed="rId3" cstate="email">
            <a:grayscl/>
          </a:blip>
          <a:srcRect/>
          <a:stretch>
            <a:fillRect/>
          </a:stretch>
        </p:blipFill>
        <p:spPr bwMode="auto">
          <a:xfrm>
            <a:off x="2545178" y="1426676"/>
            <a:ext cx="4541422" cy="4004648"/>
          </a:xfrm>
          <a:prstGeom prst="rect">
            <a:avLst/>
          </a:prstGeom>
          <a:ln>
            <a:noFill/>
          </a:ln>
          <a:effectLst>
            <a:softEdge rad="317500"/>
          </a:effectLst>
        </p:spPr>
      </p:pic>
      <p:sp>
        <p:nvSpPr>
          <p:cNvPr id="9" name="Rectangle 8"/>
          <p:cNvSpPr/>
          <p:nvPr/>
        </p:nvSpPr>
        <p:spPr>
          <a:xfrm>
            <a:off x="1371600" y="5616714"/>
            <a:ext cx="7315200" cy="707886"/>
          </a:xfrm>
          <a:prstGeom prst="rect">
            <a:avLst/>
          </a:prstGeom>
        </p:spPr>
        <p:txBody>
          <a:bodyPr wrap="square">
            <a:spAutoFit/>
          </a:bodyPr>
          <a:lstStyle/>
          <a:p>
            <a:pPr algn="ctr"/>
            <a:r>
              <a:rPr lang="es-ES_tradnl" sz="2000" i="1" smtClean="0"/>
              <a:t>Cualquier sonido no deseado es ruido y se esta expuesto cuando una persona esta en contacto con un equipo que hace ruido</a:t>
            </a:r>
            <a:endParaRPr lang="es-ES_tradnl" sz="200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¿QUÉ PUEDE HACER EL RUIDO?</a:t>
            </a:r>
            <a:endParaRPr lang="en-US" dirty="0">
              <a:effectLst>
                <a:outerShdw blurRad="38100" dist="38100" dir="2700000" algn="tl">
                  <a:srgbClr val="000000">
                    <a:alpha val="43137"/>
                  </a:srgbClr>
                </a:outerShdw>
              </a:effectLst>
            </a:endParaRPr>
          </a:p>
        </p:txBody>
      </p:sp>
      <p:sp>
        <p:nvSpPr>
          <p:cNvPr id="120834" name="Content Placeholder 2"/>
          <p:cNvSpPr>
            <a:spLocks noGrp="1"/>
          </p:cNvSpPr>
          <p:nvPr>
            <p:ph idx="1"/>
          </p:nvPr>
        </p:nvSpPr>
        <p:spPr>
          <a:xfrm>
            <a:off x="609600" y="1597025"/>
            <a:ext cx="8278813" cy="4913313"/>
          </a:xfrm>
        </p:spPr>
        <p:txBody>
          <a:bodyPr rtlCol="0">
            <a:normAutofit/>
          </a:bodyPr>
          <a:lstStyle/>
          <a:p>
            <a:pPr marL="347472" indent="-347472">
              <a:buClr>
                <a:schemeClr val="tx1"/>
              </a:buClr>
              <a:buFont typeface="Arial"/>
              <a:buChar char="•"/>
            </a:pPr>
            <a:r>
              <a:rPr lang="es-AR" sz="3200" dirty="0"/>
              <a:t>El ruido puede:</a:t>
            </a:r>
          </a:p>
          <a:p>
            <a:pPr marL="740664" lvl="1" indent="-283464">
              <a:buClr>
                <a:schemeClr val="tx1"/>
              </a:buClr>
              <a:buFont typeface="Arial"/>
              <a:buChar char="–"/>
            </a:pPr>
            <a:r>
              <a:rPr lang="es-AR" dirty="0"/>
              <a:t>Molestar y distraer</a:t>
            </a:r>
          </a:p>
          <a:p>
            <a:pPr marL="740664" lvl="1" indent="-283464">
              <a:buClr>
                <a:schemeClr val="tx1"/>
              </a:buClr>
              <a:buFont typeface="Arial"/>
              <a:buChar char="–"/>
            </a:pPr>
            <a:r>
              <a:rPr lang="es-AR" dirty="0"/>
              <a:t>Causar pérdida auditiva</a:t>
            </a:r>
          </a:p>
          <a:p>
            <a:pPr marL="740664" lvl="1" indent="-283464">
              <a:buClr>
                <a:schemeClr val="tx1"/>
              </a:buClr>
              <a:buFont typeface="Arial"/>
              <a:buChar char="–"/>
            </a:pPr>
            <a:r>
              <a:rPr lang="es-AR" dirty="0"/>
              <a:t>Afectar el desempeño y la productividad</a:t>
            </a:r>
          </a:p>
          <a:p>
            <a:pPr marL="740664" lvl="1" indent="-283464">
              <a:buClr>
                <a:schemeClr val="tx1"/>
              </a:buClr>
              <a:buFont typeface="Arial"/>
              <a:buChar char="–"/>
            </a:pPr>
            <a:r>
              <a:rPr lang="es-AR" dirty="0"/>
              <a:t>Interferir con la comunicación </a:t>
            </a:r>
            <a:r>
              <a:rPr lang="es-AR" dirty="0" smtClean="0"/>
              <a:t>oral</a:t>
            </a:r>
          </a:p>
          <a:p>
            <a:pPr marL="740664" lvl="1" indent="-283464">
              <a:buClr>
                <a:schemeClr val="tx1"/>
              </a:buClr>
              <a:buFont typeface="Arial"/>
              <a:buChar char="–"/>
            </a:pPr>
            <a:r>
              <a:rPr lang="es-AR" sz="2600" dirty="0" smtClean="0"/>
              <a:t>Estrés </a:t>
            </a:r>
            <a:r>
              <a:rPr lang="es-AR" sz="2600" dirty="0"/>
              <a:t>fisiológico</a:t>
            </a:r>
          </a:p>
          <a:p>
            <a:pPr marL="1140714" lvl="2" indent="-283464">
              <a:buClr>
                <a:schemeClr val="tx1"/>
              </a:buClr>
              <a:buFont typeface="Arial"/>
              <a:buChar char="–"/>
            </a:pPr>
            <a:r>
              <a:rPr lang="es-AR" dirty="0"/>
              <a:t>Mayor tensión sanguínea</a:t>
            </a:r>
          </a:p>
          <a:p>
            <a:pPr marL="1140714" lvl="2" indent="-283464">
              <a:buClr>
                <a:schemeClr val="tx1"/>
              </a:buClr>
              <a:buFont typeface="Arial"/>
              <a:buChar char="–"/>
            </a:pPr>
            <a:r>
              <a:rPr lang="es-AR" dirty="0"/>
              <a:t>Ritmo cardíaco acelerado</a:t>
            </a:r>
          </a:p>
          <a:p>
            <a:pPr marL="1140714" lvl="2" indent="-283464">
              <a:buClr>
                <a:schemeClr val="tx1"/>
              </a:buClr>
              <a:buFont typeface="Arial"/>
              <a:buChar char="–"/>
            </a:pPr>
            <a:r>
              <a:rPr lang="es-AR" dirty="0"/>
              <a:t>Digestión más lenta</a:t>
            </a:r>
          </a:p>
          <a:p>
            <a:pPr marL="1140714" lvl="2" indent="-283464">
              <a:buClr>
                <a:schemeClr val="tx1"/>
              </a:buClr>
              <a:buFont typeface="Arial"/>
              <a:buChar char="–"/>
            </a:pPr>
            <a:r>
              <a:rPr lang="es-AR" dirty="0"/>
              <a:t>Mayor tensión muscular</a:t>
            </a:r>
          </a:p>
          <a:p>
            <a:pPr eaLnBrk="1" fontAlgn="auto" hangingPunct="1">
              <a:spcAft>
                <a:spcPts val="0"/>
              </a:spcAft>
              <a:buFontTx/>
              <a:buNone/>
              <a:defRPr/>
            </a:pPr>
            <a:endParaRPr lang="en-US" dirty="0" smtClean="0"/>
          </a:p>
        </p:txBody>
      </p:sp>
      <p:sp>
        <p:nvSpPr>
          <p:cNvPr id="5" name="Slide Number Placeholder 4"/>
          <p:cNvSpPr>
            <a:spLocks noGrp="1"/>
          </p:cNvSpPr>
          <p:nvPr>
            <p:ph type="sldNum" sz="quarter" idx="12"/>
          </p:nvPr>
        </p:nvSpPr>
        <p:spPr/>
        <p:txBody>
          <a:bodyPr/>
          <a:lstStyle/>
          <a:p>
            <a:pPr>
              <a:defRPr/>
            </a:pPr>
            <a:fld id="{83840493-B8CB-47DD-A5E2-2CA40EA7D054}" type="slidenum">
              <a:rPr lang="en-US"/>
              <a:pPr>
                <a:defRPr/>
              </a:pPr>
              <a:t>148</a:t>
            </a:fld>
            <a:endParaRPr lang="en-US"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76200"/>
            <a:ext cx="8229600" cy="1143000"/>
          </a:xfrm>
        </p:spPr>
        <p:txBody>
          <a:bodyPr>
            <a:normAutofit fontScale="90000"/>
          </a:bodyPr>
          <a:lstStyle/>
          <a:p>
            <a:pPr algn="r">
              <a:defRPr/>
            </a:pPr>
            <a:r>
              <a:rPr lang="es-AR" dirty="0">
                <a:solidFill>
                  <a:srgbClr val="FFFFFF"/>
                </a:solidFill>
                <a:effectLst>
                  <a:outerShdw blurRad="63500" dir="3600000" algn="tl">
                    <a:srgbClr val="000000">
                      <a:alpha val="70000"/>
                    </a:srgbClr>
                  </a:outerShdw>
                </a:effectLst>
              </a:rPr>
              <a:t>NORMAS </a:t>
            </a:r>
            <a:r>
              <a:rPr lang="es-AR" dirty="0" smtClean="0">
                <a:solidFill>
                  <a:srgbClr val="FFFFFF"/>
                </a:solidFill>
                <a:effectLst>
                  <a:outerShdw blurRad="63500" dir="3600000" algn="tl">
                    <a:srgbClr val="000000">
                      <a:alpha val="70000"/>
                    </a:srgbClr>
                  </a:outerShdw>
                </a:effectLst>
              </a:rPr>
              <a:t>DE OSHA </a:t>
            </a:r>
            <a:r>
              <a:rPr lang="es-AR" dirty="0">
                <a:solidFill>
                  <a:srgbClr val="FFFFFF"/>
                </a:solidFill>
                <a:effectLst>
                  <a:outerShdw blurRad="63500" dir="3600000" algn="tl">
                    <a:srgbClr val="000000">
                      <a:alpha val="70000"/>
                    </a:srgbClr>
                  </a:outerShdw>
                </a:effectLst>
              </a:rPr>
              <a:t>SOBRE EL RUIDO PARA </a:t>
            </a:r>
            <a:br>
              <a:rPr lang="es-AR" dirty="0">
                <a:solidFill>
                  <a:srgbClr val="FFFFFF"/>
                </a:solidFill>
                <a:effectLst>
                  <a:outerShdw blurRad="63500" dir="3600000" algn="tl">
                    <a:srgbClr val="000000">
                      <a:alpha val="70000"/>
                    </a:srgbClr>
                  </a:outerShdw>
                </a:effectLst>
              </a:rPr>
            </a:br>
            <a:r>
              <a:rPr lang="es-AR" dirty="0">
                <a:solidFill>
                  <a:srgbClr val="FFFFFF"/>
                </a:solidFill>
                <a:effectLst>
                  <a:outerShdw blurRad="63500" dir="3600000" algn="tl">
                    <a:srgbClr val="000000">
                      <a:alpha val="70000"/>
                    </a:srgbClr>
                  </a:outerShdw>
                </a:effectLst>
              </a:rPr>
              <a:t>LA INDUSTRIA GENERAL </a:t>
            </a:r>
            <a:endParaRPr lang="en-US" dirty="0" smtClean="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a:xfrm>
            <a:off x="6553200" y="6492875"/>
            <a:ext cx="2133600" cy="365125"/>
          </a:xfrm>
        </p:spPr>
        <p:txBody>
          <a:bodyPr/>
          <a:lstStyle/>
          <a:p>
            <a:fld id="{5743371E-D975-440E-A94A-A0EC841C25C2}" type="slidenum">
              <a:rPr lang="en-US" smtClean="0"/>
              <a:pPr/>
              <a:t>149</a:t>
            </a:fld>
            <a:endParaRPr lang="en-US" dirty="0"/>
          </a:p>
        </p:txBody>
      </p:sp>
      <p:sp>
        <p:nvSpPr>
          <p:cNvPr id="9" name="TextBox 8"/>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graphicFrame>
        <p:nvGraphicFramePr>
          <p:cNvPr id="8" name="Group 42"/>
          <p:cNvGraphicFramePr>
            <a:graphicFrameLocks/>
          </p:cNvGraphicFramePr>
          <p:nvPr>
            <p:extLst>
              <p:ext uri="{D42A27DB-BD31-4B8C-83A1-F6EECF244321}">
                <p14:modId xmlns:p14="http://schemas.microsoft.com/office/powerpoint/2010/main" val="1960716344"/>
              </p:ext>
            </p:extLst>
          </p:nvPr>
        </p:nvGraphicFramePr>
        <p:xfrm>
          <a:off x="533400" y="1905000"/>
          <a:ext cx="7620000" cy="4572000"/>
        </p:xfrm>
        <a:graphic>
          <a:graphicData uri="http://schemas.openxmlformats.org/drawingml/2006/table">
            <a:tbl>
              <a:tblPr/>
              <a:tblGrid>
                <a:gridCol w="3810000"/>
                <a:gridCol w="3810000"/>
              </a:tblGrid>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Duración por día (Horas)</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Nivel del ruido, dBA</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8</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90</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6</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92</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4</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95</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3</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97</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2</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100</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1,5</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102</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1</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105</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0,5</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110</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0,25 (= 15 minutos) o menos</a:t>
                      </a:r>
                      <a:endParaRPr lang="es-AR" sz="1800" b="0" i="0" u="none" strike="noStrike" cap="none" baseline="0" noProof="0" dirty="0">
                        <a:solidFill>
                          <a:schemeClr val="tx1"/>
                        </a:solidFill>
                        <a:effectLst/>
                        <a:latin typeface="Calibri"/>
                        <a:ea typeface="+mn-ea"/>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a:lnSpc>
                          <a:spcPct val="100000"/>
                        </a:lnSpc>
                        <a:spcBef>
                          <a:spcPts val="432"/>
                        </a:spcBef>
                        <a:spcAft>
                          <a:spcPts val="0"/>
                        </a:spcAft>
                        <a:buNone/>
                      </a:pPr>
                      <a:r>
                        <a:rPr lang="es-AR" sz="1800" b="0" i="0" u="none" strike="noStrike" cap="none" baseline="0" noProof="0" dirty="0" smtClean="0">
                          <a:solidFill>
                            <a:schemeClr val="tx1"/>
                          </a:solidFill>
                          <a:effectLst/>
                          <a:latin typeface="Calibri"/>
                          <a:ea typeface="+mn-ea"/>
                          <a:cs typeface="Arial"/>
                        </a:rPr>
                        <a:t>115</a:t>
                      </a:r>
                      <a:endParaRPr lang="es-AR" sz="1800" b="0" i="0" u="none" strike="noStrike" cap="none" baseline="0" noProof="0" dirty="0">
                        <a:solidFill>
                          <a:schemeClr val="tx1"/>
                        </a:solidFill>
                        <a:effectLst/>
                        <a:latin typeface="Calibri"/>
                        <a:ea typeface="+mn-ea"/>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Rectangle 9"/>
          <p:cNvSpPr/>
          <p:nvPr/>
        </p:nvSpPr>
        <p:spPr>
          <a:xfrm>
            <a:off x="533400" y="2362200"/>
            <a:ext cx="76200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EA41FB-01C2-4D91-8A68-98251CD2FFE9}" type="slidenum">
              <a:rPr lang="en-US" smtClean="0"/>
              <a:pPr/>
              <a:t>15</a:t>
            </a:fld>
            <a:endParaRPr lang="en-US"/>
          </a:p>
        </p:txBody>
      </p:sp>
      <p:sp>
        <p:nvSpPr>
          <p:cNvPr id="11" name="Title 4"/>
          <p:cNvSpPr txBox="1">
            <a:spLocks/>
          </p:cNvSpPr>
          <p:nvPr/>
        </p:nvSpPr>
        <p:spPr>
          <a:xfrm>
            <a:off x="2895600" y="0"/>
            <a:ext cx="4114800" cy="1600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effectLst>
                  <a:outerShdw blurRad="38100" dist="38100" dir="2700000" algn="tl">
                    <a:srgbClr val="000000">
                      <a:alpha val="43137"/>
                    </a:srgbClr>
                  </a:outerShdw>
                </a:effectLst>
                <a:latin typeface="+mj-lt"/>
                <a:ea typeface="+mj-ea"/>
                <a:cs typeface="+mj-cs"/>
              </a:rPr>
              <a:t>LEVANTAR</a:t>
            </a:r>
            <a:endParaRPr kumimoji="0" lang="en-US" sz="36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5" name="Content Placeholder 2"/>
          <p:cNvSpPr txBox="1">
            <a:spLocks/>
          </p:cNvSpPr>
          <p:nvPr/>
        </p:nvSpPr>
        <p:spPr>
          <a:xfrm>
            <a:off x="1676400" y="1600200"/>
            <a:ext cx="6934200" cy="1524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_tradnl" sz="3000" b="0" i="0" u="none" strike="noStrike" kern="1200" cap="none" spc="0" normalizeH="0" baseline="0" dirty="0" smtClean="0">
                <a:ln>
                  <a:noFill/>
                </a:ln>
                <a:solidFill>
                  <a:schemeClr val="tx1"/>
                </a:solidFill>
                <a:effectLst/>
                <a:uLnTx/>
                <a:uFillTx/>
              </a:rPr>
              <a:t>Cables, </a:t>
            </a:r>
            <a:r>
              <a:rPr lang="es-ES_tradnl" sz="3000" dirty="0" smtClean="0"/>
              <a:t>cajas</a:t>
            </a:r>
            <a:r>
              <a:rPr kumimoji="0" lang="es-ES_tradnl" sz="3000" b="0" i="0" u="none" strike="noStrike" kern="1200" cap="none" spc="0" normalizeH="0" baseline="0" dirty="0" smtClean="0">
                <a:ln>
                  <a:noFill/>
                </a:ln>
                <a:solidFill>
                  <a:schemeClr val="tx1"/>
                </a:solidFill>
                <a:effectLst/>
                <a:uLnTx/>
                <a:uFillTx/>
              </a:rPr>
              <a:t>, herramientas, bolsas de herramientas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_tradnl" sz="3000" b="0" i="0" u="none" strike="noStrike" kern="1200" cap="none" spc="0" normalizeH="0" baseline="0" dirty="0" smtClean="0">
                <a:ln>
                  <a:noFill/>
                </a:ln>
                <a:solidFill>
                  <a:schemeClr val="tx1"/>
                </a:solidFill>
                <a:effectLst/>
                <a:uLnTx/>
                <a:uFillTx/>
              </a:rPr>
              <a:t>	</a:t>
            </a:r>
            <a:r>
              <a:rPr kumimoji="0" lang="es-ES_tradnl" sz="3000" b="0" i="1" u="none" strike="noStrike" kern="1200" cap="none" spc="0" normalizeH="0" baseline="0" dirty="0" smtClean="0">
                <a:ln>
                  <a:noFill/>
                </a:ln>
                <a:solidFill>
                  <a:srgbClr val="FF0000"/>
                </a:solidFill>
                <a:effectLst/>
                <a:uLnTx/>
                <a:uFillTx/>
              </a:rPr>
              <a:t>y mucho mas…</a:t>
            </a:r>
            <a:endParaRPr kumimoji="0" lang="es-ES_tradnl" sz="3000" b="0" i="1" u="none" strike="noStrike" kern="1200" cap="none" spc="0" normalizeH="0" baseline="0" dirty="0">
              <a:ln>
                <a:noFill/>
              </a:ln>
              <a:solidFill>
                <a:srgbClr val="FF0000"/>
              </a:solidFill>
              <a:effectLst/>
              <a:uLnTx/>
              <a:uFillTx/>
            </a:endParaRPr>
          </a:p>
        </p:txBody>
      </p:sp>
      <p:pic>
        <p:nvPicPr>
          <p:cNvPr id="6" name="Picture 2"/>
          <p:cNvPicPr preferRelativeResize="0">
            <a:picLocks noChangeArrowheads="1"/>
          </p:cNvPicPr>
          <p:nvPr/>
        </p:nvPicPr>
        <p:blipFill>
          <a:blip r:embed="rId3" cstate="email"/>
          <a:srcRect/>
          <a:stretch>
            <a:fillRect/>
          </a:stretch>
        </p:blipFill>
        <p:spPr bwMode="auto">
          <a:xfrm>
            <a:off x="3903517" y="3429000"/>
            <a:ext cx="2116283" cy="2667000"/>
          </a:xfrm>
          <a:prstGeom prst="round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p:cNvPicPr>
            <a:picLocks noChangeArrowheads="1"/>
          </p:cNvPicPr>
          <p:nvPr/>
        </p:nvPicPr>
        <p:blipFill>
          <a:blip r:embed="rId4" cstate="email"/>
          <a:srcRect/>
          <a:stretch>
            <a:fillRect/>
          </a:stretch>
        </p:blipFill>
        <p:spPr bwMode="auto">
          <a:xfrm>
            <a:off x="1402080" y="3429000"/>
            <a:ext cx="2103120" cy="2667000"/>
          </a:xfrm>
          <a:prstGeom prst="round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16"/>
          <p:cNvGrpSpPr/>
          <p:nvPr/>
        </p:nvGrpSpPr>
        <p:grpSpPr>
          <a:xfrm>
            <a:off x="6400800" y="3429000"/>
            <a:ext cx="2202543" cy="2690811"/>
            <a:chOff x="6442365" y="2781331"/>
            <a:chExt cx="2590800" cy="3955011"/>
          </a:xfrm>
        </p:grpSpPr>
        <p:pic>
          <p:nvPicPr>
            <p:cNvPr id="9" name="Picture 8"/>
            <p:cNvPicPr>
              <a:picLocks noChangeAspect="1" noChangeArrowheads="1"/>
            </p:cNvPicPr>
            <p:nvPr/>
          </p:nvPicPr>
          <p:blipFill>
            <a:blip r:embed="rId5" cstate="email"/>
            <a:srcRect/>
            <a:stretch>
              <a:fillRect/>
            </a:stretch>
          </p:blipFill>
          <p:spPr bwMode="auto">
            <a:xfrm>
              <a:off x="6442365" y="2781331"/>
              <a:ext cx="2590800" cy="3955011"/>
            </a:xfrm>
            <a:prstGeom prst="round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15"/>
            <p:cNvSpPr/>
            <p:nvPr/>
          </p:nvSpPr>
          <p:spPr>
            <a:xfrm>
              <a:off x="7832834" y="3216166"/>
              <a:ext cx="228600" cy="457200"/>
            </a:xfrm>
            <a:prstGeom prst="round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600200" y="6248400"/>
            <a:ext cx="1410816" cy="369332"/>
          </a:xfrm>
          <a:prstGeom prst="rect">
            <a:avLst/>
          </a:prstGeom>
          <a:noFill/>
          <a:ln>
            <a:noFill/>
          </a:ln>
        </p:spPr>
        <p:txBody>
          <a:bodyPr wrap="square" rtlCol="0">
            <a:spAutoFit/>
          </a:bodyPr>
          <a:lstStyle/>
          <a:p>
            <a:pPr algn="ctr"/>
            <a:r>
              <a:rPr lang="en-US" i="1" dirty="0" smtClean="0"/>
              <a:t>Cables</a:t>
            </a:r>
            <a:endParaRPr lang="en-US" i="1" dirty="0"/>
          </a:p>
        </p:txBody>
      </p:sp>
      <p:sp>
        <p:nvSpPr>
          <p:cNvPr id="13" name="TextBox 12"/>
          <p:cNvSpPr txBox="1"/>
          <p:nvPr/>
        </p:nvSpPr>
        <p:spPr>
          <a:xfrm>
            <a:off x="4405499" y="6312628"/>
            <a:ext cx="1309501" cy="369332"/>
          </a:xfrm>
          <a:prstGeom prst="rect">
            <a:avLst/>
          </a:prstGeom>
          <a:noFill/>
          <a:ln>
            <a:noFill/>
          </a:ln>
        </p:spPr>
        <p:txBody>
          <a:bodyPr wrap="square" rtlCol="0">
            <a:spAutoFit/>
          </a:bodyPr>
          <a:lstStyle/>
          <a:p>
            <a:pPr algn="ctr"/>
            <a:r>
              <a:rPr lang="es-ES_tradnl" i="1" dirty="0" smtClean="0"/>
              <a:t>Cajas</a:t>
            </a:r>
            <a:endParaRPr lang="es-ES_tradnl" i="1" dirty="0"/>
          </a:p>
        </p:txBody>
      </p:sp>
      <p:sp>
        <p:nvSpPr>
          <p:cNvPr id="14" name="TextBox 13"/>
          <p:cNvSpPr txBox="1"/>
          <p:nvPr/>
        </p:nvSpPr>
        <p:spPr>
          <a:xfrm>
            <a:off x="6629400" y="6324600"/>
            <a:ext cx="1491398" cy="369332"/>
          </a:xfrm>
          <a:prstGeom prst="rect">
            <a:avLst/>
          </a:prstGeom>
          <a:noFill/>
          <a:ln>
            <a:noFill/>
          </a:ln>
        </p:spPr>
        <p:txBody>
          <a:bodyPr wrap="square" rtlCol="0">
            <a:spAutoFit/>
          </a:bodyPr>
          <a:lstStyle/>
          <a:p>
            <a:r>
              <a:rPr lang="es-ES_tradnl" i="1" smtClean="0"/>
              <a:t>Herramientas</a:t>
            </a:r>
            <a:endParaRPr lang="es-ES_tradnl" i="1"/>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743371E-D975-440E-A94A-A0EC841C25C2}" type="slidenum">
              <a:rPr lang="en-US" smtClean="0"/>
              <a:pPr/>
              <a:t>150</a:t>
            </a:fld>
            <a:endParaRPr lang="en-US"/>
          </a:p>
        </p:txBody>
      </p:sp>
      <p:sp>
        <p:nvSpPr>
          <p:cNvPr id="7" name="Title 1"/>
          <p:cNvSpPr txBox="1">
            <a:spLocks/>
          </p:cNvSpPr>
          <p:nvPr/>
        </p:nvSpPr>
        <p:spPr>
          <a:xfrm>
            <a:off x="457200" y="274638"/>
            <a:ext cx="8229600" cy="1143000"/>
          </a:xfrm>
          <a:prstGeom prst="rect">
            <a:avLst/>
          </a:prstGeom>
        </p:spPr>
        <p:txBody>
          <a:bodyPr/>
          <a:lstStyle/>
          <a:p>
            <a:pPr lvl="0" algn="r">
              <a:spcBef>
                <a:spcPct val="0"/>
              </a:spcBef>
              <a:defRPr/>
            </a:pPr>
            <a:r>
              <a:rPr lang="en-US" sz="3600" b="1" dirty="0" smtClean="0">
                <a:solidFill>
                  <a:schemeClr val="bg1"/>
                </a:solidFill>
                <a:effectLst>
                  <a:outerShdw blurRad="63500" dir="3600000" algn="tl">
                    <a:srgbClr val="000000">
                      <a:alpha val="70000"/>
                    </a:srgbClr>
                  </a:outerShdw>
                </a:effectLst>
              </a:rPr>
              <a:t>¿</a:t>
            </a: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QUÉ TAN</a:t>
            </a:r>
            <a:r>
              <a:rPr kumimoji="0" lang="en-US" sz="36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FUERTE ES MUY FUERTE?</a:t>
            </a:r>
            <a:endPar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graphicFrame>
        <p:nvGraphicFramePr>
          <p:cNvPr id="6" name="Content Placeholder 3"/>
          <p:cNvGraphicFramePr>
            <a:graphicFrameLocks/>
          </p:cNvGraphicFramePr>
          <p:nvPr>
            <p:extLst>
              <p:ext uri="{D42A27DB-BD31-4B8C-83A1-F6EECF244321}">
                <p14:modId xmlns:p14="http://schemas.microsoft.com/office/powerpoint/2010/main" val="3249171277"/>
              </p:ext>
            </p:extLst>
          </p:nvPr>
        </p:nvGraphicFramePr>
        <p:xfrm>
          <a:off x="1" y="875499"/>
          <a:ext cx="9144000" cy="5579891"/>
        </p:xfrm>
        <a:graphic>
          <a:graphicData uri="http://schemas.openxmlformats.org/drawingml/2006/table">
            <a:tbl>
              <a:tblPr>
                <a:tableStyleId>{793D81CF-94F2-401A-BA57-92F5A7B2D0C5}</a:tableStyleId>
              </a:tblPr>
              <a:tblGrid>
                <a:gridCol w="1438035"/>
                <a:gridCol w="2741045"/>
                <a:gridCol w="4964920"/>
              </a:tblGrid>
              <a:tr h="504461">
                <a:tc>
                  <a:txBody>
                    <a:bodyPr/>
                    <a:lstStyle/>
                    <a:p>
                      <a:pPr marL="0" algn="ctr" defTabSz="914400">
                        <a:buNone/>
                      </a:pPr>
                      <a:r>
                        <a:rPr lang="es-AR" sz="1800" b="1" i="0" u="none" strike="noStrike" noProof="0" dirty="0" smtClean="0">
                          <a:solidFill>
                            <a:schemeClr val="tx1"/>
                          </a:solidFill>
                          <a:latin typeface="Calibri"/>
                          <a:ea typeface="+mn-ea"/>
                          <a:cs typeface="+mn-cs"/>
                        </a:rPr>
                        <a:t>Decibeles dB(A)</a:t>
                      </a:r>
                      <a:endParaRPr lang="es-AR" sz="1800" b="1" i="0" u="none" strike="noStrike" noProof="0" dirty="0">
                        <a:solidFill>
                          <a:schemeClr val="tx1"/>
                        </a:solidFill>
                        <a:latin typeface="Calibri"/>
                        <a:ea typeface="+mn-ea"/>
                        <a:cs typeface="+mn-cs"/>
                      </a:endParaRPr>
                    </a:p>
                  </a:txBody>
                  <a:tcPr marL="9525" marR="9525" marT="9525" marB="0" anchor="ctr">
                    <a:solidFill>
                      <a:schemeClr val="bg1">
                        <a:lumMod val="85000"/>
                      </a:schemeClr>
                    </a:solidFill>
                  </a:tcPr>
                </a:tc>
                <a:tc>
                  <a:txBody>
                    <a:bodyPr/>
                    <a:lstStyle/>
                    <a:p>
                      <a:pPr marL="0" algn="ctr" defTabSz="914400">
                        <a:buNone/>
                      </a:pPr>
                      <a:r>
                        <a:rPr lang="es-AR" sz="1800" b="1" i="0" u="none" strike="noStrike" noProof="0" dirty="0" smtClean="0">
                          <a:solidFill>
                            <a:schemeClr val="tx1"/>
                          </a:solidFill>
                          <a:latin typeface="Calibri"/>
                          <a:ea typeface="+mn-ea"/>
                          <a:cs typeface="+mn-cs"/>
                        </a:rPr>
                        <a:t>Nivel de exposición</a:t>
                      </a:r>
                      <a:endParaRPr lang="es-AR" sz="1800" b="1" i="0" u="none" strike="noStrike" noProof="0" dirty="0">
                        <a:solidFill>
                          <a:schemeClr val="tx1"/>
                        </a:solidFill>
                        <a:latin typeface="Calibri"/>
                        <a:ea typeface="+mn-ea"/>
                        <a:cs typeface="+mn-cs"/>
                      </a:endParaRPr>
                    </a:p>
                  </a:txBody>
                  <a:tcPr marL="9525" marR="9525" marT="9525" marB="0" anchor="ctr">
                    <a:solidFill>
                      <a:schemeClr val="bg1">
                        <a:lumMod val="85000"/>
                      </a:schemeClr>
                    </a:solidFill>
                  </a:tcPr>
                </a:tc>
                <a:tc>
                  <a:txBody>
                    <a:bodyPr/>
                    <a:lstStyle/>
                    <a:p>
                      <a:pPr marL="0" algn="ctr" defTabSz="914400">
                        <a:buNone/>
                      </a:pPr>
                      <a:r>
                        <a:rPr lang="es-AR" sz="1800" b="1" i="0" u="none" strike="noStrike" noProof="0" dirty="0" smtClean="0">
                          <a:solidFill>
                            <a:schemeClr val="tx1"/>
                          </a:solidFill>
                          <a:latin typeface="Calibri"/>
                          <a:ea typeface="+mn-ea"/>
                          <a:cs typeface="+mn-cs"/>
                        </a:rPr>
                        <a:t>Fuentes</a:t>
                      </a:r>
                      <a:endParaRPr lang="es-AR" sz="1800" b="1" i="0" u="none" strike="noStrike" noProof="0" dirty="0">
                        <a:solidFill>
                          <a:schemeClr val="tx1"/>
                        </a:solidFill>
                        <a:latin typeface="Calibri"/>
                        <a:ea typeface="+mn-ea"/>
                        <a:cs typeface="+mn-cs"/>
                      </a:endParaRPr>
                    </a:p>
                  </a:txBody>
                  <a:tcPr marL="9525" marR="9525" marT="9525" marB="0" anchor="ctr">
                    <a:solidFill>
                      <a:schemeClr val="bg1">
                        <a:lumMod val="85000"/>
                      </a:schemeClr>
                    </a:solidFill>
                  </a:tcPr>
                </a:tc>
              </a:tr>
              <a:tr h="432555">
                <a:tc>
                  <a:txBody>
                    <a:bodyPr/>
                    <a:lstStyle/>
                    <a:p>
                      <a:pPr marL="0" algn="ctr" defTabSz="914400">
                        <a:buNone/>
                      </a:pPr>
                      <a:r>
                        <a:rPr lang="es-AR" sz="1600" b="0" i="0" u="none" strike="noStrike" noProof="0" dirty="0" smtClean="0">
                          <a:solidFill>
                            <a:schemeClr val="dk1"/>
                          </a:solidFill>
                          <a:latin typeface="Calibri"/>
                          <a:ea typeface="+mn-ea"/>
                          <a:cs typeface="+mn-cs"/>
                        </a:rPr>
                        <a:t>140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Perjudicial a la audición</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Motor a reacción a 25m; explosión de escopeta</a:t>
                      </a:r>
                      <a:endParaRPr lang="es-AR" sz="1600" b="0" i="0" u="none" strike="noStrike" noProof="0" dirty="0">
                        <a:solidFill>
                          <a:schemeClr val="dk1"/>
                        </a:solidFill>
                        <a:latin typeface="Calibri"/>
                        <a:ea typeface="+mn-ea"/>
                        <a:cs typeface="+mn-cs"/>
                      </a:endParaRPr>
                    </a:p>
                  </a:txBody>
                  <a:tcPr marL="9525" marR="9525" marT="9525" marB="0" anchor="ctr"/>
                </a:tc>
              </a:tr>
              <a:tr h="432555">
                <a:tc>
                  <a:txBody>
                    <a:bodyPr/>
                    <a:lstStyle/>
                    <a:p>
                      <a:pPr marL="0" algn="ctr" defTabSz="914400">
                        <a:buNone/>
                      </a:pPr>
                      <a:r>
                        <a:rPr lang="es-AR" sz="1600" b="0" i="0" u="none" strike="noStrike" noProof="0" dirty="0" smtClean="0">
                          <a:solidFill>
                            <a:schemeClr val="dk1"/>
                          </a:solidFill>
                          <a:latin typeface="Calibri"/>
                          <a:ea typeface="+mn-ea"/>
                          <a:cs typeface="+mn-cs"/>
                        </a:rPr>
                        <a:t>130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Umbral de dolor</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Despegue de un jet a 100m de distancia</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120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algn="ctr" fontAlgn="ctr"/>
                      <a:endParaRPr lang="es-AR" sz="1600" b="0" i="0" u="none" strike="noStrike" noProof="0" dirty="0">
                        <a:solidFill>
                          <a:srgbClr val="000000"/>
                        </a:solidFill>
                        <a:latin typeface="+mn-lt"/>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Discoteca; avión propulsor</a:t>
                      </a:r>
                      <a:endParaRPr lang="es-AR" sz="1600" b="0" i="0" u="none" strike="noStrike" noProof="0" dirty="0">
                        <a:solidFill>
                          <a:schemeClr val="dk1"/>
                        </a:solidFill>
                        <a:latin typeface="Calibri"/>
                        <a:ea typeface="+mn-ea"/>
                        <a:cs typeface="+mn-cs"/>
                      </a:endParaRPr>
                    </a:p>
                  </a:txBody>
                  <a:tcPr marL="9525" marR="9525" marT="9525" marB="0" anchor="ctr"/>
                </a:tc>
              </a:tr>
              <a:tr h="432555">
                <a:tc>
                  <a:txBody>
                    <a:bodyPr/>
                    <a:lstStyle/>
                    <a:p>
                      <a:pPr marL="0" algn="ctr" defTabSz="914400">
                        <a:buNone/>
                      </a:pPr>
                      <a:r>
                        <a:rPr lang="es-AR" sz="1600" b="0" i="0" u="none" strike="noStrike" noProof="0" dirty="0" smtClean="0">
                          <a:solidFill>
                            <a:schemeClr val="dk1"/>
                          </a:solidFill>
                          <a:latin typeface="Calibri"/>
                          <a:ea typeface="+mn-ea"/>
                          <a:cs typeface="+mn-cs"/>
                        </a:rPr>
                        <a:t>110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Posible pérdida auditiva</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Banda en vivo; despegue de un jet a 600m de distancia</a:t>
                      </a:r>
                      <a:endParaRPr lang="es-AR" sz="1600" b="0" i="0" u="none" strike="noStrike" noProof="0" dirty="0">
                        <a:solidFill>
                          <a:schemeClr val="dk1"/>
                        </a:solidFill>
                        <a:latin typeface="Calibri"/>
                        <a:ea typeface="+mn-ea"/>
                        <a:cs typeface="+mn-cs"/>
                      </a:endParaRPr>
                    </a:p>
                  </a:txBody>
                  <a:tcPr marL="9525" marR="9525" marT="9525" marB="0" anchor="ctr"/>
                </a:tc>
              </a:tr>
              <a:tr h="449366">
                <a:tc>
                  <a:txBody>
                    <a:bodyPr/>
                    <a:lstStyle/>
                    <a:p>
                      <a:pPr marL="0" algn="ctr" defTabSz="914400">
                        <a:buNone/>
                      </a:pPr>
                      <a:r>
                        <a:rPr lang="es-AR" sz="1600" b="0" i="0" u="none" strike="noStrike" noProof="0" dirty="0" smtClean="0">
                          <a:solidFill>
                            <a:schemeClr val="dk1"/>
                          </a:solidFill>
                          <a:latin typeface="Calibri"/>
                          <a:ea typeface="+mn-ea"/>
                          <a:cs typeface="+mn-cs"/>
                        </a:rPr>
                        <a:t>100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algn="ctr" fontAlgn="ctr"/>
                      <a:endParaRPr lang="es-AR" sz="1600" b="0" i="0" u="none" strike="noStrike" noProof="0" dirty="0">
                        <a:solidFill>
                          <a:srgbClr val="000000"/>
                        </a:solidFill>
                        <a:latin typeface="+mn-lt"/>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Cortadora eléctrica de césped; taladro neumático; Tractor</a:t>
                      </a:r>
                      <a:endParaRPr lang="es-AR" sz="1600" b="0" i="0" u="none" strike="noStrike" noProof="0" dirty="0">
                        <a:solidFill>
                          <a:schemeClr val="dk1"/>
                        </a:solidFill>
                        <a:latin typeface="Calibri"/>
                        <a:ea typeface="+mn-ea"/>
                        <a:cs typeface="+mn-cs"/>
                      </a:endParaRPr>
                    </a:p>
                  </a:txBody>
                  <a:tcPr marL="9525" marR="9525" marT="9525" marB="0" anchor="ctr"/>
                </a:tc>
              </a:tr>
              <a:tr h="464261">
                <a:tc>
                  <a:txBody>
                    <a:bodyPr/>
                    <a:lstStyle/>
                    <a:p>
                      <a:pPr marL="0" algn="ctr" defTabSz="914400">
                        <a:buNone/>
                      </a:pPr>
                      <a:r>
                        <a:rPr lang="es-AR" sz="1600" b="0" i="0" u="none" strike="noStrike" noProof="0" dirty="0" smtClean="0">
                          <a:solidFill>
                            <a:schemeClr val="dk1"/>
                          </a:solidFill>
                          <a:latin typeface="Calibri"/>
                          <a:ea typeface="+mn-ea"/>
                          <a:cs typeface="+mn-cs"/>
                        </a:rPr>
                        <a:t>90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algn="ctr" fontAlgn="ctr"/>
                      <a:endParaRPr lang="es-AR" sz="1600" b="0" i="0" u="none" strike="noStrike" noProof="0" dirty="0">
                        <a:solidFill>
                          <a:srgbClr val="000000"/>
                        </a:solidFill>
                        <a:latin typeface="+mn-lt"/>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Paseo en auto con la capota abierta en una autopista; licuadora de alimentos; tráfico pesado a 5m de distancia</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80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Muy ruidoso</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Despertador; Triturador de basura del fregadero</a:t>
                      </a:r>
                      <a:endParaRPr lang="es-AR" sz="1600" b="0" i="0" u="none" strike="noStrike" noProof="0" dirty="0">
                        <a:solidFill>
                          <a:schemeClr val="dk1"/>
                        </a:solidFill>
                        <a:latin typeface="Calibri"/>
                        <a:ea typeface="+mn-ea"/>
                        <a:cs typeface="+mn-cs"/>
                      </a:endParaRPr>
                    </a:p>
                  </a:txBody>
                  <a:tcPr marL="9525" marR="9525" marT="9525" marB="0" anchor="ctr"/>
                </a:tc>
              </a:tr>
              <a:tr h="467452">
                <a:tc>
                  <a:txBody>
                    <a:bodyPr/>
                    <a:lstStyle/>
                    <a:p>
                      <a:pPr marL="0" algn="ctr" defTabSz="914400">
                        <a:buNone/>
                      </a:pPr>
                      <a:r>
                        <a:rPr lang="es-AR" sz="1600" b="0" i="0" u="none" strike="noStrike" noProof="0" dirty="0" smtClean="0">
                          <a:solidFill>
                            <a:schemeClr val="dk1"/>
                          </a:solidFill>
                          <a:latin typeface="Calibri"/>
                          <a:ea typeface="+mn-ea"/>
                          <a:cs typeface="+mn-cs"/>
                        </a:rPr>
                        <a:t>70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Límite superior para </a:t>
                      </a:r>
                      <a:br>
                        <a:rPr lang="es-AR" sz="1600" b="0" i="0" u="none" strike="noStrike" noProof="0" dirty="0" smtClean="0">
                          <a:solidFill>
                            <a:schemeClr val="dk1"/>
                          </a:solidFill>
                          <a:latin typeface="Calibri"/>
                          <a:ea typeface="+mn-ea"/>
                          <a:cs typeface="+mn-cs"/>
                        </a:rPr>
                      </a:br>
                      <a:r>
                        <a:rPr lang="es-AR" sz="1600" b="0" i="0" u="none" strike="noStrike" noProof="0" dirty="0" smtClean="0">
                          <a:solidFill>
                            <a:schemeClr val="dk1"/>
                          </a:solidFill>
                          <a:latin typeface="Calibri"/>
                          <a:ea typeface="+mn-ea"/>
                          <a:cs typeface="+mn-cs"/>
                        </a:rPr>
                        <a:t>oír una conversación</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Aspiradora; coche privado</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60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algn="ctr" fontAlgn="ctr"/>
                      <a:endParaRPr lang="es-AR" sz="1600" b="0" i="0" u="none" strike="noStrike" noProof="0" dirty="0">
                        <a:solidFill>
                          <a:srgbClr val="000000"/>
                        </a:solidFill>
                        <a:latin typeface="+mn-lt"/>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Conversación a 1m; Pájaros que cantan</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50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Silencioso</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Tráfico liviano a 30m de distancia; oficina silenciosa</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40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algn="ctr" fontAlgn="ctr"/>
                      <a:endParaRPr lang="es-AR" sz="1600" b="0" i="0" u="none" strike="noStrike" noProof="0" dirty="0">
                        <a:solidFill>
                          <a:srgbClr val="000000"/>
                        </a:solidFill>
                        <a:latin typeface="+mn-lt"/>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Bañadera que gotea; biblioteca</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30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Muy silencioso</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Susurro suave a 5m</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20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algn="ctr" fontAlgn="ctr"/>
                      <a:endParaRPr lang="es-AR" sz="1600" b="0" i="0" u="none" strike="noStrike" noProof="0" dirty="0">
                        <a:solidFill>
                          <a:srgbClr val="000000"/>
                        </a:solidFill>
                        <a:latin typeface="+mn-lt"/>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Estudio de transmisión</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10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algn="ctr" fontAlgn="ctr"/>
                      <a:endParaRPr lang="es-AR" sz="1600" b="0" i="0" u="none" strike="noStrike" noProof="0" dirty="0">
                        <a:solidFill>
                          <a:srgbClr val="000000"/>
                        </a:solidFill>
                        <a:latin typeface="+mn-lt"/>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Hojas que susurran</a:t>
                      </a:r>
                      <a:endParaRPr lang="es-AR" sz="1600" b="0" i="0" u="none" strike="noStrike" noProof="0" dirty="0">
                        <a:solidFill>
                          <a:schemeClr val="dk1"/>
                        </a:solidFill>
                        <a:latin typeface="Calibri"/>
                        <a:ea typeface="+mn-ea"/>
                        <a:cs typeface="+mn-cs"/>
                      </a:endParaRPr>
                    </a:p>
                  </a:txBody>
                  <a:tcPr marL="9525" marR="9525" marT="9525" marB="0" anchor="ctr"/>
                </a:tc>
              </a:tr>
              <a:tr h="236576">
                <a:tc>
                  <a:txBody>
                    <a:bodyPr/>
                    <a:lstStyle/>
                    <a:p>
                      <a:pPr marL="0" algn="ctr" defTabSz="914400">
                        <a:buNone/>
                      </a:pPr>
                      <a:r>
                        <a:rPr lang="es-AR" sz="1600" b="0" i="0" u="none" strike="noStrike" noProof="0" dirty="0" smtClean="0">
                          <a:solidFill>
                            <a:schemeClr val="dk1"/>
                          </a:solidFill>
                          <a:latin typeface="Calibri"/>
                          <a:ea typeface="+mn-ea"/>
                          <a:cs typeface="+mn-cs"/>
                        </a:rPr>
                        <a:t>0</a:t>
                      </a:r>
                      <a:endParaRPr lang="es-AR" sz="1600" b="0" i="0" u="none" strike="noStrike" noProof="0" dirty="0">
                        <a:solidFill>
                          <a:schemeClr val="dk1"/>
                        </a:solidFill>
                        <a:latin typeface="Calibri"/>
                        <a:ea typeface="+mn-ea"/>
                        <a:cs typeface="+mn-cs"/>
                      </a:endParaRPr>
                    </a:p>
                  </a:txBody>
                  <a:tcPr marL="9525" marR="9525" marT="9525" marB="0" anchor="ctr"/>
                </a:tc>
                <a:tc>
                  <a:txBody>
                    <a:bodyPr/>
                    <a:lstStyle/>
                    <a:p>
                      <a:pPr algn="ctr" fontAlgn="ctr"/>
                      <a:endParaRPr lang="es-AR" sz="1600" b="0" i="0" u="none" strike="noStrike" noProof="0" dirty="0">
                        <a:solidFill>
                          <a:srgbClr val="000000"/>
                        </a:solidFill>
                        <a:latin typeface="+mn-lt"/>
                      </a:endParaRPr>
                    </a:p>
                  </a:txBody>
                  <a:tcPr marL="9525" marR="9525" marT="9525" marB="0" anchor="ctr"/>
                </a:tc>
                <a:tc>
                  <a:txBody>
                    <a:bodyPr/>
                    <a:lstStyle/>
                    <a:p>
                      <a:pPr marL="0" algn="ctr" defTabSz="914400">
                        <a:buNone/>
                      </a:pPr>
                      <a:r>
                        <a:rPr lang="es-AR" sz="1600" b="0" i="0" u="none" strike="noStrike" noProof="0" dirty="0" smtClean="0">
                          <a:solidFill>
                            <a:schemeClr val="dk1"/>
                          </a:solidFill>
                          <a:latin typeface="Calibri"/>
                          <a:ea typeface="+mn-ea"/>
                          <a:cs typeface="+mn-cs"/>
                        </a:rPr>
                        <a:t>Umbral de audición</a:t>
                      </a:r>
                      <a:endParaRPr lang="es-AR" sz="1600" b="0" i="0" u="none" strike="noStrike" noProof="0" dirty="0">
                        <a:solidFill>
                          <a:schemeClr val="dk1"/>
                        </a:solidFill>
                        <a:latin typeface="Calibri"/>
                        <a:ea typeface="+mn-ea"/>
                        <a:cs typeface="+mn-cs"/>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MIDAMOS SU AUDICIÓN</a:t>
            </a:r>
            <a:endParaRPr lang="en-US"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7010400" y="6356350"/>
            <a:ext cx="2133600" cy="365125"/>
          </a:xfrm>
          <a:prstGeom prst="rect">
            <a:avLst/>
          </a:prstGeom>
        </p:spPr>
        <p:txBody>
          <a:bodyPr/>
          <a:lstStyle/>
          <a:p>
            <a:pPr>
              <a:defRPr/>
            </a:pPr>
            <a:fld id="{9AF7F025-821B-40AC-AF13-13349A842673}" type="slidenum">
              <a:rPr lang="en-US"/>
              <a:pPr>
                <a:defRPr/>
              </a:pPr>
              <a:t>151</a:t>
            </a:fld>
            <a:endParaRPr lang="en-US" dirty="0"/>
          </a:p>
        </p:txBody>
      </p:sp>
      <p:sp>
        <p:nvSpPr>
          <p:cNvPr id="335876" name="TextBox 5"/>
          <p:cNvSpPr txBox="1">
            <a:spLocks noChangeArrowheads="1"/>
          </p:cNvSpPr>
          <p:nvPr/>
        </p:nvSpPr>
        <p:spPr bwMode="auto">
          <a:xfrm>
            <a:off x="350838" y="6494463"/>
            <a:ext cx="8369300" cy="307975"/>
          </a:xfrm>
          <a:prstGeom prst="rect">
            <a:avLst/>
          </a:prstGeom>
          <a:noFill/>
          <a:ln w="9525">
            <a:noFill/>
            <a:miter lim="800000"/>
            <a:headEnd/>
            <a:tailEnd/>
          </a:ln>
        </p:spPr>
        <p:txBody>
          <a:bodyPr>
            <a:spAutoFit/>
          </a:bodyPr>
          <a:lstStyle/>
          <a:p>
            <a:pPr marL="0" lvl="1"/>
            <a:r>
              <a:rPr lang="en-US" sz="1400" dirty="0" err="1" smtClean="0">
                <a:latin typeface="Calibri" pitchFamily="34" charset="0"/>
              </a:rPr>
              <a:t>Fuente</a:t>
            </a:r>
            <a:r>
              <a:rPr lang="en-US" sz="1400" dirty="0" smtClean="0">
                <a:latin typeface="Calibri" pitchFamily="34" charset="0"/>
              </a:rPr>
              <a:t>: </a:t>
            </a:r>
            <a:r>
              <a:rPr lang="en-US" sz="1400" dirty="0">
                <a:latin typeface="Calibri" pitchFamily="34" charset="0"/>
              </a:rPr>
              <a:t>http://</a:t>
            </a:r>
            <a:r>
              <a:rPr lang="en-US" sz="1400" dirty="0" err="1">
                <a:latin typeface="Calibri" pitchFamily="34" charset="0"/>
              </a:rPr>
              <a:t>www.ultrasonic-ringtones.com</a:t>
            </a:r>
            <a:r>
              <a:rPr lang="en-US" sz="1400" dirty="0">
                <a:latin typeface="Calibri" pitchFamily="34" charset="0"/>
              </a:rPr>
              <a:t>/</a:t>
            </a:r>
          </a:p>
        </p:txBody>
      </p:sp>
      <p:pic>
        <p:nvPicPr>
          <p:cNvPr id="6" name="Picture 5"/>
          <p:cNvPicPr/>
          <p:nvPr/>
        </p:nvPicPr>
        <p:blipFill>
          <a:blip r:embed="rId3" cstate="print"/>
          <a:stretch>
            <a:fillRect/>
          </a:stretch>
        </p:blipFill>
        <p:spPr>
          <a:xfrm>
            <a:off x="2362200" y="1981200"/>
            <a:ext cx="4773168" cy="3579876"/>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CÓMO REDUCIR EL RUIDO</a:t>
            </a:r>
            <a:endParaRPr lang="en-US" dirty="0">
              <a:effectLst>
                <a:outerShdw blurRad="38100" dist="38100" dir="2700000" algn="tl">
                  <a:srgbClr val="000000">
                    <a:alpha val="43137"/>
                  </a:srgbClr>
                </a:outerShdw>
              </a:effectLst>
            </a:endParaRPr>
          </a:p>
        </p:txBody>
      </p:sp>
      <p:sp>
        <p:nvSpPr>
          <p:cNvPr id="121858" name="Content Placeholder 2"/>
          <p:cNvSpPr>
            <a:spLocks noGrp="1"/>
          </p:cNvSpPr>
          <p:nvPr>
            <p:ph idx="1"/>
          </p:nvPr>
        </p:nvSpPr>
        <p:spPr/>
        <p:txBody>
          <a:bodyPr rtlCol="0">
            <a:noAutofit/>
          </a:bodyPr>
          <a:lstStyle/>
          <a:p>
            <a:pPr marL="347472" indent="-347472">
              <a:lnSpc>
                <a:spcPct val="120000"/>
              </a:lnSpc>
              <a:buClr>
                <a:srgbClr val="FF0000"/>
              </a:buClr>
              <a:buFont typeface="Arial"/>
              <a:buChar char="•"/>
            </a:pPr>
            <a:r>
              <a:rPr lang="es-AR" sz="2000" b="1" i="1" dirty="0">
                <a:solidFill>
                  <a:srgbClr val="FF0000"/>
                </a:solidFill>
              </a:rPr>
              <a:t>Mantenimiento adecuado </a:t>
            </a:r>
            <a:r>
              <a:rPr lang="es-AR" sz="2000" dirty="0"/>
              <a:t>– mantener los equipos en buenas condiciones</a:t>
            </a:r>
          </a:p>
          <a:p>
            <a:pPr marL="347472" indent="-347472">
              <a:lnSpc>
                <a:spcPct val="120000"/>
              </a:lnSpc>
              <a:buClr>
                <a:srgbClr val="FF0000"/>
              </a:buClr>
              <a:buFont typeface="Arial"/>
              <a:buChar char="•"/>
            </a:pPr>
            <a:r>
              <a:rPr lang="es-AR" sz="2000" b="1" i="1" dirty="0">
                <a:solidFill>
                  <a:srgbClr val="FF0000"/>
                </a:solidFill>
              </a:rPr>
              <a:t>Planificación protectora </a:t>
            </a:r>
            <a:r>
              <a:rPr lang="es-AR" sz="2000" dirty="0"/>
              <a:t>– cuando compre equipos  nuevos, revise las especificaciones (por ejemplo, busque bajos niveles de emisión sonora, silenciadores u otros dispositivos de reducción de ruido)</a:t>
            </a:r>
          </a:p>
          <a:p>
            <a:pPr marL="347472" indent="-347472">
              <a:lnSpc>
                <a:spcPct val="120000"/>
              </a:lnSpc>
              <a:buClr>
                <a:srgbClr val="FF0000"/>
              </a:buClr>
              <a:buFont typeface="Arial"/>
              <a:buChar char="•"/>
            </a:pPr>
            <a:r>
              <a:rPr lang="es-AR" sz="2000" b="1" i="1" dirty="0">
                <a:solidFill>
                  <a:srgbClr val="FF0000"/>
                </a:solidFill>
              </a:rPr>
              <a:t>Reducción del ruido en la fuente </a:t>
            </a:r>
            <a:r>
              <a:rPr lang="es-AR" sz="2000" dirty="0"/>
              <a:t>– encierra la fuente del ruido. Las </a:t>
            </a:r>
            <a:r>
              <a:rPr lang="es-AR" sz="1800" dirty="0"/>
              <a:t>carcasas</a:t>
            </a:r>
            <a:r>
              <a:rPr lang="es-AR" sz="2000" dirty="0"/>
              <a:t> adecuadas pueden reducir el ruido en 20-30 dB</a:t>
            </a:r>
          </a:p>
          <a:p>
            <a:pPr marL="347472" indent="-347472">
              <a:lnSpc>
                <a:spcPct val="120000"/>
              </a:lnSpc>
              <a:buClr>
                <a:srgbClr val="FF0000"/>
              </a:buClr>
              <a:buFont typeface="Arial"/>
              <a:buChar char="•"/>
            </a:pPr>
            <a:r>
              <a:rPr lang="es-AR" sz="2000" b="1" i="1" dirty="0">
                <a:solidFill>
                  <a:srgbClr val="FF0000"/>
                </a:solidFill>
              </a:rPr>
              <a:t>Aislamiento contra el reflejo </a:t>
            </a:r>
            <a:r>
              <a:rPr lang="es-AR" sz="2000" dirty="0"/>
              <a:t>– use materiales para absorber parte del ruido</a:t>
            </a:r>
          </a:p>
          <a:p>
            <a:pPr marL="347472" indent="-347472">
              <a:lnSpc>
                <a:spcPct val="120000"/>
              </a:lnSpc>
              <a:buClr>
                <a:srgbClr val="FF0000"/>
              </a:buClr>
              <a:buFont typeface="Arial"/>
              <a:buChar char="•"/>
            </a:pPr>
            <a:r>
              <a:rPr lang="es-AR" sz="2000" b="1" i="1" dirty="0">
                <a:solidFill>
                  <a:srgbClr val="FF0000"/>
                </a:solidFill>
              </a:rPr>
              <a:t>Protección personal contra el ruido</a:t>
            </a:r>
          </a:p>
          <a:p>
            <a:pPr marL="740664" lvl="1" indent="-283464">
              <a:lnSpc>
                <a:spcPct val="120000"/>
              </a:lnSpc>
              <a:buClr>
                <a:schemeClr val="tx1"/>
              </a:buClr>
              <a:buFont typeface="Arial"/>
              <a:buChar char="–"/>
            </a:pPr>
            <a:r>
              <a:rPr lang="es-AR" sz="1800" dirty="0"/>
              <a:t>Tapones para los oídos – pueden reducir el ruido en 30 dB (85-100dBA)</a:t>
            </a:r>
          </a:p>
          <a:p>
            <a:pPr marL="740664" lvl="1" indent="-283464">
              <a:lnSpc>
                <a:spcPct val="120000"/>
              </a:lnSpc>
              <a:buClr>
                <a:schemeClr val="tx1"/>
              </a:buClr>
              <a:buFont typeface="Arial"/>
              <a:buChar char="–"/>
            </a:pPr>
            <a:r>
              <a:rPr lang="es-AR" sz="1800" dirty="0"/>
              <a:t>Orejeras – pueden reducir el ruido en 40-50 dB (&gt; 100dBA)</a:t>
            </a:r>
          </a:p>
        </p:txBody>
      </p:sp>
      <p:sp>
        <p:nvSpPr>
          <p:cNvPr id="4" name="Slide Number Placeholder 3"/>
          <p:cNvSpPr>
            <a:spLocks noGrp="1"/>
          </p:cNvSpPr>
          <p:nvPr>
            <p:ph type="sldNum" sz="quarter" idx="12"/>
          </p:nvPr>
        </p:nvSpPr>
        <p:spPr/>
        <p:txBody>
          <a:bodyPr/>
          <a:lstStyle/>
          <a:p>
            <a:pPr>
              <a:defRPr/>
            </a:pPr>
            <a:fld id="{317EA499-2E26-4ACE-8314-1F55AB34E64F}" type="slidenum">
              <a:rPr lang="en-US"/>
              <a:pPr>
                <a:defRPr/>
              </a:pPr>
              <a:t>152</a:t>
            </a:fld>
            <a:endParaRPr lang="en-US" dirty="0"/>
          </a:p>
        </p:txBody>
      </p:sp>
      <p:sp>
        <p:nvSpPr>
          <p:cNvPr id="5" name="TextBox 4"/>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8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8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8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185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228600"/>
            <a:ext cx="8229600" cy="868362"/>
          </a:xfrm>
        </p:spPr>
        <p:txBody>
          <a:bodyPr>
            <a:normAutofit fontScale="90000"/>
          </a:bodyPr>
          <a:lstStyle/>
          <a:p>
            <a:pPr lvl="0" algn="r"/>
            <a:r>
              <a:rPr lang="es-ES_tradnl" dirty="0"/>
              <a:t>¿CÓMO REDUCIR LOS EFECTOS DEL RUIDO?</a:t>
            </a:r>
            <a:endParaRPr lang="en-US" dirty="0"/>
          </a:p>
        </p:txBody>
      </p:sp>
      <p:sp>
        <p:nvSpPr>
          <p:cNvPr id="11" name="Content Placeholder 2"/>
          <p:cNvSpPr>
            <a:spLocks noGrp="1"/>
          </p:cNvSpPr>
          <p:nvPr>
            <p:ph idx="1"/>
          </p:nvPr>
        </p:nvSpPr>
        <p:spPr>
          <a:xfrm>
            <a:off x="304800" y="2525712"/>
            <a:ext cx="4040188" cy="3951288"/>
          </a:xfrm>
          <a:prstGeom prst="rect">
            <a:avLst/>
          </a:prstGeom>
        </p:spPr>
        <p:txBody>
          <a:bodyPr/>
          <a:lstStyle/>
          <a:p>
            <a:pPr lvl="0">
              <a:buFont typeface="Wingdings" charset="2"/>
              <a:buChar char="ü"/>
            </a:pPr>
            <a:r>
              <a:rPr lang="es-ES_tradnl" sz="2400" dirty="0"/>
              <a:t>Protección auditiva personal</a:t>
            </a:r>
            <a:endParaRPr lang="en-US" sz="2400" dirty="0"/>
          </a:p>
          <a:p>
            <a:pPr lvl="0">
              <a:buFont typeface="Wingdings" charset="2"/>
              <a:buChar char="ü"/>
            </a:pPr>
            <a:r>
              <a:rPr lang="es-ES_tradnl" sz="2400" dirty="0"/>
              <a:t>Mantenimiento preventivo</a:t>
            </a:r>
            <a:endParaRPr lang="en-US" sz="2400" dirty="0"/>
          </a:p>
          <a:p>
            <a:pPr lvl="0">
              <a:buFont typeface="Wingdings" charset="2"/>
              <a:buChar char="ü"/>
            </a:pPr>
            <a:r>
              <a:rPr lang="es-ES_tradnl" sz="2400" dirty="0"/>
              <a:t>Materiales humedecidos</a:t>
            </a:r>
            <a:endParaRPr lang="en-US" sz="2400" dirty="0"/>
          </a:p>
          <a:p>
            <a:pPr lvl="0">
              <a:buFont typeface="Wingdings" charset="2"/>
              <a:buChar char="ü"/>
            </a:pPr>
            <a:r>
              <a:rPr lang="es-ES_tradnl" sz="2400" dirty="0"/>
              <a:t>Herramientas eléctricas</a:t>
            </a:r>
            <a:endParaRPr lang="en-US" sz="2400" dirty="0"/>
          </a:p>
          <a:p>
            <a:pPr lvl="0">
              <a:buFont typeface="Wingdings" charset="2"/>
              <a:buChar char="ü"/>
            </a:pPr>
            <a:r>
              <a:rPr lang="es-ES_tradnl" sz="2400" dirty="0"/>
              <a:t>Herramientas de baja vibración</a:t>
            </a:r>
            <a:endParaRPr lang="en-US" sz="2400"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153</a:t>
            </a:fld>
            <a:endParaRPr lang="en-US"/>
          </a:p>
        </p:txBody>
      </p:sp>
      <p:sp>
        <p:nvSpPr>
          <p:cNvPr id="13" name="Content Placeholder 8"/>
          <p:cNvSpPr>
            <a:spLocks noGrp="1"/>
          </p:cNvSpPr>
          <p:nvPr>
            <p:ph sz="quarter" idx="4294967295"/>
          </p:nvPr>
        </p:nvSpPr>
        <p:spPr>
          <a:xfrm>
            <a:off x="4724400" y="2525713"/>
            <a:ext cx="4419600" cy="4332287"/>
          </a:xfrm>
          <a:prstGeom prst="rect">
            <a:avLst/>
          </a:prstGeom>
        </p:spPr>
        <p:txBody>
          <a:bodyPr/>
          <a:lstStyle/>
          <a:p>
            <a:pPr lvl="0">
              <a:buClr>
                <a:srgbClr val="FF0000"/>
              </a:buClr>
              <a:buFont typeface="Lucida Grande"/>
              <a:buChar char="×"/>
            </a:pPr>
            <a:r>
              <a:rPr lang="es-ES_tradnl" sz="2400" dirty="0"/>
              <a:t>Equipo mal mantenido</a:t>
            </a:r>
            <a:endParaRPr lang="en-US" sz="2400" dirty="0"/>
          </a:p>
          <a:p>
            <a:pPr lvl="0">
              <a:buClr>
                <a:srgbClr val="FF0000"/>
              </a:buClr>
              <a:buFont typeface="Lucida Grande"/>
              <a:buChar char="×"/>
            </a:pPr>
            <a:r>
              <a:rPr lang="es-ES_tradnl" sz="2400" dirty="0"/>
              <a:t>Equipo que genera gran cantidad de ruido</a:t>
            </a:r>
            <a:endParaRPr lang="en-US" sz="2400" dirty="0"/>
          </a:p>
          <a:p>
            <a:pPr lvl="0">
              <a:buClr>
                <a:srgbClr val="FF0000"/>
              </a:buClr>
              <a:buFont typeface="Lucida Grande"/>
              <a:buChar char="×"/>
            </a:pPr>
            <a:r>
              <a:rPr lang="es-ES_tradnl" sz="2400" dirty="0"/>
              <a:t>Pararse cerca de los equipos</a:t>
            </a:r>
            <a:endParaRPr lang="en-US" sz="2400" dirty="0"/>
          </a:p>
          <a:p>
            <a:pPr lvl="0">
              <a:buClr>
                <a:srgbClr val="FF0000"/>
              </a:buClr>
              <a:buFont typeface="Lucida Grande"/>
              <a:buChar char="×"/>
            </a:pPr>
            <a:r>
              <a:rPr lang="es-ES_tradnl" sz="2400" dirty="0"/>
              <a:t>Uso inadecuado de la protección auditiva</a:t>
            </a:r>
            <a:endParaRPr lang="en-US" sz="2400" dirty="0"/>
          </a:p>
          <a:p>
            <a:pPr marL="0" indent="0" eaLnBrk="1" hangingPunct="1">
              <a:buNone/>
            </a:pPr>
            <a:endParaRPr lang="en-US" sz="2800" dirty="0" smtClean="0"/>
          </a:p>
          <a:p>
            <a:pPr eaLnBrk="1" hangingPunct="1">
              <a:buFont typeface="Arial" charset="0"/>
              <a:buBlip>
                <a:blip r:embed="rId3"/>
              </a:buBlip>
            </a:pPr>
            <a:endParaRPr lang="en-US" sz="2800" dirty="0" smtClean="0"/>
          </a:p>
        </p:txBody>
      </p:sp>
      <p:sp>
        <p:nvSpPr>
          <p:cNvPr id="10" name="Text Placeholder 6"/>
          <p:cNvSpPr txBox="1">
            <a:spLocks/>
          </p:cNvSpPr>
          <p:nvPr/>
        </p:nvSpPr>
        <p:spPr>
          <a:xfrm>
            <a:off x="304800" y="1885950"/>
            <a:ext cx="4040188" cy="639762"/>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2600" b="1" noProof="0" dirty="0" smtClean="0"/>
              <a:t>QUÉ HACER</a:t>
            </a:r>
            <a:endParaRPr kumimoji="0" lang="en-US" sz="26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Text Placeholder 7"/>
          <p:cNvSpPr txBox="1">
            <a:spLocks/>
          </p:cNvSpPr>
          <p:nvPr/>
        </p:nvSpPr>
        <p:spPr>
          <a:xfrm>
            <a:off x="4343400" y="1885950"/>
            <a:ext cx="4041775" cy="63976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2600" b="1" dirty="0" smtClean="0"/>
              <a:t>EVITAR</a:t>
            </a:r>
            <a:endParaRPr kumimoji="0" lang="en-US" sz="26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es-ES_tradnl" sz="4000" dirty="0" smtClean="0"/>
              <a:t>SEGURIDAD DE LOS VEHÍCULOS</a:t>
            </a:r>
            <a:endParaRPr lang="es-ES_tradnl" sz="4000" dirty="0"/>
          </a:p>
        </p:txBody>
      </p:sp>
      <p:sp>
        <p:nvSpPr>
          <p:cNvPr id="3" name="Slide Number Placeholder 2"/>
          <p:cNvSpPr>
            <a:spLocks noGrp="1"/>
          </p:cNvSpPr>
          <p:nvPr>
            <p:ph type="sldNum" sz="quarter" idx="12"/>
          </p:nvPr>
        </p:nvSpPr>
        <p:spPr/>
        <p:txBody>
          <a:bodyPr/>
          <a:lstStyle/>
          <a:p>
            <a:fld id="{1AEA41FB-01C2-4D91-8A68-98251CD2FFE9}" type="slidenum">
              <a:rPr lang="en-US" smtClean="0"/>
              <a:pPr/>
              <a:t>154</a:t>
            </a:fld>
            <a:endParaRPr lang="en-US"/>
          </a:p>
        </p:txBody>
      </p:sp>
      <p:sp>
        <p:nvSpPr>
          <p:cNvPr id="4" name="Rectangle 3"/>
          <p:cNvSpPr/>
          <p:nvPr/>
        </p:nvSpPr>
        <p:spPr>
          <a:xfrm>
            <a:off x="1143000" y="5181600"/>
            <a:ext cx="7620000" cy="1200328"/>
          </a:xfrm>
          <a:prstGeom prst="rect">
            <a:avLst/>
          </a:prstGeom>
        </p:spPr>
        <p:txBody>
          <a:bodyPr wrap="square">
            <a:spAutoFit/>
          </a:bodyPr>
          <a:lstStyle/>
          <a:p>
            <a:pPr algn="ctr"/>
            <a:r>
              <a:rPr lang="es-ES_tradnl" sz="2400" i="1" smtClean="0"/>
              <a:t>Accidentes en el área del transporte son la principal causa (39%) de fatalidades en el área de trabajo sobre todas la industrias</a:t>
            </a:r>
          </a:p>
        </p:txBody>
      </p:sp>
      <p:sp>
        <p:nvSpPr>
          <p:cNvPr id="5" name="TextBox 4"/>
          <p:cNvSpPr txBox="1">
            <a:spLocks noChangeArrowheads="1"/>
          </p:cNvSpPr>
          <p:nvPr/>
        </p:nvSpPr>
        <p:spPr bwMode="auto">
          <a:xfrm>
            <a:off x="2667000" y="6596390"/>
            <a:ext cx="5014912" cy="261610"/>
          </a:xfrm>
          <a:prstGeom prst="rect">
            <a:avLst/>
          </a:prstGeom>
          <a:noFill/>
          <a:ln w="9525">
            <a:noFill/>
            <a:miter lim="800000"/>
            <a:headEnd/>
            <a:tailEnd/>
          </a:ln>
        </p:spPr>
        <p:txBody>
          <a:bodyPr wrap="square">
            <a:spAutoFit/>
          </a:bodyPr>
          <a:lstStyle/>
          <a:p>
            <a:pPr marL="228600" indent="-228600" algn="ctr"/>
            <a:r>
              <a:rPr lang="en-US" sz="1100" dirty="0" err="1" smtClean="0">
                <a:latin typeface="Calibri" pitchFamily="34" charset="0"/>
              </a:rPr>
              <a:t>Fuente</a:t>
            </a:r>
            <a:r>
              <a:rPr lang="en-US" sz="1100" dirty="0" smtClean="0">
                <a:latin typeface="Calibri" pitchFamily="34" charset="0"/>
              </a:rPr>
              <a:t>: BLS </a:t>
            </a:r>
            <a:r>
              <a:rPr lang="en-US" sz="1100" dirty="0">
                <a:latin typeface="Calibri" pitchFamily="34" charset="0"/>
              </a:rPr>
              <a:t>2010, http://www.bls.gov/iif/oshwc/cfoi/cfch0008.</a:t>
            </a:r>
            <a:r>
              <a:rPr lang="en-US" sz="1100" dirty="0" smtClean="0">
                <a:latin typeface="Calibri" pitchFamily="34" charset="0"/>
              </a:rPr>
              <a:t>pdf</a:t>
            </a:r>
            <a:endParaRPr lang="en-US" sz="1100" dirty="0">
              <a:latin typeface="Calibri" pitchFamily="34" charset="0"/>
            </a:endParaRPr>
          </a:p>
        </p:txBody>
      </p:sp>
      <p:pic>
        <p:nvPicPr>
          <p:cNvPr id="6" name="Picture 5"/>
          <p:cNvPicPr>
            <a:picLocks noChangeAspect="1" noChangeArrowheads="1"/>
          </p:cNvPicPr>
          <p:nvPr/>
        </p:nvPicPr>
        <p:blipFill>
          <a:blip r:embed="rId3" cstate="email">
            <a:grayscl/>
          </a:blip>
          <a:srcRect/>
          <a:stretch>
            <a:fillRect/>
          </a:stretch>
        </p:blipFill>
        <p:spPr bwMode="auto">
          <a:xfrm>
            <a:off x="2895600" y="1524000"/>
            <a:ext cx="4114800" cy="3894365"/>
          </a:xfrm>
          <a:prstGeom prst="rect">
            <a:avLst/>
          </a:prstGeom>
          <a:ln>
            <a:noFill/>
          </a:ln>
          <a:effectLst>
            <a:softEdge rad="317500"/>
          </a:effec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r" eaLnBrk="1" fontAlgn="auto" hangingPunct="1">
              <a:spcAft>
                <a:spcPts val="0"/>
              </a:spcAft>
              <a:defRPr/>
            </a:pPr>
            <a:r>
              <a:rPr lang="en-US" dirty="0" smtClean="0">
                <a:ln w="18415" cmpd="sng">
                  <a:noFill/>
                  <a:prstDash val="solid"/>
                </a:ln>
              </a:rPr>
              <a:t>HECHOS SOBRE EL TRANSPORTE</a:t>
            </a:r>
            <a:endParaRPr lang="en-US" dirty="0" smtClean="0">
              <a:ln w="18415" cmpd="sng">
                <a:noFill/>
                <a:prstDash val="solid"/>
              </a:ln>
              <a:solidFill>
                <a:schemeClr val="bg1"/>
              </a:solidFill>
            </a:endParaRPr>
          </a:p>
        </p:txBody>
      </p:sp>
      <p:sp>
        <p:nvSpPr>
          <p:cNvPr id="301059" name="Content Placeholder 2"/>
          <p:cNvSpPr>
            <a:spLocks noGrp="1"/>
          </p:cNvSpPr>
          <p:nvPr>
            <p:ph idx="1"/>
          </p:nvPr>
        </p:nvSpPr>
        <p:spPr>
          <a:xfrm>
            <a:off x="228600" y="1447800"/>
            <a:ext cx="4114800" cy="4495800"/>
          </a:xfrm>
        </p:spPr>
        <p:txBody>
          <a:bodyPr>
            <a:normAutofit/>
          </a:bodyPr>
          <a:lstStyle/>
          <a:p>
            <a:pPr>
              <a:buNone/>
            </a:pPr>
            <a:r>
              <a:rPr lang="es-ES_tradnl" sz="2800" b="1" i="1" dirty="0" smtClean="0"/>
              <a:t>	</a:t>
            </a:r>
            <a:r>
              <a:rPr lang="es-ES_tradnl" sz="3200" b="1" i="1" dirty="0" smtClean="0">
                <a:solidFill>
                  <a:srgbClr val="000000"/>
                </a:solidFill>
                <a:effectLst>
                  <a:outerShdw blurRad="63500" dir="3600000" algn="tl">
                    <a:srgbClr val="000000">
                      <a:alpha val="70000"/>
                    </a:srgbClr>
                  </a:outerShdw>
                </a:effectLst>
              </a:rPr>
              <a:t>¿</a:t>
            </a:r>
            <a:r>
              <a:rPr lang="es-ES_tradnl" b="1" i="1" dirty="0" smtClean="0"/>
              <a:t>Sabías que</a:t>
            </a:r>
            <a:r>
              <a:rPr lang="es-ES_tradnl" sz="3000" b="1" i="1" dirty="0" smtClean="0"/>
              <a:t>?</a:t>
            </a:r>
            <a:endParaRPr lang="es-ES_tradnl" sz="2800" dirty="0" smtClean="0">
              <a:latin typeface="+mj-lt"/>
            </a:endParaRPr>
          </a:p>
          <a:p>
            <a:r>
              <a:rPr lang="es-ES_tradnl" sz="2800" dirty="0" smtClean="0">
                <a:latin typeface="+mj-lt"/>
              </a:rPr>
              <a:t>De acuerdo con DOT hay:</a:t>
            </a:r>
          </a:p>
          <a:p>
            <a:pPr lvl="1"/>
            <a:r>
              <a:rPr lang="es-ES_tradnl" dirty="0" smtClean="0">
                <a:latin typeface="+mj-lt"/>
              </a:rPr>
              <a:t>Una fatalidad en el área de trabajo cada 10 horas (2.3 al día)</a:t>
            </a:r>
            <a:endParaRPr lang="es-ES_tradnl" sz="2400" dirty="0" smtClean="0">
              <a:latin typeface="+mj-lt"/>
            </a:endParaRPr>
          </a:p>
          <a:p>
            <a:pPr lvl="1"/>
            <a:r>
              <a:rPr lang="es-ES_tradnl" sz="2400" dirty="0" smtClean="0">
                <a:latin typeface="+mj-lt"/>
              </a:rPr>
              <a:t>Una lesió</a:t>
            </a:r>
            <a:r>
              <a:rPr lang="es-ES_tradnl" dirty="0" smtClean="0">
                <a:latin typeface="+mj-lt"/>
              </a:rPr>
              <a:t>n en el área de trabajo cada 13 minutos (110 al día)</a:t>
            </a:r>
            <a:endParaRPr lang="es-ES_tradnl" sz="2400" dirty="0" smtClean="0">
              <a:latin typeface="+mj-lt"/>
            </a:endParaRPr>
          </a:p>
          <a:p>
            <a:pPr eaLnBrk="1" hangingPunct="1"/>
            <a:endParaRPr lang="es-ES_tradnl" sz="2600" dirty="0" smtClean="0">
              <a:latin typeface="+mj-lt"/>
            </a:endParaRPr>
          </a:p>
          <a:p>
            <a:pPr eaLnBrk="1" hangingPunct="1"/>
            <a:endParaRPr lang="es-ES_tradnl" baseline="30000" dirty="0" smtClean="0">
              <a:latin typeface="+mj-lt"/>
            </a:endParaRPr>
          </a:p>
          <a:p>
            <a:pPr eaLnBrk="1" hangingPunct="1">
              <a:buNone/>
            </a:pPr>
            <a:endParaRPr lang="es-ES_tradnl" dirty="0" smtClean="0">
              <a:latin typeface="+mj-lt"/>
            </a:endParaRPr>
          </a:p>
        </p:txBody>
      </p:sp>
      <p:sp>
        <p:nvSpPr>
          <p:cNvPr id="4" name="Slide Number Placeholder 3"/>
          <p:cNvSpPr>
            <a:spLocks noGrp="1"/>
          </p:cNvSpPr>
          <p:nvPr>
            <p:ph type="sldNum" sz="quarter" idx="12"/>
          </p:nvPr>
        </p:nvSpPr>
        <p:spPr/>
        <p:txBody>
          <a:bodyPr/>
          <a:lstStyle/>
          <a:p>
            <a:pPr>
              <a:defRPr/>
            </a:pPr>
            <a:fld id="{C6682ECA-769B-46BE-A049-A6E27B1F1200}" type="slidenum">
              <a:rPr lang="en-US"/>
              <a:pPr>
                <a:defRPr/>
              </a:pPr>
              <a:t>155</a:t>
            </a:fld>
            <a:endParaRPr lang="en-US" dirty="0"/>
          </a:p>
        </p:txBody>
      </p:sp>
      <p:sp>
        <p:nvSpPr>
          <p:cNvPr id="301061" name="TextBox 4"/>
          <p:cNvSpPr txBox="1">
            <a:spLocks noChangeArrowheads="1"/>
          </p:cNvSpPr>
          <p:nvPr/>
        </p:nvSpPr>
        <p:spPr bwMode="auto">
          <a:xfrm>
            <a:off x="152400" y="6300281"/>
            <a:ext cx="8382000" cy="938719"/>
          </a:xfrm>
          <a:prstGeom prst="rect">
            <a:avLst/>
          </a:prstGeom>
          <a:noFill/>
          <a:ln w="9525">
            <a:noFill/>
            <a:miter lim="800000"/>
            <a:headEnd/>
            <a:tailEnd/>
          </a:ln>
        </p:spPr>
        <p:txBody>
          <a:bodyPr wrap="square">
            <a:spAutoFit/>
          </a:bodyPr>
          <a:lstStyle/>
          <a:p>
            <a:pPr marL="228600" indent="-228600"/>
            <a:r>
              <a:rPr lang="en-US" sz="1100" dirty="0" err="1" smtClean="0">
                <a:latin typeface="Calibri" pitchFamily="34" charset="0"/>
              </a:rPr>
              <a:t>Fuente</a:t>
            </a:r>
            <a:r>
              <a:rPr lang="en-US" sz="1100" dirty="0" smtClean="0">
                <a:latin typeface="Calibri" pitchFamily="34" charset="0"/>
              </a:rPr>
              <a:t>: </a:t>
            </a:r>
            <a:r>
              <a:rPr lang="en-US" sz="1100" dirty="0" smtClean="0">
                <a:latin typeface="Calibri" pitchFamily="34" charset="0"/>
                <a:hlinkClick r:id="rId3"/>
              </a:rPr>
              <a:t>http</a:t>
            </a:r>
            <a:r>
              <a:rPr lang="en-US" sz="1100" dirty="0">
                <a:latin typeface="Calibri" pitchFamily="34" charset="0"/>
                <a:hlinkClick r:id="rId3"/>
              </a:rPr>
              <a:t>://</a:t>
            </a:r>
            <a:r>
              <a:rPr lang="en-US" sz="1100" dirty="0" smtClean="0">
                <a:latin typeface="Calibri" pitchFamily="34" charset="0"/>
                <a:hlinkClick r:id="rId3"/>
              </a:rPr>
              <a:t>www.bls.gov/iif/oshwc/cfoi/cfch0008.pdf</a:t>
            </a:r>
            <a:r>
              <a:rPr lang="en-US" sz="1100" dirty="0" smtClean="0">
                <a:latin typeface="Calibri" pitchFamily="34" charset="0"/>
              </a:rPr>
              <a:t>  </a:t>
            </a:r>
            <a:r>
              <a:rPr lang="en-US" sz="1100" dirty="0">
                <a:latin typeface="Calibri" pitchFamily="34" charset="0"/>
              </a:rPr>
              <a:t>y</a:t>
            </a:r>
            <a:r>
              <a:rPr lang="en-US" sz="1100" dirty="0" smtClean="0">
                <a:latin typeface="Calibri" pitchFamily="34" charset="0"/>
              </a:rPr>
              <a:t> </a:t>
            </a:r>
            <a:r>
              <a:rPr lang="en-US" sz="1100" dirty="0" smtClean="0">
                <a:hlinkClick r:id="rId4"/>
              </a:rPr>
              <a:t>http://www.elcosh.org/record/images/</a:t>
            </a:r>
            <a:endParaRPr lang="en-US" sz="1100" dirty="0" smtClean="0"/>
          </a:p>
          <a:p>
            <a:pPr defTabSz="873125">
              <a:spcBef>
                <a:spcPct val="0"/>
              </a:spcBef>
            </a:pPr>
            <a:r>
              <a:rPr lang="en-US" sz="1100" dirty="0" smtClean="0"/>
              <a:t>	</a:t>
            </a:r>
          </a:p>
          <a:p>
            <a:pPr defTabSz="873125">
              <a:spcBef>
                <a:spcPct val="0"/>
              </a:spcBef>
            </a:pPr>
            <a:r>
              <a:rPr lang="en-US" sz="1100" dirty="0" smtClean="0"/>
              <a:t> </a:t>
            </a:r>
          </a:p>
          <a:p>
            <a:pPr marL="228600" indent="-228600"/>
            <a:endParaRPr lang="en-US" sz="1100" dirty="0">
              <a:latin typeface="Calibri" pitchFamily="34" charset="0"/>
            </a:endParaRPr>
          </a:p>
          <a:p>
            <a:pPr marL="228600" indent="-228600"/>
            <a:endParaRPr lang="en-US" sz="1100" dirty="0">
              <a:latin typeface="Calibri" pitchFamily="34" charset="0"/>
            </a:endParaRPr>
          </a:p>
        </p:txBody>
      </p:sp>
      <p:pic>
        <p:nvPicPr>
          <p:cNvPr id="8" name="Content Placeholder 4" descr="elcosh_flagger.jpg"/>
          <p:cNvPicPr>
            <a:picLocks noChangeAspect="1"/>
          </p:cNvPicPr>
          <p:nvPr/>
        </p:nvPicPr>
        <p:blipFill>
          <a:blip r:embed="rId5" cstate="email"/>
          <a:srcRect/>
          <a:stretch>
            <a:fillRect/>
          </a:stretch>
        </p:blipFill>
        <p:spPr>
          <a:xfrm>
            <a:off x="4267200" y="1676400"/>
            <a:ext cx="1905000" cy="3275500"/>
          </a:xfrm>
          <a:prstGeom prst="roundRect">
            <a:avLst/>
          </a:prstGeom>
          <a:ln w="38100" cap="sq">
            <a:solidFill>
              <a:srgbClr val="000000"/>
            </a:solidFill>
          </a:ln>
          <a:effectLst>
            <a:outerShdw blurRad="50800" dist="38100" dir="2700000" algn="tl" rotWithShape="0">
              <a:srgbClr val="000000">
                <a:alpha val="43000"/>
              </a:srgbClr>
            </a:outerShdw>
          </a:effectLst>
        </p:spPr>
      </p:pic>
      <p:pic>
        <p:nvPicPr>
          <p:cNvPr id="9" name="Picture 8" descr="elcosh_rod const.jpg"/>
          <p:cNvPicPr>
            <a:picLocks noChangeAspect="1"/>
          </p:cNvPicPr>
          <p:nvPr/>
        </p:nvPicPr>
        <p:blipFill>
          <a:blip r:embed="rId6" cstate="email"/>
          <a:srcRect/>
          <a:stretch>
            <a:fillRect/>
          </a:stretch>
        </p:blipFill>
        <p:spPr>
          <a:xfrm>
            <a:off x="6019800" y="3429000"/>
            <a:ext cx="2891185" cy="2607313"/>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848600" cy="1143000"/>
          </a:xfrm>
        </p:spPr>
        <p:txBody>
          <a:bodyPr>
            <a:noAutofit/>
          </a:bodyPr>
          <a:lstStyle/>
          <a:p>
            <a:pPr lvl="0" algn="r"/>
            <a:r>
              <a:rPr lang="es-ES_tradnl" sz="3200" dirty="0"/>
              <a:t>LISTA DE VERIFICACIÓN PARA LA INSPECCIÓN DIARIA DEL CAMIÓN CANASTA</a:t>
            </a:r>
            <a:endParaRPr lang="en-US" sz="3200" dirty="0"/>
          </a:p>
        </p:txBody>
      </p:sp>
      <p:sp>
        <p:nvSpPr>
          <p:cNvPr id="7" name="Content Placeholder 6"/>
          <p:cNvSpPr>
            <a:spLocks noGrp="1"/>
          </p:cNvSpPr>
          <p:nvPr>
            <p:ph sz="half" idx="1"/>
          </p:nvPr>
        </p:nvSpPr>
        <p:spPr>
          <a:xfrm>
            <a:off x="304800" y="1676400"/>
            <a:ext cx="4191000" cy="5029200"/>
          </a:xfrm>
        </p:spPr>
        <p:txBody>
          <a:bodyPr>
            <a:noAutofit/>
          </a:bodyPr>
          <a:lstStyle/>
          <a:p>
            <a:pPr lvl="0"/>
            <a:r>
              <a:rPr lang="es-ES_tradnl" sz="1900" dirty="0"/>
              <a:t>Controles operativos y controles de emergencia</a:t>
            </a:r>
            <a:endParaRPr lang="en-US" sz="1900" dirty="0"/>
          </a:p>
          <a:p>
            <a:pPr lvl="0"/>
            <a:r>
              <a:rPr lang="es-ES_tradnl" sz="1900" dirty="0"/>
              <a:t>Aislación de la canasta</a:t>
            </a:r>
            <a:endParaRPr lang="en-US" sz="1900" dirty="0"/>
          </a:p>
          <a:p>
            <a:pPr lvl="0"/>
            <a:r>
              <a:rPr lang="es-ES_tradnl" sz="1900" dirty="0"/>
              <a:t>Estabilizadores y barandas</a:t>
            </a:r>
            <a:endParaRPr lang="en-US" sz="1900" dirty="0"/>
          </a:p>
          <a:p>
            <a:pPr lvl="0"/>
            <a:r>
              <a:rPr lang="es-ES_tradnl" sz="1900" dirty="0"/>
              <a:t>Equipo de protección personal contra caídas</a:t>
            </a:r>
            <a:endParaRPr lang="en-US" sz="1900" dirty="0"/>
          </a:p>
          <a:p>
            <a:pPr lvl="0"/>
            <a:r>
              <a:rPr lang="es-ES_tradnl" sz="1900" dirty="0"/>
              <a:t>Ruedas, llantas y neumáticos</a:t>
            </a:r>
            <a:endParaRPr lang="en-US" sz="1900" dirty="0"/>
          </a:p>
          <a:p>
            <a:pPr lvl="0"/>
            <a:r>
              <a:rPr lang="es-ES_tradnl" sz="1900" dirty="0"/>
              <a:t>Todo otro </a:t>
            </a:r>
            <a:r>
              <a:rPr lang="es-ES_tradnl" sz="1900" dirty="0" smtClean="0"/>
              <a:t>detalle </a:t>
            </a:r>
            <a:r>
              <a:rPr lang="es-ES_tradnl" sz="1900" dirty="0"/>
              <a:t>especificado por el fabricante</a:t>
            </a:r>
            <a:endParaRPr lang="en-US" sz="1900" dirty="0"/>
          </a:p>
          <a:p>
            <a:pPr lvl="0"/>
            <a:r>
              <a:rPr lang="es-ES_tradnl" sz="1900" dirty="0"/>
              <a:t>Posibles fugas (aire, líquido hidráulico y sistema de combustible) y piezas flojas o faltantes</a:t>
            </a:r>
            <a:endParaRPr lang="en-US" sz="1900" dirty="0"/>
          </a:p>
          <a:p>
            <a:pPr lvl="0"/>
            <a:r>
              <a:rPr lang="es-ES_tradnl" sz="1900" dirty="0"/>
              <a:t>Controles claramente marcados correspondientes a su función</a:t>
            </a:r>
            <a:endParaRPr lang="en-US" sz="1900" dirty="0"/>
          </a:p>
          <a:p>
            <a:pPr lvl="0"/>
            <a:r>
              <a:rPr lang="es-ES_tradnl" sz="1900" dirty="0"/>
              <a:t>Abrazaderas y cables de conexión a tierra</a:t>
            </a:r>
            <a:endParaRPr lang="en-US" sz="1900" dirty="0"/>
          </a:p>
        </p:txBody>
      </p:sp>
      <p:sp>
        <p:nvSpPr>
          <p:cNvPr id="8" name="Content Placeholder 7"/>
          <p:cNvSpPr>
            <a:spLocks noGrp="1"/>
          </p:cNvSpPr>
          <p:nvPr>
            <p:ph sz="half" idx="2"/>
          </p:nvPr>
        </p:nvSpPr>
        <p:spPr>
          <a:xfrm>
            <a:off x="4648200" y="1828800"/>
            <a:ext cx="4038600" cy="1066800"/>
          </a:xfrm>
        </p:spPr>
        <p:txBody>
          <a:bodyPr>
            <a:normAutofit fontScale="62500" lnSpcReduction="20000"/>
          </a:bodyPr>
          <a:lstStyle/>
          <a:p>
            <a:pPr marL="0" indent="0" algn="ctr">
              <a:buNone/>
            </a:pPr>
            <a:r>
              <a:rPr lang="es-ES_tradnl" b="1" i="1" dirty="0"/>
              <a:t>Nota: </a:t>
            </a:r>
            <a:r>
              <a:rPr lang="es-ES_tradnl" i="1" dirty="0"/>
              <a:t>Los dispositivos de levantamiento  </a:t>
            </a:r>
            <a:r>
              <a:rPr lang="es-ES_tradnl" i="1" dirty="0" smtClean="0"/>
              <a:t>   aéreo </a:t>
            </a:r>
            <a:r>
              <a:rPr lang="es-ES_tradnl" i="1" dirty="0"/>
              <a:t>siempre deben ser mantenidos y operados de acuerdo con las instrucciones del fabricante</a:t>
            </a:r>
            <a:endParaRPr lang="en-US" dirty="0"/>
          </a:p>
          <a:p>
            <a:endParaRPr lang="en-US" dirty="0"/>
          </a:p>
        </p:txBody>
      </p:sp>
      <p:sp>
        <p:nvSpPr>
          <p:cNvPr id="6" name="Slide Number Placeholder 5"/>
          <p:cNvSpPr>
            <a:spLocks noGrp="1"/>
          </p:cNvSpPr>
          <p:nvPr>
            <p:ph type="sldNum" sz="quarter" idx="12"/>
          </p:nvPr>
        </p:nvSpPr>
        <p:spPr/>
        <p:txBody>
          <a:bodyPr/>
          <a:lstStyle/>
          <a:p>
            <a:fld id="{5743371E-D975-440E-A94A-A0EC841C25C2}" type="slidenum">
              <a:rPr lang="en-US" smtClean="0"/>
              <a:pPr/>
              <a:t>156</a:t>
            </a:fld>
            <a:endParaRPr lang="en-US"/>
          </a:p>
        </p:txBody>
      </p:sp>
      <p:pic>
        <p:nvPicPr>
          <p:cNvPr id="1027" name="Picture 3"/>
          <p:cNvPicPr>
            <a:picLocks noChangeAspect="1" noChangeArrowheads="1"/>
          </p:cNvPicPr>
          <p:nvPr/>
        </p:nvPicPr>
        <p:blipFill>
          <a:blip r:embed="rId3" cstate="email"/>
          <a:srcRect/>
          <a:stretch>
            <a:fillRect/>
          </a:stretch>
        </p:blipFill>
        <p:spPr bwMode="auto">
          <a:xfrm>
            <a:off x="4267200" y="3204652"/>
            <a:ext cx="4667250" cy="30246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p:cNvSpPr/>
          <p:nvPr/>
        </p:nvSpPr>
        <p:spPr>
          <a:xfrm>
            <a:off x="152400" y="4648200"/>
            <a:ext cx="5029200" cy="1981200"/>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s-ES_tradnl" sz="2000" b="1" i="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Administración Federal de Autotransporte ahora prohibe el uso de todo dispositivo celular al conductor CMV  </a:t>
            </a:r>
            <a:endParaRPr lang="es-ES_tradnl" sz="20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 name="Title 1"/>
          <p:cNvSpPr>
            <a:spLocks noGrp="1"/>
          </p:cNvSpPr>
          <p:nvPr>
            <p:ph type="title"/>
          </p:nvPr>
        </p:nvSpPr>
        <p:spPr>
          <a:xfrm>
            <a:off x="5334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CITACIONES COMUNES</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p:txBody>
          <a:bodyPr rtlCol="0">
            <a:normAutofit fontScale="85000" lnSpcReduction="20000"/>
          </a:bodyPr>
          <a:lstStyle/>
          <a:p>
            <a:pPr marL="347472" indent="-347472">
              <a:buClr>
                <a:schemeClr val="tx1"/>
              </a:buClr>
              <a:buFont typeface="Arial"/>
              <a:buChar char="•"/>
            </a:pPr>
            <a:r>
              <a:rPr lang="es-AR" dirty="0"/>
              <a:t>Luces</a:t>
            </a:r>
          </a:p>
          <a:p>
            <a:pPr marL="347472" indent="-347472">
              <a:buFont typeface="Arial"/>
              <a:buChar char="•"/>
            </a:pPr>
            <a:endParaRPr lang="es-AR" dirty="0"/>
          </a:p>
          <a:p>
            <a:pPr marL="347472" indent="-347472">
              <a:buClr>
                <a:schemeClr val="tx1"/>
              </a:buClr>
              <a:buFont typeface="Arial"/>
              <a:buChar char="•"/>
            </a:pPr>
            <a:r>
              <a:rPr lang="es-AR" dirty="0"/>
              <a:t>Equipo de emergencia</a:t>
            </a:r>
          </a:p>
          <a:p>
            <a:pPr marL="347472" indent="-347472">
              <a:buFont typeface="Arial"/>
              <a:buChar char="•"/>
            </a:pPr>
            <a:endParaRPr lang="es-AR" dirty="0"/>
          </a:p>
          <a:p>
            <a:pPr marL="347472" indent="-347472">
              <a:buClr>
                <a:schemeClr val="tx1"/>
              </a:buClr>
              <a:buFont typeface="Arial"/>
              <a:buChar char="•"/>
            </a:pPr>
            <a:r>
              <a:rPr lang="es-AR" dirty="0"/>
              <a:t>Pérdidas</a:t>
            </a:r>
          </a:p>
          <a:p>
            <a:pPr marL="347472" indent="-347472">
              <a:buFont typeface="Arial"/>
              <a:buChar char="•"/>
            </a:pPr>
            <a:endParaRPr lang="es-AR" dirty="0"/>
          </a:p>
          <a:p>
            <a:pPr marL="347472" indent="-347472">
              <a:buClr>
                <a:schemeClr val="tx1"/>
              </a:buClr>
              <a:buFont typeface="Arial"/>
              <a:buChar char="•"/>
            </a:pPr>
            <a:r>
              <a:rPr lang="es-AR" dirty="0"/>
              <a:t>Neumáticos</a:t>
            </a:r>
          </a:p>
          <a:p>
            <a:pPr lvl="1"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
        <p:nvSpPr>
          <p:cNvPr id="5" name="Content Placeholder 4"/>
          <p:cNvSpPr>
            <a:spLocks noGrp="1"/>
          </p:cNvSpPr>
          <p:nvPr>
            <p:ph sz="half" idx="2"/>
          </p:nvPr>
        </p:nvSpPr>
        <p:spPr>
          <a:xfrm>
            <a:off x="4800600" y="1752600"/>
            <a:ext cx="4343400" cy="4495800"/>
          </a:xfrm>
        </p:spPr>
        <p:txBody>
          <a:bodyPr rtlCol="0">
            <a:normAutofit fontScale="85000" lnSpcReduction="20000"/>
          </a:bodyPr>
          <a:lstStyle/>
          <a:p>
            <a:pPr marL="347472" indent="-347472">
              <a:buClr>
                <a:schemeClr val="tx1"/>
              </a:buClr>
              <a:buFont typeface="Arial"/>
              <a:buChar char="•"/>
            </a:pPr>
            <a:r>
              <a:rPr lang="es-AR" i="1" dirty="0"/>
              <a:t>Luz de la  matrícula rota</a:t>
            </a:r>
          </a:p>
          <a:p>
            <a:pPr marL="347472" indent="-347472">
              <a:buFont typeface="Arial"/>
              <a:buChar char="•"/>
            </a:pPr>
            <a:endParaRPr lang="es-AR" dirty="0"/>
          </a:p>
          <a:p>
            <a:pPr marL="347472" indent="-347472">
              <a:buClr>
                <a:schemeClr val="tx1"/>
              </a:buClr>
              <a:buFont typeface="Arial"/>
              <a:buChar char="•"/>
            </a:pPr>
            <a:r>
              <a:rPr lang="es-AR" i="1" dirty="0"/>
              <a:t>Extinguidor de incendio vacío</a:t>
            </a:r>
          </a:p>
          <a:p>
            <a:pPr marL="347472" indent="-347472">
              <a:buFont typeface="Arial"/>
              <a:buChar char="•"/>
            </a:pPr>
            <a:endParaRPr lang="es-AR" dirty="0"/>
          </a:p>
          <a:p>
            <a:pPr marL="347472" indent="-347472">
              <a:buClr>
                <a:schemeClr val="tx1"/>
              </a:buClr>
              <a:buFont typeface="Arial"/>
              <a:buChar char="•"/>
            </a:pPr>
            <a:r>
              <a:rPr lang="es-AR" i="1" dirty="0"/>
              <a:t>Excesivas pérdidas de aceite o grasa</a:t>
            </a:r>
          </a:p>
          <a:p>
            <a:pPr marL="347472" indent="-347472">
              <a:buFont typeface="Arial"/>
              <a:buChar char="•"/>
            </a:pPr>
            <a:endParaRPr lang="es-AR" dirty="0"/>
          </a:p>
          <a:p>
            <a:pPr marL="347472" indent="-347472">
              <a:buClr>
                <a:schemeClr val="tx1"/>
              </a:buClr>
              <a:buFont typeface="Arial"/>
              <a:buChar char="•"/>
            </a:pPr>
            <a:r>
              <a:rPr lang="es-AR" i="1" dirty="0"/>
              <a:t>Profundidad de rodadura por debajo del mínimo, </a:t>
            </a:r>
          </a:p>
          <a:p>
            <a:pPr marL="347472" indent="-347472">
              <a:buClr>
                <a:schemeClr val="tx1"/>
              </a:buClr>
              <a:buNone/>
            </a:pPr>
            <a:r>
              <a:rPr lang="es-AR" i="1" dirty="0"/>
              <a:t>     todos los neumáticos &gt; </a:t>
            </a:r>
            <a:r>
              <a:rPr lang="es-AR" i="1" baseline="30000" dirty="0"/>
              <a:t>1</a:t>
            </a:r>
            <a:r>
              <a:rPr lang="es-AR" i="1" dirty="0"/>
              <a:t>/</a:t>
            </a:r>
            <a:r>
              <a:rPr lang="es-AR" i="1" baseline="-25000" dirty="0"/>
              <a:t>32</a:t>
            </a:r>
            <a:r>
              <a:rPr lang="es-AR" i="1" dirty="0"/>
              <a:t>”, ruedas de dirección &gt; </a:t>
            </a:r>
            <a:r>
              <a:rPr lang="es-AR" i="1" baseline="30000" dirty="0"/>
              <a:t>4</a:t>
            </a:r>
            <a:r>
              <a:rPr lang="es-AR" i="1" dirty="0"/>
              <a:t>/</a:t>
            </a:r>
            <a:r>
              <a:rPr lang="es-AR" i="1" baseline="-25000" dirty="0"/>
              <a:t>32</a:t>
            </a:r>
            <a:r>
              <a:rPr lang="es-AR" i="1" dirty="0"/>
              <a:t>”,      ruedas para nieve &gt;</a:t>
            </a:r>
            <a:r>
              <a:rPr lang="es-AR" i="1" baseline="30000" dirty="0"/>
              <a:t> 6</a:t>
            </a:r>
            <a:r>
              <a:rPr lang="es-AR" i="1" dirty="0"/>
              <a:t>/</a:t>
            </a:r>
            <a:r>
              <a:rPr lang="es-AR" i="1" baseline="-25000" dirty="0"/>
              <a:t>32</a:t>
            </a:r>
            <a:r>
              <a:rPr lang="es-AR" i="1" dirty="0"/>
              <a:t>”</a:t>
            </a:r>
          </a:p>
        </p:txBody>
      </p:sp>
      <p:sp>
        <p:nvSpPr>
          <p:cNvPr id="3" name="Slide Number Placeholder 2"/>
          <p:cNvSpPr>
            <a:spLocks noGrp="1"/>
          </p:cNvSpPr>
          <p:nvPr>
            <p:ph type="sldNum" sz="quarter" idx="12"/>
          </p:nvPr>
        </p:nvSpPr>
        <p:spPr/>
        <p:txBody>
          <a:bodyPr/>
          <a:lstStyle/>
          <a:p>
            <a:pPr>
              <a:defRPr/>
            </a:pPr>
            <a:fld id="{14150D65-6647-4ABA-86B4-3DE72C455125}" type="slidenum">
              <a:rPr lang="en-US"/>
              <a:pPr>
                <a:defRPr/>
              </a:pPr>
              <a:t>157</a:t>
            </a:fld>
            <a:endParaRPr lang="en-US" dirty="0"/>
          </a:p>
        </p:txBody>
      </p:sp>
      <p:sp>
        <p:nvSpPr>
          <p:cNvPr id="7" name="TextBox 6"/>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pPr algn="r"/>
            <a:r>
              <a:rPr lang="es-ES_tradnl" sz="2800" dirty="0"/>
              <a:t>LA LISTA ABARCATIVA DEL CAMIÓN CANASTA</a:t>
            </a:r>
            <a:r>
              <a:rPr lang="en-US" sz="2800" dirty="0"/>
              <a:t> </a:t>
            </a:r>
            <a:r>
              <a:rPr lang="en-US" sz="3200" dirty="0" smtClean="0">
                <a:effectLst>
                  <a:outerShdw blurRad="38100" dist="38100" dir="2700000" algn="tl">
                    <a:srgbClr val="000000">
                      <a:alpha val="43137"/>
                    </a:srgbClr>
                  </a:outerShdw>
                </a:effectLst>
              </a:rPr>
              <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QUÉ HACER</a:t>
            </a:r>
            <a:endParaRPr lang="en-US" sz="3200" b="1" dirty="0">
              <a:effectLst>
                <a:outerShdw blurRad="38100" dist="38100" dir="2700000" algn="tl">
                  <a:srgbClr val="000000">
                    <a:alpha val="43137"/>
                  </a:srgbClr>
                </a:outerShdw>
              </a:effectLst>
            </a:endParaRPr>
          </a:p>
        </p:txBody>
      </p:sp>
      <p:sp>
        <p:nvSpPr>
          <p:cNvPr id="7" name="Content Placeholder 6"/>
          <p:cNvSpPr>
            <a:spLocks noGrp="1"/>
          </p:cNvSpPr>
          <p:nvPr>
            <p:ph sz="half" idx="1"/>
          </p:nvPr>
        </p:nvSpPr>
        <p:spPr>
          <a:xfrm>
            <a:off x="304800" y="1447800"/>
            <a:ext cx="4267200" cy="5181600"/>
          </a:xfrm>
        </p:spPr>
        <p:txBody>
          <a:bodyPr>
            <a:noAutofit/>
          </a:bodyPr>
          <a:lstStyle/>
          <a:p>
            <a:pPr marL="0" indent="0">
              <a:buNone/>
            </a:pPr>
            <a:r>
              <a:rPr lang="es-ES_tradnl" sz="1400" b="1" dirty="0" smtClean="0"/>
              <a:t>PERSONALIZACIÓN </a:t>
            </a:r>
            <a:r>
              <a:rPr lang="es-ES_tradnl" sz="1400" b="1" dirty="0"/>
              <a:t>DEL CAMIÓN</a:t>
            </a:r>
            <a:endParaRPr lang="en-US" sz="1400" dirty="0"/>
          </a:p>
          <a:p>
            <a:pPr lvl="0">
              <a:buFont typeface="Wingdings" charset="2"/>
              <a:buChar char="ü"/>
            </a:pPr>
            <a:r>
              <a:rPr lang="es-ES_tradnl" sz="1400" dirty="0"/>
              <a:t>Proporcione escalones, manijas para ingreso/salida seguros</a:t>
            </a:r>
            <a:endParaRPr lang="en-US" sz="1400" dirty="0"/>
          </a:p>
          <a:p>
            <a:pPr lvl="0">
              <a:buFont typeface="Wingdings" charset="2"/>
              <a:buChar char="ü"/>
            </a:pPr>
            <a:r>
              <a:rPr lang="es-ES_tradnl" sz="1400" dirty="0"/>
              <a:t>Proporcione material antideslizante para las superficies sobre las que se pisa</a:t>
            </a:r>
            <a:endParaRPr lang="en-US" sz="1400" dirty="0"/>
          </a:p>
          <a:p>
            <a:pPr marL="0" indent="0">
              <a:buNone/>
            </a:pPr>
            <a:r>
              <a:rPr lang="es-ES_tradnl" sz="1400" b="1" dirty="0"/>
              <a:t>INSPECCIÓN DIARIA</a:t>
            </a:r>
            <a:endParaRPr lang="en-US" sz="1400" dirty="0"/>
          </a:p>
          <a:p>
            <a:pPr lvl="0">
              <a:buFont typeface="Wingdings" charset="2"/>
              <a:buChar char="ü"/>
            </a:pPr>
            <a:r>
              <a:rPr lang="es-ES_tradnl" sz="1400" dirty="0"/>
              <a:t>Canasta (cortes en la aislación)</a:t>
            </a:r>
            <a:endParaRPr lang="en-US" sz="1400" dirty="0"/>
          </a:p>
          <a:p>
            <a:pPr lvl="0">
              <a:buFont typeface="Wingdings" charset="2"/>
              <a:buChar char="ü"/>
            </a:pPr>
            <a:r>
              <a:rPr lang="es-ES_tradnl" sz="1400" dirty="0"/>
              <a:t>Piezas (rotas, dañadas, sueltas o faltantes)</a:t>
            </a:r>
            <a:endParaRPr lang="en-US" sz="1400" dirty="0"/>
          </a:p>
          <a:p>
            <a:pPr lvl="0">
              <a:buFont typeface="Wingdings" charset="2"/>
              <a:buChar char="ü"/>
            </a:pPr>
            <a:r>
              <a:rPr lang="es-ES_tradnl" sz="1400" dirty="0"/>
              <a:t>Neumáticos (protuberancias, cortes, presión)</a:t>
            </a:r>
            <a:endParaRPr lang="en-US" sz="1400" dirty="0"/>
          </a:p>
          <a:p>
            <a:pPr lvl="0">
              <a:buFont typeface="Wingdings" charset="2"/>
              <a:buChar char="ü"/>
            </a:pPr>
            <a:r>
              <a:rPr lang="es-ES_tradnl" sz="1400" dirty="0"/>
              <a:t>Sistemas neumáticos e hidráulicos (fugas)</a:t>
            </a:r>
            <a:endParaRPr lang="en-US" sz="1400" dirty="0"/>
          </a:p>
          <a:p>
            <a:pPr lvl="0">
              <a:buFont typeface="Wingdings" charset="2"/>
              <a:buChar char="ü"/>
            </a:pPr>
            <a:r>
              <a:rPr lang="es-ES_tradnl" sz="1400" dirty="0"/>
              <a:t>Soldaduras (fisuras, óxido)</a:t>
            </a:r>
            <a:endParaRPr lang="en-US" sz="1400" dirty="0"/>
          </a:p>
          <a:p>
            <a:pPr lvl="0">
              <a:buFont typeface="Wingdings" charset="2"/>
              <a:buChar char="ü"/>
            </a:pPr>
            <a:r>
              <a:rPr lang="es-ES_tradnl" sz="1400" dirty="0"/>
              <a:t>Iluminación (función)</a:t>
            </a:r>
            <a:endParaRPr lang="en-US" sz="1400" dirty="0"/>
          </a:p>
          <a:p>
            <a:pPr lvl="0">
              <a:buFont typeface="Wingdings" charset="2"/>
              <a:buChar char="ü"/>
            </a:pPr>
            <a:r>
              <a:rPr lang="es-ES_tradnl" sz="1400" dirty="0"/>
              <a:t>Calcomanías/adhesivos obligatorios (presencia, legibilidad) </a:t>
            </a:r>
            <a:endParaRPr lang="en-US" sz="1400" dirty="0"/>
          </a:p>
          <a:p>
            <a:pPr marL="0" indent="0">
              <a:buNone/>
            </a:pPr>
            <a:r>
              <a:rPr lang="es-ES_tradnl" sz="1400" b="1" dirty="0"/>
              <a:t>AL CONDUCIR</a:t>
            </a:r>
            <a:endParaRPr lang="en-US" sz="1400" dirty="0"/>
          </a:p>
          <a:p>
            <a:pPr lvl="0">
              <a:buFont typeface="Wingdings" charset="2"/>
              <a:buChar char="ü"/>
            </a:pPr>
            <a:r>
              <a:rPr lang="es-ES_tradnl" sz="1400" dirty="0"/>
              <a:t>Asegurarse de que sólo el personal capacitado opere/conduzca el vehículo</a:t>
            </a:r>
            <a:endParaRPr lang="en-US" sz="1400" dirty="0"/>
          </a:p>
          <a:p>
            <a:pPr lvl="0">
              <a:buFont typeface="Wingdings" charset="2"/>
              <a:buChar char="ü"/>
            </a:pPr>
            <a:r>
              <a:rPr lang="es-ES_tradnl" sz="1400" dirty="0"/>
              <a:t>Obedezca las leyes de tránsito y siempre esté alerta</a:t>
            </a:r>
            <a:endParaRPr lang="en-US" sz="1400" dirty="0"/>
          </a:p>
          <a:p>
            <a:pPr lvl="0">
              <a:buFont typeface="Wingdings" charset="2"/>
              <a:buChar char="ü"/>
            </a:pPr>
            <a:r>
              <a:rPr lang="es-ES_tradnl" sz="1400" dirty="0"/>
              <a:t>Mantenga los espacios adecuados</a:t>
            </a:r>
            <a:endParaRPr lang="en-US" sz="1400" dirty="0"/>
          </a:p>
          <a:p>
            <a:pPr lvl="0">
              <a:buFont typeface="Wingdings" charset="2"/>
              <a:buChar char="ü"/>
            </a:pPr>
            <a:r>
              <a:rPr lang="es-ES_tradnl" sz="1400" dirty="0"/>
              <a:t>Ejerza precaución excesiva mientras retroceda, use un vigía</a:t>
            </a:r>
            <a:endParaRPr lang="en-US" sz="1400" dirty="0"/>
          </a:p>
        </p:txBody>
      </p:sp>
      <p:sp>
        <p:nvSpPr>
          <p:cNvPr id="8" name="Content Placeholder 7"/>
          <p:cNvSpPr>
            <a:spLocks noGrp="1"/>
          </p:cNvSpPr>
          <p:nvPr>
            <p:ph sz="half" idx="2"/>
          </p:nvPr>
        </p:nvSpPr>
        <p:spPr>
          <a:xfrm>
            <a:off x="4648200" y="1752600"/>
            <a:ext cx="4267200" cy="5105400"/>
          </a:xfrm>
        </p:spPr>
        <p:txBody>
          <a:bodyPr>
            <a:noAutofit/>
          </a:bodyPr>
          <a:lstStyle/>
          <a:p>
            <a:pPr marL="0" indent="0">
              <a:buNone/>
            </a:pPr>
            <a:r>
              <a:rPr lang="es-ES_tradnl" sz="1400" b="1" dirty="0"/>
              <a:t>EN EL LUGAR DE TRABAJO</a:t>
            </a:r>
            <a:endParaRPr lang="en-US" sz="1200" dirty="0"/>
          </a:p>
          <a:p>
            <a:pPr marL="0" indent="0">
              <a:buNone/>
            </a:pPr>
            <a:r>
              <a:rPr lang="es-ES_tradnl" sz="1400" i="1" dirty="0"/>
              <a:t> </a:t>
            </a:r>
            <a:r>
              <a:rPr lang="es-ES_tradnl" sz="1400" i="1" dirty="0" smtClean="0"/>
              <a:t>        </a:t>
            </a:r>
            <a:r>
              <a:rPr lang="es-ES_tradnl" sz="1400" i="1" u="sng" dirty="0" smtClean="0"/>
              <a:t>Personal </a:t>
            </a:r>
            <a:r>
              <a:rPr lang="es-ES_tradnl" sz="1400" i="1" u="sng" dirty="0"/>
              <a:t>de tierra:</a:t>
            </a:r>
            <a:r>
              <a:rPr lang="es-ES_tradnl" sz="1400" dirty="0"/>
              <a:t>	</a:t>
            </a:r>
            <a:endParaRPr lang="en-US" sz="1200" dirty="0"/>
          </a:p>
          <a:p>
            <a:pPr lvl="0">
              <a:buFont typeface="Wingdings" charset="2"/>
              <a:buChar char="ü"/>
            </a:pPr>
            <a:r>
              <a:rPr lang="es-ES_tradnl" sz="1400" dirty="0"/>
              <a:t>Coloque adecuadamente los estabilizadores y use almohadillas</a:t>
            </a:r>
            <a:endParaRPr lang="en-US" sz="1200" dirty="0"/>
          </a:p>
          <a:p>
            <a:pPr lvl="0">
              <a:buFont typeface="Wingdings" charset="2"/>
              <a:buChar char="ü"/>
            </a:pPr>
            <a:r>
              <a:rPr lang="es-ES_tradnl" sz="1400" dirty="0"/>
              <a:t>Coloque cuñas para las ruedas</a:t>
            </a:r>
            <a:endParaRPr lang="en-US" sz="1200" dirty="0"/>
          </a:p>
          <a:p>
            <a:pPr lvl="0">
              <a:buFont typeface="Wingdings" charset="2"/>
              <a:buChar char="ü"/>
            </a:pPr>
            <a:r>
              <a:rPr lang="es-ES_tradnl" sz="1400" dirty="0"/>
              <a:t>Conecte el camión a un sistema neutral adecuadamente mantenido, conexión a tierra del poste o varilla de conexión a tierra instalada adecuadamente antes de trabajar sobre las líneas eléctricas aéreas</a:t>
            </a:r>
            <a:endParaRPr lang="en-US" sz="1200" dirty="0"/>
          </a:p>
          <a:p>
            <a:pPr lvl="0">
              <a:buFont typeface="Wingdings" charset="2"/>
              <a:buChar char="ü"/>
            </a:pPr>
            <a:r>
              <a:rPr lang="es-ES_tradnl" sz="1400" dirty="0"/>
              <a:t>Pruebe la resistencia para asegurarse de que la conexión a tierra sea la correcta</a:t>
            </a:r>
            <a:endParaRPr lang="en-US" sz="1200" dirty="0"/>
          </a:p>
          <a:p>
            <a:pPr lvl="0">
              <a:buFont typeface="Wingdings" charset="2"/>
              <a:buChar char="ü"/>
            </a:pPr>
            <a:r>
              <a:rPr lang="es-ES_tradnl" sz="1400" dirty="0"/>
              <a:t>Párese a una distancia segura del vehículo</a:t>
            </a:r>
            <a:endParaRPr lang="en-US" sz="1200" dirty="0"/>
          </a:p>
          <a:p>
            <a:pPr lvl="0">
              <a:buFont typeface="Wingdings" charset="2"/>
              <a:buChar char="ü"/>
            </a:pPr>
            <a:r>
              <a:rPr lang="es-ES_tradnl" sz="1400" dirty="0"/>
              <a:t>Observe peligros de tráfico o a altura</a:t>
            </a:r>
            <a:endParaRPr lang="en-US" sz="1200" dirty="0"/>
          </a:p>
          <a:p>
            <a:pPr marL="0" lvl="0" indent="0">
              <a:buNone/>
            </a:pPr>
            <a:r>
              <a:rPr lang="es-ES_tradnl" sz="1400" i="1" dirty="0"/>
              <a:t> </a:t>
            </a:r>
            <a:r>
              <a:rPr lang="es-ES_tradnl" sz="1400" i="1" dirty="0" smtClean="0"/>
              <a:t>        </a:t>
            </a:r>
            <a:r>
              <a:rPr lang="es-ES_tradnl" sz="1400" i="1" u="sng" dirty="0" smtClean="0"/>
              <a:t>Personal en </a:t>
            </a:r>
            <a:r>
              <a:rPr lang="es-ES_tradnl" sz="1400" i="1" u="sng" dirty="0"/>
              <a:t>la canasta:</a:t>
            </a:r>
            <a:r>
              <a:rPr lang="es-ES_tradnl" sz="1400" dirty="0"/>
              <a:t>	</a:t>
            </a:r>
            <a:endParaRPr lang="en-US" sz="1200" dirty="0"/>
          </a:p>
          <a:p>
            <a:pPr lvl="0">
              <a:buFont typeface="Wingdings" charset="2"/>
              <a:buChar char="ü"/>
            </a:pPr>
            <a:r>
              <a:rPr lang="es-ES_tradnl" sz="1400" dirty="0"/>
              <a:t>Siempre mantenga los pies en el piso de la canasta</a:t>
            </a:r>
            <a:endParaRPr lang="en-US" sz="1200" dirty="0"/>
          </a:p>
          <a:p>
            <a:pPr lvl="0">
              <a:buFont typeface="Wingdings" charset="2"/>
              <a:buChar char="ü"/>
            </a:pPr>
            <a:r>
              <a:rPr lang="es-ES_tradnl" sz="1400" dirty="0"/>
              <a:t>Asegúrese de que el piso de la canasta no tenga escombros</a:t>
            </a:r>
            <a:endParaRPr lang="en-US" sz="1200" dirty="0"/>
          </a:p>
          <a:p>
            <a:pPr lvl="0">
              <a:buFont typeface="Wingdings" charset="2"/>
              <a:buChar char="ü"/>
            </a:pPr>
            <a:r>
              <a:rPr lang="es-ES_tradnl" sz="1400" dirty="0"/>
              <a:t>Siempre use protección contra caídas y PPE adecuado</a:t>
            </a:r>
            <a:endParaRPr lang="en-US" sz="1200" dirty="0"/>
          </a:p>
        </p:txBody>
      </p:sp>
      <p:sp>
        <p:nvSpPr>
          <p:cNvPr id="5" name="Slide Number Placeholder 4"/>
          <p:cNvSpPr>
            <a:spLocks noGrp="1"/>
          </p:cNvSpPr>
          <p:nvPr>
            <p:ph type="sldNum" sz="quarter" idx="12"/>
          </p:nvPr>
        </p:nvSpPr>
        <p:spPr/>
        <p:txBody>
          <a:bodyPr/>
          <a:lstStyle/>
          <a:p>
            <a:fld id="{5743371E-D975-440E-A94A-A0EC841C25C2}" type="slidenum">
              <a:rPr lang="en-US" smtClean="0"/>
              <a:pPr/>
              <a:t>158</a:t>
            </a:fld>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077200" cy="1143000"/>
          </a:xfrm>
        </p:spPr>
        <p:txBody>
          <a:bodyPr>
            <a:normAutofit/>
          </a:bodyPr>
          <a:lstStyle/>
          <a:p>
            <a:pPr lvl="0" algn="r"/>
            <a:r>
              <a:rPr lang="es-ES_tradnl" sz="3200" dirty="0"/>
              <a:t>LA LISTA ABARCATIVA DEL CAMIÓN CANASTA</a:t>
            </a:r>
            <a:r>
              <a:rPr lang="en-US" sz="3200" dirty="0"/>
              <a:t> </a:t>
            </a:r>
            <a:r>
              <a:rPr lang="en-US" sz="3200" dirty="0" smtClean="0"/>
              <a:t/>
            </a:r>
            <a:br>
              <a:rPr lang="en-US" sz="3200" dirty="0" smtClean="0"/>
            </a:br>
            <a:r>
              <a:rPr lang="en-US" sz="3200" dirty="0" smtClean="0"/>
              <a:t>EVITAR</a:t>
            </a:r>
            <a:endParaRPr lang="en-US" sz="3200" b="1" dirty="0"/>
          </a:p>
        </p:txBody>
      </p:sp>
      <p:sp>
        <p:nvSpPr>
          <p:cNvPr id="7" name="Content Placeholder 6"/>
          <p:cNvSpPr>
            <a:spLocks noGrp="1"/>
          </p:cNvSpPr>
          <p:nvPr>
            <p:ph sz="half" idx="1"/>
          </p:nvPr>
        </p:nvSpPr>
        <p:spPr>
          <a:xfrm>
            <a:off x="4724400" y="1981200"/>
            <a:ext cx="4267200" cy="4419600"/>
          </a:xfrm>
        </p:spPr>
        <p:txBody>
          <a:bodyPr>
            <a:noAutofit/>
          </a:bodyPr>
          <a:lstStyle/>
          <a:p>
            <a:pPr marL="0" indent="0">
              <a:buNone/>
            </a:pPr>
            <a:r>
              <a:rPr lang="es-ES_tradnl" sz="1800" b="1" dirty="0"/>
              <a:t>AL CONDUCIR</a:t>
            </a:r>
            <a:endParaRPr lang="en-US" sz="1800" dirty="0"/>
          </a:p>
          <a:p>
            <a:pPr lvl="0">
              <a:buClr>
                <a:srgbClr val="FF0000"/>
              </a:buClr>
              <a:buFont typeface="Lucida Grande"/>
              <a:buChar char="×"/>
            </a:pPr>
            <a:r>
              <a:rPr lang="es-ES_tradnl" sz="1800" dirty="0"/>
              <a:t>Conducir el camión bajo la influencia de alcohol u otras sustancias controladas</a:t>
            </a:r>
            <a:endParaRPr lang="en-US" sz="1800" dirty="0"/>
          </a:p>
          <a:p>
            <a:pPr lvl="0">
              <a:buClr>
                <a:srgbClr val="FF0000"/>
              </a:buClr>
              <a:buFont typeface="Lucida Grande"/>
              <a:buChar char="×"/>
            </a:pPr>
            <a:r>
              <a:rPr lang="es-ES_tradnl" sz="1800" dirty="0"/>
              <a:t>Conducir mientras la grúa está elevada/la canasta no está guardada</a:t>
            </a:r>
            <a:endParaRPr lang="en-US" sz="1800" dirty="0"/>
          </a:p>
          <a:p>
            <a:pPr lvl="0">
              <a:buClr>
                <a:srgbClr val="FF0000"/>
              </a:buClr>
              <a:buFont typeface="Lucida Grande"/>
              <a:buChar char="×"/>
            </a:pPr>
            <a:r>
              <a:rPr lang="es-ES_tradnl" sz="1800" dirty="0"/>
              <a:t>Operar sobre superficies </a:t>
            </a:r>
            <a:r>
              <a:rPr lang="es-ES_tradnl" sz="1800" dirty="0" smtClean="0"/>
              <a:t>disparejas</a:t>
            </a:r>
            <a:endParaRPr lang="en-US" sz="1800" dirty="0"/>
          </a:p>
          <a:p>
            <a:pPr lvl="0">
              <a:buClr>
                <a:srgbClr val="FF0000"/>
              </a:buClr>
              <a:buFont typeface="Lucida Grande"/>
              <a:buChar char="×"/>
            </a:pPr>
            <a:r>
              <a:rPr lang="es-ES_tradnl" sz="1800" dirty="0"/>
              <a:t>Conducir hacia agujeros o escombros mientras el elevador está elevado</a:t>
            </a:r>
            <a:endParaRPr lang="en-US" sz="1800" dirty="0"/>
          </a:p>
          <a:p>
            <a:pPr lvl="0">
              <a:buClr>
                <a:srgbClr val="FF0000"/>
              </a:buClr>
              <a:buFont typeface="Lucida Grande"/>
              <a:buChar char="×"/>
            </a:pPr>
            <a:r>
              <a:rPr lang="es-ES_tradnl" sz="1800" dirty="0"/>
              <a:t>Estacionar sobre terreno desparejo</a:t>
            </a:r>
            <a:endParaRPr lang="en-US" sz="1800" dirty="0"/>
          </a:p>
          <a:p>
            <a:pPr>
              <a:buFont typeface="Wingdings" pitchFamily="2" charset="2"/>
              <a:buChar char="q"/>
            </a:pPr>
            <a:endParaRPr lang="en-US" sz="1600" dirty="0"/>
          </a:p>
        </p:txBody>
      </p:sp>
      <p:sp>
        <p:nvSpPr>
          <p:cNvPr id="8" name="Content Placeholder 7"/>
          <p:cNvSpPr>
            <a:spLocks noGrp="1"/>
          </p:cNvSpPr>
          <p:nvPr>
            <p:ph sz="half" idx="2"/>
          </p:nvPr>
        </p:nvSpPr>
        <p:spPr>
          <a:xfrm>
            <a:off x="228600" y="1295400"/>
            <a:ext cx="4572000" cy="5257800"/>
          </a:xfrm>
        </p:spPr>
        <p:txBody>
          <a:bodyPr>
            <a:noAutofit/>
          </a:bodyPr>
          <a:lstStyle/>
          <a:p>
            <a:pPr marL="0" indent="0">
              <a:buNone/>
            </a:pPr>
            <a:r>
              <a:rPr lang="es-ES_tradnl" sz="1600" b="1" dirty="0"/>
              <a:t>EN EL LUGAR DE TRABAJO</a:t>
            </a:r>
            <a:endParaRPr lang="en-US" sz="1400" dirty="0"/>
          </a:p>
          <a:p>
            <a:pPr marL="0" indent="0">
              <a:buNone/>
            </a:pPr>
            <a:r>
              <a:rPr lang="es-ES_tradnl" sz="1600" i="1" dirty="0"/>
              <a:t> </a:t>
            </a:r>
            <a:r>
              <a:rPr lang="es-ES_tradnl" sz="1600" i="1" dirty="0" smtClean="0"/>
              <a:t>       </a:t>
            </a:r>
            <a:r>
              <a:rPr lang="es-ES_tradnl" sz="1600" i="1" u="sng" dirty="0" smtClean="0"/>
              <a:t>Personal </a:t>
            </a:r>
            <a:r>
              <a:rPr lang="es-ES_tradnl" sz="1600" i="1" u="sng" dirty="0"/>
              <a:t>de tierra:</a:t>
            </a:r>
            <a:r>
              <a:rPr lang="es-ES_tradnl" sz="1600" dirty="0"/>
              <a:t>	</a:t>
            </a:r>
            <a:endParaRPr lang="en-US" sz="1400" dirty="0"/>
          </a:p>
          <a:p>
            <a:pPr lvl="0">
              <a:buClr>
                <a:srgbClr val="FF0000"/>
              </a:buClr>
              <a:buFont typeface="Lucida Grande"/>
              <a:buChar char="×"/>
            </a:pPr>
            <a:r>
              <a:rPr lang="es-ES_tradnl" sz="1600" dirty="0"/>
              <a:t>Al trabajar mientras hay relámpagos</a:t>
            </a:r>
            <a:endParaRPr lang="en-US" sz="1400" dirty="0"/>
          </a:p>
          <a:p>
            <a:pPr lvl="0">
              <a:buClr>
                <a:srgbClr val="FF0000"/>
              </a:buClr>
              <a:buFont typeface="Lucida Grande"/>
              <a:buChar char="×"/>
            </a:pPr>
            <a:r>
              <a:rPr lang="es-ES_tradnl" sz="1600" dirty="0"/>
              <a:t>Ingresar a la zona de operación del vehículo</a:t>
            </a:r>
            <a:endParaRPr lang="en-US" sz="1400" dirty="0"/>
          </a:p>
          <a:p>
            <a:pPr lvl="0">
              <a:buClr>
                <a:srgbClr val="FF0000"/>
              </a:buClr>
              <a:buFont typeface="Lucida Grande"/>
              <a:buChar char="×"/>
            </a:pPr>
            <a:r>
              <a:rPr lang="es-ES_tradnl" sz="1600" dirty="0"/>
              <a:t>Puntos de entrega, agujeros, baches, escombros</a:t>
            </a:r>
            <a:endParaRPr lang="en-US" sz="1400" dirty="0"/>
          </a:p>
          <a:p>
            <a:pPr lvl="0">
              <a:buClr>
                <a:srgbClr val="FF0000"/>
              </a:buClr>
              <a:buFont typeface="Lucida Grande"/>
              <a:buChar char="×"/>
            </a:pPr>
            <a:r>
              <a:rPr lang="es-ES_tradnl" sz="1600" dirty="0"/>
              <a:t>Otros vehículos, objetos que estén cayendo</a:t>
            </a:r>
            <a:endParaRPr lang="en-US" sz="1400" dirty="0"/>
          </a:p>
          <a:p>
            <a:endParaRPr lang="en-US" sz="1400" dirty="0"/>
          </a:p>
          <a:p>
            <a:pPr marL="0" indent="0">
              <a:buNone/>
            </a:pPr>
            <a:r>
              <a:rPr lang="es-ES_tradnl" sz="1600" i="1" dirty="0"/>
              <a:t> </a:t>
            </a:r>
            <a:r>
              <a:rPr lang="es-ES_tradnl" sz="1600" i="1" dirty="0" smtClean="0"/>
              <a:t>       </a:t>
            </a:r>
            <a:r>
              <a:rPr lang="es-ES_tradnl" sz="1600" i="1" u="sng" dirty="0" smtClean="0"/>
              <a:t>Personal </a:t>
            </a:r>
            <a:r>
              <a:rPr lang="es-ES_tradnl" sz="1600" i="1" u="sng" dirty="0"/>
              <a:t>en la canasta:</a:t>
            </a:r>
            <a:r>
              <a:rPr lang="es-ES_tradnl" sz="1600" dirty="0"/>
              <a:t>	</a:t>
            </a:r>
            <a:endParaRPr lang="en-US" sz="1400" dirty="0"/>
          </a:p>
          <a:p>
            <a:pPr lvl="0">
              <a:buClr>
                <a:srgbClr val="FF0000"/>
              </a:buClr>
              <a:buFont typeface="Lucida Grande"/>
              <a:buChar char="×"/>
            </a:pPr>
            <a:r>
              <a:rPr lang="es-ES_tradnl" sz="1600" dirty="0"/>
              <a:t>Trabajar mientras hay relámpagos</a:t>
            </a:r>
            <a:endParaRPr lang="en-US" sz="1400" dirty="0"/>
          </a:p>
          <a:p>
            <a:pPr lvl="0">
              <a:buClr>
                <a:srgbClr val="FF0000"/>
              </a:buClr>
              <a:buFont typeface="Lucida Grande"/>
              <a:buChar char="×"/>
            </a:pPr>
            <a:r>
              <a:rPr lang="es-ES_tradnl" sz="1600" dirty="0"/>
              <a:t>Operar la grúa en condiciones de vientos fuertes/rayos</a:t>
            </a:r>
            <a:endParaRPr lang="en-US" sz="1400" dirty="0"/>
          </a:p>
          <a:p>
            <a:pPr lvl="0">
              <a:buClr>
                <a:srgbClr val="FF0000"/>
              </a:buClr>
              <a:buFont typeface="Lucida Grande"/>
              <a:buChar char="×"/>
            </a:pPr>
            <a:r>
              <a:rPr lang="es-ES_tradnl" sz="1600" dirty="0"/>
              <a:t>Cargar la grúa más de la capacidad establecida</a:t>
            </a:r>
            <a:endParaRPr lang="en-US" sz="1400" dirty="0"/>
          </a:p>
          <a:p>
            <a:pPr lvl="0">
              <a:buClr>
                <a:srgbClr val="FF0000"/>
              </a:buClr>
              <a:buFont typeface="Lucida Grande"/>
              <a:buChar char="×"/>
            </a:pPr>
            <a:r>
              <a:rPr lang="es-ES_tradnl" sz="1600" dirty="0"/>
              <a:t>Subir/apoyarse sobre la baranda</a:t>
            </a:r>
            <a:endParaRPr lang="en-US" sz="1400" dirty="0"/>
          </a:p>
          <a:p>
            <a:pPr lvl="0">
              <a:buClr>
                <a:srgbClr val="FF0000"/>
              </a:buClr>
              <a:buFont typeface="Lucida Grande"/>
              <a:buChar char="×"/>
            </a:pPr>
            <a:r>
              <a:rPr lang="es-ES_tradnl" sz="1600" dirty="0"/>
              <a:t>Elevar la altura de trabajo usando otros objetos</a:t>
            </a:r>
            <a:endParaRPr lang="en-US" sz="1400" dirty="0"/>
          </a:p>
          <a:p>
            <a:pPr>
              <a:buClr>
                <a:srgbClr val="FF0000"/>
              </a:buClr>
              <a:buFont typeface="Lucida Grande"/>
              <a:buChar char="×"/>
            </a:pPr>
            <a:r>
              <a:rPr lang="es-ES_tradnl" sz="1600" dirty="0"/>
              <a:t>Llevar escaleras a la canasta</a:t>
            </a:r>
            <a:r>
              <a:rPr lang="en-US" sz="1600" dirty="0"/>
              <a:t> </a:t>
            </a:r>
            <a:endParaRPr lang="en-US" sz="1800" dirty="0" smtClean="0"/>
          </a:p>
          <a:p>
            <a:pPr marL="739775" lvl="2" indent="-339725">
              <a:buNone/>
            </a:pPr>
            <a:endParaRPr lang="en-US" sz="1000" dirty="0" smtClean="0"/>
          </a:p>
        </p:txBody>
      </p:sp>
      <p:sp>
        <p:nvSpPr>
          <p:cNvPr id="5" name="Slide Number Placeholder 4"/>
          <p:cNvSpPr>
            <a:spLocks noGrp="1"/>
          </p:cNvSpPr>
          <p:nvPr>
            <p:ph type="sldNum" sz="quarter" idx="12"/>
          </p:nvPr>
        </p:nvSpPr>
        <p:spPr/>
        <p:txBody>
          <a:bodyPr/>
          <a:lstStyle/>
          <a:p>
            <a:fld id="{5743371E-D975-440E-A94A-A0EC841C25C2}" type="slidenum">
              <a:rPr lang="en-US" smtClean="0"/>
              <a:pPr/>
              <a:t>159</a:t>
            </a:fld>
            <a:endParaRPr lang="en-US"/>
          </a:p>
        </p:txBody>
      </p:sp>
      <p:sp>
        <p:nvSpPr>
          <p:cNvPr id="9" name="Title 1"/>
          <p:cNvSpPr txBox="1">
            <a:spLocks/>
          </p:cNvSpPr>
          <p:nvPr/>
        </p:nvSpPr>
        <p:spPr>
          <a:xfrm>
            <a:off x="5029200" y="838200"/>
            <a:ext cx="2286000" cy="6858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be 18"/>
          <p:cNvSpPr/>
          <p:nvPr/>
        </p:nvSpPr>
        <p:spPr>
          <a:xfrm>
            <a:off x="5018313" y="5410200"/>
            <a:ext cx="2133600" cy="838200"/>
          </a:xfrm>
          <a:prstGeom prst="cube">
            <a:avLst>
              <a:gd name="adj" fmla="val 5928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76200"/>
            <a:ext cx="8458200" cy="1143000"/>
          </a:xfrm>
        </p:spPr>
        <p:txBody>
          <a:bodyPr/>
          <a:lstStyle/>
          <a:p>
            <a:pPr algn="r"/>
            <a:r>
              <a:rPr lang="es-ES_tradnl" b="0" dirty="0"/>
              <a:t>¿</a:t>
            </a:r>
            <a:r>
              <a:rPr lang="en-US" dirty="0">
                <a:effectLst>
                  <a:outerShdw blurRad="38100" dist="38100" dir="2700000" algn="tl">
                    <a:srgbClr val="000000">
                      <a:alpha val="43137"/>
                    </a:srgbClr>
                  </a:outerShdw>
                </a:effectLst>
              </a:rPr>
              <a:t>QUÉ </a:t>
            </a:r>
            <a:r>
              <a:rPr lang="en-US" dirty="0" smtClean="0">
                <a:effectLst>
                  <a:outerShdw blurRad="38100" dist="38100" dir="2700000" algn="tl">
                    <a:srgbClr val="000000">
                      <a:alpha val="43137"/>
                    </a:srgbClr>
                  </a:outerShdw>
                </a:effectLst>
              </a:rPr>
              <a:t>AFECTA EL LEVANTAR?</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600200"/>
            <a:ext cx="5257800" cy="4724400"/>
          </a:xfrm>
        </p:spPr>
        <p:txBody>
          <a:bodyPr>
            <a:normAutofit/>
          </a:bodyPr>
          <a:lstStyle/>
          <a:p>
            <a:r>
              <a:rPr lang="es-ES_tradnl" dirty="0" smtClean="0"/>
              <a:t>Antes de levantar una carga, pregúntate a ti mismo:</a:t>
            </a:r>
          </a:p>
          <a:p>
            <a:pPr lvl="1"/>
            <a:r>
              <a:rPr lang="es-ES_tradnl" dirty="0" smtClean="0"/>
              <a:t>¿Es pesado o ligero?</a:t>
            </a:r>
          </a:p>
          <a:p>
            <a:pPr lvl="1"/>
            <a:r>
              <a:rPr lang="es-ES_tradnl" dirty="0" smtClean="0"/>
              <a:t>¿Esta ubicado muy arriba o abajo?</a:t>
            </a:r>
          </a:p>
          <a:p>
            <a:pPr lvl="1"/>
            <a:r>
              <a:rPr lang="es-ES_tradnl" dirty="0" smtClean="0"/>
              <a:t>¿Te tienes que torcer o doblar hacia algún lado para alcanzarlo?</a:t>
            </a:r>
          </a:p>
          <a:p>
            <a:pPr lvl="1"/>
            <a:r>
              <a:rPr lang="es-ES_tradnl" dirty="0" smtClean="0"/>
              <a:t>¿Hacia dónde lo tienes que mover?</a:t>
            </a:r>
          </a:p>
          <a:p>
            <a:pPr lvl="1"/>
            <a:r>
              <a:rPr lang="es-ES_tradnl" dirty="0" smtClean="0"/>
              <a:t>¿Qué tan seguido lo tienes que levantar?</a:t>
            </a:r>
          </a:p>
          <a:p>
            <a:pPr lvl="1">
              <a:buNone/>
            </a:pPr>
            <a:endParaRPr lang="en-US" dirty="0" smtClean="0"/>
          </a:p>
          <a:p>
            <a:pPr lvl="1"/>
            <a:endParaRPr lang="en-US" dirty="0"/>
          </a:p>
        </p:txBody>
      </p:sp>
      <p:sp>
        <p:nvSpPr>
          <p:cNvPr id="20" name="Slide Number Placeholder 19"/>
          <p:cNvSpPr>
            <a:spLocks noGrp="1"/>
          </p:cNvSpPr>
          <p:nvPr>
            <p:ph type="sldNum" sz="quarter" idx="12"/>
          </p:nvPr>
        </p:nvSpPr>
        <p:spPr/>
        <p:txBody>
          <a:bodyPr/>
          <a:lstStyle/>
          <a:p>
            <a:fld id="{5743371E-D975-440E-A94A-A0EC841C25C2}" type="slidenum">
              <a:rPr lang="en-US" smtClean="0"/>
              <a:pPr/>
              <a:t>16</a:t>
            </a:fld>
            <a:endParaRPr lang="en-US" dirty="0"/>
          </a:p>
        </p:txBody>
      </p:sp>
      <p:grpSp>
        <p:nvGrpSpPr>
          <p:cNvPr id="4" name="Group 14"/>
          <p:cNvGrpSpPr/>
          <p:nvPr/>
        </p:nvGrpSpPr>
        <p:grpSpPr>
          <a:xfrm flipH="1">
            <a:off x="6096001" y="1981200"/>
            <a:ext cx="1963946" cy="3987174"/>
            <a:chOff x="243062" y="2100867"/>
            <a:chExt cx="1646172" cy="3987174"/>
          </a:xfrm>
        </p:grpSpPr>
        <p:sp>
          <p:nvSpPr>
            <p:cNvPr id="8" name="Oval 7"/>
            <p:cNvSpPr/>
            <p:nvPr/>
          </p:nvSpPr>
          <p:spPr>
            <a:xfrm rot="1765330">
              <a:off x="457713" y="2100867"/>
              <a:ext cx="609600" cy="9144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356342" y="2895600"/>
              <a:ext cx="177058" cy="1416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8474" y="4249947"/>
              <a:ext cx="265588" cy="1828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61755" y="4294550"/>
              <a:ext cx="96719" cy="17711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4062" y="6078747"/>
              <a:ext cx="304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062" y="6088041"/>
              <a:ext cx="304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4082" y="3352800"/>
              <a:ext cx="430318"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5498" y="3657600"/>
              <a:ext cx="53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Cube 15"/>
            <p:cNvSpPr/>
            <p:nvPr/>
          </p:nvSpPr>
          <p:spPr>
            <a:xfrm>
              <a:off x="1432034" y="3337034"/>
              <a:ext cx="457200"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urved Left Arrow 26"/>
          <p:cNvSpPr/>
          <p:nvPr/>
        </p:nvSpPr>
        <p:spPr>
          <a:xfrm rot="9914579" flipH="1">
            <a:off x="8229600" y="3200400"/>
            <a:ext cx="609600" cy="1524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ube 34"/>
          <p:cNvSpPr/>
          <p:nvPr/>
        </p:nvSpPr>
        <p:spPr>
          <a:xfrm flipH="1">
            <a:off x="5562601" y="5257800"/>
            <a:ext cx="545457"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flipH="1">
            <a:off x="6096001" y="5334000"/>
            <a:ext cx="545457"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flipH="1">
            <a:off x="5867401" y="4876800"/>
            <a:ext cx="545457"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819400" y="6320134"/>
            <a:ext cx="5562600" cy="369332"/>
          </a:xfrm>
          <a:prstGeom prst="rect">
            <a:avLst/>
          </a:prstGeom>
          <a:noFill/>
          <a:ln>
            <a:noFill/>
          </a:ln>
        </p:spPr>
        <p:txBody>
          <a:bodyPr wrap="square" rtlCol="0">
            <a:spAutoFit/>
          </a:bodyPr>
          <a:lstStyle/>
          <a:p>
            <a:pPr algn="ctr"/>
            <a:r>
              <a:rPr lang="es-ES_tradnl" i="1" smtClean="0"/>
              <a:t>Doblarse hacia abajo para colocar una caja en la tarima</a:t>
            </a:r>
            <a:endParaRPr lang="es-ES_tradnl" i="1"/>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TRABAJO EN LA COMPUTADORA</a:t>
            </a:r>
            <a:endParaRPr lang="en-US" dirty="0"/>
          </a:p>
        </p:txBody>
      </p:sp>
      <p:sp>
        <p:nvSpPr>
          <p:cNvPr id="307202" name="Text Placeholder 2"/>
          <p:cNvSpPr>
            <a:spLocks noGrp="1"/>
          </p:cNvSpPr>
          <p:nvPr>
            <p:ph type="body" idx="1"/>
          </p:nvPr>
        </p:nvSpPr>
        <p:spPr>
          <a:xfrm>
            <a:off x="228600" y="1447800"/>
            <a:ext cx="4040188" cy="639762"/>
          </a:xfrm>
        </p:spPr>
        <p:txBody>
          <a:bodyPr/>
          <a:lstStyle/>
          <a:p>
            <a:pPr algn="ctr" eaLnBrk="1" hangingPunct="1"/>
            <a:r>
              <a:rPr lang="en-US" dirty="0" smtClean="0"/>
              <a:t>QUÉ HACER</a:t>
            </a:r>
          </a:p>
        </p:txBody>
      </p:sp>
      <p:sp>
        <p:nvSpPr>
          <p:cNvPr id="4" name="Content Placeholder 3"/>
          <p:cNvSpPr>
            <a:spLocks noGrp="1"/>
          </p:cNvSpPr>
          <p:nvPr>
            <p:ph sz="half" idx="2"/>
          </p:nvPr>
        </p:nvSpPr>
        <p:spPr>
          <a:xfrm>
            <a:off x="228600" y="2174875"/>
            <a:ext cx="4268788" cy="3951288"/>
          </a:xfrm>
        </p:spPr>
        <p:txBody>
          <a:bodyPr rtlCol="0">
            <a:normAutofit fontScale="92500" lnSpcReduction="20000"/>
          </a:bodyPr>
          <a:lstStyle/>
          <a:p>
            <a:pPr>
              <a:buClr>
                <a:schemeClr val="tx1"/>
              </a:buClr>
              <a:buFont typeface="Wingdings" charset="2"/>
              <a:buChar char="ü"/>
            </a:pPr>
            <a:r>
              <a:rPr lang="es-AR" dirty="0"/>
              <a:t>Estacione el vehículo en un área con </a:t>
            </a:r>
            <a:r>
              <a:rPr lang="es-AR" dirty="0" smtClean="0"/>
              <a:t>sombra </a:t>
            </a:r>
            <a:r>
              <a:rPr lang="es-AR" dirty="0"/>
              <a:t>o perpendicular al sol</a:t>
            </a:r>
          </a:p>
          <a:p>
            <a:pPr>
              <a:buClr>
                <a:schemeClr val="tx1"/>
              </a:buClr>
              <a:buFont typeface="Wingdings" charset="2"/>
              <a:buChar char="ü"/>
            </a:pPr>
            <a:r>
              <a:rPr lang="es-AR" dirty="0"/>
              <a:t>Mantenga despejada el área de trabajo</a:t>
            </a:r>
          </a:p>
          <a:p>
            <a:pPr>
              <a:buClr>
                <a:schemeClr val="tx1"/>
              </a:buClr>
              <a:buFont typeface="Wingdings" charset="2"/>
              <a:buChar char="ü"/>
            </a:pPr>
            <a:r>
              <a:rPr lang="es-AR" dirty="0"/>
              <a:t>Ajuste la posición de la computadora y/o del cuerpo para mejorar la comodidad</a:t>
            </a:r>
          </a:p>
          <a:p>
            <a:pPr>
              <a:buClr>
                <a:schemeClr val="tx1"/>
              </a:buClr>
              <a:buFont typeface="Wingdings" charset="2"/>
              <a:buChar char="ü"/>
            </a:pPr>
            <a:r>
              <a:rPr lang="es-AR" dirty="0"/>
              <a:t>Ajuste la configuración de la pantalla-brillo  e inclinación</a:t>
            </a:r>
          </a:p>
          <a:p>
            <a:pPr>
              <a:buClr>
                <a:schemeClr val="tx1"/>
              </a:buClr>
              <a:buFont typeface="Wingdings" charset="2"/>
              <a:buChar char="ü"/>
            </a:pPr>
            <a:r>
              <a:rPr lang="es-AR" dirty="0"/>
              <a:t>Agregue filtro antirreflejo a la pantalla</a:t>
            </a:r>
          </a:p>
          <a:p>
            <a:pPr eaLnBrk="1" fontAlgn="auto" hangingPunct="1">
              <a:spcAft>
                <a:spcPts val="0"/>
              </a:spcAft>
              <a:buFont typeface="Arial" pitchFamily="34" charset="0"/>
              <a:buNone/>
              <a:defRPr/>
            </a:pPr>
            <a:endParaRPr lang="en-US" dirty="0" smtClean="0"/>
          </a:p>
          <a:p>
            <a:pPr eaLnBrk="1" fontAlgn="auto" hangingPunct="1">
              <a:spcAft>
                <a:spcPts val="0"/>
              </a:spcAft>
              <a:buFont typeface="Wingdings" pitchFamily="2" charset="2"/>
              <a:buChar char="q"/>
              <a:defRPr/>
            </a:pPr>
            <a:endParaRPr lang="en-US" dirty="0" smtClean="0"/>
          </a:p>
          <a:p>
            <a:pPr eaLnBrk="1" fontAlgn="auto" hangingPunct="1">
              <a:spcAft>
                <a:spcPts val="0"/>
              </a:spcAft>
              <a:buFont typeface="Wingdings" pitchFamily="2" charset="2"/>
              <a:buChar char="q"/>
              <a:defRPr/>
            </a:pPr>
            <a:endParaRPr lang="en-US" dirty="0" smtClean="0"/>
          </a:p>
          <a:p>
            <a:pPr eaLnBrk="1" fontAlgn="auto" hangingPunct="1">
              <a:spcAft>
                <a:spcPts val="0"/>
              </a:spcAft>
              <a:buFont typeface="Wingdings" pitchFamily="2" charset="2"/>
              <a:buChar char="q"/>
              <a:defRPr/>
            </a:pPr>
            <a:endParaRPr lang="en-US" dirty="0" smtClean="0"/>
          </a:p>
        </p:txBody>
      </p:sp>
      <p:sp>
        <p:nvSpPr>
          <p:cNvPr id="307204" name="Text Placeholder 4"/>
          <p:cNvSpPr>
            <a:spLocks noGrp="1"/>
          </p:cNvSpPr>
          <p:nvPr>
            <p:ph type="body" sz="quarter" idx="3"/>
          </p:nvPr>
        </p:nvSpPr>
        <p:spPr/>
        <p:txBody>
          <a:bodyPr/>
          <a:lstStyle/>
          <a:p>
            <a:pPr algn="ctr" eaLnBrk="1" hangingPunct="1"/>
            <a:r>
              <a:rPr lang="en-US" dirty="0" smtClean="0"/>
              <a:t>EVITAR</a:t>
            </a:r>
          </a:p>
        </p:txBody>
      </p:sp>
      <p:sp>
        <p:nvSpPr>
          <p:cNvPr id="307205" name="Content Placeholder 5"/>
          <p:cNvSpPr>
            <a:spLocks noGrp="1"/>
          </p:cNvSpPr>
          <p:nvPr>
            <p:ph sz="quarter" idx="4"/>
          </p:nvPr>
        </p:nvSpPr>
        <p:spPr/>
        <p:txBody>
          <a:bodyPr/>
          <a:lstStyle/>
          <a:p>
            <a:pPr eaLnBrk="1" hangingPunct="1">
              <a:buFont typeface="Arial" charset="0"/>
              <a:buBlip>
                <a:blip r:embed="rId3"/>
              </a:buBlip>
            </a:pPr>
            <a:r>
              <a:rPr lang="es-ES_tradnl" sz="2200" dirty="0" smtClean="0"/>
              <a:t>Trabajar en la computadora mientras se maneja</a:t>
            </a:r>
          </a:p>
          <a:p>
            <a:pPr marL="347472" indent="-347472">
              <a:buClr>
                <a:schemeClr val="tx1"/>
              </a:buClr>
              <a:buBlip>
                <a:blip r:embed="rId3"/>
              </a:buBlip>
            </a:pPr>
            <a:r>
              <a:rPr lang="es-ES_tradnl" sz="2200" dirty="0" smtClean="0"/>
              <a:t>Permanecer en una postura poco práctica durante mucho tiempo</a:t>
            </a:r>
          </a:p>
          <a:p>
            <a:pPr eaLnBrk="1" hangingPunct="1">
              <a:buFont typeface="Arial" charset="0"/>
              <a:buNone/>
            </a:pPr>
            <a:endParaRPr lang="en-US" dirty="0" smtClean="0"/>
          </a:p>
        </p:txBody>
      </p:sp>
      <p:sp>
        <p:nvSpPr>
          <p:cNvPr id="7" name="Slide Number Placeholder 6"/>
          <p:cNvSpPr>
            <a:spLocks noGrp="1"/>
          </p:cNvSpPr>
          <p:nvPr>
            <p:ph type="sldNum" sz="quarter" idx="12"/>
          </p:nvPr>
        </p:nvSpPr>
        <p:spPr/>
        <p:txBody>
          <a:bodyPr/>
          <a:lstStyle/>
          <a:p>
            <a:pPr>
              <a:defRPr/>
            </a:pPr>
            <a:fld id="{4C233383-AED1-4C91-A085-7C0071FAE1E9}" type="slidenum">
              <a:rPr lang="en-US"/>
              <a:pPr>
                <a:defRPr/>
              </a:pPr>
              <a:t>160</a:t>
            </a:fld>
            <a:endParaRPr lang="en-US" dirty="0"/>
          </a:p>
        </p:txBody>
      </p:sp>
      <p:pic>
        <p:nvPicPr>
          <p:cNvPr id="9" name="Picture 2"/>
          <p:cNvPicPr>
            <a:picLocks noChangeAspect="1" noChangeArrowheads="1"/>
          </p:cNvPicPr>
          <p:nvPr/>
        </p:nvPicPr>
        <p:blipFill>
          <a:blip r:embed="rId4" cstate="email"/>
          <a:srcRect/>
          <a:stretch>
            <a:fillRect/>
          </a:stretch>
        </p:blipFill>
        <p:spPr bwMode="auto">
          <a:xfrm>
            <a:off x="6400800" y="4278922"/>
            <a:ext cx="2743200" cy="2579077"/>
          </a:xfrm>
          <a:prstGeom prst="roundRect">
            <a:avLst/>
          </a:prstGeom>
          <a:noFill/>
          <a:ln w="9525">
            <a:solidFill>
              <a:schemeClr val="tx1"/>
            </a:solidFill>
            <a:miter lim="800000"/>
            <a:headEnd/>
            <a:tailEnd/>
          </a:ln>
        </p:spPr>
      </p:pic>
      <p:sp>
        <p:nvSpPr>
          <p:cNvPr id="11" name="Cloud 10"/>
          <p:cNvSpPr/>
          <p:nvPr/>
        </p:nvSpPr>
        <p:spPr>
          <a:xfrm rot="21087316">
            <a:off x="2816395" y="5451212"/>
            <a:ext cx="3026911" cy="1211371"/>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00">
              <a:buNone/>
            </a:pPr>
            <a:r>
              <a:rPr lang="es-AR" sz="1800" b="1" i="1" dirty="0" smtClean="0">
                <a:solidFill>
                  <a:srgbClr val="0070C0"/>
                </a:solidFill>
                <a:latin typeface="Calibri"/>
                <a:ea typeface="+mn-ea"/>
                <a:cs typeface="+mn-cs"/>
              </a:rPr>
              <a:t>¡Considere las computadoras activadas por voz! </a:t>
            </a:r>
            <a:endParaRPr lang="es-AR" sz="1800" b="1" i="1" dirty="0">
              <a:solidFill>
                <a:srgbClr val="0070C0"/>
              </a:solidFill>
              <a:latin typeface="Calibri"/>
              <a:ea typeface="+mn-ea"/>
              <a:cs typeface="+mn-cs"/>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3954" name="Object 2"/>
          <p:cNvGraphicFramePr>
            <a:graphicFrameLocks noChangeAspect="1"/>
          </p:cNvGraphicFramePr>
          <p:nvPr/>
        </p:nvGraphicFramePr>
        <p:xfrm>
          <a:off x="0" y="1447800"/>
          <a:ext cx="4563547" cy="5410200"/>
        </p:xfrm>
        <a:graphic>
          <a:graphicData uri="http://schemas.openxmlformats.org/presentationml/2006/ole">
            <mc:AlternateContent xmlns:mc="http://schemas.openxmlformats.org/markup-compatibility/2006">
              <mc:Choice xmlns:v="urn:schemas-microsoft-com:vml" Requires="v">
                <p:oleObj spid="_x0000_s702467" name="Acrobat Document" r:id="rId4" imgW="7543800" imgH="5829300" progId="">
                  <p:embed/>
                </p:oleObj>
              </mc:Choice>
              <mc:Fallback>
                <p:oleObj name="Acrobat Document" r:id="rId4" imgW="7543800" imgH="58293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13646" r="13646"/>
                      <a:stretch>
                        <a:fillRect/>
                      </a:stretch>
                    </p:blipFill>
                    <p:spPr bwMode="auto">
                      <a:xfrm>
                        <a:off x="0" y="1447800"/>
                        <a:ext cx="456354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0" name="Title 1"/>
          <p:cNvSpPr txBox="1">
            <a:spLocks/>
          </p:cNvSpPr>
          <p:nvPr/>
        </p:nvSpPr>
        <p:spPr>
          <a:xfrm>
            <a:off x="533400" y="315912"/>
            <a:ext cx="8229600" cy="903288"/>
          </a:xfrm>
          <a:prstGeom prst="rect">
            <a:avLst/>
          </a:prstGeom>
        </p:spPr>
        <p:txBody>
          <a:bodyPr>
            <a:normAutofit fontScale="92500" lnSpcReduction="20000"/>
          </a:bodyPr>
          <a:lstStyle/>
          <a:p>
            <a:pPr algn="r"/>
            <a:r>
              <a:rPr lang="es-ES_tradnl" sz="3600" b="1" dirty="0">
                <a:solidFill>
                  <a:schemeClr val="bg1"/>
                </a:solidFill>
              </a:rPr>
              <a:t>GOLPEADO POR LA GRÚA DEL CAMIÓN CANASTA</a:t>
            </a:r>
            <a:endParaRPr lang="en-US" sz="3600" b="1" dirty="0">
              <a:solidFill>
                <a:schemeClr val="bg1"/>
              </a:solidFill>
            </a:endParaRPr>
          </a:p>
        </p:txBody>
      </p:sp>
      <p:sp>
        <p:nvSpPr>
          <p:cNvPr id="4" name="Slide Number Placeholder 3"/>
          <p:cNvSpPr>
            <a:spLocks noGrp="1"/>
          </p:cNvSpPr>
          <p:nvPr>
            <p:ph type="sldNum" sz="quarter" idx="12"/>
          </p:nvPr>
        </p:nvSpPr>
        <p:spPr/>
        <p:txBody>
          <a:bodyPr/>
          <a:lstStyle/>
          <a:p>
            <a:fld id="{5743371E-D975-440E-A94A-A0EC841C25C2}" type="slidenum">
              <a:rPr lang="en-US" smtClean="0"/>
              <a:pPr/>
              <a:t>161</a:t>
            </a:fld>
            <a:endParaRPr lang="en-US"/>
          </a:p>
        </p:txBody>
      </p:sp>
      <p:sp>
        <p:nvSpPr>
          <p:cNvPr id="7" name="Content Placeholder 5"/>
          <p:cNvSpPr>
            <a:spLocks noGrp="1"/>
          </p:cNvSpPr>
          <p:nvPr>
            <p:ph sz="quarter" idx="4294967295"/>
          </p:nvPr>
        </p:nvSpPr>
        <p:spPr>
          <a:xfrm>
            <a:off x="5102225" y="2174875"/>
            <a:ext cx="4041775" cy="3951288"/>
          </a:xfrm>
          <a:prstGeom prst="rect">
            <a:avLst/>
          </a:prstGeom>
        </p:spPr>
        <p:txBody>
          <a:bodyPr>
            <a:normAutofit/>
          </a:bodyPr>
          <a:lstStyle/>
          <a:p>
            <a:pPr marL="0" indent="0">
              <a:buNone/>
            </a:pPr>
            <a:r>
              <a:rPr lang="es-ES_tradnl" sz="2400" i="1" dirty="0"/>
              <a:t>“El conductor del camión canasta comenzó a conducir sin guardar la grúa. La grúa golpeó la viga de una señal de tráfico elevada y produjo que el </a:t>
            </a:r>
            <a:r>
              <a:rPr lang="es-ES_tradnl" sz="2400" i="1" dirty="0" smtClean="0"/>
              <a:t>camión </a:t>
            </a:r>
            <a:r>
              <a:rPr lang="es-ES_tradnl" sz="2400" i="1" dirty="0"/>
              <a:t>canasta volcara. El empleado de tierra que estaba parado cerca del camión murió cuando la grúa cayó y lo aplastó después de golpearlo”</a:t>
            </a:r>
            <a:endParaRPr lang="en-US" sz="240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rgbClr val="FFFFFF"/>
                </a:solidFill>
                <a:effectLst>
                  <a:outerShdw blurRad="63500" dir="3600000" algn="tl">
                    <a:srgbClr val="000000">
                      <a:alpha val="70000"/>
                    </a:srgbClr>
                  </a:outerShdw>
                </a:effectLst>
              </a:rPr>
              <a:t>¿</a:t>
            </a:r>
            <a:r>
              <a:rPr lang="en-US" dirty="0" smtClean="0"/>
              <a:t>QUÉ ESTÁ MAL EN ESTE VIDEO?</a:t>
            </a:r>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162</a:t>
            </a:fld>
            <a:endParaRPr lang="en-US"/>
          </a:p>
        </p:txBody>
      </p:sp>
      <p:pic>
        <p:nvPicPr>
          <p:cNvPr id="6" name="Picture 5"/>
          <p:cNvPicPr/>
          <p:nvPr/>
        </p:nvPicPr>
        <p:blipFill>
          <a:blip r:embed="rId3" cstate="print"/>
          <a:stretch>
            <a:fillRect/>
          </a:stretch>
        </p:blipFill>
        <p:spPr>
          <a:xfrm>
            <a:off x="0" y="914400"/>
            <a:ext cx="9144000" cy="5943600"/>
          </a:xfrm>
          <a:prstGeom prst="rect">
            <a:avLst/>
          </a:prstGeo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7793" name="Object 1"/>
          <p:cNvGraphicFramePr>
            <a:graphicFrameLocks noChangeAspect="1"/>
          </p:cNvGraphicFramePr>
          <p:nvPr/>
        </p:nvGraphicFramePr>
        <p:xfrm>
          <a:off x="1524000" y="1716087"/>
          <a:ext cx="6048375" cy="3922713"/>
        </p:xfrm>
        <a:graphic>
          <a:graphicData uri="http://schemas.openxmlformats.org/presentationml/2006/ole">
            <mc:AlternateContent xmlns:mc="http://schemas.openxmlformats.org/markup-compatibility/2006">
              <mc:Choice xmlns:v="urn:schemas-microsoft-com:vml" Requires="v">
                <p:oleObj spid="_x0000_s703491" name="Acrobat Document" r:id="rId4" imgW="10068120" imgH="7774200" progId="">
                  <p:embed/>
                </p:oleObj>
              </mc:Choice>
              <mc:Fallback>
                <p:oleObj name="Acrobat Document" r:id="rId4" imgW="10068120" imgH="77742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9082" t="11761" r="9082" b="11761"/>
                      <a:stretch>
                        <a:fillRect/>
                      </a:stretch>
                    </p:blipFill>
                    <p:spPr bwMode="auto">
                      <a:xfrm>
                        <a:off x="1524000" y="1716087"/>
                        <a:ext cx="6048375" cy="392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ln>
            <a:noFill/>
          </a:ln>
        </p:spPr>
        <p:txBody>
          <a:bodyPr>
            <a:normAutofit/>
          </a:bodyPr>
          <a:lstStyle/>
          <a:p>
            <a:pPr algn="ctr"/>
            <a:r>
              <a:rPr lang="en-US" sz="3600" dirty="0" smtClean="0">
                <a:effectLst>
                  <a:outerShdw blurRad="38100" dist="38100" dir="2700000" algn="tl">
                    <a:srgbClr val="000000">
                      <a:alpha val="43137"/>
                    </a:srgbClr>
                  </a:outerShdw>
                </a:effectLst>
              </a:rPr>
              <a:t>MEDIO AMBIENTE</a:t>
            </a:r>
            <a:endParaRPr lang="en-US" sz="36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8C57097-B0D4-42A7-9A66-B67B15BCBCEA}" type="slidenum">
              <a:rPr lang="en-US" smtClean="0"/>
              <a:pPr/>
              <a:t>163</a:t>
            </a:fld>
            <a:endParaRPr lang="en-US" dirty="0"/>
          </a:p>
        </p:txBody>
      </p:sp>
      <p:sp>
        <p:nvSpPr>
          <p:cNvPr id="6" name="Rectangle 5"/>
          <p:cNvSpPr/>
          <p:nvPr/>
        </p:nvSpPr>
        <p:spPr>
          <a:xfrm>
            <a:off x="1600200" y="5798403"/>
            <a:ext cx="6172200" cy="830997"/>
          </a:xfrm>
          <a:prstGeom prst="rect">
            <a:avLst/>
          </a:prstGeom>
        </p:spPr>
        <p:txBody>
          <a:bodyPr wrap="square">
            <a:spAutoFit/>
          </a:bodyPr>
          <a:lstStyle/>
          <a:p>
            <a:pPr algn="ctr"/>
            <a:r>
              <a:rPr lang="es-ES_tradnl" sz="2400" i="1" dirty="0"/>
              <a:t>“En promedio, más de 30 trabajadores mueren por golpes de calor cada año”. </a:t>
            </a:r>
            <a:endParaRPr lang="en-US" sz="2400" i="1"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r>
              <a:rPr lang="en-US" dirty="0" smtClean="0">
                <a:effectLst>
                  <a:outerShdw blurRad="38100" dist="38100" dir="2700000" algn="tl">
                    <a:srgbClr val="000000">
                      <a:alpha val="43137"/>
                    </a:srgbClr>
                  </a:outerShdw>
                </a:effectLst>
              </a:rPr>
              <a:t>FRÍO</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normAutofit fontScale="92500" lnSpcReduction="10000"/>
          </a:bodyPr>
          <a:lstStyle/>
          <a:p>
            <a:pPr>
              <a:buNone/>
            </a:pPr>
            <a:r>
              <a:rPr lang="es-AR" sz="2800" b="1" dirty="0"/>
              <a:t>¿</a:t>
            </a:r>
            <a:r>
              <a:rPr lang="en-US" sz="2800" b="1" dirty="0" smtClean="0"/>
              <a:t>QUÉ TAN FRÍO ES MUY FRÍO?</a:t>
            </a:r>
          </a:p>
          <a:p>
            <a:pPr>
              <a:buNone/>
            </a:pPr>
            <a:r>
              <a:rPr lang="en-US" sz="2800" b="1" dirty="0" smtClean="0"/>
              <a:t>	 - </a:t>
            </a:r>
            <a:r>
              <a:rPr lang="es-ES_tradnl" sz="2800" dirty="0" smtClean="0"/>
              <a:t>Cuando el cuerpo es incapaz de calentarse a sí mismo</a:t>
            </a:r>
          </a:p>
          <a:p>
            <a:pPr>
              <a:buNone/>
            </a:pPr>
            <a:endParaRPr lang="en-US" sz="2800" dirty="0" smtClean="0"/>
          </a:p>
          <a:p>
            <a:pPr>
              <a:buNone/>
            </a:pPr>
            <a:r>
              <a:rPr lang="en-US" sz="2800" b="1" dirty="0" smtClean="0"/>
              <a:t>FRÍO</a:t>
            </a:r>
          </a:p>
          <a:p>
            <a:pPr marL="347472" indent="-347472">
              <a:buClr>
                <a:schemeClr val="tx1"/>
              </a:buClr>
              <a:buFont typeface="Arial"/>
              <a:buChar char="•"/>
            </a:pPr>
            <a:r>
              <a:rPr lang="es-AR" sz="2600" dirty="0"/>
              <a:t>Puede causar estrés causado por el frío</a:t>
            </a:r>
          </a:p>
          <a:p>
            <a:pPr marL="347472" indent="-347472">
              <a:buClr>
                <a:schemeClr val="tx1"/>
              </a:buClr>
              <a:buFont typeface="Arial"/>
              <a:buChar char="•"/>
            </a:pPr>
            <a:r>
              <a:rPr lang="es-AR" sz="2600" dirty="0"/>
              <a:t>Puede crear una condición peligrosa para conducir</a:t>
            </a:r>
          </a:p>
          <a:p>
            <a:pPr marL="347472" indent="-347472">
              <a:buClr>
                <a:schemeClr val="tx1"/>
              </a:buClr>
              <a:buFont typeface="Arial"/>
              <a:buChar char="•"/>
            </a:pPr>
            <a:r>
              <a:rPr lang="es-AR" sz="2600" dirty="0"/>
              <a:t>Puede plantear dificultades para palear/</a:t>
            </a:r>
            <a:r>
              <a:rPr lang="es-AR" sz="2600" dirty="0" smtClean="0"/>
              <a:t>escavar</a:t>
            </a:r>
          </a:p>
          <a:p>
            <a:pPr marL="347472" indent="-347472">
              <a:buClr>
                <a:schemeClr val="tx1"/>
              </a:buClr>
              <a:buFont typeface="Arial"/>
              <a:buChar char="•"/>
            </a:pPr>
            <a:r>
              <a:rPr lang="es-AR" sz="2600" dirty="0" smtClean="0"/>
              <a:t>Puede provocar condiciones peligrosas cuando se sube un poste</a:t>
            </a:r>
            <a:endParaRPr lang="es-AR" sz="2600" dirty="0"/>
          </a:p>
          <a:p>
            <a:pPr marL="347472" indent="-347472">
              <a:buClr>
                <a:schemeClr val="tx1"/>
              </a:buClr>
              <a:buFont typeface="Arial"/>
              <a:buChar char="•"/>
            </a:pPr>
            <a:r>
              <a:rPr lang="es-AR" sz="2600" dirty="0"/>
              <a:t>Puede disminuir el desempeño físico y mental de los </a:t>
            </a:r>
            <a:r>
              <a:rPr lang="es-AR" sz="2600" dirty="0" smtClean="0"/>
              <a:t>trabajadores</a:t>
            </a:r>
            <a:endParaRPr lang="en-US" sz="2800" dirty="0" smtClean="0"/>
          </a:p>
          <a:p>
            <a:pPr lvl="1"/>
            <a:endParaRPr lang="en-US" sz="2400" dirty="0"/>
          </a:p>
        </p:txBody>
      </p:sp>
      <p:sp>
        <p:nvSpPr>
          <p:cNvPr id="5" name="Slide Number Placeholder 4"/>
          <p:cNvSpPr>
            <a:spLocks noGrp="1"/>
          </p:cNvSpPr>
          <p:nvPr>
            <p:ph type="sldNum" sz="quarter" idx="12"/>
          </p:nvPr>
        </p:nvSpPr>
        <p:spPr/>
        <p:txBody>
          <a:bodyPr/>
          <a:lstStyle/>
          <a:p>
            <a:fld id="{4D7D747F-4488-409A-B73E-D19449E07B18}" type="slidenum">
              <a:rPr lang="en-US" smtClean="0"/>
              <a:pPr/>
              <a:t>164</a:t>
            </a:fld>
            <a:endParaRPr lang="en-US" dirty="0"/>
          </a:p>
        </p:txBody>
      </p:sp>
      <p:sp>
        <p:nvSpPr>
          <p:cNvPr id="7" name="TextBox 6"/>
          <p:cNvSpPr txBox="1"/>
          <p:nvPr/>
        </p:nvSpPr>
        <p:spPr>
          <a:xfrm>
            <a:off x="6908878" y="2057400"/>
            <a:ext cx="2237096" cy="3170099"/>
          </a:xfrm>
          <a:prstGeom prst="rect">
            <a:avLst/>
          </a:prstGeom>
          <a:noFill/>
          <a:scene3d>
            <a:camera prst="orthographicFront"/>
            <a:lightRig rig="threePt" dir="t"/>
          </a:scene3d>
          <a:sp3d>
            <a:bevelT/>
          </a:sp3d>
        </p:spPr>
        <p:txBody>
          <a:bodyPr wrap="square" rtlCol="0">
            <a:spAutoFit/>
          </a:bodyPr>
          <a:lstStyle/>
          <a:p>
            <a:r>
              <a:rPr lang="en-US" sz="20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Wingdings" pitchFamily="2" charset="2"/>
              </a:rPr>
              <a:t>T</a:t>
            </a:r>
            <a:endParaRPr lang="en-US" sz="20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83566"/>
            <a:ext cx="8229600" cy="1143000"/>
          </a:xfrm>
        </p:spPr>
        <p:txBody>
          <a:bodyPr>
            <a:normAutofit fontScale="90000"/>
          </a:bodyPr>
          <a:lstStyle/>
          <a:p>
            <a:pPr algn="r"/>
            <a:r>
              <a:rPr lang="es-AR" dirty="0">
                <a:solidFill>
                  <a:srgbClr val="FFFFFF"/>
                </a:solidFill>
                <a:effectLst>
                  <a:outerShdw blurRad="63500" dir="3600000" algn="tl">
                    <a:srgbClr val="000000">
                      <a:alpha val="70000"/>
                    </a:srgbClr>
                  </a:outerShdw>
                </a:effectLst>
              </a:rPr>
              <a:t>TIPOS DE LESIONES CAUSADAS POR EL FRÍO</a:t>
            </a:r>
            <a:endParaRPr lang="en-US" dirty="0" smtClean="0">
              <a:effectLst>
                <a:outerShdw blurRad="38100" dist="38100" dir="2700000" algn="tl">
                  <a:srgbClr val="000000">
                    <a:alpha val="43137"/>
                  </a:srgbClr>
                </a:outerShdw>
              </a:effectLst>
            </a:endParaRPr>
          </a:p>
        </p:txBody>
      </p:sp>
      <p:sp>
        <p:nvSpPr>
          <p:cNvPr id="17411" name="Content Placeholder 2"/>
          <p:cNvSpPr>
            <a:spLocks noGrp="1"/>
          </p:cNvSpPr>
          <p:nvPr>
            <p:ph idx="1"/>
          </p:nvPr>
        </p:nvSpPr>
        <p:spPr/>
        <p:txBody>
          <a:bodyPr>
            <a:normAutofit fontScale="92500" lnSpcReduction="10000"/>
          </a:bodyPr>
          <a:lstStyle/>
          <a:p>
            <a:pPr marL="347472" indent="-347472">
              <a:buClr>
                <a:schemeClr val="tx1"/>
              </a:buClr>
              <a:buFont typeface="Arial"/>
              <a:buChar char="•"/>
            </a:pPr>
            <a:r>
              <a:rPr lang="es-AR" sz="3200" b="1" dirty="0"/>
              <a:t>Lesiones por frío helado</a:t>
            </a:r>
          </a:p>
          <a:p>
            <a:pPr marL="740664" lvl="1" indent="-283464">
              <a:buClr>
                <a:schemeClr val="tx1"/>
              </a:buClr>
              <a:buFont typeface="Arial"/>
              <a:buChar char="–"/>
            </a:pPr>
            <a:r>
              <a:rPr lang="es-AR" sz="2800" dirty="0"/>
              <a:t>Congelación</a:t>
            </a:r>
          </a:p>
          <a:p>
            <a:pPr lvl="2">
              <a:buClr>
                <a:schemeClr val="tx1"/>
              </a:buClr>
              <a:buFont typeface="Arial"/>
              <a:buChar char="•"/>
            </a:pPr>
            <a:r>
              <a:rPr lang="es-AR" sz="2400" dirty="0"/>
              <a:t>Ocurre cuando la piel realmente se congela y pierde agua</a:t>
            </a:r>
          </a:p>
          <a:p>
            <a:pPr marL="740664" lvl="1" indent="-283464">
              <a:buNone/>
            </a:pPr>
            <a:endParaRPr lang="es-AR" dirty="0"/>
          </a:p>
          <a:p>
            <a:pPr marL="347472" indent="-347472">
              <a:buClr>
                <a:schemeClr val="tx1"/>
              </a:buClr>
              <a:buFont typeface="Arial"/>
              <a:buChar char="•"/>
            </a:pPr>
            <a:r>
              <a:rPr lang="es-AR" sz="3200" b="1" dirty="0"/>
              <a:t>Lesiones por frío no helado</a:t>
            </a:r>
          </a:p>
          <a:p>
            <a:pPr marL="740664" lvl="1" indent="-283464">
              <a:buClr>
                <a:schemeClr val="tx1"/>
              </a:buClr>
              <a:buFont typeface="Arial"/>
              <a:buChar char="–"/>
            </a:pPr>
            <a:r>
              <a:rPr lang="es-AR" sz="2800" dirty="0"/>
              <a:t>Hipotermia</a:t>
            </a:r>
          </a:p>
          <a:p>
            <a:pPr lvl="2">
              <a:buClr>
                <a:schemeClr val="tx1"/>
              </a:buClr>
              <a:buFont typeface="Arial"/>
              <a:buChar char="•"/>
            </a:pPr>
            <a:r>
              <a:rPr lang="es-AR" sz="2400" dirty="0"/>
              <a:t>Resultado de exposición prolongada (&gt; 10 h) al frío cuando el calor corporal se pierde más rápido de lo que se recupera. </a:t>
            </a:r>
            <a:r>
              <a:rPr lang="en-US" dirty="0" smtClean="0"/>
              <a:t/>
            </a:r>
            <a:br>
              <a:rPr lang="en-US" dirty="0" smtClean="0"/>
            </a:br>
            <a:endParaRPr lang="en-US" dirty="0" smtClean="0"/>
          </a:p>
          <a:p>
            <a:pPr marL="740664" lvl="1" indent="-283464" algn="ctr">
              <a:buNone/>
            </a:pPr>
            <a:r>
              <a:rPr lang="es-AR" b="1" dirty="0"/>
              <a:t>Las lesiones por frío pueden afectar:</a:t>
            </a:r>
          </a:p>
          <a:p>
            <a:pPr marL="740664" lvl="1" indent="-283464" algn="ctr">
              <a:buNone/>
            </a:pPr>
            <a:r>
              <a:rPr lang="es-AR" b="1" dirty="0"/>
              <a:t>dedos de manos y pies, nariz, cuello, mejillas, orejas</a:t>
            </a:r>
          </a:p>
        </p:txBody>
      </p:sp>
      <p:sp>
        <p:nvSpPr>
          <p:cNvPr id="4" name="Slide Number Placeholder 3"/>
          <p:cNvSpPr>
            <a:spLocks noGrp="1"/>
          </p:cNvSpPr>
          <p:nvPr>
            <p:ph type="sldNum" sz="quarter" idx="12"/>
          </p:nvPr>
        </p:nvSpPr>
        <p:spPr/>
        <p:txBody>
          <a:bodyPr/>
          <a:lstStyle/>
          <a:p>
            <a:fld id="{5743371E-D975-440E-A94A-A0EC841C25C2}" type="slidenum">
              <a:rPr lang="en-US" smtClean="0"/>
              <a:pPr/>
              <a:t>165</a:t>
            </a:fld>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214"/>
            <a:ext cx="8229600" cy="1143000"/>
          </a:xfrm>
        </p:spPr>
        <p:txBody>
          <a:bodyPr>
            <a:normAutofit fontScale="90000"/>
          </a:bodyPr>
          <a:lstStyle/>
          <a:p>
            <a:pPr algn="r"/>
            <a:r>
              <a:rPr lang="es-AR" dirty="0">
                <a:solidFill>
                  <a:srgbClr val="FFFFFF"/>
                </a:solidFill>
                <a:effectLst>
                  <a:outerShdw blurRad="63500" dir="3600000" algn="tl">
                    <a:srgbClr val="000000">
                      <a:alpha val="70000"/>
                    </a:srgbClr>
                  </a:outerShdw>
                </a:effectLst>
              </a:rPr>
              <a:t>FACTORES QUE CONTRIBUYEN AL ESTRÉS CAUSADO POR EL FRÍO</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466344" lvl="1" indent="-411480">
              <a:buClr>
                <a:schemeClr val="tx1"/>
              </a:buClr>
              <a:buFont typeface="Arial"/>
              <a:buChar char="•"/>
            </a:pPr>
            <a:r>
              <a:rPr lang="es-AR" dirty="0"/>
              <a:t>Temperaturas de aire frío</a:t>
            </a:r>
          </a:p>
          <a:p>
            <a:pPr marL="466344" lvl="1" indent="-411480">
              <a:buClr>
                <a:schemeClr val="tx1"/>
              </a:buClr>
              <a:buFont typeface="Arial"/>
              <a:buChar char="•"/>
            </a:pPr>
            <a:r>
              <a:rPr lang="es-AR" dirty="0"/>
              <a:t>Alta velocidad del movimiento del aire</a:t>
            </a:r>
          </a:p>
          <a:p>
            <a:pPr marL="466344" lvl="1" indent="-411480">
              <a:buClr>
                <a:schemeClr val="tx1"/>
              </a:buClr>
              <a:buFont typeface="Arial"/>
              <a:buChar char="•"/>
            </a:pPr>
            <a:r>
              <a:rPr lang="es-AR" dirty="0"/>
              <a:t>Humedad del aire</a:t>
            </a:r>
          </a:p>
          <a:p>
            <a:pPr marL="466344" lvl="1" indent="-411480">
              <a:buClr>
                <a:schemeClr val="tx1"/>
              </a:buClr>
              <a:buFont typeface="Arial"/>
              <a:buChar char="•"/>
            </a:pPr>
            <a:r>
              <a:rPr lang="es-AR" dirty="0" smtClean="0"/>
              <a:t>Contacto </a:t>
            </a:r>
            <a:r>
              <a:rPr lang="es-AR" dirty="0"/>
              <a:t>con agua o superficies frías</a:t>
            </a:r>
          </a:p>
          <a:p>
            <a:pPr lvl="1" indent="-742950">
              <a:buNone/>
            </a:pPr>
            <a:endParaRPr lang="en-US" sz="2000" b="1" dirty="0" smtClean="0"/>
          </a:p>
          <a:p>
            <a:pPr marL="740664" lvl="1" indent="-740664">
              <a:buNone/>
            </a:pPr>
            <a:r>
              <a:rPr lang="es-AR" sz="2000" b="1" dirty="0"/>
              <a:t>EJEMPLO: </a:t>
            </a:r>
          </a:p>
          <a:p>
            <a:pPr marL="740664" lvl="1" indent="-740664">
              <a:buNone/>
            </a:pPr>
            <a:r>
              <a:rPr lang="es-AR" dirty="0"/>
              <a:t>	</a:t>
            </a:r>
            <a:r>
              <a:rPr lang="es-AR" i="1" dirty="0"/>
              <a:t>Cuando la temperatura del aire es 40°F y la velocidad del viento es </a:t>
            </a:r>
            <a:r>
              <a:rPr lang="es-AR" i="1" dirty="0" smtClean="0"/>
              <a:t>de 35 </a:t>
            </a:r>
            <a:r>
              <a:rPr lang="es-AR" i="1" dirty="0"/>
              <a:t>mph, la piel expuesta recibe condiciones equivalentes a una temperatura del aire de 11° F. </a:t>
            </a:r>
          </a:p>
          <a:p>
            <a:pPr marL="0" lvl="1" indent="0">
              <a:buNone/>
            </a:pPr>
            <a:endParaRPr lang="en-US" dirty="0" smtClean="0"/>
          </a:p>
        </p:txBody>
      </p:sp>
      <p:sp>
        <p:nvSpPr>
          <p:cNvPr id="4" name="Slide Number Placeholder 3"/>
          <p:cNvSpPr>
            <a:spLocks noGrp="1"/>
          </p:cNvSpPr>
          <p:nvPr>
            <p:ph type="sldNum" sz="quarter" idx="12"/>
          </p:nvPr>
        </p:nvSpPr>
        <p:spPr/>
        <p:txBody>
          <a:bodyPr/>
          <a:lstStyle/>
          <a:p>
            <a:fld id="{5743371E-D975-440E-A94A-A0EC841C25C2}" type="slidenum">
              <a:rPr lang="en-US" smtClean="0"/>
              <a:pPr/>
              <a:t>166</a:t>
            </a:fld>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918"/>
            <a:ext cx="8229600" cy="1143000"/>
          </a:xfrm>
        </p:spPr>
        <p:txBody>
          <a:bodyPr>
            <a:normAutofit/>
          </a:bodyPr>
          <a:lstStyle/>
          <a:p>
            <a:pPr algn="r"/>
            <a:r>
              <a:rPr lang="es-AR" dirty="0">
                <a:solidFill>
                  <a:srgbClr val="FFFFFF"/>
                </a:solidFill>
                <a:effectLst>
                  <a:outerShdw blurRad="63500" dir="3600000" algn="tl">
                    <a:srgbClr val="000000">
                      <a:alpha val="70000"/>
                    </a:srgbClr>
                  </a:outerShdw>
                </a:effectLst>
              </a:rPr>
              <a:t>TRABAJAR AFUERA EN EL </a:t>
            </a:r>
            <a:r>
              <a:rPr lang="es-AR" dirty="0" smtClean="0">
                <a:solidFill>
                  <a:srgbClr val="FFFFFF"/>
                </a:solidFill>
                <a:effectLst>
                  <a:outerShdw blurRad="63500" dir="3600000" algn="tl">
                    <a:srgbClr val="000000">
                      <a:alpha val="70000"/>
                    </a:srgbClr>
                  </a:outerShdw>
                </a:effectLst>
              </a:rPr>
              <a:t>FRÍO </a:t>
            </a:r>
            <a:r>
              <a:rPr lang="es-AR" dirty="0">
                <a:solidFill>
                  <a:srgbClr val="FFFFFF"/>
                </a:solidFill>
                <a:effectLst>
                  <a:outerShdw blurRad="63500" dir="3600000" algn="tl">
                    <a:srgbClr val="000000">
                      <a:alpha val="70000"/>
                    </a:srgbClr>
                  </a:outerShdw>
                </a:effectLst>
              </a:rPr>
              <a:t/>
            </a:r>
            <a:br>
              <a:rPr lang="es-AR" dirty="0">
                <a:solidFill>
                  <a:srgbClr val="FFFFFF"/>
                </a:solidFill>
                <a:effectLst>
                  <a:outerShdw blurRad="63500" dir="3600000" algn="tl">
                    <a:srgbClr val="000000">
                      <a:alpha val="70000"/>
                    </a:srgbClr>
                  </a:outerShdw>
                </a:effectLst>
              </a:rPr>
            </a:br>
            <a:r>
              <a:rPr lang="es-AR" sz="3100" dirty="0">
                <a:solidFill>
                  <a:srgbClr val="FFFFFF"/>
                </a:solidFill>
                <a:effectLst>
                  <a:outerShdw blurRad="63500" dir="3600000" algn="tl">
                    <a:srgbClr val="000000">
                      <a:alpha val="70000"/>
                    </a:srgbClr>
                  </a:outerShdw>
                </a:effectLst>
              </a:rPr>
              <a:t>UN HORARIO DE DESCANSOS</a:t>
            </a:r>
            <a:endParaRPr lang="en-US" sz="3100" dirty="0">
              <a:effectLst>
                <a:outerShdw blurRad="38100" dist="38100" dir="2700000" algn="tl">
                  <a:srgbClr val="000000">
                    <a:alpha val="43137"/>
                  </a:srgbClr>
                </a:outerShdw>
              </a:effectLst>
            </a:endParaRPr>
          </a:p>
        </p:txBody>
      </p:sp>
      <p:sp>
        <p:nvSpPr>
          <p:cNvPr id="9" name="Slide Number Placeholder 8"/>
          <p:cNvSpPr>
            <a:spLocks noGrp="1"/>
          </p:cNvSpPr>
          <p:nvPr>
            <p:ph type="sldNum" sz="quarter" idx="12"/>
          </p:nvPr>
        </p:nvSpPr>
        <p:spPr>
          <a:xfrm>
            <a:off x="6553200" y="6051551"/>
            <a:ext cx="2133600" cy="365125"/>
          </a:xfrm>
        </p:spPr>
        <p:txBody>
          <a:bodyPr/>
          <a:lstStyle/>
          <a:p>
            <a:fld id="{5743371E-D975-440E-A94A-A0EC841C25C2}" type="slidenum">
              <a:rPr lang="en-US" smtClean="0"/>
              <a:pPr/>
              <a:t>167</a:t>
            </a:fld>
            <a:endParaRPr lang="en-US"/>
          </a:p>
        </p:txBody>
      </p:sp>
      <p:graphicFrame>
        <p:nvGraphicFramePr>
          <p:cNvPr id="12" name="Content Placeholder 3"/>
          <p:cNvGraphicFramePr>
            <a:graphicFrameLocks noGrp="1"/>
          </p:cNvGraphicFramePr>
          <p:nvPr>
            <p:ph idx="1"/>
            <p:extLst>
              <p:ext uri="{D42A27DB-BD31-4B8C-83A1-F6EECF244321}">
                <p14:modId xmlns:p14="http://schemas.microsoft.com/office/powerpoint/2010/main" val="2913011582"/>
              </p:ext>
            </p:extLst>
          </p:nvPr>
        </p:nvGraphicFramePr>
        <p:xfrm>
          <a:off x="228600" y="1447800"/>
          <a:ext cx="8671037" cy="5040418"/>
        </p:xfrm>
        <a:graphic>
          <a:graphicData uri="http://schemas.openxmlformats.org/drawingml/2006/table">
            <a:tbl>
              <a:tblPr/>
              <a:tblGrid>
                <a:gridCol w="1261245"/>
                <a:gridCol w="740979"/>
                <a:gridCol w="655029"/>
                <a:gridCol w="751723"/>
                <a:gridCol w="751723"/>
                <a:gridCol w="751723"/>
                <a:gridCol w="751723"/>
                <a:gridCol w="751723"/>
                <a:gridCol w="751723"/>
                <a:gridCol w="751723"/>
                <a:gridCol w="751723"/>
              </a:tblGrid>
              <a:tr h="337419">
                <a:tc gridSpan="11">
                  <a:txBody>
                    <a:bodyPr/>
                    <a:lstStyle/>
                    <a:p>
                      <a:pPr marL="0" algn="ctr" defTabSz="914400">
                        <a:buNone/>
                      </a:pPr>
                      <a:r>
                        <a:rPr lang="es-AR" sz="1600" b="0" i="0" u="none" strike="noStrike" noProof="0" dirty="0" smtClean="0">
                          <a:solidFill>
                            <a:srgbClr val="000000"/>
                          </a:solidFill>
                          <a:latin typeface="Calibri"/>
                          <a:ea typeface="+mn-ea"/>
                          <a:cs typeface="+mn-cs"/>
                        </a:rPr>
                        <a:t>Horario de trabajo/calentamiento para los trabajadores de exteriores en base a un turno de 4 horas*</a:t>
                      </a:r>
                      <a:endParaRPr lang="es-AR" sz="1600" b="0" i="0" u="none" strike="noStrike" noProof="0" dirty="0">
                        <a:solidFill>
                          <a:srgbClr val="000000"/>
                        </a:solidFill>
                        <a:latin typeface="Calibri"/>
                        <a:ea typeface="+mn-ea"/>
                        <a:cs typeface="+mn-cs"/>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33062">
                <a:tc rowSpan="2">
                  <a:txBody>
                    <a:bodyPr/>
                    <a:lstStyle/>
                    <a:p>
                      <a:pPr marL="0" algn="ctr" defTabSz="914400">
                        <a:buNone/>
                      </a:pPr>
                      <a:r>
                        <a:rPr lang="es-AR" sz="1600" b="0" i="0" u="none" strike="noStrike" noProof="0" dirty="0" smtClean="0">
                          <a:solidFill>
                            <a:srgbClr val="000000"/>
                          </a:solidFill>
                          <a:latin typeface="Calibri"/>
                          <a:ea typeface="+mn-ea"/>
                          <a:cs typeface="+mn-cs"/>
                        </a:rPr>
                        <a:t>Temperatura del aire - Cielo soleado</a:t>
                      </a:r>
                    </a:p>
                    <a:p>
                      <a:pPr marL="0" algn="ctr" defTabSz="914400">
                        <a:buNone/>
                      </a:pPr>
                      <a:r>
                        <a:rPr lang="es-AR" sz="1600" b="0" i="0" u="none" strike="noStrike" noProof="0" dirty="0" smtClean="0">
                          <a:solidFill>
                            <a:srgbClr val="000000"/>
                          </a:solidFill>
                          <a:latin typeface="Calibri"/>
                          <a:ea typeface="+mn-ea"/>
                          <a:cs typeface="+mn-cs"/>
                        </a:rPr>
                        <a:t>°F</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marL="0" algn="ctr" defTabSz="914400">
                        <a:buNone/>
                      </a:pPr>
                      <a:r>
                        <a:rPr lang="es-AR" sz="1600" b="1" i="0" u="none" strike="noStrike" noProof="0" dirty="0" smtClean="0">
                          <a:solidFill>
                            <a:srgbClr val="000000"/>
                          </a:solidFill>
                          <a:latin typeface="Calibri"/>
                          <a:ea typeface="+mn-ea"/>
                          <a:cs typeface="+mn-cs"/>
                        </a:rPr>
                        <a:t>No hay viento observable</a:t>
                      </a:r>
                      <a:endParaRPr lang="es-AR" sz="1600" b="1"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algn="ctr" defTabSz="914400">
                        <a:buNone/>
                      </a:pPr>
                      <a:r>
                        <a:rPr lang="es-AR" sz="1600" b="1" i="0" u="none" strike="noStrike" noProof="0" dirty="0" smtClean="0">
                          <a:solidFill>
                            <a:srgbClr val="000000"/>
                          </a:solidFill>
                          <a:latin typeface="Calibri"/>
                          <a:ea typeface="+mn-ea"/>
                          <a:cs typeface="+mn-cs"/>
                        </a:rPr>
                        <a:t>Viento a 5 mph</a:t>
                      </a:r>
                      <a:endParaRPr lang="es-AR" sz="1600" b="1"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pPr marL="0" algn="ctr" defTabSz="914400">
                        <a:buNone/>
                      </a:pPr>
                      <a:r>
                        <a:rPr lang="es-AR" sz="1600" b="1" i="0" u="none" strike="noStrike" noProof="0" dirty="0" smtClean="0">
                          <a:solidFill>
                            <a:srgbClr val="000000"/>
                          </a:solidFill>
                          <a:latin typeface="Calibri"/>
                          <a:ea typeface="+mn-ea"/>
                          <a:cs typeface="+mn-cs"/>
                        </a:rPr>
                        <a:t>Viento a 10 mph</a:t>
                      </a:r>
                      <a:endParaRPr lang="es-AR" sz="1600" b="1"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marL="0" algn="ctr" defTabSz="914400">
                        <a:buNone/>
                      </a:pPr>
                      <a:r>
                        <a:rPr lang="es-AR" sz="1600" b="1" i="0" u="none" strike="noStrike" noProof="0" dirty="0" smtClean="0">
                          <a:solidFill>
                            <a:srgbClr val="000000"/>
                          </a:solidFill>
                          <a:latin typeface="Calibri"/>
                          <a:ea typeface="+mn-ea"/>
                          <a:cs typeface="+mn-cs"/>
                        </a:rPr>
                        <a:t>Viento a 15 mph</a:t>
                      </a:r>
                      <a:endParaRPr lang="es-AR" sz="1600" b="1"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gridSpan="2">
                  <a:txBody>
                    <a:bodyPr/>
                    <a:lstStyle/>
                    <a:p>
                      <a:pPr marL="0" algn="ctr" defTabSz="914400">
                        <a:buNone/>
                      </a:pPr>
                      <a:r>
                        <a:rPr lang="es-AR" sz="1600" b="1" i="0" u="none" strike="noStrike" noProof="0" dirty="0" smtClean="0">
                          <a:solidFill>
                            <a:srgbClr val="000000"/>
                          </a:solidFill>
                          <a:latin typeface="Calibri"/>
                          <a:ea typeface="+mn-ea"/>
                          <a:cs typeface="+mn-cs"/>
                        </a:rPr>
                        <a:t>Viento a 20 mph</a:t>
                      </a:r>
                      <a:endParaRPr lang="es-AR" sz="1600" b="1"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en-US"/>
                    </a:p>
                  </a:txBody>
                  <a:tcPr/>
                </a:tc>
              </a:tr>
              <a:tr h="1172933">
                <a:tc vMerge="1">
                  <a:txBody>
                    <a:bodyPr/>
                    <a:lstStyle/>
                    <a:p>
                      <a:endParaRPr lang="en-US"/>
                    </a:p>
                  </a:txBody>
                  <a:tcPr/>
                </a:tc>
                <a:tc>
                  <a:txBody>
                    <a:bodyPr/>
                    <a:lstStyle/>
                    <a:p>
                      <a:pPr marL="0" algn="ctr" defTabSz="914400">
                        <a:buNone/>
                      </a:pPr>
                      <a:r>
                        <a:rPr lang="es-AR" sz="1600" b="0" i="0" u="none" strike="noStrike" noProof="0" dirty="0" smtClean="0">
                          <a:solidFill>
                            <a:srgbClr val="000000"/>
                          </a:solidFill>
                          <a:latin typeface="Calibri"/>
                          <a:ea typeface="+mn-ea"/>
                          <a:cs typeface="+mn-cs"/>
                        </a:rPr>
                        <a:t>Período de trabajo (min)</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No. de descansos</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Período de trabajo (min)</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No. de descansos</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Período de trabajo (min)</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No. de descansos</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Período de trabajo (min)</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No. de descansos</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Período de trabajo (min)</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No. de descansos</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r>
              <a:tr h="337419">
                <a:tc>
                  <a:txBody>
                    <a:bodyPr/>
                    <a:lstStyle/>
                    <a:p>
                      <a:pPr marL="0" algn="ctr" defTabSz="914400">
                        <a:buNone/>
                      </a:pPr>
                      <a:r>
                        <a:rPr lang="es-AR" sz="1600" b="0" i="0" u="none" strike="noStrike" noProof="0" dirty="0" smtClean="0">
                          <a:solidFill>
                            <a:srgbClr val="000000"/>
                          </a:solidFill>
                          <a:latin typeface="Calibri"/>
                          <a:ea typeface="+mn-ea"/>
                          <a:cs typeface="+mn-cs"/>
                        </a:rPr>
                        <a:t>-15° a -19°</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a:buNone/>
                      </a:pPr>
                      <a:r>
                        <a:rPr lang="es-AR" sz="1400" b="0" i="1" u="none" strike="noStrike" noProof="0" dirty="0" smtClean="0">
                          <a:solidFill>
                            <a:srgbClr val="000000"/>
                          </a:solidFill>
                          <a:latin typeface="Calibri"/>
                          <a:ea typeface="+mn-ea"/>
                          <a:cs typeface="+mn-cs"/>
                        </a:rPr>
                        <a:t>(Descansos por norma)</a:t>
                      </a:r>
                      <a:r>
                        <a:rPr lang="es-AR" sz="1400" b="0" i="0" u="none" strike="noStrike" noProof="0" dirty="0" smtClean="0">
                          <a:solidFill>
                            <a:srgbClr val="000000"/>
                          </a:solidFill>
                          <a:latin typeface="Calibri"/>
                          <a:ea typeface="+mn-ea"/>
                          <a:cs typeface="+mn-cs"/>
                        </a:rPr>
                        <a:t> 1</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algn="ctr" defTabSz="914400">
                        <a:buNone/>
                      </a:pPr>
                      <a:r>
                        <a:rPr lang="es-AR" sz="1400" b="0" i="1" u="none" strike="noStrike" noProof="0" dirty="0" smtClean="0">
                          <a:solidFill>
                            <a:srgbClr val="000000"/>
                          </a:solidFill>
                          <a:latin typeface="Calibri"/>
                          <a:ea typeface="+mn-ea"/>
                          <a:cs typeface="+mn-cs"/>
                        </a:rPr>
                        <a:t>(Descansos por norma)</a:t>
                      </a:r>
                      <a:r>
                        <a:rPr lang="es-AR" sz="1400" b="0" i="0" u="none" strike="noStrike" noProof="0" dirty="0" smtClean="0">
                          <a:solidFill>
                            <a:srgbClr val="000000"/>
                          </a:solidFill>
                          <a:latin typeface="Calibri"/>
                          <a:ea typeface="+mn-ea"/>
                          <a:cs typeface="+mn-cs"/>
                        </a:rPr>
                        <a:t> 1</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marL="0" algn="ctr" defTabSz="914400">
                        <a:buNone/>
                      </a:pPr>
                      <a:r>
                        <a:rPr lang="es-AR" sz="1400" b="0" i="0" u="none" strike="noStrike" noProof="0" dirty="0" smtClean="0">
                          <a:solidFill>
                            <a:srgbClr val="000000"/>
                          </a:solidFill>
                          <a:latin typeface="Calibri"/>
                          <a:ea typeface="+mn-ea"/>
                          <a:cs typeface="+mn-cs"/>
                        </a:rPr>
                        <a:t>75</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2</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55</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3</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40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4</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37419">
                <a:tc>
                  <a:txBody>
                    <a:bodyPr/>
                    <a:lstStyle/>
                    <a:p>
                      <a:pPr marL="0" algn="ctr" defTabSz="914400">
                        <a:buNone/>
                      </a:pPr>
                      <a:r>
                        <a:rPr lang="es-AR" sz="1600" b="0" i="0" u="none" strike="noStrike" noProof="0" dirty="0" smtClean="0">
                          <a:solidFill>
                            <a:srgbClr val="000000"/>
                          </a:solidFill>
                          <a:latin typeface="Calibri"/>
                          <a:ea typeface="+mn-ea"/>
                          <a:cs typeface="+mn-cs"/>
                        </a:rPr>
                        <a:t>-20° a -24°</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a:buNone/>
                      </a:pPr>
                      <a:r>
                        <a:rPr lang="es-AR" sz="1400" b="0" i="1" u="none" strike="noStrike" noProof="0" dirty="0" smtClean="0">
                          <a:solidFill>
                            <a:srgbClr val="000000"/>
                          </a:solidFill>
                          <a:latin typeface="Calibri"/>
                          <a:ea typeface="+mn-ea"/>
                          <a:cs typeface="+mn-cs"/>
                        </a:rPr>
                        <a:t>(Descansos por norma)</a:t>
                      </a:r>
                      <a:r>
                        <a:rPr lang="es-AR" sz="1400" b="0" i="0" u="none" strike="noStrike" noProof="0" dirty="0" smtClean="0">
                          <a:solidFill>
                            <a:srgbClr val="000000"/>
                          </a:solidFill>
                          <a:latin typeface="Calibri"/>
                          <a:ea typeface="+mn-ea"/>
                          <a:cs typeface="+mn-cs"/>
                        </a:rPr>
                        <a:t> 2</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algn="ctr" defTabSz="914400">
                        <a:buNone/>
                      </a:pPr>
                      <a:r>
                        <a:rPr lang="es-AR" sz="1400" b="0" i="0" u="none" strike="noStrike" noProof="0" dirty="0" smtClean="0">
                          <a:solidFill>
                            <a:srgbClr val="000000"/>
                          </a:solidFill>
                          <a:latin typeface="Calibri"/>
                          <a:ea typeface="+mn-ea"/>
                          <a:cs typeface="+mn-cs"/>
                        </a:rPr>
                        <a:t>75</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2</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55</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3</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40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4</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30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5</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37419">
                <a:tc>
                  <a:txBody>
                    <a:bodyPr/>
                    <a:lstStyle/>
                    <a:p>
                      <a:pPr marL="0" algn="ctr" defTabSz="914400">
                        <a:buNone/>
                      </a:pPr>
                      <a:r>
                        <a:rPr lang="es-AR" sz="1600" b="0" i="0" u="none" strike="noStrike" noProof="0" dirty="0" smtClean="0">
                          <a:solidFill>
                            <a:srgbClr val="000000"/>
                          </a:solidFill>
                          <a:latin typeface="Calibri"/>
                          <a:ea typeface="+mn-ea"/>
                          <a:cs typeface="+mn-cs"/>
                        </a:rPr>
                        <a:t>-25° a -29°</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75</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2</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55</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3</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40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4</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30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5</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gridSpan="2">
                  <a:txBody>
                    <a:bodyPr/>
                    <a:lstStyle/>
                    <a:p>
                      <a:pPr marL="0" algn="ctr" defTabSz="914400">
                        <a:buNone/>
                      </a:pPr>
                      <a:r>
                        <a:rPr lang="es-AR" sz="1100" b="0" i="1" u="none" strike="noStrike" noProof="0" dirty="0" smtClean="0">
                          <a:solidFill>
                            <a:srgbClr val="000000"/>
                          </a:solidFill>
                          <a:latin typeface="Calibri"/>
                          <a:ea typeface="+mn-ea"/>
                          <a:cs typeface="+mn-cs"/>
                        </a:rPr>
                        <a:t>El trabajo no urgente debe parar</a:t>
                      </a:r>
                      <a:endParaRPr lang="es-AR" sz="1100" b="0" i="1" u="none" strike="noStrike" noProof="0" dirty="0">
                        <a:solidFill>
                          <a:srgbClr val="000000"/>
                        </a:solidFill>
                        <a:latin typeface="Calibri"/>
                        <a:ea typeface="+mn-ea"/>
                        <a:cs typeface="+mn-cs"/>
                      </a:endParaRPr>
                    </a:p>
                  </a:txBody>
                  <a:tcPr marL="9525" marR="9525" marT="9525"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rowSpan="5" hMerge="1">
                  <a:txBody>
                    <a:bodyPr/>
                    <a:lstStyle/>
                    <a:p>
                      <a:endParaRPr lang="en-US"/>
                    </a:p>
                  </a:txBody>
                  <a:tcPr/>
                </a:tc>
              </a:tr>
              <a:tr h="337419">
                <a:tc>
                  <a:txBody>
                    <a:bodyPr/>
                    <a:lstStyle/>
                    <a:p>
                      <a:pPr marL="0" algn="ctr" defTabSz="914400">
                        <a:buNone/>
                      </a:pPr>
                      <a:r>
                        <a:rPr lang="es-AR" sz="1600" b="0" i="0" u="none" strike="noStrike" noProof="0" dirty="0" smtClean="0">
                          <a:solidFill>
                            <a:srgbClr val="000000"/>
                          </a:solidFill>
                          <a:latin typeface="Calibri"/>
                          <a:ea typeface="+mn-ea"/>
                          <a:cs typeface="+mn-cs"/>
                        </a:rPr>
                        <a:t>-30° a -34°</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55</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3</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40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4</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30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5</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4" gridSpan="2">
                  <a:txBody>
                    <a:bodyPr/>
                    <a:lstStyle/>
                    <a:p>
                      <a:pPr marL="0" algn="ctr" defTabSz="914400">
                        <a:buNone/>
                      </a:pPr>
                      <a:r>
                        <a:rPr lang="es-AR" sz="1100" b="0" i="1" u="none" strike="noStrike" noProof="0" dirty="0" smtClean="0">
                          <a:solidFill>
                            <a:srgbClr val="000000"/>
                          </a:solidFill>
                          <a:latin typeface="Calibri"/>
                          <a:ea typeface="+mn-ea"/>
                          <a:cs typeface="+mn-cs"/>
                        </a:rPr>
                        <a:t>El trabajo no urgente debe parar</a:t>
                      </a:r>
                      <a:endParaRPr lang="es-AR" sz="1100" b="0" i="1" u="none" strike="noStrike" noProof="0" dirty="0">
                        <a:solidFill>
                          <a:srgbClr val="000000"/>
                        </a:solidFill>
                        <a:latin typeface="Calibri"/>
                        <a:ea typeface="+mn-ea"/>
                        <a:cs typeface="+mn-cs"/>
                      </a:endParaRPr>
                    </a:p>
                  </a:txBody>
                  <a:tcPr marL="9525" marR="9525" marT="9525"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4" hMerge="1">
                  <a:txBody>
                    <a:bodyPr/>
                    <a:lstStyle/>
                    <a:p>
                      <a:endParaRPr lang="en-US"/>
                    </a:p>
                  </a:txBody>
                  <a:tcPr/>
                </a:tc>
                <a:tc gridSpan="2" vMerge="1">
                  <a:txBody>
                    <a:bodyPr/>
                    <a:lstStyle/>
                    <a:p>
                      <a:endParaRPr lang="en-US"/>
                    </a:p>
                  </a:txBody>
                  <a:tcPr/>
                </a:tc>
                <a:tc hMerge="1" vMerge="1">
                  <a:txBody>
                    <a:bodyPr/>
                    <a:lstStyle/>
                    <a:p>
                      <a:endParaRPr lang="en-US"/>
                    </a:p>
                  </a:txBody>
                  <a:tcPr/>
                </a:tc>
              </a:tr>
              <a:tr h="337419">
                <a:tc>
                  <a:txBody>
                    <a:bodyPr/>
                    <a:lstStyle/>
                    <a:p>
                      <a:pPr marL="0" algn="ctr" defTabSz="914400">
                        <a:buNone/>
                      </a:pPr>
                      <a:r>
                        <a:rPr lang="es-AR" sz="1600" b="0" i="0" u="none" strike="noStrike" noProof="0" dirty="0" smtClean="0">
                          <a:solidFill>
                            <a:srgbClr val="000000"/>
                          </a:solidFill>
                          <a:latin typeface="Calibri"/>
                          <a:ea typeface="+mn-ea"/>
                          <a:cs typeface="+mn-cs"/>
                        </a:rPr>
                        <a:t>-35° a -39°</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40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4</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30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400" b="0" i="0" u="none" strike="noStrike" noProof="0" dirty="0" smtClean="0">
                          <a:solidFill>
                            <a:srgbClr val="000000"/>
                          </a:solidFill>
                          <a:latin typeface="Calibri"/>
                          <a:ea typeface="+mn-ea"/>
                          <a:cs typeface="+mn-cs"/>
                        </a:rPr>
                        <a:t>5</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3" gridSpan="2">
                  <a:txBody>
                    <a:bodyPr/>
                    <a:lstStyle/>
                    <a:p>
                      <a:pPr marL="0" algn="ctr" defTabSz="914400">
                        <a:buNone/>
                      </a:pPr>
                      <a:r>
                        <a:rPr lang="es-AR" sz="1100" b="0" i="1" u="none" strike="noStrike" noProof="0" dirty="0" smtClean="0">
                          <a:solidFill>
                            <a:srgbClr val="000000"/>
                          </a:solidFill>
                          <a:latin typeface="Calibri"/>
                          <a:ea typeface="+mn-ea"/>
                          <a:cs typeface="+mn-cs"/>
                        </a:rPr>
                        <a:t>El trabajo no urgente debe parar</a:t>
                      </a:r>
                      <a:endParaRPr lang="es-AR" sz="1100" b="0" i="1" u="none" strike="noStrike" noProof="0" dirty="0">
                        <a:solidFill>
                          <a:srgbClr val="000000"/>
                        </a:solidFill>
                        <a:latin typeface="Calibri"/>
                        <a:ea typeface="+mn-ea"/>
                        <a:cs typeface="+mn-cs"/>
                      </a:endParaRPr>
                    </a:p>
                  </a:txBody>
                  <a:tcPr marL="9525" marR="9525" marT="9525"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337419">
                <a:tc>
                  <a:txBody>
                    <a:bodyPr/>
                    <a:lstStyle/>
                    <a:p>
                      <a:pPr marL="0" algn="ctr" defTabSz="914400">
                        <a:buNone/>
                      </a:pPr>
                      <a:r>
                        <a:rPr lang="es-AR" sz="1600" b="0" i="0" u="none" strike="noStrike" noProof="0" dirty="0" smtClean="0">
                          <a:solidFill>
                            <a:srgbClr val="000000"/>
                          </a:solidFill>
                          <a:latin typeface="Calibri"/>
                          <a:ea typeface="+mn-ea"/>
                          <a:cs typeface="+mn-cs"/>
                        </a:rPr>
                        <a:t>-40° a -44°</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30</a:t>
                      </a:r>
                      <a:endParaRPr lang="es-AR" sz="14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400" b="0" i="0" u="none" strike="noStrike" noProof="0" dirty="0" smtClean="0">
                          <a:solidFill>
                            <a:srgbClr val="000000"/>
                          </a:solidFill>
                          <a:latin typeface="Calibri"/>
                          <a:ea typeface="+mn-ea"/>
                          <a:cs typeface="+mn-cs"/>
                        </a:rPr>
                        <a:t>5</a:t>
                      </a:r>
                      <a:endParaRPr lang="es-AR" sz="14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marL="0" algn="ctr" defTabSz="914400">
                        <a:buNone/>
                      </a:pPr>
                      <a:r>
                        <a:rPr lang="es-AR" sz="1100" b="0" i="1" u="none" strike="noStrike" noProof="0" dirty="0" smtClean="0">
                          <a:solidFill>
                            <a:srgbClr val="000000"/>
                          </a:solidFill>
                          <a:latin typeface="Calibri"/>
                          <a:ea typeface="+mn-ea"/>
                          <a:cs typeface="+mn-cs"/>
                        </a:rPr>
                        <a:t>El trabajo no urgente debe parar</a:t>
                      </a:r>
                      <a:endParaRPr lang="es-AR" sz="1100" b="0" i="1" u="none" strike="noStrike" noProof="0" dirty="0">
                        <a:solidFill>
                          <a:srgbClr val="000000"/>
                        </a:solidFill>
                        <a:latin typeface="Calibri"/>
                        <a:ea typeface="+mn-ea"/>
                        <a:cs typeface="+mn-cs"/>
                      </a:endParaRPr>
                    </a:p>
                  </a:txBody>
                  <a:tcPr marL="9525" marR="9525" marT="9525"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674838">
                <a:tc>
                  <a:txBody>
                    <a:bodyPr/>
                    <a:lstStyle/>
                    <a:p>
                      <a:pPr marL="0" algn="ctr" defTabSz="914400">
                        <a:buNone/>
                      </a:pPr>
                      <a:r>
                        <a:rPr lang="es-AR" sz="1600" b="0" i="0" u="none" strike="noStrike" noProof="0" dirty="0" smtClean="0">
                          <a:solidFill>
                            <a:srgbClr val="000000"/>
                          </a:solidFill>
                          <a:latin typeface="Calibri"/>
                          <a:ea typeface="+mn-ea"/>
                          <a:cs typeface="+mn-cs"/>
                        </a:rPr>
                        <a:t>-45° y menos</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a:buNone/>
                      </a:pPr>
                      <a:r>
                        <a:rPr lang="es-AR" sz="1100" b="0" i="1" u="none" strike="noStrike" noProof="0" dirty="0" smtClean="0">
                          <a:solidFill>
                            <a:srgbClr val="000000"/>
                          </a:solidFill>
                          <a:latin typeface="Calibri"/>
                          <a:ea typeface="+mn-ea"/>
                          <a:cs typeface="+mn-cs"/>
                        </a:rPr>
                        <a:t>El trabajo no urgente debe parar</a:t>
                      </a:r>
                      <a:endParaRPr lang="es-AR" sz="1100" b="0" i="1" u="none" strike="noStrike" noProof="0" dirty="0">
                        <a:solidFill>
                          <a:srgbClr val="000000"/>
                        </a:solidFill>
                        <a:latin typeface="Calibri"/>
                        <a:ea typeface="+mn-ea"/>
                        <a:cs typeface="+mn-cs"/>
                      </a:endParaRPr>
                    </a:p>
                  </a:txBody>
                  <a:tcPr marL="9525" marR="9525" marT="9525"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bl>
          </a:graphicData>
        </a:graphic>
      </p:graphicFrame>
      <p:sp>
        <p:nvSpPr>
          <p:cNvPr id="13" name="Rectangle 12"/>
          <p:cNvSpPr/>
          <p:nvPr/>
        </p:nvSpPr>
        <p:spPr>
          <a:xfrm>
            <a:off x="228600" y="1752600"/>
            <a:ext cx="1277008" cy="4745421"/>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AR" dirty="0"/>
          </a:p>
        </p:txBody>
      </p:sp>
      <p:sp>
        <p:nvSpPr>
          <p:cNvPr id="14" name="Rectangle 13"/>
          <p:cNvSpPr/>
          <p:nvPr/>
        </p:nvSpPr>
        <p:spPr>
          <a:xfrm>
            <a:off x="1524000" y="1752600"/>
            <a:ext cx="7394027" cy="630622"/>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AR" dirty="0"/>
          </a:p>
        </p:txBody>
      </p:sp>
      <p:sp>
        <p:nvSpPr>
          <p:cNvPr id="15" name="Rectangle 14"/>
          <p:cNvSpPr/>
          <p:nvPr/>
        </p:nvSpPr>
        <p:spPr>
          <a:xfrm>
            <a:off x="228600" y="3581400"/>
            <a:ext cx="1295400" cy="478221"/>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AR" dirty="0"/>
          </a:p>
        </p:txBody>
      </p:sp>
      <p:sp>
        <p:nvSpPr>
          <p:cNvPr id="8" name="TextBox 7"/>
          <p:cNvSpPr txBox="1"/>
          <p:nvPr/>
        </p:nvSpPr>
        <p:spPr>
          <a:xfrm>
            <a:off x="0" y="6477000"/>
            <a:ext cx="9144000" cy="415498"/>
          </a:xfrm>
          <a:prstGeom prst="rect">
            <a:avLst/>
          </a:prstGeom>
          <a:noFill/>
          <a:ln>
            <a:noFill/>
          </a:ln>
        </p:spPr>
        <p:txBody>
          <a:bodyPr wrap="square" rtlCol="0">
            <a:spAutoFit/>
          </a:bodyPr>
          <a:lstStyle/>
          <a:p>
            <a:r>
              <a:rPr lang="en-US" sz="1050" dirty="0" smtClean="0"/>
              <a:t>*Adapted from 2008 TLVs® and BEIs ® – Threshold Limit Values for Chemical Substances and Physical Agents and Biological Exposure Indices. Cincinnati: American Conference of Governmental Industrial Hygienists (ACGIH), 2008, page 213</a:t>
            </a:r>
            <a:endParaRPr lang="en-US"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1" nodeType="clickEffect">
                                  <p:stCondLst>
                                    <p:cond delay="0"/>
                                  </p:stCondLst>
                                  <p:childTnLst>
                                    <p:animMotion origin="layout" path="M 2.77556E-17 -3.7037E-7 L 0.4724 -3.7037E-7 " pathEditMode="relative" rAng="0" ptsTypes="AA">
                                      <p:cBhvr>
                                        <p:cTn id="26" dur="2000" fill="hold"/>
                                        <p:tgtEl>
                                          <p:spTgt spid="15"/>
                                        </p:tgtEl>
                                        <p:attrNameLst>
                                          <p:attrName>ppt_x</p:attrName>
                                          <p:attrName>ppt_y</p:attrName>
                                        </p:attrNameLst>
                                      </p:cBhvr>
                                      <p:rCtr x="2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566"/>
            <a:ext cx="8229600" cy="1143000"/>
          </a:xfrm>
          <a:noFill/>
        </p:spPr>
        <p:txBody>
          <a:bodyPr/>
          <a:lstStyle/>
          <a:p>
            <a:pPr algn="r"/>
            <a:r>
              <a:rPr lang="en-US" dirty="0" smtClean="0">
                <a:effectLst>
                  <a:outerShdw blurRad="38100" dist="38100" dir="2700000" algn="tl">
                    <a:srgbClr val="000000">
                      <a:alpha val="43137"/>
                    </a:srgbClr>
                  </a:outerShdw>
                </a:effectLst>
              </a:rPr>
              <a:t>CÓMO HACER MEJOR LAS COSAS</a:t>
            </a:r>
            <a:endParaRPr lang="en-US" dirty="0">
              <a:effectLst>
                <a:outerShdw blurRad="38100" dist="38100" dir="2700000" algn="tl">
                  <a:srgbClr val="000000">
                    <a:alpha val="43137"/>
                  </a:srgbClr>
                </a:outerShdw>
              </a:effectLst>
            </a:endParaRPr>
          </a:p>
        </p:txBody>
      </p:sp>
      <p:sp>
        <p:nvSpPr>
          <p:cNvPr id="55298" name="Text Placeholder 6"/>
          <p:cNvSpPr>
            <a:spLocks noGrp="1"/>
          </p:cNvSpPr>
          <p:nvPr>
            <p:ph type="body" idx="1"/>
          </p:nvPr>
        </p:nvSpPr>
        <p:spPr>
          <a:xfrm>
            <a:off x="304800" y="1066800"/>
            <a:ext cx="4040188" cy="639762"/>
          </a:xfrm>
        </p:spPr>
        <p:txBody>
          <a:bodyPr/>
          <a:lstStyle/>
          <a:p>
            <a:pPr algn="ctr"/>
            <a:r>
              <a:rPr lang="en-US" dirty="0" smtClean="0"/>
              <a:t>QUÉ HACER</a:t>
            </a:r>
          </a:p>
        </p:txBody>
      </p:sp>
      <p:sp>
        <p:nvSpPr>
          <p:cNvPr id="55299" name="Content Placeholder 2"/>
          <p:cNvSpPr>
            <a:spLocks noGrp="1"/>
          </p:cNvSpPr>
          <p:nvPr>
            <p:ph sz="half" idx="2"/>
          </p:nvPr>
        </p:nvSpPr>
        <p:spPr>
          <a:xfrm>
            <a:off x="304800" y="1752600"/>
            <a:ext cx="4449170" cy="4876800"/>
          </a:xfrm>
        </p:spPr>
        <p:txBody>
          <a:bodyPr>
            <a:noAutofit/>
          </a:bodyPr>
          <a:lstStyle/>
          <a:p>
            <a:pPr>
              <a:buClr>
                <a:schemeClr val="tx1"/>
              </a:buClr>
              <a:buFont typeface="Wingdings" charset="2"/>
              <a:buChar char="ü"/>
            </a:pPr>
            <a:r>
              <a:rPr lang="es-AR" sz="2200" dirty="0"/>
              <a:t>Use al menos tres capas de ropa</a:t>
            </a:r>
          </a:p>
          <a:p>
            <a:pPr>
              <a:buClr>
                <a:schemeClr val="tx1"/>
              </a:buClr>
              <a:buFont typeface="Wingdings" charset="2"/>
              <a:buChar char="ü"/>
            </a:pPr>
            <a:r>
              <a:rPr lang="es-AR" sz="2200" dirty="0"/>
              <a:t>Use calzado aislado</a:t>
            </a:r>
          </a:p>
          <a:p>
            <a:pPr>
              <a:buClr>
                <a:schemeClr val="tx1"/>
              </a:buClr>
              <a:buFont typeface="Wingdings" charset="2"/>
              <a:buChar char="ü"/>
            </a:pPr>
            <a:r>
              <a:rPr lang="es-AR" sz="2200" dirty="0"/>
              <a:t>Use un sombrero o capucha</a:t>
            </a:r>
          </a:p>
          <a:p>
            <a:pPr>
              <a:buClr>
                <a:schemeClr val="tx1"/>
              </a:buClr>
              <a:buFont typeface="Wingdings" charset="2"/>
              <a:buChar char="ü"/>
            </a:pPr>
            <a:r>
              <a:rPr lang="es-AR" sz="2200" dirty="0"/>
              <a:t>Mantenga los pies calientes y secos</a:t>
            </a:r>
          </a:p>
          <a:p>
            <a:pPr marL="523494" lvl="1">
              <a:buClr>
                <a:schemeClr val="tx1"/>
              </a:buClr>
              <a:buFont typeface="Arial"/>
              <a:buChar char="•"/>
            </a:pPr>
            <a:r>
              <a:rPr lang="es-AR" sz="1800" dirty="0"/>
              <a:t>Use botas impermeables</a:t>
            </a:r>
          </a:p>
          <a:p>
            <a:pPr marL="523494" lvl="1">
              <a:buClr>
                <a:schemeClr val="tx1"/>
              </a:buClr>
              <a:buFont typeface="Arial"/>
              <a:buChar char="•"/>
            </a:pPr>
            <a:r>
              <a:rPr lang="es-AR" sz="1800" dirty="0"/>
              <a:t>Use  medias cortas abajo de las medias de lana</a:t>
            </a:r>
          </a:p>
          <a:p>
            <a:pPr>
              <a:buClr>
                <a:schemeClr val="tx1"/>
              </a:buClr>
              <a:buFont typeface="Wingdings" charset="2"/>
              <a:buChar char="ü"/>
            </a:pPr>
            <a:r>
              <a:rPr lang="es-AR" sz="2200" dirty="0"/>
              <a:t>Tome descansos</a:t>
            </a:r>
          </a:p>
          <a:p>
            <a:pPr>
              <a:buClr>
                <a:schemeClr val="tx1"/>
              </a:buClr>
              <a:buFont typeface="Wingdings" charset="2"/>
              <a:buChar char="ü"/>
            </a:pPr>
            <a:r>
              <a:rPr lang="es-AR" sz="2200" dirty="0"/>
              <a:t>Consuma alimentos calientes, ricos en calorías </a:t>
            </a:r>
          </a:p>
          <a:p>
            <a:pPr>
              <a:buClr>
                <a:schemeClr val="tx1"/>
              </a:buClr>
              <a:buFont typeface="Wingdings" charset="2"/>
              <a:buChar char="ü"/>
            </a:pPr>
            <a:r>
              <a:rPr lang="es-AR" sz="2200" dirty="0"/>
              <a:t>Planifique el trabajo pesado durante el momento más cálido del día</a:t>
            </a:r>
          </a:p>
        </p:txBody>
      </p:sp>
      <p:sp>
        <p:nvSpPr>
          <p:cNvPr id="55300" name="Text Placeholder 7"/>
          <p:cNvSpPr>
            <a:spLocks noGrp="1"/>
          </p:cNvSpPr>
          <p:nvPr>
            <p:ph type="body" sz="quarter" idx="3"/>
          </p:nvPr>
        </p:nvSpPr>
        <p:spPr/>
        <p:txBody>
          <a:bodyPr/>
          <a:lstStyle/>
          <a:p>
            <a:pPr algn="ctr"/>
            <a:r>
              <a:rPr lang="en-US" dirty="0" smtClean="0"/>
              <a:t>EVITAR</a:t>
            </a:r>
          </a:p>
        </p:txBody>
      </p:sp>
      <p:sp>
        <p:nvSpPr>
          <p:cNvPr id="55301" name="Content Placeholder 5"/>
          <p:cNvSpPr>
            <a:spLocks noGrp="1"/>
          </p:cNvSpPr>
          <p:nvPr>
            <p:ph sz="quarter" idx="4"/>
          </p:nvPr>
        </p:nvSpPr>
        <p:spPr>
          <a:xfrm>
            <a:off x="5022376" y="2202171"/>
            <a:ext cx="3869140" cy="3951288"/>
          </a:xfrm>
        </p:spPr>
        <p:txBody>
          <a:bodyPr>
            <a:normAutofit/>
          </a:bodyPr>
          <a:lstStyle/>
          <a:p>
            <a:pPr marL="347472" indent="-347472">
              <a:buClr>
                <a:schemeClr val="tx1"/>
              </a:buClr>
              <a:buBlip>
                <a:blip r:embed="rId3"/>
              </a:buBlip>
            </a:pPr>
            <a:r>
              <a:rPr lang="es-AR" sz="2000" dirty="0" smtClean="0"/>
              <a:t>Fumar</a:t>
            </a:r>
          </a:p>
          <a:p>
            <a:pPr marL="347472" indent="-347472">
              <a:buClr>
                <a:schemeClr val="tx1"/>
              </a:buClr>
              <a:buBlip>
                <a:blip r:embed="rId3"/>
              </a:buBlip>
            </a:pPr>
            <a:r>
              <a:rPr lang="es-AR" sz="2000" dirty="0" smtClean="0"/>
              <a:t>Cafeína</a:t>
            </a:r>
          </a:p>
          <a:p>
            <a:pPr marL="347472" indent="-347472">
              <a:buClr>
                <a:schemeClr val="tx1"/>
              </a:buClr>
              <a:buBlip>
                <a:blip r:embed="rId3"/>
              </a:buBlip>
            </a:pPr>
            <a:r>
              <a:rPr lang="es-AR" sz="2000" dirty="0" smtClean="0"/>
              <a:t>Alcohol</a:t>
            </a:r>
          </a:p>
          <a:p>
            <a:pPr marL="347472" indent="-347472">
              <a:buClr>
                <a:schemeClr val="tx1"/>
              </a:buClr>
              <a:buBlip>
                <a:blip r:embed="rId3"/>
              </a:buBlip>
            </a:pPr>
            <a:r>
              <a:rPr lang="es-AR" sz="2000" dirty="0" smtClean="0"/>
              <a:t>Uso de ropa apretada</a:t>
            </a:r>
          </a:p>
          <a:p>
            <a:pPr marL="347472" indent="-347472">
              <a:buClr>
                <a:schemeClr val="tx1"/>
              </a:buClr>
              <a:buBlip>
                <a:blip r:embed="rId3"/>
              </a:buBlip>
            </a:pPr>
            <a:r>
              <a:rPr lang="es-AR" sz="2000" dirty="0" smtClean="0"/>
              <a:t>Uso de ropa de algodón (excepto una capa absorbente) </a:t>
            </a:r>
          </a:p>
          <a:p>
            <a:pPr marL="347472" indent="-347472">
              <a:buClr>
                <a:schemeClr val="tx1"/>
              </a:buClr>
              <a:buBlip>
                <a:blip r:embed="rId3"/>
              </a:buBlip>
            </a:pPr>
            <a:r>
              <a:rPr lang="es-AR" sz="2000" dirty="0" smtClean="0"/>
              <a:t>Bebidas frías</a:t>
            </a:r>
          </a:p>
          <a:p>
            <a:pPr>
              <a:buNone/>
            </a:pPr>
            <a:endParaRPr lang="en-US" sz="2000" dirty="0" smtClean="0"/>
          </a:p>
          <a:p>
            <a:pPr>
              <a:buNone/>
            </a:pPr>
            <a:endParaRPr lang="en-US" sz="2000" dirty="0" smtClean="0"/>
          </a:p>
        </p:txBody>
      </p:sp>
      <p:sp>
        <p:nvSpPr>
          <p:cNvPr id="7" name="Slide Number Placeholder 6"/>
          <p:cNvSpPr>
            <a:spLocks noGrp="1"/>
          </p:cNvSpPr>
          <p:nvPr>
            <p:ph type="sldNum" sz="quarter" idx="12"/>
          </p:nvPr>
        </p:nvSpPr>
        <p:spPr/>
        <p:txBody>
          <a:bodyPr/>
          <a:lstStyle/>
          <a:p>
            <a:fld id="{08C57097-B0D4-42A7-9A66-B67B15BCBCEA}" type="slidenum">
              <a:rPr lang="en-US" smtClean="0"/>
              <a:pPr/>
              <a:t>168</a:t>
            </a:fld>
            <a:endParaRPr lang="en-US" dirty="0"/>
          </a:p>
        </p:txBody>
      </p:sp>
      <p:sp>
        <p:nvSpPr>
          <p:cNvPr id="10" name="Cloud 9"/>
          <p:cNvSpPr/>
          <p:nvPr/>
        </p:nvSpPr>
        <p:spPr>
          <a:xfrm>
            <a:off x="5732058" y="4722126"/>
            <a:ext cx="2984310" cy="1915236"/>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00">
              <a:buNone/>
            </a:pPr>
            <a:r>
              <a:rPr lang="es-AR" sz="2400" b="1" i="0" dirty="0" smtClean="0">
                <a:solidFill>
                  <a:srgbClr val="00B0F0"/>
                </a:solidFill>
                <a:effectLst>
                  <a:outerShdw blurRad="38100" dist="32000" dir="5400000" algn="tl">
                    <a:srgbClr val="000000">
                      <a:alpha val="30000"/>
                    </a:srgbClr>
                  </a:outerShdw>
                </a:effectLst>
                <a:latin typeface="Calibri"/>
                <a:ea typeface="+mn-ea"/>
                <a:cs typeface="+mn-cs"/>
              </a:rPr>
              <a:t>¡Planee el trabajo en el clima frío!</a:t>
            </a:r>
            <a:endParaRPr lang="es-AR" sz="2400" b="1" i="0" dirty="0">
              <a:solidFill>
                <a:srgbClr val="00B0F0"/>
              </a:solidFill>
              <a:effectLst>
                <a:outerShdw blurRad="38100" dist="32000" dir="5400000" algn="tl">
                  <a:srgbClr val="000000">
                    <a:alpha val="30000"/>
                  </a:srgbClr>
                </a:outerShdw>
              </a:effectLst>
              <a:latin typeface="Calibri"/>
              <a:ea typeface="+mn-ea"/>
              <a:cs typeface="+mn-cs"/>
            </a:endParaRP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r>
              <a:rPr lang="en-US" dirty="0" smtClean="0">
                <a:effectLst>
                  <a:outerShdw blurRad="38100" dist="38100" dir="2700000" algn="tl">
                    <a:srgbClr val="000000">
                      <a:alpha val="43137"/>
                    </a:srgbClr>
                  </a:outerShdw>
                </a:effectLst>
              </a:rPr>
              <a:t>CALOR</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57200" y="1600200"/>
            <a:ext cx="6934200" cy="4525963"/>
          </a:xfrm>
        </p:spPr>
        <p:txBody>
          <a:bodyPr>
            <a:normAutofit fontScale="92500" lnSpcReduction="10000"/>
          </a:bodyPr>
          <a:lstStyle/>
          <a:p>
            <a:pPr marL="347472" indent="-347472">
              <a:buNone/>
            </a:pPr>
            <a:r>
              <a:rPr lang="es-AR" sz="2600" b="1" dirty="0"/>
              <a:t>¿CUÁNDO ES UN PROBLEMA? </a:t>
            </a:r>
          </a:p>
          <a:p>
            <a:pPr marL="740664" lvl="1" indent="-283464">
              <a:buClr>
                <a:schemeClr val="tx1"/>
              </a:buClr>
              <a:buFont typeface="Arial"/>
              <a:buChar char="–"/>
            </a:pPr>
            <a:r>
              <a:rPr lang="es-AR" dirty="0"/>
              <a:t>Cuando un trabajador se ve expuesto a calor excesivo o trabajo físico pesado en ambientes calurosos</a:t>
            </a:r>
          </a:p>
          <a:p>
            <a:pPr marL="740664" lvl="1" indent="-283464">
              <a:buNone/>
            </a:pPr>
            <a:endParaRPr lang="es-AR" dirty="0"/>
          </a:p>
          <a:p>
            <a:pPr marL="347472" indent="-347472">
              <a:buNone/>
            </a:pPr>
            <a:r>
              <a:rPr lang="es-AR" sz="2800" b="1" dirty="0"/>
              <a:t>CALOR</a:t>
            </a:r>
          </a:p>
          <a:p>
            <a:pPr marL="347472" indent="-347472">
              <a:buClr>
                <a:schemeClr val="tx1"/>
              </a:buClr>
              <a:buFont typeface="Arial"/>
              <a:buChar char="•"/>
            </a:pPr>
            <a:r>
              <a:rPr lang="es-AR" sz="2600" dirty="0"/>
              <a:t>Puede causar estrés por</a:t>
            </a:r>
            <a:r>
              <a:rPr lang="es-AR" sz="2600" i="1" dirty="0"/>
              <a:t> calor </a:t>
            </a:r>
            <a:r>
              <a:rPr lang="es-AR" sz="2600" dirty="0"/>
              <a:t>si el cuerpo genera más calor que el que disipa</a:t>
            </a:r>
          </a:p>
          <a:p>
            <a:pPr marL="347472" indent="-347472">
              <a:buClr>
                <a:schemeClr val="tx1"/>
              </a:buClr>
              <a:buFont typeface="Arial"/>
              <a:buChar char="•"/>
            </a:pPr>
            <a:r>
              <a:rPr lang="es-AR" sz="2600" dirty="0"/>
              <a:t>Puede disminuir el desempeño físico y mental de los trabajadores</a:t>
            </a:r>
          </a:p>
          <a:p>
            <a:pPr marL="347472" indent="-347472">
              <a:buNone/>
            </a:pPr>
            <a:endParaRPr lang="es-AR" sz="2600" dirty="0"/>
          </a:p>
          <a:p>
            <a:pPr marL="347472" indent="-347472">
              <a:buClr>
                <a:schemeClr val="tx1"/>
              </a:buClr>
              <a:buFont typeface="Arial"/>
              <a:buChar char="•"/>
            </a:pPr>
            <a:r>
              <a:rPr lang="es-AR" sz="2400" dirty="0"/>
              <a:t>_____________________________________</a:t>
            </a:r>
          </a:p>
          <a:p>
            <a:endParaRPr lang="en-US" sz="2400" dirty="0" smtClean="0"/>
          </a:p>
          <a:p>
            <a:pPr>
              <a:buNone/>
            </a:pPr>
            <a:endParaRPr lang="en-US" sz="2400" dirty="0" smtClean="0"/>
          </a:p>
          <a:p>
            <a:endParaRPr lang="en-US" sz="2800" dirty="0" smtClean="0"/>
          </a:p>
          <a:p>
            <a:pPr lvl="1">
              <a:buNone/>
            </a:pPr>
            <a:endParaRPr lang="en-US" sz="2400" dirty="0"/>
          </a:p>
        </p:txBody>
      </p:sp>
      <p:sp>
        <p:nvSpPr>
          <p:cNvPr id="5" name="Slide Number Placeholder 4"/>
          <p:cNvSpPr>
            <a:spLocks noGrp="1"/>
          </p:cNvSpPr>
          <p:nvPr>
            <p:ph type="sldNum" sz="quarter" idx="12"/>
          </p:nvPr>
        </p:nvSpPr>
        <p:spPr/>
        <p:txBody>
          <a:bodyPr/>
          <a:lstStyle/>
          <a:p>
            <a:fld id="{4D7D747F-4488-409A-B73E-D19449E07B18}" type="slidenum">
              <a:rPr lang="en-US" smtClean="0"/>
              <a:pPr/>
              <a:t>169</a:t>
            </a:fld>
            <a:endParaRPr lang="en-US" dirty="0"/>
          </a:p>
        </p:txBody>
      </p:sp>
      <p:sp>
        <p:nvSpPr>
          <p:cNvPr id="7" name="Sun 6"/>
          <p:cNvSpPr/>
          <p:nvPr/>
        </p:nvSpPr>
        <p:spPr>
          <a:xfrm rot="20934592">
            <a:off x="6615709" y="2052976"/>
            <a:ext cx="2245144" cy="2151658"/>
          </a:xfrm>
          <a:prstGeom prst="sun">
            <a:avLst/>
          </a:prstGeom>
          <a:gradFill flip="none" rotWithShape="1">
            <a:gsLst>
              <a:gs pos="0">
                <a:srgbClr val="FFCC00"/>
              </a:gs>
              <a:gs pos="97000">
                <a:srgbClr val="FFCC00">
                  <a:tint val="44500"/>
                  <a:satMod val="160000"/>
                </a:srgbClr>
              </a:gs>
              <a:gs pos="100000">
                <a:srgbClr val="FFCC00"/>
              </a:gs>
            </a:gsLst>
            <a:path path="circle">
              <a:fillToRect l="50000" t="50000" r="50000" b="50000"/>
            </a:path>
            <a:tileRect/>
          </a:gradFill>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1143000"/>
          </a:xfrm>
        </p:spPr>
        <p:txBody>
          <a:bodyPr/>
          <a:lstStyle/>
          <a:p>
            <a:pPr algn="r"/>
            <a:r>
              <a:rPr lang="en-US" dirty="0" smtClean="0">
                <a:effectLst>
                  <a:outerShdw blurRad="38100" dist="38100" dir="2700000" algn="tl">
                    <a:srgbClr val="000000">
                      <a:alpha val="43137"/>
                    </a:srgbClr>
                  </a:outerShdw>
                </a:effectLst>
              </a:rPr>
              <a:t>CONOZCA </a:t>
            </a:r>
            <a:r>
              <a:rPr lang="en-US" dirty="0">
                <a:effectLst>
                  <a:outerShdw blurRad="38100" dist="38100" dir="2700000" algn="tl">
                    <a:srgbClr val="000000">
                      <a:alpha val="43137"/>
                    </a:srgbClr>
                  </a:outerShdw>
                </a:effectLst>
              </a:rPr>
              <a:t>S</a:t>
            </a:r>
            <a:r>
              <a:rPr lang="en-US" dirty="0" smtClean="0">
                <a:effectLst>
                  <a:outerShdw blurRad="38100" dist="38100" dir="2700000" algn="tl">
                    <a:srgbClr val="000000">
                      <a:alpha val="43137"/>
                    </a:srgbClr>
                  </a:outerShdw>
                </a:effectLst>
              </a:rPr>
              <a:t>US LÍMITES: LEVANTAR</a:t>
            </a:r>
            <a:endParaRPr lang="en-US" dirty="0">
              <a:effectLst>
                <a:outerShdw blurRad="38100" dist="38100" dir="2700000" algn="tl">
                  <a:srgbClr val="000000">
                    <a:alpha val="43137"/>
                  </a:srgbClr>
                </a:outerShdw>
              </a:effectLst>
            </a:endParaRPr>
          </a:p>
        </p:txBody>
      </p:sp>
      <p:sp>
        <p:nvSpPr>
          <p:cNvPr id="15" name="Slide Number Placeholder 14"/>
          <p:cNvSpPr>
            <a:spLocks noGrp="1"/>
          </p:cNvSpPr>
          <p:nvPr>
            <p:ph type="sldNum" sz="quarter" idx="12"/>
          </p:nvPr>
        </p:nvSpPr>
        <p:spPr/>
        <p:txBody>
          <a:bodyPr/>
          <a:lstStyle/>
          <a:p>
            <a:fld id="{5743371E-D975-440E-A94A-A0EC841C25C2}" type="slidenum">
              <a:rPr lang="en-US" smtClean="0"/>
              <a:pPr/>
              <a:t>17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112655283"/>
              </p:ext>
            </p:extLst>
          </p:nvPr>
        </p:nvGraphicFramePr>
        <p:xfrm>
          <a:off x="990600" y="1600200"/>
          <a:ext cx="7848602" cy="4733925"/>
        </p:xfrm>
        <a:graphic>
          <a:graphicData uri="http://schemas.openxmlformats.org/drawingml/2006/table">
            <a:tbl>
              <a:tblPr/>
              <a:tblGrid>
                <a:gridCol w="1282944"/>
                <a:gridCol w="905608"/>
                <a:gridCol w="905608"/>
                <a:gridCol w="1020643"/>
                <a:gridCol w="990600"/>
                <a:gridCol w="838200"/>
                <a:gridCol w="990600"/>
                <a:gridCol w="914399"/>
              </a:tblGrid>
              <a:tr h="382366">
                <a:tc>
                  <a:txBody>
                    <a:bodyPr/>
                    <a:lstStyle/>
                    <a:p>
                      <a:pPr algn="l" fontAlgn="t"/>
                      <a:endParaRPr lang="es-ES_tradnl" sz="1600" b="0" i="0" u="none" strike="noStrike" noProof="0" dirty="0">
                        <a:solidFill>
                          <a:srgbClr val="000000"/>
                        </a:solidFill>
                        <a:latin typeface="Calibri"/>
                      </a:endParaRPr>
                    </a:p>
                  </a:txBody>
                  <a:tcPr marL="9525" marR="9525" marT="9525" marB="0">
                    <a:lnL>
                      <a:noFill/>
                    </a:lnL>
                    <a:lnR>
                      <a:noFill/>
                    </a:lnR>
                    <a:lnT>
                      <a:noFill/>
                    </a:lnT>
                    <a:lnB>
                      <a:noFill/>
                    </a:lnB>
                  </a:tcPr>
                </a:tc>
                <a:tc>
                  <a:txBody>
                    <a:bodyPr/>
                    <a:lstStyle/>
                    <a:p>
                      <a:pPr algn="l" fontAlgn="t"/>
                      <a:endParaRPr lang="es-ES_tradnl" sz="1600" b="0" i="0" u="none" strike="noStrike" noProof="0">
                        <a:solidFill>
                          <a:srgbClr val="000000"/>
                        </a:solidFill>
                        <a:latin typeface="Calibri"/>
                      </a:endParaRPr>
                    </a:p>
                  </a:txBody>
                  <a:tcPr marL="9525" marR="9525" marT="9525" marB="0">
                    <a:lnL>
                      <a:noFill/>
                    </a:lnL>
                    <a:lnR>
                      <a:noFill/>
                    </a:lnR>
                    <a:lnT>
                      <a:noFill/>
                    </a:lnT>
                    <a:lnB>
                      <a:noFill/>
                    </a:lnB>
                  </a:tcPr>
                </a:tc>
                <a:tc gridSpan="6">
                  <a:txBody>
                    <a:bodyPr/>
                    <a:lstStyle/>
                    <a:p>
                      <a:pPr algn="ctr" rtl="0" fontAlgn="ctr"/>
                      <a:r>
                        <a:rPr lang="es-ES_tradnl" sz="2400" b="1" i="0" u="none" strike="noStrike" noProof="0" smtClean="0">
                          <a:solidFill>
                            <a:srgbClr val="000000"/>
                          </a:solidFill>
                          <a:latin typeface="Calibri"/>
                        </a:rPr>
                        <a:t>Levantar</a:t>
                      </a:r>
                      <a:r>
                        <a:rPr lang="es-ES_tradnl" sz="2400" b="1" i="0" u="none" strike="noStrike" baseline="0" noProof="0" smtClean="0">
                          <a:solidFill>
                            <a:srgbClr val="000000"/>
                          </a:solidFill>
                          <a:latin typeface="Calibri"/>
                        </a:rPr>
                        <a:t> una cosa </a:t>
                      </a:r>
                      <a:r>
                        <a:rPr lang="es-ES_tradnl" sz="2400" b="1" i="0" u="none" strike="noStrike" noProof="0" smtClean="0">
                          <a:solidFill>
                            <a:srgbClr val="000000"/>
                          </a:solidFill>
                          <a:latin typeface="Calibri"/>
                        </a:rPr>
                        <a:t>cada ….</a:t>
                      </a:r>
                      <a:r>
                        <a:rPr lang="es-ES_tradnl" sz="1600" b="1" i="0" u="none" strike="noStrike" noProof="0" smtClean="0">
                          <a:solidFill>
                            <a:srgbClr val="000000"/>
                          </a:solidFill>
                          <a:latin typeface="Calibri"/>
                        </a:rPr>
                        <a:t> </a:t>
                      </a:r>
                      <a:endParaRPr lang="es-ES_tradnl" sz="1600" b="1" i="0" u="none" strike="noStrike" noProof="0">
                        <a:solidFill>
                          <a:srgbClr val="000000"/>
                        </a:solidFill>
                        <a:latin typeface="Calibri"/>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2366">
                <a:tc>
                  <a:txBody>
                    <a:bodyPr/>
                    <a:lstStyle/>
                    <a:p>
                      <a:pPr algn="l" fontAlgn="t"/>
                      <a:endParaRPr lang="es-ES_tradnl" sz="1600" b="0" i="0" u="none" strike="noStrike" noProof="0">
                        <a:solidFill>
                          <a:srgbClr val="000000"/>
                        </a:solidFill>
                        <a:latin typeface="Calibri"/>
                      </a:endParaRPr>
                    </a:p>
                  </a:txBody>
                  <a:tcPr marL="9525" marR="9525" marT="9525" marB="0">
                    <a:lnL>
                      <a:noFill/>
                    </a:lnL>
                    <a:lnR>
                      <a:noFill/>
                    </a:lnR>
                    <a:lnT>
                      <a:noFill/>
                    </a:lnT>
                    <a:lnB>
                      <a:noFill/>
                    </a:lnB>
                  </a:tcPr>
                </a:tc>
                <a:tc>
                  <a:txBody>
                    <a:bodyPr/>
                    <a:lstStyle/>
                    <a:p>
                      <a:pPr algn="l" fontAlgn="t"/>
                      <a:r>
                        <a:rPr lang="es-ES_tradnl" sz="1600" b="0" i="0" u="none" strike="noStrike" noProof="0" smtClean="0">
                          <a:solidFill>
                            <a:srgbClr val="000000"/>
                          </a:solidFill>
                          <a:latin typeface="Calibri"/>
                        </a:rPr>
                        <a:t> </a:t>
                      </a:r>
                      <a:endParaRPr lang="es-ES_tradnl" sz="1600" b="0" i="0" u="none" strike="noStrike" noProof="0">
                        <a:solidFill>
                          <a:srgbClr val="000000"/>
                        </a:solidFill>
                        <a:latin typeface="Calibri"/>
                      </a:endParaRPr>
                    </a:p>
                  </a:txBody>
                  <a:tcPr marL="9525" marR="9525" marT="9525" marB="0">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algn="ctr" rtl="0" fontAlgn="ctr"/>
                      <a:r>
                        <a:rPr lang="es-ES_tradnl" sz="2400" b="0" i="0" u="none" strike="noStrike" noProof="0" smtClean="0">
                          <a:solidFill>
                            <a:srgbClr val="000000"/>
                          </a:solidFill>
                          <a:latin typeface="Calibri"/>
                        </a:rPr>
                        <a:t>30 minutos</a:t>
                      </a:r>
                      <a:endParaRPr lang="es-ES_tradnl" sz="2400" b="0" i="0" u="none" strike="noStrike" noProof="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rtl="0" fontAlgn="ctr"/>
                      <a:r>
                        <a:rPr lang="es-ES_tradnl" sz="2400" b="0" i="0" u="none" strike="noStrike" noProof="0" smtClean="0">
                          <a:solidFill>
                            <a:srgbClr val="000000"/>
                          </a:solidFill>
                          <a:latin typeface="Calibri"/>
                        </a:rPr>
                        <a:t>8 horas</a:t>
                      </a:r>
                      <a:endParaRPr lang="es-ES_tradnl" sz="2400" b="0" i="0" u="none" strike="noStrike" noProof="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216468">
                <a:tc>
                  <a:txBody>
                    <a:bodyPr/>
                    <a:lstStyle/>
                    <a:p>
                      <a:pPr algn="l" fontAlgn="t"/>
                      <a:r>
                        <a:rPr lang="es-ES_tradnl" sz="1600" b="0" i="0" u="none" strike="noStrike" noProof="0" smtClean="0">
                          <a:solidFill>
                            <a:srgbClr val="000000"/>
                          </a:solidFill>
                          <a:latin typeface="Calibri"/>
                        </a:rPr>
                        <a:t> </a:t>
                      </a:r>
                      <a:endParaRPr lang="es-ES_tradnl" sz="1600" b="0" i="0" u="none" strike="noStrike" noProof="0">
                        <a:solidFill>
                          <a:srgbClr val="000000"/>
                        </a:solidFill>
                        <a:latin typeface="Calibri"/>
                      </a:endParaRP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b"/>
                      <a:r>
                        <a:rPr lang="es-ES_tradnl" sz="2000" b="1" i="0" u="none" strike="noStrike" noProof="0" smtClean="0">
                          <a:solidFill>
                            <a:srgbClr val="000000"/>
                          </a:solidFill>
                          <a:latin typeface="Calibri"/>
                        </a:rPr>
                        <a:t>90%</a:t>
                      </a:r>
                      <a:endParaRPr lang="es-ES_tradnl" sz="2000" b="1" i="0" u="none" strike="noStrike" noProof="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algn="ctr" defTabSz="914400">
                        <a:buNone/>
                      </a:pPr>
                      <a:r>
                        <a:rPr lang="es-AR" sz="1800" b="0" i="0" u="none" strike="noStrike" noProof="0" dirty="0" smtClean="0">
                          <a:solidFill>
                            <a:srgbClr val="000000"/>
                          </a:solidFill>
                          <a:latin typeface="+mn-lt"/>
                          <a:ea typeface="+mn-ea"/>
                          <a:cs typeface="+mn-cs"/>
                        </a:rPr>
                        <a:t>Nivel del piso hasta la rodilla</a:t>
                      </a:r>
                      <a:endParaRPr lang="es-AR" sz="1800" b="0" i="0" u="none" strike="noStrike" noProof="0" dirty="0">
                        <a:solidFill>
                          <a:srgbClr val="00000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a:buNone/>
                      </a:pPr>
                      <a:r>
                        <a:rPr lang="es-AR" sz="1800" b="0" i="0" u="none" strike="noStrike" noProof="0" dirty="0" smtClean="0">
                          <a:solidFill>
                            <a:srgbClr val="000000"/>
                          </a:solidFill>
                          <a:latin typeface="+mn-lt"/>
                          <a:ea typeface="+mn-ea"/>
                          <a:cs typeface="+mn-cs"/>
                        </a:rPr>
                        <a:t>Rodilla al hombro</a:t>
                      </a:r>
                      <a:endParaRPr lang="es-AR" sz="1800" b="0" i="0" u="none" strike="noStrike" noProof="0" dirty="0">
                        <a:solidFill>
                          <a:srgbClr val="00000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a:buNone/>
                      </a:pPr>
                      <a:r>
                        <a:rPr lang="es-AR" sz="1800" b="0" i="0" u="none" strike="noStrike" noProof="0" dirty="0" smtClean="0">
                          <a:solidFill>
                            <a:srgbClr val="000000"/>
                          </a:solidFill>
                          <a:latin typeface="+mn-lt"/>
                          <a:ea typeface="+mn-ea"/>
                          <a:cs typeface="+mn-cs"/>
                        </a:rPr>
                        <a:t>Hombro y arriba</a:t>
                      </a:r>
                      <a:endParaRPr lang="es-AR" sz="1800" b="0" i="0" u="none" strike="noStrike" noProof="0" dirty="0">
                        <a:solidFill>
                          <a:srgbClr val="00000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a:buNone/>
                      </a:pPr>
                      <a:r>
                        <a:rPr lang="es-AR" sz="1800" b="0" i="0" u="none" strike="noStrike" noProof="0" dirty="0" smtClean="0">
                          <a:solidFill>
                            <a:srgbClr val="000000"/>
                          </a:solidFill>
                          <a:latin typeface="+mn-lt"/>
                          <a:ea typeface="+mn-ea"/>
                          <a:cs typeface="+mn-cs"/>
                        </a:rPr>
                        <a:t>Nivel del piso hasta la rótula</a:t>
                      </a:r>
                      <a:endParaRPr lang="es-AR" sz="1800" b="0" i="0" u="none" strike="noStrike" noProof="0" dirty="0">
                        <a:solidFill>
                          <a:srgbClr val="00000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AR" sz="1800" b="0" i="0" u="none" strike="noStrike" noProof="0" dirty="0" smtClean="0">
                          <a:solidFill>
                            <a:srgbClr val="000000"/>
                          </a:solidFill>
                          <a:latin typeface="+mn-lt"/>
                          <a:ea typeface="+mn-ea"/>
                          <a:cs typeface="+mn-cs"/>
                        </a:rPr>
                        <a:t>Rótula al hombro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a:buNone/>
                      </a:pPr>
                      <a:r>
                        <a:rPr lang="es-AR" sz="1800" b="0" i="0" u="none" strike="noStrike" noProof="0" dirty="0" smtClean="0">
                          <a:solidFill>
                            <a:srgbClr val="000000"/>
                          </a:solidFill>
                          <a:latin typeface="+mn-lt"/>
                          <a:ea typeface="+mn-ea"/>
                          <a:cs typeface="+mn-cs"/>
                        </a:rPr>
                        <a:t>Hombro y arriba</a:t>
                      </a:r>
                      <a:endParaRPr lang="es-AR" sz="1800" b="0" i="0" u="none" strike="noStrike" noProof="0" dirty="0">
                        <a:solidFill>
                          <a:srgbClr val="000000"/>
                        </a:solidFill>
                        <a:latin typeface="+mn-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7084">
                <a:tc rowSpan="2">
                  <a:txBody>
                    <a:bodyPr/>
                    <a:lstStyle/>
                    <a:p>
                      <a:pPr algn="ctr" rtl="0" fontAlgn="ctr"/>
                      <a:r>
                        <a:rPr lang="es-ES_tradnl" sz="2000" b="0" i="0" u="none" strike="noStrike" noProof="0" smtClean="0">
                          <a:solidFill>
                            <a:srgbClr val="000000"/>
                          </a:solidFill>
                          <a:latin typeface="Calibri"/>
                        </a:rPr>
                        <a:t>Levantar una carga</a:t>
                      </a:r>
                    </a:p>
                    <a:p>
                      <a:pPr algn="ctr" rtl="0" fontAlgn="ctr"/>
                      <a:r>
                        <a:rPr lang="es-ES_tradnl" sz="2000" b="0" i="0" u="none" strike="noStrike" noProof="0" smtClean="0">
                          <a:solidFill>
                            <a:srgbClr val="000000"/>
                          </a:solidFill>
                          <a:latin typeface="Calibri"/>
                        </a:rPr>
                        <a:t>30” de ancho; se mueve hacia arriba y hacia abajo</a:t>
                      </a:r>
                    </a:p>
                    <a:p>
                      <a:pPr algn="ctr" rtl="0" fontAlgn="ctr"/>
                      <a:r>
                        <a:rPr lang="es-ES_tradnl" sz="2000" b="0" i="0" u="none" strike="noStrike" noProof="0" smtClean="0">
                          <a:solidFill>
                            <a:srgbClr val="000000"/>
                          </a:solidFill>
                          <a:latin typeface="Calibri"/>
                        </a:rPr>
                        <a:t> ~30 in</a:t>
                      </a:r>
                      <a:endParaRPr lang="es-ES_tradnl" sz="2000" b="0" i="0" u="none" strike="noStrike" noProof="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s-ES_tradnl" sz="2000" b="0" i="0" u="none" strike="noStrike" noProof="0" dirty="0" smtClean="0">
                          <a:solidFill>
                            <a:srgbClr val="000000"/>
                          </a:solidFill>
                          <a:latin typeface="Calibri"/>
                        </a:rPr>
                        <a:t>Hombre</a:t>
                      </a:r>
                      <a:endParaRPr lang="es-ES_tradnl" sz="2000" b="0" i="0" u="none" strike="noStrike" noProof="0"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000000"/>
                          </a:solidFill>
                          <a:latin typeface="Calibri"/>
                        </a:rPr>
                        <a:t>37 </a:t>
                      </a:r>
                      <a:r>
                        <a:rPr lang="es-ES_tradnl" sz="2400" b="0" i="0" u="none" strike="noStrike" noProof="0" dirty="0" err="1" smtClean="0">
                          <a:solidFill>
                            <a:srgbClr val="000000"/>
                          </a:solidFill>
                          <a:latin typeface="Calibri"/>
                        </a:rPr>
                        <a:t>lbs</a:t>
                      </a:r>
                      <a:endParaRPr lang="es-ES_tradnl" sz="2400" b="0" i="0" u="none" strike="noStrike" noProof="0"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000000"/>
                          </a:solidFill>
                          <a:latin typeface="Calibri"/>
                        </a:rPr>
                        <a:t>46 </a:t>
                      </a:r>
                      <a:r>
                        <a:rPr lang="es-ES_tradnl" sz="2400" b="0" i="0" u="none" strike="noStrike" noProof="0" dirty="0" err="1" smtClean="0">
                          <a:solidFill>
                            <a:srgbClr val="000000"/>
                          </a:solidFill>
                          <a:latin typeface="Calibri"/>
                        </a:rPr>
                        <a:t>lbs</a:t>
                      </a:r>
                      <a:endParaRPr lang="es-ES_tradnl" sz="2400" b="0" i="0" u="none" strike="noStrike" noProof="0"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000000"/>
                          </a:solidFill>
                          <a:latin typeface="+mn-lt"/>
                        </a:rPr>
                        <a:t>35 </a:t>
                      </a:r>
                      <a:r>
                        <a:rPr lang="es-ES_tradnl" sz="2400" b="0" i="0" u="none" strike="noStrike" noProof="0" dirty="0" err="1" smtClean="0">
                          <a:solidFill>
                            <a:srgbClr val="000000"/>
                          </a:solidFill>
                          <a:latin typeface="+mn-lt"/>
                        </a:rPr>
                        <a:t>lbs</a:t>
                      </a:r>
                      <a:endParaRPr lang="es-ES_tradnl" sz="2400" b="0" i="0" u="none" strike="noStrike" noProof="0"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000000"/>
                          </a:solidFill>
                          <a:latin typeface="+mn-lt"/>
                        </a:rPr>
                        <a:t>44 </a:t>
                      </a:r>
                      <a:r>
                        <a:rPr lang="es-ES_tradnl" sz="2400" b="0" i="0" u="none" strike="noStrike" noProof="0" dirty="0" err="1" smtClean="0">
                          <a:solidFill>
                            <a:srgbClr val="000000"/>
                          </a:solidFill>
                          <a:latin typeface="+mn-lt"/>
                        </a:rPr>
                        <a:t>lbs</a:t>
                      </a:r>
                      <a:endParaRPr lang="es-ES_tradnl" sz="2400" b="0" i="0" u="none" strike="noStrike" noProof="0"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000000"/>
                          </a:solidFill>
                          <a:latin typeface="+mn-lt"/>
                        </a:rPr>
                        <a:t>51 </a:t>
                      </a:r>
                      <a:r>
                        <a:rPr lang="es-ES_tradnl" sz="2400" b="0" i="0" u="none" strike="noStrike" noProof="0" dirty="0" err="1" smtClean="0">
                          <a:solidFill>
                            <a:srgbClr val="000000"/>
                          </a:solidFill>
                          <a:latin typeface="+mn-lt"/>
                        </a:rPr>
                        <a:t>lbs</a:t>
                      </a:r>
                      <a:endParaRPr lang="es-ES_tradnl" sz="2400" b="0" i="0" u="none" strike="noStrike" noProof="0"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000000"/>
                          </a:solidFill>
                          <a:latin typeface="+mn-lt"/>
                        </a:rPr>
                        <a:t>40 </a:t>
                      </a:r>
                      <a:r>
                        <a:rPr lang="es-ES_tradnl" sz="2400" b="0" i="0" u="none" strike="noStrike" noProof="0" dirty="0" err="1" smtClean="0">
                          <a:solidFill>
                            <a:srgbClr val="000000"/>
                          </a:solidFill>
                          <a:latin typeface="+mn-lt"/>
                        </a:rPr>
                        <a:t>lbs</a:t>
                      </a:r>
                      <a:endParaRPr lang="es-ES_tradnl" sz="2400" b="0" i="0" u="none" strike="noStrike" noProof="0"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0025">
                <a:tc vMerge="1">
                  <a:txBody>
                    <a:bodyPr/>
                    <a:lstStyle/>
                    <a:p>
                      <a:endParaRPr lang="en-US"/>
                    </a:p>
                  </a:txBody>
                  <a:tcPr/>
                </a:tc>
                <a:tc>
                  <a:txBody>
                    <a:bodyPr/>
                    <a:lstStyle/>
                    <a:p>
                      <a:pPr algn="ctr" rtl="0" fontAlgn="ctr"/>
                      <a:r>
                        <a:rPr lang="es-ES_tradnl" sz="2000" b="0" i="0" u="none" strike="noStrike" noProof="0" dirty="0" smtClean="0">
                          <a:solidFill>
                            <a:srgbClr val="FF0000"/>
                          </a:solidFill>
                          <a:latin typeface="Calibri"/>
                        </a:rPr>
                        <a:t>Mujer</a:t>
                      </a:r>
                      <a:endParaRPr lang="es-ES_tradnl" sz="2000" b="0" i="0" u="none" strike="noStrike" noProof="0"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FF0000"/>
                          </a:solidFill>
                          <a:latin typeface="Calibri"/>
                        </a:rPr>
                        <a:t>24 </a:t>
                      </a:r>
                      <a:r>
                        <a:rPr lang="es-ES_tradnl" sz="2400" b="0" i="0" u="none" strike="noStrike" noProof="0" dirty="0" err="1" smtClean="0">
                          <a:solidFill>
                            <a:srgbClr val="FF0000"/>
                          </a:solidFill>
                          <a:latin typeface="Calibri"/>
                        </a:rPr>
                        <a:t>lbs</a:t>
                      </a:r>
                      <a:endParaRPr lang="es-ES_tradnl" sz="2400" b="0" i="0" u="none" strike="noStrike" noProof="0"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FF0000"/>
                          </a:solidFill>
                          <a:latin typeface="+mn-lt"/>
                        </a:rPr>
                        <a:t>26 </a:t>
                      </a:r>
                      <a:r>
                        <a:rPr lang="es-ES_tradnl" sz="2400" b="0" i="0" u="none" strike="noStrike" noProof="0" dirty="0" err="1" smtClean="0">
                          <a:solidFill>
                            <a:srgbClr val="FF0000"/>
                          </a:solidFill>
                          <a:latin typeface="+mn-lt"/>
                        </a:rPr>
                        <a:t>lbs</a:t>
                      </a:r>
                      <a:endParaRPr lang="es-ES_tradnl" sz="2400" b="0" i="0" u="none" strike="noStrike" noProof="0"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FF0000"/>
                          </a:solidFill>
                          <a:latin typeface="+mn-lt"/>
                        </a:rPr>
                        <a:t>20 </a:t>
                      </a:r>
                      <a:r>
                        <a:rPr lang="es-ES_tradnl" sz="2400" b="0" i="0" u="none" strike="noStrike" noProof="0" dirty="0" err="1" smtClean="0">
                          <a:solidFill>
                            <a:srgbClr val="FF0000"/>
                          </a:solidFill>
                          <a:latin typeface="+mn-lt"/>
                        </a:rPr>
                        <a:t>lbs</a:t>
                      </a:r>
                      <a:endParaRPr lang="es-ES_tradnl" sz="2400" b="0" i="0" u="none" strike="noStrike" noProof="0"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FF0000"/>
                          </a:solidFill>
                          <a:latin typeface="+mn-lt"/>
                        </a:rPr>
                        <a:t>31 </a:t>
                      </a:r>
                      <a:r>
                        <a:rPr lang="es-ES_tradnl" sz="2400" b="0" i="0" u="none" strike="noStrike" noProof="0" dirty="0" err="1" smtClean="0">
                          <a:solidFill>
                            <a:srgbClr val="FF0000"/>
                          </a:solidFill>
                          <a:latin typeface="+mn-lt"/>
                        </a:rPr>
                        <a:t>lbs</a:t>
                      </a:r>
                      <a:endParaRPr lang="es-ES_tradnl" sz="2400" b="0" i="0" u="none" strike="noStrike" noProof="0"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FF0000"/>
                          </a:solidFill>
                          <a:latin typeface="+mn-lt"/>
                        </a:rPr>
                        <a:t>31 </a:t>
                      </a:r>
                      <a:r>
                        <a:rPr lang="es-ES_tradnl" sz="2400" b="0" i="0" u="none" strike="noStrike" noProof="0" dirty="0" err="1" smtClean="0">
                          <a:solidFill>
                            <a:srgbClr val="FF0000"/>
                          </a:solidFill>
                          <a:latin typeface="+mn-lt"/>
                        </a:rPr>
                        <a:t>lbs</a:t>
                      </a:r>
                      <a:endParaRPr lang="es-ES_tradnl" sz="2400" b="0" i="0" u="none" strike="noStrike" noProof="0"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_tradnl" sz="2400" b="0" i="0" u="none" strike="noStrike" noProof="0" dirty="0" smtClean="0">
                          <a:solidFill>
                            <a:srgbClr val="FF0000"/>
                          </a:solidFill>
                          <a:latin typeface="+mn-lt"/>
                        </a:rPr>
                        <a:t>22 </a:t>
                      </a:r>
                      <a:r>
                        <a:rPr lang="es-ES_tradnl" sz="2400" b="0" i="0" u="none" strike="noStrike" noProof="0" dirty="0" err="1" smtClean="0">
                          <a:solidFill>
                            <a:srgbClr val="FF0000"/>
                          </a:solidFill>
                          <a:latin typeface="+mn-lt"/>
                        </a:rPr>
                        <a:t>lbs</a:t>
                      </a:r>
                      <a:endParaRPr lang="es-ES_tradnl" sz="2400" b="0" i="0" u="none" strike="noStrike" noProof="0"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5"/>
          <p:cNvSpPr txBox="1">
            <a:spLocks noChangeArrowheads="1"/>
          </p:cNvSpPr>
          <p:nvPr/>
        </p:nvSpPr>
        <p:spPr bwMode="auto">
          <a:xfrm>
            <a:off x="1187449" y="6324600"/>
            <a:ext cx="7194551" cy="461665"/>
          </a:xfrm>
          <a:prstGeom prst="rect">
            <a:avLst/>
          </a:prstGeom>
          <a:noFill/>
          <a:ln w="9525">
            <a:noFill/>
            <a:miter lim="800000"/>
            <a:headEnd/>
            <a:tailEnd/>
          </a:ln>
        </p:spPr>
        <p:txBody>
          <a:bodyPr>
            <a:spAutoFit/>
          </a:bodyPr>
          <a:lstStyle/>
          <a:p>
            <a:r>
              <a:rPr lang="en-US" sz="1200" dirty="0">
                <a:latin typeface="Calibri" pitchFamily="34" charset="0"/>
              </a:rPr>
              <a:t>Source: Snook, S. H., &amp; </a:t>
            </a:r>
            <a:r>
              <a:rPr lang="en-US" sz="1200" dirty="0" err="1">
                <a:latin typeface="Calibri" pitchFamily="34" charset="0"/>
              </a:rPr>
              <a:t>Ciriello</a:t>
            </a:r>
            <a:r>
              <a:rPr lang="en-US" sz="1200" dirty="0">
                <a:latin typeface="Calibri" pitchFamily="34" charset="0"/>
              </a:rPr>
              <a:t>, V. M. (1991). The design of manual handling tasks: revised tables of maximum acceptable weights and forces. Ergonomics, 34(9), 1197-1213.</a:t>
            </a:r>
          </a:p>
        </p:txBody>
      </p:sp>
      <p:grpSp>
        <p:nvGrpSpPr>
          <p:cNvPr id="3" name="Group 14"/>
          <p:cNvGrpSpPr/>
          <p:nvPr/>
        </p:nvGrpSpPr>
        <p:grpSpPr>
          <a:xfrm>
            <a:off x="228600" y="1676400"/>
            <a:ext cx="1638332" cy="4191000"/>
            <a:chOff x="228600" y="1981200"/>
            <a:chExt cx="1638332" cy="4191000"/>
          </a:xfrm>
        </p:grpSpPr>
        <p:sp>
          <p:nvSpPr>
            <p:cNvPr id="6" name="Oval 5"/>
            <p:cNvSpPr/>
            <p:nvPr/>
          </p:nvSpPr>
          <p:spPr>
            <a:xfrm>
              <a:off x="228600" y="1981200"/>
              <a:ext cx="609600" cy="9144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33400" y="2895600"/>
              <a:ext cx="0" cy="152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 y="4343400"/>
              <a:ext cx="152400" cy="1752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4800" y="4419600"/>
              <a:ext cx="228600" cy="1752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5800" y="6096000"/>
              <a:ext cx="304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4800" y="6172200"/>
              <a:ext cx="304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3400" y="3352800"/>
              <a:ext cx="381000"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5498" y="3657600"/>
              <a:ext cx="53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Cube 33"/>
            <p:cNvSpPr/>
            <p:nvPr/>
          </p:nvSpPr>
          <p:spPr>
            <a:xfrm>
              <a:off x="1409732" y="3337034"/>
              <a:ext cx="457200"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8564329"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7" name="Oval 16"/>
          <p:cNvSpPr/>
          <p:nvPr/>
        </p:nvSpPr>
        <p:spPr>
          <a:xfrm>
            <a:off x="6934200" y="3733800"/>
            <a:ext cx="990600"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76200"/>
            <a:ext cx="8229600" cy="1143000"/>
          </a:xfrm>
        </p:spPr>
        <p:txBody>
          <a:bodyPr/>
          <a:lstStyle/>
          <a:p>
            <a:pPr algn="r"/>
            <a:r>
              <a:rPr lang="es-AR" dirty="0">
                <a:solidFill>
                  <a:srgbClr val="FFFFFF"/>
                </a:solidFill>
                <a:effectLst>
                  <a:outerShdw blurRad="63500" dir="3600000" algn="tl">
                    <a:srgbClr val="000000">
                      <a:alpha val="70000"/>
                    </a:srgbClr>
                  </a:outerShdw>
                </a:effectLst>
              </a:rPr>
              <a:t>SÍNTOMAS DEL ESTRÉS POR CALOR</a:t>
            </a:r>
            <a:endParaRPr lang="en-US" dirty="0" smtClean="0">
              <a:effectLst>
                <a:outerShdw blurRad="38100" dist="38100" dir="2700000" algn="tl">
                  <a:srgbClr val="000000">
                    <a:alpha val="43137"/>
                  </a:srgbClr>
                </a:outerShdw>
              </a:effectLst>
            </a:endParaRPr>
          </a:p>
        </p:txBody>
      </p:sp>
      <p:sp>
        <p:nvSpPr>
          <p:cNvPr id="19459" name="Rectangle 3"/>
          <p:cNvSpPr>
            <a:spLocks noGrp="1" noChangeArrowheads="1"/>
          </p:cNvSpPr>
          <p:nvPr>
            <p:ph idx="1"/>
          </p:nvPr>
        </p:nvSpPr>
        <p:spPr/>
        <p:txBody>
          <a:bodyPr>
            <a:normAutofit/>
          </a:bodyPr>
          <a:lstStyle/>
          <a:p>
            <a:pPr marL="347472" indent="-347472">
              <a:buClr>
                <a:schemeClr val="tx1"/>
              </a:buClr>
              <a:buFont typeface="Arial"/>
              <a:buChar char="•"/>
            </a:pPr>
            <a:r>
              <a:rPr lang="es-ES_tradnl" dirty="0" smtClean="0"/>
              <a:t>Fatiga</a:t>
            </a:r>
          </a:p>
          <a:p>
            <a:pPr marL="347472" indent="-347472">
              <a:buClr>
                <a:schemeClr val="tx1"/>
              </a:buClr>
              <a:buFont typeface="Arial"/>
              <a:buChar char="•"/>
            </a:pPr>
            <a:r>
              <a:rPr lang="es-ES_tradnl" dirty="0" smtClean="0"/>
              <a:t>Dolores de cabeza fuertes</a:t>
            </a:r>
          </a:p>
          <a:p>
            <a:pPr marL="347472" indent="-347472">
              <a:buClr>
                <a:schemeClr val="tx1"/>
              </a:buClr>
              <a:buFont typeface="Arial"/>
              <a:buChar char="•"/>
            </a:pPr>
            <a:r>
              <a:rPr lang="es-ES_tradnl" dirty="0" smtClean="0"/>
              <a:t>Nauseas</a:t>
            </a:r>
          </a:p>
          <a:p>
            <a:r>
              <a:rPr lang="es-ES_tradnl" dirty="0" smtClean="0"/>
              <a:t>Calambres musculares</a:t>
            </a:r>
          </a:p>
          <a:p>
            <a:r>
              <a:rPr lang="es-ES_tradnl" dirty="0" smtClean="0"/>
              <a:t>Confusión/mareo o alucinaciones</a:t>
            </a:r>
          </a:p>
          <a:p>
            <a:pPr marL="347472" indent="-347472">
              <a:buClr>
                <a:schemeClr val="tx1"/>
              </a:buClr>
              <a:buFont typeface="Arial"/>
              <a:buChar char="•"/>
            </a:pPr>
            <a:r>
              <a:rPr lang="es-ES_tradnl" sz="3200" dirty="0" smtClean="0"/>
              <a:t>Desempeño disminuido </a:t>
            </a:r>
          </a:p>
          <a:p>
            <a:pPr marL="740664" lvl="1" indent="-283464">
              <a:buClr>
                <a:schemeClr val="tx1"/>
              </a:buClr>
              <a:buFont typeface="Arial"/>
              <a:buChar char="–"/>
            </a:pPr>
            <a:r>
              <a:rPr lang="es-ES_tradnl" sz="2800" dirty="0" smtClean="0"/>
              <a:t>Físico</a:t>
            </a:r>
          </a:p>
          <a:p>
            <a:pPr marL="740664" lvl="1" indent="-283464">
              <a:buClr>
                <a:schemeClr val="tx1"/>
              </a:buClr>
              <a:buFont typeface="Arial"/>
              <a:buChar char="–"/>
            </a:pPr>
            <a:r>
              <a:rPr lang="es-ES_tradnl" sz="2800" dirty="0" smtClean="0"/>
              <a:t>Mental</a:t>
            </a:r>
            <a:endParaRPr lang="es-ES_tradnl" sz="2800"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170</a:t>
            </a:fld>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69918"/>
            <a:ext cx="8229600" cy="1143000"/>
          </a:xfrm>
        </p:spPr>
        <p:txBody>
          <a:bodyPr>
            <a:normAutofit fontScale="90000"/>
          </a:bodyPr>
          <a:lstStyle/>
          <a:p>
            <a:pPr algn="r"/>
            <a:r>
              <a:rPr lang="es-AR" dirty="0">
                <a:solidFill>
                  <a:srgbClr val="FFFFFF"/>
                </a:solidFill>
                <a:effectLst>
                  <a:outerShdw blurRad="63500" dir="3600000" algn="tl">
                    <a:srgbClr val="000000">
                      <a:alpha val="70000"/>
                    </a:srgbClr>
                  </a:outerShdw>
                </a:effectLst>
              </a:rPr>
              <a:t>ENFERMEDADES CAUSADAS POR EL CALOR</a:t>
            </a:r>
            <a:endParaRPr lang="en-US" dirty="0" smtClean="0">
              <a:effectLst>
                <a:outerShdw blurRad="38100" dist="38100" dir="2700000" algn="tl">
                  <a:srgbClr val="000000">
                    <a:alpha val="43137"/>
                  </a:srgbClr>
                </a:outerShdw>
              </a:effectLst>
              <a:latin typeface="+mn-lt"/>
            </a:endParaRPr>
          </a:p>
        </p:txBody>
      </p:sp>
      <p:sp>
        <p:nvSpPr>
          <p:cNvPr id="4" name="Slide Number Placeholder 3"/>
          <p:cNvSpPr>
            <a:spLocks noGrp="1"/>
          </p:cNvSpPr>
          <p:nvPr>
            <p:ph type="sldNum" sz="quarter" idx="12"/>
          </p:nvPr>
        </p:nvSpPr>
        <p:spPr/>
        <p:txBody>
          <a:bodyPr/>
          <a:lstStyle/>
          <a:p>
            <a:fld id="{5743371E-D975-440E-A94A-A0EC841C25C2}" type="slidenum">
              <a:rPr lang="en-US" smtClean="0"/>
              <a:pPr/>
              <a:t>171</a:t>
            </a:fld>
            <a:endParaRPr lang="en-US"/>
          </a:p>
        </p:txBody>
      </p:sp>
      <p:sp>
        <p:nvSpPr>
          <p:cNvPr id="5" name="TextBox 4"/>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22531" name="Rectangle 3"/>
          <p:cNvSpPr>
            <a:spLocks noGrp="1" noChangeArrowheads="1"/>
          </p:cNvSpPr>
          <p:nvPr>
            <p:ph idx="1"/>
          </p:nvPr>
        </p:nvSpPr>
        <p:spPr>
          <a:xfrm>
            <a:off x="152400" y="1600200"/>
            <a:ext cx="8458200" cy="4876800"/>
          </a:xfrm>
        </p:spPr>
        <p:txBody>
          <a:bodyPr>
            <a:normAutofit lnSpcReduction="10000"/>
          </a:bodyPr>
          <a:lstStyle/>
          <a:p>
            <a:pPr marL="347472" indent="-347472">
              <a:lnSpc>
                <a:spcPct val="90000"/>
              </a:lnSpc>
              <a:buClr>
                <a:schemeClr val="tx1"/>
              </a:buClr>
              <a:buFont typeface="Arial"/>
              <a:buChar char="•"/>
            </a:pPr>
            <a:r>
              <a:rPr lang="es-AR" sz="2800" b="1" dirty="0"/>
              <a:t>Sarpullido por el calor</a:t>
            </a:r>
          </a:p>
          <a:p>
            <a:pPr lvl="2">
              <a:lnSpc>
                <a:spcPct val="90000"/>
              </a:lnSpc>
              <a:buClr>
                <a:schemeClr val="tx1"/>
              </a:buClr>
              <a:buFont typeface="Arial"/>
              <a:buChar char="•"/>
            </a:pPr>
            <a:r>
              <a:rPr lang="es-AR" b="1" dirty="0"/>
              <a:t> </a:t>
            </a:r>
            <a:r>
              <a:rPr lang="es-AR" dirty="0"/>
              <a:t>Produce hinchazón e irritación</a:t>
            </a:r>
          </a:p>
          <a:p>
            <a:pPr marL="347472" indent="-347472">
              <a:lnSpc>
                <a:spcPct val="90000"/>
              </a:lnSpc>
              <a:buClr>
                <a:schemeClr val="tx1"/>
              </a:buClr>
              <a:buFont typeface="Arial"/>
              <a:buChar char="•"/>
            </a:pPr>
            <a:r>
              <a:rPr lang="es-AR" sz="2800" b="1" dirty="0"/>
              <a:t>Fatiga por el calor</a:t>
            </a:r>
          </a:p>
          <a:p>
            <a:pPr lvl="2">
              <a:lnSpc>
                <a:spcPct val="90000"/>
              </a:lnSpc>
              <a:buClr>
                <a:schemeClr val="tx1"/>
              </a:buClr>
              <a:buFont typeface="Arial"/>
              <a:buChar char="•"/>
            </a:pPr>
            <a:r>
              <a:rPr lang="es-AR" b="1" dirty="0"/>
              <a:t> </a:t>
            </a:r>
            <a:r>
              <a:rPr lang="es-AR" dirty="0"/>
              <a:t>Debido a la falta de aclimatación</a:t>
            </a:r>
          </a:p>
          <a:p>
            <a:pPr marL="347472" lvl="2" indent="-347472">
              <a:buClr>
                <a:schemeClr val="tx1"/>
              </a:buClr>
              <a:buFont typeface="Arial"/>
              <a:buChar char="•"/>
            </a:pPr>
            <a:r>
              <a:rPr lang="es-AR" sz="2800" b="1" dirty="0"/>
              <a:t>Síncope por el calor</a:t>
            </a:r>
          </a:p>
          <a:p>
            <a:pPr marL="1261872" lvl="4" indent="-347472">
              <a:buClr>
                <a:schemeClr val="tx1"/>
              </a:buClr>
              <a:buFont typeface="Arial"/>
              <a:buChar char="•"/>
            </a:pPr>
            <a:r>
              <a:rPr lang="en-US" sz="2000" dirty="0" smtClean="0"/>
              <a:t>¡¡</a:t>
            </a:r>
            <a:r>
              <a:rPr lang="es-AR" sz="2000" dirty="0" smtClean="0"/>
              <a:t>Causado </a:t>
            </a:r>
            <a:r>
              <a:rPr lang="es-AR" sz="2000" dirty="0"/>
              <a:t>por la exposición al calor durante la </a:t>
            </a:r>
            <a:r>
              <a:rPr lang="es-AR" sz="2000" u="sng" dirty="0" smtClean="0"/>
              <a:t>inactividad</a:t>
            </a:r>
            <a:r>
              <a:rPr lang="es-AR" sz="2000" dirty="0" smtClean="0"/>
              <a:t>!!</a:t>
            </a:r>
            <a:endParaRPr lang="es-AR" sz="2000" dirty="0"/>
          </a:p>
          <a:p>
            <a:pPr marL="338328" lvl="1" indent="-338328">
              <a:buClr>
                <a:schemeClr val="tx1"/>
              </a:buClr>
              <a:buFont typeface="Arial"/>
              <a:buChar char="•"/>
            </a:pPr>
            <a:r>
              <a:rPr lang="es-AR" sz="2800" b="1" dirty="0"/>
              <a:t>Calambres por el calor</a:t>
            </a:r>
          </a:p>
          <a:p>
            <a:pPr marL="1197864" lvl="3" indent="-338328">
              <a:buClr>
                <a:schemeClr val="tx1"/>
              </a:buClr>
              <a:buFont typeface="Arial"/>
              <a:buChar char="•"/>
            </a:pPr>
            <a:r>
              <a:rPr lang="es-AR" sz="2000" dirty="0"/>
              <a:t>Debido a la pérdida de sales corporales causada por la transpiración excesiva</a:t>
            </a:r>
          </a:p>
          <a:p>
            <a:pPr marL="347472" indent="-347472">
              <a:buClr>
                <a:schemeClr val="tx1"/>
              </a:buClr>
              <a:buFont typeface="Arial"/>
              <a:buChar char="•"/>
            </a:pPr>
            <a:r>
              <a:rPr lang="es-AR" sz="2800" b="1" dirty="0"/>
              <a:t>Agotamiento por el calor</a:t>
            </a:r>
          </a:p>
          <a:p>
            <a:pPr lvl="2">
              <a:buClr>
                <a:schemeClr val="tx1"/>
              </a:buClr>
              <a:buFont typeface="Arial"/>
              <a:buChar char="•"/>
            </a:pPr>
            <a:r>
              <a:rPr lang="es-AR" dirty="0"/>
              <a:t>Deshidratación debida a la falta de recuperación de agua</a:t>
            </a:r>
          </a:p>
          <a:p>
            <a:pPr marL="347472" indent="-347472">
              <a:buClr>
                <a:schemeClr val="tx1"/>
              </a:buClr>
              <a:buFont typeface="Arial"/>
              <a:buChar char="•"/>
            </a:pPr>
            <a:r>
              <a:rPr lang="es-AR" sz="2800" b="1" dirty="0"/>
              <a:t>Insolación </a:t>
            </a:r>
            <a:r>
              <a:rPr lang="es-AR" sz="2800" dirty="0"/>
              <a:t>– ¡puede ser fatal</a:t>
            </a:r>
            <a:r>
              <a:rPr lang="es-AR" sz="2800" dirty="0" smtClean="0"/>
              <a:t>!</a:t>
            </a:r>
            <a:endParaRPr lang="es-AR" sz="2800"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510"/>
            <a:ext cx="8229600" cy="1143000"/>
          </a:xfrm>
          <a:noFill/>
        </p:spPr>
        <p:txBody>
          <a:bodyPr>
            <a:normAutofit/>
          </a:bodyPr>
          <a:lstStyle/>
          <a:p>
            <a:pPr algn="r"/>
            <a:r>
              <a:rPr lang="es-AR" dirty="0">
                <a:solidFill>
                  <a:srgbClr val="FFFFFF"/>
                </a:solidFill>
                <a:effectLst>
                  <a:outerShdw blurRad="63500" dir="3600000" algn="tl">
                    <a:srgbClr val="000000">
                      <a:alpha val="70000"/>
                    </a:srgbClr>
                  </a:outerShdw>
                </a:effectLst>
              </a:rPr>
              <a:t>TRABAJAR AFUERA EN EL </a:t>
            </a:r>
            <a:r>
              <a:rPr lang="es-AR" dirty="0" smtClean="0">
                <a:solidFill>
                  <a:srgbClr val="FFFFFF"/>
                </a:solidFill>
                <a:effectLst>
                  <a:outerShdw blurRad="63500" dir="3600000" algn="tl">
                    <a:srgbClr val="000000">
                      <a:alpha val="70000"/>
                    </a:srgbClr>
                  </a:outerShdw>
                </a:effectLst>
              </a:rPr>
              <a:t>CALOR</a:t>
            </a:r>
            <a:r>
              <a:rPr lang="es-AR" dirty="0">
                <a:solidFill>
                  <a:srgbClr val="FFFFFF"/>
                </a:solidFill>
                <a:effectLst>
                  <a:outerShdw blurRad="63500" dir="3600000" algn="tl">
                    <a:srgbClr val="000000">
                      <a:alpha val="70000"/>
                    </a:srgbClr>
                  </a:outerShdw>
                </a:effectLst>
              </a:rPr>
              <a:t/>
            </a:r>
            <a:br>
              <a:rPr lang="es-AR" dirty="0">
                <a:solidFill>
                  <a:srgbClr val="FFFFFF"/>
                </a:solidFill>
                <a:effectLst>
                  <a:outerShdw blurRad="63500" dir="3600000" algn="tl">
                    <a:srgbClr val="000000">
                      <a:alpha val="70000"/>
                    </a:srgbClr>
                  </a:outerShdw>
                </a:effectLst>
              </a:rPr>
            </a:br>
            <a:r>
              <a:rPr lang="es-AR" sz="2700" dirty="0">
                <a:solidFill>
                  <a:srgbClr val="FFFFFF"/>
                </a:solidFill>
                <a:effectLst>
                  <a:outerShdw blurRad="63500" dir="3600000" algn="tl">
                    <a:srgbClr val="000000">
                      <a:alpha val="70000"/>
                    </a:srgbClr>
                  </a:outerShdw>
                </a:effectLst>
              </a:rPr>
              <a:t>UN HORARIO DE DESCANSOS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4D7D747F-4488-409A-B73E-D19449E07B18}" type="slidenum">
              <a:rPr lang="en-US" smtClean="0"/>
              <a:pPr/>
              <a:t>172</a:t>
            </a:fld>
            <a:endParaRPr lang="en-US" dirty="0"/>
          </a:p>
        </p:txBody>
      </p:sp>
      <p:graphicFrame>
        <p:nvGraphicFramePr>
          <p:cNvPr id="10" name="Content Placeholder 8"/>
          <p:cNvGraphicFramePr>
            <a:graphicFrameLocks noGrp="1"/>
          </p:cNvGraphicFramePr>
          <p:nvPr>
            <p:ph idx="1"/>
          </p:nvPr>
        </p:nvGraphicFramePr>
        <p:xfrm>
          <a:off x="304800" y="1752600"/>
          <a:ext cx="8381999" cy="4435323"/>
        </p:xfrm>
        <a:graphic>
          <a:graphicData uri="http://schemas.openxmlformats.org/drawingml/2006/table">
            <a:tbl>
              <a:tblPr/>
              <a:tblGrid>
                <a:gridCol w="1552222"/>
                <a:gridCol w="744394"/>
                <a:gridCol w="963051"/>
                <a:gridCol w="775629"/>
                <a:gridCol w="765304"/>
                <a:gridCol w="814527"/>
                <a:gridCol w="1014273"/>
                <a:gridCol w="857435"/>
                <a:gridCol w="895164"/>
              </a:tblGrid>
              <a:tr h="294564">
                <a:tc gridSpan="9">
                  <a:txBody>
                    <a:bodyPr/>
                    <a:lstStyle/>
                    <a:p>
                      <a:pPr algn="ctr" fontAlgn="b"/>
                      <a:endParaRPr lang="es-AR" sz="2000" b="1" i="0" u="none" strike="noStrike" noProof="0" dirty="0">
                        <a:solidFill>
                          <a:schemeClr val="tx1"/>
                        </a:solidFill>
                        <a:latin typeface="Calibri"/>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7675">
                <a:tc>
                  <a:txBody>
                    <a:bodyPr/>
                    <a:lstStyle/>
                    <a:p>
                      <a:pPr algn="ctr" fontAlgn="b"/>
                      <a:endParaRPr lang="es-AR" sz="1600" b="0" i="0" u="none" strike="noStrike" noProof="0" dirty="0">
                        <a:solidFill>
                          <a:srgbClr val="000000"/>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algn="ctr" defTabSz="914400">
                        <a:buNone/>
                      </a:pPr>
                      <a:r>
                        <a:rPr lang="es-AR" sz="2400" b="1" i="0" u="none" strike="noStrike" noProof="0" dirty="0" smtClean="0">
                          <a:solidFill>
                            <a:srgbClr val="000000"/>
                          </a:solidFill>
                          <a:latin typeface="Calibri"/>
                          <a:ea typeface="+mn-ea"/>
                          <a:cs typeface="+mn-cs"/>
                        </a:rPr>
                        <a:t>ACLIMATADO</a:t>
                      </a:r>
                      <a:endParaRPr lang="es-AR" sz="2400" b="1" i="0" u="none" strike="noStrike" noProof="0" dirty="0">
                        <a:solidFill>
                          <a:srgbClr val="000000"/>
                        </a:solidFill>
                        <a:latin typeface="Calibri"/>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algn="ctr" defTabSz="914400">
                        <a:buNone/>
                      </a:pPr>
                      <a:r>
                        <a:rPr lang="es-AR" sz="2400" b="1" i="0" u="none" strike="noStrike" noProof="0" dirty="0" smtClean="0">
                          <a:solidFill>
                            <a:srgbClr val="000000"/>
                          </a:solidFill>
                          <a:latin typeface="Calibri"/>
                          <a:ea typeface="+mn-ea"/>
                          <a:cs typeface="+mn-cs"/>
                        </a:rPr>
                        <a:t>NO ACLIMATADO</a:t>
                      </a:r>
                      <a:endParaRPr lang="es-AR" sz="2400" b="1" i="0" u="none" strike="noStrike" noProof="0" dirty="0">
                        <a:solidFill>
                          <a:srgbClr val="000000"/>
                        </a:solidFill>
                        <a:latin typeface="Calibri"/>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marL="0" algn="ctr" defTabSz="914400">
                        <a:buNone/>
                      </a:pPr>
                      <a:r>
                        <a:rPr lang="es-AR" sz="2000" b="1" i="0" u="none" strike="noStrike" noProof="0" dirty="0" smtClean="0">
                          <a:solidFill>
                            <a:srgbClr val="000000"/>
                          </a:solidFill>
                          <a:latin typeface="Calibri"/>
                          <a:ea typeface="+mn-ea"/>
                          <a:cs typeface="+mn-cs"/>
                        </a:rPr>
                        <a:t>Trabajo-</a:t>
                      </a:r>
                    </a:p>
                    <a:p>
                      <a:pPr marL="0" algn="ctr" defTabSz="914400">
                        <a:buNone/>
                      </a:pPr>
                      <a:r>
                        <a:rPr lang="es-AR" sz="2000" b="1" i="0" u="none" strike="noStrike" noProof="0" dirty="0" smtClean="0">
                          <a:solidFill>
                            <a:srgbClr val="000000"/>
                          </a:solidFill>
                          <a:latin typeface="Calibri"/>
                          <a:ea typeface="+mn-ea"/>
                          <a:cs typeface="+mn-cs"/>
                        </a:rPr>
                        <a:t>Ciclo de descansos</a:t>
                      </a:r>
                      <a:endParaRPr lang="es-AR" sz="2000" b="1" i="0" u="none" strike="noStrike" noProof="0" dirty="0">
                        <a:solidFill>
                          <a:srgbClr val="000000"/>
                        </a:solidFill>
                        <a:latin typeface="Calibri"/>
                        <a:ea typeface="+mn-ea"/>
                        <a:cs typeface="+mn-cs"/>
                      </a:endParaRPr>
                    </a:p>
                  </a:txBody>
                  <a:tcPr marL="9525" marR="9525" marT="9525"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a:buNone/>
                      </a:pPr>
                      <a:r>
                        <a:rPr lang="es-AR" sz="1600" b="1" i="0" u="none" strike="noStrike" noProof="0" dirty="0" smtClean="0">
                          <a:solidFill>
                            <a:srgbClr val="000000"/>
                          </a:solidFill>
                          <a:latin typeface="Calibri"/>
                          <a:ea typeface="+mn-ea"/>
                          <a:cs typeface="+mn-cs"/>
                        </a:rPr>
                        <a:t>Luz</a:t>
                      </a:r>
                      <a:endParaRPr lang="es-AR" sz="1600" b="1"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600" b="1" i="0" u="none" strike="noStrike" noProof="0" dirty="0" smtClean="0">
                          <a:solidFill>
                            <a:srgbClr val="000000"/>
                          </a:solidFill>
                          <a:latin typeface="Calibri"/>
                          <a:ea typeface="+mn-ea"/>
                          <a:cs typeface="+mn-cs"/>
                        </a:rPr>
                        <a:t>Moderado</a:t>
                      </a:r>
                      <a:endParaRPr lang="es-AR" sz="1600" b="1"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1" i="0" u="none" strike="noStrike" noProof="0" dirty="0" smtClean="0">
                          <a:solidFill>
                            <a:srgbClr val="000000"/>
                          </a:solidFill>
                          <a:latin typeface="Calibri"/>
                          <a:ea typeface="+mn-ea"/>
                          <a:cs typeface="+mn-cs"/>
                        </a:rPr>
                        <a:t>Pesado</a:t>
                      </a:r>
                      <a:endParaRPr lang="es-AR" sz="1600" b="1"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1" i="0" u="none" strike="noStrike" noProof="0" dirty="0" smtClean="0">
                          <a:solidFill>
                            <a:srgbClr val="000000"/>
                          </a:solidFill>
                          <a:latin typeface="Calibri"/>
                          <a:ea typeface="+mn-ea"/>
                          <a:cs typeface="+mn-cs"/>
                        </a:rPr>
                        <a:t>Muy pesado</a:t>
                      </a:r>
                      <a:endParaRPr lang="es-AR" sz="1600" b="1"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pPr marL="0" algn="ctr" defTabSz="914400">
                        <a:buNone/>
                      </a:pPr>
                      <a:r>
                        <a:rPr lang="es-AR" sz="1600" b="1" i="0" u="none" strike="noStrike" noProof="0" dirty="0" smtClean="0">
                          <a:solidFill>
                            <a:srgbClr val="000000"/>
                          </a:solidFill>
                          <a:latin typeface="Calibri"/>
                          <a:ea typeface="+mn-ea"/>
                          <a:cs typeface="+mn-cs"/>
                        </a:rPr>
                        <a:t>Luz</a:t>
                      </a:r>
                      <a:endParaRPr lang="es-AR" sz="1600" b="1"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600" b="1" i="0" u="none" strike="noStrike" noProof="0" dirty="0" smtClean="0">
                          <a:solidFill>
                            <a:srgbClr val="000000"/>
                          </a:solidFill>
                          <a:latin typeface="Calibri"/>
                          <a:ea typeface="+mn-ea"/>
                          <a:cs typeface="+mn-cs"/>
                        </a:rPr>
                        <a:t>Moderado</a:t>
                      </a:r>
                      <a:endParaRPr lang="es-AR" sz="1600" b="1"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1" i="0" u="none" strike="noStrike" noProof="0" dirty="0" smtClean="0">
                          <a:solidFill>
                            <a:srgbClr val="000000"/>
                          </a:solidFill>
                          <a:latin typeface="Calibri"/>
                          <a:ea typeface="+mn-ea"/>
                          <a:cs typeface="+mn-cs"/>
                        </a:rPr>
                        <a:t>Pesado</a:t>
                      </a:r>
                      <a:endParaRPr lang="es-AR" sz="1600" b="1"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1" i="0" u="none" strike="noStrike" noProof="0" dirty="0" smtClean="0">
                          <a:solidFill>
                            <a:srgbClr val="000000"/>
                          </a:solidFill>
                          <a:latin typeface="Calibri"/>
                          <a:ea typeface="+mn-ea"/>
                          <a:cs typeface="+mn-cs"/>
                        </a:rPr>
                        <a:t>Muy pesado</a:t>
                      </a:r>
                      <a:endParaRPr lang="es-AR" sz="1600" b="1"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r>
              <a:tr h="478079">
                <a:tc>
                  <a:txBody>
                    <a:bodyPr/>
                    <a:lstStyle/>
                    <a:p>
                      <a:pPr marL="0" algn="ctr" defTabSz="914400">
                        <a:buNone/>
                      </a:pPr>
                      <a:r>
                        <a:rPr lang="es-AR" sz="1800" b="0" i="0" u="none" strike="noStrike" noProof="0" dirty="0" smtClean="0">
                          <a:solidFill>
                            <a:srgbClr val="000000"/>
                          </a:solidFill>
                          <a:latin typeface="Calibri"/>
                          <a:ea typeface="+mn-ea"/>
                          <a:cs typeface="+mn-cs"/>
                        </a:rPr>
                        <a:t>75-100%</a:t>
                      </a:r>
                      <a:endParaRPr lang="es-AR" sz="18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87,8</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82,4</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82,4</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77</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478079">
                <a:tc>
                  <a:txBody>
                    <a:bodyPr/>
                    <a:lstStyle/>
                    <a:p>
                      <a:pPr marL="0" algn="ctr" defTabSz="914400">
                        <a:buNone/>
                      </a:pPr>
                      <a:r>
                        <a:rPr lang="es-AR" sz="1800" b="0" i="0" u="none" strike="noStrike" noProof="0" dirty="0" smtClean="0">
                          <a:solidFill>
                            <a:srgbClr val="000000"/>
                          </a:solidFill>
                          <a:latin typeface="Calibri"/>
                          <a:ea typeface="+mn-ea"/>
                          <a:cs typeface="+mn-cs"/>
                        </a:rPr>
                        <a:t>50-75%</a:t>
                      </a:r>
                      <a:endParaRPr lang="es-AR" sz="18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87,8</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84,2</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81,5</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83,3</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78,8</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75,2</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478079">
                <a:tc>
                  <a:txBody>
                    <a:bodyPr/>
                    <a:lstStyle/>
                    <a:p>
                      <a:pPr marL="0" algn="ctr" defTabSz="914400">
                        <a:buNone/>
                      </a:pPr>
                      <a:r>
                        <a:rPr lang="es-AR" sz="1800" b="0" i="0" u="none" strike="noStrike" noProof="0" dirty="0" smtClean="0">
                          <a:solidFill>
                            <a:srgbClr val="000000"/>
                          </a:solidFill>
                          <a:latin typeface="Calibri"/>
                          <a:ea typeface="+mn-ea"/>
                          <a:cs typeface="+mn-cs"/>
                        </a:rPr>
                        <a:t>25-50%</a:t>
                      </a:r>
                      <a:endParaRPr lang="es-AR" sz="18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89,6</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86</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84,2</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82,4</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85,1</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80,6</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77,9</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76,1</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478079">
                <a:tc>
                  <a:txBody>
                    <a:bodyPr/>
                    <a:lstStyle/>
                    <a:p>
                      <a:pPr marL="0" algn="ctr" defTabSz="914400">
                        <a:buNone/>
                      </a:pPr>
                      <a:r>
                        <a:rPr lang="es-AR" sz="1800" b="0" i="0" u="none" strike="noStrike" noProof="0" dirty="0" smtClean="0">
                          <a:solidFill>
                            <a:srgbClr val="000000"/>
                          </a:solidFill>
                          <a:latin typeface="Calibri"/>
                          <a:ea typeface="+mn-ea"/>
                          <a:cs typeface="+mn-cs"/>
                        </a:rPr>
                        <a:t>0-25%</a:t>
                      </a:r>
                      <a:endParaRPr lang="es-AR" sz="18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90,5</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914400">
                        <a:buNone/>
                      </a:pPr>
                      <a:r>
                        <a:rPr lang="es-AR" sz="1600" b="0" i="0" u="none" strike="noStrike" noProof="0" dirty="0" smtClean="0">
                          <a:solidFill>
                            <a:srgbClr val="000000"/>
                          </a:solidFill>
                          <a:latin typeface="Calibri"/>
                          <a:ea typeface="+mn-ea"/>
                          <a:cs typeface="+mn-cs"/>
                        </a:rPr>
                        <a:t>88,7</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86,9</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86</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86</a:t>
                      </a:r>
                      <a:endParaRPr lang="es-AR" sz="1600" b="0" i="0" u="none" strike="noStrike" noProof="0" dirty="0">
                        <a:solidFill>
                          <a:srgbClr val="000000"/>
                        </a:solidFill>
                        <a:latin typeface="Calibri"/>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84,2</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82,4</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a:buNone/>
                      </a:pPr>
                      <a:r>
                        <a:rPr lang="es-AR" sz="1600" b="0" i="0" u="none" strike="noStrike" noProof="0" dirty="0" smtClean="0">
                          <a:solidFill>
                            <a:srgbClr val="000000"/>
                          </a:solidFill>
                          <a:latin typeface="Calibri"/>
                          <a:ea typeface="+mn-ea"/>
                          <a:cs typeface="+mn-cs"/>
                        </a:rPr>
                        <a:t>80,6</a:t>
                      </a:r>
                      <a:endParaRPr lang="es-AR" sz="1600" b="0" i="0" u="none" strike="noStrike" noProof="0" dirty="0">
                        <a:solidFill>
                          <a:srgbClr val="000000"/>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r>
              <a:tr h="837082">
                <a:tc gridSpan="9">
                  <a:txBody>
                    <a:bodyPr/>
                    <a:lstStyle/>
                    <a:p>
                      <a:pPr marL="0" algn="ctr" defTabSz="914400">
                        <a:buNone/>
                      </a:pPr>
                      <a:r>
                        <a:rPr lang="es-AR" sz="1300" b="0" i="1" u="none" strike="noStrike" noProof="0" dirty="0" smtClean="0">
                          <a:solidFill>
                            <a:schemeClr val="tx1"/>
                          </a:solidFill>
                          <a:latin typeface="Calibri"/>
                          <a:ea typeface="+mn-ea"/>
                          <a:cs typeface="+mn-cs"/>
                        </a:rPr>
                        <a:t>Criterios de control de la exposición producida por el estrés al calor establecidos por ACGIH  (valores WBGT en°F)</a:t>
                      </a:r>
                    </a:p>
                    <a:p>
                      <a:pPr marL="0" algn="ctr" defTabSz="914400">
                        <a:buNone/>
                      </a:pPr>
                      <a:r>
                        <a:rPr lang="es-AR" sz="1300" b="0" i="1" u="none" strike="noStrike" noProof="0" dirty="0" smtClean="0">
                          <a:solidFill>
                            <a:schemeClr val="tx1"/>
                          </a:solidFill>
                          <a:latin typeface="Calibri"/>
                          <a:ea typeface="+mn-ea"/>
                          <a:cs typeface="+mn-cs"/>
                        </a:rPr>
                        <a:t>para días de trabajo de 8 horas, cinco días por semana con descansos convencionales</a:t>
                      </a:r>
                      <a:endParaRPr lang="es-AR" sz="1300" b="0" i="1" u="none" strike="noStrike" noProof="0" dirty="0">
                        <a:solidFill>
                          <a:schemeClr val="tx1"/>
                        </a:solidFill>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Rectangle 11"/>
          <p:cNvSpPr/>
          <p:nvPr/>
        </p:nvSpPr>
        <p:spPr>
          <a:xfrm>
            <a:off x="1842448" y="2061673"/>
            <a:ext cx="3300248" cy="457200"/>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AR" dirty="0"/>
          </a:p>
        </p:txBody>
      </p:sp>
      <p:sp>
        <p:nvSpPr>
          <p:cNvPr id="13" name="Rectangle 12"/>
          <p:cNvSpPr/>
          <p:nvPr/>
        </p:nvSpPr>
        <p:spPr>
          <a:xfrm>
            <a:off x="5137441" y="2058535"/>
            <a:ext cx="3563007" cy="457200"/>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AR" dirty="0"/>
          </a:p>
        </p:txBody>
      </p:sp>
      <p:cxnSp>
        <p:nvCxnSpPr>
          <p:cNvPr id="15" name="Straight Connector 14"/>
          <p:cNvCxnSpPr/>
          <p:nvPr/>
        </p:nvCxnSpPr>
        <p:spPr>
          <a:xfrm flipV="1">
            <a:off x="2133826" y="5991139"/>
            <a:ext cx="292608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23342" y="5781418"/>
            <a:ext cx="155448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6438900"/>
            <a:ext cx="9144000" cy="461665"/>
          </a:xfrm>
          <a:prstGeom prst="rect">
            <a:avLst/>
          </a:prstGeom>
          <a:noFill/>
          <a:ln>
            <a:noFill/>
          </a:ln>
        </p:spPr>
        <p:txBody>
          <a:bodyPr wrap="square" rtlCol="0">
            <a:spAutoFit/>
          </a:bodyPr>
          <a:lstStyle/>
          <a:p>
            <a:r>
              <a:rPr lang="en-US" sz="1200" dirty="0" smtClean="0"/>
              <a:t>*Adapted from 2008 TLVs® and BEIs ® – Threshold Limit Values for Chemical Substances and Physical Agents and Biological Exposure Indices. Cincinnati: American Conference of Governmental Industrial Hygienists (ACGIH), 2008, page 221</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a:noFill/>
        </p:spPr>
        <p:txBody>
          <a:bodyPr/>
          <a:lstStyle/>
          <a:p>
            <a:pPr algn="r"/>
            <a:r>
              <a:rPr lang="en-US" dirty="0">
                <a:effectLst>
                  <a:outerShdw blurRad="38100" dist="38100" dir="2700000" algn="tl">
                    <a:srgbClr val="000000">
                      <a:alpha val="43137"/>
                    </a:srgbClr>
                  </a:outerShdw>
                </a:effectLst>
              </a:rPr>
              <a:t>CÓMO HACER MEJOR LAS </a:t>
            </a:r>
            <a:r>
              <a:rPr lang="en-US" dirty="0" smtClean="0">
                <a:effectLst>
                  <a:outerShdw blurRad="38100" dist="38100" dir="2700000" algn="tl">
                    <a:srgbClr val="000000">
                      <a:alpha val="43137"/>
                    </a:srgbClr>
                  </a:outerShdw>
                </a:effectLst>
              </a:rPr>
              <a:t>COSAS</a:t>
            </a:r>
            <a:endParaRPr lang="en-US" dirty="0"/>
          </a:p>
        </p:txBody>
      </p:sp>
      <p:sp>
        <p:nvSpPr>
          <p:cNvPr id="55298" name="Text Placeholder 6"/>
          <p:cNvSpPr>
            <a:spLocks noGrp="1"/>
          </p:cNvSpPr>
          <p:nvPr>
            <p:ph type="body" idx="1"/>
          </p:nvPr>
        </p:nvSpPr>
        <p:spPr>
          <a:xfrm>
            <a:off x="379412" y="1371600"/>
            <a:ext cx="4040188" cy="639762"/>
          </a:xfrm>
        </p:spPr>
        <p:txBody>
          <a:bodyPr>
            <a:normAutofit/>
          </a:bodyPr>
          <a:lstStyle/>
          <a:p>
            <a:pPr algn="ctr"/>
            <a:r>
              <a:rPr lang="en-US" sz="2800" dirty="0" smtClean="0">
                <a:effectLst>
                  <a:outerShdw blurRad="38100" dist="38100" dir="2700000" algn="tl">
                    <a:srgbClr val="000000">
                      <a:alpha val="43137"/>
                    </a:srgbClr>
                  </a:outerShdw>
                </a:effectLst>
              </a:rPr>
              <a:t>QUÉ HACER</a:t>
            </a:r>
          </a:p>
        </p:txBody>
      </p:sp>
      <p:sp>
        <p:nvSpPr>
          <p:cNvPr id="55299" name="Content Placeholder 2"/>
          <p:cNvSpPr>
            <a:spLocks noGrp="1"/>
          </p:cNvSpPr>
          <p:nvPr>
            <p:ph sz="half" idx="2"/>
          </p:nvPr>
        </p:nvSpPr>
        <p:spPr/>
        <p:txBody>
          <a:bodyPr>
            <a:noAutofit/>
          </a:bodyPr>
          <a:lstStyle/>
          <a:p>
            <a:pPr>
              <a:buClr>
                <a:schemeClr val="tx1"/>
              </a:buClr>
              <a:buFont typeface="Wingdings" charset="2"/>
              <a:buChar char="ü"/>
            </a:pPr>
            <a:r>
              <a:rPr lang="es-AR" sz="2000" dirty="0"/>
              <a:t>Use ropa para mantener la refrigeración del cuerpo</a:t>
            </a:r>
          </a:p>
          <a:p>
            <a:pPr>
              <a:buClr>
                <a:schemeClr val="tx1"/>
              </a:buClr>
              <a:buFont typeface="Wingdings" charset="2"/>
              <a:buChar char="ü"/>
            </a:pPr>
            <a:r>
              <a:rPr lang="es-AR" sz="2000" dirty="0"/>
              <a:t>Tome descansos</a:t>
            </a:r>
          </a:p>
          <a:p>
            <a:pPr>
              <a:buClr>
                <a:schemeClr val="tx1"/>
              </a:buClr>
              <a:buFont typeface="Wingdings" charset="2"/>
              <a:buChar char="ü"/>
            </a:pPr>
            <a:r>
              <a:rPr lang="es-AR" sz="2000" dirty="0"/>
              <a:t>Beba mucha agua</a:t>
            </a:r>
          </a:p>
          <a:p>
            <a:pPr>
              <a:buClr>
                <a:schemeClr val="tx1"/>
              </a:buClr>
              <a:buFont typeface="Wingdings" charset="2"/>
              <a:buChar char="ü"/>
            </a:pPr>
            <a:r>
              <a:rPr lang="es-AR" sz="2000" dirty="0"/>
              <a:t>Conozca sus propias limitaciones</a:t>
            </a:r>
          </a:p>
          <a:p>
            <a:pPr>
              <a:buClr>
                <a:schemeClr val="tx1"/>
              </a:buClr>
              <a:buFont typeface="Wingdings" charset="2"/>
              <a:buChar char="ü"/>
            </a:pPr>
            <a:r>
              <a:rPr lang="es-AR" sz="2000" dirty="0"/>
              <a:t>Permita que el cuerpo se aclimate al calor</a:t>
            </a:r>
          </a:p>
          <a:p>
            <a:pPr>
              <a:buClr>
                <a:schemeClr val="tx1"/>
              </a:buClr>
              <a:buFont typeface="Wingdings" charset="2"/>
              <a:buChar char="ü"/>
            </a:pPr>
            <a:r>
              <a:rPr lang="es-AR" sz="2000" dirty="0"/>
              <a:t>Informe los problemas de estrés por el calor</a:t>
            </a:r>
          </a:p>
          <a:p>
            <a:pPr>
              <a:buClr>
                <a:schemeClr val="tx1"/>
              </a:buClr>
              <a:buFont typeface="Wingdings" charset="2"/>
              <a:buChar char="ü"/>
            </a:pPr>
            <a:r>
              <a:rPr lang="es-AR" sz="2000" dirty="0"/>
              <a:t>Planifique el trabajo pesado durante el momento más fresco del </a:t>
            </a:r>
            <a:r>
              <a:rPr lang="es-AR" sz="2000" dirty="0" smtClean="0"/>
              <a:t>día</a:t>
            </a:r>
            <a:endParaRPr lang="es-AR" sz="2000" dirty="0"/>
          </a:p>
        </p:txBody>
      </p:sp>
      <p:sp>
        <p:nvSpPr>
          <p:cNvPr id="55300" name="Text Placeholder 7"/>
          <p:cNvSpPr>
            <a:spLocks noGrp="1"/>
          </p:cNvSpPr>
          <p:nvPr>
            <p:ph type="body" sz="quarter" idx="3"/>
          </p:nvPr>
        </p:nvSpPr>
        <p:spPr>
          <a:xfrm>
            <a:off x="4572000" y="1493838"/>
            <a:ext cx="4041775" cy="639762"/>
          </a:xfrm>
        </p:spPr>
        <p:txBody>
          <a:bodyPr>
            <a:normAutofit/>
          </a:bodyPr>
          <a:lstStyle/>
          <a:p>
            <a:pPr algn="ctr"/>
            <a:r>
              <a:rPr lang="en-US" sz="2800" dirty="0" smtClean="0">
                <a:effectLst>
                  <a:outerShdw blurRad="38100" dist="38100" dir="2700000" algn="tl">
                    <a:srgbClr val="000000">
                      <a:alpha val="43137"/>
                    </a:srgbClr>
                  </a:outerShdw>
                </a:effectLst>
              </a:rPr>
              <a:t>EVITAR</a:t>
            </a:r>
          </a:p>
        </p:txBody>
      </p:sp>
      <p:sp>
        <p:nvSpPr>
          <p:cNvPr id="55301" name="Content Placeholder 5"/>
          <p:cNvSpPr>
            <a:spLocks noGrp="1"/>
          </p:cNvSpPr>
          <p:nvPr>
            <p:ph sz="quarter" idx="4"/>
          </p:nvPr>
        </p:nvSpPr>
        <p:spPr/>
        <p:txBody>
          <a:bodyPr>
            <a:normAutofit/>
          </a:bodyPr>
          <a:lstStyle/>
          <a:p>
            <a:pPr marL="347472" indent="-347472">
              <a:buClr>
                <a:schemeClr val="tx1"/>
              </a:buClr>
              <a:buBlip>
                <a:blip r:embed="rId3"/>
              </a:buBlip>
            </a:pPr>
            <a:r>
              <a:rPr lang="es-AR" sz="2000" dirty="0"/>
              <a:t>Sobrecargar o apurarse</a:t>
            </a:r>
          </a:p>
          <a:p>
            <a:pPr marL="347472" indent="-347472">
              <a:buClr>
                <a:schemeClr val="tx1"/>
              </a:buClr>
              <a:buBlip>
                <a:blip r:embed="rId3"/>
              </a:buBlip>
            </a:pPr>
            <a:r>
              <a:rPr lang="es-AR" sz="2000" dirty="0"/>
              <a:t>Trabajar en malas condiciones físicas</a:t>
            </a:r>
          </a:p>
          <a:p>
            <a:pPr marL="347472" indent="-347472">
              <a:buClr>
                <a:schemeClr val="tx1"/>
              </a:buClr>
              <a:buBlip>
                <a:blip r:embed="rId3"/>
              </a:buBlip>
            </a:pPr>
            <a:r>
              <a:rPr lang="es-AR" sz="2000" dirty="0"/>
              <a:t>Mala </a:t>
            </a:r>
            <a:r>
              <a:rPr lang="es-AR" sz="2000" dirty="0" smtClean="0"/>
              <a:t>hidratación</a:t>
            </a:r>
          </a:p>
          <a:p>
            <a:pPr marL="347472" indent="-347472">
              <a:buClr>
                <a:schemeClr val="tx1"/>
              </a:buClr>
              <a:buBlip>
                <a:blip r:embed="rId3"/>
              </a:buBlip>
            </a:pPr>
            <a:r>
              <a:rPr lang="es-AR" sz="2000" dirty="0"/>
              <a:t>Trabajo físico, pesado </a:t>
            </a:r>
            <a:r>
              <a:rPr lang="es-AR" sz="2000" dirty="0" smtClean="0"/>
              <a:t>prolongado</a:t>
            </a:r>
            <a:endParaRPr lang="es-AR" sz="2000" dirty="0"/>
          </a:p>
          <a:p>
            <a:pPr marL="347472" indent="-347472">
              <a:buClr>
                <a:schemeClr val="tx1"/>
              </a:buClr>
              <a:buBlip>
                <a:blip r:embed="rId3"/>
              </a:buBlip>
            </a:pPr>
            <a:r>
              <a:rPr lang="es-AR" sz="2000" dirty="0"/>
              <a:t>Consumo de alcohol </a:t>
            </a:r>
            <a:endParaRPr lang="es-AR" sz="2000" dirty="0" smtClean="0"/>
          </a:p>
          <a:p>
            <a:pPr marL="347472" indent="-347472">
              <a:buClr>
                <a:schemeClr val="tx1"/>
              </a:buClr>
              <a:buBlip>
                <a:blip r:embed="rId3"/>
              </a:buBlip>
            </a:pPr>
            <a:r>
              <a:rPr lang="es-AR" sz="2000" dirty="0" smtClean="0"/>
              <a:t>Consumo de café o refresco</a:t>
            </a:r>
            <a:endParaRPr lang="es-AR" sz="2000" dirty="0"/>
          </a:p>
        </p:txBody>
      </p:sp>
      <p:sp>
        <p:nvSpPr>
          <p:cNvPr id="7" name="Slide Number Placeholder 6"/>
          <p:cNvSpPr>
            <a:spLocks noGrp="1"/>
          </p:cNvSpPr>
          <p:nvPr>
            <p:ph type="sldNum" sz="quarter" idx="12"/>
          </p:nvPr>
        </p:nvSpPr>
        <p:spPr/>
        <p:txBody>
          <a:bodyPr/>
          <a:lstStyle/>
          <a:p>
            <a:fld id="{08C57097-B0D4-42A7-9A66-B67B15BCBCEA}" type="slidenum">
              <a:rPr lang="en-US" smtClean="0"/>
              <a:pPr/>
              <a:t>173</a:t>
            </a:fld>
            <a:endParaRPr lang="en-US" dirty="0"/>
          </a:p>
        </p:txBody>
      </p:sp>
      <p:sp>
        <p:nvSpPr>
          <p:cNvPr id="10" name="Cloud 9"/>
          <p:cNvSpPr/>
          <p:nvPr/>
        </p:nvSpPr>
        <p:spPr>
          <a:xfrm>
            <a:off x="5181600" y="4724400"/>
            <a:ext cx="2993408" cy="1817428"/>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00">
              <a:buNone/>
            </a:pPr>
            <a:r>
              <a:rPr lang="es-AR" sz="2400" b="1" i="0" dirty="0" smtClean="0">
                <a:solidFill>
                  <a:srgbClr val="00B0F0"/>
                </a:solidFill>
                <a:latin typeface="Calibri"/>
                <a:ea typeface="+mn-ea"/>
                <a:cs typeface="+mn-cs"/>
              </a:rPr>
              <a:t>¡Permítase aclimatarse al calor!</a:t>
            </a:r>
            <a:endParaRPr lang="es-AR" sz="2400" b="1" i="0" dirty="0">
              <a:solidFill>
                <a:srgbClr val="00B0F0"/>
              </a:solidFill>
              <a:latin typeface="Calibri"/>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29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30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301">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301">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301">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5301">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3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r>
              <a:rPr lang="en-US" dirty="0">
                <a:solidFill>
                  <a:srgbClr val="FFFFFF"/>
                </a:solidFill>
                <a:effectLst>
                  <a:outerShdw blurRad="63500" dir="3600000" algn="tl">
                    <a:srgbClr val="000000">
                      <a:alpha val="70000"/>
                    </a:srgbClr>
                  </a:outerShdw>
                </a:effectLst>
              </a:rPr>
              <a:t>MEDIO AMBIENTE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noFill/>
          </a:ln>
        </p:spPr>
        <p:txBody>
          <a:bodyPr>
            <a:normAutofit/>
          </a:bodyPr>
          <a:lstStyle/>
          <a:p>
            <a:pPr marL="347472" indent="-347472">
              <a:buClr>
                <a:schemeClr val="tx1"/>
              </a:buClr>
              <a:buFont typeface="Arial"/>
              <a:buChar char="•"/>
            </a:pPr>
            <a:r>
              <a:rPr lang="es-ES_tradnl" sz="2800" smtClean="0"/>
              <a:t>Qué cambios son obligatorios …</a:t>
            </a:r>
          </a:p>
          <a:p>
            <a:pPr marL="347472" indent="-347472">
              <a:buNone/>
            </a:pPr>
            <a:r>
              <a:rPr lang="es-ES_tradnl" sz="2800" i="1" smtClean="0"/>
              <a:t>				del verano al invierno?</a:t>
            </a:r>
          </a:p>
          <a:p>
            <a:pPr marL="347472" indent="-347472">
              <a:buNone/>
            </a:pPr>
            <a:endParaRPr lang="es-ES_tradnl" smtClean="0"/>
          </a:p>
          <a:p>
            <a:pPr marL="347472" indent="-347472">
              <a:buNone/>
            </a:pPr>
            <a:r>
              <a:rPr lang="es-ES_tradnl" sz="2800" i="1" smtClean="0"/>
              <a:t>				</a:t>
            </a:r>
          </a:p>
          <a:p>
            <a:pPr marL="347472" indent="-347472">
              <a:buNone/>
            </a:pPr>
            <a:r>
              <a:rPr lang="es-ES_tradnl" sz="2400" smtClean="0"/>
              <a:t>				_____________________________</a:t>
            </a:r>
          </a:p>
          <a:p>
            <a:pPr marL="347472" indent="-347472">
              <a:buNone/>
            </a:pPr>
            <a:endParaRPr lang="es-ES_tradnl" sz="2400" smtClean="0"/>
          </a:p>
          <a:p>
            <a:pPr marL="347472" indent="-347472">
              <a:buNone/>
            </a:pPr>
            <a:r>
              <a:rPr lang="es-ES_tradnl" sz="2400" smtClean="0"/>
              <a:t>				</a:t>
            </a:r>
            <a:r>
              <a:rPr lang="es-ES_tradnl" sz="2800" smtClean="0"/>
              <a:t>_________________________</a:t>
            </a:r>
          </a:p>
          <a:p>
            <a:pPr marL="347472" indent="-347472">
              <a:buNone/>
            </a:pPr>
            <a:endParaRPr lang="es-ES_tradnl"/>
          </a:p>
        </p:txBody>
      </p:sp>
      <p:sp>
        <p:nvSpPr>
          <p:cNvPr id="4" name="Slide Number Placeholder 3"/>
          <p:cNvSpPr>
            <a:spLocks noGrp="1"/>
          </p:cNvSpPr>
          <p:nvPr>
            <p:ph type="sldNum" sz="quarter" idx="12"/>
          </p:nvPr>
        </p:nvSpPr>
        <p:spPr/>
        <p:txBody>
          <a:bodyPr/>
          <a:lstStyle/>
          <a:p>
            <a:fld id="{4D7D747F-4488-409A-B73E-D19449E07B18}" type="slidenum">
              <a:rPr lang="en-US" smtClean="0"/>
              <a:pPr/>
              <a:t>174</a:t>
            </a:fld>
            <a:endParaRPr lang="en-US" dirty="0"/>
          </a:p>
        </p:txBody>
      </p:sp>
      <p:grpSp>
        <p:nvGrpSpPr>
          <p:cNvPr id="5" name="Group 4"/>
          <p:cNvGrpSpPr/>
          <p:nvPr/>
        </p:nvGrpSpPr>
        <p:grpSpPr>
          <a:xfrm rot="1651020">
            <a:off x="335929" y="2433682"/>
            <a:ext cx="2876340" cy="3038114"/>
            <a:chOff x="304800" y="381000"/>
            <a:chExt cx="5458151" cy="6200775"/>
          </a:xfrm>
        </p:grpSpPr>
        <p:pic>
          <p:nvPicPr>
            <p:cNvPr id="6" name="Picture 3"/>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304800" y="381000"/>
              <a:ext cx="5346700" cy="6200775"/>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rot="657779">
              <a:off x="763914" y="844010"/>
              <a:ext cx="4999037" cy="519430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lvl="0" algn="r"/>
            <a:r>
              <a:rPr lang="es-ES_tradnl" dirty="0"/>
              <a:t>VENTOSO/LLUVIOSO</a:t>
            </a:r>
            <a:endParaRPr lang="en-US" dirty="0"/>
          </a:p>
        </p:txBody>
      </p:sp>
      <p:sp>
        <p:nvSpPr>
          <p:cNvPr id="6" name="Text Placeholder 5"/>
          <p:cNvSpPr>
            <a:spLocks noGrp="1"/>
          </p:cNvSpPr>
          <p:nvPr>
            <p:ph type="body" idx="1"/>
          </p:nvPr>
        </p:nvSpPr>
        <p:spPr/>
        <p:txBody>
          <a:bodyPr/>
          <a:lstStyle/>
          <a:p>
            <a:pPr algn="ctr"/>
            <a:r>
              <a:rPr lang="en-US" dirty="0" smtClean="0"/>
              <a:t>VENTOSO</a:t>
            </a:r>
            <a:endParaRPr lang="en-US" dirty="0"/>
          </a:p>
        </p:txBody>
      </p:sp>
      <p:sp>
        <p:nvSpPr>
          <p:cNvPr id="8" name="Content Placeholder 7"/>
          <p:cNvSpPr>
            <a:spLocks noGrp="1"/>
          </p:cNvSpPr>
          <p:nvPr>
            <p:ph sz="half" idx="2"/>
          </p:nvPr>
        </p:nvSpPr>
        <p:spPr/>
        <p:txBody>
          <a:bodyPr>
            <a:normAutofit lnSpcReduction="10000"/>
          </a:bodyPr>
          <a:lstStyle/>
          <a:p>
            <a:pPr lvl="0"/>
            <a:r>
              <a:rPr lang="es-ES_tradnl" dirty="0"/>
              <a:t>Más probable que experimente:</a:t>
            </a:r>
            <a:endParaRPr lang="en-US" dirty="0"/>
          </a:p>
          <a:p>
            <a:pPr lvl="1"/>
            <a:r>
              <a:rPr lang="es-ES_tradnl" dirty="0"/>
              <a:t>Descarga eléctrica, electrocución por ser empujado hacia los conductores</a:t>
            </a:r>
            <a:endParaRPr lang="en-US" dirty="0"/>
          </a:p>
          <a:p>
            <a:pPr lvl="1"/>
            <a:r>
              <a:rPr lang="es-ES_tradnl" dirty="0"/>
              <a:t>Ser golpeado por materiales en derrumbe, cables, ramas de árboles, objetos que caen</a:t>
            </a:r>
            <a:endParaRPr lang="en-US" dirty="0"/>
          </a:p>
          <a:p>
            <a:pPr lvl="1"/>
            <a:r>
              <a:rPr lang="es-ES_tradnl" dirty="0"/>
              <a:t>Camión canasta se da vuelta</a:t>
            </a:r>
            <a:endParaRPr lang="en-US" dirty="0"/>
          </a:p>
          <a:p>
            <a:pPr lvl="1"/>
            <a:r>
              <a:rPr lang="es-ES_tradnl" dirty="0"/>
              <a:t>Lesiones por sobre esfuerzo</a:t>
            </a:r>
            <a:endParaRPr lang="en-US" dirty="0"/>
          </a:p>
          <a:p>
            <a:pPr lvl="1"/>
            <a:r>
              <a:rPr lang="es-ES_tradnl" dirty="0"/>
              <a:t>Falta de equilibrio en el poste</a:t>
            </a:r>
            <a:endParaRPr lang="en-US" dirty="0"/>
          </a:p>
          <a:p>
            <a:pPr>
              <a:buNone/>
            </a:pPr>
            <a:endParaRPr lang="en-US" dirty="0" smtClean="0"/>
          </a:p>
          <a:p>
            <a:pPr>
              <a:buNone/>
            </a:pPr>
            <a:endParaRPr lang="en-US" dirty="0" smtClean="0"/>
          </a:p>
        </p:txBody>
      </p:sp>
      <p:sp>
        <p:nvSpPr>
          <p:cNvPr id="9" name="Text Placeholder 8"/>
          <p:cNvSpPr>
            <a:spLocks noGrp="1"/>
          </p:cNvSpPr>
          <p:nvPr>
            <p:ph type="body" sz="quarter" idx="3"/>
          </p:nvPr>
        </p:nvSpPr>
        <p:spPr/>
        <p:txBody>
          <a:bodyPr/>
          <a:lstStyle/>
          <a:p>
            <a:pPr algn="ctr"/>
            <a:r>
              <a:rPr lang="en-US" dirty="0" smtClean="0"/>
              <a:t>LLUVIOSO</a:t>
            </a:r>
            <a:endParaRPr lang="en-US" dirty="0"/>
          </a:p>
        </p:txBody>
      </p:sp>
      <p:sp>
        <p:nvSpPr>
          <p:cNvPr id="10" name="Content Placeholder 9"/>
          <p:cNvSpPr>
            <a:spLocks noGrp="1"/>
          </p:cNvSpPr>
          <p:nvPr>
            <p:ph sz="quarter" idx="4"/>
          </p:nvPr>
        </p:nvSpPr>
        <p:spPr/>
        <p:txBody>
          <a:bodyPr>
            <a:normAutofit fontScale="70000" lnSpcReduction="20000"/>
          </a:bodyPr>
          <a:lstStyle/>
          <a:p>
            <a:pPr lvl="0"/>
            <a:r>
              <a:rPr lang="es-ES_tradnl" sz="3400" dirty="0"/>
              <a:t>Más probable que experimente:</a:t>
            </a:r>
            <a:endParaRPr lang="en-US" sz="3400" dirty="0"/>
          </a:p>
          <a:p>
            <a:pPr lvl="1"/>
            <a:r>
              <a:rPr lang="es-ES_tradnl" sz="2600" dirty="0"/>
              <a:t>Descarga eléctrica, electrocución</a:t>
            </a:r>
            <a:endParaRPr lang="en-US" sz="2600" dirty="0"/>
          </a:p>
          <a:p>
            <a:pPr lvl="1"/>
            <a:r>
              <a:rPr lang="es-ES_tradnl" sz="2600" dirty="0"/>
              <a:t>Arco eléctrico</a:t>
            </a:r>
            <a:endParaRPr lang="en-US" sz="2600" dirty="0"/>
          </a:p>
          <a:p>
            <a:pPr lvl="1"/>
            <a:r>
              <a:rPr lang="es-ES_tradnl" sz="2600" dirty="0"/>
              <a:t>Impactos de rayos</a:t>
            </a:r>
            <a:endParaRPr lang="en-US" sz="2600" dirty="0"/>
          </a:p>
          <a:p>
            <a:pPr lvl="1"/>
            <a:r>
              <a:rPr lang="es-ES_tradnl" sz="2600" dirty="0"/>
              <a:t>Accidentes de transporte</a:t>
            </a:r>
            <a:endParaRPr lang="en-US" sz="2600" dirty="0"/>
          </a:p>
          <a:p>
            <a:pPr lvl="1"/>
            <a:r>
              <a:rPr lang="es-ES_tradnl" sz="2600" dirty="0"/>
              <a:t>Excavación de zanjas</a:t>
            </a:r>
            <a:endParaRPr lang="en-US" sz="2600" dirty="0"/>
          </a:p>
          <a:p>
            <a:pPr lvl="1"/>
            <a:r>
              <a:rPr lang="es-ES_tradnl" sz="2600" dirty="0"/>
              <a:t>Resbalones y caídas</a:t>
            </a:r>
            <a:endParaRPr lang="en-US" sz="2600" dirty="0"/>
          </a:p>
          <a:p>
            <a:pPr lvl="1"/>
            <a:r>
              <a:rPr lang="es-ES_tradnl" sz="2600" dirty="0"/>
              <a:t>Ser golpeado por materiales en derrumbe, ramas de árboles húmedas/rotas, herramientas que se resbalan</a:t>
            </a:r>
            <a:endParaRPr lang="en-US" sz="2600" dirty="0"/>
          </a:p>
          <a:p>
            <a:pPr lvl="1"/>
            <a:r>
              <a:rPr lang="es-ES_tradnl" sz="2600" dirty="0"/>
              <a:t>Errores debido a mala visibilidad</a:t>
            </a:r>
            <a:endParaRPr lang="en-US" sz="2600" dirty="0"/>
          </a:p>
          <a:p>
            <a:pPr lvl="1">
              <a:buNone/>
            </a:pPr>
            <a:endParaRPr lang="en-US" dirty="0" smtClean="0"/>
          </a:p>
          <a:p>
            <a:pPr lvl="1"/>
            <a:endParaRPr lang="en-US" dirty="0" smtClean="0"/>
          </a:p>
          <a:p>
            <a:endParaRPr lang="en-US" dirty="0"/>
          </a:p>
        </p:txBody>
      </p:sp>
      <p:sp>
        <p:nvSpPr>
          <p:cNvPr id="7" name="Slide Number Placeholder 6"/>
          <p:cNvSpPr>
            <a:spLocks noGrp="1"/>
          </p:cNvSpPr>
          <p:nvPr>
            <p:ph type="sldNum" sz="quarter" idx="12"/>
          </p:nvPr>
        </p:nvSpPr>
        <p:spPr/>
        <p:txBody>
          <a:bodyPr/>
          <a:lstStyle/>
          <a:p>
            <a:fld id="{08C57097-B0D4-42A7-9A66-B67B15BCBCEA}" type="slidenum">
              <a:rPr lang="en-US" smtClean="0"/>
              <a:pPr/>
              <a:t>175</a:t>
            </a:fld>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9.Lightning Strike.jpg"/>
          <p:cNvPicPr>
            <a:picLocks noChangeAspect="1"/>
          </p:cNvPicPr>
          <p:nvPr/>
        </p:nvPicPr>
        <p:blipFill>
          <a:blip r:embed="rId3" cstate="print"/>
          <a:srcRect l="20456"/>
          <a:stretch>
            <a:fillRect/>
          </a:stretch>
        </p:blipFill>
        <p:spPr>
          <a:xfrm>
            <a:off x="1447800" y="1295400"/>
            <a:ext cx="3640282" cy="5302623"/>
          </a:xfrm>
          <a:prstGeom prst="rect">
            <a:avLst/>
          </a:prstGeom>
        </p:spPr>
      </p:pic>
      <p:sp>
        <p:nvSpPr>
          <p:cNvPr id="2" name="Title 1"/>
          <p:cNvSpPr>
            <a:spLocks noGrp="1"/>
          </p:cNvSpPr>
          <p:nvPr>
            <p:ph type="title"/>
          </p:nvPr>
        </p:nvSpPr>
        <p:spPr>
          <a:xfrm>
            <a:off x="1295400" y="228600"/>
            <a:ext cx="7543800" cy="1066800"/>
          </a:xfrm>
        </p:spPr>
        <p:txBody>
          <a:bodyPr/>
          <a:lstStyle/>
          <a:p>
            <a:pPr lvl="0"/>
            <a:r>
              <a:rPr lang="es-ES_tradnl" dirty="0">
                <a:effectLst/>
              </a:rPr>
              <a:t>IMPACTO DE RAYOS</a:t>
            </a:r>
            <a:endParaRPr lang="en-US" dirty="0">
              <a:effectLst/>
            </a:endParaRPr>
          </a:p>
        </p:txBody>
      </p:sp>
      <p:sp>
        <p:nvSpPr>
          <p:cNvPr id="7" name="Slide Number Placeholder 6"/>
          <p:cNvSpPr>
            <a:spLocks noGrp="1"/>
          </p:cNvSpPr>
          <p:nvPr>
            <p:ph type="sldNum" sz="quarter" idx="12"/>
          </p:nvPr>
        </p:nvSpPr>
        <p:spPr/>
        <p:txBody>
          <a:bodyPr/>
          <a:lstStyle/>
          <a:p>
            <a:fld id="{08C57097-B0D4-42A7-9A66-B67B15BCBCEA}" type="slidenum">
              <a:rPr lang="en-US" smtClean="0"/>
              <a:pPr/>
              <a:t>176</a:t>
            </a:fld>
            <a:endParaRPr lang="en-US" dirty="0"/>
          </a:p>
        </p:txBody>
      </p:sp>
      <p:sp>
        <p:nvSpPr>
          <p:cNvPr id="8" name="TextBox 7"/>
          <p:cNvSpPr txBox="1"/>
          <p:nvPr/>
        </p:nvSpPr>
        <p:spPr>
          <a:xfrm>
            <a:off x="4191000" y="1828800"/>
            <a:ext cx="4419600" cy="2246769"/>
          </a:xfrm>
          <a:prstGeom prst="rect">
            <a:avLst/>
          </a:prstGeom>
          <a:noFill/>
        </p:spPr>
        <p:txBody>
          <a:bodyPr wrap="square" rtlCol="0">
            <a:spAutoFit/>
          </a:bodyPr>
          <a:lstStyle/>
          <a:p>
            <a:pPr algn="ctr"/>
            <a:r>
              <a:rPr lang="es-ES_tradnl" sz="2800" i="1" dirty="0"/>
              <a:t>“Un camión canasta es golpeado por un rayo mientras el empleado está sentado dentro de la cabina cerca de las líneas eléctricas” </a:t>
            </a:r>
            <a:endParaRPr lang="en-US" sz="2800"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715962"/>
          </a:xfrm>
        </p:spPr>
        <p:txBody>
          <a:bodyPr>
            <a:normAutofit fontScale="90000"/>
          </a:bodyPr>
          <a:lstStyle/>
          <a:p>
            <a:pPr lvl="0" algn="r"/>
            <a:r>
              <a:rPr lang="es-ES_tradnl" dirty="0"/>
              <a:t>¿CÓMO HACER QUE EL TRABAJO SEA SEGURO?</a:t>
            </a:r>
            <a:endParaRPr lang="en-US" dirty="0"/>
          </a:p>
        </p:txBody>
      </p:sp>
      <p:sp>
        <p:nvSpPr>
          <p:cNvPr id="6" name="Text Placeholder 5"/>
          <p:cNvSpPr>
            <a:spLocks noGrp="1"/>
          </p:cNvSpPr>
          <p:nvPr>
            <p:ph type="body" idx="1"/>
          </p:nvPr>
        </p:nvSpPr>
        <p:spPr>
          <a:xfrm>
            <a:off x="457200" y="1524000"/>
            <a:ext cx="4040188" cy="639762"/>
          </a:xfrm>
        </p:spPr>
        <p:txBody>
          <a:bodyPr>
            <a:normAutofit/>
          </a:bodyPr>
          <a:lstStyle/>
          <a:p>
            <a:pPr algn="ctr"/>
            <a:r>
              <a:rPr lang="en-US" sz="2800" dirty="0" smtClean="0">
                <a:effectLst>
                  <a:outerShdw blurRad="38100" dist="38100" dir="2700000" algn="tl">
                    <a:srgbClr val="000000">
                      <a:alpha val="43137"/>
                    </a:srgbClr>
                  </a:outerShdw>
                </a:effectLst>
              </a:rPr>
              <a:t>QUÉ HACER</a:t>
            </a:r>
            <a:endParaRPr lang="en-US" sz="2800" dirty="0">
              <a:effectLst>
                <a:outerShdw blurRad="38100" dist="38100" dir="2700000" algn="tl">
                  <a:srgbClr val="000000">
                    <a:alpha val="43137"/>
                  </a:srgbClr>
                </a:outerShdw>
              </a:effectLst>
            </a:endParaRPr>
          </a:p>
        </p:txBody>
      </p:sp>
      <p:sp>
        <p:nvSpPr>
          <p:cNvPr id="8" name="Content Placeholder 7"/>
          <p:cNvSpPr>
            <a:spLocks noGrp="1"/>
          </p:cNvSpPr>
          <p:nvPr>
            <p:ph sz="half" idx="2"/>
          </p:nvPr>
        </p:nvSpPr>
        <p:spPr/>
        <p:txBody>
          <a:bodyPr>
            <a:noAutofit/>
          </a:bodyPr>
          <a:lstStyle/>
          <a:p>
            <a:pPr lvl="0">
              <a:buFont typeface="Wingdings" charset="2"/>
              <a:buChar char="ü"/>
            </a:pPr>
            <a:r>
              <a:rPr lang="es-ES_tradnl" dirty="0"/>
              <a:t>Tome </a:t>
            </a:r>
            <a:r>
              <a:rPr lang="es-ES_tradnl" dirty="0" smtClean="0"/>
              <a:t>extrema </a:t>
            </a:r>
            <a:r>
              <a:rPr lang="es-ES_tradnl" dirty="0"/>
              <a:t>precaución en condiciones climáticas adversas</a:t>
            </a:r>
            <a:endParaRPr lang="en-US" dirty="0"/>
          </a:p>
          <a:p>
            <a:pPr lvl="0">
              <a:buFont typeface="Wingdings" charset="2"/>
              <a:buChar char="ü"/>
            </a:pPr>
            <a:r>
              <a:rPr lang="es-ES_tradnl" dirty="0"/>
              <a:t>Busque refugio dentro del vehículo cuando vea rayos</a:t>
            </a:r>
            <a:endParaRPr lang="en-US" dirty="0"/>
          </a:p>
          <a:p>
            <a:pPr lvl="0">
              <a:buFont typeface="Wingdings" charset="2"/>
              <a:buChar char="ü"/>
            </a:pPr>
            <a:r>
              <a:rPr lang="es-ES_tradnl" dirty="0"/>
              <a:t>Esté atento a objetos que vuelen/se caigan, peligros aéreos</a:t>
            </a:r>
            <a:endParaRPr lang="en-US" dirty="0"/>
          </a:p>
          <a:p>
            <a:pPr lvl="0">
              <a:buFont typeface="Wingdings" charset="2"/>
              <a:buChar char="ü"/>
            </a:pPr>
            <a:r>
              <a:rPr lang="es-ES_tradnl" dirty="0"/>
              <a:t>Esté atento al tránsito</a:t>
            </a:r>
            <a:endParaRPr lang="en-US" dirty="0"/>
          </a:p>
          <a:p>
            <a:pPr lvl="0">
              <a:buFont typeface="Wingdings" charset="2"/>
              <a:buChar char="ü"/>
            </a:pPr>
            <a:r>
              <a:rPr lang="es-ES_tradnl" dirty="0"/>
              <a:t>Mantenga espacios </a:t>
            </a:r>
            <a:r>
              <a:rPr lang="es-ES_tradnl" dirty="0" smtClean="0"/>
              <a:t>seguros</a:t>
            </a:r>
            <a:endParaRPr lang="en-US" dirty="0"/>
          </a:p>
        </p:txBody>
      </p:sp>
      <p:sp>
        <p:nvSpPr>
          <p:cNvPr id="9" name="Text Placeholder 8"/>
          <p:cNvSpPr>
            <a:spLocks noGrp="1"/>
          </p:cNvSpPr>
          <p:nvPr>
            <p:ph type="body" sz="quarter" idx="3"/>
          </p:nvPr>
        </p:nvSpPr>
        <p:spPr/>
        <p:txBody>
          <a:bodyPr>
            <a:normAutofit/>
          </a:bodyPr>
          <a:lstStyle/>
          <a:p>
            <a:pPr algn="ctr"/>
            <a:r>
              <a:rPr lang="en-US" sz="2800" dirty="0" smtClean="0">
                <a:effectLst>
                  <a:outerShdw blurRad="38100" dist="38100" dir="2700000" algn="tl">
                    <a:srgbClr val="000000">
                      <a:alpha val="43137"/>
                    </a:srgbClr>
                  </a:outerShdw>
                </a:effectLst>
              </a:rPr>
              <a:t>EVITAR</a:t>
            </a:r>
            <a:endParaRPr lang="en-US" sz="2800" dirty="0">
              <a:effectLst>
                <a:outerShdw blurRad="38100" dist="38100" dir="2700000" algn="tl">
                  <a:srgbClr val="000000">
                    <a:alpha val="43137"/>
                  </a:srgbClr>
                </a:outerShdw>
              </a:effectLst>
            </a:endParaRPr>
          </a:p>
        </p:txBody>
      </p:sp>
      <p:sp>
        <p:nvSpPr>
          <p:cNvPr id="10" name="Content Placeholder 9"/>
          <p:cNvSpPr>
            <a:spLocks noGrp="1"/>
          </p:cNvSpPr>
          <p:nvPr>
            <p:ph sz="quarter" idx="4"/>
          </p:nvPr>
        </p:nvSpPr>
        <p:spPr/>
        <p:txBody>
          <a:bodyPr>
            <a:noAutofit/>
          </a:bodyPr>
          <a:lstStyle/>
          <a:p>
            <a:pPr lvl="0">
              <a:buClr>
                <a:srgbClr val="FF0000"/>
              </a:buClr>
              <a:buFont typeface="Lucida Grande"/>
              <a:buChar char="×"/>
            </a:pPr>
            <a:r>
              <a:rPr lang="es-ES_tradnl" sz="2200" dirty="0"/>
              <a:t>Trabajar en líneas energizadas</a:t>
            </a:r>
            <a:endParaRPr lang="en-US" sz="2200" dirty="0"/>
          </a:p>
          <a:p>
            <a:pPr lvl="0">
              <a:buClr>
                <a:srgbClr val="FF0000"/>
              </a:buClr>
              <a:buFont typeface="Lucida Grande"/>
              <a:buChar char="×"/>
            </a:pPr>
            <a:r>
              <a:rPr lang="es-ES_tradnl" sz="2200" dirty="0"/>
              <a:t>Subir a postes con vientos fuertes</a:t>
            </a:r>
            <a:endParaRPr lang="en-US" sz="2200" dirty="0"/>
          </a:p>
          <a:p>
            <a:pPr lvl="0">
              <a:buClr>
                <a:srgbClr val="FF0000"/>
              </a:buClr>
              <a:buFont typeface="Lucida Grande"/>
              <a:buChar char="×"/>
            </a:pPr>
            <a:r>
              <a:rPr lang="es-ES_tradnl" sz="2200" dirty="0"/>
              <a:t>Operar la grúa con vientos de más de 30 mph</a:t>
            </a:r>
            <a:endParaRPr lang="en-US" sz="2200" dirty="0"/>
          </a:p>
          <a:p>
            <a:pPr lvl="0">
              <a:buClr>
                <a:srgbClr val="FF0000"/>
              </a:buClr>
              <a:buFont typeface="Lucida Grande"/>
              <a:buChar char="×"/>
            </a:pPr>
            <a:r>
              <a:rPr lang="es-ES_tradnl" sz="2200" dirty="0" smtClean="0"/>
              <a:t>Fosas, </a:t>
            </a:r>
            <a:r>
              <a:rPr lang="es-ES_tradnl" sz="2200" dirty="0"/>
              <a:t>zanjas, lugares de entrega</a:t>
            </a:r>
            <a:endParaRPr lang="en-US" sz="2200" dirty="0"/>
          </a:p>
          <a:p>
            <a:pPr lvl="0">
              <a:buClr>
                <a:srgbClr val="FF0000"/>
              </a:buClr>
              <a:buFont typeface="Lucida Grande"/>
              <a:buChar char="×"/>
            </a:pPr>
            <a:r>
              <a:rPr lang="es-ES_tradnl" sz="2200" dirty="0"/>
              <a:t>Operar radios/aparatos electrónicos cuando hay amenaza de rayos</a:t>
            </a:r>
            <a:endParaRPr lang="en-US" sz="2200" dirty="0"/>
          </a:p>
        </p:txBody>
      </p:sp>
      <p:sp>
        <p:nvSpPr>
          <p:cNvPr id="7" name="Slide Number Placeholder 6"/>
          <p:cNvSpPr>
            <a:spLocks noGrp="1"/>
          </p:cNvSpPr>
          <p:nvPr>
            <p:ph type="sldNum" sz="quarter" idx="12"/>
          </p:nvPr>
        </p:nvSpPr>
        <p:spPr/>
        <p:txBody>
          <a:bodyPr/>
          <a:lstStyle/>
          <a:p>
            <a:fld id="{08C57097-B0D4-42A7-9A66-B67B15BCBCEA}" type="slidenum">
              <a:rPr lang="en-US" smtClean="0"/>
              <a:pPr/>
              <a:t>177</a:t>
            </a:fld>
            <a:endParaRPr lang="en-US" dirty="0"/>
          </a:p>
        </p:txBody>
      </p:sp>
      <p:sp>
        <p:nvSpPr>
          <p:cNvPr id="12"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516F371-2CD0-4F2A-AC64-D2C37759BA2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3" name="TextBox 5"/>
          <p:cNvSpPr txBox="1">
            <a:spLocks noChangeArrowheads="1"/>
          </p:cNvSpPr>
          <p:nvPr/>
        </p:nvSpPr>
        <p:spPr bwMode="auto">
          <a:xfrm>
            <a:off x="0" y="6273800"/>
            <a:ext cx="8393113" cy="830263"/>
          </a:xfrm>
          <a:prstGeom prst="rect">
            <a:avLst/>
          </a:prstGeom>
          <a:noFill/>
          <a:ln w="9525">
            <a:noFill/>
            <a:miter lim="800000"/>
            <a:headEnd/>
            <a:tailEnd/>
          </a:ln>
        </p:spPr>
        <p:txBody>
          <a:bodyPr>
            <a:spAutoFit/>
          </a:bodyPr>
          <a:lstStyle/>
          <a:p>
            <a:r>
              <a:rPr lang="en-US" sz="1600" dirty="0">
                <a:solidFill>
                  <a:schemeClr val="bg1"/>
                </a:solidFill>
                <a:latin typeface="Calibri" pitchFamily="34" charset="0"/>
              </a:rPr>
              <a:t>All slides in this section were adopted from “Introduction to OSHA” available at http://www.osha.gov/dte/outreach/construction_generalindustry/teachingaids.html</a:t>
            </a:r>
          </a:p>
          <a:p>
            <a:endParaRPr lang="en-US" sz="16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0" algn="r"/>
            <a:r>
              <a:rPr lang="es-ES_tradnl" dirty="0"/>
              <a:t>EQUIPO DE PROTECCIÓN PERSONAL (PPE</a:t>
            </a:r>
            <a:r>
              <a:rPr lang="es-ES_tradnl" dirty="0" smtClean="0"/>
              <a:t>)</a:t>
            </a:r>
            <a:endParaRPr lang="en-US" dirty="0">
              <a:effectLst>
                <a:outerShdw blurRad="38100" dist="38100" dir="2700000" algn="tl">
                  <a:srgbClr val="000000">
                    <a:alpha val="43137"/>
                  </a:srgbClr>
                </a:outerShdw>
              </a:effectLst>
            </a:endParaRPr>
          </a:p>
        </p:txBody>
      </p:sp>
      <p:sp>
        <p:nvSpPr>
          <p:cNvPr id="10" name="Content Placeholder 9"/>
          <p:cNvSpPr>
            <a:spLocks noGrp="1"/>
          </p:cNvSpPr>
          <p:nvPr>
            <p:ph idx="1"/>
          </p:nvPr>
        </p:nvSpPr>
        <p:spPr>
          <a:xfrm>
            <a:off x="5105400" y="1752600"/>
            <a:ext cx="3581400" cy="5105400"/>
          </a:xfrm>
        </p:spPr>
        <p:txBody>
          <a:bodyPr>
            <a:normAutofit fontScale="62500" lnSpcReduction="20000"/>
          </a:bodyPr>
          <a:lstStyle/>
          <a:p>
            <a:pPr lvl="0">
              <a:buFont typeface="Wingdings" charset="2"/>
              <a:buChar char="q"/>
            </a:pPr>
            <a:r>
              <a:rPr lang="es-ES_tradnl" dirty="0"/>
              <a:t>Ropa resistente al fuego</a:t>
            </a:r>
            <a:endParaRPr lang="en-US" dirty="0"/>
          </a:p>
          <a:p>
            <a:pPr lvl="0">
              <a:buFont typeface="Wingdings" charset="2"/>
              <a:buChar char="q"/>
            </a:pPr>
            <a:r>
              <a:rPr lang="es-ES_tradnl" dirty="0"/>
              <a:t>Casco duro</a:t>
            </a:r>
            <a:endParaRPr lang="en-US" dirty="0"/>
          </a:p>
          <a:p>
            <a:pPr lvl="0">
              <a:buFont typeface="Wingdings" charset="2"/>
              <a:buChar char="q"/>
            </a:pPr>
            <a:r>
              <a:rPr lang="es-ES_tradnl" dirty="0"/>
              <a:t>Anteojos de seguridad</a:t>
            </a:r>
            <a:endParaRPr lang="en-US" dirty="0"/>
          </a:p>
          <a:p>
            <a:pPr lvl="0">
              <a:buFont typeface="Wingdings" charset="2"/>
              <a:buChar char="q"/>
            </a:pPr>
            <a:r>
              <a:rPr lang="es-ES_tradnl" dirty="0"/>
              <a:t>Tapones para los oídos/orejeras</a:t>
            </a:r>
            <a:endParaRPr lang="en-US" dirty="0"/>
          </a:p>
          <a:p>
            <a:pPr lvl="0">
              <a:buFont typeface="Wingdings" charset="2"/>
              <a:buChar char="q"/>
            </a:pPr>
            <a:r>
              <a:rPr lang="es-ES_tradnl" dirty="0"/>
              <a:t>Guantes de cuero, algodón</a:t>
            </a:r>
            <a:endParaRPr lang="en-US" dirty="0"/>
          </a:p>
          <a:p>
            <a:pPr lvl="0">
              <a:buFont typeface="Wingdings" charset="2"/>
              <a:buChar char="q"/>
            </a:pPr>
            <a:r>
              <a:rPr lang="es-ES_tradnl" dirty="0"/>
              <a:t>Guantes aislantes de goma</a:t>
            </a:r>
            <a:endParaRPr lang="en-US" dirty="0"/>
          </a:p>
          <a:p>
            <a:pPr lvl="0">
              <a:buFont typeface="Wingdings" charset="2"/>
              <a:buChar char="q"/>
            </a:pPr>
            <a:r>
              <a:rPr lang="es-ES_tradnl" dirty="0"/>
              <a:t>Mangas de goma, mantas, manguera de línea</a:t>
            </a:r>
            <a:endParaRPr lang="en-US" dirty="0"/>
          </a:p>
          <a:p>
            <a:pPr lvl="0">
              <a:buFont typeface="Wingdings" charset="2"/>
              <a:buChar char="q"/>
            </a:pPr>
            <a:r>
              <a:rPr lang="es-ES_tradnl" dirty="0"/>
              <a:t>Pértiga</a:t>
            </a:r>
            <a:endParaRPr lang="en-US" dirty="0"/>
          </a:p>
          <a:p>
            <a:pPr lvl="0">
              <a:buFont typeface="Wingdings" charset="2"/>
              <a:buChar char="q"/>
            </a:pPr>
            <a:r>
              <a:rPr lang="es-ES_tradnl" dirty="0"/>
              <a:t>Zahones</a:t>
            </a:r>
            <a:endParaRPr lang="en-US" dirty="0"/>
          </a:p>
          <a:p>
            <a:pPr lvl="0">
              <a:buFont typeface="Wingdings" charset="2"/>
              <a:buChar char="q"/>
            </a:pPr>
            <a:r>
              <a:rPr lang="es-ES_tradnl" dirty="0"/>
              <a:t>Zapatos de seguridad</a:t>
            </a:r>
            <a:endParaRPr lang="en-US" dirty="0"/>
          </a:p>
          <a:p>
            <a:pPr lvl="0">
              <a:buFont typeface="Wingdings" charset="2"/>
              <a:buChar char="q"/>
            </a:pPr>
            <a:r>
              <a:rPr lang="es-ES_tradnl" dirty="0"/>
              <a:t>Chaleco de seguridad</a:t>
            </a:r>
            <a:endParaRPr lang="en-US" dirty="0"/>
          </a:p>
          <a:p>
            <a:pPr lvl="0">
              <a:buFont typeface="Wingdings" charset="2"/>
              <a:buChar char="q"/>
            </a:pPr>
            <a:r>
              <a:rPr lang="es-ES_tradnl" dirty="0"/>
              <a:t>Arnés de protección contra caídas</a:t>
            </a:r>
            <a:endParaRPr lang="en-US" dirty="0"/>
          </a:p>
          <a:p>
            <a:pPr lvl="0">
              <a:buFont typeface="Wingdings" charset="2"/>
              <a:buChar char="q"/>
            </a:pPr>
            <a:r>
              <a:rPr lang="es-ES_tradnl" dirty="0"/>
              <a:t>Correa para protección </a:t>
            </a:r>
            <a:r>
              <a:rPr lang="es-ES_tradnl" dirty="0" smtClean="0"/>
              <a:t>contra </a:t>
            </a:r>
            <a:r>
              <a:rPr lang="es-ES_tradnl" dirty="0"/>
              <a:t>caídas (</a:t>
            </a:r>
            <a:r>
              <a:rPr lang="es-ES_tradnl" dirty="0" err="1"/>
              <a:t>Buck</a:t>
            </a:r>
            <a:r>
              <a:rPr lang="es-ES_tradnl" dirty="0"/>
              <a:t> </a:t>
            </a:r>
            <a:r>
              <a:rPr lang="es-ES_tradnl" dirty="0" err="1"/>
              <a:t>squeeze</a:t>
            </a:r>
            <a:r>
              <a:rPr lang="es-ES_tradnl" dirty="0"/>
              <a:t>) </a:t>
            </a:r>
            <a:endParaRPr lang="en-US" dirty="0"/>
          </a:p>
          <a:p>
            <a:pPr lvl="0">
              <a:buFont typeface="Wingdings" charset="2"/>
              <a:buChar char="q"/>
            </a:pPr>
            <a:r>
              <a:rPr lang="es-ES_tradnl" dirty="0"/>
              <a:t>Ganchos de escalar, garfios</a:t>
            </a:r>
            <a:endParaRPr lang="en-US"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178</a:t>
            </a:fld>
            <a:endParaRPr lang="en-US" dirty="0"/>
          </a:p>
        </p:txBody>
      </p:sp>
      <p:pic>
        <p:nvPicPr>
          <p:cNvPr id="1026" name="Picture 2" descr="C:\Users\ErgoTablet\Desktop\SH 2011-2012\CARGI MATERIALS FROM SB\Electric sector\Initial visits\Facility 3_12_01_2011\Photos\DSC03019.JPG"/>
          <p:cNvPicPr>
            <a:picLocks noChangeAspect="1" noChangeArrowheads="1"/>
          </p:cNvPicPr>
          <p:nvPr/>
        </p:nvPicPr>
        <p:blipFill>
          <a:blip r:embed="rId3" cstate="email"/>
          <a:srcRect/>
          <a:stretch>
            <a:fillRect/>
          </a:stretch>
        </p:blipFill>
        <p:spPr bwMode="auto">
          <a:xfrm>
            <a:off x="0" y="4176486"/>
            <a:ext cx="3181197" cy="2688336"/>
          </a:xfrm>
          <a:prstGeom prst="rect">
            <a:avLst/>
          </a:prstGeom>
          <a:noFill/>
          <a:ln w="38100">
            <a:solidFill>
              <a:schemeClr val="tx1"/>
            </a:solidFill>
          </a:ln>
        </p:spPr>
      </p:pic>
      <p:pic>
        <p:nvPicPr>
          <p:cNvPr id="1027" name="Picture 3" descr="C:\Users\ErgoTablet\Desktop\SH 2011-2012\CARGI MATERIALS FROM SB\Electric sector\Initial visits\Facility 3_12_01_2011\Photos\DSC03027.JPG"/>
          <p:cNvPicPr>
            <a:picLocks noChangeAspect="1" noChangeArrowheads="1"/>
          </p:cNvPicPr>
          <p:nvPr/>
        </p:nvPicPr>
        <p:blipFill>
          <a:blip r:embed="rId4" cstate="email"/>
          <a:srcRect t="-649"/>
          <a:stretch>
            <a:fillRect/>
          </a:stretch>
        </p:blipFill>
        <p:spPr bwMode="auto">
          <a:xfrm>
            <a:off x="0" y="1400628"/>
            <a:ext cx="3185652" cy="2743200"/>
          </a:xfrm>
          <a:prstGeom prst="rect">
            <a:avLst/>
          </a:prstGeom>
          <a:noFill/>
          <a:ln w="38100">
            <a:solidFill>
              <a:schemeClr val="tx1"/>
            </a:solidFill>
          </a:ln>
        </p:spPr>
      </p:pic>
      <p:pic>
        <p:nvPicPr>
          <p:cNvPr id="1028" name="Picture 4" descr="C:\Users\ErgoTablet\Desktop\SH 2011-2012\CARGI MATERIALS FROM SB\Electric sector\Initial visits\Facility 5_03_07_2012\Pictures\DSC03318.JPG"/>
          <p:cNvPicPr>
            <a:picLocks noChangeAspect="1" noChangeArrowheads="1"/>
          </p:cNvPicPr>
          <p:nvPr/>
        </p:nvPicPr>
        <p:blipFill>
          <a:blip r:embed="rId5" cstate="email"/>
          <a:srcRect/>
          <a:stretch>
            <a:fillRect/>
          </a:stretch>
        </p:blipFill>
        <p:spPr bwMode="auto">
          <a:xfrm>
            <a:off x="3200400" y="1418772"/>
            <a:ext cx="1784647" cy="5431536"/>
          </a:xfrm>
          <a:prstGeom prst="rect">
            <a:avLst/>
          </a:prstGeom>
          <a:noFill/>
          <a:ln w="38100">
            <a:solidFill>
              <a:schemeClr val="tx1"/>
            </a:solidFill>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lvl="0" algn="r"/>
            <a:r>
              <a:rPr lang="es-ES_tradnl" dirty="0"/>
              <a:t>USAR EL PPE ADECUADO</a:t>
            </a:r>
            <a:endParaRPr lang="en-US" dirty="0"/>
          </a:p>
        </p:txBody>
      </p:sp>
      <p:sp>
        <p:nvSpPr>
          <p:cNvPr id="5" name="Slide Number Placeholder 4"/>
          <p:cNvSpPr>
            <a:spLocks noGrp="1"/>
          </p:cNvSpPr>
          <p:nvPr>
            <p:ph type="sldNum" sz="quarter" idx="12"/>
          </p:nvPr>
        </p:nvSpPr>
        <p:spPr/>
        <p:txBody>
          <a:bodyPr/>
          <a:lstStyle/>
          <a:p>
            <a:pPr>
              <a:defRPr/>
            </a:pPr>
            <a:fld id="{45F72916-728A-46C8-8DD3-25B3BDA8F897}" type="slidenum">
              <a:rPr lang="en-US"/>
              <a:pPr>
                <a:defRPr/>
              </a:pPr>
              <a:t>179</a:t>
            </a:fld>
            <a:endParaRPr lang="en-US" dirty="0"/>
          </a:p>
        </p:txBody>
      </p:sp>
      <p:sp>
        <p:nvSpPr>
          <p:cNvPr id="6" name="TextBox 5"/>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632795562"/>
              </p:ext>
            </p:extLst>
          </p:nvPr>
        </p:nvGraphicFramePr>
        <p:xfrm>
          <a:off x="304800" y="1600200"/>
          <a:ext cx="8694246" cy="4800600"/>
        </p:xfrm>
        <a:graphic>
          <a:graphicData uri="http://schemas.openxmlformats.org/presentationml/2006/ole">
            <mc:AlternateContent xmlns:mc="http://schemas.openxmlformats.org/markup-compatibility/2006">
              <mc:Choice xmlns:v="urn:schemas-microsoft-com:vml" Requires="v">
                <p:oleObj spid="_x0000_s704515" name="Document" r:id="rId5" imgW="7060940" imgH="3898757" progId="Word.Document.12">
                  <p:embed/>
                </p:oleObj>
              </mc:Choice>
              <mc:Fallback>
                <p:oleObj name="Document" r:id="rId5" imgW="7060940" imgH="3898757"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600200"/>
                        <a:ext cx="8694246" cy="480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1143000"/>
          </a:xfrm>
        </p:spPr>
        <p:txBody>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LA POSTURA Y EL ACARREO</a:t>
            </a:r>
            <a:endParaRPr lang="en-US" dirty="0">
              <a:effectLst>
                <a:outerShdw blurRad="38100" dist="38100" dir="2700000" algn="tl">
                  <a:srgbClr val="000000">
                    <a:alpha val="43137"/>
                  </a:srgbClr>
                </a:outerShdw>
              </a:effectLst>
            </a:endParaRPr>
          </a:p>
        </p:txBody>
      </p:sp>
      <p:sp>
        <p:nvSpPr>
          <p:cNvPr id="95234" name="Content Placeholder 2"/>
          <p:cNvSpPr>
            <a:spLocks noGrp="1"/>
          </p:cNvSpPr>
          <p:nvPr>
            <p:ph idx="1"/>
          </p:nvPr>
        </p:nvSpPr>
        <p:spPr/>
        <p:txBody>
          <a:bodyPr>
            <a:normAutofit/>
          </a:bodyPr>
          <a:lstStyle/>
          <a:p>
            <a:pPr marL="347472" indent="-347472" algn="ctr">
              <a:buNone/>
            </a:pPr>
            <a:r>
              <a:rPr lang="es-AR" sz="2800" dirty="0"/>
              <a:t>Escuchemos cómo funcionan nuestros </a:t>
            </a:r>
            <a:r>
              <a:rPr lang="es-AR" sz="2800" dirty="0" smtClean="0"/>
              <a:t>músculos cuando levantamos.</a:t>
            </a:r>
            <a:endParaRPr lang="es-AR" sz="2800" dirty="0"/>
          </a:p>
          <a:p>
            <a:pPr algn="ctr" eaLnBrk="1" hangingPunct="1">
              <a:buFont typeface="Arial" charset="0"/>
              <a:buNone/>
            </a:pPr>
            <a:endParaRPr lang="en-US" sz="2800" dirty="0" smtClean="0"/>
          </a:p>
          <a:p>
            <a:pPr algn="ctr" eaLnBrk="1" hangingPunct="1">
              <a:buFont typeface="Arial" charset="0"/>
              <a:buNone/>
            </a:pPr>
            <a:endParaRPr lang="en-US" sz="2800" dirty="0" smtClean="0"/>
          </a:p>
          <a:p>
            <a:pPr algn="ctr" eaLnBrk="1" hangingPunct="1">
              <a:buFont typeface="Arial" charset="0"/>
              <a:buNone/>
            </a:pPr>
            <a:endParaRPr lang="en-US" sz="2800" dirty="0" smtClean="0"/>
          </a:p>
          <a:p>
            <a:pPr algn="ctr" eaLnBrk="1" hangingPunct="1">
              <a:buFont typeface="Arial" charset="0"/>
              <a:buNone/>
            </a:pPr>
            <a:endParaRPr lang="en-US" sz="2800" dirty="0" smtClean="0"/>
          </a:p>
          <a:p>
            <a:pPr algn="ctr" eaLnBrk="1" hangingPunct="1">
              <a:buFont typeface="Arial" charset="0"/>
              <a:buNone/>
            </a:pPr>
            <a:endParaRPr lang="en-US" sz="2800" dirty="0" smtClean="0"/>
          </a:p>
          <a:p>
            <a:pPr algn="ctr" eaLnBrk="1" hangingPunct="1">
              <a:buFont typeface="Arial" charset="0"/>
              <a:buNone/>
            </a:pPr>
            <a:endParaRPr lang="en-US" sz="2000" i="1" dirty="0" smtClean="0">
              <a:solidFill>
                <a:srgbClr val="FF0000"/>
              </a:solidFill>
            </a:endParaRPr>
          </a:p>
        </p:txBody>
      </p:sp>
      <p:sp>
        <p:nvSpPr>
          <p:cNvPr id="6" name="Slide Number Placeholder 5"/>
          <p:cNvSpPr>
            <a:spLocks noGrp="1"/>
          </p:cNvSpPr>
          <p:nvPr>
            <p:ph type="sldNum" sz="quarter" idx="12"/>
          </p:nvPr>
        </p:nvSpPr>
        <p:spPr/>
        <p:txBody>
          <a:bodyPr/>
          <a:lstStyle/>
          <a:p>
            <a:pPr>
              <a:defRPr/>
            </a:pPr>
            <a:fld id="{0FE1F11F-3419-467C-9EA4-716C022EE124}" type="slidenum">
              <a:rPr lang="en-US"/>
              <a:pPr>
                <a:defRPr/>
              </a:pPr>
              <a:t>18</a:t>
            </a:fld>
            <a:endParaRPr lang="en-US" dirty="0"/>
          </a:p>
        </p:txBody>
      </p:sp>
      <p:pic>
        <p:nvPicPr>
          <p:cNvPr id="4" name="Picture 3" descr="ergometer.jpg"/>
          <p:cNvPicPr>
            <a:picLocks noChangeAspect="1"/>
          </p:cNvPicPr>
          <p:nvPr/>
        </p:nvPicPr>
        <p:blipFill>
          <a:blip r:embed="rId3" cstate="email"/>
          <a:stretch>
            <a:fillRect/>
          </a:stretch>
        </p:blipFill>
        <p:spPr>
          <a:xfrm>
            <a:off x="2743200" y="2667000"/>
            <a:ext cx="3736369" cy="2318256"/>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8552173"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lvl="0" algn="r"/>
            <a:r>
              <a:rPr lang="es-ES_tradnl" dirty="0"/>
              <a:t>USAR EL PPE ADECUADO</a:t>
            </a:r>
            <a:endParaRPr lang="en-US" dirty="0"/>
          </a:p>
        </p:txBody>
      </p:sp>
      <p:sp>
        <p:nvSpPr>
          <p:cNvPr id="5" name="Slide Number Placeholder 4"/>
          <p:cNvSpPr>
            <a:spLocks noGrp="1"/>
          </p:cNvSpPr>
          <p:nvPr>
            <p:ph type="sldNum" sz="quarter" idx="12"/>
          </p:nvPr>
        </p:nvSpPr>
        <p:spPr/>
        <p:txBody>
          <a:bodyPr/>
          <a:lstStyle/>
          <a:p>
            <a:pPr>
              <a:defRPr/>
            </a:pPr>
            <a:fld id="{45F72916-728A-46C8-8DD3-25B3BDA8F897}" type="slidenum">
              <a:rPr lang="en-US"/>
              <a:pPr>
                <a:defRPr/>
              </a:pPr>
              <a:t>180</a:t>
            </a:fld>
            <a:endParaRPr lang="en-US" dirty="0"/>
          </a:p>
        </p:txBody>
      </p:sp>
      <p:sp>
        <p:nvSpPr>
          <p:cNvPr id="6" name="TextBox 5"/>
          <p:cNvSpPr txBox="1"/>
          <p:nvPr/>
        </p:nvSpPr>
        <p:spPr>
          <a:xfrm>
            <a:off x="8534400" y="5486400"/>
            <a:ext cx="515629" cy="15696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957052141"/>
              </p:ext>
            </p:extLst>
          </p:nvPr>
        </p:nvGraphicFramePr>
        <p:xfrm>
          <a:off x="292868" y="2057400"/>
          <a:ext cx="8851132" cy="3422650"/>
        </p:xfrm>
        <a:graphic>
          <a:graphicData uri="http://schemas.openxmlformats.org/presentationml/2006/ole">
            <mc:AlternateContent xmlns:mc="http://schemas.openxmlformats.org/markup-compatibility/2006">
              <mc:Choice xmlns:v="urn:schemas-microsoft-com:vml" Requires="v">
                <p:oleObj spid="_x0000_s705539" name="Document" r:id="rId5" imgW="7060940" imgH="2730400" progId="Word.Document.12">
                  <p:embed/>
                </p:oleObj>
              </mc:Choice>
              <mc:Fallback>
                <p:oleObj name="Document" r:id="rId5" imgW="7060940" imgH="2730400"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68" y="2057400"/>
                        <a:ext cx="8851132" cy="342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0" algn="r"/>
            <a:r>
              <a:rPr lang="es-ES_tradnl" dirty="0"/>
              <a:t>USAR EL PPE ADECUADO</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1867920"/>
              </p:ext>
            </p:extLst>
          </p:nvPr>
        </p:nvGraphicFramePr>
        <p:xfrm>
          <a:off x="1" y="1981200"/>
          <a:ext cx="9143999" cy="3807934"/>
        </p:xfrm>
        <a:graphic>
          <a:graphicData uri="http://schemas.openxmlformats.org/drawingml/2006/table">
            <a:tbl>
              <a:tblPr firstRow="1" bandRow="1">
                <a:tableStyleId>{8EC20E35-A176-4012-BC5E-935CFFF8708E}</a:tableStyleId>
              </a:tblPr>
              <a:tblGrid>
                <a:gridCol w="2057399"/>
                <a:gridCol w="3276600"/>
                <a:gridCol w="3810000"/>
              </a:tblGrid>
              <a:tr h="134317">
                <a:tc>
                  <a:txBody>
                    <a:bodyPr/>
                    <a:lstStyle/>
                    <a:p>
                      <a:pPr algn="ctr"/>
                      <a:r>
                        <a:rPr lang="es-ES_tradnl" sz="2000" noProof="0" smtClean="0"/>
                        <a:t>PROTECCIÓN PARA</a:t>
                      </a:r>
                      <a:endParaRPr lang="es-ES_tradnl" sz="2000" noProof="0"/>
                    </a:p>
                  </a:txBody>
                  <a:tcPr anchor="ctr"/>
                </a:tc>
                <a:tc>
                  <a:txBody>
                    <a:bodyPr/>
                    <a:lstStyle/>
                    <a:p>
                      <a:pPr algn="ctr"/>
                      <a:r>
                        <a:rPr lang="es-ES_tradnl" sz="2000" noProof="0" smtClean="0"/>
                        <a:t>CUANDO PODRÍAS NECESITARLO</a:t>
                      </a:r>
                      <a:endParaRPr lang="es-ES_tradnl" sz="2000" noProof="0"/>
                    </a:p>
                  </a:txBody>
                  <a:tcPr anchor="ctr"/>
                </a:tc>
                <a:tc>
                  <a:txBody>
                    <a:bodyPr/>
                    <a:lstStyle/>
                    <a:p>
                      <a:pPr algn="ctr"/>
                      <a:r>
                        <a:rPr lang="es-ES_tradnl" sz="2000" noProof="0" smtClean="0"/>
                        <a:t>EJEMPLOS</a:t>
                      </a:r>
                      <a:endParaRPr lang="es-ES_tradnl" sz="2000" noProof="0"/>
                    </a:p>
                  </a:txBody>
                  <a:tcPr anchor="ctr"/>
                </a:tc>
              </a:tr>
              <a:tr h="790414">
                <a:tc rowSpan="3">
                  <a:txBody>
                    <a:bodyPr/>
                    <a:lstStyle/>
                    <a:p>
                      <a:pPr algn="ctr"/>
                      <a:r>
                        <a:rPr lang="es-ES_tradnl" sz="2000" noProof="0" smtClean="0"/>
                        <a:t>Cuerpo completo</a:t>
                      </a:r>
                      <a:endParaRPr lang="es-ES_tradnl" sz="2000" noProof="0"/>
                    </a:p>
                  </a:txBody>
                  <a:tcPr anchor="ctr">
                    <a:noFill/>
                  </a:tcPr>
                </a:tc>
                <a:tc>
                  <a:txBody>
                    <a:bodyPr/>
                    <a:lstStyle/>
                    <a:p>
                      <a:pPr algn="ctr"/>
                      <a:r>
                        <a:rPr lang="es-ES_tradnl" sz="2000" kern="1200" noProof="0" dirty="0" smtClean="0">
                          <a:solidFill>
                            <a:schemeClr val="dk1"/>
                          </a:solidFill>
                          <a:effectLst/>
                          <a:latin typeface="+mn-lt"/>
                          <a:ea typeface="+mn-ea"/>
                          <a:cs typeface="+mn-cs"/>
                        </a:rPr>
                        <a:t>Peligros de incendio </a:t>
                      </a:r>
                      <a:endParaRPr lang="es-ES_tradnl" sz="2400" noProof="0" dirty="0"/>
                    </a:p>
                  </a:txBody>
                  <a:tcPr anchor="ctr"/>
                </a:tc>
                <a:tc>
                  <a:txBody>
                    <a:bodyPr/>
                    <a:lstStyle/>
                    <a:p>
                      <a:pPr algn="ctr"/>
                      <a:r>
                        <a:rPr lang="es-ES_tradnl" sz="2000" kern="1200" noProof="0" smtClean="0">
                          <a:solidFill>
                            <a:schemeClr val="dk1"/>
                          </a:solidFill>
                          <a:effectLst/>
                          <a:latin typeface="+mn-lt"/>
                          <a:ea typeface="+mn-ea"/>
                          <a:cs typeface="+mn-cs"/>
                        </a:rPr>
                        <a:t>Ropa resistente al fuego </a:t>
                      </a:r>
                      <a:endParaRPr lang="es-ES_tradnl" sz="2400" noProof="0"/>
                    </a:p>
                  </a:txBody>
                  <a:tcPr anchor="ctr"/>
                </a:tc>
              </a:tr>
              <a:tr h="790414">
                <a:tc vMerge="1">
                  <a:txBody>
                    <a:bodyPr/>
                    <a:lstStyle/>
                    <a:p>
                      <a:pPr algn="ctr"/>
                      <a:endParaRPr lang="en-US" sz="2000" dirty="0"/>
                    </a:p>
                  </a:txBody>
                  <a:tcPr anchor="ctr"/>
                </a:tc>
                <a:tc>
                  <a:txBody>
                    <a:bodyPr/>
                    <a:lstStyle/>
                    <a:p>
                      <a:pPr algn="ctr"/>
                      <a:r>
                        <a:rPr lang="es-ES_tradnl" sz="2000" kern="1200" noProof="0" smtClean="0">
                          <a:solidFill>
                            <a:schemeClr val="dk1"/>
                          </a:solidFill>
                          <a:effectLst/>
                          <a:latin typeface="+mn-lt"/>
                          <a:ea typeface="+mn-ea"/>
                          <a:cs typeface="+mn-cs"/>
                        </a:rPr>
                        <a:t>Peligros de caídas </a:t>
                      </a:r>
                      <a:endParaRPr lang="es-ES_tradnl" sz="2400" noProof="0"/>
                    </a:p>
                  </a:txBody>
                  <a:tcPr anchor="ctr"/>
                </a:tc>
                <a:tc>
                  <a:txBody>
                    <a:bodyPr/>
                    <a:lstStyle/>
                    <a:p>
                      <a:pPr algn="ctr"/>
                      <a:r>
                        <a:rPr lang="es-ES_tradnl" sz="2000" kern="1200" noProof="0" dirty="0" smtClean="0">
                          <a:solidFill>
                            <a:schemeClr val="dk1"/>
                          </a:solidFill>
                          <a:effectLst/>
                          <a:latin typeface="+mn-lt"/>
                          <a:ea typeface="+mn-ea"/>
                          <a:cs typeface="+mn-cs"/>
                        </a:rPr>
                        <a:t>Arnés para el cuerpo, cinturones de escalar (</a:t>
                      </a:r>
                      <a:r>
                        <a:rPr lang="es-ES_tradnl" sz="2000" i="1" kern="1200" noProof="0" dirty="0" err="1" smtClean="0">
                          <a:solidFill>
                            <a:schemeClr val="dk1"/>
                          </a:solidFill>
                          <a:effectLst/>
                          <a:latin typeface="+mn-lt"/>
                          <a:ea typeface="+mn-ea"/>
                          <a:cs typeface="+mn-cs"/>
                        </a:rPr>
                        <a:t>buck</a:t>
                      </a:r>
                      <a:r>
                        <a:rPr lang="es-ES_tradnl" sz="2000" i="1" kern="1200" noProof="0" dirty="0" smtClean="0">
                          <a:solidFill>
                            <a:schemeClr val="dk1"/>
                          </a:solidFill>
                          <a:effectLst/>
                          <a:latin typeface="+mn-lt"/>
                          <a:ea typeface="+mn-ea"/>
                          <a:cs typeface="+mn-cs"/>
                        </a:rPr>
                        <a:t> </a:t>
                      </a:r>
                      <a:r>
                        <a:rPr lang="es-ES_tradnl" sz="2000" i="1" kern="1200" noProof="0" dirty="0" err="1" smtClean="0">
                          <a:solidFill>
                            <a:schemeClr val="dk1"/>
                          </a:solidFill>
                          <a:effectLst/>
                          <a:latin typeface="+mn-lt"/>
                          <a:ea typeface="+mn-ea"/>
                          <a:cs typeface="+mn-cs"/>
                        </a:rPr>
                        <a:t>squeeze</a:t>
                      </a:r>
                      <a:r>
                        <a:rPr lang="es-ES_tradnl" sz="2000" kern="1200" noProof="0" dirty="0" smtClean="0">
                          <a:solidFill>
                            <a:schemeClr val="dk1"/>
                          </a:solidFill>
                          <a:effectLst/>
                          <a:latin typeface="+mn-lt"/>
                          <a:ea typeface="+mn-ea"/>
                          <a:cs typeface="+mn-cs"/>
                        </a:rPr>
                        <a:t>), ganchos, garfios </a:t>
                      </a:r>
                      <a:endParaRPr lang="es-ES_tradnl" sz="2400" noProof="0" dirty="0"/>
                    </a:p>
                  </a:txBody>
                  <a:tcPr anchor="ctr"/>
                </a:tc>
              </a:tr>
              <a:tr h="790414">
                <a:tc vMerge="1">
                  <a:txBody>
                    <a:bodyPr/>
                    <a:lstStyle/>
                    <a:p>
                      <a:pPr algn="ctr"/>
                      <a:endParaRPr lang="en-US" sz="2000" dirty="0"/>
                    </a:p>
                  </a:txBody>
                  <a:tcPr anchor="ctr"/>
                </a:tc>
                <a:tc>
                  <a:txBody>
                    <a:bodyPr/>
                    <a:lstStyle/>
                    <a:p>
                      <a:pPr algn="ctr"/>
                      <a:r>
                        <a:rPr lang="es-ES_tradnl" sz="2000" noProof="0" dirty="0" smtClean="0"/>
                        <a:t>Golpeado/atrapado</a:t>
                      </a:r>
                      <a:r>
                        <a:rPr lang="es-ES_tradnl" sz="2000" baseline="0" noProof="0" dirty="0" smtClean="0"/>
                        <a:t>, pobre visibilidad (trabajando entre vehículos/equipo durante la noche)</a:t>
                      </a:r>
                      <a:endParaRPr lang="es-ES_tradnl" sz="2000" noProof="0" dirty="0" smtClean="0"/>
                    </a:p>
                  </a:txBody>
                  <a:tcPr anchor="ctr"/>
                </a:tc>
                <a:tc>
                  <a:txBody>
                    <a:bodyPr/>
                    <a:lstStyle/>
                    <a:p>
                      <a:pPr algn="ctr"/>
                      <a:r>
                        <a:rPr lang="es-ES_tradnl" sz="2000" noProof="0" dirty="0" smtClean="0"/>
                        <a:t>Chalecos</a:t>
                      </a:r>
                      <a:r>
                        <a:rPr lang="es-ES_tradnl" sz="2000" baseline="0" noProof="0" dirty="0" smtClean="0"/>
                        <a:t> de seguridad</a:t>
                      </a:r>
                    </a:p>
                    <a:p>
                      <a:pPr algn="ctr"/>
                      <a:r>
                        <a:rPr lang="es-ES_tradnl" sz="2000" baseline="0" noProof="0" dirty="0" smtClean="0"/>
                        <a:t>Conos de seguridad/Señales de advertencia</a:t>
                      </a:r>
                      <a:endParaRPr lang="es-ES_tradnl" sz="2000" noProof="0" dirty="0" smtClean="0"/>
                    </a:p>
                  </a:txBody>
                  <a:tcPr anchor="ctr"/>
                </a:tc>
              </a:tr>
            </a:tbl>
          </a:graphicData>
        </a:graphic>
      </p:graphicFrame>
      <p:sp>
        <p:nvSpPr>
          <p:cNvPr id="5" name="Slide Number Placeholder 4"/>
          <p:cNvSpPr>
            <a:spLocks noGrp="1"/>
          </p:cNvSpPr>
          <p:nvPr>
            <p:ph type="sldNum" sz="quarter" idx="12"/>
          </p:nvPr>
        </p:nvSpPr>
        <p:spPr/>
        <p:txBody>
          <a:bodyPr/>
          <a:lstStyle/>
          <a:p>
            <a:pPr>
              <a:defRPr/>
            </a:pPr>
            <a:fld id="{45F72916-728A-46C8-8DD3-25B3BDA8F897}" type="slidenum">
              <a:rPr lang="en-US"/>
              <a:pPr>
                <a:defRPr/>
              </a:pPr>
              <a:t>181</a:t>
            </a:fld>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eaLnBrk="1" fontAlgn="auto" hangingPunct="1">
              <a:spcAft>
                <a:spcPts val="0"/>
              </a:spcAft>
              <a:defRPr/>
            </a:pPr>
            <a:r>
              <a:rPr lang="en-US" dirty="0" smtClean="0"/>
              <a:t>S.A.F.E.</a:t>
            </a:r>
            <a:endParaRPr lang="en-US" dirty="0"/>
          </a:p>
        </p:txBody>
      </p:sp>
      <p:sp>
        <p:nvSpPr>
          <p:cNvPr id="344066" name="Content Placeholder 2"/>
          <p:cNvSpPr>
            <a:spLocks noGrp="1"/>
          </p:cNvSpPr>
          <p:nvPr>
            <p:ph idx="1"/>
          </p:nvPr>
        </p:nvSpPr>
        <p:spPr/>
        <p:txBody>
          <a:bodyPr>
            <a:normAutofit/>
          </a:bodyPr>
          <a:lstStyle/>
          <a:p>
            <a:pPr eaLnBrk="1" hangingPunct="1">
              <a:buFont typeface="Arial" charset="0"/>
              <a:buNone/>
            </a:pPr>
            <a:r>
              <a:rPr lang="en-US" sz="3600" b="1" dirty="0" smtClean="0"/>
              <a:t>S</a:t>
            </a:r>
            <a:r>
              <a:rPr lang="en-US" sz="3600" dirty="0" smtClean="0"/>
              <a:t>taying</a:t>
            </a:r>
          </a:p>
          <a:p>
            <a:pPr eaLnBrk="1" hangingPunct="1">
              <a:buFont typeface="Arial" charset="0"/>
              <a:buNone/>
            </a:pPr>
            <a:r>
              <a:rPr lang="en-US" sz="3600" b="1" dirty="0" smtClean="0"/>
              <a:t>A</a:t>
            </a:r>
            <a:r>
              <a:rPr lang="en-US" sz="3600" dirty="0" smtClean="0"/>
              <a:t>ccident</a:t>
            </a:r>
          </a:p>
          <a:p>
            <a:pPr eaLnBrk="1" hangingPunct="1">
              <a:buFont typeface="Arial" charset="0"/>
              <a:buNone/>
            </a:pPr>
            <a:r>
              <a:rPr lang="en-US" sz="3600" b="1" dirty="0" smtClean="0"/>
              <a:t>F</a:t>
            </a:r>
            <a:r>
              <a:rPr lang="en-US" sz="3600" dirty="0" smtClean="0"/>
              <a:t>ree</a:t>
            </a:r>
          </a:p>
          <a:p>
            <a:pPr eaLnBrk="1" hangingPunct="1">
              <a:buFont typeface="Arial" charset="0"/>
              <a:buNone/>
            </a:pPr>
            <a:r>
              <a:rPr lang="en-US" sz="3600" b="1" dirty="0" smtClean="0"/>
              <a:t>E</a:t>
            </a:r>
            <a:r>
              <a:rPr lang="en-US" sz="3600" dirty="0" smtClean="0"/>
              <a:t>verywhere</a:t>
            </a:r>
          </a:p>
          <a:p>
            <a:pPr eaLnBrk="1" hangingPunct="1">
              <a:buFont typeface="Arial" charset="0"/>
              <a:buNone/>
            </a:pPr>
            <a:endParaRPr lang="en-US" sz="2000" dirty="0" smtClean="0"/>
          </a:p>
          <a:p>
            <a:pPr>
              <a:buNone/>
            </a:pPr>
            <a:r>
              <a:rPr lang="es-AR" sz="3600" dirty="0"/>
              <a:t>(No tener accidentes en ningún lugar)</a:t>
            </a:r>
          </a:p>
          <a:p>
            <a:pPr eaLnBrk="1" hangingPunct="1">
              <a:buFont typeface="Arial" charset="0"/>
              <a:buNone/>
            </a:pPr>
            <a:endParaRPr lang="en-US" sz="2000" dirty="0" smtClean="0"/>
          </a:p>
          <a:p>
            <a:pPr marL="347472" indent="-347472" algn="ctr">
              <a:buNone/>
            </a:pPr>
            <a:r>
              <a:rPr lang="es-AR" sz="2800" i="1" dirty="0"/>
              <a:t>¿Por qué es importante la seguridad para usted?</a:t>
            </a:r>
          </a:p>
          <a:p>
            <a:pPr eaLnBrk="1" hangingPunct="1">
              <a:buFont typeface="Arial" charset="0"/>
              <a:buNone/>
            </a:pPr>
            <a:endParaRPr lang="en-US" dirty="0" smtClean="0"/>
          </a:p>
        </p:txBody>
      </p:sp>
      <p:sp>
        <p:nvSpPr>
          <p:cNvPr id="4" name="Slide Number Placeholder 3"/>
          <p:cNvSpPr>
            <a:spLocks noGrp="1"/>
          </p:cNvSpPr>
          <p:nvPr>
            <p:ph type="sldNum" sz="quarter" idx="12"/>
          </p:nvPr>
        </p:nvSpPr>
        <p:spPr/>
        <p:txBody>
          <a:bodyPr/>
          <a:lstStyle/>
          <a:p>
            <a:pPr>
              <a:defRPr/>
            </a:pPr>
            <a:fld id="{C204C5D1-B1E8-4914-AB1A-E7A5A9717953}" type="slidenum">
              <a:rPr lang="en-US"/>
              <a:pPr>
                <a:defRPr/>
              </a:pPr>
              <a:t>182</a:t>
            </a:fld>
            <a:endParaRPr 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00"/>
                </a:solidFill>
                <a:effectLst>
                  <a:outerShdw blurRad="63500" dir="3600000" algn="tl">
                    <a:srgbClr val="000000">
                      <a:alpha val="70000"/>
                    </a:srgbClr>
                  </a:outerShdw>
                </a:effectLst>
              </a:rPr>
              <a:t>¿</a:t>
            </a:r>
            <a:r>
              <a:rPr lang="en-US" dirty="0" smtClean="0"/>
              <a:t>PREGUNTAS?</a:t>
            </a:r>
            <a:endParaRPr lang="en-US" dirty="0"/>
          </a:p>
        </p:txBody>
      </p:sp>
      <p:sp>
        <p:nvSpPr>
          <p:cNvPr id="3" name="Slide Number Placeholder 2"/>
          <p:cNvSpPr>
            <a:spLocks noGrp="1"/>
          </p:cNvSpPr>
          <p:nvPr>
            <p:ph type="sldNum" sz="quarter" idx="12"/>
          </p:nvPr>
        </p:nvSpPr>
        <p:spPr/>
        <p:txBody>
          <a:bodyPr/>
          <a:lstStyle/>
          <a:p>
            <a:fld id="{1AEA41FB-01C2-4D91-8A68-98251CD2FFE9}" type="slidenum">
              <a:rPr lang="en-US" smtClean="0"/>
              <a:pPr/>
              <a:t>183</a:t>
            </a:fld>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7772400" cy="2304558"/>
          </a:xfrm>
          <a:noFill/>
          <a:ln>
            <a:noFill/>
          </a:ln>
        </p:spPr>
        <p:txBody>
          <a:bodyPr/>
          <a:lstStyle/>
          <a:p>
            <a:pPr>
              <a:defRPr/>
            </a:pPr>
            <a:r>
              <a:rPr lang="es-AR" dirty="0"/>
              <a:t>DERECHOS Y RESPONSABILIDADES DE LOS EMPLEADOS</a:t>
            </a:r>
            <a:endParaRPr lang="en-US" dirty="0"/>
          </a:p>
        </p:txBody>
      </p:sp>
      <p:sp>
        <p:nvSpPr>
          <p:cNvPr id="4" name="Slide Number Placeholder 3"/>
          <p:cNvSpPr>
            <a:spLocks noGrp="1"/>
          </p:cNvSpPr>
          <p:nvPr>
            <p:ph type="sldNum" sz="quarter" idx="12"/>
          </p:nvPr>
        </p:nvSpPr>
        <p:spPr/>
        <p:txBody>
          <a:bodyPr/>
          <a:lstStyle/>
          <a:p>
            <a:pPr>
              <a:defRPr/>
            </a:pPr>
            <a:fld id="{B516F371-2CD0-4F2A-AC64-D2C37759BA28}" type="slidenum">
              <a:rPr lang="en-US"/>
              <a:pPr>
                <a:defRPr/>
              </a:pPr>
              <a:t>184</a:t>
            </a:fld>
            <a:endParaRPr lang="en-US" dirty="0"/>
          </a:p>
        </p:txBody>
      </p:sp>
      <p:sp>
        <p:nvSpPr>
          <p:cNvPr id="5" name="TextBox 4"/>
          <p:cNvSpPr txBox="1"/>
          <p:nvPr/>
        </p:nvSpPr>
        <p:spPr>
          <a:xfrm>
            <a:off x="0" y="6273225"/>
            <a:ext cx="8393373" cy="830997"/>
          </a:xfrm>
          <a:prstGeom prst="rect">
            <a:avLst/>
          </a:prstGeom>
          <a:noFill/>
        </p:spPr>
        <p:txBody>
          <a:bodyPr wrap="square" rtlCol="0">
            <a:spAutoFit/>
          </a:bodyPr>
          <a:lstStyle/>
          <a:p>
            <a:pPr algn="l" defTabSz="914400">
              <a:buNone/>
            </a:pPr>
            <a:r>
              <a:rPr lang="es-AR" sz="1600" b="0" i="0" dirty="0" smtClean="0">
                <a:solidFill>
                  <a:schemeClr val="bg1"/>
                </a:solidFill>
                <a:latin typeface="Calibri"/>
                <a:ea typeface="+mn-ea"/>
                <a:cs typeface="+mn-cs"/>
              </a:rPr>
              <a:t>Todas las diapositivas de esta sección se adoptaron de “Introducción a OSHA” disponible en http://www.osha.gov/dte/outreach/construction_generalindustry/teachingaids.html</a:t>
            </a:r>
          </a:p>
          <a:p>
            <a:pPr algn="l" defTabSz="914400">
              <a:buNone/>
            </a:pPr>
            <a:endParaRPr lang="es-AR" sz="1600" dirty="0" smtClean="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572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RESUMEN</a:t>
            </a:r>
            <a:endParaRPr lang="en-US" dirty="0" smtClean="0">
              <a:effectLst>
                <a:outerShdw blurRad="38100" dist="38100" dir="2700000" algn="tl">
                  <a:srgbClr val="000000">
                    <a:alpha val="43137"/>
                  </a:srgbClr>
                </a:outerShdw>
              </a:effectLst>
            </a:endParaRPr>
          </a:p>
        </p:txBody>
      </p:sp>
      <p:sp>
        <p:nvSpPr>
          <p:cNvPr id="354306" name="Content Placeholder 1"/>
          <p:cNvSpPr>
            <a:spLocks noGrp="1"/>
          </p:cNvSpPr>
          <p:nvPr>
            <p:ph idx="1"/>
          </p:nvPr>
        </p:nvSpPr>
        <p:spPr/>
        <p:txBody>
          <a:bodyPr/>
          <a:lstStyle/>
          <a:p>
            <a:pPr marL="347472" indent="-347472">
              <a:buClr>
                <a:schemeClr val="tx1"/>
              </a:buClr>
              <a:buFont typeface="Arial"/>
              <a:buChar char="•"/>
            </a:pPr>
            <a:r>
              <a:rPr lang="es-AR" sz="2800" dirty="0"/>
              <a:t>¿Qué es OSHA?</a:t>
            </a:r>
          </a:p>
          <a:p>
            <a:pPr marL="347472" indent="-347472">
              <a:buFont typeface="Arial"/>
              <a:buChar char="•"/>
            </a:pPr>
            <a:endParaRPr lang="es-AR" dirty="0"/>
          </a:p>
          <a:p>
            <a:pPr marL="347472" indent="-347472">
              <a:buClr>
                <a:schemeClr val="tx1"/>
              </a:buClr>
              <a:buFont typeface="Arial"/>
              <a:buChar char="•"/>
            </a:pPr>
            <a:r>
              <a:rPr lang="es-AR" sz="2800" dirty="0"/>
              <a:t>¿Qué derechos tiene en virtud de OSHA?</a:t>
            </a:r>
          </a:p>
          <a:p>
            <a:pPr marL="347472" indent="-347472">
              <a:buFont typeface="Arial"/>
              <a:buChar char="•"/>
            </a:pPr>
            <a:endParaRPr lang="es-AR" dirty="0"/>
          </a:p>
          <a:p>
            <a:pPr marL="347472" indent="-347472">
              <a:buClr>
                <a:schemeClr val="tx1"/>
              </a:buClr>
              <a:buFont typeface="Arial"/>
              <a:buChar char="•"/>
            </a:pPr>
            <a:r>
              <a:rPr lang="es-AR" sz="2800" dirty="0"/>
              <a:t>¿Qué responsabilidades tiene su empleador en virtud de OSHA?</a:t>
            </a:r>
          </a:p>
        </p:txBody>
      </p:sp>
      <p:sp>
        <p:nvSpPr>
          <p:cNvPr id="8" name="Slide Number Placeholder 7"/>
          <p:cNvSpPr>
            <a:spLocks noGrp="1"/>
          </p:cNvSpPr>
          <p:nvPr>
            <p:ph type="sldNum" sz="quarter" idx="12"/>
          </p:nvPr>
        </p:nvSpPr>
        <p:spPr/>
        <p:txBody>
          <a:bodyPr/>
          <a:lstStyle/>
          <a:p>
            <a:pPr>
              <a:defRPr/>
            </a:pPr>
            <a:fld id="{4E07D9C0-A7BD-4B78-AF96-77B1E6CFE316}" type="slidenum">
              <a:rPr lang="en-US"/>
              <a:pPr>
                <a:defRPr/>
              </a:pPr>
              <a:t>185</a:t>
            </a:fld>
            <a:endParaRPr lang="en-US" dirty="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OSHA</a:t>
            </a:r>
            <a:endParaRPr lang="en-US" dirty="0">
              <a:effectLst>
                <a:outerShdw blurRad="38100" dist="38100" dir="2700000" algn="tl">
                  <a:srgbClr val="000000">
                    <a:alpha val="43137"/>
                  </a:srgbClr>
                </a:outerShdw>
              </a:effectLst>
            </a:endParaRPr>
          </a:p>
        </p:txBody>
      </p:sp>
      <p:sp>
        <p:nvSpPr>
          <p:cNvPr id="356354" name="Content Placeholder 2"/>
          <p:cNvSpPr>
            <a:spLocks noGrp="1"/>
          </p:cNvSpPr>
          <p:nvPr>
            <p:ph idx="1"/>
          </p:nvPr>
        </p:nvSpPr>
        <p:spPr>
          <a:xfrm>
            <a:off x="457200" y="1752600"/>
            <a:ext cx="8229600" cy="2519363"/>
          </a:xfrm>
        </p:spPr>
        <p:txBody>
          <a:bodyPr>
            <a:normAutofit fontScale="85000" lnSpcReduction="20000"/>
          </a:bodyPr>
          <a:lstStyle/>
          <a:p>
            <a:pPr marL="347472" indent="-347472">
              <a:buNone/>
            </a:pPr>
            <a:r>
              <a:rPr lang="es-AR" sz="2800" b="1" u="sng" dirty="0"/>
              <a:t>O</a:t>
            </a:r>
            <a:r>
              <a:rPr lang="es-AR" sz="2800" dirty="0"/>
              <a:t>ccupational </a:t>
            </a:r>
            <a:r>
              <a:rPr lang="es-AR" sz="2800" b="1" u="sng" dirty="0"/>
              <a:t>S</a:t>
            </a:r>
            <a:r>
              <a:rPr lang="es-AR" sz="2800" dirty="0"/>
              <a:t>afety and </a:t>
            </a:r>
            <a:r>
              <a:rPr lang="es-AR" sz="2800" b="1" u="sng" dirty="0"/>
              <a:t>H</a:t>
            </a:r>
            <a:r>
              <a:rPr lang="es-AR" sz="2800" dirty="0"/>
              <a:t>ealth </a:t>
            </a:r>
            <a:r>
              <a:rPr lang="es-AR" sz="2800" b="1" u="sng" dirty="0"/>
              <a:t>A</a:t>
            </a:r>
            <a:r>
              <a:rPr lang="es-AR" sz="2800" dirty="0"/>
              <a:t>dministration </a:t>
            </a:r>
          </a:p>
          <a:p>
            <a:pPr marL="347472" indent="-347472">
              <a:buNone/>
            </a:pPr>
            <a:r>
              <a:rPr lang="es-AR" sz="2800" dirty="0"/>
              <a:t>(Administración de Seguridad y Salud Ocupacional)</a:t>
            </a:r>
          </a:p>
          <a:p>
            <a:pPr marL="740664" lvl="1" indent="-283464">
              <a:buClr>
                <a:schemeClr val="tx1"/>
              </a:buClr>
              <a:buFont typeface="Arial"/>
              <a:buChar char="–"/>
            </a:pPr>
            <a:r>
              <a:rPr lang="es-AR" dirty="0"/>
              <a:t>Responsable de la seguridad y protección de la salud de los trabajadores</a:t>
            </a:r>
          </a:p>
          <a:p>
            <a:pPr marL="740664" lvl="1" indent="-283464">
              <a:buClr>
                <a:schemeClr val="tx1"/>
              </a:buClr>
              <a:buFont typeface="Arial"/>
              <a:buChar char="–"/>
            </a:pPr>
            <a:r>
              <a:rPr lang="es-AR" dirty="0"/>
              <a:t>Agencia del Departamento de Trabajo de los EE.UU. </a:t>
            </a:r>
          </a:p>
          <a:p>
            <a:pPr marL="347472" indent="-347472">
              <a:buFont typeface="Arial"/>
              <a:buChar char="•"/>
            </a:pPr>
            <a:endParaRPr lang="es-AR" sz="2800" dirty="0"/>
          </a:p>
          <a:p>
            <a:pPr marL="347472" indent="-347472">
              <a:buClr>
                <a:schemeClr val="tx1"/>
              </a:buClr>
              <a:buFont typeface="Arial"/>
              <a:buChar char="•"/>
            </a:pPr>
            <a:r>
              <a:rPr lang="es-AR" sz="2800" dirty="0"/>
              <a:t>Para comunicarse con OSHA, ingrese a </a:t>
            </a:r>
            <a:r>
              <a:rPr lang="es-AR" sz="2800" dirty="0">
                <a:hlinkClick r:id="rId3"/>
              </a:rPr>
              <a:t>http://www.osha.gov</a:t>
            </a:r>
            <a:r>
              <a:rPr lang="es-AR" sz="2800" dirty="0"/>
              <a:t> </a:t>
            </a:r>
          </a:p>
          <a:p>
            <a:pPr lvl="1" eaLnBrk="1" hangingPunct="1"/>
            <a:endParaRPr lang="en-US" dirty="0" smtClean="0"/>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125E1EB3-51B9-4901-9F09-6675C42BF967}" type="slidenum">
              <a:rPr lang="en-US"/>
              <a:pPr>
                <a:defRPr/>
              </a:pPr>
              <a:t>186</a:t>
            </a:fld>
            <a:endParaRPr lang="en-US" dirty="0"/>
          </a:p>
        </p:txBody>
      </p:sp>
      <p:sp>
        <p:nvSpPr>
          <p:cNvPr id="356357" name="TextBox 12"/>
          <p:cNvSpPr txBox="1">
            <a:spLocks noChangeArrowheads="1"/>
          </p:cNvSpPr>
          <p:nvPr/>
        </p:nvSpPr>
        <p:spPr bwMode="auto">
          <a:xfrm>
            <a:off x="609600" y="4495800"/>
            <a:ext cx="3884612" cy="1508125"/>
          </a:xfrm>
          <a:prstGeom prst="rect">
            <a:avLst/>
          </a:prstGeom>
          <a:noFill/>
          <a:ln w="9525">
            <a:noFill/>
            <a:miter lim="800000"/>
            <a:headEnd/>
            <a:tailEnd/>
          </a:ln>
        </p:spPr>
        <p:txBody>
          <a:bodyPr wrap="none">
            <a:spAutoFit/>
          </a:bodyPr>
          <a:lstStyle/>
          <a:p>
            <a:r>
              <a:rPr lang="en-US" sz="2000" b="1" u="sng" dirty="0" err="1" smtClean="0">
                <a:latin typeface="Calibri" pitchFamily="34" charset="0"/>
              </a:rPr>
              <a:t>Región</a:t>
            </a:r>
            <a:r>
              <a:rPr lang="en-US" sz="2000" b="1" u="sng" dirty="0" smtClean="0">
                <a:latin typeface="Calibri" pitchFamily="34" charset="0"/>
              </a:rPr>
              <a:t> </a:t>
            </a:r>
            <a:r>
              <a:rPr lang="en-US" sz="2000" b="1" u="sng" dirty="0">
                <a:latin typeface="Calibri" pitchFamily="34" charset="0"/>
              </a:rPr>
              <a:t>V </a:t>
            </a:r>
          </a:p>
          <a:p>
            <a:r>
              <a:rPr lang="en-US" dirty="0">
                <a:latin typeface="Calibri" pitchFamily="34" charset="0"/>
              </a:rPr>
              <a:t>230 South Dearborn Street, Room 3244</a:t>
            </a:r>
            <a:br>
              <a:rPr lang="en-US" dirty="0">
                <a:latin typeface="Calibri" pitchFamily="34" charset="0"/>
              </a:rPr>
            </a:br>
            <a:r>
              <a:rPr lang="en-US" dirty="0">
                <a:latin typeface="Calibri" pitchFamily="34" charset="0"/>
              </a:rPr>
              <a:t>Chicago, Illinois 60604</a:t>
            </a:r>
            <a:br>
              <a:rPr lang="en-US" dirty="0">
                <a:latin typeface="Calibri" pitchFamily="34" charset="0"/>
              </a:rPr>
            </a:br>
            <a:r>
              <a:rPr lang="en-US" dirty="0">
                <a:latin typeface="Calibri" pitchFamily="34" charset="0"/>
              </a:rPr>
              <a:t>(312) 353-2220</a:t>
            </a:r>
            <a:br>
              <a:rPr lang="en-US" dirty="0">
                <a:latin typeface="Calibri" pitchFamily="34" charset="0"/>
              </a:rPr>
            </a:br>
            <a:r>
              <a:rPr lang="en-US" dirty="0">
                <a:latin typeface="Calibri" pitchFamily="34" charset="0"/>
              </a:rPr>
              <a:t>(312) 353-7774 FAX </a:t>
            </a:r>
          </a:p>
        </p:txBody>
      </p:sp>
      <p:sp>
        <p:nvSpPr>
          <p:cNvPr id="7" name="Cloud 6"/>
          <p:cNvSpPr/>
          <p:nvPr/>
        </p:nvSpPr>
        <p:spPr>
          <a:xfrm>
            <a:off x="4648200" y="4495800"/>
            <a:ext cx="3803560" cy="1800552"/>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00">
              <a:buNone/>
            </a:pPr>
            <a:r>
              <a:rPr lang="es-AR" b="1" i="0" dirty="0" smtClean="0">
                <a:solidFill>
                  <a:srgbClr val="0070C0"/>
                </a:solidFill>
                <a:effectLst>
                  <a:outerShdw blurRad="38100" dist="32000" dir="5400000" algn="tl">
                    <a:srgbClr val="000000">
                      <a:alpha val="30000"/>
                    </a:srgbClr>
                  </a:outerShdw>
                </a:effectLst>
                <a:latin typeface="Calibri"/>
                <a:ea typeface="+mn-ea"/>
                <a:cs typeface="+mn-cs"/>
              </a:rPr>
              <a:t>En promedio, mueren 15 trabajadores por día de lesiones ocupacionales</a:t>
            </a:r>
            <a:endParaRPr lang="es-AR" b="1" i="0" dirty="0">
              <a:solidFill>
                <a:srgbClr val="0070C0"/>
              </a:solidFill>
              <a:effectLst>
                <a:outerShdw blurRad="38100" dist="32000" dir="5400000" algn="tl">
                  <a:srgbClr val="000000">
                    <a:alpha val="30000"/>
                  </a:srgbClr>
                </a:outerShdw>
              </a:effectLst>
              <a:latin typeface="Calibri"/>
              <a:ea typeface="+mn-ea"/>
              <a:cs typeface="+mn-cs"/>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57200" y="76200"/>
            <a:ext cx="8229600" cy="1143000"/>
          </a:xfrm>
        </p:spPr>
        <p:txBody>
          <a:bodyPr>
            <a:normAutofit/>
          </a:bodyPr>
          <a:lstStyle/>
          <a:p>
            <a:pPr algn="r">
              <a:defRPr/>
            </a:pPr>
            <a:r>
              <a:rPr lang="es-AR" dirty="0">
                <a:solidFill>
                  <a:srgbClr val="FFFFFF"/>
                </a:solidFill>
                <a:effectLst>
                  <a:outerShdw blurRad="63500" dir="3600000" algn="tl">
                    <a:srgbClr val="000000">
                      <a:alpha val="70000"/>
                    </a:srgbClr>
                  </a:outerShdw>
                </a:effectLst>
              </a:rPr>
              <a:t>¿QUÉ DERECHOS TIENE SEGÚN OSHA?</a:t>
            </a:r>
            <a:endParaRPr lang="en-US" dirty="0" smtClean="0">
              <a:effectLst>
                <a:outerShdw blurRad="38100" dist="38100" dir="2700000" algn="tl">
                  <a:srgbClr val="000000">
                    <a:alpha val="43137"/>
                  </a:srgbClr>
                </a:outerShdw>
              </a:effectLst>
            </a:endParaRPr>
          </a:p>
        </p:txBody>
      </p:sp>
      <p:sp>
        <p:nvSpPr>
          <p:cNvPr id="12291" name="Content Placeholder 1"/>
          <p:cNvSpPr>
            <a:spLocks noGrp="1"/>
          </p:cNvSpPr>
          <p:nvPr>
            <p:ph idx="1"/>
          </p:nvPr>
        </p:nvSpPr>
        <p:spPr/>
        <p:txBody>
          <a:bodyPr/>
          <a:lstStyle/>
          <a:p>
            <a:pPr marL="347472" indent="-347472">
              <a:buClr>
                <a:schemeClr val="tx1"/>
              </a:buClr>
              <a:buFont typeface="Arial"/>
              <a:buChar char="•"/>
            </a:pPr>
            <a:r>
              <a:rPr lang="es-AR" sz="3200" dirty="0"/>
              <a:t>Tiene derecho a:</a:t>
            </a:r>
          </a:p>
          <a:p>
            <a:pPr marL="740664" lvl="1" indent="-283464">
              <a:buClr>
                <a:schemeClr val="tx1"/>
              </a:buClr>
              <a:buFont typeface="Arial"/>
              <a:buChar char="–"/>
            </a:pPr>
            <a:r>
              <a:rPr lang="es-AR" sz="2800" dirty="0"/>
              <a:t>Un lugar de trabajo seguro y saludable </a:t>
            </a:r>
          </a:p>
          <a:p>
            <a:pPr marL="740664" lvl="1" indent="-283464">
              <a:buClr>
                <a:schemeClr val="tx1"/>
              </a:buClr>
              <a:buFont typeface="Arial"/>
              <a:buChar char="–"/>
            </a:pPr>
            <a:r>
              <a:rPr lang="es-AR" sz="2800" dirty="0"/>
              <a:t>Conocer sobre las sustancias químicas peligrosas</a:t>
            </a:r>
          </a:p>
          <a:p>
            <a:pPr marL="740664" lvl="1" indent="-283464">
              <a:buClr>
                <a:schemeClr val="tx1"/>
              </a:buClr>
              <a:buFont typeface="Arial"/>
              <a:buChar char="–"/>
            </a:pPr>
            <a:r>
              <a:rPr lang="es-AR" sz="2800" dirty="0"/>
              <a:t>Información sobre lesiones y enfermedades en su lugar de trabajo </a:t>
            </a:r>
          </a:p>
        </p:txBody>
      </p:sp>
      <p:sp>
        <p:nvSpPr>
          <p:cNvPr id="12292" name="Slide Number Placeholder 3"/>
          <p:cNvSpPr>
            <a:spLocks noGrp="1"/>
          </p:cNvSpPr>
          <p:nvPr>
            <p:ph type="sldNum" sz="quarter" idx="12"/>
          </p:nvPr>
        </p:nvSpPr>
        <p:spPr/>
        <p:txBody>
          <a:bodyPr/>
          <a:lstStyle/>
          <a:p>
            <a:pPr>
              <a:defRPr/>
            </a:pPr>
            <a:fld id="{7B7B3B85-6212-406B-872F-432F4DEFFCCF}" type="slidenum">
              <a:rPr lang="en-US"/>
              <a:pPr>
                <a:defRPr/>
              </a:pPr>
              <a:t>187</a:t>
            </a:fld>
            <a:endParaRPr lang="en-US" dirty="0"/>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¿RECONOCE ESTO?</a:t>
            </a:r>
            <a:endParaRPr lang="en-US" dirty="0">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457200" y="1752600"/>
            <a:ext cx="4046538" cy="4373563"/>
          </a:xfrm>
        </p:spPr>
        <p:txBody>
          <a:bodyPr/>
          <a:lstStyle/>
          <a:p>
            <a:pPr marL="347472" indent="-347472">
              <a:buClr>
                <a:schemeClr val="tx1"/>
              </a:buClr>
              <a:buFont typeface="Arial"/>
              <a:buChar char="•"/>
            </a:pPr>
            <a:r>
              <a:rPr lang="es-AR" sz="2800" dirty="0"/>
              <a:t>Un lugar de trabajo seguro y saludable </a:t>
            </a:r>
          </a:p>
          <a:p>
            <a:pPr marL="347472" indent="-347472">
              <a:buClr>
                <a:schemeClr val="tx1"/>
              </a:buClr>
              <a:buFont typeface="Arial"/>
              <a:buChar char="•"/>
            </a:pPr>
            <a:r>
              <a:rPr lang="es-AR" sz="2800" dirty="0"/>
              <a:t>Conozca sobre las sustancias químicas peligrosas</a:t>
            </a:r>
          </a:p>
          <a:p>
            <a:pPr marL="0" indent="0" eaLnBrk="1" hangingPunct="1">
              <a:buNone/>
            </a:pPr>
            <a:endParaRPr lang="en-US" dirty="0" smtClean="0"/>
          </a:p>
          <a:p>
            <a:pPr lvl="1" eaLnBrk="1" hangingPunct="1"/>
            <a:endParaRPr lang="en-US" dirty="0" smtClean="0"/>
          </a:p>
          <a:p>
            <a:pPr eaLnBrk="1" hangingPunct="1"/>
            <a:endParaRPr lang="en-US" dirty="0" smtClean="0"/>
          </a:p>
        </p:txBody>
      </p:sp>
      <p:sp>
        <p:nvSpPr>
          <p:cNvPr id="3" name="Slide Number Placeholder 2"/>
          <p:cNvSpPr>
            <a:spLocks noGrp="1"/>
          </p:cNvSpPr>
          <p:nvPr>
            <p:ph type="sldNum" sz="quarter" idx="12"/>
          </p:nvPr>
        </p:nvSpPr>
        <p:spPr/>
        <p:txBody>
          <a:bodyPr/>
          <a:lstStyle/>
          <a:p>
            <a:pPr>
              <a:defRPr/>
            </a:pPr>
            <a:fld id="{4AE5ED33-54C2-40A6-83CC-C4CCA8A85384}" type="slidenum">
              <a:rPr lang="en-US"/>
              <a:pPr>
                <a:defRPr/>
              </a:pPr>
              <a:t>188</a:t>
            </a:fld>
            <a:endParaRPr lang="en-US" dirty="0"/>
          </a:p>
        </p:txBody>
      </p:sp>
      <p:pic>
        <p:nvPicPr>
          <p:cNvPr id="4" name="Picture 4"/>
          <p:cNvPicPr>
            <a:picLocks noChangeAspect="1" noChangeArrowheads="1"/>
          </p:cNvPicPr>
          <p:nvPr/>
        </p:nvPicPr>
        <p:blipFill>
          <a:blip r:embed="rId3" cstate="email"/>
          <a:srcRect/>
          <a:stretch>
            <a:fillRect/>
          </a:stretch>
        </p:blipFill>
        <p:spPr bwMode="auto">
          <a:xfrm>
            <a:off x="4694238" y="1822450"/>
            <a:ext cx="3265487" cy="4772025"/>
          </a:xfrm>
          <a:prstGeom prst="rect">
            <a:avLst/>
          </a:prstGeom>
          <a:noFill/>
          <a:ln w="15875">
            <a:solidFill>
              <a:srgbClr val="333333"/>
            </a:solidFill>
            <a:miter lim="800000"/>
            <a:headEnd/>
            <a:tailEnd/>
          </a:ln>
        </p:spPr>
      </p:pic>
      <p:pic>
        <p:nvPicPr>
          <p:cNvPr id="12" name="Picture 8" descr="Q:\Vertex\TASK ORDER #20\IntroToOSHA-working\Rev_03.10.10\Possible photos\msds.jpg"/>
          <p:cNvPicPr>
            <a:picLocks noChangeAspect="1" noChangeArrowheads="1"/>
          </p:cNvPicPr>
          <p:nvPr/>
        </p:nvPicPr>
        <p:blipFill>
          <a:blip r:embed="rId4" cstate="email"/>
          <a:srcRect/>
          <a:stretch>
            <a:fillRect/>
          </a:stretch>
        </p:blipFill>
        <p:spPr bwMode="auto">
          <a:xfrm>
            <a:off x="1371600" y="4230688"/>
            <a:ext cx="1981200" cy="2627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¿RECONOCE ESTO?</a:t>
            </a:r>
            <a:endParaRPr lang="en-US" dirty="0">
              <a:effectLst>
                <a:outerShdw blurRad="38100" dist="38100" dir="2700000" algn="tl">
                  <a:srgbClr val="000000">
                    <a:alpha val="43137"/>
                  </a:srgbClr>
                </a:outerShdw>
              </a:effectLst>
            </a:endParaRPr>
          </a:p>
        </p:txBody>
      </p:sp>
      <p:sp>
        <p:nvSpPr>
          <p:cNvPr id="362498" name="Content Placeholder 15"/>
          <p:cNvSpPr>
            <a:spLocks noGrp="1"/>
          </p:cNvSpPr>
          <p:nvPr>
            <p:ph idx="1"/>
          </p:nvPr>
        </p:nvSpPr>
        <p:spPr>
          <a:xfrm>
            <a:off x="0" y="1760538"/>
            <a:ext cx="9144000" cy="4065587"/>
          </a:xfrm>
        </p:spPr>
        <p:txBody>
          <a:bodyPr/>
          <a:lstStyle/>
          <a:p>
            <a:pPr marL="347472" indent="-347472">
              <a:buClr>
                <a:schemeClr val="tx1"/>
              </a:buClr>
              <a:buFont typeface="Arial"/>
              <a:buChar char="•"/>
            </a:pPr>
            <a:r>
              <a:rPr lang="es-AR" sz="2800" dirty="0"/>
              <a:t>Información sobre lesiones y enfermedades en el trabajo </a:t>
            </a:r>
          </a:p>
        </p:txBody>
      </p:sp>
      <p:sp>
        <p:nvSpPr>
          <p:cNvPr id="3" name="Slide Number Placeholder 2"/>
          <p:cNvSpPr>
            <a:spLocks noGrp="1"/>
          </p:cNvSpPr>
          <p:nvPr>
            <p:ph type="sldNum" sz="quarter" idx="12"/>
          </p:nvPr>
        </p:nvSpPr>
        <p:spPr/>
        <p:txBody>
          <a:bodyPr/>
          <a:lstStyle/>
          <a:p>
            <a:pPr>
              <a:defRPr/>
            </a:pPr>
            <a:fld id="{1FE38F4B-10A5-4F04-8F09-2A9F9EC5420C}" type="slidenum">
              <a:rPr lang="en-US"/>
              <a:pPr>
                <a:defRPr/>
              </a:pPr>
              <a:t>189</a:t>
            </a:fld>
            <a:endParaRPr lang="en-US" dirty="0"/>
          </a:p>
        </p:txBody>
      </p:sp>
      <p:pic>
        <p:nvPicPr>
          <p:cNvPr id="1026" name="Picture 2"/>
          <p:cNvPicPr>
            <a:picLocks noChangeAspect="1" noChangeArrowheads="1"/>
          </p:cNvPicPr>
          <p:nvPr/>
        </p:nvPicPr>
        <p:blipFill>
          <a:blip r:embed="rId3" cstate="email">
            <a:lum contrast="30000"/>
          </a:blip>
          <a:srcRect/>
          <a:stretch>
            <a:fillRect/>
          </a:stretch>
        </p:blipFill>
        <p:spPr bwMode="auto">
          <a:xfrm>
            <a:off x="1050925" y="2265363"/>
            <a:ext cx="6442075" cy="4370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2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305800" cy="1143000"/>
          </a:xfrm>
        </p:spPr>
        <p:txBody>
          <a:bodyPr/>
          <a:lstStyle/>
          <a:p>
            <a:pPr algn="r"/>
            <a:r>
              <a:rPr lang="es-ES_tradnl" b="0" dirty="0"/>
              <a:t>¿</a:t>
            </a:r>
            <a:r>
              <a:rPr lang="en-US" dirty="0" smtClean="0">
                <a:effectLst>
                  <a:outerShdw blurRad="38100" dist="38100" dir="2700000" algn="tl">
                    <a:srgbClr val="000000">
                      <a:alpha val="43137"/>
                    </a:srgbClr>
                  </a:outerShdw>
                </a:effectLst>
              </a:rPr>
              <a:t>ESTAS A LA ALTURA DE LA TAREA?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600200"/>
            <a:ext cx="5181600" cy="4876800"/>
          </a:xfrm>
        </p:spPr>
        <p:txBody>
          <a:bodyPr>
            <a:normAutofit fontScale="92500" lnSpcReduction="20000"/>
          </a:bodyPr>
          <a:lstStyle/>
          <a:p>
            <a:r>
              <a:rPr lang="es-ES_tradnl" sz="3200" dirty="0" smtClean="0"/>
              <a:t>Considera:</a:t>
            </a:r>
          </a:p>
          <a:p>
            <a:pPr lvl="1"/>
            <a:r>
              <a:rPr lang="es-ES_tradnl" sz="2600" dirty="0" smtClean="0"/>
              <a:t>Lesiones previas</a:t>
            </a:r>
          </a:p>
          <a:p>
            <a:pPr lvl="1"/>
            <a:r>
              <a:rPr lang="es-ES_tradnl" sz="2600" dirty="0" smtClean="0"/>
              <a:t>Medio ambiente (calor, humedad o frio)</a:t>
            </a:r>
          </a:p>
          <a:p>
            <a:pPr lvl="1"/>
            <a:r>
              <a:rPr lang="es-ES_tradnl" sz="2600" dirty="0" smtClean="0"/>
              <a:t>Aptitud física</a:t>
            </a:r>
          </a:p>
          <a:p>
            <a:pPr lvl="1"/>
            <a:r>
              <a:rPr lang="es-ES_tradnl" sz="2600" dirty="0" smtClean="0"/>
              <a:t>Edad</a:t>
            </a:r>
          </a:p>
          <a:p>
            <a:pPr lvl="1"/>
            <a:r>
              <a:rPr lang="es-ES_tradnl" sz="2600" dirty="0" smtClean="0"/>
              <a:t>Género</a:t>
            </a:r>
          </a:p>
          <a:p>
            <a:pPr lvl="1"/>
            <a:r>
              <a:rPr lang="es-ES_tradnl" sz="2600" dirty="0" smtClean="0"/>
              <a:t>Peso</a:t>
            </a:r>
          </a:p>
          <a:p>
            <a:pPr lvl="1">
              <a:buNone/>
            </a:pPr>
            <a:endParaRPr lang="es-ES_tradnl" dirty="0" smtClean="0"/>
          </a:p>
          <a:p>
            <a:r>
              <a:rPr lang="es-ES_tradnl" sz="3200" dirty="0" smtClean="0">
                <a:solidFill>
                  <a:srgbClr val="000000"/>
                </a:solidFill>
              </a:rPr>
              <a:t>¡</a:t>
            </a:r>
            <a:r>
              <a:rPr lang="es-ES_tradnl" sz="3200" dirty="0" smtClean="0"/>
              <a:t>Pide ayuda!</a:t>
            </a:r>
          </a:p>
          <a:p>
            <a:pPr lvl="1"/>
            <a:r>
              <a:rPr lang="es-ES_tradnl" sz="2600" dirty="0" smtClean="0"/>
              <a:t>No dejes que este seas tú:</a:t>
            </a:r>
          </a:p>
          <a:p>
            <a:pPr lvl="1">
              <a:buNone/>
            </a:pPr>
            <a:r>
              <a:rPr lang="es-ES_tradnl" sz="2600" dirty="0" smtClean="0"/>
              <a:t>	“</a:t>
            </a:r>
            <a:r>
              <a:rPr lang="es-ES_tradnl" sz="2600" i="1" dirty="0" smtClean="0"/>
              <a:t>Tenía prisa, y pensé que yo podía levantarlo solo.”</a:t>
            </a:r>
            <a:endParaRPr lang="es-ES_tradnl" sz="2600" dirty="0" smtClean="0"/>
          </a:p>
          <a:p>
            <a:pPr lvl="1">
              <a:buNone/>
            </a:pPr>
            <a:endParaRPr lang="en-US" dirty="0"/>
          </a:p>
        </p:txBody>
      </p:sp>
      <p:sp>
        <p:nvSpPr>
          <p:cNvPr id="5" name="Slide Number Placeholder 4"/>
          <p:cNvSpPr>
            <a:spLocks noGrp="1"/>
          </p:cNvSpPr>
          <p:nvPr>
            <p:ph type="sldNum" sz="quarter" idx="12"/>
          </p:nvPr>
        </p:nvSpPr>
        <p:spPr/>
        <p:txBody>
          <a:bodyPr/>
          <a:lstStyle/>
          <a:p>
            <a:fld id="{5743371E-D975-440E-A94A-A0EC841C25C2}" type="slidenum">
              <a:rPr lang="en-US" smtClean="0"/>
              <a:pPr/>
              <a:t>19</a:t>
            </a:fld>
            <a:endParaRPr lang="en-US" dirty="0"/>
          </a:p>
        </p:txBody>
      </p:sp>
      <p:pic>
        <p:nvPicPr>
          <p:cNvPr id="6" name="Picture 3"/>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4572000" y="1828800"/>
            <a:ext cx="4118445" cy="403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57200" y="76200"/>
            <a:ext cx="8229600" cy="1143000"/>
          </a:xfrm>
        </p:spPr>
        <p:txBody>
          <a:bodyPr>
            <a:normAutofit/>
          </a:bodyPr>
          <a:lstStyle/>
          <a:p>
            <a:pPr algn="r">
              <a:defRPr/>
            </a:pPr>
            <a:r>
              <a:rPr lang="es-AR" dirty="0">
                <a:solidFill>
                  <a:srgbClr val="FFFFFF"/>
                </a:solidFill>
                <a:effectLst>
                  <a:outerShdw blurRad="63500" dir="3600000" algn="tl">
                    <a:srgbClr val="000000">
                      <a:alpha val="70000"/>
                    </a:srgbClr>
                  </a:outerShdw>
                </a:effectLst>
              </a:rPr>
              <a:t>¿QUE DERECHOS TIENE SEGÚN OSHA?</a:t>
            </a:r>
            <a:br>
              <a:rPr lang="es-AR" dirty="0">
                <a:solidFill>
                  <a:srgbClr val="FFFFFF"/>
                </a:solidFill>
                <a:effectLst>
                  <a:outerShdw blurRad="63500" dir="3600000" algn="tl">
                    <a:srgbClr val="000000">
                      <a:alpha val="70000"/>
                    </a:srgbClr>
                  </a:outerShdw>
                </a:effectLst>
              </a:rPr>
            </a:br>
            <a:r>
              <a:rPr lang="es-AR" sz="2200" dirty="0">
                <a:solidFill>
                  <a:srgbClr val="FFFFFF"/>
                </a:solidFill>
                <a:effectLst>
                  <a:outerShdw blurRad="63500" dir="3600000" algn="tl">
                    <a:srgbClr val="000000">
                      <a:alpha val="70000"/>
                    </a:srgbClr>
                  </a:outerShdw>
                </a:effectLst>
              </a:rPr>
              <a:t>(CONTINUACIÓN)</a:t>
            </a:r>
            <a:endParaRPr lang="en-US" dirty="0" smtClean="0">
              <a:effectLst>
                <a:outerShdw blurRad="38100" dist="38100" dir="2700000" algn="tl">
                  <a:srgbClr val="000000">
                    <a:alpha val="43137"/>
                  </a:srgbClr>
                </a:outerShdw>
              </a:effectLst>
            </a:endParaRPr>
          </a:p>
        </p:txBody>
      </p:sp>
      <p:sp>
        <p:nvSpPr>
          <p:cNvPr id="12291" name="Content Placeholder 1"/>
          <p:cNvSpPr>
            <a:spLocks noGrp="1"/>
          </p:cNvSpPr>
          <p:nvPr>
            <p:ph idx="1"/>
          </p:nvPr>
        </p:nvSpPr>
        <p:spPr/>
        <p:txBody>
          <a:bodyPr rtlCol="0">
            <a:normAutofit/>
          </a:bodyPr>
          <a:lstStyle/>
          <a:p>
            <a:pPr marL="347472" indent="-347472">
              <a:buClr>
                <a:schemeClr val="tx1"/>
              </a:buClr>
              <a:buFont typeface="Arial"/>
              <a:buChar char="•"/>
            </a:pPr>
            <a:r>
              <a:rPr lang="es-AR" sz="3200" dirty="0"/>
              <a:t>Tiene derecho a:</a:t>
            </a:r>
          </a:p>
          <a:p>
            <a:pPr marL="740664" lvl="1" indent="-283464">
              <a:buClr>
                <a:schemeClr val="tx1"/>
              </a:buClr>
              <a:buFont typeface="Arial"/>
              <a:buChar char="–"/>
            </a:pPr>
            <a:r>
              <a:rPr lang="es-AR" sz="2800" dirty="0"/>
              <a:t>Quejarse o solicitar la corrección de un peligro al empleador </a:t>
            </a:r>
          </a:p>
          <a:p>
            <a:pPr marL="740664" lvl="1" indent="-283464">
              <a:buClr>
                <a:schemeClr val="tx1"/>
              </a:buClr>
              <a:buFont typeface="Arial"/>
              <a:buChar char="–"/>
            </a:pPr>
            <a:r>
              <a:rPr lang="es-AR" sz="2800" dirty="0"/>
              <a:t>Capacitación</a:t>
            </a:r>
          </a:p>
          <a:p>
            <a:pPr marL="740664" lvl="1" indent="-283464">
              <a:buClr>
                <a:schemeClr val="tx1"/>
              </a:buClr>
              <a:buFont typeface="Arial"/>
              <a:buChar char="–"/>
            </a:pPr>
            <a:r>
              <a:rPr lang="es-AR" sz="2800" dirty="0"/>
              <a:t>Registros médicos y sobre exposición a peligros</a:t>
            </a:r>
          </a:p>
          <a:p>
            <a:pPr marL="740664" lvl="1" indent="-283464">
              <a:buClr>
                <a:schemeClr val="tx1"/>
              </a:buClr>
              <a:buFont typeface="Arial"/>
              <a:buChar char="–"/>
            </a:pPr>
            <a:r>
              <a:rPr lang="es-AR" sz="2800" dirty="0"/>
              <a:t>Presentar una queja ante OSHA</a:t>
            </a:r>
          </a:p>
          <a:p>
            <a:pPr marL="740664" lvl="1" indent="-283464">
              <a:buClr>
                <a:schemeClr val="tx1"/>
              </a:buClr>
              <a:buFont typeface="Arial"/>
              <a:buChar char="–"/>
            </a:pPr>
            <a:r>
              <a:rPr lang="es-AR" sz="2800" dirty="0"/>
              <a:t>Participar </a:t>
            </a:r>
            <a:r>
              <a:rPr lang="es-AR" sz="2800" dirty="0" smtClean="0"/>
              <a:t>en </a:t>
            </a:r>
            <a:r>
              <a:rPr lang="es-AR" sz="2800" dirty="0"/>
              <a:t>una inspección de OSHA</a:t>
            </a:r>
          </a:p>
          <a:p>
            <a:pPr marL="740664" lvl="1" indent="-283464">
              <a:buClr>
                <a:schemeClr val="tx1"/>
              </a:buClr>
              <a:buFont typeface="Arial"/>
              <a:buChar char="–"/>
            </a:pPr>
            <a:r>
              <a:rPr lang="es-AR" sz="2800" dirty="0"/>
              <a:t>No sufrir represalias por ejercer los derechos de seguridad y salud</a:t>
            </a:r>
            <a:endParaRPr lang="es-AR" sz="3200" dirty="0"/>
          </a:p>
        </p:txBody>
      </p:sp>
      <p:sp>
        <p:nvSpPr>
          <p:cNvPr id="12292" name="Slide Number Placeholder 3"/>
          <p:cNvSpPr>
            <a:spLocks noGrp="1"/>
          </p:cNvSpPr>
          <p:nvPr>
            <p:ph type="sldNum" sz="quarter" idx="12"/>
          </p:nvPr>
        </p:nvSpPr>
        <p:spPr/>
        <p:txBody>
          <a:bodyPr/>
          <a:lstStyle/>
          <a:p>
            <a:pPr>
              <a:defRPr/>
            </a:pPr>
            <a:fld id="{66609DBC-E799-45D4-A2C9-F16CA3E79959}" type="slidenum">
              <a:rPr lang="en-US"/>
              <a:pPr>
                <a:defRPr/>
              </a:pPr>
              <a:t>190</a:t>
            </a:fld>
            <a:endParaRPr lang="en-US" dirty="0"/>
          </a:p>
        </p:txBody>
      </p:sp>
      <p:sp>
        <p:nvSpPr>
          <p:cNvPr id="5" name="TextBox 4"/>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8229600" cy="1143000"/>
          </a:xfrm>
        </p:spPr>
        <p:txBody>
          <a:bodyPr>
            <a:normAutofit fontScale="90000"/>
          </a:bodyPr>
          <a:lstStyle/>
          <a:p>
            <a:pPr algn="r">
              <a:defRPr/>
            </a:pPr>
            <a:r>
              <a:rPr lang="es-AR" dirty="0">
                <a:solidFill>
                  <a:srgbClr val="FFFFFF"/>
                </a:solidFill>
                <a:effectLst>
                  <a:outerShdw blurRad="63500" dir="3600000" algn="tl">
                    <a:srgbClr val="000000">
                      <a:alpha val="70000"/>
                    </a:srgbClr>
                  </a:outerShdw>
                </a:effectLst>
              </a:rPr>
              <a:t>¿QUÉ RESPONSABILIDADES TIENE SU EMPLEADOR SEGÚN OSHA?</a:t>
            </a:r>
            <a:endParaRPr lang="en-US" dirty="0">
              <a:effectLst>
                <a:outerShdw blurRad="38100" dist="38100" dir="2700000" algn="tl">
                  <a:srgbClr val="000000">
                    <a:alpha val="43137"/>
                  </a:srgbClr>
                </a:outerShdw>
              </a:effectLst>
            </a:endParaRPr>
          </a:p>
        </p:txBody>
      </p:sp>
      <p:sp>
        <p:nvSpPr>
          <p:cNvPr id="25602" name="Content Placeholder 1"/>
          <p:cNvSpPr>
            <a:spLocks noGrp="1"/>
          </p:cNvSpPr>
          <p:nvPr>
            <p:ph idx="1"/>
          </p:nvPr>
        </p:nvSpPr>
        <p:spPr>
          <a:xfrm>
            <a:off x="457200" y="1752600"/>
            <a:ext cx="8229600" cy="5105400"/>
          </a:xfrm>
        </p:spPr>
        <p:txBody>
          <a:bodyPr rtlCol="0">
            <a:noAutofit/>
          </a:bodyPr>
          <a:lstStyle/>
          <a:p>
            <a:pPr marL="347472" indent="-347472">
              <a:buClr>
                <a:schemeClr val="tx1"/>
              </a:buClr>
              <a:buFont typeface="Arial"/>
              <a:buChar char="•"/>
            </a:pPr>
            <a:r>
              <a:rPr lang="es-AR" sz="2000" dirty="0"/>
              <a:t>Proporcionar un lugar de trabajo libre de peligros reconocidos y cumplir con las normas OSHA</a:t>
            </a:r>
          </a:p>
          <a:p>
            <a:pPr marL="347472" indent="-347472">
              <a:buClr>
                <a:schemeClr val="tx1"/>
              </a:buClr>
              <a:buFont typeface="Arial"/>
              <a:buChar char="•"/>
            </a:pPr>
            <a:r>
              <a:rPr lang="es-AR" sz="2000" dirty="0"/>
              <a:t>Proporcionar la capacitación exigida por la norma OSHA</a:t>
            </a:r>
          </a:p>
          <a:p>
            <a:pPr marL="347472" indent="-347472">
              <a:buClr>
                <a:schemeClr val="tx1"/>
              </a:buClr>
              <a:buFont typeface="Arial"/>
              <a:buChar char="•"/>
            </a:pPr>
            <a:r>
              <a:rPr lang="es-AR" sz="2000" dirty="0"/>
              <a:t>Mantener registros de lesiones y enfermedades</a:t>
            </a:r>
          </a:p>
          <a:p>
            <a:pPr marL="347472" indent="-347472">
              <a:buClr>
                <a:schemeClr val="tx1"/>
              </a:buClr>
              <a:buFont typeface="Arial"/>
              <a:buChar char="•"/>
            </a:pPr>
            <a:r>
              <a:rPr lang="es-AR" sz="2000" dirty="0"/>
              <a:t>Proporcionar exámenes médicos cuando la norma OSHA lo exige y proporcionar a los trabajadores acceso a sus registros médicos y de exposición</a:t>
            </a:r>
          </a:p>
          <a:p>
            <a:pPr marL="347472" indent="-347472">
              <a:buClr>
                <a:schemeClr val="tx1"/>
              </a:buClr>
              <a:buFont typeface="Arial"/>
              <a:buChar char="•"/>
            </a:pPr>
            <a:r>
              <a:rPr lang="es-AR" sz="2000" dirty="0"/>
              <a:t>No discriminar a los trabajadores que ejercen sus derechos en virtud de la Ley (Sección 11(c))</a:t>
            </a:r>
          </a:p>
          <a:p>
            <a:pPr marL="347472" indent="-347472">
              <a:buClr>
                <a:schemeClr val="tx1"/>
              </a:buClr>
              <a:buFont typeface="Arial"/>
              <a:buChar char="•"/>
            </a:pPr>
            <a:r>
              <a:rPr lang="es-AR" sz="2000" dirty="0"/>
              <a:t>Publicar las citaciones y notificaciones de verificación de reducción de OSHA</a:t>
            </a:r>
          </a:p>
          <a:p>
            <a:pPr marL="347472" indent="-347472">
              <a:buClr>
                <a:schemeClr val="tx1"/>
              </a:buClr>
              <a:buFont typeface="Arial"/>
              <a:buChar char="•"/>
            </a:pPr>
            <a:r>
              <a:rPr lang="es-AR" sz="2000" dirty="0"/>
              <a:t>Proporcionar y pagar por el </a:t>
            </a:r>
            <a:r>
              <a:rPr lang="es-AR" sz="2000" dirty="0" smtClean="0"/>
              <a:t>PPE</a:t>
            </a:r>
          </a:p>
          <a:p>
            <a:pPr marL="347472" indent="-347472">
              <a:buClr>
                <a:schemeClr val="tx1"/>
              </a:buClr>
              <a:buFont typeface="Arial"/>
              <a:buChar char="•"/>
            </a:pPr>
            <a:r>
              <a:rPr lang="es-AR" sz="2000" dirty="0" smtClean="0"/>
              <a:t>Notificar a OSHA con 8 horas de límite si algún trabajador falleció o más de 3 fueron hospitalizados</a:t>
            </a:r>
            <a:endParaRPr lang="es-AR" sz="2000" dirty="0"/>
          </a:p>
          <a:p>
            <a:pPr eaLnBrk="1" fontAlgn="auto" hangingPunct="1">
              <a:spcAft>
                <a:spcPts val="0"/>
              </a:spcAft>
              <a:buFont typeface="Arial" pitchFamily="34" charset="0"/>
              <a:buChar char="•"/>
              <a:defRPr/>
            </a:pPr>
            <a:endParaRPr lang="en-US" sz="2000" dirty="0" smtClean="0"/>
          </a:p>
        </p:txBody>
      </p:sp>
      <p:sp>
        <p:nvSpPr>
          <p:cNvPr id="25604" name="Slide Number Placeholder 3"/>
          <p:cNvSpPr>
            <a:spLocks noGrp="1"/>
          </p:cNvSpPr>
          <p:nvPr>
            <p:ph type="sldNum" sz="quarter" idx="12"/>
          </p:nvPr>
        </p:nvSpPr>
        <p:spPr/>
        <p:txBody>
          <a:bodyPr/>
          <a:lstStyle/>
          <a:p>
            <a:pPr>
              <a:defRPr/>
            </a:pPr>
            <a:fld id="{02157F60-A475-48FA-A8B3-17BACB9AAC01}" type="slidenum">
              <a:rPr lang="en-US"/>
              <a:pPr>
                <a:defRPr/>
              </a:pPr>
              <a:t>191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60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743371E-D975-440E-A94A-A0EC841C25C2}" type="slidenum">
              <a:rPr lang="en-US" smtClean="0"/>
              <a:pPr/>
              <a:t>192</a:t>
            </a:fld>
            <a:endParaRPr lang="en-US"/>
          </a:p>
        </p:txBody>
      </p:sp>
      <p:sp>
        <p:nvSpPr>
          <p:cNvPr id="2" name="Title 1"/>
          <p:cNvSpPr>
            <a:spLocks noGrp="1"/>
          </p:cNvSpPr>
          <p:nvPr>
            <p:ph type="title" idx="4294967295"/>
          </p:nvPr>
        </p:nvSpPr>
        <p:spPr>
          <a:xfrm>
            <a:off x="228600" y="76200"/>
            <a:ext cx="8686800" cy="1143000"/>
          </a:xfrm>
        </p:spPr>
        <p:txBody>
          <a:bodyPr>
            <a:normAutofit/>
          </a:bodyPr>
          <a:lstStyle/>
          <a:p>
            <a:pPr algn="r">
              <a:defRPr/>
            </a:pPr>
            <a:r>
              <a:rPr lang="es-AR" dirty="0">
                <a:solidFill>
                  <a:srgbClr val="FFFFFF"/>
                </a:solidFill>
                <a:effectLst>
                  <a:outerShdw blurRad="63500" dir="3600000" algn="tl">
                    <a:srgbClr val="000000">
                      <a:alpha val="70000"/>
                    </a:srgbClr>
                  </a:outerShdw>
                </a:effectLst>
              </a:rPr>
              <a:t>EQUIPO DE PROTECCIÓN PERSONAL (PPE)</a:t>
            </a:r>
            <a:endParaRPr lang="en-US" dirty="0">
              <a:effectLst>
                <a:outerShdw blurRad="38100" dist="38100" dir="2700000" algn="tl">
                  <a:srgbClr val="000000">
                    <a:alpha val="43137"/>
                  </a:srgbClr>
                </a:outerShdw>
              </a:effectLst>
            </a:endParaRPr>
          </a:p>
        </p:txBody>
      </p:sp>
      <p:sp>
        <p:nvSpPr>
          <p:cNvPr id="7" name="Content Placeholder 17"/>
          <p:cNvSpPr txBox="1">
            <a:spLocks/>
          </p:cNvSpPr>
          <p:nvPr/>
        </p:nvSpPr>
        <p:spPr>
          <a:xfrm>
            <a:off x="457200" y="2286000"/>
            <a:ext cx="8229600" cy="2438400"/>
          </a:xfrm>
          <a:prstGeom prst="rect">
            <a:avLst/>
          </a:prstGeom>
          <a:ln w="57150">
            <a:solidFill>
              <a:srgbClr val="FF0000"/>
            </a:solidFill>
          </a:ln>
        </p:spPr>
        <p:txBody>
          <a:bodyPr vert="horz" lIns="91440" tIns="45720" rIns="91440" bIns="45720" rtlCol="0">
            <a:normAutofit fontScale="5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1" i="1"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1" i="0" u="none" strike="noStrike" kern="1200" cap="none" spc="0" normalizeH="0" baseline="0" noProof="0" dirty="0" smtClean="0">
                <a:ln>
                  <a:noFill/>
                </a:ln>
                <a:solidFill>
                  <a:schemeClr val="tx1"/>
                </a:solidFill>
                <a:effectLst/>
                <a:uLnTx/>
                <a:uFillTx/>
                <a:latin typeface="+mn-lt"/>
                <a:ea typeface="+mn-ea"/>
                <a:cs typeface="+mn-cs"/>
              </a:rPr>
              <a:t>29 CFR 1910.132(h)</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_tradnl" sz="3300" b="1" i="1" u="none" strike="noStrike" kern="1200" cap="none" spc="0" normalizeH="0" baseline="0" dirty="0" smtClean="0">
                <a:ln>
                  <a:noFill/>
                </a:ln>
                <a:solidFill>
                  <a:schemeClr val="tx1"/>
                </a:solidFill>
                <a:effectLst/>
                <a:uLnTx/>
                <a:uFillTx/>
                <a:latin typeface="+mn-lt"/>
                <a:ea typeface="+mn-ea"/>
                <a:cs typeface="+mn-cs"/>
              </a:rPr>
              <a:t>Los empleadores</a:t>
            </a:r>
            <a:r>
              <a:rPr kumimoji="0" lang="es-ES_tradnl" sz="3300" b="1" i="1" u="none" strike="noStrike" kern="1200" cap="none" spc="0" normalizeH="0" dirty="0" smtClean="0">
                <a:ln>
                  <a:noFill/>
                </a:ln>
                <a:solidFill>
                  <a:schemeClr val="tx1"/>
                </a:solidFill>
                <a:effectLst/>
                <a:uLnTx/>
                <a:uFillTx/>
                <a:latin typeface="+mn-lt"/>
                <a:ea typeface="+mn-ea"/>
                <a:cs typeface="+mn-cs"/>
              </a:rPr>
              <a:t> deben proveer y pagar el PPE si es requerido que se use</a:t>
            </a:r>
            <a:r>
              <a:rPr kumimoji="0" lang="es-ES_tradnl" sz="3300" b="1" i="1" u="none" strike="noStrike" kern="1200" cap="none" spc="0" normalizeH="0" baseline="0" dirty="0" smtClean="0">
                <a:ln>
                  <a:noFill/>
                </a:ln>
                <a:solidFill>
                  <a:schemeClr val="tx1"/>
                </a:solidFill>
                <a:effectLst/>
                <a:uLnTx/>
                <a:uFillTx/>
                <a:latin typeface="+mn-lt"/>
                <a:ea typeface="+mn-ea"/>
                <a:cs typeface="+mn-cs"/>
              </a:rPr>
              <a: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1"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S_tradnl" sz="3000" b="1" i="1" dirty="0" smtClean="0"/>
              <a:t>A</a:t>
            </a:r>
            <a:r>
              <a:rPr kumimoji="0" lang="es-ES_tradnl" sz="3000" b="1" i="1" u="none" strike="noStrike" kern="1200" cap="none" spc="0" normalizeH="0" baseline="0" noProof="0" dirty="0" err="1" smtClean="0">
                <a:ln>
                  <a:noFill/>
                </a:ln>
                <a:solidFill>
                  <a:schemeClr val="tx1"/>
                </a:solidFill>
                <a:effectLst/>
                <a:uLnTx/>
                <a:uFillTx/>
              </a:rPr>
              <a:t>plican</a:t>
            </a:r>
            <a:r>
              <a:rPr kumimoji="0" lang="es-ES_tradnl" sz="3000" b="1" i="1" u="none" strike="noStrike" kern="1200" cap="none" spc="0" normalizeH="0" noProof="0" dirty="0" smtClean="0">
                <a:ln>
                  <a:noFill/>
                </a:ln>
                <a:solidFill>
                  <a:schemeClr val="tx1"/>
                </a:solidFill>
                <a:effectLst/>
                <a:uLnTx/>
                <a:uFillTx/>
              </a:rPr>
              <a:t> excepciones, </a:t>
            </a:r>
            <a:r>
              <a:rPr kumimoji="0" lang="es-ES_tradnl" sz="3000" b="1" i="1" u="none" strike="noStrike" kern="1200" cap="none" spc="0" normalizeH="0" noProof="0" dirty="0" err="1" smtClean="0">
                <a:ln>
                  <a:noFill/>
                </a:ln>
                <a:solidFill>
                  <a:schemeClr val="tx1"/>
                </a:solidFill>
                <a:effectLst/>
                <a:uLnTx/>
                <a:uFillTx/>
              </a:rPr>
              <a:t>ver:</a:t>
            </a:r>
            <a:r>
              <a:rPr kumimoji="0" lang="es-ES_tradnl" sz="3000" b="0" i="0" u="none" strike="noStrike" kern="1200" cap="none" spc="0" normalizeH="0" baseline="0" noProof="0" dirty="0" err="1" smtClean="0">
                <a:ln>
                  <a:noFill/>
                </a:ln>
                <a:solidFill>
                  <a:schemeClr val="tx1"/>
                </a:solidFill>
                <a:effectLst/>
                <a:uLnTx/>
                <a:uFillTx/>
                <a:hlinkClick r:id="rId3"/>
              </a:rPr>
              <a:t>http</a:t>
            </a:r>
            <a:r>
              <a:rPr kumimoji="0" lang="en-US" sz="3000" b="0" i="0" u="none" strike="noStrike" kern="1200" cap="none" spc="0" normalizeH="0" baseline="0" noProof="0" dirty="0" smtClean="0">
                <a:ln>
                  <a:noFill/>
                </a:ln>
                <a:solidFill>
                  <a:schemeClr val="tx1"/>
                </a:solidFill>
                <a:effectLst/>
                <a:uLnTx/>
                <a:uFillTx/>
                <a:latin typeface="+mn-lt"/>
                <a:ea typeface="+mn-ea"/>
                <a:cs typeface="+mn-cs"/>
                <a:hlinkClick r:id="rId3"/>
              </a:rPr>
              <a:t>://www.osha.gov/pls/oshaweb/owadisp.show_document?p_table=STANDARDS&amp;p_id=9777</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a:r>
            <a:br>
              <a:rPr kumimoji="0" lang="en-US" sz="3000" b="0" i="0" u="none" strike="noStrike" kern="1200" cap="none" spc="0" normalizeH="0" baseline="0" noProof="0" dirty="0" smtClean="0">
                <a:ln>
                  <a:noFill/>
                </a:ln>
                <a:solidFill>
                  <a:schemeClr val="tx1"/>
                </a:solidFill>
                <a:effectLst/>
                <a:uLnTx/>
                <a:uFillTx/>
                <a:latin typeface="+mn-lt"/>
                <a:ea typeface="+mn-ea"/>
                <a:cs typeface="+mn-cs"/>
              </a:rPr>
            </a:br>
            <a:endParaRPr kumimoji="0" lang="en-US" sz="3000" b="1" i="1"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normAutofit/>
          </a:bodyPr>
          <a:lstStyle/>
          <a:p>
            <a:pPr eaLnBrk="1" fontAlgn="auto" hangingPunct="1">
              <a:spcAft>
                <a:spcPts val="0"/>
              </a:spcAft>
              <a:defRPr/>
            </a:pPr>
            <a:r>
              <a:rPr lang="en-US" dirty="0" smtClean="0"/>
              <a:t>EQUIPO DE PROTECCIÓN PERSONAL (PPE)</a:t>
            </a:r>
            <a:endParaRPr lang="en-US" dirty="0"/>
          </a:p>
        </p:txBody>
      </p:sp>
      <p:sp>
        <p:nvSpPr>
          <p:cNvPr id="5" name="Text Placeholder 4"/>
          <p:cNvSpPr>
            <a:spLocks noGrp="1"/>
          </p:cNvSpPr>
          <p:nvPr>
            <p:ph type="body" idx="1"/>
          </p:nvPr>
        </p:nvSpPr>
        <p:spPr>
          <a:xfrm>
            <a:off x="0" y="1219200"/>
            <a:ext cx="4040188" cy="639762"/>
          </a:xfrm>
        </p:spPr>
        <p:txBody>
          <a:bodyPr>
            <a:normAutofit/>
          </a:bodyPr>
          <a:lstStyle/>
          <a:p>
            <a:pPr algn="ctr" eaLnBrk="1" hangingPunct="1"/>
            <a:r>
              <a:rPr lang="en-US" sz="2800" dirty="0" smtClean="0">
                <a:effectLst>
                  <a:outerShdw blurRad="38100" dist="38100" dir="2700000" algn="tl">
                    <a:srgbClr val="000000">
                      <a:alpha val="43137"/>
                    </a:srgbClr>
                  </a:outerShdw>
                </a:effectLst>
              </a:rPr>
              <a:t>EMPLEADORES</a:t>
            </a:r>
          </a:p>
        </p:txBody>
      </p:sp>
      <p:sp>
        <p:nvSpPr>
          <p:cNvPr id="3" name="Content Placeholder 2"/>
          <p:cNvSpPr>
            <a:spLocks noGrp="1"/>
          </p:cNvSpPr>
          <p:nvPr>
            <p:ph sz="half" idx="2"/>
          </p:nvPr>
        </p:nvSpPr>
        <p:spPr>
          <a:xfrm>
            <a:off x="238125" y="1828800"/>
            <a:ext cx="4333875" cy="5029200"/>
          </a:xfrm>
        </p:spPr>
        <p:txBody>
          <a:bodyPr>
            <a:noAutofit/>
          </a:bodyPr>
          <a:lstStyle/>
          <a:p>
            <a:pPr>
              <a:buClr>
                <a:schemeClr val="tx1"/>
              </a:buClr>
              <a:buFont typeface="Wingdings" charset="2"/>
              <a:buChar char="q"/>
            </a:pPr>
            <a:r>
              <a:rPr lang="es-ES_tradnl" sz="2000" dirty="0" smtClean="0"/>
              <a:t>Realizar una "evaluación de peligros" del lugar de trabajo para identificar y controlar los peligros físicos y para la salud</a:t>
            </a:r>
          </a:p>
          <a:p>
            <a:pPr>
              <a:buClr>
                <a:schemeClr val="tx1"/>
              </a:buClr>
              <a:buFont typeface="Wingdings" charset="2"/>
              <a:buChar char="q"/>
            </a:pPr>
            <a:r>
              <a:rPr lang="es-ES_tradnl" sz="2000" dirty="0" smtClean="0"/>
              <a:t> Identificar y proporcionar el PPE apropiado a los empleados</a:t>
            </a:r>
          </a:p>
          <a:p>
            <a:pPr>
              <a:buClr>
                <a:schemeClr val="tx1"/>
              </a:buClr>
              <a:buFont typeface="Wingdings" charset="2"/>
              <a:buChar char="q"/>
            </a:pPr>
            <a:r>
              <a:rPr lang="es-ES_tradnl" sz="2000" dirty="0" smtClean="0"/>
              <a:t>Capacitar a los empleados en el uso y el cuidado del PPE</a:t>
            </a:r>
          </a:p>
          <a:p>
            <a:pPr>
              <a:buClr>
                <a:schemeClr val="tx1"/>
              </a:buClr>
              <a:buFont typeface="Wingdings" charset="2"/>
              <a:buChar char="q"/>
            </a:pPr>
            <a:r>
              <a:rPr lang="es-ES_tradnl" sz="2000" dirty="0" smtClean="0"/>
              <a:t>Mantener el PPE, incluso reemplazar el PPE gastado o dañado</a:t>
            </a:r>
          </a:p>
          <a:p>
            <a:pPr>
              <a:buClr>
                <a:schemeClr val="tx1"/>
              </a:buClr>
              <a:buFont typeface="Wingdings" charset="2"/>
              <a:buChar char="q"/>
            </a:pPr>
            <a:r>
              <a:rPr lang="es-ES_tradnl" sz="2000" dirty="0" smtClean="0"/>
              <a:t>Periódicamente revisar, actualizar y evaluar la eficacia del programa  PPE</a:t>
            </a:r>
          </a:p>
          <a:p>
            <a:pPr>
              <a:buFont typeface="Wingdings" charset="2"/>
              <a:buChar char="q"/>
            </a:pPr>
            <a:r>
              <a:rPr lang="es-ES_tradnl" sz="2000" dirty="0" smtClean="0"/>
              <a:t>Requerir a los empleados que usen y mantengan su PPE, comuniquen selección de PPE a los trabajadores</a:t>
            </a:r>
          </a:p>
          <a:p>
            <a:pPr eaLnBrk="1" hangingPunct="1">
              <a:buFont typeface="Wingdings" pitchFamily="2" charset="2"/>
              <a:buChar char="q"/>
            </a:pPr>
            <a:endParaRPr lang="es-ES_tradnl" sz="2000" dirty="0" smtClean="0"/>
          </a:p>
        </p:txBody>
      </p:sp>
      <p:sp>
        <p:nvSpPr>
          <p:cNvPr id="6" name="Text Placeholder 5"/>
          <p:cNvSpPr>
            <a:spLocks noGrp="1"/>
          </p:cNvSpPr>
          <p:nvPr>
            <p:ph type="body" sz="quarter" idx="3"/>
          </p:nvPr>
        </p:nvSpPr>
        <p:spPr>
          <a:xfrm>
            <a:off x="4572000" y="1524000"/>
            <a:ext cx="4041775" cy="639762"/>
          </a:xfrm>
        </p:spPr>
        <p:txBody>
          <a:bodyPr/>
          <a:lstStyle/>
          <a:p>
            <a:pPr algn="ctr" eaLnBrk="1" hangingPunct="1"/>
            <a:r>
              <a:rPr lang="en-US" sz="2800" dirty="0" smtClean="0">
                <a:effectLst>
                  <a:outerShdw blurRad="38100" dist="38100" dir="2700000" algn="tl">
                    <a:srgbClr val="000000">
                      <a:alpha val="43137"/>
                    </a:srgbClr>
                  </a:outerShdw>
                </a:effectLst>
              </a:rPr>
              <a:t>TRABAJADORES</a:t>
            </a:r>
            <a:endParaRPr lang="en-US" dirty="0" smtClean="0">
              <a:effectLst>
                <a:outerShdw blurRad="38100" dist="38100" dir="2700000" algn="tl">
                  <a:srgbClr val="000000">
                    <a:alpha val="43137"/>
                  </a:srgbClr>
                </a:outerShdw>
              </a:effectLst>
            </a:endParaRPr>
          </a:p>
        </p:txBody>
      </p:sp>
      <p:sp>
        <p:nvSpPr>
          <p:cNvPr id="7" name="Content Placeholder 6"/>
          <p:cNvSpPr>
            <a:spLocks noGrp="1"/>
          </p:cNvSpPr>
          <p:nvPr>
            <p:ph sz="quarter" idx="4"/>
          </p:nvPr>
        </p:nvSpPr>
        <p:spPr>
          <a:xfrm>
            <a:off x="4572000" y="2209800"/>
            <a:ext cx="3930650" cy="3951288"/>
          </a:xfrm>
        </p:spPr>
        <p:txBody>
          <a:bodyPr/>
          <a:lstStyle/>
          <a:p>
            <a:pPr>
              <a:buClr>
                <a:schemeClr val="tx1"/>
              </a:buClr>
              <a:buFont typeface="Wingdings" charset="2"/>
              <a:buChar char="q"/>
            </a:pPr>
            <a:r>
              <a:rPr lang="es-AR" sz="2000" dirty="0"/>
              <a:t>Usar el PPE correctamente</a:t>
            </a:r>
          </a:p>
          <a:p>
            <a:pPr>
              <a:buClr>
                <a:schemeClr val="tx1"/>
              </a:buClr>
              <a:buFont typeface="Wingdings" charset="2"/>
              <a:buChar char="q"/>
            </a:pPr>
            <a:r>
              <a:rPr lang="es-AR" sz="2000" dirty="0"/>
              <a:t>Asistir a sesiones de capacitación sobre PPE</a:t>
            </a:r>
          </a:p>
          <a:p>
            <a:pPr>
              <a:buClr>
                <a:schemeClr val="tx1"/>
              </a:buClr>
              <a:buFont typeface="Wingdings" charset="2"/>
              <a:buChar char="q"/>
            </a:pPr>
            <a:r>
              <a:rPr lang="es-AR" sz="2000" dirty="0"/>
              <a:t>Cuidar, limpiar y mantener el PPE</a:t>
            </a:r>
          </a:p>
          <a:p>
            <a:pPr>
              <a:buClr>
                <a:schemeClr val="tx1"/>
              </a:buClr>
              <a:buFont typeface="Wingdings" charset="2"/>
              <a:buChar char="q"/>
            </a:pPr>
            <a:r>
              <a:rPr lang="es-AR" sz="2000" dirty="0"/>
              <a:t>Informar a un supervisor de la necesidad de reparar o reemplazar el </a:t>
            </a:r>
            <a:r>
              <a:rPr lang="es-AR" sz="2000" dirty="0" smtClean="0"/>
              <a:t>PPE</a:t>
            </a:r>
          </a:p>
          <a:p>
            <a:pPr>
              <a:buClr>
                <a:schemeClr val="tx1"/>
              </a:buClr>
              <a:buFont typeface="Wingdings" charset="2"/>
              <a:buChar char="q"/>
            </a:pPr>
            <a:r>
              <a:rPr lang="es-AR" sz="2000" dirty="0" smtClean="0"/>
              <a:t>Comprender las limitaciones del PPE en como protege a los trabajadores</a:t>
            </a:r>
            <a:endParaRPr lang="es-AR" sz="2000" dirty="0"/>
          </a:p>
          <a:p>
            <a:pPr eaLnBrk="1" hangingPunct="1"/>
            <a:endParaRPr lang="en-US" dirty="0" smtClean="0"/>
          </a:p>
        </p:txBody>
      </p:sp>
      <p:sp>
        <p:nvSpPr>
          <p:cNvPr id="4" name="Slide Number Placeholder 3"/>
          <p:cNvSpPr>
            <a:spLocks noGrp="1"/>
          </p:cNvSpPr>
          <p:nvPr>
            <p:ph type="sldNum" sz="quarter" idx="12"/>
          </p:nvPr>
        </p:nvSpPr>
        <p:spPr>
          <a:xfrm>
            <a:off x="6553200" y="6051550"/>
            <a:ext cx="2133600" cy="365125"/>
          </a:xfrm>
        </p:spPr>
        <p:txBody>
          <a:bodyPr/>
          <a:lstStyle/>
          <a:p>
            <a:pPr>
              <a:defRPr/>
            </a:pPr>
            <a:fld id="{44654897-4243-4640-A0E2-8B9433B4A087}" type="slidenum">
              <a:rPr lang="en-US"/>
              <a:pPr>
                <a:defRPr/>
              </a:pPr>
              <a:t>193</a:t>
            </a:fld>
            <a:endParaRPr lang="en-US" dirty="0"/>
          </a:p>
        </p:txBody>
      </p:sp>
      <p:sp>
        <p:nvSpPr>
          <p:cNvPr id="8" name="TextBox 7"/>
          <p:cNvSpPr txBox="1"/>
          <p:nvPr/>
        </p:nvSpPr>
        <p:spPr>
          <a:xfrm>
            <a:off x="8552171"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P spid="6" grpId="0" build="p"/>
      <p:bldP spid="7"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noFill/>
          <a:ln>
            <a:noFill/>
          </a:ln>
        </p:spPr>
        <p:txBody>
          <a:bodyPr/>
          <a:lstStyle/>
          <a:p>
            <a:pPr>
              <a:defRPr/>
            </a:pPr>
            <a:r>
              <a:rPr lang="es-AR" b="0" dirty="0">
                <a:solidFill>
                  <a:srgbClr val="000000"/>
                </a:solidFill>
                <a:effectLst>
                  <a:outerShdw blurRad="63500" dir="3600000" algn="tl">
                    <a:srgbClr val="000000">
                      <a:alpha val="70000"/>
                    </a:srgbClr>
                  </a:outerShdw>
                </a:effectLst>
              </a:rPr>
              <a:t>PLANES </a:t>
            </a:r>
            <a:r>
              <a:rPr lang="es-AR" b="0" dirty="0" smtClean="0">
                <a:solidFill>
                  <a:srgbClr val="000000"/>
                </a:solidFill>
                <a:effectLst>
                  <a:outerShdw blurRad="63500" dir="3600000" algn="tl">
                    <a:srgbClr val="000000">
                      <a:alpha val="70000"/>
                    </a:srgbClr>
                  </a:outerShdw>
                </a:effectLst>
              </a:rPr>
              <a:t>de OSHA </a:t>
            </a:r>
            <a:r>
              <a:rPr lang="es-AR" b="0" dirty="0">
                <a:solidFill>
                  <a:srgbClr val="000000"/>
                </a:solidFill>
                <a:effectLst>
                  <a:outerShdw blurRad="63500" dir="3600000" algn="tl">
                    <a:srgbClr val="000000">
                      <a:alpha val="70000"/>
                    </a:srgbClr>
                  </a:outerShdw>
                </a:effectLst>
              </a:rPr>
              <a:t>PARA LOS ESTADOS</a:t>
            </a:r>
            <a:endParaRPr lang="en-US" dirty="0">
              <a:solidFill>
                <a:srgbClr val="000000"/>
              </a:solidFill>
            </a:endParaRPr>
          </a:p>
        </p:txBody>
      </p:sp>
      <p:sp>
        <p:nvSpPr>
          <p:cNvPr id="3" name="Slide Number Placeholder 2"/>
          <p:cNvSpPr>
            <a:spLocks noGrp="1"/>
          </p:cNvSpPr>
          <p:nvPr>
            <p:ph type="sldNum" sz="quarter" idx="12"/>
          </p:nvPr>
        </p:nvSpPr>
        <p:spPr/>
        <p:txBody>
          <a:bodyPr/>
          <a:lstStyle/>
          <a:p>
            <a:fld id="{1AEA41FB-01C2-4D91-8A68-98251CD2FFE9}" type="slidenum">
              <a:rPr lang="en-US" smtClean="0"/>
              <a:pPr/>
              <a:t>194</a:t>
            </a:fld>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defRPr/>
            </a:pPr>
            <a:r>
              <a:rPr lang="es-AR" dirty="0" smtClean="0">
                <a:solidFill>
                  <a:srgbClr val="FFFFFF"/>
                </a:solidFill>
                <a:effectLst>
                  <a:outerShdw blurRad="63500" dir="3600000" algn="tl">
                    <a:srgbClr val="000000">
                      <a:alpha val="70000"/>
                    </a:srgbClr>
                  </a:outerShdw>
                </a:effectLst>
              </a:rPr>
              <a:t>PLANES DE OSHA </a:t>
            </a:r>
            <a:r>
              <a:rPr lang="es-AR" dirty="0">
                <a:solidFill>
                  <a:srgbClr val="FFFFFF"/>
                </a:solidFill>
                <a:effectLst>
                  <a:outerShdw blurRad="63500" dir="3600000" algn="tl">
                    <a:srgbClr val="000000">
                      <a:alpha val="70000"/>
                    </a:srgbClr>
                  </a:outerShdw>
                </a:effectLst>
              </a:rPr>
              <a:t>PARA LOS ESTADOS</a:t>
            </a:r>
            <a:endParaRPr lang="en-US" dirty="0">
              <a:effectLst>
                <a:outerShdw blurRad="38100" dist="38100" dir="2700000" algn="tl">
                  <a:srgbClr val="000000">
                    <a:alpha val="43137"/>
                  </a:srgbClr>
                </a:outerShdw>
              </a:effectLst>
            </a:endParaRPr>
          </a:p>
        </p:txBody>
      </p:sp>
      <p:sp>
        <p:nvSpPr>
          <p:cNvPr id="8" name="Content Placeholder 7"/>
          <p:cNvSpPr>
            <a:spLocks noGrp="1"/>
          </p:cNvSpPr>
          <p:nvPr>
            <p:ph sz="half" idx="2"/>
          </p:nvPr>
        </p:nvSpPr>
        <p:spPr>
          <a:xfrm>
            <a:off x="342900" y="1143000"/>
            <a:ext cx="2971800" cy="4114800"/>
          </a:xfrm>
          <a:solidFill>
            <a:schemeClr val="bg1"/>
          </a:solidFill>
        </p:spPr>
        <p:txBody>
          <a:bodyPr numCol="2" rtlCol="0">
            <a:normAutofit fontScale="62500" lnSpcReduction="20000"/>
          </a:bodyPr>
          <a:lstStyle/>
          <a:p>
            <a:pPr eaLnBrk="1" fontAlgn="auto" hangingPunct="1">
              <a:spcAft>
                <a:spcPts val="0"/>
              </a:spcAft>
              <a:buFont typeface="Arial" pitchFamily="34" charset="0"/>
              <a:buNone/>
              <a:defRPr/>
            </a:pPr>
            <a:r>
              <a:rPr lang="en-US" dirty="0" smtClean="0"/>
              <a:t>Alaska</a:t>
            </a:r>
          </a:p>
          <a:p>
            <a:pPr eaLnBrk="1" fontAlgn="auto" hangingPunct="1">
              <a:spcAft>
                <a:spcPts val="0"/>
              </a:spcAft>
              <a:buFont typeface="Arial" pitchFamily="34" charset="0"/>
              <a:buNone/>
              <a:defRPr/>
            </a:pPr>
            <a:r>
              <a:rPr lang="en-US" dirty="0" smtClean="0"/>
              <a:t>Arizona</a:t>
            </a:r>
          </a:p>
          <a:p>
            <a:pPr eaLnBrk="1" fontAlgn="auto" hangingPunct="1">
              <a:spcAft>
                <a:spcPts val="0"/>
              </a:spcAft>
              <a:buFont typeface="Arial" pitchFamily="34" charset="0"/>
              <a:buNone/>
              <a:defRPr/>
            </a:pPr>
            <a:r>
              <a:rPr lang="en-US" dirty="0" smtClean="0"/>
              <a:t>California</a:t>
            </a:r>
          </a:p>
          <a:p>
            <a:pPr eaLnBrk="1" fontAlgn="auto" hangingPunct="1">
              <a:spcAft>
                <a:spcPts val="0"/>
              </a:spcAft>
              <a:buFont typeface="Arial" pitchFamily="34" charset="0"/>
              <a:buNone/>
              <a:defRPr/>
            </a:pPr>
            <a:r>
              <a:rPr lang="en-US" dirty="0" smtClean="0"/>
              <a:t>Connecticut</a:t>
            </a:r>
          </a:p>
          <a:p>
            <a:pPr eaLnBrk="1" fontAlgn="auto" hangingPunct="1">
              <a:spcAft>
                <a:spcPts val="0"/>
              </a:spcAft>
              <a:buFont typeface="Arial" pitchFamily="34" charset="0"/>
              <a:buNone/>
              <a:defRPr/>
            </a:pPr>
            <a:r>
              <a:rPr lang="en-US" dirty="0" smtClean="0"/>
              <a:t>Hawaii</a:t>
            </a:r>
          </a:p>
          <a:p>
            <a:pPr eaLnBrk="1" fontAlgn="auto" hangingPunct="1">
              <a:spcAft>
                <a:spcPts val="0"/>
              </a:spcAft>
              <a:buFont typeface="Arial" pitchFamily="34" charset="0"/>
              <a:buNone/>
              <a:defRPr/>
            </a:pPr>
            <a:r>
              <a:rPr lang="en-US" b="1" dirty="0" smtClean="0"/>
              <a:t>Illinois </a:t>
            </a:r>
          </a:p>
          <a:p>
            <a:pPr eaLnBrk="1" fontAlgn="auto" hangingPunct="1">
              <a:spcAft>
                <a:spcPts val="0"/>
              </a:spcAft>
              <a:buFont typeface="Arial" pitchFamily="34" charset="0"/>
              <a:buNone/>
              <a:defRPr/>
            </a:pPr>
            <a:r>
              <a:rPr lang="en-US" b="1" dirty="0" smtClean="0"/>
              <a:t>Indiana</a:t>
            </a:r>
          </a:p>
          <a:p>
            <a:pPr eaLnBrk="1" fontAlgn="auto" hangingPunct="1">
              <a:spcAft>
                <a:spcPts val="0"/>
              </a:spcAft>
              <a:buFont typeface="Arial" pitchFamily="34" charset="0"/>
              <a:buNone/>
              <a:defRPr/>
            </a:pPr>
            <a:r>
              <a:rPr lang="en-US" dirty="0" smtClean="0"/>
              <a:t>Iowa</a:t>
            </a:r>
          </a:p>
          <a:p>
            <a:pPr eaLnBrk="1" fontAlgn="auto" hangingPunct="1">
              <a:spcAft>
                <a:spcPts val="0"/>
              </a:spcAft>
              <a:buFont typeface="Arial" pitchFamily="34" charset="0"/>
              <a:buNone/>
              <a:defRPr/>
            </a:pPr>
            <a:r>
              <a:rPr lang="en-US" dirty="0" smtClean="0"/>
              <a:t>Kentucky</a:t>
            </a:r>
          </a:p>
          <a:p>
            <a:pPr eaLnBrk="1" fontAlgn="auto" hangingPunct="1">
              <a:spcAft>
                <a:spcPts val="0"/>
              </a:spcAft>
              <a:buFont typeface="Arial" pitchFamily="34" charset="0"/>
              <a:buNone/>
              <a:defRPr/>
            </a:pPr>
            <a:r>
              <a:rPr lang="en-US" dirty="0" smtClean="0"/>
              <a:t>Maryland</a:t>
            </a:r>
          </a:p>
          <a:p>
            <a:pPr eaLnBrk="1" fontAlgn="auto" hangingPunct="1">
              <a:spcAft>
                <a:spcPts val="0"/>
              </a:spcAft>
              <a:buFont typeface="Arial" pitchFamily="34" charset="0"/>
              <a:buNone/>
              <a:defRPr/>
            </a:pPr>
            <a:r>
              <a:rPr lang="en-US" b="1" dirty="0" smtClean="0"/>
              <a:t>Michigan</a:t>
            </a:r>
          </a:p>
          <a:p>
            <a:pPr eaLnBrk="1" fontAlgn="auto" hangingPunct="1">
              <a:spcAft>
                <a:spcPts val="0"/>
              </a:spcAft>
              <a:buFont typeface="Arial" pitchFamily="34" charset="0"/>
              <a:buNone/>
              <a:defRPr/>
            </a:pPr>
            <a:r>
              <a:rPr lang="en-US" b="1" dirty="0" smtClean="0"/>
              <a:t>Minnesota</a:t>
            </a:r>
          </a:p>
          <a:p>
            <a:pPr eaLnBrk="1" fontAlgn="auto" hangingPunct="1">
              <a:spcAft>
                <a:spcPts val="0"/>
              </a:spcAft>
              <a:buFont typeface="Arial" pitchFamily="34" charset="0"/>
              <a:buNone/>
              <a:defRPr/>
            </a:pPr>
            <a:r>
              <a:rPr lang="en-US" dirty="0" smtClean="0"/>
              <a:t>Nevada</a:t>
            </a:r>
          </a:p>
          <a:p>
            <a:pPr eaLnBrk="1" fontAlgn="auto" hangingPunct="1">
              <a:spcAft>
                <a:spcPts val="0"/>
              </a:spcAft>
              <a:buFont typeface="Arial" pitchFamily="34" charset="0"/>
              <a:buNone/>
              <a:defRPr/>
            </a:pPr>
            <a:r>
              <a:rPr lang="en-US" dirty="0" smtClean="0"/>
              <a:t>New Mexico</a:t>
            </a:r>
          </a:p>
          <a:p>
            <a:pPr eaLnBrk="1" fontAlgn="auto" hangingPunct="1">
              <a:spcAft>
                <a:spcPts val="0"/>
              </a:spcAft>
              <a:buFont typeface="Arial" pitchFamily="34" charset="0"/>
              <a:buNone/>
              <a:defRPr/>
            </a:pPr>
            <a:r>
              <a:rPr lang="en-US" dirty="0" smtClean="0"/>
              <a:t>New Jersey</a:t>
            </a:r>
          </a:p>
          <a:p>
            <a:pPr eaLnBrk="1" fontAlgn="auto" hangingPunct="1">
              <a:spcAft>
                <a:spcPts val="0"/>
              </a:spcAft>
              <a:buFont typeface="Arial" pitchFamily="34" charset="0"/>
              <a:buNone/>
              <a:defRPr/>
            </a:pPr>
            <a:r>
              <a:rPr lang="en-US" dirty="0" smtClean="0"/>
              <a:t>New York</a:t>
            </a:r>
          </a:p>
          <a:p>
            <a:pPr eaLnBrk="1" fontAlgn="auto" hangingPunct="1">
              <a:spcAft>
                <a:spcPts val="0"/>
              </a:spcAft>
              <a:buFont typeface="Arial" pitchFamily="34" charset="0"/>
              <a:buNone/>
              <a:defRPr/>
            </a:pPr>
            <a:r>
              <a:rPr lang="en-US" dirty="0" smtClean="0"/>
              <a:t>North Carolina</a:t>
            </a:r>
          </a:p>
          <a:p>
            <a:pPr eaLnBrk="1" fontAlgn="auto" hangingPunct="1">
              <a:spcAft>
                <a:spcPts val="0"/>
              </a:spcAft>
              <a:buFont typeface="Arial" pitchFamily="34" charset="0"/>
              <a:buNone/>
              <a:defRPr/>
            </a:pPr>
            <a:r>
              <a:rPr lang="en-US" dirty="0" smtClean="0"/>
              <a:t>Oregon</a:t>
            </a:r>
          </a:p>
          <a:p>
            <a:pPr eaLnBrk="1" fontAlgn="auto" hangingPunct="1">
              <a:spcAft>
                <a:spcPts val="0"/>
              </a:spcAft>
              <a:buFont typeface="Arial" pitchFamily="34" charset="0"/>
              <a:buNone/>
              <a:defRPr/>
            </a:pPr>
            <a:r>
              <a:rPr lang="en-US" dirty="0" smtClean="0"/>
              <a:t>Puerto Rico</a:t>
            </a:r>
          </a:p>
          <a:p>
            <a:pPr eaLnBrk="1" fontAlgn="auto" hangingPunct="1">
              <a:spcAft>
                <a:spcPts val="0"/>
              </a:spcAft>
              <a:buFont typeface="Arial" pitchFamily="34" charset="0"/>
              <a:buNone/>
              <a:defRPr/>
            </a:pPr>
            <a:r>
              <a:rPr lang="en-US" dirty="0" smtClean="0"/>
              <a:t>South Carolina</a:t>
            </a:r>
          </a:p>
          <a:p>
            <a:pPr eaLnBrk="1" fontAlgn="auto" hangingPunct="1">
              <a:spcAft>
                <a:spcPts val="0"/>
              </a:spcAft>
              <a:buFont typeface="Arial" pitchFamily="34" charset="0"/>
              <a:buNone/>
              <a:defRPr/>
            </a:pPr>
            <a:r>
              <a:rPr lang="en-US" dirty="0" smtClean="0"/>
              <a:t>Tennessee</a:t>
            </a:r>
          </a:p>
          <a:p>
            <a:pPr eaLnBrk="1" fontAlgn="auto" hangingPunct="1">
              <a:spcAft>
                <a:spcPts val="0"/>
              </a:spcAft>
              <a:buFont typeface="Arial" pitchFamily="34" charset="0"/>
              <a:buNone/>
              <a:defRPr/>
            </a:pPr>
            <a:r>
              <a:rPr lang="en-US" dirty="0" smtClean="0"/>
              <a:t>Utah</a:t>
            </a:r>
          </a:p>
          <a:p>
            <a:pPr eaLnBrk="1" fontAlgn="auto" hangingPunct="1">
              <a:spcAft>
                <a:spcPts val="0"/>
              </a:spcAft>
              <a:buFont typeface="Arial" pitchFamily="34" charset="0"/>
              <a:buNone/>
              <a:defRPr/>
            </a:pPr>
            <a:r>
              <a:rPr lang="en-US" dirty="0" smtClean="0"/>
              <a:t>Vermont</a:t>
            </a:r>
          </a:p>
          <a:p>
            <a:pPr eaLnBrk="1" fontAlgn="auto" hangingPunct="1">
              <a:spcAft>
                <a:spcPts val="0"/>
              </a:spcAft>
              <a:buFont typeface="Arial" pitchFamily="34" charset="0"/>
              <a:buNone/>
              <a:defRPr/>
            </a:pPr>
            <a:r>
              <a:rPr lang="en-US" dirty="0" smtClean="0"/>
              <a:t>Virgin Islands</a:t>
            </a:r>
          </a:p>
          <a:p>
            <a:pPr eaLnBrk="1" fontAlgn="auto" hangingPunct="1">
              <a:spcAft>
                <a:spcPts val="0"/>
              </a:spcAft>
              <a:buFont typeface="Arial" pitchFamily="34" charset="0"/>
              <a:buNone/>
              <a:defRPr/>
            </a:pPr>
            <a:r>
              <a:rPr lang="en-US" dirty="0" smtClean="0"/>
              <a:t>Virginia</a:t>
            </a:r>
          </a:p>
          <a:p>
            <a:pPr eaLnBrk="1" fontAlgn="auto" hangingPunct="1">
              <a:spcAft>
                <a:spcPts val="0"/>
              </a:spcAft>
              <a:buFont typeface="Arial" pitchFamily="34" charset="0"/>
              <a:buNone/>
              <a:defRPr/>
            </a:pPr>
            <a:r>
              <a:rPr lang="en-US" dirty="0" smtClean="0"/>
              <a:t>Washington</a:t>
            </a:r>
          </a:p>
          <a:p>
            <a:pPr eaLnBrk="1" fontAlgn="auto" hangingPunct="1">
              <a:spcAft>
                <a:spcPts val="0"/>
              </a:spcAft>
              <a:buFont typeface="Arial" pitchFamily="34" charset="0"/>
              <a:buNone/>
              <a:defRPr/>
            </a:pPr>
            <a:r>
              <a:rPr lang="en-US" dirty="0" smtClean="0"/>
              <a:t>Wyoming</a:t>
            </a:r>
            <a:endParaRPr lang="en-US" dirty="0"/>
          </a:p>
        </p:txBody>
      </p:sp>
      <p:sp>
        <p:nvSpPr>
          <p:cNvPr id="4" name="Slide Number Placeholder 3"/>
          <p:cNvSpPr>
            <a:spLocks noGrp="1"/>
          </p:cNvSpPr>
          <p:nvPr>
            <p:ph type="sldNum" sz="quarter" idx="12"/>
          </p:nvPr>
        </p:nvSpPr>
        <p:spPr/>
        <p:txBody>
          <a:bodyPr/>
          <a:lstStyle/>
          <a:p>
            <a:pPr>
              <a:defRPr/>
            </a:pPr>
            <a:fld id="{F5ACF57D-CC79-4A3F-809C-FB214652BDFD}" type="slidenum">
              <a:rPr lang="en-US"/>
              <a:pPr>
                <a:defRPr/>
              </a:pPr>
              <a:t>195</a:t>
            </a:fld>
            <a:endParaRPr lang="en-US" dirty="0"/>
          </a:p>
        </p:txBody>
      </p:sp>
      <p:sp>
        <p:nvSpPr>
          <p:cNvPr id="9" name="TextBox 8"/>
          <p:cNvSpPr txBox="1"/>
          <p:nvPr/>
        </p:nvSpPr>
        <p:spPr>
          <a:xfrm>
            <a:off x="4419600" y="6096000"/>
            <a:ext cx="1616999" cy="369332"/>
          </a:xfrm>
          <a:prstGeom prst="rect">
            <a:avLst/>
          </a:prstGeom>
          <a:noFill/>
        </p:spPr>
        <p:txBody>
          <a:bodyPr wrap="none" rtlCol="0">
            <a:spAutoFit/>
          </a:bodyPr>
          <a:lstStyle/>
          <a:p>
            <a:r>
              <a:rPr lang="en-US" b="1" dirty="0" smtClean="0"/>
              <a:t>OSHA </a:t>
            </a:r>
            <a:r>
              <a:rPr lang="en-US" b="1" dirty="0" err="1" smtClean="0"/>
              <a:t>Región</a:t>
            </a:r>
            <a:r>
              <a:rPr lang="en-US" b="1" dirty="0" smtClean="0"/>
              <a:t> 5</a:t>
            </a:r>
            <a:endParaRPr lang="en-US" b="1" dirty="0"/>
          </a:p>
        </p:txBody>
      </p:sp>
      <p:pic>
        <p:nvPicPr>
          <p:cNvPr id="372737" name="Picture 6" descr="usa_colored in.JPG"/>
          <p:cNvPicPr>
            <a:picLocks noChangeAspect="1"/>
          </p:cNvPicPr>
          <p:nvPr/>
        </p:nvPicPr>
        <p:blipFill>
          <a:blip r:embed="rId3" cstate="email"/>
          <a:srcRect/>
          <a:stretch>
            <a:fillRect/>
          </a:stretch>
        </p:blipFill>
        <p:spPr bwMode="auto">
          <a:xfrm>
            <a:off x="3930316" y="1676400"/>
            <a:ext cx="5213684" cy="3962400"/>
          </a:xfrm>
          <a:prstGeom prst="rect">
            <a:avLst/>
          </a:prstGeom>
          <a:noFill/>
          <a:ln w="9525">
            <a:noFill/>
            <a:miter lim="800000"/>
            <a:headEnd/>
            <a:tailEnd/>
          </a:ln>
        </p:spPr>
      </p:pic>
      <p:pic>
        <p:nvPicPr>
          <p:cNvPr id="1026" name="Picture 2" descr="C:\Users\ErgoTablet\Pictures\OSHA Region -5 map.png"/>
          <p:cNvPicPr>
            <a:picLocks noChangeAspect="1" noChangeArrowheads="1"/>
          </p:cNvPicPr>
          <p:nvPr/>
        </p:nvPicPr>
        <p:blipFill>
          <a:blip r:embed="rId4" cstate="email"/>
          <a:srcRect/>
          <a:stretch>
            <a:fillRect/>
          </a:stretch>
        </p:blipFill>
        <p:spPr bwMode="auto">
          <a:xfrm>
            <a:off x="2352174" y="4991100"/>
            <a:ext cx="1905000" cy="1600200"/>
          </a:xfrm>
          <a:prstGeom prst="rect">
            <a:avLst/>
          </a:prstGeom>
          <a:noFill/>
          <a:ln>
            <a:noFill/>
          </a:ln>
        </p:spPr>
      </p:pic>
      <p:sp>
        <p:nvSpPr>
          <p:cNvPr id="10" name="Oval 9"/>
          <p:cNvSpPr/>
          <p:nvPr/>
        </p:nvSpPr>
        <p:spPr>
          <a:xfrm>
            <a:off x="2133600" y="4724400"/>
            <a:ext cx="2286000" cy="1905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4038600" y="2971800"/>
            <a:ext cx="2971800" cy="2057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sz="half" idx="1"/>
          </p:nvPr>
        </p:nvSpPr>
        <p:spPr>
          <a:xfrm>
            <a:off x="152400" y="6553200"/>
            <a:ext cx="8991600" cy="304800"/>
          </a:xfrm>
        </p:spPr>
        <p:txBody>
          <a:bodyPr>
            <a:noAutofit/>
          </a:bodyPr>
          <a:lstStyle/>
          <a:p>
            <a:pPr marL="347472" indent="-347472" algn="l" defTabSz="914400">
              <a:buNone/>
            </a:pPr>
            <a:r>
              <a:rPr lang="es-AR" sz="1200" b="0" i="0" dirty="0" smtClean="0">
                <a:solidFill>
                  <a:schemeClr val="tx1"/>
                </a:solidFill>
                <a:latin typeface="Calibri"/>
                <a:ea typeface="+mn-ea"/>
                <a:cs typeface="+mn-cs"/>
              </a:rPr>
              <a:t>Para obtener mayor información sobre los planes estaduales de OSHA, ingrese a http://www.osha.gov/dcsp/osp/faq.html#oshaprogram</a:t>
            </a:r>
            <a:endParaRPr lang="es-AR" sz="1200" b="0" i="0" dirty="0">
              <a:solidFill>
                <a:schemeClr val="tx1"/>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21" end="2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xEl>
                                              <p:pRg st="22" end="2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23" end="2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24" end="2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25" end="2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lvl="0" algn="r"/>
            <a:r>
              <a:rPr lang="es-ES_tradnl" dirty="0"/>
              <a:t>DATOS DESTACADOS DEL PLAN ESTATAL DE ILLINOIS EN CUANTO A OSHA</a:t>
            </a:r>
            <a:endParaRPr lang="en-US" dirty="0"/>
          </a:p>
        </p:txBody>
      </p:sp>
      <p:sp>
        <p:nvSpPr>
          <p:cNvPr id="374786" name="Content Placeholder 2"/>
          <p:cNvSpPr>
            <a:spLocks noGrp="1"/>
          </p:cNvSpPr>
          <p:nvPr>
            <p:ph idx="1"/>
          </p:nvPr>
        </p:nvSpPr>
        <p:spPr/>
        <p:txBody>
          <a:bodyPr/>
          <a:lstStyle/>
          <a:p>
            <a:pPr lvl="0"/>
            <a:r>
              <a:rPr lang="es-ES_tradnl" dirty="0"/>
              <a:t>Adopta todas las reglamentaciones federales de OSHA hasta el 30 de septiembre de 2005</a:t>
            </a:r>
            <a:endParaRPr lang="en-US" dirty="0"/>
          </a:p>
          <a:p>
            <a:pPr lvl="0"/>
            <a:r>
              <a:rPr lang="es-ES_tradnl" dirty="0"/>
              <a:t>No hay diferencias entre las reglamentaciones del estado y las federales para la industria de la construcción y general con respecto a los temas cubiertos</a:t>
            </a:r>
            <a:endParaRPr lang="en-US" dirty="0"/>
          </a:p>
          <a:p>
            <a:r>
              <a:rPr lang="es-ES_tradnl" dirty="0"/>
              <a:t>Aplica a todos los empleados gubernamentales estatales y locales</a:t>
            </a:r>
            <a:r>
              <a:rPr lang="en-US" dirty="0"/>
              <a:t> </a:t>
            </a:r>
            <a:endParaRPr lang="en-US" dirty="0" smtClean="0"/>
          </a:p>
          <a:p>
            <a:pPr eaLnBrk="1" hangingPunct="1">
              <a:buFont typeface="Wingdings" pitchFamily="2" charset="2"/>
              <a:buChar char="ü"/>
            </a:pPr>
            <a:endParaRPr lang="en-US" dirty="0" smtClean="0"/>
          </a:p>
          <a:p>
            <a:pPr eaLnBrk="1" hangingPunct="1">
              <a:buFont typeface="Wingdings" pitchFamily="2" charset="2"/>
              <a:buChar char="ü"/>
            </a:pPr>
            <a:endParaRPr lang="en-US" dirty="0" smtClean="0"/>
          </a:p>
        </p:txBody>
      </p:sp>
      <p:sp>
        <p:nvSpPr>
          <p:cNvPr id="4" name="Slide Number Placeholder 3"/>
          <p:cNvSpPr>
            <a:spLocks noGrp="1"/>
          </p:cNvSpPr>
          <p:nvPr>
            <p:ph type="sldNum" sz="quarter" idx="12"/>
          </p:nvPr>
        </p:nvSpPr>
        <p:spPr/>
        <p:txBody>
          <a:bodyPr/>
          <a:lstStyle/>
          <a:p>
            <a:pPr>
              <a:defRPr/>
            </a:pPr>
            <a:fld id="{A58AEF50-81B1-401F-B711-8404C1C58ACA}" type="slidenum">
              <a:rPr lang="en-US"/>
              <a:pPr>
                <a:defRPr/>
              </a:pPr>
              <a:t>196</a:t>
            </a:fld>
            <a:endParaRPr lang="en-US" dirty="0"/>
          </a:p>
        </p:txBody>
      </p:sp>
      <p:sp>
        <p:nvSpPr>
          <p:cNvPr id="374788" name="TextBox 5"/>
          <p:cNvSpPr txBox="1">
            <a:spLocks noChangeArrowheads="1"/>
          </p:cNvSpPr>
          <p:nvPr/>
        </p:nvSpPr>
        <p:spPr bwMode="auto">
          <a:xfrm>
            <a:off x="152400" y="6172200"/>
            <a:ext cx="8077200" cy="523220"/>
          </a:xfrm>
          <a:prstGeom prst="rect">
            <a:avLst/>
          </a:prstGeom>
          <a:noFill/>
          <a:ln w="9525">
            <a:noFill/>
            <a:miter lim="800000"/>
            <a:headEnd/>
            <a:tailEnd/>
          </a:ln>
        </p:spPr>
        <p:txBody>
          <a:bodyPr wrap="square">
            <a:spAutoFit/>
          </a:bodyPr>
          <a:lstStyle/>
          <a:p>
            <a:pPr>
              <a:buFont typeface="Wingdings" pitchFamily="2" charset="2"/>
              <a:buChar char="ü"/>
            </a:pPr>
            <a:r>
              <a:rPr lang="es-ES_tradnl" sz="1400" dirty="0"/>
              <a:t>Para obtener más información sobre el plan estatal, comuníquese con el Departamento de Trabajo de  Illinois al (217) 782-6206 o ingrese </a:t>
            </a:r>
            <a:r>
              <a:rPr lang="es-ES_tradnl" sz="1400" dirty="0" smtClean="0"/>
              <a:t>a</a:t>
            </a:r>
            <a:r>
              <a:rPr lang="en-US" sz="1400" dirty="0" smtClean="0">
                <a:latin typeface="Calibri" pitchFamily="34" charset="0"/>
              </a:rPr>
              <a:t>: </a:t>
            </a:r>
            <a:r>
              <a:rPr lang="en-US" sz="1400" dirty="0" smtClean="0">
                <a:latin typeface="Calibri" pitchFamily="34" charset="0"/>
                <a:hlinkClick r:id="rId3"/>
              </a:rPr>
              <a:t>http://www.state.il.us/agency/idol/</a:t>
            </a:r>
            <a:r>
              <a:rPr lang="en-US" sz="1400" dirty="0" smtClean="0">
                <a:latin typeface="Calibri" pitchFamily="34" charset="0"/>
              </a:rPr>
              <a:t> </a:t>
            </a:r>
            <a:endParaRPr lang="en-US" sz="1600" dirty="0">
              <a:latin typeface="Calibri" pitchFamily="34"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gn="r">
              <a:defRPr/>
            </a:pPr>
            <a:r>
              <a:rPr lang="es-AR" dirty="0">
                <a:solidFill>
                  <a:srgbClr val="FFFFFF"/>
                </a:solidFill>
                <a:effectLst>
                  <a:outerShdw blurRad="63500" dir="3600000" algn="tl">
                    <a:srgbClr val="000000">
                      <a:alpha val="70000"/>
                    </a:srgbClr>
                  </a:outerShdw>
                </a:effectLst>
              </a:rPr>
              <a:t>ASPECTOS MÁS IMPORTANTES DEL PLAN OSHA PARA EL ESTADO DE INDIANA</a:t>
            </a:r>
            <a:endParaRPr lang="en-US" dirty="0">
              <a:effectLst>
                <a:outerShdw blurRad="38100" dist="38100" dir="2700000" algn="tl">
                  <a:srgbClr val="000000">
                    <a:alpha val="43137"/>
                  </a:srgbClr>
                </a:outerShdw>
              </a:effectLst>
            </a:endParaRPr>
          </a:p>
        </p:txBody>
      </p:sp>
      <p:sp>
        <p:nvSpPr>
          <p:cNvPr id="374786" name="Content Placeholder 2"/>
          <p:cNvSpPr>
            <a:spLocks noGrp="1"/>
          </p:cNvSpPr>
          <p:nvPr>
            <p:ph idx="1"/>
          </p:nvPr>
        </p:nvSpPr>
        <p:spPr/>
        <p:txBody>
          <a:bodyPr/>
          <a:lstStyle/>
          <a:p>
            <a:pPr marL="347472" indent="-347472">
              <a:buClr>
                <a:schemeClr val="tx1"/>
              </a:buClr>
              <a:buFont typeface="Arial"/>
              <a:buChar char="•"/>
            </a:pPr>
            <a:r>
              <a:rPr lang="es-AR" sz="2800" dirty="0"/>
              <a:t>Adopta todas las reglamentaciones federales de OSHA</a:t>
            </a:r>
          </a:p>
          <a:p>
            <a:pPr marL="347472" indent="-347472">
              <a:buClr>
                <a:schemeClr val="tx1"/>
              </a:buClr>
              <a:buFont typeface="Arial"/>
              <a:buChar char="•"/>
            </a:pPr>
            <a:r>
              <a:rPr lang="es-AR" sz="2800" dirty="0"/>
              <a:t>No hay diferencias entre las reglamentaciones federales y </a:t>
            </a:r>
            <a:r>
              <a:rPr lang="es-AR" sz="2800" dirty="0" smtClean="0"/>
              <a:t>estatales</a:t>
            </a:r>
            <a:endParaRPr lang="es-AR" sz="2800" dirty="0"/>
          </a:p>
          <a:p>
            <a:pPr marL="347472" indent="-347472">
              <a:buClr>
                <a:schemeClr val="tx1"/>
              </a:buClr>
              <a:buFont typeface="Arial"/>
              <a:buChar char="•"/>
            </a:pPr>
            <a:r>
              <a:rPr lang="es-AR" sz="2800" dirty="0"/>
              <a:t>Aplica a todos los empleados del gobierno </a:t>
            </a:r>
            <a:r>
              <a:rPr lang="es-AR" sz="2800" dirty="0" smtClean="0"/>
              <a:t>estatal y municipal así como </a:t>
            </a:r>
            <a:r>
              <a:rPr lang="es-AR" sz="2800" dirty="0"/>
              <a:t>del sector privado</a:t>
            </a:r>
          </a:p>
          <a:p>
            <a:pPr eaLnBrk="1" hangingPunct="1">
              <a:buFont typeface="Arial" charset="0"/>
              <a:buNone/>
            </a:pPr>
            <a:endParaRPr lang="en-US" dirty="0" smtClean="0"/>
          </a:p>
          <a:p>
            <a:pPr eaLnBrk="1" hangingPunct="1">
              <a:buFont typeface="Wingdings" pitchFamily="2" charset="2"/>
              <a:buChar char="ü"/>
            </a:pPr>
            <a:endParaRPr lang="en-US" dirty="0" smtClean="0"/>
          </a:p>
          <a:p>
            <a:pPr eaLnBrk="1" hangingPunct="1">
              <a:buFont typeface="Wingdings" pitchFamily="2" charset="2"/>
              <a:buChar char="ü"/>
            </a:pPr>
            <a:endParaRPr lang="en-US" dirty="0" smtClean="0"/>
          </a:p>
        </p:txBody>
      </p:sp>
      <p:sp>
        <p:nvSpPr>
          <p:cNvPr id="4" name="Slide Number Placeholder 3"/>
          <p:cNvSpPr>
            <a:spLocks noGrp="1"/>
          </p:cNvSpPr>
          <p:nvPr>
            <p:ph type="sldNum" sz="quarter" idx="12"/>
          </p:nvPr>
        </p:nvSpPr>
        <p:spPr/>
        <p:txBody>
          <a:bodyPr/>
          <a:lstStyle/>
          <a:p>
            <a:pPr>
              <a:defRPr/>
            </a:pPr>
            <a:fld id="{A58AEF50-81B1-401F-B711-8404C1C58ACA}" type="slidenum">
              <a:rPr lang="en-US"/>
              <a:pPr>
                <a:defRPr/>
              </a:pPr>
              <a:t>197</a:t>
            </a:fld>
            <a:endParaRPr lang="en-US" dirty="0"/>
          </a:p>
        </p:txBody>
      </p:sp>
      <p:sp>
        <p:nvSpPr>
          <p:cNvPr id="6" name="TextBox 5"/>
          <p:cNvSpPr txBox="1"/>
          <p:nvPr/>
        </p:nvSpPr>
        <p:spPr>
          <a:xfrm>
            <a:off x="0" y="6334780"/>
            <a:ext cx="7543800" cy="523220"/>
          </a:xfrm>
          <a:prstGeom prst="rect">
            <a:avLst/>
          </a:prstGeom>
          <a:noFill/>
        </p:spPr>
        <p:txBody>
          <a:bodyPr wrap="square" rtlCol="0">
            <a:spAutoFit/>
          </a:bodyPr>
          <a:lstStyle/>
          <a:p>
            <a:pPr algn="l" defTabSz="914400">
              <a:buFont typeface="Wingdings"/>
              <a:buChar char="ü"/>
            </a:pPr>
            <a:r>
              <a:rPr lang="es-AR" sz="1400" b="0" i="0" dirty="0" smtClean="0">
                <a:latin typeface="Calibri"/>
                <a:ea typeface="+mn-ea"/>
                <a:cs typeface="+mn-cs"/>
              </a:rPr>
              <a:t> Para obtener mayor información sobre el plan estadual, comuníquese con el Departamento de Trabajo de Indiana al (317) 233-3605 o ingrese a: </a:t>
            </a:r>
            <a:r>
              <a:rPr lang="es-AR" sz="1400" b="0" i="0" dirty="0" smtClean="0">
                <a:latin typeface="Calibri"/>
                <a:ea typeface="+mn-ea"/>
                <a:cs typeface="+mn-cs"/>
                <a:hlinkClick r:id="rId3"/>
              </a:rPr>
              <a:t>http://www.in.gov/dol/iosha.htm</a:t>
            </a:r>
            <a:endParaRPr lang="es-AR" sz="1400" b="0" i="0" dirty="0">
              <a:latin typeface="Calibri"/>
              <a:ea typeface="+mn-ea"/>
              <a:cs typeface="+mn-cs"/>
              <a:hlinkClick r:id="rId3"/>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467725" cy="4373563"/>
          </a:xfrm>
        </p:spPr>
        <p:txBody>
          <a:bodyPr rtlCol="0">
            <a:normAutofit fontScale="62500" lnSpcReduction="20000"/>
          </a:bodyPr>
          <a:lstStyle/>
          <a:p>
            <a:pPr marL="347472" indent="-347472">
              <a:buClr>
                <a:schemeClr val="tx1"/>
              </a:buClr>
              <a:buFont typeface="Arial"/>
              <a:buChar char="•"/>
            </a:pPr>
            <a:r>
              <a:rPr lang="es-AR" sz="3400" dirty="0"/>
              <a:t>Adopta todas las reglamentaciones federales de OSHA</a:t>
            </a:r>
          </a:p>
          <a:p>
            <a:pPr marL="347472" indent="-347472">
              <a:buClr>
                <a:schemeClr val="tx1"/>
              </a:buClr>
              <a:buFont typeface="Arial"/>
              <a:buChar char="•"/>
            </a:pPr>
            <a:r>
              <a:rPr lang="es-AR" sz="3400" dirty="0"/>
              <a:t>Aplica tanto a los empleados del gobierno </a:t>
            </a:r>
            <a:r>
              <a:rPr lang="es-AR" sz="3400" dirty="0" smtClean="0"/>
              <a:t>estatal </a:t>
            </a:r>
            <a:r>
              <a:rPr lang="es-AR" sz="3400" dirty="0"/>
              <a:t>y municipal como a los del sector privado</a:t>
            </a:r>
          </a:p>
          <a:p>
            <a:pPr marL="347472" indent="-347472">
              <a:buClr>
                <a:schemeClr val="tx1"/>
              </a:buClr>
              <a:buFont typeface="Arial"/>
              <a:buChar char="•"/>
            </a:pPr>
            <a:r>
              <a:rPr lang="es-AR" sz="3400" dirty="0"/>
              <a:t>Industria general - para la mayoría de las operaciones y si se "reemplaza en especie"</a:t>
            </a:r>
          </a:p>
          <a:p>
            <a:pPr marL="740664" lvl="1" indent="-283464">
              <a:buClr>
                <a:schemeClr val="tx1"/>
              </a:buClr>
              <a:buFont typeface="Arial"/>
              <a:buChar char="–"/>
            </a:pPr>
            <a:r>
              <a:rPr lang="es-AR" sz="2800" dirty="0"/>
              <a:t>Lesiones por esfuerzo excesivo y posturas poco prácticas</a:t>
            </a:r>
          </a:p>
          <a:p>
            <a:pPr lvl="2">
              <a:buClr>
                <a:schemeClr val="tx1"/>
              </a:buClr>
              <a:buFont typeface="Arial"/>
              <a:buChar char="•"/>
            </a:pPr>
            <a:r>
              <a:rPr lang="es-AR" sz="2400" dirty="0"/>
              <a:t>se exige un programa sobre ergonomía si el 30% de todas las lesiones son tirones y esguinces dentro de un cargo/clasificación laboral</a:t>
            </a:r>
          </a:p>
          <a:p>
            <a:pPr lvl="2">
              <a:buClr>
                <a:schemeClr val="tx1"/>
              </a:buClr>
              <a:buFont typeface="Arial"/>
              <a:buChar char="•"/>
            </a:pPr>
            <a:r>
              <a:rPr lang="es-AR" sz="2400" dirty="0"/>
              <a:t>programa muestra disponible</a:t>
            </a:r>
          </a:p>
          <a:p>
            <a:pPr marL="740664" lvl="1" indent="-283464">
              <a:buClr>
                <a:schemeClr val="tx1"/>
              </a:buClr>
              <a:buFont typeface="Arial"/>
              <a:buChar char="–"/>
            </a:pPr>
            <a:r>
              <a:rPr lang="es-AR" sz="2800" dirty="0"/>
              <a:t>Lesiones por ser golpeado por/quedar atrapado en/entre/debajo de algo </a:t>
            </a:r>
          </a:p>
          <a:p>
            <a:pPr lvl="2">
              <a:buClr>
                <a:schemeClr val="tx1"/>
              </a:buClr>
              <a:buFont typeface="Arial"/>
              <a:buChar char="•"/>
            </a:pPr>
            <a:r>
              <a:rPr lang="es-AR" sz="2400" dirty="0"/>
              <a:t>se proporcionan más detalles según el tipo de máquina, pero cumpla con las reglamentaciones federales </a:t>
            </a:r>
          </a:p>
          <a:p>
            <a:pPr marL="347472" indent="-347472">
              <a:buClr>
                <a:schemeClr val="tx1"/>
              </a:buClr>
              <a:buFont typeface="Arial"/>
              <a:buChar char="•"/>
            </a:pPr>
            <a:r>
              <a:rPr lang="es-AR" sz="3400" dirty="0"/>
              <a:t>Norma para la construcción – construcción nueva únicamente</a:t>
            </a:r>
          </a:p>
          <a:p>
            <a:pPr marL="740664" lvl="1" indent="-283464">
              <a:buClr>
                <a:schemeClr val="tx1"/>
              </a:buClr>
              <a:buFont typeface="Arial"/>
              <a:buChar char="–"/>
            </a:pPr>
            <a:r>
              <a:rPr lang="es-AR" sz="2800" dirty="0"/>
              <a:t>Se requiere un equipo o comité de seguridad</a:t>
            </a:r>
          </a:p>
          <a:p>
            <a:pPr marL="740664" lvl="1" indent="-283464">
              <a:buClr>
                <a:schemeClr val="tx1"/>
              </a:buClr>
              <a:buFont typeface="Arial"/>
              <a:buChar char="–"/>
            </a:pPr>
            <a:r>
              <a:rPr lang="es-AR" sz="2800" dirty="0"/>
              <a:t>Se exige un programa de prevención de accidentes</a:t>
            </a:r>
          </a:p>
        </p:txBody>
      </p:sp>
      <p:sp>
        <p:nvSpPr>
          <p:cNvPr id="2" name="Title 1"/>
          <p:cNvSpPr>
            <a:spLocks noGrp="1"/>
          </p:cNvSpPr>
          <p:nvPr>
            <p:ph type="title"/>
          </p:nvPr>
        </p:nvSpPr>
        <p:spPr>
          <a:xfrm>
            <a:off x="457200" y="76200"/>
            <a:ext cx="8229600" cy="1143000"/>
          </a:xfrm>
        </p:spPr>
        <p:txBody>
          <a:bodyPr>
            <a:normAutofit fontScale="90000"/>
          </a:bodyPr>
          <a:lstStyle/>
          <a:p>
            <a:pPr algn="r">
              <a:defRPr/>
            </a:pPr>
            <a:r>
              <a:rPr lang="es-AR" dirty="0">
                <a:solidFill>
                  <a:srgbClr val="FFFFFF"/>
                </a:solidFill>
                <a:effectLst>
                  <a:outerShdw blurRad="63500" dir="3600000" algn="tl">
                    <a:srgbClr val="000000">
                      <a:alpha val="70000"/>
                    </a:srgbClr>
                  </a:outerShdw>
                </a:effectLst>
              </a:rPr>
              <a:t>ASPECTOS MÁS IMPORTANTES DEL PLAN OSHA PARA EL ESTADO DE MICHIGAN</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828580D8-3676-4EC6-A51F-EC25486351E4}" type="slidenum">
              <a:rPr lang="en-US"/>
              <a:pPr>
                <a:defRPr/>
              </a:pPr>
              <a:t>198</a:t>
            </a:fld>
            <a:endParaRPr lang="en-US" dirty="0"/>
          </a:p>
        </p:txBody>
      </p:sp>
      <p:sp>
        <p:nvSpPr>
          <p:cNvPr id="6" name="TextBox 5"/>
          <p:cNvSpPr txBox="1"/>
          <p:nvPr/>
        </p:nvSpPr>
        <p:spPr>
          <a:xfrm>
            <a:off x="0" y="6334780"/>
            <a:ext cx="8153400" cy="523220"/>
          </a:xfrm>
          <a:prstGeom prst="rect">
            <a:avLst/>
          </a:prstGeom>
          <a:noFill/>
        </p:spPr>
        <p:txBody>
          <a:bodyPr wrap="square" rtlCol="0">
            <a:spAutoFit/>
          </a:bodyPr>
          <a:lstStyle/>
          <a:p>
            <a:pPr algn="l" defTabSz="914400">
              <a:buFont typeface="Wingdings"/>
              <a:buChar char="ü"/>
            </a:pPr>
            <a:r>
              <a:rPr lang="es-AR" sz="1400" b="0" i="0" dirty="0" smtClean="0">
                <a:latin typeface="Calibri"/>
                <a:ea typeface="+mn-ea"/>
                <a:cs typeface="+mn-cs"/>
              </a:rPr>
              <a:t> Para obtener más información sobre el plan estadual, comuníquese con el Departamento de Trabajo y Crecimiento Económico de Michigan al (517) 322-1814 o ingrese a: </a:t>
            </a:r>
            <a:r>
              <a:rPr lang="es-AR" sz="1400" b="0" i="0" dirty="0" smtClean="0">
                <a:latin typeface="Calibri"/>
                <a:ea typeface="+mn-ea"/>
                <a:cs typeface="+mn-cs"/>
                <a:hlinkClick r:id="rId3"/>
              </a:rPr>
              <a:t>http://www.michigan.gov/miosha</a:t>
            </a:r>
            <a:endParaRPr lang="es-AR" sz="1400" b="0" i="0" dirty="0">
              <a:latin typeface="Calibri"/>
              <a:ea typeface="+mn-ea"/>
              <a:cs typeface="+mn-cs"/>
              <a:hlinkClick r:id="rId3"/>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9144000" cy="944562"/>
          </a:xfrm>
        </p:spPr>
        <p:txBody>
          <a:bodyPr>
            <a:noAutofit/>
          </a:bodyPr>
          <a:lstStyle/>
          <a:p>
            <a:pPr lvl="0" algn="r"/>
            <a:r>
              <a:rPr lang="es-ES_tradnl" dirty="0"/>
              <a:t>DATOS DESTACADOS DEL PLAN ESTATAL DE MINNESOTA CON RESPECTO A OSHA</a:t>
            </a:r>
            <a:endParaRPr lang="en-US" dirty="0"/>
          </a:p>
        </p:txBody>
      </p:sp>
      <p:sp>
        <p:nvSpPr>
          <p:cNvPr id="378882" name="Content Placeholder 2"/>
          <p:cNvSpPr>
            <a:spLocks noGrp="1"/>
          </p:cNvSpPr>
          <p:nvPr>
            <p:ph idx="1"/>
          </p:nvPr>
        </p:nvSpPr>
        <p:spPr/>
        <p:txBody>
          <a:bodyPr>
            <a:normAutofit fontScale="85000" lnSpcReduction="20000"/>
          </a:bodyPr>
          <a:lstStyle/>
          <a:p>
            <a:pPr lvl="0"/>
            <a:r>
              <a:rPr lang="es-ES_tradnl" dirty="0"/>
              <a:t>Adopta todas las reglamentaciones federales de OSHA</a:t>
            </a:r>
            <a:endParaRPr lang="en-US" dirty="0"/>
          </a:p>
          <a:p>
            <a:pPr lvl="0"/>
            <a:r>
              <a:rPr lang="es-ES_tradnl" dirty="0"/>
              <a:t>Cubre a los empleados públicos estatales y locales, al igual que a los del sector privado</a:t>
            </a:r>
            <a:endParaRPr lang="en-US" dirty="0"/>
          </a:p>
          <a:p>
            <a:pPr lvl="0"/>
            <a:r>
              <a:rPr lang="es-ES_tradnl" dirty="0"/>
              <a:t>Diferencias </a:t>
            </a:r>
            <a:r>
              <a:rPr lang="es-ES_tradnl" u="sng" dirty="0"/>
              <a:t>http://</a:t>
            </a:r>
            <a:r>
              <a:rPr lang="es-ES_tradnl" u="sng" dirty="0" err="1"/>
              <a:t>www.dli.mn.gov</a:t>
            </a:r>
            <a:r>
              <a:rPr lang="es-ES_tradnl" u="sng" dirty="0"/>
              <a:t>/OSHA/</a:t>
            </a:r>
            <a:r>
              <a:rPr lang="es-ES_tradnl" u="sng" dirty="0" err="1"/>
              <a:t>FedState.asp</a:t>
            </a:r>
            <a:r>
              <a:rPr lang="es-ES_tradnl" dirty="0"/>
              <a:t> </a:t>
            </a:r>
            <a:endParaRPr lang="en-US" dirty="0"/>
          </a:p>
          <a:p>
            <a:pPr lvl="1"/>
            <a:r>
              <a:rPr lang="es-ES_tradnl" dirty="0"/>
              <a:t>Un programa de reducción de lesiones y accidentes en el lugar de trabajo (AWAIR) </a:t>
            </a:r>
            <a:endParaRPr lang="en-US" dirty="0"/>
          </a:p>
          <a:p>
            <a:pPr lvl="1"/>
            <a:r>
              <a:rPr lang="es-ES_tradnl" dirty="0"/>
              <a:t>Derecho del empleado a </a:t>
            </a:r>
            <a:r>
              <a:rPr lang="es-ES_tradnl" dirty="0" smtClean="0"/>
              <a:t>estar informado</a:t>
            </a:r>
            <a:endParaRPr lang="en-US" dirty="0"/>
          </a:p>
          <a:p>
            <a:pPr lvl="1"/>
            <a:r>
              <a:rPr lang="es-ES_tradnl" dirty="0"/>
              <a:t>PPE pagado por el empleador</a:t>
            </a:r>
            <a:endParaRPr lang="en-US" dirty="0"/>
          </a:p>
          <a:p>
            <a:pPr lvl="1"/>
            <a:r>
              <a:rPr lang="es-ES_tradnl" dirty="0"/>
              <a:t>Comités de seguridad</a:t>
            </a:r>
            <a:endParaRPr lang="en-US" dirty="0"/>
          </a:p>
          <a:p>
            <a:pPr lvl="1"/>
            <a:r>
              <a:rPr lang="es-ES_tradnl" dirty="0"/>
              <a:t>Requisitos de mantenimiento de registros</a:t>
            </a:r>
            <a:endParaRPr lang="en-US" dirty="0"/>
          </a:p>
          <a:p>
            <a:pPr lvl="1"/>
            <a:r>
              <a:rPr lang="es-ES_tradnl" dirty="0"/>
              <a:t>Espacios confinados</a:t>
            </a:r>
            <a:endParaRPr lang="en-US" dirty="0"/>
          </a:p>
          <a:p>
            <a:pPr lvl="1"/>
            <a:r>
              <a:rPr lang="es-ES_tradnl" dirty="0"/>
              <a:t>Dispositivos de bloqueo en construcción</a:t>
            </a:r>
            <a:endParaRPr lang="en-US" dirty="0"/>
          </a:p>
          <a:p>
            <a:pPr lvl="1"/>
            <a:r>
              <a:rPr lang="es-ES_tradnl" dirty="0"/>
              <a:t>Camiones industriales eléctricos</a:t>
            </a:r>
            <a:endParaRPr lang="en-US" dirty="0"/>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45935127-08A8-47FB-BA74-89E80BA2C44E}" type="slidenum">
              <a:rPr lang="en-US"/>
              <a:pPr>
                <a:defRPr/>
              </a:pPr>
              <a:t>199</a:t>
            </a:fld>
            <a:endParaRPr lang="en-US" dirty="0"/>
          </a:p>
        </p:txBody>
      </p:sp>
      <p:sp>
        <p:nvSpPr>
          <p:cNvPr id="6" name="TextBox 5"/>
          <p:cNvSpPr txBox="1"/>
          <p:nvPr/>
        </p:nvSpPr>
        <p:spPr>
          <a:xfrm>
            <a:off x="0" y="6334780"/>
            <a:ext cx="7848600" cy="523220"/>
          </a:xfrm>
          <a:prstGeom prst="rect">
            <a:avLst/>
          </a:prstGeom>
          <a:noFill/>
        </p:spPr>
        <p:txBody>
          <a:bodyPr wrap="square" rtlCol="0">
            <a:spAutoFit/>
          </a:bodyPr>
          <a:lstStyle/>
          <a:p>
            <a:pPr algn="l" defTabSz="914400">
              <a:buFont typeface="Wingdings"/>
              <a:buChar char="ü"/>
            </a:pPr>
            <a:r>
              <a:rPr lang="es-AR" sz="1400" b="0" i="0" dirty="0" smtClean="0">
                <a:latin typeface="Calibri"/>
                <a:ea typeface="+mn-ea"/>
                <a:cs typeface="+mn-cs"/>
              </a:rPr>
              <a:t> Para obtener más información sobre el plan estadual, comuníquese con el Departamento de Trabajo e Industria de Minnesota al (651) 284-5050 o ingrese a: </a:t>
            </a:r>
            <a:r>
              <a:rPr lang="es-AR" sz="1400" b="0" i="0" dirty="0" smtClean="0">
                <a:latin typeface="Calibri"/>
                <a:ea typeface="+mn-ea"/>
                <a:cs typeface="+mn-cs"/>
                <a:hlinkClick r:id="rId3"/>
              </a:rPr>
              <a:t>http://www.dli.mn.gov/MnOsha.asp</a:t>
            </a:r>
            <a:endParaRPr lang="es-AR" sz="1400" b="0" i="0" dirty="0">
              <a:latin typeface="Calibri"/>
              <a:ea typeface="+mn-ea"/>
              <a:cs typeface="+mn-cs"/>
              <a:hlinkClick r:id="rId3"/>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r>
              <a:rPr lang="en-US" dirty="0" smtClean="0">
                <a:effectLst>
                  <a:outerShdw blurRad="38100" dist="38100" dir="2700000" algn="tl">
                    <a:srgbClr val="000000">
                      <a:alpha val="43137"/>
                    </a:srgbClr>
                  </a:outerShdw>
                </a:effectLst>
              </a:rPr>
              <a:t>DESLINDE DE RESPONSABILIDADES</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normAutofit fontScale="85000" lnSpcReduction="20000"/>
          </a:bodyPr>
          <a:lstStyle/>
          <a:p>
            <a:pPr algn="ctr">
              <a:buNone/>
            </a:pPr>
            <a:endParaRPr lang="en-US" sz="2800" dirty="0" smtClean="0"/>
          </a:p>
          <a:p>
            <a:pPr marL="0" indent="0" algn="ctr">
              <a:lnSpc>
                <a:spcPct val="150000"/>
              </a:lnSpc>
              <a:buNone/>
            </a:pPr>
            <a:r>
              <a:rPr lang="es-AR" sz="2800" dirty="0"/>
              <a:t>Este material se produjo con el subsidio número SH-</a:t>
            </a:r>
            <a:r>
              <a:rPr lang="es-AR" sz="2800" dirty="0" smtClean="0"/>
              <a:t>22220-SH1 </a:t>
            </a:r>
            <a:r>
              <a:rPr lang="es-AR" sz="2800" dirty="0"/>
              <a:t>de la Administración de Seguridad y Salud Ocupacional, Departamento de Trabajo de los EE.UU. No refleja necesariamente los puntos de vistas ni las políticas del Departamento de Trabajo de los EE.UU. y la mención de nombres comerciales, productos comerciales u organizaciones no implica que tengan el aval del Gobierno de los Estados Unidos.</a:t>
            </a:r>
          </a:p>
        </p:txBody>
      </p:sp>
      <p:sp>
        <p:nvSpPr>
          <p:cNvPr id="5" name="Slide Number Placeholder 4"/>
          <p:cNvSpPr>
            <a:spLocks noGrp="1"/>
          </p:cNvSpPr>
          <p:nvPr>
            <p:ph type="sldNum" sz="quarter" idx="12"/>
          </p:nvPr>
        </p:nvSpPr>
        <p:spPr/>
        <p:txBody>
          <a:bodyPr/>
          <a:lstStyle/>
          <a:p>
            <a:fld id="{1AEA41FB-01C2-4D91-8A68-98251CD2FFE9}"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1143000"/>
          </a:xfrm>
        </p:spPr>
        <p:txBody>
          <a:bodyPr/>
          <a:lstStyle/>
          <a:p>
            <a:pPr lvl="0" algn="r"/>
            <a:r>
              <a:rPr lang="es-ES_tradnl" dirty="0"/>
              <a:t>AL LEVANTAR</a:t>
            </a:r>
            <a:endParaRPr lang="en-US" dirty="0"/>
          </a:p>
        </p:txBody>
      </p:sp>
      <p:sp>
        <p:nvSpPr>
          <p:cNvPr id="3" name="Content Placeholder 2"/>
          <p:cNvSpPr>
            <a:spLocks noGrp="1"/>
          </p:cNvSpPr>
          <p:nvPr>
            <p:ph sz="half" idx="1"/>
          </p:nvPr>
        </p:nvSpPr>
        <p:spPr>
          <a:xfrm>
            <a:off x="304800" y="1143000"/>
            <a:ext cx="3810000" cy="4572000"/>
          </a:xfrm>
        </p:spPr>
        <p:txBody>
          <a:bodyPr>
            <a:normAutofit fontScale="92500" lnSpcReduction="20000"/>
          </a:bodyPr>
          <a:lstStyle/>
          <a:p>
            <a:pPr marL="0" indent="0" algn="ctr">
              <a:buNone/>
            </a:pPr>
            <a:r>
              <a:rPr lang="es-ES_tradnl" sz="3200" b="1" dirty="0"/>
              <a:t>MEJORES PRÁCTICAS</a:t>
            </a:r>
            <a:endParaRPr lang="en-US" sz="3200" dirty="0"/>
          </a:p>
          <a:p>
            <a:pPr lvl="0">
              <a:buFont typeface="Wingdings" pitchFamily="2" charset="2"/>
              <a:buChar char="ü"/>
            </a:pPr>
            <a:r>
              <a:rPr lang="es-ES_tradnl" sz="2000" dirty="0"/>
              <a:t>Guarde los artículos pesados en lugares que sean fáciles de alcanzar</a:t>
            </a:r>
            <a:endParaRPr lang="en-US" sz="2000" dirty="0"/>
          </a:p>
          <a:p>
            <a:pPr lvl="0">
              <a:buFont typeface="Wingdings" pitchFamily="2" charset="2"/>
              <a:buChar char="ü"/>
            </a:pPr>
            <a:r>
              <a:rPr lang="es-ES_tradnl" sz="2000" dirty="0"/>
              <a:t>Encuentre un buen agarre</a:t>
            </a:r>
            <a:endParaRPr lang="en-US" sz="2000" dirty="0"/>
          </a:p>
          <a:p>
            <a:pPr lvl="0">
              <a:buFont typeface="Wingdings" pitchFamily="2" charset="2"/>
              <a:buChar char="ü"/>
            </a:pPr>
            <a:r>
              <a:rPr lang="es-ES_tradnl" sz="2000" dirty="0"/>
              <a:t>Flexione las rodillas </a:t>
            </a:r>
            <a:r>
              <a:rPr lang="es-ES_tradnl" sz="2000" b="1" u="sng" dirty="0"/>
              <a:t>y</a:t>
            </a:r>
            <a:r>
              <a:rPr lang="es-ES_tradnl" sz="2000" dirty="0"/>
              <a:t> mantenga la espalda derecha</a:t>
            </a:r>
            <a:endParaRPr lang="en-US" sz="2000" dirty="0"/>
          </a:p>
          <a:p>
            <a:pPr lvl="0">
              <a:buFont typeface="Wingdings" pitchFamily="2" charset="2"/>
              <a:buChar char="ü"/>
            </a:pPr>
            <a:r>
              <a:rPr lang="es-ES_tradnl" sz="2000" dirty="0"/>
              <a:t>Mantenga la carga cerca de su cuerpo</a:t>
            </a:r>
            <a:endParaRPr lang="en-US" sz="2000" dirty="0"/>
          </a:p>
          <a:p>
            <a:pPr lvl="0">
              <a:buFont typeface="Wingdings" pitchFamily="2" charset="2"/>
              <a:buChar char="ü"/>
            </a:pPr>
            <a:r>
              <a:rPr lang="es-ES_tradnl" sz="2000" dirty="0"/>
              <a:t>Use zapatos con buenas suelas para mantener un paso firme</a:t>
            </a:r>
            <a:endParaRPr lang="en-US" sz="2000" dirty="0"/>
          </a:p>
          <a:p>
            <a:pPr lvl="0">
              <a:buFont typeface="Wingdings" pitchFamily="2" charset="2"/>
              <a:buChar char="ü"/>
            </a:pPr>
            <a:r>
              <a:rPr lang="es-ES_tradnl" sz="2000" dirty="0"/>
              <a:t>Reduzca el tamaño/peso de la carga de ser posible</a:t>
            </a:r>
            <a:endParaRPr lang="en-US" sz="2000" dirty="0"/>
          </a:p>
          <a:p>
            <a:pPr lvl="0">
              <a:buFont typeface="Wingdings" pitchFamily="2" charset="2"/>
              <a:buChar char="ü"/>
            </a:pPr>
            <a:r>
              <a:rPr lang="es-ES_tradnl" sz="2000" dirty="0"/>
              <a:t>Use equipo en lugar de levantar manualmente; de lo contrario, busque la ayuda de un compañero</a:t>
            </a:r>
            <a:endParaRPr lang="en-US" sz="2000" dirty="0"/>
          </a:p>
        </p:txBody>
      </p:sp>
      <p:sp>
        <p:nvSpPr>
          <p:cNvPr id="4" name="Content Placeholder 3"/>
          <p:cNvSpPr>
            <a:spLocks noGrp="1"/>
          </p:cNvSpPr>
          <p:nvPr>
            <p:ph sz="half" idx="2"/>
          </p:nvPr>
        </p:nvSpPr>
        <p:spPr>
          <a:xfrm>
            <a:off x="4648200" y="1752600"/>
            <a:ext cx="4191000" cy="3657600"/>
          </a:xfrm>
        </p:spPr>
        <p:txBody>
          <a:bodyPr>
            <a:normAutofit fontScale="92500" lnSpcReduction="20000"/>
          </a:bodyPr>
          <a:lstStyle/>
          <a:p>
            <a:pPr marL="0" indent="0" algn="ctr">
              <a:buNone/>
            </a:pPr>
            <a:r>
              <a:rPr lang="es-ES_tradnl" sz="3600" b="1" dirty="0"/>
              <a:t>EVITE</a:t>
            </a:r>
            <a:endParaRPr lang="en-US" sz="3600" dirty="0"/>
          </a:p>
          <a:p>
            <a:pPr marL="344488" indent="-344488">
              <a:buBlip>
                <a:blip r:embed="rId3"/>
              </a:buBlip>
            </a:pPr>
            <a:r>
              <a:rPr lang="es-ES_tradnl" sz="2100" dirty="0" smtClean="0"/>
              <a:t>Sobrecarga</a:t>
            </a:r>
          </a:p>
          <a:p>
            <a:pPr marL="344488" indent="-344488">
              <a:buBlip>
                <a:blip r:embed="rId3"/>
              </a:buBlip>
            </a:pPr>
            <a:r>
              <a:rPr lang="es-ES_tradnl" sz="2100" dirty="0" smtClean="0"/>
              <a:t>Torcerse</a:t>
            </a:r>
            <a:endParaRPr lang="en-US" sz="2100" dirty="0" smtClean="0"/>
          </a:p>
          <a:p>
            <a:pPr marL="344488" indent="-344488">
              <a:buBlip>
                <a:blip r:embed="rId3"/>
              </a:buBlip>
            </a:pPr>
            <a:endParaRPr lang="en-US" dirty="0" smtClean="0"/>
          </a:p>
          <a:p>
            <a:pPr marL="344488" indent="-344488">
              <a:buNone/>
            </a:pPr>
            <a:endParaRPr lang="en-US" dirty="0" smtClean="0"/>
          </a:p>
          <a:p>
            <a:pPr>
              <a:buNone/>
            </a:pPr>
            <a:endParaRPr lang="en-US" dirty="0" smtClean="0"/>
          </a:p>
          <a:p>
            <a:pPr>
              <a:buNone/>
            </a:pPr>
            <a:endParaRPr lang="en-US" dirty="0"/>
          </a:p>
        </p:txBody>
      </p:sp>
      <p:sp>
        <p:nvSpPr>
          <p:cNvPr id="9" name="Slide Number Placeholder 8"/>
          <p:cNvSpPr>
            <a:spLocks noGrp="1"/>
          </p:cNvSpPr>
          <p:nvPr>
            <p:ph type="sldNum" sz="quarter" idx="12"/>
          </p:nvPr>
        </p:nvSpPr>
        <p:spPr/>
        <p:txBody>
          <a:bodyPr/>
          <a:lstStyle/>
          <a:p>
            <a:fld id="{5743371E-D975-440E-A94A-A0EC841C25C2}" type="slidenum">
              <a:rPr lang="en-US" smtClean="0"/>
              <a:pPr/>
              <a:t>20</a:t>
            </a:fld>
            <a:endParaRPr lang="en-US"/>
          </a:p>
        </p:txBody>
      </p:sp>
      <p:grpSp>
        <p:nvGrpSpPr>
          <p:cNvPr id="7" name="Group 6"/>
          <p:cNvGrpSpPr/>
          <p:nvPr/>
        </p:nvGrpSpPr>
        <p:grpSpPr>
          <a:xfrm>
            <a:off x="4572000" y="2971800"/>
            <a:ext cx="4191000" cy="2133600"/>
            <a:chOff x="4724400" y="3581400"/>
            <a:chExt cx="3810000" cy="2133600"/>
          </a:xfrm>
        </p:grpSpPr>
        <p:sp>
          <p:nvSpPr>
            <p:cNvPr id="5" name="Cloud 4"/>
            <p:cNvSpPr/>
            <p:nvPr/>
          </p:nvSpPr>
          <p:spPr>
            <a:xfrm>
              <a:off x="4724400" y="3581400"/>
              <a:ext cx="3810000" cy="21336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0" y="4038600"/>
              <a:ext cx="2438400" cy="1323439"/>
            </a:xfrm>
            <a:prstGeom prst="rect">
              <a:avLst/>
            </a:prstGeom>
            <a:noFill/>
          </p:spPr>
          <p:txBody>
            <a:bodyPr wrap="square" rtlCol="0">
              <a:spAutoFit/>
            </a:bodyPr>
            <a:lstStyle/>
            <a:p>
              <a:pPr algn="ctr"/>
              <a:r>
                <a:rPr lang="es-ES_tradnl" sz="2000" b="1" dirty="0">
                  <a:solidFill>
                    <a:schemeClr val="tx2">
                      <a:lumMod val="75000"/>
                    </a:schemeClr>
                  </a:solidFill>
                </a:rPr>
                <a:t>Si levanta algo desde el piso, mantenga la carga entre las piernas, no frente a las rodillas</a:t>
              </a:r>
              <a:endParaRPr lang="en-US" sz="2000" dirty="0">
                <a:solidFill>
                  <a:schemeClr val="tx2">
                    <a:lumMod val="75000"/>
                  </a:schemeClr>
                </a:solidFill>
              </a:endParaRPr>
            </a:p>
          </p:txBody>
        </p:sp>
      </p:grpSp>
      <p:sp>
        <p:nvSpPr>
          <p:cNvPr id="10" name="Rectangle 9"/>
          <p:cNvSpPr/>
          <p:nvPr/>
        </p:nvSpPr>
        <p:spPr>
          <a:xfrm>
            <a:off x="228600" y="5657671"/>
            <a:ext cx="4343400" cy="1200329"/>
          </a:xfrm>
          <a:prstGeom prst="rect">
            <a:avLst/>
          </a:prstGeom>
        </p:spPr>
        <p:txBody>
          <a:bodyPr wrap="square">
            <a:spAutoFit/>
          </a:bodyPr>
          <a:lstStyle/>
          <a:p>
            <a:r>
              <a:rPr lang="es-ES_tradnl" i="1" dirty="0" smtClean="0">
                <a:solidFill>
                  <a:schemeClr val="bg1">
                    <a:lumMod val="50000"/>
                  </a:schemeClr>
                </a:solidFill>
              </a:rPr>
              <a:t>Demostración </a:t>
            </a:r>
            <a:r>
              <a:rPr lang="es-ES_tradnl" i="1" dirty="0">
                <a:solidFill>
                  <a:schemeClr val="bg1">
                    <a:lumMod val="50000"/>
                  </a:schemeClr>
                </a:solidFill>
              </a:rPr>
              <a:t>1: Levantar un maniquí. Mostrar técnicas de levantamiento y cómo es más fácil levantar cuando se usa la técnica de levantamiento adecuada.</a:t>
            </a:r>
            <a:endParaRPr lang="en-US" dirty="0">
              <a:solidFill>
                <a:schemeClr val="bg1">
                  <a:lumMod val="50000"/>
                </a:schemeClr>
              </a:solidFill>
            </a:endParaRPr>
          </a:p>
        </p:txBody>
      </p:sp>
      <p:sp>
        <p:nvSpPr>
          <p:cNvPr id="11" name="Rectangle 10"/>
          <p:cNvSpPr/>
          <p:nvPr/>
        </p:nvSpPr>
        <p:spPr>
          <a:xfrm>
            <a:off x="4572000" y="5334000"/>
            <a:ext cx="4343400" cy="1754327"/>
          </a:xfrm>
          <a:prstGeom prst="rect">
            <a:avLst/>
          </a:prstGeom>
        </p:spPr>
        <p:txBody>
          <a:bodyPr wrap="square">
            <a:spAutoFit/>
          </a:bodyPr>
          <a:lstStyle/>
          <a:p>
            <a:r>
              <a:rPr lang="es-ES_tradnl" i="1" dirty="0">
                <a:solidFill>
                  <a:srgbClr val="7F7F7F"/>
                </a:solidFill>
              </a:rPr>
              <a:t>Demostración 2: Columna vertebral. Si una persona levanta con la espalda derecha, las fuerzas pasan a través del disco y del hueso, pero si la espalda está doblada, más fuerza pasa por el disco. </a:t>
            </a:r>
            <a:endParaRPr lang="en-US" dirty="0">
              <a:solidFill>
                <a:srgbClr val="7F7F7F"/>
              </a:solidFill>
            </a:endParaRPr>
          </a:p>
          <a:p>
            <a:endParaRPr lang="en-US" dirty="0" smtClean="0">
              <a:solidFill>
                <a:srgbClr val="7F7F7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AR" dirty="0" smtClean="0">
                <a:solidFill>
                  <a:srgbClr val="000000"/>
                </a:solidFill>
                <a:effectLst>
                  <a:outerShdw blurRad="63500" dir="3600000" algn="tl">
                    <a:srgbClr val="000000">
                      <a:alpha val="70000"/>
                    </a:srgbClr>
                  </a:outerShdw>
                </a:effectLst>
              </a:rPr>
              <a:t>¿</a:t>
            </a:r>
            <a:r>
              <a:rPr lang="en-US" dirty="0" smtClean="0"/>
              <a:t>PREGUNTAS?</a:t>
            </a:r>
            <a:endParaRPr lang="en-US" dirty="0"/>
          </a:p>
        </p:txBody>
      </p:sp>
      <p:sp>
        <p:nvSpPr>
          <p:cNvPr id="3" name="Slide Number Placeholder 2"/>
          <p:cNvSpPr>
            <a:spLocks noGrp="1"/>
          </p:cNvSpPr>
          <p:nvPr>
            <p:ph type="sldNum" sz="quarter" idx="12"/>
          </p:nvPr>
        </p:nvSpPr>
        <p:spPr/>
        <p:txBody>
          <a:bodyPr/>
          <a:lstStyle/>
          <a:p>
            <a:fld id="{1AEA41FB-01C2-4D91-8A68-98251CD2FFE9}" type="slidenum">
              <a:rPr lang="en-US" smtClean="0"/>
              <a:pPr/>
              <a:t>200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normAutofit fontScale="90000"/>
          </a:bodyPr>
          <a:lstStyle/>
          <a:p>
            <a:pPr algn="r"/>
            <a:r>
              <a:rPr lang="es-AR" sz="4000" dirty="0">
                <a:solidFill>
                  <a:srgbClr val="FFFFFF"/>
                </a:solidFill>
                <a:effectLst>
                  <a:outerShdw blurRad="63500" dir="3600000" algn="tl">
                    <a:srgbClr val="000000">
                      <a:alpha val="70000"/>
                    </a:srgbClr>
                  </a:outerShdw>
                </a:effectLst>
              </a:rPr>
              <a:t>MEJORA POTENCIAL</a:t>
            </a:r>
            <a:br>
              <a:rPr lang="es-AR" sz="4000" dirty="0">
                <a:solidFill>
                  <a:srgbClr val="FFFFFF"/>
                </a:solidFill>
                <a:effectLst>
                  <a:outerShdw blurRad="63500" dir="3600000" algn="tl">
                    <a:srgbClr val="000000">
                      <a:alpha val="70000"/>
                    </a:srgbClr>
                  </a:outerShdw>
                </a:effectLst>
              </a:rPr>
            </a:br>
            <a:r>
              <a:rPr lang="es-AR" sz="3200" dirty="0">
                <a:solidFill>
                  <a:srgbClr val="FFFFFF"/>
                </a:solidFill>
                <a:effectLst>
                  <a:outerShdw blurRad="63500" dir="3600000" algn="tl">
                    <a:srgbClr val="000000">
                      <a:alpha val="70000"/>
                    </a:srgbClr>
                  </a:outerShdw>
                </a:effectLst>
              </a:rPr>
              <a:t>LEVANTAMIENTO</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371600"/>
            <a:ext cx="4572000" cy="2057400"/>
          </a:xfrm>
        </p:spPr>
        <p:txBody>
          <a:bodyPr>
            <a:normAutofit fontScale="77500" lnSpcReduction="20000"/>
          </a:bodyPr>
          <a:lstStyle/>
          <a:p>
            <a:pPr>
              <a:buNone/>
            </a:pPr>
            <a:r>
              <a:rPr lang="en-US" dirty="0" smtClean="0"/>
              <a:t>	</a:t>
            </a:r>
            <a:r>
              <a:rPr lang="es-ES_tradnl" sz="4100" dirty="0"/>
              <a:t>Pida a otro trabajador que lo ayude</a:t>
            </a:r>
            <a:r>
              <a:rPr lang="en-US" sz="4100" dirty="0"/>
              <a:t> </a:t>
            </a:r>
            <a:endParaRPr lang="en-US" sz="4100" dirty="0" smtClean="0"/>
          </a:p>
          <a:p>
            <a:pPr lvl="0"/>
            <a:r>
              <a:rPr lang="es-ES_tradnl" dirty="0"/>
              <a:t>Comunique claramente cuándo va a comenzar a levantar y cómo van a levantar </a:t>
            </a:r>
            <a:r>
              <a:rPr lang="es-ES_tradnl" dirty="0" smtClean="0"/>
              <a:t>juntos</a:t>
            </a:r>
            <a:endParaRPr lang="en-US" dirty="0" smtClean="0"/>
          </a:p>
          <a:p>
            <a:endParaRPr lang="en-US" dirty="0" smtClean="0"/>
          </a:p>
        </p:txBody>
      </p:sp>
      <p:sp>
        <p:nvSpPr>
          <p:cNvPr id="12" name="Slide Number Placeholder 11"/>
          <p:cNvSpPr>
            <a:spLocks noGrp="1"/>
          </p:cNvSpPr>
          <p:nvPr>
            <p:ph type="sldNum" sz="quarter" idx="12"/>
          </p:nvPr>
        </p:nvSpPr>
        <p:spPr/>
        <p:txBody>
          <a:bodyPr/>
          <a:lstStyle/>
          <a:p>
            <a:fld id="{5743371E-D975-440E-A94A-A0EC841C25C2}" type="slidenum">
              <a:rPr lang="en-US" smtClean="0"/>
              <a:pPr/>
              <a:t>21</a:t>
            </a:fld>
            <a:endParaRPr lang="en-US" dirty="0"/>
          </a:p>
        </p:txBody>
      </p:sp>
      <p:pic>
        <p:nvPicPr>
          <p:cNvPr id="4" name="Picture 2"/>
          <p:cNvPicPr>
            <a:picLocks noChangeAspect="1" noChangeArrowheads="1"/>
          </p:cNvPicPr>
          <p:nvPr/>
        </p:nvPicPr>
        <p:blipFill>
          <a:blip r:embed="rId3" cstate="email"/>
          <a:srcRect/>
          <a:stretch>
            <a:fillRect/>
          </a:stretch>
        </p:blipFill>
        <p:spPr bwMode="auto">
          <a:xfrm rot="10800000">
            <a:off x="612754" y="3581400"/>
            <a:ext cx="3578246" cy="2362200"/>
          </a:xfrm>
          <a:prstGeom prst="round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9601" y="6096000"/>
            <a:ext cx="3200400" cy="646331"/>
          </a:xfrm>
          <a:prstGeom prst="rect">
            <a:avLst/>
          </a:prstGeom>
          <a:noFill/>
          <a:ln>
            <a:noFill/>
          </a:ln>
        </p:spPr>
        <p:txBody>
          <a:bodyPr wrap="square" rtlCol="0">
            <a:spAutoFit/>
          </a:bodyPr>
          <a:lstStyle/>
          <a:p>
            <a:pPr lvl="0" algn="ctr"/>
            <a:r>
              <a:rPr lang="es-ES_tradnl" i="1" dirty="0"/>
              <a:t>Dos trabajadores que levantan una bobina de alambre</a:t>
            </a:r>
            <a:endParaRPr lang="en-US" dirty="0"/>
          </a:p>
        </p:txBody>
      </p:sp>
      <p:pic>
        <p:nvPicPr>
          <p:cNvPr id="10" name="Picture 9" descr="C:\Documents and Settings\Karen Cooper\Local Settings\Temporary Internet Files\Content.IE5\HHME7F7I\MC900432530[1].png"/>
          <p:cNvPicPr>
            <a:picLocks noChangeAspect="1" noChangeArrowheads="1"/>
          </p:cNvPicPr>
          <p:nvPr/>
        </p:nvPicPr>
        <p:blipFill>
          <a:blip r:embed="rId4" cstate="email">
            <a:duotone>
              <a:prstClr val="black"/>
              <a:srgbClr val="00B050">
                <a:tint val="45000"/>
                <a:satMod val="400000"/>
              </a:srgbClr>
            </a:duotone>
            <a:lum bright="-10000" contrast="20000"/>
          </a:blip>
          <a:srcRect/>
          <a:stretch>
            <a:fillRect/>
          </a:stretch>
        </p:blipFill>
        <p:spPr bwMode="auto">
          <a:xfrm>
            <a:off x="381000" y="3505200"/>
            <a:ext cx="1143000" cy="784747"/>
          </a:xfrm>
          <a:prstGeom prst="rect">
            <a:avLst/>
          </a:prstGeom>
          <a:noFill/>
        </p:spPr>
      </p:pic>
      <p:grpSp>
        <p:nvGrpSpPr>
          <p:cNvPr id="5" name="Group 12"/>
          <p:cNvGrpSpPr/>
          <p:nvPr/>
        </p:nvGrpSpPr>
        <p:grpSpPr>
          <a:xfrm>
            <a:off x="7987865" y="2667000"/>
            <a:ext cx="1003735" cy="3733800"/>
            <a:chOff x="3657600" y="3048000"/>
            <a:chExt cx="1003735" cy="3733800"/>
          </a:xfrm>
        </p:grpSpPr>
        <p:grpSp>
          <p:nvGrpSpPr>
            <p:cNvPr id="6" name="Group 23"/>
            <p:cNvGrpSpPr/>
            <p:nvPr/>
          </p:nvGrpSpPr>
          <p:grpSpPr>
            <a:xfrm>
              <a:off x="3657600" y="6248400"/>
              <a:ext cx="1003735" cy="533400"/>
              <a:chOff x="3657600" y="6248400"/>
              <a:chExt cx="1003735" cy="533400"/>
            </a:xfrm>
          </p:grpSpPr>
          <p:cxnSp>
            <p:nvCxnSpPr>
              <p:cNvPr id="18" name="Straight Connector 17"/>
              <p:cNvCxnSpPr/>
              <p:nvPr/>
            </p:nvCxnSpPr>
            <p:spPr>
              <a:xfrm flipH="1">
                <a:off x="3657600" y="6248400"/>
                <a:ext cx="381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038600" y="6248400"/>
                <a:ext cx="5334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022835" y="6248400"/>
                <a:ext cx="139264"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686125" y="6448098"/>
                <a:ext cx="94973"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114800" y="6553200"/>
                <a:ext cx="94973"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66362" y="6432332"/>
                <a:ext cx="94973"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an 14"/>
            <p:cNvSpPr/>
            <p:nvPr/>
          </p:nvSpPr>
          <p:spPr>
            <a:xfrm rot="5400000">
              <a:off x="4331365" y="4054498"/>
              <a:ext cx="292972" cy="261176"/>
            </a:xfrm>
            <a:prstGeom prst="ca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4038600" y="4191000"/>
              <a:ext cx="52235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3048000"/>
              <a:ext cx="0" cy="32151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noChangeArrowheads="1"/>
          </p:cNvPicPr>
          <p:nvPr/>
        </p:nvPicPr>
        <p:blipFill>
          <a:blip r:embed="rId5" cstate="email"/>
          <a:srcRect/>
          <a:stretch>
            <a:fillRect/>
          </a:stretch>
        </p:blipFill>
        <p:spPr bwMode="auto">
          <a:xfrm>
            <a:off x="4787465" y="2654300"/>
            <a:ext cx="2819400" cy="3213100"/>
          </a:xfrm>
          <a:prstGeom prst="roundRect">
            <a:avLst/>
          </a:prstGeom>
          <a:noFill/>
          <a:ln w="38100">
            <a:solidFill>
              <a:schemeClr val="tx1"/>
            </a:solidFill>
            <a:miter lim="800000"/>
            <a:headEnd/>
            <a:tailEnd/>
          </a:ln>
        </p:spPr>
      </p:pic>
      <p:sp>
        <p:nvSpPr>
          <p:cNvPr id="25" name="Curved Left Arrow 24"/>
          <p:cNvSpPr/>
          <p:nvPr/>
        </p:nvSpPr>
        <p:spPr>
          <a:xfrm rot="14990570" flipH="1">
            <a:off x="7332607" y="3975769"/>
            <a:ext cx="741918" cy="1719456"/>
          </a:xfrm>
          <a:prstGeom prst="curvedLeftArrow">
            <a:avLst>
              <a:gd name="adj1" fmla="val 17407"/>
              <a:gd name="adj2" fmla="val 39644"/>
              <a:gd name="adj3" fmla="val 25000"/>
            </a:avLst>
          </a:prstGeom>
          <a:solidFill>
            <a:srgbClr val="FF9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75144" y="6107668"/>
            <a:ext cx="2768656" cy="646331"/>
          </a:xfrm>
          <a:prstGeom prst="rect">
            <a:avLst/>
          </a:prstGeom>
          <a:noFill/>
          <a:ln>
            <a:noFill/>
          </a:ln>
        </p:spPr>
        <p:txBody>
          <a:bodyPr wrap="square" rtlCol="0">
            <a:spAutoFit/>
          </a:bodyPr>
          <a:lstStyle/>
          <a:p>
            <a:pPr lvl="0" algn="ctr"/>
            <a:r>
              <a:rPr lang="es-ES_tradnl" i="1" dirty="0"/>
              <a:t>Tomar la ubicación de la bobina en el </a:t>
            </a:r>
            <a:r>
              <a:rPr lang="es-ES_tradnl" i="1" dirty="0" smtClean="0"/>
              <a:t>camión</a:t>
            </a:r>
            <a:endParaRPr lang="en-US" dirty="0"/>
          </a:p>
        </p:txBody>
      </p:sp>
      <p:sp>
        <p:nvSpPr>
          <p:cNvPr id="27" name="Rectangle 26"/>
          <p:cNvSpPr/>
          <p:nvPr/>
        </p:nvSpPr>
        <p:spPr>
          <a:xfrm>
            <a:off x="4419600" y="1600200"/>
            <a:ext cx="4572000" cy="830997"/>
          </a:xfrm>
          <a:prstGeom prst="rect">
            <a:avLst/>
          </a:prstGeom>
        </p:spPr>
        <p:txBody>
          <a:bodyPr wrap="square">
            <a:spAutoFit/>
          </a:bodyPr>
          <a:lstStyle/>
          <a:p>
            <a:pPr lvl="0"/>
            <a:r>
              <a:rPr lang="es-ES_tradnl" sz="2400" dirty="0"/>
              <a:t>Use carritos o equipamiento en lugar de levantar de modo manual</a:t>
            </a:r>
            <a:endParaRPr lang="en-US" sz="2400" dirty="0"/>
          </a:p>
        </p:txBody>
      </p:sp>
      <p:pic>
        <p:nvPicPr>
          <p:cNvPr id="28" name="Picture 27" descr="C:\Documents and Settings\Karen Cooper\Local Settings\Temporary Internet Files\Content.IE5\HHME7F7I\MC900432530[1].png"/>
          <p:cNvPicPr>
            <a:picLocks noChangeAspect="1" noChangeArrowheads="1"/>
          </p:cNvPicPr>
          <p:nvPr/>
        </p:nvPicPr>
        <p:blipFill>
          <a:blip r:embed="rId4" cstate="email">
            <a:duotone>
              <a:prstClr val="black"/>
              <a:srgbClr val="00B050">
                <a:tint val="45000"/>
                <a:satMod val="400000"/>
              </a:srgbClr>
            </a:duotone>
            <a:lum bright="-10000" contrast="20000"/>
          </a:blip>
          <a:srcRect/>
          <a:stretch>
            <a:fillRect/>
          </a:stretch>
        </p:blipFill>
        <p:spPr bwMode="auto">
          <a:xfrm>
            <a:off x="6844865" y="2644253"/>
            <a:ext cx="1143000" cy="784747"/>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ACARREAR</a:t>
            </a:r>
            <a:endParaRPr lang="en-US" dirty="0">
              <a:solidFill>
                <a:schemeClr val="tx1"/>
              </a:solidFill>
              <a:effectLst>
                <a:outerShdw blurRad="38100" dist="38100" dir="2700000" algn="tl">
                  <a:srgbClr val="000000">
                    <a:alpha val="43137"/>
                  </a:srgbClr>
                </a:outerShdw>
              </a:effectLst>
            </a:endParaRPr>
          </a:p>
        </p:txBody>
      </p:sp>
      <p:sp>
        <p:nvSpPr>
          <p:cNvPr id="8" name="Slide Number Placeholder 7"/>
          <p:cNvSpPr>
            <a:spLocks noGrp="1"/>
          </p:cNvSpPr>
          <p:nvPr>
            <p:ph type="sldNum" sz="quarter" idx="12"/>
          </p:nvPr>
        </p:nvSpPr>
        <p:spPr/>
        <p:txBody>
          <a:bodyPr/>
          <a:lstStyle/>
          <a:p>
            <a:fld id="{5743371E-D975-440E-A94A-A0EC841C25C2}" type="slidenum">
              <a:rPr lang="en-US" smtClean="0"/>
              <a:pPr/>
              <a:t>22</a:t>
            </a:fld>
            <a:endParaRPr lang="en-US"/>
          </a:p>
        </p:txBody>
      </p:sp>
      <p:pic>
        <p:nvPicPr>
          <p:cNvPr id="4" name="Picture 2"/>
          <p:cNvPicPr>
            <a:picLocks noChangeAspect="1" noChangeArrowheads="1"/>
          </p:cNvPicPr>
          <p:nvPr/>
        </p:nvPicPr>
        <p:blipFill>
          <a:blip r:embed="rId3" cstate="email">
            <a:grayscl/>
            <a:lum bright="20000" contrast="30000"/>
          </a:blip>
          <a:srcRect/>
          <a:stretch>
            <a:fillRect/>
          </a:stretch>
        </p:blipFill>
        <p:spPr bwMode="auto">
          <a:xfrm>
            <a:off x="2971800" y="1524000"/>
            <a:ext cx="4141693" cy="5029200"/>
          </a:xfrm>
          <a:prstGeom prst="rect">
            <a:avLst/>
          </a:prstGeom>
          <a:ln>
            <a:noFill/>
          </a:ln>
          <a:effectLst>
            <a:softEdge rad="317500"/>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534400" cy="1143000"/>
          </a:xfrm>
        </p:spPr>
        <p:txBody>
          <a:bodyPr/>
          <a:lstStyle/>
          <a:p>
            <a:pPr algn="r"/>
            <a:r>
              <a:rPr lang="es-AR" dirty="0">
                <a:solidFill>
                  <a:srgbClr val="FFFFFF"/>
                </a:solidFill>
                <a:effectLst>
                  <a:outerShdw blurRad="63500" dir="3600000" algn="tl">
                    <a:srgbClr val="000000">
                      <a:alpha val="70000"/>
                    </a:srgbClr>
                  </a:outerShdw>
                </a:effectLst>
              </a:rPr>
              <a:t>CONOZCA SUS LIMITES: ACARREAR</a:t>
            </a:r>
            <a:endParaRPr lang="en-US" dirty="0">
              <a:effectLst>
                <a:outerShdw blurRad="38100" dist="38100" dir="2700000" algn="tl">
                  <a:srgbClr val="000000">
                    <a:alpha val="43137"/>
                  </a:srgbClr>
                </a:outerShdw>
              </a:effectLst>
            </a:endParaRPr>
          </a:p>
        </p:txBody>
      </p:sp>
      <p:sp>
        <p:nvSpPr>
          <p:cNvPr id="15" name="Slide Number Placeholder 14"/>
          <p:cNvSpPr>
            <a:spLocks noGrp="1"/>
          </p:cNvSpPr>
          <p:nvPr>
            <p:ph type="sldNum" sz="quarter" idx="12"/>
          </p:nvPr>
        </p:nvSpPr>
        <p:spPr/>
        <p:txBody>
          <a:bodyPr/>
          <a:lstStyle/>
          <a:p>
            <a:fld id="{5743371E-D975-440E-A94A-A0EC841C25C2}" type="slidenum">
              <a:rPr lang="en-US" smtClean="0"/>
              <a:pPr/>
              <a:t>23</a:t>
            </a:fld>
            <a:endParaRPr lang="en-US" dirty="0"/>
          </a:p>
        </p:txBody>
      </p:sp>
      <p:graphicFrame>
        <p:nvGraphicFramePr>
          <p:cNvPr id="4" name="Content Placeholder 4"/>
          <p:cNvGraphicFramePr>
            <a:graphicFrameLocks/>
          </p:cNvGraphicFramePr>
          <p:nvPr>
            <p:extLst>
              <p:ext uri="{D42A27DB-BD31-4B8C-83A1-F6EECF244321}">
                <p14:modId xmlns:p14="http://schemas.microsoft.com/office/powerpoint/2010/main" val="439540932"/>
              </p:ext>
            </p:extLst>
          </p:nvPr>
        </p:nvGraphicFramePr>
        <p:xfrm>
          <a:off x="1327245" y="1981200"/>
          <a:ext cx="7435760" cy="4038600"/>
        </p:xfrm>
        <a:graphic>
          <a:graphicData uri="http://schemas.openxmlformats.org/drawingml/2006/table">
            <a:tbl>
              <a:tblPr firstRow="1" bandRow="1"/>
              <a:tblGrid>
                <a:gridCol w="1577281"/>
                <a:gridCol w="1351955"/>
                <a:gridCol w="1126631"/>
                <a:gridCol w="1126631"/>
                <a:gridCol w="1126631"/>
                <a:gridCol w="1126631"/>
              </a:tblGrid>
              <a:tr h="457200">
                <a:tc>
                  <a:txBody>
                    <a:bodyPr/>
                    <a:lstStyle/>
                    <a:p>
                      <a:endParaRPr lang="es-ES_tradnl" sz="2400" noProof="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s-ES_tradnl" sz="2400" noProof="0"/>
                    </a:p>
                  </a:txBody>
                  <a:tcP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4">
                  <a:txBody>
                    <a:bodyPr/>
                    <a:lstStyle/>
                    <a:p>
                      <a:pPr algn="ctr"/>
                      <a:r>
                        <a:rPr lang="es-ES_tradnl" sz="2400" b="1" noProof="0" smtClean="0"/>
                        <a:t>Acarree una cosa cada….</a:t>
                      </a:r>
                      <a:endParaRPr lang="es-ES_tradnl" sz="2400" b="1" noProof="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en-US"/>
                    </a:p>
                  </a:txBody>
                  <a:tcPr/>
                </a:tc>
                <a:tc hMerge="1">
                  <a:txBody>
                    <a:bodyPr/>
                    <a:lstStyle/>
                    <a:p>
                      <a:endParaRPr lang="en-US" dirty="0"/>
                    </a:p>
                  </a:txBody>
                  <a:tcPr/>
                </a:tc>
                <a:tc hMerge="1">
                  <a:txBody>
                    <a:bodyPr/>
                    <a:lstStyle/>
                    <a:p>
                      <a:endParaRPr lang="en-US" dirty="0"/>
                    </a:p>
                  </a:txBody>
                  <a:tcPr/>
                </a:tc>
              </a:tr>
              <a:tr h="822960">
                <a:tc>
                  <a:txBody>
                    <a:bodyPr/>
                    <a:lstStyle/>
                    <a:p>
                      <a:endParaRPr lang="es-ES_tradnl" sz="2400" noProof="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s-ES_tradnl" sz="2400" noProof="0"/>
                    </a:p>
                  </a:txBody>
                  <a:tcPr>
                    <a:lnL w="12700" cmpd="sng">
                      <a:noFill/>
                      <a:prstDash val="soli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s-ES_tradnl" sz="2400" noProof="0" dirty="0" smtClean="0"/>
                        <a:t>30 minutos</a:t>
                      </a:r>
                      <a:endParaRPr lang="es-ES_tradnl" sz="2400" noProof="0" dirty="0"/>
                    </a:p>
                  </a:txBody>
                  <a:tcPr anchor="ctr"/>
                </a:tc>
                <a:tc hMerge="1">
                  <a:txBody>
                    <a:bodyPr/>
                    <a:lstStyle/>
                    <a:p>
                      <a:endParaRPr lang="en-US" dirty="0"/>
                    </a:p>
                  </a:txBody>
                  <a:tcPr/>
                </a:tc>
                <a:tc gridSpan="2">
                  <a:txBody>
                    <a:bodyPr/>
                    <a:lstStyle/>
                    <a:p>
                      <a:pPr algn="ctr"/>
                      <a:r>
                        <a:rPr lang="es-ES_tradnl" sz="2400" noProof="0" dirty="0" smtClean="0"/>
                        <a:t>8 horas</a:t>
                      </a:r>
                      <a:endParaRPr lang="es-ES_tradnl" sz="2400" noProof="0" dirty="0"/>
                    </a:p>
                  </a:txBody>
                  <a:tcPr anchor="ctr"/>
                </a:tc>
                <a:tc hMerge="1">
                  <a:txBody>
                    <a:bodyPr/>
                    <a:lstStyle/>
                    <a:p>
                      <a:endParaRPr lang="en-US" dirty="0"/>
                    </a:p>
                  </a:txBody>
                  <a:tcPr/>
                </a:tc>
              </a:tr>
              <a:tr h="822960">
                <a:tc>
                  <a:txBody>
                    <a:bodyPr/>
                    <a:lstStyle/>
                    <a:p>
                      <a:endParaRPr lang="es-ES_tradnl" sz="2400" noProof="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tcPr>
                </a:tc>
                <a:tc>
                  <a:txBody>
                    <a:bodyPr/>
                    <a:lstStyle/>
                    <a:p>
                      <a:pPr algn="ctr"/>
                      <a:r>
                        <a:rPr lang="es-ES_tradnl" sz="2000" b="1" i="0" noProof="0" smtClean="0"/>
                        <a:t>90%</a:t>
                      </a:r>
                      <a:endParaRPr lang="es-ES_tradnl" sz="2000" b="1" i="0" noProof="0"/>
                    </a:p>
                  </a:txBody>
                  <a:tcPr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s-ES_tradnl" sz="2400" noProof="0" smtClean="0"/>
                        <a:t>7 ft</a:t>
                      </a:r>
                      <a:endParaRPr lang="es-ES_tradnl" sz="2400" noProof="0"/>
                    </a:p>
                  </a:txBody>
                  <a:tcPr anchor="ctr">
                    <a:noFill/>
                  </a:tcPr>
                </a:tc>
                <a:tc>
                  <a:txBody>
                    <a:bodyPr/>
                    <a:lstStyle/>
                    <a:p>
                      <a:pPr algn="ctr"/>
                      <a:r>
                        <a:rPr lang="es-ES_tradnl" sz="2400" noProof="0" smtClean="0"/>
                        <a:t>28 ft</a:t>
                      </a:r>
                      <a:endParaRPr lang="es-ES_tradnl" sz="2400" noProof="0"/>
                    </a:p>
                  </a:txBody>
                  <a:tcPr anchor="ctr">
                    <a:noFill/>
                  </a:tcPr>
                </a:tc>
                <a:tc>
                  <a:txBody>
                    <a:bodyPr/>
                    <a:lstStyle/>
                    <a:p>
                      <a:pPr algn="ctr"/>
                      <a:r>
                        <a:rPr lang="es-ES_tradnl" sz="2400" noProof="0" smtClean="0"/>
                        <a:t>7 ft</a:t>
                      </a:r>
                      <a:endParaRPr lang="es-ES_tradnl" sz="2400" noProof="0"/>
                    </a:p>
                  </a:txBody>
                  <a:tcPr anchor="ctr">
                    <a:noFill/>
                  </a:tcPr>
                </a:tc>
                <a:tc>
                  <a:txBody>
                    <a:bodyPr/>
                    <a:lstStyle/>
                    <a:p>
                      <a:pPr algn="ctr"/>
                      <a:r>
                        <a:rPr lang="es-ES_tradnl" sz="2400" noProof="0" smtClean="0"/>
                        <a:t>28 ft</a:t>
                      </a:r>
                      <a:endParaRPr lang="es-ES_tradnl" sz="2400" noProof="0"/>
                    </a:p>
                  </a:txBody>
                  <a:tcPr anchor="ctr">
                    <a:noFill/>
                  </a:tcPr>
                </a:tc>
              </a:tr>
              <a:tr h="93726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400" noProof="0" dirty="0" smtClean="0"/>
                        <a:t>Acarrear a la altura del codo</a:t>
                      </a:r>
                      <a:endParaRPr lang="es-ES_tradnl" sz="2400" noProof="0" dirty="0"/>
                    </a:p>
                  </a:txBody>
                  <a:tcPr anchor="ctr">
                    <a:solidFill>
                      <a:schemeClr val="bg1">
                        <a:lumMod val="85000"/>
                      </a:schemeClr>
                    </a:solidFill>
                  </a:tcPr>
                </a:tc>
                <a:tc>
                  <a:txBody>
                    <a:bodyPr/>
                    <a:lstStyle/>
                    <a:p>
                      <a:pPr algn="ctr"/>
                      <a:r>
                        <a:rPr lang="es-ES_tradnl" sz="2400" noProof="0" dirty="0" smtClean="0">
                          <a:solidFill>
                            <a:schemeClr val="tx1"/>
                          </a:solidFill>
                        </a:rPr>
                        <a:t>Hombre</a:t>
                      </a:r>
                    </a:p>
                    <a:p>
                      <a:pPr algn="ctr"/>
                      <a:r>
                        <a:rPr lang="es-ES_tradnl" sz="1600" noProof="0" dirty="0" smtClean="0">
                          <a:solidFill>
                            <a:schemeClr val="tx1"/>
                          </a:solidFill>
                        </a:rPr>
                        <a:t>~44 pulgadas</a:t>
                      </a:r>
                      <a:endParaRPr lang="es-ES_tradnl" sz="1600" noProof="0" dirty="0">
                        <a:solidFill>
                          <a:schemeClr val="tx1"/>
                        </a:solidFill>
                      </a:endParaRPr>
                    </a:p>
                  </a:txBody>
                  <a:tcPr anchor="ctr"/>
                </a:tc>
                <a:tc>
                  <a:txBody>
                    <a:bodyPr/>
                    <a:lstStyle/>
                    <a:p>
                      <a:pPr algn="ctr"/>
                      <a:r>
                        <a:rPr lang="es-ES_tradnl" sz="2400" noProof="0" dirty="0" smtClean="0">
                          <a:solidFill>
                            <a:schemeClr val="tx1"/>
                          </a:solidFill>
                        </a:rPr>
                        <a:t>46 </a:t>
                      </a:r>
                      <a:r>
                        <a:rPr lang="es-ES_tradnl" sz="2400" noProof="0" dirty="0" err="1" smtClean="0">
                          <a:solidFill>
                            <a:schemeClr val="tx1"/>
                          </a:solidFill>
                        </a:rPr>
                        <a:t>lbs</a:t>
                      </a:r>
                      <a:endParaRPr lang="es-ES_tradnl" sz="2400" noProof="0" dirty="0">
                        <a:solidFill>
                          <a:schemeClr val="tx1"/>
                        </a:solidFill>
                      </a:endParaRPr>
                    </a:p>
                  </a:txBody>
                  <a:tcPr anchor="ctr">
                    <a:noFill/>
                  </a:tcPr>
                </a:tc>
                <a:tc>
                  <a:txBody>
                    <a:bodyPr/>
                    <a:lstStyle/>
                    <a:p>
                      <a:pPr algn="ctr"/>
                      <a:r>
                        <a:rPr lang="es-ES_tradnl" sz="2400" noProof="0" smtClean="0">
                          <a:solidFill>
                            <a:schemeClr val="tx1"/>
                          </a:solidFill>
                        </a:rPr>
                        <a:t>37 lbs</a:t>
                      </a:r>
                      <a:endParaRPr lang="es-ES_tradnl" sz="2400" noProof="0">
                        <a:solidFill>
                          <a:schemeClr val="tx1"/>
                        </a:solidFill>
                      </a:endParaRPr>
                    </a:p>
                  </a:txBody>
                  <a:tcPr anchor="ctr">
                    <a:noFill/>
                  </a:tcPr>
                </a:tc>
                <a:tc>
                  <a:txBody>
                    <a:bodyPr/>
                    <a:lstStyle/>
                    <a:p>
                      <a:pPr algn="ctr"/>
                      <a:r>
                        <a:rPr lang="es-ES_tradnl" sz="2400" noProof="0" smtClean="0">
                          <a:solidFill>
                            <a:schemeClr val="tx1"/>
                          </a:solidFill>
                        </a:rPr>
                        <a:t>51 lbs</a:t>
                      </a:r>
                      <a:endParaRPr lang="es-ES_tradnl" sz="2400" noProof="0">
                        <a:solidFill>
                          <a:schemeClr val="tx1"/>
                        </a:solidFill>
                      </a:endParaRPr>
                    </a:p>
                  </a:txBody>
                  <a:tcPr anchor="ctr">
                    <a:noFill/>
                  </a:tcPr>
                </a:tc>
                <a:tc>
                  <a:txBody>
                    <a:bodyPr/>
                    <a:lstStyle/>
                    <a:p>
                      <a:pPr algn="ctr"/>
                      <a:r>
                        <a:rPr lang="es-ES_tradnl" sz="2400" noProof="0" smtClean="0">
                          <a:solidFill>
                            <a:schemeClr val="tx1"/>
                          </a:solidFill>
                        </a:rPr>
                        <a:t>44 lbs</a:t>
                      </a:r>
                      <a:endParaRPr lang="es-ES_tradnl" sz="2400" noProof="0">
                        <a:solidFill>
                          <a:schemeClr val="tx1"/>
                        </a:solidFill>
                      </a:endParaRPr>
                    </a:p>
                  </a:txBody>
                  <a:tcPr anchor="ctr">
                    <a:noFill/>
                  </a:tcPr>
                </a:tc>
              </a:tr>
              <a:tr h="998220">
                <a:tc vMerge="1">
                  <a:txBody>
                    <a:bodyPr/>
                    <a:lstStyle/>
                    <a:p>
                      <a:endParaRPr lang="en-US" dirty="0"/>
                    </a:p>
                  </a:txBody>
                  <a:tcPr/>
                </a:tc>
                <a:tc>
                  <a:txBody>
                    <a:bodyPr/>
                    <a:lstStyle/>
                    <a:p>
                      <a:pPr algn="ctr"/>
                      <a:r>
                        <a:rPr lang="es-ES_tradnl" sz="2400" noProof="0" dirty="0" smtClean="0">
                          <a:solidFill>
                            <a:srgbClr val="FF0000"/>
                          </a:solidFill>
                        </a:rPr>
                        <a:t>Mujer</a:t>
                      </a:r>
                    </a:p>
                    <a:p>
                      <a:pPr algn="ctr"/>
                      <a:r>
                        <a:rPr lang="es-ES_tradnl" sz="1600" noProof="0" dirty="0" smtClean="0">
                          <a:solidFill>
                            <a:srgbClr val="FF0000"/>
                          </a:solidFill>
                        </a:rPr>
                        <a:t>~41 pulgadas</a:t>
                      </a:r>
                      <a:endParaRPr lang="es-ES_tradnl" sz="1600" noProof="0" dirty="0">
                        <a:solidFill>
                          <a:srgbClr val="FF0000"/>
                        </a:solidFill>
                      </a:endParaRPr>
                    </a:p>
                  </a:txBody>
                  <a:tcPr anchor="ctr"/>
                </a:tc>
                <a:tc>
                  <a:txBody>
                    <a:bodyPr/>
                    <a:lstStyle/>
                    <a:p>
                      <a:pPr algn="ctr"/>
                      <a:r>
                        <a:rPr lang="es-ES_tradnl" sz="2400" noProof="0" smtClean="0">
                          <a:solidFill>
                            <a:srgbClr val="FF0000"/>
                          </a:solidFill>
                        </a:rPr>
                        <a:t>29 lbs</a:t>
                      </a:r>
                      <a:endParaRPr lang="es-ES_tradnl" sz="2400" noProof="0">
                        <a:solidFill>
                          <a:srgbClr val="FF0000"/>
                        </a:solidFill>
                      </a:endParaRPr>
                    </a:p>
                  </a:txBody>
                  <a:tcPr anchor="ctr">
                    <a:noFill/>
                  </a:tcPr>
                </a:tc>
                <a:tc>
                  <a:txBody>
                    <a:bodyPr/>
                    <a:lstStyle/>
                    <a:p>
                      <a:pPr algn="ctr"/>
                      <a:r>
                        <a:rPr lang="es-ES_tradnl" sz="2400" noProof="0" smtClean="0">
                          <a:solidFill>
                            <a:srgbClr val="FF0000"/>
                          </a:solidFill>
                        </a:rPr>
                        <a:t>26</a:t>
                      </a:r>
                      <a:r>
                        <a:rPr lang="es-ES_tradnl" sz="2400" b="0" i="0" u="none" strike="noStrike" noProof="0" smtClean="0">
                          <a:solidFill>
                            <a:srgbClr val="FF0000"/>
                          </a:solidFill>
                          <a:latin typeface="+mn-lt"/>
                        </a:rPr>
                        <a:t> lbs</a:t>
                      </a:r>
                      <a:endParaRPr lang="es-ES_tradnl" sz="2400" noProof="0">
                        <a:solidFill>
                          <a:srgbClr val="FF0000"/>
                        </a:solidFill>
                      </a:endParaRPr>
                    </a:p>
                  </a:txBody>
                  <a:tcPr anchor="ctr">
                    <a:noFill/>
                  </a:tcPr>
                </a:tc>
                <a:tc>
                  <a:txBody>
                    <a:bodyPr/>
                    <a:lstStyle/>
                    <a:p>
                      <a:pPr algn="ctr"/>
                      <a:r>
                        <a:rPr lang="es-ES_tradnl" sz="2400" b="0" i="0" u="none" strike="noStrike" noProof="0" smtClean="0">
                          <a:solidFill>
                            <a:srgbClr val="FF0000"/>
                          </a:solidFill>
                          <a:latin typeface="+mn-lt"/>
                        </a:rPr>
                        <a:t>40 lbs</a:t>
                      </a:r>
                      <a:endParaRPr lang="es-ES_tradnl" sz="2400" noProof="0">
                        <a:solidFill>
                          <a:srgbClr val="FF0000"/>
                        </a:solidFill>
                      </a:endParaRPr>
                    </a:p>
                  </a:txBody>
                  <a:tcPr anchor="ctr">
                    <a:noFill/>
                  </a:tcPr>
                </a:tc>
                <a:tc>
                  <a:txBody>
                    <a:bodyPr/>
                    <a:lstStyle/>
                    <a:p>
                      <a:pPr algn="ctr"/>
                      <a:r>
                        <a:rPr lang="es-ES_tradnl" sz="2400" noProof="0" dirty="0" smtClean="0">
                          <a:solidFill>
                            <a:srgbClr val="FF0000"/>
                          </a:solidFill>
                        </a:rPr>
                        <a:t>35</a:t>
                      </a:r>
                      <a:r>
                        <a:rPr lang="es-ES_tradnl" sz="2400" b="0" i="0" u="none" strike="noStrike" noProof="0" dirty="0" smtClean="0">
                          <a:solidFill>
                            <a:srgbClr val="FF0000"/>
                          </a:solidFill>
                          <a:latin typeface="+mn-lt"/>
                        </a:rPr>
                        <a:t> </a:t>
                      </a:r>
                      <a:r>
                        <a:rPr lang="es-ES_tradnl" sz="2400" b="0" i="0" u="none" strike="noStrike" noProof="0" dirty="0" err="1" smtClean="0">
                          <a:solidFill>
                            <a:srgbClr val="FF0000"/>
                          </a:solidFill>
                          <a:latin typeface="+mn-lt"/>
                        </a:rPr>
                        <a:t>lbs</a:t>
                      </a:r>
                      <a:endParaRPr lang="es-ES_tradnl" sz="2400" noProof="0" dirty="0">
                        <a:solidFill>
                          <a:srgbClr val="FF0000"/>
                        </a:solidFill>
                      </a:endParaRPr>
                    </a:p>
                  </a:txBody>
                  <a:tcPr anchor="ctr">
                    <a:noFill/>
                  </a:tcPr>
                </a:tc>
              </a:tr>
            </a:tbl>
          </a:graphicData>
        </a:graphic>
      </p:graphicFrame>
      <p:grpSp>
        <p:nvGrpSpPr>
          <p:cNvPr id="3" name="Group 4"/>
          <p:cNvGrpSpPr/>
          <p:nvPr/>
        </p:nvGrpSpPr>
        <p:grpSpPr>
          <a:xfrm>
            <a:off x="260444" y="1524000"/>
            <a:ext cx="1034956" cy="4191000"/>
            <a:chOff x="228600" y="1981200"/>
            <a:chExt cx="1034956" cy="4191000"/>
          </a:xfrm>
        </p:grpSpPr>
        <p:sp>
          <p:nvSpPr>
            <p:cNvPr id="6" name="Oval 5"/>
            <p:cNvSpPr/>
            <p:nvPr/>
          </p:nvSpPr>
          <p:spPr>
            <a:xfrm>
              <a:off x="228600" y="1981200"/>
              <a:ext cx="609600" cy="9144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33400" y="2895600"/>
              <a:ext cx="0" cy="152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3400" y="4343400"/>
              <a:ext cx="152400" cy="1752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04800" y="4419600"/>
              <a:ext cx="228600" cy="1752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6096000"/>
              <a:ext cx="304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4800" y="6172200"/>
              <a:ext cx="304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400" y="3352800"/>
              <a:ext cx="152400" cy="685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4" idx="3"/>
            </p:cNvCxnSpPr>
            <p:nvPr/>
          </p:nvCxnSpPr>
          <p:spPr>
            <a:xfrm flipV="1">
              <a:off x="685800" y="3886200"/>
              <a:ext cx="292006" cy="152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ube 13"/>
            <p:cNvSpPr/>
            <p:nvPr/>
          </p:nvSpPr>
          <p:spPr>
            <a:xfrm>
              <a:off x="806356" y="3352800"/>
              <a:ext cx="457200"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6"/>
          <p:cNvSpPr txBox="1">
            <a:spLocks noChangeArrowheads="1"/>
          </p:cNvSpPr>
          <p:nvPr/>
        </p:nvSpPr>
        <p:spPr bwMode="auto">
          <a:xfrm>
            <a:off x="1066800" y="6248400"/>
            <a:ext cx="7194551" cy="461665"/>
          </a:xfrm>
          <a:prstGeom prst="rect">
            <a:avLst/>
          </a:prstGeom>
          <a:noFill/>
          <a:ln w="9525">
            <a:solidFill>
              <a:schemeClr val="bg1">
                <a:lumMod val="50000"/>
              </a:schemeClr>
            </a:solidFill>
            <a:miter lim="800000"/>
            <a:headEnd/>
            <a:tailEnd/>
          </a:ln>
        </p:spPr>
        <p:txBody>
          <a:bodyPr>
            <a:spAutoFit/>
          </a:bodyPr>
          <a:lstStyle/>
          <a:p>
            <a:r>
              <a:rPr lang="en-US" sz="1200" dirty="0">
                <a:latin typeface="Calibri" pitchFamily="34" charset="0"/>
              </a:rPr>
              <a:t>Source: Snook, S. H., &amp; </a:t>
            </a:r>
            <a:r>
              <a:rPr lang="en-US" sz="1200" dirty="0" err="1">
                <a:latin typeface="Calibri" pitchFamily="34" charset="0"/>
              </a:rPr>
              <a:t>Ciriello</a:t>
            </a:r>
            <a:r>
              <a:rPr lang="en-US" sz="1200" dirty="0">
                <a:latin typeface="Calibri" pitchFamily="34" charset="0"/>
              </a:rPr>
              <a:t>, V. M. (1991). The design of manual handling tasks: revised tables of maximum acceptable weights and forces. Ergonomics, 34(9), 1197-1213.</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9144000" cy="1143000"/>
          </a:xfrm>
        </p:spPr>
        <p:txBody>
          <a:bodyPr/>
          <a:lstStyle/>
          <a:p>
            <a:pPr algn="r"/>
            <a:r>
              <a:rPr lang="en-US" dirty="0" smtClean="0">
                <a:effectLst>
                  <a:outerShdw blurRad="38100" dist="38100" dir="2700000" algn="tl">
                    <a:srgbClr val="000000">
                      <a:alpha val="43137"/>
                    </a:srgbClr>
                  </a:outerShdw>
                </a:effectLst>
              </a:rPr>
              <a:t>AL ACARREAR</a:t>
            </a:r>
            <a:endParaRPr lang="en-US" dirty="0">
              <a:effectLst>
                <a:outerShdw blurRad="38100" dist="38100" dir="2700000" algn="tl">
                  <a:srgbClr val="000000">
                    <a:alpha val="43137"/>
                  </a:srgbClr>
                </a:outerShdw>
              </a:effectLst>
            </a:endParaRPr>
          </a:p>
        </p:txBody>
      </p:sp>
      <p:sp>
        <p:nvSpPr>
          <p:cNvPr id="4" name="Content Placeholder 2"/>
          <p:cNvSpPr>
            <a:spLocks noGrp="1"/>
          </p:cNvSpPr>
          <p:nvPr>
            <p:ph idx="1"/>
          </p:nvPr>
        </p:nvSpPr>
        <p:spPr>
          <a:xfrm>
            <a:off x="152400" y="1371600"/>
            <a:ext cx="4419600" cy="5257800"/>
          </a:xfrm>
        </p:spPr>
        <p:txBody>
          <a:bodyPr>
            <a:normAutofit fontScale="77500" lnSpcReduction="20000"/>
          </a:bodyPr>
          <a:lstStyle/>
          <a:p>
            <a:pPr algn="ctr">
              <a:buNone/>
            </a:pPr>
            <a:r>
              <a:rPr lang="en-US" sz="4000" b="1" dirty="0" smtClean="0">
                <a:effectLst>
                  <a:outerShdw blurRad="38100" dist="38100" dir="2700000" algn="tl">
                    <a:srgbClr val="000000">
                      <a:alpha val="43137"/>
                    </a:srgbClr>
                  </a:outerShdw>
                </a:effectLst>
              </a:rPr>
              <a:t>QUÉ HACER</a:t>
            </a:r>
          </a:p>
          <a:p>
            <a:pPr marL="0" lvl="0" indent="0">
              <a:buNone/>
            </a:pPr>
            <a:endParaRPr lang="es-ES_tradnl" sz="2400" dirty="0" smtClean="0"/>
          </a:p>
          <a:p>
            <a:pPr lvl="0"/>
            <a:r>
              <a:rPr lang="es-ES_tradnl" sz="2400" dirty="0" smtClean="0"/>
              <a:t>Determine </a:t>
            </a:r>
            <a:r>
              <a:rPr lang="es-ES_tradnl" sz="2400" dirty="0"/>
              <a:t>qué tan pesada es la </a:t>
            </a:r>
            <a:r>
              <a:rPr lang="es-ES_tradnl" sz="2400" dirty="0" smtClean="0"/>
              <a:t>carga ¿</a:t>
            </a:r>
            <a:r>
              <a:rPr lang="es-ES_tradnl" sz="2400" dirty="0"/>
              <a:t>debería pedir ayuda?</a:t>
            </a:r>
            <a:endParaRPr lang="en-US" sz="2400" dirty="0"/>
          </a:p>
          <a:p>
            <a:pPr lvl="0"/>
            <a:r>
              <a:rPr lang="es-ES_tradnl" sz="2400" dirty="0"/>
              <a:t>Sepa dónde va antes de comenzar</a:t>
            </a:r>
            <a:endParaRPr lang="en-US" sz="2400" dirty="0"/>
          </a:p>
          <a:p>
            <a:pPr lvl="0"/>
            <a:r>
              <a:rPr lang="es-ES_tradnl" sz="2400" dirty="0"/>
              <a:t>Busque un modo de reducir la distancia</a:t>
            </a:r>
            <a:endParaRPr lang="en-US" sz="2400" dirty="0"/>
          </a:p>
          <a:p>
            <a:pPr lvl="0"/>
            <a:r>
              <a:rPr lang="es-ES_tradnl" sz="2400" dirty="0"/>
              <a:t>Encuentre un buen agarre</a:t>
            </a:r>
            <a:endParaRPr lang="en-US" sz="2400" dirty="0"/>
          </a:p>
          <a:p>
            <a:pPr lvl="0"/>
            <a:r>
              <a:rPr lang="es-ES_tradnl" sz="2400" dirty="0"/>
              <a:t>Reduzca el tamaño/peso de la carga de ser posible</a:t>
            </a:r>
            <a:endParaRPr lang="en-US" sz="2400" dirty="0"/>
          </a:p>
          <a:p>
            <a:pPr lvl="0"/>
            <a:r>
              <a:rPr lang="es-ES_tradnl" sz="2400" dirty="0"/>
              <a:t>Mantenga la carga cerca de su cuerpo</a:t>
            </a:r>
            <a:endParaRPr lang="en-US" sz="2400" dirty="0"/>
          </a:p>
          <a:p>
            <a:pPr lvl="0"/>
            <a:r>
              <a:rPr lang="es-ES_tradnl" sz="2400" dirty="0"/>
              <a:t>Use zapatos con buenas suelas para mantener un paso firme</a:t>
            </a:r>
            <a:endParaRPr lang="en-US" sz="2400" dirty="0"/>
          </a:p>
          <a:p>
            <a:pPr lvl="0"/>
            <a:r>
              <a:rPr lang="es-ES_tradnl" sz="2400" dirty="0"/>
              <a:t>Considere usar un carrito</a:t>
            </a:r>
            <a:endParaRPr lang="en-US" sz="2400" dirty="0"/>
          </a:p>
          <a:p>
            <a:pPr lvl="0"/>
            <a:r>
              <a:rPr lang="es-ES_tradnl" sz="2400" dirty="0"/>
              <a:t>Manijas</a:t>
            </a:r>
            <a:endParaRPr lang="en-US" sz="2400" dirty="0"/>
          </a:p>
          <a:p>
            <a:pPr lvl="1"/>
            <a:r>
              <a:rPr lang="es-ES_tradnl" sz="1800" dirty="0"/>
              <a:t>Diámetros de la empuñadura entre 2 y 2,5” pulgadas</a:t>
            </a:r>
            <a:endParaRPr lang="en-US" sz="1800" dirty="0"/>
          </a:p>
          <a:p>
            <a:pPr lvl="1"/>
            <a:r>
              <a:rPr lang="es-ES_tradnl" sz="1800" dirty="0"/>
              <a:t>De ser necesario, agregue una manga o material acolchado</a:t>
            </a:r>
            <a:endParaRPr lang="en-US" sz="1800" dirty="0"/>
          </a:p>
        </p:txBody>
      </p:sp>
      <p:sp>
        <p:nvSpPr>
          <p:cNvPr id="6" name="Slide Number Placeholder 5"/>
          <p:cNvSpPr>
            <a:spLocks noGrp="1"/>
          </p:cNvSpPr>
          <p:nvPr>
            <p:ph type="sldNum" sz="quarter" idx="12"/>
          </p:nvPr>
        </p:nvSpPr>
        <p:spPr/>
        <p:txBody>
          <a:bodyPr/>
          <a:lstStyle/>
          <a:p>
            <a:fld id="{5743371E-D975-440E-A94A-A0EC841C25C2}" type="slidenum">
              <a:rPr lang="en-US" smtClean="0"/>
              <a:pPr/>
              <a:t>24</a:t>
            </a:fld>
            <a:endParaRPr lang="en-US" dirty="0"/>
          </a:p>
        </p:txBody>
      </p:sp>
      <p:sp>
        <p:nvSpPr>
          <p:cNvPr id="7" name="Content Placeholder 2"/>
          <p:cNvSpPr txBox="1">
            <a:spLocks/>
          </p:cNvSpPr>
          <p:nvPr/>
        </p:nvSpPr>
        <p:spPr>
          <a:xfrm>
            <a:off x="4800600" y="1676400"/>
            <a:ext cx="4038600" cy="4876800"/>
          </a:xfrm>
          <a:prstGeom prst="rect">
            <a:avLst/>
          </a:prstGeom>
        </p:spPr>
        <p:txBody>
          <a:bodyPr vert="horz" lIns="91440" tIns="45720" rIns="91440" bIns="45720" rtlCol="0">
            <a:normAutofit/>
          </a:bodyPr>
          <a:lstStyle/>
          <a:p>
            <a:pPr marL="342900" lvl="0" indent="-342900" algn="ctr">
              <a:spcBef>
                <a:spcPct val="20000"/>
              </a:spcBef>
              <a:defRPr/>
            </a:pPr>
            <a:r>
              <a:rPr lang="en-US" sz="2800" b="1" dirty="0" smtClean="0">
                <a:effectLst>
                  <a:outerShdw blurRad="38100" dist="38100" dir="2700000" algn="tl">
                    <a:srgbClr val="000000">
                      <a:alpha val="43137"/>
                    </a:srgbClr>
                  </a:outerShdw>
                </a:effectLst>
              </a:rPr>
              <a:t>EVITAR</a:t>
            </a:r>
          </a:p>
          <a:p>
            <a:pPr marL="344488" indent="-344488">
              <a:buBlip>
                <a:blip r:embed="rId3"/>
              </a:buBlip>
            </a:pPr>
            <a:r>
              <a:rPr lang="es-ES_tradnl" sz="1900" dirty="0" smtClean="0"/>
              <a:t>Sobrecarga</a:t>
            </a:r>
          </a:p>
          <a:p>
            <a:pPr marL="344488" indent="-344488">
              <a:buBlip>
                <a:blip r:embed="rId3"/>
              </a:buBlip>
            </a:pPr>
            <a:r>
              <a:rPr lang="es-ES_tradnl" sz="1900" dirty="0" smtClean="0"/>
              <a:t>Artículos voluminosos o que bloquean su visión</a:t>
            </a:r>
          </a:p>
          <a:p>
            <a:pPr marL="344488" indent="-344488">
              <a:buBlip>
                <a:blip r:embed="rId3"/>
              </a:buBlip>
            </a:pPr>
            <a:r>
              <a:rPr lang="es-ES_tradnl" sz="1900" dirty="0" smtClean="0"/>
              <a:t>Subir/bajar cargas por las escaleras o por terreno disparejo</a:t>
            </a:r>
          </a:p>
          <a:p>
            <a:pPr marL="344488" indent="-344488">
              <a:buBlip>
                <a:blip r:embed="rId3"/>
              </a:buBlip>
            </a:pPr>
            <a:r>
              <a:rPr lang="es-ES_tradnl" sz="1900" dirty="0" smtClean="0"/>
              <a:t>Acarreo durante largos períodos</a:t>
            </a:r>
          </a:p>
          <a:p>
            <a:pPr marL="344488" indent="-344488">
              <a:buBlip>
                <a:blip r:embed="rId3"/>
              </a:buBlip>
            </a:pPr>
            <a:r>
              <a:rPr lang="es-ES_tradnl" sz="1900" dirty="0" smtClean="0"/>
              <a:t>Movimientos repentinos</a:t>
            </a:r>
            <a:r>
              <a:rPr lang="es-ES_tradnl" sz="2400" dirty="0" smtClean="0"/>
              <a:t>	</a:t>
            </a:r>
            <a:endParaRPr lang="en-US" sz="2400" dirty="0" smtClean="0"/>
          </a:p>
          <a:p>
            <a:pPr marL="342900" lvl="0" indent="-342900">
              <a:spcBef>
                <a:spcPct val="20000"/>
              </a:spcBef>
              <a:defRPr/>
            </a:pPr>
            <a:endParaRPr lang="en-US" sz="3200" dirty="0" smtClean="0"/>
          </a:p>
          <a:p>
            <a:pPr marL="342900" lvl="0" indent="-342900">
              <a:spcBef>
                <a:spcPct val="20000"/>
              </a:spcBef>
              <a:defRPr/>
            </a:pPr>
            <a:endParaRPr lang="en-US" sz="3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email"/>
          <a:srcRect/>
          <a:stretch>
            <a:fillRect/>
          </a:stretch>
        </p:blipFill>
        <p:spPr bwMode="auto">
          <a:xfrm>
            <a:off x="5143154" y="2971800"/>
            <a:ext cx="3467446" cy="3246120"/>
          </a:xfrm>
          <a:prstGeom prst="roundRect">
            <a:avLst/>
          </a:prstGeom>
          <a:noFill/>
          <a:ln w="38100">
            <a:solidFill>
              <a:schemeClr val="tx1"/>
            </a:solidFill>
            <a:miter lim="800000"/>
            <a:headEnd/>
            <a:tailEnd/>
          </a:ln>
        </p:spPr>
      </p:pic>
      <p:sp>
        <p:nvSpPr>
          <p:cNvPr id="2" name="Title 1"/>
          <p:cNvSpPr>
            <a:spLocks noGrp="1"/>
          </p:cNvSpPr>
          <p:nvPr>
            <p:ph type="title"/>
          </p:nvPr>
        </p:nvSpPr>
        <p:spPr>
          <a:xfrm>
            <a:off x="0" y="0"/>
            <a:ext cx="8991600" cy="1143000"/>
          </a:xfrm>
        </p:spPr>
        <p:txBody>
          <a:bodyPr>
            <a:normAutofit/>
          </a:bodyPr>
          <a:lstStyle/>
          <a:p>
            <a:pPr algn="r"/>
            <a:r>
              <a:rPr lang="es-AR" sz="4000" dirty="0">
                <a:solidFill>
                  <a:srgbClr val="FFFFFF"/>
                </a:solidFill>
                <a:effectLst>
                  <a:outerShdw blurRad="63500" dir="3600000" algn="tl">
                    <a:srgbClr val="000000">
                      <a:alpha val="70000"/>
                    </a:srgbClr>
                  </a:outerShdw>
                </a:effectLst>
              </a:rPr>
              <a:t>MEJORAS POTENCIALES</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0" y="1371600"/>
            <a:ext cx="8305800" cy="1676399"/>
          </a:xfrm>
        </p:spPr>
        <p:txBody>
          <a:bodyPr>
            <a:normAutofit/>
          </a:bodyPr>
          <a:lstStyle/>
          <a:p>
            <a:pPr>
              <a:buNone/>
            </a:pPr>
            <a:r>
              <a:rPr lang="es-ES_tradnl" dirty="0" smtClean="0"/>
              <a:t>Si es muy pesado o voluminoso:</a:t>
            </a:r>
          </a:p>
          <a:p>
            <a:r>
              <a:rPr lang="es-ES_tradnl" dirty="0" smtClean="0"/>
              <a:t>Pídale a algún compañero ayuda</a:t>
            </a:r>
          </a:p>
          <a:p>
            <a:pPr lvl="1"/>
            <a:r>
              <a:rPr lang="es-ES_tradnl" dirty="0" smtClean="0"/>
              <a:t>Comunique claramente el cómo van a acarrear juntos</a:t>
            </a:r>
            <a:endParaRPr lang="es-ES_tradnl" dirty="0"/>
          </a:p>
        </p:txBody>
      </p:sp>
      <p:sp>
        <p:nvSpPr>
          <p:cNvPr id="10" name="Slide Number Placeholder 9"/>
          <p:cNvSpPr>
            <a:spLocks noGrp="1"/>
          </p:cNvSpPr>
          <p:nvPr>
            <p:ph type="sldNum" sz="quarter" idx="12"/>
          </p:nvPr>
        </p:nvSpPr>
        <p:spPr/>
        <p:txBody>
          <a:bodyPr/>
          <a:lstStyle/>
          <a:p>
            <a:fld id="{5743371E-D975-440E-A94A-A0EC841C25C2}" type="slidenum">
              <a:rPr lang="en-US" smtClean="0"/>
              <a:pPr/>
              <a:t>25</a:t>
            </a:fld>
            <a:endParaRPr lang="en-US" dirty="0"/>
          </a:p>
        </p:txBody>
      </p:sp>
      <p:pic>
        <p:nvPicPr>
          <p:cNvPr id="4" name="Picture 2"/>
          <p:cNvPicPr>
            <a:picLocks noChangeAspect="1" noChangeArrowheads="1"/>
          </p:cNvPicPr>
          <p:nvPr/>
        </p:nvPicPr>
        <p:blipFill>
          <a:blip r:embed="rId4" cstate="email"/>
          <a:srcRect/>
          <a:stretch>
            <a:fillRect/>
          </a:stretch>
        </p:blipFill>
        <p:spPr bwMode="auto">
          <a:xfrm>
            <a:off x="762000" y="2971800"/>
            <a:ext cx="3429000" cy="3242009"/>
          </a:xfrm>
          <a:prstGeom prst="roundRect">
            <a:avLst/>
          </a:prstGeom>
          <a:noFill/>
          <a:ln w="38100">
            <a:solidFill>
              <a:schemeClr val="tx1"/>
            </a:solidFill>
            <a:miter lim="800000"/>
            <a:headEnd/>
            <a:tailEnd/>
          </a:ln>
        </p:spPr>
      </p:pic>
      <p:pic>
        <p:nvPicPr>
          <p:cNvPr id="12" name="Picture 11" descr="C:\Documents and Settings\Karen Cooper\Local Settings\Temporary Internet Files\Content.IE5\HHME7F7I\MC900432530[1].png"/>
          <p:cNvPicPr>
            <a:picLocks noChangeAspect="1" noChangeArrowheads="1"/>
          </p:cNvPicPr>
          <p:nvPr/>
        </p:nvPicPr>
        <p:blipFill>
          <a:blip r:embed="rId5" cstate="email">
            <a:duotone>
              <a:prstClr val="black"/>
              <a:srgbClr val="00B050">
                <a:tint val="45000"/>
                <a:satMod val="400000"/>
              </a:srgbClr>
            </a:duotone>
            <a:lum bright="-10000" contrast="20000"/>
          </a:blip>
          <a:srcRect/>
          <a:stretch>
            <a:fillRect/>
          </a:stretch>
        </p:blipFill>
        <p:spPr bwMode="auto">
          <a:xfrm>
            <a:off x="7924800" y="5463653"/>
            <a:ext cx="1143000" cy="784747"/>
          </a:xfrm>
          <a:prstGeom prst="rect">
            <a:avLst/>
          </a:prstGeom>
          <a:noFill/>
        </p:spPr>
      </p:pic>
      <p:pic>
        <p:nvPicPr>
          <p:cNvPr id="13" name="Picture 2" descr="C:\Documents and Settings\Karen Cooper\Local Settings\Temporary Internet Files\Content.IE5\PQQ6J638\MC900432537[1].png"/>
          <p:cNvPicPr>
            <a:picLocks noChangeAspect="1" noChangeArrowheads="1"/>
          </p:cNvPicPr>
          <p:nvPr/>
        </p:nvPicPr>
        <p:blipFill>
          <a:blip r:embed="rId6" cstate="email"/>
          <a:srcRect/>
          <a:stretch>
            <a:fillRect/>
          </a:stretch>
        </p:blipFill>
        <p:spPr bwMode="auto">
          <a:xfrm>
            <a:off x="3810000" y="5410200"/>
            <a:ext cx="866903" cy="868362"/>
          </a:xfrm>
          <a:prstGeom prst="rect">
            <a:avLst/>
          </a:prstGeom>
          <a:noFill/>
          <a:ln w="9525">
            <a:noFill/>
            <a:miter lim="800000"/>
            <a:headEnd/>
            <a:tailEnd/>
          </a:ln>
        </p:spPr>
      </p:pic>
      <p:sp>
        <p:nvSpPr>
          <p:cNvPr id="14" name="TextBox 13"/>
          <p:cNvSpPr txBox="1"/>
          <p:nvPr/>
        </p:nvSpPr>
        <p:spPr>
          <a:xfrm>
            <a:off x="31895" y="6324600"/>
            <a:ext cx="4572000" cy="369332"/>
          </a:xfrm>
          <a:prstGeom prst="rect">
            <a:avLst/>
          </a:prstGeom>
          <a:noFill/>
          <a:ln>
            <a:noFill/>
          </a:ln>
        </p:spPr>
        <p:txBody>
          <a:bodyPr wrap="square" rtlCol="0">
            <a:spAutoFit/>
          </a:bodyPr>
          <a:lstStyle/>
          <a:p>
            <a:pPr algn="ctr"/>
            <a:r>
              <a:rPr lang="es-ES_tradnl" i="1" dirty="0" smtClean="0"/>
              <a:t>No utilizar ayuda para acarrear un travesaño</a:t>
            </a:r>
            <a:endParaRPr lang="es-ES_tradnl" i="1" dirty="0"/>
          </a:p>
        </p:txBody>
      </p:sp>
      <p:sp>
        <p:nvSpPr>
          <p:cNvPr id="16" name="TextBox 15"/>
          <p:cNvSpPr txBox="1"/>
          <p:nvPr/>
        </p:nvSpPr>
        <p:spPr>
          <a:xfrm>
            <a:off x="4800600" y="6324600"/>
            <a:ext cx="3962400" cy="369332"/>
          </a:xfrm>
          <a:prstGeom prst="rect">
            <a:avLst/>
          </a:prstGeom>
          <a:noFill/>
          <a:ln>
            <a:noFill/>
          </a:ln>
        </p:spPr>
        <p:txBody>
          <a:bodyPr wrap="square" rtlCol="0">
            <a:spAutoFit/>
          </a:bodyPr>
          <a:lstStyle/>
          <a:p>
            <a:pPr algn="ctr"/>
            <a:r>
              <a:rPr lang="es-ES_tradnl" i="1" smtClean="0"/>
              <a:t>Dos personas acarreando un travesaño</a:t>
            </a:r>
            <a:endParaRPr lang="es-ES_tradnl" i="1"/>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304800"/>
            <a:ext cx="7543800" cy="1066800"/>
          </a:xfrm>
        </p:spPr>
        <p:txBody>
          <a:bodyPr/>
          <a:lstStyle/>
          <a:p>
            <a:r>
              <a:rPr lang="en-US" dirty="0" smtClean="0"/>
              <a:t>EMPUJAR/JALAR</a:t>
            </a:r>
            <a:endParaRPr lang="en-US" dirty="0"/>
          </a:p>
        </p:txBody>
      </p:sp>
      <p:sp>
        <p:nvSpPr>
          <p:cNvPr id="3" name="Slide Number Placeholder 2"/>
          <p:cNvSpPr>
            <a:spLocks noGrp="1"/>
          </p:cNvSpPr>
          <p:nvPr>
            <p:ph type="sldNum" sz="quarter" idx="12"/>
          </p:nvPr>
        </p:nvSpPr>
        <p:spPr/>
        <p:txBody>
          <a:bodyPr/>
          <a:lstStyle/>
          <a:p>
            <a:fld id="{1AEA41FB-01C2-4D91-8A68-98251CD2FFE9}" type="slidenum">
              <a:rPr lang="en-US" smtClean="0"/>
              <a:pPr/>
              <a:t>26</a:t>
            </a:fld>
            <a:endParaRPr lang="en-US"/>
          </a:p>
        </p:txBody>
      </p:sp>
      <p:pic>
        <p:nvPicPr>
          <p:cNvPr id="12" name="Picture 2"/>
          <p:cNvPicPr>
            <a:picLocks noChangeAspect="1" noChangeArrowheads="1"/>
          </p:cNvPicPr>
          <p:nvPr/>
        </p:nvPicPr>
        <p:blipFill>
          <a:blip r:embed="rId3" cstate="email">
            <a:grayscl/>
            <a:lum contrast="20000"/>
          </a:blip>
          <a:srcRect/>
          <a:stretch>
            <a:fillRect/>
          </a:stretch>
        </p:blipFill>
        <p:spPr bwMode="auto">
          <a:xfrm>
            <a:off x="1627909" y="1447800"/>
            <a:ext cx="6982691" cy="4572000"/>
          </a:xfrm>
          <a:prstGeom prst="rect">
            <a:avLst/>
          </a:prstGeom>
          <a:ln>
            <a:noFill/>
          </a:ln>
          <a:effectLst>
            <a:softEdge rad="317500"/>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143000"/>
          </a:xfrm>
        </p:spPr>
        <p:txBody>
          <a:bodyPr/>
          <a:lstStyle/>
          <a:p>
            <a:pPr algn="r"/>
            <a:r>
              <a:rPr lang="es-ES_tradnl" dirty="0"/>
              <a:t>EJEMPLO DE INFORME DE LESIÓN</a:t>
            </a:r>
            <a:r>
              <a:rPr lang="en-US" dirty="0"/>
              <a:t>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05000"/>
            <a:ext cx="8229600" cy="4221164"/>
          </a:xfrm>
        </p:spPr>
        <p:txBody>
          <a:bodyPr>
            <a:normAutofit/>
          </a:bodyPr>
          <a:lstStyle/>
          <a:p>
            <a:pPr lvl="0"/>
            <a:r>
              <a:rPr lang="es-ES_tradnl" i="1" dirty="0"/>
              <a:t>El empleador se lastimó el codo derecho mientras </a:t>
            </a:r>
            <a:r>
              <a:rPr lang="es-ES_tradnl" b="1" i="1" dirty="0">
                <a:solidFill>
                  <a:srgbClr val="FF0000"/>
                </a:solidFill>
              </a:rPr>
              <a:t>jalaba</a:t>
            </a:r>
            <a:r>
              <a:rPr lang="es-ES_tradnl" i="1" dirty="0">
                <a:solidFill>
                  <a:srgbClr val="FF0000"/>
                </a:solidFill>
              </a:rPr>
              <a:t> </a:t>
            </a:r>
            <a:r>
              <a:rPr lang="es-ES_tradnl" i="1" dirty="0"/>
              <a:t>de una llave inglesa de 18" para aflojar pernos de ancla.</a:t>
            </a:r>
            <a:endParaRPr lang="en-US" dirty="0"/>
          </a:p>
          <a:p>
            <a:pPr marL="0" indent="0">
              <a:buNone/>
            </a:pPr>
            <a:endParaRPr lang="en-US" i="1" dirty="0" smtClean="0"/>
          </a:p>
          <a:p>
            <a:pPr>
              <a:buNone/>
            </a:pPr>
            <a:endParaRPr lang="en-US" i="1" dirty="0" smtClean="0"/>
          </a:p>
          <a:p>
            <a:r>
              <a:rPr lang="en-US" i="1" dirty="0" smtClean="0"/>
              <a:t>______________________</a:t>
            </a:r>
          </a:p>
          <a:p>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s-ES_tradnl" dirty="0"/>
              <a:t>AJUSTE DE UN PERNO-ENMARCADO DE UN POSTE</a:t>
            </a:r>
            <a:r>
              <a:rPr lang="en-US" dirty="0"/>
              <a:t> </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743371E-D975-440E-A94A-A0EC841C25C2}" type="slidenum">
              <a:rPr lang="en-US" smtClean="0"/>
              <a:pPr/>
              <a:t>28</a:t>
            </a:fld>
            <a:endParaRPr lang="en-US"/>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143000"/>
          </a:xfrm>
        </p:spPr>
        <p:txBody>
          <a:bodyPr/>
          <a:lstStyle/>
          <a:p>
            <a:pPr lvl="0" algn="r"/>
            <a:r>
              <a:rPr lang="es-ES_tradnl" dirty="0"/>
              <a:t>AL JALAR/EMPUJAR</a:t>
            </a:r>
            <a:endParaRPr lang="en-US" dirty="0"/>
          </a:p>
        </p:txBody>
      </p:sp>
      <p:sp>
        <p:nvSpPr>
          <p:cNvPr id="4" name="Content Placeholder 2"/>
          <p:cNvSpPr>
            <a:spLocks noGrp="1"/>
          </p:cNvSpPr>
          <p:nvPr>
            <p:ph idx="1"/>
          </p:nvPr>
        </p:nvSpPr>
        <p:spPr>
          <a:xfrm>
            <a:off x="76200" y="1447800"/>
            <a:ext cx="4495800" cy="5410200"/>
          </a:xfrm>
        </p:spPr>
        <p:txBody>
          <a:bodyPr>
            <a:normAutofit lnSpcReduction="10000"/>
          </a:bodyPr>
          <a:lstStyle/>
          <a:p>
            <a:pPr algn="ctr">
              <a:buNone/>
            </a:pPr>
            <a:r>
              <a:rPr lang="en-US" sz="3600" b="1" dirty="0" smtClean="0">
                <a:effectLst>
                  <a:outerShdw blurRad="38100" dist="38100" dir="2700000" algn="tl">
                    <a:srgbClr val="000000">
                      <a:alpha val="43137"/>
                    </a:srgbClr>
                  </a:outerShdw>
                </a:effectLst>
              </a:rPr>
              <a:t>QUÉ HACER</a:t>
            </a:r>
          </a:p>
          <a:p>
            <a:pPr lvl="0">
              <a:buFont typeface="Wingdings" charset="2"/>
              <a:buChar char="ü"/>
            </a:pPr>
            <a:r>
              <a:rPr lang="es-ES_tradnl" sz="2000" dirty="0"/>
              <a:t>Use el peso de su cuerpo</a:t>
            </a:r>
            <a:endParaRPr lang="en-US" sz="2000" dirty="0"/>
          </a:p>
          <a:p>
            <a:pPr lvl="0">
              <a:buFont typeface="Wingdings" charset="2"/>
              <a:buChar char="ü"/>
            </a:pPr>
            <a:r>
              <a:rPr lang="es-ES_tradnl" sz="2000" dirty="0"/>
              <a:t>Use ambas manos</a:t>
            </a:r>
            <a:endParaRPr lang="en-US" sz="2000" dirty="0"/>
          </a:p>
          <a:p>
            <a:pPr lvl="0">
              <a:buFont typeface="Wingdings" charset="2"/>
              <a:buChar char="ü"/>
            </a:pPr>
            <a:r>
              <a:rPr lang="es-ES_tradnl" sz="2000" dirty="0"/>
              <a:t>Observe la posición de su cuerpo, ¿dónde iría si ___ falla?</a:t>
            </a:r>
            <a:endParaRPr lang="en-US" sz="2000" dirty="0"/>
          </a:p>
          <a:p>
            <a:pPr lvl="0">
              <a:buFont typeface="Wingdings" charset="2"/>
              <a:buChar char="ü"/>
            </a:pPr>
            <a:r>
              <a:rPr lang="es-ES_tradnl" sz="2000" dirty="0"/>
              <a:t>Use los equipos para facilitar la tarea</a:t>
            </a:r>
            <a:endParaRPr lang="en-US" sz="2000" dirty="0"/>
          </a:p>
          <a:p>
            <a:pPr lvl="1">
              <a:buFont typeface="Arial"/>
              <a:buChar char="•"/>
            </a:pPr>
            <a:r>
              <a:rPr lang="es-ES_tradnl" sz="1400" dirty="0"/>
              <a:t>Haga el mantenimiento de los equipos con regularidad</a:t>
            </a:r>
            <a:endParaRPr lang="en-US" sz="1400" dirty="0"/>
          </a:p>
          <a:p>
            <a:pPr lvl="1">
              <a:buFont typeface="Arial"/>
              <a:buChar char="•"/>
            </a:pPr>
            <a:r>
              <a:rPr lang="es-ES_tradnl" sz="1400" dirty="0"/>
              <a:t>Verifique los equipos antes de usarlos</a:t>
            </a:r>
            <a:endParaRPr lang="en-US" sz="1400" dirty="0"/>
          </a:p>
          <a:p>
            <a:pPr lvl="1">
              <a:buFont typeface="Arial"/>
              <a:buChar char="•"/>
            </a:pPr>
            <a:r>
              <a:rPr lang="es-ES_tradnl" sz="1400" dirty="0"/>
              <a:t>Las ruedas neumáticas son mejores para el terreno </a:t>
            </a:r>
            <a:r>
              <a:rPr lang="es-ES_tradnl" sz="1400" dirty="0" smtClean="0"/>
              <a:t>disparejo</a:t>
            </a:r>
            <a:endParaRPr lang="en-US" sz="1400" dirty="0"/>
          </a:p>
          <a:p>
            <a:pPr lvl="1">
              <a:buFont typeface="Arial"/>
              <a:buChar char="•"/>
            </a:pPr>
            <a:r>
              <a:rPr lang="es-ES_tradnl" sz="1400" dirty="0"/>
              <a:t>Los carritos de 6 ruedas son más fáciles de empujar que los de 4 ruedas</a:t>
            </a:r>
            <a:endParaRPr lang="en-US" sz="1400" dirty="0"/>
          </a:p>
          <a:p>
            <a:pPr lvl="1">
              <a:buFont typeface="Arial"/>
              <a:buChar char="•"/>
            </a:pPr>
            <a:r>
              <a:rPr lang="es-ES_tradnl" sz="1400" dirty="0"/>
              <a:t>Ruedas fijas y giratorias combinadas para girar con más facilidad</a:t>
            </a:r>
            <a:endParaRPr lang="en-US" sz="1400" dirty="0"/>
          </a:p>
          <a:p>
            <a:pPr lvl="0">
              <a:buFont typeface="Wingdings" charset="2"/>
              <a:buChar char="ü"/>
            </a:pPr>
            <a:r>
              <a:rPr lang="es-ES_tradnl" sz="2000" dirty="0"/>
              <a:t>Use zapatos con buenas suelas para mantener </a:t>
            </a:r>
            <a:r>
              <a:rPr lang="es-ES_tradnl" sz="2000" dirty="0" smtClean="0"/>
              <a:t>buena tracción</a:t>
            </a:r>
            <a:endParaRPr lang="en-US" sz="2000" dirty="0"/>
          </a:p>
          <a:p>
            <a:pPr lvl="0">
              <a:buFont typeface="Wingdings" charset="2"/>
              <a:buChar char="ü"/>
            </a:pPr>
            <a:r>
              <a:rPr lang="es-ES_tradnl" sz="2000" dirty="0"/>
              <a:t>Pida ayuda</a:t>
            </a:r>
            <a:endParaRPr lang="en-US" sz="2000" dirty="0"/>
          </a:p>
        </p:txBody>
      </p:sp>
      <p:sp>
        <p:nvSpPr>
          <p:cNvPr id="6" name="Slide Number Placeholder 5"/>
          <p:cNvSpPr>
            <a:spLocks noGrp="1"/>
          </p:cNvSpPr>
          <p:nvPr>
            <p:ph type="sldNum" sz="quarter" idx="12"/>
          </p:nvPr>
        </p:nvSpPr>
        <p:spPr/>
        <p:txBody>
          <a:bodyPr/>
          <a:lstStyle/>
          <a:p>
            <a:fld id="{5743371E-D975-440E-A94A-A0EC841C25C2}" type="slidenum">
              <a:rPr lang="en-US" smtClean="0"/>
              <a:pPr/>
              <a:t>29</a:t>
            </a:fld>
            <a:endParaRPr lang="en-US"/>
          </a:p>
        </p:txBody>
      </p:sp>
      <p:sp>
        <p:nvSpPr>
          <p:cNvPr id="7" name="Content Placeholder 5"/>
          <p:cNvSpPr txBox="1">
            <a:spLocks/>
          </p:cNvSpPr>
          <p:nvPr/>
        </p:nvSpPr>
        <p:spPr bwMode="auto">
          <a:xfrm>
            <a:off x="4953000" y="2174875"/>
            <a:ext cx="3733800" cy="3951288"/>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472" indent="-347472">
              <a:buClr>
                <a:schemeClr val="tx1"/>
              </a:buClr>
              <a:buFont typeface="Arial"/>
              <a:buBlip>
                <a:blip r:embed="rId3"/>
              </a:buBlip>
            </a:pPr>
            <a:r>
              <a:rPr lang="es-AR" sz="2050" dirty="0" smtClean="0">
                <a:latin typeface="Calibri"/>
              </a:rPr>
              <a:t>Jalar/empujar más de lo que debería</a:t>
            </a:r>
          </a:p>
          <a:p>
            <a:pPr marL="347472" indent="-347472">
              <a:buClr>
                <a:schemeClr val="tx1"/>
              </a:buClr>
              <a:buFont typeface="Arial"/>
              <a:buBlip>
                <a:blip r:embed="rId3"/>
              </a:buBlip>
            </a:pPr>
            <a:r>
              <a:rPr lang="es-AR" sz="2050" dirty="0" smtClean="0">
                <a:latin typeface="Calibri"/>
              </a:rPr>
              <a:t>Superficies/terreno disparejo o agua</a:t>
            </a:r>
          </a:p>
          <a:p>
            <a:pPr marL="347472" indent="-347472">
              <a:buClr>
                <a:schemeClr val="tx1"/>
              </a:buClr>
              <a:buFont typeface="Arial"/>
              <a:buBlip>
                <a:blip r:embed="rId3"/>
              </a:buBlip>
            </a:pPr>
            <a:r>
              <a:rPr lang="es-AR" sz="2050" dirty="0" smtClean="0">
                <a:latin typeface="Calibri"/>
              </a:rPr>
              <a:t>Jalar/empujar artículos inestables</a:t>
            </a:r>
          </a:p>
          <a:p>
            <a:pPr marL="347472" indent="-347472">
              <a:buClr>
                <a:schemeClr val="tx1"/>
              </a:buClr>
              <a:buFont typeface="Arial"/>
              <a:buBlip>
                <a:blip r:embed="rId3"/>
              </a:buBlip>
            </a:pPr>
            <a:r>
              <a:rPr lang="es-AR" sz="2050" dirty="0" smtClean="0">
                <a:latin typeface="Calibri"/>
              </a:rPr>
              <a:t>Usar equipos rotos</a:t>
            </a:r>
          </a:p>
          <a:p>
            <a:pPr marL="347472" indent="-347472">
              <a:buClr>
                <a:schemeClr val="tx1"/>
              </a:buClr>
              <a:buFont typeface="Arial"/>
              <a:buBlip>
                <a:blip r:embed="rId3"/>
              </a:buBlip>
            </a:pPr>
            <a:r>
              <a:rPr lang="es-AR" sz="2050" dirty="0" smtClean="0">
                <a:latin typeface="Calibri"/>
              </a:rPr>
              <a:t>Jalar/empujar distancias largas</a:t>
            </a:r>
          </a:p>
          <a:p>
            <a:pPr marL="347472" indent="-347472">
              <a:buClr>
                <a:schemeClr val="tx1"/>
              </a:buClr>
              <a:buFont typeface="Arial"/>
              <a:buBlip>
                <a:blip r:embed="rId3"/>
              </a:buBlip>
            </a:pPr>
            <a:r>
              <a:rPr lang="es-AR" sz="2050" dirty="0" smtClean="0">
                <a:latin typeface="Calibri"/>
              </a:rPr>
              <a:t>Sobrecargar el carrito</a:t>
            </a:r>
          </a:p>
        </p:txBody>
      </p:sp>
      <p:sp>
        <p:nvSpPr>
          <p:cNvPr id="8" name="Text Placeholder 7"/>
          <p:cNvSpPr txBox="1">
            <a:spLocks/>
          </p:cNvSpPr>
          <p:nvPr/>
        </p:nvSpPr>
        <p:spPr bwMode="auto">
          <a:xfrm>
            <a:off x="4648200" y="1524000"/>
            <a:ext cx="4041775" cy="639762"/>
          </a:xfrm>
          <a:prstGeom prst="rect">
            <a:avLst/>
          </a:prstGeom>
          <a:noFill/>
          <a:ln>
            <a:miter lim="800000"/>
            <a:headEnd/>
            <a:tailEnd/>
          </a:ln>
        </p:spPr>
        <p:txBody>
          <a:bodyPr vert="horz" wrap="square" lIns="91440" tIns="45720" rIns="91440" bIns="45720" numCol="1"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AR" sz="3600" b="1" dirty="0" smtClean="0">
                <a:latin typeface="Calibri"/>
              </a:rPr>
              <a:t>EVITAR</a:t>
            </a:r>
            <a:endParaRPr lang="es-AR" sz="3600" b="1" dirty="0">
              <a:latin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6200"/>
            <a:ext cx="8229600" cy="1143000"/>
          </a:xfrm>
        </p:spPr>
        <p:txBody>
          <a:bodyPr/>
          <a:lstStyle/>
          <a:p>
            <a:pPr algn="r"/>
            <a:r>
              <a:rPr lang="es-ES_tradnl" b="0" dirty="0"/>
              <a:t>¿</a:t>
            </a:r>
            <a:r>
              <a:rPr lang="en-US" dirty="0" smtClean="0">
                <a:effectLst>
                  <a:outerShdw blurRad="38100" dist="38100" dir="2700000" algn="tl">
                    <a:srgbClr val="000000">
                      <a:alpha val="43137"/>
                    </a:srgbClr>
                  </a:outerShdw>
                </a:effectLst>
              </a:rPr>
              <a:t>QUÉ VAMOS A HACER HOY?</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lstStyle/>
          <a:p>
            <a:r>
              <a:rPr lang="es-ES_tradnl" dirty="0" smtClean="0"/>
              <a:t>Examen previo</a:t>
            </a:r>
          </a:p>
          <a:p>
            <a:r>
              <a:rPr lang="es-AR" dirty="0" smtClean="0"/>
              <a:t>Curso </a:t>
            </a:r>
            <a:r>
              <a:rPr lang="es-AR" dirty="0"/>
              <a:t>de concientización sobre la seguridad y la ergonomía</a:t>
            </a:r>
          </a:p>
          <a:p>
            <a:r>
              <a:rPr lang="es-AR" dirty="0"/>
              <a:t>Derechos y responsabilidades del empleado</a:t>
            </a:r>
          </a:p>
          <a:p>
            <a:r>
              <a:rPr lang="es-AR" dirty="0" smtClean="0"/>
              <a:t>Planes estatatales de OSHA</a:t>
            </a:r>
          </a:p>
          <a:p>
            <a:r>
              <a:rPr lang="es-AR" dirty="0"/>
              <a:t>Examen </a:t>
            </a:r>
            <a:r>
              <a:rPr lang="es-AR" dirty="0" smtClean="0"/>
              <a:t>posterior y cuestionario de retroalimentación</a:t>
            </a:r>
            <a:endParaRPr lang="es-AR" dirty="0"/>
          </a:p>
          <a:p>
            <a:pPr marL="0" indent="0">
              <a:buNone/>
            </a:pPr>
            <a:endParaRPr lang="es-AR" sz="2800" dirty="0"/>
          </a:p>
        </p:txBody>
      </p:sp>
      <p:sp>
        <p:nvSpPr>
          <p:cNvPr id="5" name="Slide Number Placeholder 4"/>
          <p:cNvSpPr>
            <a:spLocks noGrp="1"/>
          </p:cNvSpPr>
          <p:nvPr>
            <p:ph type="sldNum" sz="quarter" idx="12"/>
          </p:nvPr>
        </p:nvSpPr>
        <p:spPr>
          <a:xfrm>
            <a:off x="6553200" y="6356350"/>
            <a:ext cx="2133600" cy="365125"/>
          </a:xfrm>
        </p:spPr>
        <p:txBody>
          <a:bodyPr/>
          <a:lstStyle/>
          <a:p>
            <a:pPr>
              <a:defRPr/>
            </a:pPr>
            <a:fld id="{546EAA36-6516-4588-81D9-DD58EC50153F}" type="slidenum">
              <a:rPr lang="en-US"/>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lvl="0"/>
            <a:r>
              <a:rPr lang="es-ES_tradnl" sz="3200" dirty="0" smtClean="0"/>
              <a:t>DESCONECTANDO </a:t>
            </a:r>
            <a:r>
              <a:rPr lang="es-ES_tradnl" sz="3200" dirty="0"/>
              <a:t>DE UNA TERMINACIÓN ACODADA</a:t>
            </a:r>
            <a:endParaRPr lang="en-US" sz="3200" dirty="0"/>
          </a:p>
        </p:txBody>
      </p:sp>
      <p:sp>
        <p:nvSpPr>
          <p:cNvPr id="5" name="Slide Number Placeholder 4"/>
          <p:cNvSpPr>
            <a:spLocks noGrp="1"/>
          </p:cNvSpPr>
          <p:nvPr>
            <p:ph type="sldNum" sz="quarter" idx="12"/>
          </p:nvPr>
        </p:nvSpPr>
        <p:spPr/>
        <p:txBody>
          <a:bodyPr/>
          <a:lstStyle/>
          <a:p>
            <a:fld id="{5743371E-D975-440E-A94A-A0EC841C25C2}" type="slidenum">
              <a:rPr lang="en-US" smtClean="0"/>
              <a:pPr/>
              <a:t>30</a:t>
            </a:fld>
            <a:endParaRPr lang="en-US"/>
          </a:p>
        </p:txBody>
      </p:sp>
      <p:pic>
        <p:nvPicPr>
          <p:cNvPr id="7" name="Picture 6"/>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990600"/>
          </a:xfrm>
        </p:spPr>
        <p:txBody>
          <a:bodyPr>
            <a:normAutofit fontScale="90000"/>
          </a:bodyPr>
          <a:lstStyle/>
          <a:p>
            <a:pPr lvl="0" algn="r"/>
            <a:r>
              <a:rPr lang="es-ES_tradnl" dirty="0"/>
              <a:t>MEJORA POTENCIAL</a:t>
            </a:r>
            <a:br>
              <a:rPr lang="es-ES_tradnl" dirty="0"/>
            </a:br>
            <a:r>
              <a:rPr lang="es-ES_tradnl" sz="2700" dirty="0"/>
              <a:t>JALAR/EMPUJAR EL CABLE A TRAVÉS DEL CONDUCTO</a:t>
            </a:r>
            <a:endParaRPr lang="en-US" sz="2700" dirty="0"/>
          </a:p>
        </p:txBody>
      </p:sp>
      <p:sp>
        <p:nvSpPr>
          <p:cNvPr id="3" name="Content Placeholder 2"/>
          <p:cNvSpPr>
            <a:spLocks noGrp="1"/>
          </p:cNvSpPr>
          <p:nvPr>
            <p:ph idx="1"/>
          </p:nvPr>
        </p:nvSpPr>
        <p:spPr>
          <a:xfrm>
            <a:off x="0" y="1524000"/>
            <a:ext cx="5867400" cy="3505200"/>
          </a:xfrm>
        </p:spPr>
        <p:txBody>
          <a:bodyPr>
            <a:noAutofit/>
          </a:bodyPr>
          <a:lstStyle/>
          <a:p>
            <a:endParaRPr lang="en-US" sz="2400" dirty="0" smtClean="0"/>
          </a:p>
          <a:p>
            <a:pPr>
              <a:buNone/>
            </a:pPr>
            <a:endParaRPr lang="en-US" sz="2400" dirty="0"/>
          </a:p>
        </p:txBody>
      </p:sp>
      <p:sp>
        <p:nvSpPr>
          <p:cNvPr id="28" name="Slide Number Placeholder 27"/>
          <p:cNvSpPr>
            <a:spLocks noGrp="1"/>
          </p:cNvSpPr>
          <p:nvPr>
            <p:ph type="sldNum" sz="quarter" idx="12"/>
          </p:nvPr>
        </p:nvSpPr>
        <p:spPr/>
        <p:txBody>
          <a:bodyPr/>
          <a:lstStyle/>
          <a:p>
            <a:fld id="{5743371E-D975-440E-A94A-A0EC841C25C2}" type="slidenum">
              <a:rPr lang="en-US" smtClean="0"/>
              <a:pPr/>
              <a:t>31</a:t>
            </a:fld>
            <a:endParaRPr lang="en-US"/>
          </a:p>
        </p:txBody>
      </p:sp>
      <p:sp>
        <p:nvSpPr>
          <p:cNvPr id="1026" name="AutoShape 2" descr="data:image/jpeg;base64,/9j/4AAQSkZJRgABAQAAAQABAAD/2wCEAAkGBhMSERQUExMVFBUWGRgaFxgXGB8YHhodGiAaGBgcFhsYGyYeGhojGhoYHy8gJScpLCwsGCAxNTEqNSYrLCkBCQoKDgwOGg8PGiwlHyQsKiwsLCwsLCwsLCwsLCwsLCwsLC0sLCwsLCwsLCwsLCwsLCwsLCwsLCwsLCwsLCwsLP/AABEIALcBEwMBIgACEQEDEQH/xAAcAAABBQEBAQAAAAAAAAAAAAADAAIEBQYBBwj/xABDEAABAgQEAggEAggFAwUAAAABAhEAAyExBBJBUSJhBQYTMnGBkaFCscHwstEHFDRScnPh8SRigpLSI6LCFRYzQ2P/xAAaAQADAQEBAQAAAAAAAAAAAAABAgMABAUG/8QALREAAgICAgEDAwMDBQAAAAAAAAECEQMhEjFBBFFhBTJxEyLwgZGhFTNCscH/2gAMAwEAAhEDEQA/APcYi9J4dK5M1CyyFIWlRFGSQQSPKJUVfWlL4LFD/wDCd+BUboMVyaRhMZ+ioKD4XEhfJf8AyR/xjIdLdS8bJUTMkKKB8SONPictR5gRAlY/ESEkyJswEVAKs3pmi56O/StiAZfbEryF6Kyuf8w1HJ2h45nIrn9I8Eqn59imkKfyjmIxoVwIUXB4iNBqPG35iN6rr10TiwBiZSUKOpSx/wB6WI9YjTOoOCmkDAz1AkFQB40aMCpgUk6d4xX9VPRy/p30YuWEpDD7+/t7wjiPv7++djFr0r+jrHS5iQySglitJzAcyKKGmlyIkYr9HM9BRkWmaD3hVBDV50v9mFeWho4HPom9Q+jjNmpmLJEtBel1EVHkDfwbw1XTfWcdoZfYuZa6KUsiosQEMed4y/RnSxkYkYcjKoUKdqAhjYhqxo+saJaUDEtslbB62SfMU8hvEXlctnpYfSwUlGXn29yAen5rAS0pSNMqfBy6nL0GsBXOnzO8on+IkxWT+tCW4Jb8zT5RAndYJxsoJ/hERll+T2MfoYR6gv67NH/6bqtfuwiPMxeGl/EFEbDN72jLTJ6ld4lR5l/nHAYk8vsjsXpn5Zo8R1tApLluwuo09B+cV2I6enruvKNk097+8V6RDsjVNBCucmOsMI+DioShBZcsqohJVzFvU09IscP1dmqqSEjl/wAj+Qh44JSOXN9QwYtXb+NlFiSxrHMJIUHLGsbLC9XEoNhm3ur1Lq9miVO6NQzlkjcn7+p8I6seFQdtniet+ov1EOCVL/JkujEZpgDVNhGzlFmFWHpZ4r5M6WhQ7IB6usioH+XUA738IOJ5SCSoXDN5j+njEPVSVpHnY/clYVT5tNRyYi3uN6x1ZDWv8/v5GG4fEAuaVFbXVblV/eIq5iWuWfXzbzLRyt6KN6DrmuwZ2HsRp6/OBowzgkvUG5fV/wAvaO9s6aLD2q3pSm0PUVJvdmv8+cDmZSCymSmjln73MmHoLqKdG9z5+cR5K8pJJoan5fIQs7LTWv5W9q+cNyNZ2ZJuklnWfHu5nrY8+UEWl3IZ3Gnh7QNSyQDcuT6hgR8oYZ1CDp+W8FyGCT5aSyQbM+pYUHtEkJD3DUp58/CINiFbBzXxEHM0MOEWorS9m2vDKWzUaXqbKZEwuOJQNPACNFGf6nzAULy2zD3DxoI6oO4kpdihQoUOKKKzrP8AsWJ/kzfwKizis6z/ALFiv5E38CoD6Hx/evyjwJKoHMwMtVSGO4p66Q9NaQ+1zHJdbR9nOEZrjNWDl4SXkWkJqpJS59R7sYppYmSVBiqWrcEj3F4vSoRzEEKTlUHH3UQ0cvHs5PVfT454rh+1rr2LXq31mxsw9mcS8sDMc4BsQwCrhzr4xvOjum5aj3wpZ0HmI8mwOH7MllEvTyixwXSK5SsyGeGeVXo4sf0vNGG6v2N11jyhlqAfhc60LX8Ib0mFzMNNFcuRwARVmVbyjPL6b7dBE4gFmAalYL0Z1qVIAFFpQQUlVCW0J2MK5KwRxZIOuO0Z5JghEbPF9FSOkEqm4NBlzQASk5UoWTfLXhUN2CTGfldX5uYpmOgi6UpdQPiqg9DGWCTej0P9UwKNy79vJWNBJAzdxKl+Ap/uLCNBh+r8sM4c/wCbiV/tsPQRPlSEi1fdvIU94tH0y8s87N9ak9Y41+TP4XoWau/D/CHPqQ3sYspXQKBWiiNznI8+6n2i1Io5IA5s30T84jzekpabOs6bepDegjpjCMekeRm9VlzffJv/AK/sSsFlSzy83MF38HofKJOJxyEd5THa6vavyjPYjpWYqgVlGyb+armIeWhaC5HOXU3p8miE5RuWJ9LerxXTsQVFySTuS8AjqA5yi/yG5icpUrZiRJkqIJSHOnj9tB5qDlLEkuDlY0NLGzP4a3pErC5UDV0ixvVq/wBIFLTV82ZTuKXts7kv7x5c585ckUiiHLnFCFEpqeEbPzO1PeCYeaFh6Ah3pbbyr784l9HyFTBlypIN38fBv7QYoqc1ByLvcAPoNTsBCO0Z2LDJQFcI0d/C/hcB4ZiDwu1LCtXpZt/rA+1Lkhy51uNN9WgpQFDiD1qwbwavjaBysyYJeNGav5239DE7M8sAjK2u7jz315RDKQUGWyQTTMAH+/zhsyT2Yy53ck1F9Dd9DSoh1IayUAwu4aunp5PDCHyliXYEttu33WI8rEvmqMtAwcip9DR4NLxZcMdX2uwFPWM2M+ySlCczE0A0HztAllnP7vpv9+ECRNYkk/f384ahZIURqH29IMW2NZsOpKnlzP4vp+TRpIzHUUHs5lzxivkHjTx34/tRKXYoUKFDiiir60/sWK/kTvwKi0is60fsWK/kTvwKgPopi+9flHzwDBkqBYE+f58oamUY5nSCxLnYVPoKxwJNn3EpRirk6HlBtDwlxWCysJNV3ZbDdZyj0qfaJ2H6AKiy5hPJAy+9T8ovH082efl+q+nx6Tt/BVkAd4tEmThlqbJLURueEeqr+UX+G6GlyzRKQrnxKPzV8omGSKCx9T4BIc+pi8fTRXbPMzfWcstY0l/llLhugZiu8qmyB/5KH0izwnQ0tBdg/PjV/SJMpcxPCHqO7f1GkFmY5KBxlIOwr/21+cdEYRj0jycvqMuX/ck3/PYLKmlJBTmzCxJLg8gn6xdjpFGICZcxJEwnKFpZht2gzCn+WvLaMnM6YeiE+aqD/aKesQ509amzLNNBQeggOiKZoek5f6uQmYCCQ4ADuNwzJ9zFXN6ZVZKQkbmp8hYekWGD60pVL7HEo7VPwF2UDpxGzDX5xD6a6urw/Gk9pJPdWKsDbM1jzsfaBy8Ba8kFc0qLrJVzJeGZoGlcOeAA6I6UsBzgE/FZQSf7x3BYVakk+JJOnLnpQQrkkFIPLllZZI5kmgA5mJMpAQ6UkFRfQO7+NqQPoXo1MvjVMEyYpwXoALFkswHiTrzidMJWTkAce2+obdo4s0nPXgssehyFlgWvQ1elPI2P2YUnEEUYUNDsai99Pt4DhlqBLhmIoT5eH9oLJkB6m1X8AxrbURCkqClRcYPCEAhepLKDMwqAWrb6xXTFrSsiikkXcfhSTsDU6w3t2fIthcMeQALVFHgU3EFRzqYF6EliqtBdnvGlKLVCSmhs1RIrT6eeuoblyiKiYs0Kk2dw7VpXTyiYMqi/aZCdwz7vUZg/1hZQSCVJJG1Aebae+vnNteSfJEBMxYWCQogW1te+tm8YJip6ZqGUSLBOjAH0IvXwpErNU8W9GFfGOf8ApxVQFwWIqzAV5huQc1gRfsBS9iMuWAmhY0p+9Rr8g9bU5QUTRkTtpSx1De728KwcYHJXvq1Aq3IPr42bWGHDJSolIJSpiRoGuzcq3ejeNIv3G50CxE4pOVRvy5P8n+xErCzXSNXB00Zqc4jqJJImeBAod3tTQeUSMKlA2JIqGsNjzYekZS2GMtm36npZEwUbMGbwevrGgjO9Tf8A45lG4h8tY0Uejj+1BfYoUKFDgFFb1kQTg8SAWJkzQDs6FRZRD6YP+Hnfy1/hMY11tHhmF6sZzxKUvcd0ezD1eLrB9DS0BuEckB/U294kmY5qfVz7C0Cmz0p76h5n/wARHQopdAnklN3Nt/kMEJFAB58Z9AwEcRtl9f8Aij6xBX0sPhBP/aPapiNMxsw0zZRsmkaxLLadPSjvqA5W/wC1NfWIx6WHwJfx4R6Cp8zFYEjxh1h5wtgJEzGLVdTDZPCPaIwlCkcBhzWgGC5thDXhCFACIiLHonrPMwwKKTJZBBQqor9NxrFapdIiYpbcIqo6fnCNjo1PSHQCZsv9YwZC0fFLDkpOuV6kO/Dcc4z0qXMWCUoUtqUH50g3Q+JmYcgy1qQ9CzF/EFxQ8qRs8NjJWMRmQQicHJSogBVntQE7867xJz8Ifj7mSwvQCswXODs2VAcgc1HU/e0SsbPEtSQK5vhSnOAAHD6JuzcubxPnT1SyvO6VChBuDbx83aCdskgEpbm2/j5ekQclJ7HSog4dWrJBAs3yu4bWHTpZSdb2S5I0oAPGp84cqaCBl0oKEafKBTFFJBKgeT6/lQchCNKgnSpJpmcHVVfk3Km3mIcjs07Fvldmff6xV9J9Jok5czErIAZVmuXrob840OB6QwAQDn7RRpxjN4k6AeFfGDiwvJsnLIQ5U6XmpRtnGlLNYFvPlD1LSQGSaD4h6swck39RF/I6Nw01WdORR2BI9njP9O4/DScUiUozAkoCsySCEqBLA0q4HvDy9JIlyTBTUcq7j4gah3oQzj63gJks4ZvQVHtvaJM3pDClDy5oWQQEoY5lHag+jREROdZzBxcEG40ufDSOTJilB0xa1aHzcPlWhnUC2jgEUoT+US8DKmJS5UpQTd2B02tT53gWHmpCA5KTZiPUtfR96iHoxOuYNV/7NpQxkk3soux65ZdgqhJdhUvuTRv6eMClIUnOSlQINCaveraW94SS5AAqaejAvvXTxgCZ9QHowKnDN9RtDvGzOIYrzKzEVOUGoBrVyWrpWrNeOyZCUuAWL62DtTiuSz7+DxEl45JJChlYm+p3cbP/AFiZiAyRlYpbUOd7n8t4XoW6Nx1LWTLW7d7Tw0bSNFGY6iTHlTKNxD5D0jTx6GP7UPdihQoUUMKIHT6mws87Spn4TE+K/rF+yYj+TN/CqMY8Ym4qYr4mGyaQHsgK3MJaqxwreLEgoEJLPvAzHWgBH5oUMzQ7tjQAnf8ArAMJVLwlz2sHgeVy5rDZy2pcmwgNhofJxBU76GHLmhIJNh90iKrpGXLBSP8AqLFVBNQPE2HzgnRWO7UKKgEsfm4AfyMTlKkPGN6ATukSVMEkDU6tUBjYVg+ClCWrKS6lF8xu1N77+ZuYssR0eVJoE2pT6+kRxgiDlUCk1IJFy2+oYaRzymmi36bQR1FRDpo9j43Gh9feJKUMQRoxNHBL3Di4O3OGKCQpSg4c1GxOvgIQWMwBcEMfb7r+ccz0O9GlwfTKJ6RLngpmCgmJAdOvE5FDtzo0AxeAVLUnPw82dKhRsqvmOekVCZALX4dtRceA5xYdHdYKGVPSVyaBrkVZwWcH6RVS5dkwc6QnRiRdhUkWdvlSI0iR2icpSUKBLEinMM9/rvFlj+juyGaWrtJRNwHINiJgBYHS1eVoqZc0qUUoQpXCMq0GhLszP410Fa2JXJvjWwx326Mz1nw0xWMCQhRolKAA7lhmNKDiJ8Azxd4LqeiSkKnLSpTOQzgHYObAas5NmF2YDF4qXiFyzLUuaokEMHIFQQpgyWYvQNFrP6FK6TV5ln/60uAP9XxH0jvxx4x2czdszWN6UVIWiZKcSVguCSUpUCUqAJrlsQ5JGZnLOYnT/T4nTZaiFJmFITQ8LJsyWYaxc9P9GdpIRJS6BmmgAWKkgLQCOZBD1NYzyuiVSphE1BzJKE5xVCQ2airOrhbk+8FtgpGy6rYCXKWqfOXLmBKSwGvkAA/kYNI6RlTpiiqU1eEJ+EaMTrGUw+NbhN3pFxg5CndacoFnp6/LzMc3qZR4hiWGMkhIKwUsBpTVj9T5+UNw4BoKOeIAuw7pIq9fu8S8CogGgawelD7HQ8oAnDLzPUUq4FudW/tHCvgpVbCLUQtKgl3Tl8L/AJA/dKqaque5ZgRSoqX01esWMqcQLEtXel6nc82vHZ0leYsTlYFJI7t30agL7wzn7iSlorZksrSGcA1OnLhDUF2huInTUgAB0jKMwypNAzs4q9PKLCXJXRSnJPdY6u9rg/nCOFzBRByEjWrhnZTPzNNucL+RNm1/RySZMwl3Kk3/AIRrrGvjJfo8pKmCpZSfwh7xrY7sP2IePQoUKFFRhRX9Yv2TEfyZv4VRYRXdYv2TEfyZv4FRjHiEdtAysnl/aOZPP+0UbJ0FXPAS9Wcws7wLFL4QIIEMgEkClXLfOFsNHY6pQSCd/lrEb9aBBYg87jybV9IFh5RqDxZi4Yl3arAlgHI84SU/YZRHfrpU+UpSNyXLalocMATVSnB1Ba+71GsRU4I0uG0IqTWhB1rdzBsOpkpGo1GrEmgOlj6wjbY3R3B9GoThl1bNM+HVgGDtYVNYbh8LlSsCoIBB9YmS8XlZJJABcUptU877QSehMxLAJzDUhz5VB39YnJ+B4utgMBjVy8uVTpJF6jyiUBjJhWpYpXKBQCo01LbuYinCrlvlOYCuVQd7HTu/flPPWR0FK0mWtuHY7EGA46Kcr7L7qt0PLxaJipq8mUsGNSE3IBodRqL0imx3R3/VUUqDJoph6FncViP1awc2dnTKWxAdYIZTHY2vTeJcvpdUtTLlypzUzKTxEPunW2h/NJU1SQOLqwXbOAASaggEAPoRrv4RLwk1wxNSRYhL830s2kaTFdRlzlonhJylIJkzFZWo4SCO5W/N4oJnZTe5KMqbKJTNSKIYUchZ4VO4NS7PrC8H1RZxg4pwtvz7L+oXBdNKw5Vl4k90oXUHQg1rTQ7ViVj+jxMldthjwsSqVUFLFjk/eA1F9axV9IYBScpuk2Nbi6S9QU7HRjrFt1Z6VmJUmVkCwFFSRmKWoXdriOzHDitnJJ2xvVPFzzM7NClFKhVySEh6lnYGNfO6soQk3UTcm/8AcRlB1xlykkYXDplPVR1PmXi26G67mZSYHHhXya8VTJtFN090RlHCe6vtMxehYbXN6WjEJEydJmHtCVLJPEe6AoudXJSknR6Wj2bpXKvIhSCpE0FIajPru7P7Dw8wVhEyJipS8qDLcKtUBwCXOuUtyhtClf0Pgcs1KwlE3mKkE65Tb6PeL3HoYdnLUqYuqqkUGos5D67WBFYzElXdUDszc7RedH0WpRd22cHVi1atoPSI5VFxqgx7JOC7QpGdyKkGorsp687bxOWhLZiQBQElRetHAsolvt4qFGaaOOEiguQ/+b7DxYSsY+VxlrdTkB61cVDaNy0jz0n1Ra/B0qlhisBbhiqxF6OLm1WP0h6sTlfJUAgcJ7TvPQAi33WFjJcwKUzTEkEZABerhLBrVD6Dd4H+riWAQACokkMQU2CXLEPU666WhZ6ZOS2HzrSDxB+blgKWANdPnzrf1hSbpYglqONNqMXFOfKHzMKksEylZrAvVQFXKjUKpe/D5gs+WhBShJWtizqoalh5uTW30WrFkrNv+j2fmlzaAALDEa8Ir6vGsjI/o7SBKm5XbOPOmhsocxGuj0MX2IZdChQoUVCKK7rGf8Jif5M38CosYq+tKyMFiiKkSJxH+xUYx4YtTCpAHP01gMzG2CUlRIzUsx1fyiBiJh7xyuWZ7CzXNPPlEjBrCUEE5gGZyNSbMTd+XvAcgUKVjCogHJmez7VLuWADeZ0jsxJWplTA7pynR9QWJI8nuY5NkICQpMt3Zw9y4bm8Ewx7ryzdyUgsN7ipf70hGxqOLoWFCblNi3J9XaCnFKSWK9aBgDdnDVg6JFeFIIAAd60311e9jyaB4nDMqoINSGGqS6QXNQRtC99h6DiZ2lzY8JLMrUirsaatQHwhqZSgVbgF2DpDV3YpoX5HkILNx0xKXBdJSjZw6S48ft4Fh8SysyWygjMSHctY1ci9fm8HSQGO/UnLgEvTdqhwH0pHEg52BUzGqQCNWdyCAzORW5iRIxQWGCbEcrF7HUU9uUGTe5Ys2u41ufvxHYSJLzOQHVuHYb+NK05RJxCXGVQSQQ7k7XYAOYUrDZVEhV3o5ADjkXO7O1YjJMyWO6g1fMLnkeWmrQtV0Fdk1E8SpEyWl5aJh4lIqsAXSp6rlsCWDEVvrO6s9ZsLg1JV2JWpiFTdeWRKrBqO4vYxWonE6s4pxVYGz8w3pFYcIjMkN3qBLm+rDWptT6RG5J3Wztw58ag8eS6+P/T19PW8TEpJSqVLUcvaO96BqUf97TaMf050tKM0okJASL6kk3JOr3ikxiphlGWk5SVDQlqizUegc8oFgcMiUSlKyoEupaql2rS4BL0cx1rJHwcL2uq/mi8wktSAc/8A1JC2Kyg5jLOiiLpI50IcVpFh0LhlSp+YjMkIWQtLZSG7wJ0G14zs2chKsyCrwFKG4obRfdXsakJnlzl7GYSKs+U1LUFHDncCK2KUmElZyEgOo0AMaHCdXVgUY7pAt4Pf2iH0D1dxJaciUVXYK4XCqPW9PCkaObPVKQsgKRMSkAJU1201Kb8qQyFdkzo+WpWHVLd5klWZJsal2Ooq7jwjH9fOr0s9mvItlDs1KJZQUkAgVu6S1K8EajobphQXIzB+0GQmpKVAOz3KCzh3auxgXWrBoVKmSJxJQVJUj4W4s2YKd2CaE65ztCNjJK9nluA6PWVCW6XQWLqAtqHNmjSYKahAJSCUi6mPEWYsNEgWe/sIErokAhSjLGUJL1JtTMkkOCwZXprE8THlMOAoAzNzJZTkOW4XrR9KxzTzKUaNSTsJKm8BTwsSH1N3cEmm1hHQhWUg12NSebhtW+3pAWnKD2hKknUg5tHZj3XG0ckTVEnJNpQJBBzBjUVsRUaim0Sspaom9mrOVMrKSq7tuGfbZxeF+srRwjtAGUFH+51fSofeOzp9wo5FgMCeFyd3alflvQU3ElKagZaZgU8QUaMSGpU+lDWJyT8CuAbDzCh8gYOS1zWtB8ItSB4lK/hAbicEM9r7jU29oi5VM60lNQABwAjQsSSXS9z8MHXJzAB1AiuZzUF60oXY1hXHwI4t6Nx+jeYTKnPcLFAXA4Qabc42EZXqBLaVMqCCpLNXTc38Y1Ud2FVBBqtChQoUVMKKvrV+w4r+RO/AqLSKzrOf8Fif5M38CoxjwGQlJBVzpxVIppz5fSJCRLXkCWTYEmpal2uAQ7N5awwYYglSgwV3gwDa8O7OBQ1eHolqJDEJYtR7WDg/dYVhDTsORmKQFJLd4PajuANzprCThnN2pUh2e7CnF4BobKlmozBw5BLBm2tUmmmsHSQjNQ3oSczDSoAY33icm0hlVg5KQBRXDmudf7OR6R2YjKykqNLc9hbxHnBf1oGikgFiwOoG29T96pAZVE1Nzvu4eJq29jtqhgX8dQdgQzMQSGewOnOCBOVYKQWYhNAaAFgWFWS3oLQ1StiEvSuwob1D0rz0hqg5IBBArQ2807C/nDt8UTe9l/1Sw/BMLMSUs4bQl22N4qcQri75bOSkXArRQDnR6j03cidMS4C1AuzBwaaM1aGmjGIylZCFHNMdVgGYUU9GLC7HfSG56MiROIoakMOflYFr+kJUtw7nnproXtygM6VTMlTkAC5NNg1fvWJKMQAlgkqIN+TOPCrxNSY/EjzZSw2VR535WI5+UL9XmGWQpWZiGcVarsfDU7nyk4hVCCMod3Cq8jv/AE00iWJASkq/eIaYC4bYDTbeBL3AkV8ro6iRmIJLkOWfVy7gEgf1h07AZnCiSzEEkUqmg+EClBbSOpTx1JYkHU56UqLni82MPWhyFLJCQzjwbxZzresRU22FfIKVOBJCTUeHgbff0t+h8IquQlOYcRtwioHOtYocXgr911a0DByQHa/0AjT9UceiSoy57qSoEZqlrNU6jl/SOzHLw2I410X3R/SczDqT2hWuUQ4JfarersdIuunkpMtKgAohsqvGv5RRdMY9KE5EnOhSXQKEBwb14S5r7Rmf/dk1KQjLKmS0hmWnO/O7cvKLN0Kh65pKVZFOKFJBsQaN5Ej1i46yZ5kiVNS4UcoUxsTz0AII8xFX0N01KnTMkzD4VIcDNlKXJdgyKDZzpGjw2KkT0zJUjLLD5WLqSXGZbfu0Sz2ueUK3aaC0YiRiFgErTLUlTh1JZaQWuTuQa831LSZeMzSVpKQFJrmJYEGjLBqxBKWBsxbeX0v1dnSCVBGaUXUVp4gXuwFEg1JBiowpAUp6Eg5CC1RQBtATyNhVgY85waewNB0y0JS5CWamxBqzHUb/ANIjLxCUspICqWL1dqXFGJApRmeCyMWVJ4gQAlwSdbX3+bQTtEkqWlYrcketqAUtuYKetjIMiWSjLNTnQQKmpAYl/IlqPuOSGTIQRv3TVwKMdrn31iN2hzJKVqSk7KcUNHTvca3tUGOy51nqo1cVdnchtK/m0Kv2guiYmcCXW5BAfNpV2TzD38ok9oirux05Pp68oplLWyU5mqSAQ17U3tU7HeJMtb8KiAxL7kAqHrbxJEFSpMaMvc9B6kZOzmdmGTmAG1A1AaiNLGT/AEfTc0ubfvgeg0+fiY1kduN3FCChQoUUMKK7rG36piHt2M1/9iosYr+sEsqwuISA5MqYABqSlQEYx4ejKklnIUqh+KxSdWap9BAZgXslJduEMLDk78uUDmAmr0FBp9P6PE8TV5dDe4vS2reoPtE5J+B1QBcqgLBnAuxdnbZ70rVmgqCCDwltKUcU1P3rDTOoyql9rNq2p109I6icKEUFT3b6igDanl6xNRaVs3QSdgnsAl9UtTTwqPukcIcgBns9SSbOPz0fnCkzCp2VTStRf1iSmVxFzvb2fa0OvkDIy3Kglgxe41Gzl9BV9YLKksCymowroWBt5coeZIIBu4prazPpRvWGBTlmGao2tdz46xm0kChkqSolNaeFiBRim1Pl5wSckuLED94Vc6jna8DVhAvvK0tViWoK6GzwztCHBJLUoLFtySGfQ84nJNq0MwuHSolIUBSgbxNLk862tHAcrqcZbd0gjkKmkKTIl5gEJJDCuUaORpv8oarD5SpVgT3RxcxSwLMK84j2jLa2SU4oOlw5cUY8q7ihgWHxCmLOAAXszOwzOKl/pHQQbghkl/mQOerfnAz3XZmDA87CxDnV4RW9Cp2G/WQk2yoBAFS5JOoswoPXwjv6zkCiOEggVbU0cOAfDwgAmElhlBb+G/23kIlom5CzkAvmD5b94ncih8op+mpbH09keaoKCgpzmsDSoqSPQ0erXjomoNyoEAsCovZuFRpQpsRV7xzsQHYfEQWe4GoetGL722iUJ7IGVRCXDJNXJzNlBDChPIs9YooaD8DMRjQlCQkLdhmUSWFrcn1vHZMzNUgHcBI9X1NRtD+zJZ1BmJqCLB6NT79DiQ44FZzSgagLkkPR7e+0NxryCm+hqspslFbBAyFQJplIpozmkN/V8iSpK8qFOi5D1Lg1qCXod7mkNz5ciQm6ixfIdHYveunKCdqCShRzJqoUL2FMwoSNqelllLdCxVkvozpCbKWjs5gSGDpYF0M5YrYFq0vQbxazOkcNiFJ7eRlXQ55ZoQP3k1e1RdjFBPksT3VpuoE5QEv/AAtqDbXk8R5mZk5SCwBIcPf4WrQBvWF5uPRno0n/ALXUoFUlaZ6CxISWP+pDU9zGdxstMpSgEFMwioWG1LMm/wC7S+gtDJBWhTJUUqBIoWLMXqNPvSL+R1sKmRipEuemjFsqwDqCa08jS8b9su9A5aM1IUoDI1aipYGth9saxIkIdnKUuSoklgSRWzm225jQp6Fw2KVmw81nzJVJnHK96pI1q1QebRn+luhMThnSuWQgqLZQ6SDSqnrTwPhAnGVaBJgZ+HWUuVWZsqs3nw1NxpV31aLH9TKJSVOBbtQrizEs7ONKlqRWyAAFVCFEFwAOFTZuIXqGodIbh8JmJcgKFSBYsGcNuK1qG1vEQbZ6L+joDs5zWKwRV6ZRt5xr4w/6K5RTImgghlj8N3jcR6EPtGYoUKFDgFAsUWQrwPygsR+kFNKmHZKvkYK7A+jyPrT0cMPiSUpARNTmTSxJOYDzq2gUIqFSnFSfny+cbXrVh0z8KVXXJOceFlj0r/pEYvDyARXn+UbLHjI2J3EclYFdnb6asKk23hImPlJB3HNqewjiJAKrm338veHz0gDuuKiw9nIuflEihIlykhIYHLlDEcmU3L+pFISwCCzOXejm7ijV0pEOYCMzE6gA5hajlnsPRoeEsTVWWtgwNHs9PDfxiXGVmtDlSSFOCXBuWYgttcuaj+8PCSWCgnxdubKamvyh8nD2L1HxBrg05uCxhkyWwYG4YsWtX6DwrFKNY5M+1HAcgGrMfh8xX84JPVl4mAc60Z3sRau4JpaI6JBqW5sdvF9Ltz8oNLq4JbXivWgA5FgfKBTema1WwSF5JlDU8LOpiKjiZVb7Ue4eHJKGYKpWhBykfEArx31euyxGAHCQMwFSO6P82Wo2ajnhO0MVJAatvzOg2eJzgCnY7tMpAahNC9DpUa/e0S1ywQAkFhUh29XZ6b0ivyKDNmU4GZwzEX0ZqBvEbVPKkHfUaVqb01tWJwx1IKpDlymvUaAltN9YDi5XdIqrmLFy44jWo21gqiH4WubMW00sSRsPeBAnMGqH4hRw+1jtRqxRyXuBtBMRjCmhLEhPm4DFyPHVoYmc4yhszvdnDAAB6Ak+WkcmTHcqFstd9cp5E+7wbFYSWgjLMlTRUFmDbAj110MKk7tAtnUhZABGVWazuBtmF2dn2eOokgAkjMDcV15DR6XMPlzwPhJYEhrghyBprXU+MNkgEAqRVzY6GzUehi1rsKdjlTAglyb5qE0NWChVuIDSuhgOOksVZJilGm4Gb91JqCRfTS5DQ1U5ThSkgh6gjSgIJFWbX0ekFVMWSoqSG4XUATmdwHawoInLse0DTJWcxyIUaORUpqWUATu9Gh2CAKlBTkNQMWLMWbW325juHnkOCklQNCA2xA2rQ+1YU8oZyOEZqOXdnGp+K7b6RHiiVIYM4NSKuK2Lh3IAuHvTXWJCVJ7NToT8KVK4gdC6AalgRUbQKVJQUrL0yuAk63Uz+Jtd+VGy5YLv2iVVLtmelc4LnkY12gW2iMZJAWtClEOSBaxq3OuwenKL3o7rhiEGylJAIMtXEkkliA5cC2tKxVSJZSU5FDkliKh3BAIqX+7COkAqZSmOUlHIuTXMA7MbVproE2naZO3Zp5k3o3E8S0qwk0gkqQ6kv/mYM/ix5mA4nqhOluuUhM6Ua5pRLlxolJHs7e0UwqoJJSCbGwqwqSG9bDlEjB4ybhlASpipZ0SggpJdzSoIrqLARaMlPUkUTs2/6OMRmlzxlCcswBg/7oNQbXG8bGM51M6YmYhEwzUoC0qAJQGzUuX+xGjjpiqVBFChQoYwoh9Mh8PO/lr/AAmJkQumj/h538uZ+EwY9oD6ML0dIBStP7yVJ3uCPrGGkzVZUgkPSnzr96Rtuh8RxDxiv6f6pdgykEmUT5pOgJ25+Xj0+pj5I4JVZUIw9jY2tYn6PBM23z39gNYS0uAxYWhLCkjK9Dvyo5Hr4Rxo6WcUoEUbh0Hg9Cb+sPVNsKEh2Gr3r6a7QlMBQCjncf6hcisDw5Diu2XSlvk8Yx0SlM5UwoXYA7kP7Ew6XlIozWNqu2sGluqhAAJoQX83hstOVwSfrtt7mFCNUWLEABg1a3FtnA56xxKMx+FSqMxIcWFal3a1oItbAkEqtS7+QZ4jzWzAhWr5WIBL0B7tPsws260CgqkMLBjUAX2ck/M7PClr0HE521fnR31DQAzcrJJcG1htR2d2UkOflBAkuGJFSAK6HhvYjMY55Sl5YLpnSgOQxJLg6FwQatY0HpElcqhq5D1AZ63tUVJiFLQQKsfHlrtRvb17JJca7vQ14tCdz77Royrs3KxqgGqRoRQMNn5nnW9mEdWg7sKkE09xeg9o7MAVRw5Hdd81HHjrQHlpVyCQ2YBxUEmhq+tX9b2rVZO3oRuxigSE8R1L37tCXJLhmHmY7LQWKORYM5e5pZ+7XwjmdmAY1tcglthSvyh8rvcINK1DOaVoHBdorFf2Kt+xFlTFADiDm92JrcaeX9In9ib0U4qgKbwy6G7fnDF4bhc/E1b83ci4OrijjWIycMupYlIPxPU2YqqUm7A8oLh5QOISbOy8Otwz6XsPGsGw2IWxaiTbW3eDAUFC4HtEmVhytKlJdYo4dmTua1ozi8QJeEIBUFkgNcPdmYg6DNWtjB4trkHcQnaMoKKUkO2UVZ9Qx7oJ5XvtMwiRl4EsHAzMAwFDUWoz8h6VkpGVTsprAk3ArS1aGoItBJKVioUCguFJJ3zEM4vmjKw99B1lJJcFgXDChdPEztcFiPGJUsql5coBYgsly4NSHFi39orsHMyTqkgAkKSVjMCxYp3bm1CBSHqCTmUzHUtU+Iu4vp9Y5m97IuWzi1hE3KSQU5inSgsXINSCPOBYqRnBDI4jmfvOaDiL7PUAO/KJqjmTVAK7sT5sLHKKeQtpECdLYgoGVi5SXB3NtIdR8jUuxYiUqksgKGX96oLAkhno2hsX3aH/AKylSiMgzprUKqwb4WAA5lqaXh4AZWYNlAdg9NduFnq0Nmy0lQABSTZQDhtA9rDTRrRotdiJr3PQP0bzs0qb/GKbOMxHv7XMbCMd+jdAEucArNxppqnhFKBvSNjHZjdxQyFChQocIog9Ofs0/wDlzPwmOwoaPaBLpnmXR87IseMaLp/pAKkrSNQp6aJD/No7Cj0ssUzgg2YgJ8aEU8RBJiHBpW1GHh984UKPFukz1e6Q8yfB2rEcylJNCG8947CgRbC0Gw88FOtFVfwrDlMugAJax2PPeFCgtgapA0qB+Itq13NQz/fpHFFIQalWz0f2/h/rChRv+Iq7JPRXZKWpK0l0gEKd6aEDd+XKIapVSA4YW8xqC9KesKFAmlwTFmlbHSEm3eId9ik6kG4J0eAocFbDW1gddDSoNttoUKOVCQGys3xFw2wofqC/v5wcAjYEh7mupc8wDSFCgfIy7DypQodC4pycm5ekCQqizlqGLj0dvHLrpHIUdL8L8DwDdnmBA1YeA4X87w2fhzlIBUQomhNMwFVHn3vQQoUV8BfZ2RJmFCiBlSkgG1CXIBbQkEUeJc1HAmYhiSrKpJcAEMSQQxtw8n1jkKHrdfAnggzZzTTnNFMQfElyzF9aHlAl4tBKhlB4nypdI2awYW3+sdhRCXZVIlTujxM4UKGbKogM3CliXLHiYs4a/hEKXOQkl1KWpIZTM9waFYFI5CifHkrYk4qyVjZqeHJZ9dSK+RdPheCTcEv/AKZBLTAk3einyhT10byrChREh4K1YUgtmu5SCKEVzPXQA328INiEFK2VlKfCqbUHql23N4UKA+mxG+z0H9HD9lNJeqkmpzXSLco2EKFHfj+1Fl0KFChRQJ//2Q=="/>
          <p:cNvSpPr>
            <a:spLocks noChangeAspect="1" noChangeArrowheads="1"/>
          </p:cNvSpPr>
          <p:nvPr/>
        </p:nvSpPr>
        <p:spPr bwMode="auto">
          <a:xfrm>
            <a:off x="63500" y="-720725"/>
            <a:ext cx="2228851" cy="14859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hMSERQUExMVFBUWGRgaFxgXGB8YHhodGiAaGBgcFhsYGyYeGhojGhoYHy8gJScpLCwsGCAxNTEqNSYrLCkBCQoKDgwOGg8PGiwlHyQsKiwsLCwsLCwsLCwsLCwsLCwsLC0sLCwsLCwsLCwsLCwsLCwsLCwsLCwsLCwsLCwsLP/AABEIALcBEwMBIgACEQEDEQH/xAAcAAABBQEBAQAAAAAAAAAAAAADAAIEBQYBBwj/xABDEAABAgQEAggEAggFAwUAAAABAhEAAyExBBJBUSJhBQYTMnGBkaFCscHwstEHFDRScnPh8SRigpLSI6LCFRYzQ2P/xAAaAQADAQEBAQAAAAAAAAAAAAABAgMABAUG/8QALREAAgICAgEDAwMDBQAAAAAAAAECEQMhEjFBBFFhBTJxEyLwgZGhFTNCscH/2gAMAwEAAhEDEQA/APcYi9J4dK5M1CyyFIWlRFGSQQSPKJUVfWlL4LFD/wDCd+BUboMVyaRhMZ+ioKD4XEhfJf8AyR/xjIdLdS8bJUTMkKKB8SONPictR5gRAlY/ESEkyJswEVAKs3pmi56O/StiAZfbEryF6Kyuf8w1HJ2h45nIrn9I8Eqn59imkKfyjmIxoVwIUXB4iNBqPG35iN6rr10TiwBiZSUKOpSx/wB6WI9YjTOoOCmkDAz1AkFQB40aMCpgUk6d4xX9VPRy/p30YuWEpDD7+/t7wjiPv7++djFr0r+jrHS5iQySglitJzAcyKKGmlyIkYr9HM9BRkWmaD3hVBDV50v9mFeWho4HPom9Q+jjNmpmLJEtBel1EVHkDfwbw1XTfWcdoZfYuZa6KUsiosQEMed4y/RnSxkYkYcjKoUKdqAhjYhqxo+saJaUDEtslbB62SfMU8hvEXlctnpYfSwUlGXn29yAen5rAS0pSNMqfBy6nL0GsBXOnzO8on+IkxWT+tCW4Jb8zT5RAndYJxsoJ/hERll+T2MfoYR6gv67NH/6bqtfuwiPMxeGl/EFEbDN72jLTJ6ld4lR5l/nHAYk8vsjsXpn5Zo8R1tApLluwuo09B+cV2I6enruvKNk097+8V6RDsjVNBCucmOsMI+DioShBZcsqohJVzFvU09IscP1dmqqSEjl/wAj+Qh44JSOXN9QwYtXb+NlFiSxrHMJIUHLGsbLC9XEoNhm3ur1Lq9miVO6NQzlkjcn7+p8I6seFQdtniet+ov1EOCVL/JkujEZpgDVNhGzlFmFWHpZ4r5M6WhQ7IB6usioH+XUA738IOJ5SCSoXDN5j+njEPVSVpHnY/clYVT5tNRyYi3uN6x1ZDWv8/v5GG4fEAuaVFbXVblV/eIq5iWuWfXzbzLRyt6KN6DrmuwZ2HsRp6/OBowzgkvUG5fV/wAvaO9s6aLD2q3pSm0PUVJvdmv8+cDmZSCymSmjln73MmHoLqKdG9z5+cR5K8pJJoan5fIQs7LTWv5W9q+cNyNZ2ZJuklnWfHu5nrY8+UEWl3IZ3Gnh7QNSyQDcuT6hgR8oYZ1CDp+W8FyGCT5aSyQbM+pYUHtEkJD3DUp58/CINiFbBzXxEHM0MOEWorS9m2vDKWzUaXqbKZEwuOJQNPACNFGf6nzAULy2zD3DxoI6oO4kpdihQoUOKKKzrP8AsWJ/kzfwKizis6z/ALFiv5E38CoD6Hx/evyjwJKoHMwMtVSGO4p66Q9NaQ+1zHJdbR9nOEZrjNWDl4SXkWkJqpJS59R7sYppYmSVBiqWrcEj3F4vSoRzEEKTlUHH3UQ0cvHs5PVfT454rh+1rr2LXq31mxsw9mcS8sDMc4BsQwCrhzr4xvOjum5aj3wpZ0HmI8mwOH7MllEvTyixwXSK5SsyGeGeVXo4sf0vNGG6v2N11jyhlqAfhc60LX8Ib0mFzMNNFcuRwARVmVbyjPL6b7dBE4gFmAalYL0Z1qVIAFFpQQUlVCW0J2MK5KwRxZIOuO0Z5JghEbPF9FSOkEqm4NBlzQASk5UoWTfLXhUN2CTGfldX5uYpmOgi6UpdQPiqg9DGWCTej0P9UwKNy79vJWNBJAzdxKl+Ap/uLCNBh+r8sM4c/wCbiV/tsPQRPlSEi1fdvIU94tH0y8s87N9ak9Y41+TP4XoWau/D/CHPqQ3sYspXQKBWiiNznI8+6n2i1Io5IA5s30T84jzekpabOs6bepDegjpjCMekeRm9VlzffJv/AK/sSsFlSzy83MF38HofKJOJxyEd5THa6vavyjPYjpWYqgVlGyb+armIeWhaC5HOXU3p8miE5RuWJ9LerxXTsQVFySTuS8AjqA5yi/yG5icpUrZiRJkqIJSHOnj9tB5qDlLEkuDlY0NLGzP4a3pErC5UDV0ixvVq/wBIFLTV82ZTuKXts7kv7x5c585ckUiiHLnFCFEpqeEbPzO1PeCYeaFh6Ah3pbbyr784l9HyFTBlypIN38fBv7QYoqc1ByLvcAPoNTsBCO0Z2LDJQFcI0d/C/hcB4ZiDwu1LCtXpZt/rA+1Lkhy51uNN9WgpQFDiD1qwbwavjaBysyYJeNGav5239DE7M8sAjK2u7jz315RDKQUGWyQTTMAH+/zhsyT2Yy53ck1F9Dd9DSoh1IayUAwu4aunp5PDCHyliXYEttu33WI8rEvmqMtAwcip9DR4NLxZcMdX2uwFPWM2M+ySlCczE0A0HztAllnP7vpv9+ECRNYkk/f384ahZIURqH29IMW2NZsOpKnlzP4vp+TRpIzHUUHs5lzxivkHjTx34/tRKXYoUKFDiiir60/sWK/kTvwKi0is60fsWK/kTvwKgPopi+9flHzwDBkqBYE+f58oamUY5nSCxLnYVPoKxwJNn3EpRirk6HlBtDwlxWCysJNV3ZbDdZyj0qfaJ2H6AKiy5hPJAy+9T8ovH082efl+q+nx6Tt/BVkAd4tEmThlqbJLURueEeqr+UX+G6GlyzRKQrnxKPzV8omGSKCx9T4BIc+pi8fTRXbPMzfWcstY0l/llLhugZiu8qmyB/5KH0izwnQ0tBdg/PjV/SJMpcxPCHqO7f1GkFmY5KBxlIOwr/21+cdEYRj0jycvqMuX/ck3/PYLKmlJBTmzCxJLg8gn6xdjpFGICZcxJEwnKFpZht2gzCn+WvLaMnM6YeiE+aqD/aKesQ509amzLNNBQeggOiKZoek5f6uQmYCCQ4ADuNwzJ9zFXN6ZVZKQkbmp8hYekWGD60pVL7HEo7VPwF2UDpxGzDX5xD6a6urw/Gk9pJPdWKsDbM1jzsfaBy8Ba8kFc0qLrJVzJeGZoGlcOeAA6I6UsBzgE/FZQSf7x3BYVakk+JJOnLnpQQrkkFIPLllZZI5kmgA5mJMpAQ6UkFRfQO7+NqQPoXo1MvjVMEyYpwXoALFkswHiTrzidMJWTkAce2+obdo4s0nPXgssehyFlgWvQ1elPI2P2YUnEEUYUNDsai99Pt4DhlqBLhmIoT5eH9oLJkB6m1X8AxrbURCkqClRcYPCEAhepLKDMwqAWrb6xXTFrSsiikkXcfhSTsDU6w3t2fIthcMeQALVFHgU3EFRzqYF6EliqtBdnvGlKLVCSmhs1RIrT6eeuoblyiKiYs0Kk2dw7VpXTyiYMqi/aZCdwz7vUZg/1hZQSCVJJG1Aebae+vnNteSfJEBMxYWCQogW1te+tm8YJip6ZqGUSLBOjAH0IvXwpErNU8W9GFfGOf8ApxVQFwWIqzAV5huQc1gRfsBS9iMuWAmhY0p+9Rr8g9bU5QUTRkTtpSx1De728KwcYHJXvq1Aq3IPr42bWGHDJSolIJSpiRoGuzcq3ejeNIv3G50CxE4pOVRvy5P8n+xErCzXSNXB00Zqc4jqJJImeBAod3tTQeUSMKlA2JIqGsNjzYekZS2GMtm36npZEwUbMGbwevrGgjO9Tf8A45lG4h8tY0Uejj+1BfYoUKFDgFFb1kQTg8SAWJkzQDs6FRZRD6YP+Hnfy1/hMY11tHhmF6sZzxKUvcd0ezD1eLrB9DS0BuEckB/U294kmY5qfVz7C0Cmz0p76h5n/wARHQopdAnklN3Nt/kMEJFAB58Z9AwEcRtl9f8Aij6xBX0sPhBP/aPapiNMxsw0zZRsmkaxLLadPSjvqA5W/wC1NfWIx6WHwJfx4R6Cp8zFYEjxh1h5wtgJEzGLVdTDZPCPaIwlCkcBhzWgGC5thDXhCFACIiLHonrPMwwKKTJZBBQqor9NxrFapdIiYpbcIqo6fnCNjo1PSHQCZsv9YwZC0fFLDkpOuV6kO/Dcc4z0qXMWCUoUtqUH50g3Q+JmYcgy1qQ9CzF/EFxQ8qRs8NjJWMRmQQicHJSogBVntQE7867xJz8Ifj7mSwvQCswXODs2VAcgc1HU/e0SsbPEtSQK5vhSnOAAHD6JuzcubxPnT1SyvO6VChBuDbx83aCdskgEpbm2/j5ekQclJ7HSog4dWrJBAs3yu4bWHTpZSdb2S5I0oAPGp84cqaCBl0oKEafKBTFFJBKgeT6/lQchCNKgnSpJpmcHVVfk3Km3mIcjs07Fvldmff6xV9J9Jok5czErIAZVmuXrob840OB6QwAQDn7RRpxjN4k6AeFfGDiwvJsnLIQ5U6XmpRtnGlLNYFvPlD1LSQGSaD4h6swck39RF/I6Nw01WdORR2BI9njP9O4/DScUiUozAkoCsySCEqBLA0q4HvDy9JIlyTBTUcq7j4gah3oQzj63gJks4ZvQVHtvaJM3pDClDy5oWQQEoY5lHag+jREROdZzBxcEG40ufDSOTJilB0xa1aHzcPlWhnUC2jgEUoT+US8DKmJS5UpQTd2B02tT53gWHmpCA5KTZiPUtfR96iHoxOuYNV/7NpQxkk3soux65ZdgqhJdhUvuTRv6eMClIUnOSlQINCaveraW94SS5AAqaejAvvXTxgCZ9QHowKnDN9RtDvGzOIYrzKzEVOUGoBrVyWrpWrNeOyZCUuAWL62DtTiuSz7+DxEl45JJChlYm+p3cbP/AFiZiAyRlYpbUOd7n8t4XoW6Nx1LWTLW7d7Tw0bSNFGY6iTHlTKNxD5D0jTx6GP7UPdihQoUUMKIHT6mws87Spn4TE+K/rF+yYj+TN/CqMY8Ym4qYr4mGyaQHsgK3MJaqxwreLEgoEJLPvAzHWgBH5oUMzQ7tjQAnf8ArAMJVLwlz2sHgeVy5rDZy2pcmwgNhofJxBU76GHLmhIJNh90iKrpGXLBSP8AqLFVBNQPE2HzgnRWO7UKKgEsfm4AfyMTlKkPGN6ATukSVMEkDU6tUBjYVg+ClCWrKS6lF8xu1N77+ZuYssR0eVJoE2pT6+kRxgiDlUCk1IJFy2+oYaRzymmi36bQR1FRDpo9j43Gh9feJKUMQRoxNHBL3Di4O3OGKCQpSg4c1GxOvgIQWMwBcEMfb7r+ccz0O9GlwfTKJ6RLngpmCgmJAdOvE5FDtzo0AxeAVLUnPw82dKhRsqvmOekVCZALX4dtRceA5xYdHdYKGVPSVyaBrkVZwWcH6RVS5dkwc6QnRiRdhUkWdvlSI0iR2icpSUKBLEinMM9/rvFlj+juyGaWrtJRNwHINiJgBYHS1eVoqZc0qUUoQpXCMq0GhLszP410Fa2JXJvjWwx326Mz1nw0xWMCQhRolKAA7lhmNKDiJ8Azxd4LqeiSkKnLSpTOQzgHYObAas5NmF2YDF4qXiFyzLUuaokEMHIFQQpgyWYvQNFrP6FK6TV5ln/60uAP9XxH0jvxx4x2czdszWN6UVIWiZKcSVguCSUpUCUqAJrlsQ5JGZnLOYnT/T4nTZaiFJmFITQ8LJsyWYaxc9P9GdpIRJS6BmmgAWKkgLQCOZBD1NYzyuiVSphE1BzJKE5xVCQ2airOrhbk+8FtgpGy6rYCXKWqfOXLmBKSwGvkAA/kYNI6RlTpiiqU1eEJ+EaMTrGUw+NbhN3pFxg5CndacoFnp6/LzMc3qZR4hiWGMkhIKwUsBpTVj9T5+UNw4BoKOeIAuw7pIq9fu8S8CogGgawelD7HQ8oAnDLzPUUq4FudW/tHCvgpVbCLUQtKgl3Tl8L/AJA/dKqaque5ZgRSoqX01esWMqcQLEtXel6nc82vHZ0leYsTlYFJI7t30agL7wzn7iSlorZksrSGcA1OnLhDUF2huInTUgAB0jKMwypNAzs4q9PKLCXJXRSnJPdY6u9rg/nCOFzBRByEjWrhnZTPzNNucL+RNm1/RySZMwl3Kk3/AIRrrGvjJfo8pKmCpZSfwh7xrY7sP2IePQoUKFFRhRX9Yv2TEfyZv4VRYRXdYv2TEfyZv4FRjHiEdtAysnl/aOZPP+0UbJ0FXPAS9Wcws7wLFL4QIIEMgEkClXLfOFsNHY6pQSCd/lrEb9aBBYg87jybV9IFh5RqDxZi4Yl3arAlgHI84SU/YZRHfrpU+UpSNyXLalocMATVSnB1Ba+71GsRU4I0uG0IqTWhB1rdzBsOpkpGo1GrEmgOlj6wjbY3R3B9GoThl1bNM+HVgGDtYVNYbh8LlSsCoIBB9YmS8XlZJJABcUptU877QSehMxLAJzDUhz5VB39YnJ+B4utgMBjVy8uVTpJF6jyiUBjJhWpYpXKBQCo01LbuYinCrlvlOYCuVQd7HTu/flPPWR0FK0mWtuHY7EGA46Kcr7L7qt0PLxaJipq8mUsGNSE3IBodRqL0imx3R3/VUUqDJoph6FncViP1awc2dnTKWxAdYIZTHY2vTeJcvpdUtTLlypzUzKTxEPunW2h/NJU1SQOLqwXbOAASaggEAPoRrv4RLwk1wxNSRYhL830s2kaTFdRlzlonhJylIJkzFZWo4SCO5W/N4oJnZTe5KMqbKJTNSKIYUchZ4VO4NS7PrC8H1RZxg4pwtvz7L+oXBdNKw5Vl4k90oXUHQg1rTQ7ViVj+jxMldthjwsSqVUFLFjk/eA1F9axV9IYBScpuk2Nbi6S9QU7HRjrFt1Z6VmJUmVkCwFFSRmKWoXdriOzHDitnJJ2xvVPFzzM7NClFKhVySEh6lnYGNfO6soQk3UTcm/8AcRlB1xlykkYXDplPVR1PmXi26G67mZSYHHhXya8VTJtFN090RlHCe6vtMxehYbXN6WjEJEydJmHtCVLJPEe6AoudXJSknR6Wj2bpXKvIhSCpE0FIajPru7P7Dw8wVhEyJipS8qDLcKtUBwCXOuUtyhtClf0Pgcs1KwlE3mKkE65Tb6PeL3HoYdnLUqYuqqkUGos5D67WBFYzElXdUDszc7RedH0WpRd22cHVi1atoPSI5VFxqgx7JOC7QpGdyKkGorsp687bxOWhLZiQBQElRetHAsolvt4qFGaaOOEiguQ/+b7DxYSsY+VxlrdTkB61cVDaNy0jz0n1Ra/B0qlhisBbhiqxF6OLm1WP0h6sTlfJUAgcJ7TvPQAi33WFjJcwKUzTEkEZABerhLBrVD6Dd4H+riWAQACokkMQU2CXLEPU666WhZ6ZOS2HzrSDxB+blgKWANdPnzrf1hSbpYglqONNqMXFOfKHzMKksEylZrAvVQFXKjUKpe/D5gs+WhBShJWtizqoalh5uTW30WrFkrNv+j2fmlzaAALDEa8Ir6vGsjI/o7SBKm5XbOPOmhsocxGuj0MX2IZdChQoUVCKK7rGf8Jif5M38CosYq+tKyMFiiKkSJxH+xUYx4YtTCpAHP01gMzG2CUlRIzUsx1fyiBiJh7xyuWZ7CzXNPPlEjBrCUEE5gGZyNSbMTd+XvAcgUKVjCogHJmez7VLuWADeZ0jsxJWplTA7pynR9QWJI8nuY5NkICQpMt3Zw9y4bm8Ewx7ryzdyUgsN7ipf70hGxqOLoWFCblNi3J9XaCnFKSWK9aBgDdnDVg6JFeFIIAAd60311e9jyaB4nDMqoINSGGqS6QXNQRtC99h6DiZ2lzY8JLMrUirsaatQHwhqZSgVbgF2DpDV3YpoX5HkILNx0xKXBdJSjZw6S48ft4Fh8SysyWygjMSHctY1ci9fm8HSQGO/UnLgEvTdqhwH0pHEg52BUzGqQCNWdyCAzORW5iRIxQWGCbEcrF7HUU9uUGTe5Ys2u41ufvxHYSJLzOQHVuHYb+NK05RJxCXGVQSQQ7k7XYAOYUrDZVEhV3o5ADjkXO7O1YjJMyWO6g1fMLnkeWmrQtV0Fdk1E8SpEyWl5aJh4lIqsAXSp6rlsCWDEVvrO6s9ZsLg1JV2JWpiFTdeWRKrBqO4vYxWonE6s4pxVYGz8w3pFYcIjMkN3qBLm+rDWptT6RG5J3Wztw58ag8eS6+P/T19PW8TEpJSqVLUcvaO96BqUf97TaMf050tKM0okJASL6kk3JOr3ikxiphlGWk5SVDQlqizUegc8oFgcMiUSlKyoEupaql2rS4BL0cx1rJHwcL2uq/mi8wktSAc/8A1JC2Kyg5jLOiiLpI50IcVpFh0LhlSp+YjMkIWQtLZSG7wJ0G14zs2chKsyCrwFKG4obRfdXsakJnlzl7GYSKs+U1LUFHDncCK2KUmElZyEgOo0AMaHCdXVgUY7pAt4Pf2iH0D1dxJaciUVXYK4XCqPW9PCkaObPVKQsgKRMSkAJU1201Kb8qQyFdkzo+WpWHVLd5klWZJsal2Ooq7jwjH9fOr0s9mvItlDs1KJZQUkAgVu6S1K8EajobphQXIzB+0GQmpKVAOz3KCzh3auxgXWrBoVKmSJxJQVJUj4W4s2YKd2CaE65ztCNjJK9nluA6PWVCW6XQWLqAtqHNmjSYKahAJSCUi6mPEWYsNEgWe/sIErokAhSjLGUJL1JtTMkkOCwZXprE8THlMOAoAzNzJZTkOW4XrR9KxzTzKUaNSTsJKm8BTwsSH1N3cEmm1hHQhWUg12NSebhtW+3pAWnKD2hKknUg5tHZj3XG0ckTVEnJNpQJBBzBjUVsRUaim0Sspaom9mrOVMrKSq7tuGfbZxeF+srRwjtAGUFH+51fSofeOzp9wo5FgMCeFyd3alflvQU3ElKagZaZgU8QUaMSGpU+lDWJyT8CuAbDzCh8gYOS1zWtB8ItSB4lK/hAbicEM9r7jU29oi5VM60lNQABwAjQsSSXS9z8MHXJzAB1AiuZzUF60oXY1hXHwI4t6Nx+jeYTKnPcLFAXA4Qabc42EZXqBLaVMqCCpLNXTc38Y1Ud2FVBBqtChQoUVMKKvrV+w4r+RO/AqLSKzrOf8Fif5M38CoxjwGQlJBVzpxVIppz5fSJCRLXkCWTYEmpal2uAQ7N5awwYYglSgwV3gwDa8O7OBQ1eHolqJDEJYtR7WDg/dYVhDTsORmKQFJLd4PajuANzprCThnN2pUh2e7CnF4BobKlmozBw5BLBm2tUmmmsHSQjNQ3oSczDSoAY33icm0hlVg5KQBRXDmudf7OR6R2YjKykqNLc9hbxHnBf1oGikgFiwOoG29T96pAZVE1Nzvu4eJq29jtqhgX8dQdgQzMQSGewOnOCBOVYKQWYhNAaAFgWFWS3oLQ1StiEvSuwob1D0rz0hqg5IBBArQ2807C/nDt8UTe9l/1Sw/BMLMSUs4bQl22N4qcQri75bOSkXArRQDnR6j03cidMS4C1AuzBwaaM1aGmjGIylZCFHNMdVgGYUU9GLC7HfSG56MiROIoakMOflYFr+kJUtw7nnproXtygM6VTMlTkAC5NNg1fvWJKMQAlgkqIN+TOPCrxNSY/EjzZSw2VR535WI5+UL9XmGWQpWZiGcVarsfDU7nyk4hVCCMod3Cq8jv/AE00iWJASkq/eIaYC4bYDTbeBL3AkV8ro6iRmIJLkOWfVy7gEgf1h07AZnCiSzEEkUqmg+EClBbSOpTx1JYkHU56UqLni82MPWhyFLJCQzjwbxZzresRU22FfIKVOBJCTUeHgbff0t+h8IquQlOYcRtwioHOtYocXgr911a0DByQHa/0AjT9UceiSoy57qSoEZqlrNU6jl/SOzHLw2I410X3R/SczDqT2hWuUQ4JfarersdIuunkpMtKgAohsqvGv5RRdMY9KE5EnOhSXQKEBwb14S5r7Rmf/dk1KQjLKmS0hmWnO/O7cvKLN0Kh65pKVZFOKFJBsQaN5Ej1i46yZ5kiVNS4UcoUxsTz0AII8xFX0N01KnTMkzD4VIcDNlKXJdgyKDZzpGjw2KkT0zJUjLLD5WLqSXGZbfu0Sz2ueUK3aaC0YiRiFgErTLUlTh1JZaQWuTuQa831LSZeMzSVpKQFJrmJYEGjLBqxBKWBsxbeX0v1dnSCVBGaUXUVp4gXuwFEg1JBiowpAUp6Eg5CC1RQBtATyNhVgY85waewNB0y0JS5CWamxBqzHUb/ANIjLxCUspICqWL1dqXFGJApRmeCyMWVJ4gQAlwSdbX3+bQTtEkqWlYrcketqAUtuYKetjIMiWSjLNTnQQKmpAYl/IlqPuOSGTIQRv3TVwKMdrn31iN2hzJKVqSk7KcUNHTvca3tUGOy51nqo1cVdnchtK/m0Kv2guiYmcCXW5BAfNpV2TzD38ok9oirux05Pp68oplLWyU5mqSAQ17U3tU7HeJMtb8KiAxL7kAqHrbxJEFSpMaMvc9B6kZOzmdmGTmAG1A1AaiNLGT/AEfTc0ubfvgeg0+fiY1kduN3FCChQoUUMKK7rG36piHt2M1/9iosYr+sEsqwuISA5MqYABqSlQEYx4ejKklnIUqh+KxSdWap9BAZgXslJduEMLDk78uUDmAmr0FBp9P6PE8TV5dDe4vS2reoPtE5J+B1QBcqgLBnAuxdnbZ70rVmgqCCDwltKUcU1P3rDTOoyql9rNq2p109I6icKEUFT3b6igDanl6xNRaVs3QSdgnsAl9UtTTwqPukcIcgBns9SSbOPz0fnCkzCp2VTStRf1iSmVxFzvb2fa0OvkDIy3Kglgxe41Gzl9BV9YLKksCymowroWBt5coeZIIBu4prazPpRvWGBTlmGao2tdz46xm0kChkqSolNaeFiBRim1Pl5wSckuLED94Vc6jna8DVhAvvK0tViWoK6GzwztCHBJLUoLFtySGfQ84nJNq0MwuHSolIUBSgbxNLk862tHAcrqcZbd0gjkKmkKTIl5gEJJDCuUaORpv8oarD5SpVgT3RxcxSwLMK84j2jLa2SU4oOlw5cUY8q7ihgWHxCmLOAAXszOwzOKl/pHQQbghkl/mQOerfnAz3XZmDA87CxDnV4RW9Cp2G/WQk2yoBAFS5JOoswoPXwjv6zkCiOEggVbU0cOAfDwgAmElhlBb+G/23kIlom5CzkAvmD5b94ncih8op+mpbH09keaoKCgpzmsDSoqSPQ0erXjomoNyoEAsCovZuFRpQpsRV7xzsQHYfEQWe4GoetGL722iUJ7IGVRCXDJNXJzNlBDChPIs9YooaD8DMRjQlCQkLdhmUSWFrcn1vHZMzNUgHcBI9X1NRtD+zJZ1BmJqCLB6NT79DiQ44FZzSgagLkkPR7e+0NxryCm+hqspslFbBAyFQJplIpozmkN/V8iSpK8qFOi5D1Lg1qCXod7mkNz5ciQm6ixfIdHYveunKCdqCShRzJqoUL2FMwoSNqelllLdCxVkvozpCbKWjs5gSGDpYF0M5YrYFq0vQbxazOkcNiFJ7eRlXQ55ZoQP3k1e1RdjFBPksT3VpuoE5QEv/AAtqDbXk8R5mZk5SCwBIcPf4WrQBvWF5uPRno0n/ALXUoFUlaZ6CxISWP+pDU9zGdxstMpSgEFMwioWG1LMm/wC7S+gtDJBWhTJUUqBIoWLMXqNPvSL+R1sKmRipEuemjFsqwDqCa08jS8b9su9A5aM1IUoDI1aipYGth9saxIkIdnKUuSoklgSRWzm225jQp6Fw2KVmw81nzJVJnHK96pI1q1QebRn+luhMThnSuWQgqLZQ6SDSqnrTwPhAnGVaBJgZ+HWUuVWZsqs3nw1NxpV31aLH9TKJSVOBbtQrizEs7ONKlqRWyAAFVCFEFwAOFTZuIXqGodIbh8JmJcgKFSBYsGcNuK1qG1vEQbZ6L+joDs5zWKwRV6ZRt5xr4w/6K5RTImgghlj8N3jcR6EPtGYoUKFDgFAsUWQrwPygsR+kFNKmHZKvkYK7A+jyPrT0cMPiSUpARNTmTSxJOYDzq2gUIqFSnFSfny+cbXrVh0z8KVXXJOceFlj0r/pEYvDyARXn+UbLHjI2J3EclYFdnb6asKk23hImPlJB3HNqewjiJAKrm338veHz0gDuuKiw9nIuflEihIlykhIYHLlDEcmU3L+pFISwCCzOXejm7ijV0pEOYCMzE6gA5hajlnsPRoeEsTVWWtgwNHs9PDfxiXGVmtDlSSFOCXBuWYgttcuaj+8PCSWCgnxdubKamvyh8nD2L1HxBrg05uCxhkyWwYG4YsWtX6DwrFKNY5M+1HAcgGrMfh8xX84JPVl4mAc60Z3sRau4JpaI6JBqW5sdvF9Ltz8oNLq4JbXivWgA5FgfKBTema1WwSF5JlDU8LOpiKjiZVb7Ue4eHJKGYKpWhBykfEArx31euyxGAHCQMwFSO6P82Wo2ajnhO0MVJAatvzOg2eJzgCnY7tMpAahNC9DpUa/e0S1ywQAkFhUh29XZ6b0ivyKDNmU4GZwzEX0ZqBvEbVPKkHfUaVqb01tWJwx1IKpDlymvUaAltN9YDi5XdIqrmLFy44jWo21gqiH4WubMW00sSRsPeBAnMGqH4hRw+1jtRqxRyXuBtBMRjCmhLEhPm4DFyPHVoYmc4yhszvdnDAAB6Ak+WkcmTHcqFstd9cp5E+7wbFYSWgjLMlTRUFmDbAj110MKk7tAtnUhZABGVWazuBtmF2dn2eOokgAkjMDcV15DR6XMPlzwPhJYEhrghyBprXU+MNkgEAqRVzY6GzUehi1rsKdjlTAglyb5qE0NWChVuIDSuhgOOksVZJilGm4Gb91JqCRfTS5DQ1U5ThSkgh6gjSgIJFWbX0ekFVMWSoqSG4XUATmdwHawoInLse0DTJWcxyIUaORUpqWUATu9Gh2CAKlBTkNQMWLMWbW325juHnkOCklQNCA2xA2rQ+1YU8oZyOEZqOXdnGp+K7b6RHiiVIYM4NSKuK2Lh3IAuHvTXWJCVJ7NToT8KVK4gdC6AalgRUbQKVJQUrL0yuAk63Uz+Jtd+VGy5YLv2iVVLtmelc4LnkY12gW2iMZJAWtClEOSBaxq3OuwenKL3o7rhiEGylJAIMtXEkkliA5cC2tKxVSJZSU5FDkliKh3BAIqX+7COkAqZSmOUlHIuTXMA7MbVproE2naZO3Zp5k3o3E8S0qwk0gkqQ6kv/mYM/ix5mA4nqhOluuUhM6Ua5pRLlxolJHs7e0UwqoJJSCbGwqwqSG9bDlEjB4ybhlASpipZ0SggpJdzSoIrqLARaMlPUkUTs2/6OMRmlzxlCcswBg/7oNQbXG8bGM51M6YmYhEwzUoC0qAJQGzUuX+xGjjpiqVBFChQoYwoh9Mh8PO/lr/AAmJkQumj/h538uZ+EwY9oD6ML0dIBStP7yVJ3uCPrGGkzVZUgkPSnzr96Rtuh8RxDxiv6f6pdgykEmUT5pOgJ25+Xj0+pj5I4JVZUIw9jY2tYn6PBM23z39gNYS0uAxYWhLCkjK9Dvyo5Hr4Rxo6WcUoEUbh0Hg9Cb+sPVNsKEh2Gr3r6a7QlMBQCjncf6hcisDw5Diu2XSlvk8Yx0SlM5UwoXYA7kP7Ew6XlIozWNqu2sGluqhAAJoQX83hstOVwSfrtt7mFCNUWLEABg1a3FtnA56xxKMx+FSqMxIcWFal3a1oItbAkEqtS7+QZ4jzWzAhWr5WIBL0B7tPsws260CgqkMLBjUAX2ck/M7PClr0HE521fnR31DQAzcrJJcG1htR2d2UkOflBAkuGJFSAK6HhvYjMY55Sl5YLpnSgOQxJLg6FwQatY0HpElcqhq5D1AZ63tUVJiFLQQKsfHlrtRvb17JJca7vQ14tCdz77Royrs3KxqgGqRoRQMNn5nnW9mEdWg7sKkE09xeg9o7MAVRw5Hdd81HHjrQHlpVyCQ2YBxUEmhq+tX9b2rVZO3oRuxigSE8R1L37tCXJLhmHmY7LQWKORYM5e5pZ+7XwjmdmAY1tcglthSvyh8rvcINK1DOaVoHBdorFf2Kt+xFlTFADiDm92JrcaeX9In9ib0U4qgKbwy6G7fnDF4bhc/E1b83ci4OrijjWIycMupYlIPxPU2YqqUm7A8oLh5QOISbOy8Otwz6XsPGsGw2IWxaiTbW3eDAUFC4HtEmVhytKlJdYo4dmTua1ozi8QJeEIBUFkgNcPdmYg6DNWtjB4trkHcQnaMoKKUkO2UVZ9Qx7oJ5XvtMwiRl4EsHAzMAwFDUWoz8h6VkpGVTsprAk3ArS1aGoItBJKVioUCguFJJ3zEM4vmjKw99B1lJJcFgXDChdPEztcFiPGJUsql5coBYgsly4NSHFi39orsHMyTqkgAkKSVjMCxYp3bm1CBSHqCTmUzHUtU+Iu4vp9Y5m97IuWzi1hE3KSQU5inSgsXINSCPOBYqRnBDI4jmfvOaDiL7PUAO/KJqjmTVAK7sT5sLHKKeQtpECdLYgoGVi5SXB3NtIdR8jUuxYiUqksgKGX96oLAkhno2hsX3aH/AKylSiMgzprUKqwb4WAA5lqaXh4AZWYNlAdg9NduFnq0Nmy0lQABSTZQDhtA9rDTRrRotdiJr3PQP0bzs0qb/GKbOMxHv7XMbCMd+jdAEucArNxppqnhFKBvSNjHZjdxQyFChQocIog9Ofs0/wDlzPwmOwoaPaBLpnmXR87IseMaLp/pAKkrSNQp6aJD/No7Cj0ssUzgg2YgJ8aEU8RBJiHBpW1GHh984UKPFukz1e6Q8yfB2rEcylJNCG8947CgRbC0Gw88FOtFVfwrDlMugAJax2PPeFCgtgapA0qB+Itq13NQz/fpHFFIQalWz0f2/h/rChRv+Iq7JPRXZKWpK0l0gEKd6aEDd+XKIapVSA4YW8xqC9KesKFAmlwTFmlbHSEm3eId9ik6kG4J0eAocFbDW1gddDSoNttoUKOVCQGys3xFw2wofqC/v5wcAjYEh7mupc8wDSFCgfIy7DypQodC4pycm5ekCQqizlqGLj0dvHLrpHIUdL8L8DwDdnmBA1YeA4X87w2fhzlIBUQomhNMwFVHn3vQQoUV8BfZ2RJmFCiBlSkgG1CXIBbQkEUeJc1HAmYhiSrKpJcAEMSQQxtw8n1jkKHrdfAnggzZzTTnNFMQfElyzF9aHlAl4tBKhlB4nypdI2awYW3+sdhRCXZVIlTujxM4UKGbKogM3CliXLHiYs4a/hEKXOQkl1KWpIZTM9waFYFI5CifHkrYk4qyVjZqeHJZ9dSK+RdPheCTcEv/AKZBLTAk3einyhT10byrChREh4K1YUgtmu5SCKEVzPXQA328INiEFK2VlKfCqbUHql23N4UKA+mxG+z0H9HD9lNJeqkmpzXSLco2EKFHfj+1Fl0KFChRQJ//2Q=="/>
          <p:cNvSpPr>
            <a:spLocks noChangeAspect="1" noChangeArrowheads="1"/>
          </p:cNvSpPr>
          <p:nvPr/>
        </p:nvSpPr>
        <p:spPr bwMode="auto">
          <a:xfrm>
            <a:off x="63500" y="-720725"/>
            <a:ext cx="2228851" cy="14859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hMSERQUExMVFBUWGRgaFxgXGB8YHhodGiAaGBgcFhsYGyYeGhojGhoYHy8gJScpLCwsGCAxNTEqNSYrLCkBCQoKDgwOGg8PGiwlHyQsKiwsLCwsLCwsLCwsLCwsLCwsLC0sLCwsLCwsLCwsLCwsLCwsLCwsLCwsLCwsLCwsLP/AABEIALcBEwMBIgACEQEDEQH/xAAcAAABBQEBAQAAAAAAAAAAAAADAAIEBQYBBwj/xABDEAABAgQEAggEAggFAwUAAAABAhEAAyExBBJBUSJhBQYTMnGBkaFCscHwstEHFDRScnPh8SRigpLSI6LCFRYzQ2P/xAAaAQADAQEBAQAAAAAAAAAAAAABAgMABAUG/8QALREAAgICAgEDAwMDBQAAAAAAAAECEQMhEjFBBFFhBTJxEyLwgZGhFTNCscH/2gAMAwEAAhEDEQA/APcYi9J4dK5M1CyyFIWlRFGSQQSPKJUVfWlL4LFD/wDCd+BUboMVyaRhMZ+ioKD4XEhfJf8AyR/xjIdLdS8bJUTMkKKB8SONPictR5gRAlY/ESEkyJswEVAKs3pmi56O/StiAZfbEryF6Kyuf8w1HJ2h45nIrn9I8Eqn59imkKfyjmIxoVwIUXB4iNBqPG35iN6rr10TiwBiZSUKOpSx/wB6WI9YjTOoOCmkDAz1AkFQB40aMCpgUk6d4xX9VPRy/p30YuWEpDD7+/t7wjiPv7++djFr0r+jrHS5iQySglitJzAcyKKGmlyIkYr9HM9BRkWmaD3hVBDV50v9mFeWho4HPom9Q+jjNmpmLJEtBel1EVHkDfwbw1XTfWcdoZfYuZa6KUsiosQEMed4y/RnSxkYkYcjKoUKdqAhjYhqxo+saJaUDEtslbB62SfMU8hvEXlctnpYfSwUlGXn29yAen5rAS0pSNMqfBy6nL0GsBXOnzO8on+IkxWT+tCW4Jb8zT5RAndYJxsoJ/hERll+T2MfoYR6gv67NH/6bqtfuwiPMxeGl/EFEbDN72jLTJ6ld4lR5l/nHAYk8vsjsXpn5Zo8R1tApLluwuo09B+cV2I6enruvKNk097+8V6RDsjVNBCucmOsMI+DioShBZcsqohJVzFvU09IscP1dmqqSEjl/wAj+Qh44JSOXN9QwYtXb+NlFiSxrHMJIUHLGsbLC9XEoNhm3ur1Lq9miVO6NQzlkjcn7+p8I6seFQdtniet+ov1EOCVL/JkujEZpgDVNhGzlFmFWHpZ4r5M6WhQ7IB6usioH+XUA738IOJ5SCSoXDN5j+njEPVSVpHnY/clYVT5tNRyYi3uN6x1ZDWv8/v5GG4fEAuaVFbXVblV/eIq5iWuWfXzbzLRyt6KN6DrmuwZ2HsRp6/OBowzgkvUG5fV/wAvaO9s6aLD2q3pSm0PUVJvdmv8+cDmZSCymSmjln73MmHoLqKdG9z5+cR5K8pJJoan5fIQs7LTWv5W9q+cNyNZ2ZJuklnWfHu5nrY8+UEWl3IZ3Gnh7QNSyQDcuT6hgR8oYZ1CDp+W8FyGCT5aSyQbM+pYUHtEkJD3DUp58/CINiFbBzXxEHM0MOEWorS9m2vDKWzUaXqbKZEwuOJQNPACNFGf6nzAULy2zD3DxoI6oO4kpdihQoUOKKKzrP8AsWJ/kzfwKizis6z/ALFiv5E38CoD6Hx/evyjwJKoHMwMtVSGO4p66Q9NaQ+1zHJdbR9nOEZrjNWDl4SXkWkJqpJS59R7sYppYmSVBiqWrcEj3F4vSoRzEEKTlUHH3UQ0cvHs5PVfT454rh+1rr2LXq31mxsw9mcS8sDMc4BsQwCrhzr4xvOjum5aj3wpZ0HmI8mwOH7MllEvTyixwXSK5SsyGeGeVXo4sf0vNGG6v2N11jyhlqAfhc60LX8Ib0mFzMNNFcuRwARVmVbyjPL6b7dBE4gFmAalYL0Z1qVIAFFpQQUlVCW0J2MK5KwRxZIOuO0Z5JghEbPF9FSOkEqm4NBlzQASk5UoWTfLXhUN2CTGfldX5uYpmOgi6UpdQPiqg9DGWCTej0P9UwKNy79vJWNBJAzdxKl+Ap/uLCNBh+r8sM4c/wCbiV/tsPQRPlSEi1fdvIU94tH0y8s87N9ak9Y41+TP4XoWau/D/CHPqQ3sYspXQKBWiiNznI8+6n2i1Io5IA5s30T84jzekpabOs6bepDegjpjCMekeRm9VlzffJv/AK/sSsFlSzy83MF38HofKJOJxyEd5THa6vavyjPYjpWYqgVlGyb+armIeWhaC5HOXU3p8miE5RuWJ9LerxXTsQVFySTuS8AjqA5yi/yG5icpUrZiRJkqIJSHOnj9tB5qDlLEkuDlY0NLGzP4a3pErC5UDV0ixvVq/wBIFLTV82ZTuKXts7kv7x5c585ckUiiHLnFCFEpqeEbPzO1PeCYeaFh6Ah3pbbyr784l9HyFTBlypIN38fBv7QYoqc1ByLvcAPoNTsBCO0Z2LDJQFcI0d/C/hcB4ZiDwu1LCtXpZt/rA+1Lkhy51uNN9WgpQFDiD1qwbwavjaBysyYJeNGav5239DE7M8sAjK2u7jz315RDKQUGWyQTTMAH+/zhsyT2Yy53ck1F9Dd9DSoh1IayUAwu4aunp5PDCHyliXYEttu33WI8rEvmqMtAwcip9DR4NLxZcMdX2uwFPWM2M+ySlCczE0A0HztAllnP7vpv9+ECRNYkk/f384ahZIURqH29IMW2NZsOpKnlzP4vp+TRpIzHUUHs5lzxivkHjTx34/tRKXYoUKFDiiir60/sWK/kTvwKi0is60fsWK/kTvwKgPopi+9flHzwDBkqBYE+f58oamUY5nSCxLnYVPoKxwJNn3EpRirk6HlBtDwlxWCysJNV3ZbDdZyj0qfaJ2H6AKiy5hPJAy+9T8ovH082efl+q+nx6Tt/BVkAd4tEmThlqbJLURueEeqr+UX+G6GlyzRKQrnxKPzV8omGSKCx9T4BIc+pi8fTRXbPMzfWcstY0l/llLhugZiu8qmyB/5KH0izwnQ0tBdg/PjV/SJMpcxPCHqO7f1GkFmY5KBxlIOwr/21+cdEYRj0jycvqMuX/ck3/PYLKmlJBTmzCxJLg8gn6xdjpFGICZcxJEwnKFpZht2gzCn+WvLaMnM6YeiE+aqD/aKesQ509amzLNNBQeggOiKZoek5f6uQmYCCQ4ADuNwzJ9zFXN6ZVZKQkbmp8hYekWGD60pVL7HEo7VPwF2UDpxGzDX5xD6a6urw/Gk9pJPdWKsDbM1jzsfaBy8Ba8kFc0qLrJVzJeGZoGlcOeAA6I6UsBzgE/FZQSf7x3BYVakk+JJOnLnpQQrkkFIPLllZZI5kmgA5mJMpAQ6UkFRfQO7+NqQPoXo1MvjVMEyYpwXoALFkswHiTrzidMJWTkAce2+obdo4s0nPXgssehyFlgWvQ1elPI2P2YUnEEUYUNDsai99Pt4DhlqBLhmIoT5eH9oLJkB6m1X8AxrbURCkqClRcYPCEAhepLKDMwqAWrb6xXTFrSsiikkXcfhSTsDU6w3t2fIthcMeQALVFHgU3EFRzqYF6EliqtBdnvGlKLVCSmhs1RIrT6eeuoblyiKiYs0Kk2dw7VpXTyiYMqi/aZCdwz7vUZg/1hZQSCVJJG1Aebae+vnNteSfJEBMxYWCQogW1te+tm8YJip6ZqGUSLBOjAH0IvXwpErNU8W9GFfGOf8ApxVQFwWIqzAV5huQc1gRfsBS9iMuWAmhY0p+9Rr8g9bU5QUTRkTtpSx1De728KwcYHJXvq1Aq3IPr42bWGHDJSolIJSpiRoGuzcq3ejeNIv3G50CxE4pOVRvy5P8n+xErCzXSNXB00Zqc4jqJJImeBAod3tTQeUSMKlA2JIqGsNjzYekZS2GMtm36npZEwUbMGbwevrGgjO9Tf8A45lG4h8tY0Uejj+1BfYoUKFDgFFb1kQTg8SAWJkzQDs6FRZRD6YP+Hnfy1/hMY11tHhmF6sZzxKUvcd0ezD1eLrB9DS0BuEckB/U294kmY5qfVz7C0Cmz0p76h5n/wARHQopdAnklN3Nt/kMEJFAB58Z9AwEcRtl9f8Aij6xBX0sPhBP/aPapiNMxsw0zZRsmkaxLLadPSjvqA5W/wC1NfWIx6WHwJfx4R6Cp8zFYEjxh1h5wtgJEzGLVdTDZPCPaIwlCkcBhzWgGC5thDXhCFACIiLHonrPMwwKKTJZBBQqor9NxrFapdIiYpbcIqo6fnCNjo1PSHQCZsv9YwZC0fFLDkpOuV6kO/Dcc4z0qXMWCUoUtqUH50g3Q+JmYcgy1qQ9CzF/EFxQ8qRs8NjJWMRmQQicHJSogBVntQE7867xJz8Ifj7mSwvQCswXODs2VAcgc1HU/e0SsbPEtSQK5vhSnOAAHD6JuzcubxPnT1SyvO6VChBuDbx83aCdskgEpbm2/j5ekQclJ7HSog4dWrJBAs3yu4bWHTpZSdb2S5I0oAPGp84cqaCBl0oKEafKBTFFJBKgeT6/lQchCNKgnSpJpmcHVVfk3Km3mIcjs07Fvldmff6xV9J9Jok5czErIAZVmuXrob840OB6QwAQDn7RRpxjN4k6AeFfGDiwvJsnLIQ5U6XmpRtnGlLNYFvPlD1LSQGSaD4h6swck39RF/I6Nw01WdORR2BI9njP9O4/DScUiUozAkoCsySCEqBLA0q4HvDy9JIlyTBTUcq7j4gah3oQzj63gJks4ZvQVHtvaJM3pDClDy5oWQQEoY5lHag+jREROdZzBxcEG40ufDSOTJilB0xa1aHzcPlWhnUC2jgEUoT+US8DKmJS5UpQTd2B02tT53gWHmpCA5KTZiPUtfR96iHoxOuYNV/7NpQxkk3soux65ZdgqhJdhUvuTRv6eMClIUnOSlQINCaveraW94SS5AAqaejAvvXTxgCZ9QHowKnDN9RtDvGzOIYrzKzEVOUGoBrVyWrpWrNeOyZCUuAWL62DtTiuSz7+DxEl45JJChlYm+p3cbP/AFiZiAyRlYpbUOd7n8t4XoW6Nx1LWTLW7d7Tw0bSNFGY6iTHlTKNxD5D0jTx6GP7UPdihQoUUMKIHT6mws87Spn4TE+K/rF+yYj+TN/CqMY8Ym4qYr4mGyaQHsgK3MJaqxwreLEgoEJLPvAzHWgBH5oUMzQ7tjQAnf8ArAMJVLwlz2sHgeVy5rDZy2pcmwgNhofJxBU76GHLmhIJNh90iKrpGXLBSP8AqLFVBNQPE2HzgnRWO7UKKgEsfm4AfyMTlKkPGN6ATukSVMEkDU6tUBjYVg+ClCWrKS6lF8xu1N77+ZuYssR0eVJoE2pT6+kRxgiDlUCk1IJFy2+oYaRzymmi36bQR1FRDpo9j43Gh9feJKUMQRoxNHBL3Di4O3OGKCQpSg4c1GxOvgIQWMwBcEMfb7r+ccz0O9GlwfTKJ6RLngpmCgmJAdOvE5FDtzo0AxeAVLUnPw82dKhRsqvmOekVCZALX4dtRceA5xYdHdYKGVPSVyaBrkVZwWcH6RVS5dkwc6QnRiRdhUkWdvlSI0iR2icpSUKBLEinMM9/rvFlj+juyGaWrtJRNwHINiJgBYHS1eVoqZc0qUUoQpXCMq0GhLszP410Fa2JXJvjWwx326Mz1nw0xWMCQhRolKAA7lhmNKDiJ8Azxd4LqeiSkKnLSpTOQzgHYObAas5NmF2YDF4qXiFyzLUuaokEMHIFQQpgyWYvQNFrP6FK6TV5ln/60uAP9XxH0jvxx4x2czdszWN6UVIWiZKcSVguCSUpUCUqAJrlsQ5JGZnLOYnT/T4nTZaiFJmFITQ8LJsyWYaxc9P9GdpIRJS6BmmgAWKkgLQCOZBD1NYzyuiVSphE1BzJKE5xVCQ2airOrhbk+8FtgpGy6rYCXKWqfOXLmBKSwGvkAA/kYNI6RlTpiiqU1eEJ+EaMTrGUw+NbhN3pFxg5CndacoFnp6/LzMc3qZR4hiWGMkhIKwUsBpTVj9T5+UNw4BoKOeIAuw7pIq9fu8S8CogGgawelD7HQ8oAnDLzPUUq4FudW/tHCvgpVbCLUQtKgl3Tl8L/AJA/dKqaque5ZgRSoqX01esWMqcQLEtXel6nc82vHZ0leYsTlYFJI7t30agL7wzn7iSlorZksrSGcA1OnLhDUF2huInTUgAB0jKMwypNAzs4q9PKLCXJXRSnJPdY6u9rg/nCOFzBRByEjWrhnZTPzNNucL+RNm1/RySZMwl3Kk3/AIRrrGvjJfo8pKmCpZSfwh7xrY7sP2IePQoUKFFRhRX9Yv2TEfyZv4VRYRXdYv2TEfyZv4FRjHiEdtAysnl/aOZPP+0UbJ0FXPAS9Wcws7wLFL4QIIEMgEkClXLfOFsNHY6pQSCd/lrEb9aBBYg87jybV9IFh5RqDxZi4Yl3arAlgHI84SU/YZRHfrpU+UpSNyXLalocMATVSnB1Ba+71GsRU4I0uG0IqTWhB1rdzBsOpkpGo1GrEmgOlj6wjbY3R3B9GoThl1bNM+HVgGDtYVNYbh8LlSsCoIBB9YmS8XlZJJABcUptU877QSehMxLAJzDUhz5VB39YnJ+B4utgMBjVy8uVTpJF6jyiUBjJhWpYpXKBQCo01LbuYinCrlvlOYCuVQd7HTu/flPPWR0FK0mWtuHY7EGA46Kcr7L7qt0PLxaJipq8mUsGNSE3IBodRqL0imx3R3/VUUqDJoph6FncViP1awc2dnTKWxAdYIZTHY2vTeJcvpdUtTLlypzUzKTxEPunW2h/NJU1SQOLqwXbOAASaggEAPoRrv4RLwk1wxNSRYhL830s2kaTFdRlzlonhJylIJkzFZWo4SCO5W/N4oJnZTe5KMqbKJTNSKIYUchZ4VO4NS7PrC8H1RZxg4pwtvz7L+oXBdNKw5Vl4k90oXUHQg1rTQ7ViVj+jxMldthjwsSqVUFLFjk/eA1F9axV9IYBScpuk2Nbi6S9QU7HRjrFt1Z6VmJUmVkCwFFSRmKWoXdriOzHDitnJJ2xvVPFzzM7NClFKhVySEh6lnYGNfO6soQk3UTcm/8AcRlB1xlykkYXDplPVR1PmXi26G67mZSYHHhXya8VTJtFN090RlHCe6vtMxehYbXN6WjEJEydJmHtCVLJPEe6AoudXJSknR6Wj2bpXKvIhSCpE0FIajPru7P7Dw8wVhEyJipS8qDLcKtUBwCXOuUtyhtClf0Pgcs1KwlE3mKkE65Tb6PeL3HoYdnLUqYuqqkUGos5D67WBFYzElXdUDszc7RedH0WpRd22cHVi1atoPSI5VFxqgx7JOC7QpGdyKkGorsp687bxOWhLZiQBQElRetHAsolvt4qFGaaOOEiguQ/+b7DxYSsY+VxlrdTkB61cVDaNy0jz0n1Ra/B0qlhisBbhiqxF6OLm1WP0h6sTlfJUAgcJ7TvPQAi33WFjJcwKUzTEkEZABerhLBrVD6Dd4H+riWAQACokkMQU2CXLEPU666WhZ6ZOS2HzrSDxB+blgKWANdPnzrf1hSbpYglqONNqMXFOfKHzMKksEylZrAvVQFXKjUKpe/D5gs+WhBShJWtizqoalh5uTW30WrFkrNv+j2fmlzaAALDEa8Ir6vGsjI/o7SBKm5XbOPOmhsocxGuj0MX2IZdChQoUVCKK7rGf8Jif5M38CosYq+tKyMFiiKkSJxH+xUYx4YtTCpAHP01gMzG2CUlRIzUsx1fyiBiJh7xyuWZ7CzXNPPlEjBrCUEE5gGZyNSbMTd+XvAcgUKVjCogHJmez7VLuWADeZ0jsxJWplTA7pynR9QWJI8nuY5NkICQpMt3Zw9y4bm8Ewx7ryzdyUgsN7ipf70hGxqOLoWFCblNi3J9XaCnFKSWK9aBgDdnDVg6JFeFIIAAd60311e9jyaB4nDMqoINSGGqS6QXNQRtC99h6DiZ2lzY8JLMrUirsaatQHwhqZSgVbgF2DpDV3YpoX5HkILNx0xKXBdJSjZw6S48ft4Fh8SysyWygjMSHctY1ci9fm8HSQGO/UnLgEvTdqhwH0pHEg52BUzGqQCNWdyCAzORW5iRIxQWGCbEcrF7HUU9uUGTe5Ys2u41ufvxHYSJLzOQHVuHYb+NK05RJxCXGVQSQQ7k7XYAOYUrDZVEhV3o5ADjkXO7O1YjJMyWO6g1fMLnkeWmrQtV0Fdk1E8SpEyWl5aJh4lIqsAXSp6rlsCWDEVvrO6s9ZsLg1JV2JWpiFTdeWRKrBqO4vYxWonE6s4pxVYGz8w3pFYcIjMkN3qBLm+rDWptT6RG5J3Wztw58ag8eS6+P/T19PW8TEpJSqVLUcvaO96BqUf97TaMf050tKM0okJASL6kk3JOr3ikxiphlGWk5SVDQlqizUegc8oFgcMiUSlKyoEupaql2rS4BL0cx1rJHwcL2uq/mi8wktSAc/8A1JC2Kyg5jLOiiLpI50IcVpFh0LhlSp+YjMkIWQtLZSG7wJ0G14zs2chKsyCrwFKG4obRfdXsakJnlzl7GYSKs+U1LUFHDncCK2KUmElZyEgOo0AMaHCdXVgUY7pAt4Pf2iH0D1dxJaciUVXYK4XCqPW9PCkaObPVKQsgKRMSkAJU1201Kb8qQyFdkzo+WpWHVLd5klWZJsal2Ooq7jwjH9fOr0s9mvItlDs1KJZQUkAgVu6S1K8EajobphQXIzB+0GQmpKVAOz3KCzh3auxgXWrBoVKmSJxJQVJUj4W4s2YKd2CaE65ztCNjJK9nluA6PWVCW6XQWLqAtqHNmjSYKahAJSCUi6mPEWYsNEgWe/sIErokAhSjLGUJL1JtTMkkOCwZXprE8THlMOAoAzNzJZTkOW4XrR9KxzTzKUaNSTsJKm8BTwsSH1N3cEmm1hHQhWUg12NSebhtW+3pAWnKD2hKknUg5tHZj3XG0ckTVEnJNpQJBBzBjUVsRUaim0Sspaom9mrOVMrKSq7tuGfbZxeF+srRwjtAGUFH+51fSofeOzp9wo5FgMCeFyd3alflvQU3ElKagZaZgU8QUaMSGpU+lDWJyT8CuAbDzCh8gYOS1zWtB8ItSB4lK/hAbicEM9r7jU29oi5VM60lNQABwAjQsSSXS9z8MHXJzAB1AiuZzUF60oXY1hXHwI4t6Nx+jeYTKnPcLFAXA4Qabc42EZXqBLaVMqCCpLNXTc38Y1Ud2FVBBqtChQoUVMKKvrV+w4r+RO/AqLSKzrOf8Fif5M38CoxjwGQlJBVzpxVIppz5fSJCRLXkCWTYEmpal2uAQ7N5awwYYglSgwV3gwDa8O7OBQ1eHolqJDEJYtR7WDg/dYVhDTsORmKQFJLd4PajuANzprCThnN2pUh2e7CnF4BobKlmozBw5BLBm2tUmmmsHSQjNQ3oSczDSoAY33icm0hlVg5KQBRXDmudf7OR6R2YjKykqNLc9hbxHnBf1oGikgFiwOoG29T96pAZVE1Nzvu4eJq29jtqhgX8dQdgQzMQSGewOnOCBOVYKQWYhNAaAFgWFWS3oLQ1StiEvSuwob1D0rz0hqg5IBBArQ2807C/nDt8UTe9l/1Sw/BMLMSUs4bQl22N4qcQri75bOSkXArRQDnR6j03cidMS4C1AuzBwaaM1aGmjGIylZCFHNMdVgGYUU9GLC7HfSG56MiROIoakMOflYFr+kJUtw7nnproXtygM6VTMlTkAC5NNg1fvWJKMQAlgkqIN+TOPCrxNSY/EjzZSw2VR535WI5+UL9XmGWQpWZiGcVarsfDU7nyk4hVCCMod3Cq8jv/AE00iWJASkq/eIaYC4bYDTbeBL3AkV8ro6iRmIJLkOWfVy7gEgf1h07AZnCiSzEEkUqmg+EClBbSOpTx1JYkHU56UqLni82MPWhyFLJCQzjwbxZzresRU22FfIKVOBJCTUeHgbff0t+h8IquQlOYcRtwioHOtYocXgr911a0DByQHa/0AjT9UceiSoy57qSoEZqlrNU6jl/SOzHLw2I410X3R/SczDqT2hWuUQ4JfarersdIuunkpMtKgAohsqvGv5RRdMY9KE5EnOhSXQKEBwb14S5r7Rmf/dk1KQjLKmS0hmWnO/O7cvKLN0Kh65pKVZFOKFJBsQaN5Ej1i46yZ5kiVNS4UcoUxsTz0AII8xFX0N01KnTMkzD4VIcDNlKXJdgyKDZzpGjw2KkT0zJUjLLD5WLqSXGZbfu0Sz2ueUK3aaC0YiRiFgErTLUlTh1JZaQWuTuQa831LSZeMzSVpKQFJrmJYEGjLBqxBKWBsxbeX0v1dnSCVBGaUXUVp4gXuwFEg1JBiowpAUp6Eg5CC1RQBtATyNhVgY85waewNB0y0JS5CWamxBqzHUb/ANIjLxCUspICqWL1dqXFGJApRmeCyMWVJ4gQAlwSdbX3+bQTtEkqWlYrcketqAUtuYKetjIMiWSjLNTnQQKmpAYl/IlqPuOSGTIQRv3TVwKMdrn31iN2hzJKVqSk7KcUNHTvca3tUGOy51nqo1cVdnchtK/m0Kv2guiYmcCXW5BAfNpV2TzD38ok9oirux05Pp68oplLWyU5mqSAQ17U3tU7HeJMtb8KiAxL7kAqHrbxJEFSpMaMvc9B6kZOzmdmGTmAG1A1AaiNLGT/AEfTc0ubfvgeg0+fiY1kduN3FCChQoUUMKK7rG36piHt2M1/9iosYr+sEsqwuISA5MqYABqSlQEYx4ejKklnIUqh+KxSdWap9BAZgXslJduEMLDk78uUDmAmr0FBp9P6PE8TV5dDe4vS2reoPtE5J+B1QBcqgLBnAuxdnbZ70rVmgqCCDwltKUcU1P3rDTOoyql9rNq2p109I6icKEUFT3b6igDanl6xNRaVs3QSdgnsAl9UtTTwqPukcIcgBns9SSbOPz0fnCkzCp2VTStRf1iSmVxFzvb2fa0OvkDIy3Kglgxe41Gzl9BV9YLKksCymowroWBt5coeZIIBu4prazPpRvWGBTlmGao2tdz46xm0kChkqSolNaeFiBRim1Pl5wSckuLED94Vc6jna8DVhAvvK0tViWoK6GzwztCHBJLUoLFtySGfQ84nJNq0MwuHSolIUBSgbxNLk862tHAcrqcZbd0gjkKmkKTIl5gEJJDCuUaORpv8oarD5SpVgT3RxcxSwLMK84j2jLa2SU4oOlw5cUY8q7ihgWHxCmLOAAXszOwzOKl/pHQQbghkl/mQOerfnAz3XZmDA87CxDnV4RW9Cp2G/WQk2yoBAFS5JOoswoPXwjv6zkCiOEggVbU0cOAfDwgAmElhlBb+G/23kIlom5CzkAvmD5b94ncih8op+mpbH09keaoKCgpzmsDSoqSPQ0erXjomoNyoEAsCovZuFRpQpsRV7xzsQHYfEQWe4GoetGL722iUJ7IGVRCXDJNXJzNlBDChPIs9YooaD8DMRjQlCQkLdhmUSWFrcn1vHZMzNUgHcBI9X1NRtD+zJZ1BmJqCLB6NT79DiQ44FZzSgagLkkPR7e+0NxryCm+hqspslFbBAyFQJplIpozmkN/V8iSpK8qFOi5D1Lg1qCXod7mkNz5ciQm6ixfIdHYveunKCdqCShRzJqoUL2FMwoSNqelllLdCxVkvozpCbKWjs5gSGDpYF0M5YrYFq0vQbxazOkcNiFJ7eRlXQ55ZoQP3k1e1RdjFBPksT3VpuoE5QEv/AAtqDbXk8R5mZk5SCwBIcPf4WrQBvWF5uPRno0n/ALXUoFUlaZ6CxISWP+pDU9zGdxstMpSgEFMwioWG1LMm/wC7S+gtDJBWhTJUUqBIoWLMXqNPvSL+R1sKmRipEuemjFsqwDqCa08jS8b9su9A5aM1IUoDI1aipYGth9saxIkIdnKUuSoklgSRWzm225jQp6Fw2KVmw81nzJVJnHK96pI1q1QebRn+luhMThnSuWQgqLZQ6SDSqnrTwPhAnGVaBJgZ+HWUuVWZsqs3nw1NxpV31aLH9TKJSVOBbtQrizEs7ONKlqRWyAAFVCFEFwAOFTZuIXqGodIbh8JmJcgKFSBYsGcNuK1qG1vEQbZ6L+joDs5zWKwRV6ZRt5xr4w/6K5RTImgghlj8N3jcR6EPtGYoUKFDgFAsUWQrwPygsR+kFNKmHZKvkYK7A+jyPrT0cMPiSUpARNTmTSxJOYDzq2gUIqFSnFSfny+cbXrVh0z8KVXXJOceFlj0r/pEYvDyARXn+UbLHjI2J3EclYFdnb6asKk23hImPlJB3HNqewjiJAKrm338veHz0gDuuKiw9nIuflEihIlykhIYHLlDEcmU3L+pFISwCCzOXejm7ijV0pEOYCMzE6gA5hajlnsPRoeEsTVWWtgwNHs9PDfxiXGVmtDlSSFOCXBuWYgttcuaj+8PCSWCgnxdubKamvyh8nD2L1HxBrg05uCxhkyWwYG4YsWtX6DwrFKNY5M+1HAcgGrMfh8xX84JPVl4mAc60Z3sRau4JpaI6JBqW5sdvF9Ltz8oNLq4JbXivWgA5FgfKBTema1WwSF5JlDU8LOpiKjiZVb7Ue4eHJKGYKpWhBykfEArx31euyxGAHCQMwFSO6P82Wo2ajnhO0MVJAatvzOg2eJzgCnY7tMpAahNC9DpUa/e0S1ywQAkFhUh29XZ6b0ivyKDNmU4GZwzEX0ZqBvEbVPKkHfUaVqb01tWJwx1IKpDlymvUaAltN9YDi5XdIqrmLFy44jWo21gqiH4WubMW00sSRsPeBAnMGqH4hRw+1jtRqxRyXuBtBMRjCmhLEhPm4DFyPHVoYmc4yhszvdnDAAB6Ak+WkcmTHcqFstd9cp5E+7wbFYSWgjLMlTRUFmDbAj110MKk7tAtnUhZABGVWazuBtmF2dn2eOokgAkjMDcV15DR6XMPlzwPhJYEhrghyBprXU+MNkgEAqRVzY6GzUehi1rsKdjlTAglyb5qE0NWChVuIDSuhgOOksVZJilGm4Gb91JqCRfTS5DQ1U5ThSkgh6gjSgIJFWbX0ekFVMWSoqSG4XUATmdwHawoInLse0DTJWcxyIUaORUpqWUATu9Gh2CAKlBTkNQMWLMWbW325juHnkOCklQNCA2xA2rQ+1YU8oZyOEZqOXdnGp+K7b6RHiiVIYM4NSKuK2Lh3IAuHvTXWJCVJ7NToT8KVK4gdC6AalgRUbQKVJQUrL0yuAk63Uz+Jtd+VGy5YLv2iVVLtmelc4LnkY12gW2iMZJAWtClEOSBaxq3OuwenKL3o7rhiEGylJAIMtXEkkliA5cC2tKxVSJZSU5FDkliKh3BAIqX+7COkAqZSmOUlHIuTXMA7MbVproE2naZO3Zp5k3o3E8S0qwk0gkqQ6kv/mYM/ix5mA4nqhOluuUhM6Ua5pRLlxolJHs7e0UwqoJJSCbGwqwqSG9bDlEjB4ybhlASpipZ0SggpJdzSoIrqLARaMlPUkUTs2/6OMRmlzxlCcswBg/7oNQbXG8bGM51M6YmYhEwzUoC0qAJQGzUuX+xGjjpiqVBFChQoYwoh9Mh8PO/lr/AAmJkQumj/h538uZ+EwY9oD6ML0dIBStP7yVJ3uCPrGGkzVZUgkPSnzr96Rtuh8RxDxiv6f6pdgykEmUT5pOgJ25+Xj0+pj5I4JVZUIw9jY2tYn6PBM23z39gNYS0uAxYWhLCkjK9Dvyo5Hr4Rxo6WcUoEUbh0Hg9Cb+sPVNsKEh2Gr3r6a7QlMBQCjncf6hcisDw5Diu2XSlvk8Yx0SlM5UwoXYA7kP7Ew6XlIozWNqu2sGluqhAAJoQX83hstOVwSfrtt7mFCNUWLEABg1a3FtnA56xxKMx+FSqMxIcWFal3a1oItbAkEqtS7+QZ4jzWzAhWr5WIBL0B7tPsws260CgqkMLBjUAX2ck/M7PClr0HE521fnR31DQAzcrJJcG1htR2d2UkOflBAkuGJFSAK6HhvYjMY55Sl5YLpnSgOQxJLg6FwQatY0HpElcqhq5D1AZ63tUVJiFLQQKsfHlrtRvb17JJca7vQ14tCdz77Royrs3KxqgGqRoRQMNn5nnW9mEdWg7sKkE09xeg9o7MAVRw5Hdd81HHjrQHlpVyCQ2YBxUEmhq+tX9b2rVZO3oRuxigSE8R1L37tCXJLhmHmY7LQWKORYM5e5pZ+7XwjmdmAY1tcglthSvyh8rvcINK1DOaVoHBdorFf2Kt+xFlTFADiDm92JrcaeX9In9ib0U4qgKbwy6G7fnDF4bhc/E1b83ci4OrijjWIycMupYlIPxPU2YqqUm7A8oLh5QOISbOy8Otwz6XsPGsGw2IWxaiTbW3eDAUFC4HtEmVhytKlJdYo4dmTua1ozi8QJeEIBUFkgNcPdmYg6DNWtjB4trkHcQnaMoKKUkO2UVZ9Qx7oJ5XvtMwiRl4EsHAzMAwFDUWoz8h6VkpGVTsprAk3ArS1aGoItBJKVioUCguFJJ3zEM4vmjKw99B1lJJcFgXDChdPEztcFiPGJUsql5coBYgsly4NSHFi39orsHMyTqkgAkKSVjMCxYp3bm1CBSHqCTmUzHUtU+Iu4vp9Y5m97IuWzi1hE3KSQU5inSgsXINSCPOBYqRnBDI4jmfvOaDiL7PUAO/KJqjmTVAK7sT5sLHKKeQtpECdLYgoGVi5SXB3NtIdR8jUuxYiUqksgKGX96oLAkhno2hsX3aH/AKylSiMgzprUKqwb4WAA5lqaXh4AZWYNlAdg9NduFnq0Nmy0lQABSTZQDhtA9rDTRrRotdiJr3PQP0bzs0qb/GKbOMxHv7XMbCMd+jdAEucArNxppqnhFKBvSNjHZjdxQyFChQocIog9Ofs0/wDlzPwmOwoaPaBLpnmXR87IseMaLp/pAKkrSNQp6aJD/No7Cj0ssUzgg2YgJ8aEU8RBJiHBpW1GHh984UKPFukz1e6Q8yfB2rEcylJNCG8947CgRbC0Gw88FOtFVfwrDlMugAJax2PPeFCgtgapA0qB+Itq13NQz/fpHFFIQalWz0f2/h/rChRv+Iq7JPRXZKWpK0l0gEKd6aEDd+XKIapVSA4YW8xqC9KesKFAmlwTFmlbHSEm3eId9ik6kG4J0eAocFbDW1gddDSoNttoUKOVCQGys3xFw2wofqC/v5wcAjYEh7mupc8wDSFCgfIy7DypQodC4pycm5ekCQqizlqGLj0dvHLrpHIUdL8L8DwDdnmBA1YeA4X87w2fhzlIBUQomhNMwFVHn3vQQoUV8BfZ2RJmFCiBlSkgG1CXIBbQkEUeJc1HAmYhiSrKpJcAEMSQQxtw8n1jkKHrdfAnggzZzTTnNFMQfElyzF9aHlAl4tBKhlB4nypdI2awYW3+sdhRCXZVIlTujxM4UKGbKogM3CliXLHiYs4a/hEKXOQkl1KWpIZTM9waFYFI5CifHkrYk4qyVjZqeHJZ9dSK+RdPheCTcEv/AKZBLTAk3einyhT10byrChREh4K1YUgtmu5SCKEVzPXQA328INiEFK2VlKfCqbUHql23N4UKA+mxG+z0H9HD9lNJeqkmpzXSLco2EKFHfj+1Fl0KFChRQJ//2Q=="/>
          <p:cNvSpPr>
            <a:spLocks noChangeAspect="1" noChangeArrowheads="1"/>
          </p:cNvSpPr>
          <p:nvPr/>
        </p:nvSpPr>
        <p:spPr bwMode="auto">
          <a:xfrm>
            <a:off x="63500" y="-720725"/>
            <a:ext cx="2228851" cy="14859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26"/>
          <p:cNvGrpSpPr/>
          <p:nvPr/>
        </p:nvGrpSpPr>
        <p:grpSpPr>
          <a:xfrm>
            <a:off x="304800" y="3276600"/>
            <a:ext cx="8531771" cy="1828800"/>
            <a:chOff x="78830" y="4953000"/>
            <a:chExt cx="8531770" cy="1828800"/>
          </a:xfrm>
        </p:grpSpPr>
        <p:sp>
          <p:nvSpPr>
            <p:cNvPr id="9" name="Flowchart: Direct Access Storage 8"/>
            <p:cNvSpPr/>
            <p:nvPr/>
          </p:nvSpPr>
          <p:spPr>
            <a:xfrm>
              <a:off x="1524000" y="5523131"/>
              <a:ext cx="1905000" cy="762000"/>
            </a:xfrm>
            <a:prstGeom prst="flowChartMagneticDru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124200" y="5904131"/>
              <a:ext cx="1066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91000" y="5888365"/>
              <a:ext cx="1143000"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ardrop 13"/>
            <p:cNvSpPr/>
            <p:nvPr/>
          </p:nvSpPr>
          <p:spPr>
            <a:xfrm rot="2685047">
              <a:off x="5326791" y="5668088"/>
              <a:ext cx="510847" cy="511315"/>
            </a:xfrm>
            <a:prstGeom prst="teardrop">
              <a:avLst>
                <a:gd name="adj" fmla="val 200000"/>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irect Access Storage 14"/>
            <p:cNvSpPr/>
            <p:nvPr/>
          </p:nvSpPr>
          <p:spPr>
            <a:xfrm>
              <a:off x="6019800" y="5675531"/>
              <a:ext cx="1066800" cy="457200"/>
            </a:xfrm>
            <a:prstGeom prst="flowChartMagneticDrum">
              <a:avLst/>
            </a:prstGeom>
            <a:blipFill>
              <a:blip r:embed="rId3" cstate="email"/>
              <a:tile tx="0" ty="0" sx="100000" sy="100000" flip="none" algn="tl"/>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838200" y="5904131"/>
              <a:ext cx="685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830" y="5293538"/>
              <a:ext cx="1447800" cy="1200329"/>
            </a:xfrm>
            <a:prstGeom prst="rect">
              <a:avLst/>
            </a:prstGeom>
            <a:noFill/>
          </p:spPr>
          <p:txBody>
            <a:bodyPr wrap="square" rtlCol="0">
              <a:spAutoFit/>
            </a:bodyPr>
            <a:lstStyle/>
            <a:p>
              <a:pPr algn="ctr"/>
              <a:r>
                <a:rPr lang="es-ES_tradnl" b="1" dirty="0"/>
                <a:t>Adjunte el extremo al torno de </a:t>
              </a:r>
              <a:r>
                <a:rPr lang="es-ES_tradnl" b="1" dirty="0" smtClean="0"/>
                <a:t>cabrestante</a:t>
              </a:r>
              <a:endParaRPr lang="en-US" b="1" dirty="0"/>
            </a:p>
          </p:txBody>
        </p:sp>
        <p:sp>
          <p:nvSpPr>
            <p:cNvPr id="34" name="TextBox 33"/>
            <p:cNvSpPr txBox="1"/>
            <p:nvPr/>
          </p:nvSpPr>
          <p:spPr>
            <a:xfrm>
              <a:off x="3384332" y="5494229"/>
              <a:ext cx="882868" cy="369332"/>
            </a:xfrm>
            <a:prstGeom prst="rect">
              <a:avLst/>
            </a:prstGeom>
            <a:noFill/>
          </p:spPr>
          <p:txBody>
            <a:bodyPr wrap="square" rtlCol="0">
              <a:spAutoFit/>
            </a:bodyPr>
            <a:lstStyle/>
            <a:p>
              <a:r>
                <a:rPr lang="en-US" b="1" dirty="0" smtClean="0"/>
                <a:t>Hilo</a:t>
              </a:r>
              <a:endParaRPr lang="en-US" b="1" dirty="0"/>
            </a:p>
          </p:txBody>
        </p:sp>
        <p:sp>
          <p:nvSpPr>
            <p:cNvPr id="35" name="TextBox 34"/>
            <p:cNvSpPr txBox="1"/>
            <p:nvPr/>
          </p:nvSpPr>
          <p:spPr>
            <a:xfrm>
              <a:off x="4269830" y="4953000"/>
              <a:ext cx="993229" cy="923330"/>
            </a:xfrm>
            <a:prstGeom prst="rect">
              <a:avLst/>
            </a:prstGeom>
            <a:noFill/>
          </p:spPr>
          <p:txBody>
            <a:bodyPr wrap="square" rtlCol="0">
              <a:spAutoFit/>
            </a:bodyPr>
            <a:lstStyle/>
            <a:p>
              <a:pPr algn="ctr"/>
              <a:r>
                <a:rPr lang="es-ES_tradnl" b="1" smtClean="0"/>
                <a:t>Alambre de plomo</a:t>
              </a:r>
              <a:endParaRPr lang="es-ES_tradnl" b="1"/>
            </a:p>
          </p:txBody>
        </p:sp>
        <p:sp>
          <p:nvSpPr>
            <p:cNvPr id="36" name="TextBox 35"/>
            <p:cNvSpPr txBox="1"/>
            <p:nvPr/>
          </p:nvSpPr>
          <p:spPr>
            <a:xfrm>
              <a:off x="5714999" y="4953000"/>
              <a:ext cx="1298030" cy="646331"/>
            </a:xfrm>
            <a:prstGeom prst="rect">
              <a:avLst/>
            </a:prstGeom>
            <a:noFill/>
          </p:spPr>
          <p:txBody>
            <a:bodyPr wrap="square" rtlCol="0">
              <a:spAutoFit/>
            </a:bodyPr>
            <a:lstStyle/>
            <a:p>
              <a:pPr algn="ctr"/>
              <a:r>
                <a:rPr lang="es-ES_tradnl" b="1" dirty="0"/>
                <a:t>Abrazadera de jalado</a:t>
              </a:r>
              <a:endParaRPr lang="en-US" b="1" dirty="0"/>
            </a:p>
          </p:txBody>
        </p:sp>
        <p:sp>
          <p:nvSpPr>
            <p:cNvPr id="37" name="TextBox 36"/>
            <p:cNvSpPr txBox="1"/>
            <p:nvPr/>
          </p:nvSpPr>
          <p:spPr>
            <a:xfrm>
              <a:off x="7391400" y="5218331"/>
              <a:ext cx="882868" cy="369332"/>
            </a:xfrm>
            <a:prstGeom prst="rect">
              <a:avLst/>
            </a:prstGeom>
            <a:noFill/>
          </p:spPr>
          <p:txBody>
            <a:bodyPr wrap="square" rtlCol="0">
              <a:spAutoFit/>
            </a:bodyPr>
            <a:lstStyle/>
            <a:p>
              <a:r>
                <a:rPr lang="en-US" b="1" dirty="0" smtClean="0"/>
                <a:t>Cable</a:t>
              </a:r>
              <a:endParaRPr lang="en-US" b="1" dirty="0"/>
            </a:p>
          </p:txBody>
        </p:sp>
        <p:sp>
          <p:nvSpPr>
            <p:cNvPr id="38" name="TextBox 37"/>
            <p:cNvSpPr txBox="1"/>
            <p:nvPr/>
          </p:nvSpPr>
          <p:spPr>
            <a:xfrm>
              <a:off x="1981201" y="5153799"/>
              <a:ext cx="1219200" cy="369332"/>
            </a:xfrm>
            <a:prstGeom prst="rect">
              <a:avLst/>
            </a:prstGeom>
            <a:noFill/>
          </p:spPr>
          <p:txBody>
            <a:bodyPr wrap="square" rtlCol="0">
              <a:spAutoFit/>
            </a:bodyPr>
            <a:lstStyle/>
            <a:p>
              <a:r>
                <a:rPr lang="es-ES_tradnl" b="1" dirty="0" smtClean="0"/>
                <a:t>Conducto</a:t>
              </a:r>
              <a:r>
                <a:rPr lang="es-ES_tradnl" dirty="0" smtClean="0"/>
                <a:t> </a:t>
              </a:r>
              <a:endParaRPr lang="es-ES_tradnl" b="1" dirty="0"/>
            </a:p>
          </p:txBody>
        </p:sp>
        <p:sp>
          <p:nvSpPr>
            <p:cNvPr id="42" name="Left Arrow 41"/>
            <p:cNvSpPr/>
            <p:nvPr/>
          </p:nvSpPr>
          <p:spPr>
            <a:xfrm>
              <a:off x="1143000" y="6324600"/>
              <a:ext cx="7391400" cy="457200"/>
            </a:xfrm>
            <a:prstGeom prst="leftArrow">
              <a:avLst>
                <a:gd name="adj1" fmla="val 2413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8"/>
            <p:cNvGrpSpPr/>
            <p:nvPr/>
          </p:nvGrpSpPr>
          <p:grpSpPr>
            <a:xfrm>
              <a:off x="6781800" y="5704432"/>
              <a:ext cx="1828800" cy="391567"/>
              <a:chOff x="6781800" y="5704433"/>
              <a:chExt cx="1981200" cy="352098"/>
            </a:xfrm>
          </p:grpSpPr>
          <p:grpSp>
            <p:nvGrpSpPr>
              <p:cNvPr id="6" name="Group 27"/>
              <p:cNvGrpSpPr/>
              <p:nvPr/>
            </p:nvGrpSpPr>
            <p:grpSpPr>
              <a:xfrm>
                <a:off x="6781800" y="5704433"/>
                <a:ext cx="1981200" cy="352098"/>
                <a:chOff x="6172200" y="6277302"/>
                <a:chExt cx="1981200" cy="352098"/>
              </a:xfrm>
            </p:grpSpPr>
            <p:sp>
              <p:nvSpPr>
                <p:cNvPr id="13" name="Flowchart: Direct Access Storage 12"/>
                <p:cNvSpPr/>
                <p:nvPr/>
              </p:nvSpPr>
              <p:spPr>
                <a:xfrm>
                  <a:off x="6172200" y="6277302"/>
                  <a:ext cx="1981200" cy="352098"/>
                </a:xfrm>
                <a:prstGeom prst="flowChartMagneticDrum">
                  <a:avLst/>
                </a:prstGeom>
                <a:solidFill>
                  <a:schemeClr val="tx1">
                    <a:alpha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6206360" y="6464009"/>
                  <a:ext cx="12796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Oval 47"/>
              <p:cNvSpPr/>
              <p:nvPr/>
            </p:nvSpPr>
            <p:spPr>
              <a:xfrm>
                <a:off x="8198068" y="5775434"/>
                <a:ext cx="457200" cy="228600"/>
              </a:xfrm>
              <a:prstGeom prst="ellipse">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Content Placeholder 2"/>
          <p:cNvSpPr txBox="1">
            <a:spLocks/>
          </p:cNvSpPr>
          <p:nvPr/>
        </p:nvSpPr>
        <p:spPr>
          <a:xfrm>
            <a:off x="381000" y="1752601"/>
            <a:ext cx="8229600" cy="4525963"/>
          </a:xfrm>
          <a:prstGeom prst="rect">
            <a:avLst/>
          </a:prstGeom>
        </p:spPr>
        <p:txBody>
          <a:bodyPr vert="horz" lIns="91440" tIns="45720" rIns="91440" bIns="45720" rtlCol="0">
            <a:normAutofit/>
          </a:bodyPr>
          <a:lstStyle/>
          <a:p>
            <a:pPr marL="457200" indent="-457200">
              <a:buFont typeface="Arial"/>
              <a:buChar char="•"/>
            </a:pPr>
            <a:r>
              <a:rPr lang="es-ES_tradnl" sz="3200" dirty="0"/>
              <a:t>Usar el equipo para mejorar la tarea, un torno cabrestante puede ayudar.</a:t>
            </a: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39" name="TextBox 38"/>
          <p:cNvSpPr txBox="1"/>
          <p:nvPr/>
        </p:nvSpPr>
        <p:spPr>
          <a:xfrm>
            <a:off x="1524000" y="5486400"/>
            <a:ext cx="6553200" cy="369332"/>
          </a:xfrm>
          <a:prstGeom prst="rect">
            <a:avLst/>
          </a:prstGeom>
          <a:noFill/>
          <a:ln>
            <a:noFill/>
          </a:ln>
        </p:spPr>
        <p:txBody>
          <a:bodyPr wrap="square" rtlCol="0">
            <a:spAutoFit/>
          </a:bodyPr>
          <a:lstStyle/>
          <a:p>
            <a:pPr algn="ctr"/>
            <a:r>
              <a:rPr lang="es-ES_tradnl" i="1" smtClean="0"/>
              <a:t>Jalando el cable a través del conducto usando un cabrestante</a:t>
            </a:r>
            <a:endParaRPr lang="es-ES_tradnl" i="1"/>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8035" name="Object 3"/>
          <p:cNvGraphicFramePr>
            <a:graphicFrameLocks noChangeAspect="1"/>
          </p:cNvGraphicFramePr>
          <p:nvPr>
            <p:extLst>
              <p:ext uri="{D42A27DB-BD31-4B8C-83A1-F6EECF244321}">
                <p14:modId xmlns:p14="http://schemas.microsoft.com/office/powerpoint/2010/main" val="3794206215"/>
              </p:ext>
            </p:extLst>
          </p:nvPr>
        </p:nvGraphicFramePr>
        <p:xfrm>
          <a:off x="1219200" y="2057400"/>
          <a:ext cx="7704372" cy="4810958"/>
        </p:xfrm>
        <a:graphic>
          <a:graphicData uri="http://schemas.openxmlformats.org/presentationml/2006/ole">
            <mc:AlternateContent xmlns:mc="http://schemas.openxmlformats.org/markup-compatibility/2006">
              <mc:Choice xmlns:v="urn:schemas-microsoft-com:vml" Requires="v">
                <p:oleObj spid="_x0000_s428047" name="Acrobat Document" r:id="rId4" imgW="10068120" imgH="7766280" progId="">
                  <p:embed/>
                </p:oleObj>
              </mc:Choice>
              <mc:Fallback>
                <p:oleObj name="Acrobat Document" r:id="rId4" imgW="10068120" imgH="7766280" progId="">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057400"/>
                        <a:ext cx="7704372" cy="48109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152400" y="0"/>
            <a:ext cx="8610600" cy="1143000"/>
          </a:xfrm>
        </p:spPr>
        <p:txBody>
          <a:bodyPr>
            <a:normAutofit/>
          </a:bodyPr>
          <a:lstStyle/>
          <a:p>
            <a:pPr algn="r"/>
            <a:r>
              <a:rPr lang="en-US" dirty="0" smtClean="0">
                <a:effectLst>
                  <a:outerShdw blurRad="38100" dist="38100" dir="2700000" algn="tl">
                    <a:srgbClr val="000000">
                      <a:alpha val="43137"/>
                    </a:srgbClr>
                  </a:outerShdw>
                </a:effectLst>
              </a:rPr>
              <a:t>MEJORAS POTENCIALES</a:t>
            </a:r>
            <a:br>
              <a:rPr lang="en-US" dirty="0" smtClean="0">
                <a:effectLst>
                  <a:outerShdw blurRad="38100" dist="38100" dir="2700000" algn="tl">
                    <a:srgbClr val="000000">
                      <a:alpha val="43137"/>
                    </a:srgbClr>
                  </a:outerShdw>
                </a:effectLst>
              </a:rPr>
            </a:br>
            <a:r>
              <a:rPr lang="es-ES_tradnl" sz="2800" dirty="0"/>
              <a:t>REMOCIÓN DE LAS TERMINACIONES ACODADAS</a:t>
            </a:r>
            <a:r>
              <a:rPr lang="en-US" sz="2800" dirty="0"/>
              <a:t> </a:t>
            </a:r>
            <a:endParaRPr lang="en-US" sz="25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752600"/>
            <a:ext cx="6629400" cy="1676399"/>
          </a:xfrm>
        </p:spPr>
        <p:txBody>
          <a:bodyPr>
            <a:normAutofit fontScale="92500"/>
          </a:bodyPr>
          <a:lstStyle/>
          <a:p>
            <a:pPr lvl="0"/>
            <a:r>
              <a:rPr lang="es-ES_tradnl" dirty="0"/>
              <a:t>Use una herramienta de jalado con acción de palanca en combinación con la pértiga para remover las terminaciones</a:t>
            </a:r>
            <a:endParaRPr lang="en-US" dirty="0"/>
          </a:p>
        </p:txBody>
      </p:sp>
      <p:sp>
        <p:nvSpPr>
          <p:cNvPr id="8" name="Slide Number Placeholder 7"/>
          <p:cNvSpPr>
            <a:spLocks noGrp="1"/>
          </p:cNvSpPr>
          <p:nvPr>
            <p:ph type="sldNum" sz="quarter" idx="12"/>
          </p:nvPr>
        </p:nvSpPr>
        <p:spPr/>
        <p:txBody>
          <a:bodyPr/>
          <a:lstStyle/>
          <a:p>
            <a:fld id="{5743371E-D975-440E-A94A-A0EC841C25C2}" type="slidenum">
              <a:rPr lang="en-US" smtClean="0"/>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grayscl/>
          </a:blip>
          <a:srcRect/>
          <a:stretch>
            <a:fillRect/>
          </a:stretch>
        </p:blipFill>
        <p:spPr bwMode="auto">
          <a:xfrm>
            <a:off x="0" y="990600"/>
            <a:ext cx="9144000" cy="4850751"/>
          </a:xfrm>
          <a:prstGeom prst="rect">
            <a:avLst/>
          </a:prstGeom>
          <a:noFill/>
          <a:ln w="38100">
            <a:solidFill>
              <a:schemeClr val="tx1"/>
            </a:solidFill>
            <a:miter lim="800000"/>
            <a:headEnd/>
            <a:tailEnd/>
          </a:ln>
        </p:spPr>
      </p:pic>
      <p:sp>
        <p:nvSpPr>
          <p:cNvPr id="2" name="Title 1"/>
          <p:cNvSpPr>
            <a:spLocks noGrp="1"/>
          </p:cNvSpPr>
          <p:nvPr>
            <p:ph type="title"/>
          </p:nvPr>
        </p:nvSpPr>
        <p:spPr>
          <a:xfrm>
            <a:off x="0" y="0"/>
            <a:ext cx="9144000" cy="1189038"/>
          </a:xfrm>
        </p:spPr>
        <p:txBody>
          <a:bodyPr/>
          <a:lstStyle/>
          <a:p>
            <a:pPr eaLnBrk="1" fontAlgn="auto" hangingPunct="1">
              <a:spcAft>
                <a:spcPts val="0"/>
              </a:spcAft>
              <a:defRPr/>
            </a:pPr>
            <a:r>
              <a:rPr lang="en-US" dirty="0" smtClean="0">
                <a:solidFill>
                  <a:schemeClr val="bg1"/>
                </a:solidFill>
                <a:effectLst>
                  <a:outerShdw blurRad="38100" dist="38100" dir="2700000" algn="tl">
                    <a:srgbClr val="000000">
                      <a:alpha val="43137"/>
                    </a:srgbClr>
                  </a:outerShdw>
                </a:effectLst>
              </a:rPr>
              <a:t>POSTURA INCÓMODA</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5532437"/>
            <a:ext cx="9144000" cy="1401763"/>
          </a:xfrm>
          <a:solidFill>
            <a:schemeClr val="accent6">
              <a:lumMod val="75000"/>
            </a:schemeClr>
          </a:solidFill>
        </p:spPr>
        <p:txBody>
          <a:bodyPr rtlCol="0">
            <a:normAutofit lnSpcReduction="10000"/>
          </a:bodyPr>
          <a:lstStyle/>
          <a:p>
            <a:pPr>
              <a:defRPr/>
            </a:pPr>
            <a:r>
              <a:rPr lang="en-US" dirty="0" smtClean="0">
                <a:solidFill>
                  <a:schemeClr val="bg1"/>
                </a:solidFill>
              </a:rPr>
              <a:t> </a:t>
            </a:r>
            <a:r>
              <a:rPr lang="es-ES_tradnl" dirty="0" smtClean="0">
                <a:solidFill>
                  <a:schemeClr val="bg1"/>
                </a:solidFill>
              </a:rPr>
              <a:t>¿Sabías que - Una postura incómoda reduce su fuerza o habilidad para desempeñar la labor?</a:t>
            </a:r>
          </a:p>
          <a:p>
            <a:pPr lvl="1" eaLnBrk="1" fontAlgn="auto" hangingPunct="1">
              <a:spcAft>
                <a:spcPts val="0"/>
              </a:spcAft>
              <a:buFont typeface="Arial" pitchFamily="34" charset="0"/>
              <a:buChar char="–"/>
              <a:defRPr/>
            </a:pPr>
            <a:r>
              <a:rPr lang="es-ES_tradnl" dirty="0" smtClean="0">
                <a:solidFill>
                  <a:schemeClr val="bg1"/>
                </a:solidFill>
              </a:rPr>
              <a:t>Probemos con un ejercicio</a:t>
            </a:r>
            <a:endParaRPr lang="es-ES_tradnl" dirty="0" smtClean="0">
              <a:solidFill>
                <a:schemeClr val="bg1">
                  <a:lumMod val="50000"/>
                </a:schemeClr>
              </a:solidFill>
            </a:endParaRPr>
          </a:p>
        </p:txBody>
      </p:sp>
      <p:sp>
        <p:nvSpPr>
          <p:cNvPr id="5" name="Slide Number Placeholder 4"/>
          <p:cNvSpPr>
            <a:spLocks noGrp="1"/>
          </p:cNvSpPr>
          <p:nvPr>
            <p:ph type="sldNum" sz="quarter" idx="12"/>
          </p:nvPr>
        </p:nvSpPr>
        <p:spPr/>
        <p:txBody>
          <a:bodyPr/>
          <a:lstStyle/>
          <a:p>
            <a:pPr>
              <a:defRPr/>
            </a:pPr>
            <a:fld id="{43F4FC21-3DB3-4623-B7EC-000A39901CCA}" type="slidenum">
              <a:rPr lang="en-US"/>
              <a:pPr>
                <a:defRPr/>
              </a:pPr>
              <a:t>33</a:t>
            </a:fld>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pPr lvl="0" algn="r"/>
            <a:r>
              <a:rPr lang="en-US" sz="4000" dirty="0" smtClean="0">
                <a:effectLst>
                  <a:outerShdw blurRad="38100" dist="38100" dir="2700000" algn="tl">
                    <a:srgbClr val="000000">
                      <a:alpha val="43137"/>
                    </a:srgbClr>
                  </a:outerShdw>
                </a:effectLst>
              </a:rPr>
              <a:t>EJEMPLO DE INFORME DE LESIONES</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s-ES_tradnl" sz="2800" dirty="0" smtClean="0"/>
              <a:t>POSTURA INCÓMODA</a:t>
            </a:r>
            <a:endParaRPr lang="en-US" sz="3100" b="1" dirty="0">
              <a:effectLst>
                <a:outerShdw blurRad="38100" dist="38100" dir="2700000" algn="tl">
                  <a:srgbClr val="000000">
                    <a:alpha val="43137"/>
                  </a:srgbClr>
                </a:outerShdw>
              </a:effectLst>
            </a:endParaRPr>
          </a:p>
        </p:txBody>
      </p:sp>
      <p:pic>
        <p:nvPicPr>
          <p:cNvPr id="4" name="Picture 2"/>
          <p:cNvPicPr>
            <a:picLocks noGrp="1" noChangeAspect="1" noChangeArrowheads="1"/>
          </p:cNvPicPr>
          <p:nvPr>
            <p:ph sz="half" idx="1"/>
          </p:nvPr>
        </p:nvPicPr>
        <p:blipFill>
          <a:blip r:embed="rId3" cstate="email"/>
          <a:stretch>
            <a:fillRect/>
          </a:stretch>
        </p:blipFill>
        <p:spPr bwMode="auto">
          <a:xfrm>
            <a:off x="2286000" y="3505200"/>
            <a:ext cx="4385094" cy="3081976"/>
          </a:xfrm>
          <a:prstGeom prst="roundRect">
            <a:avLst/>
          </a:prstGeom>
          <a:noFill/>
          <a:ln w="38100">
            <a:solidFill>
              <a:schemeClr val="tx1"/>
            </a:solidFill>
            <a:miter lim="800000"/>
            <a:headEnd/>
            <a:tailEnd/>
          </a:ln>
        </p:spPr>
      </p:pic>
      <p:sp>
        <p:nvSpPr>
          <p:cNvPr id="7" name="Content Placeholder 6"/>
          <p:cNvSpPr>
            <a:spLocks noGrp="1"/>
          </p:cNvSpPr>
          <p:nvPr>
            <p:ph sz="half" idx="2"/>
          </p:nvPr>
        </p:nvSpPr>
        <p:spPr>
          <a:xfrm>
            <a:off x="457200" y="1905000"/>
            <a:ext cx="8229600" cy="1371600"/>
          </a:xfrm>
        </p:spPr>
        <p:txBody>
          <a:bodyPr>
            <a:normAutofit/>
          </a:bodyPr>
          <a:lstStyle/>
          <a:p>
            <a:pPr algn="ctr">
              <a:buNone/>
            </a:pPr>
            <a:r>
              <a:rPr lang="en-US" i="1" dirty="0" smtClean="0"/>
              <a:t>	“</a:t>
            </a:r>
            <a:r>
              <a:rPr lang="es-ES_tradnl" i="1" dirty="0" smtClean="0"/>
              <a:t>El empleado sintió un fuerte dolor en la espalda baja mientras se </a:t>
            </a:r>
            <a:r>
              <a:rPr lang="es-ES_tradnl" b="1" i="1" dirty="0" smtClean="0">
                <a:solidFill>
                  <a:srgbClr val="FF0000"/>
                </a:solidFill>
              </a:rPr>
              <a:t>doblaba</a:t>
            </a:r>
            <a:r>
              <a:rPr lang="es-ES_tradnl" i="1" dirty="0" smtClean="0"/>
              <a:t> hacia adelante para atornillar una tuerca”</a:t>
            </a:r>
            <a:endParaRPr lang="es-ES_tradnl" i="1" dirty="0"/>
          </a:p>
        </p:txBody>
      </p:sp>
      <p:sp>
        <p:nvSpPr>
          <p:cNvPr id="5" name="Slide Number Placeholder 4"/>
          <p:cNvSpPr>
            <a:spLocks noGrp="1"/>
          </p:cNvSpPr>
          <p:nvPr>
            <p:ph type="sldNum" sz="quarter" idx="12"/>
          </p:nvPr>
        </p:nvSpPr>
        <p:spPr/>
        <p:txBody>
          <a:bodyPr/>
          <a:lstStyle/>
          <a:p>
            <a:fld id="{5743371E-D975-440E-A94A-A0EC841C25C2}" type="slidenum">
              <a:rPr lang="en-US" smtClean="0"/>
              <a:pPr/>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60" name="Object 4"/>
          <p:cNvGraphicFramePr>
            <a:graphicFrameLocks noChangeAspect="1"/>
          </p:cNvGraphicFramePr>
          <p:nvPr>
            <p:extLst>
              <p:ext uri="{D42A27DB-BD31-4B8C-83A1-F6EECF244321}">
                <p14:modId xmlns:p14="http://schemas.microsoft.com/office/powerpoint/2010/main" val="2854414753"/>
              </p:ext>
            </p:extLst>
          </p:nvPr>
        </p:nvGraphicFramePr>
        <p:xfrm>
          <a:off x="3639661" y="3048000"/>
          <a:ext cx="5428138" cy="3733801"/>
        </p:xfrm>
        <a:graphic>
          <a:graphicData uri="http://schemas.openxmlformats.org/presentationml/2006/ole">
            <mc:AlternateContent xmlns:mc="http://schemas.openxmlformats.org/markup-compatibility/2006">
              <mc:Choice xmlns:v="urn:schemas-microsoft-com:vml" Requires="v">
                <p:oleObj spid="_x0000_s429072" name="Acrobat Document" r:id="rId4" imgW="10068120" imgH="7766280" progId="">
                  <p:embed/>
                </p:oleObj>
              </mc:Choice>
              <mc:Fallback>
                <p:oleObj name="Acrobat Document" r:id="rId4" imgW="10068120" imgH="7766280" progId="">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r="6061" b="7843"/>
                      <a:stretch>
                        <a:fillRect/>
                      </a:stretch>
                    </p:blipFill>
                    <p:spPr bwMode="auto">
                      <a:xfrm>
                        <a:off x="3639661" y="3048000"/>
                        <a:ext cx="5428138" cy="37338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533400" y="76200"/>
            <a:ext cx="8229600" cy="1143000"/>
          </a:xfrm>
        </p:spPr>
        <p:txBody>
          <a:bodyPr>
            <a:normAutofit/>
          </a:bodyPr>
          <a:lstStyle/>
          <a:p>
            <a:pPr algn="r"/>
            <a:r>
              <a:rPr lang="en-US" dirty="0" smtClean="0">
                <a:effectLst>
                  <a:outerShdw blurRad="38100" dist="38100" dir="2700000" algn="tl">
                    <a:srgbClr val="000000">
                      <a:alpha val="43137"/>
                    </a:srgbClr>
                  </a:outerShdw>
                </a:effectLst>
              </a:rPr>
              <a:t>POSTURA INCÓMODA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38150" y="1447800"/>
            <a:ext cx="7848600" cy="4648200"/>
          </a:xfrm>
        </p:spPr>
        <p:txBody>
          <a:bodyPr>
            <a:normAutofit/>
          </a:bodyPr>
          <a:lstStyle/>
          <a:p>
            <a:r>
              <a:rPr lang="es-ES_tradnl" sz="3000" dirty="0" smtClean="0"/>
              <a:t>Puede adoptarse mientras:</a:t>
            </a:r>
          </a:p>
          <a:p>
            <a:pPr lvl="1"/>
            <a:r>
              <a:rPr lang="es-ES_tradnl" dirty="0" smtClean="0"/>
              <a:t>Se trabaja en una caja de transmisión/conexiones</a:t>
            </a:r>
          </a:p>
          <a:p>
            <a:pPr lvl="1"/>
            <a:r>
              <a:rPr lang="es-ES_tradnl" dirty="0" smtClean="0"/>
              <a:t>Se trabaja en zanjas/pozos</a:t>
            </a:r>
          </a:p>
          <a:p>
            <a:pPr lvl="1"/>
            <a:r>
              <a:rPr lang="es-ES_tradnl" dirty="0" smtClean="0"/>
              <a:t>Se trabaja en un canasto para elevar</a:t>
            </a:r>
          </a:p>
          <a:p>
            <a:pPr lvl="1"/>
            <a:r>
              <a:rPr lang="es-ES_tradnl" dirty="0" smtClean="0"/>
              <a:t>Leyendo un medidor</a:t>
            </a:r>
          </a:p>
          <a:p>
            <a:pPr lvl="1"/>
            <a:r>
              <a:rPr lang="es-ES_tradnl" dirty="0" smtClean="0"/>
              <a:t>Excavando</a:t>
            </a:r>
          </a:p>
          <a:p>
            <a:pPr lvl="1"/>
            <a:r>
              <a:rPr lang="es-ES_tradnl" dirty="0" smtClean="0"/>
              <a:t>_________________</a:t>
            </a:r>
            <a:endParaRPr lang="es-ES_tradnl"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35</a:t>
            </a:fld>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a:lstStyle/>
          <a:p>
            <a:pPr lvl="0" algn="r"/>
            <a:r>
              <a:rPr lang="es-ES_tradnl" dirty="0"/>
              <a:t>EJEMPLO DE POSTURA INCÓMODA</a:t>
            </a:r>
            <a:endParaRPr lang="en-US" dirty="0"/>
          </a:p>
        </p:txBody>
      </p:sp>
      <p:sp>
        <p:nvSpPr>
          <p:cNvPr id="8" name="Slide Number Placeholder 7"/>
          <p:cNvSpPr>
            <a:spLocks noGrp="1"/>
          </p:cNvSpPr>
          <p:nvPr>
            <p:ph type="sldNum" sz="quarter" idx="12"/>
          </p:nvPr>
        </p:nvSpPr>
        <p:spPr/>
        <p:txBody>
          <a:bodyPr/>
          <a:lstStyle/>
          <a:p>
            <a:fld id="{5743371E-D975-440E-A94A-A0EC841C25C2}" type="slidenum">
              <a:rPr lang="en-US" smtClean="0"/>
              <a:pPr/>
              <a:t>36</a:t>
            </a:fld>
            <a:endParaRPr lang="en-US"/>
          </a:p>
        </p:txBody>
      </p:sp>
      <p:pic>
        <p:nvPicPr>
          <p:cNvPr id="129026" name="Picture 2" descr="C:\Users\ErgoTablet\Desktop\SH 2011-2012\CARGI MATERIALS FROM SB\Electric sector\Initial visits\Facility 1_11_29_2011\Photos\DSC00458.JPG"/>
          <p:cNvPicPr>
            <a:picLocks noChangeAspect="1" noChangeArrowheads="1"/>
          </p:cNvPicPr>
          <p:nvPr/>
        </p:nvPicPr>
        <p:blipFill>
          <a:blip r:embed="rId3" cstate="email"/>
          <a:srcRect/>
          <a:stretch>
            <a:fillRect/>
          </a:stretch>
        </p:blipFill>
        <p:spPr bwMode="auto">
          <a:xfrm>
            <a:off x="4724400" y="1676400"/>
            <a:ext cx="3733800" cy="4343400"/>
          </a:xfrm>
          <a:prstGeom prst="roundRect">
            <a:avLst/>
          </a:prstGeom>
          <a:noFill/>
          <a:ln w="38100">
            <a:solidFill>
              <a:schemeClr val="tx1"/>
            </a:solidFill>
          </a:ln>
        </p:spPr>
      </p:pic>
      <p:sp>
        <p:nvSpPr>
          <p:cNvPr id="4" name="TextBox 3"/>
          <p:cNvSpPr txBox="1"/>
          <p:nvPr/>
        </p:nvSpPr>
        <p:spPr>
          <a:xfrm>
            <a:off x="152400" y="1295400"/>
            <a:ext cx="4572000" cy="5416867"/>
          </a:xfrm>
          <a:prstGeom prst="rect">
            <a:avLst/>
          </a:prstGeom>
          <a:noFill/>
        </p:spPr>
        <p:txBody>
          <a:bodyPr wrap="square" rtlCol="0">
            <a:spAutoFit/>
          </a:bodyPr>
          <a:lstStyle/>
          <a:p>
            <a:pPr marL="457200" lvl="0" indent="-457200">
              <a:buFont typeface="Arial"/>
              <a:buChar char="•"/>
            </a:pPr>
            <a:r>
              <a:rPr lang="es-ES_tradnl" sz="2800" dirty="0"/>
              <a:t>La ubicación del medidor puede obligarlo a colocarse en posturas incómodas y causar tensión en la parte baja de la espalda y en el cuello cuando el medidor está:</a:t>
            </a:r>
            <a:endParaRPr lang="en-US" sz="2800" dirty="0"/>
          </a:p>
          <a:p>
            <a:pPr marL="914400" lvl="1" indent="-457200">
              <a:buFont typeface="Wingdings" charset="2"/>
              <a:buChar char="ü"/>
            </a:pPr>
            <a:r>
              <a:rPr lang="es-ES_tradnl" sz="2400" dirty="0"/>
              <a:t>Montado debajo de la altura de la cintura</a:t>
            </a:r>
            <a:endParaRPr lang="en-US" sz="2400" dirty="0"/>
          </a:p>
          <a:p>
            <a:pPr marL="914400" lvl="1" indent="-457200">
              <a:buFont typeface="Wingdings" charset="2"/>
              <a:buChar char="ü"/>
            </a:pPr>
            <a:r>
              <a:rPr lang="es-ES_tradnl" sz="2400" dirty="0"/>
              <a:t>Montado sobre la altura de los hombros</a:t>
            </a:r>
            <a:endParaRPr lang="en-US" sz="2400" dirty="0"/>
          </a:p>
          <a:p>
            <a:pPr marL="914400" lvl="1" indent="-457200">
              <a:buFont typeface="Wingdings" charset="2"/>
              <a:buChar char="ü"/>
            </a:pPr>
            <a:r>
              <a:rPr lang="es-ES_tradnl" sz="2400" dirty="0"/>
              <a:t> </a:t>
            </a:r>
            <a:r>
              <a:rPr lang="es-ES_tradnl" sz="2400" dirty="0" smtClean="0"/>
              <a:t>Obstruido</a:t>
            </a:r>
            <a:endParaRPr lang="en-US" sz="2400" dirty="0" smtClean="0"/>
          </a:p>
          <a:p>
            <a:pPr marL="346075" indent="-346075">
              <a:buFont typeface="Arial" pitchFamily="34" charset="0"/>
              <a:buChar char="•"/>
            </a:pPr>
            <a:endParaRPr lang="en-US" sz="3000" dirty="0"/>
          </a:p>
        </p:txBody>
      </p:sp>
      <p:sp>
        <p:nvSpPr>
          <p:cNvPr id="6" name="Rectangle 5"/>
          <p:cNvSpPr/>
          <p:nvPr/>
        </p:nvSpPr>
        <p:spPr>
          <a:xfrm>
            <a:off x="4572000" y="6172200"/>
            <a:ext cx="4343400" cy="369332"/>
          </a:xfrm>
          <a:prstGeom prst="rect">
            <a:avLst/>
          </a:prstGeom>
          <a:ln>
            <a:noFill/>
          </a:ln>
        </p:spPr>
        <p:txBody>
          <a:bodyPr wrap="square">
            <a:spAutoFit/>
          </a:bodyPr>
          <a:lstStyle/>
          <a:p>
            <a:r>
              <a:rPr lang="es-ES_tradnl" i="1" dirty="0"/>
              <a:t>El trabajador se dobla para leer el medidor</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924800" cy="1143000"/>
          </a:xfrm>
        </p:spPr>
        <p:txBody>
          <a:bodyPr>
            <a:normAutofit/>
          </a:bodyPr>
          <a:lstStyle/>
          <a:p>
            <a:pPr lvl="0" algn="r"/>
            <a:r>
              <a:rPr lang="es-ES_tradnl" dirty="0"/>
              <a:t>EJEMPLOS DE CÓMO ESTIRARSE</a:t>
            </a:r>
            <a:endParaRPr lang="en-US"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37</a:t>
            </a:fld>
            <a:endParaRPr lang="en-US"/>
          </a:p>
        </p:txBody>
      </p:sp>
      <p:sp>
        <p:nvSpPr>
          <p:cNvPr id="8" name="TextBox 7"/>
          <p:cNvSpPr txBox="1"/>
          <p:nvPr/>
        </p:nvSpPr>
        <p:spPr>
          <a:xfrm>
            <a:off x="228600" y="1524000"/>
            <a:ext cx="4343400" cy="3970318"/>
          </a:xfrm>
          <a:prstGeom prst="rect">
            <a:avLst/>
          </a:prstGeom>
          <a:noFill/>
        </p:spPr>
        <p:txBody>
          <a:bodyPr wrap="square" rtlCol="0">
            <a:spAutoFit/>
          </a:bodyPr>
          <a:lstStyle/>
          <a:p>
            <a:pPr lvl="0"/>
            <a:r>
              <a:rPr lang="es-ES_tradnl" sz="2800" dirty="0"/>
              <a:t>A veces se asumen posturas incómodas mientras</a:t>
            </a:r>
            <a:r>
              <a:rPr lang="es-ES_tradnl" sz="2800" dirty="0" smtClean="0"/>
              <a:t>:</a:t>
            </a:r>
          </a:p>
          <a:p>
            <a:pPr lvl="0"/>
            <a:endParaRPr lang="en-US" sz="2400" dirty="0"/>
          </a:p>
          <a:p>
            <a:pPr marL="914400" lvl="1" indent="-457200">
              <a:buFont typeface="Wingdings" charset="2"/>
              <a:buChar char="ü"/>
            </a:pPr>
            <a:r>
              <a:rPr lang="es-ES_tradnl" sz="2400" dirty="0"/>
              <a:t>Se trabaja con objetos ubicados a altura</a:t>
            </a:r>
            <a:endParaRPr lang="en-US" sz="2000" dirty="0"/>
          </a:p>
          <a:p>
            <a:pPr marL="914400" lvl="1" indent="-457200">
              <a:buFont typeface="Wingdings" charset="2"/>
              <a:buChar char="ü"/>
            </a:pPr>
            <a:r>
              <a:rPr lang="es-ES_tradnl" sz="2400" dirty="0"/>
              <a:t>Se trabaja con objetos ubicados en el piso</a:t>
            </a:r>
            <a:endParaRPr lang="en-US" sz="2000" dirty="0"/>
          </a:p>
          <a:p>
            <a:pPr marL="914400" lvl="1" indent="-457200">
              <a:buFont typeface="Wingdings" charset="2"/>
              <a:buChar char="ü"/>
            </a:pPr>
            <a:r>
              <a:rPr lang="es-ES_tradnl" sz="2400" dirty="0"/>
              <a:t>Obstáculos en el </a:t>
            </a:r>
            <a:r>
              <a:rPr lang="es-ES_tradnl" sz="2400" dirty="0" smtClean="0"/>
              <a:t>camino</a:t>
            </a:r>
            <a:endParaRPr lang="en-US" sz="2000" dirty="0"/>
          </a:p>
          <a:p>
            <a:pPr marL="914400" lvl="1" indent="-457200">
              <a:buFont typeface="Wingdings" charset="2"/>
              <a:buChar char="ü"/>
            </a:pPr>
            <a:r>
              <a:rPr lang="en-US" sz="2400" dirty="0" smtClean="0"/>
              <a:t>___________________</a:t>
            </a:r>
          </a:p>
          <a:p>
            <a:pPr marL="346075" indent="-346075">
              <a:buFont typeface="Arial" pitchFamily="34" charset="0"/>
              <a:buChar char="•"/>
            </a:pPr>
            <a:endParaRPr lang="en-US" sz="2800" dirty="0"/>
          </a:p>
        </p:txBody>
      </p:sp>
      <p:pic>
        <p:nvPicPr>
          <p:cNvPr id="11" name="Picture 10" descr="Hanging Transformer.jpg"/>
          <p:cNvPicPr>
            <a:picLocks noChangeAspect="1"/>
          </p:cNvPicPr>
          <p:nvPr/>
        </p:nvPicPr>
        <p:blipFill>
          <a:blip r:embed="rId3" cstate="print">
            <a:clrChange>
              <a:clrFrom>
                <a:srgbClr val="FFFFFF"/>
              </a:clrFrom>
              <a:clrTo>
                <a:srgbClr val="FFFFFF">
                  <a:alpha val="0"/>
                </a:srgbClr>
              </a:clrTo>
            </a:clrChange>
            <a:lum bright="-30000"/>
          </a:blip>
          <a:stretch>
            <a:fillRect/>
          </a:stretch>
        </p:blipFill>
        <p:spPr>
          <a:xfrm>
            <a:off x="4953000" y="1447800"/>
            <a:ext cx="3745992" cy="4753039"/>
          </a:xfrm>
          <a:prstGeom prst="rect">
            <a:avLst/>
          </a:prstGeom>
        </p:spPr>
      </p:pic>
      <p:sp>
        <p:nvSpPr>
          <p:cNvPr id="12" name="Rectangle 11"/>
          <p:cNvSpPr/>
          <p:nvPr/>
        </p:nvSpPr>
        <p:spPr>
          <a:xfrm>
            <a:off x="5029200" y="6172200"/>
            <a:ext cx="3505200" cy="646331"/>
          </a:xfrm>
          <a:prstGeom prst="rect">
            <a:avLst/>
          </a:prstGeom>
          <a:ln>
            <a:noFill/>
          </a:ln>
        </p:spPr>
        <p:txBody>
          <a:bodyPr wrap="square">
            <a:spAutoFit/>
          </a:bodyPr>
          <a:lstStyle/>
          <a:p>
            <a:pPr lvl="0" algn="ctr"/>
            <a:r>
              <a:rPr lang="es-ES_tradnl" i="1" dirty="0"/>
              <a:t>Instalación de un transformador mientras se sube a un poste </a:t>
            </a: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lvl="0"/>
            <a:r>
              <a:rPr lang="es-ES_tradnl" dirty="0"/>
              <a:t>EJEMPLOS DE CÓMO ESTIRARSE</a:t>
            </a:r>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38</a:t>
            </a:fld>
            <a:endParaRPr lang="en-US"/>
          </a:p>
        </p:txBody>
      </p:sp>
      <p:pic>
        <p:nvPicPr>
          <p:cNvPr id="6" name="Picture 5"/>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5400000">
            <a:off x="-1524000" y="3048000"/>
            <a:ext cx="4648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533400" y="76200"/>
            <a:ext cx="8229600" cy="1143000"/>
          </a:xfrm>
        </p:spPr>
        <p:txBody>
          <a:bodyPr/>
          <a:lstStyle/>
          <a:p>
            <a:pPr algn="r">
              <a:defRPr/>
            </a:pPr>
            <a:r>
              <a:rPr lang="es-ES_tradnl" b="0" dirty="0" smtClean="0"/>
              <a:t>¿</a:t>
            </a:r>
            <a:r>
              <a:rPr lang="en-US" dirty="0" smtClean="0">
                <a:effectLst>
                  <a:outerShdw blurRad="38100" dist="38100" dir="2700000" algn="tl">
                    <a:srgbClr val="000000">
                      <a:alpha val="43137"/>
                    </a:srgbClr>
                  </a:outerShdw>
                </a:effectLst>
              </a:rPr>
              <a:t>QUÉ TAN LEJOS SE PUEDE ESTIRAR?</a:t>
            </a:r>
            <a:endParaRPr lang="en-US" dirty="0">
              <a:effectLst>
                <a:outerShdw blurRad="38100" dist="38100" dir="2700000" algn="tl">
                  <a:srgbClr val="000000">
                    <a:alpha val="43137"/>
                  </a:srgbClr>
                </a:outerShdw>
              </a:effectLst>
            </a:endParaRPr>
          </a:p>
        </p:txBody>
      </p:sp>
      <p:sp>
        <p:nvSpPr>
          <p:cNvPr id="26" name="Content Placeholder 25"/>
          <p:cNvSpPr>
            <a:spLocks noGrp="1"/>
          </p:cNvSpPr>
          <p:nvPr>
            <p:ph idx="1"/>
          </p:nvPr>
        </p:nvSpPr>
        <p:spPr>
          <a:xfrm>
            <a:off x="781050" y="1600200"/>
            <a:ext cx="8229600" cy="4525963"/>
          </a:xfrm>
        </p:spPr>
        <p:txBody>
          <a:bodyPr rtlCol="0">
            <a:normAutofit/>
          </a:bodyPr>
          <a:lstStyle/>
          <a:p>
            <a:pPr>
              <a:buNone/>
              <a:defRPr/>
            </a:pPr>
            <a:r>
              <a:rPr lang="es-ES_tradnl" dirty="0" smtClean="0"/>
              <a:t>Vamos a encontrar sus puntos de alcance:</a:t>
            </a:r>
          </a:p>
          <a:p>
            <a:pPr eaLnBrk="1" fontAlgn="auto" hangingPunct="1">
              <a:spcAft>
                <a:spcPts val="0"/>
              </a:spcAft>
              <a:buFont typeface="Arial" pitchFamily="34" charset="0"/>
              <a:buNone/>
              <a:defRPr/>
            </a:pPr>
            <a:endParaRPr lang="es-ES_tradnl" dirty="0" smtClean="0"/>
          </a:p>
          <a:p>
            <a:pPr eaLnBrk="1" fontAlgn="auto" hangingPunct="1">
              <a:lnSpc>
                <a:spcPct val="150000"/>
              </a:lnSpc>
              <a:spcAft>
                <a:spcPts val="0"/>
              </a:spcAft>
              <a:buFont typeface="Arial" pitchFamily="34" charset="0"/>
              <a:buChar char="•"/>
              <a:defRPr/>
            </a:pPr>
            <a:r>
              <a:rPr lang="es-ES_tradnl" sz="2800" dirty="0" smtClean="0"/>
              <a:t>Arriba de la cabeza = ________</a:t>
            </a:r>
          </a:p>
          <a:p>
            <a:pPr eaLnBrk="1" fontAlgn="auto" hangingPunct="1">
              <a:lnSpc>
                <a:spcPct val="150000"/>
              </a:lnSpc>
              <a:spcAft>
                <a:spcPts val="0"/>
              </a:spcAft>
              <a:buFont typeface="Arial" pitchFamily="34" charset="0"/>
              <a:buChar char="•"/>
              <a:defRPr/>
            </a:pPr>
            <a:r>
              <a:rPr lang="es-ES_tradnl" sz="2800" dirty="0" smtClean="0"/>
              <a:t>Hacia los lados = ________</a:t>
            </a:r>
          </a:p>
          <a:p>
            <a:pPr eaLnBrk="1" fontAlgn="auto" hangingPunct="1">
              <a:lnSpc>
                <a:spcPct val="150000"/>
              </a:lnSpc>
              <a:spcAft>
                <a:spcPts val="0"/>
              </a:spcAft>
              <a:buFont typeface="Arial" pitchFamily="34" charset="0"/>
              <a:buChar char="•"/>
              <a:defRPr/>
            </a:pPr>
            <a:r>
              <a:rPr lang="es-ES_tradnl" sz="2800" dirty="0" smtClean="0"/>
              <a:t>Hacia adelante = ________</a:t>
            </a:r>
          </a:p>
          <a:p>
            <a:pPr eaLnBrk="1" fontAlgn="auto" hangingPunct="1">
              <a:spcAft>
                <a:spcPts val="0"/>
              </a:spcAft>
              <a:buFont typeface="Arial" pitchFamily="34" charset="0"/>
              <a:buChar char="•"/>
              <a:defRPr/>
            </a:pPr>
            <a:endParaRPr lang="en-US" dirty="0"/>
          </a:p>
        </p:txBody>
      </p:sp>
      <p:sp>
        <p:nvSpPr>
          <p:cNvPr id="21" name="Slide Number Placeholder 20"/>
          <p:cNvSpPr>
            <a:spLocks noGrp="1"/>
          </p:cNvSpPr>
          <p:nvPr>
            <p:ph type="sldNum" sz="quarter" idx="12"/>
          </p:nvPr>
        </p:nvSpPr>
        <p:spPr/>
        <p:txBody>
          <a:bodyPr/>
          <a:lstStyle/>
          <a:p>
            <a:pPr>
              <a:defRPr/>
            </a:pPr>
            <a:fld id="{D28F210D-8F4A-4D90-AE5B-29E8EF0037F8}" type="slidenum">
              <a:rPr lang="en-US"/>
              <a:pPr>
                <a:defRPr/>
              </a:pPr>
              <a:t>39</a:t>
            </a:fld>
            <a:endParaRPr lang="en-US" dirty="0"/>
          </a:p>
        </p:txBody>
      </p:sp>
      <p:pic>
        <p:nvPicPr>
          <p:cNvPr id="109573" name="Picture 26" descr="Tape Measure.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5562600" y="1828800"/>
            <a:ext cx="2438400" cy="2438400"/>
          </a:xfrm>
          <a:prstGeom prst="rect">
            <a:avLst/>
          </a:prstGeom>
          <a:noFill/>
          <a:ln w="9525">
            <a:noFill/>
            <a:miter lim="800000"/>
            <a:headEnd/>
            <a:tailEnd/>
          </a:ln>
        </p:spPr>
      </p:pic>
      <p:sp>
        <p:nvSpPr>
          <p:cNvPr id="7" name="Rectangle 6"/>
          <p:cNvSpPr/>
          <p:nvPr/>
        </p:nvSpPr>
        <p:spPr>
          <a:xfrm>
            <a:off x="228600" y="6172200"/>
            <a:ext cx="7924800" cy="338554"/>
          </a:xfrm>
          <a:prstGeom prst="rect">
            <a:avLst/>
          </a:prstGeom>
        </p:spPr>
        <p:txBody>
          <a:bodyPr wrap="square">
            <a:spAutoFit/>
          </a:bodyPr>
          <a:lstStyle/>
          <a:p>
            <a:r>
              <a:rPr lang="es-ES_tradnl" sz="1600" dirty="0" smtClean="0"/>
              <a:t>Imagen gratis, página </a:t>
            </a:r>
            <a:r>
              <a:rPr lang="en-US" sz="1600" dirty="0" smtClean="0"/>
              <a:t>web: </a:t>
            </a:r>
            <a:r>
              <a:rPr lang="en-US" sz="1600" u="sng" dirty="0" smtClean="0">
                <a:hlinkClick r:id="rId4"/>
              </a:rPr>
              <a:t>http://www.clipartguide.com/_pages/0808-0801-1115-5658.html</a:t>
            </a:r>
            <a:endParaRPr lang="en-US" sz="1600" dirty="0" smtClean="0"/>
          </a:p>
        </p:txBody>
      </p:sp>
      <p:grpSp>
        <p:nvGrpSpPr>
          <p:cNvPr id="8" name="Group 7"/>
          <p:cNvGrpSpPr/>
          <p:nvPr/>
        </p:nvGrpSpPr>
        <p:grpSpPr>
          <a:xfrm>
            <a:off x="4572000" y="3810000"/>
            <a:ext cx="4267200" cy="2438400"/>
            <a:chOff x="4724400" y="3581400"/>
            <a:chExt cx="3810000" cy="2133600"/>
          </a:xfrm>
          <a:solidFill>
            <a:schemeClr val="accent6">
              <a:lumMod val="60000"/>
              <a:lumOff val="40000"/>
            </a:schemeClr>
          </a:solidFill>
        </p:grpSpPr>
        <p:sp>
          <p:nvSpPr>
            <p:cNvPr id="9" name="Cloud 8"/>
            <p:cNvSpPr/>
            <p:nvPr/>
          </p:nvSpPr>
          <p:spPr>
            <a:xfrm>
              <a:off x="4724400" y="3581400"/>
              <a:ext cx="3810000" cy="2133600"/>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6721" y="3848100"/>
              <a:ext cx="2653393" cy="1427314"/>
            </a:xfrm>
            <a:prstGeom prst="rect">
              <a:avLst/>
            </a:prstGeom>
            <a:grpFill/>
          </p:spPr>
          <p:txBody>
            <a:bodyPr wrap="square" rtlCol="0">
              <a:spAutoFit/>
            </a:bodyPr>
            <a:lstStyle/>
            <a:p>
              <a:pPr algn="ctr"/>
              <a:r>
                <a:rPr lang="es-MX" sz="2000" i="1" dirty="0" smtClean="0">
                  <a:solidFill>
                    <a:schemeClr val="tx2"/>
                  </a:solidFill>
                </a:rPr>
                <a:t>Si su trabajo requiere mantener posturas incomodas, intente tomar </a:t>
              </a:r>
              <a:r>
                <a:rPr lang="es-MX" sz="2000" b="1" i="1" u="sng" dirty="0" smtClean="0">
                  <a:solidFill>
                    <a:schemeClr val="tx2"/>
                  </a:solidFill>
                </a:rPr>
                <a:t>descansos cortos y frecuentes</a:t>
              </a:r>
              <a:r>
                <a:rPr lang="es-MX" sz="2000" i="1" dirty="0" smtClean="0">
                  <a:solidFill>
                    <a:schemeClr val="tx2"/>
                  </a:solidFill>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r>
              <a:rPr lang="en-US" dirty="0" smtClean="0">
                <a:effectLst>
                  <a:outerShdw blurRad="38100" dist="38100" dir="2700000" algn="tl">
                    <a:srgbClr val="000000">
                      <a:alpha val="43137"/>
                    </a:srgbClr>
                  </a:outerShdw>
                </a:effectLst>
              </a:rPr>
              <a:t>BENEFICIOS POTENCIALES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pPr marL="347472" indent="-347472">
              <a:buNone/>
            </a:pPr>
            <a:r>
              <a:rPr lang="es-AR" sz="2800" b="1" dirty="0"/>
              <a:t>APRENDA SOBRE:</a:t>
            </a:r>
          </a:p>
          <a:p>
            <a:pPr marL="347472" indent="-347472">
              <a:buClr>
                <a:schemeClr val="tx1"/>
              </a:buClr>
              <a:buFont typeface="Arial"/>
              <a:buChar char="•"/>
            </a:pPr>
            <a:r>
              <a:rPr lang="es-AR" sz="2800" dirty="0"/>
              <a:t>La seguridad y la ergonomía</a:t>
            </a:r>
          </a:p>
          <a:p>
            <a:pPr marL="347472" indent="-347472">
              <a:buClr>
                <a:schemeClr val="tx1"/>
              </a:buClr>
              <a:buFont typeface="Arial"/>
              <a:buChar char="•"/>
            </a:pPr>
            <a:r>
              <a:rPr lang="es-AR" sz="2800" dirty="0"/>
              <a:t>Factores de riesgo para lesiones potenciales</a:t>
            </a:r>
          </a:p>
          <a:p>
            <a:pPr marL="347472" indent="-347472">
              <a:buClr>
                <a:schemeClr val="tx1"/>
              </a:buClr>
              <a:buFont typeface="Arial"/>
              <a:buChar char="•"/>
            </a:pPr>
            <a:r>
              <a:rPr lang="es-AR" sz="2800" dirty="0"/>
              <a:t>Prácticas laborales y compartir buenas ideas </a:t>
            </a:r>
            <a:endParaRPr lang="es-AR" dirty="0"/>
          </a:p>
          <a:p>
            <a:pPr marL="347472" indent="-347472">
              <a:buNone/>
            </a:pPr>
            <a:r>
              <a:rPr lang="es-AR" sz="2800" b="1" dirty="0"/>
              <a:t>MEJORE:</a:t>
            </a:r>
          </a:p>
          <a:p>
            <a:pPr marL="347472" indent="-347472">
              <a:buClr>
                <a:schemeClr val="tx1"/>
              </a:buClr>
              <a:buFont typeface="Arial"/>
              <a:buChar char="•"/>
            </a:pPr>
            <a:r>
              <a:rPr lang="es-AR" sz="2800" dirty="0"/>
              <a:t>Seguridad </a:t>
            </a:r>
          </a:p>
          <a:p>
            <a:pPr marL="347472" indent="-347472">
              <a:buClr>
                <a:schemeClr val="tx1"/>
              </a:buClr>
              <a:buFont typeface="Arial"/>
              <a:buChar char="•"/>
            </a:pPr>
            <a:r>
              <a:rPr lang="es-AR" sz="2800" dirty="0"/>
              <a:t>Satisfacción </a:t>
            </a:r>
            <a:r>
              <a:rPr lang="es-AR" sz="2800" dirty="0" smtClean="0"/>
              <a:t>laboral</a:t>
            </a:r>
          </a:p>
          <a:p>
            <a:pPr marL="347472" indent="-347472">
              <a:buClr>
                <a:schemeClr val="tx1"/>
              </a:buClr>
              <a:buFont typeface="Arial"/>
              <a:buChar char="•"/>
            </a:pPr>
            <a:r>
              <a:rPr lang="es-AR" sz="2800" b="1" dirty="0">
                <a:solidFill>
                  <a:srgbClr val="000000"/>
                </a:solidFill>
              </a:rPr>
              <a:t>¡Todos se pueden beneficiar de los programas y cursos sobre ergonomía y seguridad!</a:t>
            </a:r>
          </a:p>
          <a:p>
            <a:pPr marL="347472" indent="-347472">
              <a:buClr>
                <a:schemeClr val="tx1"/>
              </a:buClr>
              <a:buFont typeface="Arial"/>
              <a:buChar char="•"/>
            </a:pPr>
            <a:endParaRPr lang="es-AR" sz="2800" dirty="0" smtClean="0"/>
          </a:p>
          <a:p>
            <a:pPr marL="347472" indent="-347472">
              <a:buClr>
                <a:schemeClr val="tx1"/>
              </a:buClr>
              <a:buFont typeface="Arial"/>
              <a:buChar char="•"/>
            </a:pPr>
            <a:endParaRPr lang="es-AR" sz="2800" dirty="0"/>
          </a:p>
          <a:p>
            <a:pPr marL="347472" indent="-347472">
              <a:buClr>
                <a:schemeClr val="tx1"/>
              </a:buClr>
              <a:buFont typeface="Arial"/>
              <a:buChar char="•"/>
            </a:pPr>
            <a:endParaRPr lang="es-AR" sz="2800" dirty="0"/>
          </a:p>
        </p:txBody>
      </p:sp>
      <p:sp>
        <p:nvSpPr>
          <p:cNvPr id="4" name="Slide Number Placeholder 4"/>
          <p:cNvSpPr>
            <a:spLocks noGrp="1"/>
          </p:cNvSpPr>
          <p:nvPr>
            <p:ph type="sldNum" sz="quarter" idx="12"/>
          </p:nvPr>
        </p:nvSpPr>
        <p:spPr>
          <a:xfrm>
            <a:off x="6553200" y="6356350"/>
            <a:ext cx="2133600" cy="365125"/>
          </a:xfrm>
        </p:spPr>
        <p:txBody>
          <a:bodyPr/>
          <a:lstStyle/>
          <a:p>
            <a:pPr>
              <a:defRPr/>
            </a:pPr>
            <a:fld id="{546EAA36-6516-4588-81D9-DD58EC50153F}" type="slidenum">
              <a:rPr lang="en-US"/>
              <a:pPr>
                <a:defRPr/>
              </a:pPr>
              <a:t>4</a:t>
            </a:fld>
            <a:endParaRPr lang="en-US" dirty="0"/>
          </a:p>
        </p:txBody>
      </p:sp>
      <p:sp>
        <p:nvSpPr>
          <p:cNvPr id="6" name="TextBox 5"/>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990600"/>
          </a:xfrm>
        </p:spPr>
        <p:txBody>
          <a:bodyPr>
            <a:noAutofit/>
          </a:bodyPr>
          <a:lstStyle/>
          <a:p>
            <a:pPr lvl="0" algn="r"/>
            <a:r>
              <a:rPr lang="es-ES_tradnl" sz="3200" dirty="0"/>
              <a:t>CÓMO </a:t>
            </a:r>
            <a:r>
              <a:rPr lang="es-ES_tradnl" sz="3200" dirty="0" smtClean="0"/>
              <a:t>REDUCIR</a:t>
            </a:r>
            <a:r>
              <a:rPr lang="es-ES_tradnl" sz="3200" dirty="0"/>
              <a:t> </a:t>
            </a:r>
            <a:r>
              <a:rPr lang="es-ES_tradnl" sz="3200" dirty="0" smtClean="0"/>
              <a:t>EL TRABAJO EN POSTURAS </a:t>
            </a:r>
            <a:r>
              <a:rPr lang="es-ES_tradnl" sz="3200" dirty="0"/>
              <a:t>INCÓMODAS</a:t>
            </a:r>
            <a:endParaRPr lang="en-US" sz="3200" dirty="0"/>
          </a:p>
        </p:txBody>
      </p:sp>
      <p:sp>
        <p:nvSpPr>
          <p:cNvPr id="113667" name="Content Placeholder 2"/>
          <p:cNvSpPr>
            <a:spLocks noGrp="1"/>
          </p:cNvSpPr>
          <p:nvPr>
            <p:ph sz="half" idx="1"/>
          </p:nvPr>
        </p:nvSpPr>
        <p:spPr>
          <a:xfrm>
            <a:off x="228600" y="1295400"/>
            <a:ext cx="4343400" cy="5257800"/>
          </a:xfrm>
        </p:spPr>
        <p:txBody>
          <a:bodyPr>
            <a:normAutofit fontScale="92500" lnSpcReduction="20000"/>
          </a:bodyPr>
          <a:lstStyle/>
          <a:p>
            <a:pPr algn="ctr">
              <a:spcBef>
                <a:spcPts val="600"/>
              </a:spcBef>
              <a:buNone/>
            </a:pPr>
            <a:r>
              <a:rPr lang="en-US" b="1" dirty="0" smtClean="0">
                <a:effectLst>
                  <a:outerShdw blurRad="38100" dist="38100" dir="2700000" algn="tl">
                    <a:srgbClr val="000000">
                      <a:alpha val="43137"/>
                    </a:srgbClr>
                  </a:outerShdw>
                </a:effectLst>
              </a:rPr>
              <a:t>QUÉ HACER</a:t>
            </a:r>
          </a:p>
          <a:p>
            <a:pPr lvl="0">
              <a:buFont typeface="Wingdings" charset="2"/>
              <a:buChar char="ü"/>
            </a:pPr>
            <a:r>
              <a:rPr lang="es-ES_tradnl" sz="2400" dirty="0"/>
              <a:t>Coloque/guarde los artículos donde se pueda alcanzar fácilmente</a:t>
            </a:r>
            <a:endParaRPr lang="en-US" sz="2400" dirty="0"/>
          </a:p>
          <a:p>
            <a:pPr lvl="0">
              <a:buFont typeface="Wingdings" charset="2"/>
              <a:buChar char="ü"/>
            </a:pPr>
            <a:r>
              <a:rPr lang="es-ES_tradnl" sz="2400" dirty="0"/>
              <a:t>Mantenga las alturas de trabajo por debajo de los hombros y por sobre las rodillas</a:t>
            </a:r>
            <a:endParaRPr lang="en-US" sz="2400" dirty="0"/>
          </a:p>
          <a:p>
            <a:pPr lvl="0">
              <a:buFont typeface="Wingdings" charset="2"/>
              <a:buChar char="ü"/>
            </a:pPr>
            <a:r>
              <a:rPr lang="es-ES_tradnl" sz="2400" dirty="0"/>
              <a:t>Mantenga la distancia de trabajo cerca de su cuerpo cuando sea posible/seguro</a:t>
            </a:r>
            <a:endParaRPr lang="en-US" sz="2400" dirty="0"/>
          </a:p>
          <a:p>
            <a:pPr lvl="0">
              <a:buFont typeface="Wingdings" charset="2"/>
              <a:buChar char="ü"/>
            </a:pPr>
            <a:r>
              <a:rPr lang="es-ES_tradnl" sz="2400" dirty="0"/>
              <a:t>Tome descansos cortos y frecuentes</a:t>
            </a:r>
            <a:endParaRPr lang="en-US" sz="2400" dirty="0"/>
          </a:p>
          <a:p>
            <a:pPr lvl="0">
              <a:buFont typeface="Wingdings" charset="2"/>
              <a:buChar char="ü"/>
            </a:pPr>
            <a:r>
              <a:rPr lang="es-ES_tradnl" sz="2400" dirty="0"/>
              <a:t>Mantenga las cosas bien ordenadas</a:t>
            </a:r>
            <a:endParaRPr lang="en-US" sz="2400" dirty="0"/>
          </a:p>
          <a:p>
            <a:pPr lvl="0">
              <a:buFont typeface="Wingdings" charset="2"/>
              <a:buChar char="ü"/>
            </a:pPr>
            <a:r>
              <a:rPr lang="es-ES_tradnl" sz="2400" dirty="0"/>
              <a:t>Use los equipos para reducir las posturas incómodas cuando sea posible </a:t>
            </a:r>
            <a:endParaRPr lang="en-US" sz="2400" dirty="0"/>
          </a:p>
        </p:txBody>
      </p:sp>
      <p:sp>
        <p:nvSpPr>
          <p:cNvPr id="113669" name="Content Placeholder 5"/>
          <p:cNvSpPr>
            <a:spLocks noGrp="1"/>
          </p:cNvSpPr>
          <p:nvPr>
            <p:ph sz="half" idx="2"/>
          </p:nvPr>
        </p:nvSpPr>
        <p:spPr>
          <a:xfrm>
            <a:off x="4648200" y="1619250"/>
            <a:ext cx="4038600" cy="4525963"/>
          </a:xfrm>
        </p:spPr>
        <p:txBody>
          <a:bodyPr>
            <a:normAutofit fontScale="92500" lnSpcReduction="20000"/>
          </a:bodyPr>
          <a:lstStyle/>
          <a:p>
            <a:pPr algn="ctr">
              <a:buNone/>
            </a:pPr>
            <a:r>
              <a:rPr lang="en-US" b="1" dirty="0" smtClean="0">
                <a:effectLst>
                  <a:outerShdw blurRad="38100" dist="38100" dir="2700000" algn="tl">
                    <a:srgbClr val="000000">
                      <a:alpha val="43137"/>
                    </a:srgbClr>
                  </a:outerShdw>
                </a:effectLst>
              </a:rPr>
              <a:t>EVITAR</a:t>
            </a:r>
          </a:p>
          <a:p>
            <a:pPr marL="344488" indent="-344488">
              <a:buBlip>
                <a:blip r:embed="rId3"/>
              </a:buBlip>
            </a:pPr>
            <a:r>
              <a:rPr lang="es-ES_tradnl" sz="2400" dirty="0" smtClean="0"/>
              <a:t>Estirarse más allá de los puntos a los que alcance</a:t>
            </a:r>
          </a:p>
          <a:p>
            <a:pPr marL="344488" indent="-344488">
              <a:buBlip>
                <a:blip r:embed="rId3"/>
              </a:buBlip>
            </a:pPr>
            <a:r>
              <a:rPr lang="es-ES_tradnl" sz="2400" dirty="0" smtClean="0"/>
              <a:t>Permanecer en una postura incómoda por un largo tiempo</a:t>
            </a:r>
          </a:p>
          <a:p>
            <a:pPr marL="344488" indent="-344488">
              <a:buBlip>
                <a:blip r:embed="rId3"/>
              </a:buBlip>
            </a:pPr>
            <a:r>
              <a:rPr lang="es-ES_tradnl" sz="2400" dirty="0" smtClean="0"/>
              <a:t>Inclinarse con frecuencia</a:t>
            </a:r>
          </a:p>
          <a:p>
            <a:pPr lvl="0">
              <a:buClr>
                <a:srgbClr val="FF0000"/>
              </a:buClr>
              <a:buFont typeface="Lucida Grande"/>
              <a:buChar char="×"/>
            </a:pPr>
            <a:endParaRPr lang="en-US" sz="2400" dirty="0" smtClean="0"/>
          </a:p>
          <a:p>
            <a:pPr eaLnBrk="1" hangingPunct="1">
              <a:buFont typeface="Arial" charset="0"/>
              <a:buNone/>
            </a:pPr>
            <a:r>
              <a:rPr lang="en-US" sz="2200" dirty="0" smtClean="0"/>
              <a:t> </a:t>
            </a:r>
          </a:p>
        </p:txBody>
      </p:sp>
      <p:sp>
        <p:nvSpPr>
          <p:cNvPr id="4" name="Slide Number Placeholder 3"/>
          <p:cNvSpPr>
            <a:spLocks noGrp="1"/>
          </p:cNvSpPr>
          <p:nvPr>
            <p:ph type="sldNum" sz="quarter" idx="12"/>
          </p:nvPr>
        </p:nvSpPr>
        <p:spPr/>
        <p:txBody>
          <a:bodyPr/>
          <a:lstStyle/>
          <a:p>
            <a:pPr>
              <a:defRPr/>
            </a:pPr>
            <a:fld id="{5E2A8265-F08B-46D5-B8F8-B55C4AF91B46}" type="slidenum">
              <a:rPr lang="en-US"/>
              <a:pPr>
                <a:defRPr/>
              </a:pPr>
              <a:t>40</a:t>
            </a:fld>
            <a:endParaRPr lang="en-US" dirty="0"/>
          </a:p>
        </p:txBody>
      </p:sp>
      <p:pic>
        <p:nvPicPr>
          <p:cNvPr id="6" name="Picture 2"/>
          <p:cNvPicPr>
            <a:picLocks noChangeAspect="1" noChangeArrowheads="1"/>
          </p:cNvPicPr>
          <p:nvPr/>
        </p:nvPicPr>
        <p:blipFill>
          <a:blip r:embed="rId4" cstate="email"/>
          <a:srcRect/>
          <a:stretch>
            <a:fillRect/>
          </a:stretch>
        </p:blipFill>
        <p:spPr bwMode="auto">
          <a:xfrm>
            <a:off x="5029200" y="3810000"/>
            <a:ext cx="2438400" cy="2388636"/>
          </a:xfrm>
          <a:prstGeom prst="roundRect">
            <a:avLst/>
          </a:prstGeom>
          <a:noFill/>
          <a:ln w="38100">
            <a:solidFill>
              <a:schemeClr val="tx1"/>
            </a:solidFill>
            <a:miter lim="800000"/>
            <a:headEnd/>
            <a:tailEnd/>
          </a:ln>
        </p:spPr>
      </p:pic>
      <p:sp>
        <p:nvSpPr>
          <p:cNvPr id="7" name="Rectangle 6"/>
          <p:cNvSpPr/>
          <p:nvPr/>
        </p:nvSpPr>
        <p:spPr>
          <a:xfrm>
            <a:off x="4114800" y="6211669"/>
            <a:ext cx="4191000" cy="646331"/>
          </a:xfrm>
          <a:prstGeom prst="rect">
            <a:avLst/>
          </a:prstGeom>
          <a:noFill/>
          <a:ln>
            <a:noFill/>
          </a:ln>
        </p:spPr>
        <p:txBody>
          <a:bodyPr wrap="square">
            <a:spAutoFit/>
          </a:bodyPr>
          <a:lstStyle/>
          <a:p>
            <a:pPr algn="ctr"/>
            <a:r>
              <a:rPr lang="es-ES_tradnl" i="1" dirty="0" smtClean="0"/>
              <a:t>Doblándose y estirándose afuera del canasto para agarrar una rama rota</a:t>
            </a:r>
            <a:endParaRPr lang="es-ES_tradnl"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fade">
                                      <p:cBhvr>
                                        <p:cTn id="7" dur="500"/>
                                        <p:tgtEl>
                                          <p:spTgt spid="1136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uiExpand="1"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162800" cy="1143000"/>
          </a:xfrm>
        </p:spPr>
        <p:txBody>
          <a:bodyPr/>
          <a:lstStyle/>
          <a:p>
            <a:pPr algn="r"/>
            <a:r>
              <a:rPr lang="en-US" dirty="0" smtClean="0">
                <a:effectLst>
                  <a:outerShdw blurRad="38100" dist="38100" dir="2700000" algn="tl">
                    <a:srgbClr val="000000">
                      <a:alpha val="43137"/>
                    </a:srgbClr>
                  </a:outerShdw>
                </a:effectLst>
              </a:rPr>
              <a:t>BUENAS PRÁCTICAS</a:t>
            </a:r>
            <a:endParaRPr lang="en-US" dirty="0">
              <a:effectLst>
                <a:outerShdw blurRad="38100" dist="38100" dir="2700000" algn="tl">
                  <a:srgbClr val="000000">
                    <a:alpha val="43137"/>
                  </a:srgbClr>
                </a:outerShdw>
              </a:effectLst>
            </a:endParaRPr>
          </a:p>
        </p:txBody>
      </p:sp>
      <p:sp>
        <p:nvSpPr>
          <p:cNvPr id="13" name="Slide Number Placeholder 12"/>
          <p:cNvSpPr>
            <a:spLocks noGrp="1"/>
          </p:cNvSpPr>
          <p:nvPr>
            <p:ph type="sldNum" sz="quarter" idx="12"/>
          </p:nvPr>
        </p:nvSpPr>
        <p:spPr/>
        <p:txBody>
          <a:bodyPr/>
          <a:lstStyle/>
          <a:p>
            <a:fld id="{5743371E-D975-440E-A94A-A0EC841C25C2}" type="slidenum">
              <a:rPr lang="en-US" smtClean="0"/>
              <a:pPr/>
              <a:t>41</a:t>
            </a:fld>
            <a:endParaRPr lang="en-US"/>
          </a:p>
        </p:txBody>
      </p:sp>
      <p:grpSp>
        <p:nvGrpSpPr>
          <p:cNvPr id="3" name="Group 25"/>
          <p:cNvGrpSpPr/>
          <p:nvPr/>
        </p:nvGrpSpPr>
        <p:grpSpPr>
          <a:xfrm>
            <a:off x="990600" y="2362200"/>
            <a:ext cx="3200400" cy="3733800"/>
            <a:chOff x="228600" y="2590800"/>
            <a:chExt cx="3200400" cy="3945147"/>
          </a:xfrm>
        </p:grpSpPr>
        <p:grpSp>
          <p:nvGrpSpPr>
            <p:cNvPr id="4" name="Group 20"/>
            <p:cNvGrpSpPr/>
            <p:nvPr/>
          </p:nvGrpSpPr>
          <p:grpSpPr>
            <a:xfrm>
              <a:off x="228600" y="2590800"/>
              <a:ext cx="3200400" cy="3945147"/>
              <a:chOff x="304800" y="2438400"/>
              <a:chExt cx="3200400" cy="3945147"/>
            </a:xfrm>
          </p:grpSpPr>
          <p:pic>
            <p:nvPicPr>
              <p:cNvPr id="11" name="Picture 1" descr="C:\Users\ErgoTablet\Desktop\SH 2011-2012\CARGI MATERIALS FROM SB\Electric sector\Initial visits\Facility 5_03_07_2012\Pictures\IMG_0236.JPG"/>
              <p:cNvPicPr>
                <a:picLocks noChangeAspect="1" noChangeArrowheads="1"/>
              </p:cNvPicPr>
              <p:nvPr/>
            </p:nvPicPr>
            <p:blipFill>
              <a:blip r:embed="rId3" cstate="email"/>
              <a:srcRect/>
              <a:stretch>
                <a:fillRect/>
              </a:stretch>
            </p:blipFill>
            <p:spPr bwMode="auto">
              <a:xfrm>
                <a:off x="304800" y="2438400"/>
                <a:ext cx="3200400" cy="3945147"/>
              </a:xfrm>
              <a:prstGeom prst="roundRect">
                <a:avLst/>
              </a:prstGeom>
              <a:noFill/>
              <a:ln w="38100">
                <a:solidFill>
                  <a:schemeClr val="tx1"/>
                </a:solidFill>
              </a:ln>
            </p:spPr>
          </p:pic>
          <p:cxnSp>
            <p:nvCxnSpPr>
              <p:cNvPr id="12" name="Straight Arrow Connector 11"/>
              <p:cNvCxnSpPr/>
              <p:nvPr/>
            </p:nvCxnSpPr>
            <p:spPr>
              <a:xfrm>
                <a:off x="1981200" y="5334000"/>
                <a:ext cx="0" cy="6858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1752600" y="3124200"/>
              <a:ext cx="228600" cy="2286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381000" y="1447800"/>
            <a:ext cx="8458200" cy="1415772"/>
          </a:xfrm>
          <a:prstGeom prst="rect">
            <a:avLst/>
          </a:prstGeom>
          <a:noFill/>
        </p:spPr>
        <p:txBody>
          <a:bodyPr wrap="square" rtlCol="0">
            <a:spAutoFit/>
          </a:bodyPr>
          <a:lstStyle/>
          <a:p>
            <a:pPr marL="457200" indent="-457200">
              <a:buFont typeface="Arial"/>
              <a:buChar char="•"/>
            </a:pPr>
            <a:r>
              <a:rPr lang="es-ES_tradnl" sz="2800" dirty="0"/>
              <a:t>Cargar/descargar un camión puede ser agotador para los hombros y la </a:t>
            </a:r>
            <a:r>
              <a:rPr lang="es-ES_tradnl" sz="2800" dirty="0" smtClean="0"/>
              <a:t>espalda</a:t>
            </a:r>
            <a:endParaRPr lang="en-US" sz="2800" dirty="0" smtClean="0"/>
          </a:p>
          <a:p>
            <a:pPr marL="346075" indent="-346075">
              <a:buFont typeface="Arial" pitchFamily="34" charset="0"/>
              <a:buChar char="•"/>
            </a:pPr>
            <a:endParaRPr lang="en-US" sz="3000" dirty="0"/>
          </a:p>
        </p:txBody>
      </p:sp>
      <p:pic>
        <p:nvPicPr>
          <p:cNvPr id="17" name="Picture 2" descr="C:\Documents and Settings\Karen Cooper\Local Settings\Temporary Internet Files\Content.IE5\PQQ6J638\MC900432537[1].png"/>
          <p:cNvPicPr>
            <a:picLocks noChangeAspect="1" noChangeArrowheads="1"/>
          </p:cNvPicPr>
          <p:nvPr/>
        </p:nvPicPr>
        <p:blipFill>
          <a:blip r:embed="rId4" cstate="email"/>
          <a:srcRect/>
          <a:stretch>
            <a:fillRect/>
          </a:stretch>
        </p:blipFill>
        <p:spPr bwMode="auto">
          <a:xfrm>
            <a:off x="3505200" y="5334000"/>
            <a:ext cx="866903" cy="868362"/>
          </a:xfrm>
          <a:prstGeom prst="rect">
            <a:avLst/>
          </a:prstGeom>
          <a:noFill/>
          <a:ln w="9525">
            <a:noFill/>
            <a:miter lim="800000"/>
            <a:headEnd/>
            <a:tailEnd/>
          </a:ln>
        </p:spPr>
      </p:pic>
      <p:sp>
        <p:nvSpPr>
          <p:cNvPr id="30" name="TextBox 29"/>
          <p:cNvSpPr txBox="1"/>
          <p:nvPr/>
        </p:nvSpPr>
        <p:spPr>
          <a:xfrm>
            <a:off x="381000" y="6187202"/>
            <a:ext cx="3886200" cy="646331"/>
          </a:xfrm>
          <a:prstGeom prst="rect">
            <a:avLst/>
          </a:prstGeom>
          <a:noFill/>
          <a:ln>
            <a:noFill/>
          </a:ln>
        </p:spPr>
        <p:txBody>
          <a:bodyPr wrap="square" rtlCol="0">
            <a:spAutoFit/>
          </a:bodyPr>
          <a:lstStyle/>
          <a:p>
            <a:pPr algn="ctr"/>
            <a:r>
              <a:rPr lang="es-ES_tradnl" i="1" dirty="0"/>
              <a:t>Piezas pesadas guardadas en lugares a los que es difícil llegar</a:t>
            </a:r>
            <a:endParaRPr lang="en-US" i="1" dirty="0"/>
          </a:p>
        </p:txBody>
      </p:sp>
      <p:sp>
        <p:nvSpPr>
          <p:cNvPr id="31" name="TextBox 30"/>
          <p:cNvSpPr txBox="1"/>
          <p:nvPr/>
        </p:nvSpPr>
        <p:spPr>
          <a:xfrm>
            <a:off x="4800600" y="6223091"/>
            <a:ext cx="3581400" cy="646331"/>
          </a:xfrm>
          <a:prstGeom prst="rect">
            <a:avLst/>
          </a:prstGeom>
          <a:noFill/>
          <a:ln>
            <a:noFill/>
          </a:ln>
        </p:spPr>
        <p:txBody>
          <a:bodyPr wrap="square" rtlCol="0">
            <a:spAutoFit/>
          </a:bodyPr>
          <a:lstStyle/>
          <a:p>
            <a:pPr algn="ctr"/>
            <a:r>
              <a:rPr lang="es-ES_tradnl" i="1" dirty="0"/>
              <a:t>Guarde las piezas pesadas en lugares que sean de fácil </a:t>
            </a:r>
            <a:r>
              <a:rPr lang="es-ES_tradnl" i="1" dirty="0" smtClean="0"/>
              <a:t>acceso</a:t>
            </a:r>
            <a:endParaRPr lang="en-US" i="1" dirty="0"/>
          </a:p>
        </p:txBody>
      </p:sp>
      <p:pic>
        <p:nvPicPr>
          <p:cNvPr id="14" name="Picture 2" descr="C:\Users\ErgoTablet\Documents\SH 2011-2012\CARGI MATERIALS FROM SB\Electric sector\Initial visits\Facility 1_11_29_2011\Photos\DSC02803.JPG"/>
          <p:cNvPicPr>
            <a:picLocks noChangeAspect="1" noChangeArrowheads="1"/>
          </p:cNvPicPr>
          <p:nvPr/>
        </p:nvPicPr>
        <p:blipFill>
          <a:blip r:embed="rId5" cstate="email"/>
          <a:srcRect/>
          <a:stretch>
            <a:fillRect/>
          </a:stretch>
        </p:blipFill>
        <p:spPr bwMode="auto">
          <a:xfrm>
            <a:off x="5029200" y="2362200"/>
            <a:ext cx="2895600" cy="3733800"/>
          </a:xfrm>
          <a:prstGeom prst="roundRect">
            <a:avLst/>
          </a:prstGeom>
          <a:noFill/>
          <a:ln w="38100">
            <a:solidFill>
              <a:schemeClr val="tx1"/>
            </a:solidFill>
          </a:ln>
        </p:spPr>
      </p:pic>
      <p:pic>
        <p:nvPicPr>
          <p:cNvPr id="29" name="Picture 28" descr="C:\Documents and Settings\Karen Cooper\Local Settings\Temporary Internet Files\Content.IE5\HHME7F7I\MC900432530[1].png"/>
          <p:cNvPicPr>
            <a:picLocks noChangeAspect="1" noChangeArrowheads="1"/>
          </p:cNvPicPr>
          <p:nvPr/>
        </p:nvPicPr>
        <p:blipFill>
          <a:blip r:embed="rId6" cstate="email">
            <a:duotone>
              <a:prstClr val="black"/>
              <a:srgbClr val="00B050">
                <a:tint val="45000"/>
                <a:satMod val="400000"/>
              </a:srgbClr>
            </a:duotone>
            <a:lum bright="-10000" contrast="20000"/>
          </a:blip>
          <a:srcRect/>
          <a:stretch>
            <a:fillRect/>
          </a:stretch>
        </p:blipFill>
        <p:spPr bwMode="auto">
          <a:xfrm>
            <a:off x="7391400" y="5410200"/>
            <a:ext cx="1143000" cy="784747"/>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effectLst>
                  <a:outerShdw blurRad="38100" dist="38100" dir="2700000" algn="tl">
                    <a:srgbClr val="000000">
                      <a:alpha val="43137"/>
                    </a:srgbClr>
                  </a:outerShdw>
                </a:effectLst>
              </a:rPr>
              <a:t>EJEMPLO DE UNA MEJOR PRÁCTICA</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743371E-D975-440E-A94A-A0EC841C25C2}" type="slidenum">
              <a:rPr lang="en-US" smtClean="0"/>
              <a:pPr/>
              <a:t>42</a:t>
            </a:fld>
            <a:endParaRPr lang="en-US"/>
          </a:p>
        </p:txBody>
      </p:sp>
      <p:pic>
        <p:nvPicPr>
          <p:cNvPr id="6" name="Picture 5"/>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EA41FB-01C2-4D91-8A68-98251CD2FFE9}" type="slidenum">
              <a:rPr lang="en-US" smtClean="0"/>
              <a:pPr/>
              <a:t>43</a:t>
            </a:fld>
            <a:endParaRPr lang="en-US"/>
          </a:p>
        </p:txBody>
      </p:sp>
      <p:pic>
        <p:nvPicPr>
          <p:cNvPr id="9" name="Picture 3"/>
          <p:cNvPicPr>
            <a:picLocks noChangeAspect="1" noChangeArrowheads="1"/>
          </p:cNvPicPr>
          <p:nvPr/>
        </p:nvPicPr>
        <p:blipFill>
          <a:blip r:embed="rId3" cstate="email">
            <a:biLevel thresh="50000"/>
            <a:lum bright="30000" contrast="20000"/>
          </a:blip>
          <a:srcRect/>
          <a:stretch>
            <a:fillRect/>
          </a:stretch>
        </p:blipFill>
        <p:spPr bwMode="auto">
          <a:xfrm>
            <a:off x="2743199" y="1600200"/>
            <a:ext cx="4637314" cy="4869180"/>
          </a:xfrm>
          <a:prstGeom prst="rect">
            <a:avLst/>
          </a:prstGeom>
          <a:ln>
            <a:noFill/>
          </a:ln>
          <a:effectLst>
            <a:softEdge rad="635000"/>
          </a:effectLst>
        </p:spPr>
      </p:pic>
      <p:sp>
        <p:nvSpPr>
          <p:cNvPr id="14" name="Title 4"/>
          <p:cNvSpPr txBox="1">
            <a:spLocks/>
          </p:cNvSpPr>
          <p:nvPr/>
        </p:nvSpPr>
        <p:spPr>
          <a:xfrm>
            <a:off x="2133600" y="228600"/>
            <a:ext cx="5562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ARRODILLARSE</a:t>
            </a:r>
            <a:endParaRPr kumimoji="0" lang="en-US" sz="36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bwMode="auto">
          <a:xfrm>
            <a:off x="304800" y="153987"/>
            <a:ext cx="8534400" cy="989013"/>
          </a:xfrm>
          <a:ln>
            <a:miter lim="800000"/>
            <a:headEnd/>
            <a:tailEnd/>
          </a:ln>
        </p:spPr>
        <p:txBody>
          <a:bodyPr wrap="square" numCol="1" anchorCtr="0" compatLnSpc="1">
            <a:prstTxWarp prst="textNoShape">
              <a:avLst/>
            </a:prstTxWarp>
            <a:normAutofit fontScale="90000"/>
          </a:bodyPr>
          <a:lstStyle/>
          <a:p>
            <a:pPr lvl="0" algn="r"/>
            <a:r>
              <a:rPr lang="es-ES_tradnl" dirty="0"/>
              <a:t>¿QUÉ ESTÁN HACIENDO MAL EN ESTA IMAGEN?</a:t>
            </a:r>
            <a:endParaRPr lang="en-US" dirty="0"/>
          </a:p>
        </p:txBody>
      </p:sp>
      <p:pic>
        <p:nvPicPr>
          <p:cNvPr id="14" name="Picture 3"/>
          <p:cNvPicPr>
            <a:picLocks noChangeAspect="1" noChangeArrowheads="1"/>
          </p:cNvPicPr>
          <p:nvPr/>
        </p:nvPicPr>
        <p:blipFill>
          <a:blip r:embed="rId3" cstate="email"/>
          <a:srcRect/>
          <a:stretch>
            <a:fillRect/>
          </a:stretch>
        </p:blipFill>
        <p:spPr bwMode="auto">
          <a:xfrm>
            <a:off x="152400" y="1600200"/>
            <a:ext cx="4191000" cy="3031787"/>
          </a:xfrm>
          <a:prstGeom prst="roundRect">
            <a:avLst/>
          </a:prstGeom>
          <a:noFill/>
          <a:ln w="38100">
            <a:solidFill>
              <a:schemeClr val="tx1"/>
            </a:solidFill>
            <a:miter lim="800000"/>
            <a:headEnd/>
            <a:tailEnd/>
          </a:ln>
        </p:spPr>
      </p:pic>
      <p:sp>
        <p:nvSpPr>
          <p:cNvPr id="15" name="TextBox 14"/>
          <p:cNvSpPr txBox="1"/>
          <p:nvPr/>
        </p:nvSpPr>
        <p:spPr>
          <a:xfrm>
            <a:off x="391601" y="4857690"/>
            <a:ext cx="3723199" cy="707886"/>
          </a:xfrm>
          <a:prstGeom prst="rect">
            <a:avLst/>
          </a:prstGeom>
          <a:noFill/>
          <a:ln>
            <a:noFill/>
          </a:ln>
        </p:spPr>
        <p:txBody>
          <a:bodyPr wrap="square" rtlCol="0">
            <a:spAutoFit/>
          </a:bodyPr>
          <a:lstStyle/>
          <a:p>
            <a:pPr algn="ctr"/>
            <a:r>
              <a:rPr lang="es-ES_tradnl" sz="2000" i="1" dirty="0"/>
              <a:t>Arrodillarse para abrir la caja de transmisión </a:t>
            </a:r>
            <a:endParaRPr lang="en-US" sz="2000" dirty="0"/>
          </a:p>
        </p:txBody>
      </p:sp>
      <p:pic>
        <p:nvPicPr>
          <p:cNvPr id="18" name="Picture 2"/>
          <p:cNvPicPr>
            <a:picLocks noChangeAspect="1" noChangeArrowheads="1"/>
          </p:cNvPicPr>
          <p:nvPr/>
        </p:nvPicPr>
        <p:blipFill>
          <a:blip r:embed="rId4" cstate="email"/>
          <a:srcRect/>
          <a:stretch>
            <a:fillRect/>
          </a:stretch>
        </p:blipFill>
        <p:spPr bwMode="auto">
          <a:xfrm>
            <a:off x="4572000" y="3352800"/>
            <a:ext cx="4443344" cy="2971800"/>
          </a:xfrm>
          <a:prstGeom prst="roundRect">
            <a:avLst/>
          </a:prstGeom>
          <a:noFill/>
          <a:ln w="38100">
            <a:solidFill>
              <a:schemeClr val="tx1"/>
            </a:solidFill>
            <a:miter lim="800000"/>
            <a:headEnd/>
            <a:tailEnd/>
          </a:ln>
        </p:spPr>
      </p:pic>
      <p:sp>
        <p:nvSpPr>
          <p:cNvPr id="20" name="TextBox 19"/>
          <p:cNvSpPr txBox="1"/>
          <p:nvPr/>
        </p:nvSpPr>
        <p:spPr>
          <a:xfrm>
            <a:off x="5086765" y="2590800"/>
            <a:ext cx="3295236" cy="707886"/>
          </a:xfrm>
          <a:prstGeom prst="rect">
            <a:avLst/>
          </a:prstGeom>
          <a:noFill/>
          <a:ln>
            <a:noFill/>
          </a:ln>
        </p:spPr>
        <p:txBody>
          <a:bodyPr wrap="square" rtlCol="0">
            <a:spAutoFit/>
          </a:bodyPr>
          <a:lstStyle/>
          <a:p>
            <a:pPr algn="ctr"/>
            <a:r>
              <a:rPr lang="es-ES_tradnl" sz="2000" i="1" dirty="0"/>
              <a:t>Arrodillarse para verificar la profundidad de la zanja </a:t>
            </a:r>
            <a:endParaRPr lang="en-US" sz="2000" dirty="0"/>
          </a:p>
        </p:txBody>
      </p:sp>
      <p:sp>
        <p:nvSpPr>
          <p:cNvPr id="8" name="Slide Number Placeholder 7"/>
          <p:cNvSpPr>
            <a:spLocks noGrp="1"/>
          </p:cNvSpPr>
          <p:nvPr>
            <p:ph type="sldNum" sz="quarter" idx="12"/>
          </p:nvPr>
        </p:nvSpPr>
        <p:spPr/>
        <p:txBody>
          <a:bodyPr/>
          <a:lstStyle/>
          <a:p>
            <a:fld id="{5743371E-D975-440E-A94A-A0EC841C25C2}" type="slidenum">
              <a:rPr lang="en-US" smtClean="0"/>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ARRODILLARSE</a:t>
            </a:r>
            <a:endParaRPr lang="en-US" dirty="0">
              <a:effectLst>
                <a:outerShdw blurRad="38100" dist="38100" dir="2700000" algn="tl">
                  <a:srgbClr val="000000">
                    <a:alpha val="43137"/>
                  </a:srgbClr>
                </a:outerShdw>
              </a:effectLst>
            </a:endParaRPr>
          </a:p>
        </p:txBody>
      </p:sp>
      <p:sp>
        <p:nvSpPr>
          <p:cNvPr id="12" name="Slide Number Placeholder 11"/>
          <p:cNvSpPr>
            <a:spLocks noGrp="1"/>
          </p:cNvSpPr>
          <p:nvPr>
            <p:ph type="sldNum" sz="quarter" idx="12"/>
          </p:nvPr>
        </p:nvSpPr>
        <p:spPr/>
        <p:txBody>
          <a:bodyPr/>
          <a:lstStyle/>
          <a:p>
            <a:fld id="{5743371E-D975-440E-A94A-A0EC841C25C2}" type="slidenum">
              <a:rPr lang="en-US" smtClean="0"/>
              <a:pPr/>
              <a:t>45</a:t>
            </a:fld>
            <a:endParaRPr lang="en-US"/>
          </a:p>
        </p:txBody>
      </p:sp>
      <p:sp>
        <p:nvSpPr>
          <p:cNvPr id="161796" name="TextBox 11"/>
          <p:cNvSpPr txBox="1">
            <a:spLocks noChangeArrowheads="1"/>
          </p:cNvSpPr>
          <p:nvPr/>
        </p:nvSpPr>
        <p:spPr bwMode="auto">
          <a:xfrm>
            <a:off x="4038600" y="1524000"/>
            <a:ext cx="4740275" cy="5047536"/>
          </a:xfrm>
          <a:prstGeom prst="rect">
            <a:avLst/>
          </a:prstGeom>
          <a:noFill/>
          <a:ln w="9525">
            <a:noFill/>
            <a:miter lim="800000"/>
            <a:headEnd/>
            <a:tailEnd/>
          </a:ln>
        </p:spPr>
        <p:txBody>
          <a:bodyPr wrap="square">
            <a:spAutoFit/>
          </a:bodyPr>
          <a:lstStyle/>
          <a:p>
            <a:pPr marL="519113" indent="-519113" algn="ctr">
              <a:spcBef>
                <a:spcPts val="600"/>
              </a:spcBef>
              <a:spcAft>
                <a:spcPts val="600"/>
              </a:spcAft>
            </a:pPr>
            <a:r>
              <a:rPr lang="en-US" sz="2800" b="1" dirty="0">
                <a:effectLst>
                  <a:outerShdw blurRad="38100" dist="38100" dir="2700000" algn="tl">
                    <a:srgbClr val="000000">
                      <a:alpha val="43137"/>
                    </a:srgbClr>
                  </a:outerShdw>
                </a:effectLst>
                <a:latin typeface="Calibri" pitchFamily="34" charset="0"/>
              </a:rPr>
              <a:t>	</a:t>
            </a:r>
            <a:r>
              <a:rPr lang="es-ES_tradnl" sz="2800" b="1" dirty="0" smtClean="0">
                <a:effectLst>
                  <a:outerShdw blurRad="38100" dist="38100" dir="2700000" algn="tl">
                    <a:srgbClr val="000000">
                      <a:alpha val="43137"/>
                    </a:srgbClr>
                  </a:outerShdw>
                </a:effectLst>
                <a:latin typeface="Calibri" pitchFamily="34" charset="0"/>
              </a:rPr>
              <a:t>QUÉ HACER</a:t>
            </a:r>
          </a:p>
          <a:p>
            <a:pPr marL="519113" indent="-519113">
              <a:spcBef>
                <a:spcPts val="600"/>
              </a:spcBef>
              <a:spcAft>
                <a:spcPts val="600"/>
              </a:spcAft>
              <a:buFont typeface="Wingdings" pitchFamily="2" charset="2"/>
              <a:buChar char="ü"/>
            </a:pPr>
            <a:r>
              <a:rPr lang="es-ES_tradnl" sz="2100" dirty="0" smtClean="0"/>
              <a:t>Usar almohadillas o tapetes para arrodillarse sin importar las condiciones del suelo </a:t>
            </a:r>
          </a:p>
          <a:p>
            <a:pPr marL="519113" indent="-519113">
              <a:buFont typeface="Wingdings" pitchFamily="2" charset="2"/>
              <a:buChar char="ü"/>
            </a:pPr>
            <a:r>
              <a:rPr lang="es-ES_tradnl" sz="2100" dirty="0" smtClean="0"/>
              <a:t>Tomar un descanso para estirarse cada 10 minutos</a:t>
            </a:r>
          </a:p>
          <a:p>
            <a:pPr marL="519113" indent="-519113">
              <a:spcBef>
                <a:spcPts val="600"/>
              </a:spcBef>
              <a:spcAft>
                <a:spcPts val="600"/>
              </a:spcAft>
              <a:buFont typeface="Wingdings" pitchFamily="2" charset="2"/>
              <a:buChar char="ü"/>
            </a:pPr>
            <a:r>
              <a:rPr lang="es-ES_tradnl" sz="2100" dirty="0" smtClean="0"/>
              <a:t>Reemplazar con frecuencia los tapetes/almohadillas </a:t>
            </a:r>
          </a:p>
          <a:p>
            <a:pPr marL="519113" indent="-519113">
              <a:buFont typeface="Wingdings" pitchFamily="2" charset="2"/>
              <a:buChar char="ü"/>
            </a:pPr>
            <a:r>
              <a:rPr lang="es-ES_tradnl" sz="2100" dirty="0" smtClean="0"/>
              <a:t>Utilice una funda para la almohadilla sobre un tapete cubierto de plástico</a:t>
            </a:r>
          </a:p>
          <a:p>
            <a:pPr marL="519113" indent="-519113">
              <a:spcBef>
                <a:spcPts val="600"/>
              </a:spcBef>
              <a:spcAft>
                <a:spcPts val="600"/>
              </a:spcAft>
            </a:pPr>
            <a:r>
              <a:rPr lang="es-ES_tradnl" sz="2400" b="1" dirty="0" smtClean="0">
                <a:latin typeface="Calibri" pitchFamily="34" charset="0"/>
              </a:rPr>
              <a:t>			</a:t>
            </a:r>
            <a:r>
              <a:rPr lang="es-ES_tradnl" sz="2800" b="1" dirty="0" smtClean="0">
                <a:effectLst>
                  <a:outerShdw blurRad="38100" dist="38100" dir="2700000" algn="tl">
                    <a:srgbClr val="000000">
                      <a:alpha val="43137"/>
                    </a:srgbClr>
                  </a:outerShdw>
                </a:effectLst>
                <a:latin typeface="Calibri" pitchFamily="34" charset="0"/>
              </a:rPr>
              <a:t>EVITE</a:t>
            </a:r>
            <a:endParaRPr lang="es-ES_tradnl" sz="2800" dirty="0" smtClean="0">
              <a:effectLst>
                <a:outerShdw blurRad="38100" dist="38100" dir="2700000" algn="tl">
                  <a:srgbClr val="000000">
                    <a:alpha val="43137"/>
                  </a:srgbClr>
                </a:outerShdw>
              </a:effectLst>
              <a:latin typeface="Calibri" pitchFamily="34" charset="0"/>
            </a:endParaRPr>
          </a:p>
          <a:p>
            <a:pPr marL="514350" indent="-514350">
              <a:buBlip>
                <a:blip r:embed="rId3"/>
              </a:buBlip>
            </a:pPr>
            <a:r>
              <a:rPr lang="es-ES_tradnl" sz="2100" dirty="0" smtClean="0"/>
              <a:t>Estar arrodillado por mucho tiempo</a:t>
            </a:r>
            <a:endParaRPr lang="es-ES_tradnl" sz="2100" dirty="0" smtClean="0">
              <a:latin typeface="Calibri" pitchFamily="34" charset="0"/>
            </a:endParaRPr>
          </a:p>
          <a:p>
            <a:pPr marL="514350" indent="-514350">
              <a:buBlip>
                <a:blip r:embed="rId3"/>
              </a:buBlip>
            </a:pPr>
            <a:r>
              <a:rPr lang="es-ES_tradnl" sz="2100" dirty="0" smtClean="0">
                <a:latin typeface="Calibri" pitchFamily="34" charset="0"/>
              </a:rPr>
              <a:t>Tapetes/almohadillas desgastadas</a:t>
            </a:r>
          </a:p>
        </p:txBody>
      </p:sp>
      <p:pic>
        <p:nvPicPr>
          <p:cNvPr id="15" name="Picture 14" descr="kneepad.jpg"/>
          <p:cNvPicPr>
            <a:picLocks noChangeAspect="1"/>
          </p:cNvPicPr>
          <p:nvPr/>
        </p:nvPicPr>
        <p:blipFill>
          <a:blip r:embed="rId4" cstate="email"/>
          <a:stretch>
            <a:fillRect/>
          </a:stretch>
        </p:blipFill>
        <p:spPr>
          <a:xfrm>
            <a:off x="504825" y="1350964"/>
            <a:ext cx="2463800" cy="24638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9"/>
          <p:cNvGrpSpPr/>
          <p:nvPr/>
        </p:nvGrpSpPr>
        <p:grpSpPr>
          <a:xfrm rot="6822152">
            <a:off x="1111677" y="3933532"/>
            <a:ext cx="1756879" cy="2877137"/>
            <a:chOff x="1219200" y="3962400"/>
            <a:chExt cx="1371600" cy="2545134"/>
          </a:xfrm>
        </p:grpSpPr>
        <p:pic>
          <p:nvPicPr>
            <p:cNvPr id="9" name="Picture 3"/>
            <p:cNvPicPr>
              <a:picLocks noChangeAspect="1" noChangeArrowheads="1"/>
            </p:cNvPicPr>
            <p:nvPr/>
          </p:nvPicPr>
          <p:blipFill>
            <a:blip r:embed="rId5" cstate="email"/>
            <a:srcRect/>
            <a:stretch>
              <a:fillRect/>
            </a:stretch>
          </p:blipFill>
          <p:spPr bwMode="auto">
            <a:xfrm>
              <a:off x="1219200" y="3962400"/>
              <a:ext cx="1371600" cy="2545134"/>
            </a:xfrm>
            <a:prstGeom prst="rect">
              <a:avLst/>
            </a:prstGeom>
            <a:solidFill>
              <a:schemeClr val="tx1">
                <a:lumMod val="85000"/>
                <a:lumOff val="15000"/>
              </a:schemeClr>
            </a:solidFill>
            <a:ln w="9525">
              <a:noFill/>
              <a:miter lim="800000"/>
              <a:headEnd/>
              <a:tailEnd/>
            </a:ln>
            <a:effectLst/>
          </p:spPr>
        </p:pic>
        <p:sp>
          <p:nvSpPr>
            <p:cNvPr id="7" name="Rectangle 6"/>
            <p:cNvSpPr/>
            <p:nvPr/>
          </p:nvSpPr>
          <p:spPr>
            <a:xfrm>
              <a:off x="1295401" y="4038601"/>
              <a:ext cx="1143000" cy="5334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895600" y="1295400"/>
            <a:ext cx="1600200" cy="923330"/>
          </a:xfrm>
          <a:prstGeom prst="rect">
            <a:avLst/>
          </a:prstGeom>
          <a:noFill/>
          <a:ln>
            <a:noFill/>
          </a:ln>
        </p:spPr>
        <p:txBody>
          <a:bodyPr wrap="square" rtlCol="0">
            <a:spAutoFit/>
          </a:bodyPr>
          <a:lstStyle/>
          <a:p>
            <a:pPr algn="ctr"/>
            <a:r>
              <a:rPr lang="es-ES_tradnl" i="1" dirty="0" smtClean="0"/>
              <a:t>Almohadillas para arrodillarse</a:t>
            </a:r>
            <a:endParaRPr lang="es-ES_tradnl" i="1" dirty="0"/>
          </a:p>
        </p:txBody>
      </p:sp>
      <p:sp>
        <p:nvSpPr>
          <p:cNvPr id="11" name="TextBox 10"/>
          <p:cNvSpPr txBox="1"/>
          <p:nvPr/>
        </p:nvSpPr>
        <p:spPr>
          <a:xfrm>
            <a:off x="2286000" y="4202668"/>
            <a:ext cx="1600200" cy="646331"/>
          </a:xfrm>
          <a:prstGeom prst="rect">
            <a:avLst/>
          </a:prstGeom>
          <a:noFill/>
          <a:ln>
            <a:noFill/>
          </a:ln>
        </p:spPr>
        <p:txBody>
          <a:bodyPr wrap="square" rtlCol="0">
            <a:spAutoFit/>
          </a:bodyPr>
          <a:lstStyle/>
          <a:p>
            <a:pPr algn="ctr"/>
            <a:r>
              <a:rPr lang="es-ES_tradnl" i="1" smtClean="0"/>
              <a:t>Tapete para arrodillarse</a:t>
            </a:r>
            <a:endParaRPr lang="es-ES_tradnl" i="1"/>
          </a:p>
        </p:txBody>
      </p:sp>
      <p:sp>
        <p:nvSpPr>
          <p:cNvPr id="13" name="TextBox 12"/>
          <p:cNvSpPr txBox="1"/>
          <p:nvPr/>
        </p:nvSpPr>
        <p:spPr>
          <a:xfrm>
            <a:off x="8521578" y="5283525"/>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fontScale="90000"/>
          </a:bodyPr>
          <a:lstStyle/>
          <a:p>
            <a:pPr algn="r"/>
            <a:r>
              <a:rPr lang="en-US" sz="4000" dirty="0" smtClean="0">
                <a:effectLst>
                  <a:outerShdw blurRad="38100" dist="38100" dir="2700000" algn="tl">
                    <a:srgbClr val="000000">
                      <a:alpha val="43137"/>
                    </a:srgbClr>
                  </a:outerShdw>
                </a:effectLst>
              </a:rPr>
              <a:t>MEJORAS POTENCIALES</a:t>
            </a:r>
            <a:br>
              <a:rPr lang="en-US" sz="4000"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ARRODILLARSE</a:t>
            </a:r>
            <a:endParaRPr lang="en-US" b="1"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0" y="1524000"/>
            <a:ext cx="6553200" cy="4343400"/>
          </a:xfrm>
        </p:spPr>
        <p:txBody>
          <a:bodyPr>
            <a:normAutofit/>
          </a:bodyPr>
          <a:lstStyle/>
          <a:p>
            <a:r>
              <a:rPr lang="es-ES_tradnl" sz="2400" dirty="0" smtClean="0"/>
              <a:t>Instalar cajas o pedestales elevados con puertas que se abran hacia afuera</a:t>
            </a:r>
          </a:p>
          <a:p>
            <a:pPr lvl="1"/>
            <a:r>
              <a:rPr lang="es-ES_tradnl" sz="2000" dirty="0" smtClean="0"/>
              <a:t>Elimina/reduce la necesidad de estar arrodillado</a:t>
            </a:r>
          </a:p>
          <a:p>
            <a:pPr lvl="1"/>
            <a:r>
              <a:rPr lang="es-ES_tradnl" sz="2000" dirty="0" smtClean="0"/>
              <a:t>Mas seguro en caso de que se encuentren animales venenosos/insectos.</a:t>
            </a:r>
            <a:endParaRPr lang="es-ES_tradnl" sz="2000"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46</a:t>
            </a:fld>
            <a:endParaRPr lang="en-US" dirty="0"/>
          </a:p>
        </p:txBody>
      </p:sp>
      <p:sp>
        <p:nvSpPr>
          <p:cNvPr id="6" name="TextBox 5"/>
          <p:cNvSpPr txBox="1"/>
          <p:nvPr/>
        </p:nvSpPr>
        <p:spPr>
          <a:xfrm>
            <a:off x="732234" y="6172200"/>
            <a:ext cx="3881153" cy="369332"/>
          </a:xfrm>
          <a:prstGeom prst="rect">
            <a:avLst/>
          </a:prstGeom>
          <a:noFill/>
          <a:ln>
            <a:noFill/>
          </a:ln>
        </p:spPr>
        <p:txBody>
          <a:bodyPr wrap="none" rtlCol="0">
            <a:spAutoFit/>
          </a:bodyPr>
          <a:lstStyle/>
          <a:p>
            <a:pPr algn="ctr"/>
            <a:r>
              <a:rPr lang="es-ES_tradnl" i="1" smtClean="0"/>
              <a:t>Trabajando en una caja de transmisión</a:t>
            </a:r>
            <a:endParaRPr lang="es-ES_tradnl" i="1"/>
          </a:p>
        </p:txBody>
      </p:sp>
      <p:pic>
        <p:nvPicPr>
          <p:cNvPr id="9" name="Picture 8" descr="Animals 2.jpg"/>
          <p:cNvPicPr>
            <a:picLocks noChangeAspect="1"/>
          </p:cNvPicPr>
          <p:nvPr/>
        </p:nvPicPr>
        <p:blipFill>
          <a:blip r:embed="rId3" cstate="print">
            <a:clrChange>
              <a:clrFrom>
                <a:srgbClr val="FFFFFF"/>
              </a:clrFrom>
              <a:clrTo>
                <a:srgbClr val="FFFFFF">
                  <a:alpha val="0"/>
                </a:srgbClr>
              </a:clrTo>
            </a:clrChange>
            <a:lum bright="-30000"/>
          </a:blip>
          <a:stretch>
            <a:fillRect/>
          </a:stretch>
        </p:blipFill>
        <p:spPr>
          <a:xfrm>
            <a:off x="4457591" y="2971800"/>
            <a:ext cx="4704552" cy="3886200"/>
          </a:xfrm>
          <a:prstGeom prst="rect">
            <a:avLst/>
          </a:prstGeom>
        </p:spPr>
      </p:pic>
      <p:pic>
        <p:nvPicPr>
          <p:cNvPr id="10" name="Picture 9" descr="Animals 1.jpg"/>
          <p:cNvPicPr>
            <a:picLocks noChangeAspect="1"/>
          </p:cNvPicPr>
          <p:nvPr/>
        </p:nvPicPr>
        <p:blipFill>
          <a:blip r:embed="rId4" cstate="print">
            <a:clrChange>
              <a:clrFrom>
                <a:srgbClr val="FFFFFF"/>
              </a:clrFrom>
              <a:clrTo>
                <a:srgbClr val="FFFFFF">
                  <a:alpha val="0"/>
                </a:srgbClr>
              </a:clrTo>
            </a:clrChange>
            <a:lum bright="-30000"/>
          </a:blip>
          <a:stretch>
            <a:fillRect/>
          </a:stretch>
        </p:blipFill>
        <p:spPr>
          <a:xfrm>
            <a:off x="609600" y="3429000"/>
            <a:ext cx="3733800" cy="3048000"/>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PALEAR/EXCAVAR/LLENAR</a:t>
            </a:r>
            <a:endParaRPr lang="en-US" dirty="0">
              <a:solidFill>
                <a:schemeClr val="tx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1AEA41FB-01C2-4D91-8A68-98251CD2FFE9}" type="slidenum">
              <a:rPr lang="en-US" smtClean="0"/>
              <a:pPr/>
              <a:t>47</a:t>
            </a:fld>
            <a:endParaRPr lang="en-US"/>
          </a:p>
        </p:txBody>
      </p:sp>
      <p:pic>
        <p:nvPicPr>
          <p:cNvPr id="4" name="Picture 4"/>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1752600" y="1524000"/>
            <a:ext cx="6553200" cy="506542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153400" cy="1143000"/>
          </a:xfrm>
        </p:spPr>
        <p:txBody>
          <a:bodyPr/>
          <a:lstStyle/>
          <a:p>
            <a:pPr algn="r">
              <a:defRPr/>
            </a:pPr>
            <a:r>
              <a:rPr lang="es-AR" dirty="0">
                <a:solidFill>
                  <a:srgbClr val="FFFFFF"/>
                </a:solidFill>
                <a:effectLst>
                  <a:outerShdw blurRad="63500" dir="3600000" algn="tl">
                    <a:srgbClr val="000000">
                      <a:alpha val="70000"/>
                    </a:srgbClr>
                  </a:outerShdw>
                </a:effectLst>
              </a:rPr>
              <a:t>PALEAR/</a:t>
            </a:r>
            <a:r>
              <a:rPr lang="es-AR" dirty="0" smtClean="0">
                <a:solidFill>
                  <a:srgbClr val="FFFFFF"/>
                </a:solidFill>
                <a:effectLst>
                  <a:outerShdw blurRad="63500" dir="3600000" algn="tl">
                    <a:srgbClr val="000000">
                      <a:alpha val="70000"/>
                    </a:srgbClr>
                  </a:outerShdw>
                </a:effectLst>
              </a:rPr>
              <a:t>EXCAVAR</a:t>
            </a:r>
            <a:r>
              <a:rPr lang="es-AR" dirty="0">
                <a:solidFill>
                  <a:srgbClr val="FFFFFF"/>
                </a:solidFill>
                <a:effectLst>
                  <a:outerShdw blurRad="63500" dir="3600000" algn="tl">
                    <a:srgbClr val="000000">
                      <a:alpha val="70000"/>
                    </a:srgbClr>
                  </a:outerShdw>
                </a:effectLst>
              </a:rPr>
              <a:t>/LLENAR</a:t>
            </a:r>
            <a:endParaRPr lang="en-US" dirty="0">
              <a:effectLst>
                <a:outerShdw blurRad="38100" dist="38100" dir="2700000" algn="tl">
                  <a:srgbClr val="000000">
                    <a:alpha val="43137"/>
                  </a:srgbClr>
                </a:outerShdw>
              </a:effectLst>
            </a:endParaRPr>
          </a:p>
        </p:txBody>
      </p:sp>
      <p:sp>
        <p:nvSpPr>
          <p:cNvPr id="11" name="Content Placeholder 10"/>
          <p:cNvSpPr>
            <a:spLocks noGrp="1"/>
          </p:cNvSpPr>
          <p:nvPr>
            <p:ph idx="1"/>
          </p:nvPr>
        </p:nvSpPr>
        <p:spPr>
          <a:xfrm>
            <a:off x="228600" y="1447800"/>
            <a:ext cx="4800600" cy="4724400"/>
          </a:xfrm>
        </p:spPr>
        <p:txBody>
          <a:bodyPr>
            <a:normAutofit fontScale="92500" lnSpcReduction="20000"/>
          </a:bodyPr>
          <a:lstStyle/>
          <a:p>
            <a:pPr marL="347472" indent="-347472">
              <a:buClr>
                <a:schemeClr val="tx1"/>
              </a:buClr>
              <a:buFont typeface="Arial"/>
              <a:buChar char="•"/>
            </a:pPr>
            <a:r>
              <a:rPr lang="es-AR" sz="3200" dirty="0"/>
              <a:t>Al seleccionar el tipo adecuado de pala considere:</a:t>
            </a:r>
          </a:p>
          <a:p>
            <a:pPr marL="740664" lvl="1" indent="-283464">
              <a:buClr>
                <a:schemeClr val="tx1"/>
              </a:buClr>
              <a:buFont typeface="Arial"/>
              <a:buChar char="–"/>
            </a:pPr>
            <a:r>
              <a:rPr lang="es-AR" sz="2800" dirty="0"/>
              <a:t>El peso de la pala</a:t>
            </a:r>
          </a:p>
          <a:p>
            <a:pPr marL="740664" lvl="1" indent="-283464">
              <a:buClr>
                <a:schemeClr val="tx1"/>
              </a:buClr>
              <a:buFont typeface="Arial"/>
              <a:buChar char="–"/>
            </a:pPr>
            <a:r>
              <a:rPr lang="es-AR" sz="2800" dirty="0"/>
              <a:t>El mango de la pala</a:t>
            </a:r>
          </a:p>
          <a:p>
            <a:pPr marL="740664" lvl="1" indent="-283464">
              <a:buClr>
                <a:schemeClr val="tx1"/>
              </a:buClr>
              <a:buFont typeface="Arial"/>
              <a:buChar char="–"/>
            </a:pPr>
            <a:r>
              <a:rPr lang="es-AR" sz="2800" dirty="0"/>
              <a:t>La longitud de la pala</a:t>
            </a:r>
          </a:p>
          <a:p>
            <a:pPr marL="740664" lvl="1" indent="-283464">
              <a:buClr>
                <a:schemeClr val="tx1"/>
              </a:buClr>
              <a:buFont typeface="Arial"/>
              <a:buChar char="–"/>
            </a:pPr>
            <a:r>
              <a:rPr lang="es-AR" sz="2800" dirty="0"/>
              <a:t>El tamaño y la forma de la hoja de la pala</a:t>
            </a:r>
          </a:p>
          <a:p>
            <a:pPr marL="740664" lvl="1" indent="-283464">
              <a:buClr>
                <a:schemeClr val="tx1"/>
              </a:buClr>
              <a:buFont typeface="Arial"/>
              <a:buChar char="–"/>
            </a:pPr>
            <a:r>
              <a:rPr lang="es-AR" sz="2800" dirty="0"/>
              <a:t>El material (arena, arcilla, grava) que se está moviendo</a:t>
            </a:r>
          </a:p>
          <a:p>
            <a:pPr marL="740664" lvl="1" indent="-283464">
              <a:buClr>
                <a:schemeClr val="tx1"/>
              </a:buClr>
              <a:buFont typeface="Arial"/>
              <a:buChar char="–"/>
            </a:pPr>
            <a:r>
              <a:rPr lang="es-AR" sz="2800" dirty="0"/>
              <a:t>La tarea (escavando, llenado, etc)</a:t>
            </a:r>
          </a:p>
        </p:txBody>
      </p:sp>
      <p:sp>
        <p:nvSpPr>
          <p:cNvPr id="7" name="Slide Number Placeholder 6"/>
          <p:cNvSpPr>
            <a:spLocks noGrp="1"/>
          </p:cNvSpPr>
          <p:nvPr>
            <p:ph type="sldNum" sz="quarter" idx="12"/>
          </p:nvPr>
        </p:nvSpPr>
        <p:spPr/>
        <p:txBody>
          <a:bodyPr/>
          <a:lstStyle/>
          <a:p>
            <a:fld id="{5743371E-D975-440E-A94A-A0EC841C25C2}" type="slidenum">
              <a:rPr lang="en-US" smtClean="0"/>
              <a:pPr/>
              <a:t>48</a:t>
            </a:fld>
            <a:endParaRPr lang="en-US"/>
          </a:p>
        </p:txBody>
      </p:sp>
      <p:pic>
        <p:nvPicPr>
          <p:cNvPr id="5" name="Picture 4"/>
          <p:cNvPicPr>
            <a:picLocks noChangeAspect="1" noChangeArrowheads="1"/>
          </p:cNvPicPr>
          <p:nvPr/>
        </p:nvPicPr>
        <p:blipFill>
          <a:blip r:embed="rId3" cstate="email"/>
          <a:srcRect/>
          <a:stretch>
            <a:fillRect/>
          </a:stretch>
        </p:blipFill>
        <p:spPr bwMode="auto">
          <a:xfrm>
            <a:off x="4953000" y="2133601"/>
            <a:ext cx="4038600" cy="2871893"/>
          </a:xfrm>
          <a:prstGeom prst="roundRect">
            <a:avLst/>
          </a:prstGeom>
          <a:noFill/>
          <a:ln w="38100">
            <a:solidFill>
              <a:schemeClr val="tx1"/>
            </a:solidFill>
            <a:miter lim="800000"/>
            <a:headEnd/>
            <a:tailEnd/>
          </a:ln>
        </p:spPr>
      </p:pic>
      <p:sp>
        <p:nvSpPr>
          <p:cNvPr id="6" name="TextBox 5"/>
          <p:cNvSpPr txBox="1"/>
          <p:nvPr/>
        </p:nvSpPr>
        <p:spPr>
          <a:xfrm>
            <a:off x="4953000" y="5238690"/>
            <a:ext cx="4038600" cy="707886"/>
          </a:xfrm>
          <a:prstGeom prst="rect">
            <a:avLst/>
          </a:prstGeom>
          <a:noFill/>
          <a:ln>
            <a:noFill/>
          </a:ln>
        </p:spPr>
        <p:txBody>
          <a:bodyPr wrap="square" rtlCol="0">
            <a:spAutoFit/>
          </a:bodyPr>
          <a:lstStyle/>
          <a:p>
            <a:pPr algn="ctr"/>
            <a:r>
              <a:rPr lang="es-ES_tradnl" sz="2000" i="1" smtClean="0"/>
              <a:t>Llenando alrededor de un poste de instalación</a:t>
            </a:r>
            <a:endParaRPr lang="es-ES_tradnl" sz="2000" i="1"/>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email">
            <a:clrChange>
              <a:clrFrom>
                <a:srgbClr val="E7E7DE"/>
              </a:clrFrom>
              <a:clrTo>
                <a:srgbClr val="E7E7DE">
                  <a:alpha val="0"/>
                </a:srgbClr>
              </a:clrTo>
            </a:clrChange>
            <a:lum contrast="30000"/>
          </a:blip>
          <a:srcRect r="-334"/>
          <a:stretch>
            <a:fillRect/>
          </a:stretch>
        </p:blipFill>
        <p:spPr bwMode="auto">
          <a:xfrm rot="20443076">
            <a:off x="1302271" y="3007437"/>
            <a:ext cx="2847846" cy="1909927"/>
          </a:xfrm>
          <a:prstGeom prst="rect">
            <a:avLst/>
          </a:prstGeom>
          <a:noFill/>
          <a:ln w="9525">
            <a:noFill/>
            <a:miter lim="800000"/>
            <a:headEnd/>
            <a:tailEnd/>
          </a:ln>
        </p:spPr>
      </p:pic>
      <p:sp>
        <p:nvSpPr>
          <p:cNvPr id="2" name="Title 1"/>
          <p:cNvSpPr>
            <a:spLocks noGrp="1"/>
          </p:cNvSpPr>
          <p:nvPr>
            <p:ph type="title"/>
          </p:nvPr>
        </p:nvSpPr>
        <p:spPr>
          <a:xfrm>
            <a:off x="609600" y="76200"/>
            <a:ext cx="8153400" cy="1143000"/>
          </a:xfrm>
        </p:spPr>
        <p:txBody>
          <a:bodyPr/>
          <a:lstStyle/>
          <a:p>
            <a:pPr algn="r">
              <a:defRPr/>
            </a:pPr>
            <a:r>
              <a:rPr lang="en-US" dirty="0">
                <a:solidFill>
                  <a:srgbClr val="FFFFFF"/>
                </a:solidFill>
                <a:effectLst>
                  <a:outerShdw blurRad="63500" dir="3600000" algn="tl">
                    <a:srgbClr val="000000">
                      <a:alpha val="70000"/>
                    </a:srgbClr>
                  </a:outerShdw>
                </a:effectLst>
              </a:rPr>
              <a:t>TIPOS DE HOJAS OBSERVADAS</a:t>
            </a:r>
            <a:endParaRPr lang="en-US" dirty="0">
              <a:effectLst>
                <a:outerShdw blurRad="38100" dist="38100" dir="2700000" algn="tl">
                  <a:srgbClr val="000000">
                    <a:alpha val="43137"/>
                  </a:srgbClr>
                </a:outerShdw>
              </a:effectLst>
            </a:endParaRPr>
          </a:p>
        </p:txBody>
      </p:sp>
      <p:pic>
        <p:nvPicPr>
          <p:cNvPr id="8" name="Picture 7" descr="pointed shovel.JPG"/>
          <p:cNvPicPr>
            <a:picLocks noChangeAspect="1"/>
          </p:cNvPicPr>
          <p:nvPr/>
        </p:nvPicPr>
        <p:blipFill>
          <a:blip r:embed="rId4" cstate="email"/>
          <a:srcRect/>
          <a:stretch>
            <a:fillRect/>
          </a:stretch>
        </p:blipFill>
        <p:spPr bwMode="auto">
          <a:xfrm>
            <a:off x="152400" y="4876800"/>
            <a:ext cx="4105275" cy="1714500"/>
          </a:xfrm>
          <a:prstGeom prst="roundRect">
            <a:avLst/>
          </a:prstGeom>
          <a:noFill/>
          <a:ln w="38100">
            <a:solidFill>
              <a:schemeClr val="tx1"/>
            </a:solidFill>
            <a:miter lim="800000"/>
            <a:headEnd/>
            <a:tailEnd/>
          </a:ln>
        </p:spPr>
      </p:pic>
      <p:pic>
        <p:nvPicPr>
          <p:cNvPr id="7" name="Picture 6" descr="spade2.JPG"/>
          <p:cNvPicPr>
            <a:picLocks noChangeAspect="1"/>
          </p:cNvPicPr>
          <p:nvPr/>
        </p:nvPicPr>
        <p:blipFill>
          <a:blip r:embed="rId5" cstate="email"/>
          <a:srcRect/>
          <a:stretch>
            <a:fillRect/>
          </a:stretch>
        </p:blipFill>
        <p:spPr bwMode="auto">
          <a:xfrm>
            <a:off x="4419600" y="1676400"/>
            <a:ext cx="1981200" cy="4373563"/>
          </a:xfrm>
          <a:prstGeom prst="roundRect">
            <a:avLst/>
          </a:prstGeom>
          <a:noFill/>
          <a:ln w="38100">
            <a:solidFill>
              <a:schemeClr val="tx1"/>
            </a:solidFill>
            <a:miter lim="800000"/>
            <a:headEnd/>
            <a:tailEnd/>
          </a:ln>
        </p:spPr>
      </p:pic>
      <p:pic>
        <p:nvPicPr>
          <p:cNvPr id="10" name="Picture 9" descr="shovel edge.JPG"/>
          <p:cNvPicPr>
            <a:picLocks noChangeAspect="1"/>
          </p:cNvPicPr>
          <p:nvPr/>
        </p:nvPicPr>
        <p:blipFill>
          <a:blip r:embed="rId6" cstate="email"/>
          <a:srcRect/>
          <a:stretch>
            <a:fillRect/>
          </a:stretch>
        </p:blipFill>
        <p:spPr bwMode="auto">
          <a:xfrm>
            <a:off x="381000" y="1295400"/>
            <a:ext cx="3151188" cy="1925638"/>
          </a:xfrm>
          <a:prstGeom prst="roundRect">
            <a:avLst/>
          </a:prstGeom>
          <a:noFill/>
          <a:ln w="38100">
            <a:solidFill>
              <a:schemeClr val="tx1"/>
            </a:solidFill>
            <a:miter lim="800000"/>
            <a:headEnd/>
            <a:tailEnd/>
          </a:ln>
        </p:spPr>
      </p:pic>
      <p:pic>
        <p:nvPicPr>
          <p:cNvPr id="5" name="Picture 4" descr="flat shovel.JPG"/>
          <p:cNvPicPr>
            <a:picLocks noChangeAspect="1"/>
          </p:cNvPicPr>
          <p:nvPr/>
        </p:nvPicPr>
        <p:blipFill>
          <a:blip r:embed="rId7" cstate="email"/>
          <a:srcRect/>
          <a:stretch>
            <a:fillRect/>
          </a:stretch>
        </p:blipFill>
        <p:spPr bwMode="auto">
          <a:xfrm>
            <a:off x="6629400" y="1905000"/>
            <a:ext cx="2338388" cy="3886200"/>
          </a:xfrm>
          <a:prstGeom prst="roundRect">
            <a:avLst/>
          </a:prstGeom>
          <a:noFill/>
          <a:ln w="38100">
            <a:solidFill>
              <a:schemeClr val="tx1"/>
            </a:solidFill>
            <a:miter lim="800000"/>
            <a:headEnd/>
            <a:tailEnd/>
          </a:ln>
        </p:spPr>
      </p:pic>
      <p:sp>
        <p:nvSpPr>
          <p:cNvPr id="11" name="Slide Number Placeholder 10"/>
          <p:cNvSpPr>
            <a:spLocks noGrp="1"/>
          </p:cNvSpPr>
          <p:nvPr>
            <p:ph type="sldNum" sz="quarter" idx="12"/>
          </p:nvPr>
        </p:nvSpPr>
        <p:spPr/>
        <p:txBody>
          <a:bodyPr/>
          <a:lstStyle/>
          <a:p>
            <a:fld id="{5743371E-D975-440E-A94A-A0EC841C25C2}" type="slidenum">
              <a:rPr lang="en-US" smtClean="0"/>
              <a:pPr/>
              <a:t>49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ext uri="{D42A27DB-BD31-4B8C-83A1-F6EECF244321}">
                <p14:modId xmlns:p14="http://schemas.microsoft.com/office/powerpoint/2010/main" val="1027386594"/>
              </p:ext>
            </p:extLst>
          </p:nvPr>
        </p:nvGraphicFramePr>
        <p:xfrm>
          <a:off x="228600" y="685800"/>
          <a:ext cx="8670192"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171450"/>
            <a:ext cx="8229600" cy="868362"/>
          </a:xfrm>
        </p:spPr>
        <p:txBody>
          <a:bodyPr>
            <a:normAutofit fontScale="90000"/>
          </a:bodyPr>
          <a:lstStyle/>
          <a:p>
            <a:pPr algn="r"/>
            <a:r>
              <a:rPr lang="en-US" dirty="0" smtClean="0">
                <a:effectLst>
                  <a:outerShdw blurRad="38100" dist="38100" dir="2700000" algn="tl">
                    <a:srgbClr val="000000">
                      <a:alpha val="43137"/>
                    </a:srgbClr>
                  </a:outerShdw>
                </a:effectLst>
              </a:rPr>
              <a:t>MAYORES LESIONES EN LA INDUSTRIA DE LAS UTILIDADES</a:t>
            </a:r>
            <a:endParaRPr lang="en-US" dirty="0">
              <a:effectLst>
                <a:outerShdw blurRad="38100" dist="38100" dir="2700000" algn="tl">
                  <a:srgbClr val="000000">
                    <a:alpha val="43137"/>
                  </a:srgbClr>
                </a:outerShdw>
              </a:effectLst>
            </a:endParaRPr>
          </a:p>
        </p:txBody>
      </p:sp>
      <p:sp>
        <p:nvSpPr>
          <p:cNvPr id="5" name="Rectangle 4"/>
          <p:cNvSpPr/>
          <p:nvPr/>
        </p:nvSpPr>
        <p:spPr>
          <a:xfrm>
            <a:off x="4495800" y="6550223"/>
            <a:ext cx="4648200" cy="307777"/>
          </a:xfrm>
          <a:prstGeom prst="rect">
            <a:avLst/>
          </a:prstGeom>
        </p:spPr>
        <p:txBody>
          <a:bodyPr wrap="square">
            <a:spAutoFit/>
          </a:bodyPr>
          <a:lstStyle/>
          <a:p>
            <a:r>
              <a:rPr lang="en-US" sz="1400" b="0" dirty="0" smtClean="0"/>
              <a:t>Source: http://www.bls.gov/iif/oshwc/osh/case/ostb2450.pdf</a:t>
            </a:r>
            <a:endParaRPr lang="en-US" sz="1400" dirty="0"/>
          </a:p>
        </p:txBody>
      </p:sp>
      <p:sp>
        <p:nvSpPr>
          <p:cNvPr id="7" name="Right Brace 6"/>
          <p:cNvSpPr/>
          <p:nvPr/>
        </p:nvSpPr>
        <p:spPr>
          <a:xfrm rot="5400000">
            <a:off x="1485900" y="4991100"/>
            <a:ext cx="457200" cy="2209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371600" y="6248400"/>
            <a:ext cx="689932" cy="369332"/>
          </a:xfrm>
          <a:prstGeom prst="rect">
            <a:avLst/>
          </a:prstGeom>
          <a:noFill/>
        </p:spPr>
        <p:txBody>
          <a:bodyPr wrap="none" rtlCol="0">
            <a:spAutoFit/>
          </a:bodyPr>
          <a:lstStyle/>
          <a:p>
            <a:r>
              <a:rPr lang="en-US" b="1" dirty="0" smtClean="0"/>
              <a:t>Top 3</a:t>
            </a:r>
            <a:endParaRPr lang="en-US" b="1" dirty="0"/>
          </a:p>
        </p:txBody>
      </p:sp>
      <p:sp>
        <p:nvSpPr>
          <p:cNvPr id="9" name="TextBox 8"/>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0" name="Slide Number Placeholder 9"/>
          <p:cNvSpPr>
            <a:spLocks noGrp="1"/>
          </p:cNvSpPr>
          <p:nvPr>
            <p:ph type="sldNum" sz="quarter" idx="12"/>
          </p:nvPr>
        </p:nvSpPr>
        <p:spPr/>
        <p:txBody>
          <a:bodyPr/>
          <a:lstStyle/>
          <a:p>
            <a:fld id="{1AEA41FB-01C2-4D91-8A68-98251CD2FFE9}"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rved Up Arrow 17"/>
          <p:cNvSpPr/>
          <p:nvPr/>
        </p:nvSpPr>
        <p:spPr>
          <a:xfrm>
            <a:off x="1231900" y="4135220"/>
            <a:ext cx="5740400" cy="2199875"/>
          </a:xfrm>
          <a:prstGeom prst="curvedUpArrow">
            <a:avLst>
              <a:gd name="adj1" fmla="val 26137"/>
              <a:gd name="adj2" fmla="val 61639"/>
              <a:gd name="adj3" fmla="val 34814"/>
            </a:avLst>
          </a:prstGeom>
          <a:gradFill>
            <a:gsLst>
              <a:gs pos="57000">
                <a:schemeClr val="dk1">
                  <a:tint val="50000"/>
                  <a:satMod val="300000"/>
                  <a:alpha val="39000"/>
                </a:schemeClr>
              </a:gs>
              <a:gs pos="35000">
                <a:schemeClr val="dk1">
                  <a:tint val="37000"/>
                  <a:satMod val="300000"/>
                  <a:alpha val="20000"/>
                </a:schemeClr>
              </a:gs>
              <a:gs pos="100000">
                <a:schemeClr val="dk1">
                  <a:tint val="15000"/>
                  <a:satMod val="350000"/>
                  <a:alpha val="15000"/>
                </a:schemeClr>
              </a:gs>
            </a:gsLst>
          </a:gradFill>
          <a:ln>
            <a:noFill/>
          </a:ln>
          <a:effectLst>
            <a:outerShdw blurRad="40000" dist="20000" dir="5400000" rotWithShape="0">
              <a:srgbClr val="000000">
                <a:alpha val="38000"/>
              </a:srgbClr>
            </a:outerShdw>
            <a:softEdge rad="12700"/>
          </a:effectLst>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2" name="Title 1"/>
          <p:cNvSpPr>
            <a:spLocks noGrp="1"/>
          </p:cNvSpPr>
          <p:nvPr>
            <p:ph type="title"/>
          </p:nvPr>
        </p:nvSpPr>
        <p:spPr>
          <a:xfrm>
            <a:off x="5334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TÉCNICA PARA PALEAR</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sz="half" idx="4294967295"/>
          </p:nvPr>
        </p:nvSpPr>
        <p:spPr>
          <a:xfrm>
            <a:off x="0" y="5354638"/>
            <a:ext cx="5562600" cy="906462"/>
          </a:xfrm>
        </p:spPr>
        <p:txBody>
          <a:bodyPr/>
          <a:lstStyle/>
          <a:p>
            <a:pPr marL="347472" indent="-347472">
              <a:buNone/>
            </a:pPr>
            <a:r>
              <a:rPr lang="es-AR" sz="2000" dirty="0" smtClean="0"/>
              <a:t>2</a:t>
            </a:r>
            <a:r>
              <a:rPr lang="es-AR" sz="2000" dirty="0"/>
              <a:t>. </a:t>
            </a:r>
            <a:r>
              <a:rPr lang="es-AR" sz="2000" b="1" dirty="0"/>
              <a:t>ANTES DE TIRAR, </a:t>
            </a:r>
          </a:p>
          <a:p>
            <a:pPr marL="347472" indent="-347472">
              <a:buNone/>
            </a:pPr>
            <a:r>
              <a:rPr lang="es-AR" sz="2000" dirty="0"/>
              <a:t>      Cambie el peso de su cuerpo al pie de atrás</a:t>
            </a:r>
          </a:p>
        </p:txBody>
      </p:sp>
      <p:pic>
        <p:nvPicPr>
          <p:cNvPr id="13" name="Picture 2"/>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5649914" y="1790700"/>
            <a:ext cx="3494087" cy="2870200"/>
          </a:xfrm>
          <a:prstGeom prst="rect">
            <a:avLst/>
          </a:prstGeom>
          <a:noFill/>
          <a:ln w="9525">
            <a:noFill/>
            <a:miter lim="800000"/>
            <a:headEnd/>
            <a:tailEnd/>
          </a:ln>
        </p:spPr>
      </p:pic>
      <p:pic>
        <p:nvPicPr>
          <p:cNvPr id="134151" name="Picture 2"/>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1" y="1138239"/>
            <a:ext cx="3502025" cy="3243262"/>
          </a:xfrm>
          <a:prstGeom prst="rect">
            <a:avLst/>
          </a:prstGeom>
          <a:noFill/>
          <a:ln w="9525">
            <a:noFill/>
            <a:miter lim="800000"/>
            <a:headEnd/>
            <a:tailEnd/>
          </a:ln>
        </p:spPr>
      </p:pic>
      <p:pic>
        <p:nvPicPr>
          <p:cNvPr id="1026" name="Picture 2"/>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2984500" y="2832101"/>
            <a:ext cx="2692400" cy="3167063"/>
          </a:xfrm>
          <a:prstGeom prst="rect">
            <a:avLst/>
          </a:prstGeom>
          <a:noFill/>
          <a:ln w="9525">
            <a:noFill/>
            <a:miter lim="800000"/>
            <a:headEnd/>
            <a:tailEnd/>
          </a:ln>
        </p:spPr>
      </p:pic>
      <p:sp>
        <p:nvSpPr>
          <p:cNvPr id="16" name="Content Placeholder 6"/>
          <p:cNvSpPr txBox="1">
            <a:spLocks/>
          </p:cNvSpPr>
          <p:nvPr/>
        </p:nvSpPr>
        <p:spPr bwMode="auto">
          <a:xfrm>
            <a:off x="2209800" y="2179638"/>
            <a:ext cx="3505200" cy="1020761"/>
          </a:xfrm>
          <a:prstGeom prst="rect">
            <a:avLst/>
          </a:prstGeom>
          <a:noFill/>
          <a:ln w="9525">
            <a:noFill/>
            <a:miter lim="800000"/>
            <a:headEnd/>
            <a:tailEnd/>
          </a:ln>
        </p:spPr>
        <p:txBody>
          <a:bodyPr/>
          <a:lstStyle/>
          <a:p>
            <a:pPr marL="347472" indent="-347472">
              <a:spcBef>
                <a:spcPts val="480"/>
              </a:spcBef>
            </a:pPr>
            <a:r>
              <a:rPr lang="es-AR" sz="2000" b="1" dirty="0"/>
              <a:t>1. AL LEVANTAR, </a:t>
            </a:r>
          </a:p>
          <a:p>
            <a:pPr marL="347472" indent="-347472">
              <a:spcBef>
                <a:spcPts val="480"/>
              </a:spcBef>
            </a:pPr>
            <a:r>
              <a:rPr lang="es-AR" sz="2000" dirty="0"/>
              <a:t>      Coloque su peso sobre el pie de adelante</a:t>
            </a:r>
          </a:p>
        </p:txBody>
      </p:sp>
      <p:sp>
        <p:nvSpPr>
          <p:cNvPr id="17" name="Content Placeholder 6"/>
          <p:cNvSpPr txBox="1">
            <a:spLocks/>
          </p:cNvSpPr>
          <p:nvPr/>
        </p:nvSpPr>
        <p:spPr bwMode="auto">
          <a:xfrm>
            <a:off x="5791201" y="4668838"/>
            <a:ext cx="3352799" cy="1084262"/>
          </a:xfrm>
          <a:prstGeom prst="rect">
            <a:avLst/>
          </a:prstGeom>
          <a:noFill/>
          <a:ln w="9525">
            <a:noFill/>
            <a:miter lim="800000"/>
            <a:headEnd/>
            <a:tailEnd/>
          </a:ln>
        </p:spPr>
        <p:txBody>
          <a:bodyPr/>
          <a:lstStyle/>
          <a:p>
            <a:pPr marL="347472" indent="-347472">
              <a:spcBef>
                <a:spcPts val="480"/>
              </a:spcBef>
            </a:pPr>
            <a:r>
              <a:rPr lang="es-AR" sz="2000" b="1" dirty="0"/>
              <a:t>3. AL TIRAR, </a:t>
            </a:r>
          </a:p>
          <a:p>
            <a:pPr marL="347472" indent="-347472">
              <a:spcBef>
                <a:spcPts val="480"/>
              </a:spcBef>
            </a:pPr>
            <a:r>
              <a:rPr lang="es-AR" sz="2000" dirty="0"/>
              <a:t>      Gire el pie de adelante en la dirección en la que tira</a:t>
            </a:r>
          </a:p>
        </p:txBody>
      </p:sp>
      <p:sp>
        <p:nvSpPr>
          <p:cNvPr id="19" name="Oval 18"/>
          <p:cNvSpPr/>
          <p:nvPr/>
        </p:nvSpPr>
        <p:spPr>
          <a:xfrm>
            <a:off x="2959101" y="5130801"/>
            <a:ext cx="673100" cy="558800"/>
          </a:xfrm>
          <a:prstGeom prst="ellipse">
            <a:avLst/>
          </a:prstGeom>
          <a:noFill/>
          <a:ln w="38100">
            <a:solidFill>
              <a:srgbClr val="33CCFF"/>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cxnSp>
        <p:nvCxnSpPr>
          <p:cNvPr id="21" name="Straight Arrow Connector 20"/>
          <p:cNvCxnSpPr/>
          <p:nvPr/>
        </p:nvCxnSpPr>
        <p:spPr>
          <a:xfrm rot="10800000">
            <a:off x="3530600" y="5600700"/>
            <a:ext cx="457200" cy="88900"/>
          </a:xfrm>
          <a:prstGeom prst="straightConnector1">
            <a:avLst/>
          </a:prstGeom>
          <a:ln w="38100">
            <a:solidFill>
              <a:srgbClr val="33CCFF"/>
            </a:solidFill>
            <a:tailEnd type="arrow"/>
          </a:ln>
        </p:spPr>
        <p:style>
          <a:lnRef idx="1">
            <a:schemeClr val="accent1"/>
          </a:lnRef>
          <a:fillRef idx="0">
            <a:schemeClr val="accent1"/>
          </a:fillRef>
          <a:effectRef idx="0">
            <a:schemeClr val="accent1"/>
          </a:effectRef>
          <a:fontRef idx="minor">
            <a:schemeClr val="tx1"/>
          </a:fontRef>
        </p:style>
      </p:cxnSp>
      <p:sp>
        <p:nvSpPr>
          <p:cNvPr id="134158" name="TextBox 14"/>
          <p:cNvSpPr txBox="1">
            <a:spLocks noChangeArrowheads="1"/>
          </p:cNvSpPr>
          <p:nvPr/>
        </p:nvSpPr>
        <p:spPr bwMode="auto">
          <a:xfrm>
            <a:off x="0" y="6477001"/>
            <a:ext cx="8559800" cy="338554"/>
          </a:xfrm>
          <a:prstGeom prst="rect">
            <a:avLst/>
          </a:prstGeom>
          <a:noFill/>
          <a:ln w="9525">
            <a:noFill/>
            <a:miter lim="800000"/>
            <a:headEnd/>
            <a:tailEnd/>
          </a:ln>
        </p:spPr>
        <p:txBody>
          <a:bodyPr>
            <a:spAutoFit/>
          </a:bodyPr>
          <a:lstStyle/>
          <a:p>
            <a:r>
              <a:rPr lang="en-US" sz="1600" dirty="0" err="1" smtClean="0">
                <a:latin typeface="Calibri" pitchFamily="34" charset="0"/>
              </a:rPr>
              <a:t>Fuente</a:t>
            </a:r>
            <a:r>
              <a:rPr lang="en-US" sz="1600" dirty="0" smtClean="0">
                <a:latin typeface="Calibri" pitchFamily="34" charset="0"/>
              </a:rPr>
              <a:t>: </a:t>
            </a:r>
            <a:r>
              <a:rPr lang="en-US" sz="1600" dirty="0">
                <a:latin typeface="Calibri" pitchFamily="34" charset="0"/>
              </a:rPr>
              <a:t>Ergonomic Survival Guide for Laborers, http://</a:t>
            </a:r>
            <a:r>
              <a:rPr lang="en-US" sz="1600" dirty="0" err="1">
                <a:latin typeface="Calibri" pitchFamily="34" charset="0"/>
              </a:rPr>
              <a:t>www.dir.ca.gov</a:t>
            </a:r>
            <a:r>
              <a:rPr lang="en-US" sz="1600" dirty="0">
                <a:latin typeface="Calibri" pitchFamily="34" charset="0"/>
              </a:rPr>
              <a:t>/dosh/</a:t>
            </a:r>
            <a:r>
              <a:rPr lang="en-US" sz="1600" dirty="0" err="1">
                <a:latin typeface="Calibri" pitchFamily="34" charset="0"/>
              </a:rPr>
              <a:t>puborder.asp</a:t>
            </a:r>
            <a:r>
              <a:rPr lang="en-US" sz="1600" dirty="0">
                <a:latin typeface="Calibri" pitchFamily="34" charset="0"/>
              </a:rPr>
              <a:t>  </a:t>
            </a:r>
          </a:p>
        </p:txBody>
      </p:sp>
      <p:sp>
        <p:nvSpPr>
          <p:cNvPr id="14" name="TextBox 13"/>
          <p:cNvSpPr txBox="1"/>
          <p:nvPr/>
        </p:nvSpPr>
        <p:spPr>
          <a:xfrm>
            <a:off x="8552173"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a:t>
            </a:r>
          </a:p>
        </p:txBody>
      </p:sp>
      <p:sp>
        <p:nvSpPr>
          <p:cNvPr id="15" name="Slide Number Placeholder 14"/>
          <p:cNvSpPr>
            <a:spLocks noGrp="1"/>
          </p:cNvSpPr>
          <p:nvPr>
            <p:ph type="sldNum" sz="quarter" idx="12"/>
          </p:nvPr>
        </p:nvSpPr>
        <p:spPr/>
        <p:txBody>
          <a:bodyPr/>
          <a:lstStyle/>
          <a:p>
            <a:fld id="{5743371E-D975-440E-A94A-A0EC841C25C2}" type="slidenum">
              <a:rPr lang="en-US" smtClean="0"/>
              <a:pPr/>
              <a:t>50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6" grpId="0"/>
      <p:bldP spid="17" grpId="0"/>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TÉCNICA PARA </a:t>
            </a:r>
            <a:r>
              <a:rPr lang="es-AR" dirty="0" smtClean="0">
                <a:solidFill>
                  <a:srgbClr val="FFFFFF"/>
                </a:solidFill>
                <a:effectLst>
                  <a:outerShdw blurRad="63500" dir="3600000" algn="tl">
                    <a:srgbClr val="000000">
                      <a:alpha val="70000"/>
                    </a:srgbClr>
                  </a:outerShdw>
                </a:effectLst>
              </a:rPr>
              <a:t>EXCAVAR</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sz="half" idx="4294967295"/>
          </p:nvPr>
        </p:nvSpPr>
        <p:spPr>
          <a:xfrm>
            <a:off x="0" y="5951537"/>
            <a:ext cx="7543800" cy="906463"/>
          </a:xfrm>
        </p:spPr>
        <p:txBody>
          <a:bodyPr rtlCol="0">
            <a:normAutofit fontScale="85000" lnSpcReduction="10000"/>
          </a:bodyPr>
          <a:lstStyle/>
          <a:p>
            <a:pPr marL="347472" indent="0">
              <a:buNone/>
            </a:pPr>
            <a:r>
              <a:rPr lang="es-AR" sz="2400" dirty="0"/>
              <a:t>2. Deslice la carga cerca al cuerpo.</a:t>
            </a:r>
          </a:p>
          <a:p>
            <a:pPr marL="347472" indent="-347472">
              <a:buNone/>
            </a:pPr>
            <a:r>
              <a:rPr lang="es-AR" sz="2400" dirty="0"/>
              <a:t>     Asegúrese de que la carga esté suelta del suelo antes de </a:t>
            </a:r>
            <a:r>
              <a:rPr lang="es-AR" sz="2400" dirty="0" smtClean="0"/>
              <a:t>levantarla.</a:t>
            </a:r>
            <a:endParaRPr lang="en-US" sz="2000" dirty="0" smtClean="0"/>
          </a:p>
        </p:txBody>
      </p:sp>
      <p:sp>
        <p:nvSpPr>
          <p:cNvPr id="16" name="Content Placeholder 6"/>
          <p:cNvSpPr txBox="1">
            <a:spLocks/>
          </p:cNvSpPr>
          <p:nvPr/>
        </p:nvSpPr>
        <p:spPr bwMode="auto">
          <a:xfrm>
            <a:off x="3429000" y="1676400"/>
            <a:ext cx="2384425" cy="1600200"/>
          </a:xfrm>
          <a:prstGeom prst="rect">
            <a:avLst/>
          </a:prstGeom>
          <a:solidFill>
            <a:schemeClr val="bg1"/>
          </a:solidFill>
          <a:ln w="9525">
            <a:noFill/>
            <a:miter lim="800000"/>
            <a:headEnd/>
            <a:tailEnd/>
          </a:ln>
        </p:spPr>
        <p:txBody>
          <a:bodyPr/>
          <a:lstStyle/>
          <a:p>
            <a:pPr marL="347472" indent="-347472">
              <a:spcBef>
                <a:spcPts val="480"/>
              </a:spcBef>
            </a:pPr>
            <a:r>
              <a:rPr lang="es-AR" sz="2000" dirty="0"/>
              <a:t>1. Empuje la pala hacia abajo usando los músculos de la pierna</a:t>
            </a:r>
          </a:p>
        </p:txBody>
      </p:sp>
      <p:sp>
        <p:nvSpPr>
          <p:cNvPr id="17" name="Content Placeholder 6"/>
          <p:cNvSpPr txBox="1">
            <a:spLocks/>
          </p:cNvSpPr>
          <p:nvPr/>
        </p:nvSpPr>
        <p:spPr bwMode="auto">
          <a:xfrm>
            <a:off x="5791201" y="4668838"/>
            <a:ext cx="3771900" cy="1084262"/>
          </a:xfrm>
          <a:prstGeom prst="rect">
            <a:avLst/>
          </a:prstGeom>
          <a:noFill/>
          <a:ln w="9525">
            <a:noFill/>
            <a:miter lim="800000"/>
            <a:headEnd/>
            <a:tailEnd/>
          </a:ln>
        </p:spPr>
        <p:txBody>
          <a:bodyPr/>
          <a:lstStyle/>
          <a:p>
            <a:pPr marL="347472" indent="-347472">
              <a:spcBef>
                <a:spcPts val="480"/>
              </a:spcBef>
            </a:pPr>
            <a:r>
              <a:rPr lang="es-AR" sz="2000" b="1" dirty="0"/>
              <a:t>3. AL TIRAR, </a:t>
            </a:r>
          </a:p>
          <a:p>
            <a:pPr marL="347472" indent="-347472">
              <a:spcBef>
                <a:spcPts val="480"/>
              </a:spcBef>
            </a:pPr>
            <a:r>
              <a:rPr lang="es-AR" sz="2000" dirty="0"/>
              <a:t>      Gire el pie de adelante en la dirección en la que tira</a:t>
            </a:r>
          </a:p>
        </p:txBody>
      </p:sp>
      <p:pic>
        <p:nvPicPr>
          <p:cNvPr id="15" name="Picture 2"/>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5715000" y="1752600"/>
            <a:ext cx="3429000" cy="3009900"/>
          </a:xfrm>
          <a:prstGeom prst="rect">
            <a:avLst/>
          </a:prstGeom>
          <a:noFill/>
          <a:ln w="9525">
            <a:noFill/>
            <a:miter lim="800000"/>
            <a:headEnd/>
            <a:tailEnd/>
          </a:ln>
        </p:spPr>
      </p:pic>
      <p:sp>
        <p:nvSpPr>
          <p:cNvPr id="18" name="Curved Up Arrow 17"/>
          <p:cNvSpPr/>
          <p:nvPr/>
        </p:nvSpPr>
        <p:spPr>
          <a:xfrm>
            <a:off x="1231900" y="4135220"/>
            <a:ext cx="5740400" cy="2199875"/>
          </a:xfrm>
          <a:prstGeom prst="curvedUpArrow">
            <a:avLst>
              <a:gd name="adj1" fmla="val 26137"/>
              <a:gd name="adj2" fmla="val 61639"/>
              <a:gd name="adj3" fmla="val 34814"/>
            </a:avLst>
          </a:prstGeom>
          <a:gradFill>
            <a:gsLst>
              <a:gs pos="57000">
                <a:schemeClr val="dk1">
                  <a:tint val="50000"/>
                  <a:satMod val="300000"/>
                  <a:alpha val="39000"/>
                </a:schemeClr>
              </a:gs>
              <a:gs pos="35000">
                <a:schemeClr val="dk1">
                  <a:tint val="37000"/>
                  <a:satMod val="300000"/>
                  <a:alpha val="20000"/>
                </a:schemeClr>
              </a:gs>
              <a:gs pos="100000">
                <a:schemeClr val="dk1">
                  <a:tint val="15000"/>
                  <a:satMod val="350000"/>
                  <a:alpha val="15000"/>
                </a:schemeClr>
              </a:gs>
            </a:gsLst>
          </a:gradFill>
          <a:ln>
            <a:noFill/>
          </a:ln>
          <a:effectLst>
            <a:outerShdw blurRad="40000" dist="20000" dir="5400000" rotWithShape="0">
              <a:srgbClr val="000000">
                <a:alpha val="38000"/>
              </a:srgbClr>
            </a:outerShdw>
            <a:softEdge rad="12700"/>
          </a:effectLst>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136204" name="TextBox 11"/>
          <p:cNvSpPr txBox="1">
            <a:spLocks noChangeArrowheads="1"/>
          </p:cNvSpPr>
          <p:nvPr/>
        </p:nvSpPr>
        <p:spPr bwMode="auto">
          <a:xfrm>
            <a:off x="573089" y="6596064"/>
            <a:ext cx="8561387" cy="307777"/>
          </a:xfrm>
          <a:prstGeom prst="rect">
            <a:avLst/>
          </a:prstGeom>
          <a:noFill/>
          <a:ln w="9525">
            <a:noFill/>
            <a:miter lim="800000"/>
            <a:headEnd/>
            <a:tailEnd/>
          </a:ln>
        </p:spPr>
        <p:txBody>
          <a:bodyPr>
            <a:spAutoFit/>
          </a:bodyPr>
          <a:lstStyle/>
          <a:p>
            <a:pPr algn="r"/>
            <a:r>
              <a:rPr lang="en-US" sz="1400" i="1" dirty="0" err="1" smtClean="0">
                <a:latin typeface="Calibri" pitchFamily="34" charset="0"/>
              </a:rPr>
              <a:t>Fuente</a:t>
            </a:r>
            <a:r>
              <a:rPr lang="en-US" sz="1400" i="1" dirty="0" smtClean="0">
                <a:latin typeface="Calibri" pitchFamily="34" charset="0"/>
              </a:rPr>
              <a:t>: </a:t>
            </a:r>
            <a:r>
              <a:rPr lang="en-US" sz="1400" i="1" dirty="0">
                <a:latin typeface="Calibri" pitchFamily="34" charset="0"/>
              </a:rPr>
              <a:t>Ergonomic Survival Guide for Laborers, http://www.dir.ca.gov/dosh/puborder.asp  </a:t>
            </a:r>
          </a:p>
        </p:txBody>
      </p:sp>
      <p:pic>
        <p:nvPicPr>
          <p:cNvPr id="10" name="Picture 9" descr="dig.png"/>
          <p:cNvPicPr>
            <a:picLocks noChangeAspect="1"/>
          </p:cNvPicPr>
          <p:nvPr/>
        </p:nvPicPr>
        <p:blipFill>
          <a:blip r:embed="rId4" cstate="email"/>
          <a:srcRect/>
          <a:stretch>
            <a:fillRect/>
          </a:stretch>
        </p:blipFill>
        <p:spPr>
          <a:xfrm>
            <a:off x="381000" y="1524000"/>
            <a:ext cx="2974975" cy="2566988"/>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dig2.png"/>
          <p:cNvPicPr>
            <a:picLocks noChangeAspect="1"/>
          </p:cNvPicPr>
          <p:nvPr/>
        </p:nvPicPr>
        <p:blipFill>
          <a:blip r:embed="rId5" cstate="email"/>
          <a:srcRect/>
          <a:stretch>
            <a:fillRect/>
          </a:stretch>
        </p:blipFill>
        <p:spPr>
          <a:xfrm>
            <a:off x="2971800" y="3429000"/>
            <a:ext cx="2503487" cy="23749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5743371E-D975-440E-A94A-A0EC841C25C2}" type="slidenum">
              <a:rPr lang="en-US" smtClean="0"/>
              <a:pPr/>
              <a:t>51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6" grpId="0" animBg="1"/>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858000" cy="1143000"/>
          </a:xfrm>
        </p:spPr>
        <p:txBody>
          <a:bodyPr/>
          <a:lstStyle/>
          <a:p>
            <a:pPr algn="r">
              <a:defRPr/>
            </a:pPr>
            <a:r>
              <a:rPr lang="es-AR" dirty="0">
                <a:solidFill>
                  <a:srgbClr val="FFFFFF"/>
                </a:solidFill>
                <a:effectLst>
                  <a:outerShdw blurRad="63500" dir="3600000" algn="tl">
                    <a:srgbClr val="000000">
                      <a:alpha val="70000"/>
                    </a:srgbClr>
                  </a:outerShdw>
                </a:effectLst>
              </a:rPr>
              <a:t>LLENADO DE </a:t>
            </a:r>
            <a:r>
              <a:rPr lang="es-AR" dirty="0">
                <a:effectLst>
                  <a:outerShdw blurRad="63500" dir="3600000" algn="tl">
                    <a:srgbClr val="000000">
                      <a:alpha val="70000"/>
                    </a:srgbClr>
                  </a:outerShdw>
                </a:effectLst>
              </a:rPr>
              <a:t>AGUJEROS</a:t>
            </a:r>
            <a:endParaRPr lang="en-US" dirty="0">
              <a:effectLst>
                <a:outerShdw blurRad="38100" dist="38100" dir="2700000" algn="tl">
                  <a:srgbClr val="000000">
                    <a:alpha val="43137"/>
                  </a:srgbClr>
                </a:outerShdw>
              </a:effectLst>
            </a:endParaRPr>
          </a:p>
        </p:txBody>
      </p:sp>
      <p:sp>
        <p:nvSpPr>
          <p:cNvPr id="138243" name="Content Placeholder 18"/>
          <p:cNvSpPr>
            <a:spLocks noGrp="1"/>
          </p:cNvSpPr>
          <p:nvPr>
            <p:ph idx="1"/>
          </p:nvPr>
        </p:nvSpPr>
        <p:spPr>
          <a:xfrm>
            <a:off x="228600" y="1600200"/>
            <a:ext cx="8399463" cy="4570413"/>
          </a:xfrm>
        </p:spPr>
        <p:txBody>
          <a:bodyPr/>
          <a:lstStyle/>
          <a:p>
            <a:pPr marL="347472" indent="-347472">
              <a:buNone/>
            </a:pPr>
            <a:r>
              <a:rPr lang="es-AR" sz="2800" dirty="0"/>
              <a:t>¿Qué escogería y cuándo?</a:t>
            </a:r>
          </a:p>
        </p:txBody>
      </p:sp>
      <p:sp>
        <p:nvSpPr>
          <p:cNvPr id="9" name="Slide Number Placeholder 8"/>
          <p:cNvSpPr>
            <a:spLocks noGrp="1"/>
          </p:cNvSpPr>
          <p:nvPr>
            <p:ph type="sldNum" sz="quarter" idx="12"/>
          </p:nvPr>
        </p:nvSpPr>
        <p:spPr/>
        <p:txBody>
          <a:bodyPr/>
          <a:lstStyle/>
          <a:p>
            <a:pPr>
              <a:defRPr/>
            </a:pPr>
            <a:fld id="{B47100F9-AD82-4BD0-9B2B-58ED4D01589A}" type="slidenum">
              <a:rPr lang="en-US"/>
              <a:pPr>
                <a:defRPr/>
              </a:pPr>
              <a:t>52</a:t>
            </a:fld>
            <a:endParaRPr lang="en-US" dirty="0"/>
          </a:p>
        </p:txBody>
      </p:sp>
      <p:sp>
        <p:nvSpPr>
          <p:cNvPr id="138248" name="TextBox 12"/>
          <p:cNvSpPr txBox="1">
            <a:spLocks noChangeArrowheads="1"/>
          </p:cNvSpPr>
          <p:nvPr/>
        </p:nvSpPr>
        <p:spPr bwMode="auto">
          <a:xfrm>
            <a:off x="2438400" y="5257800"/>
            <a:ext cx="498855" cy="523220"/>
          </a:xfrm>
          <a:prstGeom prst="rect">
            <a:avLst/>
          </a:prstGeom>
          <a:noFill/>
          <a:ln w="9525">
            <a:noFill/>
            <a:miter lim="800000"/>
            <a:headEnd/>
            <a:tailEnd/>
          </a:ln>
        </p:spPr>
        <p:txBody>
          <a:bodyPr wrap="none">
            <a:spAutoFit/>
          </a:bodyPr>
          <a:lstStyle/>
          <a:p>
            <a:r>
              <a:rPr lang="en-US" sz="2800" b="1" dirty="0">
                <a:latin typeface="Calibri" pitchFamily="34" charset="0"/>
              </a:rPr>
              <a:t>B)</a:t>
            </a:r>
            <a:endParaRPr lang="en-US" b="1" dirty="0">
              <a:latin typeface="Calibri" pitchFamily="34" charset="0"/>
            </a:endParaRPr>
          </a:p>
        </p:txBody>
      </p:sp>
      <p:sp>
        <p:nvSpPr>
          <p:cNvPr id="138249" name="TextBox 13"/>
          <p:cNvSpPr txBox="1">
            <a:spLocks noChangeArrowheads="1"/>
          </p:cNvSpPr>
          <p:nvPr/>
        </p:nvSpPr>
        <p:spPr bwMode="auto">
          <a:xfrm>
            <a:off x="3505200" y="2667000"/>
            <a:ext cx="487634" cy="523220"/>
          </a:xfrm>
          <a:prstGeom prst="rect">
            <a:avLst/>
          </a:prstGeom>
          <a:noFill/>
          <a:ln w="9525">
            <a:noFill/>
            <a:miter lim="800000"/>
            <a:headEnd/>
            <a:tailEnd/>
          </a:ln>
        </p:spPr>
        <p:txBody>
          <a:bodyPr wrap="none">
            <a:spAutoFit/>
          </a:bodyPr>
          <a:lstStyle/>
          <a:p>
            <a:r>
              <a:rPr lang="en-US" sz="2800" b="1" dirty="0">
                <a:latin typeface="Calibri" pitchFamily="34" charset="0"/>
              </a:rPr>
              <a:t>C)</a:t>
            </a:r>
            <a:endParaRPr lang="en-US" b="1" dirty="0">
              <a:latin typeface="Calibri" pitchFamily="34" charset="0"/>
            </a:endParaRPr>
          </a:p>
        </p:txBody>
      </p:sp>
      <p:sp>
        <p:nvSpPr>
          <p:cNvPr id="138251" name="TextBox 14"/>
          <p:cNvSpPr txBox="1">
            <a:spLocks noChangeArrowheads="1"/>
          </p:cNvSpPr>
          <p:nvPr/>
        </p:nvSpPr>
        <p:spPr bwMode="auto">
          <a:xfrm>
            <a:off x="6858000" y="6172200"/>
            <a:ext cx="522900" cy="523220"/>
          </a:xfrm>
          <a:prstGeom prst="rect">
            <a:avLst/>
          </a:prstGeom>
          <a:noFill/>
          <a:ln w="9525">
            <a:noFill/>
            <a:miter lim="800000"/>
            <a:headEnd/>
            <a:tailEnd/>
          </a:ln>
        </p:spPr>
        <p:txBody>
          <a:bodyPr wrap="none">
            <a:spAutoFit/>
          </a:bodyPr>
          <a:lstStyle/>
          <a:p>
            <a:r>
              <a:rPr lang="en-US" sz="2800" b="1" dirty="0">
                <a:latin typeface="Calibri" pitchFamily="34" charset="0"/>
              </a:rPr>
              <a:t>D)</a:t>
            </a:r>
            <a:endParaRPr lang="en-US" b="1" dirty="0">
              <a:latin typeface="Calibri" pitchFamily="34" charset="0"/>
            </a:endParaRPr>
          </a:p>
        </p:txBody>
      </p:sp>
      <p:pic>
        <p:nvPicPr>
          <p:cNvPr id="138244" name="Picture 2"/>
          <p:cNvPicPr>
            <a:picLocks noChangeAspect="1" noChangeArrowheads="1"/>
          </p:cNvPicPr>
          <p:nvPr/>
        </p:nvPicPr>
        <p:blipFill>
          <a:blip r:embed="rId3" cstate="email"/>
          <a:srcRect/>
          <a:stretch>
            <a:fillRect/>
          </a:stretch>
        </p:blipFill>
        <p:spPr bwMode="auto">
          <a:xfrm>
            <a:off x="2895600" y="3962400"/>
            <a:ext cx="3176587" cy="2895600"/>
          </a:xfrm>
          <a:prstGeom prst="rect">
            <a:avLst/>
          </a:prstGeom>
          <a:noFill/>
          <a:ln w="9525">
            <a:noFill/>
            <a:miter lim="800000"/>
            <a:headEnd/>
            <a:tailEnd/>
          </a:ln>
        </p:spPr>
      </p:pic>
      <p:pic>
        <p:nvPicPr>
          <p:cNvPr id="138246" name="Picture 2"/>
          <p:cNvPicPr>
            <a:picLocks noChangeAspect="1" noChangeArrowheads="1"/>
          </p:cNvPicPr>
          <p:nvPr/>
        </p:nvPicPr>
        <p:blipFill>
          <a:blip r:embed="rId4" cstate="email"/>
          <a:srcRect/>
          <a:stretch>
            <a:fillRect/>
          </a:stretch>
        </p:blipFill>
        <p:spPr bwMode="auto">
          <a:xfrm>
            <a:off x="0" y="2286000"/>
            <a:ext cx="2743200" cy="2667000"/>
          </a:xfrm>
          <a:prstGeom prst="rect">
            <a:avLst/>
          </a:prstGeom>
          <a:noFill/>
          <a:ln w="9525">
            <a:noFill/>
            <a:miter lim="800000"/>
            <a:headEnd/>
            <a:tailEnd/>
          </a:ln>
        </p:spPr>
      </p:pic>
      <p:pic>
        <p:nvPicPr>
          <p:cNvPr id="138245" name="Picture 3"/>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5346700" y="3581400"/>
            <a:ext cx="3797300" cy="2590800"/>
          </a:xfrm>
          <a:prstGeom prst="rect">
            <a:avLst/>
          </a:prstGeom>
          <a:noFill/>
          <a:ln w="9525">
            <a:noFill/>
            <a:miter lim="800000"/>
            <a:headEnd/>
            <a:tailEnd/>
          </a:ln>
        </p:spPr>
      </p:pic>
      <p:pic>
        <p:nvPicPr>
          <p:cNvPr id="138250" name="Picture 10" descr="tarp-outlet_2144_7930714.jpg"/>
          <p:cNvPicPr>
            <a:picLocks noChangeAspect="1"/>
          </p:cNvPicPr>
          <p:nvPr/>
        </p:nvPicPr>
        <p:blipFill>
          <a:blip r:embed="rId6" cstate="email">
            <a:lum bright="-20000" contrast="40000"/>
          </a:blip>
          <a:srcRect/>
          <a:stretch>
            <a:fillRect/>
          </a:stretch>
        </p:blipFill>
        <p:spPr bwMode="auto">
          <a:xfrm>
            <a:off x="4267200" y="2362200"/>
            <a:ext cx="1874837" cy="1625600"/>
          </a:xfrm>
          <a:prstGeom prst="roundRect">
            <a:avLst/>
          </a:prstGeom>
          <a:noFill/>
          <a:ln w="38100">
            <a:solidFill>
              <a:schemeClr val="tx1"/>
            </a:solidFill>
            <a:miter lim="800000"/>
            <a:headEnd/>
            <a:tailEnd/>
          </a:ln>
        </p:spPr>
      </p:pic>
      <p:sp>
        <p:nvSpPr>
          <p:cNvPr id="138247" name="TextBox 11"/>
          <p:cNvSpPr txBox="1">
            <a:spLocks noChangeArrowheads="1"/>
          </p:cNvSpPr>
          <p:nvPr/>
        </p:nvSpPr>
        <p:spPr bwMode="auto">
          <a:xfrm>
            <a:off x="1828800" y="2590800"/>
            <a:ext cx="514885" cy="523220"/>
          </a:xfrm>
          <a:prstGeom prst="rect">
            <a:avLst/>
          </a:prstGeom>
          <a:noFill/>
          <a:ln w="9525">
            <a:noFill/>
            <a:miter lim="800000"/>
            <a:headEnd/>
            <a:tailEnd/>
          </a:ln>
        </p:spPr>
        <p:txBody>
          <a:bodyPr wrap="none">
            <a:spAutoFit/>
          </a:bodyPr>
          <a:lstStyle/>
          <a:p>
            <a:r>
              <a:rPr lang="en-US" sz="2800" b="1" dirty="0">
                <a:latin typeface="Calibri" pitchFamily="34" charset="0"/>
              </a:rPr>
              <a:t>A)</a:t>
            </a:r>
            <a:endParaRPr lang="en-US" b="1" dirty="0">
              <a:latin typeface="Calibri"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algn="r">
              <a:defRPr/>
            </a:pPr>
            <a:r>
              <a:rPr lang="es-AR" dirty="0">
                <a:solidFill>
                  <a:srgbClr val="FFFFFF"/>
                </a:solidFill>
                <a:effectLst>
                  <a:outerShdw blurRad="63500" dir="3600000" algn="tl">
                    <a:srgbClr val="000000">
                      <a:alpha val="70000"/>
                    </a:srgbClr>
                  </a:outerShdw>
                </a:effectLst>
              </a:rPr>
              <a:t>PALEAR/</a:t>
            </a:r>
            <a:r>
              <a:rPr lang="es-AR" dirty="0" smtClean="0">
                <a:solidFill>
                  <a:srgbClr val="FFFFFF"/>
                </a:solidFill>
                <a:effectLst>
                  <a:outerShdw blurRad="63500" dir="3600000" algn="tl">
                    <a:srgbClr val="000000">
                      <a:alpha val="70000"/>
                    </a:srgbClr>
                  </a:outerShdw>
                </a:effectLst>
              </a:rPr>
              <a:t>EXCAVAR</a:t>
            </a:r>
            <a:r>
              <a:rPr lang="es-AR" dirty="0">
                <a:solidFill>
                  <a:srgbClr val="FFFFFF"/>
                </a:solidFill>
                <a:effectLst>
                  <a:outerShdw blurRad="63500" dir="3600000" algn="tl">
                    <a:srgbClr val="000000">
                      <a:alpha val="70000"/>
                    </a:srgbClr>
                  </a:outerShdw>
                </a:effectLst>
              </a:rPr>
              <a:t>/LLENAR</a:t>
            </a:r>
            <a:endParaRPr lang="en-US" dirty="0">
              <a:effectLst>
                <a:outerShdw blurRad="38100" dist="38100" dir="2700000" algn="tl">
                  <a:srgbClr val="000000">
                    <a:alpha val="43137"/>
                  </a:srgbClr>
                </a:outerShdw>
              </a:effectLst>
            </a:endParaRPr>
          </a:p>
        </p:txBody>
      </p:sp>
      <p:sp>
        <p:nvSpPr>
          <p:cNvPr id="55299" name="Content Placeholder 2"/>
          <p:cNvSpPr>
            <a:spLocks noGrp="1"/>
          </p:cNvSpPr>
          <p:nvPr>
            <p:ph sz="half" idx="1"/>
          </p:nvPr>
        </p:nvSpPr>
        <p:spPr>
          <a:xfrm>
            <a:off x="457200" y="1295400"/>
            <a:ext cx="4038600" cy="5410200"/>
          </a:xfrm>
        </p:spPr>
        <p:txBody>
          <a:bodyPr rtlCol="0">
            <a:noAutofit/>
          </a:bodyPr>
          <a:lstStyle/>
          <a:p>
            <a:pPr algn="ctr">
              <a:buNone/>
              <a:defRPr/>
            </a:pPr>
            <a:r>
              <a:rPr lang="en-US" b="1" dirty="0" smtClean="0">
                <a:effectLst>
                  <a:outerShdw blurRad="38100" dist="38100" dir="2700000" algn="tl">
                    <a:srgbClr val="000000">
                      <a:alpha val="43137"/>
                    </a:srgbClr>
                  </a:outerShdw>
                </a:effectLst>
              </a:rPr>
              <a:t>QUÉ HACER</a:t>
            </a:r>
          </a:p>
          <a:p>
            <a:pPr>
              <a:buClr>
                <a:schemeClr val="tx1"/>
              </a:buClr>
              <a:buFont typeface="Wingdings" charset="2"/>
              <a:buChar char="ü"/>
            </a:pPr>
            <a:r>
              <a:rPr lang="es-AR" sz="2000" dirty="0"/>
              <a:t>Mantenga distancia entre las manos</a:t>
            </a:r>
          </a:p>
          <a:p>
            <a:pPr>
              <a:buClr>
                <a:schemeClr val="tx1"/>
              </a:buClr>
              <a:buFont typeface="Wingdings" charset="2"/>
              <a:buChar char="ü"/>
            </a:pPr>
            <a:r>
              <a:rPr lang="es-AR" sz="2000" dirty="0"/>
              <a:t>Reduzca el tamaño/peso de la carga</a:t>
            </a:r>
          </a:p>
          <a:p>
            <a:pPr eaLnBrk="1" fontAlgn="auto" hangingPunct="1">
              <a:spcAft>
                <a:spcPts val="0"/>
              </a:spcAft>
              <a:buFont typeface="Wingdings" charset="2"/>
              <a:buChar char="ü"/>
              <a:defRPr/>
            </a:pPr>
            <a:r>
              <a:rPr lang="es-ES_tradnl" sz="2000" dirty="0" smtClean="0"/>
              <a:t>Mantenga un agarre cómodo</a:t>
            </a:r>
          </a:p>
          <a:p>
            <a:pPr>
              <a:buClr>
                <a:schemeClr val="tx1"/>
              </a:buClr>
              <a:buFont typeface="Wingdings" charset="2"/>
              <a:buChar char="ü"/>
            </a:pPr>
            <a:r>
              <a:rPr lang="es-AR" sz="2000" dirty="0" smtClean="0"/>
              <a:t>Use </a:t>
            </a:r>
            <a:r>
              <a:rPr lang="es-AR" sz="2000" dirty="0"/>
              <a:t>zapatos con suelas buenas para mantener buena tracción</a:t>
            </a:r>
          </a:p>
          <a:p>
            <a:pPr>
              <a:buClr>
                <a:schemeClr val="tx1"/>
              </a:buClr>
              <a:buFont typeface="Wingdings" charset="2"/>
              <a:buChar char="ü"/>
            </a:pPr>
            <a:r>
              <a:rPr lang="es-AR" sz="2000" dirty="0"/>
              <a:t>De ser posible empuje, no levante</a:t>
            </a:r>
          </a:p>
          <a:p>
            <a:pPr>
              <a:buClr>
                <a:schemeClr val="tx1"/>
              </a:buClr>
              <a:buFont typeface="Wingdings" charset="2"/>
              <a:buChar char="ü"/>
            </a:pPr>
            <a:r>
              <a:rPr lang="es-AR" sz="2000" dirty="0"/>
              <a:t>Utilice el equipo (excavadora, excavación en vacío)</a:t>
            </a:r>
          </a:p>
          <a:p>
            <a:pPr>
              <a:buClr>
                <a:schemeClr val="tx1"/>
              </a:buClr>
              <a:buFont typeface="Wingdings" charset="2"/>
              <a:buChar char="ü"/>
            </a:pPr>
            <a:r>
              <a:rPr lang="es-AR" sz="2000" dirty="0"/>
              <a:t>Utilice una lona para la tierra reusable que se ha extraído</a:t>
            </a:r>
          </a:p>
          <a:p>
            <a:pPr>
              <a:buClr>
                <a:schemeClr val="tx1"/>
              </a:buClr>
              <a:buFont typeface="Wingdings" charset="2"/>
              <a:buChar char="ü"/>
            </a:pPr>
            <a:r>
              <a:rPr lang="es-AR" sz="2000" dirty="0"/>
              <a:t>Utilice un contenedor para la tierra que hay que transportar</a:t>
            </a:r>
          </a:p>
        </p:txBody>
      </p:sp>
      <p:sp>
        <p:nvSpPr>
          <p:cNvPr id="55301" name="Content Placeholder 5"/>
          <p:cNvSpPr>
            <a:spLocks noGrp="1"/>
          </p:cNvSpPr>
          <p:nvPr>
            <p:ph sz="half" idx="2"/>
          </p:nvPr>
        </p:nvSpPr>
        <p:spPr>
          <a:xfrm>
            <a:off x="4648200" y="1524000"/>
            <a:ext cx="4038600" cy="5257800"/>
          </a:xfrm>
        </p:spPr>
        <p:txBody>
          <a:bodyPr rtlCol="0">
            <a:normAutofit/>
          </a:bodyPr>
          <a:lstStyle/>
          <a:p>
            <a:pPr algn="ctr">
              <a:buNone/>
              <a:defRPr/>
            </a:pPr>
            <a:r>
              <a:rPr lang="en-US" b="1" dirty="0" smtClean="0">
                <a:effectLst>
                  <a:outerShdw blurRad="38100" dist="38100" dir="2700000" algn="tl">
                    <a:srgbClr val="000000">
                      <a:alpha val="43137"/>
                    </a:srgbClr>
                  </a:outerShdw>
                </a:effectLst>
              </a:rPr>
              <a:t>EVITAR</a:t>
            </a:r>
          </a:p>
          <a:p>
            <a:pPr marL="347472" indent="-347472">
              <a:buClr>
                <a:schemeClr val="tx1"/>
              </a:buClr>
              <a:buBlip>
                <a:blip r:embed="rId3"/>
              </a:buBlip>
            </a:pPr>
            <a:r>
              <a:rPr lang="es-AR" sz="2000" dirty="0"/>
              <a:t>Mover cargas por largas distancias</a:t>
            </a:r>
          </a:p>
          <a:p>
            <a:pPr marL="347472" indent="-347472">
              <a:buClr>
                <a:schemeClr val="tx1"/>
              </a:buClr>
              <a:buBlip>
                <a:blip r:embed="rId3"/>
              </a:buBlip>
            </a:pPr>
            <a:r>
              <a:rPr lang="es-AR" sz="2000" dirty="0"/>
              <a:t>Períodos largos de tiempo sin descansos</a:t>
            </a:r>
          </a:p>
          <a:p>
            <a:pPr marL="347472" indent="-347472">
              <a:buClr>
                <a:schemeClr val="tx1"/>
              </a:buClr>
              <a:buBlip>
                <a:blip r:embed="rId3"/>
              </a:buBlip>
            </a:pPr>
            <a:r>
              <a:rPr lang="es-AR" sz="2000" dirty="0"/>
              <a:t>Estirarse </a:t>
            </a:r>
          </a:p>
          <a:p>
            <a:pPr marL="347472" indent="-347472">
              <a:buClr>
                <a:schemeClr val="tx1"/>
              </a:buClr>
              <a:buBlip>
                <a:blip r:embed="rId3"/>
              </a:buBlip>
            </a:pPr>
            <a:r>
              <a:rPr lang="es-AR" sz="2000" dirty="0"/>
              <a:t>Torcerse</a:t>
            </a:r>
          </a:p>
        </p:txBody>
      </p:sp>
      <p:sp>
        <p:nvSpPr>
          <p:cNvPr id="8" name="Slide Number Placeholder 7"/>
          <p:cNvSpPr>
            <a:spLocks noGrp="1"/>
          </p:cNvSpPr>
          <p:nvPr>
            <p:ph type="sldNum" sz="quarter" idx="12"/>
          </p:nvPr>
        </p:nvSpPr>
        <p:spPr>
          <a:xfrm>
            <a:off x="6553200" y="6280150"/>
            <a:ext cx="2133600" cy="365125"/>
          </a:xfrm>
        </p:spPr>
        <p:txBody>
          <a:bodyPr/>
          <a:lstStyle/>
          <a:p>
            <a:fld id="{5743371E-D975-440E-A94A-A0EC841C25C2}" type="slidenum">
              <a:rPr lang="en-US" smtClean="0"/>
              <a:pPr/>
              <a:t>53</a:t>
            </a:fld>
            <a:endParaRPr lang="en-US"/>
          </a:p>
        </p:txBody>
      </p:sp>
      <p:sp>
        <p:nvSpPr>
          <p:cNvPr id="9" name="Cloud 8"/>
          <p:cNvSpPr/>
          <p:nvPr/>
        </p:nvSpPr>
        <p:spPr>
          <a:xfrm>
            <a:off x="4876801" y="4191000"/>
            <a:ext cx="3962400" cy="2370162"/>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s-AR" sz="2400" b="1" dirty="0">
                <a:solidFill>
                  <a:srgbClr val="0070C0"/>
                </a:solidFill>
              </a:rPr>
              <a:t>Escoja la hoja o pala correctas para la tarea</a:t>
            </a:r>
          </a:p>
        </p:txBody>
      </p:sp>
      <p:sp>
        <p:nvSpPr>
          <p:cNvPr id="431106" name="Comment 2"/>
          <p:cNvSpPr>
            <a:spLocks noRot="1" noChangeAspect="1" noEditPoints="1" noChangeArrowheads="1" noChangeShapeType="1" noTextEdit="1"/>
          </p:cNvSpPr>
          <p:nvPr/>
        </p:nvSpPr>
        <p:spPr bwMode="auto">
          <a:xfrm>
            <a:off x="1047515050" y="1278108950"/>
            <a:ext cx="0" cy="0"/>
          </a:xfrm>
          <a:custGeom>
            <a:avLst/>
            <a:gdLst>
              <a:gd name="T0" fmla="+- 0 12397 12397"/>
              <a:gd name="T1" fmla="*/ T0 w 1"/>
              <a:gd name="T2" fmla="+- 0 15126 15126"/>
              <a:gd name="T3" fmla="*/ 15126 h 1"/>
              <a:gd name="T4" fmla="+- 0 12397 12397"/>
              <a:gd name="T5" fmla="*/ T4 w 1"/>
              <a:gd name="T6" fmla="+- 0 15126 15126"/>
              <a:gd name="T7" fmla="*/ 15126 h 1"/>
            </a:gdLst>
            <a:ahLst/>
            <a:cxnLst>
              <a:cxn ang="0">
                <a:pos x="T1" y="T3"/>
              </a:cxn>
              <a:cxn ang="0">
                <a:pos x="T5" y="T7"/>
              </a:cxn>
            </a:cxnLst>
            <a:rect l="0" t="0" r="r" b="b"/>
            <a:pathLst>
              <a:path w="1" h="1" extrusionOk="0">
                <a:moveTo>
                  <a:pt x="0" y="0"/>
                </a:moveTo>
                <a:lnTo>
                  <a:pt x="0" y="0"/>
                </a:lnTo>
              </a:path>
            </a:pathLst>
          </a:custGeom>
          <a:noFill/>
          <a:ln w="127000" cap="sq">
            <a:solidFill>
              <a:srgbClr val="FFFF00">
                <a:alpha val="33333"/>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500"/>
                                        <p:tgtEl>
                                          <p:spTgt spid="552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299">
                                            <p:txEl>
                                              <p:pRg st="1" end="1"/>
                                            </p:txEl>
                                          </p:spTgt>
                                        </p:tgtEl>
                                        <p:attrNameLst>
                                          <p:attrName>style.visibility</p:attrName>
                                        </p:attrNameLst>
                                      </p:cBhvr>
                                      <p:to>
                                        <p:strVal val="visible"/>
                                      </p:to>
                                    </p:set>
                                    <p:animEffect transition="in" filter="fade">
                                      <p:cBhvr>
                                        <p:cTn id="10" dur="500"/>
                                        <p:tgtEl>
                                          <p:spTgt spid="5529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animEffect transition="in" filter="fade">
                                      <p:cBhvr>
                                        <p:cTn id="13" dur="500"/>
                                        <p:tgtEl>
                                          <p:spTgt spid="5529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299">
                                            <p:txEl>
                                              <p:pRg st="3" end="3"/>
                                            </p:txEl>
                                          </p:spTgt>
                                        </p:tgtEl>
                                        <p:attrNameLst>
                                          <p:attrName>style.visibility</p:attrName>
                                        </p:attrNameLst>
                                      </p:cBhvr>
                                      <p:to>
                                        <p:strVal val="visible"/>
                                      </p:to>
                                    </p:set>
                                    <p:animEffect transition="in" filter="fade">
                                      <p:cBhvr>
                                        <p:cTn id="16" dur="500"/>
                                        <p:tgtEl>
                                          <p:spTgt spid="5529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animEffect transition="in" filter="fade">
                                      <p:cBhvr>
                                        <p:cTn id="19" dur="500"/>
                                        <p:tgtEl>
                                          <p:spTgt spid="5529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299">
                                            <p:txEl>
                                              <p:pRg st="5" end="5"/>
                                            </p:txEl>
                                          </p:spTgt>
                                        </p:tgtEl>
                                        <p:attrNameLst>
                                          <p:attrName>style.visibility</p:attrName>
                                        </p:attrNameLst>
                                      </p:cBhvr>
                                      <p:to>
                                        <p:strVal val="visible"/>
                                      </p:to>
                                    </p:set>
                                    <p:animEffect transition="in" filter="fade">
                                      <p:cBhvr>
                                        <p:cTn id="22" dur="500"/>
                                        <p:tgtEl>
                                          <p:spTgt spid="55299">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299">
                                            <p:txEl>
                                              <p:pRg st="6" end="6"/>
                                            </p:txEl>
                                          </p:spTgt>
                                        </p:tgtEl>
                                        <p:attrNameLst>
                                          <p:attrName>style.visibility</p:attrName>
                                        </p:attrNameLst>
                                      </p:cBhvr>
                                      <p:to>
                                        <p:strVal val="visible"/>
                                      </p:to>
                                    </p:set>
                                    <p:animEffect transition="in" filter="fade">
                                      <p:cBhvr>
                                        <p:cTn id="25" dur="500"/>
                                        <p:tgtEl>
                                          <p:spTgt spid="55299">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299">
                                            <p:txEl>
                                              <p:pRg st="7" end="7"/>
                                            </p:txEl>
                                          </p:spTgt>
                                        </p:tgtEl>
                                        <p:attrNameLst>
                                          <p:attrName>style.visibility</p:attrName>
                                        </p:attrNameLst>
                                      </p:cBhvr>
                                      <p:to>
                                        <p:strVal val="visible"/>
                                      </p:to>
                                    </p:set>
                                    <p:animEffect transition="in" filter="fade">
                                      <p:cBhvr>
                                        <p:cTn id="28" dur="500"/>
                                        <p:tgtEl>
                                          <p:spTgt spid="55299">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30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301">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30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uiExpand="1" build="allAtOnce"/>
      <p:bldP spid="55301" grpId="0" uiExpand="1" build="p"/>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_tradnl" dirty="0">
                <a:effectLst/>
              </a:rPr>
              <a:t>CORTE DE CABLES</a:t>
            </a:r>
            <a:endParaRPr lang="en-US" dirty="0">
              <a:effectLst/>
            </a:endParaRPr>
          </a:p>
        </p:txBody>
      </p:sp>
      <p:sp>
        <p:nvSpPr>
          <p:cNvPr id="3" name="Slide Number Placeholder 2"/>
          <p:cNvSpPr>
            <a:spLocks noGrp="1"/>
          </p:cNvSpPr>
          <p:nvPr>
            <p:ph type="sldNum" sz="quarter" idx="12"/>
          </p:nvPr>
        </p:nvSpPr>
        <p:spPr/>
        <p:txBody>
          <a:bodyPr/>
          <a:lstStyle/>
          <a:p>
            <a:fld id="{1AEA41FB-01C2-4D91-8A68-98251CD2FFE9}" type="slidenum">
              <a:rPr lang="en-US" smtClean="0"/>
              <a:pPr/>
              <a:t>54</a:t>
            </a:fld>
            <a:endParaRPr lang="en-US"/>
          </a:p>
        </p:txBody>
      </p:sp>
      <p:pic>
        <p:nvPicPr>
          <p:cNvPr id="9" name="Picture 2" descr="C:\Users\ErgoTablet\Desktop\SH 2011-2012\CARGI MATERIALS FROM SB\Electric sector\Initial visits\Facility 1_11_29_2011\Photos\DSC02836.JPG"/>
          <p:cNvPicPr>
            <a:picLocks noChangeAspect="1" noChangeArrowheads="1"/>
          </p:cNvPicPr>
          <p:nvPr/>
        </p:nvPicPr>
        <p:blipFill>
          <a:blip r:embed="rId3" cstate="email">
            <a:grayscl/>
          </a:blip>
          <a:srcRect/>
          <a:stretch>
            <a:fillRect/>
          </a:stretch>
        </p:blipFill>
        <p:spPr bwMode="auto">
          <a:xfrm>
            <a:off x="5562600" y="1371600"/>
            <a:ext cx="3251199" cy="2660071"/>
          </a:xfrm>
          <a:prstGeom prst="rect">
            <a:avLst/>
          </a:prstGeom>
          <a:ln>
            <a:noFill/>
          </a:ln>
          <a:effectLst>
            <a:softEdge rad="317500"/>
          </a:effectLst>
        </p:spPr>
      </p:pic>
      <p:sp>
        <p:nvSpPr>
          <p:cNvPr id="5" name="Content Placeholder 3"/>
          <p:cNvSpPr txBox="1">
            <a:spLocks/>
          </p:cNvSpPr>
          <p:nvPr/>
        </p:nvSpPr>
        <p:spPr>
          <a:xfrm>
            <a:off x="1295400" y="1524000"/>
            <a:ext cx="4648200" cy="4754563"/>
          </a:xfrm>
          <a:prstGeom prst="rect">
            <a:avLst/>
          </a:prstGeom>
        </p:spPr>
        <p:txBody>
          <a:bodyPr>
            <a:normAutofit/>
          </a:bodyPr>
          <a:lstStyle/>
          <a:p>
            <a:r>
              <a:rPr lang="es-ES_tradnl" sz="2400" dirty="0"/>
              <a:t>El corte de cables puede causar tensión en las muñecas, antebrazos, hombros y/o parte baja de la espalda si:</a:t>
            </a:r>
            <a:endParaRPr lang="en-US" sz="2000" dirty="0"/>
          </a:p>
          <a:p>
            <a:pPr marL="342900" lvl="0" indent="-342900">
              <a:buFont typeface="Wingdings" charset="2"/>
              <a:buChar char="ü"/>
            </a:pPr>
            <a:r>
              <a:rPr lang="es-ES_tradnl" sz="2400" dirty="0"/>
              <a:t>Se cortan manualmente</a:t>
            </a:r>
            <a:endParaRPr lang="en-US" sz="2000" dirty="0"/>
          </a:p>
          <a:p>
            <a:pPr marL="342900" lvl="0" indent="-342900">
              <a:buFont typeface="Wingdings" charset="2"/>
              <a:buChar char="ü"/>
            </a:pPr>
            <a:r>
              <a:rPr lang="es-ES_tradnl" sz="2400" dirty="0"/>
              <a:t>Se necesita mucha fuerza</a:t>
            </a:r>
            <a:endParaRPr lang="en-US" sz="2000" dirty="0"/>
          </a:p>
          <a:p>
            <a:pPr marL="342900" lvl="0" indent="-342900">
              <a:buFont typeface="Wingdings" charset="2"/>
              <a:buChar char="ü"/>
            </a:pPr>
            <a:r>
              <a:rPr lang="es-ES_tradnl" sz="2400" dirty="0"/>
              <a:t>Se realiza en posturas incómodas</a:t>
            </a:r>
            <a:endParaRPr lang="en-US" sz="2000" dirty="0"/>
          </a:p>
          <a:p>
            <a:pPr marL="800100" lvl="1" indent="-342900">
              <a:buFont typeface="Arial"/>
              <a:buChar char="•"/>
            </a:pPr>
            <a:r>
              <a:rPr lang="es-ES_tradnl" sz="2400" dirty="0"/>
              <a:t>Inclinarse y cortar sobre el piso</a:t>
            </a:r>
            <a:endParaRPr lang="en-US" sz="2000" dirty="0"/>
          </a:p>
          <a:p>
            <a:pPr marL="800100" lvl="1" indent="-342900">
              <a:buFont typeface="Arial"/>
              <a:buChar char="•"/>
            </a:pPr>
            <a:r>
              <a:rPr lang="es-ES_tradnl" sz="2400" dirty="0"/>
              <a:t>Cortar cables a altura</a:t>
            </a:r>
            <a:endParaRPr lang="en-US" sz="2000" dirty="0"/>
          </a:p>
          <a:p>
            <a:pPr marL="800100" lvl="1" indent="-342900">
              <a:buFont typeface="Arial"/>
              <a:buChar char="•"/>
            </a:pPr>
            <a:r>
              <a:rPr lang="es-ES_tradnl" sz="2400" dirty="0"/>
              <a:t>Trabajar en espacios </a:t>
            </a:r>
            <a:r>
              <a:rPr lang="es-ES_tradnl" sz="2400" dirty="0" smtClean="0"/>
              <a:t>cerrados</a:t>
            </a:r>
            <a:endParaRPr lang="en-US" sz="2000" dirty="0"/>
          </a:p>
          <a:p>
            <a:pPr marR="0" lvl="0" algn="l" defTabSz="914400" rtl="0" eaLnBrk="1" fontAlgn="auto" latinLnBrk="0" hangingPunct="1">
              <a:lnSpc>
                <a:spcPct val="100000"/>
              </a:lnSpc>
              <a:spcBef>
                <a:spcPts val="600"/>
              </a:spcBef>
              <a:spcAft>
                <a:spcPts val="60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itchFamily="2" charset="2"/>
              <a:buChar char="ü"/>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itchFamily="2" charset="2"/>
              <a:buChar char="ü"/>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itchFamily="2" charset="2"/>
              <a:buChar char="ü"/>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itchFamily="2" charset="2"/>
              <a:buChar char="ü"/>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3"/>
          <p:cNvPicPr>
            <a:picLocks noChangeAspect="1" noChangeArrowheads="1"/>
          </p:cNvPicPr>
          <p:nvPr/>
        </p:nvPicPr>
        <p:blipFill>
          <a:blip r:embed="rId4" cstate="email"/>
          <a:srcRect/>
          <a:stretch>
            <a:fillRect/>
          </a:stretch>
        </p:blipFill>
        <p:spPr bwMode="auto">
          <a:xfrm>
            <a:off x="5715000" y="4038600"/>
            <a:ext cx="2841044" cy="2538169"/>
          </a:xfrm>
          <a:prstGeom prst="rect">
            <a:avLst/>
          </a:prstGeom>
          <a:ln>
            <a:noFill/>
          </a:ln>
          <a:effectLst>
            <a:softEdge rad="317500"/>
          </a:effec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r"/>
            <a:r>
              <a:rPr lang="en-US" dirty="0" smtClean="0">
                <a:effectLst>
                  <a:outerShdw blurRad="38100" dist="38100" dir="2700000" algn="tl">
                    <a:srgbClr val="000000">
                      <a:alpha val="43137"/>
                    </a:srgbClr>
                  </a:outerShdw>
                </a:effectLst>
              </a:rPr>
              <a:t>CORTE DE CABLES</a:t>
            </a:r>
            <a:endParaRPr lang="en-US" dirty="0">
              <a:effectLst>
                <a:outerShdw blurRad="38100" dist="38100" dir="2700000" algn="tl">
                  <a:srgbClr val="000000">
                    <a:alpha val="43137"/>
                  </a:srgbClr>
                </a:outerShdw>
              </a:effectLst>
            </a:endParaRPr>
          </a:p>
        </p:txBody>
      </p:sp>
      <p:sp>
        <p:nvSpPr>
          <p:cNvPr id="11" name="Content Placeholder 2"/>
          <p:cNvSpPr>
            <a:spLocks noGrp="1"/>
          </p:cNvSpPr>
          <p:nvPr>
            <p:ph sz="half" idx="1"/>
          </p:nvPr>
        </p:nvSpPr>
        <p:spPr>
          <a:xfrm>
            <a:off x="457200" y="1295400"/>
            <a:ext cx="4038600" cy="5562600"/>
          </a:xfrm>
        </p:spPr>
        <p:txBody>
          <a:bodyPr>
            <a:noAutofit/>
          </a:bodyPr>
          <a:lstStyle/>
          <a:p>
            <a:pPr algn="ctr">
              <a:buNone/>
            </a:pPr>
            <a:r>
              <a:rPr lang="en-US" b="1" dirty="0" smtClean="0">
                <a:effectLst>
                  <a:outerShdw blurRad="38100" dist="38100" dir="2700000" algn="tl">
                    <a:srgbClr val="000000">
                      <a:alpha val="43137"/>
                    </a:srgbClr>
                  </a:outerShdw>
                </a:effectLst>
              </a:rPr>
              <a:t>QUÉ HACER</a:t>
            </a:r>
          </a:p>
          <a:p>
            <a:pPr lvl="0">
              <a:buFont typeface="Wingdings" charset="2"/>
              <a:buChar char="ü"/>
            </a:pPr>
            <a:r>
              <a:rPr lang="es-ES_tradnl" sz="2000" dirty="0"/>
              <a:t>Use cortadores de cable operados a batería</a:t>
            </a:r>
            <a:endParaRPr lang="en-US" sz="2000" dirty="0"/>
          </a:p>
          <a:p>
            <a:pPr lvl="0">
              <a:buFont typeface="Wingdings" charset="2"/>
              <a:buChar char="ü"/>
            </a:pPr>
            <a:r>
              <a:rPr lang="es-ES_tradnl" sz="2000" dirty="0"/>
              <a:t>Asegure un mantenimiento adecuado incluido el mango de la herramienta</a:t>
            </a:r>
            <a:endParaRPr lang="en-US" sz="2000" dirty="0"/>
          </a:p>
          <a:p>
            <a:pPr lvl="0">
              <a:buFont typeface="Wingdings" charset="2"/>
              <a:buChar char="ü"/>
            </a:pPr>
            <a:r>
              <a:rPr lang="es-ES_tradnl" sz="2000" dirty="0"/>
              <a:t>Asegúrese de que el cable esté asegurado antes de cortar para que no vuelva a saltar hacia arriba</a:t>
            </a:r>
            <a:endParaRPr lang="en-US" sz="2000" dirty="0"/>
          </a:p>
          <a:p>
            <a:pPr lvl="0">
              <a:buFont typeface="Wingdings" charset="2"/>
              <a:buChar char="ü"/>
            </a:pPr>
            <a:r>
              <a:rPr lang="es-ES_tradnl" sz="2000" dirty="0"/>
              <a:t>Busque la ayuda de un compañero de trabajo para sostener el cable si está energizado</a:t>
            </a:r>
            <a:endParaRPr lang="en-US" sz="2000" dirty="0"/>
          </a:p>
          <a:p>
            <a:pPr lvl="0">
              <a:buFont typeface="Wingdings" charset="2"/>
              <a:buChar char="ü"/>
            </a:pPr>
            <a:r>
              <a:rPr lang="es-ES_tradnl" sz="2000" dirty="0"/>
              <a:t>Use el PPE adecuado si trabaja con cables energizados</a:t>
            </a:r>
            <a:endParaRPr lang="en-US" sz="2000" dirty="0"/>
          </a:p>
          <a:p>
            <a:pPr marL="0" indent="0">
              <a:buNone/>
            </a:pPr>
            <a:endParaRPr lang="en-US" sz="2000" dirty="0" smtClean="0"/>
          </a:p>
          <a:p>
            <a:pPr>
              <a:buNone/>
            </a:pPr>
            <a:endParaRPr lang="en-US" sz="1800" dirty="0" smtClean="0"/>
          </a:p>
          <a:p>
            <a:pPr>
              <a:buFont typeface="Wingdings" pitchFamily="2" charset="2"/>
              <a:buChar char="ü"/>
            </a:pPr>
            <a:endParaRPr lang="en-US" sz="1800" dirty="0" smtClean="0"/>
          </a:p>
        </p:txBody>
      </p:sp>
      <p:sp>
        <p:nvSpPr>
          <p:cNvPr id="13" name="Content Placeholder 5"/>
          <p:cNvSpPr>
            <a:spLocks noGrp="1"/>
          </p:cNvSpPr>
          <p:nvPr>
            <p:ph sz="half" idx="2"/>
          </p:nvPr>
        </p:nvSpPr>
        <p:spPr/>
        <p:txBody>
          <a:bodyPr>
            <a:normAutofit/>
          </a:bodyPr>
          <a:lstStyle/>
          <a:p>
            <a:pPr algn="ctr">
              <a:buNone/>
            </a:pPr>
            <a:r>
              <a:rPr lang="en-US" b="1" dirty="0" smtClean="0">
                <a:effectLst>
                  <a:outerShdw blurRad="38100" dist="38100" dir="2700000" algn="tl">
                    <a:srgbClr val="000000">
                      <a:alpha val="43137"/>
                    </a:srgbClr>
                  </a:outerShdw>
                </a:effectLst>
              </a:rPr>
              <a:t>EVITAR</a:t>
            </a:r>
          </a:p>
          <a:p>
            <a:pPr>
              <a:buBlip>
                <a:blip r:embed="rId3"/>
              </a:buBlip>
            </a:pPr>
            <a:r>
              <a:rPr lang="en-US" sz="2000" dirty="0" smtClean="0"/>
              <a:t>Corte manual</a:t>
            </a:r>
          </a:p>
          <a:p>
            <a:pPr lvl="0">
              <a:buBlip>
                <a:blip r:embed="rId3"/>
              </a:buBlip>
            </a:pPr>
            <a:r>
              <a:rPr lang="es-ES_tradnl" sz="2000" dirty="0"/>
              <a:t>Trabajar en posturas incómodas</a:t>
            </a:r>
            <a:endParaRPr lang="en-US" sz="2000" dirty="0"/>
          </a:p>
          <a:p>
            <a:pPr marL="0" indent="0">
              <a:buNone/>
            </a:pPr>
            <a:endParaRPr lang="en-US" sz="2200" dirty="0" smtClean="0"/>
          </a:p>
        </p:txBody>
      </p:sp>
      <p:sp>
        <p:nvSpPr>
          <p:cNvPr id="14" name="Slide Number Placeholder 6"/>
          <p:cNvSpPr>
            <a:spLocks noGrp="1"/>
          </p:cNvSpPr>
          <p:nvPr>
            <p:ph type="sldNum" sz="quarter" idx="12"/>
          </p:nvPr>
        </p:nvSpPr>
        <p:spPr/>
        <p:txBody>
          <a:bodyPr/>
          <a:lstStyle/>
          <a:p>
            <a:fld id="{08C57097-B0D4-42A7-9A66-B67B15BCBCEA}" type="slidenum">
              <a:rPr lang="en-US" smtClean="0"/>
              <a:pPr/>
              <a:t>55</a:t>
            </a:fld>
            <a:endParaRPr lang="en-US" dirty="0"/>
          </a:p>
        </p:txBody>
      </p:sp>
      <p:sp>
        <p:nvSpPr>
          <p:cNvPr id="18" name="TextBox 17"/>
          <p:cNvSpPr txBox="1"/>
          <p:nvPr/>
        </p:nvSpPr>
        <p:spPr>
          <a:xfrm>
            <a:off x="5105400" y="5943600"/>
            <a:ext cx="3352800" cy="369332"/>
          </a:xfrm>
          <a:prstGeom prst="rect">
            <a:avLst/>
          </a:prstGeom>
          <a:noFill/>
          <a:ln>
            <a:noFill/>
          </a:ln>
        </p:spPr>
        <p:txBody>
          <a:bodyPr wrap="square" rtlCol="0">
            <a:spAutoFit/>
          </a:bodyPr>
          <a:lstStyle/>
          <a:p>
            <a:r>
              <a:rPr lang="es-ES_tradnl" i="1" dirty="0" smtClean="0"/>
              <a:t>Corte </a:t>
            </a:r>
            <a:r>
              <a:rPr lang="es-ES_tradnl" i="1" dirty="0"/>
              <a:t>de cable a nivel del piso</a:t>
            </a:r>
            <a:endParaRPr lang="en-US" dirty="0"/>
          </a:p>
        </p:txBody>
      </p:sp>
      <p:grpSp>
        <p:nvGrpSpPr>
          <p:cNvPr id="3" name="Group 18"/>
          <p:cNvGrpSpPr/>
          <p:nvPr/>
        </p:nvGrpSpPr>
        <p:grpSpPr>
          <a:xfrm>
            <a:off x="4800600" y="3200400"/>
            <a:ext cx="3733800" cy="2625177"/>
            <a:chOff x="5334001" y="4191000"/>
            <a:chExt cx="3543300" cy="2402678"/>
          </a:xfrm>
        </p:grpSpPr>
        <p:pic>
          <p:nvPicPr>
            <p:cNvPr id="20" name="Picture 4"/>
            <p:cNvPicPr>
              <a:picLocks noChangeAspect="1" noChangeArrowheads="1"/>
            </p:cNvPicPr>
            <p:nvPr/>
          </p:nvPicPr>
          <p:blipFill>
            <a:blip r:embed="rId4" cstate="email"/>
            <a:srcRect/>
            <a:stretch>
              <a:fillRect/>
            </a:stretch>
          </p:blipFill>
          <p:spPr bwMode="auto">
            <a:xfrm>
              <a:off x="5334001" y="4191000"/>
              <a:ext cx="3543300" cy="2362200"/>
            </a:xfrm>
            <a:prstGeom prst="roundRect">
              <a:avLst/>
            </a:prstGeom>
            <a:noFill/>
            <a:ln w="38100">
              <a:solidFill>
                <a:schemeClr val="tx1"/>
              </a:solidFill>
              <a:miter lim="800000"/>
              <a:headEnd/>
              <a:tailEnd/>
            </a:ln>
          </p:spPr>
        </p:pic>
        <p:pic>
          <p:nvPicPr>
            <p:cNvPr id="21" name="Picture 2" descr="C:\Documents and Settings\Karen Cooper\Local Settings\Temporary Internet Files\Content.IE5\PQQ6J638\MC900432537[1].png"/>
            <p:cNvPicPr>
              <a:picLocks noChangeAspect="1" noChangeArrowheads="1"/>
            </p:cNvPicPr>
            <p:nvPr/>
          </p:nvPicPr>
          <p:blipFill>
            <a:blip r:embed="rId5" cstate="email"/>
            <a:srcRect/>
            <a:stretch>
              <a:fillRect/>
            </a:stretch>
          </p:blipFill>
          <p:spPr bwMode="auto">
            <a:xfrm>
              <a:off x="8009555" y="5725316"/>
              <a:ext cx="866903" cy="868362"/>
            </a:xfrm>
            <a:prstGeom prst="round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0"/>
            <a:ext cx="7772400" cy="1143000"/>
          </a:xfrm>
        </p:spPr>
        <p:txBody>
          <a:bodyPr>
            <a:noAutofit/>
          </a:bodyPr>
          <a:lstStyle/>
          <a:p>
            <a:pPr lvl="0" algn="r"/>
            <a:r>
              <a:rPr lang="es-ES_tradnl" dirty="0"/>
              <a:t>¿CORTADORES MANUALES U </a:t>
            </a:r>
            <a:br>
              <a:rPr lang="es-ES_tradnl" dirty="0"/>
            </a:br>
            <a:r>
              <a:rPr lang="es-ES_tradnl" dirty="0"/>
              <a:t>OPERADOS A BATERÍA?</a:t>
            </a:r>
            <a:endParaRPr lang="en-US" dirty="0"/>
          </a:p>
        </p:txBody>
      </p:sp>
      <p:sp>
        <p:nvSpPr>
          <p:cNvPr id="5" name="Slide Number Placeholder 4"/>
          <p:cNvSpPr>
            <a:spLocks noGrp="1"/>
          </p:cNvSpPr>
          <p:nvPr>
            <p:ph type="sldNum" sz="quarter" idx="12"/>
          </p:nvPr>
        </p:nvSpPr>
        <p:spPr/>
        <p:txBody>
          <a:bodyPr/>
          <a:lstStyle/>
          <a:p>
            <a:fld id="{5743371E-D975-440E-A94A-A0EC841C25C2}" type="slidenum">
              <a:rPr lang="en-US" smtClean="0"/>
              <a:pPr/>
              <a:t>56</a:t>
            </a:fld>
            <a:endParaRPr lang="en-US"/>
          </a:p>
        </p:txBody>
      </p:sp>
      <p:sp>
        <p:nvSpPr>
          <p:cNvPr id="7" name="TextBox 6"/>
          <p:cNvSpPr txBox="1"/>
          <p:nvPr/>
        </p:nvSpPr>
        <p:spPr>
          <a:xfrm>
            <a:off x="685800" y="6019800"/>
            <a:ext cx="3028869" cy="400110"/>
          </a:xfrm>
          <a:prstGeom prst="rect">
            <a:avLst/>
          </a:prstGeom>
          <a:noFill/>
          <a:ln>
            <a:noFill/>
          </a:ln>
        </p:spPr>
        <p:txBody>
          <a:bodyPr wrap="none" rtlCol="0">
            <a:spAutoFit/>
          </a:bodyPr>
          <a:lstStyle/>
          <a:p>
            <a:r>
              <a:rPr lang="es-ES_tradnl" sz="2000" dirty="0"/>
              <a:t>Uso de un cortador manual</a:t>
            </a:r>
            <a:endParaRPr lang="en-US" sz="2000" dirty="0"/>
          </a:p>
        </p:txBody>
      </p:sp>
      <p:sp>
        <p:nvSpPr>
          <p:cNvPr id="10" name="TextBox 9"/>
          <p:cNvSpPr txBox="1"/>
          <p:nvPr/>
        </p:nvSpPr>
        <p:spPr>
          <a:xfrm>
            <a:off x="5105400" y="6096000"/>
            <a:ext cx="3428618" cy="400110"/>
          </a:xfrm>
          <a:prstGeom prst="rect">
            <a:avLst/>
          </a:prstGeom>
          <a:noFill/>
          <a:ln>
            <a:noFill/>
          </a:ln>
        </p:spPr>
        <p:txBody>
          <a:bodyPr wrap="none" rtlCol="0">
            <a:spAutoFit/>
          </a:bodyPr>
          <a:lstStyle/>
          <a:p>
            <a:r>
              <a:rPr lang="es-ES_tradnl" sz="2000" dirty="0"/>
              <a:t>Uso de un cortador </a:t>
            </a:r>
            <a:r>
              <a:rPr lang="es-ES_tradnl" sz="2000" dirty="0" smtClean="0"/>
              <a:t>con batería</a:t>
            </a:r>
            <a:endParaRPr lang="en-US" sz="2000" dirty="0"/>
          </a:p>
        </p:txBody>
      </p:sp>
      <p:pic>
        <p:nvPicPr>
          <p:cNvPr id="11" name="Manual cable cutting-Spanish.wmv">
            <a:hlinkClick r:id="" action="ppaction://media"/>
          </p:cNvPr>
          <p:cNvPicPr>
            <a:picLocks noRot="1"/>
          </p:cNvPicPr>
          <p:nvPr>
            <a:videoFile r:link="rId1"/>
          </p:nvPr>
        </p:nvPicPr>
        <p:blipFill>
          <a:blip r:embed="rId5" cstate="print"/>
          <a:stretch>
            <a:fillRect/>
          </a:stretch>
        </p:blipFill>
        <p:spPr>
          <a:xfrm>
            <a:off x="121920" y="1752600"/>
            <a:ext cx="4297680" cy="4114800"/>
          </a:xfrm>
          <a:prstGeom prst="roundRect">
            <a:avLst/>
          </a:prstGeom>
        </p:spPr>
      </p:pic>
      <p:pic>
        <p:nvPicPr>
          <p:cNvPr id="12" name="Battery operated cable cutting-Spanish.wmv">
            <a:hlinkClick r:id="" action="ppaction://media"/>
          </p:cNvPr>
          <p:cNvPicPr>
            <a:picLocks noRot="1"/>
          </p:cNvPicPr>
          <p:nvPr>
            <a:videoFile r:link="rId2"/>
          </p:nvPr>
        </p:nvPicPr>
        <p:blipFill>
          <a:blip r:embed="rId6" cstate="print"/>
          <a:stretch>
            <a:fillRect/>
          </a:stretch>
        </p:blipFill>
        <p:spPr>
          <a:xfrm>
            <a:off x="4617720" y="1752600"/>
            <a:ext cx="4297680" cy="4114800"/>
          </a:xfrm>
          <a:prstGeom prst="round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p:cTn id="13"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smtClean="0"/>
              <a:t>¿preguntas</a:t>
            </a:r>
            <a:r>
              <a:rPr lang="en-US" dirty="0" smtClean="0"/>
              <a:t>?</a:t>
            </a:r>
            <a:endParaRPr lang="en-US" dirty="0"/>
          </a:p>
        </p:txBody>
      </p:sp>
      <p:sp>
        <p:nvSpPr>
          <p:cNvPr id="4" name="Slide Number Placeholder 3"/>
          <p:cNvSpPr>
            <a:spLocks noGrp="1"/>
          </p:cNvSpPr>
          <p:nvPr>
            <p:ph type="sldNum" sz="quarter" idx="12"/>
          </p:nvPr>
        </p:nvSpPr>
        <p:spPr/>
        <p:txBody>
          <a:bodyPr/>
          <a:lstStyle/>
          <a:p>
            <a:fld id="{08C57097-B0D4-42A7-9A66-B67B15BCBCEA}" type="slidenum">
              <a:rPr lang="en-US" smtClean="0">
                <a:solidFill>
                  <a:prstClr val="black">
                    <a:tint val="75000"/>
                  </a:prstClr>
                </a:solidFill>
              </a:rPr>
              <a:pPr/>
              <a:t>57</a:t>
            </a:fld>
            <a:endParaRPr lang="en-US" dirty="0">
              <a:solidFill>
                <a:prstClr val="black">
                  <a:tint val="75000"/>
                </a:prstClr>
              </a:solidFill>
            </a:endParaRPr>
          </a:p>
        </p:txBody>
      </p:sp>
    </p:spTree>
    <p:extLst>
      <p:ext uri="{BB962C8B-B14F-4D97-AF65-F5344CB8AC3E}">
        <p14:creationId xmlns:p14="http://schemas.microsoft.com/office/powerpoint/2010/main" val="51457756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772021"/>
            <a:ext cx="7924800" cy="1342780"/>
          </a:xfrm>
        </p:spPr>
        <p:txBody>
          <a:bodyPr anchor="ctr">
            <a:normAutofit/>
          </a:bodyPr>
          <a:lstStyle/>
          <a:p>
            <a:pPr>
              <a:defRPr/>
            </a:pPr>
            <a:r>
              <a:rPr lang="es-ES_tradnl" dirty="0" smtClean="0"/>
              <a:t>Golpeado/atrapado</a:t>
            </a:r>
            <a:endParaRPr lang="es-ES_tradnl" dirty="0">
              <a:solidFill>
                <a:srgbClr val="7030A0"/>
              </a:solidFill>
            </a:endParaRPr>
          </a:p>
        </p:txBody>
      </p:sp>
      <p:sp>
        <p:nvSpPr>
          <p:cNvPr id="3" name="Slide Number Placeholder 2"/>
          <p:cNvSpPr>
            <a:spLocks noGrp="1"/>
          </p:cNvSpPr>
          <p:nvPr>
            <p:ph type="sldNum" sz="quarter" idx="12"/>
          </p:nvPr>
        </p:nvSpPr>
        <p:spPr/>
        <p:txBody>
          <a:bodyPr/>
          <a:lstStyle/>
          <a:p>
            <a:fld id="{1AEA41FB-01C2-4D91-8A68-98251CD2FFE9}" type="slidenum">
              <a:rPr lang="en-US" smtClean="0"/>
              <a:pPr/>
              <a:t>58</a:t>
            </a:fld>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33400" y="315912"/>
            <a:ext cx="8229600" cy="903288"/>
          </a:xfrm>
          <a:prstGeom prst="rect">
            <a:avLst/>
          </a:prstGeom>
          <a:ln>
            <a:noFill/>
          </a:ln>
        </p:spPr>
        <p:txBody>
          <a:bodyPr>
            <a:normAutofit/>
          </a:bodyPr>
          <a:lstStyle/>
          <a:p>
            <a:pPr algn="r">
              <a:tabLst>
                <a:tab pos="1030288" algn="l"/>
              </a:tabLst>
              <a:defRPr/>
            </a:pPr>
            <a:r>
              <a:rPr lang="en-US" sz="3600" b="1" dirty="0" smtClean="0">
                <a:ln w="18415" cmpd="sng">
                  <a:noFill/>
                  <a:prstDash val="solid"/>
                </a:ln>
                <a:solidFill>
                  <a:srgbClr val="FFFFFF"/>
                </a:solidFill>
                <a:effectLst>
                  <a:outerShdw blurRad="38100" dist="38100" dir="2700000" algn="tl">
                    <a:srgbClr val="000000">
                      <a:alpha val="43137"/>
                    </a:srgbClr>
                  </a:outerShdw>
                </a:effectLst>
                <a:latin typeface="+mj-lt"/>
                <a:ea typeface="+mj-ea"/>
                <a:cs typeface="+mj-cs"/>
              </a:rPr>
              <a:t>GOLPEADO POR/ATRAPADO EN MEDIO DE</a:t>
            </a:r>
            <a:endParaRPr lang="en-US" sz="3600" b="1" dirty="0">
              <a:ln w="18415" cmpd="sng">
                <a:noFill/>
                <a:prstDash val="solid"/>
              </a:ln>
              <a:solidFill>
                <a:srgbClr val="FFFFFF"/>
              </a:solidFill>
              <a:effectLst>
                <a:outerShdw blurRad="38100" dist="38100" dir="2700000" algn="tl">
                  <a:srgbClr val="000000">
                    <a:alpha val="43137"/>
                  </a:srgbClr>
                </a:outerShdw>
              </a:effectLst>
              <a:latin typeface="+mj-lt"/>
              <a:ea typeface="+mj-ea"/>
              <a:cs typeface="+mj-cs"/>
            </a:endParaRPr>
          </a:p>
        </p:txBody>
      </p:sp>
      <p:sp>
        <p:nvSpPr>
          <p:cNvPr id="11" name="Content Placeholder 10"/>
          <p:cNvSpPr>
            <a:spLocks noGrp="1"/>
          </p:cNvSpPr>
          <p:nvPr>
            <p:ph idx="1"/>
          </p:nvPr>
        </p:nvSpPr>
        <p:spPr>
          <a:xfrm>
            <a:off x="304800" y="1524000"/>
            <a:ext cx="4038600" cy="5105400"/>
          </a:xfrm>
        </p:spPr>
        <p:txBody>
          <a:bodyPr>
            <a:noAutofit/>
          </a:bodyPr>
          <a:lstStyle/>
          <a:p>
            <a:pPr>
              <a:buNone/>
            </a:pPr>
            <a:r>
              <a:rPr lang="es-AR" sz="2400" b="1" dirty="0" smtClean="0"/>
              <a:t>GOLPEADO POR o CONTRA</a:t>
            </a:r>
          </a:p>
          <a:p>
            <a:pPr>
              <a:buNone/>
            </a:pPr>
            <a:r>
              <a:rPr lang="es-AR" sz="2400" i="1" dirty="0" smtClean="0"/>
              <a:t>	La </a:t>
            </a:r>
            <a:r>
              <a:rPr lang="es-AR" sz="2400" i="1" dirty="0"/>
              <a:t>lesión es causada por </a:t>
            </a:r>
            <a:r>
              <a:rPr lang="es-AR" sz="2400" i="1" dirty="0" smtClean="0"/>
              <a:t>darse chocar </a:t>
            </a:r>
            <a:r>
              <a:rPr lang="es-AR" sz="2400" i="1" dirty="0"/>
              <a:t>contra un objeto en movimiento o estacionario.</a:t>
            </a:r>
          </a:p>
          <a:p>
            <a:pPr>
              <a:buFont typeface="Arial" charset="0"/>
              <a:buNone/>
              <a:defRPr/>
            </a:pPr>
            <a:endParaRPr lang="en-US" sz="2400" dirty="0" smtClean="0"/>
          </a:p>
          <a:p>
            <a:pPr>
              <a:buNone/>
            </a:pPr>
            <a:r>
              <a:rPr lang="es-AR" sz="2400" b="1" dirty="0" smtClean="0"/>
              <a:t>ATRAPADO EN o EN MEDIO</a:t>
            </a:r>
            <a:endParaRPr lang="es-AR" sz="2400" b="1" dirty="0"/>
          </a:p>
          <a:p>
            <a:pPr>
              <a:buNone/>
            </a:pPr>
            <a:r>
              <a:rPr lang="es-AR" sz="2400" i="1" dirty="0" smtClean="0"/>
              <a:t>	La </a:t>
            </a:r>
            <a:r>
              <a:rPr lang="es-AR" sz="2400" i="1" dirty="0"/>
              <a:t>lesión es causada porque una parte del cuerpo queda apretada, pellizcada o aplastada en/entre/debajo de un objeto en movimiento o estacionario.</a:t>
            </a:r>
          </a:p>
        </p:txBody>
      </p:sp>
      <p:sp>
        <p:nvSpPr>
          <p:cNvPr id="13316" name="Slide Number Placeholder 10"/>
          <p:cNvSpPr>
            <a:spLocks noGrp="1"/>
          </p:cNvSpPr>
          <p:nvPr>
            <p:ph type="sldNum" sz="quarter" idx="12"/>
          </p:nvPr>
        </p:nvSpPr>
        <p:spPr bwMode="auto">
          <a:xfrm>
            <a:off x="6553200" y="6340475"/>
            <a:ext cx="2133600" cy="365125"/>
          </a:xfrm>
          <a:prstGeom prst="rect">
            <a:avLst/>
          </a:prstGeom>
          <a:noFill/>
          <a:ln>
            <a:miter lim="800000"/>
            <a:headEnd/>
            <a:tailEnd/>
          </a:ln>
        </p:spPr>
        <p:txBody>
          <a:bodyPr/>
          <a:lstStyle/>
          <a:p>
            <a:fld id="{64CF6CEB-7F05-4E13-AD71-68F1EB28C829}" type="slidenum">
              <a:rPr lang="en-US"/>
              <a:pPr/>
              <a:t>59</a:t>
            </a:fld>
            <a:endParaRPr lang="en-US" dirty="0"/>
          </a:p>
        </p:txBody>
      </p:sp>
      <p:pic>
        <p:nvPicPr>
          <p:cNvPr id="12" name="Picture 5"/>
          <p:cNvPicPr>
            <a:picLocks noChangeAspect="1" noChangeArrowheads="1"/>
          </p:cNvPicPr>
          <p:nvPr/>
        </p:nvPicPr>
        <p:blipFill>
          <a:blip r:embed="rId3" cstate="email"/>
          <a:srcRect/>
          <a:stretch>
            <a:fillRect/>
          </a:stretch>
        </p:blipFill>
        <p:spPr bwMode="auto">
          <a:xfrm>
            <a:off x="4572000" y="2057400"/>
            <a:ext cx="4361202" cy="3879762"/>
          </a:xfrm>
          <a:prstGeom prst="roundRect">
            <a:avLst/>
          </a:prstGeom>
          <a:noFill/>
          <a:ln w="38100">
            <a:solidFill>
              <a:schemeClr val="tx1"/>
            </a:solidFill>
            <a:miter lim="800000"/>
            <a:headEnd/>
            <a:tailEnd/>
          </a:ln>
        </p:spPr>
      </p:pic>
      <p:pic>
        <p:nvPicPr>
          <p:cNvPr id="13" name="Picture 2" descr="C:\Documents and Settings\Karen Cooper\Local Settings\Temporary Internet Files\Content.IE5\PQQ6J638\MC900432537[1].png"/>
          <p:cNvPicPr>
            <a:picLocks noChangeAspect="1" noChangeArrowheads="1"/>
          </p:cNvPicPr>
          <p:nvPr/>
        </p:nvPicPr>
        <p:blipFill>
          <a:blip r:embed="rId4" cstate="email"/>
          <a:srcRect/>
          <a:stretch>
            <a:fillRect/>
          </a:stretch>
        </p:blipFill>
        <p:spPr bwMode="auto">
          <a:xfrm>
            <a:off x="4343400" y="5410200"/>
            <a:ext cx="943970" cy="943970"/>
          </a:xfrm>
          <a:prstGeom prst="rect">
            <a:avLst/>
          </a:prstGeom>
          <a:noFill/>
        </p:spPr>
      </p:pic>
      <p:sp>
        <p:nvSpPr>
          <p:cNvPr id="8" name="Right Arrow 7"/>
          <p:cNvSpPr/>
          <p:nvPr/>
        </p:nvSpPr>
        <p:spPr>
          <a:xfrm rot="13164001">
            <a:off x="6803337" y="4521184"/>
            <a:ext cx="945844" cy="4065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noGrp="1"/>
          </p:cNvGraphicFramePr>
          <p:nvPr>
            <p:extLst>
              <p:ext uri="{D42A27DB-BD31-4B8C-83A1-F6EECF244321}">
                <p14:modId xmlns:p14="http://schemas.microsoft.com/office/powerpoint/2010/main" val="3814479535"/>
              </p:ext>
            </p:extLst>
          </p:nvPr>
        </p:nvGraphicFramePr>
        <p:xfrm>
          <a:off x="237744" y="1066800"/>
          <a:ext cx="8668512"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2400" y="76200"/>
            <a:ext cx="8534400" cy="1143000"/>
          </a:xfrm>
        </p:spPr>
        <p:txBody>
          <a:bodyPr>
            <a:normAutofit fontScale="90000"/>
          </a:bodyPr>
          <a:lstStyle/>
          <a:p>
            <a:pPr algn="r"/>
            <a:r>
              <a:rPr lang="en-US" dirty="0" smtClean="0">
                <a:effectLst>
                  <a:outerShdw blurRad="38100" dist="38100" dir="2700000" algn="tl">
                    <a:srgbClr val="000000">
                      <a:alpha val="43137"/>
                    </a:srgbClr>
                  </a:outerShdw>
                </a:effectLst>
              </a:rPr>
              <a:t>FATALIDADES EN LA INDUSTRIA DE LAS UTILIDADES</a:t>
            </a:r>
            <a:endParaRPr lang="en-US" dirty="0">
              <a:effectLst>
                <a:outerShdw blurRad="38100" dist="38100" dir="2700000" algn="tl">
                  <a:srgbClr val="000000">
                    <a:alpha val="43137"/>
                  </a:srgbClr>
                </a:outerShdw>
              </a:effectLst>
            </a:endParaRPr>
          </a:p>
        </p:txBody>
      </p:sp>
      <p:sp>
        <p:nvSpPr>
          <p:cNvPr id="6" name="TextBox 5"/>
          <p:cNvSpPr txBox="1"/>
          <p:nvPr/>
        </p:nvSpPr>
        <p:spPr>
          <a:xfrm>
            <a:off x="4844105" y="6550223"/>
            <a:ext cx="4299895" cy="307777"/>
          </a:xfrm>
          <a:prstGeom prst="rect">
            <a:avLst/>
          </a:prstGeom>
          <a:noFill/>
        </p:spPr>
        <p:txBody>
          <a:bodyPr wrap="none" rtlCol="0">
            <a:spAutoFit/>
          </a:bodyPr>
          <a:lstStyle/>
          <a:p>
            <a:r>
              <a:rPr lang="en-US" sz="1400" dirty="0" smtClean="0"/>
              <a:t>Source: http://www.bls.gov/iif/oshwc/cfoi/cftb0241.pdf </a:t>
            </a:r>
          </a:p>
        </p:txBody>
      </p:sp>
      <p:sp>
        <p:nvSpPr>
          <p:cNvPr id="5" name="TextBox 4"/>
          <p:cNvSpPr txBox="1"/>
          <p:nvPr/>
        </p:nvSpPr>
        <p:spPr>
          <a:xfrm rot="18893071">
            <a:off x="-2285" y="5787587"/>
            <a:ext cx="1687224" cy="461665"/>
          </a:xfrm>
          <a:prstGeom prst="rect">
            <a:avLst/>
          </a:prstGeom>
          <a:solidFill>
            <a:schemeClr val="bg1"/>
          </a:solidFill>
        </p:spPr>
        <p:txBody>
          <a:bodyPr wrap="square" rtlCol="0">
            <a:spAutoFit/>
          </a:bodyPr>
          <a:lstStyle/>
          <a:p>
            <a:pPr algn="r"/>
            <a:r>
              <a:rPr lang="en-US" sz="1200" dirty="0" smtClean="0"/>
              <a:t>Exposure to harmful substance/environment</a:t>
            </a:r>
            <a:endParaRPr lang="en-US" sz="1200" dirty="0"/>
          </a:p>
        </p:txBody>
      </p:sp>
      <p:sp>
        <p:nvSpPr>
          <p:cNvPr id="7" name="Slide Number Placeholder 6"/>
          <p:cNvSpPr>
            <a:spLocks noGrp="1"/>
          </p:cNvSpPr>
          <p:nvPr>
            <p:ph type="sldNum" sz="quarter" idx="12"/>
          </p:nvPr>
        </p:nvSpPr>
        <p:spPr/>
        <p:txBody>
          <a:bodyPr/>
          <a:lstStyle/>
          <a:p>
            <a:fld id="{1AEA41FB-01C2-4D91-8A68-98251CD2FFE9}"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lvl="0" algn="r"/>
            <a:r>
              <a:rPr lang="es-ES_tradnl" dirty="0"/>
              <a:t>¿CUÁNDO SE PUEDE GOLPEAR?</a:t>
            </a:r>
            <a:endParaRPr lang="en-US" dirty="0"/>
          </a:p>
        </p:txBody>
      </p:sp>
      <p:sp>
        <p:nvSpPr>
          <p:cNvPr id="3" name="Content Placeholder 2"/>
          <p:cNvSpPr>
            <a:spLocks noGrp="1"/>
          </p:cNvSpPr>
          <p:nvPr>
            <p:ph sz="half" idx="1"/>
          </p:nvPr>
        </p:nvSpPr>
        <p:spPr>
          <a:xfrm>
            <a:off x="228600" y="1600200"/>
            <a:ext cx="4191000" cy="5029200"/>
          </a:xfrm>
        </p:spPr>
        <p:txBody>
          <a:bodyPr>
            <a:normAutofit fontScale="92500" lnSpcReduction="20000"/>
          </a:bodyPr>
          <a:lstStyle/>
          <a:p>
            <a:pPr lvl="0"/>
            <a:r>
              <a:rPr lang="es-ES_tradnl" dirty="0"/>
              <a:t>Al trabajar en la canasta</a:t>
            </a:r>
            <a:endParaRPr lang="en-US" dirty="0"/>
          </a:p>
          <a:p>
            <a:pPr lvl="1"/>
            <a:r>
              <a:rPr lang="es-ES_tradnl" dirty="0"/>
              <a:t>Ramas de árboles, cables/alambres aéreos, herramientas/piezas</a:t>
            </a:r>
            <a:endParaRPr lang="en-US" dirty="0"/>
          </a:p>
          <a:p>
            <a:pPr lvl="0"/>
            <a:r>
              <a:rPr lang="es-ES_tradnl" dirty="0"/>
              <a:t>Al moverse por debajo de los cables aéreos</a:t>
            </a:r>
            <a:endParaRPr lang="en-US" dirty="0"/>
          </a:p>
          <a:p>
            <a:pPr lvl="1"/>
            <a:r>
              <a:rPr lang="es-ES_tradnl" dirty="0"/>
              <a:t>Ramas de árboles, herramientas/piezas</a:t>
            </a:r>
            <a:endParaRPr lang="en-US" dirty="0"/>
          </a:p>
          <a:p>
            <a:pPr lvl="0"/>
            <a:r>
              <a:rPr lang="es-ES_tradnl" dirty="0"/>
              <a:t>Al trabajar en/alrededor de zanjas/excavaciones</a:t>
            </a:r>
            <a:endParaRPr lang="en-US" dirty="0"/>
          </a:p>
          <a:p>
            <a:pPr lvl="1"/>
            <a:r>
              <a:rPr lang="es-ES_tradnl" dirty="0"/>
              <a:t>Cables, escaleras, piezas/herramientas</a:t>
            </a:r>
            <a:endParaRPr lang="en-US" dirty="0"/>
          </a:p>
          <a:p>
            <a:pPr lvl="0"/>
            <a:r>
              <a:rPr lang="es-ES_tradnl" dirty="0"/>
              <a:t>Enmarcado de postes</a:t>
            </a:r>
            <a:endParaRPr lang="en-US" dirty="0"/>
          </a:p>
          <a:p>
            <a:pPr lvl="1"/>
            <a:r>
              <a:rPr lang="es-ES_tradnl" dirty="0"/>
              <a:t>Piezas flojas/sueltas, herrumbre, aserrín</a:t>
            </a:r>
            <a:endParaRPr lang="en-US" dirty="0"/>
          </a:p>
        </p:txBody>
      </p:sp>
      <p:sp>
        <p:nvSpPr>
          <p:cNvPr id="6" name="Content Placeholder 5"/>
          <p:cNvSpPr>
            <a:spLocks noGrp="1"/>
          </p:cNvSpPr>
          <p:nvPr>
            <p:ph sz="half" idx="2"/>
          </p:nvPr>
        </p:nvSpPr>
        <p:spPr>
          <a:xfrm>
            <a:off x="4572000" y="1600200"/>
            <a:ext cx="4267200" cy="4906963"/>
          </a:xfrm>
        </p:spPr>
        <p:txBody>
          <a:bodyPr>
            <a:normAutofit fontScale="92500" lnSpcReduction="20000"/>
          </a:bodyPr>
          <a:lstStyle/>
          <a:p>
            <a:pPr lvl="0"/>
            <a:r>
              <a:rPr lang="es-ES_tradnl" dirty="0"/>
              <a:t>Fijación de postes</a:t>
            </a:r>
            <a:endParaRPr lang="en-US" dirty="0"/>
          </a:p>
          <a:p>
            <a:pPr lvl="1"/>
            <a:r>
              <a:rPr lang="es-ES_tradnl" dirty="0"/>
              <a:t>Taladro, poste, pala</a:t>
            </a:r>
            <a:endParaRPr lang="en-US" dirty="0"/>
          </a:p>
          <a:p>
            <a:pPr lvl="0"/>
            <a:r>
              <a:rPr lang="es-ES_tradnl" dirty="0"/>
              <a:t>Al trabajar en el depósito</a:t>
            </a:r>
            <a:endParaRPr lang="en-US" dirty="0"/>
          </a:p>
          <a:p>
            <a:pPr lvl="1"/>
            <a:r>
              <a:rPr lang="es-ES_tradnl" dirty="0"/>
              <a:t>Pieza que se mueven en los carritos/estantes al trabajar con aire comprimido, herramientas eléctricas, martillos, sierras, taladros</a:t>
            </a:r>
            <a:endParaRPr lang="en-US" dirty="0"/>
          </a:p>
          <a:p>
            <a:pPr lvl="0"/>
            <a:r>
              <a:rPr lang="es-ES_tradnl" dirty="0"/>
              <a:t>Al conducir</a:t>
            </a:r>
            <a:endParaRPr lang="en-US" dirty="0"/>
          </a:p>
          <a:p>
            <a:pPr lvl="1"/>
            <a:r>
              <a:rPr lang="es-ES_tradnl" dirty="0"/>
              <a:t>Puerta del vehículo</a:t>
            </a:r>
            <a:endParaRPr lang="en-US" dirty="0"/>
          </a:p>
          <a:p>
            <a:pPr lvl="0"/>
            <a:r>
              <a:rPr lang="es-ES_tradnl" dirty="0"/>
              <a:t>Recorte de árboles/trabajo en maleza</a:t>
            </a:r>
            <a:endParaRPr lang="en-US" dirty="0"/>
          </a:p>
          <a:p>
            <a:pPr lvl="1"/>
            <a:r>
              <a:rPr lang="es-ES_tradnl" dirty="0"/>
              <a:t>Ramas de árboles</a:t>
            </a:r>
            <a:endParaRPr lang="en-US" dirty="0"/>
          </a:p>
          <a:p>
            <a:r>
              <a:rPr lang="es-ES_tradnl" dirty="0"/>
              <a:t>Equipo en funcionamiento</a:t>
            </a:r>
            <a:endParaRPr lang="en-US" dirty="0"/>
          </a:p>
          <a:p>
            <a:pPr lvl="1"/>
            <a:endParaRPr lang="en-US" dirty="0" smtClean="0"/>
          </a:p>
          <a:p>
            <a:pPr lvl="1"/>
            <a:endParaRPr lang="en-US" dirty="0" smtClean="0"/>
          </a:p>
          <a:p>
            <a:pPr lvl="1">
              <a:buNone/>
            </a:pPr>
            <a:endParaRPr lang="en-US" dirty="0" smtClean="0"/>
          </a:p>
          <a:p>
            <a:pPr lvl="1">
              <a:buNone/>
            </a:pPr>
            <a:endParaRPr lang="en-US" dirty="0"/>
          </a:p>
        </p:txBody>
      </p:sp>
      <p:sp>
        <p:nvSpPr>
          <p:cNvPr id="5" name="Slide Number Placeholder 4"/>
          <p:cNvSpPr>
            <a:spLocks noGrp="1"/>
          </p:cNvSpPr>
          <p:nvPr>
            <p:ph type="sldNum" sz="quarter" idx="12"/>
          </p:nvPr>
        </p:nvSpPr>
        <p:spPr/>
        <p:txBody>
          <a:bodyPr/>
          <a:lstStyle/>
          <a:p>
            <a:fld id="{5743371E-D975-440E-A94A-A0EC841C25C2}" type="slidenum">
              <a:rPr lang="en-US" smtClean="0"/>
              <a:pPr/>
              <a:t>60</a:t>
            </a:fld>
            <a:endParaRPr lang="en-US"/>
          </a:p>
        </p:txBody>
      </p:sp>
      <p:sp>
        <p:nvSpPr>
          <p:cNvPr id="8" name="Rectangle 7"/>
          <p:cNvSpPr/>
          <p:nvPr/>
        </p:nvSpPr>
        <p:spPr>
          <a:xfrm>
            <a:off x="381000" y="1600200"/>
            <a:ext cx="253596" cy="461665"/>
          </a:xfrm>
          <a:prstGeom prst="rect">
            <a:avLst/>
          </a:prstGeom>
        </p:spPr>
        <p:txBody>
          <a:bodyPr wrap="none">
            <a:spAutoFit/>
          </a:bodyPr>
          <a:lstStyle/>
          <a:p>
            <a:pPr>
              <a:buNone/>
            </a:pPr>
            <a:r>
              <a:rPr lang="en-US" sz="2400" b="1" dirty="0" smtClean="0"/>
              <a:t> </a:t>
            </a:r>
          </a:p>
        </p:txBody>
      </p:sp>
      <p:sp>
        <p:nvSpPr>
          <p:cNvPr id="9" name="Rectangle 8"/>
          <p:cNvSpPr/>
          <p:nvPr/>
        </p:nvSpPr>
        <p:spPr>
          <a:xfrm>
            <a:off x="4572000" y="1752600"/>
            <a:ext cx="253596" cy="461665"/>
          </a:xfrm>
          <a:prstGeom prst="rect">
            <a:avLst/>
          </a:prstGeom>
        </p:spPr>
        <p:txBody>
          <a:bodyPr wrap="none">
            <a:spAutoFit/>
          </a:bodyPr>
          <a:lstStyle/>
          <a:p>
            <a:pPr>
              <a:buNone/>
            </a:pPr>
            <a:r>
              <a:rPr lang="en-US" sz="2400" b="1"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3" name="Picture 3"/>
          <p:cNvPicPr>
            <a:picLocks noChangeAspect="1" noChangeArrowheads="1"/>
          </p:cNvPicPr>
          <p:nvPr/>
        </p:nvPicPr>
        <p:blipFill>
          <a:blip r:embed="rId3" cstate="email"/>
          <a:srcRect/>
          <a:stretch>
            <a:fillRect/>
          </a:stretch>
        </p:blipFill>
        <p:spPr bwMode="auto">
          <a:xfrm>
            <a:off x="152400" y="1524000"/>
            <a:ext cx="3505200" cy="3810000"/>
          </a:xfrm>
          <a:prstGeom prst="rect">
            <a:avLst/>
          </a:prstGeom>
          <a:noFill/>
          <a:ln w="9525">
            <a:noFill/>
            <a:miter lim="800000"/>
            <a:headEnd/>
            <a:tailEnd/>
          </a:ln>
        </p:spPr>
      </p:pic>
      <p:sp>
        <p:nvSpPr>
          <p:cNvPr id="2" name="Title 1"/>
          <p:cNvSpPr>
            <a:spLocks noGrp="1"/>
          </p:cNvSpPr>
          <p:nvPr>
            <p:ph type="title"/>
          </p:nvPr>
        </p:nvSpPr>
        <p:spPr>
          <a:xfrm>
            <a:off x="533400" y="76200"/>
            <a:ext cx="8229600" cy="1143000"/>
          </a:xfrm>
        </p:spPr>
        <p:txBody>
          <a:bodyPr>
            <a:normAutofit fontScale="90000"/>
          </a:bodyPr>
          <a:lstStyle/>
          <a:p>
            <a:pPr lvl="0" algn="r"/>
            <a:r>
              <a:rPr lang="es-ES_tradnl" dirty="0"/>
              <a:t>EJEMPLOS EN LOS QUE PUEDE GOLPEARSE CON OBJETOS</a:t>
            </a:r>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61</a:t>
            </a:fld>
            <a:endParaRPr lang="en-US"/>
          </a:p>
        </p:txBody>
      </p:sp>
      <p:sp>
        <p:nvSpPr>
          <p:cNvPr id="10" name="Rectangle 9"/>
          <p:cNvSpPr/>
          <p:nvPr/>
        </p:nvSpPr>
        <p:spPr>
          <a:xfrm>
            <a:off x="0" y="5334000"/>
            <a:ext cx="4343400" cy="1200328"/>
          </a:xfrm>
          <a:prstGeom prst="rect">
            <a:avLst/>
          </a:prstGeom>
        </p:spPr>
        <p:txBody>
          <a:bodyPr wrap="square">
            <a:spAutoFit/>
          </a:bodyPr>
          <a:lstStyle/>
          <a:p>
            <a:pPr algn="ctr"/>
            <a:r>
              <a:rPr lang="es-ES_tradnl" sz="2400" i="1" dirty="0"/>
              <a:t>“El empleado se golpeó con una rama de un árbol y fue expulsado de la canasta”</a:t>
            </a:r>
            <a:r>
              <a:rPr lang="en-US" sz="2400" dirty="0"/>
              <a:t> </a:t>
            </a:r>
            <a:endParaRPr lang="en-US" sz="2200" i="1" dirty="0" smtClean="0"/>
          </a:p>
        </p:txBody>
      </p:sp>
      <p:sp>
        <p:nvSpPr>
          <p:cNvPr id="6" name="Rectangle 5"/>
          <p:cNvSpPr/>
          <p:nvPr/>
        </p:nvSpPr>
        <p:spPr>
          <a:xfrm>
            <a:off x="914400" y="1143000"/>
            <a:ext cx="2353830" cy="461665"/>
          </a:xfrm>
          <a:prstGeom prst="rect">
            <a:avLst/>
          </a:prstGeom>
        </p:spPr>
        <p:txBody>
          <a:bodyPr wrap="none">
            <a:spAutoFit/>
          </a:bodyPr>
          <a:lstStyle/>
          <a:p>
            <a:r>
              <a:rPr lang="es-ES_tradnl" sz="2400" b="1" dirty="0" smtClean="0"/>
              <a:t>RAMA DE ÁRBOL</a:t>
            </a:r>
            <a:endParaRPr lang="en-US" sz="2400" dirty="0"/>
          </a:p>
        </p:txBody>
      </p:sp>
      <p:sp>
        <p:nvSpPr>
          <p:cNvPr id="7" name="Rectangle 6"/>
          <p:cNvSpPr/>
          <p:nvPr/>
        </p:nvSpPr>
        <p:spPr>
          <a:xfrm>
            <a:off x="5638800" y="1676400"/>
            <a:ext cx="2800917" cy="461665"/>
          </a:xfrm>
          <a:prstGeom prst="rect">
            <a:avLst/>
          </a:prstGeom>
        </p:spPr>
        <p:txBody>
          <a:bodyPr wrap="none">
            <a:spAutoFit/>
          </a:bodyPr>
          <a:lstStyle/>
          <a:p>
            <a:r>
              <a:rPr lang="es-ES_tradnl" sz="2400" b="1" dirty="0" smtClean="0"/>
              <a:t>FIJACIÓN DE POSTES</a:t>
            </a:r>
            <a:endParaRPr lang="en-US" sz="2400" dirty="0"/>
          </a:p>
        </p:txBody>
      </p:sp>
      <p:pic>
        <p:nvPicPr>
          <p:cNvPr id="9" name="Picture 4"/>
          <p:cNvPicPr>
            <a:picLocks noChangeAspect="1" noChangeArrowheads="1"/>
          </p:cNvPicPr>
          <p:nvPr/>
        </p:nvPicPr>
        <p:blipFill>
          <a:blip r:embed="rId4" cstate="email"/>
          <a:srcRect l="1478" t="2418" r="3941" b="2439"/>
          <a:stretch>
            <a:fillRect/>
          </a:stretch>
        </p:blipFill>
        <p:spPr bwMode="auto">
          <a:xfrm>
            <a:off x="6725194" y="3733800"/>
            <a:ext cx="1961606" cy="2590800"/>
          </a:xfrm>
          <a:prstGeom prst="roundRect">
            <a:avLst/>
          </a:prstGeom>
          <a:noFill/>
          <a:ln w="38100">
            <a:solidFill>
              <a:schemeClr val="tx1"/>
            </a:solidFill>
            <a:miter lim="800000"/>
            <a:headEnd/>
            <a:tailEnd/>
          </a:ln>
        </p:spPr>
      </p:pic>
      <p:pic>
        <p:nvPicPr>
          <p:cNvPr id="11" name="Picture 3" descr="C:\Users\ErgoTablet\Desktop\SH 2011-2012\CARGI MATERIALS FROM SB\Electric sector\Initial visits\Facility 2_11_30_2011\Photos\DSC02956.JPG"/>
          <p:cNvPicPr>
            <a:picLocks noChangeAspect="1" noChangeArrowheads="1"/>
          </p:cNvPicPr>
          <p:nvPr/>
        </p:nvPicPr>
        <p:blipFill>
          <a:blip r:embed="rId5" cstate="email"/>
          <a:srcRect/>
          <a:stretch>
            <a:fillRect/>
          </a:stretch>
        </p:blipFill>
        <p:spPr bwMode="auto">
          <a:xfrm>
            <a:off x="4628147" y="3733800"/>
            <a:ext cx="1925053" cy="2590800"/>
          </a:xfrm>
          <a:prstGeom prst="roundRect">
            <a:avLst/>
          </a:prstGeom>
          <a:noFill/>
          <a:ln w="38100">
            <a:solidFill>
              <a:schemeClr val="tx1"/>
            </a:solidFill>
          </a:ln>
        </p:spPr>
      </p:pic>
      <p:sp>
        <p:nvSpPr>
          <p:cNvPr id="12" name="Content Placeholder 2"/>
          <p:cNvSpPr>
            <a:spLocks noGrp="1"/>
          </p:cNvSpPr>
          <p:nvPr>
            <p:ph idx="1"/>
          </p:nvPr>
        </p:nvSpPr>
        <p:spPr>
          <a:xfrm>
            <a:off x="4572000" y="2209800"/>
            <a:ext cx="4114800" cy="4221163"/>
          </a:xfrm>
        </p:spPr>
        <p:txBody>
          <a:bodyPr>
            <a:normAutofit/>
          </a:bodyPr>
          <a:lstStyle/>
          <a:p>
            <a:pPr marL="0" indent="0" algn="ctr">
              <a:buNone/>
            </a:pPr>
            <a:r>
              <a:rPr lang="es-ES_tradnl" sz="2400" i="1" dirty="0"/>
              <a:t>“El empleado se golpeó con un taladro mientras realizaba la tarea </a:t>
            </a:r>
            <a:r>
              <a:rPr lang="es-ES_tradnl" sz="2400" i="1" dirty="0" smtClean="0"/>
              <a:t>de </a:t>
            </a:r>
            <a:r>
              <a:rPr lang="es-ES_tradnl" sz="2400" i="1" dirty="0"/>
              <a:t>fijar el poste</a:t>
            </a:r>
            <a:r>
              <a:rPr lang="es-ES_tradnl" sz="2400" dirty="0"/>
              <a:t>”</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152400"/>
            <a:ext cx="9144000" cy="762000"/>
          </a:xfrm>
          <a:prstGeom prst="rect">
            <a:avLst/>
          </a:prstGeom>
        </p:spPr>
        <p:txBody>
          <a:bodyPr>
            <a:normAutofit/>
          </a:bodyPr>
          <a:lstStyle/>
          <a:p>
            <a:pPr lvl="0" algn="ctr"/>
            <a:r>
              <a:rPr lang="es-ES_tradnl" sz="3600" b="1" dirty="0" smtClean="0">
                <a:solidFill>
                  <a:schemeClr val="bg1"/>
                </a:solidFill>
              </a:rPr>
              <a:t>CASI </a:t>
            </a:r>
            <a:r>
              <a:rPr lang="es-ES_tradnl" sz="3600" b="1" dirty="0">
                <a:solidFill>
                  <a:schemeClr val="bg1"/>
                </a:solidFill>
              </a:rPr>
              <a:t>ACCIDENTE TRABAJANDO EN EQUIPO</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5743371E-D975-440E-A94A-A0EC841C25C2}" type="slidenum">
              <a:rPr lang="en-US" smtClean="0"/>
              <a:pPr/>
              <a:t>62</a:t>
            </a:fld>
            <a:endParaRPr lang="en-US"/>
          </a:p>
        </p:txBody>
      </p:sp>
      <p:pic>
        <p:nvPicPr>
          <p:cNvPr id="6" name="Picture 5"/>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lvl="0"/>
            <a:r>
              <a:rPr lang="es-ES_tradnl" dirty="0"/>
              <a:t>GOLPEADO CON UN TRAVESAÑO</a:t>
            </a:r>
            <a:endParaRPr lang="en-US" dirty="0"/>
          </a:p>
        </p:txBody>
      </p:sp>
      <p:sp>
        <p:nvSpPr>
          <p:cNvPr id="4" name="Slide Number Placeholder 3"/>
          <p:cNvSpPr>
            <a:spLocks noGrp="1"/>
          </p:cNvSpPr>
          <p:nvPr>
            <p:ph type="sldNum" sz="quarter" idx="12"/>
          </p:nvPr>
        </p:nvSpPr>
        <p:spPr/>
        <p:txBody>
          <a:bodyPr/>
          <a:lstStyle/>
          <a:p>
            <a:fld id="{5743371E-D975-440E-A94A-A0EC841C25C2}" type="slidenum">
              <a:rPr lang="en-US" smtClean="0"/>
              <a:pPr/>
              <a:t>63</a:t>
            </a:fld>
            <a:endParaRPr lang="en-US"/>
          </a:p>
        </p:txBody>
      </p:sp>
      <p:pic>
        <p:nvPicPr>
          <p:cNvPr id="6" name="Picture 5"/>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normAutofit fontScale="90000"/>
          </a:bodyPr>
          <a:lstStyle/>
          <a:p>
            <a:pPr lvl="0" algn="r"/>
            <a:r>
              <a:rPr lang="es-ES_tradnl" dirty="0"/>
              <a:t>¿CUÁNDO PUEDE UNO QUEDAR ATRAPADO?</a:t>
            </a:r>
            <a:endParaRPr lang="en-US" dirty="0"/>
          </a:p>
        </p:txBody>
      </p:sp>
      <p:sp>
        <p:nvSpPr>
          <p:cNvPr id="3" name="Content Placeholder 2"/>
          <p:cNvSpPr>
            <a:spLocks noGrp="1"/>
          </p:cNvSpPr>
          <p:nvPr>
            <p:ph sz="half" idx="1"/>
          </p:nvPr>
        </p:nvSpPr>
        <p:spPr>
          <a:xfrm>
            <a:off x="304800" y="1676400"/>
            <a:ext cx="4267200" cy="4953000"/>
          </a:xfrm>
        </p:spPr>
        <p:txBody>
          <a:bodyPr>
            <a:normAutofit fontScale="92500"/>
          </a:bodyPr>
          <a:lstStyle/>
          <a:p>
            <a:pPr lvl="0"/>
            <a:r>
              <a:rPr lang="es-ES_tradnl" sz="2400" dirty="0"/>
              <a:t>Al trabajar con herramientas</a:t>
            </a:r>
            <a:endParaRPr lang="en-US" sz="2400" dirty="0"/>
          </a:p>
          <a:p>
            <a:pPr lvl="1"/>
            <a:r>
              <a:rPr lang="es-ES_tradnl" sz="2000" dirty="0"/>
              <a:t>Motosierra, cortadores de cables, </a:t>
            </a:r>
            <a:r>
              <a:rPr lang="es-ES_tradnl" sz="2000" dirty="0" err="1"/>
              <a:t>etc</a:t>
            </a:r>
            <a:endParaRPr lang="en-US" sz="2000" dirty="0"/>
          </a:p>
          <a:p>
            <a:pPr lvl="0"/>
            <a:r>
              <a:rPr lang="es-ES_tradnl" sz="2400" dirty="0"/>
              <a:t>Recorte de árboles/trabajo en maleza</a:t>
            </a:r>
            <a:endParaRPr lang="en-US" sz="2400" dirty="0"/>
          </a:p>
          <a:p>
            <a:pPr lvl="1"/>
            <a:r>
              <a:rPr lang="es-ES_tradnl" sz="2000" dirty="0"/>
              <a:t>Ramas de árboles, motosierra</a:t>
            </a:r>
            <a:endParaRPr lang="en-US" sz="2000" dirty="0"/>
          </a:p>
          <a:p>
            <a:pPr lvl="0"/>
            <a:r>
              <a:rPr lang="es-ES_tradnl" sz="2400" dirty="0"/>
              <a:t>Al caminar mientras se lee el medidor/se trabaja en el campo</a:t>
            </a:r>
            <a:endParaRPr lang="en-US" sz="2400" dirty="0"/>
          </a:p>
          <a:p>
            <a:pPr lvl="1"/>
            <a:r>
              <a:rPr lang="es-ES_tradnl" sz="2000" dirty="0"/>
              <a:t>Nieve, barro, </a:t>
            </a:r>
            <a:r>
              <a:rPr lang="es-ES_tradnl" sz="2000" dirty="0" smtClean="0"/>
              <a:t>pasto/ramas</a:t>
            </a:r>
            <a:endParaRPr lang="en-US" sz="2000" dirty="0"/>
          </a:p>
          <a:p>
            <a:pPr lvl="0"/>
            <a:r>
              <a:rPr lang="es-ES_tradnl" sz="2400" dirty="0"/>
              <a:t>Al conducir</a:t>
            </a:r>
            <a:endParaRPr lang="en-US" sz="2400" dirty="0"/>
          </a:p>
          <a:p>
            <a:pPr lvl="1"/>
            <a:r>
              <a:rPr lang="es-ES_tradnl" sz="2000" dirty="0"/>
              <a:t>Entre el vehículo que retrocede y el muelle/pared/otros equipos; entre las piezas del equipo o vehículo </a:t>
            </a:r>
            <a:endParaRPr lang="en-US" sz="2000" dirty="0"/>
          </a:p>
          <a:p>
            <a:pPr lvl="1"/>
            <a:endParaRPr lang="en-US" sz="2000" dirty="0" smtClean="0"/>
          </a:p>
        </p:txBody>
      </p:sp>
      <p:sp>
        <p:nvSpPr>
          <p:cNvPr id="6" name="Content Placeholder 5"/>
          <p:cNvSpPr>
            <a:spLocks noGrp="1"/>
          </p:cNvSpPr>
          <p:nvPr>
            <p:ph sz="half" idx="2"/>
          </p:nvPr>
        </p:nvSpPr>
        <p:spPr>
          <a:xfrm>
            <a:off x="4648200" y="1695450"/>
            <a:ext cx="4267200" cy="4571999"/>
          </a:xfrm>
        </p:spPr>
        <p:txBody>
          <a:bodyPr>
            <a:normAutofit fontScale="92500"/>
          </a:bodyPr>
          <a:lstStyle/>
          <a:p>
            <a:pPr lvl="0"/>
            <a:r>
              <a:rPr lang="es-ES_tradnl" sz="2400" dirty="0"/>
              <a:t>Al trabajar con equipos</a:t>
            </a:r>
            <a:endParaRPr lang="en-US" sz="2400" dirty="0"/>
          </a:p>
          <a:p>
            <a:pPr lvl="1"/>
            <a:r>
              <a:rPr lang="es-ES_tradnl" sz="2000" dirty="0"/>
              <a:t>Excavadoras, sierras, martillos, perforadoras</a:t>
            </a:r>
            <a:endParaRPr lang="en-US" sz="2000" dirty="0"/>
          </a:p>
          <a:p>
            <a:pPr lvl="0"/>
            <a:r>
              <a:rPr lang="es-ES_tradnl" sz="2400" dirty="0"/>
              <a:t>Al trabajar en/alrededor de zanjas/excavaciones</a:t>
            </a:r>
            <a:endParaRPr lang="en-US" sz="2400" dirty="0"/>
          </a:p>
          <a:p>
            <a:pPr lvl="1"/>
            <a:r>
              <a:rPr lang="es-ES_tradnl" sz="2000" dirty="0"/>
              <a:t>Derrumbe, </a:t>
            </a:r>
            <a:r>
              <a:rPr lang="es-ES_tradnl" sz="2000" dirty="0" smtClean="0"/>
              <a:t>colapso </a:t>
            </a:r>
            <a:r>
              <a:rPr lang="es-ES_tradnl" sz="2000" dirty="0"/>
              <a:t>de una pared</a:t>
            </a:r>
            <a:endParaRPr lang="en-US" sz="2000" dirty="0"/>
          </a:p>
          <a:p>
            <a:pPr lvl="1">
              <a:buNone/>
            </a:pPr>
            <a:endParaRPr lang="en-US" sz="2000" dirty="0" smtClean="0"/>
          </a:p>
          <a:p>
            <a:pPr lvl="1">
              <a:buNone/>
            </a:pPr>
            <a:endParaRPr lang="en-US" sz="2000" dirty="0"/>
          </a:p>
        </p:txBody>
      </p:sp>
      <p:sp>
        <p:nvSpPr>
          <p:cNvPr id="5" name="Slide Number Placeholder 4"/>
          <p:cNvSpPr>
            <a:spLocks noGrp="1"/>
          </p:cNvSpPr>
          <p:nvPr>
            <p:ph type="sldNum" sz="quarter" idx="12"/>
          </p:nvPr>
        </p:nvSpPr>
        <p:spPr/>
        <p:txBody>
          <a:bodyPr/>
          <a:lstStyle/>
          <a:p>
            <a:fld id="{5743371E-D975-440E-A94A-A0EC841C25C2}" type="slidenum">
              <a:rPr lang="en-US" smtClean="0"/>
              <a:pPr/>
              <a:t>64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458200" cy="1143000"/>
          </a:xfrm>
        </p:spPr>
        <p:txBody>
          <a:bodyPr>
            <a:normAutofit fontScale="90000"/>
          </a:bodyPr>
          <a:lstStyle/>
          <a:p>
            <a:pPr algn="r"/>
            <a:r>
              <a:rPr lang="es-ES_tradnl" sz="2700" dirty="0"/>
              <a:t>LAS LESIONES CAUSADAS POR QUEDAR TRABADO/ATRAPADO POR OBJETOS PUEDEN CAUSAR LA MUERTE</a:t>
            </a:r>
            <a:r>
              <a:rPr lang="en-US" sz="2700" dirty="0"/>
              <a:t> </a:t>
            </a:r>
            <a:r>
              <a:rPr lang="en-US" sz="4000" dirty="0" smtClean="0">
                <a:effectLst>
                  <a:outerShdw blurRad="38100" dist="38100" dir="2700000" algn="tl">
                    <a:srgbClr val="000000">
                      <a:alpha val="43137"/>
                    </a:srgbClr>
                  </a:outerShdw>
                </a:effectLst>
              </a:rPr>
              <a:t/>
            </a:r>
            <a:br>
              <a:rPr lang="en-US" sz="4000" dirty="0" smtClean="0">
                <a:effectLst>
                  <a:outerShdw blurRad="38100" dist="38100" dir="2700000" algn="tl">
                    <a:srgbClr val="000000">
                      <a:alpha val="43137"/>
                    </a:srgbClr>
                  </a:outerShdw>
                </a:effectLst>
              </a:rPr>
            </a:br>
            <a:r>
              <a:rPr lang="es-ES_tradnl" sz="2400" b="0" dirty="0"/>
              <a:t>EJEMPLO DE UN INFORME DE FATALIDAD</a:t>
            </a:r>
            <a:r>
              <a:rPr lang="en-US" sz="2400" b="0" dirty="0"/>
              <a:t> </a:t>
            </a:r>
            <a:endParaRPr lang="en-US" sz="28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133600"/>
            <a:ext cx="8229600" cy="4144963"/>
          </a:xfrm>
        </p:spPr>
        <p:txBody>
          <a:bodyPr>
            <a:normAutofit fontScale="92500" lnSpcReduction="20000"/>
          </a:bodyPr>
          <a:lstStyle/>
          <a:p>
            <a:pPr lvl="0" algn="just"/>
            <a:r>
              <a:rPr lang="es-ES_tradnl" i="1" dirty="0"/>
              <a:t>Un aprendiz de instalador de líneas eléctricas </a:t>
            </a:r>
            <a:r>
              <a:rPr lang="es-ES_tradnl" i="1" dirty="0" smtClean="0"/>
              <a:t>de 26 años murió </a:t>
            </a:r>
            <a:r>
              <a:rPr lang="es-ES_tradnl" i="1" dirty="0"/>
              <a:t>al ser atrapado en una zanjadora. El aprendiz (victima) estaba quitando una pequeña berma con una pala llevándola hacia una zanja parcialmente escavada. No hubo testigos del incidente. Se supone que la victima perdió el equilibrio y se cayó hacia la maquinaria activa o la cadena de perforación atrapo su ropa y lo empujo hacia la zanja, matándolo instantáneamente.</a:t>
            </a:r>
            <a:endParaRPr lang="en-US" dirty="0"/>
          </a:p>
          <a:p>
            <a:pPr marL="0" indent="0">
              <a:buNone/>
            </a:pPr>
            <a:endParaRPr lang="en-US" dirty="0" smtClean="0"/>
          </a:p>
          <a:p>
            <a:pPr>
              <a:buNone/>
            </a:pPr>
            <a:r>
              <a:rPr lang="en-US" dirty="0" smtClean="0"/>
              <a:t>	</a:t>
            </a:r>
            <a:r>
              <a:rPr lang="en-US" sz="2400" dirty="0" err="1" smtClean="0"/>
              <a:t>Fuente</a:t>
            </a:r>
            <a:r>
              <a:rPr lang="en-US" sz="2400" dirty="0" smtClean="0"/>
              <a:t>: </a:t>
            </a:r>
            <a:r>
              <a:rPr lang="en-US" sz="2400" i="1" dirty="0" smtClean="0">
                <a:solidFill>
                  <a:schemeClr val="tx2"/>
                </a:solidFill>
              </a:rPr>
              <a:t>http://www.cdc.gov/niosh/face/stateface/ak/98ak023.html</a:t>
            </a:r>
            <a:endParaRPr lang="en-US" sz="2400" i="1" dirty="0">
              <a:solidFill>
                <a:schemeClr val="tx2"/>
              </a:solidFill>
            </a:endParaRPr>
          </a:p>
        </p:txBody>
      </p:sp>
      <p:sp>
        <p:nvSpPr>
          <p:cNvPr id="4" name="Slide Number Placeholder 3"/>
          <p:cNvSpPr>
            <a:spLocks noGrp="1"/>
          </p:cNvSpPr>
          <p:nvPr>
            <p:ph type="sldNum" sz="quarter" idx="12"/>
          </p:nvPr>
        </p:nvSpPr>
        <p:spPr/>
        <p:txBody>
          <a:bodyPr/>
          <a:lstStyle/>
          <a:p>
            <a:fld id="{5743371E-D975-440E-A94A-A0EC841C25C2}" type="slidenum">
              <a:rPr lang="en-US" smtClean="0"/>
              <a:pPr/>
              <a:t>65</a:t>
            </a:fld>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152400"/>
            <a:ext cx="9144000" cy="762000"/>
          </a:xfrm>
          <a:prstGeom prst="rect">
            <a:avLst/>
          </a:prstGeom>
        </p:spPr>
        <p:txBody>
          <a:bodyPr>
            <a:noAutofit/>
          </a:bodyPr>
          <a:lstStyle/>
          <a:p>
            <a:pPr algn="r"/>
            <a:r>
              <a:rPr lang="es-ES_tradnl" sz="3600" b="1" dirty="0">
                <a:solidFill>
                  <a:srgbClr val="FFFFFF"/>
                </a:solidFill>
              </a:rPr>
              <a:t>TRABAJO CERCA DEL EQUIPO</a:t>
            </a:r>
            <a:endParaRPr lang="en-US" sz="3600" b="1" dirty="0">
              <a:solidFill>
                <a:srgbClr val="FFFFFF"/>
              </a:solidFill>
            </a:endParaRPr>
          </a:p>
        </p:txBody>
      </p:sp>
      <p:sp>
        <p:nvSpPr>
          <p:cNvPr id="5" name="Slide Number Placeholder 4"/>
          <p:cNvSpPr>
            <a:spLocks noGrp="1"/>
          </p:cNvSpPr>
          <p:nvPr>
            <p:ph type="sldNum" sz="quarter" idx="12"/>
          </p:nvPr>
        </p:nvSpPr>
        <p:spPr/>
        <p:txBody>
          <a:bodyPr/>
          <a:lstStyle/>
          <a:p>
            <a:fld id="{5743371E-D975-440E-A94A-A0EC841C25C2}" type="slidenum">
              <a:rPr lang="en-US" smtClean="0"/>
              <a:pPr/>
              <a:t>66</a:t>
            </a:fld>
            <a:endParaRPr lang="en-US"/>
          </a:p>
        </p:txBody>
      </p:sp>
      <p:pic>
        <p:nvPicPr>
          <p:cNvPr id="7" name="Picture 6"/>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7" name="Picture 5"/>
          <p:cNvPicPr>
            <a:picLocks noChangeAspect="1" noChangeArrowheads="1"/>
          </p:cNvPicPr>
          <p:nvPr/>
        </p:nvPicPr>
        <p:blipFill>
          <a:blip r:embed="rId3" cstate="email"/>
          <a:srcRect/>
          <a:stretch>
            <a:fillRect/>
          </a:stretch>
        </p:blipFill>
        <p:spPr bwMode="auto">
          <a:xfrm>
            <a:off x="0" y="1219200"/>
            <a:ext cx="3886200" cy="522551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743371E-D975-440E-A94A-A0EC841C25C2}" type="slidenum">
              <a:rPr lang="en-US" smtClean="0"/>
              <a:pPr/>
              <a:t>67</a:t>
            </a:fld>
            <a:endParaRPr lang="en-US"/>
          </a:p>
        </p:txBody>
      </p:sp>
      <p:sp>
        <p:nvSpPr>
          <p:cNvPr id="10" name="Title 1"/>
          <p:cNvSpPr txBox="1">
            <a:spLocks/>
          </p:cNvSpPr>
          <p:nvPr/>
        </p:nvSpPr>
        <p:spPr>
          <a:xfrm>
            <a:off x="457200" y="352926"/>
            <a:ext cx="8382000" cy="990600"/>
          </a:xfrm>
          <a:prstGeom prst="rect">
            <a:avLst/>
          </a:prstGeom>
        </p:spPr>
        <p:txBody>
          <a:bodyPr>
            <a:normAutofit fontScale="90000"/>
          </a:bodyPr>
          <a:lstStyle/>
          <a:p>
            <a:pPr algn="r"/>
            <a:r>
              <a:rPr lang="es-ES_tradnl" sz="4000" b="1" dirty="0">
                <a:solidFill>
                  <a:srgbClr val="FFFFFF"/>
                </a:solidFill>
              </a:rPr>
              <a:t>ATRAPADO ENTRE EL POSTE Y EL BARRIL</a:t>
            </a:r>
            <a:endParaRPr lang="en-US" sz="4000" dirty="0">
              <a:solidFill>
                <a:srgbClr val="FFFFFF"/>
              </a:solidFill>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3700" b="1" i="0" u="none" strike="noStrike" kern="1200" cap="none" spc="0" normalizeH="0" baseline="0" noProof="0" dirty="0">
              <a:ln w="18415" cmpd="sng">
                <a:no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sp>
        <p:nvSpPr>
          <p:cNvPr id="11" name="TextBox 10"/>
          <p:cNvSpPr txBox="1"/>
          <p:nvPr/>
        </p:nvSpPr>
        <p:spPr>
          <a:xfrm>
            <a:off x="2590800" y="6172200"/>
            <a:ext cx="4572000" cy="369332"/>
          </a:xfrm>
          <a:prstGeom prst="rect">
            <a:avLst/>
          </a:prstGeom>
          <a:noFill/>
          <a:ln>
            <a:noFill/>
          </a:ln>
        </p:spPr>
        <p:txBody>
          <a:bodyPr wrap="square" rtlCol="0">
            <a:spAutoFit/>
          </a:bodyPr>
          <a:lstStyle/>
          <a:p>
            <a:r>
              <a:rPr lang="es-ES_tradnl" i="1" dirty="0"/>
              <a:t>Relleno del agujero alrededor del poste</a:t>
            </a:r>
            <a:endParaRPr lang="en-US" i="1" dirty="0"/>
          </a:p>
        </p:txBody>
      </p:sp>
      <p:pic>
        <p:nvPicPr>
          <p:cNvPr id="330756" name="Picture 4"/>
          <p:cNvPicPr>
            <a:picLocks noChangeAspect="1" noChangeArrowheads="1"/>
          </p:cNvPicPr>
          <p:nvPr/>
        </p:nvPicPr>
        <p:blipFill>
          <a:blip r:embed="rId4" cstate="email"/>
          <a:srcRect/>
          <a:stretch>
            <a:fillRect/>
          </a:stretch>
        </p:blipFill>
        <p:spPr bwMode="auto">
          <a:xfrm>
            <a:off x="4953000" y="1752600"/>
            <a:ext cx="3130426" cy="4325374"/>
          </a:xfrm>
          <a:prstGeom prst="rect">
            <a:avLst/>
          </a:prstGeom>
          <a:noFill/>
          <a:ln w="9525">
            <a:noFill/>
            <a:miter lim="800000"/>
            <a:headEnd/>
            <a:tailEnd/>
          </a:ln>
        </p:spPr>
      </p:pic>
      <p:sp>
        <p:nvSpPr>
          <p:cNvPr id="16" name="Oval 15"/>
          <p:cNvSpPr/>
          <p:nvPr/>
        </p:nvSpPr>
        <p:spPr>
          <a:xfrm>
            <a:off x="4648200" y="1752600"/>
            <a:ext cx="3962400" cy="42672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09600" y="4114800"/>
            <a:ext cx="1752600" cy="18288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7" idx="0"/>
          </p:cNvCxnSpPr>
          <p:nvPr/>
        </p:nvCxnSpPr>
        <p:spPr>
          <a:xfrm flipV="1">
            <a:off x="1485900" y="1981200"/>
            <a:ext cx="42291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7" idx="4"/>
            <a:endCxn id="16" idx="4"/>
          </p:cNvCxnSpPr>
          <p:nvPr/>
        </p:nvCxnSpPr>
        <p:spPr>
          <a:xfrm>
            <a:off x="1485900" y="5943600"/>
            <a:ext cx="51435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30162"/>
            <a:ext cx="8077200" cy="1189038"/>
          </a:xfrm>
          <a:prstGeom prst="rect">
            <a:avLst/>
          </a:prstGeom>
        </p:spPr>
        <p:txBody>
          <a:bodyPr>
            <a:noAutofit/>
          </a:bodyPr>
          <a:lstStyle/>
          <a:p>
            <a:pPr algn="r"/>
            <a:r>
              <a:rPr lang="es-ES_tradnl" sz="3200" b="1" dirty="0">
                <a:solidFill>
                  <a:srgbClr val="FFFFFF"/>
                </a:solidFill>
              </a:rPr>
              <a:t>¿CÓMO PROTEGERSE ANTE POSIBLES GOLPES POR EQUIPOS/VEHÍCULOS?</a:t>
            </a:r>
            <a:endParaRPr lang="en-US" sz="3200" dirty="0">
              <a:solidFill>
                <a:srgbClr val="FFFFFF"/>
              </a:solidFill>
            </a:endParaRPr>
          </a:p>
        </p:txBody>
      </p:sp>
      <p:sp>
        <p:nvSpPr>
          <p:cNvPr id="21507" name="Content Placeholder 4"/>
          <p:cNvSpPr>
            <a:spLocks noGrp="1"/>
          </p:cNvSpPr>
          <p:nvPr>
            <p:ph idx="1"/>
          </p:nvPr>
        </p:nvSpPr>
        <p:spPr>
          <a:xfrm>
            <a:off x="0" y="1524000"/>
            <a:ext cx="4343401" cy="5486400"/>
          </a:xfrm>
          <a:noFill/>
        </p:spPr>
        <p:txBody>
          <a:bodyPr>
            <a:normAutofit fontScale="62500" lnSpcReduction="20000"/>
          </a:bodyPr>
          <a:lstStyle/>
          <a:p>
            <a:pPr algn="ctr">
              <a:spcBef>
                <a:spcPts val="600"/>
              </a:spcBef>
              <a:buFont typeface="Arial" pitchFamily="34" charset="0"/>
              <a:buNone/>
            </a:pPr>
            <a:r>
              <a:rPr lang="en-US" sz="3800" b="1" dirty="0" smtClean="0">
                <a:effectLst>
                  <a:outerShdw blurRad="38100" dist="38100" dir="2700000" algn="tl">
                    <a:srgbClr val="000000">
                      <a:alpha val="43137"/>
                    </a:srgbClr>
                  </a:outerShdw>
                </a:effectLst>
              </a:rPr>
              <a:t>QUÉ HACER</a:t>
            </a:r>
          </a:p>
          <a:p>
            <a:pPr lvl="0">
              <a:buFont typeface="Wingdings" charset="2"/>
              <a:buChar char="ü"/>
            </a:pPr>
            <a:r>
              <a:rPr lang="es-ES_tradnl" sz="3200" dirty="0"/>
              <a:t>Use ropa y PPE reflectiva y de colores fuertes</a:t>
            </a:r>
            <a:endParaRPr lang="en-US" sz="2800" dirty="0"/>
          </a:p>
          <a:p>
            <a:pPr lvl="0">
              <a:buFont typeface="Wingdings" charset="2"/>
              <a:buChar char="ü"/>
            </a:pPr>
            <a:r>
              <a:rPr lang="es-ES_tradnl" sz="3200" dirty="0"/>
              <a:t>Asegúrese de que los operadores de vehículos sepan de su presencia y ubicación</a:t>
            </a:r>
            <a:endParaRPr lang="en-US" sz="2800" dirty="0"/>
          </a:p>
          <a:p>
            <a:pPr lvl="0">
              <a:buFont typeface="Wingdings" charset="2"/>
              <a:buChar char="ü"/>
            </a:pPr>
            <a:r>
              <a:rPr lang="es-ES_tradnl" sz="3200" dirty="0"/>
              <a:t>Inspeccione los vehículos antes de usarlos</a:t>
            </a:r>
            <a:endParaRPr lang="en-US" sz="2800" dirty="0"/>
          </a:p>
          <a:p>
            <a:pPr lvl="0">
              <a:buFont typeface="Wingdings" charset="2"/>
              <a:buChar char="ü"/>
            </a:pPr>
            <a:r>
              <a:rPr lang="es-ES_tradnl" sz="3200" dirty="0"/>
              <a:t>Asegúrese de que el equipamiento (canastas/materiales) estén debidamente asegurados/bajados antes de conducir</a:t>
            </a:r>
            <a:endParaRPr lang="en-US" sz="2800" dirty="0"/>
          </a:p>
          <a:p>
            <a:pPr lvl="0">
              <a:buFont typeface="Wingdings" charset="2"/>
              <a:buChar char="ü"/>
            </a:pPr>
            <a:r>
              <a:rPr lang="es-ES_tradnl" sz="3200" dirty="0"/>
              <a:t>Coloque los frenos de estacionamiento, use cuñas para las ruedas en las superficies inclinadas</a:t>
            </a:r>
            <a:endParaRPr lang="en-US" sz="2800" dirty="0"/>
          </a:p>
          <a:p>
            <a:pPr lvl="0">
              <a:buFont typeface="Wingdings" charset="2"/>
              <a:buChar char="ü"/>
            </a:pPr>
            <a:r>
              <a:rPr lang="es-ES_tradnl" sz="3200" dirty="0"/>
              <a:t>Use las señales de advertencia adecuadas </a:t>
            </a:r>
            <a:endParaRPr lang="en-US" sz="2000" dirty="0" smtClean="0"/>
          </a:p>
          <a:p>
            <a:pPr lvl="2"/>
            <a:endParaRPr lang="en-US" sz="2000" dirty="0" smtClean="0"/>
          </a:p>
        </p:txBody>
      </p:sp>
      <p:sp>
        <p:nvSpPr>
          <p:cNvPr id="6" name="Slide Number Placeholder 5"/>
          <p:cNvSpPr>
            <a:spLocks noGrp="1"/>
          </p:cNvSpPr>
          <p:nvPr>
            <p:ph type="sldNum" sz="quarter" idx="12"/>
          </p:nvPr>
        </p:nvSpPr>
        <p:spPr/>
        <p:txBody>
          <a:bodyPr/>
          <a:lstStyle/>
          <a:p>
            <a:fld id="{5743371E-D975-440E-A94A-A0EC841C25C2}" type="slidenum">
              <a:rPr lang="en-US" smtClean="0"/>
              <a:pPr/>
              <a:t>68</a:t>
            </a:fld>
            <a:endParaRPr lang="en-US" dirty="0"/>
          </a:p>
        </p:txBody>
      </p:sp>
      <p:sp>
        <p:nvSpPr>
          <p:cNvPr id="8" name="Content Placeholder 4"/>
          <p:cNvSpPr txBox="1">
            <a:spLocks/>
          </p:cNvSpPr>
          <p:nvPr/>
        </p:nvSpPr>
        <p:spPr>
          <a:xfrm>
            <a:off x="4495800" y="1600200"/>
            <a:ext cx="4343401" cy="5486400"/>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600"/>
              </a:spcBef>
              <a:buFont typeface="Arial" pitchFamily="34" charset="0"/>
              <a:buNone/>
            </a:pPr>
            <a:r>
              <a:rPr lang="en-US" sz="3800" b="1" dirty="0" smtClean="0">
                <a:effectLst>
                  <a:outerShdw blurRad="38100" dist="38100" dir="2700000" algn="tl">
                    <a:srgbClr val="000000">
                      <a:alpha val="43137"/>
                    </a:srgbClr>
                  </a:outerShdw>
                </a:effectLst>
              </a:rPr>
              <a:t>EVITAR</a:t>
            </a:r>
            <a:endParaRPr lang="en-US" dirty="0"/>
          </a:p>
          <a:p>
            <a:pPr lvl="0">
              <a:buBlip>
                <a:blip r:embed="rId3"/>
              </a:buBlip>
            </a:pPr>
            <a:r>
              <a:rPr lang="es-ES_tradnl" sz="2000" dirty="0" smtClean="0"/>
              <a:t>Trabajar/caminar bajo cargas suspendidas</a:t>
            </a:r>
          </a:p>
          <a:p>
            <a:pPr lvl="0">
              <a:buBlip>
                <a:blip r:embed="rId3"/>
              </a:buBlip>
            </a:pPr>
            <a:r>
              <a:rPr lang="es-ES_tradnl" sz="2000" dirty="0" smtClean="0"/>
              <a:t>Equipo pesado que este en uso</a:t>
            </a:r>
          </a:p>
          <a:p>
            <a:pPr lvl="0">
              <a:buBlip>
                <a:blip r:embed="rId3"/>
              </a:buBlip>
            </a:pPr>
            <a:r>
              <a:rPr lang="es-ES_tradnl" sz="2000" dirty="0" smtClean="0"/>
              <a:t>Vehículos/piezas de vehículos en movimiento, en especial vehículos que retroceden</a:t>
            </a:r>
          </a:p>
          <a:p>
            <a:pPr lvl="0">
              <a:buBlip>
                <a:blip r:embed="rId3"/>
              </a:buBlip>
            </a:pPr>
            <a:r>
              <a:rPr lang="es-ES_tradnl" sz="2000" dirty="0" smtClean="0"/>
              <a:t>Pararse en el radio de giro de grúas/camiones grúas</a:t>
            </a:r>
          </a:p>
          <a:p>
            <a:pPr lvl="0">
              <a:buBlip>
                <a:blip r:embed="rId3"/>
              </a:buBlip>
            </a:pPr>
            <a:r>
              <a:rPr lang="es-ES_tradnl" sz="2000" dirty="0" smtClean="0"/>
              <a:t>Superar la capacidad de carga o levantamiento del vehículo</a:t>
            </a:r>
          </a:p>
          <a:p>
            <a:pPr lvl="0">
              <a:buBlip>
                <a:blip r:embed="rId3"/>
              </a:buBlip>
            </a:pPr>
            <a:r>
              <a:rPr lang="es-ES_tradnl" sz="2000" dirty="0" smtClean="0"/>
              <a:t>Conducir vehículos/equipos por superficies inestables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allAtOnce"/>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106362"/>
            <a:ext cx="8305800" cy="1189038"/>
          </a:xfrm>
          <a:prstGeom prst="rect">
            <a:avLst/>
          </a:prstGeom>
        </p:spPr>
        <p:txBody>
          <a:bodyPr>
            <a:normAutofit/>
          </a:bodyPr>
          <a:lstStyle/>
          <a:p>
            <a:pPr algn="r">
              <a:defRPr/>
            </a:pPr>
            <a:r>
              <a:rPr lang="es-ES_tradnl" sz="3200" dirty="0">
                <a:solidFill>
                  <a:srgbClr val="FFFFFF"/>
                </a:solidFill>
              </a:rPr>
              <a:t>¿CÓMO EVITAR SER GOLPEADO POR OBJETOS QUE SE ESTÉN CAYENDO?</a:t>
            </a:r>
            <a:r>
              <a:rPr lang="en-US" sz="3200" dirty="0">
                <a:solidFill>
                  <a:srgbClr val="FFFFFF"/>
                </a:solidFill>
              </a:rPr>
              <a:t> </a:t>
            </a:r>
            <a:endParaRPr lang="en-US" sz="3200" b="1" dirty="0">
              <a:ln w="18415" cmpd="sng">
                <a:noFill/>
                <a:prstDash val="solid"/>
              </a:ln>
              <a:solidFill>
                <a:srgbClr val="FFFFFF"/>
              </a:solidFill>
              <a:effectLst>
                <a:outerShdw blurRad="38100" dist="38100" dir="2700000" algn="tl">
                  <a:srgbClr val="000000">
                    <a:alpha val="43137"/>
                  </a:srgbClr>
                </a:outerShdw>
              </a:effectLst>
              <a:ea typeface="+mj-ea"/>
              <a:cs typeface="+mj-cs"/>
            </a:endParaRPr>
          </a:p>
        </p:txBody>
      </p:sp>
      <p:sp>
        <p:nvSpPr>
          <p:cNvPr id="21507" name="Content Placeholder 4"/>
          <p:cNvSpPr>
            <a:spLocks noGrp="1"/>
          </p:cNvSpPr>
          <p:nvPr>
            <p:ph idx="1"/>
          </p:nvPr>
        </p:nvSpPr>
        <p:spPr>
          <a:xfrm>
            <a:off x="304800" y="1600200"/>
            <a:ext cx="4191000" cy="5257800"/>
          </a:xfrm>
          <a:noFill/>
        </p:spPr>
        <p:txBody>
          <a:bodyPr>
            <a:normAutofit fontScale="32500" lnSpcReduction="20000"/>
          </a:bodyPr>
          <a:lstStyle/>
          <a:p>
            <a:pPr algn="ctr">
              <a:spcAft>
                <a:spcPts val="600"/>
              </a:spcAft>
              <a:buFont typeface="Arial" pitchFamily="34" charset="0"/>
              <a:buNone/>
            </a:pPr>
            <a:r>
              <a:rPr lang="en-US" sz="5800" b="1" dirty="0" smtClean="0">
                <a:effectLst>
                  <a:outerShdw blurRad="38100" dist="38100" dir="2700000" algn="tl">
                    <a:srgbClr val="000000">
                      <a:alpha val="43137"/>
                    </a:srgbClr>
                  </a:outerShdw>
                </a:effectLst>
              </a:rPr>
              <a:t>QUÉ HACER</a:t>
            </a:r>
          </a:p>
          <a:p>
            <a:pPr lvl="0">
              <a:buFont typeface="Wingdings" charset="2"/>
              <a:buChar char="ü"/>
            </a:pPr>
            <a:r>
              <a:rPr lang="es-ES_tradnl" sz="5800" dirty="0"/>
              <a:t>Use PPE </a:t>
            </a:r>
            <a:endParaRPr lang="en-US" sz="5800" dirty="0"/>
          </a:p>
          <a:p>
            <a:pPr lvl="0">
              <a:buFont typeface="Wingdings" charset="2"/>
              <a:buChar char="ü"/>
            </a:pPr>
            <a:r>
              <a:rPr lang="es-ES_tradnl" sz="5800" dirty="0"/>
              <a:t>Asegúrese de estar capacitado cuando trabaje con máquinas o herramientas eléctricas</a:t>
            </a:r>
            <a:endParaRPr lang="en-US" sz="5800" dirty="0"/>
          </a:p>
          <a:p>
            <a:pPr lvl="0">
              <a:buFont typeface="Wingdings" charset="2"/>
              <a:buChar char="ü"/>
            </a:pPr>
            <a:r>
              <a:rPr lang="es-ES_tradnl" sz="5800" dirty="0"/>
              <a:t>Inspeccione las herramientas antes de usarlas</a:t>
            </a:r>
            <a:endParaRPr lang="en-US" sz="5800" dirty="0"/>
          </a:p>
          <a:p>
            <a:pPr lvl="0">
              <a:buFont typeface="Wingdings" charset="2"/>
              <a:buChar char="ü"/>
            </a:pPr>
            <a:r>
              <a:rPr lang="es-ES_tradnl" sz="5800" dirty="0"/>
              <a:t>Asegure materiales/escaleras para que no se resbalen/caigan/enrosquen</a:t>
            </a:r>
            <a:endParaRPr lang="en-US" sz="5800" dirty="0"/>
          </a:p>
          <a:p>
            <a:pPr lvl="0">
              <a:buFont typeface="Wingdings" charset="2"/>
              <a:buChar char="ü"/>
            </a:pPr>
            <a:r>
              <a:rPr lang="es-ES_tradnl" sz="5800" dirty="0"/>
              <a:t>Asegúrese de que las cubiertas protectoras/los mangos de las herramientas estén bien mantenidos y no se deslicen y se salgan</a:t>
            </a:r>
            <a:endParaRPr lang="en-US" sz="5800" dirty="0"/>
          </a:p>
          <a:p>
            <a:pPr lvl="0">
              <a:buFont typeface="Wingdings" charset="2"/>
              <a:buChar char="ü"/>
            </a:pPr>
            <a:r>
              <a:rPr lang="es-ES_tradnl" sz="5800" dirty="0"/>
              <a:t>Asegúrese de que los </a:t>
            </a:r>
            <a:r>
              <a:rPr lang="es-ES_tradnl" sz="5800" dirty="0" smtClean="0"/>
              <a:t>protectores/barandales estén instalados </a:t>
            </a:r>
            <a:r>
              <a:rPr lang="es-ES_tradnl" sz="5800" dirty="0"/>
              <a:t>para evitar el funcionamiento accidental de los equipos</a:t>
            </a:r>
            <a:endParaRPr lang="en-US" sz="5800" dirty="0"/>
          </a:p>
          <a:p>
            <a:pPr marL="457200" lvl="2" indent="-457200"/>
            <a:endParaRPr lang="en-US" sz="2000" dirty="0" smtClean="0"/>
          </a:p>
        </p:txBody>
      </p:sp>
      <p:sp>
        <p:nvSpPr>
          <p:cNvPr id="5" name="Content Placeholder 5"/>
          <p:cNvSpPr txBox="1">
            <a:spLocks/>
          </p:cNvSpPr>
          <p:nvPr/>
        </p:nvSpPr>
        <p:spPr>
          <a:xfrm>
            <a:off x="4572000" y="1524000"/>
            <a:ext cx="4343400" cy="5276850"/>
          </a:xfrm>
          <a:prstGeom prst="rect">
            <a:avLst/>
          </a:prstGeom>
          <a:noFill/>
        </p:spPr>
        <p:txBody>
          <a:bodyPr/>
          <a:lstStyle/>
          <a:p>
            <a:pPr marL="342900" indent="-342900" algn="ctr" eaLnBrk="0" hangingPunct="0">
              <a:spcBef>
                <a:spcPct val="20000"/>
              </a:spcBef>
              <a:buFont typeface="Arial" charset="0"/>
              <a:buNone/>
              <a:defRPr/>
            </a:pPr>
            <a:r>
              <a:rPr lang="es-ES_tradnl" sz="2800" b="1" dirty="0" smtClean="0">
                <a:effectLst>
                  <a:outerShdw blurRad="38100" dist="38100" dir="2700000" algn="tl">
                    <a:srgbClr val="000000">
                      <a:alpha val="43137"/>
                    </a:srgbClr>
                  </a:outerShdw>
                </a:effectLst>
              </a:rPr>
              <a:t>EVITAR</a:t>
            </a:r>
          </a:p>
          <a:p>
            <a:pPr marL="350838" lvl="0" indent="-350838">
              <a:buBlip>
                <a:blip r:embed="rId3"/>
              </a:buBlip>
            </a:pPr>
            <a:r>
              <a:rPr lang="es-ES_tradnl" sz="1900" dirty="0" smtClean="0"/>
              <a:t>Pararse directamente debajo de trabajo a altura (cables, árboles)</a:t>
            </a:r>
          </a:p>
          <a:p>
            <a:pPr marL="350838" lvl="0" indent="-350838">
              <a:buBlip>
                <a:blip r:embed="rId3"/>
              </a:buBlip>
            </a:pPr>
            <a:r>
              <a:rPr lang="es-ES_tradnl" sz="1900" dirty="0" smtClean="0"/>
              <a:t>Trabajar/caminar por debajo de cargas suspendidas</a:t>
            </a:r>
          </a:p>
          <a:p>
            <a:pPr marL="350838" lvl="0" indent="-350838">
              <a:buBlip>
                <a:blip r:embed="rId3"/>
              </a:buBlip>
            </a:pPr>
            <a:r>
              <a:rPr lang="es-ES_tradnl" sz="1900" dirty="0" smtClean="0"/>
              <a:t>Materiales flojos que se suelten o cambien</a:t>
            </a:r>
          </a:p>
          <a:p>
            <a:pPr marL="350838" lvl="0" indent="-350838">
              <a:buBlip>
                <a:blip r:embed="rId3"/>
              </a:buBlip>
            </a:pPr>
            <a:r>
              <a:rPr lang="es-ES_tradnl" sz="1900" dirty="0" smtClean="0"/>
              <a:t>Superar la capacidad de carga o levantamiento del vehículo</a:t>
            </a:r>
          </a:p>
          <a:p>
            <a:pPr marL="350838" lvl="0" indent="-350838">
              <a:buBlip>
                <a:blip r:embed="rId3"/>
              </a:buBlip>
            </a:pPr>
            <a:r>
              <a:rPr lang="es-ES_tradnl" sz="1900" dirty="0" smtClean="0"/>
              <a:t>Estar en el camino de cualquier objeto en tensión (cable, alambre, etc…)</a:t>
            </a:r>
          </a:p>
          <a:p>
            <a:pPr marL="457200" indent="-457200" eaLnBrk="0" hangingPunct="0">
              <a:lnSpc>
                <a:spcPct val="80000"/>
              </a:lnSpc>
              <a:spcBef>
                <a:spcPts val="528"/>
              </a:spcBef>
              <a:buClr>
                <a:srgbClr val="FF0000"/>
              </a:buClr>
              <a:buFont typeface="Lucida Grande"/>
              <a:buChar char="×"/>
              <a:defRPr/>
            </a:pPr>
            <a:endParaRPr lang="es-ES_tradnl" sz="2800" dirty="0" smtClean="0"/>
          </a:p>
          <a:p>
            <a:pPr marL="457200" indent="-457200" eaLnBrk="0" hangingPunct="0">
              <a:lnSpc>
                <a:spcPct val="80000"/>
              </a:lnSpc>
              <a:spcBef>
                <a:spcPts val="528"/>
              </a:spcBef>
              <a:buFont typeface="Arial" charset="0"/>
              <a:buChar char="•"/>
              <a:defRPr/>
            </a:pPr>
            <a:endParaRPr lang="en-US" sz="2800" dirty="0">
              <a:latin typeface="+mn-lt"/>
              <a:cs typeface="+mn-cs"/>
            </a:endParaRPr>
          </a:p>
        </p:txBody>
      </p:sp>
      <p:sp>
        <p:nvSpPr>
          <p:cNvPr id="6" name="Slide Number Placeholder 5"/>
          <p:cNvSpPr>
            <a:spLocks noGrp="1"/>
          </p:cNvSpPr>
          <p:nvPr>
            <p:ph type="sldNum" sz="quarter" idx="12"/>
          </p:nvPr>
        </p:nvSpPr>
        <p:spPr/>
        <p:txBody>
          <a:bodyPr/>
          <a:lstStyle/>
          <a:p>
            <a:fld id="{5743371E-D975-440E-A94A-A0EC841C25C2}" type="slidenum">
              <a:rPr lang="en-US" smtClean="0"/>
              <a:pPr/>
              <a:t>69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allAtOnce"/>
      <p:bldP spid="5"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381000" y="76200"/>
            <a:ext cx="8458200" cy="1143000"/>
          </a:xfrm>
          <a:ln>
            <a:miter lim="800000"/>
            <a:headEnd/>
            <a:tailEnd/>
          </a:ln>
        </p:spPr>
        <p:txBody>
          <a:bodyPr wrap="square" numCol="1" anchorCtr="0" compatLnSpc="1">
            <a:prstTxWarp prst="textNoShape">
              <a:avLst/>
            </a:prstTxWarp>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LESIONES CUBIERTAS</a:t>
            </a:r>
            <a:endParaRPr lang="en-US" dirty="0" smtClean="0">
              <a:ln w="18415" cmpd="sng">
                <a:noFill/>
                <a:prstDash val="solid"/>
              </a:ln>
              <a:solidFill>
                <a:srgbClr val="FF0000"/>
              </a:solidFill>
              <a:effectLst>
                <a:outerShdw blurRad="38100" dist="38100" dir="2700000" algn="tl">
                  <a:srgbClr val="000000">
                    <a:alpha val="43137"/>
                  </a:srgbClr>
                </a:outerShdw>
              </a:effectLst>
            </a:endParaRPr>
          </a:p>
        </p:txBody>
      </p:sp>
      <p:sp>
        <p:nvSpPr>
          <p:cNvPr id="19458" name="Content Placeholder 2"/>
          <p:cNvSpPr>
            <a:spLocks noGrp="1"/>
          </p:cNvSpPr>
          <p:nvPr>
            <p:ph idx="1"/>
          </p:nvPr>
        </p:nvSpPr>
        <p:spPr>
          <a:xfrm>
            <a:off x="457200" y="1597025"/>
            <a:ext cx="8431214" cy="4913313"/>
          </a:xfrm>
        </p:spPr>
        <p:txBody>
          <a:bodyPr rtlCol="0">
            <a:normAutofit fontScale="85000" lnSpcReduction="20000"/>
          </a:bodyPr>
          <a:lstStyle/>
          <a:p>
            <a:pPr>
              <a:buNone/>
              <a:defRPr/>
            </a:pPr>
            <a:r>
              <a:rPr lang="es-ES_tradnl" sz="3500" b="1" dirty="0" smtClean="0">
                <a:effectLst>
                  <a:outerShdw blurRad="38100" dist="38100" dir="2700000" algn="tl">
                    <a:srgbClr val="000000">
                      <a:alpha val="43137"/>
                    </a:srgbClr>
                  </a:outerShdw>
                </a:effectLst>
              </a:rPr>
              <a:t>TRASTORNO MUSCULO ESQUELÉTICO (</a:t>
            </a:r>
            <a:r>
              <a:rPr lang="es-AR" sz="3600" b="1" dirty="0"/>
              <a:t>MSD, por sus siglas en inglés</a:t>
            </a:r>
            <a:r>
              <a:rPr lang="es-ES_tradnl" sz="3500" b="1" dirty="0" smtClean="0">
                <a:effectLst>
                  <a:outerShdw blurRad="38100" dist="38100" dir="2700000" algn="tl">
                    <a:srgbClr val="000000">
                      <a:alpha val="43137"/>
                    </a:srgbClr>
                  </a:outerShdw>
                </a:effectLst>
              </a:rPr>
              <a:t>) :</a:t>
            </a:r>
          </a:p>
          <a:p>
            <a:pPr eaLnBrk="1" fontAlgn="auto" hangingPunct="1">
              <a:spcAft>
                <a:spcPts val="0"/>
              </a:spcAft>
              <a:buFontTx/>
              <a:buNone/>
              <a:defRPr/>
            </a:pPr>
            <a:endParaRPr lang="es-ES_tradnl" sz="2600" b="1" dirty="0" smtClean="0"/>
          </a:p>
          <a:p>
            <a:pPr eaLnBrk="1" fontAlgn="auto" hangingPunct="1">
              <a:spcAft>
                <a:spcPts val="0"/>
              </a:spcAft>
              <a:buFont typeface="Arial" pitchFamily="34" charset="0"/>
              <a:buChar char="•"/>
              <a:defRPr/>
            </a:pPr>
            <a:r>
              <a:rPr lang="es-ES_tradnl" sz="3200" dirty="0" smtClean="0"/>
              <a:t>Varias condiciones que involucran daños a los huesos, articulaciones, ligamentos, músculos y tendones, discos intervertebrales y nervios.</a:t>
            </a:r>
          </a:p>
          <a:p>
            <a:pPr eaLnBrk="1" fontAlgn="auto" hangingPunct="1">
              <a:spcAft>
                <a:spcPts val="0"/>
              </a:spcAft>
              <a:buFont typeface="Arial" pitchFamily="34" charset="0"/>
              <a:buChar char="•"/>
              <a:defRPr/>
            </a:pPr>
            <a:endParaRPr lang="es-ES_tradnl" sz="1800" dirty="0" smtClean="0"/>
          </a:p>
          <a:p>
            <a:pPr eaLnBrk="1" fontAlgn="auto" hangingPunct="1">
              <a:spcAft>
                <a:spcPts val="0"/>
              </a:spcAft>
              <a:buFont typeface="Arial" pitchFamily="34" charset="0"/>
              <a:buChar char="•"/>
              <a:defRPr/>
            </a:pPr>
            <a:r>
              <a:rPr lang="es-ES_tradnl" sz="3200" dirty="0" smtClean="0"/>
              <a:t>MSD pueden ser</a:t>
            </a:r>
          </a:p>
          <a:p>
            <a:pPr lvl="1" eaLnBrk="1" fontAlgn="auto" hangingPunct="1">
              <a:spcAft>
                <a:spcPts val="0"/>
              </a:spcAft>
              <a:buFont typeface="Arial" pitchFamily="34" charset="0"/>
              <a:buChar char="–"/>
              <a:defRPr/>
            </a:pPr>
            <a:r>
              <a:rPr lang="es-ES_tradnl" sz="2600" dirty="0" smtClean="0"/>
              <a:t>Agudos</a:t>
            </a:r>
          </a:p>
          <a:p>
            <a:pPr lvl="1" eaLnBrk="1" fontAlgn="auto" hangingPunct="1">
              <a:spcAft>
                <a:spcPts val="0"/>
              </a:spcAft>
              <a:buFont typeface="Arial" pitchFamily="34" charset="0"/>
              <a:buChar char="–"/>
              <a:defRPr/>
            </a:pPr>
            <a:r>
              <a:rPr lang="es-ES_tradnl" sz="2600" dirty="0" smtClean="0"/>
              <a:t>Acumulativos</a:t>
            </a:r>
          </a:p>
          <a:p>
            <a:pPr lvl="1" eaLnBrk="1" fontAlgn="auto" hangingPunct="1">
              <a:spcAft>
                <a:spcPts val="0"/>
              </a:spcAft>
              <a:buFont typeface="Arial" pitchFamily="34" charset="0"/>
              <a:buChar char="–"/>
              <a:defRPr/>
            </a:pPr>
            <a:r>
              <a:rPr lang="es-ES_tradnl" sz="2600" dirty="0" smtClean="0"/>
              <a:t>Crónicos</a:t>
            </a:r>
          </a:p>
          <a:p>
            <a:pPr lvl="1" eaLnBrk="1" fontAlgn="auto" hangingPunct="1">
              <a:spcAft>
                <a:spcPts val="0"/>
              </a:spcAft>
              <a:buFontTx/>
              <a:buNone/>
              <a:defRPr/>
            </a:pPr>
            <a:endParaRPr lang="es-ES_tradnl" sz="2600" dirty="0" smtClean="0"/>
          </a:p>
          <a:p>
            <a:pPr lvl="1" eaLnBrk="1" fontAlgn="auto" hangingPunct="1">
              <a:spcAft>
                <a:spcPts val="0"/>
              </a:spcAft>
              <a:buFontTx/>
              <a:buNone/>
              <a:defRPr/>
            </a:pPr>
            <a:r>
              <a:rPr lang="es-ES_tradnl" sz="2600" dirty="0" smtClean="0"/>
              <a:t>Y en los casos más graves pueden llevar a la discapacidad</a:t>
            </a:r>
          </a:p>
          <a:p>
            <a:pPr eaLnBrk="1" fontAlgn="auto" hangingPunct="1">
              <a:spcAft>
                <a:spcPts val="0"/>
              </a:spcAft>
              <a:buFontTx/>
              <a:buNone/>
              <a:defRPr/>
            </a:pPr>
            <a:endParaRPr lang="en-US" dirty="0" smtClean="0"/>
          </a:p>
        </p:txBody>
      </p:sp>
      <p:sp>
        <p:nvSpPr>
          <p:cNvPr id="5" name="Slide Number Placeholder 4"/>
          <p:cNvSpPr>
            <a:spLocks noGrp="1"/>
          </p:cNvSpPr>
          <p:nvPr>
            <p:ph type="sldNum" sz="quarter" idx="12"/>
          </p:nvPr>
        </p:nvSpPr>
        <p:spPr/>
        <p:txBody>
          <a:bodyPr/>
          <a:lstStyle/>
          <a:p>
            <a:pPr>
              <a:defRPr/>
            </a:pPr>
            <a:fld id="{546EAA36-6516-4588-81D9-DD58EC50153F}" type="slidenum">
              <a:rPr lang="en-US"/>
              <a:pPr>
                <a:defRPr/>
              </a:pPr>
              <a:t>7</a:t>
            </a:fld>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19200" y="106362"/>
            <a:ext cx="7543800" cy="1189038"/>
          </a:xfrm>
          <a:prstGeom prst="rect">
            <a:avLst/>
          </a:prstGeom>
        </p:spPr>
        <p:txBody>
          <a:bodyPr>
            <a:normAutofit/>
          </a:bodyPr>
          <a:lstStyle/>
          <a:p>
            <a:pPr algn="r"/>
            <a:r>
              <a:rPr lang="es-ES_tradnl" sz="3200" dirty="0">
                <a:solidFill>
                  <a:srgbClr val="FFFFFF"/>
                </a:solidFill>
              </a:rPr>
              <a:t>¿CÓMO EVITAR QUEDAR ATRAPADO EN/ENTRE OBJETOS?</a:t>
            </a:r>
            <a:endParaRPr lang="en-US" sz="3200" dirty="0">
              <a:solidFill>
                <a:srgbClr val="FFFFFF"/>
              </a:solidFill>
            </a:endParaRPr>
          </a:p>
        </p:txBody>
      </p:sp>
      <p:sp>
        <p:nvSpPr>
          <p:cNvPr id="21507" name="Content Placeholder 4"/>
          <p:cNvSpPr>
            <a:spLocks noGrp="1"/>
          </p:cNvSpPr>
          <p:nvPr>
            <p:ph idx="1"/>
          </p:nvPr>
        </p:nvSpPr>
        <p:spPr>
          <a:xfrm>
            <a:off x="228600" y="1600200"/>
            <a:ext cx="4343400" cy="5257800"/>
          </a:xfrm>
          <a:noFill/>
        </p:spPr>
        <p:txBody>
          <a:bodyPr>
            <a:normAutofit fontScale="62500" lnSpcReduction="20000"/>
          </a:bodyPr>
          <a:lstStyle/>
          <a:p>
            <a:pPr marL="457200" indent="-457200" algn="ctr">
              <a:buFont typeface="Arial" pitchFamily="34" charset="0"/>
              <a:buNone/>
            </a:pPr>
            <a:r>
              <a:rPr lang="en-US" sz="2800" b="1" dirty="0" smtClean="0">
                <a:effectLst>
                  <a:outerShdw blurRad="38100" dist="38100" dir="2700000" algn="tl">
                    <a:srgbClr val="000000">
                      <a:alpha val="43137"/>
                    </a:srgbClr>
                  </a:outerShdw>
                </a:effectLst>
              </a:rPr>
              <a:t>QUÉ HACER</a:t>
            </a:r>
          </a:p>
          <a:p>
            <a:pPr lvl="0">
              <a:buFont typeface="Wingdings" charset="2"/>
              <a:buChar char="ü"/>
            </a:pPr>
            <a:r>
              <a:rPr lang="es-ES_tradnl" sz="3200" dirty="0"/>
              <a:t>Asegúrese de que los equipos/las herramientas estén desenergizadas antes de cambiar/inspeccionar piezas</a:t>
            </a:r>
            <a:endParaRPr lang="en-US" sz="2800" dirty="0"/>
          </a:p>
          <a:p>
            <a:pPr lvl="0">
              <a:buFont typeface="Wingdings" charset="2"/>
              <a:buChar char="ü"/>
            </a:pPr>
            <a:r>
              <a:rPr lang="es-ES_tradnl" sz="3200" dirty="0"/>
              <a:t>Instale protecciones sobre las superficies / suavice toda </a:t>
            </a:r>
            <a:r>
              <a:rPr lang="es-ES_tradnl" sz="3200" dirty="0" smtClean="0"/>
              <a:t>superficie </a:t>
            </a:r>
            <a:r>
              <a:rPr lang="es-ES_tradnl" sz="3200" dirty="0"/>
              <a:t>áspera que pueda enganchar la </a:t>
            </a:r>
            <a:r>
              <a:rPr lang="es-ES_tradnl" sz="3200" dirty="0" smtClean="0"/>
              <a:t>ropa/joyas</a:t>
            </a:r>
            <a:endParaRPr lang="en-US" sz="2800" dirty="0"/>
          </a:p>
          <a:p>
            <a:pPr lvl="0">
              <a:buFont typeface="Wingdings" charset="2"/>
              <a:buChar char="ü"/>
            </a:pPr>
            <a:r>
              <a:rPr lang="es-ES_tradnl" sz="3200" dirty="0"/>
              <a:t>Baje/bloquee las cuchillas de los equipos cuando no se estén usando</a:t>
            </a:r>
            <a:endParaRPr lang="en-US" sz="2800" dirty="0"/>
          </a:p>
          <a:p>
            <a:pPr lvl="0">
              <a:buFont typeface="Wingdings" charset="2"/>
              <a:buChar char="ü"/>
            </a:pPr>
            <a:r>
              <a:rPr lang="es-ES_tradnl" sz="3200" dirty="0"/>
              <a:t>Sea consciente de todos los equipos que se muevan alrededor suyo y mantenga una distancia segura</a:t>
            </a:r>
            <a:endParaRPr lang="en-US" sz="2800" dirty="0"/>
          </a:p>
          <a:p>
            <a:pPr lvl="0">
              <a:buFont typeface="Wingdings" charset="2"/>
              <a:buChar char="ü"/>
            </a:pPr>
            <a:r>
              <a:rPr lang="es-ES_tradnl" sz="3200" dirty="0"/>
              <a:t>Coloque los frenos de estacionamiento en los vehículos, use cuñas para las ruedas cuando estén en superficies </a:t>
            </a:r>
            <a:r>
              <a:rPr lang="es-ES_tradnl" sz="3200" dirty="0" smtClean="0"/>
              <a:t>inclinadas</a:t>
            </a:r>
            <a:endParaRPr lang="en-US" sz="2200" dirty="0" smtClean="0"/>
          </a:p>
          <a:p>
            <a:pPr lvl="2"/>
            <a:endParaRPr lang="en-US" sz="2200" dirty="0" smtClean="0"/>
          </a:p>
        </p:txBody>
      </p:sp>
      <p:sp>
        <p:nvSpPr>
          <p:cNvPr id="5" name="Content Placeholder 5"/>
          <p:cNvSpPr txBox="1">
            <a:spLocks/>
          </p:cNvSpPr>
          <p:nvPr/>
        </p:nvSpPr>
        <p:spPr>
          <a:xfrm>
            <a:off x="4572000" y="1600200"/>
            <a:ext cx="4267200" cy="4856162"/>
          </a:xfrm>
          <a:prstGeom prst="rect">
            <a:avLst/>
          </a:prstGeom>
          <a:noFill/>
        </p:spPr>
        <p:txBody>
          <a:bodyPr/>
          <a:lstStyle/>
          <a:p>
            <a:pPr marL="284163" indent="-284163" algn="ctr" eaLnBrk="0" hangingPunct="0">
              <a:spcBef>
                <a:spcPts val="672"/>
              </a:spcBef>
              <a:buFont typeface="Arial" charset="0"/>
              <a:buNone/>
              <a:defRPr/>
            </a:pPr>
            <a:r>
              <a:rPr lang="en-US" sz="2800" b="1" dirty="0" smtClean="0">
                <a:effectLst>
                  <a:outerShdw blurRad="38100" dist="38100" dir="2700000" algn="tl">
                    <a:srgbClr val="000000">
                      <a:alpha val="43137"/>
                    </a:srgbClr>
                  </a:outerShdw>
                </a:effectLst>
              </a:rPr>
              <a:t>EVITAR</a:t>
            </a:r>
          </a:p>
          <a:p>
            <a:pPr marL="457200" indent="-457200">
              <a:spcBef>
                <a:spcPts val="528"/>
              </a:spcBef>
              <a:buBlip>
                <a:blip r:embed="rId3"/>
              </a:buBlip>
            </a:pPr>
            <a:r>
              <a:rPr lang="es-ES_tradnl" sz="2000" dirty="0" smtClean="0">
                <a:latin typeface="+mj-lt"/>
              </a:rPr>
              <a:t>Usar ropa suelta/joyas</a:t>
            </a:r>
          </a:p>
          <a:p>
            <a:pPr marL="457200" indent="-457200">
              <a:spcBef>
                <a:spcPts val="528"/>
              </a:spcBef>
              <a:buBlip>
                <a:blip r:embed="rId3"/>
              </a:buBlip>
            </a:pPr>
            <a:r>
              <a:rPr lang="es-ES_tradnl" sz="2000" dirty="0" smtClean="0">
                <a:latin typeface="+mj-lt"/>
              </a:rPr>
              <a:t>Quitar los protectores de seguridad cuando la herramienta este en uso</a:t>
            </a:r>
          </a:p>
          <a:p>
            <a:pPr marL="457200" indent="-457200">
              <a:spcBef>
                <a:spcPts val="528"/>
              </a:spcBef>
              <a:buBlip>
                <a:blip r:embed="rId3"/>
              </a:buBlip>
            </a:pPr>
            <a:r>
              <a:rPr lang="es-ES_tradnl" sz="2000" dirty="0" smtClean="0">
                <a:latin typeface="+mj-lt"/>
              </a:rPr>
              <a:t>Vehículos/piezas de vehículos en movimiento, en especial vehículos que retroceden</a:t>
            </a:r>
          </a:p>
          <a:p>
            <a:pPr marL="457200" indent="-457200">
              <a:spcBef>
                <a:spcPts val="528"/>
              </a:spcBef>
              <a:buBlip>
                <a:blip r:embed="rId3"/>
              </a:buBlip>
            </a:pPr>
            <a:r>
              <a:rPr lang="es-ES_tradnl" sz="2000" dirty="0" smtClean="0">
                <a:latin typeface="+mj-lt"/>
              </a:rPr>
              <a:t>Colocarse entre los materiales en movimiento y una estructura inmóvil </a:t>
            </a:r>
          </a:p>
          <a:p>
            <a:pPr marL="457200" indent="-457200">
              <a:spcBef>
                <a:spcPts val="528"/>
              </a:spcBef>
              <a:buBlip>
                <a:blip r:embed="rId3"/>
              </a:buBlip>
            </a:pPr>
            <a:r>
              <a:rPr lang="es-ES_tradnl" sz="2000" dirty="0" smtClean="0">
                <a:latin typeface="+mj-lt"/>
              </a:rPr>
              <a:t>Trabajar en una zanja sin protección (sin </a:t>
            </a:r>
            <a:r>
              <a:rPr lang="es-ES_tradnl" sz="2000" dirty="0" err="1" smtClean="0">
                <a:latin typeface="+mj-lt"/>
              </a:rPr>
              <a:t>acuñamiento</a:t>
            </a:r>
            <a:r>
              <a:rPr lang="es-ES_tradnl" sz="2000" dirty="0" smtClean="0">
                <a:latin typeface="+mj-lt"/>
              </a:rPr>
              <a:t>/inclinación) que sea de mas de 5’ de profundidad</a:t>
            </a:r>
          </a:p>
        </p:txBody>
      </p:sp>
      <p:sp>
        <p:nvSpPr>
          <p:cNvPr id="6" name="Slide Number Placeholder 5"/>
          <p:cNvSpPr>
            <a:spLocks noGrp="1"/>
          </p:cNvSpPr>
          <p:nvPr>
            <p:ph type="sldNum" sz="quarter" idx="12"/>
          </p:nvPr>
        </p:nvSpPr>
        <p:spPr/>
        <p:txBody>
          <a:bodyPr/>
          <a:lstStyle/>
          <a:p>
            <a:fld id="{5743371E-D975-440E-A94A-A0EC841C25C2}" type="slidenum">
              <a:rPr lang="en-US" smtClean="0"/>
              <a:pPr/>
              <a:t>70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allAtOnce"/>
      <p:bldP spid="5" grpId="0" uiExpand="1"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620000" cy="944562"/>
          </a:xfrm>
        </p:spPr>
        <p:txBody>
          <a:bodyPr>
            <a:noAutofit/>
          </a:bodyPr>
          <a:lstStyle/>
          <a:p>
            <a:pPr lvl="0" algn="r"/>
            <a:r>
              <a:rPr lang="es-ES_tradnl" dirty="0"/>
              <a:t>ETIQUETADO DE LOS EQUIPOS/USO DE SEÑALES DE ADVERTENCIA</a:t>
            </a:r>
            <a:endParaRPr lang="en-US" dirty="0"/>
          </a:p>
        </p:txBody>
      </p:sp>
      <p:sp>
        <p:nvSpPr>
          <p:cNvPr id="5" name="Content Placeholder 4"/>
          <p:cNvSpPr>
            <a:spLocks noGrp="1"/>
          </p:cNvSpPr>
          <p:nvPr>
            <p:ph idx="1"/>
          </p:nvPr>
        </p:nvSpPr>
        <p:spPr>
          <a:xfrm>
            <a:off x="457200" y="1752600"/>
            <a:ext cx="4114800" cy="4267200"/>
          </a:xfrm>
        </p:spPr>
        <p:txBody>
          <a:bodyPr>
            <a:normAutofit fontScale="92500" lnSpcReduction="10000"/>
          </a:bodyPr>
          <a:lstStyle/>
          <a:p>
            <a:pPr lvl="0"/>
            <a:r>
              <a:rPr lang="es-ES_tradnl" sz="2800" dirty="0"/>
              <a:t>Señales de advertencia usadas en camiones para evitar quedar atrapado entre estabilizadores y el suelo; que pueden causar lesiones por aplastamiento</a:t>
            </a:r>
            <a:endParaRPr lang="en-US" sz="2800" dirty="0"/>
          </a:p>
          <a:p>
            <a:pPr lvl="0"/>
            <a:r>
              <a:rPr lang="es-ES_tradnl" sz="2800" dirty="0"/>
              <a:t>Reemplace las etiquetas de advertencia a medida que se pongan viejas/no puedan leerse</a:t>
            </a:r>
            <a:endParaRPr lang="en-US" sz="2800" dirty="0"/>
          </a:p>
          <a:p>
            <a:endParaRPr lang="en-US" dirty="0">
              <a:solidFill>
                <a:srgbClr val="FF0000"/>
              </a:solidFill>
            </a:endParaRPr>
          </a:p>
        </p:txBody>
      </p:sp>
      <p:pic>
        <p:nvPicPr>
          <p:cNvPr id="9" name="Picture 2" descr="C:\Users\ErgoTablet\Desktop\SH 2011-2012\CARGI\Electric sector\Initial visits\Facility 2_11_30_2011\Photos\DSC02977.JPG"/>
          <p:cNvPicPr>
            <a:picLocks noChangeAspect="1" noChangeArrowheads="1"/>
          </p:cNvPicPr>
          <p:nvPr/>
        </p:nvPicPr>
        <p:blipFill>
          <a:blip r:embed="rId3" cstate="email"/>
          <a:srcRect/>
          <a:stretch>
            <a:fillRect/>
          </a:stretch>
        </p:blipFill>
        <p:spPr bwMode="auto">
          <a:xfrm>
            <a:off x="4953000" y="1752600"/>
            <a:ext cx="3817364" cy="3962400"/>
          </a:xfrm>
          <a:prstGeom prst="roundRect">
            <a:avLst/>
          </a:prstGeom>
          <a:noFill/>
          <a:ln w="38100">
            <a:solidFill>
              <a:schemeClr val="tx1"/>
            </a:solidFill>
            <a:miter lim="800000"/>
            <a:headEnd/>
            <a:tailEnd/>
          </a:ln>
        </p:spPr>
      </p:pic>
      <p:sp>
        <p:nvSpPr>
          <p:cNvPr id="6" name="TextBox 5"/>
          <p:cNvSpPr txBox="1"/>
          <p:nvPr/>
        </p:nvSpPr>
        <p:spPr>
          <a:xfrm>
            <a:off x="4876800" y="5867400"/>
            <a:ext cx="3962400" cy="646331"/>
          </a:xfrm>
          <a:prstGeom prst="rect">
            <a:avLst/>
          </a:prstGeom>
          <a:noFill/>
          <a:ln>
            <a:noFill/>
          </a:ln>
        </p:spPr>
        <p:txBody>
          <a:bodyPr wrap="square" rtlCol="0">
            <a:spAutoFit/>
          </a:bodyPr>
          <a:lstStyle/>
          <a:p>
            <a:pPr algn="ctr"/>
            <a:r>
              <a:rPr lang="es-ES_tradnl" i="1" dirty="0"/>
              <a:t>Señal de advertencia para lesión por aplastamiento</a:t>
            </a:r>
            <a:endParaRPr lang="en-US" i="1" dirty="0"/>
          </a:p>
        </p:txBody>
      </p:sp>
      <p:sp>
        <p:nvSpPr>
          <p:cNvPr id="7" name="Slide Number Placeholder 6"/>
          <p:cNvSpPr>
            <a:spLocks noGrp="1"/>
          </p:cNvSpPr>
          <p:nvPr>
            <p:ph type="sldNum" sz="quarter" idx="12"/>
          </p:nvPr>
        </p:nvSpPr>
        <p:spPr/>
        <p:txBody>
          <a:bodyPr/>
          <a:lstStyle/>
          <a:p>
            <a:fld id="{5743371E-D975-440E-A94A-A0EC841C25C2}" type="slidenum">
              <a:rPr lang="en-US" smtClean="0"/>
              <a:pPr/>
              <a:t>71</a:t>
            </a:fld>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cstate="email"/>
          <a:srcRect/>
          <a:stretch>
            <a:fillRect/>
          </a:stretch>
        </p:blipFill>
        <p:spPr bwMode="auto">
          <a:xfrm>
            <a:off x="4724400" y="3048000"/>
            <a:ext cx="3820529" cy="3502152"/>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p:cNvPicPr>
            <a:picLocks noChangeAspect="1" noChangeArrowheads="1"/>
          </p:cNvPicPr>
          <p:nvPr/>
        </p:nvPicPr>
        <p:blipFill>
          <a:blip r:embed="rId4" cstate="email">
            <a:lum contrast="20000"/>
          </a:blip>
          <a:srcRect/>
          <a:stretch>
            <a:fillRect/>
          </a:stretch>
        </p:blipFill>
        <p:spPr bwMode="auto">
          <a:xfrm>
            <a:off x="762000" y="2819400"/>
            <a:ext cx="3352800" cy="35052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304800" y="1524000"/>
            <a:ext cx="8610600" cy="1200328"/>
          </a:xfrm>
          <a:prstGeom prst="rect">
            <a:avLst/>
          </a:prstGeom>
        </p:spPr>
        <p:txBody>
          <a:bodyPr wrap="square">
            <a:spAutoFit/>
          </a:bodyPr>
          <a:lstStyle/>
          <a:p>
            <a:pPr marL="342900" indent="-342900">
              <a:buFont typeface="Arial"/>
              <a:buChar char="•"/>
            </a:pPr>
            <a:r>
              <a:rPr lang="es-ES_tradnl" sz="2400" i="1" dirty="0"/>
              <a:t>El operario de línea parado debajo de las líneas aéreas fue golpeado por un cable cuando el operario que estaba trabajando en la canasta lo dejó caer accidentalmente</a:t>
            </a:r>
            <a:endParaRPr lang="en-US" sz="2400" dirty="0"/>
          </a:p>
        </p:txBody>
      </p:sp>
      <p:pic>
        <p:nvPicPr>
          <p:cNvPr id="9" name="Picture 2" descr="C:\Documents and Settings\Karen Cooper\Local Settings\Temporary Internet Files\Content.IE5\PQQ6J638\MC900432537[1].png"/>
          <p:cNvPicPr>
            <a:picLocks noChangeAspect="1" noChangeArrowheads="1"/>
          </p:cNvPicPr>
          <p:nvPr/>
        </p:nvPicPr>
        <p:blipFill>
          <a:blip r:embed="rId5" cstate="email"/>
          <a:srcRect/>
          <a:stretch>
            <a:fillRect/>
          </a:stretch>
        </p:blipFill>
        <p:spPr bwMode="auto">
          <a:xfrm>
            <a:off x="3505200" y="5638800"/>
            <a:ext cx="943970" cy="943970"/>
          </a:xfrm>
          <a:prstGeom prst="rect">
            <a:avLst/>
          </a:prstGeom>
          <a:noFill/>
        </p:spPr>
      </p:pic>
      <p:sp>
        <p:nvSpPr>
          <p:cNvPr id="11" name="Slide Number Placeholder 10"/>
          <p:cNvSpPr>
            <a:spLocks noGrp="1"/>
          </p:cNvSpPr>
          <p:nvPr>
            <p:ph type="sldNum" sz="quarter" idx="12"/>
          </p:nvPr>
        </p:nvSpPr>
        <p:spPr/>
        <p:txBody>
          <a:bodyPr/>
          <a:lstStyle/>
          <a:p>
            <a:fld id="{5743371E-D975-440E-A94A-A0EC841C25C2}" type="slidenum">
              <a:rPr lang="en-US" smtClean="0"/>
              <a:pPr/>
              <a:t>72</a:t>
            </a:fld>
            <a:endParaRPr lang="en-US"/>
          </a:p>
        </p:txBody>
      </p:sp>
      <p:sp>
        <p:nvSpPr>
          <p:cNvPr id="14" name="Title 1"/>
          <p:cNvSpPr>
            <a:spLocks noGrp="1"/>
          </p:cNvSpPr>
          <p:nvPr>
            <p:ph type="title"/>
          </p:nvPr>
        </p:nvSpPr>
        <p:spPr>
          <a:xfrm>
            <a:off x="533400" y="122238"/>
            <a:ext cx="8229600" cy="1020762"/>
          </a:xfrm>
        </p:spPr>
        <p:txBody>
          <a:bodyPr>
            <a:normAutofit fontScale="90000"/>
          </a:bodyPr>
          <a:lstStyle/>
          <a:p>
            <a:pPr algn="r"/>
            <a:r>
              <a:rPr lang="en-US" sz="4000" dirty="0" smtClean="0">
                <a:effectLst>
                  <a:outerShdw blurRad="38100" dist="38100" dir="2700000" algn="tl">
                    <a:srgbClr val="000000">
                      <a:alpha val="43137"/>
                    </a:srgbClr>
                  </a:outerShdw>
                </a:effectLst>
              </a:rPr>
              <a:t>MEJORES PRÁCTICAS</a:t>
            </a:r>
            <a:br>
              <a:rPr lang="en-US" sz="4000" dirty="0" smtClean="0">
                <a:effectLst>
                  <a:outerShdw blurRad="38100" dist="38100" dir="2700000" algn="tl">
                    <a:srgbClr val="000000">
                      <a:alpha val="43137"/>
                    </a:srgbClr>
                  </a:outerShdw>
                </a:effectLst>
              </a:rPr>
            </a:br>
            <a:r>
              <a:rPr lang="es-ES_tradnl" dirty="0"/>
              <a:t>“GOLPEARSE” DE FORMA </a:t>
            </a:r>
            <a:r>
              <a:rPr lang="es-ES_tradnl" dirty="0" smtClean="0"/>
              <a:t>ACCIDENTAL</a:t>
            </a:r>
            <a:endParaRPr lang="en-US" dirty="0">
              <a:effectLst>
                <a:outerShdw blurRad="38100" dist="38100" dir="2700000" algn="tl">
                  <a:srgbClr val="000000">
                    <a:alpha val="43137"/>
                  </a:srgbClr>
                </a:outerShdw>
              </a:effectLst>
            </a:endParaRPr>
          </a:p>
        </p:txBody>
      </p:sp>
      <p:pic>
        <p:nvPicPr>
          <p:cNvPr id="23" name="Picture 22" descr="C:\Documents and Settings\Karen Cooper\Local Settings\Temporary Internet Files\Content.IE5\HHME7F7I\MC900432530[1].png"/>
          <p:cNvPicPr>
            <a:picLocks noChangeAspect="1" noChangeArrowheads="1"/>
          </p:cNvPicPr>
          <p:nvPr/>
        </p:nvPicPr>
        <p:blipFill>
          <a:blip r:embed="rId6" cstate="email">
            <a:duotone>
              <a:prstClr val="black"/>
              <a:srgbClr val="00B050">
                <a:tint val="45000"/>
                <a:satMod val="400000"/>
              </a:srgbClr>
            </a:duotone>
            <a:lum bright="-10000" contrast="20000"/>
          </a:blip>
          <a:srcRect/>
          <a:stretch>
            <a:fillRect/>
          </a:stretch>
        </p:blipFill>
        <p:spPr bwMode="auto">
          <a:xfrm>
            <a:off x="7696200" y="2667000"/>
            <a:ext cx="1143000" cy="784747"/>
          </a:xfrm>
          <a:prstGeom prst="rect">
            <a:avLst/>
          </a:prstGeom>
          <a:noFill/>
        </p:spPr>
      </p:pic>
      <p:sp>
        <p:nvSpPr>
          <p:cNvPr id="24" name="Rectangle 23"/>
          <p:cNvSpPr/>
          <p:nvPr/>
        </p:nvSpPr>
        <p:spPr>
          <a:xfrm>
            <a:off x="5636970" y="2514600"/>
            <a:ext cx="1683424" cy="461665"/>
          </a:xfrm>
          <a:prstGeom prst="rect">
            <a:avLst/>
          </a:prstGeom>
        </p:spPr>
        <p:txBody>
          <a:bodyPr wrap="none">
            <a:spAutoFit/>
          </a:bodyPr>
          <a:lstStyle/>
          <a:p>
            <a:pPr algn="ctr"/>
            <a:r>
              <a:rPr lang="en-US" sz="2400" b="1" dirty="0" smtClean="0">
                <a:effectLst>
                  <a:outerShdw blurRad="38100" dist="38100" dir="2700000" algn="tl">
                    <a:srgbClr val="000000">
                      <a:alpha val="43137"/>
                    </a:srgbClr>
                  </a:outerShdw>
                </a:effectLst>
              </a:rPr>
              <a:t>QUÉ HACER</a:t>
            </a:r>
          </a:p>
        </p:txBody>
      </p:sp>
      <p:sp>
        <p:nvSpPr>
          <p:cNvPr id="16" name="Curved Left Arrow 15"/>
          <p:cNvSpPr/>
          <p:nvPr/>
        </p:nvSpPr>
        <p:spPr>
          <a:xfrm rot="1893791">
            <a:off x="1745782" y="3661746"/>
            <a:ext cx="990600" cy="2418772"/>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20762"/>
          </a:xfrm>
        </p:spPr>
        <p:txBody>
          <a:bodyPr>
            <a:normAutofit fontScale="90000"/>
          </a:bodyPr>
          <a:lstStyle/>
          <a:p>
            <a:pPr algn="r"/>
            <a:r>
              <a:rPr lang="en-US" sz="4000" dirty="0" smtClean="0">
                <a:effectLst>
                  <a:outerShdw blurRad="38100" dist="38100" dir="2700000" algn="tl">
                    <a:srgbClr val="000000">
                      <a:alpha val="43137"/>
                    </a:srgbClr>
                  </a:outerShdw>
                </a:effectLst>
              </a:rPr>
              <a:t>MEJORES PRÁCTICAS</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s-ES_tradnl" dirty="0"/>
              <a:t>OPERACIÓN ACCIDENTAL DE EQUIPOS</a:t>
            </a:r>
            <a:r>
              <a:rPr lang="en-US" dirty="0"/>
              <a:t> </a:t>
            </a:r>
            <a:endParaRPr lang="en-US" dirty="0">
              <a:effectLst>
                <a:outerShdw blurRad="38100" dist="38100" dir="2700000" algn="tl">
                  <a:srgbClr val="000000">
                    <a:alpha val="43137"/>
                  </a:srgbClr>
                </a:outerShdw>
              </a:effectLst>
            </a:endParaRPr>
          </a:p>
        </p:txBody>
      </p:sp>
      <p:pic>
        <p:nvPicPr>
          <p:cNvPr id="5" name="Picture 4"/>
          <p:cNvPicPr/>
          <p:nvPr/>
        </p:nvPicPr>
        <p:blipFill>
          <a:blip r:embed="rId3" cstate="email"/>
          <a:srcRect/>
          <a:stretch>
            <a:fillRect/>
          </a:stretch>
        </p:blipFill>
        <p:spPr bwMode="auto">
          <a:xfrm>
            <a:off x="4800600" y="3124200"/>
            <a:ext cx="3733800" cy="3276600"/>
          </a:xfrm>
          <a:prstGeom prst="roundRect">
            <a:avLst/>
          </a:prstGeom>
          <a:ln w="38100">
            <a:solidFill>
              <a:schemeClr val="tx1"/>
            </a:solidFill>
          </a:ln>
          <a:effectLst/>
        </p:spPr>
      </p:pic>
      <p:pic>
        <p:nvPicPr>
          <p:cNvPr id="27649" name="Picture 1"/>
          <p:cNvPicPr>
            <a:picLocks noChangeAspect="1" noChangeArrowheads="1"/>
          </p:cNvPicPr>
          <p:nvPr/>
        </p:nvPicPr>
        <p:blipFill>
          <a:blip r:embed="rId4" cstate="email"/>
          <a:srcRect/>
          <a:stretch>
            <a:fillRect/>
          </a:stretch>
        </p:blipFill>
        <p:spPr bwMode="auto">
          <a:xfrm>
            <a:off x="457200" y="1219200"/>
            <a:ext cx="3124200" cy="2092354"/>
          </a:xfrm>
          <a:prstGeom prst="roundRect">
            <a:avLst/>
          </a:prstGeom>
          <a:noFill/>
          <a:ln w="38100">
            <a:solidFill>
              <a:schemeClr val="tx1"/>
            </a:solidFill>
            <a:miter lim="800000"/>
            <a:headEnd/>
            <a:tailEnd/>
          </a:ln>
        </p:spPr>
      </p:pic>
      <p:pic>
        <p:nvPicPr>
          <p:cNvPr id="27650" name="Picture 2"/>
          <p:cNvPicPr>
            <a:picLocks noChangeAspect="1" noChangeArrowheads="1"/>
          </p:cNvPicPr>
          <p:nvPr/>
        </p:nvPicPr>
        <p:blipFill>
          <a:blip r:embed="rId5" cstate="email"/>
          <a:srcRect/>
          <a:stretch>
            <a:fillRect/>
          </a:stretch>
        </p:blipFill>
        <p:spPr bwMode="auto">
          <a:xfrm>
            <a:off x="228600" y="4665698"/>
            <a:ext cx="3124200" cy="2162908"/>
          </a:xfrm>
          <a:prstGeom prst="roundRect">
            <a:avLst/>
          </a:prstGeom>
          <a:noFill/>
          <a:ln w="38100">
            <a:solidFill>
              <a:schemeClr val="tx1"/>
            </a:solidFill>
            <a:miter lim="800000"/>
            <a:headEnd/>
            <a:tailEnd/>
          </a:ln>
        </p:spPr>
      </p:pic>
      <p:pic>
        <p:nvPicPr>
          <p:cNvPr id="7" name="Picture 6" descr="C:\Documents and Settings\Karen Cooper\Local Settings\Temporary Internet Files\Content.IE5\HHME7F7I\MC900432530[1].png"/>
          <p:cNvPicPr>
            <a:picLocks noChangeAspect="1" noChangeArrowheads="1"/>
          </p:cNvPicPr>
          <p:nvPr/>
        </p:nvPicPr>
        <p:blipFill>
          <a:blip r:embed="rId6" cstate="email">
            <a:duotone>
              <a:prstClr val="black"/>
              <a:srgbClr val="00B050">
                <a:tint val="45000"/>
                <a:satMod val="400000"/>
              </a:srgbClr>
            </a:duotone>
            <a:lum bright="-10000" contrast="20000"/>
          </a:blip>
          <a:srcRect/>
          <a:stretch>
            <a:fillRect/>
          </a:stretch>
        </p:blipFill>
        <p:spPr bwMode="auto">
          <a:xfrm>
            <a:off x="7848600" y="4114800"/>
            <a:ext cx="1143000" cy="784747"/>
          </a:xfrm>
          <a:prstGeom prst="rect">
            <a:avLst/>
          </a:prstGeom>
          <a:noFill/>
        </p:spPr>
      </p:pic>
      <p:sp>
        <p:nvSpPr>
          <p:cNvPr id="13" name="TextBox 12"/>
          <p:cNvSpPr txBox="1"/>
          <p:nvPr/>
        </p:nvSpPr>
        <p:spPr>
          <a:xfrm>
            <a:off x="4267200" y="1676400"/>
            <a:ext cx="4648200" cy="190821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QUÉ HACER</a:t>
            </a:r>
          </a:p>
          <a:p>
            <a:pPr lvl="0" algn="ctr"/>
            <a:r>
              <a:rPr lang="es-ES_tradnl" sz="2000" i="1" dirty="0"/>
              <a:t>Instalar una protección en los controles del camión canasta para evitar la operación accidental</a:t>
            </a:r>
            <a:endParaRPr lang="en-US" sz="2000" dirty="0"/>
          </a:p>
          <a:p>
            <a:pPr algn="ctr"/>
            <a:endParaRPr lang="en-US" sz="2400" b="1" dirty="0" smtClean="0">
              <a:effectLst>
                <a:outerShdw blurRad="38100" dist="38100" dir="2700000" algn="tl">
                  <a:srgbClr val="000000">
                    <a:alpha val="43137"/>
                  </a:srgbClr>
                </a:outerShdw>
              </a:effectLst>
            </a:endParaRPr>
          </a:p>
          <a:p>
            <a:endParaRPr lang="en-US" sz="1000" i="1" dirty="0" smtClean="0"/>
          </a:p>
        </p:txBody>
      </p:sp>
      <p:sp>
        <p:nvSpPr>
          <p:cNvPr id="14" name="TextBox 13"/>
          <p:cNvSpPr txBox="1"/>
          <p:nvPr/>
        </p:nvSpPr>
        <p:spPr>
          <a:xfrm>
            <a:off x="228600" y="3352800"/>
            <a:ext cx="4267200" cy="1200329"/>
          </a:xfrm>
          <a:prstGeom prst="rect">
            <a:avLst/>
          </a:prstGeom>
          <a:noFill/>
        </p:spPr>
        <p:txBody>
          <a:bodyPr wrap="square" rtlCol="0">
            <a:spAutoFit/>
          </a:bodyPr>
          <a:lstStyle/>
          <a:p>
            <a:pPr lvl="0"/>
            <a:r>
              <a:rPr lang="es-ES_tradnl" i="1" dirty="0"/>
              <a:t>Los controles sin protección del camión canasta corren el riesgo de ser accionados accidentalmente por el pie del trabajador que golpea contra ellos</a:t>
            </a:r>
            <a:endParaRPr lang="en-US" dirty="0"/>
          </a:p>
        </p:txBody>
      </p:sp>
      <p:sp>
        <p:nvSpPr>
          <p:cNvPr id="16" name="Slide Number Placeholder 15"/>
          <p:cNvSpPr>
            <a:spLocks noGrp="1"/>
          </p:cNvSpPr>
          <p:nvPr>
            <p:ph type="sldNum" sz="quarter" idx="12"/>
          </p:nvPr>
        </p:nvSpPr>
        <p:spPr/>
        <p:txBody>
          <a:bodyPr/>
          <a:lstStyle/>
          <a:p>
            <a:fld id="{5743371E-D975-440E-A94A-A0EC841C25C2}" type="slidenum">
              <a:rPr lang="en-US" smtClean="0"/>
              <a:pPr/>
              <a:t>73</a:t>
            </a:fld>
            <a:endParaRPr lang="en-US"/>
          </a:p>
        </p:txBody>
      </p:sp>
      <p:sp>
        <p:nvSpPr>
          <p:cNvPr id="15" name="Right Arrow 14"/>
          <p:cNvSpPr/>
          <p:nvPr/>
        </p:nvSpPr>
        <p:spPr>
          <a:xfrm rot="8700385">
            <a:off x="7419781" y="3238500"/>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8700385">
            <a:off x="2922196" y="5028358"/>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y 19"/>
          <p:cNvSpPr/>
          <p:nvPr/>
        </p:nvSpPr>
        <p:spPr>
          <a:xfrm>
            <a:off x="2971800" y="5334000"/>
            <a:ext cx="1295400" cy="1143000"/>
          </a:xfrm>
          <a:prstGeom prst="mathMultiply">
            <a:avLst>
              <a:gd name="adj1" fmla="val 19310"/>
            </a:avLst>
          </a:prstGeom>
          <a:solidFill>
            <a:srgbClr val="F6862A"/>
          </a:solidFill>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20"/>
          <p:cNvSpPr/>
          <p:nvPr/>
        </p:nvSpPr>
        <p:spPr>
          <a:xfrm>
            <a:off x="3048000" y="1676400"/>
            <a:ext cx="1295400" cy="1143000"/>
          </a:xfrm>
          <a:prstGeom prst="mathMultiply">
            <a:avLst>
              <a:gd name="adj1" fmla="val 19310"/>
            </a:avLst>
          </a:prstGeom>
          <a:solidFill>
            <a:srgbClr val="F6862A"/>
          </a:solidFill>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6400800" cy="1066800"/>
          </a:xfrm>
        </p:spPr>
        <p:txBody>
          <a:bodyPr>
            <a:normAutofit/>
          </a:bodyPr>
          <a:lstStyle/>
          <a:p>
            <a:pPr algn="r"/>
            <a:r>
              <a:rPr lang="en-US" dirty="0" smtClean="0">
                <a:effectLst>
                  <a:outerShdw blurRad="38100" dist="38100" dir="2700000" algn="tl">
                    <a:srgbClr val="000000">
                      <a:alpha val="43137"/>
                    </a:srgbClr>
                  </a:outerShdw>
                </a:effectLst>
              </a:rPr>
              <a:t>MEJORES PRÁCTICAS</a:t>
            </a:r>
            <a:endParaRPr lang="en-US"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4572000" y="1524000"/>
            <a:ext cx="3962400" cy="990600"/>
          </a:xfrm>
        </p:spPr>
        <p:txBody>
          <a:bodyPr>
            <a:normAutofit fontScale="92500" lnSpcReduction="20000"/>
          </a:bodyPr>
          <a:lstStyle/>
          <a:p>
            <a:pPr lvl="0"/>
            <a:r>
              <a:rPr lang="es-ES_tradnl" sz="2400" dirty="0"/>
              <a:t>Asegure las herramientas en el camión para que no se muevan/cambien de lugar</a:t>
            </a:r>
            <a:endParaRPr lang="en-US" sz="2400" dirty="0"/>
          </a:p>
        </p:txBody>
      </p:sp>
      <p:pic>
        <p:nvPicPr>
          <p:cNvPr id="1026" name="Picture 2" descr="C:\Users\ErgoTablet\Desktop\SH 2011-2012\CARGI MATERIALS FROM SB\Electric sector\Initial visits\Facility 1_11_29_2011\Photos\DSC02846.JPG"/>
          <p:cNvPicPr>
            <a:picLocks noChangeAspect="1" noChangeArrowheads="1"/>
          </p:cNvPicPr>
          <p:nvPr/>
        </p:nvPicPr>
        <p:blipFill>
          <a:blip r:embed="rId3" cstate="email"/>
          <a:srcRect/>
          <a:stretch>
            <a:fillRect/>
          </a:stretch>
        </p:blipFill>
        <p:spPr bwMode="auto">
          <a:xfrm>
            <a:off x="5181600" y="2514600"/>
            <a:ext cx="2743200" cy="4020764"/>
          </a:xfrm>
          <a:prstGeom prst="roundRect">
            <a:avLst/>
          </a:prstGeom>
          <a:noFill/>
          <a:ln w="38100">
            <a:solidFill>
              <a:schemeClr val="tx1"/>
            </a:solidFill>
          </a:ln>
        </p:spPr>
      </p:pic>
      <p:sp>
        <p:nvSpPr>
          <p:cNvPr id="8" name="Slide Number Placeholder 7"/>
          <p:cNvSpPr>
            <a:spLocks noGrp="1"/>
          </p:cNvSpPr>
          <p:nvPr>
            <p:ph type="sldNum" sz="quarter" idx="12"/>
          </p:nvPr>
        </p:nvSpPr>
        <p:spPr/>
        <p:txBody>
          <a:bodyPr/>
          <a:lstStyle/>
          <a:p>
            <a:fld id="{5743371E-D975-440E-A94A-A0EC841C25C2}" type="slidenum">
              <a:rPr lang="en-US" smtClean="0"/>
              <a:pPr/>
              <a:t>74</a:t>
            </a:fld>
            <a:endParaRPr lang="en-US"/>
          </a:p>
        </p:txBody>
      </p:sp>
      <p:sp>
        <p:nvSpPr>
          <p:cNvPr id="9" name="Content Placeholder 2"/>
          <p:cNvSpPr txBox="1">
            <a:spLocks/>
          </p:cNvSpPr>
          <p:nvPr/>
        </p:nvSpPr>
        <p:spPr>
          <a:xfrm>
            <a:off x="152400" y="1524000"/>
            <a:ext cx="4419600" cy="1676400"/>
          </a:xfrm>
          <a:prstGeom prst="rect">
            <a:avLst/>
          </a:prstGeom>
        </p:spPr>
        <p:txBody>
          <a:bodyPr vert="horz" lIns="91440" tIns="45720" rIns="91440" bIns="45720" rtlCol="0">
            <a:normAutofit fontScale="92500"/>
          </a:bodyPr>
          <a:lstStyle/>
          <a:p>
            <a:pPr marL="342900" lvl="0" indent="-342900">
              <a:buFont typeface="Arial"/>
              <a:buChar char="•"/>
            </a:pPr>
            <a:r>
              <a:rPr lang="es-ES_tradnl" sz="2400" dirty="0"/>
              <a:t>Instale un revestimiento sobre las superficies ásperas que pueden enganchar la ropa/joyas y causar cortes/laceraciones</a:t>
            </a:r>
            <a:endParaRPr lang="en-US" sz="2400" dirty="0"/>
          </a:p>
        </p:txBody>
      </p:sp>
      <p:pic>
        <p:nvPicPr>
          <p:cNvPr id="10" name="Picture 2" descr="C:\Users\ErgoTablet\Desktop\SH 2011-2012\CARGI MATERIALS FROM SB\Electric sector\Initial visits\Facility 1_11_29_2011\Photos\DSC02794.JPG"/>
          <p:cNvPicPr>
            <a:picLocks noChangeAspect="1" noChangeArrowheads="1"/>
          </p:cNvPicPr>
          <p:nvPr/>
        </p:nvPicPr>
        <p:blipFill>
          <a:blip r:embed="rId4" cstate="email"/>
          <a:srcRect/>
          <a:stretch>
            <a:fillRect/>
          </a:stretch>
        </p:blipFill>
        <p:spPr bwMode="auto">
          <a:xfrm>
            <a:off x="762000" y="3124200"/>
            <a:ext cx="2819400" cy="3522133"/>
          </a:xfrm>
          <a:prstGeom prst="roundRect">
            <a:avLst/>
          </a:prstGeom>
          <a:noFill/>
          <a:ln w="38100">
            <a:solidFill>
              <a:schemeClr val="tx1"/>
            </a:solidFill>
          </a:ln>
        </p:spPr>
      </p:pic>
      <p:pic>
        <p:nvPicPr>
          <p:cNvPr id="11" name="Picture 10" descr="C:\Documents and Settings\Karen Cooper\Local Settings\Temporary Internet Files\Content.IE5\HHME7F7I\MC900432530[1].png"/>
          <p:cNvPicPr>
            <a:picLocks noChangeAspect="1" noChangeArrowheads="1"/>
          </p:cNvPicPr>
          <p:nvPr/>
        </p:nvPicPr>
        <p:blipFill>
          <a:blip r:embed="rId5" cstate="email">
            <a:duotone>
              <a:prstClr val="black"/>
              <a:srgbClr val="00B050">
                <a:tint val="45000"/>
                <a:satMod val="400000"/>
              </a:srgbClr>
            </a:duotone>
            <a:lum bright="-10000" contrast="20000"/>
          </a:blip>
          <a:srcRect/>
          <a:stretch>
            <a:fillRect/>
          </a:stretch>
        </p:blipFill>
        <p:spPr bwMode="auto">
          <a:xfrm>
            <a:off x="7467600" y="5715000"/>
            <a:ext cx="1143000" cy="784747"/>
          </a:xfrm>
          <a:prstGeom prst="rect">
            <a:avLst/>
          </a:prstGeom>
          <a:noFill/>
        </p:spPr>
      </p:pic>
      <p:pic>
        <p:nvPicPr>
          <p:cNvPr id="5" name="Picture 4" descr="C:\Documents and Settings\Karen Cooper\Local Settings\Temporary Internet Files\Content.IE5\HHME7F7I\MC900432530[1].png"/>
          <p:cNvPicPr>
            <a:picLocks noChangeAspect="1" noChangeArrowheads="1"/>
          </p:cNvPicPr>
          <p:nvPr/>
        </p:nvPicPr>
        <p:blipFill>
          <a:blip r:embed="rId5" cstate="email">
            <a:duotone>
              <a:prstClr val="black"/>
              <a:srgbClr val="00B050">
                <a:tint val="45000"/>
                <a:satMod val="400000"/>
              </a:srgbClr>
            </a:duotone>
            <a:lum bright="-10000" contrast="20000"/>
          </a:blip>
          <a:srcRect/>
          <a:stretch>
            <a:fillRect/>
          </a:stretch>
        </p:blipFill>
        <p:spPr bwMode="auto">
          <a:xfrm>
            <a:off x="3124200" y="5791200"/>
            <a:ext cx="1143000" cy="784747"/>
          </a:xfrm>
          <a:prstGeom prst="rect">
            <a:avLst/>
          </a:prstGeom>
          <a:noFill/>
        </p:spPr>
      </p:pic>
      <p:sp>
        <p:nvSpPr>
          <p:cNvPr id="13" name="Right Arrow 12"/>
          <p:cNvSpPr/>
          <p:nvPr/>
        </p:nvSpPr>
        <p:spPr>
          <a:xfrm rot="19560657">
            <a:off x="942781" y="4566442"/>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229600" cy="1219200"/>
          </a:xfrm>
        </p:spPr>
        <p:txBody>
          <a:bodyPr>
            <a:normAutofit/>
          </a:bodyPr>
          <a:lstStyle/>
          <a:p>
            <a:pPr algn="r"/>
            <a:r>
              <a:rPr lang="en-US" dirty="0" smtClean="0">
                <a:effectLst>
                  <a:outerShdw blurRad="38100" dist="38100" dir="2700000" algn="tl">
                    <a:srgbClr val="000000">
                      <a:alpha val="43137"/>
                    </a:srgbClr>
                  </a:outerShdw>
                </a:effectLst>
              </a:rPr>
              <a:t>MEJORES PRÁCTICAS</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1295400"/>
            <a:ext cx="4343400" cy="4830763"/>
          </a:xfrm>
        </p:spPr>
        <p:txBody>
          <a:bodyPr>
            <a:normAutofit/>
          </a:bodyPr>
          <a:lstStyle/>
          <a:p>
            <a:pPr lvl="0"/>
            <a:r>
              <a:rPr lang="es-ES_tradnl" sz="2400" dirty="0"/>
              <a:t>Instale/construya una inclinación que evite que los vehículos retrocedan hacia las áreas de trabajo</a:t>
            </a:r>
            <a:endParaRPr lang="en-US" sz="2400" dirty="0"/>
          </a:p>
        </p:txBody>
      </p:sp>
      <p:pic>
        <p:nvPicPr>
          <p:cNvPr id="1026" name="Picture 2" descr="C:\Users\ErgoTablet\Desktop\SH 2011-2012\CARGI MATERIALS FROM SB\Electric sector\Initial visits\Facility 1_11_29_2011\Photos\DSC00446.JPG"/>
          <p:cNvPicPr>
            <a:picLocks noChangeAspect="1" noChangeArrowheads="1"/>
          </p:cNvPicPr>
          <p:nvPr/>
        </p:nvPicPr>
        <p:blipFill>
          <a:blip r:embed="rId3" cstate="email">
            <a:lum bright="10000"/>
          </a:blip>
          <a:srcRect/>
          <a:stretch>
            <a:fillRect/>
          </a:stretch>
        </p:blipFill>
        <p:spPr bwMode="auto">
          <a:xfrm>
            <a:off x="457200" y="2971800"/>
            <a:ext cx="3657600" cy="2743200"/>
          </a:xfrm>
          <a:prstGeom prst="roundRect">
            <a:avLst/>
          </a:prstGeom>
          <a:noFill/>
          <a:ln w="38100">
            <a:solidFill>
              <a:schemeClr val="tx1"/>
            </a:solidFill>
          </a:ln>
        </p:spPr>
      </p:pic>
      <p:pic>
        <p:nvPicPr>
          <p:cNvPr id="5" name="Picture 4" descr="C:\Documents and Settings\Karen Cooper\Local Settings\Temporary Internet Files\Content.IE5\HHME7F7I\MC900432530[1].png"/>
          <p:cNvPicPr>
            <a:picLocks noChangeAspect="1" noChangeArrowheads="1"/>
          </p:cNvPicPr>
          <p:nvPr/>
        </p:nvPicPr>
        <p:blipFill>
          <a:blip r:embed="rId4" cstate="email">
            <a:duotone>
              <a:prstClr val="black"/>
              <a:srgbClr val="00B050">
                <a:tint val="45000"/>
                <a:satMod val="400000"/>
              </a:srgbClr>
            </a:duotone>
            <a:lum bright="-10000" contrast="20000"/>
          </a:blip>
          <a:srcRect/>
          <a:stretch>
            <a:fillRect/>
          </a:stretch>
        </p:blipFill>
        <p:spPr bwMode="auto">
          <a:xfrm>
            <a:off x="3124200" y="2743200"/>
            <a:ext cx="1143000" cy="784747"/>
          </a:xfrm>
          <a:prstGeom prst="rect">
            <a:avLst/>
          </a:prstGeom>
          <a:noFill/>
        </p:spPr>
      </p:pic>
      <p:sp>
        <p:nvSpPr>
          <p:cNvPr id="6" name="TextBox 5"/>
          <p:cNvSpPr txBox="1"/>
          <p:nvPr/>
        </p:nvSpPr>
        <p:spPr>
          <a:xfrm>
            <a:off x="76200" y="5867400"/>
            <a:ext cx="4343400" cy="646331"/>
          </a:xfrm>
          <a:prstGeom prst="rect">
            <a:avLst/>
          </a:prstGeom>
          <a:noFill/>
          <a:ln>
            <a:noFill/>
          </a:ln>
        </p:spPr>
        <p:txBody>
          <a:bodyPr wrap="square" rtlCol="0">
            <a:spAutoFit/>
          </a:bodyPr>
          <a:lstStyle/>
          <a:p>
            <a:pPr lvl="0" algn="ctr"/>
            <a:r>
              <a:rPr lang="es-ES_tradnl" i="1" dirty="0"/>
              <a:t>La inclinación previene el retroceso excesivo de los vehículos </a:t>
            </a:r>
            <a:endParaRPr lang="en-US" dirty="0"/>
          </a:p>
        </p:txBody>
      </p:sp>
      <p:sp>
        <p:nvSpPr>
          <p:cNvPr id="7" name="Slide Number Placeholder 6"/>
          <p:cNvSpPr>
            <a:spLocks noGrp="1"/>
          </p:cNvSpPr>
          <p:nvPr>
            <p:ph type="sldNum" sz="quarter" idx="12"/>
          </p:nvPr>
        </p:nvSpPr>
        <p:spPr>
          <a:xfrm>
            <a:off x="6553200" y="6127750"/>
            <a:ext cx="2133600" cy="365125"/>
          </a:xfrm>
        </p:spPr>
        <p:txBody>
          <a:bodyPr/>
          <a:lstStyle/>
          <a:p>
            <a:fld id="{5743371E-D975-440E-A94A-A0EC841C25C2}" type="slidenum">
              <a:rPr lang="en-US" smtClean="0"/>
              <a:pPr/>
              <a:t>75</a:t>
            </a:fld>
            <a:endParaRPr lang="en-US" dirty="0"/>
          </a:p>
        </p:txBody>
      </p:sp>
      <p:sp>
        <p:nvSpPr>
          <p:cNvPr id="8" name="Right Arrow 7"/>
          <p:cNvSpPr/>
          <p:nvPr/>
        </p:nvSpPr>
        <p:spPr>
          <a:xfrm rot="3463128">
            <a:off x="1243435" y="3585749"/>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6934200" y="1828800"/>
            <a:ext cx="2133600" cy="4724400"/>
          </a:xfrm>
          <a:prstGeom prst="rect">
            <a:avLst/>
          </a:prstGeom>
        </p:spPr>
        <p:txBody>
          <a:bodyPr vert="horz" lIns="91440" tIns="45720" rIns="91440" bIns="45720" rtlCol="0">
            <a:normAutofit lnSpcReduction="10000"/>
          </a:bodyPr>
          <a:lstStyle/>
          <a:p>
            <a:pPr lvl="0"/>
            <a:r>
              <a:rPr lang="es-ES_tradnl" sz="2400" dirty="0"/>
              <a:t>Coloque los objetos más pesados más cerca del piso y los más livianos más arriba para evitar lesiones causadas por equipos que se vuelcan o se rompen y caen sobre los empleados </a:t>
            </a:r>
            <a:endParaRPr lang="en-US" sz="2400" dirty="0"/>
          </a:p>
        </p:txBody>
      </p:sp>
      <p:pic>
        <p:nvPicPr>
          <p:cNvPr id="10" name="Picture 2" descr="C:\Users\ErgoTablet\Desktop\SH 2011-2012\CARGI MATERIALS FROM SB\Electric sector\Initial visits\Facility 5_03_07_2012\Pictures\DSC03231.JPG"/>
          <p:cNvPicPr>
            <a:picLocks noChangeAspect="1" noChangeArrowheads="1"/>
          </p:cNvPicPr>
          <p:nvPr/>
        </p:nvPicPr>
        <p:blipFill>
          <a:blip r:embed="rId5" cstate="email"/>
          <a:srcRect/>
          <a:stretch>
            <a:fillRect/>
          </a:stretch>
        </p:blipFill>
        <p:spPr bwMode="auto">
          <a:xfrm>
            <a:off x="4724400" y="1828800"/>
            <a:ext cx="1986455" cy="4114800"/>
          </a:xfrm>
          <a:prstGeom prst="roundRect">
            <a:avLst/>
          </a:prstGeom>
          <a:noFill/>
          <a:ln w="38100">
            <a:solidFill>
              <a:schemeClr val="tx1"/>
            </a:solidFill>
          </a:ln>
        </p:spPr>
      </p:pic>
      <p:pic>
        <p:nvPicPr>
          <p:cNvPr id="11" name="Picture 10" descr="C:\Documents and Settings\Karen Cooper\Local Settings\Temporary Internet Files\Content.IE5\HHME7F7I\MC900432530[1].png"/>
          <p:cNvPicPr>
            <a:picLocks noChangeAspect="1" noChangeArrowheads="1"/>
          </p:cNvPicPr>
          <p:nvPr/>
        </p:nvPicPr>
        <p:blipFill>
          <a:blip r:embed="rId4" cstate="email">
            <a:duotone>
              <a:prstClr val="black"/>
              <a:srgbClr val="00B050">
                <a:tint val="45000"/>
                <a:satMod val="400000"/>
              </a:srgbClr>
            </a:duotone>
            <a:lum bright="-10000" contrast="20000"/>
          </a:blip>
          <a:srcRect/>
          <a:stretch>
            <a:fillRect/>
          </a:stretch>
        </p:blipFill>
        <p:spPr bwMode="auto">
          <a:xfrm>
            <a:off x="5867400" y="1729853"/>
            <a:ext cx="1143000" cy="784747"/>
          </a:xfrm>
          <a:prstGeom prst="rect">
            <a:avLst/>
          </a:prstGeom>
          <a:noFill/>
        </p:spPr>
      </p:pic>
      <p:sp>
        <p:nvSpPr>
          <p:cNvPr id="12" name="TextBox 11"/>
          <p:cNvSpPr txBox="1"/>
          <p:nvPr/>
        </p:nvSpPr>
        <p:spPr>
          <a:xfrm>
            <a:off x="4419600" y="6183868"/>
            <a:ext cx="3124200" cy="369332"/>
          </a:xfrm>
          <a:prstGeom prst="rect">
            <a:avLst/>
          </a:prstGeom>
          <a:noFill/>
          <a:ln>
            <a:noFill/>
          </a:ln>
        </p:spPr>
        <p:txBody>
          <a:bodyPr wrap="square" rtlCol="0">
            <a:spAutoFit/>
          </a:bodyPr>
          <a:lstStyle/>
          <a:p>
            <a:pPr lvl="0"/>
            <a:r>
              <a:rPr lang="es-ES_tradnl" i="1" dirty="0"/>
              <a:t>Carreteles colocados en el rack </a:t>
            </a:r>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Resbalón, tropezón o caída</a:t>
            </a:r>
            <a:endParaRPr lang="es-ES_tradnl"/>
          </a:p>
        </p:txBody>
      </p:sp>
      <p:sp>
        <p:nvSpPr>
          <p:cNvPr id="4" name="Slide Number Placeholder 3"/>
          <p:cNvSpPr>
            <a:spLocks noGrp="1"/>
          </p:cNvSpPr>
          <p:nvPr>
            <p:ph type="sldNum" sz="quarter" idx="12"/>
          </p:nvPr>
        </p:nvSpPr>
        <p:spPr/>
        <p:txBody>
          <a:bodyPr/>
          <a:lstStyle/>
          <a:p>
            <a:fld id="{08C57097-B0D4-42A7-9A66-B67B15BCBCEA}" type="slidenum">
              <a:rPr lang="en-US" smtClean="0">
                <a:solidFill>
                  <a:prstClr val="black">
                    <a:tint val="75000"/>
                  </a:prstClr>
                </a:solidFill>
              </a:rPr>
              <a:pPr/>
              <a:t>76</a:t>
            </a:fld>
            <a:endParaRPr lang="en-US" dirty="0">
              <a:solidFill>
                <a:prstClr val="black">
                  <a:tint val="75000"/>
                </a:prstClr>
              </a:solidFill>
            </a:endParaRPr>
          </a:p>
        </p:txBody>
      </p:sp>
    </p:spTree>
    <p:extLst>
      <p:ext uri="{BB962C8B-B14F-4D97-AF65-F5344CB8AC3E}">
        <p14:creationId xmlns:p14="http://schemas.microsoft.com/office/powerpoint/2010/main" val="39830857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1" name="Rectangle 7"/>
          <p:cNvSpPr>
            <a:spLocks noChangeArrowheads="1"/>
          </p:cNvSpPr>
          <p:nvPr/>
        </p:nvSpPr>
        <p:spPr bwMode="auto">
          <a:xfrm>
            <a:off x="2838735" y="1560479"/>
            <a:ext cx="6305265" cy="1815882"/>
          </a:xfrm>
          <a:prstGeom prst="rect">
            <a:avLst/>
          </a:prstGeom>
          <a:noFill/>
          <a:ln w="9525">
            <a:noFill/>
            <a:miter lim="800000"/>
            <a:headEnd/>
            <a:tailEnd/>
          </a:ln>
        </p:spPr>
        <p:txBody>
          <a:bodyPr wrap="square" anchor="ctr">
            <a:spAutoFit/>
          </a:bodyPr>
          <a:lstStyle/>
          <a:p>
            <a:r>
              <a:rPr lang="es-AR" sz="4000" b="1" dirty="0"/>
              <a:t>Resbalones: </a:t>
            </a:r>
            <a:r>
              <a:rPr lang="es-AR" sz="2400" dirty="0"/>
              <a:t> ocurren cuando hay contaminantes como agua, hielo, barro, hojas húmedas, aceite o nieve que cubren la superficie del suelo y hacen que se vuelva resbaloso.</a:t>
            </a:r>
          </a:p>
        </p:txBody>
      </p:sp>
      <p:pic>
        <p:nvPicPr>
          <p:cNvPr id="20" name="Picture 4"/>
          <p:cNvPicPr>
            <a:picLocks noChangeAspect="1" noChangeArrowheads="1"/>
          </p:cNvPicPr>
          <p:nvPr/>
        </p:nvPicPr>
        <p:blipFill>
          <a:blip r:embed="rId3" cstate="email"/>
          <a:srcRect/>
          <a:stretch>
            <a:fillRect/>
          </a:stretch>
        </p:blipFill>
        <p:spPr bwMode="auto">
          <a:xfrm>
            <a:off x="0" y="3766782"/>
            <a:ext cx="3544790" cy="2750025"/>
          </a:xfrm>
          <a:prstGeom prst="rect">
            <a:avLst/>
          </a:prstGeom>
          <a:noFill/>
          <a:ln w="9525">
            <a:noFill/>
            <a:miter lim="800000"/>
            <a:headEnd/>
            <a:tailEnd/>
          </a:ln>
          <a:effectLst/>
        </p:spPr>
      </p:pic>
      <p:pic>
        <p:nvPicPr>
          <p:cNvPr id="21" name="Picture 5"/>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0" y="1462349"/>
            <a:ext cx="2374710" cy="2297609"/>
          </a:xfrm>
          <a:prstGeom prst="rect">
            <a:avLst/>
          </a:prstGeom>
          <a:noFill/>
          <a:ln w="9525">
            <a:noFill/>
            <a:miter lim="800000"/>
            <a:headEnd/>
            <a:tailEnd/>
          </a:ln>
          <a:effectLst/>
        </p:spPr>
      </p:pic>
      <p:sp>
        <p:nvSpPr>
          <p:cNvPr id="22" name="Rectangle 7"/>
          <p:cNvSpPr>
            <a:spLocks noChangeArrowheads="1"/>
          </p:cNvSpPr>
          <p:nvPr/>
        </p:nvSpPr>
        <p:spPr bwMode="auto">
          <a:xfrm>
            <a:off x="2838735" y="3282372"/>
            <a:ext cx="6305265" cy="1815882"/>
          </a:xfrm>
          <a:prstGeom prst="rect">
            <a:avLst/>
          </a:prstGeom>
          <a:noFill/>
          <a:ln w="9525">
            <a:noFill/>
            <a:miter lim="800000"/>
            <a:headEnd/>
            <a:tailEnd/>
          </a:ln>
        </p:spPr>
        <p:txBody>
          <a:bodyPr wrap="square" anchor="ctr">
            <a:spAutoFit/>
          </a:bodyPr>
          <a:lstStyle/>
          <a:p>
            <a:r>
              <a:rPr lang="es-AR" sz="4000" b="1" dirty="0"/>
              <a:t>Tropezones:</a:t>
            </a:r>
            <a:r>
              <a:rPr lang="es-AR" sz="2400" dirty="0"/>
              <a:t>  ocurren cuando el pie de una persona entra en contacto con un obstáculo inesperado que causa una pérdida momentánea del equilibrio.</a:t>
            </a:r>
          </a:p>
        </p:txBody>
      </p:sp>
      <p:sp>
        <p:nvSpPr>
          <p:cNvPr id="93202" name="Rectangle 18"/>
          <p:cNvSpPr>
            <a:spLocks noChangeArrowheads="1"/>
          </p:cNvSpPr>
          <p:nvPr/>
        </p:nvSpPr>
        <p:spPr bwMode="auto">
          <a:xfrm>
            <a:off x="2852256" y="5215507"/>
            <a:ext cx="6114323" cy="1077218"/>
          </a:xfrm>
          <a:prstGeom prst="rect">
            <a:avLst/>
          </a:prstGeom>
          <a:noFill/>
          <a:ln w="9525">
            <a:noFill/>
            <a:miter lim="800000"/>
            <a:headEnd/>
            <a:tailEnd/>
          </a:ln>
        </p:spPr>
        <p:txBody>
          <a:bodyPr wrap="square" anchor="ctr">
            <a:spAutoFit/>
          </a:bodyPr>
          <a:lstStyle/>
          <a:p>
            <a:r>
              <a:rPr lang="es-AR" sz="4000" b="1" dirty="0"/>
              <a:t>Caídas:</a:t>
            </a:r>
            <a:r>
              <a:rPr lang="es-AR" sz="3600" b="1" dirty="0"/>
              <a:t> </a:t>
            </a:r>
            <a:r>
              <a:rPr lang="es-AR" sz="2400" dirty="0"/>
              <a:t>ocurren cuando una persona pierde el equilibrio.  </a:t>
            </a:r>
          </a:p>
        </p:txBody>
      </p:sp>
      <p:sp>
        <p:nvSpPr>
          <p:cNvPr id="23" name="Title 5"/>
          <p:cNvSpPr txBox="1">
            <a:spLocks/>
          </p:cNvSpPr>
          <p:nvPr/>
        </p:nvSpPr>
        <p:spPr>
          <a:xfrm>
            <a:off x="381000" y="533400"/>
            <a:ext cx="8229600" cy="1029269"/>
          </a:xfrm>
          <a:prstGeom prst="rect">
            <a:avLst/>
          </a:prstGeom>
        </p:spPr>
        <p:txBody>
          <a:bodyPr vert="horz" lIns="91440" tIns="45720" rIns="91440" bIns="45720" rtlCol="0" anchor="t">
            <a:normAutofit/>
          </a:bodyPr>
          <a:lstStyle/>
          <a:p>
            <a:pPr algn="r"/>
            <a:r>
              <a:rPr lang="es-AR" sz="3600" b="1" dirty="0">
                <a:solidFill>
                  <a:srgbClr val="FFFFFF"/>
                </a:solidFill>
                <a:effectLst>
                  <a:outerShdw blurRad="63500" dir="3600000" algn="tl">
                    <a:srgbClr val="000000">
                      <a:alpha val="70000"/>
                    </a:srgbClr>
                  </a:outerShdw>
                </a:effectLst>
              </a:rPr>
              <a:t>¿CUÁL ES LA DIFERENCIA?</a:t>
            </a:r>
          </a:p>
        </p:txBody>
      </p:sp>
      <p:sp>
        <p:nvSpPr>
          <p:cNvPr id="8" name="Slide Number Placeholder 7"/>
          <p:cNvSpPr>
            <a:spLocks noGrp="1"/>
          </p:cNvSpPr>
          <p:nvPr>
            <p:ph type="sldNum" sz="quarter" idx="12"/>
          </p:nvPr>
        </p:nvSpPr>
        <p:spPr/>
        <p:txBody>
          <a:bodyPr/>
          <a:lstStyle/>
          <a:p>
            <a:fld id="{1AEA41FB-01C2-4D91-8A68-98251CD2FFE9}" type="slidenum">
              <a:rPr lang="en-US" smtClean="0"/>
              <a:pPr/>
              <a:t>77</a:t>
            </a:fld>
            <a:endParaRPr lang="en-US"/>
          </a:p>
        </p:txBody>
      </p:sp>
    </p:spTree>
    <p:extLst>
      <p:ext uri="{BB962C8B-B14F-4D97-AF65-F5344CB8AC3E}">
        <p14:creationId xmlns:p14="http://schemas.microsoft.com/office/powerpoint/2010/main" val="420983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191"/>
                                        </p:tgtEl>
                                        <p:attrNameLst>
                                          <p:attrName>style.visibility</p:attrName>
                                        </p:attrNameLst>
                                      </p:cBhvr>
                                      <p:to>
                                        <p:strVal val="visible"/>
                                      </p:to>
                                    </p:set>
                                    <p:animEffect transition="in" filter="fade">
                                      <p:cBhvr>
                                        <p:cTn id="7" dur="2000"/>
                                        <p:tgtEl>
                                          <p:spTgt spid="93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202"/>
                                        </p:tgtEl>
                                        <p:attrNameLst>
                                          <p:attrName>style.visibility</p:attrName>
                                        </p:attrNameLst>
                                      </p:cBhvr>
                                      <p:to>
                                        <p:strVal val="visible"/>
                                      </p:to>
                                    </p:set>
                                    <p:animEffect transition="in" filter="fade">
                                      <p:cBhvr>
                                        <p:cTn id="17" dur="2000"/>
                                        <p:tgtEl>
                                          <p:spTgt spid="93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1" grpId="0"/>
      <p:bldP spid="22" grpId="0"/>
      <p:bldP spid="9320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229600" cy="868362"/>
          </a:xfrm>
        </p:spPr>
        <p:txBody>
          <a:bodyPr/>
          <a:lstStyle/>
          <a:p>
            <a:pPr algn="r"/>
            <a:r>
              <a:rPr lang="es-AR" dirty="0">
                <a:solidFill>
                  <a:srgbClr val="FFFFFF"/>
                </a:solidFill>
                <a:effectLst>
                  <a:outerShdw blurRad="63500" dir="3600000" algn="tl">
                    <a:srgbClr val="000000">
                      <a:alpha val="70000"/>
                    </a:srgbClr>
                  </a:outerShdw>
                </a:effectLst>
              </a:rPr>
              <a:t>CAÍDAS</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0" y="1447800"/>
            <a:ext cx="8534400" cy="4876800"/>
          </a:xfrm>
        </p:spPr>
        <p:txBody>
          <a:bodyPr>
            <a:normAutofit/>
          </a:bodyPr>
          <a:lstStyle/>
          <a:p>
            <a:pPr marL="347472" indent="-347472">
              <a:buNone/>
            </a:pPr>
            <a:r>
              <a:rPr lang="en-US" b="1" dirty="0" smtClean="0"/>
              <a:t>  </a:t>
            </a:r>
            <a:r>
              <a:rPr lang="es-ES_tradnl" sz="2800" b="1" dirty="0" smtClean="0"/>
              <a:t>Desde diferentes alturas</a:t>
            </a:r>
          </a:p>
          <a:p>
            <a:pPr lvl="1"/>
            <a:r>
              <a:rPr lang="es-ES_tradnl" dirty="0" smtClean="0"/>
              <a:t>Caerse de un poste</a:t>
            </a:r>
          </a:p>
          <a:p>
            <a:pPr lvl="1"/>
            <a:r>
              <a:rPr lang="es-ES_tradnl" dirty="0" smtClean="0"/>
              <a:t>Caerse en una zanja</a:t>
            </a:r>
          </a:p>
          <a:p>
            <a:pPr lvl="1"/>
            <a:r>
              <a:rPr lang="es-ES_tradnl" dirty="0" smtClean="0"/>
              <a:t>Caerse saliéndose de la canasta</a:t>
            </a:r>
          </a:p>
          <a:p>
            <a:pPr>
              <a:buNone/>
            </a:pPr>
            <a:endParaRPr lang="en-US" dirty="0" smtClean="0"/>
          </a:p>
        </p:txBody>
      </p:sp>
      <p:sp>
        <p:nvSpPr>
          <p:cNvPr id="5" name="Slide Number Placeholder 4"/>
          <p:cNvSpPr>
            <a:spLocks noGrp="1"/>
          </p:cNvSpPr>
          <p:nvPr>
            <p:ph type="sldNum" sz="quarter" idx="12"/>
          </p:nvPr>
        </p:nvSpPr>
        <p:spPr/>
        <p:txBody>
          <a:bodyPr/>
          <a:lstStyle/>
          <a:p>
            <a:fld id="{4D7D747F-4488-409A-B73E-D19449E07B18}" type="slidenum">
              <a:rPr lang="en-US" smtClean="0">
                <a:solidFill>
                  <a:prstClr val="black">
                    <a:tint val="75000"/>
                  </a:prstClr>
                </a:solidFill>
              </a:rPr>
              <a:pPr/>
              <a:t>78</a:t>
            </a:fld>
            <a:endParaRPr lang="en-US" dirty="0">
              <a:solidFill>
                <a:prstClr val="black">
                  <a:tint val="75000"/>
                </a:prstClr>
              </a:solidFill>
            </a:endParaRPr>
          </a:p>
        </p:txBody>
      </p:sp>
      <p:sp>
        <p:nvSpPr>
          <p:cNvPr id="9" name="Content Placeholder 6"/>
          <p:cNvSpPr txBox="1">
            <a:spLocks/>
          </p:cNvSpPr>
          <p:nvPr/>
        </p:nvSpPr>
        <p:spPr>
          <a:xfrm>
            <a:off x="4648200" y="1600200"/>
            <a:ext cx="4101152" cy="4876800"/>
          </a:xfrm>
          <a:prstGeom prst="rect">
            <a:avLst/>
          </a:prstGeom>
        </p:spPr>
        <p:txBody>
          <a:bodyPr vert="horz" lIns="91440" tIns="45720" rIns="91440" bIns="45720" rtlCol="0">
            <a:normAutofit/>
          </a:bodyPr>
          <a:lstStyle/>
          <a:p>
            <a:pPr marL="347472" indent="-347472" algn="ctr">
              <a:spcBef>
                <a:spcPts val="768"/>
              </a:spcBef>
            </a:pPr>
            <a:r>
              <a:rPr lang="es-AR" sz="3200" b="1" dirty="0"/>
              <a:t>Desde la misma altura</a:t>
            </a:r>
          </a:p>
          <a:p>
            <a:pPr marL="740664" lvl="1" indent="-283464">
              <a:spcBef>
                <a:spcPts val="672"/>
              </a:spcBef>
              <a:buClr>
                <a:schemeClr val="tx1"/>
              </a:buClr>
              <a:buFont typeface="Arial"/>
              <a:buChar char="–"/>
            </a:pPr>
            <a:r>
              <a:rPr lang="es-AR" sz="2400" dirty="0"/>
              <a:t>Resbalarse y caerse en el hielo</a:t>
            </a:r>
          </a:p>
          <a:p>
            <a:pPr marL="740664" lvl="1" indent="-283464">
              <a:spcBef>
                <a:spcPts val="672"/>
              </a:spcBef>
              <a:buClr>
                <a:schemeClr val="tx1"/>
              </a:buClr>
              <a:buFont typeface="Arial"/>
              <a:buChar char="–"/>
            </a:pPr>
            <a:r>
              <a:rPr lang="es-AR" sz="2400" dirty="0"/>
              <a:t>Tropezarse y caerse en </a:t>
            </a:r>
            <a:r>
              <a:rPr lang="es-AR" sz="2400" dirty="0" smtClean="0"/>
              <a:t>la orilla </a:t>
            </a:r>
            <a:r>
              <a:rPr lang="es-AR" sz="2400" dirty="0"/>
              <a:t>de la vereda</a:t>
            </a:r>
          </a:p>
        </p:txBody>
      </p:sp>
      <p:pic>
        <p:nvPicPr>
          <p:cNvPr id="10" name="Picture 4"/>
          <p:cNvPicPr>
            <a:picLocks noChangeAspect="1" noChangeArrowheads="1"/>
          </p:cNvPicPr>
          <p:nvPr/>
        </p:nvPicPr>
        <p:blipFill>
          <a:blip r:embed="rId3" cstate="email"/>
          <a:stretch>
            <a:fillRect/>
          </a:stretch>
        </p:blipFill>
        <p:spPr bwMode="auto">
          <a:xfrm>
            <a:off x="5029200" y="4004765"/>
            <a:ext cx="3373898" cy="2853235"/>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066800" y="3705256"/>
            <a:ext cx="2514601" cy="2985558"/>
          </a:xfrm>
          <a:prstGeom prst="roundRect">
            <a:avLst/>
          </a:prstGeom>
          <a:ln w="38100">
            <a:solidFill>
              <a:schemeClr val="tx1"/>
            </a:solidFill>
          </a:ln>
        </p:spPr>
      </p:pic>
    </p:spTree>
    <p:extLst>
      <p:ext uri="{BB962C8B-B14F-4D97-AF65-F5344CB8AC3E}">
        <p14:creationId xmlns:p14="http://schemas.microsoft.com/office/powerpoint/2010/main" val="28368292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8145" name="Object 1"/>
          <p:cNvGraphicFramePr>
            <a:graphicFrameLocks noChangeAspect="1"/>
          </p:cNvGraphicFramePr>
          <p:nvPr/>
        </p:nvGraphicFramePr>
        <p:xfrm>
          <a:off x="1371600" y="1703388"/>
          <a:ext cx="3903662" cy="5154612"/>
        </p:xfrm>
        <a:graphic>
          <a:graphicData uri="http://schemas.openxmlformats.org/presentationml/2006/ole">
            <mc:AlternateContent xmlns:mc="http://schemas.openxmlformats.org/markup-compatibility/2006">
              <mc:Choice xmlns:v="urn:schemas-microsoft-com:vml" Requires="v">
                <p:oleObj spid="_x0000_s440334" name="Acrobat Document" r:id="rId4" imgW="7779960" imgH="10050480" progId="">
                  <p:embed/>
                </p:oleObj>
              </mc:Choice>
              <mc:Fallback>
                <p:oleObj name="Acrobat Document" r:id="rId4" imgW="7779960" imgH="10050480" progId="">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l="7843" t="6061"/>
                      <a:stretch>
                        <a:fillRect/>
                      </a:stretch>
                    </p:blipFill>
                    <p:spPr bwMode="auto">
                      <a:xfrm>
                        <a:off x="1371600" y="1703388"/>
                        <a:ext cx="3903662" cy="515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5" name="Title 4"/>
          <p:cNvSpPr>
            <a:spLocks noGrp="1"/>
          </p:cNvSpPr>
          <p:nvPr>
            <p:ph type="title"/>
          </p:nvPr>
        </p:nvSpPr>
        <p:spPr/>
        <p:txBody>
          <a:bodyPr>
            <a:normAutofit/>
          </a:bodyPr>
          <a:lstStyle/>
          <a:p>
            <a:r>
              <a:rPr lang="es-AR" b="0" dirty="0"/>
              <a:t>CAÍDAS DESDE DIFERENTES ALTURAS</a:t>
            </a:r>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79</a:t>
            </a:fld>
            <a:endParaRPr lang="en-US" dirty="0">
              <a:solidFill>
                <a:prstClr val="black">
                  <a:tint val="75000"/>
                </a:prstClr>
              </a:solidFill>
            </a:endParaRPr>
          </a:p>
        </p:txBody>
      </p:sp>
      <p:pic>
        <p:nvPicPr>
          <p:cNvPr id="9" name="Picture 2"/>
          <p:cNvPicPr>
            <a:picLocks noChangeAspect="1" noChangeArrowheads="1"/>
          </p:cNvPicPr>
          <p:nvPr/>
        </p:nvPicPr>
        <p:blipFill>
          <a:blip r:embed="rId6" cstate="email">
            <a:clrChange>
              <a:clrFrom>
                <a:srgbClr val="FFFFFF"/>
              </a:clrFrom>
              <a:clrTo>
                <a:srgbClr val="FFFFFF">
                  <a:alpha val="0"/>
                </a:srgbClr>
              </a:clrTo>
            </a:clrChange>
          </a:blip>
          <a:srcRect l="12124" r="11092"/>
          <a:stretch>
            <a:fillRect/>
          </a:stretch>
        </p:blipFill>
        <p:spPr bwMode="auto">
          <a:xfrm>
            <a:off x="4223372" y="1905000"/>
            <a:ext cx="4920628" cy="4953000"/>
          </a:xfrm>
          <a:prstGeom prst="rect">
            <a:avLst/>
          </a:prstGeom>
          <a:noFill/>
          <a:ln w="9525">
            <a:noFill/>
            <a:miter lim="800000"/>
            <a:headEnd/>
            <a:tailEnd/>
          </a:ln>
        </p:spPr>
      </p:pic>
    </p:spTree>
    <p:extLst>
      <p:ext uri="{BB962C8B-B14F-4D97-AF65-F5344CB8AC3E}">
        <p14:creationId xmlns:p14="http://schemas.microsoft.com/office/powerpoint/2010/main" val="3066067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r"/>
            <a:r>
              <a:rPr lang="en-US" dirty="0" smtClean="0">
                <a:effectLst>
                  <a:outerShdw blurRad="38100" dist="38100" dir="2700000" algn="tl">
                    <a:srgbClr val="000000">
                      <a:alpha val="43137"/>
                    </a:srgbClr>
                  </a:outerShdw>
                </a:effectLst>
              </a:rPr>
              <a:t>ALCANCE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05400" y="2057400"/>
            <a:ext cx="3810000" cy="4648200"/>
          </a:xfrm>
        </p:spPr>
        <p:txBody>
          <a:bodyPr>
            <a:normAutofit/>
          </a:bodyPr>
          <a:lstStyle/>
          <a:p>
            <a:r>
              <a:rPr lang="es-ES_tradnl" sz="2400" dirty="0" smtClean="0"/>
              <a:t>Levantar/cargar</a:t>
            </a:r>
          </a:p>
          <a:p>
            <a:r>
              <a:rPr lang="es-ES_tradnl" sz="2400" dirty="0" smtClean="0"/>
              <a:t>Empujar/jalar</a:t>
            </a:r>
          </a:p>
          <a:p>
            <a:r>
              <a:rPr lang="es-ES_tradnl" sz="2400" dirty="0" smtClean="0"/>
              <a:t>Doblarse/alcanzar</a:t>
            </a:r>
          </a:p>
          <a:p>
            <a:pPr marL="346075" indent="-346075"/>
            <a:r>
              <a:rPr lang="es-ES_tradnl" sz="2400" dirty="0" smtClean="0"/>
              <a:t>Caminar</a:t>
            </a:r>
          </a:p>
          <a:p>
            <a:pPr marL="346075" indent="-346075"/>
            <a:r>
              <a:rPr lang="es-ES_tradnl" sz="2400" dirty="0" smtClean="0"/>
              <a:t>Escalar</a:t>
            </a:r>
          </a:p>
          <a:p>
            <a:pPr marL="346075" indent="-346075"/>
            <a:r>
              <a:rPr lang="es-ES_tradnl" sz="2400" dirty="0" smtClean="0"/>
              <a:t>Arrodillarse</a:t>
            </a:r>
          </a:p>
          <a:p>
            <a:pPr marL="346075" indent="-346075"/>
            <a:r>
              <a:rPr lang="es-ES_tradnl" sz="2400" dirty="0" smtClean="0"/>
              <a:t>Cavar/excavar</a:t>
            </a:r>
          </a:p>
          <a:p>
            <a:pPr marL="346075" indent="-346075"/>
            <a:r>
              <a:rPr lang="es-ES_tradnl" sz="2400" dirty="0" smtClean="0"/>
              <a:t>Cortar cables</a:t>
            </a:r>
          </a:p>
          <a:p>
            <a:pPr marL="346075" indent="-346075"/>
            <a:r>
              <a:rPr lang="es-ES_tradnl" sz="2400" dirty="0" smtClean="0"/>
              <a:t>Manejar</a:t>
            </a:r>
          </a:p>
          <a:p>
            <a:pPr marL="346075" indent="-346075"/>
            <a:r>
              <a:rPr lang="es-ES_tradnl" sz="2000" i="1" dirty="0" smtClean="0">
                <a:solidFill>
                  <a:srgbClr val="FF0000"/>
                </a:solidFill>
              </a:rPr>
              <a:t>Y muchas mas…</a:t>
            </a:r>
          </a:p>
          <a:p>
            <a:pPr marL="346075" indent="-346075"/>
            <a:endParaRPr lang="en-US" sz="2400" dirty="0" smtClean="0"/>
          </a:p>
        </p:txBody>
      </p:sp>
      <p:sp>
        <p:nvSpPr>
          <p:cNvPr id="5" name="Content Placeholder 2"/>
          <p:cNvSpPr txBox="1">
            <a:spLocks/>
          </p:cNvSpPr>
          <p:nvPr/>
        </p:nvSpPr>
        <p:spPr>
          <a:xfrm>
            <a:off x="4572000" y="1752601"/>
            <a:ext cx="4343400" cy="4190999"/>
          </a:xfrm>
          <a:prstGeom prst="rect">
            <a:avLst/>
          </a:prstGeom>
        </p:spPr>
        <p:txBody>
          <a:bodyPr vert="horz" lIns="91440" tIns="45720" rIns="91440" bIns="45720" rtlCol="0">
            <a:normAutofit/>
          </a:bodyPr>
          <a:lstStyle/>
          <a:p>
            <a:pPr marL="346075" indent="-346075">
              <a:buFont typeface="Arial" pitchFamily="34" charset="0"/>
              <a:buChar char="•"/>
            </a:pPr>
            <a:endParaRPr kumimoji="0" lang="en-US" sz="2400" b="0" i="1" u="none" strike="noStrike" kern="1200" cap="none" spc="0" normalizeH="0" baseline="0" noProof="0" dirty="0" smtClean="0">
              <a:ln>
                <a:noFill/>
              </a:ln>
              <a:solidFill>
                <a:srgbClr val="FF0000"/>
              </a:solidFill>
              <a:effectLst/>
              <a:uLnTx/>
              <a:uFillTx/>
              <a:latin typeface="+mn-lt"/>
              <a:ea typeface="+mn-ea"/>
              <a:cs typeface="+mn-cs"/>
            </a:endParaRPr>
          </a:p>
        </p:txBody>
      </p:sp>
      <p:pic>
        <p:nvPicPr>
          <p:cNvPr id="6" name="Picture 5" descr="C:\Documents and Settings\Karen Cooper\Local Settings\Temporary Internet Files\Content.IE5\HHME7F7I\MC900432530[1].png"/>
          <p:cNvPicPr>
            <a:picLocks noChangeAspect="1" noChangeArrowheads="1"/>
          </p:cNvPicPr>
          <p:nvPr/>
        </p:nvPicPr>
        <p:blipFill>
          <a:blip r:embed="rId3" cstate="email">
            <a:duotone>
              <a:prstClr val="black"/>
              <a:srgbClr val="00B050">
                <a:tint val="45000"/>
                <a:satMod val="400000"/>
              </a:srgbClr>
            </a:duotone>
            <a:lum bright="-10000" contrast="20000"/>
          </a:blip>
          <a:srcRect/>
          <a:stretch>
            <a:fillRect/>
          </a:stretch>
        </p:blipFill>
        <p:spPr bwMode="auto">
          <a:xfrm>
            <a:off x="2743200" y="4114800"/>
            <a:ext cx="1143000" cy="784747"/>
          </a:xfrm>
          <a:prstGeom prst="rect">
            <a:avLst/>
          </a:prstGeom>
          <a:noFill/>
        </p:spPr>
      </p:pic>
      <p:pic>
        <p:nvPicPr>
          <p:cNvPr id="7" name="Picture 2" descr="C:\Documents and Settings\Karen Cooper\Local Settings\Temporary Internet Files\Content.IE5\PQQ6J638\MC900432537[1].png"/>
          <p:cNvPicPr>
            <a:picLocks noChangeAspect="1" noChangeArrowheads="1"/>
          </p:cNvPicPr>
          <p:nvPr/>
        </p:nvPicPr>
        <p:blipFill>
          <a:blip r:embed="rId4" cstate="email"/>
          <a:srcRect/>
          <a:stretch>
            <a:fillRect/>
          </a:stretch>
        </p:blipFill>
        <p:spPr bwMode="auto">
          <a:xfrm>
            <a:off x="552326" y="4355068"/>
            <a:ext cx="866903" cy="868362"/>
          </a:xfrm>
          <a:prstGeom prst="rect">
            <a:avLst/>
          </a:prstGeom>
          <a:noFill/>
          <a:ln w="9525">
            <a:noFill/>
            <a:miter lim="800000"/>
            <a:headEnd/>
            <a:tailEnd/>
          </a:ln>
        </p:spPr>
      </p:pic>
      <p:sp>
        <p:nvSpPr>
          <p:cNvPr id="8" name="TextBox 7"/>
          <p:cNvSpPr txBox="1"/>
          <p:nvPr/>
        </p:nvSpPr>
        <p:spPr>
          <a:xfrm>
            <a:off x="176156" y="5269468"/>
            <a:ext cx="1455033" cy="369332"/>
          </a:xfrm>
          <a:prstGeom prst="rect">
            <a:avLst/>
          </a:prstGeom>
          <a:noFill/>
        </p:spPr>
        <p:txBody>
          <a:bodyPr wrap="none" rtlCol="0">
            <a:spAutoFit/>
          </a:bodyPr>
          <a:lstStyle/>
          <a:p>
            <a:r>
              <a:rPr lang="es-ES_tradnl" smtClean="0"/>
              <a:t>Mala práctica</a:t>
            </a:r>
            <a:endParaRPr lang="es-ES_tradnl"/>
          </a:p>
        </p:txBody>
      </p:sp>
      <p:sp>
        <p:nvSpPr>
          <p:cNvPr id="9" name="TextBox 8"/>
          <p:cNvSpPr txBox="1"/>
          <p:nvPr/>
        </p:nvSpPr>
        <p:spPr>
          <a:xfrm>
            <a:off x="2514600" y="4800600"/>
            <a:ext cx="1577099" cy="369332"/>
          </a:xfrm>
          <a:prstGeom prst="rect">
            <a:avLst/>
          </a:prstGeom>
          <a:noFill/>
        </p:spPr>
        <p:txBody>
          <a:bodyPr wrap="none" rtlCol="0">
            <a:spAutoFit/>
          </a:bodyPr>
          <a:lstStyle/>
          <a:p>
            <a:r>
              <a:rPr lang="es-ES_tradnl" smtClean="0"/>
              <a:t>Buena práctica</a:t>
            </a:r>
            <a:endParaRPr lang="es-ES_tradnl"/>
          </a:p>
        </p:txBody>
      </p:sp>
      <p:sp>
        <p:nvSpPr>
          <p:cNvPr id="10" name="Rectangle 9"/>
          <p:cNvSpPr/>
          <p:nvPr/>
        </p:nvSpPr>
        <p:spPr>
          <a:xfrm>
            <a:off x="0" y="1259175"/>
            <a:ext cx="4953000" cy="2693045"/>
          </a:xfrm>
          <a:prstGeom prst="rect">
            <a:avLst/>
          </a:prstGeom>
        </p:spPr>
        <p:txBody>
          <a:bodyPr wrap="square">
            <a:spAutoFit/>
          </a:bodyPr>
          <a:lstStyle/>
          <a:p>
            <a:pPr marL="341313" indent="-287338" algn="ctr">
              <a:spcAft>
                <a:spcPts val="600"/>
              </a:spcAft>
            </a:pPr>
            <a:r>
              <a:rPr lang="en-US" sz="2000" b="1" dirty="0" smtClean="0"/>
              <a:t>METAS</a:t>
            </a:r>
          </a:p>
          <a:p>
            <a:pPr marL="342900" lvl="0" indent="-342900">
              <a:buFont typeface="Arial"/>
              <a:buChar char="•"/>
            </a:pPr>
            <a:r>
              <a:rPr lang="es-ES_tradnl" sz="2400" dirty="0"/>
              <a:t>Evaluar ejemplos de trabajos eléctricos para identificar el riesgo potencial de lesiones</a:t>
            </a:r>
            <a:endParaRPr lang="en-US" sz="2400" dirty="0"/>
          </a:p>
          <a:p>
            <a:pPr marL="342900" lvl="0" indent="-342900">
              <a:buFont typeface="Arial"/>
              <a:buChar char="•"/>
            </a:pPr>
            <a:r>
              <a:rPr lang="es-ES_tradnl" sz="2400" dirty="0"/>
              <a:t>Compartir las mejores prácticas</a:t>
            </a:r>
            <a:endParaRPr lang="en-US" sz="2400" dirty="0"/>
          </a:p>
          <a:p>
            <a:pPr marL="342900" lvl="0" indent="-342900">
              <a:buFont typeface="Arial"/>
              <a:buChar char="•"/>
            </a:pPr>
            <a:r>
              <a:rPr lang="es-ES_tradnl" sz="2400" dirty="0"/>
              <a:t>Proponer soluciones</a:t>
            </a:r>
            <a:endParaRPr lang="en-US" sz="2400" dirty="0"/>
          </a:p>
          <a:p>
            <a:pPr marL="342900" lvl="0" indent="-342900">
              <a:buFont typeface="Arial"/>
              <a:buChar char="•"/>
            </a:pPr>
            <a:r>
              <a:rPr lang="es-ES_tradnl" sz="2400" dirty="0"/>
              <a:t>¡</a:t>
            </a:r>
            <a:r>
              <a:rPr lang="es-ES_tradnl" sz="2400" dirty="0" smtClean="0"/>
              <a:t>Trabajar </a:t>
            </a:r>
            <a:r>
              <a:rPr lang="es-ES_tradnl" sz="2400" dirty="0"/>
              <a:t>de un modo </a:t>
            </a:r>
            <a:r>
              <a:rPr lang="es-ES_tradnl" sz="2400" dirty="0" smtClean="0"/>
              <a:t>seguro!</a:t>
            </a:r>
            <a:endParaRPr lang="en-US" sz="2400" dirty="0"/>
          </a:p>
        </p:txBody>
      </p:sp>
      <p:sp>
        <p:nvSpPr>
          <p:cNvPr id="12" name="TextBox 11"/>
          <p:cNvSpPr txBox="1"/>
          <p:nvPr/>
        </p:nvSpPr>
        <p:spPr>
          <a:xfrm>
            <a:off x="2088452" y="480060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3" name="TextBox 12"/>
          <p:cNvSpPr txBox="1"/>
          <p:nvPr/>
        </p:nvSpPr>
        <p:spPr>
          <a:xfrm>
            <a:off x="183453" y="6172200"/>
            <a:ext cx="4845748" cy="646331"/>
          </a:xfrm>
          <a:prstGeom prst="rect">
            <a:avLst/>
          </a:prstGeom>
          <a:noFill/>
        </p:spPr>
        <p:txBody>
          <a:bodyPr wrap="square" rtlCol="0">
            <a:spAutoFit/>
          </a:bodyPr>
          <a:lstStyle/>
          <a:p>
            <a:pPr algn="ctr"/>
            <a:r>
              <a:rPr lang="es-ES_tradnl" dirty="0" smtClean="0"/>
              <a:t>La diapositiva tiene la respuesta de la pregunta del examen</a:t>
            </a:r>
            <a:endParaRPr lang="es-ES_tradnl" dirty="0"/>
          </a:p>
        </p:txBody>
      </p:sp>
      <p:sp>
        <p:nvSpPr>
          <p:cNvPr id="14" name="Rectangle 13"/>
          <p:cNvSpPr/>
          <p:nvPr/>
        </p:nvSpPr>
        <p:spPr>
          <a:xfrm>
            <a:off x="5410200" y="1676400"/>
            <a:ext cx="3276600" cy="400110"/>
          </a:xfrm>
          <a:prstGeom prst="rect">
            <a:avLst/>
          </a:prstGeom>
        </p:spPr>
        <p:txBody>
          <a:bodyPr wrap="square">
            <a:spAutoFit/>
          </a:bodyPr>
          <a:lstStyle/>
          <a:p>
            <a:r>
              <a:rPr lang="en-US" sz="2000" b="1" dirty="0" smtClean="0"/>
              <a:t>ACTIVIDADES OBSERVADAS</a:t>
            </a:r>
            <a:endParaRPr lang="en-US" sz="2000" b="1" dirty="0"/>
          </a:p>
        </p:txBody>
      </p:sp>
      <p:sp>
        <p:nvSpPr>
          <p:cNvPr id="15" name="Slide Number Placeholder 14"/>
          <p:cNvSpPr>
            <a:spLocks noGrp="1"/>
          </p:cNvSpPr>
          <p:nvPr>
            <p:ph type="sldNum" sz="quarter" idx="12"/>
          </p:nvPr>
        </p:nvSpPr>
        <p:spPr/>
        <p:txBody>
          <a:bodyPr/>
          <a:lstStyle/>
          <a:p>
            <a:fld id="{1AEA41FB-01C2-4D91-8A68-98251CD2FFE9}"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r"/>
            <a:r>
              <a:rPr lang="es-AR" dirty="0" smtClean="0">
                <a:solidFill>
                  <a:srgbClr val="FFFFFF"/>
                </a:solidFill>
              </a:rPr>
              <a:t>ENTRAR Y SALIR DE LOS EQUIPOS</a:t>
            </a:r>
            <a:endParaRPr lang="en-US" dirty="0">
              <a:solidFill>
                <a:srgbClr val="FFFFFF"/>
              </a:solidFill>
              <a:effectLst>
                <a:outerShdw blurRad="38100" dist="38100" dir="2700000" algn="tl">
                  <a:srgbClr val="000000">
                    <a:alpha val="43137"/>
                  </a:srgbClr>
                </a:outerShdw>
              </a:effectLst>
            </a:endParaRPr>
          </a:p>
        </p:txBody>
      </p:sp>
      <p:sp>
        <p:nvSpPr>
          <p:cNvPr id="13" name="Content Placeholder 12"/>
          <p:cNvSpPr>
            <a:spLocks noGrp="1"/>
          </p:cNvSpPr>
          <p:nvPr>
            <p:ph idx="1"/>
          </p:nvPr>
        </p:nvSpPr>
        <p:spPr/>
        <p:txBody>
          <a:bodyPr/>
          <a:lstStyle/>
          <a:p>
            <a:pPr marL="347472" indent="-347472">
              <a:buClr>
                <a:schemeClr val="tx1"/>
              </a:buClr>
              <a:buFont typeface="Arial"/>
              <a:buChar char="•"/>
            </a:pPr>
            <a:r>
              <a:rPr lang="es-ES_tradnl" sz="2800" smtClean="0"/>
              <a:t>¿Cuál es la regla?</a:t>
            </a:r>
            <a:endParaRPr lang="es-ES_tradnl" sz="2800"/>
          </a:p>
        </p:txBody>
      </p:sp>
      <p:sp>
        <p:nvSpPr>
          <p:cNvPr id="6" name="Slide Number Placeholder 5"/>
          <p:cNvSpPr>
            <a:spLocks noGrp="1"/>
          </p:cNvSpPr>
          <p:nvPr>
            <p:ph type="sldNum" sz="quarter" idx="12"/>
          </p:nvPr>
        </p:nvSpPr>
        <p:spPr/>
        <p:txBody>
          <a:bodyPr/>
          <a:lstStyle/>
          <a:p>
            <a:fld id="{4D7D747F-4488-409A-B73E-D19449E07B18}" type="slidenum">
              <a:rPr lang="en-US" smtClean="0">
                <a:solidFill>
                  <a:prstClr val="black">
                    <a:tint val="75000"/>
                  </a:prstClr>
                </a:solidFill>
              </a:rPr>
              <a:pPr/>
              <a:t>80</a:t>
            </a:fld>
            <a:endParaRPr lang="en-US" dirty="0">
              <a:solidFill>
                <a:prstClr val="black">
                  <a:tint val="75000"/>
                </a:prstClr>
              </a:solidFill>
            </a:endParaRPr>
          </a:p>
        </p:txBody>
      </p:sp>
      <p:pic>
        <p:nvPicPr>
          <p:cNvPr id="9" name="Picture 4"/>
          <p:cNvPicPr>
            <a:picLocks noChangeAspect="1" noChangeArrowheads="1"/>
          </p:cNvPicPr>
          <p:nvPr/>
        </p:nvPicPr>
        <p:blipFill>
          <a:blip r:embed="rId3" cstate="email"/>
          <a:srcRect/>
          <a:stretch>
            <a:fillRect/>
          </a:stretch>
        </p:blipFill>
        <p:spPr bwMode="auto">
          <a:xfrm>
            <a:off x="255896" y="2686667"/>
            <a:ext cx="8685213" cy="3429000"/>
          </a:xfrm>
          <a:prstGeom prst="rect">
            <a:avLst/>
          </a:prstGeom>
          <a:noFill/>
          <a:ln w="9525">
            <a:noFill/>
            <a:miter lim="800000"/>
            <a:headEnd/>
            <a:tailEnd/>
          </a:ln>
          <a:effectLst/>
        </p:spPr>
      </p:pic>
      <p:pic>
        <p:nvPicPr>
          <p:cNvPr id="10" name="Picture 2" descr="C:\Documents and Settings\Karen Cooper\Local Settings\Temporary Internet Files\Content.IE5\PQQ6J638\MC900432537[1].png"/>
          <p:cNvPicPr>
            <a:picLocks noChangeAspect="1" noChangeArrowheads="1"/>
          </p:cNvPicPr>
          <p:nvPr/>
        </p:nvPicPr>
        <p:blipFill>
          <a:blip r:embed="rId4" cstate="email"/>
          <a:srcRect/>
          <a:stretch>
            <a:fillRect/>
          </a:stretch>
        </p:blipFill>
        <p:spPr bwMode="auto">
          <a:xfrm>
            <a:off x="375313" y="2577153"/>
            <a:ext cx="990600" cy="990600"/>
          </a:xfrm>
          <a:prstGeom prst="rect">
            <a:avLst/>
          </a:prstGeom>
          <a:noFill/>
        </p:spPr>
      </p:pic>
      <p:pic>
        <p:nvPicPr>
          <p:cNvPr id="11" name="Picture 3" descr="C:\Documents and Settings\Karen Cooper\Local Settings\Temporary Internet Files\Content.IE5\HHME7F7I\MC900432530[1].png"/>
          <p:cNvPicPr>
            <a:picLocks noChangeAspect="1" noChangeArrowheads="1"/>
          </p:cNvPicPr>
          <p:nvPr/>
        </p:nvPicPr>
        <p:blipFill>
          <a:blip r:embed="rId5" cstate="email">
            <a:duotone>
              <a:prstClr val="black"/>
              <a:srgbClr val="008000">
                <a:tint val="45000"/>
                <a:satMod val="400000"/>
              </a:srgbClr>
            </a:duotone>
            <a:lum bright="-10000" contrast="40000"/>
          </a:blip>
          <a:srcRect/>
          <a:stretch>
            <a:fillRect/>
          </a:stretch>
        </p:blipFill>
        <p:spPr bwMode="auto">
          <a:xfrm>
            <a:off x="7701170" y="5145206"/>
            <a:ext cx="1442830" cy="990600"/>
          </a:xfrm>
          <a:prstGeom prst="rect">
            <a:avLst/>
          </a:prstGeom>
          <a:noFill/>
        </p:spPr>
      </p:pic>
    </p:spTree>
    <p:extLst>
      <p:ext uri="{BB962C8B-B14F-4D97-AF65-F5344CB8AC3E}">
        <p14:creationId xmlns:p14="http://schemas.microsoft.com/office/powerpoint/2010/main" val="85990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pPr lvl="0" algn="r"/>
            <a:r>
              <a:rPr lang="es-ES_tradnl" dirty="0"/>
              <a:t>¿VIO O HIZO ALGO ASÍ?</a:t>
            </a:r>
            <a:endParaRPr lang="en-US"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81</a:t>
            </a:fld>
            <a:endParaRPr lang="en-US" dirty="0">
              <a:solidFill>
                <a:prstClr val="black">
                  <a:tint val="75000"/>
                </a:prstClr>
              </a:solidFill>
            </a:endParaRPr>
          </a:p>
        </p:txBody>
      </p:sp>
      <p:pic>
        <p:nvPicPr>
          <p:cNvPr id="6" name="Picture 5"/>
          <p:cNvPicPr/>
          <p:nvPr/>
        </p:nvPicPr>
        <p:blipFill>
          <a:blip r:embed="rId3" cstate="print"/>
          <a:stretch>
            <a:fillRect/>
          </a:stretch>
        </p:blipFill>
        <p:spPr>
          <a:xfrm>
            <a:off x="0" y="914400"/>
            <a:ext cx="9144000" cy="5943600"/>
          </a:xfrm>
          <a:prstGeom prst="rect">
            <a:avLst/>
          </a:prstGeom>
        </p:spPr>
      </p:pic>
    </p:spTree>
    <p:extLst>
      <p:ext uri="{BB962C8B-B14F-4D97-AF65-F5344CB8AC3E}">
        <p14:creationId xmlns:p14="http://schemas.microsoft.com/office/powerpoint/2010/main" val="37485122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r"/>
            <a:r>
              <a:rPr lang="en-US" dirty="0" smtClean="0">
                <a:effectLst>
                  <a:outerShdw blurRad="38100" dist="38100" dir="2700000" algn="tl">
                    <a:srgbClr val="000000">
                      <a:alpha val="43137"/>
                    </a:srgbClr>
                  </a:outerShdw>
                </a:effectLst>
              </a:rPr>
              <a:t>REVISE ALGÚN PELIGRO</a:t>
            </a:r>
            <a:endParaRPr lang="en-US"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4572000" y="1981200"/>
            <a:ext cx="4572000" cy="4373563"/>
          </a:xfrm>
        </p:spPr>
        <p:txBody>
          <a:bodyPr>
            <a:normAutofit lnSpcReduction="10000"/>
          </a:bodyPr>
          <a:lstStyle/>
          <a:p>
            <a:r>
              <a:rPr lang="es-ES_tradnl" sz="2800" smtClean="0"/>
              <a:t>Revise equipo</a:t>
            </a:r>
          </a:p>
          <a:p>
            <a:pPr lvl="1"/>
            <a:r>
              <a:rPr lang="es-ES_tradnl" smtClean="0"/>
              <a:t>Manijas faltantes o mal localizadas</a:t>
            </a:r>
          </a:p>
          <a:p>
            <a:pPr lvl="1"/>
            <a:r>
              <a:rPr lang="es-ES_tradnl" smtClean="0"/>
              <a:t>Daños en las manijas o escalones</a:t>
            </a:r>
          </a:p>
          <a:p>
            <a:r>
              <a:rPr lang="es-ES_tradnl" sz="2800" smtClean="0"/>
              <a:t>Revise el medio ambiente</a:t>
            </a:r>
          </a:p>
          <a:p>
            <a:pPr lvl="1"/>
            <a:r>
              <a:rPr lang="es-ES_tradnl" smtClean="0"/>
              <a:t>Obstáculos en el camino</a:t>
            </a:r>
          </a:p>
          <a:p>
            <a:pPr lvl="1"/>
            <a:r>
              <a:rPr lang="es-ES_tradnl" smtClean="0"/>
              <a:t>Suelo irregular mientras se sale</a:t>
            </a:r>
          </a:p>
          <a:p>
            <a:pPr lvl="1"/>
            <a:r>
              <a:rPr lang="es-ES_tradnl" smtClean="0"/>
              <a:t>Nieve/lodo/hielo en los escalones</a:t>
            </a:r>
            <a:endParaRPr lang="es-ES_tradnl"/>
          </a:p>
        </p:txBody>
      </p:sp>
      <p:sp>
        <p:nvSpPr>
          <p:cNvPr id="5" name="Slide Number Placeholder 4"/>
          <p:cNvSpPr>
            <a:spLocks noGrp="1"/>
          </p:cNvSpPr>
          <p:nvPr>
            <p:ph type="sldNum" sz="quarter" idx="12"/>
          </p:nvPr>
        </p:nvSpPr>
        <p:spPr/>
        <p:txBody>
          <a:bodyPr/>
          <a:lstStyle/>
          <a:p>
            <a:fld id="{4D7D747F-4488-409A-B73E-D19449E07B18}" type="slidenum">
              <a:rPr lang="en-US" smtClean="0">
                <a:solidFill>
                  <a:prstClr val="black">
                    <a:tint val="75000"/>
                  </a:prstClr>
                </a:solidFill>
              </a:rPr>
              <a:pPr/>
              <a:t>82</a:t>
            </a:fld>
            <a:endParaRPr lang="en-US" dirty="0">
              <a:solidFill>
                <a:prstClr val="black">
                  <a:tint val="75000"/>
                </a:prstClr>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4800" y="1524000"/>
            <a:ext cx="3826247" cy="5023028"/>
          </a:xfrm>
          <a:prstGeom prst="roundRect">
            <a:avLst/>
          </a:prstGeom>
          <a:ln w="38100">
            <a:solidFill>
              <a:schemeClr val="tx1"/>
            </a:solidFill>
          </a:ln>
        </p:spPr>
      </p:pic>
      <p:pic>
        <p:nvPicPr>
          <p:cNvPr id="7" name="Picture 2" descr="C:\Documents and Settings\Karen Cooper\Local Settings\Temporary Internet Files\Content.IE5\PQQ6J638\MC900432537[1].png"/>
          <p:cNvPicPr>
            <a:picLocks noChangeAspect="1" noChangeArrowheads="1"/>
          </p:cNvPicPr>
          <p:nvPr/>
        </p:nvPicPr>
        <p:blipFill>
          <a:blip r:embed="rId4" cstate="email"/>
          <a:srcRect/>
          <a:stretch>
            <a:fillRect/>
          </a:stretch>
        </p:blipFill>
        <p:spPr bwMode="auto">
          <a:xfrm>
            <a:off x="3778827" y="5715000"/>
            <a:ext cx="793173" cy="793173"/>
          </a:xfrm>
          <a:prstGeom prst="rect">
            <a:avLst/>
          </a:prstGeom>
          <a:noFill/>
        </p:spPr>
      </p:pic>
    </p:spTree>
    <p:extLst>
      <p:ext uri="{BB962C8B-B14F-4D97-AF65-F5344CB8AC3E}">
        <p14:creationId xmlns:p14="http://schemas.microsoft.com/office/powerpoint/2010/main" val="168067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01000" cy="1020762"/>
          </a:xfrm>
        </p:spPr>
        <p:txBody>
          <a:bodyPr>
            <a:normAutofit/>
          </a:bodyPr>
          <a:lstStyle/>
          <a:p>
            <a:pPr lvl="0" algn="r"/>
            <a:r>
              <a:rPr lang="es-ES_tradnl" dirty="0"/>
              <a:t>SUPERFICIES PARA PISAR</a:t>
            </a:r>
            <a:endParaRPr lang="en-US"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83</a:t>
            </a:fld>
            <a:endParaRPr lang="en-US" dirty="0">
              <a:solidFill>
                <a:prstClr val="black">
                  <a:tint val="75000"/>
                </a:prstClr>
              </a:solidFill>
            </a:endParaRPr>
          </a:p>
        </p:txBody>
      </p:sp>
      <p:sp>
        <p:nvSpPr>
          <p:cNvPr id="6" name="TextBox 5"/>
          <p:cNvSpPr txBox="1"/>
          <p:nvPr/>
        </p:nvSpPr>
        <p:spPr>
          <a:xfrm>
            <a:off x="381000" y="1143000"/>
            <a:ext cx="3817481" cy="523220"/>
          </a:xfrm>
          <a:prstGeom prst="rect">
            <a:avLst/>
          </a:prstGeom>
          <a:noFill/>
        </p:spPr>
        <p:txBody>
          <a:bodyPr wrap="square" rtlCol="0">
            <a:spAutoFit/>
          </a:bodyPr>
          <a:lstStyle/>
          <a:p>
            <a:pPr algn="ctr"/>
            <a:r>
              <a:rPr lang="es-ES_tradnl" sz="2800" b="1" dirty="0"/>
              <a:t>Placa antideslizante</a:t>
            </a:r>
            <a:endParaRPr lang="en-US" sz="2800" b="1"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2400" y="5410202"/>
            <a:ext cx="4297680" cy="1165473"/>
          </a:xfrm>
          <a:prstGeom prst="rect">
            <a:avLst/>
          </a:prstGeom>
          <a:ln w="38100">
            <a:solidFill>
              <a:schemeClr val="tx1"/>
            </a:solidFill>
          </a:ln>
        </p:spPr>
      </p:pic>
      <p:sp>
        <p:nvSpPr>
          <p:cNvPr id="8" name="TextBox 7"/>
          <p:cNvSpPr txBox="1"/>
          <p:nvPr/>
        </p:nvSpPr>
        <p:spPr>
          <a:xfrm>
            <a:off x="304800" y="4902369"/>
            <a:ext cx="3817481" cy="507831"/>
          </a:xfrm>
          <a:prstGeom prst="rect">
            <a:avLst/>
          </a:prstGeom>
          <a:noFill/>
        </p:spPr>
        <p:txBody>
          <a:bodyPr wrap="square" rtlCol="0">
            <a:spAutoFit/>
          </a:bodyPr>
          <a:lstStyle/>
          <a:p>
            <a:pPr algn="ctr"/>
            <a:r>
              <a:rPr lang="en-US" sz="2700" b="1" dirty="0" err="1" smtClean="0"/>
              <a:t>Rejilla</a:t>
            </a:r>
            <a:endParaRPr lang="en-US" sz="2700" b="1" dirty="0"/>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2400" y="3505200"/>
            <a:ext cx="4343401" cy="1454973"/>
          </a:xfrm>
          <a:prstGeom prst="rect">
            <a:avLst/>
          </a:prstGeom>
          <a:ln w="38100">
            <a:solidFill>
              <a:schemeClr val="tx1"/>
            </a:solidFill>
          </a:ln>
        </p:spPr>
      </p:pic>
      <p:sp>
        <p:nvSpPr>
          <p:cNvPr id="10" name="TextBox 9"/>
          <p:cNvSpPr txBox="1"/>
          <p:nvPr/>
        </p:nvSpPr>
        <p:spPr>
          <a:xfrm>
            <a:off x="304800" y="2971800"/>
            <a:ext cx="3817481" cy="523220"/>
          </a:xfrm>
          <a:prstGeom prst="rect">
            <a:avLst/>
          </a:prstGeom>
          <a:noFill/>
        </p:spPr>
        <p:txBody>
          <a:bodyPr wrap="square" rtlCol="0">
            <a:spAutoFit/>
          </a:bodyPr>
          <a:lstStyle/>
          <a:p>
            <a:pPr algn="ctr"/>
            <a:r>
              <a:rPr lang="es-ES_tradnl" sz="2800" b="1" dirty="0"/>
              <a:t>Hendiduras</a:t>
            </a:r>
            <a:endParaRPr lang="en-US" sz="2800" b="1" dirty="0"/>
          </a:p>
        </p:txBody>
      </p:sp>
      <p:pic>
        <p:nvPicPr>
          <p:cNvPr id="11" name="Picture 2" descr="C:\Users\ErgoTablet\Desktop\SH 2011-2012\CARGI MATERIALS FROM SB\Electric sector\Initial visits\Facility 3_12_01_2011\Photos\DSC03027.JPG"/>
          <p:cNvPicPr>
            <a:picLocks noChangeAspect="1" noChangeArrowheads="1"/>
          </p:cNvPicPr>
          <p:nvPr/>
        </p:nvPicPr>
        <p:blipFill>
          <a:blip r:embed="rId5" cstate="email"/>
          <a:srcRect/>
          <a:stretch>
            <a:fillRect/>
          </a:stretch>
        </p:blipFill>
        <p:spPr bwMode="auto">
          <a:xfrm>
            <a:off x="152400" y="1676400"/>
            <a:ext cx="4343400" cy="1295400"/>
          </a:xfrm>
          <a:prstGeom prst="rect">
            <a:avLst/>
          </a:prstGeom>
          <a:noFill/>
          <a:ln w="38100">
            <a:solidFill>
              <a:schemeClr val="tx1"/>
            </a:solidFill>
          </a:ln>
        </p:spPr>
      </p:pic>
      <p:sp>
        <p:nvSpPr>
          <p:cNvPr id="12" name="Content Placeholder 5"/>
          <p:cNvSpPr>
            <a:spLocks noGrp="1"/>
          </p:cNvSpPr>
          <p:nvPr>
            <p:ph idx="1"/>
          </p:nvPr>
        </p:nvSpPr>
        <p:spPr>
          <a:xfrm>
            <a:off x="4724400" y="1828800"/>
            <a:ext cx="4114800" cy="4724400"/>
          </a:xfrm>
          <a:noFill/>
        </p:spPr>
        <p:txBody>
          <a:bodyPr>
            <a:normAutofit fontScale="92500" lnSpcReduction="10000"/>
          </a:bodyPr>
          <a:lstStyle/>
          <a:p>
            <a:pPr marL="0" indent="0" algn="ctr">
              <a:buNone/>
            </a:pPr>
            <a:r>
              <a:rPr lang="es-ES_tradnl" b="1" dirty="0"/>
              <a:t>LAS MEJORES SUPERFICIES DEBERÍAN</a:t>
            </a:r>
            <a:endParaRPr lang="en-US" dirty="0"/>
          </a:p>
          <a:p>
            <a:pPr lvl="0"/>
            <a:r>
              <a:rPr lang="es-ES_tradnl" dirty="0"/>
              <a:t>No permitir la acumulación de agua/hielo/nieve</a:t>
            </a:r>
            <a:endParaRPr lang="en-US" dirty="0"/>
          </a:p>
          <a:p>
            <a:pPr lvl="0"/>
            <a:r>
              <a:rPr lang="es-ES_tradnl" dirty="0"/>
              <a:t>Ser fáciles de limpiar de barro y arcilla </a:t>
            </a:r>
            <a:endParaRPr lang="en-US" dirty="0"/>
          </a:p>
          <a:p>
            <a:pPr lvl="0"/>
            <a:r>
              <a:rPr lang="es-ES_tradnl" dirty="0"/>
              <a:t>No ser dañadas con facilidad</a:t>
            </a:r>
            <a:endParaRPr lang="en-US" dirty="0"/>
          </a:p>
          <a:p>
            <a:pPr lvl="0"/>
            <a:r>
              <a:rPr lang="es-ES_tradnl" dirty="0"/>
              <a:t>Ser resistentes al desgaste</a:t>
            </a:r>
            <a:endParaRPr lang="en-US" dirty="0"/>
          </a:p>
          <a:p>
            <a:endParaRPr lang="en-US" dirty="0" smtClean="0"/>
          </a:p>
          <a:p>
            <a:pPr>
              <a:buNone/>
            </a:pPr>
            <a:endParaRPr lang="en-US" dirty="0" smtClean="0"/>
          </a:p>
          <a:p>
            <a:endParaRPr lang="en-US" dirty="0"/>
          </a:p>
        </p:txBody>
      </p:sp>
    </p:spTree>
    <p:extLst>
      <p:ext uri="{BB962C8B-B14F-4D97-AF65-F5344CB8AC3E}">
        <p14:creationId xmlns:p14="http://schemas.microsoft.com/office/powerpoint/2010/main" val="27319690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a:bodyPr>
          <a:lstStyle/>
          <a:p>
            <a:pPr lvl="0" algn="r"/>
            <a:r>
              <a:rPr lang="es-ES_tradnl" sz="2800" dirty="0"/>
              <a:t>MOVERSE ALREDEDOR DEL EQUIPO/SOBRE EL EQUIPO</a:t>
            </a:r>
            <a:endParaRPr lang="en-US" sz="2800"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84</a:t>
            </a:fld>
            <a:endParaRPr lang="en-US" dirty="0">
              <a:solidFill>
                <a:prstClr val="black">
                  <a:tint val="75000"/>
                </a:prstClr>
              </a:solidFill>
            </a:endParaRPr>
          </a:p>
        </p:txBody>
      </p:sp>
      <p:pic>
        <p:nvPicPr>
          <p:cNvPr id="7" name="Picture 6"/>
          <p:cNvPicPr/>
          <p:nvPr/>
        </p:nvPicPr>
        <p:blipFill>
          <a:blip r:embed="rId3" cstate="print"/>
          <a:stretch>
            <a:fillRect/>
          </a:stretch>
        </p:blipFill>
        <p:spPr>
          <a:xfrm>
            <a:off x="0" y="914400"/>
            <a:ext cx="9144000" cy="5943600"/>
          </a:xfrm>
          <a:prstGeom prst="rect">
            <a:avLst/>
          </a:prstGeom>
        </p:spPr>
      </p:pic>
    </p:spTree>
    <p:extLst>
      <p:ext uri="{BB962C8B-B14F-4D97-AF65-F5344CB8AC3E}">
        <p14:creationId xmlns:p14="http://schemas.microsoft.com/office/powerpoint/2010/main" val="11967306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868362"/>
          </a:xfrm>
          <a:noFill/>
        </p:spPr>
        <p:txBody>
          <a:bodyPr/>
          <a:lstStyle/>
          <a:p>
            <a:pPr algn="r"/>
            <a:r>
              <a:rPr lang="es-AR" dirty="0">
                <a:solidFill>
                  <a:srgbClr val="FFFFFF"/>
                </a:solidFill>
                <a:effectLst>
                  <a:outerShdw blurRad="63500" dir="3600000" algn="tl">
                    <a:srgbClr val="000000">
                      <a:alpha val="70000"/>
                    </a:srgbClr>
                  </a:outerShdw>
                </a:effectLst>
              </a:rPr>
              <a:t>ENTRAR Y SALIR DE LOS EQUIPOS</a:t>
            </a:r>
            <a:endParaRPr lang="en-US" dirty="0">
              <a:effectLst>
                <a:outerShdw blurRad="38100" dist="38100" dir="2700000" algn="tl">
                  <a:srgbClr val="000000">
                    <a:alpha val="43137"/>
                  </a:srgbClr>
                </a:outerShdw>
              </a:effectLst>
            </a:endParaRPr>
          </a:p>
        </p:txBody>
      </p:sp>
      <p:sp>
        <p:nvSpPr>
          <p:cNvPr id="55298" name="Text Placeholder 6"/>
          <p:cNvSpPr>
            <a:spLocks noGrp="1"/>
          </p:cNvSpPr>
          <p:nvPr>
            <p:ph type="body" idx="1"/>
          </p:nvPr>
        </p:nvSpPr>
        <p:spPr>
          <a:xfrm>
            <a:off x="375313" y="1400838"/>
            <a:ext cx="4040188" cy="427962"/>
          </a:xfrm>
        </p:spPr>
        <p:txBody>
          <a:bodyPr>
            <a:noAutofit/>
          </a:bodyPr>
          <a:lstStyle/>
          <a:p>
            <a:pPr algn="ctr"/>
            <a:r>
              <a:rPr lang="en-US" sz="2800" dirty="0" smtClean="0">
                <a:effectLst>
                  <a:outerShdw blurRad="38100" dist="38100" dir="2700000" algn="tl">
                    <a:srgbClr val="000000">
                      <a:alpha val="43137"/>
                    </a:srgbClr>
                  </a:outerShdw>
                </a:effectLst>
              </a:rPr>
              <a:t>QUÉ HACER</a:t>
            </a:r>
          </a:p>
        </p:txBody>
      </p:sp>
      <p:sp>
        <p:nvSpPr>
          <p:cNvPr id="55299" name="Content Placeholder 2"/>
          <p:cNvSpPr>
            <a:spLocks noGrp="1"/>
          </p:cNvSpPr>
          <p:nvPr>
            <p:ph sz="half" idx="2"/>
          </p:nvPr>
        </p:nvSpPr>
        <p:spPr>
          <a:xfrm>
            <a:off x="228600" y="1752600"/>
            <a:ext cx="4819935" cy="4635358"/>
          </a:xfrm>
        </p:spPr>
        <p:txBody>
          <a:bodyPr>
            <a:noAutofit/>
          </a:bodyPr>
          <a:lstStyle/>
          <a:p>
            <a:pPr lvl="0">
              <a:buFont typeface="Wingdings" charset="2"/>
              <a:buChar char="ü"/>
            </a:pPr>
            <a:r>
              <a:rPr lang="es-ES_tradnl" sz="2000" dirty="0"/>
              <a:t>Use el contacto de 3 puntos</a:t>
            </a:r>
            <a:endParaRPr lang="en-US" sz="2000" dirty="0"/>
          </a:p>
          <a:p>
            <a:pPr lvl="0">
              <a:buFont typeface="Wingdings" charset="2"/>
              <a:buChar char="ü"/>
            </a:pPr>
            <a:r>
              <a:rPr lang="es-ES_tradnl" sz="2000" dirty="0"/>
              <a:t>Quite el barro, el hielo, las herramientas y los materiales del camino</a:t>
            </a:r>
            <a:endParaRPr lang="en-US" sz="2000" dirty="0"/>
          </a:p>
          <a:p>
            <a:pPr lvl="0">
              <a:buFont typeface="Wingdings" charset="2"/>
              <a:buChar char="ü"/>
            </a:pPr>
            <a:r>
              <a:rPr lang="es-ES_tradnl" sz="2000" dirty="0"/>
              <a:t>Informe manijas faltantes, superficies desgastadas o dañadas</a:t>
            </a:r>
            <a:endParaRPr lang="en-US" sz="2000" dirty="0"/>
          </a:p>
          <a:p>
            <a:pPr lvl="0">
              <a:buFont typeface="Wingdings" charset="2"/>
              <a:buChar char="ü"/>
            </a:pPr>
            <a:r>
              <a:rPr lang="es-ES_tradnl" sz="2000" dirty="0"/>
              <a:t>Tenga precaución cuando haya peligros conocidos sobre las superficies</a:t>
            </a:r>
            <a:endParaRPr lang="en-US" sz="2000" dirty="0"/>
          </a:p>
          <a:p>
            <a:pPr lvl="0">
              <a:buFont typeface="Wingdings" charset="2"/>
              <a:buChar char="ü"/>
            </a:pPr>
            <a:r>
              <a:rPr lang="es-ES_tradnl" sz="2000" dirty="0"/>
              <a:t>Mantenga las herramientas usadas con frecuencia a un fácil alcance y fuera del camino</a:t>
            </a:r>
            <a:endParaRPr lang="en-US" sz="2000" dirty="0"/>
          </a:p>
          <a:p>
            <a:pPr lvl="0">
              <a:buFont typeface="Wingdings" charset="2"/>
              <a:buChar char="ü"/>
            </a:pPr>
            <a:r>
              <a:rPr lang="es-ES_tradnl" sz="2000" dirty="0"/>
              <a:t>Destape los orificios del drenaje y limpie el barro, la </a:t>
            </a:r>
            <a:r>
              <a:rPr lang="es-ES_tradnl" sz="2000" dirty="0" smtClean="0"/>
              <a:t>nieve </a:t>
            </a:r>
            <a:r>
              <a:rPr lang="es-ES_tradnl" sz="2000" dirty="0"/>
              <a:t>o el hielo de los escalones</a:t>
            </a:r>
            <a:endParaRPr lang="en-US" sz="2000" dirty="0"/>
          </a:p>
        </p:txBody>
      </p:sp>
      <p:sp>
        <p:nvSpPr>
          <p:cNvPr id="55300" name="Text Placeholder 7"/>
          <p:cNvSpPr>
            <a:spLocks noGrp="1"/>
          </p:cNvSpPr>
          <p:nvPr>
            <p:ph type="body" sz="quarter" idx="3"/>
          </p:nvPr>
        </p:nvSpPr>
        <p:spPr>
          <a:xfrm>
            <a:off x="4572000" y="1600200"/>
            <a:ext cx="4041775" cy="639762"/>
          </a:xfrm>
        </p:spPr>
        <p:txBody>
          <a:bodyPr>
            <a:normAutofit/>
          </a:bodyPr>
          <a:lstStyle/>
          <a:p>
            <a:pPr algn="ctr"/>
            <a:r>
              <a:rPr lang="en-US" sz="2800" dirty="0" smtClean="0">
                <a:effectLst>
                  <a:outerShdw blurRad="38100" dist="38100" dir="2700000" algn="tl">
                    <a:srgbClr val="000000">
                      <a:alpha val="43137"/>
                    </a:srgbClr>
                  </a:outerShdw>
                </a:effectLst>
              </a:rPr>
              <a:t>EVITAR</a:t>
            </a:r>
          </a:p>
        </p:txBody>
      </p:sp>
      <p:sp>
        <p:nvSpPr>
          <p:cNvPr id="55301" name="Content Placeholder 5"/>
          <p:cNvSpPr>
            <a:spLocks noGrp="1"/>
          </p:cNvSpPr>
          <p:nvPr>
            <p:ph sz="quarter" idx="4"/>
          </p:nvPr>
        </p:nvSpPr>
        <p:spPr>
          <a:xfrm>
            <a:off x="5181600" y="2265527"/>
            <a:ext cx="3733800" cy="3860635"/>
          </a:xfrm>
        </p:spPr>
        <p:txBody>
          <a:bodyPr>
            <a:normAutofit/>
          </a:bodyPr>
          <a:lstStyle/>
          <a:p>
            <a:pPr lvl="0">
              <a:buClr>
                <a:srgbClr val="FF0000"/>
              </a:buClr>
              <a:buFont typeface="Lucida Grande"/>
              <a:buChar char="×"/>
            </a:pPr>
            <a:r>
              <a:rPr lang="es-ES_tradnl" sz="2000" dirty="0"/>
              <a:t>Apurarse</a:t>
            </a:r>
            <a:endParaRPr lang="en-US" sz="2000" dirty="0"/>
          </a:p>
          <a:p>
            <a:pPr lvl="0">
              <a:buClr>
                <a:srgbClr val="FF0000"/>
              </a:buClr>
              <a:buFont typeface="Lucida Grande"/>
              <a:buChar char="×"/>
            </a:pPr>
            <a:r>
              <a:rPr lang="es-ES_tradnl" sz="2000" dirty="0"/>
              <a:t>Saltar al salir</a:t>
            </a:r>
            <a:endParaRPr lang="en-US" sz="2000" dirty="0"/>
          </a:p>
          <a:p>
            <a:pPr lvl="0">
              <a:buClr>
                <a:srgbClr val="FF0000"/>
              </a:buClr>
              <a:buFont typeface="Lucida Grande"/>
              <a:buChar char="×"/>
            </a:pPr>
            <a:r>
              <a:rPr lang="es-ES_tradnl" sz="2000" dirty="0"/>
              <a:t>Acarrear objetos</a:t>
            </a:r>
            <a:endParaRPr lang="en-US" sz="2000" dirty="0"/>
          </a:p>
          <a:p>
            <a:pPr lvl="0">
              <a:buClr>
                <a:srgbClr val="FF0000"/>
              </a:buClr>
              <a:buFont typeface="Lucida Grande"/>
              <a:buChar char="×"/>
            </a:pPr>
            <a:r>
              <a:rPr lang="es-ES_tradnl" sz="2000" dirty="0"/>
              <a:t>Pisar sobre objetos no asegurados</a:t>
            </a:r>
            <a:endParaRPr lang="en-US" sz="2000" dirty="0"/>
          </a:p>
          <a:p>
            <a:pPr lvl="0">
              <a:buClr>
                <a:srgbClr val="FF0000"/>
              </a:buClr>
              <a:buFont typeface="Lucida Grande"/>
              <a:buChar char="×"/>
            </a:pPr>
            <a:r>
              <a:rPr lang="es-ES_tradnl" sz="2000" dirty="0"/>
              <a:t>Colocar herramientas y materiales en el camino</a:t>
            </a:r>
            <a:endParaRPr lang="en-US" sz="2000" dirty="0"/>
          </a:p>
        </p:txBody>
      </p:sp>
      <p:sp>
        <p:nvSpPr>
          <p:cNvPr id="7" name="Slide Number Placeholder 6"/>
          <p:cNvSpPr>
            <a:spLocks noGrp="1"/>
          </p:cNvSpPr>
          <p:nvPr>
            <p:ph type="sldNum" sz="quarter" idx="12"/>
          </p:nvPr>
        </p:nvSpPr>
        <p:spPr/>
        <p:txBody>
          <a:bodyPr/>
          <a:lstStyle/>
          <a:p>
            <a:fld id="{08C57097-B0D4-42A7-9A66-B67B15BCBCEA}" type="slidenum">
              <a:rPr lang="en-US" smtClean="0">
                <a:solidFill>
                  <a:prstClr val="black">
                    <a:tint val="75000"/>
                  </a:prstClr>
                </a:solidFill>
              </a:rPr>
              <a:pPr/>
              <a:t>85</a:t>
            </a:fld>
            <a:endParaRPr lang="en-US" dirty="0">
              <a:solidFill>
                <a:prstClr val="black">
                  <a:tint val="75000"/>
                </a:prstClr>
              </a:solidFill>
            </a:endParaRPr>
          </a:p>
        </p:txBody>
      </p:sp>
      <p:sp>
        <p:nvSpPr>
          <p:cNvPr id="8" name="TextBox 7"/>
          <p:cNvSpPr txBox="1"/>
          <p:nvPr/>
        </p:nvSpPr>
        <p:spPr>
          <a:xfrm>
            <a:off x="8552171"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3660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30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30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301">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301">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3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0" algn="r"/>
            <a:r>
              <a:rPr lang="es-ES_tradnl" dirty="0"/>
              <a:t>¿CÓMO SE PODRÍA MEJORAR ESTO?</a:t>
            </a:r>
            <a:endParaRPr lang="en-US" dirty="0"/>
          </a:p>
        </p:txBody>
      </p:sp>
      <p:sp>
        <p:nvSpPr>
          <p:cNvPr id="7" name="Slide Number Placeholder 6"/>
          <p:cNvSpPr>
            <a:spLocks noGrp="1"/>
          </p:cNvSpPr>
          <p:nvPr>
            <p:ph type="sldNum" sz="quarter" idx="12"/>
          </p:nvPr>
        </p:nvSpPr>
        <p:spPr/>
        <p:txBody>
          <a:bodyPr/>
          <a:lstStyle/>
          <a:p>
            <a:fld id="{08C57097-B0D4-42A7-9A66-B67B15BCBCEA}" type="slidenum">
              <a:rPr lang="en-US" smtClean="0">
                <a:solidFill>
                  <a:prstClr val="black">
                    <a:tint val="75000"/>
                  </a:prstClr>
                </a:solidFill>
              </a:rPr>
              <a:pPr/>
              <a:t>86</a:t>
            </a:fld>
            <a:endParaRPr lang="en-US" dirty="0">
              <a:solidFill>
                <a:prstClr val="black">
                  <a:tint val="75000"/>
                </a:prstClr>
              </a:solidFill>
            </a:endParaRPr>
          </a:p>
        </p:txBody>
      </p:sp>
      <p:pic>
        <p:nvPicPr>
          <p:cNvPr id="6" name="Picture 5"/>
          <p:cNvPicPr/>
          <p:nvPr/>
        </p:nvPicPr>
        <p:blipFill>
          <a:blip r:embed="rId3" cstate="print"/>
          <a:stretch>
            <a:fillRect/>
          </a:stretch>
        </p:blipFill>
        <p:spPr>
          <a:xfrm>
            <a:off x="0" y="914400"/>
            <a:ext cx="9144000" cy="5943600"/>
          </a:xfrm>
          <a:prstGeom prst="rect">
            <a:avLst/>
          </a:prstGeom>
        </p:spPr>
      </p:pic>
    </p:spTree>
    <p:extLst>
      <p:ext uri="{BB962C8B-B14F-4D97-AF65-F5344CB8AC3E}">
        <p14:creationId xmlns:p14="http://schemas.microsoft.com/office/powerpoint/2010/main" val="24240356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a:normAutofit/>
          </a:bodyPr>
          <a:lstStyle/>
          <a:p>
            <a:pPr algn="r"/>
            <a:r>
              <a:rPr lang="es-ES_tradnl" dirty="0"/>
              <a:t>CAERSE MIENTRAS SE USA LA CANASTA</a:t>
            </a:r>
            <a:r>
              <a:rPr lang="en-US" dirty="0"/>
              <a:t> </a:t>
            </a:r>
            <a:endParaRPr lang="en-US" dirty="0">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08C57097-B0D4-42A7-9A66-B67B15BCBCEA}" type="slidenum">
              <a:rPr lang="en-US" smtClean="0">
                <a:solidFill>
                  <a:prstClr val="black">
                    <a:tint val="75000"/>
                  </a:prstClr>
                </a:solidFill>
              </a:rPr>
              <a:pPr/>
              <a:t>87</a:t>
            </a:fld>
            <a:endParaRPr lang="en-US" dirty="0">
              <a:solidFill>
                <a:prstClr val="black">
                  <a:tint val="75000"/>
                </a:prstClr>
              </a:solidFill>
            </a:endParaRPr>
          </a:p>
        </p:txBody>
      </p:sp>
      <p:sp>
        <p:nvSpPr>
          <p:cNvPr id="6" name="Text Placeholder 6"/>
          <p:cNvSpPr txBox="1">
            <a:spLocks/>
          </p:cNvSpPr>
          <p:nvPr/>
        </p:nvSpPr>
        <p:spPr>
          <a:xfrm>
            <a:off x="4800600" y="1752600"/>
            <a:ext cx="4041775" cy="63976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QUÉ HACER</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8" name="Content Placeholder 7"/>
          <p:cNvSpPr>
            <a:spLocks noGrp="1"/>
          </p:cNvSpPr>
          <p:nvPr>
            <p:ph sz="quarter" idx="4294967295"/>
          </p:nvPr>
        </p:nvSpPr>
        <p:spPr>
          <a:xfrm>
            <a:off x="4572000" y="2286000"/>
            <a:ext cx="4346575" cy="4103688"/>
          </a:xfrm>
          <a:prstGeom prst="rect">
            <a:avLst/>
          </a:prstGeom>
        </p:spPr>
        <p:txBody>
          <a:bodyPr>
            <a:normAutofit fontScale="62500" lnSpcReduction="20000"/>
          </a:bodyPr>
          <a:lstStyle/>
          <a:p>
            <a:pPr lvl="0">
              <a:buFont typeface="Wingdings" charset="2"/>
              <a:buChar char="ü"/>
            </a:pPr>
            <a:r>
              <a:rPr lang="es-ES_tradnl" dirty="0"/>
              <a:t>No lleve herramientas mientras suba o baje de una canasta</a:t>
            </a:r>
            <a:endParaRPr lang="en-US" dirty="0"/>
          </a:p>
          <a:p>
            <a:pPr lvl="0">
              <a:buFont typeface="Wingdings" charset="2"/>
              <a:buChar char="ü"/>
            </a:pPr>
            <a:r>
              <a:rPr lang="es-ES_tradnl" dirty="0" smtClean="0"/>
              <a:t>Sosténgase </a:t>
            </a:r>
            <a:r>
              <a:rPr lang="es-ES_tradnl" dirty="0"/>
              <a:t>de las manijas o el borde de la canasta</a:t>
            </a:r>
            <a:endParaRPr lang="en-US" dirty="0"/>
          </a:p>
          <a:p>
            <a:pPr lvl="0">
              <a:buFont typeface="Wingdings" charset="2"/>
              <a:buChar char="ü"/>
            </a:pPr>
            <a:r>
              <a:rPr lang="es-ES_tradnl" dirty="0"/>
              <a:t>Use todos los escalones disponibles (dentro y fuera de la canasta)</a:t>
            </a:r>
            <a:endParaRPr lang="en-US" dirty="0"/>
          </a:p>
          <a:p>
            <a:pPr lvl="0">
              <a:buFont typeface="Wingdings" charset="2"/>
              <a:buChar char="ü"/>
            </a:pPr>
            <a:r>
              <a:rPr lang="es-ES_tradnl" dirty="0"/>
              <a:t>Coloque protección contra caídas</a:t>
            </a:r>
            <a:endParaRPr lang="en-US" dirty="0"/>
          </a:p>
          <a:p>
            <a:pPr lvl="0">
              <a:buFont typeface="Wingdings" charset="2"/>
              <a:buChar char="ü"/>
            </a:pPr>
            <a:r>
              <a:rPr lang="es-ES_tradnl" dirty="0"/>
              <a:t>Verifique el camino para ver si encuentra peligros nuevos cuando sale de la canasta</a:t>
            </a:r>
            <a:endParaRPr lang="en-US" dirty="0"/>
          </a:p>
          <a:p>
            <a:pPr lvl="0">
              <a:buFont typeface="Wingdings" charset="2"/>
              <a:buChar char="ü"/>
            </a:pPr>
            <a:r>
              <a:rPr lang="es-ES_tradnl" dirty="0"/>
              <a:t>No salte al bajar de la canasta</a:t>
            </a:r>
            <a:endParaRPr lang="en-US" dirty="0"/>
          </a:p>
          <a:p>
            <a:pPr lvl="0">
              <a:buFont typeface="Wingdings" charset="2"/>
              <a:buChar char="ü"/>
            </a:pPr>
            <a:r>
              <a:rPr lang="es-ES_tradnl" dirty="0"/>
              <a:t>Inspeccione el escalón de la canasta</a:t>
            </a:r>
            <a:endParaRPr lang="en-US" dirty="0"/>
          </a:p>
          <a:p>
            <a:pPr lvl="0">
              <a:buFont typeface="Wingdings" charset="2"/>
              <a:buChar char="ü"/>
            </a:pPr>
            <a:r>
              <a:rPr lang="es-ES_tradnl" dirty="0"/>
              <a:t>Verifique las superficies de la plataforma y los escalones cerca de la canasta</a:t>
            </a:r>
            <a:endParaRPr lang="en-US" dirty="0"/>
          </a:p>
        </p:txBody>
      </p:sp>
      <p:graphicFrame>
        <p:nvGraphicFramePr>
          <p:cNvPr id="497667" name="Object 3"/>
          <p:cNvGraphicFramePr>
            <a:graphicFrameLocks noChangeAspect="1"/>
          </p:cNvGraphicFramePr>
          <p:nvPr/>
        </p:nvGraphicFramePr>
        <p:xfrm>
          <a:off x="103094" y="1524000"/>
          <a:ext cx="4392706" cy="5334000"/>
        </p:xfrm>
        <a:graphic>
          <a:graphicData uri="http://schemas.openxmlformats.org/presentationml/2006/ole">
            <mc:AlternateContent xmlns:mc="http://schemas.openxmlformats.org/markup-compatibility/2006">
              <mc:Choice xmlns:v="urn:schemas-microsoft-com:vml" Requires="v">
                <p:oleObj spid="_x0000_s441358" name="Acrobat Document" r:id="rId4" imgW="10068120" imgH="7766280" progId="">
                  <p:embed/>
                </p:oleObj>
              </mc:Choice>
              <mc:Fallback>
                <p:oleObj name="Acrobat Document" r:id="rId4" imgW="10068120" imgH="7766280" progId="">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l="12122" r="24243"/>
                      <a:stretch>
                        <a:fillRect/>
                      </a:stretch>
                    </p:blipFill>
                    <p:spPr bwMode="auto">
                      <a:xfrm>
                        <a:off x="103094" y="1524000"/>
                        <a:ext cx="439270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67025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fontScale="90000"/>
          </a:bodyPr>
          <a:lstStyle/>
          <a:p>
            <a:pPr lvl="0" algn="r"/>
            <a:r>
              <a:rPr lang="es-ES_tradnl" dirty="0"/>
              <a:t>PELIGROS DE CAERSE DEL CAMIÓN </a:t>
            </a:r>
            <a:r>
              <a:rPr lang="es-ES_tradnl" dirty="0" smtClean="0"/>
              <a:t>CANASTA</a:t>
            </a:r>
            <a:endParaRPr lang="en-US" dirty="0"/>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4800600" y="4838700"/>
            <a:ext cx="4038600" cy="1905000"/>
          </a:xfrm>
          <a:prstGeom prst="roundRect">
            <a:avLst/>
          </a:prstGeom>
          <a:ln>
            <a:solidFill>
              <a:schemeClr val="tx1"/>
            </a:solidFill>
          </a:ln>
        </p:spPr>
      </p:pic>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88</a:t>
            </a:fld>
            <a:endParaRPr lang="en-US" dirty="0">
              <a:solidFill>
                <a:prstClr val="black">
                  <a:tint val="75000"/>
                </a:prstClr>
              </a:solidFill>
            </a:endParaRPr>
          </a:p>
        </p:txBody>
      </p:sp>
      <p:pic>
        <p:nvPicPr>
          <p:cNvPr id="9" name="Content Placeholder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200" y="1371600"/>
            <a:ext cx="4114800" cy="2314575"/>
          </a:xfrm>
          <a:prstGeom prst="roundRect">
            <a:avLst/>
          </a:prstGeom>
          <a:ln w="28575">
            <a:solidFill>
              <a:schemeClr val="tx1"/>
            </a:solidFill>
          </a:ln>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800600" y="1676400"/>
            <a:ext cx="4038600" cy="3048000"/>
          </a:xfrm>
          <a:prstGeom prst="roundRect">
            <a:avLst/>
          </a:prstGeom>
          <a:ln>
            <a:solidFill>
              <a:schemeClr val="tx1"/>
            </a:solidFill>
          </a:ln>
        </p:spPr>
      </p:pic>
      <p:pic>
        <p:nvPicPr>
          <p:cNvPr id="6" name="Content Placeholder 5"/>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52400" y="3962400"/>
            <a:ext cx="3962400" cy="2698532"/>
          </a:xfrm>
          <a:prstGeom prst="roundRect">
            <a:avLst/>
          </a:prstGeom>
          <a:ln w="38100">
            <a:solidFill>
              <a:schemeClr val="tx1"/>
            </a:solidFill>
          </a:ln>
        </p:spPr>
      </p:pic>
      <p:sp>
        <p:nvSpPr>
          <p:cNvPr id="8" name="Oval 7"/>
          <p:cNvSpPr/>
          <p:nvPr/>
        </p:nvSpPr>
        <p:spPr>
          <a:xfrm>
            <a:off x="838200" y="4648200"/>
            <a:ext cx="3505200" cy="1905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2" descr="C:\Documents and Settings\Karen Cooper\Local Settings\Temporary Internet Files\Content.IE5\PQQ6J638\MC900432537[1].png"/>
          <p:cNvPicPr>
            <a:picLocks noChangeAspect="1" noChangeArrowheads="1"/>
          </p:cNvPicPr>
          <p:nvPr/>
        </p:nvPicPr>
        <p:blipFill>
          <a:blip r:embed="rId7" cstate="email"/>
          <a:srcRect/>
          <a:stretch>
            <a:fillRect/>
          </a:stretch>
        </p:blipFill>
        <p:spPr bwMode="auto">
          <a:xfrm>
            <a:off x="3352800" y="3886200"/>
            <a:ext cx="990600" cy="990600"/>
          </a:xfrm>
          <a:prstGeom prst="rect">
            <a:avLst/>
          </a:prstGeom>
          <a:noFill/>
        </p:spPr>
      </p:pic>
      <p:pic>
        <p:nvPicPr>
          <p:cNvPr id="10" name="Picture 2" descr="C:\Documents and Settings\Karen Cooper\Local Settings\Temporary Internet Files\Content.IE5\PQQ6J638\MC900432537[1].png"/>
          <p:cNvPicPr>
            <a:picLocks noChangeAspect="1" noChangeArrowheads="1"/>
          </p:cNvPicPr>
          <p:nvPr/>
        </p:nvPicPr>
        <p:blipFill>
          <a:blip r:embed="rId7" cstate="email"/>
          <a:srcRect/>
          <a:stretch>
            <a:fillRect/>
          </a:stretch>
        </p:blipFill>
        <p:spPr bwMode="auto">
          <a:xfrm>
            <a:off x="3581400" y="1371600"/>
            <a:ext cx="990600" cy="990600"/>
          </a:xfrm>
          <a:prstGeom prst="rect">
            <a:avLst/>
          </a:prstGeom>
          <a:noFill/>
        </p:spPr>
      </p:pic>
      <p:sp>
        <p:nvSpPr>
          <p:cNvPr id="12" name="Oval 11"/>
          <p:cNvSpPr/>
          <p:nvPr/>
        </p:nvSpPr>
        <p:spPr>
          <a:xfrm>
            <a:off x="6477000" y="1600200"/>
            <a:ext cx="1224643" cy="29892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2" descr="C:\Documents and Settings\Karen Cooper\Local Settings\Temporary Internet Files\Content.IE5\PQQ6J638\MC900432537[1].png"/>
          <p:cNvPicPr>
            <a:picLocks noChangeAspect="1" noChangeArrowheads="1"/>
          </p:cNvPicPr>
          <p:nvPr/>
        </p:nvPicPr>
        <p:blipFill>
          <a:blip r:embed="rId7" cstate="email"/>
          <a:srcRect/>
          <a:stretch>
            <a:fillRect/>
          </a:stretch>
        </p:blipFill>
        <p:spPr bwMode="auto">
          <a:xfrm>
            <a:off x="8153400" y="4495800"/>
            <a:ext cx="990600" cy="990600"/>
          </a:xfrm>
          <a:prstGeom prst="rect">
            <a:avLst/>
          </a:prstGeom>
          <a:noFill/>
        </p:spPr>
      </p:pic>
      <p:pic>
        <p:nvPicPr>
          <p:cNvPr id="14" name="Picture 2" descr="C:\Documents and Settings\Karen Cooper\Local Settings\Temporary Internet Files\Content.IE5\PQQ6J638\MC900432537[1].png"/>
          <p:cNvPicPr>
            <a:picLocks noChangeAspect="1" noChangeArrowheads="1"/>
          </p:cNvPicPr>
          <p:nvPr/>
        </p:nvPicPr>
        <p:blipFill>
          <a:blip r:embed="rId7" cstate="email"/>
          <a:srcRect/>
          <a:stretch>
            <a:fillRect/>
          </a:stretch>
        </p:blipFill>
        <p:spPr bwMode="auto">
          <a:xfrm>
            <a:off x="8153400" y="1752600"/>
            <a:ext cx="990600" cy="990600"/>
          </a:xfrm>
          <a:prstGeom prst="rect">
            <a:avLst/>
          </a:prstGeom>
          <a:noFill/>
        </p:spPr>
      </p:pic>
    </p:spTree>
    <p:extLst>
      <p:ext uri="{BB962C8B-B14F-4D97-AF65-F5344CB8AC3E}">
        <p14:creationId xmlns:p14="http://schemas.microsoft.com/office/powerpoint/2010/main" val="168366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76200"/>
            <a:ext cx="8229600" cy="1143000"/>
          </a:xfrm>
        </p:spPr>
        <p:txBody>
          <a:bodyPr>
            <a:normAutofit/>
          </a:bodyPr>
          <a:lstStyle/>
          <a:p>
            <a:pPr lvl="0"/>
            <a:r>
              <a:rPr lang="es-ES_tradnl" dirty="0" smtClean="0"/>
              <a:t>SALIENDO DE LA CANASTILLA</a:t>
            </a:r>
            <a:endParaRPr lang="en-US"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89</a:t>
            </a:fld>
            <a:endParaRPr lang="en-US" dirty="0">
              <a:solidFill>
                <a:prstClr val="black">
                  <a:tint val="75000"/>
                </a:prstClr>
              </a:solidFill>
            </a:endParaRPr>
          </a:p>
        </p:txBody>
      </p:sp>
      <p:pic>
        <p:nvPicPr>
          <p:cNvPr id="5" name="Picture 4"/>
          <p:cNvPicPr/>
          <p:nvPr/>
        </p:nvPicPr>
        <p:blipFill>
          <a:blip r:embed="rId3" cstate="print"/>
          <a:stretch>
            <a:fillRect/>
          </a:stretch>
        </p:blipFill>
        <p:spPr>
          <a:xfrm>
            <a:off x="0" y="914400"/>
            <a:ext cx="9144000" cy="5943600"/>
          </a:xfrm>
          <a:prstGeom prst="rect">
            <a:avLst/>
          </a:prstGeom>
        </p:spPr>
      </p:pic>
    </p:spTree>
    <p:extLst>
      <p:ext uri="{BB962C8B-B14F-4D97-AF65-F5344CB8AC3E}">
        <p14:creationId xmlns:p14="http://schemas.microsoft.com/office/powerpoint/2010/main" val="1203737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imals 1.jpg"/>
          <p:cNvPicPr>
            <a:picLocks noChangeAspect="1"/>
          </p:cNvPicPr>
          <p:nvPr/>
        </p:nvPicPr>
        <p:blipFill>
          <a:blip r:embed="rId3" cstate="print"/>
          <a:srcRect t="9091" b="10489"/>
          <a:stretch>
            <a:fillRect/>
          </a:stretch>
        </p:blipFill>
        <p:spPr>
          <a:xfrm>
            <a:off x="3810000" y="4800600"/>
            <a:ext cx="2711704" cy="1752600"/>
          </a:xfrm>
          <a:prstGeom prst="rect">
            <a:avLst/>
          </a:prstGeom>
        </p:spPr>
      </p:pic>
      <p:sp>
        <p:nvSpPr>
          <p:cNvPr id="2" name="Title 1"/>
          <p:cNvSpPr>
            <a:spLocks noGrp="1"/>
          </p:cNvSpPr>
          <p:nvPr>
            <p:ph type="title"/>
          </p:nvPr>
        </p:nvSpPr>
        <p:spPr>
          <a:xfrm>
            <a:off x="457200" y="274638"/>
            <a:ext cx="8305800" cy="792162"/>
          </a:xfrm>
        </p:spPr>
        <p:txBody>
          <a:bodyPr>
            <a:normAutofit/>
          </a:bodyPr>
          <a:lstStyle/>
          <a:p>
            <a:pPr algn="r"/>
            <a:r>
              <a:rPr lang="es-ES_tradnl" dirty="0" smtClean="0"/>
              <a:t>TÍPICAS TAREAS </a:t>
            </a:r>
            <a:r>
              <a:rPr lang="es-ES_tradnl" dirty="0"/>
              <a:t>DE TRABAJO </a:t>
            </a:r>
            <a:r>
              <a:rPr lang="es-ES_tradnl" dirty="0" smtClean="0"/>
              <a:t>OBSERVADAS</a:t>
            </a:r>
            <a:r>
              <a:rPr lang="en-US" dirty="0" smtClean="0"/>
              <a:t>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71600"/>
            <a:ext cx="5410200" cy="5029200"/>
          </a:xfrm>
        </p:spPr>
        <p:txBody>
          <a:bodyPr>
            <a:normAutofit fontScale="92500" lnSpcReduction="10000"/>
          </a:bodyPr>
          <a:lstStyle/>
          <a:p>
            <a:pPr lvl="0"/>
            <a:r>
              <a:rPr lang="es-ES_tradnl" sz="2400" dirty="0"/>
              <a:t>Trabajo en líneas eléctricas</a:t>
            </a:r>
            <a:endParaRPr lang="en-US" sz="2400" dirty="0"/>
          </a:p>
          <a:p>
            <a:pPr lvl="0"/>
            <a:r>
              <a:rPr lang="es-ES_tradnl" sz="2400" dirty="0"/>
              <a:t>Instalación de postes</a:t>
            </a:r>
            <a:endParaRPr lang="en-US" sz="2400" dirty="0"/>
          </a:p>
          <a:p>
            <a:pPr lvl="0"/>
            <a:r>
              <a:rPr lang="es-ES_tradnl" sz="2400" dirty="0"/>
              <a:t>Trabajo subterráneo</a:t>
            </a:r>
            <a:endParaRPr lang="en-US" sz="2400" dirty="0"/>
          </a:p>
          <a:p>
            <a:pPr lvl="0"/>
            <a:r>
              <a:rPr lang="es-ES_tradnl" sz="2400" dirty="0"/>
              <a:t>Cambio de transformadores</a:t>
            </a:r>
            <a:endParaRPr lang="en-US" sz="2400" dirty="0"/>
          </a:p>
          <a:p>
            <a:pPr lvl="0"/>
            <a:r>
              <a:rPr lang="es-ES_tradnl" sz="2400" dirty="0"/>
              <a:t>Estaciones de transmisión</a:t>
            </a:r>
            <a:endParaRPr lang="en-US" sz="2400" dirty="0"/>
          </a:p>
          <a:p>
            <a:pPr lvl="0"/>
            <a:r>
              <a:rPr lang="es-ES_tradnl" sz="2400" dirty="0"/>
              <a:t>Instalación/servicio/lectura de medidores eléctricos</a:t>
            </a:r>
            <a:endParaRPr lang="en-US" sz="2400" dirty="0"/>
          </a:p>
          <a:p>
            <a:pPr lvl="0"/>
            <a:r>
              <a:rPr lang="es-ES_tradnl" sz="2400" dirty="0"/>
              <a:t>Recorte de árboles/trabajo en maleza</a:t>
            </a:r>
            <a:endParaRPr lang="en-US" sz="2400" dirty="0"/>
          </a:p>
          <a:p>
            <a:pPr lvl="0"/>
            <a:r>
              <a:rPr lang="es-ES_tradnl" sz="2400" dirty="0"/>
              <a:t>Depósitos y talleres mecánicos</a:t>
            </a:r>
            <a:endParaRPr lang="en-US" sz="2400" dirty="0"/>
          </a:p>
          <a:p>
            <a:pPr lvl="0"/>
            <a:r>
              <a:rPr lang="es-ES_tradnl" sz="2400" dirty="0"/>
              <a:t>Vehículos</a:t>
            </a:r>
            <a:endParaRPr lang="en-US" sz="2400" dirty="0"/>
          </a:p>
          <a:p>
            <a:pPr lvl="1"/>
            <a:r>
              <a:rPr lang="es-ES_tradnl" sz="1800" dirty="0"/>
              <a:t>Carga y descarga</a:t>
            </a:r>
            <a:endParaRPr lang="en-US" sz="1800" dirty="0"/>
          </a:p>
          <a:p>
            <a:pPr lvl="1"/>
            <a:r>
              <a:rPr lang="es-ES_tradnl" sz="1800" dirty="0"/>
              <a:t>Trepar/subir</a:t>
            </a:r>
            <a:endParaRPr lang="en-US" sz="1800" dirty="0"/>
          </a:p>
          <a:p>
            <a:pPr lvl="1"/>
            <a:r>
              <a:rPr lang="es-ES_tradnl" sz="1800" dirty="0"/>
              <a:t>Organización</a:t>
            </a:r>
            <a:endParaRPr lang="en-US" sz="1800" dirty="0"/>
          </a:p>
          <a:p>
            <a:pPr lvl="1"/>
            <a:r>
              <a:rPr lang="es-ES_tradnl" sz="1800" dirty="0"/>
              <a:t>Conducir</a:t>
            </a:r>
            <a:endParaRPr lang="en-US" sz="1800" dirty="0"/>
          </a:p>
        </p:txBody>
      </p:sp>
      <p:pic>
        <p:nvPicPr>
          <p:cNvPr id="5" name="Picture 4" descr="Overreaching.jpg"/>
          <p:cNvPicPr>
            <a:picLocks noChangeAspect="1"/>
          </p:cNvPicPr>
          <p:nvPr/>
        </p:nvPicPr>
        <p:blipFill>
          <a:blip r:embed="rId4" cstate="print"/>
          <a:srcRect l="8889" t="5538" b="8627"/>
          <a:stretch>
            <a:fillRect/>
          </a:stretch>
        </p:blipFill>
        <p:spPr>
          <a:xfrm>
            <a:off x="5486400" y="1676400"/>
            <a:ext cx="2667000" cy="2233863"/>
          </a:xfrm>
          <a:prstGeom prst="rect">
            <a:avLst/>
          </a:prstGeom>
        </p:spPr>
      </p:pic>
      <p:pic>
        <p:nvPicPr>
          <p:cNvPr id="7" name="Picture 6" descr="Hanging Transformer.jpg"/>
          <p:cNvPicPr>
            <a:picLocks noChangeAspect="1"/>
          </p:cNvPicPr>
          <p:nvPr/>
        </p:nvPicPr>
        <p:blipFill>
          <a:blip r:embed="rId5" cstate="print">
            <a:clrChange>
              <a:clrFrom>
                <a:srgbClr val="FFFFFF"/>
              </a:clrFrom>
              <a:clrTo>
                <a:srgbClr val="FFFFFF">
                  <a:alpha val="0"/>
                </a:srgbClr>
              </a:clrTo>
            </a:clrChange>
            <a:lum bright="-30000"/>
          </a:blip>
          <a:srcRect l="8069" t="8050" r="15322"/>
          <a:stretch>
            <a:fillRect/>
          </a:stretch>
        </p:blipFill>
        <p:spPr>
          <a:xfrm>
            <a:off x="6781800" y="3657600"/>
            <a:ext cx="2133600" cy="3048000"/>
          </a:xfrm>
          <a:prstGeom prst="rect">
            <a:avLst/>
          </a:prstGeom>
        </p:spPr>
      </p:pic>
      <p:sp>
        <p:nvSpPr>
          <p:cNvPr id="8" name="Slide Number Placeholder 7"/>
          <p:cNvSpPr>
            <a:spLocks noGrp="1"/>
          </p:cNvSpPr>
          <p:nvPr>
            <p:ph type="sldNum" sz="quarter" idx="12"/>
          </p:nvPr>
        </p:nvSpPr>
        <p:spPr/>
        <p:txBody>
          <a:bodyPr/>
          <a:lstStyle/>
          <a:p>
            <a:fld id="{1AEA41FB-01C2-4D91-8A68-98251CD2FFE9}"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lvl="0"/>
            <a:r>
              <a:rPr lang="es-ES_tradnl" dirty="0">
                <a:effectLst/>
              </a:rPr>
              <a:t>CAÍDAS DE POSTES Y TORRES</a:t>
            </a:r>
            <a:endParaRPr lang="en-US" dirty="0">
              <a:effectLst/>
            </a:endParaRPr>
          </a:p>
        </p:txBody>
      </p:sp>
      <p:sp>
        <p:nvSpPr>
          <p:cNvPr id="7" name="Slide Number Placeholder 6"/>
          <p:cNvSpPr>
            <a:spLocks noGrp="1"/>
          </p:cNvSpPr>
          <p:nvPr>
            <p:ph type="sldNum" sz="quarter" idx="12"/>
          </p:nvPr>
        </p:nvSpPr>
        <p:spPr/>
        <p:txBody>
          <a:bodyPr/>
          <a:lstStyle/>
          <a:p>
            <a:fld id="{08C57097-B0D4-42A7-9A66-B67B15BCBCEA}" type="slidenum">
              <a:rPr lang="en-US" smtClean="0">
                <a:solidFill>
                  <a:prstClr val="black">
                    <a:tint val="75000"/>
                  </a:prstClr>
                </a:solidFill>
              </a:rPr>
              <a:pPr/>
              <a:t>90</a:t>
            </a:fld>
            <a:endParaRPr lang="en-US" dirty="0">
              <a:solidFill>
                <a:prstClr val="black">
                  <a:tint val="75000"/>
                </a:prstClr>
              </a:solidFill>
            </a:endParaRPr>
          </a:p>
        </p:txBody>
      </p:sp>
      <p:graphicFrame>
        <p:nvGraphicFramePr>
          <p:cNvPr id="555011" name="Object 3"/>
          <p:cNvGraphicFramePr>
            <a:graphicFrameLocks noChangeAspect="1"/>
          </p:cNvGraphicFramePr>
          <p:nvPr/>
        </p:nvGraphicFramePr>
        <p:xfrm>
          <a:off x="1371600" y="1703388"/>
          <a:ext cx="3405188" cy="5154612"/>
        </p:xfrm>
        <a:graphic>
          <a:graphicData uri="http://schemas.openxmlformats.org/presentationml/2006/ole">
            <mc:AlternateContent xmlns:mc="http://schemas.openxmlformats.org/markup-compatibility/2006">
              <mc:Choice xmlns:v="urn:schemas-microsoft-com:vml" Requires="v">
                <p:oleObj spid="_x0000_s442393" name="Acrobat Document" r:id="rId4" imgW="7779960" imgH="10050480" progId="">
                  <p:embed/>
                </p:oleObj>
              </mc:Choice>
              <mc:Fallback>
                <p:oleObj name="Acrobat Document" r:id="rId4" imgW="7779960" imgH="10050480" progId="">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l="7843" t="6061" r="11765"/>
                      <a:stretch>
                        <a:fillRect/>
                      </a:stretch>
                    </p:blipFill>
                    <p:spPr bwMode="auto">
                      <a:xfrm>
                        <a:off x="1371600" y="1703388"/>
                        <a:ext cx="3405188" cy="515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555012" name="Object 4"/>
          <p:cNvGraphicFramePr>
            <a:graphicFrameLocks noChangeAspect="1"/>
          </p:cNvGraphicFramePr>
          <p:nvPr/>
        </p:nvGraphicFramePr>
        <p:xfrm>
          <a:off x="4832350" y="1240898"/>
          <a:ext cx="4159250" cy="5388502"/>
        </p:xfrm>
        <a:graphic>
          <a:graphicData uri="http://schemas.openxmlformats.org/presentationml/2006/ole">
            <mc:AlternateContent xmlns:mc="http://schemas.openxmlformats.org/markup-compatibility/2006">
              <mc:Choice xmlns:v="urn:schemas-microsoft-com:vml" Requires="v">
                <p:oleObj spid="_x0000_s442394" name="Acrobat Document" r:id="rId6" imgW="7779960" imgH="10050480" progId="">
                  <p:embed/>
                </p:oleObj>
              </mc:Choice>
              <mc:Fallback>
                <p:oleObj name="Acrobat Document" r:id="rId6" imgW="7779960" imgH="10050480" progId="">
                  <p:embed/>
                  <p:pic>
                    <p:nvPicPr>
                      <p:cNvPr id="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2350" y="1240898"/>
                        <a:ext cx="4159250" cy="538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7478116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lvl="0" algn="r"/>
            <a:r>
              <a:rPr lang="es-ES_tradnl" dirty="0"/>
              <a:t>PROTECCIÓN/DETENCIÓN DE </a:t>
            </a:r>
            <a:r>
              <a:rPr lang="es-ES_tradnl" dirty="0" smtClean="0"/>
              <a:t>CAÍDA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600200"/>
            <a:ext cx="8610600" cy="4649688"/>
          </a:xfrm>
        </p:spPr>
        <p:txBody>
          <a:bodyPr>
            <a:normAutofit fontScale="70000" lnSpcReduction="20000"/>
          </a:bodyPr>
          <a:lstStyle/>
          <a:p>
            <a:pPr marL="0" lvl="1" indent="0">
              <a:buNone/>
            </a:pPr>
            <a:r>
              <a:rPr lang="es-ES_tradnl" sz="2600" b="1" dirty="0"/>
              <a:t>Protección contra caídas -   </a:t>
            </a:r>
            <a:r>
              <a:rPr lang="es-ES_tradnl" sz="2600" dirty="0"/>
              <a:t>toda protección para evitar caerse (detención de caída, redes, etc.)</a:t>
            </a:r>
            <a:r>
              <a:rPr lang="en-US" sz="2600" dirty="0"/>
              <a:t> </a:t>
            </a:r>
            <a:endParaRPr lang="en-US" sz="2600" dirty="0" smtClean="0"/>
          </a:p>
          <a:p>
            <a:pPr marL="0" lvl="1" indent="0">
              <a:buNone/>
            </a:pPr>
            <a:endParaRPr lang="en-US" sz="2600" b="1" dirty="0" smtClean="0">
              <a:latin typeface="+mj-lt"/>
            </a:endParaRPr>
          </a:p>
          <a:p>
            <a:pPr marL="0" indent="0">
              <a:buNone/>
            </a:pPr>
            <a:r>
              <a:rPr lang="es-ES_tradnl" sz="2600" b="1" dirty="0"/>
              <a:t>Detención de caída </a:t>
            </a:r>
            <a:r>
              <a:rPr lang="es-ES_tradnl" sz="2600" b="1" dirty="0" smtClean="0"/>
              <a:t>- </a:t>
            </a:r>
            <a:r>
              <a:rPr lang="es-ES_tradnl" sz="2600" dirty="0" smtClean="0"/>
              <a:t>es </a:t>
            </a:r>
            <a:r>
              <a:rPr lang="es-ES_tradnl" sz="2600" dirty="0"/>
              <a:t>un tipo de protección de caída en la que un empleado usa un sistema de arnés que está anclado a un lugar seguro</a:t>
            </a:r>
            <a:endParaRPr lang="en-US" sz="2600" dirty="0"/>
          </a:p>
          <a:p>
            <a:pPr lvl="1">
              <a:buNone/>
            </a:pPr>
            <a:endParaRPr lang="en-US" sz="1100" dirty="0" smtClean="0">
              <a:latin typeface="+mj-lt"/>
            </a:endParaRPr>
          </a:p>
          <a:p>
            <a:pPr lvl="0"/>
            <a:r>
              <a:rPr lang="es-ES_tradnl" sz="3100" dirty="0" smtClean="0"/>
              <a:t>Trabajando en postes</a:t>
            </a:r>
            <a:r>
              <a:rPr lang="es-ES_tradnl" sz="3100" dirty="0"/>
              <a:t>, torres y estructuras similares</a:t>
            </a:r>
            <a:endParaRPr lang="en-US" sz="3100" dirty="0"/>
          </a:p>
          <a:p>
            <a:pPr lvl="1"/>
            <a:r>
              <a:rPr lang="es-ES_tradnl" sz="2600" dirty="0"/>
              <a:t>Se requiere equipo de protección contra caídas si se está a más de 4 pies (1,2 m)  si los contaminantes (hielo, vientos fuertes, </a:t>
            </a:r>
            <a:r>
              <a:rPr lang="es-ES_tradnl" sz="2600" dirty="0" err="1"/>
              <a:t>etc</a:t>
            </a:r>
            <a:r>
              <a:rPr lang="es-ES_tradnl" sz="2600" dirty="0"/>
              <a:t>) pudieran causar una pérdida del agarre</a:t>
            </a:r>
            <a:endParaRPr lang="en-US" sz="2600" dirty="0"/>
          </a:p>
          <a:p>
            <a:pPr lvl="1"/>
            <a:r>
              <a:rPr lang="es-ES_tradnl" sz="2600" dirty="0"/>
              <a:t>Se requiere equipo para detención de caída cuando se está a más de 4 pies (1,2 m) si no se ha proporcionado otra protección contra caídas.</a:t>
            </a:r>
            <a:endParaRPr lang="en-US" sz="2600" dirty="0"/>
          </a:p>
          <a:p>
            <a:pPr lvl="1"/>
            <a:r>
              <a:rPr lang="es-ES_tradnl" sz="2600" dirty="0"/>
              <a:t>Siempre se requiere equipo de protección/detención de caídas para los empleados “no calificados” incluidos los aprendices cuando se está a más de 4 pies (1,2 m)</a:t>
            </a:r>
            <a:endParaRPr lang="en-US" sz="2600" dirty="0"/>
          </a:p>
          <a:p>
            <a:pPr lvl="1">
              <a:buNone/>
            </a:pPr>
            <a:r>
              <a:rPr lang="en-US" sz="1200" dirty="0" smtClean="0">
                <a:latin typeface="+mj-lt"/>
              </a:rPr>
              <a:t>	</a:t>
            </a:r>
          </a:p>
          <a:p>
            <a:pPr lvl="0"/>
            <a:r>
              <a:rPr lang="es-ES_tradnl" sz="3400" dirty="0"/>
              <a:t>Operación de una canasta</a:t>
            </a:r>
            <a:endParaRPr lang="en-US" sz="3400" dirty="0"/>
          </a:p>
          <a:p>
            <a:pPr lvl="1"/>
            <a:r>
              <a:rPr lang="es-ES_tradnl" sz="2600" dirty="0"/>
              <a:t>Siempre se requiere equipo para protección/detención de caídas</a:t>
            </a:r>
            <a:endParaRPr lang="en-US" sz="2600"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91</a:t>
            </a:fld>
            <a:endParaRPr lang="en-US" dirty="0">
              <a:solidFill>
                <a:prstClr val="black">
                  <a:tint val="75000"/>
                </a:prstClr>
              </a:solidFill>
            </a:endParaRPr>
          </a:p>
        </p:txBody>
      </p:sp>
      <p:sp>
        <p:nvSpPr>
          <p:cNvPr id="5" name="Rectangle 4"/>
          <p:cNvSpPr/>
          <p:nvPr/>
        </p:nvSpPr>
        <p:spPr>
          <a:xfrm>
            <a:off x="381000" y="6096000"/>
            <a:ext cx="8382000" cy="307777"/>
          </a:xfrm>
          <a:prstGeom prst="rect">
            <a:avLst/>
          </a:prstGeom>
        </p:spPr>
        <p:txBody>
          <a:bodyPr wrap="square">
            <a:spAutoFit/>
          </a:bodyPr>
          <a:lstStyle/>
          <a:p>
            <a:r>
              <a:rPr lang="en-US" sz="1400" dirty="0" smtClean="0">
                <a:hlinkClick r:id="rId3"/>
              </a:rPr>
              <a:t>http://www.osha.gov/pls/oshaweb/owadisp.show_document?p_table=standards&amp;p_id=9868</a:t>
            </a:r>
            <a:endParaRPr lang="en-US" sz="1400" dirty="0" smtClean="0"/>
          </a:p>
        </p:txBody>
      </p:sp>
      <p:sp>
        <p:nvSpPr>
          <p:cNvPr id="6" name="TextBox 5"/>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9144000" y="3810000"/>
            <a:ext cx="7620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6478181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tretch>
            <a:fillRect/>
          </a:stretch>
        </p:blipFill>
        <p:spPr bwMode="auto">
          <a:xfrm>
            <a:off x="0" y="1477367"/>
            <a:ext cx="4575254" cy="454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38150" y="190500"/>
            <a:ext cx="8458200" cy="914400"/>
          </a:xfrm>
        </p:spPr>
        <p:txBody>
          <a:bodyPr>
            <a:noAutofit/>
          </a:bodyPr>
          <a:lstStyle/>
          <a:p>
            <a:pPr algn="r"/>
            <a:r>
              <a:rPr lang="en-US" sz="3500" dirty="0" smtClean="0">
                <a:effectLst>
                  <a:outerShdw blurRad="38100" dist="38100" dir="2700000" algn="tl">
                    <a:srgbClr val="000000">
                      <a:alpha val="43137"/>
                    </a:srgbClr>
                  </a:outerShdw>
                </a:effectLst>
              </a:rPr>
              <a:t>ESCALANDO POSTES, </a:t>
            </a:r>
            <a:r>
              <a:rPr lang="es-AR" sz="3200" b="0" dirty="0">
                <a:solidFill>
                  <a:srgbClr val="FFFFFF"/>
                </a:solidFill>
              </a:rPr>
              <a:t>¿</a:t>
            </a:r>
            <a:r>
              <a:rPr lang="en-US" sz="3500" dirty="0" smtClean="0">
                <a:effectLst>
                  <a:outerShdw blurRad="38100" dist="38100" dir="2700000" algn="tl">
                    <a:srgbClr val="000000">
                      <a:alpha val="43137"/>
                    </a:srgbClr>
                  </a:outerShdw>
                </a:effectLst>
              </a:rPr>
              <a:t>QUÉ PODRÍA SALIR MAL</a:t>
            </a:r>
            <a:r>
              <a:rPr lang="en-US" sz="3500" dirty="0" smtClean="0"/>
              <a:t>?</a:t>
            </a:r>
            <a:endParaRPr lang="en-US" sz="3500" dirty="0"/>
          </a:p>
        </p:txBody>
      </p:sp>
      <p:pic>
        <p:nvPicPr>
          <p:cNvPr id="11" name="Picture 3"/>
          <p:cNvPicPr>
            <a:picLocks noGrp="1" noChangeAspect="1" noChangeArrowheads="1"/>
          </p:cNvPicPr>
          <p:nvPr>
            <p:ph sz="half" idx="2"/>
          </p:nvPr>
        </p:nvPicPr>
        <p:blipFill>
          <a:blip r:embed="rId4" cstate="email">
            <a:extLst>
              <a:ext uri="{28A0092B-C50C-407E-A947-70E740481C1C}">
                <a14:useLocalDpi xmlns:a14="http://schemas.microsoft.com/office/drawing/2010/main" val="0"/>
              </a:ext>
            </a:extLst>
          </a:blip>
          <a:stretch>
            <a:fillRect/>
          </a:stretch>
        </p:blipFill>
        <p:spPr bwMode="auto">
          <a:xfrm>
            <a:off x="4572000" y="1752600"/>
            <a:ext cx="4572000" cy="386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08C57097-B0D4-42A7-9A66-B67B15BCBCEA}" type="slidenum">
              <a:rPr lang="en-US" smtClean="0">
                <a:solidFill>
                  <a:prstClr val="black">
                    <a:tint val="75000"/>
                  </a:prstClr>
                </a:solidFill>
              </a:rPr>
              <a:pPr/>
              <a:t>92</a:t>
            </a:fld>
            <a:endParaRPr lang="en-US" dirty="0">
              <a:solidFill>
                <a:prstClr val="black">
                  <a:tint val="75000"/>
                </a:prstClr>
              </a:solidFill>
            </a:endParaRPr>
          </a:p>
        </p:txBody>
      </p:sp>
      <p:sp>
        <p:nvSpPr>
          <p:cNvPr id="6" name="Content Placeholder 5"/>
          <p:cNvSpPr txBox="1">
            <a:spLocks/>
          </p:cNvSpPr>
          <p:nvPr/>
        </p:nvSpPr>
        <p:spPr>
          <a:xfrm>
            <a:off x="609600" y="5715000"/>
            <a:ext cx="2057400" cy="68579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_tradnl" sz="2400" smtClean="0"/>
              <a:t>Insectos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_tradnl" sz="2400" smtClean="0"/>
              <a:t>Pájaros</a:t>
            </a:r>
            <a:endParaRPr kumimoji="0" lang="es-ES_tradnl" sz="2400" b="0" i="0" u="none" strike="noStrike" kern="1200" cap="none" spc="0" normalizeH="0" baseline="0">
              <a:ln>
                <a:noFill/>
              </a:ln>
              <a:solidFill>
                <a:schemeClr val="tx1"/>
              </a:solidFill>
              <a:effectLst/>
              <a:uLnTx/>
              <a:uFillTx/>
            </a:endParaRPr>
          </a:p>
        </p:txBody>
      </p:sp>
      <p:sp>
        <p:nvSpPr>
          <p:cNvPr id="8" name="Content Placeholder 5"/>
          <p:cNvSpPr txBox="1">
            <a:spLocks/>
          </p:cNvSpPr>
          <p:nvPr/>
        </p:nvSpPr>
        <p:spPr>
          <a:xfrm>
            <a:off x="6172200" y="5791201"/>
            <a:ext cx="2743200" cy="68579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_tradnl" sz="2400" smtClean="0"/>
              <a:t>Hiedra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_tradnl" sz="2400" smtClean="0"/>
              <a:t>Hielo</a:t>
            </a:r>
            <a:endParaRPr kumimoji="0" lang="es-ES_tradnl" sz="2400" b="0" i="0" u="none" strike="noStrike" kern="1200" cap="none" spc="0" normalizeH="0" baseline="0">
              <a:ln>
                <a:noFill/>
              </a:ln>
              <a:solidFill>
                <a:schemeClr val="tx1"/>
              </a:solidFill>
              <a:effectLst/>
              <a:uLnTx/>
              <a:uFillTx/>
            </a:endParaRPr>
          </a:p>
        </p:txBody>
      </p:sp>
      <p:sp>
        <p:nvSpPr>
          <p:cNvPr id="9" name="Content Placeholder 5"/>
          <p:cNvSpPr txBox="1">
            <a:spLocks/>
          </p:cNvSpPr>
          <p:nvPr/>
        </p:nvSpPr>
        <p:spPr>
          <a:xfrm>
            <a:off x="3048000" y="5715000"/>
            <a:ext cx="2971800" cy="9906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_tradnl" sz="2400" smtClean="0"/>
              <a:t>Panales de abejas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_tradnl" sz="2400" smtClean="0"/>
              <a:t>Cables de servicios</a:t>
            </a:r>
            <a:endParaRPr kumimoji="0" lang="es-ES_tradnl" sz="2400" b="0" i="0" u="none" strike="noStrike" kern="1200" cap="none" spc="0" normalizeH="0" baseline="0">
              <a:ln>
                <a:noFill/>
              </a:ln>
              <a:solidFill>
                <a:schemeClr val="tx1"/>
              </a:solidFill>
              <a:effectLst/>
              <a:uLnTx/>
              <a:uFillTx/>
            </a:endParaRPr>
          </a:p>
        </p:txBody>
      </p:sp>
    </p:spTree>
    <p:extLst>
      <p:ext uri="{BB962C8B-B14F-4D97-AF65-F5344CB8AC3E}">
        <p14:creationId xmlns:p14="http://schemas.microsoft.com/office/powerpoint/2010/main" val="17659792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normAutofit/>
          </a:bodyPr>
          <a:lstStyle/>
          <a:p>
            <a:pPr lvl="0" algn="r"/>
            <a:r>
              <a:rPr lang="es-ES_tradnl" dirty="0"/>
              <a:t>¿QUÉ HACER EN ESTAS SITUACIONES?</a:t>
            </a:r>
            <a:endParaRPr lang="en-US" dirty="0"/>
          </a:p>
        </p:txBody>
      </p:sp>
      <p:sp>
        <p:nvSpPr>
          <p:cNvPr id="3" name="Content Placeholder 2"/>
          <p:cNvSpPr>
            <a:spLocks noGrp="1"/>
          </p:cNvSpPr>
          <p:nvPr>
            <p:ph idx="1"/>
          </p:nvPr>
        </p:nvSpPr>
        <p:spPr>
          <a:xfrm>
            <a:off x="228600" y="1752600"/>
            <a:ext cx="8763000" cy="4373563"/>
          </a:xfrm>
        </p:spPr>
        <p:txBody>
          <a:bodyPr>
            <a:normAutofit lnSpcReduction="10000"/>
          </a:bodyPr>
          <a:lstStyle/>
          <a:p>
            <a:pPr lvl="0"/>
            <a:r>
              <a:rPr lang="es-ES_tradnl" dirty="0"/>
              <a:t>Subir sobre una línea o cable de teléfono</a:t>
            </a:r>
            <a:endParaRPr lang="en-US" dirty="0"/>
          </a:p>
          <a:p>
            <a:endParaRPr lang="en-US" dirty="0"/>
          </a:p>
          <a:p>
            <a:pPr lvl="0"/>
            <a:r>
              <a:rPr lang="es-ES_tradnl" dirty="0"/>
              <a:t>Subir más de los 5 pies del poste cubierto de madera podrida</a:t>
            </a:r>
            <a:endParaRPr lang="en-US" dirty="0"/>
          </a:p>
          <a:p>
            <a:endParaRPr lang="en-US" dirty="0"/>
          </a:p>
          <a:p>
            <a:pPr lvl="0"/>
            <a:r>
              <a:rPr lang="es-ES_tradnl" dirty="0"/>
              <a:t>Encontrar una colmena en la caja del transformador</a:t>
            </a:r>
            <a:endParaRPr lang="en-US" dirty="0"/>
          </a:p>
          <a:p>
            <a:endParaRPr lang="en-US" dirty="0"/>
          </a:p>
          <a:p>
            <a:pPr lvl="0"/>
            <a:r>
              <a:rPr lang="es-ES_tradnl" dirty="0"/>
              <a:t>Trepar el poste que está cubierto en hielo por la mitad</a:t>
            </a:r>
            <a:endParaRPr lang="en-US"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93</a:t>
            </a:fld>
            <a:endParaRPr lang="en-US" dirty="0">
              <a:solidFill>
                <a:prstClr val="black">
                  <a:tint val="75000"/>
                </a:prstClr>
              </a:solidFill>
            </a:endParaRPr>
          </a:p>
        </p:txBody>
      </p:sp>
    </p:spTree>
    <p:extLst>
      <p:ext uri="{BB962C8B-B14F-4D97-AF65-F5344CB8AC3E}">
        <p14:creationId xmlns:p14="http://schemas.microsoft.com/office/powerpoint/2010/main" val="20785462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a:normAutofit fontScale="90000"/>
          </a:bodyPr>
          <a:lstStyle/>
          <a:p>
            <a:pPr lvl="0" algn="r"/>
            <a:r>
              <a:rPr lang="es-ES_tradnl" dirty="0"/>
              <a:t>UN ARGUMENTO PARA LOS DISPOSITIVOS QUE RESTRINGEN LAS CAÍDAS</a:t>
            </a:r>
            <a:endParaRPr lang="en-US" dirty="0"/>
          </a:p>
        </p:txBody>
      </p:sp>
      <p:sp>
        <p:nvSpPr>
          <p:cNvPr id="3" name="Content Placeholder 2"/>
          <p:cNvSpPr>
            <a:spLocks noGrp="1"/>
          </p:cNvSpPr>
          <p:nvPr>
            <p:ph idx="1"/>
          </p:nvPr>
        </p:nvSpPr>
        <p:spPr>
          <a:xfrm>
            <a:off x="228600" y="1752600"/>
            <a:ext cx="8763000" cy="4648200"/>
          </a:xfrm>
        </p:spPr>
        <p:txBody>
          <a:bodyPr>
            <a:normAutofit/>
          </a:bodyPr>
          <a:lstStyle/>
          <a:p>
            <a:pPr marL="0" indent="0">
              <a:buNone/>
            </a:pPr>
            <a:r>
              <a:rPr lang="es-ES_tradnl" sz="2400" i="1" dirty="0"/>
              <a:t>Un técnico estaba </a:t>
            </a:r>
            <a:r>
              <a:rPr lang="es-ES_tradnl" sz="2400" b="1" i="1" dirty="0"/>
              <a:t>trepando a un transformador </a:t>
            </a:r>
            <a:r>
              <a:rPr lang="es-ES_tradnl" sz="2400" i="1" dirty="0"/>
              <a:t>sobre una línea de cable. Subió con la correa de seguridad sobre el hombro con la intención de asegurar la correa al poste por encima del cable. Agarró una rienda de alambre neutral con la mano mientras usaba la otra para asegurar su correa de seguridad alrededor del poste. Su mano derecha </a:t>
            </a:r>
            <a:r>
              <a:rPr lang="es-ES_tradnl" sz="2400" b="1" i="1" dirty="0"/>
              <a:t>se puso en contacto con una línea energizada </a:t>
            </a:r>
            <a:r>
              <a:rPr lang="es-ES_tradnl" sz="2400" i="1" dirty="0"/>
              <a:t>sobre el transformador. Mientras intentaba soltarse </a:t>
            </a:r>
            <a:r>
              <a:rPr lang="es-ES_tradnl" sz="2400" b="1" i="1" dirty="0"/>
              <a:t>se fue hacia atrás</a:t>
            </a:r>
            <a:r>
              <a:rPr lang="es-ES_tradnl" sz="2400" i="1" dirty="0"/>
              <a:t>, se cayó y golpeó la cabeza. Lo transfirieron a un centro médico donde </a:t>
            </a:r>
            <a:r>
              <a:rPr lang="es-ES_tradnl" sz="2400" b="1" i="1" dirty="0"/>
              <a:t>fue declarado muerto </a:t>
            </a:r>
            <a:r>
              <a:rPr lang="es-ES_tradnl" sz="2400" i="1" dirty="0"/>
              <a:t>(cuello roto).</a:t>
            </a:r>
            <a:endParaRPr lang="en-US" sz="2400" dirty="0"/>
          </a:p>
          <a:p>
            <a:pPr marL="0" indent="0">
              <a:buNone/>
            </a:pPr>
            <a:endParaRPr lang="en-US" sz="2800" i="1" dirty="0" smtClean="0"/>
          </a:p>
          <a:p>
            <a:pPr marL="0" indent="0">
              <a:buNone/>
            </a:pPr>
            <a:r>
              <a:rPr lang="en-US" sz="1900" dirty="0" err="1" smtClean="0"/>
              <a:t>Fuente</a:t>
            </a:r>
            <a:r>
              <a:rPr lang="en-US" sz="1900" dirty="0" smtClean="0"/>
              <a:t>: </a:t>
            </a:r>
            <a:r>
              <a:rPr lang="en-US" sz="1900" dirty="0" smtClean="0">
                <a:hlinkClick r:id="rId3"/>
              </a:rPr>
              <a:t>http://www.cdc.gov/niosh/face/in-house/full8839.html</a:t>
            </a:r>
            <a:r>
              <a:rPr lang="en-US" sz="1900" dirty="0" smtClean="0"/>
              <a:t> </a:t>
            </a:r>
          </a:p>
          <a:p>
            <a:pPr marL="0" indent="0">
              <a:buNone/>
            </a:pPr>
            <a:endParaRPr lang="en-US" sz="2800" i="1"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94</a:t>
            </a:fld>
            <a:endParaRPr lang="en-US" dirty="0">
              <a:solidFill>
                <a:prstClr val="black">
                  <a:tint val="75000"/>
                </a:prstClr>
              </a:solidFill>
            </a:endParaRPr>
          </a:p>
        </p:txBody>
      </p:sp>
    </p:spTree>
    <p:extLst>
      <p:ext uri="{BB962C8B-B14F-4D97-AF65-F5344CB8AC3E}">
        <p14:creationId xmlns:p14="http://schemas.microsoft.com/office/powerpoint/2010/main" val="25629154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lvl="0" algn="r"/>
            <a:r>
              <a:rPr lang="es-ES_tradnl" dirty="0"/>
              <a:t>INSPECCIÓN PREVIA A SUBIR AL POSTE</a:t>
            </a:r>
            <a:endParaRPr lang="en-US" dirty="0"/>
          </a:p>
        </p:txBody>
      </p:sp>
      <p:sp>
        <p:nvSpPr>
          <p:cNvPr id="5" name="Text Placeholder 4"/>
          <p:cNvSpPr>
            <a:spLocks noGrp="1"/>
          </p:cNvSpPr>
          <p:nvPr>
            <p:ph type="body" idx="1"/>
          </p:nvPr>
        </p:nvSpPr>
        <p:spPr>
          <a:xfrm>
            <a:off x="531812" y="1417638"/>
            <a:ext cx="4040188" cy="639762"/>
          </a:xfrm>
        </p:spPr>
        <p:txBody>
          <a:bodyPr>
            <a:normAutofit/>
          </a:bodyPr>
          <a:lstStyle/>
          <a:p>
            <a:r>
              <a:rPr lang="en-US" sz="2800" dirty="0" smtClean="0"/>
              <a:t>EQUIPAMIENTO</a:t>
            </a:r>
            <a:endParaRPr lang="en-US" sz="2800" dirty="0"/>
          </a:p>
        </p:txBody>
      </p:sp>
      <p:sp>
        <p:nvSpPr>
          <p:cNvPr id="6" name="Content Placeholder 5"/>
          <p:cNvSpPr>
            <a:spLocks noGrp="1"/>
          </p:cNvSpPr>
          <p:nvPr>
            <p:ph sz="half" idx="2"/>
          </p:nvPr>
        </p:nvSpPr>
        <p:spPr>
          <a:xfrm>
            <a:off x="152400" y="2174874"/>
            <a:ext cx="4724400" cy="4454525"/>
          </a:xfrm>
        </p:spPr>
        <p:txBody>
          <a:bodyPr>
            <a:normAutofit fontScale="92500" lnSpcReduction="20000"/>
          </a:bodyPr>
          <a:lstStyle/>
          <a:p>
            <a:pPr lvl="0">
              <a:buFont typeface="Wingdings" charset="2"/>
              <a:buChar char="q"/>
            </a:pPr>
            <a:r>
              <a:rPr lang="es-ES_tradnl" dirty="0" smtClean="0"/>
              <a:t>Cinturón </a:t>
            </a:r>
            <a:r>
              <a:rPr lang="es-ES_tradnl" dirty="0"/>
              <a:t>para trepar/ Cinturón para restricción de caídas</a:t>
            </a:r>
            <a:endParaRPr lang="en-US" dirty="0"/>
          </a:p>
          <a:p>
            <a:pPr lvl="1">
              <a:buFont typeface="Wingdings" charset="2"/>
              <a:buChar char="q"/>
            </a:pPr>
            <a:r>
              <a:rPr lang="es-ES_tradnl" dirty="0"/>
              <a:t>Verificar el indicador de desgaste</a:t>
            </a:r>
            <a:endParaRPr lang="en-US" dirty="0"/>
          </a:p>
          <a:p>
            <a:pPr lvl="1">
              <a:buFont typeface="Wingdings" charset="2"/>
              <a:buChar char="q"/>
            </a:pPr>
            <a:r>
              <a:rPr lang="es-ES_tradnl" dirty="0"/>
              <a:t>Ajustado adecuadamente al tamaño del poste</a:t>
            </a:r>
            <a:endParaRPr lang="en-US" dirty="0"/>
          </a:p>
          <a:p>
            <a:pPr lvl="0">
              <a:buFont typeface="Wingdings" charset="2"/>
              <a:buChar char="q"/>
            </a:pPr>
            <a:r>
              <a:rPr lang="es-ES_tradnl" dirty="0"/>
              <a:t>Espolones para trepar</a:t>
            </a:r>
            <a:endParaRPr lang="en-US" dirty="0"/>
          </a:p>
          <a:p>
            <a:pPr lvl="1">
              <a:buFont typeface="Wingdings" charset="2"/>
              <a:buChar char="q"/>
            </a:pPr>
            <a:r>
              <a:rPr lang="es-ES_tradnl" dirty="0"/>
              <a:t>El acero y el titanio son materiales más fuertes que el aluminio</a:t>
            </a:r>
            <a:endParaRPr lang="en-US" dirty="0"/>
          </a:p>
          <a:p>
            <a:pPr lvl="1">
              <a:buFont typeface="Wingdings" charset="2"/>
              <a:buChar char="q"/>
            </a:pPr>
            <a:r>
              <a:rPr lang="es-ES_tradnl" dirty="0"/>
              <a:t>La punta debe ser filosa</a:t>
            </a:r>
            <a:endParaRPr lang="en-US" dirty="0"/>
          </a:p>
          <a:p>
            <a:pPr lvl="1">
              <a:buFont typeface="Wingdings" charset="2"/>
              <a:buChar char="q"/>
            </a:pPr>
            <a:r>
              <a:rPr lang="es-ES_tradnl" dirty="0"/>
              <a:t>No debe haber roturas ni rajaduras en el material</a:t>
            </a:r>
            <a:endParaRPr lang="en-US" dirty="0"/>
          </a:p>
          <a:p>
            <a:pPr lvl="1">
              <a:buFont typeface="Wingdings" charset="2"/>
              <a:buChar char="q"/>
            </a:pPr>
            <a:r>
              <a:rPr lang="es-ES_tradnl" dirty="0"/>
              <a:t>La correa no debe estar deshilachada ni dañada</a:t>
            </a:r>
            <a:endParaRPr lang="en-US" dirty="0"/>
          </a:p>
          <a:p>
            <a:pPr lvl="0">
              <a:buFont typeface="Wingdings" charset="2"/>
              <a:buChar char="q"/>
            </a:pPr>
            <a:r>
              <a:rPr lang="es-ES_tradnl" dirty="0"/>
              <a:t>Soga</a:t>
            </a:r>
            <a:endParaRPr lang="en-US" dirty="0"/>
          </a:p>
          <a:p>
            <a:pPr lvl="1">
              <a:buFont typeface="Wingdings" charset="2"/>
              <a:buChar char="q"/>
            </a:pPr>
            <a:r>
              <a:rPr lang="es-ES_tradnl" dirty="0"/>
              <a:t>Verifique el indicador de desgaste</a:t>
            </a:r>
            <a:endParaRPr lang="en-US" dirty="0"/>
          </a:p>
        </p:txBody>
      </p:sp>
      <p:sp>
        <p:nvSpPr>
          <p:cNvPr id="7" name="Text Placeholder 6"/>
          <p:cNvSpPr>
            <a:spLocks noGrp="1"/>
          </p:cNvSpPr>
          <p:nvPr>
            <p:ph type="body" sz="quarter" idx="3"/>
          </p:nvPr>
        </p:nvSpPr>
        <p:spPr>
          <a:xfrm>
            <a:off x="5254625" y="1535113"/>
            <a:ext cx="4041775" cy="639762"/>
          </a:xfrm>
        </p:spPr>
        <p:txBody>
          <a:bodyPr>
            <a:normAutofit/>
          </a:bodyPr>
          <a:lstStyle/>
          <a:p>
            <a:r>
              <a:rPr lang="en-US" sz="2800" dirty="0" smtClean="0"/>
              <a:t>POSTE</a:t>
            </a:r>
            <a:endParaRPr lang="en-US" sz="2800" dirty="0"/>
          </a:p>
        </p:txBody>
      </p:sp>
      <p:sp>
        <p:nvSpPr>
          <p:cNvPr id="8" name="Content Placeholder 7"/>
          <p:cNvSpPr>
            <a:spLocks noGrp="1"/>
          </p:cNvSpPr>
          <p:nvPr>
            <p:ph sz="quarter" idx="4"/>
          </p:nvPr>
        </p:nvSpPr>
        <p:spPr>
          <a:xfrm>
            <a:off x="4873625" y="2174875"/>
            <a:ext cx="4194175" cy="3951288"/>
          </a:xfrm>
        </p:spPr>
        <p:txBody>
          <a:bodyPr>
            <a:normAutofit fontScale="85000" lnSpcReduction="20000"/>
          </a:bodyPr>
          <a:lstStyle/>
          <a:p>
            <a:pPr lvl="0">
              <a:buFont typeface="Wingdings" charset="2"/>
              <a:buChar char="q"/>
            </a:pPr>
            <a:r>
              <a:rPr lang="es-ES_tradnl" dirty="0"/>
              <a:t>Verifique marcas de erosión en el poste</a:t>
            </a:r>
            <a:endParaRPr lang="en-US" dirty="0"/>
          </a:p>
          <a:p>
            <a:pPr lvl="0">
              <a:buFont typeface="Wingdings" charset="2"/>
              <a:buChar char="q"/>
            </a:pPr>
            <a:r>
              <a:rPr lang="es-ES_tradnl" dirty="0"/>
              <a:t>Identifique los peligros en el poste</a:t>
            </a:r>
            <a:endParaRPr lang="en-US" dirty="0"/>
          </a:p>
          <a:p>
            <a:pPr lvl="1">
              <a:buFont typeface="Wingdings" charset="2"/>
              <a:buChar char="q"/>
            </a:pPr>
            <a:r>
              <a:rPr lang="es-ES_tradnl" dirty="0"/>
              <a:t>Folletos, grapas, clavos</a:t>
            </a:r>
            <a:endParaRPr lang="en-US" dirty="0"/>
          </a:p>
          <a:p>
            <a:pPr lvl="1">
              <a:buFont typeface="Wingdings" charset="2"/>
              <a:buChar char="q"/>
            </a:pPr>
            <a:r>
              <a:rPr lang="es-ES_tradnl" dirty="0"/>
              <a:t>hielo/nieve en el poste</a:t>
            </a:r>
            <a:endParaRPr lang="en-US" dirty="0"/>
          </a:p>
          <a:p>
            <a:pPr lvl="1">
              <a:buFont typeface="Wingdings" charset="2"/>
              <a:buChar char="q"/>
            </a:pPr>
            <a:r>
              <a:rPr lang="es-ES_tradnl" dirty="0"/>
              <a:t>Abejas/avispas/pájaros carpinteros</a:t>
            </a:r>
            <a:endParaRPr lang="en-US" dirty="0"/>
          </a:p>
          <a:p>
            <a:pPr lvl="1">
              <a:buFont typeface="Wingdings" charset="2"/>
              <a:buChar char="q"/>
            </a:pPr>
            <a:r>
              <a:rPr lang="es-ES_tradnl" dirty="0"/>
              <a:t>Ramas secas</a:t>
            </a:r>
            <a:endParaRPr lang="en-US" dirty="0"/>
          </a:p>
          <a:p>
            <a:pPr lvl="1">
              <a:buFont typeface="Wingdings" charset="2"/>
              <a:buChar char="q"/>
            </a:pPr>
            <a:r>
              <a:rPr lang="es-ES_tradnl" dirty="0"/>
              <a:t>Cables que conectan líneas</a:t>
            </a:r>
            <a:endParaRPr lang="en-US" dirty="0"/>
          </a:p>
          <a:p>
            <a:pPr lvl="0">
              <a:buFont typeface="Wingdings" charset="2"/>
              <a:buChar char="q"/>
            </a:pPr>
            <a:r>
              <a:rPr lang="es-ES_tradnl" dirty="0"/>
              <a:t>Quite los peligros cuando sea posible</a:t>
            </a:r>
            <a:endParaRPr lang="en-US" dirty="0"/>
          </a:p>
          <a:p>
            <a:pPr lvl="0">
              <a:buFont typeface="Wingdings" charset="2"/>
              <a:buChar char="q"/>
            </a:pPr>
            <a:r>
              <a:rPr lang="es-ES_tradnl" dirty="0"/>
              <a:t>Identifique el camino</a:t>
            </a:r>
            <a:endParaRPr lang="en-US" dirty="0"/>
          </a:p>
          <a:p>
            <a:pPr lvl="1">
              <a:buFont typeface="Wingdings" charset="2"/>
              <a:buChar char="q"/>
            </a:pPr>
            <a:r>
              <a:rPr lang="es-ES_tradnl" dirty="0"/>
              <a:t>Sin peligros</a:t>
            </a:r>
            <a:endParaRPr lang="en-US" dirty="0"/>
          </a:p>
          <a:p>
            <a:pPr lvl="1">
              <a:buFont typeface="Wingdings" charset="2"/>
              <a:buChar char="q"/>
            </a:pPr>
            <a:r>
              <a:rPr lang="es-ES_tradnl" dirty="0"/>
              <a:t>Trepar sobre el lado con hielo del poste</a:t>
            </a:r>
            <a:endParaRPr lang="en-US" dirty="0"/>
          </a:p>
        </p:txBody>
      </p:sp>
      <p:sp>
        <p:nvSpPr>
          <p:cNvPr id="4" name="Slide Number Placeholder 3"/>
          <p:cNvSpPr>
            <a:spLocks noGrp="1"/>
          </p:cNvSpPr>
          <p:nvPr>
            <p:ph type="sldNum" sz="quarter" idx="12"/>
          </p:nvPr>
        </p:nvSpPr>
        <p:spPr/>
        <p:txBody>
          <a:bodyPr/>
          <a:lstStyle/>
          <a:p>
            <a:fld id="{4D7D747F-4488-409A-B73E-D19449E07B18}" type="slidenum">
              <a:rPr lang="en-US" smtClean="0">
                <a:solidFill>
                  <a:prstClr val="black">
                    <a:tint val="75000"/>
                  </a:prstClr>
                </a:solidFill>
              </a:rPr>
              <a:pPr/>
              <a:t>95</a:t>
            </a:fld>
            <a:endParaRPr lang="en-US" dirty="0">
              <a:solidFill>
                <a:prstClr val="black">
                  <a:tint val="75000"/>
                </a:prstClr>
              </a:solidFill>
            </a:endParaRPr>
          </a:p>
        </p:txBody>
      </p:sp>
    </p:spTree>
    <p:extLst>
      <p:ext uri="{BB962C8B-B14F-4D97-AF65-F5344CB8AC3E}">
        <p14:creationId xmlns:p14="http://schemas.microsoft.com/office/powerpoint/2010/main" val="22132408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pPr lvl="0" algn="r"/>
            <a:r>
              <a:rPr lang="es-ES_tradnl" dirty="0"/>
              <a:t>LAVADO DEL AISLANTE</a:t>
            </a:r>
            <a:endParaRPr lang="en-US" dirty="0"/>
          </a:p>
        </p:txBody>
      </p:sp>
      <p:sp>
        <p:nvSpPr>
          <p:cNvPr id="3" name="Content Placeholder 2"/>
          <p:cNvSpPr>
            <a:spLocks noGrp="1"/>
          </p:cNvSpPr>
          <p:nvPr>
            <p:ph idx="1"/>
          </p:nvPr>
        </p:nvSpPr>
        <p:spPr>
          <a:xfrm>
            <a:off x="76200" y="1524000"/>
            <a:ext cx="8763000" cy="2286000"/>
          </a:xfrm>
        </p:spPr>
        <p:txBody>
          <a:bodyPr>
            <a:normAutofit/>
          </a:bodyPr>
          <a:lstStyle/>
          <a:p>
            <a:pPr lvl="0"/>
            <a:r>
              <a:rPr lang="es-ES_tradnl" sz="2400" dirty="0"/>
              <a:t>Quite la acumulación de sal de los aislantes de transmisión</a:t>
            </a:r>
            <a:endParaRPr lang="en-US" sz="2400" dirty="0"/>
          </a:p>
          <a:p>
            <a:pPr lvl="0"/>
            <a:r>
              <a:rPr lang="es-ES_tradnl" sz="2400" dirty="0"/>
              <a:t>No limpie los aislantes sobre las líneas energizadas de la torre</a:t>
            </a:r>
            <a:endParaRPr lang="en-US" sz="2400" dirty="0"/>
          </a:p>
          <a:p>
            <a:pPr lvl="1"/>
            <a:r>
              <a:rPr lang="es-ES_tradnl" sz="2000" dirty="0"/>
              <a:t>Camión canasta</a:t>
            </a:r>
            <a:endParaRPr lang="en-US" sz="2000" dirty="0"/>
          </a:p>
          <a:p>
            <a:pPr lvl="1"/>
            <a:r>
              <a:rPr lang="es-ES_tradnl" sz="2000" dirty="0"/>
              <a:t>Limpieza de helicóptero</a:t>
            </a:r>
            <a:endParaRPr lang="en-US" sz="2000" dirty="0"/>
          </a:p>
          <a:p>
            <a:pPr lvl="1"/>
            <a:r>
              <a:rPr lang="es-ES_tradnl" sz="2000" dirty="0"/>
              <a:t>Limpie desde el suelo</a:t>
            </a:r>
            <a:endParaRPr lang="en-US" sz="2000" dirty="0"/>
          </a:p>
        </p:txBody>
      </p:sp>
      <p:sp>
        <p:nvSpPr>
          <p:cNvPr id="4" name="Slide Number Placeholder 3"/>
          <p:cNvSpPr>
            <a:spLocks noGrp="1"/>
          </p:cNvSpPr>
          <p:nvPr>
            <p:ph type="sldNum" sz="quarter" idx="12"/>
          </p:nvPr>
        </p:nvSpPr>
        <p:spPr/>
        <p:txBody>
          <a:bodyPr/>
          <a:lstStyle/>
          <a:p>
            <a:r>
              <a:rPr lang="en-US" dirty="0" smtClean="0">
                <a:solidFill>
                  <a:prstClr val="black">
                    <a:tint val="75000"/>
                  </a:prstClr>
                </a:solidFill>
                <a:latin typeface="+mj-lt"/>
              </a:rPr>
              <a:t>96</a:t>
            </a:r>
            <a:endParaRPr lang="en-US" dirty="0">
              <a:solidFill>
                <a:prstClr val="black">
                  <a:tint val="75000"/>
                </a:prstClr>
              </a:solidFill>
              <a:latin typeface="+mj-lt"/>
            </a:endParaRPr>
          </a:p>
        </p:txBody>
      </p:sp>
      <p:sp>
        <p:nvSpPr>
          <p:cNvPr id="7" name="Rectangle 6"/>
          <p:cNvSpPr/>
          <p:nvPr/>
        </p:nvSpPr>
        <p:spPr>
          <a:xfrm>
            <a:off x="304800" y="6248400"/>
            <a:ext cx="7391400" cy="307777"/>
          </a:xfrm>
          <a:prstGeom prst="rect">
            <a:avLst/>
          </a:prstGeom>
        </p:spPr>
        <p:txBody>
          <a:bodyPr wrap="square">
            <a:spAutoFit/>
          </a:bodyPr>
          <a:lstStyle/>
          <a:p>
            <a:r>
              <a:rPr lang="en-US" sz="1400" dirty="0" smtClean="0">
                <a:latin typeface="+mj-lt"/>
                <a:hlinkClick r:id="rId3"/>
              </a:rPr>
              <a:t>http://www.osha.gov/pls/oshaweb/owadisp.show_document?p_table=standards&amp;p_id=9868</a:t>
            </a:r>
            <a:endParaRPr lang="en-US" sz="1400" dirty="0">
              <a:latin typeface="+mj-lt"/>
            </a:endParaRPr>
          </a:p>
        </p:txBody>
      </p:sp>
      <p:grpSp>
        <p:nvGrpSpPr>
          <p:cNvPr id="5" name="Group 15"/>
          <p:cNvGrpSpPr/>
          <p:nvPr/>
        </p:nvGrpSpPr>
        <p:grpSpPr>
          <a:xfrm rot="20620367">
            <a:off x="4826033" y="3876915"/>
            <a:ext cx="4305086" cy="2424852"/>
            <a:chOff x="4881986" y="2618557"/>
            <a:chExt cx="4141903" cy="2322833"/>
          </a:xfrm>
        </p:grpSpPr>
        <p:sp>
          <p:nvSpPr>
            <p:cNvPr id="10" name="Cloud 9"/>
            <p:cNvSpPr/>
            <p:nvPr/>
          </p:nvSpPr>
          <p:spPr>
            <a:xfrm rot="571560">
              <a:off x="4881986" y="2618557"/>
              <a:ext cx="4141903" cy="2322833"/>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smtClean="0">
                <a:solidFill>
                  <a:schemeClr val="bg1"/>
                </a:solidFill>
                <a:latin typeface="+mj-lt"/>
              </a:endParaRPr>
            </a:p>
          </p:txBody>
        </p:sp>
        <p:sp>
          <p:nvSpPr>
            <p:cNvPr id="12" name="TextBox 11"/>
            <p:cNvSpPr txBox="1"/>
            <p:nvPr/>
          </p:nvSpPr>
          <p:spPr>
            <a:xfrm rot="40664">
              <a:off x="5132160" y="2813161"/>
              <a:ext cx="3472172" cy="678104"/>
            </a:xfrm>
            <a:prstGeom prst="rect">
              <a:avLst/>
            </a:prstGeom>
            <a:noFill/>
          </p:spPr>
          <p:txBody>
            <a:bodyPr wrap="square" rtlCol="0">
              <a:spAutoFit/>
            </a:bodyPr>
            <a:lstStyle/>
            <a:p>
              <a:pPr algn="ctr"/>
              <a:r>
                <a:rPr lang="es-ES_tradnl" sz="2000" b="1" dirty="0"/>
                <a:t>P</a:t>
              </a:r>
              <a:r>
                <a:rPr lang="es-ES_tradnl" sz="2000" b="1" dirty="0" smtClean="0"/>
                <a:t>: </a:t>
              </a:r>
              <a:r>
                <a:rPr lang="es-ES_tradnl" sz="2000" b="1" dirty="0"/>
                <a:t>¿Los cinturones para el cuerpo son aceptables?</a:t>
              </a:r>
              <a:endParaRPr lang="en-US" sz="2000" b="1" dirty="0"/>
            </a:p>
          </p:txBody>
        </p:sp>
      </p:grpSp>
      <p:sp>
        <p:nvSpPr>
          <p:cNvPr id="13" name="Content Placeholder 2"/>
          <p:cNvSpPr txBox="1">
            <a:spLocks/>
          </p:cNvSpPr>
          <p:nvPr/>
        </p:nvSpPr>
        <p:spPr>
          <a:xfrm>
            <a:off x="0" y="3429000"/>
            <a:ext cx="7010400" cy="2590800"/>
          </a:xfrm>
          <a:prstGeom prst="rect">
            <a:avLst/>
          </a:prstGeom>
        </p:spPr>
        <p:txBody>
          <a:bodyPr vert="horz" lIns="91440" tIns="45720" rIns="91440" bIns="45720" rtlCol="0">
            <a:noAutofit/>
          </a:bodyPr>
          <a:lstStyle/>
          <a:p>
            <a:pPr marL="285750" lvl="0" indent="-285750">
              <a:buFont typeface="Arial"/>
              <a:buChar char="•"/>
            </a:pPr>
            <a:r>
              <a:rPr lang="es-ES_tradnl" sz="2400" dirty="0"/>
              <a:t>Las líneas desenergizadas se pueden limpiar desde la torre</a:t>
            </a:r>
            <a:endParaRPr lang="en-US" sz="2000" dirty="0"/>
          </a:p>
          <a:p>
            <a:pPr marL="742950" lvl="1" indent="-285750">
              <a:buFont typeface="Arial"/>
              <a:buChar char="•"/>
            </a:pPr>
            <a:r>
              <a:rPr lang="es-ES_tradnl" sz="2000" dirty="0"/>
              <a:t>Protección/detención de caídas </a:t>
            </a:r>
            <a:r>
              <a:rPr lang="es-ES_tradnl" sz="2000" dirty="0" smtClean="0"/>
              <a:t>obligatoria</a:t>
            </a:r>
          </a:p>
          <a:p>
            <a:pPr lvl="1"/>
            <a:r>
              <a:rPr lang="es-ES_tradnl" sz="2000" dirty="0"/>
              <a:t>	</a:t>
            </a:r>
            <a:r>
              <a:rPr lang="es-ES_tradnl" sz="2000" dirty="0" smtClean="0"/>
              <a:t> </a:t>
            </a:r>
            <a:r>
              <a:rPr lang="es-ES_tradnl" sz="2000" dirty="0"/>
              <a:t>sobre los 4</a:t>
            </a:r>
            <a:r>
              <a:rPr lang="es-ES_tradnl" sz="2000" dirty="0" smtClean="0"/>
              <a:t>’</a:t>
            </a:r>
            <a:endParaRPr lang="en-US" dirty="0"/>
          </a:p>
          <a:p>
            <a:pPr marL="742950" lvl="1" indent="-285750">
              <a:buFont typeface="Arial"/>
              <a:buChar char="•"/>
            </a:pPr>
            <a:r>
              <a:rPr lang="es-ES_tradnl" sz="2000" dirty="0"/>
              <a:t>Los peligros significativos de </a:t>
            </a:r>
            <a:r>
              <a:rPr lang="es-ES_tradnl" sz="2000" dirty="0" smtClean="0"/>
              <a:t>caídas</a:t>
            </a:r>
          </a:p>
          <a:p>
            <a:pPr lvl="1"/>
            <a:r>
              <a:rPr lang="es-ES_tradnl" sz="2000" dirty="0"/>
              <a:t>	</a:t>
            </a:r>
            <a:r>
              <a:rPr lang="es-ES_tradnl" sz="2000" dirty="0" smtClean="0"/>
              <a:t> </a:t>
            </a:r>
            <a:r>
              <a:rPr lang="es-ES_tradnl" sz="2000" dirty="0"/>
              <a:t>incluyen:</a:t>
            </a:r>
            <a:endParaRPr lang="en-US" dirty="0"/>
          </a:p>
          <a:p>
            <a:pPr marL="1200150" lvl="2" indent="-285750">
              <a:buFont typeface="Arial"/>
              <a:buChar char="•"/>
            </a:pPr>
            <a:r>
              <a:rPr lang="es-ES_tradnl" dirty="0"/>
              <a:t>Manguera de alta presión</a:t>
            </a:r>
            <a:endParaRPr lang="en-US" sz="1600" dirty="0"/>
          </a:p>
          <a:p>
            <a:pPr marL="1200150" lvl="2" indent="-285750">
              <a:buFont typeface="Arial"/>
              <a:buChar char="•"/>
            </a:pPr>
            <a:r>
              <a:rPr lang="es-ES_tradnl" dirty="0"/>
              <a:t>Superficies mojadas/botas</a:t>
            </a:r>
            <a:endParaRPr lang="en-US" sz="1600" dirty="0"/>
          </a:p>
          <a:p>
            <a:pPr marL="1200150" lvl="2" indent="-285750">
              <a:buFont typeface="Arial"/>
              <a:buChar char="•"/>
            </a:pPr>
            <a:r>
              <a:rPr lang="es-ES_tradnl" dirty="0"/>
              <a:t>Vientos fuertes</a:t>
            </a:r>
            <a:endParaRPr lang="en-US" sz="1600" dirty="0"/>
          </a:p>
        </p:txBody>
      </p:sp>
      <p:sp>
        <p:nvSpPr>
          <p:cNvPr id="11" name="TextBox 10"/>
          <p:cNvSpPr txBox="1"/>
          <p:nvPr/>
        </p:nvSpPr>
        <p:spPr>
          <a:xfrm rot="20691036">
            <a:off x="5589871" y="4723913"/>
            <a:ext cx="3071672" cy="1200329"/>
          </a:xfrm>
          <a:prstGeom prst="rect">
            <a:avLst/>
          </a:prstGeom>
          <a:noFill/>
        </p:spPr>
        <p:txBody>
          <a:bodyPr wrap="square" rtlCol="0">
            <a:spAutoFit/>
          </a:bodyPr>
          <a:lstStyle/>
          <a:p>
            <a:pPr algn="ctr"/>
            <a:r>
              <a:rPr lang="es-ES_tradnl" b="1" dirty="0"/>
              <a:t>R</a:t>
            </a:r>
            <a:r>
              <a:rPr lang="es-ES_tradnl" b="1" dirty="0" smtClean="0"/>
              <a:t>: </a:t>
            </a:r>
            <a:r>
              <a:rPr lang="es-ES_tradnl" b="1" dirty="0"/>
              <a:t>No, se debe usar un arnés de cuerpo completo</a:t>
            </a:r>
            <a:endParaRPr lang="en-US" sz="1600" b="1" dirty="0"/>
          </a:p>
          <a:p>
            <a:pPr algn="ctr"/>
            <a:r>
              <a:rPr lang="es-ES_tradnl" dirty="0"/>
              <a:t>En vigencia desde el 1 de enero de 1998</a:t>
            </a:r>
            <a:endParaRPr lang="en-US" sz="1600" dirty="0"/>
          </a:p>
        </p:txBody>
      </p:sp>
      <p:sp>
        <p:nvSpPr>
          <p:cNvPr id="14" name="Rectangle 13"/>
          <p:cNvSpPr/>
          <p:nvPr/>
        </p:nvSpPr>
        <p:spPr>
          <a:xfrm>
            <a:off x="304800" y="6558998"/>
            <a:ext cx="6553200" cy="276999"/>
          </a:xfrm>
          <a:prstGeom prst="rect">
            <a:avLst/>
          </a:prstGeom>
        </p:spPr>
        <p:txBody>
          <a:bodyPr wrap="square">
            <a:spAutoFit/>
          </a:bodyPr>
          <a:lstStyle/>
          <a:p>
            <a:r>
              <a:rPr lang="en-US" sz="1200" dirty="0" smtClean="0">
                <a:latin typeface="+mj-lt"/>
                <a:hlinkClick r:id="rId4"/>
              </a:rPr>
              <a:t>http://www.osha.gov/pls/oshaweb/owadisp.show_document?p_id=10758&amp;p_table=STANDARDS</a:t>
            </a:r>
            <a:endParaRPr lang="en-US" sz="1200" dirty="0">
              <a:latin typeface="+mj-lt"/>
            </a:endParaRPr>
          </a:p>
        </p:txBody>
      </p:sp>
    </p:spTree>
    <p:extLst>
      <p:ext uri="{BB962C8B-B14F-4D97-AF65-F5344CB8AC3E}">
        <p14:creationId xmlns:p14="http://schemas.microsoft.com/office/powerpoint/2010/main" val="244234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ZANJAS Y ESCALERAS</a:t>
            </a:r>
            <a:endParaRPr lang="en-US" dirty="0"/>
          </a:p>
        </p:txBody>
      </p:sp>
      <p:sp>
        <p:nvSpPr>
          <p:cNvPr id="4" name="Slide Number Placeholder 3"/>
          <p:cNvSpPr>
            <a:spLocks noGrp="1"/>
          </p:cNvSpPr>
          <p:nvPr>
            <p:ph type="sldNum" sz="quarter" idx="12"/>
          </p:nvPr>
        </p:nvSpPr>
        <p:spPr/>
        <p:txBody>
          <a:bodyPr/>
          <a:lstStyle/>
          <a:p>
            <a:fld id="{08C57097-B0D4-42A7-9A66-B67B15BCBCEA}" type="slidenum">
              <a:rPr lang="en-US" smtClean="0">
                <a:solidFill>
                  <a:prstClr val="black">
                    <a:tint val="75000"/>
                  </a:prstClr>
                </a:solidFill>
              </a:rPr>
              <a:pPr/>
              <a:t>97</a:t>
            </a:fld>
            <a:endParaRPr lang="en-US" dirty="0">
              <a:solidFill>
                <a:prstClr val="black">
                  <a:tint val="75000"/>
                </a:prstClr>
              </a:solidFill>
            </a:endParaRPr>
          </a:p>
        </p:txBody>
      </p:sp>
      <p:pic>
        <p:nvPicPr>
          <p:cNvPr id="5" name="Content Placeholder 3" descr="DSC01277_Shoring_Ladder.JPG"/>
          <p:cNvPicPr>
            <a:picLocks noChangeAspect="1"/>
          </p:cNvPicPr>
          <p:nvPr/>
        </p:nvPicPr>
        <p:blipFill>
          <a:blip r:embed="rId3" cstate="email"/>
          <a:stretch>
            <a:fillRect/>
          </a:stretch>
        </p:blipFill>
        <p:spPr>
          <a:xfrm>
            <a:off x="1600200" y="1473597"/>
            <a:ext cx="6967724" cy="3910806"/>
          </a:xfrm>
          <a:prstGeom prst="rect">
            <a:avLst/>
          </a:prstGeom>
          <a:ln>
            <a:noFill/>
          </a:ln>
          <a:effectLst>
            <a:softEdge rad="317500"/>
          </a:effectLst>
        </p:spPr>
      </p:pic>
      <p:sp>
        <p:nvSpPr>
          <p:cNvPr id="7" name="Rectangle 6"/>
          <p:cNvSpPr/>
          <p:nvPr/>
        </p:nvSpPr>
        <p:spPr>
          <a:xfrm>
            <a:off x="3048000" y="5410200"/>
            <a:ext cx="3983783" cy="400110"/>
          </a:xfrm>
          <a:prstGeom prst="rect">
            <a:avLst/>
          </a:prstGeom>
        </p:spPr>
        <p:txBody>
          <a:bodyPr wrap="none">
            <a:spAutoFit/>
          </a:bodyPr>
          <a:lstStyle/>
          <a:p>
            <a:r>
              <a:rPr lang="es-AR" sz="2000" dirty="0" smtClean="0"/>
              <a:t>¿</a:t>
            </a:r>
            <a:r>
              <a:rPr lang="en-US" sz="2000" b="1" dirty="0" smtClean="0"/>
              <a:t>QUÉ ESTÁ MAL EN ESTA IMAGEN?</a:t>
            </a:r>
            <a:endParaRPr lang="en-US" sz="2000" b="1" dirty="0"/>
          </a:p>
        </p:txBody>
      </p:sp>
    </p:spTree>
    <p:extLst>
      <p:ext uri="{BB962C8B-B14F-4D97-AF65-F5344CB8AC3E}">
        <p14:creationId xmlns:p14="http://schemas.microsoft.com/office/powerpoint/2010/main" val="35333168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a:bodyPr>
          <a:lstStyle/>
          <a:p>
            <a:pPr algn="r"/>
            <a:r>
              <a:rPr lang="es-AR" dirty="0">
                <a:solidFill>
                  <a:srgbClr val="FFFFFF"/>
                </a:solidFill>
                <a:effectLst>
                  <a:outerShdw blurRad="63500" dir="3600000" algn="tl">
                    <a:srgbClr val="000000">
                      <a:alpha val="70000"/>
                    </a:srgbClr>
                  </a:outerShdw>
                </a:effectLst>
              </a:rPr>
              <a:t>ENTRAR Y SALIR DE LAS ZANJAS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752600"/>
            <a:ext cx="5867400" cy="4800600"/>
          </a:xfrm>
          <a:ln>
            <a:solidFill>
              <a:schemeClr val="accent1"/>
            </a:solidFill>
          </a:ln>
        </p:spPr>
        <p:txBody>
          <a:bodyPr>
            <a:normAutofit lnSpcReduction="10000"/>
          </a:bodyPr>
          <a:lstStyle/>
          <a:p>
            <a:pPr marL="347472" indent="-347472">
              <a:buClr>
                <a:schemeClr val="tx1"/>
              </a:buClr>
              <a:buFont typeface="Arial"/>
              <a:buChar char="•"/>
            </a:pPr>
            <a:r>
              <a:rPr lang="es-ES_tradnl" sz="2400" dirty="0" smtClean="0"/>
              <a:t>¿A qué profundidad comienza a usar una escalera?</a:t>
            </a:r>
          </a:p>
          <a:p>
            <a:pPr lvl="1"/>
            <a:r>
              <a:rPr lang="es-ES_tradnl" dirty="0" smtClean="0"/>
              <a:t>24”</a:t>
            </a:r>
          </a:p>
          <a:p>
            <a:pPr lvl="1"/>
            <a:r>
              <a:rPr lang="es-ES_tradnl" dirty="0" smtClean="0"/>
              <a:t>36”</a:t>
            </a:r>
          </a:p>
          <a:p>
            <a:pPr lvl="1"/>
            <a:r>
              <a:rPr lang="es-ES_tradnl" dirty="0" smtClean="0"/>
              <a:t>48”</a:t>
            </a:r>
          </a:p>
          <a:p>
            <a:pPr lvl="1"/>
            <a:r>
              <a:rPr lang="es-ES_tradnl" dirty="0" smtClean="0"/>
              <a:t>60”</a:t>
            </a:r>
          </a:p>
          <a:p>
            <a:pPr marL="347663" lvl="1" indent="-347663">
              <a:buFont typeface="Arial" pitchFamily="34" charset="0"/>
              <a:buChar char="•"/>
            </a:pPr>
            <a:r>
              <a:rPr lang="es-ES_tradnl" dirty="0" smtClean="0"/>
              <a:t>¿Con qué frecuencia debe haber una salida en las zanjas?</a:t>
            </a:r>
          </a:p>
          <a:p>
            <a:pPr lvl="1"/>
            <a:r>
              <a:rPr lang="es-ES_tradnl" dirty="0" smtClean="0"/>
              <a:t>cada 5 pies</a:t>
            </a:r>
          </a:p>
          <a:p>
            <a:pPr lvl="1"/>
            <a:r>
              <a:rPr lang="es-ES_tradnl" dirty="0" smtClean="0"/>
              <a:t>cada 15 pies</a:t>
            </a:r>
          </a:p>
          <a:p>
            <a:pPr lvl="1"/>
            <a:r>
              <a:rPr lang="es-ES_tradnl" dirty="0" smtClean="0"/>
              <a:t>cada 25 pies</a:t>
            </a:r>
          </a:p>
          <a:p>
            <a:pPr lvl="1"/>
            <a:r>
              <a:rPr lang="es-ES_tradnl" dirty="0" smtClean="0"/>
              <a:t>cada 50 pies</a:t>
            </a:r>
            <a:endParaRPr lang="es-ES_tradnl" dirty="0"/>
          </a:p>
        </p:txBody>
      </p:sp>
      <p:sp>
        <p:nvSpPr>
          <p:cNvPr id="7" name="Slide Number Placeholder 6"/>
          <p:cNvSpPr>
            <a:spLocks noGrp="1"/>
          </p:cNvSpPr>
          <p:nvPr>
            <p:ph type="sldNum" sz="quarter" idx="12"/>
          </p:nvPr>
        </p:nvSpPr>
        <p:spPr/>
        <p:txBody>
          <a:bodyPr/>
          <a:lstStyle/>
          <a:p>
            <a:fld id="{4D7D747F-4488-409A-B73E-D19449E07B18}" type="slidenum">
              <a:rPr lang="en-US" smtClean="0">
                <a:solidFill>
                  <a:prstClr val="black">
                    <a:tint val="75000"/>
                  </a:prstClr>
                </a:solidFill>
              </a:rPr>
              <a:pPr/>
              <a:t>98</a:t>
            </a:fld>
            <a:endParaRPr lang="en-US" dirty="0">
              <a:solidFill>
                <a:prstClr val="black">
                  <a:tint val="75000"/>
                </a:prstClr>
              </a:solidFill>
            </a:endParaRPr>
          </a:p>
        </p:txBody>
      </p:sp>
      <p:pic>
        <p:nvPicPr>
          <p:cNvPr id="6" name="Picture 5" descr="DSC01308.JPG"/>
          <p:cNvPicPr>
            <a:picLocks noChangeAspect="1"/>
          </p:cNvPicPr>
          <p:nvPr/>
        </p:nvPicPr>
        <p:blipFill>
          <a:blip r:embed="rId3" cstate="email"/>
          <a:stretch>
            <a:fillRect/>
          </a:stretch>
        </p:blipFill>
        <p:spPr>
          <a:xfrm>
            <a:off x="6096000" y="1833606"/>
            <a:ext cx="2654773" cy="4719594"/>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p:cNvSpPr/>
          <p:nvPr/>
        </p:nvSpPr>
        <p:spPr>
          <a:xfrm>
            <a:off x="304800" y="32004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533400" y="5181600"/>
            <a:ext cx="2286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8458200" y="5288340"/>
            <a:ext cx="591829" cy="156966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9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349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fontScale="90000"/>
          </a:bodyPr>
          <a:lstStyle/>
          <a:p>
            <a:pPr algn="r"/>
            <a:r>
              <a:rPr lang="es-AR" b="0" i="1" dirty="0">
                <a:solidFill>
                  <a:srgbClr val="FFFFFF"/>
                </a:solidFill>
              </a:rPr>
              <a:t>¿</a:t>
            </a:r>
            <a:r>
              <a:rPr lang="es-AR" dirty="0" smtClean="0">
                <a:solidFill>
                  <a:srgbClr val="FFFFFF"/>
                </a:solidFill>
                <a:effectLst>
                  <a:outerShdw blurRad="63500" dir="3600000" algn="tl">
                    <a:srgbClr val="000000">
                      <a:alpha val="70000"/>
                    </a:srgbClr>
                  </a:outerShdw>
                </a:effectLst>
              </a:rPr>
              <a:t>CÓMO </a:t>
            </a:r>
            <a:r>
              <a:rPr lang="es-AR" dirty="0">
                <a:effectLst>
                  <a:outerShdw blurRad="63500" dir="3600000" algn="tl">
                    <a:srgbClr val="000000">
                      <a:alpha val="70000"/>
                    </a:srgbClr>
                  </a:outerShdw>
                </a:effectLst>
              </a:rPr>
              <a:t>COLOCAR </a:t>
            </a:r>
            <a:r>
              <a:rPr lang="es-AR" dirty="0">
                <a:solidFill>
                  <a:srgbClr val="FFFFFF"/>
                </a:solidFill>
                <a:effectLst>
                  <a:outerShdw blurRad="63500" dir="3600000" algn="tl">
                    <a:srgbClr val="000000">
                      <a:alpha val="70000"/>
                    </a:srgbClr>
                  </a:outerShdw>
                </a:effectLst>
              </a:rPr>
              <a:t>LAS ESCALERAS EN LAS </a:t>
            </a:r>
            <a:r>
              <a:rPr lang="es-AR" dirty="0" smtClean="0">
                <a:solidFill>
                  <a:srgbClr val="FFFFFF"/>
                </a:solidFill>
                <a:effectLst>
                  <a:outerShdw blurRad="63500" dir="3600000" algn="tl">
                    <a:srgbClr val="000000">
                      <a:alpha val="70000"/>
                    </a:srgbClr>
                  </a:outerShdw>
                </a:effectLst>
              </a:rPr>
              <a:t>ZANJAS?</a:t>
            </a:r>
            <a:endParaRPr lang="en-US" dirty="0">
              <a:effectLst>
                <a:outerShdw blurRad="38100" dist="38100" dir="2700000" algn="tl">
                  <a:srgbClr val="000000">
                    <a:alpha val="43137"/>
                  </a:srgbClr>
                </a:outerShdw>
              </a:effectLst>
            </a:endParaRPr>
          </a:p>
        </p:txBody>
      </p:sp>
      <p:sp>
        <p:nvSpPr>
          <p:cNvPr id="16" name="Text Placeholder 15"/>
          <p:cNvSpPr>
            <a:spLocks noGrp="1"/>
          </p:cNvSpPr>
          <p:nvPr>
            <p:ph type="body" idx="1"/>
          </p:nvPr>
        </p:nvSpPr>
        <p:spPr>
          <a:xfrm>
            <a:off x="304800" y="1493838"/>
            <a:ext cx="4040188" cy="639762"/>
          </a:xfrm>
        </p:spPr>
        <p:txBody>
          <a:bodyPr>
            <a:normAutofit/>
          </a:bodyPr>
          <a:lstStyle/>
          <a:p>
            <a:pPr algn="ctr"/>
            <a:r>
              <a:rPr lang="en-US" sz="2800" dirty="0" smtClean="0">
                <a:effectLst>
                  <a:outerShdw blurRad="38100" dist="38100" dir="2700000" algn="tl">
                    <a:srgbClr val="000000">
                      <a:alpha val="43137"/>
                    </a:srgbClr>
                  </a:outerShdw>
                </a:effectLst>
              </a:rPr>
              <a:t>QUÉ HACER</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sz="half" idx="2"/>
          </p:nvPr>
        </p:nvSpPr>
        <p:spPr>
          <a:xfrm>
            <a:off x="228600" y="2174874"/>
            <a:ext cx="4268788" cy="4225925"/>
          </a:xfrm>
        </p:spPr>
        <p:txBody>
          <a:bodyPr>
            <a:normAutofit/>
          </a:bodyPr>
          <a:lstStyle/>
          <a:p>
            <a:pPr>
              <a:buClr>
                <a:schemeClr val="tx1"/>
              </a:buClr>
              <a:buFont typeface="Wingdings" charset="2"/>
              <a:buChar char="ü"/>
            </a:pPr>
            <a:r>
              <a:rPr lang="es-AR" dirty="0"/>
              <a:t>Inspeccione adecuadamente antes del uso</a:t>
            </a:r>
          </a:p>
          <a:p>
            <a:pPr>
              <a:buClr>
                <a:schemeClr val="tx1"/>
              </a:buClr>
              <a:buFont typeface="Wingdings" charset="2"/>
              <a:buChar char="ü"/>
            </a:pPr>
            <a:r>
              <a:rPr lang="es-AR" dirty="0"/>
              <a:t>Extienda la escalera 36” por encima de la superficie</a:t>
            </a:r>
          </a:p>
          <a:p>
            <a:pPr>
              <a:buClr>
                <a:schemeClr val="tx1"/>
              </a:buClr>
              <a:buFont typeface="Wingdings" charset="2"/>
              <a:buChar char="ü"/>
            </a:pPr>
            <a:r>
              <a:rPr lang="es-AR" dirty="0"/>
              <a:t>Ate la escalera en la parte superior</a:t>
            </a:r>
          </a:p>
          <a:p>
            <a:pPr>
              <a:buClr>
                <a:schemeClr val="tx1"/>
              </a:buClr>
              <a:buFont typeface="Wingdings" charset="2"/>
              <a:buChar char="ü"/>
            </a:pPr>
            <a:r>
              <a:rPr lang="es-AR" dirty="0"/>
              <a:t>Asegure la escalera en la parte de abajo</a:t>
            </a:r>
          </a:p>
          <a:p>
            <a:pPr>
              <a:buClr>
                <a:schemeClr val="tx1"/>
              </a:buClr>
              <a:buFont typeface="Wingdings" charset="2"/>
              <a:buChar char="ü"/>
            </a:pPr>
            <a:r>
              <a:rPr lang="es-AR" dirty="0"/>
              <a:t>Por cada 4' que suba, coloque la escalera 1' hacia </a:t>
            </a:r>
            <a:r>
              <a:rPr lang="es-AR" dirty="0" smtClean="0"/>
              <a:t>abajo</a:t>
            </a:r>
            <a:endParaRPr lang="es-AR" dirty="0"/>
          </a:p>
        </p:txBody>
      </p:sp>
      <p:sp>
        <p:nvSpPr>
          <p:cNvPr id="17" name="Text Placeholder 16"/>
          <p:cNvSpPr>
            <a:spLocks noGrp="1"/>
          </p:cNvSpPr>
          <p:nvPr>
            <p:ph type="body" sz="quarter" idx="3"/>
          </p:nvPr>
        </p:nvSpPr>
        <p:spPr/>
        <p:txBody>
          <a:bodyPr>
            <a:normAutofit/>
          </a:bodyPr>
          <a:lstStyle/>
          <a:p>
            <a:pPr algn="ctr"/>
            <a:r>
              <a:rPr lang="en-US" sz="2800" dirty="0" smtClean="0">
                <a:effectLst>
                  <a:outerShdw blurRad="38100" dist="38100" dir="2700000" algn="tl">
                    <a:srgbClr val="000000">
                      <a:alpha val="43137"/>
                    </a:srgbClr>
                  </a:outerShdw>
                </a:effectLst>
              </a:rPr>
              <a:t>EVITAR</a:t>
            </a:r>
            <a:endParaRPr lang="en-US" sz="2800" dirty="0">
              <a:effectLst>
                <a:outerShdw blurRad="38100" dist="38100" dir="2700000" algn="tl">
                  <a:srgbClr val="000000">
                    <a:alpha val="43137"/>
                  </a:srgbClr>
                </a:outerShdw>
              </a:effectLst>
            </a:endParaRPr>
          </a:p>
        </p:txBody>
      </p:sp>
      <p:sp>
        <p:nvSpPr>
          <p:cNvPr id="18" name="Content Placeholder 17"/>
          <p:cNvSpPr>
            <a:spLocks noGrp="1"/>
          </p:cNvSpPr>
          <p:nvPr>
            <p:ph sz="quarter" idx="4"/>
          </p:nvPr>
        </p:nvSpPr>
        <p:spPr/>
        <p:txBody>
          <a:bodyPr/>
          <a:lstStyle/>
          <a:p>
            <a:pPr marL="347472" indent="-347472">
              <a:buClr>
                <a:schemeClr val="tx1"/>
              </a:buClr>
              <a:buBlip>
                <a:blip r:embed="rId3"/>
              </a:buBlip>
            </a:pPr>
            <a:r>
              <a:rPr lang="es-AR" dirty="0"/>
              <a:t>Suelo </a:t>
            </a:r>
            <a:r>
              <a:rPr lang="es-AR" dirty="0" smtClean="0"/>
              <a:t>disparejo </a:t>
            </a:r>
            <a:r>
              <a:rPr lang="es-AR" dirty="0"/>
              <a:t>o inestable en la parte de arriba </a:t>
            </a:r>
            <a:r>
              <a:rPr lang="es-AR" dirty="0" smtClean="0"/>
              <a:t>o </a:t>
            </a:r>
            <a:r>
              <a:rPr lang="es-AR" dirty="0"/>
              <a:t>abajo de la escalera</a:t>
            </a:r>
          </a:p>
          <a:p>
            <a:pPr marL="347472" indent="-347472">
              <a:buClr>
                <a:schemeClr val="tx1"/>
              </a:buClr>
              <a:buBlip>
                <a:blip r:embed="rId3"/>
              </a:buBlip>
            </a:pPr>
            <a:r>
              <a:rPr lang="es-AR" dirty="0"/>
              <a:t>Uso de peldaños rotos o dañados</a:t>
            </a:r>
          </a:p>
          <a:p>
            <a:pPr marL="0" indent="0">
              <a:buNone/>
            </a:pPr>
            <a:endParaRPr lang="en-US" dirty="0"/>
          </a:p>
        </p:txBody>
      </p:sp>
      <p:sp>
        <p:nvSpPr>
          <p:cNvPr id="10" name="Slide Number Placeholder 9"/>
          <p:cNvSpPr>
            <a:spLocks noGrp="1"/>
          </p:cNvSpPr>
          <p:nvPr>
            <p:ph type="sldNum" sz="quarter" idx="12"/>
          </p:nvPr>
        </p:nvSpPr>
        <p:spPr/>
        <p:txBody>
          <a:bodyPr/>
          <a:lstStyle/>
          <a:p>
            <a:fld id="{08C57097-B0D4-42A7-9A66-B67B15BCBCEA}" type="slidenum">
              <a:rPr lang="en-US" smtClean="0">
                <a:solidFill>
                  <a:prstClr val="black">
                    <a:tint val="75000"/>
                  </a:prstClr>
                </a:solidFill>
              </a:rPr>
              <a:pPr/>
              <a:t>99</a:t>
            </a:fld>
            <a:endParaRPr lang="en-US" dirty="0">
              <a:solidFill>
                <a:prstClr val="black">
                  <a:tint val="75000"/>
                </a:prstClr>
              </a:solidFill>
            </a:endParaRPr>
          </a:p>
        </p:txBody>
      </p:sp>
    </p:spTree>
    <p:extLst>
      <p:ext uri="{BB962C8B-B14F-4D97-AF65-F5344CB8AC3E}">
        <p14:creationId xmlns:p14="http://schemas.microsoft.com/office/powerpoint/2010/main" val="5906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build="p"/>
      <p:bldP spid="1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9687&quot;&gt;&lt;property id=&quot;20148&quot; value=&quot;5&quot;/&gt;&lt;property id=&quot;20300&quot; value=&quot;Slide 2 - &amp;quot;DESLINDE DE RESPONSABILIDADES&amp;quot;&quot;/&gt;&lt;property id=&quot;20307&quot; value=&quot;630&quot;/&gt;&lt;/object&gt;&lt;object type=&quot;3&quot; unique_id=&quot;19688&quot;&gt;&lt;property id=&quot;20148&quot; value=&quot;5&quot;/&gt;&lt;property id=&quot;20300&quot; value=&quot;Slide 3 - &amp;quot;¿QUÉ VAMOS A HACER HOY?&amp;quot;&quot;/&gt;&lt;property id=&quot;20307&quot; value=&quot;631&quot;/&gt;&lt;/object&gt;&lt;object type=&quot;3&quot; unique_id=&quot;19689&quot;&gt;&lt;property id=&quot;20148&quot; value=&quot;5&quot;/&gt;&lt;property id=&quot;20300&quot; value=&quot;Slide 4 - &amp;quot;BENEFICIOS POTENCIALES&amp;quot;&quot;/&gt;&lt;property id=&quot;20307&quot; value=&quot;632&quot;/&gt;&lt;/object&gt;&lt;object type=&quot;3&quot; unique_id=&quot;19690&quot;&gt;&lt;property id=&quot;20148&quot; value=&quot;5&quot;/&gt;&lt;property id=&quot;20300&quot; value=&quot;Slide 5 - &amp;quot;MAYORES LESIONES EN LA INDUSTRIA DE LAS UTILIDADES&amp;quot;&quot;/&gt;&lt;property id=&quot;20307&quot; value=&quot;633&quot;/&gt;&lt;/object&gt;&lt;object type=&quot;3&quot; unique_id=&quot;19691&quot;&gt;&lt;property id=&quot;20148&quot; value=&quot;5&quot;/&gt;&lt;property id=&quot;20300&quot; value=&quot;Slide 6 - &amp;quot;FATALIDADES EN LA INDUSTRIA DE LAS UTILIDADES&amp;quot;&quot;/&gt;&lt;property id=&quot;20307&quot; value=&quot;634&quot;/&gt;&lt;/object&gt;&lt;object type=&quot;3&quot; unique_id=&quot;19692&quot;&gt;&lt;property id=&quot;20148&quot; value=&quot;5&quot;/&gt;&lt;property id=&quot;20300&quot; value=&quot;Slide 10 - &amp;quot;¿QUÉ ES LA ERGONOMÍA Y LA SEGURIDAD?&amp;quot;&quot;/&gt;&lt;property id=&quot;20307&quot; value=&quot;635&quot;/&gt;&lt;/object&gt;&lt;object type=&quot;3&quot; unique_id=&quot;19693&quot;&gt;&lt;property id=&quot;20148&quot; value=&quot;5&quot;/&gt;&lt;property id=&quot;20300&quot; value=&quot;Slide 7 - &amp;quot;LESIONES CUBIERTAS&amp;quot;&quot;/&gt;&lt;property id=&quot;20307&quot; value=&quot;780&quot;/&gt;&lt;/object&gt;&lt;object type=&quot;3&quot; unique_id=&quot;19694&quot;&gt;&lt;property id=&quot;20148&quot; value=&quot;5&quot;/&gt;&lt;property id=&quot;20300&quot; value=&quot;Slide 8 - &amp;quot;ALCANCE&amp;quot;&quot;/&gt;&lt;property id=&quot;20307&quot; value=&quot;637&quot;/&gt;&lt;/object&gt;&lt;object type=&quot;3&quot; unique_id=&quot;19695&quot;&gt;&lt;property id=&quot;20148&quot; value=&quot;5&quot;/&gt;&lt;property id=&quot;20300&quot; value=&quot;Slide 9 - &amp;quot;TÍPICAS TAREAS DE TRABAJO OBSERVADAS &amp;quot;&quot;/&gt;&lt;property id=&quot;20307&quot; value=&quot;636&quot;/&gt;&lt;/object&gt;&lt;object type=&quot;3&quot; unique_id=&quot;19696&quot;&gt;&lt;property id=&quot;20148&quot; value=&quot;5&quot;/&gt;&lt;property id=&quot;20300&quot; value=&quot;Slide 11 - &amp;quot;Esfuerzo excesivo&amp;quot;&quot;/&gt;&lt;property id=&quot;20307&quot; value=&quot;559&quot;/&gt;&lt;/object&gt;&lt;object type=&quot;3&quot; unique_id=&quot;19697&quot;&gt;&lt;property id=&quot;20148&quot; value=&quot;5&quot;/&gt;&lt;property id=&quot;20300&quot; value=&quot;Slide 12 - &amp;quot;ESFUERZO EXCESIVO&amp;quot;&quot;/&gt;&lt;property id=&quot;20307&quot; value=&quot;560&quot;/&gt;&lt;/object&gt;&lt;object type=&quot;3&quot; unique_id=&quot;19698&quot;&gt;&lt;property id=&quot;20148&quot; value=&quot;5&quot;/&gt;&lt;property id=&quot;20300&quot; value=&quot;Slide 13&quot;/&gt;&lt;property id=&quot;20307&quot; value=&quot;561&quot;/&gt;&lt;/object&gt;&lt;object type=&quot;3&quot; unique_id=&quot;19699&quot;&gt;&lt;property id=&quot;20148&quot; value=&quot;5&quot;/&gt;&lt;property id=&quot;20300&quot; value=&quot;Slide 14 - &amp;quot;TIPOS DE LESIONES POR ESFUERZO EXCESIVO&amp;quot;&quot;/&gt;&lt;property id=&quot;20307&quot; value=&quot;562&quot;/&gt;&lt;/object&gt;&lt;object type=&quot;3&quot; unique_id=&quot;19700&quot;&gt;&lt;property id=&quot;20148&quot; value=&quot;5&quot;/&gt;&lt;property id=&quot;20300&quot; value=&quot;Slide 15&quot;/&gt;&lt;property id=&quot;20307&quot; value=&quot;564&quot;/&gt;&lt;/object&gt;&lt;object type=&quot;3&quot; unique_id=&quot;19701&quot;&gt;&lt;property id=&quot;20148&quot; value=&quot;5&quot;/&gt;&lt;property id=&quot;20300&quot; value=&quot;Slide 16 - &amp;quot;¿QUÉ AFECTA EL LEVANTAR?&amp;quot;&quot;/&gt;&lt;property id=&quot;20307&quot; value=&quot;566&quot;/&gt;&lt;/object&gt;&lt;object type=&quot;3&quot; unique_id=&quot;19702&quot;&gt;&lt;property id=&quot;20148&quot; value=&quot;5&quot;/&gt;&lt;property id=&quot;20300&quot; value=&quot;Slide 17 - &amp;quot;CONOZCA SUS LÍMITES: LEVANTAR&amp;quot;&quot;/&gt;&lt;property id=&quot;20307&quot; value=&quot;567&quot;/&gt;&lt;/object&gt;&lt;object type=&quot;3&quot; unique_id=&quot;19703&quot;&gt;&lt;property id=&quot;20148&quot; value=&quot;5&quot;/&gt;&lt;property id=&quot;20300&quot; value=&quot;Slide 19 - &amp;quot;¿ESTAS A LA ALTURA DE LA TAREA?&amp;quot;&quot;/&gt;&lt;property id=&quot;20307&quot; value=&quot;568&quot;/&gt;&lt;/object&gt;&lt;object type=&quot;3&quot; unique_id=&quot;19704&quot;&gt;&lt;property id=&quot;20148&quot; value=&quot;5&quot;/&gt;&lt;property id=&quot;20300&quot; value=&quot;Slide 20 - &amp;quot;AL LEVANTAR&amp;quot;&quot;/&gt;&lt;property id=&quot;20307&quot; value=&quot;569&quot;/&gt;&lt;/object&gt;&lt;object type=&quot;3&quot; unique_id=&quot;19705&quot;&gt;&lt;property id=&quot;20148&quot; value=&quot;5&quot;/&gt;&lt;property id=&quot;20300&quot; value=&quot;Slide 21 - &amp;quot;MEJORA POTENCIAL&amp;#x0D;&amp;#x0A;LEVANTAMIENTO&amp;quot;&quot;/&gt;&lt;property id=&quot;20307&quot; value=&quot;570&quot;/&gt;&lt;/object&gt;&lt;object type=&quot;3&quot; unique_id=&quot;19706&quot;&gt;&lt;property id=&quot;20148&quot; value=&quot;5&quot;/&gt;&lt;property id=&quot;20300&quot; value=&quot;Slide 22 - &amp;quot;ACARREAR&amp;quot;&quot;/&gt;&lt;property id=&quot;20307&quot; value=&quot;571&quot;/&gt;&lt;/object&gt;&lt;object type=&quot;3&quot; unique_id=&quot;19707&quot;&gt;&lt;property id=&quot;20148&quot; value=&quot;5&quot;/&gt;&lt;property id=&quot;20300&quot; value=&quot;Slide 23 - &amp;quot;CONOZCA SUS LIMITES: ACARREAR&amp;quot;&quot;/&gt;&lt;property id=&quot;20307&quot; value=&quot;572&quot;/&gt;&lt;/object&gt;&lt;object type=&quot;3&quot; unique_id=&quot;19708&quot;&gt;&lt;property id=&quot;20148&quot; value=&quot;5&quot;/&gt;&lt;property id=&quot;20300&quot; value=&quot;Slide 24 - &amp;quot;AL ACARREAR&amp;quot;&quot;/&gt;&lt;property id=&quot;20307&quot; value=&quot;573&quot;/&gt;&lt;/object&gt;&lt;object type=&quot;3&quot; unique_id=&quot;19709&quot;&gt;&lt;property id=&quot;20148&quot; value=&quot;5&quot;/&gt;&lt;property id=&quot;20300&quot; value=&quot;Slide 25 - &amp;quot;MEJORAS POTENCIALES&amp;quot;&quot;/&gt;&lt;property id=&quot;20307&quot; value=&quot;575&quot;/&gt;&lt;/object&gt;&lt;object type=&quot;3&quot; unique_id=&quot;19710&quot;&gt;&lt;property id=&quot;20148&quot; value=&quot;5&quot;/&gt;&lt;property id=&quot;20300&quot; value=&quot;Slide 26 - &amp;quot;EMPUJAR/JALAR&amp;quot;&quot;/&gt;&lt;property id=&quot;20307&quot; value=&quot;576&quot;/&gt;&lt;/object&gt;&lt;object type=&quot;3&quot; unique_id=&quot;19711&quot;&gt;&lt;property id=&quot;20148&quot; value=&quot;5&quot;/&gt;&lt;property id=&quot;20300&quot; value=&quot;Slide 27 - &amp;quot;EJEMPLO DE INFORME DE LESIÓN &amp;quot;&quot;/&gt;&lt;property id=&quot;20307&quot; value=&quot;577&quot;/&gt;&lt;/object&gt;&lt;object type=&quot;3&quot; unique_id=&quot;19712&quot;&gt;&lt;property id=&quot;20148&quot; value=&quot;5&quot;/&gt;&lt;property id=&quot;20300&quot; value=&quot;Slide 28 - &amp;quot;AJUSTE DE UN PERNO-ENMARCADO DE UN POSTE &amp;quot;&quot;/&gt;&lt;property id=&quot;20307&quot; value=&quot;578&quot;/&gt;&lt;/object&gt;&lt;object type=&quot;3&quot; unique_id=&quot;19713&quot;&gt;&lt;property id=&quot;20148&quot; value=&quot;5&quot;/&gt;&lt;property id=&quot;20300&quot; value=&quot;Slide 29 - &amp;quot;AL JALAR/EMPUJAR&amp;quot;&quot;/&gt;&lt;property id=&quot;20307&quot; value=&quot;579&quot;/&gt;&lt;/object&gt;&lt;object type=&quot;3&quot; unique_id=&quot;19714&quot;&gt;&lt;property id=&quot;20148&quot; value=&quot;5&quot;/&gt;&lt;property id=&quot;20300&quot; value=&quot;Slide 30 - &amp;quot;DESCONECTANDO DE UNA TERMINACIÓN ACODADA&amp;quot;&quot;/&gt;&lt;property id=&quot;20307&quot; value=&quot;580&quot;/&gt;&lt;/object&gt;&lt;object type=&quot;3&quot; unique_id=&quot;19715&quot;&gt;&lt;property id=&quot;20148&quot; value=&quot;5&quot;/&gt;&lt;property id=&quot;20300&quot; value=&quot;Slide 31 - &amp;quot;MEJORA POTENCIAL&amp;#x0D;&amp;#x0A;JALAR/EMPUJAR EL CABLE A TRAVÉS DEL CONDUCTO&amp;quot;&quot;/&gt;&lt;property id=&quot;20307&quot; value=&quot;581&quot;/&gt;&lt;/object&gt;&lt;object type=&quot;3&quot; unique_id=&quot;19716&quot;&gt;&lt;property id=&quot;20148&quot; value=&quot;5&quot;/&gt;&lt;property id=&quot;20300&quot; value=&quot;Slide 32 - &amp;quot;MEJORAS POTENCIALES&amp;#x0D;&amp;#x0A;REMOCIÓN DE LAS TERMINACIONES ACODADAS &amp;quot;&quot;/&gt;&lt;property id=&quot;20307&quot; value=&quot;582&quot;/&gt;&lt;/object&gt;&lt;object type=&quot;3&quot; unique_id=&quot;19717&quot;&gt;&lt;property id=&quot;20148&quot; value=&quot;5&quot;/&gt;&lt;property id=&quot;20300&quot; value=&quot;Slide 33 - &amp;quot;POSTURA INCÓMODA&amp;quot;&quot;/&gt;&lt;property id=&quot;20307&quot; value=&quot;583&quot;/&gt;&lt;/object&gt;&lt;object type=&quot;3&quot; unique_id=&quot;19718&quot;&gt;&lt;property id=&quot;20148&quot; value=&quot;5&quot;/&gt;&lt;property id=&quot;20300&quot; value=&quot;Slide 34 - &amp;quot;EJEMPLO DE INFORME DE LESIONES&amp;#x0D;&amp;#x0A;POSTURA INCÓMODA&amp;quot;&quot;/&gt;&lt;property id=&quot;20307&quot; value=&quot;584&quot;/&gt;&lt;/object&gt;&lt;object type=&quot;3&quot; unique_id=&quot;19719&quot;&gt;&lt;property id=&quot;20148&quot; value=&quot;5&quot;/&gt;&lt;property id=&quot;20300&quot; value=&quot;Slide 35 - &amp;quot;POSTURA INCÓMODA&amp;quot;&quot;/&gt;&lt;property id=&quot;20307&quot; value=&quot;585&quot;/&gt;&lt;/object&gt;&lt;object type=&quot;3&quot; unique_id=&quot;19720&quot;&gt;&lt;property id=&quot;20148&quot; value=&quot;5&quot;/&gt;&lt;property id=&quot;20300&quot; value=&quot;Slide 36 - &amp;quot;EJEMPLO DE POSTURA INCÓMODA&amp;quot;&quot;/&gt;&lt;property id=&quot;20307&quot; value=&quot;586&quot;/&gt;&lt;/object&gt;&lt;object type=&quot;3&quot; unique_id=&quot;19721&quot;&gt;&lt;property id=&quot;20148&quot; value=&quot;5&quot;/&gt;&lt;property id=&quot;20300&quot; value=&quot;Slide 37 - &amp;quot;EJEMPLOS DE CÓMO ESTIRARSE&amp;quot;&quot;/&gt;&lt;property id=&quot;20307&quot; value=&quot;587&quot;/&gt;&lt;/object&gt;&lt;object type=&quot;3&quot; unique_id=&quot;19722&quot;&gt;&lt;property id=&quot;20148&quot; value=&quot;5&quot;/&gt;&lt;property id=&quot;20300&quot; value=&quot;Slide 38 - &amp;quot;EJEMPLOS DE CÓMO ESTIRARSE&amp;quot;&quot;/&gt;&lt;property id=&quot;20307&quot; value=&quot;588&quot;/&gt;&lt;/object&gt;&lt;object type=&quot;3&quot; unique_id=&quot;19723&quot;&gt;&lt;property id=&quot;20148&quot; value=&quot;5&quot;/&gt;&lt;property id=&quot;20300&quot; value=&quot;Slide 39 - &amp;quot;¿QUÉ TAN LEJOS SE PUEDE ESTIRAR?&amp;quot;&quot;/&gt;&lt;property id=&quot;20307&quot; value=&quot;590&quot;/&gt;&lt;/object&gt;&lt;object type=&quot;3&quot; unique_id=&quot;19724&quot;&gt;&lt;property id=&quot;20148&quot; value=&quot;5&quot;/&gt;&lt;property id=&quot;20300&quot; value=&quot;Slide 18 - &amp;quot;LA POSTURA Y EL ACARREO&amp;quot;&quot;/&gt;&lt;property id=&quot;20307&quot; value=&quot;591&quot;/&gt;&lt;/object&gt;&lt;object type=&quot;3&quot; unique_id=&quot;19725&quot;&gt;&lt;property id=&quot;20148&quot; value=&quot;5&quot;/&gt;&lt;property id=&quot;20300&quot; value=&quot;Slide 40 - &amp;quot;CÓMO REDUCIR EL TRABAJO EN POSTURAS INCÓMODAS&amp;quot;&quot;/&gt;&lt;property id=&quot;20307&quot; value=&quot;592&quot;/&gt;&lt;/object&gt;&lt;object type=&quot;3&quot; unique_id=&quot;19726&quot;&gt;&lt;property id=&quot;20148&quot; value=&quot;5&quot;/&gt;&lt;property id=&quot;20300&quot; value=&quot;Slide 41 - &amp;quot;BUENAS PRÁCTICAS&amp;quot;&quot;/&gt;&lt;property id=&quot;20307&quot; value=&quot;593&quot;/&gt;&lt;/object&gt;&lt;object type=&quot;3&quot; unique_id=&quot;19727&quot;&gt;&lt;property id=&quot;20148&quot; value=&quot;5&quot;/&gt;&lt;property id=&quot;20300&quot; value=&quot;Slide 42 - &amp;quot;EJEMPLO DE UNA MEJOR PRÁCTICA&amp;quot;&quot;/&gt;&lt;property id=&quot;20307&quot; value=&quot;594&quot;/&gt;&lt;/object&gt;&lt;object type=&quot;3&quot; unique_id=&quot;19728&quot;&gt;&lt;property id=&quot;20148&quot; value=&quot;5&quot;/&gt;&lt;property id=&quot;20300&quot; value=&quot;Slide 43&quot;/&gt;&lt;property id=&quot;20307&quot; value=&quot;595&quot;/&gt;&lt;/object&gt;&lt;object type=&quot;3&quot; unique_id=&quot;19729&quot;&gt;&lt;property id=&quot;20148&quot; value=&quot;5&quot;/&gt;&lt;property id=&quot;20300&quot; value=&quot;Slide 44 - &amp;quot;¿QUÉ ESTÁN HACIENDO MAL EN ESTA IMAGEN?&amp;quot;&quot;/&gt;&lt;property id=&quot;20307&quot; value=&quot;596&quot;/&gt;&lt;/object&gt;&lt;object type=&quot;3&quot; unique_id=&quot;19730&quot;&gt;&lt;property id=&quot;20148&quot; value=&quot;5&quot;/&gt;&lt;property id=&quot;20300&quot; value=&quot;Slide 45 - &amp;quot;ARRODILLARSE&amp;quot;&quot;/&gt;&lt;property id=&quot;20307&quot; value=&quot;597&quot;/&gt;&lt;/object&gt;&lt;object type=&quot;3&quot; unique_id=&quot;19731&quot;&gt;&lt;property id=&quot;20148&quot; value=&quot;5&quot;/&gt;&lt;property id=&quot;20300&quot; value=&quot;Slide 46 - &amp;quot;MEJORAS POTENCIALES&amp;#x0D;&amp;#x0A;ARRODILLARSE&amp;quot;&quot;/&gt;&lt;property id=&quot;20307&quot; value=&quot;598&quot;/&gt;&lt;/object&gt;&lt;object type=&quot;3&quot; unique_id=&quot;19732&quot;&gt;&lt;property id=&quot;20148&quot; value=&quot;5&quot;/&gt;&lt;property id=&quot;20300&quot; value=&quot;Slide 47 - &amp;quot;PALEAR/EXCAVAR/LLENAR&amp;quot;&quot;/&gt;&lt;property id=&quot;20307&quot; value=&quot;599&quot;/&gt;&lt;/object&gt;&lt;object type=&quot;3&quot; unique_id=&quot;19733&quot;&gt;&lt;property id=&quot;20148&quot; value=&quot;5&quot;/&gt;&lt;property id=&quot;20300&quot; value=&quot;Slide 48 - &amp;quot;PALEAR/EXCAVAR/LLENAR&amp;quot;&quot;/&gt;&lt;property id=&quot;20307&quot; value=&quot;600&quot;/&gt;&lt;/object&gt;&lt;object type=&quot;3&quot; unique_id=&quot;19734&quot;&gt;&lt;property id=&quot;20148&quot; value=&quot;5&quot;/&gt;&lt;property id=&quot;20300&quot; value=&quot;Slide 49 - &amp;quot;TIPOS DE HOJAS OBSERVADAS&amp;quot;&quot;/&gt;&lt;property id=&quot;20307&quot; value=&quot;601&quot;/&gt;&lt;/object&gt;&lt;object type=&quot;3&quot; unique_id=&quot;19735&quot;&gt;&lt;property id=&quot;20148&quot; value=&quot;5&quot;/&gt;&lt;property id=&quot;20300&quot; value=&quot;Slide 50 - &amp;quot;TÉCNICA PARA PALEAR&amp;quot;&quot;/&gt;&lt;property id=&quot;20307&quot; value=&quot;602&quot;/&gt;&lt;/object&gt;&lt;object type=&quot;3&quot; unique_id=&quot;19736&quot;&gt;&lt;property id=&quot;20148&quot; value=&quot;5&quot;/&gt;&lt;property id=&quot;20300&quot; value=&quot;Slide 51 - &amp;quot;TÉCNICA PARA EXCAVAR&amp;quot;&quot;/&gt;&lt;property id=&quot;20307&quot; value=&quot;603&quot;/&gt;&lt;/object&gt;&lt;object type=&quot;3&quot; unique_id=&quot;19737&quot;&gt;&lt;property id=&quot;20148&quot; value=&quot;5&quot;/&gt;&lt;property id=&quot;20300&quot; value=&quot;Slide 52 - &amp;quot;LLENADO DE AGUJEROS&amp;quot;&quot;/&gt;&lt;property id=&quot;20307&quot; value=&quot;604&quot;/&gt;&lt;/object&gt;&lt;object type=&quot;3&quot; unique_id=&quot;19738&quot;&gt;&lt;property id=&quot;20148&quot; value=&quot;5&quot;/&gt;&lt;property id=&quot;20300&quot; value=&quot;Slide 53 - &amp;quot;PALEAR/EXCAVAR/LLENAR&amp;quot;&quot;/&gt;&lt;property id=&quot;20307&quot; value=&quot;605&quot;/&gt;&lt;/object&gt;&lt;object type=&quot;3&quot; unique_id=&quot;19739&quot;&gt;&lt;property id=&quot;20148&quot; value=&quot;5&quot;/&gt;&lt;property id=&quot;20300&quot; value=&quot;Slide 54 - &amp;quot;CORTE DE CABLES&amp;quot;&quot;/&gt;&lt;property id=&quot;20307&quot; value=&quot;606&quot;/&gt;&lt;/object&gt;&lt;object type=&quot;3&quot; unique_id=&quot;19740&quot;&gt;&lt;property id=&quot;20148&quot; value=&quot;5&quot;/&gt;&lt;property id=&quot;20300&quot; value=&quot;Slide 55 - &amp;quot;CORTE DE CABLES&amp;quot;&quot;/&gt;&lt;property id=&quot;20307&quot; value=&quot;608&quot;/&gt;&lt;/object&gt;&lt;object type=&quot;3&quot; unique_id=&quot;19741&quot;&gt;&lt;property id=&quot;20148&quot; value=&quot;5&quot;/&gt;&lt;property id=&quot;20300&quot; value=&quot;Slide 56 - &amp;quot;¿CORTADORES MANUALES U &amp;#x0D;&amp;#x0A;OPERADOS A BATERÍA?&amp;quot;&quot;/&gt;&lt;property id=&quot;20307&quot; value=&quot;609&quot;/&gt;&lt;/object&gt;&lt;object type=&quot;3&quot; unique_id=&quot;19742&quot;&gt;&lt;property id=&quot;20148&quot; value=&quot;5&quot;/&gt;&lt;property id=&quot;20300&quot; value=&quot;Slide 57 - &amp;quot;¿preguntas?&amp;quot;&quot;/&gt;&lt;property id=&quot;20307&quot; value=&quot;690&quot;/&gt;&lt;/object&gt;&lt;object type=&quot;3&quot; unique_id=&quot;19743&quot;&gt;&lt;property id=&quot;20148&quot; value=&quot;5&quot;/&gt;&lt;property id=&quot;20300&quot; value=&quot;Slide 58 - &amp;quot;Golpeado/atrapado&amp;quot;&quot;/&gt;&lt;property id=&quot;20307&quot; value=&quot;610&quot;/&gt;&lt;/object&gt;&lt;object type=&quot;3&quot; unique_id=&quot;19744&quot;&gt;&lt;property id=&quot;20148&quot; value=&quot;5&quot;/&gt;&lt;property id=&quot;20300&quot; value=&quot;Slide 59&quot;/&gt;&lt;property id=&quot;20307&quot; value=&quot;611&quot;/&gt;&lt;/object&gt;&lt;object type=&quot;3&quot; unique_id=&quot;19745&quot;&gt;&lt;property id=&quot;20148&quot; value=&quot;5&quot;/&gt;&lt;property id=&quot;20300&quot; value=&quot;Slide 60 - &amp;quot;¿CUÁNDO SE PUEDE GOLPEAR?&amp;quot;&quot;/&gt;&lt;property id=&quot;20307&quot; value=&quot;612&quot;/&gt;&lt;/object&gt;&lt;object type=&quot;3&quot; unique_id=&quot;19746&quot;&gt;&lt;property id=&quot;20148&quot; value=&quot;5&quot;/&gt;&lt;property id=&quot;20300&quot; value=&quot;Slide 61 - &amp;quot;EJEMPLOS EN LOS QUE PUEDE GOLPEARSE CON OBJETOS&amp;quot;&quot;/&gt;&lt;property id=&quot;20307&quot; value=&quot;613&quot;/&gt;&lt;/object&gt;&lt;object type=&quot;3&quot; unique_id=&quot;19747&quot;&gt;&lt;property id=&quot;20148&quot; value=&quot;5&quot;/&gt;&lt;property id=&quot;20300&quot; value=&quot;Slide 62&quot;/&gt;&lt;property id=&quot;20307&quot; value=&quot;614&quot;/&gt;&lt;/object&gt;&lt;object type=&quot;3&quot; unique_id=&quot;19748&quot;&gt;&lt;property id=&quot;20148&quot; value=&quot;5&quot;/&gt;&lt;property id=&quot;20300&quot; value=&quot;Slide 63 - &amp;quot;GOLPEADO CON UN TRAVESAÑO&amp;quot;&quot;/&gt;&lt;property id=&quot;20307&quot; value=&quot;615&quot;/&gt;&lt;/object&gt;&lt;object type=&quot;3&quot; unique_id=&quot;19749&quot;&gt;&lt;property id=&quot;20148&quot; value=&quot;5&quot;/&gt;&lt;property id=&quot;20300&quot; value=&quot;Slide 64 - &amp;quot;¿CUÁNDO PUEDE UNO QUEDAR ATRAPADO?&amp;quot;&quot;/&gt;&lt;property id=&quot;20307&quot; value=&quot;616&quot;/&gt;&lt;/object&gt;&lt;object type=&quot;3&quot; unique_id=&quot;19750&quot;&gt;&lt;property id=&quot;20148&quot; value=&quot;5&quot;/&gt;&lt;property id=&quot;20300&quot; value=&quot;Slide 65 - &amp;quot;LAS LESIONES CAUSADAS POR QUEDAR TRABADO/ATRAPADO POR OBJETOS PUEDEN CAUSAR LA MUERTE &amp;#x0D;&amp;#x0A;EJEMPLO DE UN INFORME DE FA&quot;/&gt;&lt;property id=&quot;20307&quot; value=&quot;617&quot;/&gt;&lt;/object&gt;&lt;object type=&quot;3&quot; unique_id=&quot;19751&quot;&gt;&lt;property id=&quot;20148&quot; value=&quot;5&quot;/&gt;&lt;property id=&quot;20300&quot; value=&quot;Slide 66&quot;/&gt;&lt;property id=&quot;20307&quot; value=&quot;618&quot;/&gt;&lt;/object&gt;&lt;object type=&quot;3&quot; unique_id=&quot;19752&quot;&gt;&lt;property id=&quot;20148&quot; value=&quot;5&quot;/&gt;&lt;property id=&quot;20300&quot; value=&quot;Slide 67&quot;/&gt;&lt;property id=&quot;20307&quot; value=&quot;619&quot;/&gt;&lt;/object&gt;&lt;object type=&quot;3&quot; unique_id=&quot;19753&quot;&gt;&lt;property id=&quot;20148&quot; value=&quot;5&quot;/&gt;&lt;property id=&quot;20300&quot; value=&quot;Slide 68&quot;/&gt;&lt;property id=&quot;20307&quot; value=&quot;620&quot;/&gt;&lt;/object&gt;&lt;object type=&quot;3&quot; unique_id=&quot;19754&quot;&gt;&lt;property id=&quot;20148&quot; value=&quot;5&quot;/&gt;&lt;property id=&quot;20300&quot; value=&quot;Slide 69&quot;/&gt;&lt;property id=&quot;20307&quot; value=&quot;621&quot;/&gt;&lt;/object&gt;&lt;object type=&quot;3&quot; unique_id=&quot;19755&quot;&gt;&lt;property id=&quot;20148&quot; value=&quot;5&quot;/&gt;&lt;property id=&quot;20300&quot; value=&quot;Slide 70&quot;/&gt;&lt;property id=&quot;20307&quot; value=&quot;622&quot;/&gt;&lt;/object&gt;&lt;object type=&quot;3&quot; unique_id=&quot;19756&quot;&gt;&lt;property id=&quot;20148&quot; value=&quot;5&quot;/&gt;&lt;property id=&quot;20300&quot; value=&quot;Slide 71 - &amp;quot;ETIQUETADO DE LOS EQUIPOS/USO DE SEÑALES DE ADVERTENCIA&amp;quot;&quot;/&gt;&lt;property id=&quot;20307&quot; value=&quot;623&quot;/&gt;&lt;/object&gt;&lt;object type=&quot;3&quot; unique_id=&quot;19757&quot;&gt;&lt;property id=&quot;20148&quot; value=&quot;5&quot;/&gt;&lt;property id=&quot;20300&quot; value=&quot;Slide 72 - &amp;quot;MEJORES PRÁCTICAS&amp;#x0D;&amp;#x0A;“GOLPEARSE” DE FORMA ACCIDENTAL&amp;quot;&quot;/&gt;&lt;property id=&quot;20307&quot; value=&quot;624&quot;/&gt;&lt;/object&gt;&lt;object type=&quot;3&quot; unique_id=&quot;19758&quot;&gt;&lt;property id=&quot;20148&quot; value=&quot;5&quot;/&gt;&lt;property id=&quot;20300&quot; value=&quot;Slide 73 - &amp;quot;MEJORES PRÁCTICAS&amp;#x0D;&amp;#x0A;OPERACIÓN ACCIDENTAL DE EQUIPOS &amp;quot;&quot;/&gt;&lt;property id=&quot;20307&quot; value=&quot;625&quot;/&gt;&lt;/object&gt;&lt;object type=&quot;3&quot; unique_id=&quot;19759&quot;&gt;&lt;property id=&quot;20148&quot; value=&quot;5&quot;/&gt;&lt;property id=&quot;20300&quot; value=&quot;Slide 74 - &amp;quot;MEJORES PRÁCTICAS&amp;quot;&quot;/&gt;&lt;property id=&quot;20307&quot; value=&quot;626&quot;/&gt;&lt;/object&gt;&lt;object type=&quot;3&quot; unique_id=&quot;19760&quot;&gt;&lt;property id=&quot;20148&quot; value=&quot;5&quot;/&gt;&lt;property id=&quot;20300&quot; value=&quot;Slide 75 - &amp;quot;MEJORES PRÁCTICAS&amp;quot;&quot;/&gt;&lt;property id=&quot;20307&quot; value=&quot;627&quot;/&gt;&lt;/object&gt;&lt;object type=&quot;3&quot; unique_id=&quot;19761&quot;&gt;&lt;property id=&quot;20148&quot; value=&quot;5&quot;/&gt;&lt;property id=&quot;20300&quot; value=&quot;Slide 76 - &amp;quot;Resbalón, tropezón o caída&amp;quot;&quot;/&gt;&lt;property id=&quot;20307&quot; value=&quot;734&quot;/&gt;&lt;/object&gt;&lt;object type=&quot;3&quot; unique_id=&quot;19762&quot;&gt;&lt;property id=&quot;20148&quot; value=&quot;5&quot;/&gt;&lt;property id=&quot;20300&quot; value=&quot;Slide 77&quot;/&gt;&lt;property id=&quot;20307&quot; value=&quot;735&quot;/&gt;&lt;/object&gt;&lt;object type=&quot;3&quot; unique_id=&quot;19763&quot;&gt;&lt;property id=&quot;20148&quot; value=&quot;5&quot;/&gt;&lt;property id=&quot;20300&quot; value=&quot;Slide 78 - &amp;quot;CAÍDAS&amp;quot;&quot;/&gt;&lt;property id=&quot;20307&quot; value=&quot;736&quot;/&gt;&lt;/object&gt;&lt;object type=&quot;3&quot; unique_id=&quot;19764&quot;&gt;&lt;property id=&quot;20148&quot; value=&quot;5&quot;/&gt;&lt;property id=&quot;20300&quot; value=&quot;Slide 79 - &amp;quot;CAÍDAS DESDE DIFERENTES ALTURAS&amp;quot;&quot;/&gt;&lt;property id=&quot;20307&quot; value=&quot;737&quot;/&gt;&lt;/object&gt;&lt;object type=&quot;3&quot; unique_id=&quot;19765&quot;&gt;&lt;property id=&quot;20148&quot; value=&quot;5&quot;/&gt;&lt;property id=&quot;20300&quot; value=&quot;Slide 80 - &amp;quot;ENTRAR Y SALIR DE LOS EQUIPOS&amp;quot;&quot;/&gt;&lt;property id=&quot;20307&quot; value=&quot;738&quot;/&gt;&lt;/object&gt;&lt;object type=&quot;3&quot; unique_id=&quot;19766&quot;&gt;&lt;property id=&quot;20148&quot; value=&quot;5&quot;/&gt;&lt;property id=&quot;20300&quot; value=&quot;Slide 81 - &amp;quot;¿VIO O HIZO ALGO ASÍ?&amp;quot;&quot;/&gt;&lt;property id=&quot;20307&quot; value=&quot;739&quot;/&gt;&lt;/object&gt;&lt;object type=&quot;3&quot; unique_id=&quot;19767&quot;&gt;&lt;property id=&quot;20148&quot; value=&quot;5&quot;/&gt;&lt;property id=&quot;20300&quot; value=&quot;Slide 82 - &amp;quot;REVISE ALGÚN PELIGRO&amp;quot;&quot;/&gt;&lt;property id=&quot;20307&quot; value=&quot;740&quot;/&gt;&lt;/object&gt;&lt;object type=&quot;3&quot; unique_id=&quot;19768&quot;&gt;&lt;property id=&quot;20148&quot; value=&quot;5&quot;/&gt;&lt;property id=&quot;20300&quot; value=&quot;Slide 83 - &amp;quot;SUPERFICIES PARA PISAR&amp;quot;&quot;/&gt;&lt;property id=&quot;20307&quot; value=&quot;741&quot;/&gt;&lt;/object&gt;&lt;object type=&quot;3&quot; unique_id=&quot;19769&quot;&gt;&lt;property id=&quot;20148&quot; value=&quot;5&quot;/&gt;&lt;property id=&quot;20300&quot; value=&quot;Slide 84 - &amp;quot;MOVERSE ALREDEDOR DEL EQUIPO/SOBRE EL EQUIPO&amp;quot;&quot;/&gt;&lt;property id=&quot;20307&quot; value=&quot;742&quot;/&gt;&lt;/object&gt;&lt;object type=&quot;3&quot; unique_id=&quot;19770&quot;&gt;&lt;property id=&quot;20148&quot; value=&quot;5&quot;/&gt;&lt;property id=&quot;20300&quot; value=&quot;Slide 85 - &amp;quot;ENTRAR Y SALIR DE LOS EQUIPOS&amp;quot;&quot;/&gt;&lt;property id=&quot;20307&quot; value=&quot;743&quot;/&gt;&lt;/object&gt;&lt;object type=&quot;3&quot; unique_id=&quot;19771&quot;&gt;&lt;property id=&quot;20148&quot; value=&quot;5&quot;/&gt;&lt;property id=&quot;20300&quot; value=&quot;Slide 86 - &amp;quot;¿CÓMO SE PODRÍA MEJORAR ESTO?&amp;quot;&quot;/&gt;&lt;property id=&quot;20307&quot; value=&quot;744&quot;/&gt;&lt;/object&gt;&lt;object type=&quot;3&quot; unique_id=&quot;19772&quot;&gt;&lt;property id=&quot;20148&quot; value=&quot;5&quot;/&gt;&lt;property id=&quot;20300&quot; value=&quot;Slide 87 - &amp;quot;CAERSE MIENTRAS SE USA LA CANASTA &amp;quot;&quot;/&gt;&lt;property id=&quot;20307&quot; value=&quot;745&quot;/&gt;&lt;/object&gt;&lt;object type=&quot;3&quot; unique_id=&quot;19773&quot;&gt;&lt;property id=&quot;20148&quot; value=&quot;5&quot;/&gt;&lt;property id=&quot;20300&quot; value=&quot;Slide 88 - &amp;quot;PELIGROS DE CAERSE DEL CAMIÓN CANASTA&amp;quot;&quot;/&gt;&lt;property id=&quot;20307&quot; value=&quot;746&quot;/&gt;&lt;/object&gt;&lt;object type=&quot;3&quot; unique_id=&quot;19774&quot;&gt;&lt;property id=&quot;20148&quot; value=&quot;5&quot;/&gt;&lt;property id=&quot;20300&quot; value=&quot;Slide 89 - &amp;quot;SALIENDO DE LA CANASTILLA&amp;quot;&quot;/&gt;&lt;property id=&quot;20307&quot; value=&quot;747&quot;/&gt;&lt;/object&gt;&lt;object type=&quot;3&quot; unique_id=&quot;19775&quot;&gt;&lt;property id=&quot;20148&quot; value=&quot;5&quot;/&gt;&lt;property id=&quot;20300&quot; value=&quot;Slide 90 - &amp;quot;CAÍDAS DE POSTES Y TORRES&amp;quot;&quot;/&gt;&lt;property id=&quot;20307&quot; value=&quot;748&quot;/&gt;&lt;/object&gt;&lt;object type=&quot;3&quot; unique_id=&quot;19777&quot;&gt;&lt;property id=&quot;20148&quot; value=&quot;5&quot;/&gt;&lt;property id=&quot;20300&quot; value=&quot;Slide 92 - &amp;quot;ESCALANDO POSTES, ¿QUÉ PODRÍA SALIR MAL?&amp;quot;&quot;/&gt;&lt;property id=&quot;20307&quot; value=&quot;750&quot;/&gt;&lt;/object&gt;&lt;object type=&quot;3&quot; unique_id=&quot;19778&quot;&gt;&lt;property id=&quot;20148&quot; value=&quot;5&quot;/&gt;&lt;property id=&quot;20300&quot; value=&quot;Slide 93 - &amp;quot;¿QUÉ HACER EN ESTAS SITUACIONES?&amp;quot;&quot;/&gt;&lt;property id=&quot;20307&quot; value=&quot;751&quot;/&gt;&lt;/object&gt;&lt;object type=&quot;3&quot; unique_id=&quot;19779&quot;&gt;&lt;property id=&quot;20148&quot; value=&quot;5&quot;/&gt;&lt;property id=&quot;20300&quot; value=&quot;Slide 94 - &amp;quot;UN ARGUMENTO PARA LOS DISPOSITIVOS QUE RESTRINGEN LAS CAÍDAS&amp;quot;&quot;/&gt;&lt;property id=&quot;20307&quot; value=&quot;752&quot;/&gt;&lt;/object&gt;&lt;object type=&quot;3&quot; unique_id=&quot;19780&quot;&gt;&lt;property id=&quot;20148&quot; value=&quot;5&quot;/&gt;&lt;property id=&quot;20300&quot; value=&quot;Slide 95 - &amp;quot;INSPECCIÓN PREVIA A SUBIR AL POSTE&amp;quot;&quot;/&gt;&lt;property id=&quot;20307&quot; value=&quot;753&quot;/&gt;&lt;/object&gt;&lt;object type=&quot;3&quot; unique_id=&quot;19782&quot;&gt;&lt;property id=&quot;20148&quot; value=&quot;5&quot;/&gt;&lt;property id=&quot;20300&quot; value=&quot;Slide 97 - &amp;quot;ZANJAS Y ESCALERAS&amp;quot;&quot;/&gt;&lt;property id=&quot;20307&quot; value=&quot;755&quot;/&gt;&lt;/object&gt;&lt;object type=&quot;3&quot; unique_id=&quot;19783&quot;&gt;&lt;property id=&quot;20148&quot; value=&quot;5&quot;/&gt;&lt;property id=&quot;20300&quot; value=&quot;Slide 98 - &amp;quot;ENTRAR Y SALIR DE LAS ZANJAS&amp;quot;&quot;/&gt;&lt;property id=&quot;20307&quot; value=&quot;756&quot;/&gt;&lt;/object&gt;&lt;object type=&quot;3&quot; unique_id=&quot;19784&quot;&gt;&lt;property id=&quot;20148&quot; value=&quot;5&quot;/&gt;&lt;property id=&quot;20300&quot; value=&quot;Slide 99 - &amp;quot;¿CÓMO COLOCAR LAS ESCALERAS EN LAS ZANJAS?&amp;quot;&quot;/&gt;&lt;property id=&quot;20307&quot; value=&quot;757&quot;/&gt;&lt;/object&gt;&lt;object type=&quot;3&quot; unique_id=&quot;19785&quot;&gt;&lt;property id=&quot;20148&quot; value=&quot;5&quot;/&gt;&lt;property id=&quot;20300&quot; value=&quot;Slide 100 - &amp;quot;JUEGO PARA LA INSTALACIÓN DE UNA ESCALERA&amp;quot;&quot;/&gt;&lt;property id=&quot;20307&quot; value=&quot;758&quot;/&gt;&lt;/object&gt;&lt;object type=&quot;3&quot; unique_id=&quot;19786&quot;&gt;&lt;property id=&quot;20148&quot; value=&quot;5&quot;/&gt;&lt;property id=&quot;20300&quot; value=&quot;Slide 101 - &amp;quot;TÉCNICA PARA SUBIR LAS ESCALERAS&amp;quot;&quot;/&gt;&lt;property id=&quot;20307&quot; value=&quot;759&quot;/&gt;&lt;/object&gt;&lt;object type=&quot;3&quot; unique_id=&quot;19787&quot;&gt;&lt;property id=&quot;20148&quot; value=&quot;5&quot;/&gt;&lt;property id=&quot;20300&quot; value=&quot;Slide 102 - &amp;quot;¿QUÉ ESTÁ MAL EN ESTA IMAGEN?&amp;quot;&quot;/&gt;&lt;property id=&quot;20307&quot; value=&quot;760&quot;/&gt;&lt;/object&gt;&lt;object type=&quot;3&quot; unique_id=&quot;19788&quot;&gt;&lt;property id=&quot;20148&quot; value=&quot;5&quot;/&gt;&lt;property id=&quot;20300&quot; value=&quot;Slide 103 - &amp;quot;¿QUÉ ESTÁN HACIENDO MAL EN ESTE VIDEO?&amp;quot;&quot;/&gt;&lt;property id=&quot;20307&quot; value=&quot;761&quot;/&gt;&lt;/object&gt;&lt;object type=&quot;3&quot; unique_id=&quot;19789&quot;&gt;&lt;property id=&quot;20148&quot; value=&quot;5&quot;/&gt;&lt;property id=&quot;20300&quot; value=&quot;Slide 104 - &amp;quot;TRABAJAR CERCA DE FOSAS Y ZANJAS&amp;quot;&quot;/&gt;&lt;property id=&quot;20307&quot; value=&quot;762&quot;/&gt;&lt;/object&gt;&lt;object type=&quot;3&quot; unique_id=&quot;19790&quot;&gt;&lt;property id=&quot;20148&quot; value=&quot;5&quot;/&gt;&lt;property id=&quot;20300&quot; value=&quot;Slide 105 - &amp;quot;RESBALONES Y TROPEZONES&amp;quot;&quot;/&gt;&lt;property id=&quot;20307&quot; value=&quot;763&quot;/&gt;&lt;/object&gt;&lt;object type=&quot;3&quot; unique_id=&quot;19791&quot;&gt;&lt;property id=&quot;20148&quot; value=&quot;5&quot;/&gt;&lt;property id=&quot;20300&quot; value=&quot;Slide 106 - &amp;quot;PELIGROS DE RESBALONES&amp;quot;&quot;/&gt;&lt;property id=&quot;20307&quot; value=&quot;764&quot;/&gt;&lt;/object&gt;&lt;object type=&quot;3&quot; unique_id=&quot;19792&quot;&gt;&lt;property id=&quot;20148&quot; value=&quot;5&quot;/&gt;&lt;property id=&quot;20300&quot; value=&quot;Slide 107&quot;/&gt;&lt;property id=&quot;20307&quot; value=&quot;765&quot;/&gt;&lt;/object&gt;&lt;object type=&quot;3&quot; unique_id=&quot;19793&quot;&gt;&lt;property id=&quot;20148&quot; value=&quot;5&quot;/&gt;&lt;property id=&quot;20300&quot; value=&quot;Slide 108 - &amp;quot;CUANDO EL SUELO ESTÁ CUBIERTO O CONTAMINADO&amp;quot;&quot;/&gt;&lt;property id=&quot;20307&quot; value=&quot;766&quot;/&gt;&lt;/object&gt;&lt;object type=&quot;3&quot; unique_id=&quot;19794&quot;&gt;&lt;property id=&quot;20148&quot; value=&quot;5&quot;/&gt;&lt;property id=&quot;20300&quot; value=&quot;Slide 109 - &amp;quot;CALZADO&amp;quot;&quot;/&gt;&lt;property id=&quot;20307&quot; value=&quot;767&quot;/&gt;&lt;/object&gt;&lt;object type=&quot;3&quot; unique_id=&quot;19795&quot;&gt;&lt;property id=&quot;20148&quot; value=&quot;5&quot;/&gt;&lt;property id=&quot;20300&quot; value=&quot;Slide 110 - &amp;quot;PRUEBA DE LA PROFUNDIDAD DE LA HUELLA&amp;quot;&quot;/&gt;&lt;property id=&quot;20307&quot; value=&quot;768&quot;/&gt;&lt;/object&gt;&lt;object type=&quot;3&quot; unique_id=&quot;19796&quot;&gt;&lt;property id=&quot;20148&quot; value=&quot;5&quot;/&gt;&lt;property id=&quot;20300&quot; value=&quot;Slide 111 - &amp;quot;PRUEBE LA HUELLA CON UNA MONEDA&amp;quot;&quot;/&gt;&lt;property id=&quot;20307&quot; value=&quot;769&quot;/&gt;&lt;/object&gt;&lt;object type=&quot;3&quot; unique_id=&quot;19797&quot;&gt;&lt;property id=&quot;20148&quot; value=&quot;5&quot;/&gt;&lt;property id=&quot;20300&quot; value=&quot;Slide 112 - &amp;quot;PELIGROS DE TROPEZARSE&amp;quot;&quot;/&gt;&lt;property id=&quot;20307&quot; value=&quot;770&quot;/&gt;&lt;/object&gt;&lt;object type=&quot;3&quot; unique_id=&quot;19798&quot;&gt;&lt;property id=&quot;20148&quot; value=&quot;5&quot;/&gt;&lt;property id=&quot;20300&quot; value=&quot;Slide 113 - &amp;quot;¡ADVERTENCIA - LENTES BIFOCALES!&amp;quot;&quot;/&gt;&lt;property id=&quot;20307&quot; value=&quot;771&quot;/&gt;&lt;/object&gt;&lt;object type=&quot;3&quot; unique_id=&quot;19799&quot;&gt;&lt;property id=&quot;20148&quot; value=&quot;5&quot;/&gt;&lt;property id=&quot;20300&quot; value=&quot;Slide 114 - &amp;quot;¿CUANTOS PELIGROS DE TROPEZARSE VE?&amp;quot;&quot;/&gt;&lt;property id=&quot;20307&quot; value=&quot;772&quot;/&gt;&lt;/object&gt;&lt;object type=&quot;3&quot; unique_id=&quot;19800&quot;&gt;&lt;property id=&quot;20148&quot; value=&quot;5&quot;/&gt;&lt;property id=&quot;20300&quot; value=&quot;Slide 115 - &amp;quot;EJERCICIO PARA MANTENER UN SOPORTE ESTABLE &amp;quot;&quot;/&gt;&lt;property id=&quot;20307&quot; value=&quot;773&quot;/&gt;&lt;/object&gt;&lt;object type=&quot;3&quot; unique_id=&quot;19801&quot;&gt;&lt;property id=&quot;20148&quot; value=&quot;5&quot;/&gt;&lt;property id=&quot;20300&quot; value=&quot;Slide 116 - &amp;quot;CAMINANDO SOBRE POSTES DE SERVICIOS PÚBLICOS&amp;quot;&quot;/&gt;&lt;property id=&quot;20307&quot; value=&quot;774&quot;/&gt;&lt;/object&gt;&lt;object type=&quot;3&quot; unique_id=&quot;19802&quot;&gt;&lt;property id=&quot;20148&quot; value=&quot;5&quot;/&gt;&lt;property id=&quot;20300&quot; value=&quot;Slide 117 - &amp;quot;¿CÓMO EVITAR TROPEZARSE?&amp;quot;&quot;/&gt;&lt;property id=&quot;20307&quot; value=&quot;781&quot;/&gt;&lt;/object&gt;&lt;object type=&quot;3&quot; unique_id=&quot;19803&quot;&gt;&lt;property id=&quot;20148&quot; value=&quot;5&quot;/&gt;&lt;property id=&quot;20300&quot; value=&quot;Slide 118 - &amp;quot;DESCARGA ELÉCTRICA Y ELECTROCUCIÓN&amp;quot;&quot;/&gt;&lt;property id=&quot;20307&quot; value=&quot;691&quot;/&gt;&lt;/object&gt;&lt;object type=&quot;3&quot; unique_id=&quot;19804&quot;&gt;&lt;property id=&quot;20148&quot; value=&quot;5&quot;/&gt;&lt;property id=&quot;20300&quot; value=&quot;Slide 119 - &amp;quot;HECHOS “CHOCANTES”&amp;quot;&quot;/&gt;&lt;property id=&quot;20307&quot; value=&quot;692&quot;/&gt;&lt;/object&gt;&lt;object type=&quot;3&quot; unique_id=&quot;19805&quot;&gt;&lt;property id=&quot;20148&quot; value=&quot;5&quot;/&gt;&lt;property id=&quot;20300&quot; value=&quot;Slide 120 - &amp;quot;DESCARGA ELÉCTRICA&amp;#x0D;&amp;#x0A; QUEMADURAS, ELECTROCUCIÓN&amp;quot;&quot;/&gt;&lt;property id=&quot;20307&quot; value=&quot;693&quot;/&gt;&lt;/object&gt;&lt;object type=&quot;3&quot; unique_id=&quot;19806&quot;&gt;&lt;property id=&quot;20148&quot; value=&quot;5&quot;/&gt;&lt;property id=&quot;20300&quot; value=&quot;Slide 121 - &amp;quot;EFECTOS DE LA DESCARGA ELÉCTRICA&amp;quot;&quot;/&gt;&lt;property id=&quot;20307&quot; value=&quot;694&quot;/&gt;&lt;/object&gt;&lt;object type=&quot;3&quot; unique_id=&quot;19807&quot;&gt;&lt;property id=&quot;20148&quot; value=&quot;5&quot;/&gt;&lt;property id=&quot;20300&quot; value=&quot;Slide 122 - &amp;quot;¿CUÁNTA CORRIENTE ES DEMASIADA?&amp;quot;&quot;/&gt;&lt;property id=&quot;20307&quot; value=&quot;695&quot;/&gt;&lt;/object&gt;&lt;object type=&quot;3&quot; unique_id=&quot;19808&quot;&gt;&lt;property id=&quot;20148&quot; value=&quot;5&quot;/&gt;&lt;property id=&quot;20300&quot; value=&quot;Slide 123 - &amp;quot;CUESTIONARIO RÁPIDO&amp;quot;&quot;/&gt;&lt;property id=&quot;20307&quot; value=&quot;696&quot;/&gt;&lt;/object&gt;&lt;object type=&quot;3&quot; unique_id=&quot;19809&quot;&gt;&lt;property id=&quot;20148&quot; value=&quot;5&quot;/&gt;&lt;property id=&quot;20300&quot; value=&quot;Slide 124 - &amp;quot;¿CÓMO OCURREN LOS ACCIDENTES ELÉCTRICOS?&amp;quot;&quot;/&gt;&lt;property id=&quot;20307&quot; value=&quot;697&quot;/&gt;&lt;/object&gt;&lt;object type=&quot;3&quot; unique_id=&quot;19810&quot;&gt;&lt;property id=&quot;20148&quot; value=&quot;5&quot;/&gt;&lt;property id=&quot;20300&quot; value=&quot;Slide 125 - &amp;quot;EJEMPLOS DE INFORMES DE LESIONES&amp;quot;&quot;/&gt;&lt;property id=&quot;20307&quot; value=&quot;698&quot;/&gt;&lt;/object&gt;&lt;object type=&quot;3&quot; unique_id=&quot;19811&quot;&gt;&lt;property id=&quot;20148&quot; value=&quot;5&quot;/&gt;&lt;property id=&quot;20300&quot; value=&quot;Slide 126 - &amp;quot;¿CÓMO PROTEGERSE DE LOS PELIGROS ELÉCTRICOS?&amp;quot;&quot;/&gt;&lt;property id=&quot;20307&quot; value=&quot;699&quot;/&gt;&lt;/object&gt;&lt;object type=&quot;3&quot; unique_id=&quot;19812&quot;&gt;&lt;property id=&quot;20148&quot; value=&quot;5&quot;/&gt;&lt;property id=&quot;20300&quot; value=&quot;Slide 127 - &amp;quot;¿CÓMO PROTEGERSE CUANDO TRABAJA EN LA TIERRA?&amp;quot;&quot;/&gt;&lt;property id=&quot;20307&quot; value=&quot;700&quot;/&gt;&lt;/object&gt;&lt;object type=&quot;3&quot; unique_id=&quot;19813&quot;&gt;&lt;property id=&quot;20148&quot; value=&quot;5&quot;/&gt;&lt;property id=&quot;20300&quot; value=&quot;Slide 128 - &amp;quot;HORA DE JUGAR&amp;#x0D;&amp;#x0A;AHORCADO&amp;quot;&quot;/&gt;&lt;property id=&quot;20307&quot; value=&quot;778&quot;/&gt;&lt;/object&gt;&lt;object type=&quot;3&quot; unique_id=&quot;19814&quot;&gt;&lt;property id=&quot;20148&quot; value=&quot;5&quot;/&gt;&lt;property id=&quot;20300&quot; value=&quot;Slide 129 - &amp;quot;¿PREGUNTAS?&amp;quot;&quot;/&gt;&lt;property id=&quot;20307&quot; value=&quot;784&quot;/&gt;&lt;/object&gt;&lt;object type=&quot;3&quot; unique_id=&quot;19815&quot;&gt;&lt;property id=&quot;20148&quot; value=&quot;5&quot;/&gt;&lt;property id=&quot;20300&quot; value=&quot;Slide 130 - &amp;quot;CONCIENCIA SOBRE EL ARCO ELÉCTRICO&amp;quot;&quot;/&gt;&lt;property id=&quot;20307&quot; value=&quot;701&quot;/&gt;&lt;/object&gt;&lt;object type=&quot;3&quot; unique_id=&quot;19816&quot;&gt;&lt;property id=&quot;20148&quot; value=&quot;5&quot;/&gt;&lt;property id=&quot;20300&quot; value=&quot;Slide 131 - &amp;quot;¿QUÉ PUEDE CAUSAR UN ARCO ELÉCTRICO?&amp;quot;&quot;/&gt;&lt;property id=&quot;20307&quot; value=&quot;702&quot;/&gt;&lt;/object&gt;&lt;object type=&quot;3&quot; unique_id=&quot;19817&quot;&gt;&lt;property id=&quot;20148&quot; value=&quot;5&quot;/&gt;&lt;property id=&quot;20300&quot; value=&quot;Slide 132 - &amp;quot;ARCO ELÉCTRICO&amp;#x0D;&amp;#x0A; CAUSADO POR HERRAMIENTA QUE SE CAE&amp;quot;&quot;/&gt;&lt;property id=&quot;20307&quot; value=&quot;703&quot;/&gt;&lt;/object&gt;&lt;object type=&quot;3&quot; unique_id=&quot;19818&quot;&gt;&lt;property id=&quot;20148&quot; value=&quot;5&quot;/&gt;&lt;property id=&quot;20300&quot; value=&quot;Slide 133 - &amp;quot;EVALUACIÓN DEL ARCO ELÉCTRICO&amp;quot;&quot;/&gt;&lt;property id=&quot;20307&quot; value=&quot;704&quot;/&gt;&lt;/object&gt;&lt;object type=&quot;3&quot; unique_id=&quot;19819&quot;&gt;&lt;property id=&quot;20148&quot; value=&quot;5&quot;/&gt;&lt;property id=&quot;20300&quot; value=&quot;Slide 134 - &amp;quot;LÍMITES DE PROTECCIÓN CONTRA DESCARGA ELÉCTRICA&amp;quot;&quot;/&gt;&lt;property id=&quot;20307&quot; value=&quot;705&quot;/&gt;&lt;/object&gt;&lt;object type=&quot;3&quot; unique_id=&quot;19820&quot;&gt;&lt;property id=&quot;20148&quot; value=&quot;5&quot;/&gt;&lt;property id=&quot;20300&quot; value=&quot;Slide 135 - &amp;quot;PELIGROS POTENCIALES&amp;quot;&quot;/&gt;&lt;property id=&quot;20307&quot; value=&quot;706&quot;/&gt;&lt;/object&gt;&lt;object type=&quot;3&quot; unique_id=&quot;19821&quot;&gt;&lt;property id=&quot;20148&quot; value=&quot;5&quot;/&gt;&lt;property id=&quot;20300&quot; value=&quot;Slide 136 - &amp;quot;LESIONES POTENCIALES POR DESCARGAS DEL ARCO ELÉCTRICO&amp;quot;&quot;/&gt;&lt;property id=&quot;20307&quot; value=&quot;707&quot;/&gt;&lt;/object&gt;&lt;object type=&quot;3&quot; unique_id=&quot;19822&quot;&gt;&lt;property id=&quot;20148&quot; value=&quot;5&quot;/&gt;&lt;property id=&quot;20300&quot; value=&quot;Slide 137 - &amp;quot;EQUIPO DE PROTECCIÓN PERSONAL OBLIGATORIO&amp;quot;&quot;/&gt;&lt;property id=&quot;20307&quot; value=&quot;708&quot;/&gt;&lt;/object&gt;&lt;object type=&quot;3&quot; unique_id=&quot;19823&quot;&gt;&lt;property id=&quot;20148&quot; value=&quot;5&quot;/&gt;&lt;property id=&quot;20300&quot; value=&quot;Slide 138 - &amp;quot;¿CÓMO PROTEGERSE DEL ARCO ELÉCTRICO?&amp;quot;&quot;/&gt;&lt;property id=&quot;20307&quot; value=&quot;709&quot;/&gt;&lt;/object&gt;&lt;object type=&quot;3&quot; unique_id=&quot;19824&quot;&gt;&lt;property id=&quot;20148&quot; value=&quot;5&quot;/&gt;&lt;property id=&quot;20300&quot; value=&quot;Slide 139 - &amp;quot;EJEMPLOS DE ACCIDENTES&amp;quot;&quot;/&gt;&lt;property id=&quot;20307&quot; value=&quot;710&quot;/&gt;&lt;/object&gt;&lt;object type=&quot;3&quot; unique_id=&quot;19825&quot;&gt;&lt;property id=&quot;20148&quot; value=&quot;5&quot;/&gt;&lt;property id=&quot;20300&quot; value=&quot;Slide 140 - &amp;quot;VIBRACIÓN&amp;quot;&quot;/&gt;&lt;property id=&quot;20307&quot; value=&quot;711&quot;/&gt;&lt;/object&gt;&lt;object type=&quot;3&quot; unique_id=&quot;19826&quot;&gt;&lt;property id=&quot;20148&quot; value=&quot;5&quot;/&gt;&lt;property id=&quot;20300&quot; value=&quot;Slide 141 - &amp;quot;EXPOSICIÓN A LA VIBRACIÓN&amp;quot;&quot;/&gt;&lt;property id=&quot;20307&quot; value=&quot;712&quot;/&gt;&lt;/object&gt;&lt;object type=&quot;3&quot; unique_id=&quot;19827&quot;&gt;&lt;property id=&quot;20148&quot; value=&quot;5&quot;/&gt;&lt;property id=&quot;20300&quot; value=&quot;Slide 142 - &amp;quot;VIBRACIÓN&amp;quot;&quot;/&gt;&lt;property id=&quot;20307&quot; value=&quot;713&quot;/&gt;&lt;/object&gt;&lt;object type=&quot;3&quot; unique_id=&quot;19828&quot;&gt;&lt;property id=&quot;20148&quot; value=&quot;5&quot;/&gt;&lt;property id=&quot;20300&quot; value=&quot;Slide 143 - &amp;quot;TAREAS ASOCIADAS CON LA VIBRACIÓN &amp;quot;&quot;/&gt;&lt;property id=&quot;20307&quot; value=&quot;714&quot;/&gt;&lt;/object&gt;&lt;object type=&quot;3&quot; unique_id=&quot;19829&quot;&gt;&lt;property id=&quot;20148&quot; value=&quot;5&quot;/&gt;&lt;property id=&quot;20300&quot; value=&quot;Slide 144 - &amp;quot;VIBRACIÓN TÍPICA DE LAS HERRAMIENTA MANUALES&amp;quot;&quot;/&gt;&lt;property id=&quot;20307&quot; value=&quot;715&quot;/&gt;&lt;/object&gt;&lt;object type=&quot;3&quot; unique_id=&quot;19830&quot;&gt;&lt;property id=&quot;20148&quot; value=&quot;5&quot;/&gt;&lt;property id=&quot;20300&quot; value=&quot;Slide 145 - &amp;quot;VIBRACIÓN EN TODO EL CUERPO&amp;quot;&quot;/&gt;&lt;property id=&quot;20307&quot; value=&quot;716&quot;/&gt;&lt;/object&gt;&lt;object type=&quot;3&quot; unique_id=&quot;19831&quot;&gt;&lt;property id=&quot;20148&quot; value=&quot;5&quot;/&gt;&lt;property id=&quot;20300&quot; value=&quot;Slide 146 - &amp;quot;¿CÓMO REDUCIR LOS EFECTOS DEL RUIDO?&amp;quot;&quot;/&gt;&lt;property id=&quot;20307&quot; value=&quot;717&quot;/&gt;&lt;/object&gt;&lt;object type=&quot;3&quot; unique_id=&quot;19832&quot;&gt;&lt;property id=&quot;20148&quot; value=&quot;5&quot;/&gt;&lt;property id=&quot;20300&quot; value=&quot;Slide 147 - &amp;quot;RUIDO&amp;quot;&quot;/&gt;&lt;property id=&quot;20307&quot; value=&quot;718&quot;/&gt;&lt;/object&gt;&lt;object type=&quot;3&quot; unique_id=&quot;19833&quot;&gt;&lt;property id=&quot;20148&quot; value=&quot;5&quot;/&gt;&lt;property id=&quot;20300&quot; value=&quot;Slide 148 - &amp;quot;¿QUÉ PUEDE HACER EL RUIDO?&amp;quot;&quot;/&gt;&lt;property id=&quot;20307&quot; value=&quot;719&quot;/&gt;&lt;/object&gt;&lt;object type=&quot;3&quot; unique_id=&quot;19834&quot;&gt;&lt;property id=&quot;20148&quot; value=&quot;5&quot;/&gt;&lt;property id=&quot;20300&quot; value=&quot;Slide 149 - &amp;quot;NORMAS DE OSHA SOBRE EL RUIDO PARA &amp;#x0D;&amp;#x0A;LA INDUSTRIA GENERAL &amp;quot;&quot;/&gt;&lt;property id=&quot;20307&quot; value=&quot;720&quot;/&gt;&lt;/object&gt;&lt;object type=&quot;3&quot; unique_id=&quot;19835&quot;&gt;&lt;property id=&quot;20148&quot; value=&quot;5&quot;/&gt;&lt;property id=&quot;20300&quot; value=&quot;Slide 150&quot;/&gt;&lt;property id=&quot;20307&quot; value=&quot;721&quot;/&gt;&lt;/object&gt;&lt;object type=&quot;3&quot; unique_id=&quot;19836&quot;&gt;&lt;property id=&quot;20148&quot; value=&quot;5&quot;/&gt;&lt;property id=&quot;20300&quot; value=&quot;Slide 151 - &amp;quot;MIDAMOS SU AUDICIÓN&amp;quot;&quot;/&gt;&lt;property id=&quot;20307&quot; value=&quot;722&quot;/&gt;&lt;/object&gt;&lt;object type=&quot;3&quot; unique_id=&quot;19837&quot;&gt;&lt;property id=&quot;20148&quot; value=&quot;5&quot;/&gt;&lt;property id=&quot;20300&quot; value=&quot;Slide 152 - &amp;quot;CÓMO REDUCIR EL RUIDO&amp;quot;&quot;/&gt;&lt;property id=&quot;20307&quot; value=&quot;723&quot;/&gt;&lt;/object&gt;&lt;object type=&quot;3&quot; unique_id=&quot;19838&quot;&gt;&lt;property id=&quot;20148&quot; value=&quot;5&quot;/&gt;&lt;property id=&quot;20300&quot; value=&quot;Slide 153 - &amp;quot;¿CÓMO REDUCIR LOS EFECTOS DEL RUIDO?&amp;quot;&quot;/&gt;&lt;property id=&quot;20307&quot; value=&quot;724&quot;/&gt;&lt;/object&gt;&lt;object type=&quot;3&quot; unique_id=&quot;19839&quot;&gt;&lt;property id=&quot;20148&quot; value=&quot;5&quot;/&gt;&lt;property id=&quot;20300&quot; value=&quot;Slide 154 - &amp;quot;SEGURIDAD DE LOS VEHÍCULOS&amp;quot;&quot;/&gt;&lt;property id=&quot;20307&quot; value=&quot;725&quot;/&gt;&lt;/object&gt;&lt;object type=&quot;3&quot; unique_id=&quot;19840&quot;&gt;&lt;property id=&quot;20148&quot; value=&quot;5&quot;/&gt;&lt;property id=&quot;20300&quot; value=&quot;Slide 155 - &amp;quot;HECHOS SOBRE EL TRANSPORTE&amp;quot;&quot;/&gt;&lt;property id=&quot;20307&quot; value=&quot;726&quot;/&gt;&lt;/object&gt;&lt;object type=&quot;3&quot; unique_id=&quot;19841&quot;&gt;&lt;property id=&quot;20148&quot; value=&quot;5&quot;/&gt;&lt;property id=&quot;20300&quot; value=&quot;Slide 156 - &amp;quot;LISTA DE VERIFICACIÓN PARA LA INSPECCIÓN DIARIA DEL CAMIÓN CANASTA&amp;quot;&quot;/&gt;&lt;property id=&quot;20307&quot; value=&quot;727&quot;/&gt;&lt;/object&gt;&lt;object type=&quot;3&quot; unique_id=&quot;19842&quot;&gt;&lt;property id=&quot;20148&quot; value=&quot;5&quot;/&gt;&lt;property id=&quot;20300&quot; value=&quot;Slide 157 - &amp;quot;CITACIONES COMUNES&amp;quot;&quot;/&gt;&lt;property id=&quot;20307&quot; value=&quot;728&quot;/&gt;&lt;/object&gt;&lt;object type=&quot;3&quot; unique_id=&quot;19843&quot;&gt;&lt;property id=&quot;20148&quot; value=&quot;5&quot;/&gt;&lt;property id=&quot;20300&quot; value=&quot;Slide 158 - &amp;quot;LA LISTA ABARCATIVA DEL CAMIÓN CANASTA &amp;#x0D;&amp;#x0A;QUÉ HACER&amp;quot;&quot;/&gt;&lt;property id=&quot;20307&quot; value=&quot;729&quot;/&gt;&lt;/object&gt;&lt;object type=&quot;3&quot; unique_id=&quot;19844&quot;&gt;&lt;property id=&quot;20148&quot; value=&quot;5&quot;/&gt;&lt;property id=&quot;20300&quot; value=&quot;Slide 159 - &amp;quot;LA LISTA ABARCATIVA DEL CAMIÓN CANASTA &amp;#x0D;&amp;#x0A;EVITAR&amp;quot;&quot;/&gt;&lt;property id=&quot;20307&quot; value=&quot;730&quot;/&gt;&lt;/object&gt;&lt;object type=&quot;3&quot; unique_id=&quot;19845&quot;&gt;&lt;property id=&quot;20148&quot; value=&quot;5&quot;/&gt;&lt;property id=&quot;20300&quot; value=&quot;Slide 160 - &amp;quot;TRABAJO EN LA COMPUTADORA&amp;quot;&quot;/&gt;&lt;property id=&quot;20307&quot; value=&quot;731&quot;/&gt;&lt;/object&gt;&lt;object type=&quot;3&quot; unique_id=&quot;19846&quot;&gt;&lt;property id=&quot;20148&quot; value=&quot;5&quot;/&gt;&lt;property id=&quot;20300&quot; value=&quot;Slide 161&quot;/&gt;&lt;property id=&quot;20307&quot; value=&quot;732&quot;/&gt;&lt;/object&gt;&lt;object type=&quot;3&quot; unique_id=&quot;19847&quot;&gt;&lt;property id=&quot;20148&quot; value=&quot;5&quot;/&gt;&lt;property id=&quot;20300&quot; value=&quot;Slide 162 - &amp;quot;¿QUÉ ESTÁ MAL EN ESTE VIDEO?&amp;quot;&quot;/&gt;&lt;property id=&quot;20307&quot; value=&quot;733&quot;/&gt;&lt;/object&gt;&lt;object type=&quot;3&quot; unique_id=&quot;19848&quot;&gt;&lt;property id=&quot;20148&quot; value=&quot;5&quot;/&gt;&lt;property id=&quot;20300&quot; value=&quot;Slide 163 - &amp;quot;MEDIO AMBIENTE&amp;quot;&quot;/&gt;&lt;property id=&quot;20307&quot; value=&quot;517&quot;/&gt;&lt;/object&gt;&lt;object type=&quot;3&quot; unique_id=&quot;19849&quot;&gt;&lt;property id=&quot;20148&quot; value=&quot;5&quot;/&gt;&lt;property id=&quot;20300&quot; value=&quot;Slide 164 - &amp;quot;FRÍO&amp;quot;&quot;/&gt;&lt;property id=&quot;20307&quot; value=&quot;477&quot;/&gt;&lt;/object&gt;&lt;object type=&quot;3&quot; unique_id=&quot;19850&quot;&gt;&lt;property id=&quot;20148&quot; value=&quot;5&quot;/&gt;&lt;property id=&quot;20300&quot; value=&quot;Slide 165 - &amp;quot;TIPOS DE LESIONES CAUSADAS POR EL FRÍO&amp;quot;&quot;/&gt;&lt;property id=&quot;20307&quot; value=&quot;519&quot;/&gt;&lt;/object&gt;&lt;object type=&quot;3&quot; unique_id=&quot;19851&quot;&gt;&lt;property id=&quot;20148&quot; value=&quot;5&quot;/&gt;&lt;property id=&quot;20300&quot; value=&quot;Slide 166 - &amp;quot;FACTORES QUE CONTRIBUYEN AL ESTRÉS CAUSADO POR EL FRÍO&amp;quot;&quot;/&gt;&lt;property id=&quot;20307&quot; value=&quot;520&quot;/&gt;&lt;/object&gt;&lt;object type=&quot;3&quot; unique_id=&quot;19852&quot;&gt;&lt;property id=&quot;20148&quot; value=&quot;5&quot;/&gt;&lt;property id=&quot;20300&quot; value=&quot;Slide 167 - &amp;quot;TRABAJAR AFUERA EN EL FRÍO &amp;#x0D;&amp;#x0A;UN HORARIO DE DESCANSOS&amp;quot;&quot;/&gt;&lt;property id=&quot;20307&quot; value=&quot;521&quot;/&gt;&lt;/object&gt;&lt;object type=&quot;3&quot; unique_id=&quot;19853&quot;&gt;&lt;property id=&quot;20148&quot; value=&quot;5&quot;/&gt;&lt;property id=&quot;20300&quot; value=&quot;Slide 168 - &amp;quot;CÓMO HACER MEJOR LAS COSAS&amp;quot;&quot;/&gt;&lt;property id=&quot;20307&quot; value=&quot;522&quot;/&gt;&lt;/object&gt;&lt;object type=&quot;3&quot; unique_id=&quot;19854&quot;&gt;&lt;property id=&quot;20148&quot; value=&quot;5&quot;/&gt;&lt;property id=&quot;20300&quot; value=&quot;Slide 169 - &amp;quot;CALOR&amp;quot;&quot;/&gt;&lt;property id=&quot;20307&quot; value=&quot;523&quot;/&gt;&lt;/object&gt;&lt;object type=&quot;3&quot; unique_id=&quot;19855&quot;&gt;&lt;property id=&quot;20148&quot; value=&quot;5&quot;/&gt;&lt;property id=&quot;20300&quot; value=&quot;Slide 170 - &amp;quot;SÍNTOMAS DEL ESTRÉS POR CALOR&amp;quot;&quot;/&gt;&lt;property id=&quot;20307&quot; value=&quot;524&quot;/&gt;&lt;/object&gt;&lt;object type=&quot;3&quot; unique_id=&quot;19856&quot;&gt;&lt;property id=&quot;20148&quot; value=&quot;5&quot;/&gt;&lt;property id=&quot;20300&quot; value=&quot;Slide 171 - &amp;quot;ENFERMEDADES CAUSADAS POR EL CALOR&amp;quot;&quot;/&gt;&lt;property id=&quot;20307&quot; value=&quot;525&quot;/&gt;&lt;/object&gt;&lt;object type=&quot;3&quot; unique_id=&quot;19857&quot;&gt;&lt;property id=&quot;20148&quot; value=&quot;5&quot;/&gt;&lt;property id=&quot;20300&quot; value=&quot;Slide 172 - &amp;quot;TRABAJAR AFUERA EN EL CALOR&amp;#x0D;&amp;#x0A;UN HORARIO DE DESCANSOS&amp;quot;&quot;/&gt;&lt;property id=&quot;20307&quot; value=&quot;526&quot;/&gt;&lt;/object&gt;&lt;object type=&quot;3&quot; unique_id=&quot;19858&quot;&gt;&lt;property id=&quot;20148&quot; value=&quot;5&quot;/&gt;&lt;property id=&quot;20300&quot; value=&quot;Slide 173 - &amp;quot;CÓMO HACER MEJOR LAS COSAS&amp;quot;&quot;/&gt;&lt;property id=&quot;20307&quot; value=&quot;527&quot;/&gt;&lt;/object&gt;&lt;object type=&quot;3&quot; unique_id=&quot;19859&quot;&gt;&lt;property id=&quot;20148&quot; value=&quot;5&quot;/&gt;&lt;property id=&quot;20300&quot; value=&quot;Slide 174 - &amp;quot;MEDIO AMBIENTE&amp;quot;&quot;/&gt;&lt;property id=&quot;20307&quot; value=&quot;528&quot;/&gt;&lt;/object&gt;&lt;object type=&quot;3&quot; unique_id=&quot;19860&quot;&gt;&lt;property id=&quot;20148&quot; value=&quot;5&quot;/&gt;&lt;property id=&quot;20300&quot; value=&quot;Slide 175 - &amp;quot;VENTOSO/LLUVIOSO&amp;quot;&quot;/&gt;&lt;property id=&quot;20307&quot; value=&quot;529&quot;/&gt;&lt;/object&gt;&lt;object type=&quot;3&quot; unique_id=&quot;19861&quot;&gt;&lt;property id=&quot;20148&quot; value=&quot;5&quot;/&gt;&lt;property id=&quot;20300&quot; value=&quot;Slide 176 - &amp;quot;IMPACTO DE RAYOS&amp;quot;&quot;/&gt;&lt;property id=&quot;20307&quot; value=&quot;531&quot;/&gt;&lt;/object&gt;&lt;object type=&quot;3&quot; unique_id=&quot;19862&quot;&gt;&lt;property id=&quot;20148&quot; value=&quot;5&quot;/&gt;&lt;property id=&quot;20300&quot; value=&quot;Slide 177 - &amp;quot;¿CÓMO HACER QUE EL TRABAJO SEA SEGURO?&amp;quot;&quot;/&gt;&lt;property id=&quot;20307&quot; value=&quot;532&quot;/&gt;&lt;/object&gt;&lt;object type=&quot;3&quot; unique_id=&quot;19863&quot;&gt;&lt;property id=&quot;20148&quot; value=&quot;5&quot;/&gt;&lt;property id=&quot;20300&quot; value=&quot;Slide 178 - &amp;quot;EQUIPO DE PROTECCIÓN PERSONAL (PPE)&amp;quot;&quot;/&gt;&lt;property id=&quot;20307&quot; value=&quot;534&quot;/&gt;&lt;/object&gt;&lt;object type=&quot;3&quot; unique_id=&quot;19864&quot;&gt;&lt;property id=&quot;20148&quot; value=&quot;5&quot;/&gt;&lt;property id=&quot;20300&quot; value=&quot;Slide 179 - &amp;quot;USAR EL PPE ADECUADO&amp;quot;&quot;/&gt;&lt;property id=&quot;20307&quot; value=&quot;535&quot;/&gt;&lt;/object&gt;&lt;object type=&quot;3&quot; unique_id=&quot;19865&quot;&gt;&lt;property id=&quot;20148&quot; value=&quot;5&quot;/&gt;&lt;property id=&quot;20300&quot; value=&quot;Slide 180 - &amp;quot;USAR EL PPE ADECUADO&amp;quot;&quot;/&gt;&lt;property id=&quot;20307&quot; value=&quot;536&quot;/&gt;&lt;/object&gt;&lt;object type=&quot;3&quot; unique_id=&quot;19866&quot;&gt;&lt;property id=&quot;20148&quot; value=&quot;5&quot;/&gt;&lt;property id=&quot;20300&quot; value=&quot;Slide 181 - &amp;quot;USAR EL PPE ADECUADO&amp;quot;&quot;/&gt;&lt;property id=&quot;20307&quot; value=&quot;537&quot;/&gt;&lt;/object&gt;&lt;object type=&quot;3&quot; unique_id=&quot;19867&quot;&gt;&lt;property id=&quot;20148&quot; value=&quot;5&quot;/&gt;&lt;property id=&quot;20300&quot; value=&quot;Slide 182 - &amp;quot;S.A.F.E.&amp;quot;&quot;/&gt;&lt;property id=&quot;20307&quot; value=&quot;538&quot;/&gt;&lt;/object&gt;&lt;object type=&quot;3&quot; unique_id=&quot;19868&quot;&gt;&lt;property id=&quot;20148&quot; value=&quot;5&quot;/&gt;&lt;property id=&quot;20300&quot; value=&quot;Slide 183 - &amp;quot;¿PREGUNTAS?&amp;quot;&quot;/&gt;&lt;property id=&quot;20307&quot; value=&quot;782&quot;/&gt;&lt;/object&gt;&lt;object type=&quot;3&quot; unique_id=&quot;19869&quot;&gt;&lt;property id=&quot;20148&quot; value=&quot;5&quot;/&gt;&lt;property id=&quot;20300&quot; value=&quot;Slide 184 - &amp;quot;DERECHOS Y RESPONSABILIDADES DE LOS EMPLEADOS&amp;quot;&quot;/&gt;&lt;property id=&quot;20307&quot; value=&quot;539&quot;/&gt;&lt;/object&gt;&lt;object type=&quot;3&quot; unique_id=&quot;19870&quot;&gt;&lt;property id=&quot;20148&quot; value=&quot;5&quot;/&gt;&lt;property id=&quot;20300&quot; value=&quot;Slide 185 - &amp;quot;RESUMEN&amp;quot;&quot;/&gt;&lt;property id=&quot;20307&quot; value=&quot;540&quot;/&gt;&lt;/object&gt;&lt;object type=&quot;3&quot; unique_id=&quot;19871&quot;&gt;&lt;property id=&quot;20148&quot; value=&quot;5&quot;/&gt;&lt;property id=&quot;20300&quot; value=&quot;Slide 186 - &amp;quot;OSHA&amp;quot;&quot;/&gt;&lt;property id=&quot;20307&quot; value=&quot;541&quot;/&gt;&lt;/object&gt;&lt;object type=&quot;3&quot; unique_id=&quot;19872&quot;&gt;&lt;property id=&quot;20148&quot; value=&quot;5&quot;/&gt;&lt;property id=&quot;20300&quot; value=&quot;Slide 187 - &amp;quot;¿QUÉ DERECHOS TIENE SEGÚN OSHA?&amp;quot;&quot;/&gt;&lt;property id=&quot;20307&quot; value=&quot;542&quot;/&gt;&lt;/object&gt;&lt;object type=&quot;3&quot; unique_id=&quot;19873&quot;&gt;&lt;property id=&quot;20148&quot; value=&quot;5&quot;/&gt;&lt;property id=&quot;20300&quot; value=&quot;Slide 188 - &amp;quot;¿RECONOCE ESTO?&amp;quot;&quot;/&gt;&lt;property id=&quot;20307&quot; value=&quot;543&quot;/&gt;&lt;/object&gt;&lt;object type=&quot;3&quot; unique_id=&quot;19874&quot;&gt;&lt;property id=&quot;20148&quot; value=&quot;5&quot;/&gt;&lt;property id=&quot;20300&quot; value=&quot;Slide 189 - &amp;quot;¿RECONOCE ESTO?&amp;quot;&quot;/&gt;&lt;property id=&quot;20307&quot; value=&quot;544&quot;/&gt;&lt;/object&gt;&lt;object type=&quot;3&quot; unique_id=&quot;19875&quot;&gt;&lt;property id=&quot;20148&quot; value=&quot;5&quot;/&gt;&lt;property id=&quot;20300&quot; value=&quot;Slide 190 - &amp;quot;¿QUE DERECHOS TIENE SEGÚN OSHA?&amp;#x0D;&amp;#x0A;(CONTINUACIÓN)&amp;quot;&quot;/&gt;&lt;property id=&quot;20307&quot; value=&quot;545&quot;/&gt;&lt;/object&gt;&lt;object type=&quot;3&quot; unique_id=&quot;19876&quot;&gt;&lt;property id=&quot;20148&quot; value=&quot;5&quot;/&gt;&lt;property id=&quot;20300&quot; value=&quot;Slide 191 - &amp;quot;¿QUÉ RESPONSABILIDADES TIENE SU EMPLEADOR SEGÚN OSHA?&amp;quot;&quot;/&gt;&lt;property id=&quot;20307&quot; value=&quot;546&quot;/&gt;&lt;/object&gt;&lt;object type=&quot;3&quot; unique_id=&quot;19877&quot;&gt;&lt;property id=&quot;20148&quot; value=&quot;5&quot;/&gt;&lt;property id=&quot;20300&quot; value=&quot;Slide 192 - &amp;quot;EQUIPO DE PROTECCIÓN PERSONAL (PPE)&amp;quot;&quot;/&gt;&lt;property id=&quot;20307&quot; value=&quot;547&quot;/&gt;&lt;/object&gt;&lt;object type=&quot;3&quot; unique_id=&quot;19878&quot;&gt;&lt;property id=&quot;20148&quot; value=&quot;5&quot;/&gt;&lt;property id=&quot;20300&quot; value=&quot;Slide 193 - &amp;quot;EQUIPO DE PROTECCIÓN PERSONAL (PPE)&amp;quot;&quot;/&gt;&lt;property id=&quot;20307&quot; value=&quot;548&quot;/&gt;&lt;/object&gt;&lt;object type=&quot;3&quot; unique_id=&quot;19879&quot;&gt;&lt;property id=&quot;20148&quot; value=&quot;5&quot;/&gt;&lt;property id=&quot;20300&quot; value=&quot;Slide 194 - &amp;quot;PLANES de OSHA PARA LOS ESTADOS&amp;quot;&quot;/&gt;&lt;property id=&quot;20307&quot; value=&quot;549&quot;/&gt;&lt;/object&gt;&lt;object type=&quot;3&quot; unique_id=&quot;19880&quot;&gt;&lt;property id=&quot;20148&quot; value=&quot;5&quot;/&gt;&lt;property id=&quot;20300&quot; value=&quot;Slide 195 - &amp;quot;PLANES DE OSHA PARA LOS ESTADOS&amp;quot;&quot;/&gt;&lt;property id=&quot;20307&quot; value=&quot;681&quot;/&gt;&lt;/object&gt;&lt;object type=&quot;3&quot; unique_id=&quot;19881&quot;&gt;&lt;property id=&quot;20148&quot; value=&quot;5&quot;/&gt;&lt;property id=&quot;20300&quot; value=&quot;Slide 196 - &amp;quot;DATOS DESTACADOS DEL PLAN ESTATAL DE ILLINOIS EN CUANTO A OSHA&amp;quot;&quot;/&gt;&lt;property id=&quot;20307&quot; value=&quot;551&quot;/&gt;&lt;/object&gt;&lt;object type=&quot;3&quot; unique_id=&quot;19882&quot;&gt;&lt;property id=&quot;20148&quot; value=&quot;5&quot;/&gt;&lt;property id=&quot;20300&quot; value=&quot;Slide 197 - &amp;quot;ASPECTOS MÁS IMPORTANTES DEL PLAN OSHA PARA EL ESTADO DE INDIANA&amp;quot;&quot;/&gt;&lt;property id=&quot;20307&quot; value=&quot;552&quot;/&gt;&lt;/object&gt;&lt;object type=&quot;3&quot; unique_id=&quot;19883&quot;&gt;&lt;property id=&quot;20148&quot; value=&quot;5&quot;/&gt;&lt;property id=&quot;20300&quot; value=&quot;Slide 198 - &amp;quot;ASPECTOS MÁS IMPORTANTES DEL PLAN OSHA PARA EL ESTADO DE MICHIGAN&amp;quot;&quot;/&gt;&lt;property id=&quot;20307&quot; value=&quot;553&quot;/&gt;&lt;/object&gt;&lt;object type=&quot;3&quot; unique_id=&quot;19884&quot;&gt;&lt;property id=&quot;20148&quot; value=&quot;5&quot;/&gt;&lt;property id=&quot;20300&quot; value=&quot;Slide 199 - &amp;quot;DATOS DESTACADOS DEL PLAN ESTATAL DE MINNESOTA CON RESPECTO A OSHA&amp;quot;&quot;/&gt;&lt;property id=&quot;20307&quot; value=&quot;554&quot;/&gt;&lt;/object&gt;&lt;object type=&quot;3&quot; unique_id=&quot;19885&quot;&gt;&lt;property id=&quot;20148&quot; value=&quot;5&quot;/&gt;&lt;property id=&quot;20300&quot; value=&quot;Slide 200 - &amp;quot;¿PREGUNTAS?&amp;quot;&quot;/&gt;&lt;property id=&quot;20307&quot; value=&quot;785&quot;/&gt;&lt;/object&gt;&lt;object type=&quot;3&quot; unique_id=&quot;19886&quot;&gt;&lt;property id=&quot;20148&quot; value=&quot;5&quot;/&gt;&lt;property id=&quot;20300&quot; value=&quot;Slide 1 - &amp;quot;ENTRENAMIENTO DE CONCIENTIZACIÓN DE SEGURIDAD, ERGONOMIA Y LAS MEJORES PRÁCTICAS PARA LOS EMPLEADOS DE LOS SERVICIO&quot;/&gt;&lt;property id=&quot;20307&quot; value=&quot;789&quot;/&gt;&lt;/object&gt;&lt;object type=&quot;3&quot; unique_id=&quot;19887&quot;&gt;&lt;property id=&quot;20148&quot; value=&quot;5&quot;/&gt;&lt;property id=&quot;20300&quot; value=&quot;Slide 91 - &amp;quot;PROTECCIÓN/DETENCIÓN DE CAÍDA&amp;quot;&quot;/&gt;&lt;property id=&quot;20307&quot; value=&quot;787&quot;/&gt;&lt;/object&gt;&lt;object type=&quot;3&quot; unique_id=&quot;19888&quot;&gt;&lt;property id=&quot;20148&quot; value=&quot;5&quot;/&gt;&lt;property id=&quot;20300&quot; value=&quot;Slide 96 - &amp;quot;LAVADO DEL AISLANTE&amp;quot;&quot;/&gt;&lt;property id=&quot;20307&quot; value=&quot;788&quot;/&gt;&lt;/object&gt;&lt;/object&gt;&lt;/object&gt;&lt;/database&gt;"/>
  <p:tag name="SECTOMILLISECCONVERTED" val="1"/>
</p:tagLst>
</file>

<file path=ppt/theme/theme1.xml><?xml version="1.0" encoding="utf-8"?>
<a:theme xmlns:a="http://schemas.openxmlformats.org/drawingml/2006/main" name="Electric utility materials-with lin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lectric utility materials-with lin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lectric utility - orange with lines-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rg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Electric utility materials-with lin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arg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Electric utility materials-with lines</Template>
  <TotalTime>13589</TotalTime>
  <Words>10452</Words>
  <Application>Microsoft Office PowerPoint</Application>
  <PresentationFormat>On-screen Show (4:3)</PresentationFormat>
  <Paragraphs>2236</Paragraphs>
  <Slides>200</Slides>
  <Notes>198</Notes>
  <HiddenSlides>0</HiddenSlides>
  <MMClips>2</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200</vt:i4>
      </vt:variant>
    </vt:vector>
  </HeadingPairs>
  <TitlesOfParts>
    <vt:vector size="208" baseType="lpstr">
      <vt:lpstr>Electric utility materials-with lines</vt:lpstr>
      <vt:lpstr>1_Electric utility materials-with lines</vt:lpstr>
      <vt:lpstr>Electric utility - orange with lines-refined</vt:lpstr>
      <vt:lpstr>cargi</vt:lpstr>
      <vt:lpstr>2_Electric utility materials-with lines</vt:lpstr>
      <vt:lpstr>1_cargi</vt:lpstr>
      <vt:lpstr>Acrobat Document</vt:lpstr>
      <vt:lpstr>Document</vt:lpstr>
      <vt:lpstr>ENTRENAMIENTO DE CONCIENTIZACIÓN DE SEGURIDAD, ERGONOMIA Y LAS MEJORES PRÁCTICAS PARA LOS EMPLEADOS DE LOS SERVICIOS PÚBLICOS DE ELECTRICIDAD </vt:lpstr>
      <vt:lpstr>DESLINDE DE RESPONSABILIDADES</vt:lpstr>
      <vt:lpstr>¿QUÉ VAMOS A HACER HOY?</vt:lpstr>
      <vt:lpstr>BENEFICIOS POTENCIALES</vt:lpstr>
      <vt:lpstr>MAYORES LESIONES EN LA INDUSTRIA DE LAS UTILIDADES</vt:lpstr>
      <vt:lpstr>FATALIDADES EN LA INDUSTRIA DE LAS UTILIDADES</vt:lpstr>
      <vt:lpstr>LESIONES CUBIERTAS</vt:lpstr>
      <vt:lpstr>ALCANCE</vt:lpstr>
      <vt:lpstr>TÍPICAS TAREAS DE TRABAJO OBSERVADAS </vt:lpstr>
      <vt:lpstr>¿QUÉ ES LA ERGONOMÍA Y LA SEGURIDAD?</vt:lpstr>
      <vt:lpstr>Esfuerzo excesivo</vt:lpstr>
      <vt:lpstr>ESFUERZO EXCESIVO</vt:lpstr>
      <vt:lpstr>PowerPoint Presentation</vt:lpstr>
      <vt:lpstr>TIPOS DE LESIONES POR ESFUERZO EXCESIVO</vt:lpstr>
      <vt:lpstr>PowerPoint Presentation</vt:lpstr>
      <vt:lpstr>¿QUÉ AFECTA EL LEVANTAR?</vt:lpstr>
      <vt:lpstr>CONOZCA SUS LÍMITES: LEVANTAR</vt:lpstr>
      <vt:lpstr>LA POSTURA Y EL ACARREO</vt:lpstr>
      <vt:lpstr>¿ESTAS A LA ALTURA DE LA TAREA?</vt:lpstr>
      <vt:lpstr>AL LEVANTAR</vt:lpstr>
      <vt:lpstr>MEJORA POTENCIAL LEVANTAMIENTO</vt:lpstr>
      <vt:lpstr>ACARREAR</vt:lpstr>
      <vt:lpstr>CONOZCA SUS LIMITES: ACARREAR</vt:lpstr>
      <vt:lpstr>AL ACARREAR</vt:lpstr>
      <vt:lpstr>MEJORAS POTENCIALES</vt:lpstr>
      <vt:lpstr>EMPUJAR/JALAR</vt:lpstr>
      <vt:lpstr>EJEMPLO DE INFORME DE LESIÓN </vt:lpstr>
      <vt:lpstr>AJUSTE DE UN PERNO-ENMARCADO DE UN POSTE </vt:lpstr>
      <vt:lpstr>AL JALAR/EMPUJAR</vt:lpstr>
      <vt:lpstr>DESCONECTANDO DE UNA TERMINACIÓN ACODADA</vt:lpstr>
      <vt:lpstr>MEJORA POTENCIAL JALAR/EMPUJAR EL CABLE A TRAVÉS DEL CONDUCTO</vt:lpstr>
      <vt:lpstr>MEJORAS POTENCIALES REMOCIÓN DE LAS TERMINACIONES ACODADAS </vt:lpstr>
      <vt:lpstr>POSTURA INCÓMODA</vt:lpstr>
      <vt:lpstr>EJEMPLO DE INFORME DE LESIONES POSTURA INCÓMODA</vt:lpstr>
      <vt:lpstr>POSTURA INCÓMODA</vt:lpstr>
      <vt:lpstr>EJEMPLO DE POSTURA INCÓMODA</vt:lpstr>
      <vt:lpstr>EJEMPLOS DE CÓMO ESTIRARSE</vt:lpstr>
      <vt:lpstr>EJEMPLOS DE CÓMO ESTIRARSE</vt:lpstr>
      <vt:lpstr>¿QUÉ TAN LEJOS SE PUEDE ESTIRAR?</vt:lpstr>
      <vt:lpstr>CÓMO REDUCIR EL TRABAJO EN POSTURAS INCÓMODAS</vt:lpstr>
      <vt:lpstr>BUENAS PRÁCTICAS</vt:lpstr>
      <vt:lpstr>EJEMPLO DE UNA MEJOR PRÁCTICA</vt:lpstr>
      <vt:lpstr>PowerPoint Presentation</vt:lpstr>
      <vt:lpstr>¿QUÉ ESTÁN HACIENDO MAL EN ESTA IMAGEN?</vt:lpstr>
      <vt:lpstr>ARRODILLARSE</vt:lpstr>
      <vt:lpstr>MEJORAS POTENCIALES ARRODILLARSE</vt:lpstr>
      <vt:lpstr>PALEAR/EXCAVAR/LLENAR</vt:lpstr>
      <vt:lpstr>PALEAR/EXCAVAR/LLENAR</vt:lpstr>
      <vt:lpstr>TIPOS DE HOJAS OBSERVADAS</vt:lpstr>
      <vt:lpstr>TÉCNICA PARA PALEAR</vt:lpstr>
      <vt:lpstr>TÉCNICA PARA EXCAVAR</vt:lpstr>
      <vt:lpstr>LLENADO DE AGUJEROS</vt:lpstr>
      <vt:lpstr>PALEAR/EXCAVAR/LLENAR</vt:lpstr>
      <vt:lpstr>CORTE DE CABLES</vt:lpstr>
      <vt:lpstr>CORTE DE CABLES</vt:lpstr>
      <vt:lpstr>¿CORTADORES MANUALES U  OPERADOS A BATERÍA?</vt:lpstr>
      <vt:lpstr>¿preguntas?</vt:lpstr>
      <vt:lpstr>Golpeado/atrapado</vt:lpstr>
      <vt:lpstr>PowerPoint Presentation</vt:lpstr>
      <vt:lpstr>¿CUÁNDO SE PUEDE GOLPEAR?</vt:lpstr>
      <vt:lpstr>EJEMPLOS EN LOS QUE PUEDE GOLPEARSE CON OBJETOS</vt:lpstr>
      <vt:lpstr>PowerPoint Presentation</vt:lpstr>
      <vt:lpstr>GOLPEADO CON UN TRAVESAÑO</vt:lpstr>
      <vt:lpstr>¿CUÁNDO PUEDE UNO QUEDAR ATRAPADO?</vt:lpstr>
      <vt:lpstr>LAS LESIONES CAUSADAS POR QUEDAR TRABADO/ATRAPADO POR OBJETOS PUEDEN CAUSAR LA MUERTE  EJEMPLO DE UN INFORME DE FATALIDAD </vt:lpstr>
      <vt:lpstr>PowerPoint Presentation</vt:lpstr>
      <vt:lpstr>PowerPoint Presentation</vt:lpstr>
      <vt:lpstr>PowerPoint Presentation</vt:lpstr>
      <vt:lpstr>PowerPoint Presentation</vt:lpstr>
      <vt:lpstr>PowerPoint Presentation</vt:lpstr>
      <vt:lpstr>ETIQUETADO DE LOS EQUIPOS/USO DE SEÑALES DE ADVERTENCIA</vt:lpstr>
      <vt:lpstr>MEJORES PRÁCTICAS “GOLPEARSE” DE FORMA ACCIDENTAL</vt:lpstr>
      <vt:lpstr>MEJORES PRÁCTICAS OPERACIÓN ACCIDENTAL DE EQUIPOS </vt:lpstr>
      <vt:lpstr>MEJORES PRÁCTICAS</vt:lpstr>
      <vt:lpstr>MEJORES PRÁCTICAS</vt:lpstr>
      <vt:lpstr>Resbalón, tropezón o caída</vt:lpstr>
      <vt:lpstr>PowerPoint Presentation</vt:lpstr>
      <vt:lpstr>CAÍDAS</vt:lpstr>
      <vt:lpstr>CAÍDAS DESDE DIFERENTES ALTURAS</vt:lpstr>
      <vt:lpstr>ENTRAR Y SALIR DE LOS EQUIPOS</vt:lpstr>
      <vt:lpstr>¿VIO O HIZO ALGO ASÍ?</vt:lpstr>
      <vt:lpstr>REVISE ALGÚN PELIGRO</vt:lpstr>
      <vt:lpstr>SUPERFICIES PARA PISAR</vt:lpstr>
      <vt:lpstr>MOVERSE ALREDEDOR DEL EQUIPO/SOBRE EL EQUIPO</vt:lpstr>
      <vt:lpstr>ENTRAR Y SALIR DE LOS EQUIPOS</vt:lpstr>
      <vt:lpstr>¿CÓMO SE PODRÍA MEJORAR ESTO?</vt:lpstr>
      <vt:lpstr>CAERSE MIENTRAS SE USA LA CANASTA </vt:lpstr>
      <vt:lpstr>PELIGROS DE CAERSE DEL CAMIÓN CANASTA</vt:lpstr>
      <vt:lpstr>SALIENDO DE LA CANASTILLA</vt:lpstr>
      <vt:lpstr>CAÍDAS DE POSTES Y TORRES</vt:lpstr>
      <vt:lpstr>PROTECCIÓN/DETENCIÓN DE CAÍDA</vt:lpstr>
      <vt:lpstr>ESCALANDO POSTES, ¿QUÉ PODRÍA SALIR MAL?</vt:lpstr>
      <vt:lpstr>¿QUÉ HACER EN ESTAS SITUACIONES?</vt:lpstr>
      <vt:lpstr>UN ARGUMENTO PARA LOS DISPOSITIVOS QUE RESTRINGEN LAS CAÍDAS</vt:lpstr>
      <vt:lpstr>INSPECCIÓN PREVIA A SUBIR AL POSTE</vt:lpstr>
      <vt:lpstr>LAVADO DEL AISLANTE</vt:lpstr>
      <vt:lpstr>ZANJAS Y ESCALERAS</vt:lpstr>
      <vt:lpstr>ENTRAR Y SALIR DE LAS ZANJAS</vt:lpstr>
      <vt:lpstr>¿CÓMO COLOCAR LAS ESCALERAS EN LAS ZANJAS?</vt:lpstr>
      <vt:lpstr>JUEGO PARA LA INSTALACIÓN DE UNA ESCALERA</vt:lpstr>
      <vt:lpstr>TÉCNICA PARA SUBIR LAS ESCALERAS</vt:lpstr>
      <vt:lpstr>¿QUÉ ESTÁ MAL EN ESTA IMAGEN?</vt:lpstr>
      <vt:lpstr>¿QUÉ ESTÁN HACIENDO MAL EN ESTE VIDEO?</vt:lpstr>
      <vt:lpstr>TRABAJAR CERCA DE FOSAS Y ZANJAS</vt:lpstr>
      <vt:lpstr>RESBALONES Y TROPEZONES</vt:lpstr>
      <vt:lpstr>PELIGROS DE RESBALONES</vt:lpstr>
      <vt:lpstr>PowerPoint Presentation</vt:lpstr>
      <vt:lpstr>CUANDO EL SUELO ESTÁ CUBIERTO O CONTAMINADO</vt:lpstr>
      <vt:lpstr>CALZADO</vt:lpstr>
      <vt:lpstr>PRUEBA DE LA PROFUNDIDAD DE LA HUELLA</vt:lpstr>
      <vt:lpstr>PRUEBE LA HUELLA CON UNA MONEDA</vt:lpstr>
      <vt:lpstr>PELIGROS DE TROPEZARSE</vt:lpstr>
      <vt:lpstr>¡ADVERTENCIA - LENTES BIFOCALES!</vt:lpstr>
      <vt:lpstr>¿CUANTOS PELIGROS DE TROPEZARSE VE?</vt:lpstr>
      <vt:lpstr>EJERCICIO PARA MANTENER UN SOPORTE ESTABLE </vt:lpstr>
      <vt:lpstr>CAMINANDO SOBRE POSTES DE SERVICIOS PÚBLICOS</vt:lpstr>
      <vt:lpstr>¿CÓMO EVITAR TROPEZARSE?</vt:lpstr>
      <vt:lpstr>DESCARGA ELÉCTRICA Y ELECTROCUCIÓN</vt:lpstr>
      <vt:lpstr>HECHOS “CHOCANTES”</vt:lpstr>
      <vt:lpstr>DESCARGA ELÉCTRICA  QUEMADURAS, ELECTROCUCIÓN</vt:lpstr>
      <vt:lpstr>EFECTOS DE LA DESCARGA ELÉCTRICA</vt:lpstr>
      <vt:lpstr>¿CUÁNTA CORRIENTE ES DEMASIADA?</vt:lpstr>
      <vt:lpstr>CUESTIONARIO RÁPIDO</vt:lpstr>
      <vt:lpstr>¿CÓMO OCURREN LOS ACCIDENTES ELÉCTRICOS?</vt:lpstr>
      <vt:lpstr>EJEMPLOS DE INFORMES DE LESIONES</vt:lpstr>
      <vt:lpstr>¿CÓMO PROTEGERSE DE LOS PELIGROS ELÉCTRICOS?</vt:lpstr>
      <vt:lpstr>¿CÓMO PROTEGERSE CUANDO TRABAJA EN LA TIERRA?</vt:lpstr>
      <vt:lpstr>HORA DE JUGAR AHORCADO</vt:lpstr>
      <vt:lpstr>¿PREGUNTAS?</vt:lpstr>
      <vt:lpstr>CONCIENCIA SOBRE EL ARCO ELÉCTRICO</vt:lpstr>
      <vt:lpstr>¿QUÉ PUEDE CAUSAR UN ARCO ELÉCTRICO?</vt:lpstr>
      <vt:lpstr>ARCO ELÉCTRICO  CAUSADO POR HERRAMIENTA QUE SE CAE</vt:lpstr>
      <vt:lpstr>EVALUACIÓN DEL ARCO ELÉCTRICO</vt:lpstr>
      <vt:lpstr>LÍMITES DE PROTECCIÓN CONTRA DESCARGA ELÉCTRICA</vt:lpstr>
      <vt:lpstr>PELIGROS POTENCIALES</vt:lpstr>
      <vt:lpstr>LESIONES POTENCIALES POR DESCARGAS DEL ARCO ELÉCTRICO</vt:lpstr>
      <vt:lpstr>EQUIPO DE PROTECCIÓN PERSONAL OBLIGATORIO</vt:lpstr>
      <vt:lpstr>¿CÓMO PROTEGERSE DEL ARCO ELÉCTRICO?</vt:lpstr>
      <vt:lpstr>EJEMPLOS DE ACCIDENTES</vt:lpstr>
      <vt:lpstr>VIBRACIÓN</vt:lpstr>
      <vt:lpstr>EXPOSICIÓN A LA VIBRACIÓN</vt:lpstr>
      <vt:lpstr>VIBRACIÓN</vt:lpstr>
      <vt:lpstr>TAREAS ASOCIADAS CON LA VIBRACIÓN </vt:lpstr>
      <vt:lpstr>VIBRACIÓN TÍPICA DE LAS HERRAMIENTA MANUALES</vt:lpstr>
      <vt:lpstr>VIBRACIÓN EN TODO EL CUERPO</vt:lpstr>
      <vt:lpstr>¿CÓMO REDUCIR LOS EFECTOS DEL RUIDO?</vt:lpstr>
      <vt:lpstr>RUIDO</vt:lpstr>
      <vt:lpstr>¿QUÉ PUEDE HACER EL RUIDO?</vt:lpstr>
      <vt:lpstr>NORMAS DE OSHA SOBRE EL RUIDO PARA  LA INDUSTRIA GENERAL </vt:lpstr>
      <vt:lpstr>PowerPoint Presentation</vt:lpstr>
      <vt:lpstr>MIDAMOS SU AUDICIÓN</vt:lpstr>
      <vt:lpstr>CÓMO REDUCIR EL RUIDO</vt:lpstr>
      <vt:lpstr>¿CÓMO REDUCIR LOS EFECTOS DEL RUIDO?</vt:lpstr>
      <vt:lpstr>SEGURIDAD DE LOS VEHÍCULOS</vt:lpstr>
      <vt:lpstr>HECHOS SOBRE EL TRANSPORTE</vt:lpstr>
      <vt:lpstr>LISTA DE VERIFICACIÓN PARA LA INSPECCIÓN DIARIA DEL CAMIÓN CANASTA</vt:lpstr>
      <vt:lpstr>CITACIONES COMUNES</vt:lpstr>
      <vt:lpstr>LA LISTA ABARCATIVA DEL CAMIÓN CANASTA  QUÉ HACER</vt:lpstr>
      <vt:lpstr>LA LISTA ABARCATIVA DEL CAMIÓN CANASTA  EVITAR</vt:lpstr>
      <vt:lpstr>TRABAJO EN LA COMPUTADORA</vt:lpstr>
      <vt:lpstr>PowerPoint Presentation</vt:lpstr>
      <vt:lpstr>¿QUÉ ESTÁ MAL EN ESTE VIDEO?</vt:lpstr>
      <vt:lpstr>MEDIO AMBIENTE</vt:lpstr>
      <vt:lpstr>FRÍO</vt:lpstr>
      <vt:lpstr>TIPOS DE LESIONES CAUSADAS POR EL FRÍO</vt:lpstr>
      <vt:lpstr>FACTORES QUE CONTRIBUYEN AL ESTRÉS CAUSADO POR EL FRÍO</vt:lpstr>
      <vt:lpstr>TRABAJAR AFUERA EN EL FRÍO  UN HORARIO DE DESCANSOS</vt:lpstr>
      <vt:lpstr>CÓMO HACER MEJOR LAS COSAS</vt:lpstr>
      <vt:lpstr>CALOR</vt:lpstr>
      <vt:lpstr>SÍNTOMAS DEL ESTRÉS POR CALOR</vt:lpstr>
      <vt:lpstr>ENFERMEDADES CAUSADAS POR EL CALOR</vt:lpstr>
      <vt:lpstr>TRABAJAR AFUERA EN EL CALOR UN HORARIO DE DESCANSOS</vt:lpstr>
      <vt:lpstr>CÓMO HACER MEJOR LAS COSAS</vt:lpstr>
      <vt:lpstr>MEDIO AMBIENTE</vt:lpstr>
      <vt:lpstr>VENTOSO/LLUVIOSO</vt:lpstr>
      <vt:lpstr>IMPACTO DE RAYOS</vt:lpstr>
      <vt:lpstr>¿CÓMO HACER QUE EL TRABAJO SEA SEGURO?</vt:lpstr>
      <vt:lpstr>EQUIPO DE PROTECCIÓN PERSONAL (PPE)</vt:lpstr>
      <vt:lpstr>USAR EL PPE ADECUADO</vt:lpstr>
      <vt:lpstr>USAR EL PPE ADECUADO</vt:lpstr>
      <vt:lpstr>USAR EL PPE ADECUADO</vt:lpstr>
      <vt:lpstr>S.A.F.E.</vt:lpstr>
      <vt:lpstr>¿PREGUNTAS?</vt:lpstr>
      <vt:lpstr>DERECHOS Y RESPONSABILIDADES DE LOS EMPLEADOS</vt:lpstr>
      <vt:lpstr>RESUMEN</vt:lpstr>
      <vt:lpstr>OSHA</vt:lpstr>
      <vt:lpstr>¿QUÉ DERECHOS TIENE SEGÚN OSHA?</vt:lpstr>
      <vt:lpstr>¿RECONOCE ESTO?</vt:lpstr>
      <vt:lpstr>¿RECONOCE ESTO?</vt:lpstr>
      <vt:lpstr>¿QUE DERECHOS TIENE SEGÚN OSHA? (CONTINUACIÓN)</vt:lpstr>
      <vt:lpstr>¿QUÉ RESPONSABILIDADES TIENE SU EMPLEADOR SEGÚN OSHA?</vt:lpstr>
      <vt:lpstr>EQUIPO DE PROTECCIÓN PERSONAL (PPE)</vt:lpstr>
      <vt:lpstr>EQUIPO DE PROTECCIÓN PERSONAL (PPE)</vt:lpstr>
      <vt:lpstr>PLANES de OSHA PARA LOS ESTADOS</vt:lpstr>
      <vt:lpstr>PLANES DE OSHA PARA LOS ESTADOS</vt:lpstr>
      <vt:lpstr>DATOS DESTACADOS DEL PLAN ESTATAL DE ILLINOIS EN CUANTO A OSHA</vt:lpstr>
      <vt:lpstr>ASPECTOS MÁS IMPORTANTES DEL PLAN OSHA PARA EL ESTADO DE INDIANA</vt:lpstr>
      <vt:lpstr>ASPECTOS MÁS IMPORTANTES DEL PLAN OSHA PARA EL ESTADO DE MICHIGAN</vt:lpstr>
      <vt:lpstr>DATOS DESTACADOS DEL PLAN ESTATAL DE MINNESOTA CON RESPECTO A OSHA</vt:lpstr>
      <vt:lpstr>¿PREGUNTAS?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ErgoTablet</dc:creator>
  <cp:lastModifiedBy>Vosburgh, Linda - OSHA</cp:lastModifiedBy>
  <cp:revision>1064</cp:revision>
  <dcterms:created xsi:type="dcterms:W3CDTF">2012-06-14T03:07:20Z</dcterms:created>
  <dcterms:modified xsi:type="dcterms:W3CDTF">2013-07-03T13:31:56Z</dcterms:modified>
</cp:coreProperties>
</file>