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742" r:id="rId2"/>
    <p:sldId id="743" r:id="rId3"/>
    <p:sldId id="530" r:id="rId4"/>
    <p:sldId id="853" r:id="rId5"/>
    <p:sldId id="854" r:id="rId6"/>
    <p:sldId id="533" r:id="rId7"/>
    <p:sldId id="534" r:id="rId8"/>
    <p:sldId id="521" r:id="rId9"/>
    <p:sldId id="866" r:id="rId10"/>
    <p:sldId id="864" r:id="rId11"/>
    <p:sldId id="863" r:id="rId12"/>
    <p:sldId id="862" r:id="rId13"/>
    <p:sldId id="526" r:id="rId14"/>
    <p:sldId id="865" r:id="rId15"/>
    <p:sldId id="954" r:id="rId16"/>
    <p:sldId id="867" r:id="rId17"/>
    <p:sldId id="932" r:id="rId18"/>
    <p:sldId id="933" r:id="rId19"/>
    <p:sldId id="868" r:id="rId20"/>
    <p:sldId id="934" r:id="rId21"/>
    <p:sldId id="897" r:id="rId22"/>
    <p:sldId id="905" r:id="rId23"/>
    <p:sldId id="931" r:id="rId24"/>
    <p:sldId id="935" r:id="rId25"/>
    <p:sldId id="940" r:id="rId26"/>
    <p:sldId id="941" r:id="rId27"/>
    <p:sldId id="869" r:id="rId28"/>
    <p:sldId id="943" r:id="rId29"/>
    <p:sldId id="747" r:id="rId30"/>
    <p:sldId id="944" r:id="rId31"/>
    <p:sldId id="945" r:id="rId32"/>
    <p:sldId id="949" r:id="rId33"/>
    <p:sldId id="948" r:id="rId34"/>
    <p:sldId id="946" r:id="rId35"/>
    <p:sldId id="947" r:id="rId36"/>
    <p:sldId id="950" r:id="rId37"/>
    <p:sldId id="939" r:id="rId38"/>
    <p:sldId id="856" r:id="rId39"/>
    <p:sldId id="1119"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F52B"/>
    <a:srgbClr val="DEB29E"/>
    <a:srgbClr val="BF974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15" autoAdjust="0"/>
    <p:restoredTop sz="89836" autoAdjust="0"/>
  </p:normalViewPr>
  <p:slideViewPr>
    <p:cSldViewPr>
      <p:cViewPr>
        <p:scale>
          <a:sx n="58" d="100"/>
          <a:sy n="58" d="100"/>
        </p:scale>
        <p:origin x="-1524" y="-54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3" d="100"/>
          <a:sy n="53" d="100"/>
        </p:scale>
        <p:origin x="-187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BCFC9DD-4CCB-4FED-BFD4-0A09DC36246E}" type="datetimeFigureOut">
              <a:rPr lang="en-US"/>
              <a:pPr>
                <a:defRPr/>
              </a:pPr>
              <a:t>4/27/2012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12F3382-02F6-4228-A5BB-8CED4BC1E6CE}" type="slidenum">
              <a:rPr lang="en-US"/>
              <a:pPr>
                <a:defRPr/>
              </a:pPr>
              <a:t>‹#›</a:t>
            </a:fld>
            <a:endParaRPr lang="en-US"/>
          </a:p>
        </p:txBody>
      </p:sp>
    </p:spTree>
    <p:extLst>
      <p:ext uri="{BB962C8B-B14F-4D97-AF65-F5344CB8AC3E}">
        <p14:creationId xmlns:p14="http://schemas.microsoft.com/office/powerpoint/2010/main" val="3378717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cf.fhwa.dot.gov/exit.cfm?link=http://edocket.access.gpo.gov/2009/pdf/E9-28322.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CFC581D-4EDC-4571-8F9F-C76B857F3355}"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3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AD0C337-3E2F-4C46-958A-0E784F79997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4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DEA5CFE-0A5C-408A-AE48-3309AB5318E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5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F8E3521-4D3B-4FE0-AB43-AEABBB3ADD5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5A479C-9FD6-44BB-9481-573D50A12E98}" type="slidenum">
              <a:rPr lang="en-US"/>
              <a:pPr>
                <a:defRPr/>
              </a:pPr>
              <a:t>13</a:t>
            </a:fld>
            <a:endParaRPr lang="en-US"/>
          </a:p>
        </p:txBody>
      </p:sp>
      <p:sp>
        <p:nvSpPr>
          <p:cNvPr id="486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6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r>
              <a:rPr lang="en-US" b="1" smtClean="0"/>
              <a:t>All materials in a protective helmet must be lightweight, water resistant and impact resistant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7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9E8C5A8-9097-47DA-B76A-A77A3D67BB5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8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F13BBC0-81C1-40EF-AFC6-963A26A6AC02}"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9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Rigging equipment should be inspected before use and the competent and qualified person should assure that ratings of equipment are adequate for loads. Competent and qualified person can read rating capacities affixed to various equipment (upper right corner of adjoining slide)</a:t>
            </a:r>
          </a:p>
        </p:txBody>
      </p:sp>
      <p:sp>
        <p:nvSpPr>
          <p:cNvPr id="4" name="Slide Number Placeholder 3"/>
          <p:cNvSpPr>
            <a:spLocks noGrp="1"/>
          </p:cNvSpPr>
          <p:nvPr>
            <p:ph type="sldNum" sz="quarter" idx="5"/>
          </p:nvPr>
        </p:nvSpPr>
        <p:spPr/>
        <p:txBody>
          <a:bodyPr/>
          <a:lstStyle/>
          <a:p>
            <a:pPr>
              <a:defRPr/>
            </a:pPr>
            <a:fld id="{48BE9F55-7400-4610-A76E-294A69A6C78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0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These photographs are merely illustrative depicting a crane accident and two examples of parts of plans.</a:t>
            </a:r>
          </a:p>
        </p:txBody>
      </p:sp>
      <p:sp>
        <p:nvSpPr>
          <p:cNvPr id="4" name="Slide Number Placeholder 3"/>
          <p:cNvSpPr>
            <a:spLocks noGrp="1"/>
          </p:cNvSpPr>
          <p:nvPr>
            <p:ph type="sldNum" sz="quarter" idx="5"/>
          </p:nvPr>
        </p:nvSpPr>
        <p:spPr/>
        <p:txBody>
          <a:bodyPr/>
          <a:lstStyle/>
          <a:p>
            <a:pPr>
              <a:defRPr/>
            </a:pPr>
            <a:fld id="{DDA57B60-6051-4DB8-85E5-A6BBFBA8CFA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Appendix C to Subpart CC of Part</a:t>
            </a:r>
          </a:p>
          <a:p>
            <a:r>
              <a:rPr lang="en-US" b="1" smtClean="0"/>
              <a:t>1926—Operator Certification: Written</a:t>
            </a:r>
          </a:p>
          <a:p>
            <a:r>
              <a:rPr lang="en-US" b="1" smtClean="0"/>
              <a:t>Examination: Technical Knowledge</a:t>
            </a:r>
          </a:p>
          <a:p>
            <a:r>
              <a:rPr lang="en-US" b="1" smtClean="0"/>
              <a:t>Criteria</a:t>
            </a:r>
          </a:p>
          <a:p>
            <a:r>
              <a:rPr lang="en-US" smtClean="0"/>
              <a:t>This appendix contains information for</a:t>
            </a:r>
          </a:p>
          <a:p>
            <a:r>
              <a:rPr lang="en-US" smtClean="0"/>
              <a:t>employers, accredited testing organizations,</a:t>
            </a:r>
          </a:p>
          <a:p>
            <a:r>
              <a:rPr lang="en-US" smtClean="0"/>
              <a:t>auditors and government entities developing</a:t>
            </a:r>
          </a:p>
          <a:p>
            <a:r>
              <a:rPr lang="en-US" smtClean="0"/>
              <a:t>criteria for a written examination to test an</a:t>
            </a:r>
          </a:p>
          <a:p>
            <a:r>
              <a:rPr lang="en-US" smtClean="0"/>
              <a:t>individual’s technical knowledge relating to</a:t>
            </a:r>
          </a:p>
          <a:p>
            <a:r>
              <a:rPr lang="en-US" smtClean="0"/>
              <a:t>the operation of cranes.</a:t>
            </a:r>
          </a:p>
          <a:p>
            <a:r>
              <a:rPr lang="en-US" smtClean="0"/>
              <a:t>(a) General technical information.</a:t>
            </a:r>
          </a:p>
          <a:p>
            <a:r>
              <a:rPr lang="en-US" smtClean="0"/>
              <a:t>(1) The functions and limitations of the</a:t>
            </a:r>
          </a:p>
          <a:p>
            <a:r>
              <a:rPr lang="en-US" smtClean="0"/>
              <a:t>crane and attachments.</a:t>
            </a:r>
          </a:p>
          <a:p>
            <a:r>
              <a:rPr lang="en-US" smtClean="0"/>
              <a:t>(2) Wire rope:</a:t>
            </a:r>
          </a:p>
          <a:p>
            <a:r>
              <a:rPr lang="en-US" smtClean="0"/>
              <a:t>(i) Background information necessary to</a:t>
            </a:r>
          </a:p>
          <a:p>
            <a:r>
              <a:rPr lang="en-US" smtClean="0"/>
              <a:t>understand the inspection and removal from</a:t>
            </a:r>
          </a:p>
          <a:p>
            <a:r>
              <a:rPr lang="en-US" smtClean="0"/>
              <a:t>service criteria in § 1926.1413 and</a:t>
            </a:r>
          </a:p>
          <a:p>
            <a:r>
              <a:rPr lang="en-US" smtClean="0"/>
              <a:t>§ 1926.1414.</a:t>
            </a:r>
          </a:p>
          <a:p>
            <a:r>
              <a:rPr lang="en-US" smtClean="0"/>
              <a:t>(ii) Capacity and when multi-part rope is</a:t>
            </a:r>
          </a:p>
          <a:p>
            <a:r>
              <a:rPr lang="en-US" smtClean="0"/>
              <a:t>needed.</a:t>
            </a:r>
          </a:p>
          <a:p>
            <a:r>
              <a:rPr lang="en-US" smtClean="0"/>
              <a:t>(iii) Relationship between line pull and</a:t>
            </a:r>
          </a:p>
          <a:p>
            <a:r>
              <a:rPr lang="en-US" smtClean="0"/>
              <a:t>safe working load.</a:t>
            </a:r>
          </a:p>
          <a:p>
            <a:r>
              <a:rPr lang="en-US" smtClean="0"/>
              <a:t>(iv) How to determine the manufacturer’s</a:t>
            </a:r>
          </a:p>
          <a:p>
            <a:r>
              <a:rPr lang="en-US" smtClean="0"/>
              <a:t>recommended rope for the crane.</a:t>
            </a:r>
          </a:p>
          <a:p>
            <a:r>
              <a:rPr lang="en-US" smtClean="0"/>
              <a:t>(3) Rigging devices and their use, such as:</a:t>
            </a:r>
          </a:p>
          <a:p>
            <a:r>
              <a:rPr lang="en-US" smtClean="0"/>
              <a:t>(i) Slings.</a:t>
            </a:r>
          </a:p>
          <a:p>
            <a:r>
              <a:rPr lang="en-US" smtClean="0"/>
              <a:t>(ii) Spreaders.</a:t>
            </a:r>
          </a:p>
          <a:p>
            <a:r>
              <a:rPr lang="en-US" smtClean="0"/>
              <a:t>(iii) Lifting beams.</a:t>
            </a:r>
          </a:p>
          <a:p>
            <a:r>
              <a:rPr lang="en-US" smtClean="0"/>
              <a:t>(iv) Wire rope fittings, such as clips,</a:t>
            </a:r>
          </a:p>
          <a:p>
            <a:r>
              <a:rPr lang="en-US" smtClean="0"/>
              <a:t>shackles and wedge sockets.</a:t>
            </a:r>
          </a:p>
          <a:p>
            <a:r>
              <a:rPr lang="en-US" smtClean="0"/>
              <a:t>(v) Saddles (softeners).</a:t>
            </a:r>
          </a:p>
          <a:p>
            <a:r>
              <a:rPr lang="en-US" smtClean="0"/>
              <a:t>(vi) Clamps (beams).</a:t>
            </a:r>
          </a:p>
          <a:p>
            <a:r>
              <a:rPr lang="en-US" smtClean="0"/>
              <a:t>(4) The technical limitations of protective</a:t>
            </a:r>
          </a:p>
          <a:p>
            <a:r>
              <a:rPr lang="en-US" smtClean="0"/>
              <a:t>measures against electrical hazards:</a:t>
            </a:r>
          </a:p>
          <a:p>
            <a:r>
              <a:rPr lang="en-US" smtClean="0"/>
              <a:t>(i) Grounding.</a:t>
            </a:r>
          </a:p>
          <a:p>
            <a:r>
              <a:rPr lang="en-US" smtClean="0"/>
              <a:t>(ii) Proximity warning devices.</a:t>
            </a:r>
          </a:p>
          <a:p>
            <a:r>
              <a:rPr lang="en-US" smtClean="0"/>
              <a:t>(iii) Insulated links.</a:t>
            </a:r>
          </a:p>
          <a:p>
            <a:r>
              <a:rPr lang="en-US" smtClean="0"/>
              <a:t>(iv) Boom cages.</a:t>
            </a:r>
          </a:p>
          <a:p>
            <a:r>
              <a:rPr lang="en-US" smtClean="0"/>
              <a:t>(v) Proximity to electric power lines, radii,</a:t>
            </a:r>
          </a:p>
          <a:p>
            <a:r>
              <a:rPr lang="en-US" smtClean="0"/>
              <a:t>and microwave structures.</a:t>
            </a:r>
          </a:p>
          <a:p>
            <a:r>
              <a:rPr lang="en-US" smtClean="0"/>
              <a:t>(5) The effects of load share and load</a:t>
            </a:r>
          </a:p>
          <a:p>
            <a:r>
              <a:rPr lang="en-US" smtClean="0"/>
              <a:t>transfer in multi-crane lifts.</a:t>
            </a:r>
          </a:p>
          <a:p>
            <a:r>
              <a:rPr lang="en-US" smtClean="0"/>
              <a:t>(6) Basic crane terms.</a:t>
            </a:r>
          </a:p>
          <a:p>
            <a:r>
              <a:rPr lang="en-US" smtClean="0"/>
              <a:t>(7) The basics of machine power flow</a:t>
            </a:r>
          </a:p>
          <a:p>
            <a:r>
              <a:rPr lang="en-US" smtClean="0"/>
              <a:t>systems.</a:t>
            </a:r>
          </a:p>
          <a:p>
            <a:r>
              <a:rPr lang="en-US" smtClean="0"/>
              <a:t>(i) Mechanical.</a:t>
            </a:r>
          </a:p>
          <a:p>
            <a:r>
              <a:rPr lang="en-US" smtClean="0"/>
              <a:t>(ii) Electrical.</a:t>
            </a:r>
          </a:p>
          <a:p>
            <a:r>
              <a:rPr lang="en-US" smtClean="0"/>
              <a:t>(iii) Pneumatic.</a:t>
            </a:r>
          </a:p>
          <a:p>
            <a:r>
              <a:rPr lang="en-US" smtClean="0"/>
              <a:t>(iv) Hydraulic.</a:t>
            </a:r>
          </a:p>
          <a:p>
            <a:r>
              <a:rPr lang="en-US" smtClean="0"/>
              <a:t>(v) Combination.</a:t>
            </a:r>
          </a:p>
          <a:p>
            <a:r>
              <a:rPr lang="en-US" smtClean="0"/>
              <a:t>(8) The significance of the instruments and</a:t>
            </a:r>
          </a:p>
          <a:p>
            <a:r>
              <a:rPr lang="en-US" smtClean="0"/>
              <a:t>gauge readings.</a:t>
            </a:r>
          </a:p>
          <a:p>
            <a:r>
              <a:rPr lang="en-US" smtClean="0"/>
              <a:t>(9) The effects of thermal expansion and</a:t>
            </a:r>
          </a:p>
          <a:p>
            <a:r>
              <a:rPr lang="en-US" smtClean="0"/>
              <a:t>contraction in hydraulic cylinders.</a:t>
            </a:r>
          </a:p>
          <a:p>
            <a:r>
              <a:rPr lang="en-US" smtClean="0"/>
              <a:t>(10) Background information necessary to</a:t>
            </a:r>
          </a:p>
          <a:p>
            <a:r>
              <a:rPr lang="en-US" smtClean="0"/>
              <a:t>understand the requirements of pre-operation</a:t>
            </a:r>
          </a:p>
          <a:p>
            <a:r>
              <a:rPr lang="en-US" smtClean="0"/>
              <a:t>and inspection.</a:t>
            </a:r>
          </a:p>
          <a:p>
            <a:r>
              <a:rPr lang="en-US" smtClean="0"/>
              <a:t>(11) How to use the safety devices and</a:t>
            </a:r>
          </a:p>
          <a:p>
            <a:r>
              <a:rPr lang="en-US" smtClean="0"/>
              <a:t>operational aids required under § 1926.1415</a:t>
            </a:r>
          </a:p>
          <a:p>
            <a:r>
              <a:rPr lang="en-US" smtClean="0"/>
              <a:t>and § 1926.1416.</a:t>
            </a:r>
          </a:p>
          <a:p>
            <a:r>
              <a:rPr lang="en-US" smtClean="0"/>
              <a:t>(12) The difference between duty-cycle and</a:t>
            </a:r>
          </a:p>
          <a:p>
            <a:r>
              <a:rPr lang="en-US" smtClean="0"/>
              <a:t>lifting operations.</a:t>
            </a:r>
          </a:p>
          <a:p>
            <a:r>
              <a:rPr lang="en-US" smtClean="0"/>
              <a:t>(13) How to calculate net capacity for every</a:t>
            </a:r>
          </a:p>
          <a:p>
            <a:r>
              <a:rPr lang="en-US" smtClean="0"/>
              <a:t>possible configuration of the equipment</a:t>
            </a:r>
          </a:p>
          <a:p>
            <a:r>
              <a:rPr lang="en-US" smtClean="0"/>
              <a:t>using the manufacturer’s load chart.</a:t>
            </a:r>
          </a:p>
          <a:p>
            <a:r>
              <a:rPr lang="en-US" smtClean="0"/>
              <a:t>(14) How to use manufacturer-approved</a:t>
            </a:r>
          </a:p>
          <a:p>
            <a:r>
              <a:rPr lang="en-US" smtClean="0"/>
              <a:t>attachments and their effect on the</a:t>
            </a:r>
          </a:p>
          <a:p>
            <a:r>
              <a:rPr lang="en-US" smtClean="0"/>
              <a:t>equipment.</a:t>
            </a:r>
          </a:p>
          <a:p>
            <a:r>
              <a:rPr lang="en-US" smtClean="0"/>
              <a:t>(15) How to obtain dimensions, weight,</a:t>
            </a:r>
          </a:p>
          <a:p>
            <a:r>
              <a:rPr lang="en-US" smtClean="0"/>
              <a:t>and center of gravity of the load.</a:t>
            </a:r>
          </a:p>
          <a:p>
            <a:r>
              <a:rPr lang="en-US" smtClean="0"/>
              <a:t>(16) The effects of dynamic loading from:</a:t>
            </a:r>
          </a:p>
          <a:p>
            <a:r>
              <a:rPr lang="en-US" smtClean="0"/>
              <a:t>(i) Wind.</a:t>
            </a:r>
          </a:p>
          <a:p>
            <a:r>
              <a:rPr lang="en-US" smtClean="0"/>
              <a:t>(ii) Stopping and starting.</a:t>
            </a:r>
          </a:p>
          <a:p>
            <a:r>
              <a:rPr lang="en-US" smtClean="0"/>
              <a:t>(iii) Impact loading.</a:t>
            </a:r>
          </a:p>
          <a:p>
            <a:r>
              <a:rPr lang="en-US" smtClean="0"/>
              <a:t>(iv) Moving with the load.</a:t>
            </a:r>
          </a:p>
          <a:p>
            <a:r>
              <a:rPr lang="en-US" smtClean="0"/>
              <a:t>(17) The effect of side loading.</a:t>
            </a:r>
          </a:p>
          <a:p>
            <a:r>
              <a:rPr lang="en-US" smtClean="0"/>
              <a:t>(18) The principles of backward stability.</a:t>
            </a:r>
          </a:p>
          <a:p>
            <a:r>
              <a:rPr lang="en-US" smtClean="0"/>
              <a:t>(b) Site information.</a:t>
            </a:r>
          </a:p>
          <a:p>
            <a:r>
              <a:rPr lang="en-US" smtClean="0"/>
              <a:t>(1) How to identify the suitability of the</a:t>
            </a:r>
          </a:p>
          <a:p>
            <a:r>
              <a:rPr lang="en-US" smtClean="0"/>
              <a:t>supporting ground/surface to support the</a:t>
            </a:r>
          </a:p>
          <a:p>
            <a:r>
              <a:rPr lang="en-US" smtClean="0"/>
              <a:t>expected loads of the operation. Elements</a:t>
            </a:r>
          </a:p>
          <a:p>
            <a:r>
              <a:rPr lang="en-US" smtClean="0"/>
              <a:t>include:</a:t>
            </a:r>
          </a:p>
          <a:p>
            <a:r>
              <a:rPr lang="en-US" smtClean="0"/>
              <a:t>(i) Weaknesses below the surface (such as</a:t>
            </a:r>
          </a:p>
          <a:p>
            <a:r>
              <a:rPr lang="en-US" smtClean="0"/>
              <a:t>voids, tanks, loose fill).</a:t>
            </a:r>
          </a:p>
          <a:p>
            <a:r>
              <a:rPr lang="en-US" smtClean="0"/>
              <a:t>(ii) Weaknesses on the surface (such as</a:t>
            </a:r>
          </a:p>
          <a:p>
            <a:r>
              <a:rPr lang="en-US" smtClean="0"/>
              <a:t>retaining walls, slopes, excavations,</a:t>
            </a:r>
          </a:p>
          <a:p>
            <a:r>
              <a:rPr lang="en-US" smtClean="0"/>
              <a:t>depressions).</a:t>
            </a:r>
          </a:p>
          <a:p>
            <a:r>
              <a:rPr lang="en-US" smtClean="0"/>
              <a:t>(2) Proper use of mats, blocking/cribbing,</a:t>
            </a:r>
          </a:p>
          <a:p>
            <a:r>
              <a:rPr lang="en-US" smtClean="0"/>
              <a:t>outriggers, stabilizers, or crawlers.</a:t>
            </a:r>
          </a:p>
          <a:p>
            <a:r>
              <a:rPr lang="en-US" smtClean="0"/>
              <a:t>(3) Identification of site hazards such as</a:t>
            </a:r>
          </a:p>
          <a:p>
            <a:r>
              <a:rPr lang="en-US" smtClean="0"/>
              <a:t>power lines, piping, and traffic.</a:t>
            </a:r>
          </a:p>
          <a:p>
            <a:r>
              <a:rPr lang="en-US" smtClean="0"/>
              <a:t>(4) How to review operation plans with</a:t>
            </a:r>
          </a:p>
          <a:p>
            <a:r>
              <a:rPr lang="en-US" smtClean="0"/>
              <a:t>supervisors and other workers (such as the</a:t>
            </a:r>
          </a:p>
          <a:p>
            <a:r>
              <a:rPr lang="en-US" smtClean="0"/>
              <a:t>signal person), including how to determine</a:t>
            </a:r>
          </a:p>
          <a:p>
            <a:r>
              <a:rPr lang="en-US" smtClean="0"/>
              <a:t>working height, boom length, load radius,</a:t>
            </a:r>
          </a:p>
          <a:p>
            <a:r>
              <a:rPr lang="en-US" smtClean="0"/>
              <a:t>and travel clearance.</a:t>
            </a:r>
          </a:p>
          <a:p>
            <a:r>
              <a:rPr lang="en-US" smtClean="0"/>
              <a:t>(5) How to determine if there is adequate</a:t>
            </a:r>
          </a:p>
          <a:p>
            <a:r>
              <a:rPr lang="en-US" smtClean="0"/>
              <a:t>room for extension of crawlers or outriggers/</a:t>
            </a:r>
          </a:p>
          <a:p>
            <a:r>
              <a:rPr lang="en-US" smtClean="0"/>
              <a:t>stabilizers and counterweights.</a:t>
            </a:r>
          </a:p>
          <a:p>
            <a:r>
              <a:rPr lang="en-US" smtClean="0"/>
              <a:t>(c) Operations.</a:t>
            </a:r>
          </a:p>
          <a:p>
            <a:r>
              <a:rPr lang="en-US" smtClean="0"/>
              <a:t>(1) How to pick, carry, swing and place the</a:t>
            </a:r>
          </a:p>
          <a:p>
            <a:r>
              <a:rPr lang="en-US" smtClean="0"/>
              <a:t>load smoothly and safely on rubber tires and</a:t>
            </a:r>
          </a:p>
          <a:p>
            <a:r>
              <a:rPr lang="en-US" smtClean="0"/>
              <a:t>on outriggers/stabilizers or crawlers (where</a:t>
            </a:r>
          </a:p>
          <a:p>
            <a:r>
              <a:rPr lang="en-US" smtClean="0"/>
              <a:t>applicable).</a:t>
            </a:r>
          </a:p>
          <a:p>
            <a:r>
              <a:rPr lang="en-US" smtClean="0"/>
              <a:t>(2) How to communicate at the site with</a:t>
            </a:r>
          </a:p>
          <a:p>
            <a:r>
              <a:rPr lang="en-US" smtClean="0"/>
              <a:t>supervisors, the crew and the signal person.</a:t>
            </a:r>
          </a:p>
          <a:p>
            <a:r>
              <a:rPr lang="en-US" smtClean="0"/>
              <a:t>(3) Proper procedures and methods of</a:t>
            </a:r>
          </a:p>
          <a:p>
            <a:r>
              <a:rPr lang="en-US" smtClean="0"/>
              <a:t>reeving wire ropes and methods of reeving</a:t>
            </a:r>
          </a:p>
          <a:p>
            <a:r>
              <a:rPr lang="en-US" smtClean="0"/>
              <a:t>multiple-part lines and selecting the proper</a:t>
            </a:r>
          </a:p>
          <a:p>
            <a:r>
              <a:rPr lang="en-US" smtClean="0"/>
              <a:t>load block and/or ball.</a:t>
            </a:r>
          </a:p>
          <a:p>
            <a:r>
              <a:rPr lang="en-US" smtClean="0"/>
              <a:t>(4) How to react to changes in conditions</a:t>
            </a:r>
          </a:p>
          <a:p>
            <a:r>
              <a:rPr lang="en-US" smtClean="0"/>
              <a:t>that affect the safe operation of the</a:t>
            </a:r>
          </a:p>
          <a:p>
            <a:r>
              <a:rPr lang="en-US" smtClean="0"/>
              <a:t>equipment.</a:t>
            </a:r>
          </a:p>
          <a:p>
            <a:r>
              <a:rPr lang="en-US" smtClean="0"/>
              <a:t>(5) How to shut down and secure the</a:t>
            </a:r>
          </a:p>
          <a:p>
            <a:r>
              <a:rPr lang="en-US" smtClean="0"/>
              <a:t>equipment properly when leaving it</a:t>
            </a:r>
          </a:p>
          <a:p>
            <a:r>
              <a:rPr lang="en-US" smtClean="0"/>
              <a:t>unattended.</a:t>
            </a:r>
          </a:p>
          <a:p>
            <a:r>
              <a:rPr lang="en-US" smtClean="0"/>
              <a:t>(6) Know how to apply the manufacturer’s</a:t>
            </a:r>
          </a:p>
          <a:p>
            <a:r>
              <a:rPr lang="en-US" smtClean="0"/>
              <a:t>specifications for operating in various</a:t>
            </a:r>
          </a:p>
          <a:p>
            <a:r>
              <a:rPr lang="en-US" smtClean="0"/>
              <a:t>weather conditions, and understand how</a:t>
            </a:r>
          </a:p>
          <a:p>
            <a:r>
              <a:rPr lang="en-US" smtClean="0"/>
              <a:t>environmental conditions affect the safe</a:t>
            </a:r>
          </a:p>
          <a:p>
            <a:r>
              <a:rPr lang="en-US" smtClean="0"/>
              <a:t>operation of the equipment.</a:t>
            </a:r>
          </a:p>
          <a:p>
            <a:r>
              <a:rPr lang="en-US" smtClean="0"/>
              <a:t>(7) How to properly level the equipment.</a:t>
            </a:r>
          </a:p>
          <a:p>
            <a:r>
              <a:rPr lang="en-US" smtClean="0"/>
              <a:t>(8) How to verify the weight of the load</a:t>
            </a:r>
          </a:p>
          <a:p>
            <a:r>
              <a:rPr lang="en-US" smtClean="0"/>
              <a:t>and rigging prior to initiating the lift.</a:t>
            </a:r>
          </a:p>
          <a:p>
            <a:r>
              <a:rPr lang="en-US" smtClean="0"/>
              <a:t>(9) How to determine where the load is to</a:t>
            </a:r>
          </a:p>
          <a:p>
            <a:r>
              <a:rPr lang="en-US" smtClean="0"/>
              <a:t>be picked up and placed and how to verify</a:t>
            </a:r>
          </a:p>
          <a:p>
            <a:r>
              <a:rPr lang="en-US" smtClean="0"/>
              <a:t>the radii.</a:t>
            </a:r>
          </a:p>
          <a:p>
            <a:r>
              <a:rPr lang="en-US" smtClean="0"/>
              <a:t>(10) Know basic rigging procedures.</a:t>
            </a:r>
          </a:p>
          <a:p>
            <a:r>
              <a:rPr lang="en-US" smtClean="0"/>
              <a:t>(11) How to carry out the shift inspection</a:t>
            </a:r>
          </a:p>
          <a:p>
            <a:r>
              <a:rPr lang="en-US" smtClean="0"/>
              <a:t>required in this subpart.</a:t>
            </a:r>
          </a:p>
          <a:p>
            <a:r>
              <a:rPr lang="en-US" smtClean="0"/>
              <a:t>(12) Know that the following operations</a:t>
            </a:r>
          </a:p>
          <a:p>
            <a:r>
              <a:rPr lang="en-US" smtClean="0"/>
              <a:t>require specific procedures and skill levels:</a:t>
            </a:r>
          </a:p>
          <a:p>
            <a:r>
              <a:rPr lang="en-US" smtClean="0"/>
              <a:t>(i) Multi-crane lifts.</a:t>
            </a:r>
          </a:p>
          <a:p>
            <a:r>
              <a:rPr lang="en-US" smtClean="0"/>
              <a:t>(ii) Hoisting personnel.</a:t>
            </a:r>
          </a:p>
          <a:p>
            <a:r>
              <a:rPr lang="en-US" smtClean="0"/>
              <a:t>(iii) Clamshell/dragline operations.</a:t>
            </a:r>
          </a:p>
          <a:p>
            <a:r>
              <a:rPr lang="en-US" smtClean="0"/>
              <a:t>(iv) Pile driving and extracting.</a:t>
            </a:r>
          </a:p>
          <a:p>
            <a:r>
              <a:rPr lang="en-US" smtClean="0"/>
              <a:t>(v) Concrete operations, including poured in-</a:t>
            </a:r>
          </a:p>
          <a:p>
            <a:r>
              <a:rPr lang="en-US" smtClean="0"/>
              <a:t>place and tilt-up.</a:t>
            </a:r>
          </a:p>
          <a:p>
            <a:r>
              <a:rPr lang="en-US" smtClean="0"/>
              <a:t>(vi) Demolition operations.</a:t>
            </a:r>
          </a:p>
          <a:p>
            <a:r>
              <a:rPr lang="en-US" smtClean="0"/>
              <a:t>(vii) Operations on water.</a:t>
            </a:r>
          </a:p>
          <a:p>
            <a:r>
              <a:rPr lang="en-US" smtClean="0"/>
              <a:t>(viii) Magnet operations.</a:t>
            </a:r>
          </a:p>
          <a:p>
            <a:r>
              <a:rPr lang="en-US" smtClean="0"/>
              <a:t>(ix) Multi-drum operations.</a:t>
            </a:r>
          </a:p>
          <a:p>
            <a:r>
              <a:rPr lang="en-US" smtClean="0"/>
              <a:t>(13) Know the proper procedures for</a:t>
            </a:r>
          </a:p>
          <a:p>
            <a:r>
              <a:rPr lang="en-US" smtClean="0"/>
              <a:t>operating safely under the following</a:t>
            </a:r>
          </a:p>
          <a:p>
            <a:r>
              <a:rPr lang="en-US" smtClean="0"/>
              <a:t>conditions:</a:t>
            </a:r>
          </a:p>
          <a:p>
            <a:r>
              <a:rPr lang="en-US" smtClean="0"/>
              <a:t>(i) Traveling with suspended loads.</a:t>
            </a:r>
          </a:p>
          <a:p>
            <a:r>
              <a:rPr lang="en-US" smtClean="0"/>
              <a:t>(ii) Approaching a two-block condition.</a:t>
            </a:r>
          </a:p>
          <a:p>
            <a:r>
              <a:rPr lang="en-US" smtClean="0"/>
              <a:t>(iii) Operating near power lines.</a:t>
            </a:r>
          </a:p>
          <a:p>
            <a:r>
              <a:rPr lang="en-US" smtClean="0"/>
              <a:t>(iv) Hoisting personnel.</a:t>
            </a:r>
          </a:p>
          <a:p>
            <a:r>
              <a:rPr lang="en-US" smtClean="0"/>
              <a:t>(v) Using other than full outrigger/crawler</a:t>
            </a:r>
          </a:p>
          <a:p>
            <a:r>
              <a:rPr lang="en-US" smtClean="0"/>
              <a:t>or stabilizer extensions.</a:t>
            </a:r>
          </a:p>
          <a:p>
            <a:r>
              <a:rPr lang="en-US" smtClean="0"/>
              <a:t>(vi) Lifting loads from beneath the surface</a:t>
            </a:r>
          </a:p>
          <a:p>
            <a:r>
              <a:rPr lang="en-US" smtClean="0"/>
              <a:t>of the water.</a:t>
            </a:r>
          </a:p>
          <a:p>
            <a:r>
              <a:rPr lang="en-US" smtClean="0"/>
              <a:t>(vii) Using various approved counterweight</a:t>
            </a:r>
          </a:p>
          <a:p>
            <a:r>
              <a:rPr lang="en-US" smtClean="0"/>
              <a:t>configurations.</a:t>
            </a:r>
          </a:p>
          <a:p>
            <a:r>
              <a:rPr lang="en-US" smtClean="0"/>
              <a:t>(viii) Handling loads out of the operator’s</a:t>
            </a:r>
          </a:p>
          <a:p>
            <a:r>
              <a:rPr lang="en-US" smtClean="0"/>
              <a:t>vision (‘‘operating in the blind’’).</a:t>
            </a:r>
          </a:p>
          <a:p>
            <a:r>
              <a:rPr lang="en-US" smtClean="0"/>
              <a:t>(ix) Using electronic communication</a:t>
            </a:r>
          </a:p>
          <a:p>
            <a:r>
              <a:rPr lang="en-US" smtClean="0"/>
              <a:t>systems for signal communication.</a:t>
            </a:r>
          </a:p>
          <a:p>
            <a:r>
              <a:rPr lang="en-US" smtClean="0"/>
              <a:t>(14) Know the proper procedures for load</a:t>
            </a:r>
          </a:p>
          <a:p>
            <a:r>
              <a:rPr lang="en-US" smtClean="0"/>
              <a:t>control and the use of hand-held tag lines.</a:t>
            </a:r>
          </a:p>
          <a:p>
            <a:r>
              <a:rPr lang="en-US" smtClean="0"/>
              <a:t>(15) Know the emergency response</a:t>
            </a:r>
          </a:p>
          <a:p>
            <a:r>
              <a:rPr lang="en-US" smtClean="0"/>
              <a:t>procedure for:</a:t>
            </a:r>
          </a:p>
          <a:p>
            <a:r>
              <a:rPr lang="en-US" smtClean="0"/>
              <a:t>(i) Fires.</a:t>
            </a:r>
          </a:p>
          <a:p>
            <a:r>
              <a:rPr lang="en-US" smtClean="0"/>
              <a:t>(ii) Power line contact.</a:t>
            </a:r>
          </a:p>
          <a:p>
            <a:r>
              <a:rPr lang="en-US" smtClean="0"/>
              <a:t>(iii) Loss of stability.</a:t>
            </a:r>
          </a:p>
          <a:p>
            <a:r>
              <a:rPr lang="en-US" smtClean="0"/>
              <a:t>(iv) Control malfunction.</a:t>
            </a:r>
          </a:p>
          <a:p>
            <a:r>
              <a:rPr lang="en-US" smtClean="0"/>
              <a:t>(v) Two-blocking.</a:t>
            </a:r>
          </a:p>
          <a:p>
            <a:r>
              <a:rPr lang="en-US" smtClean="0"/>
              <a:t>(vi) Overload.</a:t>
            </a:r>
          </a:p>
          <a:p>
            <a:r>
              <a:rPr lang="en-US" smtClean="0"/>
              <a:t>(vii) Carrier or travel malfunction.</a:t>
            </a:r>
          </a:p>
          <a:p>
            <a:r>
              <a:rPr lang="en-US" smtClean="0"/>
              <a:t>(16) Know how to properly use outriggers</a:t>
            </a:r>
          </a:p>
          <a:p>
            <a:r>
              <a:rPr lang="en-US" smtClean="0"/>
              <a:t>and stabilizers in accordance with</a:t>
            </a:r>
          </a:p>
          <a:p>
            <a:r>
              <a:rPr lang="en-US" smtClean="0"/>
              <a:t>manufacturer specifications.</a:t>
            </a:r>
          </a:p>
          <a:p>
            <a:r>
              <a:rPr lang="en-US" smtClean="0"/>
              <a:t>(d) Use of load charts.</a:t>
            </a:r>
          </a:p>
          <a:p>
            <a:r>
              <a:rPr lang="en-US" smtClean="0"/>
              <a:t>(1) Know the terminology necessary to use</a:t>
            </a:r>
          </a:p>
          <a:p>
            <a:r>
              <a:rPr lang="en-US" smtClean="0"/>
              <a:t>load charts.</a:t>
            </a:r>
          </a:p>
          <a:p>
            <a:r>
              <a:rPr lang="en-US" smtClean="0"/>
              <a:t>(2) Know how to ensure that the load chart</a:t>
            </a:r>
          </a:p>
          <a:p>
            <a:r>
              <a:rPr lang="en-US" smtClean="0"/>
              <a:t>is the appropriate chart for the equipment in</a:t>
            </a:r>
          </a:p>
          <a:p>
            <a:r>
              <a:rPr lang="en-US" smtClean="0"/>
              <a:t>its particular configuration and application.</a:t>
            </a:r>
          </a:p>
          <a:p>
            <a:r>
              <a:rPr lang="en-US" smtClean="0"/>
              <a:t>(3) Know how to use load charts. This</a:t>
            </a:r>
          </a:p>
          <a:p>
            <a:r>
              <a:rPr lang="en-US" smtClean="0"/>
              <a:t>includes knowing:</a:t>
            </a:r>
          </a:p>
          <a:p>
            <a:r>
              <a:rPr lang="en-US" smtClean="0"/>
              <a:t>(i) The operational limitations of load</a:t>
            </a:r>
          </a:p>
          <a:p>
            <a:r>
              <a:rPr lang="en-US" smtClean="0"/>
              <a:t>charts and footnotes.</a:t>
            </a:r>
          </a:p>
          <a:p>
            <a:r>
              <a:rPr lang="en-US" smtClean="0"/>
              <a:t>(ii) How to relate the chart to the</a:t>
            </a:r>
          </a:p>
          <a:p>
            <a:r>
              <a:rPr lang="en-US" smtClean="0"/>
              <a:t>configuration of the crane, crawlers, or</a:t>
            </a:r>
          </a:p>
          <a:p>
            <a:r>
              <a:rPr lang="en-US" smtClean="0"/>
              <a:t>outriggers/stabilizers extended or retracted,</a:t>
            </a:r>
          </a:p>
          <a:p>
            <a:r>
              <a:rPr lang="en-US" smtClean="0"/>
              <a:t>jib erected or offset, and various</a:t>
            </a:r>
          </a:p>
          <a:p>
            <a:r>
              <a:rPr lang="en-US" smtClean="0"/>
              <a:t>counterweight configurations.</a:t>
            </a:r>
          </a:p>
          <a:p>
            <a:r>
              <a:rPr lang="en-US" smtClean="0"/>
              <a:t>(iii) The difference between structural</a:t>
            </a:r>
          </a:p>
          <a:p>
            <a:r>
              <a:rPr lang="en-US" smtClean="0"/>
              <a:t>capacity and capacity limited by stability.</a:t>
            </a:r>
          </a:p>
          <a:p>
            <a:r>
              <a:rPr lang="en-US" smtClean="0"/>
              <a:t>(iv) What is included in capacity ratings.</a:t>
            </a:r>
          </a:p>
          <a:p>
            <a:r>
              <a:rPr lang="en-US" smtClean="0"/>
              <a:t>(v) The range diagram and its relationship</a:t>
            </a:r>
          </a:p>
          <a:p>
            <a:r>
              <a:rPr lang="en-US" smtClean="0"/>
              <a:t>to the load chart.</a:t>
            </a:r>
          </a:p>
          <a:p>
            <a:r>
              <a:rPr lang="en-US" smtClean="0"/>
              <a:t>(vi) The work area chart and its</a:t>
            </a:r>
          </a:p>
          <a:p>
            <a:r>
              <a:rPr lang="en-US" smtClean="0"/>
              <a:t>relationship to the load chart.</a:t>
            </a:r>
          </a:p>
          <a:p>
            <a:r>
              <a:rPr lang="en-US" smtClean="0"/>
              <a:t>(vii) Where to find and how to use the</a:t>
            </a:r>
          </a:p>
          <a:p>
            <a:r>
              <a:rPr lang="en-US" smtClean="0"/>
              <a:t>‘‘parts-of-line’’ information.</a:t>
            </a:r>
          </a:p>
        </p:txBody>
      </p:sp>
      <p:sp>
        <p:nvSpPr>
          <p:cNvPr id="4" name="Slide Number Placeholder 3"/>
          <p:cNvSpPr>
            <a:spLocks noGrp="1"/>
          </p:cNvSpPr>
          <p:nvPr>
            <p:ph type="sldNum" sz="quarter" idx="5"/>
          </p:nvPr>
        </p:nvSpPr>
        <p:spPr/>
        <p:txBody>
          <a:bodyPr/>
          <a:lstStyle/>
          <a:p>
            <a:pPr>
              <a:defRPr/>
            </a:pPr>
            <a:fld id="{15B6D977-EDC4-4525-A818-64FB149E19B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2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8AC8681-7600-44F4-B421-8CC15F5BCCD1}"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6CAB5F1-5B1E-4F0F-A5FA-50C4294AE9C9}"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947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smtClean="0"/>
              <a:t>Reference </a:t>
            </a:r>
            <a:r>
              <a:rPr lang="en-US" dirty="0" smtClean="0">
                <a:solidFill>
                  <a:schemeClr val="accent1">
                    <a:lumMod val="50000"/>
                  </a:schemeClr>
                </a:solidFill>
              </a:rPr>
              <a:t>(1926.1425(c)). </a:t>
            </a:r>
            <a:endParaRPr lang="en-US" dirty="0" smtClean="0"/>
          </a:p>
        </p:txBody>
      </p:sp>
      <p:sp>
        <p:nvSpPr>
          <p:cNvPr id="4" name="Slide Number Placeholder 3"/>
          <p:cNvSpPr>
            <a:spLocks noGrp="1"/>
          </p:cNvSpPr>
          <p:nvPr>
            <p:ph type="sldNum" sz="quarter" idx="5"/>
          </p:nvPr>
        </p:nvSpPr>
        <p:spPr/>
        <p:txBody>
          <a:bodyPr/>
          <a:lstStyle/>
          <a:p>
            <a:pPr>
              <a:defRPr/>
            </a:pPr>
            <a:fld id="{2240FEAA-2D9B-4D5C-8FCE-CCC7E94A0A49}"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598F7B1F-2DDD-451A-9C9B-482A0A85AB3A}" type="slidenum">
              <a:rPr lang="en-US"/>
              <a:pPr>
                <a:defRPr/>
              </a:pPr>
              <a:t>21</a:t>
            </a:fld>
            <a:endParaRPr lang="en-US"/>
          </a:p>
        </p:txBody>
      </p:sp>
      <p:sp>
        <p:nvSpPr>
          <p:cNvPr id="494595"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94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5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8548" name="Slide Number Placeholder 3"/>
          <p:cNvSpPr>
            <a:spLocks noGrp="1"/>
          </p:cNvSpPr>
          <p:nvPr>
            <p:ph type="sldNum" sz="quarter" idx="5"/>
          </p:nvPr>
        </p:nvSpPr>
        <p:spPr/>
        <p:txBody>
          <a:bodyPr/>
          <a:lstStyle/>
          <a:p>
            <a:pPr>
              <a:defRPr/>
            </a:pPr>
            <a:fld id="{D0EB32A1-282E-4EB7-92C9-A738164C122E}" type="slidenum">
              <a:rPr lang="en-US"/>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5172" name="Slide Number Placeholder 3"/>
          <p:cNvSpPr>
            <a:spLocks noGrp="1"/>
          </p:cNvSpPr>
          <p:nvPr>
            <p:ph type="sldNum" sz="quarter" idx="5"/>
          </p:nvPr>
        </p:nvSpPr>
        <p:spPr/>
        <p:txBody>
          <a:bodyPr/>
          <a:lstStyle/>
          <a:p>
            <a:pPr>
              <a:defRPr/>
            </a:pPr>
            <a:fld id="{7AA10ADB-5D3A-4FBE-8AE3-127505F336C7}" type="slidenum">
              <a:rPr lang="en-US"/>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7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5172" name="Slide Number Placeholder 3"/>
          <p:cNvSpPr>
            <a:spLocks noGrp="1"/>
          </p:cNvSpPr>
          <p:nvPr>
            <p:ph type="sldNum" sz="quarter" idx="5"/>
          </p:nvPr>
        </p:nvSpPr>
        <p:spPr/>
        <p:txBody>
          <a:bodyPr/>
          <a:lstStyle/>
          <a:p>
            <a:pPr>
              <a:defRPr/>
            </a:pPr>
            <a:fld id="{6481BA08-E960-4F87-8DDF-7FC21B7C3DD1}" type="slidenum">
              <a:rPr lang="en-US"/>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8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Beside struck-by hazards (depicted by arrows) there are other hazards depicted in this photograph including missing and inadequate fall protection guardrails.  Struck by: worker is standing in an unguarded area under another worker (who has no fall protection) who is dropping debris.  Worker at top platform is now wearing a vest or garment that an equipment operator can see him.  Also note that the small front end loader has no positive means of curbing of stops that would prevent the equipment from falling over side of floor. </a:t>
            </a:r>
          </a:p>
          <a:p>
            <a:endParaRPr lang="en-US" smtClean="0"/>
          </a:p>
        </p:txBody>
      </p:sp>
      <p:sp>
        <p:nvSpPr>
          <p:cNvPr id="4" name="Slide Number Placeholder 3"/>
          <p:cNvSpPr>
            <a:spLocks noGrp="1"/>
          </p:cNvSpPr>
          <p:nvPr>
            <p:ph type="sldNum" sz="quarter" idx="5"/>
          </p:nvPr>
        </p:nvSpPr>
        <p:spPr/>
        <p:txBody>
          <a:bodyPr/>
          <a:lstStyle/>
          <a:p>
            <a:pPr>
              <a:defRPr/>
            </a:pPr>
            <a:fld id="{B781A559-E55D-4B78-AE26-A31BCB47977A}"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9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Closing a roadway to vehicle traffic is an example of and elimination control or struck-by vehicles. </a:t>
            </a:r>
          </a:p>
        </p:txBody>
      </p:sp>
      <p:sp>
        <p:nvSpPr>
          <p:cNvPr id="4" name="Slide Number Placeholder 3"/>
          <p:cNvSpPr>
            <a:spLocks noGrp="1"/>
          </p:cNvSpPr>
          <p:nvPr>
            <p:ph type="sldNum" sz="quarter" idx="5"/>
          </p:nvPr>
        </p:nvSpPr>
        <p:spPr/>
        <p:txBody>
          <a:bodyPr/>
          <a:lstStyle/>
          <a:p>
            <a:pPr>
              <a:defRPr/>
            </a:pPr>
            <a:fld id="{5BF2A02D-7CC7-470C-AA50-34F7234C20A7}"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0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These are examples of administrative controls that help prevent employee exposure to hazards (they are not intended here for knowledge transfer). The Manual on Uniform Traffic Control Devices, or MUTCD defines the standards used by road managers nationwide to install and maintain traffic control devices on all public streets, highways, bikeways, and private roads open to public traffic. The MUTCD is published by the Federal Highway Administration (FHWA) under 23 Code of Federal Regulations (CFR), Part 655, Subpart F.  Competent persons, manager and flag persons must know and understand the proper controls applicable to their respective sites.</a:t>
            </a:r>
          </a:p>
          <a:p>
            <a:endParaRPr lang="en-US" smtClean="0"/>
          </a:p>
        </p:txBody>
      </p:sp>
      <p:sp>
        <p:nvSpPr>
          <p:cNvPr id="4" name="Slide Number Placeholder 3"/>
          <p:cNvSpPr>
            <a:spLocks noGrp="1"/>
          </p:cNvSpPr>
          <p:nvPr>
            <p:ph type="sldNum" sz="quarter" idx="5"/>
          </p:nvPr>
        </p:nvSpPr>
        <p:spPr/>
        <p:txBody>
          <a:bodyPr/>
          <a:lstStyle/>
          <a:p>
            <a:pPr>
              <a:defRPr/>
            </a:pPr>
            <a:fld id="{749E5C43-2177-4BCB-A382-3751E82D339A}"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Another example: These are examples of administrative controls that help prevent employee exposure to hazards (they are not intended here for knowledge transfer).  </a:t>
            </a:r>
          </a:p>
        </p:txBody>
      </p:sp>
      <p:sp>
        <p:nvSpPr>
          <p:cNvPr id="4" name="Slide Number Placeholder 3"/>
          <p:cNvSpPr>
            <a:spLocks noGrp="1"/>
          </p:cNvSpPr>
          <p:nvPr>
            <p:ph type="sldNum" sz="quarter" idx="5"/>
          </p:nvPr>
        </p:nvSpPr>
        <p:spPr/>
        <p:txBody>
          <a:bodyPr/>
          <a:lstStyle/>
          <a:p>
            <a:pPr>
              <a:defRPr/>
            </a:pPr>
            <a:fld id="{70861B78-3EA9-4BD9-A41E-CDFC700D9D09}"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defTabSz="919163">
              <a:defRPr/>
            </a:pPr>
            <a:fld id="{0FDBC4FB-729D-4EBD-9D93-1261CDF46A2F}" type="slidenum">
              <a:rPr lang="en-US" altLang="en-US" smtClean="0"/>
              <a:pPr defTabSz="919163">
                <a:defRPr/>
              </a:pPr>
              <a:t>29</a:t>
            </a:fld>
            <a:endParaRPr lang="en-US" altLang="en-US" dirty="0" smtClean="0"/>
          </a:p>
        </p:txBody>
      </p:sp>
      <p:sp>
        <p:nvSpPr>
          <p:cNvPr id="502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9716" name="Rectangle 3"/>
          <p:cNvSpPr>
            <a:spLocks noGrp="1" noChangeArrowheads="1"/>
          </p:cNvSpPr>
          <p:nvPr>
            <p:ph type="body" idx="1"/>
          </p:nvPr>
        </p:nvSpPr>
        <p:spPr bwMode="auto"/>
        <p:txBody>
          <a:bodyPr wrap="square" numCol="1" anchor="t" anchorCtr="0" compatLnSpc="1">
            <a:prstTxWarp prst="textNoShape">
              <a:avLst/>
            </a:prstTxWarp>
          </a:bodyPr>
          <a:lstStyle/>
          <a:p>
            <a:pPr marL="225425" indent="-225425" eaLnBrk="1" hangingPunct="1">
              <a:defRPr/>
            </a:pPr>
            <a:r>
              <a:rPr lang="en-US" dirty="0" smtClean="0"/>
              <a:t>- New provisions are incorporated into the MUTCD that require the use of high-visibility safety apparel by all workers (including flaggers) within the public right-of-ways of all federal-aid and non-federal-aid streets and highways.  This is an expansion of the 23 CFR revisions adopted in 2006, to extend the applicability from just federal-aid highways to all roads open to public travel.  </a:t>
            </a:r>
          </a:p>
          <a:p>
            <a:pPr marL="225425" indent="-225425" eaLnBrk="1" hangingPunct="1">
              <a:defRPr/>
            </a:pPr>
            <a:r>
              <a:rPr lang="en-US" dirty="0" smtClean="0"/>
              <a:t>- A new option is added that allows first responders and law enforcement personnel to use safety apparel meeting a newly-developed ANSI standard for “public safety vests” because this type of vest will better meet the special needs of these personnel.  </a:t>
            </a:r>
          </a:p>
          <a:p>
            <a:pPr marL="225425" indent="-225425" eaLnBrk="1" hangingPunct="1">
              <a:defRPr/>
            </a:pPr>
            <a:r>
              <a:rPr lang="en-US" dirty="0" smtClean="0"/>
              <a:t>- Firefighters or other emergency responders engaged in emergency operations that directly expose them to flame, fire, heat, and/or hazardous materials may wear </a:t>
            </a:r>
            <a:r>
              <a:rPr lang="en-US" dirty="0" err="1" smtClean="0"/>
              <a:t>retroreflective</a:t>
            </a:r>
            <a:r>
              <a:rPr lang="en-US" dirty="0" smtClean="0"/>
              <a:t> turn-out gear that is specified and regulated by other organizations.</a:t>
            </a:r>
          </a:p>
          <a:p>
            <a:pPr marL="225425" indent="-225425" eaLnBrk="1" hangingPunct="1">
              <a:buFontTx/>
              <a:buChar char="-"/>
              <a:defRPr/>
            </a:pPr>
            <a:r>
              <a:rPr lang="en-US" dirty="0" smtClean="0"/>
              <a:t>Also, a recommendation is added that all on-scene responders and news media personnel in traffic incident areas should wear high-visibility apparel.</a:t>
            </a:r>
          </a:p>
          <a:p>
            <a:pPr marL="225425" indent="-225425" eaLnBrk="1" hangingPunct="1">
              <a:buFontTx/>
              <a:buChar char="-"/>
              <a:defRPr/>
            </a:pPr>
            <a:r>
              <a:rPr lang="en-US" dirty="0" smtClean="0"/>
              <a:t>The FHWA establishes a target compliance date of December 31, 2011 (approximately two years from the effective date of this final rule) for flagger apparel on non-Federal-aid highways.  Required compliance of apparel for workers, including law enforcement officers, on Federal-aid highways has been in effect since November 24, 2008, pursuant to title 23 CFR Part 634.</a:t>
            </a:r>
          </a:p>
          <a:p>
            <a:pPr marL="225425" indent="-225425" eaLnBrk="1" hangingPunct="1">
              <a:buFontTx/>
              <a:buChar char="-"/>
              <a:defRPr/>
            </a:pPr>
            <a:endParaRPr lang="en-US" dirty="0" smtClean="0"/>
          </a:p>
          <a:p>
            <a:pPr algn="ctr">
              <a:spcBef>
                <a:spcPct val="50000"/>
              </a:spcBef>
              <a:defRPr/>
            </a:pPr>
            <a:r>
              <a:rPr lang="en-US" b="1" dirty="0" smtClean="0">
                <a:solidFill>
                  <a:schemeClr val="accent1">
                    <a:lumMod val="50000"/>
                  </a:schemeClr>
                </a:solidFill>
              </a:rPr>
              <a:t>Required for ALL workers within the public right of way</a:t>
            </a:r>
          </a:p>
          <a:p>
            <a:pPr algn="ctr">
              <a:spcBef>
                <a:spcPct val="50000"/>
              </a:spcBef>
              <a:defRPr/>
            </a:pPr>
            <a:r>
              <a:rPr lang="en-US" b="1" dirty="0" smtClean="0">
                <a:solidFill>
                  <a:schemeClr val="accent1">
                    <a:lumMod val="50000"/>
                  </a:schemeClr>
                </a:solidFill>
              </a:rPr>
              <a:t>12/31/11 compliance date</a:t>
            </a:r>
          </a:p>
          <a:p>
            <a:pPr marL="225425" indent="-225425" eaLnBrk="1" hangingPunct="1">
              <a:buFontTx/>
              <a:buChar char="-"/>
              <a:defRPr/>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6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1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987AC8-2F37-4981-AFE9-55992FA80ED4}"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3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Photograph is illustrative no comment.</a:t>
            </a:r>
          </a:p>
        </p:txBody>
      </p:sp>
      <p:sp>
        <p:nvSpPr>
          <p:cNvPr id="4" name="Slide Number Placeholder 3"/>
          <p:cNvSpPr>
            <a:spLocks noGrp="1"/>
          </p:cNvSpPr>
          <p:nvPr>
            <p:ph type="sldNum" sz="quarter" idx="5"/>
          </p:nvPr>
        </p:nvSpPr>
        <p:spPr/>
        <p:txBody>
          <a:bodyPr/>
          <a:lstStyle/>
          <a:p>
            <a:pPr>
              <a:defRPr/>
            </a:pPr>
            <a:fld id="{84340A3F-DD53-4E22-AA4E-E940C3FA13A0}"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63"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smtClean="0"/>
              <a:t>ANSI: </a:t>
            </a:r>
            <a:r>
              <a:rPr lang="en-US" b="1" dirty="0" smtClean="0">
                <a:solidFill>
                  <a:schemeClr val="accent1">
                    <a:lumMod val="50000"/>
                  </a:schemeClr>
                </a:solidFill>
              </a:rPr>
              <a:t>(ANSI Class 2 minimum) </a:t>
            </a:r>
            <a:r>
              <a:rPr lang="en-US" dirty="0" smtClean="0"/>
              <a:t>The American National Standards Institute (ANSI) serves in the capacity of administrator and coordinator of the United States private sector voluntary standardization system. The Institute is a private, nonprofit membership organization supported by a diverse constituency of private and public sector organizations.  Among other OSHA references to ANSI is the use of high-</a:t>
            </a:r>
            <a:r>
              <a:rPr lang="en-US" dirty="0" err="1" smtClean="0"/>
              <a:t>visablity</a:t>
            </a:r>
            <a:r>
              <a:rPr lang="en-US" dirty="0" smtClean="0"/>
              <a:t> personal protective equipment.</a:t>
            </a:r>
          </a:p>
          <a:p>
            <a:pPr>
              <a:defRPr/>
            </a:pPr>
            <a:endParaRPr lang="en-US" dirty="0" smtClean="0"/>
          </a:p>
          <a:p>
            <a:pPr>
              <a:defRPr/>
            </a:pPr>
            <a:r>
              <a:rPr lang="en-US" dirty="0" smtClean="0"/>
              <a:t>Subpart G by reference brings parts of Manual of Uniform Traffic Control Devices (MUTCD) and ANSI:</a:t>
            </a:r>
          </a:p>
          <a:p>
            <a:pPr>
              <a:defRPr/>
            </a:pPr>
            <a:r>
              <a:rPr lang="en-US" dirty="0" smtClean="0"/>
              <a:t>“</a:t>
            </a:r>
            <a:r>
              <a:rPr lang="en-US" altLang="en-US" dirty="0" smtClean="0"/>
              <a:t>All traffic control signs or devices used for the protection of workers must conform with Manual on Uniform Traffic Control Devices (MUTCD) for Streets and Highways (ANSI D6.1-1971).” </a:t>
            </a:r>
            <a:r>
              <a:rPr lang="en-US" dirty="0" smtClean="0"/>
              <a:t>The MUTCD is published by the Federal Highway Administration (FHWA) under 23 Code of Federal Regulations (CFR), Part 655, Subpart F. On December 16, 2009 a final rule adopting the 2009 Edition of the MUTCD was published in the Federal Register. States must comply with this rule within two years. The Federal Register notice, which provides detailed discussion of the FHWA's decisions on major changes from the 2003 edition, can be viewed at </a:t>
            </a:r>
            <a:r>
              <a:rPr lang="en-US" dirty="0" smtClean="0">
                <a:hlinkClick r:id="rId3"/>
              </a:rPr>
              <a:t>http://edocket.access.gpo.gov/2009/pdf/E9-28322.pdf</a:t>
            </a:r>
            <a:r>
              <a:rPr lang="en-US" dirty="0" smtClean="0"/>
              <a:t> (PDF, 716KB).</a:t>
            </a:r>
            <a:endParaRPr lang="en-US" altLang="en-US"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DA3477F5-8726-4FD7-9354-2EEFA881EC22}"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5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47FC646-C884-451D-839C-F357BA5E7899}"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6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71A9136-E768-40E9-9EF5-0DBC50A70B7A}"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7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3A1270F-8E9E-4FA1-BDB3-560FF35ADBDA}"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8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BB5ED60-84AE-4960-B371-71428D5343D5}"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9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Photographs are illustrative</a:t>
            </a:r>
          </a:p>
        </p:txBody>
      </p:sp>
      <p:sp>
        <p:nvSpPr>
          <p:cNvPr id="4" name="Slide Number Placeholder 3"/>
          <p:cNvSpPr>
            <a:spLocks noGrp="1"/>
          </p:cNvSpPr>
          <p:nvPr>
            <p:ph type="sldNum" sz="quarter" idx="5"/>
          </p:nvPr>
        </p:nvSpPr>
        <p:spPr/>
        <p:txBody>
          <a:bodyPr/>
          <a:lstStyle/>
          <a:p>
            <a:pPr>
              <a:defRPr/>
            </a:pPr>
            <a:fld id="{2DFB9EA7-BE2D-4186-84D8-151EA41DFF71}"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0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There are many hazardous situations depicted in this photograph: Struck-by hazards include the machinery being operated with worker alongside, overhead hanging debris and structural components and equipment (air-condition compressor) and electrical hazards. Housekeeping debris.     </a:t>
            </a:r>
          </a:p>
        </p:txBody>
      </p:sp>
      <p:sp>
        <p:nvSpPr>
          <p:cNvPr id="4" name="Slide Number Placeholder 3"/>
          <p:cNvSpPr>
            <a:spLocks noGrp="1"/>
          </p:cNvSpPr>
          <p:nvPr>
            <p:ph type="sldNum" sz="quarter" idx="5"/>
          </p:nvPr>
        </p:nvSpPr>
        <p:spPr/>
        <p:txBody>
          <a:bodyPr/>
          <a:lstStyle/>
          <a:p>
            <a:pPr>
              <a:defRPr/>
            </a:pPr>
            <a:fld id="{DFAA5574-AA40-4581-8393-3B25F90B6C2C}"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88855F-900D-48C6-8CA1-B4E2AC41AC07}" type="slidenum">
              <a:rPr lang="en-US"/>
              <a:pPr>
                <a:defRPr/>
              </a:pPr>
              <a:t>38</a:t>
            </a:fld>
            <a:endParaRPr lang="en-US"/>
          </a:p>
        </p:txBody>
      </p:sp>
      <p:sp>
        <p:nvSpPr>
          <p:cNvPr id="512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0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Or instructor, if the instructor wants to be contacted.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6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54687DF-CAEB-4772-8CCF-5D004F819FFD}"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7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A9D213F-EDAE-4DF2-B95E-C8676A824DC5}"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8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0FFDE22-1DF1-4B3C-B87A-20CF0907772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9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2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DB9C1E-70F6-4798-AFB2-DCDA8DCCAD92}"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0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Just walking around a jobsite can pose many struck-by hazards such as: falling or flying debris or moving equipment, machinery, and vehicles.  You can be stuck-by a backhoe or a dump truck. You can be hit by a flying object as you walk by another worker using a table saw, you can be struck-by a bolt falling from the building you are working on because you were standing alongside the building. There are many instances where you can be struck-by things on a construction site.   </a:t>
            </a:r>
          </a:p>
        </p:txBody>
      </p:sp>
      <p:sp>
        <p:nvSpPr>
          <p:cNvPr id="235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E33468-14BF-4AEC-A969-51F804E68589}"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899F4F-3977-480F-97CE-669768F0E0DA}" type="slidenum">
              <a:rPr lang="en-US"/>
              <a:pPr>
                <a:defRPr/>
              </a:pPr>
              <a:t>8</a:t>
            </a:fld>
            <a:endParaRPr lang="en-US"/>
          </a:p>
        </p:txBody>
      </p:sp>
      <p:sp>
        <p:nvSpPr>
          <p:cNvPr id="481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2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E398C2D-9E3D-468C-B6CF-F4CDD228969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BCAF88-D9DA-4EEC-A568-3A1871B560E4}"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BBE12E-3C66-4F35-846A-E382D058F791}" type="slidenum">
              <a:rPr lang="en-US"/>
              <a:pPr>
                <a:defRPr/>
              </a:pPr>
              <a:t>‹#›</a:t>
            </a:fld>
            <a:endParaRPr lang="en-US"/>
          </a:p>
        </p:txBody>
      </p:sp>
    </p:spTree>
    <p:extLst>
      <p:ext uri="{BB962C8B-B14F-4D97-AF65-F5344CB8AC3E}">
        <p14:creationId xmlns:p14="http://schemas.microsoft.com/office/powerpoint/2010/main" val="463069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7D8728-34DC-4E7F-A029-59CA705271F5}"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0AA168-7A6F-485A-8D4E-2957B829F17B}" type="slidenum">
              <a:rPr lang="en-US"/>
              <a:pPr>
                <a:defRPr/>
              </a:pPr>
              <a:t>‹#›</a:t>
            </a:fld>
            <a:endParaRPr lang="en-US"/>
          </a:p>
        </p:txBody>
      </p:sp>
    </p:spTree>
    <p:extLst>
      <p:ext uri="{BB962C8B-B14F-4D97-AF65-F5344CB8AC3E}">
        <p14:creationId xmlns:p14="http://schemas.microsoft.com/office/powerpoint/2010/main" val="1937045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8B3E57-7E47-4BF3-925A-AC94F45322D9}"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4B0B6F-83EB-4DE0-9E36-7D44CE76C49E}" type="slidenum">
              <a:rPr lang="en-US"/>
              <a:pPr>
                <a:defRPr/>
              </a:pPr>
              <a:t>‹#›</a:t>
            </a:fld>
            <a:endParaRPr lang="en-US"/>
          </a:p>
        </p:txBody>
      </p:sp>
    </p:spTree>
    <p:extLst>
      <p:ext uri="{BB962C8B-B14F-4D97-AF65-F5344CB8AC3E}">
        <p14:creationId xmlns:p14="http://schemas.microsoft.com/office/powerpoint/2010/main" val="1197741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81000" y="6248400"/>
            <a:ext cx="2133600" cy="476250"/>
          </a:xfrm>
        </p:spPr>
        <p:txBody>
          <a:bodyPr/>
          <a:lstStyle>
            <a:lvl1pPr>
              <a:defRPr/>
            </a:lvl1pPr>
          </a:lstStyle>
          <a:p>
            <a:pPr>
              <a:defRPr/>
            </a:pPr>
            <a:r>
              <a:rPr lang="en-US"/>
              <a:t>Hardwood Grant #86J6-HT13</a:t>
            </a:r>
          </a:p>
        </p:txBody>
      </p:sp>
      <p:sp>
        <p:nvSpPr>
          <p:cNvPr id="7" name="Footer Placeholder 6"/>
          <p:cNvSpPr>
            <a:spLocks noGrp="1"/>
          </p:cNvSpPr>
          <p:nvPr>
            <p:ph type="ftr" sz="quarter" idx="11"/>
          </p:nvPr>
        </p:nvSpPr>
        <p:spPr>
          <a:xfrm>
            <a:off x="3124200" y="6248400"/>
            <a:ext cx="2895600" cy="476250"/>
          </a:xfrm>
        </p:spPr>
        <p:txBody>
          <a:bodyPr/>
          <a:lstStyle>
            <a:lvl1pPr>
              <a:defRPr/>
            </a:lvl1pPr>
          </a:lstStyle>
          <a:p>
            <a:pPr>
              <a:defRPr/>
            </a:pPr>
            <a:r>
              <a:rPr lang="en-US"/>
              <a:t>Southwest Safety Training Alliance Inc.</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C8319588-C515-497D-8AB6-7CDBDFBD4C29}" type="slidenum">
              <a:rPr lang="en-US"/>
              <a:pPr>
                <a:defRPr/>
              </a:pPr>
              <a:t>‹#›</a:t>
            </a:fld>
            <a:endParaRPr lang="en-US"/>
          </a:p>
        </p:txBody>
      </p:sp>
    </p:spTree>
    <p:extLst>
      <p:ext uri="{BB962C8B-B14F-4D97-AF65-F5344CB8AC3E}">
        <p14:creationId xmlns:p14="http://schemas.microsoft.com/office/powerpoint/2010/main" val="364566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A7AE94-C108-4151-871B-7F0237937A22}"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F05A96-F968-425E-8DE4-2A94F3FF1B0B}" type="slidenum">
              <a:rPr lang="en-US"/>
              <a:pPr>
                <a:defRPr/>
              </a:pPr>
              <a:t>‹#›</a:t>
            </a:fld>
            <a:endParaRPr lang="en-US"/>
          </a:p>
        </p:txBody>
      </p:sp>
    </p:spTree>
    <p:extLst>
      <p:ext uri="{BB962C8B-B14F-4D97-AF65-F5344CB8AC3E}">
        <p14:creationId xmlns:p14="http://schemas.microsoft.com/office/powerpoint/2010/main" val="151882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A8D10F4-7D35-4B8D-9A89-E292BEC14C67}"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68BFED-CF96-4109-8BF6-0645C95A21AF}" type="slidenum">
              <a:rPr lang="en-US"/>
              <a:pPr>
                <a:defRPr/>
              </a:pPr>
              <a:t>‹#›</a:t>
            </a:fld>
            <a:endParaRPr lang="en-US"/>
          </a:p>
        </p:txBody>
      </p:sp>
    </p:spTree>
    <p:extLst>
      <p:ext uri="{BB962C8B-B14F-4D97-AF65-F5344CB8AC3E}">
        <p14:creationId xmlns:p14="http://schemas.microsoft.com/office/powerpoint/2010/main" val="695257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AFBA377-4708-4EB8-AE3B-FE70A639D620}" type="datetimeFigureOut">
              <a:rPr lang="en-US"/>
              <a:pPr>
                <a:defRPr/>
              </a:pPr>
              <a:t>4/27/2012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0B2D6E-7772-4574-8B66-F8D9DD268A99}" type="slidenum">
              <a:rPr lang="en-US"/>
              <a:pPr>
                <a:defRPr/>
              </a:pPr>
              <a:t>‹#›</a:t>
            </a:fld>
            <a:endParaRPr lang="en-US"/>
          </a:p>
        </p:txBody>
      </p:sp>
    </p:spTree>
    <p:extLst>
      <p:ext uri="{BB962C8B-B14F-4D97-AF65-F5344CB8AC3E}">
        <p14:creationId xmlns:p14="http://schemas.microsoft.com/office/powerpoint/2010/main" val="152735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CBBC9DD-26F6-454C-889A-481AC611C243}" type="datetimeFigureOut">
              <a:rPr lang="en-US"/>
              <a:pPr>
                <a:defRPr/>
              </a:pPr>
              <a:t>4/27/2012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95792E-AA62-4595-BA4E-F55E48081E70}" type="slidenum">
              <a:rPr lang="en-US"/>
              <a:pPr>
                <a:defRPr/>
              </a:pPr>
              <a:t>‹#›</a:t>
            </a:fld>
            <a:endParaRPr lang="en-US"/>
          </a:p>
        </p:txBody>
      </p:sp>
    </p:spTree>
    <p:extLst>
      <p:ext uri="{BB962C8B-B14F-4D97-AF65-F5344CB8AC3E}">
        <p14:creationId xmlns:p14="http://schemas.microsoft.com/office/powerpoint/2010/main" val="3121324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54CD958-162E-4B03-A333-09F466245B36}" type="datetimeFigureOut">
              <a:rPr lang="en-US"/>
              <a:pPr>
                <a:defRPr/>
              </a:pPr>
              <a:t>4/27/2012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7A67264-6EC1-4C2D-827F-C9DA1140645D}" type="slidenum">
              <a:rPr lang="en-US"/>
              <a:pPr>
                <a:defRPr/>
              </a:pPr>
              <a:t>‹#›</a:t>
            </a:fld>
            <a:endParaRPr lang="en-US"/>
          </a:p>
        </p:txBody>
      </p:sp>
    </p:spTree>
    <p:extLst>
      <p:ext uri="{BB962C8B-B14F-4D97-AF65-F5344CB8AC3E}">
        <p14:creationId xmlns:p14="http://schemas.microsoft.com/office/powerpoint/2010/main" val="433092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737FE2-E3B6-4D76-A94F-98D2A6E2E642}" type="datetimeFigureOut">
              <a:rPr lang="en-US"/>
              <a:pPr>
                <a:defRPr/>
              </a:pPr>
              <a:t>4/27/2012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CED2685-A3EC-40DC-9427-0D82262F030F}" type="slidenum">
              <a:rPr lang="en-US"/>
              <a:pPr>
                <a:defRPr/>
              </a:pPr>
              <a:t>‹#›</a:t>
            </a:fld>
            <a:endParaRPr lang="en-US"/>
          </a:p>
        </p:txBody>
      </p:sp>
    </p:spTree>
    <p:extLst>
      <p:ext uri="{BB962C8B-B14F-4D97-AF65-F5344CB8AC3E}">
        <p14:creationId xmlns:p14="http://schemas.microsoft.com/office/powerpoint/2010/main" val="2637037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B1C31F-1CA4-4EDA-BB04-047737256481}" type="datetimeFigureOut">
              <a:rPr lang="en-US"/>
              <a:pPr>
                <a:defRPr/>
              </a:pPr>
              <a:t>4/27/2012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6B4FEF-AE0F-4216-B626-397217EF7E8B}" type="slidenum">
              <a:rPr lang="en-US"/>
              <a:pPr>
                <a:defRPr/>
              </a:pPr>
              <a:t>‹#›</a:t>
            </a:fld>
            <a:endParaRPr lang="en-US"/>
          </a:p>
        </p:txBody>
      </p:sp>
    </p:spTree>
    <p:extLst>
      <p:ext uri="{BB962C8B-B14F-4D97-AF65-F5344CB8AC3E}">
        <p14:creationId xmlns:p14="http://schemas.microsoft.com/office/powerpoint/2010/main" val="3513710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407586-ABEB-4FDD-8378-B13B89C19E37}" type="datetimeFigureOut">
              <a:rPr lang="en-US"/>
              <a:pPr>
                <a:defRPr/>
              </a:pPr>
              <a:t>4/27/2012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E713CE-2A92-484F-A3CF-1EC46AB66594}" type="slidenum">
              <a:rPr lang="en-US"/>
              <a:pPr>
                <a:defRPr/>
              </a:pPr>
              <a:t>‹#›</a:t>
            </a:fld>
            <a:endParaRPr lang="en-US"/>
          </a:p>
        </p:txBody>
      </p:sp>
    </p:spTree>
    <p:extLst>
      <p:ext uri="{BB962C8B-B14F-4D97-AF65-F5344CB8AC3E}">
        <p14:creationId xmlns:p14="http://schemas.microsoft.com/office/powerpoint/2010/main" val="1053054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F0B67C7-695B-4DE2-9BBB-C20F8034BE00}" type="datetimeFigureOut">
              <a:rPr lang="en-US"/>
              <a:pPr>
                <a:defRPr/>
              </a:pPr>
              <a:t>4/27/2012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0D62281-DB8D-4158-B6D9-DBC385E5B9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wmf"/><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762000"/>
            <a:ext cx="7848600" cy="762000"/>
          </a:xfrm>
        </p:spPr>
        <p:txBody>
          <a:bodyPr/>
          <a:lstStyle/>
          <a:p>
            <a:pPr>
              <a:defRPr/>
            </a:pPr>
            <a:r>
              <a:rPr lang="en-US" sz="4000" b="1" dirty="0">
                <a:solidFill>
                  <a:schemeClr val="tx2">
                    <a:lumMod val="50000"/>
                  </a:schemeClr>
                </a:solidFill>
              </a:rPr>
              <a:t>Systems of Safety Applied to Focus Four Hazards </a:t>
            </a:r>
          </a:p>
        </p:txBody>
      </p:sp>
      <p:sp>
        <p:nvSpPr>
          <p:cNvPr id="2051" name="Rectangle 3"/>
          <p:cNvSpPr>
            <a:spLocks noGrp="1" noChangeArrowheads="1"/>
          </p:cNvSpPr>
          <p:nvPr>
            <p:ph type="subTitle" idx="1"/>
          </p:nvPr>
        </p:nvSpPr>
        <p:spPr>
          <a:xfrm>
            <a:off x="1219200" y="2438400"/>
            <a:ext cx="6400800" cy="1752600"/>
          </a:xfrm>
        </p:spPr>
        <p:txBody>
          <a:bodyPr/>
          <a:lstStyle/>
          <a:p>
            <a:pPr>
              <a:defRPr/>
            </a:pPr>
            <a:r>
              <a:rPr lang="en-US" b="1" dirty="0">
                <a:solidFill>
                  <a:schemeClr val="tx2">
                    <a:lumMod val="50000"/>
                  </a:schemeClr>
                </a:solidFill>
              </a:rPr>
              <a:t>USDOL-OSHA</a:t>
            </a:r>
          </a:p>
          <a:p>
            <a:pPr>
              <a:defRPr/>
            </a:pPr>
            <a:r>
              <a:rPr lang="en-US" b="1" dirty="0">
                <a:solidFill>
                  <a:schemeClr val="tx2">
                    <a:lumMod val="50000"/>
                  </a:schemeClr>
                </a:solidFill>
              </a:rPr>
              <a:t>Susan Harwood Grant </a:t>
            </a:r>
          </a:p>
          <a:p>
            <a:pPr>
              <a:defRPr/>
            </a:pPr>
            <a:r>
              <a:rPr lang="en-US" b="1" dirty="0" smtClean="0">
                <a:solidFill>
                  <a:schemeClr val="tx2">
                    <a:lumMod val="50000"/>
                  </a:schemeClr>
                </a:solidFill>
              </a:rPr>
              <a:t>SHT21005SH0</a:t>
            </a:r>
            <a:endParaRPr lang="en-US" b="1" dirty="0">
              <a:solidFill>
                <a:schemeClr val="tx2">
                  <a:lumMod val="50000"/>
                </a:schemeClr>
              </a:solidFill>
            </a:endParaRPr>
          </a:p>
        </p:txBody>
      </p:sp>
      <p:pic>
        <p:nvPicPr>
          <p:cNvPr id="16388" name="Picture 4" descr="UMDNJ_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68525" y="4595813"/>
            <a:ext cx="4384675"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nSpc>
                <a:spcPct val="90000"/>
              </a:lnSpc>
              <a:defRPr/>
            </a:pPr>
            <a:r>
              <a:rPr lang="en-US" b="1" dirty="0" smtClean="0">
                <a:solidFill>
                  <a:schemeClr val="accent1">
                    <a:lumMod val="50000"/>
                  </a:schemeClr>
                </a:solidFill>
              </a:rPr>
              <a:t>Struck-by Falling Objects</a:t>
            </a:r>
            <a:br>
              <a:rPr lang="en-US" b="1" dirty="0" smtClean="0">
                <a:solidFill>
                  <a:schemeClr val="accent1">
                    <a:lumMod val="50000"/>
                  </a:schemeClr>
                </a:solidFill>
              </a:rPr>
            </a:br>
            <a:endParaRPr lang="en-US" b="1" dirty="0" smtClean="0">
              <a:solidFill>
                <a:schemeClr val="accent1">
                  <a:lumMod val="50000"/>
                </a:schemeClr>
              </a:solidFill>
            </a:endParaRPr>
          </a:p>
        </p:txBody>
      </p:sp>
      <p:sp>
        <p:nvSpPr>
          <p:cNvPr id="6" name="Rectangle 3"/>
          <p:cNvSpPr txBox="1">
            <a:spLocks noChangeArrowheads="1"/>
          </p:cNvSpPr>
          <p:nvPr/>
        </p:nvSpPr>
        <p:spPr bwMode="auto">
          <a:xfrm>
            <a:off x="228600" y="5562600"/>
            <a:ext cx="8686800" cy="5029200"/>
          </a:xfrm>
          <a:prstGeom prst="rect">
            <a:avLst/>
          </a:prstGeom>
          <a:noFill/>
          <a:ln w="9525">
            <a:noFill/>
            <a:miter lim="800000"/>
            <a:headEnd/>
            <a:tailEnd/>
          </a:ln>
        </p:spPr>
        <p:txBody>
          <a:bodyPr/>
          <a:lstStyle/>
          <a:p>
            <a:pPr marL="342900" indent="-342900" algn="ctr" eaLnBrk="0" hangingPunct="0">
              <a:spcBef>
                <a:spcPct val="20000"/>
              </a:spcBef>
              <a:defRPr/>
            </a:pPr>
            <a:r>
              <a:rPr lang="en-US" sz="3200" b="1" dirty="0">
                <a:solidFill>
                  <a:schemeClr val="accent1">
                    <a:lumMod val="50000"/>
                  </a:schemeClr>
                </a:solidFill>
                <a:latin typeface="+mn-lt"/>
              </a:rPr>
              <a:t>Control material from falling</a:t>
            </a:r>
          </a:p>
          <a:p>
            <a:pPr marL="342900" indent="-342900" algn="ctr" eaLnBrk="0" hangingPunct="0">
              <a:spcBef>
                <a:spcPct val="20000"/>
              </a:spcBef>
              <a:defRPr/>
            </a:pPr>
            <a:r>
              <a:rPr lang="en-US" sz="2800" b="1" dirty="0">
                <a:solidFill>
                  <a:schemeClr val="accent2">
                    <a:lumMod val="75000"/>
                  </a:schemeClr>
                </a:solidFill>
                <a:latin typeface="+mn-lt"/>
              </a:rPr>
              <a:t>Vertical Netting :  Engineering Controls</a:t>
            </a:r>
          </a:p>
        </p:txBody>
      </p:sp>
      <p:pic>
        <p:nvPicPr>
          <p:cNvPr id="20070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914400"/>
            <a:ext cx="59817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1058863"/>
            <a:ext cx="4960938"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228600" y="5029200"/>
            <a:ext cx="8686800" cy="5029200"/>
          </a:xfrm>
          <a:prstGeom prst="rect">
            <a:avLst/>
          </a:prstGeom>
          <a:noFill/>
          <a:ln w="9525">
            <a:noFill/>
            <a:miter lim="800000"/>
            <a:headEnd/>
            <a:tailEnd/>
          </a:ln>
        </p:spPr>
        <p:txBody>
          <a:bodyPr/>
          <a:lstStyle/>
          <a:p>
            <a:pPr marL="342900" indent="-342900" algn="ctr" eaLnBrk="0" hangingPunct="0">
              <a:spcBef>
                <a:spcPct val="20000"/>
              </a:spcBef>
              <a:defRPr/>
            </a:pPr>
            <a:r>
              <a:rPr lang="en-US" sz="3200" b="1" dirty="0">
                <a:solidFill>
                  <a:schemeClr val="accent1">
                    <a:lumMod val="50000"/>
                  </a:schemeClr>
                </a:solidFill>
                <a:latin typeface="+mn-lt"/>
              </a:rPr>
              <a:t>Control material from falling</a:t>
            </a:r>
          </a:p>
          <a:p>
            <a:pPr marL="342900" indent="-342900" algn="ctr" eaLnBrk="0" hangingPunct="0">
              <a:spcBef>
                <a:spcPct val="20000"/>
              </a:spcBef>
              <a:defRPr/>
            </a:pPr>
            <a:r>
              <a:rPr lang="en-US" sz="3200" b="1" dirty="0" err="1">
                <a:solidFill>
                  <a:schemeClr val="accent2">
                    <a:lumMod val="75000"/>
                  </a:schemeClr>
                </a:solidFill>
                <a:latin typeface="+mn-lt"/>
              </a:rPr>
              <a:t>Toeboards</a:t>
            </a:r>
            <a:r>
              <a:rPr lang="en-US" sz="3200" b="1" dirty="0">
                <a:solidFill>
                  <a:schemeClr val="accent2">
                    <a:lumMod val="75000"/>
                  </a:schemeClr>
                </a:solidFill>
                <a:latin typeface="+mn-lt"/>
              </a:rPr>
              <a:t>: Administrative Engineering Controls</a:t>
            </a:r>
          </a:p>
        </p:txBody>
      </p:sp>
      <p:sp>
        <p:nvSpPr>
          <p:cNvPr id="8" name="Title 1"/>
          <p:cNvSpPr txBox="1">
            <a:spLocks/>
          </p:cNvSpPr>
          <p:nvPr/>
        </p:nvSpPr>
        <p:spPr bwMode="auto">
          <a:xfrm>
            <a:off x="609600" y="427038"/>
            <a:ext cx="8229600" cy="1143000"/>
          </a:xfrm>
          <a:prstGeom prst="rect">
            <a:avLst/>
          </a:prstGeom>
          <a:noFill/>
          <a:ln w="9525">
            <a:noFill/>
            <a:miter lim="800000"/>
            <a:headEnd/>
            <a:tailEnd/>
          </a:ln>
        </p:spPr>
        <p:txBody>
          <a:bodyPr anchor="ctr"/>
          <a:lstStyle/>
          <a:p>
            <a:pPr algn="ctr" eaLnBrk="0" hangingPunct="0">
              <a:lnSpc>
                <a:spcPct val="90000"/>
              </a:lnSpc>
              <a:defRPr/>
            </a:pPr>
            <a:r>
              <a:rPr lang="en-US" sz="4400" b="1">
                <a:solidFill>
                  <a:schemeClr val="accent1">
                    <a:lumMod val="50000"/>
                  </a:schemeClr>
                </a:solidFill>
                <a:latin typeface="+mj-lt"/>
                <a:ea typeface="+mj-ea"/>
                <a:cs typeface="+mj-cs"/>
              </a:rPr>
              <a:t>Struck-by Falling Objects</a:t>
            </a:r>
            <a:br>
              <a:rPr lang="en-US" sz="4400" b="1">
                <a:solidFill>
                  <a:schemeClr val="accent1">
                    <a:lumMod val="50000"/>
                  </a:schemeClr>
                </a:solidFill>
                <a:latin typeface="+mj-lt"/>
                <a:ea typeface="+mj-ea"/>
                <a:cs typeface="+mj-cs"/>
              </a:rPr>
            </a:br>
            <a:endParaRPr lang="en-US" sz="4400" b="1" dirty="0">
              <a:solidFill>
                <a:schemeClr val="accent1">
                  <a:lumMod val="50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28600" y="5029200"/>
            <a:ext cx="8686800" cy="5029200"/>
          </a:xfrm>
          <a:prstGeom prst="rect">
            <a:avLst/>
          </a:prstGeom>
          <a:noFill/>
          <a:ln w="9525">
            <a:noFill/>
            <a:miter lim="800000"/>
            <a:headEnd/>
            <a:tailEnd/>
          </a:ln>
        </p:spPr>
        <p:txBody>
          <a:bodyPr/>
          <a:lstStyle/>
          <a:p>
            <a:pPr marL="342900" indent="-342900" algn="ctr" eaLnBrk="0" hangingPunct="0">
              <a:spcBef>
                <a:spcPct val="20000"/>
              </a:spcBef>
              <a:defRPr/>
            </a:pPr>
            <a:r>
              <a:rPr lang="en-US" sz="3200" b="1" dirty="0">
                <a:solidFill>
                  <a:schemeClr val="accent1">
                    <a:lumMod val="50000"/>
                  </a:schemeClr>
                </a:solidFill>
                <a:latin typeface="+mn-lt"/>
              </a:rPr>
              <a:t>Control entry into fall zones with signage and barricades </a:t>
            </a:r>
          </a:p>
          <a:p>
            <a:pPr marL="342900" indent="-342900" algn="ctr" eaLnBrk="0" hangingPunct="0">
              <a:spcBef>
                <a:spcPct val="20000"/>
              </a:spcBef>
              <a:defRPr/>
            </a:pPr>
            <a:r>
              <a:rPr lang="en-US" sz="3200" b="1" dirty="0">
                <a:solidFill>
                  <a:schemeClr val="accent2">
                    <a:lumMod val="75000"/>
                  </a:schemeClr>
                </a:solidFill>
                <a:latin typeface="+mn-lt"/>
              </a:rPr>
              <a:t>Barricades: Administrative Engineering Controls</a:t>
            </a:r>
          </a:p>
        </p:txBody>
      </p:sp>
      <p:pic>
        <p:nvPicPr>
          <p:cNvPr id="202755" name="Picture 9" descr="j018282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1219200"/>
            <a:ext cx="48768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p:txBody>
          <a:bodyPr/>
          <a:lstStyle/>
          <a:p>
            <a:pPr>
              <a:lnSpc>
                <a:spcPct val="90000"/>
              </a:lnSpc>
              <a:defRPr/>
            </a:pPr>
            <a:r>
              <a:rPr lang="en-US" b="1" dirty="0" smtClean="0">
                <a:solidFill>
                  <a:schemeClr val="accent1">
                    <a:lumMod val="50000"/>
                  </a:schemeClr>
                </a:solidFill>
              </a:rPr>
              <a:t>Struck-by Falling Objects</a:t>
            </a:r>
            <a:br>
              <a:rPr lang="en-US" b="1" dirty="0" smtClean="0">
                <a:solidFill>
                  <a:schemeClr val="accent1">
                    <a:lumMod val="50000"/>
                  </a:schemeClr>
                </a:solidFill>
              </a:rPr>
            </a:br>
            <a:endParaRPr lang="en-US" b="1" dirty="0" smtClean="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4" name="Rectangle 3"/>
          <p:cNvSpPr>
            <a:spLocks noGrp="1" noChangeArrowheads="1"/>
          </p:cNvSpPr>
          <p:nvPr>
            <p:ph type="body" sz="half" idx="1"/>
          </p:nvPr>
        </p:nvSpPr>
        <p:spPr>
          <a:xfrm>
            <a:off x="228600" y="1042988"/>
            <a:ext cx="4038600" cy="4525962"/>
          </a:xfrm>
        </p:spPr>
        <p:txBody>
          <a:bodyPr/>
          <a:lstStyle/>
          <a:p>
            <a:pPr>
              <a:buFont typeface="Arial" pitchFamily="34" charset="0"/>
              <a:buNone/>
              <a:defRPr/>
            </a:pPr>
            <a:r>
              <a:rPr lang="en-US" sz="2800" b="1" dirty="0" smtClean="0">
                <a:solidFill>
                  <a:schemeClr val="accent1">
                    <a:lumMod val="50000"/>
                  </a:schemeClr>
                </a:solidFill>
              </a:rPr>
              <a:t>Hard hats are required for:</a:t>
            </a:r>
          </a:p>
          <a:p>
            <a:pPr lvl="1">
              <a:defRPr/>
            </a:pPr>
            <a:r>
              <a:rPr lang="en-US" sz="2400" b="1" dirty="0" smtClean="0">
                <a:solidFill>
                  <a:schemeClr val="accent1">
                    <a:lumMod val="50000"/>
                  </a:schemeClr>
                </a:solidFill>
              </a:rPr>
              <a:t>Overhead hazards</a:t>
            </a:r>
          </a:p>
          <a:p>
            <a:pPr lvl="1">
              <a:defRPr/>
            </a:pPr>
            <a:r>
              <a:rPr lang="en-US" sz="2400" b="1" dirty="0" smtClean="0">
                <a:solidFill>
                  <a:schemeClr val="accent1">
                    <a:lumMod val="50000"/>
                  </a:schemeClr>
                </a:solidFill>
              </a:rPr>
              <a:t>Falling objects</a:t>
            </a:r>
          </a:p>
          <a:p>
            <a:pPr lvl="1">
              <a:defRPr/>
            </a:pPr>
            <a:r>
              <a:rPr lang="en-US" sz="2400" b="1" dirty="0" smtClean="0">
                <a:solidFill>
                  <a:schemeClr val="accent1">
                    <a:lumMod val="50000"/>
                  </a:schemeClr>
                </a:solidFill>
              </a:rPr>
              <a:t>Flying objects</a:t>
            </a:r>
          </a:p>
          <a:p>
            <a:pPr lvl="1">
              <a:defRPr/>
            </a:pPr>
            <a:r>
              <a:rPr lang="en-US" sz="2400" b="1" dirty="0" smtClean="0">
                <a:solidFill>
                  <a:schemeClr val="accent1">
                    <a:lumMod val="50000"/>
                  </a:schemeClr>
                </a:solidFill>
              </a:rPr>
              <a:t>Electrical hazards</a:t>
            </a:r>
          </a:p>
          <a:p>
            <a:pPr lvl="1">
              <a:defRPr/>
            </a:pPr>
            <a:r>
              <a:rPr lang="en-US" sz="2400" b="1" dirty="0" smtClean="0">
                <a:solidFill>
                  <a:schemeClr val="accent1">
                    <a:lumMod val="50000"/>
                  </a:schemeClr>
                </a:solidFill>
              </a:rPr>
              <a:t>Scaffold use</a:t>
            </a:r>
          </a:p>
          <a:p>
            <a:pPr lvl="1">
              <a:defRPr/>
            </a:pPr>
            <a:endParaRPr lang="en-US" sz="2400" b="1" dirty="0" smtClean="0">
              <a:solidFill>
                <a:schemeClr val="accent1">
                  <a:lumMod val="50000"/>
                </a:schemeClr>
              </a:solidFill>
            </a:endParaRPr>
          </a:p>
        </p:txBody>
      </p:sp>
      <p:sp>
        <p:nvSpPr>
          <p:cNvPr id="13" name="Rectangle 12"/>
          <p:cNvSpPr/>
          <p:nvPr/>
        </p:nvSpPr>
        <p:spPr>
          <a:xfrm>
            <a:off x="-76200" y="5954713"/>
            <a:ext cx="9271000" cy="523875"/>
          </a:xfrm>
          <a:prstGeom prst="rect">
            <a:avLst/>
          </a:prstGeom>
        </p:spPr>
        <p:txBody>
          <a:bodyPr wrap="none">
            <a:spAutoFit/>
          </a:bodyPr>
          <a:lstStyle/>
          <a:p>
            <a:pPr marL="342900" indent="-342900" algn="ctr" eaLnBrk="0" hangingPunct="0">
              <a:spcBef>
                <a:spcPct val="20000"/>
              </a:spcBef>
              <a:defRPr/>
            </a:pPr>
            <a:r>
              <a:rPr lang="en-US" sz="2800" b="1" dirty="0">
                <a:solidFill>
                  <a:schemeClr val="accent2">
                    <a:lumMod val="75000"/>
                  </a:schemeClr>
                </a:solidFill>
              </a:rPr>
              <a:t>Personal Protection Equipment: Mitigation Controls</a:t>
            </a:r>
          </a:p>
        </p:txBody>
      </p:sp>
      <p:sp>
        <p:nvSpPr>
          <p:cNvPr id="6" name="Title 1"/>
          <p:cNvSpPr txBox="1">
            <a:spLocks/>
          </p:cNvSpPr>
          <p:nvPr/>
        </p:nvSpPr>
        <p:spPr bwMode="auto">
          <a:xfrm>
            <a:off x="609600" y="427038"/>
            <a:ext cx="8229600" cy="1143000"/>
          </a:xfrm>
          <a:prstGeom prst="rect">
            <a:avLst/>
          </a:prstGeom>
          <a:noFill/>
          <a:ln w="9525">
            <a:noFill/>
            <a:miter lim="800000"/>
            <a:headEnd/>
            <a:tailEnd/>
          </a:ln>
        </p:spPr>
        <p:txBody>
          <a:bodyPr anchor="ctr"/>
          <a:lstStyle/>
          <a:p>
            <a:pPr algn="ctr" eaLnBrk="0" hangingPunct="0">
              <a:lnSpc>
                <a:spcPct val="90000"/>
              </a:lnSpc>
              <a:defRPr/>
            </a:pPr>
            <a:r>
              <a:rPr lang="en-US" sz="4400" b="1" dirty="0">
                <a:solidFill>
                  <a:schemeClr val="accent1">
                    <a:lumMod val="50000"/>
                  </a:schemeClr>
                </a:solidFill>
                <a:latin typeface="+mj-lt"/>
                <a:ea typeface="+mj-ea"/>
                <a:cs typeface="+mj-cs"/>
              </a:rPr>
              <a:t>Struck-by Falling Objects</a:t>
            </a:r>
            <a:br>
              <a:rPr lang="en-US" sz="4400" b="1" dirty="0">
                <a:solidFill>
                  <a:schemeClr val="accent1">
                    <a:lumMod val="50000"/>
                  </a:schemeClr>
                </a:solidFill>
                <a:latin typeface="+mj-lt"/>
                <a:ea typeface="+mj-ea"/>
                <a:cs typeface="+mj-cs"/>
              </a:rPr>
            </a:br>
            <a:endParaRPr lang="en-US" sz="4400" b="1" dirty="0">
              <a:solidFill>
                <a:schemeClr val="accent1">
                  <a:lumMod val="50000"/>
                </a:schemeClr>
              </a:solidFill>
              <a:latin typeface="+mj-lt"/>
              <a:ea typeface="+mj-ea"/>
              <a:cs typeface="+mj-cs"/>
            </a:endParaRPr>
          </a:p>
        </p:txBody>
      </p:sp>
      <p:pic>
        <p:nvPicPr>
          <p:cNvPr id="203781"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5050" y="4319588"/>
            <a:ext cx="2089150" cy="1471612"/>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3782"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67200" y="1189038"/>
            <a:ext cx="38100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5"/>
          <p:cNvSpPr>
            <a:spLocks noChangeArrowheads="1"/>
          </p:cNvSpPr>
          <p:nvPr/>
        </p:nvSpPr>
        <p:spPr bwMode="auto">
          <a:xfrm>
            <a:off x="4246563" y="1524000"/>
            <a:ext cx="3754437" cy="3581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p:txBody>
          <a:bodyPr/>
          <a:lstStyle/>
          <a:p>
            <a:endParaRPr lang="en-US" smtClean="0"/>
          </a:p>
        </p:txBody>
      </p:sp>
      <p:sp>
        <p:nvSpPr>
          <p:cNvPr id="204803" name="Text Placeholder 2"/>
          <p:cNvSpPr>
            <a:spLocks noGrp="1"/>
          </p:cNvSpPr>
          <p:nvPr>
            <p:ph type="body" sz="half" idx="1"/>
          </p:nvPr>
        </p:nvSpPr>
        <p:spPr/>
        <p:txBody>
          <a:bodyPr/>
          <a:lstStyle/>
          <a:p>
            <a:endParaRPr lang="en-US" smtClean="0"/>
          </a:p>
        </p:txBody>
      </p:sp>
      <p:sp>
        <p:nvSpPr>
          <p:cNvPr id="204804" name="Content Placeholder 3"/>
          <p:cNvSpPr>
            <a:spLocks noGrp="1"/>
          </p:cNvSpPr>
          <p:nvPr>
            <p:ph sz="quarter" idx="2"/>
          </p:nvPr>
        </p:nvSpPr>
        <p:spPr/>
        <p:txBody>
          <a:bodyPr/>
          <a:lstStyle/>
          <a:p>
            <a:endParaRPr lang="en-US" smtClean="0"/>
          </a:p>
        </p:txBody>
      </p:sp>
      <p:sp>
        <p:nvSpPr>
          <p:cNvPr id="204805" name="Content Placeholder 4"/>
          <p:cNvSpPr>
            <a:spLocks noGrp="1"/>
          </p:cNvSpPr>
          <p:nvPr>
            <p:ph sz="quarter" idx="3"/>
          </p:nvPr>
        </p:nvSpPr>
        <p:spPr/>
        <p:txBody>
          <a:bodyPr/>
          <a:lstStyle/>
          <a:p>
            <a:endParaRPr lang="en-US" smtClean="0"/>
          </a:p>
        </p:txBody>
      </p:sp>
      <p:pic>
        <p:nvPicPr>
          <p:cNvPr id="20480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563" y="0"/>
            <a:ext cx="9326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5"/>
          <p:cNvSpPr>
            <a:spLocks noChangeArrowheads="1"/>
          </p:cNvSpPr>
          <p:nvPr/>
        </p:nvSpPr>
        <p:spPr bwMode="auto">
          <a:xfrm>
            <a:off x="762000" y="1676400"/>
            <a:ext cx="1757363" cy="1676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
        <p:nvSpPr>
          <p:cNvPr id="8" name="AutoShape 5"/>
          <p:cNvSpPr>
            <a:spLocks noChangeArrowheads="1"/>
          </p:cNvSpPr>
          <p:nvPr/>
        </p:nvSpPr>
        <p:spPr bwMode="auto">
          <a:xfrm>
            <a:off x="3348038" y="1676400"/>
            <a:ext cx="1757362" cy="1676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
        <p:nvSpPr>
          <p:cNvPr id="9" name="AutoShape 5"/>
          <p:cNvSpPr>
            <a:spLocks noChangeArrowheads="1"/>
          </p:cNvSpPr>
          <p:nvPr/>
        </p:nvSpPr>
        <p:spPr bwMode="auto">
          <a:xfrm>
            <a:off x="7081838" y="1676400"/>
            <a:ext cx="1757362" cy="1676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28600" y="6019800"/>
            <a:ext cx="8686800" cy="838200"/>
          </a:xfrm>
          <a:prstGeom prst="rect">
            <a:avLst/>
          </a:prstGeom>
          <a:noFill/>
          <a:ln w="9525">
            <a:noFill/>
            <a:miter lim="800000"/>
            <a:headEnd/>
            <a:tailEnd/>
          </a:ln>
        </p:spPr>
        <p:txBody>
          <a:bodyPr/>
          <a:lstStyle/>
          <a:p>
            <a:pPr marL="342900" indent="-342900" algn="ctr" eaLnBrk="0" hangingPunct="0">
              <a:spcBef>
                <a:spcPct val="20000"/>
              </a:spcBef>
              <a:defRPr/>
            </a:pPr>
            <a:r>
              <a:rPr lang="en-US" sz="3200" b="1" dirty="0">
                <a:solidFill>
                  <a:schemeClr val="accent2">
                    <a:lumMod val="75000"/>
                  </a:schemeClr>
                </a:solidFill>
                <a:latin typeface="+mn-lt"/>
              </a:rPr>
              <a:t>Limited Access Zone: Administrative Controls</a:t>
            </a:r>
          </a:p>
        </p:txBody>
      </p:sp>
      <p:sp>
        <p:nvSpPr>
          <p:cNvPr id="6" name="Title 1"/>
          <p:cNvSpPr>
            <a:spLocks noGrp="1"/>
          </p:cNvSpPr>
          <p:nvPr>
            <p:ph type="title"/>
          </p:nvPr>
        </p:nvSpPr>
        <p:spPr/>
        <p:txBody>
          <a:bodyPr/>
          <a:lstStyle/>
          <a:p>
            <a:pPr>
              <a:lnSpc>
                <a:spcPct val="90000"/>
              </a:lnSpc>
              <a:defRPr/>
            </a:pPr>
            <a:r>
              <a:rPr lang="en-US" b="1" dirty="0" smtClean="0">
                <a:solidFill>
                  <a:schemeClr val="accent1">
                    <a:lumMod val="50000"/>
                  </a:schemeClr>
                </a:solidFill>
              </a:rPr>
              <a:t>Struck-by Falling Objects</a:t>
            </a:r>
            <a:br>
              <a:rPr lang="en-US" b="1" dirty="0" smtClean="0">
                <a:solidFill>
                  <a:schemeClr val="accent1">
                    <a:lumMod val="50000"/>
                  </a:schemeClr>
                </a:solidFill>
              </a:rPr>
            </a:br>
            <a:endParaRPr lang="en-US" b="1" dirty="0" smtClean="0">
              <a:solidFill>
                <a:schemeClr val="accent1">
                  <a:lumMod val="50000"/>
                </a:schemeClr>
              </a:solidFill>
            </a:endParaRPr>
          </a:p>
        </p:txBody>
      </p:sp>
      <p:pic>
        <p:nvPicPr>
          <p:cNvPr id="20582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1066800"/>
            <a:ext cx="3886200"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495800" y="914400"/>
            <a:ext cx="4572000" cy="5078413"/>
          </a:xfrm>
          <a:prstGeom prst="rect">
            <a:avLst/>
          </a:prstGeom>
        </p:spPr>
        <p:txBody>
          <a:bodyPr>
            <a:spAutoFit/>
          </a:bodyPr>
          <a:lstStyle/>
          <a:p>
            <a:pPr>
              <a:lnSpc>
                <a:spcPct val="130000"/>
              </a:lnSpc>
              <a:defRPr/>
            </a:pPr>
            <a:r>
              <a:rPr lang="en-US" b="1" dirty="0">
                <a:solidFill>
                  <a:schemeClr val="accent1">
                    <a:lumMod val="50000"/>
                  </a:schemeClr>
                </a:solidFill>
              </a:rPr>
              <a:t>Limited Access Zone</a:t>
            </a:r>
          </a:p>
          <a:p>
            <a:pPr>
              <a:lnSpc>
                <a:spcPct val="130000"/>
              </a:lnSpc>
              <a:defRPr/>
            </a:pPr>
            <a:r>
              <a:rPr lang="en-US" b="1" dirty="0">
                <a:solidFill>
                  <a:schemeClr val="accent1">
                    <a:lumMod val="50000"/>
                  </a:schemeClr>
                </a:solidFill>
              </a:rPr>
              <a:t>Shall be established whenever a masonry wall is being constructed</a:t>
            </a:r>
          </a:p>
          <a:p>
            <a:pPr>
              <a:lnSpc>
                <a:spcPct val="130000"/>
              </a:lnSpc>
              <a:defRPr/>
            </a:pPr>
            <a:r>
              <a:rPr lang="en-US" b="1" dirty="0">
                <a:solidFill>
                  <a:schemeClr val="accent1">
                    <a:lumMod val="50000"/>
                  </a:schemeClr>
                </a:solidFill>
              </a:rPr>
              <a:t>Prior to start of construction</a:t>
            </a:r>
          </a:p>
          <a:p>
            <a:pPr>
              <a:lnSpc>
                <a:spcPct val="130000"/>
              </a:lnSpc>
              <a:defRPr/>
            </a:pPr>
            <a:r>
              <a:rPr lang="en-US" b="1" dirty="0">
                <a:solidFill>
                  <a:schemeClr val="accent1">
                    <a:lumMod val="50000"/>
                  </a:schemeClr>
                </a:solidFill>
              </a:rPr>
              <a:t>Equal to height of wall plus four feet for the entire length of wall</a:t>
            </a:r>
          </a:p>
          <a:p>
            <a:pPr>
              <a:lnSpc>
                <a:spcPct val="130000"/>
              </a:lnSpc>
              <a:defRPr/>
            </a:pPr>
            <a:r>
              <a:rPr lang="en-US" b="1" dirty="0">
                <a:solidFill>
                  <a:schemeClr val="accent1">
                    <a:lumMod val="50000"/>
                  </a:schemeClr>
                </a:solidFill>
              </a:rPr>
              <a:t>Opposite scaffold side</a:t>
            </a:r>
          </a:p>
          <a:p>
            <a:pPr>
              <a:lnSpc>
                <a:spcPct val="130000"/>
              </a:lnSpc>
              <a:defRPr/>
            </a:pPr>
            <a:r>
              <a:rPr lang="en-US" b="1" dirty="0">
                <a:solidFill>
                  <a:schemeClr val="accent1">
                    <a:lumMod val="50000"/>
                  </a:schemeClr>
                </a:solidFill>
              </a:rPr>
              <a:t>Only masons allowed</a:t>
            </a:r>
          </a:p>
          <a:p>
            <a:pPr>
              <a:lnSpc>
                <a:spcPct val="130000"/>
              </a:lnSpc>
              <a:defRPr/>
            </a:pPr>
            <a:r>
              <a:rPr lang="en-US" b="1" dirty="0">
                <a:solidFill>
                  <a:schemeClr val="accent1">
                    <a:lumMod val="50000"/>
                  </a:schemeClr>
                </a:solidFill>
              </a:rPr>
              <a:t>L.A.Z. shall remain in place until wall is supported</a:t>
            </a:r>
          </a:p>
          <a:p>
            <a:pPr>
              <a:lnSpc>
                <a:spcPct val="130000"/>
              </a:lnSpc>
              <a:defRPr/>
            </a:pPr>
            <a:r>
              <a:rPr lang="en-US" b="1" dirty="0">
                <a:solidFill>
                  <a:schemeClr val="accent1">
                    <a:lumMod val="50000"/>
                  </a:schemeClr>
                </a:solidFill>
              </a:rPr>
              <a:t>If wall is over eight feet tall it must be braced unless adequately supported</a:t>
            </a:r>
          </a:p>
          <a:p>
            <a:pPr marL="342900" indent="-342900">
              <a:spcBef>
                <a:spcPct val="20000"/>
              </a:spcBef>
              <a:defRPr/>
            </a:pPr>
            <a:r>
              <a:rPr lang="en-US" b="1" dirty="0">
                <a:solidFill>
                  <a:schemeClr val="accent1">
                    <a:lumMod val="50000"/>
                  </a:schemeClr>
                </a:solidFill>
              </a:rPr>
              <a:t>Bracing must remain until permanent</a:t>
            </a:r>
          </a:p>
          <a:p>
            <a:pPr marL="342900" indent="-342900">
              <a:spcBef>
                <a:spcPct val="20000"/>
              </a:spcBef>
              <a:defRPr/>
            </a:pPr>
            <a:r>
              <a:rPr lang="en-US" b="1" dirty="0">
                <a:solidFill>
                  <a:schemeClr val="accent1">
                    <a:lumMod val="50000"/>
                  </a:schemeClr>
                </a:solidFill>
              </a:rPr>
              <a:t>support structures are in place</a:t>
            </a:r>
          </a:p>
        </p:txBody>
      </p:sp>
      <p:pic>
        <p:nvPicPr>
          <p:cNvPr id="20583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43013" y="3962400"/>
            <a:ext cx="2262187"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1219200" y="776288"/>
            <a:ext cx="2992438"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2900" indent="-342900" eaLnBrk="0" hangingPunct="0">
              <a:buClr>
                <a:srgbClr val="00FF00"/>
              </a:buClr>
              <a:buFont typeface="Wingdings" pitchFamily="2" charset="2"/>
              <a:buChar char="ü"/>
            </a:pPr>
            <a:r>
              <a:rPr lang="en-US" sz="20800"/>
              <a:t> </a:t>
            </a:r>
          </a:p>
        </p:txBody>
      </p:sp>
      <p:sp>
        <p:nvSpPr>
          <p:cNvPr id="10" name="Rectangle 5"/>
          <p:cNvSpPr>
            <a:spLocks noChangeArrowheads="1"/>
          </p:cNvSpPr>
          <p:nvPr/>
        </p:nvSpPr>
        <p:spPr bwMode="auto">
          <a:xfrm>
            <a:off x="1676400" y="4373563"/>
            <a:ext cx="1492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2900" indent="-342900" eaLnBrk="0" hangingPunct="0">
              <a:buClr>
                <a:srgbClr val="00FF00"/>
              </a:buClr>
              <a:buFont typeface="Wingdings" pitchFamily="2" charset="2"/>
              <a:buChar char="ü"/>
            </a:pPr>
            <a:r>
              <a:rPr lang="en-US" sz="960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28600" y="5638800"/>
            <a:ext cx="8686800" cy="1371600"/>
          </a:xfrm>
          <a:prstGeom prst="rect">
            <a:avLst/>
          </a:prstGeom>
          <a:noFill/>
          <a:ln w="9525">
            <a:noFill/>
            <a:miter lim="800000"/>
            <a:headEnd/>
            <a:tailEnd/>
          </a:ln>
        </p:spPr>
        <p:txBody>
          <a:bodyPr/>
          <a:lstStyle/>
          <a:p>
            <a:pPr marL="342900" indent="-342900" algn="ctr" eaLnBrk="0" hangingPunct="0">
              <a:spcBef>
                <a:spcPct val="20000"/>
              </a:spcBef>
              <a:defRPr/>
            </a:pPr>
            <a:r>
              <a:rPr lang="en-US" sz="3200" b="1" dirty="0">
                <a:solidFill>
                  <a:schemeClr val="accent1">
                    <a:lumMod val="50000"/>
                  </a:schemeClr>
                </a:solidFill>
                <a:latin typeface="+mj-lt"/>
              </a:rPr>
              <a:t>Control Rigging inspected prior to shift(s)</a:t>
            </a:r>
          </a:p>
          <a:p>
            <a:pPr marL="342900" indent="-342900" algn="ctr" eaLnBrk="0" hangingPunct="0">
              <a:spcBef>
                <a:spcPct val="20000"/>
              </a:spcBef>
              <a:defRPr/>
            </a:pPr>
            <a:r>
              <a:rPr lang="en-US" sz="3200" b="1" dirty="0">
                <a:solidFill>
                  <a:schemeClr val="accent2">
                    <a:lumMod val="75000"/>
                  </a:schemeClr>
                </a:solidFill>
                <a:latin typeface="+mn-lt"/>
              </a:rPr>
              <a:t>Inspections: Administrative Controls</a:t>
            </a:r>
          </a:p>
        </p:txBody>
      </p:sp>
      <p:sp>
        <p:nvSpPr>
          <p:cNvPr id="6" name="Title 1"/>
          <p:cNvSpPr>
            <a:spLocks noGrp="1"/>
          </p:cNvSpPr>
          <p:nvPr>
            <p:ph type="title"/>
          </p:nvPr>
        </p:nvSpPr>
        <p:spPr/>
        <p:txBody>
          <a:bodyPr/>
          <a:lstStyle/>
          <a:p>
            <a:pPr>
              <a:lnSpc>
                <a:spcPct val="90000"/>
              </a:lnSpc>
              <a:defRPr/>
            </a:pPr>
            <a:r>
              <a:rPr lang="en-US" b="1" dirty="0" smtClean="0">
                <a:solidFill>
                  <a:schemeClr val="accent1">
                    <a:lumMod val="50000"/>
                  </a:schemeClr>
                </a:solidFill>
              </a:rPr>
              <a:t>Struck-by Rigging Failure</a:t>
            </a:r>
            <a:br>
              <a:rPr lang="en-US" b="1" dirty="0" smtClean="0">
                <a:solidFill>
                  <a:schemeClr val="accent1">
                    <a:lumMod val="50000"/>
                  </a:schemeClr>
                </a:solidFill>
              </a:rPr>
            </a:br>
            <a:endParaRPr lang="en-US" b="1" dirty="0" smtClean="0">
              <a:solidFill>
                <a:schemeClr val="accent1">
                  <a:lumMod val="50000"/>
                </a:schemeClr>
              </a:solidFill>
            </a:endParaRPr>
          </a:p>
        </p:txBody>
      </p:sp>
      <p:pic>
        <p:nvPicPr>
          <p:cNvPr id="206852" name="Picture 4" descr="D:\Construction\CONST PART I\Rigging\filter\Slide32.JPG"/>
          <p:cNvPicPr>
            <a:picLocks noChangeAspect="1" noChangeArrowheads="1"/>
          </p:cNvPicPr>
          <p:nvPr/>
        </p:nvPicPr>
        <p:blipFill>
          <a:blip r:embed="rId3" cstate="email">
            <a:lum bright="18000"/>
            <a:extLst>
              <a:ext uri="{28A0092B-C50C-407E-A947-70E740481C1C}">
                <a14:useLocalDpi xmlns:a14="http://schemas.microsoft.com/office/drawing/2010/main"/>
              </a:ext>
            </a:extLst>
          </a:blip>
          <a:srcRect/>
          <a:stretch>
            <a:fillRect/>
          </a:stretch>
        </p:blipFill>
        <p:spPr bwMode="auto">
          <a:xfrm>
            <a:off x="1035050" y="914400"/>
            <a:ext cx="3232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3" name="Picture 6" descr="Q:\John B\rigfiltered\Slide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3257550"/>
            <a:ext cx="304800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600" y="3276600"/>
            <a:ext cx="3963988"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5"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35500" y="914400"/>
            <a:ext cx="33655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5"/>
          <p:cNvSpPr>
            <a:spLocks noChangeArrowheads="1"/>
          </p:cNvSpPr>
          <p:nvPr/>
        </p:nvSpPr>
        <p:spPr bwMode="auto">
          <a:xfrm>
            <a:off x="1676400" y="1219200"/>
            <a:ext cx="1757363" cy="1676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
        <p:nvSpPr>
          <p:cNvPr id="10" name="AutoShape 5"/>
          <p:cNvSpPr>
            <a:spLocks noChangeArrowheads="1"/>
          </p:cNvSpPr>
          <p:nvPr/>
        </p:nvSpPr>
        <p:spPr bwMode="auto">
          <a:xfrm>
            <a:off x="1671638" y="3733800"/>
            <a:ext cx="1757362" cy="1676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
        <p:nvSpPr>
          <p:cNvPr id="11" name="AutoShape 5"/>
          <p:cNvSpPr>
            <a:spLocks noChangeArrowheads="1"/>
          </p:cNvSpPr>
          <p:nvPr/>
        </p:nvSpPr>
        <p:spPr bwMode="auto">
          <a:xfrm>
            <a:off x="5786438" y="3581400"/>
            <a:ext cx="1757362" cy="1676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
        <p:nvSpPr>
          <p:cNvPr id="12" name="Rectangle 5"/>
          <p:cNvSpPr>
            <a:spLocks noChangeArrowheads="1"/>
          </p:cNvSpPr>
          <p:nvPr/>
        </p:nvSpPr>
        <p:spPr bwMode="auto">
          <a:xfrm>
            <a:off x="4953000" y="533400"/>
            <a:ext cx="2992438"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2900" indent="-342900" eaLnBrk="0" hangingPunct="0">
              <a:buClr>
                <a:srgbClr val="00FF00"/>
              </a:buClr>
              <a:buFont typeface="Wingdings" pitchFamily="2" charset="2"/>
              <a:buChar char="ü"/>
            </a:pPr>
            <a:r>
              <a:rPr lang="en-US" sz="2080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76200" y="4419600"/>
            <a:ext cx="8915400" cy="1447800"/>
          </a:xfrm>
          <a:prstGeom prst="rect">
            <a:avLst/>
          </a:prstGeom>
          <a:noFill/>
          <a:ln w="9525">
            <a:noFill/>
            <a:miter lim="800000"/>
            <a:headEnd/>
            <a:tailEnd/>
          </a:ln>
        </p:spPr>
        <p:txBody>
          <a:bodyPr/>
          <a:lstStyle/>
          <a:p>
            <a:pPr marL="342900" indent="-342900" algn="ctr" eaLnBrk="0" hangingPunct="0">
              <a:spcBef>
                <a:spcPct val="20000"/>
              </a:spcBef>
              <a:defRPr/>
            </a:pPr>
            <a:r>
              <a:rPr lang="en-US" sz="2800" b="1" dirty="0">
                <a:solidFill>
                  <a:schemeClr val="accent1">
                    <a:lumMod val="50000"/>
                  </a:schemeClr>
                </a:solidFill>
                <a:latin typeface="+mj-lt"/>
              </a:rPr>
              <a:t>Controlling Entity provides a clear, firm, drained and graded area and maintains a controlled access into various fall  and swing zones.  The Controlling Entity provides coordination and pre-pick planning.    </a:t>
            </a:r>
          </a:p>
          <a:p>
            <a:pPr marL="342900" indent="-342900" algn="ctr" eaLnBrk="0" hangingPunct="0">
              <a:spcBef>
                <a:spcPct val="20000"/>
              </a:spcBef>
              <a:defRPr/>
            </a:pPr>
            <a:r>
              <a:rPr lang="en-US" sz="2800" b="1" dirty="0">
                <a:solidFill>
                  <a:schemeClr val="accent2">
                    <a:lumMod val="75000"/>
                  </a:schemeClr>
                </a:solidFill>
                <a:latin typeface="+mn-lt"/>
              </a:rPr>
              <a:t>Site Conditions and Coordination: Administrative Controls</a:t>
            </a:r>
          </a:p>
        </p:txBody>
      </p:sp>
      <p:sp>
        <p:nvSpPr>
          <p:cNvPr id="12" name="Title 1"/>
          <p:cNvSpPr>
            <a:spLocks noGrp="1"/>
          </p:cNvSpPr>
          <p:nvPr>
            <p:ph type="title"/>
          </p:nvPr>
        </p:nvSpPr>
        <p:spPr/>
        <p:txBody>
          <a:bodyPr/>
          <a:lstStyle/>
          <a:p>
            <a:pPr>
              <a:lnSpc>
                <a:spcPct val="90000"/>
              </a:lnSpc>
              <a:defRPr/>
            </a:pPr>
            <a:r>
              <a:rPr lang="en-US" b="1" dirty="0" smtClean="0">
                <a:solidFill>
                  <a:schemeClr val="accent1">
                    <a:lumMod val="50000"/>
                  </a:schemeClr>
                </a:solidFill>
              </a:rPr>
              <a:t>Struck-by Rigging Failure</a:t>
            </a:r>
            <a:br>
              <a:rPr lang="en-US" b="1" dirty="0" smtClean="0">
                <a:solidFill>
                  <a:schemeClr val="accent1">
                    <a:lumMod val="50000"/>
                  </a:schemeClr>
                </a:solidFill>
              </a:rPr>
            </a:br>
            <a:endParaRPr lang="en-US" b="1" dirty="0" smtClean="0">
              <a:solidFill>
                <a:schemeClr val="accent1">
                  <a:lumMod val="50000"/>
                </a:schemeClr>
              </a:solidFill>
            </a:endParaRPr>
          </a:p>
        </p:txBody>
      </p:sp>
      <p:pic>
        <p:nvPicPr>
          <p:cNvPr id="207876" name="Picture 1" descr="Side view of heavy-lift cran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86200" y="914400"/>
            <a:ext cx="2525713" cy="3352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787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6538" y="901700"/>
            <a:ext cx="3421062"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7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73850" y="914400"/>
            <a:ext cx="2165350" cy="3352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381000" y="2027238"/>
            <a:ext cx="335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sz="2400" b="1"/>
              <a:t>OPTION 1:  </a:t>
            </a:r>
          </a:p>
          <a:p>
            <a:pPr marL="342900" indent="-342900">
              <a:lnSpc>
                <a:spcPct val="90000"/>
              </a:lnSpc>
              <a:spcBef>
                <a:spcPct val="20000"/>
              </a:spcBef>
            </a:pPr>
            <a:r>
              <a:rPr lang="en-US" sz="2400" b="1"/>
              <a:t>    </a:t>
            </a:r>
            <a:r>
              <a:rPr lang="en-US" sz="2400"/>
              <a:t>Accredited testing organization</a:t>
            </a:r>
          </a:p>
          <a:p>
            <a:pPr marL="342900" indent="-342900">
              <a:lnSpc>
                <a:spcPct val="90000"/>
              </a:lnSpc>
              <a:spcBef>
                <a:spcPct val="20000"/>
              </a:spcBef>
              <a:buFontTx/>
              <a:buChar char="•"/>
            </a:pPr>
            <a:r>
              <a:rPr lang="en-US" sz="2400" b="1"/>
              <a:t>OPTION 2:  </a:t>
            </a:r>
          </a:p>
          <a:p>
            <a:pPr marL="342900" indent="-342900">
              <a:lnSpc>
                <a:spcPct val="90000"/>
              </a:lnSpc>
              <a:spcBef>
                <a:spcPct val="20000"/>
              </a:spcBef>
            </a:pPr>
            <a:r>
              <a:rPr lang="en-US" sz="2400" b="1"/>
              <a:t>	</a:t>
            </a:r>
            <a:r>
              <a:rPr lang="en-US" sz="2400"/>
              <a:t>Audited employer program</a:t>
            </a:r>
          </a:p>
          <a:p>
            <a:pPr marL="342900" indent="-342900">
              <a:lnSpc>
                <a:spcPct val="90000"/>
              </a:lnSpc>
              <a:spcBef>
                <a:spcPct val="20000"/>
              </a:spcBef>
              <a:buFontTx/>
              <a:buChar char="•"/>
            </a:pPr>
            <a:r>
              <a:rPr lang="en-US" sz="2400" b="1"/>
              <a:t>OPTION 3:  </a:t>
            </a:r>
          </a:p>
          <a:p>
            <a:pPr marL="342900" indent="-342900">
              <a:lnSpc>
                <a:spcPct val="90000"/>
              </a:lnSpc>
              <a:spcBef>
                <a:spcPct val="20000"/>
              </a:spcBef>
            </a:pPr>
            <a:r>
              <a:rPr lang="en-US" sz="2400" b="1"/>
              <a:t>	</a:t>
            </a:r>
            <a:r>
              <a:rPr lang="en-US" sz="2400"/>
              <a:t>U.S. military</a:t>
            </a:r>
          </a:p>
          <a:p>
            <a:pPr marL="342900" indent="-342900">
              <a:lnSpc>
                <a:spcPct val="90000"/>
              </a:lnSpc>
              <a:spcBef>
                <a:spcPct val="20000"/>
              </a:spcBef>
              <a:buFontTx/>
              <a:buChar char="•"/>
            </a:pPr>
            <a:r>
              <a:rPr lang="en-US" sz="2400" b="1"/>
              <a:t>OPTION 4:  </a:t>
            </a:r>
          </a:p>
          <a:p>
            <a:pPr marL="342900" indent="-342900">
              <a:lnSpc>
                <a:spcPct val="90000"/>
              </a:lnSpc>
              <a:spcBef>
                <a:spcPct val="20000"/>
              </a:spcBef>
            </a:pPr>
            <a:r>
              <a:rPr lang="en-US" sz="2400" b="1"/>
              <a:t>	</a:t>
            </a:r>
            <a:r>
              <a:rPr lang="en-US" sz="2400"/>
              <a:t>State/local license</a:t>
            </a:r>
          </a:p>
        </p:txBody>
      </p:sp>
      <p:sp>
        <p:nvSpPr>
          <p:cNvPr id="6" name="Text Box 3"/>
          <p:cNvSpPr txBox="1">
            <a:spLocks noChangeArrowheads="1"/>
          </p:cNvSpPr>
          <p:nvPr/>
        </p:nvSpPr>
        <p:spPr bwMode="auto">
          <a:xfrm>
            <a:off x="5410200" y="1374775"/>
            <a:ext cx="2973388" cy="530225"/>
          </a:xfrm>
          <a:prstGeom prst="rect">
            <a:avLst/>
          </a:prstGeom>
          <a:solidFill>
            <a:schemeClr val="bg1"/>
          </a:solidFill>
          <a:ln w="9525" algn="ctr">
            <a:noFill/>
            <a:miter lim="800000"/>
            <a:headEnd/>
            <a:tailEnd/>
          </a:ln>
          <a:effectLst/>
        </p:spPr>
        <p:txBody>
          <a:bodyPr wrap="none">
            <a:spAutoFit/>
          </a:bodyPr>
          <a:lstStyle/>
          <a:p>
            <a:pPr algn="ctr">
              <a:lnSpc>
                <a:spcPct val="90000"/>
              </a:lnSpc>
              <a:defRPr/>
            </a:pPr>
            <a:r>
              <a:rPr lang="en-US" sz="3200" b="1" dirty="0">
                <a:effectLst>
                  <a:outerShdw blurRad="38100" dist="38100" dir="2700000" algn="tl">
                    <a:srgbClr val="C0C0C0"/>
                  </a:outerShdw>
                </a:effectLst>
                <a:latin typeface="Times New Roman" pitchFamily="18" charset="0"/>
              </a:rPr>
              <a:t>Testing Criteria</a:t>
            </a:r>
          </a:p>
        </p:txBody>
      </p:sp>
      <p:sp>
        <p:nvSpPr>
          <p:cNvPr id="208900" name="AutoShape 4"/>
          <p:cNvSpPr>
            <a:spLocks noChangeArrowheads="1"/>
          </p:cNvSpPr>
          <p:nvPr/>
        </p:nvSpPr>
        <p:spPr bwMode="auto">
          <a:xfrm>
            <a:off x="2743200" y="2179638"/>
            <a:ext cx="1600200" cy="228600"/>
          </a:xfrm>
          <a:prstGeom prst="rightArrow">
            <a:avLst>
              <a:gd name="adj1" fmla="val 50000"/>
              <a:gd name="adj2" fmla="val 175000"/>
            </a:avLst>
          </a:prstGeom>
          <a:solidFill>
            <a:srgbClr val="800080"/>
          </a:solidFill>
          <a:ln w="9525" algn="ctr">
            <a:solidFill>
              <a:schemeClr val="tx1"/>
            </a:solidFill>
            <a:miter lim="800000"/>
            <a:headEnd/>
            <a:tailEnd/>
          </a:ln>
        </p:spPr>
        <p:txBody>
          <a:bodyPr wrap="none" anchor="ctr"/>
          <a:lstStyle/>
          <a:p>
            <a:endParaRPr lang="en-US"/>
          </a:p>
        </p:txBody>
      </p:sp>
      <p:sp>
        <p:nvSpPr>
          <p:cNvPr id="208901" name="AutoShape 5"/>
          <p:cNvSpPr>
            <a:spLocks noChangeArrowheads="1"/>
          </p:cNvSpPr>
          <p:nvPr/>
        </p:nvSpPr>
        <p:spPr bwMode="auto">
          <a:xfrm>
            <a:off x="2743200" y="3246438"/>
            <a:ext cx="1600200" cy="228600"/>
          </a:xfrm>
          <a:prstGeom prst="rightArrow">
            <a:avLst>
              <a:gd name="adj1" fmla="val 50000"/>
              <a:gd name="adj2" fmla="val 175000"/>
            </a:avLst>
          </a:prstGeom>
          <a:solidFill>
            <a:srgbClr val="800080"/>
          </a:solidFill>
          <a:ln w="9525" algn="ctr">
            <a:solidFill>
              <a:schemeClr val="tx1"/>
            </a:solidFill>
            <a:miter lim="800000"/>
            <a:headEnd/>
            <a:tailEnd/>
          </a:ln>
        </p:spPr>
        <p:txBody>
          <a:bodyPr wrap="none" anchor="ctr"/>
          <a:lstStyle/>
          <a:p>
            <a:endParaRPr lang="en-US"/>
          </a:p>
        </p:txBody>
      </p:sp>
      <p:sp>
        <p:nvSpPr>
          <p:cNvPr id="208902" name="AutoShape 6"/>
          <p:cNvSpPr>
            <a:spLocks noChangeArrowheads="1"/>
          </p:cNvSpPr>
          <p:nvPr/>
        </p:nvSpPr>
        <p:spPr bwMode="auto">
          <a:xfrm>
            <a:off x="2743200" y="5151438"/>
            <a:ext cx="1600200" cy="228600"/>
          </a:xfrm>
          <a:prstGeom prst="rightArrow">
            <a:avLst>
              <a:gd name="adj1" fmla="val 50000"/>
              <a:gd name="adj2" fmla="val 175000"/>
            </a:avLst>
          </a:prstGeom>
          <a:solidFill>
            <a:srgbClr val="800080"/>
          </a:solidFill>
          <a:ln w="9525" algn="ctr">
            <a:solidFill>
              <a:schemeClr val="tx1"/>
            </a:solidFill>
            <a:miter lim="800000"/>
            <a:headEnd/>
            <a:tailEnd/>
          </a:ln>
        </p:spPr>
        <p:txBody>
          <a:bodyPr wrap="none" anchor="ctr"/>
          <a:lstStyle/>
          <a:p>
            <a:endParaRPr lang="en-US"/>
          </a:p>
        </p:txBody>
      </p:sp>
      <p:sp>
        <p:nvSpPr>
          <p:cNvPr id="208903" name="Rectangle 9"/>
          <p:cNvSpPr>
            <a:spLocks noChangeArrowheads="1"/>
          </p:cNvSpPr>
          <p:nvPr/>
        </p:nvSpPr>
        <p:spPr bwMode="auto">
          <a:xfrm>
            <a:off x="4953000" y="1981200"/>
            <a:ext cx="3886200" cy="4648200"/>
          </a:xfrm>
          <a:prstGeom prst="rect">
            <a:avLst/>
          </a:prstGeom>
          <a:solidFill>
            <a:schemeClr val="bg1"/>
          </a:solidFill>
          <a:ln w="76200" cmpd="tri">
            <a:solidFill>
              <a:schemeClr val="tx1"/>
            </a:solidFill>
            <a:miter lim="800000"/>
            <a:headEnd/>
            <a:tailEnd/>
          </a:ln>
        </p:spPr>
        <p:txBody>
          <a:bodyPr/>
          <a:lstStyle/>
          <a:p>
            <a:pPr marL="342900" indent="-342900">
              <a:lnSpc>
                <a:spcPct val="90000"/>
              </a:lnSpc>
              <a:spcBef>
                <a:spcPct val="20000"/>
              </a:spcBef>
              <a:buFontTx/>
              <a:buChar char="•"/>
            </a:pPr>
            <a:r>
              <a:rPr lang="en-US" sz="2300" b="1">
                <a:latin typeface="Times New Roman" pitchFamily="18" charset="0"/>
              </a:rPr>
              <a:t>Knowledge</a:t>
            </a:r>
            <a:r>
              <a:rPr lang="en-US" sz="2300">
                <a:latin typeface="Times New Roman" pitchFamily="18" charset="0"/>
              </a:rPr>
              <a:t> (written test):</a:t>
            </a:r>
          </a:p>
          <a:p>
            <a:pPr marL="742950" lvl="1" indent="-285750">
              <a:lnSpc>
                <a:spcPct val="90000"/>
              </a:lnSpc>
              <a:spcBef>
                <a:spcPct val="20000"/>
              </a:spcBef>
              <a:buFontTx/>
              <a:buChar char="–"/>
            </a:pPr>
            <a:r>
              <a:rPr lang="en-US" sz="2300">
                <a:latin typeface="Times New Roman" pitchFamily="18" charset="0"/>
              </a:rPr>
              <a:t>Controls/performance characteristics</a:t>
            </a:r>
          </a:p>
          <a:p>
            <a:pPr marL="742950" lvl="1" indent="-285750">
              <a:lnSpc>
                <a:spcPct val="90000"/>
              </a:lnSpc>
              <a:spcBef>
                <a:spcPct val="20000"/>
              </a:spcBef>
              <a:buFontTx/>
              <a:buChar char="–"/>
            </a:pPr>
            <a:r>
              <a:rPr lang="en-US" sz="2300">
                <a:latin typeface="Times New Roman" pitchFamily="18" charset="0"/>
              </a:rPr>
              <a:t>Calculate capacity</a:t>
            </a:r>
          </a:p>
          <a:p>
            <a:pPr marL="742950" lvl="1" indent="-285750">
              <a:lnSpc>
                <a:spcPct val="90000"/>
              </a:lnSpc>
              <a:spcBef>
                <a:spcPct val="20000"/>
              </a:spcBef>
              <a:buFontTx/>
              <a:buChar char="–"/>
            </a:pPr>
            <a:r>
              <a:rPr lang="en-US" sz="2300">
                <a:latin typeface="Times New Roman" pitchFamily="18" charset="0"/>
              </a:rPr>
              <a:t>Preventing power line contact</a:t>
            </a:r>
          </a:p>
          <a:p>
            <a:pPr marL="742950" lvl="1" indent="-285750">
              <a:lnSpc>
                <a:spcPct val="90000"/>
              </a:lnSpc>
              <a:spcBef>
                <a:spcPct val="20000"/>
              </a:spcBef>
              <a:buFontTx/>
              <a:buChar char="–"/>
            </a:pPr>
            <a:r>
              <a:rPr lang="en-US" sz="2300">
                <a:latin typeface="Times New Roman" pitchFamily="18" charset="0"/>
              </a:rPr>
              <a:t>Ground conditions &amp; equipment support</a:t>
            </a:r>
          </a:p>
          <a:p>
            <a:pPr marL="742950" lvl="1" indent="-285750">
              <a:lnSpc>
                <a:spcPct val="90000"/>
              </a:lnSpc>
              <a:spcBef>
                <a:spcPct val="20000"/>
              </a:spcBef>
              <a:buFontTx/>
              <a:buChar char="–"/>
            </a:pPr>
            <a:r>
              <a:rPr lang="en-US" sz="2300">
                <a:latin typeface="Times New Roman" pitchFamily="18" charset="0"/>
              </a:rPr>
              <a:t>Use and locate info in operating manual</a:t>
            </a:r>
          </a:p>
          <a:p>
            <a:pPr marL="742950" lvl="1" indent="-285750">
              <a:lnSpc>
                <a:spcPct val="90000"/>
              </a:lnSpc>
              <a:spcBef>
                <a:spcPct val="20000"/>
              </a:spcBef>
              <a:buFontTx/>
              <a:buChar char="–"/>
            </a:pPr>
            <a:r>
              <a:rPr lang="en-US" sz="2300">
                <a:latin typeface="Times New Roman" pitchFamily="18" charset="0"/>
              </a:rPr>
              <a:t>Appendix C to Subpart CC subjects</a:t>
            </a:r>
          </a:p>
          <a:p>
            <a:pPr marL="342900" indent="-342900">
              <a:lnSpc>
                <a:spcPct val="90000"/>
              </a:lnSpc>
              <a:spcBef>
                <a:spcPct val="20000"/>
              </a:spcBef>
              <a:buFontTx/>
              <a:buChar char="•"/>
            </a:pPr>
            <a:r>
              <a:rPr lang="en-US" sz="2300" b="1">
                <a:latin typeface="Times New Roman" pitchFamily="18" charset="0"/>
              </a:rPr>
              <a:t>Practical test</a:t>
            </a:r>
          </a:p>
          <a:p>
            <a:pPr marL="342900" indent="-342900">
              <a:lnSpc>
                <a:spcPct val="90000"/>
              </a:lnSpc>
              <a:spcBef>
                <a:spcPct val="20000"/>
              </a:spcBef>
            </a:pPr>
            <a:endParaRPr lang="en-US" sz="2300">
              <a:latin typeface="Times New Roman" pitchFamily="18" charset="0"/>
            </a:endParaRPr>
          </a:p>
        </p:txBody>
      </p:sp>
      <p:sp>
        <p:nvSpPr>
          <p:cNvPr id="15" name="Title 1"/>
          <p:cNvSpPr>
            <a:spLocks noGrp="1"/>
          </p:cNvSpPr>
          <p:nvPr>
            <p:ph type="title"/>
          </p:nvPr>
        </p:nvSpPr>
        <p:spPr>
          <a:xfrm>
            <a:off x="457200" y="228600"/>
            <a:ext cx="8229600" cy="1143000"/>
          </a:xfrm>
        </p:spPr>
        <p:txBody>
          <a:bodyPr/>
          <a:lstStyle/>
          <a:p>
            <a:pPr>
              <a:lnSpc>
                <a:spcPct val="90000"/>
              </a:lnSpc>
              <a:defRPr/>
            </a:pPr>
            <a:r>
              <a:rPr lang="en-US" b="1" dirty="0" smtClean="0">
                <a:solidFill>
                  <a:schemeClr val="accent1">
                    <a:lumMod val="50000"/>
                  </a:schemeClr>
                </a:solidFill>
              </a:rPr>
              <a:t>Struck-by Rigging Failure</a:t>
            </a:r>
            <a:br>
              <a:rPr lang="en-US" b="1" dirty="0" smtClean="0">
                <a:solidFill>
                  <a:schemeClr val="accent1">
                    <a:lumMod val="50000"/>
                  </a:schemeClr>
                </a:solidFill>
              </a:rPr>
            </a:br>
            <a:endParaRPr lang="en-US" b="1" dirty="0" smtClean="0">
              <a:solidFill>
                <a:schemeClr val="accent1">
                  <a:lumMod val="50000"/>
                </a:schemeClr>
              </a:solidFill>
            </a:endParaRPr>
          </a:p>
        </p:txBody>
      </p:sp>
      <p:sp>
        <p:nvSpPr>
          <p:cNvPr id="16" name="Title 1"/>
          <p:cNvSpPr txBox="1">
            <a:spLocks/>
          </p:cNvSpPr>
          <p:nvPr/>
        </p:nvSpPr>
        <p:spPr bwMode="auto">
          <a:xfrm>
            <a:off x="457200" y="838200"/>
            <a:ext cx="8229600" cy="1143000"/>
          </a:xfrm>
          <a:prstGeom prst="rect">
            <a:avLst/>
          </a:prstGeom>
          <a:noFill/>
          <a:ln w="9525">
            <a:noFill/>
            <a:miter lim="800000"/>
            <a:headEnd/>
            <a:tailEnd/>
          </a:ln>
        </p:spPr>
        <p:txBody>
          <a:bodyPr anchor="ctr"/>
          <a:lstStyle/>
          <a:p>
            <a:pPr algn="ctr" eaLnBrk="0" hangingPunct="0">
              <a:lnSpc>
                <a:spcPct val="90000"/>
              </a:lnSpc>
              <a:defRPr/>
            </a:pPr>
            <a:r>
              <a:rPr lang="en-US" sz="3600" b="1" dirty="0">
                <a:solidFill>
                  <a:schemeClr val="accent1">
                    <a:lumMod val="50000"/>
                  </a:schemeClr>
                </a:solidFill>
                <a:latin typeface="+mj-lt"/>
                <a:ea typeface="+mj-ea"/>
                <a:cs typeface="+mj-cs"/>
              </a:rPr>
              <a:t>Operator Qualifications</a:t>
            </a:r>
            <a:r>
              <a:rPr lang="en-US" sz="4400" b="1" dirty="0">
                <a:solidFill>
                  <a:schemeClr val="accent1">
                    <a:lumMod val="50000"/>
                  </a:schemeClr>
                </a:solidFill>
                <a:latin typeface="+mj-lt"/>
                <a:ea typeface="+mj-ea"/>
                <a:cs typeface="+mj-cs"/>
              </a:rPr>
              <a:t/>
            </a:r>
            <a:br>
              <a:rPr lang="en-US" sz="4400" b="1" dirty="0">
                <a:solidFill>
                  <a:schemeClr val="accent1">
                    <a:lumMod val="50000"/>
                  </a:schemeClr>
                </a:solidFill>
                <a:latin typeface="+mj-lt"/>
                <a:ea typeface="+mj-ea"/>
                <a:cs typeface="+mj-cs"/>
              </a:rPr>
            </a:br>
            <a:endParaRPr lang="en-US" sz="4400" b="1" dirty="0">
              <a:solidFill>
                <a:schemeClr val="accent1">
                  <a:lumMod val="50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457200" y="381000"/>
            <a:ext cx="8686800" cy="5029200"/>
          </a:xfrm>
          <a:prstGeom prst="rect">
            <a:avLst/>
          </a:prstGeom>
          <a:noFill/>
          <a:ln w="9525">
            <a:noFill/>
            <a:miter lim="800000"/>
            <a:headEnd/>
            <a:tailEnd/>
          </a:ln>
        </p:spPr>
        <p:txBody>
          <a:bodyPr/>
          <a:lstStyle/>
          <a:p>
            <a:pPr marL="342900" indent="-342900" algn="ctr" eaLnBrk="0" hangingPunct="0">
              <a:spcBef>
                <a:spcPct val="20000"/>
              </a:spcBef>
              <a:defRPr/>
            </a:pPr>
            <a:r>
              <a:rPr lang="en-US" sz="3200" b="1" dirty="0">
                <a:solidFill>
                  <a:schemeClr val="accent1">
                    <a:lumMod val="50000"/>
                  </a:schemeClr>
                </a:solidFill>
                <a:latin typeface="+mn-lt"/>
              </a:rPr>
              <a:t>Rules of Rigging </a:t>
            </a:r>
            <a:endParaRPr lang="en-US" sz="3200" b="1" dirty="0">
              <a:solidFill>
                <a:schemeClr val="accent2">
                  <a:lumMod val="75000"/>
                </a:schemeClr>
              </a:solidFill>
              <a:latin typeface="+mn-lt"/>
            </a:endParaRPr>
          </a:p>
        </p:txBody>
      </p:sp>
      <p:sp>
        <p:nvSpPr>
          <p:cNvPr id="6" name="Title 1"/>
          <p:cNvSpPr>
            <a:spLocks noGrp="1"/>
          </p:cNvSpPr>
          <p:nvPr>
            <p:ph type="title"/>
          </p:nvPr>
        </p:nvSpPr>
        <p:spPr>
          <a:xfrm>
            <a:off x="685800" y="0"/>
            <a:ext cx="8229600" cy="1143000"/>
          </a:xfrm>
        </p:spPr>
        <p:txBody>
          <a:bodyPr/>
          <a:lstStyle/>
          <a:p>
            <a:pPr>
              <a:lnSpc>
                <a:spcPct val="90000"/>
              </a:lnSpc>
              <a:defRPr/>
            </a:pPr>
            <a:r>
              <a:rPr lang="en-US" sz="3600" b="1" dirty="0" smtClean="0">
                <a:solidFill>
                  <a:schemeClr val="accent1">
                    <a:lumMod val="50000"/>
                  </a:schemeClr>
                </a:solidFill>
              </a:rPr>
              <a:t>Struck-by Rigging Failure</a:t>
            </a:r>
            <a:r>
              <a:rPr lang="en-US" b="1" dirty="0" smtClean="0">
                <a:solidFill>
                  <a:schemeClr val="accent1">
                    <a:lumMod val="50000"/>
                  </a:schemeClr>
                </a:solidFill>
              </a:rPr>
              <a:t/>
            </a:r>
            <a:br>
              <a:rPr lang="en-US" b="1" dirty="0" smtClean="0">
                <a:solidFill>
                  <a:schemeClr val="accent1">
                    <a:lumMod val="50000"/>
                  </a:schemeClr>
                </a:solidFill>
              </a:rPr>
            </a:br>
            <a:endParaRPr lang="en-US" b="1" dirty="0" smtClean="0">
              <a:solidFill>
                <a:schemeClr val="accent1">
                  <a:lumMod val="50000"/>
                </a:schemeClr>
              </a:solidFill>
            </a:endParaRPr>
          </a:p>
        </p:txBody>
      </p:sp>
      <p:sp>
        <p:nvSpPr>
          <p:cNvPr id="4" name="Rectangle 3"/>
          <p:cNvSpPr/>
          <p:nvPr/>
        </p:nvSpPr>
        <p:spPr>
          <a:xfrm>
            <a:off x="533400" y="1066800"/>
            <a:ext cx="8458200" cy="6816725"/>
          </a:xfrm>
          <a:prstGeom prst="rect">
            <a:avLst/>
          </a:prstGeom>
        </p:spPr>
        <p:txBody>
          <a:bodyPr>
            <a:spAutoFit/>
          </a:bodyPr>
          <a:lstStyle/>
          <a:p>
            <a:pPr>
              <a:defRPr/>
            </a:pPr>
            <a:r>
              <a:rPr lang="en-US" sz="2300" dirty="0">
                <a:solidFill>
                  <a:schemeClr val="tx2">
                    <a:lumMod val="50000"/>
                  </a:schemeClr>
                </a:solidFill>
              </a:rPr>
              <a:t>1. Know the weight of the load</a:t>
            </a:r>
          </a:p>
          <a:p>
            <a:pPr>
              <a:defRPr/>
            </a:pPr>
            <a:r>
              <a:rPr lang="en-US" sz="2300" dirty="0">
                <a:solidFill>
                  <a:schemeClr val="tx2">
                    <a:lumMod val="50000"/>
                  </a:schemeClr>
                </a:solidFill>
              </a:rPr>
              <a:t>2. Know the center of gravity of the load.</a:t>
            </a:r>
          </a:p>
          <a:p>
            <a:pPr>
              <a:defRPr/>
            </a:pPr>
            <a:r>
              <a:rPr lang="en-US" sz="2300" dirty="0">
                <a:solidFill>
                  <a:schemeClr val="tx2">
                    <a:lumMod val="50000"/>
                  </a:schemeClr>
                </a:solidFill>
              </a:rPr>
              <a:t>3. Make load attachment above the center of gravity of the     	load.</a:t>
            </a:r>
          </a:p>
          <a:p>
            <a:pPr>
              <a:defRPr/>
            </a:pPr>
            <a:r>
              <a:rPr lang="en-US" sz="2300" dirty="0">
                <a:solidFill>
                  <a:schemeClr val="tx2">
                    <a:lumMod val="50000"/>
                  </a:schemeClr>
                </a:solidFill>
              </a:rPr>
              <a:t>4. Select hitch that will hold and control.</a:t>
            </a:r>
          </a:p>
          <a:p>
            <a:pPr>
              <a:defRPr/>
            </a:pPr>
            <a:r>
              <a:rPr lang="en-US" sz="2300" dirty="0">
                <a:solidFill>
                  <a:schemeClr val="tx2">
                    <a:lumMod val="50000"/>
                  </a:schemeClr>
                </a:solidFill>
              </a:rPr>
              <a:t>5. Know the rated capacity of slings and hardware.</a:t>
            </a:r>
          </a:p>
          <a:p>
            <a:pPr>
              <a:lnSpc>
                <a:spcPct val="120000"/>
              </a:lnSpc>
              <a:defRPr/>
            </a:pPr>
            <a:r>
              <a:rPr lang="en-US" sz="2300" dirty="0">
                <a:solidFill>
                  <a:schemeClr val="tx2">
                    <a:lumMod val="50000"/>
                  </a:schemeClr>
                </a:solidFill>
              </a:rPr>
              <a:t>6. Select sling best suited for load.</a:t>
            </a:r>
          </a:p>
          <a:p>
            <a:pPr>
              <a:lnSpc>
                <a:spcPct val="120000"/>
              </a:lnSpc>
              <a:defRPr/>
            </a:pPr>
            <a:r>
              <a:rPr lang="en-US" sz="2300" dirty="0">
                <a:solidFill>
                  <a:schemeClr val="tx2">
                    <a:lumMod val="50000"/>
                  </a:schemeClr>
                </a:solidFill>
              </a:rPr>
              <a:t>7. Inspect all rigging before the lift.</a:t>
            </a:r>
          </a:p>
          <a:p>
            <a:pPr>
              <a:lnSpc>
                <a:spcPct val="120000"/>
              </a:lnSpc>
              <a:defRPr/>
            </a:pPr>
            <a:r>
              <a:rPr lang="en-US" sz="2300" dirty="0">
                <a:solidFill>
                  <a:schemeClr val="tx2">
                    <a:lumMod val="50000"/>
                  </a:schemeClr>
                </a:solidFill>
              </a:rPr>
              <a:t>8. Protect sling from sharp surfaces.</a:t>
            </a:r>
          </a:p>
          <a:p>
            <a:pPr>
              <a:defRPr/>
            </a:pPr>
            <a:r>
              <a:rPr lang="en-US" sz="2300" dirty="0">
                <a:solidFill>
                  <a:schemeClr val="tx2">
                    <a:lumMod val="50000"/>
                  </a:schemeClr>
                </a:solidFill>
              </a:rPr>
              <a:t>9. Proper calculation of increased tension caused by sling 	angles (on all rigging components!).</a:t>
            </a:r>
          </a:p>
          <a:p>
            <a:pPr>
              <a:defRPr/>
            </a:pPr>
            <a:r>
              <a:rPr lang="en-US" sz="2300" dirty="0">
                <a:solidFill>
                  <a:schemeClr val="tx2">
                    <a:lumMod val="50000"/>
                  </a:schemeClr>
                </a:solidFill>
              </a:rPr>
              <a:t>10. Allow for proper D/d ratio (the D/d Ratio is the ratio of the 	diameter around which the sling is bent divided by the 	body diameter of the sling.)</a:t>
            </a:r>
          </a:p>
          <a:p>
            <a:pPr>
              <a:defRPr/>
            </a:pPr>
            <a:r>
              <a:rPr lang="en-US" sz="2300" dirty="0">
                <a:solidFill>
                  <a:schemeClr val="tx2">
                    <a:lumMod val="50000"/>
                  </a:schemeClr>
                </a:solidFill>
              </a:rPr>
              <a:t>11. Calculate reductions when using choker hitch.</a:t>
            </a:r>
            <a:endParaRPr lang="en-US" sz="2300" b="1" dirty="0">
              <a:solidFill>
                <a:schemeClr val="tx2">
                  <a:lumMod val="50000"/>
                </a:schemeClr>
              </a:solidFill>
            </a:endParaRPr>
          </a:p>
          <a:p>
            <a:pPr>
              <a:lnSpc>
                <a:spcPct val="120000"/>
              </a:lnSpc>
              <a:defRPr/>
            </a:pPr>
            <a:endParaRPr lang="en-US" sz="2300" dirty="0">
              <a:solidFill>
                <a:schemeClr val="tx2">
                  <a:lumMod val="50000"/>
                </a:schemeClr>
              </a:solidFill>
            </a:endParaRPr>
          </a:p>
          <a:p>
            <a:pPr>
              <a:lnSpc>
                <a:spcPct val="120000"/>
              </a:lnSpc>
              <a:defRPr/>
            </a:pPr>
            <a:endParaRPr lang="en-US" sz="2300" dirty="0">
              <a:solidFill>
                <a:schemeClr val="tx2">
                  <a:lumMod val="50000"/>
                </a:schemeClr>
              </a:solidFill>
            </a:endParaRPr>
          </a:p>
          <a:p>
            <a:pPr>
              <a:defRPr/>
            </a:pPr>
            <a:endParaRPr lang="en-US" sz="23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b="1" dirty="0" smtClean="0">
                <a:solidFill>
                  <a:schemeClr val="tx2">
                    <a:lumMod val="50000"/>
                  </a:schemeClr>
                </a:solidFill>
              </a:rPr>
              <a:t>Systems of Safety Applied to Focus Four Hazards </a:t>
            </a:r>
            <a:endParaRPr lang="en-US" dirty="0" smtClean="0">
              <a:solidFill>
                <a:schemeClr val="tx2">
                  <a:lumMod val="50000"/>
                </a:schemeClr>
              </a:solidFill>
            </a:endParaRPr>
          </a:p>
        </p:txBody>
      </p:sp>
      <p:sp>
        <p:nvSpPr>
          <p:cNvPr id="25603" name="Rectangle 3"/>
          <p:cNvSpPr>
            <a:spLocks noGrp="1" noChangeArrowheads="1"/>
          </p:cNvSpPr>
          <p:nvPr>
            <p:ph type="body" idx="1"/>
          </p:nvPr>
        </p:nvSpPr>
        <p:spPr>
          <a:xfrm>
            <a:off x="457200" y="1951038"/>
            <a:ext cx="8229600" cy="4525962"/>
          </a:xfrm>
        </p:spPr>
        <p:txBody>
          <a:bodyPr/>
          <a:lstStyle/>
          <a:p>
            <a:pPr>
              <a:lnSpc>
                <a:spcPct val="80000"/>
              </a:lnSpc>
              <a:buFont typeface="Arial" pitchFamily="34" charset="0"/>
              <a:buNone/>
              <a:defRPr/>
            </a:pPr>
            <a:r>
              <a:rPr lang="en-US" sz="3600" dirty="0" smtClean="0">
                <a:solidFill>
                  <a:schemeClr val="tx2">
                    <a:lumMod val="50000"/>
                  </a:schemeClr>
                </a:solidFill>
              </a:rPr>
              <a:t>This material was produced under grant number SHT21005SHO from the Occupational Safety and Health Administration, U.S. Department of Labor.  It does not necessarily reflect the view or policies of the U.S. Department of Labor, nor does mention of trade names, commercial products, or organizations imply endorsement by U.S. Government.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38200"/>
            <a:ext cx="5638800" cy="4525963"/>
          </a:xfrm>
        </p:spPr>
        <p:txBody>
          <a:bodyPr/>
          <a:lstStyle/>
          <a:p>
            <a:pPr>
              <a:buFont typeface="Arial" pitchFamily="34" charset="0"/>
              <a:buNone/>
              <a:defRPr/>
            </a:pPr>
            <a:r>
              <a:rPr lang="en-US" dirty="0" smtClean="0">
                <a:solidFill>
                  <a:schemeClr val="accent1">
                    <a:lumMod val="50000"/>
                  </a:schemeClr>
                </a:solidFill>
              </a:rPr>
              <a:t>Employers must use qualified riggers during assembly and disassembly and whenever workers are within the fall zone and hooking, unhooking, or guiding a load, or doing the initial connection of a load to a component or structure The </a:t>
            </a:r>
            <a:r>
              <a:rPr lang="en-US" i="1" dirty="0" smtClean="0">
                <a:solidFill>
                  <a:schemeClr val="accent1">
                    <a:lumMod val="50000"/>
                  </a:schemeClr>
                </a:solidFill>
              </a:rPr>
              <a:t>qualified rigger </a:t>
            </a:r>
            <a:r>
              <a:rPr lang="en-US" dirty="0" smtClean="0">
                <a:solidFill>
                  <a:schemeClr val="accent1">
                    <a:lumMod val="50000"/>
                  </a:schemeClr>
                </a:solidFill>
              </a:rPr>
              <a:t>must have ability to properly rig the load for a particular job. </a:t>
            </a:r>
          </a:p>
          <a:p>
            <a:pPr>
              <a:buFont typeface="Arial" pitchFamily="34" charset="0"/>
              <a:buNone/>
              <a:defRPr/>
            </a:pPr>
            <a:endParaRPr lang="en-US" dirty="0">
              <a:solidFill>
                <a:schemeClr val="accent1">
                  <a:lumMod val="50000"/>
                </a:schemeClr>
              </a:solidFill>
            </a:endParaRPr>
          </a:p>
        </p:txBody>
      </p:sp>
      <p:sp>
        <p:nvSpPr>
          <p:cNvPr id="4" name="Title 1"/>
          <p:cNvSpPr>
            <a:spLocks noGrp="1"/>
          </p:cNvSpPr>
          <p:nvPr>
            <p:ph type="title"/>
          </p:nvPr>
        </p:nvSpPr>
        <p:spPr>
          <a:xfrm>
            <a:off x="457200" y="228600"/>
            <a:ext cx="8229600" cy="1143000"/>
          </a:xfrm>
        </p:spPr>
        <p:txBody>
          <a:bodyPr/>
          <a:lstStyle/>
          <a:p>
            <a:pPr>
              <a:lnSpc>
                <a:spcPct val="90000"/>
              </a:lnSpc>
              <a:defRPr/>
            </a:pPr>
            <a:r>
              <a:rPr lang="en-US" b="1" dirty="0" smtClean="0">
                <a:solidFill>
                  <a:schemeClr val="accent1">
                    <a:lumMod val="50000"/>
                  </a:schemeClr>
                </a:solidFill>
              </a:rPr>
              <a:t>Struck-by Rigging Failure</a:t>
            </a:r>
            <a:br>
              <a:rPr lang="en-US" b="1" dirty="0" smtClean="0">
                <a:solidFill>
                  <a:schemeClr val="accent1">
                    <a:lumMod val="50000"/>
                  </a:schemeClr>
                </a:solidFill>
              </a:rPr>
            </a:br>
            <a:endParaRPr lang="en-US" b="1" dirty="0" smtClean="0">
              <a:solidFill>
                <a:schemeClr val="accent1">
                  <a:lumMod val="50000"/>
                </a:schemeClr>
              </a:solidFill>
            </a:endParaRPr>
          </a:p>
        </p:txBody>
      </p:sp>
      <p:pic>
        <p:nvPicPr>
          <p:cNvPr id="210948" name="Picture 2" descr="http://www.osha.gov/SLTC/etools/steelerection/images/cranehois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1295400"/>
            <a:ext cx="32369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7"/>
          <p:cNvSpPr txBox="1">
            <a:spLocks noChangeArrowheads="1"/>
          </p:cNvSpPr>
          <p:nvPr/>
        </p:nvSpPr>
        <p:spPr bwMode="auto">
          <a:xfrm>
            <a:off x="6477000" y="5105400"/>
            <a:ext cx="2438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t>Avoid:</a:t>
            </a:r>
          </a:p>
          <a:p>
            <a:pPr algn="ctr" eaLnBrk="1" hangingPunct="1">
              <a:buFontTx/>
              <a:buChar char="•"/>
            </a:pPr>
            <a:r>
              <a:rPr lang="en-US" b="1"/>
              <a:t>Side load</a:t>
            </a:r>
          </a:p>
          <a:p>
            <a:pPr algn="ctr" eaLnBrk="1" hangingPunct="1">
              <a:buFontTx/>
              <a:buChar char="•"/>
            </a:pPr>
            <a:r>
              <a:rPr lang="en-US" b="1"/>
              <a:t>Back load</a:t>
            </a:r>
          </a:p>
          <a:p>
            <a:pPr algn="ctr" eaLnBrk="1" hangingPunct="1">
              <a:buFontTx/>
              <a:buChar char="•"/>
            </a:pPr>
            <a:r>
              <a:rPr lang="en-US" b="1"/>
              <a:t>Tip load</a:t>
            </a:r>
          </a:p>
          <a:p>
            <a:pPr algn="ctr" eaLnBrk="1" hangingPunct="1">
              <a:buFontTx/>
              <a:buChar char="•"/>
            </a:pPr>
            <a:r>
              <a:rPr lang="en-US" b="1"/>
              <a:t>Max Twist 10%</a:t>
            </a:r>
          </a:p>
          <a:p>
            <a:pPr algn="ctr" eaLnBrk="1" hangingPunct="1">
              <a:buFontTx/>
              <a:buChar char="•"/>
            </a:pPr>
            <a:endParaRPr lang="en-US" b="1"/>
          </a:p>
        </p:txBody>
      </p:sp>
      <p:sp>
        <p:nvSpPr>
          <p:cNvPr id="9" name="Title 1"/>
          <p:cNvSpPr txBox="1">
            <a:spLocks/>
          </p:cNvSpPr>
          <p:nvPr/>
        </p:nvSpPr>
        <p:spPr>
          <a:xfrm>
            <a:off x="457200" y="228600"/>
            <a:ext cx="8229600" cy="1143000"/>
          </a:xfrm>
          <a:prstGeom prst="rect">
            <a:avLst/>
          </a:prstGeom>
        </p:spPr>
        <p:txBody>
          <a:bodyPr/>
          <a:lstStyle/>
          <a:p>
            <a:pPr algn="ctr" eaLnBrk="0" hangingPunct="0">
              <a:lnSpc>
                <a:spcPct val="90000"/>
              </a:lnSpc>
              <a:defRPr/>
            </a:pPr>
            <a:r>
              <a:rPr lang="en-US" sz="4400" b="1">
                <a:solidFill>
                  <a:schemeClr val="accent1">
                    <a:lumMod val="50000"/>
                  </a:schemeClr>
                </a:solidFill>
                <a:latin typeface="+mj-lt"/>
                <a:ea typeface="+mj-ea"/>
                <a:cs typeface="+mj-cs"/>
              </a:rPr>
              <a:t>Struck-by Rigging Failure</a:t>
            </a:r>
            <a:br>
              <a:rPr lang="en-US" sz="4400" b="1">
                <a:solidFill>
                  <a:schemeClr val="accent1">
                    <a:lumMod val="50000"/>
                  </a:schemeClr>
                </a:solidFill>
                <a:latin typeface="+mj-lt"/>
                <a:ea typeface="+mj-ea"/>
                <a:cs typeface="+mj-cs"/>
              </a:rPr>
            </a:br>
            <a:endParaRPr lang="en-US" sz="4400" b="1" dirty="0">
              <a:solidFill>
                <a:schemeClr val="accent1">
                  <a:lumMod val="50000"/>
                </a:schemeClr>
              </a:solidFill>
              <a:latin typeface="+mj-lt"/>
              <a:ea typeface="+mj-ea"/>
              <a:cs typeface="+mj-cs"/>
            </a:endParaRPr>
          </a:p>
        </p:txBody>
      </p:sp>
      <p:pic>
        <p:nvPicPr>
          <p:cNvPr id="211972"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8600" y="1066800"/>
            <a:ext cx="21240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1973" name="Group 1044"/>
          <p:cNvGrpSpPr>
            <a:grpSpLocks/>
          </p:cNvGrpSpPr>
          <p:nvPr/>
        </p:nvGrpSpPr>
        <p:grpSpPr bwMode="auto">
          <a:xfrm>
            <a:off x="457200" y="1447800"/>
            <a:ext cx="2654300" cy="4343400"/>
            <a:chOff x="288" y="336"/>
            <a:chExt cx="2344" cy="3792"/>
          </a:xfrm>
        </p:grpSpPr>
        <p:grpSp>
          <p:nvGrpSpPr>
            <p:cNvPr id="211977" name="Group 1026"/>
            <p:cNvGrpSpPr>
              <a:grpSpLocks/>
            </p:cNvGrpSpPr>
            <p:nvPr/>
          </p:nvGrpSpPr>
          <p:grpSpPr bwMode="auto">
            <a:xfrm>
              <a:off x="288" y="336"/>
              <a:ext cx="2344" cy="3792"/>
              <a:chOff x="288" y="336"/>
              <a:chExt cx="2344" cy="3792"/>
            </a:xfrm>
          </p:grpSpPr>
          <p:grpSp>
            <p:nvGrpSpPr>
              <p:cNvPr id="211979" name="Group 1027"/>
              <p:cNvGrpSpPr>
                <a:grpSpLocks/>
              </p:cNvGrpSpPr>
              <p:nvPr/>
            </p:nvGrpSpPr>
            <p:grpSpPr bwMode="auto">
              <a:xfrm>
                <a:off x="288" y="336"/>
                <a:ext cx="2344" cy="3792"/>
                <a:chOff x="288" y="336"/>
                <a:chExt cx="2344" cy="3792"/>
              </a:xfrm>
            </p:grpSpPr>
            <p:pic>
              <p:nvPicPr>
                <p:cNvPr id="211985" name="Picture 1028" descr="C:\My Documents\JPEGs\hook inspectio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8" y="336"/>
                  <a:ext cx="2049" cy="35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1986" name="Text Box 1029"/>
                <p:cNvSpPr txBox="1">
                  <a:spLocks noChangeArrowheads="1"/>
                </p:cNvSpPr>
                <p:nvPr/>
              </p:nvSpPr>
              <p:spPr bwMode="auto">
                <a:xfrm>
                  <a:off x="1200" y="3744"/>
                  <a:ext cx="307" cy="371"/>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a:latin typeface="Times New Roman" pitchFamily="18" charset="0"/>
                    </a:rPr>
                    <a:t>A</a:t>
                  </a:r>
                </a:p>
              </p:txBody>
            </p:sp>
            <p:sp>
              <p:nvSpPr>
                <p:cNvPr id="211987" name="Text Box 1030"/>
                <p:cNvSpPr txBox="1">
                  <a:spLocks noChangeArrowheads="1"/>
                </p:cNvSpPr>
                <p:nvPr/>
              </p:nvSpPr>
              <p:spPr bwMode="auto">
                <a:xfrm>
                  <a:off x="1622" y="3757"/>
                  <a:ext cx="293" cy="371"/>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a:latin typeface="Times New Roman" pitchFamily="18" charset="0"/>
                    </a:rPr>
                    <a:t>B</a:t>
                  </a:r>
                </a:p>
              </p:txBody>
            </p:sp>
            <p:sp>
              <p:nvSpPr>
                <p:cNvPr id="211988" name="Text Box 1031"/>
                <p:cNvSpPr txBox="1">
                  <a:spLocks noChangeArrowheads="1"/>
                </p:cNvSpPr>
                <p:nvPr/>
              </p:nvSpPr>
              <p:spPr bwMode="auto">
                <a:xfrm>
                  <a:off x="2112" y="3504"/>
                  <a:ext cx="253" cy="371"/>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3200">
                    <a:latin typeface="Times New Roman" pitchFamily="18" charset="0"/>
                  </a:endParaRPr>
                </a:p>
              </p:txBody>
            </p:sp>
            <p:sp>
              <p:nvSpPr>
                <p:cNvPr id="211989" name="Text Box 1032"/>
                <p:cNvSpPr txBox="1">
                  <a:spLocks noChangeArrowheads="1"/>
                </p:cNvSpPr>
                <p:nvPr/>
              </p:nvSpPr>
              <p:spPr bwMode="auto">
                <a:xfrm>
                  <a:off x="2246" y="2892"/>
                  <a:ext cx="307" cy="371"/>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a:latin typeface="Times New Roman" pitchFamily="18" charset="0"/>
                    </a:rPr>
                    <a:t>D</a:t>
                  </a:r>
                </a:p>
              </p:txBody>
            </p:sp>
            <p:sp>
              <p:nvSpPr>
                <p:cNvPr id="211990" name="Text Box 1033"/>
                <p:cNvSpPr txBox="1">
                  <a:spLocks noChangeArrowheads="1"/>
                </p:cNvSpPr>
                <p:nvPr/>
              </p:nvSpPr>
              <p:spPr bwMode="auto">
                <a:xfrm>
                  <a:off x="2339" y="2316"/>
                  <a:ext cx="293" cy="371"/>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a:latin typeface="Times New Roman" pitchFamily="18" charset="0"/>
                    </a:rPr>
                    <a:t>E</a:t>
                  </a:r>
                </a:p>
              </p:txBody>
            </p:sp>
          </p:grpSp>
          <p:sp>
            <p:nvSpPr>
              <p:cNvPr id="211980" name="Line 1034"/>
              <p:cNvSpPr>
                <a:spLocks noChangeShapeType="1"/>
              </p:cNvSpPr>
              <p:nvPr/>
            </p:nvSpPr>
            <p:spPr bwMode="auto">
              <a:xfrm flipH="1">
                <a:off x="1440" y="672"/>
                <a:ext cx="0" cy="307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1981" name="Line 1035"/>
              <p:cNvSpPr>
                <a:spLocks noChangeShapeType="1"/>
              </p:cNvSpPr>
              <p:nvPr/>
            </p:nvSpPr>
            <p:spPr bwMode="auto">
              <a:xfrm>
                <a:off x="1440" y="720"/>
                <a:ext cx="288" cy="2976"/>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1982" name="Line 1036"/>
              <p:cNvSpPr>
                <a:spLocks noChangeShapeType="1"/>
              </p:cNvSpPr>
              <p:nvPr/>
            </p:nvSpPr>
            <p:spPr bwMode="auto">
              <a:xfrm>
                <a:off x="1440" y="720"/>
                <a:ext cx="576" cy="26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1983" name="Line 1037"/>
              <p:cNvSpPr>
                <a:spLocks noChangeShapeType="1"/>
              </p:cNvSpPr>
              <p:nvPr/>
            </p:nvSpPr>
            <p:spPr bwMode="auto">
              <a:xfrm>
                <a:off x="1440" y="672"/>
                <a:ext cx="768" cy="244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1984" name="Line 1038"/>
              <p:cNvSpPr>
                <a:spLocks noChangeShapeType="1"/>
              </p:cNvSpPr>
              <p:nvPr/>
            </p:nvSpPr>
            <p:spPr bwMode="auto">
              <a:xfrm>
                <a:off x="1440" y="672"/>
                <a:ext cx="864" cy="192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11978" name="Text Box 1043"/>
            <p:cNvSpPr txBox="1">
              <a:spLocks noChangeArrowheads="1"/>
            </p:cNvSpPr>
            <p:nvPr/>
          </p:nvSpPr>
          <p:spPr bwMode="auto">
            <a:xfrm>
              <a:off x="2064" y="3456"/>
              <a:ext cx="307" cy="371"/>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a:latin typeface="Times New Roman" pitchFamily="18" charset="0"/>
                </a:rPr>
                <a:t>C</a:t>
              </a:r>
            </a:p>
          </p:txBody>
        </p:sp>
      </p:grpSp>
      <p:sp>
        <p:nvSpPr>
          <p:cNvPr id="211974" name="Text Box 1040"/>
          <p:cNvSpPr txBox="1">
            <a:spLocks noChangeArrowheads="1"/>
          </p:cNvSpPr>
          <p:nvPr/>
        </p:nvSpPr>
        <p:spPr bwMode="auto">
          <a:xfrm>
            <a:off x="287338" y="5943600"/>
            <a:ext cx="6037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b="1">
                <a:solidFill>
                  <a:schemeClr val="accent2"/>
                </a:solidFill>
              </a:rPr>
              <a:t>Only foundry hooks are designed for tip loading</a:t>
            </a:r>
          </a:p>
        </p:txBody>
      </p:sp>
      <p:sp>
        <p:nvSpPr>
          <p:cNvPr id="211975" name="Text Box 1039"/>
          <p:cNvSpPr txBox="1">
            <a:spLocks noChangeArrowheads="1"/>
          </p:cNvSpPr>
          <p:nvPr/>
        </p:nvSpPr>
        <p:spPr bwMode="auto">
          <a:xfrm>
            <a:off x="3276600" y="1600200"/>
            <a:ext cx="3068638"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60000"/>
              </a:lnSpc>
            </a:pPr>
            <a:r>
              <a:rPr lang="en-US" sz="2400" b="1" u="sng"/>
              <a:t>Hook/Load Angles</a:t>
            </a:r>
          </a:p>
          <a:p>
            <a:pPr eaLnBrk="1" hangingPunct="1">
              <a:lnSpc>
                <a:spcPct val="160000"/>
              </a:lnSpc>
            </a:pPr>
            <a:r>
              <a:rPr lang="en-US" sz="2400"/>
              <a:t>A. Balanced 100%</a:t>
            </a:r>
          </a:p>
          <a:p>
            <a:pPr eaLnBrk="1" hangingPunct="1">
              <a:lnSpc>
                <a:spcPct val="160000"/>
              </a:lnSpc>
            </a:pPr>
            <a:r>
              <a:rPr lang="en-US" sz="2400"/>
              <a:t>B. 1/4 off center 86%</a:t>
            </a:r>
          </a:p>
          <a:p>
            <a:pPr eaLnBrk="1" hangingPunct="1">
              <a:lnSpc>
                <a:spcPct val="160000"/>
              </a:lnSpc>
            </a:pPr>
            <a:r>
              <a:rPr lang="en-US" sz="2400"/>
              <a:t>C. 1/2 off center 80%</a:t>
            </a:r>
          </a:p>
          <a:p>
            <a:pPr eaLnBrk="1" hangingPunct="1">
              <a:lnSpc>
                <a:spcPct val="160000"/>
              </a:lnSpc>
            </a:pPr>
            <a:r>
              <a:rPr lang="en-US" sz="2400"/>
              <a:t>D. 3/4 off center 70%</a:t>
            </a:r>
          </a:p>
          <a:p>
            <a:pPr eaLnBrk="1" hangingPunct="1">
              <a:lnSpc>
                <a:spcPct val="160000"/>
              </a:lnSpc>
            </a:pPr>
            <a:r>
              <a:rPr lang="en-US" sz="2400"/>
              <a:t>E. Point loading 40%</a:t>
            </a:r>
            <a:endParaRPr lang="en-US" sz="2400" b="1" u="sng"/>
          </a:p>
        </p:txBody>
      </p:sp>
      <p:sp>
        <p:nvSpPr>
          <p:cNvPr id="43" name="AutoShape 5"/>
          <p:cNvSpPr>
            <a:spLocks noChangeArrowheads="1"/>
          </p:cNvSpPr>
          <p:nvPr/>
        </p:nvSpPr>
        <p:spPr bwMode="auto">
          <a:xfrm>
            <a:off x="6442075" y="1981200"/>
            <a:ext cx="2397125" cy="2286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1026" descr="D:\Construction\CONST PART I\Rigging\filter\Slide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41725" y="-76200"/>
            <a:ext cx="6035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5" name="Text Box 1027"/>
          <p:cNvSpPr txBox="1">
            <a:spLocks noChangeArrowheads="1"/>
          </p:cNvSpPr>
          <p:nvPr/>
        </p:nvSpPr>
        <p:spPr bwMode="auto">
          <a:xfrm>
            <a:off x="0" y="0"/>
            <a:ext cx="2728913" cy="20447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0000"/>
              </a:lnSpc>
            </a:pPr>
            <a:r>
              <a:rPr lang="en-US" sz="3200" b="1"/>
              <a:t>A wire rope is a Machine</a:t>
            </a:r>
          </a:p>
          <a:p>
            <a:pPr algn="ctr" eaLnBrk="1" hangingPunct="1">
              <a:lnSpc>
                <a:spcPct val="80000"/>
              </a:lnSpc>
            </a:pPr>
            <a:r>
              <a:rPr lang="en-US" sz="3200" b="1"/>
              <a:t>with many moving parts</a:t>
            </a:r>
          </a:p>
        </p:txBody>
      </p:sp>
      <p:sp>
        <p:nvSpPr>
          <p:cNvPr id="212996" name="Text Box 1028"/>
          <p:cNvSpPr txBox="1">
            <a:spLocks noChangeArrowheads="1"/>
          </p:cNvSpPr>
          <p:nvPr/>
        </p:nvSpPr>
        <p:spPr bwMode="auto">
          <a:xfrm>
            <a:off x="4495800" y="914400"/>
            <a:ext cx="87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chemeClr val="accent2"/>
                </a:solidFill>
              </a:rPr>
              <a:t>Core</a:t>
            </a:r>
          </a:p>
        </p:txBody>
      </p:sp>
      <p:sp>
        <p:nvSpPr>
          <p:cNvPr id="212997" name="Text Box 1029"/>
          <p:cNvSpPr txBox="1">
            <a:spLocks noChangeArrowheads="1"/>
          </p:cNvSpPr>
          <p:nvPr/>
        </p:nvSpPr>
        <p:spPr bwMode="auto">
          <a:xfrm>
            <a:off x="7537450" y="22860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chemeClr val="accent2"/>
                </a:solidFill>
              </a:rPr>
              <a:t>Wire</a:t>
            </a:r>
          </a:p>
        </p:txBody>
      </p:sp>
      <p:sp>
        <p:nvSpPr>
          <p:cNvPr id="212998" name="Text Box 1030"/>
          <p:cNvSpPr txBox="1">
            <a:spLocks noChangeArrowheads="1"/>
          </p:cNvSpPr>
          <p:nvPr/>
        </p:nvSpPr>
        <p:spPr bwMode="auto">
          <a:xfrm>
            <a:off x="8374063" y="1066800"/>
            <a:ext cx="1150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chemeClr val="accent2"/>
                </a:solidFill>
              </a:rPr>
              <a:t>Center</a:t>
            </a:r>
          </a:p>
        </p:txBody>
      </p:sp>
      <p:sp>
        <p:nvSpPr>
          <p:cNvPr id="212999" name="Text Box 1031"/>
          <p:cNvSpPr txBox="1">
            <a:spLocks noChangeArrowheads="1"/>
          </p:cNvSpPr>
          <p:nvPr/>
        </p:nvSpPr>
        <p:spPr bwMode="auto">
          <a:xfrm>
            <a:off x="7918450" y="3810000"/>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chemeClr val="accent2"/>
                </a:solidFill>
              </a:rPr>
              <a:t>Strand</a:t>
            </a:r>
          </a:p>
        </p:txBody>
      </p:sp>
      <p:sp>
        <p:nvSpPr>
          <p:cNvPr id="213000" name="Text Box 1032"/>
          <p:cNvSpPr txBox="1">
            <a:spLocks noChangeArrowheads="1"/>
          </p:cNvSpPr>
          <p:nvPr/>
        </p:nvSpPr>
        <p:spPr bwMode="auto">
          <a:xfrm>
            <a:off x="4152900" y="5105400"/>
            <a:ext cx="158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chemeClr val="accent2"/>
                </a:solidFill>
              </a:rPr>
              <a:t>Wire rope</a:t>
            </a:r>
          </a:p>
        </p:txBody>
      </p:sp>
      <p:sp>
        <p:nvSpPr>
          <p:cNvPr id="9" name="Rectangle 8"/>
          <p:cNvSpPr/>
          <p:nvPr/>
        </p:nvSpPr>
        <p:spPr>
          <a:xfrm>
            <a:off x="152400" y="2773363"/>
            <a:ext cx="4800600" cy="2124075"/>
          </a:xfrm>
          <a:prstGeom prst="rect">
            <a:avLst/>
          </a:prstGeom>
        </p:spPr>
        <p:txBody>
          <a:bodyPr>
            <a:spAutoFit/>
          </a:bodyPr>
          <a:lstStyle/>
          <a:p>
            <a:pPr>
              <a:lnSpc>
                <a:spcPct val="110000"/>
              </a:lnSpc>
              <a:defRPr/>
            </a:pPr>
            <a:r>
              <a:rPr lang="en-US" sz="2400" b="1" dirty="0">
                <a:solidFill>
                  <a:schemeClr val="accent1">
                    <a:lumMod val="50000"/>
                  </a:schemeClr>
                </a:solidFill>
              </a:rPr>
              <a:t>Wire rope wear is based on:</a:t>
            </a:r>
            <a:endParaRPr lang="en-US" sz="2400" dirty="0">
              <a:solidFill>
                <a:schemeClr val="accent1">
                  <a:lumMod val="50000"/>
                </a:schemeClr>
              </a:solidFill>
            </a:endParaRPr>
          </a:p>
          <a:p>
            <a:pPr>
              <a:lnSpc>
                <a:spcPct val="110000"/>
              </a:lnSpc>
              <a:defRPr/>
            </a:pPr>
            <a:r>
              <a:rPr lang="en-US" sz="2400" dirty="0">
                <a:solidFill>
                  <a:schemeClr val="accent1">
                    <a:lumMod val="50000"/>
                  </a:schemeClr>
                </a:solidFill>
              </a:rPr>
              <a:t>1. Loading</a:t>
            </a:r>
          </a:p>
          <a:p>
            <a:pPr>
              <a:lnSpc>
                <a:spcPct val="110000"/>
              </a:lnSpc>
              <a:defRPr/>
            </a:pPr>
            <a:r>
              <a:rPr lang="en-US" sz="2400" dirty="0">
                <a:solidFill>
                  <a:schemeClr val="accent1">
                    <a:lumMod val="50000"/>
                  </a:schemeClr>
                </a:solidFill>
              </a:rPr>
              <a:t>2. Bending</a:t>
            </a:r>
          </a:p>
          <a:p>
            <a:pPr>
              <a:lnSpc>
                <a:spcPct val="110000"/>
              </a:lnSpc>
              <a:defRPr/>
            </a:pPr>
            <a:r>
              <a:rPr lang="en-US" sz="2400" dirty="0">
                <a:solidFill>
                  <a:schemeClr val="accent1">
                    <a:lumMod val="50000"/>
                  </a:schemeClr>
                </a:solidFill>
              </a:rPr>
              <a:t>3.Frequencey of use cycles</a:t>
            </a:r>
          </a:p>
          <a:p>
            <a:pPr>
              <a:lnSpc>
                <a:spcPct val="110000"/>
              </a:lnSpc>
              <a:defRPr/>
            </a:pPr>
            <a:r>
              <a:rPr lang="en-US" sz="2400" dirty="0">
                <a:solidFill>
                  <a:schemeClr val="accent1">
                    <a:lumMod val="50000"/>
                  </a:schemeClr>
                </a:solidFill>
              </a:rPr>
              <a:t>4. Maintenance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76200"/>
            <a:ext cx="8229600" cy="838200"/>
          </a:xfrm>
        </p:spPr>
        <p:txBody>
          <a:bodyPr/>
          <a:lstStyle/>
          <a:p>
            <a:pPr>
              <a:defRPr/>
            </a:pPr>
            <a:r>
              <a:rPr lang="en-US" sz="3200" b="1" dirty="0" smtClean="0">
                <a:solidFill>
                  <a:schemeClr val="accent1">
                    <a:lumMod val="50000"/>
                  </a:schemeClr>
                </a:solidFill>
              </a:rPr>
              <a:t>Calculating the load on sling legs</a:t>
            </a:r>
          </a:p>
        </p:txBody>
      </p:sp>
      <p:sp>
        <p:nvSpPr>
          <p:cNvPr id="6" name="AutoShape 2" descr="Granite"/>
          <p:cNvSpPr>
            <a:spLocks noChangeArrowheads="1"/>
          </p:cNvSpPr>
          <p:nvPr/>
        </p:nvSpPr>
        <p:spPr bwMode="auto">
          <a:xfrm>
            <a:off x="1600200" y="4156075"/>
            <a:ext cx="6096000" cy="1671638"/>
          </a:xfrm>
          <a:prstGeom prst="cube">
            <a:avLst>
              <a:gd name="adj" fmla="val 44542"/>
            </a:avLst>
          </a:prstGeom>
          <a:blipFill dpi="0" rotWithShape="0">
            <a:blip r:embed="rId3">
              <a:extLst>
                <a:ext uri="{28A0092B-C50C-407E-A947-70E740481C1C}">
                  <a14:useLocalDpi xmlns:a14="http://schemas.microsoft.com/office/drawing/2010/main"/>
                </a:ext>
              </a:extLst>
            </a:blip>
            <a:srcRect/>
            <a:tile tx="0" ty="0" sx="100000" sy="100000" flip="none" algn="tl"/>
          </a:blipFill>
          <a:ln w="9525">
            <a:solidFill>
              <a:schemeClr val="tx1"/>
            </a:solidFill>
            <a:miter lim="800000"/>
            <a:headEnd/>
            <a:tailEnd/>
          </a:ln>
        </p:spPr>
        <p:txBody>
          <a:bodyPr wrap="none" anchor="ctr"/>
          <a:lstStyle/>
          <a:p>
            <a:pPr algn="ctr">
              <a:defRPr/>
            </a:pPr>
            <a:endParaRPr lang="en-US">
              <a:solidFill>
                <a:schemeClr val="accent1">
                  <a:lumMod val="50000"/>
                </a:schemeClr>
              </a:solidFill>
            </a:endParaRPr>
          </a:p>
        </p:txBody>
      </p:sp>
      <p:sp>
        <p:nvSpPr>
          <p:cNvPr id="7" name="Text Box 4"/>
          <p:cNvSpPr txBox="1">
            <a:spLocks noChangeArrowheads="1"/>
          </p:cNvSpPr>
          <p:nvPr/>
        </p:nvSpPr>
        <p:spPr bwMode="auto">
          <a:xfrm>
            <a:off x="3886200" y="5100638"/>
            <a:ext cx="1335088" cy="579437"/>
          </a:xfrm>
          <a:prstGeom prst="rect">
            <a:avLst/>
          </a:prstGeom>
          <a:noFill/>
          <a:ln w="9525">
            <a:noFill/>
            <a:miter lim="800000"/>
            <a:headEnd/>
            <a:tailEnd/>
          </a:ln>
        </p:spPr>
        <p:txBody>
          <a:bodyPr wrap="none">
            <a:spAutoFit/>
          </a:bodyPr>
          <a:lstStyle/>
          <a:p>
            <a:pPr>
              <a:defRPr/>
            </a:pPr>
            <a:r>
              <a:rPr lang="en-US" sz="3200" b="1" dirty="0">
                <a:solidFill>
                  <a:schemeClr val="accent1">
                    <a:lumMod val="50000"/>
                  </a:schemeClr>
                </a:solidFill>
              </a:rPr>
              <a:t>LOAD</a:t>
            </a:r>
          </a:p>
        </p:txBody>
      </p:sp>
      <p:sp>
        <p:nvSpPr>
          <p:cNvPr id="8" name="Line 5"/>
          <p:cNvSpPr>
            <a:spLocks noChangeShapeType="1"/>
          </p:cNvSpPr>
          <p:nvPr/>
        </p:nvSpPr>
        <p:spPr bwMode="auto">
          <a:xfrm flipV="1">
            <a:off x="1981200" y="1031875"/>
            <a:ext cx="2590800" cy="3505200"/>
          </a:xfrm>
          <a:prstGeom prst="line">
            <a:avLst/>
          </a:prstGeom>
          <a:noFill/>
          <a:ln w="57150">
            <a:solidFill>
              <a:schemeClr val="tx1"/>
            </a:solidFill>
            <a:round/>
            <a:headEnd/>
            <a:tailEnd/>
          </a:ln>
        </p:spPr>
        <p:txBody>
          <a:bodyPr wrap="none" anchor="ctr"/>
          <a:lstStyle/>
          <a:p>
            <a:pPr>
              <a:defRPr/>
            </a:pPr>
            <a:endParaRPr lang="en-US">
              <a:solidFill>
                <a:schemeClr val="accent1">
                  <a:lumMod val="50000"/>
                </a:schemeClr>
              </a:solidFill>
            </a:endParaRPr>
          </a:p>
        </p:txBody>
      </p:sp>
      <p:sp>
        <p:nvSpPr>
          <p:cNvPr id="9" name="Line 6"/>
          <p:cNvSpPr>
            <a:spLocks noChangeShapeType="1"/>
          </p:cNvSpPr>
          <p:nvPr/>
        </p:nvSpPr>
        <p:spPr bwMode="auto">
          <a:xfrm flipH="1" flipV="1">
            <a:off x="4572000" y="1031875"/>
            <a:ext cx="2819400" cy="3429000"/>
          </a:xfrm>
          <a:prstGeom prst="line">
            <a:avLst/>
          </a:prstGeom>
          <a:noFill/>
          <a:ln w="57150">
            <a:solidFill>
              <a:schemeClr val="tx1"/>
            </a:solidFill>
            <a:round/>
            <a:headEnd/>
            <a:tailEnd/>
          </a:ln>
        </p:spPr>
        <p:txBody>
          <a:bodyPr wrap="none" anchor="ctr"/>
          <a:lstStyle/>
          <a:p>
            <a:pPr>
              <a:defRPr/>
            </a:pPr>
            <a:endParaRPr lang="en-US">
              <a:solidFill>
                <a:schemeClr val="accent1">
                  <a:lumMod val="50000"/>
                </a:schemeClr>
              </a:solidFill>
            </a:endParaRPr>
          </a:p>
        </p:txBody>
      </p:sp>
      <p:sp>
        <p:nvSpPr>
          <p:cNvPr id="10" name="Line 7"/>
          <p:cNvSpPr>
            <a:spLocks noChangeShapeType="1"/>
          </p:cNvSpPr>
          <p:nvPr/>
        </p:nvSpPr>
        <p:spPr bwMode="auto">
          <a:xfrm flipH="1">
            <a:off x="1676400" y="2860675"/>
            <a:ext cx="1143000" cy="1524000"/>
          </a:xfrm>
          <a:prstGeom prst="line">
            <a:avLst/>
          </a:prstGeom>
          <a:noFill/>
          <a:ln w="9525">
            <a:solidFill>
              <a:schemeClr val="tx1"/>
            </a:solidFill>
            <a:round/>
            <a:headEnd/>
            <a:tailEnd type="triangle" w="med" len="med"/>
          </a:ln>
        </p:spPr>
        <p:txBody>
          <a:bodyPr wrap="none" anchor="ctr"/>
          <a:lstStyle/>
          <a:p>
            <a:pPr>
              <a:defRPr/>
            </a:pPr>
            <a:endParaRPr lang="en-US">
              <a:solidFill>
                <a:schemeClr val="accent1">
                  <a:lumMod val="50000"/>
                </a:schemeClr>
              </a:solidFill>
            </a:endParaRPr>
          </a:p>
        </p:txBody>
      </p:sp>
      <p:sp>
        <p:nvSpPr>
          <p:cNvPr id="11" name="Line 8"/>
          <p:cNvSpPr>
            <a:spLocks noChangeShapeType="1"/>
          </p:cNvSpPr>
          <p:nvPr/>
        </p:nvSpPr>
        <p:spPr bwMode="auto">
          <a:xfrm flipH="1" flipV="1">
            <a:off x="1371600" y="4156075"/>
            <a:ext cx="533400" cy="381000"/>
          </a:xfrm>
          <a:prstGeom prst="line">
            <a:avLst/>
          </a:prstGeom>
          <a:noFill/>
          <a:ln w="9525">
            <a:solidFill>
              <a:schemeClr val="tx1"/>
            </a:solidFill>
            <a:round/>
            <a:headEnd/>
            <a:tailEnd/>
          </a:ln>
        </p:spPr>
        <p:txBody>
          <a:bodyPr wrap="none" anchor="ctr"/>
          <a:lstStyle/>
          <a:p>
            <a:pPr>
              <a:defRPr/>
            </a:pPr>
            <a:endParaRPr lang="en-US">
              <a:solidFill>
                <a:schemeClr val="accent1">
                  <a:lumMod val="50000"/>
                </a:schemeClr>
              </a:solidFill>
            </a:endParaRPr>
          </a:p>
        </p:txBody>
      </p:sp>
      <p:sp>
        <p:nvSpPr>
          <p:cNvPr id="12" name="Line 9"/>
          <p:cNvSpPr>
            <a:spLocks noChangeShapeType="1"/>
          </p:cNvSpPr>
          <p:nvPr/>
        </p:nvSpPr>
        <p:spPr bwMode="auto">
          <a:xfrm flipH="1" flipV="1">
            <a:off x="4038600" y="650875"/>
            <a:ext cx="533400" cy="381000"/>
          </a:xfrm>
          <a:prstGeom prst="line">
            <a:avLst/>
          </a:prstGeom>
          <a:noFill/>
          <a:ln w="9525">
            <a:solidFill>
              <a:schemeClr val="tx1"/>
            </a:solidFill>
            <a:round/>
            <a:headEnd/>
            <a:tailEnd/>
          </a:ln>
        </p:spPr>
        <p:txBody>
          <a:bodyPr wrap="none" anchor="ctr"/>
          <a:lstStyle/>
          <a:p>
            <a:pPr>
              <a:defRPr/>
            </a:pPr>
            <a:endParaRPr lang="en-US">
              <a:solidFill>
                <a:schemeClr val="accent1">
                  <a:lumMod val="50000"/>
                </a:schemeClr>
              </a:solidFill>
            </a:endParaRPr>
          </a:p>
        </p:txBody>
      </p:sp>
      <p:sp>
        <p:nvSpPr>
          <p:cNvPr id="13" name="Line 10"/>
          <p:cNvSpPr>
            <a:spLocks noChangeShapeType="1"/>
          </p:cNvSpPr>
          <p:nvPr/>
        </p:nvSpPr>
        <p:spPr bwMode="auto">
          <a:xfrm rot="10800000" flipH="1">
            <a:off x="3200400" y="803275"/>
            <a:ext cx="1143000" cy="1524000"/>
          </a:xfrm>
          <a:prstGeom prst="line">
            <a:avLst/>
          </a:prstGeom>
          <a:noFill/>
          <a:ln w="9525">
            <a:solidFill>
              <a:schemeClr val="tx1"/>
            </a:solidFill>
            <a:round/>
            <a:headEnd/>
            <a:tailEnd type="triangle" w="med" len="med"/>
          </a:ln>
        </p:spPr>
        <p:txBody>
          <a:bodyPr wrap="none" anchor="ctr"/>
          <a:lstStyle/>
          <a:p>
            <a:pPr>
              <a:defRPr/>
            </a:pPr>
            <a:endParaRPr lang="en-US">
              <a:solidFill>
                <a:schemeClr val="accent1">
                  <a:lumMod val="50000"/>
                </a:schemeClr>
              </a:solidFill>
            </a:endParaRPr>
          </a:p>
        </p:txBody>
      </p:sp>
      <p:sp>
        <p:nvSpPr>
          <p:cNvPr id="14" name="Text Box 11"/>
          <p:cNvSpPr txBox="1">
            <a:spLocks noChangeArrowheads="1"/>
          </p:cNvSpPr>
          <p:nvPr/>
        </p:nvSpPr>
        <p:spPr bwMode="auto">
          <a:xfrm>
            <a:off x="2844800" y="2251075"/>
            <a:ext cx="431800" cy="579438"/>
          </a:xfrm>
          <a:prstGeom prst="rect">
            <a:avLst/>
          </a:prstGeom>
          <a:noFill/>
          <a:ln w="9525">
            <a:noFill/>
            <a:miter lim="800000"/>
            <a:headEnd/>
            <a:tailEnd/>
          </a:ln>
        </p:spPr>
        <p:txBody>
          <a:bodyPr wrap="none">
            <a:spAutoFit/>
          </a:bodyPr>
          <a:lstStyle/>
          <a:p>
            <a:pPr>
              <a:defRPr/>
            </a:pPr>
            <a:r>
              <a:rPr lang="en-US" sz="3200" b="1">
                <a:solidFill>
                  <a:schemeClr val="accent1">
                    <a:lumMod val="50000"/>
                  </a:schemeClr>
                </a:solidFill>
              </a:rPr>
              <a:t>L</a:t>
            </a:r>
          </a:p>
        </p:txBody>
      </p:sp>
      <p:sp>
        <p:nvSpPr>
          <p:cNvPr id="15" name="Line 12"/>
          <p:cNvSpPr>
            <a:spLocks noChangeShapeType="1"/>
          </p:cNvSpPr>
          <p:nvPr/>
        </p:nvSpPr>
        <p:spPr bwMode="auto">
          <a:xfrm flipV="1">
            <a:off x="4572000" y="1108075"/>
            <a:ext cx="0" cy="1524000"/>
          </a:xfrm>
          <a:prstGeom prst="line">
            <a:avLst/>
          </a:prstGeom>
          <a:noFill/>
          <a:ln w="38100">
            <a:solidFill>
              <a:schemeClr val="tx1"/>
            </a:solidFill>
            <a:prstDash val="dashDot"/>
            <a:round/>
            <a:headEnd/>
            <a:tailEnd type="triangle" w="med" len="med"/>
          </a:ln>
        </p:spPr>
        <p:txBody>
          <a:bodyPr wrap="none" anchor="ctr"/>
          <a:lstStyle/>
          <a:p>
            <a:pPr>
              <a:defRPr/>
            </a:pPr>
            <a:endParaRPr lang="en-US">
              <a:solidFill>
                <a:schemeClr val="accent1">
                  <a:lumMod val="50000"/>
                </a:schemeClr>
              </a:solidFill>
            </a:endParaRPr>
          </a:p>
        </p:txBody>
      </p:sp>
      <p:sp>
        <p:nvSpPr>
          <p:cNvPr id="16" name="Line 13"/>
          <p:cNvSpPr>
            <a:spLocks noChangeShapeType="1"/>
          </p:cNvSpPr>
          <p:nvPr/>
        </p:nvSpPr>
        <p:spPr bwMode="auto">
          <a:xfrm rot="10800000" flipV="1">
            <a:off x="4572000" y="3013075"/>
            <a:ext cx="1588" cy="1524000"/>
          </a:xfrm>
          <a:prstGeom prst="line">
            <a:avLst/>
          </a:prstGeom>
          <a:noFill/>
          <a:ln w="38100">
            <a:solidFill>
              <a:schemeClr val="tx1"/>
            </a:solidFill>
            <a:prstDash val="dashDot"/>
            <a:round/>
            <a:headEnd/>
            <a:tailEnd type="triangle" w="med" len="med"/>
          </a:ln>
        </p:spPr>
        <p:txBody>
          <a:bodyPr wrap="none" anchor="ctr"/>
          <a:lstStyle/>
          <a:p>
            <a:pPr>
              <a:defRPr/>
            </a:pPr>
            <a:endParaRPr lang="en-US">
              <a:solidFill>
                <a:schemeClr val="accent1">
                  <a:lumMod val="50000"/>
                </a:schemeClr>
              </a:solidFill>
            </a:endParaRPr>
          </a:p>
        </p:txBody>
      </p:sp>
      <p:sp>
        <p:nvSpPr>
          <p:cNvPr id="17" name="Text Box 14"/>
          <p:cNvSpPr txBox="1">
            <a:spLocks noChangeArrowheads="1"/>
          </p:cNvSpPr>
          <p:nvPr/>
        </p:nvSpPr>
        <p:spPr bwMode="auto">
          <a:xfrm>
            <a:off x="4343400" y="2555875"/>
            <a:ext cx="477838" cy="579438"/>
          </a:xfrm>
          <a:prstGeom prst="rect">
            <a:avLst/>
          </a:prstGeom>
          <a:noFill/>
          <a:ln w="9525">
            <a:noFill/>
            <a:miter lim="800000"/>
            <a:headEnd/>
            <a:tailEnd/>
          </a:ln>
        </p:spPr>
        <p:txBody>
          <a:bodyPr wrap="none">
            <a:spAutoFit/>
          </a:bodyPr>
          <a:lstStyle/>
          <a:p>
            <a:pPr>
              <a:defRPr/>
            </a:pPr>
            <a:r>
              <a:rPr lang="en-US" sz="3200" b="1">
                <a:solidFill>
                  <a:schemeClr val="accent1">
                    <a:lumMod val="50000"/>
                  </a:schemeClr>
                </a:solidFill>
              </a:rPr>
              <a:t>H</a:t>
            </a:r>
          </a:p>
        </p:txBody>
      </p:sp>
      <p:sp>
        <p:nvSpPr>
          <p:cNvPr id="18" name="Text Box 15"/>
          <p:cNvSpPr txBox="1">
            <a:spLocks noChangeArrowheads="1"/>
          </p:cNvSpPr>
          <p:nvPr/>
        </p:nvSpPr>
        <p:spPr bwMode="auto">
          <a:xfrm>
            <a:off x="582613" y="6096000"/>
            <a:ext cx="8226425" cy="461963"/>
          </a:xfrm>
          <a:prstGeom prst="rect">
            <a:avLst/>
          </a:prstGeom>
          <a:noFill/>
          <a:ln w="9525">
            <a:noFill/>
            <a:miter lim="800000"/>
            <a:headEnd/>
            <a:tailEnd/>
          </a:ln>
        </p:spPr>
        <p:txBody>
          <a:bodyPr wrap="none">
            <a:spAutoFit/>
          </a:bodyPr>
          <a:lstStyle/>
          <a:p>
            <a:pPr algn="ctr">
              <a:defRPr/>
            </a:pPr>
            <a:r>
              <a:rPr lang="en-US" sz="2400" b="1" dirty="0">
                <a:solidFill>
                  <a:schemeClr val="accent1">
                    <a:lumMod val="50000"/>
                  </a:schemeClr>
                </a:solidFill>
              </a:rPr>
              <a:t>(Load </a:t>
            </a:r>
            <a:r>
              <a:rPr lang="en-US" sz="2400" b="1" dirty="0">
                <a:solidFill>
                  <a:schemeClr val="accent1">
                    <a:lumMod val="50000"/>
                  </a:schemeClr>
                </a:solidFill>
                <a:sym typeface="Symbol" pitchFamily="18" charset="2"/>
              </a:rPr>
              <a:t> Number of legs) X (L  H) = Load each sling leg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descr="http://www.advancedtechrescue.com/inc/prodImages/thumbs/1710safety%20hoo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1371600"/>
            <a:ext cx="590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Connector 27"/>
          <p:cNvCxnSpPr/>
          <p:nvPr/>
        </p:nvCxnSpPr>
        <p:spPr>
          <a:xfrm rot="5400000">
            <a:off x="4360069" y="1180306"/>
            <a:ext cx="534988" cy="317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15044" name="Picture 2" descr="http://www.advancedtechrescue.com/inc/prodImages/thumbs/1710safety%20hoo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6250" y="3124200"/>
            <a:ext cx="590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p:nvPr>
        </p:nvSpPr>
        <p:spPr>
          <a:xfrm>
            <a:off x="457200" y="-76200"/>
            <a:ext cx="8229600" cy="838200"/>
          </a:xfrm>
        </p:spPr>
        <p:txBody>
          <a:bodyPr/>
          <a:lstStyle/>
          <a:p>
            <a:pPr>
              <a:defRPr/>
            </a:pPr>
            <a:r>
              <a:rPr lang="en-US" sz="3200" b="1" dirty="0" smtClean="0">
                <a:solidFill>
                  <a:schemeClr val="accent1">
                    <a:lumMod val="50000"/>
                  </a:schemeClr>
                </a:solidFill>
              </a:rPr>
              <a:t>Calculating the Correct Sling Angle </a:t>
            </a:r>
          </a:p>
        </p:txBody>
      </p:sp>
      <p:sp>
        <p:nvSpPr>
          <p:cNvPr id="6" name="AutoShape 2" descr="Granite"/>
          <p:cNvSpPr>
            <a:spLocks noChangeArrowheads="1"/>
          </p:cNvSpPr>
          <p:nvPr/>
        </p:nvSpPr>
        <p:spPr bwMode="auto">
          <a:xfrm>
            <a:off x="1600200" y="4881563"/>
            <a:ext cx="6096000" cy="1671637"/>
          </a:xfrm>
          <a:prstGeom prst="cube">
            <a:avLst>
              <a:gd name="adj" fmla="val 44542"/>
            </a:avLst>
          </a:prstGeom>
          <a:blipFill dpi="0" rotWithShape="0">
            <a:blip r:embed="rId4">
              <a:extLst>
                <a:ext uri="{28A0092B-C50C-407E-A947-70E740481C1C}">
                  <a14:useLocalDpi xmlns:a14="http://schemas.microsoft.com/office/drawing/2010/main"/>
                </a:ext>
              </a:extLst>
            </a:blip>
            <a:srcRect/>
            <a:tile tx="0" ty="0" sx="100000" sy="100000" flip="none" algn="tl"/>
          </a:blipFill>
          <a:ln w="9525">
            <a:solidFill>
              <a:schemeClr val="tx1"/>
            </a:solidFill>
            <a:miter lim="800000"/>
            <a:headEnd/>
            <a:tailEnd/>
          </a:ln>
        </p:spPr>
        <p:txBody>
          <a:bodyPr wrap="none" anchor="ctr"/>
          <a:lstStyle/>
          <a:p>
            <a:pPr algn="ctr">
              <a:defRPr/>
            </a:pPr>
            <a:endParaRPr lang="en-US">
              <a:solidFill>
                <a:schemeClr val="accent1">
                  <a:lumMod val="50000"/>
                </a:schemeClr>
              </a:solidFill>
            </a:endParaRPr>
          </a:p>
        </p:txBody>
      </p:sp>
      <p:sp>
        <p:nvSpPr>
          <p:cNvPr id="7" name="Text Box 4"/>
          <p:cNvSpPr txBox="1">
            <a:spLocks noChangeArrowheads="1"/>
          </p:cNvSpPr>
          <p:nvPr/>
        </p:nvSpPr>
        <p:spPr bwMode="auto">
          <a:xfrm>
            <a:off x="3886200" y="5826125"/>
            <a:ext cx="1335088" cy="579438"/>
          </a:xfrm>
          <a:prstGeom prst="rect">
            <a:avLst/>
          </a:prstGeom>
          <a:noFill/>
          <a:ln w="9525">
            <a:noFill/>
            <a:miter lim="800000"/>
            <a:headEnd/>
            <a:tailEnd/>
          </a:ln>
        </p:spPr>
        <p:txBody>
          <a:bodyPr wrap="none">
            <a:spAutoFit/>
          </a:bodyPr>
          <a:lstStyle/>
          <a:p>
            <a:pPr>
              <a:defRPr/>
            </a:pPr>
            <a:r>
              <a:rPr lang="en-US" sz="3200" b="1" dirty="0">
                <a:solidFill>
                  <a:schemeClr val="accent1">
                    <a:lumMod val="50000"/>
                  </a:schemeClr>
                </a:solidFill>
              </a:rPr>
              <a:t>LOAD</a:t>
            </a:r>
          </a:p>
        </p:txBody>
      </p:sp>
      <p:sp>
        <p:nvSpPr>
          <p:cNvPr id="8" name="Line 5"/>
          <p:cNvSpPr>
            <a:spLocks noChangeShapeType="1"/>
          </p:cNvSpPr>
          <p:nvPr/>
        </p:nvSpPr>
        <p:spPr bwMode="auto">
          <a:xfrm flipV="1">
            <a:off x="1981200" y="1757363"/>
            <a:ext cx="2590800" cy="3505200"/>
          </a:xfrm>
          <a:prstGeom prst="line">
            <a:avLst/>
          </a:prstGeom>
          <a:noFill/>
          <a:ln w="57150">
            <a:solidFill>
              <a:schemeClr val="tx1"/>
            </a:solidFill>
            <a:round/>
            <a:headEnd/>
            <a:tailEnd/>
          </a:ln>
        </p:spPr>
        <p:txBody>
          <a:bodyPr wrap="none" anchor="ctr"/>
          <a:lstStyle/>
          <a:p>
            <a:pPr>
              <a:defRPr/>
            </a:pPr>
            <a:endParaRPr lang="en-US">
              <a:solidFill>
                <a:schemeClr val="accent1">
                  <a:lumMod val="50000"/>
                </a:schemeClr>
              </a:solidFill>
            </a:endParaRPr>
          </a:p>
        </p:txBody>
      </p:sp>
      <p:sp>
        <p:nvSpPr>
          <p:cNvPr id="9" name="Line 6"/>
          <p:cNvSpPr>
            <a:spLocks noChangeShapeType="1"/>
          </p:cNvSpPr>
          <p:nvPr/>
        </p:nvSpPr>
        <p:spPr bwMode="auto">
          <a:xfrm flipH="1" flipV="1">
            <a:off x="4572000" y="1757363"/>
            <a:ext cx="2819400" cy="3429000"/>
          </a:xfrm>
          <a:prstGeom prst="line">
            <a:avLst/>
          </a:prstGeom>
          <a:noFill/>
          <a:ln w="57150">
            <a:solidFill>
              <a:schemeClr val="tx1"/>
            </a:solidFill>
            <a:round/>
            <a:headEnd/>
            <a:tailEnd/>
          </a:ln>
        </p:spPr>
        <p:txBody>
          <a:bodyPr wrap="none" anchor="ctr"/>
          <a:lstStyle/>
          <a:p>
            <a:pPr>
              <a:defRPr/>
            </a:pPr>
            <a:endParaRPr lang="en-US">
              <a:solidFill>
                <a:schemeClr val="accent1">
                  <a:lumMod val="50000"/>
                </a:schemeClr>
              </a:solidFill>
            </a:endParaRPr>
          </a:p>
        </p:txBody>
      </p:sp>
      <p:sp>
        <p:nvSpPr>
          <p:cNvPr id="19" name="Rectangle 18"/>
          <p:cNvSpPr/>
          <p:nvPr/>
        </p:nvSpPr>
        <p:spPr>
          <a:xfrm>
            <a:off x="228600" y="1085850"/>
            <a:ext cx="3962400" cy="1200150"/>
          </a:xfrm>
          <a:prstGeom prst="rect">
            <a:avLst/>
          </a:prstGeom>
        </p:spPr>
        <p:txBody>
          <a:bodyPr>
            <a:spAutoFit/>
          </a:bodyPr>
          <a:lstStyle/>
          <a:p>
            <a:pPr algn="ctr">
              <a:defRPr/>
            </a:pPr>
            <a:r>
              <a:rPr lang="en-US" sz="2400" b="1" dirty="0">
                <a:solidFill>
                  <a:schemeClr val="accent1">
                    <a:lumMod val="50000"/>
                  </a:schemeClr>
                </a:solidFill>
              </a:rPr>
              <a:t>The longer set of sling legs (B) will improve load stability</a:t>
            </a:r>
          </a:p>
        </p:txBody>
      </p:sp>
      <p:sp>
        <p:nvSpPr>
          <p:cNvPr id="20" name="Line 5"/>
          <p:cNvSpPr>
            <a:spLocks noChangeShapeType="1"/>
          </p:cNvSpPr>
          <p:nvPr/>
        </p:nvSpPr>
        <p:spPr bwMode="auto">
          <a:xfrm flipV="1">
            <a:off x="1981200" y="3544888"/>
            <a:ext cx="2667000" cy="1676400"/>
          </a:xfrm>
          <a:prstGeom prst="line">
            <a:avLst/>
          </a:prstGeom>
          <a:noFill/>
          <a:ln w="57150">
            <a:solidFill>
              <a:schemeClr val="tx1"/>
            </a:solidFill>
            <a:round/>
            <a:headEnd/>
            <a:tailEnd/>
          </a:ln>
        </p:spPr>
        <p:txBody>
          <a:bodyPr wrap="none" anchor="ctr"/>
          <a:lstStyle/>
          <a:p>
            <a:pPr>
              <a:defRPr/>
            </a:pPr>
            <a:endParaRPr lang="en-US">
              <a:solidFill>
                <a:schemeClr val="accent1">
                  <a:lumMod val="50000"/>
                </a:schemeClr>
              </a:solidFill>
            </a:endParaRPr>
          </a:p>
        </p:txBody>
      </p:sp>
      <p:sp>
        <p:nvSpPr>
          <p:cNvPr id="21" name="Line 6"/>
          <p:cNvSpPr>
            <a:spLocks noChangeShapeType="1"/>
          </p:cNvSpPr>
          <p:nvPr/>
        </p:nvSpPr>
        <p:spPr bwMode="auto">
          <a:xfrm flipH="1" flipV="1">
            <a:off x="4572000" y="3544888"/>
            <a:ext cx="2819400" cy="1600200"/>
          </a:xfrm>
          <a:prstGeom prst="line">
            <a:avLst/>
          </a:prstGeom>
          <a:noFill/>
          <a:ln w="57150">
            <a:solidFill>
              <a:schemeClr val="tx1"/>
            </a:solidFill>
            <a:round/>
            <a:headEnd/>
            <a:tailEnd/>
          </a:ln>
        </p:spPr>
        <p:txBody>
          <a:bodyPr wrap="none" anchor="ctr"/>
          <a:lstStyle/>
          <a:p>
            <a:pPr>
              <a:defRPr/>
            </a:pPr>
            <a:endParaRPr lang="en-US">
              <a:solidFill>
                <a:schemeClr val="accent1">
                  <a:lumMod val="50000"/>
                </a:schemeClr>
              </a:solidFill>
            </a:endParaRPr>
          </a:p>
        </p:txBody>
      </p:sp>
      <p:cxnSp>
        <p:nvCxnSpPr>
          <p:cNvPr id="25" name="Straight Connector 24"/>
          <p:cNvCxnSpPr/>
          <p:nvPr/>
        </p:nvCxnSpPr>
        <p:spPr>
          <a:xfrm rot="5400000">
            <a:off x="4379119" y="2932906"/>
            <a:ext cx="534988" cy="317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609600"/>
            <a:ext cx="8229600" cy="1143000"/>
          </a:xfrm>
        </p:spPr>
        <p:txBody>
          <a:bodyPr/>
          <a:lstStyle/>
          <a:p>
            <a:pPr>
              <a:lnSpc>
                <a:spcPct val="90000"/>
              </a:lnSpc>
              <a:defRPr/>
            </a:pPr>
            <a:r>
              <a:rPr lang="en-US" b="1" dirty="0" smtClean="0">
                <a:solidFill>
                  <a:schemeClr val="accent1">
                    <a:lumMod val="50000"/>
                  </a:schemeClr>
                </a:solidFill>
              </a:rPr>
              <a:t>Struck-by Vehicle and Equipment </a:t>
            </a:r>
            <a:br>
              <a:rPr lang="en-US" b="1" dirty="0" smtClean="0">
                <a:solidFill>
                  <a:schemeClr val="accent1">
                    <a:lumMod val="50000"/>
                  </a:schemeClr>
                </a:solidFill>
              </a:rPr>
            </a:br>
            <a:r>
              <a:rPr lang="en-US" b="1" dirty="0" smtClean="0">
                <a:solidFill>
                  <a:schemeClr val="accent1">
                    <a:lumMod val="50000"/>
                  </a:schemeClr>
                </a:solidFill>
              </a:rPr>
              <a:t/>
            </a:r>
            <a:br>
              <a:rPr lang="en-US" b="1" dirty="0" smtClean="0">
                <a:solidFill>
                  <a:schemeClr val="accent1">
                    <a:lumMod val="50000"/>
                  </a:schemeClr>
                </a:solidFill>
              </a:rPr>
            </a:br>
            <a:endParaRPr lang="en-US" b="1" dirty="0" smtClean="0">
              <a:solidFill>
                <a:schemeClr val="accent1">
                  <a:lumMod val="50000"/>
                </a:schemeClr>
              </a:solidFill>
            </a:endParaRPr>
          </a:p>
        </p:txBody>
      </p:sp>
      <p:pic>
        <p:nvPicPr>
          <p:cNvPr id="21606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1066800"/>
            <a:ext cx="74707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
          <p:cNvSpPr>
            <a:spLocks noChangeArrowheads="1"/>
          </p:cNvSpPr>
          <p:nvPr/>
        </p:nvSpPr>
        <p:spPr bwMode="auto">
          <a:xfrm>
            <a:off x="4800600" y="2514600"/>
            <a:ext cx="842963" cy="8048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
        <p:nvSpPr>
          <p:cNvPr id="7" name="Down Arrow 6"/>
          <p:cNvSpPr/>
          <p:nvPr/>
        </p:nvSpPr>
        <p:spPr>
          <a:xfrm>
            <a:off x="4800600" y="3733800"/>
            <a:ext cx="228600" cy="762000"/>
          </a:xfrm>
          <a:prstGeom prst="downArrow">
            <a:avLst/>
          </a:prstGeom>
          <a:solidFill>
            <a:srgbClr val="82F52B"/>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utoShape 5"/>
          <p:cNvSpPr>
            <a:spLocks noChangeArrowheads="1"/>
          </p:cNvSpPr>
          <p:nvPr/>
        </p:nvSpPr>
        <p:spPr bwMode="auto">
          <a:xfrm>
            <a:off x="4495800" y="5138738"/>
            <a:ext cx="842963" cy="8048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
        <p:nvSpPr>
          <p:cNvPr id="9" name="Down Arrow 8"/>
          <p:cNvSpPr/>
          <p:nvPr/>
        </p:nvSpPr>
        <p:spPr>
          <a:xfrm rot="3715139">
            <a:off x="6053138" y="1773238"/>
            <a:ext cx="304800" cy="1295400"/>
          </a:xfrm>
          <a:prstGeom prst="downArrow">
            <a:avLst/>
          </a:prstGeom>
          <a:solidFill>
            <a:srgbClr val="82F52B"/>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AutoShape 5"/>
          <p:cNvSpPr>
            <a:spLocks noChangeArrowheads="1"/>
          </p:cNvSpPr>
          <p:nvPr/>
        </p:nvSpPr>
        <p:spPr bwMode="auto">
          <a:xfrm>
            <a:off x="5786438" y="3690938"/>
            <a:ext cx="842962" cy="8048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
        <p:nvSpPr>
          <p:cNvPr id="11" name="AutoShape 5"/>
          <p:cNvSpPr>
            <a:spLocks noChangeArrowheads="1"/>
          </p:cNvSpPr>
          <p:nvPr/>
        </p:nvSpPr>
        <p:spPr bwMode="auto">
          <a:xfrm>
            <a:off x="4038600" y="1219200"/>
            <a:ext cx="842963" cy="8048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930275"/>
            <a:ext cx="57150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457200" y="609600"/>
            <a:ext cx="8229600" cy="1143000"/>
          </a:xfrm>
          <a:prstGeom prst="rect">
            <a:avLst/>
          </a:prstGeom>
          <a:noFill/>
          <a:ln w="9525">
            <a:noFill/>
            <a:miter lim="800000"/>
            <a:headEnd/>
            <a:tailEnd/>
          </a:ln>
        </p:spPr>
        <p:txBody>
          <a:bodyPr anchor="ctr"/>
          <a:lstStyle/>
          <a:p>
            <a:pPr algn="ctr" eaLnBrk="0" hangingPunct="0">
              <a:lnSpc>
                <a:spcPct val="90000"/>
              </a:lnSpc>
              <a:defRPr/>
            </a:pPr>
            <a:r>
              <a:rPr lang="en-US" sz="4400" b="1" dirty="0">
                <a:solidFill>
                  <a:schemeClr val="accent1">
                    <a:lumMod val="50000"/>
                  </a:schemeClr>
                </a:solidFill>
                <a:latin typeface="+mj-lt"/>
                <a:ea typeface="+mj-ea"/>
                <a:cs typeface="+mj-cs"/>
              </a:rPr>
              <a:t>Struck-by Vehicle and Equipment </a:t>
            </a:r>
            <a:br>
              <a:rPr lang="en-US" sz="4400" b="1" dirty="0">
                <a:solidFill>
                  <a:schemeClr val="accent1">
                    <a:lumMod val="50000"/>
                  </a:schemeClr>
                </a:solidFill>
                <a:latin typeface="+mj-lt"/>
                <a:ea typeface="+mj-ea"/>
                <a:cs typeface="+mj-cs"/>
              </a:rPr>
            </a:br>
            <a:r>
              <a:rPr lang="en-US" sz="4400" b="1" dirty="0">
                <a:solidFill>
                  <a:schemeClr val="accent1">
                    <a:lumMod val="50000"/>
                  </a:schemeClr>
                </a:solidFill>
                <a:latin typeface="+mj-lt"/>
                <a:ea typeface="+mj-ea"/>
                <a:cs typeface="+mj-cs"/>
              </a:rPr>
              <a:t/>
            </a:r>
            <a:br>
              <a:rPr lang="en-US" sz="4400" b="1" dirty="0">
                <a:solidFill>
                  <a:schemeClr val="accent1">
                    <a:lumMod val="50000"/>
                  </a:schemeClr>
                </a:solidFill>
                <a:latin typeface="+mj-lt"/>
                <a:ea typeface="+mj-ea"/>
                <a:cs typeface="+mj-cs"/>
              </a:rPr>
            </a:br>
            <a:endParaRPr lang="en-US" sz="4400" b="1" dirty="0">
              <a:solidFill>
                <a:schemeClr val="accent1">
                  <a:lumMod val="50000"/>
                </a:schemeClr>
              </a:solidFill>
              <a:latin typeface="+mj-lt"/>
              <a:ea typeface="+mj-ea"/>
              <a:cs typeface="+mj-cs"/>
            </a:endParaRPr>
          </a:p>
        </p:txBody>
      </p:sp>
      <p:sp>
        <p:nvSpPr>
          <p:cNvPr id="6" name="Rectangle 3"/>
          <p:cNvSpPr txBox="1">
            <a:spLocks noChangeArrowheads="1"/>
          </p:cNvSpPr>
          <p:nvPr/>
        </p:nvSpPr>
        <p:spPr bwMode="auto">
          <a:xfrm>
            <a:off x="228600" y="5638800"/>
            <a:ext cx="8686800" cy="1371600"/>
          </a:xfrm>
          <a:prstGeom prst="rect">
            <a:avLst/>
          </a:prstGeom>
          <a:noFill/>
          <a:ln w="9525">
            <a:noFill/>
            <a:miter lim="800000"/>
            <a:headEnd/>
            <a:tailEnd/>
          </a:ln>
        </p:spPr>
        <p:txBody>
          <a:bodyPr/>
          <a:lstStyle/>
          <a:p>
            <a:pPr marL="342900" indent="-342900" algn="ctr" eaLnBrk="0" hangingPunct="0">
              <a:spcBef>
                <a:spcPct val="20000"/>
              </a:spcBef>
              <a:defRPr/>
            </a:pPr>
            <a:r>
              <a:rPr lang="en-US" sz="3200" b="1" dirty="0">
                <a:solidFill>
                  <a:schemeClr val="accent1">
                    <a:lumMod val="50000"/>
                  </a:schemeClr>
                </a:solidFill>
                <a:latin typeface="+mj-lt"/>
              </a:rPr>
              <a:t>Street Closure or Controlled Entry of Equipment</a:t>
            </a:r>
            <a:endParaRPr lang="en-US" sz="3200" b="1" dirty="0">
              <a:solidFill>
                <a:schemeClr val="accent2">
                  <a:lumMod val="75000"/>
                </a:schemeClr>
              </a:solidFill>
              <a:latin typeface="+mn-lt"/>
            </a:endParaRPr>
          </a:p>
          <a:p>
            <a:pPr marL="342900" indent="-342900" algn="ctr" eaLnBrk="0" hangingPunct="0">
              <a:spcBef>
                <a:spcPct val="20000"/>
              </a:spcBef>
              <a:defRPr/>
            </a:pPr>
            <a:r>
              <a:rPr lang="en-US" sz="3200" b="1" dirty="0">
                <a:solidFill>
                  <a:schemeClr val="accent2">
                    <a:lumMod val="75000"/>
                  </a:schemeClr>
                </a:solidFill>
                <a:latin typeface="+mn-lt"/>
              </a:rPr>
              <a:t>Elimination Controls</a:t>
            </a:r>
          </a:p>
        </p:txBody>
      </p:sp>
      <p:sp>
        <p:nvSpPr>
          <p:cNvPr id="217093" name="TextBox 6"/>
          <p:cNvSpPr txBox="1">
            <a:spLocks noChangeArrowheads="1"/>
          </p:cNvSpPr>
          <p:nvPr/>
        </p:nvSpPr>
        <p:spPr bwMode="auto">
          <a:xfrm>
            <a:off x="228600" y="990600"/>
            <a:ext cx="2743200" cy="4524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t>Closing a road to vehicular traffic is an example of an Elimination Control because it removes the chances of vehicular struck-by accidents by removing the hazards (vehicles)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28600" y="3810000"/>
            <a:ext cx="8686800" cy="3352800"/>
          </a:xfrm>
          <a:prstGeom prst="rect">
            <a:avLst/>
          </a:prstGeom>
          <a:noFill/>
          <a:ln w="9525">
            <a:noFill/>
            <a:miter lim="800000"/>
            <a:headEnd/>
            <a:tailEnd/>
          </a:ln>
        </p:spPr>
        <p:txBody>
          <a:bodyPr/>
          <a:lstStyle/>
          <a:p>
            <a:pPr>
              <a:defRPr/>
            </a:pPr>
            <a:r>
              <a:rPr lang="en-US" sz="2000" b="1" dirty="0">
                <a:solidFill>
                  <a:schemeClr val="accent1">
                    <a:lumMod val="50000"/>
                  </a:schemeClr>
                </a:solidFill>
              </a:rPr>
              <a:t>Accident prevention signs and tags </a:t>
            </a:r>
          </a:p>
          <a:p>
            <a:pPr>
              <a:defRPr/>
            </a:pPr>
            <a:r>
              <a:rPr lang="en-US" sz="2000" b="1" dirty="0">
                <a:solidFill>
                  <a:schemeClr val="accent1">
                    <a:lumMod val="50000"/>
                  </a:schemeClr>
                </a:solidFill>
              </a:rPr>
              <a:t>Traffic Signs. </a:t>
            </a:r>
          </a:p>
          <a:p>
            <a:pPr>
              <a:defRPr/>
            </a:pPr>
            <a:r>
              <a:rPr lang="en-US" sz="2000" b="1" dirty="0">
                <a:solidFill>
                  <a:schemeClr val="accent1">
                    <a:lumMod val="50000"/>
                  </a:schemeClr>
                </a:solidFill>
              </a:rPr>
              <a:t>	(1) Construction areas shall be posted with legible traffic signs at points of hazard. </a:t>
            </a:r>
          </a:p>
          <a:p>
            <a:pPr>
              <a:defRPr/>
            </a:pPr>
            <a:r>
              <a:rPr lang="en-US" sz="2000" b="1" dirty="0">
                <a:solidFill>
                  <a:schemeClr val="accent1">
                    <a:lumMod val="50000"/>
                  </a:schemeClr>
                </a:solidFill>
              </a:rPr>
              <a:t>	(2) All traffic control signs or devices used for protection of construction workers shall conform to Part VI of the Manual of Uniform Traffic Control </a:t>
            </a:r>
          </a:p>
          <a:p>
            <a:pPr marL="342900" indent="-342900" algn="ctr" eaLnBrk="0" hangingPunct="0">
              <a:spcBef>
                <a:spcPct val="20000"/>
              </a:spcBef>
              <a:defRPr/>
            </a:pPr>
            <a:r>
              <a:rPr lang="en-US" sz="3200" b="1" dirty="0">
                <a:solidFill>
                  <a:schemeClr val="accent2">
                    <a:lumMod val="75000"/>
                  </a:schemeClr>
                </a:solidFill>
                <a:latin typeface="+mn-lt"/>
              </a:rPr>
              <a:t>Signs and Flaggers: Administrative Controls</a:t>
            </a:r>
          </a:p>
        </p:txBody>
      </p:sp>
      <p:sp>
        <p:nvSpPr>
          <p:cNvPr id="6" name="Title 1"/>
          <p:cNvSpPr>
            <a:spLocks noGrp="1"/>
          </p:cNvSpPr>
          <p:nvPr>
            <p:ph type="title"/>
          </p:nvPr>
        </p:nvSpPr>
        <p:spPr>
          <a:xfrm>
            <a:off x="457200" y="609600"/>
            <a:ext cx="8229600" cy="1143000"/>
          </a:xfrm>
        </p:spPr>
        <p:txBody>
          <a:bodyPr/>
          <a:lstStyle/>
          <a:p>
            <a:pPr>
              <a:lnSpc>
                <a:spcPct val="90000"/>
              </a:lnSpc>
              <a:defRPr/>
            </a:pPr>
            <a:r>
              <a:rPr lang="en-US" b="1" dirty="0" smtClean="0">
                <a:solidFill>
                  <a:schemeClr val="accent1">
                    <a:lumMod val="50000"/>
                  </a:schemeClr>
                </a:solidFill>
              </a:rPr>
              <a:t>Struck-by Vehicle and Equipment </a:t>
            </a:r>
            <a:br>
              <a:rPr lang="en-US" b="1" dirty="0" smtClean="0">
                <a:solidFill>
                  <a:schemeClr val="accent1">
                    <a:lumMod val="50000"/>
                  </a:schemeClr>
                </a:solidFill>
              </a:rPr>
            </a:br>
            <a:r>
              <a:rPr lang="en-US" b="1" dirty="0" smtClean="0">
                <a:solidFill>
                  <a:schemeClr val="accent1">
                    <a:lumMod val="50000"/>
                  </a:schemeClr>
                </a:solidFill>
              </a:rPr>
              <a:t/>
            </a:r>
            <a:br>
              <a:rPr lang="en-US" b="1" dirty="0" smtClean="0">
                <a:solidFill>
                  <a:schemeClr val="accent1">
                    <a:lumMod val="50000"/>
                  </a:schemeClr>
                </a:solidFill>
              </a:rPr>
            </a:br>
            <a:endParaRPr lang="en-US" b="1" dirty="0" smtClean="0">
              <a:solidFill>
                <a:schemeClr val="accent1">
                  <a:lumMod val="50000"/>
                </a:schemeClr>
              </a:solidFill>
            </a:endParaRPr>
          </a:p>
        </p:txBody>
      </p:sp>
      <p:pic>
        <p:nvPicPr>
          <p:cNvPr id="21811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1143000"/>
            <a:ext cx="2090738"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9813" y="1752600"/>
            <a:ext cx="28717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8"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10138" y="1600200"/>
            <a:ext cx="1185862"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8119"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 y="1057275"/>
            <a:ext cx="2341563"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609600"/>
            <a:ext cx="8229600" cy="1143000"/>
          </a:xfrm>
          <a:prstGeom prst="rect">
            <a:avLst/>
          </a:prstGeom>
          <a:noFill/>
          <a:ln w="9525">
            <a:noFill/>
            <a:miter lim="800000"/>
            <a:headEnd/>
            <a:tailEnd/>
          </a:ln>
        </p:spPr>
        <p:txBody>
          <a:bodyPr anchor="ctr"/>
          <a:lstStyle/>
          <a:p>
            <a:pPr algn="ctr" eaLnBrk="0" hangingPunct="0">
              <a:lnSpc>
                <a:spcPct val="90000"/>
              </a:lnSpc>
              <a:defRPr/>
            </a:pPr>
            <a:r>
              <a:rPr lang="en-US" sz="4400" b="1" dirty="0">
                <a:solidFill>
                  <a:schemeClr val="accent1">
                    <a:lumMod val="50000"/>
                  </a:schemeClr>
                </a:solidFill>
                <a:latin typeface="+mj-lt"/>
                <a:ea typeface="+mj-ea"/>
                <a:cs typeface="+mj-cs"/>
              </a:rPr>
              <a:t>Struck-by Vehicle and Equipment </a:t>
            </a:r>
            <a:br>
              <a:rPr lang="en-US" sz="4400" b="1" dirty="0">
                <a:solidFill>
                  <a:schemeClr val="accent1">
                    <a:lumMod val="50000"/>
                  </a:schemeClr>
                </a:solidFill>
                <a:latin typeface="+mj-lt"/>
                <a:ea typeface="+mj-ea"/>
                <a:cs typeface="+mj-cs"/>
              </a:rPr>
            </a:br>
            <a:r>
              <a:rPr lang="en-US" sz="4400" b="1" dirty="0">
                <a:solidFill>
                  <a:schemeClr val="accent1">
                    <a:lumMod val="50000"/>
                  </a:schemeClr>
                </a:solidFill>
                <a:latin typeface="+mj-lt"/>
                <a:ea typeface="+mj-ea"/>
                <a:cs typeface="+mj-cs"/>
              </a:rPr>
              <a:t/>
            </a:r>
            <a:br>
              <a:rPr lang="en-US" sz="4400" b="1" dirty="0">
                <a:solidFill>
                  <a:schemeClr val="accent1">
                    <a:lumMod val="50000"/>
                  </a:schemeClr>
                </a:solidFill>
                <a:latin typeface="+mj-lt"/>
                <a:ea typeface="+mj-ea"/>
                <a:cs typeface="+mj-cs"/>
              </a:rPr>
            </a:br>
            <a:endParaRPr lang="en-US" sz="4400" b="1" dirty="0">
              <a:solidFill>
                <a:schemeClr val="accent1">
                  <a:lumMod val="50000"/>
                </a:schemeClr>
              </a:solidFill>
              <a:latin typeface="+mj-lt"/>
              <a:ea typeface="+mj-ea"/>
              <a:cs typeface="+mj-cs"/>
            </a:endParaRPr>
          </a:p>
        </p:txBody>
      </p:sp>
      <p:sp>
        <p:nvSpPr>
          <p:cNvPr id="6" name="Rectangle 3"/>
          <p:cNvSpPr txBox="1">
            <a:spLocks noChangeArrowheads="1"/>
          </p:cNvSpPr>
          <p:nvPr/>
        </p:nvSpPr>
        <p:spPr bwMode="auto">
          <a:xfrm>
            <a:off x="228600" y="5638800"/>
            <a:ext cx="8686800" cy="1371600"/>
          </a:xfrm>
          <a:prstGeom prst="rect">
            <a:avLst/>
          </a:prstGeom>
          <a:noFill/>
          <a:ln w="9525">
            <a:noFill/>
            <a:miter lim="800000"/>
            <a:headEnd/>
            <a:tailEnd/>
          </a:ln>
        </p:spPr>
        <p:txBody>
          <a:bodyPr/>
          <a:lstStyle/>
          <a:p>
            <a:pPr marL="342900" indent="-342900" algn="ctr" eaLnBrk="0" hangingPunct="0">
              <a:spcBef>
                <a:spcPct val="20000"/>
              </a:spcBef>
              <a:defRPr/>
            </a:pPr>
            <a:r>
              <a:rPr lang="en-US" sz="3200" b="1" dirty="0">
                <a:solidFill>
                  <a:schemeClr val="accent1">
                    <a:lumMod val="50000"/>
                  </a:schemeClr>
                </a:solidFill>
                <a:latin typeface="+mj-lt"/>
              </a:rPr>
              <a:t>Establish Safety Work Zones</a:t>
            </a:r>
            <a:endParaRPr lang="en-US" sz="3200" b="1" dirty="0">
              <a:solidFill>
                <a:schemeClr val="accent2">
                  <a:lumMod val="75000"/>
                </a:schemeClr>
              </a:solidFill>
              <a:latin typeface="+mn-lt"/>
            </a:endParaRPr>
          </a:p>
          <a:p>
            <a:pPr marL="342900" indent="-342900" algn="ctr" eaLnBrk="0" hangingPunct="0">
              <a:spcBef>
                <a:spcPct val="20000"/>
              </a:spcBef>
              <a:defRPr/>
            </a:pPr>
            <a:r>
              <a:rPr lang="en-US" sz="3200" b="1" dirty="0">
                <a:solidFill>
                  <a:schemeClr val="accent2">
                    <a:lumMod val="75000"/>
                  </a:schemeClr>
                </a:solidFill>
                <a:latin typeface="+mn-lt"/>
              </a:rPr>
              <a:t>Administrative Controls</a:t>
            </a:r>
          </a:p>
        </p:txBody>
      </p:sp>
      <p:pic>
        <p:nvPicPr>
          <p:cNvPr id="219140"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066800"/>
            <a:ext cx="29559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9141"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9000" y="1524000"/>
            <a:ext cx="52387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6"/>
          <p:cNvSpPr/>
          <p:nvPr/>
        </p:nvSpPr>
        <p:spPr>
          <a:xfrm>
            <a:off x="152400" y="5116513"/>
            <a:ext cx="2668588" cy="369887"/>
          </a:xfrm>
          <a:prstGeom prst="rect">
            <a:avLst/>
          </a:prstGeom>
        </p:spPr>
        <p:txBody>
          <a:bodyPr wrap="none">
            <a:spAutoFit/>
          </a:bodyPr>
          <a:lstStyle/>
          <a:p>
            <a:pPr>
              <a:defRPr/>
            </a:pPr>
            <a:r>
              <a:rPr lang="en-US" b="1" dirty="0">
                <a:solidFill>
                  <a:schemeClr val="accent1">
                    <a:lumMod val="50000"/>
                  </a:schemeClr>
                </a:solidFill>
              </a:rPr>
              <a:t>Example of Work Zone</a:t>
            </a:r>
            <a:endParaRPr lang="en-US" dirty="0"/>
          </a:p>
        </p:txBody>
      </p:sp>
      <p:sp>
        <p:nvSpPr>
          <p:cNvPr id="8" name="Rectangle 7"/>
          <p:cNvSpPr/>
          <p:nvPr/>
        </p:nvSpPr>
        <p:spPr>
          <a:xfrm>
            <a:off x="3351213" y="4724400"/>
            <a:ext cx="5564187" cy="646113"/>
          </a:xfrm>
          <a:prstGeom prst="rect">
            <a:avLst/>
          </a:prstGeom>
        </p:spPr>
        <p:txBody>
          <a:bodyPr>
            <a:spAutoFit/>
          </a:bodyPr>
          <a:lstStyle/>
          <a:p>
            <a:pPr>
              <a:defRPr/>
            </a:pPr>
            <a:r>
              <a:rPr lang="en-US" b="1" dirty="0">
                <a:solidFill>
                  <a:schemeClr val="accent1">
                    <a:lumMod val="50000"/>
                  </a:schemeClr>
                </a:solidFill>
              </a:rPr>
              <a:t>Example of (control) signage warning vehicles of approaching Work Zone around bend.</a:t>
            </a:r>
            <a:endParaRPr lang="en-US" dirty="0"/>
          </a:p>
        </p:txBody>
      </p:sp>
      <p:sp>
        <p:nvSpPr>
          <p:cNvPr id="9" name="Rectangle 5"/>
          <p:cNvSpPr>
            <a:spLocks noChangeArrowheads="1"/>
          </p:cNvSpPr>
          <p:nvPr/>
        </p:nvSpPr>
        <p:spPr bwMode="auto">
          <a:xfrm>
            <a:off x="5999163" y="1766888"/>
            <a:ext cx="2992437"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2900" indent="-342900" eaLnBrk="0" hangingPunct="0">
              <a:buClr>
                <a:srgbClr val="00FF00"/>
              </a:buClr>
              <a:buFont typeface="Wingdings" pitchFamily="2" charset="2"/>
              <a:buChar char="ü"/>
            </a:pPr>
            <a:r>
              <a:rPr lang="en-US" sz="2080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457200"/>
            <a:ext cx="8229600" cy="1143000"/>
          </a:xfrm>
          <a:prstGeom prst="rect">
            <a:avLst/>
          </a:prstGeom>
          <a:noFill/>
          <a:ln w="9525">
            <a:noFill/>
            <a:miter lim="800000"/>
            <a:headEnd/>
            <a:tailEnd/>
          </a:ln>
        </p:spPr>
        <p:txBody>
          <a:bodyPr anchor="ctr"/>
          <a:lstStyle/>
          <a:p>
            <a:pPr algn="ctr" eaLnBrk="0" hangingPunct="0">
              <a:lnSpc>
                <a:spcPct val="90000"/>
              </a:lnSpc>
              <a:defRPr/>
            </a:pPr>
            <a:r>
              <a:rPr lang="en-US" sz="3200" b="1" dirty="0">
                <a:solidFill>
                  <a:schemeClr val="accent1">
                    <a:lumMod val="50000"/>
                  </a:schemeClr>
                </a:solidFill>
                <a:latin typeface="+mj-lt"/>
                <a:ea typeface="+mj-ea"/>
                <a:cs typeface="+mj-cs"/>
              </a:rPr>
              <a:t>Struck-by Vehicle and Equipment </a:t>
            </a:r>
            <a:r>
              <a:rPr lang="en-US" sz="4400" b="1" dirty="0">
                <a:solidFill>
                  <a:schemeClr val="accent1">
                    <a:lumMod val="50000"/>
                  </a:schemeClr>
                </a:solidFill>
                <a:latin typeface="+mj-lt"/>
                <a:ea typeface="+mj-ea"/>
                <a:cs typeface="+mj-cs"/>
              </a:rPr>
              <a:t/>
            </a:r>
            <a:br>
              <a:rPr lang="en-US" sz="4400" b="1" dirty="0">
                <a:solidFill>
                  <a:schemeClr val="accent1">
                    <a:lumMod val="50000"/>
                  </a:schemeClr>
                </a:solidFill>
                <a:latin typeface="+mj-lt"/>
                <a:ea typeface="+mj-ea"/>
                <a:cs typeface="+mj-cs"/>
              </a:rPr>
            </a:br>
            <a:r>
              <a:rPr lang="en-US" sz="4400" b="1" dirty="0">
                <a:solidFill>
                  <a:schemeClr val="accent1">
                    <a:lumMod val="50000"/>
                  </a:schemeClr>
                </a:solidFill>
                <a:latin typeface="+mj-lt"/>
                <a:ea typeface="+mj-ea"/>
                <a:cs typeface="+mj-cs"/>
              </a:rPr>
              <a:t/>
            </a:r>
            <a:br>
              <a:rPr lang="en-US" sz="4400" b="1" dirty="0">
                <a:solidFill>
                  <a:schemeClr val="accent1">
                    <a:lumMod val="50000"/>
                  </a:schemeClr>
                </a:solidFill>
                <a:latin typeface="+mj-lt"/>
                <a:ea typeface="+mj-ea"/>
                <a:cs typeface="+mj-cs"/>
              </a:rPr>
            </a:br>
            <a:endParaRPr lang="en-US" sz="4400" b="1" dirty="0">
              <a:solidFill>
                <a:schemeClr val="accent1">
                  <a:lumMod val="50000"/>
                </a:schemeClr>
              </a:solidFill>
              <a:latin typeface="+mj-lt"/>
              <a:ea typeface="+mj-ea"/>
              <a:cs typeface="+mj-cs"/>
            </a:endParaRPr>
          </a:p>
        </p:txBody>
      </p:sp>
      <p:pic>
        <p:nvPicPr>
          <p:cNvPr id="22016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685800"/>
            <a:ext cx="895032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57400"/>
            <a:ext cx="9144000" cy="990600"/>
          </a:xfrm>
        </p:spPr>
        <p:txBody>
          <a:bodyPr rtlCol="0">
            <a:noAutofit/>
          </a:bodyPr>
          <a:lstStyle/>
          <a:p>
            <a:pPr algn="ctr" eaLnBrk="1" fontAlgn="auto" hangingPunct="1">
              <a:spcAft>
                <a:spcPts val="0"/>
              </a:spcAft>
              <a:buFont typeface="Arial" pitchFamily="34" charset="0"/>
              <a:buNone/>
              <a:defRPr/>
            </a:pPr>
            <a:r>
              <a:rPr lang="en-US" sz="15000" b="1" dirty="0" smtClean="0">
                <a:solidFill>
                  <a:schemeClr val="accent2">
                    <a:lumMod val="75000"/>
                  </a:schemeClr>
                </a:solidFill>
              </a:rPr>
              <a:t>STRUCK-BY</a:t>
            </a:r>
            <a:endParaRPr lang="en-US" sz="15000" b="1"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repeatCount="indefinite" fill="hold" grpId="0" nodeType="withEffect">
                                  <p:stCondLst>
                                    <p:cond delay="0"/>
                                  </p:stCondLst>
                                  <p:endCondLst>
                                    <p:cond evt="onNext" delay="0">
                                      <p:tgtEl>
                                        <p:sldTgt/>
                                      </p:tgtEl>
                                    </p:cond>
                                  </p:endCondLst>
                                  <p:childTnLst>
                                    <p:animEffect transition="out" filter="dissolve">
                                      <p:cBhvr>
                                        <p:cTn id="6" dur="5000"/>
                                        <p:tgtEl>
                                          <p:spTgt spid="3">
                                            <p:txEl>
                                              <p:pRg st="0" end="0"/>
                                            </p:txEl>
                                          </p:spTgt>
                                        </p:tgtEl>
                                      </p:cBhvr>
                                    </p:animEffect>
                                    <p:set>
                                      <p:cBhvr>
                                        <p:cTn id="7" dur="1" fill="hold">
                                          <p:stCondLst>
                                            <p:cond delay="4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65238"/>
            <a:ext cx="4876800" cy="4525962"/>
          </a:xfrm>
        </p:spPr>
        <p:txBody>
          <a:bodyPr/>
          <a:lstStyle/>
          <a:p>
            <a:pPr>
              <a:buFont typeface="Arial" pitchFamily="34" charset="0"/>
              <a:buNone/>
              <a:defRPr/>
            </a:pPr>
            <a:r>
              <a:rPr lang="en-US" sz="2400" b="1" dirty="0" smtClean="0">
                <a:solidFill>
                  <a:schemeClr val="accent1">
                    <a:lumMod val="50000"/>
                  </a:schemeClr>
                </a:solidFill>
              </a:rPr>
              <a:t>Motor vehicles and Earthmoving equipment </a:t>
            </a:r>
          </a:p>
          <a:p>
            <a:pPr>
              <a:buFont typeface="Arial" pitchFamily="34" charset="0"/>
              <a:buNone/>
              <a:defRPr/>
            </a:pPr>
            <a:r>
              <a:rPr lang="en-US" sz="2400" b="1" dirty="0" smtClean="0">
                <a:solidFill>
                  <a:schemeClr val="accent1">
                    <a:lumMod val="50000"/>
                  </a:schemeClr>
                </a:solidFill>
              </a:rPr>
              <a:t>All vehicles equipped with adequate audible warning device. </a:t>
            </a:r>
          </a:p>
          <a:p>
            <a:pPr>
              <a:buFont typeface="Arial" pitchFamily="34" charset="0"/>
              <a:buNone/>
              <a:defRPr/>
            </a:pPr>
            <a:r>
              <a:rPr lang="en-US" sz="2400" b="1" dirty="0" smtClean="0">
                <a:solidFill>
                  <a:schemeClr val="accent1">
                    <a:lumMod val="50000"/>
                  </a:schemeClr>
                </a:solidFill>
              </a:rPr>
              <a:t>Motor vehicle equipment having an obstructed Reverse signal alarm audible above the surrounding noise level or: </a:t>
            </a:r>
          </a:p>
          <a:p>
            <a:pPr>
              <a:buFont typeface="Arial" pitchFamily="34" charset="0"/>
              <a:buNone/>
              <a:defRPr/>
            </a:pPr>
            <a:r>
              <a:rPr lang="en-US" sz="2400" b="1" dirty="0" smtClean="0">
                <a:solidFill>
                  <a:schemeClr val="accent1">
                    <a:lumMod val="50000"/>
                  </a:schemeClr>
                </a:solidFill>
              </a:rPr>
              <a:t>Backed up only when an observer signals that it is safe to do so</a:t>
            </a:r>
          </a:p>
        </p:txBody>
      </p:sp>
      <p:sp>
        <p:nvSpPr>
          <p:cNvPr id="4" name="Title 1"/>
          <p:cNvSpPr txBox="1">
            <a:spLocks/>
          </p:cNvSpPr>
          <p:nvPr/>
        </p:nvSpPr>
        <p:spPr bwMode="auto">
          <a:xfrm>
            <a:off x="457200" y="914400"/>
            <a:ext cx="8229600" cy="1143000"/>
          </a:xfrm>
          <a:prstGeom prst="rect">
            <a:avLst/>
          </a:prstGeom>
          <a:noFill/>
          <a:ln w="9525">
            <a:noFill/>
            <a:miter lim="800000"/>
            <a:headEnd/>
            <a:tailEnd/>
          </a:ln>
        </p:spPr>
        <p:txBody>
          <a:bodyPr anchor="ctr"/>
          <a:lstStyle/>
          <a:p>
            <a:pPr algn="ctr" eaLnBrk="0" hangingPunct="0">
              <a:lnSpc>
                <a:spcPct val="90000"/>
              </a:lnSpc>
              <a:defRPr/>
            </a:pPr>
            <a:r>
              <a:rPr lang="en-US" sz="4000" b="1" dirty="0">
                <a:solidFill>
                  <a:schemeClr val="accent1">
                    <a:lumMod val="50000"/>
                  </a:schemeClr>
                </a:solidFill>
                <a:latin typeface="+mj-lt"/>
                <a:ea typeface="+mj-ea"/>
                <a:cs typeface="+mj-cs"/>
              </a:rPr>
              <a:t>Struck-by </a:t>
            </a:r>
            <a:r>
              <a:rPr lang="en-US" sz="4000" b="1" dirty="0">
                <a:solidFill>
                  <a:schemeClr val="accent1">
                    <a:lumMod val="50000"/>
                  </a:schemeClr>
                </a:solidFill>
                <a:latin typeface="+mj-lt"/>
              </a:rPr>
              <a:t>Backing Incidents</a:t>
            </a:r>
          </a:p>
          <a:p>
            <a:pPr algn="ctr" eaLnBrk="0" hangingPunct="0">
              <a:lnSpc>
                <a:spcPct val="90000"/>
              </a:lnSpc>
              <a:defRPr/>
            </a:pPr>
            <a:r>
              <a:rPr lang="en-US" sz="4400" b="1" dirty="0">
                <a:solidFill>
                  <a:schemeClr val="accent1">
                    <a:lumMod val="50000"/>
                  </a:schemeClr>
                </a:solidFill>
                <a:latin typeface="+mj-lt"/>
                <a:ea typeface="+mj-ea"/>
                <a:cs typeface="+mj-cs"/>
              </a:rPr>
              <a:t/>
            </a:r>
            <a:br>
              <a:rPr lang="en-US" sz="4400" b="1" dirty="0">
                <a:solidFill>
                  <a:schemeClr val="accent1">
                    <a:lumMod val="50000"/>
                  </a:schemeClr>
                </a:solidFill>
                <a:latin typeface="+mj-lt"/>
                <a:ea typeface="+mj-ea"/>
                <a:cs typeface="+mj-cs"/>
              </a:rPr>
            </a:br>
            <a:r>
              <a:rPr lang="en-US" sz="4400" b="1" dirty="0">
                <a:solidFill>
                  <a:schemeClr val="accent1">
                    <a:lumMod val="50000"/>
                  </a:schemeClr>
                </a:solidFill>
                <a:latin typeface="+mj-lt"/>
                <a:ea typeface="+mj-ea"/>
                <a:cs typeface="+mj-cs"/>
              </a:rPr>
              <a:t/>
            </a:r>
            <a:br>
              <a:rPr lang="en-US" sz="4400" b="1" dirty="0">
                <a:solidFill>
                  <a:schemeClr val="accent1">
                    <a:lumMod val="50000"/>
                  </a:schemeClr>
                </a:solidFill>
                <a:latin typeface="+mj-lt"/>
                <a:ea typeface="+mj-ea"/>
                <a:cs typeface="+mj-cs"/>
              </a:rPr>
            </a:br>
            <a:endParaRPr lang="en-US" sz="4400" b="1" dirty="0">
              <a:solidFill>
                <a:schemeClr val="accent1">
                  <a:lumMod val="50000"/>
                </a:schemeClr>
              </a:solidFill>
              <a:latin typeface="+mj-lt"/>
              <a:ea typeface="+mj-ea"/>
              <a:cs typeface="+mj-cs"/>
            </a:endParaRPr>
          </a:p>
        </p:txBody>
      </p:sp>
      <p:sp>
        <p:nvSpPr>
          <p:cNvPr id="5" name="Rectangle 3"/>
          <p:cNvSpPr txBox="1">
            <a:spLocks noChangeArrowheads="1"/>
          </p:cNvSpPr>
          <p:nvPr/>
        </p:nvSpPr>
        <p:spPr bwMode="auto">
          <a:xfrm>
            <a:off x="-228600" y="5486400"/>
            <a:ext cx="9829800" cy="1371600"/>
          </a:xfrm>
          <a:prstGeom prst="rect">
            <a:avLst/>
          </a:prstGeom>
          <a:noFill/>
          <a:ln w="9525">
            <a:noFill/>
            <a:miter lim="800000"/>
            <a:headEnd/>
            <a:tailEnd/>
          </a:ln>
        </p:spPr>
        <p:txBody>
          <a:bodyPr/>
          <a:lstStyle/>
          <a:p>
            <a:pPr marL="342900" indent="-342900" algn="ctr" eaLnBrk="0" hangingPunct="0">
              <a:spcBef>
                <a:spcPct val="20000"/>
              </a:spcBef>
              <a:defRPr/>
            </a:pPr>
            <a:r>
              <a:rPr lang="en-US" sz="3200" b="1" dirty="0">
                <a:solidFill>
                  <a:schemeClr val="accent1">
                    <a:lumMod val="50000"/>
                  </a:schemeClr>
                </a:solidFill>
                <a:latin typeface="+mn-lt"/>
              </a:rPr>
              <a:t>Warning Audible, Flaggers, Spotters</a:t>
            </a:r>
          </a:p>
          <a:p>
            <a:pPr marL="342900" indent="-342900" algn="ctr" eaLnBrk="0" hangingPunct="0">
              <a:spcBef>
                <a:spcPct val="20000"/>
              </a:spcBef>
              <a:defRPr/>
            </a:pPr>
            <a:r>
              <a:rPr lang="en-US" sz="3200" b="1" dirty="0">
                <a:solidFill>
                  <a:schemeClr val="accent2">
                    <a:lumMod val="75000"/>
                  </a:schemeClr>
                </a:solidFill>
                <a:latin typeface="+mn-lt"/>
              </a:rPr>
              <a:t>Mitigation Controls</a:t>
            </a:r>
          </a:p>
        </p:txBody>
      </p:sp>
      <p:pic>
        <p:nvPicPr>
          <p:cNvPr id="22118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1676400"/>
            <a:ext cx="389255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defRPr/>
            </a:pPr>
            <a:r>
              <a:rPr lang="en-US" b="1" dirty="0" smtClean="0">
                <a:solidFill>
                  <a:schemeClr val="accent1">
                    <a:lumMod val="50000"/>
                  </a:schemeClr>
                </a:solidFill>
              </a:rPr>
              <a:t>Properly Using a Spotter</a:t>
            </a:r>
            <a:endParaRPr lang="en-US" dirty="0" smtClean="0">
              <a:solidFill>
                <a:schemeClr val="accent1">
                  <a:lumMod val="50000"/>
                </a:schemeClr>
              </a:solidFill>
            </a:endParaRPr>
          </a:p>
        </p:txBody>
      </p:sp>
      <p:sp>
        <p:nvSpPr>
          <p:cNvPr id="3" name="Content Placeholder 2"/>
          <p:cNvSpPr>
            <a:spLocks noGrp="1"/>
          </p:cNvSpPr>
          <p:nvPr>
            <p:ph idx="1"/>
          </p:nvPr>
        </p:nvSpPr>
        <p:spPr>
          <a:xfrm>
            <a:off x="228600" y="990600"/>
            <a:ext cx="4724400" cy="5410200"/>
          </a:xfrm>
        </p:spPr>
        <p:txBody>
          <a:bodyPr/>
          <a:lstStyle/>
          <a:p>
            <a:pPr>
              <a:buFont typeface="Arial" pitchFamily="34" charset="0"/>
              <a:buNone/>
              <a:defRPr/>
            </a:pPr>
            <a:r>
              <a:rPr lang="en-US" sz="2400" b="1" dirty="0" smtClean="0">
                <a:solidFill>
                  <a:schemeClr val="accent1">
                    <a:lumMod val="50000"/>
                  </a:schemeClr>
                </a:solidFill>
              </a:rPr>
              <a:t>Must  wear highly visible safety vest. </a:t>
            </a:r>
          </a:p>
          <a:p>
            <a:pPr>
              <a:buFont typeface="Arial" pitchFamily="34" charset="0"/>
              <a:buNone/>
              <a:defRPr/>
            </a:pPr>
            <a:r>
              <a:rPr lang="en-US" sz="2400" b="1" dirty="0" smtClean="0">
                <a:solidFill>
                  <a:schemeClr val="accent1">
                    <a:lumMod val="50000"/>
                  </a:schemeClr>
                </a:solidFill>
              </a:rPr>
              <a:t>Be out of vehicle traffic lanes and direct path of the moving/backing construction vehicle's movement. </a:t>
            </a:r>
          </a:p>
          <a:p>
            <a:pPr>
              <a:buFont typeface="Arial" pitchFamily="34" charset="0"/>
              <a:buNone/>
              <a:defRPr/>
            </a:pPr>
            <a:r>
              <a:rPr lang="en-US" sz="2400" b="1" dirty="0" smtClean="0">
                <a:solidFill>
                  <a:schemeClr val="accent1">
                    <a:lumMod val="50000"/>
                  </a:schemeClr>
                </a:solidFill>
              </a:rPr>
              <a:t>Walk along the side of the backing vehicle and should not walk backwards while directing the vehicle. </a:t>
            </a:r>
          </a:p>
          <a:p>
            <a:pPr>
              <a:buFont typeface="Arial" pitchFamily="34" charset="0"/>
              <a:buNone/>
              <a:defRPr/>
            </a:pPr>
            <a:r>
              <a:rPr lang="en-US" sz="2400" b="1" dirty="0" smtClean="0">
                <a:solidFill>
                  <a:schemeClr val="accent1">
                    <a:lumMod val="50000"/>
                  </a:schemeClr>
                </a:solidFill>
              </a:rPr>
              <a:t>Must  always be visual to driver.. </a:t>
            </a:r>
          </a:p>
          <a:p>
            <a:pPr>
              <a:buFont typeface="Arial" pitchFamily="34" charset="0"/>
              <a:buNone/>
              <a:defRPr/>
            </a:pPr>
            <a:r>
              <a:rPr lang="en-US" sz="2400" b="1" dirty="0" smtClean="0">
                <a:solidFill>
                  <a:schemeClr val="accent1">
                    <a:lumMod val="50000"/>
                  </a:schemeClr>
                </a:solidFill>
              </a:rPr>
              <a:t>Establish traffic patterns , lanes and designated paths</a:t>
            </a:r>
          </a:p>
          <a:p>
            <a:pPr>
              <a:buFont typeface="Arial" pitchFamily="34" charset="0"/>
              <a:buNone/>
              <a:defRPr/>
            </a:pPr>
            <a:endParaRPr lang="en-US" sz="2400" b="1" dirty="0">
              <a:solidFill>
                <a:schemeClr val="accent1">
                  <a:lumMod val="50000"/>
                </a:schemeClr>
              </a:solidFill>
            </a:endParaRPr>
          </a:p>
        </p:txBody>
      </p:sp>
      <p:pic>
        <p:nvPicPr>
          <p:cNvPr id="222212" name="Picture 5" descr="public safety hi-vis ve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5400" y="1066800"/>
            <a:ext cx="3429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914400"/>
            <a:ext cx="8229600" cy="1143000"/>
          </a:xfrm>
          <a:prstGeom prst="rect">
            <a:avLst/>
          </a:prstGeom>
          <a:noFill/>
          <a:ln w="9525">
            <a:noFill/>
            <a:miter lim="800000"/>
            <a:headEnd/>
            <a:tailEnd/>
          </a:ln>
        </p:spPr>
        <p:txBody>
          <a:bodyPr anchor="ctr"/>
          <a:lstStyle/>
          <a:p>
            <a:pPr algn="ctr" eaLnBrk="0" hangingPunct="0">
              <a:lnSpc>
                <a:spcPct val="90000"/>
              </a:lnSpc>
              <a:defRPr/>
            </a:pPr>
            <a:r>
              <a:rPr lang="en-US" sz="4000" b="1" dirty="0">
                <a:solidFill>
                  <a:schemeClr val="accent1">
                    <a:lumMod val="50000"/>
                  </a:schemeClr>
                </a:solidFill>
                <a:latin typeface="+mj-lt"/>
                <a:ea typeface="+mj-ea"/>
                <a:cs typeface="+mj-cs"/>
              </a:rPr>
              <a:t>Struck-by </a:t>
            </a:r>
            <a:r>
              <a:rPr lang="en-US" sz="4000" b="1" dirty="0">
                <a:solidFill>
                  <a:schemeClr val="accent1">
                    <a:lumMod val="50000"/>
                  </a:schemeClr>
                </a:solidFill>
                <a:latin typeface="+mj-lt"/>
              </a:rPr>
              <a:t>Backing Incidents</a:t>
            </a:r>
          </a:p>
          <a:p>
            <a:pPr algn="ctr" eaLnBrk="0" hangingPunct="0">
              <a:lnSpc>
                <a:spcPct val="90000"/>
              </a:lnSpc>
              <a:defRPr/>
            </a:pPr>
            <a:r>
              <a:rPr lang="en-US" sz="4400" b="1" dirty="0">
                <a:solidFill>
                  <a:schemeClr val="accent1">
                    <a:lumMod val="50000"/>
                  </a:schemeClr>
                </a:solidFill>
                <a:latin typeface="+mj-lt"/>
                <a:ea typeface="+mj-ea"/>
                <a:cs typeface="+mj-cs"/>
              </a:rPr>
              <a:t/>
            </a:r>
            <a:br>
              <a:rPr lang="en-US" sz="4400" b="1" dirty="0">
                <a:solidFill>
                  <a:schemeClr val="accent1">
                    <a:lumMod val="50000"/>
                  </a:schemeClr>
                </a:solidFill>
                <a:latin typeface="+mj-lt"/>
                <a:ea typeface="+mj-ea"/>
                <a:cs typeface="+mj-cs"/>
              </a:rPr>
            </a:br>
            <a:r>
              <a:rPr lang="en-US" sz="4400" b="1" dirty="0">
                <a:solidFill>
                  <a:schemeClr val="accent1">
                    <a:lumMod val="50000"/>
                  </a:schemeClr>
                </a:solidFill>
                <a:latin typeface="+mj-lt"/>
                <a:ea typeface="+mj-ea"/>
                <a:cs typeface="+mj-cs"/>
              </a:rPr>
              <a:t/>
            </a:r>
            <a:br>
              <a:rPr lang="en-US" sz="4400" b="1" dirty="0">
                <a:solidFill>
                  <a:schemeClr val="accent1">
                    <a:lumMod val="50000"/>
                  </a:schemeClr>
                </a:solidFill>
                <a:latin typeface="+mj-lt"/>
                <a:ea typeface="+mj-ea"/>
                <a:cs typeface="+mj-cs"/>
              </a:rPr>
            </a:br>
            <a:endParaRPr lang="en-US" sz="4400" b="1" dirty="0">
              <a:solidFill>
                <a:schemeClr val="accent1">
                  <a:lumMod val="50000"/>
                </a:schemeClr>
              </a:solidFill>
              <a:latin typeface="+mj-lt"/>
              <a:ea typeface="+mj-ea"/>
              <a:cs typeface="+mj-cs"/>
            </a:endParaRPr>
          </a:p>
        </p:txBody>
      </p:sp>
      <p:sp>
        <p:nvSpPr>
          <p:cNvPr id="5" name="Rectangle 3"/>
          <p:cNvSpPr txBox="1">
            <a:spLocks noChangeArrowheads="1"/>
          </p:cNvSpPr>
          <p:nvPr/>
        </p:nvSpPr>
        <p:spPr bwMode="auto">
          <a:xfrm>
            <a:off x="152400" y="5105400"/>
            <a:ext cx="8610600" cy="1371600"/>
          </a:xfrm>
          <a:prstGeom prst="rect">
            <a:avLst/>
          </a:prstGeom>
          <a:noFill/>
          <a:ln w="9525">
            <a:noFill/>
            <a:miter lim="800000"/>
            <a:headEnd/>
            <a:tailEnd/>
          </a:ln>
        </p:spPr>
        <p:txBody>
          <a:bodyPr/>
          <a:lstStyle/>
          <a:p>
            <a:pPr marL="342900" indent="-342900" algn="ctr" eaLnBrk="0" hangingPunct="0">
              <a:spcBef>
                <a:spcPct val="20000"/>
              </a:spcBef>
              <a:defRPr/>
            </a:pPr>
            <a:r>
              <a:rPr lang="en-US" sz="3200" b="1" dirty="0">
                <a:solidFill>
                  <a:schemeClr val="accent1">
                    <a:lumMod val="50000"/>
                  </a:schemeClr>
                </a:solidFill>
                <a:latin typeface="+mn-lt"/>
              </a:rPr>
              <a:t>Blind Spots</a:t>
            </a:r>
          </a:p>
          <a:p>
            <a:pPr marL="342900" indent="-342900" algn="ctr" eaLnBrk="0" hangingPunct="0">
              <a:spcBef>
                <a:spcPct val="20000"/>
              </a:spcBef>
              <a:defRPr/>
            </a:pPr>
            <a:r>
              <a:rPr lang="en-US" sz="3200" b="1" dirty="0">
                <a:solidFill>
                  <a:schemeClr val="accent1">
                    <a:lumMod val="50000"/>
                  </a:schemeClr>
                </a:solidFill>
                <a:latin typeface="+mn-lt"/>
              </a:rPr>
              <a:t>If the Driver doesn’t See the Spotter, the driver should stop the vehicle or equipment.  </a:t>
            </a:r>
            <a:endParaRPr lang="en-US" sz="3200" b="1" dirty="0">
              <a:solidFill>
                <a:schemeClr val="accent2">
                  <a:lumMod val="75000"/>
                </a:schemeClr>
              </a:solidFill>
              <a:latin typeface="+mn-lt"/>
            </a:endParaRPr>
          </a:p>
        </p:txBody>
      </p:sp>
      <p:pic>
        <p:nvPicPr>
          <p:cNvPr id="7" name="Picture 4" descr="http://www.lhsfna.org/images/dump_truck_backin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1000125"/>
            <a:ext cx="4675188" cy="3876675"/>
          </a:xfrm>
          <a:prstGeom prst="rect">
            <a:avLst/>
          </a:prstGeom>
          <a:noFill/>
          <a:ln w="28575">
            <a:solidFill>
              <a:schemeClr val="tx2">
                <a:lumMod val="50000"/>
              </a:schemeClr>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609600"/>
            <a:ext cx="8229600" cy="1143000"/>
          </a:xfrm>
          <a:prstGeom prst="rect">
            <a:avLst/>
          </a:prstGeom>
          <a:noFill/>
          <a:ln w="9525">
            <a:noFill/>
            <a:miter lim="800000"/>
            <a:headEnd/>
            <a:tailEnd/>
          </a:ln>
        </p:spPr>
        <p:txBody>
          <a:bodyPr anchor="ctr"/>
          <a:lstStyle/>
          <a:p>
            <a:pPr algn="ctr" eaLnBrk="0" hangingPunct="0">
              <a:lnSpc>
                <a:spcPct val="90000"/>
              </a:lnSpc>
              <a:defRPr/>
            </a:pPr>
            <a:r>
              <a:rPr lang="en-US" sz="4400" b="1" dirty="0">
                <a:solidFill>
                  <a:schemeClr val="accent1">
                    <a:lumMod val="50000"/>
                  </a:schemeClr>
                </a:solidFill>
                <a:latin typeface="+mj-lt"/>
                <a:ea typeface="+mj-ea"/>
                <a:cs typeface="+mj-cs"/>
              </a:rPr>
              <a:t>Struck-by Flying Objects</a:t>
            </a:r>
            <a:br>
              <a:rPr lang="en-US" sz="4400" b="1" dirty="0">
                <a:solidFill>
                  <a:schemeClr val="accent1">
                    <a:lumMod val="50000"/>
                  </a:schemeClr>
                </a:solidFill>
                <a:latin typeface="+mj-lt"/>
                <a:ea typeface="+mj-ea"/>
                <a:cs typeface="+mj-cs"/>
              </a:rPr>
            </a:br>
            <a:r>
              <a:rPr lang="en-US" sz="4400" b="1" dirty="0">
                <a:solidFill>
                  <a:schemeClr val="accent1">
                    <a:lumMod val="50000"/>
                  </a:schemeClr>
                </a:solidFill>
                <a:latin typeface="+mj-lt"/>
                <a:ea typeface="+mj-ea"/>
                <a:cs typeface="+mj-cs"/>
              </a:rPr>
              <a:t/>
            </a:r>
            <a:br>
              <a:rPr lang="en-US" sz="4400" b="1" dirty="0">
                <a:solidFill>
                  <a:schemeClr val="accent1">
                    <a:lumMod val="50000"/>
                  </a:schemeClr>
                </a:solidFill>
                <a:latin typeface="+mj-lt"/>
                <a:ea typeface="+mj-ea"/>
                <a:cs typeface="+mj-cs"/>
              </a:rPr>
            </a:br>
            <a:endParaRPr lang="en-US" sz="4400" b="1" dirty="0">
              <a:solidFill>
                <a:schemeClr val="accent1">
                  <a:lumMod val="50000"/>
                </a:schemeClr>
              </a:solidFill>
              <a:latin typeface="+mj-lt"/>
              <a:ea typeface="+mj-ea"/>
              <a:cs typeface="+mj-cs"/>
            </a:endParaRPr>
          </a:p>
        </p:txBody>
      </p:sp>
      <p:sp>
        <p:nvSpPr>
          <p:cNvPr id="6" name="Rectangle 3"/>
          <p:cNvSpPr txBox="1">
            <a:spLocks noChangeArrowheads="1"/>
          </p:cNvSpPr>
          <p:nvPr/>
        </p:nvSpPr>
        <p:spPr bwMode="auto">
          <a:xfrm>
            <a:off x="228600" y="5638800"/>
            <a:ext cx="8686800" cy="1371600"/>
          </a:xfrm>
          <a:prstGeom prst="rect">
            <a:avLst/>
          </a:prstGeom>
          <a:noFill/>
          <a:ln w="9525">
            <a:noFill/>
            <a:miter lim="800000"/>
            <a:headEnd/>
            <a:tailEnd/>
          </a:ln>
        </p:spPr>
        <p:txBody>
          <a:bodyPr/>
          <a:lstStyle/>
          <a:p>
            <a:pPr marL="342900" indent="-342900" algn="ctr" eaLnBrk="0" hangingPunct="0">
              <a:spcBef>
                <a:spcPct val="20000"/>
              </a:spcBef>
              <a:defRPr/>
            </a:pPr>
            <a:r>
              <a:rPr lang="en-US" sz="3200" b="1" dirty="0">
                <a:solidFill>
                  <a:schemeClr val="accent1">
                    <a:lumMod val="50000"/>
                  </a:schemeClr>
                </a:solidFill>
                <a:latin typeface="+mj-lt"/>
              </a:rPr>
              <a:t>Controlled Access Zones (no worker exposure)</a:t>
            </a:r>
            <a:endParaRPr lang="en-US" sz="3200" b="1" dirty="0">
              <a:solidFill>
                <a:schemeClr val="accent2">
                  <a:lumMod val="75000"/>
                </a:schemeClr>
              </a:solidFill>
              <a:latin typeface="+mn-lt"/>
            </a:endParaRPr>
          </a:p>
          <a:p>
            <a:pPr marL="342900" indent="-342900" algn="ctr" eaLnBrk="0" hangingPunct="0">
              <a:spcBef>
                <a:spcPct val="20000"/>
              </a:spcBef>
              <a:defRPr/>
            </a:pPr>
            <a:r>
              <a:rPr lang="en-US" sz="3200" b="1" dirty="0">
                <a:solidFill>
                  <a:schemeClr val="accent2">
                    <a:lumMod val="75000"/>
                  </a:schemeClr>
                </a:solidFill>
                <a:latin typeface="+mn-lt"/>
              </a:rPr>
              <a:t>Elimination  Controls</a:t>
            </a:r>
          </a:p>
        </p:txBody>
      </p:sp>
      <p:pic>
        <p:nvPicPr>
          <p:cNvPr id="22426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200" y="1371600"/>
            <a:ext cx="4800600"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685800"/>
            <a:ext cx="8229600" cy="1143000"/>
          </a:xfrm>
          <a:prstGeom prst="rect">
            <a:avLst/>
          </a:prstGeom>
          <a:noFill/>
          <a:ln w="9525">
            <a:noFill/>
            <a:miter lim="800000"/>
            <a:headEnd/>
            <a:tailEnd/>
          </a:ln>
        </p:spPr>
        <p:txBody>
          <a:bodyPr anchor="ctr"/>
          <a:lstStyle/>
          <a:p>
            <a:pPr algn="ctr" eaLnBrk="0" hangingPunct="0">
              <a:lnSpc>
                <a:spcPct val="90000"/>
              </a:lnSpc>
              <a:defRPr/>
            </a:pPr>
            <a:r>
              <a:rPr lang="en-US" sz="4400" b="1" dirty="0">
                <a:solidFill>
                  <a:schemeClr val="accent1">
                    <a:lumMod val="50000"/>
                  </a:schemeClr>
                </a:solidFill>
                <a:latin typeface="+mj-lt"/>
                <a:ea typeface="+mj-ea"/>
                <a:cs typeface="+mj-cs"/>
              </a:rPr>
              <a:t>6 Steps to Lock-out Tag-out</a:t>
            </a:r>
            <a:br>
              <a:rPr lang="en-US" sz="4400" b="1" dirty="0">
                <a:solidFill>
                  <a:schemeClr val="accent1">
                    <a:lumMod val="50000"/>
                  </a:schemeClr>
                </a:solidFill>
                <a:latin typeface="+mj-lt"/>
                <a:ea typeface="+mj-ea"/>
                <a:cs typeface="+mj-cs"/>
              </a:rPr>
            </a:br>
            <a:r>
              <a:rPr lang="en-US" sz="4400" b="1" dirty="0">
                <a:solidFill>
                  <a:schemeClr val="accent1">
                    <a:lumMod val="50000"/>
                  </a:schemeClr>
                </a:solidFill>
                <a:latin typeface="+mj-lt"/>
                <a:ea typeface="+mj-ea"/>
                <a:cs typeface="+mj-cs"/>
              </a:rPr>
              <a:t/>
            </a:r>
            <a:br>
              <a:rPr lang="en-US" sz="4400" b="1" dirty="0">
                <a:solidFill>
                  <a:schemeClr val="accent1">
                    <a:lumMod val="50000"/>
                  </a:schemeClr>
                </a:solidFill>
                <a:latin typeface="+mj-lt"/>
                <a:ea typeface="+mj-ea"/>
                <a:cs typeface="+mj-cs"/>
              </a:rPr>
            </a:br>
            <a:endParaRPr lang="en-US" sz="4400" b="1" dirty="0">
              <a:solidFill>
                <a:schemeClr val="accent1">
                  <a:lumMod val="50000"/>
                </a:schemeClr>
              </a:solidFill>
              <a:latin typeface="+mj-lt"/>
              <a:ea typeface="+mj-ea"/>
              <a:cs typeface="+mj-cs"/>
            </a:endParaRPr>
          </a:p>
        </p:txBody>
      </p:sp>
      <p:sp>
        <p:nvSpPr>
          <p:cNvPr id="6" name="Rectangle 3"/>
          <p:cNvSpPr txBox="1">
            <a:spLocks noChangeArrowheads="1"/>
          </p:cNvSpPr>
          <p:nvPr/>
        </p:nvSpPr>
        <p:spPr bwMode="auto">
          <a:xfrm>
            <a:off x="228600" y="5638800"/>
            <a:ext cx="8686800" cy="1371600"/>
          </a:xfrm>
          <a:prstGeom prst="rect">
            <a:avLst/>
          </a:prstGeom>
          <a:noFill/>
          <a:ln w="9525">
            <a:noFill/>
            <a:miter lim="800000"/>
            <a:headEnd/>
            <a:tailEnd/>
          </a:ln>
        </p:spPr>
        <p:txBody>
          <a:bodyPr/>
          <a:lstStyle/>
          <a:p>
            <a:pPr marL="342900" indent="-342900" algn="ctr" eaLnBrk="0" hangingPunct="0">
              <a:spcBef>
                <a:spcPct val="20000"/>
              </a:spcBef>
              <a:defRPr/>
            </a:pPr>
            <a:r>
              <a:rPr lang="en-US" sz="3200" b="1" dirty="0">
                <a:solidFill>
                  <a:schemeClr val="accent1">
                    <a:lumMod val="50000"/>
                  </a:schemeClr>
                </a:solidFill>
                <a:latin typeface="+mj-lt"/>
              </a:rPr>
              <a:t>Lock-out Tag-out Equipment Program</a:t>
            </a:r>
            <a:endParaRPr lang="en-US" sz="3200" b="1" dirty="0">
              <a:solidFill>
                <a:schemeClr val="accent2">
                  <a:lumMod val="75000"/>
                </a:schemeClr>
              </a:solidFill>
              <a:latin typeface="+mn-lt"/>
            </a:endParaRPr>
          </a:p>
          <a:p>
            <a:pPr marL="342900" indent="-342900" algn="ctr" eaLnBrk="0" hangingPunct="0">
              <a:spcBef>
                <a:spcPct val="20000"/>
              </a:spcBef>
              <a:defRPr/>
            </a:pPr>
            <a:r>
              <a:rPr lang="en-US" sz="3200" b="1" dirty="0">
                <a:solidFill>
                  <a:schemeClr val="accent2">
                    <a:lumMod val="75000"/>
                  </a:schemeClr>
                </a:solidFill>
                <a:latin typeface="+mn-lt"/>
              </a:rPr>
              <a:t>Engineering  Controls</a:t>
            </a:r>
          </a:p>
        </p:txBody>
      </p:sp>
      <p:sp>
        <p:nvSpPr>
          <p:cNvPr id="35" name="AutoShape 4"/>
          <p:cNvSpPr>
            <a:spLocks noChangeArrowheads="1"/>
          </p:cNvSpPr>
          <p:nvPr/>
        </p:nvSpPr>
        <p:spPr bwMode="auto">
          <a:xfrm>
            <a:off x="623888" y="1219200"/>
            <a:ext cx="2046287" cy="849313"/>
          </a:xfrm>
          <a:prstGeom prst="flowChartProcess">
            <a:avLst/>
          </a:prstGeom>
          <a:solidFill>
            <a:srgbClr val="FFFF00"/>
          </a:solidFill>
          <a:ln w="9525">
            <a:solidFill>
              <a:schemeClr val="tx1"/>
            </a:solidFill>
            <a:miter lim="800000"/>
            <a:headEnd/>
            <a:tailEnd/>
          </a:ln>
        </p:spPr>
        <p:txBody>
          <a:bodyPr wrap="none" anchor="ctr"/>
          <a:lstStyle/>
          <a:p>
            <a:pPr algn="ctr" eaLnBrk="0" hangingPunct="0"/>
            <a:r>
              <a:rPr lang="en-US" b="1">
                <a:latin typeface="Verdana" pitchFamily="34" charset="0"/>
              </a:rPr>
              <a:t>1. Notify </a:t>
            </a:r>
          </a:p>
          <a:p>
            <a:pPr algn="ctr" eaLnBrk="0" hangingPunct="0"/>
            <a:r>
              <a:rPr lang="en-US" b="1">
                <a:latin typeface="Verdana" pitchFamily="34" charset="0"/>
              </a:rPr>
              <a:t>employees</a:t>
            </a:r>
            <a:endParaRPr lang="en-US">
              <a:latin typeface="Verdana" pitchFamily="34" charset="0"/>
            </a:endParaRPr>
          </a:p>
        </p:txBody>
      </p:sp>
      <p:sp>
        <p:nvSpPr>
          <p:cNvPr id="36" name="AutoShape 5"/>
          <p:cNvSpPr>
            <a:spLocks noChangeArrowheads="1"/>
          </p:cNvSpPr>
          <p:nvPr/>
        </p:nvSpPr>
        <p:spPr bwMode="auto">
          <a:xfrm>
            <a:off x="3508375" y="1219200"/>
            <a:ext cx="1978025" cy="865188"/>
          </a:xfrm>
          <a:prstGeom prst="flowChartProcess">
            <a:avLst/>
          </a:prstGeom>
          <a:solidFill>
            <a:srgbClr val="FFFF00"/>
          </a:solidFill>
          <a:ln w="9525">
            <a:solidFill>
              <a:schemeClr val="tx1"/>
            </a:solidFill>
            <a:miter lim="800000"/>
            <a:headEnd/>
            <a:tailEnd/>
          </a:ln>
        </p:spPr>
        <p:txBody>
          <a:bodyPr wrap="none" anchor="ctr"/>
          <a:lstStyle/>
          <a:p>
            <a:pPr algn="ctr" eaLnBrk="0" hangingPunct="0"/>
            <a:r>
              <a:rPr lang="en-US" b="1">
                <a:latin typeface="Verdana" pitchFamily="34" charset="0"/>
              </a:rPr>
              <a:t>2. Shutdown</a:t>
            </a:r>
          </a:p>
          <a:p>
            <a:pPr algn="ctr" eaLnBrk="0" hangingPunct="0"/>
            <a:r>
              <a:rPr lang="en-US" b="1">
                <a:latin typeface="Verdana" pitchFamily="34" charset="0"/>
              </a:rPr>
              <a:t>Equipment</a:t>
            </a:r>
            <a:endParaRPr lang="en-US">
              <a:latin typeface="Verdana" pitchFamily="34" charset="0"/>
            </a:endParaRPr>
          </a:p>
        </p:txBody>
      </p:sp>
      <p:sp>
        <p:nvSpPr>
          <p:cNvPr id="37" name="AutoShape 6"/>
          <p:cNvSpPr>
            <a:spLocks noChangeArrowheads="1"/>
          </p:cNvSpPr>
          <p:nvPr/>
        </p:nvSpPr>
        <p:spPr bwMode="auto">
          <a:xfrm>
            <a:off x="6327775" y="1219200"/>
            <a:ext cx="1978025" cy="865188"/>
          </a:xfrm>
          <a:prstGeom prst="flowChartProcess">
            <a:avLst/>
          </a:prstGeom>
          <a:solidFill>
            <a:srgbClr val="FFFF00"/>
          </a:solidFill>
          <a:ln w="9525">
            <a:solidFill>
              <a:schemeClr val="tx1"/>
            </a:solidFill>
            <a:miter lim="800000"/>
            <a:headEnd/>
            <a:tailEnd/>
          </a:ln>
        </p:spPr>
        <p:txBody>
          <a:bodyPr wrap="none" anchor="ctr"/>
          <a:lstStyle/>
          <a:p>
            <a:pPr algn="ctr" eaLnBrk="0" hangingPunct="0"/>
            <a:r>
              <a:rPr lang="en-US" b="1">
                <a:latin typeface="Verdana" pitchFamily="34" charset="0"/>
              </a:rPr>
              <a:t>3. Isolate </a:t>
            </a:r>
          </a:p>
          <a:p>
            <a:pPr algn="ctr" eaLnBrk="0" hangingPunct="0"/>
            <a:r>
              <a:rPr lang="en-US" b="1">
                <a:latin typeface="Verdana" pitchFamily="34" charset="0"/>
              </a:rPr>
              <a:t>Energy</a:t>
            </a:r>
            <a:endParaRPr lang="en-US">
              <a:latin typeface="Verdana" pitchFamily="34" charset="0"/>
            </a:endParaRPr>
          </a:p>
        </p:txBody>
      </p:sp>
      <p:sp>
        <p:nvSpPr>
          <p:cNvPr id="38" name="AutoShape 7"/>
          <p:cNvSpPr>
            <a:spLocks noChangeArrowheads="1"/>
          </p:cNvSpPr>
          <p:nvPr/>
        </p:nvSpPr>
        <p:spPr bwMode="auto">
          <a:xfrm>
            <a:off x="6172200" y="2819400"/>
            <a:ext cx="2484438" cy="800100"/>
          </a:xfrm>
          <a:prstGeom prst="flowChartProcess">
            <a:avLst/>
          </a:prstGeom>
          <a:solidFill>
            <a:srgbClr val="FFFF00"/>
          </a:solidFill>
          <a:ln w="9525">
            <a:solidFill>
              <a:schemeClr val="tx1"/>
            </a:solidFill>
            <a:miter lim="800000"/>
            <a:headEnd/>
            <a:tailEnd/>
          </a:ln>
        </p:spPr>
        <p:txBody>
          <a:bodyPr wrap="none" anchor="ctr"/>
          <a:lstStyle/>
          <a:p>
            <a:pPr algn="ctr" eaLnBrk="0" hangingPunct="0"/>
            <a:r>
              <a:rPr lang="en-US" b="1">
                <a:latin typeface="Verdana" pitchFamily="34" charset="0"/>
              </a:rPr>
              <a:t>4. Attach Lockout</a:t>
            </a:r>
          </a:p>
          <a:p>
            <a:pPr algn="ctr" eaLnBrk="0" hangingPunct="0"/>
            <a:r>
              <a:rPr lang="en-US" b="1">
                <a:latin typeface="Verdana" pitchFamily="34" charset="0"/>
              </a:rPr>
              <a:t>Device</a:t>
            </a:r>
            <a:endParaRPr lang="en-US">
              <a:latin typeface="Verdana" pitchFamily="34" charset="0"/>
            </a:endParaRPr>
          </a:p>
        </p:txBody>
      </p:sp>
      <p:sp>
        <p:nvSpPr>
          <p:cNvPr id="39" name="AutoShape 8"/>
          <p:cNvSpPr>
            <a:spLocks noChangeArrowheads="1"/>
          </p:cNvSpPr>
          <p:nvPr/>
        </p:nvSpPr>
        <p:spPr bwMode="auto">
          <a:xfrm>
            <a:off x="3505200" y="2833688"/>
            <a:ext cx="2035175" cy="823912"/>
          </a:xfrm>
          <a:prstGeom prst="flowChartProcess">
            <a:avLst/>
          </a:prstGeom>
          <a:solidFill>
            <a:srgbClr val="FFFF00"/>
          </a:solidFill>
          <a:ln w="9525">
            <a:solidFill>
              <a:schemeClr val="tx1"/>
            </a:solidFill>
            <a:miter lim="800000"/>
            <a:headEnd/>
            <a:tailEnd/>
          </a:ln>
        </p:spPr>
        <p:txBody>
          <a:bodyPr wrap="none" anchor="ctr"/>
          <a:lstStyle/>
          <a:p>
            <a:pPr algn="ctr" eaLnBrk="0" hangingPunct="0"/>
            <a:r>
              <a:rPr lang="en-US" b="1">
                <a:latin typeface="Verdana" pitchFamily="34" charset="0"/>
              </a:rPr>
              <a:t>5. Release </a:t>
            </a:r>
          </a:p>
          <a:p>
            <a:pPr algn="ctr" eaLnBrk="0" hangingPunct="0"/>
            <a:r>
              <a:rPr lang="en-US" b="1">
                <a:latin typeface="Verdana" pitchFamily="34" charset="0"/>
              </a:rPr>
              <a:t>Stored Energy</a:t>
            </a:r>
            <a:endParaRPr lang="en-US">
              <a:latin typeface="Verdana" pitchFamily="34" charset="0"/>
            </a:endParaRPr>
          </a:p>
        </p:txBody>
      </p:sp>
      <p:sp>
        <p:nvSpPr>
          <p:cNvPr id="40" name="AutoShape 9"/>
          <p:cNvSpPr>
            <a:spLocks noChangeArrowheads="1"/>
          </p:cNvSpPr>
          <p:nvPr/>
        </p:nvSpPr>
        <p:spPr bwMode="auto">
          <a:xfrm>
            <a:off x="533400" y="2901950"/>
            <a:ext cx="2443163" cy="755650"/>
          </a:xfrm>
          <a:prstGeom prst="flowChartProcess">
            <a:avLst/>
          </a:prstGeom>
          <a:solidFill>
            <a:srgbClr val="FFFF00"/>
          </a:solidFill>
          <a:ln w="9525">
            <a:solidFill>
              <a:schemeClr val="tx1"/>
            </a:solidFill>
            <a:miter lim="800000"/>
            <a:headEnd/>
            <a:tailEnd/>
          </a:ln>
        </p:spPr>
        <p:txBody>
          <a:bodyPr wrap="none" anchor="ctr"/>
          <a:lstStyle/>
          <a:p>
            <a:pPr algn="ctr" eaLnBrk="0" hangingPunct="0"/>
            <a:r>
              <a:rPr lang="en-US" b="1">
                <a:latin typeface="Verdana" pitchFamily="34" charset="0"/>
              </a:rPr>
              <a:t>6. Verify Lockout</a:t>
            </a:r>
            <a:endParaRPr lang="en-US">
              <a:latin typeface="Verdana" pitchFamily="34" charset="0"/>
            </a:endParaRPr>
          </a:p>
        </p:txBody>
      </p:sp>
      <p:sp>
        <p:nvSpPr>
          <p:cNvPr id="41" name="AutoShape 10"/>
          <p:cNvSpPr>
            <a:spLocks noChangeArrowheads="1"/>
          </p:cNvSpPr>
          <p:nvPr/>
        </p:nvSpPr>
        <p:spPr bwMode="auto">
          <a:xfrm>
            <a:off x="609600" y="4419600"/>
            <a:ext cx="1978025" cy="865188"/>
          </a:xfrm>
          <a:prstGeom prst="flowChartProcess">
            <a:avLst/>
          </a:prstGeom>
          <a:solidFill>
            <a:srgbClr val="FFFF00"/>
          </a:solidFill>
          <a:ln w="9525">
            <a:solidFill>
              <a:schemeClr val="tx1"/>
            </a:solidFill>
            <a:miter lim="800000"/>
            <a:headEnd/>
            <a:tailEnd/>
          </a:ln>
        </p:spPr>
        <p:txBody>
          <a:bodyPr wrap="none" anchor="ctr"/>
          <a:lstStyle/>
          <a:p>
            <a:pPr algn="ctr" eaLnBrk="0" hangingPunct="0"/>
            <a:r>
              <a:rPr lang="en-US" b="1">
                <a:latin typeface="Verdana" pitchFamily="34" charset="0"/>
              </a:rPr>
              <a:t>Service &amp;</a:t>
            </a:r>
          </a:p>
          <a:p>
            <a:pPr algn="ctr" eaLnBrk="0" hangingPunct="0"/>
            <a:r>
              <a:rPr lang="en-US" b="1">
                <a:latin typeface="Verdana" pitchFamily="34" charset="0"/>
              </a:rPr>
              <a:t>Maintenance</a:t>
            </a:r>
            <a:endParaRPr lang="en-US">
              <a:latin typeface="Verdana" pitchFamily="34" charset="0"/>
            </a:endParaRPr>
          </a:p>
        </p:txBody>
      </p:sp>
      <p:sp>
        <p:nvSpPr>
          <p:cNvPr id="43" name="Line 13"/>
          <p:cNvSpPr>
            <a:spLocks noChangeShapeType="1"/>
          </p:cNvSpPr>
          <p:nvPr/>
        </p:nvSpPr>
        <p:spPr bwMode="auto">
          <a:xfrm>
            <a:off x="7391400" y="22860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Line 14"/>
          <p:cNvSpPr>
            <a:spLocks noChangeShapeType="1"/>
          </p:cNvSpPr>
          <p:nvPr/>
        </p:nvSpPr>
        <p:spPr bwMode="auto">
          <a:xfrm>
            <a:off x="2898775" y="1676400"/>
            <a:ext cx="3524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Line 15"/>
          <p:cNvSpPr>
            <a:spLocks noChangeShapeType="1"/>
          </p:cNvSpPr>
          <p:nvPr/>
        </p:nvSpPr>
        <p:spPr bwMode="auto">
          <a:xfrm>
            <a:off x="5718175" y="1676400"/>
            <a:ext cx="3778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Line 17"/>
          <p:cNvSpPr>
            <a:spLocks noChangeShapeType="1"/>
          </p:cNvSpPr>
          <p:nvPr/>
        </p:nvSpPr>
        <p:spPr bwMode="auto">
          <a:xfrm flipH="1">
            <a:off x="5715000" y="3200400"/>
            <a:ext cx="32861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 name="Line 17"/>
          <p:cNvSpPr>
            <a:spLocks noChangeShapeType="1"/>
          </p:cNvSpPr>
          <p:nvPr/>
        </p:nvSpPr>
        <p:spPr bwMode="auto">
          <a:xfrm flipH="1">
            <a:off x="3048000" y="3200400"/>
            <a:ext cx="32861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 name="Line 13"/>
          <p:cNvSpPr>
            <a:spLocks noChangeShapeType="1"/>
          </p:cNvSpPr>
          <p:nvPr/>
        </p:nvSpPr>
        <p:spPr bwMode="auto">
          <a:xfrm>
            <a:off x="1676400" y="38862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838200"/>
            <a:ext cx="8229600" cy="1143000"/>
          </a:xfrm>
          <a:prstGeom prst="rect">
            <a:avLst/>
          </a:prstGeom>
          <a:noFill/>
          <a:ln w="9525">
            <a:noFill/>
            <a:miter lim="800000"/>
            <a:headEnd/>
            <a:tailEnd/>
          </a:ln>
        </p:spPr>
        <p:txBody>
          <a:bodyPr anchor="ctr"/>
          <a:lstStyle/>
          <a:p>
            <a:pPr algn="ctr" eaLnBrk="0" hangingPunct="0">
              <a:lnSpc>
                <a:spcPct val="90000"/>
              </a:lnSpc>
              <a:defRPr/>
            </a:pPr>
            <a:r>
              <a:rPr lang="en-US" sz="4000" b="1" dirty="0">
                <a:solidFill>
                  <a:schemeClr val="accent1">
                    <a:lumMod val="50000"/>
                  </a:schemeClr>
                </a:solidFill>
                <a:latin typeface="+mj-lt"/>
                <a:ea typeface="+mj-ea"/>
                <a:cs typeface="+mj-cs"/>
              </a:rPr>
              <a:t>Typical Lock-Out Tag-Out</a:t>
            </a:r>
          </a:p>
          <a:p>
            <a:pPr algn="ctr" eaLnBrk="0" hangingPunct="0">
              <a:lnSpc>
                <a:spcPct val="90000"/>
              </a:lnSpc>
              <a:defRPr/>
            </a:pPr>
            <a:r>
              <a:rPr lang="en-US" sz="4000" b="1" dirty="0">
                <a:solidFill>
                  <a:schemeClr val="accent1">
                    <a:lumMod val="50000"/>
                  </a:schemeClr>
                </a:solidFill>
                <a:latin typeface="+mj-lt"/>
              </a:rPr>
              <a:t>Start-up Procedures</a:t>
            </a:r>
            <a:r>
              <a:rPr lang="en-US" sz="4000" b="1" dirty="0">
                <a:solidFill>
                  <a:schemeClr val="accent1">
                    <a:lumMod val="50000"/>
                  </a:schemeClr>
                </a:solidFill>
                <a:latin typeface="+mj-lt"/>
                <a:ea typeface="+mj-ea"/>
                <a:cs typeface="+mj-cs"/>
              </a:rPr>
              <a:t> </a:t>
            </a:r>
            <a:r>
              <a:rPr lang="en-US" sz="4400" b="1" dirty="0">
                <a:solidFill>
                  <a:schemeClr val="accent1">
                    <a:lumMod val="50000"/>
                  </a:schemeClr>
                </a:solidFill>
                <a:latin typeface="+mj-lt"/>
                <a:ea typeface="+mj-ea"/>
                <a:cs typeface="+mj-cs"/>
              </a:rPr>
              <a:t/>
            </a:r>
            <a:br>
              <a:rPr lang="en-US" sz="4400" b="1" dirty="0">
                <a:solidFill>
                  <a:schemeClr val="accent1">
                    <a:lumMod val="50000"/>
                  </a:schemeClr>
                </a:solidFill>
                <a:latin typeface="+mj-lt"/>
                <a:ea typeface="+mj-ea"/>
                <a:cs typeface="+mj-cs"/>
              </a:rPr>
            </a:br>
            <a:r>
              <a:rPr lang="en-US" sz="4400" b="1" dirty="0">
                <a:solidFill>
                  <a:schemeClr val="accent1">
                    <a:lumMod val="50000"/>
                  </a:schemeClr>
                </a:solidFill>
                <a:latin typeface="+mj-lt"/>
                <a:ea typeface="+mj-ea"/>
                <a:cs typeface="+mj-cs"/>
              </a:rPr>
              <a:t/>
            </a:r>
            <a:br>
              <a:rPr lang="en-US" sz="4400" b="1" dirty="0">
                <a:solidFill>
                  <a:schemeClr val="accent1">
                    <a:lumMod val="50000"/>
                  </a:schemeClr>
                </a:solidFill>
                <a:latin typeface="+mj-lt"/>
                <a:ea typeface="+mj-ea"/>
                <a:cs typeface="+mj-cs"/>
              </a:rPr>
            </a:br>
            <a:endParaRPr lang="en-US" sz="4400" b="1" dirty="0">
              <a:solidFill>
                <a:schemeClr val="accent1">
                  <a:lumMod val="50000"/>
                </a:schemeClr>
              </a:solidFill>
              <a:latin typeface="+mj-lt"/>
              <a:ea typeface="+mj-ea"/>
              <a:cs typeface="+mj-cs"/>
            </a:endParaRPr>
          </a:p>
        </p:txBody>
      </p:sp>
      <p:sp>
        <p:nvSpPr>
          <p:cNvPr id="6" name="Rectangle 3"/>
          <p:cNvSpPr txBox="1">
            <a:spLocks noChangeArrowheads="1"/>
          </p:cNvSpPr>
          <p:nvPr/>
        </p:nvSpPr>
        <p:spPr bwMode="auto">
          <a:xfrm>
            <a:off x="228600" y="5638800"/>
            <a:ext cx="8686800" cy="1371600"/>
          </a:xfrm>
          <a:prstGeom prst="rect">
            <a:avLst/>
          </a:prstGeom>
          <a:noFill/>
          <a:ln w="9525">
            <a:noFill/>
            <a:miter lim="800000"/>
            <a:headEnd/>
            <a:tailEnd/>
          </a:ln>
        </p:spPr>
        <p:txBody>
          <a:bodyPr/>
          <a:lstStyle/>
          <a:p>
            <a:pPr marL="342900" indent="-342900" algn="ctr" eaLnBrk="0" hangingPunct="0">
              <a:spcBef>
                <a:spcPct val="20000"/>
              </a:spcBef>
              <a:defRPr/>
            </a:pPr>
            <a:r>
              <a:rPr lang="en-US" sz="3200" b="1" dirty="0">
                <a:solidFill>
                  <a:schemeClr val="accent1">
                    <a:lumMod val="50000"/>
                  </a:schemeClr>
                </a:solidFill>
                <a:latin typeface="+mj-lt"/>
              </a:rPr>
              <a:t>Lock-out Tag-out Equipment Program</a:t>
            </a:r>
            <a:endParaRPr lang="en-US" sz="3200" b="1" dirty="0">
              <a:solidFill>
                <a:schemeClr val="accent2">
                  <a:lumMod val="75000"/>
                </a:schemeClr>
              </a:solidFill>
              <a:latin typeface="+mn-lt"/>
            </a:endParaRPr>
          </a:p>
          <a:p>
            <a:pPr marL="342900" indent="-342900" algn="ctr" eaLnBrk="0" hangingPunct="0">
              <a:spcBef>
                <a:spcPct val="20000"/>
              </a:spcBef>
              <a:defRPr/>
            </a:pPr>
            <a:r>
              <a:rPr lang="en-US" sz="3200" b="1" dirty="0">
                <a:solidFill>
                  <a:schemeClr val="accent2">
                    <a:lumMod val="75000"/>
                  </a:schemeClr>
                </a:solidFill>
                <a:latin typeface="+mn-lt"/>
              </a:rPr>
              <a:t>Engineering  Controls</a:t>
            </a:r>
          </a:p>
        </p:txBody>
      </p:sp>
      <p:sp>
        <p:nvSpPr>
          <p:cNvPr id="7" name="Text Box 4"/>
          <p:cNvSpPr txBox="1">
            <a:spLocks noChangeArrowheads="1"/>
          </p:cNvSpPr>
          <p:nvPr/>
        </p:nvSpPr>
        <p:spPr bwMode="auto">
          <a:xfrm>
            <a:off x="762000" y="2057400"/>
            <a:ext cx="8593138" cy="3540125"/>
          </a:xfrm>
          <a:prstGeom prst="rect">
            <a:avLst/>
          </a:prstGeom>
          <a:noFill/>
          <a:ln w="9525">
            <a:noFill/>
            <a:miter lim="800000"/>
            <a:headEnd/>
            <a:tailEnd/>
          </a:ln>
          <a:effectLst/>
        </p:spPr>
        <p:txBody>
          <a:bodyPr>
            <a:spAutoFit/>
          </a:bodyPr>
          <a:lstStyle/>
          <a:p>
            <a:pPr eaLnBrk="0" hangingPunct="0">
              <a:spcBef>
                <a:spcPct val="50000"/>
              </a:spcBef>
              <a:defRPr/>
            </a:pPr>
            <a:r>
              <a:rPr lang="en-US" sz="2800" b="1" dirty="0">
                <a:solidFill>
                  <a:schemeClr val="accent1">
                    <a:lumMod val="50000"/>
                  </a:schemeClr>
                </a:solidFill>
                <a:latin typeface="Verdana" pitchFamily="34" charset="0"/>
              </a:rPr>
              <a:t>All warned to stay clear</a:t>
            </a:r>
          </a:p>
          <a:p>
            <a:pPr eaLnBrk="0" hangingPunct="0">
              <a:spcBef>
                <a:spcPct val="50000"/>
              </a:spcBef>
              <a:defRPr/>
            </a:pPr>
            <a:r>
              <a:rPr lang="en-US" sz="2800" b="1" dirty="0">
                <a:solidFill>
                  <a:schemeClr val="accent1">
                    <a:lumMod val="50000"/>
                  </a:schemeClr>
                </a:solidFill>
                <a:latin typeface="Verdana" pitchFamily="34" charset="0"/>
              </a:rPr>
              <a:t>Remove all tools, locks and tags</a:t>
            </a:r>
          </a:p>
          <a:p>
            <a:pPr eaLnBrk="0" hangingPunct="0">
              <a:spcBef>
                <a:spcPct val="50000"/>
              </a:spcBef>
              <a:defRPr/>
            </a:pPr>
            <a:r>
              <a:rPr lang="en-US" sz="2800" b="1" dirty="0">
                <a:solidFill>
                  <a:schemeClr val="accent1">
                    <a:lumMod val="50000"/>
                  </a:schemeClr>
                </a:solidFill>
                <a:latin typeface="Verdana" pitchFamily="34" charset="0"/>
              </a:rPr>
              <a:t>Remove, reverse, open or reactivate isolating devices</a:t>
            </a:r>
          </a:p>
          <a:p>
            <a:pPr eaLnBrk="0" hangingPunct="0">
              <a:spcBef>
                <a:spcPct val="50000"/>
              </a:spcBef>
              <a:defRPr/>
            </a:pPr>
            <a:r>
              <a:rPr lang="en-US" sz="2800" b="1" dirty="0">
                <a:solidFill>
                  <a:schemeClr val="accent1">
                    <a:lumMod val="50000"/>
                  </a:schemeClr>
                </a:solidFill>
                <a:latin typeface="Verdana" pitchFamily="34" charset="0"/>
              </a:rPr>
              <a:t>Visual check that all is clear</a:t>
            </a:r>
          </a:p>
          <a:p>
            <a:pPr eaLnBrk="0" hangingPunct="0">
              <a:spcBef>
                <a:spcPct val="50000"/>
              </a:spcBef>
              <a:defRPr/>
            </a:pPr>
            <a:r>
              <a:rPr lang="en-US" sz="2800" b="1" dirty="0">
                <a:solidFill>
                  <a:schemeClr val="accent1">
                    <a:lumMod val="50000"/>
                  </a:schemeClr>
                </a:solidFill>
                <a:latin typeface="Verdana" pitchFamily="34" charset="0"/>
              </a:rPr>
              <a:t>Start up machine, process or line flow</a:t>
            </a:r>
          </a:p>
        </p:txBody>
      </p:sp>
      <p:sp>
        <p:nvSpPr>
          <p:cNvPr id="226309" name="Text Box 5"/>
          <p:cNvSpPr txBox="1">
            <a:spLocks noChangeArrowheads="1"/>
          </p:cNvSpPr>
          <p:nvPr/>
        </p:nvSpPr>
        <p:spPr bwMode="auto">
          <a:xfrm>
            <a:off x="228600" y="1371600"/>
            <a:ext cx="8548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2800">
                <a:solidFill>
                  <a:srgbClr val="C00000"/>
                </a:solidFill>
                <a:latin typeface="Verdana" pitchFamily="34" charset="0"/>
              </a:rPr>
              <a:t>Only authorized employee can do startup</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609600"/>
            <a:ext cx="8229600" cy="1143000"/>
          </a:xfrm>
          <a:prstGeom prst="rect">
            <a:avLst/>
          </a:prstGeom>
          <a:noFill/>
          <a:ln w="9525">
            <a:noFill/>
            <a:miter lim="800000"/>
            <a:headEnd/>
            <a:tailEnd/>
          </a:ln>
        </p:spPr>
        <p:txBody>
          <a:bodyPr anchor="ctr"/>
          <a:lstStyle/>
          <a:p>
            <a:pPr algn="ctr" eaLnBrk="0" hangingPunct="0">
              <a:lnSpc>
                <a:spcPct val="90000"/>
              </a:lnSpc>
              <a:defRPr/>
            </a:pPr>
            <a:r>
              <a:rPr lang="en-US" sz="4400" b="1" dirty="0">
                <a:solidFill>
                  <a:schemeClr val="accent1">
                    <a:lumMod val="50000"/>
                  </a:schemeClr>
                </a:solidFill>
                <a:latin typeface="+mj-lt"/>
                <a:ea typeface="+mj-ea"/>
                <a:cs typeface="+mj-cs"/>
              </a:rPr>
              <a:t>Struck-by Flying Objects</a:t>
            </a:r>
            <a:br>
              <a:rPr lang="en-US" sz="4400" b="1" dirty="0">
                <a:solidFill>
                  <a:schemeClr val="accent1">
                    <a:lumMod val="50000"/>
                  </a:schemeClr>
                </a:solidFill>
                <a:latin typeface="+mj-lt"/>
                <a:ea typeface="+mj-ea"/>
                <a:cs typeface="+mj-cs"/>
              </a:rPr>
            </a:br>
            <a:r>
              <a:rPr lang="en-US" sz="4400" b="1" dirty="0">
                <a:solidFill>
                  <a:schemeClr val="accent1">
                    <a:lumMod val="50000"/>
                  </a:schemeClr>
                </a:solidFill>
                <a:latin typeface="+mj-lt"/>
                <a:ea typeface="+mj-ea"/>
                <a:cs typeface="+mj-cs"/>
              </a:rPr>
              <a:t/>
            </a:r>
            <a:br>
              <a:rPr lang="en-US" sz="4400" b="1" dirty="0">
                <a:solidFill>
                  <a:schemeClr val="accent1">
                    <a:lumMod val="50000"/>
                  </a:schemeClr>
                </a:solidFill>
                <a:latin typeface="+mj-lt"/>
                <a:ea typeface="+mj-ea"/>
                <a:cs typeface="+mj-cs"/>
              </a:rPr>
            </a:br>
            <a:endParaRPr lang="en-US" sz="4400" b="1" dirty="0">
              <a:solidFill>
                <a:schemeClr val="accent1">
                  <a:lumMod val="50000"/>
                </a:schemeClr>
              </a:solidFill>
              <a:latin typeface="+mj-lt"/>
              <a:ea typeface="+mj-ea"/>
              <a:cs typeface="+mj-cs"/>
            </a:endParaRPr>
          </a:p>
        </p:txBody>
      </p:sp>
      <p:sp>
        <p:nvSpPr>
          <p:cNvPr id="6" name="Rectangle 3"/>
          <p:cNvSpPr txBox="1">
            <a:spLocks noChangeArrowheads="1"/>
          </p:cNvSpPr>
          <p:nvPr/>
        </p:nvSpPr>
        <p:spPr bwMode="auto">
          <a:xfrm>
            <a:off x="228600" y="5029200"/>
            <a:ext cx="8686800" cy="1371600"/>
          </a:xfrm>
          <a:prstGeom prst="rect">
            <a:avLst/>
          </a:prstGeom>
          <a:noFill/>
          <a:ln w="9525">
            <a:noFill/>
            <a:miter lim="800000"/>
            <a:headEnd/>
            <a:tailEnd/>
          </a:ln>
        </p:spPr>
        <p:txBody>
          <a:bodyPr/>
          <a:lstStyle/>
          <a:p>
            <a:pPr marL="342900" indent="-342900" algn="ctr" eaLnBrk="0" hangingPunct="0">
              <a:spcBef>
                <a:spcPct val="20000"/>
              </a:spcBef>
              <a:defRPr/>
            </a:pPr>
            <a:r>
              <a:rPr lang="en-US" sz="3200" b="1" dirty="0">
                <a:solidFill>
                  <a:schemeClr val="accent1">
                    <a:lumMod val="50000"/>
                  </a:schemeClr>
                </a:solidFill>
                <a:latin typeface="+mj-lt"/>
              </a:rPr>
              <a:t>Personal Protection Equipment : Face Shield, Goggles, Safety Glasses  </a:t>
            </a:r>
            <a:endParaRPr lang="en-US" sz="3200" b="1" dirty="0">
              <a:solidFill>
                <a:schemeClr val="accent2">
                  <a:lumMod val="75000"/>
                </a:schemeClr>
              </a:solidFill>
              <a:latin typeface="+mn-lt"/>
            </a:endParaRPr>
          </a:p>
          <a:p>
            <a:pPr marL="342900" indent="-342900" algn="ctr" eaLnBrk="0" hangingPunct="0">
              <a:spcBef>
                <a:spcPct val="20000"/>
              </a:spcBef>
              <a:defRPr/>
            </a:pPr>
            <a:r>
              <a:rPr lang="en-US" sz="3200" b="1" dirty="0">
                <a:solidFill>
                  <a:schemeClr val="accent2">
                    <a:lumMod val="75000"/>
                  </a:schemeClr>
                </a:solidFill>
                <a:latin typeface="+mn-lt"/>
              </a:rPr>
              <a:t>Mitigation Controls</a:t>
            </a:r>
          </a:p>
        </p:txBody>
      </p:sp>
      <p:pic>
        <p:nvPicPr>
          <p:cNvPr id="227332" name="Picture 2" descr="Face Shield Protec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7175" y="1233488"/>
            <a:ext cx="4772025" cy="3643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92900" name="Picture 4" descr="Indirect-ventilated goggl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86400" y="1219200"/>
            <a:ext cx="2971800" cy="1981200"/>
          </a:xfrm>
          <a:prstGeom prst="rect">
            <a:avLst/>
          </a:prstGeom>
          <a:noFill/>
          <a:ln>
            <a:solidFill>
              <a:schemeClr val="tx2">
                <a:lumMod val="50000"/>
              </a:schemeClr>
            </a:solidFill>
          </a:ln>
        </p:spPr>
      </p:pic>
      <p:pic>
        <p:nvPicPr>
          <p:cNvPr id="227334" name="Picture 6" descr="Face Shield"/>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67350" y="3311525"/>
            <a:ext cx="2990850" cy="161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7938"/>
            <a:ext cx="7862888"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rrowheads="1"/>
          </p:cNvSpPr>
          <p:nvPr/>
        </p:nvSpPr>
        <p:spPr bwMode="auto">
          <a:xfrm>
            <a:off x="4267200" y="2514600"/>
            <a:ext cx="3200400" cy="3124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
        <p:nvSpPr>
          <p:cNvPr id="7" name="AutoShape 5"/>
          <p:cNvSpPr>
            <a:spLocks noChangeArrowheads="1"/>
          </p:cNvSpPr>
          <p:nvPr/>
        </p:nvSpPr>
        <p:spPr bwMode="auto">
          <a:xfrm>
            <a:off x="2209800" y="1295400"/>
            <a:ext cx="1579563" cy="1752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
        <p:nvSpPr>
          <p:cNvPr id="8" name="AutoShape 5"/>
          <p:cNvSpPr>
            <a:spLocks noChangeArrowheads="1"/>
          </p:cNvSpPr>
          <p:nvPr/>
        </p:nvSpPr>
        <p:spPr bwMode="auto">
          <a:xfrm flipH="1">
            <a:off x="1752600" y="4724400"/>
            <a:ext cx="798513" cy="762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
        <p:nvSpPr>
          <p:cNvPr id="10" name="AutoShape 5"/>
          <p:cNvSpPr>
            <a:spLocks noChangeArrowheads="1"/>
          </p:cNvSpPr>
          <p:nvPr/>
        </p:nvSpPr>
        <p:spPr bwMode="auto">
          <a:xfrm flipH="1">
            <a:off x="4687888" y="762000"/>
            <a:ext cx="798512" cy="762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
        <p:nvSpPr>
          <p:cNvPr id="11" name="AutoShape 5"/>
          <p:cNvSpPr>
            <a:spLocks noChangeArrowheads="1"/>
          </p:cNvSpPr>
          <p:nvPr/>
        </p:nvSpPr>
        <p:spPr bwMode="auto">
          <a:xfrm flipH="1">
            <a:off x="3124200" y="5867400"/>
            <a:ext cx="798513" cy="762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
        <p:nvSpPr>
          <p:cNvPr id="12" name="AutoShape 5"/>
          <p:cNvSpPr>
            <a:spLocks noChangeArrowheads="1"/>
          </p:cNvSpPr>
          <p:nvPr/>
        </p:nvSpPr>
        <p:spPr bwMode="auto">
          <a:xfrm flipH="1">
            <a:off x="914400" y="1676400"/>
            <a:ext cx="798513" cy="762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76200"/>
            <a:ext cx="8229600" cy="1143000"/>
          </a:xfrm>
        </p:spPr>
        <p:txBody>
          <a:bodyPr/>
          <a:lstStyle/>
          <a:p>
            <a:pPr>
              <a:defRPr/>
            </a:pPr>
            <a:r>
              <a:rPr lang="en-US" sz="3600" b="1" dirty="0" smtClean="0">
                <a:solidFill>
                  <a:schemeClr val="accent1">
                    <a:lumMod val="50000"/>
                  </a:schemeClr>
                </a:solidFill>
              </a:rPr>
              <a:t>Struck-by System Summary </a:t>
            </a:r>
          </a:p>
        </p:txBody>
      </p:sp>
      <p:sp>
        <p:nvSpPr>
          <p:cNvPr id="187395" name="Rectangle 3"/>
          <p:cNvSpPr>
            <a:spLocks noGrp="1" noChangeArrowheads="1"/>
          </p:cNvSpPr>
          <p:nvPr>
            <p:ph type="body" idx="1"/>
          </p:nvPr>
        </p:nvSpPr>
        <p:spPr>
          <a:xfrm>
            <a:off x="457200" y="1020763"/>
            <a:ext cx="8229600" cy="5151437"/>
          </a:xfrm>
        </p:spPr>
        <p:txBody>
          <a:bodyPr/>
          <a:lstStyle/>
          <a:p>
            <a:pPr>
              <a:defRPr/>
            </a:pPr>
            <a:r>
              <a:rPr lang="en-US" b="1" dirty="0" smtClean="0">
                <a:solidFill>
                  <a:schemeClr val="accent1">
                    <a:lumMod val="50000"/>
                  </a:schemeClr>
                </a:solidFill>
              </a:rPr>
              <a:t>You should know how a struck-by program works inside a system of safety.</a:t>
            </a:r>
          </a:p>
          <a:p>
            <a:pPr>
              <a:defRPr/>
            </a:pPr>
            <a:r>
              <a:rPr lang="en-US" b="1" dirty="0" smtClean="0">
                <a:solidFill>
                  <a:schemeClr val="accent1">
                    <a:lumMod val="50000"/>
                  </a:schemeClr>
                </a:solidFill>
              </a:rPr>
              <a:t>You should know what OSHA, ANSI, MUTC requires in a struck by protection program</a:t>
            </a:r>
          </a:p>
          <a:p>
            <a:pPr>
              <a:defRPr/>
            </a:pPr>
            <a:r>
              <a:rPr lang="en-US" b="1" dirty="0" smtClean="0">
                <a:solidFill>
                  <a:schemeClr val="accent1">
                    <a:lumMod val="50000"/>
                  </a:schemeClr>
                </a:solidFill>
              </a:rPr>
              <a:t>When working on any construction jobsite be aware of your surroundings..</a:t>
            </a:r>
          </a:p>
          <a:p>
            <a:pPr>
              <a:defRPr/>
            </a:pPr>
            <a:r>
              <a:rPr lang="en-US" b="1" dirty="0" smtClean="0">
                <a:solidFill>
                  <a:schemeClr val="accent1">
                    <a:lumMod val="50000"/>
                  </a:schemeClr>
                </a:solidFill>
              </a:rPr>
              <a:t>Watch out for moving equipment.  </a:t>
            </a:r>
          </a:p>
          <a:p>
            <a:pPr>
              <a:defRPr/>
            </a:pPr>
            <a:r>
              <a:rPr lang="en-US" b="1" dirty="0" smtClean="0">
                <a:solidFill>
                  <a:schemeClr val="accent1">
                    <a:lumMod val="50000"/>
                  </a:schemeClr>
                </a:solidFill>
              </a:rPr>
              <a:t>Precautions must be taken to prevent being struck by falling objects by the employer and the controlling  entity.  </a:t>
            </a:r>
          </a:p>
          <a:p>
            <a:pPr>
              <a:buFontTx/>
              <a:buNone/>
              <a:defRPr/>
            </a:pPr>
            <a:endParaRPr lang="en-US" b="1" dirty="0" smtClean="0">
              <a:solidFill>
                <a:schemeClr val="accent1">
                  <a:lumMod val="50000"/>
                </a:schemeClr>
              </a:solidFill>
            </a:endParaRPr>
          </a:p>
          <a:p>
            <a:pPr>
              <a:buFontTx/>
              <a:buNone/>
              <a:defRPr/>
            </a:pPr>
            <a:endParaRPr lang="en-US" b="1" dirty="0" smtClean="0">
              <a:solidFill>
                <a:schemeClr val="accent1">
                  <a:lumMod val="50000"/>
                </a:schemeClr>
              </a:solidFill>
            </a:endParaRPr>
          </a:p>
          <a:p>
            <a:pPr lvl="2">
              <a:buFontTx/>
              <a:buNone/>
              <a:defRPr/>
            </a:pPr>
            <a:endParaRPr lang="en-US" b="1" dirty="0" smtClean="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65125" y="457200"/>
            <a:ext cx="8626475" cy="2362200"/>
          </a:xfrm>
        </p:spPr>
        <p:txBody>
          <a:bodyPr/>
          <a:lstStyle/>
          <a:p>
            <a:pPr>
              <a:defRPr/>
            </a:pPr>
            <a:r>
              <a:rPr lang="en-US" sz="5400" b="1" dirty="0" smtClean="0">
                <a:solidFill>
                  <a:schemeClr val="accent1">
                    <a:lumMod val="50000"/>
                  </a:schemeClr>
                </a:solidFill>
              </a:rPr>
              <a:t>The End</a:t>
            </a:r>
          </a:p>
          <a:p>
            <a:pPr>
              <a:defRPr/>
            </a:pPr>
            <a:r>
              <a:rPr lang="en-US" sz="5400" b="1" dirty="0" smtClean="0">
                <a:solidFill>
                  <a:schemeClr val="accent1">
                    <a:lumMod val="50000"/>
                  </a:schemeClr>
                </a:solidFill>
              </a:rPr>
              <a:t>&amp;</a:t>
            </a:r>
          </a:p>
          <a:p>
            <a:pPr>
              <a:defRPr/>
            </a:pPr>
            <a:r>
              <a:rPr lang="en-US" sz="5400" b="1" dirty="0" smtClean="0">
                <a:solidFill>
                  <a:schemeClr val="accent1">
                    <a:lumMod val="50000"/>
                  </a:schemeClr>
                </a:solidFill>
              </a:rPr>
              <a:t>The </a:t>
            </a:r>
          </a:p>
          <a:p>
            <a:pPr>
              <a:defRPr/>
            </a:pPr>
            <a:r>
              <a:rPr lang="en-US" sz="5400" b="1" dirty="0" smtClean="0">
                <a:solidFill>
                  <a:schemeClr val="accent1">
                    <a:lumMod val="50000"/>
                  </a:schemeClr>
                </a:solidFill>
              </a:rPr>
              <a:t>Beginning</a:t>
            </a:r>
            <a:endParaRPr lang="en-US" sz="5400" b="1" dirty="0">
              <a:solidFill>
                <a:schemeClr val="accent1">
                  <a:lumMod val="50000"/>
                </a:schemeClr>
              </a:solidFill>
            </a:endParaRPr>
          </a:p>
        </p:txBody>
      </p:sp>
      <p:pic>
        <p:nvPicPr>
          <p:cNvPr id="292867" name="Picture 4" descr="UMDNJ_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4572000"/>
            <a:ext cx="579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sz="4000" smtClean="0"/>
              <a:t>US Construction </a:t>
            </a:r>
            <a:r>
              <a:rPr lang="en-US" sz="4000" b="1" smtClean="0"/>
              <a:t>Struck by</a:t>
            </a:r>
            <a:r>
              <a:rPr lang="en-US" sz="4000" smtClean="0"/>
              <a:t> Fatalities 2007</a:t>
            </a:r>
          </a:p>
        </p:txBody>
      </p:sp>
      <p:graphicFrame>
        <p:nvGraphicFramePr>
          <p:cNvPr id="4098" name="Object 2"/>
          <p:cNvGraphicFramePr>
            <a:graphicFrameLocks noGrp="1" noChangeAspect="1"/>
          </p:cNvGraphicFramePr>
          <p:nvPr>
            <p:ph idx="1"/>
          </p:nvPr>
        </p:nvGraphicFramePr>
        <p:xfrm>
          <a:off x="457200" y="1701800"/>
          <a:ext cx="8220075" cy="5156200"/>
        </p:xfrm>
        <a:graphic>
          <a:graphicData uri="http://schemas.openxmlformats.org/presentationml/2006/ole">
            <mc:AlternateContent xmlns:mc="http://schemas.openxmlformats.org/markup-compatibility/2006">
              <mc:Choice xmlns:v="urn:schemas-microsoft-com:vml" Requires="v">
                <p:oleObj spid="_x0000_s4104" name="Chart" r:id="rId4" imgW="8229692" imgH="5162702" progId="MSGraph.Chart.8">
                  <p:embed followColorScheme="full"/>
                </p:oleObj>
              </mc:Choice>
              <mc:Fallback>
                <p:oleObj name="Chart" r:id="rId4" imgW="8229692" imgH="5162702"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01800"/>
                        <a:ext cx="8220075" cy="5156200"/>
                      </a:xfrm>
                      <a:prstGeom prst="rect">
                        <a:avLst/>
                      </a:prstGeom>
                    </p:spPr>
                  </p:pic>
                </p:oleObj>
              </mc:Fallback>
            </mc:AlternateContent>
          </a:graphicData>
        </a:graphic>
      </p:graphicFrame>
      <p:sp>
        <p:nvSpPr>
          <p:cNvPr id="4100" name="Text Box 4"/>
          <p:cNvSpPr txBox="1">
            <a:spLocks noChangeArrowheads="1"/>
          </p:cNvSpPr>
          <p:nvPr/>
        </p:nvSpPr>
        <p:spPr bwMode="auto">
          <a:xfrm>
            <a:off x="5791200" y="64008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200"/>
              <a:t>Data Source: Bureau of Labor Statistics Census of Fatal Occupational Injuries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defRPr/>
            </a:pPr>
            <a:r>
              <a:rPr lang="en-US" sz="3600" b="1" dirty="0" smtClean="0">
                <a:solidFill>
                  <a:schemeClr val="tx2">
                    <a:lumMod val="50000"/>
                  </a:schemeClr>
                </a:solidFill>
              </a:rPr>
              <a:t>Learning Objectives</a:t>
            </a:r>
          </a:p>
        </p:txBody>
      </p:sp>
      <p:sp>
        <p:nvSpPr>
          <p:cNvPr id="77827" name="Rectangle 3"/>
          <p:cNvSpPr>
            <a:spLocks noGrp="1" noChangeArrowheads="1"/>
          </p:cNvSpPr>
          <p:nvPr>
            <p:ph type="body" idx="1"/>
          </p:nvPr>
        </p:nvSpPr>
        <p:spPr>
          <a:xfrm>
            <a:off x="304800" y="1547813"/>
            <a:ext cx="8686800" cy="4776787"/>
          </a:xfrm>
        </p:spPr>
        <p:txBody>
          <a:bodyPr/>
          <a:lstStyle/>
          <a:p>
            <a:pPr>
              <a:defRPr/>
            </a:pPr>
            <a:r>
              <a:rPr lang="en-US" dirty="0" smtClean="0">
                <a:solidFill>
                  <a:schemeClr val="tx2">
                    <a:lumMod val="50000"/>
                  </a:schemeClr>
                </a:solidFill>
              </a:rPr>
              <a:t>Identify the parts of a  Struck-by program and how it works inside of a system of safety</a:t>
            </a:r>
          </a:p>
          <a:p>
            <a:pPr>
              <a:defRPr/>
            </a:pPr>
            <a:r>
              <a:rPr lang="en-US" dirty="0" smtClean="0">
                <a:solidFill>
                  <a:schemeClr val="tx2">
                    <a:lumMod val="50000"/>
                  </a:schemeClr>
                </a:solidFill>
              </a:rPr>
              <a:t>Understand the different types of struck by incidents.</a:t>
            </a:r>
          </a:p>
          <a:p>
            <a:pPr>
              <a:defRPr/>
            </a:pPr>
            <a:r>
              <a:rPr lang="en-US" dirty="0" smtClean="0">
                <a:solidFill>
                  <a:schemeClr val="tx2">
                    <a:lumMod val="50000"/>
                  </a:schemeClr>
                </a:solidFill>
              </a:rPr>
              <a:t>Understand what training OSHA requires and what safeguards must be in place during construction activities.</a:t>
            </a:r>
          </a:p>
          <a:p>
            <a:pPr>
              <a:defRPr/>
            </a:pPr>
            <a:r>
              <a:rPr lang="en-US" dirty="0" smtClean="0">
                <a:solidFill>
                  <a:schemeClr val="tx2">
                    <a:lumMod val="50000"/>
                  </a:schemeClr>
                </a:solidFill>
              </a:rPr>
              <a:t>Review a Sample Struck-by Training Program.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102"/>
          <p:cNvSpPr/>
          <p:nvPr/>
        </p:nvSpPr>
        <p:spPr>
          <a:xfrm>
            <a:off x="76200" y="3962400"/>
            <a:ext cx="4876800" cy="1066800"/>
          </a:xfrm>
          <a:prstGeom prst="roundRect">
            <a:avLst/>
          </a:prstGeom>
          <a:solidFill>
            <a:srgbClr val="FFFFC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4" name="Rectangle 103"/>
          <p:cNvSpPr/>
          <p:nvPr/>
        </p:nvSpPr>
        <p:spPr>
          <a:xfrm>
            <a:off x="152400" y="3936593"/>
            <a:ext cx="4800600" cy="1092607"/>
          </a:xfrm>
          <a:prstGeom prst="rect">
            <a:avLst/>
          </a:prstGeom>
          <a:noFill/>
          <a:ln w="38100">
            <a:noFill/>
          </a:ln>
        </p:spPr>
        <p:txBody>
          <a:bodyPr numCol="2">
            <a:spAutoFit/>
          </a:bodyPr>
          <a:lstStyle/>
          <a:p>
            <a:pPr fontAlgn="auto">
              <a:spcBef>
                <a:spcPts val="0"/>
              </a:spcBef>
              <a:spcAft>
                <a:spcPts val="0"/>
              </a:spcAft>
              <a:defRPr/>
            </a:pPr>
            <a:r>
              <a:rPr lang="en-US" sz="1300" b="1" dirty="0">
                <a:latin typeface="+mn-lt"/>
              </a:rPr>
              <a:t>Rigging Class</a:t>
            </a:r>
          </a:p>
          <a:p>
            <a:pPr fontAlgn="auto">
              <a:spcBef>
                <a:spcPts val="0"/>
              </a:spcBef>
              <a:spcAft>
                <a:spcPts val="0"/>
              </a:spcAft>
              <a:defRPr/>
            </a:pPr>
            <a:r>
              <a:rPr lang="en-US" sz="1300" b="1" dirty="0">
                <a:latin typeface="+mn-lt"/>
              </a:rPr>
              <a:t>Competent Person Training  </a:t>
            </a:r>
          </a:p>
          <a:p>
            <a:pPr fontAlgn="auto">
              <a:spcBef>
                <a:spcPts val="0"/>
              </a:spcBef>
              <a:spcAft>
                <a:spcPts val="0"/>
              </a:spcAft>
              <a:defRPr/>
            </a:pPr>
            <a:r>
              <a:rPr lang="en-US" sz="1300" b="1" dirty="0">
                <a:latin typeface="+mn-lt"/>
              </a:rPr>
              <a:t>Personal Protection Equipment training.</a:t>
            </a:r>
          </a:p>
          <a:p>
            <a:pPr fontAlgn="auto">
              <a:spcBef>
                <a:spcPts val="0"/>
              </a:spcBef>
              <a:spcAft>
                <a:spcPts val="0"/>
              </a:spcAft>
              <a:defRPr/>
            </a:pPr>
            <a:r>
              <a:rPr lang="en-US" sz="1300" b="1" dirty="0">
                <a:latin typeface="+mn-lt"/>
              </a:rPr>
              <a:t>Tool box talks</a:t>
            </a:r>
          </a:p>
          <a:p>
            <a:pPr fontAlgn="auto">
              <a:spcBef>
                <a:spcPts val="0"/>
              </a:spcBef>
              <a:spcAft>
                <a:spcPts val="0"/>
              </a:spcAft>
              <a:defRPr/>
            </a:pPr>
            <a:r>
              <a:rPr lang="en-US" sz="1300" b="1" dirty="0">
                <a:latin typeface="+mn-lt"/>
              </a:rPr>
              <a:t>Job site orientation for struck-by hazards .</a:t>
            </a:r>
          </a:p>
          <a:p>
            <a:pPr fontAlgn="auto">
              <a:spcBef>
                <a:spcPts val="0"/>
              </a:spcBef>
              <a:spcAft>
                <a:spcPts val="0"/>
              </a:spcAft>
              <a:defRPr/>
            </a:pPr>
            <a:r>
              <a:rPr lang="en-US" sz="1300" b="1" dirty="0">
                <a:latin typeface="+mn-lt"/>
              </a:rPr>
              <a:t>Control Access Zone Training</a:t>
            </a:r>
          </a:p>
          <a:p>
            <a:pPr fontAlgn="auto">
              <a:spcBef>
                <a:spcPts val="0"/>
              </a:spcBef>
              <a:spcAft>
                <a:spcPts val="0"/>
              </a:spcAft>
              <a:defRPr/>
            </a:pPr>
            <a:r>
              <a:rPr lang="en-US" sz="1300" b="1" dirty="0">
                <a:latin typeface="+mn-lt"/>
              </a:rPr>
              <a:t>Limited Access Zone Training</a:t>
            </a:r>
          </a:p>
        </p:txBody>
      </p:sp>
      <p:sp>
        <p:nvSpPr>
          <p:cNvPr id="175" name="Rectangle 174"/>
          <p:cNvSpPr/>
          <p:nvPr/>
        </p:nvSpPr>
        <p:spPr>
          <a:xfrm>
            <a:off x="5715000" y="4343400"/>
            <a:ext cx="990600" cy="838200"/>
          </a:xfrm>
          <a:prstGeom prst="rect">
            <a:avLst/>
          </a:prstGeom>
          <a:solidFill>
            <a:srgbClr val="FFFFC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Test Runs</a:t>
            </a:r>
          </a:p>
          <a:p>
            <a:pPr algn="ctr" fontAlgn="auto">
              <a:spcBef>
                <a:spcPts val="0"/>
              </a:spcBef>
              <a:spcAft>
                <a:spcPts val="0"/>
              </a:spcAft>
              <a:defRPr/>
            </a:pPr>
            <a:r>
              <a:rPr lang="en-US" sz="1200" b="1" dirty="0">
                <a:solidFill>
                  <a:schemeClr val="tx1"/>
                </a:solidFill>
              </a:rPr>
              <a:t>Competent </a:t>
            </a:r>
          </a:p>
          <a:p>
            <a:pPr algn="ctr" fontAlgn="auto">
              <a:spcBef>
                <a:spcPts val="0"/>
              </a:spcBef>
              <a:spcAft>
                <a:spcPts val="0"/>
              </a:spcAft>
              <a:defRPr/>
            </a:pPr>
            <a:r>
              <a:rPr lang="en-US" sz="1200" b="1" dirty="0">
                <a:solidFill>
                  <a:schemeClr val="tx1"/>
                </a:solidFill>
              </a:rPr>
              <a:t>Person</a:t>
            </a:r>
          </a:p>
          <a:p>
            <a:pPr algn="ctr" fontAlgn="auto">
              <a:spcBef>
                <a:spcPts val="0"/>
              </a:spcBef>
              <a:spcAft>
                <a:spcPts val="0"/>
              </a:spcAft>
              <a:defRPr/>
            </a:pPr>
            <a:r>
              <a:rPr lang="en-US" sz="1200" b="1" dirty="0">
                <a:solidFill>
                  <a:schemeClr val="tx1"/>
                </a:solidFill>
              </a:rPr>
              <a:t>Review </a:t>
            </a:r>
          </a:p>
        </p:txBody>
      </p:sp>
      <p:sp>
        <p:nvSpPr>
          <p:cNvPr id="65" name="Rounded Rectangle 64"/>
          <p:cNvSpPr/>
          <p:nvPr/>
        </p:nvSpPr>
        <p:spPr>
          <a:xfrm>
            <a:off x="76200" y="76200"/>
            <a:ext cx="4953000" cy="1828800"/>
          </a:xfrm>
          <a:prstGeom prst="roundRect">
            <a:avLst/>
          </a:prstGeom>
          <a:solidFill>
            <a:srgbClr val="FFFFC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nvGrpSpPr>
          <p:cNvPr id="2" name="Group 73"/>
          <p:cNvGrpSpPr>
            <a:grpSpLocks/>
          </p:cNvGrpSpPr>
          <p:nvPr/>
        </p:nvGrpSpPr>
        <p:grpSpPr bwMode="auto">
          <a:xfrm>
            <a:off x="7239000" y="914400"/>
            <a:ext cx="1676400" cy="457200"/>
            <a:chOff x="6506035" y="914400"/>
            <a:chExt cx="1676400" cy="457200"/>
          </a:xfrm>
        </p:grpSpPr>
        <p:sp>
          <p:nvSpPr>
            <p:cNvPr id="66" name="Rounded Rectangle 65"/>
            <p:cNvSpPr/>
            <p:nvPr/>
          </p:nvSpPr>
          <p:spPr>
            <a:xfrm>
              <a:off x="6810835" y="990600"/>
              <a:ext cx="1066800" cy="381000"/>
            </a:xfrm>
            <a:prstGeom prst="roundRec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 name="Title 1"/>
            <p:cNvSpPr txBox="1">
              <a:spLocks/>
            </p:cNvSpPr>
            <p:nvPr/>
          </p:nvSpPr>
          <p:spPr>
            <a:xfrm>
              <a:off x="6506035" y="914400"/>
              <a:ext cx="1676400" cy="457200"/>
            </a:xfrm>
            <a:prstGeom prst="rect">
              <a:avLst/>
            </a:prstGeom>
          </p:spPr>
          <p:txBody>
            <a:bodyPr anchor="ctr"/>
            <a:lstStyle/>
            <a:p>
              <a:pPr algn="ctr" fontAlgn="auto">
                <a:spcBef>
                  <a:spcPts val="0"/>
                </a:spcBef>
                <a:spcAft>
                  <a:spcPts val="0"/>
                </a:spcAft>
                <a:defRPr/>
              </a:pPr>
              <a:r>
                <a:rPr lang="en-US" sz="2400" b="1" dirty="0">
                  <a:latin typeface="+mj-lt"/>
                  <a:ea typeface="+mj-ea"/>
                  <a:cs typeface="+mj-cs"/>
                </a:rPr>
                <a:t>Assess</a:t>
              </a:r>
            </a:p>
          </p:txBody>
        </p:sp>
      </p:grpSp>
      <p:grpSp>
        <p:nvGrpSpPr>
          <p:cNvPr id="3" name="Group 74"/>
          <p:cNvGrpSpPr>
            <a:grpSpLocks/>
          </p:cNvGrpSpPr>
          <p:nvPr/>
        </p:nvGrpSpPr>
        <p:grpSpPr bwMode="auto">
          <a:xfrm>
            <a:off x="7391400" y="2362200"/>
            <a:ext cx="1447800" cy="381000"/>
            <a:chOff x="6582235" y="2362200"/>
            <a:chExt cx="1524000" cy="381000"/>
          </a:xfrm>
        </p:grpSpPr>
        <p:sp>
          <p:nvSpPr>
            <p:cNvPr id="68" name="Rounded Rectangle 67"/>
            <p:cNvSpPr/>
            <p:nvPr/>
          </p:nvSpPr>
          <p:spPr>
            <a:xfrm>
              <a:off x="6734301" y="2362200"/>
              <a:ext cx="1219868" cy="381000"/>
            </a:xfrm>
            <a:prstGeom prst="roundRec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 name="Title 1"/>
            <p:cNvSpPr txBox="1">
              <a:spLocks/>
            </p:cNvSpPr>
            <p:nvPr/>
          </p:nvSpPr>
          <p:spPr>
            <a:xfrm>
              <a:off x="6582235" y="2362200"/>
              <a:ext cx="1524000" cy="381000"/>
            </a:xfrm>
            <a:prstGeom prst="rect">
              <a:avLst/>
            </a:prstGeom>
          </p:spPr>
          <p:txBody>
            <a:bodyPr anchor="ctr"/>
            <a:lstStyle/>
            <a:p>
              <a:pPr algn="ctr" fontAlgn="auto">
                <a:spcBef>
                  <a:spcPts val="0"/>
                </a:spcBef>
                <a:spcAft>
                  <a:spcPts val="0"/>
                </a:spcAft>
                <a:defRPr/>
              </a:pPr>
              <a:r>
                <a:rPr lang="en-US" sz="2400" b="1" dirty="0">
                  <a:latin typeface="+mj-lt"/>
                  <a:ea typeface="+mj-ea"/>
                  <a:cs typeface="+mj-cs"/>
                </a:rPr>
                <a:t>Control</a:t>
              </a:r>
            </a:p>
          </p:txBody>
        </p:sp>
      </p:grpSp>
      <p:grpSp>
        <p:nvGrpSpPr>
          <p:cNvPr id="5" name="Group 75"/>
          <p:cNvGrpSpPr>
            <a:grpSpLocks/>
          </p:cNvGrpSpPr>
          <p:nvPr/>
        </p:nvGrpSpPr>
        <p:grpSpPr bwMode="auto">
          <a:xfrm>
            <a:off x="7543800" y="3962400"/>
            <a:ext cx="1066800" cy="304800"/>
            <a:chOff x="6647549" y="3886200"/>
            <a:chExt cx="1219200" cy="457200"/>
          </a:xfrm>
        </p:grpSpPr>
        <p:sp>
          <p:nvSpPr>
            <p:cNvPr id="71" name="Rounded Rectangle 70"/>
            <p:cNvSpPr/>
            <p:nvPr/>
          </p:nvSpPr>
          <p:spPr>
            <a:xfrm>
              <a:off x="6821720" y="3886200"/>
              <a:ext cx="914400" cy="457200"/>
            </a:xfrm>
            <a:prstGeom prst="roundRec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7" name="Title 1"/>
            <p:cNvSpPr txBox="1">
              <a:spLocks/>
            </p:cNvSpPr>
            <p:nvPr/>
          </p:nvSpPr>
          <p:spPr>
            <a:xfrm>
              <a:off x="6647549" y="3886200"/>
              <a:ext cx="1219200" cy="457200"/>
            </a:xfrm>
            <a:prstGeom prst="rect">
              <a:avLst/>
            </a:prstGeom>
          </p:spPr>
          <p:txBody>
            <a:bodyPr anchor="ctr"/>
            <a:lstStyle/>
            <a:p>
              <a:pPr algn="ctr" fontAlgn="auto">
                <a:spcBef>
                  <a:spcPts val="0"/>
                </a:spcBef>
                <a:spcAft>
                  <a:spcPts val="0"/>
                </a:spcAft>
                <a:defRPr/>
              </a:pPr>
              <a:r>
                <a:rPr lang="en-US" sz="2000" b="1" dirty="0">
                  <a:latin typeface="+mj-lt"/>
                  <a:ea typeface="+mj-ea"/>
                  <a:cs typeface="+mj-cs"/>
                </a:rPr>
                <a:t>Train</a:t>
              </a:r>
            </a:p>
          </p:txBody>
        </p:sp>
      </p:grpSp>
      <p:grpSp>
        <p:nvGrpSpPr>
          <p:cNvPr id="10" name="Group 80"/>
          <p:cNvGrpSpPr>
            <a:grpSpLocks/>
          </p:cNvGrpSpPr>
          <p:nvPr/>
        </p:nvGrpSpPr>
        <p:grpSpPr bwMode="auto">
          <a:xfrm>
            <a:off x="7086600" y="4267200"/>
            <a:ext cx="1981200" cy="609600"/>
            <a:chOff x="6210410" y="4419600"/>
            <a:chExt cx="2368826" cy="609600"/>
          </a:xfrm>
        </p:grpSpPr>
        <p:sp>
          <p:nvSpPr>
            <p:cNvPr id="72" name="Rounded Rectangle 71"/>
            <p:cNvSpPr/>
            <p:nvPr/>
          </p:nvSpPr>
          <p:spPr>
            <a:xfrm>
              <a:off x="6574845" y="4572000"/>
              <a:ext cx="1639956" cy="381000"/>
            </a:xfrm>
            <a:prstGeom prst="roundRec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8" name="Title 1"/>
            <p:cNvSpPr txBox="1">
              <a:spLocks/>
            </p:cNvSpPr>
            <p:nvPr/>
          </p:nvSpPr>
          <p:spPr>
            <a:xfrm>
              <a:off x="6210410" y="4419600"/>
              <a:ext cx="2368826" cy="609600"/>
            </a:xfrm>
            <a:prstGeom prst="rect">
              <a:avLst/>
            </a:prstGeom>
          </p:spPr>
          <p:txBody>
            <a:bodyPr anchor="ctr">
              <a:normAutofit/>
            </a:bodyPr>
            <a:lstStyle/>
            <a:p>
              <a:pPr algn="ctr" fontAlgn="auto">
                <a:spcBef>
                  <a:spcPts val="0"/>
                </a:spcBef>
                <a:spcAft>
                  <a:spcPts val="0"/>
                </a:spcAft>
                <a:defRPr/>
              </a:pPr>
              <a:r>
                <a:rPr lang="en-US" sz="2000" b="1" dirty="0">
                  <a:latin typeface="+mj-lt"/>
                  <a:ea typeface="+mj-ea"/>
                  <a:cs typeface="+mj-cs"/>
                </a:rPr>
                <a:t>Implement</a:t>
              </a:r>
            </a:p>
          </p:txBody>
        </p:sp>
      </p:grpSp>
      <p:grpSp>
        <p:nvGrpSpPr>
          <p:cNvPr id="11" name="Group 78"/>
          <p:cNvGrpSpPr>
            <a:grpSpLocks/>
          </p:cNvGrpSpPr>
          <p:nvPr/>
        </p:nvGrpSpPr>
        <p:grpSpPr bwMode="auto">
          <a:xfrm>
            <a:off x="7315200" y="5486400"/>
            <a:ext cx="1571625" cy="457200"/>
            <a:chOff x="6375671" y="5867400"/>
            <a:chExt cx="1754188" cy="457200"/>
          </a:xfrm>
        </p:grpSpPr>
        <p:sp>
          <p:nvSpPr>
            <p:cNvPr id="73" name="Rounded Rectangle 72"/>
            <p:cNvSpPr/>
            <p:nvPr/>
          </p:nvSpPr>
          <p:spPr>
            <a:xfrm>
              <a:off x="6632598" y="5943600"/>
              <a:ext cx="1188949" cy="304800"/>
            </a:xfrm>
            <a:prstGeom prst="roundRec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9" name="Title 1"/>
            <p:cNvSpPr txBox="1">
              <a:spLocks/>
            </p:cNvSpPr>
            <p:nvPr/>
          </p:nvSpPr>
          <p:spPr>
            <a:xfrm>
              <a:off x="6375671" y="5867400"/>
              <a:ext cx="1754188" cy="457200"/>
            </a:xfrm>
            <a:prstGeom prst="rect">
              <a:avLst/>
            </a:prstGeom>
          </p:spPr>
          <p:txBody>
            <a:bodyPr anchor="ctr"/>
            <a:lstStyle/>
            <a:p>
              <a:pPr algn="ctr" fontAlgn="auto">
                <a:spcBef>
                  <a:spcPts val="0"/>
                </a:spcBef>
                <a:spcAft>
                  <a:spcPts val="0"/>
                </a:spcAft>
                <a:defRPr/>
              </a:pPr>
              <a:r>
                <a:rPr lang="en-US" sz="2000" b="1" dirty="0">
                  <a:latin typeface="+mj-lt"/>
                  <a:ea typeface="+mj-ea"/>
                  <a:cs typeface="+mj-cs"/>
                </a:rPr>
                <a:t>Monitor</a:t>
              </a:r>
            </a:p>
          </p:txBody>
        </p:sp>
      </p:grpSp>
      <p:sp>
        <p:nvSpPr>
          <p:cNvPr id="22" name="Down Arrow 21"/>
          <p:cNvSpPr/>
          <p:nvPr/>
        </p:nvSpPr>
        <p:spPr>
          <a:xfrm rot="14339055">
            <a:off x="8594725" y="61055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27" name="Down Arrow 26"/>
          <p:cNvSpPr/>
          <p:nvPr/>
        </p:nvSpPr>
        <p:spPr>
          <a:xfrm rot="10800000">
            <a:off x="8829675" y="51816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42" name="Down Arrow 41"/>
          <p:cNvSpPr/>
          <p:nvPr/>
        </p:nvSpPr>
        <p:spPr>
          <a:xfrm rot="9533911">
            <a:off x="8780463" y="496888"/>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43" name="Down Arrow 42"/>
          <p:cNvSpPr/>
          <p:nvPr/>
        </p:nvSpPr>
        <p:spPr>
          <a:xfrm rot="7351671">
            <a:off x="8596313" y="239713"/>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44" name="Down Arrow 43"/>
          <p:cNvSpPr/>
          <p:nvPr/>
        </p:nvSpPr>
        <p:spPr>
          <a:xfrm rot="3740156">
            <a:off x="8286750" y="22225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0" name="Down Arrow 49"/>
          <p:cNvSpPr/>
          <p:nvPr/>
        </p:nvSpPr>
        <p:spPr>
          <a:xfrm rot="10479702">
            <a:off x="8829675" y="868363"/>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1" name="Down Arrow 50"/>
          <p:cNvSpPr/>
          <p:nvPr/>
        </p:nvSpPr>
        <p:spPr>
          <a:xfrm rot="10800000">
            <a:off x="8829675" y="47244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2" name="Down Arrow 51"/>
          <p:cNvSpPr/>
          <p:nvPr/>
        </p:nvSpPr>
        <p:spPr>
          <a:xfrm rot="10800000">
            <a:off x="8829675" y="42672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3" name="Down Arrow 52"/>
          <p:cNvSpPr/>
          <p:nvPr/>
        </p:nvSpPr>
        <p:spPr>
          <a:xfrm rot="10800000">
            <a:off x="8829675" y="38100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4" name="Down Arrow 53"/>
          <p:cNvSpPr/>
          <p:nvPr/>
        </p:nvSpPr>
        <p:spPr>
          <a:xfrm rot="10800000">
            <a:off x="8829675" y="33528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5" name="Down Arrow 54"/>
          <p:cNvSpPr/>
          <p:nvPr/>
        </p:nvSpPr>
        <p:spPr>
          <a:xfrm rot="10800000">
            <a:off x="8829675" y="28956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6" name="Down Arrow 55"/>
          <p:cNvSpPr/>
          <p:nvPr/>
        </p:nvSpPr>
        <p:spPr>
          <a:xfrm rot="10800000">
            <a:off x="8829675" y="24384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7" name="Down Arrow 56"/>
          <p:cNvSpPr/>
          <p:nvPr/>
        </p:nvSpPr>
        <p:spPr>
          <a:xfrm rot="10800000">
            <a:off x="8829675" y="20574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8" name="Down Arrow 57"/>
          <p:cNvSpPr/>
          <p:nvPr/>
        </p:nvSpPr>
        <p:spPr>
          <a:xfrm rot="10800000">
            <a:off x="8829675" y="12192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60" name="Rectangle 59"/>
          <p:cNvSpPr/>
          <p:nvPr/>
        </p:nvSpPr>
        <p:spPr>
          <a:xfrm>
            <a:off x="152400" y="118408"/>
            <a:ext cx="4724400" cy="1754326"/>
          </a:xfrm>
          <a:prstGeom prst="rect">
            <a:avLst/>
          </a:prstGeom>
          <a:noFill/>
          <a:ln w="38100">
            <a:noFill/>
          </a:ln>
        </p:spPr>
        <p:txBody>
          <a:bodyPr numCol="2">
            <a:spAutoFit/>
          </a:bodyPr>
          <a:lstStyle/>
          <a:p>
            <a:pPr fontAlgn="auto">
              <a:spcBef>
                <a:spcPts val="0"/>
              </a:spcBef>
              <a:spcAft>
                <a:spcPts val="0"/>
              </a:spcAft>
              <a:defRPr/>
            </a:pPr>
            <a:r>
              <a:rPr lang="en-US" sz="1200" b="1" dirty="0">
                <a:cs typeface="Arial" pitchFamily="34" charset="0"/>
              </a:rPr>
              <a:t>Are workers exposed to overhead falling hazards  ? </a:t>
            </a:r>
          </a:p>
          <a:p>
            <a:pPr fontAlgn="auto">
              <a:spcBef>
                <a:spcPts val="0"/>
              </a:spcBef>
              <a:spcAft>
                <a:spcPts val="0"/>
              </a:spcAft>
              <a:defRPr/>
            </a:pPr>
            <a:r>
              <a:rPr lang="en-US" sz="1200" b="1" dirty="0">
                <a:cs typeface="Arial" pitchFamily="34" charset="0"/>
              </a:rPr>
              <a:t>Does the company have an struck-by hazard protection program? </a:t>
            </a:r>
          </a:p>
          <a:p>
            <a:pPr fontAlgn="auto">
              <a:spcBef>
                <a:spcPts val="0"/>
              </a:spcBef>
              <a:spcAft>
                <a:spcPts val="0"/>
              </a:spcAft>
              <a:defRPr/>
            </a:pPr>
            <a:r>
              <a:rPr lang="en-US" sz="1200" b="1" dirty="0">
                <a:cs typeface="Arial" pitchFamily="34" charset="0"/>
              </a:rPr>
              <a:t>Do workers work around vehicles or machinery that can strike them such as trucks, excavations, road traffic?</a:t>
            </a:r>
          </a:p>
          <a:p>
            <a:pPr fontAlgn="auto">
              <a:spcBef>
                <a:spcPts val="0"/>
              </a:spcBef>
              <a:spcAft>
                <a:spcPts val="0"/>
              </a:spcAft>
              <a:defRPr/>
            </a:pPr>
            <a:r>
              <a:rPr lang="en-US" sz="1200" b="1" dirty="0">
                <a:cs typeface="Arial" pitchFamily="34" charset="0"/>
              </a:rPr>
              <a:t>Are workers trained in how to rig materials to be lifted?</a:t>
            </a:r>
          </a:p>
          <a:p>
            <a:pPr fontAlgn="auto">
              <a:spcBef>
                <a:spcPts val="0"/>
              </a:spcBef>
              <a:spcAft>
                <a:spcPts val="0"/>
              </a:spcAft>
              <a:defRPr/>
            </a:pPr>
            <a:r>
              <a:rPr lang="en-US" sz="1200" b="1" dirty="0">
                <a:cs typeface="Arial" pitchFamily="34" charset="0"/>
              </a:rPr>
              <a:t>Is there an inspection processes necessary for safely storing and moving materials and equipment?</a:t>
            </a:r>
          </a:p>
          <a:p>
            <a:pPr fontAlgn="auto">
              <a:spcBef>
                <a:spcPts val="0"/>
              </a:spcBef>
              <a:spcAft>
                <a:spcPts val="0"/>
              </a:spcAft>
              <a:defRPr/>
            </a:pPr>
            <a:r>
              <a:rPr lang="en-US" sz="1200" b="1" dirty="0">
                <a:cs typeface="Arial" pitchFamily="34" charset="0"/>
              </a:rPr>
              <a:t>Assess all hazardous sources of energy.</a:t>
            </a:r>
          </a:p>
          <a:p>
            <a:pPr fontAlgn="auto">
              <a:spcBef>
                <a:spcPts val="0"/>
              </a:spcBef>
              <a:spcAft>
                <a:spcPts val="0"/>
              </a:spcAft>
              <a:defRPr/>
            </a:pPr>
            <a:endParaRPr lang="en-US" sz="1200" b="1" dirty="0">
              <a:cs typeface="Arial" pitchFamily="34" charset="0"/>
            </a:endParaRPr>
          </a:p>
        </p:txBody>
      </p:sp>
      <p:sp>
        <p:nvSpPr>
          <p:cNvPr id="67" name="Rounded Rectangle 66"/>
          <p:cNvSpPr/>
          <p:nvPr/>
        </p:nvSpPr>
        <p:spPr>
          <a:xfrm>
            <a:off x="76200" y="2057400"/>
            <a:ext cx="4953000" cy="1676400"/>
          </a:xfrm>
          <a:prstGeom prst="roundRect">
            <a:avLst/>
          </a:prstGeom>
          <a:solidFill>
            <a:srgbClr val="FFFFC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9" name="Rectangle 68"/>
          <p:cNvSpPr/>
          <p:nvPr/>
        </p:nvSpPr>
        <p:spPr>
          <a:xfrm>
            <a:off x="152400" y="2131874"/>
            <a:ext cx="4876800" cy="1601926"/>
          </a:xfrm>
          <a:prstGeom prst="rect">
            <a:avLst/>
          </a:prstGeom>
          <a:noFill/>
          <a:ln w="38100">
            <a:noFill/>
          </a:ln>
        </p:spPr>
        <p:txBody>
          <a:bodyPr numCol="2">
            <a:spAutoFit/>
          </a:bodyPr>
          <a:lstStyle/>
          <a:p>
            <a:pPr fontAlgn="auto">
              <a:spcBef>
                <a:spcPts val="0"/>
              </a:spcBef>
              <a:spcAft>
                <a:spcPts val="0"/>
              </a:spcAft>
              <a:defRPr/>
            </a:pPr>
            <a:r>
              <a:rPr lang="en-US" sz="1200" b="1" dirty="0">
                <a:cs typeface="Arial" pitchFamily="34" charset="0"/>
              </a:rPr>
              <a:t>Write an struck by program.</a:t>
            </a:r>
          </a:p>
          <a:p>
            <a:pPr fontAlgn="auto">
              <a:spcBef>
                <a:spcPts val="0"/>
              </a:spcBef>
              <a:spcAft>
                <a:spcPts val="0"/>
              </a:spcAft>
              <a:defRPr/>
            </a:pPr>
            <a:r>
              <a:rPr lang="en-US" sz="1200" b="1" dirty="0">
                <a:cs typeface="Arial" pitchFamily="34" charset="0"/>
              </a:rPr>
              <a:t>Purchase PPE such as safety glasses, goggles, hardhats, high visibility vest. </a:t>
            </a:r>
          </a:p>
          <a:p>
            <a:pPr fontAlgn="auto">
              <a:spcBef>
                <a:spcPts val="0"/>
              </a:spcBef>
              <a:spcAft>
                <a:spcPts val="0"/>
              </a:spcAft>
              <a:defRPr/>
            </a:pPr>
            <a:r>
              <a:rPr lang="en-US" sz="1200" b="1" dirty="0">
                <a:cs typeface="Arial" pitchFamily="34" charset="0"/>
              </a:rPr>
              <a:t>Purchase new rigging equipment. </a:t>
            </a:r>
          </a:p>
          <a:p>
            <a:pPr fontAlgn="auto">
              <a:spcBef>
                <a:spcPts val="0"/>
              </a:spcBef>
              <a:spcAft>
                <a:spcPts val="0"/>
              </a:spcAft>
              <a:defRPr/>
            </a:pPr>
            <a:r>
              <a:rPr lang="en-US" sz="1200" b="1" dirty="0">
                <a:cs typeface="Arial" pitchFamily="34" charset="0"/>
              </a:rPr>
              <a:t>Establish a written procedure to coordinate with Controlling Entity their obligations when working with your employees to protect them.</a:t>
            </a:r>
          </a:p>
          <a:p>
            <a:pPr fontAlgn="auto">
              <a:spcBef>
                <a:spcPts val="0"/>
              </a:spcBef>
              <a:spcAft>
                <a:spcPts val="0"/>
              </a:spcAft>
              <a:defRPr/>
            </a:pPr>
            <a:r>
              <a:rPr lang="en-US" sz="1200" b="1" dirty="0">
                <a:cs typeface="Arial" pitchFamily="34" charset="0"/>
              </a:rPr>
              <a:t>Designate Competent Persons who understand stuck-by hazards and rigging of loads and storage </a:t>
            </a:r>
          </a:p>
        </p:txBody>
      </p:sp>
      <p:sp>
        <p:nvSpPr>
          <p:cNvPr id="95" name="Down Arrow 94"/>
          <p:cNvSpPr/>
          <p:nvPr/>
        </p:nvSpPr>
        <p:spPr>
          <a:xfrm rot="5400000">
            <a:off x="69723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98" name="Down Arrow 97"/>
          <p:cNvSpPr/>
          <p:nvPr/>
        </p:nvSpPr>
        <p:spPr>
          <a:xfrm>
            <a:off x="8001000" y="6858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0" name="Down Arrow 109"/>
          <p:cNvSpPr/>
          <p:nvPr/>
        </p:nvSpPr>
        <p:spPr>
          <a:xfrm rot="17836860">
            <a:off x="7680325" y="153035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1" name="Down Arrow 110"/>
          <p:cNvSpPr/>
          <p:nvPr/>
        </p:nvSpPr>
        <p:spPr>
          <a:xfrm rot="19030235">
            <a:off x="7905750" y="1731963"/>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5" name="Rounded Rectangle 114"/>
          <p:cNvSpPr/>
          <p:nvPr/>
        </p:nvSpPr>
        <p:spPr>
          <a:xfrm>
            <a:off x="76200" y="5181600"/>
            <a:ext cx="4953000" cy="1447800"/>
          </a:xfrm>
          <a:prstGeom prst="roundRect">
            <a:avLst/>
          </a:prstGeom>
          <a:solidFill>
            <a:srgbClr val="FFFFC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16" name="Rectangle 115"/>
          <p:cNvSpPr/>
          <p:nvPr/>
        </p:nvSpPr>
        <p:spPr>
          <a:xfrm>
            <a:off x="152400" y="5194518"/>
            <a:ext cx="4724400" cy="1384995"/>
          </a:xfrm>
          <a:prstGeom prst="rect">
            <a:avLst/>
          </a:prstGeom>
          <a:noFill/>
          <a:ln w="38100">
            <a:noFill/>
          </a:ln>
        </p:spPr>
        <p:txBody>
          <a:bodyPr numCol="2">
            <a:spAutoFit/>
          </a:bodyPr>
          <a:lstStyle/>
          <a:p>
            <a:pPr fontAlgn="auto">
              <a:spcBef>
                <a:spcPts val="0"/>
              </a:spcBef>
              <a:spcAft>
                <a:spcPts val="0"/>
              </a:spcAft>
              <a:defRPr/>
            </a:pPr>
            <a:r>
              <a:rPr lang="en-US" sz="1400" b="1" dirty="0">
                <a:latin typeface="+mn-lt"/>
              </a:rPr>
              <a:t>Perform daily inspections of rigging equipment.</a:t>
            </a:r>
          </a:p>
          <a:p>
            <a:pPr fontAlgn="auto">
              <a:spcBef>
                <a:spcPts val="0"/>
              </a:spcBef>
              <a:spcAft>
                <a:spcPts val="0"/>
              </a:spcAft>
              <a:defRPr/>
            </a:pPr>
            <a:r>
              <a:rPr lang="en-US" sz="1400" b="1" dirty="0">
                <a:latin typeface="+mn-lt"/>
              </a:rPr>
              <a:t>Review Competent Person daily pre-task inspections of </a:t>
            </a:r>
            <a:r>
              <a:rPr lang="en-US" sz="1400" b="1" dirty="0" err="1">
                <a:latin typeface="+mn-lt"/>
              </a:rPr>
              <a:t>ppe</a:t>
            </a:r>
            <a:r>
              <a:rPr lang="en-US" sz="1400" b="1" dirty="0">
                <a:latin typeface="+mn-lt"/>
              </a:rPr>
              <a:t> and overhead controls.</a:t>
            </a:r>
          </a:p>
          <a:p>
            <a:pPr fontAlgn="auto">
              <a:spcBef>
                <a:spcPts val="0"/>
              </a:spcBef>
              <a:spcAft>
                <a:spcPts val="0"/>
              </a:spcAft>
              <a:defRPr/>
            </a:pPr>
            <a:r>
              <a:rPr lang="en-US" sz="1400" b="1" dirty="0">
                <a:latin typeface="+mn-lt"/>
              </a:rPr>
              <a:t>Frequent communications with protection competent persons. </a:t>
            </a:r>
          </a:p>
          <a:p>
            <a:pPr fontAlgn="auto">
              <a:spcBef>
                <a:spcPts val="0"/>
              </a:spcBef>
              <a:spcAft>
                <a:spcPts val="0"/>
              </a:spcAft>
              <a:defRPr/>
            </a:pPr>
            <a:r>
              <a:rPr lang="en-US" sz="1400" b="1" dirty="0">
                <a:latin typeface="+mn-lt"/>
              </a:rPr>
              <a:t>End of week employee debriefings</a:t>
            </a:r>
          </a:p>
          <a:p>
            <a:pPr fontAlgn="auto">
              <a:spcBef>
                <a:spcPts val="0"/>
              </a:spcBef>
              <a:spcAft>
                <a:spcPts val="0"/>
              </a:spcAft>
              <a:defRPr/>
            </a:pPr>
            <a:r>
              <a:rPr lang="en-US" sz="1400" b="1" dirty="0">
                <a:latin typeface="+mn-lt"/>
              </a:rPr>
              <a:t>Accident or incident, near miss investigations  </a:t>
            </a:r>
          </a:p>
        </p:txBody>
      </p:sp>
      <p:sp>
        <p:nvSpPr>
          <p:cNvPr id="121" name="Down Arrow 120"/>
          <p:cNvSpPr/>
          <p:nvPr/>
        </p:nvSpPr>
        <p:spPr>
          <a:xfrm rot="10800000">
            <a:off x="8839200" y="16764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0" name="Down Arrow 129"/>
          <p:cNvSpPr/>
          <p:nvPr/>
        </p:nvSpPr>
        <p:spPr>
          <a:xfrm rot="16200000">
            <a:off x="82677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3" name="Down Arrow 132"/>
          <p:cNvSpPr/>
          <p:nvPr/>
        </p:nvSpPr>
        <p:spPr>
          <a:xfrm rot="11893586">
            <a:off x="8812213" y="5849938"/>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8" name="Down Arrow 137"/>
          <p:cNvSpPr/>
          <p:nvPr/>
        </p:nvSpPr>
        <p:spPr>
          <a:xfrm rot="1830103">
            <a:off x="8054975" y="4032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76" name="Down Arrow 75"/>
          <p:cNvSpPr/>
          <p:nvPr/>
        </p:nvSpPr>
        <p:spPr>
          <a:xfrm rot="10800000">
            <a:off x="8839200" y="55626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78" name="Down Arrow 77"/>
          <p:cNvSpPr/>
          <p:nvPr/>
        </p:nvSpPr>
        <p:spPr>
          <a:xfrm rot="5400000">
            <a:off x="6667500" y="266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79" name="Down Arrow 78"/>
          <p:cNvSpPr/>
          <p:nvPr/>
        </p:nvSpPr>
        <p:spPr>
          <a:xfrm rot="5400000">
            <a:off x="63627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0" name="Down Arrow 79"/>
          <p:cNvSpPr/>
          <p:nvPr/>
        </p:nvSpPr>
        <p:spPr>
          <a:xfrm rot="5400000">
            <a:off x="60579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1" name="Down Arrow 80"/>
          <p:cNvSpPr/>
          <p:nvPr/>
        </p:nvSpPr>
        <p:spPr>
          <a:xfrm rot="5400000">
            <a:off x="57531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2" name="Down Arrow 81"/>
          <p:cNvSpPr/>
          <p:nvPr/>
        </p:nvSpPr>
        <p:spPr>
          <a:xfrm rot="5400000">
            <a:off x="54483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4" name="Down Arrow 83"/>
          <p:cNvSpPr/>
          <p:nvPr/>
        </p:nvSpPr>
        <p:spPr>
          <a:xfrm rot="7258932">
            <a:off x="7559675" y="44767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5" name="Down Arrow 84"/>
          <p:cNvSpPr/>
          <p:nvPr/>
        </p:nvSpPr>
        <p:spPr>
          <a:xfrm rot="6313312">
            <a:off x="7261225" y="315913"/>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6" name="Down Arrow 85"/>
          <p:cNvSpPr/>
          <p:nvPr/>
        </p:nvSpPr>
        <p:spPr>
          <a:xfrm rot="10800000">
            <a:off x="7696200" y="6858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9" name="Down Arrow 88"/>
          <p:cNvSpPr/>
          <p:nvPr/>
        </p:nvSpPr>
        <p:spPr>
          <a:xfrm rot="5400000">
            <a:off x="51435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90" name="Down Arrow 89"/>
          <p:cNvSpPr/>
          <p:nvPr/>
        </p:nvSpPr>
        <p:spPr>
          <a:xfrm rot="16200000">
            <a:off x="52197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91" name="Down Arrow 90"/>
          <p:cNvSpPr/>
          <p:nvPr/>
        </p:nvSpPr>
        <p:spPr>
          <a:xfrm rot="16200000">
            <a:off x="55245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92" name="Down Arrow 91"/>
          <p:cNvSpPr/>
          <p:nvPr/>
        </p:nvSpPr>
        <p:spPr>
          <a:xfrm rot="16200000">
            <a:off x="58293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93" name="Down Arrow 92"/>
          <p:cNvSpPr/>
          <p:nvPr/>
        </p:nvSpPr>
        <p:spPr>
          <a:xfrm rot="16200000">
            <a:off x="61341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02" name="Down Arrow 101"/>
          <p:cNvSpPr/>
          <p:nvPr/>
        </p:nvSpPr>
        <p:spPr>
          <a:xfrm rot="16200000">
            <a:off x="64389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05" name="Down Arrow 104"/>
          <p:cNvSpPr/>
          <p:nvPr/>
        </p:nvSpPr>
        <p:spPr>
          <a:xfrm rot="16200000">
            <a:off x="67437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2" name="Down Arrow 111"/>
          <p:cNvSpPr/>
          <p:nvPr/>
        </p:nvSpPr>
        <p:spPr>
          <a:xfrm rot="16200000">
            <a:off x="70485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4" name="Down Arrow 113"/>
          <p:cNvSpPr/>
          <p:nvPr/>
        </p:nvSpPr>
        <p:spPr>
          <a:xfrm>
            <a:off x="8001000" y="20574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24" name="Down Arrow 123"/>
          <p:cNvSpPr/>
          <p:nvPr/>
        </p:nvSpPr>
        <p:spPr>
          <a:xfrm rot="16200000">
            <a:off x="73533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6" name="Down Arrow 135"/>
          <p:cNvSpPr/>
          <p:nvPr/>
        </p:nvSpPr>
        <p:spPr>
          <a:xfrm rot="5400000">
            <a:off x="66675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7" name="Down Arrow 136"/>
          <p:cNvSpPr/>
          <p:nvPr/>
        </p:nvSpPr>
        <p:spPr>
          <a:xfrm rot="5400000">
            <a:off x="63627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9" name="Down Arrow 138"/>
          <p:cNvSpPr/>
          <p:nvPr/>
        </p:nvSpPr>
        <p:spPr>
          <a:xfrm rot="5400000">
            <a:off x="60579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0" name="Down Arrow 139"/>
          <p:cNvSpPr/>
          <p:nvPr/>
        </p:nvSpPr>
        <p:spPr>
          <a:xfrm rot="5400000">
            <a:off x="57531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1" name="Down Arrow 140"/>
          <p:cNvSpPr/>
          <p:nvPr/>
        </p:nvSpPr>
        <p:spPr>
          <a:xfrm rot="5400000">
            <a:off x="54483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2" name="Down Arrow 141"/>
          <p:cNvSpPr/>
          <p:nvPr/>
        </p:nvSpPr>
        <p:spPr>
          <a:xfrm rot="5400000">
            <a:off x="51435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3" name="Down Arrow 142"/>
          <p:cNvSpPr/>
          <p:nvPr/>
        </p:nvSpPr>
        <p:spPr>
          <a:xfrm rot="5400000">
            <a:off x="72771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4" name="Down Arrow 143"/>
          <p:cNvSpPr/>
          <p:nvPr/>
        </p:nvSpPr>
        <p:spPr>
          <a:xfrm rot="5400000">
            <a:off x="69723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5" name="Down Arrow 144"/>
          <p:cNvSpPr/>
          <p:nvPr/>
        </p:nvSpPr>
        <p:spPr>
          <a:xfrm rot="18822897">
            <a:off x="7789863" y="306705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6" name="Down Arrow 145"/>
          <p:cNvSpPr/>
          <p:nvPr/>
        </p:nvSpPr>
        <p:spPr>
          <a:xfrm rot="20304316">
            <a:off x="7953375" y="3332163"/>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7" name="Down Arrow 146"/>
          <p:cNvSpPr/>
          <p:nvPr/>
        </p:nvSpPr>
        <p:spPr>
          <a:xfrm rot="16200000">
            <a:off x="5143500" y="2857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8" name="Down Arrow 147"/>
          <p:cNvSpPr/>
          <p:nvPr/>
        </p:nvSpPr>
        <p:spPr>
          <a:xfrm rot="16200000">
            <a:off x="5448300" y="2857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2" name="Down Arrow 151"/>
          <p:cNvSpPr/>
          <p:nvPr/>
        </p:nvSpPr>
        <p:spPr>
          <a:xfrm rot="16200000">
            <a:off x="6819900" y="2857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3" name="Down Arrow 152"/>
          <p:cNvSpPr/>
          <p:nvPr/>
        </p:nvSpPr>
        <p:spPr>
          <a:xfrm rot="16200000">
            <a:off x="7124700" y="2857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4" name="Down Arrow 153"/>
          <p:cNvSpPr/>
          <p:nvPr/>
        </p:nvSpPr>
        <p:spPr>
          <a:xfrm>
            <a:off x="8001000" y="36576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5" name="Down Arrow 154"/>
          <p:cNvSpPr/>
          <p:nvPr/>
        </p:nvSpPr>
        <p:spPr>
          <a:xfrm rot="16966300">
            <a:off x="7489825" y="2909888"/>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6" name="Down Arrow 155"/>
          <p:cNvSpPr/>
          <p:nvPr/>
        </p:nvSpPr>
        <p:spPr>
          <a:xfrm rot="5400000">
            <a:off x="66675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7" name="Down Arrow 156"/>
          <p:cNvSpPr/>
          <p:nvPr/>
        </p:nvSpPr>
        <p:spPr>
          <a:xfrm rot="5400000">
            <a:off x="63627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8" name="Down Arrow 157"/>
          <p:cNvSpPr/>
          <p:nvPr/>
        </p:nvSpPr>
        <p:spPr>
          <a:xfrm rot="5400000">
            <a:off x="60579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9" name="Down Arrow 158"/>
          <p:cNvSpPr/>
          <p:nvPr/>
        </p:nvSpPr>
        <p:spPr>
          <a:xfrm rot="5400000">
            <a:off x="57531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0" name="Down Arrow 159"/>
          <p:cNvSpPr/>
          <p:nvPr/>
        </p:nvSpPr>
        <p:spPr>
          <a:xfrm rot="5400000">
            <a:off x="54483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1" name="Down Arrow 160"/>
          <p:cNvSpPr/>
          <p:nvPr/>
        </p:nvSpPr>
        <p:spPr>
          <a:xfrm rot="5400000">
            <a:off x="51435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2" name="Down Arrow 161"/>
          <p:cNvSpPr/>
          <p:nvPr/>
        </p:nvSpPr>
        <p:spPr>
          <a:xfrm rot="5400000">
            <a:off x="69723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3" name="Down Arrow 162"/>
          <p:cNvSpPr/>
          <p:nvPr/>
        </p:nvSpPr>
        <p:spPr>
          <a:xfrm rot="5400000">
            <a:off x="72771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6" name="Down Arrow 165"/>
          <p:cNvSpPr/>
          <p:nvPr/>
        </p:nvSpPr>
        <p:spPr>
          <a:xfrm rot="16200000">
            <a:off x="5143500" y="4457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7" name="Down Arrow 166"/>
          <p:cNvSpPr/>
          <p:nvPr/>
        </p:nvSpPr>
        <p:spPr>
          <a:xfrm rot="16200000">
            <a:off x="5448300" y="4457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71" name="Down Arrow 170"/>
          <p:cNvSpPr/>
          <p:nvPr/>
        </p:nvSpPr>
        <p:spPr>
          <a:xfrm rot="16200000">
            <a:off x="6819900" y="4457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72" name="Down Arrow 171"/>
          <p:cNvSpPr/>
          <p:nvPr/>
        </p:nvSpPr>
        <p:spPr>
          <a:xfrm rot="16200000">
            <a:off x="7124700" y="4457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74" name="Rectangle 173"/>
          <p:cNvSpPr/>
          <p:nvPr/>
        </p:nvSpPr>
        <p:spPr>
          <a:xfrm>
            <a:off x="5715000" y="2743200"/>
            <a:ext cx="990600" cy="1143000"/>
          </a:xfrm>
          <a:prstGeom prst="rect">
            <a:avLst/>
          </a:prstGeom>
          <a:solidFill>
            <a:srgbClr val="FFFFC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Consultant</a:t>
            </a:r>
          </a:p>
          <a:p>
            <a:pPr algn="ctr" fontAlgn="auto">
              <a:spcBef>
                <a:spcPts val="0"/>
              </a:spcBef>
              <a:spcAft>
                <a:spcPts val="0"/>
              </a:spcAft>
              <a:defRPr/>
            </a:pPr>
            <a:r>
              <a:rPr lang="en-US" sz="1200" b="1" dirty="0">
                <a:solidFill>
                  <a:schemeClr val="tx1"/>
                </a:solidFill>
              </a:rPr>
              <a:t>&amp; </a:t>
            </a:r>
          </a:p>
          <a:p>
            <a:pPr algn="ctr" fontAlgn="auto">
              <a:spcBef>
                <a:spcPts val="0"/>
              </a:spcBef>
              <a:spcAft>
                <a:spcPts val="0"/>
              </a:spcAft>
              <a:defRPr/>
            </a:pPr>
            <a:r>
              <a:rPr lang="en-US" sz="1200" b="1" dirty="0">
                <a:solidFill>
                  <a:schemeClr val="tx1"/>
                </a:solidFill>
              </a:rPr>
              <a:t>Committee</a:t>
            </a:r>
          </a:p>
          <a:p>
            <a:pPr algn="ctr" fontAlgn="auto">
              <a:spcBef>
                <a:spcPts val="0"/>
              </a:spcBef>
              <a:spcAft>
                <a:spcPts val="0"/>
              </a:spcAft>
              <a:defRPr/>
            </a:pPr>
            <a:r>
              <a:rPr lang="en-US" sz="1200" b="1" dirty="0">
                <a:solidFill>
                  <a:schemeClr val="tx1"/>
                </a:solidFill>
              </a:rPr>
              <a:t>Review</a:t>
            </a:r>
          </a:p>
          <a:p>
            <a:pPr algn="ctr" fontAlgn="auto">
              <a:spcBef>
                <a:spcPts val="0"/>
              </a:spcBef>
              <a:spcAft>
                <a:spcPts val="0"/>
              </a:spcAft>
              <a:defRPr/>
            </a:pPr>
            <a:r>
              <a:rPr lang="en-US" sz="1200" b="1" dirty="0">
                <a:solidFill>
                  <a:schemeClr val="tx1"/>
                </a:solidFill>
              </a:rPr>
              <a:t>Trials</a:t>
            </a:r>
          </a:p>
          <a:p>
            <a:pPr algn="ctr" fontAlgn="auto">
              <a:spcBef>
                <a:spcPts val="0"/>
              </a:spcBef>
              <a:spcAft>
                <a:spcPts val="0"/>
              </a:spcAft>
              <a:defRPr/>
            </a:pPr>
            <a:r>
              <a:rPr lang="en-US" sz="1200" b="1" dirty="0">
                <a:solidFill>
                  <a:schemeClr val="tx1"/>
                </a:solidFill>
              </a:rPr>
              <a:t>Benchmark </a:t>
            </a:r>
          </a:p>
        </p:txBody>
      </p:sp>
      <p:sp>
        <p:nvSpPr>
          <p:cNvPr id="184" name="Down Arrow 183"/>
          <p:cNvSpPr/>
          <p:nvPr/>
        </p:nvSpPr>
        <p:spPr>
          <a:xfrm rot="5400000">
            <a:off x="66675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85" name="Down Arrow 184"/>
          <p:cNvSpPr/>
          <p:nvPr/>
        </p:nvSpPr>
        <p:spPr>
          <a:xfrm rot="5400000">
            <a:off x="63627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86" name="Down Arrow 185"/>
          <p:cNvSpPr/>
          <p:nvPr/>
        </p:nvSpPr>
        <p:spPr>
          <a:xfrm rot="5400000">
            <a:off x="60579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87" name="Down Arrow 186"/>
          <p:cNvSpPr/>
          <p:nvPr/>
        </p:nvSpPr>
        <p:spPr>
          <a:xfrm rot="5400000">
            <a:off x="57531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88" name="Down Arrow 187"/>
          <p:cNvSpPr/>
          <p:nvPr/>
        </p:nvSpPr>
        <p:spPr>
          <a:xfrm rot="5400000">
            <a:off x="54483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89" name="Down Arrow 188"/>
          <p:cNvSpPr/>
          <p:nvPr/>
        </p:nvSpPr>
        <p:spPr>
          <a:xfrm rot="5400000">
            <a:off x="51435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1" name="Down Arrow 190"/>
          <p:cNvSpPr/>
          <p:nvPr/>
        </p:nvSpPr>
        <p:spPr>
          <a:xfrm rot="5400000">
            <a:off x="69723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2" name="Down Arrow 191"/>
          <p:cNvSpPr/>
          <p:nvPr/>
        </p:nvSpPr>
        <p:spPr>
          <a:xfrm rot="5400000">
            <a:off x="72771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3" name="Down Arrow 192"/>
          <p:cNvSpPr/>
          <p:nvPr/>
        </p:nvSpPr>
        <p:spPr>
          <a:xfrm rot="16200000">
            <a:off x="52197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4" name="Down Arrow 193"/>
          <p:cNvSpPr/>
          <p:nvPr/>
        </p:nvSpPr>
        <p:spPr>
          <a:xfrm rot="16200000">
            <a:off x="55245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5" name="Down Arrow 194"/>
          <p:cNvSpPr/>
          <p:nvPr/>
        </p:nvSpPr>
        <p:spPr>
          <a:xfrm rot="16200000">
            <a:off x="58293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6" name="Down Arrow 195"/>
          <p:cNvSpPr/>
          <p:nvPr/>
        </p:nvSpPr>
        <p:spPr>
          <a:xfrm rot="16200000">
            <a:off x="61341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7" name="Down Arrow 196"/>
          <p:cNvSpPr/>
          <p:nvPr/>
        </p:nvSpPr>
        <p:spPr>
          <a:xfrm rot="16200000">
            <a:off x="64389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8" name="Down Arrow 197"/>
          <p:cNvSpPr/>
          <p:nvPr/>
        </p:nvSpPr>
        <p:spPr>
          <a:xfrm rot="16200000">
            <a:off x="67437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9" name="Down Arrow 198"/>
          <p:cNvSpPr/>
          <p:nvPr/>
        </p:nvSpPr>
        <p:spPr>
          <a:xfrm rot="16200000">
            <a:off x="70485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200" name="Down Arrow 199"/>
          <p:cNvSpPr/>
          <p:nvPr/>
        </p:nvSpPr>
        <p:spPr>
          <a:xfrm rot="16200000">
            <a:off x="73533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202" name="Down Arrow 201"/>
          <p:cNvSpPr/>
          <p:nvPr/>
        </p:nvSpPr>
        <p:spPr>
          <a:xfrm rot="16200000">
            <a:off x="76581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203" name="Down Arrow 202"/>
          <p:cNvSpPr/>
          <p:nvPr/>
        </p:nvSpPr>
        <p:spPr>
          <a:xfrm rot="16200000">
            <a:off x="79629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22" name="Down Arrow 121"/>
          <p:cNvSpPr/>
          <p:nvPr/>
        </p:nvSpPr>
        <p:spPr>
          <a:xfrm>
            <a:off x="8001000" y="48768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23" name="Down Arrow 122"/>
          <p:cNvSpPr/>
          <p:nvPr/>
        </p:nvSpPr>
        <p:spPr>
          <a:xfrm>
            <a:off x="8001000" y="51816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7" name="TextBox 116"/>
          <p:cNvSpPr txBox="1"/>
          <p:nvPr/>
        </p:nvSpPr>
        <p:spPr>
          <a:xfrm>
            <a:off x="5181600" y="6477000"/>
            <a:ext cx="3810000" cy="369888"/>
          </a:xfrm>
          <a:prstGeom prst="rect">
            <a:avLst/>
          </a:prstGeom>
          <a:noFill/>
        </p:spPr>
        <p:txBody>
          <a:bodyPr>
            <a:spAutoFit/>
          </a:bodyPr>
          <a:lstStyle/>
          <a:p>
            <a:pPr fontAlgn="auto">
              <a:spcBef>
                <a:spcPts val="0"/>
              </a:spcBef>
              <a:spcAft>
                <a:spcPts val="0"/>
              </a:spcAft>
              <a:defRPr/>
            </a:pPr>
            <a:r>
              <a:rPr lang="en-US" b="1" dirty="0">
                <a:latin typeface="+mn-lt"/>
              </a:rPr>
              <a:t>Sample Struck-by Safety System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300"/>
                                  </p:stCondLst>
                                  <p:childTnLst>
                                    <p:set>
                                      <p:cBhvr>
                                        <p:cTn id="13" dur="1" fill="hold">
                                          <p:stCondLst>
                                            <p:cond delay="0"/>
                                          </p:stCondLst>
                                        </p:cTn>
                                        <p:tgtEl>
                                          <p:spTgt spid="84"/>
                                        </p:tgtEl>
                                        <p:attrNameLst>
                                          <p:attrName>style.visibility</p:attrName>
                                        </p:attrNameLst>
                                      </p:cBhvr>
                                      <p:to>
                                        <p:strVal val="visible"/>
                                      </p:to>
                                    </p:set>
                                  </p:childTnLst>
                                </p:cTn>
                              </p:par>
                            </p:childTnLst>
                          </p:cTn>
                        </p:par>
                        <p:par>
                          <p:cTn id="14" fill="hold" nodeType="afterGroup">
                            <p:stCondLst>
                              <p:cond delay="300"/>
                            </p:stCondLst>
                            <p:childTnLst>
                              <p:par>
                                <p:cTn id="15" presetID="1" presetClass="entr" presetSubtype="0" fill="hold" grpId="0" nodeType="afterEffect">
                                  <p:stCondLst>
                                    <p:cond delay="300"/>
                                  </p:stCondLst>
                                  <p:childTnLst>
                                    <p:set>
                                      <p:cBhvr>
                                        <p:cTn id="16" dur="1" fill="hold">
                                          <p:stCondLst>
                                            <p:cond delay="0"/>
                                          </p:stCondLst>
                                        </p:cTn>
                                        <p:tgtEl>
                                          <p:spTgt spid="85"/>
                                        </p:tgtEl>
                                        <p:attrNameLst>
                                          <p:attrName>style.visibility</p:attrName>
                                        </p:attrNameLst>
                                      </p:cBhvr>
                                      <p:to>
                                        <p:strVal val="visible"/>
                                      </p:to>
                                    </p:set>
                                  </p:childTnLst>
                                </p:cTn>
                              </p:par>
                            </p:childTnLst>
                          </p:cTn>
                        </p:par>
                        <p:par>
                          <p:cTn id="17" fill="hold" nodeType="afterGroup">
                            <p:stCondLst>
                              <p:cond delay="600"/>
                            </p:stCondLst>
                            <p:childTnLst>
                              <p:par>
                                <p:cTn id="18" presetID="1" presetClass="entr" presetSubtype="0" fill="hold" grpId="0" nodeType="afterEffect">
                                  <p:stCondLst>
                                    <p:cond delay="300"/>
                                  </p:stCondLst>
                                  <p:childTnLst>
                                    <p:set>
                                      <p:cBhvr>
                                        <p:cTn id="19" dur="1" fill="hold">
                                          <p:stCondLst>
                                            <p:cond delay="0"/>
                                          </p:stCondLst>
                                        </p:cTn>
                                        <p:tgtEl>
                                          <p:spTgt spid="95"/>
                                        </p:tgtEl>
                                        <p:attrNameLst>
                                          <p:attrName>style.visibility</p:attrName>
                                        </p:attrNameLst>
                                      </p:cBhvr>
                                      <p:to>
                                        <p:strVal val="visible"/>
                                      </p:to>
                                    </p:set>
                                  </p:childTnLst>
                                </p:cTn>
                              </p:par>
                            </p:childTnLst>
                          </p:cTn>
                        </p:par>
                        <p:par>
                          <p:cTn id="20" fill="hold" nodeType="afterGroup">
                            <p:stCondLst>
                              <p:cond delay="900"/>
                            </p:stCondLst>
                            <p:childTnLst>
                              <p:par>
                                <p:cTn id="21" presetID="1" presetClass="entr" presetSubtype="0" fill="hold" grpId="0" nodeType="afterEffect">
                                  <p:stCondLst>
                                    <p:cond delay="300"/>
                                  </p:stCondLst>
                                  <p:childTnLst>
                                    <p:set>
                                      <p:cBhvr>
                                        <p:cTn id="22" dur="1" fill="hold">
                                          <p:stCondLst>
                                            <p:cond delay="0"/>
                                          </p:stCondLst>
                                        </p:cTn>
                                        <p:tgtEl>
                                          <p:spTgt spid="78"/>
                                        </p:tgtEl>
                                        <p:attrNameLst>
                                          <p:attrName>style.visibility</p:attrName>
                                        </p:attrNameLst>
                                      </p:cBhvr>
                                      <p:to>
                                        <p:strVal val="visible"/>
                                      </p:to>
                                    </p:set>
                                  </p:childTnLst>
                                </p:cTn>
                              </p:par>
                            </p:childTnLst>
                          </p:cTn>
                        </p:par>
                        <p:par>
                          <p:cTn id="23" fill="hold" nodeType="afterGroup">
                            <p:stCondLst>
                              <p:cond delay="1200"/>
                            </p:stCondLst>
                            <p:childTnLst>
                              <p:par>
                                <p:cTn id="24" presetID="1" presetClass="entr" presetSubtype="0" fill="hold" grpId="0" nodeType="afterEffect">
                                  <p:stCondLst>
                                    <p:cond delay="300"/>
                                  </p:stCondLst>
                                  <p:childTnLst>
                                    <p:set>
                                      <p:cBhvr>
                                        <p:cTn id="25" dur="1" fill="hold">
                                          <p:stCondLst>
                                            <p:cond delay="0"/>
                                          </p:stCondLst>
                                        </p:cTn>
                                        <p:tgtEl>
                                          <p:spTgt spid="79"/>
                                        </p:tgtEl>
                                        <p:attrNameLst>
                                          <p:attrName>style.visibility</p:attrName>
                                        </p:attrNameLst>
                                      </p:cBhvr>
                                      <p:to>
                                        <p:strVal val="visible"/>
                                      </p:to>
                                    </p:set>
                                  </p:childTnLst>
                                </p:cTn>
                              </p:par>
                            </p:childTnLst>
                          </p:cTn>
                        </p:par>
                        <p:par>
                          <p:cTn id="26" fill="hold" nodeType="afterGroup">
                            <p:stCondLst>
                              <p:cond delay="1500"/>
                            </p:stCondLst>
                            <p:childTnLst>
                              <p:par>
                                <p:cTn id="27" presetID="1" presetClass="entr" presetSubtype="0" fill="hold" grpId="0" nodeType="afterEffect">
                                  <p:stCondLst>
                                    <p:cond delay="300"/>
                                  </p:stCondLst>
                                  <p:childTnLst>
                                    <p:set>
                                      <p:cBhvr>
                                        <p:cTn id="28" dur="1" fill="hold">
                                          <p:stCondLst>
                                            <p:cond delay="0"/>
                                          </p:stCondLst>
                                        </p:cTn>
                                        <p:tgtEl>
                                          <p:spTgt spid="80"/>
                                        </p:tgtEl>
                                        <p:attrNameLst>
                                          <p:attrName>style.visibility</p:attrName>
                                        </p:attrNameLst>
                                      </p:cBhvr>
                                      <p:to>
                                        <p:strVal val="visible"/>
                                      </p:to>
                                    </p:set>
                                  </p:childTnLst>
                                </p:cTn>
                              </p:par>
                            </p:childTnLst>
                          </p:cTn>
                        </p:par>
                        <p:par>
                          <p:cTn id="29" fill="hold" nodeType="afterGroup">
                            <p:stCondLst>
                              <p:cond delay="1800"/>
                            </p:stCondLst>
                            <p:childTnLst>
                              <p:par>
                                <p:cTn id="30" presetID="1" presetClass="entr" presetSubtype="0" fill="hold" grpId="0" nodeType="afterEffect">
                                  <p:stCondLst>
                                    <p:cond delay="300"/>
                                  </p:stCondLst>
                                  <p:childTnLst>
                                    <p:set>
                                      <p:cBhvr>
                                        <p:cTn id="31" dur="1" fill="hold">
                                          <p:stCondLst>
                                            <p:cond delay="0"/>
                                          </p:stCondLst>
                                        </p:cTn>
                                        <p:tgtEl>
                                          <p:spTgt spid="81"/>
                                        </p:tgtEl>
                                        <p:attrNameLst>
                                          <p:attrName>style.visibility</p:attrName>
                                        </p:attrNameLst>
                                      </p:cBhvr>
                                      <p:to>
                                        <p:strVal val="visible"/>
                                      </p:to>
                                    </p:set>
                                  </p:childTnLst>
                                </p:cTn>
                              </p:par>
                            </p:childTnLst>
                          </p:cTn>
                        </p:par>
                        <p:par>
                          <p:cTn id="32" fill="hold" nodeType="afterGroup">
                            <p:stCondLst>
                              <p:cond delay="2100"/>
                            </p:stCondLst>
                            <p:childTnLst>
                              <p:par>
                                <p:cTn id="33" presetID="1" presetClass="entr" presetSubtype="0" fill="hold" grpId="0" nodeType="afterEffect">
                                  <p:stCondLst>
                                    <p:cond delay="300"/>
                                  </p:stCondLst>
                                  <p:childTnLst>
                                    <p:set>
                                      <p:cBhvr>
                                        <p:cTn id="34" dur="1" fill="hold">
                                          <p:stCondLst>
                                            <p:cond delay="0"/>
                                          </p:stCondLst>
                                        </p:cTn>
                                        <p:tgtEl>
                                          <p:spTgt spid="82"/>
                                        </p:tgtEl>
                                        <p:attrNameLst>
                                          <p:attrName>style.visibility</p:attrName>
                                        </p:attrNameLst>
                                      </p:cBhvr>
                                      <p:to>
                                        <p:strVal val="visible"/>
                                      </p:to>
                                    </p:set>
                                  </p:childTnLst>
                                </p:cTn>
                              </p:par>
                            </p:childTnLst>
                          </p:cTn>
                        </p:par>
                        <p:par>
                          <p:cTn id="35" fill="hold" nodeType="afterGroup">
                            <p:stCondLst>
                              <p:cond delay="2400"/>
                            </p:stCondLst>
                            <p:childTnLst>
                              <p:par>
                                <p:cTn id="36" presetID="1" presetClass="entr" presetSubtype="0" fill="hold" grpId="0" nodeType="afterEffect">
                                  <p:stCondLst>
                                    <p:cond delay="300"/>
                                  </p:stCondLst>
                                  <p:childTnLst>
                                    <p:set>
                                      <p:cBhvr>
                                        <p:cTn id="37" dur="1" fill="hold">
                                          <p:stCondLst>
                                            <p:cond delay="0"/>
                                          </p:stCondLst>
                                        </p:cTn>
                                        <p:tgtEl>
                                          <p:spTgt spid="89"/>
                                        </p:tgtEl>
                                        <p:attrNameLst>
                                          <p:attrName>style.visibility</p:attrName>
                                        </p:attrNameLst>
                                      </p:cBhvr>
                                      <p:to>
                                        <p:strVal val="visible"/>
                                      </p:to>
                                    </p:set>
                                  </p:childTnLst>
                                </p:cTn>
                              </p:par>
                            </p:childTnLst>
                          </p:cTn>
                        </p:par>
                        <p:par>
                          <p:cTn id="38" fill="hold" nodeType="afterGroup">
                            <p:stCondLst>
                              <p:cond delay="2700"/>
                            </p:stCondLst>
                            <p:childTnLst>
                              <p:par>
                                <p:cTn id="39" presetID="1" presetClass="entr" presetSubtype="0" fill="hold" grpId="0" nodeType="afterEffect">
                                  <p:stCondLst>
                                    <p:cond delay="300"/>
                                  </p:stCondLst>
                                  <p:childTnLst>
                                    <p:set>
                                      <p:cBhvr>
                                        <p:cTn id="40" dur="1" fill="hold">
                                          <p:stCondLst>
                                            <p:cond delay="0"/>
                                          </p:stCondLst>
                                        </p:cTn>
                                        <p:tgtEl>
                                          <p:spTgt spid="6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childTnLst>
                          </p:cTn>
                        </p:par>
                        <p:par>
                          <p:cTn id="45" fill="hold" nodeType="afterGroup">
                            <p:stCondLst>
                              <p:cond delay="0"/>
                            </p:stCondLst>
                            <p:childTnLst>
                              <p:par>
                                <p:cTn id="46" presetID="1" presetClass="entr" presetSubtype="0" fill="hold" grpId="0" nodeType="afterEffect">
                                  <p:stCondLst>
                                    <p:cond delay="300"/>
                                  </p:stCondLst>
                                  <p:childTnLst>
                                    <p:set>
                                      <p:cBhvr>
                                        <p:cTn id="47" dur="1" fill="hold">
                                          <p:stCondLst>
                                            <p:cond delay="0"/>
                                          </p:stCondLst>
                                        </p:cTn>
                                        <p:tgtEl>
                                          <p:spTgt spid="91"/>
                                        </p:tgtEl>
                                        <p:attrNameLst>
                                          <p:attrName>style.visibility</p:attrName>
                                        </p:attrNameLst>
                                      </p:cBhvr>
                                      <p:to>
                                        <p:strVal val="visible"/>
                                      </p:to>
                                    </p:set>
                                  </p:childTnLst>
                                </p:cTn>
                              </p:par>
                            </p:childTnLst>
                          </p:cTn>
                        </p:par>
                        <p:par>
                          <p:cTn id="48" fill="hold" nodeType="afterGroup">
                            <p:stCondLst>
                              <p:cond delay="300"/>
                            </p:stCondLst>
                            <p:childTnLst>
                              <p:par>
                                <p:cTn id="49" presetID="1" presetClass="entr" presetSubtype="0" fill="hold" grpId="1" nodeType="afterEffect">
                                  <p:stCondLst>
                                    <p:cond delay="300"/>
                                  </p:stCondLst>
                                  <p:childTnLst>
                                    <p:set>
                                      <p:cBhvr>
                                        <p:cTn id="50" dur="1" fill="hold">
                                          <p:stCondLst>
                                            <p:cond delay="0"/>
                                          </p:stCondLst>
                                        </p:cTn>
                                        <p:tgtEl>
                                          <p:spTgt spid="91"/>
                                        </p:tgtEl>
                                        <p:attrNameLst>
                                          <p:attrName>style.visibility</p:attrName>
                                        </p:attrNameLst>
                                      </p:cBhvr>
                                      <p:to>
                                        <p:strVal val="visible"/>
                                      </p:to>
                                    </p:set>
                                  </p:childTnLst>
                                </p:cTn>
                              </p:par>
                            </p:childTnLst>
                          </p:cTn>
                        </p:par>
                        <p:par>
                          <p:cTn id="51" fill="hold" nodeType="afterGroup">
                            <p:stCondLst>
                              <p:cond delay="600"/>
                            </p:stCondLst>
                            <p:childTnLst>
                              <p:par>
                                <p:cTn id="52" presetID="1" presetClass="entr" presetSubtype="0" fill="hold" grpId="0" nodeType="afterEffect">
                                  <p:stCondLst>
                                    <p:cond delay="300"/>
                                  </p:stCondLst>
                                  <p:childTnLst>
                                    <p:set>
                                      <p:cBhvr>
                                        <p:cTn id="53" dur="1" fill="hold">
                                          <p:stCondLst>
                                            <p:cond delay="0"/>
                                          </p:stCondLst>
                                        </p:cTn>
                                        <p:tgtEl>
                                          <p:spTgt spid="92"/>
                                        </p:tgtEl>
                                        <p:attrNameLst>
                                          <p:attrName>style.visibility</p:attrName>
                                        </p:attrNameLst>
                                      </p:cBhvr>
                                      <p:to>
                                        <p:strVal val="visible"/>
                                      </p:to>
                                    </p:set>
                                  </p:childTnLst>
                                </p:cTn>
                              </p:par>
                            </p:childTnLst>
                          </p:cTn>
                        </p:par>
                        <p:par>
                          <p:cTn id="54" fill="hold" nodeType="afterGroup">
                            <p:stCondLst>
                              <p:cond delay="900"/>
                            </p:stCondLst>
                            <p:childTnLst>
                              <p:par>
                                <p:cTn id="55" presetID="1" presetClass="entr" presetSubtype="0" fill="hold" grpId="0" nodeType="afterEffect">
                                  <p:stCondLst>
                                    <p:cond delay="300"/>
                                  </p:stCondLst>
                                  <p:childTnLst>
                                    <p:set>
                                      <p:cBhvr>
                                        <p:cTn id="56" dur="1" fill="hold">
                                          <p:stCondLst>
                                            <p:cond delay="0"/>
                                          </p:stCondLst>
                                        </p:cTn>
                                        <p:tgtEl>
                                          <p:spTgt spid="93"/>
                                        </p:tgtEl>
                                        <p:attrNameLst>
                                          <p:attrName>style.visibility</p:attrName>
                                        </p:attrNameLst>
                                      </p:cBhvr>
                                      <p:to>
                                        <p:strVal val="visible"/>
                                      </p:to>
                                    </p:set>
                                  </p:childTnLst>
                                </p:cTn>
                              </p:par>
                            </p:childTnLst>
                          </p:cTn>
                        </p:par>
                        <p:par>
                          <p:cTn id="57" fill="hold" nodeType="afterGroup">
                            <p:stCondLst>
                              <p:cond delay="1200"/>
                            </p:stCondLst>
                            <p:childTnLst>
                              <p:par>
                                <p:cTn id="58" presetID="1" presetClass="entr" presetSubtype="0" fill="hold" grpId="0" nodeType="afterEffect">
                                  <p:stCondLst>
                                    <p:cond delay="300"/>
                                  </p:stCondLst>
                                  <p:childTnLst>
                                    <p:set>
                                      <p:cBhvr>
                                        <p:cTn id="59" dur="1" fill="hold">
                                          <p:stCondLst>
                                            <p:cond delay="0"/>
                                          </p:stCondLst>
                                        </p:cTn>
                                        <p:tgtEl>
                                          <p:spTgt spid="102"/>
                                        </p:tgtEl>
                                        <p:attrNameLst>
                                          <p:attrName>style.visibility</p:attrName>
                                        </p:attrNameLst>
                                      </p:cBhvr>
                                      <p:to>
                                        <p:strVal val="visible"/>
                                      </p:to>
                                    </p:set>
                                  </p:childTnLst>
                                </p:cTn>
                              </p:par>
                            </p:childTnLst>
                          </p:cTn>
                        </p:par>
                        <p:par>
                          <p:cTn id="60" fill="hold" nodeType="afterGroup">
                            <p:stCondLst>
                              <p:cond delay="1500"/>
                            </p:stCondLst>
                            <p:childTnLst>
                              <p:par>
                                <p:cTn id="61" presetID="1" presetClass="entr" presetSubtype="0" fill="hold" grpId="0" nodeType="afterEffect">
                                  <p:stCondLst>
                                    <p:cond delay="300"/>
                                  </p:stCondLst>
                                  <p:childTnLst>
                                    <p:set>
                                      <p:cBhvr>
                                        <p:cTn id="62" dur="1" fill="hold">
                                          <p:stCondLst>
                                            <p:cond delay="0"/>
                                          </p:stCondLst>
                                        </p:cTn>
                                        <p:tgtEl>
                                          <p:spTgt spid="105"/>
                                        </p:tgtEl>
                                        <p:attrNameLst>
                                          <p:attrName>style.visibility</p:attrName>
                                        </p:attrNameLst>
                                      </p:cBhvr>
                                      <p:to>
                                        <p:strVal val="visible"/>
                                      </p:to>
                                    </p:set>
                                  </p:childTnLst>
                                </p:cTn>
                              </p:par>
                            </p:childTnLst>
                          </p:cTn>
                        </p:par>
                        <p:par>
                          <p:cTn id="63" fill="hold" nodeType="afterGroup">
                            <p:stCondLst>
                              <p:cond delay="1800"/>
                            </p:stCondLst>
                            <p:childTnLst>
                              <p:par>
                                <p:cTn id="64" presetID="1" presetClass="entr" presetSubtype="0" fill="hold" grpId="0" nodeType="afterEffect">
                                  <p:stCondLst>
                                    <p:cond delay="300"/>
                                  </p:stCondLst>
                                  <p:childTnLst>
                                    <p:set>
                                      <p:cBhvr>
                                        <p:cTn id="65" dur="1" fill="hold">
                                          <p:stCondLst>
                                            <p:cond delay="0"/>
                                          </p:stCondLst>
                                        </p:cTn>
                                        <p:tgtEl>
                                          <p:spTgt spid="112"/>
                                        </p:tgtEl>
                                        <p:attrNameLst>
                                          <p:attrName>style.visibility</p:attrName>
                                        </p:attrNameLst>
                                      </p:cBhvr>
                                      <p:to>
                                        <p:strVal val="visible"/>
                                      </p:to>
                                    </p:set>
                                  </p:childTnLst>
                                </p:cTn>
                              </p:par>
                            </p:childTnLst>
                          </p:cTn>
                        </p:par>
                        <p:par>
                          <p:cTn id="66" fill="hold" nodeType="afterGroup">
                            <p:stCondLst>
                              <p:cond delay="2100"/>
                            </p:stCondLst>
                            <p:childTnLst>
                              <p:par>
                                <p:cTn id="67" presetID="1" presetClass="entr" presetSubtype="0" fill="hold" grpId="0" nodeType="afterEffect">
                                  <p:stCondLst>
                                    <p:cond delay="300"/>
                                  </p:stCondLst>
                                  <p:childTnLst>
                                    <p:set>
                                      <p:cBhvr>
                                        <p:cTn id="68" dur="1" fill="hold">
                                          <p:stCondLst>
                                            <p:cond delay="0"/>
                                          </p:stCondLst>
                                        </p:cTn>
                                        <p:tgtEl>
                                          <p:spTgt spid="124"/>
                                        </p:tgtEl>
                                        <p:attrNameLst>
                                          <p:attrName>style.visibility</p:attrName>
                                        </p:attrNameLst>
                                      </p:cBhvr>
                                      <p:to>
                                        <p:strVal val="visible"/>
                                      </p:to>
                                    </p:set>
                                  </p:childTnLst>
                                </p:cTn>
                              </p:par>
                            </p:childTnLst>
                          </p:cTn>
                        </p:par>
                        <p:par>
                          <p:cTn id="69" fill="hold" nodeType="afterGroup">
                            <p:stCondLst>
                              <p:cond delay="2400"/>
                            </p:stCondLst>
                            <p:childTnLst>
                              <p:par>
                                <p:cTn id="70" presetID="1" presetClass="entr" presetSubtype="0" fill="hold" grpId="1" nodeType="afterEffect">
                                  <p:stCondLst>
                                    <p:cond delay="300"/>
                                  </p:stCondLst>
                                  <p:childTnLst>
                                    <p:set>
                                      <p:cBhvr>
                                        <p:cTn id="71" dur="1" fill="hold">
                                          <p:stCondLst>
                                            <p:cond delay="0"/>
                                          </p:stCondLst>
                                        </p:cTn>
                                        <p:tgtEl>
                                          <p:spTgt spid="124"/>
                                        </p:tgtEl>
                                        <p:attrNameLst>
                                          <p:attrName>style.visibility</p:attrName>
                                        </p:attrNameLst>
                                      </p:cBhvr>
                                      <p:to>
                                        <p:strVal val="visible"/>
                                      </p:to>
                                    </p:set>
                                  </p:childTnLst>
                                </p:cTn>
                              </p:par>
                            </p:childTnLst>
                          </p:cTn>
                        </p:par>
                        <p:par>
                          <p:cTn id="72" fill="hold" nodeType="afterGroup">
                            <p:stCondLst>
                              <p:cond delay="2700"/>
                            </p:stCondLst>
                            <p:childTnLst>
                              <p:par>
                                <p:cTn id="73" presetID="1" presetClass="entr" presetSubtype="0" fill="hold" grpId="2" nodeType="afterEffect">
                                  <p:stCondLst>
                                    <p:cond delay="300"/>
                                  </p:stCondLst>
                                  <p:childTnLst>
                                    <p:set>
                                      <p:cBhvr>
                                        <p:cTn id="74" dur="1" fill="hold">
                                          <p:stCondLst>
                                            <p:cond delay="0"/>
                                          </p:stCondLst>
                                        </p:cTn>
                                        <p:tgtEl>
                                          <p:spTgt spid="124"/>
                                        </p:tgtEl>
                                        <p:attrNameLst>
                                          <p:attrName>style.visibility</p:attrName>
                                        </p:attrNameLst>
                                      </p:cBhvr>
                                      <p:to>
                                        <p:strVal val="visible"/>
                                      </p:to>
                                    </p:set>
                                  </p:childTnLst>
                                </p:cTn>
                              </p:par>
                            </p:childTnLst>
                          </p:cTn>
                        </p:par>
                        <p:par>
                          <p:cTn id="75" fill="hold" nodeType="afterGroup">
                            <p:stCondLst>
                              <p:cond delay="3000"/>
                            </p:stCondLst>
                            <p:childTnLst>
                              <p:par>
                                <p:cTn id="76" presetID="1" presetClass="entr" presetSubtype="0" fill="hold" grpId="0" nodeType="afterEffect">
                                  <p:stCondLst>
                                    <p:cond delay="300"/>
                                  </p:stCondLst>
                                  <p:childTnLst>
                                    <p:set>
                                      <p:cBhvr>
                                        <p:cTn id="77" dur="1" fill="hold">
                                          <p:stCondLst>
                                            <p:cond delay="0"/>
                                          </p:stCondLst>
                                        </p:cTn>
                                        <p:tgtEl>
                                          <p:spTgt spid="110"/>
                                        </p:tgtEl>
                                        <p:attrNameLst>
                                          <p:attrName>style.visibility</p:attrName>
                                        </p:attrNameLst>
                                      </p:cBhvr>
                                      <p:to>
                                        <p:strVal val="visible"/>
                                      </p:to>
                                    </p:set>
                                  </p:childTnLst>
                                </p:cTn>
                              </p:par>
                            </p:childTnLst>
                          </p:cTn>
                        </p:par>
                        <p:par>
                          <p:cTn id="78" fill="hold" nodeType="afterGroup">
                            <p:stCondLst>
                              <p:cond delay="3300"/>
                            </p:stCondLst>
                            <p:childTnLst>
                              <p:par>
                                <p:cTn id="79" presetID="1" presetClass="entr" presetSubtype="0" fill="hold" grpId="0" nodeType="afterEffect">
                                  <p:stCondLst>
                                    <p:cond delay="300"/>
                                  </p:stCondLst>
                                  <p:childTnLst>
                                    <p:set>
                                      <p:cBhvr>
                                        <p:cTn id="80" dur="1" fill="hold">
                                          <p:stCondLst>
                                            <p:cond delay="0"/>
                                          </p:stCondLst>
                                        </p:cTn>
                                        <p:tgtEl>
                                          <p:spTgt spid="111"/>
                                        </p:tgtEl>
                                        <p:attrNameLst>
                                          <p:attrName>style.visibility</p:attrName>
                                        </p:attrNameLst>
                                      </p:cBhvr>
                                      <p:to>
                                        <p:strVal val="visible"/>
                                      </p:to>
                                    </p:set>
                                  </p:childTnLst>
                                </p:cTn>
                              </p:par>
                            </p:childTnLst>
                          </p:cTn>
                        </p:par>
                        <p:par>
                          <p:cTn id="81" fill="hold" nodeType="afterGroup">
                            <p:stCondLst>
                              <p:cond delay="3600"/>
                            </p:stCondLst>
                            <p:childTnLst>
                              <p:par>
                                <p:cTn id="82" presetID="1" presetClass="entr" presetSubtype="0" fill="hold" grpId="0" nodeType="afterEffect">
                                  <p:stCondLst>
                                    <p:cond delay="300"/>
                                  </p:stCondLst>
                                  <p:childTnLst>
                                    <p:set>
                                      <p:cBhvr>
                                        <p:cTn id="83" dur="1" fill="hold">
                                          <p:stCondLst>
                                            <p:cond delay="0"/>
                                          </p:stCondLst>
                                        </p:cTn>
                                        <p:tgtEl>
                                          <p:spTgt spid="114"/>
                                        </p:tgtEl>
                                        <p:attrNameLst>
                                          <p:attrName>style.visibility</p:attrName>
                                        </p:attrNameLst>
                                      </p:cBhvr>
                                      <p:to>
                                        <p:strVal val="visible"/>
                                      </p:to>
                                    </p:set>
                                  </p:childTnLst>
                                </p:cTn>
                              </p:par>
                            </p:childTnLst>
                          </p:cTn>
                        </p:par>
                        <p:par>
                          <p:cTn id="84" fill="hold" nodeType="afterGroup">
                            <p:stCondLst>
                              <p:cond delay="3900"/>
                            </p:stCondLst>
                            <p:childTnLst>
                              <p:par>
                                <p:cTn id="85" presetID="1" presetClass="entr" presetSubtype="0" fill="hold" nodeType="afterEffect">
                                  <p:stCondLst>
                                    <p:cond delay="300"/>
                                  </p:stCondLst>
                                  <p:childTnLst>
                                    <p:set>
                                      <p:cBhvr>
                                        <p:cTn id="86" dur="1" fill="hold">
                                          <p:stCondLst>
                                            <p:cond delay="0"/>
                                          </p:stCondLst>
                                        </p:cTn>
                                        <p:tgtEl>
                                          <p:spTgt spid="3"/>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43"/>
                                        </p:tgtEl>
                                        <p:attrNameLst>
                                          <p:attrName>style.visibility</p:attrName>
                                        </p:attrNameLst>
                                      </p:cBhvr>
                                      <p:to>
                                        <p:strVal val="visible"/>
                                      </p:to>
                                    </p:set>
                                  </p:childTnLst>
                                </p:cTn>
                              </p:par>
                            </p:childTnLst>
                          </p:cTn>
                        </p:par>
                        <p:par>
                          <p:cTn id="91" fill="hold" nodeType="afterGroup">
                            <p:stCondLst>
                              <p:cond delay="0"/>
                            </p:stCondLst>
                            <p:childTnLst>
                              <p:par>
                                <p:cTn id="92" presetID="1" presetClass="entr" presetSubtype="0" fill="hold" grpId="0" nodeType="afterEffect">
                                  <p:stCondLst>
                                    <p:cond delay="300"/>
                                  </p:stCondLst>
                                  <p:childTnLst>
                                    <p:set>
                                      <p:cBhvr>
                                        <p:cTn id="93" dur="1" fill="hold">
                                          <p:stCondLst>
                                            <p:cond delay="0"/>
                                          </p:stCondLst>
                                        </p:cTn>
                                        <p:tgtEl>
                                          <p:spTgt spid="144"/>
                                        </p:tgtEl>
                                        <p:attrNameLst>
                                          <p:attrName>style.visibility</p:attrName>
                                        </p:attrNameLst>
                                      </p:cBhvr>
                                      <p:to>
                                        <p:strVal val="visible"/>
                                      </p:to>
                                    </p:set>
                                  </p:childTnLst>
                                </p:cTn>
                              </p:par>
                            </p:childTnLst>
                          </p:cTn>
                        </p:par>
                        <p:par>
                          <p:cTn id="94" fill="hold" nodeType="afterGroup">
                            <p:stCondLst>
                              <p:cond delay="300"/>
                            </p:stCondLst>
                            <p:childTnLst>
                              <p:par>
                                <p:cTn id="95" presetID="1" presetClass="entr" presetSubtype="0" fill="hold" grpId="0" nodeType="afterEffect">
                                  <p:stCondLst>
                                    <p:cond delay="300"/>
                                  </p:stCondLst>
                                  <p:childTnLst>
                                    <p:set>
                                      <p:cBhvr>
                                        <p:cTn id="96" dur="1" fill="hold">
                                          <p:stCondLst>
                                            <p:cond delay="0"/>
                                          </p:stCondLst>
                                        </p:cTn>
                                        <p:tgtEl>
                                          <p:spTgt spid="136"/>
                                        </p:tgtEl>
                                        <p:attrNameLst>
                                          <p:attrName>style.visibility</p:attrName>
                                        </p:attrNameLst>
                                      </p:cBhvr>
                                      <p:to>
                                        <p:strVal val="visible"/>
                                      </p:to>
                                    </p:set>
                                  </p:childTnLst>
                                </p:cTn>
                              </p:par>
                            </p:childTnLst>
                          </p:cTn>
                        </p:par>
                        <p:par>
                          <p:cTn id="97" fill="hold" nodeType="afterGroup">
                            <p:stCondLst>
                              <p:cond delay="600"/>
                            </p:stCondLst>
                            <p:childTnLst>
                              <p:par>
                                <p:cTn id="98" presetID="1" presetClass="entr" presetSubtype="0" fill="hold" grpId="0" nodeType="afterEffect">
                                  <p:stCondLst>
                                    <p:cond delay="300"/>
                                  </p:stCondLst>
                                  <p:childTnLst>
                                    <p:set>
                                      <p:cBhvr>
                                        <p:cTn id="99" dur="1" fill="hold">
                                          <p:stCondLst>
                                            <p:cond delay="0"/>
                                          </p:stCondLst>
                                        </p:cTn>
                                        <p:tgtEl>
                                          <p:spTgt spid="137"/>
                                        </p:tgtEl>
                                        <p:attrNameLst>
                                          <p:attrName>style.visibility</p:attrName>
                                        </p:attrNameLst>
                                      </p:cBhvr>
                                      <p:to>
                                        <p:strVal val="visible"/>
                                      </p:to>
                                    </p:set>
                                  </p:childTnLst>
                                </p:cTn>
                              </p:par>
                            </p:childTnLst>
                          </p:cTn>
                        </p:par>
                        <p:par>
                          <p:cTn id="100" fill="hold" nodeType="afterGroup">
                            <p:stCondLst>
                              <p:cond delay="900"/>
                            </p:stCondLst>
                            <p:childTnLst>
                              <p:par>
                                <p:cTn id="101" presetID="1" presetClass="entr" presetSubtype="0" fill="hold" grpId="0" nodeType="afterEffect">
                                  <p:stCondLst>
                                    <p:cond delay="300"/>
                                  </p:stCondLst>
                                  <p:childTnLst>
                                    <p:set>
                                      <p:cBhvr>
                                        <p:cTn id="102" dur="1" fill="hold">
                                          <p:stCondLst>
                                            <p:cond delay="0"/>
                                          </p:stCondLst>
                                        </p:cTn>
                                        <p:tgtEl>
                                          <p:spTgt spid="139"/>
                                        </p:tgtEl>
                                        <p:attrNameLst>
                                          <p:attrName>style.visibility</p:attrName>
                                        </p:attrNameLst>
                                      </p:cBhvr>
                                      <p:to>
                                        <p:strVal val="visible"/>
                                      </p:to>
                                    </p:set>
                                  </p:childTnLst>
                                </p:cTn>
                              </p:par>
                            </p:childTnLst>
                          </p:cTn>
                        </p:par>
                        <p:par>
                          <p:cTn id="103" fill="hold" nodeType="afterGroup">
                            <p:stCondLst>
                              <p:cond delay="1200"/>
                            </p:stCondLst>
                            <p:childTnLst>
                              <p:par>
                                <p:cTn id="104" presetID="1" presetClass="entr" presetSubtype="0" fill="hold" grpId="0" nodeType="afterEffect">
                                  <p:stCondLst>
                                    <p:cond delay="300"/>
                                  </p:stCondLst>
                                  <p:childTnLst>
                                    <p:set>
                                      <p:cBhvr>
                                        <p:cTn id="105" dur="1" fill="hold">
                                          <p:stCondLst>
                                            <p:cond delay="0"/>
                                          </p:stCondLst>
                                        </p:cTn>
                                        <p:tgtEl>
                                          <p:spTgt spid="140"/>
                                        </p:tgtEl>
                                        <p:attrNameLst>
                                          <p:attrName>style.visibility</p:attrName>
                                        </p:attrNameLst>
                                      </p:cBhvr>
                                      <p:to>
                                        <p:strVal val="visible"/>
                                      </p:to>
                                    </p:set>
                                  </p:childTnLst>
                                </p:cTn>
                              </p:par>
                            </p:childTnLst>
                          </p:cTn>
                        </p:par>
                        <p:par>
                          <p:cTn id="106" fill="hold" nodeType="afterGroup">
                            <p:stCondLst>
                              <p:cond delay="1500"/>
                            </p:stCondLst>
                            <p:childTnLst>
                              <p:par>
                                <p:cTn id="107" presetID="1" presetClass="entr" presetSubtype="0" fill="hold" grpId="0" nodeType="afterEffect">
                                  <p:stCondLst>
                                    <p:cond delay="300"/>
                                  </p:stCondLst>
                                  <p:childTnLst>
                                    <p:set>
                                      <p:cBhvr>
                                        <p:cTn id="108" dur="1" fill="hold">
                                          <p:stCondLst>
                                            <p:cond delay="0"/>
                                          </p:stCondLst>
                                        </p:cTn>
                                        <p:tgtEl>
                                          <p:spTgt spid="141"/>
                                        </p:tgtEl>
                                        <p:attrNameLst>
                                          <p:attrName>style.visibility</p:attrName>
                                        </p:attrNameLst>
                                      </p:cBhvr>
                                      <p:to>
                                        <p:strVal val="visible"/>
                                      </p:to>
                                    </p:set>
                                  </p:childTnLst>
                                </p:cTn>
                              </p:par>
                            </p:childTnLst>
                          </p:cTn>
                        </p:par>
                        <p:par>
                          <p:cTn id="109" fill="hold" nodeType="afterGroup">
                            <p:stCondLst>
                              <p:cond delay="1800"/>
                            </p:stCondLst>
                            <p:childTnLst>
                              <p:par>
                                <p:cTn id="110" presetID="1" presetClass="entr" presetSubtype="0" fill="hold" grpId="0" nodeType="afterEffect">
                                  <p:stCondLst>
                                    <p:cond delay="300"/>
                                  </p:stCondLst>
                                  <p:childTnLst>
                                    <p:set>
                                      <p:cBhvr>
                                        <p:cTn id="111" dur="1" fill="hold">
                                          <p:stCondLst>
                                            <p:cond delay="0"/>
                                          </p:stCondLst>
                                        </p:cTn>
                                        <p:tgtEl>
                                          <p:spTgt spid="142"/>
                                        </p:tgtEl>
                                        <p:attrNameLst>
                                          <p:attrName>style.visibility</p:attrName>
                                        </p:attrNameLst>
                                      </p:cBhvr>
                                      <p:to>
                                        <p:strVal val="visible"/>
                                      </p:to>
                                    </p:set>
                                  </p:childTnLst>
                                </p:cTn>
                              </p:par>
                            </p:childTnLst>
                          </p:cTn>
                        </p:par>
                        <p:par>
                          <p:cTn id="112" fill="hold" nodeType="afterGroup">
                            <p:stCondLst>
                              <p:cond delay="2100"/>
                            </p:stCondLst>
                            <p:childTnLst>
                              <p:par>
                                <p:cTn id="113" presetID="1" presetClass="entr" presetSubtype="0" fill="hold" grpId="0" nodeType="afterEffect">
                                  <p:stCondLst>
                                    <p:cond delay="300"/>
                                  </p:stCondLst>
                                  <p:childTnLst>
                                    <p:set>
                                      <p:cBhvr>
                                        <p:cTn id="114" dur="1" fill="hold">
                                          <p:stCondLst>
                                            <p:cond delay="0"/>
                                          </p:stCondLst>
                                        </p:cTn>
                                        <p:tgtEl>
                                          <p:spTgt spid="67"/>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47"/>
                                        </p:tgtEl>
                                        <p:attrNameLst>
                                          <p:attrName>style.visibility</p:attrName>
                                        </p:attrNameLst>
                                      </p:cBhvr>
                                      <p:to>
                                        <p:strVal val="visible"/>
                                      </p:to>
                                    </p:set>
                                  </p:childTnLst>
                                </p:cTn>
                              </p:par>
                            </p:childTnLst>
                          </p:cTn>
                        </p:par>
                        <p:par>
                          <p:cTn id="119" fill="hold" nodeType="afterGroup">
                            <p:stCondLst>
                              <p:cond delay="0"/>
                            </p:stCondLst>
                            <p:childTnLst>
                              <p:par>
                                <p:cTn id="120" presetID="1" presetClass="entr" presetSubtype="0" fill="hold" grpId="0" nodeType="afterEffect">
                                  <p:stCondLst>
                                    <p:cond delay="300"/>
                                  </p:stCondLst>
                                  <p:childTnLst>
                                    <p:set>
                                      <p:cBhvr>
                                        <p:cTn id="121" dur="1" fill="hold">
                                          <p:stCondLst>
                                            <p:cond delay="0"/>
                                          </p:stCondLst>
                                        </p:cTn>
                                        <p:tgtEl>
                                          <p:spTgt spid="148"/>
                                        </p:tgtEl>
                                        <p:attrNameLst>
                                          <p:attrName>style.visibility</p:attrName>
                                        </p:attrNameLst>
                                      </p:cBhvr>
                                      <p:to>
                                        <p:strVal val="visible"/>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174"/>
                                        </p:tgtEl>
                                        <p:attrNameLst>
                                          <p:attrName>style.visibility</p:attrName>
                                        </p:attrNameLst>
                                      </p:cBhvr>
                                      <p:to>
                                        <p:strVal val="visibl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52"/>
                                        </p:tgtEl>
                                        <p:attrNameLst>
                                          <p:attrName>style.visibility</p:attrName>
                                        </p:attrNameLst>
                                      </p:cBhvr>
                                      <p:to>
                                        <p:strVal val="visible"/>
                                      </p:to>
                                    </p:set>
                                  </p:childTnLst>
                                </p:cTn>
                              </p:par>
                            </p:childTnLst>
                          </p:cTn>
                        </p:par>
                        <p:par>
                          <p:cTn id="130" fill="hold" nodeType="afterGroup">
                            <p:stCondLst>
                              <p:cond delay="0"/>
                            </p:stCondLst>
                            <p:childTnLst>
                              <p:par>
                                <p:cTn id="131" presetID="1" presetClass="entr" presetSubtype="0" fill="hold" grpId="0" nodeType="afterEffect">
                                  <p:stCondLst>
                                    <p:cond delay="300"/>
                                  </p:stCondLst>
                                  <p:childTnLst>
                                    <p:set>
                                      <p:cBhvr>
                                        <p:cTn id="132" dur="1" fill="hold">
                                          <p:stCondLst>
                                            <p:cond delay="0"/>
                                          </p:stCondLst>
                                        </p:cTn>
                                        <p:tgtEl>
                                          <p:spTgt spid="153"/>
                                        </p:tgtEl>
                                        <p:attrNameLst>
                                          <p:attrName>style.visibility</p:attrName>
                                        </p:attrNameLst>
                                      </p:cBhvr>
                                      <p:to>
                                        <p:strVal val="visible"/>
                                      </p:to>
                                    </p:set>
                                  </p:childTnLst>
                                </p:cTn>
                              </p:par>
                            </p:childTnLst>
                          </p:cTn>
                        </p:par>
                        <p:par>
                          <p:cTn id="133" fill="hold" nodeType="afterGroup">
                            <p:stCondLst>
                              <p:cond delay="300"/>
                            </p:stCondLst>
                            <p:childTnLst>
                              <p:par>
                                <p:cTn id="134" presetID="1" presetClass="entr" presetSubtype="0" fill="hold" grpId="0" nodeType="afterEffect">
                                  <p:stCondLst>
                                    <p:cond delay="300"/>
                                  </p:stCondLst>
                                  <p:childTnLst>
                                    <p:set>
                                      <p:cBhvr>
                                        <p:cTn id="135" dur="1" fill="hold">
                                          <p:stCondLst>
                                            <p:cond delay="0"/>
                                          </p:stCondLst>
                                        </p:cTn>
                                        <p:tgtEl>
                                          <p:spTgt spid="155"/>
                                        </p:tgtEl>
                                        <p:attrNameLst>
                                          <p:attrName>style.visibility</p:attrName>
                                        </p:attrNameLst>
                                      </p:cBhvr>
                                      <p:to>
                                        <p:strVal val="visible"/>
                                      </p:to>
                                    </p:set>
                                  </p:childTnLst>
                                </p:cTn>
                              </p:par>
                            </p:childTnLst>
                          </p:cTn>
                        </p:par>
                        <p:par>
                          <p:cTn id="136" fill="hold" nodeType="afterGroup">
                            <p:stCondLst>
                              <p:cond delay="600"/>
                            </p:stCondLst>
                            <p:childTnLst>
                              <p:par>
                                <p:cTn id="137" presetID="1" presetClass="entr" presetSubtype="0" fill="hold" grpId="0" nodeType="afterEffect">
                                  <p:stCondLst>
                                    <p:cond delay="300"/>
                                  </p:stCondLst>
                                  <p:childTnLst>
                                    <p:set>
                                      <p:cBhvr>
                                        <p:cTn id="138" dur="1" fill="hold">
                                          <p:stCondLst>
                                            <p:cond delay="0"/>
                                          </p:stCondLst>
                                        </p:cTn>
                                        <p:tgtEl>
                                          <p:spTgt spid="145"/>
                                        </p:tgtEl>
                                        <p:attrNameLst>
                                          <p:attrName>style.visibility</p:attrName>
                                        </p:attrNameLst>
                                      </p:cBhvr>
                                      <p:to>
                                        <p:strVal val="visible"/>
                                      </p:to>
                                    </p:set>
                                  </p:childTnLst>
                                </p:cTn>
                              </p:par>
                            </p:childTnLst>
                          </p:cTn>
                        </p:par>
                        <p:par>
                          <p:cTn id="139" fill="hold" nodeType="afterGroup">
                            <p:stCondLst>
                              <p:cond delay="900"/>
                            </p:stCondLst>
                            <p:childTnLst>
                              <p:par>
                                <p:cTn id="140" presetID="1" presetClass="entr" presetSubtype="0" fill="hold" grpId="0" nodeType="afterEffect">
                                  <p:stCondLst>
                                    <p:cond delay="300"/>
                                  </p:stCondLst>
                                  <p:childTnLst>
                                    <p:set>
                                      <p:cBhvr>
                                        <p:cTn id="141" dur="1" fill="hold">
                                          <p:stCondLst>
                                            <p:cond delay="0"/>
                                          </p:stCondLst>
                                        </p:cTn>
                                        <p:tgtEl>
                                          <p:spTgt spid="146"/>
                                        </p:tgtEl>
                                        <p:attrNameLst>
                                          <p:attrName>style.visibility</p:attrName>
                                        </p:attrNameLst>
                                      </p:cBhvr>
                                      <p:to>
                                        <p:strVal val="visible"/>
                                      </p:to>
                                    </p:set>
                                  </p:childTnLst>
                                </p:cTn>
                              </p:par>
                            </p:childTnLst>
                          </p:cTn>
                        </p:par>
                        <p:par>
                          <p:cTn id="142" fill="hold" nodeType="afterGroup">
                            <p:stCondLst>
                              <p:cond delay="1200"/>
                            </p:stCondLst>
                            <p:childTnLst>
                              <p:par>
                                <p:cTn id="143" presetID="1" presetClass="entr" presetSubtype="0" fill="hold" grpId="0" nodeType="afterEffect">
                                  <p:stCondLst>
                                    <p:cond delay="300"/>
                                  </p:stCondLst>
                                  <p:childTnLst>
                                    <p:set>
                                      <p:cBhvr>
                                        <p:cTn id="144" dur="1" fill="hold">
                                          <p:stCondLst>
                                            <p:cond delay="0"/>
                                          </p:stCondLst>
                                        </p:cTn>
                                        <p:tgtEl>
                                          <p:spTgt spid="154"/>
                                        </p:tgtEl>
                                        <p:attrNameLst>
                                          <p:attrName>style.visibility</p:attrName>
                                        </p:attrNameLst>
                                      </p:cBhvr>
                                      <p:to>
                                        <p:strVal val="visible"/>
                                      </p:to>
                                    </p:set>
                                  </p:childTnLst>
                                </p:cTn>
                              </p:par>
                            </p:childTnLst>
                          </p:cTn>
                        </p:par>
                        <p:par>
                          <p:cTn id="145" fill="hold" nodeType="afterGroup">
                            <p:stCondLst>
                              <p:cond delay="1500"/>
                            </p:stCondLst>
                            <p:childTnLst>
                              <p:par>
                                <p:cTn id="146" presetID="1" presetClass="entr" presetSubtype="0" fill="hold" nodeType="afterEffect">
                                  <p:stCondLst>
                                    <p:cond delay="300"/>
                                  </p:stCondLst>
                                  <p:childTnLst>
                                    <p:set>
                                      <p:cBhvr>
                                        <p:cTn id="147" dur="1" fill="hold">
                                          <p:stCondLst>
                                            <p:cond delay="0"/>
                                          </p:stCondLst>
                                        </p:cTn>
                                        <p:tgtEl>
                                          <p:spTgt spid="5"/>
                                        </p:tgtEl>
                                        <p:attrNameLst>
                                          <p:attrName>style.visibility</p:attrName>
                                        </p:attrNameLst>
                                      </p:cBhvr>
                                      <p:to>
                                        <p:strVal val="visible"/>
                                      </p:to>
                                    </p:set>
                                  </p:childTnLst>
                                </p:cTn>
                              </p:par>
                            </p:childTnLst>
                          </p:cTn>
                        </p:par>
                        <p:par>
                          <p:cTn id="148" fill="hold" nodeType="afterGroup">
                            <p:stCondLst>
                              <p:cond delay="1800"/>
                            </p:stCondLst>
                            <p:childTnLst>
                              <p:par>
                                <p:cTn id="149" presetID="1" presetClass="entr" presetSubtype="0" fill="hold" nodeType="afterEffect">
                                  <p:stCondLst>
                                    <p:cond delay="300"/>
                                  </p:stCondLst>
                                  <p:childTnLst>
                                    <p:set>
                                      <p:cBhvr>
                                        <p:cTn id="150" dur="1" fill="hold">
                                          <p:stCondLst>
                                            <p:cond delay="0"/>
                                          </p:stCondLst>
                                        </p:cTn>
                                        <p:tgtEl>
                                          <p:spTgt spid="5"/>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163"/>
                                        </p:tgtEl>
                                        <p:attrNameLst>
                                          <p:attrName>style.visibility</p:attrName>
                                        </p:attrNameLst>
                                      </p:cBhvr>
                                      <p:to>
                                        <p:strVal val="visible"/>
                                      </p:to>
                                    </p:set>
                                  </p:childTnLst>
                                </p:cTn>
                              </p:par>
                            </p:childTnLst>
                          </p:cTn>
                        </p:par>
                        <p:par>
                          <p:cTn id="155" fill="hold" nodeType="afterGroup">
                            <p:stCondLst>
                              <p:cond delay="0"/>
                            </p:stCondLst>
                            <p:childTnLst>
                              <p:par>
                                <p:cTn id="156" presetID="1" presetClass="entr" presetSubtype="0" fill="hold" grpId="0" nodeType="afterEffect">
                                  <p:stCondLst>
                                    <p:cond delay="300"/>
                                  </p:stCondLst>
                                  <p:childTnLst>
                                    <p:set>
                                      <p:cBhvr>
                                        <p:cTn id="157" dur="1" fill="hold">
                                          <p:stCondLst>
                                            <p:cond delay="0"/>
                                          </p:stCondLst>
                                        </p:cTn>
                                        <p:tgtEl>
                                          <p:spTgt spid="162"/>
                                        </p:tgtEl>
                                        <p:attrNameLst>
                                          <p:attrName>style.visibility</p:attrName>
                                        </p:attrNameLst>
                                      </p:cBhvr>
                                      <p:to>
                                        <p:strVal val="visible"/>
                                      </p:to>
                                    </p:set>
                                  </p:childTnLst>
                                </p:cTn>
                              </p:par>
                            </p:childTnLst>
                          </p:cTn>
                        </p:par>
                        <p:par>
                          <p:cTn id="158" fill="hold" nodeType="afterGroup">
                            <p:stCondLst>
                              <p:cond delay="300"/>
                            </p:stCondLst>
                            <p:childTnLst>
                              <p:par>
                                <p:cTn id="159" presetID="1" presetClass="entr" presetSubtype="0" fill="hold" grpId="0" nodeType="afterEffect">
                                  <p:stCondLst>
                                    <p:cond delay="300"/>
                                  </p:stCondLst>
                                  <p:childTnLst>
                                    <p:set>
                                      <p:cBhvr>
                                        <p:cTn id="160" dur="1" fill="hold">
                                          <p:stCondLst>
                                            <p:cond delay="0"/>
                                          </p:stCondLst>
                                        </p:cTn>
                                        <p:tgtEl>
                                          <p:spTgt spid="156"/>
                                        </p:tgtEl>
                                        <p:attrNameLst>
                                          <p:attrName>style.visibility</p:attrName>
                                        </p:attrNameLst>
                                      </p:cBhvr>
                                      <p:to>
                                        <p:strVal val="visible"/>
                                      </p:to>
                                    </p:set>
                                  </p:childTnLst>
                                </p:cTn>
                              </p:par>
                            </p:childTnLst>
                          </p:cTn>
                        </p:par>
                        <p:par>
                          <p:cTn id="161" fill="hold" nodeType="afterGroup">
                            <p:stCondLst>
                              <p:cond delay="600"/>
                            </p:stCondLst>
                            <p:childTnLst>
                              <p:par>
                                <p:cTn id="162" presetID="1" presetClass="entr" presetSubtype="0" fill="hold" grpId="0" nodeType="afterEffect">
                                  <p:stCondLst>
                                    <p:cond delay="300"/>
                                  </p:stCondLst>
                                  <p:childTnLst>
                                    <p:set>
                                      <p:cBhvr>
                                        <p:cTn id="163" dur="1" fill="hold">
                                          <p:stCondLst>
                                            <p:cond delay="0"/>
                                          </p:stCondLst>
                                        </p:cTn>
                                        <p:tgtEl>
                                          <p:spTgt spid="157"/>
                                        </p:tgtEl>
                                        <p:attrNameLst>
                                          <p:attrName>style.visibility</p:attrName>
                                        </p:attrNameLst>
                                      </p:cBhvr>
                                      <p:to>
                                        <p:strVal val="visible"/>
                                      </p:to>
                                    </p:set>
                                  </p:childTnLst>
                                </p:cTn>
                              </p:par>
                            </p:childTnLst>
                          </p:cTn>
                        </p:par>
                        <p:par>
                          <p:cTn id="164" fill="hold" nodeType="afterGroup">
                            <p:stCondLst>
                              <p:cond delay="900"/>
                            </p:stCondLst>
                            <p:childTnLst>
                              <p:par>
                                <p:cTn id="165" presetID="1" presetClass="entr" presetSubtype="0" fill="hold" grpId="0" nodeType="afterEffect">
                                  <p:stCondLst>
                                    <p:cond delay="300"/>
                                  </p:stCondLst>
                                  <p:childTnLst>
                                    <p:set>
                                      <p:cBhvr>
                                        <p:cTn id="166" dur="1" fill="hold">
                                          <p:stCondLst>
                                            <p:cond delay="0"/>
                                          </p:stCondLst>
                                        </p:cTn>
                                        <p:tgtEl>
                                          <p:spTgt spid="158"/>
                                        </p:tgtEl>
                                        <p:attrNameLst>
                                          <p:attrName>style.visibility</p:attrName>
                                        </p:attrNameLst>
                                      </p:cBhvr>
                                      <p:to>
                                        <p:strVal val="visible"/>
                                      </p:to>
                                    </p:set>
                                  </p:childTnLst>
                                </p:cTn>
                              </p:par>
                            </p:childTnLst>
                          </p:cTn>
                        </p:par>
                        <p:par>
                          <p:cTn id="167" fill="hold" nodeType="afterGroup">
                            <p:stCondLst>
                              <p:cond delay="1200"/>
                            </p:stCondLst>
                            <p:childTnLst>
                              <p:par>
                                <p:cTn id="168" presetID="1" presetClass="entr" presetSubtype="0" fill="hold" grpId="0" nodeType="afterEffect">
                                  <p:stCondLst>
                                    <p:cond delay="300"/>
                                  </p:stCondLst>
                                  <p:childTnLst>
                                    <p:set>
                                      <p:cBhvr>
                                        <p:cTn id="169" dur="1" fill="hold">
                                          <p:stCondLst>
                                            <p:cond delay="0"/>
                                          </p:stCondLst>
                                        </p:cTn>
                                        <p:tgtEl>
                                          <p:spTgt spid="159"/>
                                        </p:tgtEl>
                                        <p:attrNameLst>
                                          <p:attrName>style.visibility</p:attrName>
                                        </p:attrNameLst>
                                      </p:cBhvr>
                                      <p:to>
                                        <p:strVal val="visible"/>
                                      </p:to>
                                    </p:set>
                                  </p:childTnLst>
                                </p:cTn>
                              </p:par>
                            </p:childTnLst>
                          </p:cTn>
                        </p:par>
                        <p:par>
                          <p:cTn id="170" fill="hold" nodeType="afterGroup">
                            <p:stCondLst>
                              <p:cond delay="1500"/>
                            </p:stCondLst>
                            <p:childTnLst>
                              <p:par>
                                <p:cTn id="171" presetID="1" presetClass="entr" presetSubtype="0" fill="hold" grpId="1" nodeType="afterEffect">
                                  <p:stCondLst>
                                    <p:cond delay="300"/>
                                  </p:stCondLst>
                                  <p:childTnLst>
                                    <p:set>
                                      <p:cBhvr>
                                        <p:cTn id="172" dur="1" fill="hold">
                                          <p:stCondLst>
                                            <p:cond delay="0"/>
                                          </p:stCondLst>
                                        </p:cTn>
                                        <p:tgtEl>
                                          <p:spTgt spid="159"/>
                                        </p:tgtEl>
                                        <p:attrNameLst>
                                          <p:attrName>style.visibility</p:attrName>
                                        </p:attrNameLst>
                                      </p:cBhvr>
                                      <p:to>
                                        <p:strVal val="visible"/>
                                      </p:to>
                                    </p:set>
                                  </p:childTnLst>
                                </p:cTn>
                              </p:par>
                            </p:childTnLst>
                          </p:cTn>
                        </p:par>
                        <p:par>
                          <p:cTn id="173" fill="hold" nodeType="afterGroup">
                            <p:stCondLst>
                              <p:cond delay="1800"/>
                            </p:stCondLst>
                            <p:childTnLst>
                              <p:par>
                                <p:cTn id="174" presetID="1" presetClass="entr" presetSubtype="0" fill="hold" grpId="0" nodeType="afterEffect">
                                  <p:stCondLst>
                                    <p:cond delay="300"/>
                                  </p:stCondLst>
                                  <p:childTnLst>
                                    <p:set>
                                      <p:cBhvr>
                                        <p:cTn id="175" dur="1" fill="hold">
                                          <p:stCondLst>
                                            <p:cond delay="0"/>
                                          </p:stCondLst>
                                        </p:cTn>
                                        <p:tgtEl>
                                          <p:spTgt spid="160"/>
                                        </p:tgtEl>
                                        <p:attrNameLst>
                                          <p:attrName>style.visibility</p:attrName>
                                        </p:attrNameLst>
                                      </p:cBhvr>
                                      <p:to>
                                        <p:strVal val="visible"/>
                                      </p:to>
                                    </p:set>
                                  </p:childTnLst>
                                </p:cTn>
                              </p:par>
                            </p:childTnLst>
                          </p:cTn>
                        </p:par>
                        <p:par>
                          <p:cTn id="176" fill="hold" nodeType="afterGroup">
                            <p:stCondLst>
                              <p:cond delay="2100"/>
                            </p:stCondLst>
                            <p:childTnLst>
                              <p:par>
                                <p:cTn id="177" presetID="1" presetClass="entr" presetSubtype="0" fill="hold" grpId="0" nodeType="afterEffect">
                                  <p:stCondLst>
                                    <p:cond delay="300"/>
                                  </p:stCondLst>
                                  <p:childTnLst>
                                    <p:set>
                                      <p:cBhvr>
                                        <p:cTn id="178" dur="1" fill="hold">
                                          <p:stCondLst>
                                            <p:cond delay="0"/>
                                          </p:stCondLst>
                                        </p:cTn>
                                        <p:tgtEl>
                                          <p:spTgt spid="161"/>
                                        </p:tgtEl>
                                        <p:attrNameLst>
                                          <p:attrName>style.visibility</p:attrName>
                                        </p:attrNameLst>
                                      </p:cBhvr>
                                      <p:to>
                                        <p:strVal val="visible"/>
                                      </p:to>
                                    </p:set>
                                  </p:childTnLst>
                                </p:cTn>
                              </p:par>
                            </p:childTnLst>
                          </p:cTn>
                        </p:par>
                        <p:par>
                          <p:cTn id="179" fill="hold" nodeType="afterGroup">
                            <p:stCondLst>
                              <p:cond delay="2400"/>
                            </p:stCondLst>
                            <p:childTnLst>
                              <p:par>
                                <p:cTn id="180" presetID="1" presetClass="entr" presetSubtype="0" fill="hold" grpId="0" nodeType="afterEffect">
                                  <p:stCondLst>
                                    <p:cond delay="300"/>
                                  </p:stCondLst>
                                  <p:childTnLst>
                                    <p:set>
                                      <p:cBhvr>
                                        <p:cTn id="181" dur="1" fill="hold">
                                          <p:stCondLst>
                                            <p:cond delay="0"/>
                                          </p:stCondLst>
                                        </p:cTn>
                                        <p:tgtEl>
                                          <p:spTgt spid="103"/>
                                        </p:tgtEl>
                                        <p:attrNameLst>
                                          <p:attrName>style.visibility</p:attrName>
                                        </p:attrNameLst>
                                      </p:cBhvr>
                                      <p:to>
                                        <p:strVal val="visible"/>
                                      </p:to>
                                    </p:se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166"/>
                                        </p:tgtEl>
                                        <p:attrNameLst>
                                          <p:attrName>style.visibility</p:attrName>
                                        </p:attrNameLst>
                                      </p:cBhvr>
                                      <p:to>
                                        <p:strVal val="visible"/>
                                      </p:to>
                                    </p:set>
                                  </p:childTnLst>
                                </p:cTn>
                              </p:par>
                            </p:childTnLst>
                          </p:cTn>
                        </p:par>
                        <p:par>
                          <p:cTn id="186" fill="hold" nodeType="afterGroup">
                            <p:stCondLst>
                              <p:cond delay="0"/>
                            </p:stCondLst>
                            <p:childTnLst>
                              <p:par>
                                <p:cTn id="187" presetID="1" presetClass="entr" presetSubtype="0" fill="hold" grpId="0" nodeType="afterEffect">
                                  <p:stCondLst>
                                    <p:cond delay="300"/>
                                  </p:stCondLst>
                                  <p:childTnLst>
                                    <p:set>
                                      <p:cBhvr>
                                        <p:cTn id="188" dur="1" fill="hold">
                                          <p:stCondLst>
                                            <p:cond delay="0"/>
                                          </p:stCondLst>
                                        </p:cTn>
                                        <p:tgtEl>
                                          <p:spTgt spid="167"/>
                                        </p:tgtEl>
                                        <p:attrNameLst>
                                          <p:attrName>style.visibility</p:attrName>
                                        </p:attrNameLst>
                                      </p:cBhvr>
                                      <p:to>
                                        <p:strVal val="visible"/>
                                      </p:to>
                                    </p:set>
                                  </p:childTnLst>
                                </p:cTn>
                              </p:par>
                            </p:childTnLst>
                          </p:cTn>
                        </p:par>
                        <p:par>
                          <p:cTn id="189" fill="hold" nodeType="afterGroup">
                            <p:stCondLst>
                              <p:cond delay="300"/>
                            </p:stCondLst>
                            <p:childTnLst>
                              <p:par>
                                <p:cTn id="190" presetID="1" presetClass="entr" presetSubtype="0" fill="hold" grpId="0" nodeType="afterEffect">
                                  <p:stCondLst>
                                    <p:cond delay="300"/>
                                  </p:stCondLst>
                                  <p:childTnLst>
                                    <p:set>
                                      <p:cBhvr>
                                        <p:cTn id="191" dur="1" fill="hold">
                                          <p:stCondLst>
                                            <p:cond delay="0"/>
                                          </p:stCondLst>
                                        </p:cTn>
                                        <p:tgtEl>
                                          <p:spTgt spid="175"/>
                                        </p:tgtEl>
                                        <p:attrNameLst>
                                          <p:attrName>style.visibility</p:attrName>
                                        </p:attrNameLst>
                                      </p:cBhvr>
                                      <p:to>
                                        <p:strVal val="visible"/>
                                      </p:to>
                                    </p:se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171"/>
                                        </p:tgtEl>
                                        <p:attrNameLst>
                                          <p:attrName>style.visibility</p:attrName>
                                        </p:attrNameLst>
                                      </p:cBhvr>
                                      <p:to>
                                        <p:strVal val="visible"/>
                                      </p:to>
                                    </p:set>
                                  </p:childTnLst>
                                </p:cTn>
                              </p:par>
                            </p:childTnLst>
                          </p:cTn>
                        </p:par>
                        <p:par>
                          <p:cTn id="196" fill="hold" nodeType="afterGroup">
                            <p:stCondLst>
                              <p:cond delay="0"/>
                            </p:stCondLst>
                            <p:childTnLst>
                              <p:par>
                                <p:cTn id="197" presetID="1" presetClass="entr" presetSubtype="0" fill="hold" grpId="0" nodeType="afterEffect">
                                  <p:stCondLst>
                                    <p:cond delay="300"/>
                                  </p:stCondLst>
                                  <p:childTnLst>
                                    <p:set>
                                      <p:cBhvr>
                                        <p:cTn id="198" dur="1" fill="hold">
                                          <p:stCondLst>
                                            <p:cond delay="0"/>
                                          </p:stCondLst>
                                        </p:cTn>
                                        <p:tgtEl>
                                          <p:spTgt spid="172"/>
                                        </p:tgtEl>
                                        <p:attrNameLst>
                                          <p:attrName>style.visibility</p:attrName>
                                        </p:attrNameLst>
                                      </p:cBhvr>
                                      <p:to>
                                        <p:strVal val="visible"/>
                                      </p:to>
                                    </p:set>
                                  </p:childTnLst>
                                </p:cTn>
                              </p:par>
                            </p:childTnLst>
                          </p:cTn>
                        </p:par>
                        <p:par>
                          <p:cTn id="199" fill="hold" nodeType="afterGroup">
                            <p:stCondLst>
                              <p:cond delay="300"/>
                            </p:stCondLst>
                            <p:childTnLst>
                              <p:par>
                                <p:cTn id="200" presetID="1" presetClass="entr" presetSubtype="0" fill="hold" nodeType="afterEffect">
                                  <p:stCondLst>
                                    <p:cond delay="300"/>
                                  </p:stCondLst>
                                  <p:childTnLst>
                                    <p:set>
                                      <p:cBhvr>
                                        <p:cTn id="201" dur="1" fill="hold">
                                          <p:stCondLst>
                                            <p:cond delay="0"/>
                                          </p:stCondLst>
                                        </p:cTn>
                                        <p:tgtEl>
                                          <p:spTgt spid="10"/>
                                        </p:tgtEl>
                                        <p:attrNameLst>
                                          <p:attrName>style.visibility</p:attrName>
                                        </p:attrNameLst>
                                      </p:cBhvr>
                                      <p:to>
                                        <p:strVal val="visible"/>
                                      </p:to>
                                    </p:se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1" presetClass="entr" presetSubtype="0" fill="hold" grpId="0" nodeType="clickEffect">
                                  <p:stCondLst>
                                    <p:cond delay="0"/>
                                  </p:stCondLst>
                                  <p:childTnLst>
                                    <p:set>
                                      <p:cBhvr>
                                        <p:cTn id="205" dur="1" fill="hold">
                                          <p:stCondLst>
                                            <p:cond delay="0"/>
                                          </p:stCondLst>
                                        </p:cTn>
                                        <p:tgtEl>
                                          <p:spTgt spid="122"/>
                                        </p:tgtEl>
                                        <p:attrNameLst>
                                          <p:attrName>style.visibility</p:attrName>
                                        </p:attrNameLst>
                                      </p:cBhvr>
                                      <p:to>
                                        <p:strVal val="visible"/>
                                      </p:to>
                                    </p:set>
                                  </p:childTnLst>
                                </p:cTn>
                              </p:par>
                            </p:childTnLst>
                          </p:cTn>
                        </p:par>
                        <p:par>
                          <p:cTn id="206" fill="hold" nodeType="afterGroup">
                            <p:stCondLst>
                              <p:cond delay="0"/>
                            </p:stCondLst>
                            <p:childTnLst>
                              <p:par>
                                <p:cTn id="207" presetID="1" presetClass="entr" presetSubtype="0" fill="hold" grpId="0" nodeType="afterEffect">
                                  <p:stCondLst>
                                    <p:cond delay="300"/>
                                  </p:stCondLst>
                                  <p:childTnLst>
                                    <p:set>
                                      <p:cBhvr>
                                        <p:cTn id="208" dur="1" fill="hold">
                                          <p:stCondLst>
                                            <p:cond delay="0"/>
                                          </p:stCondLst>
                                        </p:cTn>
                                        <p:tgtEl>
                                          <p:spTgt spid="123"/>
                                        </p:tgtEl>
                                        <p:attrNameLst>
                                          <p:attrName>style.visibility</p:attrName>
                                        </p:attrNameLst>
                                      </p:cBhvr>
                                      <p:to>
                                        <p:strVal val="visible"/>
                                      </p:to>
                                    </p:set>
                                  </p:childTnLst>
                                </p:cTn>
                              </p:par>
                            </p:childTnLst>
                          </p:cTn>
                        </p:par>
                        <p:par>
                          <p:cTn id="209" fill="hold" nodeType="afterGroup">
                            <p:stCondLst>
                              <p:cond delay="300"/>
                            </p:stCondLst>
                            <p:childTnLst>
                              <p:par>
                                <p:cTn id="210" presetID="1" presetClass="entr" presetSubtype="0" fill="hold" nodeType="afterEffect">
                                  <p:stCondLst>
                                    <p:cond delay="300"/>
                                  </p:stCondLst>
                                  <p:childTnLst>
                                    <p:set>
                                      <p:cBhvr>
                                        <p:cTn id="211" dur="1" fill="hold">
                                          <p:stCondLst>
                                            <p:cond delay="0"/>
                                          </p:stCondLst>
                                        </p:cTn>
                                        <p:tgtEl>
                                          <p:spTgt spid="11"/>
                                        </p:tgtEl>
                                        <p:attrNameLst>
                                          <p:attrName>style.visibility</p:attrName>
                                        </p:attrNameLst>
                                      </p:cBhvr>
                                      <p:to>
                                        <p:strVal val="visible"/>
                                      </p:to>
                                    </p:se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1" presetClass="entr" presetSubtype="0" fill="hold" grpId="0" nodeType="clickEffect">
                                  <p:stCondLst>
                                    <p:cond delay="0"/>
                                  </p:stCondLst>
                                  <p:childTnLst>
                                    <p:set>
                                      <p:cBhvr>
                                        <p:cTn id="215" dur="1" fill="hold">
                                          <p:stCondLst>
                                            <p:cond delay="0"/>
                                          </p:stCondLst>
                                        </p:cTn>
                                        <p:tgtEl>
                                          <p:spTgt spid="192"/>
                                        </p:tgtEl>
                                        <p:attrNameLst>
                                          <p:attrName>style.visibility</p:attrName>
                                        </p:attrNameLst>
                                      </p:cBhvr>
                                      <p:to>
                                        <p:strVal val="visible"/>
                                      </p:to>
                                    </p:set>
                                  </p:childTnLst>
                                </p:cTn>
                              </p:par>
                            </p:childTnLst>
                          </p:cTn>
                        </p:par>
                        <p:par>
                          <p:cTn id="216" fill="hold" nodeType="afterGroup">
                            <p:stCondLst>
                              <p:cond delay="0"/>
                            </p:stCondLst>
                            <p:childTnLst>
                              <p:par>
                                <p:cTn id="217" presetID="1" presetClass="entr" presetSubtype="0" fill="hold" grpId="0" nodeType="afterEffect">
                                  <p:stCondLst>
                                    <p:cond delay="300"/>
                                  </p:stCondLst>
                                  <p:childTnLst>
                                    <p:set>
                                      <p:cBhvr>
                                        <p:cTn id="218" dur="1" fill="hold">
                                          <p:stCondLst>
                                            <p:cond delay="0"/>
                                          </p:stCondLst>
                                        </p:cTn>
                                        <p:tgtEl>
                                          <p:spTgt spid="191"/>
                                        </p:tgtEl>
                                        <p:attrNameLst>
                                          <p:attrName>style.visibility</p:attrName>
                                        </p:attrNameLst>
                                      </p:cBhvr>
                                      <p:to>
                                        <p:strVal val="visible"/>
                                      </p:to>
                                    </p:set>
                                  </p:childTnLst>
                                </p:cTn>
                              </p:par>
                            </p:childTnLst>
                          </p:cTn>
                        </p:par>
                        <p:par>
                          <p:cTn id="219" fill="hold" nodeType="afterGroup">
                            <p:stCondLst>
                              <p:cond delay="300"/>
                            </p:stCondLst>
                            <p:childTnLst>
                              <p:par>
                                <p:cTn id="220" presetID="1" presetClass="entr" presetSubtype="0" fill="hold" grpId="0" nodeType="afterEffect">
                                  <p:stCondLst>
                                    <p:cond delay="300"/>
                                  </p:stCondLst>
                                  <p:childTnLst>
                                    <p:set>
                                      <p:cBhvr>
                                        <p:cTn id="221" dur="1" fill="hold">
                                          <p:stCondLst>
                                            <p:cond delay="0"/>
                                          </p:stCondLst>
                                        </p:cTn>
                                        <p:tgtEl>
                                          <p:spTgt spid="184"/>
                                        </p:tgtEl>
                                        <p:attrNameLst>
                                          <p:attrName>style.visibility</p:attrName>
                                        </p:attrNameLst>
                                      </p:cBhvr>
                                      <p:to>
                                        <p:strVal val="visible"/>
                                      </p:to>
                                    </p:set>
                                  </p:childTnLst>
                                </p:cTn>
                              </p:par>
                            </p:childTnLst>
                          </p:cTn>
                        </p:par>
                        <p:par>
                          <p:cTn id="222" fill="hold" nodeType="afterGroup">
                            <p:stCondLst>
                              <p:cond delay="600"/>
                            </p:stCondLst>
                            <p:childTnLst>
                              <p:par>
                                <p:cTn id="223" presetID="1" presetClass="entr" presetSubtype="0" fill="hold" grpId="0" nodeType="afterEffect">
                                  <p:stCondLst>
                                    <p:cond delay="300"/>
                                  </p:stCondLst>
                                  <p:childTnLst>
                                    <p:set>
                                      <p:cBhvr>
                                        <p:cTn id="224" dur="1" fill="hold">
                                          <p:stCondLst>
                                            <p:cond delay="0"/>
                                          </p:stCondLst>
                                        </p:cTn>
                                        <p:tgtEl>
                                          <p:spTgt spid="185"/>
                                        </p:tgtEl>
                                        <p:attrNameLst>
                                          <p:attrName>style.visibility</p:attrName>
                                        </p:attrNameLst>
                                      </p:cBhvr>
                                      <p:to>
                                        <p:strVal val="visible"/>
                                      </p:to>
                                    </p:set>
                                  </p:childTnLst>
                                </p:cTn>
                              </p:par>
                            </p:childTnLst>
                          </p:cTn>
                        </p:par>
                        <p:par>
                          <p:cTn id="225" fill="hold" nodeType="afterGroup">
                            <p:stCondLst>
                              <p:cond delay="900"/>
                            </p:stCondLst>
                            <p:childTnLst>
                              <p:par>
                                <p:cTn id="226" presetID="1" presetClass="entr" presetSubtype="0" fill="hold" grpId="0" nodeType="afterEffect">
                                  <p:stCondLst>
                                    <p:cond delay="300"/>
                                  </p:stCondLst>
                                  <p:childTnLst>
                                    <p:set>
                                      <p:cBhvr>
                                        <p:cTn id="227" dur="1" fill="hold">
                                          <p:stCondLst>
                                            <p:cond delay="0"/>
                                          </p:stCondLst>
                                        </p:cTn>
                                        <p:tgtEl>
                                          <p:spTgt spid="186"/>
                                        </p:tgtEl>
                                        <p:attrNameLst>
                                          <p:attrName>style.visibility</p:attrName>
                                        </p:attrNameLst>
                                      </p:cBhvr>
                                      <p:to>
                                        <p:strVal val="visible"/>
                                      </p:to>
                                    </p:set>
                                  </p:childTnLst>
                                </p:cTn>
                              </p:par>
                            </p:childTnLst>
                          </p:cTn>
                        </p:par>
                        <p:par>
                          <p:cTn id="228" fill="hold" nodeType="afterGroup">
                            <p:stCondLst>
                              <p:cond delay="1200"/>
                            </p:stCondLst>
                            <p:childTnLst>
                              <p:par>
                                <p:cTn id="229" presetID="1" presetClass="entr" presetSubtype="0" fill="hold" grpId="0" nodeType="afterEffect">
                                  <p:stCondLst>
                                    <p:cond delay="300"/>
                                  </p:stCondLst>
                                  <p:childTnLst>
                                    <p:set>
                                      <p:cBhvr>
                                        <p:cTn id="230" dur="1" fill="hold">
                                          <p:stCondLst>
                                            <p:cond delay="0"/>
                                          </p:stCondLst>
                                        </p:cTn>
                                        <p:tgtEl>
                                          <p:spTgt spid="187"/>
                                        </p:tgtEl>
                                        <p:attrNameLst>
                                          <p:attrName>style.visibility</p:attrName>
                                        </p:attrNameLst>
                                      </p:cBhvr>
                                      <p:to>
                                        <p:strVal val="visible"/>
                                      </p:to>
                                    </p:set>
                                  </p:childTnLst>
                                </p:cTn>
                              </p:par>
                            </p:childTnLst>
                          </p:cTn>
                        </p:par>
                        <p:par>
                          <p:cTn id="231" fill="hold" nodeType="afterGroup">
                            <p:stCondLst>
                              <p:cond delay="1500"/>
                            </p:stCondLst>
                            <p:childTnLst>
                              <p:par>
                                <p:cTn id="232" presetID="1" presetClass="entr" presetSubtype="0" fill="hold" grpId="0" nodeType="afterEffect">
                                  <p:stCondLst>
                                    <p:cond delay="300"/>
                                  </p:stCondLst>
                                  <p:childTnLst>
                                    <p:set>
                                      <p:cBhvr>
                                        <p:cTn id="233" dur="1" fill="hold">
                                          <p:stCondLst>
                                            <p:cond delay="0"/>
                                          </p:stCondLst>
                                        </p:cTn>
                                        <p:tgtEl>
                                          <p:spTgt spid="188"/>
                                        </p:tgtEl>
                                        <p:attrNameLst>
                                          <p:attrName>style.visibility</p:attrName>
                                        </p:attrNameLst>
                                      </p:cBhvr>
                                      <p:to>
                                        <p:strVal val="visible"/>
                                      </p:to>
                                    </p:set>
                                  </p:childTnLst>
                                </p:cTn>
                              </p:par>
                            </p:childTnLst>
                          </p:cTn>
                        </p:par>
                        <p:par>
                          <p:cTn id="234" fill="hold" nodeType="afterGroup">
                            <p:stCondLst>
                              <p:cond delay="1800"/>
                            </p:stCondLst>
                            <p:childTnLst>
                              <p:par>
                                <p:cTn id="235" presetID="1" presetClass="entr" presetSubtype="0" fill="hold" grpId="0" nodeType="afterEffect">
                                  <p:stCondLst>
                                    <p:cond delay="300"/>
                                  </p:stCondLst>
                                  <p:childTnLst>
                                    <p:set>
                                      <p:cBhvr>
                                        <p:cTn id="236" dur="1" fill="hold">
                                          <p:stCondLst>
                                            <p:cond delay="0"/>
                                          </p:stCondLst>
                                        </p:cTn>
                                        <p:tgtEl>
                                          <p:spTgt spid="189"/>
                                        </p:tgtEl>
                                        <p:attrNameLst>
                                          <p:attrName>style.visibility</p:attrName>
                                        </p:attrNameLst>
                                      </p:cBhvr>
                                      <p:to>
                                        <p:strVal val="visible"/>
                                      </p:to>
                                    </p:set>
                                  </p:childTnLst>
                                </p:cTn>
                              </p:par>
                            </p:childTnLst>
                          </p:cTn>
                        </p:par>
                        <p:par>
                          <p:cTn id="237" fill="hold" nodeType="afterGroup">
                            <p:stCondLst>
                              <p:cond delay="2100"/>
                            </p:stCondLst>
                            <p:childTnLst>
                              <p:par>
                                <p:cTn id="238" presetID="1" presetClass="entr" presetSubtype="0" fill="hold" grpId="0" nodeType="afterEffect">
                                  <p:stCondLst>
                                    <p:cond delay="300"/>
                                  </p:stCondLst>
                                  <p:childTnLst>
                                    <p:set>
                                      <p:cBhvr>
                                        <p:cTn id="239" dur="1" fill="hold">
                                          <p:stCondLst>
                                            <p:cond delay="0"/>
                                          </p:stCondLst>
                                        </p:cTn>
                                        <p:tgtEl>
                                          <p:spTgt spid="115"/>
                                        </p:tgtEl>
                                        <p:attrNameLst>
                                          <p:attrName>style.visibility</p:attrName>
                                        </p:attrNameLst>
                                      </p:cBhvr>
                                      <p:to>
                                        <p:strVal val="visible"/>
                                      </p:to>
                                    </p:set>
                                  </p:childTnLst>
                                </p:cTn>
                              </p:par>
                            </p:childTnLst>
                          </p:cTn>
                        </p:par>
                      </p:childTnLst>
                    </p:cTn>
                  </p:par>
                  <p:par>
                    <p:cTn id="240" fill="hold" nodeType="clickPar">
                      <p:stCondLst>
                        <p:cond delay="indefinite"/>
                      </p:stCondLst>
                      <p:childTnLst>
                        <p:par>
                          <p:cTn id="241" fill="hold" nodeType="withGroup">
                            <p:stCondLst>
                              <p:cond delay="0"/>
                            </p:stCondLst>
                            <p:childTnLst>
                              <p:par>
                                <p:cTn id="242" presetID="1" presetClass="entr" presetSubtype="0" fill="hold" grpId="0" nodeType="clickEffect">
                                  <p:stCondLst>
                                    <p:cond delay="0"/>
                                  </p:stCondLst>
                                  <p:childTnLst>
                                    <p:set>
                                      <p:cBhvr>
                                        <p:cTn id="243" dur="1" fill="hold">
                                          <p:stCondLst>
                                            <p:cond delay="0"/>
                                          </p:stCondLst>
                                        </p:cTn>
                                        <p:tgtEl>
                                          <p:spTgt spid="193"/>
                                        </p:tgtEl>
                                        <p:attrNameLst>
                                          <p:attrName>style.visibility</p:attrName>
                                        </p:attrNameLst>
                                      </p:cBhvr>
                                      <p:to>
                                        <p:strVal val="visible"/>
                                      </p:to>
                                    </p:set>
                                  </p:childTnLst>
                                </p:cTn>
                              </p:par>
                            </p:childTnLst>
                          </p:cTn>
                        </p:par>
                        <p:par>
                          <p:cTn id="244" fill="hold" nodeType="afterGroup">
                            <p:stCondLst>
                              <p:cond delay="0"/>
                            </p:stCondLst>
                            <p:childTnLst>
                              <p:par>
                                <p:cTn id="245" presetID="1" presetClass="entr" presetSubtype="0" fill="hold" grpId="0" nodeType="afterEffect">
                                  <p:stCondLst>
                                    <p:cond delay="300"/>
                                  </p:stCondLst>
                                  <p:childTnLst>
                                    <p:set>
                                      <p:cBhvr>
                                        <p:cTn id="246" dur="1" fill="hold">
                                          <p:stCondLst>
                                            <p:cond delay="0"/>
                                          </p:stCondLst>
                                        </p:cTn>
                                        <p:tgtEl>
                                          <p:spTgt spid="194"/>
                                        </p:tgtEl>
                                        <p:attrNameLst>
                                          <p:attrName>style.visibility</p:attrName>
                                        </p:attrNameLst>
                                      </p:cBhvr>
                                      <p:to>
                                        <p:strVal val="visible"/>
                                      </p:to>
                                    </p:set>
                                  </p:childTnLst>
                                </p:cTn>
                              </p:par>
                            </p:childTnLst>
                          </p:cTn>
                        </p:par>
                        <p:par>
                          <p:cTn id="247" fill="hold" nodeType="afterGroup">
                            <p:stCondLst>
                              <p:cond delay="300"/>
                            </p:stCondLst>
                            <p:childTnLst>
                              <p:par>
                                <p:cTn id="248" presetID="1" presetClass="entr" presetSubtype="0" fill="hold" grpId="1" nodeType="afterEffect">
                                  <p:stCondLst>
                                    <p:cond delay="300"/>
                                  </p:stCondLst>
                                  <p:childTnLst>
                                    <p:set>
                                      <p:cBhvr>
                                        <p:cTn id="249" dur="1" fill="hold">
                                          <p:stCondLst>
                                            <p:cond delay="0"/>
                                          </p:stCondLst>
                                        </p:cTn>
                                        <p:tgtEl>
                                          <p:spTgt spid="194"/>
                                        </p:tgtEl>
                                        <p:attrNameLst>
                                          <p:attrName>style.visibility</p:attrName>
                                        </p:attrNameLst>
                                      </p:cBhvr>
                                      <p:to>
                                        <p:strVal val="visible"/>
                                      </p:to>
                                    </p:set>
                                  </p:childTnLst>
                                </p:cTn>
                              </p:par>
                            </p:childTnLst>
                          </p:cTn>
                        </p:par>
                        <p:par>
                          <p:cTn id="250" fill="hold" nodeType="afterGroup">
                            <p:stCondLst>
                              <p:cond delay="600"/>
                            </p:stCondLst>
                            <p:childTnLst>
                              <p:par>
                                <p:cTn id="251" presetID="1" presetClass="entr" presetSubtype="0" fill="hold" grpId="0" nodeType="afterEffect">
                                  <p:stCondLst>
                                    <p:cond delay="300"/>
                                  </p:stCondLst>
                                  <p:childTnLst>
                                    <p:set>
                                      <p:cBhvr>
                                        <p:cTn id="252" dur="1" fill="hold">
                                          <p:stCondLst>
                                            <p:cond delay="0"/>
                                          </p:stCondLst>
                                        </p:cTn>
                                        <p:tgtEl>
                                          <p:spTgt spid="195"/>
                                        </p:tgtEl>
                                        <p:attrNameLst>
                                          <p:attrName>style.visibility</p:attrName>
                                        </p:attrNameLst>
                                      </p:cBhvr>
                                      <p:to>
                                        <p:strVal val="visible"/>
                                      </p:to>
                                    </p:set>
                                  </p:childTnLst>
                                </p:cTn>
                              </p:par>
                            </p:childTnLst>
                          </p:cTn>
                        </p:par>
                        <p:par>
                          <p:cTn id="253" fill="hold" nodeType="afterGroup">
                            <p:stCondLst>
                              <p:cond delay="900"/>
                            </p:stCondLst>
                            <p:childTnLst>
                              <p:par>
                                <p:cTn id="254" presetID="1" presetClass="entr" presetSubtype="0" fill="hold" grpId="0" nodeType="afterEffect">
                                  <p:stCondLst>
                                    <p:cond delay="300"/>
                                  </p:stCondLst>
                                  <p:childTnLst>
                                    <p:set>
                                      <p:cBhvr>
                                        <p:cTn id="255" dur="1" fill="hold">
                                          <p:stCondLst>
                                            <p:cond delay="0"/>
                                          </p:stCondLst>
                                        </p:cTn>
                                        <p:tgtEl>
                                          <p:spTgt spid="196"/>
                                        </p:tgtEl>
                                        <p:attrNameLst>
                                          <p:attrName>style.visibility</p:attrName>
                                        </p:attrNameLst>
                                      </p:cBhvr>
                                      <p:to>
                                        <p:strVal val="visible"/>
                                      </p:to>
                                    </p:set>
                                  </p:childTnLst>
                                </p:cTn>
                              </p:par>
                            </p:childTnLst>
                          </p:cTn>
                        </p:par>
                        <p:par>
                          <p:cTn id="256" fill="hold" nodeType="afterGroup">
                            <p:stCondLst>
                              <p:cond delay="1200"/>
                            </p:stCondLst>
                            <p:childTnLst>
                              <p:par>
                                <p:cTn id="257" presetID="1" presetClass="entr" presetSubtype="0" fill="hold" grpId="0" nodeType="afterEffect">
                                  <p:stCondLst>
                                    <p:cond delay="300"/>
                                  </p:stCondLst>
                                  <p:childTnLst>
                                    <p:set>
                                      <p:cBhvr>
                                        <p:cTn id="258" dur="1" fill="hold">
                                          <p:stCondLst>
                                            <p:cond delay="0"/>
                                          </p:stCondLst>
                                        </p:cTn>
                                        <p:tgtEl>
                                          <p:spTgt spid="197"/>
                                        </p:tgtEl>
                                        <p:attrNameLst>
                                          <p:attrName>style.visibility</p:attrName>
                                        </p:attrNameLst>
                                      </p:cBhvr>
                                      <p:to>
                                        <p:strVal val="visible"/>
                                      </p:to>
                                    </p:set>
                                  </p:childTnLst>
                                </p:cTn>
                              </p:par>
                            </p:childTnLst>
                          </p:cTn>
                        </p:par>
                        <p:par>
                          <p:cTn id="259" fill="hold" nodeType="afterGroup">
                            <p:stCondLst>
                              <p:cond delay="1500"/>
                            </p:stCondLst>
                            <p:childTnLst>
                              <p:par>
                                <p:cTn id="260" presetID="1" presetClass="entr" presetSubtype="0" fill="hold" grpId="0" nodeType="afterEffect">
                                  <p:stCondLst>
                                    <p:cond delay="0"/>
                                  </p:stCondLst>
                                  <p:childTnLst>
                                    <p:set>
                                      <p:cBhvr>
                                        <p:cTn id="261" dur="1" fill="hold">
                                          <p:stCondLst>
                                            <p:cond delay="0"/>
                                          </p:stCondLst>
                                        </p:cTn>
                                        <p:tgtEl>
                                          <p:spTgt spid="198"/>
                                        </p:tgtEl>
                                        <p:attrNameLst>
                                          <p:attrName>style.visibility</p:attrName>
                                        </p:attrNameLst>
                                      </p:cBhvr>
                                      <p:to>
                                        <p:strVal val="visible"/>
                                      </p:to>
                                    </p:set>
                                  </p:childTnLst>
                                </p:cTn>
                              </p:par>
                            </p:childTnLst>
                          </p:cTn>
                        </p:par>
                        <p:par>
                          <p:cTn id="262" fill="hold" nodeType="afterGroup">
                            <p:stCondLst>
                              <p:cond delay="1500"/>
                            </p:stCondLst>
                            <p:childTnLst>
                              <p:par>
                                <p:cTn id="263" presetID="1" presetClass="entr" presetSubtype="0" fill="hold" grpId="0" nodeType="afterEffect">
                                  <p:stCondLst>
                                    <p:cond delay="300"/>
                                  </p:stCondLst>
                                  <p:childTnLst>
                                    <p:set>
                                      <p:cBhvr>
                                        <p:cTn id="264" dur="1" fill="hold">
                                          <p:stCondLst>
                                            <p:cond delay="0"/>
                                          </p:stCondLst>
                                        </p:cTn>
                                        <p:tgtEl>
                                          <p:spTgt spid="199"/>
                                        </p:tgtEl>
                                        <p:attrNameLst>
                                          <p:attrName>style.visibility</p:attrName>
                                        </p:attrNameLst>
                                      </p:cBhvr>
                                      <p:to>
                                        <p:strVal val="visible"/>
                                      </p:to>
                                    </p:set>
                                  </p:childTnLst>
                                </p:cTn>
                              </p:par>
                            </p:childTnLst>
                          </p:cTn>
                        </p:par>
                        <p:par>
                          <p:cTn id="265" fill="hold" nodeType="afterGroup">
                            <p:stCondLst>
                              <p:cond delay="1800"/>
                            </p:stCondLst>
                            <p:childTnLst>
                              <p:par>
                                <p:cTn id="266" presetID="1" presetClass="entr" presetSubtype="0" fill="hold" grpId="0" nodeType="afterEffect">
                                  <p:stCondLst>
                                    <p:cond delay="300"/>
                                  </p:stCondLst>
                                  <p:childTnLst>
                                    <p:set>
                                      <p:cBhvr>
                                        <p:cTn id="267" dur="1" fill="hold">
                                          <p:stCondLst>
                                            <p:cond delay="0"/>
                                          </p:stCondLst>
                                        </p:cTn>
                                        <p:tgtEl>
                                          <p:spTgt spid="200"/>
                                        </p:tgtEl>
                                        <p:attrNameLst>
                                          <p:attrName>style.visibility</p:attrName>
                                        </p:attrNameLst>
                                      </p:cBhvr>
                                      <p:to>
                                        <p:strVal val="visible"/>
                                      </p:to>
                                    </p:set>
                                  </p:childTnLst>
                                </p:cTn>
                              </p:par>
                            </p:childTnLst>
                          </p:cTn>
                        </p:par>
                        <p:par>
                          <p:cTn id="268" fill="hold" nodeType="afterGroup">
                            <p:stCondLst>
                              <p:cond delay="2100"/>
                            </p:stCondLst>
                            <p:childTnLst>
                              <p:par>
                                <p:cTn id="269" presetID="1" presetClass="entr" presetSubtype="0" fill="hold" grpId="0" nodeType="afterEffect">
                                  <p:stCondLst>
                                    <p:cond delay="300"/>
                                  </p:stCondLst>
                                  <p:childTnLst>
                                    <p:set>
                                      <p:cBhvr>
                                        <p:cTn id="270" dur="1" fill="hold">
                                          <p:stCondLst>
                                            <p:cond delay="0"/>
                                          </p:stCondLst>
                                        </p:cTn>
                                        <p:tgtEl>
                                          <p:spTgt spid="202"/>
                                        </p:tgtEl>
                                        <p:attrNameLst>
                                          <p:attrName>style.visibility</p:attrName>
                                        </p:attrNameLst>
                                      </p:cBhvr>
                                      <p:to>
                                        <p:strVal val="visible"/>
                                      </p:to>
                                    </p:set>
                                  </p:childTnLst>
                                </p:cTn>
                              </p:par>
                            </p:childTnLst>
                          </p:cTn>
                        </p:par>
                        <p:par>
                          <p:cTn id="271" fill="hold" nodeType="afterGroup">
                            <p:stCondLst>
                              <p:cond delay="2400"/>
                            </p:stCondLst>
                            <p:childTnLst>
                              <p:par>
                                <p:cTn id="272" presetID="1" presetClass="entr" presetSubtype="0" fill="hold" grpId="0" nodeType="afterEffect">
                                  <p:stCondLst>
                                    <p:cond delay="300"/>
                                  </p:stCondLst>
                                  <p:childTnLst>
                                    <p:set>
                                      <p:cBhvr>
                                        <p:cTn id="273" dur="1" fill="hold">
                                          <p:stCondLst>
                                            <p:cond delay="0"/>
                                          </p:stCondLst>
                                        </p:cTn>
                                        <p:tgtEl>
                                          <p:spTgt spid="203"/>
                                        </p:tgtEl>
                                        <p:attrNameLst>
                                          <p:attrName>style.visibility</p:attrName>
                                        </p:attrNameLst>
                                      </p:cBhvr>
                                      <p:to>
                                        <p:strVal val="visible"/>
                                      </p:to>
                                    </p:set>
                                  </p:childTnLst>
                                </p:cTn>
                              </p:par>
                            </p:childTnLst>
                          </p:cTn>
                        </p:par>
                        <p:par>
                          <p:cTn id="274" fill="hold" nodeType="afterGroup">
                            <p:stCondLst>
                              <p:cond delay="2700"/>
                            </p:stCondLst>
                            <p:childTnLst>
                              <p:par>
                                <p:cTn id="275" presetID="1" presetClass="entr" presetSubtype="0" fill="hold" grpId="0" nodeType="afterEffect">
                                  <p:stCondLst>
                                    <p:cond delay="300"/>
                                  </p:stCondLst>
                                  <p:childTnLst>
                                    <p:set>
                                      <p:cBhvr>
                                        <p:cTn id="276" dur="1" fill="hold">
                                          <p:stCondLst>
                                            <p:cond delay="0"/>
                                          </p:stCondLst>
                                        </p:cTn>
                                        <p:tgtEl>
                                          <p:spTgt spid="130"/>
                                        </p:tgtEl>
                                        <p:attrNameLst>
                                          <p:attrName>style.visibility</p:attrName>
                                        </p:attrNameLst>
                                      </p:cBhvr>
                                      <p:to>
                                        <p:strVal val="visible"/>
                                      </p:to>
                                    </p:set>
                                  </p:childTnLst>
                                </p:cTn>
                              </p:par>
                            </p:childTnLst>
                          </p:cTn>
                        </p:par>
                        <p:par>
                          <p:cTn id="277" fill="hold" nodeType="afterGroup">
                            <p:stCondLst>
                              <p:cond delay="3000"/>
                            </p:stCondLst>
                            <p:childTnLst>
                              <p:par>
                                <p:cTn id="278" presetID="1" presetClass="entr" presetSubtype="0" fill="hold" grpId="0" nodeType="afterEffect">
                                  <p:stCondLst>
                                    <p:cond delay="300"/>
                                  </p:stCondLst>
                                  <p:childTnLst>
                                    <p:set>
                                      <p:cBhvr>
                                        <p:cTn id="279" dur="1" fill="hold">
                                          <p:stCondLst>
                                            <p:cond delay="0"/>
                                          </p:stCondLst>
                                        </p:cTn>
                                        <p:tgtEl>
                                          <p:spTgt spid="22"/>
                                        </p:tgtEl>
                                        <p:attrNameLst>
                                          <p:attrName>style.visibility</p:attrName>
                                        </p:attrNameLst>
                                      </p:cBhvr>
                                      <p:to>
                                        <p:strVal val="visible"/>
                                      </p:to>
                                    </p:set>
                                  </p:childTnLst>
                                </p:cTn>
                              </p:par>
                            </p:childTnLst>
                          </p:cTn>
                        </p:par>
                        <p:par>
                          <p:cTn id="280" fill="hold" nodeType="afterGroup">
                            <p:stCondLst>
                              <p:cond delay="3300"/>
                            </p:stCondLst>
                            <p:childTnLst>
                              <p:par>
                                <p:cTn id="281" presetID="1" presetClass="entr" presetSubtype="0" fill="hold" grpId="0" nodeType="afterEffect">
                                  <p:stCondLst>
                                    <p:cond delay="300"/>
                                  </p:stCondLst>
                                  <p:childTnLst>
                                    <p:set>
                                      <p:cBhvr>
                                        <p:cTn id="282" dur="1" fill="hold">
                                          <p:stCondLst>
                                            <p:cond delay="0"/>
                                          </p:stCondLst>
                                        </p:cTn>
                                        <p:tgtEl>
                                          <p:spTgt spid="133"/>
                                        </p:tgtEl>
                                        <p:attrNameLst>
                                          <p:attrName>style.visibility</p:attrName>
                                        </p:attrNameLst>
                                      </p:cBhvr>
                                      <p:to>
                                        <p:strVal val="visible"/>
                                      </p:to>
                                    </p:set>
                                  </p:childTnLst>
                                </p:cTn>
                              </p:par>
                            </p:childTnLst>
                          </p:cTn>
                        </p:par>
                        <p:par>
                          <p:cTn id="283" fill="hold" nodeType="afterGroup">
                            <p:stCondLst>
                              <p:cond delay="3600"/>
                            </p:stCondLst>
                            <p:childTnLst>
                              <p:par>
                                <p:cTn id="284" presetID="1" presetClass="entr" presetSubtype="0" fill="hold" grpId="0" nodeType="afterEffect">
                                  <p:stCondLst>
                                    <p:cond delay="300"/>
                                  </p:stCondLst>
                                  <p:childTnLst>
                                    <p:set>
                                      <p:cBhvr>
                                        <p:cTn id="285" dur="1" fill="hold">
                                          <p:stCondLst>
                                            <p:cond delay="0"/>
                                          </p:stCondLst>
                                        </p:cTn>
                                        <p:tgtEl>
                                          <p:spTgt spid="76"/>
                                        </p:tgtEl>
                                        <p:attrNameLst>
                                          <p:attrName>style.visibility</p:attrName>
                                        </p:attrNameLst>
                                      </p:cBhvr>
                                      <p:to>
                                        <p:strVal val="visible"/>
                                      </p:to>
                                    </p:set>
                                  </p:childTnLst>
                                </p:cTn>
                              </p:par>
                            </p:childTnLst>
                          </p:cTn>
                        </p:par>
                        <p:par>
                          <p:cTn id="286" fill="hold" nodeType="afterGroup">
                            <p:stCondLst>
                              <p:cond delay="3900"/>
                            </p:stCondLst>
                            <p:childTnLst>
                              <p:par>
                                <p:cTn id="287" presetID="1" presetClass="entr" presetSubtype="0" fill="hold" grpId="0" nodeType="afterEffect">
                                  <p:stCondLst>
                                    <p:cond delay="300"/>
                                  </p:stCondLst>
                                  <p:childTnLst>
                                    <p:set>
                                      <p:cBhvr>
                                        <p:cTn id="288" dur="1" fill="hold">
                                          <p:stCondLst>
                                            <p:cond delay="0"/>
                                          </p:stCondLst>
                                        </p:cTn>
                                        <p:tgtEl>
                                          <p:spTgt spid="27"/>
                                        </p:tgtEl>
                                        <p:attrNameLst>
                                          <p:attrName>style.visibility</p:attrName>
                                        </p:attrNameLst>
                                      </p:cBhvr>
                                      <p:to>
                                        <p:strVal val="visible"/>
                                      </p:to>
                                    </p:set>
                                  </p:childTnLst>
                                </p:cTn>
                              </p:par>
                            </p:childTnLst>
                          </p:cTn>
                        </p:par>
                        <p:par>
                          <p:cTn id="289" fill="hold" nodeType="afterGroup">
                            <p:stCondLst>
                              <p:cond delay="4200"/>
                            </p:stCondLst>
                            <p:childTnLst>
                              <p:par>
                                <p:cTn id="290" presetID="1" presetClass="entr" presetSubtype="0" fill="hold" grpId="0" nodeType="afterEffect">
                                  <p:stCondLst>
                                    <p:cond delay="300"/>
                                  </p:stCondLst>
                                  <p:childTnLst>
                                    <p:set>
                                      <p:cBhvr>
                                        <p:cTn id="291" dur="1" fill="hold">
                                          <p:stCondLst>
                                            <p:cond delay="0"/>
                                          </p:stCondLst>
                                        </p:cTn>
                                        <p:tgtEl>
                                          <p:spTgt spid="51"/>
                                        </p:tgtEl>
                                        <p:attrNameLst>
                                          <p:attrName>style.visibility</p:attrName>
                                        </p:attrNameLst>
                                      </p:cBhvr>
                                      <p:to>
                                        <p:strVal val="visible"/>
                                      </p:to>
                                    </p:set>
                                  </p:childTnLst>
                                </p:cTn>
                              </p:par>
                            </p:childTnLst>
                          </p:cTn>
                        </p:par>
                        <p:par>
                          <p:cTn id="292" fill="hold" nodeType="afterGroup">
                            <p:stCondLst>
                              <p:cond delay="4500"/>
                            </p:stCondLst>
                            <p:childTnLst>
                              <p:par>
                                <p:cTn id="293" presetID="1" presetClass="entr" presetSubtype="0" fill="hold" grpId="0" nodeType="afterEffect">
                                  <p:stCondLst>
                                    <p:cond delay="300"/>
                                  </p:stCondLst>
                                  <p:childTnLst>
                                    <p:set>
                                      <p:cBhvr>
                                        <p:cTn id="294" dur="1" fill="hold">
                                          <p:stCondLst>
                                            <p:cond delay="0"/>
                                          </p:stCondLst>
                                        </p:cTn>
                                        <p:tgtEl>
                                          <p:spTgt spid="52"/>
                                        </p:tgtEl>
                                        <p:attrNameLst>
                                          <p:attrName>style.visibility</p:attrName>
                                        </p:attrNameLst>
                                      </p:cBhvr>
                                      <p:to>
                                        <p:strVal val="visible"/>
                                      </p:to>
                                    </p:set>
                                  </p:childTnLst>
                                </p:cTn>
                              </p:par>
                            </p:childTnLst>
                          </p:cTn>
                        </p:par>
                        <p:par>
                          <p:cTn id="295" fill="hold" nodeType="afterGroup">
                            <p:stCondLst>
                              <p:cond delay="4800"/>
                            </p:stCondLst>
                            <p:childTnLst>
                              <p:par>
                                <p:cTn id="296" presetID="1" presetClass="entr" presetSubtype="0" fill="hold" grpId="0" nodeType="afterEffect">
                                  <p:stCondLst>
                                    <p:cond delay="300"/>
                                  </p:stCondLst>
                                  <p:childTnLst>
                                    <p:set>
                                      <p:cBhvr>
                                        <p:cTn id="297" dur="1" fill="hold">
                                          <p:stCondLst>
                                            <p:cond delay="0"/>
                                          </p:stCondLst>
                                        </p:cTn>
                                        <p:tgtEl>
                                          <p:spTgt spid="53"/>
                                        </p:tgtEl>
                                        <p:attrNameLst>
                                          <p:attrName>style.visibility</p:attrName>
                                        </p:attrNameLst>
                                      </p:cBhvr>
                                      <p:to>
                                        <p:strVal val="visible"/>
                                      </p:to>
                                    </p:set>
                                  </p:childTnLst>
                                </p:cTn>
                              </p:par>
                            </p:childTnLst>
                          </p:cTn>
                        </p:par>
                        <p:par>
                          <p:cTn id="298" fill="hold" nodeType="afterGroup">
                            <p:stCondLst>
                              <p:cond delay="5100"/>
                            </p:stCondLst>
                            <p:childTnLst>
                              <p:par>
                                <p:cTn id="299" presetID="1" presetClass="entr" presetSubtype="0" fill="hold" grpId="0" nodeType="afterEffect">
                                  <p:stCondLst>
                                    <p:cond delay="300"/>
                                  </p:stCondLst>
                                  <p:childTnLst>
                                    <p:set>
                                      <p:cBhvr>
                                        <p:cTn id="300" dur="1" fill="hold">
                                          <p:stCondLst>
                                            <p:cond delay="0"/>
                                          </p:stCondLst>
                                        </p:cTn>
                                        <p:tgtEl>
                                          <p:spTgt spid="54"/>
                                        </p:tgtEl>
                                        <p:attrNameLst>
                                          <p:attrName>style.visibility</p:attrName>
                                        </p:attrNameLst>
                                      </p:cBhvr>
                                      <p:to>
                                        <p:strVal val="visible"/>
                                      </p:to>
                                    </p:set>
                                  </p:childTnLst>
                                </p:cTn>
                              </p:par>
                            </p:childTnLst>
                          </p:cTn>
                        </p:par>
                        <p:par>
                          <p:cTn id="301" fill="hold" nodeType="afterGroup">
                            <p:stCondLst>
                              <p:cond delay="5400"/>
                            </p:stCondLst>
                            <p:childTnLst>
                              <p:par>
                                <p:cTn id="302" presetID="1" presetClass="entr" presetSubtype="0" fill="hold" grpId="0" nodeType="afterEffect">
                                  <p:stCondLst>
                                    <p:cond delay="300"/>
                                  </p:stCondLst>
                                  <p:childTnLst>
                                    <p:set>
                                      <p:cBhvr>
                                        <p:cTn id="303" dur="1" fill="hold">
                                          <p:stCondLst>
                                            <p:cond delay="0"/>
                                          </p:stCondLst>
                                        </p:cTn>
                                        <p:tgtEl>
                                          <p:spTgt spid="55"/>
                                        </p:tgtEl>
                                        <p:attrNameLst>
                                          <p:attrName>style.visibility</p:attrName>
                                        </p:attrNameLst>
                                      </p:cBhvr>
                                      <p:to>
                                        <p:strVal val="visible"/>
                                      </p:to>
                                    </p:set>
                                  </p:childTnLst>
                                </p:cTn>
                              </p:par>
                            </p:childTnLst>
                          </p:cTn>
                        </p:par>
                        <p:par>
                          <p:cTn id="304" fill="hold" nodeType="afterGroup">
                            <p:stCondLst>
                              <p:cond delay="5700"/>
                            </p:stCondLst>
                            <p:childTnLst>
                              <p:par>
                                <p:cTn id="305" presetID="1" presetClass="entr" presetSubtype="0" fill="hold" grpId="0" nodeType="afterEffect">
                                  <p:stCondLst>
                                    <p:cond delay="300"/>
                                  </p:stCondLst>
                                  <p:childTnLst>
                                    <p:set>
                                      <p:cBhvr>
                                        <p:cTn id="306" dur="1" fill="hold">
                                          <p:stCondLst>
                                            <p:cond delay="0"/>
                                          </p:stCondLst>
                                        </p:cTn>
                                        <p:tgtEl>
                                          <p:spTgt spid="56"/>
                                        </p:tgtEl>
                                        <p:attrNameLst>
                                          <p:attrName>style.visibility</p:attrName>
                                        </p:attrNameLst>
                                      </p:cBhvr>
                                      <p:to>
                                        <p:strVal val="visible"/>
                                      </p:to>
                                    </p:set>
                                  </p:childTnLst>
                                </p:cTn>
                              </p:par>
                            </p:childTnLst>
                          </p:cTn>
                        </p:par>
                        <p:par>
                          <p:cTn id="307" fill="hold" nodeType="afterGroup">
                            <p:stCondLst>
                              <p:cond delay="6000"/>
                            </p:stCondLst>
                            <p:childTnLst>
                              <p:par>
                                <p:cTn id="308" presetID="1" presetClass="entr" presetSubtype="0" fill="hold" grpId="0" nodeType="afterEffect">
                                  <p:stCondLst>
                                    <p:cond delay="300"/>
                                  </p:stCondLst>
                                  <p:childTnLst>
                                    <p:set>
                                      <p:cBhvr>
                                        <p:cTn id="309" dur="1" fill="hold">
                                          <p:stCondLst>
                                            <p:cond delay="0"/>
                                          </p:stCondLst>
                                        </p:cTn>
                                        <p:tgtEl>
                                          <p:spTgt spid="57"/>
                                        </p:tgtEl>
                                        <p:attrNameLst>
                                          <p:attrName>style.visibility</p:attrName>
                                        </p:attrNameLst>
                                      </p:cBhvr>
                                      <p:to>
                                        <p:strVal val="visible"/>
                                      </p:to>
                                    </p:set>
                                  </p:childTnLst>
                                </p:cTn>
                              </p:par>
                            </p:childTnLst>
                          </p:cTn>
                        </p:par>
                        <p:par>
                          <p:cTn id="310" fill="hold" nodeType="afterGroup">
                            <p:stCondLst>
                              <p:cond delay="6300"/>
                            </p:stCondLst>
                            <p:childTnLst>
                              <p:par>
                                <p:cTn id="311" presetID="1" presetClass="entr" presetSubtype="0" fill="hold" grpId="0" nodeType="afterEffect">
                                  <p:stCondLst>
                                    <p:cond delay="300"/>
                                  </p:stCondLst>
                                  <p:childTnLst>
                                    <p:set>
                                      <p:cBhvr>
                                        <p:cTn id="312" dur="1" fill="hold">
                                          <p:stCondLst>
                                            <p:cond delay="0"/>
                                          </p:stCondLst>
                                        </p:cTn>
                                        <p:tgtEl>
                                          <p:spTgt spid="121"/>
                                        </p:tgtEl>
                                        <p:attrNameLst>
                                          <p:attrName>style.visibility</p:attrName>
                                        </p:attrNameLst>
                                      </p:cBhvr>
                                      <p:to>
                                        <p:strVal val="visible"/>
                                      </p:to>
                                    </p:set>
                                  </p:childTnLst>
                                </p:cTn>
                              </p:par>
                            </p:childTnLst>
                          </p:cTn>
                        </p:par>
                        <p:par>
                          <p:cTn id="313" fill="hold" nodeType="afterGroup">
                            <p:stCondLst>
                              <p:cond delay="6600"/>
                            </p:stCondLst>
                            <p:childTnLst>
                              <p:par>
                                <p:cTn id="314" presetID="1" presetClass="entr" presetSubtype="0" fill="hold" grpId="0" nodeType="afterEffect">
                                  <p:stCondLst>
                                    <p:cond delay="300"/>
                                  </p:stCondLst>
                                  <p:childTnLst>
                                    <p:set>
                                      <p:cBhvr>
                                        <p:cTn id="315" dur="1" fill="hold">
                                          <p:stCondLst>
                                            <p:cond delay="0"/>
                                          </p:stCondLst>
                                        </p:cTn>
                                        <p:tgtEl>
                                          <p:spTgt spid="58"/>
                                        </p:tgtEl>
                                        <p:attrNameLst>
                                          <p:attrName>style.visibility</p:attrName>
                                        </p:attrNameLst>
                                      </p:cBhvr>
                                      <p:to>
                                        <p:strVal val="visible"/>
                                      </p:to>
                                    </p:set>
                                  </p:childTnLst>
                                </p:cTn>
                              </p:par>
                            </p:childTnLst>
                          </p:cTn>
                        </p:par>
                        <p:par>
                          <p:cTn id="316" fill="hold" nodeType="afterGroup">
                            <p:stCondLst>
                              <p:cond delay="6900"/>
                            </p:stCondLst>
                            <p:childTnLst>
                              <p:par>
                                <p:cTn id="317" presetID="1" presetClass="entr" presetSubtype="0" fill="hold" grpId="0" nodeType="afterEffect">
                                  <p:stCondLst>
                                    <p:cond delay="300"/>
                                  </p:stCondLst>
                                  <p:childTnLst>
                                    <p:set>
                                      <p:cBhvr>
                                        <p:cTn id="318" dur="1" fill="hold">
                                          <p:stCondLst>
                                            <p:cond delay="0"/>
                                          </p:stCondLst>
                                        </p:cTn>
                                        <p:tgtEl>
                                          <p:spTgt spid="50"/>
                                        </p:tgtEl>
                                        <p:attrNameLst>
                                          <p:attrName>style.visibility</p:attrName>
                                        </p:attrNameLst>
                                      </p:cBhvr>
                                      <p:to>
                                        <p:strVal val="visible"/>
                                      </p:to>
                                    </p:set>
                                  </p:childTnLst>
                                </p:cTn>
                              </p:par>
                            </p:childTnLst>
                          </p:cTn>
                        </p:par>
                        <p:par>
                          <p:cTn id="319" fill="hold" nodeType="afterGroup">
                            <p:stCondLst>
                              <p:cond delay="7200"/>
                            </p:stCondLst>
                            <p:childTnLst>
                              <p:par>
                                <p:cTn id="320" presetID="1" presetClass="entr" presetSubtype="0" fill="hold" grpId="0" nodeType="afterEffect">
                                  <p:stCondLst>
                                    <p:cond delay="300"/>
                                  </p:stCondLst>
                                  <p:childTnLst>
                                    <p:set>
                                      <p:cBhvr>
                                        <p:cTn id="321" dur="1" fill="hold">
                                          <p:stCondLst>
                                            <p:cond delay="0"/>
                                          </p:stCondLst>
                                        </p:cTn>
                                        <p:tgtEl>
                                          <p:spTgt spid="42"/>
                                        </p:tgtEl>
                                        <p:attrNameLst>
                                          <p:attrName>style.visibility</p:attrName>
                                        </p:attrNameLst>
                                      </p:cBhvr>
                                      <p:to>
                                        <p:strVal val="visible"/>
                                      </p:to>
                                    </p:set>
                                  </p:childTnLst>
                                </p:cTn>
                              </p:par>
                            </p:childTnLst>
                          </p:cTn>
                        </p:par>
                        <p:par>
                          <p:cTn id="322" fill="hold" nodeType="afterGroup">
                            <p:stCondLst>
                              <p:cond delay="7500"/>
                            </p:stCondLst>
                            <p:childTnLst>
                              <p:par>
                                <p:cTn id="323" presetID="1" presetClass="entr" presetSubtype="0" fill="hold" grpId="0" nodeType="afterEffect">
                                  <p:stCondLst>
                                    <p:cond delay="300"/>
                                  </p:stCondLst>
                                  <p:childTnLst>
                                    <p:set>
                                      <p:cBhvr>
                                        <p:cTn id="324" dur="1" fill="hold">
                                          <p:stCondLst>
                                            <p:cond delay="0"/>
                                          </p:stCondLst>
                                        </p:cTn>
                                        <p:tgtEl>
                                          <p:spTgt spid="43"/>
                                        </p:tgtEl>
                                        <p:attrNameLst>
                                          <p:attrName>style.visibility</p:attrName>
                                        </p:attrNameLst>
                                      </p:cBhvr>
                                      <p:to>
                                        <p:strVal val="visible"/>
                                      </p:to>
                                    </p:set>
                                  </p:childTnLst>
                                </p:cTn>
                              </p:par>
                            </p:childTnLst>
                          </p:cTn>
                        </p:par>
                        <p:par>
                          <p:cTn id="325" fill="hold" nodeType="afterGroup">
                            <p:stCondLst>
                              <p:cond delay="7800"/>
                            </p:stCondLst>
                            <p:childTnLst>
                              <p:par>
                                <p:cTn id="326" presetID="1" presetClass="entr" presetSubtype="0" fill="hold" grpId="0" nodeType="afterEffect">
                                  <p:stCondLst>
                                    <p:cond delay="300"/>
                                  </p:stCondLst>
                                  <p:childTnLst>
                                    <p:set>
                                      <p:cBhvr>
                                        <p:cTn id="327" dur="1" fill="hold">
                                          <p:stCondLst>
                                            <p:cond delay="0"/>
                                          </p:stCondLst>
                                        </p:cTn>
                                        <p:tgtEl>
                                          <p:spTgt spid="44"/>
                                        </p:tgtEl>
                                        <p:attrNameLst>
                                          <p:attrName>style.visibility</p:attrName>
                                        </p:attrNameLst>
                                      </p:cBhvr>
                                      <p:to>
                                        <p:strVal val="visible"/>
                                      </p:to>
                                    </p:set>
                                  </p:childTnLst>
                                </p:cTn>
                              </p:par>
                            </p:childTnLst>
                          </p:cTn>
                        </p:par>
                        <p:par>
                          <p:cTn id="328" fill="hold" nodeType="afterGroup">
                            <p:stCondLst>
                              <p:cond delay="8100"/>
                            </p:stCondLst>
                            <p:childTnLst>
                              <p:par>
                                <p:cTn id="329" presetID="1" presetClass="entr" presetSubtype="0" fill="hold" grpId="0" nodeType="afterEffect">
                                  <p:stCondLst>
                                    <p:cond delay="300"/>
                                  </p:stCondLst>
                                  <p:childTnLst>
                                    <p:set>
                                      <p:cBhvr>
                                        <p:cTn id="330" dur="1" fill="hold">
                                          <p:stCondLst>
                                            <p:cond delay="0"/>
                                          </p:stCondLst>
                                        </p:cTn>
                                        <p:tgtEl>
                                          <p:spTgt spid="138"/>
                                        </p:tgtEl>
                                        <p:attrNameLst>
                                          <p:attrName>style.visibility</p:attrName>
                                        </p:attrNameLst>
                                      </p:cBhvr>
                                      <p:to>
                                        <p:strVal val="visible"/>
                                      </p:to>
                                    </p:set>
                                  </p:childTnLst>
                                </p:cTn>
                              </p:par>
                            </p:childTnLst>
                          </p:cTn>
                        </p:par>
                        <p:par>
                          <p:cTn id="331" fill="hold" nodeType="afterGroup">
                            <p:stCondLst>
                              <p:cond delay="8400"/>
                            </p:stCondLst>
                            <p:childTnLst>
                              <p:par>
                                <p:cTn id="332" presetID="1" presetClass="entr" presetSubtype="0" fill="hold" grpId="0" nodeType="afterEffect">
                                  <p:stCondLst>
                                    <p:cond delay="300"/>
                                  </p:stCondLst>
                                  <p:childTnLst>
                                    <p:set>
                                      <p:cBhvr>
                                        <p:cTn id="333"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75" grpId="0" animBg="1"/>
      <p:bldP spid="65" grpId="0" animBg="1"/>
      <p:bldP spid="22" grpId="0" animBg="1"/>
      <p:bldP spid="27" grpId="0" animBg="1"/>
      <p:bldP spid="42" grpId="0" animBg="1"/>
      <p:bldP spid="43" grpId="0" animBg="1"/>
      <p:bldP spid="44" grpId="0" animBg="1"/>
      <p:bldP spid="50" grpId="0" animBg="1"/>
      <p:bldP spid="51" grpId="0" animBg="1"/>
      <p:bldP spid="52" grpId="0" animBg="1"/>
      <p:bldP spid="53" grpId="0" animBg="1"/>
      <p:bldP spid="54" grpId="0" animBg="1"/>
      <p:bldP spid="55" grpId="0" animBg="1"/>
      <p:bldP spid="56" grpId="0" animBg="1"/>
      <p:bldP spid="57" grpId="0" animBg="1"/>
      <p:bldP spid="58" grpId="0" animBg="1"/>
      <p:bldP spid="67" grpId="0" animBg="1"/>
      <p:bldP spid="95" grpId="0" animBg="1"/>
      <p:bldP spid="98" grpId="0" animBg="1"/>
      <p:bldP spid="110" grpId="0" animBg="1"/>
      <p:bldP spid="111" grpId="0" animBg="1"/>
      <p:bldP spid="115" grpId="0" animBg="1"/>
      <p:bldP spid="121" grpId="0" animBg="1"/>
      <p:bldP spid="130" grpId="0" animBg="1"/>
      <p:bldP spid="133" grpId="0" animBg="1"/>
      <p:bldP spid="138" grpId="0" animBg="1"/>
      <p:bldP spid="76" grpId="0" animBg="1"/>
      <p:bldP spid="78" grpId="0" animBg="1"/>
      <p:bldP spid="79" grpId="0" animBg="1"/>
      <p:bldP spid="80" grpId="0" animBg="1"/>
      <p:bldP spid="81" grpId="0" animBg="1"/>
      <p:bldP spid="82" grpId="0" animBg="1"/>
      <p:bldP spid="84" grpId="0" animBg="1"/>
      <p:bldP spid="85" grpId="0" animBg="1"/>
      <p:bldP spid="86" grpId="0" animBg="1"/>
      <p:bldP spid="89" grpId="0" animBg="1"/>
      <p:bldP spid="90" grpId="0" animBg="1"/>
      <p:bldP spid="91" grpId="0" animBg="1"/>
      <p:bldP spid="91" grpId="1" animBg="1"/>
      <p:bldP spid="92" grpId="0" animBg="1"/>
      <p:bldP spid="93" grpId="0" animBg="1"/>
      <p:bldP spid="102" grpId="0" animBg="1"/>
      <p:bldP spid="105" grpId="0" animBg="1"/>
      <p:bldP spid="112" grpId="0" animBg="1"/>
      <p:bldP spid="114" grpId="0" animBg="1"/>
      <p:bldP spid="124" grpId="0" animBg="1"/>
      <p:bldP spid="124" grpId="1" animBg="1"/>
      <p:bldP spid="124" grpId="2" animBg="1"/>
      <p:bldP spid="136" grpId="0" animBg="1"/>
      <p:bldP spid="137"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52" grpId="0" animBg="1"/>
      <p:bldP spid="153" grpId="0" animBg="1"/>
      <p:bldP spid="154" grpId="0" animBg="1"/>
      <p:bldP spid="155" grpId="0" animBg="1"/>
      <p:bldP spid="156" grpId="0" animBg="1"/>
      <p:bldP spid="157" grpId="0" animBg="1"/>
      <p:bldP spid="158" grpId="0" animBg="1"/>
      <p:bldP spid="159" grpId="0" animBg="1"/>
      <p:bldP spid="159" grpId="1" animBg="1"/>
      <p:bldP spid="160" grpId="0" animBg="1"/>
      <p:bldP spid="161" grpId="0" animBg="1"/>
      <p:bldP spid="162" grpId="0" animBg="1"/>
      <p:bldP spid="163" grpId="0" animBg="1"/>
      <p:bldP spid="166" grpId="0" animBg="1"/>
      <p:bldP spid="167" grpId="0" animBg="1"/>
      <p:bldP spid="171" grpId="0" animBg="1"/>
      <p:bldP spid="172" grpId="0" animBg="1"/>
      <p:bldP spid="174" grpId="0" animBg="1"/>
      <p:bldP spid="184" grpId="0" animBg="1"/>
      <p:bldP spid="185" grpId="0" animBg="1"/>
      <p:bldP spid="186" grpId="0" animBg="1"/>
      <p:bldP spid="187" grpId="0" animBg="1"/>
      <p:bldP spid="188" grpId="0" animBg="1"/>
      <p:bldP spid="189" grpId="0" animBg="1"/>
      <p:bldP spid="191" grpId="0" animBg="1"/>
      <p:bldP spid="192" grpId="0" animBg="1"/>
      <p:bldP spid="193" grpId="0" animBg="1"/>
      <p:bldP spid="194" grpId="0" animBg="1"/>
      <p:bldP spid="194" grpId="1" animBg="1"/>
      <p:bldP spid="195" grpId="0" animBg="1"/>
      <p:bldP spid="196" grpId="0" animBg="1"/>
      <p:bldP spid="197" grpId="0" animBg="1"/>
      <p:bldP spid="198" grpId="0" animBg="1"/>
      <p:bldP spid="199" grpId="0" animBg="1"/>
      <p:bldP spid="200" grpId="0" animBg="1"/>
      <p:bldP spid="202" grpId="0" animBg="1"/>
      <p:bldP spid="203" grpId="0" animBg="1"/>
      <p:bldP spid="122" grpId="0" animBg="1"/>
      <p:bldP spid="1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a:bodyPr>
          <a:lstStyle/>
          <a:p>
            <a:pPr eaLnBrk="1" fontAlgn="auto" hangingPunct="1">
              <a:spcAft>
                <a:spcPts val="0"/>
              </a:spcAft>
              <a:defRPr/>
            </a:pPr>
            <a:r>
              <a:rPr lang="en-US" sz="3600" b="1" dirty="0" smtClean="0">
                <a:solidFill>
                  <a:schemeClr val="accent1">
                    <a:lumMod val="50000"/>
                  </a:schemeClr>
                </a:solidFill>
              </a:rPr>
              <a:t>Struck-by Assessment  of Hazards</a:t>
            </a:r>
            <a:endParaRPr lang="en-US" sz="3600" b="1" dirty="0">
              <a:solidFill>
                <a:schemeClr val="accent1">
                  <a:lumMod val="50000"/>
                </a:schemeClr>
              </a:solidFill>
            </a:endParaRPr>
          </a:p>
        </p:txBody>
      </p:sp>
      <p:graphicFrame>
        <p:nvGraphicFramePr>
          <p:cNvPr id="4" name="Table 3"/>
          <p:cNvGraphicFramePr>
            <a:graphicFrameLocks noGrp="1"/>
          </p:cNvGraphicFramePr>
          <p:nvPr/>
        </p:nvGraphicFramePr>
        <p:xfrm>
          <a:off x="228600" y="838200"/>
          <a:ext cx="8763000" cy="5873982"/>
        </p:xfrm>
        <a:graphic>
          <a:graphicData uri="http://schemas.openxmlformats.org/drawingml/2006/table">
            <a:tbl>
              <a:tblPr/>
              <a:tblGrid>
                <a:gridCol w="1460500"/>
                <a:gridCol w="1622778"/>
                <a:gridCol w="1866194"/>
                <a:gridCol w="3813528"/>
              </a:tblGrid>
              <a:tr h="4571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2">
                              <a:lumMod val="50000"/>
                            </a:schemeClr>
                          </a:solidFill>
                          <a:effectLst/>
                          <a:latin typeface="Calibri" pitchFamily="34" charset="0"/>
                        </a:rPr>
                        <a:t>Task</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2">
                              <a:lumMod val="50000"/>
                            </a:schemeClr>
                          </a:solidFill>
                          <a:effectLst/>
                          <a:latin typeface="Calibri" pitchFamily="34" charset="0"/>
                        </a:rPr>
                        <a:t>Hazard</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chemeClr val="tx2">
                              <a:lumMod val="50000"/>
                            </a:schemeClr>
                          </a:solidFill>
                          <a:effectLst/>
                          <a:latin typeface="Calibri" pitchFamily="34" charset="0"/>
                        </a:rPr>
                        <a:t>Control</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2">
                              <a:lumMod val="50000"/>
                            </a:schemeClr>
                          </a:solidFill>
                          <a:effectLst/>
                          <a:latin typeface="Calibri" pitchFamily="34" charset="0"/>
                        </a:rPr>
                        <a:t>Means of Implementation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0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50000"/>
                            </a:schemeClr>
                          </a:solidFill>
                          <a:effectLst/>
                          <a:latin typeface="Calibri" pitchFamily="34" charset="0"/>
                        </a:rPr>
                        <a:t>Walking around construction site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Struck by falling and flying  objects</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Struck by machinery, vehicles, equipment </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endParaRPr kumimoji="0" lang="en-US" sz="1800" b="0" i="0" u="none" strike="noStrike" cap="none" normalizeH="0" baseline="0" dirty="0" smtClean="0">
                        <a:ln>
                          <a:noFill/>
                        </a:ln>
                        <a:solidFill>
                          <a:schemeClr val="tx2">
                            <a:lumMod val="50000"/>
                          </a:schemeClr>
                        </a:solidFill>
                        <a:effectLst/>
                        <a:latin typeface="Calibri"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Safety glasses, goggles, hardhats.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High visibility vests.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Establish safety work zones for rigging loads, overhead hazards.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Establish Limited/ Controlled  Access Zones</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Purchase PPE and train workers when and how to wear and maintain them.</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Coordinate various safety zones on site with controlling entity.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Train workers who rig or store materials on the proper means and methods.</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39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lumMod val="50000"/>
                          </a:schemeClr>
                        </a:solidFill>
                        <a:effectLst/>
                        <a:latin typeface="Calibri"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lumMod val="50000"/>
                          </a:schemeClr>
                        </a:solidFill>
                        <a:effectLst/>
                        <a:latin typeface="Calibri"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endParaRPr kumimoji="0" lang="en-US" sz="1800" b="0" i="0" u="none" strike="noStrike" cap="none" normalizeH="0" baseline="0" dirty="0" smtClean="0">
                        <a:ln>
                          <a:noFill/>
                        </a:ln>
                        <a:solidFill>
                          <a:schemeClr val="tx2">
                            <a:lumMod val="50000"/>
                          </a:schemeClr>
                        </a:solidFill>
                        <a:effectLst/>
                        <a:latin typeface="Calibri"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endParaRPr kumimoji="0" lang="en-US" sz="1800" b="0" i="0" u="none" strike="noStrike" cap="none" normalizeH="0" baseline="0" dirty="0" smtClean="0">
                        <a:ln>
                          <a:noFill/>
                        </a:ln>
                        <a:solidFill>
                          <a:schemeClr val="tx2">
                            <a:lumMod val="50000"/>
                          </a:schemeClr>
                        </a:solidFill>
                        <a:effectLst/>
                        <a:latin typeface="Calibri"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4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lumMod val="50000"/>
                          </a:schemeClr>
                        </a:solidFill>
                        <a:effectLst/>
                        <a:latin typeface="Calibri"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lumMod val="50000"/>
                          </a:schemeClr>
                        </a:solidFill>
                        <a:effectLst/>
                        <a:latin typeface="Calibri"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lumMod val="50000"/>
                          </a:schemeClr>
                        </a:solidFill>
                        <a:effectLst/>
                        <a:latin typeface="Calibri"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lumMod val="50000"/>
                          </a:schemeClr>
                        </a:solidFill>
                        <a:effectLst/>
                        <a:latin typeface="Calibri"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39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lumMod val="50000"/>
                          </a:schemeClr>
                        </a:solidFill>
                        <a:effectLst/>
                        <a:latin typeface="Calibri"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lumMod val="50000"/>
                          </a:schemeClr>
                        </a:solidFill>
                        <a:effectLst/>
                        <a:latin typeface="Calibri"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lumMod val="50000"/>
                          </a:schemeClr>
                        </a:solidFill>
                        <a:effectLst/>
                        <a:latin typeface="Calibri"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lumMod val="50000"/>
                          </a:schemeClr>
                        </a:solidFill>
                        <a:effectLst/>
                        <a:latin typeface="Calibri"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2"/>
          <p:cNvSpPr>
            <a:spLocks noGrp="1" noChangeArrowheads="1"/>
          </p:cNvSpPr>
          <p:nvPr>
            <p:ph type="title"/>
          </p:nvPr>
        </p:nvSpPr>
        <p:spPr/>
        <p:txBody>
          <a:bodyPr/>
          <a:lstStyle/>
          <a:p>
            <a:pPr>
              <a:defRPr/>
            </a:pPr>
            <a:r>
              <a:rPr lang="en-US" sz="4000" b="1" dirty="0" smtClean="0">
                <a:solidFill>
                  <a:schemeClr val="accent1">
                    <a:lumMod val="50000"/>
                  </a:schemeClr>
                </a:solidFill>
              </a:rPr>
              <a:t>Typical Causes of </a:t>
            </a:r>
            <a:br>
              <a:rPr lang="en-US" sz="4000" b="1" dirty="0" smtClean="0">
                <a:solidFill>
                  <a:schemeClr val="accent1">
                    <a:lumMod val="50000"/>
                  </a:schemeClr>
                </a:solidFill>
              </a:rPr>
            </a:br>
            <a:r>
              <a:rPr lang="en-US" sz="4000" b="1" dirty="0" smtClean="0">
                <a:solidFill>
                  <a:schemeClr val="accent1">
                    <a:lumMod val="50000"/>
                  </a:schemeClr>
                </a:solidFill>
              </a:rPr>
              <a:t>Struck-by Accidents and Fatalities</a:t>
            </a:r>
          </a:p>
        </p:txBody>
      </p:sp>
      <p:sp>
        <p:nvSpPr>
          <p:cNvPr id="198660" name="Rectangle 3"/>
          <p:cNvSpPr>
            <a:spLocks noGrp="1" noChangeArrowheads="1"/>
          </p:cNvSpPr>
          <p:nvPr>
            <p:ph type="body" idx="1"/>
          </p:nvPr>
        </p:nvSpPr>
        <p:spPr>
          <a:xfrm>
            <a:off x="152400" y="1676400"/>
            <a:ext cx="8229600" cy="4876800"/>
          </a:xfrm>
        </p:spPr>
        <p:txBody>
          <a:bodyPr/>
          <a:lstStyle/>
          <a:p>
            <a:pPr>
              <a:lnSpc>
                <a:spcPct val="90000"/>
              </a:lnSpc>
              <a:defRPr/>
            </a:pPr>
            <a:r>
              <a:rPr lang="en-US" sz="2800" b="1" dirty="0" smtClean="0">
                <a:solidFill>
                  <a:schemeClr val="accent1">
                    <a:lumMod val="50000"/>
                  </a:schemeClr>
                </a:solidFill>
              </a:rPr>
              <a:t>Falling Objects</a:t>
            </a:r>
          </a:p>
          <a:p>
            <a:pPr>
              <a:lnSpc>
                <a:spcPct val="90000"/>
              </a:lnSpc>
              <a:defRPr/>
            </a:pPr>
            <a:r>
              <a:rPr lang="en-US" sz="2800" b="1" dirty="0" smtClean="0">
                <a:solidFill>
                  <a:schemeClr val="accent1">
                    <a:lumMod val="50000"/>
                  </a:schemeClr>
                </a:solidFill>
              </a:rPr>
              <a:t>Rigging Failure</a:t>
            </a:r>
          </a:p>
          <a:p>
            <a:pPr>
              <a:lnSpc>
                <a:spcPct val="90000"/>
              </a:lnSpc>
              <a:defRPr/>
            </a:pPr>
            <a:r>
              <a:rPr lang="en-US" sz="2800" b="1" dirty="0" smtClean="0">
                <a:solidFill>
                  <a:schemeClr val="accent1">
                    <a:lumMod val="50000"/>
                  </a:schemeClr>
                </a:solidFill>
              </a:rPr>
              <a:t>Loose or Shifting Materials</a:t>
            </a:r>
          </a:p>
          <a:p>
            <a:pPr>
              <a:lnSpc>
                <a:spcPct val="90000"/>
              </a:lnSpc>
              <a:defRPr/>
            </a:pPr>
            <a:r>
              <a:rPr lang="en-US" sz="2800" b="1" dirty="0" smtClean="0">
                <a:solidFill>
                  <a:schemeClr val="accent1">
                    <a:lumMod val="50000"/>
                  </a:schemeClr>
                </a:solidFill>
              </a:rPr>
              <a:t>Tip over or Malfunction</a:t>
            </a:r>
          </a:p>
          <a:p>
            <a:pPr>
              <a:lnSpc>
                <a:spcPct val="90000"/>
              </a:lnSpc>
              <a:defRPr/>
            </a:pPr>
            <a:r>
              <a:rPr lang="en-US" sz="2800" b="1" dirty="0" smtClean="0">
                <a:solidFill>
                  <a:schemeClr val="accent1">
                    <a:lumMod val="50000"/>
                  </a:schemeClr>
                </a:solidFill>
              </a:rPr>
              <a:t>Lack of Overhead Protection</a:t>
            </a:r>
          </a:p>
          <a:p>
            <a:pPr>
              <a:lnSpc>
                <a:spcPct val="90000"/>
              </a:lnSpc>
              <a:defRPr/>
            </a:pPr>
            <a:r>
              <a:rPr lang="en-US" sz="2800" b="1" dirty="0" smtClean="0">
                <a:solidFill>
                  <a:schemeClr val="accent1">
                    <a:lumMod val="50000"/>
                  </a:schemeClr>
                </a:solidFill>
              </a:rPr>
              <a:t>Vehicle and Equipment Strikes</a:t>
            </a:r>
          </a:p>
          <a:p>
            <a:pPr>
              <a:lnSpc>
                <a:spcPct val="90000"/>
              </a:lnSpc>
              <a:defRPr/>
            </a:pPr>
            <a:r>
              <a:rPr lang="en-US" sz="2800" b="1" dirty="0" smtClean="0">
                <a:solidFill>
                  <a:schemeClr val="accent1">
                    <a:lumMod val="50000"/>
                  </a:schemeClr>
                </a:solidFill>
              </a:rPr>
              <a:t>Backing Incidents</a:t>
            </a:r>
          </a:p>
          <a:p>
            <a:pPr>
              <a:lnSpc>
                <a:spcPct val="90000"/>
              </a:lnSpc>
              <a:defRPr/>
            </a:pPr>
            <a:r>
              <a:rPr lang="en-US" sz="2800" b="1" dirty="0" smtClean="0">
                <a:solidFill>
                  <a:schemeClr val="accent1">
                    <a:lumMod val="50000"/>
                  </a:schemeClr>
                </a:solidFill>
              </a:rPr>
              <a:t>Workers on Foot</a:t>
            </a:r>
          </a:p>
          <a:p>
            <a:pPr>
              <a:lnSpc>
                <a:spcPct val="90000"/>
              </a:lnSpc>
              <a:defRPr/>
            </a:pPr>
            <a:r>
              <a:rPr lang="en-US" sz="2800" b="1" dirty="0" smtClean="0">
                <a:solidFill>
                  <a:schemeClr val="accent1">
                    <a:lumMod val="50000"/>
                  </a:schemeClr>
                </a:solidFill>
              </a:rPr>
              <a:t>Flying Objects</a:t>
            </a:r>
          </a:p>
          <a:p>
            <a:pPr>
              <a:lnSpc>
                <a:spcPct val="90000"/>
              </a:lnSpc>
              <a:defRPr/>
            </a:pPr>
            <a:endParaRPr lang="en-US" sz="2800" b="1" dirty="0" smtClean="0">
              <a:solidFill>
                <a:schemeClr val="accent1">
                  <a:lumMod val="50000"/>
                </a:schemeClr>
              </a:solidFill>
            </a:endParaRPr>
          </a:p>
        </p:txBody>
      </p:sp>
      <p:pic>
        <p:nvPicPr>
          <p:cNvPr id="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1649186"/>
            <a:ext cx="35512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066800"/>
            <a:ext cx="5757863"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p:txBody>
          <a:bodyPr/>
          <a:lstStyle/>
          <a:p>
            <a:pPr>
              <a:lnSpc>
                <a:spcPct val="90000"/>
              </a:lnSpc>
              <a:defRPr/>
            </a:pPr>
            <a:r>
              <a:rPr lang="en-US" b="1" dirty="0" smtClean="0">
                <a:solidFill>
                  <a:schemeClr val="accent1">
                    <a:lumMod val="50000"/>
                  </a:schemeClr>
                </a:solidFill>
              </a:rPr>
              <a:t>Struck-by Falling Objects</a:t>
            </a:r>
            <a:br>
              <a:rPr lang="en-US" b="1" dirty="0" smtClean="0">
                <a:solidFill>
                  <a:schemeClr val="accent1">
                    <a:lumMod val="50000"/>
                  </a:schemeClr>
                </a:solidFill>
              </a:rPr>
            </a:br>
            <a:endParaRPr lang="en-US" b="1" dirty="0" smtClean="0">
              <a:solidFill>
                <a:schemeClr val="accent1">
                  <a:lumMod val="50000"/>
                </a:schemeClr>
              </a:solidFill>
            </a:endParaRPr>
          </a:p>
        </p:txBody>
      </p:sp>
      <p:sp>
        <p:nvSpPr>
          <p:cNvPr id="6" name="Rectangle 3"/>
          <p:cNvSpPr txBox="1">
            <a:spLocks noChangeArrowheads="1"/>
          </p:cNvSpPr>
          <p:nvPr/>
        </p:nvSpPr>
        <p:spPr bwMode="auto">
          <a:xfrm>
            <a:off x="304800" y="5562600"/>
            <a:ext cx="8686800" cy="5029200"/>
          </a:xfrm>
          <a:prstGeom prst="rect">
            <a:avLst/>
          </a:prstGeom>
          <a:noFill/>
          <a:ln w="9525">
            <a:noFill/>
            <a:miter lim="800000"/>
            <a:headEnd/>
            <a:tailEnd/>
          </a:ln>
        </p:spPr>
        <p:txBody>
          <a:bodyPr/>
          <a:lstStyle/>
          <a:p>
            <a:pPr marL="342900" indent="-342900" algn="ctr" eaLnBrk="0" hangingPunct="0">
              <a:spcBef>
                <a:spcPct val="20000"/>
              </a:spcBef>
              <a:defRPr/>
            </a:pPr>
            <a:r>
              <a:rPr lang="en-US" sz="3200" b="1" dirty="0">
                <a:solidFill>
                  <a:schemeClr val="accent1">
                    <a:lumMod val="50000"/>
                  </a:schemeClr>
                </a:solidFill>
                <a:latin typeface="+mn-lt"/>
              </a:rPr>
              <a:t>Installation of Perimeter Protection at Mill</a:t>
            </a:r>
          </a:p>
          <a:p>
            <a:pPr marL="342900" indent="-342900" algn="ctr" eaLnBrk="0" hangingPunct="0">
              <a:spcBef>
                <a:spcPct val="20000"/>
              </a:spcBef>
              <a:defRPr/>
            </a:pPr>
            <a:r>
              <a:rPr lang="en-US" sz="2800" b="1" dirty="0">
                <a:solidFill>
                  <a:schemeClr val="accent2">
                    <a:lumMod val="75000"/>
                  </a:schemeClr>
                </a:solidFill>
                <a:latin typeface="+mn-lt"/>
              </a:rPr>
              <a:t>Prefabrication:  Elimination Controls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11029</TotalTime>
  <Words>3718</Words>
  <Application>Microsoft Office PowerPoint</Application>
  <PresentationFormat>On-screen Show (4:3)</PresentationFormat>
  <Paragraphs>532</Paragraphs>
  <Slides>39</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Chart</vt:lpstr>
      <vt:lpstr>Systems of Safety Applied to Focus Four Hazards </vt:lpstr>
      <vt:lpstr>Systems of Safety Applied to Focus Four Hazards </vt:lpstr>
      <vt:lpstr>PowerPoint Presentation</vt:lpstr>
      <vt:lpstr>US Construction Struck by Fatalities 2007</vt:lpstr>
      <vt:lpstr>Learning Objectives</vt:lpstr>
      <vt:lpstr>PowerPoint Presentation</vt:lpstr>
      <vt:lpstr>Struck-by Assessment  of Hazards</vt:lpstr>
      <vt:lpstr>Typical Causes of  Struck-by Accidents and Fatalities</vt:lpstr>
      <vt:lpstr>Struck-by Falling Objects </vt:lpstr>
      <vt:lpstr>Struck-by Falling Objects </vt:lpstr>
      <vt:lpstr>PowerPoint Presentation</vt:lpstr>
      <vt:lpstr>Struck-by Falling Objects </vt:lpstr>
      <vt:lpstr>PowerPoint Presentation</vt:lpstr>
      <vt:lpstr>PowerPoint Presentation</vt:lpstr>
      <vt:lpstr>Struck-by Falling Objects </vt:lpstr>
      <vt:lpstr>Struck-by Rigging Failure </vt:lpstr>
      <vt:lpstr>Struck-by Rigging Failure </vt:lpstr>
      <vt:lpstr>Struck-by Rigging Failure </vt:lpstr>
      <vt:lpstr>Struck-by Rigging Failure </vt:lpstr>
      <vt:lpstr>Struck-by Rigging Failure </vt:lpstr>
      <vt:lpstr>PowerPoint Presentation</vt:lpstr>
      <vt:lpstr>PowerPoint Presentation</vt:lpstr>
      <vt:lpstr>Calculating the load on sling legs</vt:lpstr>
      <vt:lpstr>Calculating the Correct Sling Angle </vt:lpstr>
      <vt:lpstr>Struck-by Vehicle and Equipment   </vt:lpstr>
      <vt:lpstr>PowerPoint Presentation</vt:lpstr>
      <vt:lpstr>Struck-by Vehicle and Equipment   </vt:lpstr>
      <vt:lpstr>PowerPoint Presentation</vt:lpstr>
      <vt:lpstr>PowerPoint Presentation</vt:lpstr>
      <vt:lpstr>PowerPoint Presentation</vt:lpstr>
      <vt:lpstr>Properly Using a Spotter</vt:lpstr>
      <vt:lpstr>PowerPoint Presentation</vt:lpstr>
      <vt:lpstr>PowerPoint Presentation</vt:lpstr>
      <vt:lpstr>PowerPoint Presentation</vt:lpstr>
      <vt:lpstr>PowerPoint Presentation</vt:lpstr>
      <vt:lpstr>PowerPoint Presentation</vt:lpstr>
      <vt:lpstr>PowerPoint Presentation</vt:lpstr>
      <vt:lpstr>Struck-by System Summary </vt:lpstr>
      <vt:lpstr>PowerPoint Presentation</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Disclaimer</dc:title>
  <dc:creator>Mike Presutti</dc:creator>
  <cp:lastModifiedBy>Vosburgh, Linda - OSHA</cp:lastModifiedBy>
  <cp:revision>114</cp:revision>
  <dcterms:created xsi:type="dcterms:W3CDTF">2010-11-22T01:51:37Z</dcterms:created>
  <dcterms:modified xsi:type="dcterms:W3CDTF">2012-04-27T16:32:20Z</dcterms:modified>
</cp:coreProperties>
</file>