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96" r:id="rId2"/>
    <p:sldId id="276" r:id="rId3"/>
    <p:sldId id="373" r:id="rId4"/>
    <p:sldId id="374" r:id="rId5"/>
    <p:sldId id="384" r:id="rId6"/>
    <p:sldId id="383" r:id="rId7"/>
    <p:sldId id="382" r:id="rId8"/>
    <p:sldId id="381" r:id="rId9"/>
    <p:sldId id="380" r:id="rId10"/>
    <p:sldId id="379" r:id="rId11"/>
    <p:sldId id="378" r:id="rId12"/>
    <p:sldId id="376" r:id="rId13"/>
    <p:sldId id="375" r:id="rId14"/>
    <p:sldId id="386" r:id="rId15"/>
    <p:sldId id="394" r:id="rId16"/>
    <p:sldId id="369" r:id="rId17"/>
    <p:sldId id="395" r:id="rId18"/>
    <p:sldId id="39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9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2E82BB-1E7F-402D-926A-0BDF6645136D}" type="datetimeFigureOut">
              <a:rPr lang="en-US" smtClean="0"/>
              <a:t>3/18/2013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75498E-5D51-4466-8601-81A4C6F31CE4}" type="slidenum">
              <a:rPr lang="en-US" smtClean="0"/>
              <a:t>‹#›</a:t>
            </a:fld>
            <a:endParaRPr lang="en-US" dirty="0"/>
          </a:p>
        </p:txBody>
      </p:sp>
    </p:spTree>
    <p:extLst>
      <p:ext uri="{BB962C8B-B14F-4D97-AF65-F5344CB8AC3E}">
        <p14:creationId xmlns:p14="http://schemas.microsoft.com/office/powerpoint/2010/main" val="2361658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75498E-5D51-4466-8601-81A4C6F31CE4}" type="slidenum">
              <a:rPr lang="en-US" smtClean="0"/>
              <a:t>8</a:t>
            </a:fld>
            <a:endParaRPr lang="en-US" dirty="0"/>
          </a:p>
        </p:txBody>
      </p:sp>
    </p:spTree>
    <p:extLst>
      <p:ext uri="{BB962C8B-B14F-4D97-AF65-F5344CB8AC3E}">
        <p14:creationId xmlns:p14="http://schemas.microsoft.com/office/powerpoint/2010/main" val="988931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75498E-5D51-4466-8601-81A4C6F31CE4}" type="slidenum">
              <a:rPr lang="en-US" smtClean="0"/>
              <a:t>9</a:t>
            </a:fld>
            <a:endParaRPr lang="en-US" dirty="0"/>
          </a:p>
        </p:txBody>
      </p:sp>
    </p:spTree>
    <p:extLst>
      <p:ext uri="{BB962C8B-B14F-4D97-AF65-F5344CB8AC3E}">
        <p14:creationId xmlns:p14="http://schemas.microsoft.com/office/powerpoint/2010/main" val="428896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75498E-5D51-4466-8601-81A4C6F31CE4}" type="slidenum">
              <a:rPr lang="en-US" smtClean="0"/>
              <a:t>12</a:t>
            </a:fld>
            <a:endParaRPr lang="en-US" dirty="0"/>
          </a:p>
        </p:txBody>
      </p:sp>
    </p:spTree>
    <p:extLst>
      <p:ext uri="{BB962C8B-B14F-4D97-AF65-F5344CB8AC3E}">
        <p14:creationId xmlns:p14="http://schemas.microsoft.com/office/powerpoint/2010/main" val="213056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75498E-5D51-4466-8601-81A4C6F31CE4}" type="slidenum">
              <a:rPr lang="en-US" smtClean="0"/>
              <a:t>13</a:t>
            </a:fld>
            <a:endParaRPr lang="en-US" dirty="0"/>
          </a:p>
        </p:txBody>
      </p:sp>
    </p:spTree>
    <p:extLst>
      <p:ext uri="{BB962C8B-B14F-4D97-AF65-F5344CB8AC3E}">
        <p14:creationId xmlns:p14="http://schemas.microsoft.com/office/powerpoint/2010/main" val="1627700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75498E-5D51-4466-8601-81A4C6F31CE4}" type="slidenum">
              <a:rPr lang="en-US" smtClean="0"/>
              <a:t>14</a:t>
            </a:fld>
            <a:endParaRPr lang="en-US" dirty="0"/>
          </a:p>
        </p:txBody>
      </p:sp>
    </p:spTree>
    <p:extLst>
      <p:ext uri="{BB962C8B-B14F-4D97-AF65-F5344CB8AC3E}">
        <p14:creationId xmlns:p14="http://schemas.microsoft.com/office/powerpoint/2010/main" val="149427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E3555D1-5D95-484F-9EFA-393646B82140}"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52F8A04-9390-4354-83E0-CE438356DC9E}" type="slidenum">
              <a:rPr lang="en-US"/>
              <a:pPr>
                <a:defRPr/>
              </a:pPr>
              <a:t>‹#›</a:t>
            </a:fld>
            <a:endParaRPr lang="en-US" dirty="0"/>
          </a:p>
        </p:txBody>
      </p:sp>
    </p:spTree>
    <p:extLst>
      <p:ext uri="{BB962C8B-B14F-4D97-AF65-F5344CB8AC3E}">
        <p14:creationId xmlns:p14="http://schemas.microsoft.com/office/powerpoint/2010/main" val="1292269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23F584-9C35-4EA0-B528-D2EFF2BF32EB}"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80ED7A2-9978-493A-A04D-4BAB1A769BA8}" type="slidenum">
              <a:rPr lang="en-US"/>
              <a:pPr>
                <a:defRPr/>
              </a:pPr>
              <a:t>‹#›</a:t>
            </a:fld>
            <a:endParaRPr lang="en-US" dirty="0"/>
          </a:p>
        </p:txBody>
      </p:sp>
    </p:spTree>
    <p:extLst>
      <p:ext uri="{BB962C8B-B14F-4D97-AF65-F5344CB8AC3E}">
        <p14:creationId xmlns:p14="http://schemas.microsoft.com/office/powerpoint/2010/main" val="577556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841A54-C925-4702-968D-BE47D7FDA5E4}"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FE63A0-75B5-49C7-AD88-3E3E210CADD4}" type="slidenum">
              <a:rPr lang="en-US"/>
              <a:pPr>
                <a:defRPr/>
              </a:pPr>
              <a:t>‹#›</a:t>
            </a:fld>
            <a:endParaRPr lang="en-US" dirty="0"/>
          </a:p>
        </p:txBody>
      </p:sp>
    </p:spTree>
    <p:extLst>
      <p:ext uri="{BB962C8B-B14F-4D97-AF65-F5344CB8AC3E}">
        <p14:creationId xmlns:p14="http://schemas.microsoft.com/office/powerpoint/2010/main" val="383808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0D91EF-BF70-4144-A0B1-035E4F6DEFEF}"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79096A0-B48E-4142-A337-0A723272ADF0}" type="slidenum">
              <a:rPr lang="en-US"/>
              <a:pPr>
                <a:defRPr/>
              </a:pPr>
              <a:t>‹#›</a:t>
            </a:fld>
            <a:endParaRPr lang="en-US" dirty="0"/>
          </a:p>
        </p:txBody>
      </p:sp>
    </p:spTree>
    <p:extLst>
      <p:ext uri="{BB962C8B-B14F-4D97-AF65-F5344CB8AC3E}">
        <p14:creationId xmlns:p14="http://schemas.microsoft.com/office/powerpoint/2010/main" val="289164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2C08417-697B-4C0C-8D5A-AA0993192EF5}" type="datetimeFigureOut">
              <a:rPr lang="en-US"/>
              <a:pPr>
                <a:defRPr/>
              </a:pPr>
              <a:t>3/18/2013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97F2B6F-8A0D-42C9-ACC8-D09BB48000D1}" type="slidenum">
              <a:rPr lang="en-US"/>
              <a:pPr>
                <a:defRPr/>
              </a:pPr>
              <a:t>‹#›</a:t>
            </a:fld>
            <a:endParaRPr lang="en-US" dirty="0"/>
          </a:p>
        </p:txBody>
      </p:sp>
    </p:spTree>
    <p:extLst>
      <p:ext uri="{BB962C8B-B14F-4D97-AF65-F5344CB8AC3E}">
        <p14:creationId xmlns:p14="http://schemas.microsoft.com/office/powerpoint/2010/main" val="57442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B1D0DD3-6EB9-4CF7-B37D-45CE2738DE07}"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31D0D0-AE8C-4D97-8EB5-3BBFB603E433}" type="slidenum">
              <a:rPr lang="en-US"/>
              <a:pPr>
                <a:defRPr/>
              </a:pPr>
              <a:t>‹#›</a:t>
            </a:fld>
            <a:endParaRPr lang="en-US" dirty="0"/>
          </a:p>
        </p:txBody>
      </p:sp>
    </p:spTree>
    <p:extLst>
      <p:ext uri="{BB962C8B-B14F-4D97-AF65-F5344CB8AC3E}">
        <p14:creationId xmlns:p14="http://schemas.microsoft.com/office/powerpoint/2010/main" val="3585572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FFD824-B7D0-4ADC-A402-6ED849B7586A}" type="datetimeFigureOut">
              <a:rPr lang="en-US"/>
              <a:pPr>
                <a:defRPr/>
              </a:pPr>
              <a:t>3/18/2013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30A85F5-0CCF-4C32-8461-729192F15BF4}" type="slidenum">
              <a:rPr lang="en-US"/>
              <a:pPr>
                <a:defRPr/>
              </a:pPr>
              <a:t>‹#›</a:t>
            </a:fld>
            <a:endParaRPr lang="en-US" dirty="0"/>
          </a:p>
        </p:txBody>
      </p:sp>
    </p:spTree>
    <p:extLst>
      <p:ext uri="{BB962C8B-B14F-4D97-AF65-F5344CB8AC3E}">
        <p14:creationId xmlns:p14="http://schemas.microsoft.com/office/powerpoint/2010/main" val="96452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7EAEBF7-D793-40FD-B413-1840D452EA01}" type="datetimeFigureOut">
              <a:rPr lang="en-US"/>
              <a:pPr>
                <a:defRPr/>
              </a:pPr>
              <a:t>3/18/2013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26F9F41B-7BBE-4865-A8EB-3E2C775A2927}" type="slidenum">
              <a:rPr lang="en-US"/>
              <a:pPr>
                <a:defRPr/>
              </a:pPr>
              <a:t>‹#›</a:t>
            </a:fld>
            <a:endParaRPr lang="en-US" dirty="0"/>
          </a:p>
        </p:txBody>
      </p:sp>
    </p:spTree>
    <p:extLst>
      <p:ext uri="{BB962C8B-B14F-4D97-AF65-F5344CB8AC3E}">
        <p14:creationId xmlns:p14="http://schemas.microsoft.com/office/powerpoint/2010/main" val="328431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18456D-D432-4385-BCD1-2E567244B99E}" type="datetimeFigureOut">
              <a:rPr lang="en-US"/>
              <a:pPr>
                <a:defRPr/>
              </a:pPr>
              <a:t>3/18/2013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5F302A1-B73B-4D1F-8910-C53B417A3487}" type="slidenum">
              <a:rPr lang="en-US"/>
              <a:pPr>
                <a:defRPr/>
              </a:pPr>
              <a:t>‹#›</a:t>
            </a:fld>
            <a:endParaRPr lang="en-US" dirty="0"/>
          </a:p>
        </p:txBody>
      </p:sp>
    </p:spTree>
    <p:extLst>
      <p:ext uri="{BB962C8B-B14F-4D97-AF65-F5344CB8AC3E}">
        <p14:creationId xmlns:p14="http://schemas.microsoft.com/office/powerpoint/2010/main" val="38334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EA81B43-9B3E-4485-BD97-4189482B1416}"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0264EB2-5D93-43BE-A4A4-06D88CF4F38E}" type="slidenum">
              <a:rPr lang="en-US"/>
              <a:pPr>
                <a:defRPr/>
              </a:pPr>
              <a:t>‹#›</a:t>
            </a:fld>
            <a:endParaRPr lang="en-US" dirty="0"/>
          </a:p>
        </p:txBody>
      </p:sp>
    </p:spTree>
    <p:extLst>
      <p:ext uri="{BB962C8B-B14F-4D97-AF65-F5344CB8AC3E}">
        <p14:creationId xmlns:p14="http://schemas.microsoft.com/office/powerpoint/2010/main" val="439892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7FDCA8-B6B8-4964-8AAE-947F4DD7858F}" type="datetimeFigureOut">
              <a:rPr lang="en-US"/>
              <a:pPr>
                <a:defRPr/>
              </a:pPr>
              <a:t>3/18/2013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CE5CDF7-7238-48F3-BC8B-CC655BEAD6E6}" type="slidenum">
              <a:rPr lang="en-US"/>
              <a:pPr>
                <a:defRPr/>
              </a:pPr>
              <a:t>‹#›</a:t>
            </a:fld>
            <a:endParaRPr lang="en-US" dirty="0"/>
          </a:p>
        </p:txBody>
      </p:sp>
    </p:spTree>
    <p:extLst>
      <p:ext uri="{BB962C8B-B14F-4D97-AF65-F5344CB8AC3E}">
        <p14:creationId xmlns:p14="http://schemas.microsoft.com/office/powerpoint/2010/main" val="2858936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l="-6000" r="-6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59B2412-E078-48F8-99F7-E468089B7AE7}" type="datetimeFigureOut">
              <a:rPr lang="en-US"/>
              <a:pPr>
                <a:defRPr/>
              </a:pPr>
              <a:t>3/18/2013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3FBDB4D-C09D-4DE8-BC61-47E5716CAFB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a:t>
            </a:r>
            <a:r>
              <a:rPr lang="en-US" dirty="0">
                <a:solidFill>
                  <a:srgbClr val="FF0000"/>
                </a:solidFill>
              </a:rPr>
              <a:t>grant SH20866SH0 from </a:t>
            </a:r>
            <a:r>
              <a:rPr lang="en-US" dirty="0" smtClean="0">
                <a:solidFill>
                  <a:srgbClr val="FF0000"/>
                </a:solidFill>
              </a:rPr>
              <a:t>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5729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MORE CHOKER SETTER HAZARDS</a:t>
            </a:r>
            <a:br>
              <a:rPr lang="en-US" sz="2800" b="1" dirty="0" smtClean="0"/>
            </a:br>
            <a:r>
              <a:rPr lang="en-US" sz="2800" b="1" dirty="0"/>
              <a:t/>
            </a:r>
            <a:br>
              <a:rPr lang="en-US" sz="2800" b="1" dirty="0"/>
            </a:br>
            <a:r>
              <a:rPr lang="en-US" sz="2800" b="1" dirty="0" smtClean="0"/>
              <a:t>WHAT YOU NEED TO KNOW</a:t>
            </a:r>
            <a:br>
              <a:rPr lang="en-US" sz="2800" b="1" dirty="0" smtClean="0"/>
            </a:br>
            <a:r>
              <a:rPr lang="en-US" sz="2800" b="1" dirty="0"/>
              <a:t/>
            </a:r>
            <a:br>
              <a:rPr lang="en-US" sz="2800" b="1" dirty="0"/>
            </a:br>
            <a:r>
              <a:rPr lang="en-US" sz="2000" dirty="0" smtClean="0"/>
              <a:t>1- don’t stand under a skyline!</a:t>
            </a:r>
            <a:br>
              <a:rPr lang="en-US" sz="2000" dirty="0" smtClean="0"/>
            </a:br>
            <a:r>
              <a:rPr lang="en-US" sz="2000" dirty="0"/>
              <a:t/>
            </a:r>
            <a:br>
              <a:rPr lang="en-US" sz="2000" dirty="0"/>
            </a:br>
            <a:r>
              <a:rPr lang="en-US" sz="2000" dirty="0" smtClean="0"/>
              <a:t>2- stay away from moving chokers</a:t>
            </a:r>
            <a:br>
              <a:rPr lang="en-US" sz="2000" dirty="0" smtClean="0"/>
            </a:br>
            <a:r>
              <a:rPr lang="en-US" sz="2000" dirty="0"/>
              <a:t/>
            </a:r>
            <a:br>
              <a:rPr lang="en-US" sz="2000" dirty="0"/>
            </a:br>
            <a:r>
              <a:rPr lang="en-US" sz="2000" dirty="0" smtClean="0"/>
              <a:t>3- sweepers will catch on stumps</a:t>
            </a:r>
            <a:r>
              <a:rPr lang="en-US" sz="2000" dirty="0"/>
              <a:t/>
            </a:r>
            <a:br>
              <a:rPr lang="en-US" sz="2000" dirty="0"/>
            </a:br>
            <a:endParaRPr lang="en-US" sz="2000" dirty="0" smtClean="0"/>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24740" y="457200"/>
            <a:ext cx="9119260" cy="5137150"/>
          </a:xfrm>
        </p:spPr>
        <p:txBody>
          <a:bodyPr/>
          <a:lstStyle/>
          <a:p>
            <a:pPr eaLnBrk="1" hangingPunct="1"/>
            <a:r>
              <a:rPr lang="en-US" sz="2800" b="1" dirty="0" smtClean="0"/>
              <a:t>CHOKER SETTER ALWAYS WATCHES WHAT’s HAPPENING</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 know where the carriage is</a:t>
            </a:r>
            <a:br>
              <a:rPr lang="en-US" sz="2000" dirty="0" smtClean="0"/>
            </a:br>
            <a:r>
              <a:rPr lang="en-US" sz="2000" dirty="0"/>
              <a:t/>
            </a:r>
            <a:br>
              <a:rPr lang="en-US" sz="2000" dirty="0"/>
            </a:br>
            <a:r>
              <a:rPr lang="en-US" sz="2000" dirty="0" smtClean="0"/>
              <a:t>2- watch what others do and move away</a:t>
            </a:r>
            <a:r>
              <a:rPr lang="en-US" sz="2000" dirty="0"/>
              <a:t/>
            </a:r>
            <a:br>
              <a:rPr lang="en-US" sz="2000" dirty="0"/>
            </a:br>
            <a:endParaRPr lang="en-US" sz="2000" dirty="0" smtClean="0"/>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WHAT THE “CHASER” DOES</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the CHASER removes the chokers</a:t>
            </a:r>
            <a:br>
              <a:rPr lang="en-US" sz="1800" dirty="0" smtClean="0"/>
            </a:br>
            <a:r>
              <a:rPr lang="en-US" sz="1800" dirty="0"/>
              <a:t/>
            </a:r>
            <a:br>
              <a:rPr lang="en-US" sz="1800" dirty="0"/>
            </a:br>
            <a:r>
              <a:rPr lang="en-US" sz="1800" dirty="0" smtClean="0"/>
              <a:t>2- wears a  hard hat because of the overhead hazards of the skyline</a:t>
            </a:r>
            <a:br>
              <a:rPr lang="en-US" sz="1800" dirty="0" smtClean="0"/>
            </a:br>
            <a:r>
              <a:rPr lang="en-US" sz="1800" dirty="0"/>
              <a:t/>
            </a:r>
            <a:br>
              <a:rPr lang="en-US" sz="1800" dirty="0"/>
            </a:br>
            <a:r>
              <a:rPr lang="en-US" sz="1800" dirty="0" smtClean="0"/>
              <a:t>4- moves and stays out of the way from the moving skidder</a:t>
            </a:r>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000" b="1" dirty="0" smtClean="0"/>
              <a:t>MORE ABOUT THE “CHASER”</a:t>
            </a:r>
            <a:br>
              <a:rPr lang="en-US" sz="2000" b="1" dirty="0" smtClean="0"/>
            </a:br>
            <a:r>
              <a:rPr lang="en-US" sz="2000" b="1" dirty="0"/>
              <a:t/>
            </a:r>
            <a:br>
              <a:rPr lang="en-US" sz="2000" b="1" dirty="0"/>
            </a:br>
            <a:r>
              <a:rPr lang="en-US" sz="2000" b="1" dirty="0" smtClean="0"/>
              <a:t>WHAT YOU NEED TO KNOW</a:t>
            </a:r>
            <a:br>
              <a:rPr lang="en-US" sz="2000" b="1" dirty="0" smtClean="0"/>
            </a:br>
            <a:r>
              <a:rPr lang="en-US" sz="2000" dirty="0"/>
              <a:t/>
            </a:r>
            <a:br>
              <a:rPr lang="en-US" sz="2000" dirty="0"/>
            </a:br>
            <a:r>
              <a:rPr lang="en-US" sz="2000" dirty="0" smtClean="0"/>
              <a:t>1- they work around moving equipment</a:t>
            </a:r>
            <a:br>
              <a:rPr lang="en-US" sz="2000" dirty="0" smtClean="0"/>
            </a:br>
            <a:r>
              <a:rPr lang="en-US" sz="2000" dirty="0"/>
              <a:t/>
            </a:r>
            <a:br>
              <a:rPr lang="en-US" sz="2000" dirty="0"/>
            </a:br>
            <a:r>
              <a:rPr lang="en-US" sz="2000" dirty="0" smtClean="0"/>
              <a:t>2- they must remain visible to moving equipment operators</a:t>
            </a:r>
            <a:br>
              <a:rPr lang="en-US" sz="2000" dirty="0" smtClean="0"/>
            </a:br>
            <a:r>
              <a:rPr lang="en-US" sz="2000" dirty="0"/>
              <a:t/>
            </a:r>
            <a:br>
              <a:rPr lang="en-US" sz="2000" dirty="0"/>
            </a:br>
            <a:r>
              <a:rPr lang="en-US" sz="2000" dirty="0" smtClean="0"/>
              <a:t>3- stay out of moving equipment blind spots</a:t>
            </a:r>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SKIDDING &amp; YARDING</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1-Choker Setters/hookers control the carriage.</a:t>
            </a:r>
            <a:br>
              <a:rPr lang="en-US" sz="2000" dirty="0" smtClean="0"/>
            </a:br>
            <a:r>
              <a:rPr lang="en-US" sz="2000" dirty="0"/>
              <a:t/>
            </a:r>
            <a:br>
              <a:rPr lang="en-US" sz="2000" dirty="0"/>
            </a:br>
            <a:r>
              <a:rPr lang="en-US" sz="2000" dirty="0" smtClean="0"/>
              <a:t>2- chokers are set near the end of the log.</a:t>
            </a:r>
            <a:br>
              <a:rPr lang="en-US" sz="2000" dirty="0" smtClean="0"/>
            </a:br>
            <a:r>
              <a:rPr lang="en-US" sz="2000" dirty="0"/>
              <a:t/>
            </a:r>
            <a:br>
              <a:rPr lang="en-US" sz="2000" dirty="0"/>
            </a:br>
            <a:r>
              <a:rPr lang="en-US" sz="2000" dirty="0" smtClean="0"/>
              <a:t>3-communicate with the yarder</a:t>
            </a:r>
          </a:p>
        </p:txBody>
      </p:sp>
      <p:sp>
        <p:nvSpPr>
          <p:cNvPr id="6" name="Title 4"/>
          <p:cNvSpPr txBox="1">
            <a:spLocks/>
          </p:cNvSpPr>
          <p:nvPr/>
        </p:nvSpPr>
        <p:spPr bwMode="auto">
          <a:xfrm>
            <a:off x="2667000" y="5791200"/>
            <a:ext cx="594360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sz="2000" b="1"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sz="1600" dirty="0" smtClean="0">
                <a:solidFill>
                  <a:srgbClr val="FF0000"/>
                </a:solidFill>
              </a:rPr>
              <a:t>(TERM DIFFERENCES - State of Washington – Choker Setters are called Hook Tenders, Rigging Slingers)</a:t>
            </a:r>
          </a:p>
        </p:txBody>
      </p:sp>
    </p:spTree>
    <p:extLst>
      <p:ext uri="{BB962C8B-B14F-4D97-AF65-F5344CB8AC3E}">
        <p14:creationId xmlns:p14="http://schemas.microsoft.com/office/powerpoint/2010/main" val="2796144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4"/>
          <p:cNvSpPr>
            <a:spLocks noGrp="1"/>
          </p:cNvSpPr>
          <p:nvPr>
            <p:ph type="title"/>
          </p:nvPr>
        </p:nvSpPr>
        <p:spPr/>
        <p:txBody>
          <a:bodyPr/>
          <a:lstStyle/>
          <a:p>
            <a:pPr eaLnBrk="1" hangingPunct="1"/>
            <a:r>
              <a:rPr lang="en-US" dirty="0" smtClean="0"/>
              <a:t>QUICK TEST</a:t>
            </a:r>
          </a:p>
        </p:txBody>
      </p:sp>
      <p:sp>
        <p:nvSpPr>
          <p:cNvPr id="70659" name="Content Placeholder 5"/>
          <p:cNvSpPr>
            <a:spLocks noGrp="1"/>
          </p:cNvSpPr>
          <p:nvPr>
            <p:ph idx="1"/>
          </p:nvPr>
        </p:nvSpPr>
        <p:spPr/>
        <p:txBody>
          <a:bodyPr/>
          <a:lstStyle/>
          <a:p>
            <a:pPr eaLnBrk="1" hangingPunct="1"/>
            <a:r>
              <a:rPr lang="en-US" sz="2800" b="1" i="1" dirty="0" smtClean="0">
                <a:solidFill>
                  <a:srgbClr val="FF0000"/>
                </a:solidFill>
              </a:rPr>
              <a:t>Answer this question: Why is communication with the yarder so important?</a:t>
            </a:r>
          </a:p>
          <a:p>
            <a:pPr eaLnBrk="1" hangingPunct="1"/>
            <a:endParaRPr lang="en-US" sz="2800" b="1" i="1" dirty="0" smtClean="0">
              <a:solidFill>
                <a:srgbClr val="FF0000"/>
              </a:solidFill>
            </a:endParaRPr>
          </a:p>
          <a:p>
            <a:pPr eaLnBrk="1" hangingPunct="1"/>
            <a:r>
              <a:rPr lang="en-US" sz="2800" dirty="0" smtClean="0"/>
              <a:t>A-you know what other team members are doing.</a:t>
            </a:r>
          </a:p>
          <a:p>
            <a:pPr eaLnBrk="1" hangingPunct="1"/>
            <a:endParaRPr lang="en-US" sz="2800" dirty="0" smtClean="0"/>
          </a:p>
          <a:p>
            <a:pPr eaLnBrk="1" hangingPunct="1"/>
            <a:r>
              <a:rPr lang="en-US" sz="2800" dirty="0" smtClean="0"/>
              <a:t>B-you know, where moving logs are,</a:t>
            </a:r>
          </a:p>
          <a:p>
            <a:pPr eaLnBrk="1" hangingPunct="1"/>
            <a:endParaRPr lang="en-US" sz="2800" dirty="0" smtClean="0"/>
          </a:p>
          <a:p>
            <a:pPr eaLnBrk="1" hangingPunct="1"/>
            <a:r>
              <a:rPr lang="en-US" sz="2800" dirty="0" smtClean="0"/>
              <a:t>C- all the above.</a:t>
            </a:r>
          </a:p>
        </p:txBody>
      </p:sp>
    </p:spTree>
    <p:extLst>
      <p:ext uri="{BB962C8B-B14F-4D97-AF65-F5344CB8AC3E}">
        <p14:creationId xmlns:p14="http://schemas.microsoft.com/office/powerpoint/2010/main" val="1136890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dirty="0" smtClean="0"/>
              <a:t>WRAP-UP</a:t>
            </a:r>
          </a:p>
        </p:txBody>
      </p:sp>
      <p:sp>
        <p:nvSpPr>
          <p:cNvPr id="60419" name="Content Placeholder 5"/>
          <p:cNvSpPr>
            <a:spLocks noGrp="1"/>
          </p:cNvSpPr>
          <p:nvPr>
            <p:ph idx="1"/>
          </p:nvPr>
        </p:nvSpPr>
        <p:spPr/>
        <p:txBody>
          <a:bodyPr/>
          <a:lstStyle/>
          <a:p>
            <a:pPr eaLnBrk="1" hangingPunct="1"/>
            <a:r>
              <a:rPr lang="en-US" dirty="0" smtClean="0"/>
              <a:t>Yarding involves work in the brush.</a:t>
            </a:r>
          </a:p>
          <a:p>
            <a:pPr eaLnBrk="1" hangingPunct="1"/>
            <a:endParaRPr lang="en-US" dirty="0" smtClean="0"/>
          </a:p>
          <a:p>
            <a:pPr eaLnBrk="1" hangingPunct="1"/>
            <a:r>
              <a:rPr lang="en-US" dirty="0"/>
              <a:t>A</a:t>
            </a:r>
            <a:r>
              <a:rPr lang="en-US" dirty="0" smtClean="0"/>
              <a:t> moving skyline with metal cables is a serious overhead hazard.</a:t>
            </a:r>
          </a:p>
          <a:p>
            <a:pPr eaLnBrk="1" hangingPunct="1"/>
            <a:endParaRPr lang="en-US" dirty="0" smtClean="0"/>
          </a:p>
          <a:p>
            <a:pPr eaLnBrk="1" hangingPunct="1"/>
            <a:r>
              <a:rPr lang="en-US" dirty="0" smtClean="0"/>
              <a:t>Persons will be around mobile equipment - stay visible.</a:t>
            </a:r>
          </a:p>
          <a:p>
            <a:pPr eaLnBrk="1" hangingPunct="1"/>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p:txBody>
          <a:bodyPr/>
          <a:lstStyle/>
          <a:p>
            <a:pPr eaLnBrk="1" hangingPunct="1"/>
            <a:r>
              <a:rPr lang="en-US" b="1" dirty="0" smtClean="0">
                <a:solidFill>
                  <a:srgbClr val="FF0000"/>
                </a:solidFill>
              </a:rPr>
              <a:t>OSHA NOTICE &amp; DISCLAIMER</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a:t>
            </a:r>
            <a:r>
              <a:rPr lang="en-US" smtClean="0">
                <a:solidFill>
                  <a:srgbClr val="FF0000"/>
                </a:solidFill>
              </a:rPr>
              <a:t>grant </a:t>
            </a:r>
            <a:r>
              <a:rPr lang="en-US">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374445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p:nvPr>
        </p:nvSpPr>
        <p:spPr>
          <a:xfrm>
            <a:off x="457200" y="762000"/>
            <a:ext cx="5334000" cy="655638"/>
          </a:xfrm>
        </p:spPr>
        <p:txBody>
          <a:bodyPr/>
          <a:lstStyle/>
          <a:p>
            <a:pPr eaLnBrk="1" hangingPunct="1"/>
            <a:r>
              <a:rPr lang="en-US" sz="1600" b="1" dirty="0" smtClean="0">
                <a:solidFill>
                  <a:srgbClr val="FF0000"/>
                </a:solidFill>
              </a:rPr>
              <a:t>TERM DIFFERENCES - State of Washington – Choker Setters are called Hook Tenders, Rigging Slingers</a:t>
            </a:r>
          </a:p>
        </p:txBody>
      </p:sp>
      <p:sp>
        <p:nvSpPr>
          <p:cNvPr id="60419" name="Content Placeholder 5"/>
          <p:cNvSpPr>
            <a:spLocks noGrp="1"/>
          </p:cNvSpPr>
          <p:nvPr>
            <p:ph idx="1"/>
          </p:nvPr>
        </p:nvSpPr>
        <p:spPr>
          <a:xfrm>
            <a:off x="457200" y="1447800"/>
            <a:ext cx="8382000" cy="4678363"/>
          </a:xfrm>
        </p:spPr>
        <p:txBody>
          <a:bodyPr/>
          <a:lstStyle/>
          <a:p>
            <a:pPr marL="0" indent="0" eaLnBrk="1" hangingPunct="1">
              <a:buNone/>
            </a:pPr>
            <a:endParaRPr lang="en-US" dirty="0" smtClean="0">
              <a:solidFill>
                <a:srgbClr val="FF0000"/>
              </a:solidFill>
            </a:endParaRPr>
          </a:p>
          <a:p>
            <a:pPr marL="0" indent="0" eaLnBrk="1" hangingPunct="1">
              <a:buNone/>
            </a:pPr>
            <a:r>
              <a:rPr lang="en-US" dirty="0" smtClean="0">
                <a:solidFill>
                  <a:srgbClr val="FF0000"/>
                </a:solidFill>
              </a:rPr>
              <a:t>“This material was produced under grant </a:t>
            </a:r>
            <a:r>
              <a:rPr lang="en-US" dirty="0">
                <a:solidFill>
                  <a:srgbClr val="FF0000"/>
                </a:solidFill>
              </a:rPr>
              <a:t>SH20866SH0 </a:t>
            </a:r>
            <a:r>
              <a:rPr lang="en-US" dirty="0" smtClean="0">
                <a:solidFill>
                  <a:srgbClr val="FF0000"/>
                </a:solidFill>
              </a:rPr>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dirty="0" smtClean="0"/>
          </a:p>
        </p:txBody>
      </p:sp>
    </p:spTree>
    <p:extLst>
      <p:ext uri="{BB962C8B-B14F-4D97-AF65-F5344CB8AC3E}">
        <p14:creationId xmlns:p14="http://schemas.microsoft.com/office/powerpoint/2010/main" val="1777746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p:txBody>
          <a:bodyPr/>
          <a:lstStyle/>
          <a:p>
            <a:pPr eaLnBrk="1" hangingPunct="1"/>
            <a:r>
              <a:rPr lang="en-US" dirty="0" smtClean="0"/>
              <a:t>SKIDDING AND YARDING</a:t>
            </a:r>
            <a:br>
              <a:rPr lang="en-US" dirty="0" smtClean="0"/>
            </a:br>
            <a:r>
              <a:rPr lang="en-US" sz="1000" dirty="0" smtClean="0">
                <a:solidFill>
                  <a:srgbClr val="FF0000"/>
                </a:solidFill>
              </a:rPr>
              <a:t>(Module #3)</a:t>
            </a:r>
          </a:p>
        </p:txBody>
      </p:sp>
      <p:sp>
        <p:nvSpPr>
          <p:cNvPr id="2051" name="Content Placeholder 5"/>
          <p:cNvSpPr>
            <a:spLocks noGrp="1"/>
          </p:cNvSpPr>
          <p:nvPr>
            <p:ph idx="1"/>
          </p:nvPr>
        </p:nvSpPr>
        <p:spPr/>
        <p:txBody>
          <a:bodyPr/>
          <a:lstStyle/>
          <a:p>
            <a:pPr eaLnBrk="1" hangingPunct="1"/>
            <a:endParaRPr lang="en-US" sz="2400" dirty="0" smtClean="0"/>
          </a:p>
          <a:p>
            <a:pPr eaLnBrk="1" hangingPunct="1"/>
            <a:r>
              <a:rPr lang="en-US" sz="2400" dirty="0" smtClean="0"/>
              <a:t>Skidding and yarding are the terms used to describe the process of collecting and moving the trees after they are cut.</a:t>
            </a:r>
          </a:p>
          <a:p>
            <a:pPr eaLnBrk="1" hangingPunct="1"/>
            <a:endParaRPr lang="en-US" sz="2400" dirty="0"/>
          </a:p>
          <a:p>
            <a:pPr eaLnBrk="1" hangingPunct="1"/>
            <a:r>
              <a:rPr lang="en-US" sz="2400" dirty="0" smtClean="0"/>
              <a:t>Different types of jobs and equipment will be seen and explained.</a:t>
            </a:r>
          </a:p>
          <a:p>
            <a:pPr eaLnBrk="1" hangingPunct="1"/>
            <a:endParaRPr lang="en-US" sz="2400" dirty="0"/>
          </a:p>
          <a:p>
            <a:pPr eaLnBrk="1" hangingPunct="1"/>
            <a:r>
              <a:rPr lang="en-US" sz="2400" dirty="0" smtClean="0"/>
              <a:t>Let’s take a look at what’s involved.</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9842" y="5486400"/>
            <a:ext cx="2847975" cy="853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220200" cy="5137150"/>
          </a:xfrm>
        </p:spPr>
        <p:txBody>
          <a:bodyPr/>
          <a:lstStyle/>
          <a:p>
            <a:pPr eaLnBrk="1" hangingPunct="1"/>
            <a:r>
              <a:rPr lang="en-US" sz="2800" b="1" dirty="0" smtClean="0"/>
              <a:t>SKIDDING &amp; YARDING</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skidding and yarding are related.</a:t>
            </a:r>
            <a:br>
              <a:rPr lang="en-US" sz="1800" dirty="0" smtClean="0"/>
            </a:br>
            <a:r>
              <a:rPr lang="en-US" sz="1800" dirty="0"/>
              <a:t/>
            </a:r>
            <a:br>
              <a:rPr lang="en-US" sz="1800" dirty="0"/>
            </a:br>
            <a:r>
              <a:rPr lang="en-US" sz="1800" dirty="0" smtClean="0"/>
              <a:t>2- yarding involves work in the brush.</a:t>
            </a:r>
            <a:br>
              <a:rPr lang="en-US" sz="1800" dirty="0" smtClean="0"/>
            </a:br>
            <a:r>
              <a:rPr lang="en-US" sz="1800" dirty="0"/>
              <a:t/>
            </a:r>
            <a:br>
              <a:rPr lang="en-US" sz="1800" dirty="0"/>
            </a:br>
            <a:r>
              <a:rPr lang="en-US" sz="1800" dirty="0" smtClean="0"/>
              <a:t>3- exposes you to equipment on log roads or pathways.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5715000"/>
            <a:ext cx="2847975" cy="853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3707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SKIDDING &amp; YARDING</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this skidder  grabs trees and drags them to the landing.</a:t>
            </a:r>
            <a:br>
              <a:rPr lang="en-US" sz="1800" dirty="0" smtClean="0"/>
            </a:br>
            <a:r>
              <a:rPr lang="en-US" sz="1800" dirty="0"/>
              <a:t/>
            </a:r>
            <a:br>
              <a:rPr lang="en-US" sz="1800" dirty="0"/>
            </a:br>
            <a:r>
              <a:rPr lang="en-US" sz="1800" dirty="0" smtClean="0"/>
              <a:t>2- other equipment operates in the area.</a:t>
            </a:r>
            <a:br>
              <a:rPr lang="en-US" sz="1800" dirty="0" smtClean="0"/>
            </a:br>
            <a:r>
              <a:rPr lang="en-US" sz="1800" dirty="0"/>
              <a:t/>
            </a:r>
            <a:br>
              <a:rPr lang="en-US" sz="1800" dirty="0"/>
            </a:br>
            <a:r>
              <a:rPr lang="en-US" sz="1800" dirty="0" smtClean="0"/>
              <a:t>3- keep away from moving equipment-they can’t see you!</a:t>
            </a:r>
          </a:p>
        </p:txBody>
      </p:sp>
    </p:spTree>
    <p:extLst>
      <p:ext uri="{BB962C8B-B14F-4D97-AF65-F5344CB8AC3E}">
        <p14:creationId xmlns:p14="http://schemas.microsoft.com/office/powerpoint/2010/main" val="1795222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YARDING &amp; SKIDDING EXPLAINED</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 </a:t>
            </a:r>
            <a:r>
              <a:rPr lang="en-US" sz="2000" dirty="0" err="1" smtClean="0"/>
              <a:t>yarding</a:t>
            </a:r>
            <a:r>
              <a:rPr lang="en-US" sz="2000" dirty="0" smtClean="0"/>
              <a:t> basically involves tree collection</a:t>
            </a:r>
            <a:br>
              <a:rPr lang="en-US" sz="2000" dirty="0" smtClean="0"/>
            </a:br>
            <a:r>
              <a:rPr lang="en-US" sz="2000" dirty="0"/>
              <a:t/>
            </a:r>
            <a:br>
              <a:rPr lang="en-US" sz="2000" dirty="0"/>
            </a:br>
            <a:r>
              <a:rPr lang="en-US" sz="2000" dirty="0" smtClean="0"/>
              <a:t>2- trees are dragged up</a:t>
            </a:r>
            <a:br>
              <a:rPr lang="en-US" sz="2000" dirty="0" smtClean="0"/>
            </a:br>
            <a:r>
              <a:rPr lang="en-US" sz="2000" dirty="0"/>
              <a:t/>
            </a:r>
            <a:br>
              <a:rPr lang="en-US" sz="2000" dirty="0"/>
            </a:br>
            <a:r>
              <a:rPr lang="en-US" sz="2000" dirty="0" smtClean="0"/>
              <a:t>3- a skidder  takes them away</a:t>
            </a:r>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SKIDDING &amp; YARDING</a:t>
            </a:r>
            <a:br>
              <a:rPr lang="en-US" sz="2800" b="1" dirty="0" smtClean="0"/>
            </a:br>
            <a:r>
              <a:rPr lang="en-US" sz="2800" b="1" dirty="0"/>
              <a:t/>
            </a:r>
            <a:br>
              <a:rPr lang="en-US" sz="2800" b="1" dirty="0"/>
            </a:br>
            <a:r>
              <a:rPr lang="en-US" sz="2800" b="1" dirty="0" smtClean="0"/>
              <a:t>WHAT YOU NEED TO KNOW</a:t>
            </a:r>
            <a:br>
              <a:rPr lang="en-US" sz="2800" b="1" dirty="0" smtClean="0"/>
            </a:br>
            <a:r>
              <a:rPr lang="en-US" sz="2000" dirty="0"/>
              <a:t/>
            </a:r>
            <a:br>
              <a:rPr lang="en-US" sz="2000" dirty="0"/>
            </a:br>
            <a:r>
              <a:rPr lang="en-US" sz="2000" dirty="0" smtClean="0"/>
              <a:t>1- </a:t>
            </a:r>
            <a:r>
              <a:rPr lang="en-US" sz="2000" dirty="0" err="1" smtClean="0"/>
              <a:t>yarding</a:t>
            </a:r>
            <a:r>
              <a:rPr lang="en-US" sz="2000" dirty="0" smtClean="0"/>
              <a:t> involves setting chokers</a:t>
            </a:r>
            <a:br>
              <a:rPr lang="en-US" sz="2000" dirty="0" smtClean="0"/>
            </a:br>
            <a:r>
              <a:rPr lang="en-US" sz="2000" dirty="0"/>
              <a:t/>
            </a:r>
            <a:br>
              <a:rPr lang="en-US" sz="2000" dirty="0"/>
            </a:br>
            <a:r>
              <a:rPr lang="en-US" sz="2000" dirty="0" smtClean="0"/>
              <a:t>2- chokers are set down in the brush</a:t>
            </a:r>
            <a:br>
              <a:rPr lang="en-US" sz="2000" dirty="0" smtClean="0"/>
            </a:br>
            <a:r>
              <a:rPr lang="en-US" sz="2000" dirty="0"/>
              <a:t/>
            </a:r>
            <a:br>
              <a:rPr lang="en-US" sz="2000" dirty="0"/>
            </a:br>
            <a:r>
              <a:rPr lang="en-US" sz="2000" dirty="0" smtClean="0"/>
              <a:t>3- trees are dragged up with a skyline and carriage.</a:t>
            </a:r>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SKIDDING &amp; YARDING</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skidding can also be in the brush</a:t>
            </a:r>
            <a:br>
              <a:rPr lang="en-US" sz="1800" dirty="0" smtClean="0"/>
            </a:br>
            <a:r>
              <a:rPr lang="en-US" sz="1800" dirty="0"/>
              <a:t/>
            </a:r>
            <a:br>
              <a:rPr lang="en-US" sz="1800" dirty="0"/>
            </a:br>
            <a:r>
              <a:rPr lang="en-US" sz="1800" dirty="0" smtClean="0"/>
              <a:t>2- choker setters are near mobile equipment.</a:t>
            </a:r>
            <a:br>
              <a:rPr lang="en-US" sz="1800" dirty="0" smtClean="0"/>
            </a:br>
            <a:r>
              <a:rPr lang="en-US" sz="1800" dirty="0"/>
              <a:t/>
            </a:r>
            <a:br>
              <a:rPr lang="en-US" sz="1800" dirty="0"/>
            </a:br>
            <a:r>
              <a:rPr lang="en-US" sz="1800" dirty="0" smtClean="0"/>
              <a:t>3- overhead lines and moving logs are hazards.</a:t>
            </a:r>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THE “CHOKER SETTER” JOB</a:t>
            </a:r>
            <a:br>
              <a:rPr lang="en-US" sz="2800" b="1" dirty="0" smtClean="0"/>
            </a:br>
            <a:r>
              <a:rPr lang="en-US" sz="2800" b="1" dirty="0"/>
              <a:t/>
            </a:r>
            <a:br>
              <a:rPr lang="en-US" sz="2800" b="1" dirty="0"/>
            </a:br>
            <a:r>
              <a:rPr lang="en-US" sz="2800" b="1" dirty="0" smtClean="0"/>
              <a:t>WHAT YOU NEED TO KNOW</a:t>
            </a:r>
            <a:br>
              <a:rPr lang="en-US" sz="2800" b="1" dirty="0" smtClean="0"/>
            </a:br>
            <a:r>
              <a:rPr lang="en-US" sz="1800" dirty="0"/>
              <a:t/>
            </a:r>
            <a:br>
              <a:rPr lang="en-US" sz="1800" dirty="0"/>
            </a:br>
            <a:r>
              <a:rPr lang="en-US" sz="1800" dirty="0" smtClean="0"/>
              <a:t>1- works on slopes, moves around in the brush</a:t>
            </a:r>
            <a:br>
              <a:rPr lang="en-US" sz="1800" dirty="0" smtClean="0"/>
            </a:br>
            <a:r>
              <a:rPr lang="en-US" sz="1800" dirty="0"/>
              <a:t/>
            </a:r>
            <a:br>
              <a:rPr lang="en-US" sz="1800" dirty="0"/>
            </a:br>
            <a:r>
              <a:rPr lang="en-US" sz="1800" dirty="0" smtClean="0"/>
              <a:t>2- communicates with his team</a:t>
            </a:r>
            <a:br>
              <a:rPr lang="en-US" sz="1800" dirty="0" smtClean="0"/>
            </a:br>
            <a:r>
              <a:rPr lang="en-US" sz="1800" dirty="0"/>
              <a:t/>
            </a:r>
            <a:br>
              <a:rPr lang="en-US" sz="1800" dirty="0"/>
            </a:br>
            <a:r>
              <a:rPr lang="en-US" sz="1800" dirty="0" smtClean="0"/>
              <a:t>3- is exposed to overhead hazards of moving cables, limbs logs, and swinging logs!</a:t>
            </a:r>
            <a:endParaRPr lang="en-US" dirty="0" smtClean="0"/>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4"/>
          <p:cNvSpPr>
            <a:spLocks noGrp="1"/>
          </p:cNvSpPr>
          <p:nvPr>
            <p:ph type="title" idx="4294967295"/>
          </p:nvPr>
        </p:nvSpPr>
        <p:spPr>
          <a:xfrm>
            <a:off x="0" y="273050"/>
            <a:ext cx="9144000" cy="5137150"/>
          </a:xfrm>
        </p:spPr>
        <p:txBody>
          <a:bodyPr/>
          <a:lstStyle/>
          <a:p>
            <a:pPr eaLnBrk="1" hangingPunct="1"/>
            <a:r>
              <a:rPr lang="en-US" sz="2800" b="1" dirty="0" smtClean="0"/>
              <a:t>CHOKER SETTER HAZARDS</a:t>
            </a:r>
            <a:br>
              <a:rPr lang="en-US" sz="2800" b="1" dirty="0" smtClean="0"/>
            </a:br>
            <a:r>
              <a:rPr lang="en-US" sz="2800" b="1" dirty="0"/>
              <a:t/>
            </a:r>
            <a:br>
              <a:rPr lang="en-US" sz="2800" b="1" dirty="0"/>
            </a:br>
            <a:r>
              <a:rPr lang="en-US" sz="2800" b="1" dirty="0" smtClean="0"/>
              <a:t>WHAT YOU NEED TO KNOW</a:t>
            </a:r>
            <a:r>
              <a:rPr lang="en-US" sz="2000" dirty="0" smtClean="0"/>
              <a:t/>
            </a:r>
            <a:br>
              <a:rPr lang="en-US" sz="2000" dirty="0" smtClean="0"/>
            </a:br>
            <a:r>
              <a:rPr lang="en-US" sz="2000" dirty="0"/>
              <a:t/>
            </a:r>
            <a:br>
              <a:rPr lang="en-US" sz="2000" dirty="0"/>
            </a:br>
            <a:r>
              <a:rPr lang="en-US" sz="2000" dirty="0" smtClean="0"/>
              <a:t>1- watch out for the skyline</a:t>
            </a:r>
            <a:br>
              <a:rPr lang="en-US" sz="2000" dirty="0" smtClean="0"/>
            </a:br>
            <a:r>
              <a:rPr lang="en-US" sz="2000" dirty="0"/>
              <a:t/>
            </a:r>
            <a:br>
              <a:rPr lang="en-US" sz="2000" dirty="0"/>
            </a:br>
            <a:r>
              <a:rPr lang="en-US" sz="2000" dirty="0" smtClean="0"/>
              <a:t>2- look for hang ups on the “turn” or “drag”</a:t>
            </a:r>
            <a:br>
              <a:rPr lang="en-US" sz="2000" dirty="0" smtClean="0"/>
            </a:br>
            <a:r>
              <a:rPr lang="en-US" sz="2000" dirty="0"/>
              <a:t/>
            </a:r>
            <a:br>
              <a:rPr lang="en-US" sz="2000" dirty="0"/>
            </a:br>
            <a:r>
              <a:rPr lang="en-US" sz="2000" dirty="0" smtClean="0"/>
              <a:t>3- stay out of the way when you “ship out your turn”</a:t>
            </a:r>
          </a:p>
        </p:txBody>
      </p:sp>
    </p:spTree>
    <p:extLst>
      <p:ext uri="{BB962C8B-B14F-4D97-AF65-F5344CB8AC3E}">
        <p14:creationId xmlns:p14="http://schemas.microsoft.com/office/powerpoint/2010/main" val="2446227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1103</TotalTime>
  <Words>386</Words>
  <Application>Microsoft Office PowerPoint</Application>
  <PresentationFormat>On-screen Show (4:3)</PresentationFormat>
  <Paragraphs>48</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OSHA NOTICE &amp; DISCLAIMER</vt:lpstr>
      <vt:lpstr>SKIDDING AND YARDING (Module #3)</vt:lpstr>
      <vt:lpstr>SKIDDING &amp; YARDING  WHAT YOU NEED TO KNOW  1- skidding and yarding are related.  2- yarding involves work in the brush.  3- exposes you to equipment on log roads or pathways.</vt:lpstr>
      <vt:lpstr>SKIDDING &amp; YARDING  WHAT YOU NEED TO KNOW  1- this skidder  grabs trees and drags them to the landing.  2- other equipment operates in the area.  3- keep away from moving equipment-they can’t see you!</vt:lpstr>
      <vt:lpstr>YARDING &amp; SKIDDING EXPLAINED  WHAT YOU NEED TO KNOW  1- yarding basically involves tree collection  2- trees are dragged up  3- a skidder  takes them away</vt:lpstr>
      <vt:lpstr>SKIDDING &amp; YARDING  WHAT YOU NEED TO KNOW  1- yarding involves setting chokers  2- chokers are set down in the brush  3- trees are dragged up with a skyline and carriage.</vt:lpstr>
      <vt:lpstr>SKIDDING &amp; YARDING  WHAT YOU NEED TO KNOW  1- skidding can also be in the brush  2- choker setters are near mobile equipment.  3- overhead lines and moving logs are hazards.</vt:lpstr>
      <vt:lpstr>THE “CHOKER SETTER” JOB  WHAT YOU NEED TO KNOW  1- works on slopes, moves around in the brush  2- communicates with his team  3- is exposed to overhead hazards of moving cables, limbs logs, and swinging logs!</vt:lpstr>
      <vt:lpstr>CHOKER SETTER HAZARDS  WHAT YOU NEED TO KNOW  1- watch out for the skyline  2- look for hang ups on the “turn” or “drag”  3- stay out of the way when you “ship out your turn”</vt:lpstr>
      <vt:lpstr>MORE CHOKER SETTER HAZARDS  WHAT YOU NEED TO KNOW  1- don’t stand under a skyline!  2- stay away from moving chokers  3- sweepers will catch on stumps </vt:lpstr>
      <vt:lpstr>CHOKER SETTER ALWAYS WATCHES WHAT’s HAPPENING  WHAT YOU NEED TO KNOW  1- know where the carriage is  2- watch what others do and move away </vt:lpstr>
      <vt:lpstr>WHAT THE “CHASER” DOES  WHAT YOU NEED TO KNOW  1- the CHASER removes the chokers  2- wears a  hard hat because of the overhead hazards of the skyline  4- moves and stays out of the way from the moving skidder</vt:lpstr>
      <vt:lpstr>MORE ABOUT THE “CHASER”  WHAT YOU NEED TO KNOW  1- they work around moving equipment  2- they must remain visible to moving equipment operators  3- stay out of moving equipment blind spots</vt:lpstr>
      <vt:lpstr>SKIDDING &amp; YARDING  WHAT YOU NEED TO KNOW  1-Choker Setters/hookers control the carriage.  2- chokers are set near the end of the log.  3-communicate with the yarder</vt:lpstr>
      <vt:lpstr>QUICK TEST</vt:lpstr>
      <vt:lpstr>WRAP-UP</vt:lpstr>
      <vt:lpstr>OSHA NOTICE &amp; DISCLAIMER</vt:lpstr>
      <vt:lpstr>TERM DIFFERENCES - State of Washington – Choker Setters are called Hook Tenders, Rigging Slingers</vt:lpstr>
    </vt:vector>
  </TitlesOfParts>
  <Company>TPM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CHAINSAW SAFETY</dc:title>
  <dc:creator>TPM</dc:creator>
  <cp:lastModifiedBy>Vosburgh, Linda - OSHA</cp:lastModifiedBy>
  <cp:revision>99</cp:revision>
  <dcterms:created xsi:type="dcterms:W3CDTF">2010-12-20T22:20:37Z</dcterms:created>
  <dcterms:modified xsi:type="dcterms:W3CDTF">2013-03-18T17:12:37Z</dcterms:modified>
</cp:coreProperties>
</file>