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95" r:id="rId2"/>
    <p:sldId id="276" r:id="rId3"/>
    <p:sldId id="384" r:id="rId4"/>
    <p:sldId id="390" r:id="rId5"/>
    <p:sldId id="393" r:id="rId6"/>
    <p:sldId id="373" r:id="rId7"/>
    <p:sldId id="383" r:id="rId8"/>
    <p:sldId id="382" r:id="rId9"/>
    <p:sldId id="385" r:id="rId10"/>
    <p:sldId id="386" r:id="rId11"/>
    <p:sldId id="387" r:id="rId12"/>
    <p:sldId id="392" r:id="rId13"/>
    <p:sldId id="369" r:id="rId14"/>
    <p:sldId id="394"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162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E3555D1-5D95-484F-9EFA-393646B82140}" type="datetimeFigureOut">
              <a:rPr lang="en-US"/>
              <a:pPr>
                <a:defRPr/>
              </a:pPr>
              <a:t>3/18/2013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852F8A04-9390-4354-83E0-CE438356DC9E}" type="slidenum">
              <a:rPr lang="en-US"/>
              <a:pPr>
                <a:defRPr/>
              </a:pPr>
              <a:t>‹#›</a:t>
            </a:fld>
            <a:endParaRPr lang="en-US" dirty="0"/>
          </a:p>
        </p:txBody>
      </p:sp>
    </p:spTree>
    <p:extLst>
      <p:ext uri="{BB962C8B-B14F-4D97-AF65-F5344CB8AC3E}">
        <p14:creationId xmlns:p14="http://schemas.microsoft.com/office/powerpoint/2010/main" val="1292269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423F584-9C35-4EA0-B528-D2EFF2BF32EB}" type="datetimeFigureOut">
              <a:rPr lang="en-US"/>
              <a:pPr>
                <a:defRPr/>
              </a:pPr>
              <a:t>3/18/2013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C80ED7A2-9978-493A-A04D-4BAB1A769BA8}" type="slidenum">
              <a:rPr lang="en-US"/>
              <a:pPr>
                <a:defRPr/>
              </a:pPr>
              <a:t>‹#›</a:t>
            </a:fld>
            <a:endParaRPr lang="en-US" dirty="0"/>
          </a:p>
        </p:txBody>
      </p:sp>
    </p:spTree>
    <p:extLst>
      <p:ext uri="{BB962C8B-B14F-4D97-AF65-F5344CB8AC3E}">
        <p14:creationId xmlns:p14="http://schemas.microsoft.com/office/powerpoint/2010/main" val="577556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8841A54-C925-4702-968D-BE47D7FDA5E4}" type="datetimeFigureOut">
              <a:rPr lang="en-US"/>
              <a:pPr>
                <a:defRPr/>
              </a:pPr>
              <a:t>3/18/2013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7FE63A0-75B5-49C7-AD88-3E3E210CADD4}" type="slidenum">
              <a:rPr lang="en-US"/>
              <a:pPr>
                <a:defRPr/>
              </a:pPr>
              <a:t>‹#›</a:t>
            </a:fld>
            <a:endParaRPr lang="en-US" dirty="0"/>
          </a:p>
        </p:txBody>
      </p:sp>
    </p:spTree>
    <p:extLst>
      <p:ext uri="{BB962C8B-B14F-4D97-AF65-F5344CB8AC3E}">
        <p14:creationId xmlns:p14="http://schemas.microsoft.com/office/powerpoint/2010/main" val="3838084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50D91EF-BF70-4144-A0B1-035E4F6DEFEF}" type="datetimeFigureOut">
              <a:rPr lang="en-US"/>
              <a:pPr>
                <a:defRPr/>
              </a:pPr>
              <a:t>3/18/2013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C79096A0-B48E-4142-A337-0A723272ADF0}" type="slidenum">
              <a:rPr lang="en-US"/>
              <a:pPr>
                <a:defRPr/>
              </a:pPr>
              <a:t>‹#›</a:t>
            </a:fld>
            <a:endParaRPr lang="en-US" dirty="0"/>
          </a:p>
        </p:txBody>
      </p:sp>
    </p:spTree>
    <p:extLst>
      <p:ext uri="{BB962C8B-B14F-4D97-AF65-F5344CB8AC3E}">
        <p14:creationId xmlns:p14="http://schemas.microsoft.com/office/powerpoint/2010/main" val="2891646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2C08417-697B-4C0C-8D5A-AA0993192EF5}" type="datetimeFigureOut">
              <a:rPr lang="en-US"/>
              <a:pPr>
                <a:defRPr/>
              </a:pPr>
              <a:t>3/18/2013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97F2B6F-8A0D-42C9-ACC8-D09BB48000D1}" type="slidenum">
              <a:rPr lang="en-US"/>
              <a:pPr>
                <a:defRPr/>
              </a:pPr>
              <a:t>‹#›</a:t>
            </a:fld>
            <a:endParaRPr lang="en-US" dirty="0"/>
          </a:p>
        </p:txBody>
      </p:sp>
    </p:spTree>
    <p:extLst>
      <p:ext uri="{BB962C8B-B14F-4D97-AF65-F5344CB8AC3E}">
        <p14:creationId xmlns:p14="http://schemas.microsoft.com/office/powerpoint/2010/main" val="574429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0B1D0DD3-6EB9-4CF7-B37D-45CE2738DE07}" type="datetimeFigureOut">
              <a:rPr lang="en-US"/>
              <a:pPr>
                <a:defRPr/>
              </a:pPr>
              <a:t>3/18/2013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3B31D0D0-AE8C-4D97-8EB5-3BBFB603E433}" type="slidenum">
              <a:rPr lang="en-US"/>
              <a:pPr>
                <a:defRPr/>
              </a:pPr>
              <a:t>‹#›</a:t>
            </a:fld>
            <a:endParaRPr lang="en-US" dirty="0"/>
          </a:p>
        </p:txBody>
      </p:sp>
    </p:spTree>
    <p:extLst>
      <p:ext uri="{BB962C8B-B14F-4D97-AF65-F5344CB8AC3E}">
        <p14:creationId xmlns:p14="http://schemas.microsoft.com/office/powerpoint/2010/main" val="3585572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4FFD824-B7D0-4ADC-A402-6ED849B7586A}" type="datetimeFigureOut">
              <a:rPr lang="en-US"/>
              <a:pPr>
                <a:defRPr/>
              </a:pPr>
              <a:t>3/18/2013</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330A85F5-0CCF-4C32-8461-729192F15BF4}" type="slidenum">
              <a:rPr lang="en-US"/>
              <a:pPr>
                <a:defRPr/>
              </a:pPr>
              <a:t>‹#›</a:t>
            </a:fld>
            <a:endParaRPr lang="en-US" dirty="0"/>
          </a:p>
        </p:txBody>
      </p:sp>
    </p:spTree>
    <p:extLst>
      <p:ext uri="{BB962C8B-B14F-4D97-AF65-F5344CB8AC3E}">
        <p14:creationId xmlns:p14="http://schemas.microsoft.com/office/powerpoint/2010/main" val="964524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7EAEBF7-D793-40FD-B413-1840D452EA01}" type="datetimeFigureOut">
              <a:rPr lang="en-US"/>
              <a:pPr>
                <a:defRPr/>
              </a:pPr>
              <a:t>3/18/2013</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26F9F41B-7BBE-4865-A8EB-3E2C775A2927}" type="slidenum">
              <a:rPr lang="en-US"/>
              <a:pPr>
                <a:defRPr/>
              </a:pPr>
              <a:t>‹#›</a:t>
            </a:fld>
            <a:endParaRPr lang="en-US" dirty="0"/>
          </a:p>
        </p:txBody>
      </p:sp>
    </p:spTree>
    <p:extLst>
      <p:ext uri="{BB962C8B-B14F-4D97-AF65-F5344CB8AC3E}">
        <p14:creationId xmlns:p14="http://schemas.microsoft.com/office/powerpoint/2010/main" val="3284314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518456D-D432-4385-BCD1-2E567244B99E}" type="datetimeFigureOut">
              <a:rPr lang="en-US"/>
              <a:pPr>
                <a:defRPr/>
              </a:pPr>
              <a:t>3/18/2013</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65F302A1-B73B-4D1F-8910-C53B417A3487}" type="slidenum">
              <a:rPr lang="en-US"/>
              <a:pPr>
                <a:defRPr/>
              </a:pPr>
              <a:t>‹#›</a:t>
            </a:fld>
            <a:endParaRPr lang="en-US" dirty="0"/>
          </a:p>
        </p:txBody>
      </p:sp>
    </p:spTree>
    <p:extLst>
      <p:ext uri="{BB962C8B-B14F-4D97-AF65-F5344CB8AC3E}">
        <p14:creationId xmlns:p14="http://schemas.microsoft.com/office/powerpoint/2010/main" val="383340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EA81B43-9B3E-4485-BD97-4189482B1416}" type="datetimeFigureOut">
              <a:rPr lang="en-US"/>
              <a:pPr>
                <a:defRPr/>
              </a:pPr>
              <a:t>3/18/2013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90264EB2-5D93-43BE-A4A4-06D88CF4F38E}" type="slidenum">
              <a:rPr lang="en-US"/>
              <a:pPr>
                <a:defRPr/>
              </a:pPr>
              <a:t>‹#›</a:t>
            </a:fld>
            <a:endParaRPr lang="en-US" dirty="0"/>
          </a:p>
        </p:txBody>
      </p:sp>
    </p:spTree>
    <p:extLst>
      <p:ext uri="{BB962C8B-B14F-4D97-AF65-F5344CB8AC3E}">
        <p14:creationId xmlns:p14="http://schemas.microsoft.com/office/powerpoint/2010/main" val="4398922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57FDCA8-B6B8-4964-8AAE-947F4DD7858F}" type="datetimeFigureOut">
              <a:rPr lang="en-US"/>
              <a:pPr>
                <a:defRPr/>
              </a:pPr>
              <a:t>3/18/2013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6CE5CDF7-7238-48F3-BC8B-CC655BEAD6E6}" type="slidenum">
              <a:rPr lang="en-US"/>
              <a:pPr>
                <a:defRPr/>
              </a:pPr>
              <a:t>‹#›</a:t>
            </a:fld>
            <a:endParaRPr lang="en-US" dirty="0"/>
          </a:p>
        </p:txBody>
      </p:sp>
    </p:spTree>
    <p:extLst>
      <p:ext uri="{BB962C8B-B14F-4D97-AF65-F5344CB8AC3E}">
        <p14:creationId xmlns:p14="http://schemas.microsoft.com/office/powerpoint/2010/main" val="2858936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7000"/>
            <a:lum/>
          </a:blip>
          <a:srcRect/>
          <a:stretch>
            <a:fillRect l="-6000" r="-6000"/>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759B2412-E078-48F8-99F7-E468089B7AE7}" type="datetimeFigureOut">
              <a:rPr lang="en-US"/>
              <a:pPr>
                <a:defRPr/>
              </a:pPr>
              <a:t>3/18/2013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E3FBDB4D-C09D-4DE8-BC61-47E5716CAFB5}"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p:nvPr>
        </p:nvSpPr>
        <p:spPr/>
        <p:txBody>
          <a:bodyPr/>
          <a:lstStyle/>
          <a:p>
            <a:pPr eaLnBrk="1" hangingPunct="1"/>
            <a:r>
              <a:rPr lang="en-US" b="1" dirty="0" smtClean="0">
                <a:solidFill>
                  <a:srgbClr val="FF0000"/>
                </a:solidFill>
              </a:rPr>
              <a:t>OSHA NOTICE &amp; DISCLAIMER</a:t>
            </a:r>
          </a:p>
        </p:txBody>
      </p:sp>
      <p:sp>
        <p:nvSpPr>
          <p:cNvPr id="60419" name="Content Placeholder 5"/>
          <p:cNvSpPr>
            <a:spLocks noGrp="1"/>
          </p:cNvSpPr>
          <p:nvPr>
            <p:ph idx="1"/>
          </p:nvPr>
        </p:nvSpPr>
        <p:spPr>
          <a:xfrm>
            <a:off x="457200" y="1447800"/>
            <a:ext cx="8382000" cy="4678363"/>
          </a:xfrm>
        </p:spPr>
        <p:txBody>
          <a:bodyPr/>
          <a:lstStyle/>
          <a:p>
            <a:pPr marL="0" indent="0" eaLnBrk="1" hangingPunct="1">
              <a:buNone/>
            </a:pPr>
            <a:endParaRPr lang="en-US" dirty="0" smtClean="0">
              <a:solidFill>
                <a:srgbClr val="FF0000"/>
              </a:solidFill>
            </a:endParaRPr>
          </a:p>
          <a:p>
            <a:pPr marL="0" indent="0" eaLnBrk="1" hangingPunct="1">
              <a:buNone/>
            </a:pPr>
            <a:r>
              <a:rPr lang="en-US" dirty="0" smtClean="0">
                <a:solidFill>
                  <a:srgbClr val="FF0000"/>
                </a:solidFill>
              </a:rPr>
              <a:t>“This material was produced under grant SH20866SH0 from the Occupational Safety and Health Administration, U.S. Department of Labor. It does not necessarily reflect the views or policies of the U.S. Department of Labor, nor does mention of trade names, commercial products, or organizations imply endorsement by the U.S. Government”</a:t>
            </a:r>
          </a:p>
          <a:p>
            <a:pPr eaLnBrk="1" hangingPunct="1"/>
            <a:endParaRPr lang="en-US" dirty="0" smtClean="0"/>
          </a:p>
        </p:txBody>
      </p:sp>
    </p:spTree>
    <p:extLst>
      <p:ext uri="{BB962C8B-B14F-4D97-AF65-F5344CB8AC3E}">
        <p14:creationId xmlns:p14="http://schemas.microsoft.com/office/powerpoint/2010/main" val="27314329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800" b="1" dirty="0" smtClean="0"/>
              <a:t>TENSION AND COMPRESSION EXIST EVEN ON LEVEL GROUND</a:t>
            </a:r>
            <a:br>
              <a:rPr lang="en-US" sz="2800" b="1" dirty="0" smtClean="0"/>
            </a:br>
            <a:r>
              <a:rPr lang="en-US" sz="2800" b="1" dirty="0"/>
              <a:t/>
            </a:r>
            <a:br>
              <a:rPr lang="en-US" sz="2800" b="1" dirty="0"/>
            </a:br>
            <a:r>
              <a:rPr lang="en-US" sz="2800" b="1" dirty="0" smtClean="0"/>
              <a:t>WHAT YOU NEED TO </a:t>
            </a:r>
            <a:r>
              <a:rPr lang="en-US" sz="2800" b="1" dirty="0" smtClean="0"/>
              <a:t>KNOW</a:t>
            </a:r>
            <a:br>
              <a:rPr lang="en-US" sz="2800" b="1" dirty="0" smtClean="0"/>
            </a:br>
            <a:r>
              <a:rPr lang="en-US" sz="2800" b="1" dirty="0"/>
              <a:t/>
            </a:r>
            <a:br>
              <a:rPr lang="en-US" sz="2800" b="1" dirty="0"/>
            </a:br>
            <a:r>
              <a:rPr lang="en-US" sz="2000" dirty="0"/>
              <a:t/>
            </a:r>
            <a:br>
              <a:rPr lang="en-US" sz="2000" dirty="0"/>
            </a:br>
            <a:r>
              <a:rPr lang="en-US" sz="2000" dirty="0" smtClean="0"/>
              <a:t>1- Figure out how it affects the log</a:t>
            </a:r>
            <a:br>
              <a:rPr lang="en-US" sz="2000" dirty="0" smtClean="0"/>
            </a:br>
            <a:r>
              <a:rPr lang="en-US" sz="2000" dirty="0"/>
              <a:t/>
            </a:r>
            <a:br>
              <a:rPr lang="en-US" sz="2000" dirty="0"/>
            </a:br>
            <a:r>
              <a:rPr lang="en-US" sz="2000" dirty="0" smtClean="0"/>
              <a:t>2- Tension and compression is also known as “BINDING”</a:t>
            </a:r>
            <a:br>
              <a:rPr lang="en-US" sz="2000" dirty="0" smtClean="0"/>
            </a:br>
            <a:r>
              <a:rPr lang="en-US" sz="2000" dirty="0"/>
              <a:t/>
            </a:r>
            <a:br>
              <a:rPr lang="en-US" sz="2000" dirty="0"/>
            </a:br>
            <a:r>
              <a:rPr lang="en-US" sz="2000" dirty="0" smtClean="0"/>
              <a:t>3- Cut to RELIEVE it</a:t>
            </a:r>
          </a:p>
        </p:txBody>
      </p:sp>
    </p:spTree>
    <p:extLst>
      <p:ext uri="{BB962C8B-B14F-4D97-AF65-F5344CB8AC3E}">
        <p14:creationId xmlns:p14="http://schemas.microsoft.com/office/powerpoint/2010/main" val="33011119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800" b="1" dirty="0" smtClean="0"/>
              <a:t>CUTTING ON A LOG DECK</a:t>
            </a:r>
            <a:br>
              <a:rPr lang="en-US" sz="2800" b="1" dirty="0" smtClean="0"/>
            </a:br>
            <a:r>
              <a:rPr lang="en-US" sz="2800" b="1" dirty="0"/>
              <a:t/>
            </a:r>
            <a:br>
              <a:rPr lang="en-US" sz="2800" b="1" dirty="0"/>
            </a:br>
            <a:r>
              <a:rPr lang="en-US" sz="2800" b="1" dirty="0" smtClean="0"/>
              <a:t>WHAT YOU NEED TO KNOW</a:t>
            </a:r>
            <a:br>
              <a:rPr lang="en-US" sz="2800" b="1" dirty="0" smtClean="0"/>
            </a:br>
            <a:r>
              <a:rPr lang="en-US" sz="2000" dirty="0"/>
              <a:t/>
            </a:r>
            <a:br>
              <a:rPr lang="en-US" sz="2000" dirty="0"/>
            </a:br>
            <a:r>
              <a:rPr lang="en-US" sz="2000" dirty="0" smtClean="0"/>
              <a:t/>
            </a:r>
            <a:br>
              <a:rPr lang="en-US" sz="2000" dirty="0" smtClean="0"/>
            </a:br>
            <a:r>
              <a:rPr lang="en-US" sz="2000" dirty="0" smtClean="0"/>
              <a:t>1- </a:t>
            </a:r>
            <a:r>
              <a:rPr lang="en-US" sz="2000" dirty="0" smtClean="0"/>
              <a:t>Let GRAVITY work for you</a:t>
            </a:r>
            <a:br>
              <a:rPr lang="en-US" sz="2000" dirty="0" smtClean="0"/>
            </a:br>
            <a:r>
              <a:rPr lang="en-US" sz="2000" dirty="0"/>
              <a:t/>
            </a:r>
            <a:br>
              <a:rPr lang="en-US" sz="2000" dirty="0"/>
            </a:br>
            <a:r>
              <a:rPr lang="en-US" sz="2000" dirty="0" smtClean="0"/>
              <a:t>2- A professional logger cuts ONLY as necessary</a:t>
            </a:r>
            <a:br>
              <a:rPr lang="en-US" sz="2000" dirty="0" smtClean="0"/>
            </a:br>
            <a:r>
              <a:rPr lang="en-US" sz="2000" dirty="0"/>
              <a:t/>
            </a:r>
            <a:br>
              <a:rPr lang="en-US" sz="2000" dirty="0"/>
            </a:br>
            <a:r>
              <a:rPr lang="en-US" sz="2000" dirty="0" smtClean="0"/>
              <a:t>3- As soon as possible – MOVE AWAY!</a:t>
            </a:r>
            <a:br>
              <a:rPr lang="en-US" sz="2000" dirty="0" smtClean="0"/>
            </a:br>
            <a:endParaRPr lang="en-US" sz="2000" dirty="0" smtClean="0"/>
          </a:p>
        </p:txBody>
      </p:sp>
    </p:spTree>
    <p:extLst>
      <p:ext uri="{BB962C8B-B14F-4D97-AF65-F5344CB8AC3E}">
        <p14:creationId xmlns:p14="http://schemas.microsoft.com/office/powerpoint/2010/main" val="1347176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4"/>
          <p:cNvSpPr>
            <a:spLocks noGrp="1"/>
          </p:cNvSpPr>
          <p:nvPr>
            <p:ph type="title"/>
          </p:nvPr>
        </p:nvSpPr>
        <p:spPr/>
        <p:txBody>
          <a:bodyPr/>
          <a:lstStyle/>
          <a:p>
            <a:pPr eaLnBrk="1" hangingPunct="1"/>
            <a:r>
              <a:rPr lang="en-US" dirty="0" smtClean="0"/>
              <a:t>QUICK TEST</a:t>
            </a:r>
          </a:p>
        </p:txBody>
      </p:sp>
      <p:sp>
        <p:nvSpPr>
          <p:cNvPr id="70659" name="Content Placeholder 5"/>
          <p:cNvSpPr>
            <a:spLocks noGrp="1"/>
          </p:cNvSpPr>
          <p:nvPr>
            <p:ph idx="1"/>
          </p:nvPr>
        </p:nvSpPr>
        <p:spPr/>
        <p:txBody>
          <a:bodyPr/>
          <a:lstStyle/>
          <a:p>
            <a:pPr eaLnBrk="1" hangingPunct="1"/>
            <a:r>
              <a:rPr lang="en-US" b="1" i="1" dirty="0" smtClean="0">
                <a:solidFill>
                  <a:srgbClr val="FF0000"/>
                </a:solidFill>
              </a:rPr>
              <a:t>Answer this question: What does the professional longer do?</a:t>
            </a:r>
          </a:p>
          <a:p>
            <a:pPr eaLnBrk="1" hangingPunct="1"/>
            <a:endParaRPr lang="en-US" dirty="0" smtClean="0"/>
          </a:p>
          <a:p>
            <a:pPr eaLnBrk="1" hangingPunct="1"/>
            <a:r>
              <a:rPr lang="en-US" dirty="0" smtClean="0"/>
              <a:t>A-makes gravity work for him.</a:t>
            </a:r>
          </a:p>
          <a:p>
            <a:pPr eaLnBrk="1" hangingPunct="1"/>
            <a:endParaRPr lang="en-US" dirty="0" smtClean="0"/>
          </a:p>
          <a:p>
            <a:pPr eaLnBrk="1" hangingPunct="1"/>
            <a:r>
              <a:rPr lang="en-US" dirty="0" smtClean="0"/>
              <a:t>B-figures out tension and compression.</a:t>
            </a:r>
          </a:p>
          <a:p>
            <a:pPr eaLnBrk="1" hangingPunct="1"/>
            <a:endParaRPr lang="en-US" dirty="0" smtClean="0"/>
          </a:p>
          <a:p>
            <a:pPr eaLnBrk="1" hangingPunct="1"/>
            <a:r>
              <a:rPr lang="en-US" dirty="0" smtClean="0"/>
              <a:t>C- all the above.</a:t>
            </a:r>
          </a:p>
        </p:txBody>
      </p:sp>
    </p:spTree>
    <p:extLst>
      <p:ext uri="{BB962C8B-B14F-4D97-AF65-F5344CB8AC3E}">
        <p14:creationId xmlns:p14="http://schemas.microsoft.com/office/powerpoint/2010/main" val="6685926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p:nvPr>
        </p:nvSpPr>
        <p:spPr/>
        <p:txBody>
          <a:bodyPr/>
          <a:lstStyle/>
          <a:p>
            <a:pPr eaLnBrk="1" hangingPunct="1"/>
            <a:r>
              <a:rPr lang="en-US" dirty="0" smtClean="0"/>
              <a:t>WRAP-UP</a:t>
            </a:r>
          </a:p>
        </p:txBody>
      </p:sp>
      <p:sp>
        <p:nvSpPr>
          <p:cNvPr id="60419" name="Content Placeholder 5"/>
          <p:cNvSpPr>
            <a:spLocks noGrp="1"/>
          </p:cNvSpPr>
          <p:nvPr>
            <p:ph idx="1"/>
          </p:nvPr>
        </p:nvSpPr>
        <p:spPr/>
        <p:txBody>
          <a:bodyPr/>
          <a:lstStyle/>
          <a:p>
            <a:pPr eaLnBrk="1" hangingPunct="1"/>
            <a:r>
              <a:rPr lang="en-US" dirty="0"/>
              <a:t>G</a:t>
            </a:r>
            <a:r>
              <a:rPr lang="en-US" dirty="0" smtClean="0"/>
              <a:t>ravity causes logs to bend.</a:t>
            </a:r>
          </a:p>
          <a:p>
            <a:pPr eaLnBrk="1" hangingPunct="1"/>
            <a:endParaRPr lang="en-US" dirty="0" smtClean="0"/>
          </a:p>
          <a:p>
            <a:pPr eaLnBrk="1" hangingPunct="1"/>
            <a:r>
              <a:rPr lang="en-US" dirty="0" smtClean="0"/>
              <a:t>Log bending results in compression and tension.</a:t>
            </a:r>
          </a:p>
          <a:p>
            <a:pPr eaLnBrk="1" hangingPunct="1"/>
            <a:endParaRPr lang="en-US" dirty="0" smtClean="0"/>
          </a:p>
          <a:p>
            <a:pPr eaLnBrk="1" hangingPunct="1"/>
            <a:r>
              <a:rPr lang="en-US" dirty="0" smtClean="0"/>
              <a:t>A professional logger figures how gravity works and cuts so that logs fall away.</a:t>
            </a:r>
          </a:p>
          <a:p>
            <a:pPr eaLnBrk="1" hangingPunct="1"/>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p:nvPr>
        </p:nvSpPr>
        <p:spPr/>
        <p:txBody>
          <a:bodyPr/>
          <a:lstStyle/>
          <a:p>
            <a:pPr eaLnBrk="1" hangingPunct="1"/>
            <a:r>
              <a:rPr lang="en-US" b="1" dirty="0" smtClean="0">
                <a:solidFill>
                  <a:srgbClr val="FF0000"/>
                </a:solidFill>
              </a:rPr>
              <a:t>OSHA NOTICE &amp; DISCLAIMER</a:t>
            </a:r>
          </a:p>
        </p:txBody>
      </p:sp>
      <p:sp>
        <p:nvSpPr>
          <p:cNvPr id="60419" name="Content Placeholder 5"/>
          <p:cNvSpPr>
            <a:spLocks noGrp="1"/>
          </p:cNvSpPr>
          <p:nvPr>
            <p:ph idx="1"/>
          </p:nvPr>
        </p:nvSpPr>
        <p:spPr>
          <a:xfrm>
            <a:off x="457200" y="1447800"/>
            <a:ext cx="8382000" cy="4678363"/>
          </a:xfrm>
        </p:spPr>
        <p:txBody>
          <a:bodyPr/>
          <a:lstStyle/>
          <a:p>
            <a:pPr marL="0" indent="0" eaLnBrk="1" hangingPunct="1">
              <a:buNone/>
            </a:pPr>
            <a:endParaRPr lang="en-US" dirty="0" smtClean="0">
              <a:solidFill>
                <a:srgbClr val="FF0000"/>
              </a:solidFill>
            </a:endParaRPr>
          </a:p>
          <a:p>
            <a:pPr marL="0" indent="0" eaLnBrk="1" hangingPunct="1">
              <a:buNone/>
            </a:pPr>
            <a:r>
              <a:rPr lang="en-US" dirty="0" smtClean="0">
                <a:solidFill>
                  <a:srgbClr val="FF0000"/>
                </a:solidFill>
              </a:rPr>
              <a:t>“This material was produced under </a:t>
            </a:r>
            <a:r>
              <a:rPr lang="en-US" smtClean="0">
                <a:solidFill>
                  <a:srgbClr val="FF0000"/>
                </a:solidFill>
              </a:rPr>
              <a:t>grant </a:t>
            </a:r>
            <a:r>
              <a:rPr lang="en-US">
                <a:solidFill>
                  <a:srgbClr val="FF0000"/>
                </a:solidFill>
              </a:rPr>
              <a:t>SH20866SH0 </a:t>
            </a:r>
            <a:r>
              <a:rPr lang="en-US" dirty="0" smtClean="0">
                <a:solidFill>
                  <a:srgbClr val="FF0000"/>
                </a:solidFill>
              </a:rPr>
              <a:t>from the Occupational Safety and Health Administration, U.S. Department of Labor. It does not necessarily reflect the views or policies of the U.S. Department of Labor, nor does mention of trade names, commercial products, or organizations imply endorsement by the U.S. Government”</a:t>
            </a:r>
          </a:p>
          <a:p>
            <a:pPr eaLnBrk="1" hangingPunct="1"/>
            <a:endParaRPr lang="en-US" dirty="0" smtClean="0"/>
          </a:p>
        </p:txBody>
      </p:sp>
    </p:spTree>
    <p:extLst>
      <p:ext uri="{BB962C8B-B14F-4D97-AF65-F5344CB8AC3E}">
        <p14:creationId xmlns:p14="http://schemas.microsoft.com/office/powerpoint/2010/main" val="37444545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4"/>
          <p:cNvSpPr>
            <a:spLocks noGrp="1"/>
          </p:cNvSpPr>
          <p:nvPr>
            <p:ph type="title"/>
          </p:nvPr>
        </p:nvSpPr>
        <p:spPr/>
        <p:txBody>
          <a:bodyPr/>
          <a:lstStyle/>
          <a:p>
            <a:pPr eaLnBrk="1" hangingPunct="1"/>
            <a:r>
              <a:rPr lang="en-US" dirty="0" smtClean="0"/>
              <a:t>LIMBING AND BUCKING </a:t>
            </a:r>
            <a:br>
              <a:rPr lang="en-US" dirty="0" smtClean="0"/>
            </a:br>
            <a:r>
              <a:rPr lang="en-US" sz="1000" dirty="0" smtClean="0"/>
              <a:t>(Module #4)</a:t>
            </a:r>
          </a:p>
        </p:txBody>
      </p:sp>
      <p:sp>
        <p:nvSpPr>
          <p:cNvPr id="2051" name="Content Placeholder 5"/>
          <p:cNvSpPr>
            <a:spLocks noGrp="1"/>
          </p:cNvSpPr>
          <p:nvPr>
            <p:ph idx="1"/>
          </p:nvPr>
        </p:nvSpPr>
        <p:spPr/>
        <p:txBody>
          <a:bodyPr/>
          <a:lstStyle/>
          <a:p>
            <a:pPr eaLnBrk="1" hangingPunct="1"/>
            <a:r>
              <a:rPr lang="en-US" sz="2400" dirty="0" smtClean="0"/>
              <a:t>Limbing involves removing branches from tree lengths.</a:t>
            </a:r>
          </a:p>
          <a:p>
            <a:pPr eaLnBrk="1" hangingPunct="1"/>
            <a:endParaRPr lang="en-US" sz="2400" dirty="0" smtClean="0"/>
          </a:p>
          <a:p>
            <a:pPr eaLnBrk="1" hangingPunct="1"/>
            <a:r>
              <a:rPr lang="en-US" sz="2400" dirty="0" smtClean="0"/>
              <a:t>Bucking involves cutting a tree length to a certain length so that they fit on the log truck.</a:t>
            </a:r>
          </a:p>
          <a:p>
            <a:pPr eaLnBrk="1" hangingPunct="1"/>
            <a:endParaRPr lang="en-US" sz="2400" dirty="0" smtClean="0"/>
          </a:p>
          <a:p>
            <a:pPr eaLnBrk="1" hangingPunct="1"/>
            <a:r>
              <a:rPr lang="en-US" sz="2400" dirty="0" smtClean="0"/>
              <a:t>Often, this work is done at a collection point called a landing. On the landing, trees will be stacked, and may be unstable.</a:t>
            </a:r>
          </a:p>
          <a:p>
            <a:pPr eaLnBrk="1" hangingPunct="1"/>
            <a:endParaRPr lang="en-US" sz="2400" dirty="0" smtClean="0"/>
          </a:p>
          <a:p>
            <a:pPr eaLnBrk="1" hangingPunct="1"/>
            <a:r>
              <a:rPr lang="en-US" sz="2400" dirty="0" smtClean="0"/>
              <a:t>A professional logger learns how to take advantage of gravity, so that work becomes easier and less hazardous.</a:t>
            </a:r>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5867400"/>
            <a:ext cx="2847975" cy="8533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800" b="1" dirty="0" smtClean="0"/>
              <a:t>EXAMPLE OF A GOOD “LIMBER”</a:t>
            </a:r>
            <a:br>
              <a:rPr lang="en-US" sz="2800" b="1" dirty="0" smtClean="0"/>
            </a:br>
            <a:r>
              <a:rPr lang="en-US" sz="2800" b="1" dirty="0"/>
              <a:t/>
            </a:r>
            <a:br>
              <a:rPr lang="en-US" sz="2800" b="1" dirty="0"/>
            </a:br>
            <a:r>
              <a:rPr lang="en-US" sz="2800" b="1" dirty="0" smtClean="0"/>
              <a:t>WHAT YOU NEED TO KNOW</a:t>
            </a:r>
            <a:r>
              <a:rPr lang="en-US" sz="1800" dirty="0" smtClean="0"/>
              <a:t/>
            </a:r>
            <a:br>
              <a:rPr lang="en-US" sz="1800" dirty="0" smtClean="0"/>
            </a:br>
            <a:r>
              <a:rPr lang="en-US" sz="1800" dirty="0"/>
              <a:t/>
            </a:r>
            <a:br>
              <a:rPr lang="en-US" sz="1800" dirty="0"/>
            </a:br>
            <a:r>
              <a:rPr lang="en-US" sz="1800" dirty="0" smtClean="0"/>
              <a:t/>
            </a:r>
            <a:br>
              <a:rPr lang="en-US" sz="1800" dirty="0" smtClean="0"/>
            </a:br>
            <a:r>
              <a:rPr lang="en-US" sz="1800" dirty="0" smtClean="0"/>
              <a:t>1- </a:t>
            </a:r>
            <a:r>
              <a:rPr lang="en-US" sz="1800" dirty="0" smtClean="0"/>
              <a:t>moves around to make the safest cuts</a:t>
            </a:r>
            <a:br>
              <a:rPr lang="en-US" sz="1800" dirty="0" smtClean="0"/>
            </a:br>
            <a:r>
              <a:rPr lang="en-US" sz="1800" dirty="0"/>
              <a:t/>
            </a:r>
            <a:br>
              <a:rPr lang="en-US" sz="1800" dirty="0"/>
            </a:br>
            <a:r>
              <a:rPr lang="en-US" sz="1800" dirty="0" smtClean="0"/>
              <a:t>2- cuts so that log falls away from him</a:t>
            </a:r>
            <a:br>
              <a:rPr lang="en-US" sz="1800" dirty="0" smtClean="0"/>
            </a:br>
            <a:r>
              <a:rPr lang="en-US" sz="1800" dirty="0"/>
              <a:t/>
            </a:r>
            <a:br>
              <a:rPr lang="en-US" sz="1800" dirty="0"/>
            </a:br>
            <a:r>
              <a:rPr lang="en-US" sz="1800" dirty="0" smtClean="0"/>
              <a:t>3- wears protective chaps and other PPE</a:t>
            </a:r>
          </a:p>
        </p:txBody>
      </p:sp>
    </p:spTree>
    <p:extLst>
      <p:ext uri="{BB962C8B-B14F-4D97-AF65-F5344CB8AC3E}">
        <p14:creationId xmlns:p14="http://schemas.microsoft.com/office/powerpoint/2010/main" val="9255065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800" b="1" dirty="0" smtClean="0"/>
              <a:t>GRAVITY FLEXES LOGS</a:t>
            </a:r>
            <a:br>
              <a:rPr lang="en-US" sz="2800" b="1" dirty="0" smtClean="0"/>
            </a:br>
            <a:r>
              <a:rPr lang="en-US" sz="2800" b="1" dirty="0"/>
              <a:t/>
            </a:r>
            <a:br>
              <a:rPr lang="en-US" sz="2800" b="1" dirty="0"/>
            </a:br>
            <a:r>
              <a:rPr lang="en-US" sz="2800" b="1" dirty="0" smtClean="0"/>
              <a:t>WHAT YOU NEED TO KNOW:</a:t>
            </a:r>
            <a:br>
              <a:rPr lang="en-US" sz="2800" b="1" dirty="0" smtClean="0"/>
            </a:br>
            <a:r>
              <a:rPr lang="en-US" dirty="0"/>
              <a:t/>
            </a:r>
            <a:br>
              <a:rPr lang="en-US" dirty="0"/>
            </a:br>
            <a:r>
              <a:rPr lang="en-US" sz="1600" dirty="0" smtClean="0"/>
              <a:t>1- “Moving” wood fibers create STRESS in the wood.</a:t>
            </a:r>
            <a:br>
              <a:rPr lang="en-US" sz="1600" dirty="0" smtClean="0"/>
            </a:br>
            <a:r>
              <a:rPr lang="en-US" sz="1600" dirty="0"/>
              <a:t/>
            </a:r>
            <a:br>
              <a:rPr lang="en-US" sz="1600" dirty="0"/>
            </a:br>
            <a:r>
              <a:rPr lang="en-US" sz="1600" dirty="0" smtClean="0"/>
              <a:t>2- STRESSES in the wood create TENSION along the top &amp; COMPRESSION along the bottom.</a:t>
            </a:r>
            <a:br>
              <a:rPr lang="en-US" sz="1600" dirty="0" smtClean="0"/>
            </a:br>
            <a:r>
              <a:rPr lang="en-US" sz="1600" dirty="0"/>
              <a:t/>
            </a:r>
            <a:br>
              <a:rPr lang="en-US" sz="1600" dirty="0"/>
            </a:br>
            <a:r>
              <a:rPr lang="en-US" sz="1600" dirty="0" smtClean="0"/>
              <a:t>3- KNOW where these are and use the correct cutting technique.</a:t>
            </a:r>
            <a:br>
              <a:rPr lang="en-US" sz="1600" dirty="0" smtClean="0"/>
            </a:br>
            <a:r>
              <a:rPr lang="en-US" sz="1600" dirty="0"/>
              <a:t/>
            </a:r>
            <a:br>
              <a:rPr lang="en-US" sz="1600" dirty="0"/>
            </a:br>
            <a:r>
              <a:rPr lang="en-US" sz="1600" dirty="0" smtClean="0"/>
              <a:t>4- AVOID explosive tension &amp; compression release</a:t>
            </a:r>
          </a:p>
        </p:txBody>
      </p:sp>
      <p:sp>
        <p:nvSpPr>
          <p:cNvPr id="3" name="Rectangle 2"/>
          <p:cNvSpPr/>
          <p:nvPr/>
        </p:nvSpPr>
        <p:spPr>
          <a:xfrm>
            <a:off x="2895600" y="5791200"/>
            <a:ext cx="5791200" cy="584775"/>
          </a:xfrm>
          <a:prstGeom prst="rect">
            <a:avLst/>
          </a:prstGeom>
        </p:spPr>
        <p:txBody>
          <a:bodyPr wrap="square">
            <a:spAutoFit/>
          </a:bodyPr>
          <a:lstStyle/>
          <a:p>
            <a:r>
              <a:rPr lang="en-US" sz="1600" b="1" dirty="0">
                <a:solidFill>
                  <a:srgbClr val="FF0000"/>
                </a:solidFill>
              </a:rPr>
              <a:t>NOTICE The “Bend” In The Log Caused by Gravity – There’s TENSION </a:t>
            </a:r>
            <a:r>
              <a:rPr lang="en-US" sz="1600" b="1" dirty="0" smtClean="0">
                <a:solidFill>
                  <a:srgbClr val="FF0000"/>
                </a:solidFill>
              </a:rPr>
              <a:t>ABOVE </a:t>
            </a:r>
            <a:r>
              <a:rPr lang="en-US" sz="1600" b="1" dirty="0">
                <a:solidFill>
                  <a:srgbClr val="FF0000"/>
                </a:solidFill>
              </a:rPr>
              <a:t>and COMPRESSION below</a:t>
            </a:r>
            <a:endParaRPr lang="en-US" sz="1600" dirty="0"/>
          </a:p>
        </p:txBody>
      </p:sp>
    </p:spTree>
    <p:extLst>
      <p:ext uri="{BB962C8B-B14F-4D97-AF65-F5344CB8AC3E}">
        <p14:creationId xmlns:p14="http://schemas.microsoft.com/office/powerpoint/2010/main" val="39421477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4"/>
          <p:cNvSpPr>
            <a:spLocks noGrp="1"/>
          </p:cNvSpPr>
          <p:nvPr>
            <p:ph type="title"/>
          </p:nvPr>
        </p:nvSpPr>
        <p:spPr/>
        <p:txBody>
          <a:bodyPr/>
          <a:lstStyle/>
          <a:p>
            <a:pPr eaLnBrk="1" hangingPunct="1"/>
            <a:r>
              <a:rPr lang="en-US" dirty="0" smtClean="0"/>
              <a:t>QUICK TEST</a:t>
            </a:r>
          </a:p>
        </p:txBody>
      </p:sp>
      <p:sp>
        <p:nvSpPr>
          <p:cNvPr id="70659" name="Content Placeholder 5"/>
          <p:cNvSpPr>
            <a:spLocks noGrp="1"/>
          </p:cNvSpPr>
          <p:nvPr>
            <p:ph idx="1"/>
          </p:nvPr>
        </p:nvSpPr>
        <p:spPr/>
        <p:txBody>
          <a:bodyPr/>
          <a:lstStyle/>
          <a:p>
            <a:pPr eaLnBrk="1" hangingPunct="1"/>
            <a:r>
              <a:rPr lang="en-US" b="1" i="1" dirty="0" smtClean="0">
                <a:solidFill>
                  <a:srgbClr val="FF0000"/>
                </a:solidFill>
              </a:rPr>
              <a:t>Answer this question: What causes tension and compression?</a:t>
            </a:r>
          </a:p>
          <a:p>
            <a:pPr eaLnBrk="1" hangingPunct="1"/>
            <a:endParaRPr lang="en-US" b="1" i="1" dirty="0" smtClean="0">
              <a:solidFill>
                <a:srgbClr val="FF0000"/>
              </a:solidFill>
            </a:endParaRPr>
          </a:p>
          <a:p>
            <a:pPr eaLnBrk="1" hangingPunct="1"/>
            <a:r>
              <a:rPr lang="en-US" dirty="0" smtClean="0"/>
              <a:t>A-the moon.</a:t>
            </a:r>
          </a:p>
          <a:p>
            <a:pPr eaLnBrk="1" hangingPunct="1"/>
            <a:endParaRPr lang="en-US" dirty="0" smtClean="0"/>
          </a:p>
          <a:p>
            <a:pPr eaLnBrk="1" hangingPunct="1"/>
            <a:r>
              <a:rPr lang="en-US" dirty="0" smtClean="0"/>
              <a:t>B-gravity.</a:t>
            </a:r>
          </a:p>
          <a:p>
            <a:pPr eaLnBrk="1" hangingPunct="1"/>
            <a:endParaRPr lang="en-US" dirty="0" smtClean="0"/>
          </a:p>
          <a:p>
            <a:pPr eaLnBrk="1" hangingPunct="1"/>
            <a:r>
              <a:rPr lang="en-US" dirty="0" smtClean="0"/>
              <a:t>C- none of the above.</a:t>
            </a:r>
          </a:p>
        </p:txBody>
      </p:sp>
    </p:spTree>
    <p:extLst>
      <p:ext uri="{BB962C8B-B14F-4D97-AF65-F5344CB8AC3E}">
        <p14:creationId xmlns:p14="http://schemas.microsoft.com/office/powerpoint/2010/main" val="15389750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800" b="1" dirty="0" smtClean="0"/>
              <a:t>“BUCKING” on LEVEL GROUND</a:t>
            </a:r>
            <a:br>
              <a:rPr lang="en-US" sz="2800" b="1" dirty="0" smtClean="0"/>
            </a:br>
            <a:r>
              <a:rPr lang="en-US" sz="2800" b="1" dirty="0"/>
              <a:t/>
            </a:r>
            <a:br>
              <a:rPr lang="en-US" sz="2800" b="1" dirty="0"/>
            </a:br>
            <a:r>
              <a:rPr lang="en-US" sz="2800" b="1" dirty="0" smtClean="0"/>
              <a:t>WHAT YOU NEED TO KNOW</a:t>
            </a:r>
            <a:br>
              <a:rPr lang="en-US" sz="2800" b="1" dirty="0" smtClean="0"/>
            </a:br>
            <a:r>
              <a:rPr lang="en-US" sz="1800" dirty="0"/>
              <a:t/>
            </a:r>
            <a:br>
              <a:rPr lang="en-US" sz="1800" dirty="0"/>
            </a:br>
            <a:r>
              <a:rPr lang="en-US" sz="1800" dirty="0" smtClean="0"/>
              <a:t/>
            </a:r>
            <a:br>
              <a:rPr lang="en-US" sz="1800" dirty="0" smtClean="0"/>
            </a:br>
            <a:r>
              <a:rPr lang="en-US" sz="1800" dirty="0" smtClean="0"/>
              <a:t>1- </a:t>
            </a:r>
            <a:r>
              <a:rPr lang="en-US" sz="1800" dirty="0" smtClean="0"/>
              <a:t>log length is measured</a:t>
            </a:r>
            <a:br>
              <a:rPr lang="en-US" sz="1800" dirty="0" smtClean="0"/>
            </a:br>
            <a:r>
              <a:rPr lang="en-US" sz="1800" dirty="0"/>
              <a:t/>
            </a:r>
            <a:br>
              <a:rPr lang="en-US" sz="1800" dirty="0"/>
            </a:br>
            <a:r>
              <a:rPr lang="en-US" sz="1800" dirty="0" smtClean="0"/>
              <a:t>2- tension and compression is assessed</a:t>
            </a:r>
            <a:br>
              <a:rPr lang="en-US" sz="1800" dirty="0" smtClean="0"/>
            </a:br>
            <a:r>
              <a:rPr lang="en-US" sz="1800" dirty="0"/>
              <a:t/>
            </a:r>
            <a:br>
              <a:rPr lang="en-US" sz="1800" dirty="0"/>
            </a:br>
            <a:r>
              <a:rPr lang="en-US" sz="1800" dirty="0" smtClean="0"/>
              <a:t>3- saw cutting over and under is made to relieve tension and compression</a:t>
            </a:r>
          </a:p>
        </p:txBody>
      </p:sp>
    </p:spTree>
    <p:extLst>
      <p:ext uri="{BB962C8B-B14F-4D97-AF65-F5344CB8AC3E}">
        <p14:creationId xmlns:p14="http://schemas.microsoft.com/office/powerpoint/2010/main" val="35037072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800" b="1" dirty="0" smtClean="0"/>
              <a:t>WATCH-OUT AND PREVENT KICKBACK!</a:t>
            </a:r>
            <a:br>
              <a:rPr lang="en-US" sz="2800" b="1" dirty="0" smtClean="0"/>
            </a:br>
            <a:r>
              <a:rPr lang="en-US" sz="2800" b="1" dirty="0"/>
              <a:t/>
            </a:r>
            <a:br>
              <a:rPr lang="en-US" sz="2800" b="1" dirty="0"/>
            </a:br>
            <a:r>
              <a:rPr lang="en-US" sz="2800" b="1" dirty="0" smtClean="0"/>
              <a:t>WHAT YOU NEED TO KNOW</a:t>
            </a:r>
            <a:br>
              <a:rPr lang="en-US" sz="2800" b="1" dirty="0" smtClean="0"/>
            </a:br>
            <a:r>
              <a:rPr lang="en-US" sz="1800" dirty="0"/>
              <a:t/>
            </a:r>
            <a:br>
              <a:rPr lang="en-US" sz="1800" dirty="0"/>
            </a:br>
            <a:r>
              <a:rPr lang="en-US" sz="1800" dirty="0" smtClean="0"/>
              <a:t/>
            </a:r>
            <a:br>
              <a:rPr lang="en-US" sz="1800" dirty="0" smtClean="0"/>
            </a:br>
            <a:r>
              <a:rPr lang="en-US" sz="1800" dirty="0" smtClean="0"/>
              <a:t>1 </a:t>
            </a:r>
            <a:r>
              <a:rPr lang="en-US" sz="1800" dirty="0" smtClean="0"/>
              <a:t>– Kickback is caused by improper chainsaw handling</a:t>
            </a:r>
            <a:br>
              <a:rPr lang="en-US" sz="1800" dirty="0" smtClean="0"/>
            </a:br>
            <a:r>
              <a:rPr lang="en-US" sz="1800" dirty="0"/>
              <a:t/>
            </a:r>
            <a:br>
              <a:rPr lang="en-US" sz="1800" dirty="0"/>
            </a:br>
            <a:r>
              <a:rPr lang="en-US" sz="1800" dirty="0" smtClean="0"/>
              <a:t>2 - Contacting the tip of the guide bar with an object can cause kickback</a:t>
            </a:r>
            <a:br>
              <a:rPr lang="en-US" sz="1800" dirty="0" smtClean="0"/>
            </a:br>
            <a:r>
              <a:rPr lang="en-US" sz="1800" dirty="0" smtClean="0"/>
              <a:t/>
            </a:r>
            <a:br>
              <a:rPr lang="en-US" sz="1800" dirty="0" smtClean="0"/>
            </a:br>
            <a:endParaRPr lang="en-US" sz="1800" dirty="0" smtClean="0"/>
          </a:p>
        </p:txBody>
      </p:sp>
    </p:spTree>
    <p:extLst>
      <p:ext uri="{BB962C8B-B14F-4D97-AF65-F5344CB8AC3E}">
        <p14:creationId xmlns:p14="http://schemas.microsoft.com/office/powerpoint/2010/main" val="9255065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800" b="1" dirty="0" smtClean="0"/>
              <a:t>GRAVITY &amp; POSITION AFFECTS LOG ROLL DIRECTION</a:t>
            </a:r>
            <a:br>
              <a:rPr lang="en-US" sz="2800" b="1" dirty="0" smtClean="0"/>
            </a:br>
            <a:r>
              <a:rPr lang="en-US" sz="2800" b="1" dirty="0"/>
              <a:t/>
            </a:r>
            <a:br>
              <a:rPr lang="en-US" sz="2800" b="1" dirty="0"/>
            </a:br>
            <a:r>
              <a:rPr lang="en-US" sz="2800" b="1" dirty="0" smtClean="0"/>
              <a:t>WHAT YOU NEED TO KNOW</a:t>
            </a:r>
            <a:r>
              <a:rPr lang="en-US" sz="1800" dirty="0" smtClean="0"/>
              <a:t/>
            </a:r>
            <a:br>
              <a:rPr lang="en-US" sz="1800" dirty="0" smtClean="0"/>
            </a:br>
            <a:r>
              <a:rPr lang="en-US" sz="1800" dirty="0"/>
              <a:t/>
            </a:r>
            <a:br>
              <a:rPr lang="en-US" sz="1800" dirty="0"/>
            </a:br>
            <a:r>
              <a:rPr lang="en-US" sz="1800" dirty="0" smtClean="0"/>
              <a:t/>
            </a:r>
            <a:br>
              <a:rPr lang="en-US" sz="1800" dirty="0" smtClean="0"/>
            </a:br>
            <a:r>
              <a:rPr lang="en-US" sz="1800" dirty="0" smtClean="0"/>
              <a:t>1- </a:t>
            </a:r>
            <a:r>
              <a:rPr lang="en-US" sz="1800" dirty="0" smtClean="0"/>
              <a:t>sometimes even the best logger can be surprised about the effects of gravity</a:t>
            </a:r>
            <a:br>
              <a:rPr lang="en-US" sz="1800" dirty="0" smtClean="0"/>
            </a:br>
            <a:r>
              <a:rPr lang="en-US" sz="1800" dirty="0"/>
              <a:t/>
            </a:r>
            <a:br>
              <a:rPr lang="en-US" sz="1800" dirty="0"/>
            </a:br>
            <a:r>
              <a:rPr lang="en-US" sz="1800" dirty="0" smtClean="0"/>
              <a:t>2- in this scene gravity pulled the log toward the logger!</a:t>
            </a:r>
          </a:p>
        </p:txBody>
      </p:sp>
    </p:spTree>
    <p:extLst>
      <p:ext uri="{BB962C8B-B14F-4D97-AF65-F5344CB8AC3E}">
        <p14:creationId xmlns:p14="http://schemas.microsoft.com/office/powerpoint/2010/main" val="9255065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800" b="1" dirty="0" smtClean="0"/>
              <a:t>LOG ROLL AWAY</a:t>
            </a:r>
            <a:br>
              <a:rPr lang="en-US" sz="2800" b="1" dirty="0" smtClean="0"/>
            </a:br>
            <a:r>
              <a:rPr lang="en-US" sz="2800" b="1" dirty="0"/>
              <a:t/>
            </a:r>
            <a:br>
              <a:rPr lang="en-US" sz="2800" b="1" dirty="0"/>
            </a:br>
            <a:r>
              <a:rPr lang="en-US" sz="2800" b="1" dirty="0" smtClean="0"/>
              <a:t>WHAT YOU NEED TO KNOW</a:t>
            </a:r>
            <a:r>
              <a:rPr lang="en-US" sz="2000" dirty="0" smtClean="0"/>
              <a:t/>
            </a:r>
            <a:br>
              <a:rPr lang="en-US" sz="2000" dirty="0" smtClean="0"/>
            </a:br>
            <a:r>
              <a:rPr lang="en-US" sz="2000" dirty="0"/>
              <a:t/>
            </a:r>
            <a:br>
              <a:rPr lang="en-US" sz="2000" dirty="0"/>
            </a:br>
            <a:r>
              <a:rPr lang="en-US" sz="2000" dirty="0" smtClean="0"/>
              <a:t/>
            </a:r>
            <a:br>
              <a:rPr lang="en-US" sz="2000" dirty="0" smtClean="0"/>
            </a:br>
            <a:r>
              <a:rPr lang="en-US" sz="2000" dirty="0" smtClean="0"/>
              <a:t>1- </a:t>
            </a:r>
            <a:r>
              <a:rPr lang="en-US" sz="2000" dirty="0" smtClean="0"/>
              <a:t>Figure out how GRAVITY affects the log</a:t>
            </a:r>
            <a:br>
              <a:rPr lang="en-US" sz="2000" dirty="0" smtClean="0"/>
            </a:br>
            <a:r>
              <a:rPr lang="en-US" sz="2000" dirty="0"/>
              <a:t/>
            </a:r>
            <a:br>
              <a:rPr lang="en-US" sz="2000" dirty="0"/>
            </a:br>
            <a:r>
              <a:rPr lang="en-US" sz="2000" dirty="0" smtClean="0"/>
              <a:t>2- CUT so it FALLS or  ROLLS AWAY from You.</a:t>
            </a:r>
            <a:br>
              <a:rPr lang="en-US" sz="2000" dirty="0" smtClean="0"/>
            </a:br>
            <a:r>
              <a:rPr lang="en-US" sz="2000" dirty="0" smtClean="0"/>
              <a:t/>
            </a:r>
            <a:br>
              <a:rPr lang="en-US" sz="2000" dirty="0" smtClean="0"/>
            </a:br>
            <a:r>
              <a:rPr lang="en-US" sz="2000" dirty="0"/>
              <a:t/>
            </a:r>
            <a:br>
              <a:rPr lang="en-US" sz="2000" dirty="0"/>
            </a:br>
            <a:endParaRPr lang="en-US" sz="2000" dirty="0" smtClean="0"/>
          </a:p>
        </p:txBody>
      </p:sp>
    </p:spTree>
    <p:extLst>
      <p:ext uri="{BB962C8B-B14F-4D97-AF65-F5344CB8AC3E}">
        <p14:creationId xmlns:p14="http://schemas.microsoft.com/office/powerpoint/2010/main" val="2592567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1039</TotalTime>
  <Words>349</Words>
  <Application>Microsoft Office PowerPoint</Application>
  <PresentationFormat>On-screen Show (4:3)</PresentationFormat>
  <Paragraphs>45</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OSHA NOTICE &amp; DISCLAIMER</vt:lpstr>
      <vt:lpstr>LIMBING AND BUCKING  (Module #4)</vt:lpstr>
      <vt:lpstr>EXAMPLE OF A GOOD “LIMBER”  WHAT YOU NEED TO KNOW   1- moves around to make the safest cuts  2- cuts so that log falls away from him  3- wears protective chaps and other PPE</vt:lpstr>
      <vt:lpstr>GRAVITY FLEXES LOGS  WHAT YOU NEED TO KNOW:  1- “Moving” wood fibers create STRESS in the wood.  2- STRESSES in the wood create TENSION along the top &amp; COMPRESSION along the bottom.  3- KNOW where these are and use the correct cutting technique.  4- AVOID explosive tension &amp; compression release</vt:lpstr>
      <vt:lpstr>QUICK TEST</vt:lpstr>
      <vt:lpstr>“BUCKING” on LEVEL GROUND  WHAT YOU NEED TO KNOW   1- log length is measured  2- tension and compression is assessed  3- saw cutting over and under is made to relieve tension and compression</vt:lpstr>
      <vt:lpstr>WATCH-OUT AND PREVENT KICKBACK!  WHAT YOU NEED TO KNOW   1 – Kickback is caused by improper chainsaw handling  2 - Contacting the tip of the guide bar with an object can cause kickback  </vt:lpstr>
      <vt:lpstr>GRAVITY &amp; POSITION AFFECTS LOG ROLL DIRECTION  WHAT YOU NEED TO KNOW   1- sometimes even the best logger can be surprised about the effects of gravity  2- in this scene gravity pulled the log toward the logger!</vt:lpstr>
      <vt:lpstr>LOG ROLL AWAY  WHAT YOU NEED TO KNOW   1- Figure out how GRAVITY affects the log  2- CUT so it FALLS or  ROLLS AWAY from You.   </vt:lpstr>
      <vt:lpstr>TENSION AND COMPRESSION EXIST EVEN ON LEVEL GROUND  WHAT YOU NEED TO KNOW   1- Figure out how it affects the log  2- Tension and compression is also known as “BINDING”  3- Cut to RELIEVE it</vt:lpstr>
      <vt:lpstr>CUTTING ON A LOG DECK  WHAT YOU NEED TO KNOW   1- Let GRAVITY work for you  2- A professional logger cuts ONLY as necessary  3- As soon as possible – MOVE AWAY! </vt:lpstr>
      <vt:lpstr>QUICK TEST</vt:lpstr>
      <vt:lpstr>WRAP-UP</vt:lpstr>
      <vt:lpstr>OSHA NOTICE &amp; DISCLAIMER</vt:lpstr>
    </vt:vector>
  </TitlesOfParts>
  <Company>TPM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CHAINSAW SAFETY</dc:title>
  <dc:creator>TPM</dc:creator>
  <cp:lastModifiedBy>Vosburgh, Linda - OSHA</cp:lastModifiedBy>
  <cp:revision>95</cp:revision>
  <dcterms:created xsi:type="dcterms:W3CDTF">2010-12-20T22:20:37Z</dcterms:created>
  <dcterms:modified xsi:type="dcterms:W3CDTF">2013-03-18T17:36:58Z</dcterms:modified>
</cp:coreProperties>
</file>