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22" r:id="rId2"/>
    <p:sldId id="276" r:id="rId3"/>
    <p:sldId id="412" r:id="rId4"/>
    <p:sldId id="418" r:id="rId5"/>
    <p:sldId id="413" r:id="rId6"/>
    <p:sldId id="408" r:id="rId7"/>
    <p:sldId id="420" r:id="rId8"/>
    <p:sldId id="401" r:id="rId9"/>
    <p:sldId id="423" r:id="rId10"/>
    <p:sldId id="391" r:id="rId11"/>
    <p:sldId id="416" r:id="rId12"/>
    <p:sldId id="415" r:id="rId13"/>
    <p:sldId id="414" r:id="rId14"/>
    <p:sldId id="410" r:id="rId15"/>
    <p:sldId id="409" r:id="rId16"/>
    <p:sldId id="411" r:id="rId17"/>
    <p:sldId id="419" r:id="rId18"/>
    <p:sldId id="369" r:id="rId19"/>
    <p:sldId id="42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6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28D9D5-B19F-4984-8048-FFA358DA65DF}" type="datetimeFigureOut">
              <a:rPr lang="en-US" smtClean="0"/>
              <a:t>3/18/2013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7BC54-8F55-4E91-864E-DA084CEB2969}" type="slidenum">
              <a:rPr lang="en-US" smtClean="0"/>
              <a:t>‹#›</a:t>
            </a:fld>
            <a:endParaRPr lang="en-US" dirty="0"/>
          </a:p>
        </p:txBody>
      </p:sp>
    </p:spTree>
    <p:extLst>
      <p:ext uri="{BB962C8B-B14F-4D97-AF65-F5344CB8AC3E}">
        <p14:creationId xmlns:p14="http://schemas.microsoft.com/office/powerpoint/2010/main" val="2050585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amend to say skidders, loaders, &amp; processors (grapple is unnecessary to say)</a:t>
            </a:r>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3</a:t>
            </a:fld>
            <a:endParaRPr lang="en-US" dirty="0"/>
          </a:p>
        </p:txBody>
      </p:sp>
    </p:spTree>
    <p:extLst>
      <p:ext uri="{BB962C8B-B14F-4D97-AF65-F5344CB8AC3E}">
        <p14:creationId xmlns:p14="http://schemas.microsoft.com/office/powerpoint/2010/main" val="2357649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15</a:t>
            </a:fld>
            <a:endParaRPr lang="en-US" dirty="0"/>
          </a:p>
        </p:txBody>
      </p:sp>
    </p:spTree>
    <p:extLst>
      <p:ext uri="{BB962C8B-B14F-4D97-AF65-F5344CB8AC3E}">
        <p14:creationId xmlns:p14="http://schemas.microsoft.com/office/powerpoint/2010/main" val="2931455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16</a:t>
            </a:fld>
            <a:endParaRPr lang="en-US" dirty="0"/>
          </a:p>
        </p:txBody>
      </p:sp>
    </p:spTree>
    <p:extLst>
      <p:ext uri="{BB962C8B-B14F-4D97-AF65-F5344CB8AC3E}">
        <p14:creationId xmlns:p14="http://schemas.microsoft.com/office/powerpoint/2010/main" val="2487825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future mention cut to mill specs, computer screen,edits!</a:t>
            </a:r>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4</a:t>
            </a:fld>
            <a:endParaRPr lang="en-US" dirty="0"/>
          </a:p>
        </p:txBody>
      </p:sp>
    </p:spTree>
    <p:extLst>
      <p:ext uri="{BB962C8B-B14F-4D97-AF65-F5344CB8AC3E}">
        <p14:creationId xmlns:p14="http://schemas.microsoft.com/office/powerpoint/2010/main" val="1890466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5</a:t>
            </a:fld>
            <a:endParaRPr lang="en-US" dirty="0"/>
          </a:p>
        </p:txBody>
      </p:sp>
    </p:spTree>
    <p:extLst>
      <p:ext uri="{BB962C8B-B14F-4D97-AF65-F5344CB8AC3E}">
        <p14:creationId xmlns:p14="http://schemas.microsoft.com/office/powerpoint/2010/main" val="347005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9</a:t>
            </a:fld>
            <a:endParaRPr lang="en-US" dirty="0"/>
          </a:p>
        </p:txBody>
      </p:sp>
    </p:spTree>
    <p:extLst>
      <p:ext uri="{BB962C8B-B14F-4D97-AF65-F5344CB8AC3E}">
        <p14:creationId xmlns:p14="http://schemas.microsoft.com/office/powerpoint/2010/main" val="1807189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10</a:t>
            </a:fld>
            <a:endParaRPr lang="en-US" dirty="0"/>
          </a:p>
        </p:txBody>
      </p:sp>
    </p:spTree>
    <p:extLst>
      <p:ext uri="{BB962C8B-B14F-4D97-AF65-F5344CB8AC3E}">
        <p14:creationId xmlns:p14="http://schemas.microsoft.com/office/powerpoint/2010/main" val="4233264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11</a:t>
            </a:fld>
            <a:endParaRPr lang="en-US" dirty="0"/>
          </a:p>
        </p:txBody>
      </p:sp>
    </p:spTree>
    <p:extLst>
      <p:ext uri="{BB962C8B-B14F-4D97-AF65-F5344CB8AC3E}">
        <p14:creationId xmlns:p14="http://schemas.microsoft.com/office/powerpoint/2010/main" val="955951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12</a:t>
            </a:fld>
            <a:endParaRPr lang="en-US" dirty="0"/>
          </a:p>
        </p:txBody>
      </p:sp>
    </p:spTree>
    <p:extLst>
      <p:ext uri="{BB962C8B-B14F-4D97-AF65-F5344CB8AC3E}">
        <p14:creationId xmlns:p14="http://schemas.microsoft.com/office/powerpoint/2010/main" val="2259592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13</a:t>
            </a:fld>
            <a:endParaRPr lang="en-US" dirty="0"/>
          </a:p>
        </p:txBody>
      </p:sp>
    </p:spTree>
    <p:extLst>
      <p:ext uri="{BB962C8B-B14F-4D97-AF65-F5344CB8AC3E}">
        <p14:creationId xmlns:p14="http://schemas.microsoft.com/office/powerpoint/2010/main" val="154941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77BC54-8F55-4E91-864E-DA084CEB2969}" type="slidenum">
              <a:rPr lang="en-US" smtClean="0"/>
              <a:t>14</a:t>
            </a:fld>
            <a:endParaRPr lang="en-US" dirty="0"/>
          </a:p>
        </p:txBody>
      </p:sp>
    </p:spTree>
    <p:extLst>
      <p:ext uri="{BB962C8B-B14F-4D97-AF65-F5344CB8AC3E}">
        <p14:creationId xmlns:p14="http://schemas.microsoft.com/office/powerpoint/2010/main" val="357946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3555D1-5D95-484F-9EFA-393646B82140}"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2F8A04-9390-4354-83E0-CE438356DC9E}" type="slidenum">
              <a:rPr lang="en-US"/>
              <a:pPr>
                <a:defRPr/>
              </a:pPr>
              <a:t>‹#›</a:t>
            </a:fld>
            <a:endParaRPr lang="en-US" dirty="0"/>
          </a:p>
        </p:txBody>
      </p:sp>
    </p:spTree>
    <p:extLst>
      <p:ext uri="{BB962C8B-B14F-4D97-AF65-F5344CB8AC3E}">
        <p14:creationId xmlns:p14="http://schemas.microsoft.com/office/powerpoint/2010/main" val="129226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23F584-9C35-4EA0-B528-D2EFF2BF32EB}"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80ED7A2-9978-493A-A04D-4BAB1A769BA8}" type="slidenum">
              <a:rPr lang="en-US"/>
              <a:pPr>
                <a:defRPr/>
              </a:pPr>
              <a:t>‹#›</a:t>
            </a:fld>
            <a:endParaRPr lang="en-US" dirty="0"/>
          </a:p>
        </p:txBody>
      </p:sp>
    </p:spTree>
    <p:extLst>
      <p:ext uri="{BB962C8B-B14F-4D97-AF65-F5344CB8AC3E}">
        <p14:creationId xmlns:p14="http://schemas.microsoft.com/office/powerpoint/2010/main" val="57755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41A54-C925-4702-968D-BE47D7FDA5E4}"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FE63A0-75B5-49C7-AD88-3E3E210CADD4}" type="slidenum">
              <a:rPr lang="en-US"/>
              <a:pPr>
                <a:defRPr/>
              </a:pPr>
              <a:t>‹#›</a:t>
            </a:fld>
            <a:endParaRPr lang="en-US" dirty="0"/>
          </a:p>
        </p:txBody>
      </p:sp>
    </p:spTree>
    <p:extLst>
      <p:ext uri="{BB962C8B-B14F-4D97-AF65-F5344CB8AC3E}">
        <p14:creationId xmlns:p14="http://schemas.microsoft.com/office/powerpoint/2010/main" val="38380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D91EF-BF70-4144-A0B1-035E4F6DEFEF}"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79096A0-B48E-4142-A337-0A723272ADF0}" type="slidenum">
              <a:rPr lang="en-US"/>
              <a:pPr>
                <a:defRPr/>
              </a:pPr>
              <a:t>‹#›</a:t>
            </a:fld>
            <a:endParaRPr lang="en-US" dirty="0"/>
          </a:p>
        </p:txBody>
      </p:sp>
    </p:spTree>
    <p:extLst>
      <p:ext uri="{BB962C8B-B14F-4D97-AF65-F5344CB8AC3E}">
        <p14:creationId xmlns:p14="http://schemas.microsoft.com/office/powerpoint/2010/main" val="28916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C08417-697B-4C0C-8D5A-AA0993192EF5}"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7F2B6F-8A0D-42C9-ACC8-D09BB48000D1}" type="slidenum">
              <a:rPr lang="en-US"/>
              <a:pPr>
                <a:defRPr/>
              </a:pPr>
              <a:t>‹#›</a:t>
            </a:fld>
            <a:endParaRPr lang="en-US" dirty="0"/>
          </a:p>
        </p:txBody>
      </p:sp>
    </p:spTree>
    <p:extLst>
      <p:ext uri="{BB962C8B-B14F-4D97-AF65-F5344CB8AC3E}">
        <p14:creationId xmlns:p14="http://schemas.microsoft.com/office/powerpoint/2010/main" val="5744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1D0DD3-6EB9-4CF7-B37D-45CE2738DE07}"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31D0D0-AE8C-4D97-8EB5-3BBFB603E433}" type="slidenum">
              <a:rPr lang="en-US"/>
              <a:pPr>
                <a:defRPr/>
              </a:pPr>
              <a:t>‹#›</a:t>
            </a:fld>
            <a:endParaRPr lang="en-US" dirty="0"/>
          </a:p>
        </p:txBody>
      </p:sp>
    </p:spTree>
    <p:extLst>
      <p:ext uri="{BB962C8B-B14F-4D97-AF65-F5344CB8AC3E}">
        <p14:creationId xmlns:p14="http://schemas.microsoft.com/office/powerpoint/2010/main" val="358557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FFD824-B7D0-4ADC-A402-6ED849B7586A}" type="datetimeFigureOut">
              <a:rPr lang="en-US"/>
              <a:pPr>
                <a:defRPr/>
              </a:pPr>
              <a:t>3/18/2013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30A85F5-0CCF-4C32-8461-729192F15BF4}" type="slidenum">
              <a:rPr lang="en-US"/>
              <a:pPr>
                <a:defRPr/>
              </a:pPr>
              <a:t>‹#›</a:t>
            </a:fld>
            <a:endParaRPr lang="en-US" dirty="0"/>
          </a:p>
        </p:txBody>
      </p:sp>
    </p:spTree>
    <p:extLst>
      <p:ext uri="{BB962C8B-B14F-4D97-AF65-F5344CB8AC3E}">
        <p14:creationId xmlns:p14="http://schemas.microsoft.com/office/powerpoint/2010/main" val="96452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EAEBF7-D793-40FD-B413-1840D452EA01}" type="datetimeFigureOut">
              <a:rPr lang="en-US"/>
              <a:pPr>
                <a:defRPr/>
              </a:pPr>
              <a:t>3/18/2013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6F9F41B-7BBE-4865-A8EB-3E2C775A2927}" type="slidenum">
              <a:rPr lang="en-US"/>
              <a:pPr>
                <a:defRPr/>
              </a:pPr>
              <a:t>‹#›</a:t>
            </a:fld>
            <a:endParaRPr lang="en-US" dirty="0"/>
          </a:p>
        </p:txBody>
      </p:sp>
    </p:spTree>
    <p:extLst>
      <p:ext uri="{BB962C8B-B14F-4D97-AF65-F5344CB8AC3E}">
        <p14:creationId xmlns:p14="http://schemas.microsoft.com/office/powerpoint/2010/main" val="328431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18456D-D432-4385-BCD1-2E567244B99E}" type="datetimeFigureOut">
              <a:rPr lang="en-US"/>
              <a:pPr>
                <a:defRPr/>
              </a:pPr>
              <a:t>3/18/2013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F302A1-B73B-4D1F-8910-C53B417A3487}" type="slidenum">
              <a:rPr lang="en-US"/>
              <a:pPr>
                <a:defRPr/>
              </a:pPr>
              <a:t>‹#›</a:t>
            </a:fld>
            <a:endParaRPr lang="en-US" dirty="0"/>
          </a:p>
        </p:txBody>
      </p:sp>
    </p:spTree>
    <p:extLst>
      <p:ext uri="{BB962C8B-B14F-4D97-AF65-F5344CB8AC3E}">
        <p14:creationId xmlns:p14="http://schemas.microsoft.com/office/powerpoint/2010/main" val="38334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A81B43-9B3E-4485-BD97-4189482B1416}"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264EB2-5D93-43BE-A4A4-06D88CF4F38E}" type="slidenum">
              <a:rPr lang="en-US"/>
              <a:pPr>
                <a:defRPr/>
              </a:pPr>
              <a:t>‹#›</a:t>
            </a:fld>
            <a:endParaRPr lang="en-US" dirty="0"/>
          </a:p>
        </p:txBody>
      </p:sp>
    </p:spTree>
    <p:extLst>
      <p:ext uri="{BB962C8B-B14F-4D97-AF65-F5344CB8AC3E}">
        <p14:creationId xmlns:p14="http://schemas.microsoft.com/office/powerpoint/2010/main" val="4398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FDCA8-B6B8-4964-8AAE-947F4DD7858F}"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CE5CDF7-7238-48F3-BC8B-CC655BEAD6E6}" type="slidenum">
              <a:rPr lang="en-US"/>
              <a:pPr>
                <a:defRPr/>
              </a:pPr>
              <a:t>‹#›</a:t>
            </a:fld>
            <a:endParaRPr lang="en-US" dirty="0"/>
          </a:p>
        </p:txBody>
      </p:sp>
    </p:spTree>
    <p:extLst>
      <p:ext uri="{BB962C8B-B14F-4D97-AF65-F5344CB8AC3E}">
        <p14:creationId xmlns:p14="http://schemas.microsoft.com/office/powerpoint/2010/main" val="285893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l="-6000" r="-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9B2412-E078-48F8-99F7-E468089B7AE7}" type="datetimeFigureOut">
              <a:rPr lang="en-US"/>
              <a:pPr>
                <a:defRPr/>
              </a:pPr>
              <a:t>3/18/2013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FBDB4D-C09D-4DE8-BC61-47E5716CAF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679566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BEWARE OF FALLING LOGS</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the loader may load several logs at once.</a:t>
            </a:r>
            <a:br>
              <a:rPr lang="en-US" sz="1800" dirty="0" smtClean="0"/>
            </a:br>
            <a:r>
              <a:rPr lang="en-US" sz="1800" dirty="0"/>
              <a:t/>
            </a:r>
            <a:br>
              <a:rPr lang="en-US" sz="1800" dirty="0"/>
            </a:br>
            <a:r>
              <a:rPr lang="en-US" sz="1800" dirty="0" smtClean="0"/>
              <a:t>2- logs can still fall in any direction.</a:t>
            </a:r>
            <a:br>
              <a:rPr lang="en-US" sz="1800" dirty="0" smtClean="0"/>
            </a:br>
            <a:r>
              <a:rPr lang="en-US" sz="1800" dirty="0"/>
              <a:t/>
            </a:r>
            <a:br>
              <a:rPr lang="en-US" sz="1800" dirty="0"/>
            </a:br>
            <a:r>
              <a:rPr lang="en-US" sz="1800" dirty="0" smtClean="0"/>
              <a:t>3- STAY IN THE CLEAR – AWAY from Logs!</a:t>
            </a:r>
          </a:p>
        </p:txBody>
      </p:sp>
    </p:spTree>
    <p:extLst>
      <p:ext uri="{BB962C8B-B14F-4D97-AF65-F5344CB8AC3E}">
        <p14:creationId xmlns:p14="http://schemas.microsoft.com/office/powerpoint/2010/main" val="3547892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LOADER EXIT &amp; REPOSITION</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this log loader is mounted on a tractor unit</a:t>
            </a:r>
            <a:br>
              <a:rPr lang="en-US" sz="1800" dirty="0" smtClean="0"/>
            </a:br>
            <a:r>
              <a:rPr lang="en-US" sz="1800" dirty="0"/>
              <a:t/>
            </a:r>
            <a:br>
              <a:rPr lang="en-US" sz="1800" dirty="0"/>
            </a:br>
            <a:r>
              <a:rPr lang="en-US" sz="1800" dirty="0" smtClean="0"/>
              <a:t>2- the tractor may backup at any time</a:t>
            </a:r>
            <a:br>
              <a:rPr lang="en-US" sz="1800" dirty="0" smtClean="0"/>
            </a:br>
            <a:r>
              <a:rPr lang="en-US" sz="1800" dirty="0"/>
              <a:t/>
            </a:r>
            <a:br>
              <a:rPr lang="en-US" sz="1800" dirty="0"/>
            </a:br>
            <a:r>
              <a:rPr lang="en-US" sz="1800" dirty="0" smtClean="0"/>
              <a:t>3- when backing the drivers visibility is limited</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228600" y="273050"/>
            <a:ext cx="8915400" cy="5137150"/>
          </a:xfrm>
        </p:spPr>
        <p:txBody>
          <a:bodyPr/>
          <a:lstStyle/>
          <a:p>
            <a:pPr eaLnBrk="1" hangingPunct="1"/>
            <a:r>
              <a:rPr lang="en-US" sz="2800" b="1" dirty="0" smtClean="0"/>
              <a:t>LOG LOADING IN BAD WEATHER</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this landing is icy</a:t>
            </a:r>
            <a:br>
              <a:rPr lang="en-US" sz="1800" dirty="0" smtClean="0"/>
            </a:br>
            <a:r>
              <a:rPr lang="en-US" sz="1800" dirty="0"/>
              <a:t/>
            </a:r>
            <a:br>
              <a:rPr lang="en-US" sz="1800" dirty="0"/>
            </a:br>
            <a:r>
              <a:rPr lang="en-US" sz="1800" dirty="0" smtClean="0"/>
              <a:t>2- the loader rotates in any direction and icy logs may slip</a:t>
            </a:r>
            <a:br>
              <a:rPr lang="en-US" sz="1800" dirty="0" smtClean="0"/>
            </a:br>
            <a:r>
              <a:rPr lang="en-US" sz="1800" dirty="0"/>
              <a:t/>
            </a:r>
            <a:br>
              <a:rPr lang="en-US" sz="1800" dirty="0"/>
            </a:br>
            <a:r>
              <a:rPr lang="en-US" sz="1800" dirty="0" smtClean="0"/>
              <a:t>3- any point around the log truck and loader is a hazard</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FINISH LOAD &amp; START BINDINGS</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 stay out of the loading zone!</a:t>
            </a:r>
            <a:br>
              <a:rPr lang="en-US" sz="2000" dirty="0" smtClean="0"/>
            </a:br>
            <a:r>
              <a:rPr lang="en-US" sz="2000" dirty="0"/>
              <a:t/>
            </a:r>
            <a:br>
              <a:rPr lang="en-US" sz="2000" dirty="0"/>
            </a:br>
            <a:r>
              <a:rPr lang="en-US" sz="2000" dirty="0" smtClean="0"/>
              <a:t>2- the wrappers and binders wait for the loader to finish</a:t>
            </a:r>
            <a:br>
              <a:rPr lang="en-US" sz="2000" dirty="0" smtClean="0"/>
            </a:br>
            <a:r>
              <a:rPr lang="en-US" sz="2000" dirty="0"/>
              <a:t/>
            </a:r>
            <a:br>
              <a:rPr lang="en-US" sz="2000" dirty="0"/>
            </a:br>
            <a:r>
              <a:rPr lang="en-US" sz="2000" dirty="0" smtClean="0"/>
              <a:t>3- then they secure the load</a:t>
            </a:r>
            <a:br>
              <a:rPr lang="en-US" sz="2000" dirty="0" smtClean="0"/>
            </a:br>
            <a:endParaRPr lang="en-US" sz="2000" dirty="0" smtClean="0"/>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SAFE BINDING PROCEDURE – You Need HARDHATS for This Operation!</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notice that crewmembers look under the truck to see others positions</a:t>
            </a:r>
            <a:br>
              <a:rPr lang="en-US" sz="1800" dirty="0" smtClean="0"/>
            </a:br>
            <a:r>
              <a:rPr lang="en-US" sz="1800" dirty="0"/>
              <a:t/>
            </a:r>
            <a:br>
              <a:rPr lang="en-US" sz="1800" dirty="0"/>
            </a:br>
            <a:r>
              <a:rPr lang="en-US" sz="1800" dirty="0" smtClean="0"/>
              <a:t>2- a chain is thrown over the log load</a:t>
            </a:r>
            <a:br>
              <a:rPr lang="en-US" sz="1800" dirty="0" smtClean="0"/>
            </a:br>
            <a:r>
              <a:rPr lang="en-US" sz="1800" dirty="0"/>
              <a:t/>
            </a:r>
            <a:br>
              <a:rPr lang="en-US" sz="1800" dirty="0"/>
            </a:br>
            <a:r>
              <a:rPr lang="en-US" sz="1800" dirty="0" smtClean="0"/>
              <a:t>3- the chain end  is thrown over the log and grabbed, then passed through the binding ring, and tightened. This is the Bind or Wrap.</a:t>
            </a:r>
          </a:p>
        </p:txBody>
      </p:sp>
      <p:sp>
        <p:nvSpPr>
          <p:cNvPr id="3" name="Rectangle 2"/>
          <p:cNvSpPr/>
          <p:nvPr/>
        </p:nvSpPr>
        <p:spPr>
          <a:xfrm>
            <a:off x="2895600" y="5715000"/>
            <a:ext cx="5867400" cy="830997"/>
          </a:xfrm>
          <a:prstGeom prst="rect">
            <a:avLst/>
          </a:prstGeom>
        </p:spPr>
        <p:txBody>
          <a:bodyPr wrap="square">
            <a:spAutoFit/>
          </a:bodyPr>
          <a:lstStyle/>
          <a:p>
            <a:r>
              <a:rPr lang="en-US" sz="1600" b="1" dirty="0">
                <a:solidFill>
                  <a:srgbClr val="FF0000"/>
                </a:solidFill>
              </a:rPr>
              <a:t>WASHINGTON STATE – 3 wraps if any log over 17 feet, at least 2 wraps if loaded on top or outside saddles. Loads 27 feet or less need 2 wraps.</a:t>
            </a:r>
            <a:endParaRPr lang="en-US" sz="1600" dirty="0"/>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THE TRUCK MOUNTED SELF LOADER</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materials and logs may fall</a:t>
            </a:r>
            <a:br>
              <a:rPr lang="en-US" sz="1800" dirty="0" smtClean="0"/>
            </a:br>
            <a:r>
              <a:rPr lang="en-US" sz="1800" dirty="0"/>
              <a:t/>
            </a:r>
            <a:br>
              <a:rPr lang="en-US" sz="1800" dirty="0"/>
            </a:br>
            <a:r>
              <a:rPr lang="en-US" sz="1800" dirty="0" smtClean="0"/>
              <a:t>2- the loader’s field of vision is only 90° or one fourth of a circle</a:t>
            </a:r>
            <a:br>
              <a:rPr lang="en-US" sz="1800" dirty="0" smtClean="0"/>
            </a:br>
            <a:r>
              <a:rPr lang="en-US" sz="1800" dirty="0"/>
              <a:t/>
            </a:r>
            <a:br>
              <a:rPr lang="en-US" sz="1800" dirty="0"/>
            </a:br>
            <a:r>
              <a:rPr lang="en-US" sz="1800" dirty="0" smtClean="0"/>
              <a:t>3- STAY in the clear and away from this operation!</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LOG TRUCK DEPARTS</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logs must be marked</a:t>
            </a:r>
            <a:br>
              <a:rPr lang="en-US" sz="1800" dirty="0" smtClean="0"/>
            </a:br>
            <a:r>
              <a:rPr lang="en-US" sz="1800" dirty="0"/>
              <a:t/>
            </a:r>
            <a:br>
              <a:rPr lang="en-US" sz="1800" dirty="0"/>
            </a:br>
            <a:r>
              <a:rPr lang="en-US" sz="1800" dirty="0" smtClean="0"/>
              <a:t>2- bindings must be tight</a:t>
            </a:r>
            <a:br>
              <a:rPr lang="en-US" sz="1800" dirty="0" smtClean="0"/>
            </a:br>
            <a:r>
              <a:rPr lang="en-US" sz="1800" dirty="0"/>
              <a:t/>
            </a:r>
            <a:br>
              <a:rPr lang="en-US" sz="1800" dirty="0"/>
            </a:br>
            <a:r>
              <a:rPr lang="en-US" sz="1800" dirty="0" smtClean="0"/>
              <a:t>3- the correct number of bindings must be in place to meet each state’s requirements</a:t>
            </a:r>
            <a:br>
              <a:rPr lang="en-US" sz="1800" dirty="0" smtClean="0"/>
            </a:br>
            <a:endParaRPr lang="en-US" sz="1800" dirty="0" smtClean="0"/>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b="1" i="1" dirty="0" smtClean="0">
                <a:solidFill>
                  <a:srgbClr val="FF0000"/>
                </a:solidFill>
              </a:rPr>
              <a:t>Answer this question: What is important for log loading?</a:t>
            </a:r>
          </a:p>
          <a:p>
            <a:pPr eaLnBrk="1" hangingPunct="1"/>
            <a:endParaRPr lang="en-US" sz="2400" dirty="0" smtClean="0"/>
          </a:p>
          <a:p>
            <a:pPr eaLnBrk="1" hangingPunct="1"/>
            <a:r>
              <a:rPr lang="en-US" sz="2400" dirty="0" smtClean="0"/>
              <a:t>A – logs can fall or become loose.</a:t>
            </a:r>
            <a:r>
              <a:rPr lang="en-US" sz="2400" dirty="0"/>
              <a:t/>
            </a:r>
            <a:br>
              <a:rPr lang="en-US" sz="2400" dirty="0"/>
            </a:br>
            <a:r>
              <a:rPr lang="en-US" sz="2400" dirty="0"/>
              <a:t/>
            </a:r>
            <a:br>
              <a:rPr lang="en-US" sz="2400" dirty="0"/>
            </a:br>
            <a:r>
              <a:rPr lang="en-US" sz="2400" dirty="0" smtClean="0"/>
              <a:t>B – bindings must be set correctly.</a:t>
            </a:r>
            <a:r>
              <a:rPr lang="en-US" sz="2400" dirty="0"/>
              <a:t/>
            </a:r>
            <a:br>
              <a:rPr lang="en-US" sz="2400" dirty="0"/>
            </a:br>
            <a:r>
              <a:rPr lang="en-US" sz="2400" dirty="0"/>
              <a:t/>
            </a:r>
            <a:br>
              <a:rPr lang="en-US" sz="2400" dirty="0"/>
            </a:br>
            <a:r>
              <a:rPr lang="en-US" sz="2400" dirty="0" smtClean="0"/>
              <a:t>C – logs have barnacles on them.</a:t>
            </a:r>
          </a:p>
          <a:p>
            <a:pPr eaLnBrk="1" hangingPunct="1"/>
            <a:endParaRPr lang="en-US" sz="2400" dirty="0" smtClean="0"/>
          </a:p>
          <a:p>
            <a:pPr eaLnBrk="1" hangingPunct="1"/>
            <a:r>
              <a:rPr lang="en-US" sz="2400" dirty="0" smtClean="0"/>
              <a:t>D – only A and B.</a:t>
            </a:r>
          </a:p>
        </p:txBody>
      </p:sp>
    </p:spTree>
    <p:extLst>
      <p:ext uri="{BB962C8B-B14F-4D97-AF65-F5344CB8AC3E}">
        <p14:creationId xmlns:p14="http://schemas.microsoft.com/office/powerpoint/2010/main" val="3927983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WRAP-UP</a:t>
            </a:r>
          </a:p>
        </p:txBody>
      </p:sp>
      <p:sp>
        <p:nvSpPr>
          <p:cNvPr id="60419" name="Content Placeholder 5"/>
          <p:cNvSpPr>
            <a:spLocks noGrp="1"/>
          </p:cNvSpPr>
          <p:nvPr>
            <p:ph idx="1"/>
          </p:nvPr>
        </p:nvSpPr>
        <p:spPr/>
        <p:txBody>
          <a:bodyPr/>
          <a:lstStyle/>
          <a:p>
            <a:pPr eaLnBrk="1" hangingPunct="1"/>
            <a:r>
              <a:rPr lang="en-US" sz="2800" dirty="0" smtClean="0"/>
              <a:t>Operations found in the landing can result in hazards.</a:t>
            </a:r>
          </a:p>
          <a:p>
            <a:pPr eaLnBrk="1" hangingPunct="1"/>
            <a:endParaRPr lang="en-US" sz="2800" dirty="0" smtClean="0"/>
          </a:p>
          <a:p>
            <a:pPr eaLnBrk="1" hangingPunct="1"/>
            <a:r>
              <a:rPr lang="en-US" sz="2800" dirty="0" smtClean="0"/>
              <a:t>Whenever logs are moved they may fall along with other material such as rocks and branches.</a:t>
            </a:r>
          </a:p>
          <a:p>
            <a:pPr eaLnBrk="1" hangingPunct="1"/>
            <a:endParaRPr lang="en-US" sz="2800" dirty="0" smtClean="0"/>
          </a:p>
          <a:p>
            <a:pPr eaLnBrk="1" hangingPunct="1"/>
            <a:r>
              <a:rPr lang="en-US" sz="2800" dirty="0" smtClean="0"/>
              <a:t>The operation of log moving equipment means their operators may not always have you in their field of view.</a:t>
            </a:r>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744454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p:txBody>
          <a:bodyPr/>
          <a:lstStyle/>
          <a:p>
            <a:pPr eaLnBrk="1" hangingPunct="1"/>
            <a:r>
              <a:rPr lang="en-US" dirty="0" smtClean="0"/>
              <a:t>LANDING SAFETY</a:t>
            </a:r>
            <a:br>
              <a:rPr lang="en-US" dirty="0" smtClean="0"/>
            </a:br>
            <a:r>
              <a:rPr lang="en-US" sz="1000" dirty="0" smtClean="0">
                <a:solidFill>
                  <a:srgbClr val="FF0000"/>
                </a:solidFill>
              </a:rPr>
              <a:t>(Module #5)</a:t>
            </a:r>
          </a:p>
        </p:txBody>
      </p:sp>
      <p:sp>
        <p:nvSpPr>
          <p:cNvPr id="2051" name="Content Placeholder 5"/>
          <p:cNvSpPr>
            <a:spLocks noGrp="1"/>
          </p:cNvSpPr>
          <p:nvPr>
            <p:ph idx="1"/>
          </p:nvPr>
        </p:nvSpPr>
        <p:spPr/>
        <p:txBody>
          <a:bodyPr/>
          <a:lstStyle/>
          <a:p>
            <a:pPr eaLnBrk="1" hangingPunct="1"/>
            <a:endParaRPr lang="en-US" sz="2400" dirty="0" smtClean="0"/>
          </a:p>
          <a:p>
            <a:pPr eaLnBrk="1" hangingPunct="1"/>
            <a:r>
              <a:rPr lang="en-US" sz="2400" dirty="0" smtClean="0"/>
              <a:t>A landing is a collection point for logs.</a:t>
            </a:r>
          </a:p>
          <a:p>
            <a:pPr eaLnBrk="1" hangingPunct="1"/>
            <a:endParaRPr lang="en-US" sz="2400" dirty="0" smtClean="0"/>
          </a:p>
          <a:p>
            <a:pPr eaLnBrk="1" hangingPunct="1"/>
            <a:r>
              <a:rPr lang="en-US" sz="2400" dirty="0" smtClean="0"/>
              <a:t>Logs storage and truck loading are the main activities at this location.</a:t>
            </a:r>
          </a:p>
          <a:p>
            <a:pPr eaLnBrk="1" hangingPunct="1"/>
            <a:endParaRPr lang="en-US" sz="2400" dirty="0" smtClean="0"/>
          </a:p>
          <a:p>
            <a:pPr eaLnBrk="1" hangingPunct="1"/>
            <a:r>
              <a:rPr lang="en-US" sz="2400" dirty="0" smtClean="0"/>
              <a:t>Log loading to trucks involves grapple loaders and log trucks.</a:t>
            </a:r>
          </a:p>
          <a:p>
            <a:pPr eaLnBrk="1" hangingPunct="1"/>
            <a:endParaRPr lang="en-US" sz="2400" dirty="0" smtClean="0"/>
          </a:p>
          <a:p>
            <a:pPr eaLnBrk="1" hangingPunct="1"/>
            <a:r>
              <a:rPr lang="en-US" sz="2400" b="1" i="1" dirty="0" smtClean="0">
                <a:solidFill>
                  <a:srgbClr val="FF0000"/>
                </a:solidFill>
              </a:rPr>
              <a:t>The main hazards are being struck by falling logs, or moving equipment.</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5791200"/>
            <a:ext cx="2847975" cy="85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1800" b="1" dirty="0" smtClean="0"/>
              <a:t>BUILDING A  LOG DECK AT THE LANDING</a:t>
            </a:r>
            <a:br>
              <a:rPr lang="en-US" sz="1800" b="1" dirty="0" smtClean="0"/>
            </a:br>
            <a:r>
              <a:rPr lang="en-US" sz="1800" b="1" dirty="0"/>
              <a:t/>
            </a:r>
            <a:br>
              <a:rPr lang="en-US" sz="1800" b="1" dirty="0"/>
            </a:br>
            <a:r>
              <a:rPr lang="en-US" sz="1800" b="1" dirty="0" smtClean="0"/>
              <a:t>WHAT YOU NEED TO KNOW</a:t>
            </a:r>
            <a:br>
              <a:rPr lang="en-US" sz="1800" b="1" dirty="0" smtClean="0"/>
            </a:br>
            <a:r>
              <a:rPr lang="en-US" sz="1800" dirty="0"/>
              <a:t/>
            </a:r>
            <a:br>
              <a:rPr lang="en-US" sz="1800" dirty="0"/>
            </a:br>
            <a:r>
              <a:rPr lang="en-US" sz="1800" dirty="0" smtClean="0"/>
              <a:t>1- involves skidders, loaders, and processors</a:t>
            </a:r>
            <a:br>
              <a:rPr lang="en-US" sz="1800" dirty="0" smtClean="0"/>
            </a:br>
            <a:r>
              <a:rPr lang="en-US" sz="1800" dirty="0"/>
              <a:t/>
            </a:r>
            <a:br>
              <a:rPr lang="en-US" sz="1800" dirty="0"/>
            </a:br>
            <a:r>
              <a:rPr lang="en-US" sz="1800" dirty="0" smtClean="0"/>
              <a:t>2- </a:t>
            </a:r>
            <a:r>
              <a:rPr lang="en-US" sz="1800" dirty="0"/>
              <a:t>l</a:t>
            </a:r>
            <a:r>
              <a:rPr lang="en-US" sz="1800" dirty="0" smtClean="0"/>
              <a:t>ogs are placed lengthwise so they can’t roll</a:t>
            </a:r>
            <a:br>
              <a:rPr lang="en-US" sz="1800" dirty="0" smtClean="0"/>
            </a:br>
            <a:r>
              <a:rPr lang="en-US" sz="1800" dirty="0"/>
              <a:t/>
            </a:r>
            <a:br>
              <a:rPr lang="en-US" sz="1800" dirty="0"/>
            </a:br>
            <a:r>
              <a:rPr lang="en-US" sz="1800" dirty="0" smtClean="0"/>
              <a:t>3- place close together</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220200" cy="5137150"/>
          </a:xfrm>
        </p:spPr>
        <p:txBody>
          <a:bodyPr/>
          <a:lstStyle/>
          <a:p>
            <a:pPr eaLnBrk="1" hangingPunct="1"/>
            <a:r>
              <a:rPr lang="en-US" sz="2800" b="1" dirty="0" smtClean="0"/>
              <a:t>BUILDING A SAFE LOG </a:t>
            </a:r>
            <a:r>
              <a:rPr lang="en-US" sz="2800" b="1" dirty="0" smtClean="0"/>
              <a:t>DECK</a:t>
            </a:r>
            <a:br>
              <a:rPr lang="en-US" sz="2800" b="1" dirty="0" smtClean="0"/>
            </a:br>
            <a:r>
              <a:rPr lang="en-US" sz="2800" b="1" dirty="0"/>
              <a:t/>
            </a:r>
            <a:br>
              <a:rPr lang="en-US" sz="2800" b="1" dirty="0"/>
            </a:br>
            <a:r>
              <a:rPr lang="en-US" sz="2800" b="1" dirty="0" smtClean="0"/>
              <a:t>WHAT </a:t>
            </a:r>
            <a:r>
              <a:rPr lang="en-US" sz="2800" b="1" dirty="0" smtClean="0"/>
              <a:t>YOU NEED TO KNOW</a:t>
            </a:r>
            <a:br>
              <a:rPr lang="en-US" sz="2800" b="1" dirty="0" smtClean="0"/>
            </a:br>
            <a:r>
              <a:rPr lang="en-US" sz="2800" dirty="0"/>
              <a:t/>
            </a:r>
            <a:br>
              <a:rPr lang="en-US" sz="2800" dirty="0"/>
            </a:br>
            <a:r>
              <a:rPr lang="en-US" sz="1800" dirty="0" smtClean="0"/>
              <a:t/>
            </a:r>
            <a:br>
              <a:rPr lang="en-US" sz="1800" dirty="0" smtClean="0"/>
            </a:br>
            <a:r>
              <a:rPr lang="en-US" sz="1800" dirty="0" smtClean="0"/>
              <a:t>1- </a:t>
            </a:r>
            <a:r>
              <a:rPr lang="en-US" sz="1800" dirty="0" smtClean="0"/>
              <a:t>know where everyone is</a:t>
            </a:r>
            <a:br>
              <a:rPr lang="en-US" sz="1800" dirty="0" smtClean="0"/>
            </a:br>
            <a:r>
              <a:rPr lang="en-US" sz="1800" dirty="0"/>
              <a:t/>
            </a:r>
            <a:br>
              <a:rPr lang="en-US" sz="1800" dirty="0"/>
            </a:br>
            <a:r>
              <a:rPr lang="en-US" sz="1800" dirty="0" smtClean="0"/>
              <a:t>2- know what others do</a:t>
            </a:r>
            <a:br>
              <a:rPr lang="en-US" sz="1800" dirty="0" smtClean="0"/>
            </a:br>
            <a:r>
              <a:rPr lang="en-US" sz="1800" dirty="0"/>
              <a:t/>
            </a:r>
            <a:br>
              <a:rPr lang="en-US" sz="1800" dirty="0"/>
            </a:br>
            <a:r>
              <a:rPr lang="en-US" sz="1800" dirty="0" smtClean="0"/>
              <a:t>3- coordinate activity</a:t>
            </a:r>
            <a:br>
              <a:rPr lang="en-US" sz="1800" dirty="0" smtClean="0"/>
            </a:br>
            <a:r>
              <a:rPr lang="en-US" sz="1800" dirty="0"/>
              <a:t/>
            </a:r>
            <a:br>
              <a:rPr lang="en-US" sz="1800" dirty="0"/>
            </a:br>
            <a:r>
              <a:rPr lang="en-US" sz="1800" dirty="0" smtClean="0"/>
              <a:t>4- communication is absolutely CRITICAL!</a:t>
            </a:r>
          </a:p>
        </p:txBody>
      </p:sp>
    </p:spTree>
    <p:extLst>
      <p:ext uri="{BB962C8B-B14F-4D97-AF65-F5344CB8AC3E}">
        <p14:creationId xmlns:p14="http://schemas.microsoft.com/office/powerpoint/2010/main" val="1888779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LOG MARKING AT LOG DECK</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know where the mobile equipment is</a:t>
            </a:r>
            <a:br>
              <a:rPr lang="en-US" sz="1800" dirty="0" smtClean="0"/>
            </a:br>
            <a:r>
              <a:rPr lang="en-US" sz="1800" dirty="0"/>
              <a:t/>
            </a:r>
            <a:br>
              <a:rPr lang="en-US" sz="1800" dirty="0"/>
            </a:br>
            <a:r>
              <a:rPr lang="en-US" sz="1800" dirty="0" smtClean="0"/>
              <a:t>2- stay visible to the operators</a:t>
            </a:r>
            <a:br>
              <a:rPr lang="en-US" sz="1800" dirty="0" smtClean="0"/>
            </a:br>
            <a:r>
              <a:rPr lang="en-US" sz="1800" dirty="0"/>
              <a:t/>
            </a:r>
            <a:br>
              <a:rPr lang="en-US" sz="1800" dirty="0"/>
            </a:br>
            <a:r>
              <a:rPr lang="en-US" sz="1800" dirty="0" smtClean="0"/>
              <a:t>3- consider wearing HIGH VISIBILITY vests or garments </a:t>
            </a:r>
            <a:r>
              <a:rPr lang="en-US" sz="1800" i="1" dirty="0" smtClean="0">
                <a:solidFill>
                  <a:srgbClr val="FF0000"/>
                </a:solidFill>
              </a:rPr>
              <a:t>Some states require it.</a:t>
            </a:r>
          </a:p>
        </p:txBody>
      </p:sp>
      <p:sp>
        <p:nvSpPr>
          <p:cNvPr id="5" name="Title 4"/>
          <p:cNvSpPr txBox="1">
            <a:spLocks/>
          </p:cNvSpPr>
          <p:nvPr/>
        </p:nvSpPr>
        <p:spPr bwMode="auto">
          <a:xfrm>
            <a:off x="2895600" y="5791200"/>
            <a:ext cx="5867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sz="1800" dirty="0" smtClean="0">
                <a:solidFill>
                  <a:srgbClr val="FF0000"/>
                </a:solidFill>
              </a:rPr>
              <a:t>PERSONS WORKING ON THE GROUND are REQUIRED to wear HIGH VISIBILITY GARMENTS in WASHINGTON STATE!</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VIEWS OF SAFE LANDINGS</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on level or slightly sloped ground, logs are placed to prevent roll</a:t>
            </a:r>
            <a:br>
              <a:rPr lang="en-US" sz="1800" dirty="0" smtClean="0"/>
            </a:br>
            <a:r>
              <a:rPr lang="en-US" sz="1800" dirty="0"/>
              <a:t/>
            </a:r>
            <a:br>
              <a:rPr lang="en-US" sz="1800" dirty="0"/>
            </a:br>
            <a:r>
              <a:rPr lang="en-US" sz="1800" dirty="0" smtClean="0"/>
              <a:t>2- on sloped ground, logs are placed using standing timber as a backstop</a:t>
            </a:r>
          </a:p>
        </p:txBody>
      </p:sp>
    </p:spTree>
    <p:extLst>
      <p:ext uri="{BB962C8B-B14F-4D97-AF65-F5344CB8AC3E}">
        <p14:creationId xmlns:p14="http://schemas.microsoft.com/office/powerpoint/2010/main" val="2922954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400" b="1" dirty="0" smtClean="0">
                <a:solidFill>
                  <a:srgbClr val="FF0000"/>
                </a:solidFill>
              </a:rPr>
              <a:t>Answer this question: What is important for landing safety?</a:t>
            </a:r>
          </a:p>
          <a:p>
            <a:pPr eaLnBrk="1" hangingPunct="1"/>
            <a:endParaRPr lang="en-US" sz="2400" dirty="0" smtClean="0"/>
          </a:p>
          <a:p>
            <a:pPr eaLnBrk="1" hangingPunct="1"/>
            <a:r>
              <a:rPr lang="en-US" sz="2400" dirty="0" smtClean="0"/>
              <a:t>A - know </a:t>
            </a:r>
            <a:r>
              <a:rPr lang="en-US" sz="2400" dirty="0"/>
              <a:t>where everyone </a:t>
            </a:r>
            <a:r>
              <a:rPr lang="en-US" sz="2400" dirty="0" smtClean="0"/>
              <a:t>is.</a:t>
            </a:r>
            <a:r>
              <a:rPr lang="en-US" sz="2400" dirty="0"/>
              <a:t/>
            </a:r>
            <a:br>
              <a:rPr lang="en-US" sz="2400" dirty="0"/>
            </a:br>
            <a:r>
              <a:rPr lang="en-US" sz="2400" dirty="0"/>
              <a:t/>
            </a:r>
            <a:br>
              <a:rPr lang="en-US" sz="2400" dirty="0"/>
            </a:br>
            <a:r>
              <a:rPr lang="en-US" sz="2400" dirty="0" smtClean="0"/>
              <a:t>B - </a:t>
            </a:r>
            <a:r>
              <a:rPr lang="en-US" sz="2400" dirty="0"/>
              <a:t>know what others </a:t>
            </a:r>
            <a:r>
              <a:rPr lang="en-US" sz="2400" dirty="0" smtClean="0"/>
              <a:t>do.</a:t>
            </a:r>
            <a:r>
              <a:rPr lang="en-US" sz="2400" dirty="0"/>
              <a:t/>
            </a:r>
            <a:br>
              <a:rPr lang="en-US" sz="2400" dirty="0"/>
            </a:br>
            <a:r>
              <a:rPr lang="en-US" sz="2400" dirty="0"/>
              <a:t/>
            </a:r>
            <a:br>
              <a:rPr lang="en-US" sz="2400" dirty="0"/>
            </a:br>
            <a:r>
              <a:rPr lang="en-US" sz="2400" dirty="0" smtClean="0"/>
              <a:t>C - coordinate activity.</a:t>
            </a:r>
          </a:p>
          <a:p>
            <a:pPr eaLnBrk="1" hangingPunct="1"/>
            <a:endParaRPr lang="en-US" sz="2400" dirty="0" smtClean="0"/>
          </a:p>
          <a:p>
            <a:pPr eaLnBrk="1" hangingPunct="1"/>
            <a:r>
              <a:rPr lang="en-US" sz="2400" dirty="0" smtClean="0"/>
              <a:t>D – all the above.</a:t>
            </a:r>
          </a:p>
        </p:txBody>
      </p:sp>
    </p:spTree>
    <p:extLst>
      <p:ext uri="{BB962C8B-B14F-4D97-AF65-F5344CB8AC3E}">
        <p14:creationId xmlns:p14="http://schemas.microsoft.com/office/powerpoint/2010/main" val="704819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LOG TRUCK POSITION AND SET UP</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move slow on icy roads</a:t>
            </a:r>
            <a:br>
              <a:rPr lang="en-US" sz="1800" dirty="0" smtClean="0"/>
            </a:br>
            <a:r>
              <a:rPr lang="en-US" sz="1800" dirty="0"/>
              <a:t/>
            </a:r>
            <a:br>
              <a:rPr lang="en-US" sz="1800" dirty="0"/>
            </a:br>
            <a:r>
              <a:rPr lang="en-US" sz="1800" dirty="0" smtClean="0"/>
              <a:t>2- grapple removes and places trailer safely</a:t>
            </a:r>
            <a:br>
              <a:rPr lang="en-US" sz="1800" dirty="0" smtClean="0"/>
            </a:br>
            <a:r>
              <a:rPr lang="en-US" sz="1800" dirty="0"/>
              <a:t/>
            </a:r>
            <a:br>
              <a:rPr lang="en-US" sz="1800" dirty="0"/>
            </a:br>
            <a:r>
              <a:rPr lang="en-US" sz="1800" dirty="0" smtClean="0"/>
              <a:t>3- stay clear of equipment-notice no other persons are around</a:t>
            </a:r>
          </a:p>
        </p:txBody>
      </p:sp>
    </p:spTree>
    <p:extLst>
      <p:ext uri="{BB962C8B-B14F-4D97-AF65-F5344CB8AC3E}">
        <p14:creationId xmlns:p14="http://schemas.microsoft.com/office/powerpoint/2010/main" val="2708044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TRUCK </a:t>
            </a:r>
            <a:r>
              <a:rPr lang="en-US" dirty="0" smtClean="0"/>
              <a:t>BACKING</a:t>
            </a:r>
            <a:endParaRPr lang="en-US" dirty="0" smtClean="0"/>
          </a:p>
        </p:txBody>
      </p:sp>
      <p:sp>
        <p:nvSpPr>
          <p:cNvPr id="70659" name="Content Placeholder 5"/>
          <p:cNvSpPr>
            <a:spLocks noGrp="1"/>
          </p:cNvSpPr>
          <p:nvPr>
            <p:ph idx="1"/>
          </p:nvPr>
        </p:nvSpPr>
        <p:spPr/>
        <p:txBody>
          <a:bodyPr/>
          <a:lstStyle/>
          <a:p>
            <a:pPr eaLnBrk="1" hangingPunct="1"/>
            <a:r>
              <a:rPr lang="en-US" sz="2400" i="1" dirty="0" smtClean="0">
                <a:solidFill>
                  <a:srgbClr val="FF0000"/>
                </a:solidFill>
              </a:rPr>
              <a:t>DOT - TRUCKS that BACKUP ARE REQUIRED TO HAVE BACKUP ALARMS!</a:t>
            </a:r>
          </a:p>
          <a:p>
            <a:pPr eaLnBrk="1" hangingPunct="1"/>
            <a:r>
              <a:rPr lang="en-US" sz="2400" dirty="0" smtClean="0"/>
              <a:t>Question: what are some of the causes for a NON-WORKING ALARM?</a:t>
            </a:r>
          </a:p>
          <a:p>
            <a:pPr eaLnBrk="1" hangingPunct="1"/>
            <a:endParaRPr lang="en-US" sz="2400" dirty="0" smtClean="0"/>
          </a:p>
          <a:p>
            <a:pPr lvl="1" eaLnBrk="1" hangingPunct="1"/>
            <a:r>
              <a:rPr lang="en-US" sz="2000" dirty="0" smtClean="0"/>
              <a:t>Damaged</a:t>
            </a:r>
          </a:p>
          <a:p>
            <a:pPr lvl="1" eaLnBrk="1" hangingPunct="1"/>
            <a:r>
              <a:rPr lang="en-US" sz="2000" dirty="0" smtClean="0"/>
              <a:t>Disconnected</a:t>
            </a:r>
          </a:p>
          <a:p>
            <a:pPr lvl="1" eaLnBrk="1" hangingPunct="1"/>
            <a:r>
              <a:rPr lang="en-US" sz="2000" dirty="0" smtClean="0"/>
              <a:t>Volume turned down</a:t>
            </a:r>
          </a:p>
          <a:p>
            <a:pPr lvl="1" eaLnBrk="1" hangingPunct="1"/>
            <a:r>
              <a:rPr lang="en-US" sz="2000" dirty="0" smtClean="0"/>
              <a:t>Not installed as original or retrofit equipment</a:t>
            </a:r>
          </a:p>
          <a:p>
            <a:pPr lvl="1" eaLnBrk="1" hangingPunct="1"/>
            <a:r>
              <a:rPr lang="en-US" sz="2000" dirty="0" smtClean="0"/>
              <a:t>Not replaced</a:t>
            </a:r>
          </a:p>
        </p:txBody>
      </p:sp>
    </p:spTree>
    <p:extLst>
      <p:ext uri="{BB962C8B-B14F-4D97-AF65-F5344CB8AC3E}">
        <p14:creationId xmlns:p14="http://schemas.microsoft.com/office/powerpoint/2010/main" val="1869621061"/>
      </p:ext>
    </p:extLst>
  </p:cSld>
  <p:clrMapOvr>
    <a:masterClrMapping/>
  </p:clrMapOvr>
  <mc:AlternateContent xmlns:mc="http://schemas.openxmlformats.org/markup-compatibility/2006" xmlns:p14="http://schemas.microsoft.com/office/powerpoint/2010/main">
    <mc:Choice Requires="p14">
      <p:transition spd="slow" p14:dur="10000">
        <p:sndAc>
          <p:stSnd>
            <p:snd r:embed="rId3" name="voltage.wav"/>
          </p:stSnd>
        </p:sndAc>
      </p:transition>
    </mc:Choice>
    <mc:Fallback xmlns="">
      <p:transition spd="slow">
        <p:sndAc>
          <p:stSnd>
            <p:snd r:embed="rId4" name="voltage.wav"/>
          </p:stSnd>
        </p:sndAc>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1339</TotalTime>
  <Words>459</Words>
  <Application>Microsoft Office PowerPoint</Application>
  <PresentationFormat>On-screen Show (4:3)</PresentationFormat>
  <Paragraphs>69</Paragraphs>
  <Slides>19</Slides>
  <Notes>11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OSHA NOTICE &amp; DISCLAIMER</vt:lpstr>
      <vt:lpstr>LANDING SAFETY (Module #5)</vt:lpstr>
      <vt:lpstr>BUILDING A  LOG DECK AT THE LANDING  WHAT YOU NEED TO KNOW  1- involves skidders, loaders, and processors  2- logs are placed lengthwise so they can’t roll  3- place close together</vt:lpstr>
      <vt:lpstr>BUILDING A SAFE LOG DECK  WHAT YOU NEED TO KNOW   1- know where everyone is  2- know what others do  3- coordinate activity  4- communication is absolutely CRITICAL!</vt:lpstr>
      <vt:lpstr>LOG MARKING AT LOG DECK  WHAT YOU NEED TO KNOW  1- know where the mobile equipment is  2- stay visible to the operators  3- consider wearing HIGH VISIBILITY vests or garments Some states require it.</vt:lpstr>
      <vt:lpstr>VIEWS OF SAFE LANDINGS  WHAT YOU NEED TO KNOW  1- on level or slightly sloped ground, logs are placed to prevent roll  2- on sloped ground, logs are placed using standing timber as a backstop</vt:lpstr>
      <vt:lpstr>QUICK TEST</vt:lpstr>
      <vt:lpstr>LOG TRUCK POSITION AND SET UP  WHAT YOU NEED TO KNOW  1- move slow on icy roads  2- grapple removes and places trailer safely  3- stay clear of equipment-notice no other persons are around</vt:lpstr>
      <vt:lpstr>TRUCK BACKING</vt:lpstr>
      <vt:lpstr>BEWARE OF FALLING LOGS  WHAT YOU NEED TO KNOW  1- the loader may load several logs at once.  2- logs can still fall in any direction.  3- STAY IN THE CLEAR – AWAY from Logs!</vt:lpstr>
      <vt:lpstr>LOADER EXIT &amp; REPOSITION  WHAT YOU NEED TO KNOW  1- this log loader is mounted on a tractor unit  2- the tractor may backup at any time  3- when backing the drivers visibility is limited</vt:lpstr>
      <vt:lpstr>LOG LOADING IN BAD WEATHER  WHAT YOU NEED TO KNOW  1- this landing is icy  2- the loader rotates in any direction and icy logs may slip  3- any point around the log truck and loader is a hazard</vt:lpstr>
      <vt:lpstr>FINISH LOAD &amp; START BINDINGS  WHAT YOU NEED TO KNOW  1- stay out of the loading zone!  2- the wrappers and binders wait for the loader to finish  3- then they secure the load </vt:lpstr>
      <vt:lpstr>SAFE BINDING PROCEDURE – You Need HARDHATS for This Operation!  WHAT YOU NEED TO KNOW  1- notice that crewmembers look under the truck to see others positions  2- a chain is thrown over the log load  3- the chain end  is thrown over the log and grabbed, then passed through the binding ring, and tightened. This is the Bind or Wrap.</vt:lpstr>
      <vt:lpstr>THE TRUCK MOUNTED SELF LOADER  WHAT YOU NEED TO KNOW  1- materials and logs may fall  2- the loader’s field of vision is only 90° or one fourth of a circle  3- STAY in the clear and away from this operation!</vt:lpstr>
      <vt:lpstr>LOG TRUCK DEPARTS  WHAT YOU NEED TO KNOW  1- logs must be marked  2- bindings must be tight  3- the correct number of bindings must be in place to meet each state’s requirements </vt:lpstr>
      <vt:lpstr>QUICK TEST</vt:lpstr>
      <vt:lpstr>WRAP-UP</vt:lpstr>
      <vt:lpstr>OSHA NOTICE &amp; DISCLAIMER</vt:lpstr>
    </vt:vector>
  </TitlesOfParts>
  <Company>TPM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CHAINSAW SAFETY</dc:title>
  <dc:creator>TPM</dc:creator>
  <cp:lastModifiedBy>Vosburgh, Linda - OSHA</cp:lastModifiedBy>
  <cp:revision>107</cp:revision>
  <dcterms:created xsi:type="dcterms:W3CDTF">2010-12-20T22:20:37Z</dcterms:created>
  <dcterms:modified xsi:type="dcterms:W3CDTF">2013-03-18T19:02:23Z</dcterms:modified>
</cp:coreProperties>
</file>