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454" r:id="rId2"/>
    <p:sldId id="370" r:id="rId3"/>
    <p:sldId id="419" r:id="rId4"/>
    <p:sldId id="413" r:id="rId5"/>
    <p:sldId id="412" r:id="rId6"/>
    <p:sldId id="400" r:id="rId7"/>
    <p:sldId id="432" r:id="rId8"/>
    <p:sldId id="437" r:id="rId9"/>
    <p:sldId id="436" r:id="rId10"/>
    <p:sldId id="435" r:id="rId11"/>
    <p:sldId id="448" r:id="rId12"/>
    <p:sldId id="418" r:id="rId13"/>
    <p:sldId id="434" r:id="rId14"/>
    <p:sldId id="433" r:id="rId15"/>
    <p:sldId id="411" r:id="rId16"/>
    <p:sldId id="438" r:id="rId17"/>
    <p:sldId id="431" r:id="rId18"/>
    <p:sldId id="430" r:id="rId19"/>
    <p:sldId id="449" r:id="rId20"/>
    <p:sldId id="427" r:id="rId21"/>
    <p:sldId id="429" r:id="rId22"/>
    <p:sldId id="428" r:id="rId23"/>
    <p:sldId id="410" r:id="rId24"/>
    <p:sldId id="450" r:id="rId25"/>
    <p:sldId id="445" r:id="rId26"/>
    <p:sldId id="423" r:id="rId27"/>
    <p:sldId id="407" r:id="rId28"/>
    <p:sldId id="408" r:id="rId29"/>
    <p:sldId id="451" r:id="rId30"/>
    <p:sldId id="439" r:id="rId31"/>
    <p:sldId id="446" r:id="rId32"/>
    <p:sldId id="447" r:id="rId33"/>
    <p:sldId id="421" r:id="rId34"/>
    <p:sldId id="399" r:id="rId35"/>
    <p:sldId id="397" r:id="rId36"/>
    <p:sldId id="422" r:id="rId37"/>
    <p:sldId id="396" r:id="rId38"/>
    <p:sldId id="420" r:id="rId39"/>
    <p:sldId id="394" r:id="rId40"/>
    <p:sldId id="393" r:id="rId41"/>
    <p:sldId id="398" r:id="rId42"/>
    <p:sldId id="392" r:id="rId43"/>
    <p:sldId id="384" r:id="rId44"/>
    <p:sldId id="452" r:id="rId45"/>
    <p:sldId id="369" r:id="rId46"/>
    <p:sldId id="453" r:id="rId4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62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AF477E-19CD-4157-9C2B-0C70B0F3C5BE}" type="datetimeFigureOut">
              <a:rPr lang="en-US" smtClean="0"/>
              <a:t>3/18/2013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6E2536-F591-4423-BD23-95280DBF70DA}" type="slidenum">
              <a:rPr lang="en-US" smtClean="0"/>
              <a:t>‹#›</a:t>
            </a:fld>
            <a:endParaRPr lang="en-US" dirty="0"/>
          </a:p>
        </p:txBody>
      </p:sp>
    </p:spTree>
    <p:extLst>
      <p:ext uri="{BB962C8B-B14F-4D97-AF65-F5344CB8AC3E}">
        <p14:creationId xmlns:p14="http://schemas.microsoft.com/office/powerpoint/2010/main" val="2578188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6E2536-F591-4423-BD23-95280DBF70DA}" type="slidenum">
              <a:rPr lang="en-US" smtClean="0"/>
              <a:t>14</a:t>
            </a:fld>
            <a:endParaRPr lang="en-US" dirty="0"/>
          </a:p>
        </p:txBody>
      </p:sp>
    </p:spTree>
    <p:extLst>
      <p:ext uri="{BB962C8B-B14F-4D97-AF65-F5344CB8AC3E}">
        <p14:creationId xmlns:p14="http://schemas.microsoft.com/office/powerpoint/2010/main" val="3545043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6E2536-F591-4423-BD23-95280DBF70DA}" type="slidenum">
              <a:rPr lang="en-US" smtClean="0"/>
              <a:t>18</a:t>
            </a:fld>
            <a:endParaRPr lang="en-US" dirty="0"/>
          </a:p>
        </p:txBody>
      </p:sp>
    </p:spTree>
    <p:extLst>
      <p:ext uri="{BB962C8B-B14F-4D97-AF65-F5344CB8AC3E}">
        <p14:creationId xmlns:p14="http://schemas.microsoft.com/office/powerpoint/2010/main" val="12206028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Works close to a loader, watch</a:t>
            </a:r>
            <a:r>
              <a:rPr lang="en-US" baseline="0" dirty="0" smtClean="0"/>
              <a:t> where personnel on landing are what else &amp; who else in area</a:t>
            </a:r>
            <a:endParaRPr lang="en-US" dirty="0"/>
          </a:p>
        </p:txBody>
      </p:sp>
      <p:sp>
        <p:nvSpPr>
          <p:cNvPr id="4" name="Slide Number Placeholder 3"/>
          <p:cNvSpPr>
            <a:spLocks noGrp="1"/>
          </p:cNvSpPr>
          <p:nvPr>
            <p:ph type="sldNum" sz="quarter" idx="10"/>
          </p:nvPr>
        </p:nvSpPr>
        <p:spPr/>
        <p:txBody>
          <a:bodyPr/>
          <a:lstStyle/>
          <a:p>
            <a:fld id="{FA6E2536-F591-4423-BD23-95280DBF70DA}" type="slidenum">
              <a:rPr lang="en-US" smtClean="0"/>
              <a:t>27</a:t>
            </a:fld>
            <a:endParaRPr lang="en-US" dirty="0"/>
          </a:p>
        </p:txBody>
      </p:sp>
    </p:spTree>
    <p:extLst>
      <p:ext uri="{BB962C8B-B14F-4D97-AF65-F5344CB8AC3E}">
        <p14:creationId xmlns:p14="http://schemas.microsoft.com/office/powerpoint/2010/main" val="2340460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Grapple take out , it is self loader!</a:t>
            </a:r>
            <a:r>
              <a:rPr lang="en-US" baseline="0" dirty="0" smtClean="0"/>
              <a:t> Check each slide term,,</a:t>
            </a:r>
            <a:endParaRPr lang="en-US" dirty="0"/>
          </a:p>
        </p:txBody>
      </p:sp>
      <p:sp>
        <p:nvSpPr>
          <p:cNvPr id="4" name="Slide Number Placeholder 3"/>
          <p:cNvSpPr>
            <a:spLocks noGrp="1"/>
          </p:cNvSpPr>
          <p:nvPr>
            <p:ph type="sldNum" sz="quarter" idx="10"/>
          </p:nvPr>
        </p:nvSpPr>
        <p:spPr/>
        <p:txBody>
          <a:bodyPr/>
          <a:lstStyle/>
          <a:p>
            <a:fld id="{FA6E2536-F591-4423-BD23-95280DBF70DA}" type="slidenum">
              <a:rPr lang="en-US" smtClean="0"/>
              <a:t>30</a:t>
            </a:fld>
            <a:endParaRPr lang="en-US" dirty="0"/>
          </a:p>
        </p:txBody>
      </p:sp>
    </p:spTree>
    <p:extLst>
      <p:ext uri="{BB962C8B-B14F-4D97-AF65-F5344CB8AC3E}">
        <p14:creationId xmlns:p14="http://schemas.microsoft.com/office/powerpoint/2010/main" val="1820642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3 point system</a:t>
            </a:r>
            <a:endParaRPr lang="en-US" dirty="0"/>
          </a:p>
        </p:txBody>
      </p:sp>
      <p:sp>
        <p:nvSpPr>
          <p:cNvPr id="4" name="Slide Number Placeholder 3"/>
          <p:cNvSpPr>
            <a:spLocks noGrp="1"/>
          </p:cNvSpPr>
          <p:nvPr>
            <p:ph type="sldNum" sz="quarter" idx="10"/>
          </p:nvPr>
        </p:nvSpPr>
        <p:spPr/>
        <p:txBody>
          <a:bodyPr/>
          <a:lstStyle/>
          <a:p>
            <a:fld id="{FA6E2536-F591-4423-BD23-95280DBF70DA}" type="slidenum">
              <a:rPr lang="en-US" smtClean="0"/>
              <a:t>33</a:t>
            </a:fld>
            <a:endParaRPr lang="en-US" dirty="0"/>
          </a:p>
        </p:txBody>
      </p:sp>
    </p:spTree>
    <p:extLst>
      <p:ext uri="{BB962C8B-B14F-4D97-AF65-F5344CB8AC3E}">
        <p14:creationId xmlns:p14="http://schemas.microsoft.com/office/powerpoint/2010/main" val="262975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6E2536-F591-4423-BD23-95280DBF70DA}" type="slidenum">
              <a:rPr lang="en-US" smtClean="0"/>
              <a:t>34</a:t>
            </a:fld>
            <a:endParaRPr lang="en-US" dirty="0"/>
          </a:p>
        </p:txBody>
      </p:sp>
    </p:spTree>
    <p:extLst>
      <p:ext uri="{BB962C8B-B14F-4D97-AF65-F5344CB8AC3E}">
        <p14:creationId xmlns:p14="http://schemas.microsoft.com/office/powerpoint/2010/main" val="29719841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Adjust font</a:t>
            </a:r>
            <a:endParaRPr lang="en-US" dirty="0"/>
          </a:p>
        </p:txBody>
      </p:sp>
      <p:sp>
        <p:nvSpPr>
          <p:cNvPr id="4" name="Slide Number Placeholder 3"/>
          <p:cNvSpPr>
            <a:spLocks noGrp="1"/>
          </p:cNvSpPr>
          <p:nvPr>
            <p:ph type="sldNum" sz="quarter" idx="10"/>
          </p:nvPr>
        </p:nvSpPr>
        <p:spPr/>
        <p:txBody>
          <a:bodyPr/>
          <a:lstStyle/>
          <a:p>
            <a:fld id="{FA6E2536-F591-4423-BD23-95280DBF70DA}" type="slidenum">
              <a:rPr lang="en-US" smtClean="0"/>
              <a:t>39</a:t>
            </a:fld>
            <a:endParaRPr lang="en-US" dirty="0"/>
          </a:p>
        </p:txBody>
      </p:sp>
    </p:spTree>
    <p:extLst>
      <p:ext uri="{BB962C8B-B14F-4D97-AF65-F5344CB8AC3E}">
        <p14:creationId xmlns:p14="http://schemas.microsoft.com/office/powerpoint/2010/main" val="19457184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6E2536-F591-4423-BD23-95280DBF70DA}" type="slidenum">
              <a:rPr lang="en-US" smtClean="0"/>
              <a:t>41</a:t>
            </a:fld>
            <a:endParaRPr lang="en-US" dirty="0"/>
          </a:p>
        </p:txBody>
      </p:sp>
    </p:spTree>
    <p:extLst>
      <p:ext uri="{BB962C8B-B14F-4D97-AF65-F5344CB8AC3E}">
        <p14:creationId xmlns:p14="http://schemas.microsoft.com/office/powerpoint/2010/main" val="1626461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E3555D1-5D95-484F-9EFA-393646B82140}" type="datetimeFigureOut">
              <a:rPr lang="en-US"/>
              <a:pPr>
                <a:defRPr/>
              </a:pPr>
              <a:t>3/18/2013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52F8A04-9390-4354-83E0-CE438356DC9E}" type="slidenum">
              <a:rPr lang="en-US"/>
              <a:pPr>
                <a:defRPr/>
              </a:pPr>
              <a:t>‹#›</a:t>
            </a:fld>
            <a:endParaRPr lang="en-US" dirty="0"/>
          </a:p>
        </p:txBody>
      </p:sp>
    </p:spTree>
    <p:extLst>
      <p:ext uri="{BB962C8B-B14F-4D97-AF65-F5344CB8AC3E}">
        <p14:creationId xmlns:p14="http://schemas.microsoft.com/office/powerpoint/2010/main" val="1292269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423F584-9C35-4EA0-B528-D2EFF2BF32EB}" type="datetimeFigureOut">
              <a:rPr lang="en-US"/>
              <a:pPr>
                <a:defRPr/>
              </a:pPr>
              <a:t>3/18/2013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80ED7A2-9978-493A-A04D-4BAB1A769BA8}" type="slidenum">
              <a:rPr lang="en-US"/>
              <a:pPr>
                <a:defRPr/>
              </a:pPr>
              <a:t>‹#›</a:t>
            </a:fld>
            <a:endParaRPr lang="en-US" dirty="0"/>
          </a:p>
        </p:txBody>
      </p:sp>
    </p:spTree>
    <p:extLst>
      <p:ext uri="{BB962C8B-B14F-4D97-AF65-F5344CB8AC3E}">
        <p14:creationId xmlns:p14="http://schemas.microsoft.com/office/powerpoint/2010/main" val="577556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8841A54-C925-4702-968D-BE47D7FDA5E4}" type="datetimeFigureOut">
              <a:rPr lang="en-US"/>
              <a:pPr>
                <a:defRPr/>
              </a:pPr>
              <a:t>3/18/2013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7FE63A0-75B5-49C7-AD88-3E3E210CADD4}" type="slidenum">
              <a:rPr lang="en-US"/>
              <a:pPr>
                <a:defRPr/>
              </a:pPr>
              <a:t>‹#›</a:t>
            </a:fld>
            <a:endParaRPr lang="en-US" dirty="0"/>
          </a:p>
        </p:txBody>
      </p:sp>
    </p:spTree>
    <p:extLst>
      <p:ext uri="{BB962C8B-B14F-4D97-AF65-F5344CB8AC3E}">
        <p14:creationId xmlns:p14="http://schemas.microsoft.com/office/powerpoint/2010/main" val="3838084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50D91EF-BF70-4144-A0B1-035E4F6DEFEF}" type="datetimeFigureOut">
              <a:rPr lang="en-US"/>
              <a:pPr>
                <a:defRPr/>
              </a:pPr>
              <a:t>3/18/2013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79096A0-B48E-4142-A337-0A723272ADF0}" type="slidenum">
              <a:rPr lang="en-US"/>
              <a:pPr>
                <a:defRPr/>
              </a:pPr>
              <a:t>‹#›</a:t>
            </a:fld>
            <a:endParaRPr lang="en-US" dirty="0"/>
          </a:p>
        </p:txBody>
      </p:sp>
    </p:spTree>
    <p:extLst>
      <p:ext uri="{BB962C8B-B14F-4D97-AF65-F5344CB8AC3E}">
        <p14:creationId xmlns:p14="http://schemas.microsoft.com/office/powerpoint/2010/main" val="2891646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2C08417-697B-4C0C-8D5A-AA0993192EF5}" type="datetimeFigureOut">
              <a:rPr lang="en-US"/>
              <a:pPr>
                <a:defRPr/>
              </a:pPr>
              <a:t>3/18/2013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97F2B6F-8A0D-42C9-ACC8-D09BB48000D1}" type="slidenum">
              <a:rPr lang="en-US"/>
              <a:pPr>
                <a:defRPr/>
              </a:pPr>
              <a:t>‹#›</a:t>
            </a:fld>
            <a:endParaRPr lang="en-US" dirty="0"/>
          </a:p>
        </p:txBody>
      </p:sp>
    </p:spTree>
    <p:extLst>
      <p:ext uri="{BB962C8B-B14F-4D97-AF65-F5344CB8AC3E}">
        <p14:creationId xmlns:p14="http://schemas.microsoft.com/office/powerpoint/2010/main" val="574429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B1D0DD3-6EB9-4CF7-B37D-45CE2738DE07}" type="datetimeFigureOut">
              <a:rPr lang="en-US"/>
              <a:pPr>
                <a:defRPr/>
              </a:pPr>
              <a:t>3/18/2013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B31D0D0-AE8C-4D97-8EB5-3BBFB603E433}" type="slidenum">
              <a:rPr lang="en-US"/>
              <a:pPr>
                <a:defRPr/>
              </a:pPr>
              <a:t>‹#›</a:t>
            </a:fld>
            <a:endParaRPr lang="en-US" dirty="0"/>
          </a:p>
        </p:txBody>
      </p:sp>
    </p:spTree>
    <p:extLst>
      <p:ext uri="{BB962C8B-B14F-4D97-AF65-F5344CB8AC3E}">
        <p14:creationId xmlns:p14="http://schemas.microsoft.com/office/powerpoint/2010/main" val="3585572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4FFD824-B7D0-4ADC-A402-6ED849B7586A}" type="datetimeFigureOut">
              <a:rPr lang="en-US"/>
              <a:pPr>
                <a:defRPr/>
              </a:pPr>
              <a:t>3/18/2013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330A85F5-0CCF-4C32-8461-729192F15BF4}" type="slidenum">
              <a:rPr lang="en-US"/>
              <a:pPr>
                <a:defRPr/>
              </a:pPr>
              <a:t>‹#›</a:t>
            </a:fld>
            <a:endParaRPr lang="en-US" dirty="0"/>
          </a:p>
        </p:txBody>
      </p:sp>
    </p:spTree>
    <p:extLst>
      <p:ext uri="{BB962C8B-B14F-4D97-AF65-F5344CB8AC3E}">
        <p14:creationId xmlns:p14="http://schemas.microsoft.com/office/powerpoint/2010/main" val="964524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7EAEBF7-D793-40FD-B413-1840D452EA01}" type="datetimeFigureOut">
              <a:rPr lang="en-US"/>
              <a:pPr>
                <a:defRPr/>
              </a:pPr>
              <a:t>3/18/2013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26F9F41B-7BBE-4865-A8EB-3E2C775A2927}" type="slidenum">
              <a:rPr lang="en-US"/>
              <a:pPr>
                <a:defRPr/>
              </a:pPr>
              <a:t>‹#›</a:t>
            </a:fld>
            <a:endParaRPr lang="en-US" dirty="0"/>
          </a:p>
        </p:txBody>
      </p:sp>
    </p:spTree>
    <p:extLst>
      <p:ext uri="{BB962C8B-B14F-4D97-AF65-F5344CB8AC3E}">
        <p14:creationId xmlns:p14="http://schemas.microsoft.com/office/powerpoint/2010/main" val="3284314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518456D-D432-4385-BCD1-2E567244B99E}" type="datetimeFigureOut">
              <a:rPr lang="en-US"/>
              <a:pPr>
                <a:defRPr/>
              </a:pPr>
              <a:t>3/18/2013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65F302A1-B73B-4D1F-8910-C53B417A3487}" type="slidenum">
              <a:rPr lang="en-US"/>
              <a:pPr>
                <a:defRPr/>
              </a:pPr>
              <a:t>‹#›</a:t>
            </a:fld>
            <a:endParaRPr lang="en-US" dirty="0"/>
          </a:p>
        </p:txBody>
      </p:sp>
    </p:spTree>
    <p:extLst>
      <p:ext uri="{BB962C8B-B14F-4D97-AF65-F5344CB8AC3E}">
        <p14:creationId xmlns:p14="http://schemas.microsoft.com/office/powerpoint/2010/main" val="383340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EA81B43-9B3E-4485-BD97-4189482B1416}" type="datetimeFigureOut">
              <a:rPr lang="en-US"/>
              <a:pPr>
                <a:defRPr/>
              </a:pPr>
              <a:t>3/18/2013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0264EB2-5D93-43BE-A4A4-06D88CF4F38E}" type="slidenum">
              <a:rPr lang="en-US"/>
              <a:pPr>
                <a:defRPr/>
              </a:pPr>
              <a:t>‹#›</a:t>
            </a:fld>
            <a:endParaRPr lang="en-US" dirty="0"/>
          </a:p>
        </p:txBody>
      </p:sp>
    </p:spTree>
    <p:extLst>
      <p:ext uri="{BB962C8B-B14F-4D97-AF65-F5344CB8AC3E}">
        <p14:creationId xmlns:p14="http://schemas.microsoft.com/office/powerpoint/2010/main" val="439892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57FDCA8-B6B8-4964-8AAE-947F4DD7858F}" type="datetimeFigureOut">
              <a:rPr lang="en-US"/>
              <a:pPr>
                <a:defRPr/>
              </a:pPr>
              <a:t>3/18/2013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6CE5CDF7-7238-48F3-BC8B-CC655BEAD6E6}" type="slidenum">
              <a:rPr lang="en-US"/>
              <a:pPr>
                <a:defRPr/>
              </a:pPr>
              <a:t>‹#›</a:t>
            </a:fld>
            <a:endParaRPr lang="en-US" dirty="0"/>
          </a:p>
        </p:txBody>
      </p:sp>
    </p:spTree>
    <p:extLst>
      <p:ext uri="{BB962C8B-B14F-4D97-AF65-F5344CB8AC3E}">
        <p14:creationId xmlns:p14="http://schemas.microsoft.com/office/powerpoint/2010/main" val="2858936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7000"/>
            <a:lum/>
          </a:blip>
          <a:srcRect/>
          <a:stretch>
            <a:fillRect l="-6000" r="-6000"/>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759B2412-E078-48F8-99F7-E468089B7AE7}" type="datetimeFigureOut">
              <a:rPr lang="en-US"/>
              <a:pPr>
                <a:defRPr/>
              </a:pPr>
              <a:t>3/18/2013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3FBDB4D-C09D-4DE8-BC61-47E5716CAFB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p:nvPr>
        </p:nvSpPr>
        <p:spPr/>
        <p:txBody>
          <a:bodyPr/>
          <a:lstStyle/>
          <a:p>
            <a:pPr eaLnBrk="1" hangingPunct="1"/>
            <a:r>
              <a:rPr lang="en-US" b="1" dirty="0" smtClean="0">
                <a:solidFill>
                  <a:srgbClr val="FF0000"/>
                </a:solidFill>
              </a:rPr>
              <a:t>OSHA NOTICE &amp; DISCLAIMER</a:t>
            </a:r>
          </a:p>
        </p:txBody>
      </p:sp>
      <p:sp>
        <p:nvSpPr>
          <p:cNvPr id="60419" name="Content Placeholder 5"/>
          <p:cNvSpPr>
            <a:spLocks noGrp="1"/>
          </p:cNvSpPr>
          <p:nvPr>
            <p:ph idx="1"/>
          </p:nvPr>
        </p:nvSpPr>
        <p:spPr>
          <a:xfrm>
            <a:off x="457200" y="1447800"/>
            <a:ext cx="8382000" cy="4678363"/>
          </a:xfrm>
        </p:spPr>
        <p:txBody>
          <a:bodyPr/>
          <a:lstStyle/>
          <a:p>
            <a:pPr marL="0" indent="0" eaLnBrk="1" hangingPunct="1">
              <a:buNone/>
            </a:pPr>
            <a:endParaRPr lang="en-US" dirty="0" smtClean="0">
              <a:solidFill>
                <a:srgbClr val="FF0000"/>
              </a:solidFill>
            </a:endParaRPr>
          </a:p>
          <a:p>
            <a:pPr marL="0" indent="0" eaLnBrk="1" hangingPunct="1">
              <a:buNone/>
            </a:pPr>
            <a:r>
              <a:rPr lang="en-US" dirty="0" smtClean="0">
                <a:solidFill>
                  <a:srgbClr val="FF0000"/>
                </a:solidFill>
              </a:rPr>
              <a:t>“This material was produced under grant </a:t>
            </a:r>
            <a:r>
              <a:rPr lang="en-US" dirty="0">
                <a:solidFill>
                  <a:srgbClr val="FF0000"/>
                </a:solidFill>
              </a:rPr>
              <a:t>SH20866SH0 </a:t>
            </a:r>
            <a:r>
              <a:rPr lang="en-US" dirty="0" smtClean="0">
                <a:solidFill>
                  <a:srgbClr val="FF0000"/>
                </a:solidFill>
              </a:rPr>
              <a:t>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pPr eaLnBrk="1" hangingPunct="1"/>
            <a:endParaRPr lang="en-US" dirty="0" smtClean="0"/>
          </a:p>
        </p:txBody>
      </p:sp>
    </p:spTree>
    <p:extLst>
      <p:ext uri="{BB962C8B-B14F-4D97-AF65-F5344CB8AC3E}">
        <p14:creationId xmlns:p14="http://schemas.microsoft.com/office/powerpoint/2010/main" val="6866912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FELLER-BUNCHER SHUT DOWN</a:t>
            </a:r>
            <a:br>
              <a:rPr lang="en-US" sz="2800" b="1" dirty="0" smtClean="0"/>
            </a:br>
            <a:r>
              <a:rPr lang="en-US" sz="2800" b="1" dirty="0"/>
              <a:t/>
            </a:r>
            <a:br>
              <a:rPr lang="en-US" sz="2800" b="1" dirty="0"/>
            </a:br>
            <a:r>
              <a:rPr lang="en-US" sz="2800" b="1" dirty="0" smtClean="0"/>
              <a:t>WHAT YOU NEED TO KNOW</a:t>
            </a:r>
            <a:br>
              <a:rPr lang="en-US" sz="2800" b="1" dirty="0" smtClean="0"/>
            </a:br>
            <a:r>
              <a:rPr lang="en-US" sz="1800" dirty="0"/>
              <a:t/>
            </a:r>
            <a:br>
              <a:rPr lang="en-US" sz="1800" dirty="0"/>
            </a:br>
            <a:r>
              <a:rPr lang="en-US" sz="1800" dirty="0" smtClean="0"/>
              <a:t>1-Rolls downhill</a:t>
            </a:r>
            <a:br>
              <a:rPr lang="en-US" sz="1800" dirty="0" smtClean="0"/>
            </a:br>
            <a:r>
              <a:rPr lang="en-US" sz="1800" dirty="0"/>
              <a:t/>
            </a:r>
            <a:br>
              <a:rPr lang="en-US" sz="1800" dirty="0"/>
            </a:br>
            <a:r>
              <a:rPr lang="en-US" sz="1800" dirty="0" smtClean="0"/>
              <a:t>2-blade contacts ground and throws material</a:t>
            </a:r>
            <a:br>
              <a:rPr lang="en-US" sz="1800" dirty="0" smtClean="0"/>
            </a:br>
            <a:r>
              <a:rPr lang="en-US" sz="1800" dirty="0"/>
              <a:t/>
            </a:r>
            <a:br>
              <a:rPr lang="en-US" sz="1800" dirty="0"/>
            </a:br>
            <a:r>
              <a:rPr lang="en-US" sz="1800" dirty="0" smtClean="0"/>
              <a:t>3-blade continues to spin until out of inertia-no immediate shutdown.</a:t>
            </a:r>
          </a:p>
        </p:txBody>
      </p:sp>
      <p:sp>
        <p:nvSpPr>
          <p:cNvPr id="2" name="Text Placeholder 1"/>
          <p:cNvSpPr>
            <a:spLocks noGrp="1"/>
          </p:cNvSpPr>
          <p:nvPr>
            <p:ph type="body" sz="half" idx="4294967295"/>
          </p:nvPr>
        </p:nvSpPr>
        <p:spPr>
          <a:xfrm>
            <a:off x="0" y="5486400"/>
            <a:ext cx="2895600" cy="762000"/>
          </a:xfrm>
        </p:spPr>
        <p:txBody>
          <a:bodyPr/>
          <a:lstStyle/>
          <a:p>
            <a:r>
              <a:rPr lang="en-US" dirty="0" smtClean="0"/>
              <a:t> </a:t>
            </a:r>
            <a:endParaRPr lang="en-US" dirty="0"/>
          </a:p>
        </p:txBody>
      </p:sp>
    </p:spTree>
    <p:extLst>
      <p:ext uri="{BB962C8B-B14F-4D97-AF65-F5344CB8AC3E}">
        <p14:creationId xmlns:p14="http://schemas.microsoft.com/office/powerpoint/2010/main" val="32363190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4"/>
          <p:cNvSpPr>
            <a:spLocks noGrp="1"/>
          </p:cNvSpPr>
          <p:nvPr>
            <p:ph type="title"/>
          </p:nvPr>
        </p:nvSpPr>
        <p:spPr/>
        <p:txBody>
          <a:bodyPr/>
          <a:lstStyle/>
          <a:p>
            <a:pPr eaLnBrk="1" hangingPunct="1"/>
            <a:r>
              <a:rPr lang="en-US" dirty="0" smtClean="0"/>
              <a:t>QUICK TEST</a:t>
            </a:r>
          </a:p>
        </p:txBody>
      </p:sp>
      <p:sp>
        <p:nvSpPr>
          <p:cNvPr id="70659" name="Content Placeholder 5"/>
          <p:cNvSpPr>
            <a:spLocks noGrp="1"/>
          </p:cNvSpPr>
          <p:nvPr>
            <p:ph idx="1"/>
          </p:nvPr>
        </p:nvSpPr>
        <p:spPr/>
        <p:txBody>
          <a:bodyPr/>
          <a:lstStyle/>
          <a:p>
            <a:pPr eaLnBrk="1" hangingPunct="1"/>
            <a:r>
              <a:rPr lang="en-US" sz="2400" dirty="0" smtClean="0"/>
              <a:t>Answer this question:</a:t>
            </a:r>
          </a:p>
          <a:p>
            <a:pPr eaLnBrk="1" hangingPunct="1"/>
            <a:r>
              <a:rPr lang="en-US" sz="2400" dirty="0" smtClean="0"/>
              <a:t>Question: what are some safe operating rules for working around a feller Buncher?</a:t>
            </a:r>
          </a:p>
          <a:p>
            <a:pPr eaLnBrk="1" hangingPunct="1"/>
            <a:endParaRPr lang="en-US" sz="2400" dirty="0" smtClean="0"/>
          </a:p>
          <a:p>
            <a:pPr eaLnBrk="1" hangingPunct="1"/>
            <a:r>
              <a:rPr lang="en-US" sz="2400" dirty="0" smtClean="0"/>
              <a:t>A – stay at least 300 feet away</a:t>
            </a:r>
            <a:r>
              <a:rPr lang="en-US" sz="2400" dirty="0"/>
              <a:t/>
            </a:r>
            <a:br>
              <a:rPr lang="en-US" sz="2400" dirty="0"/>
            </a:br>
            <a:r>
              <a:rPr lang="en-US" sz="2400" dirty="0"/>
              <a:t/>
            </a:r>
            <a:br>
              <a:rPr lang="en-US" sz="2400" dirty="0"/>
            </a:br>
            <a:r>
              <a:rPr lang="en-US" sz="2400" dirty="0" smtClean="0"/>
              <a:t>B – wear protective equipment to guard against the impact of ejecting materials</a:t>
            </a:r>
          </a:p>
          <a:p>
            <a:pPr eaLnBrk="1" hangingPunct="1"/>
            <a:endParaRPr lang="en-US" sz="2400" dirty="0" smtClean="0"/>
          </a:p>
          <a:p>
            <a:pPr eaLnBrk="1" hangingPunct="1"/>
            <a:r>
              <a:rPr lang="en-US" sz="2400" dirty="0" smtClean="0"/>
              <a:t>C – the climb angle is a maximum of 55°</a:t>
            </a:r>
          </a:p>
          <a:p>
            <a:pPr eaLnBrk="1" hangingPunct="1"/>
            <a:endParaRPr lang="en-US" sz="2400" dirty="0" smtClean="0"/>
          </a:p>
          <a:p>
            <a:pPr eaLnBrk="1" hangingPunct="1"/>
            <a:r>
              <a:rPr lang="en-US" sz="2400" dirty="0" smtClean="0"/>
              <a:t>D – all the above.</a:t>
            </a:r>
          </a:p>
        </p:txBody>
      </p:sp>
    </p:spTree>
    <p:extLst>
      <p:ext uri="{BB962C8B-B14F-4D97-AF65-F5344CB8AC3E}">
        <p14:creationId xmlns:p14="http://schemas.microsoft.com/office/powerpoint/2010/main" val="164004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p:txBody>
          <a:bodyPr/>
          <a:lstStyle/>
          <a:p>
            <a:pPr eaLnBrk="1" hangingPunct="1"/>
            <a:r>
              <a:rPr lang="en-US" sz="3200" dirty="0" smtClean="0"/>
              <a:t>ABOUT the SKIDDER - GRAPPLE </a:t>
            </a:r>
          </a:p>
        </p:txBody>
      </p:sp>
      <p:sp>
        <p:nvSpPr>
          <p:cNvPr id="14339" name="Content Placeholder 5"/>
          <p:cNvSpPr>
            <a:spLocks noGrp="1"/>
          </p:cNvSpPr>
          <p:nvPr>
            <p:ph idx="1"/>
          </p:nvPr>
        </p:nvSpPr>
        <p:spPr/>
        <p:txBody>
          <a:bodyPr/>
          <a:lstStyle/>
          <a:p>
            <a:pPr eaLnBrk="1" hangingPunct="1"/>
            <a:r>
              <a:rPr lang="en-US" sz="1800" b="1" dirty="0" smtClean="0"/>
              <a:t>The skidder grapple’s job is to move logs from harvest down to a landing.</a:t>
            </a:r>
          </a:p>
          <a:p>
            <a:pPr eaLnBrk="1" hangingPunct="1"/>
            <a:endParaRPr lang="en-US" sz="1800" b="1" dirty="0" smtClean="0"/>
          </a:p>
          <a:p>
            <a:pPr eaLnBrk="1" hangingPunct="1"/>
            <a:r>
              <a:rPr lang="en-US" sz="1800" b="1" dirty="0" smtClean="0"/>
              <a:t>There are two types of skidders.</a:t>
            </a:r>
          </a:p>
          <a:p>
            <a:pPr eaLnBrk="1" hangingPunct="1"/>
            <a:endParaRPr lang="en-US" sz="1800" b="1" dirty="0" smtClean="0"/>
          </a:p>
          <a:p>
            <a:pPr eaLnBrk="1" hangingPunct="1"/>
            <a:r>
              <a:rPr lang="en-US" sz="1800" b="1" dirty="0" smtClean="0"/>
              <a:t>One type is a skidder grapple mounted on rubber tires.</a:t>
            </a:r>
          </a:p>
          <a:p>
            <a:pPr eaLnBrk="1" hangingPunct="1"/>
            <a:endParaRPr lang="en-US" sz="1800" b="1" dirty="0" smtClean="0"/>
          </a:p>
          <a:p>
            <a:pPr eaLnBrk="1" hangingPunct="1"/>
            <a:r>
              <a:rPr lang="en-US" sz="1800" b="1" dirty="0" smtClean="0"/>
              <a:t>The other type is a skidder grapple mounted on caterpillar tracks.</a:t>
            </a:r>
          </a:p>
          <a:p>
            <a:pPr eaLnBrk="1" hangingPunct="1"/>
            <a:endParaRPr lang="en-US" sz="1800" b="1" dirty="0" smtClean="0"/>
          </a:p>
          <a:p>
            <a:pPr eaLnBrk="1" hangingPunct="1"/>
            <a:r>
              <a:rPr lang="en-US" sz="1800" b="1" dirty="0" smtClean="0"/>
              <a:t>Both types of units are operated by a driver who has a limited field of view.</a:t>
            </a:r>
          </a:p>
          <a:p>
            <a:pPr eaLnBrk="1" hangingPunct="1"/>
            <a:endParaRPr lang="en-US" sz="1800" b="1" dirty="0" smtClean="0"/>
          </a:p>
          <a:p>
            <a:pPr eaLnBrk="1" hangingPunct="1"/>
            <a:r>
              <a:rPr lang="en-US" sz="1800" b="1" dirty="0" smtClean="0"/>
              <a:t>All persons on the ground must make eye contact with the driver.</a:t>
            </a:r>
          </a:p>
          <a:p>
            <a:pPr eaLnBrk="1" hangingPunct="1"/>
            <a:endParaRPr lang="en-US" sz="1800" b="1" dirty="0" smtClean="0"/>
          </a:p>
          <a:p>
            <a:pPr eaLnBrk="1" hangingPunct="1"/>
            <a:r>
              <a:rPr lang="en-US" sz="1800" b="1" dirty="0" smtClean="0"/>
              <a:t>It is your responsibility to be visible and to stay out of the way.</a:t>
            </a:r>
            <a:endParaRPr lang="en-US" sz="1800" dirty="0" smtClean="0"/>
          </a:p>
          <a:p>
            <a:pPr eaLnBrk="1" hangingPunct="1"/>
            <a:endParaRPr lang="en-US" sz="1800" dirty="0" smtClean="0"/>
          </a:p>
          <a:p>
            <a:pPr marL="0" indent="0" eaLnBrk="1" hangingPunct="1">
              <a:buNone/>
            </a:pPr>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p:txBody>
      </p:sp>
    </p:spTree>
    <p:extLst>
      <p:ext uri="{BB962C8B-B14F-4D97-AF65-F5344CB8AC3E}">
        <p14:creationId xmlns:p14="http://schemas.microsoft.com/office/powerpoint/2010/main" val="3857211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SKIDDER OPERATION</a:t>
            </a:r>
            <a:br>
              <a:rPr lang="en-US" sz="2800" b="1" dirty="0" smtClean="0"/>
            </a:br>
            <a:r>
              <a:rPr lang="en-US" sz="2800" b="1" dirty="0"/>
              <a:t/>
            </a:r>
            <a:br>
              <a:rPr lang="en-US" sz="2800" b="1" dirty="0"/>
            </a:br>
            <a:r>
              <a:rPr lang="en-US" sz="2800" b="1" dirty="0" smtClean="0"/>
              <a:t>WHAT YOU NEED TO KNOW</a:t>
            </a:r>
            <a:br>
              <a:rPr lang="en-US" sz="2800" b="1" dirty="0" smtClean="0"/>
            </a:br>
            <a:r>
              <a:rPr lang="en-US" sz="1800" dirty="0"/>
              <a:t/>
            </a:r>
            <a:br>
              <a:rPr lang="en-US" sz="1800" dirty="0"/>
            </a:br>
            <a:r>
              <a:rPr lang="en-US" sz="1800" dirty="0" smtClean="0"/>
              <a:t>1-the claw is closed and lowered for movement.</a:t>
            </a:r>
            <a:br>
              <a:rPr lang="en-US" sz="1800" dirty="0" smtClean="0"/>
            </a:br>
            <a:r>
              <a:rPr lang="en-US" sz="1800" dirty="0"/>
              <a:t/>
            </a:r>
            <a:br>
              <a:rPr lang="en-US" sz="1800" dirty="0"/>
            </a:br>
            <a:r>
              <a:rPr lang="en-US" sz="1800" dirty="0" smtClean="0"/>
              <a:t>2-the driver looks in the direction of travel</a:t>
            </a:r>
            <a:br>
              <a:rPr lang="en-US" sz="1800" dirty="0" smtClean="0"/>
            </a:br>
            <a:r>
              <a:rPr lang="en-US" sz="1800" dirty="0"/>
              <a:t/>
            </a:r>
            <a:br>
              <a:rPr lang="en-US" sz="1800" dirty="0"/>
            </a:br>
            <a:r>
              <a:rPr lang="en-US" sz="1800" dirty="0" smtClean="0"/>
              <a:t>3-other equipment is in area.</a:t>
            </a:r>
          </a:p>
        </p:txBody>
      </p:sp>
    </p:spTree>
    <p:extLst>
      <p:ext uri="{BB962C8B-B14F-4D97-AF65-F5344CB8AC3E}">
        <p14:creationId xmlns:p14="http://schemas.microsoft.com/office/powerpoint/2010/main" val="32363190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SKIDDER OPERATIONS CONTINUED</a:t>
            </a:r>
            <a:br>
              <a:rPr lang="en-US" sz="2800" b="1" dirty="0" smtClean="0"/>
            </a:br>
            <a:r>
              <a:rPr lang="en-US" sz="2800" b="1" dirty="0"/>
              <a:t/>
            </a:r>
            <a:br>
              <a:rPr lang="en-US" sz="2800" b="1" dirty="0"/>
            </a:br>
            <a:r>
              <a:rPr lang="en-US" sz="2800" b="1" dirty="0" smtClean="0"/>
              <a:t>WHAT YOU NEED TO KNOW</a:t>
            </a:r>
            <a:r>
              <a:rPr lang="en-US" sz="1600" dirty="0" smtClean="0"/>
              <a:t/>
            </a:r>
            <a:br>
              <a:rPr lang="en-US" sz="1600" dirty="0" smtClean="0"/>
            </a:br>
            <a:r>
              <a:rPr lang="en-US" sz="1600" dirty="0"/>
              <a:t/>
            </a:r>
            <a:br>
              <a:rPr lang="en-US" sz="1600" dirty="0"/>
            </a:br>
            <a:r>
              <a:rPr lang="en-US" sz="1600" dirty="0" smtClean="0"/>
              <a:t>1-other equipment operates nearby.</a:t>
            </a:r>
            <a:br>
              <a:rPr lang="en-US" sz="1600" dirty="0" smtClean="0"/>
            </a:br>
            <a:r>
              <a:rPr lang="en-US" sz="1600" dirty="0"/>
              <a:t/>
            </a:r>
            <a:br>
              <a:rPr lang="en-US" sz="1600" dirty="0"/>
            </a:br>
            <a:r>
              <a:rPr lang="en-US" sz="1600" dirty="0" smtClean="0"/>
              <a:t>2-operate machines away from trees a distance of 2 times height.</a:t>
            </a:r>
            <a:br>
              <a:rPr lang="en-US" sz="1600" dirty="0" smtClean="0"/>
            </a:br>
            <a:r>
              <a:rPr lang="en-US" sz="1600" dirty="0"/>
              <a:t/>
            </a:r>
            <a:br>
              <a:rPr lang="en-US" sz="1600" dirty="0"/>
            </a:br>
            <a:r>
              <a:rPr lang="en-US" sz="1600" dirty="0" smtClean="0"/>
              <a:t>3- watch for debris </a:t>
            </a:r>
          </a:p>
        </p:txBody>
      </p:sp>
    </p:spTree>
    <p:extLst>
      <p:ext uri="{BB962C8B-B14F-4D97-AF65-F5344CB8AC3E}">
        <p14:creationId xmlns:p14="http://schemas.microsoft.com/office/powerpoint/2010/main" val="32363190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EXPOSURE </a:t>
            </a:r>
            <a:r>
              <a:rPr lang="en-US" sz="2800" b="1" dirty="0" smtClean="0"/>
              <a:t>TO THE SKIDDER OPERATOR</a:t>
            </a:r>
            <a:br>
              <a:rPr lang="en-US" sz="2800" b="1" dirty="0" smtClean="0"/>
            </a:br>
            <a:r>
              <a:rPr lang="en-US" sz="2800" b="1" dirty="0"/>
              <a:t/>
            </a:r>
            <a:br>
              <a:rPr lang="en-US" sz="2800" b="1" dirty="0"/>
            </a:br>
            <a:r>
              <a:rPr lang="en-US" sz="2800" b="1" dirty="0" smtClean="0"/>
              <a:t>WHAT YOU NEED TO KNOW</a:t>
            </a:r>
            <a:br>
              <a:rPr lang="en-US" sz="2800" b="1" dirty="0" smtClean="0"/>
            </a:br>
            <a:r>
              <a:rPr lang="en-US" sz="1800" dirty="0"/>
              <a:t/>
            </a:r>
            <a:br>
              <a:rPr lang="en-US" sz="1800" dirty="0"/>
            </a:br>
            <a:r>
              <a:rPr lang="en-US" sz="1800" dirty="0" smtClean="0"/>
              <a:t>1-the skidder passes through a cloud of thrown debris</a:t>
            </a:r>
            <a:br>
              <a:rPr lang="en-US" sz="1800" dirty="0" smtClean="0"/>
            </a:br>
            <a:r>
              <a:rPr lang="en-US" sz="1800" dirty="0"/>
              <a:t/>
            </a:r>
            <a:br>
              <a:rPr lang="en-US" sz="1800" dirty="0"/>
            </a:br>
            <a:r>
              <a:rPr lang="en-US" sz="1800" dirty="0" smtClean="0"/>
              <a:t>2-imagine what would happen if </a:t>
            </a:r>
            <a:r>
              <a:rPr lang="en-US" sz="1800" dirty="0" smtClean="0"/>
              <a:t>windows </a:t>
            </a:r>
            <a:r>
              <a:rPr lang="en-US" sz="1800" dirty="0" smtClean="0"/>
              <a:t>were not present</a:t>
            </a:r>
            <a:br>
              <a:rPr lang="en-US" sz="1800" dirty="0" smtClean="0"/>
            </a:br>
            <a:r>
              <a:rPr lang="en-US" sz="1800" dirty="0"/>
              <a:t/>
            </a:r>
            <a:br>
              <a:rPr lang="en-US" sz="1800" dirty="0"/>
            </a:br>
            <a:r>
              <a:rPr lang="en-US" sz="1800" dirty="0" smtClean="0"/>
              <a:t>3-if you were on the ground-you would need </a:t>
            </a:r>
            <a:r>
              <a:rPr lang="en-US" sz="1800" dirty="0" smtClean="0"/>
              <a:t>a hardhat</a:t>
            </a:r>
            <a:r>
              <a:rPr lang="en-US" sz="1800" dirty="0" smtClean="0"/>
              <a:t>.</a:t>
            </a:r>
          </a:p>
        </p:txBody>
      </p:sp>
    </p:spTree>
    <p:extLst>
      <p:ext uri="{BB962C8B-B14F-4D97-AF65-F5344CB8AC3E}">
        <p14:creationId xmlns:p14="http://schemas.microsoft.com/office/powerpoint/2010/main" val="28220110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400" b="1" dirty="0" smtClean="0"/>
              <a:t>LOG </a:t>
            </a:r>
            <a:r>
              <a:rPr lang="en-US" sz="2400" b="1" dirty="0" smtClean="0"/>
              <a:t>DRAG</a:t>
            </a:r>
            <a:r>
              <a:rPr lang="en-US" sz="2400" b="1" dirty="0" smtClean="0"/>
              <a:t/>
            </a:r>
            <a:br>
              <a:rPr lang="en-US" sz="2400" b="1" dirty="0" smtClean="0"/>
            </a:br>
            <a:r>
              <a:rPr lang="en-US" sz="2400" b="1" dirty="0"/>
              <a:t/>
            </a:r>
            <a:br>
              <a:rPr lang="en-US" sz="2400" b="1" dirty="0"/>
            </a:br>
            <a:r>
              <a:rPr lang="en-US" sz="2400" b="1" dirty="0" smtClean="0"/>
              <a:t>WHAT YOU NEED TO KNOW</a:t>
            </a:r>
            <a:br>
              <a:rPr lang="en-US" sz="2400" b="1" dirty="0" smtClean="0"/>
            </a:br>
            <a:r>
              <a:rPr lang="en-US" sz="1800" dirty="0"/>
              <a:t/>
            </a:r>
            <a:br>
              <a:rPr lang="en-US" sz="1800" dirty="0"/>
            </a:br>
            <a:r>
              <a:rPr lang="en-US" sz="1800" dirty="0" smtClean="0"/>
              <a:t>1-the skidder gathers logs</a:t>
            </a:r>
            <a:br>
              <a:rPr lang="en-US" sz="1800" dirty="0" smtClean="0"/>
            </a:br>
            <a:r>
              <a:rPr lang="en-US" sz="1800" dirty="0"/>
              <a:t/>
            </a:r>
            <a:br>
              <a:rPr lang="en-US" sz="1800" dirty="0"/>
            </a:br>
            <a:r>
              <a:rPr lang="en-US" sz="1800" dirty="0" smtClean="0"/>
              <a:t>2-as many logs as possible are dragged down to the landing</a:t>
            </a:r>
            <a:br>
              <a:rPr lang="en-US" sz="1800" dirty="0" smtClean="0"/>
            </a:br>
            <a:endParaRPr lang="en-US" sz="1800" dirty="0" smtClean="0"/>
          </a:p>
        </p:txBody>
      </p:sp>
    </p:spTree>
    <p:extLst>
      <p:ext uri="{BB962C8B-B14F-4D97-AF65-F5344CB8AC3E}">
        <p14:creationId xmlns:p14="http://schemas.microsoft.com/office/powerpoint/2010/main" val="2469165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THE CAT TRACK SKIDDER</a:t>
            </a:r>
            <a:br>
              <a:rPr lang="en-US" sz="2800" b="1" dirty="0" smtClean="0"/>
            </a:br>
            <a:r>
              <a:rPr lang="en-US" sz="2800" b="1" dirty="0"/>
              <a:t/>
            </a:r>
            <a:br>
              <a:rPr lang="en-US" sz="2800" b="1" dirty="0"/>
            </a:br>
            <a:r>
              <a:rPr lang="en-US" sz="2800" b="1" dirty="0" smtClean="0"/>
              <a:t>WHAT YOU NEED TO KNOW</a:t>
            </a:r>
            <a:br>
              <a:rPr lang="en-US" sz="2800" b="1" dirty="0" smtClean="0"/>
            </a:br>
            <a:r>
              <a:rPr lang="en-US" sz="1800" dirty="0"/>
              <a:t/>
            </a:r>
            <a:br>
              <a:rPr lang="en-US" sz="1800" dirty="0"/>
            </a:br>
            <a:r>
              <a:rPr lang="en-US" sz="1800" dirty="0" smtClean="0"/>
              <a:t>1-this unit can pivot in place</a:t>
            </a:r>
            <a:br>
              <a:rPr lang="en-US" sz="1800" dirty="0" smtClean="0"/>
            </a:br>
            <a:r>
              <a:rPr lang="en-US" sz="1800" dirty="0"/>
              <a:t/>
            </a:r>
            <a:br>
              <a:rPr lang="en-US" sz="1800" dirty="0"/>
            </a:br>
            <a:r>
              <a:rPr lang="en-US" sz="1800" dirty="0" smtClean="0"/>
              <a:t>2-it may go off balance. If on an unstable surface</a:t>
            </a:r>
            <a:br>
              <a:rPr lang="en-US" sz="1800" dirty="0" smtClean="0"/>
            </a:br>
            <a:r>
              <a:rPr lang="en-US" sz="1800" dirty="0"/>
              <a:t/>
            </a:r>
            <a:br>
              <a:rPr lang="en-US" sz="1800" dirty="0"/>
            </a:br>
            <a:r>
              <a:rPr lang="en-US" sz="1800" dirty="0" smtClean="0"/>
              <a:t>3-materials, including logs, can be caught up in the tracks.</a:t>
            </a:r>
          </a:p>
        </p:txBody>
      </p:sp>
    </p:spTree>
    <p:extLst>
      <p:ext uri="{BB962C8B-B14F-4D97-AF65-F5344CB8AC3E}">
        <p14:creationId xmlns:p14="http://schemas.microsoft.com/office/powerpoint/2010/main" val="23200702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MORE ABOUT THE CAT TRACK SKIDDER</a:t>
            </a:r>
            <a:br>
              <a:rPr lang="en-US" sz="2800" b="1" dirty="0" smtClean="0"/>
            </a:br>
            <a:r>
              <a:rPr lang="en-US" sz="2800" b="1" dirty="0"/>
              <a:t/>
            </a:r>
            <a:br>
              <a:rPr lang="en-US" sz="2800" b="1" dirty="0"/>
            </a:br>
            <a:r>
              <a:rPr lang="en-US" sz="2800" b="1" dirty="0" smtClean="0"/>
              <a:t>WHAT YOU NEED TO KNOW</a:t>
            </a:r>
            <a:br>
              <a:rPr lang="en-US" sz="2800" b="1" dirty="0" smtClean="0"/>
            </a:br>
            <a:r>
              <a:rPr lang="en-US" sz="1600" dirty="0"/>
              <a:t/>
            </a:r>
            <a:br>
              <a:rPr lang="en-US" sz="1600" dirty="0"/>
            </a:br>
            <a:r>
              <a:rPr lang="en-US" sz="2000" dirty="0" smtClean="0"/>
              <a:t>1-smaller diameter trees can be caught in the Tracks</a:t>
            </a:r>
            <a:br>
              <a:rPr lang="en-US" sz="2000" dirty="0" smtClean="0"/>
            </a:br>
            <a:r>
              <a:rPr lang="en-US" sz="2000" dirty="0"/>
              <a:t/>
            </a:r>
            <a:br>
              <a:rPr lang="en-US" sz="2000" dirty="0"/>
            </a:br>
            <a:r>
              <a:rPr lang="en-US" sz="2000" dirty="0" smtClean="0"/>
              <a:t>2- some of these trees can bend and break with explosive force</a:t>
            </a:r>
            <a:br>
              <a:rPr lang="en-US" sz="2000" dirty="0" smtClean="0"/>
            </a:br>
            <a:r>
              <a:rPr lang="en-US" sz="2000" dirty="0"/>
              <a:t/>
            </a:r>
            <a:br>
              <a:rPr lang="en-US" sz="2000" dirty="0"/>
            </a:br>
            <a:r>
              <a:rPr lang="en-US" sz="2000" dirty="0" smtClean="0"/>
              <a:t>3-a Jill Poke is the term used to describe a log or Pole under bind that can snap and penetrate the cab glass.</a:t>
            </a:r>
          </a:p>
        </p:txBody>
      </p:sp>
    </p:spTree>
    <p:extLst>
      <p:ext uri="{BB962C8B-B14F-4D97-AF65-F5344CB8AC3E}">
        <p14:creationId xmlns:p14="http://schemas.microsoft.com/office/powerpoint/2010/main" val="23200702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4"/>
          <p:cNvSpPr>
            <a:spLocks noGrp="1"/>
          </p:cNvSpPr>
          <p:nvPr>
            <p:ph type="title"/>
          </p:nvPr>
        </p:nvSpPr>
        <p:spPr/>
        <p:txBody>
          <a:bodyPr/>
          <a:lstStyle/>
          <a:p>
            <a:pPr eaLnBrk="1" hangingPunct="1"/>
            <a:r>
              <a:rPr lang="en-US" dirty="0" smtClean="0"/>
              <a:t>QUICK TEST</a:t>
            </a:r>
          </a:p>
        </p:txBody>
      </p:sp>
      <p:sp>
        <p:nvSpPr>
          <p:cNvPr id="70659" name="Content Placeholder 5"/>
          <p:cNvSpPr>
            <a:spLocks noGrp="1"/>
          </p:cNvSpPr>
          <p:nvPr>
            <p:ph idx="1"/>
          </p:nvPr>
        </p:nvSpPr>
        <p:spPr/>
        <p:txBody>
          <a:bodyPr/>
          <a:lstStyle/>
          <a:p>
            <a:pPr eaLnBrk="1" hangingPunct="1"/>
            <a:r>
              <a:rPr lang="en-US" sz="2400" dirty="0" smtClean="0"/>
              <a:t>Answer this question:</a:t>
            </a:r>
          </a:p>
          <a:p>
            <a:pPr eaLnBrk="1" hangingPunct="1"/>
            <a:r>
              <a:rPr lang="en-US" sz="2400" dirty="0" smtClean="0"/>
              <a:t>Question: what are some safe operating rules for working around skidders?</a:t>
            </a:r>
          </a:p>
          <a:p>
            <a:pPr eaLnBrk="1" hangingPunct="1"/>
            <a:endParaRPr lang="en-US" sz="2400" dirty="0" smtClean="0"/>
          </a:p>
          <a:p>
            <a:pPr eaLnBrk="1" hangingPunct="1"/>
            <a:r>
              <a:rPr lang="en-US" sz="2400" dirty="0" smtClean="0"/>
              <a:t>A – stay visible! Wear high visibility garments.</a:t>
            </a:r>
            <a:r>
              <a:rPr lang="en-US" sz="2400" dirty="0"/>
              <a:t/>
            </a:r>
            <a:br>
              <a:rPr lang="en-US" sz="2400" dirty="0"/>
            </a:br>
            <a:r>
              <a:rPr lang="en-US" sz="2400" dirty="0"/>
              <a:t/>
            </a:r>
            <a:br>
              <a:rPr lang="en-US" sz="2400" dirty="0"/>
            </a:br>
            <a:r>
              <a:rPr lang="en-US" sz="2400" dirty="0" smtClean="0"/>
              <a:t>B – make eye contact with the equipment operator.</a:t>
            </a:r>
          </a:p>
          <a:p>
            <a:pPr eaLnBrk="1" hangingPunct="1"/>
            <a:endParaRPr lang="en-US" sz="2400" dirty="0" smtClean="0"/>
          </a:p>
          <a:p>
            <a:pPr eaLnBrk="1" hangingPunct="1"/>
            <a:r>
              <a:rPr lang="en-US" sz="2400" dirty="0" smtClean="0"/>
              <a:t>C – stay out of blind spots and as far away as possible.</a:t>
            </a:r>
          </a:p>
          <a:p>
            <a:pPr eaLnBrk="1" hangingPunct="1"/>
            <a:endParaRPr lang="en-US" sz="2400" dirty="0" smtClean="0"/>
          </a:p>
          <a:p>
            <a:pPr eaLnBrk="1" hangingPunct="1"/>
            <a:r>
              <a:rPr lang="en-US" sz="2400" dirty="0" smtClean="0"/>
              <a:t>D – all the above.</a:t>
            </a:r>
          </a:p>
        </p:txBody>
      </p:sp>
    </p:spTree>
    <p:extLst>
      <p:ext uri="{BB962C8B-B14F-4D97-AF65-F5344CB8AC3E}">
        <p14:creationId xmlns:p14="http://schemas.microsoft.com/office/powerpoint/2010/main" val="29557629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p:txBody>
          <a:bodyPr/>
          <a:lstStyle/>
          <a:p>
            <a:pPr eaLnBrk="1" hangingPunct="1"/>
            <a:r>
              <a:rPr lang="en-US" sz="3200" dirty="0"/>
              <a:t>EQUIPMENT SAFETY FOR LOGGING</a:t>
            </a:r>
            <a:br>
              <a:rPr lang="en-US" sz="3200" dirty="0"/>
            </a:br>
            <a:r>
              <a:rPr lang="en-US" sz="800" dirty="0"/>
              <a:t>(Module #7)</a:t>
            </a:r>
            <a:endParaRPr lang="en-US" sz="3200" dirty="0" smtClean="0"/>
          </a:p>
        </p:txBody>
      </p:sp>
      <p:sp>
        <p:nvSpPr>
          <p:cNvPr id="14339" name="Content Placeholder 5"/>
          <p:cNvSpPr>
            <a:spLocks noGrp="1"/>
          </p:cNvSpPr>
          <p:nvPr>
            <p:ph idx="1"/>
          </p:nvPr>
        </p:nvSpPr>
        <p:spPr/>
        <p:txBody>
          <a:bodyPr/>
          <a:lstStyle/>
          <a:p>
            <a:pPr eaLnBrk="1" hangingPunct="1"/>
            <a:endParaRPr lang="en-US" sz="1800" b="1" i="1" dirty="0" smtClean="0"/>
          </a:p>
          <a:p>
            <a:pPr eaLnBrk="1" hangingPunct="1"/>
            <a:r>
              <a:rPr lang="en-US" sz="1800" b="1" dirty="0" smtClean="0"/>
              <a:t>MAJOR MOBILE EQUIPMENT INCLUDES:</a:t>
            </a:r>
          </a:p>
          <a:p>
            <a:pPr eaLnBrk="1" hangingPunct="1"/>
            <a:endParaRPr lang="en-US" sz="1800" dirty="0" smtClean="0"/>
          </a:p>
          <a:p>
            <a:pPr eaLnBrk="1" hangingPunct="1"/>
            <a:r>
              <a:rPr lang="en-US" sz="1800" dirty="0" smtClean="0"/>
              <a:t> </a:t>
            </a:r>
            <a:r>
              <a:rPr lang="en-US" sz="1800" b="1" dirty="0" smtClean="0"/>
              <a:t>FELLER-BUNCHER – </a:t>
            </a:r>
            <a:r>
              <a:rPr lang="en-US" sz="1800" dirty="0" smtClean="0"/>
              <a:t>Harvests trees!</a:t>
            </a:r>
          </a:p>
          <a:p>
            <a:pPr eaLnBrk="1" hangingPunct="1"/>
            <a:endParaRPr lang="en-US" sz="1800" dirty="0" smtClean="0"/>
          </a:p>
          <a:p>
            <a:pPr eaLnBrk="1" hangingPunct="1"/>
            <a:r>
              <a:rPr lang="en-US" sz="1800" b="1" dirty="0" smtClean="0"/>
              <a:t>SKIDDER – Grapple</a:t>
            </a:r>
            <a:r>
              <a:rPr lang="en-US" sz="1800" dirty="0"/>
              <a:t> </a:t>
            </a:r>
            <a:r>
              <a:rPr lang="en-US" sz="1800" dirty="0" smtClean="0"/>
              <a:t>– Drags them to the landing…</a:t>
            </a:r>
          </a:p>
          <a:p>
            <a:pPr eaLnBrk="1" hangingPunct="1"/>
            <a:endParaRPr lang="en-US" sz="1800" dirty="0" smtClean="0"/>
          </a:p>
          <a:p>
            <a:pPr eaLnBrk="1" hangingPunct="1"/>
            <a:r>
              <a:rPr lang="en-US" sz="1800" b="1" dirty="0" smtClean="0"/>
              <a:t>De-LIMBER  – </a:t>
            </a:r>
            <a:r>
              <a:rPr lang="en-US" sz="1800" dirty="0" smtClean="0"/>
              <a:t>Strips off branches and cuts to length…</a:t>
            </a:r>
          </a:p>
          <a:p>
            <a:pPr eaLnBrk="1" hangingPunct="1"/>
            <a:endParaRPr lang="en-US" sz="1800" dirty="0" smtClean="0"/>
          </a:p>
          <a:p>
            <a:pPr eaLnBrk="1" hangingPunct="1"/>
            <a:r>
              <a:rPr lang="en-US" sz="1800" b="1" dirty="0" smtClean="0"/>
              <a:t>Dangle-HEAD – </a:t>
            </a:r>
            <a:r>
              <a:rPr lang="en-US" sz="1800" dirty="0" smtClean="0"/>
              <a:t>Another way to remove branches and cut to length…</a:t>
            </a:r>
          </a:p>
          <a:p>
            <a:pPr eaLnBrk="1" hangingPunct="1"/>
            <a:endParaRPr lang="en-US" sz="1800" b="1" dirty="0"/>
          </a:p>
          <a:p>
            <a:pPr eaLnBrk="1" hangingPunct="1"/>
            <a:r>
              <a:rPr lang="en-US" sz="1800" b="1" dirty="0" smtClean="0"/>
              <a:t>Loader – </a:t>
            </a:r>
            <a:r>
              <a:rPr lang="en-US" sz="1800" dirty="0" smtClean="0"/>
              <a:t>Gets the logs on the truck at the landing…</a:t>
            </a:r>
          </a:p>
          <a:p>
            <a:pPr eaLnBrk="1" hangingPunct="1"/>
            <a:endParaRPr lang="en-US" sz="1800" dirty="0" smtClean="0"/>
          </a:p>
          <a:p>
            <a:pPr marL="0" indent="0" eaLnBrk="1" hangingPunct="1">
              <a:buNone/>
            </a:pPr>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p:txBody>
      </p:sp>
    </p:spTree>
    <p:extLst>
      <p:ext uri="{BB962C8B-B14F-4D97-AF65-F5344CB8AC3E}">
        <p14:creationId xmlns:p14="http://schemas.microsoft.com/office/powerpoint/2010/main" val="34615850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p:txBody>
          <a:bodyPr/>
          <a:lstStyle/>
          <a:p>
            <a:pPr eaLnBrk="1" hangingPunct="1"/>
            <a:r>
              <a:rPr lang="en-US" sz="3200" dirty="0" smtClean="0"/>
              <a:t>ABOUT The De-LIMBER</a:t>
            </a:r>
          </a:p>
        </p:txBody>
      </p:sp>
      <p:sp>
        <p:nvSpPr>
          <p:cNvPr id="14339" name="Content Placeholder 5"/>
          <p:cNvSpPr>
            <a:spLocks noGrp="1"/>
          </p:cNvSpPr>
          <p:nvPr>
            <p:ph idx="1"/>
          </p:nvPr>
        </p:nvSpPr>
        <p:spPr/>
        <p:txBody>
          <a:bodyPr/>
          <a:lstStyle/>
          <a:p>
            <a:pPr eaLnBrk="1" hangingPunct="1"/>
            <a:r>
              <a:rPr lang="en-US" sz="1600" dirty="0" smtClean="0"/>
              <a:t>The delimber  is a device that grabs logs and removes the branches.</a:t>
            </a:r>
          </a:p>
          <a:p>
            <a:pPr eaLnBrk="1" hangingPunct="1"/>
            <a:endParaRPr lang="en-US" sz="1600" dirty="0" smtClean="0"/>
          </a:p>
          <a:p>
            <a:pPr eaLnBrk="1" hangingPunct="1"/>
            <a:r>
              <a:rPr lang="en-US" sz="1600" dirty="0" smtClean="0"/>
              <a:t>The log is grabbed in place and also cut to length.</a:t>
            </a:r>
          </a:p>
          <a:p>
            <a:pPr eaLnBrk="1" hangingPunct="1"/>
            <a:endParaRPr lang="en-US" sz="1600" dirty="0" smtClean="0"/>
          </a:p>
          <a:p>
            <a:pPr eaLnBrk="1" hangingPunct="1"/>
            <a:r>
              <a:rPr lang="en-US" sz="1600" dirty="0" smtClean="0"/>
              <a:t>The unused portion of the logs dropped from height.</a:t>
            </a:r>
          </a:p>
          <a:p>
            <a:pPr eaLnBrk="1" hangingPunct="1"/>
            <a:endParaRPr lang="en-US" sz="1600" dirty="0" smtClean="0"/>
          </a:p>
          <a:p>
            <a:pPr eaLnBrk="1" hangingPunct="1"/>
            <a:r>
              <a:rPr lang="en-US" sz="1600" dirty="0" smtClean="0"/>
              <a:t>Keep your distance from this machine, because it can throw materials in any direction.</a:t>
            </a:r>
          </a:p>
          <a:p>
            <a:pPr eaLnBrk="1" hangingPunct="1"/>
            <a:endParaRPr lang="en-US" sz="1600" dirty="0" smtClean="0"/>
          </a:p>
          <a:p>
            <a:pPr eaLnBrk="1" hangingPunct="1"/>
            <a:r>
              <a:rPr lang="en-US" sz="1600" dirty="0" smtClean="0"/>
              <a:t>The operator has a limited field of view.</a:t>
            </a:r>
          </a:p>
          <a:p>
            <a:pPr eaLnBrk="1" hangingPunct="1"/>
            <a:endParaRPr lang="en-US" sz="1600" dirty="0" smtClean="0"/>
          </a:p>
          <a:p>
            <a:pPr eaLnBrk="1" hangingPunct="1"/>
            <a:r>
              <a:rPr lang="en-US" sz="1600" dirty="0" smtClean="0"/>
              <a:t>He may not be able to see you on the sides or behind the machine.</a:t>
            </a:r>
          </a:p>
          <a:p>
            <a:pPr eaLnBrk="1" hangingPunct="1"/>
            <a:endParaRPr lang="en-US" sz="1600" dirty="0" smtClean="0"/>
          </a:p>
          <a:p>
            <a:pPr eaLnBrk="1" hangingPunct="1"/>
            <a:r>
              <a:rPr lang="en-US" sz="1600" dirty="0" smtClean="0"/>
              <a:t>The chainsaw guy mounted on this device may throw the chain if it becomes unsecured.</a:t>
            </a:r>
          </a:p>
          <a:p>
            <a:pPr eaLnBrk="1" hangingPunct="1"/>
            <a:endParaRPr lang="en-US" sz="1800" dirty="0" smtClean="0"/>
          </a:p>
          <a:p>
            <a:pPr marL="0" indent="0" eaLnBrk="1" hangingPunct="1">
              <a:buNone/>
            </a:pPr>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p:txBody>
      </p:sp>
    </p:spTree>
    <p:extLst>
      <p:ext uri="{BB962C8B-B14F-4D97-AF65-F5344CB8AC3E}">
        <p14:creationId xmlns:p14="http://schemas.microsoft.com/office/powerpoint/2010/main" val="14762257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DELIMBER</a:t>
            </a:r>
            <a:r>
              <a:rPr lang="en-US" sz="2800" b="1" dirty="0" smtClean="0"/>
              <a:t/>
            </a:r>
            <a:br>
              <a:rPr lang="en-US" sz="2800" b="1" dirty="0" smtClean="0"/>
            </a:br>
            <a:r>
              <a:rPr lang="en-US" sz="2800" b="1" dirty="0"/>
              <a:t/>
            </a:r>
            <a:br>
              <a:rPr lang="en-US" sz="2800" b="1" dirty="0"/>
            </a:br>
            <a:r>
              <a:rPr lang="en-US" sz="2800" b="1" dirty="0" smtClean="0"/>
              <a:t>WHAT YOU NEED TO KNOW</a:t>
            </a:r>
            <a:r>
              <a:rPr lang="en-US" sz="1600" dirty="0" smtClean="0"/>
              <a:t/>
            </a:r>
            <a:br>
              <a:rPr lang="en-US" sz="1600" dirty="0" smtClean="0"/>
            </a:br>
            <a:r>
              <a:rPr lang="en-US" sz="1600" dirty="0"/>
              <a:t/>
            </a:r>
            <a:br>
              <a:rPr lang="en-US" sz="1600" dirty="0"/>
            </a:br>
            <a:r>
              <a:rPr lang="en-US" sz="1600" dirty="0" smtClean="0"/>
              <a:t>1-this equipment is mounted on Tracks</a:t>
            </a:r>
            <a:br>
              <a:rPr lang="en-US" sz="1600" dirty="0" smtClean="0"/>
            </a:br>
            <a:r>
              <a:rPr lang="en-US" sz="1600" dirty="0"/>
              <a:t/>
            </a:r>
            <a:br>
              <a:rPr lang="en-US" sz="1600" dirty="0"/>
            </a:br>
            <a:r>
              <a:rPr lang="en-US" sz="1600" dirty="0" smtClean="0"/>
              <a:t>2-the equipment may swivel at any time</a:t>
            </a:r>
            <a:br>
              <a:rPr lang="en-US" sz="1600" dirty="0" smtClean="0"/>
            </a:br>
            <a:r>
              <a:rPr lang="en-US" sz="1600" dirty="0"/>
              <a:t/>
            </a:r>
            <a:br>
              <a:rPr lang="en-US" sz="1600" dirty="0"/>
            </a:br>
            <a:r>
              <a:rPr lang="en-US" sz="1600" dirty="0" smtClean="0"/>
              <a:t>3-the most dangerous portion is directly in front as the boom extends and cuts.</a:t>
            </a:r>
          </a:p>
        </p:txBody>
      </p:sp>
    </p:spTree>
    <p:extLst>
      <p:ext uri="{BB962C8B-B14F-4D97-AF65-F5344CB8AC3E}">
        <p14:creationId xmlns:p14="http://schemas.microsoft.com/office/powerpoint/2010/main" val="23200702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THE DELIMBER IN ACTION</a:t>
            </a:r>
            <a:br>
              <a:rPr lang="en-US" sz="2800" b="1" dirty="0" smtClean="0"/>
            </a:br>
            <a:r>
              <a:rPr lang="en-US" sz="2800" b="1" dirty="0"/>
              <a:t/>
            </a:r>
            <a:br>
              <a:rPr lang="en-US" sz="2800" b="1" dirty="0"/>
            </a:br>
            <a:r>
              <a:rPr lang="en-US" sz="2800" b="1" dirty="0" smtClean="0"/>
              <a:t>WHAT YOU NEED TO KNOW</a:t>
            </a:r>
            <a:r>
              <a:rPr lang="en-US" sz="2000" b="1" dirty="0" smtClean="0"/>
              <a:t/>
            </a:r>
            <a:br>
              <a:rPr lang="en-US" sz="2000" b="1" dirty="0" smtClean="0"/>
            </a:br>
            <a:r>
              <a:rPr lang="en-US" sz="2000" dirty="0"/>
              <a:t/>
            </a:r>
            <a:br>
              <a:rPr lang="en-US" sz="2000" dirty="0"/>
            </a:br>
            <a:r>
              <a:rPr lang="en-US" sz="2000" dirty="0" smtClean="0"/>
              <a:t>1-sometimes rocks and metal are embedded in the bark and limbs</a:t>
            </a:r>
            <a:br>
              <a:rPr lang="en-US" sz="2000" dirty="0" smtClean="0"/>
            </a:br>
            <a:r>
              <a:rPr lang="en-US" sz="2000" dirty="0"/>
              <a:t/>
            </a:r>
            <a:br>
              <a:rPr lang="en-US" sz="2000" dirty="0"/>
            </a:br>
            <a:r>
              <a:rPr lang="en-US" sz="2000" dirty="0" smtClean="0"/>
              <a:t>2-the tips of the logs will drop off when cut so avoid being underneath or around them.</a:t>
            </a:r>
            <a:br>
              <a:rPr lang="en-US" sz="2000" dirty="0" smtClean="0"/>
            </a:br>
            <a:r>
              <a:rPr lang="en-US" sz="1600" dirty="0"/>
              <a:t/>
            </a:r>
            <a:br>
              <a:rPr lang="en-US" sz="1600" dirty="0"/>
            </a:br>
            <a:endParaRPr lang="en-US" sz="1600" dirty="0" smtClean="0"/>
          </a:p>
        </p:txBody>
      </p:sp>
    </p:spTree>
    <p:extLst>
      <p:ext uri="{BB962C8B-B14F-4D97-AF65-F5344CB8AC3E}">
        <p14:creationId xmlns:p14="http://schemas.microsoft.com/office/powerpoint/2010/main" val="23200702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MORE DELIMBER ACTION</a:t>
            </a:r>
            <a:br>
              <a:rPr lang="en-US" sz="2800" b="1" dirty="0" smtClean="0"/>
            </a:br>
            <a:r>
              <a:rPr lang="en-US" sz="2800" b="1" dirty="0"/>
              <a:t/>
            </a:r>
            <a:br>
              <a:rPr lang="en-US" sz="2800" b="1" dirty="0"/>
            </a:br>
            <a:r>
              <a:rPr lang="en-US" sz="2800" b="1" dirty="0" smtClean="0"/>
              <a:t>WHAT YOU NEED TO KNOW</a:t>
            </a:r>
            <a:br>
              <a:rPr lang="en-US" sz="2800" b="1" dirty="0" smtClean="0"/>
            </a:br>
            <a:r>
              <a:rPr lang="en-US" sz="2000" dirty="0"/>
              <a:t/>
            </a:r>
            <a:br>
              <a:rPr lang="en-US" sz="2000" dirty="0"/>
            </a:br>
            <a:r>
              <a:rPr lang="en-US" sz="2000" dirty="0" smtClean="0"/>
              <a:t>1-other equipment in the </a:t>
            </a:r>
            <a:r>
              <a:rPr lang="en-US" sz="2000" dirty="0" smtClean="0"/>
              <a:t>area.</a:t>
            </a:r>
            <a:r>
              <a:rPr lang="en-US" sz="2000" dirty="0" smtClean="0"/>
              <a:t/>
            </a:r>
            <a:br>
              <a:rPr lang="en-US" sz="2000" dirty="0" smtClean="0"/>
            </a:br>
            <a:r>
              <a:rPr lang="en-US" sz="2000" dirty="0"/>
              <a:t/>
            </a:r>
            <a:br>
              <a:rPr lang="en-US" sz="2000" dirty="0"/>
            </a:br>
            <a:r>
              <a:rPr lang="en-US" sz="2000" dirty="0" smtClean="0"/>
              <a:t>2-equipment operates close to each other.</a:t>
            </a:r>
            <a:br>
              <a:rPr lang="en-US" sz="2000" dirty="0" smtClean="0"/>
            </a:br>
            <a:r>
              <a:rPr lang="en-US" sz="2000" dirty="0"/>
              <a:t/>
            </a:r>
            <a:br>
              <a:rPr lang="en-US" sz="2000" dirty="0"/>
            </a:br>
            <a:r>
              <a:rPr lang="en-US" sz="2000" dirty="0" smtClean="0"/>
              <a:t>3-avoid this area.</a:t>
            </a:r>
          </a:p>
        </p:txBody>
      </p:sp>
    </p:spTree>
    <p:extLst>
      <p:ext uri="{BB962C8B-B14F-4D97-AF65-F5344CB8AC3E}">
        <p14:creationId xmlns:p14="http://schemas.microsoft.com/office/powerpoint/2010/main" val="28220110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4"/>
          <p:cNvSpPr>
            <a:spLocks noGrp="1"/>
          </p:cNvSpPr>
          <p:nvPr>
            <p:ph type="title"/>
          </p:nvPr>
        </p:nvSpPr>
        <p:spPr/>
        <p:txBody>
          <a:bodyPr/>
          <a:lstStyle/>
          <a:p>
            <a:pPr eaLnBrk="1" hangingPunct="1"/>
            <a:r>
              <a:rPr lang="en-US" dirty="0" smtClean="0"/>
              <a:t>QUICK TEST</a:t>
            </a:r>
          </a:p>
        </p:txBody>
      </p:sp>
      <p:sp>
        <p:nvSpPr>
          <p:cNvPr id="70659" name="Content Placeholder 5"/>
          <p:cNvSpPr>
            <a:spLocks noGrp="1"/>
          </p:cNvSpPr>
          <p:nvPr>
            <p:ph idx="1"/>
          </p:nvPr>
        </p:nvSpPr>
        <p:spPr/>
        <p:txBody>
          <a:bodyPr/>
          <a:lstStyle/>
          <a:p>
            <a:pPr eaLnBrk="1" hangingPunct="1"/>
            <a:r>
              <a:rPr lang="en-US" sz="2400" dirty="0" smtClean="0"/>
              <a:t>Answer this question:</a:t>
            </a:r>
          </a:p>
          <a:p>
            <a:pPr eaLnBrk="1" hangingPunct="1"/>
            <a:r>
              <a:rPr lang="en-US" sz="2400" dirty="0" smtClean="0"/>
              <a:t>Question: what are some safe operating rules for working around delimbers?</a:t>
            </a:r>
          </a:p>
          <a:p>
            <a:pPr eaLnBrk="1" hangingPunct="1"/>
            <a:endParaRPr lang="en-US" sz="2400" dirty="0" smtClean="0"/>
          </a:p>
          <a:p>
            <a:pPr eaLnBrk="1" hangingPunct="1"/>
            <a:r>
              <a:rPr lang="en-US" sz="2400" dirty="0" smtClean="0"/>
              <a:t>A – stay visible! Wear high visibility garments.</a:t>
            </a:r>
            <a:r>
              <a:rPr lang="en-US" sz="2400" dirty="0"/>
              <a:t/>
            </a:r>
            <a:br>
              <a:rPr lang="en-US" sz="2400" dirty="0"/>
            </a:br>
            <a:r>
              <a:rPr lang="en-US" sz="2400" dirty="0"/>
              <a:t/>
            </a:r>
            <a:br>
              <a:rPr lang="en-US" sz="2400" dirty="0"/>
            </a:br>
            <a:r>
              <a:rPr lang="en-US" sz="2400" dirty="0" smtClean="0"/>
              <a:t>B – make eye contact with the equipment operator.</a:t>
            </a:r>
          </a:p>
          <a:p>
            <a:pPr eaLnBrk="1" hangingPunct="1"/>
            <a:endParaRPr lang="en-US" sz="2400" dirty="0" smtClean="0"/>
          </a:p>
          <a:p>
            <a:pPr eaLnBrk="1" hangingPunct="1"/>
            <a:r>
              <a:rPr lang="en-US" sz="2400" dirty="0" smtClean="0"/>
              <a:t>C – stay out of blind spots and as far away as possible.</a:t>
            </a:r>
          </a:p>
          <a:p>
            <a:pPr eaLnBrk="1" hangingPunct="1"/>
            <a:endParaRPr lang="en-US" sz="2400" dirty="0" smtClean="0"/>
          </a:p>
          <a:p>
            <a:pPr eaLnBrk="1" hangingPunct="1"/>
            <a:r>
              <a:rPr lang="en-US" sz="2400" dirty="0" smtClean="0"/>
              <a:t>D – all the above.</a:t>
            </a:r>
          </a:p>
        </p:txBody>
      </p:sp>
    </p:spTree>
    <p:extLst>
      <p:ext uri="{BB962C8B-B14F-4D97-AF65-F5344CB8AC3E}">
        <p14:creationId xmlns:p14="http://schemas.microsoft.com/office/powerpoint/2010/main" val="23807202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4"/>
          <p:cNvSpPr>
            <a:spLocks noGrp="1"/>
          </p:cNvSpPr>
          <p:nvPr>
            <p:ph type="title"/>
          </p:nvPr>
        </p:nvSpPr>
        <p:spPr/>
        <p:txBody>
          <a:bodyPr/>
          <a:lstStyle/>
          <a:p>
            <a:pPr eaLnBrk="1" hangingPunct="1"/>
            <a:r>
              <a:rPr lang="en-US" dirty="0" smtClean="0"/>
              <a:t>LET’S TAKE A BREAK</a:t>
            </a:r>
          </a:p>
        </p:txBody>
      </p:sp>
      <p:sp>
        <p:nvSpPr>
          <p:cNvPr id="70659" name="Content Placeholder 5"/>
          <p:cNvSpPr>
            <a:spLocks noGrp="1"/>
          </p:cNvSpPr>
          <p:nvPr>
            <p:ph idx="1"/>
          </p:nvPr>
        </p:nvSpPr>
        <p:spPr/>
        <p:txBody>
          <a:bodyPr/>
          <a:lstStyle/>
          <a:p>
            <a:pPr eaLnBrk="1" hangingPunct="1"/>
            <a:r>
              <a:rPr lang="en-US" dirty="0" smtClean="0"/>
              <a:t>Let’s take 5 min. to get a drink of water and do whatever we have to do then we will return and finish……</a:t>
            </a:r>
          </a:p>
        </p:txBody>
      </p:sp>
    </p:spTree>
    <p:extLst>
      <p:ext uri="{BB962C8B-B14F-4D97-AF65-F5344CB8AC3E}">
        <p14:creationId xmlns:p14="http://schemas.microsoft.com/office/powerpoint/2010/main" val="25437947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p:txBody>
          <a:bodyPr/>
          <a:lstStyle/>
          <a:p>
            <a:pPr eaLnBrk="1" hangingPunct="1"/>
            <a:r>
              <a:rPr lang="en-US" sz="3200" dirty="0" smtClean="0"/>
              <a:t>The DANGLE-HEAD</a:t>
            </a:r>
          </a:p>
        </p:txBody>
      </p:sp>
      <p:sp>
        <p:nvSpPr>
          <p:cNvPr id="14339" name="Content Placeholder 5"/>
          <p:cNvSpPr>
            <a:spLocks noGrp="1"/>
          </p:cNvSpPr>
          <p:nvPr>
            <p:ph idx="1"/>
          </p:nvPr>
        </p:nvSpPr>
        <p:spPr/>
        <p:txBody>
          <a:bodyPr/>
          <a:lstStyle/>
          <a:p>
            <a:pPr eaLnBrk="1" hangingPunct="1"/>
            <a:endParaRPr lang="en-US" sz="1800" b="1" i="1" dirty="0" smtClean="0"/>
          </a:p>
          <a:p>
            <a:pPr eaLnBrk="1" hangingPunct="1"/>
            <a:r>
              <a:rPr lang="en-US" sz="1800" b="1" dirty="0" smtClean="0"/>
              <a:t>The dangle head is often called the harvester head.</a:t>
            </a:r>
          </a:p>
          <a:p>
            <a:pPr eaLnBrk="1" hangingPunct="1"/>
            <a:endParaRPr lang="en-US" sz="1800" b="1" dirty="0" smtClean="0"/>
          </a:p>
          <a:p>
            <a:pPr eaLnBrk="1" hangingPunct="1"/>
            <a:r>
              <a:rPr lang="en-US" sz="1800" b="1" dirty="0" smtClean="0"/>
              <a:t>It is another type of delimber.</a:t>
            </a:r>
          </a:p>
          <a:p>
            <a:pPr eaLnBrk="1" hangingPunct="1"/>
            <a:endParaRPr lang="en-US" sz="1800" b="1" dirty="0" smtClean="0"/>
          </a:p>
          <a:p>
            <a:pPr eaLnBrk="1" hangingPunct="1"/>
            <a:r>
              <a:rPr lang="en-US" sz="1800" b="1" dirty="0" smtClean="0"/>
              <a:t>The same types of precautions apply.</a:t>
            </a:r>
          </a:p>
          <a:p>
            <a:pPr eaLnBrk="1" hangingPunct="1"/>
            <a:endParaRPr lang="en-US" sz="1800" b="1" dirty="0" smtClean="0"/>
          </a:p>
          <a:p>
            <a:pPr eaLnBrk="1" hangingPunct="1"/>
            <a:r>
              <a:rPr lang="en-US" sz="1800" b="1" dirty="0" smtClean="0"/>
              <a:t>Stay in plain view of the equipment operator-if you don’t, you may not be seen because the dangle head is in the way.</a:t>
            </a:r>
            <a:endParaRPr lang="en-US" sz="1800" dirty="0" smtClean="0"/>
          </a:p>
          <a:p>
            <a:pPr eaLnBrk="1" hangingPunct="1"/>
            <a:endParaRPr lang="en-US" sz="1800" dirty="0" smtClean="0"/>
          </a:p>
          <a:p>
            <a:pPr marL="0" indent="0" eaLnBrk="1" hangingPunct="1">
              <a:buNone/>
            </a:pPr>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p:txBody>
      </p:sp>
    </p:spTree>
    <p:extLst>
      <p:ext uri="{BB962C8B-B14F-4D97-AF65-F5344CB8AC3E}">
        <p14:creationId xmlns:p14="http://schemas.microsoft.com/office/powerpoint/2010/main" val="22625909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THE DANGLE HEAD OPERATORS JOB</a:t>
            </a:r>
            <a:br>
              <a:rPr lang="en-US" sz="2800" b="1" dirty="0" smtClean="0"/>
            </a:br>
            <a:r>
              <a:rPr lang="en-US" sz="2800" b="1" dirty="0"/>
              <a:t/>
            </a:r>
            <a:br>
              <a:rPr lang="en-US" sz="2800" b="1" dirty="0"/>
            </a:br>
            <a:r>
              <a:rPr lang="en-US" sz="2800" b="1" dirty="0" smtClean="0"/>
              <a:t>WHAT YOU NEED TO KNOW</a:t>
            </a:r>
            <a:br>
              <a:rPr lang="en-US" sz="2800" b="1" dirty="0" smtClean="0"/>
            </a:br>
            <a:r>
              <a:rPr lang="en-US" sz="2000" dirty="0"/>
              <a:t/>
            </a:r>
            <a:br>
              <a:rPr lang="en-US" sz="2000" dirty="0"/>
            </a:br>
            <a:r>
              <a:rPr lang="en-US" sz="2000" dirty="0" smtClean="0"/>
              <a:t>1-know, what else and Who else is in the area!</a:t>
            </a:r>
            <a:br>
              <a:rPr lang="en-US" sz="2000" dirty="0" smtClean="0"/>
            </a:br>
            <a:r>
              <a:rPr lang="en-US" sz="2000" dirty="0"/>
              <a:t/>
            </a:r>
            <a:br>
              <a:rPr lang="en-US" sz="2000" dirty="0"/>
            </a:br>
            <a:r>
              <a:rPr lang="en-US" sz="2000" dirty="0" smtClean="0"/>
              <a:t>2-know where people are located </a:t>
            </a:r>
            <a:br>
              <a:rPr lang="en-US" sz="2000" dirty="0" smtClean="0"/>
            </a:br>
            <a:r>
              <a:rPr lang="en-US" sz="2000" dirty="0"/>
              <a:t/>
            </a:r>
            <a:br>
              <a:rPr lang="en-US" sz="2000" dirty="0"/>
            </a:br>
            <a:r>
              <a:rPr lang="en-US" sz="2000" dirty="0" smtClean="0"/>
              <a:t>3-coordinate activity.</a:t>
            </a:r>
          </a:p>
        </p:txBody>
      </p:sp>
    </p:spTree>
    <p:extLst>
      <p:ext uri="{BB962C8B-B14F-4D97-AF65-F5344CB8AC3E}">
        <p14:creationId xmlns:p14="http://schemas.microsoft.com/office/powerpoint/2010/main" val="25484607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MORE ABOUT THE DANGLE HEAD</a:t>
            </a:r>
            <a:br>
              <a:rPr lang="en-US" sz="2800" b="1" dirty="0" smtClean="0"/>
            </a:br>
            <a:r>
              <a:rPr lang="en-US" sz="2800" b="1" dirty="0"/>
              <a:t/>
            </a:r>
            <a:br>
              <a:rPr lang="en-US" sz="2800" b="1" dirty="0"/>
            </a:br>
            <a:r>
              <a:rPr lang="en-US" sz="2800" b="1" dirty="0" smtClean="0"/>
              <a:t>WHAT YOU NEED TO KNOW</a:t>
            </a:r>
            <a:br>
              <a:rPr lang="en-US" sz="2800" b="1" dirty="0" smtClean="0"/>
            </a:br>
            <a:r>
              <a:rPr lang="en-US" sz="1800" dirty="0"/>
              <a:t/>
            </a:r>
            <a:br>
              <a:rPr lang="en-US" sz="1800" dirty="0"/>
            </a:br>
            <a:r>
              <a:rPr lang="en-US" sz="1800" dirty="0" smtClean="0"/>
              <a:t>1-this unit operates close to the ground.</a:t>
            </a:r>
            <a:br>
              <a:rPr lang="en-US" sz="1800" dirty="0" smtClean="0"/>
            </a:br>
            <a:r>
              <a:rPr lang="en-US" sz="1800" dirty="0"/>
              <a:t/>
            </a:r>
            <a:br>
              <a:rPr lang="en-US" sz="1800" dirty="0"/>
            </a:br>
            <a:r>
              <a:rPr lang="en-US" sz="1800" dirty="0" smtClean="0"/>
              <a:t>2-it weighs several hundred pounds</a:t>
            </a:r>
            <a:br>
              <a:rPr lang="en-US" sz="1800" dirty="0" smtClean="0"/>
            </a:br>
            <a:r>
              <a:rPr lang="en-US" sz="1800" dirty="0"/>
              <a:t/>
            </a:r>
            <a:br>
              <a:rPr lang="en-US" sz="1800" dirty="0"/>
            </a:br>
            <a:r>
              <a:rPr lang="en-US" sz="1800" dirty="0" smtClean="0"/>
              <a:t>3-.stay away from it to avoid getting hit.</a:t>
            </a:r>
            <a:br>
              <a:rPr lang="en-US" sz="1800" dirty="0" smtClean="0"/>
            </a:br>
            <a:endParaRPr lang="en-US" sz="1800" dirty="0" smtClean="0"/>
          </a:p>
        </p:txBody>
      </p:sp>
    </p:spTree>
    <p:extLst>
      <p:ext uri="{BB962C8B-B14F-4D97-AF65-F5344CB8AC3E}">
        <p14:creationId xmlns:p14="http://schemas.microsoft.com/office/powerpoint/2010/main" val="25484607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4"/>
          <p:cNvSpPr>
            <a:spLocks noGrp="1"/>
          </p:cNvSpPr>
          <p:nvPr>
            <p:ph type="title"/>
          </p:nvPr>
        </p:nvSpPr>
        <p:spPr/>
        <p:txBody>
          <a:bodyPr/>
          <a:lstStyle/>
          <a:p>
            <a:pPr eaLnBrk="1" hangingPunct="1"/>
            <a:r>
              <a:rPr lang="en-US" dirty="0" smtClean="0"/>
              <a:t>QUICK TEST</a:t>
            </a:r>
          </a:p>
        </p:txBody>
      </p:sp>
      <p:sp>
        <p:nvSpPr>
          <p:cNvPr id="70659" name="Content Placeholder 5"/>
          <p:cNvSpPr>
            <a:spLocks noGrp="1"/>
          </p:cNvSpPr>
          <p:nvPr>
            <p:ph idx="1"/>
          </p:nvPr>
        </p:nvSpPr>
        <p:spPr/>
        <p:txBody>
          <a:bodyPr/>
          <a:lstStyle/>
          <a:p>
            <a:pPr eaLnBrk="1" hangingPunct="1"/>
            <a:r>
              <a:rPr lang="en-US" sz="2400" dirty="0" smtClean="0"/>
              <a:t>Answer this question:</a:t>
            </a:r>
          </a:p>
          <a:p>
            <a:pPr eaLnBrk="1" hangingPunct="1"/>
            <a:r>
              <a:rPr lang="en-US" sz="2400" dirty="0" smtClean="0"/>
              <a:t>Question: what are some safe operating rules for working around dangleheads?</a:t>
            </a:r>
          </a:p>
          <a:p>
            <a:pPr eaLnBrk="1" hangingPunct="1"/>
            <a:endParaRPr lang="en-US" sz="2400" dirty="0" smtClean="0"/>
          </a:p>
          <a:p>
            <a:pPr eaLnBrk="1" hangingPunct="1"/>
            <a:r>
              <a:rPr lang="en-US" sz="2400" dirty="0" smtClean="0"/>
              <a:t>A – stay visible! Wear high visibility garments.</a:t>
            </a:r>
            <a:r>
              <a:rPr lang="en-US" sz="2400" dirty="0"/>
              <a:t/>
            </a:r>
            <a:br>
              <a:rPr lang="en-US" sz="2400" dirty="0"/>
            </a:br>
            <a:r>
              <a:rPr lang="en-US" sz="2400" dirty="0"/>
              <a:t/>
            </a:r>
            <a:br>
              <a:rPr lang="en-US" sz="2400" dirty="0"/>
            </a:br>
            <a:r>
              <a:rPr lang="en-US" sz="2400" dirty="0" smtClean="0"/>
              <a:t>B – know what others are doing.</a:t>
            </a:r>
          </a:p>
          <a:p>
            <a:pPr eaLnBrk="1" hangingPunct="1"/>
            <a:endParaRPr lang="en-US" sz="2400" dirty="0" smtClean="0"/>
          </a:p>
          <a:p>
            <a:pPr eaLnBrk="1" hangingPunct="1"/>
            <a:r>
              <a:rPr lang="en-US" sz="2400" dirty="0" smtClean="0"/>
              <a:t>C – know where others are.</a:t>
            </a:r>
          </a:p>
          <a:p>
            <a:pPr eaLnBrk="1" hangingPunct="1"/>
            <a:endParaRPr lang="en-US" sz="2400" dirty="0" smtClean="0"/>
          </a:p>
          <a:p>
            <a:pPr eaLnBrk="1" hangingPunct="1"/>
            <a:r>
              <a:rPr lang="en-US" sz="2400" dirty="0" smtClean="0"/>
              <a:t>D – all the above.</a:t>
            </a:r>
          </a:p>
        </p:txBody>
      </p:sp>
    </p:spTree>
    <p:extLst>
      <p:ext uri="{BB962C8B-B14F-4D97-AF65-F5344CB8AC3E}">
        <p14:creationId xmlns:p14="http://schemas.microsoft.com/office/powerpoint/2010/main" val="27039670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p:txBody>
          <a:bodyPr/>
          <a:lstStyle/>
          <a:p>
            <a:pPr eaLnBrk="1" hangingPunct="1"/>
            <a:r>
              <a:rPr lang="en-US" sz="3200" dirty="0" smtClean="0"/>
              <a:t>ABOUT the FELLER - BUNCHER </a:t>
            </a:r>
          </a:p>
        </p:txBody>
      </p:sp>
      <p:sp>
        <p:nvSpPr>
          <p:cNvPr id="14339" name="Content Placeholder 5"/>
          <p:cNvSpPr>
            <a:spLocks noGrp="1"/>
          </p:cNvSpPr>
          <p:nvPr>
            <p:ph idx="1"/>
          </p:nvPr>
        </p:nvSpPr>
        <p:spPr/>
        <p:txBody>
          <a:bodyPr/>
          <a:lstStyle/>
          <a:p>
            <a:pPr eaLnBrk="1" hangingPunct="1"/>
            <a:endParaRPr lang="en-US" sz="1800" b="1" i="1" dirty="0" smtClean="0"/>
          </a:p>
          <a:p>
            <a:pPr eaLnBrk="1" hangingPunct="1"/>
            <a:r>
              <a:rPr lang="en-US" sz="1800" b="1" dirty="0" smtClean="0"/>
              <a:t>A Dangerous &amp; Powerful machine!</a:t>
            </a:r>
          </a:p>
          <a:p>
            <a:pPr eaLnBrk="1" hangingPunct="1"/>
            <a:endParaRPr lang="en-US" sz="1800" b="1" dirty="0" smtClean="0"/>
          </a:p>
          <a:p>
            <a:pPr eaLnBrk="1" hangingPunct="1"/>
            <a:r>
              <a:rPr lang="en-US" sz="1800" b="1" dirty="0" smtClean="0"/>
              <a:t>This equipment uses a spinning disc to slice through trees.</a:t>
            </a:r>
          </a:p>
          <a:p>
            <a:pPr eaLnBrk="1" hangingPunct="1"/>
            <a:endParaRPr lang="en-US" sz="1800" b="1" dirty="0" smtClean="0"/>
          </a:p>
          <a:p>
            <a:pPr eaLnBrk="1" hangingPunct="1"/>
            <a:r>
              <a:rPr lang="en-US" sz="1800" b="1" dirty="0"/>
              <a:t>F</a:t>
            </a:r>
            <a:r>
              <a:rPr lang="en-US" sz="1800" b="1" dirty="0" smtClean="0"/>
              <a:t>eller bunchers are mounted on Caterpillar tractors.</a:t>
            </a:r>
          </a:p>
          <a:p>
            <a:pPr eaLnBrk="1" hangingPunct="1"/>
            <a:endParaRPr lang="en-US" sz="1800" b="1" dirty="0" smtClean="0"/>
          </a:p>
          <a:p>
            <a:pPr eaLnBrk="1" hangingPunct="1"/>
            <a:r>
              <a:rPr lang="en-US" sz="1800" b="1" dirty="0" smtClean="0"/>
              <a:t>The maximum cab angle on a hill side. Slope is 55°.</a:t>
            </a:r>
          </a:p>
          <a:p>
            <a:pPr eaLnBrk="1" hangingPunct="1"/>
            <a:endParaRPr lang="en-US" sz="1800" b="1" dirty="0" smtClean="0"/>
          </a:p>
          <a:p>
            <a:pPr eaLnBrk="1" hangingPunct="1"/>
            <a:r>
              <a:rPr lang="en-US" sz="1800" b="1" dirty="0" smtClean="0"/>
              <a:t>Watch the following videos to see what this machine can do.</a:t>
            </a:r>
          </a:p>
          <a:p>
            <a:pPr eaLnBrk="1" hangingPunct="1"/>
            <a:endParaRPr lang="en-US" sz="1800" dirty="0" smtClean="0"/>
          </a:p>
          <a:p>
            <a:pPr eaLnBrk="1" hangingPunct="1"/>
            <a:endParaRPr lang="en-US" sz="1800" dirty="0" smtClean="0"/>
          </a:p>
          <a:p>
            <a:pPr eaLnBrk="1" hangingPunct="1"/>
            <a:endParaRPr lang="en-US" sz="1800" dirty="0" smtClean="0"/>
          </a:p>
          <a:p>
            <a:pPr marL="0" indent="0" eaLnBrk="1" hangingPunct="1">
              <a:buNone/>
            </a:pPr>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p:txBody>
      </p:sp>
    </p:spTree>
    <p:extLst>
      <p:ext uri="{BB962C8B-B14F-4D97-AF65-F5344CB8AC3E}">
        <p14:creationId xmlns:p14="http://schemas.microsoft.com/office/powerpoint/2010/main" val="38572110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p:txBody>
          <a:bodyPr/>
          <a:lstStyle/>
          <a:p>
            <a:pPr eaLnBrk="1" hangingPunct="1"/>
            <a:r>
              <a:rPr lang="en-US" sz="3200" dirty="0" smtClean="0"/>
              <a:t>GRAPPLE LOADER</a:t>
            </a:r>
          </a:p>
        </p:txBody>
      </p:sp>
      <p:sp>
        <p:nvSpPr>
          <p:cNvPr id="14339" name="Content Placeholder 5"/>
          <p:cNvSpPr>
            <a:spLocks noGrp="1"/>
          </p:cNvSpPr>
          <p:nvPr>
            <p:ph idx="1"/>
          </p:nvPr>
        </p:nvSpPr>
        <p:spPr/>
        <p:txBody>
          <a:bodyPr/>
          <a:lstStyle/>
          <a:p>
            <a:pPr eaLnBrk="1" hangingPunct="1"/>
            <a:endParaRPr lang="en-US" sz="1800" b="1" i="1" dirty="0" smtClean="0"/>
          </a:p>
          <a:p>
            <a:pPr eaLnBrk="1" hangingPunct="1"/>
            <a:r>
              <a:rPr lang="en-US" sz="1800" b="1" dirty="0" smtClean="0"/>
              <a:t>There are two types of loaders.</a:t>
            </a:r>
          </a:p>
          <a:p>
            <a:pPr eaLnBrk="1" hangingPunct="1"/>
            <a:endParaRPr lang="en-US" sz="1800" b="1" dirty="0" smtClean="0"/>
          </a:p>
          <a:p>
            <a:pPr eaLnBrk="1" hangingPunct="1"/>
            <a:r>
              <a:rPr lang="en-US" sz="1800" b="1" dirty="0" smtClean="0"/>
              <a:t>One type is mounted on a truck platform that is mobile.</a:t>
            </a:r>
          </a:p>
          <a:p>
            <a:pPr eaLnBrk="1" hangingPunct="1"/>
            <a:endParaRPr lang="en-US" sz="1800" b="1" dirty="0" smtClean="0"/>
          </a:p>
          <a:p>
            <a:pPr eaLnBrk="1" hangingPunct="1"/>
            <a:r>
              <a:rPr lang="en-US" sz="1800" b="1" dirty="0" smtClean="0"/>
              <a:t>Another type is loaded on the log truck itself.</a:t>
            </a:r>
          </a:p>
          <a:p>
            <a:pPr eaLnBrk="1" hangingPunct="1"/>
            <a:endParaRPr lang="en-US" sz="1800" b="1" dirty="0" smtClean="0"/>
          </a:p>
          <a:p>
            <a:pPr eaLnBrk="1" hangingPunct="1"/>
            <a:r>
              <a:rPr lang="en-US" sz="1800" b="1" dirty="0" smtClean="0"/>
              <a:t>The loader operator is limited to one fourth of a circle field of view.</a:t>
            </a:r>
          </a:p>
          <a:p>
            <a:pPr eaLnBrk="1" hangingPunct="1"/>
            <a:endParaRPr lang="en-US" sz="1800" b="1" dirty="0" smtClean="0"/>
          </a:p>
          <a:p>
            <a:pPr eaLnBrk="1" hangingPunct="1"/>
            <a:r>
              <a:rPr lang="en-US" sz="1800" b="1" dirty="0" smtClean="0"/>
              <a:t>STAY IN THE CLEAR - AWAY from any loading activity.</a:t>
            </a:r>
            <a:endParaRPr lang="en-US" sz="1800" dirty="0" smtClean="0"/>
          </a:p>
          <a:p>
            <a:pPr eaLnBrk="1" hangingPunct="1"/>
            <a:endParaRPr lang="en-US" sz="1800" dirty="0" smtClean="0"/>
          </a:p>
          <a:p>
            <a:pPr marL="0" indent="0" eaLnBrk="1" hangingPunct="1">
              <a:buNone/>
            </a:pPr>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p:txBody>
      </p:sp>
    </p:spTree>
    <p:extLst>
      <p:ext uri="{BB962C8B-B14F-4D97-AF65-F5344CB8AC3E}">
        <p14:creationId xmlns:p14="http://schemas.microsoft.com/office/powerpoint/2010/main" val="40352822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dirty="0" smtClean="0"/>
              <a:t>THE TRUCK MOUNTED GRAPPLE LOADER</a:t>
            </a:r>
            <a:br>
              <a:rPr lang="en-US" sz="2800" dirty="0" smtClean="0"/>
            </a:br>
            <a:r>
              <a:rPr lang="en-US" sz="2800" dirty="0"/>
              <a:t/>
            </a:r>
            <a:br>
              <a:rPr lang="en-US" sz="2800" dirty="0"/>
            </a:br>
            <a:r>
              <a:rPr lang="en-US" sz="2800" dirty="0" smtClean="0"/>
              <a:t>WHAT YOU NEED TO KNOW</a:t>
            </a:r>
            <a:br>
              <a:rPr lang="en-US" sz="2800" dirty="0" smtClean="0"/>
            </a:br>
            <a:r>
              <a:rPr lang="en-US" sz="1800" dirty="0"/>
              <a:t/>
            </a:r>
            <a:br>
              <a:rPr lang="en-US" sz="1800" dirty="0"/>
            </a:br>
            <a:r>
              <a:rPr lang="en-US" sz="1800" dirty="0" smtClean="0"/>
              <a:t>1-materials and logs may fall</a:t>
            </a:r>
            <a:br>
              <a:rPr lang="en-US" sz="1800" dirty="0" smtClean="0"/>
            </a:br>
            <a:r>
              <a:rPr lang="en-US" sz="1800" dirty="0"/>
              <a:t/>
            </a:r>
            <a:br>
              <a:rPr lang="en-US" sz="1800" dirty="0"/>
            </a:br>
            <a:r>
              <a:rPr lang="en-US" sz="1800" dirty="0" smtClean="0"/>
              <a:t>2-the loader’s field of vision is only 90° or one fourth of a circle.</a:t>
            </a:r>
            <a:br>
              <a:rPr lang="en-US" sz="1800" dirty="0" smtClean="0"/>
            </a:br>
            <a:r>
              <a:rPr lang="en-US" sz="1800" dirty="0"/>
              <a:t/>
            </a:r>
            <a:br>
              <a:rPr lang="en-US" sz="1800" dirty="0"/>
            </a:br>
            <a:r>
              <a:rPr lang="en-US" sz="1800" dirty="0" smtClean="0"/>
              <a:t>3-keep at least two log lengths away from this operation!</a:t>
            </a:r>
          </a:p>
        </p:txBody>
      </p:sp>
    </p:spTree>
    <p:extLst>
      <p:ext uri="{BB962C8B-B14F-4D97-AF65-F5344CB8AC3E}">
        <p14:creationId xmlns:p14="http://schemas.microsoft.com/office/powerpoint/2010/main" val="13231326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BEWARE OF FALLING LOGS</a:t>
            </a:r>
            <a:br>
              <a:rPr lang="en-US" sz="2800" b="1" dirty="0" smtClean="0"/>
            </a:br>
            <a:r>
              <a:rPr lang="en-US" sz="2800" b="1" dirty="0"/>
              <a:t/>
            </a:r>
            <a:br>
              <a:rPr lang="en-US" sz="2800" b="1" dirty="0"/>
            </a:br>
            <a:r>
              <a:rPr lang="en-US" sz="2800" b="1" dirty="0" smtClean="0"/>
              <a:t>WHAT YOU NEED TO KNOW</a:t>
            </a:r>
            <a:br>
              <a:rPr lang="en-US" sz="2800" b="1" dirty="0" smtClean="0"/>
            </a:br>
            <a:r>
              <a:rPr lang="en-US" sz="1800" dirty="0"/>
              <a:t/>
            </a:r>
            <a:br>
              <a:rPr lang="en-US" sz="1800" dirty="0"/>
            </a:br>
            <a:r>
              <a:rPr lang="en-US" sz="1800" dirty="0" smtClean="0"/>
              <a:t>1-the grapple may load several logs at once</a:t>
            </a:r>
            <a:br>
              <a:rPr lang="en-US" sz="1800" dirty="0" smtClean="0"/>
            </a:br>
            <a:r>
              <a:rPr lang="en-US" sz="1800" dirty="0"/>
              <a:t/>
            </a:r>
            <a:br>
              <a:rPr lang="en-US" sz="1800" dirty="0"/>
            </a:br>
            <a:r>
              <a:rPr lang="en-US" sz="1800" dirty="0" smtClean="0"/>
              <a:t>2-logs can still fall in any direction</a:t>
            </a:r>
            <a:br>
              <a:rPr lang="en-US" sz="1800" dirty="0" smtClean="0"/>
            </a:br>
            <a:r>
              <a:rPr lang="en-US" sz="1800" dirty="0"/>
              <a:t/>
            </a:r>
            <a:br>
              <a:rPr lang="en-US" sz="1800" dirty="0"/>
            </a:br>
            <a:r>
              <a:rPr lang="en-US" sz="1800" dirty="0" smtClean="0"/>
              <a:t>3-Keep twice the distance of the log length  away.</a:t>
            </a:r>
          </a:p>
        </p:txBody>
      </p:sp>
    </p:spTree>
    <p:extLst>
      <p:ext uri="{BB962C8B-B14F-4D97-AF65-F5344CB8AC3E}">
        <p14:creationId xmlns:p14="http://schemas.microsoft.com/office/powerpoint/2010/main" val="248471115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p:txBody>
          <a:bodyPr/>
          <a:lstStyle/>
          <a:p>
            <a:pPr eaLnBrk="1" hangingPunct="1"/>
            <a:r>
              <a:rPr lang="en-US" sz="3200" dirty="0" smtClean="0"/>
              <a:t>SAFETY IN &amp; AROUND EQUIPMENT</a:t>
            </a:r>
          </a:p>
        </p:txBody>
      </p:sp>
      <p:sp>
        <p:nvSpPr>
          <p:cNvPr id="14339" name="Content Placeholder 5"/>
          <p:cNvSpPr>
            <a:spLocks noGrp="1"/>
          </p:cNvSpPr>
          <p:nvPr>
            <p:ph idx="1"/>
          </p:nvPr>
        </p:nvSpPr>
        <p:spPr/>
        <p:txBody>
          <a:bodyPr/>
          <a:lstStyle/>
          <a:p>
            <a:pPr eaLnBrk="1" hangingPunct="1"/>
            <a:endParaRPr lang="en-US" sz="1800" b="1" i="1" dirty="0" smtClean="0"/>
          </a:p>
          <a:p>
            <a:pPr eaLnBrk="1" hangingPunct="1"/>
            <a:r>
              <a:rPr lang="en-US" b="1" dirty="0" smtClean="0"/>
              <a:t>CAB ENTRY (3 points of contact)</a:t>
            </a:r>
          </a:p>
          <a:p>
            <a:pPr eaLnBrk="1" hangingPunct="1"/>
            <a:endParaRPr lang="en-US" b="1" dirty="0" smtClean="0"/>
          </a:p>
          <a:p>
            <a:pPr eaLnBrk="1" hangingPunct="1"/>
            <a:r>
              <a:rPr lang="en-US" b="1" dirty="0" smtClean="0"/>
              <a:t>CAB EXIT     (</a:t>
            </a:r>
            <a:r>
              <a:rPr lang="en-US" b="1" dirty="0"/>
              <a:t>3 points of contact)</a:t>
            </a:r>
          </a:p>
          <a:p>
            <a:pPr eaLnBrk="1" hangingPunct="1"/>
            <a:endParaRPr lang="en-US" b="1" dirty="0"/>
          </a:p>
          <a:p>
            <a:pPr eaLnBrk="1" hangingPunct="1"/>
            <a:r>
              <a:rPr lang="en-US" b="1" dirty="0" smtClean="0"/>
              <a:t>YARDERS </a:t>
            </a:r>
            <a:endParaRPr lang="en-US" dirty="0" smtClean="0"/>
          </a:p>
          <a:p>
            <a:pPr eaLnBrk="1" hangingPunct="1"/>
            <a:endParaRPr lang="en-US" sz="1800" dirty="0" smtClean="0"/>
          </a:p>
          <a:p>
            <a:pPr marL="0" indent="0" eaLnBrk="1" hangingPunct="1">
              <a:buNone/>
            </a:pPr>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p:txBody>
      </p:sp>
    </p:spTree>
    <p:extLst>
      <p:ext uri="{BB962C8B-B14F-4D97-AF65-F5344CB8AC3E}">
        <p14:creationId xmlns:p14="http://schemas.microsoft.com/office/powerpoint/2010/main" val="28501843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YARDERS – STAY VISIBLE TO EQUIPMENT OPERATORS</a:t>
            </a:r>
            <a:br>
              <a:rPr lang="en-US" sz="2800" b="1" dirty="0" smtClean="0"/>
            </a:br>
            <a:r>
              <a:rPr lang="en-US" sz="2800" b="1" dirty="0"/>
              <a:t/>
            </a:r>
            <a:br>
              <a:rPr lang="en-US" sz="2800" b="1" dirty="0"/>
            </a:br>
            <a:r>
              <a:rPr lang="en-US" sz="2800" b="1" dirty="0" smtClean="0"/>
              <a:t>WHAT YOU NEED TO KNOW</a:t>
            </a:r>
            <a:br>
              <a:rPr lang="en-US" sz="2800" b="1" dirty="0" smtClean="0"/>
            </a:br>
            <a:r>
              <a:rPr lang="en-US" sz="2000" dirty="0"/>
              <a:t/>
            </a:r>
            <a:br>
              <a:rPr lang="en-US" sz="2000" dirty="0"/>
            </a:br>
            <a:r>
              <a:rPr lang="en-US" sz="2000" dirty="0" smtClean="0"/>
              <a:t>1-stay in view of the yarder</a:t>
            </a:r>
            <a:br>
              <a:rPr lang="en-US" sz="2000" dirty="0" smtClean="0"/>
            </a:br>
            <a:r>
              <a:rPr lang="en-US" sz="2000" dirty="0"/>
              <a:t/>
            </a:r>
            <a:br>
              <a:rPr lang="en-US" sz="2000" dirty="0"/>
            </a:br>
            <a:r>
              <a:rPr lang="en-US" sz="2000" dirty="0" smtClean="0"/>
              <a:t>2-stay in communication</a:t>
            </a:r>
            <a:br>
              <a:rPr lang="en-US" sz="2000" dirty="0" smtClean="0"/>
            </a:br>
            <a:r>
              <a:rPr lang="en-US" sz="2000" dirty="0"/>
              <a:t/>
            </a:r>
            <a:br>
              <a:rPr lang="en-US" sz="2000" dirty="0"/>
            </a:br>
            <a:endParaRPr lang="en-US" sz="2000" dirty="0" smtClean="0"/>
          </a:p>
        </p:txBody>
      </p:sp>
    </p:spTree>
    <p:extLst>
      <p:ext uri="{BB962C8B-B14F-4D97-AF65-F5344CB8AC3E}">
        <p14:creationId xmlns:p14="http://schemas.microsoft.com/office/powerpoint/2010/main" val="35478921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A SAFE CAB ENTRY</a:t>
            </a:r>
            <a:br>
              <a:rPr lang="en-US" sz="2800" b="1" dirty="0" smtClean="0"/>
            </a:br>
            <a:r>
              <a:rPr lang="en-US" sz="2800" b="1" dirty="0"/>
              <a:t/>
            </a:r>
            <a:br>
              <a:rPr lang="en-US" sz="2800" b="1" dirty="0"/>
            </a:br>
            <a:r>
              <a:rPr lang="en-US" sz="2800" b="1" dirty="0" smtClean="0"/>
              <a:t>WHAT YOU NEED TO KNOW</a:t>
            </a:r>
            <a:br>
              <a:rPr lang="en-US" sz="2800" b="1" dirty="0" smtClean="0"/>
            </a:br>
            <a:r>
              <a:rPr lang="en-US" sz="2000" dirty="0"/>
              <a:t/>
            </a:r>
            <a:br>
              <a:rPr lang="en-US" sz="2000" dirty="0"/>
            </a:br>
            <a:r>
              <a:rPr lang="en-US" sz="2000" dirty="0" smtClean="0"/>
              <a:t>1-face the cab	</a:t>
            </a:r>
            <a:br>
              <a:rPr lang="en-US" sz="2000" dirty="0" smtClean="0"/>
            </a:br>
            <a:r>
              <a:rPr lang="en-US" sz="2000" dirty="0"/>
              <a:t/>
            </a:r>
            <a:br>
              <a:rPr lang="en-US" sz="2000" dirty="0"/>
            </a:br>
            <a:r>
              <a:rPr lang="en-US" sz="2000" dirty="0" smtClean="0"/>
              <a:t>2- three points of contact-two hands 1 foot</a:t>
            </a:r>
            <a:br>
              <a:rPr lang="en-US" sz="2000" dirty="0" smtClean="0"/>
            </a:br>
            <a:r>
              <a:rPr lang="en-US" sz="2000" dirty="0"/>
              <a:t/>
            </a:r>
            <a:br>
              <a:rPr lang="en-US" sz="2000" dirty="0"/>
            </a:br>
            <a:r>
              <a:rPr lang="en-US" sz="2000" dirty="0" smtClean="0"/>
              <a:t>3-don’t let go.</a:t>
            </a:r>
            <a:br>
              <a:rPr lang="en-US" sz="2000" dirty="0" smtClean="0"/>
            </a:br>
            <a:endParaRPr lang="en-US" sz="2000" dirty="0" smtClean="0"/>
          </a:p>
        </p:txBody>
      </p:sp>
    </p:spTree>
    <p:extLst>
      <p:ext uri="{BB962C8B-B14F-4D97-AF65-F5344CB8AC3E}">
        <p14:creationId xmlns:p14="http://schemas.microsoft.com/office/powerpoint/2010/main" val="35478921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AN UNSAFE CAB EXIT</a:t>
            </a:r>
            <a:br>
              <a:rPr lang="en-US" sz="2800" b="1" dirty="0" smtClean="0"/>
            </a:br>
            <a:r>
              <a:rPr lang="en-US" sz="2800" b="1" dirty="0"/>
              <a:t/>
            </a:r>
            <a:br>
              <a:rPr lang="en-US" sz="2800" b="1" dirty="0"/>
            </a:br>
            <a:r>
              <a:rPr lang="en-US" sz="2800" b="1" dirty="0" smtClean="0"/>
              <a:t>WHAT YOU NEED TO KNOW</a:t>
            </a:r>
            <a:br>
              <a:rPr lang="en-US" sz="2800" b="1" dirty="0" smtClean="0"/>
            </a:br>
            <a:r>
              <a:rPr lang="en-US" sz="2000" dirty="0"/>
              <a:t/>
            </a:r>
            <a:br>
              <a:rPr lang="en-US" sz="2000" dirty="0"/>
            </a:br>
            <a:r>
              <a:rPr lang="en-US" sz="2000" dirty="0" smtClean="0"/>
              <a:t>1-the </a:t>
            </a:r>
            <a:r>
              <a:rPr lang="en-US" sz="2000" dirty="0" smtClean="0"/>
              <a:t>operator steps out facing forward.</a:t>
            </a:r>
            <a:br>
              <a:rPr lang="en-US" sz="2000" dirty="0" smtClean="0"/>
            </a:br>
            <a:r>
              <a:rPr lang="en-US" sz="2000" dirty="0"/>
              <a:t/>
            </a:r>
            <a:br>
              <a:rPr lang="en-US" sz="2000" dirty="0"/>
            </a:br>
            <a:r>
              <a:rPr lang="en-US" sz="2000" dirty="0" smtClean="0"/>
              <a:t>2-stepping </a:t>
            </a:r>
            <a:r>
              <a:rPr lang="en-US" sz="2000" dirty="0" smtClean="0"/>
              <a:t>down and forward can cause knee injury.</a:t>
            </a:r>
          </a:p>
        </p:txBody>
      </p:sp>
    </p:spTree>
    <p:extLst>
      <p:ext uri="{BB962C8B-B14F-4D97-AF65-F5344CB8AC3E}">
        <p14:creationId xmlns:p14="http://schemas.microsoft.com/office/powerpoint/2010/main" val="244772367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cap="all" dirty="0" smtClean="0"/>
              <a:t>a safe cab exit</a:t>
            </a:r>
            <a:br>
              <a:rPr lang="en-US" sz="2800" b="1" cap="all" dirty="0" smtClean="0"/>
            </a:br>
            <a:r>
              <a:rPr lang="en-US" sz="2800" b="1" dirty="0"/>
              <a:t/>
            </a:r>
            <a:br>
              <a:rPr lang="en-US" sz="2800" b="1" dirty="0"/>
            </a:br>
            <a:r>
              <a:rPr lang="en-US" sz="2800" b="1" dirty="0" smtClean="0"/>
              <a:t>WHAT YOU NEED TO KNOW</a:t>
            </a:r>
            <a:br>
              <a:rPr lang="en-US" sz="2800" b="1" dirty="0" smtClean="0"/>
            </a:br>
            <a:r>
              <a:rPr lang="en-US" sz="2000" dirty="0"/>
              <a:t/>
            </a:r>
            <a:br>
              <a:rPr lang="en-US" sz="2000" dirty="0"/>
            </a:br>
            <a:r>
              <a:rPr lang="en-US" sz="2000" dirty="0" smtClean="0"/>
              <a:t>1-believe it or not, face </a:t>
            </a:r>
            <a:r>
              <a:rPr lang="en-US" sz="2000" dirty="0" smtClean="0"/>
              <a:t>the cab</a:t>
            </a:r>
            <a:r>
              <a:rPr lang="en-US" sz="2000" dirty="0" smtClean="0"/>
              <a:t>!</a:t>
            </a:r>
            <a:br>
              <a:rPr lang="en-US" sz="2000" dirty="0" smtClean="0"/>
            </a:br>
            <a:r>
              <a:rPr lang="en-US" sz="2000" dirty="0"/>
              <a:t/>
            </a:r>
            <a:br>
              <a:rPr lang="en-US" sz="2000" dirty="0"/>
            </a:br>
            <a:r>
              <a:rPr lang="en-US" sz="2000" dirty="0" smtClean="0"/>
              <a:t>2-three points of contact whenever possible.</a:t>
            </a:r>
            <a:br>
              <a:rPr lang="en-US" sz="2000" dirty="0" smtClean="0"/>
            </a:br>
            <a:r>
              <a:rPr lang="en-US" sz="2000" dirty="0"/>
              <a:t/>
            </a:r>
            <a:br>
              <a:rPr lang="en-US" sz="2000" dirty="0"/>
            </a:br>
            <a:r>
              <a:rPr lang="en-US" sz="2000" dirty="0" smtClean="0"/>
              <a:t>3-don’t jump to the ground.</a:t>
            </a:r>
            <a:br>
              <a:rPr lang="en-US" sz="2000" dirty="0" smtClean="0"/>
            </a:br>
            <a:endParaRPr lang="en-US" sz="2000" dirty="0" smtClean="0"/>
          </a:p>
        </p:txBody>
      </p:sp>
    </p:spTree>
    <p:extLst>
      <p:ext uri="{BB962C8B-B14F-4D97-AF65-F5344CB8AC3E}">
        <p14:creationId xmlns:p14="http://schemas.microsoft.com/office/powerpoint/2010/main" val="35478921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p:txBody>
          <a:bodyPr/>
          <a:lstStyle/>
          <a:p>
            <a:pPr eaLnBrk="1" hangingPunct="1"/>
            <a:r>
              <a:rPr lang="en-US" sz="3200" dirty="0" smtClean="0"/>
              <a:t>MAINTENANCE IS IMPORTANT!</a:t>
            </a:r>
          </a:p>
        </p:txBody>
      </p:sp>
      <p:sp>
        <p:nvSpPr>
          <p:cNvPr id="14339" name="Content Placeholder 5"/>
          <p:cNvSpPr>
            <a:spLocks noGrp="1"/>
          </p:cNvSpPr>
          <p:nvPr>
            <p:ph idx="1"/>
          </p:nvPr>
        </p:nvSpPr>
        <p:spPr/>
        <p:txBody>
          <a:bodyPr/>
          <a:lstStyle/>
          <a:p>
            <a:pPr eaLnBrk="1" hangingPunct="1"/>
            <a:endParaRPr lang="en-US" sz="1800" b="1" i="1" dirty="0" smtClean="0"/>
          </a:p>
          <a:p>
            <a:pPr eaLnBrk="1" hangingPunct="1"/>
            <a:r>
              <a:rPr lang="en-US" sz="1800" b="1" dirty="0" smtClean="0"/>
              <a:t>IF you work ON, NEAR, or have responsibility for or notice equipment problems, SPEAK UP!</a:t>
            </a:r>
          </a:p>
          <a:p>
            <a:pPr eaLnBrk="1" hangingPunct="1"/>
            <a:endParaRPr lang="en-US" sz="1800" b="1" dirty="0"/>
          </a:p>
          <a:p>
            <a:pPr eaLnBrk="1" hangingPunct="1"/>
            <a:r>
              <a:rPr lang="en-US" sz="1800" b="1" dirty="0" smtClean="0"/>
              <a:t>Know what to look for, and you may save someone’s life!</a:t>
            </a:r>
          </a:p>
          <a:p>
            <a:pPr eaLnBrk="1" hangingPunct="1"/>
            <a:endParaRPr lang="en-US" sz="1800" b="1" dirty="0" smtClean="0"/>
          </a:p>
          <a:p>
            <a:pPr eaLnBrk="1" hangingPunct="1"/>
            <a:r>
              <a:rPr lang="en-US" sz="1800" b="1" dirty="0" smtClean="0"/>
              <a:t>The following contains some useful tips from operators and maintenance professionals.</a:t>
            </a:r>
            <a:endParaRPr lang="en-US" sz="1800" dirty="0" smtClean="0"/>
          </a:p>
          <a:p>
            <a:pPr eaLnBrk="1" hangingPunct="1"/>
            <a:endParaRPr lang="en-US" sz="1800" dirty="0" smtClean="0"/>
          </a:p>
          <a:p>
            <a:pPr marL="0" indent="0" eaLnBrk="1" hangingPunct="1">
              <a:buNone/>
            </a:pPr>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p:txBody>
      </p:sp>
    </p:spTree>
    <p:extLst>
      <p:ext uri="{BB962C8B-B14F-4D97-AF65-F5344CB8AC3E}">
        <p14:creationId xmlns:p14="http://schemas.microsoft.com/office/powerpoint/2010/main" val="21240337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HELPFUL TIPS WHEN WORKING ON EQUIPMENT</a:t>
            </a:r>
            <a:br>
              <a:rPr lang="en-US" sz="2800" b="1" dirty="0" smtClean="0"/>
            </a:br>
            <a:r>
              <a:rPr lang="en-US" sz="2800" b="1" dirty="0" smtClean="0"/>
              <a:t/>
            </a:r>
            <a:br>
              <a:rPr lang="en-US" sz="2800" b="1" dirty="0" smtClean="0"/>
            </a:br>
            <a:r>
              <a:rPr lang="en-US" sz="2800" b="1" dirty="0" smtClean="0"/>
              <a:t>WHAT </a:t>
            </a:r>
            <a:r>
              <a:rPr lang="en-US" sz="2800" b="1" dirty="0" smtClean="0"/>
              <a:t>YOU NEED TO KNOW</a:t>
            </a:r>
            <a:br>
              <a:rPr lang="en-US" sz="2800" b="1" dirty="0" smtClean="0"/>
            </a:br>
            <a:r>
              <a:rPr lang="en-US" sz="2000" dirty="0"/>
              <a:t/>
            </a:r>
            <a:br>
              <a:rPr lang="en-US" sz="2000" dirty="0"/>
            </a:br>
            <a:r>
              <a:rPr lang="en-US" sz="2000" dirty="0" smtClean="0"/>
              <a:t>1-de-energize. FOLLOW Lockout-Tag out procedure!</a:t>
            </a:r>
            <a:br>
              <a:rPr lang="en-US" sz="2000" dirty="0" smtClean="0"/>
            </a:br>
            <a:r>
              <a:rPr lang="en-US" sz="2000" dirty="0"/>
              <a:t/>
            </a:r>
            <a:br>
              <a:rPr lang="en-US" sz="2000" dirty="0"/>
            </a:br>
            <a:r>
              <a:rPr lang="en-US" sz="2000" dirty="0" smtClean="0"/>
              <a:t>2-block up and support any movable part.</a:t>
            </a:r>
            <a:br>
              <a:rPr lang="en-US" sz="2000" dirty="0" smtClean="0"/>
            </a:br>
            <a:r>
              <a:rPr lang="en-US" sz="2000" dirty="0"/>
              <a:t/>
            </a:r>
            <a:br>
              <a:rPr lang="en-US" sz="2000" dirty="0"/>
            </a:br>
            <a:r>
              <a:rPr lang="en-US" sz="2000" dirty="0" smtClean="0"/>
              <a:t>3-vent the tank. When working on hydraulics.</a:t>
            </a:r>
          </a:p>
        </p:txBody>
      </p:sp>
    </p:spTree>
    <p:extLst>
      <p:ext uri="{BB962C8B-B14F-4D97-AF65-F5344CB8AC3E}">
        <p14:creationId xmlns:p14="http://schemas.microsoft.com/office/powerpoint/2010/main" val="35478921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067800" cy="5137150"/>
          </a:xfrm>
        </p:spPr>
        <p:txBody>
          <a:bodyPr/>
          <a:lstStyle/>
          <a:p>
            <a:pPr eaLnBrk="1" hangingPunct="1"/>
            <a:r>
              <a:rPr lang="en-US" sz="2800" b="1" dirty="0" smtClean="0"/>
              <a:t>SAFETY FACTS ABOUT THE FELLER-BUNCHER</a:t>
            </a:r>
            <a:br>
              <a:rPr lang="en-US" sz="2800" b="1" dirty="0" smtClean="0"/>
            </a:br>
            <a:r>
              <a:rPr lang="en-US" sz="2800" b="1" dirty="0"/>
              <a:t/>
            </a:r>
            <a:br>
              <a:rPr lang="en-US" sz="2800" b="1" dirty="0"/>
            </a:br>
            <a:r>
              <a:rPr lang="en-US" sz="2800" b="1" dirty="0" smtClean="0"/>
              <a:t>WHAT YOU NEED TO KNOW</a:t>
            </a:r>
            <a:br>
              <a:rPr lang="en-US" sz="2800" b="1" dirty="0" smtClean="0"/>
            </a:br>
            <a:r>
              <a:rPr lang="en-US" sz="1800" dirty="0"/>
              <a:t/>
            </a:r>
            <a:br>
              <a:rPr lang="en-US" sz="1800" dirty="0"/>
            </a:br>
            <a:r>
              <a:rPr lang="en-US" sz="1800" dirty="0" smtClean="0"/>
              <a:t>1-stay back 300 feet from this machine</a:t>
            </a:r>
            <a:br>
              <a:rPr lang="en-US" sz="1800" dirty="0" smtClean="0"/>
            </a:br>
            <a:r>
              <a:rPr lang="en-US" sz="1800" dirty="0"/>
              <a:t/>
            </a:r>
            <a:br>
              <a:rPr lang="en-US" sz="1800" dirty="0"/>
            </a:br>
            <a:r>
              <a:rPr lang="en-US" sz="1800" dirty="0" smtClean="0"/>
              <a:t>2- this machine throws chips &amp; rocks a long way.</a:t>
            </a:r>
            <a:br>
              <a:rPr lang="en-US" sz="1800" dirty="0" smtClean="0"/>
            </a:br>
            <a:r>
              <a:rPr lang="en-US" sz="1800" dirty="0"/>
              <a:t/>
            </a:r>
            <a:br>
              <a:rPr lang="en-US" sz="1800" dirty="0"/>
            </a:br>
            <a:r>
              <a:rPr lang="en-US" sz="1800" dirty="0" smtClean="0"/>
              <a:t>3-the spinning disk operates on inertia.</a:t>
            </a:r>
          </a:p>
        </p:txBody>
      </p:sp>
    </p:spTree>
    <p:extLst>
      <p:ext uri="{BB962C8B-B14F-4D97-AF65-F5344CB8AC3E}">
        <p14:creationId xmlns:p14="http://schemas.microsoft.com/office/powerpoint/2010/main" val="282201107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HARVESTER HEAD - </a:t>
            </a:r>
            <a:r>
              <a:rPr lang="en-US" sz="2800" b="1" dirty="0" smtClean="0"/>
              <a:t>HELPFUL </a:t>
            </a:r>
            <a:r>
              <a:rPr lang="en-US" sz="2800" b="1" dirty="0" smtClean="0"/>
              <a:t>TIPS!</a:t>
            </a:r>
            <a:br>
              <a:rPr lang="en-US" sz="2800" b="1" dirty="0" smtClean="0"/>
            </a:br>
            <a:r>
              <a:rPr lang="en-US" sz="2800" b="1" dirty="0"/>
              <a:t/>
            </a:r>
            <a:br>
              <a:rPr lang="en-US" sz="2800" b="1" dirty="0"/>
            </a:br>
            <a:r>
              <a:rPr lang="en-US" sz="2800" b="1" dirty="0" smtClean="0"/>
              <a:t>WHAT YOU NEED TO KNOW</a:t>
            </a:r>
            <a:br>
              <a:rPr lang="en-US" sz="2800" b="1" dirty="0" smtClean="0"/>
            </a:br>
            <a:r>
              <a:rPr lang="en-US" sz="2000" dirty="0"/>
              <a:t/>
            </a:r>
            <a:br>
              <a:rPr lang="en-US" sz="2000" dirty="0"/>
            </a:br>
            <a:r>
              <a:rPr lang="en-US" sz="2000" dirty="0" smtClean="0"/>
              <a:t>1-make sure the chain catcher is in place</a:t>
            </a:r>
            <a:br>
              <a:rPr lang="en-US" sz="2000" dirty="0" smtClean="0"/>
            </a:br>
            <a:r>
              <a:rPr lang="en-US" sz="2000" dirty="0"/>
              <a:t/>
            </a:r>
            <a:br>
              <a:rPr lang="en-US" sz="2000" dirty="0"/>
            </a:br>
            <a:r>
              <a:rPr lang="en-US" sz="2000" dirty="0" smtClean="0"/>
              <a:t>2-check for hydraulic hose wear.</a:t>
            </a:r>
            <a:br>
              <a:rPr lang="en-US" sz="2000" dirty="0" smtClean="0"/>
            </a:br>
            <a:r>
              <a:rPr lang="en-US" sz="2000" dirty="0"/>
              <a:t/>
            </a:r>
            <a:br>
              <a:rPr lang="en-US" sz="2000" dirty="0"/>
            </a:br>
            <a:r>
              <a:rPr lang="en-US" sz="2000" dirty="0" smtClean="0"/>
              <a:t>3-look for frame cracks </a:t>
            </a:r>
            <a:br>
              <a:rPr lang="en-US" sz="2000" dirty="0" smtClean="0"/>
            </a:br>
            <a:r>
              <a:rPr lang="en-US" sz="2000" dirty="0"/>
              <a:t/>
            </a:r>
            <a:br>
              <a:rPr lang="en-US" sz="2000" dirty="0"/>
            </a:br>
            <a:r>
              <a:rPr lang="en-US" sz="2000" dirty="0" smtClean="0"/>
              <a:t>4-make sure knives are properly sharpened.</a:t>
            </a:r>
          </a:p>
        </p:txBody>
      </p:sp>
    </p:spTree>
    <p:extLst>
      <p:ext uri="{BB962C8B-B14F-4D97-AF65-F5344CB8AC3E}">
        <p14:creationId xmlns:p14="http://schemas.microsoft.com/office/powerpoint/2010/main" val="354789215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TIPS ON THE FELLERBUNCHER</a:t>
            </a:r>
            <a:br>
              <a:rPr lang="en-US" sz="2800" b="1" dirty="0" smtClean="0"/>
            </a:br>
            <a:r>
              <a:rPr lang="en-US" sz="2800" b="1" dirty="0"/>
              <a:t/>
            </a:r>
            <a:br>
              <a:rPr lang="en-US" sz="2800" b="1" dirty="0"/>
            </a:br>
            <a:r>
              <a:rPr lang="en-US" sz="2800" b="1" dirty="0" smtClean="0"/>
              <a:t>WHAT YOU NEED TO KNOW</a:t>
            </a:r>
            <a:br>
              <a:rPr lang="en-US" sz="2800" b="1" dirty="0" smtClean="0"/>
            </a:br>
            <a:r>
              <a:rPr lang="en-US" sz="2000" dirty="0"/>
              <a:t/>
            </a:r>
            <a:br>
              <a:rPr lang="en-US" sz="2000" dirty="0"/>
            </a:br>
            <a:r>
              <a:rPr lang="en-US" sz="2000" dirty="0" smtClean="0"/>
              <a:t>1-teeth should be sharp and properly torqued</a:t>
            </a:r>
            <a:br>
              <a:rPr lang="en-US" sz="2000" dirty="0" smtClean="0"/>
            </a:br>
            <a:r>
              <a:rPr lang="en-US" sz="2000" dirty="0"/>
              <a:t/>
            </a:r>
            <a:br>
              <a:rPr lang="en-US" sz="2000" dirty="0"/>
            </a:br>
            <a:r>
              <a:rPr lang="en-US" sz="2000" dirty="0" smtClean="0"/>
              <a:t>2-check for good bearings</a:t>
            </a:r>
            <a:br>
              <a:rPr lang="en-US" sz="2000" dirty="0" smtClean="0"/>
            </a:br>
            <a:r>
              <a:rPr lang="en-US" sz="2000" dirty="0"/>
              <a:t/>
            </a:r>
            <a:br>
              <a:rPr lang="en-US" sz="2000" dirty="0"/>
            </a:br>
            <a:r>
              <a:rPr lang="en-US" sz="2000" dirty="0" smtClean="0"/>
              <a:t>3-no slack in the disk</a:t>
            </a:r>
            <a:br>
              <a:rPr lang="en-US" sz="2000" dirty="0" smtClean="0"/>
            </a:br>
            <a:r>
              <a:rPr lang="en-US" sz="2000" dirty="0" smtClean="0"/>
              <a:t/>
            </a:r>
            <a:br>
              <a:rPr lang="en-US" sz="2000" dirty="0" smtClean="0"/>
            </a:br>
            <a:r>
              <a:rPr lang="en-US" sz="2000" dirty="0" smtClean="0"/>
              <a:t>4-good pins and bushings are present</a:t>
            </a:r>
            <a:br>
              <a:rPr lang="en-US" sz="2000" dirty="0" smtClean="0"/>
            </a:br>
            <a:r>
              <a:rPr lang="en-US" sz="2000" dirty="0" smtClean="0"/>
              <a:t/>
            </a:r>
            <a:br>
              <a:rPr lang="en-US" sz="2000" dirty="0" smtClean="0"/>
            </a:br>
            <a:r>
              <a:rPr lang="en-US" sz="2000" dirty="0" smtClean="0"/>
              <a:t>5-no leakage in cylinders. </a:t>
            </a:r>
            <a:r>
              <a:rPr lang="en-US" sz="2000" dirty="0"/>
              <a:t/>
            </a:r>
            <a:br>
              <a:rPr lang="en-US" sz="2000" dirty="0"/>
            </a:br>
            <a:endParaRPr lang="en-US" sz="2000" dirty="0" smtClean="0"/>
          </a:p>
        </p:txBody>
      </p:sp>
    </p:spTree>
    <p:extLst>
      <p:ext uri="{BB962C8B-B14F-4D97-AF65-F5344CB8AC3E}">
        <p14:creationId xmlns:p14="http://schemas.microsoft.com/office/powerpoint/2010/main" val="35478921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400" b="1" dirty="0" smtClean="0"/>
              <a:t>SAFETY GLASS IS IMPORTANT ON THE FELLERBUNCHER</a:t>
            </a:r>
            <a:br>
              <a:rPr lang="en-US" sz="2400" b="1" dirty="0" smtClean="0"/>
            </a:br>
            <a:r>
              <a:rPr lang="en-US" sz="2400" b="1" dirty="0"/>
              <a:t/>
            </a:r>
            <a:br>
              <a:rPr lang="en-US" sz="2400" b="1" dirty="0"/>
            </a:br>
            <a:r>
              <a:rPr lang="en-US" sz="2400" b="1" dirty="0" smtClean="0"/>
              <a:t>WHAT YOU NEED TO KNOW</a:t>
            </a:r>
            <a:br>
              <a:rPr lang="en-US" sz="2400" b="1" dirty="0" smtClean="0"/>
            </a:br>
            <a:r>
              <a:rPr lang="en-US" sz="1800" dirty="0"/>
              <a:t/>
            </a:r>
            <a:br>
              <a:rPr lang="en-US" sz="1800" dirty="0"/>
            </a:br>
            <a:r>
              <a:rPr lang="en-US" sz="1800" dirty="0" smtClean="0"/>
              <a:t>1-window must be safety rated including its replacement</a:t>
            </a:r>
            <a:br>
              <a:rPr lang="en-US" sz="1800" dirty="0" smtClean="0"/>
            </a:br>
            <a:r>
              <a:rPr lang="en-US" sz="1800" dirty="0"/>
              <a:t/>
            </a:r>
            <a:br>
              <a:rPr lang="en-US" sz="1800" dirty="0"/>
            </a:br>
            <a:r>
              <a:rPr lang="en-US" sz="1800" dirty="0" smtClean="0"/>
              <a:t>2-must be correct thickness</a:t>
            </a:r>
            <a:br>
              <a:rPr lang="en-US" sz="1800" dirty="0" smtClean="0"/>
            </a:br>
            <a:r>
              <a:rPr lang="en-US" sz="1800" dirty="0"/>
              <a:t/>
            </a:r>
            <a:br>
              <a:rPr lang="en-US" sz="1800" dirty="0"/>
            </a:br>
            <a:r>
              <a:rPr lang="en-US" sz="1800" dirty="0" smtClean="0"/>
              <a:t>3-non-shatter window. </a:t>
            </a:r>
          </a:p>
        </p:txBody>
      </p:sp>
    </p:spTree>
    <p:extLst>
      <p:ext uri="{BB962C8B-B14F-4D97-AF65-F5344CB8AC3E}">
        <p14:creationId xmlns:p14="http://schemas.microsoft.com/office/powerpoint/2010/main" val="354789215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MAINTENANCE IN THE FIELD</a:t>
            </a:r>
            <a:br>
              <a:rPr lang="en-US" sz="2800" b="1" dirty="0" smtClean="0"/>
            </a:br>
            <a:r>
              <a:rPr lang="en-US" sz="2800" b="1" dirty="0"/>
              <a:t/>
            </a:r>
            <a:br>
              <a:rPr lang="en-US" sz="2800" b="1" dirty="0"/>
            </a:br>
            <a:r>
              <a:rPr lang="en-US" sz="2800" b="1" dirty="0" smtClean="0"/>
              <a:t>WHAT YOU NEED TO KNOW</a:t>
            </a:r>
            <a:br>
              <a:rPr lang="en-US" sz="2800" b="1" dirty="0" smtClean="0"/>
            </a:br>
            <a:r>
              <a:rPr lang="en-US" sz="2800" b="1" dirty="0"/>
              <a:t/>
            </a:r>
            <a:br>
              <a:rPr lang="en-US" sz="2800" b="1" dirty="0"/>
            </a:br>
            <a:r>
              <a:rPr lang="en-US" sz="2000" dirty="0" smtClean="0"/>
              <a:t>1-Grease it</a:t>
            </a:r>
            <a:br>
              <a:rPr lang="en-US" sz="2000" dirty="0" smtClean="0"/>
            </a:br>
            <a:r>
              <a:rPr lang="en-US" sz="2000" dirty="0"/>
              <a:t/>
            </a:r>
            <a:br>
              <a:rPr lang="en-US" sz="2000" dirty="0"/>
            </a:br>
            <a:r>
              <a:rPr lang="en-US" sz="2000" dirty="0" smtClean="0"/>
              <a:t>2-Check hoses</a:t>
            </a:r>
            <a:br>
              <a:rPr lang="en-US" sz="2000" dirty="0" smtClean="0"/>
            </a:br>
            <a:r>
              <a:rPr lang="en-US" sz="2000" dirty="0"/>
              <a:t/>
            </a:r>
            <a:br>
              <a:rPr lang="en-US" sz="2000" dirty="0"/>
            </a:br>
            <a:r>
              <a:rPr lang="en-US" sz="2000" dirty="0" smtClean="0"/>
              <a:t>3-Remove debris</a:t>
            </a:r>
            <a:br>
              <a:rPr lang="en-US" sz="2000" dirty="0" smtClean="0"/>
            </a:br>
            <a:r>
              <a:rPr lang="en-US" sz="2000" dirty="0"/>
              <a:t/>
            </a:r>
            <a:br>
              <a:rPr lang="en-US" sz="2000" dirty="0"/>
            </a:br>
            <a:r>
              <a:rPr lang="en-US" sz="2000" dirty="0" smtClean="0"/>
              <a:t/>
            </a:r>
            <a:br>
              <a:rPr lang="en-US" sz="2000" dirty="0" smtClean="0"/>
            </a:br>
            <a:r>
              <a:rPr lang="en-US" sz="2000" dirty="0"/>
              <a:t/>
            </a:r>
            <a:br>
              <a:rPr lang="en-US" sz="2000" dirty="0"/>
            </a:br>
            <a:endParaRPr lang="en-US" sz="2000" dirty="0" smtClean="0"/>
          </a:p>
        </p:txBody>
      </p:sp>
    </p:spTree>
    <p:extLst>
      <p:ext uri="{BB962C8B-B14F-4D97-AF65-F5344CB8AC3E}">
        <p14:creationId xmlns:p14="http://schemas.microsoft.com/office/powerpoint/2010/main" val="92550658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4"/>
          <p:cNvSpPr>
            <a:spLocks noGrp="1"/>
          </p:cNvSpPr>
          <p:nvPr>
            <p:ph type="title"/>
          </p:nvPr>
        </p:nvSpPr>
        <p:spPr/>
        <p:txBody>
          <a:bodyPr/>
          <a:lstStyle/>
          <a:p>
            <a:pPr eaLnBrk="1" hangingPunct="1"/>
            <a:r>
              <a:rPr lang="en-US" dirty="0" smtClean="0"/>
              <a:t>QUICK TEST</a:t>
            </a:r>
          </a:p>
        </p:txBody>
      </p:sp>
      <p:sp>
        <p:nvSpPr>
          <p:cNvPr id="70659" name="Content Placeholder 5"/>
          <p:cNvSpPr>
            <a:spLocks noGrp="1"/>
          </p:cNvSpPr>
          <p:nvPr>
            <p:ph idx="1"/>
          </p:nvPr>
        </p:nvSpPr>
        <p:spPr/>
        <p:txBody>
          <a:bodyPr/>
          <a:lstStyle/>
          <a:p>
            <a:pPr eaLnBrk="1" hangingPunct="1"/>
            <a:r>
              <a:rPr lang="en-US" sz="2400" dirty="0" smtClean="0"/>
              <a:t>Answer this question:</a:t>
            </a:r>
          </a:p>
          <a:p>
            <a:pPr eaLnBrk="1" hangingPunct="1"/>
            <a:r>
              <a:rPr lang="en-US" sz="2400" dirty="0" smtClean="0"/>
              <a:t>Question: what are some safe operating rules for maintaining equipment?</a:t>
            </a:r>
          </a:p>
          <a:p>
            <a:pPr eaLnBrk="1" hangingPunct="1"/>
            <a:endParaRPr lang="en-US" sz="2400" dirty="0" smtClean="0"/>
          </a:p>
          <a:p>
            <a:pPr eaLnBrk="1" hangingPunct="1"/>
            <a:r>
              <a:rPr lang="en-US" sz="2400" dirty="0" smtClean="0"/>
              <a:t>A – do a pre-start equipment check.</a:t>
            </a:r>
            <a:r>
              <a:rPr lang="en-US" sz="2400" dirty="0"/>
              <a:t/>
            </a:r>
            <a:br>
              <a:rPr lang="en-US" sz="2400" dirty="0"/>
            </a:br>
            <a:r>
              <a:rPr lang="en-US" sz="2400" dirty="0"/>
              <a:t/>
            </a:r>
            <a:br>
              <a:rPr lang="en-US" sz="2400" dirty="0"/>
            </a:br>
            <a:r>
              <a:rPr lang="en-US" sz="2400" dirty="0" smtClean="0"/>
              <a:t>B – do maintenance in the field as necessary.</a:t>
            </a:r>
          </a:p>
          <a:p>
            <a:pPr eaLnBrk="1" hangingPunct="1"/>
            <a:endParaRPr lang="en-US" sz="2400" dirty="0" smtClean="0"/>
          </a:p>
          <a:p>
            <a:pPr eaLnBrk="1" hangingPunct="1"/>
            <a:r>
              <a:rPr lang="en-US" sz="2400" dirty="0" smtClean="0"/>
              <a:t>C – have a mechanic do the proper repairs before equipment use.</a:t>
            </a:r>
          </a:p>
          <a:p>
            <a:pPr eaLnBrk="1" hangingPunct="1"/>
            <a:endParaRPr lang="en-US" sz="2400" dirty="0" smtClean="0"/>
          </a:p>
          <a:p>
            <a:pPr eaLnBrk="1" hangingPunct="1"/>
            <a:r>
              <a:rPr lang="en-US" sz="2400" dirty="0" smtClean="0"/>
              <a:t>D – all the above.</a:t>
            </a:r>
          </a:p>
        </p:txBody>
      </p:sp>
    </p:spTree>
    <p:extLst>
      <p:ext uri="{BB962C8B-B14F-4D97-AF65-F5344CB8AC3E}">
        <p14:creationId xmlns:p14="http://schemas.microsoft.com/office/powerpoint/2010/main" val="106216636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p:nvPr>
        </p:nvSpPr>
        <p:spPr/>
        <p:txBody>
          <a:bodyPr/>
          <a:lstStyle/>
          <a:p>
            <a:pPr eaLnBrk="1" hangingPunct="1"/>
            <a:r>
              <a:rPr lang="en-US" dirty="0" smtClean="0"/>
              <a:t>WRAP-UP</a:t>
            </a:r>
          </a:p>
        </p:txBody>
      </p:sp>
      <p:sp>
        <p:nvSpPr>
          <p:cNvPr id="60419" name="Content Placeholder 5"/>
          <p:cNvSpPr>
            <a:spLocks noGrp="1"/>
          </p:cNvSpPr>
          <p:nvPr>
            <p:ph idx="1"/>
          </p:nvPr>
        </p:nvSpPr>
        <p:spPr/>
        <p:txBody>
          <a:bodyPr/>
          <a:lstStyle/>
          <a:p>
            <a:pPr eaLnBrk="1" hangingPunct="1"/>
            <a:r>
              <a:rPr lang="en-US" sz="2400" dirty="0" smtClean="0"/>
              <a:t>Mobile equipment is highly dangerous.</a:t>
            </a:r>
          </a:p>
          <a:p>
            <a:pPr eaLnBrk="1" hangingPunct="1"/>
            <a:endParaRPr lang="en-US" sz="2400" dirty="0" smtClean="0"/>
          </a:p>
          <a:p>
            <a:pPr eaLnBrk="1" hangingPunct="1"/>
            <a:r>
              <a:rPr lang="en-US" sz="2400" dirty="0" smtClean="0"/>
              <a:t>Equipment operators may not always see you.</a:t>
            </a:r>
          </a:p>
          <a:p>
            <a:pPr eaLnBrk="1" hangingPunct="1"/>
            <a:endParaRPr lang="en-US" sz="2400" dirty="0" smtClean="0"/>
          </a:p>
          <a:p>
            <a:pPr eaLnBrk="1" hangingPunct="1"/>
            <a:r>
              <a:rPr lang="en-US" sz="2400" dirty="0" smtClean="0"/>
              <a:t>It is everyone’s responsibility to see each other.</a:t>
            </a:r>
          </a:p>
          <a:p>
            <a:pPr eaLnBrk="1" hangingPunct="1"/>
            <a:endParaRPr lang="en-US" sz="2400" dirty="0" smtClean="0"/>
          </a:p>
          <a:p>
            <a:pPr eaLnBrk="1" hangingPunct="1"/>
            <a:r>
              <a:rPr lang="en-US" sz="2400" dirty="0" smtClean="0"/>
              <a:t>Wear high visibility safety equipment.</a:t>
            </a:r>
          </a:p>
          <a:p>
            <a:pPr eaLnBrk="1" hangingPunct="1"/>
            <a:endParaRPr lang="en-US" sz="2400" dirty="0" smtClean="0"/>
          </a:p>
          <a:p>
            <a:pPr eaLnBrk="1" hangingPunct="1"/>
            <a:r>
              <a:rPr lang="en-US" sz="2400" dirty="0" smtClean="0"/>
              <a:t>Make sure equipment is checked and repairs are completed before proceeding  to work.</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p:nvPr>
        </p:nvSpPr>
        <p:spPr/>
        <p:txBody>
          <a:bodyPr/>
          <a:lstStyle/>
          <a:p>
            <a:pPr eaLnBrk="1" hangingPunct="1"/>
            <a:r>
              <a:rPr lang="en-US" b="1" dirty="0" smtClean="0">
                <a:solidFill>
                  <a:srgbClr val="FF0000"/>
                </a:solidFill>
              </a:rPr>
              <a:t>OSHA NOTICE &amp; DISCLAIMER</a:t>
            </a:r>
          </a:p>
        </p:txBody>
      </p:sp>
      <p:sp>
        <p:nvSpPr>
          <p:cNvPr id="60419" name="Content Placeholder 5"/>
          <p:cNvSpPr>
            <a:spLocks noGrp="1"/>
          </p:cNvSpPr>
          <p:nvPr>
            <p:ph idx="1"/>
          </p:nvPr>
        </p:nvSpPr>
        <p:spPr>
          <a:xfrm>
            <a:off x="457200" y="1447800"/>
            <a:ext cx="8382000" cy="4678363"/>
          </a:xfrm>
        </p:spPr>
        <p:txBody>
          <a:bodyPr/>
          <a:lstStyle/>
          <a:p>
            <a:pPr marL="0" indent="0" eaLnBrk="1" hangingPunct="1">
              <a:buNone/>
            </a:pPr>
            <a:endParaRPr lang="en-US" dirty="0" smtClean="0">
              <a:solidFill>
                <a:srgbClr val="FF0000"/>
              </a:solidFill>
            </a:endParaRPr>
          </a:p>
          <a:p>
            <a:pPr marL="0" indent="0" eaLnBrk="1" hangingPunct="1">
              <a:buNone/>
            </a:pPr>
            <a:r>
              <a:rPr lang="en-US" dirty="0" smtClean="0">
                <a:solidFill>
                  <a:srgbClr val="FF0000"/>
                </a:solidFill>
              </a:rPr>
              <a:t>“This material was produced under grant </a:t>
            </a:r>
            <a:r>
              <a:rPr lang="en-US" dirty="0">
                <a:solidFill>
                  <a:srgbClr val="FF0000"/>
                </a:solidFill>
              </a:rPr>
              <a:t>SH20866SH0 </a:t>
            </a:r>
            <a:r>
              <a:rPr lang="en-US" dirty="0" smtClean="0">
                <a:solidFill>
                  <a:srgbClr val="FF0000"/>
                </a:solidFill>
              </a:rPr>
              <a:t>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pPr eaLnBrk="1" hangingPunct="1"/>
            <a:endParaRPr lang="en-US" dirty="0" smtClean="0"/>
          </a:p>
        </p:txBody>
      </p:sp>
    </p:spTree>
    <p:extLst>
      <p:ext uri="{BB962C8B-B14F-4D97-AF65-F5344CB8AC3E}">
        <p14:creationId xmlns:p14="http://schemas.microsoft.com/office/powerpoint/2010/main" val="37444545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Feller -Buncher close up</a:t>
            </a:r>
            <a:br>
              <a:rPr lang="en-US" sz="2800" b="1" dirty="0" smtClean="0"/>
            </a:br>
            <a:r>
              <a:rPr lang="en-US" sz="2800" b="1" dirty="0"/>
              <a:t/>
            </a:r>
            <a:br>
              <a:rPr lang="en-US" sz="2800" b="1" dirty="0"/>
            </a:br>
            <a:r>
              <a:rPr lang="en-US" sz="2800" b="1" dirty="0" smtClean="0"/>
              <a:t>WHAT YOU NEED TO KNOW</a:t>
            </a:r>
            <a:br>
              <a:rPr lang="en-US" sz="2800" b="1" dirty="0" smtClean="0"/>
            </a:br>
            <a:r>
              <a:rPr lang="en-US" sz="2000" dirty="0"/>
              <a:t/>
            </a:r>
            <a:br>
              <a:rPr lang="en-US" sz="2000" dirty="0"/>
            </a:br>
            <a:r>
              <a:rPr lang="en-US" sz="2000" dirty="0" smtClean="0"/>
              <a:t>1-this large diameter disk slices through trees</a:t>
            </a:r>
            <a:br>
              <a:rPr lang="en-US" sz="2000" dirty="0" smtClean="0"/>
            </a:br>
            <a:r>
              <a:rPr lang="en-US" sz="2000" dirty="0"/>
              <a:t/>
            </a:r>
            <a:br>
              <a:rPr lang="en-US" sz="2000" dirty="0"/>
            </a:br>
            <a:r>
              <a:rPr lang="en-US" sz="2000" dirty="0" smtClean="0"/>
              <a:t>2-the disc and its teeth are mounted and secured by bolts</a:t>
            </a:r>
            <a:br>
              <a:rPr lang="en-US" sz="2000" dirty="0" smtClean="0"/>
            </a:br>
            <a:endParaRPr lang="en-US" sz="2000" dirty="0" smtClean="0"/>
          </a:p>
        </p:txBody>
      </p:sp>
    </p:spTree>
    <p:extLst>
      <p:ext uri="{BB962C8B-B14F-4D97-AF65-F5344CB8AC3E}">
        <p14:creationId xmlns:p14="http://schemas.microsoft.com/office/powerpoint/2010/main" val="28220110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CHECK THAT DISC IN THE FIELD!</a:t>
            </a:r>
            <a:br>
              <a:rPr lang="en-US" sz="2800" b="1" dirty="0" smtClean="0"/>
            </a:br>
            <a:r>
              <a:rPr lang="en-US" sz="2800" b="1" dirty="0"/>
              <a:t/>
            </a:r>
            <a:br>
              <a:rPr lang="en-US" sz="2800" b="1" dirty="0"/>
            </a:br>
            <a:r>
              <a:rPr lang="en-US" sz="2800" b="1" dirty="0" smtClean="0"/>
              <a:t>WHAT YOU NEED TO KNOW</a:t>
            </a:r>
            <a:br>
              <a:rPr lang="en-US" sz="2800" b="1" dirty="0" smtClean="0"/>
            </a:br>
            <a:r>
              <a:rPr lang="en-US" sz="2000" dirty="0"/>
              <a:t/>
            </a:r>
            <a:br>
              <a:rPr lang="en-US" sz="2000" dirty="0"/>
            </a:br>
            <a:r>
              <a:rPr lang="en-US" sz="2000" dirty="0" smtClean="0"/>
              <a:t>1-check for wobbling</a:t>
            </a:r>
            <a:br>
              <a:rPr lang="en-US" sz="2000" dirty="0" smtClean="0"/>
            </a:br>
            <a:r>
              <a:rPr lang="en-US" sz="2000" dirty="0"/>
              <a:t/>
            </a:r>
            <a:br>
              <a:rPr lang="en-US" sz="2000" dirty="0"/>
            </a:br>
            <a:r>
              <a:rPr lang="en-US" sz="2000" dirty="0" smtClean="0"/>
              <a:t>2-check for loose teeth and bolts</a:t>
            </a:r>
            <a:br>
              <a:rPr lang="en-US" sz="2000" dirty="0" smtClean="0"/>
            </a:br>
            <a:r>
              <a:rPr lang="en-US" sz="2000" dirty="0"/>
              <a:t/>
            </a:r>
            <a:br>
              <a:rPr lang="en-US" sz="2000" dirty="0"/>
            </a:br>
            <a:endParaRPr lang="en-US" sz="2000" dirty="0" smtClean="0"/>
          </a:p>
        </p:txBody>
      </p:sp>
    </p:spTree>
    <p:extLst>
      <p:ext uri="{BB962C8B-B14F-4D97-AF65-F5344CB8AC3E}">
        <p14:creationId xmlns:p14="http://schemas.microsoft.com/office/powerpoint/2010/main" val="35478921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FELLER-BUNCHER STARTUP</a:t>
            </a:r>
            <a:br>
              <a:rPr lang="en-US" sz="2800" b="1" dirty="0" smtClean="0"/>
            </a:br>
            <a:r>
              <a:rPr lang="en-US" sz="2800" b="1" dirty="0"/>
              <a:t/>
            </a:r>
            <a:br>
              <a:rPr lang="en-US" sz="2800" b="1" dirty="0"/>
            </a:br>
            <a:r>
              <a:rPr lang="en-US" sz="2800" b="1" dirty="0" smtClean="0"/>
              <a:t>WHAT YOU NEED TO KNOW</a:t>
            </a:r>
            <a:br>
              <a:rPr lang="en-US" sz="2800" b="1" dirty="0" smtClean="0"/>
            </a:br>
            <a:r>
              <a:rPr lang="en-US" sz="1800" dirty="0"/>
              <a:t/>
            </a:r>
            <a:br>
              <a:rPr lang="en-US" sz="1800" dirty="0"/>
            </a:br>
            <a:r>
              <a:rPr lang="en-US" sz="1800" dirty="0" smtClean="0"/>
              <a:t>1-angle boom is drawn close to After startup</a:t>
            </a:r>
            <a:br>
              <a:rPr lang="en-US" sz="1800" dirty="0" smtClean="0"/>
            </a:br>
            <a:r>
              <a:rPr lang="en-US" sz="1800" dirty="0"/>
              <a:t/>
            </a:r>
            <a:br>
              <a:rPr lang="en-US" sz="1800" dirty="0"/>
            </a:br>
            <a:r>
              <a:rPr lang="en-US" sz="1800" dirty="0" smtClean="0"/>
              <a:t>2- Cab is leveled for climb uphill</a:t>
            </a:r>
            <a:br>
              <a:rPr lang="en-US" sz="1800" dirty="0" smtClean="0"/>
            </a:br>
            <a:r>
              <a:rPr lang="en-US" sz="1800" dirty="0"/>
              <a:t/>
            </a:r>
            <a:br>
              <a:rPr lang="en-US" sz="1800" dirty="0"/>
            </a:br>
            <a:r>
              <a:rPr lang="en-US" sz="1800" dirty="0" smtClean="0"/>
              <a:t>3-Swivels to check for other persons or equipment nearby.</a:t>
            </a:r>
          </a:p>
        </p:txBody>
      </p:sp>
    </p:spTree>
    <p:extLst>
      <p:ext uri="{BB962C8B-B14F-4D97-AF65-F5344CB8AC3E}">
        <p14:creationId xmlns:p14="http://schemas.microsoft.com/office/powerpoint/2010/main" val="14437193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WHAT THE FELLER-BUNCHER CAN DO</a:t>
            </a:r>
            <a:br>
              <a:rPr lang="en-US" sz="2800" b="1" dirty="0" smtClean="0"/>
            </a:br>
            <a:r>
              <a:rPr lang="en-US" sz="2800" b="1" dirty="0"/>
              <a:t/>
            </a:r>
            <a:br>
              <a:rPr lang="en-US" sz="2800" b="1" dirty="0"/>
            </a:br>
            <a:r>
              <a:rPr lang="en-US" sz="2800" b="1" dirty="0" smtClean="0"/>
              <a:t>WHAT YOU NEED TO KNOW</a:t>
            </a:r>
            <a:br>
              <a:rPr lang="en-US" sz="2800" b="1" dirty="0" smtClean="0"/>
            </a:br>
            <a:r>
              <a:rPr lang="en-US" sz="1800" dirty="0"/>
              <a:t/>
            </a:r>
            <a:br>
              <a:rPr lang="en-US" sz="1800" dirty="0"/>
            </a:br>
            <a:r>
              <a:rPr lang="en-US" sz="1800" dirty="0" smtClean="0"/>
              <a:t>1-notice how far debris can be thrown</a:t>
            </a:r>
            <a:br>
              <a:rPr lang="en-US" sz="1800" dirty="0" smtClean="0"/>
            </a:br>
            <a:r>
              <a:rPr lang="en-US" sz="1800" dirty="0"/>
              <a:t/>
            </a:r>
            <a:br>
              <a:rPr lang="en-US" sz="1800" dirty="0"/>
            </a:br>
            <a:r>
              <a:rPr lang="en-US" sz="1800" dirty="0" smtClean="0"/>
              <a:t>2-look at that spinning disk</a:t>
            </a:r>
            <a:br>
              <a:rPr lang="en-US" sz="1800" dirty="0" smtClean="0"/>
            </a:br>
            <a:r>
              <a:rPr lang="en-US" sz="1800" dirty="0"/>
              <a:t/>
            </a:r>
            <a:br>
              <a:rPr lang="en-US" sz="1800" dirty="0"/>
            </a:br>
            <a:r>
              <a:rPr lang="en-US" sz="1800" dirty="0" smtClean="0"/>
              <a:t>3-logs are easily moved around.</a:t>
            </a:r>
            <a:br>
              <a:rPr lang="en-US" sz="1800" dirty="0" smtClean="0"/>
            </a:br>
            <a:r>
              <a:rPr lang="en-US" sz="1800" dirty="0"/>
              <a:t/>
            </a:r>
            <a:br>
              <a:rPr lang="en-US" sz="1800" dirty="0"/>
            </a:br>
            <a:endParaRPr lang="en-US" sz="1800" dirty="0" smtClean="0"/>
          </a:p>
        </p:txBody>
      </p:sp>
    </p:spTree>
    <p:extLst>
      <p:ext uri="{BB962C8B-B14F-4D97-AF65-F5344CB8AC3E}">
        <p14:creationId xmlns:p14="http://schemas.microsoft.com/office/powerpoint/2010/main" val="32363190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cap="all" dirty="0" smtClean="0"/>
              <a:t>Feller-buncher a little too close</a:t>
            </a:r>
            <a:br>
              <a:rPr lang="en-US" sz="2800" b="1" cap="all" dirty="0" smtClean="0"/>
            </a:br>
            <a:r>
              <a:rPr lang="en-US" sz="2800" b="1" dirty="0"/>
              <a:t/>
            </a:r>
            <a:br>
              <a:rPr lang="en-US" sz="2800" b="1" dirty="0"/>
            </a:br>
            <a:r>
              <a:rPr lang="en-US" sz="2800" b="1" dirty="0" smtClean="0"/>
              <a:t>WHAT YOU NEED TO KNOW</a:t>
            </a:r>
            <a:br>
              <a:rPr lang="en-US" sz="2800" b="1" dirty="0" smtClean="0"/>
            </a:br>
            <a:r>
              <a:rPr lang="en-US" sz="2000" dirty="0"/>
              <a:t/>
            </a:r>
            <a:br>
              <a:rPr lang="en-US" sz="2000" dirty="0"/>
            </a:br>
            <a:r>
              <a:rPr lang="en-US" sz="2000" dirty="0" smtClean="0"/>
              <a:t>1-the debris thrown includes soil, rocks, and any metal lying about</a:t>
            </a:r>
            <a:br>
              <a:rPr lang="en-US" sz="2000" dirty="0" smtClean="0"/>
            </a:br>
            <a:r>
              <a:rPr lang="en-US" sz="2000" dirty="0"/>
              <a:t/>
            </a:r>
            <a:br>
              <a:rPr lang="en-US" sz="2000" dirty="0"/>
            </a:br>
            <a:r>
              <a:rPr lang="en-US" sz="2000" dirty="0" smtClean="0"/>
              <a:t>2-this is too close for comfort!</a:t>
            </a:r>
            <a:br>
              <a:rPr lang="en-US" sz="2000" dirty="0" smtClean="0"/>
            </a:br>
            <a:endParaRPr lang="en-US" sz="2000" dirty="0" smtClean="0"/>
          </a:p>
        </p:txBody>
      </p:sp>
    </p:spTree>
    <p:extLst>
      <p:ext uri="{BB962C8B-B14F-4D97-AF65-F5344CB8AC3E}">
        <p14:creationId xmlns:p14="http://schemas.microsoft.com/office/powerpoint/2010/main" val="32363190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1518</TotalTime>
  <Words>997</Words>
  <Application>Microsoft Office PowerPoint</Application>
  <PresentationFormat>On-screen Show (4:3)</PresentationFormat>
  <Paragraphs>233</Paragraphs>
  <Slides>46</Slides>
  <Notes>8</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Office Theme</vt:lpstr>
      <vt:lpstr>OSHA NOTICE &amp; DISCLAIMER</vt:lpstr>
      <vt:lpstr>EQUIPMENT SAFETY FOR LOGGING (Module #7)</vt:lpstr>
      <vt:lpstr>ABOUT the FELLER - BUNCHER </vt:lpstr>
      <vt:lpstr>SAFETY FACTS ABOUT THE FELLER-BUNCHER  WHAT YOU NEED TO KNOW  1-stay back 300 feet from this machine  2- this machine throws chips &amp; rocks a long way.  3-the spinning disk operates on inertia.</vt:lpstr>
      <vt:lpstr>Feller -Buncher close up  WHAT YOU NEED TO KNOW  1-this large diameter disk slices through trees  2-the disc and its teeth are mounted and secured by bolts </vt:lpstr>
      <vt:lpstr>CHECK THAT DISC IN THE FIELD!  WHAT YOU NEED TO KNOW  1-check for wobbling  2-check for loose teeth and bolts  </vt:lpstr>
      <vt:lpstr>FELLER-BUNCHER STARTUP  WHAT YOU NEED TO KNOW  1-angle boom is drawn close to After startup  2- Cab is leveled for climb uphill  3-Swivels to check for other persons or equipment nearby.</vt:lpstr>
      <vt:lpstr>WHAT THE FELLER-BUNCHER CAN DO  WHAT YOU NEED TO KNOW  1-notice how far debris can be thrown  2-look at that spinning disk  3-logs are easily moved around.  </vt:lpstr>
      <vt:lpstr>Feller-buncher a little too close  WHAT YOU NEED TO KNOW  1-the debris thrown includes soil, rocks, and any metal lying about  2-this is too close for comfort! </vt:lpstr>
      <vt:lpstr>FELLER-BUNCHER SHUT DOWN  WHAT YOU NEED TO KNOW  1-Rolls downhill  2-blade contacts ground and throws material  3-blade continues to spin until out of inertia-no immediate shutdown.</vt:lpstr>
      <vt:lpstr>QUICK TEST</vt:lpstr>
      <vt:lpstr>ABOUT the SKIDDER - GRAPPLE </vt:lpstr>
      <vt:lpstr>SKIDDER OPERATION  WHAT YOU NEED TO KNOW  1-the claw is closed and lowered for movement.  2-the driver looks in the direction of travel  3-other equipment is in area.</vt:lpstr>
      <vt:lpstr>SKIDDER OPERATIONS CONTINUED  WHAT YOU NEED TO KNOW  1-other equipment operates nearby.  2-operate machines away from trees a distance of 2 times height.  3- watch for debris </vt:lpstr>
      <vt:lpstr>EXPOSURE TO THE SKIDDER OPERATOR  WHAT YOU NEED TO KNOW  1-the skidder passes through a cloud of thrown debris  2-imagine what would happen if windows were not present  3-if you were on the ground-you would need a hardhat.</vt:lpstr>
      <vt:lpstr>LOG DRAG  WHAT YOU NEED TO KNOW  1-the skidder gathers logs  2-as many logs as possible are dragged down to the landing </vt:lpstr>
      <vt:lpstr>THE CAT TRACK SKIDDER  WHAT YOU NEED TO KNOW  1-this unit can pivot in place  2-it may go off balance. If on an unstable surface  3-materials, including logs, can be caught up in the tracks.</vt:lpstr>
      <vt:lpstr>MORE ABOUT THE CAT TRACK SKIDDER  WHAT YOU NEED TO KNOW  1-smaller diameter trees can be caught in the Tracks  2- some of these trees can bend and break with explosive force  3-a Jill Poke is the term used to describe a log or Pole under bind that can snap and penetrate the cab glass.</vt:lpstr>
      <vt:lpstr>QUICK TEST</vt:lpstr>
      <vt:lpstr>ABOUT The De-LIMBER</vt:lpstr>
      <vt:lpstr>DELIMBER  WHAT YOU NEED TO KNOW  1-this equipment is mounted on Tracks  2-the equipment may swivel at any time  3-the most dangerous portion is directly in front as the boom extends and cuts.</vt:lpstr>
      <vt:lpstr>THE DELIMBER IN ACTION  WHAT YOU NEED TO KNOW  1-sometimes rocks and metal are embedded in the bark and limbs  2-the tips of the logs will drop off when cut so avoid being underneath or around them.  </vt:lpstr>
      <vt:lpstr>MORE DELIMBER ACTION  WHAT YOU NEED TO KNOW  1-other equipment in the area.  2-equipment operates close to each other.  3-avoid this area.</vt:lpstr>
      <vt:lpstr>QUICK TEST</vt:lpstr>
      <vt:lpstr>LET’S TAKE A BREAK</vt:lpstr>
      <vt:lpstr>The DANGLE-HEAD</vt:lpstr>
      <vt:lpstr>THE DANGLE HEAD OPERATORS JOB  WHAT YOU NEED TO KNOW  1-know, what else and Who else is in the area!  2-know where people are located   3-coordinate activity.</vt:lpstr>
      <vt:lpstr>MORE ABOUT THE DANGLE HEAD  WHAT YOU NEED TO KNOW  1-this unit operates close to the ground.  2-it weighs several hundred pounds  3-.stay away from it to avoid getting hit. </vt:lpstr>
      <vt:lpstr>QUICK TEST</vt:lpstr>
      <vt:lpstr>GRAPPLE LOADER</vt:lpstr>
      <vt:lpstr>THE TRUCK MOUNTED GRAPPLE LOADER  WHAT YOU NEED TO KNOW  1-materials and logs may fall  2-the loader’s field of vision is only 90° or one fourth of a circle.  3-keep at least two log lengths away from this operation!</vt:lpstr>
      <vt:lpstr>BEWARE OF FALLING LOGS  WHAT YOU NEED TO KNOW  1-the grapple may load several logs at once  2-logs can still fall in any direction  3-Keep twice the distance of the log length  away.</vt:lpstr>
      <vt:lpstr>SAFETY IN &amp; AROUND EQUIPMENT</vt:lpstr>
      <vt:lpstr>YARDERS – STAY VISIBLE TO EQUIPMENT OPERATORS  WHAT YOU NEED TO KNOW  1-stay in view of the yarder  2-stay in communication  </vt:lpstr>
      <vt:lpstr>A SAFE CAB ENTRY  WHAT YOU NEED TO KNOW  1-face the cab   2- three points of contact-two hands 1 foot  3-don’t let go. </vt:lpstr>
      <vt:lpstr>AN UNSAFE CAB EXIT  WHAT YOU NEED TO KNOW  1-the operator steps out facing forward.  2-stepping down and forward can cause knee injury.</vt:lpstr>
      <vt:lpstr>a safe cab exit  WHAT YOU NEED TO KNOW  1-believe it or not, face the cab!  2-three points of contact whenever possible.  3-don’t jump to the ground. </vt:lpstr>
      <vt:lpstr>MAINTENANCE IS IMPORTANT!</vt:lpstr>
      <vt:lpstr>HELPFUL TIPS WHEN WORKING ON EQUIPMENT  WHAT YOU NEED TO KNOW  1-de-energize. FOLLOW Lockout-Tag out procedure!  2-block up and support any movable part.  3-vent the tank. When working on hydraulics.</vt:lpstr>
      <vt:lpstr>HARVESTER HEAD - HELPFUL TIPS!  WHAT YOU NEED TO KNOW  1-make sure the chain catcher is in place  2-check for hydraulic hose wear.  3-look for frame cracks   4-make sure knives are properly sharpened.</vt:lpstr>
      <vt:lpstr>TIPS ON THE FELLERBUNCHER  WHAT YOU NEED TO KNOW  1-teeth should be sharp and properly torqued  2-check for good bearings  3-no slack in the disk  4-good pins and bushings are present  5-no leakage in cylinders.  </vt:lpstr>
      <vt:lpstr>SAFETY GLASS IS IMPORTANT ON THE FELLERBUNCHER  WHAT YOU NEED TO KNOW  1-window must be safety rated including its replacement  2-must be correct thickness  3-non-shatter window. </vt:lpstr>
      <vt:lpstr>MAINTENANCE IN THE FIELD  WHAT YOU NEED TO KNOW  1-Grease it  2-Check hoses  3-Remove debris    </vt:lpstr>
      <vt:lpstr>QUICK TEST</vt:lpstr>
      <vt:lpstr>WRAP-UP</vt:lpstr>
      <vt:lpstr>OSHA NOTICE &amp; DISCLAIMER</vt:lpstr>
    </vt:vector>
  </TitlesOfParts>
  <Company>TPM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CHAINSAW SAFETY</dc:title>
  <dc:creator>TPM</dc:creator>
  <cp:lastModifiedBy>Vosburgh, Linda - OSHA</cp:lastModifiedBy>
  <cp:revision>118</cp:revision>
  <dcterms:created xsi:type="dcterms:W3CDTF">2010-12-20T22:20:37Z</dcterms:created>
  <dcterms:modified xsi:type="dcterms:W3CDTF">2013-03-18T19:33:00Z</dcterms:modified>
</cp:coreProperties>
</file>