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33"/>
  </p:notesMasterIdLst>
  <p:handoutMasterIdLst>
    <p:handoutMasterId r:id="rId34"/>
  </p:handoutMasterIdLst>
  <p:sldIdLst>
    <p:sldId id="256" r:id="rId2"/>
    <p:sldId id="288" r:id="rId3"/>
    <p:sldId id="291" r:id="rId4"/>
    <p:sldId id="260" r:id="rId5"/>
    <p:sldId id="270" r:id="rId6"/>
    <p:sldId id="286" r:id="rId7"/>
    <p:sldId id="271" r:id="rId8"/>
    <p:sldId id="272" r:id="rId9"/>
    <p:sldId id="273" r:id="rId10"/>
    <p:sldId id="287" r:id="rId11"/>
    <p:sldId id="275" r:id="rId12"/>
    <p:sldId id="278" r:id="rId13"/>
    <p:sldId id="277" r:id="rId14"/>
    <p:sldId id="276" r:id="rId15"/>
    <p:sldId id="279" r:id="rId16"/>
    <p:sldId id="280" r:id="rId17"/>
    <p:sldId id="281" r:id="rId18"/>
    <p:sldId id="282" r:id="rId19"/>
    <p:sldId id="274" r:id="rId20"/>
    <p:sldId id="284" r:id="rId21"/>
    <p:sldId id="285" r:id="rId22"/>
    <p:sldId id="293" r:id="rId23"/>
    <p:sldId id="295" r:id="rId24"/>
    <p:sldId id="283" r:id="rId25"/>
    <p:sldId id="301" r:id="rId26"/>
    <p:sldId id="294" r:id="rId27"/>
    <p:sldId id="296" r:id="rId28"/>
    <p:sldId id="299" r:id="rId29"/>
    <p:sldId id="298" r:id="rId30"/>
    <p:sldId id="268" r:id="rId31"/>
    <p:sldId id="269" r:id="rId32"/>
  </p:sldIdLst>
  <p:sldSz cx="9144000" cy="6858000" type="screen4x3"/>
  <p:notesSz cx="6858000" cy="9296400"/>
  <p:custDataLst>
    <p:tags r:id="rId35"/>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640B"/>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9" autoAdjust="0"/>
    <p:restoredTop sz="91429" autoAdjust="0"/>
  </p:normalViewPr>
  <p:slideViewPr>
    <p:cSldViewPr>
      <p:cViewPr varScale="1">
        <p:scale>
          <a:sx n="81" d="100"/>
          <a:sy n="81" d="100"/>
        </p:scale>
        <p:origin x="-159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6" d="100"/>
          <a:sy n="66" d="100"/>
        </p:scale>
        <p:origin x="-2772" y="-11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1" y="1"/>
            <a:ext cx="2972098" cy="465743"/>
          </a:xfrm>
          <a:prstGeom prst="rect">
            <a:avLst/>
          </a:prstGeom>
          <a:noFill/>
          <a:ln w="9525">
            <a:noFill/>
            <a:miter lim="800000"/>
            <a:headEnd/>
            <a:tailEnd/>
          </a:ln>
          <a:effectLst/>
        </p:spPr>
        <p:txBody>
          <a:bodyPr vert="horz" wrap="square" lIns="91946" tIns="45972" rIns="91946" bIns="45972" numCol="1" anchor="t"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109571" name="Rectangle 3"/>
          <p:cNvSpPr>
            <a:spLocks noGrp="1" noChangeArrowheads="1"/>
          </p:cNvSpPr>
          <p:nvPr>
            <p:ph type="dt" sz="quarter" idx="1"/>
          </p:nvPr>
        </p:nvSpPr>
        <p:spPr bwMode="auto">
          <a:xfrm>
            <a:off x="3884414" y="1"/>
            <a:ext cx="2972098" cy="465743"/>
          </a:xfrm>
          <a:prstGeom prst="rect">
            <a:avLst/>
          </a:prstGeom>
          <a:noFill/>
          <a:ln w="9525">
            <a:noFill/>
            <a:miter lim="800000"/>
            <a:headEnd/>
            <a:tailEnd/>
          </a:ln>
          <a:effectLst/>
        </p:spPr>
        <p:txBody>
          <a:bodyPr vert="horz" wrap="square" lIns="91946" tIns="45972" rIns="91946" bIns="45972" numCol="1" anchor="t" anchorCtr="0" compatLnSpc="1">
            <a:prstTxWarp prst="textNoShape">
              <a:avLst/>
            </a:prstTxWarp>
          </a:bodyPr>
          <a:lstStyle>
            <a:lvl1pPr algn="r" eaLnBrk="0" hangingPunct="0">
              <a:defRPr sz="1200">
                <a:latin typeface="Arial" charset="0"/>
                <a:cs typeface="Arial" charset="0"/>
              </a:defRPr>
            </a:lvl1pPr>
          </a:lstStyle>
          <a:p>
            <a:pPr>
              <a:defRPr/>
            </a:pPr>
            <a:fld id="{F60B7686-ED66-4F87-A4FD-FBF9940CE808}" type="datetimeFigureOut">
              <a:rPr lang="en-US"/>
              <a:pPr>
                <a:defRPr/>
              </a:pPr>
              <a:t>4/17/2012</a:t>
            </a:fld>
            <a:endParaRPr lang="en-US"/>
          </a:p>
        </p:txBody>
      </p:sp>
      <p:sp>
        <p:nvSpPr>
          <p:cNvPr id="109572" name="Rectangle 4"/>
          <p:cNvSpPr>
            <a:spLocks noGrp="1" noChangeArrowheads="1"/>
          </p:cNvSpPr>
          <p:nvPr>
            <p:ph type="ftr" sz="quarter" idx="2"/>
          </p:nvPr>
        </p:nvSpPr>
        <p:spPr bwMode="auto">
          <a:xfrm>
            <a:off x="1" y="8829121"/>
            <a:ext cx="2972098" cy="465743"/>
          </a:xfrm>
          <a:prstGeom prst="rect">
            <a:avLst/>
          </a:prstGeom>
          <a:noFill/>
          <a:ln w="9525">
            <a:noFill/>
            <a:miter lim="800000"/>
            <a:headEnd/>
            <a:tailEnd/>
          </a:ln>
          <a:effectLst/>
        </p:spPr>
        <p:txBody>
          <a:bodyPr vert="horz" wrap="square" lIns="91946" tIns="45972" rIns="91946" bIns="45972" numCol="1" anchor="b"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109573" name="Rectangle 5"/>
          <p:cNvSpPr>
            <a:spLocks noGrp="1" noChangeArrowheads="1"/>
          </p:cNvSpPr>
          <p:nvPr>
            <p:ph type="sldNum" sz="quarter" idx="3"/>
          </p:nvPr>
        </p:nvSpPr>
        <p:spPr bwMode="auto">
          <a:xfrm>
            <a:off x="3884414" y="8829121"/>
            <a:ext cx="2972098" cy="465743"/>
          </a:xfrm>
          <a:prstGeom prst="rect">
            <a:avLst/>
          </a:prstGeom>
          <a:noFill/>
          <a:ln w="9525">
            <a:noFill/>
            <a:miter lim="800000"/>
            <a:headEnd/>
            <a:tailEnd/>
          </a:ln>
          <a:effectLst/>
        </p:spPr>
        <p:txBody>
          <a:bodyPr vert="horz" wrap="square" lIns="91946" tIns="45972" rIns="91946" bIns="45972" numCol="1" anchor="b" anchorCtr="0" compatLnSpc="1">
            <a:prstTxWarp prst="textNoShape">
              <a:avLst/>
            </a:prstTxWarp>
          </a:bodyPr>
          <a:lstStyle>
            <a:lvl1pPr algn="r" eaLnBrk="0" hangingPunct="0">
              <a:defRPr sz="1200">
                <a:latin typeface="Arial" charset="0"/>
                <a:cs typeface="Arial" charset="0"/>
              </a:defRPr>
            </a:lvl1pPr>
          </a:lstStyle>
          <a:p>
            <a:pPr>
              <a:defRPr/>
            </a:pPr>
            <a:fld id="{A7527C4C-BDEC-47B1-92EF-4B28DBC678BD}" type="slidenum">
              <a:rPr lang="en-US"/>
              <a:pPr>
                <a:defRPr/>
              </a:pPr>
              <a:t>‹#›</a:t>
            </a:fld>
            <a:endParaRPr lang="en-US"/>
          </a:p>
        </p:txBody>
      </p:sp>
    </p:spTree>
    <p:extLst>
      <p:ext uri="{BB962C8B-B14F-4D97-AF65-F5344CB8AC3E}">
        <p14:creationId xmlns:p14="http://schemas.microsoft.com/office/powerpoint/2010/main" val="44090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098" cy="465743"/>
          </a:xfrm>
          <a:prstGeom prst="rect">
            <a:avLst/>
          </a:prstGeom>
        </p:spPr>
        <p:txBody>
          <a:bodyPr vert="horz" lIns="91946" tIns="45972" rIns="91946" bIns="4597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414" y="1"/>
            <a:ext cx="2972098" cy="465743"/>
          </a:xfrm>
          <a:prstGeom prst="rect">
            <a:avLst/>
          </a:prstGeom>
        </p:spPr>
        <p:txBody>
          <a:bodyPr vert="horz" lIns="91946" tIns="45972" rIns="91946" bIns="45972" rtlCol="0"/>
          <a:lstStyle>
            <a:lvl1pPr algn="r" fontAlgn="auto">
              <a:spcBef>
                <a:spcPts val="0"/>
              </a:spcBef>
              <a:spcAft>
                <a:spcPts val="0"/>
              </a:spcAft>
              <a:defRPr sz="1200">
                <a:latin typeface="+mn-lt"/>
                <a:cs typeface="+mn-cs"/>
              </a:defRPr>
            </a:lvl1pPr>
          </a:lstStyle>
          <a:p>
            <a:pPr>
              <a:defRPr/>
            </a:pPr>
            <a:fld id="{05811130-89C3-42BB-8FD4-88DFB8D77A43}" type="datetimeFigureOut">
              <a:rPr lang="en-US"/>
              <a:pPr>
                <a:defRPr/>
              </a:pPr>
              <a:t>4/17/2012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946" tIns="45972" rIns="91946" bIns="45972" rtlCol="0" anchor="ctr"/>
          <a:lstStyle/>
          <a:p>
            <a:pPr lvl="0"/>
            <a:endParaRPr lang="en-US" noProof="0"/>
          </a:p>
        </p:txBody>
      </p:sp>
      <p:sp>
        <p:nvSpPr>
          <p:cNvPr id="5" name="Notes Placeholder 4"/>
          <p:cNvSpPr>
            <a:spLocks noGrp="1"/>
          </p:cNvSpPr>
          <p:nvPr>
            <p:ph type="body" sz="quarter" idx="3"/>
          </p:nvPr>
        </p:nvSpPr>
        <p:spPr>
          <a:xfrm>
            <a:off x="686099" y="4416099"/>
            <a:ext cx="5485804" cy="4183995"/>
          </a:xfrm>
          <a:prstGeom prst="rect">
            <a:avLst/>
          </a:prstGeom>
        </p:spPr>
        <p:txBody>
          <a:bodyPr vert="horz" lIns="91946" tIns="45972" rIns="91946" bIns="4597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121"/>
            <a:ext cx="2972098" cy="465743"/>
          </a:xfrm>
          <a:prstGeom prst="rect">
            <a:avLst/>
          </a:prstGeom>
        </p:spPr>
        <p:txBody>
          <a:bodyPr vert="horz" lIns="91946" tIns="45972" rIns="91946" bIns="45972"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414" y="8829121"/>
            <a:ext cx="2972098" cy="465743"/>
          </a:xfrm>
          <a:prstGeom prst="rect">
            <a:avLst/>
          </a:prstGeom>
        </p:spPr>
        <p:txBody>
          <a:bodyPr vert="horz" lIns="91946" tIns="45972" rIns="91946" bIns="45972" rtlCol="0" anchor="b"/>
          <a:lstStyle>
            <a:lvl1pPr algn="r" fontAlgn="auto">
              <a:spcBef>
                <a:spcPts val="0"/>
              </a:spcBef>
              <a:spcAft>
                <a:spcPts val="0"/>
              </a:spcAft>
              <a:defRPr sz="1200">
                <a:latin typeface="+mn-lt"/>
                <a:cs typeface="+mn-cs"/>
              </a:defRPr>
            </a:lvl1pPr>
          </a:lstStyle>
          <a:p>
            <a:pPr>
              <a:defRPr/>
            </a:pPr>
            <a:fld id="{9AC2C7F2-0910-4561-9440-70C7A0B224BB}" type="slidenum">
              <a:rPr lang="en-US"/>
              <a:pPr>
                <a:defRPr/>
              </a:pPr>
              <a:t>‹#›</a:t>
            </a:fld>
            <a:endParaRPr lang="en-US"/>
          </a:p>
        </p:txBody>
      </p:sp>
    </p:spTree>
    <p:extLst>
      <p:ext uri="{BB962C8B-B14F-4D97-AF65-F5344CB8AC3E}">
        <p14:creationId xmlns:p14="http://schemas.microsoft.com/office/powerpoint/2010/main" val="2340763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81DF265-3711-4415-8C42-CDFC622091D7}"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A423349-926D-4C51-B1BA-A4C9287B425D}"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2B957EC-4635-4211-9588-AFD8272AD47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AF91326-F13B-45EB-A44F-B53DBD5410B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994F427-3CAB-4F46-B21C-E3E436060AA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C636156-BEB8-479F-9057-54E738767D90}"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FC50FA6-0E38-486B-9A1C-41276964B128}"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C90555A-33AA-42C9-930F-26254628C9D1}"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p:txBody>
          <a:bodyPr wrap="square" numCol="1" anchor="t" anchorCtr="0" compatLnSpc="1">
            <a:prstTxWarp prst="textNoShape">
              <a:avLst/>
            </a:prstTxWarp>
            <a:normAutofit fontScale="55000" lnSpcReduction="20000"/>
          </a:bodyPr>
          <a:lstStyle/>
          <a:p>
            <a:pPr>
              <a:defRPr/>
            </a:pPr>
            <a:endParaRPr lang="en-US" dirty="0" smtClean="0"/>
          </a:p>
        </p:txBody>
      </p:sp>
      <p:sp>
        <p:nvSpPr>
          <p:cNvPr id="4" name="Slide Number Placeholder 3"/>
          <p:cNvSpPr>
            <a:spLocks noGrp="1"/>
          </p:cNvSpPr>
          <p:nvPr>
            <p:ph type="sldNum" sz="quarter" idx="5"/>
          </p:nvPr>
        </p:nvSpPr>
        <p:spPr/>
        <p:txBody>
          <a:bodyPr/>
          <a:lstStyle/>
          <a:p>
            <a:pPr>
              <a:defRPr/>
            </a:pPr>
            <a:fld id="{0CB9866B-87F3-427C-8B14-DA5AC79CADB3}"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A0E232A-8DF6-4E23-BE23-CDCA9A851BD9}"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Give </a:t>
            </a:r>
            <a:r>
              <a:rPr lang="en-US" dirty="0" smtClean="0"/>
              <a:t>a copy of Ergo Aid at the conclusion if available. </a:t>
            </a:r>
          </a:p>
        </p:txBody>
      </p:sp>
      <p:sp>
        <p:nvSpPr>
          <p:cNvPr id="4" name="Slide Number Placeholder 3"/>
          <p:cNvSpPr>
            <a:spLocks noGrp="1"/>
          </p:cNvSpPr>
          <p:nvPr>
            <p:ph type="sldNum" sz="quarter" idx="5"/>
          </p:nvPr>
        </p:nvSpPr>
        <p:spPr/>
        <p:txBody>
          <a:bodyPr/>
          <a:lstStyle/>
          <a:p>
            <a:pPr>
              <a:defRPr/>
            </a:pPr>
            <a:fld id="{0981769F-0BCF-4998-9CA2-E8BEB29E4F05}"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7774838-6760-4F06-93FE-A6400F9D8196}"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9855F78-531C-4C16-935B-1B2D2B0846E9}"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7107353-FFA4-42E8-9A1E-785C1FE89261}"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4A20B6A-EFFD-432B-B449-67AB394CFD2C}"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5D0A8D7-7BA4-4270-B629-05D808B186CF}"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DB8E28F-57E9-418A-AAA6-AB24308CF26A}"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68F521E-9BE1-43DA-8DE2-E1791E58EE1E}" type="slidenum">
              <a:rPr lang="en-US" smtClean="0"/>
              <a:pPr>
                <a:defRPr/>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284DC4F-0717-443F-A7A1-11A14B1816FF}"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80D376C-B679-4AA5-ABD1-D9376C0433CD}"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193F131-15D5-40FC-B49A-D01FC80A1134}"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83C17A8-7CF4-4B9F-AC70-76CAB13AC473}"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06A336A-0D02-4A6F-9133-30814D6C8811}"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90B9FEE-60EB-4E9B-813B-22558D53692E}"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7"/>
          <p:cNvSpPr/>
          <p:nvPr userDrawn="1"/>
        </p:nvSpPr>
        <p:spPr>
          <a:xfrm>
            <a:off x="7467600" y="0"/>
            <a:ext cx="1676400" cy="525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8"/>
          <p:cNvSpPr/>
          <p:nvPr userDrawn="1"/>
        </p:nvSpPr>
        <p:spPr>
          <a:xfrm>
            <a:off x="0" y="5410200"/>
            <a:ext cx="7315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9"/>
          <p:cNvSpPr/>
          <p:nvPr userDrawn="1"/>
        </p:nvSpPr>
        <p:spPr>
          <a:xfrm>
            <a:off x="7467600" y="5410200"/>
            <a:ext cx="1676400" cy="14478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2" descr="poultry processing"/>
          <p:cNvPicPr>
            <a:picLocks noChangeAspect="1" noChangeArrowheads="1"/>
          </p:cNvPicPr>
          <p:nvPr userDrawn="1"/>
        </p:nvPicPr>
        <p:blipFill>
          <a:blip r:embed="rId2" cstate="email">
            <a:grayscl/>
            <a:extLst>
              <a:ext uri="{28A0092B-C50C-407E-A947-70E740481C1C}">
                <a14:useLocalDpi xmlns:a14="http://schemas.microsoft.com/office/drawing/2010/main"/>
              </a:ext>
            </a:extLst>
          </a:blip>
          <a:srcRect/>
          <a:stretch>
            <a:fillRect/>
          </a:stretch>
        </p:blipFill>
        <p:spPr bwMode="auto">
          <a:xfrm>
            <a:off x="0" y="0"/>
            <a:ext cx="7315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rot="16200000">
            <a:off x="5394960" y="1828800"/>
            <a:ext cx="5257800" cy="1600200"/>
          </a:xfrm>
        </p:spPr>
        <p:txBody>
          <a:bodyPr>
            <a:noAutofit/>
          </a:bodyPr>
          <a:lstStyle>
            <a:lvl1pPr marL="0" indent="0" algn="ctr">
              <a:buNone/>
              <a:defRPr sz="4800" b="1" spc="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0" y="5181600"/>
            <a:ext cx="7315200" cy="914400"/>
          </a:xfrm>
        </p:spPr>
        <p:txBody>
          <a:bodyPr anchor="t"/>
          <a:lstStyle>
            <a:lvl1pPr>
              <a:defRPr b="1" spc="600"/>
            </a:lvl1pPr>
          </a:lstStyle>
          <a:p>
            <a:r>
              <a:rPr lang="en-US" dirty="0" smtClean="0"/>
              <a:t>Click to edit Master title style</a:t>
            </a:r>
            <a:endParaRPr lang="en-US" dirty="0"/>
          </a:p>
        </p:txBody>
      </p:sp>
      <p:sp>
        <p:nvSpPr>
          <p:cNvPr id="8" name="Date Placeholder 10"/>
          <p:cNvSpPr>
            <a:spLocks noGrp="1"/>
          </p:cNvSpPr>
          <p:nvPr>
            <p:ph type="dt" sz="half" idx="10"/>
          </p:nvPr>
        </p:nvSpPr>
        <p:spPr/>
        <p:txBody>
          <a:bodyPr/>
          <a:lstStyle>
            <a:lvl1pPr>
              <a:defRPr/>
            </a:lvl1pPr>
          </a:lstStyle>
          <a:p>
            <a:pPr>
              <a:defRPr/>
            </a:pPr>
            <a:r>
              <a:rPr lang="en-US"/>
              <a:t>6/25/2009</a:t>
            </a:r>
          </a:p>
        </p:txBody>
      </p:sp>
      <p:sp>
        <p:nvSpPr>
          <p:cNvPr id="9" name="Slide Number Placeholder 11"/>
          <p:cNvSpPr>
            <a:spLocks noGrp="1"/>
          </p:cNvSpPr>
          <p:nvPr>
            <p:ph type="sldNum" sz="quarter" idx="11"/>
          </p:nvPr>
        </p:nvSpPr>
        <p:spPr/>
        <p:txBody>
          <a:bodyPr/>
          <a:lstStyle>
            <a:lvl1pPr>
              <a:defRPr/>
            </a:lvl1pPr>
          </a:lstStyle>
          <a:p>
            <a:pPr>
              <a:defRPr/>
            </a:pPr>
            <a:fld id="{59973B73-2C75-49BB-BAF4-9AEA3D5853D8}" type="slidenum">
              <a:rPr lang="en-US"/>
              <a:pPr>
                <a:defRPr/>
              </a:pPr>
              <a:t>‹#›</a:t>
            </a:fld>
            <a:endParaRPr lang="en-US"/>
          </a:p>
        </p:txBody>
      </p:sp>
      <p:sp>
        <p:nvSpPr>
          <p:cNvPr id="10" name="Footer Placeholder 12"/>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16069412"/>
      </p:ext>
    </p:extLst>
  </p:cSld>
  <p:clrMapOvr>
    <a:masterClrMapping/>
  </p:clrMapOvr>
  <p:transition>
    <p:fade/>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81430B4-668A-4E81-9C15-D5D168A42334}" type="datetimeFigureOut">
              <a:rPr lang="en-US"/>
              <a:pPr>
                <a:defRPr/>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F3816A-BC9E-44A6-86C9-50ED1EA56743}" type="slidenum">
              <a:rPr lang="en-US"/>
              <a:pPr>
                <a:defRPr/>
              </a:pPr>
              <a:t>‹#›</a:t>
            </a:fld>
            <a:endParaRPr lang="en-US"/>
          </a:p>
        </p:txBody>
      </p:sp>
    </p:spTree>
    <p:extLst>
      <p:ext uri="{BB962C8B-B14F-4D97-AF65-F5344CB8AC3E}">
        <p14:creationId xmlns:p14="http://schemas.microsoft.com/office/powerpoint/2010/main" val="26430068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9"/>
          <p:cNvSpPr/>
          <p:nvPr userDrawn="1"/>
        </p:nvSpPr>
        <p:spPr>
          <a:xfrm>
            <a:off x="152400" y="1600200"/>
            <a:ext cx="7162800" cy="525780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just" fontAlgn="auto">
              <a:spcBef>
                <a:spcPts val="0"/>
              </a:spcBef>
              <a:spcAft>
                <a:spcPts val="0"/>
              </a:spcAft>
              <a:defRPr/>
            </a:pPr>
            <a:endParaRPr lang="en-US" sz="4000" dirty="0"/>
          </a:p>
        </p:txBody>
      </p:sp>
      <p:sp>
        <p:nvSpPr>
          <p:cNvPr id="5" name="Rectangle 8"/>
          <p:cNvSpPr/>
          <p:nvPr userDrawn="1"/>
        </p:nvSpPr>
        <p:spPr>
          <a:xfrm>
            <a:off x="0" y="0"/>
            <a:ext cx="7315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6"/>
          <p:cNvSpPr/>
          <p:nvPr userDrawn="1"/>
        </p:nvSpPr>
        <p:spPr>
          <a:xfrm>
            <a:off x="7467600" y="1600200"/>
            <a:ext cx="1676400" cy="525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1" descr="poultry processing"/>
          <p:cNvPicPr>
            <a:picLocks noChangeAspect="1" noChangeArrowheads="1"/>
          </p:cNvPicPr>
          <p:nvPr userDrawn="1"/>
        </p:nvPicPr>
        <p:blipFill>
          <a:blip r:embed="rId2" cstate="email">
            <a:grayscl/>
            <a:extLst>
              <a:ext uri="{28A0092B-C50C-407E-A947-70E740481C1C}">
                <a14:useLocalDpi xmlns:a14="http://schemas.microsoft.com/office/drawing/2010/main"/>
              </a:ext>
            </a:extLst>
          </a:blip>
          <a:srcRect/>
          <a:stretch>
            <a:fillRect/>
          </a:stretch>
        </p:blipFill>
        <p:spPr bwMode="auto">
          <a:xfrm>
            <a:off x="7467600" y="0"/>
            <a:ext cx="1676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52400" y="1600200"/>
            <a:ext cx="716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152400"/>
            <a:ext cx="6400800" cy="1143000"/>
          </a:xfrm>
        </p:spPr>
        <p:txBody>
          <a:bodyPr>
            <a:noAutofit/>
          </a:bodyPr>
          <a:lstStyle>
            <a:lvl1pPr>
              <a:defRPr sz="4800"/>
            </a:lvl1pPr>
          </a:lstStyle>
          <a:p>
            <a:r>
              <a:rPr lang="en-US" dirty="0"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922786B1-4F54-490E-91EA-1B262BF25F20}" type="datetimeFigureOut">
              <a:rPr lang="en-US"/>
              <a:pPr>
                <a:defRPr/>
              </a:pPr>
              <a:t>4/17/2012</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401FF428-0790-48F4-9296-41C0F07ED0AA}" type="slidenum">
              <a:rPr lang="en-US"/>
              <a:pPr>
                <a:defRPr/>
              </a:pPr>
              <a:t>‹#›</a:t>
            </a:fld>
            <a:endParaRPr lang="en-US"/>
          </a:p>
        </p:txBody>
      </p:sp>
    </p:spTree>
    <p:extLst>
      <p:ext uri="{BB962C8B-B14F-4D97-AF65-F5344CB8AC3E}">
        <p14:creationId xmlns:p14="http://schemas.microsoft.com/office/powerpoint/2010/main" val="17060303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34997E6-FB1E-4325-8449-9D6FF63F1D12}" type="datetimeFigureOut">
              <a:rPr lang="en-US"/>
              <a:pPr>
                <a:defRPr/>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4DA135-76EE-47AF-AFF4-702361AE21FB}" type="slidenum">
              <a:rPr lang="en-US"/>
              <a:pPr>
                <a:defRPr/>
              </a:pPr>
              <a:t>‹#›</a:t>
            </a:fld>
            <a:endParaRPr lang="en-US"/>
          </a:p>
        </p:txBody>
      </p:sp>
    </p:spTree>
    <p:extLst>
      <p:ext uri="{BB962C8B-B14F-4D97-AF65-F5344CB8AC3E}">
        <p14:creationId xmlns:p14="http://schemas.microsoft.com/office/powerpoint/2010/main" val="148980187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2DD9C98-52BB-41A2-8A5E-30963C8BA999}" type="datetimeFigureOut">
              <a:rPr lang="en-US"/>
              <a:pPr>
                <a:defRPr/>
              </a:pPr>
              <a:t>4/17/2012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F785F3-2FFE-488C-9DF7-D7928F3561FB}" type="slidenum">
              <a:rPr lang="en-US"/>
              <a:pPr>
                <a:defRPr/>
              </a:pPr>
              <a:t>‹#›</a:t>
            </a:fld>
            <a:endParaRPr lang="en-US"/>
          </a:p>
        </p:txBody>
      </p:sp>
    </p:spTree>
    <p:extLst>
      <p:ext uri="{BB962C8B-B14F-4D97-AF65-F5344CB8AC3E}">
        <p14:creationId xmlns:p14="http://schemas.microsoft.com/office/powerpoint/2010/main" val="13496428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4CBEF71-1DC3-47BB-A28B-011A9F846AE0}" type="datetimeFigureOut">
              <a:rPr lang="en-US"/>
              <a:pPr>
                <a:defRPr/>
              </a:pPr>
              <a:t>4/17/2012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0307F6A-CBB7-4DC6-B7C6-0FEE6193644E}" type="slidenum">
              <a:rPr lang="en-US"/>
              <a:pPr>
                <a:defRPr/>
              </a:pPr>
              <a:t>‹#›</a:t>
            </a:fld>
            <a:endParaRPr lang="en-US"/>
          </a:p>
        </p:txBody>
      </p:sp>
    </p:spTree>
    <p:extLst>
      <p:ext uri="{BB962C8B-B14F-4D97-AF65-F5344CB8AC3E}">
        <p14:creationId xmlns:p14="http://schemas.microsoft.com/office/powerpoint/2010/main" val="155146529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22EBF7-12A2-4580-86DE-E2671CD0E407}" type="datetimeFigureOut">
              <a:rPr lang="en-US"/>
              <a:pPr>
                <a:defRPr/>
              </a:pPr>
              <a:t>4/17/2012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BFAC08F-729F-4304-9E66-B13FB66E943E}" type="slidenum">
              <a:rPr lang="en-US"/>
              <a:pPr>
                <a:defRPr/>
              </a:pPr>
              <a:t>‹#›</a:t>
            </a:fld>
            <a:endParaRPr lang="en-US"/>
          </a:p>
        </p:txBody>
      </p:sp>
    </p:spTree>
    <p:extLst>
      <p:ext uri="{BB962C8B-B14F-4D97-AF65-F5344CB8AC3E}">
        <p14:creationId xmlns:p14="http://schemas.microsoft.com/office/powerpoint/2010/main" val="22592247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15B4BD-A9B0-4912-9F57-C7F958658AAA}" type="datetimeFigureOut">
              <a:rPr lang="en-US"/>
              <a:pPr>
                <a:defRPr/>
              </a:pPr>
              <a:t>4/17/2012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930B89-EC11-4D39-ABCA-00226DB4D407}" type="slidenum">
              <a:rPr lang="en-US"/>
              <a:pPr>
                <a:defRPr/>
              </a:pPr>
              <a:t>‹#›</a:t>
            </a:fld>
            <a:endParaRPr lang="en-US"/>
          </a:p>
        </p:txBody>
      </p:sp>
    </p:spTree>
    <p:extLst>
      <p:ext uri="{BB962C8B-B14F-4D97-AF65-F5344CB8AC3E}">
        <p14:creationId xmlns:p14="http://schemas.microsoft.com/office/powerpoint/2010/main" val="394503034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32EC53-AF5C-45A0-898F-5A2C73201274}" type="datetimeFigureOut">
              <a:rPr lang="en-US"/>
              <a:pPr>
                <a:defRPr/>
              </a:pPr>
              <a:t>4/17/2012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B36823E-39CE-42DD-B7A9-A87552FB57A9}" type="slidenum">
              <a:rPr lang="en-US"/>
              <a:pPr>
                <a:defRPr/>
              </a:pPr>
              <a:t>‹#›</a:t>
            </a:fld>
            <a:endParaRPr lang="en-US"/>
          </a:p>
        </p:txBody>
      </p:sp>
    </p:spTree>
    <p:extLst>
      <p:ext uri="{BB962C8B-B14F-4D97-AF65-F5344CB8AC3E}">
        <p14:creationId xmlns:p14="http://schemas.microsoft.com/office/powerpoint/2010/main" val="268729972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353562-2F6D-4BE9-A1EA-F9A4C073FB8A}" type="datetimeFigureOut">
              <a:rPr lang="en-US"/>
              <a:pPr>
                <a:defRPr/>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EFA688-E4F2-457D-A7AE-DB58E2AA4CE2}" type="slidenum">
              <a:rPr lang="en-US"/>
              <a:pPr>
                <a:defRPr/>
              </a:pPr>
              <a:t>‹#›</a:t>
            </a:fld>
            <a:endParaRPr lang="en-US"/>
          </a:p>
        </p:txBody>
      </p:sp>
    </p:spTree>
    <p:extLst>
      <p:ext uri="{BB962C8B-B14F-4D97-AF65-F5344CB8AC3E}">
        <p14:creationId xmlns:p14="http://schemas.microsoft.com/office/powerpoint/2010/main" val="299698089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051ECCC-2507-477B-8737-C4451C7488C9}" type="datetimeFigureOut">
              <a:rPr lang="en-US"/>
              <a:pPr>
                <a:defRPr/>
              </a:pPr>
              <a:t>4/17/2012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30D41CD-62DE-4E90-9EC5-9230DE337D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2" r:id="rId3"/>
    <p:sldLayoutId id="2147483741" r:id="rId4"/>
    <p:sldLayoutId id="2147483740" r:id="rId5"/>
    <p:sldLayoutId id="2147483739" r:id="rId6"/>
    <p:sldLayoutId id="2147483738" r:id="rId7"/>
    <p:sldLayoutId id="2147483737" r:id="rId8"/>
    <p:sldLayoutId id="2147483736" r:id="rId9"/>
    <p:sldLayoutId id="2147483735" r:id="rId10"/>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w Cen MT" pitchFamily="34" charset="0"/>
        </a:defRPr>
      </a:lvl2pPr>
      <a:lvl3pPr algn="ctr" rtl="0" eaLnBrk="0" fontAlgn="base" hangingPunct="0">
        <a:spcBef>
          <a:spcPct val="0"/>
        </a:spcBef>
        <a:spcAft>
          <a:spcPct val="0"/>
        </a:spcAft>
        <a:defRPr sz="4400">
          <a:solidFill>
            <a:schemeClr val="tx1"/>
          </a:solidFill>
          <a:latin typeface="Tw Cen MT" pitchFamily="34" charset="0"/>
        </a:defRPr>
      </a:lvl3pPr>
      <a:lvl4pPr algn="ctr" rtl="0" eaLnBrk="0" fontAlgn="base" hangingPunct="0">
        <a:spcBef>
          <a:spcPct val="0"/>
        </a:spcBef>
        <a:spcAft>
          <a:spcPct val="0"/>
        </a:spcAft>
        <a:defRPr sz="4400">
          <a:solidFill>
            <a:schemeClr val="tx1"/>
          </a:solidFill>
          <a:latin typeface="Tw Cen MT" pitchFamily="34" charset="0"/>
        </a:defRPr>
      </a:lvl4pPr>
      <a:lvl5pPr algn="ctr" rtl="0" eaLnBrk="0" fontAlgn="base" hangingPunct="0">
        <a:spcBef>
          <a:spcPct val="0"/>
        </a:spcBef>
        <a:spcAft>
          <a:spcPct val="0"/>
        </a:spcAft>
        <a:defRPr sz="4400">
          <a:solidFill>
            <a:schemeClr val="tx1"/>
          </a:solidFill>
          <a:latin typeface="Tw Cen MT" pitchFamily="34" charset="0"/>
        </a:defRPr>
      </a:lvl5pPr>
      <a:lvl6pPr marL="457200" algn="ctr" rtl="0" fontAlgn="base">
        <a:spcBef>
          <a:spcPct val="0"/>
        </a:spcBef>
        <a:spcAft>
          <a:spcPct val="0"/>
        </a:spcAft>
        <a:defRPr sz="4400">
          <a:solidFill>
            <a:schemeClr val="tx1"/>
          </a:solidFill>
          <a:latin typeface="Tw Cen MT" pitchFamily="34" charset="0"/>
        </a:defRPr>
      </a:lvl6pPr>
      <a:lvl7pPr marL="914400" algn="ctr" rtl="0" fontAlgn="base">
        <a:spcBef>
          <a:spcPct val="0"/>
        </a:spcBef>
        <a:spcAft>
          <a:spcPct val="0"/>
        </a:spcAft>
        <a:defRPr sz="4400">
          <a:solidFill>
            <a:schemeClr val="tx1"/>
          </a:solidFill>
          <a:latin typeface="Tw Cen MT" pitchFamily="34" charset="0"/>
        </a:defRPr>
      </a:lvl7pPr>
      <a:lvl8pPr marL="1371600" algn="ctr" rtl="0" fontAlgn="base">
        <a:spcBef>
          <a:spcPct val="0"/>
        </a:spcBef>
        <a:spcAft>
          <a:spcPct val="0"/>
        </a:spcAft>
        <a:defRPr sz="4400">
          <a:solidFill>
            <a:schemeClr val="tx1"/>
          </a:solidFill>
          <a:latin typeface="Tw Cen MT" pitchFamily="34" charset="0"/>
        </a:defRPr>
      </a:lvl8pPr>
      <a:lvl9pPr marL="1828800" algn="ctr" rtl="0" fontAlgn="base">
        <a:spcBef>
          <a:spcPct val="0"/>
        </a:spcBef>
        <a:spcAft>
          <a:spcPct val="0"/>
        </a:spcAft>
        <a:defRPr sz="4400">
          <a:solidFill>
            <a:schemeClr val="tx1"/>
          </a:solidFill>
          <a:latin typeface="Tw Cen MT"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5.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6.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1.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2.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hyperlink" Target="http://www.oshainfo.gatech.edu/ergo-training/trainer.html" TargetMode="External"/><Relationship Id="rId5" Type="http://schemas.openxmlformats.org/officeDocument/2006/relationships/hyperlink" Target="http://www.osha.gov/SLTC/etools/poultry/" TargetMode="External"/><Relationship Id="rId4" Type="http://schemas.openxmlformats.org/officeDocument/2006/relationships/image" Target="../media/image4.w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w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7.jpeg"/><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rot="16200000">
            <a:off x="5516563" y="1951037"/>
            <a:ext cx="5257800" cy="1355725"/>
          </a:xfrm>
        </p:spPr>
        <p:txBody>
          <a:bodyPr/>
          <a:lstStyle/>
          <a:p>
            <a:pPr eaLnBrk="1" hangingPunct="1">
              <a:buFont typeface="Arial" charset="0"/>
              <a:buNone/>
              <a:defRPr/>
            </a:pPr>
            <a:r>
              <a:rPr lang="en-US" sz="4400" smtClean="0">
                <a:solidFill>
                  <a:srgbClr val="FFFFFF"/>
                </a:solidFill>
              </a:rPr>
              <a:t>Safe and Secure </a:t>
            </a:r>
          </a:p>
          <a:p>
            <a:pPr eaLnBrk="1" hangingPunct="1">
              <a:buFont typeface="Arial" charset="0"/>
              <a:buNone/>
              <a:defRPr/>
            </a:pPr>
            <a:r>
              <a:rPr lang="en-US" sz="2400" smtClean="0">
                <a:solidFill>
                  <a:srgbClr val="FFFFFF"/>
                </a:solidFill>
              </a:rPr>
              <a:t>Safety Training Series</a:t>
            </a:r>
          </a:p>
        </p:txBody>
      </p:sp>
      <p:sp>
        <p:nvSpPr>
          <p:cNvPr id="2" name="Title 1"/>
          <p:cNvSpPr>
            <a:spLocks noGrp="1"/>
          </p:cNvSpPr>
          <p:nvPr>
            <p:ph type="title"/>
          </p:nvPr>
        </p:nvSpPr>
        <p:spPr>
          <a:xfrm>
            <a:off x="0" y="5486400"/>
            <a:ext cx="7467600" cy="1371600"/>
          </a:xfrm>
        </p:spPr>
        <p:txBody>
          <a:bodyPr>
            <a:normAutofit/>
          </a:bodyPr>
          <a:lstStyle/>
          <a:p>
            <a:pPr eaLnBrk="1" hangingPunct="1">
              <a:defRPr/>
            </a:pPr>
            <a:r>
              <a:rPr lang="en-US" sz="2400" b="0" smtClean="0"/>
              <a:t>your job doesn’t have to be a pain </a:t>
            </a:r>
            <a:br>
              <a:rPr lang="en-US" sz="2400" b="0" smtClean="0"/>
            </a:br>
            <a:r>
              <a:rPr lang="en-US" sz="2900" smtClean="0"/>
              <a:t>AVOID INJURIES WITH ERGONOMICS</a:t>
            </a:r>
          </a:p>
        </p:txBody>
      </p:sp>
      <p:pic>
        <p:nvPicPr>
          <p:cNvPr id="14339" name="Picture 6" descr="New_TelamonCorporation without wor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3375" y="5562600"/>
            <a:ext cx="733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idx="4294967295"/>
          </p:nvPr>
        </p:nvSpPr>
        <p:spPr>
          <a:xfrm>
            <a:off x="457200" y="152400"/>
            <a:ext cx="6400800" cy="1143000"/>
          </a:xfrm>
        </p:spPr>
        <p:txBody>
          <a:bodyPr/>
          <a:lstStyle/>
          <a:p>
            <a:pPr eaLnBrk="1" hangingPunct="1"/>
            <a:r>
              <a:rPr lang="en-US" sz="4800" smtClean="0"/>
              <a:t>Ergonomic Factors</a:t>
            </a:r>
          </a:p>
        </p:txBody>
      </p:sp>
      <p:pic>
        <p:nvPicPr>
          <p:cNvPr id="32770" name="Picture 3" descr="LEARNING AG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5200" y="4100513"/>
            <a:ext cx="3098800"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rot="20752722">
            <a:off x="6943725" y="1619250"/>
            <a:ext cx="2220913" cy="2228850"/>
          </a:xfrm>
          <a:prstGeom prst="wedgeEllipseCallou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72" name="TextBox 5"/>
          <p:cNvSpPr txBox="1">
            <a:spLocks noChangeArrowheads="1"/>
          </p:cNvSpPr>
          <p:nvPr/>
        </p:nvSpPr>
        <p:spPr bwMode="auto">
          <a:xfrm>
            <a:off x="7010400" y="1917700"/>
            <a:ext cx="2133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sz="1600">
                <a:solidFill>
                  <a:schemeClr val="accent1"/>
                </a:solidFill>
                <a:latin typeface="Arial Black" pitchFamily="34" charset="0"/>
              </a:rPr>
              <a:t>To help avoid cumulative trauma, report pain to your supervisor as soon as it occurs.</a:t>
            </a:r>
          </a:p>
        </p:txBody>
      </p:sp>
      <p:sp>
        <p:nvSpPr>
          <p:cNvPr id="8" name="Rounded Rectangle 7"/>
          <p:cNvSpPr/>
          <p:nvPr/>
        </p:nvSpPr>
        <p:spPr>
          <a:xfrm>
            <a:off x="457200" y="2133600"/>
            <a:ext cx="6096000" cy="3614559"/>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a:solidFill>
                  <a:schemeClr val="accent1"/>
                </a:solidFill>
                <a:latin typeface="Arial Black" pitchFamily="34" charset="0"/>
              </a:rPr>
              <a:t>Injuries that grow over time or cumulative trauma can be caused by exposure to repetitive, forceful or awkward tasks.</a:t>
            </a:r>
          </a:p>
          <a:p>
            <a:pPr>
              <a:spcBef>
                <a:spcPct val="50000"/>
              </a:spcBef>
              <a:defRPr/>
            </a:pPr>
            <a:endParaRPr lang="en-US" sz="2400" dirty="0">
              <a:solidFill>
                <a:schemeClr val="accent1"/>
              </a:solidFill>
              <a:latin typeface="Arial Black" pitchFamily="34" charset="0"/>
            </a:endParaRPr>
          </a:p>
          <a:p>
            <a:pPr>
              <a:spcBef>
                <a:spcPct val="50000"/>
              </a:spcBef>
              <a:defRPr/>
            </a:pPr>
            <a:r>
              <a:rPr lang="en-US" sz="2400" dirty="0">
                <a:solidFill>
                  <a:schemeClr val="accent1"/>
                </a:solidFill>
                <a:latin typeface="Arial Black" pitchFamily="34" charset="0"/>
              </a:rPr>
              <a:t>Cumulative trauma means it is not associated with one specific event.</a:t>
            </a:r>
          </a:p>
        </p:txBody>
      </p:sp>
    </p:spTree>
    <p:custDataLst>
      <p:tags r:id="rId1"/>
    </p:custData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3"/>
          <p:cNvSpPr>
            <a:spLocks noGrp="1"/>
          </p:cNvSpPr>
          <p:nvPr>
            <p:ph type="title" idx="4294967295"/>
          </p:nvPr>
        </p:nvSpPr>
        <p:spPr>
          <a:xfrm>
            <a:off x="457200" y="152400"/>
            <a:ext cx="6400800" cy="1143000"/>
          </a:xfrm>
        </p:spPr>
        <p:txBody>
          <a:bodyPr/>
          <a:lstStyle/>
          <a:p>
            <a:pPr eaLnBrk="1" hangingPunct="1"/>
            <a:r>
              <a:rPr lang="en-US" sz="4800" smtClean="0"/>
              <a:t>Ergonomic Factors</a:t>
            </a:r>
          </a:p>
        </p:txBody>
      </p:sp>
      <p:sp>
        <p:nvSpPr>
          <p:cNvPr id="6" name="Rounded Rectangle 5"/>
          <p:cNvSpPr/>
          <p:nvPr/>
        </p:nvSpPr>
        <p:spPr>
          <a:xfrm>
            <a:off x="685800" y="2438400"/>
            <a:ext cx="7924800" cy="3419177"/>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a:solidFill>
                  <a:schemeClr val="accent1"/>
                </a:solidFill>
                <a:latin typeface="Arial Black" pitchFamily="34" charset="0"/>
              </a:rPr>
              <a:t>Factors to consider are:</a:t>
            </a:r>
          </a:p>
          <a:p>
            <a:pPr lvl="1">
              <a:spcBef>
                <a:spcPct val="50000"/>
              </a:spcBef>
              <a:buFontTx/>
              <a:buChar char="•"/>
              <a:defRPr/>
            </a:pPr>
            <a:r>
              <a:rPr lang="en-US" sz="2400" dirty="0">
                <a:solidFill>
                  <a:schemeClr val="accent1"/>
                </a:solidFill>
                <a:latin typeface="Arial Black" pitchFamily="34" charset="0"/>
              </a:rPr>
              <a:t>Force</a:t>
            </a:r>
          </a:p>
          <a:p>
            <a:pPr lvl="1">
              <a:spcBef>
                <a:spcPct val="50000"/>
              </a:spcBef>
              <a:buFontTx/>
              <a:buChar char="•"/>
              <a:defRPr/>
            </a:pPr>
            <a:r>
              <a:rPr lang="en-US" sz="2400" dirty="0">
                <a:solidFill>
                  <a:schemeClr val="accent1"/>
                </a:solidFill>
                <a:latin typeface="Arial Black" pitchFamily="34" charset="0"/>
              </a:rPr>
              <a:t>Repetition</a:t>
            </a:r>
          </a:p>
          <a:p>
            <a:pPr lvl="1">
              <a:spcBef>
                <a:spcPct val="50000"/>
              </a:spcBef>
              <a:buFontTx/>
              <a:buChar char="•"/>
              <a:defRPr/>
            </a:pPr>
            <a:r>
              <a:rPr lang="en-US" sz="2400" dirty="0">
                <a:solidFill>
                  <a:schemeClr val="accent1"/>
                </a:solidFill>
                <a:latin typeface="Arial Black" pitchFamily="34" charset="0"/>
              </a:rPr>
              <a:t>Postures (Awkward &amp; Static)</a:t>
            </a:r>
          </a:p>
          <a:p>
            <a:pPr lvl="1">
              <a:spcBef>
                <a:spcPct val="50000"/>
              </a:spcBef>
              <a:buFontTx/>
              <a:buChar char="•"/>
              <a:defRPr/>
            </a:pPr>
            <a:r>
              <a:rPr lang="en-US" sz="2400" dirty="0">
                <a:solidFill>
                  <a:schemeClr val="accent1"/>
                </a:solidFill>
                <a:latin typeface="Arial Black" pitchFamily="34" charset="0"/>
              </a:rPr>
              <a:t>Vibration</a:t>
            </a:r>
          </a:p>
          <a:p>
            <a:pPr lvl="1">
              <a:spcBef>
                <a:spcPct val="50000"/>
              </a:spcBef>
              <a:buFontTx/>
              <a:buChar char="•"/>
              <a:defRPr/>
            </a:pPr>
            <a:r>
              <a:rPr lang="en-US" sz="2400" dirty="0">
                <a:solidFill>
                  <a:schemeClr val="accent1"/>
                </a:solidFill>
                <a:latin typeface="Arial Black" pitchFamily="34" charset="0"/>
              </a:rPr>
              <a:t>Contact Stress</a:t>
            </a:r>
          </a:p>
        </p:txBody>
      </p:sp>
    </p:spTree>
    <p:custDataLst>
      <p:tags r:id="rId1"/>
    </p:custData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3"/>
          <p:cNvSpPr>
            <a:spLocks noGrp="1"/>
          </p:cNvSpPr>
          <p:nvPr>
            <p:ph type="title" idx="4294967295"/>
          </p:nvPr>
        </p:nvSpPr>
        <p:spPr>
          <a:xfrm>
            <a:off x="457200" y="152400"/>
            <a:ext cx="6400800" cy="1143000"/>
          </a:xfrm>
        </p:spPr>
        <p:txBody>
          <a:bodyPr/>
          <a:lstStyle/>
          <a:p>
            <a:pPr eaLnBrk="1" hangingPunct="1"/>
            <a:r>
              <a:rPr lang="en-US" sz="4800" smtClean="0"/>
              <a:t>Force Factor</a:t>
            </a:r>
          </a:p>
        </p:txBody>
      </p:sp>
      <p:sp>
        <p:nvSpPr>
          <p:cNvPr id="7" name="Rounded Rectangle 6"/>
          <p:cNvSpPr/>
          <p:nvPr/>
        </p:nvSpPr>
        <p:spPr>
          <a:xfrm>
            <a:off x="914400" y="2514600"/>
            <a:ext cx="3505200" cy="3223796"/>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kumimoji="1" lang="en-US" sz="2400" dirty="0">
                <a:solidFill>
                  <a:schemeClr val="accent1"/>
                </a:solidFill>
                <a:latin typeface="Arial Black" pitchFamily="34" charset="0"/>
              </a:rPr>
              <a:t>Tasks that require forceful exertions that don’t result in acute injury place higher loads on the joints and connective tissues.</a:t>
            </a:r>
          </a:p>
        </p:txBody>
      </p:sp>
      <p:pic>
        <p:nvPicPr>
          <p:cNvPr id="36869" name="Picture 4" descr="ergonomics6.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3000" y="21336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3"/>
          <p:cNvSpPr>
            <a:spLocks noGrp="1"/>
          </p:cNvSpPr>
          <p:nvPr>
            <p:ph type="title" idx="4294967295"/>
          </p:nvPr>
        </p:nvSpPr>
        <p:spPr>
          <a:xfrm>
            <a:off x="457200" y="152400"/>
            <a:ext cx="6400800" cy="1143000"/>
          </a:xfrm>
        </p:spPr>
        <p:txBody>
          <a:bodyPr/>
          <a:lstStyle/>
          <a:p>
            <a:pPr eaLnBrk="1" hangingPunct="1"/>
            <a:r>
              <a:rPr lang="en-US" sz="4800" smtClean="0"/>
              <a:t>Repetition Factor</a:t>
            </a:r>
          </a:p>
        </p:txBody>
      </p:sp>
      <p:sp>
        <p:nvSpPr>
          <p:cNvPr id="6" name="Rounded Rectangle 5"/>
          <p:cNvSpPr/>
          <p:nvPr/>
        </p:nvSpPr>
        <p:spPr>
          <a:xfrm>
            <a:off x="4343400" y="2424767"/>
            <a:ext cx="4419600" cy="2833033"/>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eaLnBrk="0" hangingPunct="0">
              <a:defRPr/>
            </a:pPr>
            <a:r>
              <a:rPr kumimoji="1" lang="en-US" sz="2400" dirty="0">
                <a:solidFill>
                  <a:schemeClr val="accent1"/>
                </a:solidFill>
                <a:latin typeface="Arial Black" pitchFamily="34" charset="0"/>
              </a:rPr>
              <a:t>Repeated applications of force that do not cause immediate damage can, over time, induce fatigue in our connective tissues and wear them out.</a:t>
            </a:r>
          </a:p>
        </p:txBody>
      </p:sp>
      <p:pic>
        <p:nvPicPr>
          <p:cNvPr id="38917" name="Picture 4" descr="hang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 y="2057400"/>
            <a:ext cx="35147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3"/>
          <p:cNvSpPr>
            <a:spLocks noGrp="1"/>
          </p:cNvSpPr>
          <p:nvPr>
            <p:ph type="title" idx="4294967295"/>
          </p:nvPr>
        </p:nvSpPr>
        <p:spPr>
          <a:xfrm>
            <a:off x="457200" y="152400"/>
            <a:ext cx="6400800" cy="1143000"/>
          </a:xfrm>
        </p:spPr>
        <p:txBody>
          <a:bodyPr/>
          <a:lstStyle/>
          <a:p>
            <a:pPr eaLnBrk="1" hangingPunct="1"/>
            <a:r>
              <a:rPr lang="en-US" sz="4800" smtClean="0"/>
              <a:t>Posture Factor</a:t>
            </a:r>
          </a:p>
        </p:txBody>
      </p:sp>
      <p:sp>
        <p:nvSpPr>
          <p:cNvPr id="5" name="Rounded Rectangle 4"/>
          <p:cNvSpPr/>
          <p:nvPr/>
        </p:nvSpPr>
        <p:spPr>
          <a:xfrm>
            <a:off x="381000" y="1752600"/>
            <a:ext cx="4572000" cy="4786848"/>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defRPr/>
            </a:pPr>
            <a:r>
              <a:rPr lang="en-US" sz="2400" dirty="0">
                <a:solidFill>
                  <a:schemeClr val="accent1"/>
                </a:solidFill>
                <a:latin typeface="Arial Black" pitchFamily="34" charset="0"/>
              </a:rPr>
              <a:t>Assuming  positions that place stress on the body, such as reaching above shoulder height, kneeling, squatting, leaning over a worktable, twisting the torso while lifting, as well as holding or using tools (e.g., knives or scissors) in a non-neutral or fixed position.</a:t>
            </a:r>
          </a:p>
        </p:txBody>
      </p:sp>
      <p:pic>
        <p:nvPicPr>
          <p:cNvPr id="40965" name="Picture 5" descr="ergonomics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0" y="1905000"/>
            <a:ext cx="38100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3"/>
          <p:cNvSpPr>
            <a:spLocks noGrp="1"/>
          </p:cNvSpPr>
          <p:nvPr>
            <p:ph type="title" idx="4294967295"/>
          </p:nvPr>
        </p:nvSpPr>
        <p:spPr>
          <a:xfrm>
            <a:off x="457200" y="152400"/>
            <a:ext cx="6400800" cy="1143000"/>
          </a:xfrm>
        </p:spPr>
        <p:txBody>
          <a:bodyPr/>
          <a:lstStyle/>
          <a:p>
            <a:pPr eaLnBrk="1" hangingPunct="1"/>
            <a:r>
              <a:rPr lang="en-US" sz="4800" smtClean="0"/>
              <a:t>Vibration Factor</a:t>
            </a:r>
          </a:p>
        </p:txBody>
      </p:sp>
      <p:sp>
        <p:nvSpPr>
          <p:cNvPr id="5" name="Rounded Rectangle 4"/>
          <p:cNvSpPr/>
          <p:nvPr/>
        </p:nvSpPr>
        <p:spPr>
          <a:xfrm>
            <a:off x="457200" y="1828800"/>
            <a:ext cx="8001000" cy="879217"/>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eaLnBrk="0" hangingPunct="0">
              <a:spcBef>
                <a:spcPts val="0"/>
              </a:spcBef>
              <a:buClr>
                <a:schemeClr val="accent1"/>
              </a:buClr>
              <a:buSzPct val="75000"/>
              <a:buFont typeface="Wingdings" pitchFamily="2" charset="2"/>
              <a:buNone/>
              <a:defRPr/>
            </a:pPr>
            <a:r>
              <a:rPr kumimoji="1" lang="en-US" sz="2400" dirty="0">
                <a:solidFill>
                  <a:schemeClr val="accent1"/>
                </a:solidFill>
                <a:latin typeface="Arial Black" pitchFamily="34" charset="0"/>
              </a:rPr>
              <a:t>Contact with vibrating objects such as tools or while standing on a vibrating platform.</a:t>
            </a:r>
            <a:endParaRPr lang="en-US" sz="2400" dirty="0">
              <a:solidFill>
                <a:schemeClr val="accent1"/>
              </a:solidFill>
              <a:latin typeface="Arial Black" pitchFamily="34" charset="0"/>
            </a:endParaRPr>
          </a:p>
        </p:txBody>
      </p:sp>
      <p:pic>
        <p:nvPicPr>
          <p:cNvPr id="43013" name="Picture 6" descr="automated cutter.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8800" y="2971800"/>
            <a:ext cx="459105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3"/>
          <p:cNvSpPr>
            <a:spLocks noGrp="1"/>
          </p:cNvSpPr>
          <p:nvPr>
            <p:ph type="title" idx="4294967295"/>
          </p:nvPr>
        </p:nvSpPr>
        <p:spPr>
          <a:xfrm>
            <a:off x="457200" y="152400"/>
            <a:ext cx="6400800" cy="1143000"/>
          </a:xfrm>
        </p:spPr>
        <p:txBody>
          <a:bodyPr/>
          <a:lstStyle/>
          <a:p>
            <a:pPr eaLnBrk="1" hangingPunct="1"/>
            <a:r>
              <a:rPr lang="en-US" sz="4800" smtClean="0"/>
              <a:t>Contact Stress Factor</a:t>
            </a:r>
          </a:p>
        </p:txBody>
      </p:sp>
      <p:sp>
        <p:nvSpPr>
          <p:cNvPr id="5" name="Rounded Rectangle 4"/>
          <p:cNvSpPr/>
          <p:nvPr/>
        </p:nvSpPr>
        <p:spPr>
          <a:xfrm>
            <a:off x="3733800" y="2672894"/>
            <a:ext cx="3352800" cy="2051506"/>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eaLnBrk="0" hangingPunct="0">
              <a:spcBef>
                <a:spcPct val="20000"/>
              </a:spcBef>
              <a:buClr>
                <a:schemeClr val="accent1"/>
              </a:buClr>
              <a:buSzPct val="75000"/>
              <a:buFont typeface="Wingdings" pitchFamily="2" charset="2"/>
              <a:buNone/>
              <a:defRPr/>
            </a:pPr>
            <a:r>
              <a:rPr kumimoji="1" lang="en-US" sz="2400" dirty="0">
                <a:solidFill>
                  <a:schemeClr val="accent1"/>
                </a:solidFill>
                <a:latin typeface="Arial Black" pitchFamily="34" charset="0"/>
              </a:rPr>
              <a:t>This is a dynamic force applied to the body, like when you use a hammer.</a:t>
            </a:r>
            <a:endParaRPr lang="en-US" sz="2400" dirty="0">
              <a:solidFill>
                <a:schemeClr val="accent1"/>
              </a:solidFill>
              <a:latin typeface="Arial Black" pitchFamily="34" charset="0"/>
            </a:endParaRPr>
          </a:p>
        </p:txBody>
      </p:sp>
      <p:pic>
        <p:nvPicPr>
          <p:cNvPr id="45061" name="Picture 5" descr="C:\Documents and Settings\Telamon Admin\Local Settings\Temporary Internet Files\Content.IE5\D231R15R\MC900292350[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2362200"/>
            <a:ext cx="3043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3"/>
          <p:cNvSpPr>
            <a:spLocks noGrp="1"/>
          </p:cNvSpPr>
          <p:nvPr>
            <p:ph type="title" idx="4294967295"/>
          </p:nvPr>
        </p:nvSpPr>
        <p:spPr>
          <a:xfrm>
            <a:off x="457200" y="152400"/>
            <a:ext cx="6400800" cy="1143000"/>
          </a:xfrm>
        </p:spPr>
        <p:txBody>
          <a:bodyPr/>
          <a:lstStyle/>
          <a:p>
            <a:pPr eaLnBrk="1" hangingPunct="1"/>
            <a:r>
              <a:rPr lang="en-US" sz="4800" smtClean="0"/>
              <a:t>Other Factors</a:t>
            </a:r>
          </a:p>
        </p:txBody>
      </p:sp>
      <p:sp>
        <p:nvSpPr>
          <p:cNvPr id="5" name="Rounded Rectangle 4"/>
          <p:cNvSpPr/>
          <p:nvPr/>
        </p:nvSpPr>
        <p:spPr>
          <a:xfrm>
            <a:off x="457200" y="1828800"/>
            <a:ext cx="7315200" cy="3614559"/>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defRPr/>
            </a:pPr>
            <a:r>
              <a:rPr kumimoji="1" lang="en-US" sz="2400" dirty="0">
                <a:solidFill>
                  <a:schemeClr val="accent1"/>
                </a:solidFill>
                <a:latin typeface="Arial Black" pitchFamily="34" charset="0"/>
              </a:rPr>
              <a:t>GLOVES - Working with gloves that fit too tight restrict the blood flow to the fingers and cause numbness in the fingers.  Working with gloves that fit too large limit dexterity and result in a higher force for gripping.  Gloves also increase the amount of force that a team member must exert in order to handle objects.</a:t>
            </a:r>
          </a:p>
        </p:txBody>
      </p:sp>
      <p:pic>
        <p:nvPicPr>
          <p:cNvPr id="47109" name="Picture 5" descr="MC900334804.WM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8975" y="4738688"/>
            <a:ext cx="464502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p:cNvSpPr>
            <a:spLocks noGrp="1"/>
          </p:cNvSpPr>
          <p:nvPr>
            <p:ph type="title" idx="4294967295"/>
          </p:nvPr>
        </p:nvSpPr>
        <p:spPr>
          <a:xfrm>
            <a:off x="457200" y="152400"/>
            <a:ext cx="6400800" cy="1143000"/>
          </a:xfrm>
        </p:spPr>
        <p:txBody>
          <a:bodyPr/>
          <a:lstStyle/>
          <a:p>
            <a:pPr eaLnBrk="1" hangingPunct="1"/>
            <a:r>
              <a:rPr lang="en-US" sz="4800" smtClean="0"/>
              <a:t>Other Factors</a:t>
            </a:r>
          </a:p>
        </p:txBody>
      </p:sp>
      <p:sp>
        <p:nvSpPr>
          <p:cNvPr id="5" name="Rounded Rectangle 4"/>
          <p:cNvSpPr/>
          <p:nvPr/>
        </p:nvSpPr>
        <p:spPr>
          <a:xfrm>
            <a:off x="685800" y="1905000"/>
            <a:ext cx="4572000" cy="4396085"/>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defRPr/>
            </a:pPr>
            <a:r>
              <a:rPr kumimoji="1" lang="en-US" sz="2400" dirty="0">
                <a:solidFill>
                  <a:schemeClr val="accent1"/>
                </a:solidFill>
                <a:latin typeface="Arial Black" pitchFamily="34" charset="0"/>
              </a:rPr>
              <a:t>LOW TEMPERATURES - Exposure to temperatures below 66 degrees F for more than two hours can limit blood flow to the extremities, which can cause numbness and in the hands and fingers and reduces grip strength.</a:t>
            </a:r>
            <a:endParaRPr lang="en-US" sz="2400" dirty="0">
              <a:solidFill>
                <a:schemeClr val="accent1"/>
              </a:solidFill>
              <a:latin typeface="Arial Black" pitchFamily="34" charset="0"/>
              <a:cs typeface="+mn-cs"/>
            </a:endParaRPr>
          </a:p>
        </p:txBody>
      </p:sp>
      <p:pic>
        <p:nvPicPr>
          <p:cNvPr id="49157" name="Picture 5" descr="MC900285788.WM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1828800"/>
            <a:ext cx="34671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idx="4294967295"/>
          </p:nvPr>
        </p:nvSpPr>
        <p:spPr>
          <a:xfrm>
            <a:off x="457200" y="152400"/>
            <a:ext cx="6400800" cy="1143000"/>
          </a:xfrm>
        </p:spPr>
        <p:txBody>
          <a:bodyPr/>
          <a:lstStyle/>
          <a:p>
            <a:pPr eaLnBrk="1" hangingPunct="1"/>
            <a:r>
              <a:rPr lang="en-US" sz="4800" smtClean="0"/>
              <a:t>Protecting Your Body</a:t>
            </a:r>
          </a:p>
        </p:txBody>
      </p:sp>
      <p:sp>
        <p:nvSpPr>
          <p:cNvPr id="5" name="Rounded Rectangle 4"/>
          <p:cNvSpPr/>
          <p:nvPr/>
        </p:nvSpPr>
        <p:spPr>
          <a:xfrm>
            <a:off x="457200" y="1981200"/>
            <a:ext cx="8153400" cy="879217"/>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a:solidFill>
                  <a:schemeClr val="accent1"/>
                </a:solidFill>
                <a:latin typeface="Arial Black" pitchFamily="34" charset="0"/>
              </a:rPr>
              <a:t>Ergonomic factors can affect your body so you want to make sure to be protected.</a:t>
            </a:r>
          </a:p>
        </p:txBody>
      </p:sp>
      <p:pic>
        <p:nvPicPr>
          <p:cNvPr id="51205" name="Picture 6" descr="ergonomics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0" y="3124200"/>
            <a:ext cx="49403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title"/>
          </p:nvPr>
        </p:nvSpPr>
        <p:spPr/>
        <p:txBody>
          <a:bodyPr/>
          <a:lstStyle/>
          <a:p>
            <a:pPr eaLnBrk="1" hangingPunct="1"/>
            <a:r>
              <a:rPr lang="en-US" smtClean="0"/>
              <a:t> </a:t>
            </a:r>
          </a:p>
        </p:txBody>
      </p:sp>
      <p:sp>
        <p:nvSpPr>
          <p:cNvPr id="16386" name="Text Box 4"/>
          <p:cNvSpPr txBox="1">
            <a:spLocks noChangeArrowheads="1"/>
          </p:cNvSpPr>
          <p:nvPr/>
        </p:nvSpPr>
        <p:spPr bwMode="auto">
          <a:xfrm>
            <a:off x="533400" y="2286000"/>
            <a:ext cx="66294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sz="2400" b="1" i="1" baseline="30000"/>
              <a:t>This material was produced under grant number </a:t>
            </a:r>
          </a:p>
          <a:p>
            <a:pPr algn="ctr"/>
            <a:r>
              <a:rPr lang="en-US" sz="2400" b="1" i="1" baseline="30000"/>
              <a:t>SH-20835-10-60-F-37 from the Occupational Safety and Health Administration, U.S. Department of Labor. </a:t>
            </a:r>
          </a:p>
          <a:p>
            <a:pPr algn="ctr"/>
            <a:r>
              <a:rPr lang="en-US" sz="2400" b="1" i="1" baseline="30000"/>
              <a:t>It does not necessarily reflect the views or policies </a:t>
            </a:r>
          </a:p>
          <a:p>
            <a:pPr algn="ctr"/>
            <a:r>
              <a:rPr lang="en-US" sz="2400" b="1" i="1" baseline="30000"/>
              <a:t>of the U.S. Department of Labor, nor does mention </a:t>
            </a:r>
          </a:p>
          <a:p>
            <a:pPr algn="ctr"/>
            <a:r>
              <a:rPr lang="en-US" sz="2400" b="1" i="1" baseline="30000"/>
              <a:t>of trade names, commercial products, or organizations </a:t>
            </a:r>
          </a:p>
          <a:p>
            <a:pPr algn="ctr"/>
            <a:r>
              <a:rPr lang="en-US" sz="2400" b="1" i="1" baseline="30000"/>
              <a:t>imply endorsement by the U.S. Government.</a:t>
            </a:r>
          </a:p>
          <a:p>
            <a:pPr algn="ctr"/>
            <a:endParaRPr lang="en-US" sz="2400" b="1" i="1" baseline="30000"/>
          </a:p>
          <a:p>
            <a:pPr algn="ctr"/>
            <a:endParaRPr lang="en-US" sz="2400" b="1" i="1" baseline="30000"/>
          </a:p>
          <a:p>
            <a:pPr algn="ctr"/>
            <a:endParaRPr lang="en-US" sz="2400" b="1" i="1" baseline="30000"/>
          </a:p>
          <a:p>
            <a:pPr algn="ctr"/>
            <a:endParaRPr lang="en-US" sz="2400" b="1" i="1" baseline="30000"/>
          </a:p>
          <a:p>
            <a:pPr algn="ctr"/>
            <a:r>
              <a:rPr lang="en-US" sz="2400" b="1" i="1" baseline="30000"/>
              <a:t>Telamon Corporation is an equal opportunity provider and employer.  Auxiliary aids and services are available upon request to individuals with disabilities.</a:t>
            </a:r>
          </a:p>
          <a:p>
            <a:pPr algn="ctr"/>
            <a:endParaRPr lang="en-US" sz="2400"/>
          </a:p>
        </p:txBody>
      </p:sp>
    </p:spTree>
    <p:custDataLst>
      <p:tags r:id="rId1"/>
    </p:custData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3"/>
          <p:cNvSpPr>
            <a:spLocks noGrp="1"/>
          </p:cNvSpPr>
          <p:nvPr>
            <p:ph type="title" idx="4294967295"/>
          </p:nvPr>
        </p:nvSpPr>
        <p:spPr>
          <a:xfrm>
            <a:off x="457200" y="152400"/>
            <a:ext cx="6400800" cy="1143000"/>
          </a:xfrm>
        </p:spPr>
        <p:txBody>
          <a:bodyPr/>
          <a:lstStyle/>
          <a:p>
            <a:pPr eaLnBrk="1" hangingPunct="1"/>
            <a:r>
              <a:rPr lang="en-US" sz="4800" smtClean="0"/>
              <a:t>Protecting Your Body</a:t>
            </a:r>
          </a:p>
        </p:txBody>
      </p:sp>
      <p:pic>
        <p:nvPicPr>
          <p:cNvPr id="53250" name="Picture 3" descr="LEARNING AG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5200" y="4038600"/>
            <a:ext cx="309880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rot="20752722">
            <a:off x="7019925" y="1684338"/>
            <a:ext cx="2220913" cy="2228850"/>
          </a:xfrm>
          <a:prstGeom prst="wedgeEllipseCallou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252" name="TextBox 5"/>
          <p:cNvSpPr txBox="1">
            <a:spLocks noChangeArrowheads="1"/>
          </p:cNvSpPr>
          <p:nvPr/>
        </p:nvSpPr>
        <p:spPr bwMode="auto">
          <a:xfrm>
            <a:off x="7239000" y="2057400"/>
            <a:ext cx="1752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sz="1600">
                <a:solidFill>
                  <a:schemeClr val="accent1"/>
                </a:solidFill>
                <a:latin typeface="Arial Black" pitchFamily="34" charset="0"/>
              </a:rPr>
              <a:t>The body learns to move in the patterns that you teach it.</a:t>
            </a:r>
          </a:p>
        </p:txBody>
      </p:sp>
      <p:sp>
        <p:nvSpPr>
          <p:cNvPr id="7" name="Rounded Rectangle 6"/>
          <p:cNvSpPr/>
          <p:nvPr/>
        </p:nvSpPr>
        <p:spPr>
          <a:xfrm>
            <a:off x="533400" y="2133600"/>
            <a:ext cx="6019800" cy="3223796"/>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a:solidFill>
                  <a:schemeClr val="accent1"/>
                </a:solidFill>
                <a:latin typeface="Arial Black" pitchFamily="34" charset="0"/>
              </a:rPr>
              <a:t>When your body is under too much pressure or strain it will let you know.</a:t>
            </a:r>
          </a:p>
          <a:p>
            <a:pPr>
              <a:spcBef>
                <a:spcPct val="50000"/>
              </a:spcBef>
              <a:defRPr/>
            </a:pPr>
            <a:endParaRPr lang="en-US" sz="2400" dirty="0">
              <a:solidFill>
                <a:schemeClr val="accent1"/>
              </a:solidFill>
              <a:latin typeface="Arial Black" pitchFamily="34" charset="0"/>
            </a:endParaRPr>
          </a:p>
          <a:p>
            <a:pPr>
              <a:spcBef>
                <a:spcPct val="50000"/>
              </a:spcBef>
              <a:defRPr/>
            </a:pPr>
            <a:r>
              <a:rPr lang="en-US" sz="2400" dirty="0">
                <a:solidFill>
                  <a:schemeClr val="accent1"/>
                </a:solidFill>
                <a:latin typeface="Arial Black" pitchFamily="34" charset="0"/>
              </a:rPr>
              <a:t>Effective treatment of pain and strain requires paying attention to early warning signs.</a:t>
            </a:r>
          </a:p>
        </p:txBody>
      </p:sp>
    </p:spTree>
    <p:custDataLst>
      <p:tags r:id="rId1"/>
    </p:custData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title" idx="4294967295"/>
          </p:nvPr>
        </p:nvSpPr>
        <p:spPr>
          <a:xfrm>
            <a:off x="457200" y="152400"/>
            <a:ext cx="6400800" cy="1143000"/>
          </a:xfrm>
        </p:spPr>
        <p:txBody>
          <a:bodyPr/>
          <a:lstStyle/>
          <a:p>
            <a:pPr eaLnBrk="1" hangingPunct="1"/>
            <a:r>
              <a:rPr lang="en-US" sz="4800" smtClean="0"/>
              <a:t>Protecting Your Body</a:t>
            </a:r>
          </a:p>
        </p:txBody>
      </p:sp>
      <p:sp>
        <p:nvSpPr>
          <p:cNvPr id="5" name="Rounded Rectangle 4"/>
          <p:cNvSpPr/>
          <p:nvPr/>
        </p:nvSpPr>
        <p:spPr>
          <a:xfrm>
            <a:off x="381000" y="2057400"/>
            <a:ext cx="4267200" cy="4005322"/>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a:solidFill>
                  <a:schemeClr val="accent1"/>
                </a:solidFill>
                <a:latin typeface="Arial Black" pitchFamily="34" charset="0"/>
              </a:rPr>
              <a:t>Some of the early warning signs include:</a:t>
            </a:r>
          </a:p>
          <a:p>
            <a:pPr lvl="1">
              <a:defRPr/>
            </a:pPr>
            <a:r>
              <a:rPr kumimoji="1" lang="en-US" sz="2400" dirty="0">
                <a:solidFill>
                  <a:schemeClr val="accent1"/>
                </a:solidFill>
                <a:latin typeface="Arial Black" pitchFamily="34" charset="0"/>
              </a:rPr>
              <a:t>Swelling</a:t>
            </a:r>
          </a:p>
          <a:p>
            <a:pPr lvl="1">
              <a:defRPr/>
            </a:pPr>
            <a:r>
              <a:rPr kumimoji="1" lang="en-US" sz="2400" dirty="0">
                <a:solidFill>
                  <a:schemeClr val="accent1"/>
                </a:solidFill>
                <a:latin typeface="Arial Black" pitchFamily="34" charset="0"/>
              </a:rPr>
              <a:t>Numbness</a:t>
            </a:r>
          </a:p>
          <a:p>
            <a:pPr lvl="1">
              <a:defRPr/>
            </a:pPr>
            <a:r>
              <a:rPr kumimoji="1" lang="en-US" sz="2400" dirty="0">
                <a:solidFill>
                  <a:schemeClr val="accent1"/>
                </a:solidFill>
                <a:latin typeface="Arial Black" pitchFamily="34" charset="0"/>
              </a:rPr>
              <a:t>Tingling</a:t>
            </a:r>
          </a:p>
          <a:p>
            <a:pPr lvl="1">
              <a:defRPr/>
            </a:pPr>
            <a:r>
              <a:rPr kumimoji="1" lang="en-US" sz="2400" dirty="0">
                <a:solidFill>
                  <a:schemeClr val="accent1"/>
                </a:solidFill>
                <a:latin typeface="Arial Black" pitchFamily="34" charset="0"/>
              </a:rPr>
              <a:t>Discomfort</a:t>
            </a:r>
          </a:p>
          <a:p>
            <a:pPr lvl="1">
              <a:defRPr/>
            </a:pPr>
            <a:r>
              <a:rPr kumimoji="1" lang="en-US" sz="2400" dirty="0">
                <a:solidFill>
                  <a:schemeClr val="accent1"/>
                </a:solidFill>
                <a:latin typeface="Arial Black" pitchFamily="34" charset="0"/>
              </a:rPr>
              <a:t>Burning sensations</a:t>
            </a:r>
          </a:p>
          <a:p>
            <a:pPr lvl="1">
              <a:defRPr/>
            </a:pPr>
            <a:r>
              <a:rPr kumimoji="1" lang="en-US" sz="2400" dirty="0">
                <a:solidFill>
                  <a:schemeClr val="accent1"/>
                </a:solidFill>
                <a:latin typeface="Arial Black" pitchFamily="34" charset="0"/>
              </a:rPr>
              <a:t>Irritation</a:t>
            </a:r>
          </a:p>
          <a:p>
            <a:pPr lvl="1">
              <a:defRPr/>
            </a:pPr>
            <a:r>
              <a:rPr kumimoji="1" lang="en-US" sz="2400" dirty="0">
                <a:solidFill>
                  <a:schemeClr val="accent1"/>
                </a:solidFill>
                <a:latin typeface="Arial Black" pitchFamily="34" charset="0"/>
              </a:rPr>
              <a:t>Insomnia</a:t>
            </a:r>
          </a:p>
          <a:p>
            <a:pPr lvl="1">
              <a:defRPr/>
            </a:pPr>
            <a:r>
              <a:rPr kumimoji="1" lang="en-US" sz="2400" dirty="0">
                <a:solidFill>
                  <a:schemeClr val="accent1"/>
                </a:solidFill>
                <a:latin typeface="Arial Black" pitchFamily="34" charset="0"/>
              </a:rPr>
              <a:t>Stiffness</a:t>
            </a:r>
            <a:endParaRPr lang="en-US" sz="2400" dirty="0">
              <a:solidFill>
                <a:schemeClr val="accent1"/>
              </a:solidFill>
              <a:latin typeface="Arial Black" pitchFamily="34" charset="0"/>
            </a:endParaRPr>
          </a:p>
        </p:txBody>
      </p:sp>
      <p:pic>
        <p:nvPicPr>
          <p:cNvPr id="55301" name="Picture 15" descr="ergonomic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2514600"/>
            <a:ext cx="40655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3"/>
          <p:cNvSpPr>
            <a:spLocks noGrp="1"/>
          </p:cNvSpPr>
          <p:nvPr>
            <p:ph type="title" idx="4294967295"/>
          </p:nvPr>
        </p:nvSpPr>
        <p:spPr>
          <a:xfrm>
            <a:off x="457200" y="152400"/>
            <a:ext cx="6400800" cy="1143000"/>
          </a:xfrm>
        </p:spPr>
        <p:txBody>
          <a:bodyPr/>
          <a:lstStyle/>
          <a:p>
            <a:pPr eaLnBrk="1" hangingPunct="1"/>
            <a:r>
              <a:rPr lang="en-US" sz="4800" smtClean="0"/>
              <a:t>Protecting Your Body</a:t>
            </a:r>
          </a:p>
        </p:txBody>
      </p:sp>
      <p:sp>
        <p:nvSpPr>
          <p:cNvPr id="5" name="Rounded Rectangle 4"/>
          <p:cNvSpPr/>
          <p:nvPr/>
        </p:nvSpPr>
        <p:spPr>
          <a:xfrm>
            <a:off x="381000" y="2057400"/>
            <a:ext cx="6629400" cy="1660743"/>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a:solidFill>
                  <a:schemeClr val="accent1"/>
                </a:solidFill>
                <a:latin typeface="Arial Black" pitchFamily="34" charset="0"/>
              </a:rPr>
              <a:t>You can experience these early warning signs in your back, neck, shoulder, elbows, forearms, wrists and hands. </a:t>
            </a:r>
          </a:p>
        </p:txBody>
      </p:sp>
      <p:pic>
        <p:nvPicPr>
          <p:cNvPr id="57349" name="Picture 6" descr="ergonomics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3600" y="3886200"/>
            <a:ext cx="35052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3"/>
          <p:cNvSpPr>
            <a:spLocks noGrp="1"/>
          </p:cNvSpPr>
          <p:nvPr>
            <p:ph type="title" idx="4294967295"/>
          </p:nvPr>
        </p:nvSpPr>
        <p:spPr>
          <a:xfrm>
            <a:off x="0" y="152400"/>
            <a:ext cx="7315200" cy="1143000"/>
          </a:xfrm>
        </p:spPr>
        <p:txBody>
          <a:bodyPr/>
          <a:lstStyle/>
          <a:p>
            <a:pPr eaLnBrk="1" hangingPunct="1"/>
            <a:r>
              <a:rPr lang="en-US" sz="4000" smtClean="0">
                <a:latin typeface="Arial Black" pitchFamily="34" charset="0"/>
              </a:rPr>
              <a:t>Check for Understanding</a:t>
            </a:r>
          </a:p>
        </p:txBody>
      </p:sp>
      <p:sp>
        <p:nvSpPr>
          <p:cNvPr id="3" name="Rounded Rectangle 2"/>
          <p:cNvSpPr/>
          <p:nvPr/>
        </p:nvSpPr>
        <p:spPr>
          <a:xfrm>
            <a:off x="457200" y="2438400"/>
            <a:ext cx="6629400" cy="488454"/>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lgn="ctr">
              <a:defRPr/>
            </a:pPr>
            <a:r>
              <a:rPr lang="en-US" sz="2400" dirty="0">
                <a:solidFill>
                  <a:schemeClr val="accent1"/>
                </a:solidFill>
                <a:latin typeface="Arial Black" pitchFamily="34" charset="0"/>
                <a:cs typeface="+mn-cs"/>
              </a:rPr>
              <a:t>Time for Group Activity!</a:t>
            </a:r>
          </a:p>
        </p:txBody>
      </p:sp>
      <p:pic>
        <p:nvPicPr>
          <p:cNvPr id="59397" name="Picture 2" descr="C:\Documents and Settings\Ivy Ulrich-Bonk\Local Settings\Temporary Internet Files\Content.IE5\D540ZRZU\MC900431586[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200400"/>
            <a:ext cx="28352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3400" y="5943600"/>
            <a:ext cx="6400800" cy="461963"/>
          </a:xfrm>
          <a:prstGeom prst="rect">
            <a:avLst/>
          </a:prstGeom>
        </p:spPr>
        <p:txBody>
          <a:bodyPr>
            <a:spAutoFit/>
          </a:bodyPr>
          <a:lstStyle/>
          <a:p>
            <a:pPr algn="ctr">
              <a:defRPr/>
            </a:pPr>
            <a:r>
              <a:rPr lang="en-US" sz="2400" b="1" dirty="0">
                <a:solidFill>
                  <a:schemeClr val="accent1"/>
                </a:solidFill>
                <a:latin typeface="+mj-lt"/>
              </a:rPr>
              <a:t>BODY MAPPING: 10-15 MINUTES</a:t>
            </a:r>
            <a:endParaRPr lang="en-US" sz="2400" b="1" dirty="0">
              <a:latin typeface="+mj-lt"/>
            </a:endParaRPr>
          </a:p>
        </p:txBody>
      </p:sp>
    </p:spTree>
    <p:custDataLst>
      <p:tags r:id="rId1"/>
    </p:custData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3"/>
          <p:cNvSpPr>
            <a:spLocks noGrp="1"/>
          </p:cNvSpPr>
          <p:nvPr>
            <p:ph type="title" idx="4294967295"/>
          </p:nvPr>
        </p:nvSpPr>
        <p:spPr>
          <a:xfrm>
            <a:off x="457200" y="152400"/>
            <a:ext cx="6400800" cy="1143000"/>
          </a:xfrm>
        </p:spPr>
        <p:txBody>
          <a:bodyPr/>
          <a:lstStyle/>
          <a:p>
            <a:pPr eaLnBrk="1" hangingPunct="1"/>
            <a:r>
              <a:rPr lang="en-US" sz="4800" smtClean="0"/>
              <a:t>Protecting Your Body</a:t>
            </a:r>
          </a:p>
        </p:txBody>
      </p:sp>
      <p:sp>
        <p:nvSpPr>
          <p:cNvPr id="61442" name="Text Box 4"/>
          <p:cNvSpPr txBox="1">
            <a:spLocks noChangeArrowheads="1"/>
          </p:cNvSpPr>
          <p:nvPr/>
        </p:nvSpPr>
        <p:spPr bwMode="auto">
          <a:xfrm>
            <a:off x="609600" y="2590800"/>
            <a:ext cx="6477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endParaRPr lang="en-US">
              <a:solidFill>
                <a:schemeClr val="accent1"/>
              </a:solidFill>
            </a:endParaRPr>
          </a:p>
          <a:p>
            <a:pPr>
              <a:spcBef>
                <a:spcPct val="50000"/>
              </a:spcBef>
            </a:pPr>
            <a:endParaRPr lang="en-US">
              <a:solidFill>
                <a:schemeClr val="accent1"/>
              </a:solidFill>
            </a:endParaRPr>
          </a:p>
        </p:txBody>
      </p:sp>
      <p:sp>
        <p:nvSpPr>
          <p:cNvPr id="5" name="Rounded Rectangle 4"/>
          <p:cNvSpPr/>
          <p:nvPr/>
        </p:nvSpPr>
        <p:spPr>
          <a:xfrm>
            <a:off x="533400" y="2133600"/>
            <a:ext cx="6705600" cy="1269980"/>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a:solidFill>
                  <a:schemeClr val="accent1"/>
                </a:solidFill>
                <a:latin typeface="Arial Black" pitchFamily="34" charset="0"/>
              </a:rPr>
              <a:t>Warm-up exercises and stretch breaks can help prevent injuries and relieve pressure.</a:t>
            </a:r>
          </a:p>
        </p:txBody>
      </p:sp>
      <p:pic>
        <p:nvPicPr>
          <p:cNvPr id="61446" name="Picture 5" descr="C:\Documents and Settings\Telamon Admin\Local Settings\Temporary Internet Files\Content.IE5\JFZRLB0G\MC900121001[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0" y="3124200"/>
            <a:ext cx="44958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3"/>
          <p:cNvSpPr>
            <a:spLocks noGrp="1"/>
          </p:cNvSpPr>
          <p:nvPr>
            <p:ph type="title" idx="4294967295"/>
          </p:nvPr>
        </p:nvSpPr>
        <p:spPr>
          <a:xfrm>
            <a:off x="457200" y="152400"/>
            <a:ext cx="6400800" cy="1143000"/>
          </a:xfrm>
        </p:spPr>
        <p:txBody>
          <a:bodyPr/>
          <a:lstStyle/>
          <a:p>
            <a:pPr eaLnBrk="1" hangingPunct="1"/>
            <a:r>
              <a:rPr lang="en-US" sz="4800" smtClean="0"/>
              <a:t>Exercise Demo</a:t>
            </a:r>
          </a:p>
        </p:txBody>
      </p:sp>
      <p:sp>
        <p:nvSpPr>
          <p:cNvPr id="63490" name="Text Box 4"/>
          <p:cNvSpPr txBox="1">
            <a:spLocks noChangeArrowheads="1"/>
          </p:cNvSpPr>
          <p:nvPr/>
        </p:nvSpPr>
        <p:spPr bwMode="auto">
          <a:xfrm>
            <a:off x="609600" y="2590800"/>
            <a:ext cx="6477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endParaRPr lang="en-US">
              <a:solidFill>
                <a:schemeClr val="accent1"/>
              </a:solidFill>
            </a:endParaRPr>
          </a:p>
          <a:p>
            <a:pPr>
              <a:spcBef>
                <a:spcPct val="50000"/>
              </a:spcBef>
            </a:pPr>
            <a:endParaRPr lang="en-US">
              <a:solidFill>
                <a:schemeClr val="accent1"/>
              </a:solidFill>
            </a:endParaRPr>
          </a:p>
        </p:txBody>
      </p:sp>
      <p:pic>
        <p:nvPicPr>
          <p:cNvPr id="63491" name="Picture 2" descr="C:\Users\Telamon User\AppData\Local\Microsoft\Windows\Temporary Internet Files\Content.IE5\SAUCB20K\MC900121033[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47800" y="1752600"/>
            <a:ext cx="4575175"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3"/>
          <p:cNvSpPr>
            <a:spLocks noGrp="1"/>
          </p:cNvSpPr>
          <p:nvPr>
            <p:ph type="title" idx="4294967295"/>
          </p:nvPr>
        </p:nvSpPr>
        <p:spPr>
          <a:xfrm>
            <a:off x="0" y="152400"/>
            <a:ext cx="7315200" cy="1143000"/>
          </a:xfrm>
        </p:spPr>
        <p:txBody>
          <a:bodyPr/>
          <a:lstStyle/>
          <a:p>
            <a:pPr eaLnBrk="1" hangingPunct="1"/>
            <a:r>
              <a:rPr lang="en-US" sz="4000" smtClean="0">
                <a:latin typeface="Arial Black" pitchFamily="34" charset="0"/>
              </a:rPr>
              <a:t>Check for Understanding</a:t>
            </a:r>
          </a:p>
        </p:txBody>
      </p:sp>
      <p:sp>
        <p:nvSpPr>
          <p:cNvPr id="6" name="Rounded Rectangle 5"/>
          <p:cNvSpPr/>
          <p:nvPr/>
        </p:nvSpPr>
        <p:spPr>
          <a:xfrm>
            <a:off x="533400" y="2133600"/>
            <a:ext cx="6705600" cy="4200704"/>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eaLnBrk="0" hangingPunct="0">
              <a:defRPr/>
            </a:pPr>
            <a:r>
              <a:rPr lang="en-US" sz="2400" dirty="0">
                <a:solidFill>
                  <a:schemeClr val="accent1"/>
                </a:solidFill>
                <a:latin typeface="Arial Black" pitchFamily="34" charset="0"/>
                <a:ea typeface="Times New Roman" pitchFamily="18" charset="0"/>
              </a:rPr>
              <a:t>The ergonomic factor experienced when performing the same motion or series of motions repeatedly and frequently is:</a:t>
            </a:r>
          </a:p>
          <a:p>
            <a:pPr eaLnBrk="0" hangingPunct="0">
              <a:defRPr/>
            </a:pPr>
            <a:endParaRPr lang="en-US" sz="2400" dirty="0">
              <a:solidFill>
                <a:schemeClr val="accent1"/>
              </a:solidFill>
              <a:latin typeface="Arial Black" pitchFamily="34" charset="0"/>
            </a:endParaRPr>
          </a:p>
          <a:p>
            <a:pPr marL="457200" indent="-457200" eaLnBrk="0" hangingPunct="0">
              <a:buFont typeface="+mj-lt"/>
              <a:buAutoNum type="alphaUcPeriod"/>
              <a:defRPr/>
            </a:pPr>
            <a:r>
              <a:rPr lang="en-US" sz="2400" dirty="0">
                <a:solidFill>
                  <a:schemeClr val="accent1"/>
                </a:solidFill>
                <a:latin typeface="Arial Black" pitchFamily="34" charset="0"/>
              </a:rPr>
              <a:t>Force</a:t>
            </a:r>
          </a:p>
          <a:p>
            <a:pPr marL="457200" indent="-457200" eaLnBrk="0" hangingPunct="0">
              <a:buFont typeface="+mj-lt"/>
              <a:buAutoNum type="alphaUcPeriod"/>
              <a:defRPr/>
            </a:pPr>
            <a:r>
              <a:rPr lang="en-US" sz="2400" dirty="0">
                <a:solidFill>
                  <a:schemeClr val="accent1"/>
                </a:solidFill>
                <a:latin typeface="Arial Black" pitchFamily="34" charset="0"/>
              </a:rPr>
              <a:t>Repetition</a:t>
            </a:r>
          </a:p>
          <a:p>
            <a:pPr marL="457200" indent="-457200" eaLnBrk="0" hangingPunct="0">
              <a:buFont typeface="+mj-lt"/>
              <a:buAutoNum type="alphaUcPeriod"/>
              <a:defRPr/>
            </a:pPr>
            <a:r>
              <a:rPr lang="en-US" sz="2400" dirty="0">
                <a:solidFill>
                  <a:schemeClr val="accent1"/>
                </a:solidFill>
                <a:latin typeface="Arial Black" pitchFamily="34" charset="0"/>
              </a:rPr>
              <a:t>Contact stress</a:t>
            </a:r>
          </a:p>
          <a:p>
            <a:pPr marL="457200" indent="-457200" eaLnBrk="0" hangingPunct="0">
              <a:buFont typeface="+mj-lt"/>
              <a:buAutoNum type="alphaUcPeriod"/>
              <a:defRPr/>
            </a:pPr>
            <a:r>
              <a:rPr lang="en-US" sz="2400" dirty="0">
                <a:solidFill>
                  <a:schemeClr val="accent1"/>
                </a:solidFill>
                <a:latin typeface="Arial Black" pitchFamily="34" charset="0"/>
              </a:rPr>
              <a:t>Vibration</a:t>
            </a:r>
          </a:p>
          <a:p>
            <a:pPr eaLnBrk="0" hangingPunct="0">
              <a:defRPr/>
            </a:pPr>
            <a:endParaRPr lang="en-US" sz="3600" dirty="0">
              <a:solidFill>
                <a:schemeClr val="accent1"/>
              </a:solidFill>
              <a:latin typeface="Arial Black"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3"/>
          <p:cNvSpPr>
            <a:spLocks noGrp="1"/>
          </p:cNvSpPr>
          <p:nvPr>
            <p:ph type="title" idx="4294967295"/>
          </p:nvPr>
        </p:nvSpPr>
        <p:spPr>
          <a:xfrm>
            <a:off x="0" y="152400"/>
            <a:ext cx="7315200" cy="1143000"/>
          </a:xfrm>
        </p:spPr>
        <p:txBody>
          <a:bodyPr/>
          <a:lstStyle/>
          <a:p>
            <a:pPr eaLnBrk="1" hangingPunct="1"/>
            <a:r>
              <a:rPr lang="en-US" sz="4000" smtClean="0">
                <a:latin typeface="Arial Black" pitchFamily="34" charset="0"/>
              </a:rPr>
              <a:t>Check for Understanding</a:t>
            </a:r>
          </a:p>
        </p:txBody>
      </p:sp>
      <p:sp>
        <p:nvSpPr>
          <p:cNvPr id="6" name="Rounded Rectangle 5"/>
          <p:cNvSpPr/>
          <p:nvPr/>
        </p:nvSpPr>
        <p:spPr>
          <a:xfrm>
            <a:off x="533400" y="1828800"/>
            <a:ext cx="6705600" cy="4396085"/>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eaLnBrk="0" hangingPunct="0">
              <a:defRPr/>
            </a:pPr>
            <a:r>
              <a:rPr lang="en-US" sz="2400" dirty="0">
                <a:solidFill>
                  <a:schemeClr val="accent1"/>
                </a:solidFill>
                <a:latin typeface="Arial Black" pitchFamily="34" charset="0"/>
                <a:ea typeface="Times New Roman" pitchFamily="18" charset="0"/>
              </a:rPr>
              <a:t>MULTIPLE CHOICE.</a:t>
            </a:r>
          </a:p>
          <a:p>
            <a:pPr eaLnBrk="0" hangingPunct="0">
              <a:defRPr/>
            </a:pPr>
            <a:endParaRPr lang="en-US" sz="2400" dirty="0">
              <a:solidFill>
                <a:schemeClr val="accent1"/>
              </a:solidFill>
              <a:latin typeface="Arial Black" pitchFamily="34" charset="0"/>
              <a:ea typeface="Times New Roman" pitchFamily="18" charset="0"/>
            </a:endParaRPr>
          </a:p>
          <a:p>
            <a:pPr eaLnBrk="0" hangingPunct="0">
              <a:defRPr/>
            </a:pPr>
            <a:r>
              <a:rPr lang="en-US" sz="2400" dirty="0">
                <a:solidFill>
                  <a:schemeClr val="accent1"/>
                </a:solidFill>
                <a:latin typeface="Arial Black" pitchFamily="34" charset="0"/>
                <a:ea typeface="Times New Roman" pitchFamily="18" charset="0"/>
              </a:rPr>
              <a:t>The ergonomic factor experienced when engaging in t</a:t>
            </a:r>
            <a:r>
              <a:rPr lang="en-US" sz="2400" dirty="0">
                <a:solidFill>
                  <a:schemeClr val="accent1"/>
                </a:solidFill>
                <a:latin typeface="Arial Black" pitchFamily="34" charset="0"/>
                <a:cs typeface="Arial" charset="0"/>
              </a:rPr>
              <a:t>asks that require exertions and result in pressure on joints is:</a:t>
            </a:r>
            <a:endParaRPr lang="en-US" sz="2400" dirty="0">
              <a:solidFill>
                <a:schemeClr val="accent1"/>
              </a:solidFill>
              <a:latin typeface="Arial Black" pitchFamily="34" charset="0"/>
              <a:ea typeface="Times New Roman" pitchFamily="18" charset="0"/>
            </a:endParaRPr>
          </a:p>
          <a:p>
            <a:pPr eaLnBrk="0" hangingPunct="0">
              <a:defRPr/>
            </a:pPr>
            <a:endParaRPr lang="en-US" sz="2400" dirty="0">
              <a:solidFill>
                <a:schemeClr val="accent1"/>
              </a:solidFill>
              <a:latin typeface="Arial Black" pitchFamily="34" charset="0"/>
            </a:endParaRPr>
          </a:p>
          <a:p>
            <a:pPr marL="457200" indent="-457200" eaLnBrk="0" hangingPunct="0">
              <a:buFont typeface="+mj-lt"/>
              <a:buAutoNum type="alphaUcPeriod"/>
              <a:defRPr/>
            </a:pPr>
            <a:r>
              <a:rPr lang="en-US" sz="2400" dirty="0">
                <a:solidFill>
                  <a:schemeClr val="accent1"/>
                </a:solidFill>
                <a:latin typeface="Arial Black" pitchFamily="34" charset="0"/>
              </a:rPr>
              <a:t>Vibration</a:t>
            </a:r>
          </a:p>
          <a:p>
            <a:pPr marL="457200" indent="-457200" eaLnBrk="0" hangingPunct="0">
              <a:buFont typeface="+mj-lt"/>
              <a:buAutoNum type="alphaUcPeriod"/>
              <a:defRPr/>
            </a:pPr>
            <a:r>
              <a:rPr lang="en-US" sz="2400" dirty="0">
                <a:solidFill>
                  <a:schemeClr val="accent1"/>
                </a:solidFill>
                <a:latin typeface="Arial Black" pitchFamily="34" charset="0"/>
              </a:rPr>
              <a:t>Repetition</a:t>
            </a:r>
          </a:p>
          <a:p>
            <a:pPr marL="457200" indent="-457200" eaLnBrk="0" hangingPunct="0">
              <a:buFont typeface="+mj-lt"/>
              <a:buAutoNum type="alphaUcPeriod"/>
              <a:defRPr/>
            </a:pPr>
            <a:r>
              <a:rPr lang="en-US" sz="2400" dirty="0">
                <a:solidFill>
                  <a:schemeClr val="accent1"/>
                </a:solidFill>
                <a:latin typeface="Arial Black" pitchFamily="34" charset="0"/>
              </a:rPr>
              <a:t>Force</a:t>
            </a:r>
          </a:p>
          <a:p>
            <a:pPr marL="457200" indent="-457200" eaLnBrk="0" hangingPunct="0">
              <a:buFont typeface="+mj-lt"/>
              <a:buAutoNum type="alphaUcPeriod"/>
              <a:defRPr/>
            </a:pPr>
            <a:r>
              <a:rPr lang="en-US" sz="2400" dirty="0">
                <a:solidFill>
                  <a:schemeClr val="accent1"/>
                </a:solidFill>
                <a:latin typeface="Arial Black" pitchFamily="34" charset="0"/>
              </a:rPr>
              <a:t>Contact stress</a:t>
            </a:r>
            <a:endParaRPr lang="en-US" sz="3600" dirty="0">
              <a:solidFill>
                <a:schemeClr val="accent1"/>
              </a:solidFill>
              <a:latin typeface="Arial Black"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3"/>
          <p:cNvSpPr>
            <a:spLocks noGrp="1"/>
          </p:cNvSpPr>
          <p:nvPr>
            <p:ph type="title" idx="4294967295"/>
          </p:nvPr>
        </p:nvSpPr>
        <p:spPr>
          <a:xfrm>
            <a:off x="0" y="152400"/>
            <a:ext cx="7315200" cy="1143000"/>
          </a:xfrm>
        </p:spPr>
        <p:txBody>
          <a:bodyPr/>
          <a:lstStyle/>
          <a:p>
            <a:pPr eaLnBrk="1" hangingPunct="1"/>
            <a:r>
              <a:rPr lang="en-US" sz="4000" smtClean="0">
                <a:latin typeface="Arial Black" pitchFamily="34" charset="0"/>
              </a:rPr>
              <a:t>Check for Understanding</a:t>
            </a:r>
          </a:p>
        </p:txBody>
      </p:sp>
      <p:sp>
        <p:nvSpPr>
          <p:cNvPr id="6" name="Rounded Rectangle 5"/>
          <p:cNvSpPr/>
          <p:nvPr/>
        </p:nvSpPr>
        <p:spPr>
          <a:xfrm>
            <a:off x="304800" y="2133600"/>
            <a:ext cx="6934200" cy="4157722"/>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eaLnBrk="0" hangingPunct="0">
              <a:defRPr/>
            </a:pPr>
            <a:r>
              <a:rPr lang="en-US" sz="2400" dirty="0">
                <a:solidFill>
                  <a:schemeClr val="accent1"/>
                </a:solidFill>
                <a:latin typeface="Arial Black" pitchFamily="34" charset="0"/>
                <a:cs typeface="Arial" charset="0"/>
              </a:rPr>
              <a:t>MULTIPLE CHOICE.</a:t>
            </a:r>
          </a:p>
          <a:p>
            <a:pPr eaLnBrk="0" hangingPunct="0">
              <a:defRPr/>
            </a:pPr>
            <a:endParaRPr lang="en-US" sz="2400" dirty="0">
              <a:solidFill>
                <a:schemeClr val="accent1"/>
              </a:solidFill>
              <a:latin typeface="Arial Black" pitchFamily="34" charset="0"/>
              <a:cs typeface="Arial" charset="0"/>
            </a:endParaRPr>
          </a:p>
          <a:p>
            <a:pPr eaLnBrk="0" hangingPunct="0">
              <a:defRPr/>
            </a:pPr>
            <a:r>
              <a:rPr lang="en-US" sz="2400" b="1" dirty="0">
                <a:solidFill>
                  <a:schemeClr val="accent1"/>
                </a:solidFill>
                <a:latin typeface="Arial Black" pitchFamily="34" charset="0"/>
                <a:cs typeface="Arial" charset="0"/>
              </a:rPr>
              <a:t>What are early warning signs? (Check all that apply.)</a:t>
            </a:r>
          </a:p>
          <a:p>
            <a:pPr eaLnBrk="0" hangingPunct="0">
              <a:defRPr/>
            </a:pPr>
            <a:endParaRPr lang="en-US" sz="2400" b="1" dirty="0">
              <a:solidFill>
                <a:schemeClr val="accent1"/>
              </a:solidFill>
              <a:latin typeface="Arial Black" pitchFamily="34" charset="0"/>
            </a:endParaRPr>
          </a:p>
          <a:p>
            <a:pPr marL="457200" indent="-457200" eaLnBrk="0" hangingPunct="0">
              <a:buFontTx/>
              <a:buAutoNum type="alphaUcPeriod"/>
              <a:defRPr/>
            </a:pPr>
            <a:r>
              <a:rPr lang="en-US" sz="2400" dirty="0">
                <a:solidFill>
                  <a:schemeClr val="accent1"/>
                </a:solidFill>
                <a:latin typeface="Arial Black" pitchFamily="34" charset="0"/>
                <a:cs typeface="Arial" charset="0"/>
              </a:rPr>
              <a:t>Swelling	E.  Burning sensations </a:t>
            </a:r>
          </a:p>
          <a:p>
            <a:pPr marL="457200" indent="-457200" eaLnBrk="0" hangingPunct="0">
              <a:buFontTx/>
              <a:buAutoNum type="alphaUcPeriod"/>
              <a:defRPr/>
            </a:pPr>
            <a:r>
              <a:rPr lang="en-US" sz="2400" dirty="0">
                <a:solidFill>
                  <a:schemeClr val="accent1"/>
                </a:solidFill>
                <a:latin typeface="Arial Black" pitchFamily="34" charset="0"/>
                <a:cs typeface="Arial" charset="0"/>
              </a:rPr>
              <a:t>Irritation	F.   Insomnia</a:t>
            </a:r>
          </a:p>
          <a:p>
            <a:pPr eaLnBrk="0" hangingPunct="0">
              <a:defRPr/>
            </a:pPr>
            <a:r>
              <a:rPr lang="en-US" sz="2400" dirty="0">
                <a:solidFill>
                  <a:schemeClr val="accent1"/>
                </a:solidFill>
                <a:latin typeface="Arial Black" pitchFamily="34" charset="0"/>
                <a:cs typeface="Arial" charset="0"/>
              </a:rPr>
              <a:t>C. Stiffness	G.  Numbness</a:t>
            </a:r>
          </a:p>
          <a:p>
            <a:pPr eaLnBrk="0" hangingPunct="0">
              <a:defRPr/>
            </a:pPr>
            <a:r>
              <a:rPr lang="en-US" sz="2400" dirty="0">
                <a:solidFill>
                  <a:schemeClr val="accent1"/>
                </a:solidFill>
                <a:latin typeface="Arial Black" pitchFamily="34" charset="0"/>
                <a:cs typeface="Arial" charset="0"/>
              </a:rPr>
              <a:t>D. Tingling		H.  Discomfort</a:t>
            </a:r>
          </a:p>
          <a:p>
            <a:pPr eaLnBrk="0" hangingPunct="0">
              <a:defRPr/>
            </a:pPr>
            <a:endParaRPr lang="en-US" sz="2400" dirty="0">
              <a:solidFill>
                <a:schemeClr val="accent1"/>
              </a:solidFill>
              <a:latin typeface="Arial" charset="0"/>
              <a:cs typeface="Arial"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3"/>
          <p:cNvSpPr>
            <a:spLocks noGrp="1"/>
          </p:cNvSpPr>
          <p:nvPr>
            <p:ph type="title" idx="4294967295"/>
          </p:nvPr>
        </p:nvSpPr>
        <p:spPr>
          <a:xfrm>
            <a:off x="0" y="152400"/>
            <a:ext cx="7315200" cy="1143000"/>
          </a:xfrm>
        </p:spPr>
        <p:txBody>
          <a:bodyPr/>
          <a:lstStyle/>
          <a:p>
            <a:pPr eaLnBrk="1" hangingPunct="1"/>
            <a:r>
              <a:rPr lang="en-US" sz="4000" smtClean="0">
                <a:latin typeface="Arial Black" pitchFamily="34" charset="0"/>
              </a:rPr>
              <a:t>Check for Understanding</a:t>
            </a:r>
          </a:p>
        </p:txBody>
      </p:sp>
      <p:sp>
        <p:nvSpPr>
          <p:cNvPr id="6" name="Rounded Rectangle 5"/>
          <p:cNvSpPr/>
          <p:nvPr/>
        </p:nvSpPr>
        <p:spPr>
          <a:xfrm>
            <a:off x="533400" y="2743200"/>
            <a:ext cx="6553200" cy="1660743"/>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eaLnBrk="0" hangingPunct="0">
              <a:defRPr/>
            </a:pPr>
            <a:r>
              <a:rPr lang="en-US" sz="2400" dirty="0">
                <a:solidFill>
                  <a:schemeClr val="accent1"/>
                </a:solidFill>
                <a:latin typeface="Arial Black" pitchFamily="34" charset="0"/>
                <a:cs typeface="Arial" charset="0"/>
              </a:rPr>
              <a:t>FILL IN THE BLANK.</a:t>
            </a:r>
          </a:p>
          <a:p>
            <a:pPr eaLnBrk="0" hangingPunct="0">
              <a:defRPr/>
            </a:pPr>
            <a:endParaRPr lang="en-US" sz="2400" dirty="0">
              <a:solidFill>
                <a:schemeClr val="accent1"/>
              </a:solidFill>
              <a:latin typeface="Arial Black" pitchFamily="34" charset="0"/>
              <a:cs typeface="Arial" charset="0"/>
            </a:endParaRPr>
          </a:p>
          <a:p>
            <a:pPr eaLnBrk="0" hangingPunct="0">
              <a:defRPr/>
            </a:pPr>
            <a:r>
              <a:rPr lang="en-US" sz="2400" dirty="0">
                <a:solidFill>
                  <a:schemeClr val="accent1"/>
                </a:solidFill>
                <a:latin typeface="Arial Black" pitchFamily="34" charset="0"/>
                <a:cs typeface="Arial" charset="0"/>
              </a:rPr>
              <a:t>The study of how to bring the work to the worker is called ______________.</a:t>
            </a:r>
            <a:endParaRPr lang="en-US" sz="3600" dirty="0">
              <a:solidFill>
                <a:schemeClr val="accent1"/>
              </a:solidFill>
              <a:latin typeface="Arial Black"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609600" y="2686050"/>
            <a:ext cx="6400800" cy="1938338"/>
          </a:xfrm>
          <a:prstGeom prst="rect">
            <a:avLst/>
          </a:prstGeom>
          <a:noFill/>
          <a:ln w="9525">
            <a:noFill/>
            <a:miter lim="800000"/>
            <a:headEnd/>
            <a:tailEnd/>
          </a:ln>
          <a:effectLst/>
        </p:spPr>
        <p:txBody>
          <a:bodyPr anchor="ctr">
            <a:spAutoFit/>
          </a:bodyPr>
          <a:lstStyle/>
          <a:p>
            <a:pPr algn="ctr">
              <a:tabLst>
                <a:tab pos="-914400" algn="l"/>
                <a:tab pos="51435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6000" dirty="0">
                <a:latin typeface="+mj-lt"/>
                <a:ea typeface="Times New Roman" pitchFamily="18" charset="0"/>
              </a:rPr>
              <a:t>USING ERGONOMICS</a:t>
            </a:r>
            <a:endParaRPr lang="en-US" sz="6000" dirty="0">
              <a:latin typeface="+mj-lt"/>
            </a:endParaRPr>
          </a:p>
        </p:txBody>
      </p:sp>
    </p:spTree>
    <p:custDataLst>
      <p:tags r:id="rId1"/>
    </p:custData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3"/>
          <p:cNvSpPr>
            <a:spLocks noGrp="1"/>
          </p:cNvSpPr>
          <p:nvPr>
            <p:ph type="title" idx="4294967295"/>
          </p:nvPr>
        </p:nvSpPr>
        <p:spPr>
          <a:xfrm>
            <a:off x="228600" y="152400"/>
            <a:ext cx="6934200" cy="1143000"/>
          </a:xfrm>
        </p:spPr>
        <p:txBody>
          <a:bodyPr/>
          <a:lstStyle/>
          <a:p>
            <a:pPr eaLnBrk="1" hangingPunct="1"/>
            <a:r>
              <a:rPr lang="en-US" sz="4000" smtClean="0"/>
              <a:t>To Extend Your Learning, Check Out the Resources Below</a:t>
            </a:r>
          </a:p>
        </p:txBody>
      </p:sp>
      <p:pic>
        <p:nvPicPr>
          <p:cNvPr id="73730" name="Picture 3" descr="LEARNING AG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5200" y="4114800"/>
            <a:ext cx="309880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457200" y="1905000"/>
            <a:ext cx="6629400" cy="4493776"/>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000" dirty="0">
                <a:solidFill>
                  <a:schemeClr val="accent1"/>
                </a:solidFill>
                <a:latin typeface="Arial Black" pitchFamily="34" charset="0"/>
              </a:rPr>
              <a:t>Poultry Processing Industry </a:t>
            </a:r>
            <a:r>
              <a:rPr lang="en-US" sz="2000" dirty="0" err="1">
                <a:solidFill>
                  <a:schemeClr val="accent1"/>
                </a:solidFill>
                <a:latin typeface="Arial Black" pitchFamily="34" charset="0"/>
              </a:rPr>
              <a:t>eTool</a:t>
            </a:r>
            <a:r>
              <a:rPr lang="en-US" sz="2000" dirty="0">
                <a:solidFill>
                  <a:schemeClr val="accent1"/>
                </a:solidFill>
                <a:latin typeface="Arial Black" pitchFamily="34" charset="0"/>
              </a:rPr>
              <a:t> (</a:t>
            </a:r>
            <a:r>
              <a:rPr lang="en-US" sz="2000" dirty="0">
                <a:solidFill>
                  <a:schemeClr val="accent1"/>
                </a:solidFill>
                <a:latin typeface="Arial Black" pitchFamily="34" charset="0"/>
                <a:hlinkClick r:id="rId5"/>
              </a:rPr>
              <a:t>http://www.osha.gov/SLTC/etools/poultry/</a:t>
            </a:r>
            <a:r>
              <a:rPr lang="en-US" sz="2000" dirty="0">
                <a:solidFill>
                  <a:schemeClr val="accent1"/>
                </a:solidFill>
                <a:latin typeface="Arial Black" pitchFamily="34" charset="0"/>
              </a:rPr>
              <a:t>)</a:t>
            </a:r>
          </a:p>
          <a:p>
            <a:pPr>
              <a:spcBef>
                <a:spcPct val="50000"/>
              </a:spcBef>
              <a:defRPr/>
            </a:pPr>
            <a:endParaRPr lang="en-US" sz="2000" dirty="0">
              <a:solidFill>
                <a:schemeClr val="accent1"/>
              </a:solidFill>
              <a:latin typeface="Arial Black" pitchFamily="34" charset="0"/>
            </a:endParaRPr>
          </a:p>
          <a:p>
            <a:pPr>
              <a:spcBef>
                <a:spcPct val="50000"/>
              </a:spcBef>
              <a:defRPr/>
            </a:pPr>
            <a:r>
              <a:rPr lang="en-US" sz="2000" dirty="0">
                <a:solidFill>
                  <a:schemeClr val="accent1"/>
                </a:solidFill>
                <a:latin typeface="Arial Black" pitchFamily="34" charset="0"/>
              </a:rPr>
              <a:t>North Carolina Department of Labor Occupational Safety and Health Division, A Guide to Safe Work Practices in the Poultry Processing Industry</a:t>
            </a:r>
          </a:p>
          <a:p>
            <a:pPr>
              <a:spcBef>
                <a:spcPct val="50000"/>
              </a:spcBef>
              <a:defRPr/>
            </a:pPr>
            <a:endParaRPr lang="en-US" sz="2000" dirty="0">
              <a:solidFill>
                <a:schemeClr val="accent1"/>
              </a:solidFill>
              <a:latin typeface="Arial Black" pitchFamily="34" charset="0"/>
            </a:endParaRPr>
          </a:p>
          <a:p>
            <a:pPr>
              <a:spcBef>
                <a:spcPct val="50000"/>
              </a:spcBef>
              <a:defRPr/>
            </a:pPr>
            <a:r>
              <a:rPr lang="en-US" sz="2000" dirty="0">
                <a:solidFill>
                  <a:schemeClr val="accent1"/>
                </a:solidFill>
                <a:latin typeface="Arial Black" pitchFamily="34" charset="0"/>
                <a:hlinkClick r:id="rId6"/>
              </a:rPr>
              <a:t>http://www.oshainfo.gatech.edu/ergo-training/trainer.html</a:t>
            </a:r>
            <a:endParaRPr lang="en-US" sz="2000" dirty="0">
              <a:solidFill>
                <a:schemeClr val="accent1"/>
              </a:solidFill>
              <a:latin typeface="Arial Black" pitchFamily="34" charset="0"/>
            </a:endParaRPr>
          </a:p>
          <a:p>
            <a:pPr>
              <a:spcBef>
                <a:spcPct val="50000"/>
              </a:spcBef>
              <a:defRPr/>
            </a:pPr>
            <a:endParaRPr lang="en-US" sz="2000" dirty="0">
              <a:solidFill>
                <a:schemeClr val="accent1"/>
              </a:solidFill>
              <a:latin typeface="Arial Black"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3"/>
          <p:cNvSpPr>
            <a:spLocks noGrp="1"/>
          </p:cNvSpPr>
          <p:nvPr>
            <p:ph type="title" idx="4294967295"/>
          </p:nvPr>
        </p:nvSpPr>
        <p:spPr>
          <a:xfrm>
            <a:off x="0" y="152400"/>
            <a:ext cx="7315200" cy="1143000"/>
          </a:xfrm>
        </p:spPr>
        <p:txBody>
          <a:bodyPr/>
          <a:lstStyle/>
          <a:p>
            <a:pPr eaLnBrk="1" hangingPunct="1"/>
            <a:r>
              <a:rPr lang="en-US" sz="4000" smtClean="0"/>
              <a:t>Susan Harwood Safety Training Grant Program Team</a:t>
            </a:r>
            <a:endParaRPr lang="en-US" smtClean="0"/>
          </a:p>
        </p:txBody>
      </p:sp>
      <p:sp>
        <p:nvSpPr>
          <p:cNvPr id="5" name="Rounded Rectangle 4"/>
          <p:cNvSpPr/>
          <p:nvPr/>
        </p:nvSpPr>
        <p:spPr>
          <a:xfrm>
            <a:off x="609600" y="1917442"/>
            <a:ext cx="8001000" cy="4656594"/>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defRPr/>
            </a:pPr>
            <a:r>
              <a:rPr lang="en-US" sz="2000" dirty="0">
                <a:solidFill>
                  <a:schemeClr val="accent1"/>
                </a:solidFill>
                <a:latin typeface="Arial Black" pitchFamily="34" charset="0"/>
              </a:rPr>
              <a:t>	</a:t>
            </a:r>
          </a:p>
          <a:p>
            <a:pPr algn="ctr">
              <a:defRPr/>
            </a:pPr>
            <a:r>
              <a:rPr lang="en-US" sz="2000" b="1" dirty="0">
                <a:solidFill>
                  <a:schemeClr val="accent1"/>
                </a:solidFill>
                <a:latin typeface="Arial Black" pitchFamily="34" charset="0"/>
              </a:rPr>
              <a:t>Ivy Bonk, Program Coordinator</a:t>
            </a:r>
          </a:p>
          <a:p>
            <a:pPr algn="ctr">
              <a:defRPr/>
            </a:pPr>
            <a:r>
              <a:rPr lang="en-US" sz="2000" b="1" dirty="0">
                <a:solidFill>
                  <a:schemeClr val="accent1"/>
                </a:solidFill>
                <a:latin typeface="Arial Black" pitchFamily="34" charset="0"/>
              </a:rPr>
              <a:t>Debra Stewart, Corporate Risk Mgmt. Specialist</a:t>
            </a:r>
          </a:p>
          <a:p>
            <a:pPr algn="ctr">
              <a:defRPr/>
            </a:pPr>
            <a:r>
              <a:rPr lang="en-US" sz="2000" b="1" dirty="0">
                <a:solidFill>
                  <a:schemeClr val="accent1"/>
                </a:solidFill>
                <a:latin typeface="Arial Black" pitchFamily="34" charset="0"/>
              </a:rPr>
              <a:t>Jennifer </a:t>
            </a:r>
            <a:r>
              <a:rPr lang="en-US" sz="2000" b="1" dirty="0" err="1">
                <a:solidFill>
                  <a:schemeClr val="accent1"/>
                </a:solidFill>
                <a:latin typeface="Arial Black" pitchFamily="34" charset="0"/>
              </a:rPr>
              <a:t>Shahan</a:t>
            </a:r>
            <a:r>
              <a:rPr lang="en-US" sz="2000" b="1" dirty="0">
                <a:solidFill>
                  <a:schemeClr val="accent1"/>
                </a:solidFill>
                <a:latin typeface="Arial Black" pitchFamily="34" charset="0"/>
              </a:rPr>
              <a:t>, State Director</a:t>
            </a:r>
          </a:p>
          <a:p>
            <a:pPr algn="ctr">
              <a:defRPr/>
            </a:pPr>
            <a:r>
              <a:rPr lang="en-US" sz="2000" b="1" dirty="0">
                <a:solidFill>
                  <a:schemeClr val="accent1"/>
                </a:solidFill>
                <a:latin typeface="Arial Black" pitchFamily="34" charset="0"/>
              </a:rPr>
              <a:t>Telamon Corporation</a:t>
            </a:r>
          </a:p>
          <a:p>
            <a:pPr algn="ctr">
              <a:defRPr/>
            </a:pPr>
            <a:endParaRPr lang="en-US" sz="2000" b="1" dirty="0">
              <a:solidFill>
                <a:schemeClr val="accent1"/>
              </a:solidFill>
              <a:latin typeface="Arial Black" pitchFamily="34" charset="0"/>
            </a:endParaRPr>
          </a:p>
          <a:p>
            <a:pPr algn="ctr">
              <a:defRPr/>
            </a:pPr>
            <a:r>
              <a:rPr lang="en-US" sz="2000" b="1" dirty="0">
                <a:solidFill>
                  <a:schemeClr val="accent1"/>
                </a:solidFill>
                <a:latin typeface="Arial Black" pitchFamily="34" charset="0"/>
              </a:rPr>
              <a:t>Elizabeth </a:t>
            </a:r>
            <a:r>
              <a:rPr lang="en-US" sz="2000" b="1" dirty="0" err="1">
                <a:solidFill>
                  <a:schemeClr val="accent1"/>
                </a:solidFill>
                <a:latin typeface="Arial Black" pitchFamily="34" charset="0"/>
              </a:rPr>
              <a:t>Eades</a:t>
            </a:r>
            <a:r>
              <a:rPr lang="en-US" sz="2000" b="1" dirty="0">
                <a:solidFill>
                  <a:schemeClr val="accent1"/>
                </a:solidFill>
                <a:latin typeface="Arial Black" pitchFamily="34" charset="0"/>
              </a:rPr>
              <a:t>-Guerrero, </a:t>
            </a:r>
          </a:p>
          <a:p>
            <a:pPr algn="ctr">
              <a:defRPr/>
            </a:pPr>
            <a:r>
              <a:rPr lang="en-US" sz="2000" b="1" dirty="0">
                <a:solidFill>
                  <a:schemeClr val="accent1"/>
                </a:solidFill>
                <a:latin typeface="Arial Black" pitchFamily="34" charset="0"/>
              </a:rPr>
              <a:t>Regional EHS Manager, Tyson Foods</a:t>
            </a:r>
          </a:p>
          <a:p>
            <a:pPr algn="ctr">
              <a:defRPr/>
            </a:pPr>
            <a:endParaRPr lang="en-US" sz="2000" b="1" dirty="0">
              <a:solidFill>
                <a:schemeClr val="accent1"/>
              </a:solidFill>
              <a:latin typeface="Arial Black" pitchFamily="34" charset="0"/>
            </a:endParaRPr>
          </a:p>
          <a:p>
            <a:pPr algn="ctr">
              <a:defRPr/>
            </a:pPr>
            <a:r>
              <a:rPr lang="en-US" sz="2000" b="1" dirty="0">
                <a:solidFill>
                  <a:schemeClr val="accent1"/>
                </a:solidFill>
                <a:latin typeface="Arial Black" pitchFamily="34" charset="0"/>
              </a:rPr>
              <a:t>Sam </a:t>
            </a:r>
            <a:r>
              <a:rPr lang="en-US" sz="2000" b="1" dirty="0" err="1">
                <a:solidFill>
                  <a:schemeClr val="accent1"/>
                </a:solidFill>
                <a:latin typeface="Arial Black" pitchFamily="34" charset="0"/>
              </a:rPr>
              <a:t>Fulginiti</a:t>
            </a:r>
            <a:r>
              <a:rPr lang="en-US" sz="2000" b="1" dirty="0">
                <a:solidFill>
                  <a:schemeClr val="accent1"/>
                </a:solidFill>
                <a:latin typeface="Arial Black" pitchFamily="34" charset="0"/>
              </a:rPr>
              <a:t>, Safety Manager</a:t>
            </a:r>
          </a:p>
          <a:p>
            <a:pPr algn="ctr">
              <a:defRPr/>
            </a:pPr>
            <a:r>
              <a:rPr lang="en-US" sz="2000" b="1" dirty="0" err="1">
                <a:solidFill>
                  <a:schemeClr val="accent1"/>
                </a:solidFill>
                <a:latin typeface="Arial Black" pitchFamily="34" charset="0"/>
              </a:rPr>
              <a:t>Amick</a:t>
            </a:r>
            <a:r>
              <a:rPr lang="en-US" sz="2000" b="1" dirty="0">
                <a:solidFill>
                  <a:schemeClr val="accent1"/>
                </a:solidFill>
                <a:latin typeface="Arial Black" pitchFamily="34" charset="0"/>
              </a:rPr>
              <a:t> Farms, Maryland</a:t>
            </a:r>
          </a:p>
          <a:p>
            <a:pPr algn="ctr">
              <a:defRPr/>
            </a:pPr>
            <a:endParaRPr lang="en-US" sz="2000" b="1" dirty="0">
              <a:solidFill>
                <a:schemeClr val="accent1"/>
              </a:solidFill>
              <a:latin typeface="Arial Black" pitchFamily="34" charset="0"/>
            </a:endParaRPr>
          </a:p>
          <a:p>
            <a:pPr algn="ctr">
              <a:defRPr/>
            </a:pPr>
            <a:r>
              <a:rPr lang="en-US" sz="2000" b="1" dirty="0">
                <a:solidFill>
                  <a:schemeClr val="accent1"/>
                </a:solidFill>
                <a:latin typeface="Arial Black" pitchFamily="34" charset="0"/>
              </a:rPr>
              <a:t>Stephen </a:t>
            </a:r>
            <a:r>
              <a:rPr lang="en-US" sz="2000" b="1" dirty="0" err="1">
                <a:solidFill>
                  <a:schemeClr val="accent1"/>
                </a:solidFill>
                <a:latin typeface="Arial Black" pitchFamily="34" charset="0"/>
              </a:rPr>
              <a:t>Ridgell</a:t>
            </a:r>
            <a:r>
              <a:rPr lang="en-US" sz="2000" b="1" dirty="0">
                <a:solidFill>
                  <a:schemeClr val="accent1"/>
                </a:solidFill>
                <a:latin typeface="Arial Black" pitchFamily="34" charset="0"/>
              </a:rPr>
              <a:t>, Program Specialist, MOSH</a:t>
            </a:r>
          </a:p>
          <a:p>
            <a:pPr algn="ctr">
              <a:defRPr/>
            </a:pPr>
            <a:endParaRPr lang="en-US" sz="2000" b="1" dirty="0">
              <a:solidFill>
                <a:schemeClr val="accent1"/>
              </a:solidFill>
              <a:latin typeface="Arial Black"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3"/>
          <p:cNvSpPr>
            <a:spLocks noGrp="1"/>
          </p:cNvSpPr>
          <p:nvPr>
            <p:ph type="title" idx="4294967295"/>
          </p:nvPr>
        </p:nvSpPr>
        <p:spPr>
          <a:xfrm>
            <a:off x="457200" y="152400"/>
            <a:ext cx="6400800" cy="1143000"/>
          </a:xfrm>
        </p:spPr>
        <p:txBody>
          <a:bodyPr/>
          <a:lstStyle/>
          <a:p>
            <a:pPr eaLnBrk="1" hangingPunct="1"/>
            <a:r>
              <a:rPr lang="en-US" sz="4800" smtClean="0"/>
              <a:t>Module Objectives</a:t>
            </a:r>
          </a:p>
        </p:txBody>
      </p:sp>
      <p:pic>
        <p:nvPicPr>
          <p:cNvPr id="20482" name="Picture 4" descr="LEARNING AG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5200" y="4100513"/>
            <a:ext cx="3098800"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3400" y="2667000"/>
            <a:ext cx="6553200" cy="2246313"/>
          </a:xfrm>
          <a:prstGeom prst="rect">
            <a:avLst/>
          </a:prstGeom>
        </p:spPr>
        <p:txBody>
          <a:bodyPr>
            <a:spAutoFit/>
          </a:bodyPr>
          <a:lstStyle/>
          <a:p>
            <a:pPr>
              <a:spcBef>
                <a:spcPct val="50000"/>
              </a:spcBef>
              <a:defRPr/>
            </a:pPr>
            <a:r>
              <a:rPr lang="en-US" sz="2800" dirty="0">
                <a:latin typeface="+mj-lt"/>
                <a:cs typeface="Arial" charset="0"/>
              </a:rPr>
              <a:t>Participants will learn what ergonomics is and the influence it can have in the workplace.  They will be able to recognize the factors involved as well as learn methods of prevention.</a:t>
            </a:r>
          </a:p>
        </p:txBody>
      </p:sp>
    </p:spTree>
    <p:custDataLst>
      <p:tags r:id="rId1"/>
    </p:custData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p:cNvSpPr>
            <a:spLocks noGrp="1"/>
          </p:cNvSpPr>
          <p:nvPr>
            <p:ph type="title" idx="4294967295"/>
          </p:nvPr>
        </p:nvSpPr>
        <p:spPr>
          <a:xfrm>
            <a:off x="457200" y="152400"/>
            <a:ext cx="6400800" cy="1143000"/>
          </a:xfrm>
        </p:spPr>
        <p:txBody>
          <a:bodyPr/>
          <a:lstStyle/>
          <a:p>
            <a:pPr eaLnBrk="1" hangingPunct="1"/>
            <a:r>
              <a:rPr lang="en-US" sz="4800" smtClean="0"/>
              <a:t>Using Ergonomics</a:t>
            </a:r>
          </a:p>
        </p:txBody>
      </p:sp>
      <p:sp>
        <p:nvSpPr>
          <p:cNvPr id="6" name="Rounded Rectangle 5"/>
          <p:cNvSpPr/>
          <p:nvPr/>
        </p:nvSpPr>
        <p:spPr>
          <a:xfrm>
            <a:off x="381000" y="1828800"/>
            <a:ext cx="4876800" cy="4786848"/>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a:solidFill>
                  <a:schemeClr val="accent1"/>
                </a:solidFill>
                <a:latin typeface="Arial Black" pitchFamily="34" charset="0"/>
              </a:rPr>
              <a:t>What is Ergonomics?</a:t>
            </a:r>
          </a:p>
          <a:p>
            <a:pPr>
              <a:spcBef>
                <a:spcPct val="50000"/>
              </a:spcBef>
              <a:defRPr/>
            </a:pPr>
            <a:endParaRPr lang="en-US" sz="2400" dirty="0">
              <a:solidFill>
                <a:schemeClr val="accent1"/>
              </a:solidFill>
              <a:latin typeface="Arial Black" pitchFamily="34" charset="0"/>
            </a:endParaRPr>
          </a:p>
          <a:p>
            <a:pPr>
              <a:spcBef>
                <a:spcPct val="50000"/>
              </a:spcBef>
              <a:defRPr/>
            </a:pPr>
            <a:r>
              <a:rPr lang="en-US" sz="2400" dirty="0">
                <a:solidFill>
                  <a:schemeClr val="accent1"/>
                </a:solidFill>
                <a:latin typeface="Arial Black" pitchFamily="34" charset="0"/>
              </a:rPr>
              <a:t>Ergonomics is the study of how to bring the work to the worker, and not the other way around.</a:t>
            </a:r>
          </a:p>
          <a:p>
            <a:pPr>
              <a:spcBef>
                <a:spcPct val="50000"/>
              </a:spcBef>
              <a:defRPr/>
            </a:pPr>
            <a:endParaRPr lang="en-US" sz="2400" dirty="0">
              <a:solidFill>
                <a:schemeClr val="accent1"/>
              </a:solidFill>
              <a:latin typeface="Arial Black" pitchFamily="34" charset="0"/>
            </a:endParaRPr>
          </a:p>
          <a:p>
            <a:pPr>
              <a:spcBef>
                <a:spcPct val="50000"/>
              </a:spcBef>
              <a:defRPr/>
            </a:pPr>
            <a:r>
              <a:rPr lang="en-US" sz="2400" dirty="0">
                <a:solidFill>
                  <a:schemeClr val="accent1"/>
                </a:solidFill>
                <a:latin typeface="Arial Black" pitchFamily="34" charset="0"/>
              </a:rPr>
              <a:t>It’s about making the workplace a better fit the employee.</a:t>
            </a:r>
          </a:p>
        </p:txBody>
      </p:sp>
      <p:pic>
        <p:nvPicPr>
          <p:cNvPr id="22533" name="Picture 6" descr="C:\Documents and Settings\Telamon Admin\Local Settings\Temporary Internet Files\Content.IE5\D231R15R\MC900351638[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10200" y="2895600"/>
            <a:ext cx="34575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p:cNvSpPr>
            <a:spLocks noGrp="1"/>
          </p:cNvSpPr>
          <p:nvPr>
            <p:ph type="title" idx="4294967295"/>
          </p:nvPr>
        </p:nvSpPr>
        <p:spPr>
          <a:xfrm>
            <a:off x="457200" y="152400"/>
            <a:ext cx="6400800" cy="1143000"/>
          </a:xfrm>
        </p:spPr>
        <p:txBody>
          <a:bodyPr/>
          <a:lstStyle/>
          <a:p>
            <a:pPr eaLnBrk="1" hangingPunct="1"/>
            <a:r>
              <a:rPr lang="en-US" sz="4800" smtClean="0"/>
              <a:t>Ergonomics</a:t>
            </a:r>
          </a:p>
        </p:txBody>
      </p:sp>
      <p:sp>
        <p:nvSpPr>
          <p:cNvPr id="6" name="Rounded Rectangle 5"/>
          <p:cNvSpPr/>
          <p:nvPr/>
        </p:nvSpPr>
        <p:spPr>
          <a:xfrm>
            <a:off x="457200" y="2133600"/>
            <a:ext cx="5029200" cy="4005322"/>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a:solidFill>
                  <a:schemeClr val="accent1"/>
                </a:solidFill>
                <a:latin typeface="Arial Black" pitchFamily="34" charset="0"/>
              </a:rPr>
              <a:t>It involves the design of tools, equipment, workstations and job tasks.</a:t>
            </a:r>
          </a:p>
          <a:p>
            <a:pPr>
              <a:spcBef>
                <a:spcPct val="50000"/>
              </a:spcBef>
              <a:defRPr/>
            </a:pPr>
            <a:endParaRPr lang="en-US" sz="2400" dirty="0">
              <a:solidFill>
                <a:schemeClr val="accent1"/>
              </a:solidFill>
              <a:latin typeface="Arial Black" pitchFamily="34" charset="0"/>
            </a:endParaRPr>
          </a:p>
          <a:p>
            <a:pPr>
              <a:spcBef>
                <a:spcPct val="50000"/>
              </a:spcBef>
              <a:defRPr/>
            </a:pPr>
            <a:r>
              <a:rPr lang="en-US" sz="2400" dirty="0">
                <a:solidFill>
                  <a:schemeClr val="accent1"/>
                </a:solidFill>
                <a:latin typeface="Arial Black" pitchFamily="34" charset="0"/>
              </a:rPr>
              <a:t>It is an effective way to reduce the number and severity of workplace injuries.</a:t>
            </a:r>
          </a:p>
        </p:txBody>
      </p:sp>
      <p:pic>
        <p:nvPicPr>
          <p:cNvPr id="24581" name="Picture 10" descr="adjustableplatfor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43600" y="2057400"/>
            <a:ext cx="2689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3"/>
          <p:cNvSpPr>
            <a:spLocks noGrp="1"/>
          </p:cNvSpPr>
          <p:nvPr>
            <p:ph type="title" idx="4294967295"/>
          </p:nvPr>
        </p:nvSpPr>
        <p:spPr>
          <a:xfrm>
            <a:off x="457200" y="152400"/>
            <a:ext cx="6400800" cy="1143000"/>
          </a:xfrm>
        </p:spPr>
        <p:txBody>
          <a:bodyPr/>
          <a:lstStyle/>
          <a:p>
            <a:pPr eaLnBrk="1" hangingPunct="1"/>
            <a:r>
              <a:rPr lang="en-US" sz="4800" smtClean="0"/>
              <a:t>The Impact</a:t>
            </a:r>
          </a:p>
        </p:txBody>
      </p:sp>
      <p:pic>
        <p:nvPicPr>
          <p:cNvPr id="26626" name="Picture 4" descr="LEARNING AG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5200" y="4038600"/>
            <a:ext cx="309880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7" name="Group 11"/>
          <p:cNvGrpSpPr>
            <a:grpSpLocks/>
          </p:cNvGrpSpPr>
          <p:nvPr/>
        </p:nvGrpSpPr>
        <p:grpSpPr bwMode="auto">
          <a:xfrm>
            <a:off x="6864350" y="1627188"/>
            <a:ext cx="2268538" cy="2209800"/>
            <a:chOff x="6865111" y="1626559"/>
            <a:chExt cx="2267048" cy="2209940"/>
          </a:xfrm>
        </p:grpSpPr>
        <p:sp>
          <p:nvSpPr>
            <p:cNvPr id="6" name="Oval Callout 5"/>
            <p:cNvSpPr/>
            <p:nvPr/>
          </p:nvSpPr>
          <p:spPr>
            <a:xfrm rot="20531494">
              <a:off x="6865111" y="1626559"/>
              <a:ext cx="2267048" cy="2209940"/>
            </a:xfrm>
            <a:prstGeom prst="wedgeEllipseCallou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31" name="TextBox 7"/>
            <p:cNvSpPr txBox="1">
              <a:spLocks noChangeArrowheads="1"/>
            </p:cNvSpPr>
            <p:nvPr/>
          </p:nvSpPr>
          <p:spPr bwMode="auto">
            <a:xfrm>
              <a:off x="7162800" y="1905000"/>
              <a:ext cx="1676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b="1">
                  <a:solidFill>
                    <a:schemeClr val="accent1"/>
                  </a:solidFill>
                  <a:latin typeface="Arial Black" pitchFamily="34" charset="0"/>
                </a:rPr>
                <a:t>It’s doesn’t come off the tree, it comes out of your pocket.</a:t>
              </a:r>
            </a:p>
          </p:txBody>
        </p:sp>
      </p:grpSp>
      <p:sp>
        <p:nvSpPr>
          <p:cNvPr id="11" name="Rounded Rectangle 10"/>
          <p:cNvSpPr/>
          <p:nvPr/>
        </p:nvSpPr>
        <p:spPr>
          <a:xfrm>
            <a:off x="381000" y="1752600"/>
            <a:ext cx="6400800" cy="4005322"/>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lvl="5">
              <a:spcBef>
                <a:spcPct val="50000"/>
              </a:spcBef>
              <a:defRPr/>
            </a:pPr>
            <a:r>
              <a:rPr lang="en-US" sz="2400" dirty="0">
                <a:solidFill>
                  <a:schemeClr val="accent1"/>
                </a:solidFill>
                <a:latin typeface="Arial Black" pitchFamily="34" charset="0"/>
              </a:rPr>
              <a:t>According to recent reports, almost 70% of OSHA inspections result in a citation.  </a:t>
            </a:r>
          </a:p>
          <a:p>
            <a:pPr>
              <a:spcBef>
                <a:spcPct val="50000"/>
              </a:spcBef>
              <a:defRPr/>
            </a:pPr>
            <a:endParaRPr lang="en-US" sz="2400" dirty="0">
              <a:solidFill>
                <a:schemeClr val="accent1"/>
              </a:solidFill>
              <a:latin typeface="Arial Black" pitchFamily="34" charset="0"/>
            </a:endParaRPr>
          </a:p>
          <a:p>
            <a:pPr>
              <a:spcBef>
                <a:spcPct val="50000"/>
              </a:spcBef>
              <a:defRPr/>
            </a:pPr>
            <a:r>
              <a:rPr lang="en-US" sz="2400" dirty="0">
                <a:solidFill>
                  <a:schemeClr val="accent1"/>
                </a:solidFill>
                <a:latin typeface="Arial Black" pitchFamily="34" charset="0"/>
              </a:rPr>
              <a:t>This can cost a facility $7,000 for a serious violation.  If the violation is “willful” or “repeated”, multiply that number by 10.</a:t>
            </a:r>
          </a:p>
        </p:txBody>
      </p:sp>
      <p:pic>
        <p:nvPicPr>
          <p:cNvPr id="26629" name="Picture 6" descr="MC90038257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 y="19812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3"/>
          <p:cNvSpPr>
            <a:spLocks noGrp="1"/>
          </p:cNvSpPr>
          <p:nvPr>
            <p:ph type="title" idx="4294967295"/>
          </p:nvPr>
        </p:nvSpPr>
        <p:spPr>
          <a:xfrm>
            <a:off x="457200" y="152400"/>
            <a:ext cx="6400800" cy="1143000"/>
          </a:xfrm>
        </p:spPr>
        <p:txBody>
          <a:bodyPr/>
          <a:lstStyle/>
          <a:p>
            <a:pPr eaLnBrk="1" hangingPunct="1"/>
            <a:endParaRPr lang="en-US" sz="4800" smtClean="0"/>
          </a:p>
        </p:txBody>
      </p:sp>
      <p:pic>
        <p:nvPicPr>
          <p:cNvPr id="28674" name="Picture 4" descr="path neglecte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76200"/>
            <a:ext cx="9296400" cy="727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title" idx="4294967295"/>
          </p:nvPr>
        </p:nvSpPr>
        <p:spPr>
          <a:xfrm>
            <a:off x="457200" y="152400"/>
            <a:ext cx="6400800" cy="1143000"/>
          </a:xfrm>
        </p:spPr>
        <p:txBody>
          <a:bodyPr/>
          <a:lstStyle/>
          <a:p>
            <a:pPr eaLnBrk="1" hangingPunct="1"/>
            <a:r>
              <a:rPr lang="en-US" sz="4800" smtClean="0"/>
              <a:t>Ergonomic Factors</a:t>
            </a:r>
          </a:p>
        </p:txBody>
      </p:sp>
      <p:sp>
        <p:nvSpPr>
          <p:cNvPr id="6" name="Rounded Rectangle 5"/>
          <p:cNvSpPr/>
          <p:nvPr/>
        </p:nvSpPr>
        <p:spPr>
          <a:xfrm>
            <a:off x="609600" y="1981200"/>
            <a:ext cx="8001000" cy="1269980"/>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a:solidFill>
                  <a:schemeClr val="accent1"/>
                </a:solidFill>
                <a:latin typeface="Arial Black" pitchFamily="34" charset="0"/>
              </a:rPr>
              <a:t>Working in the poultry industry, especially in the areas of cutting and deboning, can create added stress on the body.  </a:t>
            </a:r>
          </a:p>
        </p:txBody>
      </p:sp>
      <p:pic>
        <p:nvPicPr>
          <p:cNvPr id="30725" name="Picture 3" descr="ergonomics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0" y="3352800"/>
            <a:ext cx="447675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COLORS" val="0"/>
  <p:tag name="MULTIRESPDIVISOR" val="1"/>
  <p:tag name="INCORRECTPOINTVALUE" val="0"/>
  <p:tag name="AUTOADJUSTPARTRANGE" val="True"/>
  <p:tag name="FIBNUMRESULTS" val="5"/>
  <p:tag name="PRRESPONSE2" val="9"/>
  <p:tag name="PRRESPONSE6" val="5"/>
  <p:tag name="PRRESPONSE10" val="1"/>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POLLINGCYCLE" val="2"/>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RESETCHARTS" val="Tru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CHARTLABELS" val="1"/>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INCLUDENONRESPONDERS" val="False"/>
  <p:tag name="SAVECSVWITHSESSION" val="True"/>
  <p:tag name="DISPLAYNAME" val="True"/>
  <p:tag name="PRRESPONSE7" val="4"/>
  <p:tag name="GRIDFONTSIZE" val="12"/>
  <p:tag name="STDCHART" val="1"/>
  <p:tag name="RESPTABLESTYLE" val="-1"/>
  <p:tag name="CUSTOMCELLBACKCOLOR1" val="-657956"/>
  <p:tag name="PRRESPONSE4" val="7"/>
  <p:tag name="ADVANCEDSETTINGSVIEW" val="False"/>
  <p:tag name="DELIMITERS" val="3.1"/>
  <p:tag name="POWERPOINTVERSION" val="12.0"/>
  <p:tag name="TPFULLVERSION" val="4.3.1.1109"/>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Storm">
      <a:dk1>
        <a:srgbClr val="FFFFFF"/>
      </a:dk1>
      <a:lt1>
        <a:sysClr val="window" lastClr="FFFFFF"/>
      </a:lt1>
      <a:dk2>
        <a:srgbClr val="1F497D"/>
      </a:dk2>
      <a:lt2>
        <a:srgbClr val="EEECE1"/>
      </a:lt2>
      <a:accent1>
        <a:srgbClr val="000000"/>
      </a:accent1>
      <a:accent2>
        <a:srgbClr val="C0504D"/>
      </a:accent2>
      <a:accent3>
        <a:srgbClr val="5F5F5F"/>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4594</TotalTime>
  <Words>928</Words>
  <Application>Microsoft Office PowerPoint</Application>
  <PresentationFormat>On-screen Show (4:3)</PresentationFormat>
  <Paragraphs>160</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your job doesn’t have to be a pain  AVOID INJURIES WITH ERGONOMICS</vt:lpstr>
      <vt:lpstr> </vt:lpstr>
      <vt:lpstr>PowerPoint Presentation</vt:lpstr>
      <vt:lpstr>Module Objectives</vt:lpstr>
      <vt:lpstr>Using Ergonomics</vt:lpstr>
      <vt:lpstr>Ergonomics</vt:lpstr>
      <vt:lpstr>The Impact</vt:lpstr>
      <vt:lpstr>PowerPoint Presentation</vt:lpstr>
      <vt:lpstr>Ergonomic Factors</vt:lpstr>
      <vt:lpstr>Ergonomic Factors</vt:lpstr>
      <vt:lpstr>Ergonomic Factors</vt:lpstr>
      <vt:lpstr>Force Factor</vt:lpstr>
      <vt:lpstr>Repetition Factor</vt:lpstr>
      <vt:lpstr>Posture Factor</vt:lpstr>
      <vt:lpstr>Vibration Factor</vt:lpstr>
      <vt:lpstr>Contact Stress Factor</vt:lpstr>
      <vt:lpstr>Other Factors</vt:lpstr>
      <vt:lpstr>Other Factors</vt:lpstr>
      <vt:lpstr>Protecting Your Body</vt:lpstr>
      <vt:lpstr>Protecting Your Body</vt:lpstr>
      <vt:lpstr>Protecting Your Body</vt:lpstr>
      <vt:lpstr>Protecting Your Body</vt:lpstr>
      <vt:lpstr>Check for Understanding</vt:lpstr>
      <vt:lpstr>Protecting Your Body</vt:lpstr>
      <vt:lpstr>Exercise Demo</vt:lpstr>
      <vt:lpstr>Check for Understanding</vt:lpstr>
      <vt:lpstr>Check for Understanding</vt:lpstr>
      <vt:lpstr>Check for Understanding</vt:lpstr>
      <vt:lpstr>Check for Understanding</vt:lpstr>
      <vt:lpstr>To Extend Your Learning, Check Out the Resources Below</vt:lpstr>
      <vt:lpstr>Susan Harwood Safety Training Grant Program Team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place where   SAFETY HAPPENS</dc:title>
  <dc:creator>Ivy</dc:creator>
  <cp:lastModifiedBy>Vosburgh, Linda - OSHA</cp:lastModifiedBy>
  <cp:revision>265</cp:revision>
  <cp:lastPrinted>2012-04-17T17:27:27Z</cp:lastPrinted>
  <dcterms:modified xsi:type="dcterms:W3CDTF">2012-04-17T17:31:05Z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TC300061759990</vt:lpwstr>
  </property>
</Properties>
</file>