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notesSlides/notesSlide45.xml" ContentType="application/vnd.openxmlformats-officedocument.presentationml.notesSlide+xml"/>
  <Override PartName="/ppt/tags/tag55.xml" ContentType="application/vnd.openxmlformats-officedocument.presentationml.tags+xml"/>
  <Override PartName="/ppt/notesSlides/notesSlide46.xml" ContentType="application/vnd.openxmlformats-officedocument.presentationml.notesSlide+xml"/>
  <Override PartName="/ppt/tags/tag56.xml" ContentType="application/vnd.openxmlformats-officedocument.presentationml.tags+xml"/>
  <Override PartName="/ppt/notesSlides/notesSlide47.xml" ContentType="application/vnd.openxmlformats-officedocument.presentationml.notesSlide+xml"/>
  <Override PartName="/ppt/tags/tag57.xml" ContentType="application/vnd.openxmlformats-officedocument.presentationml.tags+xml"/>
  <Override PartName="/ppt/notesSlides/notesSlide48.xml" ContentType="application/vnd.openxmlformats-officedocument.presentationml.notesSlide+xml"/>
  <Override PartName="/ppt/tags/tag58.xml" ContentType="application/vnd.openxmlformats-officedocument.presentationml.tags+xml"/>
  <Override PartName="/ppt/notesSlides/notesSlide49.xml" ContentType="application/vnd.openxmlformats-officedocument.presentationml.notesSlide+xml"/>
  <Override PartName="/ppt/tags/tag59.xml" ContentType="application/vnd.openxmlformats-officedocument.presentationml.tags+xml"/>
  <Override PartName="/ppt/notesSlides/notesSlide50.xml" ContentType="application/vnd.openxmlformats-officedocument.presentationml.notesSlide+xml"/>
  <Override PartName="/ppt/tags/tag60.xml" ContentType="application/vnd.openxmlformats-officedocument.presentationml.tags+xml"/>
  <Override PartName="/ppt/notesSlides/notesSlide51.xml" ContentType="application/vnd.openxmlformats-officedocument.presentationml.notesSlide+xml"/>
  <Override PartName="/ppt/tags/tag61.xml" ContentType="application/vnd.openxmlformats-officedocument.presentationml.tags+xml"/>
  <Override PartName="/ppt/notesSlides/notesSlide52.xml" ContentType="application/vnd.openxmlformats-officedocument.presentationml.notesSlide+xml"/>
  <Override PartName="/ppt/tags/tag62.xml" ContentType="application/vnd.openxmlformats-officedocument.presentationml.tags+xml"/>
  <Override PartName="/ppt/notesSlides/notesSlide53.xml" ContentType="application/vnd.openxmlformats-officedocument.presentationml.notesSlide+xml"/>
  <Override PartName="/ppt/tags/tag63.xml" ContentType="application/vnd.openxmlformats-officedocument.presentationml.tags+xml"/>
  <Override PartName="/ppt/notesSlides/notesSlide54.xml" ContentType="application/vnd.openxmlformats-officedocument.presentationml.notesSlide+xml"/>
  <Override PartName="/ppt/tags/tag64.xml" ContentType="application/vnd.openxmlformats-officedocument.presentationml.tags+xml"/>
  <Override PartName="/ppt/notesSlides/notesSlide55.xml" ContentType="application/vnd.openxmlformats-officedocument.presentationml.notesSlide+xml"/>
  <Override PartName="/ppt/tags/tag65.xml" ContentType="application/vnd.openxmlformats-officedocument.presentationml.tags+xml"/>
  <Override PartName="/ppt/notesSlides/notesSlide56.xml" ContentType="application/vnd.openxmlformats-officedocument.presentationml.notesSlide+xml"/>
  <Override PartName="/ppt/tags/tag66.xml" ContentType="application/vnd.openxmlformats-officedocument.presentationml.tags+xml"/>
  <Override PartName="/ppt/notesSlides/notesSlide57.xml" ContentType="application/vnd.openxmlformats-officedocument.presentationml.notesSlide+xml"/>
  <Override PartName="/ppt/tags/tag67.xml" ContentType="application/vnd.openxmlformats-officedocument.presentationml.tags+xml"/>
  <Override PartName="/ppt/notesSlides/notesSlide58.xml" ContentType="application/vnd.openxmlformats-officedocument.presentationml.notesSlide+xml"/>
  <Override PartName="/ppt/tags/tag68.xml" ContentType="application/vnd.openxmlformats-officedocument.presentationml.tags+xml"/>
  <Override PartName="/ppt/notesSlides/notesSlide59.xml" ContentType="application/vnd.openxmlformats-officedocument.presentationml.notesSlide+xml"/>
  <Override PartName="/ppt/tags/tag69.xml" ContentType="application/vnd.openxmlformats-officedocument.presentationml.tags+xml"/>
  <Override PartName="/ppt/notesSlides/notesSlide60.xml" ContentType="application/vnd.openxmlformats-officedocument.presentationml.notesSlide+xml"/>
  <Override PartName="/ppt/tags/tag70.xml" ContentType="application/vnd.openxmlformats-officedocument.presentationml.tags+xml"/>
  <Override PartName="/ppt/notesSlides/notesSlide61.xml" ContentType="application/vnd.openxmlformats-officedocument.presentationml.notesSlide+xml"/>
  <Override PartName="/ppt/tags/tag71.xml" ContentType="application/vnd.openxmlformats-officedocument.presentationml.tags+xml"/>
  <Override PartName="/ppt/notesSlides/notesSlide6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63.xml" ContentType="application/vnd.openxmlformats-officedocument.presentationml.notesSlide+xml"/>
  <Override PartName="/ppt/tags/tag75.xml" ContentType="application/vnd.openxmlformats-officedocument.presentationml.tags+xml"/>
  <Override PartName="/ppt/notesSlides/notesSlide64.xml" ContentType="application/vnd.openxmlformats-officedocument.presentationml.notesSlide+xml"/>
  <Override PartName="/ppt/tags/tag76.xml" ContentType="application/vnd.openxmlformats-officedocument.presentationml.tags+xml"/>
  <Override PartName="/ppt/notesSlides/notesSlide65.xml" ContentType="application/vnd.openxmlformats-officedocument.presentationml.notesSlide+xml"/>
  <Override PartName="/ppt/tags/tag77.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68"/>
  </p:notesMasterIdLst>
  <p:sldIdLst>
    <p:sldId id="306" r:id="rId2"/>
    <p:sldId id="307" r:id="rId3"/>
    <p:sldId id="340" r:id="rId4"/>
    <p:sldId id="309" r:id="rId5"/>
    <p:sldId id="343" r:id="rId6"/>
    <p:sldId id="310" r:id="rId7"/>
    <p:sldId id="311" r:id="rId8"/>
    <p:sldId id="264" r:id="rId9"/>
    <p:sldId id="263" r:id="rId10"/>
    <p:sldId id="314" r:id="rId11"/>
    <p:sldId id="315" r:id="rId12"/>
    <p:sldId id="316" r:id="rId13"/>
    <p:sldId id="317" r:id="rId14"/>
    <p:sldId id="318" r:id="rId15"/>
    <p:sldId id="319" r:id="rId16"/>
    <p:sldId id="271" r:id="rId17"/>
    <p:sldId id="322" r:id="rId18"/>
    <p:sldId id="323" r:id="rId19"/>
    <p:sldId id="273" r:id="rId20"/>
    <p:sldId id="325" r:id="rId21"/>
    <p:sldId id="326" r:id="rId22"/>
    <p:sldId id="327" r:id="rId23"/>
    <p:sldId id="278" r:id="rId24"/>
    <p:sldId id="330" r:id="rId25"/>
    <p:sldId id="331" r:id="rId26"/>
    <p:sldId id="282" r:id="rId27"/>
    <p:sldId id="332" r:id="rId28"/>
    <p:sldId id="334" r:id="rId29"/>
    <p:sldId id="335" r:id="rId30"/>
    <p:sldId id="336" r:id="rId31"/>
    <p:sldId id="337" r:id="rId32"/>
    <p:sldId id="338" r:id="rId33"/>
    <p:sldId id="339" r:id="rId34"/>
    <p:sldId id="289" r:id="rId35"/>
    <p:sldId id="287" r:id="rId36"/>
    <p:sldId id="288" r:id="rId37"/>
    <p:sldId id="297" r:id="rId38"/>
    <p:sldId id="298" r:id="rId39"/>
    <p:sldId id="299"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41" r:id="rId66"/>
    <p:sldId id="342" r:id="rId67"/>
  </p:sldIdLst>
  <p:sldSz cx="9144000" cy="6858000" type="screen4x3"/>
  <p:notesSz cx="7010400" cy="9236075"/>
  <p:custDataLst>
    <p:tags r:id="rId69"/>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40B"/>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6" autoAdjust="0"/>
    <p:restoredTop sz="92674" autoAdjust="0"/>
  </p:normalViewPr>
  <p:slideViewPr>
    <p:cSldViewPr>
      <p:cViewPr varScale="1">
        <p:scale>
          <a:sx n="82" d="100"/>
          <a:sy n="82" d="100"/>
        </p:scale>
        <p:origin x="-14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028"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1193"/>
          </a:xfrm>
          <a:prstGeom prst="rect">
            <a:avLst/>
          </a:prstGeom>
        </p:spPr>
        <p:txBody>
          <a:bodyPr vert="horz" lIns="92824" tIns="46412" rIns="92824" bIns="4641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734" y="0"/>
            <a:ext cx="3038145" cy="461193"/>
          </a:xfrm>
          <a:prstGeom prst="rect">
            <a:avLst/>
          </a:prstGeom>
        </p:spPr>
        <p:txBody>
          <a:bodyPr vert="horz" lIns="92824" tIns="46412" rIns="92824" bIns="46412" rtlCol="0"/>
          <a:lstStyle>
            <a:lvl1pPr algn="r" fontAlgn="auto">
              <a:spcBef>
                <a:spcPts val="0"/>
              </a:spcBef>
              <a:spcAft>
                <a:spcPts val="0"/>
              </a:spcAft>
              <a:defRPr sz="1200">
                <a:latin typeface="+mn-lt"/>
                <a:cs typeface="+mn-cs"/>
              </a:defRPr>
            </a:lvl1pPr>
          </a:lstStyle>
          <a:p>
            <a:pPr>
              <a:defRPr/>
            </a:pPr>
            <a:fld id="{D84AA601-2ABC-4997-9090-76BC0675E038}" type="datetimeFigureOut">
              <a:rPr lang="en-US"/>
              <a:pPr>
                <a:defRPr/>
              </a:pPr>
              <a:t>4/17/2012</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824" tIns="46412" rIns="92824" bIns="46412" rtlCol="0" anchor="ctr"/>
          <a:lstStyle/>
          <a:p>
            <a:pPr lvl="0"/>
            <a:endParaRPr lang="en-US" noProof="0"/>
          </a:p>
        </p:txBody>
      </p:sp>
      <p:sp>
        <p:nvSpPr>
          <p:cNvPr id="5" name="Notes Placeholder 4"/>
          <p:cNvSpPr>
            <a:spLocks noGrp="1"/>
          </p:cNvSpPr>
          <p:nvPr>
            <p:ph type="body" sz="quarter" idx="3"/>
          </p:nvPr>
        </p:nvSpPr>
        <p:spPr>
          <a:xfrm>
            <a:off x="701345" y="4387442"/>
            <a:ext cx="5607711" cy="4155317"/>
          </a:xfrm>
          <a:prstGeom prst="rect">
            <a:avLst/>
          </a:prstGeom>
        </p:spPr>
        <p:txBody>
          <a:bodyPr vert="horz" lIns="92824" tIns="46412" rIns="92824" bIns="4641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3356"/>
            <a:ext cx="3038145" cy="461193"/>
          </a:xfrm>
          <a:prstGeom prst="rect">
            <a:avLst/>
          </a:prstGeom>
        </p:spPr>
        <p:txBody>
          <a:bodyPr vert="horz" lIns="92824" tIns="46412" rIns="92824" bIns="4641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734" y="8773356"/>
            <a:ext cx="3038145" cy="461193"/>
          </a:xfrm>
          <a:prstGeom prst="rect">
            <a:avLst/>
          </a:prstGeom>
        </p:spPr>
        <p:txBody>
          <a:bodyPr vert="horz" lIns="92824" tIns="46412" rIns="92824" bIns="46412" rtlCol="0" anchor="b"/>
          <a:lstStyle>
            <a:lvl1pPr algn="r" fontAlgn="auto">
              <a:spcBef>
                <a:spcPts val="0"/>
              </a:spcBef>
              <a:spcAft>
                <a:spcPts val="0"/>
              </a:spcAft>
              <a:defRPr sz="1200">
                <a:latin typeface="+mn-lt"/>
                <a:cs typeface="+mn-cs"/>
              </a:defRPr>
            </a:lvl1pPr>
          </a:lstStyle>
          <a:p>
            <a:pPr>
              <a:defRPr/>
            </a:pPr>
            <a:fld id="{DE17FF1D-2E82-431D-A54A-020AF5DBD15B}" type="slidenum">
              <a:rPr lang="en-US"/>
              <a:pPr>
                <a:defRPr/>
              </a:pPr>
              <a:t>‹#›</a:t>
            </a:fld>
            <a:endParaRPr lang="en-US"/>
          </a:p>
        </p:txBody>
      </p:sp>
    </p:spTree>
    <p:extLst>
      <p:ext uri="{BB962C8B-B14F-4D97-AF65-F5344CB8AC3E}">
        <p14:creationId xmlns:p14="http://schemas.microsoft.com/office/powerpoint/2010/main" val="2229704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ocial_interac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en.wikipedia.org/wiki/Atten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DFB9CE3-92F8-466E-8CBD-22389C4BE80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B8E7BA7-F73F-4DC5-AECE-37DEC9BAF9F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325B7BC-E587-4AA6-AC4E-C28DF8A76B9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Participants could answer with a show of hands or if you have access to an audience response system you can use it.</a:t>
            </a:r>
          </a:p>
        </p:txBody>
      </p:sp>
      <p:sp>
        <p:nvSpPr>
          <p:cNvPr id="4" name="Slide Number Placeholder 3"/>
          <p:cNvSpPr>
            <a:spLocks noGrp="1"/>
          </p:cNvSpPr>
          <p:nvPr>
            <p:ph type="sldNum" sz="quarter" idx="5"/>
          </p:nvPr>
        </p:nvSpPr>
        <p:spPr/>
        <p:txBody>
          <a:bodyPr/>
          <a:lstStyle/>
          <a:p>
            <a:pPr>
              <a:defRPr/>
            </a:pPr>
            <a:fld id="{EA9D7637-CB36-4EB5-9092-713D37318F3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Listening</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Goal</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Divide participants into pairs and have them discuss for 10 minutes.  Bring the group back together and ask for volunteers to share.  If there seems to be a hesitation, the facilitator may need to get the discussion started by sharing a personal experience. </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0F45DE5-9E2C-4941-8B2C-6D50993E2DD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Using the 12 Elements hand out, have the participants rate themselves using the Likert scale provided.  Proceed to the next slide to begin reviewing the 12 elements.</a:t>
            </a:r>
          </a:p>
        </p:txBody>
      </p:sp>
      <p:sp>
        <p:nvSpPr>
          <p:cNvPr id="4" name="Slide Number Placeholder 3"/>
          <p:cNvSpPr>
            <a:spLocks noGrp="1"/>
          </p:cNvSpPr>
          <p:nvPr>
            <p:ph type="sldNum" sz="quarter" idx="5"/>
          </p:nvPr>
        </p:nvSpPr>
        <p:spPr/>
        <p:txBody>
          <a:bodyPr/>
          <a:lstStyle/>
          <a:p>
            <a:pPr>
              <a:defRPr/>
            </a:pPr>
            <a:fld id="{3656F324-3FB9-45A9-AE60-96F56B1F623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Participants can rate the elements as you review the elements.</a:t>
            </a:r>
          </a:p>
        </p:txBody>
      </p:sp>
      <p:sp>
        <p:nvSpPr>
          <p:cNvPr id="4" name="Slide Number Placeholder 3"/>
          <p:cNvSpPr>
            <a:spLocks noGrp="1"/>
          </p:cNvSpPr>
          <p:nvPr>
            <p:ph type="sldNum" sz="quarter" idx="5"/>
          </p:nvPr>
        </p:nvSpPr>
        <p:spPr/>
        <p:txBody>
          <a:bodyPr/>
          <a:lstStyle/>
          <a:p>
            <a:pPr>
              <a:defRPr/>
            </a:pPr>
            <a:fld id="{E2F0D79E-202E-46B3-8E15-EA571A281FD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A7997E0-BF62-40D6-957C-136A3D4B0E8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AEEEA49-A52E-466A-8B5C-08495FC2483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06556C0E-79CA-46D3-953F-50C43E65DFF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C99411FF-B90F-4AE7-9247-4CA3EE6080F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 </a:t>
            </a:r>
          </a:p>
        </p:txBody>
      </p:sp>
      <p:sp>
        <p:nvSpPr>
          <p:cNvPr id="4" name="Slide Number Placeholder 3"/>
          <p:cNvSpPr>
            <a:spLocks noGrp="1"/>
          </p:cNvSpPr>
          <p:nvPr>
            <p:ph type="sldNum" sz="quarter" idx="5"/>
          </p:nvPr>
        </p:nvSpPr>
        <p:spPr/>
        <p:txBody>
          <a:bodyPr/>
          <a:lstStyle/>
          <a:p>
            <a:pPr>
              <a:defRPr/>
            </a:pPr>
            <a:fld id="{265A5AAC-68AE-4D68-A2FC-ED711D275B7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E6AF962-653A-4B60-A8FB-32407E789AE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A5E86F5-CA54-4799-BAC4-35D026EAAEC8}"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AE3399A-A159-48FC-9523-4CDBAA8C246D}"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90CA728-ADE7-4735-BF12-984282060795}"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ECF6C45-CB21-4EA8-BE7B-21C654C393E7}"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E5452D9-B074-4C24-902F-2B94BCFD0A5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3682D09-1B38-49E3-9097-C80C0FE3E61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B2E7AC2-C578-48DB-A192-8DAC21EE3233}"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2EAC566-D9F3-4844-9661-CE87A6F8377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0C29204-232C-4FD4-9EE7-492FCA52EA4C}"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BD1669C-DD53-49A2-B160-8074F62DC457}"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9D2E6F0-EE99-404A-8D33-F721C036892A}"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B7D03DF-ED48-40ED-A480-43BE2735017B}"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0D82ECF-4683-4905-94BE-92007D59F43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4214CED-020D-4A13-A8B9-1C72A099971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Participants could answer with a show of hands or if you have access to an audience response system you can use it.</a:t>
            </a:r>
          </a:p>
          <a:p>
            <a:endParaRPr lang="en-US" smtClean="0"/>
          </a:p>
        </p:txBody>
      </p:sp>
      <p:sp>
        <p:nvSpPr>
          <p:cNvPr id="4" name="Slide Number Placeholder 3"/>
          <p:cNvSpPr>
            <a:spLocks noGrp="1"/>
          </p:cNvSpPr>
          <p:nvPr>
            <p:ph type="sldNum" sz="quarter" idx="5"/>
          </p:nvPr>
        </p:nvSpPr>
        <p:spPr/>
        <p:txBody>
          <a:bodyPr/>
          <a:lstStyle/>
          <a:p>
            <a:pPr>
              <a:defRPr/>
            </a:pPr>
            <a:fld id="{4C0193E2-CC03-4412-9BC8-93F72CCB544A}"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Participants could answer with a show of hands or if you have access to an audience response system you can use it.</a:t>
            </a:r>
          </a:p>
          <a:p>
            <a:endParaRPr lang="en-US" smtClean="0"/>
          </a:p>
        </p:txBody>
      </p:sp>
      <p:sp>
        <p:nvSpPr>
          <p:cNvPr id="4" name="Slide Number Placeholder 3"/>
          <p:cNvSpPr>
            <a:spLocks noGrp="1"/>
          </p:cNvSpPr>
          <p:nvPr>
            <p:ph type="sldNum" sz="quarter" idx="5"/>
          </p:nvPr>
        </p:nvSpPr>
        <p:spPr/>
        <p:txBody>
          <a:bodyPr/>
          <a:lstStyle/>
          <a:p>
            <a:pPr>
              <a:defRPr/>
            </a:pPr>
            <a:fld id="{2222D20C-8D62-41FE-9A9B-7B3B5142D48B}"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Participants could answer with a show of hands or if you have access to an audience response system you can use it.</a:t>
            </a:r>
          </a:p>
          <a:p>
            <a:endParaRPr lang="en-US" smtClean="0"/>
          </a:p>
        </p:txBody>
      </p:sp>
      <p:sp>
        <p:nvSpPr>
          <p:cNvPr id="4" name="Slide Number Placeholder 3"/>
          <p:cNvSpPr>
            <a:spLocks noGrp="1"/>
          </p:cNvSpPr>
          <p:nvPr>
            <p:ph type="sldNum" sz="quarter" idx="5"/>
          </p:nvPr>
        </p:nvSpPr>
        <p:spPr/>
        <p:txBody>
          <a:bodyPr/>
          <a:lstStyle/>
          <a:p>
            <a:pPr>
              <a:defRPr/>
            </a:pPr>
            <a:fld id="{107641C9-664F-4CFD-8F97-10FCEC09DA15}"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9AB8372-C3C2-4ABC-9023-B5BF5C553677}"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2B2EB4E-E83F-4FA8-8E46-17873AB03675}"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31B047E-86FB-4DC2-B77A-8A8935A5C80E}"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98F7CA7-8E46-4986-9A62-DCB93622EE3F}"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40FCFC1-A4A6-4391-9D97-BFDBFD78C0E1}"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Positioning yourself as a coach requires that you transition from supervisor to advisor.  Coaching helps others put together missing puzzle pieces</a:t>
            </a:r>
            <a:r>
              <a:rPr lang="en-US" b="1" smtClean="0"/>
              <a:t>.</a:t>
            </a:r>
            <a:r>
              <a:rPr lang="en-US" smtClean="0"/>
              <a:t>  It helps move them forward, facilitating those “aha” moments.  When we don’t take the time to lead and guide in this way and instead rattle off directives and quotas only, we miss the opportunity to help employees develop their character and competency.  We rob them of the ability to come up with their own solution, connect their own dots.  Coaching is about giving people the privilege of their own insights; allowing them to go through their own processes.</a:t>
            </a:r>
          </a:p>
          <a:p>
            <a:endParaRPr lang="en-US" smtClean="0"/>
          </a:p>
        </p:txBody>
      </p:sp>
      <p:sp>
        <p:nvSpPr>
          <p:cNvPr id="4" name="Slide Number Placeholder 3"/>
          <p:cNvSpPr>
            <a:spLocks noGrp="1"/>
          </p:cNvSpPr>
          <p:nvPr>
            <p:ph type="sldNum" sz="quarter" idx="5"/>
          </p:nvPr>
        </p:nvSpPr>
        <p:spPr/>
        <p:txBody>
          <a:bodyPr/>
          <a:lstStyle/>
          <a:p>
            <a:pPr>
              <a:defRPr/>
            </a:pPr>
            <a:fld id="{E296738C-A3FD-47FA-BC85-4F78DCB1F87E}"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By taking the safety standards and framing them as personal learning goals that are results-oriented and action-based, you not only enter into a relationship, but you begin to help build a sense of ownership in the other person.  This shared sense of ownership fosters a spirit of collaboration resulting in all parties working together toward the common goal of an injury-free workplace.  </a:t>
            </a:r>
          </a:p>
          <a:p>
            <a:endParaRPr lang="en-US" smtClean="0"/>
          </a:p>
        </p:txBody>
      </p:sp>
      <p:sp>
        <p:nvSpPr>
          <p:cNvPr id="4" name="Slide Number Placeholder 3"/>
          <p:cNvSpPr>
            <a:spLocks noGrp="1"/>
          </p:cNvSpPr>
          <p:nvPr>
            <p:ph type="sldNum" sz="quarter" idx="5"/>
          </p:nvPr>
        </p:nvSpPr>
        <p:spPr/>
        <p:txBody>
          <a:bodyPr/>
          <a:lstStyle/>
          <a:p>
            <a:pPr>
              <a:defRPr/>
            </a:pPr>
            <a:fld id="{6B6A6946-09C4-4590-BBC6-31ABEF36A70B}"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 great leader knows not only how to lead, but how to follow.  Being open and willing to listen to the ideas of others not only builds confidence in that person, but also allows the leader to possibly view a situation from a different perspective and see how their decisions affect others.  Remember, before you can ask powerful questions, you first have to be able to listen.  Feedback needs to be timely and specific.   Start with positive comments such as, “Thank you for your contribution to the team.”   It is important to note that regular feedback can pre-empt conflict.</a:t>
            </a:r>
          </a:p>
          <a:p>
            <a:endParaRPr lang="en-US" smtClean="0"/>
          </a:p>
        </p:txBody>
      </p:sp>
      <p:sp>
        <p:nvSpPr>
          <p:cNvPr id="4" name="Slide Number Placeholder 3"/>
          <p:cNvSpPr>
            <a:spLocks noGrp="1"/>
          </p:cNvSpPr>
          <p:nvPr>
            <p:ph type="sldNum" sz="quarter" idx="5"/>
          </p:nvPr>
        </p:nvSpPr>
        <p:spPr/>
        <p:txBody>
          <a:bodyPr/>
          <a:lstStyle/>
          <a:p>
            <a:pPr>
              <a:defRPr/>
            </a:pPr>
            <a:fld id="{29604A92-8D3B-4643-A312-8D86553BAD58}"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By ensuring the conversation is two-way, you are now able to gather valuable information and in return provide instructional feedback that will position that other person for growth.  Learning that is not interactive and that is only one-way means it stays on the surface.  It is not absorbed and is easily lost.  Facilitating learning through SMART conversations makes it personal and when it becomes personal, it becomes connected.  </a:t>
            </a:r>
          </a:p>
          <a:p>
            <a:endParaRPr lang="en-US" smtClean="0"/>
          </a:p>
        </p:txBody>
      </p:sp>
      <p:sp>
        <p:nvSpPr>
          <p:cNvPr id="4" name="Slide Number Placeholder 3"/>
          <p:cNvSpPr>
            <a:spLocks noGrp="1"/>
          </p:cNvSpPr>
          <p:nvPr>
            <p:ph type="sldNum" sz="quarter" idx="5"/>
          </p:nvPr>
        </p:nvSpPr>
        <p:spPr/>
        <p:txBody>
          <a:bodyPr/>
          <a:lstStyle/>
          <a:p>
            <a:pPr>
              <a:defRPr/>
            </a:pPr>
            <a:fld id="{F2370C4B-92C9-4357-AC97-2636BD877477}"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 this conversation starter, an attempt is made to bring attention to the safety requirement of recordkeeping. The conversation begins with a personal validation.  Personally validating let’s the other person know they are valued.  As noted in The Elements of Great Managing, it recognizes them for a job well done and encourages them in their development.</a:t>
            </a:r>
          </a:p>
          <a:p>
            <a:endParaRPr lang="en-US" smtClean="0"/>
          </a:p>
          <a:p>
            <a:r>
              <a:rPr lang="en-US" smtClean="0"/>
              <a:t>At this point, you can ask one of the participants to provide another example.  If you don’t get a response, you can offer another example. </a:t>
            </a:r>
          </a:p>
        </p:txBody>
      </p:sp>
      <p:sp>
        <p:nvSpPr>
          <p:cNvPr id="4" name="Slide Number Placeholder 3"/>
          <p:cNvSpPr>
            <a:spLocks noGrp="1"/>
          </p:cNvSpPr>
          <p:nvPr>
            <p:ph type="sldNum" sz="quarter" idx="5"/>
          </p:nvPr>
        </p:nvSpPr>
        <p:spPr/>
        <p:txBody>
          <a:bodyPr/>
          <a:lstStyle/>
          <a:p>
            <a:pPr>
              <a:defRPr/>
            </a:pPr>
            <a:fld id="{491A657C-4A7C-4B42-A7EB-9288A8EE4FD9}"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596F602-304E-4C48-8B54-74A34194B05E}"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A1B5C61-7099-4EB6-A3A5-CA9AD8432F47}"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As leaders, it is your responsibility to work with others to produce desired results.  You do this by asking questions and creating dialogue that bring clarity, confront and encourage thinking.  The first and most important message or strategy is to be prepared!  It is not suggested, unless you have a lot of experience and practice, to attempt to do this off the cuff.  It is recommended that you reflect on experiences with employees and co-workers and work on developing your own pool of questions.  Questions invite people to reflect.  Asking a powerful, sincere question has the effect of disengaging the automatic pilot response the worker typically offers.  By taking the time to develop these powerful questions and then look for opportunities to use them, others will begin to feel valued as a person.  You should keep in mind the possible settings that SMART conversations could take place.  The time available may dictate the intensity of the question. </a:t>
            </a:r>
          </a:p>
        </p:txBody>
      </p:sp>
      <p:sp>
        <p:nvSpPr>
          <p:cNvPr id="4" name="Slide Number Placeholder 3"/>
          <p:cNvSpPr>
            <a:spLocks noGrp="1"/>
          </p:cNvSpPr>
          <p:nvPr>
            <p:ph type="sldNum" sz="quarter" idx="5"/>
          </p:nvPr>
        </p:nvSpPr>
        <p:spPr/>
        <p:txBody>
          <a:bodyPr/>
          <a:lstStyle/>
          <a:p>
            <a:pPr>
              <a:defRPr/>
            </a:pPr>
            <a:fld id="{8E3B5AAF-FA13-4A12-BB8B-6728D2662089}"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On the following slides, we will review an example of each.</a:t>
            </a:r>
          </a:p>
          <a:p>
            <a:endParaRPr lang="en-US" smtClean="0"/>
          </a:p>
          <a:p>
            <a:r>
              <a:rPr lang="en-US" smtClean="0"/>
              <a:t>Use GROW resource sheet for discussion.</a:t>
            </a:r>
          </a:p>
        </p:txBody>
      </p:sp>
      <p:sp>
        <p:nvSpPr>
          <p:cNvPr id="4" name="Slide Number Placeholder 3"/>
          <p:cNvSpPr>
            <a:spLocks noGrp="1"/>
          </p:cNvSpPr>
          <p:nvPr>
            <p:ph type="sldNum" sz="quarter" idx="5"/>
          </p:nvPr>
        </p:nvSpPr>
        <p:spPr/>
        <p:txBody>
          <a:bodyPr/>
          <a:lstStyle/>
          <a:p>
            <a:pPr>
              <a:defRPr/>
            </a:pPr>
            <a:fld id="{FF4F36FA-0B9F-4F0B-A797-3D1FA35ADF5C}"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is an opportunity to employ the strategy of elaboration by giving examples and discussing applications.</a:t>
            </a:r>
          </a:p>
        </p:txBody>
      </p:sp>
      <p:sp>
        <p:nvSpPr>
          <p:cNvPr id="4" name="Slide Number Placeholder 3"/>
          <p:cNvSpPr>
            <a:spLocks noGrp="1"/>
          </p:cNvSpPr>
          <p:nvPr>
            <p:ph type="sldNum" sz="quarter" idx="5"/>
          </p:nvPr>
        </p:nvSpPr>
        <p:spPr/>
        <p:txBody>
          <a:bodyPr/>
          <a:lstStyle/>
          <a:p>
            <a:pPr>
              <a:defRPr/>
            </a:pPr>
            <a:fld id="{41909744-0B02-4EA5-884F-61662149DF75}"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is an opportunity to employ the strategy of elaboration by giving examples and discussing applications.</a:t>
            </a:r>
          </a:p>
        </p:txBody>
      </p:sp>
      <p:sp>
        <p:nvSpPr>
          <p:cNvPr id="4" name="Slide Number Placeholder 3"/>
          <p:cNvSpPr>
            <a:spLocks noGrp="1"/>
          </p:cNvSpPr>
          <p:nvPr>
            <p:ph type="sldNum" sz="quarter" idx="5"/>
          </p:nvPr>
        </p:nvSpPr>
        <p:spPr/>
        <p:txBody>
          <a:bodyPr/>
          <a:lstStyle/>
          <a:p>
            <a:pPr>
              <a:defRPr/>
            </a:pPr>
            <a:fld id="{18EDD452-3E3B-4F9F-902E-5BFB0D071F5A}"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is an opportunity to employ the strategy of elaboration by giving examples and discussing applications.</a:t>
            </a:r>
          </a:p>
        </p:txBody>
      </p:sp>
      <p:sp>
        <p:nvSpPr>
          <p:cNvPr id="4" name="Slide Number Placeholder 3"/>
          <p:cNvSpPr>
            <a:spLocks noGrp="1"/>
          </p:cNvSpPr>
          <p:nvPr>
            <p:ph type="sldNum" sz="quarter" idx="5"/>
          </p:nvPr>
        </p:nvSpPr>
        <p:spPr/>
        <p:txBody>
          <a:bodyPr/>
          <a:lstStyle/>
          <a:p>
            <a:pPr>
              <a:defRPr/>
            </a:pPr>
            <a:fld id="{0F4C0716-A01E-4DB6-8096-C3378F86A611}"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is an opportunity to employ the strategy of elaboration by giving examples and discussing applications.</a:t>
            </a:r>
          </a:p>
        </p:txBody>
      </p:sp>
      <p:sp>
        <p:nvSpPr>
          <p:cNvPr id="4" name="Slide Number Placeholder 3"/>
          <p:cNvSpPr>
            <a:spLocks noGrp="1"/>
          </p:cNvSpPr>
          <p:nvPr>
            <p:ph type="sldNum" sz="quarter" idx="5"/>
          </p:nvPr>
        </p:nvSpPr>
        <p:spPr/>
        <p:txBody>
          <a:bodyPr/>
          <a:lstStyle/>
          <a:p>
            <a:pPr>
              <a:defRPr/>
            </a:pPr>
            <a:fld id="{8543B774-398A-4E63-A16A-CE4AB0167690}"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 order to practice SMART conversations and be a catalyst for change either with workers or other leaders you have to recognize what is going on around you.  You have to be willing to share your observations in ways that stimulate input and interest.</a:t>
            </a:r>
          </a:p>
          <a:p>
            <a:r>
              <a:rPr lang="en-US" smtClean="0"/>
              <a:t>It is always a good idea to be sensitive to the worker.  The object is not to embarrass someone or make them feel uncomfortable.  Therefore, at times, less personal exposure may be preferred. </a:t>
            </a:r>
          </a:p>
        </p:txBody>
      </p:sp>
      <p:sp>
        <p:nvSpPr>
          <p:cNvPr id="4" name="Slide Number Placeholder 3"/>
          <p:cNvSpPr>
            <a:spLocks noGrp="1"/>
          </p:cNvSpPr>
          <p:nvPr>
            <p:ph type="sldNum" sz="quarter" idx="5"/>
          </p:nvPr>
        </p:nvSpPr>
        <p:spPr/>
        <p:txBody>
          <a:bodyPr/>
          <a:lstStyle/>
          <a:p>
            <a:pPr>
              <a:defRPr/>
            </a:pPr>
            <a:fld id="{D20F4279-A72C-4CFC-9BF4-828E94AACD50}"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Anyone in a place of leadership and responsibility can often feel there is not enough time to get everything done.  For someone working in a job where you have to stay in one position for an extended period of time with limited interaction, a lack of presence from your supervisor or management can be interpreted as a lack of interest.  Workers question management’s ability to make decisions regarding their work area or job when they have never or have seldom been there.  Some responsibilities of management carry more weight and have the potential for greater impact than others, being visibly present in the work area is one of those responsibilities.  </a:t>
            </a:r>
          </a:p>
          <a:p>
            <a:endParaRPr lang="en-US" smtClean="0"/>
          </a:p>
        </p:txBody>
      </p:sp>
      <p:sp>
        <p:nvSpPr>
          <p:cNvPr id="4" name="Slide Number Placeholder 3"/>
          <p:cNvSpPr>
            <a:spLocks noGrp="1"/>
          </p:cNvSpPr>
          <p:nvPr>
            <p:ph type="sldNum" sz="quarter" idx="5"/>
          </p:nvPr>
        </p:nvSpPr>
        <p:spPr/>
        <p:txBody>
          <a:bodyPr/>
          <a:lstStyle/>
          <a:p>
            <a:pPr>
              <a:defRPr/>
            </a:pPr>
            <a:fld id="{1859B66C-50DF-4992-BB0E-395D224E0F71}"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If cost cutting as well as cost savings is a product of safety, then – supportive of the research discussed earlier - employee welfare should be at the top of the list.  The need for leadership to express care and concerns for their workers cannot be understated. </a:t>
            </a:r>
          </a:p>
          <a:p>
            <a:r>
              <a:rPr lang="en-US" smtClean="0"/>
              <a:t>If workers get the idea from management that production takes precedence over safety, the risk of accidents and injuries increase.   Making comments about rush orders or pending deadlines only serve to put pressure on the worker.  Rather than pressure, encourage, empower and motivate the workers with SMART conversations that will have the effect of accomplishing the desired goal of getting the work done.  Many times line leaders and supervisors underestimate the potential for positive influence their position possesses.</a:t>
            </a:r>
          </a:p>
          <a:p>
            <a:endParaRPr lang="en-US" smtClean="0"/>
          </a:p>
        </p:txBody>
      </p:sp>
      <p:sp>
        <p:nvSpPr>
          <p:cNvPr id="4" name="Slide Number Placeholder 3"/>
          <p:cNvSpPr>
            <a:spLocks noGrp="1"/>
          </p:cNvSpPr>
          <p:nvPr>
            <p:ph type="sldNum" sz="quarter" idx="5"/>
          </p:nvPr>
        </p:nvSpPr>
        <p:spPr/>
        <p:txBody>
          <a:bodyPr/>
          <a:lstStyle/>
          <a:p>
            <a:pPr>
              <a:defRPr/>
            </a:pPr>
            <a:fld id="{F86D2FEA-B52B-4132-90EB-D47B847F41C4}"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It is important for management to lead by example, by following through with their commitments and to ensure that worker training needs are met. </a:t>
            </a:r>
          </a:p>
          <a:p>
            <a:endParaRPr lang="en-US" smtClean="0"/>
          </a:p>
          <a:p>
            <a:r>
              <a:rPr lang="en-US" smtClean="0"/>
              <a:t>To create some discussion among participants, ask a volunteer or two to share their interpretation of the quote in the callout to the training topic.</a:t>
            </a:r>
          </a:p>
        </p:txBody>
      </p:sp>
      <p:sp>
        <p:nvSpPr>
          <p:cNvPr id="4" name="Slide Number Placeholder 3"/>
          <p:cNvSpPr>
            <a:spLocks noGrp="1"/>
          </p:cNvSpPr>
          <p:nvPr>
            <p:ph type="sldNum" sz="quarter" idx="5"/>
          </p:nvPr>
        </p:nvSpPr>
        <p:spPr/>
        <p:txBody>
          <a:bodyPr/>
          <a:lstStyle/>
          <a:p>
            <a:pPr>
              <a:defRPr/>
            </a:pPr>
            <a:fld id="{C7A5A4B4-8BE8-45A1-AE56-288DF48D03E1}"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As an opener, review the introduction with the participants.  Then take an informal poll to see if the group agrees that a decrease in fear and anxiety on the job would improve safety in the work area.</a:t>
            </a:r>
          </a:p>
          <a:p>
            <a:endParaRPr lang="en-US" smtClean="0"/>
          </a:p>
          <a:p>
            <a:r>
              <a:rPr lang="en-US" smtClean="0"/>
              <a:t>INTRODUCTION TO REVIEW</a:t>
            </a:r>
          </a:p>
          <a:p>
            <a:r>
              <a:rPr lang="en-US" smtClean="0"/>
              <a:t>The series is about providing safety and security not only for one’s self, but for their family and their community.  It is about creating a 24/7 safety awareness model that reaches beyond the workplace into the community and home.  Employers and employees have a mutual responsibility to see safety happen.  Workers in the poultry industry have one of the most difficult and physically demanding jobs in food processing, therefore, the likelihood of injuries increases.  </a:t>
            </a:r>
          </a:p>
          <a:p>
            <a:endParaRPr lang="en-US" smtClean="0"/>
          </a:p>
        </p:txBody>
      </p:sp>
      <p:sp>
        <p:nvSpPr>
          <p:cNvPr id="4" name="Slide Number Placeholder 3"/>
          <p:cNvSpPr>
            <a:spLocks noGrp="1"/>
          </p:cNvSpPr>
          <p:nvPr>
            <p:ph type="sldNum" sz="quarter" idx="5"/>
          </p:nvPr>
        </p:nvSpPr>
        <p:spPr/>
        <p:txBody>
          <a:bodyPr/>
          <a:lstStyle/>
          <a:p>
            <a:pPr>
              <a:defRPr/>
            </a:pPr>
            <a:fld id="{639B6C58-EDFA-4AC9-A0A3-E26ABB65E19A}"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is another area where modeled behavior by management speaks volumes.  For example, a supervisor or line leader would never walk through a work area without the proper personal protective equipment (PPE).  Challenging and empowering workers, through word or deed, toward compliance at the level of PPE is not only good leadership, but is a preventive measure in avoiding potential accidents or injuries.  It wouldn’t make much sense to watch a worker walk by with improper shoes and not question or help them obtain appropriate equipment and then write them up when they go around the corner and slip.  The application of safety and health standards should be consistent across the board.   It is reasonable for workers to expect that standards will be applied without waver.  This commitment from management lets workers know that their employer is reliable and dependable.</a:t>
            </a:r>
          </a:p>
          <a:p>
            <a:endParaRPr lang="en-US" smtClean="0"/>
          </a:p>
        </p:txBody>
      </p:sp>
      <p:sp>
        <p:nvSpPr>
          <p:cNvPr id="4" name="Slide Number Placeholder 3"/>
          <p:cNvSpPr>
            <a:spLocks noGrp="1"/>
          </p:cNvSpPr>
          <p:nvPr>
            <p:ph type="sldNum" sz="quarter" idx="5"/>
          </p:nvPr>
        </p:nvSpPr>
        <p:spPr/>
        <p:txBody>
          <a:bodyPr/>
          <a:lstStyle/>
          <a:p>
            <a:pPr>
              <a:defRPr/>
            </a:pPr>
            <a:fld id="{6BB0DE25-85D7-478F-B1AA-C7F986912D41}"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Simply posting a memo on a plant-wide bulletin board does not cut it.  Make sure to follow up any important written reminder or directive with a verbal contact.	</a:t>
            </a:r>
          </a:p>
          <a:p>
            <a:r>
              <a:rPr lang="en-US" smtClean="0"/>
              <a:t>One inexpensive idea for getting the word out is through LCD panels.  They can be posted in work areas that are frequented like locker rooms, bathrooms and break rooms.  Some cafeterias have televisions where you can repeat video safety reminders or offer encouragement and gratitude for a job well done. </a:t>
            </a:r>
          </a:p>
          <a:p>
            <a:endParaRPr lang="en-US" smtClean="0"/>
          </a:p>
          <a:p>
            <a:r>
              <a:rPr lang="en-US" smtClean="0"/>
              <a:t>Ask for other ideas  for communicating important information.</a:t>
            </a:r>
          </a:p>
          <a:p>
            <a:endParaRPr lang="en-US" smtClean="0"/>
          </a:p>
        </p:txBody>
      </p:sp>
      <p:sp>
        <p:nvSpPr>
          <p:cNvPr id="4" name="Slide Number Placeholder 3"/>
          <p:cNvSpPr>
            <a:spLocks noGrp="1"/>
          </p:cNvSpPr>
          <p:nvPr>
            <p:ph type="sldNum" sz="quarter" idx="5"/>
          </p:nvPr>
        </p:nvSpPr>
        <p:spPr/>
        <p:txBody>
          <a:bodyPr/>
          <a:lstStyle/>
          <a:p>
            <a:pPr>
              <a:defRPr/>
            </a:pPr>
            <a:fld id="{B8758983-B6D3-48CC-991E-3C6D93A19832}"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Coach</a:t>
            </a:r>
          </a:p>
          <a:p>
            <a:r>
              <a:rPr lang="en-US" smtClean="0"/>
              <a:t>Learning</a:t>
            </a:r>
          </a:p>
          <a:p>
            <a:r>
              <a:rPr lang="en-US" smtClean="0"/>
              <a:t>Two-Way</a:t>
            </a:r>
          </a:p>
          <a:p>
            <a:r>
              <a:rPr lang="en-US" smtClean="0"/>
              <a:t>Growth</a:t>
            </a:r>
          </a:p>
        </p:txBody>
      </p:sp>
      <p:sp>
        <p:nvSpPr>
          <p:cNvPr id="4" name="Slide Number Placeholder 3"/>
          <p:cNvSpPr>
            <a:spLocks noGrp="1"/>
          </p:cNvSpPr>
          <p:nvPr>
            <p:ph type="sldNum" sz="quarter" idx="5"/>
          </p:nvPr>
        </p:nvSpPr>
        <p:spPr/>
        <p:txBody>
          <a:bodyPr/>
          <a:lstStyle/>
          <a:p>
            <a:pPr>
              <a:defRPr/>
            </a:pPr>
            <a:fld id="{E4B8C122-DE74-4919-8339-56A6746B966A}"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Participants could answer with a show of hands or if you have access to an audience response system you can use it.</a:t>
            </a:r>
          </a:p>
          <a:p>
            <a:endParaRPr lang="en-US" smtClean="0"/>
          </a:p>
        </p:txBody>
      </p:sp>
      <p:sp>
        <p:nvSpPr>
          <p:cNvPr id="4" name="Slide Number Placeholder 3"/>
          <p:cNvSpPr>
            <a:spLocks noGrp="1"/>
          </p:cNvSpPr>
          <p:nvPr>
            <p:ph type="sldNum" sz="quarter" idx="5"/>
          </p:nvPr>
        </p:nvSpPr>
        <p:spPr/>
        <p:txBody>
          <a:bodyPr/>
          <a:lstStyle/>
          <a:p>
            <a:pPr>
              <a:defRPr/>
            </a:pPr>
            <a:fld id="{C43C51AE-8B0B-4C9C-B7E4-41C1A29054CB}"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Goal</a:t>
            </a:r>
          </a:p>
          <a:p>
            <a:r>
              <a:rPr lang="en-US" smtClean="0"/>
              <a:t>Reality</a:t>
            </a:r>
          </a:p>
          <a:p>
            <a:r>
              <a:rPr lang="en-US" smtClean="0"/>
              <a:t>Options</a:t>
            </a:r>
          </a:p>
          <a:p>
            <a:r>
              <a:rPr lang="en-US" smtClean="0"/>
              <a:t>Will</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A51A13B9-7240-48C3-BEAB-0B2F5ABE05CE}"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983E870-01D6-435B-BC7E-CB2B2D6E487D}"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67CD032-955F-472D-9CB1-77A137F89106}" type="slidenum">
              <a:rPr lang="en-US" smtClean="0"/>
              <a:pPr>
                <a:defRPr/>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Provide definition of active listening. – According to Wikepedia,</a:t>
            </a:r>
            <a:r>
              <a:rPr lang="en-US" i="1" smtClean="0"/>
              <a:t> </a:t>
            </a:r>
            <a:r>
              <a:rPr lang="en-US" b="1" i="1" smtClean="0"/>
              <a:t>Active listening</a:t>
            </a:r>
            <a:r>
              <a:rPr lang="en-US" i="1" smtClean="0"/>
              <a:t> is a communication technique that requires the listener to understand, interpret, and evaluate what (s)he hears. The ability to listen actively can improve personal relationships through reducing conflicts, strengthening cooperation, and fostering understanding.</a:t>
            </a:r>
          </a:p>
          <a:p>
            <a:r>
              <a:rPr lang="en-US" i="1" smtClean="0"/>
              <a:t>When </a:t>
            </a:r>
            <a:r>
              <a:rPr lang="en-US" i="1" smtClean="0">
                <a:hlinkClick r:id="rId3" tooltip="Social interaction"/>
              </a:rPr>
              <a:t>interacting</a:t>
            </a:r>
            <a:r>
              <a:rPr lang="en-US" i="1" smtClean="0"/>
              <a:t>, people often are not listening attentively. They may be distracted, thinking about other things, or thinking about what they are going to say next (the latter case is particularly true in conflict situations or disagreements). Active listening is a structured way of listening and responding to others, focusing attention on the speaker. Suspending one's own frame of reference, suspending judgment and avoiding other internal mental activities are important to fully </a:t>
            </a:r>
            <a:r>
              <a:rPr lang="en-US" i="1" smtClean="0">
                <a:hlinkClick r:id="rId4" tooltip="Attention"/>
              </a:rPr>
              <a:t>attend</a:t>
            </a:r>
            <a:r>
              <a:rPr lang="en-US" i="1" smtClean="0"/>
              <a:t> to the speaker.</a:t>
            </a:r>
          </a:p>
          <a:p>
            <a:r>
              <a:rPr lang="en-US" smtClean="0"/>
              <a:t>  </a:t>
            </a:r>
          </a:p>
          <a:p>
            <a:r>
              <a:rPr lang="en-US" smtClean="0"/>
              <a:t>Based on the definition provided, ask participants to share an example.  This is an opportunity to employ the strategy of elaboration by giving examples and discussing applications. </a:t>
            </a:r>
          </a:p>
          <a:p>
            <a:endParaRPr lang="en-US" smtClean="0"/>
          </a:p>
        </p:txBody>
      </p:sp>
      <p:sp>
        <p:nvSpPr>
          <p:cNvPr id="4" name="Slide Number Placeholder 3"/>
          <p:cNvSpPr>
            <a:spLocks noGrp="1"/>
          </p:cNvSpPr>
          <p:nvPr>
            <p:ph type="sldNum" sz="quarter" idx="5"/>
          </p:nvPr>
        </p:nvSpPr>
        <p:spPr/>
        <p:txBody>
          <a:bodyPr/>
          <a:lstStyle/>
          <a:p>
            <a:pPr>
              <a:defRPr/>
            </a:pPr>
            <a:fld id="{A51895B3-8FD6-41A9-A2CB-93C04580637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AC74DA4-B5DB-4E38-AA50-19E5A190278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Participants in SMART conversations leave the conversation feeling like the task is achievable.  </a:t>
            </a:r>
            <a:r>
              <a:rPr lang="en-US" i="1" smtClean="0"/>
              <a:t>“I can do this</a:t>
            </a:r>
            <a:r>
              <a:rPr lang="en-US" smtClean="0"/>
              <a:t>!” </a:t>
            </a:r>
          </a:p>
        </p:txBody>
      </p:sp>
      <p:sp>
        <p:nvSpPr>
          <p:cNvPr id="4" name="Slide Number Placeholder 3"/>
          <p:cNvSpPr>
            <a:spLocks noGrp="1"/>
          </p:cNvSpPr>
          <p:nvPr>
            <p:ph type="sldNum" sz="quarter" idx="5"/>
          </p:nvPr>
        </p:nvSpPr>
        <p:spPr/>
        <p:txBody>
          <a:bodyPr/>
          <a:lstStyle/>
          <a:p>
            <a:pPr>
              <a:defRPr/>
            </a:pPr>
            <a:fld id="{564E9BA2-7ABE-4C91-AC29-EA52CFC603D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p:nvPr userDrawn="1"/>
        </p:nvSpPr>
        <p:spPr>
          <a:xfrm>
            <a:off x="7467600" y="0"/>
            <a:ext cx="16764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8"/>
          <p:cNvSpPr/>
          <p:nvPr userDrawn="1"/>
        </p:nvSpPr>
        <p:spPr>
          <a:xfrm>
            <a:off x="0" y="5410200"/>
            <a:ext cx="7315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9"/>
          <p:cNvSpPr/>
          <p:nvPr userDrawn="1"/>
        </p:nvSpPr>
        <p:spPr>
          <a:xfrm>
            <a:off x="7467600" y="5410200"/>
            <a:ext cx="1676400" cy="1447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2" descr="poultry processing"/>
          <p:cNvPicPr>
            <a:picLocks noChangeAspect="1" noChangeArrowheads="1"/>
          </p:cNvPicPr>
          <p:nvPr userDrawn="1"/>
        </p:nvPicPr>
        <p:blipFill>
          <a:blip r:embed="rId2" cstate="email">
            <a:grayscl/>
            <a:extLst>
              <a:ext uri="{28A0092B-C50C-407E-A947-70E740481C1C}">
                <a14:useLocalDpi xmlns:a14="http://schemas.microsoft.com/office/drawing/2010/main"/>
              </a:ext>
            </a:extLst>
          </a:blip>
          <a:srcRect/>
          <a:stretch>
            <a:fillRect/>
          </a:stretch>
        </p:blipFill>
        <p:spPr bwMode="auto">
          <a:xfrm>
            <a:off x="0" y="0"/>
            <a:ext cx="731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rot="16200000">
            <a:off x="5394960" y="1828800"/>
            <a:ext cx="5257800" cy="1600200"/>
          </a:xfrm>
        </p:spPr>
        <p:txBody>
          <a:bodyPr>
            <a:noAutofit/>
          </a:bodyPr>
          <a:lstStyle>
            <a:lvl1pPr marL="0" indent="0" algn="ctr">
              <a:buNone/>
              <a:defRPr sz="4800" b="1" spc="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0" y="5181600"/>
            <a:ext cx="7315200" cy="914400"/>
          </a:xfrm>
        </p:spPr>
        <p:txBody>
          <a:bodyPr anchor="t"/>
          <a:lstStyle>
            <a:lvl1pPr>
              <a:defRPr b="1" spc="600"/>
            </a:lvl1pPr>
          </a:lstStyle>
          <a:p>
            <a:r>
              <a:rPr lang="en-US" dirty="0" smtClean="0"/>
              <a:t>Click to edit Master title style</a:t>
            </a:r>
            <a:endParaRPr lang="en-US" dirty="0"/>
          </a:p>
        </p:txBody>
      </p:sp>
      <p:sp>
        <p:nvSpPr>
          <p:cNvPr id="8" name="Date Placeholder 10"/>
          <p:cNvSpPr>
            <a:spLocks noGrp="1"/>
          </p:cNvSpPr>
          <p:nvPr>
            <p:ph type="dt" sz="half" idx="10"/>
          </p:nvPr>
        </p:nvSpPr>
        <p:spPr/>
        <p:txBody>
          <a:bodyPr/>
          <a:lstStyle>
            <a:lvl1pPr>
              <a:defRPr/>
            </a:lvl1pPr>
          </a:lstStyle>
          <a:p>
            <a:pPr>
              <a:defRPr/>
            </a:pPr>
            <a:r>
              <a:rPr lang="en-US"/>
              <a:t>6/25/2009</a:t>
            </a:r>
          </a:p>
        </p:txBody>
      </p:sp>
      <p:sp>
        <p:nvSpPr>
          <p:cNvPr id="9" name="Slide Number Placeholder 11"/>
          <p:cNvSpPr>
            <a:spLocks noGrp="1"/>
          </p:cNvSpPr>
          <p:nvPr>
            <p:ph type="sldNum" sz="quarter" idx="11"/>
          </p:nvPr>
        </p:nvSpPr>
        <p:spPr/>
        <p:txBody>
          <a:bodyPr/>
          <a:lstStyle>
            <a:lvl1pPr>
              <a:defRPr/>
            </a:lvl1pPr>
          </a:lstStyle>
          <a:p>
            <a:pPr>
              <a:defRPr/>
            </a:pPr>
            <a:fld id="{2ABD0BF7-3FEE-4D65-850A-0FBDCD72AE10}" type="slidenum">
              <a:rPr lang="en-US"/>
              <a:pPr>
                <a:defRPr/>
              </a:pPr>
              <a:t>‹#›</a:t>
            </a:fld>
            <a:endParaRPr lang="en-US"/>
          </a:p>
        </p:txBody>
      </p:sp>
      <p:sp>
        <p:nvSpPr>
          <p:cNvPr id="10" name="Footer Placeholder 1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33689176"/>
      </p:ext>
    </p:extLst>
  </p:cSld>
  <p:clrMapOvr>
    <a:masterClrMapping/>
  </p:clrMapOvr>
  <p:transition>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2CA1F0-15A1-4C4F-B4E1-8F9D974E2FAA}"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DA5620-C9C3-4A9B-AC6E-A8CB3FE8AC7C}" type="slidenum">
              <a:rPr lang="en-US"/>
              <a:pPr>
                <a:defRPr/>
              </a:pPr>
              <a:t>‹#›</a:t>
            </a:fld>
            <a:endParaRPr lang="en-US"/>
          </a:p>
        </p:txBody>
      </p:sp>
    </p:spTree>
    <p:extLst>
      <p:ext uri="{BB962C8B-B14F-4D97-AF65-F5344CB8AC3E}">
        <p14:creationId xmlns:p14="http://schemas.microsoft.com/office/powerpoint/2010/main" val="40446169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BADE45-4A72-4AD6-987A-D800156205E2}"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DF36E9-CB22-4454-8A82-D190FC11BDA2}" type="slidenum">
              <a:rPr lang="en-US"/>
              <a:pPr>
                <a:defRPr/>
              </a:pPr>
              <a:t>‹#›</a:t>
            </a:fld>
            <a:endParaRPr lang="en-US"/>
          </a:p>
        </p:txBody>
      </p:sp>
    </p:spTree>
    <p:extLst>
      <p:ext uri="{BB962C8B-B14F-4D97-AF65-F5344CB8AC3E}">
        <p14:creationId xmlns:p14="http://schemas.microsoft.com/office/powerpoint/2010/main" val="26203803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C47D26-5976-4646-ADA0-81E3AC814D91}" type="datetimeFigureOut">
              <a:rPr lang="en-US"/>
              <a:pPr>
                <a:defRPr/>
              </a:pPr>
              <a:t>4/17/2012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7AC060-05DE-4C20-AA0A-D83FCC0FED92}" type="slidenum">
              <a:rPr lang="en-US"/>
              <a:pPr>
                <a:defRPr/>
              </a:pPr>
              <a:t>‹#›</a:t>
            </a:fld>
            <a:endParaRPr lang="en-US"/>
          </a:p>
        </p:txBody>
      </p:sp>
    </p:spTree>
    <p:extLst>
      <p:ext uri="{BB962C8B-B14F-4D97-AF65-F5344CB8AC3E}">
        <p14:creationId xmlns:p14="http://schemas.microsoft.com/office/powerpoint/2010/main" val="32390833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p:nvPr userDrawn="1"/>
        </p:nvSpPr>
        <p:spPr>
          <a:xfrm>
            <a:off x="152400" y="1600200"/>
            <a:ext cx="7162800" cy="52578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just" fontAlgn="auto">
              <a:spcBef>
                <a:spcPts val="0"/>
              </a:spcBef>
              <a:spcAft>
                <a:spcPts val="0"/>
              </a:spcAft>
              <a:defRPr/>
            </a:pPr>
            <a:endParaRPr lang="en-US" sz="4000" dirty="0"/>
          </a:p>
        </p:txBody>
      </p:sp>
      <p:sp>
        <p:nvSpPr>
          <p:cNvPr id="5" name="Rectangle 8"/>
          <p:cNvSpPr/>
          <p:nvPr userDrawn="1"/>
        </p:nvSpPr>
        <p:spPr>
          <a:xfrm>
            <a:off x="0" y="0"/>
            <a:ext cx="7315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userDrawn="1"/>
        </p:nvSpPr>
        <p:spPr>
          <a:xfrm>
            <a:off x="7467600" y="1600200"/>
            <a:ext cx="16764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1" descr="poultry processing"/>
          <p:cNvPicPr>
            <a:picLocks noChangeAspect="1" noChangeArrowheads="1"/>
          </p:cNvPicPr>
          <p:nvPr userDrawn="1"/>
        </p:nvPicPr>
        <p:blipFill>
          <a:blip r:embed="rId2" cstate="email">
            <a:grayscl/>
            <a:extLst>
              <a:ext uri="{28A0092B-C50C-407E-A947-70E740481C1C}">
                <a14:useLocalDpi xmlns:a14="http://schemas.microsoft.com/office/drawing/2010/main"/>
              </a:ext>
            </a:extLst>
          </a:blip>
          <a:srcRect/>
          <a:stretch>
            <a:fillRect/>
          </a:stretch>
        </p:blipFill>
        <p:spPr bwMode="auto">
          <a:xfrm>
            <a:off x="7467600" y="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2400" y="1600200"/>
            <a:ext cx="7162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152400"/>
            <a:ext cx="6400800" cy="1143000"/>
          </a:xfrm>
        </p:spPr>
        <p:txBody>
          <a:bodyPr>
            <a:noAutofit/>
          </a:bodyPr>
          <a:lstStyle>
            <a:lvl1pPr>
              <a:defRPr sz="480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134D45B8-97DE-4DE9-B512-C7C4B6C56D92}" type="datetimeFigureOut">
              <a:rPr lang="en-US"/>
              <a:pPr>
                <a:defRPr/>
              </a:pPr>
              <a:t>4/17/2012</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24E764D-42D8-4155-97AE-D6ABFDB89091}" type="slidenum">
              <a:rPr lang="en-US"/>
              <a:pPr>
                <a:defRPr/>
              </a:pPr>
              <a:t>‹#›</a:t>
            </a:fld>
            <a:endParaRPr lang="en-US"/>
          </a:p>
        </p:txBody>
      </p:sp>
    </p:spTree>
    <p:extLst>
      <p:ext uri="{BB962C8B-B14F-4D97-AF65-F5344CB8AC3E}">
        <p14:creationId xmlns:p14="http://schemas.microsoft.com/office/powerpoint/2010/main" val="15095236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C77CBC-31AA-44FF-A83A-1BD0AFCEFA6E}"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44E2CF-265A-410C-A996-1A204E30EDB2}" type="slidenum">
              <a:rPr lang="en-US"/>
              <a:pPr>
                <a:defRPr/>
              </a:pPr>
              <a:t>‹#›</a:t>
            </a:fld>
            <a:endParaRPr lang="en-US"/>
          </a:p>
        </p:txBody>
      </p:sp>
    </p:spTree>
    <p:extLst>
      <p:ext uri="{BB962C8B-B14F-4D97-AF65-F5344CB8AC3E}">
        <p14:creationId xmlns:p14="http://schemas.microsoft.com/office/powerpoint/2010/main" val="19575370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6322D2-8E3E-4382-BCEF-B4800D39675B}" type="datetimeFigureOut">
              <a:rPr lang="en-US"/>
              <a:pPr>
                <a:defRPr/>
              </a:pPr>
              <a:t>4/17/2012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AD58CA-510F-41D2-BAA3-548ACB721F52}" type="slidenum">
              <a:rPr lang="en-US"/>
              <a:pPr>
                <a:defRPr/>
              </a:pPr>
              <a:t>‹#›</a:t>
            </a:fld>
            <a:endParaRPr lang="en-US"/>
          </a:p>
        </p:txBody>
      </p:sp>
    </p:spTree>
    <p:extLst>
      <p:ext uri="{BB962C8B-B14F-4D97-AF65-F5344CB8AC3E}">
        <p14:creationId xmlns:p14="http://schemas.microsoft.com/office/powerpoint/2010/main" val="4666823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B8F8B9-0E2B-4A1B-A3BD-864F62B38417}" type="datetimeFigureOut">
              <a:rPr lang="en-US"/>
              <a:pPr>
                <a:defRPr/>
              </a:pPr>
              <a:t>4/17/2012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D10286-CAAD-447B-BFC2-0EC235139856}" type="slidenum">
              <a:rPr lang="en-US"/>
              <a:pPr>
                <a:defRPr/>
              </a:pPr>
              <a:t>‹#›</a:t>
            </a:fld>
            <a:endParaRPr lang="en-US"/>
          </a:p>
        </p:txBody>
      </p:sp>
    </p:spTree>
    <p:extLst>
      <p:ext uri="{BB962C8B-B14F-4D97-AF65-F5344CB8AC3E}">
        <p14:creationId xmlns:p14="http://schemas.microsoft.com/office/powerpoint/2010/main" val="16412990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A60D1E-4B38-4B56-801E-46C18A041D5F}" type="datetimeFigureOut">
              <a:rPr lang="en-US"/>
              <a:pPr>
                <a:defRPr/>
              </a:pPr>
              <a:t>4/17/2012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609636-32D4-48E2-9AF9-6E6D423D1800}" type="slidenum">
              <a:rPr lang="en-US"/>
              <a:pPr>
                <a:defRPr/>
              </a:pPr>
              <a:t>‹#›</a:t>
            </a:fld>
            <a:endParaRPr lang="en-US"/>
          </a:p>
        </p:txBody>
      </p:sp>
    </p:spTree>
    <p:extLst>
      <p:ext uri="{BB962C8B-B14F-4D97-AF65-F5344CB8AC3E}">
        <p14:creationId xmlns:p14="http://schemas.microsoft.com/office/powerpoint/2010/main" val="17563714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7FEDFE-489F-45A8-A812-9CBF60509EAF}" type="datetimeFigureOut">
              <a:rPr lang="en-US"/>
              <a:pPr>
                <a:defRPr/>
              </a:pPr>
              <a:t>4/17/2012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433758-D984-4C57-83D6-07E739687122}" type="slidenum">
              <a:rPr lang="en-US"/>
              <a:pPr>
                <a:defRPr/>
              </a:pPr>
              <a:t>‹#›</a:t>
            </a:fld>
            <a:endParaRPr lang="en-US"/>
          </a:p>
        </p:txBody>
      </p:sp>
    </p:spTree>
    <p:extLst>
      <p:ext uri="{BB962C8B-B14F-4D97-AF65-F5344CB8AC3E}">
        <p14:creationId xmlns:p14="http://schemas.microsoft.com/office/powerpoint/2010/main" val="26250176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C9B5E-CA8D-463E-8FB4-3C8285EDC200}" type="datetimeFigureOut">
              <a:rPr lang="en-US"/>
              <a:pPr>
                <a:defRPr/>
              </a:pPr>
              <a:t>4/17/2012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8EEDD6-8D25-4473-9D2C-4197068ED057}" type="slidenum">
              <a:rPr lang="en-US"/>
              <a:pPr>
                <a:defRPr/>
              </a:pPr>
              <a:t>‹#›</a:t>
            </a:fld>
            <a:endParaRPr lang="en-US"/>
          </a:p>
        </p:txBody>
      </p:sp>
    </p:spTree>
    <p:extLst>
      <p:ext uri="{BB962C8B-B14F-4D97-AF65-F5344CB8AC3E}">
        <p14:creationId xmlns:p14="http://schemas.microsoft.com/office/powerpoint/2010/main" val="20714929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01F590-7D06-41B6-8AC2-015615909394}"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9F03B0-F723-4CE9-A4BC-A0D614BF7230}" type="slidenum">
              <a:rPr lang="en-US"/>
              <a:pPr>
                <a:defRPr/>
              </a:pPr>
              <a:t>‹#›</a:t>
            </a:fld>
            <a:endParaRPr lang="en-US"/>
          </a:p>
        </p:txBody>
      </p:sp>
    </p:spTree>
    <p:extLst>
      <p:ext uri="{BB962C8B-B14F-4D97-AF65-F5344CB8AC3E}">
        <p14:creationId xmlns:p14="http://schemas.microsoft.com/office/powerpoint/2010/main" val="11422800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7AE2DF6-0BCF-474C-83A1-A8E02546B5BF}" type="datetimeFigureOut">
              <a:rPr lang="en-US"/>
              <a:pPr>
                <a:defRPr/>
              </a:pPr>
              <a:t>4/17/2012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524FBC1-043D-41D0-8ABE-DDC9CA9AA9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4" r:id="rId3"/>
    <p:sldLayoutId id="2147483743" r:id="rId4"/>
    <p:sldLayoutId id="2147483742" r:id="rId5"/>
    <p:sldLayoutId id="2147483741" r:id="rId6"/>
    <p:sldLayoutId id="2147483740" r:id="rId7"/>
    <p:sldLayoutId id="2147483739" r:id="rId8"/>
    <p:sldLayoutId id="2147483738" r:id="rId9"/>
    <p:sldLayoutId id="2147483737" r:id="rId10"/>
    <p:sldLayoutId id="2147483736" r:id="rId11"/>
    <p:sldLayoutId id="2147483735" r:id="rId1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w Cen MT" pitchFamily="34" charset="0"/>
        </a:defRPr>
      </a:lvl2pPr>
      <a:lvl3pPr algn="ctr" rtl="0" eaLnBrk="0" fontAlgn="base" hangingPunct="0">
        <a:spcBef>
          <a:spcPct val="0"/>
        </a:spcBef>
        <a:spcAft>
          <a:spcPct val="0"/>
        </a:spcAft>
        <a:defRPr sz="4400">
          <a:solidFill>
            <a:schemeClr val="tx1"/>
          </a:solidFill>
          <a:latin typeface="Tw Cen MT" pitchFamily="34" charset="0"/>
        </a:defRPr>
      </a:lvl3pPr>
      <a:lvl4pPr algn="ctr" rtl="0" eaLnBrk="0" fontAlgn="base" hangingPunct="0">
        <a:spcBef>
          <a:spcPct val="0"/>
        </a:spcBef>
        <a:spcAft>
          <a:spcPct val="0"/>
        </a:spcAft>
        <a:defRPr sz="4400">
          <a:solidFill>
            <a:schemeClr val="tx1"/>
          </a:solidFill>
          <a:latin typeface="Tw Cen MT" pitchFamily="34" charset="0"/>
        </a:defRPr>
      </a:lvl4pPr>
      <a:lvl5pPr algn="ctr" rtl="0" eaLnBrk="0" fontAlgn="base" hangingPunct="0">
        <a:spcBef>
          <a:spcPct val="0"/>
        </a:spcBef>
        <a:spcAft>
          <a:spcPct val="0"/>
        </a:spcAft>
        <a:defRPr sz="4400">
          <a:solidFill>
            <a:schemeClr val="tx1"/>
          </a:solidFill>
          <a:latin typeface="Tw Cen MT" pitchFamily="34" charset="0"/>
        </a:defRPr>
      </a:lvl5pPr>
      <a:lvl6pPr marL="457200" algn="ctr" rtl="0" fontAlgn="base">
        <a:spcBef>
          <a:spcPct val="0"/>
        </a:spcBef>
        <a:spcAft>
          <a:spcPct val="0"/>
        </a:spcAft>
        <a:defRPr sz="4400">
          <a:solidFill>
            <a:schemeClr val="tx1"/>
          </a:solidFill>
          <a:latin typeface="Tw Cen MT" pitchFamily="34" charset="0"/>
        </a:defRPr>
      </a:lvl6pPr>
      <a:lvl7pPr marL="914400" algn="ctr" rtl="0" fontAlgn="base">
        <a:spcBef>
          <a:spcPct val="0"/>
        </a:spcBef>
        <a:spcAft>
          <a:spcPct val="0"/>
        </a:spcAft>
        <a:defRPr sz="4400">
          <a:solidFill>
            <a:schemeClr val="tx1"/>
          </a:solidFill>
          <a:latin typeface="Tw Cen MT" pitchFamily="34" charset="0"/>
        </a:defRPr>
      </a:lvl7pPr>
      <a:lvl8pPr marL="1371600" algn="ctr" rtl="0" fontAlgn="base">
        <a:spcBef>
          <a:spcPct val="0"/>
        </a:spcBef>
        <a:spcAft>
          <a:spcPct val="0"/>
        </a:spcAft>
        <a:defRPr sz="4400">
          <a:solidFill>
            <a:schemeClr val="tx1"/>
          </a:solidFill>
          <a:latin typeface="Tw Cen MT" pitchFamily="34" charset="0"/>
        </a:defRPr>
      </a:lvl8pPr>
      <a:lvl9pPr marL="1828800" algn="ctr" rtl="0" fontAlgn="base">
        <a:spcBef>
          <a:spcPct val="0"/>
        </a:spcBef>
        <a:spcAft>
          <a:spcPct val="0"/>
        </a:spcAft>
        <a:defRPr sz="4400">
          <a:solidFill>
            <a:schemeClr val="tx1"/>
          </a:solidFill>
          <a:latin typeface="Tw Cen MT"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4.xml"/><Relationship Id="rId7" Type="http://schemas.openxmlformats.org/officeDocument/2006/relationships/oleObject" Target="../embeddings/oleObject1.bin"/><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notesSlide" Target="../notesSlides/notesSlide12.xml"/><Relationship Id="rId5" Type="http://schemas.openxmlformats.org/officeDocument/2006/relationships/slideLayout" Target="../slideLayouts/slideLayout11.xml"/><Relationship Id="rId4"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41.xml"/><Relationship Id="rId7" Type="http://schemas.openxmlformats.org/officeDocument/2006/relationships/oleObject" Target="../embeddings/oleObject2.bin"/><Relationship Id="rId2" Type="http://schemas.openxmlformats.org/officeDocument/2006/relationships/tags" Target="../tags/tag40.xml"/><Relationship Id="rId1" Type="http://schemas.openxmlformats.org/officeDocument/2006/relationships/vmlDrawing" Target="../drawings/vmlDrawing2.vml"/><Relationship Id="rId6" Type="http://schemas.openxmlformats.org/officeDocument/2006/relationships/notesSlide" Target="../notesSlides/notesSlide37.xml"/><Relationship Id="rId5" Type="http://schemas.openxmlformats.org/officeDocument/2006/relationships/slideLayout" Target="../slideLayouts/slideLayout11.xml"/><Relationship Id="rId4" Type="http://schemas.openxmlformats.org/officeDocument/2006/relationships/tags" Target="../tags/tag42.xml"/></Relationships>
</file>

<file path=ppt/slides/_rels/slide3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44.xml"/><Relationship Id="rId7" Type="http://schemas.openxmlformats.org/officeDocument/2006/relationships/oleObject" Target="../embeddings/oleObject3.bin"/><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notesSlide" Target="../notesSlides/notesSlide38.xml"/><Relationship Id="rId5" Type="http://schemas.openxmlformats.org/officeDocument/2006/relationships/slideLayout" Target="../slideLayouts/slideLayout11.xml"/><Relationship Id="rId4" Type="http://schemas.openxmlformats.org/officeDocument/2006/relationships/tags" Target="../tags/tag45.xml"/></Relationships>
</file>

<file path=ppt/slides/_rels/slide3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47.xml"/><Relationship Id="rId7" Type="http://schemas.openxmlformats.org/officeDocument/2006/relationships/oleObject" Target="../embeddings/oleObject4.bin"/><Relationship Id="rId2" Type="http://schemas.openxmlformats.org/officeDocument/2006/relationships/tags" Target="../tags/tag46.xml"/><Relationship Id="rId1" Type="http://schemas.openxmlformats.org/officeDocument/2006/relationships/vmlDrawing" Target="../drawings/vmlDrawing4.vml"/><Relationship Id="rId6" Type="http://schemas.openxmlformats.org/officeDocument/2006/relationships/notesSlide" Target="../notesSlides/notesSlide39.xml"/><Relationship Id="rId5" Type="http://schemas.openxmlformats.org/officeDocument/2006/relationships/slideLayout" Target="../slideLayouts/slideLayout11.xml"/><Relationship Id="rId4" Type="http://schemas.openxmlformats.org/officeDocument/2006/relationships/tags" Target="../tags/tag4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25.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26.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7.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28.w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9.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30.w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31.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32.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33.w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34.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73.xml"/><Relationship Id="rId7" Type="http://schemas.openxmlformats.org/officeDocument/2006/relationships/oleObject" Target="../embeddings/oleObject5.bin"/><Relationship Id="rId2" Type="http://schemas.openxmlformats.org/officeDocument/2006/relationships/tags" Target="../tags/tag72.xml"/><Relationship Id="rId1" Type="http://schemas.openxmlformats.org/officeDocument/2006/relationships/vmlDrawing" Target="../drawings/vmlDrawing5.vml"/><Relationship Id="rId6" Type="http://schemas.openxmlformats.org/officeDocument/2006/relationships/notesSlide" Target="../notesSlides/notesSlide63.xml"/><Relationship Id="rId5" Type="http://schemas.openxmlformats.org/officeDocument/2006/relationships/slideLayout" Target="../slideLayouts/slideLayout11.xml"/><Relationship Id="rId4" Type="http://schemas.openxmlformats.org/officeDocument/2006/relationships/tags" Target="../tags/tag7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hyperlink" Target="http://www.oshainfo.gatech.edu/ergo-training/trainer.html" TargetMode="External"/><Relationship Id="rId5" Type="http://schemas.openxmlformats.org/officeDocument/2006/relationships/hyperlink" Target="http://www.osha.gov/SLTC/etools/poultry/" TargetMode="External"/><Relationship Id="rId4" Type="http://schemas.openxmlformats.org/officeDocument/2006/relationships/image" Target="../media/image36.wm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16200000">
            <a:off x="5516563" y="1951037"/>
            <a:ext cx="5257800" cy="1355725"/>
          </a:xfrm>
        </p:spPr>
        <p:txBody>
          <a:bodyPr/>
          <a:lstStyle/>
          <a:p>
            <a:pPr eaLnBrk="1" hangingPunct="1">
              <a:buFont typeface="Arial" charset="0"/>
              <a:buNone/>
              <a:defRPr/>
            </a:pPr>
            <a:r>
              <a:rPr lang="en-US" sz="4400" smtClean="0">
                <a:solidFill>
                  <a:srgbClr val="FFFFFF"/>
                </a:solidFill>
              </a:rPr>
              <a:t>Safe and Secure </a:t>
            </a:r>
          </a:p>
          <a:p>
            <a:pPr eaLnBrk="1" hangingPunct="1">
              <a:buFont typeface="Arial" charset="0"/>
              <a:buNone/>
              <a:defRPr/>
            </a:pPr>
            <a:r>
              <a:rPr lang="en-US" sz="2400" smtClean="0">
                <a:solidFill>
                  <a:srgbClr val="FFFFFF"/>
                </a:solidFill>
              </a:rPr>
              <a:t>Safety Training Series</a:t>
            </a:r>
          </a:p>
        </p:txBody>
      </p:sp>
      <p:sp>
        <p:nvSpPr>
          <p:cNvPr id="2" name="Title 1"/>
          <p:cNvSpPr>
            <a:spLocks noGrp="1"/>
          </p:cNvSpPr>
          <p:nvPr>
            <p:ph type="title"/>
          </p:nvPr>
        </p:nvSpPr>
        <p:spPr>
          <a:xfrm>
            <a:off x="0" y="5410200"/>
            <a:ext cx="7315200" cy="533400"/>
          </a:xfrm>
        </p:spPr>
        <p:txBody>
          <a:bodyPr>
            <a:normAutofit fontScale="90000"/>
          </a:bodyPr>
          <a:lstStyle/>
          <a:p>
            <a:pPr eaLnBrk="1" hangingPunct="1">
              <a:defRPr/>
            </a:pPr>
            <a:r>
              <a:rPr lang="en-US" sz="3600" b="0" smtClean="0"/>
              <a:t>creating a place where</a:t>
            </a:r>
            <a:r>
              <a:rPr lang="en-US" sz="3600" smtClean="0"/>
              <a:t/>
            </a:r>
            <a:br>
              <a:rPr lang="en-US" sz="3600" smtClean="0"/>
            </a:br>
            <a:r>
              <a:rPr lang="en-US" sz="3600" smtClean="0"/>
              <a:t>		SAFETY HAPPENS</a:t>
            </a:r>
            <a:br>
              <a:rPr lang="en-US" sz="3600" smtClean="0"/>
            </a:br>
            <a:endParaRPr lang="en-US" sz="2500" b="0" smtClean="0"/>
          </a:p>
        </p:txBody>
      </p:sp>
      <p:pic>
        <p:nvPicPr>
          <p:cNvPr id="15363" name="Picture 6" descr="New_TelamonCorporation without word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53375" y="5562600"/>
            <a:ext cx="73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1752600"/>
            <a:ext cx="5638800" cy="4786848"/>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The key to creating SMART conversations lies in a leader’s ability to develop the skill set of asking the right questions, depositing the right feedback , and listening and looking for the right cues.  As skills are developed, SMART conversations begin to take place and powerful things happen. Soon, it becomes part of the culture.</a:t>
            </a:r>
          </a:p>
        </p:txBody>
      </p:sp>
      <p:sp>
        <p:nvSpPr>
          <p:cNvPr id="4" name="Oval Callout 3"/>
          <p:cNvSpPr/>
          <p:nvPr/>
        </p:nvSpPr>
        <p:spPr>
          <a:xfrm>
            <a:off x="6096000" y="2133600"/>
            <a:ext cx="3048000" cy="2895600"/>
          </a:xfrm>
          <a:prstGeom prst="wedgeEllipseCallou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97" name="Rectangle 4"/>
          <p:cNvSpPr>
            <a:spLocks noChangeArrowheads="1"/>
          </p:cNvSpPr>
          <p:nvPr/>
        </p:nvSpPr>
        <p:spPr bwMode="auto">
          <a:xfrm>
            <a:off x="6553200" y="2514600"/>
            <a:ext cx="2133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1"/>
                </a:solidFill>
                <a:latin typeface="Arial Black" pitchFamily="34" charset="0"/>
              </a:rPr>
              <a:t>Remember, you can’t move forward, if you are talking backwards.</a:t>
            </a:r>
            <a:endParaRPr lang="en-US" sz="2000"/>
          </a:p>
        </p:txBody>
      </p:sp>
      <p:sp>
        <p:nvSpPr>
          <p:cNvPr id="33798"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95600" y="1766352"/>
            <a:ext cx="6019800" cy="4786848"/>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Powerful questions open up an employee’s ability to think.  When communications are declarative and one-way it has the ability to shut down thinking.  When a person’s thinking is not being activated and stimulated it limits or prohibits their ability to attend to the task at hand.  A lack of attentiveness results in increased incidents and loss of profit.</a:t>
            </a:r>
          </a:p>
        </p:txBody>
      </p:sp>
      <p:sp>
        <p:nvSpPr>
          <p:cNvPr id="35844"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pic>
        <p:nvPicPr>
          <p:cNvPr id="35845" name="Picture 6" descr="C:\Documents and Settings\Telamon Admin\Local Settings\Temporary Internet Files\Content.IE5\7R6F8U86\MC900230933[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2362200"/>
            <a:ext cx="26955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PQuestion"/>
          <p:cNvSpPr>
            <a:spLocks noGrp="1"/>
          </p:cNvSpPr>
          <p:nvPr>
            <p:ph type="title"/>
          </p:nvPr>
        </p:nvSpPr>
        <p:spPr>
          <a:xfrm>
            <a:off x="381000" y="838200"/>
            <a:ext cx="8229600" cy="838200"/>
          </a:xfrm>
        </p:spPr>
        <p:txBody>
          <a:bodyPr/>
          <a:lstStyle/>
          <a:p>
            <a:r>
              <a:rPr lang="en-US" sz="3600" smtClean="0">
                <a:solidFill>
                  <a:schemeClr val="accent1"/>
                </a:solidFill>
                <a:latin typeface="Arial Black" pitchFamily="34" charset="0"/>
              </a:rPr>
              <a:t>Which of the following is not an indicator of safety culture in the workplace?</a:t>
            </a:r>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031" name="Chart" r:id="rId7" imgW="4571952" imgH="5143584" progId="MSGraph.Chart.8">
                  <p:embed followColorScheme="full"/>
                </p:oleObj>
              </mc:Choice>
              <mc:Fallback>
                <p:oleObj name="Chart" r:id="rId7" imgW="4571952" imgH="5143584"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PAnswers"/>
          <p:cNvSpPr>
            <a:spLocks noGrp="1"/>
          </p:cNvSpPr>
          <p:nvPr>
            <p:ph type="body" idx="1"/>
            <p:custDataLst>
              <p:tags r:id="rId4"/>
            </p:custDataLst>
          </p:nvPr>
        </p:nvSpPr>
        <p:spPr>
          <a:xfrm>
            <a:off x="685800" y="2514600"/>
            <a:ext cx="4114800" cy="3916363"/>
          </a:xfrm>
        </p:spPr>
        <p:txBody>
          <a:bodyPr/>
          <a:lstStyle/>
          <a:p>
            <a:pPr marL="514350" indent="-514350">
              <a:buFont typeface="Arial" pitchFamily="34" charset="0"/>
              <a:buAutoNum type="arabicPeriod"/>
            </a:pPr>
            <a:r>
              <a:rPr lang="en-US" smtClean="0">
                <a:solidFill>
                  <a:schemeClr val="accent1"/>
                </a:solidFill>
              </a:rPr>
              <a:t>Attitude</a:t>
            </a:r>
          </a:p>
          <a:p>
            <a:pPr marL="514350" indent="-514350">
              <a:buFont typeface="Arial" pitchFamily="34" charset="0"/>
              <a:buAutoNum type="arabicPeriod"/>
            </a:pPr>
            <a:r>
              <a:rPr lang="en-US" smtClean="0">
                <a:solidFill>
                  <a:schemeClr val="accent1"/>
                </a:solidFill>
              </a:rPr>
              <a:t>OSHA Posters</a:t>
            </a:r>
          </a:p>
          <a:p>
            <a:pPr marL="514350" indent="-514350">
              <a:buFont typeface="Arial" pitchFamily="34" charset="0"/>
              <a:buAutoNum type="arabicPeriod"/>
            </a:pPr>
            <a:r>
              <a:rPr lang="en-US" smtClean="0">
                <a:solidFill>
                  <a:schemeClr val="accent1"/>
                </a:solidFill>
              </a:rPr>
              <a:t>Behaviors</a:t>
            </a:r>
          </a:p>
          <a:p>
            <a:pPr marL="514350" indent="-514350">
              <a:buFont typeface="Arial" pitchFamily="34" charset="0"/>
              <a:buAutoNum type="arabicPeriod"/>
            </a:pPr>
            <a:r>
              <a:rPr lang="en-US" smtClean="0">
                <a:solidFill>
                  <a:schemeClr val="accent1"/>
                </a:solidFill>
              </a:rPr>
              <a:t>Perceptions</a:t>
            </a: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Check for Understanding</a:t>
            </a:r>
          </a:p>
        </p:txBody>
      </p:sp>
      <p:sp>
        <p:nvSpPr>
          <p:cNvPr id="3" name="Rounded Rectangle 2"/>
          <p:cNvSpPr/>
          <p:nvPr/>
        </p:nvSpPr>
        <p:spPr>
          <a:xfrm>
            <a:off x="762000" y="1828800"/>
            <a:ext cx="7543800" cy="1269980"/>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What is the skill that is important to have when measuring the effectiveness of safety culture in your workplace?</a:t>
            </a:r>
          </a:p>
        </p:txBody>
      </p:sp>
      <p:pic>
        <p:nvPicPr>
          <p:cNvPr id="40965" name="Picture 6" descr="C:\Documents and Settings\Telamon Admin\Local Settings\Temporary Internet Files\Content.IE5\7R6F8U86\MC90023384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2200" y="3067050"/>
            <a:ext cx="41116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Check for Understanding</a:t>
            </a:r>
          </a:p>
        </p:txBody>
      </p:sp>
      <p:sp>
        <p:nvSpPr>
          <p:cNvPr id="3" name="Rounded Rectangle 2"/>
          <p:cNvSpPr/>
          <p:nvPr/>
        </p:nvSpPr>
        <p:spPr>
          <a:xfrm>
            <a:off x="533400" y="1905000"/>
            <a:ext cx="6546083" cy="2056422"/>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SMART conversations that move employers and employees alike in a forward direction toward health and safety have what type of orientation?</a:t>
            </a:r>
          </a:p>
        </p:txBody>
      </p:sp>
      <p:pic>
        <p:nvPicPr>
          <p:cNvPr id="43013" name="Picture 6" descr="C:\Documents and Settings\Telamon Admin\Local Settings\Temporary Internet Files\Content.IE5\MWM50XXH\MC900432668[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3276600"/>
            <a:ext cx="4032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Check for Understanding</a:t>
            </a:r>
          </a:p>
        </p:txBody>
      </p:sp>
      <p:sp>
        <p:nvSpPr>
          <p:cNvPr id="3" name="Rounded Rectangle 2"/>
          <p:cNvSpPr/>
          <p:nvPr/>
        </p:nvSpPr>
        <p:spPr>
          <a:xfrm>
            <a:off x="458936" y="1905000"/>
            <a:ext cx="4415832" cy="4005322"/>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Can you think of a situation with a worker where perhaps your conversation or dialogue was not motivating or directional?  How might you have changed it up to be more goal oriented?</a:t>
            </a:r>
          </a:p>
        </p:txBody>
      </p:sp>
      <p:pic>
        <p:nvPicPr>
          <p:cNvPr id="45061" name="Picture 7" descr="argum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1828800"/>
            <a:ext cx="38655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09800" y="1766352"/>
            <a:ext cx="6629400" cy="4786848"/>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You may be asking yourself does it really matter or is this just a bunch of hype. Wagner and Harter in </a:t>
            </a:r>
            <a:r>
              <a:rPr lang="en-US" sz="2400" u="sng" dirty="0">
                <a:solidFill>
                  <a:schemeClr val="accent1"/>
                </a:solidFill>
                <a:latin typeface="Arial Black" pitchFamily="34" charset="0"/>
                <a:cs typeface="+mn-cs"/>
              </a:rPr>
              <a:t>12: The  Elements of Great Managing</a:t>
            </a:r>
            <a:r>
              <a:rPr lang="en-US" sz="2400" dirty="0">
                <a:solidFill>
                  <a:schemeClr val="accent1"/>
                </a:solidFill>
                <a:latin typeface="Arial Black" pitchFamily="34" charset="0"/>
                <a:cs typeface="+mn-cs"/>
              </a:rPr>
              <a:t> wanted to answer that question for you so they conducted a Gallup poll of over ten million employees and managers about employee engagement to find out.  The answer: EMPLOYEES AND WORKERS NEED TO KNOW THEY ARE VALUED, even if they work in a chicken plant.</a:t>
            </a: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386593">
            <a:off x="325438" y="2422525"/>
            <a:ext cx="2038350" cy="31654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7109" name="Title 3"/>
          <p:cNvSpPr>
            <a:spLocks noGrp="1"/>
          </p:cNvSpPr>
          <p:nvPr>
            <p:ph type="title" idx="4294967295"/>
          </p:nvPr>
        </p:nvSpPr>
        <p:spPr>
          <a:xfrm>
            <a:off x="0" y="2286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idx="4294967295"/>
          </p:nvPr>
        </p:nvSpPr>
        <p:spPr>
          <a:xfrm>
            <a:off x="0" y="152400"/>
            <a:ext cx="7315200" cy="1143000"/>
          </a:xfrm>
        </p:spPr>
        <p:txBody>
          <a:bodyPr/>
          <a:lstStyle/>
          <a:p>
            <a:pPr eaLnBrk="1" hangingPunct="1"/>
            <a:r>
              <a:rPr lang="en-US" sz="4000" b="1" smtClean="0">
                <a:latin typeface="Arial Black" pitchFamily="34" charset="0"/>
              </a:rPr>
              <a:t>Check Yourself</a:t>
            </a:r>
          </a:p>
        </p:txBody>
      </p:sp>
      <p:sp>
        <p:nvSpPr>
          <p:cNvPr id="3" name="Rounded Rectangle 2"/>
          <p:cNvSpPr/>
          <p:nvPr/>
        </p:nvSpPr>
        <p:spPr>
          <a:xfrm>
            <a:off x="381000" y="1752600"/>
            <a:ext cx="6172200" cy="1269980"/>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marL="6350" indent="6350">
              <a:defRPr/>
            </a:pPr>
            <a:r>
              <a:rPr lang="en-US" sz="2400" dirty="0">
                <a:solidFill>
                  <a:schemeClr val="accent1"/>
                </a:solidFill>
                <a:latin typeface="Arial Black" pitchFamily="34" charset="0"/>
                <a:cs typeface="+mn-cs"/>
              </a:rPr>
              <a:t>On a scale of 1 to 5 with 5 being the highest, how would you rate yourself on the 12 elements listed?</a:t>
            </a:r>
          </a:p>
        </p:txBody>
      </p:sp>
      <p:graphicFrame>
        <p:nvGraphicFramePr>
          <p:cNvPr id="5" name="Table 4"/>
          <p:cNvGraphicFramePr>
            <a:graphicFrameLocks noGrp="1"/>
          </p:cNvGraphicFramePr>
          <p:nvPr/>
        </p:nvGraphicFramePr>
        <p:xfrm>
          <a:off x="457200" y="3429000"/>
          <a:ext cx="5943600" cy="3052763"/>
        </p:xfrm>
        <a:graphic>
          <a:graphicData uri="http://schemas.openxmlformats.org/drawingml/2006/table">
            <a:tbl>
              <a:tblPr firstRow="1" bandRow="1">
                <a:tableStyleId>{5C22544A-7EE6-4342-B048-85BDC9FD1C3A}</a:tableStyleId>
              </a:tblPr>
              <a:tblGrid>
                <a:gridCol w="1485900"/>
                <a:gridCol w="1485900"/>
                <a:gridCol w="1485900"/>
                <a:gridCol w="1485900"/>
              </a:tblGrid>
              <a:tr h="436109">
                <a:tc>
                  <a:txBody>
                    <a:bodyPr/>
                    <a:lstStyle/>
                    <a:p>
                      <a:r>
                        <a:rPr lang="en-US" sz="1800" dirty="0" smtClean="0"/>
                        <a:t>Element</a:t>
                      </a:r>
                      <a:endParaRPr lang="en-US" sz="1800" dirty="0"/>
                    </a:p>
                  </a:txBody>
                  <a:tcPr marT="45715" marB="45715"/>
                </a:tc>
                <a:tc>
                  <a:txBody>
                    <a:bodyPr/>
                    <a:lstStyle/>
                    <a:p>
                      <a:r>
                        <a:rPr lang="en-US" sz="1800" dirty="0" smtClean="0"/>
                        <a:t>Rating</a:t>
                      </a:r>
                      <a:endParaRPr lang="en-US" sz="1800" dirty="0"/>
                    </a:p>
                  </a:txBody>
                  <a:tcPr marT="45715" marB="45715"/>
                </a:tc>
                <a:tc>
                  <a:txBody>
                    <a:bodyPr/>
                    <a:lstStyle/>
                    <a:p>
                      <a:r>
                        <a:rPr lang="en-US" sz="1800" dirty="0" smtClean="0"/>
                        <a:t>Element</a:t>
                      </a:r>
                      <a:endParaRPr lang="en-US" sz="1800" dirty="0"/>
                    </a:p>
                  </a:txBody>
                  <a:tcPr marT="45715" marB="45715"/>
                </a:tc>
                <a:tc>
                  <a:txBody>
                    <a:bodyPr/>
                    <a:lstStyle/>
                    <a:p>
                      <a:r>
                        <a:rPr lang="en-US" sz="1800" dirty="0" smtClean="0"/>
                        <a:t>Rating</a:t>
                      </a:r>
                      <a:endParaRPr lang="en-US" sz="1800" dirty="0"/>
                    </a:p>
                  </a:txBody>
                  <a:tcPr marT="45715" marB="45715"/>
                </a:tc>
              </a:tr>
              <a:tr h="436109">
                <a:tc>
                  <a:txBody>
                    <a:bodyPr/>
                    <a:lstStyle/>
                    <a:p>
                      <a:r>
                        <a:rPr lang="en-US" sz="1800" b="1" dirty="0" smtClean="0">
                          <a:solidFill>
                            <a:schemeClr val="accent1"/>
                          </a:solidFill>
                        </a:rPr>
                        <a:t>1</a:t>
                      </a:r>
                      <a:endParaRPr lang="en-US" sz="1800" b="1" dirty="0">
                        <a:solidFill>
                          <a:schemeClr val="accent1"/>
                        </a:solidFill>
                      </a:endParaRPr>
                    </a:p>
                  </a:txBody>
                  <a:tcPr marT="45715" marB="45715"/>
                </a:tc>
                <a:tc>
                  <a:txBody>
                    <a:bodyPr/>
                    <a:lstStyle/>
                    <a:p>
                      <a:endParaRPr lang="en-US" sz="1800" b="1" dirty="0">
                        <a:solidFill>
                          <a:schemeClr val="accent1"/>
                        </a:solidFill>
                      </a:endParaRPr>
                    </a:p>
                  </a:txBody>
                  <a:tcPr marT="45715" marB="45715"/>
                </a:tc>
                <a:tc>
                  <a:txBody>
                    <a:bodyPr/>
                    <a:lstStyle/>
                    <a:p>
                      <a:r>
                        <a:rPr lang="en-US" sz="1800" b="1" dirty="0" smtClean="0">
                          <a:solidFill>
                            <a:schemeClr val="accent1"/>
                          </a:solidFill>
                        </a:rPr>
                        <a:t>7</a:t>
                      </a:r>
                      <a:endParaRPr lang="en-US" sz="1800" b="1" dirty="0">
                        <a:solidFill>
                          <a:schemeClr val="accent1"/>
                        </a:solidFill>
                      </a:endParaRPr>
                    </a:p>
                  </a:txBody>
                  <a:tcPr marT="45715" marB="45715"/>
                </a:tc>
                <a:tc>
                  <a:txBody>
                    <a:bodyPr/>
                    <a:lstStyle/>
                    <a:p>
                      <a:endParaRPr lang="en-US" sz="1800" b="1">
                        <a:solidFill>
                          <a:schemeClr val="accent1"/>
                        </a:solidFill>
                      </a:endParaRPr>
                    </a:p>
                  </a:txBody>
                  <a:tcPr marT="45715" marB="45715"/>
                </a:tc>
              </a:tr>
              <a:tr h="436109">
                <a:tc>
                  <a:txBody>
                    <a:bodyPr/>
                    <a:lstStyle/>
                    <a:p>
                      <a:r>
                        <a:rPr lang="en-US" sz="1800" b="1" dirty="0" smtClean="0">
                          <a:solidFill>
                            <a:schemeClr val="accent1"/>
                          </a:solidFill>
                        </a:rPr>
                        <a:t>2</a:t>
                      </a:r>
                      <a:endParaRPr lang="en-US" sz="1800" b="1" dirty="0">
                        <a:solidFill>
                          <a:schemeClr val="accent1"/>
                        </a:solidFill>
                      </a:endParaRPr>
                    </a:p>
                  </a:txBody>
                  <a:tcPr marT="45715" marB="45715"/>
                </a:tc>
                <a:tc>
                  <a:txBody>
                    <a:bodyPr/>
                    <a:lstStyle/>
                    <a:p>
                      <a:endParaRPr lang="en-US" sz="1800" b="1">
                        <a:solidFill>
                          <a:schemeClr val="accent1"/>
                        </a:solidFill>
                      </a:endParaRPr>
                    </a:p>
                  </a:txBody>
                  <a:tcPr marT="45715" marB="45715"/>
                </a:tc>
                <a:tc>
                  <a:txBody>
                    <a:bodyPr/>
                    <a:lstStyle/>
                    <a:p>
                      <a:r>
                        <a:rPr lang="en-US" sz="1800" b="1" dirty="0" smtClean="0">
                          <a:solidFill>
                            <a:schemeClr val="accent1"/>
                          </a:solidFill>
                        </a:rPr>
                        <a:t>8</a:t>
                      </a:r>
                      <a:endParaRPr lang="en-US" sz="1800" b="1" dirty="0">
                        <a:solidFill>
                          <a:schemeClr val="accent1"/>
                        </a:solidFill>
                      </a:endParaRPr>
                    </a:p>
                  </a:txBody>
                  <a:tcPr marT="45715" marB="45715"/>
                </a:tc>
                <a:tc>
                  <a:txBody>
                    <a:bodyPr/>
                    <a:lstStyle/>
                    <a:p>
                      <a:endParaRPr lang="en-US" sz="1800" b="1">
                        <a:solidFill>
                          <a:schemeClr val="accent1"/>
                        </a:solidFill>
                      </a:endParaRPr>
                    </a:p>
                  </a:txBody>
                  <a:tcPr marT="45715" marB="45715"/>
                </a:tc>
              </a:tr>
              <a:tr h="436109">
                <a:tc>
                  <a:txBody>
                    <a:bodyPr/>
                    <a:lstStyle/>
                    <a:p>
                      <a:r>
                        <a:rPr lang="en-US" sz="1800" b="1" dirty="0" smtClean="0">
                          <a:solidFill>
                            <a:schemeClr val="accent1"/>
                          </a:solidFill>
                        </a:rPr>
                        <a:t>3</a:t>
                      </a:r>
                      <a:endParaRPr lang="en-US" sz="1800" b="1" dirty="0">
                        <a:solidFill>
                          <a:schemeClr val="accent1"/>
                        </a:solidFill>
                      </a:endParaRPr>
                    </a:p>
                  </a:txBody>
                  <a:tcPr marT="45715" marB="45715"/>
                </a:tc>
                <a:tc>
                  <a:txBody>
                    <a:bodyPr/>
                    <a:lstStyle/>
                    <a:p>
                      <a:endParaRPr lang="en-US" sz="1800" b="1">
                        <a:solidFill>
                          <a:schemeClr val="accent1"/>
                        </a:solidFill>
                      </a:endParaRPr>
                    </a:p>
                  </a:txBody>
                  <a:tcPr marT="45715" marB="45715"/>
                </a:tc>
                <a:tc>
                  <a:txBody>
                    <a:bodyPr/>
                    <a:lstStyle/>
                    <a:p>
                      <a:r>
                        <a:rPr lang="en-US" sz="1800" b="1" dirty="0" smtClean="0">
                          <a:solidFill>
                            <a:schemeClr val="accent1"/>
                          </a:solidFill>
                        </a:rPr>
                        <a:t>9</a:t>
                      </a:r>
                      <a:endParaRPr lang="en-US" sz="1800" b="1" dirty="0">
                        <a:solidFill>
                          <a:schemeClr val="accent1"/>
                        </a:solidFill>
                      </a:endParaRPr>
                    </a:p>
                  </a:txBody>
                  <a:tcPr marT="45715" marB="45715"/>
                </a:tc>
                <a:tc>
                  <a:txBody>
                    <a:bodyPr/>
                    <a:lstStyle/>
                    <a:p>
                      <a:endParaRPr lang="en-US" sz="1800" b="1">
                        <a:solidFill>
                          <a:schemeClr val="accent1"/>
                        </a:solidFill>
                      </a:endParaRPr>
                    </a:p>
                  </a:txBody>
                  <a:tcPr marT="45715" marB="45715"/>
                </a:tc>
              </a:tr>
              <a:tr h="436109">
                <a:tc>
                  <a:txBody>
                    <a:bodyPr/>
                    <a:lstStyle/>
                    <a:p>
                      <a:r>
                        <a:rPr lang="en-US" sz="1800" b="1" dirty="0" smtClean="0">
                          <a:solidFill>
                            <a:schemeClr val="accent1"/>
                          </a:solidFill>
                        </a:rPr>
                        <a:t>4</a:t>
                      </a:r>
                      <a:endParaRPr lang="en-US" sz="1800" b="1" dirty="0">
                        <a:solidFill>
                          <a:schemeClr val="accent1"/>
                        </a:solidFill>
                      </a:endParaRPr>
                    </a:p>
                  </a:txBody>
                  <a:tcPr marT="45715" marB="45715"/>
                </a:tc>
                <a:tc>
                  <a:txBody>
                    <a:bodyPr/>
                    <a:lstStyle/>
                    <a:p>
                      <a:endParaRPr lang="en-US" sz="1800" b="1">
                        <a:solidFill>
                          <a:schemeClr val="accent1"/>
                        </a:solidFill>
                      </a:endParaRPr>
                    </a:p>
                  </a:txBody>
                  <a:tcPr marT="45715" marB="45715"/>
                </a:tc>
                <a:tc>
                  <a:txBody>
                    <a:bodyPr/>
                    <a:lstStyle/>
                    <a:p>
                      <a:r>
                        <a:rPr lang="en-US" sz="1800" b="1" dirty="0" smtClean="0">
                          <a:solidFill>
                            <a:schemeClr val="accent1"/>
                          </a:solidFill>
                        </a:rPr>
                        <a:t>10</a:t>
                      </a:r>
                      <a:endParaRPr lang="en-US" sz="1800" b="1" dirty="0">
                        <a:solidFill>
                          <a:schemeClr val="accent1"/>
                        </a:solidFill>
                      </a:endParaRPr>
                    </a:p>
                  </a:txBody>
                  <a:tcPr marT="45715" marB="45715"/>
                </a:tc>
                <a:tc>
                  <a:txBody>
                    <a:bodyPr/>
                    <a:lstStyle/>
                    <a:p>
                      <a:endParaRPr lang="en-US" sz="1800" b="1">
                        <a:solidFill>
                          <a:schemeClr val="accent1"/>
                        </a:solidFill>
                      </a:endParaRPr>
                    </a:p>
                  </a:txBody>
                  <a:tcPr marT="45715" marB="45715"/>
                </a:tc>
              </a:tr>
              <a:tr h="436109">
                <a:tc>
                  <a:txBody>
                    <a:bodyPr/>
                    <a:lstStyle/>
                    <a:p>
                      <a:r>
                        <a:rPr lang="en-US" sz="1800" b="1" dirty="0" smtClean="0">
                          <a:solidFill>
                            <a:schemeClr val="accent1"/>
                          </a:solidFill>
                        </a:rPr>
                        <a:t>5</a:t>
                      </a:r>
                      <a:endParaRPr lang="en-US" sz="1800" b="1" dirty="0">
                        <a:solidFill>
                          <a:schemeClr val="accent1"/>
                        </a:solidFill>
                      </a:endParaRPr>
                    </a:p>
                  </a:txBody>
                  <a:tcPr marT="45715" marB="45715"/>
                </a:tc>
                <a:tc>
                  <a:txBody>
                    <a:bodyPr/>
                    <a:lstStyle/>
                    <a:p>
                      <a:endParaRPr lang="en-US" sz="1800" b="1" dirty="0">
                        <a:solidFill>
                          <a:schemeClr val="accent1"/>
                        </a:solidFill>
                      </a:endParaRPr>
                    </a:p>
                  </a:txBody>
                  <a:tcPr marT="45715" marB="45715"/>
                </a:tc>
                <a:tc>
                  <a:txBody>
                    <a:bodyPr/>
                    <a:lstStyle/>
                    <a:p>
                      <a:r>
                        <a:rPr lang="en-US" sz="1800" b="1" dirty="0" smtClean="0">
                          <a:solidFill>
                            <a:schemeClr val="accent1"/>
                          </a:solidFill>
                        </a:rPr>
                        <a:t>11</a:t>
                      </a:r>
                      <a:endParaRPr lang="en-US" sz="1800" b="1" dirty="0">
                        <a:solidFill>
                          <a:schemeClr val="accent1"/>
                        </a:solidFill>
                      </a:endParaRPr>
                    </a:p>
                  </a:txBody>
                  <a:tcPr marT="45715" marB="45715"/>
                </a:tc>
                <a:tc>
                  <a:txBody>
                    <a:bodyPr/>
                    <a:lstStyle/>
                    <a:p>
                      <a:endParaRPr lang="en-US" sz="1800" b="1" dirty="0">
                        <a:solidFill>
                          <a:schemeClr val="accent1"/>
                        </a:solidFill>
                      </a:endParaRPr>
                    </a:p>
                  </a:txBody>
                  <a:tcPr marT="45715" marB="45715"/>
                </a:tc>
              </a:tr>
              <a:tr h="436109">
                <a:tc>
                  <a:txBody>
                    <a:bodyPr/>
                    <a:lstStyle/>
                    <a:p>
                      <a:r>
                        <a:rPr lang="en-US" sz="1800" b="1" dirty="0" smtClean="0">
                          <a:solidFill>
                            <a:schemeClr val="accent1"/>
                          </a:solidFill>
                        </a:rPr>
                        <a:t>6</a:t>
                      </a:r>
                      <a:endParaRPr lang="en-US" sz="1800" b="1" dirty="0">
                        <a:solidFill>
                          <a:schemeClr val="accent1"/>
                        </a:solidFill>
                      </a:endParaRPr>
                    </a:p>
                  </a:txBody>
                  <a:tcPr marT="45715" marB="45715"/>
                </a:tc>
                <a:tc>
                  <a:txBody>
                    <a:bodyPr/>
                    <a:lstStyle/>
                    <a:p>
                      <a:endParaRPr lang="en-US" sz="1800" b="1" dirty="0">
                        <a:solidFill>
                          <a:schemeClr val="accent1"/>
                        </a:solidFill>
                      </a:endParaRPr>
                    </a:p>
                  </a:txBody>
                  <a:tcPr marT="45715" marB="45715"/>
                </a:tc>
                <a:tc>
                  <a:txBody>
                    <a:bodyPr/>
                    <a:lstStyle/>
                    <a:p>
                      <a:r>
                        <a:rPr lang="en-US" sz="1800" b="1" dirty="0" smtClean="0">
                          <a:solidFill>
                            <a:schemeClr val="accent1"/>
                          </a:solidFill>
                        </a:rPr>
                        <a:t>12</a:t>
                      </a:r>
                      <a:endParaRPr lang="en-US" sz="1800" b="1" dirty="0">
                        <a:solidFill>
                          <a:schemeClr val="accent1"/>
                        </a:solidFill>
                      </a:endParaRPr>
                    </a:p>
                  </a:txBody>
                  <a:tcPr marT="45715" marB="45715"/>
                </a:tc>
                <a:tc>
                  <a:txBody>
                    <a:bodyPr/>
                    <a:lstStyle/>
                    <a:p>
                      <a:endParaRPr lang="en-US" sz="1800" b="1" dirty="0">
                        <a:solidFill>
                          <a:schemeClr val="accent1"/>
                        </a:solidFill>
                      </a:endParaRPr>
                    </a:p>
                  </a:txBody>
                  <a:tcPr marT="45715" marB="45715"/>
                </a:tc>
              </a:tr>
            </a:tbl>
          </a:graphicData>
        </a:graphic>
      </p:graphicFrame>
      <p:sp>
        <p:nvSpPr>
          <p:cNvPr id="6" name="Rounded Rectangle 5"/>
          <p:cNvSpPr/>
          <p:nvPr/>
        </p:nvSpPr>
        <p:spPr>
          <a:xfrm>
            <a:off x="6705600" y="1828800"/>
            <a:ext cx="2209800" cy="4643199"/>
          </a:xfrm>
          <a:prstGeom prst="roundRect">
            <a:avLst>
              <a:gd name="adj" fmla="val 10109"/>
            </a:avLst>
          </a:prstGeom>
          <a:solidFill>
            <a:srgbClr val="FFFF00"/>
          </a:solidFill>
          <a:effectLst>
            <a:innerShdw blurRad="114300">
              <a:prstClr val="black"/>
            </a:innerShdw>
          </a:effectLst>
        </p:spPr>
        <p:txBody>
          <a:bodyPr>
            <a:spAutoFit/>
          </a:bodyPr>
          <a:lstStyle/>
          <a:p>
            <a:pPr marL="6350" indent="6350">
              <a:defRPr/>
            </a:pPr>
            <a:r>
              <a:rPr lang="en-US" sz="1600" b="1" dirty="0">
                <a:solidFill>
                  <a:schemeClr val="accent1"/>
                </a:solidFill>
                <a:latin typeface="Arial Black" pitchFamily="34" charset="0"/>
              </a:rPr>
              <a:t>LIKERT SCALE</a:t>
            </a:r>
          </a:p>
          <a:p>
            <a:pPr marL="6350" indent="6350">
              <a:defRPr/>
            </a:pPr>
            <a:endParaRPr lang="en-US" sz="1600" b="1" dirty="0">
              <a:solidFill>
                <a:schemeClr val="accent1"/>
              </a:solidFill>
            </a:endParaRPr>
          </a:p>
          <a:p>
            <a:pPr marL="6350" indent="6350">
              <a:defRPr/>
            </a:pPr>
            <a:r>
              <a:rPr lang="en-US" sz="1600" b="1" dirty="0">
                <a:solidFill>
                  <a:schemeClr val="accent1"/>
                </a:solidFill>
              </a:rPr>
              <a:t>1-Chicken is dead.</a:t>
            </a:r>
          </a:p>
          <a:p>
            <a:pPr marL="6350" indent="6350">
              <a:defRPr/>
            </a:pPr>
            <a:endParaRPr lang="en-US" sz="1600" b="1" dirty="0">
              <a:solidFill>
                <a:schemeClr val="accent1"/>
              </a:solidFill>
            </a:endParaRPr>
          </a:p>
          <a:p>
            <a:pPr marL="6350" indent="6350">
              <a:defRPr/>
            </a:pPr>
            <a:r>
              <a:rPr lang="en-US" sz="1600" b="1" dirty="0">
                <a:solidFill>
                  <a:schemeClr val="accent1"/>
                </a:solidFill>
              </a:rPr>
              <a:t>2-Chicken is running around with his head cut off.</a:t>
            </a:r>
          </a:p>
          <a:p>
            <a:pPr marL="6350" indent="6350">
              <a:defRPr/>
            </a:pPr>
            <a:endParaRPr lang="en-US" sz="1600" b="1" dirty="0">
              <a:solidFill>
                <a:schemeClr val="accent1"/>
              </a:solidFill>
            </a:endParaRPr>
          </a:p>
          <a:p>
            <a:pPr marL="6350" indent="6350">
              <a:defRPr/>
            </a:pPr>
            <a:r>
              <a:rPr lang="en-US" sz="1600" b="1" dirty="0">
                <a:solidFill>
                  <a:schemeClr val="accent1"/>
                </a:solidFill>
              </a:rPr>
              <a:t>3-Chicken could be doing better.</a:t>
            </a:r>
          </a:p>
          <a:p>
            <a:pPr marL="6350" indent="6350">
              <a:defRPr/>
            </a:pPr>
            <a:endParaRPr lang="en-US" sz="1600" b="1" dirty="0">
              <a:solidFill>
                <a:schemeClr val="accent1"/>
              </a:solidFill>
            </a:endParaRPr>
          </a:p>
          <a:p>
            <a:pPr marL="6350" indent="6350">
              <a:defRPr/>
            </a:pPr>
            <a:r>
              <a:rPr lang="en-US" sz="1600" b="1" dirty="0">
                <a:solidFill>
                  <a:schemeClr val="accent1"/>
                </a:solidFill>
              </a:rPr>
              <a:t>4-Chicken is doing well.</a:t>
            </a:r>
          </a:p>
          <a:p>
            <a:pPr marL="6350" indent="6350">
              <a:defRPr/>
            </a:pPr>
            <a:endParaRPr lang="en-US" sz="1600" b="1" dirty="0">
              <a:solidFill>
                <a:schemeClr val="accent1"/>
              </a:solidFill>
            </a:endParaRPr>
          </a:p>
          <a:p>
            <a:pPr marL="6350" indent="6350">
              <a:defRPr/>
            </a:pPr>
            <a:r>
              <a:rPr lang="en-US" sz="1600" b="1" dirty="0">
                <a:solidFill>
                  <a:schemeClr val="accent1"/>
                </a:solidFill>
              </a:rPr>
              <a:t>5-Chicken is showing off in the marketplace</a:t>
            </a:r>
            <a:r>
              <a:rPr lang="en-US" b="1" dirty="0">
                <a:solidFill>
                  <a:schemeClr val="accent1"/>
                </a:solidFill>
              </a:rPr>
              <a:t>.</a:t>
            </a:r>
          </a:p>
        </p:txBody>
      </p:sp>
    </p:spTree>
    <p:custDataLst>
      <p:tags r:id="rId1"/>
    </p:custData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1752600"/>
            <a:ext cx="6781800" cy="1269980"/>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The results of the survey produced 12 elements needed for employee engagement.  </a:t>
            </a:r>
          </a:p>
        </p:txBody>
      </p:sp>
      <p:sp>
        <p:nvSpPr>
          <p:cNvPr id="4" name="Rounded Rectangle 3"/>
          <p:cNvSpPr/>
          <p:nvPr/>
        </p:nvSpPr>
        <p:spPr>
          <a:xfrm>
            <a:off x="381000" y="3124200"/>
            <a:ext cx="6781800" cy="3614559"/>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marL="457200" indent="-457200">
              <a:buFontTx/>
              <a:buAutoNum type="arabicPeriod"/>
              <a:defRPr/>
            </a:pPr>
            <a:r>
              <a:rPr lang="en-US" sz="2400" dirty="0">
                <a:solidFill>
                  <a:schemeClr val="accent1"/>
                </a:solidFill>
                <a:latin typeface="Arial Black" pitchFamily="34" charset="0"/>
                <a:cs typeface="+mn-cs"/>
              </a:rPr>
              <a:t>They need to know what is expected. </a:t>
            </a:r>
          </a:p>
          <a:p>
            <a:pPr marL="457200" indent="-457200">
              <a:buFontTx/>
              <a:buAutoNum type="arabicPeriod"/>
              <a:defRPr/>
            </a:pPr>
            <a:endParaRPr lang="en-US" sz="2400" dirty="0">
              <a:solidFill>
                <a:schemeClr val="accent1"/>
              </a:solidFill>
              <a:latin typeface="Arial Black" pitchFamily="34" charset="0"/>
              <a:cs typeface="+mn-cs"/>
            </a:endParaRPr>
          </a:p>
          <a:p>
            <a:pPr marL="457200" indent="-457200">
              <a:buFontTx/>
              <a:buAutoNum type="arabicPeriod"/>
              <a:defRPr/>
            </a:pPr>
            <a:r>
              <a:rPr lang="en-US" sz="2400" dirty="0">
                <a:solidFill>
                  <a:schemeClr val="accent1"/>
                </a:solidFill>
                <a:latin typeface="Arial Black" pitchFamily="34" charset="0"/>
                <a:cs typeface="+mn-cs"/>
              </a:rPr>
              <a:t>They need to have the materials and equipment they need to do           the job right.</a:t>
            </a:r>
          </a:p>
          <a:p>
            <a:pPr marL="457200" indent="-457200">
              <a:buFontTx/>
              <a:buAutoNum type="arabicPeriod"/>
              <a:defRPr/>
            </a:pPr>
            <a:endParaRPr lang="en-US" sz="2400" dirty="0">
              <a:solidFill>
                <a:schemeClr val="accent1"/>
              </a:solidFill>
              <a:latin typeface="Arial Black" pitchFamily="34" charset="0"/>
              <a:cs typeface="+mn-cs"/>
            </a:endParaRPr>
          </a:p>
          <a:p>
            <a:pPr marL="457200" indent="-457200">
              <a:buFontTx/>
              <a:buAutoNum type="arabicPeriod"/>
              <a:defRPr/>
            </a:pPr>
            <a:r>
              <a:rPr lang="en-US" sz="2400" dirty="0">
                <a:solidFill>
                  <a:schemeClr val="accent1"/>
                </a:solidFill>
                <a:latin typeface="Arial Black" pitchFamily="34" charset="0"/>
                <a:cs typeface="+mn-cs"/>
              </a:rPr>
              <a:t>They want to have the opportunity to do what they do best everyday.</a:t>
            </a:r>
          </a:p>
        </p:txBody>
      </p:sp>
      <p:sp>
        <p:nvSpPr>
          <p:cNvPr id="51207"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1752600"/>
            <a:ext cx="6629400" cy="4396085"/>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marL="457200" indent="-457200">
              <a:buFontTx/>
              <a:buAutoNum type="arabicPeriod" startAt="4"/>
              <a:defRPr/>
            </a:pPr>
            <a:r>
              <a:rPr lang="en-US" sz="2400" dirty="0">
                <a:solidFill>
                  <a:schemeClr val="accent1"/>
                </a:solidFill>
                <a:latin typeface="Arial Black" pitchFamily="34" charset="0"/>
                <a:cs typeface="+mn-cs"/>
              </a:rPr>
              <a:t>People want frequent feedback and recognition for a job well done. </a:t>
            </a:r>
          </a:p>
          <a:p>
            <a:pPr marL="457200" indent="-457200">
              <a:buFontTx/>
              <a:buAutoNum type="arabicPeriod" startAt="4"/>
              <a:defRPr/>
            </a:pPr>
            <a:endParaRPr lang="en-US" sz="2400" dirty="0">
              <a:solidFill>
                <a:schemeClr val="accent1"/>
              </a:solidFill>
              <a:latin typeface="Arial Black" pitchFamily="34" charset="0"/>
              <a:cs typeface="+mn-cs"/>
            </a:endParaRPr>
          </a:p>
          <a:p>
            <a:pPr marL="457200" indent="-457200">
              <a:buFontTx/>
              <a:buAutoNum type="arabicPeriod" startAt="4"/>
              <a:defRPr/>
            </a:pPr>
            <a:r>
              <a:rPr lang="en-US" sz="2400" dirty="0">
                <a:solidFill>
                  <a:schemeClr val="accent1"/>
                </a:solidFill>
                <a:latin typeface="Arial Black" pitchFamily="34" charset="0"/>
                <a:cs typeface="+mn-cs"/>
              </a:rPr>
              <a:t>It is important for employees to know that their supervisors care about them. </a:t>
            </a:r>
          </a:p>
          <a:p>
            <a:pPr marL="457200" indent="-457200">
              <a:buFontTx/>
              <a:buAutoNum type="arabicPeriod" startAt="4"/>
              <a:defRPr/>
            </a:pPr>
            <a:endParaRPr lang="en-US" sz="2400" dirty="0">
              <a:solidFill>
                <a:schemeClr val="accent1"/>
              </a:solidFill>
              <a:latin typeface="Arial Black" pitchFamily="34" charset="0"/>
              <a:cs typeface="+mn-cs"/>
            </a:endParaRPr>
          </a:p>
          <a:p>
            <a:pPr marL="457200" indent="-457200">
              <a:buFontTx/>
              <a:buAutoNum type="arabicPeriod" startAt="4"/>
              <a:defRPr/>
            </a:pPr>
            <a:r>
              <a:rPr lang="en-US" sz="2400" dirty="0">
                <a:solidFill>
                  <a:schemeClr val="accent1"/>
                </a:solidFill>
                <a:latin typeface="Arial Black" pitchFamily="34" charset="0"/>
                <a:cs typeface="+mn-cs"/>
              </a:rPr>
              <a:t>People need to be encouraged in their development.</a:t>
            </a:r>
          </a:p>
          <a:p>
            <a:pPr>
              <a:defRPr/>
            </a:pPr>
            <a:endParaRPr lang="en-US" sz="2400" dirty="0">
              <a:solidFill>
                <a:schemeClr val="accent1"/>
              </a:solidFill>
              <a:latin typeface="Arial Black" pitchFamily="34" charset="0"/>
              <a:cs typeface="+mn-cs"/>
            </a:endParaRPr>
          </a:p>
        </p:txBody>
      </p:sp>
      <p:sp>
        <p:nvSpPr>
          <p:cNvPr id="53252"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pPr eaLnBrk="1" hangingPunct="1"/>
            <a:r>
              <a:rPr lang="en-US" smtClean="0"/>
              <a:t> </a:t>
            </a:r>
          </a:p>
        </p:txBody>
      </p:sp>
      <p:sp>
        <p:nvSpPr>
          <p:cNvPr id="17410" name="Text Box 4"/>
          <p:cNvSpPr txBox="1">
            <a:spLocks noChangeArrowheads="1"/>
          </p:cNvSpPr>
          <p:nvPr/>
        </p:nvSpPr>
        <p:spPr bwMode="auto">
          <a:xfrm>
            <a:off x="533400" y="2286000"/>
            <a:ext cx="6629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sz="2400" b="1" i="1" baseline="30000"/>
              <a:t>This material was produced under grant number </a:t>
            </a:r>
          </a:p>
          <a:p>
            <a:pPr algn="ctr"/>
            <a:r>
              <a:rPr lang="en-US" sz="2400" b="1" i="1" baseline="30000"/>
              <a:t>SH-20835-10-60-F-37 from the Occupational Safety and Health Administration, U.S. Department of Labor. </a:t>
            </a:r>
          </a:p>
          <a:p>
            <a:pPr algn="ctr"/>
            <a:r>
              <a:rPr lang="en-US" sz="2400" b="1" i="1" baseline="30000"/>
              <a:t>It does not necessarily reflect the views or policies </a:t>
            </a:r>
          </a:p>
          <a:p>
            <a:pPr algn="ctr"/>
            <a:r>
              <a:rPr lang="en-US" sz="2400" b="1" i="1" baseline="30000"/>
              <a:t>of the U.S. Department of Labor, nor does mention </a:t>
            </a:r>
          </a:p>
          <a:p>
            <a:pPr algn="ctr"/>
            <a:r>
              <a:rPr lang="en-US" sz="2400" b="1" i="1" baseline="30000"/>
              <a:t>of trade names, commercial products, or organizations </a:t>
            </a:r>
          </a:p>
          <a:p>
            <a:pPr algn="ctr"/>
            <a:r>
              <a:rPr lang="en-US" sz="2400" b="1" i="1" baseline="30000"/>
              <a:t>imply endorsement by the U.S. Government.</a:t>
            </a:r>
          </a:p>
          <a:p>
            <a:pPr algn="ctr"/>
            <a:endParaRPr lang="en-US" sz="2400" b="1" i="1" baseline="30000"/>
          </a:p>
          <a:p>
            <a:pPr algn="ctr"/>
            <a:endParaRPr lang="en-US" sz="2400" b="1" i="1" baseline="30000"/>
          </a:p>
          <a:p>
            <a:pPr algn="ctr"/>
            <a:endParaRPr lang="en-US" sz="2400" b="1" i="1" baseline="30000"/>
          </a:p>
          <a:p>
            <a:pPr algn="ctr"/>
            <a:endParaRPr lang="en-US" sz="2400" b="1" i="1" baseline="30000"/>
          </a:p>
          <a:p>
            <a:pPr algn="ctr"/>
            <a:r>
              <a:rPr lang="en-US" sz="2400" b="1" i="1" baseline="30000"/>
              <a:t>Telamon Corporation is an equal opportunity provider and employer.  Auxiliary aids and services are available upon request to individuals with disabilities.</a:t>
            </a:r>
          </a:p>
          <a:p>
            <a:pPr algn="ctr"/>
            <a:endParaRPr lang="en-US" sz="2400"/>
          </a:p>
        </p:txBody>
      </p:sp>
    </p:spTree>
    <p:custDataLst>
      <p:tags r:id="rId1"/>
    </p:custData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752600"/>
            <a:ext cx="7010400" cy="4005322"/>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marL="457200" indent="-457200">
              <a:buFontTx/>
              <a:buAutoNum type="arabicPeriod" startAt="7"/>
              <a:defRPr/>
            </a:pPr>
            <a:r>
              <a:rPr lang="en-US" sz="2400" dirty="0">
                <a:solidFill>
                  <a:schemeClr val="accent1"/>
                </a:solidFill>
                <a:latin typeface="Arial Black" pitchFamily="34" charset="0"/>
                <a:cs typeface="+mn-cs"/>
              </a:rPr>
              <a:t>They want their opinion to count.</a:t>
            </a:r>
          </a:p>
          <a:p>
            <a:pPr marL="457200" indent="-457200">
              <a:buFontTx/>
              <a:buAutoNum type="arabicPeriod" startAt="7"/>
              <a:defRPr/>
            </a:pPr>
            <a:endParaRPr lang="en-US" sz="2400" dirty="0">
              <a:solidFill>
                <a:schemeClr val="accent1"/>
              </a:solidFill>
              <a:latin typeface="Arial Black" pitchFamily="34" charset="0"/>
              <a:cs typeface="+mn-cs"/>
            </a:endParaRPr>
          </a:p>
          <a:p>
            <a:pPr marL="457200" indent="-457200">
              <a:buFontTx/>
              <a:buAutoNum type="arabicPeriod" startAt="8"/>
              <a:defRPr/>
            </a:pPr>
            <a:r>
              <a:rPr lang="en-US" sz="2400" dirty="0">
                <a:solidFill>
                  <a:schemeClr val="accent1"/>
                </a:solidFill>
                <a:latin typeface="Arial Black" pitchFamily="34" charset="0"/>
                <a:cs typeface="+mn-cs"/>
              </a:rPr>
              <a:t>The mission of the company needs to make employees feel that they are a part of something important. </a:t>
            </a:r>
          </a:p>
          <a:p>
            <a:pPr marL="457200" indent="-457200">
              <a:buFontTx/>
              <a:buAutoNum type="arabicPeriod" startAt="8"/>
              <a:defRPr/>
            </a:pPr>
            <a:endParaRPr lang="en-US" sz="2400" dirty="0">
              <a:solidFill>
                <a:schemeClr val="accent1"/>
              </a:solidFill>
              <a:latin typeface="Arial Black" pitchFamily="34" charset="0"/>
              <a:cs typeface="+mn-cs"/>
            </a:endParaRPr>
          </a:p>
          <a:p>
            <a:pPr marL="457200" indent="-457200">
              <a:buFontTx/>
              <a:buAutoNum type="arabicPeriod" startAt="8"/>
              <a:defRPr/>
            </a:pPr>
            <a:r>
              <a:rPr lang="en-US" sz="2400" dirty="0">
                <a:solidFill>
                  <a:schemeClr val="accent1"/>
                </a:solidFill>
                <a:latin typeface="Arial Black" pitchFamily="34" charset="0"/>
                <a:cs typeface="+mn-cs"/>
              </a:rPr>
              <a:t>It is important to know that fellow employees are committed to doing quality work.</a:t>
            </a:r>
          </a:p>
          <a:p>
            <a:pPr>
              <a:defRPr/>
            </a:pPr>
            <a:endParaRPr lang="en-US" sz="2400" dirty="0">
              <a:solidFill>
                <a:schemeClr val="accent1"/>
              </a:solidFill>
              <a:latin typeface="Arial Black" pitchFamily="34" charset="0"/>
              <a:cs typeface="+mn-cs"/>
            </a:endParaRPr>
          </a:p>
        </p:txBody>
      </p:sp>
      <p:sp>
        <p:nvSpPr>
          <p:cNvPr id="55300"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1752600"/>
            <a:ext cx="6705600" cy="4786848"/>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marL="457200" indent="-457200">
              <a:buFontTx/>
              <a:buAutoNum type="arabicPeriod" startAt="10"/>
              <a:defRPr/>
            </a:pPr>
            <a:r>
              <a:rPr lang="en-US" sz="2400" dirty="0">
                <a:solidFill>
                  <a:schemeClr val="accent1"/>
                </a:solidFill>
                <a:latin typeface="Arial Black" pitchFamily="34" charset="0"/>
                <a:cs typeface="+mn-cs"/>
              </a:rPr>
              <a:t>People like to have someone else they can call a friend at their workplace. </a:t>
            </a:r>
          </a:p>
          <a:p>
            <a:pPr marL="457200" indent="-457200">
              <a:buFontTx/>
              <a:buAutoNum type="arabicPeriod" startAt="10"/>
              <a:defRPr/>
            </a:pPr>
            <a:endParaRPr lang="en-US" sz="2400" dirty="0">
              <a:solidFill>
                <a:schemeClr val="accent1"/>
              </a:solidFill>
              <a:latin typeface="Arial Black" pitchFamily="34" charset="0"/>
              <a:cs typeface="+mn-cs"/>
            </a:endParaRPr>
          </a:p>
          <a:p>
            <a:pPr marL="457200" indent="-457200">
              <a:buFontTx/>
              <a:buAutoNum type="arabicPeriod" startAt="10"/>
              <a:defRPr/>
            </a:pPr>
            <a:r>
              <a:rPr lang="en-US" sz="2400" dirty="0">
                <a:solidFill>
                  <a:schemeClr val="accent1"/>
                </a:solidFill>
                <a:latin typeface="Arial Black" pitchFamily="34" charset="0"/>
                <a:cs typeface="+mn-cs"/>
              </a:rPr>
              <a:t>In addition to being concerned about their development, employees need employers to let them know periodically how they are progressing. </a:t>
            </a:r>
          </a:p>
          <a:p>
            <a:pPr marL="457200" indent="-457200">
              <a:buFontTx/>
              <a:buAutoNum type="arabicPeriod" startAt="10"/>
              <a:defRPr/>
            </a:pPr>
            <a:endParaRPr lang="en-US" sz="2400" dirty="0">
              <a:solidFill>
                <a:schemeClr val="accent1"/>
              </a:solidFill>
              <a:latin typeface="Arial Black" pitchFamily="34" charset="0"/>
              <a:cs typeface="+mn-cs"/>
            </a:endParaRPr>
          </a:p>
          <a:p>
            <a:pPr marL="457200" indent="-457200">
              <a:buFontTx/>
              <a:buAutoNum type="arabicPeriod" startAt="10"/>
              <a:defRPr/>
            </a:pPr>
            <a:r>
              <a:rPr lang="en-US" sz="2400" dirty="0">
                <a:solidFill>
                  <a:schemeClr val="accent1"/>
                </a:solidFill>
                <a:latin typeface="Arial Black" pitchFamily="34" charset="0"/>
                <a:cs typeface="+mn-cs"/>
              </a:rPr>
              <a:t>Employees want to be provided opportunities to work and grow.</a:t>
            </a:r>
          </a:p>
        </p:txBody>
      </p:sp>
      <p:pic>
        <p:nvPicPr>
          <p:cNvPr id="57348" name="Picture 7" descr="gro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1219200"/>
            <a:ext cx="32004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1892498"/>
            <a:ext cx="3505200" cy="4355902"/>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Do you need more evidence?  In a recent integrative review of safety research, safety culture was found to be an indicator of reduced injuries and illnesses in the workplace.  </a:t>
            </a:r>
          </a:p>
        </p:txBody>
      </p:sp>
      <p:pic>
        <p:nvPicPr>
          <p:cNvPr id="59396" name="Picture 4" descr="MC900234359.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1981200"/>
            <a:ext cx="42068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1908489"/>
            <a:ext cx="6781800" cy="4400948"/>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It’s clear.  The human factors field dominates research on occupational safety.  </a:t>
            </a:r>
          </a:p>
          <a:p>
            <a:pPr>
              <a:defRPr/>
            </a:pPr>
            <a:endParaRPr lang="en-US" sz="2400" dirty="0">
              <a:solidFill>
                <a:schemeClr val="accent1"/>
              </a:solidFill>
              <a:latin typeface="Arial Black" pitchFamily="34" charset="0"/>
              <a:cs typeface="Arial" charset="0"/>
            </a:endParaRPr>
          </a:p>
          <a:p>
            <a:pPr>
              <a:defRPr/>
            </a:pPr>
            <a:r>
              <a:rPr lang="en-US" sz="2400" dirty="0">
                <a:solidFill>
                  <a:schemeClr val="accent1"/>
                </a:solidFill>
                <a:latin typeface="Arial Black" pitchFamily="34" charset="0"/>
                <a:cs typeface="Arial" charset="0"/>
              </a:rPr>
              <a:t>To help organizations identify job applicants who are likely to </a:t>
            </a:r>
          </a:p>
          <a:p>
            <a:pPr>
              <a:defRPr/>
            </a:pPr>
            <a:r>
              <a:rPr lang="en-US" sz="2400" dirty="0">
                <a:solidFill>
                  <a:schemeClr val="accent1"/>
                </a:solidFill>
                <a:latin typeface="Arial Black" pitchFamily="34" charset="0"/>
                <a:cs typeface="Arial" charset="0"/>
              </a:rPr>
              <a:t>engage in safe and productive behaviors, Hogan Assessment System developed personality-based scales to predict safety-related behaviors.  </a:t>
            </a:r>
          </a:p>
        </p:txBody>
      </p:sp>
      <p:pic>
        <p:nvPicPr>
          <p:cNvPr id="61444" name="Picture 7" descr="assessm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54713" y="2971800"/>
            <a:ext cx="3189287"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1752600"/>
            <a:ext cx="6781800" cy="205150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After many years working with companies, Hogan discovered a correlation between an employee’s personality traits and their tendency to safety.  </a:t>
            </a:r>
          </a:p>
        </p:txBody>
      </p:sp>
      <p:pic>
        <p:nvPicPr>
          <p:cNvPr id="63492" name="Picture 5" descr="MC900187587.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3438525"/>
            <a:ext cx="29051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0" y="2209800"/>
            <a:ext cx="6022975" cy="3614559"/>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They found that conscientiousness and safety-related job outcomes indicated that individuals who are inattentive to detail, unreliable and have difficulty following rules are – as you would suspect - more likely to have accidents or injuries.  </a:t>
            </a:r>
          </a:p>
        </p:txBody>
      </p:sp>
      <p:pic>
        <p:nvPicPr>
          <p:cNvPr id="65540" name="Picture 10" descr="crossmind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7223125" y="4740275"/>
            <a:ext cx="21780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1" descr="crossmind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7223125" y="2225675"/>
            <a:ext cx="21780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2438400"/>
            <a:ext cx="6550669" cy="2833033"/>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In their research, Hogan found that employees who possess a compliant and teachable spirit, exhibit confidence and stability and are aware of their surroundings are the same employees who exhibit safer behaviors.</a:t>
            </a:r>
          </a:p>
        </p:txBody>
      </p:sp>
      <p:sp>
        <p:nvSpPr>
          <p:cNvPr id="67588"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2209800"/>
            <a:ext cx="6781800" cy="322379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You may not be able to change a another person’s personality, but if you can identify traits that influence safety and work toward developing the SMART conversations and strategies that help to encourage and foster those traits, it serves to reason that it would have an impact.</a:t>
            </a:r>
          </a:p>
        </p:txBody>
      </p:sp>
      <p:sp>
        <p:nvSpPr>
          <p:cNvPr id="69636"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2057400"/>
            <a:ext cx="5481876" cy="3739224"/>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b="1" dirty="0">
                <a:solidFill>
                  <a:schemeClr val="accent1"/>
                </a:solidFill>
                <a:effectLst>
                  <a:outerShdw blurRad="38100" dist="38100" dir="2700000" algn="tl">
                    <a:srgbClr val="000000">
                      <a:alpha val="43137"/>
                    </a:srgbClr>
                  </a:outerShdw>
                </a:effectLst>
                <a:latin typeface="Arial Black" pitchFamily="34" charset="0"/>
                <a:cs typeface="Arial" charset="0"/>
              </a:rPr>
              <a:t>Encourage Compliance</a:t>
            </a:r>
          </a:p>
          <a:p>
            <a:pPr>
              <a:defRPr/>
            </a:pPr>
            <a:endParaRPr lang="en-US" sz="2400" b="1" dirty="0">
              <a:solidFill>
                <a:schemeClr val="accent1"/>
              </a:solidFill>
              <a:effectLst>
                <a:outerShdw blurRad="38100" dist="38100" dir="2700000" algn="tl">
                  <a:srgbClr val="C0C0C0"/>
                </a:outerShdw>
              </a:effectLst>
              <a:latin typeface="Arial Black" pitchFamily="34" charset="0"/>
              <a:cs typeface="Arial" charset="0"/>
            </a:endParaRPr>
          </a:p>
          <a:p>
            <a:pPr>
              <a:defRPr/>
            </a:pPr>
            <a:r>
              <a:rPr lang="en-US" sz="2400" dirty="0">
                <a:solidFill>
                  <a:schemeClr val="accent1"/>
                </a:solidFill>
                <a:latin typeface="Arial Black" pitchFamily="34" charset="0"/>
                <a:cs typeface="Arial" charset="0"/>
              </a:rPr>
              <a:t>Leadership is responsible for making employees feel comfortable sharing their thoughts about potentially serious matters </a:t>
            </a:r>
            <a:r>
              <a:rPr lang="en-US" sz="2400" u="sng" dirty="0">
                <a:solidFill>
                  <a:schemeClr val="accent1"/>
                </a:solidFill>
                <a:latin typeface="Arial Black" pitchFamily="34" charset="0"/>
                <a:cs typeface="Arial" charset="0"/>
              </a:rPr>
              <a:t>with the assurance that they will be heard</a:t>
            </a:r>
            <a:r>
              <a:rPr lang="en-US" sz="2400" dirty="0">
                <a:solidFill>
                  <a:schemeClr val="accent1"/>
                </a:solidFill>
                <a:latin typeface="Arial Black" pitchFamily="34" charset="0"/>
                <a:cs typeface="Arial" charset="0"/>
              </a:rPr>
              <a:t> and resolution found.</a:t>
            </a:r>
          </a:p>
        </p:txBody>
      </p:sp>
      <p:pic>
        <p:nvPicPr>
          <p:cNvPr id="71684" name="Picture 7" descr="megaphon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0200" y="20574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0391" y="2407118"/>
            <a:ext cx="5481876" cy="3144343"/>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b="1" dirty="0">
                <a:solidFill>
                  <a:schemeClr val="accent1"/>
                </a:solidFill>
                <a:effectLst>
                  <a:outerShdw blurRad="38100" dist="38100" dir="2700000" algn="tl">
                    <a:srgbClr val="000000">
                      <a:alpha val="43137"/>
                    </a:srgbClr>
                  </a:outerShdw>
                </a:effectLst>
                <a:latin typeface="Arial Black" pitchFamily="34" charset="0"/>
                <a:cs typeface="+mn-cs"/>
              </a:rPr>
              <a:t>Build Confidence</a:t>
            </a:r>
          </a:p>
          <a:p>
            <a:pPr>
              <a:defRPr/>
            </a:pPr>
            <a:endParaRPr lang="en-US" sz="2400" b="1" dirty="0">
              <a:solidFill>
                <a:schemeClr val="accent1"/>
              </a:solidFill>
              <a:effectLst>
                <a:outerShdw blurRad="38100" dist="38100" dir="2700000" algn="tl">
                  <a:srgbClr val="000000">
                    <a:alpha val="43137"/>
                  </a:srgbClr>
                </a:outerShdw>
              </a:effectLst>
              <a:latin typeface="Arial Black" pitchFamily="34" charset="0"/>
              <a:cs typeface="+mn-cs"/>
            </a:endParaRPr>
          </a:p>
          <a:p>
            <a:pPr>
              <a:defRPr/>
            </a:pPr>
            <a:r>
              <a:rPr lang="en-US" sz="2400" dirty="0">
                <a:solidFill>
                  <a:schemeClr val="accent1"/>
                </a:solidFill>
                <a:latin typeface="Arial Black" pitchFamily="34" charset="0"/>
                <a:cs typeface="+mn-cs"/>
              </a:rPr>
              <a:t>Creating an environment where strength of character and human value is placed as a high priority builds confidence in workers.  </a:t>
            </a:r>
          </a:p>
        </p:txBody>
      </p:sp>
      <p:pic>
        <p:nvPicPr>
          <p:cNvPr id="73732" name="Picture 7" descr="confiden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34075" y="18288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idx="4294967295"/>
          </p:nvPr>
        </p:nvSpPr>
        <p:spPr>
          <a:xfrm>
            <a:off x="457200" y="152400"/>
            <a:ext cx="6400800" cy="1143000"/>
          </a:xfrm>
        </p:spPr>
        <p:txBody>
          <a:bodyPr/>
          <a:lstStyle/>
          <a:p>
            <a:pPr eaLnBrk="1" hangingPunct="1"/>
            <a:r>
              <a:rPr lang="en-US" sz="4800" smtClean="0"/>
              <a:t>Module Content</a:t>
            </a:r>
          </a:p>
        </p:txBody>
      </p:sp>
      <p:sp>
        <p:nvSpPr>
          <p:cNvPr id="5" name="Rectangle 4"/>
          <p:cNvSpPr/>
          <p:nvPr/>
        </p:nvSpPr>
        <p:spPr>
          <a:xfrm>
            <a:off x="457200" y="1905000"/>
            <a:ext cx="6629400" cy="2370138"/>
          </a:xfrm>
          <a:prstGeom prst="rect">
            <a:avLst/>
          </a:prstGeom>
        </p:spPr>
        <p:txBody>
          <a:bodyPr>
            <a:spAutoFit/>
          </a:bodyPr>
          <a:lstStyle/>
          <a:p>
            <a:pPr>
              <a:defRPr/>
            </a:pPr>
            <a:r>
              <a:rPr lang="en-US" sz="3200" b="1" u="sng" dirty="0">
                <a:solidFill>
                  <a:schemeClr val="bg1"/>
                </a:solidFill>
                <a:latin typeface="+mj-lt"/>
                <a:cs typeface="Arial" charset="0"/>
              </a:rPr>
              <a:t>Creating a Place Where Safety Happens</a:t>
            </a:r>
            <a:r>
              <a:rPr lang="en-US" sz="3200" b="1" dirty="0">
                <a:solidFill>
                  <a:schemeClr val="bg1"/>
                </a:solidFill>
                <a:latin typeface="+mj-lt"/>
                <a:cs typeface="Arial" charset="0"/>
              </a:rPr>
              <a:t>, consists </a:t>
            </a:r>
            <a:r>
              <a:rPr lang="en-US" sz="3200" b="1">
                <a:solidFill>
                  <a:schemeClr val="bg1"/>
                </a:solidFill>
                <a:latin typeface="+mj-lt"/>
                <a:cs typeface="Arial" charset="0"/>
              </a:rPr>
              <a:t>of two sessions</a:t>
            </a:r>
            <a:r>
              <a:rPr lang="en-US" sz="3200" b="1" dirty="0">
                <a:solidFill>
                  <a:schemeClr val="bg1"/>
                </a:solidFill>
                <a:latin typeface="+mj-lt"/>
                <a:cs typeface="Arial" charset="0"/>
              </a:rPr>
              <a:t>:</a:t>
            </a:r>
          </a:p>
          <a:p>
            <a:pPr>
              <a:defRPr/>
            </a:pPr>
            <a:endParaRPr lang="en-US" sz="2800" b="1" dirty="0">
              <a:solidFill>
                <a:schemeClr val="bg1"/>
              </a:solidFill>
              <a:latin typeface="+mj-lt"/>
              <a:cs typeface="Arial" charset="0"/>
            </a:endParaRPr>
          </a:p>
          <a:p>
            <a:pPr marL="914400" lvl="1" indent="-457200">
              <a:buFont typeface="+mj-lt"/>
              <a:buAutoNum type="arabicPeriod"/>
              <a:defRPr/>
            </a:pPr>
            <a:r>
              <a:rPr lang="en-US" sz="2800" b="1" dirty="0">
                <a:solidFill>
                  <a:schemeClr val="bg1"/>
                </a:solidFill>
                <a:latin typeface="+mj-lt"/>
                <a:cs typeface="Arial" charset="0"/>
              </a:rPr>
              <a:t>Defining SMART Conversations, and</a:t>
            </a:r>
          </a:p>
          <a:p>
            <a:pPr marL="914400" lvl="1" indent="-457200">
              <a:buFont typeface="+mj-lt"/>
              <a:buAutoNum type="arabicPeriod"/>
              <a:defRPr/>
            </a:pPr>
            <a:r>
              <a:rPr lang="en-US" sz="2800" b="1" dirty="0">
                <a:solidFill>
                  <a:schemeClr val="bg1"/>
                </a:solidFill>
                <a:latin typeface="+mj-lt"/>
                <a:cs typeface="Arial" charset="0"/>
              </a:rPr>
              <a:t>Creating SMART Conversations</a:t>
            </a:r>
            <a:endParaRPr lang="en-US" sz="2800" b="1" dirty="0">
              <a:solidFill>
                <a:schemeClr val="bg1"/>
              </a:solidFill>
              <a:latin typeface="+mj-lt"/>
            </a:endParaRPr>
          </a:p>
        </p:txBody>
      </p:sp>
    </p:spTree>
    <p:custDataLst>
      <p:tags r:id="rId1"/>
    </p:custData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88480" y="1916311"/>
            <a:ext cx="4869960" cy="3554683"/>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endParaRPr lang="en-US" sz="2400">
              <a:solidFill>
                <a:schemeClr val="accent1"/>
              </a:solidFill>
              <a:latin typeface="Arial Black" pitchFamily="34" charset="0"/>
              <a:cs typeface="Arial" charset="0"/>
            </a:endParaRPr>
          </a:p>
          <a:p>
            <a:pPr>
              <a:defRPr/>
            </a:pPr>
            <a:r>
              <a:rPr lang="en-US" sz="2400">
                <a:solidFill>
                  <a:schemeClr val="accent1"/>
                </a:solidFill>
                <a:latin typeface="Arial Black" pitchFamily="34" charset="0"/>
                <a:cs typeface="Arial" charset="0"/>
              </a:rPr>
              <a:t>In turn, this confidence acts as a preventive measure against the pressures that arise from an anxiety filled workplace that leads to careless mistakes.</a:t>
            </a:r>
          </a:p>
        </p:txBody>
      </p:sp>
      <p:pic>
        <p:nvPicPr>
          <p:cNvPr id="75780" name="Picture 8" descr="anxiet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263" y="2093913"/>
            <a:ext cx="3081337"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2209800"/>
            <a:ext cx="6781800" cy="322379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b="1" dirty="0">
                <a:solidFill>
                  <a:schemeClr val="accent1"/>
                </a:solidFill>
                <a:effectLst>
                  <a:outerShdw blurRad="38100" dist="38100" dir="2700000" algn="tl">
                    <a:srgbClr val="000000">
                      <a:alpha val="43137"/>
                    </a:srgbClr>
                  </a:outerShdw>
                </a:effectLst>
                <a:latin typeface="Arial Black" pitchFamily="34" charset="0"/>
                <a:cs typeface="+mn-cs"/>
              </a:rPr>
              <a:t>Model Stability</a:t>
            </a:r>
          </a:p>
          <a:p>
            <a:pPr>
              <a:defRPr/>
            </a:pPr>
            <a:endParaRPr lang="en-US" sz="2400" dirty="0">
              <a:solidFill>
                <a:schemeClr val="accent1"/>
              </a:solidFill>
              <a:effectLst>
                <a:outerShdw blurRad="38100" dist="38100" dir="2700000" algn="tl">
                  <a:srgbClr val="000000">
                    <a:alpha val="43137"/>
                  </a:srgbClr>
                </a:outerShdw>
              </a:effectLst>
              <a:latin typeface="Arial Black" pitchFamily="34" charset="0"/>
              <a:cs typeface="+mn-cs"/>
            </a:endParaRPr>
          </a:p>
          <a:p>
            <a:pPr>
              <a:defRPr/>
            </a:pPr>
            <a:r>
              <a:rPr lang="en-US" sz="2400" dirty="0">
                <a:solidFill>
                  <a:schemeClr val="accent1"/>
                </a:solidFill>
                <a:latin typeface="Arial Black" pitchFamily="34" charset="0"/>
                <a:cs typeface="+mn-cs"/>
              </a:rPr>
              <a:t>Do employees and workers know what to expect from you when you come out on the floor?  The ability to maintain emotional control while working is an indicator of a safe working environment.  </a:t>
            </a:r>
          </a:p>
        </p:txBody>
      </p:sp>
      <p:sp>
        <p:nvSpPr>
          <p:cNvPr id="77828"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2514600"/>
            <a:ext cx="5410200" cy="322379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A person who easily loses their temper is more likely to have an accident and cause an injury not only for themselves but for others as well.  It is your role to model emotional stability at all times.</a:t>
            </a:r>
          </a:p>
        </p:txBody>
      </p:sp>
      <p:sp>
        <p:nvSpPr>
          <p:cNvPr id="79876"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pic>
        <p:nvPicPr>
          <p:cNvPr id="79877" name="Picture 6" descr="C:\Documents and Settings\Telamon Admin\Local Settings\Temporary Internet Files\Content.IE5\DEFQB9FS\MC900440488[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2514600"/>
            <a:ext cx="23764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2209800"/>
            <a:ext cx="6781800" cy="322379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b="1" dirty="0">
                <a:solidFill>
                  <a:schemeClr val="accent1"/>
                </a:solidFill>
                <a:effectLst>
                  <a:outerShdw blurRad="38100" dist="38100" dir="2700000" algn="tl">
                    <a:srgbClr val="000000">
                      <a:alpha val="43137"/>
                    </a:srgbClr>
                  </a:outerShdw>
                </a:effectLst>
                <a:latin typeface="Arial Black" pitchFamily="34" charset="0"/>
                <a:cs typeface="+mn-cs"/>
              </a:rPr>
              <a:t>Create Awareness</a:t>
            </a:r>
          </a:p>
          <a:p>
            <a:pPr>
              <a:defRPr/>
            </a:pPr>
            <a:endParaRPr lang="en-US" sz="2400" dirty="0">
              <a:solidFill>
                <a:schemeClr val="accent1"/>
              </a:solidFill>
              <a:effectLst>
                <a:outerShdw blurRad="38100" dist="38100" dir="2700000" algn="tl">
                  <a:srgbClr val="000000">
                    <a:alpha val="43137"/>
                  </a:srgbClr>
                </a:outerShdw>
              </a:effectLst>
              <a:latin typeface="Arial Black" pitchFamily="34" charset="0"/>
              <a:cs typeface="+mn-cs"/>
            </a:endParaRPr>
          </a:p>
          <a:p>
            <a:pPr>
              <a:defRPr/>
            </a:pPr>
            <a:r>
              <a:rPr lang="en-US" sz="2400" dirty="0">
                <a:solidFill>
                  <a:schemeClr val="accent1"/>
                </a:solidFill>
                <a:latin typeface="Arial Black" pitchFamily="34" charset="0"/>
                <a:cs typeface="+mn-cs"/>
              </a:rPr>
              <a:t>Finding innovative ways to create awareness in an environment where a worker is tasked with the responsibility of performing repetitive tasks for extended period of time is a challenging one.  </a:t>
            </a:r>
          </a:p>
        </p:txBody>
      </p:sp>
      <p:sp>
        <p:nvSpPr>
          <p:cNvPr id="81924"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3066" y="1834884"/>
            <a:ext cx="4413402" cy="3182565"/>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endParaRPr lang="en-US" sz="2400">
              <a:solidFill>
                <a:schemeClr val="accent1"/>
              </a:solidFill>
              <a:latin typeface="Arial Black" pitchFamily="34" charset="0"/>
              <a:cs typeface="Arial" charset="0"/>
            </a:endParaRPr>
          </a:p>
          <a:p>
            <a:pPr>
              <a:defRPr/>
            </a:pPr>
            <a:r>
              <a:rPr lang="en-US" sz="2400">
                <a:solidFill>
                  <a:schemeClr val="accent1"/>
                </a:solidFill>
                <a:latin typeface="Arial Black" pitchFamily="34" charset="0"/>
                <a:cs typeface="Arial" charset="0"/>
              </a:rPr>
              <a:t>The ability to create awareness will aid employees in completing work more carefully, avoiding unnecessary risks.</a:t>
            </a:r>
          </a:p>
        </p:txBody>
      </p:sp>
      <p:pic>
        <p:nvPicPr>
          <p:cNvPr id="83972" name="Picture 7" descr="Prevents-Accident-Safety-First-Sign-S-417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3581400"/>
            <a:ext cx="37338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Line 8"/>
          <p:cNvSpPr>
            <a:spLocks noChangeShapeType="1"/>
          </p:cNvSpPr>
          <p:nvPr/>
        </p:nvSpPr>
        <p:spPr bwMode="auto">
          <a:xfrm>
            <a:off x="5181600" y="6477000"/>
            <a:ext cx="3733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4"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2133600"/>
            <a:ext cx="6781800" cy="3614559"/>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b="1" dirty="0">
                <a:solidFill>
                  <a:schemeClr val="accent1"/>
                </a:solidFill>
                <a:effectLst>
                  <a:outerShdw blurRad="38100" dist="38100" dir="2700000" algn="tl">
                    <a:srgbClr val="000000">
                      <a:alpha val="43137"/>
                    </a:srgbClr>
                  </a:outerShdw>
                </a:effectLst>
                <a:latin typeface="Arial Black" pitchFamily="34" charset="0"/>
                <a:cs typeface="+mn-cs"/>
              </a:rPr>
              <a:t>Stay Teachable</a:t>
            </a:r>
          </a:p>
          <a:p>
            <a:pPr>
              <a:defRPr/>
            </a:pPr>
            <a:endParaRPr lang="en-US" sz="2400" dirty="0">
              <a:solidFill>
                <a:schemeClr val="accent1"/>
              </a:solidFill>
              <a:effectLst>
                <a:outerShdw blurRad="38100" dist="38100" dir="2700000" algn="tl">
                  <a:srgbClr val="000000">
                    <a:alpha val="43137"/>
                  </a:srgbClr>
                </a:outerShdw>
              </a:effectLst>
              <a:latin typeface="Arial Black" pitchFamily="34" charset="0"/>
              <a:cs typeface="+mn-cs"/>
            </a:endParaRPr>
          </a:p>
          <a:p>
            <a:pPr>
              <a:defRPr/>
            </a:pPr>
            <a:r>
              <a:rPr lang="en-US" sz="2400" dirty="0">
                <a:solidFill>
                  <a:schemeClr val="accent1"/>
                </a:solidFill>
                <a:latin typeface="Arial Black" pitchFamily="34" charset="0"/>
                <a:cs typeface="+mn-cs"/>
              </a:rPr>
              <a:t>People who know everything are hard to teach.  Maintaining an open spirit that allows you to learn new things is critical for creating a safe environment.  It allows you to hear and capture valuable information that may be shared by employees.  </a:t>
            </a:r>
          </a:p>
        </p:txBody>
      </p:sp>
      <p:sp>
        <p:nvSpPr>
          <p:cNvPr id="86020"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8200" y="2338804"/>
            <a:ext cx="5867400" cy="322379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If leaders are not careful they can slip into a closed mindset that prevents them from hearing and valuing what workers have to contribute.  Remember, the worker is the one performing the job.  Who better to have insight and give input?</a:t>
            </a:r>
          </a:p>
        </p:txBody>
      </p:sp>
      <p:sp>
        <p:nvSpPr>
          <p:cNvPr id="88068"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Question"/>
          <p:cNvSpPr>
            <a:spLocks noGrp="1"/>
          </p:cNvSpPr>
          <p:nvPr>
            <p:ph type="title"/>
          </p:nvPr>
        </p:nvSpPr>
        <p:spPr>
          <a:xfrm>
            <a:off x="533400" y="381000"/>
            <a:ext cx="8229600" cy="1143000"/>
          </a:xfrm>
        </p:spPr>
        <p:txBody>
          <a:bodyPr/>
          <a:lstStyle/>
          <a:p>
            <a:r>
              <a:rPr lang="en-US" sz="3600" b="1" smtClean="0">
                <a:solidFill>
                  <a:schemeClr val="accent1"/>
                </a:solidFill>
              </a:rPr>
              <a:t>Which trait do you feel you most exemplify or model?</a:t>
            </a:r>
            <a:endParaRPr lang="en-US" sz="3600" smtClean="0"/>
          </a:p>
        </p:txBody>
      </p:sp>
      <p:sp>
        <p:nvSpPr>
          <p:cNvPr id="2052" name="TPAnswers"/>
          <p:cNvSpPr>
            <a:spLocks noGrp="1"/>
          </p:cNvSpPr>
          <p:nvPr>
            <p:ph type="body" idx="1"/>
            <p:custDataLst>
              <p:tags r:id="rId3"/>
            </p:custDataLst>
          </p:nvPr>
        </p:nvSpPr>
        <p:spPr>
          <a:xfrm>
            <a:off x="4114800" y="1905000"/>
            <a:ext cx="4622800" cy="4321175"/>
          </a:xfrm>
        </p:spPr>
        <p:txBody>
          <a:bodyPr tIns="127000" bIns="127000"/>
          <a:lstStyle/>
          <a:p>
            <a:pPr marL="514350" indent="-514350">
              <a:spcBef>
                <a:spcPct val="0"/>
              </a:spcBef>
              <a:spcAft>
                <a:spcPct val="100000"/>
              </a:spcAft>
              <a:buFont typeface="Arial" pitchFamily="34" charset="0"/>
              <a:buAutoNum type="arabicPeriod"/>
            </a:pPr>
            <a:r>
              <a:rPr lang="en-US" smtClean="0">
                <a:solidFill>
                  <a:schemeClr val="accent1"/>
                </a:solidFill>
              </a:rPr>
              <a:t>Encourage Compliance</a:t>
            </a:r>
          </a:p>
          <a:p>
            <a:pPr marL="514350" indent="-514350">
              <a:spcBef>
                <a:spcPct val="0"/>
              </a:spcBef>
              <a:spcAft>
                <a:spcPct val="100000"/>
              </a:spcAft>
              <a:buFont typeface="Arial" pitchFamily="34" charset="0"/>
              <a:buAutoNum type="arabicPeriod"/>
            </a:pPr>
            <a:r>
              <a:rPr lang="en-US" smtClean="0">
                <a:solidFill>
                  <a:schemeClr val="accent1"/>
                </a:solidFill>
              </a:rPr>
              <a:t>Build Confidence</a:t>
            </a:r>
          </a:p>
          <a:p>
            <a:pPr marL="514350" indent="-514350">
              <a:spcBef>
                <a:spcPct val="0"/>
              </a:spcBef>
              <a:spcAft>
                <a:spcPct val="100000"/>
              </a:spcAft>
              <a:buFont typeface="Arial" pitchFamily="34" charset="0"/>
              <a:buAutoNum type="arabicPeriod"/>
            </a:pPr>
            <a:r>
              <a:rPr lang="en-US" smtClean="0">
                <a:solidFill>
                  <a:schemeClr val="accent1"/>
                </a:solidFill>
              </a:rPr>
              <a:t>Model Stability</a:t>
            </a:r>
          </a:p>
          <a:p>
            <a:pPr marL="514350" indent="-514350">
              <a:spcBef>
                <a:spcPct val="0"/>
              </a:spcBef>
              <a:spcAft>
                <a:spcPct val="100000"/>
              </a:spcAft>
              <a:buFont typeface="Arial" pitchFamily="34" charset="0"/>
              <a:buAutoNum type="arabicPeriod"/>
            </a:pPr>
            <a:r>
              <a:rPr lang="en-US" smtClean="0">
                <a:solidFill>
                  <a:schemeClr val="accent1"/>
                </a:solidFill>
              </a:rPr>
              <a:t>Create Awareness</a:t>
            </a:r>
          </a:p>
          <a:p>
            <a:pPr marL="514350" indent="-514350">
              <a:spcBef>
                <a:spcPct val="0"/>
              </a:spcBef>
              <a:spcAft>
                <a:spcPct val="100000"/>
              </a:spcAft>
              <a:buFont typeface="Arial" pitchFamily="34" charset="0"/>
              <a:buAutoNum type="arabicPeriod"/>
            </a:pPr>
            <a:r>
              <a:rPr lang="en-US" smtClean="0">
                <a:solidFill>
                  <a:schemeClr val="accent1"/>
                </a:solidFill>
              </a:rPr>
              <a:t>Stay Teachable</a:t>
            </a:r>
          </a:p>
        </p:txBody>
      </p:sp>
      <p:graphicFrame>
        <p:nvGraphicFramePr>
          <p:cNvPr id="2" name="TPChart"/>
          <p:cNvGraphicFramePr>
            <a:graphicFrameLocks noChangeAspect="1"/>
          </p:cNvGraphicFramePr>
          <p:nvPr>
            <p:custDataLst>
              <p:tags r:id="rId4"/>
            </p:custDataLst>
          </p:nvPr>
        </p:nvGraphicFramePr>
        <p:xfrm>
          <a:off x="304800" y="1889125"/>
          <a:ext cx="4230688" cy="4968875"/>
        </p:xfrm>
        <a:graphic>
          <a:graphicData uri="http://schemas.openxmlformats.org/presentationml/2006/ole">
            <mc:AlternateContent xmlns:mc="http://schemas.openxmlformats.org/markup-compatibility/2006">
              <mc:Choice xmlns:v="urn:schemas-microsoft-com:vml" Requires="v">
                <p:oleObj spid="_x0000_s2055" name="Chart" r:id="rId7" imgW="7619940" imgH="5638710" progId="MSGraph.Chart.8">
                  <p:embed followColorScheme="full"/>
                </p:oleObj>
              </mc:Choice>
              <mc:Fallback>
                <p:oleObj name="Chart" r:id="rId7" imgW="7619940" imgH="563871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889125"/>
                        <a:ext cx="4230688" cy="496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PQuestion"/>
          <p:cNvSpPr>
            <a:spLocks noGrp="1"/>
          </p:cNvSpPr>
          <p:nvPr>
            <p:ph type="title"/>
          </p:nvPr>
        </p:nvSpPr>
        <p:spPr>
          <a:xfrm>
            <a:off x="381000" y="381000"/>
            <a:ext cx="8382000" cy="1371600"/>
          </a:xfrm>
        </p:spPr>
        <p:txBody>
          <a:bodyPr/>
          <a:lstStyle/>
          <a:p>
            <a:r>
              <a:rPr lang="en-US" sz="3600" b="1" smtClean="0">
                <a:solidFill>
                  <a:schemeClr val="accent1"/>
                </a:solidFill>
              </a:rPr>
              <a:t>In which trait or area do you feel you have the most potential for growth?</a:t>
            </a:r>
            <a:endParaRPr lang="en-US" sz="3600" smtClean="0">
              <a:solidFill>
                <a:schemeClr val="accent1"/>
              </a:solidFill>
            </a:endParaRPr>
          </a:p>
        </p:txBody>
      </p:sp>
      <p:graphicFrame>
        <p:nvGraphicFramePr>
          <p:cNvPr id="4" name="TPChart"/>
          <p:cNvGraphicFramePr>
            <a:graphicFrameLocks noChangeAspect="1"/>
          </p:cNvGraphicFramePr>
          <p:nvPr>
            <p:custDataLst>
              <p:tags r:id="rId3"/>
            </p:custDataLst>
          </p:nvPr>
        </p:nvGraphicFramePr>
        <p:xfrm>
          <a:off x="228600" y="1676400"/>
          <a:ext cx="4230688" cy="4968875"/>
        </p:xfrm>
        <a:graphic>
          <a:graphicData uri="http://schemas.openxmlformats.org/presentationml/2006/ole">
            <mc:AlternateContent xmlns:mc="http://schemas.openxmlformats.org/markup-compatibility/2006">
              <mc:Choice xmlns:v="urn:schemas-microsoft-com:vml" Requires="v">
                <p:oleObj spid="_x0000_s3079" name="Chart" r:id="rId7" imgW="7619940" imgH="5638710" progId="MSGraph.Chart.8">
                  <p:embed followColorScheme="full"/>
                </p:oleObj>
              </mc:Choice>
              <mc:Fallback>
                <p:oleObj name="Chart" r:id="rId7" imgW="7619940" imgH="563871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676400"/>
                        <a:ext cx="4230688" cy="496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PAnswers"/>
          <p:cNvSpPr>
            <a:spLocks noGrp="1"/>
          </p:cNvSpPr>
          <p:nvPr>
            <p:ph type="body" idx="1"/>
            <p:custDataLst>
              <p:tags r:id="rId4"/>
            </p:custDataLst>
          </p:nvPr>
        </p:nvSpPr>
        <p:spPr>
          <a:xfrm>
            <a:off x="4114800" y="1905000"/>
            <a:ext cx="4622800" cy="4321175"/>
          </a:xfrm>
        </p:spPr>
        <p:txBody>
          <a:bodyPr tIns="127000" bIns="127000"/>
          <a:lstStyle/>
          <a:p>
            <a:pPr marL="514350" indent="-514350">
              <a:spcBef>
                <a:spcPct val="0"/>
              </a:spcBef>
              <a:spcAft>
                <a:spcPct val="100000"/>
              </a:spcAft>
              <a:buFont typeface="Arial" pitchFamily="34" charset="0"/>
              <a:buAutoNum type="arabicPeriod"/>
            </a:pPr>
            <a:r>
              <a:rPr lang="en-US" smtClean="0">
                <a:solidFill>
                  <a:schemeClr val="accent1"/>
                </a:solidFill>
              </a:rPr>
              <a:t>Encourage Compliance</a:t>
            </a:r>
          </a:p>
          <a:p>
            <a:pPr marL="514350" indent="-514350">
              <a:spcBef>
                <a:spcPct val="0"/>
              </a:spcBef>
              <a:spcAft>
                <a:spcPct val="100000"/>
              </a:spcAft>
              <a:buFont typeface="Arial" pitchFamily="34" charset="0"/>
              <a:buAutoNum type="arabicPeriod"/>
            </a:pPr>
            <a:r>
              <a:rPr lang="en-US" smtClean="0">
                <a:solidFill>
                  <a:schemeClr val="accent1"/>
                </a:solidFill>
              </a:rPr>
              <a:t>Build Confidence</a:t>
            </a:r>
          </a:p>
          <a:p>
            <a:pPr marL="514350" indent="-514350">
              <a:spcBef>
                <a:spcPct val="0"/>
              </a:spcBef>
              <a:spcAft>
                <a:spcPct val="100000"/>
              </a:spcAft>
              <a:buFont typeface="Arial" pitchFamily="34" charset="0"/>
              <a:buAutoNum type="arabicPeriod"/>
            </a:pPr>
            <a:r>
              <a:rPr lang="en-US" smtClean="0">
                <a:solidFill>
                  <a:schemeClr val="accent1"/>
                </a:solidFill>
              </a:rPr>
              <a:t>Model Stability</a:t>
            </a:r>
          </a:p>
          <a:p>
            <a:pPr marL="514350" indent="-514350">
              <a:spcBef>
                <a:spcPct val="0"/>
              </a:spcBef>
              <a:spcAft>
                <a:spcPct val="100000"/>
              </a:spcAft>
              <a:buFont typeface="Arial" pitchFamily="34" charset="0"/>
              <a:buAutoNum type="arabicPeriod"/>
            </a:pPr>
            <a:r>
              <a:rPr lang="en-US" smtClean="0">
                <a:solidFill>
                  <a:schemeClr val="accent1"/>
                </a:solidFill>
              </a:rPr>
              <a:t>Create Awareness</a:t>
            </a:r>
          </a:p>
          <a:p>
            <a:pPr marL="514350" indent="-514350">
              <a:spcBef>
                <a:spcPct val="0"/>
              </a:spcBef>
              <a:spcAft>
                <a:spcPct val="100000"/>
              </a:spcAft>
              <a:buFont typeface="Arial" pitchFamily="34" charset="0"/>
              <a:buAutoNum type="arabicPeriod"/>
            </a:pPr>
            <a:r>
              <a:rPr lang="en-US" smtClean="0">
                <a:solidFill>
                  <a:schemeClr val="accent1"/>
                </a:solidFill>
              </a:rPr>
              <a:t>Stay Teachable</a:t>
            </a: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PQuestion"/>
          <p:cNvSpPr>
            <a:spLocks noGrp="1"/>
          </p:cNvSpPr>
          <p:nvPr>
            <p:ph type="title"/>
          </p:nvPr>
        </p:nvSpPr>
        <p:spPr>
          <a:xfrm>
            <a:off x="0" y="381000"/>
            <a:ext cx="9144000" cy="1295400"/>
          </a:xfrm>
        </p:spPr>
        <p:txBody>
          <a:bodyPr/>
          <a:lstStyle/>
          <a:p>
            <a:r>
              <a:rPr lang="en-US" sz="3600" b="1" smtClean="0">
                <a:solidFill>
                  <a:schemeClr val="accent1"/>
                </a:solidFill>
              </a:rPr>
              <a:t>Which trait, if successfully modeled and implemented, would bring the greatest benefit to your specific work area or situation?</a:t>
            </a:r>
            <a:endParaRPr lang="en-US" sz="3600" smtClean="0">
              <a:solidFill>
                <a:schemeClr val="accent1"/>
              </a:solidFill>
            </a:endParaRPr>
          </a:p>
        </p:txBody>
      </p:sp>
      <p:graphicFrame>
        <p:nvGraphicFramePr>
          <p:cNvPr id="4" name="TPChart"/>
          <p:cNvGraphicFramePr>
            <a:graphicFrameLocks noChangeAspect="1"/>
          </p:cNvGraphicFramePr>
          <p:nvPr>
            <p:custDataLst>
              <p:tags r:id="rId3"/>
            </p:custDataLst>
          </p:nvPr>
        </p:nvGraphicFramePr>
        <p:xfrm>
          <a:off x="228600" y="1676400"/>
          <a:ext cx="4230688" cy="4968875"/>
        </p:xfrm>
        <a:graphic>
          <a:graphicData uri="http://schemas.openxmlformats.org/presentationml/2006/ole">
            <mc:AlternateContent xmlns:mc="http://schemas.openxmlformats.org/markup-compatibility/2006">
              <mc:Choice xmlns:v="urn:schemas-microsoft-com:vml" Requires="v">
                <p:oleObj spid="_x0000_s4103" name="Chart" r:id="rId7" imgW="7619940" imgH="5638710" progId="MSGraph.Chart.8">
                  <p:embed followColorScheme="full"/>
                </p:oleObj>
              </mc:Choice>
              <mc:Fallback>
                <p:oleObj name="Chart" r:id="rId7" imgW="7619940" imgH="563871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676400"/>
                        <a:ext cx="4230688" cy="496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PAnswers"/>
          <p:cNvSpPr>
            <a:spLocks noGrp="1"/>
          </p:cNvSpPr>
          <p:nvPr>
            <p:ph type="body" idx="1"/>
            <p:custDataLst>
              <p:tags r:id="rId4"/>
            </p:custDataLst>
          </p:nvPr>
        </p:nvSpPr>
        <p:spPr>
          <a:xfrm>
            <a:off x="4114800" y="1905000"/>
            <a:ext cx="4622800" cy="4321175"/>
          </a:xfrm>
        </p:spPr>
        <p:txBody>
          <a:bodyPr tIns="127000" bIns="127000"/>
          <a:lstStyle/>
          <a:p>
            <a:pPr marL="514350" indent="-514350">
              <a:spcBef>
                <a:spcPct val="0"/>
              </a:spcBef>
              <a:spcAft>
                <a:spcPct val="100000"/>
              </a:spcAft>
              <a:buFont typeface="Arial" pitchFamily="34" charset="0"/>
              <a:buAutoNum type="arabicPeriod"/>
            </a:pPr>
            <a:r>
              <a:rPr lang="en-US" smtClean="0">
                <a:solidFill>
                  <a:schemeClr val="accent1"/>
                </a:solidFill>
              </a:rPr>
              <a:t>Encourage Compliance</a:t>
            </a:r>
          </a:p>
          <a:p>
            <a:pPr marL="514350" indent="-514350">
              <a:spcBef>
                <a:spcPct val="0"/>
              </a:spcBef>
              <a:spcAft>
                <a:spcPct val="100000"/>
              </a:spcAft>
              <a:buFont typeface="Arial" pitchFamily="34" charset="0"/>
              <a:buAutoNum type="arabicPeriod"/>
            </a:pPr>
            <a:r>
              <a:rPr lang="en-US" smtClean="0">
                <a:solidFill>
                  <a:schemeClr val="accent1"/>
                </a:solidFill>
              </a:rPr>
              <a:t>Build Confidence</a:t>
            </a:r>
          </a:p>
          <a:p>
            <a:pPr marL="514350" indent="-514350">
              <a:spcBef>
                <a:spcPct val="0"/>
              </a:spcBef>
              <a:spcAft>
                <a:spcPct val="100000"/>
              </a:spcAft>
              <a:buFont typeface="Arial" pitchFamily="34" charset="0"/>
              <a:buAutoNum type="arabicPeriod"/>
            </a:pPr>
            <a:r>
              <a:rPr lang="en-US" smtClean="0">
                <a:solidFill>
                  <a:schemeClr val="accent1"/>
                </a:solidFill>
              </a:rPr>
              <a:t>Model Stability</a:t>
            </a:r>
          </a:p>
          <a:p>
            <a:pPr marL="514350" indent="-514350">
              <a:spcBef>
                <a:spcPct val="0"/>
              </a:spcBef>
              <a:spcAft>
                <a:spcPct val="100000"/>
              </a:spcAft>
              <a:buFont typeface="Arial" pitchFamily="34" charset="0"/>
              <a:buAutoNum type="arabicPeriod"/>
            </a:pPr>
            <a:r>
              <a:rPr lang="en-US" smtClean="0">
                <a:solidFill>
                  <a:schemeClr val="accent1"/>
                </a:solidFill>
              </a:rPr>
              <a:t>Create Awareness</a:t>
            </a:r>
          </a:p>
          <a:p>
            <a:pPr marL="514350" indent="-514350">
              <a:spcBef>
                <a:spcPct val="0"/>
              </a:spcBef>
              <a:spcAft>
                <a:spcPct val="100000"/>
              </a:spcAft>
              <a:buFont typeface="Arial" pitchFamily="34" charset="0"/>
              <a:buAutoNum type="arabicPeriod"/>
            </a:pPr>
            <a:r>
              <a:rPr lang="en-US" smtClean="0">
                <a:solidFill>
                  <a:schemeClr val="accent1"/>
                </a:solidFill>
              </a:rPr>
              <a:t>Stay Teachable</a:t>
            </a: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a:xfrm>
            <a:off x="457200" y="152400"/>
            <a:ext cx="6400800" cy="1143000"/>
          </a:xfrm>
        </p:spPr>
        <p:txBody>
          <a:bodyPr/>
          <a:lstStyle/>
          <a:p>
            <a:pPr eaLnBrk="1" hangingPunct="1"/>
            <a:r>
              <a:rPr lang="en-US" sz="4800" smtClean="0"/>
              <a:t>Module Objectives</a:t>
            </a:r>
          </a:p>
        </p:txBody>
      </p:sp>
      <p:sp>
        <p:nvSpPr>
          <p:cNvPr id="5" name="Rectangle 4"/>
          <p:cNvSpPr/>
          <p:nvPr/>
        </p:nvSpPr>
        <p:spPr>
          <a:xfrm>
            <a:off x="457200" y="2049463"/>
            <a:ext cx="6629400" cy="3540125"/>
          </a:xfrm>
          <a:prstGeom prst="rect">
            <a:avLst/>
          </a:prstGeom>
        </p:spPr>
        <p:txBody>
          <a:bodyPr>
            <a:spAutoFit/>
          </a:bodyPr>
          <a:lstStyle/>
          <a:p>
            <a:pPr eaLnBrk="0" hangingPunct="0">
              <a:defRPr/>
            </a:pPr>
            <a:r>
              <a:rPr lang="en-US" sz="2800" dirty="0">
                <a:solidFill>
                  <a:schemeClr val="bg1"/>
                </a:solidFill>
                <a:latin typeface="+mj-lt"/>
                <a:ea typeface="Times New Roman" pitchFamily="18" charset="0"/>
              </a:rPr>
              <a:t>	By learning to engage in SMART conversations, participants will empower relationships and environments for both employer and employee. Fear and anxiety on the job will decrease, confidence in a person’s ability to do the job will increase, and the result will be reduced injuries and incidents and an improved workplace.</a:t>
            </a:r>
            <a:endParaRPr lang="en-US" sz="2800" dirty="0">
              <a:solidFill>
                <a:schemeClr val="bg1"/>
              </a:solidFill>
              <a:latin typeface="+mj-lt"/>
            </a:endParaRPr>
          </a:p>
        </p:txBody>
      </p:sp>
    </p:spTree>
    <p:custDataLst>
      <p:tags r:id="rId1"/>
    </p:custData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09600" y="2686050"/>
            <a:ext cx="6400800" cy="1938338"/>
          </a:xfrm>
          <a:prstGeom prst="rect">
            <a:avLst/>
          </a:prstGeom>
          <a:noFill/>
          <a:ln w="9525">
            <a:noFill/>
            <a:miter lim="800000"/>
            <a:headEnd/>
            <a:tailEnd/>
          </a:ln>
          <a:effectLst/>
        </p:spPr>
        <p:txBody>
          <a:bodyPr anchor="ctr">
            <a:spAutoFit/>
          </a:bodyPr>
          <a:lstStyle/>
          <a:p>
            <a:pPr algn="ctr">
              <a:tabLst>
                <a:tab pos="-914400" algn="l"/>
                <a:tab pos="51435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US" sz="6000" dirty="0">
                <a:latin typeface="+mj-lt"/>
                <a:ea typeface="Times New Roman" pitchFamily="18" charset="0"/>
              </a:rPr>
              <a:t>CREATING SMART CONVERSATIONS</a:t>
            </a:r>
            <a:endParaRPr lang="en-US" sz="6000" dirty="0">
              <a:latin typeface="+mj-lt"/>
            </a:endParaRPr>
          </a:p>
        </p:txBody>
      </p:sp>
    </p:spTree>
    <p:custDataLst>
      <p:tags r:id="rId1"/>
    </p:custData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2590800"/>
            <a:ext cx="6172200" cy="2833033"/>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By having SMART conversations, employers can begin to engage employees. Asking meaningful questions and engaging in powerful dialogue, build the skills and behaviors that lead to a culture  of safety. </a:t>
            </a:r>
          </a:p>
        </p:txBody>
      </p:sp>
      <p:pic>
        <p:nvPicPr>
          <p:cNvPr id="101381" name="Picture 6" descr="C:\Users\Ivy\Pictures\Microsoft Clip Organizer\j0384172.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83338" y="2514600"/>
            <a:ext cx="27606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2590800"/>
            <a:ext cx="6172200" cy="205150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If you want to determine whether or not you are creating and engaging in SMART conversations, there are certain characteristics  you want to identify.</a:t>
            </a:r>
          </a:p>
        </p:txBody>
      </p:sp>
    </p:spTree>
    <p:custDataLst>
      <p:tags r:id="rId1"/>
    </p:custData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2590800"/>
            <a:ext cx="6324600" cy="2833033"/>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marL="457200" indent="-457200">
              <a:buFont typeface="+mj-lt"/>
              <a:buAutoNum type="arabicPeriod"/>
              <a:defRPr/>
            </a:pPr>
            <a:r>
              <a:rPr lang="en-US" sz="2400" dirty="0">
                <a:solidFill>
                  <a:schemeClr val="accent1"/>
                </a:solidFill>
                <a:latin typeface="Arial Black" pitchFamily="34" charset="0"/>
                <a:cs typeface="Arial" charset="0"/>
              </a:rPr>
              <a:t>Position Yourself as a Coach</a:t>
            </a:r>
          </a:p>
          <a:p>
            <a:pPr marL="457200" indent="-457200">
              <a:buFont typeface="+mj-lt"/>
              <a:buAutoNum type="arabicPeriod"/>
              <a:defRPr/>
            </a:pPr>
            <a:r>
              <a:rPr lang="en-US" sz="2400" dirty="0">
                <a:solidFill>
                  <a:schemeClr val="accent1"/>
                </a:solidFill>
                <a:latin typeface="Arial Black" pitchFamily="34" charset="0"/>
                <a:cs typeface="Arial" charset="0"/>
              </a:rPr>
              <a:t>Frame Safety Standards as Personal Learning Goals</a:t>
            </a:r>
          </a:p>
          <a:p>
            <a:pPr marL="457200" indent="-457200">
              <a:buFont typeface="+mj-lt"/>
              <a:buAutoNum type="arabicPeriod"/>
              <a:defRPr/>
            </a:pPr>
            <a:r>
              <a:rPr lang="en-US" sz="2400" dirty="0">
                <a:solidFill>
                  <a:schemeClr val="accent1"/>
                </a:solidFill>
                <a:latin typeface="Arial Black" pitchFamily="34" charset="0"/>
                <a:cs typeface="Arial" charset="0"/>
              </a:rPr>
              <a:t>Ensure the Conversation is Two-Way</a:t>
            </a:r>
          </a:p>
          <a:p>
            <a:pPr marL="457200" indent="-457200">
              <a:buFont typeface="+mj-lt"/>
              <a:buAutoNum type="arabicPeriod"/>
              <a:defRPr/>
            </a:pPr>
            <a:r>
              <a:rPr lang="en-US" sz="2400" dirty="0">
                <a:solidFill>
                  <a:schemeClr val="accent1"/>
                </a:solidFill>
                <a:latin typeface="Arial Black" pitchFamily="34" charset="0"/>
                <a:cs typeface="Arial" charset="0"/>
              </a:rPr>
              <a:t>Position the Other Person for Growth</a:t>
            </a:r>
          </a:p>
        </p:txBody>
      </p:sp>
    </p:spTree>
    <p:custDataLst>
      <p:tags r:id="rId1"/>
    </p:custData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533400" y="1905000"/>
            <a:ext cx="4267200" cy="4396085"/>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marL="6350" indent="6350">
              <a:defRPr/>
            </a:pPr>
            <a:r>
              <a:rPr lang="en-US" sz="2400" dirty="0">
                <a:solidFill>
                  <a:schemeClr val="accent1"/>
                </a:solidFill>
                <a:latin typeface="Arial Black" pitchFamily="34" charset="0"/>
                <a:cs typeface="Arial" charset="0"/>
              </a:rPr>
              <a:t>Position Yourself as a Coach</a:t>
            </a:r>
          </a:p>
          <a:p>
            <a:pPr marL="6350" indent="6350">
              <a:defRPr/>
            </a:pPr>
            <a:endParaRPr lang="en-US" sz="2400" dirty="0">
              <a:solidFill>
                <a:schemeClr val="accent1"/>
              </a:solidFill>
              <a:latin typeface="Arial Black" pitchFamily="34" charset="0"/>
              <a:cs typeface="Arial" charset="0"/>
            </a:endParaRPr>
          </a:p>
          <a:p>
            <a:pPr marL="6350" indent="6350">
              <a:defRPr/>
            </a:pPr>
            <a:r>
              <a:rPr lang="en-US" sz="2400" dirty="0">
                <a:solidFill>
                  <a:schemeClr val="accent1"/>
                </a:solidFill>
                <a:latin typeface="Arial Black" pitchFamily="34" charset="0"/>
                <a:cs typeface="Arial" charset="0"/>
              </a:rPr>
              <a:t>Coaching is a great leadership tool.  It allows others the privilege of their own insights and allows them the opportunity to through their own process.</a:t>
            </a:r>
          </a:p>
        </p:txBody>
      </p:sp>
      <p:pic>
        <p:nvPicPr>
          <p:cNvPr id="107525" name="Picture 3" descr="MC900056811.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828800"/>
            <a:ext cx="2074863"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2 (Border and Accent Bar) 5"/>
          <p:cNvSpPr/>
          <p:nvPr/>
        </p:nvSpPr>
        <p:spPr>
          <a:xfrm>
            <a:off x="7086600" y="1981200"/>
            <a:ext cx="1905000" cy="2133600"/>
          </a:xfrm>
          <a:prstGeom prst="accentBorderCallout2">
            <a:avLst>
              <a:gd name="adj1" fmla="val 2098"/>
              <a:gd name="adj2" fmla="val -3902"/>
              <a:gd name="adj3" fmla="val 2098"/>
              <a:gd name="adj4" fmla="val -18144"/>
              <a:gd name="adj5" fmla="val 5713"/>
              <a:gd name="adj6" fmla="val -40760"/>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107527" name="TextBox 6"/>
          <p:cNvSpPr txBox="1">
            <a:spLocks noChangeArrowheads="1"/>
          </p:cNvSpPr>
          <p:nvPr/>
        </p:nvSpPr>
        <p:spPr bwMode="auto">
          <a:xfrm>
            <a:off x="7162800" y="2057400"/>
            <a:ext cx="1828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b="1">
                <a:solidFill>
                  <a:schemeClr val="accent1"/>
                </a:solidFill>
              </a:rPr>
              <a:t>Whistle not recommended, but then again it gets pretty loud in those processing plants.</a:t>
            </a:r>
          </a:p>
        </p:txBody>
      </p:sp>
    </p:spTree>
    <p:custDataLst>
      <p:tags r:id="rId1"/>
    </p:custData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2590800"/>
            <a:ext cx="6477000" cy="2442270"/>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Frame Safety Standards as Personal Learning Goals</a:t>
            </a:r>
          </a:p>
          <a:p>
            <a:pPr>
              <a:defRPr/>
            </a:pPr>
            <a:endParaRPr lang="en-US" sz="2400" dirty="0">
              <a:solidFill>
                <a:schemeClr val="accent1"/>
              </a:solidFill>
              <a:latin typeface="Arial Black" pitchFamily="34" charset="0"/>
              <a:cs typeface="Arial" charset="0"/>
            </a:endParaRPr>
          </a:p>
          <a:p>
            <a:pPr>
              <a:defRPr/>
            </a:pPr>
            <a:r>
              <a:rPr lang="en-US" sz="2400" dirty="0">
                <a:solidFill>
                  <a:schemeClr val="accent1"/>
                </a:solidFill>
                <a:latin typeface="Arial Black" pitchFamily="34" charset="0"/>
                <a:cs typeface="Arial" charset="0"/>
              </a:rPr>
              <a:t>Turning standards into shared goals can help build a spirit of collaboration.</a:t>
            </a:r>
          </a:p>
        </p:txBody>
      </p:sp>
    </p:spTree>
    <p:custDataLst>
      <p:tags r:id="rId1"/>
    </p:custData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2590800"/>
            <a:ext cx="5562600" cy="2833033"/>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marL="6350" indent="6350">
              <a:defRPr/>
            </a:pPr>
            <a:r>
              <a:rPr lang="en-US" sz="2400" dirty="0">
                <a:solidFill>
                  <a:schemeClr val="accent1"/>
                </a:solidFill>
                <a:latin typeface="Arial Black" pitchFamily="34" charset="0"/>
                <a:cs typeface="Arial" charset="0"/>
              </a:rPr>
              <a:t>Ensure the Conversation is Two-Way</a:t>
            </a:r>
          </a:p>
          <a:p>
            <a:pPr marL="6350" indent="6350">
              <a:defRPr/>
            </a:pPr>
            <a:endParaRPr lang="en-US" sz="2400" dirty="0">
              <a:solidFill>
                <a:schemeClr val="accent1"/>
              </a:solidFill>
              <a:latin typeface="Arial Black" pitchFamily="34" charset="0"/>
              <a:cs typeface="Arial" charset="0"/>
            </a:endParaRPr>
          </a:p>
          <a:p>
            <a:pPr marL="6350" indent="6350">
              <a:defRPr/>
            </a:pPr>
            <a:r>
              <a:rPr lang="en-US" sz="2400" dirty="0">
                <a:solidFill>
                  <a:schemeClr val="accent1"/>
                </a:solidFill>
                <a:latin typeface="Arial Black" pitchFamily="34" charset="0"/>
                <a:cs typeface="Arial" charset="0"/>
              </a:rPr>
              <a:t>Building a space into your relationships for the exchange of ideas creates buy-in and ownership.</a:t>
            </a:r>
          </a:p>
        </p:txBody>
      </p:sp>
      <p:pic>
        <p:nvPicPr>
          <p:cNvPr id="111621" name="Picture 3" descr="MC900311200.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1828800"/>
            <a:ext cx="26463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3810000" y="2590800"/>
            <a:ext cx="4876800" cy="2833033"/>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Position the Other Person for Growth</a:t>
            </a:r>
          </a:p>
          <a:p>
            <a:pPr>
              <a:defRPr/>
            </a:pPr>
            <a:endParaRPr lang="en-US" sz="2400" dirty="0">
              <a:solidFill>
                <a:schemeClr val="accent1"/>
              </a:solidFill>
              <a:latin typeface="Arial Black" pitchFamily="34" charset="0"/>
              <a:cs typeface="Arial" charset="0"/>
            </a:endParaRPr>
          </a:p>
          <a:p>
            <a:pPr>
              <a:defRPr/>
            </a:pPr>
            <a:r>
              <a:rPr lang="en-US" sz="2400" dirty="0">
                <a:solidFill>
                  <a:schemeClr val="accent1"/>
                </a:solidFill>
                <a:latin typeface="Arial Black" pitchFamily="34" charset="0"/>
                <a:cs typeface="Arial" charset="0"/>
              </a:rPr>
              <a:t>Listening and engaging with another person opens up the opportunity for instructional feedback.</a:t>
            </a:r>
          </a:p>
        </p:txBody>
      </p:sp>
      <p:pic>
        <p:nvPicPr>
          <p:cNvPr id="113669" name="Picture 3" descr="MC900039012.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600200"/>
            <a:ext cx="33528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Let’s Practice!</a:t>
            </a:r>
          </a:p>
        </p:txBody>
      </p:sp>
      <p:sp>
        <p:nvSpPr>
          <p:cNvPr id="3" name="Rounded Rectangle 2"/>
          <p:cNvSpPr/>
          <p:nvPr/>
        </p:nvSpPr>
        <p:spPr>
          <a:xfrm>
            <a:off x="609600" y="1905000"/>
            <a:ext cx="6324600" cy="4396085"/>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EXAMPLE OF A POTENTIAL SMART CONVERSATION STARTER </a:t>
            </a:r>
          </a:p>
          <a:p>
            <a:pPr>
              <a:defRPr/>
            </a:pPr>
            <a:endParaRPr lang="en-US" sz="2400" dirty="0">
              <a:solidFill>
                <a:schemeClr val="accent1"/>
              </a:solidFill>
              <a:latin typeface="Arial Black" pitchFamily="34" charset="0"/>
              <a:cs typeface="Arial" charset="0"/>
            </a:endParaRPr>
          </a:p>
          <a:p>
            <a:pPr>
              <a:defRPr/>
            </a:pPr>
            <a:r>
              <a:rPr lang="en-US" sz="2400" dirty="0">
                <a:solidFill>
                  <a:schemeClr val="accent1"/>
                </a:solidFill>
                <a:latin typeface="Arial Black" pitchFamily="34" charset="0"/>
                <a:cs typeface="Arial" charset="0"/>
              </a:rPr>
              <a:t>“Winston, I like how you take it upon yourself to make sure that all the paperwork is in order; that tells me that you really care about the quality of work that you do.  I am going to make sure others know about your excellent work ethic.”</a:t>
            </a:r>
          </a:p>
        </p:txBody>
      </p:sp>
    </p:spTree>
    <p:custDataLst>
      <p:tags r:id="rId1"/>
    </p:custData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85800" y="2514600"/>
            <a:ext cx="3657600" cy="2833033"/>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Creating and facilitating SMART conversations require strategies and the strategies sound a lot like messages!</a:t>
            </a:r>
          </a:p>
        </p:txBody>
      </p:sp>
      <p:pic>
        <p:nvPicPr>
          <p:cNvPr id="117765" name="Picture 7" descr="MC900364122.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1828800"/>
            <a:ext cx="43481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TextBox 8"/>
          <p:cNvSpPr txBox="1">
            <a:spLocks noChangeArrowheads="1"/>
          </p:cNvSpPr>
          <p:nvPr/>
        </p:nvSpPr>
        <p:spPr bwMode="auto">
          <a:xfrm>
            <a:off x="5410200" y="3581400"/>
            <a:ext cx="259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sz="2800">
                <a:solidFill>
                  <a:schemeClr val="accent1"/>
                </a:solidFill>
                <a:latin typeface="Aharoni" pitchFamily="2" charset="-79"/>
                <a:cs typeface="Aharoni" pitchFamily="2" charset="-79"/>
              </a:rPr>
              <a:t>IMPORTANT</a:t>
            </a:r>
          </a:p>
          <a:p>
            <a:pPr algn="ctr"/>
            <a:r>
              <a:rPr lang="en-US" sz="2800">
                <a:solidFill>
                  <a:schemeClr val="accent1"/>
                </a:solidFill>
                <a:latin typeface="Aharoni" pitchFamily="2" charset="-79"/>
                <a:cs typeface="Aharoni" pitchFamily="2" charset="-79"/>
              </a:rPr>
              <a:t>MESSAGE!</a:t>
            </a:r>
          </a:p>
        </p:txBody>
      </p:sp>
    </p:spTree>
    <p:custDataLst>
      <p:tags r:id="rId1"/>
    </p:custData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09600" y="2686050"/>
            <a:ext cx="6400800" cy="1938338"/>
          </a:xfrm>
          <a:prstGeom prst="rect">
            <a:avLst/>
          </a:prstGeom>
          <a:noFill/>
          <a:ln w="9525">
            <a:noFill/>
            <a:miter lim="800000"/>
            <a:headEnd/>
            <a:tailEnd/>
          </a:ln>
          <a:effectLst/>
        </p:spPr>
        <p:txBody>
          <a:bodyPr anchor="ctr">
            <a:spAutoFit/>
          </a:bodyPr>
          <a:lstStyle/>
          <a:p>
            <a:pPr algn="ctr">
              <a:tabLst>
                <a:tab pos="-914400" algn="l"/>
                <a:tab pos="51435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US" sz="6000" dirty="0">
                <a:latin typeface="+mj-lt"/>
                <a:ea typeface="Times New Roman" pitchFamily="18" charset="0"/>
                <a:cs typeface="Arial" charset="0"/>
              </a:rPr>
              <a:t>DEFINING SMART CONVERSATIONS</a:t>
            </a:r>
            <a:endParaRPr lang="en-US" sz="6000" dirty="0">
              <a:latin typeface="+mj-lt"/>
              <a:cs typeface="Arial"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1981200"/>
            <a:ext cx="6096000" cy="3614559"/>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MESSAGE #1 – BE PREPARED</a:t>
            </a:r>
          </a:p>
          <a:p>
            <a:pPr>
              <a:defRPr/>
            </a:pPr>
            <a:endParaRPr lang="en-US" sz="2400" dirty="0">
              <a:solidFill>
                <a:schemeClr val="accent1"/>
              </a:solidFill>
              <a:latin typeface="Arial Black" pitchFamily="34" charset="0"/>
              <a:cs typeface="Arial" charset="0"/>
            </a:endParaRPr>
          </a:p>
          <a:p>
            <a:pPr>
              <a:defRPr/>
            </a:pPr>
            <a:endParaRPr lang="en-US" sz="2400" dirty="0">
              <a:solidFill>
                <a:schemeClr val="accent1"/>
              </a:solidFill>
              <a:latin typeface="Arial Black" pitchFamily="34" charset="0"/>
              <a:cs typeface="Arial" charset="0"/>
            </a:endParaRPr>
          </a:p>
          <a:p>
            <a:pPr>
              <a:defRPr/>
            </a:pPr>
            <a:r>
              <a:rPr lang="en-US" sz="2400" dirty="0">
                <a:solidFill>
                  <a:schemeClr val="accent1"/>
                </a:solidFill>
                <a:latin typeface="Arial Black" pitchFamily="34" charset="0"/>
                <a:cs typeface="Arial" charset="0"/>
              </a:rPr>
              <a:t>The first and most important message or strategy is to be prepared! Take time to develop powerful questions and look for opportunities to use them.</a:t>
            </a:r>
          </a:p>
          <a:p>
            <a:pPr>
              <a:defRPr/>
            </a:pPr>
            <a:endParaRPr lang="en-US" sz="2400" dirty="0">
              <a:solidFill>
                <a:schemeClr val="accent1"/>
              </a:solidFill>
              <a:latin typeface="Arial Black" pitchFamily="34" charset="0"/>
              <a:cs typeface="Arial"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1981200"/>
            <a:ext cx="6553200" cy="1660743"/>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One model for developing powerful questions is the GROW model.  The GROW acronym stands for </a:t>
            </a:r>
            <a:r>
              <a:rPr lang="en-US" sz="2400" b="1" dirty="0">
                <a:solidFill>
                  <a:schemeClr val="accent1"/>
                </a:solidFill>
                <a:latin typeface="Arial Black" pitchFamily="34" charset="0"/>
                <a:cs typeface="Arial" charset="0"/>
              </a:rPr>
              <a:t>GOAL</a:t>
            </a:r>
            <a:r>
              <a:rPr lang="en-US" sz="2400" dirty="0">
                <a:solidFill>
                  <a:schemeClr val="accent1"/>
                </a:solidFill>
                <a:latin typeface="Arial Black" pitchFamily="34" charset="0"/>
                <a:cs typeface="Arial" charset="0"/>
              </a:rPr>
              <a:t>, </a:t>
            </a:r>
            <a:r>
              <a:rPr lang="en-US" sz="2400" b="1" dirty="0">
                <a:solidFill>
                  <a:schemeClr val="accent1"/>
                </a:solidFill>
                <a:latin typeface="Arial Black" pitchFamily="34" charset="0"/>
                <a:cs typeface="Arial" charset="0"/>
              </a:rPr>
              <a:t>REALITY</a:t>
            </a:r>
            <a:r>
              <a:rPr lang="en-US" sz="2400" dirty="0">
                <a:solidFill>
                  <a:schemeClr val="accent1"/>
                </a:solidFill>
                <a:latin typeface="Arial Black" pitchFamily="34" charset="0"/>
                <a:cs typeface="Arial" charset="0"/>
              </a:rPr>
              <a:t>, </a:t>
            </a:r>
            <a:r>
              <a:rPr lang="en-US" sz="2400" b="1" dirty="0">
                <a:solidFill>
                  <a:schemeClr val="accent1"/>
                </a:solidFill>
                <a:latin typeface="Arial Black" pitchFamily="34" charset="0"/>
                <a:cs typeface="Arial" charset="0"/>
              </a:rPr>
              <a:t>OPTIONS</a:t>
            </a:r>
            <a:r>
              <a:rPr lang="en-US" sz="2400" dirty="0">
                <a:solidFill>
                  <a:schemeClr val="accent1"/>
                </a:solidFill>
                <a:latin typeface="Arial Black" pitchFamily="34" charset="0"/>
                <a:cs typeface="Arial" charset="0"/>
              </a:rPr>
              <a:t>, and </a:t>
            </a:r>
            <a:r>
              <a:rPr lang="en-US" sz="2400" b="1" dirty="0">
                <a:solidFill>
                  <a:schemeClr val="accent1"/>
                </a:solidFill>
                <a:latin typeface="Arial Black" pitchFamily="34" charset="0"/>
                <a:cs typeface="Arial" charset="0"/>
              </a:rPr>
              <a:t>WILL</a:t>
            </a:r>
            <a:r>
              <a:rPr lang="en-US" sz="2400" dirty="0">
                <a:solidFill>
                  <a:schemeClr val="accent1"/>
                </a:solidFill>
                <a:latin typeface="Arial Black" pitchFamily="34" charset="0"/>
                <a:cs typeface="Arial" charset="0"/>
              </a:rPr>
              <a:t>. </a:t>
            </a:r>
          </a:p>
        </p:txBody>
      </p:sp>
      <p:pic>
        <p:nvPicPr>
          <p:cNvPr id="121861" name="Picture 6" descr="MC900295369.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3505200"/>
            <a:ext cx="373380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85800" y="1828800"/>
            <a:ext cx="7772400" cy="4396085"/>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lvl="7">
              <a:defRPr/>
            </a:pPr>
            <a:r>
              <a:rPr lang="en-US" sz="2400" b="1" u="sng" dirty="0">
                <a:solidFill>
                  <a:schemeClr val="accent1"/>
                </a:solidFill>
                <a:latin typeface="Arial Black" pitchFamily="34" charset="0"/>
                <a:cs typeface="Arial" charset="0"/>
              </a:rPr>
              <a:t>GOAL</a:t>
            </a:r>
            <a:r>
              <a:rPr lang="en-US" sz="2400" b="1" dirty="0">
                <a:solidFill>
                  <a:schemeClr val="accent1"/>
                </a:solidFill>
                <a:latin typeface="Arial Black" pitchFamily="34" charset="0"/>
                <a:cs typeface="Arial" charset="0"/>
              </a:rPr>
              <a:t> questions talk about the agenda or what we desire to accomplish</a:t>
            </a:r>
            <a:endParaRPr lang="en-US" sz="2400" dirty="0">
              <a:solidFill>
                <a:schemeClr val="accent1"/>
              </a:solidFill>
              <a:latin typeface="Arial Black" pitchFamily="34" charset="0"/>
              <a:cs typeface="Arial" charset="0"/>
            </a:endParaRPr>
          </a:p>
          <a:p>
            <a:pPr>
              <a:defRPr/>
            </a:pPr>
            <a:endParaRPr lang="en-US" sz="2400" b="1" dirty="0">
              <a:solidFill>
                <a:schemeClr val="accent1"/>
              </a:solidFill>
              <a:latin typeface="Arial Black" pitchFamily="34" charset="0"/>
              <a:cs typeface="Arial" charset="0"/>
            </a:endParaRPr>
          </a:p>
          <a:p>
            <a:pPr>
              <a:defRPr/>
            </a:pPr>
            <a:r>
              <a:rPr lang="en-US" sz="2400" b="1" i="1" dirty="0">
                <a:solidFill>
                  <a:schemeClr val="accent1"/>
                </a:solidFill>
                <a:latin typeface="Arial Black" pitchFamily="34" charset="0"/>
                <a:cs typeface="Arial" charset="0"/>
              </a:rPr>
              <a:t>Scenario – You over hear a worker complaining about production goals.</a:t>
            </a:r>
          </a:p>
          <a:p>
            <a:pPr>
              <a:defRPr/>
            </a:pPr>
            <a:endParaRPr lang="en-US" sz="2400" dirty="0">
              <a:solidFill>
                <a:schemeClr val="accent1"/>
              </a:solidFill>
              <a:latin typeface="Arial Black" pitchFamily="34" charset="0"/>
              <a:cs typeface="Arial" charset="0"/>
            </a:endParaRPr>
          </a:p>
          <a:p>
            <a:pPr>
              <a:defRPr/>
            </a:pPr>
            <a:r>
              <a:rPr lang="en-US" sz="2400" b="1" dirty="0">
                <a:solidFill>
                  <a:schemeClr val="accent1"/>
                </a:solidFill>
                <a:latin typeface="Arial Black" pitchFamily="34" charset="0"/>
                <a:cs typeface="Arial" charset="0"/>
              </a:rPr>
              <a:t> “Sal, I understand you feel the benchmarks are too high.  What would make them more realistic for you?</a:t>
            </a:r>
            <a:r>
              <a:rPr lang="en-US" sz="2400" dirty="0">
                <a:solidFill>
                  <a:schemeClr val="accent1"/>
                </a:solidFill>
                <a:latin typeface="Arial Black" pitchFamily="34" charset="0"/>
                <a:cs typeface="Arial" charset="0"/>
              </a:rPr>
              <a:t> </a:t>
            </a:r>
          </a:p>
        </p:txBody>
      </p:sp>
      <p:pic>
        <p:nvPicPr>
          <p:cNvPr id="123907" name="Picture 3" descr="MC900226642.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143000"/>
            <a:ext cx="35782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1828800"/>
            <a:ext cx="7162800" cy="4396085"/>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lvl="6">
              <a:defRPr/>
            </a:pPr>
            <a:r>
              <a:rPr lang="en-US" sz="2400" b="1" dirty="0">
                <a:solidFill>
                  <a:schemeClr val="accent1"/>
                </a:solidFill>
                <a:latin typeface="Arial Black" pitchFamily="34" charset="0"/>
                <a:cs typeface="Arial" charset="0"/>
              </a:rPr>
              <a:t>REALITY questions deal with the starting point.</a:t>
            </a:r>
            <a:r>
              <a:rPr lang="en-US" sz="2400" dirty="0">
                <a:solidFill>
                  <a:schemeClr val="accent1"/>
                </a:solidFill>
                <a:latin typeface="Arial Black" pitchFamily="34" charset="0"/>
                <a:cs typeface="Arial" charset="0"/>
              </a:rPr>
              <a:t> </a:t>
            </a:r>
            <a:r>
              <a:rPr lang="en-US" sz="2400" b="1" dirty="0">
                <a:solidFill>
                  <a:schemeClr val="accent1"/>
                </a:solidFill>
                <a:latin typeface="Arial Black" pitchFamily="34" charset="0"/>
                <a:cs typeface="Arial" charset="0"/>
              </a:rPr>
              <a:t> </a:t>
            </a:r>
            <a:endParaRPr lang="en-US" sz="2400" dirty="0">
              <a:solidFill>
                <a:schemeClr val="accent1"/>
              </a:solidFill>
              <a:latin typeface="Arial Black" pitchFamily="34" charset="0"/>
              <a:cs typeface="Arial" charset="0"/>
            </a:endParaRPr>
          </a:p>
          <a:p>
            <a:pPr>
              <a:defRPr/>
            </a:pPr>
            <a:endParaRPr lang="en-US" sz="2400" b="1" i="1" dirty="0">
              <a:solidFill>
                <a:schemeClr val="accent1"/>
              </a:solidFill>
              <a:latin typeface="Arial Black" pitchFamily="34" charset="0"/>
              <a:cs typeface="Arial" charset="0"/>
            </a:endParaRPr>
          </a:p>
          <a:p>
            <a:pPr>
              <a:defRPr/>
            </a:pPr>
            <a:r>
              <a:rPr lang="en-US" sz="2400" b="1" i="1" dirty="0">
                <a:solidFill>
                  <a:schemeClr val="accent1"/>
                </a:solidFill>
                <a:latin typeface="Arial Black" pitchFamily="34" charset="0"/>
                <a:cs typeface="Arial" charset="0"/>
              </a:rPr>
              <a:t>Scenario -  A worker has had repeated trips to first aid.</a:t>
            </a:r>
          </a:p>
          <a:p>
            <a:pPr>
              <a:defRPr/>
            </a:pPr>
            <a:endParaRPr lang="en-US" sz="2400" dirty="0">
              <a:solidFill>
                <a:schemeClr val="accent1"/>
              </a:solidFill>
              <a:latin typeface="Arial Black" pitchFamily="34" charset="0"/>
              <a:cs typeface="Arial" charset="0"/>
            </a:endParaRPr>
          </a:p>
          <a:p>
            <a:pPr>
              <a:defRPr/>
            </a:pPr>
            <a:r>
              <a:rPr lang="en-US" sz="2400" b="1" dirty="0">
                <a:solidFill>
                  <a:schemeClr val="accent1"/>
                </a:solidFill>
                <a:latin typeface="Arial Black" pitchFamily="34" charset="0"/>
                <a:cs typeface="Arial" charset="0"/>
              </a:rPr>
              <a:t>“Lois, I see you have been to first aid three times in the last month.  Tell me about the common factors that occur before each incident.”</a:t>
            </a:r>
            <a:r>
              <a:rPr lang="en-US" sz="2400" dirty="0">
                <a:solidFill>
                  <a:schemeClr val="accent1"/>
                </a:solidFill>
                <a:latin typeface="Arial" charset="0"/>
                <a:cs typeface="Arial" charset="0"/>
              </a:rPr>
              <a:t> </a:t>
            </a:r>
          </a:p>
        </p:txBody>
      </p:sp>
      <p:pic>
        <p:nvPicPr>
          <p:cNvPr id="125955" name="Picture 3" descr="MC900226664.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 y="1219200"/>
            <a:ext cx="32051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533400" y="1828800"/>
            <a:ext cx="7772400" cy="4396085"/>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lvl="4">
              <a:defRPr/>
            </a:pPr>
            <a:r>
              <a:rPr lang="en-US" sz="2400" b="1" dirty="0">
                <a:solidFill>
                  <a:schemeClr val="accent1"/>
                </a:solidFill>
                <a:latin typeface="Arial Black" pitchFamily="34" charset="0"/>
                <a:cs typeface="Arial" charset="0"/>
              </a:rPr>
              <a:t>OPTIONS questions talk about possibilities.</a:t>
            </a:r>
            <a:r>
              <a:rPr lang="en-US" sz="2400" dirty="0">
                <a:solidFill>
                  <a:schemeClr val="accent1"/>
                </a:solidFill>
                <a:latin typeface="Arial Black" pitchFamily="34" charset="0"/>
                <a:cs typeface="Arial" charset="0"/>
              </a:rPr>
              <a:t> </a:t>
            </a:r>
            <a:r>
              <a:rPr lang="en-US" sz="2400" b="1" dirty="0">
                <a:solidFill>
                  <a:schemeClr val="accent1"/>
                </a:solidFill>
                <a:latin typeface="Arial Black" pitchFamily="34" charset="0"/>
                <a:cs typeface="Arial" charset="0"/>
              </a:rPr>
              <a:t> </a:t>
            </a:r>
          </a:p>
          <a:p>
            <a:pPr>
              <a:defRPr/>
            </a:pPr>
            <a:endParaRPr lang="en-US" sz="2400" dirty="0">
              <a:solidFill>
                <a:schemeClr val="accent1"/>
              </a:solidFill>
              <a:latin typeface="Arial Black" pitchFamily="34" charset="0"/>
              <a:cs typeface="Arial" charset="0"/>
            </a:endParaRPr>
          </a:p>
          <a:p>
            <a:pPr>
              <a:defRPr/>
            </a:pPr>
            <a:r>
              <a:rPr lang="en-US" sz="2400" b="1" i="1" dirty="0">
                <a:solidFill>
                  <a:schemeClr val="accent1"/>
                </a:solidFill>
                <a:latin typeface="Arial Black" pitchFamily="34" charset="0"/>
                <a:cs typeface="Arial" charset="0"/>
              </a:rPr>
              <a:t>Scenario – Someone repeatedly leaves a pallet jack in the walk way.</a:t>
            </a:r>
          </a:p>
          <a:p>
            <a:pPr>
              <a:defRPr/>
            </a:pPr>
            <a:endParaRPr lang="en-US" sz="2400" dirty="0">
              <a:solidFill>
                <a:schemeClr val="accent1"/>
              </a:solidFill>
              <a:latin typeface="Arial Black" pitchFamily="34" charset="0"/>
              <a:cs typeface="Arial" charset="0"/>
            </a:endParaRPr>
          </a:p>
          <a:p>
            <a:pPr>
              <a:defRPr/>
            </a:pPr>
            <a:r>
              <a:rPr lang="en-US" sz="2400" b="1" dirty="0">
                <a:solidFill>
                  <a:schemeClr val="accent1"/>
                </a:solidFill>
                <a:latin typeface="Arial Black" pitchFamily="34" charset="0"/>
                <a:cs typeface="Arial" charset="0"/>
              </a:rPr>
              <a:t> “Betty, I noticed that someone keeps leaving the pallet jack in the middle of the walk way.  What would be three possible ways you would suggest addressing this so it doesn’t happen again?</a:t>
            </a:r>
            <a:r>
              <a:rPr lang="en-US" sz="2400" dirty="0">
                <a:solidFill>
                  <a:schemeClr val="accent1"/>
                </a:solidFill>
                <a:latin typeface="Arial Black" pitchFamily="34" charset="0"/>
                <a:cs typeface="Arial" charset="0"/>
              </a:rPr>
              <a:t> </a:t>
            </a:r>
          </a:p>
        </p:txBody>
      </p:sp>
      <p:pic>
        <p:nvPicPr>
          <p:cNvPr id="128005" name="Picture 4" descr="MC900226658.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838200"/>
            <a:ext cx="19732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1981200"/>
            <a:ext cx="7848600" cy="4786848"/>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lvl="5">
              <a:defRPr/>
            </a:pPr>
            <a:r>
              <a:rPr lang="en-US" sz="2400" b="1" dirty="0">
                <a:solidFill>
                  <a:schemeClr val="accent1"/>
                </a:solidFill>
                <a:latin typeface="Arial Black" pitchFamily="34" charset="0"/>
                <a:cs typeface="Arial" charset="0"/>
              </a:rPr>
              <a:t>WILL questions are about action steps.</a:t>
            </a:r>
            <a:r>
              <a:rPr lang="en-US" sz="2400" dirty="0">
                <a:solidFill>
                  <a:schemeClr val="accent1"/>
                </a:solidFill>
                <a:latin typeface="Arial Black" pitchFamily="34" charset="0"/>
                <a:cs typeface="Arial" charset="0"/>
              </a:rPr>
              <a:t>  </a:t>
            </a:r>
          </a:p>
          <a:p>
            <a:pPr>
              <a:defRPr/>
            </a:pPr>
            <a:endParaRPr lang="en-US" sz="2400" dirty="0">
              <a:solidFill>
                <a:schemeClr val="accent1"/>
              </a:solidFill>
              <a:latin typeface="Arial Black" pitchFamily="34" charset="0"/>
              <a:cs typeface="Arial" charset="0"/>
            </a:endParaRPr>
          </a:p>
          <a:p>
            <a:pPr>
              <a:defRPr/>
            </a:pPr>
            <a:endParaRPr lang="en-US" sz="2400" dirty="0">
              <a:solidFill>
                <a:schemeClr val="accent1"/>
              </a:solidFill>
              <a:latin typeface="Arial Black" pitchFamily="34" charset="0"/>
              <a:cs typeface="Arial" charset="0"/>
            </a:endParaRPr>
          </a:p>
          <a:p>
            <a:pPr>
              <a:defRPr/>
            </a:pPr>
            <a:r>
              <a:rPr lang="en-US" sz="2400" b="1" i="1" dirty="0">
                <a:solidFill>
                  <a:schemeClr val="accent1"/>
                </a:solidFill>
                <a:latin typeface="Arial Black" pitchFamily="34" charset="0"/>
                <a:cs typeface="Arial" charset="0"/>
              </a:rPr>
              <a:t>Scenario – Safety audit is scheduled in three weeks.</a:t>
            </a:r>
          </a:p>
          <a:p>
            <a:pPr>
              <a:defRPr/>
            </a:pPr>
            <a:endParaRPr lang="en-US" sz="2400" dirty="0">
              <a:solidFill>
                <a:schemeClr val="accent1"/>
              </a:solidFill>
              <a:latin typeface="Arial Black" pitchFamily="34" charset="0"/>
              <a:cs typeface="Arial" charset="0"/>
            </a:endParaRPr>
          </a:p>
          <a:p>
            <a:pPr>
              <a:defRPr/>
            </a:pPr>
            <a:r>
              <a:rPr lang="en-US" sz="2400" b="1" dirty="0">
                <a:solidFill>
                  <a:schemeClr val="accent1"/>
                </a:solidFill>
                <a:latin typeface="Arial Black" pitchFamily="34" charset="0"/>
                <a:cs typeface="Arial" charset="0"/>
              </a:rPr>
              <a:t>“Sam, you know we have that safety audit in three weeks and the goal is no findings.  Can you think of any obstacles that might get in the way of us reaching or obtaining our goal?”</a:t>
            </a:r>
            <a:r>
              <a:rPr lang="en-US" sz="2400" dirty="0">
                <a:solidFill>
                  <a:schemeClr val="accent1"/>
                </a:solidFill>
                <a:latin typeface="Arial Black" pitchFamily="34" charset="0"/>
                <a:cs typeface="Arial" charset="0"/>
              </a:rPr>
              <a:t> </a:t>
            </a:r>
          </a:p>
        </p:txBody>
      </p:sp>
      <p:pic>
        <p:nvPicPr>
          <p:cNvPr id="130051" name="Picture 3" descr="MC900226674.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5100" y="1143000"/>
            <a:ext cx="27305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1981200"/>
            <a:ext cx="6096000" cy="322379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MESSAGE #2 – PRACTICE MAKES PRETTY GOOD</a:t>
            </a:r>
          </a:p>
          <a:p>
            <a:pPr>
              <a:defRPr/>
            </a:pPr>
            <a:endParaRPr lang="en-US" sz="2400" dirty="0">
              <a:solidFill>
                <a:schemeClr val="accent1"/>
              </a:solidFill>
              <a:latin typeface="Arial Black" pitchFamily="34" charset="0"/>
              <a:cs typeface="Arial" charset="0"/>
            </a:endParaRPr>
          </a:p>
          <a:p>
            <a:pPr>
              <a:defRPr/>
            </a:pPr>
            <a:r>
              <a:rPr lang="en-US" sz="2400" dirty="0">
                <a:solidFill>
                  <a:schemeClr val="accent1"/>
                </a:solidFill>
                <a:latin typeface="Arial Black" pitchFamily="34" charset="0"/>
                <a:cs typeface="Arial" charset="0"/>
              </a:rPr>
              <a:t>As you work at creating SMART conversations, you may find that some of your questions and techniques need to be tweaked – that is why we call it practice.</a:t>
            </a:r>
          </a:p>
        </p:txBody>
      </p:sp>
    </p:spTree>
    <p:custDataLst>
      <p:tags r:id="rId1"/>
    </p:custData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762000" y="2786241"/>
            <a:ext cx="5181600" cy="3614559"/>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MESSAGE #3 – DON’T BE A STRANGER</a:t>
            </a:r>
          </a:p>
          <a:p>
            <a:pPr>
              <a:defRPr/>
            </a:pPr>
            <a:endParaRPr lang="en-US" sz="2400" dirty="0">
              <a:solidFill>
                <a:schemeClr val="accent1"/>
              </a:solidFill>
              <a:latin typeface="Arial Black" pitchFamily="34" charset="0"/>
              <a:cs typeface="Arial" charset="0"/>
            </a:endParaRPr>
          </a:p>
          <a:p>
            <a:pPr>
              <a:defRPr/>
            </a:pPr>
            <a:r>
              <a:rPr lang="en-US" sz="2400" dirty="0">
                <a:solidFill>
                  <a:schemeClr val="accent1"/>
                </a:solidFill>
                <a:latin typeface="Arial Black" pitchFamily="34" charset="0"/>
                <a:cs typeface="Arial" charset="0"/>
              </a:rPr>
              <a:t>Workers interpret the presence of management as a symbol of how they rate safety, which supports the goal of an injury-free workplace. </a:t>
            </a:r>
          </a:p>
        </p:txBody>
      </p:sp>
      <p:sp>
        <p:nvSpPr>
          <p:cNvPr id="4" name="Oval Callout 3"/>
          <p:cNvSpPr/>
          <p:nvPr/>
        </p:nvSpPr>
        <p:spPr>
          <a:xfrm>
            <a:off x="6248400" y="1905000"/>
            <a:ext cx="2667000" cy="2514600"/>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134150" name="TextBox 4"/>
          <p:cNvSpPr txBox="1">
            <a:spLocks noChangeArrowheads="1"/>
          </p:cNvSpPr>
          <p:nvPr/>
        </p:nvSpPr>
        <p:spPr bwMode="auto">
          <a:xfrm>
            <a:off x="6629400" y="2286000"/>
            <a:ext cx="1905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sz="2800">
                <a:solidFill>
                  <a:schemeClr val="accent1"/>
                </a:solidFill>
              </a:rPr>
              <a:t>“He who is most present wins!”</a:t>
            </a:r>
          </a:p>
        </p:txBody>
      </p:sp>
    </p:spTree>
    <p:custDataLst>
      <p:tags r:id="rId1"/>
    </p:custData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1981200"/>
            <a:ext cx="6096000" cy="4005322"/>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MESSAGE #4 – LET THEM KNOW THEY MATTER</a:t>
            </a:r>
          </a:p>
          <a:p>
            <a:pPr>
              <a:defRPr/>
            </a:pPr>
            <a:endParaRPr lang="en-US" sz="2400" dirty="0">
              <a:solidFill>
                <a:schemeClr val="accent1"/>
              </a:solidFill>
              <a:latin typeface="Arial Black" pitchFamily="34" charset="0"/>
              <a:cs typeface="Arial" charset="0"/>
            </a:endParaRPr>
          </a:p>
          <a:p>
            <a:pPr>
              <a:defRPr/>
            </a:pPr>
            <a:r>
              <a:rPr lang="en-US" sz="2400" dirty="0">
                <a:solidFill>
                  <a:schemeClr val="accent1"/>
                </a:solidFill>
                <a:latin typeface="Arial Black" pitchFamily="34" charset="0"/>
                <a:cs typeface="Arial" charset="0"/>
              </a:rPr>
              <a:t>Taking the time to show employees that they are valued, asking them for their opinions and validating their concerns and ideas can transform a resistant workplace into a collaborative one. </a:t>
            </a:r>
          </a:p>
        </p:txBody>
      </p:sp>
    </p:spTree>
    <p:custDataLst>
      <p:tags r:id="rId1"/>
    </p:custData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1981200"/>
            <a:ext cx="4724400" cy="3614559"/>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MESSAGE #5 – TAKE OWNERSHIP</a:t>
            </a:r>
          </a:p>
          <a:p>
            <a:pPr>
              <a:defRPr/>
            </a:pPr>
            <a:endParaRPr lang="en-US" sz="2400" dirty="0">
              <a:solidFill>
                <a:schemeClr val="accent1"/>
              </a:solidFill>
              <a:latin typeface="Arial Black" pitchFamily="34" charset="0"/>
              <a:cs typeface="Arial" charset="0"/>
            </a:endParaRPr>
          </a:p>
          <a:p>
            <a:pPr>
              <a:defRPr/>
            </a:pPr>
            <a:r>
              <a:rPr lang="en-US" sz="2400" dirty="0">
                <a:solidFill>
                  <a:schemeClr val="accent1"/>
                </a:solidFill>
                <a:latin typeface="Arial Black" pitchFamily="34" charset="0"/>
                <a:cs typeface="Arial" charset="0"/>
              </a:rPr>
              <a:t>By doing your part to transform your workplace into a collaborative one, you communicate to the worker that safety is everyone’s responsibility. </a:t>
            </a:r>
          </a:p>
        </p:txBody>
      </p:sp>
      <p:sp>
        <p:nvSpPr>
          <p:cNvPr id="138245" name="Rectangle 3"/>
          <p:cNvSpPr>
            <a:spLocks noChangeArrowheads="1"/>
          </p:cNvSpPr>
          <p:nvPr/>
        </p:nvSpPr>
        <p:spPr bwMode="auto">
          <a:xfrm>
            <a:off x="6019800" y="32004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1"/>
                </a:solidFill>
              </a:rPr>
              <a:t>Learning looks inward, and makes adjustments; blaming looks out, and makes excuses.</a:t>
            </a:r>
            <a:endParaRPr lang="en-US">
              <a:solidFill>
                <a:schemeClr val="accent1"/>
              </a:solidFill>
            </a:endParaRPr>
          </a:p>
        </p:txBody>
      </p:sp>
      <p:sp>
        <p:nvSpPr>
          <p:cNvPr id="138246" name="AutoShape 6"/>
          <p:cNvSpPr>
            <a:spLocks noChangeArrowheads="1"/>
          </p:cNvSpPr>
          <p:nvPr/>
        </p:nvSpPr>
        <p:spPr bwMode="auto">
          <a:xfrm>
            <a:off x="5562600" y="1981200"/>
            <a:ext cx="3505200" cy="3581400"/>
          </a:xfrm>
          <a:prstGeom prst="cloudCallout">
            <a:avLst>
              <a:gd name="adj1" fmla="val -55167"/>
              <a:gd name="adj2" fmla="val 54403"/>
            </a:avLst>
          </a:prstGeom>
          <a:solidFill>
            <a:srgbClr val="FFFFFF"/>
          </a:solidFill>
          <a:ln w="9525">
            <a:solidFill>
              <a:srgbClr val="000000"/>
            </a:solidFill>
            <a:round/>
            <a:headEnd/>
            <a:tailEnd/>
          </a:ln>
        </p:spPr>
        <p:txBody>
          <a:bodyPr/>
          <a:lstStyle/>
          <a:p>
            <a:pPr algn="ctr">
              <a:spcAft>
                <a:spcPts val="1000"/>
              </a:spcAft>
            </a:pPr>
            <a:r>
              <a:rPr lang="en-US" sz="2400" b="1">
                <a:solidFill>
                  <a:schemeClr val="accent1"/>
                </a:solidFill>
                <a:latin typeface="Calibri" pitchFamily="34" charset="0"/>
              </a:rPr>
              <a:t>Learning looks inward, and make adjustments; blaming looks out, and makes excuses.</a:t>
            </a:r>
            <a:endParaRPr lang="en-US" sz="2400">
              <a:solidFill>
                <a:schemeClr val="accent1"/>
              </a:solidFill>
            </a:endParaRPr>
          </a:p>
        </p:txBody>
      </p:sp>
    </p:spTree>
    <p:custDataLst>
      <p:tags r:id="rId1"/>
    </p:custData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
        <p:nvSpPr>
          <p:cNvPr id="3" name="Rounded Rectangle 2"/>
          <p:cNvSpPr/>
          <p:nvPr/>
        </p:nvSpPr>
        <p:spPr>
          <a:xfrm>
            <a:off x="533400" y="2286000"/>
            <a:ext cx="4953000" cy="322379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What is safety culture? Safety culture is the environment where the attitudes, behaviors and perceptions of all workers are reflected in the health and safety of the workplace. </a:t>
            </a:r>
          </a:p>
        </p:txBody>
      </p:sp>
      <p:pic>
        <p:nvPicPr>
          <p:cNvPr id="4" name="Picture 3" descr="osha_big_f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2514600"/>
            <a:ext cx="2743200" cy="2786063"/>
          </a:xfrm>
          <a:prstGeom prst="rect">
            <a:avLst/>
          </a:prstGeom>
          <a:effectLst>
            <a:glow rad="63500">
              <a:schemeClr val="accent1">
                <a:satMod val="175000"/>
                <a:alpha val="40000"/>
              </a:schemeClr>
            </a:glow>
            <a:innerShdw blurRad="63500" dist="50800" dir="2700000">
              <a:prstClr val="black">
                <a:alpha val="50000"/>
              </a:prstClr>
            </a:innerShdw>
          </a:effectLst>
        </p:spPr>
      </p:pic>
    </p:spTree>
    <p:custDataLst>
      <p:tags r:id="rId1"/>
    </p:custData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2362200"/>
            <a:ext cx="6096000" cy="2833033"/>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MESSAGE #6 – ACCOUNTABILITY IS INTEGRITY</a:t>
            </a:r>
          </a:p>
          <a:p>
            <a:pPr>
              <a:defRPr/>
            </a:pPr>
            <a:endParaRPr lang="en-US" sz="2400" dirty="0">
              <a:solidFill>
                <a:schemeClr val="accent1"/>
              </a:solidFill>
              <a:latin typeface="Arial Black" pitchFamily="34" charset="0"/>
              <a:cs typeface="Arial" charset="0"/>
            </a:endParaRPr>
          </a:p>
          <a:p>
            <a:pPr>
              <a:defRPr/>
            </a:pPr>
            <a:r>
              <a:rPr lang="en-US" sz="2400" dirty="0">
                <a:solidFill>
                  <a:schemeClr val="accent1"/>
                </a:solidFill>
                <a:latin typeface="Arial Black" pitchFamily="34" charset="0"/>
                <a:cs typeface="Arial" charset="0"/>
              </a:rPr>
              <a:t>Accountability is a welcomed occasion of any employer or employee committed to safety and health. </a:t>
            </a:r>
          </a:p>
        </p:txBody>
      </p:sp>
    </p:spTree>
    <p:custDataLst>
      <p:tags r:id="rId1"/>
    </p:custData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Creating SMART Conversations</a:t>
            </a:r>
          </a:p>
        </p:txBody>
      </p:sp>
      <p:sp>
        <p:nvSpPr>
          <p:cNvPr id="3" name="Rounded Rectangle 2"/>
          <p:cNvSpPr/>
          <p:nvPr/>
        </p:nvSpPr>
        <p:spPr>
          <a:xfrm>
            <a:off x="609600" y="2438400"/>
            <a:ext cx="6096000" cy="322379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MESSAGE #7 – IF YOU MEAN IT, SAY IT</a:t>
            </a:r>
          </a:p>
          <a:p>
            <a:pPr>
              <a:defRPr/>
            </a:pPr>
            <a:endParaRPr lang="en-US" sz="2400" dirty="0">
              <a:solidFill>
                <a:schemeClr val="accent1"/>
              </a:solidFill>
              <a:latin typeface="Arial Black" pitchFamily="34" charset="0"/>
              <a:cs typeface="Arial" charset="0"/>
            </a:endParaRPr>
          </a:p>
          <a:p>
            <a:pPr>
              <a:defRPr/>
            </a:pPr>
            <a:r>
              <a:rPr lang="en-US" sz="2400" dirty="0">
                <a:solidFill>
                  <a:schemeClr val="accent1"/>
                </a:solidFill>
                <a:latin typeface="Arial Black" pitchFamily="34" charset="0"/>
                <a:cs typeface="Arial" charset="0"/>
              </a:rPr>
              <a:t>The level of importance you place on the information you wish workers to know, should dictate the way you communicate that information. </a:t>
            </a:r>
          </a:p>
        </p:txBody>
      </p:sp>
    </p:spTree>
    <p:custDataLst>
      <p:tags r:id="rId1"/>
    </p:custData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Check for Understanding</a:t>
            </a:r>
          </a:p>
        </p:txBody>
      </p:sp>
      <p:sp>
        <p:nvSpPr>
          <p:cNvPr id="5" name="Rounded Rectangle 4"/>
          <p:cNvSpPr/>
          <p:nvPr/>
        </p:nvSpPr>
        <p:spPr>
          <a:xfrm>
            <a:off x="609600" y="1828800"/>
            <a:ext cx="6400800" cy="4396085"/>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marL="6350" indent="6350">
              <a:defRPr/>
            </a:pPr>
            <a:r>
              <a:rPr lang="en-US" sz="2400" dirty="0">
                <a:solidFill>
                  <a:schemeClr val="accent1"/>
                </a:solidFill>
                <a:latin typeface="Arial Black" pitchFamily="34" charset="0"/>
                <a:cs typeface="Arial" charset="0"/>
              </a:rPr>
              <a:t>FILL IN THE BLANK</a:t>
            </a:r>
          </a:p>
          <a:p>
            <a:pPr marL="6350" indent="6350">
              <a:defRPr/>
            </a:pPr>
            <a:r>
              <a:rPr lang="en-US" sz="2400" dirty="0">
                <a:solidFill>
                  <a:schemeClr val="accent1"/>
                </a:solidFill>
                <a:latin typeface="Arial Black" pitchFamily="34" charset="0"/>
                <a:cs typeface="Arial" charset="0"/>
              </a:rPr>
              <a:t>Some of the things you will see in people who engage in SMART conversations is that they:</a:t>
            </a:r>
          </a:p>
          <a:p>
            <a:pPr marL="6350" indent="6350">
              <a:buFont typeface="+mj-lt"/>
              <a:buAutoNum type="arabicPeriod"/>
              <a:defRPr/>
            </a:pPr>
            <a:r>
              <a:rPr lang="en-US" sz="2400" dirty="0">
                <a:solidFill>
                  <a:schemeClr val="accent1"/>
                </a:solidFill>
                <a:latin typeface="Arial Black" pitchFamily="34" charset="0"/>
                <a:cs typeface="Arial" charset="0"/>
              </a:rPr>
              <a:t>Position Themselves as a ________.</a:t>
            </a:r>
          </a:p>
          <a:p>
            <a:pPr marL="6350" indent="6350">
              <a:buFont typeface="+mj-lt"/>
              <a:buAutoNum type="arabicPeriod"/>
              <a:defRPr/>
            </a:pPr>
            <a:r>
              <a:rPr lang="en-US" sz="2400" dirty="0">
                <a:solidFill>
                  <a:schemeClr val="accent1"/>
                </a:solidFill>
                <a:latin typeface="Arial Black" pitchFamily="34" charset="0"/>
                <a:cs typeface="Arial" charset="0"/>
              </a:rPr>
              <a:t>Frame Safety Standards as Personal ___________Goals</a:t>
            </a:r>
          </a:p>
          <a:p>
            <a:pPr marL="6350" indent="6350">
              <a:buFont typeface="+mj-lt"/>
              <a:buAutoNum type="arabicPeriod"/>
              <a:defRPr/>
            </a:pPr>
            <a:r>
              <a:rPr lang="en-US" sz="2400" dirty="0">
                <a:solidFill>
                  <a:schemeClr val="accent1"/>
                </a:solidFill>
                <a:latin typeface="Arial Black" pitchFamily="34" charset="0"/>
                <a:cs typeface="Arial" charset="0"/>
              </a:rPr>
              <a:t>Ensure the Conversation is ______</a:t>
            </a:r>
          </a:p>
          <a:p>
            <a:pPr marL="6350" indent="6350">
              <a:buFont typeface="+mj-lt"/>
              <a:buAutoNum type="arabicPeriod"/>
              <a:defRPr/>
            </a:pPr>
            <a:r>
              <a:rPr lang="en-US" sz="2400" dirty="0">
                <a:solidFill>
                  <a:schemeClr val="accent1"/>
                </a:solidFill>
                <a:latin typeface="Arial Black" pitchFamily="34" charset="0"/>
                <a:cs typeface="Arial" charset="0"/>
              </a:rPr>
              <a:t>Position the Other Person for __________</a:t>
            </a:r>
          </a:p>
        </p:txBody>
      </p:sp>
    </p:spTree>
    <p:custDataLst>
      <p:tags r:id="rId1"/>
    </p:custData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PQuestion"/>
          <p:cNvSpPr>
            <a:spLocks noGrp="1"/>
          </p:cNvSpPr>
          <p:nvPr>
            <p:ph type="title"/>
          </p:nvPr>
        </p:nvSpPr>
        <p:spPr/>
        <p:txBody>
          <a:bodyPr/>
          <a:lstStyle/>
          <a:p>
            <a:r>
              <a:rPr lang="en-US" sz="4000" smtClean="0">
                <a:solidFill>
                  <a:schemeClr val="accent1"/>
                </a:solidFill>
              </a:rPr>
              <a:t>What is the most important strategy for engaging in SMART conversation?</a:t>
            </a:r>
          </a:p>
        </p:txBody>
      </p:sp>
      <p:graphicFrame>
        <p:nvGraphicFramePr>
          <p:cNvPr id="4" name="TPChart"/>
          <p:cNvGraphicFramePr>
            <a:graphicFrameLocks noChangeAspect="1"/>
          </p:cNvGraphicFramePr>
          <p:nvPr>
            <p:custDataLst>
              <p:tags r:id="rId3"/>
            </p:custDataLst>
          </p:nvPr>
        </p:nvGraphicFramePr>
        <p:xfrm>
          <a:off x="3505200" y="1905000"/>
          <a:ext cx="4876800" cy="4419600"/>
        </p:xfrm>
        <a:graphic>
          <a:graphicData uri="http://schemas.openxmlformats.org/presentationml/2006/ole">
            <mc:AlternateContent xmlns:mc="http://schemas.openxmlformats.org/markup-compatibility/2006">
              <mc:Choice xmlns:v="urn:schemas-microsoft-com:vml" Requires="v">
                <p:oleObj spid="_x0000_s103431" name="Chart" r:id="rId7" imgW="9144000" imgH="3819525" progId="MSGraph.Chart.8">
                  <p:embed followColorScheme="full"/>
                </p:oleObj>
              </mc:Choice>
              <mc:Fallback>
                <p:oleObj name="Chart" r:id="rId7" imgW="9144000" imgH="3819525"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905000"/>
                        <a:ext cx="4876800"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28" name="TPAnswers"/>
          <p:cNvSpPr>
            <a:spLocks noGrp="1"/>
          </p:cNvSpPr>
          <p:nvPr>
            <p:ph type="body" idx="1"/>
            <p:custDataLst>
              <p:tags r:id="rId4"/>
            </p:custDataLst>
          </p:nvPr>
        </p:nvSpPr>
        <p:spPr>
          <a:xfrm>
            <a:off x="304800" y="2057400"/>
            <a:ext cx="3276600" cy="4419600"/>
          </a:xfrm>
        </p:spPr>
        <p:txBody>
          <a:bodyPr tIns="45719" bIns="45719"/>
          <a:lstStyle/>
          <a:p>
            <a:pPr marL="514350" indent="-514350">
              <a:buFont typeface="Arial" pitchFamily="34" charset="0"/>
              <a:buNone/>
            </a:pPr>
            <a:r>
              <a:rPr lang="en-US" sz="3000" smtClean="0">
                <a:solidFill>
                  <a:schemeClr val="accent1"/>
                </a:solidFill>
              </a:rPr>
              <a:t>1. Be confident</a:t>
            </a:r>
          </a:p>
          <a:p>
            <a:pPr marL="514350" indent="-514350">
              <a:buFont typeface="Arial" pitchFamily="34" charset="0"/>
              <a:buNone/>
            </a:pPr>
            <a:endParaRPr lang="en-US" sz="3000" smtClean="0">
              <a:solidFill>
                <a:schemeClr val="accent1"/>
              </a:solidFill>
            </a:endParaRPr>
          </a:p>
          <a:p>
            <a:pPr marL="514350" indent="-514350">
              <a:buFont typeface="Arial" pitchFamily="34" charset="0"/>
              <a:buNone/>
            </a:pPr>
            <a:r>
              <a:rPr lang="en-US" sz="3000" smtClean="0">
                <a:solidFill>
                  <a:schemeClr val="accent1"/>
                </a:solidFill>
              </a:rPr>
              <a:t>2. Be on-time</a:t>
            </a:r>
          </a:p>
          <a:p>
            <a:pPr marL="514350" indent="-514350">
              <a:buFont typeface="Arial" pitchFamily="34" charset="0"/>
              <a:buNone/>
            </a:pPr>
            <a:endParaRPr lang="en-US" sz="3000" smtClean="0">
              <a:solidFill>
                <a:schemeClr val="accent1"/>
              </a:solidFill>
            </a:endParaRPr>
          </a:p>
          <a:p>
            <a:pPr marL="514350" indent="-514350">
              <a:buFont typeface="Arial" pitchFamily="34" charset="0"/>
              <a:buNone/>
            </a:pPr>
            <a:r>
              <a:rPr lang="en-US" sz="3000" smtClean="0">
                <a:solidFill>
                  <a:schemeClr val="accent1"/>
                </a:solidFill>
              </a:rPr>
              <a:t>3. Be prepared</a:t>
            </a:r>
          </a:p>
          <a:p>
            <a:pPr marL="514350" indent="-514350">
              <a:buFont typeface="Arial" pitchFamily="34" charset="0"/>
              <a:buNone/>
            </a:pPr>
            <a:endParaRPr lang="en-US" sz="3000" smtClean="0">
              <a:solidFill>
                <a:schemeClr val="accent1"/>
              </a:solidFill>
            </a:endParaRPr>
          </a:p>
          <a:p>
            <a:pPr marL="514350" indent="-514350">
              <a:buFont typeface="Arial" pitchFamily="34" charset="0"/>
              <a:buNone/>
            </a:pPr>
            <a:r>
              <a:rPr lang="en-US" sz="3000" smtClean="0">
                <a:solidFill>
                  <a:schemeClr val="accent1"/>
                </a:solidFill>
              </a:rPr>
              <a:t>4. Be informed</a:t>
            </a: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3"/>
          <p:cNvSpPr>
            <a:spLocks noGrp="1"/>
          </p:cNvSpPr>
          <p:nvPr>
            <p:ph type="title" idx="4294967295"/>
          </p:nvPr>
        </p:nvSpPr>
        <p:spPr>
          <a:xfrm>
            <a:off x="0" y="152400"/>
            <a:ext cx="7315200" cy="1143000"/>
          </a:xfrm>
        </p:spPr>
        <p:txBody>
          <a:bodyPr/>
          <a:lstStyle/>
          <a:p>
            <a:pPr eaLnBrk="1" hangingPunct="1"/>
            <a:r>
              <a:rPr lang="en-US" sz="4000" smtClean="0">
                <a:latin typeface="Arial Black" pitchFamily="34" charset="0"/>
              </a:rPr>
              <a:t>Check for Understanding</a:t>
            </a:r>
          </a:p>
        </p:txBody>
      </p:sp>
      <p:sp>
        <p:nvSpPr>
          <p:cNvPr id="5" name="Rounded Rectangle 4"/>
          <p:cNvSpPr/>
          <p:nvPr/>
        </p:nvSpPr>
        <p:spPr>
          <a:xfrm>
            <a:off x="609600" y="2438400"/>
            <a:ext cx="6400800" cy="1660743"/>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marL="457200" indent="-457200">
              <a:defRPr/>
            </a:pPr>
            <a:r>
              <a:rPr lang="en-US" sz="2400" dirty="0">
                <a:solidFill>
                  <a:schemeClr val="accent1"/>
                </a:solidFill>
                <a:latin typeface="Arial Black" pitchFamily="34" charset="0"/>
                <a:cs typeface="Arial" charset="0"/>
              </a:rPr>
              <a:t>SHORT ANSWER</a:t>
            </a:r>
          </a:p>
          <a:p>
            <a:pPr marL="457200" indent="-457200">
              <a:defRPr/>
            </a:pPr>
            <a:endParaRPr lang="en-US" sz="2400" dirty="0">
              <a:solidFill>
                <a:schemeClr val="accent1"/>
              </a:solidFill>
              <a:latin typeface="Arial Black" pitchFamily="34" charset="0"/>
              <a:cs typeface="Arial" charset="0"/>
            </a:endParaRPr>
          </a:p>
          <a:p>
            <a:pPr marL="6350" indent="6350">
              <a:defRPr/>
            </a:pPr>
            <a:r>
              <a:rPr lang="en-US" sz="2400" dirty="0">
                <a:solidFill>
                  <a:schemeClr val="accent1"/>
                </a:solidFill>
                <a:latin typeface="Arial Black" pitchFamily="34" charset="0"/>
                <a:cs typeface="Arial" charset="0"/>
              </a:rPr>
              <a:t>What four words does the GROW acronym represent?</a:t>
            </a:r>
          </a:p>
        </p:txBody>
      </p:sp>
    </p:spTree>
    <p:custDataLst>
      <p:tags r:id="rId1"/>
    </p:custData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3"/>
          <p:cNvSpPr>
            <a:spLocks noGrp="1"/>
          </p:cNvSpPr>
          <p:nvPr>
            <p:ph type="title" idx="4294967295"/>
          </p:nvPr>
        </p:nvSpPr>
        <p:spPr>
          <a:xfrm>
            <a:off x="228600" y="152400"/>
            <a:ext cx="6934200" cy="1143000"/>
          </a:xfrm>
        </p:spPr>
        <p:txBody>
          <a:bodyPr/>
          <a:lstStyle/>
          <a:p>
            <a:pPr eaLnBrk="1" hangingPunct="1"/>
            <a:r>
              <a:rPr lang="en-US" sz="4000" smtClean="0"/>
              <a:t>To Extend Your Learning, Check Out the Resources Below</a:t>
            </a:r>
          </a:p>
        </p:txBody>
      </p:sp>
      <p:pic>
        <p:nvPicPr>
          <p:cNvPr id="151554" name="Picture 3" descr="LEARNING AG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5200" y="4114800"/>
            <a:ext cx="30988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57200" y="1905000"/>
            <a:ext cx="6629400" cy="449377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spcBef>
                <a:spcPct val="50000"/>
              </a:spcBef>
              <a:defRPr/>
            </a:pPr>
            <a:r>
              <a:rPr lang="en-US" sz="2000" dirty="0">
                <a:solidFill>
                  <a:schemeClr val="accent1"/>
                </a:solidFill>
                <a:latin typeface="Arial Black" pitchFamily="34" charset="0"/>
              </a:rPr>
              <a:t>Poultry Processing Industry </a:t>
            </a:r>
            <a:r>
              <a:rPr lang="en-US" sz="2000" dirty="0" err="1">
                <a:solidFill>
                  <a:schemeClr val="accent1"/>
                </a:solidFill>
                <a:latin typeface="Arial Black" pitchFamily="34" charset="0"/>
              </a:rPr>
              <a:t>eTool</a:t>
            </a:r>
            <a:r>
              <a:rPr lang="en-US" sz="2000" dirty="0">
                <a:solidFill>
                  <a:schemeClr val="accent1"/>
                </a:solidFill>
                <a:latin typeface="Arial Black" pitchFamily="34" charset="0"/>
              </a:rPr>
              <a:t> (</a:t>
            </a:r>
            <a:r>
              <a:rPr lang="en-US" sz="2000" dirty="0">
                <a:solidFill>
                  <a:schemeClr val="accent1"/>
                </a:solidFill>
                <a:latin typeface="Arial Black" pitchFamily="34" charset="0"/>
                <a:hlinkClick r:id="rId5"/>
              </a:rPr>
              <a:t>http://www.osha.gov/SLTC/etools/poultry/</a:t>
            </a:r>
            <a:r>
              <a:rPr lang="en-US" sz="2000" dirty="0">
                <a:solidFill>
                  <a:schemeClr val="accent1"/>
                </a:solidFill>
                <a:latin typeface="Arial Black" pitchFamily="34" charset="0"/>
              </a:rPr>
              <a:t>)</a:t>
            </a:r>
          </a:p>
          <a:p>
            <a:pPr>
              <a:spcBef>
                <a:spcPct val="50000"/>
              </a:spcBef>
              <a:defRPr/>
            </a:pPr>
            <a:endParaRPr lang="en-US" sz="2000" dirty="0">
              <a:solidFill>
                <a:schemeClr val="accent1"/>
              </a:solidFill>
              <a:latin typeface="Arial Black" pitchFamily="34" charset="0"/>
            </a:endParaRPr>
          </a:p>
          <a:p>
            <a:pPr>
              <a:spcBef>
                <a:spcPct val="50000"/>
              </a:spcBef>
              <a:defRPr/>
            </a:pPr>
            <a:r>
              <a:rPr lang="en-US" sz="2000" dirty="0">
                <a:solidFill>
                  <a:schemeClr val="accent1"/>
                </a:solidFill>
                <a:latin typeface="Arial Black" pitchFamily="34" charset="0"/>
              </a:rPr>
              <a:t>North Carolina Department of Labor Occupational Safety and Health Division, A Guide to Safe Work Practices in the Poultry Processing Industry</a:t>
            </a:r>
          </a:p>
          <a:p>
            <a:pPr>
              <a:spcBef>
                <a:spcPct val="50000"/>
              </a:spcBef>
              <a:defRPr/>
            </a:pPr>
            <a:endParaRPr lang="en-US" sz="2000" dirty="0">
              <a:solidFill>
                <a:schemeClr val="accent1"/>
              </a:solidFill>
              <a:latin typeface="Arial Black" pitchFamily="34" charset="0"/>
            </a:endParaRPr>
          </a:p>
          <a:p>
            <a:pPr>
              <a:spcBef>
                <a:spcPct val="50000"/>
              </a:spcBef>
              <a:defRPr/>
            </a:pPr>
            <a:r>
              <a:rPr lang="en-US" sz="2000" dirty="0">
                <a:solidFill>
                  <a:schemeClr val="accent1"/>
                </a:solidFill>
                <a:latin typeface="Arial Black" pitchFamily="34" charset="0"/>
                <a:hlinkClick r:id="rId6"/>
              </a:rPr>
              <a:t>http://www.oshainfo.gatech.edu/ergo-training/trainer.html</a:t>
            </a:r>
            <a:endParaRPr lang="en-US" sz="2000" dirty="0">
              <a:solidFill>
                <a:schemeClr val="accent1"/>
              </a:solidFill>
              <a:latin typeface="Arial Black" pitchFamily="34" charset="0"/>
            </a:endParaRPr>
          </a:p>
          <a:p>
            <a:pPr>
              <a:spcBef>
                <a:spcPct val="50000"/>
              </a:spcBef>
              <a:defRPr/>
            </a:pPr>
            <a:endParaRPr lang="en-US" sz="2000" dirty="0">
              <a:solidFill>
                <a:schemeClr val="accent1"/>
              </a:solidFill>
              <a:latin typeface="Arial Black"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3"/>
          <p:cNvSpPr>
            <a:spLocks noGrp="1"/>
          </p:cNvSpPr>
          <p:nvPr>
            <p:ph type="title" idx="4294967295"/>
          </p:nvPr>
        </p:nvSpPr>
        <p:spPr>
          <a:xfrm>
            <a:off x="0" y="152400"/>
            <a:ext cx="7315200" cy="1143000"/>
          </a:xfrm>
        </p:spPr>
        <p:txBody>
          <a:bodyPr/>
          <a:lstStyle/>
          <a:p>
            <a:pPr eaLnBrk="1" hangingPunct="1"/>
            <a:r>
              <a:rPr lang="en-US" sz="4000" smtClean="0"/>
              <a:t>Susan Harwood Safety Training Grant Program Team</a:t>
            </a:r>
            <a:endParaRPr lang="en-US" smtClean="0"/>
          </a:p>
        </p:txBody>
      </p:sp>
      <p:sp>
        <p:nvSpPr>
          <p:cNvPr id="5" name="Rounded Rectangle 4"/>
          <p:cNvSpPr/>
          <p:nvPr/>
        </p:nvSpPr>
        <p:spPr>
          <a:xfrm>
            <a:off x="609600" y="1917442"/>
            <a:ext cx="8001000" cy="4656594"/>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000" dirty="0">
                <a:solidFill>
                  <a:schemeClr val="accent1"/>
                </a:solidFill>
                <a:latin typeface="Arial Black" pitchFamily="34" charset="0"/>
              </a:rPr>
              <a:t>	</a:t>
            </a:r>
          </a:p>
          <a:p>
            <a:pPr algn="ctr">
              <a:defRPr/>
            </a:pPr>
            <a:r>
              <a:rPr lang="en-US" sz="2000" b="1" dirty="0">
                <a:solidFill>
                  <a:schemeClr val="accent1"/>
                </a:solidFill>
                <a:latin typeface="Arial Black" pitchFamily="34" charset="0"/>
              </a:rPr>
              <a:t>Ivy Bonk, Program Coordinator</a:t>
            </a:r>
          </a:p>
          <a:p>
            <a:pPr algn="ctr">
              <a:defRPr/>
            </a:pPr>
            <a:r>
              <a:rPr lang="en-US" sz="2000" b="1" dirty="0">
                <a:solidFill>
                  <a:schemeClr val="accent1"/>
                </a:solidFill>
                <a:latin typeface="Arial Black" pitchFamily="34" charset="0"/>
              </a:rPr>
              <a:t>Debra Stewart, Corporate Risk Mgmt. Specialist</a:t>
            </a:r>
          </a:p>
          <a:p>
            <a:pPr algn="ctr">
              <a:defRPr/>
            </a:pPr>
            <a:r>
              <a:rPr lang="en-US" sz="2000" b="1" dirty="0">
                <a:solidFill>
                  <a:schemeClr val="accent1"/>
                </a:solidFill>
                <a:latin typeface="Arial Black" pitchFamily="34" charset="0"/>
              </a:rPr>
              <a:t>Jennifer </a:t>
            </a:r>
            <a:r>
              <a:rPr lang="en-US" sz="2000" b="1" dirty="0" err="1">
                <a:solidFill>
                  <a:schemeClr val="accent1"/>
                </a:solidFill>
                <a:latin typeface="Arial Black" pitchFamily="34" charset="0"/>
              </a:rPr>
              <a:t>Shahan</a:t>
            </a:r>
            <a:r>
              <a:rPr lang="en-US" sz="2000" b="1" dirty="0">
                <a:solidFill>
                  <a:schemeClr val="accent1"/>
                </a:solidFill>
                <a:latin typeface="Arial Black" pitchFamily="34" charset="0"/>
              </a:rPr>
              <a:t>, State Director</a:t>
            </a:r>
          </a:p>
          <a:p>
            <a:pPr algn="ctr">
              <a:defRPr/>
            </a:pPr>
            <a:r>
              <a:rPr lang="en-US" sz="2000" b="1" dirty="0">
                <a:solidFill>
                  <a:schemeClr val="accent1"/>
                </a:solidFill>
                <a:latin typeface="Arial Black" pitchFamily="34" charset="0"/>
              </a:rPr>
              <a:t>Telamon Corporation</a:t>
            </a:r>
          </a:p>
          <a:p>
            <a:pPr algn="ctr">
              <a:defRPr/>
            </a:pPr>
            <a:endParaRPr lang="en-US" sz="2000" b="1" dirty="0">
              <a:solidFill>
                <a:schemeClr val="accent1"/>
              </a:solidFill>
              <a:latin typeface="Arial Black" pitchFamily="34" charset="0"/>
            </a:endParaRPr>
          </a:p>
          <a:p>
            <a:pPr algn="ctr">
              <a:defRPr/>
            </a:pPr>
            <a:r>
              <a:rPr lang="en-US" sz="2000" b="1" dirty="0">
                <a:solidFill>
                  <a:schemeClr val="accent1"/>
                </a:solidFill>
                <a:latin typeface="Arial Black" pitchFamily="34" charset="0"/>
              </a:rPr>
              <a:t>Elizabeth </a:t>
            </a:r>
            <a:r>
              <a:rPr lang="en-US" sz="2000" b="1" dirty="0" err="1">
                <a:solidFill>
                  <a:schemeClr val="accent1"/>
                </a:solidFill>
                <a:latin typeface="Arial Black" pitchFamily="34" charset="0"/>
              </a:rPr>
              <a:t>Eades</a:t>
            </a:r>
            <a:r>
              <a:rPr lang="en-US" sz="2000" b="1" dirty="0">
                <a:solidFill>
                  <a:schemeClr val="accent1"/>
                </a:solidFill>
                <a:latin typeface="Arial Black" pitchFamily="34" charset="0"/>
              </a:rPr>
              <a:t>-Guerrero, </a:t>
            </a:r>
          </a:p>
          <a:p>
            <a:pPr algn="ctr">
              <a:defRPr/>
            </a:pPr>
            <a:r>
              <a:rPr lang="en-US" sz="2000" b="1" dirty="0">
                <a:solidFill>
                  <a:schemeClr val="accent1"/>
                </a:solidFill>
                <a:latin typeface="Arial Black" pitchFamily="34" charset="0"/>
              </a:rPr>
              <a:t>Regional EHS Manager, Tyson Foods</a:t>
            </a:r>
          </a:p>
          <a:p>
            <a:pPr algn="ctr">
              <a:defRPr/>
            </a:pPr>
            <a:endParaRPr lang="en-US" sz="2000" b="1" dirty="0">
              <a:solidFill>
                <a:schemeClr val="accent1"/>
              </a:solidFill>
              <a:latin typeface="Arial Black" pitchFamily="34" charset="0"/>
            </a:endParaRPr>
          </a:p>
          <a:p>
            <a:pPr algn="ctr">
              <a:defRPr/>
            </a:pPr>
            <a:r>
              <a:rPr lang="en-US" sz="2000" b="1" dirty="0">
                <a:solidFill>
                  <a:schemeClr val="accent1"/>
                </a:solidFill>
                <a:latin typeface="Arial Black" pitchFamily="34" charset="0"/>
              </a:rPr>
              <a:t>Sam </a:t>
            </a:r>
            <a:r>
              <a:rPr lang="en-US" sz="2000" b="1" dirty="0" err="1">
                <a:solidFill>
                  <a:schemeClr val="accent1"/>
                </a:solidFill>
                <a:latin typeface="Arial Black" pitchFamily="34" charset="0"/>
              </a:rPr>
              <a:t>Fulginiti</a:t>
            </a:r>
            <a:r>
              <a:rPr lang="en-US" sz="2000" b="1" dirty="0">
                <a:solidFill>
                  <a:schemeClr val="accent1"/>
                </a:solidFill>
                <a:latin typeface="Arial Black" pitchFamily="34" charset="0"/>
              </a:rPr>
              <a:t>, Safety Manager</a:t>
            </a:r>
          </a:p>
          <a:p>
            <a:pPr algn="ctr">
              <a:defRPr/>
            </a:pPr>
            <a:r>
              <a:rPr lang="en-US" sz="2000" b="1" dirty="0" err="1">
                <a:solidFill>
                  <a:schemeClr val="accent1"/>
                </a:solidFill>
                <a:latin typeface="Arial Black" pitchFamily="34" charset="0"/>
              </a:rPr>
              <a:t>Amick</a:t>
            </a:r>
            <a:r>
              <a:rPr lang="en-US" sz="2000" b="1" dirty="0">
                <a:solidFill>
                  <a:schemeClr val="accent1"/>
                </a:solidFill>
                <a:latin typeface="Arial Black" pitchFamily="34" charset="0"/>
              </a:rPr>
              <a:t> Farms, Maryland</a:t>
            </a:r>
          </a:p>
          <a:p>
            <a:pPr algn="ctr">
              <a:defRPr/>
            </a:pPr>
            <a:endParaRPr lang="en-US" sz="2000" b="1" dirty="0">
              <a:solidFill>
                <a:schemeClr val="accent1"/>
              </a:solidFill>
              <a:latin typeface="Arial Black" pitchFamily="34" charset="0"/>
            </a:endParaRPr>
          </a:p>
          <a:p>
            <a:pPr algn="ctr">
              <a:defRPr/>
            </a:pPr>
            <a:r>
              <a:rPr lang="en-US" sz="2000" b="1" dirty="0">
                <a:solidFill>
                  <a:schemeClr val="accent1"/>
                </a:solidFill>
                <a:latin typeface="Arial Black" pitchFamily="34" charset="0"/>
              </a:rPr>
              <a:t>Stephen </a:t>
            </a:r>
            <a:r>
              <a:rPr lang="en-US" sz="2000" b="1" dirty="0" err="1">
                <a:solidFill>
                  <a:schemeClr val="accent1"/>
                </a:solidFill>
                <a:latin typeface="Arial Black" pitchFamily="34" charset="0"/>
              </a:rPr>
              <a:t>Ridgell</a:t>
            </a:r>
            <a:r>
              <a:rPr lang="en-US" sz="2000" b="1" dirty="0">
                <a:solidFill>
                  <a:schemeClr val="accent1"/>
                </a:solidFill>
                <a:latin typeface="Arial Black" pitchFamily="34" charset="0"/>
              </a:rPr>
              <a:t>, Program Specialist, MOSH</a:t>
            </a:r>
          </a:p>
          <a:p>
            <a:pPr algn="ctr">
              <a:defRPr/>
            </a:pPr>
            <a:endParaRPr lang="en-US" sz="2000" b="1" dirty="0">
              <a:solidFill>
                <a:schemeClr val="accent1"/>
              </a:solidFill>
              <a:latin typeface="Arial Black"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1981200"/>
            <a:ext cx="3810000" cy="3614559"/>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mn-cs"/>
              </a:rPr>
              <a:t>One way to measure or gauge those attitudes, behaviors and perceptions is by LISTENING to the conversations that take place around you. </a:t>
            </a:r>
          </a:p>
        </p:txBody>
      </p:sp>
      <p:pic>
        <p:nvPicPr>
          <p:cNvPr id="27652" name="Picture 6" descr="MC900238192.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2895600"/>
            <a:ext cx="2362200"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p:cNvSpPr/>
          <p:nvPr/>
        </p:nvSpPr>
        <p:spPr>
          <a:xfrm>
            <a:off x="6477000" y="1752600"/>
            <a:ext cx="2438400" cy="1828800"/>
          </a:xfrm>
          <a:prstGeom prst="wedgeEllipseCallou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7654" name="TextBox 8"/>
          <p:cNvSpPr txBox="1">
            <a:spLocks noChangeArrowheads="1"/>
          </p:cNvSpPr>
          <p:nvPr/>
        </p:nvSpPr>
        <p:spPr bwMode="auto">
          <a:xfrm>
            <a:off x="6781800" y="1981200"/>
            <a:ext cx="1981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b="1">
                <a:solidFill>
                  <a:schemeClr val="accent1"/>
                </a:solidFill>
              </a:rPr>
              <a:t>HINT: This would be one of those times that you don’t wear earplugs!</a:t>
            </a:r>
          </a:p>
        </p:txBody>
      </p:sp>
      <p:sp>
        <p:nvSpPr>
          <p:cNvPr id="27655"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1981200"/>
            <a:ext cx="5410200" cy="4396085"/>
          </a:xfrm>
          <a:prstGeom prst="roundRect">
            <a:avLst>
              <a:gd name="adj" fmla="val 10109"/>
            </a:avLst>
          </a:prstGeom>
          <a:solidFill>
            <a:schemeClr val="bg1">
              <a:lumMod val="75000"/>
            </a:schemeClr>
          </a:solidFill>
          <a:effectLst>
            <a:innerShdw blurRad="63500" dist="50800" dir="2700000">
              <a:prstClr val="black">
                <a:alpha val="50000"/>
              </a:prstClr>
            </a:innerShdw>
          </a:effectLst>
        </p:spPr>
        <p:txBody>
          <a:bodyPr>
            <a:spAutoFit/>
          </a:bodyPr>
          <a:lstStyle/>
          <a:p>
            <a:pPr>
              <a:defRPr/>
            </a:pPr>
            <a:r>
              <a:rPr lang="en-US" sz="2400" dirty="0">
                <a:solidFill>
                  <a:schemeClr val="accent1"/>
                </a:solidFill>
                <a:latin typeface="Arial Black" pitchFamily="34" charset="0"/>
                <a:cs typeface="+mn-cs"/>
              </a:rPr>
              <a:t>The types of conversations that take place in a workplace where a safety culture exists are SMART conversations.  We hear a lot about SMART goals – ones that are specific, measurable, attainable, relevant and time-bound.  SMART conversations are similar.</a:t>
            </a:r>
          </a:p>
        </p:txBody>
      </p:sp>
      <p:pic>
        <p:nvPicPr>
          <p:cNvPr id="29700" name="Picture 9" descr="SMART_Goal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2209800"/>
            <a:ext cx="28098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2286000"/>
            <a:ext cx="4267200" cy="3223796"/>
          </a:xfrm>
          <a:prstGeom prst="roundRect">
            <a:avLst>
              <a:gd name="adj" fmla="val 10109"/>
            </a:avLst>
          </a:prstGeom>
          <a:solidFill>
            <a:schemeClr val="bg1">
              <a:lumMod val="75000"/>
            </a:schemeClr>
          </a:solidFill>
          <a:effectLst>
            <a:innerShdw blurRad="114300">
              <a:prstClr val="black"/>
            </a:innerShdw>
          </a:effectLst>
        </p:spPr>
        <p:txBody>
          <a:bodyPr>
            <a:spAutoFit/>
          </a:bodyPr>
          <a:lstStyle/>
          <a:p>
            <a:pPr>
              <a:defRPr/>
            </a:pPr>
            <a:r>
              <a:rPr lang="en-US" sz="2400" dirty="0">
                <a:solidFill>
                  <a:schemeClr val="accent1"/>
                </a:solidFill>
                <a:latin typeface="Arial Black" pitchFamily="34" charset="0"/>
                <a:cs typeface="Arial" charset="0"/>
              </a:rPr>
              <a:t>SMART conversations are defined as goal-oriented dialogue that motivates and guides the participants of that dialogue into a place of health and safety.  </a:t>
            </a:r>
          </a:p>
        </p:txBody>
      </p:sp>
      <p:pic>
        <p:nvPicPr>
          <p:cNvPr id="31748" name="Picture 11" descr="MC900250469.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0" y="2133600"/>
            <a:ext cx="38862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itle 3"/>
          <p:cNvSpPr>
            <a:spLocks noGrp="1"/>
          </p:cNvSpPr>
          <p:nvPr>
            <p:ph type="title" idx="4294967295"/>
          </p:nvPr>
        </p:nvSpPr>
        <p:spPr>
          <a:xfrm>
            <a:off x="0" y="152400"/>
            <a:ext cx="7315200" cy="1143000"/>
          </a:xfrm>
        </p:spPr>
        <p:txBody>
          <a:bodyPr/>
          <a:lstStyle/>
          <a:p>
            <a:pPr eaLnBrk="1" hangingPunct="1"/>
            <a:r>
              <a:rPr lang="en-US" smtClean="0">
                <a:latin typeface="Arial Black" pitchFamily="34" charset="0"/>
              </a:rPr>
              <a:t>Defining SMART Conversations</a:t>
            </a:r>
          </a:p>
        </p:txBody>
      </p:sp>
    </p:spTree>
    <p:custDataLst>
      <p:tags r:id="rId1"/>
    </p:custData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POWERPOINTVERSION" val="12.0"/>
  <p:tag name="EXPANDSHOWBAR" val="True"/>
  <p:tag name="TPFULLVERSION" val="4.3.1.1109"/>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SLIDEGUID" val="B08388BFFA6C4DFF938312D0ADE70C99"/>
  <p:tag name="SLIDEID" val="B08388BFFA6C4DFF938312D0ADE70C99"/>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ich of the following is not an indicator of safety culture in the workplace?"/>
  <p:tag name="ANSWERSALIAS" val="Attitude|smicln|OSHA Posters|smicln|Behaviors|smicln|Perceptions"/>
  <p:tag name="TOTALRESPONSES" val="0"/>
  <p:tag name="ANONYMOUSTEMP" val="False"/>
  <p:tag name="VALUES" val="No Value|smicln|No Value|smicln|No Value|smicln|No Value"/>
</p:tagLst>
</file>

<file path=ppt/tags/tag14.xml><?xml version="1.0" encoding="utf-8"?>
<p:tagLst xmlns:a="http://schemas.openxmlformats.org/drawingml/2006/main" xmlns:r="http://schemas.openxmlformats.org/officeDocument/2006/relationships" xmlns:p="http://schemas.openxmlformats.org/presentationml/2006/main">
  <p:tag name="CHARTTYPE" val="0"/>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TEXTLENGTH" val="43"/>
  <p:tag name="FONTSIZE" val="32"/>
  <p:tag name="BULLETTYPE" val="ppBulletArabicPeriod"/>
  <p:tag name="ANSWERTEXT" val="Attitude&#10;OSHA Posters&#10;Behaviors&#10;Perceptions"/>
  <p:tag name="OLDNUMANSWERS" val="4"/>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SLIDEGUID" val="09E54D5FFBFA4550A559B182E3B68EB4"/>
  <p:tag name="SLIDEID" val="09E54D5FFBFA4550A559B182E3B68EB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ich trait do you feel you most exemplify or model?"/>
  <p:tag name="ANSWERSALIAS" val="Encourage Compliance|smicln|Build Confidence|smicln|Model Stability|smicln|Create Awareness|smicln|Stay Teachable"/>
  <p:tag name="TOTALRESPONSES" val="0"/>
  <p:tag name="ANONYMOUSTEMP" val="False"/>
  <p:tag name="VALUES" val="No Value|smicln|No Value|smicln|No Value|smicln|No Value|smicln|No Value"/>
</p:tagLst>
</file>

<file path=ppt/tags/tag41.xml><?xml version="1.0" encoding="utf-8"?>
<p:tagLst xmlns:a="http://schemas.openxmlformats.org/drawingml/2006/main" xmlns:r="http://schemas.openxmlformats.org/officeDocument/2006/relationships" xmlns:p="http://schemas.openxmlformats.org/presentationml/2006/main">
  <p:tag name="ANSWERBULLETS" val="3"/>
  <p:tag name="TEXTLENGTH" val="85"/>
  <p:tag name="FONTSIZE" val="32"/>
  <p:tag name="BULLETTYPE" val="ppBulletArabicPeriod"/>
  <p:tag name="ANSWERTEXT" val="Encourage Compliance&#10;Build Confidence&#10;Model Stability&#10;Create Awareness&#10;Stay Teachable"/>
  <p:tag name="OLDNUMANSWERS" val="5"/>
</p:tagLst>
</file>

<file path=ppt/tags/tag42.xml><?xml version="1.0" encoding="utf-8"?>
<p:tagLst xmlns:a="http://schemas.openxmlformats.org/drawingml/2006/main" xmlns:r="http://schemas.openxmlformats.org/officeDocument/2006/relationships" xmlns:p="http://schemas.openxmlformats.org/presentationml/2006/main">
  <p:tag name="CHARTTYPE" val="4"/>
</p:tagLst>
</file>

<file path=ppt/tags/tag43.xml><?xml version="1.0" encoding="utf-8"?>
<p:tagLst xmlns:a="http://schemas.openxmlformats.org/drawingml/2006/main" xmlns:r="http://schemas.openxmlformats.org/officeDocument/2006/relationships" xmlns:p="http://schemas.openxmlformats.org/presentationml/2006/main">
  <p:tag name="SLIDEID" val="09E54D5FFBFA4550A559B182E3B68EB4"/>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Encourage Compliance|smicln|Build Confidence|smicln|Model Stability|smicln|Create Awareness|smicln|Stay Teachable"/>
  <p:tag name="SLIDEORDER" val="2"/>
  <p:tag name="SLIDEGUID" val="B3A7755D514143649402CB003BC97760"/>
  <p:tag name="QUESTIONALIAS" val="In which trait or area do you feel you have the most potential for growth?"/>
  <p:tag name="VALUES" val="No Value|smicln|No Value|smicln|No Value|smicln|No Value|smicln|No Value"/>
</p:tagLst>
</file>

<file path=ppt/tags/tag44.xml><?xml version="1.0" encoding="utf-8"?>
<p:tagLst xmlns:a="http://schemas.openxmlformats.org/drawingml/2006/main" xmlns:r="http://schemas.openxmlformats.org/officeDocument/2006/relationships" xmlns:p="http://schemas.openxmlformats.org/presentationml/2006/main">
  <p:tag name="CHARTTYPE" val="4"/>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85"/>
  <p:tag name="FONTSIZE" val="32"/>
  <p:tag name="BULLETTYPE" val="ppBulletArabicPeriod"/>
  <p:tag name="ANSWERTEXT" val="Encourage Compliance&#10;Build Confidence&#10;Model Stability&#10;Create Awareness&#10;Stay Teachable"/>
  <p:tag name="OLDNUMANSWERS" val="5"/>
</p:tagLst>
</file>

<file path=ppt/tags/tag46.xml><?xml version="1.0" encoding="utf-8"?>
<p:tagLst xmlns:a="http://schemas.openxmlformats.org/drawingml/2006/main" xmlns:r="http://schemas.openxmlformats.org/officeDocument/2006/relationships" xmlns:p="http://schemas.openxmlformats.org/presentationml/2006/main">
  <p:tag name="SLIDEID" val="09E54D5FFBFA4550A559B182E3B68EB4"/>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Encourage Compliance|smicln|Build Confidence|smicln|Model Stability|smicln|Create Awareness|smicln|Stay Teachable"/>
  <p:tag name="SLIDEORDER" val="3"/>
  <p:tag name="SLIDEGUID" val="BFE52B202FAF4343A6E99432B014CDAF"/>
  <p:tag name="QUESTIONALIAS" val="Which trait, if successfully modeled and implemented, would bring the greatest benefit to your specific work area or situation?"/>
  <p:tag name="VALUES" val="No Value|smicln|No Value|smicln|No Value|smicln|No Value|smicln|No Value"/>
</p:tagLst>
</file>

<file path=ppt/tags/tag47.xml><?xml version="1.0" encoding="utf-8"?>
<p:tagLst xmlns:a="http://schemas.openxmlformats.org/drawingml/2006/main" xmlns:r="http://schemas.openxmlformats.org/officeDocument/2006/relationships" xmlns:p="http://schemas.openxmlformats.org/presentationml/2006/main">
  <p:tag name="CHARTTYPE" val="4"/>
</p:tagLst>
</file>

<file path=ppt/tags/tag48.xml><?xml version="1.0" encoding="utf-8"?>
<p:tagLst xmlns:a="http://schemas.openxmlformats.org/drawingml/2006/main" xmlns:r="http://schemas.openxmlformats.org/officeDocument/2006/relationships" xmlns:p="http://schemas.openxmlformats.org/presentationml/2006/main">
  <p:tag name="ANSWERBULLETS" val="3"/>
  <p:tag name="TEXTLENGTH" val="85"/>
  <p:tag name="FONTSIZE" val="32"/>
  <p:tag name="BULLETTYPE" val="ppBulletArabicPeriod"/>
  <p:tag name="ANSWERTEXT" val="Encourage Compliance&#10;Build Confidence&#10;Model Stability&#10;Create Awareness&#10;Stay Teachable"/>
  <p:tag name="OLDNUMANSWERS" val="5"/>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SLIDEGUID" val="B317A8061B164463AB685421D6475FB6"/>
  <p:tag name="SLIDEID" val="B317A8061B164463AB685421D6475FB6"/>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at is the most important strategy for engaging in SMART conversation?"/>
  <p:tag name="ANSWERSALIAS" val="Be confident|smicln|Be on-time|smicln|Be prepared|smicln|Be informed"/>
  <p:tag name="VALUES" val="No Value|smicln|No Value|smicln|No Value|smicln|No Value"/>
</p:tagLst>
</file>

<file path=ppt/tags/tag73.xml><?xml version="1.0" encoding="utf-8"?>
<p:tagLst xmlns:a="http://schemas.openxmlformats.org/drawingml/2006/main" xmlns:r="http://schemas.openxmlformats.org/officeDocument/2006/relationships" xmlns:p="http://schemas.openxmlformats.org/presentationml/2006/main">
  <p:tag name="CHARTTYPE" val="3"/>
</p:tagLst>
</file>

<file path=ppt/tags/tag7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47"/>
  <p:tag name="FONTSIZE" val="32"/>
  <p:tag name="BULLETTYPE" val="ppBulletArabicPeriod"/>
  <p:tag name="ANSWERTEXT" val="Be confident&#10;Be on-time&#10;Be prepared&#10;Be informed"/>
</p:tagLst>
</file>

<file path=ppt/tags/tag7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Storm">
      <a:dk1>
        <a:srgbClr val="FFFFFF"/>
      </a:dk1>
      <a:lt1>
        <a:sysClr val="window" lastClr="FFFFFF"/>
      </a:lt1>
      <a:dk2>
        <a:srgbClr val="1F497D"/>
      </a:dk2>
      <a:lt2>
        <a:srgbClr val="EEECE1"/>
      </a:lt2>
      <a:accent1>
        <a:srgbClr val="000000"/>
      </a:accent1>
      <a:accent2>
        <a:srgbClr val="C0504D"/>
      </a:accent2>
      <a:accent3>
        <a:srgbClr val="5F5F5F"/>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5058</TotalTime>
  <Words>4222</Words>
  <Application>Microsoft Office PowerPoint</Application>
  <PresentationFormat>On-screen Show (4:3)</PresentationFormat>
  <Paragraphs>421</Paragraphs>
  <Slides>66</Slides>
  <Notes>66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Chart</vt:lpstr>
      <vt:lpstr>creating a place where   SAFETY HAPPENS </vt:lpstr>
      <vt:lpstr> </vt:lpstr>
      <vt:lpstr>Module Content</vt:lpstr>
      <vt:lpstr>Module Objectives</vt:lpstr>
      <vt:lpstr>PowerPoint Presentation</vt:lpstr>
      <vt:lpstr>Defining SMART Conversations</vt:lpstr>
      <vt:lpstr>Defining SMART Conversations</vt:lpstr>
      <vt:lpstr>Defining SMART Conversations</vt:lpstr>
      <vt:lpstr>Defining SMART Conversations</vt:lpstr>
      <vt:lpstr>Defining SMART Conversations</vt:lpstr>
      <vt:lpstr>Defining SMART Conversations</vt:lpstr>
      <vt:lpstr>Which of the following is not an indicator of safety culture in the workplace?</vt:lpstr>
      <vt:lpstr>Check for Understanding</vt:lpstr>
      <vt:lpstr>Check for Understanding</vt:lpstr>
      <vt:lpstr>Check for Understanding</vt:lpstr>
      <vt:lpstr>Defining SMART Conversations</vt:lpstr>
      <vt:lpstr>Check Yourself</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Defining SMART Conversations</vt:lpstr>
      <vt:lpstr>Which trait do you feel you most exemplify or model?</vt:lpstr>
      <vt:lpstr>In which trait or area do you feel you have the most potential for growth?</vt:lpstr>
      <vt:lpstr>Which trait, if successfully modeled and implemented, would bring the greatest benefit to your specific work area or situation?</vt:lpstr>
      <vt:lpstr>PowerPoint Presentation</vt:lpstr>
      <vt:lpstr>Creating SMART Conversations</vt:lpstr>
      <vt:lpstr>Creating SMART Conversations</vt:lpstr>
      <vt:lpstr>Creating SMART Conversations</vt:lpstr>
      <vt:lpstr>Creating SMART Conversations</vt:lpstr>
      <vt:lpstr>Creating SMART Conversations</vt:lpstr>
      <vt:lpstr>Creating SMART Conversations</vt:lpstr>
      <vt:lpstr>Creating SMART Conversations</vt:lpstr>
      <vt:lpstr>Let’s Practice!</vt:lpstr>
      <vt:lpstr>Creating SMART Conversations</vt:lpstr>
      <vt:lpstr>Creating SMART Conversations</vt:lpstr>
      <vt:lpstr>Creating SMART Conversations</vt:lpstr>
      <vt:lpstr>Creating SMART Conversations</vt:lpstr>
      <vt:lpstr>Creating SMART Conversations</vt:lpstr>
      <vt:lpstr>Creating SMART Conversations</vt:lpstr>
      <vt:lpstr>Creating SMART Conversations</vt:lpstr>
      <vt:lpstr>Creating SMART Conversations</vt:lpstr>
      <vt:lpstr>Creating SMART Conversations</vt:lpstr>
      <vt:lpstr>Creating SMART Conversations</vt:lpstr>
      <vt:lpstr>Creating SMART Conversations</vt:lpstr>
      <vt:lpstr>Creating SMART Conversations</vt:lpstr>
      <vt:lpstr>Creating SMART Conversations</vt:lpstr>
      <vt:lpstr>Check for Understanding</vt:lpstr>
      <vt:lpstr>What is the most important strategy for engaging in SMART conversation?</vt:lpstr>
      <vt:lpstr>Check for Understanding</vt:lpstr>
      <vt:lpstr>To Extend Your Learning, Check Out the Resources Below</vt:lpstr>
      <vt:lpstr>Susan Harwood Safety Training Grant Program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place where   SAFETY HAPPENS</dc:title>
  <dc:creator>Ivy</dc:creator>
  <cp:lastModifiedBy>Vosburgh, Linda - OSHA</cp:lastModifiedBy>
  <cp:revision>319</cp:revision>
  <cp:lastPrinted>2012-04-17T17:19:19Z</cp:lastPrinted>
  <dcterms:modified xsi:type="dcterms:W3CDTF">2012-04-17T17:19:46Z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TC300061759990</vt:lpwstr>
  </property>
</Properties>
</file>