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4.xml" ContentType="application/vnd.openxmlformats-officedocument.presentationml.notesSlide+xml"/>
  <Override PartName="/ppt/tags/tag17.xml" ContentType="application/vnd.openxmlformats-officedocument.presentationml.tags+xml"/>
  <Override PartName="/ppt/notesSlides/notesSlide5.xml" ContentType="application/vnd.openxmlformats-officedocument.presentationml.notesSlide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notesSlides/notesSlide7.xml" ContentType="application/vnd.openxmlformats-officedocument.presentationml.notesSlide+xml"/>
  <Override PartName="/ppt/tags/tag20.xml" ContentType="application/vnd.openxmlformats-officedocument.presentationml.tags+xml"/>
  <Override PartName="/ppt/notesSlides/notesSlide8.xml" ContentType="application/vnd.openxmlformats-officedocument.presentationml.notesSlide+xml"/>
  <Override PartName="/ppt/tags/tag21.xml" ContentType="application/vnd.openxmlformats-officedocument.presentationml.tags+xml"/>
  <Override PartName="/ppt/notesSlides/notesSlide9.xml" ContentType="application/vnd.openxmlformats-officedocument.presentationml.notesSlide+xml"/>
  <Override PartName="/ppt/tags/tag22.xml" ContentType="application/vnd.openxmlformats-officedocument.presentationml.tags+xml"/>
  <Override PartName="/ppt/notesSlides/notesSlide10.xml" ContentType="application/vnd.openxmlformats-officedocument.presentationml.notesSlide+xml"/>
  <Override PartName="/ppt/tags/tag23.xml" ContentType="application/vnd.openxmlformats-officedocument.presentationml.tags+xml"/>
  <Override PartName="/ppt/notesSlides/notesSlide11.xml" ContentType="application/vnd.openxmlformats-officedocument.presentationml.notesSlide+xml"/>
  <Override PartName="/ppt/tags/tag24.xml" ContentType="application/vnd.openxmlformats-officedocument.presentationml.tags+xml"/>
  <Override PartName="/ppt/notesSlides/notesSlide12.xml" ContentType="application/vnd.openxmlformats-officedocument.presentationml.notesSlide+xml"/>
  <Override PartName="/ppt/tags/tag25.xml" ContentType="application/vnd.openxmlformats-officedocument.presentationml.tags+xml"/>
  <Override PartName="/ppt/notesSlides/notesSlide13.xml" ContentType="application/vnd.openxmlformats-officedocument.presentationml.notesSlide+xml"/>
  <Override PartName="/ppt/tags/tag26.xml" ContentType="application/vnd.openxmlformats-officedocument.presentationml.tags+xml"/>
  <Override PartName="/ppt/notesSlides/notesSlide14.xml" ContentType="application/vnd.openxmlformats-officedocument.presentationml.notesSlide+xml"/>
  <Override PartName="/ppt/tags/tag27.xml" ContentType="application/vnd.openxmlformats-officedocument.presentationml.tags+xml"/>
  <Override PartName="/ppt/notesSlides/notesSlide15.xml" ContentType="application/vnd.openxmlformats-officedocument.presentationml.notesSlide+xml"/>
  <Override PartName="/ppt/tags/tag28.xml" ContentType="application/vnd.openxmlformats-officedocument.presentationml.tags+xml"/>
  <Override PartName="/ppt/notesSlides/notesSlide16.xml" ContentType="application/vnd.openxmlformats-officedocument.presentationml.notesSlide+xml"/>
  <Override PartName="/ppt/tags/tag29.xml" ContentType="application/vnd.openxmlformats-officedocument.presentationml.tags+xml"/>
  <Override PartName="/ppt/notesSlides/notesSlide17.xml" ContentType="application/vnd.openxmlformats-officedocument.presentationml.notesSlide+xml"/>
  <Override PartName="/ppt/tags/tag30.xml" ContentType="application/vnd.openxmlformats-officedocument.presentationml.tags+xml"/>
  <Override PartName="/ppt/notesSlides/notesSlide18.xml" ContentType="application/vnd.openxmlformats-officedocument.presentationml.notesSlide+xml"/>
  <Override PartName="/ppt/tags/tag31.xml" ContentType="application/vnd.openxmlformats-officedocument.presentationml.tags+xml"/>
  <Override PartName="/ppt/notesSlides/notesSlide19.xml" ContentType="application/vnd.openxmlformats-officedocument.presentationml.notesSlide+xml"/>
  <Override PartName="/ppt/tags/tag32.xml" ContentType="application/vnd.openxmlformats-officedocument.presentationml.tags+xml"/>
  <Override PartName="/ppt/notesSlides/notesSlide20.xml" ContentType="application/vnd.openxmlformats-officedocument.presentationml.notesSlide+xml"/>
  <Override PartName="/ppt/tags/tag33.xml" ContentType="application/vnd.openxmlformats-officedocument.presentationml.tags+xml"/>
  <Override PartName="/ppt/notesSlides/notesSlide21.xml" ContentType="application/vnd.openxmlformats-officedocument.presentationml.notesSlide+xml"/>
  <Override PartName="/ppt/tags/tag34.xml" ContentType="application/vnd.openxmlformats-officedocument.presentationml.tags+xml"/>
  <Override PartName="/ppt/notesSlides/notesSlide22.xml" ContentType="application/vnd.openxmlformats-officedocument.presentationml.notesSlide+xml"/>
  <Override PartName="/ppt/tags/tag35.xml" ContentType="application/vnd.openxmlformats-officedocument.presentationml.tags+xml"/>
  <Override PartName="/ppt/notesSlides/notesSlide23.xml" ContentType="application/vnd.openxmlformats-officedocument.presentationml.notesSlide+xml"/>
  <Override PartName="/ppt/tags/tag36.xml" ContentType="application/vnd.openxmlformats-officedocument.presentationml.tags+xml"/>
  <Override PartName="/ppt/notesSlides/notesSlide24.xml" ContentType="application/vnd.openxmlformats-officedocument.presentationml.notesSlide+xml"/>
  <Override PartName="/ppt/tags/tag37.xml" ContentType="application/vnd.openxmlformats-officedocument.presentationml.tags+xml"/>
  <Override PartName="/ppt/notesSlides/notesSlide25.xml" ContentType="application/vnd.openxmlformats-officedocument.presentationml.notesSlide+xml"/>
  <Override PartName="/ppt/tags/tag38.xml" ContentType="application/vnd.openxmlformats-officedocument.presentationml.tags+xml"/>
  <Override PartName="/ppt/notesSlides/notesSlide26.xml" ContentType="application/vnd.openxmlformats-officedocument.presentationml.notesSlide+xml"/>
  <Override PartName="/ppt/tags/tag39.xml" ContentType="application/vnd.openxmlformats-officedocument.presentationml.tags+xml"/>
  <Override PartName="/ppt/notesSlides/notesSlide27.xml" ContentType="application/vnd.openxmlformats-officedocument.presentationml.notesSlide+xml"/>
  <Override PartName="/ppt/tags/tag40.xml" ContentType="application/vnd.openxmlformats-officedocument.presentationml.tags+xml"/>
  <Override PartName="/ppt/notesSlides/notesSlide28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42"/>
  </p:notesMasterIdLst>
  <p:sldIdLst>
    <p:sldId id="306" r:id="rId2"/>
    <p:sldId id="292" r:id="rId3"/>
    <p:sldId id="308" r:id="rId4"/>
    <p:sldId id="334" r:id="rId5"/>
    <p:sldId id="305" r:id="rId6"/>
    <p:sldId id="261" r:id="rId7"/>
    <p:sldId id="262" r:id="rId8"/>
    <p:sldId id="264" r:id="rId9"/>
    <p:sldId id="263" r:id="rId10"/>
    <p:sldId id="269" r:id="rId11"/>
    <p:sldId id="270" r:id="rId12"/>
    <p:sldId id="301" r:id="rId13"/>
    <p:sldId id="303" r:id="rId14"/>
    <p:sldId id="302" r:id="rId15"/>
    <p:sldId id="268" r:id="rId16"/>
    <p:sldId id="271" r:id="rId17"/>
    <p:sldId id="293" r:id="rId18"/>
    <p:sldId id="277" r:id="rId19"/>
    <p:sldId id="272" r:id="rId20"/>
    <p:sldId id="273" r:id="rId21"/>
    <p:sldId id="275" r:id="rId22"/>
    <p:sldId id="276" r:id="rId23"/>
    <p:sldId id="274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91" r:id="rId32"/>
    <p:sldId id="285" r:id="rId33"/>
    <p:sldId id="290" r:id="rId34"/>
    <p:sldId id="286" r:id="rId35"/>
    <p:sldId id="289" r:id="rId36"/>
    <p:sldId id="287" r:id="rId37"/>
    <p:sldId id="288" r:id="rId38"/>
    <p:sldId id="297" r:id="rId39"/>
    <p:sldId id="298" r:id="rId40"/>
    <p:sldId id="299" r:id="rId41"/>
  </p:sldIdLst>
  <p:sldSz cx="9144000" cy="6858000" type="screen4x3"/>
  <p:notesSz cx="7010400" cy="9236075"/>
  <p:custDataLst>
    <p:tags r:id="rId4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640B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694" autoAdjust="0"/>
    <p:restoredTop sz="89354" autoAdjust="0"/>
  </p:normalViewPr>
  <p:slideViewPr>
    <p:cSldViewPr>
      <p:cViewPr>
        <p:scale>
          <a:sx n="68" d="100"/>
          <a:sy n="68" d="100"/>
        </p:scale>
        <p:origin x="-1254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0542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0542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012040-3F4A-4360-BE8C-4E248BF18D33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2" tIns="46151" rIns="92302" bIns="4615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767"/>
            <a:ext cx="5608320" cy="4154341"/>
          </a:xfrm>
          <a:prstGeom prst="rect">
            <a:avLst/>
          </a:prstGeom>
        </p:spPr>
        <p:txBody>
          <a:bodyPr vert="horz" lIns="92302" tIns="46151" rIns="92302" bIns="4615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3956"/>
            <a:ext cx="3037840" cy="460542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3956"/>
            <a:ext cx="3037840" cy="460542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9B8529-BD63-407A-A1AD-DF5C1D616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6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Give definition of active listening.   Provide examples.  Ask for examples.  Resources for where they can go for additional information on active listening.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E819AB-DB64-4027-8ED4-F337C70CEC8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05E6BB-67D8-4E5F-A5FF-F83F5CE7D37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0A8D65-9325-47F3-9744-7213E2C7BE2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Add graphic of book cover</a:t>
            </a:r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57E05E-0D2D-49BF-84AA-443E3D13803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Add graphic of book cover</a:t>
            </a:r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E4CF30-7A0C-4028-892D-1A3B77B514B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Get citation from Hogan’s Safety Report.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B5E433-C5EB-48BA-ADCA-C91389A8047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3F352B-8174-4222-A592-9D1E780D68B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F7152C-D763-4675-B965-BA040C2DA71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57B39D-CB90-46CB-B532-89B02680B45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C11F02-4AD9-4F7E-A196-4399983CAF5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1371C4-2DE4-4FDF-846A-1557245093B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650189-218E-435D-A16F-0517D83CC76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A30999-2431-4C2A-91DB-7E42C9FA33B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B13CFA-64B7-40B7-9363-0048A27A947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5EC48A-5B45-45BD-B2DB-23949FBD413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B1A413-00D5-4334-AF01-BDC58109DB2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31C7BB-08D9-4EBA-8514-27033070880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434E93-A06B-4012-971E-A3EA07D25F4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445C08-F102-4BE4-AF98-8B0EBFA75DB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9A59E9-8E26-40BE-9833-9CD293DE4DEF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D1C7F8-CABA-457E-B176-78C296D3027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FF32BA-8F42-4BC9-8165-38DA9765C8D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Maybe add something from research.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CC1C0E-CCFE-429A-BA82-6A56689E12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solidFill>
                  <a:schemeClr val="accent1"/>
                </a:solidFill>
              </a:rPr>
              <a:t>LISTESNING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solidFill>
                  <a:schemeClr val="accent1"/>
                </a:solidFill>
              </a:rPr>
              <a:t>GOAL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solidFill>
                  <a:schemeClr val="accent1"/>
                </a:solidFill>
              </a:rPr>
              <a:t>Si usted esta participando en este entrenamiento por si solo tome tiempo para refleccionar. Si esta con un grupo, tome 5 minutos para platicar con sus companeros.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EAE4E6-96F9-4E7D-89A8-24881F6F63E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CC0AC5-7857-4D80-A0BD-FEAEAAB125A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EC20FE-EEFE-47D4-B9FF-56ABDD71DBC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 userDrawn="1"/>
        </p:nvSpPr>
        <p:spPr>
          <a:xfrm>
            <a:off x="7467600" y="0"/>
            <a:ext cx="1676400" cy="525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8"/>
          <p:cNvSpPr/>
          <p:nvPr userDrawn="1"/>
        </p:nvSpPr>
        <p:spPr>
          <a:xfrm>
            <a:off x="0" y="5410200"/>
            <a:ext cx="73152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 userDrawn="1"/>
        </p:nvSpPr>
        <p:spPr>
          <a:xfrm>
            <a:off x="7467600" y="5410200"/>
            <a:ext cx="1676400" cy="14478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12" descr="poultry processing"/>
          <p:cNvPicPr>
            <a:picLocks noChangeAspect="1" noChangeArrowheads="1"/>
          </p:cNvPicPr>
          <p:nvPr userDrawn="1"/>
        </p:nvPicPr>
        <p:blipFill>
          <a:blip r:embed="rId2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5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6200000">
            <a:off x="5394960" y="1828800"/>
            <a:ext cx="5257800" cy="1600200"/>
          </a:xfrm>
        </p:spPr>
        <p:txBody>
          <a:bodyPr>
            <a:noAutofit/>
          </a:bodyPr>
          <a:lstStyle>
            <a:lvl1pPr marL="0" indent="0" algn="ctr">
              <a:buNone/>
              <a:defRPr sz="4800" b="1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5181600"/>
            <a:ext cx="7315200" cy="914400"/>
          </a:xfrm>
        </p:spPr>
        <p:txBody>
          <a:bodyPr anchor="t"/>
          <a:lstStyle>
            <a:lvl1pPr>
              <a:defRPr b="1" spc="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6/25/2009</a:t>
            </a:r>
          </a:p>
        </p:txBody>
      </p:sp>
      <p:sp>
        <p:nvSpPr>
          <p:cNvPr id="9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71312-CFDC-4ECF-B071-779D43003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616098"/>
      </p:ext>
    </p:extLst>
  </p:cSld>
  <p:clrMapOvr>
    <a:masterClrMapping/>
  </p:clrMapOvr>
  <p:transition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B543F-2B01-4337-A447-0248BB7670C9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99880-5423-41A1-B4FA-FB3110BEF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6719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8F37C-E519-43EC-B99D-461EA06D078E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7E508-EF88-461C-AEB3-688CCB7A6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911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7CCE3-B584-498A-BBE1-51258FCD6D2F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B3D5F-5776-40D0-A732-5C3733160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5529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 userDrawn="1"/>
        </p:nvSpPr>
        <p:spPr>
          <a:xfrm>
            <a:off x="152400" y="1600200"/>
            <a:ext cx="7162800" cy="52578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/>
          </a:p>
        </p:txBody>
      </p:sp>
      <p:sp>
        <p:nvSpPr>
          <p:cNvPr id="5" name="Rectangle 8"/>
          <p:cNvSpPr/>
          <p:nvPr userDrawn="1"/>
        </p:nvSpPr>
        <p:spPr>
          <a:xfrm>
            <a:off x="0" y="0"/>
            <a:ext cx="73152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 userDrawn="1"/>
        </p:nvSpPr>
        <p:spPr>
          <a:xfrm>
            <a:off x="7467600" y="1600200"/>
            <a:ext cx="1676400" cy="525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11" descr="poultry processing"/>
          <p:cNvPicPr>
            <a:picLocks noChangeAspect="1" noChangeArrowheads="1"/>
          </p:cNvPicPr>
          <p:nvPr userDrawn="1"/>
        </p:nvPicPr>
        <p:blipFill>
          <a:blip r:embed="rId2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71628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400800" cy="1143000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7C3DB-A59E-4E0E-8957-EB54D584A024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44333-301B-40A3-8FEC-5194DCF7C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50740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3DB2F-F93B-43FF-B565-ABF7250139A5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EC5D7-18C7-4E85-9F70-764C9FD82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1203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5F062-4902-4CB3-AEAF-8E5087571314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E9DAC-676B-42E8-A513-278667CB9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1742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A58ED-9CB8-4B58-A43C-C95493B16017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CBBAA-93D5-4A7D-9F17-74D22097C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1657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EB98D-FC4E-4699-A18A-E6B6AD7CDFB0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B94ED-5EC7-40FB-B5FC-58F87089C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12751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883CE-FE46-4B5C-8CE4-C3A8088778E9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230A9-4E36-4F2A-8F06-449E59CAB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1802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C970B-BB05-47A2-AECA-D358CBB4D646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B1D43-1099-4029-B33C-E18456D41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1557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73633-3C8B-4DF8-8C4D-CEDF89034657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93D10-4BBD-45EF-A7E4-EF8B1ACE0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4957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FFECDF-1135-44B6-9A36-F93875E262A3}" type="datetimeFigureOut">
              <a:rPr lang="en-US"/>
              <a:pPr>
                <a:defRPr/>
              </a:pPr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D932C9-3CE6-4D36-8E14-68B08CA72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4" r:id="rId3"/>
    <p:sldLayoutId id="2147483743" r:id="rId4"/>
    <p:sldLayoutId id="2147483742" r:id="rId5"/>
    <p:sldLayoutId id="2147483741" r:id="rId6"/>
    <p:sldLayoutId id="2147483740" r:id="rId7"/>
    <p:sldLayoutId id="2147483739" r:id="rId8"/>
    <p:sldLayoutId id="2147483738" r:id="rId9"/>
    <p:sldLayoutId id="2147483737" r:id="rId10"/>
    <p:sldLayoutId id="2147483736" r:id="rId11"/>
    <p:sldLayoutId id="2147483735" r:id="rId12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8.emf"/><Relationship Id="rId2" Type="http://schemas.openxmlformats.org/officeDocument/2006/relationships/tags" Target="../tags/tag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1.xml"/><Relationship Id="rId4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4" Type="http://schemas.openxmlformats.org/officeDocument/2006/relationships/image" Target="../media/image1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4" Type="http://schemas.openxmlformats.org/officeDocument/2006/relationships/image" Target="../media/image1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4" Type="http://schemas.openxmlformats.org/officeDocument/2006/relationships/image" Target="../media/image1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4" Type="http://schemas.openxmlformats.org/officeDocument/2006/relationships/image" Target="../media/image14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4" Type="http://schemas.openxmlformats.org/officeDocument/2006/relationships/image" Target="../media/image1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Relationship Id="rId4" Type="http://schemas.openxmlformats.org/officeDocument/2006/relationships/image" Target="../media/image17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Relationship Id="rId4" Type="http://schemas.openxmlformats.org/officeDocument/2006/relationships/image" Target="../media/image18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Relationship Id="rId4" Type="http://schemas.openxmlformats.org/officeDocument/2006/relationships/image" Target="../media/image1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20.emf"/><Relationship Id="rId2" Type="http://schemas.openxmlformats.org/officeDocument/2006/relationships/tags" Target="../tags/tag4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1.xml"/><Relationship Id="rId4" Type="http://schemas.openxmlformats.org/officeDocument/2006/relationships/tags" Target="../tags/tag4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image" Target="../media/image20.emf"/><Relationship Id="rId2" Type="http://schemas.openxmlformats.org/officeDocument/2006/relationships/tags" Target="../tags/tag4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1.xml"/><Relationship Id="rId4" Type="http://schemas.openxmlformats.org/officeDocument/2006/relationships/tags" Target="../tags/tag4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tags" Target="../tags/tag48.xml"/><Relationship Id="rId7" Type="http://schemas.openxmlformats.org/officeDocument/2006/relationships/oleObject" Target="../embeddings/oleObject4.bin"/><Relationship Id="rId2" Type="http://schemas.openxmlformats.org/officeDocument/2006/relationships/tags" Target="../tags/tag47.xml"/><Relationship Id="rId1" Type="http://schemas.openxmlformats.org/officeDocument/2006/relationships/vmlDrawing" Target="../drawings/vmlDrawing4.vml"/><Relationship Id="rId6" Type="http://schemas.openxmlformats.org/officeDocument/2006/relationships/notesSlide" Target="../notesSlides/notesSlide29.xml"/><Relationship Id="rId5" Type="http://schemas.openxmlformats.org/officeDocument/2006/relationships/slideLayout" Target="../slideLayouts/slideLayout11.xml"/><Relationship Id="rId4" Type="http://schemas.openxmlformats.org/officeDocument/2006/relationships/tags" Target="../tags/tag4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6200000">
            <a:off x="5516563" y="1951037"/>
            <a:ext cx="5257800" cy="1355725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4400" dirty="0" smtClean="0">
                <a:solidFill>
                  <a:srgbClr val="FFFFFF"/>
                </a:solidFill>
              </a:rPr>
              <a:t>Sano y Salvo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2400" dirty="0" smtClean="0">
                <a:solidFill>
                  <a:srgbClr val="FFFFFF"/>
                </a:solidFill>
              </a:rPr>
              <a:t>Series de </a:t>
            </a:r>
            <a:r>
              <a:rPr lang="en-US" sz="2400" dirty="0" err="1" smtClean="0">
                <a:solidFill>
                  <a:srgbClr val="FFFFFF"/>
                </a:solidFill>
              </a:rPr>
              <a:t>Entrenamiento</a:t>
            </a:r>
            <a:r>
              <a:rPr lang="en-US" sz="2400" smtClean="0">
                <a:solidFill>
                  <a:srgbClr val="FFFFFF"/>
                </a:solidFill>
              </a:rPr>
              <a:t> de </a:t>
            </a:r>
            <a:r>
              <a:rPr lang="en-US" sz="2400" err="1" smtClean="0">
                <a:solidFill>
                  <a:srgbClr val="FFFFFF"/>
                </a:solidFill>
              </a:rPr>
              <a:t>Seguridad</a:t>
            </a:r>
            <a:endParaRPr lang="en-US" sz="2400" smtClean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10200"/>
            <a:ext cx="7315200" cy="533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0" err="1" smtClean="0"/>
              <a:t>creando</a:t>
            </a:r>
            <a:r>
              <a:rPr lang="en-US" sz="3600" b="0" smtClean="0"/>
              <a:t> un </a:t>
            </a:r>
            <a:r>
              <a:rPr lang="en-US" sz="3600" b="0" err="1" smtClean="0"/>
              <a:t>lugar</a:t>
            </a:r>
            <a:r>
              <a:rPr lang="en-US" sz="3600" b="0" smtClean="0"/>
              <a:t> </a:t>
            </a: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		SEGURO</a:t>
            </a:r>
            <a:br>
              <a:rPr lang="en-US" sz="3600" smtClean="0"/>
            </a:br>
            <a:endParaRPr lang="en-US" sz="2500" b="0" smtClean="0"/>
          </a:p>
        </p:txBody>
      </p:sp>
      <p:pic>
        <p:nvPicPr>
          <p:cNvPr id="15363" name="Picture 6" descr="New_TelamonCorporation without wor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3375" y="5562600"/>
            <a:ext cx="733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 Black" pitchFamily="34" charset="0"/>
              </a:rPr>
              <a:t>Conversaciones SMART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28600" y="1680389"/>
            <a:ext cx="5791200" cy="5177611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La clave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para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crear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conversaciones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SMART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está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habilidad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líder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desarrollar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programa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preguntas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correctas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dando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respuestas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escuchando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Mientras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habilidades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desarrollan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conversaciones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SMART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empiezan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tomar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lugar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cosas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poderosas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empiezan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suceder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Pronto, se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convierte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 parte de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cultura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6096000" y="2133600"/>
            <a:ext cx="3048000" cy="2895600"/>
          </a:xfrm>
          <a:prstGeom prst="wedgeEllipseCallou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6553200" y="2514600"/>
            <a:ext cx="21336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chemeClr val="accent1"/>
                </a:solidFill>
                <a:latin typeface="Arial Black" pitchFamily="34" charset="0"/>
              </a:rPr>
              <a:t>Recuerde, no se puede avanzar si usted habla pa’tras. </a:t>
            </a:r>
            <a:endParaRPr lang="en-US" sz="200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 Black" pitchFamily="34" charset="0"/>
              </a:rPr>
              <a:t>Conversaciones SMART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81000" y="1981201"/>
            <a:ext cx="8382000" cy="3614559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Preguntas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poderosas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estimulan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habilidad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pensar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Cuando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comunicación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convierten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declaraciones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apagan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pensamientos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Cuando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pensamientos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una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persona no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estan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siendo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activados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estimulados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limita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o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prohibe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su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habilidad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atender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sus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falta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atención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resulta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 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incremento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accidentes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pérdida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ganancias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PQuestion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838200"/>
          </a:xfrm>
        </p:spPr>
        <p:txBody>
          <a:bodyPr/>
          <a:lstStyle/>
          <a:p>
            <a:r>
              <a:rPr lang="en-US" sz="3600" smtClean="0">
                <a:solidFill>
                  <a:schemeClr val="accent1"/>
                </a:solidFill>
                <a:latin typeface="Arial Black" pitchFamily="34" charset="0"/>
              </a:rPr>
              <a:t>Cuál de los siguientes no es un indicador de cultura segura en el trabajo?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85800" y="2133600"/>
            <a:ext cx="4114800" cy="4297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Actitud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Posters OSHA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Comportamientos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Percepciones</a:t>
            </a:r>
          </a:p>
        </p:txBody>
      </p:sp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1000" y="2362200"/>
            <a:ext cx="6546083" cy="1660743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Cuál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habilidad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importante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tener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cuando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se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mide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efectividad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de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Cultura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Segura en 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trabajo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?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1000" y="2362200"/>
            <a:ext cx="6546083" cy="2051506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Conversaciones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SMART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mueven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empleadores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empleados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igual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en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una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misma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dirección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hacia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salud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y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seguridad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tienen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qué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tipo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orientación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?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58936" y="1905000"/>
            <a:ext cx="4415832" cy="4005322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Puede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pensar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en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una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situación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con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compañero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trabajo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donde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a lo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mejor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su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conversación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o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diálogo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no era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motivacional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o con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dirección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?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Cómo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pudo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haber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cambiado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hacía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uno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orientado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ha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una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meta? 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Arial" charset="0"/>
            </a:endParaRPr>
          </a:p>
        </p:txBody>
      </p:sp>
      <p:pic>
        <p:nvPicPr>
          <p:cNvPr id="35845" name="Picture 7" descr="argument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53000" y="1828800"/>
            <a:ext cx="38655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209800" y="1766352"/>
            <a:ext cx="6629400" cy="4786848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Usted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puede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estar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preguntando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si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realmente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importa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o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puro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cuento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Wagner 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y 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Harter 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en </a:t>
            </a:r>
            <a:r>
              <a:rPr lang="en-US" sz="2400" u="sng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12: The  Elements of Great Managing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quería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contestar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pregunta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entonces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realizaron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estudio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diez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millones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gerentes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acerca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gerencia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compromiso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respuesta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: EMPLEADOS Y TRABAJADORES NECESITAN SABER QUE VALEN,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aún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si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pollera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386593">
            <a:off x="325438" y="2422525"/>
            <a:ext cx="2038350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1000" y="2362200"/>
            <a:ext cx="6781800" cy="2833033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respuesta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:</a:t>
            </a:r>
          </a:p>
          <a:p>
            <a:pPr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EMPLEADOS Y TRABAJADORES NECESITAN SABER QUE VALEN…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desde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línea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producción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hasta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nivel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medio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supervisión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hasta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gerencia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alta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Todos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son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partes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equipo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Arial Black" pitchFamily="34" charset="0"/>
              </a:rPr>
              <a:t>Examinese usted mismo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81000" y="1752600"/>
            <a:ext cx="6172200" cy="1269980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 marL="6350" indent="6350"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En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escala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1 a 5 con 5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siendo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lo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alto,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còmo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calificaría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 los 12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elementos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listados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?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733800"/>
          <a:ext cx="5943600" cy="2824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/>
                <a:gridCol w="1485900"/>
                <a:gridCol w="1485900"/>
                <a:gridCol w="1485900"/>
              </a:tblGrid>
              <a:tr h="4034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Element</a:t>
                      </a:r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Rating</a:t>
                      </a:r>
                      <a:endParaRPr lang="en-US" sz="180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Element</a:t>
                      </a:r>
                      <a:endParaRPr lang="en-US" sz="180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Rating</a:t>
                      </a:r>
                      <a:endParaRPr lang="en-US" sz="1800"/>
                    </a:p>
                  </a:txBody>
                  <a:tcPr marT="45715" marB="45715"/>
                </a:tc>
              </a:tr>
              <a:tr h="403452">
                <a:tc>
                  <a:txBody>
                    <a:bodyPr/>
                    <a:lstStyle/>
                    <a:p>
                      <a:r>
                        <a:rPr lang="en-US" sz="1800" b="1" smtClean="0">
                          <a:solidFill>
                            <a:schemeClr val="accent1"/>
                          </a:solidFill>
                        </a:rPr>
                        <a:t>1</a:t>
                      </a:r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b="1" smtClean="0">
                          <a:solidFill>
                            <a:schemeClr val="accent1"/>
                          </a:solidFill>
                        </a:rPr>
                        <a:t>7</a:t>
                      </a:r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</a:tr>
              <a:tr h="403452">
                <a:tc>
                  <a:txBody>
                    <a:bodyPr/>
                    <a:lstStyle/>
                    <a:p>
                      <a:r>
                        <a:rPr lang="en-US" sz="1800" b="1" smtClean="0">
                          <a:solidFill>
                            <a:schemeClr val="accent1"/>
                          </a:solidFill>
                        </a:rPr>
                        <a:t>2</a:t>
                      </a:r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accent1"/>
                          </a:solidFill>
                        </a:rPr>
                        <a:t>8</a:t>
                      </a:r>
                      <a:endParaRPr lang="en-US" sz="1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</a:tr>
              <a:tr h="403452">
                <a:tc>
                  <a:txBody>
                    <a:bodyPr/>
                    <a:lstStyle/>
                    <a:p>
                      <a:r>
                        <a:rPr lang="en-US" sz="1800" b="1" smtClean="0">
                          <a:solidFill>
                            <a:schemeClr val="accent1"/>
                          </a:solidFill>
                        </a:rPr>
                        <a:t>3</a:t>
                      </a:r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b="1" smtClean="0">
                          <a:solidFill>
                            <a:schemeClr val="accent1"/>
                          </a:solidFill>
                        </a:rPr>
                        <a:t>9</a:t>
                      </a:r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</a:tr>
              <a:tr h="403452">
                <a:tc>
                  <a:txBody>
                    <a:bodyPr/>
                    <a:lstStyle/>
                    <a:p>
                      <a:r>
                        <a:rPr lang="en-US" sz="1800" b="1" smtClean="0">
                          <a:solidFill>
                            <a:schemeClr val="accent1"/>
                          </a:solidFill>
                        </a:rPr>
                        <a:t>4</a:t>
                      </a:r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b="1" smtClean="0">
                          <a:solidFill>
                            <a:schemeClr val="accent1"/>
                          </a:solidFill>
                        </a:rPr>
                        <a:t>10</a:t>
                      </a:r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</a:tr>
              <a:tr h="403452">
                <a:tc>
                  <a:txBody>
                    <a:bodyPr/>
                    <a:lstStyle/>
                    <a:p>
                      <a:r>
                        <a:rPr lang="en-US" sz="1800" b="1" smtClean="0">
                          <a:solidFill>
                            <a:schemeClr val="accent1"/>
                          </a:solidFill>
                        </a:rPr>
                        <a:t>5</a:t>
                      </a:r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b="1" smtClean="0">
                          <a:solidFill>
                            <a:schemeClr val="accent1"/>
                          </a:solidFill>
                        </a:rPr>
                        <a:t>11</a:t>
                      </a:r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</a:tr>
              <a:tr h="403452">
                <a:tc>
                  <a:txBody>
                    <a:bodyPr/>
                    <a:lstStyle/>
                    <a:p>
                      <a:r>
                        <a:rPr lang="en-US" sz="1800" b="1" smtClean="0">
                          <a:solidFill>
                            <a:schemeClr val="accent1"/>
                          </a:solidFill>
                        </a:rPr>
                        <a:t>6</a:t>
                      </a:r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b="1" smtClean="0">
                          <a:solidFill>
                            <a:schemeClr val="accent1"/>
                          </a:solidFill>
                        </a:rPr>
                        <a:t>12</a:t>
                      </a:r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accent1"/>
                        </a:solidFill>
                      </a:endParaRPr>
                    </a:p>
                  </a:txBody>
                  <a:tcPr marT="45715" marB="45715"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6705600" y="1833801"/>
            <a:ext cx="2209800" cy="4643199"/>
          </a:xfrm>
          <a:prstGeom prst="roundRect">
            <a:avLst>
              <a:gd name="adj" fmla="val 10109"/>
            </a:avLst>
          </a:prstGeom>
          <a:solidFill>
            <a:srgbClr val="FFFF00"/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 marL="6350" indent="6350">
              <a:defRPr/>
            </a:pPr>
            <a:r>
              <a:rPr lang="en-US" sz="1600" b="1" dirty="0" err="1">
                <a:solidFill>
                  <a:schemeClr val="accent1"/>
                </a:solidFill>
                <a:latin typeface="Arial Black" pitchFamily="34" charset="0"/>
              </a:rPr>
              <a:t>Escala</a:t>
            </a:r>
            <a:endParaRPr lang="en-US" sz="1600" b="1" dirty="0">
              <a:solidFill>
                <a:schemeClr val="accent1"/>
              </a:solidFill>
              <a:latin typeface="Arial Black" pitchFamily="34" charset="0"/>
            </a:endParaRPr>
          </a:p>
          <a:p>
            <a:pPr marL="6350" indent="6350">
              <a:defRPr/>
            </a:pPr>
            <a:endParaRPr lang="en-US" sz="1600" b="1" dirty="0">
              <a:solidFill>
                <a:schemeClr val="accent1"/>
              </a:solidFill>
            </a:endParaRPr>
          </a:p>
          <a:p>
            <a:pPr marL="6350" indent="6350">
              <a:defRPr/>
            </a:pPr>
            <a:r>
              <a:rPr lang="en-US" sz="1600" b="1" dirty="0">
                <a:solidFill>
                  <a:schemeClr val="accent1"/>
                </a:solidFill>
              </a:rPr>
              <a:t>1-El </a:t>
            </a:r>
            <a:r>
              <a:rPr lang="en-US" sz="1600" b="1" dirty="0" err="1">
                <a:solidFill>
                  <a:schemeClr val="accent1"/>
                </a:solidFill>
              </a:rPr>
              <a:t>Pollo</a:t>
            </a:r>
            <a:r>
              <a:rPr lang="en-US" sz="1600" b="1" dirty="0">
                <a:solidFill>
                  <a:schemeClr val="accent1"/>
                </a:solidFill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</a:rPr>
              <a:t>esta</a:t>
            </a:r>
            <a:r>
              <a:rPr lang="en-US" sz="1600" b="1" dirty="0">
                <a:solidFill>
                  <a:schemeClr val="accent1"/>
                </a:solidFill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</a:rPr>
              <a:t>muerto</a:t>
            </a:r>
            <a:r>
              <a:rPr lang="en-US" sz="1600" b="1" dirty="0">
                <a:solidFill>
                  <a:schemeClr val="accent1"/>
                </a:solidFill>
              </a:rPr>
              <a:t>.</a:t>
            </a:r>
            <a:endParaRPr lang="en-US" sz="1600" b="1" dirty="0">
              <a:solidFill>
                <a:schemeClr val="accent1"/>
              </a:solidFill>
            </a:endParaRPr>
          </a:p>
          <a:p>
            <a:pPr marL="6350" indent="6350">
              <a:defRPr/>
            </a:pPr>
            <a:endParaRPr lang="en-US" sz="1600" b="1" dirty="0">
              <a:solidFill>
                <a:schemeClr val="accent1"/>
              </a:solidFill>
            </a:endParaRPr>
          </a:p>
          <a:p>
            <a:pPr marL="6350" indent="6350">
              <a:defRPr/>
            </a:pPr>
            <a:r>
              <a:rPr lang="en-US" sz="1600" b="1" dirty="0">
                <a:solidFill>
                  <a:schemeClr val="accent1"/>
                </a:solidFill>
              </a:rPr>
              <a:t>2-El </a:t>
            </a:r>
            <a:r>
              <a:rPr lang="en-US" sz="1600" b="1" dirty="0" err="1">
                <a:solidFill>
                  <a:schemeClr val="accent1"/>
                </a:solidFill>
              </a:rPr>
              <a:t>pollo</a:t>
            </a:r>
            <a:r>
              <a:rPr lang="en-US" sz="1600" b="1" dirty="0">
                <a:solidFill>
                  <a:schemeClr val="accent1"/>
                </a:solidFill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</a:rPr>
              <a:t>esta</a:t>
            </a:r>
            <a:r>
              <a:rPr lang="en-US" sz="1600" b="1" dirty="0">
                <a:solidFill>
                  <a:schemeClr val="accent1"/>
                </a:solidFill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</a:rPr>
              <a:t>corriendo</a:t>
            </a:r>
            <a:r>
              <a:rPr lang="en-US" sz="1600" b="1" dirty="0">
                <a:solidFill>
                  <a:schemeClr val="accent1"/>
                </a:solidFill>
              </a:rPr>
              <a:t> sin </a:t>
            </a:r>
            <a:r>
              <a:rPr lang="en-US" sz="1600" b="1" dirty="0" err="1">
                <a:solidFill>
                  <a:schemeClr val="accent1"/>
                </a:solidFill>
              </a:rPr>
              <a:t>cabeza</a:t>
            </a:r>
            <a:r>
              <a:rPr lang="en-US" sz="1600" b="1" dirty="0">
                <a:solidFill>
                  <a:schemeClr val="accent1"/>
                </a:solidFill>
              </a:rPr>
              <a:t>.</a:t>
            </a:r>
            <a:endParaRPr lang="en-US" sz="1600" b="1" dirty="0">
              <a:solidFill>
                <a:schemeClr val="accent1"/>
              </a:solidFill>
            </a:endParaRPr>
          </a:p>
          <a:p>
            <a:pPr marL="6350" indent="6350">
              <a:defRPr/>
            </a:pPr>
            <a:endParaRPr lang="en-US" sz="1600" b="1" dirty="0">
              <a:solidFill>
                <a:schemeClr val="accent1"/>
              </a:solidFill>
            </a:endParaRPr>
          </a:p>
          <a:p>
            <a:pPr marL="6350" indent="6350">
              <a:defRPr/>
            </a:pPr>
            <a:r>
              <a:rPr lang="en-US" sz="1600" b="1" dirty="0">
                <a:solidFill>
                  <a:schemeClr val="accent1"/>
                </a:solidFill>
              </a:rPr>
              <a:t>3-El </a:t>
            </a:r>
            <a:r>
              <a:rPr lang="en-US" sz="1600" b="1" dirty="0" err="1">
                <a:solidFill>
                  <a:schemeClr val="accent1"/>
                </a:solidFill>
              </a:rPr>
              <a:t>pollo</a:t>
            </a:r>
            <a:r>
              <a:rPr lang="en-US" sz="1600" b="1" dirty="0">
                <a:solidFill>
                  <a:schemeClr val="accent1"/>
                </a:solidFill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</a:rPr>
              <a:t>podria</a:t>
            </a:r>
            <a:r>
              <a:rPr lang="en-US" sz="1600" b="1" dirty="0">
                <a:solidFill>
                  <a:schemeClr val="accent1"/>
                </a:solidFill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</a:rPr>
              <a:t>estar</a:t>
            </a:r>
            <a:r>
              <a:rPr lang="en-US" sz="1600" b="1" dirty="0">
                <a:solidFill>
                  <a:schemeClr val="accent1"/>
                </a:solidFill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</a:rPr>
              <a:t>mejor</a:t>
            </a:r>
            <a:r>
              <a:rPr lang="en-US" sz="1600" b="1" dirty="0">
                <a:solidFill>
                  <a:schemeClr val="accent1"/>
                </a:solidFill>
              </a:rPr>
              <a:t>.</a:t>
            </a:r>
            <a:endParaRPr lang="en-US" sz="1600" b="1" dirty="0">
              <a:solidFill>
                <a:schemeClr val="accent1"/>
              </a:solidFill>
            </a:endParaRPr>
          </a:p>
          <a:p>
            <a:pPr marL="6350" indent="6350">
              <a:defRPr/>
            </a:pPr>
            <a:endParaRPr lang="en-US" sz="1600" b="1" dirty="0">
              <a:solidFill>
                <a:schemeClr val="accent1"/>
              </a:solidFill>
            </a:endParaRPr>
          </a:p>
          <a:p>
            <a:pPr marL="6350" indent="6350">
              <a:defRPr/>
            </a:pPr>
            <a:r>
              <a:rPr lang="en-US" sz="1600" b="1" dirty="0">
                <a:solidFill>
                  <a:schemeClr val="accent1"/>
                </a:solidFill>
              </a:rPr>
              <a:t>4-El </a:t>
            </a:r>
            <a:r>
              <a:rPr lang="en-US" sz="1600" b="1" dirty="0" err="1">
                <a:solidFill>
                  <a:schemeClr val="accent1"/>
                </a:solidFill>
              </a:rPr>
              <a:t>pollo</a:t>
            </a:r>
            <a:r>
              <a:rPr lang="en-US" sz="1600" b="1" dirty="0">
                <a:solidFill>
                  <a:schemeClr val="accent1"/>
                </a:solidFill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</a:rPr>
              <a:t>esta</a:t>
            </a:r>
            <a:r>
              <a:rPr lang="en-US" sz="1600" b="1" dirty="0">
                <a:solidFill>
                  <a:schemeClr val="accent1"/>
                </a:solidFill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</a:rPr>
              <a:t>mejor</a:t>
            </a:r>
            <a:r>
              <a:rPr lang="en-US" sz="1600" b="1" dirty="0">
                <a:solidFill>
                  <a:schemeClr val="accent1"/>
                </a:solidFill>
              </a:rPr>
              <a:t>.</a:t>
            </a:r>
            <a:endParaRPr lang="en-US" sz="1600" b="1" dirty="0">
              <a:solidFill>
                <a:schemeClr val="accent1"/>
              </a:solidFill>
            </a:endParaRPr>
          </a:p>
          <a:p>
            <a:pPr marL="6350" indent="6350">
              <a:defRPr/>
            </a:pPr>
            <a:endParaRPr lang="en-US" sz="1600" b="1" dirty="0">
              <a:solidFill>
                <a:schemeClr val="accent1"/>
              </a:solidFill>
            </a:endParaRPr>
          </a:p>
          <a:p>
            <a:pPr marL="6350" indent="6350">
              <a:defRPr/>
            </a:pPr>
            <a:r>
              <a:rPr lang="en-US" sz="1600" b="1" dirty="0">
                <a:solidFill>
                  <a:schemeClr val="accent1"/>
                </a:solidFill>
              </a:rPr>
              <a:t>5-El </a:t>
            </a:r>
            <a:r>
              <a:rPr lang="en-US" sz="1600" b="1" dirty="0" err="1">
                <a:solidFill>
                  <a:schemeClr val="accent1"/>
                </a:solidFill>
              </a:rPr>
              <a:t>pollo</a:t>
            </a:r>
            <a:r>
              <a:rPr lang="en-US" sz="1600" b="1" dirty="0">
                <a:solidFill>
                  <a:schemeClr val="accent1"/>
                </a:solidFill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</a:rPr>
              <a:t>esta</a:t>
            </a:r>
            <a:r>
              <a:rPr lang="en-US" sz="1600" b="1" dirty="0">
                <a:solidFill>
                  <a:schemeClr val="accent1"/>
                </a:solidFill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</a:rPr>
              <a:t>luciendo</a:t>
            </a:r>
            <a:r>
              <a:rPr lang="en-US" sz="1600" b="1" dirty="0">
                <a:solidFill>
                  <a:schemeClr val="accent1"/>
                </a:solidFill>
              </a:rPr>
              <a:t> en el </a:t>
            </a:r>
            <a:r>
              <a:rPr lang="en-US" sz="1600" b="1" dirty="0" err="1">
                <a:solidFill>
                  <a:schemeClr val="accent1"/>
                </a:solidFill>
              </a:rPr>
              <a:t>mercado</a:t>
            </a:r>
            <a:r>
              <a:rPr lang="en-US" b="1" dirty="0">
                <a:solidFill>
                  <a:schemeClr val="accent1"/>
                </a:solidFill>
              </a:rPr>
              <a:t>.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1000" y="1752600"/>
            <a:ext cx="6781800" cy="1269980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accent1"/>
                </a:solidFill>
                <a:latin typeface="Arial Black" pitchFamily="34" charset="0"/>
                <a:cs typeface="+mn-cs"/>
              </a:rPr>
              <a:t>Los </a:t>
            </a:r>
            <a:r>
              <a:rPr lang="en-US" sz="240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resultados</a:t>
            </a:r>
            <a:r>
              <a:rPr lang="en-US" sz="240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las</a:t>
            </a:r>
            <a:r>
              <a:rPr lang="en-US" sz="240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encuestas</a:t>
            </a:r>
            <a:r>
              <a:rPr lang="en-US" sz="240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produjeron</a:t>
            </a:r>
            <a:r>
              <a:rPr lang="en-US" sz="2400">
                <a:solidFill>
                  <a:schemeClr val="accent1"/>
                </a:solidFill>
                <a:latin typeface="Arial Black" pitchFamily="34" charset="0"/>
                <a:cs typeface="+mn-cs"/>
              </a:rPr>
              <a:t> 12 </a:t>
            </a:r>
            <a:r>
              <a:rPr lang="en-US" sz="240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elementos</a:t>
            </a:r>
            <a:r>
              <a:rPr lang="en-US" sz="240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necesitados</a:t>
            </a:r>
            <a:r>
              <a:rPr lang="en-US" sz="240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para</a:t>
            </a:r>
            <a:r>
              <a:rPr lang="en-US" sz="2400">
                <a:solidFill>
                  <a:schemeClr val="accent1"/>
                </a:solidFill>
                <a:latin typeface="Arial Black" pitchFamily="34" charset="0"/>
                <a:cs typeface="+mn-cs"/>
              </a:rPr>
              <a:t> la </a:t>
            </a:r>
            <a:r>
              <a:rPr lang="en-US" sz="240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gerencia</a:t>
            </a:r>
            <a:r>
              <a:rPr lang="en-US" sz="240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empleados</a:t>
            </a:r>
            <a:r>
              <a:rPr lang="en-US" sz="2400">
                <a:solidFill>
                  <a:schemeClr val="accent1"/>
                </a:solidFill>
                <a:latin typeface="Arial Black" pitchFamily="34" charset="0"/>
                <a:cs typeface="+mn-cs"/>
              </a:rPr>
              <a:t>.  </a:t>
            </a:r>
            <a:endParaRPr lang="en-US" sz="240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1000" y="3124200"/>
            <a:ext cx="6477000" cy="3679686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  <a:defRPr/>
            </a:pP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Necesitan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saber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qué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se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espera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ellos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</a:t>
            </a:r>
            <a:endParaRPr lang="en-US" sz="22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 marL="457200" indent="-457200">
              <a:buFontTx/>
              <a:buAutoNum type="arabicPeriod"/>
              <a:defRPr/>
            </a:pPr>
            <a:endParaRPr lang="en-US" sz="22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Necesitan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tener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materiales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equipo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necesarios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para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hacer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el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trabajo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correcto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2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 marL="457200" indent="-457200">
              <a:buFontTx/>
              <a:buAutoNum type="arabicPeriod"/>
              <a:defRPr/>
            </a:pPr>
            <a:endParaRPr lang="en-US" sz="22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Quieren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tener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la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oportunidad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hacer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lo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ellos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hacen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mejor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cada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día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2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533400" y="2286000"/>
            <a:ext cx="66294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sz="2400" b="1" i="1" baseline="30000"/>
              <a:t>Este entrenamiento fue producido bajo el grant numero </a:t>
            </a:r>
          </a:p>
          <a:p>
            <a:pPr algn="ctr"/>
            <a:r>
              <a:rPr lang="en-US" sz="2400" b="1" i="1" baseline="30000"/>
              <a:t>SH-20835-10-60-F-37 del Departamento de la Labor de EU, la Administración de Salud y Seguridad, no representa necesariamente las opiniones o pólizas del Departamento de la Labor de EU, o no menciona productos comerciales u organizaciones del gobierno de los EU.</a:t>
            </a:r>
            <a:endParaRPr lang="en-US" sz="2400" b="1" i="1"/>
          </a:p>
          <a:p>
            <a:pPr algn="ctr"/>
            <a:endParaRPr lang="en-US" sz="2400" b="1" i="1" baseline="30000"/>
          </a:p>
          <a:p>
            <a:pPr algn="ctr"/>
            <a:endParaRPr lang="en-US" sz="2400" b="1" i="1" baseline="30000"/>
          </a:p>
          <a:p>
            <a:pPr algn="ctr"/>
            <a:endParaRPr lang="en-US" sz="2400" b="1" i="1" baseline="30000"/>
          </a:p>
          <a:p>
            <a:pPr algn="ctr"/>
            <a:endParaRPr lang="en-US" sz="2400" b="1" i="1" baseline="30000"/>
          </a:p>
          <a:p>
            <a:pPr algn="ctr"/>
            <a:r>
              <a:rPr lang="en-US" sz="2400" b="1" i="1" baseline="30000"/>
              <a:t>Telamon Corporation es un proveedor y empleador de igual oportunidad. Ayuda auxiliar esta disponible, si es requerida para personas con discapacidades.</a:t>
            </a:r>
            <a:endParaRPr lang="en-US" sz="240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1000" y="1752600"/>
            <a:ext cx="6629400" cy="4396085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 marL="457200" indent="-457200">
              <a:buFontTx/>
              <a:buAutoNum type="arabicPeriod" startAt="4"/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gente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quiere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comentarios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frecuentes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reconocimiento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por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bien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hecho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 marL="457200" indent="-457200">
              <a:buFontTx/>
              <a:buAutoNum type="arabicPeriod" startAt="4"/>
              <a:defRPr/>
            </a:pP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 marL="457200" indent="-457200">
              <a:buFontTx/>
              <a:buAutoNum type="arabicPeriod" startAt="4"/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Es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importante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para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saber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les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importan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a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supervisores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 marL="457200" indent="-457200">
              <a:buFontTx/>
              <a:buAutoNum type="arabicPeriod" startAt="4"/>
              <a:defRPr/>
            </a:pP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 marL="457200" indent="-457200">
              <a:buFontTx/>
              <a:buAutoNum type="arabicPeriod" startAt="4"/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gente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necesita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ser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motivada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su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desarrollo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>
              <a:defRPr/>
            </a:pP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4800" y="1752600"/>
            <a:ext cx="7010400" cy="4396085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 marL="457200" indent="-457200">
              <a:buFontTx/>
              <a:buAutoNum type="arabicPeriod" startAt="7"/>
              <a:defRPr/>
            </a:pP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Quieren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su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opinión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cuente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</a:p>
          <a:p>
            <a:pPr marL="457200" indent="-457200">
              <a:buFontTx/>
              <a:buAutoNum type="arabicPeriod" startAt="7"/>
              <a:defRPr/>
            </a:pP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 marL="457200" indent="-457200">
              <a:buFontTx/>
              <a:buAutoNum type="arabicPeriod" startAt="7"/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misión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companía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hacer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sientan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son parte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algo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importante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 marL="457200" indent="-457200">
              <a:buFontTx/>
              <a:buAutoNum type="arabicPeriod" startAt="8"/>
              <a:defRPr/>
            </a:pP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 marL="457200" indent="-457200">
              <a:buFontTx/>
              <a:buAutoNum type="arabicPeriod" startAt="8"/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Es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importante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saber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compañeros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están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comprometidos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hacer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calidad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>
              <a:defRPr/>
            </a:pP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1000" y="1752600"/>
            <a:ext cx="6705600" cy="4396085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 marL="457200" indent="-457200">
              <a:buFontTx/>
              <a:buAutoNum type="arabicPeriod" startAt="10"/>
              <a:defRPr/>
            </a:pP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A la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gente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le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gusta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tener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alguien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a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quien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puedan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llamar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amigo en el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trabajo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</a:t>
            </a:r>
            <a:endParaRPr lang="en-US" sz="22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 marL="457200" indent="-457200">
              <a:buFontTx/>
              <a:buAutoNum type="arabicPeriod" startAt="10"/>
              <a:defRPr/>
            </a:pPr>
            <a:endParaRPr lang="en-US" sz="22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 marL="457200" indent="-457200">
              <a:buFontTx/>
              <a:buAutoNum type="arabicPeriod" startAt="10"/>
              <a:defRPr/>
            </a:pP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Aparte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estar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preocupado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sobre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su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desarrolllo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los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empleados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necesitan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los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empleadores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les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dejen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saber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periódicamente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cuánto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están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progresando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</a:t>
            </a:r>
            <a:endParaRPr lang="en-US" sz="22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 marL="457200" indent="-457200">
              <a:buFontTx/>
              <a:buAutoNum type="arabicPeriod" startAt="10"/>
              <a:defRPr/>
            </a:pPr>
            <a:endParaRPr lang="en-US" sz="22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  <a:p>
            <a:pPr marL="457200" indent="-457200">
              <a:buFontTx/>
              <a:buAutoNum type="arabicPeriod" startAt="10"/>
              <a:defRPr/>
            </a:pP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Empleados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quieren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oportunidades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crecimiento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 el </a:t>
            </a:r>
            <a:r>
              <a:rPr lang="en-US" sz="22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trabajo</a:t>
            </a:r>
            <a:r>
              <a:rPr lang="en-US" sz="22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2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  <p:pic>
        <p:nvPicPr>
          <p:cNvPr id="50181" name="Picture 7" descr="grow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0" y="1219200"/>
            <a:ext cx="3200400" cy="293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1000" y="1892498"/>
            <a:ext cx="3505200" cy="3968710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Necesita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evidencia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? En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estudio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reciente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sobre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seguridad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se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encontró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cultura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segura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indicador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menos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lesiones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enfermedades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 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 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  <p:pic>
        <p:nvPicPr>
          <p:cNvPr id="52229" name="Picture 4" descr="MC900234359.WM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9600" y="1981200"/>
            <a:ext cx="42068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28600" y="1680389"/>
            <a:ext cx="7086600" cy="5177611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Está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claro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,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factores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humanos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dominan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 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estudio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en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seguridad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ocupacional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.  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Arial" charset="0"/>
            </a:endParaRPr>
          </a:p>
          <a:p>
            <a:pPr>
              <a:defRPr/>
            </a:pPr>
            <a:endParaRPr lang="en-US" sz="2400" dirty="0">
              <a:solidFill>
                <a:schemeClr val="accent1"/>
              </a:solidFill>
              <a:latin typeface="Arial Black" pitchFamily="34" charset="0"/>
              <a:cs typeface="Arial" charset="0"/>
            </a:endParaRPr>
          </a:p>
          <a:p>
            <a:pPr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Para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ayudar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las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organizaciones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identificar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aplicantes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para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empleo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estén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mas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comprometidos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en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comportamientos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seguridad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producciòn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, 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Hogan Assessment 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System,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desarrolló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escalas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basadas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en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personalidad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para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predecir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comportamientos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relacionados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con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seguridad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.  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Arial" charset="0"/>
            </a:endParaRPr>
          </a:p>
        </p:txBody>
      </p:sp>
      <p:pic>
        <p:nvPicPr>
          <p:cNvPr id="54277" name="Picture 7" descr="assessment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8563" y="1676400"/>
            <a:ext cx="3189287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1000" y="1752600"/>
            <a:ext cx="6781800" cy="2442270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Después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muchos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años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trabajando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con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companías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 Hogan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descubrió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relación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entre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cualidades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personalidad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su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comportamiento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respecto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a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seguridad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  <p:pic>
        <p:nvPicPr>
          <p:cNvPr id="56325" name="Picture 5" descr="MC900187587.WM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67000" y="3438525"/>
            <a:ext cx="2905125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62000" y="2209800"/>
            <a:ext cx="6022975" cy="3614559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Se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encontró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conciencia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seguridad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relacionada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con 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indican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individuos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no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ponen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atención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a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detalles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no son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confiables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tienen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dificultad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para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seguir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reglas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–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como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usted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sospecharía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- son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propensos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tener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accidentes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o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lesiones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 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  <p:pic>
        <p:nvPicPr>
          <p:cNvPr id="58373" name="Picture 10" descr="crossminded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7223125" y="4740275"/>
            <a:ext cx="217805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4" name="Picture 11" descr="crossminded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5400000">
            <a:off x="7223125" y="2225675"/>
            <a:ext cx="217805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1000" y="2209800"/>
            <a:ext cx="6781800" cy="3614559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Tal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vez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no se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puede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cambiar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personalidad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otras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personas,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pero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si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usted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puede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identificar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cualidades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influyan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seguridad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hacía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desarrollo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conversaciones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SMART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estrategias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pueden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ayudar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reforzar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cualidades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servirán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para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puedan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tener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impacto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57200" y="2438400"/>
            <a:ext cx="6550669" cy="2833033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En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su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estudio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Hogan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encontró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poseen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espíritu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dispuesto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aprender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muestran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confidencia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estabilidad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están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alertas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su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alrededor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 son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mismos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muestran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comportamientos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más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seguros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33400" y="2057400"/>
            <a:ext cx="5481876" cy="4396085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charset="0"/>
              </a:rPr>
              <a:t>Alentar</a:t>
            </a:r>
            <a:r>
              <a:rPr lang="en-U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charset="0"/>
              </a:rPr>
              <a:t>Cumplimiento</a:t>
            </a:r>
            <a:endParaRPr lang="en-US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charset="0"/>
            </a:endParaRPr>
          </a:p>
          <a:p>
            <a:pPr>
              <a:defRPr/>
            </a:pPr>
            <a:endParaRPr lang="en-US" sz="2400" b="1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cs typeface="Arial" charset="0"/>
            </a:endParaRPr>
          </a:p>
          <a:p>
            <a:pPr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liderazgo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responsable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hacer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empleados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se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sientan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cómodos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compartiendo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sus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pensamientos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sobre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posibles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situaciones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serias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u="sng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con la </a:t>
            </a:r>
            <a:r>
              <a:rPr lang="en-US" sz="2400" u="sng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seguridad</a:t>
            </a:r>
            <a:r>
              <a:rPr lang="en-US" sz="2400" u="sng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u="sng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que</a:t>
            </a:r>
            <a:r>
              <a:rPr lang="en-US" sz="2400" u="sng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u="sng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serán</a:t>
            </a:r>
            <a:r>
              <a:rPr lang="en-US" sz="2400" u="sng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u="sng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escuchados</a:t>
            </a:r>
            <a:r>
              <a:rPr lang="en-US" sz="2400" u="sng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y dados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una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solución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Arial" charset="0"/>
            </a:endParaRPr>
          </a:p>
        </p:txBody>
      </p:sp>
      <p:pic>
        <p:nvPicPr>
          <p:cNvPr id="64517" name="Picture 7" descr="megapho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057400"/>
            <a:ext cx="33528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3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6400800" cy="1143000"/>
          </a:xfrm>
        </p:spPr>
        <p:txBody>
          <a:bodyPr/>
          <a:lstStyle/>
          <a:p>
            <a:pPr eaLnBrk="1" hangingPunct="1"/>
            <a:r>
              <a:rPr lang="en-US" sz="4800" smtClean="0"/>
              <a:t>Contenido del Modulo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905000"/>
            <a:ext cx="6629400" cy="36623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u="sng" dirty="0" err="1">
                <a:solidFill>
                  <a:schemeClr val="bg1"/>
                </a:solidFill>
                <a:latin typeface="+mj-lt"/>
                <a:cs typeface="Arial" charset="0"/>
              </a:rPr>
              <a:t>Creando</a:t>
            </a:r>
            <a:r>
              <a:rPr lang="en-US" sz="3200" b="1" u="sng" dirty="0">
                <a:solidFill>
                  <a:schemeClr val="bg1"/>
                </a:solidFill>
                <a:latin typeface="+mj-lt"/>
                <a:cs typeface="Arial" charset="0"/>
              </a:rPr>
              <a:t> un </a:t>
            </a:r>
            <a:r>
              <a:rPr lang="en-US" sz="3200" b="1" u="sng" dirty="0" err="1">
                <a:solidFill>
                  <a:schemeClr val="bg1"/>
                </a:solidFill>
                <a:latin typeface="+mj-lt"/>
                <a:cs typeface="Arial" charset="0"/>
              </a:rPr>
              <a:t>lugar</a:t>
            </a:r>
            <a:r>
              <a:rPr lang="en-US" sz="3200" b="1" u="sng" dirty="0">
                <a:solidFill>
                  <a:schemeClr val="bg1"/>
                </a:solidFill>
                <a:latin typeface="+mj-lt"/>
                <a:cs typeface="Arial" charset="0"/>
              </a:rPr>
              <a:t> </a:t>
            </a:r>
            <a:r>
              <a:rPr lang="en-US" sz="3200" b="1" u="sng" dirty="0" err="1">
                <a:solidFill>
                  <a:schemeClr val="bg1"/>
                </a:solidFill>
                <a:latin typeface="+mj-lt"/>
                <a:cs typeface="Arial" charset="0"/>
              </a:rPr>
              <a:t>seguro</a:t>
            </a:r>
            <a:r>
              <a:rPr lang="en-US" sz="3200" b="1" dirty="0">
                <a:solidFill>
                  <a:schemeClr val="bg1"/>
                </a:solidFill>
                <a:latin typeface="+mj-lt"/>
                <a:cs typeface="Arial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+mj-lt"/>
                <a:cs typeface="Arial" charset="0"/>
              </a:rPr>
              <a:t>consiste</a:t>
            </a:r>
            <a:r>
              <a:rPr lang="en-US" sz="3200" b="1" dirty="0">
                <a:solidFill>
                  <a:schemeClr val="bg1"/>
                </a:solidFill>
                <a:latin typeface="+mj-lt"/>
                <a:cs typeface="Arial" charset="0"/>
              </a:rPr>
              <a:t> en </a:t>
            </a:r>
            <a:r>
              <a:rPr lang="en-US" sz="3200" b="1" dirty="0" err="1">
                <a:solidFill>
                  <a:schemeClr val="bg1"/>
                </a:solidFill>
                <a:latin typeface="+mj-lt"/>
                <a:cs typeface="Arial" charset="0"/>
              </a:rPr>
              <a:t>tres</a:t>
            </a:r>
            <a:r>
              <a:rPr lang="en-US" sz="3200" b="1" dirty="0">
                <a:solidFill>
                  <a:schemeClr val="bg1"/>
                </a:solidFill>
                <a:latin typeface="+mj-lt"/>
                <a:cs typeface="Arial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+mj-lt"/>
                <a:cs typeface="Arial" charset="0"/>
              </a:rPr>
              <a:t>sesiones</a:t>
            </a:r>
            <a:r>
              <a:rPr lang="en-US" sz="3200" b="1" dirty="0">
                <a:solidFill>
                  <a:schemeClr val="bg1"/>
                </a:solidFill>
                <a:latin typeface="+mj-lt"/>
                <a:cs typeface="Arial" charset="0"/>
              </a:rPr>
              <a:t>:</a:t>
            </a:r>
            <a:endParaRPr lang="en-US" sz="3200" b="1" dirty="0">
              <a:solidFill>
                <a:schemeClr val="bg1"/>
              </a:solidFill>
              <a:latin typeface="+mj-lt"/>
              <a:cs typeface="Arial" charset="0"/>
            </a:endParaRPr>
          </a:p>
          <a:p>
            <a:pPr>
              <a:defRPr/>
            </a:pPr>
            <a:endParaRPr lang="en-US" sz="2800" b="1" dirty="0">
              <a:solidFill>
                <a:schemeClr val="bg1"/>
              </a:solidFill>
              <a:latin typeface="+mj-lt"/>
              <a:cs typeface="Arial" charset="0"/>
            </a:endParaRP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sz="2800" b="1" dirty="0" err="1">
                <a:solidFill>
                  <a:schemeClr val="bg1"/>
                </a:solidFill>
                <a:latin typeface="+mj-lt"/>
                <a:cs typeface="Arial" charset="0"/>
              </a:rPr>
              <a:t>Conversaciones</a:t>
            </a:r>
            <a:r>
              <a:rPr lang="en-US" sz="2800" b="1" dirty="0">
                <a:solidFill>
                  <a:schemeClr val="bg1"/>
                </a:solidFill>
                <a:latin typeface="+mj-lt"/>
                <a:cs typeface="Arial" charset="0"/>
              </a:rPr>
              <a:t> SMART (</a:t>
            </a:r>
            <a:r>
              <a:rPr lang="en-US" sz="2800" b="1" dirty="0" err="1">
                <a:solidFill>
                  <a:schemeClr val="bg1"/>
                </a:solidFill>
                <a:latin typeface="+mj-lt"/>
                <a:cs typeface="Arial" charset="0"/>
              </a:rPr>
              <a:t>inteligentes</a:t>
            </a:r>
            <a:r>
              <a:rPr lang="en-US" sz="2800" b="1" dirty="0">
                <a:solidFill>
                  <a:schemeClr val="bg1"/>
                </a:solidFill>
                <a:latin typeface="+mj-lt"/>
                <a:cs typeface="Arial" charset="0"/>
              </a:rPr>
              <a:t>)</a:t>
            </a:r>
            <a:endParaRPr lang="en-US" sz="2800" b="1" dirty="0">
              <a:solidFill>
                <a:schemeClr val="bg1"/>
              </a:solidFill>
              <a:latin typeface="+mj-lt"/>
              <a:cs typeface="Arial" charset="0"/>
            </a:endParaRP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sz="2800" b="1" dirty="0" err="1">
                <a:solidFill>
                  <a:schemeClr val="bg1"/>
                </a:solidFill>
                <a:latin typeface="+mj-lt"/>
                <a:cs typeface="Arial" charset="0"/>
              </a:rPr>
              <a:t>Características</a:t>
            </a:r>
            <a:r>
              <a:rPr lang="en-US" sz="2800" b="1" dirty="0">
                <a:solidFill>
                  <a:schemeClr val="bg1"/>
                </a:solidFill>
                <a:latin typeface="+mj-lt"/>
                <a:cs typeface="Arial" charset="0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+mj-lt"/>
                <a:cs typeface="Arial" charset="0"/>
              </a:rPr>
              <a:t>conversaciones</a:t>
            </a:r>
            <a:r>
              <a:rPr lang="en-US" sz="2800" b="1" dirty="0">
                <a:solidFill>
                  <a:schemeClr val="bg1"/>
                </a:solidFill>
                <a:latin typeface="+mj-lt"/>
                <a:cs typeface="Arial" charset="0"/>
              </a:rPr>
              <a:t>  SMART, y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sz="2800" b="1" dirty="0" err="1">
                <a:solidFill>
                  <a:schemeClr val="bg1"/>
                </a:solidFill>
                <a:latin typeface="+mj-lt"/>
                <a:cs typeface="Arial" charset="0"/>
              </a:rPr>
              <a:t>Estrategías</a:t>
            </a:r>
            <a:r>
              <a:rPr lang="en-US" sz="2800" b="1" dirty="0">
                <a:solidFill>
                  <a:schemeClr val="bg1"/>
                </a:solidFill>
                <a:latin typeface="+mj-lt"/>
                <a:cs typeface="Arial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+mj-lt"/>
                <a:cs typeface="Arial" charset="0"/>
              </a:rPr>
              <a:t>para</a:t>
            </a:r>
            <a:r>
              <a:rPr lang="en-US" sz="2800" b="1" dirty="0">
                <a:solidFill>
                  <a:schemeClr val="bg1"/>
                </a:solidFill>
                <a:latin typeface="+mj-lt"/>
                <a:cs typeface="Arial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+mj-lt"/>
                <a:cs typeface="Arial" charset="0"/>
              </a:rPr>
              <a:t>crear</a:t>
            </a:r>
            <a:r>
              <a:rPr lang="en-US" sz="2800" b="1" dirty="0">
                <a:solidFill>
                  <a:schemeClr val="bg1"/>
                </a:solidFill>
                <a:latin typeface="+mj-lt"/>
                <a:cs typeface="Arial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+mj-lt"/>
                <a:cs typeface="Arial" charset="0"/>
              </a:rPr>
              <a:t>conversaciones</a:t>
            </a:r>
            <a:r>
              <a:rPr lang="en-US" sz="2800" b="1" dirty="0">
                <a:solidFill>
                  <a:schemeClr val="bg1"/>
                </a:solidFill>
                <a:latin typeface="+mj-lt"/>
                <a:cs typeface="Arial" charset="0"/>
              </a:rPr>
              <a:t> SMART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0391" y="2407118"/>
            <a:ext cx="5481876" cy="3223796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Construyendo</a:t>
            </a:r>
            <a:r>
              <a:rPr lang="en-U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Confianza</a:t>
            </a:r>
            <a:endParaRPr lang="en-US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>
              <a:defRPr/>
            </a:pPr>
            <a:endParaRPr lang="en-US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>
              <a:defRPr/>
            </a:pP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Crear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ambiente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donde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refuerze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carácter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el valor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humano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alta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prioridad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para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desarrollar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confianza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entre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trabajadores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  <p:pic>
        <p:nvPicPr>
          <p:cNvPr id="66565" name="Picture 7" descr="confidenc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1828800"/>
            <a:ext cx="320992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88480" y="1916311"/>
            <a:ext cx="4869960" cy="3223796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endParaRPr lang="en-US" sz="2400" dirty="0">
              <a:solidFill>
                <a:schemeClr val="accent1"/>
              </a:solidFill>
              <a:latin typeface="Arial Black" pitchFamily="34" charset="0"/>
              <a:cs typeface="Arial" charset="0"/>
            </a:endParaRPr>
          </a:p>
          <a:p>
            <a:pPr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Como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resultado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ésta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confianza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actúa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como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manera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preventiva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contra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presión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aparece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de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ansiedad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llena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lugar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trabajo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lleva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a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errores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Arial" charset="0"/>
            </a:endParaRPr>
          </a:p>
        </p:txBody>
      </p:sp>
      <p:pic>
        <p:nvPicPr>
          <p:cNvPr id="68613" name="Picture 8" descr="anxiety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262" y="2093912"/>
            <a:ext cx="3081337" cy="346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1000" y="2209800"/>
            <a:ext cx="6781800" cy="3223796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Modelo</a:t>
            </a:r>
            <a:r>
              <a:rPr lang="en-U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de </a:t>
            </a:r>
            <a:r>
              <a:rPr lang="en-US" sz="2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Estabilidad</a:t>
            </a:r>
            <a:endParaRPr lang="en-US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>
              <a:defRPr/>
            </a:pPr>
            <a:endParaRPr lang="en-US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trabajadores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saben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qué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esperar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usted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cuando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usted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sale?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habilidad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mantener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control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emocional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mientras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indicador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ambiente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seguro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 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1000" y="2590800"/>
            <a:ext cx="6781800" cy="2833033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Una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persona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pierde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su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temperamento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muy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fácil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más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propensa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tener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accidente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causar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lesiones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no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sólo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para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éllos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mismos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sino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para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otros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también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Es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su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tarea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ser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ejemplo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estabilidad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emocional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todo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tiempo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1000" y="2286000"/>
            <a:ext cx="6781800" cy="3614559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endParaRPr lang="en-US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>
              <a:defRPr/>
            </a:pPr>
            <a:r>
              <a:rPr lang="en-US" sz="24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Concientizar</a:t>
            </a:r>
            <a:endParaRPr lang="en-US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>
              <a:defRPr/>
            </a:pPr>
            <a:endParaRPr lang="en-US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>
              <a:defRPr/>
            </a:pP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Encontrar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maneras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creativas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para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crear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conciencia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, en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ambiente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donde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trabajador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tiene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responsabilidad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hacer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repetitivos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por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períodos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extendidos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tiempo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todo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reto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3066" y="1834884"/>
            <a:ext cx="4413402" cy="3223796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endParaRPr lang="en-US" sz="2400" dirty="0">
              <a:solidFill>
                <a:schemeClr val="accent1"/>
              </a:solidFill>
              <a:latin typeface="Arial Black" pitchFamily="34" charset="0"/>
              <a:cs typeface="Arial" charset="0"/>
            </a:endParaRPr>
          </a:p>
          <a:p>
            <a:pPr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habilidad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crear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conciencia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ayudará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a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empleados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 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completar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su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trabajo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con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mas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cuidado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evitando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riesgos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innecesarios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Arial" charset="0"/>
            </a:endParaRPr>
          </a:p>
        </p:txBody>
      </p:sp>
      <p:pic>
        <p:nvPicPr>
          <p:cNvPr id="76805" name="Picture 7" descr="Prevents-Accident-Safety-First-Sign-S-417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1600" y="3581400"/>
            <a:ext cx="3733800" cy="269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6" name="Line 8"/>
          <p:cNvSpPr>
            <a:spLocks noChangeShapeType="1"/>
          </p:cNvSpPr>
          <p:nvPr/>
        </p:nvSpPr>
        <p:spPr bwMode="auto">
          <a:xfrm>
            <a:off x="5181600" y="6477000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1000" y="2133600"/>
            <a:ext cx="6781800" cy="3614559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Manténgase</a:t>
            </a:r>
            <a:r>
              <a:rPr lang="en-U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dispuesto</a:t>
            </a:r>
            <a:r>
              <a:rPr lang="en-U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ha </a:t>
            </a:r>
            <a:r>
              <a:rPr lang="en-US" sz="2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aprender</a:t>
            </a:r>
            <a:endParaRPr lang="en-US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>
              <a:defRPr/>
            </a:pPr>
            <a:endParaRPr lang="en-US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>
              <a:defRPr/>
            </a:pP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Gente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sabe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todo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son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difíciles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enseñar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Mantener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espíritu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dispuesto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ha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aprender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cosas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nuevas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crítico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para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crear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ambiente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seguro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Esto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permite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escuchar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captar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información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valiosa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puede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ser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compartida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entre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endParaRPr lang="en-US" sz="4000" b="1" smtClean="0">
              <a:latin typeface="Arial Black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38200" y="2338804"/>
            <a:ext cx="5867400" cy="3614559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Si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líderes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no son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cuidadosos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pueden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caer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una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mente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cerrada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previene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escuchar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valorar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contribuciones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Recuerde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empleado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hace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Quién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mejor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para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opinar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?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PQuestion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r>
              <a:rPr lang="en-US" sz="3600" b="1" smtClean="0">
                <a:solidFill>
                  <a:schemeClr val="accent1"/>
                </a:solidFill>
              </a:rPr>
              <a:t>Que talento se siente usted un modelo excepcional?</a:t>
            </a:r>
            <a:endParaRPr lang="en-US" sz="3600" smtClean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228600" y="1676400"/>
          <a:ext cx="4230688" cy="496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hart" r:id="rId6" imgW="7619940" imgH="5638710" progId="MSGraph.Chart.8">
                  <p:embed followColorScheme="full"/>
                </p:oleObj>
              </mc:Choice>
              <mc:Fallback>
                <p:oleObj name="Chart" r:id="rId6" imgW="7619940" imgH="563871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76400"/>
                        <a:ext cx="4230688" cy="4968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886200" y="1905000"/>
            <a:ext cx="4953000" cy="4321175"/>
          </a:xfrm>
        </p:spPr>
        <p:txBody>
          <a:bodyPr tIns="127000" bIns="127000"/>
          <a:lstStyle/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Alienta el cumplimiento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Desarrolla Confianza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Muestra Estabilidad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Crea Conciencia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Dispuesto ha aprender</a:t>
            </a:r>
          </a:p>
        </p:txBody>
      </p:sp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PQuestion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1371600"/>
          </a:xfrm>
        </p:spPr>
        <p:txBody>
          <a:bodyPr/>
          <a:lstStyle/>
          <a:p>
            <a:r>
              <a:rPr lang="en-US" sz="3600" b="1" smtClean="0">
                <a:solidFill>
                  <a:schemeClr val="accent1"/>
                </a:solidFill>
              </a:rPr>
              <a:t>En que  área se siente que tenga mayor potencial para crecer?</a:t>
            </a:r>
            <a:endParaRPr lang="en-US" sz="3600" smtClean="0">
              <a:solidFill>
                <a:schemeClr val="accent1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228600" y="1676400"/>
          <a:ext cx="4230688" cy="496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hart" r:id="rId6" imgW="7619940" imgH="5638710" progId="MSGraph.Chart.8">
                  <p:embed followColorScheme="full"/>
                </p:oleObj>
              </mc:Choice>
              <mc:Fallback>
                <p:oleObj name="Chart" r:id="rId6" imgW="7619940" imgH="563871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76400"/>
                        <a:ext cx="4230688" cy="4968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733800" y="1905000"/>
            <a:ext cx="5638800" cy="4525963"/>
          </a:xfrm>
        </p:spPr>
        <p:txBody>
          <a:bodyPr tIns="127000" bIns="127000"/>
          <a:lstStyle/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Alienta el cumplimiento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Desarrolla Confianza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Muestra Estabilidad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Crea Conciencia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Dispuesto ha aprender</a:t>
            </a:r>
          </a:p>
        </p:txBody>
      </p:sp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6400800" cy="1143000"/>
          </a:xfrm>
        </p:spPr>
        <p:txBody>
          <a:bodyPr/>
          <a:lstStyle/>
          <a:p>
            <a:pPr eaLnBrk="1" hangingPunct="1"/>
            <a:r>
              <a:rPr lang="en-US" sz="4800" smtClean="0"/>
              <a:t>Contenido del Modulo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905000"/>
            <a:ext cx="6629400" cy="36623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u="sng" dirty="0" err="1">
                <a:solidFill>
                  <a:schemeClr val="bg1"/>
                </a:solidFill>
                <a:latin typeface="+mj-lt"/>
                <a:cs typeface="Arial" charset="0"/>
              </a:rPr>
              <a:t>Creando</a:t>
            </a:r>
            <a:r>
              <a:rPr lang="en-US" sz="3200" b="1" u="sng" dirty="0">
                <a:solidFill>
                  <a:schemeClr val="bg1"/>
                </a:solidFill>
                <a:latin typeface="+mj-lt"/>
                <a:cs typeface="Arial" charset="0"/>
              </a:rPr>
              <a:t> un </a:t>
            </a:r>
            <a:r>
              <a:rPr lang="en-US" sz="3200" b="1" u="sng" dirty="0" err="1">
                <a:solidFill>
                  <a:schemeClr val="bg1"/>
                </a:solidFill>
                <a:latin typeface="+mj-lt"/>
                <a:cs typeface="Arial" charset="0"/>
              </a:rPr>
              <a:t>lugar</a:t>
            </a:r>
            <a:r>
              <a:rPr lang="en-US" sz="3200" b="1" u="sng" dirty="0">
                <a:solidFill>
                  <a:schemeClr val="bg1"/>
                </a:solidFill>
                <a:latin typeface="+mj-lt"/>
                <a:cs typeface="Arial" charset="0"/>
              </a:rPr>
              <a:t> </a:t>
            </a:r>
            <a:r>
              <a:rPr lang="en-US" sz="3200" b="1" u="sng" dirty="0" err="1">
                <a:solidFill>
                  <a:schemeClr val="bg1"/>
                </a:solidFill>
                <a:latin typeface="+mj-lt"/>
                <a:cs typeface="Arial" charset="0"/>
              </a:rPr>
              <a:t>seguro</a:t>
            </a:r>
            <a:r>
              <a:rPr lang="en-US" sz="3200" b="1" dirty="0">
                <a:solidFill>
                  <a:schemeClr val="bg1"/>
                </a:solidFill>
                <a:latin typeface="+mj-lt"/>
                <a:cs typeface="Arial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+mj-lt"/>
                <a:cs typeface="Arial" charset="0"/>
              </a:rPr>
              <a:t>consiste</a:t>
            </a:r>
            <a:r>
              <a:rPr lang="en-US" sz="3200" b="1" dirty="0">
                <a:solidFill>
                  <a:schemeClr val="bg1"/>
                </a:solidFill>
                <a:latin typeface="+mj-lt"/>
                <a:cs typeface="Arial" charset="0"/>
              </a:rPr>
              <a:t> en </a:t>
            </a:r>
            <a:r>
              <a:rPr lang="en-US" sz="3200" b="1" dirty="0" err="1">
                <a:solidFill>
                  <a:schemeClr val="bg1"/>
                </a:solidFill>
                <a:latin typeface="+mj-lt"/>
                <a:cs typeface="Arial" charset="0"/>
              </a:rPr>
              <a:t>tres</a:t>
            </a:r>
            <a:r>
              <a:rPr lang="en-US" sz="3200" b="1" dirty="0">
                <a:solidFill>
                  <a:schemeClr val="bg1"/>
                </a:solidFill>
                <a:latin typeface="+mj-lt"/>
                <a:cs typeface="Arial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+mj-lt"/>
                <a:cs typeface="Arial" charset="0"/>
              </a:rPr>
              <a:t>sesiones</a:t>
            </a:r>
            <a:r>
              <a:rPr lang="en-US" sz="3200" b="1" dirty="0">
                <a:solidFill>
                  <a:schemeClr val="bg1"/>
                </a:solidFill>
                <a:latin typeface="+mj-lt"/>
                <a:cs typeface="Arial" charset="0"/>
              </a:rPr>
              <a:t>:</a:t>
            </a:r>
            <a:endParaRPr lang="en-US" sz="3200" b="1" dirty="0">
              <a:solidFill>
                <a:schemeClr val="bg1"/>
              </a:solidFill>
              <a:latin typeface="+mj-lt"/>
              <a:cs typeface="Arial" charset="0"/>
            </a:endParaRPr>
          </a:p>
          <a:p>
            <a:pPr>
              <a:defRPr/>
            </a:pPr>
            <a:endParaRPr lang="en-US" sz="2800" b="1" dirty="0">
              <a:solidFill>
                <a:schemeClr val="bg1"/>
              </a:solidFill>
              <a:latin typeface="+mj-lt"/>
              <a:cs typeface="Arial" charset="0"/>
            </a:endParaRP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sz="2800" b="1" dirty="0" err="1">
                <a:solidFill>
                  <a:schemeClr val="bg1"/>
                </a:solidFill>
                <a:latin typeface="+mj-lt"/>
                <a:cs typeface="Arial" charset="0"/>
              </a:rPr>
              <a:t>Conversaciones</a:t>
            </a:r>
            <a:r>
              <a:rPr lang="en-US" sz="2800" b="1" dirty="0">
                <a:solidFill>
                  <a:schemeClr val="bg1"/>
                </a:solidFill>
                <a:latin typeface="+mj-lt"/>
                <a:cs typeface="Arial" charset="0"/>
              </a:rPr>
              <a:t> SMART (</a:t>
            </a:r>
            <a:r>
              <a:rPr lang="en-US" sz="2800" b="1" dirty="0" err="1">
                <a:solidFill>
                  <a:schemeClr val="bg1"/>
                </a:solidFill>
                <a:latin typeface="+mj-lt"/>
                <a:cs typeface="Arial" charset="0"/>
              </a:rPr>
              <a:t>inteligentes</a:t>
            </a:r>
            <a:r>
              <a:rPr lang="en-US" sz="2800" b="1" dirty="0">
                <a:solidFill>
                  <a:schemeClr val="bg1"/>
                </a:solidFill>
                <a:latin typeface="+mj-lt"/>
                <a:cs typeface="Arial" charset="0"/>
              </a:rPr>
              <a:t>)</a:t>
            </a:r>
            <a:endParaRPr lang="en-US" sz="2800" b="1" dirty="0">
              <a:solidFill>
                <a:schemeClr val="bg1"/>
              </a:solidFill>
              <a:latin typeface="+mj-lt"/>
              <a:cs typeface="Arial" charset="0"/>
            </a:endParaRP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sz="2800" b="1" dirty="0" err="1">
                <a:solidFill>
                  <a:schemeClr val="bg1"/>
                </a:solidFill>
                <a:latin typeface="+mj-lt"/>
                <a:cs typeface="Arial" charset="0"/>
              </a:rPr>
              <a:t>Características</a:t>
            </a:r>
            <a:r>
              <a:rPr lang="en-US" sz="2800" b="1" dirty="0">
                <a:solidFill>
                  <a:schemeClr val="bg1"/>
                </a:solidFill>
                <a:latin typeface="+mj-lt"/>
                <a:cs typeface="Arial" charset="0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+mj-lt"/>
                <a:cs typeface="Arial" charset="0"/>
              </a:rPr>
              <a:t>conversaciones</a:t>
            </a:r>
            <a:r>
              <a:rPr lang="en-US" sz="2800" b="1" dirty="0">
                <a:solidFill>
                  <a:schemeClr val="bg1"/>
                </a:solidFill>
                <a:latin typeface="+mj-lt"/>
                <a:cs typeface="Arial" charset="0"/>
              </a:rPr>
              <a:t>  SMART, y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sz="2800" b="1" dirty="0" err="1">
                <a:solidFill>
                  <a:schemeClr val="bg1"/>
                </a:solidFill>
                <a:latin typeface="+mj-lt"/>
                <a:cs typeface="Arial" charset="0"/>
              </a:rPr>
              <a:t>Estrategías</a:t>
            </a:r>
            <a:r>
              <a:rPr lang="en-US" sz="2800" b="1" dirty="0">
                <a:solidFill>
                  <a:schemeClr val="bg1"/>
                </a:solidFill>
                <a:latin typeface="+mj-lt"/>
                <a:cs typeface="Arial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+mj-lt"/>
                <a:cs typeface="Arial" charset="0"/>
              </a:rPr>
              <a:t>para</a:t>
            </a:r>
            <a:r>
              <a:rPr lang="en-US" sz="2800" b="1" dirty="0">
                <a:solidFill>
                  <a:schemeClr val="bg1"/>
                </a:solidFill>
                <a:latin typeface="+mj-lt"/>
                <a:cs typeface="Arial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+mj-lt"/>
                <a:cs typeface="Arial" charset="0"/>
              </a:rPr>
              <a:t>crear</a:t>
            </a:r>
            <a:r>
              <a:rPr lang="en-US" sz="2800" b="1" dirty="0">
                <a:solidFill>
                  <a:schemeClr val="bg1"/>
                </a:solidFill>
                <a:latin typeface="+mj-lt"/>
                <a:cs typeface="Arial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+mj-lt"/>
                <a:cs typeface="Arial" charset="0"/>
              </a:rPr>
              <a:t>conversaciones</a:t>
            </a:r>
            <a:r>
              <a:rPr lang="en-US" sz="2800" b="1" dirty="0">
                <a:solidFill>
                  <a:schemeClr val="bg1"/>
                </a:solidFill>
                <a:latin typeface="+mj-lt"/>
                <a:cs typeface="Arial" charset="0"/>
              </a:rPr>
              <a:t> SMART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PQuestion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295400"/>
          </a:xfrm>
        </p:spPr>
        <p:txBody>
          <a:bodyPr/>
          <a:lstStyle/>
          <a:p>
            <a:r>
              <a:rPr lang="en-US" sz="3600" b="1" smtClean="0">
                <a:solidFill>
                  <a:schemeClr val="accent1"/>
                </a:solidFill>
              </a:rPr>
              <a:t>Qué cualidad, si bién enseñando e implementando, traería el mayor beneficio para su trabajo o situación?</a:t>
            </a:r>
            <a:endParaRPr lang="en-US" sz="3600" smtClean="0">
              <a:solidFill>
                <a:schemeClr val="accent1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228600" y="1676400"/>
          <a:ext cx="4230688" cy="496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art" r:id="rId7" imgW="7619940" imgH="5638710" progId="MSGraph.Chart.8">
                  <p:embed followColorScheme="full"/>
                </p:oleObj>
              </mc:Choice>
              <mc:Fallback>
                <p:oleObj name="Chart" r:id="rId7" imgW="7619940" imgH="563871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76400"/>
                        <a:ext cx="4230688" cy="4968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810000" y="1981200"/>
            <a:ext cx="5105400" cy="4525963"/>
          </a:xfrm>
        </p:spPr>
        <p:txBody>
          <a:bodyPr tIns="127000" bIns="127000"/>
          <a:lstStyle/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Alienta el cumplimiento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Desarrolla Confianza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Muestra Estabilidad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Crea Conciencia</a:t>
            </a:r>
          </a:p>
          <a:p>
            <a:pPr marL="514350" indent="-514350">
              <a:spcBef>
                <a:spcPct val="0"/>
              </a:spcBef>
              <a:spcAft>
                <a:spcPct val="100000"/>
              </a:spcAft>
              <a:buFont typeface="Arial" pitchFamily="34" charset="0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Dispuesto ha aprender</a:t>
            </a:r>
          </a:p>
        </p:txBody>
      </p:sp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3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6400800" cy="1143000"/>
          </a:xfrm>
        </p:spPr>
        <p:txBody>
          <a:bodyPr/>
          <a:lstStyle/>
          <a:p>
            <a:pPr eaLnBrk="1" hangingPunct="1"/>
            <a:r>
              <a:rPr lang="en-US" sz="4800" smtClean="0"/>
              <a:t>Objetivos del Modulo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752600"/>
            <a:ext cx="6629400" cy="48323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	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Los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participantes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aprenderán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cómo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motivar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relaciones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y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ambiente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donde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ambos, el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empleador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y el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empleado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puedan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trabajar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juntos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para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ayudar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mejorar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las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condiciones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del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lugar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de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trabajo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.</a:t>
            </a:r>
          </a:p>
          <a:p>
            <a:pPr eaLnBrk="0" hangingPunct="0">
              <a:defRPr/>
            </a:pP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	</a:t>
            </a:r>
          </a:p>
          <a:p>
            <a:pPr eaLnBrk="0" hangingPunct="0">
              <a:defRPr/>
            </a:pP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	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Aprenderán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como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disminuir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el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temor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y la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ansiedad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en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su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empleo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y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aumentar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su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confianza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en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su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habilidad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para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realizar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el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trabajo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resultando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en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menos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lesiones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 y </a:t>
            </a:r>
            <a:r>
              <a:rPr lang="en-US" sz="2800" dirty="0" err="1">
                <a:solidFill>
                  <a:schemeClr val="bg1"/>
                </a:solidFill>
                <a:latin typeface="+mj-lt"/>
                <a:ea typeface="Times New Roman" pitchFamily="18" charset="0"/>
              </a:rPr>
              <a:t>accidentes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Times New Roman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Conversaciones SMART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33400" y="1981200"/>
            <a:ext cx="5181600" cy="3614559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Qué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una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cultura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seguridad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? </a:t>
            </a:r>
          </a:p>
          <a:p>
            <a:pPr>
              <a:defRPr/>
            </a:pP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Una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cultura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seguridad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ambiente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donde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las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actitudes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comportamientos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percepciones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todos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trabajadores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son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reflejados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en la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salud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seguridad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del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lugar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trabajo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. 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Arial" charset="0"/>
            </a:endParaRPr>
          </a:p>
        </p:txBody>
      </p:sp>
      <p:pic>
        <p:nvPicPr>
          <p:cNvPr id="4" name="Picture 3" descr="osha_big_fn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9800" y="3657600"/>
            <a:ext cx="2743200" cy="2786063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 Black" pitchFamily="34" charset="0"/>
              </a:rPr>
              <a:t>Conversaciones SMART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33400" y="1981200"/>
            <a:ext cx="3810000" cy="2833033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Una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manera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medir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actitudes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comportamientos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percepciones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ESCUCHANDO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conversaciones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alrededor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usted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  <p:pic>
        <p:nvPicPr>
          <p:cNvPr id="21509" name="Picture 6" descr="MC900238192.WM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8200" y="2895600"/>
            <a:ext cx="2362200" cy="36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Callout 7"/>
          <p:cNvSpPr/>
          <p:nvPr/>
        </p:nvSpPr>
        <p:spPr>
          <a:xfrm>
            <a:off x="6477000" y="1752600"/>
            <a:ext cx="2438400" cy="2057400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11" name="TextBox 8"/>
          <p:cNvSpPr txBox="1">
            <a:spLocks noChangeArrowheads="1"/>
          </p:cNvSpPr>
          <p:nvPr/>
        </p:nvSpPr>
        <p:spPr bwMode="auto">
          <a:xfrm>
            <a:off x="6705600" y="2057400"/>
            <a:ext cx="1981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b="1">
                <a:solidFill>
                  <a:schemeClr val="accent1"/>
                </a:solidFill>
              </a:rPr>
              <a:t>TIP: esta es una ocasion donde no tienen que usar tapones para los oidos.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 Black" pitchFamily="34" charset="0"/>
              </a:rPr>
              <a:t>Conversaciones SMART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33400" y="1752600"/>
            <a:ext cx="5486400" cy="4005322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tipos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conversaciones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en 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lugar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trabajo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donde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existe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una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cultura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de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seguridad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son “smart” (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inteligente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). 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Escuchamos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mucho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sobre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metas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“SMART”-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Específicas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Medibles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Obtenibles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,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Realísticas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y con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Fecha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  Las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Conversaciones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 SMART son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+mn-cs"/>
              </a:rPr>
              <a:t>similares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+mn-cs"/>
              </a:rPr>
              <a:t>.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+mn-cs"/>
            </a:endParaRPr>
          </a:p>
        </p:txBody>
      </p:sp>
      <p:pic>
        <p:nvPicPr>
          <p:cNvPr id="23557" name="Picture 9" descr="SMART_Goals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0" y="2133600"/>
            <a:ext cx="280987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3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73152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 Black" pitchFamily="34" charset="0"/>
              </a:rPr>
              <a:t>Conversaciones SMART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57200" y="2286000"/>
            <a:ext cx="4267200" cy="3223796"/>
          </a:xfrm>
          <a:prstGeom prst="roundRect">
            <a:avLst>
              <a:gd name="adj" fmla="val 10109"/>
            </a:avLst>
          </a:prstGeom>
          <a:solidFill>
            <a:schemeClr val="bg1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Las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conversaciones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SMART  se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definen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como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diálogos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con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metas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que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motivan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y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guían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a los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participantes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del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diálogo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hacía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un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lugar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sano</a:t>
            </a:r>
            <a:r>
              <a:rPr lang="en-US" sz="2400" dirty="0">
                <a:solidFill>
                  <a:schemeClr val="accent1"/>
                </a:solidFill>
                <a:latin typeface="Arial Black" pitchFamily="34" charset="0"/>
                <a:cs typeface="Arial" charset="0"/>
              </a:rPr>
              <a:t> y salvo.  </a:t>
            </a:r>
            <a:endParaRPr lang="en-US" sz="2400" dirty="0">
              <a:solidFill>
                <a:schemeClr val="accent1"/>
              </a:solidFill>
              <a:latin typeface="Arial Black" pitchFamily="34" charset="0"/>
              <a:cs typeface="Arial" charset="0"/>
            </a:endParaRPr>
          </a:p>
        </p:txBody>
      </p:sp>
      <p:pic>
        <p:nvPicPr>
          <p:cNvPr id="24581" name="Picture 11" descr="MC900250469.WM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76800" y="2133600"/>
            <a:ext cx="3886200" cy="391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POWERPOINTVERSION" val="12.0"/>
  <p:tag name="TPFULLVERSION" val="4.3.1.110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08388BFFA6C4DFF938312D0ADE70C99"/>
  <p:tag name="SLIDEID" val="B08388BFFA6C4DFF938312D0ADE70C99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Which of the following is not an indicator of safety culture in the workplace?"/>
  <p:tag name="ANSWERSALIAS" val="Attitude|smicln|OSHA Posters|smicln|Behaviors|smicln|Perceptions"/>
  <p:tag name="VALUES" val="No Value|smicln|No Value|smicln|No Value|smicln|No Val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3"/>
  <p:tag name="FONTSIZE" val="32"/>
  <p:tag name="BULLETTYPE" val="ppBulletArabicPeriod"/>
  <p:tag name="ANSWERTEXT" val="Attitude&#10;OSHA Posters&#10;Behaviors&#10;Perception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9E54D5FFBFA4550A559B182E3B68EB4"/>
  <p:tag name="SLIDEID" val="09E54D5FFBFA4550A559B182E3B68EB4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Which trait do you feel you most exemplify or model?"/>
  <p:tag name="ANSWERSALIAS" val="Encourage Compliance|smicln|Build Confidence|smicln|Model Stability|smicln|Create Awareness|smicln|Stay Teachable"/>
  <p:tag name="VALUES" val="No Value|smicln|No Value|smicln|No Value|smicln|No Value|smicln|No Valu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5"/>
  <p:tag name="FONTSIZE" val="32"/>
  <p:tag name="BULLETTYPE" val="ppBulletArabicPeriod"/>
  <p:tag name="ANSWERTEXT" val="Encourage Compliance&#10;Build Confidence&#10;Model Stability&#10;Create Awareness&#10;Stay Teachable"/>
  <p:tag name="OLDNUMANSWERS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9E54D5FFBFA4550A559B182E3B68EB4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Encourage Compliance|smicln|Build Confidence|smicln|Model Stability|smicln|Create Awareness|smicln|Stay Teachable"/>
  <p:tag name="SLIDEORDER" val="2"/>
  <p:tag name="SLIDEGUID" val="B3A7755D514143649402CB003BC97760"/>
  <p:tag name="QUESTIONALIAS" val="In which trait or area do you feel you have the most potential for growth?"/>
  <p:tag name="VALUES" val="No Value|smicln|No Value|smicln|No Value|smicln|No Value|smicln|No Valu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5"/>
  <p:tag name="FONTSIZE" val="32"/>
  <p:tag name="BULLETTYPE" val="ppBulletArabicPeriod"/>
  <p:tag name="ANSWERTEXT" val="Encourage Compliance&#10;Build Confidence&#10;Model Stability&#10;Create Awareness&#10;Stay Teachable"/>
  <p:tag name="OLDNUMANSWERS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9E54D5FFBFA4550A559B182E3B68EB4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Encourage Compliance|smicln|Build Confidence|smicln|Model Stability|smicln|Create Awareness|smicln|Stay Teachable"/>
  <p:tag name="SLIDEORDER" val="3"/>
  <p:tag name="SLIDEGUID" val="BFE52B202FAF4343A6E99432B014CDAF"/>
  <p:tag name="QUESTIONALIAS" val="Which trait, if successfully modeled and implemented, would bring the greatest benefit to your specific work area or situation?"/>
  <p:tag name="VALUES" val="No Value|smicln|No Value|smicln|No Value|smicln|No Value|smicln|No Val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5"/>
  <p:tag name="FONTSIZE" val="32"/>
  <p:tag name="BULLETTYPE" val="ppBulletArabicPeriod"/>
  <p:tag name="ANSWERTEXT" val="Encourage Compliance&#10;Build Confidence&#10;Model Stability&#10;Create Awareness&#10;Stay Teachable"/>
  <p:tag name="OLDNUMANSWERS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Storm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000000"/>
      </a:accent1>
      <a:accent2>
        <a:srgbClr val="C0504D"/>
      </a:accent2>
      <a:accent3>
        <a:srgbClr val="5F5F5F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11068</TotalTime>
  <Words>1614</Words>
  <Application>Microsoft Office PowerPoint</Application>
  <PresentationFormat>On-screen Show (4:3)</PresentationFormat>
  <Paragraphs>185</Paragraphs>
  <Slides>40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Tw Cen MT</vt:lpstr>
      <vt:lpstr>Calibri</vt:lpstr>
      <vt:lpstr>Times New Roman</vt:lpstr>
      <vt:lpstr>Arial Black</vt:lpstr>
      <vt:lpstr>Office Theme</vt:lpstr>
      <vt:lpstr>Chart</vt:lpstr>
      <vt:lpstr>creando un lugar    SEGURO </vt:lpstr>
      <vt:lpstr> </vt:lpstr>
      <vt:lpstr>Contenido del Modulo</vt:lpstr>
      <vt:lpstr>Contenido del Modulo</vt:lpstr>
      <vt:lpstr>Objetivos del Modulo</vt:lpstr>
      <vt:lpstr>Conversaciones SMART </vt:lpstr>
      <vt:lpstr>Conversaciones SMART </vt:lpstr>
      <vt:lpstr>Conversaciones SMART </vt:lpstr>
      <vt:lpstr>Conversaciones SMART </vt:lpstr>
      <vt:lpstr>Conversaciones SMART </vt:lpstr>
      <vt:lpstr>Conversaciones SMART </vt:lpstr>
      <vt:lpstr>Cuál de los siguientes no es un indicador de cultura segura en el trabajo?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Examinese usted mismo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 talento se siente usted un modelo excepcional?</vt:lpstr>
      <vt:lpstr>En que  área se siente que tenga mayor potencial para crecer?</vt:lpstr>
      <vt:lpstr>Qué cualidad, si bién enseñando e implementando, traería el mayor beneficio para su trabajo o situación?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place where   SAFETY HAPPENS</dc:title>
  <dc:creator>Ivy</dc:creator>
  <cp:lastModifiedBy>Vosburgh, Linda - OSHA</cp:lastModifiedBy>
  <cp:revision>1027</cp:revision>
  <cp:lastPrinted>2012-04-17T16:54:56Z</cp:lastPrinted>
  <dcterms:modified xsi:type="dcterms:W3CDTF">2012-04-17T16:56:13Z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TC300061759990</vt:lpwstr>
  </property>
</Properties>
</file>