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0494" autoAdjust="0"/>
  </p:normalViewPr>
  <p:slideViewPr>
    <p:cSldViewPr>
      <p:cViewPr varScale="1">
        <p:scale>
          <a:sx n="80" d="100"/>
          <a:sy n="80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DC6F8-895C-4F5D-BC02-2053605BF89B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41A57-E9F8-4570-9B1F-BDEC74670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473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B670-812F-4DD4-A38E-D17978EF6E00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A8D97-FC57-41DD-AF27-67DCA8E72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44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D505A-0026-4448-B0D4-6668D9DBF062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1F0CB-F625-4103-BE90-3BE0E5A16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2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EA94B-FF7E-4D81-A0FD-882BF6D9A9E3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8F7DB-7493-433C-A526-3BFEB75E3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6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16B29-4A6D-4E6E-A4D5-96CAFDC186BA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4BCAC-9DE5-4909-A92A-125F7AD7D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7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64FCA-AE59-46A9-9C65-180F67CC281F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1ED33-9C5A-448E-B720-E002DA1DE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0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B61D9-E441-471C-8EA1-2C67575E2897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7A84E-B759-4C9F-BC01-47A948954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F37F2-0D5A-4280-B0FD-7DADACB693D9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F3057-4AF0-4CC3-A643-372F7C00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6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1D69-0355-48F7-ACFC-01BC22D2BBB5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11A9F-FDE1-45CC-9AEC-42EC38F6C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11AA5-6793-453F-A812-8C104078A817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8B689-A6F4-4F8C-A2BC-1FBED78B4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7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C51C6-2DB8-43F1-97C5-EB7E942CA13F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24CC4-0717-44D2-8688-7492D1AA2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32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51857B-88BB-456E-86C3-8A3D8947C600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6B93DA-52B2-461D-85A3-28247F39A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slide" Target="slide11.xml"/><Relationship Id="rId3" Type="http://schemas.openxmlformats.org/officeDocument/2006/relationships/slide" Target="slide7.xml"/><Relationship Id="rId7" Type="http://schemas.openxmlformats.org/officeDocument/2006/relationships/slide" Target="slide13.xml"/><Relationship Id="rId12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11" Type="http://schemas.openxmlformats.org/officeDocument/2006/relationships/slide" Target="slide10.xml"/><Relationship Id="rId5" Type="http://schemas.openxmlformats.org/officeDocument/2006/relationships/slide" Target="slide3.xml"/><Relationship Id="rId10" Type="http://schemas.openxmlformats.org/officeDocument/2006/relationships/slide" Target="slide19.xml"/><Relationship Id="rId4" Type="http://schemas.openxmlformats.org/officeDocument/2006/relationships/slide" Target="slide17.xml"/><Relationship Id="rId9" Type="http://schemas.openxmlformats.org/officeDocument/2006/relationships/slide" Target="slide14.xml"/><Relationship Id="rId1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4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085850"/>
          <a:ext cx="8305800" cy="5202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5905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Controls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Prevention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Stressors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Ergonomics</a:t>
                      </a:r>
                      <a:endParaRPr lang="en-US" sz="1800" dirty="0"/>
                    </a:p>
                  </a:txBody>
                  <a:tcPr marT="45719" marB="45719"/>
                </a:tc>
              </a:tr>
              <a:tr h="9309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2" action="ppaction://hlinksldjump"/>
                        </a:rPr>
                        <a:t>10’s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3" action="ppaction://hlinksldjump"/>
                        </a:rPr>
                        <a:t>10’s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" action="ppaction://noaction"/>
                        </a:rPr>
                        <a:t>10’s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rId4" action="ppaction://hlinksldjump"/>
                        </a:rPr>
                        <a:t>10’s</a:t>
                      </a:r>
                      <a:endParaRPr lang="en-US" sz="2800" dirty="0"/>
                    </a:p>
                  </a:txBody>
                  <a:tcPr marT="45719" marB="45719"/>
                </a:tc>
              </a:tr>
              <a:tr h="9309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rId5" action="ppaction://hlinksldjump"/>
                        </a:rPr>
                        <a:t>20’s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rId6" action="ppaction://hlinksldjump"/>
                        </a:rPr>
                        <a:t>20’s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rId7" action="ppaction://hlinksldjump"/>
                        </a:rPr>
                        <a:t>20’s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rId8" action="ppaction://hlinksldjump"/>
                        </a:rPr>
                        <a:t>20’s</a:t>
                      </a:r>
                      <a:endParaRPr lang="en-US" sz="2800" dirty="0"/>
                    </a:p>
                  </a:txBody>
                  <a:tcPr marT="45719" marB="45719"/>
                </a:tc>
              </a:tr>
              <a:tr h="9309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" action="ppaction://noaction"/>
                        </a:rPr>
                        <a:t>30’s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" action="ppaction://noaction"/>
                        </a:rPr>
                        <a:t>30’s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rId9" action="ppaction://hlinksldjump"/>
                        </a:rPr>
                        <a:t>30’s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rId10" action="ppaction://hlinksldjump"/>
                        </a:rPr>
                        <a:t>30’s</a:t>
                      </a:r>
                      <a:endParaRPr lang="en-US" sz="2800" dirty="0"/>
                    </a:p>
                  </a:txBody>
                  <a:tcPr marT="45719" marB="45719"/>
                </a:tc>
              </a:tr>
              <a:tr h="9309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" action="ppaction://noaction"/>
                        </a:rPr>
                        <a:t>40’s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rId11" action="ppaction://hlinksldjump"/>
                        </a:rPr>
                        <a:t>40’s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" action="ppaction://noaction"/>
                        </a:rPr>
                        <a:t>40’s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" action="ppaction://noaction"/>
                        </a:rPr>
                        <a:t>40’s</a:t>
                      </a:r>
                      <a:endParaRPr lang="en-US" sz="2800" dirty="0"/>
                    </a:p>
                  </a:txBody>
                  <a:tcPr marT="45719" marB="45719"/>
                </a:tc>
              </a:tr>
              <a:tr h="8876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rId12" action="ppaction://hlinksldjump"/>
                        </a:rPr>
                        <a:t>50’s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rId13" action="ppaction://hlinksldjump"/>
                        </a:rPr>
                        <a:t>50’s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" action="ppaction://noaction"/>
                        </a:rPr>
                        <a:t>50’s</a:t>
                      </a:r>
                      <a:endParaRPr lang="en-US" sz="2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hlinkClick r:id="" action="ppaction://noaction"/>
                        </a:rPr>
                        <a:t>50’s</a:t>
                      </a:r>
                      <a:endParaRPr lang="en-US" sz="2800" dirty="0"/>
                    </a:p>
                  </a:txBody>
                  <a:tcPr marT="45719" marB="45719"/>
                </a:tc>
              </a:tr>
            </a:tbl>
          </a:graphicData>
        </a:graphic>
      </p:graphicFrame>
      <p:pic>
        <p:nvPicPr>
          <p:cNvPr id="5" name="Picture 4" descr="jeop-allgames.jpg"/>
          <p:cNvPicPr>
            <a:picLocks noChangeAspect="1"/>
          </p:cNvPicPr>
          <p:nvPr/>
        </p:nvPicPr>
        <p:blipFill>
          <a:blip r:embed="rId14"/>
          <a:srcRect l="35908" t="61765" r="31572" b="8823"/>
          <a:stretch>
            <a:fillRect/>
          </a:stretch>
        </p:blipFill>
        <p:spPr>
          <a:xfrm>
            <a:off x="3200400" y="152400"/>
            <a:ext cx="2895600" cy="96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hlinkClick r:id="rId2" action="ppaction://hlinksldjump"/>
              </a:rPr>
              <a:t>Stretching to relieve stress and pressure on body.</a:t>
            </a:r>
            <a:endParaRPr lang="en-US" smtClean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hlinkClick r:id="rId2" action="ppaction://hlinksldjump"/>
              </a:rPr>
              <a:t>Things you can do to avoid injuries or illnesses. </a:t>
            </a:r>
            <a:endParaRPr lang="en-US" smtClean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hlinkClick r:id="rId2" action="ppaction://hlinksldjump"/>
              </a:rPr>
              <a:t>Force, posture, repetition and contact stress. </a:t>
            </a:r>
            <a:endParaRPr lang="en-US" smtClean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hlinkClick r:id="rId2" action="ppaction://hlinksldjump"/>
              </a:rPr>
              <a:t> Performing the same motion or series of motions repeatedly and frequently.</a:t>
            </a:r>
            <a:endParaRPr lang="en-US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hlinkClick r:id="rId2" action="ppaction://hlinksldjump"/>
              </a:rPr>
              <a:t> Tasks that require exertions and result in pressure on joints </a:t>
            </a:r>
            <a:endParaRPr lang="en-US" smtClean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hlinkClick r:id="rId2" action="ppaction://hlinksldjump"/>
              </a:rPr>
              <a:t>Positions that place stress on the body, such as reaching above shoulder height, kneeling, squatting, leaning over a worktable, twisting the torso while lifting </a:t>
            </a:r>
            <a:endParaRPr lang="en-US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hlinkClick r:id="rId2" action="ppaction://hlinksldjump"/>
              </a:rPr>
              <a:t>Injuries caused by exposure to repetitive, forceful or awkward tasks over time.  </a:t>
            </a:r>
            <a:endParaRPr lang="en-US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hlinkClick r:id="rId2" action="ppaction://hlinksldjump"/>
              </a:rPr>
              <a:t>The study of how to bring the work to the worker.</a:t>
            </a:r>
            <a:endParaRPr lang="en-US" smtClean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hlinkClick r:id="rId2" action="ppaction://hlinksldjump"/>
              </a:rPr>
              <a:t>MSD’s </a:t>
            </a:r>
            <a:endParaRPr lang="en-US" smtClean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hlinkClick r:id="rId2" action="ppaction://hlinksldjump"/>
              </a:rPr>
              <a:t>Poor work design and practice.</a:t>
            </a:r>
            <a:endParaRPr lang="en-US" smtClean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  <a:hlinkClick r:id="rId2" action="ppaction://hlinksldjump"/>
              </a:rPr>
              <a:t>A </a:t>
            </a:r>
            <a:r>
              <a:rPr lang="en-US" dirty="0" smtClean="0">
                <a:solidFill>
                  <a:srgbClr val="FFFF00"/>
                </a:solidFill>
                <a:hlinkClick r:id="rId2" action="ppaction://hlinksldjump"/>
              </a:rPr>
              <a:t>situation where </a:t>
            </a:r>
            <a:r>
              <a:rPr lang="en-US" dirty="0">
                <a:solidFill>
                  <a:srgbClr val="FFFF00"/>
                </a:solidFill>
                <a:hlinkClick r:id="rId2" action="ppaction://hlinksldjump"/>
              </a:rPr>
              <a:t>employees work </a:t>
            </a:r>
            <a:r>
              <a:rPr lang="en-US" dirty="0" smtClean="0">
                <a:solidFill>
                  <a:srgbClr val="FFFF00"/>
                </a:solidFill>
                <a:hlinkClick r:id="rId2" action="ppaction://hlinksldjump"/>
              </a:rPr>
              <a:t>several </a:t>
            </a:r>
            <a:r>
              <a:rPr lang="en-US" dirty="0">
                <a:solidFill>
                  <a:srgbClr val="FFFF00"/>
                </a:solidFill>
                <a:hlinkClick r:id="rId2" action="ppaction://hlinksldjump"/>
              </a:rPr>
              <a:t>different jobs to avoid stressing the same parts of the body.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hlinkClick r:id="rId2" action="ppaction://hlinksldjump"/>
              </a:rPr>
              <a:t>Injuries, absenteeism, high turnover, reduction in quality, and increase is costs </a:t>
            </a:r>
            <a:endParaRPr lang="en-US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hlinkClick r:id="rId2" action="ppaction://hlinksldjump"/>
              </a:rPr>
              <a:t>The proper design of tools, equipment, workstations, and job tasks. </a:t>
            </a:r>
            <a:endParaRPr lang="en-US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is job rotation? </a:t>
            </a:r>
            <a:br>
              <a:rPr lang="en-US" b="1" smtClean="0"/>
            </a:br>
            <a:r>
              <a:rPr lang="en-US" b="1" smtClean="0"/>
              <a:t>(Controls-10’s)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is an administrative control? (Controls-20’s)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is an engineering control? (Controls-30’s)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are controls used to prevent MSD’s? (Controls-40’s)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are insoles? Or What is proper footwear? (Controls-50’s)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are gloves? </a:t>
            </a:r>
            <a:br>
              <a:rPr lang="en-US" b="1" smtClean="0"/>
            </a:br>
            <a:r>
              <a:rPr lang="en-US" b="1" smtClean="0"/>
              <a:t>(Prevention-10’s)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is body mapping?  (Prevention-20’s)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are early warning signs? (Prevention-30’s)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hlinkClick r:id="rId2" action="ppaction://hlinksldjump"/>
              </a:rPr>
              <a:t>Reducing exposure to hazards by modifying the workplace policies and procedures.  </a:t>
            </a:r>
            <a:endParaRPr lang="en-US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is exercise? </a:t>
            </a:r>
            <a:br>
              <a:rPr lang="en-US" b="1" smtClean="0"/>
            </a:br>
            <a:r>
              <a:rPr lang="en-US" b="1" smtClean="0"/>
              <a:t>(Prevention-40’s)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are preventative measures? (Prevention-50’s)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are ergonomic stressors or factors? (Stressors-10’s)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is repetition? </a:t>
            </a:r>
            <a:br>
              <a:rPr lang="en-US" b="1" smtClean="0"/>
            </a:br>
            <a:r>
              <a:rPr lang="en-US" b="1" smtClean="0"/>
              <a:t>(Stressors-20’s)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is force? (Stressors-30’s)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is posture? (Stressors-40’s)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is cumulative trauma? (Stressors-50’s)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is ergonomics? (Ergonomics-10’s)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are musculoskeletal disorders? (Ergonomics-20’s)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is the cause of MSD’s? (Ergonomics-30’s)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hlinkClick r:id="rId2" action="ppaction://hlinksldjump"/>
              </a:rPr>
              <a:t>Design, modify or replace workstations, equipment or tools. </a:t>
            </a:r>
            <a:endParaRPr lang="en-US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What are the results of neglecting ergonomics? (Ergonomics-40’s)</a:t>
            </a:r>
            <a:endParaRPr lang="en-US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is ergonomics? (Ergonomics-50’s)</a:t>
            </a:r>
            <a:endParaRPr lang="en-US" smtClean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hlinkClick r:id="rId2" action="ppaction://hlinksldjump"/>
              </a:rPr>
              <a:t>Engineering, administrative and PPE </a:t>
            </a:r>
            <a:endParaRPr lang="en-US" smtClean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hlinkClick r:id="rId2" action="ppaction://hlinksldjump"/>
              </a:rPr>
              <a:t>I help prevent feet from fatigue after long periods of standing on hard floors and surfaces. </a:t>
            </a:r>
            <a:endParaRPr lang="en-US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hlinkClick r:id="rId2" action="ppaction://hlinksldjump"/>
              </a:rPr>
              <a:t>This item protects hands from injury or cold. </a:t>
            </a:r>
            <a:endParaRPr lang="en-US" smtClean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hlinkClick r:id="rId2" action="ppaction://hlinksldjump"/>
              </a:rPr>
              <a:t>A tool used to identify reoccurring injuries. </a:t>
            </a:r>
            <a:endParaRPr lang="en-US" smtClean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hlinkClick r:id="rId2" action="ppaction://hlinksldjump"/>
              </a:rPr>
              <a:t> Swelling, numbness, tingling, discomfort, burning sensations, irritation, insomnia, stiffness </a:t>
            </a:r>
            <a:endParaRPr lang="en-US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304800" y="5867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423</Words>
  <Application>Microsoft Office PowerPoint</Application>
  <PresentationFormat>On-screen Show (4:3)</PresentationFormat>
  <Paragraphs>64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Calibri</vt:lpstr>
      <vt:lpstr>Arial</vt:lpstr>
      <vt:lpstr>Office Theme</vt:lpstr>
      <vt:lpstr>PowerPoint Presentation</vt:lpstr>
      <vt:lpstr>A situation where employees work several different jobs to avoid stressing the same parts of the body. </vt:lpstr>
      <vt:lpstr>Reducing exposure to hazards by modifying the workplace policies and procedures.  </vt:lpstr>
      <vt:lpstr>Design, modify or replace workstations, equipment or tools. </vt:lpstr>
      <vt:lpstr>Engineering, administrative and PPE </vt:lpstr>
      <vt:lpstr>I help prevent feet from fatigue after long periods of standing on hard floors and surfaces. </vt:lpstr>
      <vt:lpstr>This item protects hands from injury or cold. </vt:lpstr>
      <vt:lpstr>A tool used to identify reoccurring injuries. </vt:lpstr>
      <vt:lpstr> Swelling, numbness, tingling, discomfort, burning sensations, irritation, insomnia, stiffness </vt:lpstr>
      <vt:lpstr>Stretching to relieve stress and pressure on body.</vt:lpstr>
      <vt:lpstr>Things you can do to avoid injuries or illnesses. </vt:lpstr>
      <vt:lpstr>Force, posture, repetition and contact stress. </vt:lpstr>
      <vt:lpstr> Performing the same motion or series of motions repeatedly and frequently.</vt:lpstr>
      <vt:lpstr> Tasks that require exertions and result in pressure on joints </vt:lpstr>
      <vt:lpstr>Positions that place stress on the body, such as reaching above shoulder height, kneeling, squatting, leaning over a worktable, twisting the torso while lifting </vt:lpstr>
      <vt:lpstr>Injuries caused by exposure to repetitive, forceful or awkward tasks over time.  </vt:lpstr>
      <vt:lpstr>The study of how to bring the work to the worker.</vt:lpstr>
      <vt:lpstr>MSD’s </vt:lpstr>
      <vt:lpstr>Poor work design and practice.</vt:lpstr>
      <vt:lpstr>Injuries, absenteeism, high turnover, reduction in quality, and increase is costs </vt:lpstr>
      <vt:lpstr>The proper design of tools, equipment, workstations, and job tasks. </vt:lpstr>
      <vt:lpstr>What is job rotation?  (Controls-10’s)</vt:lpstr>
      <vt:lpstr>What is an administrative control? (Controls-20’s)</vt:lpstr>
      <vt:lpstr>What is an engineering control? (Controls-30’s)</vt:lpstr>
      <vt:lpstr>What are controls used to prevent MSD’s? (Controls-40’s)</vt:lpstr>
      <vt:lpstr>What are insoles? Or What is proper footwear? (Controls-50’s)</vt:lpstr>
      <vt:lpstr>What are gloves?  (Prevention-10’s)</vt:lpstr>
      <vt:lpstr>What is body mapping?  (Prevention-20’s)</vt:lpstr>
      <vt:lpstr>What are early warning signs? (Prevention-30’s)</vt:lpstr>
      <vt:lpstr>What is exercise?  (Prevention-40’s)</vt:lpstr>
      <vt:lpstr>What are preventative measures? (Prevention-50’s)</vt:lpstr>
      <vt:lpstr>What are ergonomic stressors or factors? (Stressors-10’s)</vt:lpstr>
      <vt:lpstr>What is repetition?  (Stressors-20’s)</vt:lpstr>
      <vt:lpstr>What is force? (Stressors-30’s)</vt:lpstr>
      <vt:lpstr>What is posture? (Stressors-40’s)</vt:lpstr>
      <vt:lpstr>What is cumulative trauma? (Stressors-50’s)</vt:lpstr>
      <vt:lpstr>What is ergonomics? (Ergonomics-10’s)</vt:lpstr>
      <vt:lpstr>What are musculoskeletal disorders? (Ergonomics-20’s)</vt:lpstr>
      <vt:lpstr>What is the cause of MSD’s? (Ergonomics-30’s)</vt:lpstr>
      <vt:lpstr>What are the results of neglecting ergonomics? (Ergonomics-40’s)</vt:lpstr>
      <vt:lpstr>What is ergonomics? (Ergonomics-50’s)</vt:lpstr>
    </vt:vector>
  </TitlesOfParts>
  <Company>Telamon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Ivy Ulrich-Bonk</dc:creator>
  <cp:lastModifiedBy>Vosburgh, Linda - OSHA</cp:lastModifiedBy>
  <cp:revision>17</cp:revision>
  <dcterms:created xsi:type="dcterms:W3CDTF">2011-08-09T12:23:17Z</dcterms:created>
  <dcterms:modified xsi:type="dcterms:W3CDTF">2012-04-17T15:45:49Z</dcterms:modified>
</cp:coreProperties>
</file>