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Lst>
  <p:notesMasterIdLst>
    <p:notesMasterId r:id="rId34"/>
  </p:notesMasterIdLst>
  <p:handoutMasterIdLst>
    <p:handoutMasterId r:id="rId3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7" r:id="rId32"/>
    <p:sldId id="288" r:id="rId33"/>
  </p:sldIdLst>
  <p:sldSz cx="9144000" cy="6858000" type="screen4x3"/>
  <p:notesSz cx="7315200" cy="96012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909" autoAdjust="0"/>
  </p:normalViewPr>
  <p:slideViewPr>
    <p:cSldViewPr>
      <p:cViewPr>
        <p:scale>
          <a:sx n="83" d="100"/>
          <a:sy n="83" d="100"/>
        </p:scale>
        <p:origin x="-1584"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10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dirty="0"/>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29C51A91-969D-4D25-A0C8-B70F2BA96001}" type="datetimeFigureOut">
              <a:rPr lang="en-US" smtClean="0"/>
              <a:pPr/>
              <a:t>6/29/2015</a:t>
            </a:fld>
            <a:endParaRPr lang="en-US" dirty="0"/>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A4F1ED91-71BB-4335-AA14-0AB781117CD5}" type="slidenum">
              <a:rPr lang="en-US" smtClean="0"/>
              <a:pPr/>
              <a:t>‹#›</a:t>
            </a:fld>
            <a:endParaRPr lang="en-US" dirty="0"/>
          </a:p>
        </p:txBody>
      </p:sp>
    </p:spTree>
    <p:extLst>
      <p:ext uri="{BB962C8B-B14F-4D97-AF65-F5344CB8AC3E}">
        <p14:creationId xmlns:p14="http://schemas.microsoft.com/office/powerpoint/2010/main" val="36139749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6BD92E3F-3C81-4387-9E45-1C13EA3BCB94}" type="datetimeFigureOut">
              <a:rPr lang="en-US" smtClean="0"/>
              <a:pPr/>
              <a:t>6/29/2015</a:t>
            </a:fld>
            <a:endParaRPr lang="en-US"/>
          </a:p>
        </p:txBody>
      </p:sp>
      <p:sp>
        <p:nvSpPr>
          <p:cNvPr id="4" name="Slide Image Placeholder 3"/>
          <p:cNvSpPr>
            <a:spLocks noGrp="1" noRot="1" noChangeAspect="1"/>
          </p:cNvSpPr>
          <p:nvPr>
            <p:ph type="sldImg" idx="2"/>
          </p:nvPr>
        </p:nvSpPr>
        <p:spPr>
          <a:xfrm>
            <a:off x="1456087" y="533401"/>
            <a:ext cx="43211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57200" y="3962401"/>
            <a:ext cx="6400800" cy="51054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3ECC418A-57C6-4B2F-979F-B2F731CD8869}" type="slidenum">
              <a:rPr lang="en-US" smtClean="0"/>
              <a:pPr/>
              <a:t>‹#›</a:t>
            </a:fld>
            <a:endParaRPr lang="en-US"/>
          </a:p>
        </p:txBody>
      </p:sp>
    </p:spTree>
    <p:extLst>
      <p:ext uri="{BB962C8B-B14F-4D97-AF65-F5344CB8AC3E}">
        <p14:creationId xmlns:p14="http://schemas.microsoft.com/office/powerpoint/2010/main" val="2920152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1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algn="l" defTabSz="914400" rtl="0" eaLnBrk="1" latinLnBrk="0" hangingPunct="1">
      <a:defRPr sz="1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algn="l" defTabSz="914400" rtl="0" eaLnBrk="1" latinLnBrk="0" hangingPunct="1">
      <a:defRPr sz="9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algn="l" defTabSz="914400" rtl="0" eaLnBrk="1" latinLnBrk="0" hangingPunct="1">
      <a:defRPr sz="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1417&amp;src_anchor_name=1926.1417(c)(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3ECC418A-57C6-4B2F-979F-B2F731CD8869}" type="slidenum">
              <a:rPr lang="en-US" smtClean="0"/>
              <a:pPr/>
              <a:t>1</a:t>
            </a:fld>
            <a:endParaRPr lang="en-US"/>
          </a:p>
        </p:txBody>
      </p:sp>
    </p:spTree>
    <p:extLst>
      <p:ext uri="{BB962C8B-B14F-4D97-AF65-F5344CB8AC3E}">
        <p14:creationId xmlns:p14="http://schemas.microsoft.com/office/powerpoint/2010/main" val="50493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altLang="en-US" dirty="0" smtClean="0"/>
              <a:t>An illustration</a:t>
            </a:r>
            <a:r>
              <a:rPr lang="en-US" altLang="en-US" baseline="0" dirty="0" smtClean="0"/>
              <a:t> of the signals must be posted on the equipment or in the vicinity of the operations.</a:t>
            </a:r>
          </a:p>
          <a:p>
            <a:endParaRPr lang="en-US" altLang="en-US" baseline="0" dirty="0" smtClean="0"/>
          </a:p>
          <a:p>
            <a:pPr>
              <a:lnSpc>
                <a:spcPct val="120000"/>
              </a:lnSpc>
            </a:pPr>
            <a:r>
              <a:rPr lang="en-US" altLang="en-US" b="1" u="sng" dirty="0" smtClean="0"/>
              <a:t>APPLICABLE OSHA STANDARD</a:t>
            </a:r>
            <a:endParaRPr lang="en-US" altLang="en-US" dirty="0" smtClean="0"/>
          </a:p>
          <a:p>
            <a:pPr>
              <a:lnSpc>
                <a:spcPct val="120000"/>
              </a:lnSpc>
            </a:pPr>
            <a:r>
              <a:rPr lang="en-US" altLang="en-US" b="1" dirty="0" smtClean="0"/>
              <a:t>1926.1422</a:t>
            </a:r>
            <a:r>
              <a:rPr lang="en-US" altLang="en-US" dirty="0" smtClean="0"/>
              <a:t> </a:t>
            </a:r>
            <a:r>
              <a:rPr lang="en-US" dirty="0" smtClean="0"/>
              <a:t>Hand signal charts must be either posted on the equipment or conspicuously posted in the vicinity of the hoisting operations.</a:t>
            </a:r>
            <a:endParaRPr lang="en-US" altLang="en-US" sz="2400"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10</a:t>
            </a:fld>
            <a:endParaRPr lang="en-US"/>
          </a:p>
        </p:txBody>
      </p:sp>
    </p:spTree>
    <p:extLst>
      <p:ext uri="{BB962C8B-B14F-4D97-AF65-F5344CB8AC3E}">
        <p14:creationId xmlns:p14="http://schemas.microsoft.com/office/powerpoint/2010/main" val="2970940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altLang="en-US" dirty="0" smtClean="0"/>
              <a:t>Guard moving parts such as gears or belts.</a:t>
            </a:r>
            <a:endParaRPr lang="en-US" altLang="en-US" baseline="0" dirty="0" smtClean="0"/>
          </a:p>
          <a:p>
            <a:pPr>
              <a:lnSpc>
                <a:spcPct val="120000"/>
              </a:lnSpc>
            </a:pPr>
            <a:endParaRPr lang="en-US" altLang="en-US" b="1" u="sng" dirty="0" smtClean="0"/>
          </a:p>
          <a:p>
            <a:pPr>
              <a:lnSpc>
                <a:spcPct val="120000"/>
              </a:lnSpc>
            </a:pPr>
            <a:r>
              <a:rPr lang="en-US" altLang="en-US" b="1" u="sng" dirty="0" smtClean="0"/>
              <a:t>APPLICABLE OSHA STANDARD</a:t>
            </a:r>
            <a:endParaRPr lang="en-US" altLang="en-US" b="1" dirty="0" smtClean="0"/>
          </a:p>
          <a:p>
            <a:pPr>
              <a:lnSpc>
                <a:spcPct val="120000"/>
              </a:lnSpc>
            </a:pPr>
            <a:r>
              <a:rPr lang="en-US" b="1" dirty="0" smtClean="0"/>
              <a:t>1926.1433(d)(8)</a:t>
            </a:r>
            <a:r>
              <a:rPr lang="en-US" dirty="0" smtClean="0"/>
              <a:t>Belts, gears, shafts, pulleys, sprockets, spindles, drums, fly wheels, chains, and other parts or components that reciprocate, rotate or otherwise move must be guarded where contact by employees (except for maintenance and repair employees) is possible in the performance of normal duties.</a:t>
            </a:r>
            <a:endParaRPr lang="en-US" altLang="en-US"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11</a:t>
            </a:fld>
            <a:endParaRPr lang="en-US"/>
          </a:p>
        </p:txBody>
      </p:sp>
    </p:spTree>
    <p:extLst>
      <p:ext uri="{BB962C8B-B14F-4D97-AF65-F5344CB8AC3E}">
        <p14:creationId xmlns:p14="http://schemas.microsoft.com/office/powerpoint/2010/main" val="3860244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a:lnSpc>
                <a:spcPct val="130000"/>
              </a:lnSpc>
            </a:pPr>
            <a:r>
              <a:rPr lang="en-US" altLang="en-US" dirty="0" smtClean="0"/>
              <a:t>OSHA determined that the preferred way to protect employees in these situations is to completely barricade the entire swing radius of the equipment and prevent employee access to the area. </a:t>
            </a:r>
          </a:p>
          <a:p>
            <a:pPr>
              <a:lnSpc>
                <a:spcPct val="130000"/>
              </a:lnSpc>
            </a:pPr>
            <a:endParaRPr lang="en-US" altLang="en-US" dirty="0" smtClean="0"/>
          </a:p>
          <a:p>
            <a:pPr>
              <a:lnSpc>
                <a:spcPct val="130000"/>
              </a:lnSpc>
            </a:pPr>
            <a:r>
              <a:rPr lang="en-US" b="1" dirty="0" smtClean="0"/>
              <a:t>1926.1424(a)(2)</a:t>
            </a:r>
            <a:r>
              <a:rPr lang="en-US" dirty="0" smtClean="0"/>
              <a:t>To prevent employees from entering these hazard areas, the employer must:</a:t>
            </a:r>
          </a:p>
          <a:p>
            <a:pPr lvl="1">
              <a:lnSpc>
                <a:spcPct val="130000"/>
              </a:lnSpc>
            </a:pPr>
            <a:r>
              <a:rPr lang="en-US" dirty="0" smtClean="0"/>
              <a:t> </a:t>
            </a:r>
            <a:r>
              <a:rPr lang="en-US" b="1" dirty="0" smtClean="0"/>
              <a:t>1926.1424(a)(2)(</a:t>
            </a:r>
            <a:r>
              <a:rPr lang="en-US" b="1" dirty="0" err="1" smtClean="0"/>
              <a:t>i</a:t>
            </a:r>
            <a:r>
              <a:rPr lang="en-US" b="1" dirty="0" smtClean="0"/>
              <a:t>)</a:t>
            </a:r>
            <a:r>
              <a:rPr lang="en-US" dirty="0" smtClean="0"/>
              <a:t>Train each employee assigned to work on or near the equipment ("authorized personnel") in how to recognize struck-by and pinch/crush hazard areas posed by the rotating superstructure. </a:t>
            </a:r>
          </a:p>
          <a:p>
            <a:pPr lvl="1">
              <a:lnSpc>
                <a:spcPct val="130000"/>
              </a:lnSpc>
            </a:pPr>
            <a:r>
              <a:rPr lang="en-US" b="1" dirty="0" smtClean="0"/>
              <a:t>1926.1424(a)(2)(ii)</a:t>
            </a:r>
            <a:r>
              <a:rPr lang="en-US" dirty="0" smtClean="0"/>
              <a:t>Erect and maintain control lines, warning lines, railings or similar barriers to mark the boundaries of the hazard areas. </a:t>
            </a:r>
            <a:r>
              <a:rPr lang="en-US" i="1" dirty="0" smtClean="0"/>
              <a:t>Exception:</a:t>
            </a:r>
            <a:r>
              <a:rPr lang="en-US" dirty="0" smtClean="0"/>
              <a:t> When the employer can demonstrate that it is neither feasible to erect such barriers on the ground nor on the equipment, the hazard areas must be clearly marked by a combination of warning signs (such as "Danger--Swing/Crush Zone") and high visibility markings on the equipment that identify the hazard areas. In addition, the employer must train each employee to understand what these markings signify.</a:t>
            </a:r>
            <a:endParaRPr lang="en-US" altLang="en-US"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12</a:t>
            </a:fld>
            <a:endParaRPr lang="en-US"/>
          </a:p>
        </p:txBody>
      </p:sp>
    </p:spTree>
    <p:extLst>
      <p:ext uri="{BB962C8B-B14F-4D97-AF65-F5344CB8AC3E}">
        <p14:creationId xmlns:p14="http://schemas.microsoft.com/office/powerpoint/2010/main" val="2263514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a:lnSpc>
                <a:spcPct val="120000"/>
              </a:lnSpc>
            </a:pPr>
            <a:r>
              <a:rPr lang="en-US" altLang="en-US" b="1" u="sng" dirty="0" smtClean="0"/>
              <a:t>APPLICABLE OSHA STANDARD</a:t>
            </a:r>
            <a:endParaRPr lang="en-US" altLang="en-US" b="1" dirty="0" smtClean="0"/>
          </a:p>
          <a:p>
            <a:pPr>
              <a:lnSpc>
                <a:spcPct val="120000"/>
              </a:lnSpc>
            </a:pPr>
            <a:r>
              <a:rPr lang="en-US" b="1" dirty="0" smtClean="0"/>
              <a:t>1926.1433(d)(7)(iii)(C)</a:t>
            </a:r>
            <a:r>
              <a:rPr lang="en-US" dirty="0" smtClean="0"/>
              <a:t>Windows must be of safety glass or material with similar optical and safety properties, that introduce no visible distortion or otherwise obscure visibility that interferes with the safe operation of the equipment.</a:t>
            </a:r>
            <a:endParaRPr lang="en-US" altLang="en-US"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13</a:t>
            </a:fld>
            <a:endParaRPr lang="en-US"/>
          </a:p>
        </p:txBody>
      </p:sp>
    </p:spTree>
    <p:extLst>
      <p:ext uri="{BB962C8B-B14F-4D97-AF65-F5344CB8AC3E}">
        <p14:creationId xmlns:p14="http://schemas.microsoft.com/office/powerpoint/2010/main" val="4162329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altLang="en-US" b="1" u="sng" dirty="0" smtClean="0"/>
              <a:t>APPLICABLE OSHA STANDARDS</a:t>
            </a:r>
          </a:p>
          <a:p>
            <a:r>
              <a:rPr lang="en-US" b="1" dirty="0" smtClean="0"/>
              <a:t>1926.1423(c)(3)</a:t>
            </a:r>
            <a:r>
              <a:rPr lang="en-US" dirty="0" smtClean="0"/>
              <a:t>Equipment manufactured after November 8, 2011 must be equipped so as to provide safe access and egress between the ground and the operator work station(s), including the forward and rear positions, by the provision of devices such as steps, handholds, ladders, and guardrails/railings/</a:t>
            </a:r>
            <a:r>
              <a:rPr lang="en-US" dirty="0" err="1" smtClean="0"/>
              <a:t>grabrails</a:t>
            </a:r>
            <a:r>
              <a:rPr lang="en-US" dirty="0" smtClean="0"/>
              <a:t>. These devices must meet the following criteria: </a:t>
            </a:r>
          </a:p>
          <a:p>
            <a:pPr lvl="1"/>
            <a:r>
              <a:rPr lang="en-US" b="1" dirty="0" smtClean="0"/>
              <a:t>1926.1423(c)(3)(</a:t>
            </a:r>
            <a:r>
              <a:rPr lang="en-US" b="1" dirty="0" err="1" smtClean="0"/>
              <a:t>i</a:t>
            </a:r>
            <a:r>
              <a:rPr lang="en-US" b="1" dirty="0" smtClean="0"/>
              <a:t>)</a:t>
            </a:r>
            <a:r>
              <a:rPr lang="en-US" dirty="0" smtClean="0"/>
              <a:t>Steps, handholds, ladders and guardrails/railings/</a:t>
            </a:r>
            <a:r>
              <a:rPr lang="en-US" dirty="0" err="1" smtClean="0"/>
              <a:t>grabrails</a:t>
            </a:r>
            <a:r>
              <a:rPr lang="en-US" dirty="0" smtClean="0"/>
              <a:t> must meet the criteria of SAE J185 (May 2003) (incorporated by reference, </a:t>
            </a:r>
            <a:r>
              <a:rPr lang="en-US" i="1" dirty="0" smtClean="0"/>
              <a:t>see</a:t>
            </a:r>
            <a:r>
              <a:rPr lang="en-US" dirty="0" smtClean="0"/>
              <a:t> § 1926.6) or ISO 11660-2:1994(E) (incorporated by reference, </a:t>
            </a:r>
            <a:r>
              <a:rPr lang="en-US" i="1" dirty="0" smtClean="0"/>
              <a:t>see</a:t>
            </a:r>
            <a:r>
              <a:rPr lang="en-US" dirty="0" smtClean="0"/>
              <a:t> § 1926.6) except where infeasible. </a:t>
            </a:r>
          </a:p>
          <a:p>
            <a:pPr lvl="1"/>
            <a:r>
              <a:rPr lang="en-US" b="1" dirty="0" smtClean="0"/>
              <a:t>1926.1423(c)(3)(ii)</a:t>
            </a:r>
            <a:r>
              <a:rPr lang="en-US" dirty="0" smtClean="0"/>
              <a:t>Walking/stepping surfaces, except for crawler treads, must have slip-resistant features/properties (such as diamond plate metal, strategically placed grip tape, expanded metal, or slip-resistant paint).</a:t>
            </a:r>
            <a:endParaRPr lang="en-US" altLang="en-US"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14</a:t>
            </a:fld>
            <a:endParaRPr lang="en-US"/>
          </a:p>
        </p:txBody>
      </p:sp>
    </p:spTree>
    <p:extLst>
      <p:ext uri="{BB962C8B-B14F-4D97-AF65-F5344CB8AC3E}">
        <p14:creationId xmlns:p14="http://schemas.microsoft.com/office/powerpoint/2010/main" val="703510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247650" indent="-247650">
              <a:lnSpc>
                <a:spcPct val="120000"/>
              </a:lnSpc>
            </a:pPr>
            <a:r>
              <a:rPr lang="en-US" altLang="en-US" b="1" u="sng" dirty="0" smtClean="0">
                <a:solidFill>
                  <a:srgbClr val="FF0000"/>
                </a:solidFill>
              </a:rPr>
              <a:t>APPLICABLE OSHA STANDARD</a:t>
            </a:r>
            <a:endParaRPr lang="en-US" altLang="en-US" b="1" dirty="0" smtClean="0">
              <a:solidFill>
                <a:srgbClr val="FF0000"/>
              </a:solidFill>
            </a:endParaRPr>
          </a:p>
          <a:p>
            <a:r>
              <a:rPr lang="en-US" b="1" dirty="0" smtClean="0"/>
              <a:t>1926.1423(c)(3)</a:t>
            </a:r>
            <a:r>
              <a:rPr lang="en-US" dirty="0" smtClean="0"/>
              <a:t>Equipment manufactured after November 8, 2011 must be equipped so as to provide safe access and egress between the ground and the operator work station(s), including the forward and rear positions, by the provision of devices such as steps, handholds, ladders, and guardrails/railings/</a:t>
            </a:r>
            <a:r>
              <a:rPr lang="en-US" dirty="0" err="1" smtClean="0"/>
              <a:t>grabrails</a:t>
            </a:r>
            <a:r>
              <a:rPr lang="en-US" dirty="0" smtClean="0"/>
              <a:t>. These devices must meet the following criteria: </a:t>
            </a:r>
          </a:p>
          <a:p>
            <a:pPr lvl="1"/>
            <a:r>
              <a:rPr lang="en-US" b="1" dirty="0" smtClean="0"/>
              <a:t>1926.1423(c)(3)(</a:t>
            </a:r>
            <a:r>
              <a:rPr lang="en-US" b="1" dirty="0" err="1" smtClean="0"/>
              <a:t>i</a:t>
            </a:r>
            <a:r>
              <a:rPr lang="en-US" b="1" dirty="0" smtClean="0"/>
              <a:t>)</a:t>
            </a:r>
            <a:r>
              <a:rPr lang="en-US" dirty="0" smtClean="0"/>
              <a:t>Steps, handholds, ladders and guardrails/railings/</a:t>
            </a:r>
            <a:r>
              <a:rPr lang="en-US" dirty="0" err="1" smtClean="0"/>
              <a:t>grabrails</a:t>
            </a:r>
            <a:r>
              <a:rPr lang="en-US" dirty="0" smtClean="0"/>
              <a:t> must meet the criteria of SAE J185 (May 2003) (incorporated by reference, </a:t>
            </a:r>
            <a:r>
              <a:rPr lang="en-US" i="1" dirty="0" smtClean="0"/>
              <a:t>see</a:t>
            </a:r>
            <a:r>
              <a:rPr lang="en-US" dirty="0" smtClean="0"/>
              <a:t> § 1926.6) or ISO 11660-2:1994(E) (incorporated by reference, </a:t>
            </a:r>
            <a:r>
              <a:rPr lang="en-US" i="1" dirty="0" smtClean="0"/>
              <a:t>see</a:t>
            </a:r>
            <a:r>
              <a:rPr lang="en-US" dirty="0" smtClean="0"/>
              <a:t> § 1926.6) except where infeasible. </a:t>
            </a:r>
          </a:p>
          <a:p>
            <a:pPr lvl="1"/>
            <a:r>
              <a:rPr lang="en-US" b="1" dirty="0" smtClean="0"/>
              <a:t>1926.1423(c)(3)(ii)</a:t>
            </a:r>
            <a:r>
              <a:rPr lang="en-US" dirty="0" smtClean="0"/>
              <a:t>Walking/stepping surfaces, except for crawler treads, must have slip-resistant features/properties (such as diamond plate metal, strategically placed grip tape, expanded metal, or slip-resistant paint).</a:t>
            </a:r>
            <a:endParaRPr lang="en-US" altLang="en-US"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15</a:t>
            </a:fld>
            <a:endParaRPr lang="en-US"/>
          </a:p>
        </p:txBody>
      </p:sp>
    </p:spTree>
    <p:extLst>
      <p:ext uri="{BB962C8B-B14F-4D97-AF65-F5344CB8AC3E}">
        <p14:creationId xmlns:p14="http://schemas.microsoft.com/office/powerpoint/2010/main" val="2013377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Pre-planning performed before operating</a:t>
            </a:r>
            <a:r>
              <a:rPr lang="en-US" baseline="0" dirty="0" smtClean="0"/>
              <a:t> a crane on a job site.</a:t>
            </a:r>
            <a:endParaRPr lang="en-US" dirty="0" smtClean="0"/>
          </a:p>
          <a:p>
            <a:pPr marL="228600" indent="-228600">
              <a:buFont typeface="+mj-lt"/>
              <a:buAutoNum type="arabicPeriod"/>
            </a:pPr>
            <a:r>
              <a:rPr lang="en-US" dirty="0" smtClean="0"/>
              <a:t>Know the capacities and limitations of the crane and the restrictions of the job site.</a:t>
            </a:r>
          </a:p>
          <a:p>
            <a:pPr marL="228600" indent="-228600">
              <a:buFont typeface="+mj-lt"/>
              <a:buAutoNum type="arabicPeriod"/>
            </a:pPr>
            <a:r>
              <a:rPr lang="en-US" baseline="0" dirty="0" smtClean="0"/>
              <a:t>Operators, signal persons, and riggers must meet qualifications/certifications of their job.</a:t>
            </a:r>
          </a:p>
          <a:p>
            <a:pPr marL="228600" indent="-228600">
              <a:buFont typeface="+mj-lt"/>
              <a:buAutoNum type="arabicPeriod"/>
            </a:pPr>
            <a:r>
              <a:rPr lang="en-US" baseline="0" dirty="0" smtClean="0"/>
              <a:t>Level the crane and ensure support surface is firm and able to support the load.</a:t>
            </a:r>
          </a:p>
          <a:p>
            <a:pPr marL="228600" indent="-228600">
              <a:buFont typeface="+mj-lt"/>
              <a:buAutoNum type="arabicPeriod"/>
            </a:pPr>
            <a:r>
              <a:rPr lang="en-US" baseline="0" dirty="0" smtClean="0"/>
              <a:t>Contact power line owners and determine necessary precautions to avoid power line.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Make sure that any workers who might be in close proximity are aware of hoisting activities. Do not move a load over workers.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Barricade areas within the swing radius of the crane.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Ensure that all proper maintenance and inspections of the crane have been conducted.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Determine where the safe area on the site are to store and pick up/put down materials and place the machinery.</a:t>
            </a:r>
          </a:p>
          <a:p>
            <a:pPr marL="228600" indent="-228600">
              <a:buFont typeface="+mj-lt"/>
              <a:buAutoNum type="arabicPeriod"/>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16</a:t>
            </a:fld>
            <a:endParaRPr lang="en-US"/>
          </a:p>
        </p:txBody>
      </p:sp>
    </p:spTree>
    <p:extLst>
      <p:ext uri="{BB962C8B-B14F-4D97-AF65-F5344CB8AC3E}">
        <p14:creationId xmlns:p14="http://schemas.microsoft.com/office/powerpoint/2010/main" val="1876681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Crane Operations</a:t>
            </a:r>
          </a:p>
          <a:p>
            <a:pPr marL="228600" lvl="0" indent="-228600">
              <a:buFont typeface="+mj-lt"/>
              <a:buAutoNum type="arabicPeriod"/>
            </a:pPr>
            <a:r>
              <a:rPr lang="en-US" sz="1200" kern="1200" dirty="0" smtClean="0">
                <a:solidFill>
                  <a:schemeClr val="tx1"/>
                </a:solidFill>
                <a:effectLst/>
                <a:latin typeface="+mn-lt"/>
                <a:ea typeface="+mn-ea"/>
                <a:cs typeface="+mn-cs"/>
              </a:rPr>
              <a:t>Load capacity/speed of operation – make sure that the crane operator can see the rated load capacity and the proper operating speeds and is aware of any hazard warnings or instructions. Operators are not allowed to use cell phones while working on a crane, except when communicating with the signal person.</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Weight of load – determine the weight of the load and use this information to calculate the proper way to lift and move the load. The maximum load that can be lifted can be limited by these factors: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err="1" smtClean="0">
                <a:solidFill>
                  <a:schemeClr val="tx1"/>
                </a:solidFill>
                <a:effectLst/>
                <a:latin typeface="+mn-lt"/>
                <a:ea typeface="+mn-ea"/>
                <a:cs typeface="+mn-cs"/>
              </a:rPr>
              <a:t>Unlevel</a:t>
            </a:r>
            <a:r>
              <a:rPr lang="en-US" sz="1200" kern="1200" dirty="0" smtClean="0">
                <a:solidFill>
                  <a:schemeClr val="tx1"/>
                </a:solidFill>
                <a:effectLst/>
                <a:latin typeface="+mn-lt"/>
                <a:ea typeface="+mn-ea"/>
                <a:cs typeface="+mn-cs"/>
              </a:rPr>
              <a:t> ground or crane</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High winds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Side loads or lifts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Not using outriggers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Lifting over the side</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Use of extensions, jibs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Limits of the wire rope, slings, or lifting devices being used</a:t>
            </a:r>
            <a:r>
              <a:rPr lang="en-US" baseline="0" dirty="0" smtClean="0"/>
              <a:t>.</a:t>
            </a:r>
          </a:p>
          <a:p>
            <a:pPr marL="228600" indent="-228600">
              <a:buFont typeface="+mj-lt"/>
              <a:buAutoNum type="arabicPeriod"/>
            </a:pPr>
            <a:r>
              <a:rPr lang="en-US" sz="1200" kern="1200" dirty="0" smtClean="0">
                <a:solidFill>
                  <a:schemeClr val="tx1"/>
                </a:solidFill>
                <a:effectLst/>
                <a:latin typeface="+mn-lt"/>
                <a:ea typeface="+mn-ea"/>
                <a:cs typeface="+mn-cs"/>
              </a:rPr>
              <a:t>Basic lifting principles – use these to govern a crane’s mobility and safety during lifting operations. These principles are:</a:t>
            </a:r>
          </a:p>
          <a:p>
            <a:pPr marL="685800" lvl="1" indent="-228600">
              <a:buFont typeface="+mj-lt"/>
              <a:buAutoNum type="alphaLcPeriod"/>
            </a:pPr>
            <a:r>
              <a:rPr lang="en-US" kern="1200" baseline="0" dirty="0" smtClean="0">
                <a:solidFill>
                  <a:schemeClr val="tx1"/>
                </a:solidFill>
                <a:effectLst/>
                <a:latin typeface="+mn-lt"/>
                <a:ea typeface="+mn-ea"/>
                <a:cs typeface="+mn-cs"/>
              </a:rPr>
              <a:t>Center of gravity</a:t>
            </a:r>
          </a:p>
          <a:p>
            <a:pPr marL="685800" lvl="1" indent="-228600">
              <a:buFont typeface="+mj-lt"/>
              <a:buAutoNum type="alphaLcPeriod"/>
            </a:pPr>
            <a:r>
              <a:rPr lang="en-US" kern="1200" baseline="0" dirty="0" smtClean="0">
                <a:solidFill>
                  <a:schemeClr val="tx1"/>
                </a:solidFill>
                <a:effectLst/>
                <a:latin typeface="+mn-lt"/>
                <a:ea typeface="+mn-ea"/>
                <a:cs typeface="+mn-cs"/>
              </a:rPr>
              <a:t>Leverage</a:t>
            </a:r>
          </a:p>
          <a:p>
            <a:pPr marL="685800" lvl="1" indent="-228600">
              <a:buFont typeface="+mj-lt"/>
              <a:buAutoNum type="alphaLcPeriod"/>
            </a:pPr>
            <a:r>
              <a:rPr lang="en-US" kern="1200" baseline="0" dirty="0" smtClean="0">
                <a:solidFill>
                  <a:schemeClr val="tx1"/>
                </a:solidFill>
                <a:effectLst/>
                <a:latin typeface="+mn-lt"/>
                <a:ea typeface="+mn-ea"/>
                <a:cs typeface="+mn-cs"/>
              </a:rPr>
              <a:t>Stability</a:t>
            </a:r>
          </a:p>
          <a:p>
            <a:pPr marL="685800" lvl="1" indent="-228600">
              <a:buFont typeface="+mj-lt"/>
              <a:buAutoNum type="alphaLcPeriod"/>
            </a:pPr>
            <a:r>
              <a:rPr lang="en-US" kern="1200" baseline="0" dirty="0" smtClean="0">
                <a:solidFill>
                  <a:schemeClr val="tx1"/>
                </a:solidFill>
                <a:effectLst/>
                <a:latin typeface="+mn-lt"/>
                <a:ea typeface="+mn-ea"/>
                <a:cs typeface="+mn-cs"/>
              </a:rPr>
              <a:t>Structural integrity</a:t>
            </a:r>
            <a:endParaRPr lang="en-US" baseline="0" dirty="0" smtClean="0"/>
          </a:p>
          <a:p>
            <a:pPr marL="228600" indent="-228600">
              <a:buFont typeface="+mj-lt"/>
              <a:buAutoNum type="arabicPeriod"/>
            </a:pPr>
            <a:r>
              <a:rPr lang="en-US" sz="1200" kern="1200" dirty="0" smtClean="0">
                <a:solidFill>
                  <a:schemeClr val="tx1"/>
                </a:solidFill>
                <a:effectLst/>
                <a:latin typeface="+mn-lt"/>
                <a:ea typeface="+mn-ea"/>
                <a:cs typeface="+mn-cs"/>
              </a:rPr>
              <a:t>Hand signals – an illustration of signals must be posted in the vicinity of the hoisting operation. The signal person must meet OSHA’s qualification requirements. A signal person is required when any of the following conditions apply:</a:t>
            </a:r>
          </a:p>
          <a:p>
            <a:pPr marL="685800" lvl="1" indent="-228600">
              <a:buFont typeface="+mj-lt"/>
              <a:buAutoNum type="alphaLcPeriod"/>
            </a:pPr>
            <a:r>
              <a:rPr lang="en-US" sz="1200" kern="1200" dirty="0" smtClean="0">
                <a:solidFill>
                  <a:schemeClr val="tx1"/>
                </a:solidFill>
                <a:effectLst/>
                <a:latin typeface="+mn-lt"/>
                <a:ea typeface="+mn-ea"/>
                <a:cs typeface="+mn-cs"/>
              </a:rPr>
              <a:t>Point of operation is not in full view of operator</a:t>
            </a:r>
            <a:r>
              <a:rPr lang="en-US" baseline="0" dirty="0" smtClean="0"/>
              <a:t>.</a:t>
            </a:r>
          </a:p>
          <a:p>
            <a:pPr marL="685800" lvl="1" indent="-228600">
              <a:buFont typeface="+mj-lt"/>
              <a:buAutoNum type="alphaLcPeriod"/>
            </a:pPr>
            <a:r>
              <a:rPr lang="en-US" baseline="0" dirty="0" smtClean="0"/>
              <a:t>Operator’s view is obstructed in the direction of equipment is traveling</a:t>
            </a:r>
          </a:p>
          <a:p>
            <a:pPr marL="685800" lvl="1" indent="-228600">
              <a:buFont typeface="+mj-lt"/>
              <a:buAutoNum type="alphaLcPeriod"/>
            </a:pPr>
            <a:r>
              <a:rPr lang="en-US" baseline="0" dirty="0" smtClean="0"/>
              <a:t>Either the </a:t>
            </a:r>
            <a:r>
              <a:rPr lang="en-US" sz="1200" kern="1200" dirty="0" smtClean="0">
                <a:solidFill>
                  <a:schemeClr val="tx1"/>
                </a:solidFill>
                <a:effectLst/>
                <a:latin typeface="+mn-lt"/>
                <a:ea typeface="+mn-ea"/>
                <a:cs typeface="+mn-cs"/>
              </a:rPr>
              <a:t>operator or the person handling the load determines a signal person is needed for safety concerns</a:t>
            </a:r>
            <a:endParaRPr lang="en-US" baseline="0"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Power lines – stay clear of power lines</a:t>
            </a:r>
            <a:r>
              <a:rPr lang="en-US" baseline="0" dirty="0" smtClean="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Swing radius – stay out of the swing radius of the crane and make sure that there are barricades restricting access within the swing radius area</a:t>
            </a:r>
            <a:r>
              <a:rPr lang="en-US" baseline="0" dirty="0" smtClean="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Suspended loads – keep the load as close as possible to the ground when picking up and carrying a load. All employees must stay clear of any load being lifted or suspended and shall not work any suspended load</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17</a:t>
            </a:fld>
            <a:endParaRPr lang="en-US"/>
          </a:p>
        </p:txBody>
      </p:sp>
    </p:spTree>
    <p:extLst>
      <p:ext uri="{BB962C8B-B14F-4D97-AF65-F5344CB8AC3E}">
        <p14:creationId xmlns:p14="http://schemas.microsoft.com/office/powerpoint/2010/main" val="359296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None/>
            </a:pPr>
            <a:r>
              <a:rPr lang="en-US" sz="1200" dirty="0" smtClean="0"/>
              <a:t>Crane use near</a:t>
            </a:r>
            <a:r>
              <a:rPr lang="en-US" sz="1200" baseline="0" dirty="0" smtClean="0"/>
              <a:t> power lines</a:t>
            </a:r>
          </a:p>
          <a:p>
            <a:pPr marL="0" indent="0">
              <a:buNone/>
            </a:pPr>
            <a:r>
              <a:rPr lang="en-US" sz="1200" dirty="0" smtClean="0"/>
              <a:t>Workers are killed each year when cranes contact overhead power lines.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18</a:t>
            </a:fld>
            <a:endParaRPr lang="en-US"/>
          </a:p>
        </p:txBody>
      </p:sp>
    </p:spTree>
    <p:extLst>
      <p:ext uri="{BB962C8B-B14F-4D97-AF65-F5344CB8AC3E}">
        <p14:creationId xmlns:p14="http://schemas.microsoft.com/office/powerpoint/2010/main" val="1147481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19</a:t>
            </a:fld>
            <a:endParaRPr lang="en-US"/>
          </a:p>
        </p:txBody>
      </p:sp>
    </p:spTree>
    <p:extLst>
      <p:ext uri="{BB962C8B-B14F-4D97-AF65-F5344CB8AC3E}">
        <p14:creationId xmlns:p14="http://schemas.microsoft.com/office/powerpoint/2010/main" val="1510218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a:lnSpc>
                <a:spcPct val="90000"/>
              </a:lnSpc>
            </a:pPr>
            <a:r>
              <a:rPr lang="en-US" altLang="en-US" sz="1200" b="1" dirty="0" smtClean="0"/>
              <a:t>1926 Subpart CC – Cranes and Derricks in Construction</a:t>
            </a:r>
          </a:p>
          <a:p>
            <a:pPr>
              <a:lnSpc>
                <a:spcPct val="90000"/>
              </a:lnSpc>
            </a:pPr>
            <a:endParaRPr lang="en-US" altLang="en-US" sz="1200" dirty="0" smtClean="0"/>
          </a:p>
          <a:p>
            <a:pPr>
              <a:lnSpc>
                <a:spcPct val="90000"/>
              </a:lnSpc>
            </a:pPr>
            <a:r>
              <a:rPr lang="en-US" altLang="en-US" sz="1200" dirty="0" smtClean="0"/>
              <a:t>Other standards and references used for this presentation are as follows:</a:t>
            </a:r>
          </a:p>
          <a:p>
            <a:pPr marL="114300" lvl="1">
              <a:lnSpc>
                <a:spcPct val="90000"/>
              </a:lnSpc>
              <a:buFontTx/>
              <a:buAutoNum type="arabicPeriod"/>
            </a:pPr>
            <a:r>
              <a:rPr lang="en-US" altLang="en-US" sz="1200" dirty="0" smtClean="0"/>
              <a:t> Mobile Hydraulic Crane Standards</a:t>
            </a:r>
          </a:p>
          <a:p>
            <a:pPr marL="114300" lvl="1">
              <a:lnSpc>
                <a:spcPct val="90000"/>
              </a:lnSpc>
            </a:pPr>
            <a:r>
              <a:rPr lang="en-US" altLang="en-US" sz="1200" dirty="0" smtClean="0"/>
              <a:t>	- PCSA Standard NO. 2</a:t>
            </a:r>
          </a:p>
          <a:p>
            <a:pPr marL="114300" lvl="1">
              <a:lnSpc>
                <a:spcPct val="90000"/>
              </a:lnSpc>
            </a:pPr>
            <a:r>
              <a:rPr lang="en-US" altLang="en-US" sz="1200" dirty="0" smtClean="0"/>
              <a:t>	- Power Crane and Shovel Association</a:t>
            </a:r>
          </a:p>
          <a:p>
            <a:pPr marL="114300" lvl="1">
              <a:lnSpc>
                <a:spcPct val="90000"/>
              </a:lnSpc>
            </a:pPr>
            <a:r>
              <a:rPr lang="en-US" altLang="en-US" sz="1200" dirty="0" smtClean="0"/>
              <a:t>2.  USA Standards</a:t>
            </a:r>
          </a:p>
          <a:p>
            <a:pPr marL="114300" lvl="1">
              <a:lnSpc>
                <a:spcPct val="90000"/>
              </a:lnSpc>
            </a:pPr>
            <a:r>
              <a:rPr lang="en-US" altLang="en-US" sz="1200" dirty="0" smtClean="0"/>
              <a:t>	- Safety Code for Cranes, Derricks, Hoists, Jacks and Slings</a:t>
            </a:r>
          </a:p>
          <a:p>
            <a:pPr marL="114300" lvl="1">
              <a:lnSpc>
                <a:spcPct val="90000"/>
              </a:lnSpc>
            </a:pPr>
            <a:r>
              <a:rPr lang="en-US" altLang="en-US" sz="1200" dirty="0" smtClean="0"/>
              <a:t>	- Crawler, locomotive and truck cranes</a:t>
            </a:r>
          </a:p>
          <a:p>
            <a:pPr marL="114300" lvl="1">
              <a:lnSpc>
                <a:spcPct val="90000"/>
              </a:lnSpc>
            </a:pPr>
            <a:r>
              <a:rPr lang="en-US" altLang="en-US" sz="1200" dirty="0" smtClean="0"/>
              <a:t>	- USAS B30.5-1968</a:t>
            </a:r>
          </a:p>
        </p:txBody>
      </p:sp>
      <p:sp>
        <p:nvSpPr>
          <p:cNvPr id="4" name="Slide Number Placeholder 3"/>
          <p:cNvSpPr>
            <a:spLocks noGrp="1"/>
          </p:cNvSpPr>
          <p:nvPr>
            <p:ph type="sldNum" sz="quarter" idx="10"/>
          </p:nvPr>
        </p:nvSpPr>
        <p:spPr/>
        <p:txBody>
          <a:bodyPr/>
          <a:lstStyle/>
          <a:p>
            <a:fld id="{F5D18354-FAF5-4E98-B57F-F6182A7992A0}" type="slidenum">
              <a:rPr lang="en-US" smtClean="0"/>
              <a:t>2</a:t>
            </a:fld>
            <a:endParaRPr lang="en-US"/>
          </a:p>
        </p:txBody>
      </p:sp>
    </p:spTree>
    <p:extLst>
      <p:ext uri="{BB962C8B-B14F-4D97-AF65-F5344CB8AC3E}">
        <p14:creationId xmlns:p14="http://schemas.microsoft.com/office/powerpoint/2010/main" val="2476944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None/>
            </a:pPr>
            <a:r>
              <a:rPr lang="en-US" sz="1200" dirty="0" smtClean="0"/>
              <a:t>Crane use near</a:t>
            </a:r>
            <a:r>
              <a:rPr lang="en-US" sz="1200" baseline="0" dirty="0" smtClean="0"/>
              <a:t> power lines</a:t>
            </a:r>
          </a:p>
          <a:p>
            <a:pPr marL="228600" lvl="0" indent="-228600">
              <a:buFont typeface="+mj-lt"/>
              <a:buAutoNum type="arabicPeriod"/>
            </a:pPr>
            <a:r>
              <a:rPr lang="en-US" sz="1200" kern="1200" dirty="0" smtClean="0">
                <a:solidFill>
                  <a:schemeClr val="tx1"/>
                </a:solidFill>
                <a:effectLst/>
                <a:latin typeface="+mn-lt"/>
                <a:ea typeface="+mn-ea"/>
                <a:cs typeface="+mn-cs"/>
              </a:rPr>
              <a:t>Identify work zone</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Determine if any part of crane, load line, or load could get closer than 20 feet to a power line if operated at maximum working radius in the work zone. If so, must meet requirements in one of three options:</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De-energize and ground</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Ensure no part of equipment, load line, or load gets closer than 20 feet to power line</a:t>
            </a:r>
            <a:endParaRPr lang="en-US" sz="1100" kern="1200" dirty="0" smtClean="0">
              <a:solidFill>
                <a:schemeClr val="tx1"/>
              </a:solidFill>
              <a:effectLst/>
              <a:latin typeface="+mn-lt"/>
              <a:ea typeface="+mn-ea"/>
              <a:cs typeface="+mn-cs"/>
            </a:endParaRPr>
          </a:p>
          <a:p>
            <a:pPr marL="685800" lvl="1" indent="-228600">
              <a:buFont typeface="+mj-lt"/>
              <a:buAutoNum type="alphaLcPeriod"/>
            </a:pPr>
            <a:r>
              <a:rPr lang="en-US" sz="1200" kern="1200" dirty="0" smtClean="0">
                <a:solidFill>
                  <a:schemeClr val="tx1"/>
                </a:solidFill>
                <a:effectLst/>
                <a:latin typeface="+mn-lt"/>
                <a:ea typeface="+mn-ea"/>
                <a:cs typeface="+mn-cs"/>
              </a:rPr>
              <a:t>Determine line’s voltage and minimum approach distance permitted under Table A.</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20</a:t>
            </a:fld>
            <a:endParaRPr lang="en-US"/>
          </a:p>
        </p:txBody>
      </p:sp>
    </p:spTree>
    <p:extLst>
      <p:ext uri="{BB962C8B-B14F-4D97-AF65-F5344CB8AC3E}">
        <p14:creationId xmlns:p14="http://schemas.microsoft.com/office/powerpoint/2010/main" val="2309212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Font typeface="+mj-lt"/>
              <a:buNone/>
            </a:pPr>
            <a:r>
              <a:rPr lang="en-US" sz="1200" dirty="0" smtClean="0"/>
              <a:t>Employers are required to:</a:t>
            </a:r>
          </a:p>
          <a:p>
            <a:pPr marL="0" indent="0">
              <a:buFont typeface="+mj-lt"/>
              <a:buNone/>
            </a:pPr>
            <a:r>
              <a:rPr lang="en-US" sz="1200" dirty="0" smtClean="0"/>
              <a:t>A. Comply with all applicable employer requirements related to:</a:t>
            </a:r>
          </a:p>
          <a:p>
            <a:pPr marL="857250" lvl="1" indent="-457200">
              <a:buFont typeface="+mj-lt"/>
              <a:buAutoNum type="arabicPeriod"/>
            </a:pPr>
            <a:r>
              <a:rPr lang="en-US" sz="1200" dirty="0" smtClean="0"/>
              <a:t>Assembly/Disassembly of crane</a:t>
            </a:r>
          </a:p>
          <a:p>
            <a:pPr marL="857250" lvl="1" indent="-457200">
              <a:buFont typeface="+mj-lt"/>
              <a:buAutoNum type="arabicPeriod"/>
            </a:pPr>
            <a:r>
              <a:rPr lang="en-US" sz="1200" dirty="0" smtClean="0"/>
              <a:t>Power line safety</a:t>
            </a:r>
          </a:p>
          <a:p>
            <a:pPr marL="857250" lvl="1" indent="-457200">
              <a:buFont typeface="+mj-lt"/>
              <a:buAutoNum type="arabicPeriod"/>
            </a:pPr>
            <a:r>
              <a:rPr lang="en-US" sz="1200" dirty="0" smtClean="0"/>
              <a:t>Procedures applicable to the operational functions of equipment, including attachments</a:t>
            </a:r>
          </a:p>
          <a:p>
            <a:pPr marL="857250" lvl="1" indent="-457200">
              <a:buFont typeface="+mj-lt"/>
              <a:buAutoNum type="arabicPeriod"/>
            </a:pPr>
            <a:r>
              <a:rPr lang="en-US" sz="1200" dirty="0" smtClean="0"/>
              <a:t>Qualifications/certifications of:</a:t>
            </a:r>
          </a:p>
          <a:p>
            <a:pPr marL="1314450" lvl="2" indent="-457200">
              <a:buFont typeface="+mj-lt"/>
              <a:buAutoNum type="alphaLcPeriod"/>
            </a:pPr>
            <a:r>
              <a:rPr lang="en-US" sz="1200" dirty="0" smtClean="0"/>
              <a:t>Crane operator</a:t>
            </a:r>
          </a:p>
          <a:p>
            <a:pPr marL="1314450" lvl="2" indent="-457200">
              <a:buFont typeface="+mj-lt"/>
              <a:buAutoNum type="alphaLcPeriod"/>
            </a:pPr>
            <a:r>
              <a:rPr lang="en-US" sz="1200" dirty="0" smtClean="0"/>
              <a:t>Signal person</a:t>
            </a:r>
          </a:p>
          <a:p>
            <a:pPr marL="1314450" lvl="2" indent="-457200">
              <a:buFont typeface="+mj-lt"/>
              <a:buAutoNum type="alphaLcPeriod"/>
            </a:pPr>
            <a:r>
              <a:rPr lang="en-US" sz="1200" dirty="0" smtClean="0"/>
              <a:t>Rigger</a:t>
            </a:r>
          </a:p>
          <a:p>
            <a:pPr marL="857250" lvl="1" indent="-457200">
              <a:buFont typeface="+mj-lt"/>
              <a:buAutoNum type="arabicPeriod"/>
            </a:pPr>
            <a:r>
              <a:rPr lang="en-US" sz="1200" dirty="0" smtClean="0"/>
              <a:t>Other applicable OSHA requirements, including</a:t>
            </a:r>
          </a:p>
          <a:p>
            <a:pPr marL="1314450" lvl="2" indent="-457200">
              <a:buFont typeface="+mj-lt"/>
              <a:buAutoNum type="alphaLcPeriod"/>
            </a:pPr>
            <a:r>
              <a:rPr lang="en-US" sz="1200" dirty="0" smtClean="0"/>
              <a:t>Training</a:t>
            </a:r>
            <a:r>
              <a:rPr lang="en-US" sz="1200" baseline="0" dirty="0" smtClean="0"/>
              <a:t> requirements</a:t>
            </a:r>
          </a:p>
          <a:p>
            <a:pPr marL="1314450" lvl="2" indent="-457200">
              <a:buFont typeface="+mj-lt"/>
              <a:buAutoNum type="alphaLcPeriod"/>
            </a:pPr>
            <a:r>
              <a:rPr lang="en-US" sz="1200" baseline="0" dirty="0" smtClean="0"/>
              <a:t>Inspections requirements</a:t>
            </a:r>
            <a:endParaRPr lang="en-US" sz="1200" dirty="0" smtClean="0"/>
          </a:p>
          <a:p>
            <a:r>
              <a:rPr lang="en-US" sz="1200" dirty="0" smtClean="0"/>
              <a:t>B. Designate a competent person to inspect</a:t>
            </a:r>
            <a:r>
              <a:rPr lang="en-US" sz="1200" baseline="0" dirty="0" smtClean="0"/>
              <a:t> all machinery and equipment prior to each use and during use, to make sure it is in safe operating condition.</a:t>
            </a:r>
          </a:p>
          <a:p>
            <a:r>
              <a:rPr lang="en-US" sz="1200" baseline="0" dirty="0" smtClean="0"/>
              <a:t>C. Comply with manufacturers’ requirements and recommendations for cranes and related equipment.</a:t>
            </a:r>
          </a:p>
          <a:p>
            <a:endParaRPr lang="en-US" sz="1200" dirty="0"/>
          </a:p>
        </p:txBody>
      </p:sp>
      <p:sp>
        <p:nvSpPr>
          <p:cNvPr id="4" name="Slide Number Placeholder 3"/>
          <p:cNvSpPr>
            <a:spLocks noGrp="1"/>
          </p:cNvSpPr>
          <p:nvPr>
            <p:ph type="sldNum" sz="quarter" idx="10"/>
          </p:nvPr>
        </p:nvSpPr>
        <p:spPr/>
        <p:txBody>
          <a:bodyPr/>
          <a:lstStyle/>
          <a:p>
            <a:fld id="{F5D18354-FAF5-4E98-B57F-F6182A7992A0}" type="slidenum">
              <a:rPr lang="en-US" smtClean="0"/>
              <a:t>21</a:t>
            </a:fld>
            <a:endParaRPr lang="en-US"/>
          </a:p>
        </p:txBody>
      </p:sp>
    </p:spTree>
    <p:extLst>
      <p:ext uri="{BB962C8B-B14F-4D97-AF65-F5344CB8AC3E}">
        <p14:creationId xmlns:p14="http://schemas.microsoft.com/office/powerpoint/2010/main" val="316573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Font typeface="+mj-lt"/>
              <a:buNone/>
            </a:pPr>
            <a:r>
              <a:rPr lang="en-US" sz="1200" dirty="0" smtClean="0"/>
              <a:t>Employers must provide</a:t>
            </a:r>
            <a:r>
              <a:rPr lang="en-US" sz="1200" baseline="0" dirty="0" smtClean="0"/>
              <a:t> training</a:t>
            </a:r>
            <a:r>
              <a:rPr lang="en-US" sz="1200" dirty="0" smtClean="0"/>
              <a:t>:</a:t>
            </a:r>
          </a:p>
          <a:p>
            <a:pPr marL="857250" lvl="1" indent="-457200">
              <a:buFont typeface="+mj-lt"/>
              <a:buAutoNum type="arabicPeriod"/>
            </a:pPr>
            <a:r>
              <a:rPr lang="en-US" sz="1200" dirty="0" smtClean="0"/>
              <a:t>Overhead power lines</a:t>
            </a:r>
          </a:p>
          <a:p>
            <a:pPr marL="857250" lvl="1" indent="-457200">
              <a:buFont typeface="+mj-lt"/>
              <a:buAutoNum type="arabicPeriod"/>
            </a:pPr>
            <a:r>
              <a:rPr lang="en-US" sz="1200" dirty="0" smtClean="0"/>
              <a:t>Signal persons</a:t>
            </a:r>
          </a:p>
          <a:p>
            <a:pPr marL="857250" lvl="1" indent="-457200">
              <a:buFont typeface="+mj-lt"/>
              <a:buAutoNum type="arabicPeriod"/>
            </a:pPr>
            <a:r>
              <a:rPr lang="en-US" sz="1200" dirty="0" smtClean="0"/>
              <a:t>Operators</a:t>
            </a:r>
          </a:p>
          <a:p>
            <a:pPr marL="857250" lvl="1" indent="-457200">
              <a:buFont typeface="+mj-lt"/>
              <a:buAutoNum type="arabicPeriod"/>
            </a:pPr>
            <a:r>
              <a:rPr lang="en-US" sz="1200" dirty="0" smtClean="0"/>
              <a:t>Competent persons and qualified persons</a:t>
            </a:r>
          </a:p>
          <a:p>
            <a:pPr marL="857250" lvl="1" indent="-457200">
              <a:buFont typeface="+mj-lt"/>
              <a:buAutoNum type="arabicPeriod"/>
            </a:pPr>
            <a:r>
              <a:rPr lang="en-US" sz="1200" dirty="0" smtClean="0"/>
              <a:t>Crush/pinch</a:t>
            </a:r>
            <a:r>
              <a:rPr lang="en-US" sz="1200" baseline="0" dirty="0" smtClean="0"/>
              <a:t> points</a:t>
            </a:r>
          </a:p>
          <a:p>
            <a:pPr marL="857250" lvl="1" indent="-457200">
              <a:buFont typeface="+mj-lt"/>
              <a:buAutoNum type="arabicPeriod"/>
            </a:pPr>
            <a:r>
              <a:rPr lang="en-US" sz="1200" baseline="0" dirty="0" smtClean="0"/>
              <a:t>Tag-out</a:t>
            </a:r>
            <a:endParaRPr lang="en-US" sz="1200" dirty="0" smtClean="0"/>
          </a:p>
          <a:p>
            <a:r>
              <a:rPr lang="en-US" sz="1200" dirty="0" smtClean="0"/>
              <a:t>Training</a:t>
            </a:r>
            <a:r>
              <a:rPr lang="en-US" sz="1200" baseline="0" dirty="0" smtClean="0"/>
              <a:t> Administration</a:t>
            </a:r>
          </a:p>
          <a:p>
            <a:pPr marL="685800" lvl="1" indent="-228600">
              <a:buFont typeface="+mj-lt"/>
              <a:buAutoNum type="arabicPeriod"/>
            </a:pPr>
            <a:r>
              <a:rPr lang="en-US" sz="1200" baseline="0" dirty="0" smtClean="0"/>
              <a:t>Evaluate employees’ understanding of information provided in training</a:t>
            </a:r>
          </a:p>
          <a:p>
            <a:pPr marL="685800" lvl="1" indent="-228600">
              <a:buFont typeface="+mj-lt"/>
              <a:buAutoNum type="arabicPeriod"/>
            </a:pPr>
            <a:r>
              <a:rPr lang="en-US" sz="1200" baseline="0" dirty="0" smtClean="0"/>
              <a:t>Provide refresher training</a:t>
            </a:r>
          </a:p>
          <a:p>
            <a:pPr marL="685800" lvl="1" indent="-228600">
              <a:buFont typeface="+mj-lt"/>
              <a:buAutoNum type="arabicPeriod"/>
            </a:pPr>
            <a:r>
              <a:rPr lang="en-US" sz="1200" baseline="0" dirty="0" smtClean="0"/>
              <a:t>Provide training at no cost to employee</a:t>
            </a:r>
          </a:p>
          <a:p>
            <a:endParaRPr lang="en-US" sz="1200" dirty="0"/>
          </a:p>
        </p:txBody>
      </p:sp>
      <p:sp>
        <p:nvSpPr>
          <p:cNvPr id="4" name="Slide Number Placeholder 3"/>
          <p:cNvSpPr>
            <a:spLocks noGrp="1"/>
          </p:cNvSpPr>
          <p:nvPr>
            <p:ph type="sldNum" sz="quarter" idx="10"/>
          </p:nvPr>
        </p:nvSpPr>
        <p:spPr/>
        <p:txBody>
          <a:bodyPr/>
          <a:lstStyle/>
          <a:p>
            <a:fld id="{F5D18354-FAF5-4E98-B57F-F6182A7992A0}" type="slidenum">
              <a:rPr lang="en-US" smtClean="0"/>
              <a:t>22</a:t>
            </a:fld>
            <a:endParaRPr lang="en-US"/>
          </a:p>
        </p:txBody>
      </p:sp>
    </p:spTree>
    <p:extLst>
      <p:ext uri="{BB962C8B-B14F-4D97-AF65-F5344CB8AC3E}">
        <p14:creationId xmlns:p14="http://schemas.microsoft.com/office/powerpoint/2010/main" val="594267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Font typeface="+mj-lt"/>
              <a:buNone/>
            </a:pPr>
            <a:r>
              <a:rPr lang="en-US" sz="1200" dirty="0" smtClean="0"/>
              <a:t>Fall Hazards</a:t>
            </a:r>
          </a:p>
          <a:p>
            <a:pPr marL="0" indent="0">
              <a:buFont typeface="+mj-lt"/>
              <a:buNone/>
            </a:pPr>
            <a:r>
              <a:rPr lang="en-US" sz="1200" baseline="0" dirty="0" smtClean="0"/>
              <a:t>Struck-by Hazards</a:t>
            </a:r>
          </a:p>
          <a:p>
            <a:pPr marL="0" indent="0">
              <a:buFont typeface="+mj-lt"/>
              <a:buNone/>
            </a:pPr>
            <a:r>
              <a:rPr lang="en-US" sz="1200" baseline="0" dirty="0" smtClean="0"/>
              <a:t>Crushing Hazards</a:t>
            </a:r>
          </a:p>
          <a:p>
            <a:pPr marL="0" indent="0">
              <a:buFont typeface="+mj-lt"/>
              <a:buNone/>
            </a:pPr>
            <a:r>
              <a:rPr lang="en-US" sz="1200" baseline="0" dirty="0" smtClean="0"/>
              <a:t>Electrical Hazards</a:t>
            </a:r>
          </a:p>
          <a:p>
            <a:pPr marL="0" indent="0">
              <a:buFont typeface="+mj-lt"/>
              <a:buNone/>
            </a:pPr>
            <a:endParaRPr lang="en-US" sz="1200" baseline="0" dirty="0" smtClean="0"/>
          </a:p>
          <a:p>
            <a:pPr marL="0" indent="0">
              <a:buFont typeface="+mj-lt"/>
              <a:buNone/>
            </a:pPr>
            <a:r>
              <a:rPr lang="en-US" sz="1200" baseline="0" dirty="0" smtClean="0"/>
              <a:t>Source: OSAH (https://www.osha.gov/SLTC/etools/hurricane/crane-use.html)</a:t>
            </a:r>
          </a:p>
          <a:p>
            <a:endParaRPr lang="en-US" sz="1200" dirty="0"/>
          </a:p>
        </p:txBody>
      </p:sp>
      <p:sp>
        <p:nvSpPr>
          <p:cNvPr id="4" name="Slide Number Placeholder 3"/>
          <p:cNvSpPr>
            <a:spLocks noGrp="1"/>
          </p:cNvSpPr>
          <p:nvPr>
            <p:ph type="sldNum" sz="quarter" idx="10"/>
          </p:nvPr>
        </p:nvSpPr>
        <p:spPr/>
        <p:txBody>
          <a:bodyPr/>
          <a:lstStyle/>
          <a:p>
            <a:fld id="{F5D18354-FAF5-4E98-B57F-F6182A7992A0}" type="slidenum">
              <a:rPr lang="en-US" smtClean="0"/>
              <a:t>23</a:t>
            </a:fld>
            <a:endParaRPr lang="en-US"/>
          </a:p>
        </p:txBody>
      </p:sp>
    </p:spTree>
    <p:extLst>
      <p:ext uri="{BB962C8B-B14F-4D97-AF65-F5344CB8AC3E}">
        <p14:creationId xmlns:p14="http://schemas.microsoft.com/office/powerpoint/2010/main" val="1932825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indent="0">
              <a:buFont typeface="+mj-lt"/>
              <a:buNone/>
            </a:pPr>
            <a:r>
              <a: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For this particular design, the manufacturer required the use of four anchoring bars for each of the four rear legs (sixteen total anchoring bars) and two anchoring bars for each of the two telescoping front legs (four anchoring bars total). The anchoring bars in the rear were designed to be pre-stressed to 600 kilo-Newton's per bar (approximately 135,000 pounds of force per bar) to provide resistance to the longitudinal and transversal forces primarily during the launching of the under-bridge. The front leg anchors were to be pre-stressed to resist transversal forces, such as those created by wind.</a:t>
            </a:r>
          </a:p>
          <a:p>
            <a:pPr marL="0" indent="0">
              <a:buFont typeface="+mj-lt"/>
              <a:buNone/>
            </a:pPr>
            <a:endPara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indent="0">
              <a:buFont typeface="+mj-lt"/>
              <a:buNone/>
            </a:pPr>
            <a:r>
              <a: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The accident investigation revealed that the employer had not designed the pier segments to accommodate each of the anchoring locations, reportedly because of congestion in the segments with other items such as stressing cables. It was further determined that the employer used only a few anchoring bars during the initial launches and as work progressed began using fewer and fewer anchoring bars. On the day of the accident, there were no anchoring bars for the four rear leg and only one anchoring bar in each of the front legs. Additionally, the front leg anchors had not been stressed to the appropriate force and were only tightened with a wrench. A few months prior to the collapse of the launching gantry, the employer had experienced a movement of about 2 centimeters at the rear legs during a launch when using a total of only two rear-leg anchoring bars. The manufacturer's instructions provided that such movement could lead to a collapse of a launching gantry.</a:t>
            </a:r>
          </a:p>
          <a:p>
            <a:pPr marL="0" indent="0">
              <a:buFont typeface="+mj-lt"/>
              <a:buNone/>
            </a:pPr>
            <a:endPara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indent="0">
              <a:buFont typeface="+mj-lt"/>
              <a:buNone/>
            </a:pPr>
            <a:r>
              <a: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Source: OSHA (https://www.osha.gov/dts/shib/shib050106.html)</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0"/>
          </p:nvPr>
        </p:nvSpPr>
        <p:spPr/>
        <p:txBody>
          <a:bodyPr/>
          <a:lstStyle/>
          <a:p>
            <a:fld id="{F5D18354-FAF5-4E98-B57F-F6182A7992A0}" type="slidenum">
              <a:rPr lang="en-US" smtClean="0"/>
              <a:t>24</a:t>
            </a:fld>
            <a:endParaRPr lang="en-US"/>
          </a:p>
        </p:txBody>
      </p:sp>
    </p:spTree>
    <p:extLst>
      <p:ext uri="{BB962C8B-B14F-4D97-AF65-F5344CB8AC3E}">
        <p14:creationId xmlns:p14="http://schemas.microsoft.com/office/powerpoint/2010/main" val="2946843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Two heavy equipment mechanics, an 18-year-old male and a 40-year-old male, died when electrocuted while working on a scraper. The scraper was at a construction site parked under a high voltage line. The victims were using the truck-mounted crane on one of their service trucks to assist in replacing the rear differential when the incident occurred. The crane’s boom made contact with the high voltage line. The control for the crane was a remote unit electrically wired to the truck. The 18-year-old victim was operating the crane at the time of the incident. The California Fatality Assessment</a:t>
            </a:r>
            <a:r>
              <a:rPr lang="en-US" sz="1200" b="0" i="0" kern="1200" baseline="0" dirty="0" smtClean="0">
                <a:solidFill>
                  <a:schemeClr val="tx1"/>
                </a:solidFill>
                <a:effectLst/>
                <a:latin typeface="+mn-lt"/>
                <a:ea typeface="+mn-ea"/>
                <a:cs typeface="+mn-cs"/>
              </a:rPr>
              <a:t> and Control Evaluation</a:t>
            </a:r>
            <a:r>
              <a:rPr lang="en-US" sz="1200" b="0" i="0" kern="1200" dirty="0" smtClean="0">
                <a:solidFill>
                  <a:schemeClr val="tx1"/>
                </a:solidFill>
                <a:effectLst/>
                <a:latin typeface="+mn-lt"/>
                <a:ea typeface="+mn-ea"/>
                <a:cs typeface="+mn-cs"/>
              </a:rPr>
              <a:t> (CA/FACE) investigator determined that, in order to prevent future occurrences, employers, as part of their Injury and Illness Prevention Program (IIPP), should:</a:t>
            </a:r>
          </a:p>
          <a:p>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Ensure heavy equipment mechanics know the safety and health hazards specific to their job assignments.</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Ensure all employees perform safety and health inspections prior to starting their job assignments in order to find, eliminate, or control safety and health hazards as well as unsafe working conditions and practices, and to comply fully with the safety and health standards.</a:t>
            </a:r>
            <a:br>
              <a:rPr lang="en-US" sz="1200" b="1" i="0" kern="1200" dirty="0" smtClean="0">
                <a:solidFill>
                  <a:schemeClr val="tx1"/>
                </a:solidFill>
                <a:effectLst/>
                <a:latin typeface="+mn-lt"/>
                <a:ea typeface="+mn-ea"/>
                <a:cs typeface="+mn-cs"/>
              </a:rPr>
            </a:br>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Ensure all employees are provided with mechanical and physical safeguards to the maximum extent possible in order to perform their job assignments safely.</a:t>
            </a:r>
            <a:br>
              <a:rPr lang="en-US" sz="1200" b="1" i="0" kern="1200" dirty="0" smtClean="0">
                <a:solidFill>
                  <a:schemeClr val="tx1"/>
                </a:solidFill>
                <a:effectLst/>
                <a:latin typeface="+mn-lt"/>
                <a:ea typeface="+mn-ea"/>
                <a:cs typeface="+mn-cs"/>
              </a:rPr>
            </a:br>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Ensure heavy equipment mechanics are properly trained on machine operation and safety and their achievement of skills is verified through a testing program.</a:t>
            </a:r>
          </a:p>
          <a:p>
            <a:r>
              <a:rPr lang="en-US" dirty="0" smtClean="0"/>
              <a:t/>
            </a:r>
            <a:br>
              <a:rPr lang="en-US" dirty="0" smtClean="0"/>
            </a:br>
            <a:r>
              <a:rPr lang="en-US" dirty="0" smtClean="0"/>
              <a:t>Source: NIOSH: Fatality Assessment and Control Evaluation (FACE) Program</a:t>
            </a:r>
            <a:r>
              <a:rPr lang="en-US" baseline="0" dirty="0" smtClean="0"/>
              <a:t> – California Case Report 04CA004 (http://www.cdc.gov/niosh/face/stateface/ca/05CA011.html)</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25</a:t>
            </a:fld>
            <a:endParaRPr lang="en-US"/>
          </a:p>
        </p:txBody>
      </p:sp>
    </p:spTree>
    <p:extLst>
      <p:ext uri="{BB962C8B-B14F-4D97-AF65-F5344CB8AC3E}">
        <p14:creationId xmlns:p14="http://schemas.microsoft.com/office/powerpoint/2010/main" val="20644530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Don’t stand under suspended loads. </a:t>
            </a:r>
            <a:r>
              <a:rPr lang="en-US" altLang="en-US" dirty="0" smtClean="0"/>
              <a:t>Keep the load as close as possible to the ground when picking and carrying a load.</a:t>
            </a:r>
          </a:p>
          <a:p>
            <a:pPr>
              <a:lnSpc>
                <a:spcPct val="110000"/>
              </a:lnSpc>
            </a:pPr>
            <a:endParaRPr lang="en-US" altLang="en-US" dirty="0" smtClean="0"/>
          </a:p>
          <a:p>
            <a:r>
              <a:rPr lang="en-US" altLang="en-US" dirty="0" smtClean="0"/>
              <a:t>1926.1425(b) </a:t>
            </a:r>
            <a:r>
              <a:rPr lang="en-US" dirty="0" smtClean="0"/>
              <a:t>While the operator is not moving a suspended load, no employee must be within the fall zone, except for employees: </a:t>
            </a:r>
          </a:p>
          <a:p>
            <a:endParaRPr lang="en-US" b="1" dirty="0" smtClean="0"/>
          </a:p>
          <a:p>
            <a:r>
              <a:rPr lang="en-US" b="1" dirty="0" smtClean="0"/>
              <a:t>1926.1425(b)(1)</a:t>
            </a:r>
            <a:endParaRPr lang="en-US" dirty="0" smtClean="0"/>
          </a:p>
          <a:p>
            <a:r>
              <a:rPr lang="en-US" dirty="0" smtClean="0"/>
              <a:t>Engaged in hooking, unhooking or guiding a load; </a:t>
            </a:r>
          </a:p>
          <a:p>
            <a:endParaRPr lang="en-US" b="1" dirty="0" smtClean="0"/>
          </a:p>
          <a:p>
            <a:r>
              <a:rPr lang="en-US" b="1" dirty="0" smtClean="0"/>
              <a:t>1926.1425(b)(2)</a:t>
            </a:r>
            <a:endParaRPr lang="en-US" dirty="0" smtClean="0"/>
          </a:p>
          <a:p>
            <a:r>
              <a:rPr lang="en-US" dirty="0" smtClean="0"/>
              <a:t>Engaged in the initial attachment of the load to a component or structure; or </a:t>
            </a:r>
          </a:p>
          <a:p>
            <a:endParaRPr lang="en-US" b="1" dirty="0" smtClean="0"/>
          </a:p>
          <a:p>
            <a:r>
              <a:rPr lang="en-US" b="1" dirty="0" smtClean="0"/>
              <a:t>1926.1425(b)(3)</a:t>
            </a:r>
            <a:endParaRPr lang="en-US" dirty="0" smtClean="0"/>
          </a:p>
          <a:p>
            <a:r>
              <a:rPr lang="en-US" dirty="0" smtClean="0"/>
              <a:t>Operating a concrete hopper or concrete bucket.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26</a:t>
            </a:fld>
            <a:endParaRPr lang="en-US"/>
          </a:p>
        </p:txBody>
      </p:sp>
    </p:spTree>
    <p:extLst>
      <p:ext uri="{BB962C8B-B14F-4D97-AF65-F5344CB8AC3E}">
        <p14:creationId xmlns:p14="http://schemas.microsoft.com/office/powerpoint/2010/main" val="2244688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Improper loads or speeds can result in the tipping of the crane.</a:t>
            </a:r>
          </a:p>
          <a:p>
            <a:endParaRPr lang="en-US" dirty="0" smtClean="0"/>
          </a:p>
          <a:p>
            <a:pPr>
              <a:lnSpc>
                <a:spcPct val="130000"/>
              </a:lnSpc>
            </a:pPr>
            <a:r>
              <a:rPr lang="en-US" altLang="en-US" b="1" u="sng" dirty="0" smtClean="0"/>
              <a:t>CRANE ACCIDENT</a:t>
            </a:r>
            <a:r>
              <a:rPr lang="en-US" altLang="en-US" b="1" dirty="0" smtClean="0"/>
              <a:t> – OVERTURNED CRANE</a:t>
            </a:r>
          </a:p>
          <a:p>
            <a:pPr>
              <a:lnSpc>
                <a:spcPct val="130000"/>
              </a:lnSpc>
            </a:pPr>
            <a:r>
              <a:rPr lang="en-US" altLang="en-US" dirty="0" smtClean="0"/>
              <a:t>This crane overturned while performing loading operations on a pier.  The crane was attempting to remove a metal container from a barge when it tipped and slid into the water. The wind caused the load to swing violently causing the load to go outside the swing radius, at that point the load dropped into the water and took the crane with it.</a:t>
            </a:r>
          </a:p>
          <a:p>
            <a:pPr>
              <a:lnSpc>
                <a:spcPct val="130000"/>
              </a:lnSpc>
            </a:pPr>
            <a:endParaRPr lang="en-US" altLang="en-US" dirty="0" smtClean="0"/>
          </a:p>
          <a:p>
            <a:r>
              <a:rPr lang="en-US" altLang="en-US" b="1" dirty="0" smtClean="0"/>
              <a:t>See Fatal facts</a:t>
            </a:r>
            <a:r>
              <a:rPr lang="en-US" altLang="en-US" dirty="0" smtClean="0"/>
              <a:t> for descriptions of fatal crane accidents at www.osha-slc.gov/OshDoc/toc_FatalFacts.html</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27</a:t>
            </a:fld>
            <a:endParaRPr lang="en-US"/>
          </a:p>
        </p:txBody>
      </p:sp>
    </p:spTree>
    <p:extLst>
      <p:ext uri="{BB962C8B-B14F-4D97-AF65-F5344CB8AC3E}">
        <p14:creationId xmlns:p14="http://schemas.microsoft.com/office/powerpoint/2010/main" val="1393613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28</a:t>
            </a:fld>
            <a:endParaRPr lang="en-US"/>
          </a:p>
        </p:txBody>
      </p:sp>
    </p:spTree>
    <p:extLst>
      <p:ext uri="{BB962C8B-B14F-4D97-AF65-F5344CB8AC3E}">
        <p14:creationId xmlns:p14="http://schemas.microsoft.com/office/powerpoint/2010/main" val="4009994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29</a:t>
            </a:fld>
            <a:endParaRPr lang="en-US"/>
          </a:p>
        </p:txBody>
      </p:sp>
    </p:spTree>
    <p:extLst>
      <p:ext uri="{BB962C8B-B14F-4D97-AF65-F5344CB8AC3E}">
        <p14:creationId xmlns:p14="http://schemas.microsoft.com/office/powerpoint/2010/main" val="1177334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Miller Park Stadium - July 1999 crane collapse caused the deaths of 3 construction workers.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Source: OSHA.gov</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a:t>
            </a:fld>
            <a:endParaRPr lang="en-US"/>
          </a:p>
        </p:txBody>
      </p:sp>
    </p:spTree>
    <p:extLst>
      <p:ext uri="{BB962C8B-B14F-4D97-AF65-F5344CB8AC3E}">
        <p14:creationId xmlns:p14="http://schemas.microsoft.com/office/powerpoint/2010/main" val="37853436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30</a:t>
            </a:fld>
            <a:endParaRPr lang="en-US"/>
          </a:p>
        </p:txBody>
      </p:sp>
    </p:spTree>
    <p:extLst>
      <p:ext uri="{BB962C8B-B14F-4D97-AF65-F5344CB8AC3E}">
        <p14:creationId xmlns:p14="http://schemas.microsoft.com/office/powerpoint/2010/main" val="34948250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31</a:t>
            </a:fld>
            <a:endParaRPr lang="en-US"/>
          </a:p>
        </p:txBody>
      </p:sp>
    </p:spTree>
    <p:extLst>
      <p:ext uri="{BB962C8B-B14F-4D97-AF65-F5344CB8AC3E}">
        <p14:creationId xmlns:p14="http://schemas.microsoft.com/office/powerpoint/2010/main" val="11755481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32</a:t>
            </a:fld>
            <a:endParaRPr lang="en-US"/>
          </a:p>
        </p:txBody>
      </p:sp>
    </p:spTree>
    <p:extLst>
      <p:ext uri="{BB962C8B-B14F-4D97-AF65-F5344CB8AC3E}">
        <p14:creationId xmlns:p14="http://schemas.microsoft.com/office/powerpoint/2010/main" val="2508238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a:t>
            </a:fld>
            <a:endParaRPr lang="en-US"/>
          </a:p>
        </p:txBody>
      </p:sp>
    </p:spTree>
    <p:extLst>
      <p:ext uri="{BB962C8B-B14F-4D97-AF65-F5344CB8AC3E}">
        <p14:creationId xmlns:p14="http://schemas.microsoft.com/office/powerpoint/2010/main" val="1058348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Moving large, heavy loads is crucial to today's construction industry. Much technology has been developed for these operations, including careful training and extensive workplace precautions. There are significant safety issues to be considered, both for the operators of the diverse "lifting" devices, and for workers in proximity to them. (Source: OSHA.gov)</a:t>
            </a:r>
          </a:p>
          <a:p>
            <a:endParaRPr lang="en-US" sz="1200" b="0" i="0" kern="1200" dirty="0" smtClean="0">
              <a:solidFill>
                <a:schemeClr val="tx1"/>
              </a:solidFill>
              <a:effectLst/>
              <a:latin typeface="+mn-lt"/>
              <a:ea typeface="+mn-ea"/>
              <a:cs typeface="+mn-cs"/>
            </a:endParaRPr>
          </a:p>
          <a:p>
            <a:r>
              <a:rPr lang="en-US" sz="12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Enabling Objectives:</a:t>
            </a:r>
            <a:endPar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Identify common causes of crane accidents.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Describe requirements for crane use, including pre-planning methods.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Describe precautions for crane use near power lines.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Recognize employer requirements to protect workers from crane hazards.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Explain training requirements related to crane operations.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5</a:t>
            </a:fld>
            <a:endParaRPr lang="en-US"/>
          </a:p>
        </p:txBody>
      </p:sp>
    </p:spTree>
    <p:extLst>
      <p:ext uri="{BB962C8B-B14F-4D97-AF65-F5344CB8AC3E}">
        <p14:creationId xmlns:p14="http://schemas.microsoft.com/office/powerpoint/2010/main" val="129205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Four</a:t>
            </a:r>
            <a:r>
              <a:rPr lang="en-US" baseline="0" dirty="0" smtClean="0"/>
              <a:t> Major Types of Crane Accidents</a:t>
            </a:r>
          </a:p>
          <a:p>
            <a:pPr marL="228600" indent="-228600">
              <a:buAutoNum type="arabicPeriod"/>
            </a:pPr>
            <a:r>
              <a:rPr lang="en-US" baseline="0" dirty="0" smtClean="0"/>
              <a:t>Contact with power lines is a leading cause of crane accidents. </a:t>
            </a:r>
          </a:p>
          <a:p>
            <a:pPr marL="685800" lvl="1" indent="-228600">
              <a:buAutoNum type="alphaLcPeriod"/>
            </a:pPr>
            <a:r>
              <a:rPr lang="en-US" baseline="0" dirty="0" smtClean="0"/>
              <a:t>Must be aware of placement of power lines surrounding worksite</a:t>
            </a:r>
          </a:p>
          <a:p>
            <a:pPr marL="685800" lvl="1" indent="-228600">
              <a:buAutoNum type="alphaLcPeriod"/>
            </a:pPr>
            <a:r>
              <a:rPr lang="en-US" baseline="0" dirty="0" smtClean="0"/>
              <a:t>Maintain clearance of at least 20 feet from energized electrical lines unless other precautions have been implemented</a:t>
            </a:r>
          </a:p>
          <a:p>
            <a:pPr marL="685800" lvl="1" indent="-228600">
              <a:buAutoNum type="alphaLcPeriod"/>
            </a:pPr>
            <a:r>
              <a:rPr lang="en-US" baseline="0" dirty="0" smtClean="0"/>
              <a:t>Shut off active power lines to prevent electrocution from accidental contact with live wires</a:t>
            </a:r>
          </a:p>
          <a:p>
            <a:pPr marL="228600" lvl="0" indent="-228600">
              <a:buAutoNum type="arabicPeriod"/>
            </a:pPr>
            <a:r>
              <a:rPr lang="en-US" baseline="0" dirty="0" smtClean="0"/>
              <a:t>Overturns - causes</a:t>
            </a:r>
          </a:p>
          <a:p>
            <a:pPr marL="685800" lvl="1" indent="-228600">
              <a:buFont typeface="+mj-lt"/>
              <a:buAutoNum type="alphaLcPeriod"/>
            </a:pPr>
            <a:r>
              <a:rPr lang="en-US" baseline="0" dirty="0" smtClean="0"/>
              <a:t>Overloads</a:t>
            </a:r>
          </a:p>
          <a:p>
            <a:pPr marL="685800" lvl="1" indent="-228600">
              <a:buFont typeface="+mj-lt"/>
              <a:buAutoNum type="alphaLcPeriod"/>
            </a:pPr>
            <a:r>
              <a:rPr lang="en-US" baseline="0" dirty="0" smtClean="0"/>
              <a:t>Loss of center of gravity control</a:t>
            </a:r>
          </a:p>
          <a:p>
            <a:pPr marL="685800" lvl="1" indent="-228600">
              <a:buFont typeface="+mj-lt"/>
              <a:buAutoNum type="alphaLcPeriod"/>
            </a:pPr>
            <a:r>
              <a:rPr lang="en-US" baseline="0" dirty="0" smtClean="0"/>
              <a:t>Outrigger failure</a:t>
            </a:r>
          </a:p>
          <a:p>
            <a:pPr marL="685800" lvl="1" indent="-228600">
              <a:buFont typeface="+mj-lt"/>
              <a:buAutoNum type="alphaLcPeriod"/>
            </a:pPr>
            <a:r>
              <a:rPr lang="en-US" baseline="0" dirty="0" smtClean="0"/>
              <a:t>High winds</a:t>
            </a:r>
          </a:p>
          <a:p>
            <a:pPr marL="685800" lvl="1" indent="-228600">
              <a:buFont typeface="+mj-lt"/>
              <a:buAutoNum type="alphaLcPeriod"/>
            </a:pPr>
            <a:r>
              <a:rPr lang="en-US" baseline="0" dirty="0" smtClean="0"/>
              <a:t>Side pull</a:t>
            </a:r>
          </a:p>
          <a:p>
            <a:pPr marL="685800" lvl="1" indent="-228600">
              <a:buFont typeface="+mj-lt"/>
              <a:buAutoNum type="alphaLcPeriod"/>
            </a:pPr>
            <a:r>
              <a:rPr lang="en-US" baseline="0" dirty="0" smtClean="0"/>
              <a:t>Improper maintenance</a:t>
            </a:r>
          </a:p>
          <a:p>
            <a:pPr marL="228600" lvl="0" indent="-228600">
              <a:buAutoNum type="arabicPeriod"/>
            </a:pPr>
            <a:r>
              <a:rPr lang="en-US" baseline="0" dirty="0" smtClean="0"/>
              <a:t>Mechanical Failures – Routine maintenance should be followed to prevent accidents due to mechanical failure. Components with excessive wear should be repaired and replaced as soon as possible.</a:t>
            </a:r>
          </a:p>
          <a:p>
            <a:pPr marL="228600" lvl="0" indent="-228600">
              <a:buAutoNum type="arabicPeriod"/>
            </a:pPr>
            <a:r>
              <a:rPr lang="en-US" baseline="0" dirty="0" smtClean="0"/>
              <a:t>Falls – causes</a:t>
            </a:r>
          </a:p>
          <a:p>
            <a:pPr marL="685800" lvl="1" indent="-228600">
              <a:buFont typeface="+mj-lt"/>
              <a:buAutoNum type="alphaLcPeriod"/>
            </a:pPr>
            <a:r>
              <a:rPr lang="en-US" baseline="0" dirty="0" smtClean="0"/>
              <a:t>Missing hand rails</a:t>
            </a:r>
          </a:p>
          <a:p>
            <a:pPr marL="685800" lvl="1" indent="-228600">
              <a:buFont typeface="+mj-lt"/>
              <a:buAutoNum type="alphaLcPeriod"/>
            </a:pPr>
            <a:r>
              <a:rPr lang="en-US" baseline="0" dirty="0" smtClean="0"/>
              <a:t>Improper crane operation</a:t>
            </a:r>
          </a:p>
          <a:p>
            <a:pPr marL="685800" lvl="1" indent="-228600">
              <a:buFont typeface="+mj-lt"/>
              <a:buAutoNum type="alphaLcPeriod"/>
            </a:pPr>
            <a:r>
              <a:rPr lang="en-US" baseline="0" dirty="0" smtClean="0"/>
              <a:t>Improper maintenance</a:t>
            </a:r>
          </a:p>
          <a:p>
            <a:pPr marL="190500" indent="-190500"/>
            <a:r>
              <a:rPr lang="en-US" altLang="en-US" dirty="0" smtClean="0"/>
              <a:t>5. Other causes of crane accidents include:</a:t>
            </a:r>
          </a:p>
          <a:p>
            <a:pPr marL="685800" lvl="1" indent="-228600">
              <a:buFont typeface="+mj-lt"/>
              <a:buAutoNum type="alphaLcPeriod"/>
            </a:pPr>
            <a:r>
              <a:rPr lang="en-US" altLang="en-US" dirty="0" smtClean="0"/>
              <a:t>Under the hook lifting device, </a:t>
            </a:r>
          </a:p>
          <a:p>
            <a:pPr marL="685800" lvl="1" indent="-228600">
              <a:buFont typeface="+mj-lt"/>
              <a:buAutoNum type="alphaLcPeriod"/>
            </a:pPr>
            <a:r>
              <a:rPr lang="en-US" altLang="en-US" dirty="0" smtClean="0"/>
              <a:t>Dropped loads, </a:t>
            </a:r>
          </a:p>
          <a:p>
            <a:pPr marL="685800" lvl="1" indent="-228600">
              <a:buFont typeface="+mj-lt"/>
              <a:buAutoNum type="alphaLcPeriod"/>
            </a:pPr>
            <a:r>
              <a:rPr lang="en-US" altLang="en-US" dirty="0" smtClean="0"/>
              <a:t>Boom collapse, </a:t>
            </a:r>
          </a:p>
          <a:p>
            <a:pPr marL="685800" lvl="1" indent="-228600">
              <a:buFont typeface="+mj-lt"/>
              <a:buAutoNum type="alphaLcPeriod"/>
            </a:pPr>
            <a:r>
              <a:rPr lang="en-US" altLang="en-US" dirty="0" smtClean="0"/>
              <a:t>Crushing by the counter weight, </a:t>
            </a:r>
          </a:p>
          <a:p>
            <a:pPr marL="685800" lvl="1" indent="-228600">
              <a:buFont typeface="+mj-lt"/>
              <a:buAutoNum type="alphaLcPeriod"/>
            </a:pPr>
            <a:r>
              <a:rPr lang="en-US" altLang="en-US" dirty="0" smtClean="0"/>
              <a:t>Outrigger use</a:t>
            </a:r>
          </a:p>
          <a:p>
            <a:pPr marL="685800" lvl="1" indent="-228600">
              <a:buFont typeface="+mj-lt"/>
              <a:buAutoNum type="alphaLcPeriod"/>
            </a:pPr>
            <a:r>
              <a:rPr lang="en-US" altLang="en-US" dirty="0" smtClean="0"/>
              <a:t>Rigging failures</a:t>
            </a:r>
          </a:p>
          <a:p>
            <a:pPr marL="0" lvl="0" indent="0">
              <a:buFont typeface="+mj-lt"/>
              <a:buNone/>
            </a:pPr>
            <a:r>
              <a:rPr lang="en-US" baseline="0" dirty="0" smtClean="0"/>
              <a:t>Source: </a:t>
            </a:r>
            <a:r>
              <a:rPr lang="en-US" altLang="en-US" dirty="0" smtClean="0"/>
              <a:t>OSHA.gov </a:t>
            </a:r>
            <a:endParaRPr lang="en-US" baseline="0" dirty="0" smtClean="0"/>
          </a:p>
          <a:p>
            <a:pPr marL="685800" lvl="1" indent="-228600">
              <a:buAutoNum type="alphaLcPeriod"/>
            </a:pPr>
            <a:endParaRPr lang="en-US" baseline="0"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a:p>
        </p:txBody>
      </p:sp>
    </p:spTree>
    <p:extLst>
      <p:ext uri="{BB962C8B-B14F-4D97-AF65-F5344CB8AC3E}">
        <p14:creationId xmlns:p14="http://schemas.microsoft.com/office/powerpoint/2010/main" val="4208753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Reasons Accidents Occur</a:t>
            </a:r>
          </a:p>
          <a:p>
            <a:pPr marL="228600" indent="-228600">
              <a:buFont typeface="+mj-lt"/>
              <a:buAutoNum type="arabicPeriod"/>
            </a:pPr>
            <a:r>
              <a:rPr lang="en-US" dirty="0" smtClean="0"/>
              <a:t>Poor planning.</a:t>
            </a:r>
            <a:r>
              <a:rPr lang="en-US" baseline="0" dirty="0" smtClean="0"/>
              <a:t>  Not knowing the weight of the load or the characteristics of the crane.  </a:t>
            </a:r>
            <a:r>
              <a:rPr lang="en-US" dirty="0" smtClean="0"/>
              <a:t>Instability of crane, instability</a:t>
            </a:r>
            <a:r>
              <a:rPr lang="en-US" baseline="0" dirty="0" smtClean="0"/>
              <a:t> of load, or poor ground conditions (not level or too soft) can contribute to crane accidents. </a:t>
            </a:r>
          </a:p>
          <a:p>
            <a:pPr marL="228600" indent="-228600">
              <a:buFont typeface="+mj-lt"/>
              <a:buAutoNum type="arabicPeriod"/>
            </a:pPr>
            <a:r>
              <a:rPr lang="en-US" baseline="0" dirty="0" smtClean="0"/>
              <a:t>Lack of communication between the crane operator and ground personnel.</a:t>
            </a:r>
          </a:p>
          <a:p>
            <a:pPr marL="228600" indent="-228600">
              <a:buFont typeface="+mj-lt"/>
              <a:buAutoNum type="arabicPeriod"/>
            </a:pPr>
            <a:r>
              <a:rPr lang="en-US" baseline="0" dirty="0" smtClean="0"/>
              <a:t>Lack of training. Operators who do not have proper training in crane operation and safety procedures may lead to crane accidents. Everyone involved in maintaining, repairing, and assembling the crane should have training.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Inadequate maintenance or inspection of equipment. Timely, consistent inspections by experienced and well-trained inspectors can prevent accidents. As mentioned previous, routine maintenance should be followed and components with excessive wear should be repaired and replaced as soon as possible.</a:t>
            </a:r>
          </a:p>
          <a:p>
            <a:pPr marL="228600" indent="-228600">
              <a:buFont typeface="+mj-lt"/>
              <a:buAutoNum type="arabicPeriod"/>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7</a:t>
            </a:fld>
            <a:endParaRPr lang="en-US"/>
          </a:p>
        </p:txBody>
      </p:sp>
    </p:spTree>
    <p:extLst>
      <p:ext uri="{BB962C8B-B14F-4D97-AF65-F5344CB8AC3E}">
        <p14:creationId xmlns:p14="http://schemas.microsoft.com/office/powerpoint/2010/main" val="1787988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r>
              <a:rPr lang="en-US" dirty="0" smtClean="0"/>
              <a:t>Conditions and actions that create hazardous environments</a:t>
            </a:r>
            <a:r>
              <a:rPr lang="en-US" baseline="0" dirty="0" smtClean="0"/>
              <a:t> for crane operations.</a:t>
            </a:r>
            <a:endParaRPr lang="en-US" dirty="0" smtClean="0"/>
          </a:p>
          <a:p>
            <a:pPr marL="228600" indent="-228600">
              <a:buFont typeface="+mj-lt"/>
              <a:buAutoNum type="arabicPeriod"/>
            </a:pPr>
            <a:r>
              <a:rPr lang="en-US" dirty="0" smtClean="0"/>
              <a:t>Improper loading rating. Solution:</a:t>
            </a:r>
            <a:r>
              <a:rPr lang="en-US" baseline="0" dirty="0" smtClean="0"/>
              <a:t> </a:t>
            </a:r>
            <a:r>
              <a:rPr lang="en-US" dirty="0" smtClean="0"/>
              <a:t>Check</a:t>
            </a:r>
            <a:r>
              <a:rPr lang="en-US" baseline="0" dirty="0" smtClean="0"/>
              <a:t> to ensure the load does not exceed the crane’s rated capacity.</a:t>
            </a:r>
          </a:p>
          <a:p>
            <a:pPr marL="228600" indent="-228600">
              <a:buFont typeface="+mj-lt"/>
              <a:buAutoNum type="arabicPeriod"/>
            </a:pPr>
            <a:r>
              <a:rPr lang="en-US" baseline="0" dirty="0" smtClean="0"/>
              <a:t>Excessive speeds. Solution: Maintain safe speed of operation in accordance with manufacturer’s recommendations.</a:t>
            </a:r>
          </a:p>
          <a:p>
            <a:pPr marL="228600" indent="-228600">
              <a:buFont typeface="+mj-lt"/>
              <a:buAutoNum type="arabicPeriod"/>
            </a:pPr>
            <a:r>
              <a:rPr lang="en-US" baseline="0" dirty="0" smtClean="0"/>
              <a:t>No hand signals. Solution: Ensure t</a:t>
            </a:r>
            <a:r>
              <a:rPr lang="en-US" sz="1200" kern="1200" dirty="0" smtClean="0">
                <a:solidFill>
                  <a:schemeClr val="tx1"/>
                </a:solidFill>
                <a:effectLst/>
                <a:latin typeface="+mn-lt"/>
                <a:ea typeface="+mn-ea"/>
                <a:cs typeface="+mn-cs"/>
              </a:rPr>
              <a:t>he signal person meets OSHA’s qualifications. </a:t>
            </a:r>
            <a:endParaRPr lang="en-US" baseline="0" dirty="0" smtClean="0"/>
          </a:p>
          <a:p>
            <a:pPr marL="228600" indent="-228600">
              <a:buFont typeface="+mj-lt"/>
              <a:buAutoNum type="arabicPeriod"/>
            </a:pPr>
            <a:r>
              <a:rPr lang="en-US" baseline="0" dirty="0" smtClean="0"/>
              <a:t>Inadequate inspections and maintenance. Solution: Check all crane equipment and controls to insure proper operation is possible before use. Plan and preform routine inspections and maintenance.</a:t>
            </a:r>
          </a:p>
          <a:p>
            <a:pPr marL="228600" indent="-228600">
              <a:buFont typeface="+mj-lt"/>
              <a:buAutoNum type="arabicPeriod"/>
            </a:pPr>
            <a:r>
              <a:rPr lang="en-US" baseline="0" dirty="0" smtClean="0"/>
              <a:t>Unguarded parts. Solution: Ensure that all required guards are securely in place.</a:t>
            </a:r>
          </a:p>
          <a:p>
            <a:pPr marL="228600" indent="-228600">
              <a:buFont typeface="+mj-lt"/>
              <a:buAutoNum type="arabicPeriod"/>
            </a:pPr>
            <a:r>
              <a:rPr lang="en-US" baseline="0" dirty="0" smtClean="0"/>
              <a:t>Unguarded swinging radius. Solution: Barricade accessible areas within the crane’s swing radius.</a:t>
            </a:r>
          </a:p>
          <a:p>
            <a:pPr marL="228600" indent="-228600">
              <a:buFont typeface="+mj-lt"/>
              <a:buAutoNum type="arabicPeriod"/>
            </a:pPr>
            <a:r>
              <a:rPr lang="en-US" baseline="0" dirty="0" smtClean="0"/>
              <a:t>Working too close to power lines. Solution: Watch for overhead power lines and maintain safe working clearance of at least 20 feet from energized electrical lines.</a:t>
            </a:r>
          </a:p>
          <a:p>
            <a:pPr marL="228600" indent="-228600">
              <a:buFont typeface="+mj-lt"/>
              <a:buAutoNum type="arabicPeriod"/>
            </a:pPr>
            <a:r>
              <a:rPr lang="en-US" baseline="0" dirty="0" smtClean="0"/>
              <a:t>Improper exhaust systems. Solution: Ensure equipment exhaust is properly maintained and is in proper working condition.</a:t>
            </a:r>
          </a:p>
          <a:p>
            <a:pPr marL="228600" indent="-228600">
              <a:buFont typeface="+mj-lt"/>
              <a:buAutoNum type="arabicPeriod"/>
            </a:pPr>
            <a:r>
              <a:rPr lang="en-US" baseline="0" dirty="0" smtClean="0"/>
              <a:t>Shattered windows. Solution: Replace damaged windows to ensure proper visibility.</a:t>
            </a:r>
          </a:p>
          <a:p>
            <a:pPr marL="228600" indent="-228600">
              <a:buFont typeface="+mj-lt"/>
              <a:buAutoNum type="arabicPeriod"/>
            </a:pPr>
            <a:r>
              <a:rPr lang="en-US" baseline="0" dirty="0" smtClean="0"/>
              <a:t>No steps or guardrails on walkways. </a:t>
            </a:r>
            <a:r>
              <a:rPr lang="en-US" baseline="0" dirty="0" smtClean="0">
                <a:solidFill>
                  <a:srgbClr val="FF0000"/>
                </a:solidFill>
              </a:rPr>
              <a:t>Solution: Ensure that all walkways are equipped with standard railings.</a:t>
            </a:r>
          </a:p>
          <a:p>
            <a:pPr marL="228600" indent="-228600">
              <a:buFont typeface="+mj-lt"/>
              <a:buAutoNum type="arabicPeriod"/>
            </a:pPr>
            <a:r>
              <a:rPr lang="en-US" baseline="0" dirty="0" smtClean="0">
                <a:solidFill>
                  <a:srgbClr val="FF0000"/>
                </a:solidFill>
              </a:rPr>
              <a:t>No boom angle indicator. Solution:  Ensure all operational aids including boom angle indicators are working properly.</a:t>
            </a:r>
          </a:p>
          <a:p>
            <a:pPr marL="228600" indent="-228600">
              <a:buFont typeface="+mj-lt"/>
              <a:buAutoNum type="arabicPeriod"/>
            </a:pPr>
            <a:r>
              <a:rPr lang="en-US" baseline="0" dirty="0" smtClean="0">
                <a:solidFill>
                  <a:srgbClr val="FF0000"/>
                </a:solidFill>
              </a:rPr>
              <a:t>Not using outriggers. Solution: Fully extend outriggers in accordance with the lifting conditions and the load chart.</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8</a:t>
            </a:fld>
            <a:endParaRPr lang="en-US"/>
          </a:p>
        </p:txBody>
      </p:sp>
    </p:spTree>
    <p:extLst>
      <p:ext uri="{BB962C8B-B14F-4D97-AF65-F5344CB8AC3E}">
        <p14:creationId xmlns:p14="http://schemas.microsoft.com/office/powerpoint/2010/main" val="3452791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5738" y="533400"/>
            <a:ext cx="4321175" cy="3240088"/>
          </a:xfrm>
        </p:spPr>
      </p:sp>
      <p:sp>
        <p:nvSpPr>
          <p:cNvPr id="3" name="Notes Placeholder 2"/>
          <p:cNvSpPr>
            <a:spLocks noGrp="1"/>
          </p:cNvSpPr>
          <p:nvPr>
            <p:ph type="body" idx="1"/>
          </p:nvPr>
        </p:nvSpPr>
        <p:spPr/>
        <p:txBody>
          <a:bodyPr/>
          <a:lstStyle/>
          <a:p>
            <a:pPr>
              <a:lnSpc>
                <a:spcPct val="110000"/>
              </a:lnSpc>
            </a:pPr>
            <a:endParaRPr lang="en-US" altLang="en-US" sz="1200" b="1" u="sng" dirty="0" smtClean="0"/>
          </a:p>
          <a:p>
            <a:pPr>
              <a:lnSpc>
                <a:spcPct val="110000"/>
              </a:lnSpc>
            </a:pPr>
            <a:r>
              <a:rPr lang="en-US" altLang="en-US" sz="1200" b="1" u="sng" dirty="0" smtClean="0"/>
              <a:t>APPLICABLE OSHA STANDARD</a:t>
            </a:r>
          </a:p>
          <a:p>
            <a:pPr>
              <a:lnSpc>
                <a:spcPct val="110000"/>
              </a:lnSpc>
            </a:pPr>
            <a:r>
              <a:rPr lang="en-US" sz="1200" b="1" dirty="0" smtClean="0">
                <a:hlinkClick r:id="rId3"/>
              </a:rPr>
              <a:t>1926.1417(c)(1)</a:t>
            </a:r>
            <a:r>
              <a:rPr lang="en-US" sz="1200" dirty="0" smtClean="0"/>
              <a:t>The procedures applicable to the operation of the equipment, including rated capacities (load charts), recommended operating speeds, special hazard warnings, instructions, and operator's manual, must be readily available in the cab at all times for use by the operator.</a:t>
            </a:r>
            <a:endParaRPr lang="en-US" altLang="en-US" sz="1200" dirty="0" smtClean="0"/>
          </a:p>
        </p:txBody>
      </p:sp>
      <p:sp>
        <p:nvSpPr>
          <p:cNvPr id="4" name="Slide Number Placeholder 3"/>
          <p:cNvSpPr>
            <a:spLocks noGrp="1"/>
          </p:cNvSpPr>
          <p:nvPr>
            <p:ph type="sldNum" sz="quarter" idx="10"/>
          </p:nvPr>
        </p:nvSpPr>
        <p:spPr/>
        <p:txBody>
          <a:bodyPr/>
          <a:lstStyle/>
          <a:p>
            <a:fld id="{F5D18354-FAF5-4E98-B57F-F6182A7992A0}" type="slidenum">
              <a:rPr lang="en-US" smtClean="0"/>
              <a:t>9</a:t>
            </a:fld>
            <a:endParaRPr lang="en-US"/>
          </a:p>
        </p:txBody>
      </p:sp>
    </p:spTree>
    <p:extLst>
      <p:ext uri="{BB962C8B-B14F-4D97-AF65-F5344CB8AC3E}">
        <p14:creationId xmlns:p14="http://schemas.microsoft.com/office/powerpoint/2010/main" val="4216536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1470025"/>
          </a:xfrm>
          <a:prstGeom prst="rect">
            <a:avLst/>
          </a:prstGeom>
        </p:spPr>
        <p:txBody>
          <a:bodyPr/>
          <a:lstStyle>
            <a:lvl1pPr>
              <a:defRPr>
                <a:latin typeface="Tahoma" pitchFamily="34" charset="0"/>
                <a:cs typeface="Tahoma"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7772400" cy="1752600"/>
          </a:xfrm>
          <a:prstGeom prst="rect">
            <a:avLst/>
          </a:prstGeom>
        </p:spPr>
        <p:txBody>
          <a:bodyPr/>
          <a:lstStyle>
            <a:lvl1pPr marL="0" indent="0" algn="ctr">
              <a:buNone/>
              <a:defRPr sz="4000">
                <a:solidFill>
                  <a:schemeClr val="tx1">
                    <a:tint val="75000"/>
                  </a:schemeClr>
                </a:solidFill>
                <a:latin typeface="Tahoma" pitchFamily="34" charset="0"/>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761748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914400" y="1447800"/>
            <a:ext cx="7315200" cy="4495801"/>
          </a:xfrm>
          <a:prstGeom prst="rect">
            <a:avLst/>
          </a:prstGeom>
        </p:spPr>
        <p:txBody>
          <a:bodyPr/>
          <a:lstStyle>
            <a:lvl1pPr>
              <a:defRPr sz="3200" b="0">
                <a:latin typeface="Tahoma" pitchFamily="34" charset="0"/>
                <a:cs typeface="Tahoma"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47671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Tahoma" pitchFamily="34" charset="0"/>
                <a:cs typeface="Tahoma" pitchFamily="34" charset="0"/>
              </a:defRPr>
            </a:lvl1pPr>
          </a:lstStyle>
          <a:p>
            <a:r>
              <a:rPr lang="en-US" dirty="0" smtClean="0"/>
              <a:t>Click to edit Master title style</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Tahoma" pitchFamily="34" charset="0"/>
                <a:cs typeface="Tahoma"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Next topic:</a:t>
            </a:r>
          </a:p>
        </p:txBody>
      </p:sp>
    </p:spTree>
    <p:extLst>
      <p:ext uri="{BB962C8B-B14F-4D97-AF65-F5344CB8AC3E}">
        <p14:creationId xmlns:p14="http://schemas.microsoft.com/office/powerpoint/2010/main" val="396531981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9438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89420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lvl1pPr>
              <a:defRPr sz="4000">
                <a:latin typeface="Tahoma" pitchFamily="34" charset="0"/>
                <a:cs typeface="Tahoma" pitchFamily="34" charset="0"/>
              </a:defRPr>
            </a:lvl1pPr>
          </a:lstStyle>
          <a:p>
            <a:endParaRPr lang="en-US" dirty="0"/>
          </a:p>
        </p:txBody>
      </p:sp>
    </p:spTree>
    <p:extLst>
      <p:ext uri="{BB962C8B-B14F-4D97-AF65-F5344CB8AC3E}">
        <p14:creationId xmlns:p14="http://schemas.microsoft.com/office/powerpoint/2010/main" val="8263362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7010400" y="6492875"/>
            <a:ext cx="2133600" cy="365125"/>
          </a:xfrm>
          <a:prstGeom prst="rect">
            <a:avLst/>
          </a:prstGeom>
        </p:spPr>
        <p:txBody>
          <a:bodyPr/>
          <a:lstStyle>
            <a:lvl1pPr>
              <a:defRPr>
                <a:solidFill>
                  <a:schemeClr val="tx1"/>
                </a:solidFill>
              </a:defRPr>
            </a:lvl1pPr>
          </a:lstStyle>
          <a:p>
            <a:fld id="{595ACBD8-3758-409F-B51C-9004A76C155A}" type="slidenum">
              <a:rPr lang="en-US" smtClean="0"/>
              <a:pPr/>
              <a:t>‹#›</a:t>
            </a:fld>
            <a:endParaRPr lang="en-US" dirty="0"/>
          </a:p>
        </p:txBody>
      </p:sp>
      <p:sp>
        <p:nvSpPr>
          <p:cNvPr id="8" name="Date Placeholder 3"/>
          <p:cNvSpPr>
            <a:spLocks noGrp="1"/>
          </p:cNvSpPr>
          <p:nvPr>
            <p:ph type="dt" sz="half" idx="2"/>
          </p:nvPr>
        </p:nvSpPr>
        <p:spPr>
          <a:xfrm>
            <a:off x="0" y="6492875"/>
            <a:ext cx="2133600" cy="365125"/>
          </a:xfrm>
          <a:prstGeom prst="rect">
            <a:avLst/>
          </a:prstGeom>
        </p:spPr>
        <p:txBody>
          <a:bodyPr/>
          <a:lstStyle>
            <a:lvl1pPr>
              <a:defRPr>
                <a:solidFill>
                  <a:schemeClr val="tx1"/>
                </a:solidFill>
              </a:defRPr>
            </a:lvl1pPr>
          </a:lstStyle>
          <a:p>
            <a:r>
              <a:rPr lang="en-US" smtClean="0"/>
              <a:t>OSH7510</a:t>
            </a:r>
            <a:endParaRPr lang="en-US" dirty="0"/>
          </a:p>
        </p:txBody>
      </p:sp>
      <p:sp>
        <p:nvSpPr>
          <p:cNvPr id="9" name="Rectangle 8"/>
          <p:cNvSpPr/>
          <p:nvPr/>
        </p:nvSpPr>
        <p:spPr>
          <a:xfrm>
            <a:off x="0" y="6172200"/>
            <a:ext cx="9144000" cy="685800"/>
          </a:xfrm>
          <a:prstGeom prst="rect">
            <a:avLst/>
          </a:prstGeom>
          <a:solidFill>
            <a:schemeClr val="tx2">
              <a:lumMod val="60000"/>
              <a:lumOff val="40000"/>
            </a:schemeClr>
          </a:solidFill>
          <a:ln>
            <a:no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6"/>
          <p:cNvSpPr txBox="1">
            <a:spLocks/>
          </p:cNvSpPr>
          <p:nvPr/>
        </p:nvSpPr>
        <p:spPr>
          <a:xfrm>
            <a:off x="0" y="6492875"/>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14" name="Straight Connector 13"/>
          <p:cNvCxnSpPr/>
          <p:nvPr/>
        </p:nvCxnSpPr>
        <p:spPr>
          <a:xfrm>
            <a:off x="0" y="6170612"/>
            <a:ext cx="914400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Course Number Placeholder 1"/>
          <p:cNvSpPr txBox="1"/>
          <p:nvPr userDrawn="1"/>
        </p:nvSpPr>
        <p:spPr>
          <a:xfrm>
            <a:off x="0" y="6642556"/>
            <a:ext cx="2330841" cy="215444"/>
          </a:xfrm>
          <a:prstGeom prst="rect">
            <a:avLst/>
          </a:prstGeom>
          <a:noFill/>
        </p:spPr>
        <p:txBody>
          <a:bodyPr wrap="square">
            <a:spAutoFit/>
          </a:bodyPr>
          <a:lstStyle/>
          <a:p>
            <a:pPr algn="l">
              <a:defRPr/>
            </a:pPr>
            <a:r>
              <a:rPr lang="en-US" sz="800" b="0" dirty="0" smtClean="0">
                <a:solidFill>
                  <a:schemeClr val="bg1"/>
                </a:solidFill>
                <a:effectLst/>
                <a:latin typeface="Tahoma" panose="020B0604030504040204" pitchFamily="34" charset="0"/>
                <a:ea typeface="Tahoma" panose="020B0604030504040204" pitchFamily="34" charset="0"/>
                <a:cs typeface="Tahoma" panose="020B0604030504040204" pitchFamily="34" charset="0"/>
              </a:rPr>
              <a:t>PPT</a:t>
            </a:r>
            <a:r>
              <a:rPr lang="en-US" sz="800" b="0" baseline="0" dirty="0" smtClean="0">
                <a:solidFill>
                  <a:schemeClr val="bg1"/>
                </a:solidFill>
                <a:effectLst/>
                <a:latin typeface="Tahoma" panose="020B0604030504040204" pitchFamily="34" charset="0"/>
                <a:ea typeface="Tahoma" panose="020B0604030504040204" pitchFamily="34" charset="0"/>
                <a:cs typeface="Tahoma" panose="020B0604030504040204" pitchFamily="34" charset="0"/>
              </a:rPr>
              <a:t> 10-hr. Construction – Cranes v.05.18.15</a:t>
            </a:r>
            <a:endParaRPr lang="en-US" sz="800" b="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Slide Number Placeholder 7"/>
          <p:cNvSpPr txBox="1">
            <a:spLocks/>
          </p:cNvSpPr>
          <p:nvPr userDrawn="1"/>
        </p:nvSpPr>
        <p:spPr>
          <a:xfrm>
            <a:off x="6278587" y="6448497"/>
            <a:ext cx="2819400" cy="427310"/>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595ACBD8-3758-409F-B51C-9004A76C155A}" type="slidenum">
              <a:rPr kumimoji="0" lang="en-US" sz="800" b="0" i="0" u="none" strike="noStrike" kern="1200" cap="none" spc="0" normalizeH="0" baseline="0" noProof="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Created by OTIEC Outreach Resources Workgroup</a:t>
            </a:r>
          </a:p>
        </p:txBody>
      </p:sp>
    </p:spTree>
    <p:extLst>
      <p:ext uri="{BB962C8B-B14F-4D97-AF65-F5344CB8AC3E}">
        <p14:creationId xmlns:p14="http://schemas.microsoft.com/office/powerpoint/2010/main" val="190181678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Lst>
  <p:timing>
    <p:tnLst>
      <p:par>
        <p:cTn id="1" dur="indefinite" restart="never" nodeType="tmRoot"/>
      </p:par>
    </p:tnLst>
  </p:timing>
  <p:txStyles>
    <p:titleStyle>
      <a:lvl1pPr algn="ctr" defTabSz="914400" rtl="0" eaLnBrk="1" latinLnBrk="0" hangingPunct="1">
        <a:spcBef>
          <a:spcPct val="0"/>
        </a:spcBef>
        <a:buNone/>
        <a:defRPr sz="4400" b="1" kern="1200">
          <a:solidFill>
            <a:schemeClr val="tx1"/>
          </a:solidFill>
          <a:latin typeface="+mn-lt"/>
          <a:ea typeface="+mj-ea"/>
          <a:cs typeface="Tahoma" pitchFamily="34" charset="0"/>
        </a:defRPr>
      </a:lvl1pPr>
    </p:titleStyle>
    <p:bodyStyle>
      <a:lvl1pPr marL="342900" indent="-342900" algn="l" defTabSz="914400" rtl="0" eaLnBrk="1" latinLnBrk="0" hangingPunct="1">
        <a:spcBef>
          <a:spcPct val="20000"/>
        </a:spcBef>
        <a:buFont typeface="Arial" pitchFamily="34" charset="0"/>
        <a:buChar char="•"/>
        <a:defRPr sz="2000" b="1" kern="1200">
          <a:solidFill>
            <a:schemeClr val="tx1"/>
          </a:solidFill>
          <a:latin typeface="+mn-lt"/>
          <a:ea typeface="+mn-ea"/>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itchFamily="34" charset="0"/>
          <a:ea typeface="+mn-ea"/>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itchFamily="34" charset="0"/>
          <a:ea typeface="+mn-ea"/>
          <a:cs typeface="Tahom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osha.gov/dcsp/success_stories/compliance_assistance/abbott/abbott_casestudies/slide30.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Cranes</a:t>
            </a:r>
            <a:endParaRPr lang="en-US"/>
          </a:p>
        </p:txBody>
      </p:sp>
      <p:sp>
        <p:nvSpPr>
          <p:cNvPr id="3" name="Subtitle 2"/>
          <p:cNvSpPr>
            <a:spLocks noGrp="1"/>
          </p:cNvSpPr>
          <p:nvPr>
            <p:ph type="subTitle" idx="1"/>
          </p:nvPr>
        </p:nvSpPr>
        <p:spPr/>
        <p:txBody>
          <a:bodyPr/>
          <a:lstStyle/>
          <a:p>
            <a:r>
              <a:rPr lang="en-US" smtClean="0"/>
              <a:t>10-Hour </a:t>
            </a:r>
            <a:r>
              <a:rPr lang="en-US" dirty="0" smtClean="0"/>
              <a:t>Construction Outreach</a:t>
            </a:r>
            <a:endParaRPr lang="en-US" dirty="0"/>
          </a:p>
        </p:txBody>
      </p:sp>
    </p:spTree>
    <p:extLst>
      <p:ext uri="{BB962C8B-B14F-4D97-AF65-F5344CB8AC3E}">
        <p14:creationId xmlns:p14="http://schemas.microsoft.com/office/powerpoint/2010/main" val="3406295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Hand Signals</a:t>
            </a:r>
            <a:endParaRPr lang="en-US" sz="4400" dirty="0"/>
          </a:p>
        </p:txBody>
      </p:sp>
      <p:sp>
        <p:nvSpPr>
          <p:cNvPr id="8" name="TextBox 7"/>
          <p:cNvSpPr txBox="1"/>
          <p:nvPr/>
        </p:nvSpPr>
        <p:spPr>
          <a:xfrm>
            <a:off x="4610100" y="5820012"/>
            <a:ext cx="1905000" cy="215444"/>
          </a:xfrm>
          <a:prstGeom prst="rect">
            <a:avLst/>
          </a:prstGeom>
          <a:noFill/>
        </p:spPr>
        <p:txBody>
          <a:bodyPr wrap="square" rtlCol="0">
            <a:spAutoFit/>
          </a:bodyPr>
          <a:lstStyle/>
          <a:p>
            <a:r>
              <a:rPr lang="en-US" sz="800" dirty="0" smtClean="0"/>
              <a:t>Source: Federal Register - OSHA</a:t>
            </a:r>
            <a:endParaRPr lang="en-US" sz="8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889" t="4225" r="7963" b="5775"/>
          <a:stretch/>
        </p:blipFill>
        <p:spPr>
          <a:xfrm>
            <a:off x="248093" y="762000"/>
            <a:ext cx="4190999" cy="5304233"/>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7783" t="5565" r="7783"/>
          <a:stretch/>
        </p:blipFill>
        <p:spPr>
          <a:xfrm>
            <a:off x="4526095" y="792126"/>
            <a:ext cx="4446012" cy="4724400"/>
          </a:xfrm>
          <a:prstGeom prst="rect">
            <a:avLst/>
          </a:prstGeom>
        </p:spPr>
      </p:pic>
    </p:spTree>
    <p:extLst>
      <p:ext uri="{BB962C8B-B14F-4D97-AF65-F5344CB8AC3E}">
        <p14:creationId xmlns:p14="http://schemas.microsoft.com/office/powerpoint/2010/main" val="24699348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Guard Moving Parts</a:t>
            </a:r>
            <a:endParaRPr lang="en-US" sz="4400" dirty="0"/>
          </a:p>
        </p:txBody>
      </p:sp>
      <p:sp>
        <p:nvSpPr>
          <p:cNvPr id="3" name="Content Placeholder 2"/>
          <p:cNvSpPr>
            <a:spLocks noGrp="1"/>
          </p:cNvSpPr>
          <p:nvPr>
            <p:ph idx="1"/>
          </p:nvPr>
        </p:nvSpPr>
        <p:spPr>
          <a:xfrm>
            <a:off x="228600" y="1219200"/>
            <a:ext cx="8686800" cy="609600"/>
          </a:xfrm>
        </p:spPr>
        <p:txBody>
          <a:bodyPr numCol="1">
            <a:normAutofit/>
          </a:bodyPr>
          <a:lstStyle/>
          <a:p>
            <a:pPr marL="400050" lvl="1" indent="0">
              <a:buNone/>
            </a:pPr>
            <a:endParaRPr lang="en-US" sz="2600" dirty="0" smtClean="0"/>
          </a:p>
          <a:p>
            <a:pPr marL="914400" lvl="1" indent="-514350">
              <a:buFont typeface="+mj-lt"/>
              <a:buAutoNum type="arabicPeriod"/>
            </a:pPr>
            <a:endParaRPr lang="en-US" sz="2400" dirty="0" smtClean="0"/>
          </a:p>
          <a:p>
            <a:pPr marL="571500" indent="-457200"/>
            <a:endParaRPr lang="en-US" sz="2400" dirty="0">
              <a:solidFill>
                <a:srgbClr val="FF0000"/>
              </a:solidFill>
            </a:endParaRPr>
          </a:p>
          <a:p>
            <a:pPr marL="0" indent="0">
              <a:buNone/>
            </a:pPr>
            <a:endParaRPr lang="en-US" sz="2400" dirty="0"/>
          </a:p>
        </p:txBody>
      </p:sp>
      <p:pic>
        <p:nvPicPr>
          <p:cNvPr id="10" name="Picture 9"/>
          <p:cNvPicPr>
            <a:picLocks noChangeAspect="1"/>
          </p:cNvPicPr>
          <p:nvPr/>
        </p:nvPicPr>
        <p:blipFill rotWithShape="1">
          <a:blip r:embed="rId3"/>
          <a:srcRect l="1164" t="1223" r="1164" b="1544"/>
          <a:stretch/>
        </p:blipFill>
        <p:spPr>
          <a:xfrm>
            <a:off x="2133600" y="1600200"/>
            <a:ext cx="4876800" cy="3645568"/>
          </a:xfrm>
          <a:prstGeom prst="rect">
            <a:avLst/>
          </a:prstGeom>
          <a:ln>
            <a:solidFill>
              <a:schemeClr val="tx1"/>
            </a:solidFill>
          </a:ln>
        </p:spPr>
      </p:pic>
      <p:sp>
        <p:nvSpPr>
          <p:cNvPr id="6" name="TextBox 5"/>
          <p:cNvSpPr txBox="1"/>
          <p:nvPr/>
        </p:nvSpPr>
        <p:spPr>
          <a:xfrm>
            <a:off x="6172200" y="5245768"/>
            <a:ext cx="8382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1783695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Swing Radius</a:t>
            </a:r>
            <a:endParaRPr lang="en-US" sz="4400" dirty="0"/>
          </a:p>
        </p:txBody>
      </p:sp>
      <p:sp>
        <p:nvSpPr>
          <p:cNvPr id="3" name="Content Placeholder 2"/>
          <p:cNvSpPr>
            <a:spLocks noGrp="1"/>
          </p:cNvSpPr>
          <p:nvPr>
            <p:ph idx="1"/>
          </p:nvPr>
        </p:nvSpPr>
        <p:spPr>
          <a:xfrm>
            <a:off x="445477" y="1050344"/>
            <a:ext cx="8686800" cy="2362200"/>
          </a:xfrm>
        </p:spPr>
        <p:txBody>
          <a:bodyPr numCol="1">
            <a:normAutofit/>
          </a:bodyPr>
          <a:lstStyle/>
          <a:p>
            <a:r>
              <a:rPr lang="en-US" altLang="en-US" dirty="0"/>
              <a:t>Stay out of the swing radius of the </a:t>
            </a:r>
            <a:r>
              <a:rPr lang="en-US" altLang="en-US" dirty="0" smtClean="0"/>
              <a:t>crane.</a:t>
            </a:r>
          </a:p>
          <a:p>
            <a:r>
              <a:rPr lang="en-US" altLang="en-US" dirty="0" smtClean="0"/>
              <a:t>Make </a:t>
            </a:r>
            <a:r>
              <a:rPr lang="en-US" altLang="en-US" dirty="0"/>
              <a:t>sure there are barrier guards showing the swing radius</a:t>
            </a:r>
            <a:r>
              <a:rPr lang="en-US" altLang="en-US" dirty="0" smtClean="0"/>
              <a:t>.</a:t>
            </a:r>
            <a:endParaRPr lang="en-US" sz="2400" dirty="0">
              <a:solidFill>
                <a:srgbClr val="FF0000"/>
              </a:solidFill>
            </a:endParaRPr>
          </a:p>
          <a:p>
            <a:pPr marL="0" indent="0">
              <a:buNone/>
            </a:pPr>
            <a:endParaRPr lang="en-US" sz="2400" dirty="0"/>
          </a:p>
        </p:txBody>
      </p:sp>
      <p:pic>
        <p:nvPicPr>
          <p:cNvPr id="9" name="Picture 8"/>
          <p:cNvPicPr>
            <a:picLocks noChangeAspect="1"/>
          </p:cNvPicPr>
          <p:nvPr/>
        </p:nvPicPr>
        <p:blipFill rotWithShape="1">
          <a:blip r:embed="rId3"/>
          <a:srcRect l="721" t="1122" r="721" b="1397"/>
          <a:stretch/>
        </p:blipFill>
        <p:spPr>
          <a:xfrm>
            <a:off x="2133600" y="2847487"/>
            <a:ext cx="4953000" cy="3143023"/>
          </a:xfrm>
          <a:prstGeom prst="rect">
            <a:avLst/>
          </a:prstGeom>
          <a:ln>
            <a:solidFill>
              <a:schemeClr val="tx1"/>
            </a:solidFill>
          </a:ln>
        </p:spPr>
      </p:pic>
      <p:sp>
        <p:nvSpPr>
          <p:cNvPr id="6" name="TextBox 5"/>
          <p:cNvSpPr txBox="1"/>
          <p:nvPr/>
        </p:nvSpPr>
        <p:spPr>
          <a:xfrm>
            <a:off x="5943600" y="5783926"/>
            <a:ext cx="19050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37533883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Operator Visibility</a:t>
            </a:r>
            <a:endParaRPr lang="en-US" sz="4400" dirty="0"/>
          </a:p>
        </p:txBody>
      </p:sp>
      <p:sp>
        <p:nvSpPr>
          <p:cNvPr id="3" name="Content Placeholder 2"/>
          <p:cNvSpPr>
            <a:spLocks noGrp="1"/>
          </p:cNvSpPr>
          <p:nvPr>
            <p:ph idx="1"/>
          </p:nvPr>
        </p:nvSpPr>
        <p:spPr>
          <a:xfrm>
            <a:off x="647700" y="1237410"/>
            <a:ext cx="7924800" cy="2590800"/>
          </a:xfrm>
        </p:spPr>
        <p:txBody>
          <a:bodyPr numCol="1">
            <a:normAutofit/>
          </a:bodyPr>
          <a:lstStyle/>
          <a:p>
            <a:pPr marL="0" indent="0">
              <a:buNone/>
            </a:pPr>
            <a:r>
              <a:rPr lang="en-US" altLang="en-US" dirty="0"/>
              <a:t>Make sure broken windows or other obstructions do not prevent the operator from seeing.</a:t>
            </a:r>
          </a:p>
          <a:p>
            <a:pPr marL="0" indent="0">
              <a:buNone/>
            </a:pPr>
            <a:endParaRPr lang="en-US" dirty="0" smtClean="0"/>
          </a:p>
          <a:p>
            <a:pPr marL="914400" lvl="1" indent="-514350">
              <a:buFont typeface="+mj-lt"/>
              <a:buAutoNum type="arabicPeriod"/>
            </a:pPr>
            <a:endParaRPr lang="en-US" sz="3200" dirty="0" smtClean="0"/>
          </a:p>
          <a:p>
            <a:pPr marL="571500" indent="-457200"/>
            <a:endParaRPr lang="en-US" dirty="0">
              <a:solidFill>
                <a:srgbClr val="FF0000"/>
              </a:solidFill>
            </a:endParaRPr>
          </a:p>
          <a:p>
            <a:pPr marL="0" indent="0">
              <a:buNone/>
            </a:pPr>
            <a:endParaRPr lang="en-US" dirty="0"/>
          </a:p>
        </p:txBody>
      </p:sp>
      <p:pic>
        <p:nvPicPr>
          <p:cNvPr id="8" name="Picture 7"/>
          <p:cNvPicPr>
            <a:picLocks noChangeAspect="1"/>
          </p:cNvPicPr>
          <p:nvPr/>
        </p:nvPicPr>
        <p:blipFill>
          <a:blip r:embed="rId3"/>
          <a:stretch>
            <a:fillRect/>
          </a:stretch>
        </p:blipFill>
        <p:spPr>
          <a:xfrm>
            <a:off x="3352800" y="2385524"/>
            <a:ext cx="4857221" cy="3616728"/>
          </a:xfrm>
          <a:prstGeom prst="rect">
            <a:avLst/>
          </a:prstGeom>
        </p:spPr>
      </p:pic>
      <p:sp>
        <p:nvSpPr>
          <p:cNvPr id="6" name="TextBox 5"/>
          <p:cNvSpPr txBox="1"/>
          <p:nvPr/>
        </p:nvSpPr>
        <p:spPr>
          <a:xfrm>
            <a:off x="2438400" y="5786808"/>
            <a:ext cx="9144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37092842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Guardrails</a:t>
            </a:r>
            <a:endParaRPr lang="en-US" sz="4400" dirty="0"/>
          </a:p>
        </p:txBody>
      </p:sp>
      <p:sp>
        <p:nvSpPr>
          <p:cNvPr id="3" name="Content Placeholder 2"/>
          <p:cNvSpPr>
            <a:spLocks noGrp="1"/>
          </p:cNvSpPr>
          <p:nvPr>
            <p:ph idx="1"/>
          </p:nvPr>
        </p:nvSpPr>
        <p:spPr>
          <a:xfrm>
            <a:off x="914400" y="1219200"/>
            <a:ext cx="7239000" cy="2133600"/>
          </a:xfrm>
        </p:spPr>
        <p:txBody>
          <a:bodyPr numCol="1">
            <a:normAutofit/>
          </a:bodyPr>
          <a:lstStyle/>
          <a:p>
            <a:pPr marL="0" indent="0">
              <a:buNone/>
            </a:pPr>
            <a:r>
              <a:rPr lang="en-US" altLang="en-US" sz="2800" dirty="0"/>
              <a:t>Runways and steps need to have guardrails, handholds and slip resistant surfaces.</a:t>
            </a:r>
          </a:p>
          <a:p>
            <a:pPr marL="0" indent="0">
              <a:buNone/>
            </a:pPr>
            <a:endParaRPr lang="en-US" sz="3000" dirty="0" smtClean="0"/>
          </a:p>
          <a:p>
            <a:pPr marL="914400" lvl="1" indent="-514350">
              <a:buFont typeface="+mj-lt"/>
              <a:buAutoNum type="arabicPeriod"/>
            </a:pPr>
            <a:endParaRPr lang="en-US" sz="2400" dirty="0" smtClean="0"/>
          </a:p>
          <a:p>
            <a:pPr marL="571500" indent="-457200"/>
            <a:endParaRPr lang="en-US" sz="2400" dirty="0">
              <a:solidFill>
                <a:srgbClr val="FF0000"/>
              </a:solidFill>
            </a:endParaRPr>
          </a:p>
          <a:p>
            <a:pPr marL="0" indent="0">
              <a:buNone/>
            </a:pPr>
            <a:endParaRPr lang="en-US" sz="2400" dirty="0"/>
          </a:p>
        </p:txBody>
      </p:sp>
      <p:pic>
        <p:nvPicPr>
          <p:cNvPr id="7" name="Picture 6"/>
          <p:cNvPicPr>
            <a:picLocks noChangeAspect="1"/>
          </p:cNvPicPr>
          <p:nvPr/>
        </p:nvPicPr>
        <p:blipFill rotWithShape="1">
          <a:blip r:embed="rId3"/>
          <a:srcRect l="910" t="1861" r="910" b="1861"/>
          <a:stretch/>
        </p:blipFill>
        <p:spPr>
          <a:xfrm>
            <a:off x="2057400" y="2325095"/>
            <a:ext cx="5105400" cy="3665415"/>
          </a:xfrm>
          <a:prstGeom prst="rect">
            <a:avLst/>
          </a:prstGeom>
          <a:ln>
            <a:solidFill>
              <a:schemeClr val="tx1"/>
            </a:solidFill>
          </a:ln>
        </p:spPr>
      </p:pic>
      <p:sp>
        <p:nvSpPr>
          <p:cNvPr id="6" name="TextBox 5"/>
          <p:cNvSpPr txBox="1"/>
          <p:nvPr/>
        </p:nvSpPr>
        <p:spPr>
          <a:xfrm>
            <a:off x="6934200" y="5775066"/>
            <a:ext cx="9525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3539169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Guardrails</a:t>
            </a:r>
            <a:endParaRPr lang="en-US" sz="4400" dirty="0"/>
          </a:p>
        </p:txBody>
      </p:sp>
      <p:sp>
        <p:nvSpPr>
          <p:cNvPr id="3" name="Content Placeholder 2"/>
          <p:cNvSpPr>
            <a:spLocks noGrp="1"/>
          </p:cNvSpPr>
          <p:nvPr>
            <p:ph idx="1"/>
          </p:nvPr>
        </p:nvSpPr>
        <p:spPr>
          <a:xfrm>
            <a:off x="808891" y="1137156"/>
            <a:ext cx="7444201" cy="1828800"/>
          </a:xfrm>
        </p:spPr>
        <p:txBody>
          <a:bodyPr numCol="1">
            <a:normAutofit/>
          </a:bodyPr>
          <a:lstStyle/>
          <a:p>
            <a:pPr marL="0" indent="0">
              <a:buNone/>
            </a:pPr>
            <a:r>
              <a:rPr lang="en-US" altLang="en-US" dirty="0"/>
              <a:t>Use ladders to get to the upper portion of the cab.</a:t>
            </a:r>
          </a:p>
          <a:p>
            <a:pPr marL="0" indent="0">
              <a:buNone/>
            </a:pPr>
            <a:endParaRPr lang="en-US" dirty="0" smtClean="0"/>
          </a:p>
          <a:p>
            <a:pPr marL="571500" indent="-457200"/>
            <a:endParaRPr lang="en-US" sz="2400" dirty="0"/>
          </a:p>
          <a:p>
            <a:pPr marL="0" indent="0">
              <a:buNone/>
            </a:pPr>
            <a:endParaRPr lang="en-US" sz="2400" dirty="0"/>
          </a:p>
        </p:txBody>
      </p:sp>
      <p:pic>
        <p:nvPicPr>
          <p:cNvPr id="8" name="Picture 7"/>
          <p:cNvPicPr>
            <a:picLocks noChangeAspect="1"/>
          </p:cNvPicPr>
          <p:nvPr/>
        </p:nvPicPr>
        <p:blipFill rotWithShape="1">
          <a:blip r:embed="rId3"/>
          <a:srcRect l="1669" t="1303" r="1669" b="1303"/>
          <a:stretch/>
        </p:blipFill>
        <p:spPr>
          <a:xfrm>
            <a:off x="3036325" y="1858089"/>
            <a:ext cx="5181598" cy="3886200"/>
          </a:xfrm>
          <a:prstGeom prst="rect">
            <a:avLst/>
          </a:prstGeom>
          <a:ln>
            <a:solidFill>
              <a:schemeClr val="tx1"/>
            </a:solidFill>
          </a:ln>
        </p:spPr>
      </p:pic>
      <p:sp>
        <p:nvSpPr>
          <p:cNvPr id="7" name="TextBox 6"/>
          <p:cNvSpPr txBox="1"/>
          <p:nvPr/>
        </p:nvSpPr>
        <p:spPr>
          <a:xfrm>
            <a:off x="7265423" y="5744289"/>
            <a:ext cx="9525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16445982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Crane Use</a:t>
            </a:r>
            <a:endParaRPr lang="en-US" sz="4400" dirty="0"/>
          </a:p>
        </p:txBody>
      </p:sp>
      <p:sp>
        <p:nvSpPr>
          <p:cNvPr id="3" name="Content Placeholder 2"/>
          <p:cNvSpPr>
            <a:spLocks noGrp="1"/>
          </p:cNvSpPr>
          <p:nvPr>
            <p:ph idx="1"/>
          </p:nvPr>
        </p:nvSpPr>
        <p:spPr>
          <a:xfrm>
            <a:off x="533400" y="914400"/>
            <a:ext cx="7848600" cy="5029200"/>
          </a:xfrm>
        </p:spPr>
        <p:txBody>
          <a:bodyPr numCol="1">
            <a:normAutofit/>
          </a:bodyPr>
          <a:lstStyle/>
          <a:p>
            <a:pPr marL="914400" lvl="1" indent="-514350">
              <a:buFont typeface="+mj-lt"/>
              <a:buAutoNum type="arabicPeriod"/>
            </a:pPr>
            <a:r>
              <a:rPr lang="en-US" sz="2600" dirty="0" smtClean="0"/>
              <a:t>Capacities and limitations of the crane and job site restrictions.</a:t>
            </a:r>
          </a:p>
          <a:p>
            <a:pPr marL="914400" lvl="1" indent="-514350">
              <a:buFont typeface="+mj-lt"/>
              <a:buAutoNum type="arabicPeriod"/>
            </a:pPr>
            <a:r>
              <a:rPr lang="en-US" sz="2600" dirty="0" smtClean="0"/>
              <a:t>Operators, signal persons, and riggers – qualifications/certifications</a:t>
            </a:r>
          </a:p>
          <a:p>
            <a:pPr marL="914400" lvl="1" indent="-514350">
              <a:buFont typeface="+mj-lt"/>
              <a:buAutoNum type="arabicPeriod"/>
            </a:pPr>
            <a:r>
              <a:rPr lang="en-US" sz="2600" dirty="0" smtClean="0"/>
              <a:t>Level the crane and check the support surface</a:t>
            </a:r>
          </a:p>
          <a:p>
            <a:pPr marL="914400" lvl="1" indent="-514350">
              <a:buFont typeface="+mj-lt"/>
              <a:buAutoNum type="arabicPeriod"/>
            </a:pPr>
            <a:r>
              <a:rPr lang="en-US" sz="2600" dirty="0" smtClean="0"/>
              <a:t>Check for power line precautions</a:t>
            </a:r>
          </a:p>
          <a:p>
            <a:pPr marL="914400" lvl="1" indent="-514350">
              <a:buFont typeface="+mj-lt"/>
              <a:buAutoNum type="arabicPeriod"/>
            </a:pPr>
            <a:r>
              <a:rPr lang="en-US" sz="2600" dirty="0" smtClean="0"/>
              <a:t>Communicate hoisting activities in work area</a:t>
            </a:r>
          </a:p>
          <a:p>
            <a:pPr marL="914400" lvl="1" indent="-514350">
              <a:buFont typeface="+mj-lt"/>
              <a:buAutoNum type="arabicPeriod"/>
            </a:pPr>
            <a:r>
              <a:rPr lang="en-US" sz="2600" dirty="0" smtClean="0"/>
              <a:t>Barricade swing area</a:t>
            </a:r>
          </a:p>
          <a:p>
            <a:pPr marL="914400" lvl="1" indent="-514350">
              <a:buFont typeface="+mj-lt"/>
              <a:buAutoNum type="arabicPeriod"/>
            </a:pPr>
            <a:r>
              <a:rPr lang="en-US" sz="2600" dirty="0" smtClean="0"/>
              <a:t>Maintenance and inspection</a:t>
            </a:r>
          </a:p>
          <a:p>
            <a:pPr marL="914400" lvl="1" indent="-514350">
              <a:buFont typeface="+mj-lt"/>
              <a:buAutoNum type="arabicPeriod"/>
            </a:pPr>
            <a:r>
              <a:rPr lang="en-US" sz="2600" dirty="0" smtClean="0"/>
              <a:t>Identify safe store and pick up/put down area for materials and machinery</a:t>
            </a:r>
          </a:p>
          <a:p>
            <a:pPr marL="914400" lvl="1" indent="-514350">
              <a:buFont typeface="+mj-lt"/>
              <a:buAutoNum type="arabicPeriod"/>
            </a:pPr>
            <a:endParaRPr lang="en-US" sz="2600" dirty="0" smtClean="0"/>
          </a:p>
          <a:p>
            <a:pPr marL="914400" lvl="1" indent="-514350">
              <a:buFont typeface="+mj-lt"/>
              <a:buAutoNum type="arabicPeriod"/>
            </a:pPr>
            <a:endParaRPr lang="en-US" sz="2600" dirty="0" smtClean="0"/>
          </a:p>
          <a:p>
            <a:pPr marL="914400" lvl="1" indent="-514350">
              <a:buFont typeface="+mj-lt"/>
              <a:buAutoNum type="arabicPeriod"/>
            </a:pPr>
            <a:endParaRPr lang="en-US" sz="2400" dirty="0" smtClean="0"/>
          </a:p>
          <a:p>
            <a:pPr marL="571500" indent="-457200"/>
            <a:endParaRPr lang="en-US" sz="2400" dirty="0">
              <a:solidFill>
                <a:srgbClr val="FF0000"/>
              </a:solidFill>
            </a:endParaRPr>
          </a:p>
          <a:p>
            <a:pPr marL="0" indent="0">
              <a:buNone/>
            </a:pPr>
            <a:endParaRPr lang="en-US" sz="2400" dirty="0"/>
          </a:p>
        </p:txBody>
      </p:sp>
    </p:spTree>
    <p:extLst>
      <p:ext uri="{BB962C8B-B14F-4D97-AF65-F5344CB8AC3E}">
        <p14:creationId xmlns:p14="http://schemas.microsoft.com/office/powerpoint/2010/main" val="38791552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Crane Operations</a:t>
            </a:r>
            <a:endParaRPr lang="en-US" sz="4400" dirty="0"/>
          </a:p>
        </p:txBody>
      </p:sp>
      <p:sp>
        <p:nvSpPr>
          <p:cNvPr id="3" name="Content Placeholder 2"/>
          <p:cNvSpPr>
            <a:spLocks noGrp="1"/>
          </p:cNvSpPr>
          <p:nvPr>
            <p:ph idx="1"/>
          </p:nvPr>
        </p:nvSpPr>
        <p:spPr>
          <a:xfrm>
            <a:off x="914400" y="1219200"/>
            <a:ext cx="7315200" cy="4724400"/>
          </a:xfrm>
        </p:spPr>
        <p:txBody>
          <a:bodyPr numCol="1">
            <a:normAutofit/>
          </a:bodyPr>
          <a:lstStyle/>
          <a:p>
            <a:pPr marL="914400" lvl="1" indent="-514350">
              <a:buFont typeface="+mj-lt"/>
              <a:buAutoNum type="arabicPeriod"/>
            </a:pPr>
            <a:r>
              <a:rPr lang="en-US" sz="3200" dirty="0" smtClean="0"/>
              <a:t>Load capacity/speed of operation</a:t>
            </a:r>
          </a:p>
          <a:p>
            <a:pPr marL="914400" lvl="1" indent="-514350">
              <a:buFont typeface="+mj-lt"/>
              <a:buAutoNum type="arabicPeriod"/>
            </a:pPr>
            <a:r>
              <a:rPr lang="en-US" sz="3200" dirty="0" smtClean="0"/>
              <a:t>Weight of load</a:t>
            </a:r>
          </a:p>
          <a:p>
            <a:pPr marL="914400" lvl="1" indent="-514350">
              <a:buFont typeface="+mj-lt"/>
              <a:buAutoNum type="arabicPeriod"/>
            </a:pPr>
            <a:r>
              <a:rPr lang="en-US" sz="3200" dirty="0" smtClean="0"/>
              <a:t>Basic lifting principles</a:t>
            </a:r>
          </a:p>
          <a:p>
            <a:pPr marL="914400" lvl="1" indent="-514350">
              <a:buFont typeface="+mj-lt"/>
              <a:buAutoNum type="arabicPeriod"/>
            </a:pPr>
            <a:r>
              <a:rPr lang="en-US" sz="3200" dirty="0" smtClean="0"/>
              <a:t>Hand signals</a:t>
            </a:r>
          </a:p>
          <a:p>
            <a:pPr marL="914400" lvl="1" indent="-514350">
              <a:buFont typeface="+mj-lt"/>
              <a:buAutoNum type="arabicPeriod"/>
            </a:pPr>
            <a:r>
              <a:rPr lang="en-US" sz="3200" dirty="0" smtClean="0"/>
              <a:t>Power lines</a:t>
            </a:r>
          </a:p>
          <a:p>
            <a:pPr marL="914400" lvl="1" indent="-514350">
              <a:buFont typeface="+mj-lt"/>
              <a:buAutoNum type="arabicPeriod"/>
            </a:pPr>
            <a:r>
              <a:rPr lang="en-US" sz="3200" dirty="0" smtClean="0"/>
              <a:t>Swing radius</a:t>
            </a:r>
          </a:p>
          <a:p>
            <a:pPr marL="914400" lvl="1" indent="-514350">
              <a:buFont typeface="+mj-lt"/>
              <a:buAutoNum type="arabicPeriod"/>
            </a:pPr>
            <a:r>
              <a:rPr lang="en-US" sz="3200" dirty="0" smtClean="0"/>
              <a:t>Suspended loads</a:t>
            </a:r>
            <a:endParaRPr lang="en-US" sz="2600" dirty="0" smtClean="0"/>
          </a:p>
          <a:p>
            <a:pPr marL="914400" lvl="1" indent="-514350">
              <a:buFont typeface="+mj-lt"/>
              <a:buAutoNum type="arabicPeriod"/>
            </a:pPr>
            <a:endParaRPr lang="en-US" sz="2600" dirty="0" smtClean="0"/>
          </a:p>
          <a:p>
            <a:pPr marL="914400" lvl="1" indent="-514350">
              <a:buFont typeface="+mj-lt"/>
              <a:buAutoNum type="arabicPeriod"/>
            </a:pPr>
            <a:endParaRPr lang="en-US" sz="2400" dirty="0" smtClean="0"/>
          </a:p>
          <a:p>
            <a:pPr marL="571500" indent="-457200"/>
            <a:endParaRPr lang="en-US" sz="2400" dirty="0">
              <a:solidFill>
                <a:srgbClr val="FF0000"/>
              </a:solidFill>
            </a:endParaRPr>
          </a:p>
          <a:p>
            <a:pPr marL="0" indent="0">
              <a:buNone/>
            </a:pPr>
            <a:endParaRPr lang="en-US" sz="2400" dirty="0"/>
          </a:p>
        </p:txBody>
      </p:sp>
    </p:spTree>
    <p:extLst>
      <p:ext uri="{BB962C8B-B14F-4D97-AF65-F5344CB8AC3E}">
        <p14:creationId xmlns:p14="http://schemas.microsoft.com/office/powerpoint/2010/main" val="3912728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Crane Use Near Power Lines</a:t>
            </a:r>
            <a:endParaRPr lang="en-US" sz="4400" dirty="0"/>
          </a:p>
        </p:txBody>
      </p:sp>
      <p:sp>
        <p:nvSpPr>
          <p:cNvPr id="3" name="Content Placeholder 2"/>
          <p:cNvSpPr>
            <a:spLocks noGrp="1"/>
          </p:cNvSpPr>
          <p:nvPr>
            <p:ph idx="1"/>
          </p:nvPr>
        </p:nvSpPr>
        <p:spPr>
          <a:xfrm>
            <a:off x="914400" y="1078697"/>
            <a:ext cx="7315200" cy="1676401"/>
          </a:xfrm>
        </p:spPr>
        <p:txBody>
          <a:bodyPr numCol="1">
            <a:normAutofit/>
          </a:bodyPr>
          <a:lstStyle/>
          <a:p>
            <a:pPr marL="0" indent="0">
              <a:buNone/>
            </a:pPr>
            <a:r>
              <a:rPr lang="en-US" dirty="0" smtClean="0"/>
              <a:t>Boom or crane contact with energized power lines accounts for nearly 45% of crane accidents.</a:t>
            </a: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pic>
        <p:nvPicPr>
          <p:cNvPr id="7" name="Picture 6"/>
          <p:cNvPicPr>
            <a:picLocks noChangeAspect="1"/>
          </p:cNvPicPr>
          <p:nvPr/>
        </p:nvPicPr>
        <p:blipFill rotWithShape="1">
          <a:blip r:embed="rId3"/>
          <a:srcRect t="8467" b="4910"/>
          <a:stretch/>
        </p:blipFill>
        <p:spPr>
          <a:xfrm>
            <a:off x="2895600" y="2624096"/>
            <a:ext cx="3058704" cy="3276600"/>
          </a:xfrm>
          <a:prstGeom prst="rect">
            <a:avLst/>
          </a:prstGeom>
          <a:ln>
            <a:solidFill>
              <a:schemeClr val="tx1"/>
            </a:solidFill>
          </a:ln>
        </p:spPr>
      </p:pic>
      <p:sp>
        <p:nvSpPr>
          <p:cNvPr id="5" name="TextBox 4"/>
          <p:cNvSpPr txBox="1"/>
          <p:nvPr/>
        </p:nvSpPr>
        <p:spPr>
          <a:xfrm>
            <a:off x="5001804" y="5900696"/>
            <a:ext cx="952500" cy="215444"/>
          </a:xfrm>
          <a:prstGeom prst="rect">
            <a:avLst/>
          </a:prstGeom>
          <a:noFill/>
        </p:spPr>
        <p:txBody>
          <a:bodyPr wrap="square" rtlCol="0">
            <a:spAutoFit/>
          </a:bodyPr>
          <a:lstStyle/>
          <a:p>
            <a:pPr algn="r"/>
            <a:r>
              <a:rPr lang="en-US" sz="800" dirty="0" smtClean="0"/>
              <a:t>Source: NIOSH</a:t>
            </a:r>
            <a:endParaRPr lang="en-US" sz="800" dirty="0"/>
          </a:p>
        </p:txBody>
      </p:sp>
    </p:spTree>
    <p:extLst>
      <p:ext uri="{BB962C8B-B14F-4D97-AF65-F5344CB8AC3E}">
        <p14:creationId xmlns:p14="http://schemas.microsoft.com/office/powerpoint/2010/main" val="42687800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Crane Use Near Power Lines</a:t>
            </a:r>
            <a:endParaRPr lang="en-US" sz="4400" dirty="0"/>
          </a:p>
        </p:txBody>
      </p:sp>
      <p:sp>
        <p:nvSpPr>
          <p:cNvPr id="3" name="Content Placeholder 2"/>
          <p:cNvSpPr>
            <a:spLocks noGrp="1"/>
          </p:cNvSpPr>
          <p:nvPr>
            <p:ph idx="1"/>
          </p:nvPr>
        </p:nvSpPr>
        <p:spPr>
          <a:xfrm>
            <a:off x="228600" y="1219200"/>
            <a:ext cx="8686800" cy="4724400"/>
          </a:xfrm>
        </p:spPr>
        <p:txBody>
          <a:bodyPr numCol="1">
            <a:normAutofit/>
          </a:bodyPr>
          <a:lstStyle/>
          <a:p>
            <a:pPr marL="0" indent="0">
              <a:buNone/>
            </a:pPr>
            <a:r>
              <a:rPr lang="en-US" dirty="0" smtClean="0"/>
              <a:t>Pre-operational requirements:</a:t>
            </a:r>
          </a:p>
          <a:p>
            <a:pPr marL="514350" indent="-514350">
              <a:buFont typeface="+mj-lt"/>
              <a:buAutoNum type="arabicPeriod"/>
            </a:pPr>
            <a:r>
              <a:rPr lang="en-US" sz="2800" dirty="0" smtClean="0"/>
              <a:t>Identify work zone</a:t>
            </a:r>
          </a:p>
          <a:p>
            <a:pPr marL="514350" indent="-514350">
              <a:buFont typeface="+mj-lt"/>
              <a:buAutoNum type="arabicPeriod"/>
            </a:pPr>
            <a:r>
              <a:rPr lang="en-US" sz="2800" dirty="0" smtClean="0"/>
              <a:t>Determine proximity to power lines, if closer than 20 feet, if so, must do one of the following three:</a:t>
            </a:r>
          </a:p>
          <a:p>
            <a:pPr marL="685800" lvl="1" indent="-228600">
              <a:buFont typeface="+mj-lt"/>
              <a:buAutoNum type="alphaLcPeriod"/>
            </a:pPr>
            <a:r>
              <a:rPr lang="en-US" sz="2400" dirty="0" smtClean="0"/>
              <a:t> De-energize </a:t>
            </a:r>
            <a:r>
              <a:rPr lang="en-US" sz="2400" dirty="0"/>
              <a:t>and ground</a:t>
            </a:r>
            <a:endParaRPr lang="en-US" sz="2000" dirty="0"/>
          </a:p>
          <a:p>
            <a:pPr marL="685800" lvl="1" indent="-228600">
              <a:buFont typeface="+mj-lt"/>
              <a:buAutoNum type="alphaLcPeriod"/>
            </a:pPr>
            <a:r>
              <a:rPr lang="en-US" sz="2400" dirty="0" smtClean="0"/>
              <a:t> Ensure </a:t>
            </a:r>
            <a:r>
              <a:rPr lang="en-US" sz="2400" dirty="0"/>
              <a:t>no part of equipment, load line, or load gets </a:t>
            </a:r>
            <a:r>
              <a:rPr lang="en-US" sz="2400" dirty="0" smtClean="0"/>
              <a:t/>
            </a:r>
            <a:br>
              <a:rPr lang="en-US" sz="2400" dirty="0" smtClean="0"/>
            </a:br>
            <a:r>
              <a:rPr lang="en-US" sz="2400" dirty="0" smtClean="0"/>
              <a:t> closer </a:t>
            </a:r>
            <a:r>
              <a:rPr lang="en-US" sz="2400" dirty="0"/>
              <a:t>than 20 feet to power line</a:t>
            </a:r>
            <a:endParaRPr lang="en-US" sz="2000" dirty="0"/>
          </a:p>
          <a:p>
            <a:pPr marL="685800" lvl="1" indent="-228600">
              <a:buFont typeface="+mj-lt"/>
              <a:buAutoNum type="alphaLcPeriod"/>
            </a:pPr>
            <a:r>
              <a:rPr lang="en-US" sz="2400" dirty="0" smtClean="0"/>
              <a:t> Determine </a:t>
            </a:r>
            <a:r>
              <a:rPr lang="en-US" sz="2400" dirty="0"/>
              <a:t>line’s voltage and minimum approach distance </a:t>
            </a:r>
            <a:r>
              <a:rPr lang="en-US" sz="2400" dirty="0" smtClean="0"/>
              <a:t/>
            </a:r>
            <a:br>
              <a:rPr lang="en-US" sz="2400" dirty="0" smtClean="0"/>
            </a:br>
            <a:r>
              <a:rPr lang="en-US" sz="2400" dirty="0" smtClean="0"/>
              <a:t> permitted </a:t>
            </a:r>
            <a:r>
              <a:rPr lang="en-US" sz="2400" dirty="0"/>
              <a:t>under Table A.</a:t>
            </a:r>
            <a:endParaRPr lang="en-US" sz="2000" dirty="0"/>
          </a:p>
          <a:p>
            <a:pPr marL="400050" lvl="1" indent="0">
              <a:buNone/>
            </a:pPr>
            <a:endParaRPr lang="en-US" sz="2400" dirty="0" smtClean="0"/>
          </a:p>
          <a:p>
            <a:pPr marL="114300" indent="0">
              <a:buNone/>
            </a:pPr>
            <a:endParaRPr lang="en-US" sz="2400" dirty="0" smtClean="0">
              <a:solidFill>
                <a:srgbClr val="FF0000"/>
              </a:solidFill>
            </a:endParaRPr>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Tree>
    <p:extLst>
      <p:ext uri="{BB962C8B-B14F-4D97-AF65-F5344CB8AC3E}">
        <p14:creationId xmlns:p14="http://schemas.microsoft.com/office/powerpoint/2010/main" val="2357813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Cranes</a:t>
            </a:r>
            <a:endParaRPr lang="en-US" dirty="0"/>
          </a:p>
        </p:txBody>
      </p:sp>
      <p:pic>
        <p:nvPicPr>
          <p:cNvPr id="8" name="Content Placeholder 7"/>
          <p:cNvPicPr>
            <a:picLocks noGrp="1" noChangeAspect="1"/>
          </p:cNvPicPr>
          <p:nvPr>
            <p:ph idx="1"/>
          </p:nvPr>
        </p:nvPicPr>
        <p:blipFill>
          <a:blip r:embed="rId3"/>
          <a:stretch>
            <a:fillRect/>
          </a:stretch>
        </p:blipFill>
        <p:spPr>
          <a:xfrm>
            <a:off x="3132770" y="2581136"/>
            <a:ext cx="2941424" cy="1762263"/>
          </a:xfrm>
          <a:prstGeom prst="rect">
            <a:avLst/>
          </a:prstGeom>
          <a:ln>
            <a:solidFill>
              <a:schemeClr val="tx1"/>
            </a:solidFill>
          </a:ln>
        </p:spPr>
      </p:pic>
      <p:pic>
        <p:nvPicPr>
          <p:cNvPr id="7" name="Picture 6"/>
          <p:cNvPicPr>
            <a:picLocks noChangeAspect="1"/>
          </p:cNvPicPr>
          <p:nvPr/>
        </p:nvPicPr>
        <p:blipFill rotWithShape="1">
          <a:blip r:embed="rId4"/>
          <a:srcRect t="6916"/>
          <a:stretch/>
        </p:blipFill>
        <p:spPr>
          <a:xfrm>
            <a:off x="685800" y="1209535"/>
            <a:ext cx="2961477" cy="1828799"/>
          </a:xfrm>
          <a:prstGeom prst="rect">
            <a:avLst/>
          </a:prstGeom>
          <a:ln>
            <a:solidFill>
              <a:schemeClr val="tx1"/>
            </a:solidFill>
          </a:ln>
        </p:spPr>
      </p:pic>
      <p:pic>
        <p:nvPicPr>
          <p:cNvPr id="9" name="Picture 8"/>
          <p:cNvPicPr>
            <a:picLocks noChangeAspect="1"/>
          </p:cNvPicPr>
          <p:nvPr/>
        </p:nvPicPr>
        <p:blipFill>
          <a:blip r:embed="rId5"/>
          <a:stretch>
            <a:fillRect/>
          </a:stretch>
        </p:blipFill>
        <p:spPr>
          <a:xfrm>
            <a:off x="5606716" y="3874673"/>
            <a:ext cx="2711769" cy="1747870"/>
          </a:xfrm>
          <a:prstGeom prst="rect">
            <a:avLst/>
          </a:prstGeom>
          <a:ln>
            <a:solidFill>
              <a:schemeClr val="tx1"/>
            </a:solidFill>
          </a:ln>
        </p:spPr>
      </p:pic>
      <p:sp>
        <p:nvSpPr>
          <p:cNvPr id="10" name="TextBox 9"/>
          <p:cNvSpPr txBox="1"/>
          <p:nvPr/>
        </p:nvSpPr>
        <p:spPr>
          <a:xfrm>
            <a:off x="2965182" y="5636936"/>
            <a:ext cx="3276600" cy="215444"/>
          </a:xfrm>
          <a:prstGeom prst="rect">
            <a:avLst/>
          </a:prstGeom>
          <a:noFill/>
        </p:spPr>
        <p:txBody>
          <a:bodyPr wrap="square" rtlCol="0">
            <a:spAutoFit/>
          </a:bodyPr>
          <a:lstStyle/>
          <a:p>
            <a:pPr algn="ctr"/>
            <a:r>
              <a:rPr lang="en-US" sz="800" dirty="0" smtClean="0"/>
              <a:t>Source of photos: OSHA</a:t>
            </a:r>
            <a:endParaRPr lang="en-US" sz="800" dirty="0"/>
          </a:p>
        </p:txBody>
      </p:sp>
    </p:spTree>
    <p:extLst>
      <p:ext uri="{BB962C8B-B14F-4D97-AF65-F5344CB8AC3E}">
        <p14:creationId xmlns:p14="http://schemas.microsoft.com/office/powerpoint/2010/main" val="19144747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Crane Use Near Power Lines</a:t>
            </a:r>
            <a:endParaRPr lang="en-US" sz="4400" dirty="0"/>
          </a:p>
        </p:txBody>
      </p:sp>
      <p:sp>
        <p:nvSpPr>
          <p:cNvPr id="3" name="Content Placeholder 2"/>
          <p:cNvSpPr>
            <a:spLocks noGrp="1"/>
          </p:cNvSpPr>
          <p:nvPr>
            <p:ph idx="1"/>
          </p:nvPr>
        </p:nvSpPr>
        <p:spPr>
          <a:xfrm>
            <a:off x="914400" y="1219200"/>
            <a:ext cx="6705600" cy="1050344"/>
          </a:xfrm>
        </p:spPr>
        <p:txBody>
          <a:bodyPr numCol="1">
            <a:normAutofit/>
          </a:bodyPr>
          <a:lstStyle/>
          <a:p>
            <a:pPr marL="0" indent="0">
              <a:buNone/>
            </a:pPr>
            <a:r>
              <a:rPr lang="en-US" dirty="0" smtClean="0"/>
              <a:t>Pre-operational requirements:</a:t>
            </a:r>
          </a:p>
          <a:p>
            <a:pPr marL="914400" lvl="1" indent="-514350">
              <a:buFont typeface="+mj-lt"/>
              <a:buAutoNum type="arabicPeriod"/>
            </a:pPr>
            <a:endParaRPr lang="en-US" sz="2400" dirty="0" smtClean="0"/>
          </a:p>
          <a:p>
            <a:pPr marL="114300" indent="0">
              <a:buNone/>
            </a:pPr>
            <a:endParaRPr lang="en-US" sz="2400" dirty="0" smtClean="0">
              <a:solidFill>
                <a:srgbClr val="FF0000"/>
              </a:solidFill>
            </a:endParaRPr>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graphicFrame>
        <p:nvGraphicFramePr>
          <p:cNvPr id="9" name="Table 8"/>
          <p:cNvGraphicFramePr>
            <a:graphicFrameLocks noGrp="1"/>
          </p:cNvGraphicFramePr>
          <p:nvPr>
            <p:extLst>
              <p:ext uri="{D42A27DB-BD31-4B8C-83A1-F6EECF244321}">
                <p14:modId xmlns:p14="http://schemas.microsoft.com/office/powerpoint/2010/main" val="3402286068"/>
              </p:ext>
            </p:extLst>
          </p:nvPr>
        </p:nvGraphicFramePr>
        <p:xfrm>
          <a:off x="2286000" y="2057400"/>
          <a:ext cx="4953000" cy="3810000"/>
        </p:xfrm>
        <a:graphic>
          <a:graphicData uri="http://schemas.openxmlformats.org/drawingml/2006/table">
            <a:tbl>
              <a:tblPr firstRow="1" firstCol="1" bandRow="1"/>
              <a:tblGrid>
                <a:gridCol w="2156263"/>
                <a:gridCol w="2796737"/>
              </a:tblGrid>
              <a:tr h="321258">
                <a:tc gridSpan="2">
                  <a:txBody>
                    <a:bodyPr/>
                    <a:lstStyle/>
                    <a:p>
                      <a:pPr marL="0" marR="0" algn="ctr">
                        <a:lnSpc>
                          <a:spcPct val="115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TABLE A – MINIMUM CLEARANCE DISTANCES</a:t>
                      </a:r>
                    </a:p>
                  </a:txBody>
                  <a:tcPr marL="68580" marR="68580" marT="0" marB="0">
                    <a:lnL>
                      <a:noFill/>
                    </a:lnL>
                    <a:lnR>
                      <a:noFill/>
                    </a:lnR>
                    <a:lnT>
                      <a:noFill/>
                    </a:lnT>
                    <a:lnB w="12700" cap="flat" cmpd="sng" algn="ctr">
                      <a:solidFill>
                        <a:schemeClr val="tx1"/>
                      </a:solidFill>
                      <a:prstDash val="solid"/>
                      <a:round/>
                      <a:headEnd type="none" w="med" len="med"/>
                      <a:tailEnd type="none" w="med" len="med"/>
                    </a:lnB>
                  </a:tcPr>
                </a:tc>
                <a:tc hMerge="1">
                  <a:txBody>
                    <a:bodyPr/>
                    <a:lstStyle/>
                    <a:p>
                      <a:endParaRPr lang="en-US"/>
                    </a:p>
                  </a:txBody>
                  <a:tcPr/>
                </a:tc>
              </a:tr>
              <a:tr h="593142">
                <a:tc>
                  <a:txBody>
                    <a:bodyPr/>
                    <a:lstStyle/>
                    <a:p>
                      <a:pPr marL="0" marR="0" algn="ctr">
                        <a:lnSpc>
                          <a:spcPct val="115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Voltage</a:t>
                      </a:r>
                      <a:r>
                        <a:rPr lang="en-US" sz="1100" dirty="0">
                          <a:effectLst/>
                          <a:latin typeface="Calibri" panose="020F0502020204030204" pitchFamily="34" charset="0"/>
                          <a:ea typeface="Calibri" panose="020F0502020204030204" pitchFamily="34" charset="0"/>
                          <a:cs typeface="Times New Roman" panose="02020603050405020304" pitchFamily="18" charset="0"/>
                        </a:rPr>
                        <a:t> (nominal, kV, alternating current)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Minimum Clearance Distance</a:t>
                      </a:r>
                      <a:r>
                        <a:rPr lang="en-US" sz="1100">
                          <a:effectLst/>
                          <a:latin typeface="Calibri" panose="020F0502020204030204" pitchFamily="34" charset="0"/>
                          <a:ea typeface="Calibri" panose="020F0502020204030204" pitchFamily="34" charset="0"/>
                          <a:cs typeface="Times New Roman" panose="02020603050405020304" pitchFamily="18" charset="0"/>
                        </a:rPr>
                        <a:t> (feet)</a:t>
                      </a: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up to 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over 50 to 200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over 200 to 350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over 350 to 500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over 500 to 750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979">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over 750 to 1,000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5726">
                <a:tc>
                  <a:txBody>
                    <a:bodyPr/>
                    <a:lstStyle/>
                    <a:p>
                      <a:pPr marL="0" marR="0" algn="ctr">
                        <a:lnSpc>
                          <a:spcPct val="115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Over 1,000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(as established by the utility owner/operator or qualified registered professional engineer who is a qualified person with respect to electrical power transmission and distribution)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92992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Employer Requirements</a:t>
            </a:r>
            <a:endParaRPr lang="en-US" sz="4400" dirty="0"/>
          </a:p>
        </p:txBody>
      </p:sp>
      <p:sp>
        <p:nvSpPr>
          <p:cNvPr id="3" name="Content Placeholder 2"/>
          <p:cNvSpPr>
            <a:spLocks noGrp="1"/>
          </p:cNvSpPr>
          <p:nvPr>
            <p:ph idx="1"/>
          </p:nvPr>
        </p:nvSpPr>
        <p:spPr>
          <a:xfrm>
            <a:off x="1143000" y="1522624"/>
            <a:ext cx="6858000" cy="3430376"/>
          </a:xfrm>
        </p:spPr>
        <p:txBody>
          <a:bodyPr numCol="1">
            <a:normAutofit/>
          </a:bodyPr>
          <a:lstStyle/>
          <a:p>
            <a:pPr marL="0" indent="0">
              <a:buNone/>
            </a:pPr>
            <a:r>
              <a:rPr lang="en-US" dirty="0" smtClean="0"/>
              <a:t>Comply with all applicable employer requirements.</a:t>
            </a:r>
          </a:p>
          <a:p>
            <a:pPr marL="0" indent="0">
              <a:buNone/>
            </a:pPr>
            <a:endParaRPr lang="en-US" sz="1000" dirty="0" smtClean="0"/>
          </a:p>
          <a:p>
            <a:pPr marL="0" indent="0">
              <a:buNone/>
            </a:pPr>
            <a:r>
              <a:rPr lang="en-US" dirty="0" smtClean="0"/>
              <a:t>Designate a competent person to inspect all machinery and equipment prior to each use.</a:t>
            </a:r>
            <a:endParaRPr lang="en-US"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Tree>
    <p:extLst>
      <p:ext uri="{BB962C8B-B14F-4D97-AF65-F5344CB8AC3E}">
        <p14:creationId xmlns:p14="http://schemas.microsoft.com/office/powerpoint/2010/main" val="25191701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Training Requirements</a:t>
            </a:r>
            <a:endParaRPr lang="en-US" sz="4400" dirty="0"/>
          </a:p>
        </p:txBody>
      </p:sp>
      <p:sp>
        <p:nvSpPr>
          <p:cNvPr id="3" name="Content Placeholder 2"/>
          <p:cNvSpPr>
            <a:spLocks noGrp="1"/>
          </p:cNvSpPr>
          <p:nvPr>
            <p:ph idx="1"/>
          </p:nvPr>
        </p:nvSpPr>
        <p:spPr>
          <a:xfrm>
            <a:off x="914400" y="1828800"/>
            <a:ext cx="7315200" cy="2362200"/>
          </a:xfrm>
        </p:spPr>
        <p:txBody>
          <a:bodyPr numCol="1">
            <a:normAutofit/>
          </a:bodyPr>
          <a:lstStyle/>
          <a:p>
            <a:pPr marL="742950" indent="-742950">
              <a:buFont typeface="+mj-lt"/>
              <a:buAutoNum type="arabicPeriod"/>
            </a:pPr>
            <a:r>
              <a:rPr lang="en-US" dirty="0" smtClean="0"/>
              <a:t>Employer must provide training</a:t>
            </a:r>
          </a:p>
          <a:p>
            <a:pPr marL="742950" indent="-742950">
              <a:buFont typeface="+mj-lt"/>
              <a:buAutoNum type="arabicPeriod"/>
            </a:pPr>
            <a:r>
              <a:rPr lang="en-US" dirty="0" smtClean="0"/>
              <a:t>Training administration</a:t>
            </a:r>
          </a:p>
          <a:p>
            <a:pPr marL="0" indent="0">
              <a:buNone/>
            </a:pPr>
            <a:endParaRPr lang="en-US" dirty="0" smtClean="0"/>
          </a:p>
          <a:p>
            <a:pPr marL="0" indent="0">
              <a:buNone/>
            </a:pPr>
            <a:endParaRPr lang="en-US" dirty="0" smtClean="0"/>
          </a:p>
          <a:p>
            <a:pPr marL="571500" indent="-457200"/>
            <a:endParaRPr lang="en-US" dirty="0">
              <a:solidFill>
                <a:srgbClr val="FF0000"/>
              </a:solidFill>
            </a:endParaRPr>
          </a:p>
          <a:p>
            <a:pPr marL="571500" indent="-457200"/>
            <a:endParaRPr lang="en-US" dirty="0" smtClean="0">
              <a:solidFill>
                <a:srgbClr val="FF0000"/>
              </a:solidFill>
            </a:endParaRPr>
          </a:p>
          <a:p>
            <a:pPr marL="114300" indent="0">
              <a:buNone/>
            </a:pPr>
            <a:endParaRPr lang="en-US" dirty="0" smtClean="0">
              <a:solidFill>
                <a:srgbClr val="FF0000"/>
              </a:solidFill>
            </a:endParaRPr>
          </a:p>
          <a:p>
            <a:pPr marL="114300" indent="0">
              <a:buNone/>
            </a:pPr>
            <a:endParaRPr lang="en-US" dirty="0">
              <a:solidFill>
                <a:srgbClr val="FF0000"/>
              </a:solidFill>
            </a:endParaRPr>
          </a:p>
          <a:p>
            <a:pPr marL="114300" indent="0">
              <a:buNone/>
            </a:pPr>
            <a:endParaRPr lang="en-US" dirty="0" smtClean="0">
              <a:solidFill>
                <a:srgbClr val="FF0000"/>
              </a:solidFill>
            </a:endParaRPr>
          </a:p>
          <a:p>
            <a:pPr marL="114300" indent="0">
              <a:buNone/>
            </a:pPr>
            <a:endParaRPr lang="en-US" dirty="0">
              <a:solidFill>
                <a:srgbClr val="FF0000"/>
              </a:solidFill>
            </a:endParaRPr>
          </a:p>
          <a:p>
            <a:pPr marL="114300" indent="0">
              <a:buNone/>
            </a:pPr>
            <a:endParaRPr lang="en-US" dirty="0" smtClean="0">
              <a:solidFill>
                <a:srgbClr val="FF0000"/>
              </a:solidFill>
            </a:endParaRPr>
          </a:p>
          <a:p>
            <a:pPr marL="114300" indent="0">
              <a:buNone/>
            </a:pPr>
            <a:endParaRPr lang="en-US" dirty="0" smtClean="0">
              <a:solidFill>
                <a:srgbClr val="FF0000"/>
              </a:solidFill>
            </a:endParaRPr>
          </a:p>
          <a:p>
            <a:pPr marL="114300" indent="0">
              <a:buNone/>
            </a:pPr>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24015632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Hazard Recognition</a:t>
            </a:r>
            <a:endParaRPr lang="en-US" sz="4400" dirty="0"/>
          </a:p>
        </p:txBody>
      </p:sp>
      <p:sp>
        <p:nvSpPr>
          <p:cNvPr id="3" name="Content Placeholder 2"/>
          <p:cNvSpPr>
            <a:spLocks noGrp="1"/>
          </p:cNvSpPr>
          <p:nvPr>
            <p:ph idx="1"/>
          </p:nvPr>
        </p:nvSpPr>
        <p:spPr>
          <a:xfrm>
            <a:off x="228600" y="1087589"/>
            <a:ext cx="8686800" cy="4974232"/>
          </a:xfrm>
        </p:spPr>
        <p:txBody>
          <a:bodyPr numCol="1">
            <a:normAutofit/>
          </a:bodyPr>
          <a:lstStyle/>
          <a:p>
            <a:pPr marL="0" indent="0">
              <a:buNone/>
            </a:pPr>
            <a:endParaRPr lang="en-US" sz="3600" dirty="0" smtClean="0"/>
          </a:p>
          <a:p>
            <a:pPr marL="0" indent="0">
              <a:buNone/>
            </a:pPr>
            <a:endParaRPr lang="en-US" sz="2400" dirty="0" smtClean="0"/>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pic>
        <p:nvPicPr>
          <p:cNvPr id="8" name="Picture 7"/>
          <p:cNvPicPr>
            <a:picLocks noChangeAspect="1"/>
          </p:cNvPicPr>
          <p:nvPr/>
        </p:nvPicPr>
        <p:blipFill>
          <a:blip r:embed="rId3"/>
          <a:stretch>
            <a:fillRect/>
          </a:stretch>
        </p:blipFill>
        <p:spPr>
          <a:xfrm>
            <a:off x="2133410" y="1266670"/>
            <a:ext cx="5033401" cy="4700308"/>
          </a:xfrm>
          <a:prstGeom prst="rect">
            <a:avLst/>
          </a:prstGeom>
          <a:ln>
            <a:solidFill>
              <a:schemeClr val="tx1"/>
            </a:solidFill>
          </a:ln>
        </p:spPr>
      </p:pic>
    </p:spTree>
    <p:extLst>
      <p:ext uri="{BB962C8B-B14F-4D97-AF65-F5344CB8AC3E}">
        <p14:creationId xmlns:p14="http://schemas.microsoft.com/office/powerpoint/2010/main" val="35271954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Hazard Recognition</a:t>
            </a:r>
            <a:endParaRPr lang="en-US" sz="4400" dirty="0"/>
          </a:p>
        </p:txBody>
      </p:sp>
      <p:sp>
        <p:nvSpPr>
          <p:cNvPr id="3" name="Content Placeholder 2"/>
          <p:cNvSpPr>
            <a:spLocks noGrp="1"/>
          </p:cNvSpPr>
          <p:nvPr>
            <p:ph idx="1"/>
          </p:nvPr>
        </p:nvSpPr>
        <p:spPr>
          <a:xfrm>
            <a:off x="228600" y="1087589"/>
            <a:ext cx="8686800" cy="4974232"/>
          </a:xfrm>
        </p:spPr>
        <p:txBody>
          <a:bodyPr numCol="1">
            <a:normAutofit/>
          </a:bodyPr>
          <a:lstStyle/>
          <a:p>
            <a:pPr marL="0" indent="0">
              <a:buNone/>
            </a:pPr>
            <a:endParaRPr lang="en-US" sz="3600" dirty="0" smtClean="0"/>
          </a:p>
          <a:p>
            <a:pPr marL="0" indent="0">
              <a:buNone/>
            </a:pPr>
            <a:endParaRPr lang="en-US" sz="2400" dirty="0" smtClean="0"/>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
        <p:nvSpPr>
          <p:cNvPr id="9" name="TextBox 8"/>
          <p:cNvSpPr txBox="1"/>
          <p:nvPr/>
        </p:nvSpPr>
        <p:spPr>
          <a:xfrm>
            <a:off x="4060481" y="5846377"/>
            <a:ext cx="1023037" cy="215444"/>
          </a:xfrm>
          <a:prstGeom prst="rect">
            <a:avLst/>
          </a:prstGeom>
          <a:noFill/>
        </p:spPr>
        <p:txBody>
          <a:bodyPr wrap="none" rtlCol="0">
            <a:spAutoFit/>
          </a:bodyPr>
          <a:lstStyle/>
          <a:p>
            <a:r>
              <a:rPr lang="en-US" sz="800" dirty="0" smtClean="0"/>
              <a:t>Photo source: OSHA</a:t>
            </a:r>
            <a:endParaRPr lang="en-US" sz="800" dirty="0"/>
          </a:p>
        </p:txBody>
      </p:sp>
      <p:pic>
        <p:nvPicPr>
          <p:cNvPr id="10" name="Picture 9"/>
          <p:cNvPicPr>
            <a:picLocks noChangeAspect="1"/>
          </p:cNvPicPr>
          <p:nvPr/>
        </p:nvPicPr>
        <p:blipFill>
          <a:blip r:embed="rId3"/>
          <a:stretch>
            <a:fillRect/>
          </a:stretch>
        </p:blipFill>
        <p:spPr>
          <a:xfrm>
            <a:off x="457200" y="1457892"/>
            <a:ext cx="3581400" cy="3422580"/>
          </a:xfrm>
          <a:prstGeom prst="rect">
            <a:avLst/>
          </a:prstGeom>
          <a:ln>
            <a:solidFill>
              <a:schemeClr val="tx1"/>
            </a:solidFill>
          </a:ln>
        </p:spPr>
      </p:pic>
      <p:pic>
        <p:nvPicPr>
          <p:cNvPr id="11" name="Picture 10"/>
          <p:cNvPicPr>
            <a:picLocks noChangeAspect="1"/>
          </p:cNvPicPr>
          <p:nvPr/>
        </p:nvPicPr>
        <p:blipFill>
          <a:blip r:embed="rId4"/>
          <a:stretch>
            <a:fillRect/>
          </a:stretch>
        </p:blipFill>
        <p:spPr>
          <a:xfrm>
            <a:off x="4337816" y="2309538"/>
            <a:ext cx="4314825" cy="3105150"/>
          </a:xfrm>
          <a:prstGeom prst="rect">
            <a:avLst/>
          </a:prstGeom>
          <a:ln>
            <a:solidFill>
              <a:schemeClr val="tx1"/>
            </a:solidFill>
          </a:ln>
        </p:spPr>
      </p:pic>
    </p:spTree>
    <p:extLst>
      <p:ext uri="{BB962C8B-B14F-4D97-AF65-F5344CB8AC3E}">
        <p14:creationId xmlns:p14="http://schemas.microsoft.com/office/powerpoint/2010/main" val="5772353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Hazard Recognition</a:t>
            </a:r>
            <a:endParaRPr lang="en-US" sz="4400" dirty="0"/>
          </a:p>
        </p:txBody>
      </p:sp>
      <p:sp>
        <p:nvSpPr>
          <p:cNvPr id="3" name="Content Placeholder 2"/>
          <p:cNvSpPr>
            <a:spLocks noGrp="1"/>
          </p:cNvSpPr>
          <p:nvPr>
            <p:ph idx="1"/>
          </p:nvPr>
        </p:nvSpPr>
        <p:spPr>
          <a:xfrm>
            <a:off x="228600" y="1087589"/>
            <a:ext cx="8686800" cy="4974232"/>
          </a:xfrm>
        </p:spPr>
        <p:txBody>
          <a:bodyPr numCol="1">
            <a:normAutofit/>
          </a:bodyPr>
          <a:lstStyle/>
          <a:p>
            <a:pPr marL="0" indent="0">
              <a:buNone/>
            </a:pPr>
            <a:endParaRPr lang="en-US" sz="3600" dirty="0" smtClean="0"/>
          </a:p>
          <a:p>
            <a:pPr marL="0" indent="0">
              <a:buNone/>
            </a:pPr>
            <a:endParaRPr lang="en-US" sz="2400" dirty="0" smtClean="0"/>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
        <p:nvSpPr>
          <p:cNvPr id="9" name="TextBox 8"/>
          <p:cNvSpPr txBox="1"/>
          <p:nvPr/>
        </p:nvSpPr>
        <p:spPr>
          <a:xfrm>
            <a:off x="6336303" y="5193220"/>
            <a:ext cx="1055097" cy="215444"/>
          </a:xfrm>
          <a:prstGeom prst="rect">
            <a:avLst/>
          </a:prstGeom>
          <a:noFill/>
        </p:spPr>
        <p:txBody>
          <a:bodyPr wrap="none" rtlCol="0">
            <a:spAutoFit/>
          </a:bodyPr>
          <a:lstStyle/>
          <a:p>
            <a:r>
              <a:rPr lang="en-US" sz="800" dirty="0" smtClean="0"/>
              <a:t>Photo source: NIOSH</a:t>
            </a:r>
            <a:endParaRPr lang="en-US" sz="800" dirty="0"/>
          </a:p>
        </p:txBody>
      </p:sp>
      <p:pic>
        <p:nvPicPr>
          <p:cNvPr id="8" name="Picture 7"/>
          <p:cNvPicPr>
            <a:picLocks noChangeAspect="1"/>
          </p:cNvPicPr>
          <p:nvPr/>
        </p:nvPicPr>
        <p:blipFill>
          <a:blip r:embed="rId3"/>
          <a:stretch>
            <a:fillRect/>
          </a:stretch>
        </p:blipFill>
        <p:spPr>
          <a:xfrm>
            <a:off x="1752600" y="1503623"/>
            <a:ext cx="5638800" cy="3651124"/>
          </a:xfrm>
          <a:prstGeom prst="rect">
            <a:avLst/>
          </a:prstGeom>
          <a:ln>
            <a:solidFill>
              <a:schemeClr val="tx1"/>
            </a:solidFill>
          </a:ln>
        </p:spPr>
      </p:pic>
    </p:spTree>
    <p:extLst>
      <p:ext uri="{BB962C8B-B14F-4D97-AF65-F5344CB8AC3E}">
        <p14:creationId xmlns:p14="http://schemas.microsoft.com/office/powerpoint/2010/main" val="39815691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Hazard Recognition</a:t>
            </a:r>
            <a:endParaRPr lang="en-US" sz="4400" dirty="0"/>
          </a:p>
        </p:txBody>
      </p:sp>
      <p:sp>
        <p:nvSpPr>
          <p:cNvPr id="3" name="Content Placeholder 2"/>
          <p:cNvSpPr>
            <a:spLocks noGrp="1"/>
          </p:cNvSpPr>
          <p:nvPr>
            <p:ph idx="1"/>
          </p:nvPr>
        </p:nvSpPr>
        <p:spPr>
          <a:xfrm>
            <a:off x="228600" y="1087589"/>
            <a:ext cx="8686800" cy="4974232"/>
          </a:xfrm>
        </p:spPr>
        <p:txBody>
          <a:bodyPr numCol="1">
            <a:normAutofit/>
          </a:bodyPr>
          <a:lstStyle/>
          <a:p>
            <a:pPr marL="0" indent="0">
              <a:buNone/>
            </a:pPr>
            <a:endParaRPr lang="en-US" sz="3600" dirty="0" smtClean="0"/>
          </a:p>
          <a:p>
            <a:pPr marL="0" indent="0">
              <a:buNone/>
            </a:pPr>
            <a:endParaRPr lang="en-US" sz="2400" dirty="0" smtClean="0"/>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
        <p:nvSpPr>
          <p:cNvPr id="9" name="TextBox 8"/>
          <p:cNvSpPr txBox="1"/>
          <p:nvPr/>
        </p:nvSpPr>
        <p:spPr>
          <a:xfrm>
            <a:off x="6858000" y="5463875"/>
            <a:ext cx="1023037" cy="215444"/>
          </a:xfrm>
          <a:prstGeom prst="rect">
            <a:avLst/>
          </a:prstGeom>
          <a:noFill/>
        </p:spPr>
        <p:txBody>
          <a:bodyPr wrap="none" rtlCol="0">
            <a:spAutoFit/>
          </a:bodyPr>
          <a:lstStyle/>
          <a:p>
            <a:r>
              <a:rPr lang="en-US" sz="800" dirty="0" smtClean="0"/>
              <a:t>Photo source: OSHA</a:t>
            </a:r>
            <a:endParaRPr lang="en-US" sz="800" dirty="0"/>
          </a:p>
        </p:txBody>
      </p:sp>
      <p:pic>
        <p:nvPicPr>
          <p:cNvPr id="7" name="Picture 6"/>
          <p:cNvPicPr>
            <a:picLocks noChangeAspect="1"/>
          </p:cNvPicPr>
          <p:nvPr/>
        </p:nvPicPr>
        <p:blipFill>
          <a:blip r:embed="rId3"/>
          <a:stretch>
            <a:fillRect/>
          </a:stretch>
        </p:blipFill>
        <p:spPr>
          <a:xfrm>
            <a:off x="1371322" y="1411049"/>
            <a:ext cx="6401355" cy="4035902"/>
          </a:xfrm>
          <a:prstGeom prst="rect">
            <a:avLst/>
          </a:prstGeom>
          <a:ln>
            <a:solidFill>
              <a:schemeClr val="tx1"/>
            </a:solidFill>
          </a:ln>
        </p:spPr>
      </p:pic>
    </p:spTree>
    <p:extLst>
      <p:ext uri="{BB962C8B-B14F-4D97-AF65-F5344CB8AC3E}">
        <p14:creationId xmlns:p14="http://schemas.microsoft.com/office/powerpoint/2010/main" val="35634376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959126"/>
          </a:xfrm>
        </p:spPr>
        <p:txBody>
          <a:bodyPr>
            <a:noAutofit/>
          </a:bodyPr>
          <a:lstStyle/>
          <a:p>
            <a:pPr lvl="1" algn="ctr" rtl="0">
              <a:spcBef>
                <a:spcPct val="0"/>
              </a:spcBef>
            </a:pPr>
            <a:r>
              <a:rPr lang="en-US" sz="4400" dirty="0" smtClean="0"/>
              <a:t>Hazard Recognition</a:t>
            </a:r>
            <a:endParaRPr lang="en-US" sz="4400" dirty="0"/>
          </a:p>
        </p:txBody>
      </p:sp>
      <p:sp>
        <p:nvSpPr>
          <p:cNvPr id="3" name="Content Placeholder 2"/>
          <p:cNvSpPr>
            <a:spLocks noGrp="1"/>
          </p:cNvSpPr>
          <p:nvPr>
            <p:ph idx="1"/>
          </p:nvPr>
        </p:nvSpPr>
        <p:spPr>
          <a:xfrm>
            <a:off x="228600" y="1087589"/>
            <a:ext cx="8686800" cy="4974232"/>
          </a:xfrm>
        </p:spPr>
        <p:txBody>
          <a:bodyPr numCol="1">
            <a:normAutofit/>
          </a:bodyPr>
          <a:lstStyle/>
          <a:p>
            <a:pPr marL="0" indent="0">
              <a:buNone/>
            </a:pPr>
            <a:endParaRPr lang="en-US" sz="3600" dirty="0" smtClean="0"/>
          </a:p>
          <a:p>
            <a:pPr marL="0" indent="0">
              <a:buNone/>
            </a:pPr>
            <a:endParaRPr lang="en-US" sz="2400" dirty="0" smtClean="0"/>
          </a:p>
          <a:p>
            <a:pPr marL="571500" indent="-457200"/>
            <a:endParaRPr lang="en-US" sz="2400" dirty="0">
              <a:solidFill>
                <a:srgbClr val="FF0000"/>
              </a:solidFill>
            </a:endParaRPr>
          </a:p>
          <a:p>
            <a:pPr marL="571500" indent="-457200"/>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114300" indent="0">
              <a:buNone/>
            </a:pPr>
            <a:endParaRPr lang="en-US" sz="2400" dirty="0" smtClean="0">
              <a:solidFill>
                <a:srgbClr val="FF0000"/>
              </a:solidFill>
            </a:endParaRPr>
          </a:p>
          <a:p>
            <a:pPr marL="114300" indent="0">
              <a:buNone/>
            </a:pPr>
            <a:endParaRPr lang="en-US" sz="2400" dirty="0" smtClean="0">
              <a:solidFill>
                <a:srgbClr val="FF0000"/>
              </a:solidFill>
            </a:endParaRPr>
          </a:p>
          <a:p>
            <a:pPr marL="114300" indent="0">
              <a:buNone/>
            </a:pPr>
            <a:endParaRPr lang="en-US" sz="2400" dirty="0">
              <a:solidFill>
                <a:srgbClr val="FF0000"/>
              </a:solidFill>
            </a:endParaRPr>
          </a:p>
          <a:p>
            <a:pPr marL="0" indent="0">
              <a:buNone/>
            </a:pPr>
            <a:endParaRPr lang="en-US" sz="2400" dirty="0"/>
          </a:p>
        </p:txBody>
      </p:sp>
      <p:sp>
        <p:nvSpPr>
          <p:cNvPr id="9" name="TextBox 8"/>
          <p:cNvSpPr txBox="1"/>
          <p:nvPr/>
        </p:nvSpPr>
        <p:spPr>
          <a:xfrm>
            <a:off x="7195326" y="5765150"/>
            <a:ext cx="1023037" cy="215444"/>
          </a:xfrm>
          <a:prstGeom prst="rect">
            <a:avLst/>
          </a:prstGeom>
          <a:noFill/>
        </p:spPr>
        <p:txBody>
          <a:bodyPr wrap="none" rtlCol="0">
            <a:spAutoFit/>
          </a:bodyPr>
          <a:lstStyle/>
          <a:p>
            <a:r>
              <a:rPr lang="en-US" sz="800" dirty="0" smtClean="0"/>
              <a:t>Photo source: OSHA</a:t>
            </a:r>
            <a:endParaRPr lang="en-US" sz="800" dirty="0"/>
          </a:p>
        </p:txBody>
      </p:sp>
      <p:pic>
        <p:nvPicPr>
          <p:cNvPr id="8" name="Picture 7"/>
          <p:cNvPicPr>
            <a:picLocks noChangeAspect="1"/>
          </p:cNvPicPr>
          <p:nvPr/>
        </p:nvPicPr>
        <p:blipFill>
          <a:blip r:embed="rId3"/>
          <a:stretch>
            <a:fillRect/>
          </a:stretch>
        </p:blipFill>
        <p:spPr>
          <a:xfrm>
            <a:off x="1066800" y="905798"/>
            <a:ext cx="7123489" cy="4848157"/>
          </a:xfrm>
          <a:prstGeom prst="rect">
            <a:avLst/>
          </a:prstGeom>
          <a:ln>
            <a:solidFill>
              <a:schemeClr val="tx1"/>
            </a:solidFill>
          </a:ln>
        </p:spPr>
      </p:pic>
    </p:spTree>
    <p:extLst>
      <p:ext uri="{BB962C8B-B14F-4D97-AF65-F5344CB8AC3E}">
        <p14:creationId xmlns:p14="http://schemas.microsoft.com/office/powerpoint/2010/main" val="692085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914400" y="1244031"/>
            <a:ext cx="7315200" cy="3918075"/>
          </a:xfrm>
        </p:spPr>
        <p:txBody>
          <a:bodyPr>
            <a:normAutofit/>
          </a:bodyPr>
          <a:lstStyle/>
          <a:p>
            <a:pPr marL="514350" indent="-514350">
              <a:buAutoNum type="arabicPeriod"/>
            </a:pPr>
            <a:r>
              <a:rPr lang="en-US" dirty="0" smtClean="0"/>
              <a:t>Nearly 45% of crane accidents are the result of the boom or crane making contact with __.</a:t>
            </a:r>
          </a:p>
          <a:p>
            <a:pPr marL="914400" lvl="1" indent="-514350">
              <a:buFont typeface="+mj-lt"/>
              <a:buAutoNum type="alphaLcPeriod"/>
            </a:pPr>
            <a:r>
              <a:rPr lang="en-US" dirty="0" smtClean="0"/>
              <a:t>other cranes</a:t>
            </a:r>
          </a:p>
          <a:p>
            <a:pPr marL="914400" lvl="1" indent="-514350">
              <a:buFont typeface="+mj-lt"/>
              <a:buAutoNum type="alphaLcPeriod"/>
            </a:pPr>
            <a:r>
              <a:rPr lang="en-US" dirty="0" smtClean="0"/>
              <a:t>work zone barricades</a:t>
            </a:r>
          </a:p>
          <a:p>
            <a:pPr marL="914400" lvl="1" indent="-514350">
              <a:buFont typeface="+mj-lt"/>
              <a:buAutoNum type="alphaLcPeriod"/>
            </a:pPr>
            <a:r>
              <a:rPr lang="en-US" dirty="0" smtClean="0"/>
              <a:t>energized power lines</a:t>
            </a:r>
          </a:p>
          <a:p>
            <a:pPr marL="914400" lvl="1" indent="-514350">
              <a:buFont typeface="+mj-lt"/>
              <a:buAutoNum type="alphaLcPeriod"/>
            </a:pPr>
            <a:r>
              <a:rPr lang="en-US" dirty="0" smtClean="0"/>
              <a:t>workers on the ground</a:t>
            </a:r>
          </a:p>
        </p:txBody>
      </p:sp>
      <p:sp>
        <p:nvSpPr>
          <p:cNvPr id="7" name="Content Placeholder 2"/>
          <p:cNvSpPr txBox="1">
            <a:spLocks/>
          </p:cNvSpPr>
          <p:nvPr/>
        </p:nvSpPr>
        <p:spPr>
          <a:xfrm>
            <a:off x="1066800" y="5181599"/>
            <a:ext cx="7391400" cy="88112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lgn="ctr">
              <a:buNone/>
            </a:pPr>
            <a:r>
              <a:rPr lang="en-US" b="1" dirty="0" smtClean="0"/>
              <a:t>c. energized power lines</a:t>
            </a:r>
            <a:endParaRPr lang="en-US" b="1" dirty="0"/>
          </a:p>
        </p:txBody>
      </p:sp>
    </p:spTree>
    <p:extLst>
      <p:ext uri="{BB962C8B-B14F-4D97-AF65-F5344CB8AC3E}">
        <p14:creationId xmlns:p14="http://schemas.microsoft.com/office/powerpoint/2010/main" val="55249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685799" y="964359"/>
            <a:ext cx="7467601" cy="4188888"/>
          </a:xfrm>
        </p:spPr>
        <p:txBody>
          <a:bodyPr>
            <a:normAutofit fontScale="92500" lnSpcReduction="10000"/>
          </a:bodyPr>
          <a:lstStyle/>
          <a:p>
            <a:pPr marL="514350" indent="-514350">
              <a:buFont typeface="+mj-lt"/>
              <a:buAutoNum type="arabicPeriod" startAt="2"/>
            </a:pPr>
            <a:r>
              <a:rPr lang="en-US" dirty="0" smtClean="0"/>
              <a:t>Before beginning equipment  operations, the employer must ___.</a:t>
            </a:r>
          </a:p>
          <a:p>
            <a:pPr marL="914400" lvl="1" indent="-514350">
              <a:buFont typeface="+mj-lt"/>
              <a:buAutoNum type="alphaLcPeriod"/>
            </a:pPr>
            <a:r>
              <a:rPr lang="en-US" dirty="0"/>
              <a:t>i</a:t>
            </a:r>
            <a:r>
              <a:rPr lang="en-US" dirty="0" smtClean="0"/>
              <a:t>dentify the work zone and determine proximity to power lines</a:t>
            </a:r>
          </a:p>
          <a:p>
            <a:pPr marL="914400" lvl="1" indent="-514350">
              <a:buFont typeface="+mj-lt"/>
              <a:buAutoNum type="alphaLcPeriod"/>
            </a:pPr>
            <a:r>
              <a:rPr lang="en-US" dirty="0" smtClean="0"/>
              <a:t>notify utility company of lift and estimate voltage of power lines</a:t>
            </a:r>
          </a:p>
          <a:p>
            <a:pPr marL="914400" lvl="1" indent="-514350">
              <a:buFont typeface="+mj-lt"/>
              <a:buAutoNum type="alphaLcPeriod"/>
            </a:pPr>
            <a:r>
              <a:rPr lang="en-US" dirty="0" smtClean="0"/>
              <a:t>locate the fall zone and test load by lifting it at least 20 feet off the ground</a:t>
            </a:r>
          </a:p>
          <a:p>
            <a:pPr marL="914400" lvl="1" indent="-514350">
              <a:buFont typeface="+mj-lt"/>
              <a:buAutoNum type="alphaLcPeriod"/>
            </a:pPr>
            <a:r>
              <a:rPr lang="en-US" dirty="0" smtClean="0"/>
              <a:t>remove hazard area barriers and observe weather conditions</a:t>
            </a:r>
            <a:endParaRPr lang="en-US" dirty="0"/>
          </a:p>
        </p:txBody>
      </p:sp>
      <p:sp>
        <p:nvSpPr>
          <p:cNvPr id="7" name="Content Placeholder 2"/>
          <p:cNvSpPr txBox="1">
            <a:spLocks/>
          </p:cNvSpPr>
          <p:nvPr/>
        </p:nvSpPr>
        <p:spPr>
          <a:xfrm>
            <a:off x="1066800" y="5181600"/>
            <a:ext cx="7620000" cy="90901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t>a. identify the work zone and determine proximity to power lines</a:t>
            </a:r>
            <a:endParaRPr lang="en-US" b="1" dirty="0"/>
          </a:p>
        </p:txBody>
      </p:sp>
    </p:spTree>
    <p:extLst>
      <p:ext uri="{BB962C8B-B14F-4D97-AF65-F5344CB8AC3E}">
        <p14:creationId xmlns:p14="http://schemas.microsoft.com/office/powerpoint/2010/main" val="6787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Cranes</a:t>
            </a:r>
            <a:endParaRPr lang="en-US" dirty="0"/>
          </a:p>
        </p:txBody>
      </p:sp>
      <p:sp>
        <p:nvSpPr>
          <p:cNvPr id="3" name="Content Placeholder 2"/>
          <p:cNvSpPr>
            <a:spLocks noGrp="1"/>
          </p:cNvSpPr>
          <p:nvPr>
            <p:ph idx="1"/>
          </p:nvPr>
        </p:nvSpPr>
        <p:spPr>
          <a:xfrm>
            <a:off x="914400" y="1143001"/>
            <a:ext cx="7086600" cy="2286000"/>
          </a:xfrm>
        </p:spPr>
        <p:txBody>
          <a:bodyPr>
            <a:normAutofit/>
          </a:bodyPr>
          <a:lstStyle/>
          <a:p>
            <a:r>
              <a:rPr lang="en-US" dirty="0" smtClean="0"/>
              <a:t>Discuss “Big Blue” crane collapse</a:t>
            </a:r>
          </a:p>
          <a:p>
            <a:pPr marL="0" indent="0">
              <a:buNone/>
            </a:pPr>
            <a:endParaRPr lang="en-US" sz="1050" dirty="0" smtClean="0"/>
          </a:p>
          <a:p>
            <a:pPr marL="0" indent="0">
              <a:buNone/>
            </a:pPr>
            <a:r>
              <a:rPr lang="en-US" sz="2800" dirty="0" smtClean="0"/>
              <a:t>Case Study</a:t>
            </a:r>
          </a:p>
          <a:p>
            <a:pPr marL="0" indent="0">
              <a:buNone/>
            </a:pPr>
            <a:r>
              <a:rPr lang="en-US" sz="1800" u="sng" dirty="0" smtClean="0">
                <a:hlinkClick r:id="rId3"/>
              </a:rPr>
              <a:t>https</a:t>
            </a:r>
            <a:r>
              <a:rPr lang="en-US" sz="1800" u="sng" dirty="0">
                <a:hlinkClick r:id="rId3"/>
              </a:rPr>
              <a:t>://www.osha.gov/dcsp/success_stories/compliance_assistance/abbott/abbott_casestudies/slide30.html</a:t>
            </a:r>
            <a:r>
              <a:rPr lang="en-US" sz="1800" dirty="0"/>
              <a:t> </a:t>
            </a:r>
          </a:p>
          <a:p>
            <a:pPr marL="114300" indent="0">
              <a:buNone/>
            </a:pPr>
            <a:endParaRPr lang="en-US" sz="2000" dirty="0" smtClean="0">
              <a:solidFill>
                <a:srgbClr val="FF0000"/>
              </a:solidFill>
            </a:endParaRPr>
          </a:p>
          <a:p>
            <a:pPr marL="114300" indent="0">
              <a:buNone/>
            </a:pPr>
            <a:endParaRPr lang="en-US" sz="2000" dirty="0" smtClean="0">
              <a:solidFill>
                <a:srgbClr val="FF0000"/>
              </a:solidFill>
            </a:endParaRPr>
          </a:p>
        </p:txBody>
      </p:sp>
      <p:pic>
        <p:nvPicPr>
          <p:cNvPr id="7" name="Picture 6"/>
          <p:cNvPicPr>
            <a:picLocks noChangeAspect="1"/>
          </p:cNvPicPr>
          <p:nvPr/>
        </p:nvPicPr>
        <p:blipFill>
          <a:blip r:embed="rId4"/>
          <a:stretch>
            <a:fillRect/>
          </a:stretch>
        </p:blipFill>
        <p:spPr>
          <a:xfrm>
            <a:off x="1023785" y="3203379"/>
            <a:ext cx="3086100" cy="2304288"/>
          </a:xfrm>
          <a:prstGeom prst="rect">
            <a:avLst/>
          </a:prstGeom>
          <a:ln>
            <a:solidFill>
              <a:schemeClr val="tx1"/>
            </a:solidFill>
          </a:ln>
        </p:spPr>
      </p:pic>
      <p:pic>
        <p:nvPicPr>
          <p:cNvPr id="8" name="Picture 7"/>
          <p:cNvPicPr>
            <a:picLocks noChangeAspect="1"/>
          </p:cNvPicPr>
          <p:nvPr/>
        </p:nvPicPr>
        <p:blipFill>
          <a:blip r:embed="rId5"/>
          <a:stretch>
            <a:fillRect/>
          </a:stretch>
        </p:blipFill>
        <p:spPr>
          <a:xfrm>
            <a:off x="4964223" y="3191277"/>
            <a:ext cx="3086100" cy="2304288"/>
          </a:xfrm>
          <a:prstGeom prst="rect">
            <a:avLst/>
          </a:prstGeom>
          <a:ln>
            <a:solidFill>
              <a:schemeClr val="tx1"/>
            </a:solidFill>
          </a:ln>
        </p:spPr>
      </p:pic>
      <p:pic>
        <p:nvPicPr>
          <p:cNvPr id="4" name="Picture 3"/>
          <p:cNvPicPr>
            <a:picLocks noChangeAspect="1"/>
          </p:cNvPicPr>
          <p:nvPr/>
        </p:nvPicPr>
        <p:blipFill>
          <a:blip r:embed="rId6"/>
          <a:stretch>
            <a:fillRect/>
          </a:stretch>
        </p:blipFill>
        <p:spPr>
          <a:xfrm>
            <a:off x="2932034" y="5638800"/>
            <a:ext cx="3279932" cy="237765"/>
          </a:xfrm>
          <a:prstGeom prst="rect">
            <a:avLst/>
          </a:prstGeom>
        </p:spPr>
      </p:pic>
    </p:spTree>
    <p:extLst>
      <p:ext uri="{BB962C8B-B14F-4D97-AF65-F5344CB8AC3E}">
        <p14:creationId xmlns:p14="http://schemas.microsoft.com/office/powerpoint/2010/main" val="8795744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935665" y="1447800"/>
            <a:ext cx="7293936" cy="3657600"/>
          </a:xfrm>
        </p:spPr>
        <p:txBody>
          <a:bodyPr>
            <a:normAutofit/>
          </a:bodyPr>
          <a:lstStyle/>
          <a:p>
            <a:pPr marL="514350" indent="-514350">
              <a:buFont typeface="+mj-lt"/>
              <a:buAutoNum type="arabicPeriod" startAt="3"/>
            </a:pPr>
            <a:r>
              <a:rPr lang="en-US" dirty="0" smtClean="0"/>
              <a:t>A broken window that distorts the operator’s visibility of the task is acceptable for operation.</a:t>
            </a:r>
          </a:p>
          <a:p>
            <a:pPr marL="914400" lvl="1" indent="-514350">
              <a:buFont typeface="+mj-lt"/>
              <a:buAutoNum type="alphaLcPeriod"/>
            </a:pPr>
            <a:r>
              <a:rPr lang="en-US" dirty="0" smtClean="0"/>
              <a:t>True</a:t>
            </a:r>
          </a:p>
          <a:p>
            <a:pPr marL="914400" lvl="1" indent="-514350">
              <a:buFont typeface="+mj-lt"/>
              <a:buAutoNum type="alphaLcPeriod"/>
            </a:pPr>
            <a:r>
              <a:rPr lang="en-US" dirty="0" smtClean="0"/>
              <a:t>False</a:t>
            </a:r>
          </a:p>
        </p:txBody>
      </p:sp>
      <p:sp>
        <p:nvSpPr>
          <p:cNvPr id="7" name="Content Placeholder 2"/>
          <p:cNvSpPr txBox="1">
            <a:spLocks/>
          </p:cNvSpPr>
          <p:nvPr/>
        </p:nvSpPr>
        <p:spPr>
          <a:xfrm>
            <a:off x="457200" y="5118790"/>
            <a:ext cx="8229600" cy="9090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b</a:t>
            </a:r>
            <a:r>
              <a:rPr lang="en-US" b="1" dirty="0" smtClean="0"/>
              <a:t>. False</a:t>
            </a:r>
            <a:endParaRPr lang="en-US" b="1" dirty="0"/>
          </a:p>
        </p:txBody>
      </p:sp>
    </p:spTree>
    <p:extLst>
      <p:ext uri="{BB962C8B-B14F-4D97-AF65-F5344CB8AC3E}">
        <p14:creationId xmlns:p14="http://schemas.microsoft.com/office/powerpoint/2010/main" val="15655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914400" y="1295400"/>
            <a:ext cx="7315200" cy="3810000"/>
          </a:xfrm>
        </p:spPr>
        <p:txBody>
          <a:bodyPr>
            <a:normAutofit lnSpcReduction="10000"/>
          </a:bodyPr>
          <a:lstStyle/>
          <a:p>
            <a:pPr marL="514350" indent="-514350">
              <a:buFont typeface="+mj-lt"/>
              <a:buAutoNum type="arabicPeriod" startAt="4"/>
            </a:pPr>
            <a:r>
              <a:rPr lang="en-US" dirty="0" smtClean="0"/>
              <a:t>Which of the following must be readily available to the crane operator for use at all times</a:t>
            </a:r>
            <a:r>
              <a:rPr lang="en-US" dirty="0"/>
              <a:t>?</a:t>
            </a:r>
            <a:endParaRPr lang="en-US" dirty="0" smtClean="0"/>
          </a:p>
          <a:p>
            <a:pPr marL="914400" lvl="1" indent="-514350">
              <a:buFont typeface="+mj-lt"/>
              <a:buAutoNum type="alphaLcPeriod"/>
            </a:pPr>
            <a:r>
              <a:rPr lang="en-US" dirty="0" smtClean="0"/>
              <a:t>Load charts and recommended operating speeds</a:t>
            </a:r>
          </a:p>
          <a:p>
            <a:pPr marL="914400" lvl="1" indent="-514350">
              <a:buFont typeface="+mj-lt"/>
              <a:buAutoNum type="alphaLcPeriod"/>
            </a:pPr>
            <a:r>
              <a:rPr lang="en-US" dirty="0" smtClean="0"/>
              <a:t>Special hazard warnings</a:t>
            </a:r>
          </a:p>
          <a:p>
            <a:pPr marL="914400" lvl="1" indent="-514350">
              <a:buFont typeface="+mj-lt"/>
              <a:buAutoNum type="alphaLcPeriod"/>
            </a:pPr>
            <a:r>
              <a:rPr lang="en-US" dirty="0" smtClean="0"/>
              <a:t>Instructions and operator’s manual</a:t>
            </a:r>
          </a:p>
          <a:p>
            <a:pPr marL="914400" lvl="1" indent="-514350">
              <a:buFont typeface="+mj-lt"/>
              <a:buAutoNum type="alphaLcPeriod"/>
            </a:pPr>
            <a:r>
              <a:rPr lang="en-US" dirty="0" smtClean="0"/>
              <a:t>All of the above</a:t>
            </a:r>
          </a:p>
        </p:txBody>
      </p:sp>
      <p:sp>
        <p:nvSpPr>
          <p:cNvPr id="7" name="Content Placeholder 2"/>
          <p:cNvSpPr txBox="1">
            <a:spLocks/>
          </p:cNvSpPr>
          <p:nvPr/>
        </p:nvSpPr>
        <p:spPr>
          <a:xfrm>
            <a:off x="228600" y="5257800"/>
            <a:ext cx="8229600" cy="7700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t>d. All of the above</a:t>
            </a:r>
            <a:endParaRPr lang="en-US" b="1" dirty="0"/>
          </a:p>
        </p:txBody>
      </p:sp>
    </p:spTree>
    <p:extLst>
      <p:ext uri="{BB962C8B-B14F-4D97-AF65-F5344CB8AC3E}">
        <p14:creationId xmlns:p14="http://schemas.microsoft.com/office/powerpoint/2010/main" val="59250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914400" y="1159727"/>
            <a:ext cx="7315200" cy="4114800"/>
          </a:xfrm>
        </p:spPr>
        <p:txBody>
          <a:bodyPr>
            <a:normAutofit/>
          </a:bodyPr>
          <a:lstStyle/>
          <a:p>
            <a:pPr marL="514350" indent="-514350">
              <a:buFont typeface="+mj-lt"/>
              <a:buAutoNum type="arabicPeriod" startAt="5"/>
            </a:pPr>
            <a:r>
              <a:rPr lang="en-US" dirty="0" smtClean="0"/>
              <a:t>Who is responsible for inspecting all machinery and equipment prior to each use and during use, to make sure it is in safe operating condition?</a:t>
            </a:r>
          </a:p>
          <a:p>
            <a:pPr marL="914400" lvl="1" indent="-514350">
              <a:buFont typeface="+mj-lt"/>
              <a:buAutoNum type="alphaLcPeriod"/>
            </a:pPr>
            <a:r>
              <a:rPr lang="en-US" dirty="0" smtClean="0"/>
              <a:t>Certified person</a:t>
            </a:r>
          </a:p>
          <a:p>
            <a:pPr marL="914400" lvl="1" indent="-514350">
              <a:buFont typeface="+mj-lt"/>
              <a:buAutoNum type="alphaLcPeriod"/>
            </a:pPr>
            <a:r>
              <a:rPr lang="en-US" dirty="0" smtClean="0"/>
              <a:t>Qualified person</a:t>
            </a:r>
          </a:p>
          <a:p>
            <a:pPr marL="914400" lvl="1" indent="-514350">
              <a:buFont typeface="+mj-lt"/>
              <a:buAutoNum type="alphaLcPeriod"/>
            </a:pPr>
            <a:r>
              <a:rPr lang="en-US" dirty="0" smtClean="0"/>
              <a:t>Proficient person</a:t>
            </a:r>
          </a:p>
          <a:p>
            <a:pPr marL="914400" lvl="1" indent="-514350">
              <a:buFont typeface="+mj-lt"/>
              <a:buAutoNum type="alphaLcPeriod"/>
            </a:pPr>
            <a:r>
              <a:rPr lang="en-US" dirty="0" smtClean="0"/>
              <a:t>Competent person</a:t>
            </a:r>
          </a:p>
        </p:txBody>
      </p:sp>
      <p:sp>
        <p:nvSpPr>
          <p:cNvPr id="7" name="Content Placeholder 2"/>
          <p:cNvSpPr txBox="1">
            <a:spLocks/>
          </p:cNvSpPr>
          <p:nvPr/>
        </p:nvSpPr>
        <p:spPr>
          <a:xfrm>
            <a:off x="457200" y="5274527"/>
            <a:ext cx="8229600" cy="7700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t>d. Competent person</a:t>
            </a:r>
            <a:endParaRPr lang="en-US" b="1" dirty="0"/>
          </a:p>
        </p:txBody>
      </p:sp>
    </p:spTree>
    <p:extLst>
      <p:ext uri="{BB962C8B-B14F-4D97-AF65-F5344CB8AC3E}">
        <p14:creationId xmlns:p14="http://schemas.microsoft.com/office/powerpoint/2010/main" val="408920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1054059"/>
          </a:xfrm>
        </p:spPr>
        <p:txBody>
          <a:bodyPr>
            <a:normAutofit/>
          </a:bodyPr>
          <a:lstStyle/>
          <a:p>
            <a:r>
              <a:rPr lang="en-US" dirty="0" smtClean="0"/>
              <a:t>Cranes</a:t>
            </a:r>
            <a:endParaRPr lang="en-US" dirty="0"/>
          </a:p>
        </p:txBody>
      </p:sp>
      <p:sp>
        <p:nvSpPr>
          <p:cNvPr id="3" name="Content Placeholder 2"/>
          <p:cNvSpPr>
            <a:spLocks noGrp="1"/>
          </p:cNvSpPr>
          <p:nvPr>
            <p:ph idx="1"/>
          </p:nvPr>
        </p:nvSpPr>
        <p:spPr>
          <a:xfrm>
            <a:off x="457200" y="1182522"/>
            <a:ext cx="8229600" cy="4227678"/>
          </a:xfrm>
        </p:spPr>
        <p:txBody>
          <a:bodyPr>
            <a:normAutofit/>
          </a:bodyPr>
          <a:lstStyle/>
          <a:p>
            <a:pPr marL="571500" indent="-457200"/>
            <a:endParaRPr lang="en-US" sz="2000" dirty="0" smtClean="0">
              <a:solidFill>
                <a:srgbClr val="FF0000"/>
              </a:solidFill>
            </a:endParaRPr>
          </a:p>
          <a:p>
            <a:pPr marL="571500" indent="-457200"/>
            <a:endParaRPr lang="en-US" sz="2000" dirty="0">
              <a:solidFill>
                <a:srgbClr val="FF0000"/>
              </a:solidFill>
            </a:endParaRPr>
          </a:p>
          <a:p>
            <a:pPr marL="0" indent="0">
              <a:buNone/>
            </a:pPr>
            <a:endParaRPr lang="en-US" dirty="0"/>
          </a:p>
        </p:txBody>
      </p:sp>
      <p:pic>
        <p:nvPicPr>
          <p:cNvPr id="7" name="Picture 6"/>
          <p:cNvPicPr>
            <a:picLocks noChangeAspect="1"/>
          </p:cNvPicPr>
          <p:nvPr/>
        </p:nvPicPr>
        <p:blipFill>
          <a:blip r:embed="rId3"/>
          <a:stretch>
            <a:fillRect/>
          </a:stretch>
        </p:blipFill>
        <p:spPr>
          <a:xfrm>
            <a:off x="2200450" y="800710"/>
            <a:ext cx="4743099" cy="5218410"/>
          </a:xfrm>
          <a:prstGeom prst="rect">
            <a:avLst/>
          </a:prstGeom>
          <a:ln>
            <a:solidFill>
              <a:schemeClr val="tx1"/>
            </a:solidFill>
          </a:ln>
        </p:spPr>
      </p:pic>
      <p:sp>
        <p:nvSpPr>
          <p:cNvPr id="5" name="TextBox 4"/>
          <p:cNvSpPr txBox="1"/>
          <p:nvPr/>
        </p:nvSpPr>
        <p:spPr>
          <a:xfrm>
            <a:off x="1447800" y="5840921"/>
            <a:ext cx="1905000" cy="215444"/>
          </a:xfrm>
          <a:prstGeom prst="rect">
            <a:avLst/>
          </a:prstGeom>
          <a:noFill/>
        </p:spPr>
        <p:txBody>
          <a:bodyPr wrap="square" rtlCol="0">
            <a:spAutoFit/>
          </a:bodyPr>
          <a:lstStyle/>
          <a:p>
            <a:r>
              <a:rPr lang="en-US" sz="800" dirty="0" smtClean="0"/>
              <a:t>Source: OSHA</a:t>
            </a:r>
            <a:endParaRPr lang="en-US" sz="800" dirty="0"/>
          </a:p>
        </p:txBody>
      </p:sp>
    </p:spTree>
    <p:extLst>
      <p:ext uri="{BB962C8B-B14F-4D97-AF65-F5344CB8AC3E}">
        <p14:creationId xmlns:p14="http://schemas.microsoft.com/office/powerpoint/2010/main" val="28184467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1054059"/>
          </a:xfrm>
        </p:spPr>
        <p:txBody>
          <a:bodyPr>
            <a:normAutofit/>
          </a:bodyPr>
          <a:lstStyle/>
          <a:p>
            <a:r>
              <a:rPr lang="en-US" dirty="0" smtClean="0"/>
              <a:t>Cranes</a:t>
            </a:r>
            <a:endParaRPr lang="en-US" dirty="0"/>
          </a:p>
        </p:txBody>
      </p:sp>
      <p:sp>
        <p:nvSpPr>
          <p:cNvPr id="3" name="Content Placeholder 2"/>
          <p:cNvSpPr>
            <a:spLocks noGrp="1"/>
          </p:cNvSpPr>
          <p:nvPr>
            <p:ph idx="1"/>
          </p:nvPr>
        </p:nvSpPr>
        <p:spPr>
          <a:xfrm>
            <a:off x="914400" y="1447800"/>
            <a:ext cx="7315200" cy="3962400"/>
          </a:xfrm>
        </p:spPr>
        <p:txBody>
          <a:bodyPr>
            <a:normAutofit/>
          </a:bodyPr>
          <a:lstStyle/>
          <a:p>
            <a:pPr marL="0" indent="0">
              <a:buNone/>
            </a:pPr>
            <a:r>
              <a:rPr lang="en-US" dirty="0" smtClean="0"/>
              <a:t>Lesson Overview</a:t>
            </a:r>
          </a:p>
          <a:p>
            <a:pPr lvl="1"/>
            <a:r>
              <a:rPr lang="en-US" dirty="0" smtClean="0"/>
              <a:t>Common Causes of Crane Accidents</a:t>
            </a:r>
          </a:p>
          <a:p>
            <a:pPr lvl="1"/>
            <a:r>
              <a:rPr lang="en-US" dirty="0" smtClean="0"/>
              <a:t>Crane Use</a:t>
            </a:r>
          </a:p>
          <a:p>
            <a:pPr lvl="1"/>
            <a:r>
              <a:rPr lang="en-US" dirty="0" smtClean="0"/>
              <a:t>Crane Use Near Power Lines</a:t>
            </a:r>
          </a:p>
          <a:p>
            <a:pPr lvl="1"/>
            <a:r>
              <a:rPr lang="en-US" dirty="0" smtClean="0"/>
              <a:t>Employer Requirements</a:t>
            </a:r>
          </a:p>
          <a:p>
            <a:pPr lvl="1"/>
            <a:r>
              <a:rPr lang="en-US" dirty="0" smtClean="0"/>
              <a:t>Training Requirements</a:t>
            </a:r>
            <a:endParaRPr lang="en-US" dirty="0"/>
          </a:p>
          <a:p>
            <a:pPr marL="571500" indent="-457200"/>
            <a:endParaRPr lang="en-US" sz="2000" dirty="0" smtClean="0">
              <a:solidFill>
                <a:srgbClr val="FF0000"/>
              </a:solidFill>
            </a:endParaRPr>
          </a:p>
          <a:p>
            <a:pPr marL="571500" indent="-457200"/>
            <a:endParaRPr lang="en-US" sz="2000" dirty="0">
              <a:solidFill>
                <a:srgbClr val="FF0000"/>
              </a:solidFill>
            </a:endParaRPr>
          </a:p>
          <a:p>
            <a:pPr marL="0" indent="0">
              <a:buNone/>
            </a:pPr>
            <a:endParaRPr lang="en-US" dirty="0"/>
          </a:p>
        </p:txBody>
      </p:sp>
    </p:spTree>
    <p:extLst>
      <p:ext uri="{BB962C8B-B14F-4D97-AF65-F5344CB8AC3E}">
        <p14:creationId xmlns:p14="http://schemas.microsoft.com/office/powerpoint/2010/main" val="486586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763000" cy="1066800"/>
          </a:xfrm>
        </p:spPr>
        <p:txBody>
          <a:bodyPr>
            <a:noAutofit/>
          </a:bodyPr>
          <a:lstStyle/>
          <a:p>
            <a:pPr lvl="1" algn="ctr" rtl="0">
              <a:spcBef>
                <a:spcPct val="0"/>
              </a:spcBef>
            </a:pPr>
            <a:r>
              <a:rPr lang="en-US" sz="4000" dirty="0" smtClean="0"/>
              <a:t>Common Causes of Crane Accidents</a:t>
            </a:r>
            <a:endParaRPr lang="en-US" sz="4000" dirty="0"/>
          </a:p>
        </p:txBody>
      </p:sp>
      <p:sp>
        <p:nvSpPr>
          <p:cNvPr id="3" name="Content Placeholder 2"/>
          <p:cNvSpPr>
            <a:spLocks noGrp="1"/>
          </p:cNvSpPr>
          <p:nvPr>
            <p:ph idx="1"/>
          </p:nvPr>
        </p:nvSpPr>
        <p:spPr>
          <a:xfrm>
            <a:off x="990600" y="1676400"/>
            <a:ext cx="7239000" cy="3733799"/>
          </a:xfrm>
        </p:spPr>
        <p:txBody>
          <a:bodyPr>
            <a:normAutofit/>
          </a:bodyPr>
          <a:lstStyle/>
          <a:p>
            <a:pPr marL="0" indent="0">
              <a:buNone/>
            </a:pPr>
            <a:r>
              <a:rPr lang="en-US" dirty="0" smtClean="0"/>
              <a:t>Four Major Types of Crane Accidents</a:t>
            </a:r>
          </a:p>
          <a:p>
            <a:pPr marL="914400" lvl="1" indent="-514350">
              <a:buFont typeface="+mj-lt"/>
              <a:buAutoNum type="arabicPeriod"/>
            </a:pPr>
            <a:r>
              <a:rPr lang="en-US" dirty="0" smtClean="0"/>
              <a:t>Contact with power lines</a:t>
            </a:r>
          </a:p>
          <a:p>
            <a:pPr marL="914400" lvl="1" indent="-514350">
              <a:buFont typeface="+mj-lt"/>
              <a:buAutoNum type="arabicPeriod"/>
            </a:pPr>
            <a:r>
              <a:rPr lang="en-US" dirty="0" smtClean="0"/>
              <a:t>Overturns</a:t>
            </a:r>
          </a:p>
          <a:p>
            <a:pPr marL="914400" lvl="1" indent="-514350">
              <a:buFont typeface="+mj-lt"/>
              <a:buAutoNum type="arabicPeriod"/>
            </a:pPr>
            <a:r>
              <a:rPr lang="en-US" dirty="0" smtClean="0"/>
              <a:t>Mechanical Failures</a:t>
            </a:r>
          </a:p>
          <a:p>
            <a:pPr marL="914400" lvl="1" indent="-514350">
              <a:buFont typeface="+mj-lt"/>
              <a:buAutoNum type="arabicPeriod"/>
            </a:pPr>
            <a:r>
              <a:rPr lang="en-US" dirty="0" smtClean="0"/>
              <a:t>Falls</a:t>
            </a:r>
          </a:p>
          <a:p>
            <a:pPr marL="571500" indent="-457200"/>
            <a:endParaRPr lang="en-US" sz="2000" dirty="0" smtClean="0">
              <a:solidFill>
                <a:srgbClr val="FF0000"/>
              </a:solidFill>
            </a:endParaRPr>
          </a:p>
          <a:p>
            <a:pPr marL="571500" indent="-457200"/>
            <a:endParaRPr lang="en-US" sz="2000" dirty="0">
              <a:solidFill>
                <a:srgbClr val="FF0000"/>
              </a:solidFill>
            </a:endParaRPr>
          </a:p>
          <a:p>
            <a:pPr marL="0" indent="0">
              <a:buNone/>
            </a:pPr>
            <a:endParaRPr lang="en-US" dirty="0"/>
          </a:p>
        </p:txBody>
      </p:sp>
    </p:spTree>
    <p:extLst>
      <p:ext uri="{BB962C8B-B14F-4D97-AF65-F5344CB8AC3E}">
        <p14:creationId xmlns:p14="http://schemas.microsoft.com/office/powerpoint/2010/main" val="30163108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10600" cy="1066800"/>
          </a:xfrm>
        </p:spPr>
        <p:txBody>
          <a:bodyPr>
            <a:noAutofit/>
          </a:bodyPr>
          <a:lstStyle/>
          <a:p>
            <a:pPr lvl="1" algn="ctr" rtl="0">
              <a:spcBef>
                <a:spcPct val="0"/>
              </a:spcBef>
            </a:pPr>
            <a:r>
              <a:rPr lang="en-US" sz="4000" dirty="0" smtClean="0"/>
              <a:t>Common Causes of Crane Accidents</a:t>
            </a:r>
            <a:endParaRPr lang="en-US" sz="4000" dirty="0"/>
          </a:p>
        </p:txBody>
      </p:sp>
      <p:sp>
        <p:nvSpPr>
          <p:cNvPr id="3" name="Content Placeholder 2"/>
          <p:cNvSpPr>
            <a:spLocks noGrp="1"/>
          </p:cNvSpPr>
          <p:nvPr>
            <p:ph idx="1"/>
          </p:nvPr>
        </p:nvSpPr>
        <p:spPr>
          <a:xfrm>
            <a:off x="952500" y="1600200"/>
            <a:ext cx="7315200" cy="4114800"/>
          </a:xfrm>
        </p:spPr>
        <p:txBody>
          <a:bodyPr>
            <a:normAutofit/>
          </a:bodyPr>
          <a:lstStyle/>
          <a:p>
            <a:pPr marL="400050" lvl="1" indent="0">
              <a:buNone/>
            </a:pPr>
            <a:r>
              <a:rPr lang="en-US" sz="3200" dirty="0" smtClean="0"/>
              <a:t>Reasons accidents occur:</a:t>
            </a:r>
          </a:p>
          <a:p>
            <a:pPr marL="914400" lvl="1" indent="-514350">
              <a:buFont typeface="+mj-lt"/>
              <a:buAutoNum type="arabicPeriod"/>
            </a:pPr>
            <a:r>
              <a:rPr lang="en-US" dirty="0" smtClean="0"/>
              <a:t>Poor Load Planning/Instability</a:t>
            </a:r>
          </a:p>
          <a:p>
            <a:pPr marL="914400" lvl="1" indent="-514350">
              <a:buFont typeface="+mj-lt"/>
              <a:buAutoNum type="arabicPeriod"/>
            </a:pPr>
            <a:r>
              <a:rPr lang="en-US" dirty="0" smtClean="0"/>
              <a:t>Lack of communication</a:t>
            </a:r>
          </a:p>
          <a:p>
            <a:pPr marL="914400" lvl="1" indent="-514350">
              <a:buFont typeface="+mj-lt"/>
              <a:buAutoNum type="arabicPeriod"/>
            </a:pPr>
            <a:r>
              <a:rPr lang="en-US" dirty="0" smtClean="0"/>
              <a:t>Lack of training</a:t>
            </a:r>
          </a:p>
          <a:p>
            <a:pPr marL="914400" lvl="1" indent="-514350">
              <a:buFont typeface="+mj-lt"/>
              <a:buAutoNum type="arabicPeriod"/>
            </a:pPr>
            <a:r>
              <a:rPr lang="en-US" dirty="0" smtClean="0"/>
              <a:t>Inadequate maintenance or inspection of equipment</a:t>
            </a:r>
            <a:endParaRPr lang="en-US" sz="2000" dirty="0" smtClean="0">
              <a:solidFill>
                <a:srgbClr val="FF0000"/>
              </a:solidFill>
            </a:endParaRPr>
          </a:p>
        </p:txBody>
      </p:sp>
    </p:spTree>
    <p:extLst>
      <p:ext uri="{BB962C8B-B14F-4D97-AF65-F5344CB8AC3E}">
        <p14:creationId xmlns:p14="http://schemas.microsoft.com/office/powerpoint/2010/main" val="39041525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218"/>
            <a:ext cx="8305800" cy="1356582"/>
          </a:xfrm>
        </p:spPr>
        <p:txBody>
          <a:bodyPr>
            <a:noAutofit/>
          </a:bodyPr>
          <a:lstStyle/>
          <a:p>
            <a:pPr lvl="1" algn="ctr" rtl="0">
              <a:spcBef>
                <a:spcPct val="0"/>
              </a:spcBef>
            </a:pPr>
            <a:r>
              <a:rPr lang="en-US" sz="4400" dirty="0" smtClean="0"/>
              <a:t>Hazardous Environments for Crane Operations</a:t>
            </a:r>
            <a:endParaRPr lang="en-US" sz="4400" dirty="0"/>
          </a:p>
        </p:txBody>
      </p:sp>
      <p:sp>
        <p:nvSpPr>
          <p:cNvPr id="3" name="Content Placeholder 2"/>
          <p:cNvSpPr>
            <a:spLocks noGrp="1"/>
          </p:cNvSpPr>
          <p:nvPr>
            <p:ph idx="1"/>
          </p:nvPr>
        </p:nvSpPr>
        <p:spPr>
          <a:xfrm>
            <a:off x="228600" y="1676400"/>
            <a:ext cx="8686800" cy="4267200"/>
          </a:xfrm>
        </p:spPr>
        <p:txBody>
          <a:bodyPr numCol="2">
            <a:normAutofit fontScale="92500"/>
          </a:bodyPr>
          <a:lstStyle/>
          <a:p>
            <a:pPr marL="914400" lvl="1" indent="-514350">
              <a:buFont typeface="+mj-lt"/>
              <a:buAutoNum type="arabicPeriod"/>
            </a:pPr>
            <a:r>
              <a:rPr lang="en-US" sz="2600" dirty="0" smtClean="0"/>
              <a:t>Improper loading rating</a:t>
            </a:r>
          </a:p>
          <a:p>
            <a:pPr marL="914400" lvl="1" indent="-514350">
              <a:buFont typeface="+mj-lt"/>
              <a:buAutoNum type="arabicPeriod"/>
            </a:pPr>
            <a:r>
              <a:rPr lang="en-US" sz="2600" dirty="0" smtClean="0"/>
              <a:t>Excessive speeds</a:t>
            </a:r>
          </a:p>
          <a:p>
            <a:pPr marL="914400" lvl="1" indent="-514350">
              <a:buFont typeface="+mj-lt"/>
              <a:buAutoNum type="arabicPeriod"/>
            </a:pPr>
            <a:r>
              <a:rPr lang="en-US" sz="2600" dirty="0" smtClean="0"/>
              <a:t>No hand signals</a:t>
            </a:r>
          </a:p>
          <a:p>
            <a:pPr marL="914400" lvl="1" indent="-514350">
              <a:buFont typeface="+mj-lt"/>
              <a:buAutoNum type="arabicPeriod"/>
            </a:pPr>
            <a:r>
              <a:rPr lang="en-US" sz="2600" dirty="0" smtClean="0"/>
              <a:t>Inadequate inspection and maintenance</a:t>
            </a:r>
          </a:p>
          <a:p>
            <a:pPr marL="914400" lvl="1" indent="-514350">
              <a:buFont typeface="+mj-lt"/>
              <a:buAutoNum type="arabicPeriod"/>
            </a:pPr>
            <a:r>
              <a:rPr lang="en-US" sz="2600" dirty="0" smtClean="0"/>
              <a:t>Unguarded parts</a:t>
            </a:r>
          </a:p>
          <a:p>
            <a:pPr marL="914400" lvl="1" indent="-514350">
              <a:buFont typeface="+mj-lt"/>
              <a:buAutoNum type="arabicPeriod"/>
            </a:pPr>
            <a:r>
              <a:rPr lang="en-US" sz="2600" dirty="0" smtClean="0"/>
              <a:t>Unguarded swinging radius</a:t>
            </a:r>
          </a:p>
          <a:p>
            <a:pPr marL="914400" lvl="1" indent="-514350">
              <a:buFont typeface="+mj-lt"/>
              <a:buAutoNum type="arabicPeriod"/>
            </a:pPr>
            <a:r>
              <a:rPr lang="en-US" sz="2600" dirty="0" smtClean="0"/>
              <a:t>Working too close to power lines</a:t>
            </a:r>
          </a:p>
          <a:p>
            <a:pPr marL="914400" lvl="1" indent="-514350">
              <a:buFont typeface="+mj-lt"/>
              <a:buAutoNum type="arabicPeriod"/>
            </a:pPr>
            <a:r>
              <a:rPr lang="en-US" sz="2600" dirty="0" smtClean="0"/>
              <a:t>Improper exhaust systems</a:t>
            </a:r>
          </a:p>
          <a:p>
            <a:pPr marL="914400" lvl="1" indent="-514350">
              <a:buFont typeface="+mj-lt"/>
              <a:buAutoNum type="arabicPeriod"/>
            </a:pPr>
            <a:r>
              <a:rPr lang="en-US" sz="2600" dirty="0" smtClean="0"/>
              <a:t>Shattered windows</a:t>
            </a:r>
          </a:p>
          <a:p>
            <a:pPr marL="914400" lvl="1" indent="-514350">
              <a:buFont typeface="+mj-lt"/>
              <a:buAutoNum type="arabicPeriod"/>
            </a:pPr>
            <a:r>
              <a:rPr lang="en-US" sz="2600" dirty="0" smtClean="0"/>
              <a:t>No steps or guardrails on walkways</a:t>
            </a:r>
          </a:p>
          <a:p>
            <a:pPr marL="914400" lvl="1" indent="-514350">
              <a:buFont typeface="+mj-lt"/>
              <a:buAutoNum type="arabicPeriod"/>
            </a:pPr>
            <a:r>
              <a:rPr lang="en-US" sz="2600" dirty="0" smtClean="0"/>
              <a:t>No boom angle indicator</a:t>
            </a:r>
          </a:p>
          <a:p>
            <a:pPr marL="914400" lvl="1" indent="-514350">
              <a:buFont typeface="+mj-lt"/>
              <a:buAutoNum type="arabicPeriod"/>
            </a:pPr>
            <a:r>
              <a:rPr lang="en-US" sz="2600" dirty="0" smtClean="0"/>
              <a:t>Not using outriggers</a:t>
            </a:r>
          </a:p>
          <a:p>
            <a:pPr marL="914400" lvl="1" indent="-514350">
              <a:buFont typeface="+mj-lt"/>
              <a:buAutoNum type="arabicPeriod"/>
            </a:pPr>
            <a:endParaRPr lang="en-US" sz="2400" dirty="0" smtClean="0"/>
          </a:p>
          <a:p>
            <a:pPr marL="571500" indent="-457200"/>
            <a:endParaRPr lang="en-US" sz="2400" dirty="0">
              <a:solidFill>
                <a:srgbClr val="FF0000"/>
              </a:solidFill>
            </a:endParaRPr>
          </a:p>
          <a:p>
            <a:pPr marL="0" indent="0">
              <a:buNone/>
            </a:pPr>
            <a:endParaRPr lang="en-US" sz="2400" dirty="0"/>
          </a:p>
        </p:txBody>
      </p:sp>
    </p:spTree>
    <p:extLst>
      <p:ext uri="{BB962C8B-B14F-4D97-AF65-F5344CB8AC3E}">
        <p14:creationId xmlns:p14="http://schemas.microsoft.com/office/powerpoint/2010/main" val="4182206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1218"/>
            <a:ext cx="8686800" cy="1280382"/>
          </a:xfrm>
        </p:spPr>
        <p:txBody>
          <a:bodyPr>
            <a:noAutofit/>
          </a:bodyPr>
          <a:lstStyle/>
          <a:p>
            <a:pPr lvl="1" algn="ctr" rtl="0">
              <a:spcBef>
                <a:spcPct val="0"/>
              </a:spcBef>
            </a:pPr>
            <a:r>
              <a:rPr lang="en-US" sz="4200" dirty="0" smtClean="0"/>
              <a:t>Load Capacity – Speed - Warnings</a:t>
            </a:r>
            <a:endParaRPr lang="en-US" sz="4200" dirty="0"/>
          </a:p>
        </p:txBody>
      </p:sp>
      <p:sp>
        <p:nvSpPr>
          <p:cNvPr id="3" name="Content Placeholder 2"/>
          <p:cNvSpPr>
            <a:spLocks noGrp="1"/>
          </p:cNvSpPr>
          <p:nvPr>
            <p:ph idx="1"/>
          </p:nvPr>
        </p:nvSpPr>
        <p:spPr>
          <a:xfrm>
            <a:off x="517019" y="1371600"/>
            <a:ext cx="6096000" cy="4191000"/>
          </a:xfrm>
        </p:spPr>
        <p:txBody>
          <a:bodyPr numCol="1">
            <a:normAutofit/>
          </a:bodyPr>
          <a:lstStyle/>
          <a:p>
            <a:r>
              <a:rPr lang="en-US" altLang="en-US" sz="3600" dirty="0">
                <a:ea typeface="Tahoma" panose="020B0604030504040204" pitchFamily="34" charset="0"/>
              </a:rPr>
              <a:t>Make sure the crane operator can see the:</a:t>
            </a:r>
          </a:p>
          <a:p>
            <a:pPr lvl="1"/>
            <a:r>
              <a:rPr lang="en-US" altLang="en-US" sz="2400" dirty="0">
                <a:ea typeface="Tahoma" panose="020B0604030504040204" pitchFamily="34" charset="0"/>
              </a:rPr>
              <a:t>Rated Load Capacities</a:t>
            </a:r>
          </a:p>
          <a:p>
            <a:pPr lvl="1"/>
            <a:r>
              <a:rPr lang="en-US" altLang="en-US" sz="2400" dirty="0">
                <a:ea typeface="Tahoma" panose="020B0604030504040204" pitchFamily="34" charset="0"/>
              </a:rPr>
              <a:t>Operating Speeds</a:t>
            </a:r>
          </a:p>
          <a:p>
            <a:pPr lvl="1"/>
            <a:r>
              <a:rPr lang="en-US" altLang="en-US" sz="2400" dirty="0">
                <a:ea typeface="Tahoma" panose="020B0604030504040204" pitchFamily="34" charset="0"/>
              </a:rPr>
              <a:t>Special Hazard </a:t>
            </a:r>
            <a:r>
              <a:rPr lang="en-US" altLang="en-US" sz="2400" dirty="0" smtClean="0">
                <a:ea typeface="Tahoma" panose="020B0604030504040204" pitchFamily="34" charset="0"/>
              </a:rPr>
              <a:t>Warning </a:t>
            </a:r>
          </a:p>
          <a:p>
            <a:pPr lvl="1"/>
            <a:r>
              <a:rPr lang="en-US" altLang="en-US" sz="2400" dirty="0" smtClean="0">
                <a:ea typeface="Tahoma" panose="020B0604030504040204" pitchFamily="34" charset="0"/>
              </a:rPr>
              <a:t>Instructions</a:t>
            </a:r>
          </a:p>
          <a:p>
            <a:pPr lvl="1"/>
            <a:r>
              <a:rPr lang="en-US" altLang="en-US" sz="2400" dirty="0" smtClean="0">
                <a:ea typeface="Tahoma" panose="020B0604030504040204" pitchFamily="34" charset="0"/>
              </a:rPr>
              <a:t>Operator’s manual</a:t>
            </a:r>
          </a:p>
          <a:p>
            <a:endParaRPr lang="en-US" altLang="en-US" sz="2800" dirty="0">
              <a:ea typeface="Tahoma" panose="020B0604030504040204" pitchFamily="34" charset="0"/>
            </a:endParaRPr>
          </a:p>
          <a:p>
            <a:pPr marL="0" indent="0">
              <a:buNone/>
            </a:pPr>
            <a:endParaRPr lang="en-US" sz="3000" dirty="0" smtClean="0"/>
          </a:p>
        </p:txBody>
      </p:sp>
      <p:pic>
        <p:nvPicPr>
          <p:cNvPr id="12" name="Picture 11"/>
          <p:cNvPicPr>
            <a:picLocks noChangeAspect="1"/>
          </p:cNvPicPr>
          <p:nvPr/>
        </p:nvPicPr>
        <p:blipFill>
          <a:blip r:embed="rId3"/>
          <a:stretch>
            <a:fillRect/>
          </a:stretch>
        </p:blipFill>
        <p:spPr>
          <a:xfrm>
            <a:off x="5486400" y="1404257"/>
            <a:ext cx="3031619" cy="3549213"/>
          </a:xfrm>
          <a:prstGeom prst="rect">
            <a:avLst/>
          </a:prstGeom>
          <a:ln>
            <a:solidFill>
              <a:schemeClr val="tx1"/>
            </a:solidFill>
          </a:ln>
        </p:spPr>
      </p:pic>
      <p:sp>
        <p:nvSpPr>
          <p:cNvPr id="5" name="TextBox 4"/>
          <p:cNvSpPr txBox="1"/>
          <p:nvPr/>
        </p:nvSpPr>
        <p:spPr>
          <a:xfrm>
            <a:off x="6613019" y="4957774"/>
            <a:ext cx="1905000" cy="215444"/>
          </a:xfrm>
          <a:prstGeom prst="rect">
            <a:avLst/>
          </a:prstGeom>
          <a:noFill/>
        </p:spPr>
        <p:txBody>
          <a:bodyPr wrap="square" rtlCol="0">
            <a:spAutoFit/>
          </a:bodyPr>
          <a:lstStyle/>
          <a:p>
            <a:pPr algn="r"/>
            <a:r>
              <a:rPr lang="en-US" sz="800" dirty="0" smtClean="0"/>
              <a:t>Source: OSHA</a:t>
            </a:r>
            <a:endParaRPr lang="en-US" sz="800" dirty="0"/>
          </a:p>
        </p:txBody>
      </p:sp>
    </p:spTree>
    <p:extLst>
      <p:ext uri="{BB962C8B-B14F-4D97-AF65-F5344CB8AC3E}">
        <p14:creationId xmlns:p14="http://schemas.microsoft.com/office/powerpoint/2010/main" val="38475227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ppt53C6.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ppt1CD2.tmp</Template>
  <TotalTime>3004</TotalTime>
  <Words>3444</Words>
  <Application>Microsoft Office PowerPoint</Application>
  <PresentationFormat>On-screen Show (4:3)</PresentationFormat>
  <Paragraphs>487</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1_ppt53C6.tmp</vt:lpstr>
      <vt:lpstr>Cranes</vt:lpstr>
      <vt:lpstr>Cranes</vt:lpstr>
      <vt:lpstr>Cranes</vt:lpstr>
      <vt:lpstr>Cranes</vt:lpstr>
      <vt:lpstr>Cranes</vt:lpstr>
      <vt:lpstr>Common Causes of Crane Accidents</vt:lpstr>
      <vt:lpstr>Common Causes of Crane Accidents</vt:lpstr>
      <vt:lpstr>Hazardous Environments for Crane Operations</vt:lpstr>
      <vt:lpstr>Load Capacity – Speed - Warnings</vt:lpstr>
      <vt:lpstr>Hand Signals</vt:lpstr>
      <vt:lpstr>Guard Moving Parts</vt:lpstr>
      <vt:lpstr>Swing Radius</vt:lpstr>
      <vt:lpstr>Operator Visibility</vt:lpstr>
      <vt:lpstr>Guardrails</vt:lpstr>
      <vt:lpstr>Guardrails</vt:lpstr>
      <vt:lpstr>Crane Use</vt:lpstr>
      <vt:lpstr>Crane Operations</vt:lpstr>
      <vt:lpstr>Crane Use Near Power Lines</vt:lpstr>
      <vt:lpstr>Crane Use Near Power Lines</vt:lpstr>
      <vt:lpstr>Crane Use Near Power Lines</vt:lpstr>
      <vt:lpstr>Employer Requirements</vt:lpstr>
      <vt:lpstr>Training Requirements</vt:lpstr>
      <vt:lpstr>Hazard Recognition</vt:lpstr>
      <vt:lpstr>Hazard Recognition</vt:lpstr>
      <vt:lpstr>Hazard Recognition</vt:lpstr>
      <vt:lpstr>Hazard Recognition</vt:lpstr>
      <vt:lpstr>Hazard Recognition</vt:lpstr>
      <vt:lpstr>Knowledge Check</vt:lpstr>
      <vt:lpstr>Knowledge Check</vt:lpstr>
      <vt:lpstr>Knowledge Check</vt:lpstr>
      <vt:lpstr>Knowledge Check</vt:lpstr>
      <vt:lpstr>Knowledge Check</vt:lpstr>
    </vt:vector>
  </TitlesOfParts>
  <Company>OTIEC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unknown</dc:creator>
  <cp:lastModifiedBy>Braam, Annette - OSHA</cp:lastModifiedBy>
  <cp:revision>170</cp:revision>
  <cp:lastPrinted>2015-02-02T21:25:01Z</cp:lastPrinted>
  <dcterms:created xsi:type="dcterms:W3CDTF">2009-02-10T20:09:14Z</dcterms:created>
  <dcterms:modified xsi:type="dcterms:W3CDTF">2015-06-29T15:01:03Z</dcterms:modified>
</cp:coreProperties>
</file>