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595" autoAdjust="0"/>
  </p:normalViewPr>
  <p:slideViewPr>
    <p:cSldViewPr snapToGrid="0">
      <p:cViewPr>
        <p:scale>
          <a:sx n="60" d="100"/>
          <a:sy n="60" d="100"/>
        </p:scale>
        <p:origin x="-235" y="-17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C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90393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39858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3710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66974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C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1607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46326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C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51360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49382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9926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8781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90441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1052082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osha.gov/SLTC/etools/construction/falls/fallarrest_popup.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2&amp;src_anchor_name=1926.502(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2&amp;src_anchor_name=1926.502(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1&amp;src_anchor_name=1926.501(b)(2)(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1&amp;src_anchor_name=1926.501(b)(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1&amp;src_anchor_name=1926.501(b)(7)(ii)" TargetMode="External"/><Relationship Id="rId2" Type="http://schemas.openxmlformats.org/officeDocument/2006/relationships/hyperlink" Target="https://www.osha.gov/pls/oshaweb/owalink.query_links?src_doc_type=STANDARDS&amp;src_unique_file=1926_0501&amp;src_anchor_name=1926.501(b)(7)(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Prevention – Part 2 of 2</a:t>
            </a:r>
            <a:endParaRPr lang="en-US" dirty="0"/>
          </a:p>
        </p:txBody>
      </p:sp>
      <p:pic>
        <p:nvPicPr>
          <p:cNvPr id="4" name="Content Placeholder 3" title="LWRC Logo"/>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58114" y="515051"/>
            <a:ext cx="2486372" cy="1333686"/>
          </a:xfrm>
          <a:prstGeom prst="rect">
            <a:avLst/>
          </a:prstGeom>
        </p:spPr>
      </p:pic>
    </p:spTree>
    <p:extLst>
      <p:ext uri="{BB962C8B-B14F-4D97-AF65-F5344CB8AC3E}">
        <p14:creationId xmlns:p14="http://schemas.microsoft.com/office/powerpoint/2010/main" val="89050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§1926.502(d)	Personal Fall Arrest Systems</a:t>
            </a:r>
            <a:r>
              <a:rPr lang="es-CO" dirty="0"/>
              <a:t/>
            </a:r>
            <a:br>
              <a:rPr lang="es-CO" dirty="0"/>
            </a:br>
            <a:endParaRPr lang="es-CO" dirty="0"/>
          </a:p>
        </p:txBody>
      </p:sp>
      <p:sp>
        <p:nvSpPr>
          <p:cNvPr id="3" name="Content Placeholder 2"/>
          <p:cNvSpPr>
            <a:spLocks noGrp="1"/>
          </p:cNvSpPr>
          <p:nvPr>
            <p:ph idx="1"/>
          </p:nvPr>
        </p:nvSpPr>
        <p:spPr/>
        <p:txBody>
          <a:bodyPr>
            <a:normAutofit lnSpcReduction="10000"/>
          </a:bodyPr>
          <a:lstStyle/>
          <a:p>
            <a:pPr lvl="0"/>
            <a:r>
              <a:rPr lang="en-US" dirty="0"/>
              <a:t>Personal fall arrest systems, when stopping a fall, shall:</a:t>
            </a:r>
            <a:endParaRPr lang="es-CO" dirty="0"/>
          </a:p>
          <a:p>
            <a:pPr lvl="1"/>
            <a:r>
              <a:rPr lang="en-US" dirty="0"/>
              <a:t>limit maximum arresting force on an employee to 900 pounds (4 </a:t>
            </a:r>
            <a:r>
              <a:rPr lang="en-US" dirty="0" err="1"/>
              <a:t>kN</a:t>
            </a:r>
            <a:r>
              <a:rPr lang="en-US" dirty="0"/>
              <a:t>) when used with a body belt;</a:t>
            </a:r>
            <a:endParaRPr lang="es-CO" dirty="0"/>
          </a:p>
          <a:p>
            <a:pPr lvl="1"/>
            <a:r>
              <a:rPr lang="en-US" dirty="0"/>
              <a:t>limit maximum arresting force on an employee to 1,800 pounds (8 </a:t>
            </a:r>
            <a:r>
              <a:rPr lang="en-US" dirty="0" err="1"/>
              <a:t>kN</a:t>
            </a:r>
            <a:r>
              <a:rPr lang="en-US" dirty="0"/>
              <a:t>) when used with a body harness;</a:t>
            </a:r>
            <a:endParaRPr lang="es-CO" dirty="0"/>
          </a:p>
          <a:p>
            <a:pPr lvl="1"/>
            <a:r>
              <a:rPr lang="en-US" dirty="0"/>
              <a:t>be rigged such that an employee can neither free fall more than 6 feet (1.8 m), nor contact any lower level;</a:t>
            </a:r>
            <a:endParaRPr lang="es-CO" dirty="0"/>
          </a:p>
          <a:p>
            <a:pPr lvl="1"/>
            <a:r>
              <a:rPr lang="en-US" dirty="0"/>
              <a:t>bring an employee to a complete stop and limit maximum deceleration distance an employee travels to 3.5 feet (1.07 m); and,</a:t>
            </a:r>
            <a:endParaRPr lang="es-CO" dirty="0"/>
          </a:p>
          <a:p>
            <a:pPr lvl="1"/>
            <a:r>
              <a:rPr lang="en-US" dirty="0"/>
              <a:t>have sufficient strength to withstand twice the potential impact energy of an employee free falling a distance of 6 feet (1.8 m), or the free fall distance permitted by the system, whichever is less.</a:t>
            </a:r>
            <a:endParaRPr lang="es-CO" dirty="0"/>
          </a:p>
          <a:p>
            <a:endParaRPr lang="es-CO" dirty="0"/>
          </a:p>
        </p:txBody>
      </p:sp>
    </p:spTree>
    <p:extLst>
      <p:ext uri="{BB962C8B-B14F-4D97-AF65-F5344CB8AC3E}">
        <p14:creationId xmlns:p14="http://schemas.microsoft.com/office/powerpoint/2010/main" val="166055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Lifelines</a:t>
            </a:r>
            <a:r>
              <a:rPr lang="es-CO" b="1" dirty="0"/>
              <a:t/>
            </a:r>
            <a:br>
              <a:rPr lang="es-CO" b="1" dirty="0"/>
            </a:br>
            <a:endParaRPr lang="es-CO" dirty="0"/>
          </a:p>
        </p:txBody>
      </p:sp>
      <p:sp>
        <p:nvSpPr>
          <p:cNvPr id="3" name="Content Placeholder 2"/>
          <p:cNvSpPr>
            <a:spLocks noGrp="1"/>
          </p:cNvSpPr>
          <p:nvPr>
            <p:ph idx="1"/>
          </p:nvPr>
        </p:nvSpPr>
        <p:spPr>
          <a:xfrm>
            <a:off x="1" y="1101725"/>
            <a:ext cx="12068174" cy="2441575"/>
          </a:xfrm>
        </p:spPr>
        <p:txBody>
          <a:bodyPr/>
          <a:lstStyle/>
          <a:p>
            <a:r>
              <a:rPr lang="en-US" dirty="0"/>
              <a:t>Vertical lifelines must be capable of sustaining a 5000 pound load used by only one worker at a time free of cuts, abrasions, and other defects protected from chafing and abrasion long enough to reach the ground (or a safe landing level above ground) and must be knotted at the bottom to prevent the grab from sliding off the end </a:t>
            </a:r>
            <a:r>
              <a:rPr lang="en-US" dirty="0" smtClean="0"/>
              <a:t>anchored </a:t>
            </a:r>
            <a:r>
              <a:rPr lang="en-US" dirty="0"/>
              <a:t>to a fixed support capable of sustaining a 5000 load.</a:t>
            </a:r>
            <a:endParaRPr lang="es-CO" dirty="0"/>
          </a:p>
          <a:p>
            <a:endParaRPr lang="es-CO" dirty="0"/>
          </a:p>
        </p:txBody>
      </p:sp>
      <p:pic>
        <p:nvPicPr>
          <p:cNvPr id="4" name="Picture 3" title="Picture of a worker using a vertical lifeli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2264" y="3126611"/>
            <a:ext cx="4367472" cy="3731389"/>
          </a:xfrm>
          <a:prstGeom prst="rect">
            <a:avLst/>
          </a:prstGeom>
        </p:spPr>
      </p:pic>
    </p:spTree>
    <p:extLst>
      <p:ext uri="{BB962C8B-B14F-4D97-AF65-F5344CB8AC3E}">
        <p14:creationId xmlns:p14="http://schemas.microsoft.com/office/powerpoint/2010/main" val="3342574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Horizontal Lifeline:</a:t>
            </a:r>
            <a:r>
              <a:rPr lang="es-CO" b="1" dirty="0"/>
              <a:t/>
            </a:r>
            <a:br>
              <a:rPr lang="es-CO" b="1" dirty="0"/>
            </a:br>
            <a:endParaRPr lang="es-CO" dirty="0"/>
          </a:p>
        </p:txBody>
      </p:sp>
      <p:sp>
        <p:nvSpPr>
          <p:cNvPr id="3" name="Content Placeholder 2"/>
          <p:cNvSpPr>
            <a:spLocks noGrp="1"/>
          </p:cNvSpPr>
          <p:nvPr>
            <p:ph idx="1"/>
          </p:nvPr>
        </p:nvSpPr>
        <p:spPr>
          <a:xfrm>
            <a:off x="0" y="1027906"/>
            <a:ext cx="12192000" cy="4351338"/>
          </a:xfrm>
        </p:spPr>
        <p:txBody>
          <a:bodyPr/>
          <a:lstStyle/>
          <a:p>
            <a:r>
              <a:rPr lang="en-US" dirty="0"/>
              <a:t>An engineered horizontal lifeline system, when used as part of a PFAS, is another way to increase the area in which a worker is protected. Install the system following the manufacturer’s instructions and under the supervision of a qualified person. Horizontal lifelines must be designed to maintain a safety factor of at least two (twice the impact load). For requirements for horizontal lifelines, refer to 29 CFR 1926.502(d)(8).</a:t>
            </a:r>
            <a:endParaRPr lang="es-CO" dirty="0"/>
          </a:p>
        </p:txBody>
      </p:sp>
      <p:pic>
        <p:nvPicPr>
          <p:cNvPr id="4" name="Picture 3" title="Picture of a worker using a horizontal lifeli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2567" y="3065020"/>
            <a:ext cx="4334834" cy="3792980"/>
          </a:xfrm>
          <a:prstGeom prst="rect">
            <a:avLst/>
          </a:prstGeom>
        </p:spPr>
      </p:pic>
      <p:sp>
        <p:nvSpPr>
          <p:cNvPr id="5" name="TextBox 4"/>
          <p:cNvSpPr txBox="1"/>
          <p:nvPr/>
        </p:nvSpPr>
        <p:spPr>
          <a:xfrm>
            <a:off x="609600" y="6219825"/>
            <a:ext cx="2333625" cy="369332"/>
          </a:xfrm>
          <a:prstGeom prst="rect">
            <a:avLst/>
          </a:prstGeom>
          <a:noFill/>
        </p:spPr>
        <p:txBody>
          <a:bodyPr wrap="square" rtlCol="0">
            <a:spAutoFit/>
          </a:bodyPr>
          <a:lstStyle/>
          <a:p>
            <a:r>
              <a:rPr lang="en-US" dirty="0">
                <a:solidFill>
                  <a:prstClr val="black"/>
                </a:solidFill>
              </a:rPr>
              <a:t>Page 30</a:t>
            </a:r>
            <a:endParaRPr lang="es-CO" dirty="0">
              <a:solidFill>
                <a:prstClr val="black"/>
              </a:solidFill>
            </a:endParaRPr>
          </a:p>
        </p:txBody>
      </p:sp>
    </p:spTree>
    <p:extLst>
      <p:ext uri="{BB962C8B-B14F-4D97-AF65-F5344CB8AC3E}">
        <p14:creationId xmlns:p14="http://schemas.microsoft.com/office/powerpoint/2010/main" val="233647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Lifeline Anchors</a:t>
            </a:r>
            <a:r>
              <a:rPr lang="es-CO" b="1" dirty="0"/>
              <a:t/>
            </a:r>
            <a:br>
              <a:rPr lang="es-CO" b="1" dirty="0"/>
            </a:br>
            <a:endParaRPr lang="es-CO" dirty="0"/>
          </a:p>
        </p:txBody>
      </p:sp>
      <p:pic>
        <p:nvPicPr>
          <p:cNvPr id="4" name="Content Placeholder 3" descr="C:\Users\Attic\Dropbox\FALL PROTECTION GRANT CLASS\Picture\Capture 44.PNG" title="Picture of lifeline anchor examples"/>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57101" y="1905501"/>
            <a:ext cx="6077798" cy="4191585"/>
          </a:xfrm>
          <a:prstGeom prst="rect">
            <a:avLst/>
          </a:prstGeom>
          <a:noFill/>
          <a:ln>
            <a:noFill/>
          </a:ln>
        </p:spPr>
      </p:pic>
      <p:sp>
        <p:nvSpPr>
          <p:cNvPr id="5" name="TextBox 4"/>
          <p:cNvSpPr txBox="1"/>
          <p:nvPr/>
        </p:nvSpPr>
        <p:spPr>
          <a:xfrm>
            <a:off x="581025" y="6172200"/>
            <a:ext cx="2476076" cy="371475"/>
          </a:xfrm>
          <a:prstGeom prst="rect">
            <a:avLst/>
          </a:prstGeom>
          <a:noFill/>
        </p:spPr>
        <p:txBody>
          <a:bodyPr wrap="square" rtlCol="0">
            <a:spAutoFit/>
          </a:bodyPr>
          <a:lstStyle/>
          <a:p>
            <a:r>
              <a:rPr lang="en-US" dirty="0">
                <a:solidFill>
                  <a:prstClr val="black"/>
                </a:solidFill>
              </a:rPr>
              <a:t>Page 31</a:t>
            </a:r>
            <a:endParaRPr lang="es-CO" dirty="0">
              <a:solidFill>
                <a:prstClr val="black"/>
              </a:solidFill>
            </a:endParaRPr>
          </a:p>
        </p:txBody>
      </p:sp>
    </p:spTree>
    <p:extLst>
      <p:ext uri="{BB962C8B-B14F-4D97-AF65-F5344CB8AC3E}">
        <p14:creationId xmlns:p14="http://schemas.microsoft.com/office/powerpoint/2010/main" val="525531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Using Fall Arrest Systems Safely</a:t>
            </a:r>
            <a:r>
              <a:rPr lang="es-CO" b="1" dirty="0"/>
              <a:t/>
            </a:r>
            <a:br>
              <a:rPr lang="es-CO" b="1" dirty="0"/>
            </a:br>
            <a:endParaRPr lang="es-CO" dirty="0"/>
          </a:p>
        </p:txBody>
      </p:sp>
      <p:sp>
        <p:nvSpPr>
          <p:cNvPr id="3" name="Content Placeholder 2"/>
          <p:cNvSpPr>
            <a:spLocks noGrp="1"/>
          </p:cNvSpPr>
          <p:nvPr>
            <p:ph idx="1"/>
          </p:nvPr>
        </p:nvSpPr>
        <p:spPr>
          <a:xfrm>
            <a:off x="142875" y="1495425"/>
            <a:ext cx="11906250" cy="5543550"/>
          </a:xfrm>
        </p:spPr>
        <p:txBody>
          <a:bodyPr>
            <a:normAutofit fontScale="77500" lnSpcReduction="20000"/>
          </a:bodyPr>
          <a:lstStyle/>
          <a:p>
            <a:r>
              <a:rPr lang="en-US" dirty="0"/>
              <a:t>Ensure that personal fall arrest systems will, when stopping a fall</a:t>
            </a:r>
            <a:r>
              <a:rPr lang="en-US" dirty="0" smtClean="0"/>
              <a:t>:</a:t>
            </a:r>
            <a:endParaRPr lang="es-CO" dirty="0"/>
          </a:p>
          <a:p>
            <a:pPr lvl="0"/>
            <a:r>
              <a:rPr lang="en-US" dirty="0"/>
              <a:t>Limit maximum arresting force to 1,800 pounds</a:t>
            </a:r>
            <a:r>
              <a:rPr lang="en-US" dirty="0" smtClean="0"/>
              <a:t>.</a:t>
            </a:r>
            <a:endParaRPr lang="es-CO" dirty="0"/>
          </a:p>
          <a:p>
            <a:pPr lvl="0"/>
            <a:r>
              <a:rPr lang="en-US" dirty="0"/>
              <a:t>Be rigged such that an employee can neither free fall </a:t>
            </a:r>
            <a:r>
              <a:rPr lang="en-US" u="sng" dirty="0">
                <a:hlinkClick r:id="rId2" tooltip="more than 6 feet"/>
              </a:rPr>
              <a:t>more than 6 feet</a:t>
            </a:r>
            <a:r>
              <a:rPr lang="en-US" dirty="0"/>
              <a:t> nor contact any lower level</a:t>
            </a:r>
            <a:r>
              <a:rPr lang="en-US" dirty="0" smtClean="0"/>
              <a:t>.</a:t>
            </a:r>
            <a:endParaRPr lang="es-CO" dirty="0"/>
          </a:p>
          <a:p>
            <a:pPr lvl="0"/>
            <a:r>
              <a:rPr lang="en-US" dirty="0"/>
              <a:t>Bring an employee to a complete stop and limit maximum deceleration distance to 3½ feet</a:t>
            </a:r>
            <a:r>
              <a:rPr lang="en-US" dirty="0" smtClean="0"/>
              <a:t>.</a:t>
            </a:r>
            <a:endParaRPr lang="es-CO" dirty="0"/>
          </a:p>
          <a:p>
            <a:pPr lvl="0"/>
            <a:r>
              <a:rPr lang="en-US" dirty="0"/>
              <a:t>Have sufficient strength to withstand twice the potential impact energy of a worker free falling a distance of 6 feet, or the free fall distance permitted by the system, whichever is </a:t>
            </a:r>
            <a:r>
              <a:rPr lang="en-US" dirty="0" smtClean="0"/>
              <a:t>less</a:t>
            </a:r>
            <a:endParaRPr lang="es-CO" dirty="0"/>
          </a:p>
          <a:p>
            <a:pPr lvl="0"/>
            <a:r>
              <a:rPr lang="en-US" dirty="0"/>
              <a:t>Remove systems and components from service immediately if they have been subjected to fall impact, until inspected by a competent person and deemed undamaged and suitable for use</a:t>
            </a:r>
            <a:r>
              <a:rPr lang="en-US" dirty="0" smtClean="0"/>
              <a:t>.</a:t>
            </a:r>
            <a:endParaRPr lang="es-CO" dirty="0" smtClean="0"/>
          </a:p>
          <a:p>
            <a:pPr lvl="0"/>
            <a:r>
              <a:rPr lang="en-US" dirty="0" smtClean="0"/>
              <a:t>Promptly </a:t>
            </a:r>
            <a:r>
              <a:rPr lang="en-US" dirty="0"/>
              <a:t>rescue employees in the event of a fall, or assure that they are able to rescue themselves</a:t>
            </a:r>
            <a:r>
              <a:rPr lang="en-US" dirty="0" smtClean="0"/>
              <a:t>.</a:t>
            </a:r>
            <a:endParaRPr lang="es-CO" dirty="0"/>
          </a:p>
          <a:p>
            <a:pPr lvl="0"/>
            <a:r>
              <a:rPr lang="en-US" dirty="0" smtClean="0"/>
              <a:t>Inspect </a:t>
            </a:r>
            <a:r>
              <a:rPr lang="en-US" dirty="0"/>
              <a:t>systems before each use for wear, damage, and other deterioration, and remove defective components from service</a:t>
            </a:r>
            <a:r>
              <a:rPr lang="en-US" dirty="0" smtClean="0"/>
              <a:t>.</a:t>
            </a:r>
            <a:endParaRPr lang="es-CO" dirty="0"/>
          </a:p>
          <a:p>
            <a:pPr lvl="0"/>
            <a:r>
              <a:rPr lang="en-US" dirty="0"/>
              <a:t>Do not attach fall arrest systems to guardrail systems or hoists</a:t>
            </a:r>
            <a:r>
              <a:rPr lang="en-US" dirty="0" smtClean="0"/>
              <a:t>.</a:t>
            </a:r>
            <a:endParaRPr lang="es-CO" dirty="0"/>
          </a:p>
          <a:p>
            <a:pPr lvl="0"/>
            <a:r>
              <a:rPr lang="en-US" dirty="0"/>
              <a:t>Rig fall arrest systems to allow movement of the worker only as far as the edge of the walking/working surface, when used at hoist areas.</a:t>
            </a:r>
            <a:endParaRPr lang="es-CO" dirty="0"/>
          </a:p>
          <a:p>
            <a:endParaRPr lang="es-CO" dirty="0"/>
          </a:p>
        </p:txBody>
      </p:sp>
    </p:spTree>
    <p:extLst>
      <p:ext uri="{BB962C8B-B14F-4D97-AF65-F5344CB8AC3E}">
        <p14:creationId xmlns:p14="http://schemas.microsoft.com/office/powerpoint/2010/main" val="1114914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70" y="-258763"/>
            <a:ext cx="10515600" cy="1325563"/>
          </a:xfrm>
        </p:spPr>
        <p:txBody>
          <a:bodyPr>
            <a:normAutofit fontScale="90000"/>
          </a:bodyPr>
          <a:lstStyle/>
          <a:p>
            <a:r>
              <a:rPr lang="en-US" b="1" i="1" dirty="0"/>
              <a:t> </a:t>
            </a:r>
            <a:r>
              <a:rPr lang="es-CO" dirty="0"/>
              <a:t/>
            </a:r>
            <a:br>
              <a:rPr lang="es-CO" dirty="0"/>
            </a:br>
            <a:r>
              <a:rPr lang="en-US" b="1" i="1" u="sng" dirty="0"/>
              <a:t>Distance of Fall</a:t>
            </a:r>
            <a:r>
              <a:rPr lang="es-CO" b="1" dirty="0"/>
              <a:t/>
            </a:r>
            <a:br>
              <a:rPr lang="es-CO" b="1" dirty="0"/>
            </a:br>
            <a:endParaRPr lang="es-CO" dirty="0"/>
          </a:p>
        </p:txBody>
      </p:sp>
      <p:pic>
        <p:nvPicPr>
          <p:cNvPr id="4" name="Content Placeholder 3" title="An illustration of a personal fall arrest system distance of fall"/>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99028" y="727986"/>
            <a:ext cx="8712484" cy="6130014"/>
          </a:xfrm>
          <a:prstGeom prst="rect">
            <a:avLst/>
          </a:prstGeom>
        </p:spPr>
      </p:pic>
      <p:sp>
        <p:nvSpPr>
          <p:cNvPr id="5" name="TextBox 4"/>
          <p:cNvSpPr txBox="1"/>
          <p:nvPr/>
        </p:nvSpPr>
        <p:spPr>
          <a:xfrm>
            <a:off x="171450" y="5819775"/>
            <a:ext cx="1527578" cy="369332"/>
          </a:xfrm>
          <a:prstGeom prst="rect">
            <a:avLst/>
          </a:prstGeom>
          <a:noFill/>
        </p:spPr>
        <p:txBody>
          <a:bodyPr wrap="square" rtlCol="0">
            <a:spAutoFit/>
          </a:bodyPr>
          <a:lstStyle/>
          <a:p>
            <a:r>
              <a:rPr lang="en-US" dirty="0">
                <a:solidFill>
                  <a:prstClr val="black"/>
                </a:solidFill>
              </a:rPr>
              <a:t>Page 33</a:t>
            </a:r>
            <a:endParaRPr lang="es-CO" dirty="0">
              <a:solidFill>
                <a:prstClr val="black"/>
              </a:solidFill>
            </a:endParaRPr>
          </a:p>
        </p:txBody>
      </p:sp>
    </p:spTree>
    <p:extLst>
      <p:ext uri="{BB962C8B-B14F-4D97-AF65-F5344CB8AC3E}">
        <p14:creationId xmlns:p14="http://schemas.microsoft.com/office/powerpoint/2010/main" val="3284347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icture illustrating how swing falls can actually increase fall distan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3509" y="233733"/>
            <a:ext cx="4051791" cy="6091223"/>
          </a:xfrm>
          <a:prstGeom prst="rect">
            <a:avLst/>
          </a:prstGeom>
        </p:spPr>
      </p:pic>
      <p:sp>
        <p:nvSpPr>
          <p:cNvPr id="5" name="TextBox 4"/>
          <p:cNvSpPr txBox="1"/>
          <p:nvPr/>
        </p:nvSpPr>
        <p:spPr>
          <a:xfrm>
            <a:off x="619125" y="6238875"/>
            <a:ext cx="2705100" cy="369332"/>
          </a:xfrm>
          <a:prstGeom prst="rect">
            <a:avLst/>
          </a:prstGeom>
          <a:noFill/>
        </p:spPr>
        <p:txBody>
          <a:bodyPr wrap="square" rtlCol="0">
            <a:spAutoFit/>
          </a:bodyPr>
          <a:lstStyle/>
          <a:p>
            <a:r>
              <a:rPr lang="en-US" dirty="0">
                <a:solidFill>
                  <a:prstClr val="black"/>
                </a:solidFill>
              </a:rPr>
              <a:t>Page 35</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Example of Swing Fall problem</a:t>
            </a:r>
            <a:endParaRPr lang="en-US" dirty="0"/>
          </a:p>
        </p:txBody>
      </p:sp>
    </p:spTree>
    <p:extLst>
      <p:ext uri="{BB962C8B-B14F-4D97-AF65-F5344CB8AC3E}">
        <p14:creationId xmlns:p14="http://schemas.microsoft.com/office/powerpoint/2010/main" val="3624019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Inspection and Maintenance of Personal Fall Arrest Systems</a:t>
            </a:r>
            <a:endParaRPr lang="es-CO" dirty="0"/>
          </a:p>
        </p:txBody>
      </p:sp>
      <p:sp>
        <p:nvSpPr>
          <p:cNvPr id="3" name="Content Placeholder 2"/>
          <p:cNvSpPr>
            <a:spLocks noGrp="1"/>
          </p:cNvSpPr>
          <p:nvPr>
            <p:ph idx="1"/>
          </p:nvPr>
        </p:nvSpPr>
        <p:spPr/>
        <p:txBody>
          <a:bodyPr/>
          <a:lstStyle/>
          <a:p>
            <a:r>
              <a:rPr lang="en-US" dirty="0"/>
              <a:t>To maintain their service life and high performance, all belts and harnesses shall be inspected frequently. Visual inspection before each use is required as is a routine inspection by a competent person. If any of the conditions listed below are found the equipment shall be removed from service and replaced before being used.</a:t>
            </a:r>
            <a:endParaRPr lang="es-CO" dirty="0"/>
          </a:p>
          <a:p>
            <a:endParaRPr lang="es-CO" dirty="0"/>
          </a:p>
        </p:txBody>
      </p:sp>
      <p:sp>
        <p:nvSpPr>
          <p:cNvPr id="4" name="TextBox 3"/>
          <p:cNvSpPr txBox="1"/>
          <p:nvPr/>
        </p:nvSpPr>
        <p:spPr>
          <a:xfrm>
            <a:off x="657225" y="5857875"/>
            <a:ext cx="2276475" cy="369332"/>
          </a:xfrm>
          <a:prstGeom prst="rect">
            <a:avLst/>
          </a:prstGeom>
          <a:noFill/>
        </p:spPr>
        <p:txBody>
          <a:bodyPr wrap="square" rtlCol="0">
            <a:spAutoFit/>
          </a:bodyPr>
          <a:lstStyle/>
          <a:p>
            <a:r>
              <a:rPr lang="en-US" dirty="0">
                <a:solidFill>
                  <a:prstClr val="black"/>
                </a:solidFill>
              </a:rPr>
              <a:t>Page 36</a:t>
            </a:r>
            <a:endParaRPr lang="es-CO" dirty="0">
              <a:solidFill>
                <a:prstClr val="black"/>
              </a:solidFill>
            </a:endParaRPr>
          </a:p>
        </p:txBody>
      </p:sp>
    </p:spTree>
    <p:extLst>
      <p:ext uri="{BB962C8B-B14F-4D97-AF65-F5344CB8AC3E}">
        <p14:creationId xmlns:p14="http://schemas.microsoft.com/office/powerpoint/2010/main" val="80956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Harness Inspection</a:t>
            </a:r>
            <a:endParaRPr lang="es-CO" b="1" dirty="0"/>
          </a:p>
        </p:txBody>
      </p:sp>
      <p:sp>
        <p:nvSpPr>
          <p:cNvPr id="3" name="Content Placeholder 2"/>
          <p:cNvSpPr>
            <a:spLocks noGrp="1"/>
          </p:cNvSpPr>
          <p:nvPr>
            <p:ph idx="1"/>
          </p:nvPr>
        </p:nvSpPr>
        <p:spPr>
          <a:xfrm>
            <a:off x="666750" y="1457325"/>
            <a:ext cx="10687050" cy="4719638"/>
          </a:xfrm>
        </p:spPr>
        <p:txBody>
          <a:bodyPr>
            <a:normAutofit fontScale="77500" lnSpcReduction="20000"/>
          </a:bodyPr>
          <a:lstStyle/>
          <a:p>
            <a:pPr lvl="0"/>
            <a:r>
              <a:rPr lang="en-US" b="1" dirty="0"/>
              <a:t>Belts and Rings</a:t>
            </a:r>
            <a:r>
              <a:rPr lang="en-US" dirty="0"/>
              <a:t>: For harness inspections begin at one end, hold the body side of the belt toward you, grasping the belt with your hands six to eight inches apart. Bend the belt in an inverted "U." Watch for frayed edges, broken fibers, pulled stitches, cuts or chemical damage. Check D-rings and D-ring metal wear pads for distortion, cracks, breaks, and rough or sharp edges. The D-ring bar should be at a 90 degree angle with the long axis of the belt and should pivot freely</a:t>
            </a:r>
            <a:r>
              <a:rPr lang="en-US" dirty="0" smtClean="0"/>
              <a:t>.</a:t>
            </a:r>
            <a:endParaRPr lang="es-CO" dirty="0"/>
          </a:p>
          <a:p>
            <a:pPr lvl="0"/>
            <a:r>
              <a:rPr lang="en-US" dirty="0"/>
              <a:t>Attachments of buckles and D-rings should be given special attention. Note any unusual wear, frayed or cut fibers, or distortion of the buckles. Rivets should be tight and </a:t>
            </a:r>
            <a:r>
              <a:rPr lang="en-US" dirty="0" err="1"/>
              <a:t>unremovable</a:t>
            </a:r>
            <a:r>
              <a:rPr lang="en-US" dirty="0"/>
              <a:t> with fingers. Body side rivet base and outside rivets should be flat against the material. Bent rivets will fail under stress</a:t>
            </a:r>
            <a:r>
              <a:rPr lang="en-US" dirty="0" smtClean="0"/>
              <a:t>.</a:t>
            </a:r>
            <a:endParaRPr lang="es-CO" dirty="0"/>
          </a:p>
          <a:p>
            <a:pPr lvl="0"/>
            <a:r>
              <a:rPr lang="en-US" dirty="0"/>
              <a:t>Inspect frayed or broken strands. Broken webbing strands generally appear as tufts on the webbing surface. Any broken, cut or burnt stitches will be readily seen</a:t>
            </a:r>
            <a:r>
              <a:rPr lang="en-US" dirty="0" smtClean="0"/>
              <a:t>.</a:t>
            </a:r>
            <a:endParaRPr lang="es-CO" dirty="0"/>
          </a:p>
          <a:p>
            <a:pPr lvl="0"/>
            <a:r>
              <a:rPr lang="en-US" b="1" dirty="0"/>
              <a:t>Tongue Buckle</a:t>
            </a:r>
            <a:r>
              <a:rPr lang="en-US" dirty="0"/>
              <a:t>: Buckle tongues should be free of distortion in shape and motion. They should overlap the buckle frame and move freely back and forth in their socket. Rollers should turn freely on the frame. Check for distortion or sharp edges</a:t>
            </a:r>
            <a:r>
              <a:rPr lang="en-US" dirty="0" smtClean="0"/>
              <a:t>.</a:t>
            </a:r>
            <a:endParaRPr lang="es-CO" dirty="0"/>
          </a:p>
          <a:p>
            <a:pPr lvl="0"/>
            <a:r>
              <a:rPr lang="en-US" b="1" dirty="0"/>
              <a:t>Friction Buckle</a:t>
            </a:r>
            <a:r>
              <a:rPr lang="en-US" dirty="0"/>
              <a:t>: Inspect the buckle for distortion. The outer bar or center bars must be straight. Pay special attention to corners and attachment points of the center bar.</a:t>
            </a:r>
            <a:endParaRPr lang="es-CO" dirty="0"/>
          </a:p>
          <a:p>
            <a:endParaRPr lang="es-CO" dirty="0"/>
          </a:p>
        </p:txBody>
      </p:sp>
      <p:sp>
        <p:nvSpPr>
          <p:cNvPr id="4" name="TextBox 3"/>
          <p:cNvSpPr txBox="1"/>
          <p:nvPr/>
        </p:nvSpPr>
        <p:spPr>
          <a:xfrm>
            <a:off x="666750" y="6267450"/>
            <a:ext cx="1743075" cy="369332"/>
          </a:xfrm>
          <a:prstGeom prst="rect">
            <a:avLst/>
          </a:prstGeom>
          <a:noFill/>
        </p:spPr>
        <p:txBody>
          <a:bodyPr wrap="square" rtlCol="0">
            <a:spAutoFit/>
          </a:bodyPr>
          <a:lstStyle/>
          <a:p>
            <a:r>
              <a:rPr lang="en-US" dirty="0">
                <a:solidFill>
                  <a:prstClr val="black"/>
                </a:solidFill>
              </a:rPr>
              <a:t>Page 36</a:t>
            </a:r>
            <a:endParaRPr lang="es-CO" dirty="0">
              <a:solidFill>
                <a:prstClr val="black"/>
              </a:solidFill>
            </a:endParaRPr>
          </a:p>
        </p:txBody>
      </p:sp>
    </p:spTree>
    <p:extLst>
      <p:ext uri="{BB962C8B-B14F-4D97-AF65-F5344CB8AC3E}">
        <p14:creationId xmlns:p14="http://schemas.microsoft.com/office/powerpoint/2010/main" val="180945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Lanyard Inspection</a:t>
            </a:r>
            <a:r>
              <a:rPr lang="es-CO" b="1" dirty="0"/>
              <a:t/>
            </a:r>
            <a:br>
              <a:rPr lang="es-CO" b="1" dirty="0"/>
            </a:br>
            <a:endParaRPr lang="es-CO" dirty="0"/>
          </a:p>
        </p:txBody>
      </p:sp>
      <p:sp>
        <p:nvSpPr>
          <p:cNvPr id="3" name="Content Placeholder 2"/>
          <p:cNvSpPr>
            <a:spLocks noGrp="1"/>
          </p:cNvSpPr>
          <p:nvPr>
            <p:ph idx="1"/>
          </p:nvPr>
        </p:nvSpPr>
        <p:spPr>
          <a:xfrm>
            <a:off x="238125" y="1047750"/>
            <a:ext cx="11858625" cy="5648325"/>
          </a:xfrm>
        </p:spPr>
        <p:txBody>
          <a:bodyPr>
            <a:normAutofit fontScale="70000" lnSpcReduction="20000"/>
          </a:bodyPr>
          <a:lstStyle/>
          <a:p>
            <a:r>
              <a:rPr lang="en-US" dirty="0"/>
              <a:t>When inspecting lanyards, begin at one end and work to the opposite end. Slowly rotate the lanyard so that the entire circumference is checked. Spliced ends require particular attention. Hardware should be examined under procedures detailed below</a:t>
            </a:r>
            <a:r>
              <a:rPr lang="en-US" dirty="0" smtClean="0"/>
              <a:t>.</a:t>
            </a:r>
            <a:endParaRPr lang="es-CO" dirty="0"/>
          </a:p>
          <a:p>
            <a:r>
              <a:rPr lang="en-US" b="1" dirty="0"/>
              <a:t>Hardware</a:t>
            </a:r>
            <a:endParaRPr lang="es-CO" dirty="0"/>
          </a:p>
          <a:p>
            <a:pPr lvl="0"/>
            <a:r>
              <a:rPr lang="en-US" b="1" dirty="0"/>
              <a:t>Snaps:</a:t>
            </a:r>
            <a:r>
              <a:rPr lang="en-US" dirty="0"/>
              <a:t> Inspect closely for hook and eye distortion, cracks, corrosion, or pitted surfaces. The keeper or latch should seat into the nose without binding and should not be distorted or obstructed. The keeper spring should exert sufficient force to firmly close the keeper. Keeper locks must provide the keeper from opening when the keeper closes</a:t>
            </a:r>
            <a:r>
              <a:rPr lang="en-US" dirty="0" smtClean="0"/>
              <a:t>.</a:t>
            </a:r>
            <a:endParaRPr lang="es-CO" dirty="0"/>
          </a:p>
          <a:p>
            <a:pPr lvl="0"/>
            <a:r>
              <a:rPr lang="en-US" b="1" dirty="0"/>
              <a:t>Thimbles:</a:t>
            </a:r>
            <a:r>
              <a:rPr lang="en-US" dirty="0"/>
              <a:t> The thimble (protective plastic sleeve) must be firmly seated in the eye of the splice, and the splice should have no loose or cut strands. The edges of the thimble should be free of sharp edges, distortion, or cracks</a:t>
            </a:r>
            <a:r>
              <a:rPr lang="en-US" dirty="0" smtClean="0"/>
              <a:t>.</a:t>
            </a:r>
            <a:endParaRPr lang="es-CO" dirty="0"/>
          </a:p>
          <a:p>
            <a:pPr lvl="0"/>
            <a:r>
              <a:rPr lang="en-US" b="1" dirty="0"/>
              <a:t>Steel Lanyards</a:t>
            </a:r>
            <a:r>
              <a:rPr lang="en-US" dirty="0"/>
              <a:t>: While rotating a steel lanyard, watch for cuts, frayed areas, or unusual wear patterns on the wire. The use of steel lanyards for fall protection without a shock-absorbing device is not recommended. Do not use steel lanyards in the presence of electrical hazards</a:t>
            </a:r>
            <a:r>
              <a:rPr lang="en-US" dirty="0" smtClean="0"/>
              <a:t>.</a:t>
            </a:r>
            <a:endParaRPr lang="es-CO" dirty="0"/>
          </a:p>
          <a:p>
            <a:pPr lvl="0"/>
            <a:r>
              <a:rPr lang="en-US" b="1" dirty="0"/>
              <a:t>Web Lanyard:</a:t>
            </a:r>
            <a:r>
              <a:rPr lang="en-US" dirty="0"/>
              <a:t> While bending webbing over a piece of pipe, observe each side of the webbed lanyard. This will reveal any cuts or breaks. Due to the limited elasticity of the web lanyard, fall protection without the use of a shock absorber is not recommended</a:t>
            </a:r>
            <a:r>
              <a:rPr lang="en-US" dirty="0" smtClean="0"/>
              <a:t>.</a:t>
            </a:r>
            <a:endParaRPr lang="es-CO" dirty="0"/>
          </a:p>
          <a:p>
            <a:pPr lvl="0"/>
            <a:r>
              <a:rPr lang="en-US" b="1" dirty="0"/>
              <a:t>Rope Lanyard</a:t>
            </a:r>
            <a:r>
              <a:rPr lang="en-US" dirty="0"/>
              <a:t>: Rotation of the rope lanyard while inspecting from end to end will bring to light any fuzzy, worn, broken or cut fibers. Weakened areas from extreme loads will appear as a noticeable change in original diameter. The rope diameter should be uniform throughout, following a short break-in period. When a rope lanyard is used for fall protection, a shock-absorbing system should be included.</a:t>
            </a:r>
            <a:endParaRPr lang="es-CO" dirty="0"/>
          </a:p>
          <a:p>
            <a:endParaRPr lang="es-CO" dirty="0"/>
          </a:p>
        </p:txBody>
      </p:sp>
      <p:sp>
        <p:nvSpPr>
          <p:cNvPr id="4" name="TextBox 3"/>
          <p:cNvSpPr txBox="1"/>
          <p:nvPr/>
        </p:nvSpPr>
        <p:spPr>
          <a:xfrm>
            <a:off x="638175" y="6524625"/>
            <a:ext cx="2638425" cy="369332"/>
          </a:xfrm>
          <a:prstGeom prst="rect">
            <a:avLst/>
          </a:prstGeom>
          <a:noFill/>
        </p:spPr>
        <p:txBody>
          <a:bodyPr wrap="square" rtlCol="0">
            <a:spAutoFit/>
          </a:bodyPr>
          <a:lstStyle/>
          <a:p>
            <a:r>
              <a:rPr lang="en-US" dirty="0">
                <a:solidFill>
                  <a:prstClr val="black"/>
                </a:solidFill>
              </a:rPr>
              <a:t>Page 37</a:t>
            </a:r>
            <a:endParaRPr lang="es-CO" dirty="0">
              <a:solidFill>
                <a:prstClr val="black"/>
              </a:solidFill>
            </a:endParaRPr>
          </a:p>
        </p:txBody>
      </p:sp>
    </p:spTree>
    <p:extLst>
      <p:ext uri="{BB962C8B-B14F-4D97-AF65-F5344CB8AC3E}">
        <p14:creationId xmlns:p14="http://schemas.microsoft.com/office/powerpoint/2010/main" val="2835387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Personal Fall Arrest Systems</a:t>
            </a:r>
            <a:r>
              <a:rPr lang="es-CO" b="1" i="1" dirty="0"/>
              <a:t/>
            </a:r>
            <a:br>
              <a:rPr lang="es-CO" b="1" i="1" dirty="0"/>
            </a:br>
            <a:endParaRPr lang="es-CO" dirty="0"/>
          </a:p>
        </p:txBody>
      </p:sp>
      <p:sp>
        <p:nvSpPr>
          <p:cNvPr id="3" name="Content Placeholder 2"/>
          <p:cNvSpPr>
            <a:spLocks noGrp="1"/>
          </p:cNvSpPr>
          <p:nvPr>
            <p:ph idx="1"/>
          </p:nvPr>
        </p:nvSpPr>
        <p:spPr>
          <a:xfrm>
            <a:off x="838200" y="1139825"/>
            <a:ext cx="10515600" cy="4351338"/>
          </a:xfrm>
        </p:spPr>
        <p:txBody>
          <a:bodyPr/>
          <a:lstStyle/>
          <a:p>
            <a:r>
              <a:rPr lang="en-US" i="1" dirty="0" smtClean="0"/>
              <a:t>“Personal </a:t>
            </a:r>
            <a:r>
              <a:rPr lang="en-US" i="1" dirty="0"/>
              <a:t>fall arrest system”</a:t>
            </a:r>
            <a:r>
              <a:rPr lang="en-US" dirty="0"/>
              <a:t> means a system used to arrest an employee in a fall from a working level. It consists of an anchorage, connectors, a body belt or body harness and may include a lanyard, deceleration device, lifeline, or suitable combinations of these.</a:t>
            </a:r>
            <a:endParaRPr lang="es-CO" dirty="0"/>
          </a:p>
          <a:p>
            <a:endParaRPr lang="es-CO" dirty="0"/>
          </a:p>
        </p:txBody>
      </p:sp>
      <p:pic>
        <p:nvPicPr>
          <p:cNvPr id="4" name="Picture 3" title="An illustration of a personal fall arrest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9836" y="2705663"/>
            <a:ext cx="3083964" cy="4104712"/>
          </a:xfrm>
          <a:prstGeom prst="rect">
            <a:avLst/>
          </a:prstGeom>
        </p:spPr>
      </p:pic>
    </p:spTree>
    <p:extLst>
      <p:ext uri="{BB962C8B-B14F-4D97-AF65-F5344CB8AC3E}">
        <p14:creationId xmlns:p14="http://schemas.microsoft.com/office/powerpoint/2010/main" val="1994899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Shock-Absorbing Packs Inspection</a:t>
            </a:r>
            <a:r>
              <a:rPr lang="es-CO" b="1" dirty="0"/>
              <a:t/>
            </a:r>
            <a:br>
              <a:rPr lang="es-CO" b="1" dirty="0"/>
            </a:br>
            <a:endParaRPr lang="es-CO" dirty="0"/>
          </a:p>
        </p:txBody>
      </p:sp>
      <p:sp>
        <p:nvSpPr>
          <p:cNvPr id="3" name="Content Placeholder 2"/>
          <p:cNvSpPr>
            <a:spLocks noGrp="1"/>
          </p:cNvSpPr>
          <p:nvPr>
            <p:ph idx="1"/>
          </p:nvPr>
        </p:nvSpPr>
        <p:spPr/>
        <p:txBody>
          <a:bodyPr/>
          <a:lstStyle/>
          <a:p>
            <a:r>
              <a:rPr lang="en-US" dirty="0"/>
              <a:t>The outer portion of the shock-absorbing pack should be examined for burn holes and tears. Stitching on areas where the pack is sewn to the D-ring, belt or lanyard should be examined for loose strands, rips and deterioration.</a:t>
            </a:r>
            <a:endParaRPr lang="es-CO" dirty="0"/>
          </a:p>
          <a:p>
            <a:endParaRPr lang="es-CO" dirty="0"/>
          </a:p>
        </p:txBody>
      </p:sp>
    </p:spTree>
    <p:extLst>
      <p:ext uri="{BB962C8B-B14F-4D97-AF65-F5344CB8AC3E}">
        <p14:creationId xmlns:p14="http://schemas.microsoft.com/office/powerpoint/2010/main" val="3910113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Visual Indication of Damage to Webbing and Rope Lanyards</a:t>
            </a:r>
            <a:r>
              <a:rPr lang="es-CO" b="1" dirty="0"/>
              <a:t/>
            </a:r>
            <a:br>
              <a:rPr lang="es-CO" b="1" dirty="0"/>
            </a:br>
            <a:endParaRPr lang="es-CO" dirty="0"/>
          </a:p>
        </p:txBody>
      </p:sp>
      <p:sp>
        <p:nvSpPr>
          <p:cNvPr id="3" name="Content Placeholder 2"/>
          <p:cNvSpPr>
            <a:spLocks noGrp="1"/>
          </p:cNvSpPr>
          <p:nvPr>
            <p:ph idx="1"/>
          </p:nvPr>
        </p:nvSpPr>
        <p:spPr/>
        <p:txBody>
          <a:bodyPr>
            <a:normAutofit fontScale="70000" lnSpcReduction="20000"/>
          </a:bodyPr>
          <a:lstStyle/>
          <a:p>
            <a:pPr lvl="0"/>
            <a:r>
              <a:rPr lang="en-US" b="1" dirty="0"/>
              <a:t>Heat -</a:t>
            </a:r>
            <a:r>
              <a:rPr lang="en-US" dirty="0"/>
              <a:t> In excessive heat, nylon becomes brittle and has a shriveled brownish appearance. Fibers will break when flexed and should not be used above 180 degrees Fahrenheit.</a:t>
            </a:r>
            <a:endParaRPr lang="es-CO" dirty="0"/>
          </a:p>
          <a:p>
            <a:r>
              <a:rPr lang="en-US" dirty="0"/>
              <a:t> </a:t>
            </a:r>
            <a:endParaRPr lang="es-CO" dirty="0"/>
          </a:p>
          <a:p>
            <a:pPr lvl="0"/>
            <a:r>
              <a:rPr lang="en-US" b="1" dirty="0"/>
              <a:t>Chemical -</a:t>
            </a:r>
            <a:r>
              <a:rPr lang="en-US" dirty="0"/>
              <a:t> Change in color usually appears as a brownish smear or smudge. Transverse cracks appear when belt is bent over tight. This causes a loss of elasticity in the belt.</a:t>
            </a:r>
            <a:endParaRPr lang="es-CO" dirty="0"/>
          </a:p>
          <a:p>
            <a:r>
              <a:rPr lang="en-US" dirty="0"/>
              <a:t> </a:t>
            </a:r>
            <a:endParaRPr lang="es-CO" dirty="0"/>
          </a:p>
          <a:p>
            <a:pPr lvl="0"/>
            <a:r>
              <a:rPr lang="en-US" b="1" dirty="0"/>
              <a:t>Ultraviolet Rays -</a:t>
            </a:r>
            <a:r>
              <a:rPr lang="en-US" dirty="0"/>
              <a:t> Do not store webbing and rope lanyards in direct sunlight, because ultraviolet rays can reduce the strength of some material.</a:t>
            </a:r>
            <a:endParaRPr lang="es-CO" dirty="0"/>
          </a:p>
          <a:p>
            <a:r>
              <a:rPr lang="en-US" dirty="0"/>
              <a:t> </a:t>
            </a:r>
            <a:endParaRPr lang="es-CO" dirty="0"/>
          </a:p>
          <a:p>
            <a:pPr lvl="0"/>
            <a:r>
              <a:rPr lang="en-US" b="1" dirty="0"/>
              <a:t>Molten Metal or Flame -</a:t>
            </a:r>
            <a:r>
              <a:rPr lang="en-US" dirty="0"/>
              <a:t> Webbing and rope strands may be fused together by molten metal or flame. Watch for hard, shiny spots or a hard and brittle feel. Webbing will not support combustion, nylon will.</a:t>
            </a:r>
            <a:endParaRPr lang="es-CO" dirty="0"/>
          </a:p>
          <a:p>
            <a:r>
              <a:rPr lang="en-US" dirty="0"/>
              <a:t> </a:t>
            </a:r>
            <a:endParaRPr lang="es-CO" dirty="0"/>
          </a:p>
          <a:p>
            <a:pPr lvl="0"/>
            <a:r>
              <a:rPr lang="en-US" b="1" dirty="0"/>
              <a:t>Paint and Solvents -</a:t>
            </a:r>
            <a:r>
              <a:rPr lang="en-US" dirty="0"/>
              <a:t> Paint will penetrate and dry, restricting movements of fibers. Drying agents and solvents in some paints will appear as chemical damage. </a:t>
            </a:r>
            <a:endParaRPr lang="es-CO" dirty="0"/>
          </a:p>
          <a:p>
            <a:endParaRPr lang="es-CO" dirty="0"/>
          </a:p>
        </p:txBody>
      </p:sp>
      <p:sp>
        <p:nvSpPr>
          <p:cNvPr id="4" name="TextBox 3"/>
          <p:cNvSpPr txBox="1"/>
          <p:nvPr/>
        </p:nvSpPr>
        <p:spPr>
          <a:xfrm>
            <a:off x="647700" y="6410325"/>
            <a:ext cx="2590800" cy="369332"/>
          </a:xfrm>
          <a:prstGeom prst="rect">
            <a:avLst/>
          </a:prstGeom>
          <a:noFill/>
        </p:spPr>
        <p:txBody>
          <a:bodyPr wrap="square" rtlCol="0">
            <a:spAutoFit/>
          </a:bodyPr>
          <a:lstStyle/>
          <a:p>
            <a:r>
              <a:rPr lang="en-US" dirty="0">
                <a:solidFill>
                  <a:prstClr val="black"/>
                </a:solidFill>
              </a:rPr>
              <a:t>Page 38</a:t>
            </a:r>
            <a:endParaRPr lang="es-CO" dirty="0">
              <a:solidFill>
                <a:prstClr val="black"/>
              </a:solidFill>
            </a:endParaRPr>
          </a:p>
        </p:txBody>
      </p:sp>
    </p:spTree>
    <p:extLst>
      <p:ext uri="{BB962C8B-B14F-4D97-AF65-F5344CB8AC3E}">
        <p14:creationId xmlns:p14="http://schemas.microsoft.com/office/powerpoint/2010/main" val="3378896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Positioning Device Systems</a:t>
            </a:r>
            <a:r>
              <a:rPr lang="es-CO" b="1" i="1" dirty="0"/>
              <a:t/>
            </a:r>
            <a:br>
              <a:rPr lang="es-CO" b="1" i="1" dirty="0"/>
            </a:br>
            <a:endParaRPr lang="es-CO" dirty="0"/>
          </a:p>
        </p:txBody>
      </p:sp>
      <p:sp>
        <p:nvSpPr>
          <p:cNvPr id="3" name="Content Placeholder 2"/>
          <p:cNvSpPr>
            <a:spLocks noGrp="1"/>
          </p:cNvSpPr>
          <p:nvPr>
            <p:ph idx="1"/>
          </p:nvPr>
        </p:nvSpPr>
        <p:spPr>
          <a:xfrm>
            <a:off x="771526" y="1133475"/>
            <a:ext cx="8058150" cy="5043488"/>
          </a:xfrm>
        </p:spPr>
        <p:txBody>
          <a:bodyPr>
            <a:normAutofit fontScale="85000" lnSpcReduction="20000"/>
          </a:bodyPr>
          <a:lstStyle/>
          <a:p>
            <a:r>
              <a:rPr lang="en-US" dirty="0"/>
              <a:t>This system holds the worker in place while keeping his/her hands free to work. Whenever the worker leans back, the system is activated. However, the personal positioning system is </a:t>
            </a:r>
            <a:r>
              <a:rPr lang="en-US" u="sng" dirty="0"/>
              <a:t>not</a:t>
            </a:r>
            <a:r>
              <a:rPr lang="en-US" dirty="0"/>
              <a:t> specifically designed for fall arrest purposes.</a:t>
            </a:r>
            <a:r>
              <a:rPr lang="en-US" i="1" dirty="0"/>
              <a:t> </a:t>
            </a:r>
            <a:r>
              <a:rPr lang="en-US" dirty="0"/>
              <a:t>The only time a body belt may be used where there may be a fall is when an employee is using a "positioning device." In §1926.500 of the construction standards for fall protection, a "positioning device system" is defined as a body belt or body harness system rigged to allow an employee to be supported on an elevated vertical surface, such as a wall (or a pole), and work with both hands free while leaning. Therefore, in construction work, a positioning device may be used only to protect a worker on a </a:t>
            </a:r>
            <a:r>
              <a:rPr lang="en-US" b="1" dirty="0"/>
              <a:t>vertical</a:t>
            </a:r>
            <a:r>
              <a:rPr lang="en-US" dirty="0"/>
              <a:t> work surface. These devices may permit a fall of up to 2 feet (0.6 m). They may be used in concrete form work, installation of reinforcing steel, and certain telecommunications work. Since construction workers in bucket trucks, scissor lifts and boom-type elevating work platforms are on a </a:t>
            </a:r>
            <a:r>
              <a:rPr lang="en-US" b="1" dirty="0"/>
              <a:t>horizontal</a:t>
            </a:r>
            <a:r>
              <a:rPr lang="en-US" dirty="0"/>
              <a:t> surface, a positioning device may not be used for those workers.</a:t>
            </a:r>
            <a:endParaRPr lang="es-CO" dirty="0"/>
          </a:p>
          <a:p>
            <a:endParaRPr lang="es-CO" dirty="0"/>
          </a:p>
        </p:txBody>
      </p:sp>
      <p:sp>
        <p:nvSpPr>
          <p:cNvPr id="4" name="TextBox 3"/>
          <p:cNvSpPr txBox="1"/>
          <p:nvPr/>
        </p:nvSpPr>
        <p:spPr>
          <a:xfrm>
            <a:off x="1171574" y="6181725"/>
            <a:ext cx="2400301" cy="369332"/>
          </a:xfrm>
          <a:prstGeom prst="rect">
            <a:avLst/>
          </a:prstGeom>
          <a:noFill/>
        </p:spPr>
        <p:txBody>
          <a:bodyPr wrap="square" rtlCol="0">
            <a:spAutoFit/>
          </a:bodyPr>
          <a:lstStyle/>
          <a:p>
            <a:r>
              <a:rPr lang="en-US" dirty="0">
                <a:solidFill>
                  <a:prstClr val="black"/>
                </a:solidFill>
              </a:rPr>
              <a:t>Page 39</a:t>
            </a:r>
            <a:endParaRPr lang="es-CO" dirty="0">
              <a:solidFill>
                <a:prstClr val="black"/>
              </a:solidFill>
            </a:endParaRPr>
          </a:p>
        </p:txBody>
      </p:sp>
      <p:pic>
        <p:nvPicPr>
          <p:cNvPr id="5" name="Picture 4" title="Picture of a worker using a positioning device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29676" y="1278833"/>
            <a:ext cx="2877561" cy="4243184"/>
          </a:xfrm>
          <a:prstGeom prst="rect">
            <a:avLst/>
          </a:prstGeom>
        </p:spPr>
      </p:pic>
    </p:spTree>
    <p:extLst>
      <p:ext uri="{BB962C8B-B14F-4D97-AF65-F5344CB8AC3E}">
        <p14:creationId xmlns:p14="http://schemas.microsoft.com/office/powerpoint/2010/main" val="328745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Restraint Systems</a:t>
            </a:r>
            <a:r>
              <a:rPr lang="es-CO" b="1" i="1" dirty="0"/>
              <a:t/>
            </a:r>
            <a:br>
              <a:rPr lang="es-CO" b="1" i="1" dirty="0"/>
            </a:br>
            <a:endParaRPr lang="es-CO" dirty="0"/>
          </a:p>
        </p:txBody>
      </p:sp>
      <p:pic>
        <p:nvPicPr>
          <p:cNvPr id="4" name="Content Placeholder 3" title="An illustratiion of a fall restain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66645" y="1501775"/>
            <a:ext cx="5925355" cy="4351338"/>
          </a:xfrm>
          <a:prstGeom prst="rect">
            <a:avLst/>
          </a:prstGeom>
        </p:spPr>
      </p:pic>
      <p:sp>
        <p:nvSpPr>
          <p:cNvPr id="5" name="TextBox 4"/>
          <p:cNvSpPr txBox="1"/>
          <p:nvPr/>
        </p:nvSpPr>
        <p:spPr>
          <a:xfrm>
            <a:off x="0" y="1276787"/>
            <a:ext cx="6266645" cy="4801314"/>
          </a:xfrm>
          <a:prstGeom prst="rect">
            <a:avLst/>
          </a:prstGeom>
          <a:noFill/>
        </p:spPr>
        <p:txBody>
          <a:bodyPr wrap="square" rtlCol="0">
            <a:spAutoFit/>
          </a:bodyPr>
          <a:lstStyle/>
          <a:p>
            <a:r>
              <a:rPr lang="en-US" dirty="0">
                <a:solidFill>
                  <a:prstClr val="black"/>
                </a:solidFill>
              </a:rPr>
              <a:t>A restraint system prevents a worker from being exposed to any fall. If the employee is protected by a restraint system, either a body belt or a harness may be used. When a restraint system is used for fall protection from an aerial lift or a boom-type elevating work platform, the employer must ensure that the lanyard and anchor are arranged so that the employee is not potentially exposed to falling any distance.</a:t>
            </a:r>
            <a:endParaRPr lang="es-CO" dirty="0">
              <a:solidFill>
                <a:prstClr val="black"/>
              </a:solidFill>
            </a:endParaRPr>
          </a:p>
          <a:p>
            <a:r>
              <a:rPr lang="en-US" dirty="0">
                <a:solidFill>
                  <a:prstClr val="black"/>
                </a:solidFill>
              </a:rPr>
              <a:t>While fall restraint systems are not mentioned in OSHA’s fall protection rules, OSHA will accept a properly utilized fall restraint system in lieu of a personal fall arrest system when the restraint system is rigged so that the worker can- not get to the fall hazard. In effect, (if properly used) the system tethers a worker in a manner that will not allow a fall of </a:t>
            </a:r>
            <a:r>
              <a:rPr lang="en-US" u="sng" dirty="0">
                <a:solidFill>
                  <a:prstClr val="black"/>
                </a:solidFill>
              </a:rPr>
              <a:t>any </a:t>
            </a:r>
            <a:r>
              <a:rPr lang="en-US" dirty="0">
                <a:solidFill>
                  <a:prstClr val="black"/>
                </a:solidFill>
              </a:rPr>
              <a:t>distance. A fall restraint system is comprised of a body belt or body harness, an anchorage, connectors, and other necessary equipment. Other components typically include a lanyard, and may also include a lifeline and other devices.</a:t>
            </a:r>
            <a:endParaRPr lang="es-CO" dirty="0">
              <a:solidFill>
                <a:prstClr val="black"/>
              </a:solidFill>
            </a:endParaRPr>
          </a:p>
        </p:txBody>
      </p:sp>
    </p:spTree>
    <p:extLst>
      <p:ext uri="{BB962C8B-B14F-4D97-AF65-F5344CB8AC3E}">
        <p14:creationId xmlns:p14="http://schemas.microsoft.com/office/powerpoint/2010/main" val="3333892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Hole Covers</a:t>
            </a:r>
            <a:r>
              <a:rPr lang="es-CO" b="1" i="1" dirty="0"/>
              <a:t/>
            </a:r>
            <a:br>
              <a:rPr lang="es-CO" b="1" i="1" dirty="0"/>
            </a:br>
            <a:endParaRPr lang="es-CO" dirty="0"/>
          </a:p>
        </p:txBody>
      </p:sp>
      <p:sp>
        <p:nvSpPr>
          <p:cNvPr id="3" name="Content Placeholder 2"/>
          <p:cNvSpPr>
            <a:spLocks noGrp="1"/>
          </p:cNvSpPr>
          <p:nvPr>
            <p:ph idx="1"/>
          </p:nvPr>
        </p:nvSpPr>
        <p:spPr>
          <a:xfrm>
            <a:off x="76200" y="1111250"/>
            <a:ext cx="12039600" cy="2898775"/>
          </a:xfrm>
        </p:spPr>
        <p:txBody>
          <a:bodyPr>
            <a:normAutofit fontScale="85000" lnSpcReduction="20000"/>
          </a:bodyPr>
          <a:lstStyle/>
          <a:p>
            <a:r>
              <a:rPr lang="en-US" dirty="0"/>
              <a:t>Cover or guard floor holes as soon as they are created during new construction.</a:t>
            </a:r>
            <a:endParaRPr lang="es-CO" dirty="0"/>
          </a:p>
          <a:p>
            <a:r>
              <a:rPr lang="en-US" dirty="0"/>
              <a:t>For existing structures, survey the site before working and continually audit as work continues. Guard or cover any openings or holes immediately.</a:t>
            </a:r>
            <a:endParaRPr lang="es-CO" dirty="0"/>
          </a:p>
          <a:p>
            <a:r>
              <a:rPr lang="en-US" dirty="0"/>
              <a:t>Construct all floor hole covers so they will effectively support two times the weight of employees, equipment, and materials that may be imposed on the cover at any one time.</a:t>
            </a:r>
            <a:endParaRPr lang="es-CO" dirty="0"/>
          </a:p>
          <a:p>
            <a:r>
              <a:rPr lang="en-US" dirty="0"/>
              <a:t>Secure all floor hole covers to prevent accidental displacement by the wind, equipment, or employees.</a:t>
            </a:r>
            <a:endParaRPr lang="es-CO" dirty="0"/>
          </a:p>
          <a:p>
            <a:r>
              <a:rPr lang="en-US" dirty="0"/>
              <a:t>All covers shall be color coded or they shall be marked with the word “Hole” or “Cover”.</a:t>
            </a:r>
            <a:endParaRPr lang="es-CO" dirty="0"/>
          </a:p>
          <a:p>
            <a:endParaRPr lang="es-CO" dirty="0"/>
          </a:p>
        </p:txBody>
      </p:sp>
      <p:pic>
        <p:nvPicPr>
          <p:cNvPr id="4" name="Picture 3" title="An illustration of a covered ho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092" y="3984410"/>
            <a:ext cx="4696083" cy="2586458"/>
          </a:xfrm>
          <a:prstGeom prst="rect">
            <a:avLst/>
          </a:prstGeom>
        </p:spPr>
      </p:pic>
      <p:pic>
        <p:nvPicPr>
          <p:cNvPr id="5" name="Picture 4" title="An example of a cover clearly marked with a word ho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2816" y="3762323"/>
            <a:ext cx="2862234" cy="2871557"/>
          </a:xfrm>
          <a:prstGeom prst="rect">
            <a:avLst/>
          </a:prstGeom>
        </p:spPr>
      </p:pic>
      <p:sp>
        <p:nvSpPr>
          <p:cNvPr id="6" name="TextBox 5"/>
          <p:cNvSpPr txBox="1"/>
          <p:nvPr/>
        </p:nvSpPr>
        <p:spPr>
          <a:xfrm>
            <a:off x="10144125" y="6296025"/>
            <a:ext cx="1971675" cy="369332"/>
          </a:xfrm>
          <a:prstGeom prst="rect">
            <a:avLst/>
          </a:prstGeom>
          <a:noFill/>
        </p:spPr>
        <p:txBody>
          <a:bodyPr wrap="square" rtlCol="0">
            <a:spAutoFit/>
          </a:bodyPr>
          <a:lstStyle/>
          <a:p>
            <a:r>
              <a:rPr lang="en-US" dirty="0">
                <a:solidFill>
                  <a:prstClr val="black"/>
                </a:solidFill>
              </a:rPr>
              <a:t>Page 42</a:t>
            </a:r>
            <a:endParaRPr lang="es-CO" dirty="0">
              <a:solidFill>
                <a:prstClr val="black"/>
              </a:solidFill>
            </a:endParaRPr>
          </a:p>
        </p:txBody>
      </p:sp>
    </p:spTree>
    <p:extLst>
      <p:ext uri="{BB962C8B-B14F-4D97-AF65-F5344CB8AC3E}">
        <p14:creationId xmlns:p14="http://schemas.microsoft.com/office/powerpoint/2010/main" val="242332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Walking / Working Surfaces</a:t>
            </a:r>
            <a:r>
              <a:rPr lang="es-CO" b="1" dirty="0"/>
              <a:t/>
            </a:r>
            <a:br>
              <a:rPr lang="es-CO" b="1" dirty="0"/>
            </a:br>
            <a:endParaRPr lang="es-CO" dirty="0"/>
          </a:p>
        </p:txBody>
      </p:sp>
      <p:sp>
        <p:nvSpPr>
          <p:cNvPr id="3" name="Content Placeholder 2"/>
          <p:cNvSpPr>
            <a:spLocks noGrp="1"/>
          </p:cNvSpPr>
          <p:nvPr>
            <p:ph idx="1"/>
          </p:nvPr>
        </p:nvSpPr>
        <p:spPr>
          <a:xfrm>
            <a:off x="161925" y="1101725"/>
            <a:ext cx="11953875" cy="3079750"/>
          </a:xfrm>
        </p:spPr>
        <p:txBody>
          <a:bodyPr/>
          <a:lstStyle/>
          <a:p>
            <a:r>
              <a:rPr lang="en-US" dirty="0"/>
              <a:t>Each employee on walking/working surfaces shall be protected from tripping in or stepping into or through holes (including skylights) by personal fall arrest systems, covers, or guardrail systems erected around such holes. </a:t>
            </a:r>
            <a:endParaRPr lang="es-CO" dirty="0"/>
          </a:p>
          <a:p>
            <a:r>
              <a:rPr lang="en-US" dirty="0"/>
              <a:t>Employees are to also be protected from stepping in or tripping over holes where there is no hazard of falling all the way through the hole. In general as long as the opening meets the definition of a hole it must be protected</a:t>
            </a:r>
            <a:endParaRPr lang="es-CO" dirty="0"/>
          </a:p>
          <a:p>
            <a:endParaRPr lang="es-CO" dirty="0"/>
          </a:p>
        </p:txBody>
      </p:sp>
      <p:pic>
        <p:nvPicPr>
          <p:cNvPr id="4" name="Picture 3" title="An illustration of a properly covered skyligh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8239" y="3584177"/>
            <a:ext cx="5669771" cy="3121423"/>
          </a:xfrm>
          <a:prstGeom prst="rect">
            <a:avLst/>
          </a:prstGeom>
        </p:spPr>
      </p:pic>
    </p:spTree>
    <p:extLst>
      <p:ext uri="{BB962C8B-B14F-4D97-AF65-F5344CB8AC3E}">
        <p14:creationId xmlns:p14="http://schemas.microsoft.com/office/powerpoint/2010/main" val="527847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Protection from Falling Objects</a:t>
            </a:r>
            <a:r>
              <a:rPr lang="en-US" b="1" i="1" dirty="0"/>
              <a:t> </a:t>
            </a:r>
            <a:r>
              <a:rPr lang="es-CO" b="1" dirty="0"/>
              <a:t/>
            </a:r>
            <a:br>
              <a:rPr lang="es-CO" b="1" dirty="0"/>
            </a:br>
            <a:r>
              <a:rPr lang="en-US" dirty="0"/>
              <a:t> </a:t>
            </a:r>
            <a:r>
              <a:rPr lang="es-CO" dirty="0"/>
              <a:t/>
            </a:r>
            <a:br>
              <a:rPr lang="es-CO" dirty="0"/>
            </a:br>
            <a:r>
              <a:rPr lang="en-US" dirty="0" smtClean="0"/>
              <a:t> </a:t>
            </a:r>
            <a:r>
              <a:rPr lang="es-CO" dirty="0"/>
              <a:t/>
            </a:r>
            <a:br>
              <a:rPr lang="es-CO" dirty="0"/>
            </a:br>
            <a:endParaRPr lang="es-CO" dirty="0"/>
          </a:p>
        </p:txBody>
      </p:sp>
      <p:sp>
        <p:nvSpPr>
          <p:cNvPr id="3" name="Content Placeholder 2"/>
          <p:cNvSpPr>
            <a:spLocks noGrp="1"/>
          </p:cNvSpPr>
          <p:nvPr>
            <p:ph idx="1"/>
          </p:nvPr>
        </p:nvSpPr>
        <p:spPr>
          <a:xfrm>
            <a:off x="85725" y="723900"/>
            <a:ext cx="11868150" cy="6134100"/>
          </a:xfrm>
        </p:spPr>
        <p:txBody>
          <a:bodyPr>
            <a:normAutofit fontScale="55000" lnSpcReduction="20000"/>
          </a:bodyPr>
          <a:lstStyle/>
          <a:p>
            <a:r>
              <a:rPr lang="en-US" dirty="0"/>
              <a:t>1926.502(j) as follows</a:t>
            </a:r>
            <a:r>
              <a:rPr lang="en-US" dirty="0" smtClean="0"/>
              <a:t>:</a:t>
            </a:r>
            <a:endParaRPr lang="es-CO" dirty="0"/>
          </a:p>
          <a:p>
            <a:r>
              <a:rPr lang="en-US" dirty="0"/>
              <a:t>"Protection from falling objects." Falling object protection shall comply with the following provisions</a:t>
            </a:r>
            <a:r>
              <a:rPr lang="en-US" dirty="0" smtClean="0"/>
              <a:t>:</a:t>
            </a:r>
            <a:endParaRPr lang="es-CO" dirty="0"/>
          </a:p>
          <a:p>
            <a:r>
              <a:rPr lang="en-US" dirty="0"/>
              <a:t>-</a:t>
            </a:r>
            <a:r>
              <a:rPr lang="en-US" dirty="0" err="1" smtClean="0"/>
              <a:t>Toeboards</a:t>
            </a:r>
            <a:r>
              <a:rPr lang="en-US" dirty="0"/>
              <a:t>, when used as falling object protection, shall be erected along the edge of the overhead walking/working surface for a distance sufficient to protect employees below</a:t>
            </a:r>
            <a:r>
              <a:rPr lang="en-US" dirty="0" smtClean="0"/>
              <a:t>.</a:t>
            </a:r>
            <a:endParaRPr lang="es-CO" dirty="0"/>
          </a:p>
          <a:p>
            <a:r>
              <a:rPr lang="en-US" dirty="0"/>
              <a:t>-</a:t>
            </a:r>
            <a:r>
              <a:rPr lang="en-US" dirty="0" err="1"/>
              <a:t>Toeboards</a:t>
            </a:r>
            <a:r>
              <a:rPr lang="en-US" dirty="0"/>
              <a:t> shall be capable of withstanding, without failure, a force of at least 50 pounds (222 N) applied in any downward or outward direction at any point along the </a:t>
            </a:r>
            <a:r>
              <a:rPr lang="en-US" dirty="0" err="1"/>
              <a:t>toeboard</a:t>
            </a:r>
            <a:r>
              <a:rPr lang="en-US" dirty="0" smtClean="0"/>
              <a:t>.</a:t>
            </a:r>
            <a:endParaRPr lang="es-CO" dirty="0"/>
          </a:p>
          <a:p>
            <a:r>
              <a:rPr lang="en-US" dirty="0"/>
              <a:t>-</a:t>
            </a:r>
            <a:r>
              <a:rPr lang="en-US" dirty="0" err="1"/>
              <a:t>Toeboards</a:t>
            </a:r>
            <a:r>
              <a:rPr lang="en-US" dirty="0"/>
              <a:t> shall be a minimum of 3 1/2 inches (9 cm) in vertical height from their top edge to the level of the walking/working surface. They shall have not more than 1/4 inch (0.6 cm) clearance above the walking/working surface. They shall be solid or have openings not over 1 inch (2.5 cm) in greatest dimension</a:t>
            </a:r>
            <a:r>
              <a:rPr lang="en-US" dirty="0" smtClean="0"/>
              <a:t>.</a:t>
            </a:r>
            <a:endParaRPr lang="es-CO" dirty="0"/>
          </a:p>
          <a:p>
            <a:r>
              <a:rPr lang="en-US" dirty="0"/>
              <a:t>-Where tools, equipment, or materials are piled higher than the top edge of a </a:t>
            </a:r>
            <a:r>
              <a:rPr lang="en-US" dirty="0" err="1"/>
              <a:t>toeboard</a:t>
            </a:r>
            <a:r>
              <a:rPr lang="en-US" dirty="0"/>
              <a:t>, paneling or screening shall be erected from the walking/working surface or </a:t>
            </a:r>
            <a:r>
              <a:rPr lang="en-US" dirty="0" err="1"/>
              <a:t>toeboard</a:t>
            </a:r>
            <a:r>
              <a:rPr lang="en-US" dirty="0"/>
              <a:t> to the top of a guardrail system's top rail or </a:t>
            </a:r>
            <a:r>
              <a:rPr lang="en-US" dirty="0" err="1"/>
              <a:t>midrail</a:t>
            </a:r>
            <a:r>
              <a:rPr lang="en-US" dirty="0"/>
              <a:t>, for a distance sufficient to protect employees below</a:t>
            </a:r>
            <a:r>
              <a:rPr lang="en-US" dirty="0" smtClean="0"/>
              <a:t>.</a:t>
            </a:r>
            <a:endParaRPr lang="es-CO" dirty="0"/>
          </a:p>
          <a:p>
            <a:r>
              <a:rPr lang="en-US" dirty="0"/>
              <a:t>-Guardrail systems, when used as falling object protection, shall have all openings small enough to prevent passage of potential falling objects</a:t>
            </a:r>
            <a:r>
              <a:rPr lang="en-US" dirty="0" smtClean="0"/>
              <a:t>.</a:t>
            </a:r>
            <a:endParaRPr lang="es-CO" dirty="0"/>
          </a:p>
          <a:p>
            <a:r>
              <a:rPr lang="en-US" dirty="0"/>
              <a:t>-During the performance of overhand bricklaying and related work</a:t>
            </a:r>
            <a:r>
              <a:rPr lang="en-US" dirty="0" smtClean="0"/>
              <a:t>:</a:t>
            </a:r>
            <a:endParaRPr lang="es-CO" dirty="0"/>
          </a:p>
          <a:p>
            <a:r>
              <a:rPr lang="en-US" dirty="0"/>
              <a:t>-No materials or equipment except masonry and mortar shall be stored within 4 feet (1.2 m) of the working edge</a:t>
            </a:r>
            <a:r>
              <a:rPr lang="en-US" dirty="0" smtClean="0"/>
              <a:t>.</a:t>
            </a:r>
            <a:endParaRPr lang="es-CO" dirty="0"/>
          </a:p>
          <a:p>
            <a:r>
              <a:rPr lang="en-US" dirty="0"/>
              <a:t>-Excess mortar, broken or scattered masonry units, and all other materials and debris shall be kept clear from the work area by removal at regular intervals</a:t>
            </a:r>
            <a:r>
              <a:rPr lang="en-US" dirty="0" smtClean="0"/>
              <a:t>.</a:t>
            </a:r>
            <a:endParaRPr lang="es-CO" dirty="0"/>
          </a:p>
          <a:p>
            <a:r>
              <a:rPr lang="en-US" dirty="0"/>
              <a:t>-During the performance of roofing work</a:t>
            </a:r>
            <a:r>
              <a:rPr lang="en-US" dirty="0" smtClean="0"/>
              <a:t>:</a:t>
            </a:r>
            <a:endParaRPr lang="es-CO" dirty="0"/>
          </a:p>
          <a:p>
            <a:r>
              <a:rPr lang="en-US" dirty="0"/>
              <a:t>-Materials and equipment shall not be stored within 6 feet (1.8 m) of a roof edge unless guardrails are erected at the edge</a:t>
            </a:r>
            <a:r>
              <a:rPr lang="en-US" dirty="0" smtClean="0"/>
              <a:t>.</a:t>
            </a:r>
            <a:endParaRPr lang="es-CO" dirty="0"/>
          </a:p>
          <a:p>
            <a:r>
              <a:rPr lang="en-US" dirty="0"/>
              <a:t>-Materials which are piled, grouped, or stacked near a roof edge shall be stable and self-supporting</a:t>
            </a:r>
            <a:r>
              <a:rPr lang="en-US" dirty="0" smtClean="0"/>
              <a:t>.</a:t>
            </a:r>
            <a:endParaRPr lang="es-CO" dirty="0"/>
          </a:p>
          <a:p>
            <a:r>
              <a:rPr lang="en-US" dirty="0"/>
              <a:t>-Canopies, when used as falling object protection, shall be strong enough to prevent collapse and to prevent penetration by any objects which may fall onto the </a:t>
            </a:r>
            <a:r>
              <a:rPr lang="en-US" dirty="0" smtClean="0"/>
              <a:t>canopy</a:t>
            </a:r>
            <a:r>
              <a:rPr lang="en-US" dirty="0"/>
              <a:t/>
            </a:r>
            <a:br>
              <a:rPr lang="en-US" dirty="0"/>
            </a:br>
            <a:endParaRPr lang="es-CO" dirty="0"/>
          </a:p>
        </p:txBody>
      </p:sp>
      <p:sp>
        <p:nvSpPr>
          <p:cNvPr id="4" name="TextBox 3"/>
          <p:cNvSpPr txBox="1"/>
          <p:nvPr/>
        </p:nvSpPr>
        <p:spPr>
          <a:xfrm>
            <a:off x="609600" y="6296025"/>
            <a:ext cx="2752725" cy="369332"/>
          </a:xfrm>
          <a:prstGeom prst="rect">
            <a:avLst/>
          </a:prstGeom>
          <a:noFill/>
        </p:spPr>
        <p:txBody>
          <a:bodyPr wrap="square" rtlCol="0">
            <a:spAutoFit/>
          </a:bodyPr>
          <a:lstStyle/>
          <a:p>
            <a:r>
              <a:rPr lang="en-US" dirty="0">
                <a:solidFill>
                  <a:prstClr val="black"/>
                </a:solidFill>
              </a:rPr>
              <a:t>Page 44</a:t>
            </a:r>
            <a:endParaRPr lang="es-CO" dirty="0">
              <a:solidFill>
                <a:prstClr val="black"/>
              </a:solidFill>
            </a:endParaRPr>
          </a:p>
        </p:txBody>
      </p:sp>
    </p:spTree>
    <p:extLst>
      <p:ext uri="{BB962C8B-B14F-4D97-AF65-F5344CB8AC3E}">
        <p14:creationId xmlns:p14="http://schemas.microsoft.com/office/powerpoint/2010/main" val="36805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Custody of Fall Protection</a:t>
            </a:r>
            <a:r>
              <a:rPr lang="en-US" b="1" dirty="0"/>
              <a:t> </a:t>
            </a:r>
            <a:r>
              <a:rPr lang="es-CO" b="1" dirty="0"/>
              <a:t/>
            </a:r>
            <a:br>
              <a:rPr lang="es-CO" b="1" dirty="0"/>
            </a:br>
            <a:endParaRPr lang="es-CO" dirty="0"/>
          </a:p>
        </p:txBody>
      </p:sp>
      <p:sp>
        <p:nvSpPr>
          <p:cNvPr id="3" name="Content Placeholder 2"/>
          <p:cNvSpPr>
            <a:spLocks noGrp="1"/>
          </p:cNvSpPr>
          <p:nvPr>
            <p:ph idx="1"/>
          </p:nvPr>
        </p:nvSpPr>
        <p:spPr>
          <a:xfrm>
            <a:off x="76200" y="1027907"/>
            <a:ext cx="12115800" cy="3544094"/>
          </a:xfrm>
        </p:spPr>
        <p:txBody>
          <a:bodyPr/>
          <a:lstStyle/>
          <a:p>
            <a:r>
              <a:rPr lang="en-US" dirty="0"/>
              <a:t>Reference: 29 CFR 1926.760(e) </a:t>
            </a:r>
            <a:endParaRPr lang="es-CO" dirty="0"/>
          </a:p>
          <a:p>
            <a:r>
              <a:rPr lang="en-US" dirty="0"/>
              <a:t>Fall protection provided by the steel erector shall remain in the area where steel erection activity has been completed, to be used by other trades, only if the controlling contractor or its authorized representative:</a:t>
            </a:r>
            <a:endParaRPr lang="es-CO" dirty="0"/>
          </a:p>
          <a:p>
            <a:r>
              <a:rPr lang="en-US" dirty="0"/>
              <a:t>Has directed the steel erector to leave the fall protection in place; and</a:t>
            </a:r>
            <a:endParaRPr lang="es-CO" dirty="0"/>
          </a:p>
          <a:p>
            <a:r>
              <a:rPr lang="en-US" dirty="0"/>
              <a:t>Has inspected and accepted control and responsibility of the fall protection prior to authorizing persons other than steel erectors to work in the area.</a:t>
            </a:r>
            <a:endParaRPr lang="es-CO" dirty="0"/>
          </a:p>
          <a:p>
            <a:endParaRPr lang="es-CO" dirty="0"/>
          </a:p>
        </p:txBody>
      </p:sp>
      <p:pic>
        <p:nvPicPr>
          <p:cNvPr id="4" name="Picture 3" title="Picture of a wire rope guardrails with flag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8699" y="4091574"/>
            <a:ext cx="5261485" cy="2766426"/>
          </a:xfrm>
          <a:prstGeom prst="rect">
            <a:avLst/>
          </a:prstGeom>
        </p:spPr>
      </p:pic>
    </p:spTree>
    <p:extLst>
      <p:ext uri="{BB962C8B-B14F-4D97-AF65-F5344CB8AC3E}">
        <p14:creationId xmlns:p14="http://schemas.microsoft.com/office/powerpoint/2010/main" val="699335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i="1" u="sng" dirty="0"/>
              <a:t>Warning Line Systems</a:t>
            </a:r>
            <a:r>
              <a:rPr lang="es-CO" b="1" dirty="0"/>
              <a:t/>
            </a:r>
            <a:br>
              <a:rPr lang="es-CO" b="1" dirty="0"/>
            </a:br>
            <a:endParaRPr lang="es-CO" dirty="0"/>
          </a:p>
        </p:txBody>
      </p:sp>
      <p:sp>
        <p:nvSpPr>
          <p:cNvPr id="3" name="Content Placeholder 2"/>
          <p:cNvSpPr>
            <a:spLocks noGrp="1"/>
          </p:cNvSpPr>
          <p:nvPr>
            <p:ph idx="1"/>
          </p:nvPr>
        </p:nvSpPr>
        <p:spPr>
          <a:xfrm>
            <a:off x="114299" y="723900"/>
            <a:ext cx="11906251" cy="6057899"/>
          </a:xfrm>
        </p:spPr>
        <p:txBody>
          <a:bodyPr>
            <a:normAutofit fontScale="55000" lnSpcReduction="20000"/>
          </a:bodyPr>
          <a:lstStyle/>
          <a:p>
            <a:r>
              <a:rPr lang="en-US" dirty="0"/>
              <a:t>Reference 1926.502(f)</a:t>
            </a:r>
            <a:endParaRPr lang="es-CO" dirty="0"/>
          </a:p>
          <a:p>
            <a:pPr lvl="0"/>
            <a:r>
              <a:rPr lang="en-US" dirty="0"/>
              <a:t>"Warning line systems." Warning line systems [See 1926.501(b)(10)] and their use shall comply with the following provisions:</a:t>
            </a:r>
            <a:endParaRPr lang="es-CO" dirty="0"/>
          </a:p>
          <a:p>
            <a:pPr lvl="0"/>
            <a:r>
              <a:rPr lang="en-US" dirty="0"/>
              <a:t>The warning line shall be erected around all sides of the roof work area.</a:t>
            </a:r>
            <a:endParaRPr lang="es-CO" dirty="0"/>
          </a:p>
          <a:p>
            <a:pPr lvl="0"/>
            <a:r>
              <a:rPr lang="en-US" dirty="0"/>
              <a:t>When mechanical equipment is not being used, the warning line shall be erected not less than 6 feet (1.8 m) from the roof edge.</a:t>
            </a:r>
            <a:endParaRPr lang="es-CO" dirty="0"/>
          </a:p>
          <a:p>
            <a:pPr lvl="0"/>
            <a:r>
              <a:rPr lang="en-US" dirty="0"/>
              <a:t>When mechanical equipment is being used, the warning line shall be erected not less than 6 feet (1.8 m) from the roof edge which is parallel to the direction of mechanical equipment operation, and not less than 10 feet (3.1 m) from the roof edge which is perpendicular to the direction of mechanical equipment operation.</a:t>
            </a:r>
            <a:endParaRPr lang="es-CO" dirty="0"/>
          </a:p>
          <a:p>
            <a:pPr lvl="0"/>
            <a:r>
              <a:rPr lang="en-US" dirty="0"/>
              <a:t>Points of access, materials handling areas, storage areas, and hoisting areas shall be connected to the work area by an access path formed by two warning lines.</a:t>
            </a:r>
            <a:endParaRPr lang="es-CO" dirty="0"/>
          </a:p>
          <a:p>
            <a:pPr lvl="0"/>
            <a:r>
              <a:rPr lang="en-US" dirty="0"/>
              <a:t>When the path to a point of access is not in use, a rope, wire, chain, or other barricade, equivalent in strength and height to the warning line, shall be placed across the path at the point where the path intersects the warning line erected around the work area, or the path shall be offset such that a person cannot walk directly into the work area.</a:t>
            </a:r>
            <a:endParaRPr lang="es-CO" dirty="0"/>
          </a:p>
          <a:p>
            <a:pPr lvl="0"/>
            <a:r>
              <a:rPr lang="en-US" dirty="0"/>
              <a:t>Warning lines shall consist of ropes, wires, or chains, and supporting stanchions erected as follows:</a:t>
            </a:r>
            <a:endParaRPr lang="es-CO" dirty="0"/>
          </a:p>
          <a:p>
            <a:pPr lvl="0"/>
            <a:r>
              <a:rPr lang="en-US" dirty="0"/>
              <a:t>The rope, wire, or chain shall be flagged at not more than 6-foot (1.8 m) intervals with high-visibility material;</a:t>
            </a:r>
            <a:endParaRPr lang="es-CO" dirty="0"/>
          </a:p>
          <a:p>
            <a:pPr lvl="0"/>
            <a:r>
              <a:rPr lang="en-US" dirty="0"/>
              <a:t>The rope, wire, or chain shall be rigged and supported in such a way that its lowest point (including sag) is no less than 34 inches (.9 m) from the walking/working surface and its highest point is no more than 39 inches (1.0 m) from the walking/working surface;</a:t>
            </a:r>
            <a:endParaRPr lang="es-CO" dirty="0"/>
          </a:p>
          <a:p>
            <a:pPr lvl="0"/>
            <a:r>
              <a:rPr lang="en-US" dirty="0"/>
              <a:t>After being erected, with the rope, wire, or chain attached, stanchions shall be capable of resisting, without tipping over, a force of at least 16 pounds (71 N) applied horizontally against the stanchion, 30 inches (.8 m) above the walking/working surface, perpendicular to the warning line, and in the direction of the floor, roof, or platform edge;</a:t>
            </a:r>
            <a:endParaRPr lang="es-CO" dirty="0"/>
          </a:p>
          <a:p>
            <a:pPr lvl="0"/>
            <a:r>
              <a:rPr lang="en-US" dirty="0"/>
              <a:t>The rope, wire, or chain shall have a minimum tensile strength of 500 pounds (2.22 </a:t>
            </a:r>
            <a:r>
              <a:rPr lang="en-US" dirty="0" err="1"/>
              <a:t>kN</a:t>
            </a:r>
            <a:r>
              <a:rPr lang="en-US" dirty="0"/>
              <a:t>), and after being attached to the stanchions, shall be capable of supporting, without breaking, the loads applied to the stanchions as prescribed in paragraph (f)(2)(iii) of this section; and</a:t>
            </a:r>
            <a:endParaRPr lang="es-CO" dirty="0"/>
          </a:p>
          <a:p>
            <a:pPr lvl="0"/>
            <a:r>
              <a:rPr lang="en-US" dirty="0"/>
              <a:t>The line shall be attached at each stanchion in such a way that pulling on one section of the line between stanchions will not result in slack being taken up in adjacent sections before the stanchion tips over.</a:t>
            </a:r>
            <a:endParaRPr lang="es-CO" dirty="0"/>
          </a:p>
          <a:p>
            <a:pPr lvl="0"/>
            <a:r>
              <a:rPr lang="en-US" dirty="0"/>
              <a:t>No employee shall be allowed in the area between a roof edge and a warning line unless the employee is performing roofing work in that area.</a:t>
            </a:r>
            <a:endParaRPr lang="es-CO" dirty="0"/>
          </a:p>
          <a:p>
            <a:pPr lvl="0"/>
            <a:r>
              <a:rPr lang="en-US" dirty="0"/>
              <a:t>Mechanical equipment on roofs shall be used or stored only in areas where employees are protected by a warning line system, guardrail system, or personal fall arrest system.</a:t>
            </a:r>
            <a:endParaRPr lang="es-CO" dirty="0"/>
          </a:p>
          <a:p>
            <a:endParaRPr lang="es-CO" dirty="0"/>
          </a:p>
        </p:txBody>
      </p:sp>
      <p:sp>
        <p:nvSpPr>
          <p:cNvPr id="4" name="TextBox 3"/>
          <p:cNvSpPr txBox="1"/>
          <p:nvPr/>
        </p:nvSpPr>
        <p:spPr>
          <a:xfrm>
            <a:off x="6648450" y="293449"/>
            <a:ext cx="2943225" cy="369332"/>
          </a:xfrm>
          <a:prstGeom prst="rect">
            <a:avLst/>
          </a:prstGeom>
          <a:noFill/>
        </p:spPr>
        <p:txBody>
          <a:bodyPr wrap="square" rtlCol="0">
            <a:spAutoFit/>
          </a:bodyPr>
          <a:lstStyle/>
          <a:p>
            <a:r>
              <a:rPr lang="en-US" dirty="0">
                <a:solidFill>
                  <a:prstClr val="black"/>
                </a:solidFill>
              </a:rPr>
              <a:t>Page 46</a:t>
            </a:r>
            <a:endParaRPr lang="es-CO" dirty="0">
              <a:solidFill>
                <a:prstClr val="black"/>
              </a:solidFill>
            </a:endParaRPr>
          </a:p>
        </p:txBody>
      </p:sp>
    </p:spTree>
    <p:extLst>
      <p:ext uri="{BB962C8B-B14F-4D97-AF65-F5344CB8AC3E}">
        <p14:creationId xmlns:p14="http://schemas.microsoft.com/office/powerpoint/2010/main" val="206018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u="sng" dirty="0" smtClean="0"/>
              <a:t>Warning Line Systems</a:t>
            </a:r>
            <a:endParaRPr lang="es-CO" dirty="0"/>
          </a:p>
        </p:txBody>
      </p:sp>
      <p:pic>
        <p:nvPicPr>
          <p:cNvPr id="7" name="Content Placeholder 6" title="an illustration of a warning line system"/>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8780" y="1825625"/>
            <a:ext cx="6254440" cy="4351338"/>
          </a:xfrm>
          <a:prstGeom prst="rect">
            <a:avLst/>
          </a:prstGeom>
        </p:spPr>
      </p:pic>
    </p:spTree>
    <p:extLst>
      <p:ext uri="{BB962C8B-B14F-4D97-AF65-F5344CB8AC3E}">
        <p14:creationId xmlns:p14="http://schemas.microsoft.com/office/powerpoint/2010/main" val="1437786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Connectors</a:t>
            </a:r>
            <a:endParaRPr lang="es-CO" b="1" u="sng" dirty="0"/>
          </a:p>
        </p:txBody>
      </p:sp>
      <p:pic>
        <p:nvPicPr>
          <p:cNvPr id="4" name="Content Placeholder 3" title="Conncectors crossed with black Xs"/>
          <p:cNvPicPr>
            <a:picLocks noGrp="1" noChangeAspect="1"/>
          </p:cNvPicPr>
          <p:nvPr>
            <p:ph idx="1"/>
          </p:nvPr>
        </p:nvPicPr>
        <p:blipFill>
          <a:blip r:embed="rId2"/>
          <a:stretch>
            <a:fillRect/>
          </a:stretch>
        </p:blipFill>
        <p:spPr>
          <a:xfrm>
            <a:off x="2013254" y="1690688"/>
            <a:ext cx="8165492" cy="4924093"/>
          </a:xfrm>
          <a:prstGeom prst="rect">
            <a:avLst/>
          </a:prstGeom>
        </p:spPr>
      </p:pic>
    </p:spTree>
    <p:extLst>
      <p:ext uri="{BB962C8B-B14F-4D97-AF65-F5344CB8AC3E}">
        <p14:creationId xmlns:p14="http://schemas.microsoft.com/office/powerpoint/2010/main" val="4216010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Safety Monitoring Systems</a:t>
            </a:r>
            <a:r>
              <a:rPr lang="es-CO" b="1" dirty="0"/>
              <a:t/>
            </a:r>
            <a:br>
              <a:rPr lang="es-CO" b="1" dirty="0"/>
            </a:br>
            <a:endParaRPr lang="es-CO" dirty="0"/>
          </a:p>
        </p:txBody>
      </p:sp>
      <p:sp>
        <p:nvSpPr>
          <p:cNvPr id="3" name="Content Placeholder 2"/>
          <p:cNvSpPr>
            <a:spLocks noGrp="1"/>
          </p:cNvSpPr>
          <p:nvPr>
            <p:ph idx="1"/>
          </p:nvPr>
        </p:nvSpPr>
        <p:spPr>
          <a:xfrm>
            <a:off x="304800" y="1123950"/>
            <a:ext cx="11753850" cy="5553075"/>
          </a:xfrm>
        </p:spPr>
        <p:txBody>
          <a:bodyPr>
            <a:normAutofit fontScale="62500" lnSpcReduction="20000"/>
          </a:bodyPr>
          <a:lstStyle/>
          <a:p>
            <a:pPr lvl="0"/>
            <a:r>
              <a:rPr lang="en-US" dirty="0"/>
              <a:t>"Safety monitoring systems." Safety monitoring systems [See 1926.501(b)(10) and 1926.502(k)] and their use shall comply with the following provisions: </a:t>
            </a:r>
            <a:endParaRPr lang="es-CO" dirty="0"/>
          </a:p>
          <a:p>
            <a:pPr lvl="0"/>
            <a:r>
              <a:rPr lang="en-US" dirty="0"/>
              <a:t>The employer shall designate a competent person to monitor the safety of other employees and the employer shall ensure that the safety monitor complies with the following requirements</a:t>
            </a:r>
            <a:r>
              <a:rPr lang="en-US" dirty="0" smtClean="0"/>
              <a:t>:</a:t>
            </a:r>
            <a:endParaRPr lang="es-CO" dirty="0"/>
          </a:p>
          <a:p>
            <a:pPr lvl="0"/>
            <a:r>
              <a:rPr lang="en-US" dirty="0"/>
              <a:t>The safety monitor shall be competent to recognize fall hazards</a:t>
            </a:r>
            <a:r>
              <a:rPr lang="en-US" dirty="0" smtClean="0"/>
              <a:t>;</a:t>
            </a:r>
            <a:endParaRPr lang="es-CO" dirty="0"/>
          </a:p>
          <a:p>
            <a:pPr lvl="0"/>
            <a:r>
              <a:rPr lang="en-US" dirty="0"/>
              <a:t>The safety monitor shall warn the employee when it appears that the employee is unaware of a fall hazard or is acting in an unsafe manner</a:t>
            </a:r>
            <a:r>
              <a:rPr lang="en-US" dirty="0" smtClean="0"/>
              <a:t>;</a:t>
            </a:r>
            <a:endParaRPr lang="es-CO" dirty="0"/>
          </a:p>
          <a:p>
            <a:pPr lvl="0"/>
            <a:r>
              <a:rPr lang="en-US" dirty="0"/>
              <a:t>The safety monitor shall be on the same walking/working surface and within visual sighting distance of the employee being monitored</a:t>
            </a:r>
            <a:r>
              <a:rPr lang="en-US" dirty="0" smtClean="0"/>
              <a:t>;</a:t>
            </a:r>
            <a:endParaRPr lang="es-CO" dirty="0"/>
          </a:p>
          <a:p>
            <a:pPr lvl="0"/>
            <a:r>
              <a:rPr lang="en-US" dirty="0"/>
              <a:t>The safety monitor shall be close enough to communicate orally with the employee; </a:t>
            </a:r>
            <a:r>
              <a:rPr lang="en-US" dirty="0" smtClean="0"/>
              <a:t>and</a:t>
            </a:r>
            <a:endParaRPr lang="es-CO" dirty="0"/>
          </a:p>
          <a:p>
            <a:pPr lvl="0"/>
            <a:r>
              <a:rPr lang="en-US" dirty="0"/>
              <a:t>The safety monitor shall not have other responsibilities which could take the monitor's attention from the monitoring function</a:t>
            </a:r>
            <a:r>
              <a:rPr lang="en-US" dirty="0" smtClean="0"/>
              <a:t>.</a:t>
            </a:r>
            <a:endParaRPr lang="es-CO" dirty="0"/>
          </a:p>
          <a:p>
            <a:pPr lvl="0"/>
            <a:r>
              <a:rPr lang="en-US" dirty="0"/>
              <a:t>Mechanical equipment shall not be used or stored in areas where safety monitoring systems are being used to monitor employees engaged in roofing operations on low-slope roofs</a:t>
            </a:r>
            <a:r>
              <a:rPr lang="en-US" dirty="0" smtClean="0"/>
              <a:t>.</a:t>
            </a:r>
            <a:endParaRPr lang="es-CO" dirty="0"/>
          </a:p>
          <a:p>
            <a:pPr lvl="0"/>
            <a:r>
              <a:rPr lang="en-US" dirty="0"/>
              <a:t>1926.502(h)(3)</a:t>
            </a:r>
            <a:endParaRPr lang="es-CO" dirty="0"/>
          </a:p>
          <a:p>
            <a:r>
              <a:rPr lang="en-US" dirty="0"/>
              <a:t>No employee, other than an employee engaged in roofing work [on low-sloped roofs] or an employee covered by a fall protection plan, shall be allowed in an area where an employee is being protected by a safety monitoring system.</a:t>
            </a:r>
            <a:endParaRPr lang="es-CO" dirty="0"/>
          </a:p>
          <a:p>
            <a:r>
              <a:rPr lang="en-US" dirty="0"/>
              <a:t>Each employee working in a controlled access zone shall be directed to comply promptly with fall hazard warnings from safety monitors.</a:t>
            </a:r>
            <a:endParaRPr lang="es-CO" dirty="0"/>
          </a:p>
          <a:p>
            <a:pPr marL="0" indent="0">
              <a:buNone/>
            </a:pPr>
            <a:endParaRPr lang="es-CO" dirty="0"/>
          </a:p>
        </p:txBody>
      </p:sp>
    </p:spTree>
    <p:extLst>
      <p:ext uri="{BB962C8B-B14F-4D97-AF65-F5344CB8AC3E}">
        <p14:creationId xmlns:p14="http://schemas.microsoft.com/office/powerpoint/2010/main" val="3045804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u="sng" dirty="0" smtClean="0"/>
              <a:t>Safety Monitoring Systems</a:t>
            </a:r>
            <a:endParaRPr lang="es-CO" dirty="0"/>
          </a:p>
        </p:txBody>
      </p:sp>
      <p:pic>
        <p:nvPicPr>
          <p:cNvPr id="7" name="Content Placeholder 6" title="An illustration of a safety monitoring system"/>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88904" y="1825625"/>
            <a:ext cx="7214191" cy="4351338"/>
          </a:xfrm>
          <a:prstGeom prst="rect">
            <a:avLst/>
          </a:prstGeom>
        </p:spPr>
      </p:pic>
    </p:spTree>
    <p:extLst>
      <p:ext uri="{BB962C8B-B14F-4D97-AF65-F5344CB8AC3E}">
        <p14:creationId xmlns:p14="http://schemas.microsoft.com/office/powerpoint/2010/main" val="2420598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2486" y="327818"/>
            <a:ext cx="10515600" cy="1325563"/>
          </a:xfrm>
        </p:spPr>
        <p:txBody>
          <a:bodyPr/>
          <a:lstStyle/>
          <a:p>
            <a:r>
              <a:rPr lang="en-US" b="1" i="1" u="sng" dirty="0"/>
              <a:t>Controlled Access </a:t>
            </a:r>
            <a:r>
              <a:rPr lang="en-US" b="1" i="1" u="sng" dirty="0" smtClean="0"/>
              <a:t>Zone </a:t>
            </a:r>
            <a:r>
              <a:rPr lang="es-CO" b="1" dirty="0"/>
              <a:t/>
            </a:r>
            <a:br>
              <a:rPr lang="es-CO" b="1" dirty="0"/>
            </a:br>
            <a:endParaRPr lang="es-CO" dirty="0"/>
          </a:p>
        </p:txBody>
      </p:sp>
      <p:sp>
        <p:nvSpPr>
          <p:cNvPr id="6" name="Content Placeholder 5"/>
          <p:cNvSpPr>
            <a:spLocks noGrp="1"/>
          </p:cNvSpPr>
          <p:nvPr>
            <p:ph idx="1"/>
          </p:nvPr>
        </p:nvSpPr>
        <p:spPr>
          <a:xfrm>
            <a:off x="133349" y="990600"/>
            <a:ext cx="11953875" cy="5724525"/>
          </a:xfrm>
        </p:spPr>
        <p:txBody>
          <a:bodyPr>
            <a:normAutofit fontScale="47500" lnSpcReduction="20000"/>
          </a:bodyPr>
          <a:lstStyle/>
          <a:p>
            <a:r>
              <a:rPr lang="en-US" dirty="0"/>
              <a:t>Reference </a:t>
            </a:r>
            <a:r>
              <a:rPr lang="en-US" u="sng" dirty="0">
                <a:hlinkClick r:id="rId2"/>
              </a:rPr>
              <a:t>1926.502(g)</a:t>
            </a:r>
            <a:endParaRPr lang="es-CO" dirty="0"/>
          </a:p>
          <a:p>
            <a:pPr lvl="0"/>
            <a:r>
              <a:rPr lang="en-US" dirty="0"/>
              <a:t>"Controlled access zones." Controlled access zones [See 1926.501(b)(9) and 1926.502(k)] and their use shall conform to the following provisions.</a:t>
            </a:r>
            <a:endParaRPr lang="es-CO" dirty="0"/>
          </a:p>
          <a:p>
            <a:pPr lvl="0"/>
            <a:r>
              <a:rPr lang="en-US" dirty="0"/>
              <a:t>When used to control access to areas where leading edge and other operations are taking place the controlled access zone shall be defined by a control line or by any other means that restricts access.</a:t>
            </a:r>
            <a:endParaRPr lang="es-CO" dirty="0"/>
          </a:p>
          <a:p>
            <a:pPr lvl="0"/>
            <a:r>
              <a:rPr lang="en-US" dirty="0"/>
              <a:t>When control lines are used, they shall be erected not less than 6 feet (1.8 m) nor more than 25 feet (7.7 m) from the unprotected or leading edge, except when erecting precast concrete members.</a:t>
            </a:r>
            <a:endParaRPr lang="es-CO" dirty="0"/>
          </a:p>
          <a:p>
            <a:pPr lvl="0"/>
            <a:r>
              <a:rPr lang="en-US" dirty="0"/>
              <a:t>When erecting precast concrete members, the control line shall be erected not less than 6 feet (1.8 m) nor more than 60 feet (18 m) or half the length of the member being erected, whichever is less, from the leading edge.</a:t>
            </a:r>
            <a:endParaRPr lang="es-CO" dirty="0"/>
          </a:p>
          <a:p>
            <a:pPr lvl="0"/>
            <a:r>
              <a:rPr lang="en-US" dirty="0"/>
              <a:t>The control line shall extend along the entire length of the unprotected or leading edge and shall be approximately parallel to the unprotected or leading edge.</a:t>
            </a:r>
            <a:endParaRPr lang="es-CO" dirty="0"/>
          </a:p>
          <a:p>
            <a:pPr lvl="0"/>
            <a:r>
              <a:rPr lang="en-US" dirty="0"/>
              <a:t>The control line shall be connected on each side to a guardrail system or wall.</a:t>
            </a:r>
            <a:endParaRPr lang="es-CO" dirty="0"/>
          </a:p>
          <a:p>
            <a:pPr lvl="0"/>
            <a:r>
              <a:rPr lang="en-US" dirty="0"/>
              <a:t>When used to control access to areas where overhand bricklaying and related work are taking place:</a:t>
            </a:r>
            <a:endParaRPr lang="es-CO" dirty="0"/>
          </a:p>
          <a:p>
            <a:pPr lvl="0"/>
            <a:r>
              <a:rPr lang="en-US" dirty="0"/>
              <a:t>The controlled access zone shall be defined by a control line erected not less than 10 feet (3.1 m) nor more than 15 feet (4.5 m) from the working edge.</a:t>
            </a:r>
            <a:endParaRPr lang="es-CO" dirty="0"/>
          </a:p>
          <a:p>
            <a:pPr lvl="0"/>
            <a:r>
              <a:rPr lang="en-US" dirty="0"/>
              <a:t>The control line shall extend for a distance sufficient for the controlled access zone to enclose all employees performing overhand bricklaying and related work at the working edge and shall be approximately parallel to the working edge.</a:t>
            </a:r>
            <a:endParaRPr lang="es-CO" dirty="0"/>
          </a:p>
          <a:p>
            <a:pPr lvl="0"/>
            <a:r>
              <a:rPr lang="en-US" dirty="0"/>
              <a:t>Additional control lines shall be erected at each end to enclose the controlled access zone.</a:t>
            </a:r>
            <a:endParaRPr lang="es-CO" dirty="0"/>
          </a:p>
          <a:p>
            <a:pPr lvl="0"/>
            <a:r>
              <a:rPr lang="en-US" dirty="0"/>
              <a:t>Only employees engaged in overhand bricklaying or related work shall be permitted in the controlled access zone.</a:t>
            </a:r>
            <a:endParaRPr lang="es-CO" dirty="0"/>
          </a:p>
          <a:p>
            <a:pPr lvl="0"/>
            <a:r>
              <a:rPr lang="en-US" dirty="0"/>
              <a:t>Control lines shall consist of ropes, wires, tapes, or equivalent materials, and supporting stanchions as follows:</a:t>
            </a:r>
            <a:endParaRPr lang="es-CO" dirty="0"/>
          </a:p>
          <a:p>
            <a:pPr lvl="0"/>
            <a:r>
              <a:rPr lang="en-US" dirty="0"/>
              <a:t>Each line shall be flagged or otherwise clearly marked at not more than 6-foot (1.8 m) intervals with high-visibility material.</a:t>
            </a:r>
            <a:endParaRPr lang="es-CO" dirty="0"/>
          </a:p>
          <a:p>
            <a:pPr lvl="0"/>
            <a:r>
              <a:rPr lang="en-US" dirty="0"/>
              <a:t>Each line shall be rigged and supported in such a way that its lowest point (including sag) is not less than 39 inches (1 m) from the walking/working surface and its highest point is not more than 45 inches (1.3 m) [50 inches (1.3 m) when overhand bricklaying operations are being performed] from the walking/working surface.</a:t>
            </a:r>
            <a:endParaRPr lang="es-CO" dirty="0"/>
          </a:p>
          <a:p>
            <a:pPr lvl="0"/>
            <a:r>
              <a:rPr lang="en-US" dirty="0"/>
              <a:t>Each line shall have a minimum breaking strength of 200 pounds (.88 </a:t>
            </a:r>
            <a:r>
              <a:rPr lang="en-US" dirty="0" err="1"/>
              <a:t>kN</a:t>
            </a:r>
            <a:r>
              <a:rPr lang="en-US" dirty="0"/>
              <a:t>).</a:t>
            </a:r>
            <a:endParaRPr lang="es-CO" dirty="0"/>
          </a:p>
          <a:p>
            <a:pPr lvl="0"/>
            <a:r>
              <a:rPr lang="en-US" dirty="0"/>
              <a:t>On floors and roofs where guardrail systems are not in place prior to the beginning of overhand bricklaying operations, controlled access zones shall be enlarged, as necessary, to enclose all points of access, material handling areas, and storage areas.</a:t>
            </a:r>
            <a:endParaRPr lang="es-CO" dirty="0"/>
          </a:p>
          <a:p>
            <a:pPr lvl="0"/>
            <a:r>
              <a:rPr lang="en-US" dirty="0"/>
              <a:t>On floors and roofs where guardrail systems are in place, but need to be removed to allow overhand bricklaying work or leading edge work to take place, only that portion of the guardrail necessary to accomplish that day's work shall be removed.</a:t>
            </a:r>
            <a:endParaRPr lang="es-CO" dirty="0"/>
          </a:p>
          <a:p>
            <a:endParaRPr lang="es-CO" dirty="0"/>
          </a:p>
        </p:txBody>
      </p:sp>
      <p:sp>
        <p:nvSpPr>
          <p:cNvPr id="7" name="TextBox 6"/>
          <p:cNvSpPr txBox="1"/>
          <p:nvPr/>
        </p:nvSpPr>
        <p:spPr>
          <a:xfrm>
            <a:off x="7086600" y="621268"/>
            <a:ext cx="2162175" cy="369332"/>
          </a:xfrm>
          <a:prstGeom prst="rect">
            <a:avLst/>
          </a:prstGeom>
          <a:noFill/>
        </p:spPr>
        <p:txBody>
          <a:bodyPr wrap="square" rtlCol="0">
            <a:spAutoFit/>
          </a:bodyPr>
          <a:lstStyle/>
          <a:p>
            <a:r>
              <a:rPr lang="en-US" dirty="0">
                <a:solidFill>
                  <a:prstClr val="black"/>
                </a:solidFill>
              </a:rPr>
              <a:t>Page 48</a:t>
            </a:r>
            <a:endParaRPr lang="es-CO" dirty="0">
              <a:solidFill>
                <a:prstClr val="black"/>
              </a:solidFill>
            </a:endParaRPr>
          </a:p>
        </p:txBody>
      </p:sp>
    </p:spTree>
    <p:extLst>
      <p:ext uri="{BB962C8B-B14F-4D97-AF65-F5344CB8AC3E}">
        <p14:creationId xmlns:p14="http://schemas.microsoft.com/office/powerpoint/2010/main" val="3252229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Controlled Decking Zone (CDZ).</a:t>
            </a:r>
            <a:r>
              <a:rPr lang="en-US" b="1" i="1" dirty="0"/>
              <a:t> </a:t>
            </a:r>
            <a:r>
              <a:rPr lang="es-CO" b="1" dirty="0"/>
              <a:t/>
            </a:r>
            <a:br>
              <a:rPr lang="es-CO" b="1" dirty="0"/>
            </a:br>
            <a:endParaRPr lang="es-CO" dirty="0"/>
          </a:p>
        </p:txBody>
      </p:sp>
      <p:sp>
        <p:nvSpPr>
          <p:cNvPr id="3" name="Content Placeholder 2"/>
          <p:cNvSpPr>
            <a:spLocks noGrp="1"/>
          </p:cNvSpPr>
          <p:nvPr>
            <p:ph idx="1"/>
          </p:nvPr>
        </p:nvSpPr>
        <p:spPr>
          <a:xfrm>
            <a:off x="85725" y="1228724"/>
            <a:ext cx="12030075" cy="5419725"/>
          </a:xfrm>
        </p:spPr>
        <p:txBody>
          <a:bodyPr>
            <a:normAutofit fontScale="77500" lnSpcReduction="20000"/>
          </a:bodyPr>
          <a:lstStyle/>
          <a:p>
            <a:pPr lvl="0"/>
            <a:r>
              <a:rPr lang="en-US" dirty="0"/>
              <a:t>Reference Subpart R – Steel Erection, Controlled Decking Zone’s (CDZ) located in 1926.760(c)</a:t>
            </a:r>
            <a:endParaRPr lang="es-CO" dirty="0"/>
          </a:p>
          <a:p>
            <a:r>
              <a:rPr lang="en-US" dirty="0"/>
              <a:t>1926.760(c</a:t>
            </a:r>
            <a:r>
              <a:rPr lang="en-US" dirty="0" smtClean="0"/>
              <a:t>)</a:t>
            </a:r>
            <a:endParaRPr lang="es-CO" dirty="0"/>
          </a:p>
          <a:p>
            <a:pPr lvl="0"/>
            <a:r>
              <a:rPr lang="en-US" dirty="0"/>
              <a:t>A controlled decking zone may be established in that area of the structure over 15 and up to 30 feet above a lower level where metal decking is initially being installed and forms the leading edge of a work area. In each CDZ, the following shall apply</a:t>
            </a:r>
            <a:r>
              <a:rPr lang="en-US" dirty="0" smtClean="0"/>
              <a:t>:</a:t>
            </a:r>
            <a:endParaRPr lang="es-CO" dirty="0"/>
          </a:p>
          <a:p>
            <a:pPr lvl="0"/>
            <a:r>
              <a:rPr lang="en-US" dirty="0"/>
              <a:t>-Each employee working at the leading edge in a CDZ shall be protected from fall hazards of more than two stories or 30 feet (9.1 m), whichever is less</a:t>
            </a:r>
            <a:r>
              <a:rPr lang="en-US" dirty="0" smtClean="0"/>
              <a:t>.</a:t>
            </a:r>
            <a:endParaRPr lang="es-CO" dirty="0"/>
          </a:p>
          <a:p>
            <a:pPr lvl="0"/>
            <a:r>
              <a:rPr lang="en-US" dirty="0"/>
              <a:t>-Access to a CDZ shall be limited to only those employees engaged in leading edge work</a:t>
            </a:r>
            <a:r>
              <a:rPr lang="en-US" dirty="0" smtClean="0"/>
              <a:t>.</a:t>
            </a:r>
            <a:endParaRPr lang="es-CO" dirty="0"/>
          </a:p>
          <a:p>
            <a:pPr lvl="0"/>
            <a:r>
              <a:rPr lang="en-US" dirty="0"/>
              <a:t>-The boundaries of a CDZ shall be designated and clearly marked. The CDZ shall not be more than 90 feet (27.4 m) wide and 90 (27.4 m) feet deep from any leading edge. The CDZ shall be marked by the use of control lines or the equivalent. Examples of acceptable procedures for demarcating CDZ's can be found in Appendix D to this subpart</a:t>
            </a:r>
            <a:r>
              <a:rPr lang="en-US" dirty="0" smtClean="0"/>
              <a:t>.</a:t>
            </a:r>
            <a:endParaRPr lang="es-CO" dirty="0"/>
          </a:p>
          <a:p>
            <a:pPr lvl="0"/>
            <a:r>
              <a:rPr lang="en-US" dirty="0"/>
              <a:t>-Each employee working in a CDZ shall have completed CDZ training in accordance with § 1926.761</a:t>
            </a:r>
            <a:r>
              <a:rPr lang="en-US" dirty="0" smtClean="0"/>
              <a:t>.</a:t>
            </a:r>
            <a:endParaRPr lang="es-CO" dirty="0"/>
          </a:p>
          <a:p>
            <a:pPr lvl="0"/>
            <a:r>
              <a:rPr lang="en-US" dirty="0"/>
              <a:t>-Unsecured decking in a CDZ shall not exceed 3,000 square feet (914.4 m </a:t>
            </a:r>
            <a:r>
              <a:rPr lang="en-US" baseline="30000" dirty="0"/>
              <a:t>2</a:t>
            </a:r>
            <a:r>
              <a:rPr lang="en-US" dirty="0" smtClean="0"/>
              <a:t>).</a:t>
            </a:r>
            <a:endParaRPr lang="es-CO" dirty="0"/>
          </a:p>
          <a:p>
            <a:pPr lvl="0"/>
            <a:r>
              <a:rPr lang="en-US" dirty="0"/>
              <a:t>-Safety deck attachments shall be performed in the CDZ from the leading edge back to the control line and shall have at least two attachments for each metal decking panel</a:t>
            </a:r>
            <a:r>
              <a:rPr lang="en-US" dirty="0" smtClean="0"/>
              <a:t>.</a:t>
            </a:r>
            <a:endParaRPr lang="es-CO" dirty="0"/>
          </a:p>
          <a:p>
            <a:pPr lvl="0"/>
            <a:r>
              <a:rPr lang="en-US" dirty="0"/>
              <a:t>-Final deck attachments and installation of shear connectors shall not be performed in the CDZ.</a:t>
            </a:r>
            <a:endParaRPr lang="es-CO" dirty="0"/>
          </a:p>
          <a:p>
            <a:endParaRPr lang="es-CO" dirty="0"/>
          </a:p>
        </p:txBody>
      </p:sp>
      <p:sp>
        <p:nvSpPr>
          <p:cNvPr id="4" name="TextBox 3"/>
          <p:cNvSpPr txBox="1"/>
          <p:nvPr/>
        </p:nvSpPr>
        <p:spPr>
          <a:xfrm>
            <a:off x="8782050" y="6463783"/>
            <a:ext cx="2228850" cy="369332"/>
          </a:xfrm>
          <a:prstGeom prst="rect">
            <a:avLst/>
          </a:prstGeom>
          <a:noFill/>
        </p:spPr>
        <p:txBody>
          <a:bodyPr wrap="square" rtlCol="0">
            <a:spAutoFit/>
          </a:bodyPr>
          <a:lstStyle/>
          <a:p>
            <a:r>
              <a:rPr lang="en-US" dirty="0">
                <a:solidFill>
                  <a:prstClr val="black"/>
                </a:solidFill>
              </a:rPr>
              <a:t>Page 49</a:t>
            </a:r>
            <a:endParaRPr lang="es-CO" dirty="0">
              <a:solidFill>
                <a:prstClr val="black"/>
              </a:solidFill>
            </a:endParaRPr>
          </a:p>
        </p:txBody>
      </p:sp>
    </p:spTree>
    <p:extLst>
      <p:ext uri="{BB962C8B-B14F-4D97-AF65-F5344CB8AC3E}">
        <p14:creationId xmlns:p14="http://schemas.microsoft.com/office/powerpoint/2010/main" val="3652885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Fall Protection Plans</a:t>
            </a:r>
            <a:r>
              <a:rPr lang="es-CO" b="1" dirty="0"/>
              <a:t/>
            </a:r>
            <a:br>
              <a:rPr lang="es-CO" b="1" dirty="0"/>
            </a:br>
            <a:endParaRPr lang="es-CO" dirty="0"/>
          </a:p>
        </p:txBody>
      </p:sp>
      <p:sp>
        <p:nvSpPr>
          <p:cNvPr id="3" name="Content Placeholder 2"/>
          <p:cNvSpPr>
            <a:spLocks noGrp="1"/>
          </p:cNvSpPr>
          <p:nvPr>
            <p:ph idx="1"/>
          </p:nvPr>
        </p:nvSpPr>
        <p:spPr>
          <a:xfrm>
            <a:off x="390525" y="1200150"/>
            <a:ext cx="11477625" cy="5400675"/>
          </a:xfrm>
        </p:spPr>
        <p:txBody>
          <a:bodyPr>
            <a:normAutofit fontScale="85000" lnSpcReduction="20000"/>
          </a:bodyPr>
          <a:lstStyle/>
          <a:p>
            <a:r>
              <a:rPr lang="en-US" dirty="0"/>
              <a:t>Reference </a:t>
            </a:r>
            <a:r>
              <a:rPr lang="en-US" u="sng" dirty="0">
                <a:hlinkClick r:id="rId2"/>
              </a:rPr>
              <a:t>1926.502(k</a:t>
            </a:r>
            <a:r>
              <a:rPr lang="en-US" u="sng" dirty="0" smtClean="0">
                <a:hlinkClick r:id="rId2"/>
              </a:rPr>
              <a:t>)</a:t>
            </a:r>
            <a:endParaRPr lang="es-CO" dirty="0"/>
          </a:p>
          <a:p>
            <a:pPr lvl="0"/>
            <a:r>
              <a:rPr lang="en-US" dirty="0"/>
              <a:t>"Fall protection plan." This option is available only to employees engaged in leading edge work, precast concrete erection work, or residential construction work (See 1926.501(b)(2), (b)(12), and (b)(13)) who can demonstrate that it is infeasible or it creates a greater hazard to use conventional fall protection equipment. The fall protection plan must conform to the following provisions</a:t>
            </a:r>
            <a:r>
              <a:rPr lang="en-US" dirty="0" smtClean="0"/>
              <a:t>.</a:t>
            </a:r>
            <a:endParaRPr lang="es-CO" dirty="0"/>
          </a:p>
          <a:p>
            <a:pPr lvl="0"/>
            <a:r>
              <a:rPr lang="en-US" dirty="0"/>
              <a:t>The fall protection plan shall be prepared by a qualified person and developed specifically for the site where the leading edge work, precast concrete work, or residential construction work is being performed and the plan must be maintained up to date</a:t>
            </a:r>
            <a:r>
              <a:rPr lang="en-US" dirty="0" smtClean="0"/>
              <a:t>.</a:t>
            </a:r>
            <a:endParaRPr lang="es-CO" dirty="0"/>
          </a:p>
          <a:p>
            <a:pPr lvl="0"/>
            <a:r>
              <a:rPr lang="en-US" dirty="0"/>
              <a:t>Any changes to the fall protection plan shall be approved by a qualified person</a:t>
            </a:r>
            <a:r>
              <a:rPr lang="en-US" dirty="0" smtClean="0"/>
              <a:t>.</a:t>
            </a:r>
            <a:endParaRPr lang="es-CO" dirty="0"/>
          </a:p>
          <a:p>
            <a:pPr lvl="0"/>
            <a:r>
              <a:rPr lang="en-US" dirty="0"/>
              <a:t>A copy of the fall protection plan with all approved changes shall be maintained at the job site.</a:t>
            </a:r>
            <a:endParaRPr lang="es-CO" dirty="0"/>
          </a:p>
          <a:p>
            <a:pPr lvl="0"/>
            <a:r>
              <a:rPr lang="en-US" dirty="0"/>
              <a:t>The implementation of the fall protection plan shall be under the supervision of a competent person</a:t>
            </a:r>
            <a:r>
              <a:rPr lang="en-US" dirty="0" smtClean="0"/>
              <a:t>.</a:t>
            </a:r>
            <a:endParaRPr lang="es-CO" dirty="0"/>
          </a:p>
          <a:p>
            <a:pPr lvl="0"/>
            <a:r>
              <a:rPr lang="en-US" dirty="0"/>
              <a:t>The fall protection plan shall document the reasons why the use of conventional fall protection systems (guardrail systems, personal fall arrest systems, or safety nets systems) are infeasible or why their use would create a greater hazard.</a:t>
            </a:r>
            <a:endParaRPr lang="es-CO" dirty="0"/>
          </a:p>
          <a:p>
            <a:endParaRPr lang="es-CO" dirty="0"/>
          </a:p>
        </p:txBody>
      </p:sp>
    </p:spTree>
    <p:extLst>
      <p:ext uri="{BB962C8B-B14F-4D97-AF65-F5344CB8AC3E}">
        <p14:creationId xmlns:p14="http://schemas.microsoft.com/office/powerpoint/2010/main" val="2919285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Fall Protection Plans</a:t>
            </a:r>
            <a:endParaRPr lang="es-CO" dirty="0"/>
          </a:p>
        </p:txBody>
      </p:sp>
      <p:sp>
        <p:nvSpPr>
          <p:cNvPr id="3" name="Content Placeholder 2"/>
          <p:cNvSpPr>
            <a:spLocks noGrp="1"/>
          </p:cNvSpPr>
          <p:nvPr>
            <p:ph idx="1"/>
          </p:nvPr>
        </p:nvSpPr>
        <p:spPr>
          <a:xfrm>
            <a:off x="495301" y="1400174"/>
            <a:ext cx="10858500" cy="5267325"/>
          </a:xfrm>
        </p:spPr>
        <p:txBody>
          <a:bodyPr>
            <a:normAutofit fontScale="77500" lnSpcReduction="20000"/>
          </a:bodyPr>
          <a:lstStyle/>
          <a:p>
            <a:pPr lvl="0"/>
            <a:r>
              <a:rPr lang="en-US" dirty="0"/>
              <a:t>The fall protection plan shall include a written discussion of other measures that will be taken to reduce or eliminate the fall hazard for workers who cannot be provided with protection from the conventional fall protection systems. For example, the employer shall discuss the extent to which scaffolds, ladders, or vehicle mounted work platforms can be used to provide a safer working surface and thereby reduce the hazard of falling</a:t>
            </a:r>
            <a:r>
              <a:rPr lang="en-US" dirty="0" smtClean="0"/>
              <a:t>.</a:t>
            </a:r>
            <a:endParaRPr lang="es-CO" dirty="0"/>
          </a:p>
          <a:p>
            <a:pPr lvl="0"/>
            <a:r>
              <a:rPr lang="en-US" dirty="0"/>
              <a:t>The fall protection plan shall identify each location where conventional fall protection methods cannot be used. These locations shall then be classified as controlled access zones and the employer must comply with the criteria in paragraph (g) of this section</a:t>
            </a:r>
            <a:r>
              <a:rPr lang="en-US" dirty="0" smtClean="0"/>
              <a:t>.</a:t>
            </a:r>
            <a:endParaRPr lang="es-CO" dirty="0"/>
          </a:p>
          <a:p>
            <a:pPr lvl="0"/>
            <a:r>
              <a:rPr lang="en-US" dirty="0"/>
              <a:t>Where no other alternative measure has been implemented, the employer shall implement a safety monitoring system in conformance with 1926.502(h</a:t>
            </a:r>
            <a:r>
              <a:rPr lang="en-US" dirty="0" smtClean="0"/>
              <a:t>).</a:t>
            </a:r>
            <a:endParaRPr lang="es-CO" dirty="0"/>
          </a:p>
          <a:p>
            <a:pPr lvl="0"/>
            <a:r>
              <a:rPr lang="en-US" dirty="0"/>
              <a:t>The fall protection plan must include a statement which provides the name or other method of identification for each employee who is designated to work in controlled access zones. No other employees may enter controlled access zones</a:t>
            </a:r>
            <a:r>
              <a:rPr lang="en-US" dirty="0" smtClean="0"/>
              <a:t>.</a:t>
            </a:r>
            <a:endParaRPr lang="es-CO" dirty="0"/>
          </a:p>
          <a:p>
            <a:pPr lvl="0"/>
            <a:r>
              <a:rPr lang="en-US" dirty="0"/>
              <a:t>In the event an employee falls, or some other related, serious incident occurs, (e.g., a near miss) the employer shall investigate the circumstances of the fall or other incident to determine if the fall protection plan needs to be changed (e.g. new practices, procedures, or training) and shall implement those changes to prevent similar types of falls or </a:t>
            </a:r>
            <a:r>
              <a:rPr lang="en-US" dirty="0" smtClean="0"/>
              <a:t>incidents</a:t>
            </a:r>
            <a:r>
              <a:rPr lang="en-US" dirty="0"/>
              <a:t/>
            </a:r>
            <a:br>
              <a:rPr lang="en-US" dirty="0"/>
            </a:br>
            <a:endParaRPr lang="es-CO" dirty="0"/>
          </a:p>
        </p:txBody>
      </p:sp>
      <p:sp>
        <p:nvSpPr>
          <p:cNvPr id="4" name="TextBox 3"/>
          <p:cNvSpPr txBox="1"/>
          <p:nvPr/>
        </p:nvSpPr>
        <p:spPr>
          <a:xfrm>
            <a:off x="981075" y="6305550"/>
            <a:ext cx="2628900" cy="369332"/>
          </a:xfrm>
          <a:prstGeom prst="rect">
            <a:avLst/>
          </a:prstGeom>
          <a:noFill/>
        </p:spPr>
        <p:txBody>
          <a:bodyPr wrap="square" rtlCol="0">
            <a:spAutoFit/>
          </a:bodyPr>
          <a:lstStyle/>
          <a:p>
            <a:r>
              <a:rPr lang="en-US" dirty="0">
                <a:solidFill>
                  <a:prstClr val="black"/>
                </a:solidFill>
              </a:rPr>
              <a:t>Pages 50 and 51</a:t>
            </a:r>
            <a:endParaRPr lang="es-CO" dirty="0">
              <a:solidFill>
                <a:prstClr val="black"/>
              </a:solidFill>
            </a:endParaRPr>
          </a:p>
        </p:txBody>
      </p:sp>
    </p:spTree>
    <p:extLst>
      <p:ext uri="{BB962C8B-B14F-4D97-AF65-F5344CB8AC3E}">
        <p14:creationId xmlns:p14="http://schemas.microsoft.com/office/powerpoint/2010/main" val="1403276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Walking/Working Surfaces Strength and Integrity</a:t>
            </a:r>
            <a:r>
              <a:rPr lang="es-CO" b="1" i="1" dirty="0"/>
              <a:t/>
            </a:r>
            <a:br>
              <a:rPr lang="es-CO" b="1" i="1" dirty="0"/>
            </a:br>
            <a:endParaRPr lang="es-CO" dirty="0"/>
          </a:p>
        </p:txBody>
      </p:sp>
      <p:sp>
        <p:nvSpPr>
          <p:cNvPr id="3" name="Content Placeholder 2"/>
          <p:cNvSpPr>
            <a:spLocks noGrp="1"/>
          </p:cNvSpPr>
          <p:nvPr>
            <p:ph idx="1"/>
          </p:nvPr>
        </p:nvSpPr>
        <p:spPr>
          <a:xfrm>
            <a:off x="466725" y="1219200"/>
            <a:ext cx="11477625" cy="5429250"/>
          </a:xfrm>
        </p:spPr>
        <p:txBody>
          <a:bodyPr>
            <a:normAutofit fontScale="85000" lnSpcReduction="20000"/>
          </a:bodyPr>
          <a:lstStyle/>
          <a:p>
            <a:r>
              <a:rPr lang="en-US" dirty="0"/>
              <a:t>The employer must determine if the walking/working surfaces on which its employees are to work have the strength and structural integrity to support the employees safely. Employees must only be allowed to work on any surface only when it has been determined that it is safe to do so.</a:t>
            </a:r>
            <a:endParaRPr lang="es-CO" dirty="0"/>
          </a:p>
          <a:p>
            <a:r>
              <a:rPr lang="en-US" dirty="0"/>
              <a:t>Examples of walking/working surfaces which need to be </a:t>
            </a:r>
            <a:r>
              <a:rPr lang="en-US" dirty="0" smtClean="0"/>
              <a:t>evaluated</a:t>
            </a:r>
            <a:r>
              <a:rPr lang="en-US" dirty="0"/>
              <a:t/>
            </a:r>
            <a:br>
              <a:rPr lang="en-US" dirty="0"/>
            </a:br>
            <a:r>
              <a:rPr lang="en-US" dirty="0"/>
              <a:t>Roofs &amp; Roofing Supports</a:t>
            </a:r>
            <a:endParaRPr lang="es-CO" dirty="0"/>
          </a:p>
          <a:p>
            <a:r>
              <a:rPr lang="en-US" dirty="0"/>
              <a:t>Hole Covers (including Skylights)</a:t>
            </a:r>
            <a:endParaRPr lang="es-CO" dirty="0"/>
          </a:p>
          <a:p>
            <a:r>
              <a:rPr lang="en-US" dirty="0"/>
              <a:t>Scaffolds &amp; Shoring</a:t>
            </a:r>
            <a:endParaRPr lang="es-CO" dirty="0"/>
          </a:p>
          <a:p>
            <a:r>
              <a:rPr lang="en-US" dirty="0"/>
              <a:t>Piping Systems</a:t>
            </a:r>
            <a:endParaRPr lang="es-CO" dirty="0"/>
          </a:p>
          <a:p>
            <a:r>
              <a:rPr lang="en-US" dirty="0"/>
              <a:t>Stairways &amp; Ladders</a:t>
            </a:r>
            <a:endParaRPr lang="es-CO" dirty="0"/>
          </a:p>
          <a:p>
            <a:r>
              <a:rPr lang="en-US" dirty="0"/>
              <a:t>Formwork &amp; Reinforcing Steel</a:t>
            </a:r>
            <a:endParaRPr lang="es-CO" dirty="0"/>
          </a:p>
          <a:p>
            <a:r>
              <a:rPr lang="en-US" dirty="0"/>
              <a:t>Ramps, Runways, and other Walkways</a:t>
            </a:r>
            <a:endParaRPr lang="es-CO" dirty="0"/>
          </a:p>
          <a:p>
            <a:r>
              <a:rPr lang="en-US" dirty="0"/>
              <a:t>Concrete Columns &amp; Structures</a:t>
            </a:r>
            <a:endParaRPr lang="es-CO" dirty="0"/>
          </a:p>
          <a:p>
            <a:r>
              <a:rPr lang="en-US" dirty="0"/>
              <a:t>Steel &amp; Metal Decking</a:t>
            </a:r>
            <a:endParaRPr lang="es-CO" dirty="0"/>
          </a:p>
          <a:p>
            <a:r>
              <a:rPr lang="en-US" dirty="0"/>
              <a:t>Sidewalks, Pavements, and other Appurtenant Structures</a:t>
            </a:r>
            <a:endParaRPr lang="es-CO" dirty="0"/>
          </a:p>
          <a:p>
            <a:endParaRPr lang="es-CO" dirty="0"/>
          </a:p>
        </p:txBody>
      </p:sp>
    </p:spTree>
    <p:extLst>
      <p:ext uri="{BB962C8B-B14F-4D97-AF65-F5344CB8AC3E}">
        <p14:creationId xmlns:p14="http://schemas.microsoft.com/office/powerpoint/2010/main" val="3784572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Housekeeping</a:t>
            </a:r>
            <a:r>
              <a:rPr lang="es-CO" b="1" i="1" dirty="0"/>
              <a:t/>
            </a:r>
            <a:br>
              <a:rPr lang="es-CO" b="1" i="1" dirty="0"/>
            </a:br>
            <a:endParaRPr lang="es-CO" dirty="0"/>
          </a:p>
        </p:txBody>
      </p:sp>
      <p:pic>
        <p:nvPicPr>
          <p:cNvPr id="4" name="Content Placeholder 3" title="Examples of a wrong and right housekeeping during construction "/>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0955" y="1400174"/>
            <a:ext cx="11987305" cy="4105276"/>
          </a:xfrm>
          <a:prstGeom prst="rect">
            <a:avLst/>
          </a:prstGeom>
        </p:spPr>
      </p:pic>
      <p:sp>
        <p:nvSpPr>
          <p:cNvPr id="5" name="TextBox 4"/>
          <p:cNvSpPr txBox="1"/>
          <p:nvPr/>
        </p:nvSpPr>
        <p:spPr>
          <a:xfrm>
            <a:off x="3771900" y="2790825"/>
            <a:ext cx="1905000" cy="369332"/>
          </a:xfrm>
          <a:prstGeom prst="rect">
            <a:avLst/>
          </a:prstGeom>
          <a:noFill/>
        </p:spPr>
        <p:txBody>
          <a:bodyPr wrap="square" rtlCol="0">
            <a:spAutoFit/>
          </a:bodyPr>
          <a:lstStyle/>
          <a:p>
            <a:r>
              <a:rPr lang="en-US" dirty="0">
                <a:solidFill>
                  <a:prstClr val="black"/>
                </a:solidFill>
              </a:rPr>
              <a:t>Wrong</a:t>
            </a:r>
            <a:endParaRPr lang="es-CO" dirty="0">
              <a:solidFill>
                <a:prstClr val="black"/>
              </a:solidFill>
            </a:endParaRPr>
          </a:p>
        </p:txBody>
      </p:sp>
      <p:sp>
        <p:nvSpPr>
          <p:cNvPr id="6" name="TextBox 5"/>
          <p:cNvSpPr txBox="1"/>
          <p:nvPr/>
        </p:nvSpPr>
        <p:spPr>
          <a:xfrm>
            <a:off x="9525000" y="3160157"/>
            <a:ext cx="1828800" cy="369332"/>
          </a:xfrm>
          <a:prstGeom prst="rect">
            <a:avLst/>
          </a:prstGeom>
          <a:noFill/>
        </p:spPr>
        <p:txBody>
          <a:bodyPr wrap="square" rtlCol="0">
            <a:spAutoFit/>
          </a:bodyPr>
          <a:lstStyle/>
          <a:p>
            <a:r>
              <a:rPr lang="en-US" dirty="0">
                <a:solidFill>
                  <a:prstClr val="black"/>
                </a:solidFill>
              </a:rPr>
              <a:t>Right</a:t>
            </a:r>
            <a:endParaRPr lang="es-CO" dirty="0">
              <a:solidFill>
                <a:prstClr val="black"/>
              </a:solidFill>
            </a:endParaRPr>
          </a:p>
        </p:txBody>
      </p:sp>
    </p:spTree>
    <p:extLst>
      <p:ext uri="{BB962C8B-B14F-4D97-AF65-F5344CB8AC3E}">
        <p14:creationId xmlns:p14="http://schemas.microsoft.com/office/powerpoint/2010/main" val="2363803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Unprotected Sides &amp; Edges</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i="1" dirty="0"/>
              <a:t>“Unprotected sides and edges”</a:t>
            </a:r>
            <a:r>
              <a:rPr lang="en-US" dirty="0"/>
              <a:t> means any side or edge (except at entrances to points of access) of a walking/working surface, e.g., floor, roof, ramp, or runway where there is no wall or guardrail system at least 39 inches (1.0 m) high.</a:t>
            </a:r>
            <a:endParaRPr lang="es-CO" dirty="0"/>
          </a:p>
          <a:p>
            <a:r>
              <a:rPr lang="en-US" dirty="0"/>
              <a:t>Each employee on a walking/working surface (horizontal and vertical surface) with an unprotected side or edge which is 6 feet (1.8 m) or more above a lower level shall be protected from falling by the use of </a:t>
            </a:r>
            <a:r>
              <a:rPr lang="en-US" i="1" dirty="0"/>
              <a:t>guardrail systems</a:t>
            </a:r>
            <a:r>
              <a:rPr lang="en-US" dirty="0"/>
              <a:t>, </a:t>
            </a:r>
            <a:r>
              <a:rPr lang="en-US" i="1" dirty="0"/>
              <a:t>safety net systems</a:t>
            </a:r>
            <a:r>
              <a:rPr lang="en-US" dirty="0"/>
              <a:t>, or </a:t>
            </a:r>
            <a:r>
              <a:rPr lang="en-US" i="1" dirty="0"/>
              <a:t>personal fall arrest systems</a:t>
            </a:r>
            <a:r>
              <a:rPr lang="en-US" dirty="0"/>
              <a:t>.</a:t>
            </a:r>
            <a:endParaRPr lang="es-CO" dirty="0"/>
          </a:p>
          <a:p>
            <a:endParaRPr lang="es-CO" dirty="0"/>
          </a:p>
        </p:txBody>
      </p:sp>
      <p:sp>
        <p:nvSpPr>
          <p:cNvPr id="4" name="TextBox 3"/>
          <p:cNvSpPr txBox="1"/>
          <p:nvPr/>
        </p:nvSpPr>
        <p:spPr>
          <a:xfrm>
            <a:off x="1028700" y="6381750"/>
            <a:ext cx="3390900" cy="369332"/>
          </a:xfrm>
          <a:prstGeom prst="rect">
            <a:avLst/>
          </a:prstGeom>
          <a:noFill/>
        </p:spPr>
        <p:txBody>
          <a:bodyPr wrap="square" rtlCol="0">
            <a:spAutoFit/>
          </a:bodyPr>
          <a:lstStyle/>
          <a:p>
            <a:r>
              <a:rPr lang="en-US" dirty="0">
                <a:solidFill>
                  <a:prstClr val="black"/>
                </a:solidFill>
              </a:rPr>
              <a:t>Page 53</a:t>
            </a:r>
            <a:endParaRPr lang="es-CO" dirty="0">
              <a:solidFill>
                <a:prstClr val="black"/>
              </a:solidFill>
            </a:endParaRPr>
          </a:p>
        </p:txBody>
      </p:sp>
    </p:spTree>
    <p:extLst>
      <p:ext uri="{BB962C8B-B14F-4D97-AF65-F5344CB8AC3E}">
        <p14:creationId xmlns:p14="http://schemas.microsoft.com/office/powerpoint/2010/main" val="4099463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Leading Edges</a:t>
            </a:r>
            <a:r>
              <a:rPr lang="es-CO" b="1" i="1" dirty="0"/>
              <a:t/>
            </a:r>
            <a:br>
              <a:rPr lang="es-CO" b="1" i="1" dirty="0"/>
            </a:br>
            <a:endParaRPr lang="es-CO" dirty="0"/>
          </a:p>
        </p:txBody>
      </p:sp>
      <p:sp>
        <p:nvSpPr>
          <p:cNvPr id="3" name="Content Placeholder 2"/>
          <p:cNvSpPr>
            <a:spLocks noGrp="1"/>
          </p:cNvSpPr>
          <p:nvPr>
            <p:ph idx="1"/>
          </p:nvPr>
        </p:nvSpPr>
        <p:spPr/>
        <p:txBody>
          <a:bodyPr>
            <a:normAutofit fontScale="92500" lnSpcReduction="10000"/>
          </a:bodyPr>
          <a:lstStyle/>
          <a:p>
            <a:r>
              <a:rPr lang="en-US" i="1" dirty="0"/>
              <a:t>“Leading edge” </a:t>
            </a:r>
            <a:r>
              <a:rPr lang="en-US" dirty="0"/>
              <a:t>means the edge of a floor, roof, or formwork for a floor or other walking/working surface (such as the deck) which changes location as additional floor, roof, decking, or formwork sections are placed, formed, or constructed. A leading edge is considered to be an "unprotected side and edge" during periods when it is not actively and continuously under construction.</a:t>
            </a:r>
            <a:endParaRPr lang="es-CO" dirty="0"/>
          </a:p>
          <a:p>
            <a:r>
              <a:rPr lang="en-US" b="1" u="sng" dirty="0">
                <a:hlinkClick r:id="rId2"/>
              </a:rPr>
              <a:t>1926.501(b)(2)(</a:t>
            </a:r>
            <a:r>
              <a:rPr lang="en-US" b="1" u="sng" dirty="0" err="1">
                <a:hlinkClick r:id="rId2"/>
              </a:rPr>
              <a:t>i</a:t>
            </a:r>
            <a:r>
              <a:rPr lang="en-US" b="1" u="sng" dirty="0">
                <a:hlinkClick r:id="rId2"/>
              </a:rPr>
              <a:t>)</a:t>
            </a:r>
            <a:r>
              <a:rPr lang="en-US" b="1" u="sng" dirty="0"/>
              <a:t> </a:t>
            </a:r>
            <a:r>
              <a:rPr lang="en-US" dirty="0"/>
              <a:t>Each employee who is constructing a leading edge 6 feet (1.8 m) or more above lower levels shall be protected from falling by guardrail systems, safety net systems, or personal fall arrest systems. Exception: When the employer can demonstrate that it is infeasible or creates a greater hazard to use these systems, the employer shall develop and implement a fall protection plan which meets the requirements of paragraph (k) of 1926.502.</a:t>
            </a:r>
            <a:endParaRPr lang="es-CO" dirty="0"/>
          </a:p>
          <a:p>
            <a:endParaRPr lang="es-CO" dirty="0"/>
          </a:p>
        </p:txBody>
      </p:sp>
    </p:spTree>
    <p:extLst>
      <p:ext uri="{BB962C8B-B14F-4D97-AF65-F5344CB8AC3E}">
        <p14:creationId xmlns:p14="http://schemas.microsoft.com/office/powerpoint/2010/main" val="1098426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Full Body Harness</a:t>
            </a:r>
            <a:r>
              <a:rPr lang="es-CO" b="1" dirty="0"/>
              <a:t/>
            </a:r>
            <a:br>
              <a:rPr lang="es-CO" b="1" dirty="0"/>
            </a:br>
            <a:endParaRPr lang="es-CO" dirty="0"/>
          </a:p>
        </p:txBody>
      </p:sp>
      <p:sp>
        <p:nvSpPr>
          <p:cNvPr id="3" name="Content Placeholder 2"/>
          <p:cNvSpPr>
            <a:spLocks noGrp="1"/>
          </p:cNvSpPr>
          <p:nvPr>
            <p:ph idx="1"/>
          </p:nvPr>
        </p:nvSpPr>
        <p:spPr>
          <a:xfrm>
            <a:off x="838200" y="1253330"/>
            <a:ext cx="10515600" cy="4351338"/>
          </a:xfrm>
        </p:spPr>
        <p:txBody>
          <a:bodyPr/>
          <a:lstStyle/>
          <a:p>
            <a:r>
              <a:rPr lang="en-US" dirty="0"/>
              <a:t>A full body harness is required for fall arrest. Safety harnesses distribute fall-arrest impact through the thighs and buttocks. Safety belts (waist belts) are no longer permitted for use as personal fall arrest equipment. In a fall arrest, they can cause serious damage to internal organs such as the spleen and pancreas.</a:t>
            </a:r>
            <a:endParaRPr lang="es-CO" dirty="0"/>
          </a:p>
          <a:p>
            <a:endParaRPr lang="es-CO" dirty="0"/>
          </a:p>
        </p:txBody>
      </p:sp>
      <p:pic>
        <p:nvPicPr>
          <p:cNvPr id="4" name="Picture 3" title="An illustration of a full body harnes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9634" y="3234205"/>
            <a:ext cx="3275290" cy="3423770"/>
          </a:xfrm>
          <a:prstGeom prst="rect">
            <a:avLst/>
          </a:prstGeom>
        </p:spPr>
      </p:pic>
    </p:spTree>
    <p:extLst>
      <p:ext uri="{BB962C8B-B14F-4D97-AF65-F5344CB8AC3E}">
        <p14:creationId xmlns:p14="http://schemas.microsoft.com/office/powerpoint/2010/main" val="2778798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Hoist Areas</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b="1" u="sng" dirty="0">
                <a:hlinkClick r:id="rId2"/>
              </a:rPr>
              <a:t>1926.501(b)(3)</a:t>
            </a:r>
            <a:r>
              <a:rPr lang="en-US" b="1" u="sng" dirty="0"/>
              <a:t> </a:t>
            </a:r>
            <a:r>
              <a:rPr lang="en-US" u="sng" dirty="0"/>
              <a:t> </a:t>
            </a:r>
            <a:r>
              <a:rPr lang="en-US" dirty="0"/>
              <a:t>Hoist areas." Each employee in a hoist area shall be protected from falling 6 feet (1.8 m) or more to lower levels by guardrail systems or personal fall arrest systems. If guardrail systems, [or chain, gate, or guardrail] or portions thereof, are removed to facilitate the hoisting operation (e.g., during landing of materials), and an employee must lean through the access opening or out over the edge of the access opening (to receive or guide equipment and materials, for example), that employee shall be protected from fall hazards by a personal fall arrest system.</a:t>
            </a:r>
            <a:endParaRPr lang="es-CO" dirty="0"/>
          </a:p>
          <a:p>
            <a:endParaRPr lang="es-CO" dirty="0"/>
          </a:p>
        </p:txBody>
      </p:sp>
    </p:spTree>
    <p:extLst>
      <p:ext uri="{BB962C8B-B14F-4D97-AF65-F5344CB8AC3E}">
        <p14:creationId xmlns:p14="http://schemas.microsoft.com/office/powerpoint/2010/main" val="1346665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Example of Open Sided Floor Protection</a:t>
            </a:r>
            <a:endParaRPr lang="en-US" dirty="0"/>
          </a:p>
        </p:txBody>
      </p:sp>
      <p:pic>
        <p:nvPicPr>
          <p:cNvPr id="4" name="Content Placeholder 3" title="An illustration of an open sided floor protection"/>
          <p:cNvPicPr>
            <a:picLocks noGrp="1" noChangeAspect="1"/>
          </p:cNvPicPr>
          <p:nvPr>
            <p:ph idx="4294967295"/>
          </p:nvPr>
        </p:nvPicPr>
        <p:blipFill>
          <a:blip r:embed="rId2"/>
          <a:stretch>
            <a:fillRect/>
          </a:stretch>
        </p:blipFill>
        <p:spPr>
          <a:xfrm>
            <a:off x="0" y="1787525"/>
            <a:ext cx="6791325" cy="4773613"/>
          </a:xfrm>
          <a:prstGeom prst="rect">
            <a:avLst/>
          </a:prstGeom>
        </p:spPr>
      </p:pic>
    </p:spTree>
    <p:extLst>
      <p:ext uri="{BB962C8B-B14F-4D97-AF65-F5344CB8AC3E}">
        <p14:creationId xmlns:p14="http://schemas.microsoft.com/office/powerpoint/2010/main" val="3681010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Formwork &amp; Reinforcing Steel</a:t>
            </a:r>
            <a:r>
              <a:rPr lang="es-CO" b="1" i="1" dirty="0"/>
              <a:t/>
            </a:r>
            <a:br>
              <a:rPr lang="es-CO" b="1" i="1" dirty="0"/>
            </a:br>
            <a:endParaRPr lang="es-CO" dirty="0"/>
          </a:p>
        </p:txBody>
      </p:sp>
      <p:sp>
        <p:nvSpPr>
          <p:cNvPr id="3" name="Content Placeholder 2"/>
          <p:cNvSpPr>
            <a:spLocks noGrp="1"/>
          </p:cNvSpPr>
          <p:nvPr>
            <p:ph idx="1"/>
          </p:nvPr>
        </p:nvSpPr>
        <p:spPr>
          <a:xfrm>
            <a:off x="752475" y="1457325"/>
            <a:ext cx="7096125" cy="4014788"/>
          </a:xfrm>
        </p:spPr>
        <p:txBody>
          <a:bodyPr>
            <a:normAutofit fontScale="92500" lnSpcReduction="10000"/>
          </a:bodyPr>
          <a:lstStyle/>
          <a:p>
            <a:r>
              <a:rPr lang="en-US" i="1" dirty="0"/>
              <a:t>"Formwork" </a:t>
            </a:r>
            <a:r>
              <a:rPr lang="en-US" dirty="0"/>
              <a:t>means the total system of support for freshly placed or partially cured concrete, including the mold or sheeting (form) that is in contact with the concrete as well as all supporting members including shores, </a:t>
            </a:r>
            <a:r>
              <a:rPr lang="en-US" dirty="0" err="1"/>
              <a:t>reshores</a:t>
            </a:r>
            <a:r>
              <a:rPr lang="en-US" dirty="0"/>
              <a:t>, hardware, braces, and related hardware.</a:t>
            </a:r>
            <a:endParaRPr lang="es-CO" dirty="0"/>
          </a:p>
          <a:p>
            <a:r>
              <a:rPr lang="en-US" dirty="0"/>
              <a:t>"Formwork and reinforcing steel." Each employee on the face of formwork or reinforcing steel shall be protected from falling 6 feet (1.8 m) or more to lower levels by personal fall arrest systems, safety net systems, or positioning device systems.</a:t>
            </a:r>
            <a:endParaRPr lang="es-CO" dirty="0"/>
          </a:p>
          <a:p>
            <a:endParaRPr lang="es-CO" dirty="0"/>
          </a:p>
        </p:txBody>
      </p:sp>
      <p:pic>
        <p:nvPicPr>
          <p:cNvPr id="4" name="Picture 3" title="Picture of a worker doing formwork and reinforcing steel"/>
          <p:cNvPicPr>
            <a:picLocks noChangeAspect="1"/>
          </p:cNvPicPr>
          <p:nvPr/>
        </p:nvPicPr>
        <p:blipFill>
          <a:blip r:embed="rId2"/>
          <a:stretch>
            <a:fillRect/>
          </a:stretch>
        </p:blipFill>
        <p:spPr>
          <a:xfrm>
            <a:off x="8286750" y="1225210"/>
            <a:ext cx="3610041" cy="4664174"/>
          </a:xfrm>
          <a:prstGeom prst="rect">
            <a:avLst/>
          </a:prstGeom>
        </p:spPr>
      </p:pic>
    </p:spTree>
    <p:extLst>
      <p:ext uri="{BB962C8B-B14F-4D97-AF65-F5344CB8AC3E}">
        <p14:creationId xmlns:p14="http://schemas.microsoft.com/office/powerpoint/2010/main" val="3400654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Ramps, Runways/Walkways</a:t>
            </a:r>
            <a:r>
              <a:rPr lang="es-CO" b="1" i="1" dirty="0"/>
              <a:t/>
            </a:r>
            <a:br>
              <a:rPr lang="es-CO" b="1" i="1" dirty="0"/>
            </a:br>
            <a:endParaRPr lang="es-CO" dirty="0"/>
          </a:p>
        </p:txBody>
      </p:sp>
      <p:sp>
        <p:nvSpPr>
          <p:cNvPr id="3" name="Content Placeholder 2"/>
          <p:cNvSpPr>
            <a:spLocks noGrp="1"/>
          </p:cNvSpPr>
          <p:nvPr>
            <p:ph idx="1"/>
          </p:nvPr>
        </p:nvSpPr>
        <p:spPr>
          <a:xfrm>
            <a:off x="161925" y="1027906"/>
            <a:ext cx="11906250" cy="3429794"/>
          </a:xfrm>
        </p:spPr>
        <p:txBody>
          <a:bodyPr>
            <a:normAutofit fontScale="70000" lnSpcReduction="20000"/>
          </a:bodyPr>
          <a:lstStyle/>
          <a:p>
            <a:r>
              <a:rPr lang="en-US" i="1" dirty="0"/>
              <a:t>“Ramps” </a:t>
            </a:r>
            <a:r>
              <a:rPr lang="en-US" dirty="0"/>
              <a:t>means an inclined walking or working surface that is used to gain access to one point from another.</a:t>
            </a:r>
            <a:endParaRPr lang="es-CO" dirty="0"/>
          </a:p>
          <a:p>
            <a:r>
              <a:rPr lang="en-US" i="1" dirty="0"/>
              <a:t>“Runways/Walkways”</a:t>
            </a:r>
            <a:r>
              <a:rPr lang="en-US" dirty="0"/>
              <a:t> means a portion of an elevated platform used only for access and not as a work level.</a:t>
            </a:r>
            <a:endParaRPr lang="es-CO" dirty="0"/>
          </a:p>
          <a:p>
            <a:r>
              <a:rPr lang="en-US" dirty="0"/>
              <a:t>1926.451(e)(5)(</a:t>
            </a:r>
            <a:r>
              <a:rPr lang="en-US" dirty="0" err="1"/>
              <a:t>i</a:t>
            </a:r>
            <a:r>
              <a:rPr lang="en-US" dirty="0"/>
              <a:t>) Ramps and walkways 6 feet (1.8 m) or more above lower levels shall have guardrail systems which comply with subpart M of this part -- Fall Protection;</a:t>
            </a:r>
            <a:endParaRPr lang="es-CO" dirty="0"/>
          </a:p>
          <a:p>
            <a:r>
              <a:rPr lang="en-US" dirty="0"/>
              <a:t>1926.451(e)(5)(ii) No ramp or walkway shall be inclined more than a slope of one (1) vertical to three (3) horizontal (20 degrees above the horizontal).</a:t>
            </a:r>
            <a:endParaRPr lang="es-CO" dirty="0"/>
          </a:p>
          <a:p>
            <a:r>
              <a:rPr lang="en-US" dirty="0"/>
              <a:t>1926.451(e)(5)(iii) If the slope of a ramp or a walkway is steeper than one (1) vertical in eight (8) horizontal, the ramp or walkway shall have cleats not more than fourteen (14) inches (35 cm) apart which are securely fastened to the planks to provide footing.</a:t>
            </a:r>
            <a:endParaRPr lang="es-CO" dirty="0"/>
          </a:p>
          <a:p>
            <a:r>
              <a:rPr lang="en-US" dirty="0"/>
              <a:t>1926.501(b)(6) "Ramps, runways, and other walkways." Each employee on ramps, runways, and other walkways shall be protected from falling 6 feet (1.8 m) or more to lower levels by guardrail systems.</a:t>
            </a:r>
            <a:endParaRPr lang="es-CO" dirty="0"/>
          </a:p>
          <a:p>
            <a:endParaRPr lang="es-CO" dirty="0"/>
          </a:p>
        </p:txBody>
      </p:sp>
      <p:pic>
        <p:nvPicPr>
          <p:cNvPr id="4" name="Picture 3" title="An illustration of ramps, runways and walkways"/>
          <p:cNvPicPr>
            <a:picLocks noChangeAspect="1"/>
          </p:cNvPicPr>
          <p:nvPr/>
        </p:nvPicPr>
        <p:blipFill>
          <a:blip r:embed="rId2"/>
          <a:stretch>
            <a:fillRect/>
          </a:stretch>
        </p:blipFill>
        <p:spPr>
          <a:xfrm>
            <a:off x="3280871" y="4200315"/>
            <a:ext cx="5663104" cy="2657685"/>
          </a:xfrm>
          <a:prstGeom prst="rect">
            <a:avLst/>
          </a:prstGeom>
        </p:spPr>
      </p:pic>
      <p:sp>
        <p:nvSpPr>
          <p:cNvPr id="5" name="TextBox 4"/>
          <p:cNvSpPr txBox="1"/>
          <p:nvPr/>
        </p:nvSpPr>
        <p:spPr>
          <a:xfrm>
            <a:off x="285750" y="6238875"/>
            <a:ext cx="1752600" cy="369332"/>
          </a:xfrm>
          <a:prstGeom prst="rect">
            <a:avLst/>
          </a:prstGeom>
          <a:noFill/>
        </p:spPr>
        <p:txBody>
          <a:bodyPr wrap="square" rtlCol="0">
            <a:spAutoFit/>
          </a:bodyPr>
          <a:lstStyle/>
          <a:p>
            <a:r>
              <a:rPr lang="en-US" dirty="0">
                <a:solidFill>
                  <a:prstClr val="black"/>
                </a:solidFill>
              </a:rPr>
              <a:t>Page 54</a:t>
            </a:r>
            <a:endParaRPr lang="es-CO" dirty="0">
              <a:solidFill>
                <a:prstClr val="black"/>
              </a:solidFill>
            </a:endParaRPr>
          </a:p>
        </p:txBody>
      </p:sp>
    </p:spTree>
    <p:extLst>
      <p:ext uri="{BB962C8B-B14F-4D97-AF65-F5344CB8AC3E}">
        <p14:creationId xmlns:p14="http://schemas.microsoft.com/office/powerpoint/2010/main" val="563026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Excavations</a:t>
            </a:r>
            <a:r>
              <a:rPr lang="es-CO" b="1" i="1" dirty="0"/>
              <a:t/>
            </a:r>
            <a:br>
              <a:rPr lang="es-CO" b="1" i="1" dirty="0"/>
            </a:br>
            <a:endParaRPr lang="es-CO" dirty="0"/>
          </a:p>
        </p:txBody>
      </p:sp>
      <p:sp>
        <p:nvSpPr>
          <p:cNvPr id="3" name="Content Placeholder 2"/>
          <p:cNvSpPr>
            <a:spLocks noGrp="1"/>
          </p:cNvSpPr>
          <p:nvPr>
            <p:ph idx="1"/>
          </p:nvPr>
        </p:nvSpPr>
        <p:spPr>
          <a:xfrm>
            <a:off x="447675" y="1152525"/>
            <a:ext cx="11210925" cy="5410200"/>
          </a:xfrm>
        </p:spPr>
        <p:txBody>
          <a:bodyPr>
            <a:normAutofit fontScale="85000" lnSpcReduction="20000"/>
          </a:bodyPr>
          <a:lstStyle/>
          <a:p>
            <a:r>
              <a:rPr lang="en-US" i="1" dirty="0"/>
              <a:t>“Excavation”</a:t>
            </a:r>
            <a:r>
              <a:rPr lang="en-US" dirty="0"/>
              <a:t> means any man-made cut, cavity, trench, or depression in an earth surface, formed by earth removal.</a:t>
            </a:r>
            <a:endParaRPr lang="es-CO" dirty="0"/>
          </a:p>
          <a:p>
            <a:r>
              <a:rPr lang="en-US" dirty="0"/>
              <a:t>“Trench” (Trench excavation)” means a narrow excavation (in relation to its length) made below the surface of the ground. In general, the depth is greater than the width, but the width of a trench (measured at the bottom) is not greater than 15 feet (4.6 m). If forms or other structures are installed or constructed in an excavation so as to reduce the dimension measured from the forms or structure to the side of the excavation to 15 feet (4.6 m) or less (measured at the bottom of the excavation), the excavation is also considered to be a trench.</a:t>
            </a:r>
            <a:endParaRPr lang="es-CO" dirty="0"/>
          </a:p>
          <a:p>
            <a:r>
              <a:rPr lang="en-US" dirty="0"/>
              <a:t>Walkways shall be provided where employee or equipment required or permitted to cross over excavations. Guardrails which comply with 29 CFR 1926.502(b) shall be provided where walkways are 6 feet or more above lower levels.</a:t>
            </a:r>
            <a:endParaRPr lang="es-CO" dirty="0"/>
          </a:p>
          <a:p>
            <a:r>
              <a:rPr lang="en-US" dirty="0"/>
              <a:t> </a:t>
            </a:r>
            <a:r>
              <a:rPr lang="en-US" b="1" u="sng" dirty="0">
                <a:hlinkClick r:id="rId2"/>
              </a:rPr>
              <a:t>1926.501(b)(7)(</a:t>
            </a:r>
            <a:r>
              <a:rPr lang="en-US" b="1" u="sng" dirty="0" err="1">
                <a:hlinkClick r:id="rId2"/>
              </a:rPr>
              <a:t>i</a:t>
            </a:r>
            <a:r>
              <a:rPr lang="en-US" b="1" u="sng" dirty="0">
                <a:hlinkClick r:id="rId2"/>
              </a:rPr>
              <a:t>)</a:t>
            </a:r>
            <a:r>
              <a:rPr lang="en-US" b="1" dirty="0"/>
              <a:t>  </a:t>
            </a:r>
            <a:r>
              <a:rPr lang="en-US" dirty="0"/>
              <a:t>Each employee at the edge of an excavation 6 feet (1.8 m) or more in depth shall be protected from falling by guardrail systems, fences, or barricades when the excavations are not readily seen because of plant growth or other visual barrier; </a:t>
            </a:r>
            <a:r>
              <a:rPr lang="en-US" b="1" u="sng" dirty="0">
                <a:hlinkClick r:id="rId3"/>
              </a:rPr>
              <a:t>1926.501(b)(7)(ii)</a:t>
            </a:r>
            <a:r>
              <a:rPr lang="en-US" b="1" dirty="0"/>
              <a:t> </a:t>
            </a:r>
            <a:r>
              <a:rPr lang="en-US" dirty="0"/>
              <a:t>Each employee at the edge of a well, pit, shaft, and similar excavation 6 feet (1.8 m) or more in depth shall be protected from falling by guardrail systems, fences, barricades, or covers.</a:t>
            </a:r>
            <a:endParaRPr lang="es-CO" dirty="0"/>
          </a:p>
          <a:p>
            <a:endParaRPr lang="es-CO" dirty="0"/>
          </a:p>
        </p:txBody>
      </p:sp>
    </p:spTree>
    <p:extLst>
      <p:ext uri="{BB962C8B-B14F-4D97-AF65-F5344CB8AC3E}">
        <p14:creationId xmlns:p14="http://schemas.microsoft.com/office/powerpoint/2010/main" val="788865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Dangerous Equipment</a:t>
            </a:r>
            <a:r>
              <a:rPr lang="es-CO" b="1" i="1" dirty="0"/>
              <a:t/>
            </a:r>
            <a:br>
              <a:rPr lang="es-CO" b="1" i="1" dirty="0"/>
            </a:br>
            <a:endParaRPr lang="es-CO" dirty="0"/>
          </a:p>
        </p:txBody>
      </p:sp>
      <p:sp>
        <p:nvSpPr>
          <p:cNvPr id="3" name="Content Placeholder 2"/>
          <p:cNvSpPr>
            <a:spLocks noGrp="1"/>
          </p:cNvSpPr>
          <p:nvPr>
            <p:ph idx="1"/>
          </p:nvPr>
        </p:nvSpPr>
        <p:spPr/>
        <p:txBody>
          <a:bodyPr>
            <a:normAutofit/>
          </a:bodyPr>
          <a:lstStyle/>
          <a:p>
            <a:r>
              <a:rPr lang="en-US" i="1" dirty="0"/>
              <a:t>“Dangerous equipment”</a:t>
            </a:r>
            <a:r>
              <a:rPr lang="en-US" dirty="0"/>
              <a:t> means equipment (such as pickling or galvanizing tanks, degreasing units, machinery, electrical equipment, and other units) which, as a result of form or function, may be hazardous to employees who fall onto or into such equipment.</a:t>
            </a:r>
            <a:endParaRPr lang="es-CO" dirty="0"/>
          </a:p>
          <a:p>
            <a:r>
              <a:rPr lang="en-US" dirty="0"/>
              <a:t>Regardless of height, if a worker can fall into or onto dangerous machines or equipment (such as a vat or acid or a conveyor belt) employers must provide guardrails and toe-boards to prevent workers from falling and getting injured</a:t>
            </a:r>
            <a:r>
              <a:rPr lang="en-US" dirty="0" smtClean="0"/>
              <a:t>.</a:t>
            </a:r>
            <a:r>
              <a:rPr lang="en-US" b="1" i="1" u="sng" dirty="0"/>
              <a:t/>
            </a:r>
            <a:br>
              <a:rPr lang="en-US" b="1" i="1" u="sng" dirty="0"/>
            </a:br>
            <a:endParaRPr lang="es-CO" dirty="0"/>
          </a:p>
        </p:txBody>
      </p:sp>
      <p:sp>
        <p:nvSpPr>
          <p:cNvPr id="4" name="TextBox 3"/>
          <p:cNvSpPr txBox="1"/>
          <p:nvPr/>
        </p:nvSpPr>
        <p:spPr>
          <a:xfrm>
            <a:off x="933450" y="6448425"/>
            <a:ext cx="2562225" cy="369332"/>
          </a:xfrm>
          <a:prstGeom prst="rect">
            <a:avLst/>
          </a:prstGeom>
          <a:noFill/>
        </p:spPr>
        <p:txBody>
          <a:bodyPr wrap="square" rtlCol="0">
            <a:spAutoFit/>
          </a:bodyPr>
          <a:lstStyle/>
          <a:p>
            <a:r>
              <a:rPr lang="en-US" dirty="0">
                <a:solidFill>
                  <a:prstClr val="black"/>
                </a:solidFill>
              </a:rPr>
              <a:t>Page 55</a:t>
            </a:r>
            <a:endParaRPr lang="es-CO" dirty="0">
              <a:solidFill>
                <a:prstClr val="black"/>
              </a:solidFill>
            </a:endParaRPr>
          </a:p>
        </p:txBody>
      </p:sp>
    </p:spTree>
    <p:extLst>
      <p:ext uri="{BB962C8B-B14F-4D97-AF65-F5344CB8AC3E}">
        <p14:creationId xmlns:p14="http://schemas.microsoft.com/office/powerpoint/2010/main" val="4178882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Overhand Bricklaying</a:t>
            </a:r>
            <a:r>
              <a:rPr lang="es-CO" b="1" i="1" dirty="0"/>
              <a:t/>
            </a:r>
            <a:br>
              <a:rPr lang="es-CO" b="1" i="1" dirty="0"/>
            </a:br>
            <a:endParaRPr lang="es-CO" dirty="0"/>
          </a:p>
        </p:txBody>
      </p:sp>
      <p:sp>
        <p:nvSpPr>
          <p:cNvPr id="3" name="Content Placeholder 2"/>
          <p:cNvSpPr>
            <a:spLocks noGrp="1"/>
          </p:cNvSpPr>
          <p:nvPr>
            <p:ph idx="1"/>
          </p:nvPr>
        </p:nvSpPr>
        <p:spPr/>
        <p:txBody>
          <a:bodyPr>
            <a:normAutofit fontScale="85000" lnSpcReduction="20000"/>
          </a:bodyPr>
          <a:lstStyle/>
          <a:p>
            <a:r>
              <a:rPr lang="en-US" i="1" dirty="0"/>
              <a:t>“Overhand bricklaying and related work”</a:t>
            </a:r>
            <a:r>
              <a:rPr lang="en-US" dirty="0"/>
              <a:t> means the process of laying bricks and masonry units such that the surface of the wall to be jointed is on the opposite side of the wall from the mason, requiring the mason to lean over the wall to complete the work. Related work includes mason tending and electrical installation incorporated into the brick wall during the overhand bricklaying process.</a:t>
            </a:r>
            <a:endParaRPr lang="es-CO" dirty="0"/>
          </a:p>
          <a:p>
            <a:r>
              <a:rPr lang="en-US" dirty="0"/>
              <a:t>Where a mason performs overhand bricklaying and related work 6 feet above lower levels, the requirements for fall protection systems can be satisfied by the use of guardrail systems, safety net systems, personal fall arrest systems, or by creating a controlled access zone in which only employees engaged in overhand bricklaying or related work, works. However controlled access zones are not permitted where the mason is reaching more than 10 inches below the level of the walking/working surface on which he is working. In that instance conventional fall protection such as a guardrail system, safety net system, or personal fall arrest system is required to be used.</a:t>
            </a:r>
            <a:endParaRPr lang="es-CO" dirty="0"/>
          </a:p>
          <a:p>
            <a:endParaRPr lang="es-CO" dirty="0"/>
          </a:p>
        </p:txBody>
      </p:sp>
    </p:spTree>
    <p:extLst>
      <p:ext uri="{BB962C8B-B14F-4D97-AF65-F5344CB8AC3E}">
        <p14:creationId xmlns:p14="http://schemas.microsoft.com/office/powerpoint/2010/main" val="1263413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Roofing Work on Low-sloped Roofs</a:t>
            </a:r>
            <a:r>
              <a:rPr lang="es-CO" b="1" i="1" dirty="0"/>
              <a:t/>
            </a:r>
            <a:br>
              <a:rPr lang="es-CO" b="1" i="1" dirty="0"/>
            </a:br>
            <a:endParaRPr lang="es-CO" dirty="0"/>
          </a:p>
        </p:txBody>
      </p:sp>
      <p:sp>
        <p:nvSpPr>
          <p:cNvPr id="3" name="Content Placeholder 2"/>
          <p:cNvSpPr>
            <a:spLocks noGrp="1"/>
          </p:cNvSpPr>
          <p:nvPr>
            <p:ph idx="1"/>
          </p:nvPr>
        </p:nvSpPr>
        <p:spPr>
          <a:xfrm>
            <a:off x="619125" y="1276350"/>
            <a:ext cx="10734675" cy="4900613"/>
          </a:xfrm>
        </p:spPr>
        <p:txBody>
          <a:bodyPr>
            <a:normAutofit fontScale="92500" lnSpcReduction="20000"/>
          </a:bodyPr>
          <a:lstStyle/>
          <a:p>
            <a:r>
              <a:rPr lang="en-US" i="1" dirty="0"/>
              <a:t>“Roofing work”</a:t>
            </a:r>
            <a:r>
              <a:rPr lang="en-US" dirty="0"/>
              <a:t> means the hoisting, storage, application, and removal of roofing materials and equipment, including related insulation, sheet metal, and vapor barrier work, but not including the construction of the roof deck.</a:t>
            </a:r>
            <a:endParaRPr lang="es-CO" dirty="0"/>
          </a:p>
          <a:p>
            <a:r>
              <a:rPr lang="en-US" i="1" dirty="0"/>
              <a:t>“Low-slope roof” </a:t>
            </a:r>
            <a:r>
              <a:rPr lang="en-US" dirty="0"/>
              <a:t>means a roof having a slope less than or equal to 4 in 12 (vertical to horizontal</a:t>
            </a:r>
            <a:r>
              <a:rPr lang="en-US" dirty="0" smtClean="0"/>
              <a:t>).</a:t>
            </a:r>
            <a:endParaRPr lang="es-CO" dirty="0"/>
          </a:p>
          <a:p>
            <a:r>
              <a:rPr lang="en-US" dirty="0"/>
              <a:t>29 CFR 1926 (b)(10) 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endParaRPr lang="es-CO" dirty="0"/>
          </a:p>
          <a:p>
            <a:endParaRPr lang="es-CO" dirty="0"/>
          </a:p>
        </p:txBody>
      </p:sp>
    </p:spTree>
    <p:extLst>
      <p:ext uri="{BB962C8B-B14F-4D97-AF65-F5344CB8AC3E}">
        <p14:creationId xmlns:p14="http://schemas.microsoft.com/office/powerpoint/2010/main" val="2364044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0"/>
            <a:ext cx="10515600" cy="1325563"/>
          </a:xfrm>
        </p:spPr>
        <p:txBody>
          <a:bodyPr/>
          <a:lstStyle/>
          <a:p>
            <a:r>
              <a:rPr lang="en-US" b="1" u="sng" dirty="0"/>
              <a:t>Steep Roofs</a:t>
            </a:r>
            <a:r>
              <a:rPr lang="es-CO" b="1" i="1" dirty="0"/>
              <a:t/>
            </a:r>
            <a:br>
              <a:rPr lang="es-CO" b="1" i="1" dirty="0"/>
            </a:br>
            <a:endParaRPr lang="es-CO" dirty="0"/>
          </a:p>
        </p:txBody>
      </p:sp>
      <p:sp>
        <p:nvSpPr>
          <p:cNvPr id="3" name="Content Placeholder 2"/>
          <p:cNvSpPr>
            <a:spLocks noGrp="1"/>
          </p:cNvSpPr>
          <p:nvPr>
            <p:ph idx="1"/>
          </p:nvPr>
        </p:nvSpPr>
        <p:spPr>
          <a:xfrm>
            <a:off x="733425" y="749300"/>
            <a:ext cx="10515600" cy="4351338"/>
          </a:xfrm>
        </p:spPr>
        <p:txBody>
          <a:bodyPr/>
          <a:lstStyle/>
          <a:p>
            <a:r>
              <a:rPr lang="en-US" i="1" dirty="0"/>
              <a:t>“Steep roof”</a:t>
            </a:r>
            <a:r>
              <a:rPr lang="en-US" dirty="0"/>
              <a:t> means a roof having a slope greater than 4 in 12 (vertical to horizontal).</a:t>
            </a:r>
            <a:endParaRPr lang="es-CO" dirty="0"/>
          </a:p>
          <a:p>
            <a:r>
              <a:rPr lang="en-US" dirty="0"/>
              <a:t>1926.501(b)(11) "Steep roofs." Each employee on a steep roof with unprotected sides and edges 6 feet (1.8 m) or more above lower levels shall be protected from falling by guardrail systems with </a:t>
            </a:r>
            <a:r>
              <a:rPr lang="en-US" dirty="0" err="1"/>
              <a:t>toeboards</a:t>
            </a:r>
            <a:r>
              <a:rPr lang="en-US" dirty="0"/>
              <a:t>, safety net systems, or personal fall arrest systems.</a:t>
            </a:r>
            <a:endParaRPr lang="es-CO" dirty="0"/>
          </a:p>
          <a:p>
            <a:endParaRPr lang="es-CO" dirty="0"/>
          </a:p>
        </p:txBody>
      </p:sp>
      <p:pic>
        <p:nvPicPr>
          <p:cNvPr id="4" name="Picture 3" title="Picture of a worker on a steep roo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8380" y="3219730"/>
            <a:ext cx="4236010" cy="3428719"/>
          </a:xfrm>
          <a:prstGeom prst="rect">
            <a:avLst/>
          </a:prstGeom>
        </p:spPr>
      </p:pic>
    </p:spTree>
    <p:extLst>
      <p:ext uri="{BB962C8B-B14F-4D97-AF65-F5344CB8AC3E}">
        <p14:creationId xmlns:p14="http://schemas.microsoft.com/office/powerpoint/2010/main" val="3933178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Precast Concrete Erection</a:t>
            </a:r>
            <a:r>
              <a:rPr lang="es-CO" b="1" i="1" dirty="0"/>
              <a:t/>
            </a:r>
            <a:br>
              <a:rPr lang="es-CO" b="1" i="1" dirty="0"/>
            </a:br>
            <a:endParaRPr lang="es-CO" dirty="0"/>
          </a:p>
        </p:txBody>
      </p:sp>
      <p:sp>
        <p:nvSpPr>
          <p:cNvPr id="3" name="Content Placeholder 2"/>
          <p:cNvSpPr>
            <a:spLocks noGrp="1"/>
          </p:cNvSpPr>
          <p:nvPr>
            <p:ph idx="1"/>
          </p:nvPr>
        </p:nvSpPr>
        <p:spPr>
          <a:xfrm>
            <a:off x="647700" y="1219200"/>
            <a:ext cx="10706100" cy="4957763"/>
          </a:xfrm>
        </p:spPr>
        <p:txBody>
          <a:bodyPr>
            <a:normAutofit fontScale="85000" lnSpcReduction="20000"/>
          </a:bodyPr>
          <a:lstStyle/>
          <a:p>
            <a:r>
              <a:rPr lang="en-US" i="1" dirty="0"/>
              <a:t>"Precast concrete"</a:t>
            </a:r>
            <a:r>
              <a:rPr lang="en-US" dirty="0"/>
              <a:t> means concrete members (such as walls, panels, slabs, columns, and beams) which have been formed, cast, and cured prior to final placement in a structure.</a:t>
            </a:r>
            <a:endParaRPr lang="es-CO" dirty="0"/>
          </a:p>
          <a:p>
            <a:r>
              <a:rPr lang="en-US" dirty="0"/>
              <a:t>1926.501(b)(12)  "Precast concrete erection." Each employee engaged in the erection of precast concrete members (including, but not limited to the erection of wall panels, columns, beams, and floor and roof "tees") and related operations such as grouting of precast concrete members, who is 6 feet (1.8 m) or more above lower levels shall be protected from falling by guardrail systems, safety net systems, or personal fall arrest systems, unless another provision in paragraph (b) of this section provides for an alternative fall protection measure. Exception: When the employer can demonstrate that it is infeasible or creates a greater hazard to use these systems, the employer shall develop and implement a fall protection plan which meets the requirements of paragraph (k) of 1926.502.</a:t>
            </a:r>
            <a:endParaRPr lang="es-CO" dirty="0"/>
          </a:p>
          <a:p>
            <a:r>
              <a:rPr lang="en-US" dirty="0"/>
              <a:t>Note: There is a presumption that it is feasible and will not create a greater hazard to implement at least one of the above-listed fall protection systems. Accordingly, the employer has the burden of establishing that it is appropriate to implement a fall protection plan which complies with 1926.502(k) for a particular workplace situation, in lieu of implementing any of those systems.</a:t>
            </a:r>
            <a:endParaRPr lang="es-CO" dirty="0"/>
          </a:p>
          <a:p>
            <a:endParaRPr lang="es-CO" dirty="0"/>
          </a:p>
        </p:txBody>
      </p:sp>
      <p:sp>
        <p:nvSpPr>
          <p:cNvPr id="4" name="TextBox 3"/>
          <p:cNvSpPr txBox="1"/>
          <p:nvPr/>
        </p:nvSpPr>
        <p:spPr>
          <a:xfrm>
            <a:off x="1038225" y="6305550"/>
            <a:ext cx="2352675" cy="369332"/>
          </a:xfrm>
          <a:prstGeom prst="rect">
            <a:avLst/>
          </a:prstGeom>
          <a:noFill/>
        </p:spPr>
        <p:txBody>
          <a:bodyPr wrap="square" rtlCol="0">
            <a:spAutoFit/>
          </a:bodyPr>
          <a:lstStyle/>
          <a:p>
            <a:r>
              <a:rPr lang="en-US" dirty="0">
                <a:solidFill>
                  <a:prstClr val="black"/>
                </a:solidFill>
              </a:rPr>
              <a:t>Page 57</a:t>
            </a:r>
            <a:endParaRPr lang="es-CO" dirty="0">
              <a:solidFill>
                <a:prstClr val="black"/>
              </a:solidFill>
            </a:endParaRPr>
          </a:p>
        </p:txBody>
      </p:sp>
    </p:spTree>
    <p:extLst>
      <p:ext uri="{BB962C8B-B14F-4D97-AF65-F5344CB8AC3E}">
        <p14:creationId xmlns:p14="http://schemas.microsoft.com/office/powerpoint/2010/main" val="3718924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Lanyards</a:t>
            </a:r>
            <a:r>
              <a:rPr lang="es-CO" b="1" dirty="0"/>
              <a:t/>
            </a:r>
            <a:br>
              <a:rPr lang="es-CO" b="1" dirty="0"/>
            </a:br>
            <a:endParaRPr lang="es-CO" dirty="0"/>
          </a:p>
        </p:txBody>
      </p:sp>
      <p:sp>
        <p:nvSpPr>
          <p:cNvPr id="3" name="Content Placeholder 2"/>
          <p:cNvSpPr>
            <a:spLocks noGrp="1"/>
          </p:cNvSpPr>
          <p:nvPr>
            <p:ph idx="1"/>
          </p:nvPr>
        </p:nvSpPr>
        <p:spPr/>
        <p:txBody>
          <a:bodyPr>
            <a:normAutofit lnSpcReduction="10000"/>
          </a:bodyPr>
          <a:lstStyle/>
          <a:p>
            <a:pPr lvl="0"/>
            <a:r>
              <a:rPr lang="en-US" dirty="0"/>
              <a:t>Lanyards connect the harness directly to an anchorage such as a rope grab or horizontal static line. </a:t>
            </a:r>
            <a:endParaRPr lang="es-CO" dirty="0"/>
          </a:p>
          <a:p>
            <a:pPr lvl="0"/>
            <a:r>
              <a:rPr lang="en-US" dirty="0"/>
              <a:t>Lanyards should be either rope or synthetic web straps specifically manufactured for such use.</a:t>
            </a:r>
            <a:endParaRPr lang="es-CO" dirty="0"/>
          </a:p>
          <a:p>
            <a:pPr lvl="0"/>
            <a:r>
              <a:rPr lang="en-US" dirty="0"/>
              <a:t>Lanyards should have spliced eyes with thimbles and be fitted with locking snap hooks or D-clips for attachment to other components (Figure 1.16). </a:t>
            </a:r>
            <a:endParaRPr lang="es-CO" dirty="0"/>
          </a:p>
          <a:p>
            <a:pPr lvl="0"/>
            <a:r>
              <a:rPr lang="en-US" dirty="0"/>
              <a:t>Lanyards with shock absorbers are strongly recommended. Never shorten a lanyard by tying knots in it. Knots seriously reduce rope strength. Also, lanyards are not to be looped over an object and then tied back to itself, unless permitted by the manufacturer.</a:t>
            </a:r>
            <a:endParaRPr lang="es-CO" dirty="0"/>
          </a:p>
          <a:p>
            <a:endParaRPr lang="es-CO" dirty="0"/>
          </a:p>
        </p:txBody>
      </p:sp>
      <p:pic>
        <p:nvPicPr>
          <p:cNvPr id="4" name="Picture 3" title="Picture of the leanyard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9075" y="126656"/>
            <a:ext cx="1633686" cy="1641012"/>
          </a:xfrm>
          <a:prstGeom prst="rect">
            <a:avLst/>
          </a:prstGeom>
        </p:spPr>
      </p:pic>
      <p:pic>
        <p:nvPicPr>
          <p:cNvPr id="5" name="Picture 4" title="Picture of the leany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7953" y="126656"/>
            <a:ext cx="1619398" cy="1597514"/>
          </a:xfrm>
          <a:prstGeom prst="rect">
            <a:avLst/>
          </a:prstGeom>
        </p:spPr>
      </p:pic>
    </p:spTree>
    <p:extLst>
      <p:ext uri="{BB962C8B-B14F-4D97-AF65-F5344CB8AC3E}">
        <p14:creationId xmlns:p14="http://schemas.microsoft.com/office/powerpoint/2010/main" val="2095369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Residential Construction</a:t>
            </a:r>
            <a:r>
              <a:rPr lang="es-CO" b="1" i="1" dirty="0"/>
              <a:t/>
            </a:r>
            <a:br>
              <a:rPr lang="es-CO" b="1" i="1" dirty="0"/>
            </a:br>
            <a:endParaRPr lang="es-CO" dirty="0"/>
          </a:p>
        </p:txBody>
      </p:sp>
      <p:sp>
        <p:nvSpPr>
          <p:cNvPr id="3" name="Content Placeholder 2"/>
          <p:cNvSpPr>
            <a:spLocks noGrp="1"/>
          </p:cNvSpPr>
          <p:nvPr>
            <p:ph idx="1"/>
          </p:nvPr>
        </p:nvSpPr>
        <p:spPr>
          <a:xfrm>
            <a:off x="161925" y="990600"/>
            <a:ext cx="11811000" cy="5715000"/>
          </a:xfrm>
        </p:spPr>
        <p:txBody>
          <a:bodyPr>
            <a:normAutofit fontScale="55000" lnSpcReduction="20000"/>
          </a:bodyPr>
          <a:lstStyle/>
          <a:p>
            <a:r>
              <a:rPr lang="en-US" dirty="0"/>
              <a:t>OSHA’s interpretation of residential combines two elements, both of which must be satisfied for a project to fall under the definition of “residential construction”.</a:t>
            </a:r>
            <a:endParaRPr lang="es-CO" dirty="0"/>
          </a:p>
          <a:p>
            <a:r>
              <a:rPr lang="en-US" dirty="0"/>
              <a:t>The end-use of the structure being built must be as a home, i.e., a dwelling, and; </a:t>
            </a:r>
            <a:endParaRPr lang="es-CO" dirty="0"/>
          </a:p>
          <a:p>
            <a:r>
              <a:rPr lang="en-US" dirty="0"/>
              <a:t>The structure being built must be constructed using traditional wood frame construction materials and methods.</a:t>
            </a:r>
            <a:endParaRPr lang="es-CO" dirty="0"/>
          </a:p>
          <a:p>
            <a:r>
              <a:rPr lang="en-US" dirty="0"/>
              <a:t>Traditional wood frame construction materials and methods will be characterized by</a:t>
            </a:r>
            <a:endParaRPr lang="es-CO" dirty="0"/>
          </a:p>
          <a:p>
            <a:r>
              <a:rPr lang="en-US" dirty="0"/>
              <a:t>Framing materials:  Wood (or equivalent cold-formed sheet metal stud) framing, not steel or concrete; wooden floor joists and roof structures.</a:t>
            </a:r>
            <a:endParaRPr lang="es-CO" dirty="0"/>
          </a:p>
          <a:p>
            <a:r>
              <a:rPr lang="en-US" dirty="0"/>
              <a:t>Exterior wall structure:  Wood (or equivalent cold-formed sheet metal stud) framing or masonry brick or block.</a:t>
            </a:r>
            <a:endParaRPr lang="es-CO" dirty="0"/>
          </a:p>
          <a:p>
            <a:r>
              <a:rPr lang="en-US" dirty="0"/>
              <a:t>Methods:  Traditional wood frame construction techniques.</a:t>
            </a:r>
            <a:endParaRPr lang="es-CO" dirty="0"/>
          </a:p>
          <a:p>
            <a:r>
              <a:rPr lang="en-US" i="1" dirty="0"/>
              <a:t>NOTE:</a:t>
            </a:r>
            <a:r>
              <a:rPr lang="en-US" dirty="0"/>
              <a:t>	The limited use of structural steel in a predominantly wood-frame home, such as a steel I-beam to help support wood framing, does not disqualify a structure from being considered residential construction</a:t>
            </a:r>
            <a:r>
              <a:rPr lang="en-US" dirty="0" smtClean="0"/>
              <a:t>.</a:t>
            </a:r>
            <a:endParaRPr lang="es-CO" dirty="0"/>
          </a:p>
          <a:p>
            <a:r>
              <a:rPr lang="en-US" dirty="0"/>
              <a:t>Employees working six (6) feet or more above lower levels must be protected by conventional fall protection methods listed in 1926.501(b)(13) ( i.e., guardrail systems, safety net systems, or personal fall arrest systems ) or alternative fall protection measures allowed by other provisions of 29 CFR 1926.501(b) for particular types of work</a:t>
            </a:r>
            <a:r>
              <a:rPr lang="en-US" dirty="0" smtClean="0"/>
              <a:t>.                                                                                                                                        </a:t>
            </a:r>
            <a:endParaRPr lang="es-CO" dirty="0"/>
          </a:p>
          <a:p>
            <a:r>
              <a:rPr lang="en-US" dirty="0"/>
              <a:t>An example of an alternative fall protection measure allowed under 1926.501(b) is the use of warning lines and safety monitoring systems during the performance of roofing work on low-sloped roofs. (4 in 12 pitch or less). (See 1926.501(b)(10</a:t>
            </a:r>
            <a:r>
              <a:rPr lang="en-US" dirty="0" smtClean="0"/>
              <a:t>))                                                                                                                                                   </a:t>
            </a:r>
            <a:endParaRPr lang="es-CO" dirty="0"/>
          </a:p>
          <a:p>
            <a:r>
              <a:rPr lang="en-US" dirty="0"/>
              <a:t>OSHA allows the use of an effective fall restraint system in lieu of a personal fall arrest system. To be effective, a fall restraint system must be rigged to prevent a worker from reaching a fall hazard and falling over the edge. A fall restraint system may consist of a full body harness or body belt that is connected to an anchor point at the center of a roof by a lanyard of a length that will not allow a worker to physically reach the edge of the roof.                                                                                                                                          </a:t>
            </a:r>
            <a:endParaRPr lang="es-CO" dirty="0"/>
          </a:p>
          <a:p>
            <a:r>
              <a:rPr lang="en-US" dirty="0"/>
              <a:t>When the employer can demonstrate that it is infeasible or creates a greater hazard to use required fall protection systems, a qualified person must develop a written site-specific fall protection plan in accordance with 1926.502(k) that, among other things, specifies the alternative fall protection methods that will be used to protect workers from falls.</a:t>
            </a:r>
            <a:endParaRPr lang="es-CO" dirty="0"/>
          </a:p>
          <a:p>
            <a:endParaRPr lang="es-CO" dirty="0"/>
          </a:p>
        </p:txBody>
      </p:sp>
      <p:sp>
        <p:nvSpPr>
          <p:cNvPr id="4" name="TextBox 3"/>
          <p:cNvSpPr txBox="1"/>
          <p:nvPr/>
        </p:nvSpPr>
        <p:spPr>
          <a:xfrm>
            <a:off x="704850" y="6467475"/>
            <a:ext cx="2257425" cy="369332"/>
          </a:xfrm>
          <a:prstGeom prst="rect">
            <a:avLst/>
          </a:prstGeom>
          <a:noFill/>
        </p:spPr>
        <p:txBody>
          <a:bodyPr wrap="square" rtlCol="0">
            <a:spAutoFit/>
          </a:bodyPr>
          <a:lstStyle/>
          <a:p>
            <a:r>
              <a:rPr lang="en-US" dirty="0">
                <a:solidFill>
                  <a:prstClr val="black"/>
                </a:solidFill>
              </a:rPr>
              <a:t>Page 58</a:t>
            </a:r>
            <a:endParaRPr lang="es-CO" dirty="0">
              <a:solidFill>
                <a:prstClr val="black"/>
              </a:solidFill>
            </a:endParaRPr>
          </a:p>
        </p:txBody>
      </p:sp>
    </p:spTree>
    <p:extLst>
      <p:ext uri="{BB962C8B-B14F-4D97-AF65-F5344CB8AC3E}">
        <p14:creationId xmlns:p14="http://schemas.microsoft.com/office/powerpoint/2010/main" val="1497754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Wall Openings</a:t>
            </a:r>
            <a:r>
              <a:rPr lang="es-CO" b="1" i="1" dirty="0"/>
              <a:t/>
            </a:r>
            <a:br>
              <a:rPr lang="es-CO" b="1" i="1" dirty="0"/>
            </a:br>
            <a:endParaRPr lang="es-CO" dirty="0"/>
          </a:p>
        </p:txBody>
      </p:sp>
      <p:sp>
        <p:nvSpPr>
          <p:cNvPr id="3" name="Content Placeholder 2"/>
          <p:cNvSpPr>
            <a:spLocks noGrp="1"/>
          </p:cNvSpPr>
          <p:nvPr>
            <p:ph idx="1"/>
          </p:nvPr>
        </p:nvSpPr>
        <p:spPr/>
        <p:txBody>
          <a:bodyPr>
            <a:normAutofit lnSpcReduction="10000"/>
          </a:bodyPr>
          <a:lstStyle/>
          <a:p>
            <a:r>
              <a:rPr lang="en-US" i="1" dirty="0"/>
              <a:t>“Wall openings”</a:t>
            </a:r>
            <a:r>
              <a:rPr lang="en-US" dirty="0"/>
              <a:t> are where the outside bottom edge of the wall opening is 6 feet (1.8 m) or more above lower levels and the inside bottom edge of the wall opening is less than 39 inches (1.0 m) above the walking/working surface.</a:t>
            </a:r>
            <a:endParaRPr lang="es-CO" dirty="0"/>
          </a:p>
          <a:p>
            <a:r>
              <a:rPr lang="en-US" dirty="0"/>
              <a:t>29 CFR 1926 (b)(14) Wall openings. Each employee working on, at, above, or near wall openings (including those with chutes attached) where the outside bottom edge of the wall opening is 6 feet (1.8 m) or more above lower levels and the inside bottom edge of the wall opening is less than 39 inches (1.0 m) above the walking/working surface, shall be protected from falling by the use of a guardrail system, a safety net system, or a personal fall arrest system.</a:t>
            </a:r>
            <a:endParaRPr lang="es-CO" dirty="0"/>
          </a:p>
          <a:p>
            <a:endParaRPr lang="es-CO" dirty="0"/>
          </a:p>
        </p:txBody>
      </p:sp>
    </p:spTree>
    <p:extLst>
      <p:ext uri="{BB962C8B-B14F-4D97-AF65-F5344CB8AC3E}">
        <p14:creationId xmlns:p14="http://schemas.microsoft.com/office/powerpoint/2010/main" val="241907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0425" cy="1325563"/>
          </a:xfrm>
        </p:spPr>
        <p:txBody>
          <a:bodyPr>
            <a:normAutofit fontScale="90000"/>
          </a:bodyPr>
          <a:lstStyle/>
          <a:p>
            <a:r>
              <a:rPr lang="en-US" b="1" u="sng" dirty="0"/>
              <a:t>Walking/Working Surfaces not otherwise Addressed</a:t>
            </a:r>
            <a:r>
              <a:rPr lang="es-CO" b="1" i="1" dirty="0"/>
              <a:t/>
            </a:r>
            <a:br>
              <a:rPr lang="es-CO" b="1" i="1" dirty="0"/>
            </a:br>
            <a:endParaRPr lang="es-CO" dirty="0"/>
          </a:p>
        </p:txBody>
      </p:sp>
      <p:sp>
        <p:nvSpPr>
          <p:cNvPr id="3" name="Content Placeholder 2"/>
          <p:cNvSpPr>
            <a:spLocks noGrp="1"/>
          </p:cNvSpPr>
          <p:nvPr>
            <p:ph idx="1"/>
          </p:nvPr>
        </p:nvSpPr>
        <p:spPr/>
        <p:txBody>
          <a:bodyPr>
            <a:normAutofit lnSpcReduction="10000"/>
          </a:bodyPr>
          <a:lstStyle/>
          <a:p>
            <a:r>
              <a:rPr lang="en-US" i="1" dirty="0"/>
              <a:t>“Walking/working surface”</a:t>
            </a:r>
            <a:r>
              <a:rPr lang="en-US" dirty="0"/>
              <a:t> means any surface, whether horizontal or vertical on which an employee walks or works, including, but not limited to, floors, roofs, ramps, bridges, runways, formwork and concrete reinforcing steel but not including ladders, vehicles, or trailers, on which employees must be located in order to perform their job duties.</a:t>
            </a:r>
            <a:endParaRPr lang="es-CO" dirty="0"/>
          </a:p>
          <a:p>
            <a:r>
              <a:rPr lang="en-US" dirty="0"/>
              <a:t>29 CFR 1926 (b)(15) Walking/working surfaces not otherwise addressed. Except as provided in §1926.500(a)(2) or in §1926.501 (b)(1) through (b)(14), each employee on a walking/working surface 6 feet (1.8 m) or more above lower levels shall be protected from falling by a guardrail system, safety net system, or personal fall arrest system.</a:t>
            </a:r>
            <a:endParaRPr lang="es-CO" dirty="0"/>
          </a:p>
          <a:p>
            <a:endParaRPr lang="es-CO" dirty="0"/>
          </a:p>
        </p:txBody>
      </p:sp>
    </p:spTree>
    <p:extLst>
      <p:ext uri="{BB962C8B-B14F-4D97-AF65-F5344CB8AC3E}">
        <p14:creationId xmlns:p14="http://schemas.microsoft.com/office/powerpoint/2010/main" val="23661213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Stairs and Ladders</a:t>
            </a:r>
            <a:endParaRPr lang="es-CO" dirty="0"/>
          </a:p>
        </p:txBody>
      </p:sp>
      <p:sp>
        <p:nvSpPr>
          <p:cNvPr id="3" name="Content Placeholder 2"/>
          <p:cNvSpPr>
            <a:spLocks noGrp="1"/>
          </p:cNvSpPr>
          <p:nvPr>
            <p:ph idx="1"/>
          </p:nvPr>
        </p:nvSpPr>
        <p:spPr>
          <a:xfrm>
            <a:off x="304800" y="1390650"/>
            <a:ext cx="11439526" cy="5276850"/>
          </a:xfrm>
        </p:spPr>
        <p:txBody>
          <a:bodyPr>
            <a:normAutofit fontScale="77500" lnSpcReduction="20000"/>
          </a:bodyPr>
          <a:lstStyle/>
          <a:p>
            <a:r>
              <a:rPr lang="en-US" b="1" u="sng" dirty="0"/>
              <a:t>General </a:t>
            </a:r>
            <a:r>
              <a:rPr lang="en-US" b="1" u="sng" dirty="0" smtClean="0"/>
              <a:t>Requirements</a:t>
            </a:r>
            <a:endParaRPr lang="es-CO" dirty="0"/>
          </a:p>
          <a:p>
            <a:r>
              <a:rPr lang="en-US" dirty="0"/>
              <a:t>These rules specify when employers must provide stairways and ladders. In general, the standards require the following:</a:t>
            </a:r>
            <a:endParaRPr lang="es-CO" dirty="0"/>
          </a:p>
          <a:p>
            <a:r>
              <a:rPr lang="en-US" dirty="0"/>
              <a:t>When there is a break in elevation of 19 inches (48 cm) or more and no ramp, runway, embankment or personnel hoist is available, employers must provide a stairway or ladder at all worker points of access.</a:t>
            </a:r>
            <a:endParaRPr lang="es-CO" dirty="0"/>
          </a:p>
          <a:p>
            <a:r>
              <a:rPr lang="en-US" dirty="0"/>
              <a:t>When there is only one point of access between levels, employers must keep it clear of obstacles to permit free passage by workers. If free passage becomes restricted, employers must provide a second point of access and ensure that workers use it.</a:t>
            </a:r>
            <a:endParaRPr lang="es-CO" dirty="0"/>
          </a:p>
          <a:p>
            <a:r>
              <a:rPr lang="en-US" dirty="0"/>
              <a:t>When there are more than two points of access between levels, employers must ensure that at least one point of access remains clear. In addition, employers must install all stairway and ladder fall protection systems required by these rules and ensure that their worksite meets all requirements of the stairway and ladder rules before employees use stairways or ladders. See 29 CFR 1926.1050-1060 for the details of the standard.</a:t>
            </a:r>
            <a:endParaRPr lang="es-CO" dirty="0"/>
          </a:p>
          <a:p>
            <a:r>
              <a:rPr lang="en-US" dirty="0"/>
              <a:t>Note: The standard does not apply to ladders specifically manufactured for scaffold access and egress, but does apply to job-made and manufactured portable ladders intended for general purpose use. Rules for ladders used on or with scaffolds are addressed in 29 CFR 1926.451 Subpart L</a:t>
            </a:r>
            <a:r>
              <a:rPr lang="en-US" dirty="0" smtClean="0"/>
              <a:t>.</a:t>
            </a:r>
            <a:endParaRPr lang="es-CO" dirty="0"/>
          </a:p>
          <a:p>
            <a:endParaRPr lang="es-CO" dirty="0"/>
          </a:p>
        </p:txBody>
      </p:sp>
      <p:sp>
        <p:nvSpPr>
          <p:cNvPr id="4" name="TextBox 3"/>
          <p:cNvSpPr txBox="1"/>
          <p:nvPr/>
        </p:nvSpPr>
        <p:spPr>
          <a:xfrm>
            <a:off x="2333625" y="6391275"/>
            <a:ext cx="2971800" cy="369332"/>
          </a:xfrm>
          <a:prstGeom prst="rect">
            <a:avLst/>
          </a:prstGeom>
          <a:noFill/>
        </p:spPr>
        <p:txBody>
          <a:bodyPr wrap="square" rtlCol="0">
            <a:spAutoFit/>
          </a:bodyPr>
          <a:lstStyle/>
          <a:p>
            <a:r>
              <a:rPr lang="en-US" dirty="0">
                <a:solidFill>
                  <a:prstClr val="black"/>
                </a:solidFill>
              </a:rPr>
              <a:t>Page 60</a:t>
            </a:r>
            <a:endParaRPr lang="es-CO" dirty="0">
              <a:solidFill>
                <a:prstClr val="black"/>
              </a:solidFill>
            </a:endParaRPr>
          </a:p>
        </p:txBody>
      </p:sp>
    </p:spTree>
    <p:extLst>
      <p:ext uri="{BB962C8B-B14F-4D97-AF65-F5344CB8AC3E}">
        <p14:creationId xmlns:p14="http://schemas.microsoft.com/office/powerpoint/2010/main" val="819611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Rules for Ladders</a:t>
            </a:r>
            <a:r>
              <a:rPr lang="es-CO" b="1" i="1" dirty="0"/>
              <a:t/>
            </a:r>
            <a:br>
              <a:rPr lang="es-CO" b="1" i="1" dirty="0"/>
            </a:br>
            <a:endParaRPr lang="es-CO" dirty="0"/>
          </a:p>
        </p:txBody>
      </p:sp>
      <p:sp>
        <p:nvSpPr>
          <p:cNvPr id="3" name="Content Placeholder 2"/>
          <p:cNvSpPr>
            <a:spLocks noGrp="1"/>
          </p:cNvSpPr>
          <p:nvPr>
            <p:ph idx="1"/>
          </p:nvPr>
        </p:nvSpPr>
        <p:spPr>
          <a:xfrm>
            <a:off x="342899" y="1085850"/>
            <a:ext cx="11572875" cy="5467350"/>
          </a:xfrm>
        </p:spPr>
        <p:txBody>
          <a:bodyPr>
            <a:normAutofit fontScale="62500" lnSpcReduction="20000"/>
          </a:bodyPr>
          <a:lstStyle/>
          <a:p>
            <a:r>
              <a:rPr lang="en-US" dirty="0"/>
              <a:t>All Ladders</a:t>
            </a:r>
            <a:endParaRPr lang="es-CO" dirty="0"/>
          </a:p>
          <a:p>
            <a:r>
              <a:rPr lang="en-US" dirty="0"/>
              <a:t>The following rules apply to all ladders:</a:t>
            </a:r>
            <a:endParaRPr lang="es-CO" dirty="0"/>
          </a:p>
          <a:p>
            <a:r>
              <a:rPr lang="en-US" dirty="0"/>
              <a:t>Maintain ladders free of oil, grease and other slipping hazards.</a:t>
            </a:r>
            <a:endParaRPr lang="es-CO" dirty="0"/>
          </a:p>
          <a:p>
            <a:r>
              <a:rPr lang="en-US" dirty="0"/>
              <a:t>Do not load ladders beyond their maximum intended load nor beyond their manufacturer’s rated capacity.</a:t>
            </a:r>
            <a:endParaRPr lang="es-CO" dirty="0"/>
          </a:p>
          <a:p>
            <a:r>
              <a:rPr lang="en-US" dirty="0"/>
              <a:t>Use ladders only for their designed purpose.</a:t>
            </a:r>
            <a:endParaRPr lang="es-CO" dirty="0"/>
          </a:p>
          <a:p>
            <a:r>
              <a:rPr lang="en-US" dirty="0"/>
              <a:t>Use ladders only on stable and level surfaces unless secured to prevent accidental movement.</a:t>
            </a:r>
            <a:endParaRPr lang="es-CO" dirty="0"/>
          </a:p>
          <a:p>
            <a:r>
              <a:rPr lang="en-US" dirty="0"/>
              <a:t>Do not use ladders on slippery surfaces unless secured or provided with slip-resistant feet to prevent accidental movement. Do not use </a:t>
            </a:r>
            <a:r>
              <a:rPr lang="en-US" dirty="0" err="1"/>
              <a:t>slipresistant</a:t>
            </a:r>
            <a:r>
              <a:rPr lang="en-US" dirty="0"/>
              <a:t> feet as a substitute for exercising care when placing, lashing or holding a ladder upon slippery surfaces.</a:t>
            </a:r>
            <a:endParaRPr lang="es-CO" dirty="0"/>
          </a:p>
          <a:p>
            <a:r>
              <a:rPr lang="en-US" dirty="0"/>
              <a:t>Secure ladders placed in areas such as passageways, doorways or driveways, or where they can be displaced by workplace activities or traffic to prevent accidental movement. Or use a barricade to keep traffic or activity away from the ladder.</a:t>
            </a:r>
            <a:endParaRPr lang="es-CO" dirty="0"/>
          </a:p>
          <a:p>
            <a:r>
              <a:rPr lang="en-US" dirty="0"/>
              <a:t>Keep areas clear around the top and bottom of ladders.</a:t>
            </a:r>
            <a:endParaRPr lang="es-CO" dirty="0"/>
          </a:p>
          <a:p>
            <a:r>
              <a:rPr lang="en-US" dirty="0"/>
              <a:t>Do not move, shift or extend ladders while in use.</a:t>
            </a:r>
            <a:endParaRPr lang="es-CO" dirty="0"/>
          </a:p>
          <a:p>
            <a:r>
              <a:rPr lang="en-US" dirty="0"/>
              <a:t>Use ladders equipped with nonconductive side rails if the worker or the ladder could contact exposed energized electrical equipment.</a:t>
            </a:r>
            <a:endParaRPr lang="es-CO" dirty="0"/>
          </a:p>
          <a:p>
            <a:r>
              <a:rPr lang="en-US" dirty="0"/>
              <a:t>Face the ladder when moving up or down.</a:t>
            </a:r>
            <a:endParaRPr lang="es-CO" dirty="0"/>
          </a:p>
          <a:p>
            <a:r>
              <a:rPr lang="en-US" dirty="0"/>
              <a:t>Use at least one hand to grasp the ladder when climbing.</a:t>
            </a:r>
            <a:endParaRPr lang="es-CO" dirty="0"/>
          </a:p>
          <a:p>
            <a:r>
              <a:rPr lang="en-US" dirty="0"/>
              <a:t>Do not carry objects or loads that could cause loss of balance and falling. </a:t>
            </a:r>
            <a:endParaRPr lang="es-CO" dirty="0"/>
          </a:p>
          <a:p>
            <a:endParaRPr lang="es-CO" dirty="0"/>
          </a:p>
        </p:txBody>
      </p:sp>
      <p:sp>
        <p:nvSpPr>
          <p:cNvPr id="4" name="TextBox 3"/>
          <p:cNvSpPr txBox="1"/>
          <p:nvPr/>
        </p:nvSpPr>
        <p:spPr>
          <a:xfrm>
            <a:off x="9410700" y="6324600"/>
            <a:ext cx="2066925" cy="369332"/>
          </a:xfrm>
          <a:prstGeom prst="rect">
            <a:avLst/>
          </a:prstGeom>
          <a:noFill/>
        </p:spPr>
        <p:txBody>
          <a:bodyPr wrap="square" rtlCol="0">
            <a:spAutoFit/>
          </a:bodyPr>
          <a:lstStyle/>
          <a:p>
            <a:r>
              <a:rPr lang="en-US" dirty="0">
                <a:solidFill>
                  <a:prstClr val="black"/>
                </a:solidFill>
              </a:rPr>
              <a:t>Page 61</a:t>
            </a:r>
            <a:endParaRPr lang="es-CO" dirty="0">
              <a:solidFill>
                <a:prstClr val="black"/>
              </a:solidFill>
            </a:endParaRPr>
          </a:p>
        </p:txBody>
      </p:sp>
    </p:spTree>
    <p:extLst>
      <p:ext uri="{BB962C8B-B14F-4D97-AF65-F5344CB8AC3E}">
        <p14:creationId xmlns:p14="http://schemas.microsoft.com/office/powerpoint/2010/main" val="1114361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addition, the following general requirements apply to all ladders, including ladders built at the jobsite:</a:t>
            </a:r>
            <a:r>
              <a:rPr lang="es-CO" dirty="0"/>
              <a:t/>
            </a:r>
            <a:br>
              <a:rPr lang="es-CO" dirty="0"/>
            </a:br>
            <a:endParaRPr lang="es-CO" dirty="0"/>
          </a:p>
        </p:txBody>
      </p:sp>
      <p:sp>
        <p:nvSpPr>
          <p:cNvPr id="3" name="Content Placeholder 2"/>
          <p:cNvSpPr>
            <a:spLocks noGrp="1"/>
          </p:cNvSpPr>
          <p:nvPr>
            <p:ph idx="1"/>
          </p:nvPr>
        </p:nvSpPr>
        <p:spPr>
          <a:xfrm>
            <a:off x="190499" y="1562100"/>
            <a:ext cx="11915775" cy="5181600"/>
          </a:xfrm>
        </p:spPr>
        <p:txBody>
          <a:bodyPr>
            <a:normAutofit fontScale="62500" lnSpcReduction="20000"/>
          </a:bodyPr>
          <a:lstStyle/>
          <a:p>
            <a:r>
              <a:rPr lang="en-US" dirty="0"/>
              <a:t>Double-cleated ladders or two or more ladders must be provided when ladders are the only way to enter or exit a work area where 25 or more employees work or when a ladder serves simultaneous two-way traffic.</a:t>
            </a:r>
            <a:endParaRPr lang="es-CO" dirty="0"/>
          </a:p>
          <a:p>
            <a:r>
              <a:rPr lang="en-US" dirty="0"/>
              <a:t>Ladder rungs, cleats and steps must be parallel, level and uniformly spaced when the ladder is in position for use.</a:t>
            </a:r>
            <a:endParaRPr lang="es-CO" dirty="0"/>
          </a:p>
          <a:p>
            <a:r>
              <a:rPr lang="en-US" dirty="0"/>
              <a:t>Rungs, cleats and steps of portable and fixed ladders (except as provided below) must not be spaced less than 10 inches (25 cm) apart, nor more than 14 inches (36 cm) apart, along the ladder’s side rails.</a:t>
            </a:r>
            <a:endParaRPr lang="es-CO" dirty="0"/>
          </a:p>
          <a:p>
            <a:r>
              <a:rPr lang="en-US" dirty="0"/>
              <a:t>Rungs, cleats and steps of step stools must not be less than 8 inches (20 cm) apart, nor more than 12 inches (31 cm) apart, between center lines of the rungs, cleats and steps. </a:t>
            </a:r>
            <a:endParaRPr lang="es-CO" dirty="0"/>
          </a:p>
          <a:p>
            <a:r>
              <a:rPr lang="en-US" dirty="0"/>
              <a:t>Rungs, cleats and steps at the base section of extension trestle ladders must not be less than 8 inches (20 cm) nor more than 18 inches (46 cm) apart, between center lines of the rungs, cleats and steps. The rung spacing on the extension section must not be less than 6 inches (15 cm) nor more than 12 inches (31 cm).</a:t>
            </a:r>
            <a:endParaRPr lang="es-CO" dirty="0"/>
          </a:p>
          <a:p>
            <a:r>
              <a:rPr lang="en-US" dirty="0"/>
              <a:t>Ladders must not be tied or fastened together to create longer sections unless they are specifically designed for such use.</a:t>
            </a:r>
            <a:endParaRPr lang="es-CO" dirty="0"/>
          </a:p>
          <a:p>
            <a:r>
              <a:rPr lang="en-US" dirty="0"/>
              <a:t>When splicing side rails, the resulting side rail must be equivalent in strength to a one-piece side rail made of the same material.</a:t>
            </a:r>
            <a:endParaRPr lang="es-CO" dirty="0"/>
          </a:p>
          <a:p>
            <a:r>
              <a:rPr lang="en-US" dirty="0"/>
              <a:t>Two or more separate ladders used to reach an elevated work area must be offset with a platform</a:t>
            </a:r>
            <a:endParaRPr lang="es-CO" dirty="0"/>
          </a:p>
          <a:p>
            <a:r>
              <a:rPr lang="en-US" dirty="0"/>
              <a:t>or landing between the ladders, except when portable ladders are used to gain access to fixed ladders.</a:t>
            </a:r>
            <a:endParaRPr lang="es-CO" dirty="0"/>
          </a:p>
          <a:p>
            <a:r>
              <a:rPr lang="en-US" dirty="0"/>
              <a:t>Ladder components must be surfaced to prevent snagging of clothing and injury from punctures or lacerations.</a:t>
            </a:r>
            <a:endParaRPr lang="es-CO" dirty="0"/>
          </a:p>
          <a:p>
            <a:r>
              <a:rPr lang="en-US" dirty="0"/>
              <a:t>Wood ladders must not be coated with any opaque covering except for identification or warning labels, which may be placed only on one face of a side rail.</a:t>
            </a:r>
            <a:endParaRPr lang="es-CO" dirty="0"/>
          </a:p>
          <a:p>
            <a:endParaRPr lang="es-CO" dirty="0"/>
          </a:p>
        </p:txBody>
      </p:sp>
    </p:spTree>
    <p:extLst>
      <p:ext uri="{BB962C8B-B14F-4D97-AF65-F5344CB8AC3E}">
        <p14:creationId xmlns:p14="http://schemas.microsoft.com/office/powerpoint/2010/main" val="36691914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Specific Types of Ladders</a:t>
            </a:r>
            <a:r>
              <a:rPr lang="es-CO" b="1" i="1" dirty="0"/>
              <a:t/>
            </a:r>
            <a:br>
              <a:rPr lang="es-CO" b="1" i="1" dirty="0"/>
            </a:br>
            <a:endParaRPr lang="es-CO" dirty="0"/>
          </a:p>
        </p:txBody>
      </p:sp>
      <p:sp>
        <p:nvSpPr>
          <p:cNvPr id="3" name="Content Placeholder 2"/>
          <p:cNvSpPr>
            <a:spLocks noGrp="1"/>
          </p:cNvSpPr>
          <p:nvPr>
            <p:ph idx="1"/>
          </p:nvPr>
        </p:nvSpPr>
        <p:spPr>
          <a:xfrm>
            <a:off x="647700" y="1381125"/>
            <a:ext cx="10706100" cy="4795838"/>
          </a:xfrm>
        </p:spPr>
        <p:txBody>
          <a:bodyPr>
            <a:normAutofit/>
          </a:bodyPr>
          <a:lstStyle/>
          <a:p>
            <a:r>
              <a:rPr lang="en-US" dirty="0"/>
              <a:t>Do not use single-rail ladders.</a:t>
            </a:r>
            <a:endParaRPr lang="es-CO" dirty="0"/>
          </a:p>
          <a:p>
            <a:r>
              <a:rPr lang="en-US" dirty="0"/>
              <a:t>Use non-self-supporting ladders at an angle where the horizontal distance from the top support to the foot of the ladder is approximately one-quarter of the working length of the ladder.</a:t>
            </a:r>
            <a:endParaRPr lang="es-CO" dirty="0"/>
          </a:p>
          <a:p>
            <a:r>
              <a:rPr lang="en-US" dirty="0"/>
              <a:t>Use wooden ladders built at the jobsite with spliced side rails at an angle where the horizontal distance is one-eighth of the working length of the ladder</a:t>
            </a:r>
            <a:r>
              <a:rPr lang="en-US" dirty="0" smtClean="0"/>
              <a:t>.</a:t>
            </a:r>
            <a:endParaRPr lang="es-CO" dirty="0"/>
          </a:p>
          <a:p>
            <a:r>
              <a:rPr lang="en-US" dirty="0"/>
              <a:t>In addition, the top of a non-self-supporting ladder must be placed with two rails supported equally unless it is equipped with a single support attachment.</a:t>
            </a:r>
            <a:endParaRPr lang="es-CO" dirty="0"/>
          </a:p>
          <a:p>
            <a:endParaRPr lang="es-CO" dirty="0"/>
          </a:p>
        </p:txBody>
      </p:sp>
    </p:spTree>
    <p:extLst>
      <p:ext uri="{BB962C8B-B14F-4D97-AF65-F5344CB8AC3E}">
        <p14:creationId xmlns:p14="http://schemas.microsoft.com/office/powerpoint/2010/main" val="348181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Stepladders</a:t>
            </a:r>
            <a:r>
              <a:rPr lang="es-CO" b="1" dirty="0"/>
              <a:t/>
            </a:r>
            <a:br>
              <a:rPr lang="es-CO" b="1" dirty="0"/>
            </a:br>
            <a:endParaRPr lang="es-CO" dirty="0"/>
          </a:p>
        </p:txBody>
      </p:sp>
      <p:sp>
        <p:nvSpPr>
          <p:cNvPr id="3" name="Content Placeholder 2"/>
          <p:cNvSpPr>
            <a:spLocks noGrp="1"/>
          </p:cNvSpPr>
          <p:nvPr>
            <p:ph idx="1"/>
          </p:nvPr>
        </p:nvSpPr>
        <p:spPr/>
        <p:txBody>
          <a:bodyPr/>
          <a:lstStyle/>
          <a:p>
            <a:r>
              <a:rPr lang="en-US" dirty="0"/>
              <a:t>Do not use the top or top step of a stepladder as a step.</a:t>
            </a:r>
            <a:endParaRPr lang="es-CO" dirty="0"/>
          </a:p>
          <a:p>
            <a:r>
              <a:rPr lang="en-US" dirty="0"/>
              <a:t>Do not use cross bracing on the rear section of stepladders for climbing unless the ladders are designed and provided with steps for climbing on both front and rear sections.</a:t>
            </a:r>
            <a:endParaRPr lang="es-CO" dirty="0"/>
          </a:p>
          <a:p>
            <a:r>
              <a:rPr lang="en-US" dirty="0"/>
              <a:t>Metal spreader or locking devices must be provided on stepladders to hold the front and back sections in an open position when ladders are being used.</a:t>
            </a:r>
            <a:endParaRPr lang="es-CO" dirty="0"/>
          </a:p>
          <a:p>
            <a:endParaRPr lang="es-CO" dirty="0"/>
          </a:p>
        </p:txBody>
      </p:sp>
    </p:spTree>
    <p:extLst>
      <p:ext uri="{BB962C8B-B14F-4D97-AF65-F5344CB8AC3E}">
        <p14:creationId xmlns:p14="http://schemas.microsoft.com/office/powerpoint/2010/main" val="14866340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Portable Ladders</a:t>
            </a:r>
            <a:r>
              <a:rPr lang="es-CO" b="1" dirty="0"/>
              <a:t/>
            </a:r>
            <a:br>
              <a:rPr lang="es-CO" b="1" dirty="0"/>
            </a:br>
            <a:endParaRPr lang="es-CO" dirty="0"/>
          </a:p>
        </p:txBody>
      </p:sp>
      <p:pic>
        <p:nvPicPr>
          <p:cNvPr id="4" name="Content Placeholder 3" title="An illustration of a portable ladde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2576" y="1413470"/>
            <a:ext cx="7611528" cy="5074680"/>
          </a:xfrm>
          <a:prstGeom prst="rect">
            <a:avLst/>
          </a:prstGeom>
        </p:spPr>
      </p:pic>
    </p:spTree>
    <p:extLst>
      <p:ext uri="{BB962C8B-B14F-4D97-AF65-F5344CB8AC3E}">
        <p14:creationId xmlns:p14="http://schemas.microsoft.com/office/powerpoint/2010/main" val="2630954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ttic\Dropbox\FALL PROTECTION GRANT CLASS\Picture\Capture 64.PNG" title="An illustration of 7 steps to ladder safety"/>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2324" y="104775"/>
            <a:ext cx="5248275" cy="6677025"/>
          </a:xfrm>
          <a:prstGeom prst="rect">
            <a:avLst/>
          </a:prstGeom>
          <a:noFill/>
          <a:ln>
            <a:noFill/>
          </a:ln>
        </p:spPr>
      </p:pic>
      <p:sp>
        <p:nvSpPr>
          <p:cNvPr id="5" name="TextBox 4"/>
          <p:cNvSpPr txBox="1"/>
          <p:nvPr/>
        </p:nvSpPr>
        <p:spPr>
          <a:xfrm>
            <a:off x="333375" y="6276975"/>
            <a:ext cx="1390650" cy="369332"/>
          </a:xfrm>
          <a:prstGeom prst="rect">
            <a:avLst/>
          </a:prstGeom>
          <a:noFill/>
        </p:spPr>
        <p:txBody>
          <a:bodyPr wrap="square" rtlCol="0">
            <a:spAutoFit/>
          </a:bodyPr>
          <a:lstStyle/>
          <a:p>
            <a:r>
              <a:rPr lang="en-US" dirty="0">
                <a:solidFill>
                  <a:prstClr val="black"/>
                </a:solidFill>
              </a:rPr>
              <a:t>Page 63</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7 steps to Ladder Safety</a:t>
            </a:r>
            <a:endParaRPr lang="en-US" dirty="0"/>
          </a:p>
        </p:txBody>
      </p:sp>
    </p:spTree>
    <p:extLst>
      <p:ext uri="{BB962C8B-B14F-4D97-AF65-F5344CB8AC3E}">
        <p14:creationId xmlns:p14="http://schemas.microsoft.com/office/powerpoint/2010/main" val="71698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Rope Grabs</a:t>
            </a:r>
            <a:r>
              <a:rPr lang="es-CO" b="1" dirty="0"/>
              <a:t/>
            </a:r>
            <a:br>
              <a:rPr lang="es-CO" b="1" dirty="0"/>
            </a:br>
            <a:endParaRPr lang="es-CO" dirty="0"/>
          </a:p>
        </p:txBody>
      </p:sp>
      <p:sp>
        <p:nvSpPr>
          <p:cNvPr id="3" name="Content Placeholder 2"/>
          <p:cNvSpPr>
            <a:spLocks noGrp="1"/>
          </p:cNvSpPr>
          <p:nvPr>
            <p:ph idx="1"/>
          </p:nvPr>
        </p:nvSpPr>
        <p:spPr>
          <a:xfrm>
            <a:off x="523875" y="1177925"/>
            <a:ext cx="11325225" cy="4351338"/>
          </a:xfrm>
        </p:spPr>
        <p:txBody>
          <a:bodyPr/>
          <a:lstStyle/>
          <a:p>
            <a:r>
              <a:rPr lang="en-US" dirty="0"/>
              <a:t>Mechanical rope grabs are used to attach lanyards to vertical lifelines. Most rope grabs employ a device that locks on the lifeline when the lanyard is sharply tugged or pulled. Rope grabs must be installed in the right direction. Most grabs are marked with an arrow to indicate correct orientation.</a:t>
            </a:r>
            <a:endParaRPr lang="es-CO" dirty="0"/>
          </a:p>
          <a:p>
            <a:endParaRPr lang="es-CO" dirty="0"/>
          </a:p>
        </p:txBody>
      </p:sp>
      <p:pic>
        <p:nvPicPr>
          <p:cNvPr id="4" name="Picture 3" title="An illustration of a rope gra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4260" y="2728927"/>
            <a:ext cx="3944454" cy="4048095"/>
          </a:xfrm>
          <a:prstGeom prst="rect">
            <a:avLst/>
          </a:prstGeom>
        </p:spPr>
      </p:pic>
    </p:spTree>
    <p:extLst>
      <p:ext uri="{BB962C8B-B14F-4D97-AF65-F5344CB8AC3E}">
        <p14:creationId xmlns:p14="http://schemas.microsoft.com/office/powerpoint/2010/main" val="684205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10515600" cy="1325563"/>
          </a:xfrm>
        </p:spPr>
        <p:txBody>
          <a:bodyPr/>
          <a:lstStyle/>
          <a:p>
            <a:r>
              <a:rPr lang="en-US" b="1" i="1" u="sng" dirty="0"/>
              <a:t>Fixed Ladders</a:t>
            </a:r>
            <a:r>
              <a:rPr lang="es-CO" b="1" dirty="0"/>
              <a:t/>
            </a:r>
            <a:br>
              <a:rPr lang="es-CO" b="1" dirty="0"/>
            </a:br>
            <a:endParaRPr lang="es-CO" dirty="0"/>
          </a:p>
        </p:txBody>
      </p:sp>
      <p:sp>
        <p:nvSpPr>
          <p:cNvPr id="3" name="Content Placeholder 2"/>
          <p:cNvSpPr>
            <a:spLocks noGrp="1"/>
          </p:cNvSpPr>
          <p:nvPr>
            <p:ph idx="1"/>
          </p:nvPr>
        </p:nvSpPr>
        <p:spPr>
          <a:xfrm>
            <a:off x="123825" y="666750"/>
            <a:ext cx="11944350" cy="6067425"/>
          </a:xfrm>
        </p:spPr>
        <p:txBody>
          <a:bodyPr>
            <a:normAutofit fontScale="47500" lnSpcReduction="20000"/>
          </a:bodyPr>
          <a:lstStyle/>
          <a:p>
            <a:r>
              <a:rPr lang="en-US" dirty="0"/>
              <a:t>If the total length of the climb on a fixed ladder equals or exceeds 24 feet (7.3 m), the ladder must be equipped with ladder safety devices; or self-retracting lifelines and rest platforms at intervals not to exceed 150 feet (45.7 m); or a cage or well and multiple ladder sections with each ladder section not to exceed 50 feet (15.2 m) in length. These ladder sections must be offset from adjacent sections and landing platforms must be provided at maximum intervals of 50 feet (15.2 m). In addition, fixed ladders must meet the following requirements:</a:t>
            </a:r>
            <a:endParaRPr lang="es-CO" dirty="0"/>
          </a:p>
          <a:p>
            <a:r>
              <a:rPr lang="en-US" dirty="0"/>
              <a:t>Fixed ladders must be able to support at least two loads of 250 pounds (114 kg) each, concentrated between any two consecutive attachments. Fixed ladders also must support added anticipated loads caused by ice buildup, winds, rigging and impact loads resulting from using ladder safety devices. Individual rung/step ladders must extend at least 42 inches (1.1 m) above an access level or landing platform either by the continuation of the rung </a:t>
            </a:r>
            <a:r>
              <a:rPr lang="en-US" dirty="0" err="1"/>
              <a:t>spacings</a:t>
            </a:r>
            <a:r>
              <a:rPr lang="en-US" dirty="0"/>
              <a:t> as horizontal grab bars or by providing vertical grab bars that must have the same lateral spacing as the vertical legs of the ladder rails.</a:t>
            </a:r>
            <a:endParaRPr lang="es-CO" dirty="0"/>
          </a:p>
          <a:p>
            <a:r>
              <a:rPr lang="en-US" dirty="0"/>
              <a:t>Each step or rung of a fixed ladder must be able to support a load of at least 250 pounds (114 kg) applied in the middle of the step or rung.</a:t>
            </a:r>
            <a:endParaRPr lang="es-CO" dirty="0"/>
          </a:p>
          <a:p>
            <a:r>
              <a:rPr lang="en-US" dirty="0"/>
              <a:t>Minimum clear distance between the sides of individual rung/step ladders and between the side rails of other fixed ladders must be 16 inches (41 cm).</a:t>
            </a:r>
            <a:endParaRPr lang="es-CO" dirty="0"/>
          </a:p>
          <a:p>
            <a:r>
              <a:rPr lang="en-US" dirty="0"/>
              <a:t>Rungs of individual rung/step ladders must be shaped to prevent slipping off the end of the rungs.</a:t>
            </a:r>
            <a:endParaRPr lang="es-CO" dirty="0"/>
          </a:p>
          <a:p>
            <a:r>
              <a:rPr lang="en-US" dirty="0"/>
              <a:t>Rungs and steps of fixed metal ladders manufactured after March 15, 1991, must be corrugated, knurled, dimpled, coated with skid-resistant material or treated to minimize slipping.</a:t>
            </a:r>
            <a:endParaRPr lang="es-CO" dirty="0"/>
          </a:p>
          <a:p>
            <a:r>
              <a:rPr lang="en-US" dirty="0"/>
              <a:t>Minimum perpendicular clearance between fixed ladder rungs, cleats, and steps and any obstruction behind the ladder must be 7 inches (18 cm), except that the clearance for an elevator pit ladder must be 4.5 inches (11 cm).</a:t>
            </a:r>
            <a:endParaRPr lang="es-CO" dirty="0"/>
          </a:p>
          <a:p>
            <a:r>
              <a:rPr lang="en-US" dirty="0"/>
              <a:t>Minimum perpendicular clearance between the centerline of fixed ladder rungs, cleats and steps, and any obstruction on the climbing side of the ladder must be 30 inches (76 cm). If obstructions are unavoidable, clearance may be reduced to 24 inches (61 cm), provided a deflection device is installed to guide workers around the obstruction.</a:t>
            </a:r>
            <a:endParaRPr lang="es-CO" dirty="0"/>
          </a:p>
          <a:p>
            <a:r>
              <a:rPr lang="en-US" dirty="0"/>
              <a:t>Step-across distance between the center of the steps or rungs of fixed ladders and the nearest </a:t>
            </a:r>
            <a:endParaRPr lang="es-CO" dirty="0"/>
          </a:p>
          <a:p>
            <a:r>
              <a:rPr lang="en-US" dirty="0"/>
              <a:t>edge of a landing area must be no less than 7 inches (18 cm) and no more than 12 inches (30 cm). A landing platform must be provided if the step-across distance exceeds 12 inches (30 cm).</a:t>
            </a:r>
            <a:endParaRPr lang="es-CO" dirty="0"/>
          </a:p>
          <a:p>
            <a:r>
              <a:rPr lang="en-US" dirty="0"/>
              <a:t>Fixed ladders without cages or wells must have at least a 15-inch (38 cm) clearance width to the nearest permanent object on each side of the centerline of the ladder. </a:t>
            </a:r>
            <a:endParaRPr lang="es-CO" dirty="0"/>
          </a:p>
          <a:p>
            <a:r>
              <a:rPr lang="en-US" dirty="0"/>
              <a:t>Fixed ladders must be provided with cages, wells, ladder safety devices or self-retracting lifelines where the length of climb is less than 24 feet (7.3 m) but the top of the ladder is at a distance greater than 24 feet (7.3 m) above lower levels.</a:t>
            </a:r>
            <a:endParaRPr lang="es-CO" dirty="0"/>
          </a:p>
          <a:p>
            <a:r>
              <a:rPr lang="en-US" dirty="0"/>
              <a:t>Side rails of through or side-step fixed ladders must extend 42 inches (1.1 m) above the top level or landing platform served by the ladder. Parapet ladders must have an access level at the roof if the parapet is cut to permit passage through it. If the parapet is continuous, the access level is the top of the parapet.</a:t>
            </a:r>
            <a:endParaRPr lang="es-CO" dirty="0"/>
          </a:p>
          <a:p>
            <a:r>
              <a:rPr lang="en-US" dirty="0"/>
              <a:t>Steps or rungs for through-fixed-ladder extensions must be omitted from the extension; and the extension of side rails must be flared to provide between 24 inches (61 cm) and 30 inches (76 cm) clearance between side rails.</a:t>
            </a:r>
            <a:endParaRPr lang="es-CO" dirty="0"/>
          </a:p>
          <a:p>
            <a:r>
              <a:rPr lang="en-US" dirty="0"/>
              <a:t>When safety devices are provided, the maximum clearance distance between side rail extensions must not exceed 36 inches (91 cm).</a:t>
            </a:r>
            <a:endParaRPr lang="es-CO" dirty="0"/>
          </a:p>
          <a:p>
            <a:r>
              <a:rPr lang="en-US" dirty="0"/>
              <a:t>Fixed ladders must be used at a pitch no greater than 90 degrees from the horizontal, measured from the back side of the ladder.</a:t>
            </a:r>
            <a:endParaRPr lang="es-CO" dirty="0"/>
          </a:p>
          <a:p>
            <a:endParaRPr lang="es-CO" dirty="0"/>
          </a:p>
        </p:txBody>
      </p:sp>
      <p:sp>
        <p:nvSpPr>
          <p:cNvPr id="4" name="TextBox 3"/>
          <p:cNvSpPr txBox="1"/>
          <p:nvPr/>
        </p:nvSpPr>
        <p:spPr>
          <a:xfrm>
            <a:off x="4810125" y="323850"/>
            <a:ext cx="1733550" cy="369332"/>
          </a:xfrm>
          <a:prstGeom prst="rect">
            <a:avLst/>
          </a:prstGeom>
          <a:noFill/>
        </p:spPr>
        <p:txBody>
          <a:bodyPr wrap="square" rtlCol="0">
            <a:spAutoFit/>
          </a:bodyPr>
          <a:lstStyle/>
          <a:p>
            <a:r>
              <a:rPr lang="en-US" dirty="0">
                <a:solidFill>
                  <a:prstClr val="black"/>
                </a:solidFill>
              </a:rPr>
              <a:t>Page 64</a:t>
            </a:r>
            <a:endParaRPr lang="es-CO" dirty="0">
              <a:solidFill>
                <a:prstClr val="black"/>
              </a:solidFill>
            </a:endParaRPr>
          </a:p>
        </p:txBody>
      </p:sp>
    </p:spTree>
    <p:extLst>
      <p:ext uri="{BB962C8B-B14F-4D97-AF65-F5344CB8AC3E}">
        <p14:creationId xmlns:p14="http://schemas.microsoft.com/office/powerpoint/2010/main" val="1540137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Cages for Fixed Ladders </a:t>
            </a:r>
            <a:r>
              <a:rPr lang="es-CO" b="1" dirty="0"/>
              <a:t/>
            </a:r>
            <a:br>
              <a:rPr lang="es-CO" b="1" dirty="0"/>
            </a:br>
            <a:endParaRPr lang="es-CO" dirty="0"/>
          </a:p>
        </p:txBody>
      </p:sp>
      <p:sp>
        <p:nvSpPr>
          <p:cNvPr id="3" name="Content Placeholder 2"/>
          <p:cNvSpPr>
            <a:spLocks noGrp="1"/>
          </p:cNvSpPr>
          <p:nvPr>
            <p:ph idx="1"/>
          </p:nvPr>
        </p:nvSpPr>
        <p:spPr/>
        <p:txBody>
          <a:bodyPr>
            <a:normAutofit fontScale="62500" lnSpcReduction="20000"/>
          </a:bodyPr>
          <a:lstStyle/>
          <a:p>
            <a:r>
              <a:rPr lang="en-US" dirty="0"/>
              <a:t>The requirements for cages for fixed ladders are as follows:</a:t>
            </a:r>
            <a:endParaRPr lang="es-CO" dirty="0"/>
          </a:p>
          <a:p>
            <a:r>
              <a:rPr lang="en-US" dirty="0"/>
              <a:t>Horizontal bands must be fastened to the side rails of rail ladders or directly to the structure, building or equipment for individual-rung ladders. Vertical bars must be on the inside of the horizontal bands and must be fastened to them.</a:t>
            </a:r>
            <a:endParaRPr lang="es-CO" dirty="0"/>
          </a:p>
          <a:p>
            <a:r>
              <a:rPr lang="en-US" dirty="0"/>
              <a:t>Cages must not extend less than 27 inches (68 cm), or more than 30 inches (76 cm) from the centerline of the step or rung and must not be less than 27 inches (68 cm) wide.</a:t>
            </a:r>
            <a:endParaRPr lang="es-CO" dirty="0"/>
          </a:p>
          <a:p>
            <a:r>
              <a:rPr lang="en-US" dirty="0"/>
              <a:t>Insides of cages must be clear of projections.</a:t>
            </a:r>
            <a:endParaRPr lang="es-CO" dirty="0"/>
          </a:p>
          <a:p>
            <a:r>
              <a:rPr lang="en-US" dirty="0"/>
              <a:t>Horizontal bands must be spaced at intervals not more than 4 feet (1.2 m) apart measured from centerline to centerline.</a:t>
            </a:r>
            <a:endParaRPr lang="es-CO" dirty="0"/>
          </a:p>
          <a:p>
            <a:r>
              <a:rPr lang="en-US" dirty="0"/>
              <a:t>Vertical bars must be spaced at intervals not more than 9.5 inches (24 cm), measured centerline to centerline.</a:t>
            </a:r>
            <a:endParaRPr lang="es-CO" dirty="0"/>
          </a:p>
          <a:p>
            <a:r>
              <a:rPr lang="en-US" dirty="0"/>
              <a:t>Bottoms of cages must be between 7 feet (2.1 m) and 8 feet (2.4 m) above the point of access to the bottom of the ladder. The bottom of the cage must be flared not less than 4 inches (10 cm) between the bottom horizontal band and the next higher band.</a:t>
            </a:r>
            <a:endParaRPr lang="es-CO" dirty="0"/>
          </a:p>
          <a:p>
            <a:r>
              <a:rPr lang="en-US" dirty="0"/>
              <a:t>Tops of cages must be a minimum of 42 inches (1.1 m) above the top of the platform or the point of access at the top of the ladder. There must be a way to access the platform or other point of access.</a:t>
            </a:r>
            <a:endParaRPr lang="es-CO" dirty="0"/>
          </a:p>
          <a:p>
            <a:endParaRPr lang="es-CO" dirty="0"/>
          </a:p>
        </p:txBody>
      </p:sp>
      <p:sp>
        <p:nvSpPr>
          <p:cNvPr id="4" name="TextBox 3"/>
          <p:cNvSpPr txBox="1"/>
          <p:nvPr/>
        </p:nvSpPr>
        <p:spPr>
          <a:xfrm>
            <a:off x="1362075" y="6267450"/>
            <a:ext cx="3067050" cy="369332"/>
          </a:xfrm>
          <a:prstGeom prst="rect">
            <a:avLst/>
          </a:prstGeom>
          <a:noFill/>
        </p:spPr>
        <p:txBody>
          <a:bodyPr wrap="square" rtlCol="0">
            <a:spAutoFit/>
          </a:bodyPr>
          <a:lstStyle/>
          <a:p>
            <a:r>
              <a:rPr lang="en-US" dirty="0">
                <a:solidFill>
                  <a:prstClr val="black"/>
                </a:solidFill>
              </a:rPr>
              <a:t>Page 65</a:t>
            </a:r>
            <a:endParaRPr lang="es-CO" dirty="0">
              <a:solidFill>
                <a:prstClr val="black"/>
              </a:solidFill>
            </a:endParaRPr>
          </a:p>
        </p:txBody>
      </p:sp>
    </p:spTree>
    <p:extLst>
      <p:ext uri="{BB962C8B-B14F-4D97-AF65-F5344CB8AC3E}">
        <p14:creationId xmlns:p14="http://schemas.microsoft.com/office/powerpoint/2010/main" val="2637781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Wells for Fixed Ladders</a:t>
            </a:r>
            <a:r>
              <a:rPr lang="es-CO" b="1" dirty="0"/>
              <a:t/>
            </a:r>
            <a:br>
              <a:rPr lang="es-CO" b="1" dirty="0"/>
            </a:br>
            <a:endParaRPr lang="es-CO" dirty="0"/>
          </a:p>
        </p:txBody>
      </p:sp>
      <p:sp>
        <p:nvSpPr>
          <p:cNvPr id="3" name="Content Placeholder 2"/>
          <p:cNvSpPr>
            <a:spLocks noGrp="1"/>
          </p:cNvSpPr>
          <p:nvPr>
            <p:ph idx="1"/>
          </p:nvPr>
        </p:nvSpPr>
        <p:spPr/>
        <p:txBody>
          <a:bodyPr/>
          <a:lstStyle/>
          <a:p>
            <a:r>
              <a:rPr lang="en-US" dirty="0"/>
              <a:t>The requirements for wells for fixed ladders are as follows:</a:t>
            </a:r>
            <a:endParaRPr lang="es-CO" dirty="0"/>
          </a:p>
          <a:p>
            <a:r>
              <a:rPr lang="en-US" dirty="0"/>
              <a:t>Wells must completely encircle the ladder.</a:t>
            </a:r>
            <a:endParaRPr lang="es-CO" dirty="0"/>
          </a:p>
          <a:p>
            <a:r>
              <a:rPr lang="en-US" dirty="0"/>
              <a:t>Wells must be free of projections.</a:t>
            </a:r>
            <a:endParaRPr lang="es-CO" dirty="0"/>
          </a:p>
          <a:p>
            <a:r>
              <a:rPr lang="en-US" dirty="0"/>
              <a:t>Inside faces of wells on the climbing side of the ladder must extend between 27 inches (68 cm) and 30 inches (76 cm) from the centerline of the step or rung.</a:t>
            </a:r>
            <a:endParaRPr lang="es-CO" dirty="0"/>
          </a:p>
          <a:p>
            <a:r>
              <a:rPr lang="en-US" dirty="0"/>
              <a:t>Inside widths of wells must be at least 30 inches (76 cm).</a:t>
            </a:r>
            <a:endParaRPr lang="es-CO" dirty="0"/>
          </a:p>
          <a:p>
            <a:r>
              <a:rPr lang="en-US" dirty="0"/>
              <a:t>Bottoms of wells above the point of access to the bottom of the ladder must be between 7 feet (2.1 m) and 8 feet (2.4 m).</a:t>
            </a:r>
            <a:endParaRPr lang="es-CO" dirty="0"/>
          </a:p>
          <a:p>
            <a:endParaRPr lang="es-CO" dirty="0"/>
          </a:p>
        </p:txBody>
      </p:sp>
    </p:spTree>
    <p:extLst>
      <p:ext uri="{BB962C8B-B14F-4D97-AF65-F5344CB8AC3E}">
        <p14:creationId xmlns:p14="http://schemas.microsoft.com/office/powerpoint/2010/main" val="176462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Ladder Safety Devices and Related Support Systems for Fixed Ladders</a:t>
            </a:r>
            <a:r>
              <a:rPr lang="es-CO" b="1" i="1" dirty="0"/>
              <a:t/>
            </a:r>
            <a:br>
              <a:rPr lang="es-CO" b="1" i="1" dirty="0"/>
            </a:br>
            <a:endParaRPr lang="es-CO" dirty="0"/>
          </a:p>
        </p:txBody>
      </p:sp>
      <p:sp>
        <p:nvSpPr>
          <p:cNvPr id="3" name="Content Placeholder 2"/>
          <p:cNvSpPr>
            <a:spLocks noGrp="1"/>
          </p:cNvSpPr>
          <p:nvPr>
            <p:ph idx="1"/>
          </p:nvPr>
        </p:nvSpPr>
        <p:spPr/>
        <p:txBody>
          <a:bodyPr>
            <a:normAutofit fontScale="92500" lnSpcReduction="10000"/>
          </a:bodyPr>
          <a:lstStyle/>
          <a:p>
            <a:r>
              <a:rPr lang="en-US" dirty="0"/>
              <a:t>The connection between the carrier or lifeline and the point of attachment to the body belt or harness must not exceed 9 inches (23 cm) in length. In addition, ladder safety devices and related support systems on fixed ladders must conform to the following:</a:t>
            </a:r>
            <a:endParaRPr lang="es-CO" dirty="0"/>
          </a:p>
          <a:p>
            <a:r>
              <a:rPr lang="en-US" dirty="0"/>
              <a:t>All safety devices must be able to withstand, without failure, a drop test consisting of a 500-pound weight (226 kg) dropping 18 inches (41 cm).</a:t>
            </a:r>
            <a:endParaRPr lang="es-CO" dirty="0"/>
          </a:p>
          <a:p>
            <a:r>
              <a:rPr lang="en-US" dirty="0"/>
              <a:t>All safety devices must permit the worker to ascend or descend without continually having to hold, push or pull any part of the device, leaving both hands free for climbing.</a:t>
            </a:r>
            <a:endParaRPr lang="es-CO" dirty="0"/>
          </a:p>
          <a:p>
            <a:r>
              <a:rPr lang="en-US" dirty="0"/>
              <a:t>All safety devices must be activated within 2 feet (.61 m) after a fall occurs and limit the descending velocity of an employee to 7 feet/second (2.1 m/sec) or less.</a:t>
            </a:r>
            <a:endParaRPr lang="es-CO" dirty="0"/>
          </a:p>
          <a:p>
            <a:endParaRPr lang="es-CO" dirty="0"/>
          </a:p>
        </p:txBody>
      </p:sp>
    </p:spTree>
    <p:extLst>
      <p:ext uri="{BB962C8B-B14F-4D97-AF65-F5344CB8AC3E}">
        <p14:creationId xmlns:p14="http://schemas.microsoft.com/office/powerpoint/2010/main" val="3207991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Requirements for Mounting Ladder Safety Devices for Fixed Ladders</a:t>
            </a:r>
            <a:r>
              <a:rPr lang="es-CO" b="1" dirty="0"/>
              <a:t/>
            </a:r>
            <a:br>
              <a:rPr lang="es-CO" b="1"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The requirements for mounting ladder safety devices for fixed ladders are as follows:</a:t>
            </a:r>
            <a:endParaRPr lang="es-CO" dirty="0"/>
          </a:p>
          <a:p>
            <a:r>
              <a:rPr lang="en-US" dirty="0"/>
              <a:t>Mountings for rigid carriers must be attached at each end of the carrier, with intermediate mountings spaced along the entire length of the carrier, to provide the necessary strength to stop workers’ falls.</a:t>
            </a:r>
            <a:endParaRPr lang="es-CO" dirty="0"/>
          </a:p>
          <a:p>
            <a:r>
              <a:rPr lang="en-US" dirty="0"/>
              <a:t>Mountings for flexible carriers must be attached at each end of the carrier. Cable guides for  flexible carriers must be installed with a spacing between 25 feet (7.6 m) and 40 feet (12.2 m) along the entire length of the carrier, to prevent wind damage to the system.</a:t>
            </a:r>
            <a:endParaRPr lang="es-CO" dirty="0"/>
          </a:p>
          <a:p>
            <a:r>
              <a:rPr lang="en-US" dirty="0"/>
              <a:t>Design and installation of mountings and cable guides must not reduce the strength of the ladder.</a:t>
            </a:r>
            <a:endParaRPr lang="es-CO" dirty="0"/>
          </a:p>
          <a:p>
            <a:r>
              <a:rPr lang="en-US" dirty="0"/>
              <a:t>Side rails and steps or rungs for side-step fixed ladders must be continuous in extension.</a:t>
            </a:r>
            <a:endParaRPr lang="es-CO" dirty="0"/>
          </a:p>
          <a:p>
            <a:endParaRPr lang="es-CO" dirty="0"/>
          </a:p>
        </p:txBody>
      </p:sp>
    </p:spTree>
    <p:extLst>
      <p:ext uri="{BB962C8B-B14F-4D97-AF65-F5344CB8AC3E}">
        <p14:creationId xmlns:p14="http://schemas.microsoft.com/office/powerpoint/2010/main" val="1615157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Defective Ladders</a:t>
            </a:r>
            <a:r>
              <a:rPr lang="es-CO" b="1" dirty="0"/>
              <a:t/>
            </a:r>
            <a:br>
              <a:rPr lang="es-CO" b="1" dirty="0"/>
            </a:br>
            <a:endParaRPr lang="es-CO" dirty="0"/>
          </a:p>
        </p:txBody>
      </p:sp>
      <p:sp>
        <p:nvSpPr>
          <p:cNvPr id="3" name="Content Placeholder 2"/>
          <p:cNvSpPr>
            <a:spLocks noGrp="1"/>
          </p:cNvSpPr>
          <p:nvPr>
            <p:ph idx="1"/>
          </p:nvPr>
        </p:nvSpPr>
        <p:spPr>
          <a:xfrm>
            <a:off x="485775" y="1304924"/>
            <a:ext cx="11134725" cy="5267325"/>
          </a:xfrm>
        </p:spPr>
        <p:txBody>
          <a:bodyPr>
            <a:normAutofit fontScale="92500" lnSpcReduction="10000"/>
          </a:bodyPr>
          <a:lstStyle/>
          <a:p>
            <a:r>
              <a:rPr lang="en-US" dirty="0"/>
              <a:t>Ladders needing repairs are subject to the following rules:</a:t>
            </a:r>
            <a:endParaRPr lang="es-CO" dirty="0"/>
          </a:p>
          <a:p>
            <a:r>
              <a:rPr lang="en-US" dirty="0"/>
              <a:t>Portable ladders with structural defects—such as broken or missing rungs, cleats or steps, broken or split rails, corroded components or other faulty or defective components—must immediately be marked defective or tagged with "Do Not Use" or similar language and withdrawn from service until repaired.</a:t>
            </a:r>
            <a:endParaRPr lang="es-CO" dirty="0"/>
          </a:p>
          <a:p>
            <a:r>
              <a:rPr lang="en-US" dirty="0"/>
              <a:t>Fixed ladders with structural defects—such as broken or missing rungs, cleats or steps, broken or split rails or corroded components— must be withdrawn from service until repaired.</a:t>
            </a:r>
            <a:endParaRPr lang="es-CO" dirty="0"/>
          </a:p>
          <a:p>
            <a:r>
              <a:rPr lang="en-US" dirty="0"/>
              <a:t>Defective fixed ladders are considered withdrawn from use when they are immediately tagged with "Do Not Use" or similar language, or marked in a manner that identifies them as defective, or blocked—such as with a plywood attachment that spans several rungs.</a:t>
            </a:r>
            <a:endParaRPr lang="es-CO" dirty="0"/>
          </a:p>
          <a:p>
            <a:r>
              <a:rPr lang="en-US" dirty="0"/>
              <a:t>Ladder repairs must restore the ladder to a condition meeting its original design criteria before the ladder is returned to use.</a:t>
            </a:r>
            <a:endParaRPr lang="es-CO" dirty="0"/>
          </a:p>
          <a:p>
            <a:endParaRPr lang="es-CO" dirty="0"/>
          </a:p>
        </p:txBody>
      </p:sp>
    </p:spTree>
    <p:extLst>
      <p:ext uri="{BB962C8B-B14F-4D97-AF65-F5344CB8AC3E}">
        <p14:creationId xmlns:p14="http://schemas.microsoft.com/office/powerpoint/2010/main" val="4055849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Wooden Ladders</a:t>
            </a:r>
            <a:endParaRPr lang="es-CO" dirty="0"/>
          </a:p>
        </p:txBody>
      </p:sp>
      <p:sp>
        <p:nvSpPr>
          <p:cNvPr id="3" name="Content Placeholder 2"/>
          <p:cNvSpPr>
            <a:spLocks noGrp="1"/>
          </p:cNvSpPr>
          <p:nvPr>
            <p:ph idx="1"/>
          </p:nvPr>
        </p:nvSpPr>
        <p:spPr/>
        <p:txBody>
          <a:bodyPr/>
          <a:lstStyle/>
          <a:p>
            <a:r>
              <a:rPr lang="en-US" dirty="0"/>
              <a:t>Never paint wooden ladders. Paint hides signs of deterioration and may accelerate rotting by trapping moisture in the wood. </a:t>
            </a:r>
            <a:endParaRPr lang="es-CO" dirty="0"/>
          </a:p>
          <a:p>
            <a:r>
              <a:rPr lang="en-US" dirty="0"/>
              <a:t>Coat them with a clear, non-toxic wood preservative or varnish. Inspect them frequently for splits, shakes, and cracks in the side rails and rungs, warping or loosening of rungs, loosing of metal hardware, and deformation of metal parts.</a:t>
            </a:r>
            <a:endParaRPr lang="es-CO" dirty="0"/>
          </a:p>
          <a:p>
            <a:endParaRPr lang="es-CO" dirty="0"/>
          </a:p>
        </p:txBody>
      </p:sp>
      <p:sp>
        <p:nvSpPr>
          <p:cNvPr id="4" name="TextBox 3"/>
          <p:cNvSpPr txBox="1"/>
          <p:nvPr/>
        </p:nvSpPr>
        <p:spPr>
          <a:xfrm>
            <a:off x="552450" y="5924550"/>
            <a:ext cx="2971800" cy="369332"/>
          </a:xfrm>
          <a:prstGeom prst="rect">
            <a:avLst/>
          </a:prstGeom>
          <a:noFill/>
        </p:spPr>
        <p:txBody>
          <a:bodyPr wrap="square" rtlCol="0">
            <a:spAutoFit/>
          </a:bodyPr>
          <a:lstStyle/>
          <a:p>
            <a:r>
              <a:rPr lang="en-US" dirty="0">
                <a:solidFill>
                  <a:prstClr val="black"/>
                </a:solidFill>
              </a:rPr>
              <a:t>Page 67</a:t>
            </a:r>
            <a:endParaRPr lang="es-CO" dirty="0">
              <a:solidFill>
                <a:prstClr val="black"/>
              </a:solidFill>
            </a:endParaRPr>
          </a:p>
        </p:txBody>
      </p:sp>
    </p:spTree>
    <p:extLst>
      <p:ext uri="{BB962C8B-B14F-4D97-AF65-F5344CB8AC3E}">
        <p14:creationId xmlns:p14="http://schemas.microsoft.com/office/powerpoint/2010/main" val="19943679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Aluminum Ladders</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a:t>Treat aluminum ladders with care. They are more susceptible to damage than wooden ladders. Because they conduct electricity well, never use aluminum ladders where electrical contact is possible</a:t>
            </a:r>
            <a:r>
              <a:rPr lang="en-US" dirty="0" smtClean="0"/>
              <a:t>.</a:t>
            </a:r>
            <a:endParaRPr lang="es-CO" dirty="0"/>
          </a:p>
          <a:p>
            <a:r>
              <a:rPr lang="en-US" dirty="0" smtClean="0"/>
              <a:t>Check </a:t>
            </a:r>
            <a:r>
              <a:rPr lang="en-US" dirty="0"/>
              <a:t>side rails and rungs regularly for dents, bends, and loose rungs. If repair by a qualified person is not possible, the ladder must be destroyed.</a:t>
            </a:r>
            <a:endParaRPr lang="es-CO" dirty="0"/>
          </a:p>
          <a:p>
            <a:endParaRPr lang="es-CO" dirty="0"/>
          </a:p>
        </p:txBody>
      </p:sp>
    </p:spTree>
    <p:extLst>
      <p:ext uri="{BB962C8B-B14F-4D97-AF65-F5344CB8AC3E}">
        <p14:creationId xmlns:p14="http://schemas.microsoft.com/office/powerpoint/2010/main" val="39799550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Job-Built Ladders</a:t>
            </a:r>
            <a:r>
              <a:rPr lang="es-CO" b="1" i="1" dirty="0"/>
              <a:t/>
            </a:r>
            <a:br>
              <a:rPr lang="es-CO" b="1" i="1" dirty="0"/>
            </a:br>
            <a:endParaRPr lang="es-CO" dirty="0"/>
          </a:p>
        </p:txBody>
      </p:sp>
      <p:sp>
        <p:nvSpPr>
          <p:cNvPr id="3" name="Content Placeholder 2"/>
          <p:cNvSpPr>
            <a:spLocks noGrp="1"/>
          </p:cNvSpPr>
          <p:nvPr>
            <p:ph idx="1"/>
          </p:nvPr>
        </p:nvSpPr>
        <p:spPr>
          <a:xfrm>
            <a:off x="323851" y="714376"/>
            <a:ext cx="11029950" cy="5462588"/>
          </a:xfrm>
        </p:spPr>
        <p:txBody>
          <a:bodyPr/>
          <a:lstStyle/>
          <a:p>
            <a:r>
              <a:rPr lang="en-US" dirty="0"/>
              <a:t>Wood used for job-built ladders should be straight-grained and free of loose knots, sharp edges, splinters, and shakes. The ladder should not be longer than 24 feet in working length. Used by many workers, job-built ladders deteriorate rapidly. They should be inspected every day and, if defective, repaired immediately or taken out of service and destroyed</a:t>
            </a:r>
            <a:endParaRPr lang="es-CO" dirty="0"/>
          </a:p>
        </p:txBody>
      </p:sp>
      <p:pic>
        <p:nvPicPr>
          <p:cNvPr id="4" name="Picture 3" descr="C:\Users\Attic\Dropbox\FALL PROTECTION GRANT CLASS\Picture\Capture 53.PNG" title="An illustration of job-built ladders"/>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1111" y="2876550"/>
            <a:ext cx="4075430" cy="3867150"/>
          </a:xfrm>
          <a:prstGeom prst="rect">
            <a:avLst/>
          </a:prstGeom>
          <a:noFill/>
          <a:ln>
            <a:noFill/>
          </a:ln>
        </p:spPr>
      </p:pic>
      <p:sp>
        <p:nvSpPr>
          <p:cNvPr id="5" name="TextBox 4"/>
          <p:cNvSpPr txBox="1"/>
          <p:nvPr/>
        </p:nvSpPr>
        <p:spPr>
          <a:xfrm>
            <a:off x="561975" y="5362575"/>
            <a:ext cx="1952625" cy="369332"/>
          </a:xfrm>
          <a:prstGeom prst="rect">
            <a:avLst/>
          </a:prstGeom>
          <a:noFill/>
        </p:spPr>
        <p:txBody>
          <a:bodyPr wrap="square" rtlCol="0">
            <a:spAutoFit/>
          </a:bodyPr>
          <a:lstStyle/>
          <a:p>
            <a:r>
              <a:rPr lang="en-US" dirty="0">
                <a:solidFill>
                  <a:prstClr val="black"/>
                </a:solidFill>
              </a:rPr>
              <a:t>Page 67</a:t>
            </a:r>
            <a:endParaRPr lang="es-CO" dirty="0">
              <a:solidFill>
                <a:prstClr val="black"/>
              </a:solidFill>
            </a:endParaRPr>
          </a:p>
        </p:txBody>
      </p:sp>
    </p:spTree>
    <p:extLst>
      <p:ext uri="{BB962C8B-B14F-4D97-AF65-F5344CB8AC3E}">
        <p14:creationId xmlns:p14="http://schemas.microsoft.com/office/powerpoint/2010/main" val="20728455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Ladder Use</a:t>
            </a:r>
            <a:r>
              <a:rPr lang="es-CO" b="1" i="1" dirty="0"/>
              <a:t/>
            </a:r>
            <a:br>
              <a:rPr lang="es-CO" b="1" i="1" dirty="0"/>
            </a:br>
            <a:endParaRPr lang="es-CO" dirty="0"/>
          </a:p>
        </p:txBody>
      </p:sp>
      <p:sp>
        <p:nvSpPr>
          <p:cNvPr id="3" name="Content Placeholder 2"/>
          <p:cNvSpPr>
            <a:spLocks noGrp="1"/>
          </p:cNvSpPr>
          <p:nvPr>
            <p:ph idx="1"/>
          </p:nvPr>
        </p:nvSpPr>
        <p:spPr>
          <a:xfrm>
            <a:off x="123825" y="1009650"/>
            <a:ext cx="11906250" cy="5715000"/>
          </a:xfrm>
        </p:spPr>
        <p:txBody>
          <a:bodyPr>
            <a:normAutofit fontScale="77500" lnSpcReduction="20000"/>
          </a:bodyPr>
          <a:lstStyle/>
          <a:p>
            <a:r>
              <a:rPr lang="en-US" dirty="0"/>
              <a:t>Check ladder for defects before use.</a:t>
            </a:r>
            <a:endParaRPr lang="es-CO" dirty="0"/>
          </a:p>
          <a:p>
            <a:r>
              <a:rPr lang="en-US" dirty="0"/>
              <a:t>Clear scrap and material away from the base and top of ladder.</a:t>
            </a:r>
            <a:endParaRPr lang="es-CO" dirty="0"/>
          </a:p>
          <a:p>
            <a:r>
              <a:rPr lang="en-US" dirty="0"/>
              <a:t>Secure the top and base against movement. </a:t>
            </a:r>
            <a:endParaRPr lang="es-CO" dirty="0"/>
          </a:p>
          <a:p>
            <a:r>
              <a:rPr lang="en-US" dirty="0"/>
              <a:t>Set the ladder on a firm, level surface. On soft, </a:t>
            </a:r>
            <a:r>
              <a:rPr lang="en-US" dirty="0" err="1"/>
              <a:t>uncompacted</a:t>
            </a:r>
            <a:r>
              <a:rPr lang="en-US" dirty="0"/>
              <a:t> or rough soil, use a mud sill.</a:t>
            </a:r>
            <a:endParaRPr lang="es-CO" dirty="0"/>
          </a:p>
          <a:p>
            <a:r>
              <a:rPr lang="en-US" dirty="0"/>
              <a:t>Make sure that rails on ladders extend at least 3 feet above the landing. This allows for secure grip while stepping on or off.</a:t>
            </a:r>
            <a:endParaRPr lang="es-CO" dirty="0"/>
          </a:p>
          <a:p>
            <a:r>
              <a:rPr lang="en-US" dirty="0"/>
              <a:t>A ladder used as a regular means of access must;</a:t>
            </a:r>
            <a:endParaRPr lang="es-CO" dirty="0"/>
          </a:p>
          <a:p>
            <a:r>
              <a:rPr lang="en-US" dirty="0"/>
              <a:t>Extend 3 feet above the landing or floor</a:t>
            </a:r>
            <a:endParaRPr lang="es-CO" dirty="0"/>
          </a:p>
          <a:p>
            <a:r>
              <a:rPr lang="en-US" dirty="0"/>
              <a:t>Have a clear toe space of at least 10 inches behind every rung</a:t>
            </a:r>
            <a:endParaRPr lang="es-CO" dirty="0"/>
          </a:p>
          <a:p>
            <a:r>
              <a:rPr lang="en-US" dirty="0"/>
              <a:t>Have sufficient clearance from obstructions on the climbing side</a:t>
            </a:r>
            <a:endParaRPr lang="es-CO" dirty="0"/>
          </a:p>
          <a:p>
            <a:r>
              <a:rPr lang="en-US" dirty="0"/>
              <a:t>Be located so that an adequate landing area is clear of obstructions at the top and bottom</a:t>
            </a:r>
            <a:endParaRPr lang="es-CO" dirty="0"/>
          </a:p>
          <a:p>
            <a:r>
              <a:rPr lang="en-US" dirty="0"/>
              <a:t>Be secured at the top and bottom to prevent movement.</a:t>
            </a:r>
            <a:endParaRPr lang="es-CO" dirty="0"/>
          </a:p>
          <a:p>
            <a:r>
              <a:rPr lang="en-US" dirty="0"/>
              <a:t>Set straight or extension ladders one foot out for every 4 feet up, depending on length of ladder (Figure 6.3).</a:t>
            </a:r>
            <a:endParaRPr lang="es-CO" dirty="0"/>
          </a:p>
          <a:p>
            <a:r>
              <a:rPr lang="en-US" dirty="0"/>
              <a:t>Before setting up ladders, always check for overhead power lines.</a:t>
            </a:r>
            <a:endParaRPr lang="es-CO" dirty="0"/>
          </a:p>
          <a:p>
            <a:r>
              <a:rPr lang="en-US" dirty="0"/>
              <a:t>Do not position ladders against flexible or moveable surfaces.</a:t>
            </a:r>
            <a:endParaRPr lang="es-CO" dirty="0"/>
          </a:p>
          <a:p>
            <a:endParaRPr lang="es-CO" dirty="0"/>
          </a:p>
        </p:txBody>
      </p:sp>
      <p:sp>
        <p:nvSpPr>
          <p:cNvPr id="4" name="TextBox 3"/>
          <p:cNvSpPr txBox="1"/>
          <p:nvPr/>
        </p:nvSpPr>
        <p:spPr>
          <a:xfrm>
            <a:off x="5667375" y="502722"/>
            <a:ext cx="2171700" cy="369332"/>
          </a:xfrm>
          <a:prstGeom prst="rect">
            <a:avLst/>
          </a:prstGeom>
          <a:noFill/>
        </p:spPr>
        <p:txBody>
          <a:bodyPr wrap="square" rtlCol="0">
            <a:spAutoFit/>
          </a:bodyPr>
          <a:lstStyle/>
          <a:p>
            <a:r>
              <a:rPr lang="en-US" dirty="0">
                <a:solidFill>
                  <a:prstClr val="black"/>
                </a:solidFill>
              </a:rPr>
              <a:t>Page 68</a:t>
            </a:r>
            <a:endParaRPr lang="es-CO" dirty="0">
              <a:solidFill>
                <a:prstClr val="black"/>
              </a:solidFill>
            </a:endParaRPr>
          </a:p>
        </p:txBody>
      </p:sp>
    </p:spTree>
    <p:extLst>
      <p:ext uri="{BB962C8B-B14F-4D97-AF65-F5344CB8AC3E}">
        <p14:creationId xmlns:p14="http://schemas.microsoft.com/office/powerpoint/2010/main" val="323673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Shock Absorbers</a:t>
            </a:r>
            <a:r>
              <a:rPr lang="es-CO" b="1" dirty="0"/>
              <a:t/>
            </a:r>
            <a:br>
              <a:rPr lang="es-CO" b="1" dirty="0"/>
            </a:br>
            <a:endParaRPr lang="es-CO" dirty="0"/>
          </a:p>
        </p:txBody>
      </p:sp>
      <p:pic>
        <p:nvPicPr>
          <p:cNvPr id="4" name="Content Placeholder 3" title="An illustration of a shock absorbe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75593" y="5098137"/>
            <a:ext cx="3840813" cy="1292464"/>
          </a:xfrm>
        </p:spPr>
      </p:pic>
      <p:sp>
        <p:nvSpPr>
          <p:cNvPr id="5" name="TextBox 4"/>
          <p:cNvSpPr txBox="1"/>
          <p:nvPr/>
        </p:nvSpPr>
        <p:spPr>
          <a:xfrm>
            <a:off x="771525" y="1247775"/>
            <a:ext cx="10734675" cy="3416320"/>
          </a:xfrm>
          <a:prstGeom prst="rect">
            <a:avLst/>
          </a:prstGeom>
          <a:noFill/>
        </p:spPr>
        <p:txBody>
          <a:bodyPr wrap="square" rtlCol="0">
            <a:spAutoFit/>
          </a:bodyPr>
          <a:lstStyle/>
          <a:p>
            <a:r>
              <a:rPr lang="en-US" sz="2400" dirty="0">
                <a:solidFill>
                  <a:prstClr val="black"/>
                </a:solidFill>
              </a:rPr>
              <a:t>Shock absorbers are strongly recommended for use in fall- arrest systems. They are absolutely necessary with wire rope lifelines. Shock absorbers can reduce fall-arrest loads by as much as 50%</a:t>
            </a:r>
            <a:endParaRPr lang="es-CO" sz="2400" dirty="0">
              <a:solidFill>
                <a:prstClr val="black"/>
              </a:solidFill>
            </a:endParaRPr>
          </a:p>
          <a:p>
            <a:r>
              <a:rPr lang="en-US" sz="2400" dirty="0">
                <a:solidFill>
                  <a:prstClr val="black"/>
                </a:solidFill>
              </a:rPr>
              <a:t>Some shock absorbers are built into the lanyard. Most are made of webbing material with tear-away stitching designed to gradually absorb a fall-arrest load.</a:t>
            </a:r>
            <a:endParaRPr lang="es-CO" sz="2400" dirty="0">
              <a:solidFill>
                <a:prstClr val="black"/>
              </a:solidFill>
            </a:endParaRPr>
          </a:p>
          <a:p>
            <a:r>
              <a:rPr lang="en-US" sz="2400" dirty="0">
                <a:solidFill>
                  <a:prstClr val="black"/>
                </a:solidFill>
              </a:rPr>
              <a:t>The tear-away type also gives clear indication that fall arrest has occurred and that the system should be replaced. This results in better quality control for field equipment. Any fall arrest component involved in a fall arrest should be taken out of service to prevent reuse. It’s done the job it was designed to do!</a:t>
            </a:r>
            <a:endParaRPr lang="es-CO" sz="2400" dirty="0">
              <a:solidFill>
                <a:prstClr val="black"/>
              </a:solidFill>
            </a:endParaRPr>
          </a:p>
        </p:txBody>
      </p:sp>
    </p:spTree>
    <p:extLst>
      <p:ext uri="{BB962C8B-B14F-4D97-AF65-F5344CB8AC3E}">
        <p14:creationId xmlns:p14="http://schemas.microsoft.com/office/powerpoint/2010/main" val="14290928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Ladder Use </a:t>
            </a:r>
            <a:r>
              <a:rPr lang="en-US" sz="3600" b="1" u="sng" dirty="0" smtClean="0"/>
              <a:t>(cont.)</a:t>
            </a:r>
            <a:r>
              <a:rPr lang="es-CO" b="1" i="1" dirty="0" smtClean="0"/>
              <a:t/>
            </a:r>
            <a:br>
              <a:rPr lang="es-CO" b="1" i="1" dirty="0" smtClean="0"/>
            </a:br>
            <a:endParaRPr lang="es-CO" dirty="0"/>
          </a:p>
        </p:txBody>
      </p:sp>
      <p:sp>
        <p:nvSpPr>
          <p:cNvPr id="3" name="Content Placeholder 2"/>
          <p:cNvSpPr>
            <a:spLocks noGrp="1"/>
          </p:cNvSpPr>
          <p:nvPr>
            <p:ph idx="4294967295"/>
          </p:nvPr>
        </p:nvSpPr>
        <p:spPr>
          <a:xfrm>
            <a:off x="352425" y="1095375"/>
            <a:ext cx="11839575" cy="5638800"/>
          </a:xfrm>
        </p:spPr>
        <p:txBody>
          <a:bodyPr>
            <a:normAutofit fontScale="70000" lnSpcReduction="20000"/>
          </a:bodyPr>
          <a:lstStyle/>
          <a:p>
            <a:r>
              <a:rPr lang="en-US" dirty="0" smtClean="0"/>
              <a:t>Always face the ladder when climbing up or down and while working from it.</a:t>
            </a:r>
            <a:endParaRPr lang="es-CO" dirty="0" smtClean="0"/>
          </a:p>
          <a:p>
            <a:r>
              <a:rPr lang="en-US" dirty="0" smtClean="0"/>
              <a:t>Maintain 3- point contact when climbing up or down. That means two hands and one foot or two feet and one hand on the ladder at all time.</a:t>
            </a:r>
            <a:endParaRPr lang="es-CO" dirty="0" smtClean="0"/>
          </a:p>
          <a:p>
            <a:r>
              <a:rPr lang="en-US" dirty="0" smtClean="0"/>
              <a:t>Keep your center of gravity between the side rails. Your belt buckle should never be outside the side rails.</a:t>
            </a:r>
            <a:endParaRPr lang="es-CO" dirty="0" smtClean="0"/>
          </a:p>
          <a:p>
            <a:r>
              <a:rPr lang="en-US" dirty="0" smtClean="0"/>
              <a:t>When climbing up or down, do not carry tools or materials in your hands. Use a hoist rope instead.</a:t>
            </a:r>
            <a:endParaRPr lang="es-CO" dirty="0" smtClean="0"/>
          </a:p>
          <a:p>
            <a:r>
              <a:rPr lang="en-US" dirty="0" smtClean="0"/>
              <a:t>Keep boots clean of mud, grease, or any slippery materials which could cause loss of footing (Figure 6.5).</a:t>
            </a:r>
            <a:endParaRPr lang="es-CO" dirty="0" smtClean="0"/>
          </a:p>
          <a:p>
            <a:r>
              <a:rPr lang="en-US" dirty="0" smtClean="0"/>
              <a:t>Never erect ladders on boxes, carts, tables, or other unstable surfaces.</a:t>
            </a:r>
            <a:endParaRPr lang="es-CO" dirty="0" smtClean="0"/>
          </a:p>
          <a:p>
            <a:r>
              <a:rPr lang="en-US" dirty="0" smtClean="0"/>
              <a:t>Never use ladders horizontally as scaffolds planks, runaways, or for any other purpose for which they have not been designed.</a:t>
            </a:r>
            <a:endParaRPr lang="es-CO" dirty="0" smtClean="0"/>
          </a:p>
          <a:p>
            <a:r>
              <a:rPr lang="en-US" dirty="0" smtClean="0"/>
              <a:t>Stand no higher than the third or fourth rung from the top. Maintain knee contact for balance.</a:t>
            </a:r>
            <a:endParaRPr lang="es-CO" dirty="0" smtClean="0"/>
          </a:p>
          <a:p>
            <a:r>
              <a:rPr lang="en-US" dirty="0" smtClean="0"/>
              <a:t>Do not splice short ladders together to make a long ladder. The side rails will not be strong enough for the extra loads.</a:t>
            </a:r>
            <a:endParaRPr lang="es-CO" dirty="0" smtClean="0"/>
          </a:p>
          <a:p>
            <a:r>
              <a:rPr lang="en-US" dirty="0" smtClean="0"/>
              <a:t>Do not use ladders for bracing. They are not designed for this type of loading.</a:t>
            </a:r>
            <a:endParaRPr lang="es-CO" dirty="0" smtClean="0"/>
          </a:p>
          <a:p>
            <a:r>
              <a:rPr lang="en-US" dirty="0" smtClean="0"/>
              <a:t>Do not set up ladders in doorways, passageways, driveways, or any other location where they can be struck or knocked over.</a:t>
            </a:r>
            <a:endParaRPr lang="es-CO" dirty="0" smtClean="0"/>
          </a:p>
          <a:p>
            <a:r>
              <a:rPr lang="en-US" dirty="0" smtClean="0"/>
              <a:t>Never rest a ladder on its rungs. Ladders must rest on their side rails.</a:t>
            </a:r>
            <a:endParaRPr lang="es-CO" dirty="0" smtClean="0"/>
          </a:p>
          <a:p>
            <a:r>
              <a:rPr lang="en-US" dirty="0" smtClean="0"/>
              <a:t>To erect long, awkward or heavy ladders, get help to avoid injury from overexertion.</a:t>
            </a:r>
            <a:endParaRPr lang="es-CO" dirty="0" smtClean="0"/>
          </a:p>
          <a:p>
            <a:endParaRPr lang="es-CO" dirty="0"/>
          </a:p>
        </p:txBody>
      </p:sp>
    </p:spTree>
    <p:extLst>
      <p:ext uri="{BB962C8B-B14F-4D97-AF65-F5344CB8AC3E}">
        <p14:creationId xmlns:p14="http://schemas.microsoft.com/office/powerpoint/2010/main" val="26847378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Inspection and Maintenance</a:t>
            </a:r>
            <a:r>
              <a:rPr lang="es-CO" b="1" i="1" dirty="0"/>
              <a:t/>
            </a:r>
            <a:br>
              <a:rPr lang="es-CO" b="1" i="1" dirty="0"/>
            </a:br>
            <a:endParaRPr lang="es-CO" dirty="0"/>
          </a:p>
        </p:txBody>
      </p:sp>
      <p:sp>
        <p:nvSpPr>
          <p:cNvPr id="3" name="Content Placeholder 2"/>
          <p:cNvSpPr>
            <a:spLocks noGrp="1"/>
          </p:cNvSpPr>
          <p:nvPr>
            <p:ph idx="1"/>
          </p:nvPr>
        </p:nvSpPr>
        <p:spPr>
          <a:xfrm>
            <a:off x="476250" y="1285875"/>
            <a:ext cx="10877550" cy="4891088"/>
          </a:xfrm>
        </p:spPr>
        <p:txBody>
          <a:bodyPr>
            <a:normAutofit fontScale="77500" lnSpcReduction="20000"/>
          </a:bodyPr>
          <a:lstStyle/>
          <a:p>
            <a:r>
              <a:rPr lang="en-US" dirty="0"/>
              <a:t>Ladders shall be inspected by a competent person for visible defects on a periodic basis and after any occurrence that could affect their safe use.</a:t>
            </a:r>
            <a:endParaRPr lang="es-CO" dirty="0"/>
          </a:p>
          <a:p>
            <a:r>
              <a:rPr lang="en-US" dirty="0"/>
              <a:t> </a:t>
            </a:r>
            <a:endParaRPr lang="es-CO" dirty="0"/>
          </a:p>
          <a:p>
            <a:r>
              <a:rPr lang="en-US" dirty="0"/>
              <a:t>Ladders should only be repaired by qualified persons.</a:t>
            </a:r>
            <a:endParaRPr lang="es-CO" dirty="0"/>
          </a:p>
          <a:p>
            <a:r>
              <a:rPr lang="en-US" dirty="0"/>
              <a:t>Defective ladders must be taken out of service and both locked and tagged for repair or scrapped.</a:t>
            </a:r>
            <a:endParaRPr lang="es-CO" dirty="0"/>
          </a:p>
          <a:p>
            <a:r>
              <a:rPr lang="en-US" dirty="0"/>
              <a:t>Inspect ladders for structural rigidity.</a:t>
            </a:r>
            <a:endParaRPr lang="es-CO" dirty="0"/>
          </a:p>
          <a:p>
            <a:r>
              <a:rPr lang="en-US" dirty="0"/>
              <a:t>Inspect non-skid feet for wear, imbedded material, and proper pivot action on swivel feet.</a:t>
            </a:r>
            <a:endParaRPr lang="es-CO" dirty="0"/>
          </a:p>
          <a:p>
            <a:r>
              <a:rPr lang="en-US" dirty="0"/>
              <a:t>Replace frayed or worn ropes on extension ladders with types and sizes equal to manufacturer’s original rope.</a:t>
            </a:r>
            <a:endParaRPr lang="es-CO" dirty="0"/>
          </a:p>
          <a:p>
            <a:r>
              <a:rPr lang="en-US" dirty="0"/>
              <a:t>Check aluminum ladders for dents and bends in side rails, steps, and rungs.</a:t>
            </a:r>
            <a:endParaRPr lang="es-CO" dirty="0"/>
          </a:p>
          <a:p>
            <a:r>
              <a:rPr lang="en-US" dirty="0"/>
              <a:t>Do not use metal pipe to replace rungs.</a:t>
            </a:r>
            <a:endParaRPr lang="es-CO" dirty="0"/>
          </a:p>
          <a:p>
            <a:r>
              <a:rPr lang="en-US" dirty="0"/>
              <a:t>Check wooden ladders for cracks, slits, and rot</a:t>
            </a:r>
            <a:r>
              <a:rPr lang="en-US" dirty="0" smtClean="0"/>
              <a:t>.</a:t>
            </a:r>
          </a:p>
          <a:p>
            <a:r>
              <a:rPr lang="en-US" dirty="0"/>
              <a:t>Check all ladders for grease, oil, caulking, imbedded stone and metal, or other materials </a:t>
            </a:r>
            <a:r>
              <a:rPr lang="en-US" dirty="0" err="1"/>
              <a:t>th</a:t>
            </a:r>
            <a:r>
              <a:rPr lang="en-US" dirty="0"/>
              <a:t> at could make them unsafe</a:t>
            </a:r>
            <a:endParaRPr lang="es-CO" dirty="0"/>
          </a:p>
        </p:txBody>
      </p:sp>
    </p:spTree>
    <p:extLst>
      <p:ext uri="{BB962C8B-B14F-4D97-AF65-F5344CB8AC3E}">
        <p14:creationId xmlns:p14="http://schemas.microsoft.com/office/powerpoint/2010/main" val="548815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Ladder Safety Checklist</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a:t>To prevent falls from ladders, make sure you have the following controls in place:</a:t>
            </a:r>
            <a:endParaRPr lang="es-CO" dirty="0"/>
          </a:p>
          <a:p>
            <a:r>
              <a:rPr lang="en-US" dirty="0"/>
              <a:t>Use only ladders that are in good condition and designed to handle the climbing job that needs to be done.</a:t>
            </a:r>
            <a:endParaRPr lang="es-CO" dirty="0"/>
          </a:p>
          <a:p>
            <a:r>
              <a:rPr lang="en-US" dirty="0"/>
              <a:t>Train employees on proper ladder use.</a:t>
            </a:r>
            <a:endParaRPr lang="es-CO" dirty="0"/>
          </a:p>
          <a:p>
            <a:r>
              <a:rPr lang="en-US" dirty="0"/>
              <a:t>Make proper ladder use a performance requirement for the job.</a:t>
            </a:r>
            <a:endParaRPr lang="es-CO" dirty="0"/>
          </a:p>
          <a:p>
            <a:r>
              <a:rPr lang="en-US" dirty="0"/>
              <a:t>Require employees to complete a ladder inspection before each use.</a:t>
            </a:r>
            <a:endParaRPr lang="es-CO" dirty="0"/>
          </a:p>
          <a:p>
            <a:endParaRPr lang="es-CO" dirty="0"/>
          </a:p>
        </p:txBody>
      </p:sp>
      <p:sp>
        <p:nvSpPr>
          <p:cNvPr id="4" name="TextBox 3"/>
          <p:cNvSpPr txBox="1"/>
          <p:nvPr/>
        </p:nvSpPr>
        <p:spPr>
          <a:xfrm>
            <a:off x="1085850" y="6381750"/>
            <a:ext cx="3314700" cy="369332"/>
          </a:xfrm>
          <a:prstGeom prst="rect">
            <a:avLst/>
          </a:prstGeom>
          <a:noFill/>
        </p:spPr>
        <p:txBody>
          <a:bodyPr wrap="square" rtlCol="0">
            <a:spAutoFit/>
          </a:bodyPr>
          <a:lstStyle/>
          <a:p>
            <a:r>
              <a:rPr lang="en-US" dirty="0">
                <a:solidFill>
                  <a:prstClr val="black"/>
                </a:solidFill>
              </a:rPr>
              <a:t>Page 70</a:t>
            </a:r>
            <a:endParaRPr lang="es-CO" dirty="0">
              <a:solidFill>
                <a:prstClr val="black"/>
              </a:solidFill>
            </a:endParaRPr>
          </a:p>
        </p:txBody>
      </p:sp>
    </p:spTree>
    <p:extLst>
      <p:ext uri="{BB962C8B-B14F-4D97-AF65-F5344CB8AC3E}">
        <p14:creationId xmlns:p14="http://schemas.microsoft.com/office/powerpoint/2010/main" val="23644464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Criteria for Ladder Purchase and Care</a:t>
            </a:r>
            <a:r>
              <a:rPr lang="es-CO" b="1" i="1" dirty="0"/>
              <a:t/>
            </a:r>
            <a:br>
              <a:rPr lang="es-CO" b="1" i="1" dirty="0"/>
            </a:br>
            <a:endParaRPr lang="es-CO" dirty="0"/>
          </a:p>
        </p:txBody>
      </p:sp>
      <p:sp>
        <p:nvSpPr>
          <p:cNvPr id="3" name="Content Placeholder 2"/>
          <p:cNvSpPr>
            <a:spLocks noGrp="1"/>
          </p:cNvSpPr>
          <p:nvPr>
            <p:ph idx="1"/>
          </p:nvPr>
        </p:nvSpPr>
        <p:spPr/>
        <p:txBody>
          <a:bodyPr/>
          <a:lstStyle/>
          <a:p>
            <a:pPr lvl="0"/>
            <a:r>
              <a:rPr lang="en-US" dirty="0"/>
              <a:t>Check OSHA standards for the type of ladder you are using.        </a:t>
            </a:r>
            <a:endParaRPr lang="es-CO" dirty="0"/>
          </a:p>
          <a:p>
            <a:pPr lvl="0"/>
            <a:r>
              <a:rPr lang="en-US" dirty="0"/>
              <a:t>Use only Underwriter’s Laboratory approved ladders (will have the UL seal).</a:t>
            </a:r>
            <a:endParaRPr lang="es-CO" dirty="0"/>
          </a:p>
          <a:p>
            <a:pPr lvl="0"/>
            <a:r>
              <a:rPr lang="en-US" dirty="0"/>
              <a:t>Protect wood ladders with a clear sealer, such as varnish, shellac, linseed oil or wood preservative because paint can hide defects.</a:t>
            </a:r>
            <a:endParaRPr lang="es-CO" dirty="0"/>
          </a:p>
          <a:p>
            <a:endParaRPr lang="es-CO" dirty="0"/>
          </a:p>
        </p:txBody>
      </p:sp>
    </p:spTree>
    <p:extLst>
      <p:ext uri="{BB962C8B-B14F-4D97-AF65-F5344CB8AC3E}">
        <p14:creationId xmlns:p14="http://schemas.microsoft.com/office/powerpoint/2010/main" val="32125129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Temporary Stairs</a:t>
            </a:r>
            <a:r>
              <a:rPr lang="es-CO" b="1" dirty="0"/>
              <a:t/>
            </a:r>
            <a:br>
              <a:rPr lang="es-CO" b="1" dirty="0"/>
            </a:br>
            <a:endParaRPr lang="es-CO" dirty="0"/>
          </a:p>
        </p:txBody>
      </p:sp>
      <p:sp>
        <p:nvSpPr>
          <p:cNvPr id="3" name="Content Placeholder 2"/>
          <p:cNvSpPr>
            <a:spLocks noGrp="1"/>
          </p:cNvSpPr>
          <p:nvPr>
            <p:ph idx="1"/>
          </p:nvPr>
        </p:nvSpPr>
        <p:spPr>
          <a:xfrm>
            <a:off x="590550" y="1181100"/>
            <a:ext cx="10763250" cy="4995863"/>
          </a:xfrm>
        </p:spPr>
        <p:txBody>
          <a:bodyPr>
            <a:normAutofit lnSpcReduction="10000"/>
          </a:bodyPr>
          <a:lstStyle/>
          <a:p>
            <a:r>
              <a:rPr lang="en-US" dirty="0"/>
              <a:t>The following requirements apply to stairways used temporarily during construction. Except during construction of the stairway,</a:t>
            </a:r>
            <a:endParaRPr lang="es-CO" dirty="0"/>
          </a:p>
          <a:p>
            <a:pPr lvl="0"/>
            <a:r>
              <a:rPr lang="en-US" dirty="0"/>
              <a:t>Do not use stairways with metal pan landings and treads if the treads and/or landings have not been filled in with concrete or other materials unless the pans of the stairs and/or landings are temporarily filled in with wood or other materials. All treads and landings must be replaced when worn below the top edge of the pan.</a:t>
            </a:r>
            <a:endParaRPr lang="es-CO" dirty="0"/>
          </a:p>
          <a:p>
            <a:pPr lvl="0"/>
            <a:r>
              <a:rPr lang="en-US" dirty="0"/>
              <a:t>Do not use skeleton metal frame structures and steps (where treads and/or landings will be installed later) unless the stairs are fitted with secured temporary treads and landings.</a:t>
            </a:r>
            <a:endParaRPr lang="es-CO" dirty="0"/>
          </a:p>
          <a:p>
            <a:r>
              <a:rPr lang="en-US" dirty="0"/>
              <a:t>Note: Temporary treads must be made of wood or other solid material and installed the full width and depth of the stair</a:t>
            </a:r>
            <a:endParaRPr lang="es-CO" dirty="0"/>
          </a:p>
        </p:txBody>
      </p:sp>
      <p:sp>
        <p:nvSpPr>
          <p:cNvPr id="4" name="TextBox 3"/>
          <p:cNvSpPr txBox="1"/>
          <p:nvPr/>
        </p:nvSpPr>
        <p:spPr>
          <a:xfrm>
            <a:off x="838200" y="6438900"/>
            <a:ext cx="2752725" cy="369332"/>
          </a:xfrm>
          <a:prstGeom prst="rect">
            <a:avLst/>
          </a:prstGeom>
          <a:noFill/>
        </p:spPr>
        <p:txBody>
          <a:bodyPr wrap="square" rtlCol="0">
            <a:spAutoFit/>
          </a:bodyPr>
          <a:lstStyle/>
          <a:p>
            <a:r>
              <a:rPr lang="en-US" dirty="0">
                <a:solidFill>
                  <a:prstClr val="black"/>
                </a:solidFill>
              </a:rPr>
              <a:t>Page 71</a:t>
            </a:r>
            <a:endParaRPr lang="es-CO" dirty="0">
              <a:solidFill>
                <a:prstClr val="black"/>
              </a:solidFill>
            </a:endParaRPr>
          </a:p>
        </p:txBody>
      </p:sp>
    </p:spTree>
    <p:extLst>
      <p:ext uri="{BB962C8B-B14F-4D97-AF65-F5344CB8AC3E}">
        <p14:creationId xmlns:p14="http://schemas.microsoft.com/office/powerpoint/2010/main" val="28715124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Stair Rails</a:t>
            </a:r>
            <a:r>
              <a:rPr lang="es-CO" b="1" i="1" dirty="0"/>
              <a:t/>
            </a:r>
            <a:br>
              <a:rPr lang="es-CO" b="1" i="1" dirty="0"/>
            </a:br>
            <a:endParaRPr lang="es-CO" dirty="0"/>
          </a:p>
        </p:txBody>
      </p:sp>
      <p:sp>
        <p:nvSpPr>
          <p:cNvPr id="3" name="Content Placeholder 2"/>
          <p:cNvSpPr>
            <a:spLocks noGrp="1"/>
          </p:cNvSpPr>
          <p:nvPr>
            <p:ph idx="1"/>
          </p:nvPr>
        </p:nvSpPr>
        <p:spPr/>
        <p:txBody>
          <a:bodyPr>
            <a:normAutofit fontScale="70000" lnSpcReduction="20000"/>
          </a:bodyPr>
          <a:lstStyle/>
          <a:p>
            <a:pPr lvl="0"/>
            <a:r>
              <a:rPr lang="en-US" dirty="0"/>
              <a:t>The following general requirements apply to all stair rails:</a:t>
            </a:r>
            <a:endParaRPr lang="es-CO" dirty="0"/>
          </a:p>
          <a:p>
            <a:pPr lvl="0"/>
            <a:r>
              <a:rPr lang="en-US" dirty="0"/>
              <a:t>Stairways with four or more risers or rising more than 30 inches (76 cm) in height— whichever is less—must be installed along each unprotected side or edge. When the top edge of a stair rail system also serves as a handrail, the height of the top edge must be no more than 37 inches (94 cm) nor less than 36 inches (91.5 cm) from the upper surface of the stair rail to the surface of the tread.</a:t>
            </a:r>
            <a:endParaRPr lang="es-CO" dirty="0"/>
          </a:p>
          <a:p>
            <a:pPr lvl="0"/>
            <a:r>
              <a:rPr lang="en-US" dirty="0"/>
              <a:t>Stair rails installed after March 15,1991, must be not less than 36 inches (91.5 cm) in height.</a:t>
            </a:r>
            <a:endParaRPr lang="es-CO" dirty="0"/>
          </a:p>
          <a:p>
            <a:pPr lvl="0"/>
            <a:r>
              <a:rPr lang="en-US" dirty="0"/>
              <a:t>Top edges of stair rail systems used as handrails must not be more than 37 inches (94 cm) high nor less than 36 inches (91.5 cm) from the upper surface of the stair rail system to the surface of the tread. (If installed before March 15, 1991, not less than 30 inches [76 cm]).</a:t>
            </a:r>
            <a:endParaRPr lang="es-CO" dirty="0"/>
          </a:p>
          <a:p>
            <a:pPr lvl="0"/>
            <a:r>
              <a:rPr lang="en-US" dirty="0"/>
              <a:t>Stair rail systems and handrails must be surfaced to prevent injuries such as punctures or lacerations and to keep clothing from snagging.</a:t>
            </a:r>
            <a:endParaRPr lang="es-CO" dirty="0"/>
          </a:p>
          <a:p>
            <a:pPr lvl="0"/>
            <a:r>
              <a:rPr lang="en-US" dirty="0"/>
              <a:t>Ends of stair rail systems and handrails must be built to prevent dangerous projections, such as rails protruding beyond the end posts of the system.</a:t>
            </a:r>
            <a:endParaRPr lang="es-CO" dirty="0"/>
          </a:p>
          <a:p>
            <a:endParaRPr lang="es-CO" dirty="0"/>
          </a:p>
        </p:txBody>
      </p:sp>
    </p:spTree>
    <p:extLst>
      <p:ext uri="{BB962C8B-B14F-4D97-AF65-F5344CB8AC3E}">
        <p14:creationId xmlns:p14="http://schemas.microsoft.com/office/powerpoint/2010/main" val="20921483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Stair Rails</a:t>
            </a:r>
            <a:endParaRPr lang="es-CO" b="1" i="1" dirty="0"/>
          </a:p>
        </p:txBody>
      </p:sp>
      <p:sp>
        <p:nvSpPr>
          <p:cNvPr id="3" name="Content Placeholder 2"/>
          <p:cNvSpPr>
            <a:spLocks noGrp="1"/>
          </p:cNvSpPr>
          <p:nvPr>
            <p:ph idx="1"/>
          </p:nvPr>
        </p:nvSpPr>
        <p:spPr/>
        <p:txBody>
          <a:bodyPr/>
          <a:lstStyle/>
          <a:p>
            <a:r>
              <a:rPr lang="en-US" b="1" dirty="0"/>
              <a:t>In addition,</a:t>
            </a:r>
            <a:endParaRPr lang="es-CO" dirty="0"/>
          </a:p>
          <a:p>
            <a:pPr lvl="0"/>
            <a:r>
              <a:rPr lang="en-US" dirty="0"/>
              <a:t>Unprotected sides and edges of stairway landings must have standard 42-inch (1.1 m) guardrail systems.</a:t>
            </a:r>
            <a:endParaRPr lang="es-CO" dirty="0"/>
          </a:p>
          <a:p>
            <a:pPr lvl="0"/>
            <a:r>
              <a:rPr lang="en-US" dirty="0"/>
              <a:t>Intermediate vertical members, such as balusters used as guardrails, must not be more than 19 inches (48 cm) apart.</a:t>
            </a:r>
            <a:endParaRPr lang="es-CO" dirty="0"/>
          </a:p>
          <a:p>
            <a:pPr lvl="0"/>
            <a:r>
              <a:rPr lang="en-US" dirty="0"/>
              <a:t>Other intermediate structural members, when used, must be installed so that no openings are more than 19 inches (48 cm) wide.</a:t>
            </a:r>
            <a:endParaRPr lang="es-CO" dirty="0"/>
          </a:p>
          <a:p>
            <a:pPr lvl="0"/>
            <a:r>
              <a:rPr lang="en-US" dirty="0"/>
              <a:t>Screens or mesh, when used, must extend from the top rail to the stairway step and along the opening between top rail supports.</a:t>
            </a:r>
            <a:endParaRPr lang="es-CO" dirty="0"/>
          </a:p>
          <a:p>
            <a:endParaRPr lang="es-CO" dirty="0"/>
          </a:p>
        </p:txBody>
      </p:sp>
    </p:spTree>
    <p:extLst>
      <p:ext uri="{BB962C8B-B14F-4D97-AF65-F5344CB8AC3E}">
        <p14:creationId xmlns:p14="http://schemas.microsoft.com/office/powerpoint/2010/main" val="3830456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Handrails</a:t>
            </a:r>
            <a:r>
              <a:rPr lang="es-CO" b="1" i="1" dirty="0"/>
              <a:t/>
            </a:r>
            <a:br>
              <a:rPr lang="es-CO" b="1" i="1" dirty="0"/>
            </a:br>
            <a:endParaRPr lang="es-CO" dirty="0"/>
          </a:p>
        </p:txBody>
      </p:sp>
      <p:sp>
        <p:nvSpPr>
          <p:cNvPr id="3" name="Content Placeholder 2"/>
          <p:cNvSpPr>
            <a:spLocks noGrp="1"/>
          </p:cNvSpPr>
          <p:nvPr>
            <p:ph idx="1"/>
          </p:nvPr>
        </p:nvSpPr>
        <p:spPr>
          <a:xfrm>
            <a:off x="600075" y="1257300"/>
            <a:ext cx="10753725" cy="4919663"/>
          </a:xfrm>
        </p:spPr>
        <p:txBody>
          <a:bodyPr>
            <a:normAutofit fontScale="85000" lnSpcReduction="20000"/>
          </a:bodyPr>
          <a:lstStyle/>
          <a:p>
            <a:r>
              <a:rPr lang="en-US" dirty="0"/>
              <a:t>Requirements for handrails are as follows:</a:t>
            </a:r>
            <a:endParaRPr lang="es-CO" dirty="0"/>
          </a:p>
          <a:p>
            <a:pPr lvl="0"/>
            <a:r>
              <a:rPr lang="en-US" dirty="0"/>
              <a:t>Handrails and top rails of the stair rail systems must be able to withstand, without failure, at least 200 pounds (890 n) of weight applied within 2 inches (5 cm) of the top edge in any downward or outward direction, at any point along the top edge.</a:t>
            </a:r>
            <a:endParaRPr lang="es-CO" dirty="0"/>
          </a:p>
          <a:p>
            <a:pPr lvl="0"/>
            <a:r>
              <a:rPr lang="en-US" dirty="0"/>
              <a:t>Handrails must not be more than 37 inches (94 cm) high nor less than 30 inches (76 cm) from the upper surface of the handrail to the surface of the tread.</a:t>
            </a:r>
            <a:endParaRPr lang="es-CO" dirty="0"/>
          </a:p>
          <a:p>
            <a:pPr lvl="0"/>
            <a:r>
              <a:rPr lang="en-US" dirty="0"/>
              <a:t>Handrails must provide an adequate handhold for employees to grasp to prevent falls.</a:t>
            </a:r>
            <a:endParaRPr lang="es-CO" dirty="0"/>
          </a:p>
          <a:p>
            <a:pPr lvl="0"/>
            <a:r>
              <a:rPr lang="en-US" dirty="0"/>
              <a:t>Temporary handrails must have a minimum clearance of 3 inches (8 cm) between the handrail and walls, stair rail systems and other objects.</a:t>
            </a:r>
            <a:endParaRPr lang="es-CO" dirty="0"/>
          </a:p>
          <a:p>
            <a:pPr lvl="0"/>
            <a:r>
              <a:rPr lang="en-US" dirty="0"/>
              <a:t>Stairways with four or more risers, or that rise more than 30 inches (76 cm) in height—whichever is less—must have at least one handrail.</a:t>
            </a:r>
            <a:endParaRPr lang="es-CO" dirty="0"/>
          </a:p>
          <a:p>
            <a:pPr lvl="0"/>
            <a:r>
              <a:rPr lang="en-US" dirty="0"/>
              <a:t>Winding or spiral stairways must have a handrail to prevent use of areas where the tread width is less than 6 inches (15 cm).</a:t>
            </a:r>
            <a:endParaRPr lang="es-CO" dirty="0"/>
          </a:p>
          <a:p>
            <a:endParaRPr lang="es-CO" dirty="0"/>
          </a:p>
        </p:txBody>
      </p:sp>
      <p:sp>
        <p:nvSpPr>
          <p:cNvPr id="4" name="TextBox 3"/>
          <p:cNvSpPr txBox="1"/>
          <p:nvPr/>
        </p:nvSpPr>
        <p:spPr>
          <a:xfrm>
            <a:off x="990600" y="6353175"/>
            <a:ext cx="2705100" cy="369332"/>
          </a:xfrm>
          <a:prstGeom prst="rect">
            <a:avLst/>
          </a:prstGeom>
          <a:noFill/>
        </p:spPr>
        <p:txBody>
          <a:bodyPr wrap="square" rtlCol="0">
            <a:spAutoFit/>
          </a:bodyPr>
          <a:lstStyle/>
          <a:p>
            <a:r>
              <a:rPr lang="en-US" dirty="0">
                <a:solidFill>
                  <a:prstClr val="black"/>
                </a:solidFill>
              </a:rPr>
              <a:t>Page 72</a:t>
            </a:r>
            <a:endParaRPr lang="es-CO" dirty="0">
              <a:solidFill>
                <a:prstClr val="black"/>
              </a:solidFill>
            </a:endParaRPr>
          </a:p>
        </p:txBody>
      </p:sp>
    </p:spTree>
    <p:extLst>
      <p:ext uri="{BB962C8B-B14F-4D97-AF65-F5344CB8AC3E}">
        <p14:creationId xmlns:p14="http://schemas.microsoft.com/office/powerpoint/2010/main" val="13316716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Midrails</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err="1"/>
              <a:t>Midrails</a:t>
            </a:r>
            <a:r>
              <a:rPr lang="en-US" dirty="0"/>
              <a:t>, screens, mesh, intermediate vertical members or equivalent intermediate structural members must be provided between the top rail and stairway steps to the stair rail system. When </a:t>
            </a:r>
            <a:r>
              <a:rPr lang="en-US" dirty="0" err="1"/>
              <a:t>midrails</a:t>
            </a:r>
            <a:r>
              <a:rPr lang="en-US" dirty="0"/>
              <a:t> are used, they must be located midway between the top of the stair rail system and the stairway steps.</a:t>
            </a:r>
            <a:endParaRPr lang="es-CO" dirty="0"/>
          </a:p>
          <a:p>
            <a:endParaRPr lang="es-CO" dirty="0"/>
          </a:p>
        </p:txBody>
      </p:sp>
    </p:spTree>
    <p:extLst>
      <p:ext uri="{BB962C8B-B14F-4D97-AF65-F5344CB8AC3E}">
        <p14:creationId xmlns:p14="http://schemas.microsoft.com/office/powerpoint/2010/main" val="28029364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Aerial Lifts – OSHA Fact Sheet</a:t>
            </a:r>
            <a:r>
              <a:rPr lang="es-CO" b="1" dirty="0"/>
              <a:t/>
            </a:r>
            <a:br>
              <a:rPr lang="es-CO" b="1" dirty="0"/>
            </a:br>
            <a:endParaRPr lang="es-CO" dirty="0"/>
          </a:p>
        </p:txBody>
      </p:sp>
      <p:sp>
        <p:nvSpPr>
          <p:cNvPr id="3" name="Content Placeholder 2"/>
          <p:cNvSpPr>
            <a:spLocks noGrp="1"/>
          </p:cNvSpPr>
          <p:nvPr>
            <p:ph idx="1"/>
          </p:nvPr>
        </p:nvSpPr>
        <p:spPr/>
        <p:txBody>
          <a:bodyPr>
            <a:normAutofit fontScale="77500" lnSpcReduction="20000"/>
          </a:bodyPr>
          <a:lstStyle/>
          <a:p>
            <a:r>
              <a:rPr lang="en-US" dirty="0"/>
              <a:t>An aerial lift is any vehicle-mounted device used to elevate personnel, including:</a:t>
            </a:r>
            <a:endParaRPr lang="es-CO" dirty="0"/>
          </a:p>
          <a:p>
            <a:pPr lvl="0"/>
            <a:r>
              <a:rPr lang="en-US" dirty="0"/>
              <a:t>Extendable boom platforms,</a:t>
            </a:r>
            <a:endParaRPr lang="es-CO" dirty="0"/>
          </a:p>
          <a:p>
            <a:pPr lvl="0"/>
            <a:r>
              <a:rPr lang="en-US" dirty="0"/>
              <a:t>Aerial ladders,</a:t>
            </a:r>
            <a:endParaRPr lang="es-CO" dirty="0"/>
          </a:p>
          <a:p>
            <a:pPr lvl="0"/>
            <a:r>
              <a:rPr lang="en-US" dirty="0"/>
              <a:t>Articulating (jointed) boom platforms,</a:t>
            </a:r>
            <a:endParaRPr lang="es-CO" dirty="0"/>
          </a:p>
          <a:p>
            <a:pPr lvl="0"/>
            <a:r>
              <a:rPr lang="en-US" dirty="0"/>
              <a:t>Vertical towers, and</a:t>
            </a:r>
            <a:endParaRPr lang="es-CO" dirty="0"/>
          </a:p>
          <a:p>
            <a:pPr lvl="0"/>
            <a:r>
              <a:rPr lang="en-US" dirty="0"/>
              <a:t>Any combination of the above.</a:t>
            </a:r>
            <a:endParaRPr lang="es-CO" dirty="0"/>
          </a:p>
          <a:p>
            <a:r>
              <a:rPr lang="en-US" dirty="0"/>
              <a:t>Aerial lifts have replaced ladders and scaffolding on many job sites due to their mobility and flexibility. They may be made of metal, fiberglass- reinforced plastic, or other materials. They may  be powered or manually operated, and are considered to be aerial lifts whether or not they can rotate around a primarily vertical axis.</a:t>
            </a:r>
            <a:endParaRPr lang="es-CO" dirty="0"/>
          </a:p>
          <a:p>
            <a:r>
              <a:rPr lang="en-US" dirty="0"/>
              <a:t>Many workers are injured or killed on aerial lifts each year.</a:t>
            </a:r>
            <a:endParaRPr lang="es-CO" dirty="0"/>
          </a:p>
          <a:p>
            <a:r>
              <a:rPr lang="en-US" dirty="0"/>
              <a:t>OSHA provides the following information to help employers and workers recognize and avoid safety hazards they may encounter when they use aerial lifts.</a:t>
            </a:r>
            <a:endParaRPr lang="es-CO" dirty="0"/>
          </a:p>
          <a:p>
            <a:endParaRPr lang="es-CO" dirty="0"/>
          </a:p>
        </p:txBody>
      </p:sp>
    </p:spTree>
    <p:extLst>
      <p:ext uri="{BB962C8B-B14F-4D97-AF65-F5344CB8AC3E}">
        <p14:creationId xmlns:p14="http://schemas.microsoft.com/office/powerpoint/2010/main" val="354589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Anchors</a:t>
            </a:r>
            <a:r>
              <a:rPr lang="es-CO" b="1" dirty="0"/>
              <a:t/>
            </a:r>
            <a:br>
              <a:rPr lang="es-CO" b="1" dirty="0"/>
            </a:br>
            <a:endParaRPr lang="es-CO" dirty="0"/>
          </a:p>
        </p:txBody>
      </p:sp>
      <p:sp>
        <p:nvSpPr>
          <p:cNvPr id="3" name="Content Placeholder 2"/>
          <p:cNvSpPr>
            <a:spLocks noGrp="1"/>
          </p:cNvSpPr>
          <p:nvPr>
            <p:ph idx="1"/>
          </p:nvPr>
        </p:nvSpPr>
        <p:spPr/>
        <p:txBody>
          <a:bodyPr/>
          <a:lstStyle/>
          <a:p>
            <a:r>
              <a:rPr lang="en-US" b="1" dirty="0"/>
              <a:t>§1926.502(d)	Personal Fall Arrest Systems</a:t>
            </a:r>
            <a:endParaRPr lang="es-CO" sz="1600" dirty="0"/>
          </a:p>
          <a:p>
            <a:pPr lvl="0"/>
            <a:r>
              <a:rPr lang="en-US" dirty="0"/>
              <a:t>Anchorages used for attachment of personal fall arrest equipment shall be independent of any anchorage being used to support or suspend platforms and capable of supporting at least 5,000 pounds (22.2 </a:t>
            </a:r>
            <a:r>
              <a:rPr lang="en-US" dirty="0" err="1"/>
              <a:t>kN</a:t>
            </a:r>
            <a:r>
              <a:rPr lang="en-US" dirty="0"/>
              <a:t>) per employee attached, or shall be designed, installed, and used as follows:</a:t>
            </a:r>
            <a:endParaRPr lang="es-CO" dirty="0"/>
          </a:p>
          <a:p>
            <a:pPr lvl="1"/>
            <a:r>
              <a:rPr lang="en-US" dirty="0"/>
              <a:t>as part of a complete personal fall arrest system which maintains a safety factor of at least two; and</a:t>
            </a:r>
            <a:endParaRPr lang="es-CO" dirty="0"/>
          </a:p>
          <a:p>
            <a:pPr lvl="1"/>
            <a:r>
              <a:rPr lang="en-US" dirty="0"/>
              <a:t>under the supervision of a qualified person.</a:t>
            </a:r>
            <a:endParaRPr lang="es-CO" dirty="0"/>
          </a:p>
          <a:p>
            <a:endParaRPr lang="es-CO" dirty="0"/>
          </a:p>
        </p:txBody>
      </p:sp>
    </p:spTree>
    <p:extLst>
      <p:ext uri="{BB962C8B-B14F-4D97-AF65-F5344CB8AC3E}">
        <p14:creationId xmlns:p14="http://schemas.microsoft.com/office/powerpoint/2010/main" val="29766935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Hazards Associated with Aerial Lifts</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The following hazards, among others, can lead to personal injury or death:</a:t>
            </a:r>
            <a:endParaRPr lang="es-CO" dirty="0"/>
          </a:p>
          <a:p>
            <a:pPr lvl="0"/>
            <a:r>
              <a:rPr lang="en-US" dirty="0"/>
              <a:t>Fall from elevated level,</a:t>
            </a:r>
            <a:endParaRPr lang="es-CO" dirty="0"/>
          </a:p>
          <a:p>
            <a:pPr lvl="0"/>
            <a:r>
              <a:rPr lang="en-US" dirty="0"/>
              <a:t>Objects falling from lifts,</a:t>
            </a:r>
            <a:endParaRPr lang="es-CO" dirty="0"/>
          </a:p>
          <a:p>
            <a:pPr lvl="0"/>
            <a:r>
              <a:rPr lang="en-US" dirty="0"/>
              <a:t>Tip-overs,</a:t>
            </a:r>
            <a:endParaRPr lang="es-CO" dirty="0"/>
          </a:p>
          <a:p>
            <a:pPr lvl="0"/>
            <a:r>
              <a:rPr lang="en-US" dirty="0"/>
              <a:t>Ejections from the lift platform,</a:t>
            </a:r>
            <a:endParaRPr lang="es-CO" dirty="0"/>
          </a:p>
          <a:p>
            <a:pPr lvl="0"/>
            <a:r>
              <a:rPr lang="en-US" dirty="0"/>
              <a:t>Structural failures (collapses),</a:t>
            </a:r>
            <a:endParaRPr lang="es-CO" dirty="0"/>
          </a:p>
          <a:p>
            <a:pPr lvl="0"/>
            <a:r>
              <a:rPr lang="en-US" dirty="0"/>
              <a:t>Electric shock (electrocutions),</a:t>
            </a:r>
            <a:endParaRPr lang="es-CO" dirty="0"/>
          </a:p>
          <a:p>
            <a:pPr lvl="0"/>
            <a:r>
              <a:rPr lang="en-US" dirty="0"/>
              <a:t>Entanglement hazards,</a:t>
            </a:r>
            <a:endParaRPr lang="es-CO" dirty="0"/>
          </a:p>
          <a:p>
            <a:pPr lvl="0"/>
            <a:r>
              <a:rPr lang="en-US" dirty="0"/>
              <a:t>Contact with objects, and</a:t>
            </a:r>
            <a:endParaRPr lang="es-CO" dirty="0"/>
          </a:p>
          <a:p>
            <a:pPr lvl="0"/>
            <a:r>
              <a:rPr lang="en-US" dirty="0"/>
              <a:t>Contact with ceilings and other overhead objects.</a:t>
            </a:r>
            <a:endParaRPr lang="es-CO" dirty="0"/>
          </a:p>
          <a:p>
            <a:endParaRPr lang="es-CO" dirty="0"/>
          </a:p>
        </p:txBody>
      </p:sp>
    </p:spTree>
    <p:extLst>
      <p:ext uri="{BB962C8B-B14F-4D97-AF65-F5344CB8AC3E}">
        <p14:creationId xmlns:p14="http://schemas.microsoft.com/office/powerpoint/2010/main" val="35701273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Training for Aerial Lifts</a:t>
            </a:r>
            <a:r>
              <a:rPr lang="es-CO" b="1" i="1" dirty="0"/>
              <a:t/>
            </a:r>
            <a:br>
              <a:rPr lang="es-CO" b="1" i="1"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Only trained and authorized persons are allowed to operate an aerial lift. Training should include:</a:t>
            </a:r>
            <a:endParaRPr lang="es-CO" dirty="0"/>
          </a:p>
          <a:p>
            <a:pPr lvl="0"/>
            <a:r>
              <a:rPr lang="en-US" dirty="0"/>
              <a:t>Explanations of electrical, fall, and falling object hazards;</a:t>
            </a:r>
            <a:endParaRPr lang="es-CO" dirty="0"/>
          </a:p>
          <a:p>
            <a:pPr lvl="0"/>
            <a:r>
              <a:rPr lang="en-US" dirty="0"/>
              <a:t>Procedures for dealing with hazards;</a:t>
            </a:r>
            <a:endParaRPr lang="es-CO" dirty="0"/>
          </a:p>
          <a:p>
            <a:pPr lvl="0"/>
            <a:r>
              <a:rPr lang="en-US" dirty="0"/>
              <a:t>Recognizing and avoiding unsafe conditions in the work setting;</a:t>
            </a:r>
            <a:endParaRPr lang="es-CO" dirty="0"/>
          </a:p>
          <a:p>
            <a:pPr lvl="0"/>
            <a:r>
              <a:rPr lang="en-US" dirty="0"/>
              <a:t>Instructions for correct operation of the lift (including maximum intended load and load capacity);</a:t>
            </a:r>
            <a:endParaRPr lang="es-CO" dirty="0"/>
          </a:p>
          <a:p>
            <a:pPr lvl="0"/>
            <a:r>
              <a:rPr lang="en-US" dirty="0"/>
              <a:t>Demonstrations of the skills and knowledge needed to operate an aerial lift before operating it on the job;</a:t>
            </a:r>
            <a:endParaRPr lang="es-CO" dirty="0"/>
          </a:p>
          <a:p>
            <a:pPr lvl="0"/>
            <a:r>
              <a:rPr lang="en-US" dirty="0"/>
              <a:t>When and how to perform inspections; and</a:t>
            </a:r>
            <a:endParaRPr lang="es-CO" dirty="0"/>
          </a:p>
          <a:p>
            <a:pPr lvl="0"/>
            <a:r>
              <a:rPr lang="en-US" dirty="0"/>
              <a:t>Manufacturer’s  requirements.</a:t>
            </a:r>
            <a:endParaRPr lang="es-CO" dirty="0"/>
          </a:p>
          <a:p>
            <a:endParaRPr lang="es-CO" dirty="0"/>
          </a:p>
        </p:txBody>
      </p:sp>
    </p:spTree>
    <p:extLst>
      <p:ext uri="{BB962C8B-B14F-4D97-AF65-F5344CB8AC3E}">
        <p14:creationId xmlns:p14="http://schemas.microsoft.com/office/powerpoint/2010/main" val="12431188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Aerial Lift Retraining</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Workers should be retrained if any of the following conditions occur:</a:t>
            </a:r>
            <a:endParaRPr lang="es-CO" dirty="0"/>
          </a:p>
          <a:p>
            <a:pPr lvl="0"/>
            <a:r>
              <a:rPr lang="en-US" dirty="0"/>
              <a:t>An accident occurs during aerial lift use,</a:t>
            </a:r>
            <a:endParaRPr lang="es-CO" dirty="0"/>
          </a:p>
          <a:p>
            <a:pPr lvl="0"/>
            <a:r>
              <a:rPr lang="en-US" dirty="0"/>
              <a:t>Workplace hazards involving an aerial lift are discovered, or</a:t>
            </a:r>
            <a:endParaRPr lang="es-CO" dirty="0"/>
          </a:p>
          <a:p>
            <a:pPr lvl="0"/>
            <a:r>
              <a:rPr lang="en-US" dirty="0"/>
              <a:t>A different type of aerial lift is used.</a:t>
            </a:r>
            <a:endParaRPr lang="es-CO" dirty="0"/>
          </a:p>
          <a:p>
            <a:r>
              <a:rPr lang="en-US" dirty="0"/>
              <a:t>Employers are also required to retrain workers who they observe operating an aerial lift improperly</a:t>
            </a:r>
            <a:r>
              <a:rPr lang="en-US" dirty="0" smtClean="0"/>
              <a:t>.</a:t>
            </a:r>
            <a:r>
              <a:rPr lang="en-US" dirty="0"/>
              <a:t/>
            </a:r>
            <a:br>
              <a:rPr lang="en-US" dirty="0"/>
            </a:br>
            <a:endParaRPr lang="es-CO" dirty="0"/>
          </a:p>
        </p:txBody>
      </p:sp>
    </p:spTree>
    <p:extLst>
      <p:ext uri="{BB962C8B-B14F-4D97-AF65-F5344CB8AC3E}">
        <p14:creationId xmlns:p14="http://schemas.microsoft.com/office/powerpoint/2010/main" val="15993737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to Do Before Operating an Aerial Lift</a:t>
            </a:r>
            <a:r>
              <a:rPr lang="es-CO" dirty="0"/>
              <a:t/>
            </a:r>
            <a:br>
              <a:rPr lang="es-CO" dirty="0"/>
            </a:br>
            <a:endParaRPr lang="es-CO" dirty="0"/>
          </a:p>
        </p:txBody>
      </p:sp>
      <p:sp>
        <p:nvSpPr>
          <p:cNvPr id="3" name="Content Placeholder 2"/>
          <p:cNvSpPr>
            <a:spLocks noGrp="1"/>
          </p:cNvSpPr>
          <p:nvPr>
            <p:ph idx="1"/>
          </p:nvPr>
        </p:nvSpPr>
        <p:spPr>
          <a:xfrm>
            <a:off x="628650" y="1323975"/>
            <a:ext cx="10725150" cy="4852988"/>
          </a:xfrm>
        </p:spPr>
        <p:txBody>
          <a:bodyPr>
            <a:normAutofit fontScale="92500" lnSpcReduction="20000"/>
          </a:bodyPr>
          <a:lstStyle/>
          <a:p>
            <a:r>
              <a:rPr lang="en-US" b="1" dirty="0"/>
              <a:t>Pre-start Inspection</a:t>
            </a:r>
            <a:endParaRPr lang="es-CO" dirty="0"/>
          </a:p>
          <a:p>
            <a:r>
              <a:rPr lang="en-US" dirty="0"/>
              <a:t>Prior to each work shift, conduct a pre-start inspection to verify that the equipment and all its components are in safe operating condition. Follow the manufacturer’s recommendations and include a check of:</a:t>
            </a:r>
            <a:endParaRPr lang="es-CO" dirty="0"/>
          </a:p>
          <a:p>
            <a:r>
              <a:rPr lang="en-US" i="1" dirty="0"/>
              <a:t>Vehicle components</a:t>
            </a:r>
            <a:endParaRPr lang="es-CO" dirty="0"/>
          </a:p>
          <a:p>
            <a:pPr lvl="0"/>
            <a:r>
              <a:rPr lang="en-US" dirty="0"/>
              <a:t>Proper fluid levels (oil, hydraulic, fuel and coolant);</a:t>
            </a:r>
            <a:endParaRPr lang="es-CO" dirty="0"/>
          </a:p>
          <a:p>
            <a:pPr lvl="0"/>
            <a:r>
              <a:rPr lang="en-US" dirty="0"/>
              <a:t>Leaks of fluids;</a:t>
            </a:r>
            <a:endParaRPr lang="es-CO" dirty="0"/>
          </a:p>
          <a:p>
            <a:pPr lvl="0"/>
            <a:r>
              <a:rPr lang="en-US" dirty="0"/>
              <a:t>Wheels and tires;</a:t>
            </a:r>
            <a:endParaRPr lang="es-CO" dirty="0"/>
          </a:p>
          <a:p>
            <a:pPr lvl="0"/>
            <a:r>
              <a:rPr lang="en-US" dirty="0"/>
              <a:t>Battery and charger;</a:t>
            </a:r>
            <a:endParaRPr lang="es-CO" dirty="0"/>
          </a:p>
          <a:p>
            <a:pPr lvl="0"/>
            <a:r>
              <a:rPr lang="en-US" dirty="0"/>
              <a:t>Lower-level controls;</a:t>
            </a:r>
            <a:endParaRPr lang="es-CO" dirty="0"/>
          </a:p>
          <a:p>
            <a:pPr lvl="0"/>
            <a:r>
              <a:rPr lang="en-US" dirty="0"/>
              <a:t>Horn, gauges, lights and backup alarms;</a:t>
            </a:r>
            <a:endParaRPr lang="es-CO" dirty="0"/>
          </a:p>
          <a:p>
            <a:pPr lvl="0"/>
            <a:r>
              <a:rPr lang="en-US" dirty="0"/>
              <a:t>Steering and brakes.</a:t>
            </a:r>
            <a:endParaRPr lang="es-CO" dirty="0"/>
          </a:p>
          <a:p>
            <a:endParaRPr lang="es-CO" dirty="0"/>
          </a:p>
        </p:txBody>
      </p:sp>
    </p:spTree>
    <p:extLst>
      <p:ext uri="{BB962C8B-B14F-4D97-AF65-F5344CB8AC3E}">
        <p14:creationId xmlns:p14="http://schemas.microsoft.com/office/powerpoint/2010/main" val="34879936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Lift components</a:t>
            </a:r>
            <a:r>
              <a:rPr lang="es-CO" b="1" i="1" dirty="0"/>
              <a:t/>
            </a:r>
            <a:br>
              <a:rPr lang="es-CO" b="1" i="1" dirty="0"/>
            </a:br>
            <a:endParaRPr lang="es-CO" dirty="0"/>
          </a:p>
        </p:txBody>
      </p:sp>
      <p:sp>
        <p:nvSpPr>
          <p:cNvPr id="3" name="Content Placeholder 2"/>
          <p:cNvSpPr>
            <a:spLocks noGrp="1"/>
          </p:cNvSpPr>
          <p:nvPr>
            <p:ph idx="1"/>
          </p:nvPr>
        </p:nvSpPr>
        <p:spPr>
          <a:xfrm>
            <a:off x="381001" y="1409700"/>
            <a:ext cx="10972800" cy="5238749"/>
          </a:xfrm>
        </p:spPr>
        <p:txBody>
          <a:bodyPr>
            <a:normAutofit fontScale="85000" lnSpcReduction="20000"/>
          </a:bodyPr>
          <a:lstStyle/>
          <a:p>
            <a:pPr lvl="0"/>
            <a:r>
              <a:rPr lang="en-US" dirty="0"/>
              <a:t>Operating and emergency controls;</a:t>
            </a:r>
            <a:endParaRPr lang="es-CO" dirty="0"/>
          </a:p>
          <a:p>
            <a:pPr lvl="0"/>
            <a:r>
              <a:rPr lang="en-US" dirty="0"/>
              <a:t>Personal protective devices;</a:t>
            </a:r>
            <a:endParaRPr lang="es-CO" dirty="0"/>
          </a:p>
          <a:p>
            <a:pPr lvl="0"/>
            <a:r>
              <a:rPr lang="en-US" dirty="0"/>
              <a:t>Hydraulic, air, pneumatic, fuel and electrical systems;</a:t>
            </a:r>
            <a:endParaRPr lang="es-CO" dirty="0"/>
          </a:p>
          <a:p>
            <a:pPr lvl="0"/>
            <a:r>
              <a:rPr lang="en-US" dirty="0"/>
              <a:t>Fiberglass and other insulating components;</a:t>
            </a:r>
            <a:endParaRPr lang="es-CO" dirty="0"/>
          </a:p>
          <a:p>
            <a:pPr lvl="0"/>
            <a:r>
              <a:rPr lang="en-US" dirty="0"/>
              <a:t>Missing or unreadable placards, warnings, or operational, instructional and control markings;</a:t>
            </a:r>
            <a:endParaRPr lang="es-CO" dirty="0"/>
          </a:p>
          <a:p>
            <a:pPr lvl="0"/>
            <a:r>
              <a:rPr lang="en-US" dirty="0"/>
              <a:t>Mechanical fasteners and locking pins;</a:t>
            </a:r>
            <a:endParaRPr lang="es-CO" dirty="0"/>
          </a:p>
          <a:p>
            <a:pPr lvl="0"/>
            <a:r>
              <a:rPr lang="en-US" dirty="0"/>
              <a:t>Cable and wiring harnesses;</a:t>
            </a:r>
            <a:endParaRPr lang="es-CO" dirty="0"/>
          </a:p>
          <a:p>
            <a:pPr lvl="0"/>
            <a:r>
              <a:rPr lang="en-US" dirty="0"/>
              <a:t>Outriggers, stabilizers and other structures;</a:t>
            </a:r>
            <a:endParaRPr lang="es-CO" dirty="0"/>
          </a:p>
          <a:p>
            <a:pPr lvl="0"/>
            <a:r>
              <a:rPr lang="en-US" dirty="0"/>
              <a:t>Loose or missing parts;</a:t>
            </a:r>
            <a:endParaRPr lang="es-CO" dirty="0"/>
          </a:p>
          <a:p>
            <a:pPr lvl="0"/>
            <a:r>
              <a:rPr lang="en-US" dirty="0"/>
              <a:t>Guardrail systems.</a:t>
            </a:r>
            <a:endParaRPr lang="es-CO" dirty="0"/>
          </a:p>
          <a:p>
            <a:r>
              <a:rPr lang="en-US" dirty="0"/>
              <a:t>Do not operate any aerial lift if any of these components are defective until it is repaired by a qualified person. Remove defective aerial lifts from service (tag out) until repairs are made.</a:t>
            </a:r>
            <a:endParaRPr lang="es-CO" dirty="0"/>
          </a:p>
          <a:p>
            <a:endParaRPr lang="es-CO" dirty="0"/>
          </a:p>
        </p:txBody>
      </p:sp>
    </p:spTree>
    <p:extLst>
      <p:ext uri="{BB962C8B-B14F-4D97-AF65-F5344CB8AC3E}">
        <p14:creationId xmlns:p14="http://schemas.microsoft.com/office/powerpoint/2010/main" val="18166963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Zone </a:t>
            </a:r>
            <a:r>
              <a:rPr lang="en-US" b="1" dirty="0" smtClean="0"/>
              <a:t>Inspections for Aerial Lifts</a:t>
            </a:r>
            <a:r>
              <a:rPr lang="es-CO" dirty="0"/>
              <a:t/>
            </a:r>
            <a:br>
              <a:rPr lang="es-CO" dirty="0"/>
            </a:br>
            <a:endParaRPr lang="es-CO" dirty="0"/>
          </a:p>
        </p:txBody>
      </p:sp>
      <p:sp>
        <p:nvSpPr>
          <p:cNvPr id="3" name="Content Placeholder 2"/>
          <p:cNvSpPr>
            <a:spLocks noGrp="1"/>
          </p:cNvSpPr>
          <p:nvPr>
            <p:ph idx="1"/>
          </p:nvPr>
        </p:nvSpPr>
        <p:spPr>
          <a:xfrm>
            <a:off x="438150" y="1266824"/>
            <a:ext cx="11315700" cy="5324475"/>
          </a:xfrm>
        </p:spPr>
        <p:txBody>
          <a:bodyPr>
            <a:normAutofit fontScale="92500" lnSpcReduction="10000"/>
          </a:bodyPr>
          <a:lstStyle/>
          <a:p>
            <a:r>
              <a:rPr lang="en-US" dirty="0"/>
              <a:t>Employers must assure that work zones are inspected for hazards and take corrective actions to eliminate such hazards before and during </a:t>
            </a:r>
            <a:r>
              <a:rPr lang="en-US" dirty="0" err="1"/>
              <a:t>oper</a:t>
            </a:r>
            <a:r>
              <a:rPr lang="en-US" dirty="0"/>
              <a:t>- </a:t>
            </a:r>
            <a:r>
              <a:rPr lang="en-US" dirty="0" err="1"/>
              <a:t>ation</a:t>
            </a:r>
            <a:r>
              <a:rPr lang="en-US" dirty="0"/>
              <a:t> of an aerial lift. Items to look for include:</a:t>
            </a:r>
            <a:endParaRPr lang="es-CO" dirty="0"/>
          </a:p>
          <a:p>
            <a:pPr lvl="0"/>
            <a:r>
              <a:rPr lang="en-US" dirty="0"/>
              <a:t>Drop-offs, holes, or unstable surfaces such as loose dirt;</a:t>
            </a:r>
            <a:endParaRPr lang="es-CO" dirty="0"/>
          </a:p>
          <a:p>
            <a:pPr lvl="0"/>
            <a:r>
              <a:rPr lang="en-US" dirty="0"/>
              <a:t>Inadequate ceiling heights;</a:t>
            </a:r>
            <a:endParaRPr lang="es-CO" dirty="0"/>
          </a:p>
          <a:p>
            <a:pPr lvl="0"/>
            <a:r>
              <a:rPr lang="en-US" dirty="0"/>
              <a:t>Slopes, ditches, or bumps;</a:t>
            </a:r>
            <a:endParaRPr lang="es-CO" dirty="0"/>
          </a:p>
          <a:p>
            <a:pPr lvl="0"/>
            <a:r>
              <a:rPr lang="en-US" dirty="0"/>
              <a:t>Debris and floor obstructions;</a:t>
            </a:r>
            <a:endParaRPr lang="es-CO" dirty="0"/>
          </a:p>
          <a:p>
            <a:pPr lvl="0"/>
            <a:r>
              <a:rPr lang="en-US" dirty="0"/>
              <a:t>Overhead electric power lines and communication cables;</a:t>
            </a:r>
            <a:endParaRPr lang="es-CO" dirty="0"/>
          </a:p>
          <a:p>
            <a:pPr lvl="0"/>
            <a:r>
              <a:rPr lang="en-US" dirty="0"/>
              <a:t>Other overhead obstructions;</a:t>
            </a:r>
            <a:endParaRPr lang="es-CO" dirty="0"/>
          </a:p>
          <a:p>
            <a:pPr lvl="0"/>
            <a:r>
              <a:rPr lang="en-US" dirty="0"/>
              <a:t>Other hazardous locations and atmospheres;</a:t>
            </a:r>
            <a:endParaRPr lang="es-CO" dirty="0"/>
          </a:p>
          <a:p>
            <a:pPr lvl="0"/>
            <a:r>
              <a:rPr lang="en-US" dirty="0"/>
              <a:t>High wind and other severe weather conditions, such as ice; and</a:t>
            </a:r>
            <a:endParaRPr lang="es-CO" dirty="0"/>
          </a:p>
          <a:p>
            <a:pPr lvl="0"/>
            <a:r>
              <a:rPr lang="en-US" dirty="0"/>
              <a:t>The presence of others in close proximity to the work.</a:t>
            </a:r>
            <a:endParaRPr lang="es-CO" dirty="0"/>
          </a:p>
          <a:p>
            <a:endParaRPr lang="es-CO" dirty="0"/>
          </a:p>
        </p:txBody>
      </p:sp>
    </p:spTree>
    <p:extLst>
      <p:ext uri="{BB962C8B-B14F-4D97-AF65-F5344CB8AC3E}">
        <p14:creationId xmlns:p14="http://schemas.microsoft.com/office/powerpoint/2010/main" val="24253133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to Do While Operating an Aerial Lift</a:t>
            </a:r>
            <a:r>
              <a:rPr lang="es-CO" b="1" i="1" dirty="0"/>
              <a:t/>
            </a:r>
            <a:br>
              <a:rPr lang="es-CO" b="1" i="1" dirty="0"/>
            </a:br>
            <a:endParaRPr lang="es-CO" dirty="0"/>
          </a:p>
        </p:txBody>
      </p:sp>
      <p:sp>
        <p:nvSpPr>
          <p:cNvPr id="3" name="Content Placeholder 2"/>
          <p:cNvSpPr>
            <a:spLocks noGrp="1"/>
          </p:cNvSpPr>
          <p:nvPr>
            <p:ph idx="1"/>
          </p:nvPr>
        </p:nvSpPr>
        <p:spPr/>
        <p:txBody>
          <a:bodyPr>
            <a:normAutofit fontScale="92500" lnSpcReduction="10000"/>
          </a:bodyPr>
          <a:lstStyle/>
          <a:p>
            <a:r>
              <a:rPr lang="en-US" b="1" dirty="0"/>
              <a:t>Fall Protection:</a:t>
            </a:r>
            <a:endParaRPr lang="es-CO" dirty="0"/>
          </a:p>
          <a:p>
            <a:pPr lvl="0"/>
            <a:r>
              <a:rPr lang="en-US" dirty="0"/>
              <a:t>Ensure that access gates or openings are closed.</a:t>
            </a:r>
            <a:endParaRPr lang="es-CO" dirty="0"/>
          </a:p>
          <a:p>
            <a:pPr lvl="0"/>
            <a:r>
              <a:rPr lang="en-US" dirty="0"/>
              <a:t>Stand firmly on the floor of the bucket or lift platform.</a:t>
            </a:r>
            <a:endParaRPr lang="es-CO" dirty="0"/>
          </a:p>
          <a:p>
            <a:pPr lvl="0"/>
            <a:r>
              <a:rPr lang="en-US" dirty="0"/>
              <a:t>Do not climb on or lean over guardrails or handrails.</a:t>
            </a:r>
            <a:endParaRPr lang="es-CO" dirty="0"/>
          </a:p>
          <a:p>
            <a:pPr lvl="0"/>
            <a:r>
              <a:rPr lang="en-US" dirty="0"/>
              <a:t>Do not use planks, ladders, or other devices as a working position.</a:t>
            </a:r>
            <a:endParaRPr lang="es-CO" dirty="0"/>
          </a:p>
          <a:p>
            <a:pPr lvl="0"/>
            <a:r>
              <a:rPr lang="en-US" dirty="0"/>
              <a:t>When using an extensible or articulating boom platform, use a body harness or a restraining belt with a lanyard attached to the boom or bucket. </a:t>
            </a:r>
            <a:r>
              <a:rPr lang="en-US" i="1" dirty="0"/>
              <a:t>Note: This regulation does not apply to scissors lifts.</a:t>
            </a:r>
            <a:endParaRPr lang="es-CO" dirty="0"/>
          </a:p>
          <a:p>
            <a:pPr lvl="0"/>
            <a:r>
              <a:rPr lang="en-US" dirty="0"/>
              <a:t>Do not belt-off to adjacent structures or poles while in the bucket.</a:t>
            </a:r>
            <a:endParaRPr lang="es-CO" dirty="0"/>
          </a:p>
          <a:p>
            <a:r>
              <a:rPr lang="en-US" dirty="0" smtClean="0"/>
              <a:t> </a:t>
            </a:r>
            <a:endParaRPr lang="es-CO" dirty="0"/>
          </a:p>
        </p:txBody>
      </p:sp>
      <p:sp>
        <p:nvSpPr>
          <p:cNvPr id="4" name="TextBox 3"/>
          <p:cNvSpPr txBox="1"/>
          <p:nvPr/>
        </p:nvSpPr>
        <p:spPr>
          <a:xfrm>
            <a:off x="1571625" y="5695950"/>
            <a:ext cx="2009775" cy="369332"/>
          </a:xfrm>
          <a:prstGeom prst="rect">
            <a:avLst/>
          </a:prstGeom>
          <a:noFill/>
        </p:spPr>
        <p:txBody>
          <a:bodyPr wrap="square" rtlCol="0">
            <a:spAutoFit/>
          </a:bodyPr>
          <a:lstStyle/>
          <a:p>
            <a:r>
              <a:rPr lang="en-US" dirty="0">
                <a:solidFill>
                  <a:prstClr val="black"/>
                </a:solidFill>
              </a:rPr>
              <a:t>Page 75</a:t>
            </a:r>
            <a:endParaRPr lang="es-CO" dirty="0">
              <a:solidFill>
                <a:prstClr val="black"/>
              </a:solidFill>
            </a:endParaRPr>
          </a:p>
        </p:txBody>
      </p:sp>
    </p:spTree>
    <p:extLst>
      <p:ext uri="{BB962C8B-B14F-4D97-AF65-F5344CB8AC3E}">
        <p14:creationId xmlns:p14="http://schemas.microsoft.com/office/powerpoint/2010/main" val="19008281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Operation/Traveling/Loading:</a:t>
            </a:r>
            <a:endParaRPr lang="es-CO" dirty="0"/>
          </a:p>
        </p:txBody>
      </p:sp>
      <p:sp>
        <p:nvSpPr>
          <p:cNvPr id="3" name="Content Placeholder 2"/>
          <p:cNvSpPr>
            <a:spLocks noGrp="1"/>
          </p:cNvSpPr>
          <p:nvPr>
            <p:ph idx="1"/>
          </p:nvPr>
        </p:nvSpPr>
        <p:spPr/>
        <p:txBody>
          <a:bodyPr>
            <a:normAutofit fontScale="92500" lnSpcReduction="20000"/>
          </a:bodyPr>
          <a:lstStyle/>
          <a:p>
            <a:pPr lvl="0"/>
            <a:r>
              <a:rPr lang="en-US" dirty="0"/>
              <a:t>Do not exceed the load-capacity limits. Take the combined weight of the worker(s), tools and materials into account when calculating the load.</a:t>
            </a:r>
            <a:endParaRPr lang="es-CO" dirty="0"/>
          </a:p>
          <a:p>
            <a:pPr lvl="0"/>
            <a:r>
              <a:rPr lang="en-US" dirty="0"/>
              <a:t>Do not use the aerial lift as a crane.</a:t>
            </a:r>
            <a:endParaRPr lang="es-CO" dirty="0"/>
          </a:p>
          <a:p>
            <a:pPr lvl="0"/>
            <a:r>
              <a:rPr lang="en-US" dirty="0"/>
              <a:t>Do not carry objects larger than the platform.</a:t>
            </a:r>
            <a:endParaRPr lang="es-CO" dirty="0"/>
          </a:p>
          <a:p>
            <a:pPr lvl="0"/>
            <a:r>
              <a:rPr lang="en-US" dirty="0"/>
              <a:t>Do not drive with the lift platform raised (unless the manufacturer’s instructions allow this).</a:t>
            </a:r>
            <a:endParaRPr lang="es-CO" dirty="0"/>
          </a:p>
          <a:p>
            <a:pPr lvl="0"/>
            <a:r>
              <a:rPr lang="en-US" dirty="0"/>
              <a:t>Do not operate lower level controls unless permission is obtained from the worker(s) in the lift (except in emergencies).</a:t>
            </a:r>
            <a:endParaRPr lang="es-CO" dirty="0"/>
          </a:p>
          <a:p>
            <a:pPr lvl="0"/>
            <a:r>
              <a:rPr lang="en-US" dirty="0"/>
              <a:t>Do not exceed vertical or horizontal reach limits.</a:t>
            </a:r>
            <a:endParaRPr lang="es-CO" dirty="0"/>
          </a:p>
          <a:p>
            <a:pPr lvl="0"/>
            <a:r>
              <a:rPr lang="en-US" dirty="0"/>
              <a:t>Do not operate an aerial lift in high winds above those recommended by the manufacturer.</a:t>
            </a:r>
            <a:endParaRPr lang="es-CO" dirty="0"/>
          </a:p>
          <a:p>
            <a:pPr lvl="0"/>
            <a:r>
              <a:rPr lang="en-US" dirty="0"/>
              <a:t>Do not override hydraulic, mechanical, or electrical safety devices.</a:t>
            </a:r>
            <a:endParaRPr lang="es-CO" dirty="0"/>
          </a:p>
          <a:p>
            <a:endParaRPr lang="es-CO" dirty="0"/>
          </a:p>
        </p:txBody>
      </p:sp>
    </p:spTree>
    <p:extLst>
      <p:ext uri="{BB962C8B-B14F-4D97-AF65-F5344CB8AC3E}">
        <p14:creationId xmlns:p14="http://schemas.microsoft.com/office/powerpoint/2010/main" val="2764376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Operation/Traveling/Loading:</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20000"/>
          </a:bodyPr>
          <a:lstStyle/>
          <a:p>
            <a:pPr lvl="0"/>
            <a:r>
              <a:rPr lang="en-US" dirty="0"/>
              <a:t>Do not exceed the load-capacity limits. Take the combined weight of the worker(s), tools and materials into account when calculating the load.</a:t>
            </a:r>
            <a:endParaRPr lang="es-CO" dirty="0"/>
          </a:p>
          <a:p>
            <a:pPr lvl="0"/>
            <a:r>
              <a:rPr lang="en-US" dirty="0"/>
              <a:t>Do not use the aerial lift as a crane.</a:t>
            </a:r>
            <a:endParaRPr lang="es-CO" dirty="0"/>
          </a:p>
          <a:p>
            <a:pPr lvl="0"/>
            <a:r>
              <a:rPr lang="en-US" dirty="0"/>
              <a:t>Do not carry objects larger than the platform.</a:t>
            </a:r>
            <a:endParaRPr lang="es-CO" dirty="0"/>
          </a:p>
          <a:p>
            <a:pPr lvl="0"/>
            <a:r>
              <a:rPr lang="en-US" dirty="0"/>
              <a:t>Do not drive with the lift platform raised (unless the manufacturer’s instructions allow this).</a:t>
            </a:r>
            <a:endParaRPr lang="es-CO" dirty="0"/>
          </a:p>
          <a:p>
            <a:pPr lvl="0"/>
            <a:r>
              <a:rPr lang="en-US" dirty="0"/>
              <a:t>Do not operate lower level controls unless permission is obtained from the worker(s) in the lift (except in emergencies).</a:t>
            </a:r>
            <a:endParaRPr lang="es-CO" dirty="0"/>
          </a:p>
          <a:p>
            <a:pPr lvl="0"/>
            <a:r>
              <a:rPr lang="en-US" dirty="0"/>
              <a:t>Do not exceed vertical or horizontal reach limits.</a:t>
            </a:r>
            <a:endParaRPr lang="es-CO" dirty="0"/>
          </a:p>
          <a:p>
            <a:pPr lvl="0"/>
            <a:r>
              <a:rPr lang="en-US" dirty="0"/>
              <a:t>Do not operate an aerial lift in high winds above those recommended by the manufacturer.</a:t>
            </a:r>
            <a:endParaRPr lang="es-CO" dirty="0"/>
          </a:p>
          <a:p>
            <a:pPr lvl="0"/>
            <a:r>
              <a:rPr lang="en-US" dirty="0"/>
              <a:t>Do not override hydraulic, mechanical, or electrical safety devices.</a:t>
            </a:r>
            <a:endParaRPr lang="es-CO" dirty="0"/>
          </a:p>
          <a:p>
            <a:endParaRPr lang="es-CO" dirty="0"/>
          </a:p>
        </p:txBody>
      </p:sp>
    </p:spTree>
    <p:extLst>
      <p:ext uri="{BB962C8B-B14F-4D97-AF65-F5344CB8AC3E}">
        <p14:creationId xmlns:p14="http://schemas.microsoft.com/office/powerpoint/2010/main" val="13263061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Overhead Protection:</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Be aware of overhead clearance and overhead objects, including ceilings.</a:t>
            </a:r>
            <a:endParaRPr lang="es-CO" dirty="0"/>
          </a:p>
          <a:p>
            <a:pPr lvl="0"/>
            <a:r>
              <a:rPr lang="en-US" dirty="0"/>
              <a:t>Do not position aerial lifts between overhead hazards if possible.</a:t>
            </a:r>
            <a:endParaRPr lang="es-CO" dirty="0"/>
          </a:p>
          <a:p>
            <a:pPr lvl="0"/>
            <a:r>
              <a:rPr lang="en-US" dirty="0"/>
              <a:t>Treat all overhead power lines and </a:t>
            </a:r>
            <a:r>
              <a:rPr lang="en-US" dirty="0" err="1"/>
              <a:t>communica</a:t>
            </a:r>
            <a:r>
              <a:rPr lang="en-US" dirty="0"/>
              <a:t>- </a:t>
            </a:r>
            <a:r>
              <a:rPr lang="en-US" dirty="0" err="1"/>
              <a:t>tion</a:t>
            </a:r>
            <a:r>
              <a:rPr lang="en-US" dirty="0"/>
              <a:t> cables as energized, and stay at least 10 feet (3 meters) away.</a:t>
            </a:r>
            <a:endParaRPr lang="es-CO" dirty="0"/>
          </a:p>
          <a:p>
            <a:pPr lvl="0"/>
            <a:r>
              <a:rPr lang="en-US" dirty="0"/>
              <a:t>Ensure that the power utility or power line workers de-energize power lines in the vicinity of the work.</a:t>
            </a:r>
            <a:endParaRPr lang="es-CO" dirty="0"/>
          </a:p>
          <a:p>
            <a:endParaRPr lang="es-CO" dirty="0"/>
          </a:p>
        </p:txBody>
      </p:sp>
    </p:spTree>
    <p:extLst>
      <p:ext uri="{BB962C8B-B14F-4D97-AF65-F5344CB8AC3E}">
        <p14:creationId xmlns:p14="http://schemas.microsoft.com/office/powerpoint/2010/main" val="47937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Attaching Anchors</a:t>
            </a:r>
            <a:r>
              <a:rPr lang="es-CO" b="1" dirty="0"/>
              <a:t/>
            </a:r>
            <a:br>
              <a:rPr lang="es-CO" b="1" dirty="0"/>
            </a:br>
            <a:endParaRPr lang="es-CO" dirty="0"/>
          </a:p>
        </p:txBody>
      </p:sp>
      <p:sp>
        <p:nvSpPr>
          <p:cNvPr id="3" name="Content Placeholder 2"/>
          <p:cNvSpPr>
            <a:spLocks noGrp="1"/>
          </p:cNvSpPr>
          <p:nvPr>
            <p:ph idx="1"/>
          </p:nvPr>
        </p:nvSpPr>
        <p:spPr/>
        <p:txBody>
          <a:bodyPr/>
          <a:lstStyle/>
          <a:p>
            <a:r>
              <a:rPr lang="en-US" dirty="0"/>
              <a:t>OSHA requires that anchors for PFAS be able to hold at least 5,000 pounds of weight per person, or maintain a safety factor of at least two (twice the impact load) under the supervision of a qualified person. Always follow the anchor manufacturer’s instructions or consult a qualified person when installing anchors to ensure they are strong enough to hold the sudden weight of a falling worker. OSHA believes that anchorages available on the market will meet the strength requirements if they are installed as per the manufacturer’s instructions, with the right number of properly sized nails or screws through the roof sheathing and into one or more roof trusses.</a:t>
            </a:r>
            <a:endParaRPr lang="es-CO" dirty="0"/>
          </a:p>
          <a:p>
            <a:endParaRPr lang="es-CO" dirty="0"/>
          </a:p>
        </p:txBody>
      </p:sp>
      <p:sp>
        <p:nvSpPr>
          <p:cNvPr id="4" name="TextBox 3"/>
          <p:cNvSpPr txBox="1"/>
          <p:nvPr/>
        </p:nvSpPr>
        <p:spPr>
          <a:xfrm>
            <a:off x="628650" y="5934075"/>
            <a:ext cx="3895725" cy="369332"/>
          </a:xfrm>
          <a:prstGeom prst="rect">
            <a:avLst/>
          </a:prstGeom>
          <a:noFill/>
        </p:spPr>
        <p:txBody>
          <a:bodyPr wrap="square" rtlCol="0">
            <a:spAutoFit/>
          </a:bodyPr>
          <a:lstStyle/>
          <a:p>
            <a:r>
              <a:rPr lang="en-US" dirty="0">
                <a:solidFill>
                  <a:prstClr val="black"/>
                </a:solidFill>
              </a:rPr>
              <a:t>Page 32</a:t>
            </a:r>
            <a:endParaRPr lang="es-CO" dirty="0">
              <a:solidFill>
                <a:prstClr val="black"/>
              </a:solidFill>
            </a:endParaRPr>
          </a:p>
        </p:txBody>
      </p:sp>
    </p:spTree>
    <p:extLst>
      <p:ext uri="{BB962C8B-B14F-4D97-AF65-F5344CB8AC3E}">
        <p14:creationId xmlns:p14="http://schemas.microsoft.com/office/powerpoint/2010/main" val="3405101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Stability in the Work Zone:</a:t>
            </a:r>
            <a:r>
              <a:rPr lang="es-CO" dirty="0"/>
              <a:t/>
            </a:r>
            <a:br>
              <a:rPr lang="es-CO" dirty="0"/>
            </a:br>
            <a:endParaRPr lang="es-CO" dirty="0"/>
          </a:p>
        </p:txBody>
      </p:sp>
      <p:sp>
        <p:nvSpPr>
          <p:cNvPr id="3" name="Content Placeholder 2"/>
          <p:cNvSpPr>
            <a:spLocks noGrp="1"/>
          </p:cNvSpPr>
          <p:nvPr>
            <p:ph idx="1"/>
          </p:nvPr>
        </p:nvSpPr>
        <p:spPr/>
        <p:txBody>
          <a:bodyPr>
            <a:normAutofit lnSpcReduction="10000"/>
          </a:bodyPr>
          <a:lstStyle/>
          <a:p>
            <a:pPr lvl="0"/>
            <a:r>
              <a:rPr lang="en-US" dirty="0"/>
              <a:t>Set outriggers on pads or on a level, solid surface.</a:t>
            </a:r>
            <a:endParaRPr lang="es-CO" dirty="0"/>
          </a:p>
          <a:p>
            <a:pPr lvl="0"/>
            <a:r>
              <a:rPr lang="en-US" dirty="0"/>
              <a:t>Set brakes when outriggers are used.</a:t>
            </a:r>
            <a:endParaRPr lang="es-CO" dirty="0"/>
          </a:p>
          <a:p>
            <a:pPr lvl="0"/>
            <a:r>
              <a:rPr lang="en-US" dirty="0"/>
              <a:t>Use wheel chocks on sloped surfaces when it is safe to do so.</a:t>
            </a:r>
            <a:endParaRPr lang="es-CO" dirty="0"/>
          </a:p>
          <a:p>
            <a:pPr lvl="0"/>
            <a:r>
              <a:rPr lang="en-US" dirty="0"/>
              <a:t>Set up work zone warnings, such as cones and signs, when necessary to warn others.</a:t>
            </a:r>
            <a:endParaRPr lang="es-CO" dirty="0"/>
          </a:p>
          <a:p>
            <a:r>
              <a:rPr lang="en-US" dirty="0"/>
              <a:t>Insulated aerial lifts offer protection from electric shock and electrocution by isolating you from electrical ground. However, an insulated aerial lift does not protect you if there is another path to ground (for instance, if you touch another wire). To maintain the effectiveness of the insulating device, do not drill holes in the bucket.</a:t>
            </a:r>
            <a:endParaRPr lang="es-CO" dirty="0"/>
          </a:p>
          <a:p>
            <a:endParaRPr lang="es-CO" dirty="0"/>
          </a:p>
        </p:txBody>
      </p:sp>
    </p:spTree>
    <p:extLst>
      <p:ext uri="{BB962C8B-B14F-4D97-AF65-F5344CB8AC3E}">
        <p14:creationId xmlns:p14="http://schemas.microsoft.com/office/powerpoint/2010/main" val="42134238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Scaffolding </a:t>
            </a:r>
            <a:r>
              <a:rPr lang="es-CO" b="1" dirty="0"/>
              <a:t/>
            </a:r>
            <a:br>
              <a:rPr lang="es-CO" b="1" dirty="0"/>
            </a:br>
            <a:endParaRPr lang="es-CO" dirty="0"/>
          </a:p>
        </p:txBody>
      </p:sp>
      <p:sp>
        <p:nvSpPr>
          <p:cNvPr id="3" name="Content Placeholder 2"/>
          <p:cNvSpPr>
            <a:spLocks noGrp="1"/>
          </p:cNvSpPr>
          <p:nvPr>
            <p:ph idx="1"/>
          </p:nvPr>
        </p:nvSpPr>
        <p:spPr>
          <a:xfrm>
            <a:off x="85725" y="1019174"/>
            <a:ext cx="7839075" cy="5591175"/>
          </a:xfrm>
        </p:spPr>
        <p:txBody>
          <a:bodyPr/>
          <a:lstStyle/>
          <a:p>
            <a:r>
              <a:rPr lang="en-US" dirty="0"/>
              <a:t>1926.451(g)(1)  Each employee on a scaffold more than 10 feet (3.1 m) above a lower level shall be protected from falling to that lower level. Paragraphs (g)(1)(</a:t>
            </a:r>
            <a:r>
              <a:rPr lang="en-US" dirty="0" err="1"/>
              <a:t>i</a:t>
            </a:r>
            <a:r>
              <a:rPr lang="en-US" dirty="0"/>
              <a:t>) through (vii) of this section establish the types of fall protection to be provided to the employees on each type of scaffold. Paragraph (g)(2) of this section addresses fall protection for scaffold erectors and dismantlers.</a:t>
            </a:r>
            <a:endParaRPr lang="es-CO" dirty="0"/>
          </a:p>
          <a:p>
            <a:r>
              <a:rPr lang="en-US" dirty="0"/>
              <a:t>Note to paragraph (g)(1): The fall protection requirements for employees installing suspension scaffold support systems on floors, roofs, and other elevated surfaces are set forth in subpart M of this part.</a:t>
            </a:r>
            <a:endParaRPr lang="es-CO" dirty="0"/>
          </a:p>
          <a:p>
            <a:endParaRPr lang="es-CO" dirty="0"/>
          </a:p>
        </p:txBody>
      </p:sp>
      <p:pic>
        <p:nvPicPr>
          <p:cNvPr id="4" name="Picture 3" title="An illustration of  a scaffold more than 10 feet above a lower level "/>
          <p:cNvPicPr>
            <a:picLocks noChangeAspect="1"/>
          </p:cNvPicPr>
          <p:nvPr/>
        </p:nvPicPr>
        <p:blipFill>
          <a:blip r:embed="rId2"/>
          <a:stretch>
            <a:fillRect/>
          </a:stretch>
        </p:blipFill>
        <p:spPr>
          <a:xfrm>
            <a:off x="7854590" y="1952625"/>
            <a:ext cx="4161725" cy="3952594"/>
          </a:xfrm>
          <a:prstGeom prst="rect">
            <a:avLst/>
          </a:prstGeom>
        </p:spPr>
      </p:pic>
    </p:spTree>
    <p:extLst>
      <p:ext uri="{BB962C8B-B14F-4D97-AF65-F5344CB8AC3E}">
        <p14:creationId xmlns:p14="http://schemas.microsoft.com/office/powerpoint/2010/main" val="40558116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1926.451(g)(4)(ii</a:t>
            </a:r>
            <a:r>
              <a:rPr lang="en-US" dirty="0" smtClean="0"/>
              <a:t>) </a:t>
            </a:r>
            <a:r>
              <a:rPr lang="en-US" dirty="0" err="1" smtClean="0"/>
              <a:t>Toprails</a:t>
            </a:r>
            <a:endParaRPr lang="en-US" dirty="0"/>
          </a:p>
        </p:txBody>
      </p:sp>
      <p:sp>
        <p:nvSpPr>
          <p:cNvPr id="3" name="Content Placeholder 2"/>
          <p:cNvSpPr>
            <a:spLocks noGrp="1"/>
          </p:cNvSpPr>
          <p:nvPr>
            <p:ph idx="4294967295"/>
          </p:nvPr>
        </p:nvSpPr>
        <p:spPr>
          <a:xfrm>
            <a:off x="0" y="180975"/>
            <a:ext cx="7515225" cy="6296025"/>
          </a:xfrm>
        </p:spPr>
        <p:txBody>
          <a:bodyPr/>
          <a:lstStyle/>
          <a:p>
            <a:r>
              <a:rPr lang="en-US" dirty="0"/>
              <a:t>1926.451(g)(4)(ii) The top edge height of </a:t>
            </a:r>
            <a:r>
              <a:rPr lang="en-US" dirty="0" err="1"/>
              <a:t>toprails</a:t>
            </a:r>
            <a:r>
              <a:rPr lang="en-US" dirty="0"/>
              <a:t> or </a:t>
            </a:r>
            <a:r>
              <a:rPr lang="en-US" dirty="0" smtClean="0"/>
              <a:t>equivalent </a:t>
            </a:r>
            <a:r>
              <a:rPr lang="en-US" dirty="0"/>
              <a:t>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When conditions warrant, the height of the top edge may exceed the 45-inch height, provided the guardrail system meets all other criteria of paragraph (g)(4).</a:t>
            </a:r>
            <a:endParaRPr lang="es-CO" dirty="0"/>
          </a:p>
          <a:p>
            <a:endParaRPr lang="es-CO" dirty="0"/>
          </a:p>
        </p:txBody>
      </p:sp>
      <p:pic>
        <p:nvPicPr>
          <p:cNvPr id="4" name="Picture 3" title="Specs for the top edge height of toprails or equivalent member on supported scaffolds "/>
          <p:cNvPicPr>
            <a:picLocks noChangeAspect="1"/>
          </p:cNvPicPr>
          <p:nvPr/>
        </p:nvPicPr>
        <p:blipFill>
          <a:blip r:embed="rId2"/>
          <a:stretch>
            <a:fillRect/>
          </a:stretch>
        </p:blipFill>
        <p:spPr>
          <a:xfrm>
            <a:off x="8039100" y="180974"/>
            <a:ext cx="3937319" cy="5524948"/>
          </a:xfrm>
          <a:prstGeom prst="rect">
            <a:avLst/>
          </a:prstGeom>
        </p:spPr>
      </p:pic>
    </p:spTree>
    <p:extLst>
      <p:ext uri="{BB962C8B-B14F-4D97-AF65-F5344CB8AC3E}">
        <p14:creationId xmlns:p14="http://schemas.microsoft.com/office/powerpoint/2010/main" val="39049689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Toprail</a:t>
            </a:r>
            <a:r>
              <a:rPr lang="en-US" dirty="0" smtClean="0"/>
              <a:t>, </a:t>
            </a:r>
            <a:r>
              <a:rPr lang="en-US" dirty="0" err="1" smtClean="0"/>
              <a:t>Midrails</a:t>
            </a:r>
            <a:r>
              <a:rPr lang="en-US" dirty="0" smtClean="0"/>
              <a:t>, Capacity</a:t>
            </a:r>
            <a:endParaRPr lang="en-US" dirty="0"/>
          </a:p>
        </p:txBody>
      </p:sp>
      <p:sp>
        <p:nvSpPr>
          <p:cNvPr id="3" name="Content Placeholder 2"/>
          <p:cNvSpPr>
            <a:spLocks noGrp="1"/>
          </p:cNvSpPr>
          <p:nvPr>
            <p:ph idx="4294967295"/>
          </p:nvPr>
        </p:nvSpPr>
        <p:spPr>
          <a:xfrm>
            <a:off x="0" y="180975"/>
            <a:ext cx="7591425" cy="6362700"/>
          </a:xfrm>
        </p:spPr>
        <p:txBody>
          <a:bodyPr>
            <a:normAutofit fontScale="85000" lnSpcReduction="20000"/>
          </a:bodyPr>
          <a:lstStyle/>
          <a:p>
            <a:r>
              <a:rPr lang="en-US" dirty="0"/>
              <a:t>1926.451(g)(4)(vii) Each </a:t>
            </a:r>
            <a:r>
              <a:rPr lang="en-US" dirty="0" err="1"/>
              <a:t>toprail</a:t>
            </a:r>
            <a:r>
              <a:rPr lang="en-US" dirty="0"/>
              <a:t> or equivalent member of a guardrail system shall be capable of withstanding, </a:t>
            </a:r>
            <a:r>
              <a:rPr lang="en-US" dirty="0" smtClean="0"/>
              <a:t>without </a:t>
            </a:r>
            <a:r>
              <a:rPr lang="en-US" dirty="0"/>
              <a:t>failure, a force applied in any downward or horizontal direction at any point along its top edge of at least 100 pounds (445 n) for guardrail systems installed on single-point adjustable suspension scaffolds or two-point adjustable suspension scaffolds, and at least 200 pounds (890 n) for guardrail systems installed on all other scaffolds.</a:t>
            </a:r>
            <a:endParaRPr lang="es-CO" dirty="0"/>
          </a:p>
          <a:p>
            <a:r>
              <a:rPr lang="en-US" dirty="0"/>
              <a:t>1926.451(g)(4)(ix) </a:t>
            </a:r>
            <a:r>
              <a:rPr lang="en-US" dirty="0" err="1"/>
              <a:t>Midrails</a:t>
            </a:r>
            <a:r>
              <a:rPr lang="en-US" dirty="0"/>
              <a:t>, screens, mesh, intermediate vertical members, solid panels, and equivalent structural members of a guardrail system shall be capable of withstanding, without failure, a force applied in any downward or horizontal direction at any point along the </a:t>
            </a:r>
            <a:r>
              <a:rPr lang="en-US" dirty="0" err="1"/>
              <a:t>midrail</a:t>
            </a:r>
            <a:r>
              <a:rPr lang="en-US" dirty="0"/>
              <a:t> or other member of at least 75 pounds (333 n) for guardrail systems with a minimum 100 pound </a:t>
            </a:r>
            <a:r>
              <a:rPr lang="en-US" dirty="0" err="1"/>
              <a:t>toprail</a:t>
            </a:r>
            <a:r>
              <a:rPr lang="en-US" dirty="0"/>
              <a:t> capacity, and at least 150 pounds (666 n) for guardrail systems with a minimum 200 pound </a:t>
            </a:r>
            <a:r>
              <a:rPr lang="en-US" dirty="0" err="1"/>
              <a:t>toprail</a:t>
            </a:r>
            <a:r>
              <a:rPr lang="en-US" dirty="0"/>
              <a:t> capacity. </a:t>
            </a:r>
            <a:endParaRPr lang="es-CO" dirty="0"/>
          </a:p>
          <a:p>
            <a:r>
              <a:rPr lang="en-US" dirty="0"/>
              <a:t>1926.451(h)(4)(</a:t>
            </a:r>
            <a:r>
              <a:rPr lang="en-US" dirty="0" err="1"/>
              <a:t>i</a:t>
            </a:r>
            <a:r>
              <a:rPr lang="en-US" dirty="0"/>
              <a:t>)(ii)  Capable of withstanding, without failure, a force of at least 50 pounds (222 n) applied in any downward or horizontal direction at any point along the </a:t>
            </a:r>
            <a:r>
              <a:rPr lang="en-US" dirty="0" err="1"/>
              <a:t>toeboard</a:t>
            </a:r>
            <a:r>
              <a:rPr lang="en-US" dirty="0"/>
              <a:t>;  and have not more than 1/4 inch (0.7 cm) clearance above the walking/working surface</a:t>
            </a:r>
            <a:endParaRPr lang="es-CO" dirty="0"/>
          </a:p>
          <a:p>
            <a:endParaRPr lang="es-CO" dirty="0"/>
          </a:p>
        </p:txBody>
      </p:sp>
      <p:pic>
        <p:nvPicPr>
          <p:cNvPr id="4" name="Picture 3" title="a vertical scale with 50, 150 and 200 punds"/>
          <p:cNvPicPr>
            <a:picLocks noChangeAspect="1"/>
          </p:cNvPicPr>
          <p:nvPr/>
        </p:nvPicPr>
        <p:blipFill>
          <a:blip r:embed="rId2"/>
          <a:stretch>
            <a:fillRect/>
          </a:stretch>
        </p:blipFill>
        <p:spPr>
          <a:xfrm>
            <a:off x="7992856" y="0"/>
            <a:ext cx="3819731" cy="6724650"/>
          </a:xfrm>
          <a:prstGeom prst="rect">
            <a:avLst/>
          </a:prstGeom>
        </p:spPr>
      </p:pic>
    </p:spTree>
    <p:extLst>
      <p:ext uri="{BB962C8B-B14F-4D97-AF65-F5344CB8AC3E}">
        <p14:creationId xmlns:p14="http://schemas.microsoft.com/office/powerpoint/2010/main" val="5173288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Crossbracing</a:t>
            </a:r>
            <a:endParaRPr lang="en-US" dirty="0"/>
          </a:p>
        </p:txBody>
      </p:sp>
      <p:sp>
        <p:nvSpPr>
          <p:cNvPr id="3" name="Content Placeholder 2"/>
          <p:cNvSpPr>
            <a:spLocks noGrp="1"/>
          </p:cNvSpPr>
          <p:nvPr>
            <p:ph idx="4294967295"/>
          </p:nvPr>
        </p:nvSpPr>
        <p:spPr>
          <a:xfrm>
            <a:off x="0" y="504825"/>
            <a:ext cx="5438775" cy="6134100"/>
          </a:xfrm>
        </p:spPr>
        <p:txBody>
          <a:bodyPr/>
          <a:lstStyle/>
          <a:p>
            <a:r>
              <a:rPr lang="en-US" dirty="0"/>
              <a:t> 1926.451(g)(4)(xv) </a:t>
            </a:r>
            <a:r>
              <a:rPr lang="en-US" dirty="0" err="1"/>
              <a:t>Crossbracing</a:t>
            </a:r>
            <a:r>
              <a:rPr lang="en-US" dirty="0"/>
              <a:t> is acceptable in place of a </a:t>
            </a:r>
            <a:r>
              <a:rPr lang="en-US" dirty="0" err="1"/>
              <a:t>midrail</a:t>
            </a:r>
            <a:r>
              <a:rPr lang="en-US" dirty="0"/>
              <a:t> when the crossing point of two braces is between 20 inches (0.5 m) and 30 inches (0.8 m) above the work platform or as a </a:t>
            </a:r>
            <a:r>
              <a:rPr lang="en-US" dirty="0" err="1"/>
              <a:t>toprail</a:t>
            </a:r>
            <a:r>
              <a:rPr lang="en-US" dirty="0"/>
              <a:t> when the crossing point of two braces is between 38 inches (0.97 m) and 48 inches (1.3 m) above the work platform. The end points at each upright shall be no more than 48 inches (1.3 m) apart.</a:t>
            </a:r>
            <a:endParaRPr lang="es-CO" dirty="0"/>
          </a:p>
          <a:p>
            <a:endParaRPr lang="es-CO" dirty="0"/>
          </a:p>
        </p:txBody>
      </p:sp>
      <p:pic>
        <p:nvPicPr>
          <p:cNvPr id="4" name="Picture 3" title="An illustration of a crossbrac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0000" y="1432452"/>
            <a:ext cx="6402000" cy="3101447"/>
          </a:xfrm>
          <a:prstGeom prst="rect">
            <a:avLst/>
          </a:prstGeom>
        </p:spPr>
      </p:pic>
    </p:spTree>
    <p:extLst>
      <p:ext uri="{BB962C8B-B14F-4D97-AF65-F5344CB8AC3E}">
        <p14:creationId xmlns:p14="http://schemas.microsoft.com/office/powerpoint/2010/main" val="28499259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1926.451(g)(4)(xv) </a:t>
            </a:r>
            <a:r>
              <a:rPr lang="en-US" dirty="0" err="1"/>
              <a:t>Crossbracing</a:t>
            </a:r>
            <a:r>
              <a:rPr lang="en-US" dirty="0"/>
              <a:t> </a:t>
            </a:r>
          </a:p>
        </p:txBody>
      </p:sp>
      <p:sp>
        <p:nvSpPr>
          <p:cNvPr id="3" name="Content Placeholder 2"/>
          <p:cNvSpPr>
            <a:spLocks noGrp="1"/>
          </p:cNvSpPr>
          <p:nvPr>
            <p:ph idx="4294967295"/>
          </p:nvPr>
        </p:nvSpPr>
        <p:spPr>
          <a:xfrm>
            <a:off x="0" y="1133475"/>
            <a:ext cx="6248400" cy="5543550"/>
          </a:xfrm>
        </p:spPr>
        <p:txBody>
          <a:bodyPr/>
          <a:lstStyle/>
          <a:p>
            <a:r>
              <a:rPr lang="en-US" dirty="0"/>
              <a:t>1926.451(g)(4)(xv) </a:t>
            </a:r>
            <a:r>
              <a:rPr lang="en-US" dirty="0" err="1"/>
              <a:t>Crossbracing</a:t>
            </a:r>
            <a:r>
              <a:rPr lang="en-US" dirty="0"/>
              <a:t> is acceptable in place of a </a:t>
            </a:r>
            <a:r>
              <a:rPr lang="en-US" dirty="0" err="1"/>
              <a:t>midrail</a:t>
            </a:r>
            <a:r>
              <a:rPr lang="en-US" dirty="0"/>
              <a:t> when the crossing point of two braces is between 20 inches (0.5 m) and 30 inches (0.8 m) above the work platform or as a </a:t>
            </a:r>
            <a:r>
              <a:rPr lang="en-US" dirty="0" err="1"/>
              <a:t>toprail</a:t>
            </a:r>
            <a:r>
              <a:rPr lang="en-US" dirty="0"/>
              <a:t> when the crossing point of two braces is between 38 inches (0.97 m) and 48 inches (1.3 m) above the work platform. The end points at each upright shall be no more than 48 inches (1.3 m) apart.</a:t>
            </a:r>
            <a:endParaRPr lang="es-CO" dirty="0"/>
          </a:p>
        </p:txBody>
      </p:sp>
      <p:pic>
        <p:nvPicPr>
          <p:cNvPr id="4" name="Picture 3" title="An illustration of crossbrac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9850" y="1910597"/>
            <a:ext cx="5572227" cy="2712955"/>
          </a:xfrm>
          <a:prstGeom prst="rect">
            <a:avLst/>
          </a:prstGeom>
        </p:spPr>
      </p:pic>
    </p:spTree>
    <p:extLst>
      <p:ext uri="{BB962C8B-B14F-4D97-AF65-F5344CB8AC3E}">
        <p14:creationId xmlns:p14="http://schemas.microsoft.com/office/powerpoint/2010/main" val="5089774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1926.451(g)(4)(xv) </a:t>
            </a:r>
            <a:r>
              <a:rPr lang="en-US" dirty="0" err="1"/>
              <a:t>Crossbracing</a:t>
            </a:r>
            <a:r>
              <a:rPr lang="en-US" dirty="0"/>
              <a:t> is acceptable in place of a </a:t>
            </a:r>
            <a:r>
              <a:rPr lang="en-US" dirty="0" err="1"/>
              <a:t>midrail</a:t>
            </a:r>
            <a:r>
              <a:rPr lang="en-US" dirty="0"/>
              <a:t> </a:t>
            </a:r>
          </a:p>
        </p:txBody>
      </p:sp>
      <p:sp>
        <p:nvSpPr>
          <p:cNvPr id="3" name="Content Placeholder 2"/>
          <p:cNvSpPr>
            <a:spLocks noGrp="1"/>
          </p:cNvSpPr>
          <p:nvPr>
            <p:ph idx="4294967295"/>
          </p:nvPr>
        </p:nvSpPr>
        <p:spPr>
          <a:xfrm>
            <a:off x="0" y="200025"/>
            <a:ext cx="6038850" cy="6553200"/>
          </a:xfrm>
        </p:spPr>
        <p:txBody>
          <a:bodyPr/>
          <a:lstStyle/>
          <a:p>
            <a:r>
              <a:rPr lang="en-US" dirty="0"/>
              <a:t>1926.451(g)(4)(xv) </a:t>
            </a:r>
            <a:r>
              <a:rPr lang="en-US" dirty="0" err="1"/>
              <a:t>Crossbracing</a:t>
            </a:r>
            <a:r>
              <a:rPr lang="en-US" dirty="0"/>
              <a:t> is acceptable in place of a </a:t>
            </a:r>
            <a:r>
              <a:rPr lang="en-US" dirty="0" err="1"/>
              <a:t>midrail</a:t>
            </a:r>
            <a:r>
              <a:rPr lang="en-US" dirty="0"/>
              <a:t> when the crossing point of two braces is between 20 inches (0.5 m) and 30 inches (0.8 m) above the work platform or as a </a:t>
            </a:r>
            <a:r>
              <a:rPr lang="en-US" dirty="0" err="1"/>
              <a:t>toprail</a:t>
            </a:r>
            <a:r>
              <a:rPr lang="en-US" dirty="0"/>
              <a:t> when the crossing point of two braces is between 38 inches (0.97 m) and 48 inches (1.3 m) above the work platform. The end points at each upright shall be no more than 48 inches (1.3 m) apart</a:t>
            </a:r>
            <a:r>
              <a:rPr lang="en-US" dirty="0" smtClean="0"/>
              <a:t>.</a:t>
            </a:r>
            <a:endParaRPr lang="es-CO" dirty="0"/>
          </a:p>
          <a:p>
            <a:r>
              <a:rPr lang="en-US" b="1" i="1" dirty="0" err="1" smtClean="0"/>
              <a:t>Crossbracing</a:t>
            </a:r>
            <a:r>
              <a:rPr lang="en-US" b="1" i="1" dirty="0" smtClean="0"/>
              <a:t> </a:t>
            </a:r>
            <a:r>
              <a:rPr lang="en-US" b="1" i="1" dirty="0"/>
              <a:t>can be used as a top-rail, mid-rail, or neither, but never both*	</a:t>
            </a:r>
            <a:endParaRPr lang="es-CO" b="1" i="1" dirty="0"/>
          </a:p>
          <a:p>
            <a:endParaRPr lang="es-CO" dirty="0"/>
          </a:p>
        </p:txBody>
      </p:sp>
      <p:pic>
        <p:nvPicPr>
          <p:cNvPr id="4" name="Picture 3" title="An illustration of crossbrac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3189" y="2013471"/>
            <a:ext cx="5492972" cy="2621507"/>
          </a:xfrm>
          <a:prstGeom prst="rect">
            <a:avLst/>
          </a:prstGeom>
        </p:spPr>
      </p:pic>
    </p:spTree>
    <p:extLst>
      <p:ext uri="{BB962C8B-B14F-4D97-AF65-F5344CB8AC3E}">
        <p14:creationId xmlns:p14="http://schemas.microsoft.com/office/powerpoint/2010/main" val="21317600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US" dirty="0" smtClean="0"/>
              <a:t>Disclaimers </a:t>
            </a:r>
            <a:endParaRPr lang="en-US" dirty="0"/>
          </a:p>
        </p:txBody>
      </p:sp>
      <p:sp>
        <p:nvSpPr>
          <p:cNvPr id="3" name="Content Placeholder 2"/>
          <p:cNvSpPr>
            <a:spLocks noGrp="1"/>
          </p:cNvSpPr>
          <p:nvPr>
            <p:ph idx="1"/>
          </p:nvPr>
        </p:nvSpPr>
        <p:spPr>
          <a:xfrm>
            <a:off x="838200" y="1117600"/>
            <a:ext cx="10515600" cy="5059363"/>
          </a:xfrm>
        </p:spPr>
        <p:txBody>
          <a:bodyPr>
            <a:normAutofit fontScale="70000" lnSpcReduction="20000"/>
          </a:bodyPr>
          <a:lstStyle/>
          <a:p>
            <a:pPr marL="0" indent="0">
              <a:buNone/>
            </a:pPr>
            <a:r>
              <a:rPr lang="en-US" b="1" dirty="0"/>
              <a:t>GENERAL DISCLAIMER</a:t>
            </a:r>
            <a:endParaRPr lang="es-CO" dirty="0"/>
          </a:p>
          <a:p>
            <a:r>
              <a:rPr lang="en-US" dirty="0"/>
              <a:t>This material is not a substitute for any provision of the Occupational Safety and Health Administration (OSHA) or any standards issued by OSHA. If at any time it is discovered that the materials presented vary from Federal or State OSHA regulations, American National Standards Institute (ANSI), state laws or local ordinances, it is understood that those regulations, laws and ordinances will take precedence over the materials presented herein.  In some cases, the information given may imply a higher level of protection than required in some Federal or State OSHA regulations. The mention of any products or materials by brand name in no way constitutes endorsement. Any products or materials not mentioned within this manual that may be considered acceptable as protective devices, equipment, or practices is not intentional and should not rule out their acceptability as employee or environmental protection.</a:t>
            </a:r>
            <a:endParaRPr lang="es-CO" dirty="0"/>
          </a:p>
          <a:p>
            <a:pPr marL="0" indent="0">
              <a:buNone/>
            </a:pPr>
            <a:r>
              <a:rPr lang="en-US" b="1" dirty="0"/>
              <a:t>OSHA DISCLAIMER</a:t>
            </a:r>
            <a:endParaRPr lang="es-CO" dirty="0"/>
          </a:p>
          <a:p>
            <a:r>
              <a:rPr lang="en-US" dirty="0"/>
              <a:t>This material was produced under grant number Susan Harwood Grant # SH26315-SH4 during Grant Year 2014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s-CO" dirty="0"/>
          </a:p>
          <a:p>
            <a:r>
              <a:rPr lang="en-US" dirty="0"/>
              <a:t>Finally, this </a:t>
            </a:r>
            <a:r>
              <a:rPr lang="en-US" i="1" dirty="0"/>
              <a:t>Managing Fall Protection Hazards Handbook</a:t>
            </a:r>
            <a:r>
              <a:rPr lang="en-US" dirty="0"/>
              <a:t> is intended to be used as a training aid and for general information only; the creator assumes no responsibility for any loss or damage resulting from its use.</a:t>
            </a:r>
            <a:endParaRPr lang="es-CO" dirty="0"/>
          </a:p>
          <a:p>
            <a:pPr marL="0" indent="0">
              <a:buNone/>
            </a:pPr>
            <a:endParaRPr lang="en-US" dirty="0"/>
          </a:p>
        </p:txBody>
      </p:sp>
    </p:spTree>
    <p:extLst>
      <p:ext uri="{BB962C8B-B14F-4D97-AF65-F5344CB8AC3E}">
        <p14:creationId xmlns:p14="http://schemas.microsoft.com/office/powerpoint/2010/main" val="34006797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13274</Words>
  <Application>Microsoft Office PowerPoint</Application>
  <PresentationFormat>Custom</PresentationFormat>
  <Paragraphs>605</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1_Office Theme</vt:lpstr>
      <vt:lpstr>Fall Prevention – Part 2 of 2</vt:lpstr>
      <vt:lpstr>Personal Fall Arrest Systems </vt:lpstr>
      <vt:lpstr>Connectors</vt:lpstr>
      <vt:lpstr>Full Body Harness </vt:lpstr>
      <vt:lpstr>Lanyards </vt:lpstr>
      <vt:lpstr>Rope Grabs </vt:lpstr>
      <vt:lpstr>Shock Absorbers </vt:lpstr>
      <vt:lpstr>Anchors </vt:lpstr>
      <vt:lpstr>Attaching Anchors </vt:lpstr>
      <vt:lpstr>§1926.502(d) Personal Fall Arrest Systems </vt:lpstr>
      <vt:lpstr>Lifelines </vt:lpstr>
      <vt:lpstr>Horizontal Lifeline: </vt:lpstr>
      <vt:lpstr>Lifeline Anchors </vt:lpstr>
      <vt:lpstr>Using Fall Arrest Systems Safely </vt:lpstr>
      <vt:lpstr>  Distance of Fall </vt:lpstr>
      <vt:lpstr>Example of Swing Fall problem</vt:lpstr>
      <vt:lpstr>Inspection and Maintenance of Personal Fall Arrest Systems</vt:lpstr>
      <vt:lpstr>Harness Inspection</vt:lpstr>
      <vt:lpstr>Lanyard Inspection </vt:lpstr>
      <vt:lpstr>Shock-Absorbing Packs Inspection </vt:lpstr>
      <vt:lpstr>Visual Indication of Damage to Webbing and Rope Lanyards </vt:lpstr>
      <vt:lpstr>Positioning Device Systems </vt:lpstr>
      <vt:lpstr>Restraint Systems </vt:lpstr>
      <vt:lpstr>Hole Covers </vt:lpstr>
      <vt:lpstr>Walking / Working Surfaces </vt:lpstr>
      <vt:lpstr>Protection from Falling Objects      </vt:lpstr>
      <vt:lpstr>Custody of Fall Protection  </vt:lpstr>
      <vt:lpstr>Warning Line Systems </vt:lpstr>
      <vt:lpstr>Warning Line Systems</vt:lpstr>
      <vt:lpstr>Safety Monitoring Systems </vt:lpstr>
      <vt:lpstr>Safety Monitoring Systems</vt:lpstr>
      <vt:lpstr>Controlled Access Zone  </vt:lpstr>
      <vt:lpstr>Controlled Decking Zone (CDZ).  </vt:lpstr>
      <vt:lpstr>Fall Protection Plans </vt:lpstr>
      <vt:lpstr>Fall Protection Plans</vt:lpstr>
      <vt:lpstr>Walking/Working Surfaces Strength and Integrity </vt:lpstr>
      <vt:lpstr>Housekeeping </vt:lpstr>
      <vt:lpstr>Unprotected Sides &amp; Edges </vt:lpstr>
      <vt:lpstr>Leading Edges </vt:lpstr>
      <vt:lpstr>Hoist Areas </vt:lpstr>
      <vt:lpstr>Example of Open Sided Floor Protection</vt:lpstr>
      <vt:lpstr>Formwork &amp; Reinforcing Steel </vt:lpstr>
      <vt:lpstr>Ramps, Runways/Walkways </vt:lpstr>
      <vt:lpstr>Excavations </vt:lpstr>
      <vt:lpstr>Dangerous Equipment </vt:lpstr>
      <vt:lpstr>Overhand Bricklaying </vt:lpstr>
      <vt:lpstr>Roofing Work on Low-sloped Roofs </vt:lpstr>
      <vt:lpstr>Steep Roofs </vt:lpstr>
      <vt:lpstr>Precast Concrete Erection </vt:lpstr>
      <vt:lpstr>Residential Construction </vt:lpstr>
      <vt:lpstr>Wall Openings </vt:lpstr>
      <vt:lpstr>Walking/Working Surfaces not otherwise Addressed </vt:lpstr>
      <vt:lpstr>Stairs and Ladders</vt:lpstr>
      <vt:lpstr>Rules for Ladders </vt:lpstr>
      <vt:lpstr>In addition, the following general requirements apply to all ladders, including ladders built at the jobsite: </vt:lpstr>
      <vt:lpstr>Specific Types of Ladders </vt:lpstr>
      <vt:lpstr>Stepladders </vt:lpstr>
      <vt:lpstr>Portable Ladders </vt:lpstr>
      <vt:lpstr>7 steps to Ladder Safety</vt:lpstr>
      <vt:lpstr>Fixed Ladders </vt:lpstr>
      <vt:lpstr>Cages for Fixed Ladders  </vt:lpstr>
      <vt:lpstr>Wells for Fixed Ladders </vt:lpstr>
      <vt:lpstr>Ladder Safety Devices and Related Support Systems for Fixed Ladders </vt:lpstr>
      <vt:lpstr>Requirements for Mounting Ladder Safety Devices for Fixed Ladders </vt:lpstr>
      <vt:lpstr>Defective Ladders </vt:lpstr>
      <vt:lpstr>Wooden Ladders</vt:lpstr>
      <vt:lpstr>Aluminum Ladders </vt:lpstr>
      <vt:lpstr>Job-Built Ladders </vt:lpstr>
      <vt:lpstr>Ladder Use </vt:lpstr>
      <vt:lpstr>Ladder Use (cont.) </vt:lpstr>
      <vt:lpstr>Inspection and Maintenance </vt:lpstr>
      <vt:lpstr>Ladder Safety Checklist </vt:lpstr>
      <vt:lpstr>Criteria for Ladder Purchase and Care </vt:lpstr>
      <vt:lpstr>Temporary Stairs </vt:lpstr>
      <vt:lpstr>Stair Rails </vt:lpstr>
      <vt:lpstr>Stair Rails</vt:lpstr>
      <vt:lpstr>Handrails </vt:lpstr>
      <vt:lpstr>Midrails </vt:lpstr>
      <vt:lpstr>Aerial Lifts – OSHA Fact Sheet </vt:lpstr>
      <vt:lpstr>Hazards Associated with Aerial Lifts </vt:lpstr>
      <vt:lpstr>Training for Aerial Lifts </vt:lpstr>
      <vt:lpstr>Aerial Lift Retraining </vt:lpstr>
      <vt:lpstr>What to Do Before Operating an Aerial Lift </vt:lpstr>
      <vt:lpstr>Lift components </vt:lpstr>
      <vt:lpstr>Work Zone Inspections for Aerial Lifts </vt:lpstr>
      <vt:lpstr>What to Do While Operating an Aerial Lift </vt:lpstr>
      <vt:lpstr>Operation/Traveling/Loading:</vt:lpstr>
      <vt:lpstr>Operation/Traveling/Loading: </vt:lpstr>
      <vt:lpstr>Overhead Protection: </vt:lpstr>
      <vt:lpstr>Stability in the Work Zone: </vt:lpstr>
      <vt:lpstr>Scaffolding  </vt:lpstr>
      <vt:lpstr>1926.451(g)(4)(ii) Toprails</vt:lpstr>
      <vt:lpstr>Toprail, Midrails, Capacity</vt:lpstr>
      <vt:lpstr>Crossbracing</vt:lpstr>
      <vt:lpstr>1926.451(g)(4)(xv) Crossbracing </vt:lpstr>
      <vt:lpstr>1926.451(g)(4)(xv) Crossbracing is acceptable in place of a midrail </vt:lpstr>
      <vt:lpstr>Disclaimers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Fall Arrest Systems</dc:title>
  <dc:creator>Dan Ramir</dc:creator>
  <cp:lastModifiedBy>Robertson, Donna - OSHA</cp:lastModifiedBy>
  <cp:revision>10</cp:revision>
  <dcterms:created xsi:type="dcterms:W3CDTF">2015-12-17T20:50:54Z</dcterms:created>
  <dcterms:modified xsi:type="dcterms:W3CDTF">2017-04-17T18:59:01Z</dcterms:modified>
</cp:coreProperties>
</file>