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7"/>
  </p:notesMasterIdLst>
  <p:handoutMasterIdLst>
    <p:handoutMasterId r:id="rId108"/>
  </p:handoutMasterIdLst>
  <p:sldIdLst>
    <p:sldId id="408" r:id="rId2"/>
    <p:sldId id="409" r:id="rId3"/>
    <p:sldId id="410" r:id="rId4"/>
    <p:sldId id="411" r:id="rId5"/>
    <p:sldId id="412" r:id="rId6"/>
    <p:sldId id="413"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513" r:id="rId26"/>
    <p:sldId id="514" r:id="rId27"/>
    <p:sldId id="515" r:id="rId28"/>
    <p:sldId id="435" r:id="rId29"/>
    <p:sldId id="436" r:id="rId30"/>
    <p:sldId id="437" r:id="rId31"/>
    <p:sldId id="438" r:id="rId32"/>
    <p:sldId id="439" r:id="rId33"/>
    <p:sldId id="440" r:id="rId34"/>
    <p:sldId id="441" r:id="rId35"/>
    <p:sldId id="442" r:id="rId36"/>
    <p:sldId id="443" r:id="rId37"/>
    <p:sldId id="444" r:id="rId38"/>
    <p:sldId id="509" r:id="rId39"/>
    <p:sldId id="446" r:id="rId40"/>
    <p:sldId id="447" r:id="rId41"/>
    <p:sldId id="448" r:id="rId42"/>
    <p:sldId id="449" r:id="rId43"/>
    <p:sldId id="450" r:id="rId44"/>
    <p:sldId id="451" r:id="rId45"/>
    <p:sldId id="452" r:id="rId46"/>
    <p:sldId id="453" r:id="rId47"/>
    <p:sldId id="454" r:id="rId48"/>
    <p:sldId id="278" r:id="rId49"/>
    <p:sldId id="516" r:id="rId50"/>
    <p:sldId id="284" r:id="rId51"/>
    <p:sldId id="510" r:id="rId52"/>
    <p:sldId id="455" r:id="rId53"/>
    <p:sldId id="511" r:id="rId54"/>
    <p:sldId id="457" r:id="rId55"/>
    <p:sldId id="458" r:id="rId56"/>
    <p:sldId id="459" r:id="rId57"/>
    <p:sldId id="460" r:id="rId58"/>
    <p:sldId id="512"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485" r:id="rId83"/>
    <p:sldId id="486" r:id="rId84"/>
    <p:sldId id="487" r:id="rId85"/>
    <p:sldId id="488" r:id="rId86"/>
    <p:sldId id="489" r:id="rId87"/>
    <p:sldId id="490" r:id="rId88"/>
    <p:sldId id="491" r:id="rId89"/>
    <p:sldId id="492" r:id="rId90"/>
    <p:sldId id="493" r:id="rId91"/>
    <p:sldId id="494" r:id="rId92"/>
    <p:sldId id="495" r:id="rId93"/>
    <p:sldId id="496" r:id="rId94"/>
    <p:sldId id="497" r:id="rId95"/>
    <p:sldId id="498" r:id="rId96"/>
    <p:sldId id="499" r:id="rId97"/>
    <p:sldId id="500" r:id="rId98"/>
    <p:sldId id="501" r:id="rId99"/>
    <p:sldId id="502" r:id="rId100"/>
    <p:sldId id="503" r:id="rId101"/>
    <p:sldId id="504" r:id="rId102"/>
    <p:sldId id="505" r:id="rId103"/>
    <p:sldId id="506" r:id="rId104"/>
    <p:sldId id="507" r:id="rId105"/>
    <p:sldId id="508" r:id="rId106"/>
  </p:sldIdLst>
  <p:sldSz cx="9144000" cy="6858000" type="screen4x3"/>
  <p:notesSz cx="6943725" cy="9236075"/>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userDrawn="1">
          <p15:clr>
            <a:srgbClr val="A4A3A4"/>
          </p15:clr>
        </p15:guide>
        <p15:guide id="2" pos="218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6" autoAdjust="0"/>
    <p:restoredTop sz="99856" autoAdjust="0"/>
  </p:normalViewPr>
  <p:slideViewPr>
    <p:cSldViewPr>
      <p:cViewPr>
        <p:scale>
          <a:sx n="77" d="100"/>
          <a:sy n="77" d="100"/>
        </p:scale>
        <p:origin x="-1157" y="230"/>
      </p:cViewPr>
      <p:guideLst>
        <p:guide orient="horz" pos="2160"/>
        <p:guide pos="2880"/>
      </p:guideLst>
    </p:cSldViewPr>
  </p:slideViewPr>
  <p:outlineViewPr>
    <p:cViewPr>
      <p:scale>
        <a:sx n="33" d="100"/>
        <a:sy n="33" d="100"/>
      </p:scale>
      <p:origin x="0" y="-786"/>
    </p:cViewPr>
  </p:outlineViewPr>
  <p:notesTextViewPr>
    <p:cViewPr>
      <p:scale>
        <a:sx n="100" d="100"/>
        <a:sy n="100" d="100"/>
      </p:scale>
      <p:origin x="0" y="0"/>
    </p:cViewPr>
  </p:notesTextViewPr>
  <p:notesViewPr>
    <p:cSldViewPr>
      <p:cViewPr varScale="1">
        <p:scale>
          <a:sx n="88" d="100"/>
          <a:sy n="88" d="100"/>
        </p:scale>
        <p:origin x="3798" y="66"/>
      </p:cViewPr>
      <p:guideLst>
        <p:guide orient="horz" pos="2909"/>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948" cy="461804"/>
          </a:xfrm>
          <a:prstGeom prst="rect">
            <a:avLst/>
          </a:prstGeom>
        </p:spPr>
        <p:txBody>
          <a:bodyPr vert="horz" lIns="92455" tIns="46227" rIns="92455" bIns="46227"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33170" y="0"/>
            <a:ext cx="3008948" cy="461804"/>
          </a:xfrm>
          <a:prstGeom prst="rect">
            <a:avLst/>
          </a:prstGeom>
        </p:spPr>
        <p:txBody>
          <a:bodyPr vert="horz" wrap="square" lIns="92455" tIns="46227" rIns="92455" bIns="46227" numCol="1" anchor="t" anchorCtr="0" compatLnSpc="1">
            <a:prstTxWarp prst="textNoShape">
              <a:avLst/>
            </a:prstTxWarp>
          </a:bodyPr>
          <a:lstStyle>
            <a:lvl1pPr algn="r">
              <a:defRPr sz="1200">
                <a:latin typeface="Calibri" pitchFamily="-106" charset="0"/>
              </a:defRPr>
            </a:lvl1pPr>
          </a:lstStyle>
          <a:p>
            <a:fld id="{05C26859-E837-476C-A11E-36537770156D}" type="datetime1">
              <a:rPr lang="en-US"/>
              <a:pPr/>
              <a:t>3/27/2017</a:t>
            </a:fld>
            <a:endParaRPr lang="en-US"/>
          </a:p>
        </p:txBody>
      </p:sp>
      <p:sp>
        <p:nvSpPr>
          <p:cNvPr id="4" name="Footer Placeholder 3"/>
          <p:cNvSpPr>
            <a:spLocks noGrp="1"/>
          </p:cNvSpPr>
          <p:nvPr>
            <p:ph type="ftr" sz="quarter" idx="2"/>
          </p:nvPr>
        </p:nvSpPr>
        <p:spPr>
          <a:xfrm>
            <a:off x="0" y="8772668"/>
            <a:ext cx="3008948" cy="461804"/>
          </a:xfrm>
          <a:prstGeom prst="rect">
            <a:avLst/>
          </a:prstGeom>
        </p:spPr>
        <p:txBody>
          <a:bodyPr vert="horz" lIns="92455" tIns="46227" rIns="92455" bIns="46227"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33170" y="8772668"/>
            <a:ext cx="3008948" cy="461804"/>
          </a:xfrm>
          <a:prstGeom prst="rect">
            <a:avLst/>
          </a:prstGeom>
        </p:spPr>
        <p:txBody>
          <a:bodyPr vert="horz" wrap="square" lIns="92455" tIns="46227" rIns="92455" bIns="46227" numCol="1" anchor="b" anchorCtr="0" compatLnSpc="1">
            <a:prstTxWarp prst="textNoShape">
              <a:avLst/>
            </a:prstTxWarp>
          </a:bodyPr>
          <a:lstStyle>
            <a:lvl1pPr algn="r">
              <a:defRPr sz="1200">
                <a:latin typeface="Calibri" pitchFamily="-106" charset="0"/>
              </a:defRPr>
            </a:lvl1pPr>
          </a:lstStyle>
          <a:p>
            <a:fld id="{7DB31D19-E357-4F5A-BE8D-C67CFC21E513}" type="slidenum">
              <a:rPr lang="en-US"/>
              <a:pPr/>
              <a:t>‹#›</a:t>
            </a:fld>
            <a:endParaRPr lang="en-US"/>
          </a:p>
        </p:txBody>
      </p:sp>
    </p:spTree>
    <p:extLst>
      <p:ext uri="{BB962C8B-B14F-4D97-AF65-F5344CB8AC3E}">
        <p14:creationId xmlns:p14="http://schemas.microsoft.com/office/powerpoint/2010/main" val="398031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948" cy="461804"/>
          </a:xfrm>
          <a:prstGeom prst="rect">
            <a:avLst/>
          </a:prstGeom>
        </p:spPr>
        <p:txBody>
          <a:bodyPr vert="horz" lIns="92455" tIns="46227" rIns="92455" bIns="46227"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33170" y="0"/>
            <a:ext cx="3008948" cy="461804"/>
          </a:xfrm>
          <a:prstGeom prst="rect">
            <a:avLst/>
          </a:prstGeom>
        </p:spPr>
        <p:txBody>
          <a:bodyPr vert="horz" wrap="square" lIns="92455" tIns="46227" rIns="92455" bIns="46227" numCol="1" anchor="t" anchorCtr="0" compatLnSpc="1">
            <a:prstTxWarp prst="textNoShape">
              <a:avLst/>
            </a:prstTxWarp>
          </a:bodyPr>
          <a:lstStyle>
            <a:lvl1pPr algn="r">
              <a:defRPr sz="1200">
                <a:latin typeface="Calibri" pitchFamily="-106" charset="0"/>
              </a:defRPr>
            </a:lvl1pPr>
          </a:lstStyle>
          <a:p>
            <a:fld id="{847B0A5E-AF35-43D7-B185-71A897D02352}" type="datetime1">
              <a:rPr lang="en-US"/>
              <a:pPr/>
              <a:t>3/27/2017</a:t>
            </a:fld>
            <a:endParaRPr lang="en-US"/>
          </a:p>
        </p:txBody>
      </p:sp>
      <p:sp>
        <p:nvSpPr>
          <p:cNvPr id="4" name="Slide Image Placeholder 3"/>
          <p:cNvSpPr>
            <a:spLocks noGrp="1" noRot="1" noChangeAspect="1"/>
          </p:cNvSpPr>
          <p:nvPr>
            <p:ph type="sldImg" idx="2"/>
          </p:nvPr>
        </p:nvSpPr>
        <p:spPr>
          <a:xfrm>
            <a:off x="1162050" y="692150"/>
            <a:ext cx="4619625" cy="3463925"/>
          </a:xfrm>
          <a:prstGeom prst="rect">
            <a:avLst/>
          </a:prstGeom>
          <a:noFill/>
          <a:ln w="12700">
            <a:solidFill>
              <a:prstClr val="black"/>
            </a:solidFill>
          </a:ln>
        </p:spPr>
        <p:txBody>
          <a:bodyPr vert="horz" lIns="92455" tIns="46227" rIns="92455" bIns="46227" rtlCol="0" anchor="ctr"/>
          <a:lstStyle/>
          <a:p>
            <a:pPr lvl="0"/>
            <a:endParaRPr lang="en-US" noProof="0" dirty="0"/>
          </a:p>
        </p:txBody>
      </p:sp>
      <p:sp>
        <p:nvSpPr>
          <p:cNvPr id="5" name="Notes Placeholder 4"/>
          <p:cNvSpPr>
            <a:spLocks noGrp="1"/>
          </p:cNvSpPr>
          <p:nvPr>
            <p:ph type="body" sz="quarter" idx="3"/>
          </p:nvPr>
        </p:nvSpPr>
        <p:spPr>
          <a:xfrm>
            <a:off x="694373" y="4387136"/>
            <a:ext cx="5554980" cy="4156234"/>
          </a:xfrm>
          <a:prstGeom prst="rect">
            <a:avLst/>
          </a:prstGeom>
        </p:spPr>
        <p:txBody>
          <a:bodyPr vert="horz" lIns="92455" tIns="46227" rIns="92455" bIns="462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08948" cy="461804"/>
          </a:xfrm>
          <a:prstGeom prst="rect">
            <a:avLst/>
          </a:prstGeom>
        </p:spPr>
        <p:txBody>
          <a:bodyPr vert="horz" lIns="92455" tIns="46227" rIns="92455" bIns="46227"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3170" y="8772668"/>
            <a:ext cx="3008948" cy="461804"/>
          </a:xfrm>
          <a:prstGeom prst="rect">
            <a:avLst/>
          </a:prstGeom>
        </p:spPr>
        <p:txBody>
          <a:bodyPr vert="horz" wrap="square" lIns="92455" tIns="46227" rIns="92455" bIns="46227" numCol="1" anchor="b" anchorCtr="0" compatLnSpc="1">
            <a:prstTxWarp prst="textNoShape">
              <a:avLst/>
            </a:prstTxWarp>
          </a:bodyPr>
          <a:lstStyle>
            <a:lvl1pPr algn="r">
              <a:defRPr sz="1200">
                <a:latin typeface="Calibri" pitchFamily="-106" charset="0"/>
              </a:defRPr>
            </a:lvl1pPr>
          </a:lstStyle>
          <a:p>
            <a:fld id="{A3D435B8-ED90-4815-ACCF-48F2726424F5}" type="slidenum">
              <a:rPr lang="en-US"/>
              <a:pPr/>
              <a:t>‹#›</a:t>
            </a:fld>
            <a:endParaRPr lang="en-US"/>
          </a:p>
        </p:txBody>
      </p:sp>
    </p:spTree>
    <p:extLst>
      <p:ext uri="{BB962C8B-B14F-4D97-AF65-F5344CB8AC3E}">
        <p14:creationId xmlns:p14="http://schemas.microsoft.com/office/powerpoint/2010/main" val="17549890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6"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iif/oshwc/cfoi/cfch00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DA0A9621-F531-4BF9-A12D-4ADD685D5731}" type="slidenum">
              <a:rPr lang="en-US"/>
              <a:pPr/>
              <a:t>1</a:t>
            </a:fld>
            <a:endParaRPr lang="en-US" dirty="0"/>
          </a:p>
        </p:txBody>
      </p:sp>
    </p:spTree>
    <p:extLst>
      <p:ext uri="{BB962C8B-B14F-4D97-AF65-F5344CB8AC3E}">
        <p14:creationId xmlns:p14="http://schemas.microsoft.com/office/powerpoint/2010/main" val="310959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number comes from a 2011 article by J. Paul Leigh: </a:t>
            </a:r>
            <a:r>
              <a:rPr lang="en-US" b="1" smtClean="0"/>
              <a:t>Economic Burden of Occupational Injury and Illness in the United States</a:t>
            </a:r>
          </a:p>
          <a:p>
            <a:pPr>
              <a:spcBef>
                <a:spcPct val="0"/>
              </a:spcBef>
            </a:pPr>
            <a:r>
              <a:rPr lang="en-US" smtClean="0"/>
              <a:t>In Milbank 12/22/11.  (http://onlinelibrary.wiley.com/doi/10.1111/j.1468-0009.2011.00648.x/full).  This number is an inflation adjusted number for 2007, based on an earlier collaborative article in 2000, which used 1992 data.  </a:t>
            </a:r>
          </a:p>
        </p:txBody>
      </p:sp>
      <p:sp>
        <p:nvSpPr>
          <p:cNvPr id="37892" name="Slide Number Placeholder 3"/>
          <p:cNvSpPr>
            <a:spLocks noGrp="1"/>
          </p:cNvSpPr>
          <p:nvPr>
            <p:ph type="sldNum" sz="quarter" idx="5"/>
          </p:nvPr>
        </p:nvSpPr>
        <p:spPr bwMode="auto">
          <a:noFill/>
          <a:ln>
            <a:miter lim="800000"/>
            <a:headEnd/>
            <a:tailEnd/>
          </a:ln>
        </p:spPr>
        <p:txBody>
          <a:bodyPr/>
          <a:lstStyle/>
          <a:p>
            <a:fld id="{4ECC11B6-8085-4212-982A-2F2F46B846BF}" type="slidenum">
              <a:rPr lang="en-US"/>
              <a:pPr/>
              <a:t>13</a:t>
            </a:fld>
            <a:endParaRPr lang="en-US"/>
          </a:p>
        </p:txBody>
      </p:sp>
    </p:spTree>
    <p:extLst>
      <p:ext uri="{BB962C8B-B14F-4D97-AF65-F5344CB8AC3E}">
        <p14:creationId xmlns:p14="http://schemas.microsoft.com/office/powerpoint/2010/main" val="3399764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Slide directly from http://www.osha.gov/doc/residential_fall_protection/ppt/index.html</a:t>
            </a:r>
          </a:p>
        </p:txBody>
      </p:sp>
      <p:sp>
        <p:nvSpPr>
          <p:cNvPr id="39940" name="Slide Number Placeholder 3"/>
          <p:cNvSpPr>
            <a:spLocks noGrp="1"/>
          </p:cNvSpPr>
          <p:nvPr>
            <p:ph type="sldNum" sz="quarter" idx="5"/>
          </p:nvPr>
        </p:nvSpPr>
        <p:spPr bwMode="auto">
          <a:noFill/>
          <a:ln>
            <a:miter lim="800000"/>
            <a:headEnd/>
            <a:tailEnd/>
          </a:ln>
        </p:spPr>
        <p:txBody>
          <a:bodyPr/>
          <a:lstStyle/>
          <a:p>
            <a:fld id="{1B15FDFD-5A87-4103-92C0-77C65904D83A}" type="slidenum">
              <a:rPr lang="en-US"/>
              <a:pPr/>
              <a:t>14</a:t>
            </a:fld>
            <a:endParaRPr lang="en-US"/>
          </a:p>
        </p:txBody>
      </p:sp>
    </p:spTree>
    <p:extLst>
      <p:ext uri="{BB962C8B-B14F-4D97-AF65-F5344CB8AC3E}">
        <p14:creationId xmlns:p14="http://schemas.microsoft.com/office/powerpoint/2010/main" val="198563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Group discussion</a:t>
            </a:r>
          </a:p>
        </p:txBody>
      </p:sp>
      <p:sp>
        <p:nvSpPr>
          <p:cNvPr id="41988" name="Slide Number Placeholder 3"/>
          <p:cNvSpPr>
            <a:spLocks noGrp="1"/>
          </p:cNvSpPr>
          <p:nvPr>
            <p:ph type="sldNum" sz="quarter" idx="5"/>
          </p:nvPr>
        </p:nvSpPr>
        <p:spPr bwMode="auto">
          <a:noFill/>
          <a:ln>
            <a:miter lim="800000"/>
            <a:headEnd/>
            <a:tailEnd/>
          </a:ln>
        </p:spPr>
        <p:txBody>
          <a:bodyPr/>
          <a:lstStyle/>
          <a:p>
            <a:fld id="{A912A201-52F6-4071-8529-9ED1593BC9EA}" type="slidenum">
              <a:rPr lang="en-US"/>
              <a:pPr/>
              <a:t>15</a:t>
            </a:fld>
            <a:endParaRPr lang="en-US"/>
          </a:p>
        </p:txBody>
      </p:sp>
    </p:spTree>
    <p:extLst>
      <p:ext uri="{BB962C8B-B14F-4D97-AF65-F5344CB8AC3E}">
        <p14:creationId xmlns:p14="http://schemas.microsoft.com/office/powerpoint/2010/main" val="172707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News Release, titled “</a:t>
            </a:r>
            <a:r>
              <a:rPr lang="en-US" b="1" smtClean="0"/>
              <a:t>US Labor Department's OSHA acts to protect residential roofing workers</a:t>
            </a:r>
            <a:br>
              <a:rPr lang="en-US" b="1" smtClean="0"/>
            </a:br>
            <a:r>
              <a:rPr lang="en-US" b="1" i="1" smtClean="0"/>
              <a:t>Agency rescinds Clinton-era directive and gives workers more safeguards against falls”</a:t>
            </a:r>
          </a:p>
          <a:p>
            <a:pPr>
              <a:spcBef>
                <a:spcPct val="0"/>
              </a:spcBef>
            </a:pPr>
            <a:r>
              <a:rPr lang="en-US" smtClean="0"/>
              <a:t>(http://www.osha.gov/pls/oshaweb/owadisp.show_document?p_table=NEWS_RELEASES&amp;p_id=19005)</a:t>
            </a:r>
          </a:p>
        </p:txBody>
      </p:sp>
      <p:sp>
        <p:nvSpPr>
          <p:cNvPr id="44036" name="Slide Number Placeholder 3"/>
          <p:cNvSpPr>
            <a:spLocks noGrp="1"/>
          </p:cNvSpPr>
          <p:nvPr>
            <p:ph type="sldNum" sz="quarter" idx="5"/>
          </p:nvPr>
        </p:nvSpPr>
        <p:spPr bwMode="auto">
          <a:noFill/>
          <a:ln>
            <a:miter lim="800000"/>
            <a:headEnd/>
            <a:tailEnd/>
          </a:ln>
        </p:spPr>
        <p:txBody>
          <a:bodyPr/>
          <a:lstStyle/>
          <a:p>
            <a:fld id="{70BDD4DE-CDB7-4DE4-82B0-43623C0C6240}" type="slidenum">
              <a:rPr lang="en-US"/>
              <a:pPr/>
              <a:t>16</a:t>
            </a:fld>
            <a:endParaRPr lang="en-US"/>
          </a:p>
        </p:txBody>
      </p:sp>
    </p:spTree>
    <p:extLst>
      <p:ext uri="{BB962C8B-B14F-4D97-AF65-F5344CB8AC3E}">
        <p14:creationId xmlns:p14="http://schemas.microsoft.com/office/powerpoint/2010/main" val="5549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Massachusetts Department of Public Health</a:t>
            </a:r>
          </a:p>
          <a:p>
            <a:pPr>
              <a:spcBef>
                <a:spcPct val="0"/>
              </a:spcBef>
            </a:pPr>
            <a:r>
              <a:rPr lang="en-US" smtClean="0"/>
              <a:t>Fatality Assessment and Control Evaluation (FACE) Project (http://www.mass.gov/eohhs/docs/dph/occupational-health/falls-construction-sites.pdf)</a:t>
            </a:r>
          </a:p>
        </p:txBody>
      </p:sp>
      <p:sp>
        <p:nvSpPr>
          <p:cNvPr id="46084" name="Slide Number Placeholder 3"/>
          <p:cNvSpPr>
            <a:spLocks noGrp="1"/>
          </p:cNvSpPr>
          <p:nvPr>
            <p:ph type="sldNum" sz="quarter" idx="5"/>
          </p:nvPr>
        </p:nvSpPr>
        <p:spPr bwMode="auto">
          <a:noFill/>
          <a:ln>
            <a:miter lim="800000"/>
            <a:headEnd/>
            <a:tailEnd/>
          </a:ln>
        </p:spPr>
        <p:txBody>
          <a:bodyPr/>
          <a:lstStyle/>
          <a:p>
            <a:fld id="{141B45F5-7796-4E30-9170-BD134C148791}" type="slidenum">
              <a:rPr lang="en-US"/>
              <a:pPr/>
              <a:t>17</a:t>
            </a:fld>
            <a:endParaRPr lang="en-US"/>
          </a:p>
        </p:txBody>
      </p:sp>
    </p:spTree>
    <p:extLst>
      <p:ext uri="{BB962C8B-B14F-4D97-AF65-F5344CB8AC3E}">
        <p14:creationId xmlns:p14="http://schemas.microsoft.com/office/powerpoint/2010/main" val="340083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http://www.mass.gov/eohhs/docs/dph/occupational-health/falls-construction-sites.pdf</a:t>
            </a:r>
          </a:p>
        </p:txBody>
      </p:sp>
      <p:sp>
        <p:nvSpPr>
          <p:cNvPr id="48132" name="Slide Number Placeholder 3"/>
          <p:cNvSpPr>
            <a:spLocks noGrp="1"/>
          </p:cNvSpPr>
          <p:nvPr>
            <p:ph type="sldNum" sz="quarter" idx="5"/>
          </p:nvPr>
        </p:nvSpPr>
        <p:spPr bwMode="auto">
          <a:noFill/>
          <a:ln>
            <a:miter lim="800000"/>
            <a:headEnd/>
            <a:tailEnd/>
          </a:ln>
        </p:spPr>
        <p:txBody>
          <a:bodyPr/>
          <a:lstStyle/>
          <a:p>
            <a:fld id="{5C8DCDCB-9B4E-4A9D-903B-973B3F375297}" type="slidenum">
              <a:rPr lang="en-US"/>
              <a:pPr/>
              <a:t>18</a:t>
            </a:fld>
            <a:endParaRPr lang="en-US"/>
          </a:p>
        </p:txBody>
      </p:sp>
    </p:spTree>
    <p:extLst>
      <p:ext uri="{BB962C8B-B14F-4D97-AF65-F5344CB8AC3E}">
        <p14:creationId xmlns:p14="http://schemas.microsoft.com/office/powerpoint/2010/main" val="340358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How many other sub-contractors are on site?  Does that create additional fall hazards?  For example, you may be a framer, but there may be excavation work being done too.  </a:t>
            </a:r>
          </a:p>
        </p:txBody>
      </p:sp>
      <p:sp>
        <p:nvSpPr>
          <p:cNvPr id="52228" name="Slide Number Placeholder 3"/>
          <p:cNvSpPr>
            <a:spLocks noGrp="1"/>
          </p:cNvSpPr>
          <p:nvPr>
            <p:ph type="sldNum" sz="quarter" idx="5"/>
          </p:nvPr>
        </p:nvSpPr>
        <p:spPr bwMode="auto">
          <a:noFill/>
          <a:ln>
            <a:miter lim="800000"/>
            <a:headEnd/>
            <a:tailEnd/>
          </a:ln>
        </p:spPr>
        <p:txBody>
          <a:bodyPr/>
          <a:lstStyle/>
          <a:p>
            <a:fld id="{EB5B555D-DEFE-49B8-BE1F-DD60E1AFEF4B}" type="slidenum">
              <a:rPr lang="en-US"/>
              <a:pPr/>
              <a:t>21</a:t>
            </a:fld>
            <a:endParaRPr lang="en-US"/>
          </a:p>
        </p:txBody>
      </p:sp>
    </p:spTree>
    <p:extLst>
      <p:ext uri="{BB962C8B-B14F-4D97-AF65-F5344CB8AC3E}">
        <p14:creationId xmlns:p14="http://schemas.microsoft.com/office/powerpoint/2010/main" val="180039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These workers are assembling the exterior walls on top of the floor. They have their backs to a real fall hazard and there is no fall protection being used.</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B93CB938-D073-42AD-8C89-774C4EF7D347}" type="slidenum">
              <a:rPr lang="en-US"/>
              <a:pPr/>
              <a:t>22</a:t>
            </a:fld>
            <a:endParaRPr lang="en-US"/>
          </a:p>
        </p:txBody>
      </p:sp>
    </p:spTree>
    <p:extLst>
      <p:ext uri="{BB962C8B-B14F-4D97-AF65-F5344CB8AC3E}">
        <p14:creationId xmlns:p14="http://schemas.microsoft.com/office/powerpoint/2010/main" val="136997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Narrative:</a:t>
            </a:r>
          </a:p>
          <a:p>
            <a:pPr>
              <a:spcBef>
                <a:spcPct val="0"/>
              </a:spcBef>
            </a:pPr>
            <a:endParaRPr lang="en-US" smtClean="0"/>
          </a:p>
          <a:p>
            <a:pPr>
              <a:spcBef>
                <a:spcPct val="0"/>
              </a:spcBef>
            </a:pPr>
            <a:r>
              <a:rPr lang="en-US" smtClean="0"/>
              <a:t>Here we see a foreman carpenter doing framing work on the edge of a working surface that is 6 or more feet above the next lower level.  The picture on the left shows the larger view of the work being done, with the picture on the right a close up of the worker.  As you can see there is no conventional or alternative fall protection.  All framing standards are in 1926.501(b)(13)</a:t>
            </a:r>
          </a:p>
          <a:p>
            <a:pPr>
              <a:spcBef>
                <a:spcPct val="0"/>
              </a:spcBef>
            </a:pPr>
            <a:endParaRPr lang="en-US" smtClean="0"/>
          </a:p>
          <a:p>
            <a:pPr>
              <a:spcBef>
                <a:spcPct val="0"/>
              </a:spcBef>
            </a:pPr>
            <a:r>
              <a:rPr lang="en-US" smtClean="0"/>
              <a:t>To note: on the second story, the windowsills are below 39” so guardrails are required.  As you can see pictured here, the guard rails are installed on the inside of the windows with both a toprail and midrail.  </a:t>
            </a:r>
          </a:p>
        </p:txBody>
      </p:sp>
      <p:sp>
        <p:nvSpPr>
          <p:cNvPr id="56324" name="Slide Number Placeholder 3"/>
          <p:cNvSpPr>
            <a:spLocks noGrp="1"/>
          </p:cNvSpPr>
          <p:nvPr>
            <p:ph type="sldNum" sz="quarter" idx="5"/>
          </p:nvPr>
        </p:nvSpPr>
        <p:spPr bwMode="auto">
          <a:noFill/>
          <a:ln>
            <a:miter lim="800000"/>
            <a:headEnd/>
            <a:tailEnd/>
          </a:ln>
        </p:spPr>
        <p:txBody>
          <a:bodyPr/>
          <a:lstStyle/>
          <a:p>
            <a:fld id="{A49AEB97-EDC4-4B4B-9426-2951E5B37A17}" type="slidenum">
              <a:rPr lang="en-US"/>
              <a:pPr/>
              <a:t>23</a:t>
            </a:fld>
            <a:endParaRPr lang="en-US"/>
          </a:p>
        </p:txBody>
      </p:sp>
    </p:spTree>
    <p:extLst>
      <p:ext uri="{BB962C8B-B14F-4D97-AF65-F5344CB8AC3E}">
        <p14:creationId xmlns:p14="http://schemas.microsoft.com/office/powerpoint/2010/main" val="285885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745CF417-57A8-4ACC-A2F9-7FF0BBD6BBF4}" type="slidenum">
              <a:rPr lang="en-US"/>
              <a:pPr/>
              <a:t>24</a:t>
            </a:fld>
            <a:endParaRPr lang="en-US"/>
          </a:p>
        </p:txBody>
      </p:sp>
    </p:spTree>
    <p:extLst>
      <p:ext uri="{BB962C8B-B14F-4D97-AF65-F5344CB8AC3E}">
        <p14:creationId xmlns:p14="http://schemas.microsoft.com/office/powerpoint/2010/main" val="798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35D581F9-D576-44EE-A4CC-E4B6AB817B2E}" type="slidenum">
              <a:rPr lang="en-US"/>
              <a:pPr/>
              <a:t>3</a:t>
            </a:fld>
            <a:endParaRPr lang="en-US" dirty="0"/>
          </a:p>
        </p:txBody>
      </p:sp>
    </p:spTree>
    <p:extLst>
      <p:ext uri="{BB962C8B-B14F-4D97-AF65-F5344CB8AC3E}">
        <p14:creationId xmlns:p14="http://schemas.microsoft.com/office/powerpoint/2010/main" val="1851569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949" indent="-236949">
              <a:spcBef>
                <a:spcPct val="0"/>
              </a:spcBef>
              <a:buFontTx/>
              <a:buAutoNum type="alphaUcParenR"/>
            </a:pPr>
            <a:r>
              <a:rPr lang="en-US" dirty="0" smtClean="0"/>
              <a:t>A pre-fabricated wall panel positioned for installation behind a fully protected area -- potential fall to the exterior of the structure has been eliminated. Also, stairwell is protected by guardrails -- eliminating falls to the interior also.</a:t>
            </a:r>
          </a:p>
          <a:p>
            <a:pPr marL="236949" indent="-236949">
              <a:spcBef>
                <a:spcPct val="0"/>
              </a:spcBef>
            </a:pPr>
            <a:r>
              <a:rPr lang="en-US" dirty="0" smtClean="0"/>
              <a:t>B) Here are guardrails that were either positioned prior to, or after, sheathing and left in place for the follow along trades to do their job.  </a:t>
            </a:r>
          </a:p>
          <a:p>
            <a:pPr marL="236949" indent="-236949">
              <a:spcBef>
                <a:spcPct val="0"/>
              </a:spcBef>
            </a:pPr>
            <a:r>
              <a:rPr lang="en-US" dirty="0" smtClean="0"/>
              <a:t>Proper coordination can lead to one system serving the needs of several trades.</a:t>
            </a:r>
          </a:p>
          <a:p>
            <a:pPr marL="236949" indent="-236949">
              <a:spcBef>
                <a:spcPct val="0"/>
              </a:spcBef>
            </a:pPr>
            <a:r>
              <a:rPr lang="en-US" i="1" dirty="0" smtClean="0"/>
              <a:t>From: http://www.osha.gov/doc/residential_fall_protection/ppt/index.html</a:t>
            </a:r>
          </a:p>
          <a:p>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25</a:t>
            </a:fld>
            <a:endParaRPr lang="en-US"/>
          </a:p>
        </p:txBody>
      </p:sp>
    </p:spTree>
    <p:extLst>
      <p:ext uri="{BB962C8B-B14F-4D97-AF65-F5344CB8AC3E}">
        <p14:creationId xmlns:p14="http://schemas.microsoft.com/office/powerpoint/2010/main" val="62717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parts of the Personal Fall Arrest System (PFAS).</a:t>
            </a:r>
          </a:p>
          <a:p>
            <a:endParaRPr lang="en-US" dirty="0" smtClean="0"/>
          </a:p>
          <a:p>
            <a:r>
              <a:rPr lang="en-US" dirty="0" smtClean="0"/>
              <a:t>Remember, in addition to these three parts, you must have a plan of how to remove/evacuate</a:t>
            </a:r>
            <a:r>
              <a:rPr lang="en-US" baseline="0" dirty="0" smtClean="0"/>
              <a:t> a worker from a PFAS should they fall in this system.</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26</a:t>
            </a:fld>
            <a:endParaRPr lang="en-US"/>
          </a:p>
        </p:txBody>
      </p:sp>
    </p:spTree>
    <p:extLst>
      <p:ext uri="{BB962C8B-B14F-4D97-AF65-F5344CB8AC3E}">
        <p14:creationId xmlns:p14="http://schemas.microsoft.com/office/powerpoint/2010/main" val="411922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Info on attaching and securing scaffolding</a:t>
            </a:r>
          </a:p>
        </p:txBody>
      </p:sp>
      <p:sp>
        <p:nvSpPr>
          <p:cNvPr id="63492" name="Slide Number Placeholder 3"/>
          <p:cNvSpPr>
            <a:spLocks noGrp="1"/>
          </p:cNvSpPr>
          <p:nvPr>
            <p:ph type="sldNum" sz="quarter" idx="5"/>
          </p:nvPr>
        </p:nvSpPr>
        <p:spPr bwMode="auto">
          <a:noFill/>
          <a:ln>
            <a:miter lim="800000"/>
            <a:headEnd/>
            <a:tailEnd/>
          </a:ln>
        </p:spPr>
        <p:txBody>
          <a:bodyPr/>
          <a:lstStyle/>
          <a:p>
            <a:fld id="{9C06C8C4-AB09-4F24-B5A1-74F194BD95DE}" type="slidenum">
              <a:rPr lang="en-US"/>
              <a:pPr/>
              <a:t>28</a:t>
            </a:fld>
            <a:endParaRPr lang="en-US"/>
          </a:p>
        </p:txBody>
      </p:sp>
    </p:spTree>
    <p:extLst>
      <p:ext uri="{BB962C8B-B14F-4D97-AF65-F5344CB8AC3E}">
        <p14:creationId xmlns:p14="http://schemas.microsoft.com/office/powerpoint/2010/main" val="64609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CB56B61D-6445-43BA-BF25-E8915A110716}" type="slidenum">
              <a:rPr lang="en-US"/>
              <a:pPr/>
              <a:t>29</a:t>
            </a:fld>
            <a:endParaRPr lang="en-US"/>
          </a:p>
        </p:txBody>
      </p:sp>
    </p:spTree>
    <p:extLst>
      <p:ext uri="{BB962C8B-B14F-4D97-AF65-F5344CB8AC3E}">
        <p14:creationId xmlns:p14="http://schemas.microsoft.com/office/powerpoint/2010/main" val="302733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1925.451(f)(6): The clearance between scaffolds and power lines shall be as follows: Scaffolds shall not be erected, used, dismantled, altered, or moved such that they or any conductive material handled on them might come closer to exposed and energized power lines than as follows on the charts. Exception to paragraph (f)(6): Scaffolds and materials may be closer to power lines than specified above where such clearance is necessary for performance of work, and only after the utility company, or electrical system operator, has been notified of the need to work closer and the utility company, or electrical system operator, has deenergized the lines, relocated the lines, or installed protective coverings to prevent accidental contact with the lines.</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2180BF79-1765-4059-A017-51D4F40839D4}" type="slidenum">
              <a:rPr lang="en-US"/>
              <a:pPr/>
              <a:t>30</a:t>
            </a:fld>
            <a:endParaRPr lang="en-US"/>
          </a:p>
        </p:txBody>
      </p:sp>
      <p:graphicFrame>
        <p:nvGraphicFramePr>
          <p:cNvPr id="7" name="Table 6"/>
          <p:cNvGraphicFramePr>
            <a:graphicFrameLocks noGrp="1"/>
          </p:cNvGraphicFramePr>
          <p:nvPr/>
        </p:nvGraphicFramePr>
        <p:xfrm>
          <a:off x="1851660" y="5926482"/>
          <a:ext cx="3471863" cy="2124618"/>
        </p:xfrm>
        <a:graphic>
          <a:graphicData uri="http://schemas.openxmlformats.org/drawingml/2006/table">
            <a:tbl>
              <a:tblPr/>
              <a:tblGrid>
                <a:gridCol w="1157288"/>
                <a:gridCol w="1157288"/>
                <a:gridCol w="1157288"/>
              </a:tblGrid>
              <a:tr h="64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Voltage (uninsulated line</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Minimum Distance</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Alternatives</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70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Less than 50 kv</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00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More than 50 kv</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plus .4 inches (1.0 cm) for each 1 kv over 50 kv.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2 x length of line insulator, but never less than 10 ft (3.1 m).</a:t>
                      </a:r>
                    </a:p>
                  </a:txBody>
                  <a:tcPr marL="92583" marR="92583"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8292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Narration:</a:t>
            </a:r>
          </a:p>
          <a:p>
            <a:pPr>
              <a:spcBef>
                <a:spcPct val="0"/>
              </a:spcBef>
            </a:pPr>
            <a:r>
              <a:rPr lang="en-US" smtClean="0"/>
              <a:t>On April 30, 2012 Andres Cano was working on building new homes on the corner of 20</a:t>
            </a:r>
            <a:r>
              <a:rPr lang="en-US" baseline="30000" smtClean="0"/>
              <a:t>th</a:t>
            </a:r>
            <a:r>
              <a:rPr lang="en-US" smtClean="0"/>
              <a:t> and Parrish streets in Philadelphia.  He was carrying a bucket on unguarded scaffolding, when the bucket came in contact with either the scaffolding or electrical wires which proceeded to electrocute him and caused him to fall off the scaffolding resulting in his death.  The picture at the bottom left shows a PECO worker testing to see if an electric current is running through the scaffold.  They learned that it was energized, and Andres Cano’s co-workers told us that they waited 6 hours to recover his body until the scaffolding was de-energized.</a:t>
            </a:r>
          </a:p>
          <a:p>
            <a:pPr>
              <a:spcBef>
                <a:spcPct val="0"/>
              </a:spcBef>
            </a:pPr>
            <a:endParaRPr lang="en-US" smtClean="0"/>
          </a:p>
          <a:p>
            <a:pPr>
              <a:spcBef>
                <a:spcPct val="0"/>
              </a:spcBef>
            </a:pPr>
            <a:r>
              <a:rPr lang="en-US" smtClean="0"/>
              <a:t>Photo credit at bottom right: http://www.philly.com/philly/news/breaking/20120430_Construction_worker_dies_after_contact_with_live_wire.html</a:t>
            </a:r>
          </a:p>
        </p:txBody>
      </p:sp>
      <p:sp>
        <p:nvSpPr>
          <p:cNvPr id="69636" name="Slide Number Placeholder 3"/>
          <p:cNvSpPr>
            <a:spLocks noGrp="1"/>
          </p:cNvSpPr>
          <p:nvPr>
            <p:ph type="sldNum" sz="quarter" idx="5"/>
          </p:nvPr>
        </p:nvSpPr>
        <p:spPr bwMode="auto">
          <a:noFill/>
          <a:ln>
            <a:miter lim="800000"/>
            <a:headEnd/>
            <a:tailEnd/>
          </a:ln>
        </p:spPr>
        <p:txBody>
          <a:bodyPr/>
          <a:lstStyle/>
          <a:p>
            <a:fld id="{A238F79B-AA3C-4F82-9F94-855917DE22A1}" type="slidenum">
              <a:rPr lang="en-US"/>
              <a:pPr/>
              <a:t>31</a:t>
            </a:fld>
            <a:endParaRPr lang="en-US"/>
          </a:p>
        </p:txBody>
      </p:sp>
    </p:spTree>
    <p:extLst>
      <p:ext uri="{BB962C8B-B14F-4D97-AF65-F5344CB8AC3E}">
        <p14:creationId xmlns:p14="http://schemas.microsoft.com/office/powerpoint/2010/main" val="2381846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This planking is complete between the uprights with no more than 1 inch gaps between the planks.</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1FF67BA0-B7A6-4966-B513-14B1948CCFDE}" type="slidenum">
              <a:rPr lang="en-US"/>
              <a:pPr/>
              <a:t>32</a:t>
            </a:fld>
            <a:endParaRPr lang="en-US"/>
          </a:p>
        </p:txBody>
      </p:sp>
    </p:spTree>
    <p:extLst>
      <p:ext uri="{BB962C8B-B14F-4D97-AF65-F5344CB8AC3E}">
        <p14:creationId xmlns:p14="http://schemas.microsoft.com/office/powerpoint/2010/main" val="3680072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5D7D41D8-6FA6-42C6-9874-43A8509BBF9C}" type="slidenum">
              <a:rPr lang="en-US"/>
              <a:pPr/>
              <a:t>33</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
        <p:nvSpPr>
          <p:cNvPr id="6" name="Notes Placeholder 5"/>
          <p:cNvSpPr>
            <a:spLocks noGrp="1"/>
          </p:cNvSpPr>
          <p:nvPr>
            <p:ph type="body" idx="1"/>
          </p:nvPr>
        </p:nvSpPr>
        <p:spPr/>
        <p:txBody>
          <a:bodyPr>
            <a:normAutofit/>
          </a:bodyPr>
          <a:lstStyle/>
          <a:p>
            <a:pPr defTabSz="924550">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1926.451(c)(2</a:t>
            </a:r>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 </a:t>
            </a:r>
          </a:p>
          <a:p>
            <a:endParaRPr lang="en-US" dirty="0"/>
          </a:p>
        </p:txBody>
      </p:sp>
    </p:spTree>
    <p:extLst>
      <p:ext uri="{BB962C8B-B14F-4D97-AF65-F5344CB8AC3E}">
        <p14:creationId xmlns:p14="http://schemas.microsoft.com/office/powerpoint/2010/main" val="139454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Leveling</a:t>
            </a:r>
            <a:r>
              <a:rPr lang="en-US" baseline="0" dirty="0" smtClean="0"/>
              <a:t> screw = </a:t>
            </a:r>
            <a:r>
              <a:rPr lang="en-US" baseline="0" dirty="0" err="1" smtClean="0"/>
              <a:t>tornillo</a:t>
            </a:r>
            <a:r>
              <a:rPr lang="en-US" baseline="0" dirty="0" smtClean="0"/>
              <a:t> de </a:t>
            </a:r>
            <a:r>
              <a:rPr lang="en-US" baseline="0" dirty="0" err="1" smtClean="0"/>
              <a:t>nivelacion</a:t>
            </a:r>
            <a:endParaRPr lang="en-US" baseline="0" dirty="0" smtClean="0"/>
          </a:p>
          <a:p>
            <a:r>
              <a:rPr lang="en-US" baseline="0" dirty="0" err="1" smtClean="0"/>
              <a:t>Baseplate</a:t>
            </a:r>
            <a:r>
              <a:rPr lang="en-US" baseline="0" dirty="0" smtClean="0"/>
              <a:t> nailed to mudsill = </a:t>
            </a:r>
            <a:r>
              <a:rPr lang="en-US" baseline="0" dirty="0" err="1" smtClean="0"/>
              <a:t>placa</a:t>
            </a:r>
            <a:r>
              <a:rPr lang="en-US" baseline="0" dirty="0" smtClean="0"/>
              <a:t> de </a:t>
            </a:r>
            <a:r>
              <a:rPr lang="en-US" baseline="0" dirty="0" err="1" smtClean="0"/>
              <a:t>soporte</a:t>
            </a:r>
            <a:r>
              <a:rPr lang="en-US" baseline="0" dirty="0" smtClean="0"/>
              <a:t>, </a:t>
            </a:r>
            <a:r>
              <a:rPr lang="en-US" baseline="0" dirty="0" err="1" smtClean="0"/>
              <a:t>placa</a:t>
            </a:r>
            <a:r>
              <a:rPr lang="en-US" baseline="0" dirty="0" smtClean="0"/>
              <a:t> de base </a:t>
            </a:r>
            <a:r>
              <a:rPr lang="en-US" baseline="0" dirty="0" err="1" smtClean="0"/>
              <a:t>clavada</a:t>
            </a:r>
            <a:r>
              <a:rPr lang="en-US" baseline="0" dirty="0" smtClean="0"/>
              <a:t> a </a:t>
            </a:r>
            <a:r>
              <a:rPr lang="en-US" baseline="0" dirty="0" err="1" smtClean="0"/>
              <a:t>durmiente</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34</a:t>
            </a:fld>
            <a:endParaRPr lang="en-US"/>
          </a:p>
        </p:txBody>
      </p:sp>
    </p:spTree>
    <p:extLst>
      <p:ext uri="{BB962C8B-B14F-4D97-AF65-F5344CB8AC3E}">
        <p14:creationId xmlns:p14="http://schemas.microsoft.com/office/powerpoint/2010/main" val="420737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4550">
              <a:spcBef>
                <a:spcPct val="0"/>
              </a:spcBef>
              <a:defRPr/>
            </a:pPr>
            <a:r>
              <a:rPr lang="en-US" dirty="0" smtClean="0"/>
              <a:t>Do not use ladder as a plank.</a:t>
            </a:r>
            <a:r>
              <a:rPr lang="en-US" baseline="0" dirty="0" smtClean="0"/>
              <a:t>  Overlapping of planks as mentioned can be found in </a:t>
            </a:r>
            <a:r>
              <a:rPr lang="en-US" dirty="0" smtClean="0">
                <a:latin typeface="Georgia" pitchFamily="-106" charset="0"/>
              </a:rPr>
              <a:t>1926.451(b)(4) &amp; (b)(5)(ii) </a:t>
            </a:r>
          </a:p>
          <a:p>
            <a:pPr>
              <a:spcBef>
                <a:spcPct val="0"/>
              </a:spcBef>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B2A07EC-EB5D-4655-BCA8-552B06C90E50}" type="slidenum">
              <a:rPr lang="en-US"/>
              <a:pPr/>
              <a:t>35</a:t>
            </a:fld>
            <a:endParaRPr lang="en-US"/>
          </a:p>
        </p:txBody>
      </p:sp>
    </p:spTree>
    <p:extLst>
      <p:ext uri="{BB962C8B-B14F-4D97-AF65-F5344CB8AC3E}">
        <p14:creationId xmlns:p14="http://schemas.microsoft.com/office/powerpoint/2010/main" val="426048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baseline="0" dirty="0" smtClean="0"/>
              <a:t> point: En la region de </a:t>
            </a:r>
            <a:r>
              <a:rPr lang="en-US" baseline="0" dirty="0" err="1" smtClean="0"/>
              <a:t>Filadelfia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5</a:t>
            </a:fld>
            <a:endParaRPr lang="en-US"/>
          </a:p>
        </p:txBody>
      </p:sp>
    </p:spTree>
    <p:extLst>
      <p:ext uri="{BB962C8B-B14F-4D97-AF65-F5344CB8AC3E}">
        <p14:creationId xmlns:p14="http://schemas.microsoft.com/office/powerpoint/2010/main" val="301664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4B618A49-1732-4AEF-9D42-394088238EA0}" type="slidenum">
              <a:rPr lang="en-US"/>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1329230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The workers on this scaffold are also not protected from falls.  Once above 10 feet on scaffolds, workers must have Fall protection (such as guardrails or a personal fall arrest system).  Both options would work for this scaffold, which is a pump jack scaffold.  But, on a ladderjack scaffold, only a PFAS can be used.</a:t>
            </a:r>
            <a:r>
              <a:rPr lang="en-US" smtClean="0"/>
              <a:t>  </a:t>
            </a:r>
            <a:r>
              <a:rPr lang="en-US" b="1" smtClean="0"/>
              <a:t>Ladderjack scaffolds are limited to a maximum height of 20 feet and step ladders should not be used to increase the working height on any scaffold.  Also, OSHA regulations require that platforms on ladder jack, top plate, roof bracket, and pump jack scaffolds be at least 12 inches wide.</a:t>
            </a:r>
            <a:r>
              <a:rPr lang="en-US" smtClean="0"/>
              <a:t/>
            </a:r>
            <a:br>
              <a:rPr lang="en-US" smtClean="0"/>
            </a:br>
            <a:endParaRPr lang="en-US" smtClean="0"/>
          </a:p>
          <a:p>
            <a:pPr>
              <a:spcBef>
                <a:spcPct val="0"/>
              </a:spcBef>
            </a:pPr>
            <a:r>
              <a:rPr lang="en-US" smtClean="0"/>
              <a:t/>
            </a:r>
            <a:br>
              <a:rPr lang="en-US" smtClean="0"/>
            </a:br>
            <a:endParaRPr lang="en-US" smtClean="0"/>
          </a:p>
          <a:p>
            <a:pPr>
              <a:spcBef>
                <a:spcPct val="0"/>
              </a:spcBef>
            </a:pPr>
            <a:endParaRPr lang="en-US" smtClean="0"/>
          </a:p>
          <a:p>
            <a:pPr>
              <a:spcBef>
                <a:spcPct val="0"/>
              </a:spcBef>
            </a:pPr>
            <a:endParaRPr lang="es-MX" smtClean="0"/>
          </a:p>
          <a:p>
            <a:pPr>
              <a:spcBef>
                <a:spcPct val="0"/>
              </a:spcBef>
            </a:pPr>
            <a:endParaRPr lang="en-US" smtClean="0"/>
          </a:p>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48599277-A2F6-4624-9611-4A213B37B0BA}" type="slidenum">
              <a:rPr lang="en-US"/>
              <a:pPr/>
              <a:t>37</a:t>
            </a:fld>
            <a:endParaRPr lang="en-US"/>
          </a:p>
        </p:txBody>
      </p:sp>
    </p:spTree>
    <p:extLst>
      <p:ext uri="{BB962C8B-B14F-4D97-AF65-F5344CB8AC3E}">
        <p14:creationId xmlns:p14="http://schemas.microsoft.com/office/powerpoint/2010/main" val="3332871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b="0" u="none" dirty="0" smtClean="0"/>
              <a:t>A) This</a:t>
            </a:r>
            <a:r>
              <a:rPr lang="en-US" b="0" u="none" baseline="0" dirty="0" smtClean="0"/>
              <a:t> pump jack has a top rail, mid rail, and toe board.</a:t>
            </a:r>
          </a:p>
          <a:p>
            <a:pPr>
              <a:spcBef>
                <a:spcPct val="0"/>
              </a:spcBef>
            </a:pPr>
            <a:r>
              <a:rPr lang="en-US" b="0" u="none" baseline="0" dirty="0" smtClean="0"/>
              <a:t>B) We can see a side view of the pump jack which includes the requirements of a guardrail: top rail, mid rail, and toe board.</a:t>
            </a:r>
          </a:p>
          <a:p>
            <a:pPr>
              <a:spcBef>
                <a:spcPct val="0"/>
              </a:spcBef>
            </a:pPr>
            <a:endParaRPr lang="en-US" b="0" u="none" baseline="0" dirty="0" smtClean="0"/>
          </a:p>
          <a:p>
            <a:pPr>
              <a:spcBef>
                <a:spcPct val="0"/>
              </a:spcBef>
            </a:pPr>
            <a:r>
              <a:rPr lang="en-US" b="0" u="none" baseline="0" dirty="0" smtClean="0"/>
              <a:t>NOTE: If mesh or a screen is used, it must follow the requirements of 1926.</a:t>
            </a:r>
            <a:r>
              <a:rPr lang="en-US" dirty="0"/>
              <a:t>451(g)(4)(v) “When screens and mesh are used, they shall extend from the top edge of the guardrail system to the scaffold platform, and along the entire opening between supports”, which means the mesh or screen needs to be connected between a toe board and top rail – so basically they are taking the place of a </a:t>
            </a:r>
            <a:r>
              <a:rPr lang="en-US" dirty="0" err="1"/>
              <a:t>midrail</a:t>
            </a:r>
            <a:r>
              <a:rPr lang="en-US"/>
              <a:t>.</a:t>
            </a:r>
            <a:endParaRPr lang="en-US" b="0" u="none"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2D0C7098-8ED9-4C03-99C1-C0DA2A74E1E4}" type="slidenum">
              <a:rPr lang="en-US"/>
              <a:pPr/>
              <a:t>38</a:t>
            </a:fld>
            <a:endParaRPr lang="en-US"/>
          </a:p>
        </p:txBody>
      </p:sp>
    </p:spTree>
    <p:extLst>
      <p:ext uri="{BB962C8B-B14F-4D97-AF65-F5344CB8AC3E}">
        <p14:creationId xmlns:p14="http://schemas.microsoft.com/office/powerpoint/2010/main" val="4199580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Another safe alternative to use when working on scaffolds more than 10 feet in height is to wear a personal fall arrest system.  This worker is using a full body harness that is attached to a rope grab device, and a vertical lifeline that has been attached to an anchor point on the roof. The advantage of using the rope grab instead of a shock absorbing lanyard is that it allows the worker to use a stationary anchor point and adjust the length of the vertical lifeline as the work proceeds upward. Also, if the worker falls, the distance will be much shorter than if he was using a shock absorbing lanyard.</a:t>
            </a:r>
          </a:p>
          <a:p>
            <a:pPr>
              <a:spcBef>
                <a:spcPct val="0"/>
              </a:spcBef>
            </a:pPr>
            <a:endParaRPr lang="en-US" b="1" dirty="0" smtClean="0"/>
          </a:p>
          <a:p>
            <a:pPr>
              <a:spcBef>
                <a:spcPct val="0"/>
              </a:spcBef>
            </a:pPr>
            <a:r>
              <a:rPr lang="en-US" b="1" dirty="0" smtClean="0"/>
              <a:t>U.S. Department of Labor-OSHA.  March 1998. PUMP JACK/LADDER JACK SCAFFOLD PHOTO COMPLIANCE GUIDE</a:t>
            </a:r>
            <a:r>
              <a:rPr lang="en-US" dirty="0" smtClean="0"/>
              <a:t/>
            </a:r>
            <a:br>
              <a:rPr lang="en-US" dirty="0" smtClean="0"/>
            </a:br>
            <a:endParaRPr lang="en-US" dirty="0" smtClean="0"/>
          </a:p>
          <a:p>
            <a:pPr>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B72D31C-3A09-4B1B-B4E1-2B23EB3C86CA}" type="slidenum">
              <a:rPr lang="en-US"/>
              <a:pPr/>
              <a:t>39</a:t>
            </a:fld>
            <a:endParaRPr lang="en-US"/>
          </a:p>
        </p:txBody>
      </p:sp>
    </p:spTree>
    <p:extLst>
      <p:ext uri="{BB962C8B-B14F-4D97-AF65-F5344CB8AC3E}">
        <p14:creationId xmlns:p14="http://schemas.microsoft.com/office/powerpoint/2010/main" val="178942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Weatherproofing a roof often requires work beginning at the eave, and progressing upwards toward the peak.  These workers are standing on a ladderjack scaffold without fall protection.  Once a scaffolding platform is 10 feet or more above the ground, workers must be protected by either a guardrail or a personal fall arrest system.</a:t>
            </a:r>
            <a:r>
              <a:rPr lang="en-US" smtClean="0"/>
              <a:t/>
            </a:r>
            <a:br>
              <a:rPr lang="en-US" smtClean="0"/>
            </a:br>
            <a:r>
              <a:rPr lang="en-US" smtClean="0"/>
              <a:t/>
            </a:r>
            <a:br>
              <a:rPr lang="en-US" smtClean="0"/>
            </a:br>
            <a:endParaRPr lang="en-US" smtClean="0"/>
          </a:p>
          <a:p>
            <a:pPr>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D0952C30-2F80-47F0-B61A-93B7C66819F8}" type="slidenum">
              <a:rPr lang="en-US"/>
              <a:pPr/>
              <a:t>40</a:t>
            </a:fld>
            <a:endParaRPr lang="en-US"/>
          </a:p>
        </p:txBody>
      </p:sp>
    </p:spTree>
    <p:extLst>
      <p:ext uri="{BB962C8B-B14F-4D97-AF65-F5344CB8AC3E}">
        <p14:creationId xmlns:p14="http://schemas.microsoft.com/office/powerpoint/2010/main" val="1606602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smtClean="0"/>
              <a:t>In the second picture of using cross braces and 2x4s for guardrails, it should be noted that the crossbrace may only be used as a toprail or a midrail, but not as both.</a:t>
            </a:r>
          </a:p>
        </p:txBody>
      </p:sp>
      <p:sp>
        <p:nvSpPr>
          <p:cNvPr id="89092" name="Slide Number Placeholder 3"/>
          <p:cNvSpPr>
            <a:spLocks noGrp="1"/>
          </p:cNvSpPr>
          <p:nvPr>
            <p:ph type="sldNum" sz="quarter" idx="5"/>
          </p:nvPr>
        </p:nvSpPr>
        <p:spPr bwMode="auto">
          <a:noFill/>
          <a:ln>
            <a:miter lim="800000"/>
            <a:headEnd/>
            <a:tailEnd/>
          </a:ln>
        </p:spPr>
        <p:txBody>
          <a:bodyPr/>
          <a:lstStyle/>
          <a:p>
            <a:fld id="{E887C864-38E6-4ADF-97BF-5D02CA30E6D3}" type="slidenum">
              <a:rPr lang="en-US"/>
              <a:pPr/>
              <a:t>41</a:t>
            </a:fld>
            <a:endParaRPr lang="en-US"/>
          </a:p>
        </p:txBody>
      </p:sp>
    </p:spTree>
    <p:extLst>
      <p:ext uri="{BB962C8B-B14F-4D97-AF65-F5344CB8AC3E}">
        <p14:creationId xmlns:p14="http://schemas.microsoft.com/office/powerpoint/2010/main" val="1817082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557D8678-2C2A-4566-8079-D111794A8D2A}" type="slidenum">
              <a:rPr lang="en-US"/>
              <a:pPr/>
              <a:t>42</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2348609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Safe access onto and off of a scaffold is required.  Here we can see a worker improperly using the cross-bracing to climb the welded frame scaffold.  This is not permitted.</a:t>
            </a:r>
          </a:p>
          <a:p>
            <a:pPr>
              <a:spcBef>
                <a:spcPct val="0"/>
              </a:spcBef>
            </a:pPr>
            <a:r>
              <a:rPr lang="en-US" smtClean="0"/>
              <a:t/>
            </a:r>
            <a:br>
              <a:rPr lang="en-US" smtClean="0"/>
            </a:br>
            <a:r>
              <a:rPr lang="en-US" b="1" smtClean="0"/>
              <a:t>Not only is this worker at a great risk of falling, but he is also endangering the safety of the other bricklayers on the scaffolding by possibly causing the entire system to collapse.</a:t>
            </a:r>
            <a:r>
              <a:rPr lang="en-US" smtClean="0"/>
              <a:t/>
            </a:r>
            <a:br>
              <a:rPr lang="en-US" smtClean="0"/>
            </a:br>
            <a:r>
              <a:rPr lang="en-US" smtClean="0"/>
              <a:t/>
            </a:r>
            <a:br>
              <a:rPr lang="en-US" smtClean="0"/>
            </a:br>
            <a:endParaRPr lang="en-US" smtClean="0"/>
          </a:p>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34147AEB-78E5-4E22-87D6-7B097F896301}" type="slidenum">
              <a:rPr lang="en-US"/>
              <a:pPr/>
              <a:t>43</a:t>
            </a:fld>
            <a:endParaRPr lang="en-US"/>
          </a:p>
        </p:txBody>
      </p:sp>
    </p:spTree>
    <p:extLst>
      <p:ext uri="{BB962C8B-B14F-4D97-AF65-F5344CB8AC3E}">
        <p14:creationId xmlns:p14="http://schemas.microsoft.com/office/powerpoint/2010/main" val="1120342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The ladder being used here to access the </a:t>
            </a:r>
            <a:r>
              <a:rPr lang="en-US" b="1" dirty="0" err="1" smtClean="0"/>
              <a:t>pumpjack</a:t>
            </a:r>
            <a:r>
              <a:rPr lang="en-US" b="1" dirty="0" smtClean="0"/>
              <a:t> scaffold is arranged so that the worker can step onto the scaffold directly from the ladder. Notice that the scaffold does not have a </a:t>
            </a:r>
            <a:r>
              <a:rPr lang="en-US" b="1" dirty="0" err="1" smtClean="0"/>
              <a:t>midrail</a:t>
            </a:r>
            <a:r>
              <a:rPr lang="en-US" b="1" dirty="0" smtClean="0"/>
              <a:t> as part of a complete guardrail system.</a:t>
            </a:r>
            <a:r>
              <a:rPr lang="en-US" dirty="0" smtClean="0"/>
              <a:t/>
            </a:r>
            <a:br>
              <a:rPr lang="en-US" dirty="0" smtClean="0"/>
            </a:br>
            <a:endParaRPr lang="en-US" dirty="0" smtClean="0"/>
          </a:p>
          <a:p>
            <a:pPr>
              <a:spcBef>
                <a:spcPct val="0"/>
              </a:spcBef>
            </a:pPr>
            <a:endParaRPr lang="en-US" dirty="0" smtClean="0"/>
          </a:p>
        </p:txBody>
      </p:sp>
      <p:sp>
        <p:nvSpPr>
          <p:cNvPr id="95236" name="Slide Number Placeholder 3"/>
          <p:cNvSpPr>
            <a:spLocks noGrp="1"/>
          </p:cNvSpPr>
          <p:nvPr>
            <p:ph type="sldNum" sz="quarter" idx="5"/>
          </p:nvPr>
        </p:nvSpPr>
        <p:spPr bwMode="auto">
          <a:noFill/>
          <a:ln>
            <a:miter lim="800000"/>
            <a:headEnd/>
            <a:tailEnd/>
          </a:ln>
        </p:spPr>
        <p:txBody>
          <a:bodyPr/>
          <a:lstStyle/>
          <a:p>
            <a:pPr defTabSz="921340"/>
            <a:fld id="{0341CA59-E433-41BC-BD1A-0085DE32DBB3}" type="slidenum">
              <a:rPr lang="en-US"/>
              <a:pPr defTabSz="921340"/>
              <a:t>44</a:t>
            </a:fld>
            <a:endParaRPr lang="en-US"/>
          </a:p>
        </p:txBody>
      </p:sp>
    </p:spTree>
    <p:extLst>
      <p:ext uri="{BB962C8B-B14F-4D97-AF65-F5344CB8AC3E}">
        <p14:creationId xmlns:p14="http://schemas.microsoft.com/office/powerpoint/2010/main" val="2582507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dirty="0" smtClean="0">
                <a:latin typeface="Calibri" charset="0"/>
              </a:rPr>
              <a:t>No conduzca con la plataforma de elevación aérea elevada.  Tome el tiempo para bajar la plataforma de elevación y reposicionarla.</a:t>
            </a:r>
          </a:p>
          <a:p>
            <a:pPr eaLnBrk="1" hangingPunct="1">
              <a:spcBef>
                <a:spcPct val="0"/>
              </a:spcBef>
            </a:pPr>
            <a:endParaRPr lang="es-MX" dirty="0" smtClean="0">
              <a:latin typeface="Calibri" charset="0"/>
            </a:endParaRPr>
          </a:p>
          <a:p>
            <a:pPr eaLnBrk="1" hangingPunct="1">
              <a:spcBef>
                <a:spcPct val="0"/>
              </a:spcBef>
            </a:pPr>
            <a:r>
              <a:rPr lang="es-MX" dirty="0" smtClean="0">
                <a:latin typeface="Calibri" charset="0"/>
              </a:rPr>
              <a:t>Planee su trabajo para limitar las veces que la plataforma aérea debe moverse.</a:t>
            </a:r>
          </a:p>
          <a:p>
            <a:pPr eaLnBrk="1" hangingPunct="1">
              <a:spcBef>
                <a:spcPct val="0"/>
              </a:spcBef>
            </a:pPr>
            <a:endParaRPr lang="es-MX" dirty="0" smtClean="0">
              <a:latin typeface="Calibri" charset="0"/>
            </a:endParaRPr>
          </a:p>
          <a:p>
            <a:pPr eaLnBrk="1" hangingPunct="1">
              <a:spcBef>
                <a:spcPct val="0"/>
              </a:spcBef>
            </a:pPr>
            <a:r>
              <a:rPr lang="es-MX" dirty="0" smtClean="0">
                <a:latin typeface="Calibri" charset="0"/>
              </a:rPr>
              <a:t>No exceda los limites de alcance vertical o horizontal ni la capacidad de carga especificada del ascensor.</a:t>
            </a:r>
            <a:endParaRPr lang="en-US" dirty="0" smtClean="0"/>
          </a:p>
          <a:p>
            <a:pPr>
              <a:spcBef>
                <a:spcPct val="0"/>
              </a:spcBef>
            </a:pPr>
            <a:r>
              <a:rPr lang="en-US" dirty="0" smtClean="0"/>
              <a:t>DO NOT drive with aerial lift platform elevated.  Take the time to lower the lift and reposition it.  </a:t>
            </a:r>
          </a:p>
          <a:p>
            <a:pPr>
              <a:spcBef>
                <a:spcPct val="0"/>
              </a:spcBef>
            </a:pPr>
            <a:endParaRPr lang="en-US" dirty="0" smtClean="0"/>
          </a:p>
          <a:p>
            <a:pPr>
              <a:spcBef>
                <a:spcPct val="0"/>
              </a:spcBef>
            </a:pPr>
            <a:r>
              <a:rPr lang="en-US" dirty="0" smtClean="0"/>
              <a:t>Plan your work to limit the number of times the lift must be moved.  </a:t>
            </a:r>
          </a:p>
          <a:p>
            <a:pPr>
              <a:spcBef>
                <a:spcPct val="0"/>
              </a:spcBef>
            </a:pPr>
            <a:endParaRPr lang="en-US" dirty="0" smtClean="0"/>
          </a:p>
          <a:p>
            <a:pPr>
              <a:spcBef>
                <a:spcPct val="0"/>
              </a:spcBef>
            </a:pPr>
            <a:r>
              <a:rPr lang="en-US" dirty="0" smtClean="0"/>
              <a:t>Do not exceed the vertical or horizontal reach limits or the specified load capacity of the lift.</a:t>
            </a:r>
          </a:p>
        </p:txBody>
      </p:sp>
      <p:sp>
        <p:nvSpPr>
          <p:cNvPr id="97284" name="Slide Number Placeholder 3"/>
          <p:cNvSpPr>
            <a:spLocks noGrp="1"/>
          </p:cNvSpPr>
          <p:nvPr>
            <p:ph type="sldNum" sz="quarter" idx="5"/>
          </p:nvPr>
        </p:nvSpPr>
        <p:spPr bwMode="auto">
          <a:noFill/>
          <a:ln>
            <a:miter lim="800000"/>
            <a:headEnd/>
            <a:tailEnd/>
          </a:ln>
        </p:spPr>
        <p:txBody>
          <a:bodyPr/>
          <a:lstStyle/>
          <a:p>
            <a:fld id="{729D715C-103B-4776-96CE-932617B3B086}" type="slidenum">
              <a:rPr lang="en-US"/>
              <a:pPr/>
              <a:t>45</a:t>
            </a:fld>
            <a:endParaRPr lang="en-US"/>
          </a:p>
        </p:txBody>
      </p:sp>
    </p:spTree>
    <p:extLst>
      <p:ext uri="{BB962C8B-B14F-4D97-AF65-F5344CB8AC3E}">
        <p14:creationId xmlns:p14="http://schemas.microsoft.com/office/powerpoint/2010/main" val="316321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9A5EA29-0327-4A19-ADC0-B9E7A7C55532}" type="slidenum">
              <a:rPr lang="en-US"/>
              <a:pPr/>
              <a:t>7</a:t>
            </a:fld>
            <a:endParaRPr lang="en-US"/>
          </a:p>
        </p:txBody>
      </p:sp>
    </p:spTree>
    <p:extLst>
      <p:ext uri="{BB962C8B-B14F-4D97-AF65-F5344CB8AC3E}">
        <p14:creationId xmlns:p14="http://schemas.microsoft.com/office/powerpoint/2010/main" val="25556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Narrative:</a:t>
            </a:r>
          </a:p>
          <a:p>
            <a:pPr>
              <a:spcBef>
                <a:spcPct val="0"/>
              </a:spcBef>
            </a:pPr>
            <a:r>
              <a:rPr lang="en-US" dirty="0" smtClean="0"/>
              <a:t>Here are examples of working safely in lifts.</a:t>
            </a:r>
          </a:p>
          <a:p>
            <a:pPr>
              <a:spcBef>
                <a:spcPct val="0"/>
              </a:spcBef>
            </a:pPr>
            <a:r>
              <a:rPr lang="en-US" dirty="0" smtClean="0"/>
              <a:t>The manufacturer must specifically state in operating procedures an attachment can be utilized. </a:t>
            </a:r>
          </a:p>
        </p:txBody>
      </p:sp>
      <p:sp>
        <p:nvSpPr>
          <p:cNvPr id="99332" name="Slide Number Placeholder 3"/>
          <p:cNvSpPr>
            <a:spLocks noGrp="1"/>
          </p:cNvSpPr>
          <p:nvPr>
            <p:ph type="sldNum" sz="quarter" idx="5"/>
          </p:nvPr>
        </p:nvSpPr>
        <p:spPr bwMode="auto">
          <a:noFill/>
          <a:ln>
            <a:miter lim="800000"/>
            <a:headEnd/>
            <a:tailEnd/>
          </a:ln>
        </p:spPr>
        <p:txBody>
          <a:bodyPr/>
          <a:lstStyle/>
          <a:p>
            <a:fld id="{53BF93D7-9AD1-4A35-8908-500D9A55AA4B}" type="slidenum">
              <a:rPr lang="en-US"/>
              <a:pPr/>
              <a:t>46</a:t>
            </a:fld>
            <a:endParaRPr lang="en-US"/>
          </a:p>
        </p:txBody>
      </p:sp>
    </p:spTree>
    <p:extLst>
      <p:ext uri="{BB962C8B-B14F-4D97-AF65-F5344CB8AC3E}">
        <p14:creationId xmlns:p14="http://schemas.microsoft.com/office/powerpoint/2010/main" val="3840085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rPr>
              <a:t>Hazards:</a:t>
            </a:r>
          </a:p>
          <a:p>
            <a:pPr marL="231137" indent="-231137" fontAlgn="auto">
              <a:spcBef>
                <a:spcPts val="0"/>
              </a:spcBef>
              <a:spcAft>
                <a:spcPts val="0"/>
              </a:spcAft>
              <a:buFont typeface="+mj-lt"/>
              <a:buAutoNum type="arabicPeriod"/>
              <a:defRPr/>
            </a:pPr>
            <a:r>
              <a:rPr lang="en-US" dirty="0" smtClean="0">
                <a:ea typeface="+mn-ea"/>
              </a:rPr>
              <a:t>Fall hazard (and no FP)</a:t>
            </a:r>
          </a:p>
          <a:p>
            <a:pPr marL="231137" indent="-231137" fontAlgn="auto">
              <a:spcBef>
                <a:spcPts val="0"/>
              </a:spcBef>
              <a:spcAft>
                <a:spcPts val="0"/>
              </a:spcAft>
              <a:buFont typeface="+mj-lt"/>
              <a:buAutoNum type="arabicPeriod"/>
              <a:defRPr/>
            </a:pPr>
            <a:r>
              <a:rPr lang="en-US" dirty="0" smtClean="0">
                <a:ea typeface="+mn-ea"/>
              </a:rPr>
              <a:t>Not fully planked scaffold</a:t>
            </a:r>
          </a:p>
          <a:p>
            <a:pPr marL="231137" indent="-231137" fontAlgn="auto">
              <a:spcBef>
                <a:spcPts val="0"/>
              </a:spcBef>
              <a:spcAft>
                <a:spcPts val="0"/>
              </a:spcAft>
              <a:buFont typeface="+mj-lt"/>
              <a:buAutoNum type="arabicPeriod"/>
              <a:defRPr/>
            </a:pPr>
            <a:r>
              <a:rPr lang="en-US" smtClean="0">
                <a:ea typeface="+mn-ea"/>
              </a:rPr>
              <a:t>Uneven </a:t>
            </a:r>
            <a:r>
              <a:rPr lang="en-US" dirty="0" smtClean="0">
                <a:ea typeface="+mn-ea"/>
              </a:rPr>
              <a:t>ground</a:t>
            </a:r>
          </a:p>
          <a:p>
            <a:pPr marL="231137" indent="-231137" fontAlgn="auto">
              <a:spcBef>
                <a:spcPts val="0"/>
              </a:spcBef>
              <a:spcAft>
                <a:spcPts val="0"/>
              </a:spcAft>
              <a:buFont typeface="+mj-lt"/>
              <a:buAutoNum type="arabicPeriod"/>
              <a:defRPr/>
            </a:pPr>
            <a:r>
              <a:rPr lang="en-US" dirty="0" smtClean="0">
                <a:ea typeface="+mn-ea"/>
              </a:rPr>
              <a:t>Potentially no mud sill or base plate on even ground</a:t>
            </a:r>
          </a:p>
          <a:p>
            <a:pPr marL="231137" indent="-231137" fontAlgn="auto">
              <a:spcBef>
                <a:spcPts val="0"/>
              </a:spcBef>
              <a:spcAft>
                <a:spcPts val="0"/>
              </a:spcAft>
              <a:buFont typeface="+mj-lt"/>
              <a:buAutoNum type="arabicPeriod"/>
              <a:defRPr/>
            </a:pPr>
            <a:r>
              <a:rPr lang="en-US" dirty="0" smtClean="0">
                <a:ea typeface="+mn-ea"/>
              </a:rPr>
              <a:t>Ladder needed to access scaffold</a:t>
            </a:r>
          </a:p>
          <a:p>
            <a:pPr marL="231137" indent="-231137" fontAlgn="auto">
              <a:spcBef>
                <a:spcPts val="0"/>
              </a:spcBef>
              <a:spcAft>
                <a:spcPts val="0"/>
              </a:spcAft>
              <a:buFont typeface="+mj-lt"/>
              <a:buAutoNum type="arabicPeriod"/>
              <a:defRPr/>
            </a:pPr>
            <a:r>
              <a:rPr lang="en-US" dirty="0" smtClean="0">
                <a:ea typeface="+mn-ea"/>
              </a:rPr>
              <a:t>Needs to be some sort of </a:t>
            </a:r>
            <a:r>
              <a:rPr lang="en-US" dirty="0" err="1" smtClean="0">
                <a:ea typeface="+mn-ea"/>
              </a:rPr>
              <a:t>toeboard</a:t>
            </a:r>
            <a:r>
              <a:rPr lang="en-US" dirty="0" smtClean="0">
                <a:ea typeface="+mn-ea"/>
              </a:rPr>
              <a:t> to protect materials from falling, otherwise need to be make a controlled access zone)</a:t>
            </a:r>
          </a:p>
          <a:p>
            <a:pPr marL="231137" indent="-231137" fontAlgn="auto">
              <a:spcBef>
                <a:spcPts val="0"/>
              </a:spcBef>
              <a:spcAft>
                <a:spcPts val="0"/>
              </a:spcAft>
              <a:buFont typeface="+mj-lt"/>
              <a:buAutoNum type="arabicPeriod"/>
              <a:defRPr/>
            </a:pPr>
            <a:r>
              <a:rPr lang="en-US" dirty="0" smtClean="0">
                <a:ea typeface="+mn-ea"/>
              </a:rPr>
              <a:t>Hard hats</a:t>
            </a:r>
          </a:p>
          <a:p>
            <a:pPr marL="231137" indent="-231137" fontAlgn="auto">
              <a:spcBef>
                <a:spcPts val="0"/>
              </a:spcBef>
              <a:spcAft>
                <a:spcPts val="0"/>
              </a:spcAft>
              <a:buFont typeface="+mj-lt"/>
              <a:buAutoNum type="arabicPeriod"/>
              <a:defRPr/>
            </a:pPr>
            <a:r>
              <a:rPr lang="en-US" dirty="0" smtClean="0">
                <a:ea typeface="+mn-ea"/>
              </a:rPr>
              <a:t>Housekeeping</a:t>
            </a:r>
            <a:endParaRPr lang="en-US" dirty="0">
              <a:ea typeface="+mn-ea"/>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06F9CA5C-0999-416C-9F9C-60BADF31BE7E}" type="slidenum">
              <a:rPr lang="en-US"/>
              <a:pPr/>
              <a:t>48</a:t>
            </a:fld>
            <a:endParaRPr lang="en-US"/>
          </a:p>
        </p:txBody>
      </p:sp>
    </p:spTree>
    <p:extLst>
      <p:ext uri="{BB962C8B-B14F-4D97-AF65-F5344CB8AC3E}">
        <p14:creationId xmlns:p14="http://schemas.microsoft.com/office/powerpoint/2010/main" val="155821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Hazards:</a:t>
            </a:r>
          </a:p>
          <a:p>
            <a:pPr>
              <a:spcBef>
                <a:spcPct val="0"/>
              </a:spcBef>
              <a:buFontTx/>
              <a:buChar char="•"/>
            </a:pPr>
            <a:r>
              <a:rPr lang="en-US" dirty="0" smtClean="0"/>
              <a:t>Scaffold isn’t fully planked</a:t>
            </a:r>
          </a:p>
          <a:p>
            <a:pPr>
              <a:spcBef>
                <a:spcPct val="0"/>
              </a:spcBef>
              <a:buFontTx/>
              <a:buChar char="•"/>
            </a:pPr>
            <a:r>
              <a:rPr lang="en-US" dirty="0" smtClean="0"/>
              <a:t>Fall hazard (no FP)</a:t>
            </a:r>
          </a:p>
          <a:p>
            <a:pPr lvl="1">
              <a:spcBef>
                <a:spcPct val="0"/>
              </a:spcBef>
              <a:buFontTx/>
              <a:buChar char="•"/>
            </a:pPr>
            <a:r>
              <a:rPr lang="en-US" dirty="0" smtClean="0"/>
              <a:t>No guardrails (could use cross members to help create guardrails)</a:t>
            </a:r>
          </a:p>
          <a:p>
            <a:pPr lvl="1">
              <a:spcBef>
                <a:spcPct val="0"/>
              </a:spcBef>
              <a:buFontTx/>
              <a:buChar char="•"/>
            </a:pPr>
            <a:r>
              <a:rPr lang="en-US" dirty="0" smtClean="0"/>
              <a:t>No PFAS</a:t>
            </a:r>
          </a:p>
          <a:p>
            <a:pPr>
              <a:spcBef>
                <a:spcPct val="0"/>
              </a:spcBef>
              <a:buFontTx/>
              <a:buChar char="•"/>
            </a:pPr>
            <a:r>
              <a:rPr lang="en-US" dirty="0" smtClean="0"/>
              <a:t>Not fully planked</a:t>
            </a:r>
          </a:p>
          <a:p>
            <a:pPr>
              <a:spcBef>
                <a:spcPct val="0"/>
              </a:spcBef>
              <a:buFontTx/>
              <a:buChar char="•"/>
            </a:pPr>
            <a:r>
              <a:rPr lang="en-US" dirty="0" smtClean="0"/>
              <a:t>No ladder to </a:t>
            </a:r>
            <a:r>
              <a:rPr lang="en-US" smtClean="0"/>
              <a:t>access scaffold</a:t>
            </a:r>
            <a:endParaRPr lang="en-US" dirty="0" smtClean="0"/>
          </a:p>
          <a:p>
            <a:pPr>
              <a:spcBef>
                <a:spcPct val="0"/>
              </a:spcBef>
              <a:buFontTx/>
              <a:buChar char="•"/>
            </a:pPr>
            <a:r>
              <a:rPr lang="en-US" dirty="0" smtClean="0"/>
              <a:t>Housekeeping issue, materials everywhere</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49</a:t>
            </a:fld>
            <a:endParaRPr lang="en-US"/>
          </a:p>
        </p:txBody>
      </p:sp>
    </p:spTree>
    <p:extLst>
      <p:ext uri="{BB962C8B-B14F-4D97-AF65-F5344CB8AC3E}">
        <p14:creationId xmlns:p14="http://schemas.microsoft.com/office/powerpoint/2010/main" val="2332589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Hazards:</a:t>
            </a:r>
          </a:p>
          <a:p>
            <a:pPr>
              <a:spcBef>
                <a:spcPct val="0"/>
              </a:spcBef>
              <a:buFontTx/>
              <a:buChar char="•"/>
            </a:pPr>
            <a:r>
              <a:rPr lang="en-US" smtClean="0"/>
              <a:t>Fall hazard for worker on roof</a:t>
            </a:r>
          </a:p>
          <a:p>
            <a:pPr>
              <a:spcBef>
                <a:spcPct val="0"/>
              </a:spcBef>
              <a:buFontTx/>
              <a:buChar char="•"/>
            </a:pPr>
            <a:r>
              <a:rPr lang="en-US" smtClean="0"/>
              <a:t>Improper scaffold (planks between separate scaffolding)</a:t>
            </a:r>
          </a:p>
          <a:p>
            <a:pPr>
              <a:spcBef>
                <a:spcPct val="0"/>
              </a:spcBef>
              <a:buFontTx/>
              <a:buChar char="•"/>
            </a:pPr>
            <a:r>
              <a:rPr lang="en-US" smtClean="0"/>
              <a:t>Trash creating trip hazards</a:t>
            </a:r>
          </a:p>
          <a:p>
            <a:pPr>
              <a:spcBef>
                <a:spcPct val="0"/>
              </a:spcBef>
              <a:buFontTx/>
              <a:buChar char="•"/>
            </a:pPr>
            <a:r>
              <a:rPr lang="en-US" smtClean="0"/>
              <a:t>Not wearing hardhats to protect from falling objects</a:t>
            </a:r>
          </a:p>
          <a:p>
            <a:pPr>
              <a:spcBef>
                <a:spcPct val="0"/>
              </a:spcBef>
              <a:buFontTx/>
              <a:buChar char="•"/>
            </a:pPr>
            <a:r>
              <a:rPr lang="en-US" smtClean="0"/>
              <a:t>Cross braces can only be used as either a midrail or a toprail if the crossing point of two braces is between 20”-30” (can function as midrail) or between 38”-48” inches (can function as toprail) [1926.451(g)(4)(xv)], inadequate guardrails</a:t>
            </a:r>
          </a:p>
          <a:p>
            <a:pPr>
              <a:spcBef>
                <a:spcPct val="0"/>
              </a:spcBef>
              <a:buFontTx/>
              <a:buChar char="•"/>
            </a:pPr>
            <a:r>
              <a:rPr lang="en-US" smtClean="0"/>
              <a:t>Inadequate Fall protection</a:t>
            </a:r>
          </a:p>
          <a:p>
            <a:pPr>
              <a:spcBef>
                <a:spcPct val="0"/>
              </a:spcBef>
              <a:buFontTx/>
              <a:buChar char="•"/>
            </a:pPr>
            <a:r>
              <a:rPr lang="en-US" smtClean="0"/>
              <a:t>Inadequate planking</a:t>
            </a:r>
          </a:p>
        </p:txBody>
      </p:sp>
      <p:sp>
        <p:nvSpPr>
          <p:cNvPr id="106500" name="Slide Number Placeholder 3"/>
          <p:cNvSpPr>
            <a:spLocks noGrp="1"/>
          </p:cNvSpPr>
          <p:nvPr>
            <p:ph type="sldNum" sz="quarter" idx="5"/>
          </p:nvPr>
        </p:nvSpPr>
        <p:spPr bwMode="auto">
          <a:noFill/>
          <a:ln>
            <a:miter lim="800000"/>
            <a:headEnd/>
            <a:tailEnd/>
          </a:ln>
        </p:spPr>
        <p:txBody>
          <a:bodyPr/>
          <a:lstStyle/>
          <a:p>
            <a:fld id="{8DB91232-51F6-4D2C-849A-FF0D75EEC6CB}" type="slidenum">
              <a:rPr lang="en-US"/>
              <a:pPr/>
              <a:t>50</a:t>
            </a:fld>
            <a:endParaRPr lang="en-US"/>
          </a:p>
        </p:txBody>
      </p:sp>
    </p:spTree>
    <p:extLst>
      <p:ext uri="{BB962C8B-B14F-4D97-AF65-F5344CB8AC3E}">
        <p14:creationId xmlns:p14="http://schemas.microsoft.com/office/powerpoint/2010/main" val="3096606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u="sng" dirty="0"/>
              <a:t>Roof Hazards</a:t>
            </a:r>
            <a:endParaRPr lang="en-US" dirty="0"/>
          </a:p>
          <a:p>
            <a:r>
              <a:rPr lang="en-US" dirty="0"/>
              <a:t>·         No fall protection provided from an unprotected roof edge (2 workers on roof)</a:t>
            </a:r>
          </a:p>
          <a:p>
            <a:pPr lvl="1">
              <a:buFont typeface="Arial" pitchFamily="34" charset="0"/>
              <a:buChar char="•"/>
            </a:pPr>
            <a:r>
              <a:rPr lang="en-US" dirty="0"/>
              <a:t>Height of window appears that there should be a railing on window so that worker doesn’t fall out</a:t>
            </a:r>
          </a:p>
          <a:p>
            <a:pPr>
              <a:buFont typeface="Arial" pitchFamily="34" charset="0"/>
              <a:buChar char="•"/>
            </a:pPr>
            <a:endParaRPr lang="en-US" dirty="0"/>
          </a:p>
          <a:p>
            <a:r>
              <a:rPr lang="en-US" dirty="0"/>
              <a:t> </a:t>
            </a:r>
          </a:p>
          <a:p>
            <a:r>
              <a:rPr lang="en-US" u="sng" dirty="0"/>
              <a:t>Scaffold Hazards</a:t>
            </a:r>
            <a:endParaRPr lang="en-US" dirty="0"/>
          </a:p>
          <a:p>
            <a:r>
              <a:rPr lang="en-US" dirty="0"/>
              <a:t>·         No fall protection on ladder jack scaffold. On ladder jack, must use PFAS as fall protection – 1926.452(g)(1)(</a:t>
            </a:r>
            <a:r>
              <a:rPr lang="en-US" dirty="0" err="1"/>
              <a:t>i</a:t>
            </a:r>
            <a:r>
              <a:rPr lang="en-US" dirty="0"/>
              <a:t>)</a:t>
            </a:r>
          </a:p>
          <a:p>
            <a:pPr lvl="1">
              <a:buFont typeface="Arial" pitchFamily="34" charset="0"/>
              <a:buChar char="•"/>
            </a:pPr>
            <a:r>
              <a:rPr lang="en-US" dirty="0"/>
              <a:t>Ladder holding jack does not appear well placed to prevent slipping. Ladders used to support ladder jacks shall be placed, fastened, or equipped with devices to prevent slipping 1926.452(k)(4) </a:t>
            </a:r>
          </a:p>
          <a:p>
            <a:endParaRPr lang="en-US" dirty="0"/>
          </a:p>
          <a:p>
            <a:endParaRPr lang="en-US" dirty="0"/>
          </a:p>
          <a:p>
            <a:endParaRPr lang="en-US" dirty="0"/>
          </a:p>
          <a:p>
            <a:r>
              <a:rPr lang="en-US" dirty="0"/>
              <a:t>	</a:t>
            </a:r>
            <a:endParaRPr lang="en-US" dirty="0" smtClean="0"/>
          </a:p>
          <a:p>
            <a:r>
              <a:rPr lang="en-US" dirty="0"/>
              <a:t> </a:t>
            </a:r>
          </a:p>
          <a:p>
            <a:r>
              <a:rPr lang="en-US" u="sng" dirty="0"/>
              <a:t>Ground Level</a:t>
            </a:r>
            <a:endParaRPr lang="en-US" dirty="0"/>
          </a:p>
          <a:p>
            <a:r>
              <a:rPr lang="en-US" dirty="0"/>
              <a:t>·         No head protection provided</a:t>
            </a:r>
          </a:p>
          <a:p>
            <a:r>
              <a:rPr lang="en-US" dirty="0"/>
              <a:t> </a:t>
            </a:r>
          </a:p>
          <a:p>
            <a:r>
              <a:rPr lang="en-US" u="sng" dirty="0"/>
              <a:t>Training</a:t>
            </a:r>
            <a:endParaRPr lang="en-US" dirty="0"/>
          </a:p>
          <a:p>
            <a:r>
              <a:rPr lang="en-US" dirty="0"/>
              <a:t>·         Lack of fall protection training</a:t>
            </a:r>
          </a:p>
          <a:p>
            <a:r>
              <a:rPr lang="en-US" dirty="0"/>
              <a:t>·         Lack of scaffold safety training</a:t>
            </a:r>
          </a:p>
          <a:p>
            <a:r>
              <a:rPr lang="en-US" dirty="0"/>
              <a:t>·         Lack of PPE training</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51</a:t>
            </a:fld>
            <a:endParaRPr lang="en-US"/>
          </a:p>
        </p:txBody>
      </p:sp>
    </p:spTree>
    <p:extLst>
      <p:ext uri="{BB962C8B-B14F-4D97-AF65-F5344CB8AC3E}">
        <p14:creationId xmlns:p14="http://schemas.microsoft.com/office/powerpoint/2010/main" val="1684563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Not only is this worker in danger of falling off the roof, he is also in danger of falling through the skylight.  Skylights and other roof openings must be covered or protected to prevent workers from falling through them.  Covers for these openings must be capable of supporting at least 2 times the maximum expected load; they must be secured to prevent accidental movement; and they should be marked with the word </a:t>
            </a:r>
            <a:r>
              <a:rPr lang="ja-JP" altLang="en-US" b="1" smtClean="0"/>
              <a:t>“</a:t>
            </a:r>
            <a:r>
              <a:rPr lang="en-US" altLang="ja-JP" b="1" dirty="0" smtClean="0"/>
              <a:t>hole</a:t>
            </a:r>
            <a:r>
              <a:rPr lang="ja-JP" altLang="en-US" b="1" smtClean="0"/>
              <a:t>”</a:t>
            </a:r>
            <a:r>
              <a:rPr lang="en-US" altLang="ja-JP" b="1" dirty="0" smtClean="0"/>
              <a:t> or </a:t>
            </a:r>
            <a:r>
              <a:rPr lang="ja-JP" altLang="en-US" b="1" smtClean="0"/>
              <a:t>“</a:t>
            </a:r>
            <a:r>
              <a:rPr lang="en-US" altLang="ja-JP" b="1" dirty="0" smtClean="0"/>
              <a:t>cover</a:t>
            </a:r>
            <a:r>
              <a:rPr lang="ja-JP" altLang="en-US" b="1" smtClean="0"/>
              <a:t>”</a:t>
            </a:r>
            <a:r>
              <a:rPr lang="en-US" altLang="ja-JP" b="1" dirty="0" smtClean="0"/>
              <a:t>.</a:t>
            </a:r>
            <a:r>
              <a:rPr lang="en-US" altLang="ja-JP" dirty="0" smtClean="0"/>
              <a:t/>
            </a:r>
            <a:br>
              <a:rPr lang="en-US" altLang="ja-JP" dirty="0" smtClean="0"/>
            </a:br>
            <a:endParaRPr lang="en-US" altLang="ja-JP" dirty="0" smtClean="0"/>
          </a:p>
          <a:p>
            <a:pPr>
              <a:spcBef>
                <a:spcPct val="0"/>
              </a:spcBef>
            </a:pPr>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175E15CE-5CFE-41DD-8919-79146A09B17F}" type="slidenum">
              <a:rPr lang="en-US"/>
              <a:pPr/>
              <a:t>52</a:t>
            </a:fld>
            <a:endParaRPr lang="en-US"/>
          </a:p>
        </p:txBody>
      </p:sp>
    </p:spTree>
    <p:extLst>
      <p:ext uri="{BB962C8B-B14F-4D97-AF65-F5344CB8AC3E}">
        <p14:creationId xmlns:p14="http://schemas.microsoft.com/office/powerpoint/2010/main" val="3941276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b="1" u="sng" dirty="0" smtClean="0"/>
              <a:t>Narrative:</a:t>
            </a:r>
          </a:p>
          <a:p>
            <a:pPr>
              <a:spcBef>
                <a:spcPct val="0"/>
              </a:spcBef>
            </a:pPr>
            <a:r>
              <a:rPr lang="en-US" dirty="0" smtClean="0"/>
              <a:t>1926.501(b)(4) states: </a:t>
            </a:r>
            <a:br>
              <a:rPr lang="en-US" dirty="0" smtClean="0"/>
            </a:br>
            <a:r>
              <a:rPr lang="en-US" dirty="0" smtClean="0"/>
              <a:t>(</a:t>
            </a:r>
            <a:r>
              <a:rPr lang="en-US" dirty="0" err="1" smtClean="0"/>
              <a:t>i</a:t>
            </a:r>
            <a:r>
              <a:rPr lang="en-US" dirty="0" smtClean="0"/>
              <a:t>) Each employee on walking/working surfaces shall be protected from falling through holes (</a:t>
            </a:r>
            <a:r>
              <a:rPr lang="en-US" b="1" dirty="0" smtClean="0"/>
              <a:t>including skylights</a:t>
            </a:r>
            <a:r>
              <a:rPr lang="en-US" dirty="0" smtClean="0"/>
              <a:t>) more than 6 feet (1.8 m) above lower levels, by personal fall arrest systems, covers, or guardrail systems erected around such holes. (Emphasis added). When a cover is used to meet this requirement, it must conform to the criteria in Section 1926.502(</a:t>
            </a:r>
            <a:r>
              <a:rPr lang="en-US" dirty="0" err="1" smtClean="0"/>
              <a:t>i</a:t>
            </a:r>
            <a:r>
              <a:rPr lang="en-US" dirty="0" smtClean="0"/>
              <a:t>). One of those requirements is in 1926.502(</a:t>
            </a:r>
            <a:r>
              <a:rPr lang="en-US" dirty="0" err="1" smtClean="0"/>
              <a:t>i</a:t>
            </a:r>
            <a:r>
              <a:rPr lang="en-US" dirty="0" smtClean="0"/>
              <a:t>)(2), which states: . . . covers shall be capable of supporting, without failure, at least twice the weight of employees, equipment, and materials that may be imposed on the cover at any one time. Under these provisions, employees must be protected with personal fall arrest systems, covers that meet the criteria in 1926.502(</a:t>
            </a:r>
            <a:r>
              <a:rPr lang="en-US" dirty="0" err="1" smtClean="0"/>
              <a:t>i</a:t>
            </a:r>
            <a:r>
              <a:rPr lang="en-US" dirty="0" smtClean="0"/>
              <a:t>), or guardrails. However, if the skylight itself meets the cover criteria in 1926.502(</a:t>
            </a:r>
            <a:r>
              <a:rPr lang="en-US" dirty="0" err="1" smtClean="0"/>
              <a:t>i</a:t>
            </a:r>
            <a:r>
              <a:rPr lang="en-US" dirty="0" smtClean="0"/>
              <a:t>)(2), as a matter of enforcement policy, OSHA will treat the skylight itself as a cover.</a:t>
            </a:r>
          </a:p>
          <a:p>
            <a:pPr>
              <a:spcBef>
                <a:spcPct val="0"/>
              </a:spcBef>
            </a:pPr>
            <a:endParaRPr lang="en-US" dirty="0" smtClean="0"/>
          </a:p>
          <a:p>
            <a:pPr>
              <a:spcBef>
                <a:spcPct val="0"/>
              </a:spcBef>
              <a:buFont typeface="Arial" pitchFamily="34" charset="0"/>
              <a:buChar char="•"/>
            </a:pPr>
            <a:r>
              <a:rPr lang="en-US" dirty="0" smtClean="0"/>
              <a:t>Covers must also be secured</a:t>
            </a:r>
            <a:r>
              <a:rPr lang="en-US" baseline="0" dirty="0" smtClean="0"/>
              <a:t> and marked.</a:t>
            </a:r>
            <a:endParaRPr lang="en-US" dirty="0" smtClean="0"/>
          </a:p>
          <a:p>
            <a:pPr>
              <a:spcBef>
                <a:spcPct val="0"/>
              </a:spcBef>
            </a:pPr>
            <a:endParaRPr lang="en-US" dirty="0" smtClean="0"/>
          </a:p>
          <a:p>
            <a:pPr>
              <a:spcBef>
                <a:spcPct val="0"/>
              </a:spcBef>
            </a:pPr>
            <a:r>
              <a:rPr lang="en-US" dirty="0" smtClean="0"/>
              <a:t>Pictured here are examples of a cover and guardrail system:</a:t>
            </a:r>
          </a:p>
          <a:p>
            <a:pPr>
              <a:spcBef>
                <a:spcPct val="0"/>
              </a:spcBef>
            </a:pPr>
            <a:r>
              <a:rPr lang="en-US" b="1" dirty="0" smtClean="0"/>
              <a:t>A) Skylight screens for acrylic dome skylights.  Clamp-on design for EZ install and </a:t>
            </a:r>
            <a:r>
              <a:rPr lang="en-US" b="1" u="sng" dirty="0" smtClean="0"/>
              <a:t>no skylight penetrations</a:t>
            </a:r>
            <a:r>
              <a:rPr lang="en-US" b="1" dirty="0" smtClean="0"/>
              <a:t>.</a:t>
            </a:r>
          </a:p>
          <a:p>
            <a:pPr>
              <a:spcBef>
                <a:spcPct val="0"/>
              </a:spcBef>
            </a:pPr>
            <a:r>
              <a:rPr lang="en-US" dirty="0" smtClean="0"/>
              <a:t>B) Cage for a sloped roof skylight from CCI</a:t>
            </a:r>
            <a:r>
              <a:rPr lang="en-US" baseline="0" dirty="0" smtClean="0"/>
              <a:t> Securities.</a:t>
            </a:r>
            <a:endParaRPr lang="en-US" dirty="0" smtClean="0"/>
          </a:p>
          <a:p>
            <a:pPr>
              <a:spcBef>
                <a:spcPct val="0"/>
              </a:spcBef>
            </a:pPr>
            <a:r>
              <a:rPr lang="en-US" dirty="0" smtClean="0"/>
              <a:t>C) </a:t>
            </a:r>
            <a:r>
              <a:rPr lang="en-US" dirty="0" err="1" smtClean="0"/>
              <a:t>Kee</a:t>
            </a:r>
            <a:r>
              <a:rPr lang="en-US" dirty="0" smtClean="0"/>
              <a:t> Dome, is a free-standing, fall-protection solution for use around skylights, roof lights and dome lights up to 7' x 7'. Bases are </a:t>
            </a:r>
            <a:r>
              <a:rPr lang="en-US" i="1" dirty="0" smtClean="0"/>
              <a:t>"</a:t>
            </a:r>
            <a:r>
              <a:rPr lang="en-US" b="1" i="1" dirty="0" smtClean="0"/>
              <a:t>gr</a:t>
            </a:r>
            <a:r>
              <a:rPr lang="en-US" dirty="0" smtClean="0"/>
              <a:t>een" recycled rubber.  Both are from: Safety Rail Source (http://safetyrailsource.com/Skylight_Rails_and_Screens/skylight_rails_and_screens_model_selection_sheet.htm)</a:t>
            </a:r>
          </a:p>
        </p:txBody>
      </p:sp>
      <p:sp>
        <p:nvSpPr>
          <p:cNvPr id="112644" name="Slide Number Placeholder 3"/>
          <p:cNvSpPr>
            <a:spLocks noGrp="1"/>
          </p:cNvSpPr>
          <p:nvPr>
            <p:ph type="sldNum" sz="quarter" idx="5"/>
          </p:nvPr>
        </p:nvSpPr>
        <p:spPr bwMode="auto">
          <a:noFill/>
          <a:ln>
            <a:miter lim="800000"/>
            <a:headEnd/>
            <a:tailEnd/>
          </a:ln>
        </p:spPr>
        <p:txBody>
          <a:bodyPr/>
          <a:lstStyle/>
          <a:p>
            <a:fld id="{7A51B314-C51B-441C-974D-6F429DD58E14}" type="slidenum">
              <a:rPr lang="en-US"/>
              <a:pPr/>
              <a:t>53</a:t>
            </a:fld>
            <a:endParaRPr lang="en-US"/>
          </a:p>
        </p:txBody>
      </p:sp>
    </p:spTree>
    <p:extLst>
      <p:ext uri="{BB962C8B-B14F-4D97-AF65-F5344CB8AC3E}">
        <p14:creationId xmlns:p14="http://schemas.microsoft.com/office/powerpoint/2010/main" val="3823121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smtClean="0"/>
              <a:t>Pictured are two roofers working from an unprotected flat roof 6’ or more above the next level without conventional or alternative methods of fall protection.  One alternative method by OSHA standards would be a safety monitoring system, but a safety monitor cannot be engaged in any other work besides trying to ensure that people don’t fall.  In this picture that couldn’t work because both workers are engaged in roofing work.</a:t>
            </a:r>
          </a:p>
        </p:txBody>
      </p:sp>
      <p:sp>
        <p:nvSpPr>
          <p:cNvPr id="114692" name="Slide Number Placeholder 3"/>
          <p:cNvSpPr>
            <a:spLocks noGrp="1"/>
          </p:cNvSpPr>
          <p:nvPr>
            <p:ph type="sldNum" sz="quarter" idx="5"/>
          </p:nvPr>
        </p:nvSpPr>
        <p:spPr bwMode="auto">
          <a:noFill/>
          <a:ln>
            <a:miter lim="800000"/>
            <a:headEnd/>
            <a:tailEnd/>
          </a:ln>
        </p:spPr>
        <p:txBody>
          <a:bodyPr/>
          <a:lstStyle/>
          <a:p>
            <a:fld id="{6B5FCAFC-AD8A-477A-BEE8-7BBA329F7028}" type="slidenum">
              <a:rPr lang="en-US"/>
              <a:pPr/>
              <a:t>54</a:t>
            </a:fld>
            <a:endParaRPr lang="en-US"/>
          </a:p>
        </p:txBody>
      </p:sp>
    </p:spTree>
    <p:extLst>
      <p:ext uri="{BB962C8B-B14F-4D97-AF65-F5344CB8AC3E}">
        <p14:creationId xmlns:p14="http://schemas.microsoft.com/office/powerpoint/2010/main" val="3208707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smtClean="0"/>
              <a:t>Here is an example of a non-penetrating anchor system.  This anchor system is broken up into smaller lighter segments so that in can be brought up to the roof.</a:t>
            </a:r>
          </a:p>
        </p:txBody>
      </p:sp>
      <p:sp>
        <p:nvSpPr>
          <p:cNvPr id="116740" name="Slide Number Placeholder 3"/>
          <p:cNvSpPr>
            <a:spLocks noGrp="1"/>
          </p:cNvSpPr>
          <p:nvPr>
            <p:ph type="sldNum" sz="quarter" idx="5"/>
          </p:nvPr>
        </p:nvSpPr>
        <p:spPr bwMode="auto">
          <a:noFill/>
          <a:ln>
            <a:miter lim="800000"/>
            <a:headEnd/>
            <a:tailEnd/>
          </a:ln>
        </p:spPr>
        <p:txBody>
          <a:bodyPr/>
          <a:lstStyle/>
          <a:p>
            <a:fld id="{2E45674F-207A-4F1D-9BB2-ACF8D020130A}" type="slidenum">
              <a:rPr lang="en-US"/>
              <a:pPr/>
              <a:t>55</a:t>
            </a:fld>
            <a:endParaRPr lang="en-US"/>
          </a:p>
        </p:txBody>
      </p:sp>
    </p:spTree>
    <p:extLst>
      <p:ext uri="{BB962C8B-B14F-4D97-AF65-F5344CB8AC3E}">
        <p14:creationId xmlns:p14="http://schemas.microsoft.com/office/powerpoint/2010/main" val="1970884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Guardrails in place for re-roofing activities</a:t>
            </a:r>
          </a:p>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a:lstStyle/>
          <a:p>
            <a:fld id="{9A459D3F-93C6-487E-A262-BAC968B0261D}" type="slidenum">
              <a:rPr lang="en-US"/>
              <a:pPr/>
              <a:t>56</a:t>
            </a:fld>
            <a:endParaRPr lang="en-US"/>
          </a:p>
        </p:txBody>
      </p:sp>
    </p:spTree>
    <p:extLst>
      <p:ext uri="{BB962C8B-B14F-4D97-AF65-F5344CB8AC3E}">
        <p14:creationId xmlns:p14="http://schemas.microsoft.com/office/powerpoint/2010/main" val="354776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Free consultation program: </a:t>
            </a:r>
            <a:r>
              <a:rPr lang="en-US" dirty="0" err="1" smtClean="0">
                <a:ea typeface="ＭＳ Ｐゴシック" pitchFamily="34" charset="-128"/>
              </a:rPr>
              <a:t>Goto</a:t>
            </a:r>
            <a:r>
              <a:rPr lang="en-US" dirty="0" smtClean="0">
                <a:ea typeface="ＭＳ Ｐゴシック" pitchFamily="34" charset="-128"/>
              </a:rPr>
              <a:t> osha.gov</a:t>
            </a:r>
            <a:r>
              <a:rPr lang="en-US" baseline="0" dirty="0" smtClean="0">
                <a:ea typeface="ＭＳ Ｐゴシック" pitchFamily="34" charset="-128"/>
              </a:rPr>
              <a:t> and small business tab: give info about this.</a:t>
            </a:r>
            <a:endParaRPr lang="en-US" dirty="0" smtClean="0">
              <a:ea typeface="ＭＳ Ｐゴシック" pitchFamily="34" charset="-128"/>
            </a:endParaRPr>
          </a:p>
        </p:txBody>
      </p:sp>
      <p:sp>
        <p:nvSpPr>
          <p:cNvPr id="167940" name="Slide Number Placeholder 3"/>
          <p:cNvSpPr>
            <a:spLocks noGrp="1"/>
          </p:cNvSpPr>
          <p:nvPr>
            <p:ph type="sldNum" sz="quarter" idx="5"/>
          </p:nvPr>
        </p:nvSpPr>
        <p:spPr bwMode="auto">
          <a:noFill/>
          <a:ln>
            <a:miter lim="800000"/>
            <a:headEnd/>
            <a:tailEnd/>
          </a:ln>
        </p:spPr>
        <p:txBody>
          <a:bodyPr/>
          <a:lstStyle/>
          <a:p>
            <a:fld id="{5EEC1348-A181-4F5D-B1C6-038EF9A837BE}" type="slidenum">
              <a:rPr lang="en-US"/>
              <a:pPr/>
              <a:t>8</a:t>
            </a:fld>
            <a:endParaRPr lang="en-US"/>
          </a:p>
        </p:txBody>
      </p:sp>
    </p:spTree>
    <p:extLst>
      <p:ext uri="{BB962C8B-B14F-4D97-AF65-F5344CB8AC3E}">
        <p14:creationId xmlns:p14="http://schemas.microsoft.com/office/powerpoint/2010/main" val="2804455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Another safe alternative that can be used during roofing work is an aerial lift which can be rented or purchased.</a:t>
            </a:r>
          </a:p>
          <a:p>
            <a:pPr>
              <a:spcBef>
                <a:spcPct val="0"/>
              </a:spcBef>
            </a:pPr>
            <a:endParaRPr lang="en-US" b="1" smtClean="0"/>
          </a:p>
        </p:txBody>
      </p:sp>
      <p:sp>
        <p:nvSpPr>
          <p:cNvPr id="120836" name="Slide Number Placeholder 3"/>
          <p:cNvSpPr>
            <a:spLocks noGrp="1"/>
          </p:cNvSpPr>
          <p:nvPr>
            <p:ph type="sldNum" sz="quarter" idx="5"/>
          </p:nvPr>
        </p:nvSpPr>
        <p:spPr bwMode="auto">
          <a:noFill/>
          <a:ln>
            <a:miter lim="800000"/>
            <a:headEnd/>
            <a:tailEnd/>
          </a:ln>
        </p:spPr>
        <p:txBody>
          <a:bodyPr/>
          <a:lstStyle/>
          <a:p>
            <a:fld id="{EE7AD758-CE22-4333-81B5-F51DD9CE0622}" type="slidenum">
              <a:rPr lang="en-US"/>
              <a:pPr/>
              <a:t>57</a:t>
            </a:fld>
            <a:endParaRPr lang="en-US"/>
          </a:p>
        </p:txBody>
      </p:sp>
    </p:spTree>
    <p:extLst>
      <p:ext uri="{BB962C8B-B14F-4D97-AF65-F5344CB8AC3E}">
        <p14:creationId xmlns:p14="http://schemas.microsoft.com/office/powerpoint/2010/main" val="2965254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defTabSz="924550">
              <a:spcBef>
                <a:spcPct val="0"/>
              </a:spcBef>
              <a:defRPr/>
            </a:pPr>
            <a:r>
              <a:rPr lang="en-US" dirty="0" smtClean="0"/>
              <a:t>Workers are performing roofing operations from an unprotected roof edge </a:t>
            </a:r>
            <a:r>
              <a:rPr lang="en-US" dirty="0"/>
              <a:t>20’ above the next level or ground level </a:t>
            </a:r>
            <a:r>
              <a:rPr lang="en-US" dirty="0" smtClean="0"/>
              <a:t>without conventional or alternative methods of fall protection.  They are not utilizing a safety monitoring system because all workers are engaged in roofing work.</a:t>
            </a:r>
          </a:p>
          <a:p>
            <a:pPr>
              <a:spcBef>
                <a:spcPct val="0"/>
              </a:spcBef>
            </a:pPr>
            <a:endParaRPr lang="en-US" dirty="0" smtClean="0"/>
          </a:p>
          <a:p>
            <a:pPr>
              <a:spcBef>
                <a:spcPct val="0"/>
              </a:spcBef>
            </a:pP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486E30C-A83E-4A93-BE07-2F64D5FF2F9E}" type="slidenum">
              <a:rPr lang="en-US"/>
              <a:pPr/>
              <a:t>58</a:t>
            </a:fld>
            <a:endParaRPr lang="en-US"/>
          </a:p>
        </p:txBody>
      </p:sp>
    </p:spTree>
    <p:extLst>
      <p:ext uri="{BB962C8B-B14F-4D97-AF65-F5344CB8AC3E}">
        <p14:creationId xmlns:p14="http://schemas.microsoft.com/office/powerpoint/2010/main" val="1109320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Personal Fall Arrest System.  There are several different types of anchor points currently available that can be used.</a:t>
            </a:r>
          </a:p>
          <a:p>
            <a:pPr>
              <a:spcBef>
                <a:spcPct val="0"/>
              </a:spcBef>
            </a:pPr>
            <a:endParaRPr lang="en-US" b="1" smtClean="0"/>
          </a:p>
          <a:p>
            <a:pPr>
              <a:spcBef>
                <a:spcPct val="0"/>
              </a:spcBef>
            </a:pPr>
            <a:r>
              <a:rPr lang="en-US" b="1" smtClean="0"/>
              <a:t>Just a belt is illegal.</a:t>
            </a:r>
          </a:p>
          <a:p>
            <a:pPr>
              <a:spcBef>
                <a:spcPct val="0"/>
              </a:spcBef>
            </a:pPr>
            <a:endParaRPr lang="en-US" b="1" smtClean="0"/>
          </a:p>
          <a:p>
            <a:pPr>
              <a:spcBef>
                <a:spcPct val="0"/>
              </a:spcBef>
            </a:pPr>
            <a:endParaRPr lang="en-US" b="1" smtClean="0"/>
          </a:p>
        </p:txBody>
      </p:sp>
      <p:sp>
        <p:nvSpPr>
          <p:cNvPr id="124932" name="Slide Number Placeholder 3"/>
          <p:cNvSpPr>
            <a:spLocks noGrp="1"/>
          </p:cNvSpPr>
          <p:nvPr>
            <p:ph type="sldNum" sz="quarter" idx="5"/>
          </p:nvPr>
        </p:nvSpPr>
        <p:spPr bwMode="auto">
          <a:noFill/>
          <a:ln>
            <a:miter lim="800000"/>
            <a:headEnd/>
            <a:tailEnd/>
          </a:ln>
        </p:spPr>
        <p:txBody>
          <a:bodyPr/>
          <a:lstStyle/>
          <a:p>
            <a:fld id="{2B9CD244-557A-401B-A140-12282BB84EBB}" type="slidenum">
              <a:rPr lang="en-US"/>
              <a:pPr/>
              <a:t>59</a:t>
            </a:fld>
            <a:endParaRPr lang="en-US"/>
          </a:p>
        </p:txBody>
      </p:sp>
    </p:spTree>
    <p:extLst>
      <p:ext uri="{BB962C8B-B14F-4D97-AF65-F5344CB8AC3E}">
        <p14:creationId xmlns:p14="http://schemas.microsoft.com/office/powerpoint/2010/main" val="483663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a-frame ladder is not being used appropriately.</a:t>
            </a:r>
          </a:p>
        </p:txBody>
      </p:sp>
      <p:sp>
        <p:nvSpPr>
          <p:cNvPr id="126980" name="Slide Number Placeholder 3"/>
          <p:cNvSpPr>
            <a:spLocks noGrp="1"/>
          </p:cNvSpPr>
          <p:nvPr>
            <p:ph type="sldNum" sz="quarter" idx="5"/>
          </p:nvPr>
        </p:nvSpPr>
        <p:spPr bwMode="auto">
          <a:noFill/>
          <a:ln>
            <a:miter lim="800000"/>
            <a:headEnd/>
            <a:tailEnd/>
          </a:ln>
        </p:spPr>
        <p:txBody>
          <a:bodyPr/>
          <a:lstStyle/>
          <a:p>
            <a:fld id="{DD0D2B00-BA8F-4E41-8AE1-18D46B5FFA34}" type="slidenum">
              <a:rPr lang="en-US"/>
              <a:pPr/>
              <a:t>60</a:t>
            </a:fld>
            <a:endParaRPr lang="en-US"/>
          </a:p>
        </p:txBody>
      </p:sp>
    </p:spTree>
    <p:extLst>
      <p:ext uri="{BB962C8B-B14F-4D97-AF65-F5344CB8AC3E}">
        <p14:creationId xmlns:p14="http://schemas.microsoft.com/office/powerpoint/2010/main" val="913071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When using an extension ladder for access, the ladder</a:t>
            </a:r>
            <a:r>
              <a:rPr lang="ja-JP" altLang="en-US" b="1" smtClean="0"/>
              <a:t>’</a:t>
            </a:r>
            <a:r>
              <a:rPr lang="en-US" altLang="ja-JP" b="1" dirty="0" smtClean="0"/>
              <a:t>s side rails must be supported.  Leaning the top rung of the ladder against the 4X4 post does not provide side rail support to stabilize the ladder, and puts the worker at risk of falling.</a:t>
            </a:r>
          </a:p>
          <a:p>
            <a:pPr>
              <a:spcBef>
                <a:spcPct val="0"/>
              </a:spcBef>
            </a:pPr>
            <a:endParaRPr lang="en-US" altLang="ja-JP" b="1" dirty="0" smtClean="0"/>
          </a:p>
          <a:p>
            <a:pPr>
              <a:spcBef>
                <a:spcPct val="0"/>
              </a:spcBef>
              <a:buFont typeface="Arial" pitchFamily="34" charset="0"/>
              <a:buChar char="•"/>
            </a:pPr>
            <a:r>
              <a:rPr lang="en-US" altLang="ja-JP" b="1" dirty="0" smtClean="0"/>
              <a:t>Also, there is</a:t>
            </a:r>
            <a:r>
              <a:rPr lang="en-US" altLang="ja-JP" b="1" baseline="0" dirty="0" smtClean="0"/>
              <a:t> no FP on the pump jack.  What could be used to prevent falls here?  PFAS or guardrails.</a:t>
            </a:r>
            <a:r>
              <a:rPr lang="en-US" altLang="ja-JP" dirty="0" smtClean="0"/>
              <a:t/>
            </a:r>
            <a:br>
              <a:rPr lang="en-US" altLang="ja-JP" dirty="0" smtClean="0"/>
            </a:br>
            <a:endParaRPr lang="en-US" altLang="ja-JP" dirty="0" smtClean="0"/>
          </a:p>
          <a:p>
            <a:pPr>
              <a:spcBef>
                <a:spcPct val="0"/>
              </a:spcBef>
            </a:pPr>
            <a:endParaRPr lang="en-US" dirty="0" smtClean="0"/>
          </a:p>
        </p:txBody>
      </p:sp>
      <p:sp>
        <p:nvSpPr>
          <p:cNvPr id="129028" name="Slide Number Placeholder 3"/>
          <p:cNvSpPr>
            <a:spLocks noGrp="1"/>
          </p:cNvSpPr>
          <p:nvPr>
            <p:ph type="sldNum" sz="quarter" idx="5"/>
          </p:nvPr>
        </p:nvSpPr>
        <p:spPr bwMode="auto">
          <a:noFill/>
          <a:ln>
            <a:miter lim="800000"/>
            <a:headEnd/>
            <a:tailEnd/>
          </a:ln>
        </p:spPr>
        <p:txBody>
          <a:bodyPr/>
          <a:lstStyle/>
          <a:p>
            <a:fld id="{AB179B80-16C1-4039-AD0D-A1E6C2599C4C}" type="slidenum">
              <a:rPr lang="en-US"/>
              <a:pPr/>
              <a:t>61</a:t>
            </a:fld>
            <a:endParaRPr lang="en-US"/>
          </a:p>
        </p:txBody>
      </p:sp>
    </p:spTree>
    <p:extLst>
      <p:ext uri="{BB962C8B-B14F-4D97-AF65-F5344CB8AC3E}">
        <p14:creationId xmlns:p14="http://schemas.microsoft.com/office/powerpoint/2010/main" val="2016659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The ladder must extend a minimum of 36 inches above the walking surface. Here we can see the worker holding onto the top of the pumpjack support post as he steps off the platform onto the top rung of the extension ladder.</a:t>
            </a:r>
            <a:r>
              <a:rPr lang="en-US" dirty="0" smtClean="0"/>
              <a:t/>
            </a:r>
            <a:br>
              <a:rPr lang="en-US" dirty="0" smtClean="0"/>
            </a:br>
            <a:endParaRPr lang="en-US" dirty="0" smtClean="0"/>
          </a:p>
          <a:p>
            <a:pPr>
              <a:spcBef>
                <a:spcPct val="0"/>
              </a:spcBef>
            </a:pP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a:lstStyle/>
          <a:p>
            <a:fld id="{94E45A21-67EA-4860-823D-D24F1FB2C772}" type="slidenum">
              <a:rPr lang="en-US"/>
              <a:pPr/>
              <a:t>62</a:t>
            </a:fld>
            <a:endParaRPr lang="en-US"/>
          </a:p>
        </p:txBody>
      </p:sp>
    </p:spTree>
    <p:extLst>
      <p:ext uri="{BB962C8B-B14F-4D97-AF65-F5344CB8AC3E}">
        <p14:creationId xmlns:p14="http://schemas.microsoft.com/office/powerpoint/2010/main" val="2591079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a:lstStyle/>
          <a:p>
            <a:pPr defTabSz="921340"/>
            <a:fld id="{41312614-5F76-4065-B0D2-E3BD0015418F}" type="slidenum">
              <a:rPr lang="en-US"/>
              <a:pPr defTabSz="921340"/>
              <a:t>63</a:t>
            </a:fld>
            <a:endParaRPr 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
        <p:nvSpPr>
          <p:cNvPr id="133125"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1343766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pPr defTabSz="921340"/>
            <a:fld id="{DA25E39E-83EA-40D6-AE6C-A3C941F81B49}" type="slidenum">
              <a:rPr lang="en-US"/>
              <a:pPr defTabSz="921340"/>
              <a:t>64</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Notes Placeholder 4"/>
          <p:cNvSpPr>
            <a:spLocks noGrp="1"/>
          </p:cNvSpPr>
          <p:nvPr/>
        </p:nvSpPr>
        <p:spPr bwMode="auto">
          <a:xfrm>
            <a:off x="694373" y="4387136"/>
            <a:ext cx="5554980" cy="4156234"/>
          </a:xfrm>
          <a:prstGeom prst="rect">
            <a:avLst/>
          </a:prstGeom>
          <a:noFill/>
          <a:ln w="9525">
            <a:noFill/>
            <a:miter lim="800000"/>
            <a:headEnd/>
            <a:tailEnd/>
          </a:ln>
        </p:spPr>
        <p:txBody>
          <a:bodyPr lIns="92445" tIns="46223" rIns="92445" bIns="46223"/>
          <a:lstStyle/>
          <a:p>
            <a:pPr eaLnBrk="0" hangingPunct="0">
              <a:spcBef>
                <a:spcPct val="30000"/>
              </a:spcBef>
            </a:pPr>
            <a:endParaRPr lang="en-US" sz="1200">
              <a:latin typeface="Calibri" pitchFamily="-106" charset="0"/>
            </a:endParaRPr>
          </a:p>
        </p:txBody>
      </p:sp>
      <p:sp>
        <p:nvSpPr>
          <p:cNvPr id="135173"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740678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69316" name="Slide Number Placeholder 3"/>
          <p:cNvSpPr>
            <a:spLocks noGrp="1"/>
          </p:cNvSpPr>
          <p:nvPr>
            <p:ph type="sldNum" sz="quarter" idx="5"/>
          </p:nvPr>
        </p:nvSpPr>
        <p:spPr bwMode="auto">
          <a:noFill/>
          <a:ln>
            <a:miter lim="800000"/>
            <a:headEnd/>
            <a:tailEnd/>
          </a:ln>
        </p:spPr>
        <p:txBody>
          <a:bodyPr/>
          <a:lstStyle/>
          <a:p>
            <a:pPr defTabSz="922297"/>
            <a:fld id="{99F63EA0-8E22-4008-A22C-44AD7797A3C9}" type="slidenum">
              <a:rPr lang="en-US"/>
              <a:pPr defTabSz="922297"/>
              <a:t>65</a:t>
            </a:fld>
            <a:endParaRPr lang="en-US" dirty="0"/>
          </a:p>
        </p:txBody>
      </p:sp>
    </p:spTree>
    <p:extLst>
      <p:ext uri="{BB962C8B-B14F-4D97-AF65-F5344CB8AC3E}">
        <p14:creationId xmlns:p14="http://schemas.microsoft.com/office/powerpoint/2010/main" val="630080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82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68292" name="Slide Number Placeholder 3"/>
          <p:cNvSpPr>
            <a:spLocks noGrp="1"/>
          </p:cNvSpPr>
          <p:nvPr>
            <p:ph type="sldNum" sz="quarter" idx="5"/>
          </p:nvPr>
        </p:nvSpPr>
        <p:spPr bwMode="auto">
          <a:noFill/>
          <a:ln>
            <a:miter lim="800000"/>
            <a:headEnd/>
            <a:tailEnd/>
          </a:ln>
        </p:spPr>
        <p:txBody>
          <a:bodyPr/>
          <a:lstStyle/>
          <a:p>
            <a:pPr defTabSz="922297"/>
            <a:fld id="{5DFB167A-99A0-4139-9E42-1DA9B89A763A}" type="slidenum">
              <a:rPr lang="en-US"/>
              <a:pPr defTabSz="922297"/>
              <a:t>66</a:t>
            </a:fld>
            <a:endParaRPr lang="en-US" dirty="0"/>
          </a:p>
        </p:txBody>
      </p:sp>
    </p:spTree>
    <p:extLst>
      <p:ext uri="{BB962C8B-B14F-4D97-AF65-F5344CB8AC3E}">
        <p14:creationId xmlns:p14="http://schemas.microsoft.com/office/powerpoint/2010/main" val="299250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A9FDEC1E-953A-4C00-B2F5-2A388E7FE650}" type="slidenum">
              <a:rPr lang="en-US"/>
              <a:pPr/>
              <a:t>9</a:t>
            </a:fld>
            <a:endParaRPr lang="en-US"/>
          </a:p>
        </p:txBody>
      </p:sp>
    </p:spTree>
    <p:extLst>
      <p:ext uri="{BB962C8B-B14F-4D97-AF65-F5344CB8AC3E}">
        <p14:creationId xmlns:p14="http://schemas.microsoft.com/office/powerpoint/2010/main" val="2558441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Three point contact means at least ¾ arms and legs need to be touching the ladder for support.  This could be 2 hands, one foot as climbing or 2 feet and one hand.  Standards that apply: 1926.1053(b)(21) use at least one hand to grasp the ladder and 1926.1053(b)(22) employees shall not carry any object or load that could cause the employee to lose balance or fall.  This means that workers cannot carry supplies because they will not be able to maintain 3-point contact.  Instead pulley systems or other systems must be employed to get materials to where needed.</a:t>
            </a:r>
          </a:p>
        </p:txBody>
      </p:sp>
      <p:sp>
        <p:nvSpPr>
          <p:cNvPr id="141316" name="Slide Number Placeholder 3"/>
          <p:cNvSpPr>
            <a:spLocks noGrp="1"/>
          </p:cNvSpPr>
          <p:nvPr>
            <p:ph type="sldNum" sz="quarter" idx="5"/>
          </p:nvPr>
        </p:nvSpPr>
        <p:spPr bwMode="auto">
          <a:noFill/>
          <a:ln>
            <a:miter lim="800000"/>
            <a:headEnd/>
            <a:tailEnd/>
          </a:ln>
        </p:spPr>
        <p:txBody>
          <a:bodyPr/>
          <a:lstStyle/>
          <a:p>
            <a:pPr defTabSz="921340"/>
            <a:fld id="{5CCE0144-63AE-406B-9901-CA3CB1E9BB00}" type="slidenum">
              <a:rPr lang="en-US"/>
              <a:pPr defTabSz="921340"/>
              <a:t>67</a:t>
            </a:fld>
            <a:endParaRPr lang="en-US"/>
          </a:p>
        </p:txBody>
      </p:sp>
    </p:spTree>
    <p:extLst>
      <p:ext uri="{BB962C8B-B14F-4D97-AF65-F5344CB8AC3E}">
        <p14:creationId xmlns:p14="http://schemas.microsoft.com/office/powerpoint/2010/main" val="144790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endParaRPr lang="en-US" b="1" dirty="0" smtClean="0"/>
          </a:p>
          <a:p>
            <a:pPr>
              <a:spcBef>
                <a:spcPct val="0"/>
              </a:spcBef>
              <a:buFontTx/>
              <a:buChar char="•"/>
            </a:pPr>
            <a:r>
              <a:rPr lang="en-US" b="1" dirty="0" smtClean="0"/>
              <a:t>  </a:t>
            </a:r>
            <a:r>
              <a:rPr lang="en-US" dirty="0" smtClean="0"/>
              <a:t>Should be angled on a 4-1 ratio.  Standard that applies, 1926.1053(b)(20) user shall face the ladder.</a:t>
            </a:r>
          </a:p>
        </p:txBody>
      </p:sp>
      <p:sp>
        <p:nvSpPr>
          <p:cNvPr id="143364" name="Slide Number Placeholder 3"/>
          <p:cNvSpPr>
            <a:spLocks noGrp="1"/>
          </p:cNvSpPr>
          <p:nvPr>
            <p:ph type="sldNum" sz="quarter" idx="5"/>
          </p:nvPr>
        </p:nvSpPr>
        <p:spPr bwMode="auto">
          <a:noFill/>
          <a:ln>
            <a:miter lim="800000"/>
            <a:headEnd/>
            <a:tailEnd/>
          </a:ln>
        </p:spPr>
        <p:txBody>
          <a:bodyPr/>
          <a:lstStyle/>
          <a:p>
            <a:pPr defTabSz="921340"/>
            <a:fld id="{22DD0D63-A1CC-405F-AA37-34BB5E6F1DAA}" type="slidenum">
              <a:rPr lang="en-US"/>
              <a:pPr defTabSz="921340"/>
              <a:t>68</a:t>
            </a:fld>
            <a:endParaRPr lang="en-US"/>
          </a:p>
        </p:txBody>
      </p:sp>
    </p:spTree>
    <p:extLst>
      <p:ext uri="{BB962C8B-B14F-4D97-AF65-F5344CB8AC3E}">
        <p14:creationId xmlns:p14="http://schemas.microsoft.com/office/powerpoint/2010/main" val="318532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Narrative:</a:t>
            </a:r>
          </a:p>
          <a:p>
            <a:pPr>
              <a:spcBef>
                <a:spcPct val="0"/>
              </a:spcBef>
            </a:pPr>
            <a:r>
              <a:rPr lang="en-US" smtClean="0"/>
              <a:t>An easy trick to figure out whether your ladder is extended at the correct pitch is to follow the example of the picture at the right.  Here, the worker has his toes next to the foot of the ladder and is extending his arms directly out in front of him at chest height.  If his hands then touch the step of the ladder easily at chest level, the ladder is at the correct 4:1 pitch.</a:t>
            </a:r>
          </a:p>
        </p:txBody>
      </p:sp>
      <p:sp>
        <p:nvSpPr>
          <p:cNvPr id="145412" name="Slide Number Placeholder 3"/>
          <p:cNvSpPr>
            <a:spLocks noGrp="1"/>
          </p:cNvSpPr>
          <p:nvPr>
            <p:ph type="sldNum" sz="quarter" idx="5"/>
          </p:nvPr>
        </p:nvSpPr>
        <p:spPr bwMode="auto">
          <a:noFill/>
          <a:ln>
            <a:miter lim="800000"/>
            <a:headEnd/>
            <a:tailEnd/>
          </a:ln>
        </p:spPr>
        <p:txBody>
          <a:bodyPr/>
          <a:lstStyle/>
          <a:p>
            <a:fld id="{4BE8D951-5D91-4F6D-8530-9F1D1A2DC9E5}" type="slidenum">
              <a:rPr lang="en-US"/>
              <a:pPr/>
              <a:t>69</a:t>
            </a:fld>
            <a:endParaRPr lang="en-US"/>
          </a:p>
        </p:txBody>
      </p:sp>
    </p:spTree>
    <p:extLst>
      <p:ext uri="{BB962C8B-B14F-4D97-AF65-F5344CB8AC3E}">
        <p14:creationId xmlns:p14="http://schemas.microsoft.com/office/powerpoint/2010/main" val="15382335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pPr defTabSz="921340"/>
            <a:fld id="{E363184C-F1E4-4F17-BE21-B12E8DE55AB1}" type="slidenum">
              <a:rPr lang="en-US"/>
              <a:pPr defTabSz="921340"/>
              <a:t>70</a:t>
            </a:fld>
            <a:endParaRPr lang="en-US"/>
          </a:p>
        </p:txBody>
      </p:sp>
    </p:spTree>
    <p:extLst>
      <p:ext uri="{BB962C8B-B14F-4D97-AF65-F5344CB8AC3E}">
        <p14:creationId xmlns:p14="http://schemas.microsoft.com/office/powerpoint/2010/main" val="12861019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Many of the finishing details, such as installing light fixtures, ceiling fans, vents, and other items, may expose workers to fall hazards. The worker at the top of the stairs is installing molding around a stair landing and balcony that has not yet been protected.  Until the permanent railing is installed, this worker must be protected from falling.  Also notice that there is no handrail for workers to use when they are on the stairs, or a guardrail to protect them from falling.  Standards that apply:1926.501(b)(13) fall protection from the landing 6’ or more above the next level and 1926.1052(c)(1)(ii) stairways having 4 or more risers or rising more than 30”, whichever is less, shall be equipped with (</a:t>
            </a:r>
            <a:r>
              <a:rPr lang="en-US" b="1" dirty="0" err="1" smtClean="0"/>
              <a:t>i</a:t>
            </a:r>
            <a:r>
              <a:rPr lang="en-US" b="1" dirty="0" smtClean="0"/>
              <a:t>) at least one handrail: and (ii) One </a:t>
            </a:r>
            <a:r>
              <a:rPr lang="en-US" b="1" dirty="0" err="1" smtClean="0"/>
              <a:t>starrail</a:t>
            </a:r>
            <a:r>
              <a:rPr lang="en-US" b="1" dirty="0" smtClean="0"/>
              <a:t> system along each unprotected side or edge.</a:t>
            </a:r>
            <a:endParaRPr lang="en-US" dirty="0" smtClean="0"/>
          </a:p>
          <a:p>
            <a:pPr>
              <a:spcBef>
                <a:spcPct val="0"/>
              </a:spcBef>
            </a:pPr>
            <a:endParaRPr lang="en-US" dirty="0" smtClean="0"/>
          </a:p>
          <a:p>
            <a:pPr>
              <a:spcBef>
                <a:spcPct val="0"/>
              </a:spcBef>
            </a:pPr>
            <a:endParaRPr lang="es-MX" dirty="0" smtClean="0"/>
          </a:p>
        </p:txBody>
      </p:sp>
      <p:sp>
        <p:nvSpPr>
          <p:cNvPr id="149508" name="Slide Number Placeholder 3"/>
          <p:cNvSpPr>
            <a:spLocks noGrp="1"/>
          </p:cNvSpPr>
          <p:nvPr>
            <p:ph type="sldNum" sz="quarter" idx="5"/>
          </p:nvPr>
        </p:nvSpPr>
        <p:spPr bwMode="auto">
          <a:noFill/>
          <a:ln>
            <a:miter lim="800000"/>
            <a:headEnd/>
            <a:tailEnd/>
          </a:ln>
        </p:spPr>
        <p:txBody>
          <a:bodyPr/>
          <a:lstStyle/>
          <a:p>
            <a:fld id="{9B7575D4-4436-4A58-A4E3-4C08244A442F}" type="slidenum">
              <a:rPr lang="en-US"/>
              <a:pPr/>
              <a:t>71</a:t>
            </a:fld>
            <a:endParaRPr lang="en-US"/>
          </a:p>
        </p:txBody>
      </p:sp>
    </p:spTree>
    <p:extLst>
      <p:ext uri="{BB962C8B-B14F-4D97-AF65-F5344CB8AC3E}">
        <p14:creationId xmlns:p14="http://schemas.microsoft.com/office/powerpoint/2010/main" val="3137500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u="sng" smtClean="0">
                <a:ea typeface="ＭＳ Ｐゴシック" pitchFamily="34" charset="-128"/>
              </a:rPr>
              <a:t>Narrative:</a:t>
            </a:r>
            <a:r>
              <a:rPr lang="en-US" smtClean="0">
                <a:ea typeface="ＭＳ Ｐゴシック" pitchFamily="34" charset="-128"/>
              </a:rPr>
              <a:t/>
            </a:r>
            <a:br>
              <a:rPr lang="en-US" smtClean="0">
                <a:ea typeface="ＭＳ Ｐゴシック" pitchFamily="34" charset="-128"/>
              </a:rPr>
            </a:br>
            <a:r>
              <a:rPr lang="en-US" b="1" smtClean="0">
                <a:ea typeface="ＭＳ Ｐゴシック" pitchFamily="34" charset="-128"/>
              </a:rPr>
              <a:t>A temporary guardrail system protects workers accessing the different levels of the home. The toprail of the guardrail system also serves as a stairrail. This guardrail system is also used to protect employees from the unprotected side of the landing at the top of the staircase.</a:t>
            </a: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271364" name="Slide Number Placeholder 3"/>
          <p:cNvSpPr>
            <a:spLocks noGrp="1"/>
          </p:cNvSpPr>
          <p:nvPr>
            <p:ph type="sldNum" sz="quarter" idx="5"/>
          </p:nvPr>
        </p:nvSpPr>
        <p:spPr bwMode="auto">
          <a:noFill/>
          <a:ln>
            <a:miter lim="800000"/>
            <a:headEnd/>
            <a:tailEnd/>
          </a:ln>
        </p:spPr>
        <p:txBody>
          <a:bodyPr/>
          <a:lstStyle/>
          <a:p>
            <a:pPr defTabSz="922297"/>
            <a:fld id="{829FEE0F-5D91-4A4F-90C4-6EAE25D3F89F}" type="slidenum">
              <a:rPr lang="en-US"/>
              <a:pPr defTabSz="922297"/>
              <a:t>72</a:t>
            </a:fld>
            <a:endParaRPr lang="en-US" dirty="0"/>
          </a:p>
        </p:txBody>
      </p:sp>
    </p:spTree>
    <p:extLst>
      <p:ext uri="{BB962C8B-B14F-4D97-AF65-F5344CB8AC3E}">
        <p14:creationId xmlns:p14="http://schemas.microsoft.com/office/powerpoint/2010/main" val="3007799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Unprotected staircases and large openings in floors are common fall hazards present during residential flooring.  When employee</a:t>
            </a:r>
            <a:r>
              <a:rPr lang="en-US" altLang="ja-JP" b="1" dirty="0" smtClean="0"/>
              <a:t>s are working around these openings, the openings must be controlled. The simplest solutions would be to install a guardrail or a hole cover to eliminate the risk of a fall.  A cover is</a:t>
            </a:r>
            <a:r>
              <a:rPr lang="en-US" altLang="ja-JP" b="1" baseline="0" dirty="0" smtClean="0"/>
              <a:t> required to be secured </a:t>
            </a:r>
            <a:r>
              <a:rPr lang="en-US" altLang="ja-JP" b="1" baseline="0" smtClean="0"/>
              <a:t>and marked. </a:t>
            </a:r>
            <a:r>
              <a:rPr lang="en-US" altLang="ja-JP" dirty="0" smtClean="0"/>
              <a:t/>
            </a:r>
            <a:br>
              <a:rPr lang="en-US" altLang="ja-JP" dirty="0" smtClean="0"/>
            </a:br>
            <a:endParaRPr lang="en-US" altLang="ja-JP" dirty="0" smtClean="0"/>
          </a:p>
          <a:p>
            <a:pPr>
              <a:spcBef>
                <a:spcPct val="0"/>
              </a:spcBef>
            </a:pPr>
            <a:endParaRPr lang="en-US"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A2702445-F36F-4D1B-899D-49C685531939}" type="slidenum">
              <a:rPr lang="en-US"/>
              <a:pPr/>
              <a:t>73</a:t>
            </a:fld>
            <a:endParaRPr lang="en-US"/>
          </a:p>
        </p:txBody>
      </p:sp>
    </p:spTree>
    <p:extLst>
      <p:ext uri="{BB962C8B-B14F-4D97-AF65-F5344CB8AC3E}">
        <p14:creationId xmlns:p14="http://schemas.microsoft.com/office/powerpoint/2010/main" val="8134465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Image from http://www.osha.gov/stopfalls/factsheet_sp.pdf</a:t>
            </a:r>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74</a:t>
            </a:fld>
            <a:endParaRPr lang="en-US"/>
          </a:p>
        </p:txBody>
      </p:sp>
    </p:spTree>
    <p:extLst>
      <p:ext uri="{BB962C8B-B14F-4D97-AF65-F5344CB8AC3E}">
        <p14:creationId xmlns:p14="http://schemas.microsoft.com/office/powerpoint/2010/main" val="3583753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ea typeface="ＭＳ Ｐゴシック" pitchFamily="34" charset="-128"/>
              </a:rPr>
              <a:t> Injuries and illnesses occur because workers are exposed to hazards on their jobs.</a:t>
            </a:r>
          </a:p>
          <a:p>
            <a:pPr eaLnBrk="1" hangingPunct="1">
              <a:spcBef>
                <a:spcPct val="0"/>
              </a:spcBef>
              <a:buFontTx/>
              <a:buChar char="•"/>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Identify the safety and health hazards at the workplace.</a:t>
            </a:r>
          </a:p>
          <a:p>
            <a:pPr eaLnBrk="1" hangingPunct="1">
              <a:spcBef>
                <a:spcPct val="0"/>
              </a:spcBef>
              <a:buFontTx/>
              <a:buChar char="•"/>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Eliminate or otherwise control the hazards using the </a:t>
            </a:r>
            <a:r>
              <a:rPr lang="ja-JP" altLang="en-US" smtClean="0">
                <a:ea typeface="ＭＳ Ｐゴシック" pitchFamily="34" charset="-128"/>
              </a:rPr>
              <a:t>“</a:t>
            </a:r>
            <a:r>
              <a:rPr lang="en-US" altLang="ja-JP" smtClean="0">
                <a:ea typeface="ＭＳ Ｐゴシック" pitchFamily="34" charset="-128"/>
              </a:rPr>
              <a:t>Hierarchy of Controls.</a:t>
            </a:r>
            <a:r>
              <a:rPr lang="ja-JP" altLang="en-US" smtClean="0">
                <a:ea typeface="ＭＳ Ｐゴシック" pitchFamily="34" charset="-128"/>
              </a:rPr>
              <a:t>”</a:t>
            </a:r>
            <a:endParaRPr lang="en-US" altLang="ja-JP" smtClean="0">
              <a:ea typeface="ＭＳ Ｐゴシック" pitchFamily="34" charset="-128"/>
            </a:endParaRPr>
          </a:p>
          <a:p>
            <a:pPr eaLnBrk="1" hangingPunct="1">
              <a:spcBef>
                <a:spcPct val="0"/>
              </a:spcBef>
              <a:buFontTx/>
              <a:buChar char="•"/>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Fix the job, not the worker.</a:t>
            </a:r>
          </a:p>
        </p:txBody>
      </p:sp>
      <p:sp>
        <p:nvSpPr>
          <p:cNvPr id="214020" name="Slide Number Placeholder 3"/>
          <p:cNvSpPr>
            <a:spLocks noGrp="1"/>
          </p:cNvSpPr>
          <p:nvPr>
            <p:ph type="sldNum" sz="quarter" idx="5"/>
          </p:nvPr>
        </p:nvSpPr>
        <p:spPr bwMode="auto">
          <a:noFill/>
          <a:ln>
            <a:miter lim="800000"/>
            <a:headEnd/>
            <a:tailEnd/>
          </a:ln>
        </p:spPr>
        <p:txBody>
          <a:bodyPr/>
          <a:lstStyle/>
          <a:p>
            <a:fld id="{100CCE83-9D38-4E45-8B12-05CCAB2E3649}" type="slidenum">
              <a:rPr lang="en-US"/>
              <a:pPr/>
              <a:t>76</a:t>
            </a:fld>
            <a:endParaRPr lang="en-US"/>
          </a:p>
        </p:txBody>
      </p:sp>
    </p:spTree>
    <p:extLst>
      <p:ext uri="{BB962C8B-B14F-4D97-AF65-F5344CB8AC3E}">
        <p14:creationId xmlns:p14="http://schemas.microsoft.com/office/powerpoint/2010/main" val="26643623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solidFill>
                  <a:schemeClr val="bg1"/>
                </a:solidFill>
                <a:ea typeface="ＭＳ Ｐゴシック" pitchFamily="34" charset="-128"/>
              </a:rPr>
              <a:t>1926.502(b)(4)</a:t>
            </a:r>
          </a:p>
        </p:txBody>
      </p:sp>
      <p:sp>
        <p:nvSpPr>
          <p:cNvPr id="225284" name="Slide Number Placeholder 3"/>
          <p:cNvSpPr>
            <a:spLocks noGrp="1"/>
          </p:cNvSpPr>
          <p:nvPr>
            <p:ph type="sldNum" sz="quarter" idx="5"/>
          </p:nvPr>
        </p:nvSpPr>
        <p:spPr bwMode="auto">
          <a:noFill/>
          <a:ln>
            <a:miter lim="800000"/>
            <a:headEnd/>
            <a:tailEnd/>
          </a:ln>
        </p:spPr>
        <p:txBody>
          <a:bodyPr/>
          <a:lstStyle/>
          <a:p>
            <a:fld id="{4B25E255-37A9-4BA6-A329-0907C30F61EA}" type="slidenum">
              <a:rPr lang="en-US"/>
              <a:pPr/>
              <a:t>77</a:t>
            </a:fld>
            <a:endParaRPr lang="en-US"/>
          </a:p>
        </p:txBody>
      </p:sp>
    </p:spTree>
    <p:extLst>
      <p:ext uri="{BB962C8B-B14F-4D97-AF65-F5344CB8AC3E}">
        <p14:creationId xmlns:p14="http://schemas.microsoft.com/office/powerpoint/2010/main" val="265815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Despues</a:t>
            </a:r>
            <a:r>
              <a:rPr lang="en-US" dirty="0" smtClean="0"/>
              <a:t> de </a:t>
            </a:r>
            <a:r>
              <a:rPr lang="en-US" dirty="0" err="1" smtClean="0"/>
              <a:t>revisarlo</a:t>
            </a:r>
            <a:r>
              <a:rPr lang="en-US" dirty="0" smtClean="0"/>
              <a:t>, </a:t>
            </a:r>
            <a:r>
              <a:rPr lang="en-US" dirty="0" err="1" smtClean="0"/>
              <a:t>pregunte</a:t>
            </a:r>
            <a:r>
              <a:rPr lang="en-US" baseline="0" dirty="0" smtClean="0"/>
              <a:t> a la </a:t>
            </a:r>
            <a:r>
              <a:rPr lang="en-US" baseline="0" dirty="0" err="1" smtClean="0"/>
              <a:t>gente</a:t>
            </a:r>
            <a:r>
              <a:rPr lang="en-US" baseline="0" dirty="0" smtClean="0"/>
              <a:t> a </a:t>
            </a:r>
            <a:r>
              <a:rPr lang="en-US" baseline="0" dirty="0" err="1" smtClean="0"/>
              <a:t>levantar</a:t>
            </a:r>
            <a:r>
              <a:rPr lang="en-US" baseline="0" dirty="0" smtClean="0"/>
              <a:t> la </a:t>
            </a:r>
            <a:r>
              <a:rPr lang="en-US" baseline="0" dirty="0" err="1" smtClean="0"/>
              <a:t>mano</a:t>
            </a:r>
            <a:r>
              <a:rPr lang="en-US" baseline="0" dirty="0" smtClean="0"/>
              <a:t> </a:t>
            </a:r>
            <a:r>
              <a:rPr lang="en-US" baseline="0" dirty="0" err="1" smtClean="0"/>
              <a:t>si</a:t>
            </a:r>
            <a:r>
              <a:rPr lang="en-US" baseline="0" dirty="0" smtClean="0"/>
              <a:t> </a:t>
            </a:r>
            <a:r>
              <a:rPr lang="en-US" baseline="0" dirty="0" err="1" smtClean="0"/>
              <a:t>ellos</a:t>
            </a:r>
            <a:r>
              <a:rPr lang="en-US" baseline="0" dirty="0" smtClean="0"/>
              <a:t> o </a:t>
            </a:r>
            <a:r>
              <a:rPr lang="en-US" baseline="0" dirty="0" err="1" smtClean="0"/>
              <a:t>alguien</a:t>
            </a:r>
            <a:r>
              <a:rPr lang="en-US" baseline="0" dirty="0" smtClean="0"/>
              <a:t> </a:t>
            </a:r>
            <a:r>
              <a:rPr lang="en-US" baseline="0" dirty="0" err="1" smtClean="0"/>
              <a:t>que</a:t>
            </a:r>
            <a:r>
              <a:rPr lang="en-US" baseline="0" dirty="0" smtClean="0"/>
              <a:t> </a:t>
            </a:r>
            <a:r>
              <a:rPr lang="en-US" baseline="0" dirty="0" err="1" smtClean="0"/>
              <a:t>conocen</a:t>
            </a:r>
            <a:r>
              <a:rPr lang="en-US" baseline="0" dirty="0" smtClean="0"/>
              <a:t> </a:t>
            </a:r>
            <a:r>
              <a:rPr lang="en-US" baseline="0" dirty="0" err="1" smtClean="0"/>
              <a:t>fueron</a:t>
            </a:r>
            <a:r>
              <a:rPr lang="en-US" baseline="0" dirty="0" smtClean="0"/>
              <a:t> </a:t>
            </a:r>
            <a:r>
              <a:rPr lang="en-US" baseline="0" dirty="0" err="1" smtClean="0"/>
              <a:t>lesionados</a:t>
            </a:r>
            <a:r>
              <a:rPr lang="en-US" baseline="0" dirty="0" smtClean="0"/>
              <a:t> en el </a:t>
            </a:r>
            <a:r>
              <a:rPr lang="en-US" baseline="0" dirty="0" err="1" smtClean="0"/>
              <a:t>trabajo</a:t>
            </a:r>
            <a:r>
              <a:rPr lang="en-US" baseline="0" dirty="0" smtClean="0"/>
              <a:t>.  </a:t>
            </a:r>
            <a:r>
              <a:rPr lang="en-US" baseline="0" dirty="0" err="1" smtClean="0"/>
              <a:t>Todos</a:t>
            </a:r>
            <a:r>
              <a:rPr lang="en-US" baseline="0" dirty="0" smtClean="0"/>
              <a:t> </a:t>
            </a:r>
            <a:r>
              <a:rPr lang="en-US" baseline="0" dirty="0" err="1" smtClean="0"/>
              <a:t>somos</a:t>
            </a:r>
            <a:r>
              <a:rPr lang="en-US" baseline="0" dirty="0" smtClean="0"/>
              <a:t> </a:t>
            </a:r>
            <a:r>
              <a:rPr lang="en-US" baseline="0" dirty="0" err="1" smtClean="0"/>
              <a:t>afectados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796F56B-E646-4360-987D-941D1246C689}" type="slidenum">
              <a:rPr lang="en-US" smtClean="0"/>
              <a:pPr>
                <a:defRPr/>
              </a:pPr>
              <a:t>10</a:t>
            </a:fld>
            <a:endParaRPr lang="en-US"/>
          </a:p>
        </p:txBody>
      </p:sp>
    </p:spTree>
    <p:extLst>
      <p:ext uri="{BB962C8B-B14F-4D97-AF65-F5344CB8AC3E}">
        <p14:creationId xmlns:p14="http://schemas.microsoft.com/office/powerpoint/2010/main" val="1372313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u="sng" smtClean="0">
                <a:ea typeface="ＭＳ Ｐゴシック" pitchFamily="34" charset="-128"/>
              </a:rPr>
              <a:t>Narrative:</a:t>
            </a:r>
            <a:r>
              <a:rPr lang="en-US" smtClean="0">
                <a:ea typeface="ＭＳ Ｐゴシック" pitchFamily="34" charset="-128"/>
              </a:rPr>
              <a:t/>
            </a:r>
            <a:br>
              <a:rPr lang="en-US" smtClean="0">
                <a:ea typeface="ＭＳ Ｐゴシック" pitchFamily="34" charset="-128"/>
              </a:rPr>
            </a:br>
            <a:r>
              <a:rPr lang="en-US" b="1" smtClean="0">
                <a:ea typeface="ＭＳ Ｐゴシック" pitchFamily="34" charset="-128"/>
              </a:rPr>
              <a:t>Another safe alternative is to pre-install guardrails on window and door openings prior to raising the wall sections.  While this does not protect the worker until the wall is secured, it reduces the amount of time that the employee is exposed to a fall once it is in place. The guardrail shown here was installed prior to lifting the wall.</a:t>
            </a:r>
          </a:p>
          <a:p>
            <a:endParaRPr lang="en-US" b="1" smtClean="0">
              <a:ea typeface="ＭＳ Ｐゴシック" pitchFamily="34" charset="-128"/>
            </a:endParaRPr>
          </a:p>
          <a:p>
            <a:r>
              <a:rPr lang="en-US" b="1" smtClean="0">
                <a:ea typeface="ＭＳ Ｐゴシック" pitchFamily="34" charset="-128"/>
              </a:rPr>
              <a:t>Workers should have safety straps in case the wall falls over.</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a:p>
            <a:endParaRPr lang="en-US" smtClean="0">
              <a:ea typeface="ＭＳ Ｐゴシック" pitchFamily="34" charset="-128"/>
            </a:endParaRPr>
          </a:p>
        </p:txBody>
      </p:sp>
      <p:sp>
        <p:nvSpPr>
          <p:cNvPr id="228356" name="Slide Number Placeholder 3"/>
          <p:cNvSpPr>
            <a:spLocks noGrp="1"/>
          </p:cNvSpPr>
          <p:nvPr>
            <p:ph type="sldNum" sz="quarter" idx="5"/>
          </p:nvPr>
        </p:nvSpPr>
        <p:spPr bwMode="auto">
          <a:noFill/>
          <a:ln>
            <a:miter lim="800000"/>
            <a:headEnd/>
            <a:tailEnd/>
          </a:ln>
        </p:spPr>
        <p:txBody>
          <a:bodyPr/>
          <a:lstStyle/>
          <a:p>
            <a:fld id="{F103168B-DFF4-428C-8F39-D70BA793666A}" type="slidenum">
              <a:rPr lang="en-US"/>
              <a:pPr/>
              <a:t>78</a:t>
            </a:fld>
            <a:endParaRPr lang="en-US"/>
          </a:p>
        </p:txBody>
      </p:sp>
    </p:spTree>
    <p:extLst>
      <p:ext uri="{BB962C8B-B14F-4D97-AF65-F5344CB8AC3E}">
        <p14:creationId xmlns:p14="http://schemas.microsoft.com/office/powerpoint/2010/main" val="17307461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34348" indent="-234348">
              <a:spcBef>
                <a:spcPct val="0"/>
              </a:spcBef>
              <a:buFontTx/>
              <a:buAutoNum type="alphaUcParenR"/>
            </a:pPr>
            <a:r>
              <a:rPr lang="en-US" smtClean="0"/>
              <a:t>A pre-fabricated wall panel positioned for installation behind a fully protected area -- potential fall to the exterior of the structure has been eliminated. Also, stairwell is protected by guardrails -- eliminating falls to the interior also.</a:t>
            </a:r>
          </a:p>
          <a:p>
            <a:pPr marL="234348" indent="-234348">
              <a:spcBef>
                <a:spcPct val="0"/>
              </a:spcBef>
            </a:pPr>
            <a:r>
              <a:rPr lang="en-US" smtClean="0"/>
              <a:t>B) Here are guardrails that were either positioned prior to, or after, sheathing and left in place for the follow along trades to do their job.  </a:t>
            </a:r>
          </a:p>
          <a:p>
            <a:pPr marL="234348" indent="-234348">
              <a:spcBef>
                <a:spcPct val="0"/>
              </a:spcBef>
            </a:pPr>
            <a:r>
              <a:rPr lang="en-US" smtClean="0"/>
              <a:t>Proper coordination can lead to one system serving the needs of several trades.</a:t>
            </a:r>
          </a:p>
          <a:p>
            <a:pPr marL="234348" indent="-234348">
              <a:spcBef>
                <a:spcPct val="0"/>
              </a:spcBef>
            </a:pPr>
            <a:r>
              <a:rPr lang="en-US" i="1" smtClean="0"/>
              <a:t>From: http://www.osha.gov/doc/residential_fall_protection/ppt/index.html</a:t>
            </a:r>
          </a:p>
          <a:p>
            <a:pPr marL="234348" indent="-234348">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DE3FEEDE-4855-4AE6-9E9D-6BFDE40A7CA5}" type="slidenum">
              <a:rPr lang="en-US"/>
              <a:pPr/>
              <a:t>79</a:t>
            </a:fld>
            <a:endParaRPr lang="en-US"/>
          </a:p>
        </p:txBody>
      </p:sp>
    </p:spTree>
    <p:extLst>
      <p:ext uri="{BB962C8B-B14F-4D97-AF65-F5344CB8AC3E}">
        <p14:creationId xmlns:p14="http://schemas.microsoft.com/office/powerpoint/2010/main" val="22234109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smtClean="0"/>
              <a:t>Answers:</a:t>
            </a:r>
          </a:p>
          <a:p>
            <a:pPr>
              <a:spcBef>
                <a:spcPct val="0"/>
              </a:spcBef>
              <a:buFontTx/>
              <a:buAutoNum type="arabicParenR"/>
            </a:pPr>
            <a:r>
              <a:rPr lang="en-US" dirty="0" smtClean="0"/>
              <a:t>Without the anchorage, the PFAS won’t stop someone from falling!</a:t>
            </a:r>
          </a:p>
          <a:p>
            <a:pPr>
              <a:spcBef>
                <a:spcPct val="0"/>
              </a:spcBef>
              <a:buFontTx/>
              <a:buAutoNum type="arabicParenR"/>
            </a:pPr>
            <a:r>
              <a:rPr lang="en-US" dirty="0" smtClean="0"/>
              <a:t>Connect the harness to the lanyard and anchor points</a:t>
            </a:r>
          </a:p>
          <a:p>
            <a:pPr>
              <a:spcBef>
                <a:spcPct val="0"/>
              </a:spcBef>
              <a:buFontTx/>
              <a:buAutoNum type="arabicParenR"/>
            </a:pPr>
            <a:r>
              <a:rPr lang="en-US" dirty="0" smtClean="0"/>
              <a:t>5,000 lbs</a:t>
            </a:r>
          </a:p>
        </p:txBody>
      </p:sp>
      <p:sp>
        <p:nvSpPr>
          <p:cNvPr id="167940" name="Slide Number Placeholder 3"/>
          <p:cNvSpPr>
            <a:spLocks noGrp="1"/>
          </p:cNvSpPr>
          <p:nvPr>
            <p:ph type="sldNum" sz="quarter" idx="5"/>
          </p:nvPr>
        </p:nvSpPr>
        <p:spPr bwMode="auto">
          <a:noFill/>
          <a:ln>
            <a:miter lim="800000"/>
            <a:headEnd/>
            <a:tailEnd/>
          </a:ln>
        </p:spPr>
        <p:txBody>
          <a:bodyPr/>
          <a:lstStyle/>
          <a:p>
            <a:fld id="{75B67067-09B9-4B83-8EA1-3C4412E72544}" type="slidenum">
              <a:rPr lang="en-US"/>
              <a:pPr/>
              <a:t>82</a:t>
            </a:fld>
            <a:endParaRPr lang="en-US"/>
          </a:p>
        </p:txBody>
      </p:sp>
    </p:spTree>
    <p:extLst>
      <p:ext uri="{BB962C8B-B14F-4D97-AF65-F5344CB8AC3E}">
        <p14:creationId xmlns:p14="http://schemas.microsoft.com/office/powerpoint/2010/main" val="1021334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The strap can be installed on top of the plywood or OSB sheathing.  This anchor used in combination with a full-body harness and the appropriate lanyard will allow workers to perform this task safely.  This system will also protect workers while leaning over the edge of a platform into a hoisting area.</a:t>
            </a:r>
          </a:p>
          <a:p>
            <a:pPr>
              <a:spcBef>
                <a:spcPct val="0"/>
              </a:spcBef>
            </a:pPr>
            <a:endParaRPr lang="en-US" b="1" u="sng" smtClean="0"/>
          </a:p>
        </p:txBody>
      </p:sp>
      <p:sp>
        <p:nvSpPr>
          <p:cNvPr id="169988" name="Slide Number Placeholder 3"/>
          <p:cNvSpPr>
            <a:spLocks noGrp="1"/>
          </p:cNvSpPr>
          <p:nvPr>
            <p:ph type="sldNum" sz="quarter" idx="5"/>
          </p:nvPr>
        </p:nvSpPr>
        <p:spPr bwMode="auto">
          <a:noFill/>
          <a:ln>
            <a:miter lim="800000"/>
            <a:headEnd/>
            <a:tailEnd/>
          </a:ln>
        </p:spPr>
        <p:txBody>
          <a:bodyPr/>
          <a:lstStyle/>
          <a:p>
            <a:fld id="{07295449-F47F-4591-8DE8-FB6E5E33D7B7}" type="slidenum">
              <a:rPr lang="en-US"/>
              <a:pPr/>
              <a:t>83</a:t>
            </a:fld>
            <a:endParaRPr lang="en-US"/>
          </a:p>
        </p:txBody>
      </p:sp>
    </p:spTree>
    <p:extLst>
      <p:ext uri="{BB962C8B-B14F-4D97-AF65-F5344CB8AC3E}">
        <p14:creationId xmlns:p14="http://schemas.microsoft.com/office/powerpoint/2010/main" val="37321103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This worker is wearing a personal fall arrest system consisting of a full body harness, a lanyard, and a disposable anchor point located at the roof peak.</a:t>
            </a:r>
            <a:r>
              <a:rPr lang="en-US" smtClean="0"/>
              <a:t>  </a:t>
            </a:r>
            <a:r>
              <a:rPr lang="en-US" b="1" smtClean="0"/>
              <a:t>The single worker anchor point can be quickly installed to an interior rafter with nails and it can be cut and removed quickly with a utility knife.</a:t>
            </a: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a:lstStyle/>
          <a:p>
            <a:fld id="{31A56B48-6308-4158-BD76-48D8149779BC}" type="slidenum">
              <a:rPr lang="en-US"/>
              <a:pPr/>
              <a:t>84</a:t>
            </a:fld>
            <a:endParaRPr lang="en-US"/>
          </a:p>
        </p:txBody>
      </p:sp>
    </p:spTree>
    <p:extLst>
      <p:ext uri="{BB962C8B-B14F-4D97-AF65-F5344CB8AC3E}">
        <p14:creationId xmlns:p14="http://schemas.microsoft.com/office/powerpoint/2010/main" val="24028316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This employee is using the rope grab properly. He is making sure to take the slack out of the lifeline as he moves around the roof. He is also not moving too far to the side which would create a swinging fall hazard off of the roof. Things you should look for with a personal fall arrest system; 1)You don</a:t>
            </a:r>
            <a:r>
              <a:rPr lang="ja-JP" altLang="en-US" b="1" smtClean="0"/>
              <a:t>’</a:t>
            </a:r>
            <a:r>
              <a:rPr lang="en-US" altLang="ja-JP" b="1" dirty="0" smtClean="0"/>
              <a:t>t have a pendulum fall hazard,</a:t>
            </a:r>
            <a:r>
              <a:rPr lang="en-US" altLang="ja-JP" b="1" baseline="0" dirty="0" smtClean="0"/>
              <a:t> </a:t>
            </a:r>
            <a:r>
              <a:rPr lang="en-US" b="1" dirty="0" smtClean="0"/>
              <a:t>2) it arrests your fall,</a:t>
            </a:r>
            <a:r>
              <a:rPr lang="en-US" b="1" baseline="0" dirty="0" smtClean="0"/>
              <a:t> 3) free fall distance and 4)prevents workers from striking lower levels</a:t>
            </a:r>
            <a:r>
              <a:rPr lang="en-US" dirty="0" smtClean="0"/>
              <a:t/>
            </a:r>
            <a:br>
              <a:rPr lang="en-US" dirty="0" smtClean="0"/>
            </a:br>
            <a:endParaRPr lang="en-US" dirty="0" smtClean="0"/>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a:lstStyle/>
          <a:p>
            <a:fld id="{6296DAB3-5137-4964-9EA8-103E245FC865}" type="slidenum">
              <a:rPr lang="en-US"/>
              <a:pPr/>
              <a:t>85</a:t>
            </a:fld>
            <a:endParaRPr lang="en-US" dirty="0"/>
          </a:p>
        </p:txBody>
      </p:sp>
    </p:spTree>
    <p:extLst>
      <p:ext uri="{BB962C8B-B14F-4D97-AF65-F5344CB8AC3E}">
        <p14:creationId xmlns:p14="http://schemas.microsoft.com/office/powerpoint/2010/main" val="339822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2050" y="769938"/>
            <a:ext cx="4619625" cy="3463925"/>
          </a:xfrm>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b="1" dirty="0" smtClean="0"/>
              <a:t>When disassembling a guardrail, the guardrail no longer protects the worker from falling.  A rope grab attached to an anchor point provides the worker with fall protection and will minimize the fall distance.</a:t>
            </a:r>
          </a:p>
        </p:txBody>
      </p:sp>
      <p:sp>
        <p:nvSpPr>
          <p:cNvPr id="176132" name="Slide Number Placeholder 3"/>
          <p:cNvSpPr>
            <a:spLocks noGrp="1"/>
          </p:cNvSpPr>
          <p:nvPr>
            <p:ph type="sldNum" sz="quarter" idx="5"/>
          </p:nvPr>
        </p:nvSpPr>
        <p:spPr bwMode="auto">
          <a:noFill/>
          <a:ln>
            <a:miter lim="800000"/>
            <a:headEnd/>
            <a:tailEnd/>
          </a:ln>
        </p:spPr>
        <p:txBody>
          <a:bodyPr/>
          <a:lstStyle/>
          <a:p>
            <a:fld id="{DFDD74DE-AA7A-46B2-8224-E0EB781DC783}" type="slidenum">
              <a:rPr lang="en-US"/>
              <a:pPr/>
              <a:t>86</a:t>
            </a:fld>
            <a:endParaRPr lang="en-US" dirty="0"/>
          </a:p>
        </p:txBody>
      </p:sp>
    </p:spTree>
    <p:extLst>
      <p:ext uri="{BB962C8B-B14F-4D97-AF65-F5344CB8AC3E}">
        <p14:creationId xmlns:p14="http://schemas.microsoft.com/office/powerpoint/2010/main" val="32193384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dt" sz="quarter" idx="1"/>
          </p:nvPr>
        </p:nvSpPr>
        <p:spPr bwMode="auto">
          <a:noFill/>
          <a:ln>
            <a:miter lim="800000"/>
            <a:headEnd/>
            <a:tailEnd/>
          </a:ln>
        </p:spPr>
        <p:txBody>
          <a:bodyPr/>
          <a:lstStyle/>
          <a:p>
            <a:r>
              <a:rPr lang="en-US" dirty="0"/>
              <a:t>11/07/96 5:24AM</a:t>
            </a:r>
          </a:p>
        </p:txBody>
      </p:sp>
      <p:sp>
        <p:nvSpPr>
          <p:cNvPr id="180227" name="Rectangle 5"/>
          <p:cNvSpPr>
            <a:spLocks noGrp="1" noChangeArrowheads="1"/>
          </p:cNvSpPr>
          <p:nvPr>
            <p:ph type="sldNum" sz="quarter" idx="5"/>
          </p:nvPr>
        </p:nvSpPr>
        <p:spPr bwMode="auto">
          <a:noFill/>
          <a:ln>
            <a:miter lim="800000"/>
            <a:headEnd/>
            <a:tailEnd/>
          </a:ln>
        </p:spPr>
        <p:txBody>
          <a:bodyPr/>
          <a:lstStyle/>
          <a:p>
            <a:fld id="{07750D07-CA55-41F5-92D5-FFB11933B3E9}" type="slidenum">
              <a:rPr lang="en-US"/>
              <a:pPr/>
              <a:t>89</a:t>
            </a:fld>
            <a:endParaRPr lang="en-US" dirty="0"/>
          </a:p>
        </p:txBody>
      </p:sp>
      <p:sp>
        <p:nvSpPr>
          <p:cNvPr id="180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OSHA standards cover:</a:t>
            </a:r>
          </a:p>
          <a:p>
            <a:pPr>
              <a:spcBef>
                <a:spcPct val="0"/>
              </a:spcBef>
            </a:pPr>
            <a:r>
              <a:rPr lang="en-US" dirty="0" smtClean="0"/>
              <a:t>- General Industry</a:t>
            </a:r>
          </a:p>
          <a:p>
            <a:pPr>
              <a:spcBef>
                <a:spcPct val="0"/>
              </a:spcBef>
            </a:pPr>
            <a:r>
              <a:rPr lang="en-US" dirty="0" smtClean="0"/>
              <a:t>- Construction</a:t>
            </a:r>
          </a:p>
          <a:p>
            <a:pPr>
              <a:spcBef>
                <a:spcPct val="0"/>
              </a:spcBef>
            </a:pPr>
            <a:r>
              <a:rPr lang="en-US" dirty="0" smtClean="0"/>
              <a:t>- Maritime</a:t>
            </a:r>
          </a:p>
          <a:p>
            <a:pPr>
              <a:spcBef>
                <a:spcPct val="0"/>
              </a:spcBef>
              <a:buFontTx/>
              <a:buChar char="-"/>
            </a:pPr>
            <a:r>
              <a:rPr lang="en-US" dirty="0" smtClean="0"/>
              <a:t>Some agricultural activities</a:t>
            </a:r>
          </a:p>
          <a:p>
            <a:pPr>
              <a:spcBef>
                <a:spcPct val="0"/>
              </a:spcBef>
              <a:buFontTx/>
              <a:buChar char="-"/>
            </a:pPr>
            <a:r>
              <a:rPr lang="en-US" dirty="0" smtClean="0"/>
              <a:t>Longshoring and Shipyard industries</a:t>
            </a:r>
          </a:p>
        </p:txBody>
      </p:sp>
    </p:spTree>
    <p:extLst>
      <p:ext uri="{BB962C8B-B14F-4D97-AF65-F5344CB8AC3E}">
        <p14:creationId xmlns:p14="http://schemas.microsoft.com/office/powerpoint/2010/main" val="10741034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1926.32(f)</a:t>
            </a:r>
          </a:p>
        </p:txBody>
      </p:sp>
      <p:sp>
        <p:nvSpPr>
          <p:cNvPr id="182276" name="Slide Number Placeholder 3"/>
          <p:cNvSpPr>
            <a:spLocks noGrp="1"/>
          </p:cNvSpPr>
          <p:nvPr>
            <p:ph type="sldNum" sz="quarter" idx="5"/>
          </p:nvPr>
        </p:nvSpPr>
        <p:spPr bwMode="auto">
          <a:noFill/>
          <a:ln>
            <a:miter lim="800000"/>
            <a:headEnd/>
            <a:tailEnd/>
          </a:ln>
        </p:spPr>
        <p:txBody>
          <a:bodyPr/>
          <a:lstStyle/>
          <a:p>
            <a:fld id="{3C88C1C3-A374-428F-9A70-DF0DD4B614DC}" type="slidenum">
              <a:rPr lang="en-US"/>
              <a:pPr/>
              <a:t>90</a:t>
            </a:fld>
            <a:endParaRPr lang="en-US" dirty="0"/>
          </a:p>
        </p:txBody>
      </p:sp>
    </p:spTree>
    <p:extLst>
      <p:ext uri="{BB962C8B-B14F-4D97-AF65-F5344CB8AC3E}">
        <p14:creationId xmlns:p14="http://schemas.microsoft.com/office/powerpoint/2010/main" val="31488349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MX" smtClean="0">
              <a:ea typeface="ＭＳ Ｐゴシック" pitchFamily="34" charset="-128"/>
            </a:endParaRPr>
          </a:p>
        </p:txBody>
      </p:sp>
      <p:sp>
        <p:nvSpPr>
          <p:cNvPr id="233476" name="Slide Number Placeholder 3"/>
          <p:cNvSpPr>
            <a:spLocks noGrp="1"/>
          </p:cNvSpPr>
          <p:nvPr>
            <p:ph type="sldNum" sz="quarter" idx="5"/>
          </p:nvPr>
        </p:nvSpPr>
        <p:spPr bwMode="auto">
          <a:noFill/>
          <a:ln>
            <a:miter lim="800000"/>
            <a:headEnd/>
            <a:tailEnd/>
          </a:ln>
        </p:spPr>
        <p:txBody>
          <a:bodyPr/>
          <a:lstStyle/>
          <a:p>
            <a:fld id="{01452B59-86E3-4B0C-97F2-710D0133913C}" type="slidenum">
              <a:rPr lang="en-US"/>
              <a:pPr/>
              <a:t>93</a:t>
            </a:fld>
            <a:endParaRPr lang="en-US"/>
          </a:p>
        </p:txBody>
      </p:sp>
    </p:spTree>
    <p:extLst>
      <p:ext uri="{BB962C8B-B14F-4D97-AF65-F5344CB8AC3E}">
        <p14:creationId xmlns:p14="http://schemas.microsoft.com/office/powerpoint/2010/main" val="379921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b="1" i="1" dirty="0" smtClean="0"/>
              <a:t>Narrative:</a:t>
            </a:r>
          </a:p>
          <a:p>
            <a:pPr>
              <a:spcBef>
                <a:spcPct val="0"/>
              </a:spcBef>
            </a:pPr>
            <a:r>
              <a:rPr lang="en-US" dirty="0" smtClean="0"/>
              <a:t>This is the number of workers dying daily from work in both 2010 and 2011.  </a:t>
            </a:r>
          </a:p>
          <a:p>
            <a:pPr>
              <a:spcBef>
                <a:spcPct val="0"/>
              </a:spcBef>
            </a:pPr>
            <a:r>
              <a:rPr lang="en-US" dirty="0" smtClean="0"/>
              <a:t>Worker deaths in America are down — from about 38 worker deaths a day in 1970 to 13 a day in 2010 (</a:t>
            </a:r>
            <a:r>
              <a:rPr lang="en-US" i="1" dirty="0" smtClean="0">
                <a:solidFill>
                  <a:srgbClr val="FFFFFF"/>
                </a:solidFill>
                <a:effectLst>
                  <a:outerShdw blurRad="38100" dist="38100" dir="2700000" algn="tl">
                    <a:srgbClr val="C0C0C0"/>
                  </a:outerShdw>
                </a:effectLst>
                <a:latin typeface="Arial" charset="0"/>
              </a:rPr>
              <a:t>http://www.osha.gov/oshstats/commonstats.html)</a:t>
            </a:r>
            <a:endParaRPr lang="en-US" dirty="0" smtClean="0"/>
          </a:p>
          <a:p>
            <a:pPr>
              <a:spcBef>
                <a:spcPct val="0"/>
              </a:spcBef>
              <a:buFontTx/>
              <a:buChar char="•"/>
            </a:pPr>
            <a:r>
              <a:rPr lang="en-US" dirty="0" smtClean="0"/>
              <a:t>Former Secretary of Labor Hilda Solis’s 9/20/12 press release shows same number for preliminary 2011 data: http://www.dol.gov/opa/media/press/opa/OPA20121943.htm and from the chart from the Census of Fatal Occupational Injuries: http://www.bls.gov/iif/oshwc/cfoi/cfch0010.pdf</a:t>
            </a:r>
          </a:p>
        </p:txBody>
      </p:sp>
      <p:sp>
        <p:nvSpPr>
          <p:cNvPr id="33796" name="Slide Number Placeholder 3"/>
          <p:cNvSpPr>
            <a:spLocks noGrp="1"/>
          </p:cNvSpPr>
          <p:nvPr>
            <p:ph type="sldNum" sz="quarter" idx="5"/>
          </p:nvPr>
        </p:nvSpPr>
        <p:spPr bwMode="auto">
          <a:noFill/>
          <a:ln>
            <a:miter lim="800000"/>
            <a:headEnd/>
            <a:tailEnd/>
          </a:ln>
        </p:spPr>
        <p:txBody>
          <a:bodyPr/>
          <a:lstStyle/>
          <a:p>
            <a:fld id="{2D971A06-8962-45E0-BF3D-2DB90A0E1962}" type="slidenum">
              <a:rPr lang="en-US"/>
              <a:pPr/>
              <a:t>11</a:t>
            </a:fld>
            <a:endParaRPr lang="en-US"/>
          </a:p>
        </p:txBody>
      </p:sp>
    </p:spTree>
    <p:extLst>
      <p:ext uri="{BB962C8B-B14F-4D97-AF65-F5344CB8AC3E}">
        <p14:creationId xmlns:p14="http://schemas.microsoft.com/office/powerpoint/2010/main" val="3158790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74435" name="Rectangle 5"/>
          <p:cNvSpPr>
            <a:spLocks noGrp="1" noChangeArrowheads="1"/>
          </p:cNvSpPr>
          <p:nvPr>
            <p:ph type="sldNum" sz="quarter" idx="5"/>
          </p:nvPr>
        </p:nvSpPr>
        <p:spPr bwMode="auto">
          <a:noFill/>
          <a:ln>
            <a:miter lim="800000"/>
            <a:headEnd/>
            <a:tailEnd/>
          </a:ln>
        </p:spPr>
        <p:txBody>
          <a:bodyPr/>
          <a:lstStyle/>
          <a:p>
            <a:fld id="{3B9D00D6-ABDE-407F-9B5B-493D17CA4187}" type="slidenum">
              <a:rPr lang="en-US"/>
              <a:pPr/>
              <a:t>95</a:t>
            </a:fld>
            <a:endParaRPr lang="en-US"/>
          </a:p>
        </p:txBody>
      </p:sp>
      <p:sp>
        <p:nvSpPr>
          <p:cNvPr id="2744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Recordkeeping regulations are contained in 29 CFR Part 1904.</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Some low-hazard employers (for example, retail trade, finance, insurance, real estate) are not required to keep records.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While the 1904 regulation exempts many employers from keeping records at all times, these employers are not exempted from all of the 1904 requirements.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Employers that are </a:t>
            </a:r>
            <a:r>
              <a:rPr lang="en-US" u="sng" dirty="0" smtClean="0">
                <a:ea typeface="ＭＳ Ｐゴシック" pitchFamily="34" charset="-128"/>
              </a:rPr>
              <a:t>partially</a:t>
            </a:r>
            <a:r>
              <a:rPr lang="en-US" dirty="0" smtClean="0">
                <a:ea typeface="ＭＳ Ｐゴシック" pitchFamily="34" charset="-128"/>
              </a:rPr>
              <a:t> exempt from the recordkeeping requirements because of their size (10 or less employees) or industry must continue to comply with:</a:t>
            </a:r>
          </a:p>
          <a:p>
            <a:pPr eaLnBrk="1" hangingPunct="1">
              <a:spcBef>
                <a:spcPct val="0"/>
              </a:spcBef>
              <a:buFontTx/>
              <a:buChar char="-"/>
            </a:pPr>
            <a:r>
              <a:rPr lang="en-US" dirty="0" smtClean="0">
                <a:ea typeface="ＭＳ Ｐゴシック" pitchFamily="34" charset="-128"/>
              </a:rPr>
              <a:t> 1904.39, Reporting fatalities and multiple hospitalization incident</a:t>
            </a:r>
          </a:p>
          <a:p>
            <a:pPr eaLnBrk="1" hangingPunct="1">
              <a:spcBef>
                <a:spcPct val="0"/>
              </a:spcBef>
              <a:buFontTx/>
              <a:buChar char="-"/>
            </a:pPr>
            <a:r>
              <a:rPr lang="en-US" dirty="0" smtClean="0">
                <a:ea typeface="ＭＳ Ｐゴシック" pitchFamily="34" charset="-128"/>
              </a:rPr>
              <a:t> 1904.41, Annual OSHA injury and illness survey (if specifically requested to do so by OSHA)</a:t>
            </a:r>
          </a:p>
          <a:p>
            <a:pPr eaLnBrk="1" hangingPunct="1">
              <a:spcBef>
                <a:spcPct val="0"/>
              </a:spcBef>
              <a:buFontTx/>
              <a:buChar char="-"/>
            </a:pPr>
            <a:r>
              <a:rPr lang="en-US" dirty="0" smtClean="0">
                <a:ea typeface="ＭＳ Ｐゴシック" pitchFamily="34" charset="-128"/>
              </a:rPr>
              <a:t> 1904.42, Bureau of Labor Statistics (BLS) Annual Survey (if specifically requested to do so by BLS)</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79131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79555" name="Rectangle 5"/>
          <p:cNvSpPr>
            <a:spLocks noGrp="1" noChangeArrowheads="1"/>
          </p:cNvSpPr>
          <p:nvPr>
            <p:ph type="sldNum" sz="quarter" idx="5"/>
          </p:nvPr>
        </p:nvSpPr>
        <p:spPr bwMode="auto">
          <a:noFill/>
          <a:ln>
            <a:miter lim="800000"/>
            <a:headEnd/>
            <a:tailEnd/>
          </a:ln>
        </p:spPr>
        <p:txBody>
          <a:bodyPr/>
          <a:lstStyle/>
          <a:p>
            <a:fld id="{97E44288-D1F8-4521-9416-49BA50F3B0F3}" type="slidenum">
              <a:rPr lang="en-US"/>
              <a:pPr/>
              <a:t>96</a:t>
            </a:fld>
            <a:endParaRPr lang="en-US"/>
          </a:p>
        </p:txBody>
      </p:sp>
      <p:sp>
        <p:nvSpPr>
          <p:cNvPr id="2795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95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OSHA maintains confidentiality of employers</a:t>
            </a:r>
            <a:r>
              <a:rPr lang="ja-JP" altLang="en-US" smtClean="0">
                <a:ea typeface="ＭＳ Ｐゴシック" pitchFamily="34" charset="-128"/>
              </a:rPr>
              <a:t>’</a:t>
            </a:r>
            <a:r>
              <a:rPr lang="en-US" altLang="ja-JP" dirty="0" smtClean="0">
                <a:ea typeface="ＭＳ Ｐゴシック" pitchFamily="34" charset="-128"/>
              </a:rPr>
              <a:t>  trade secrets.</a:t>
            </a:r>
          </a:p>
          <a:p>
            <a:pPr eaLnBrk="1" hangingPunct="1">
              <a:spcBef>
                <a:spcPct val="0"/>
              </a:spcBef>
            </a:pPr>
            <a:r>
              <a:rPr lang="en-US" dirty="0" smtClean="0">
                <a:ea typeface="ＭＳ Ｐゴシック" pitchFamily="34" charset="-128"/>
              </a:rPr>
              <a:t>Both employers and employees may submit information or comments to OSHA on the issuance, modification, or revocation of OSHA standards and request a public hearing</a:t>
            </a:r>
          </a:p>
          <a:p>
            <a:pPr eaLnBrk="1" hangingPunct="1">
              <a:spcBef>
                <a:spcPct val="50000"/>
              </a:spcBef>
            </a:pPr>
            <a:r>
              <a:rPr lang="en-US" dirty="0" smtClean="0">
                <a:ea typeface="ＭＳ Ｐゴシック" pitchFamily="34" charset="-128"/>
              </a:rPr>
              <a:t>For more information, consult OSHA publications </a:t>
            </a:r>
          </a:p>
          <a:p>
            <a:pPr eaLnBrk="1" hangingPunct="1">
              <a:spcBef>
                <a:spcPct val="50000"/>
              </a:spcBef>
            </a:pPr>
            <a:r>
              <a:rPr lang="en-US" dirty="0" smtClean="0">
                <a:ea typeface="ＭＳ Ｐゴシック" pitchFamily="34" charset="-128"/>
              </a:rPr>
              <a:t>  -- No. 2056, </a:t>
            </a:r>
            <a:r>
              <a:rPr lang="en-US" i="1" dirty="0" smtClean="0">
                <a:ea typeface="ＭＳ Ｐゴシック" pitchFamily="34" charset="-128"/>
              </a:rPr>
              <a:t>All About OSHA</a:t>
            </a:r>
            <a:r>
              <a:rPr lang="en-US" dirty="0" smtClean="0">
                <a:ea typeface="ＭＳ Ｐゴシック" pitchFamily="34" charset="-128"/>
              </a:rPr>
              <a:t> and </a:t>
            </a:r>
          </a:p>
          <a:p>
            <a:pPr eaLnBrk="1" hangingPunct="1">
              <a:spcBef>
                <a:spcPct val="50000"/>
              </a:spcBef>
            </a:pPr>
            <a:r>
              <a:rPr lang="en-US" dirty="0" smtClean="0">
                <a:ea typeface="ＭＳ Ｐゴシック" pitchFamily="34" charset="-128"/>
              </a:rPr>
              <a:t>  -- No. 3000, </a:t>
            </a:r>
            <a:r>
              <a:rPr lang="en-US" i="1" dirty="0" smtClean="0">
                <a:ea typeface="ＭＳ Ｐゴシック" pitchFamily="34" charset="-128"/>
              </a:rPr>
              <a:t>Employers Rights and Responsibilities Following An OSHA Inspection</a:t>
            </a:r>
            <a:r>
              <a:rPr lang="en-US" dirty="0" smtClean="0">
                <a:ea typeface="ＭＳ Ｐゴシック" pitchFamily="34" charset="-128"/>
              </a:rPr>
              <a:t>.</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7289876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77507" name="Rectangle 5"/>
          <p:cNvSpPr>
            <a:spLocks noGrp="1" noChangeArrowheads="1"/>
          </p:cNvSpPr>
          <p:nvPr>
            <p:ph type="sldNum" sz="quarter" idx="5"/>
          </p:nvPr>
        </p:nvSpPr>
        <p:spPr bwMode="auto">
          <a:noFill/>
          <a:ln>
            <a:miter lim="800000"/>
            <a:headEnd/>
            <a:tailEnd/>
          </a:ln>
        </p:spPr>
        <p:txBody>
          <a:bodyPr/>
          <a:lstStyle/>
          <a:p>
            <a:fld id="{1A93F5A8-43DD-4970-B9B4-F24DDEA5EBBE}" type="slidenum">
              <a:rPr lang="en-US"/>
              <a:pPr/>
              <a:t>97</a:t>
            </a:fld>
            <a:endParaRPr lang="en-US"/>
          </a:p>
        </p:txBody>
      </p:sp>
      <p:sp>
        <p:nvSpPr>
          <p:cNvPr id="27750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7750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3781599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76483" name="Rectangle 5"/>
          <p:cNvSpPr>
            <a:spLocks noGrp="1" noChangeArrowheads="1"/>
          </p:cNvSpPr>
          <p:nvPr>
            <p:ph type="sldNum" sz="quarter" idx="5"/>
          </p:nvPr>
        </p:nvSpPr>
        <p:spPr bwMode="auto">
          <a:noFill/>
          <a:ln>
            <a:miter lim="800000"/>
            <a:headEnd/>
            <a:tailEnd/>
          </a:ln>
        </p:spPr>
        <p:txBody>
          <a:bodyPr/>
          <a:lstStyle/>
          <a:p>
            <a:fld id="{AEF551D0-5822-415B-94D7-24C0EDC5DB36}" type="slidenum">
              <a:rPr lang="en-US"/>
              <a:pPr/>
              <a:t>98</a:t>
            </a:fld>
            <a:endParaRPr lang="en-US"/>
          </a:p>
        </p:txBody>
      </p:sp>
      <p:sp>
        <p:nvSpPr>
          <p:cNvPr id="2764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OSHA Worker's web page:</a:t>
            </a:r>
          </a:p>
          <a:p>
            <a:pPr eaLnBrk="1" hangingPunct="1">
              <a:spcBef>
                <a:spcPct val="0"/>
              </a:spcBef>
            </a:pPr>
            <a:r>
              <a:rPr lang="en-US" smtClean="0">
                <a:latin typeface="Arial" pitchFamily="34" charset="0"/>
                <a:ea typeface="ＭＳ Ｐゴシック" pitchFamily="34" charset="-128"/>
              </a:rPr>
              <a:t>www.osha.gov/as/opa/worker/index.html</a:t>
            </a:r>
            <a:endParaRPr lang="en-US" smtClean="0">
              <a:solidFill>
                <a:srgbClr val="FFFFFF"/>
              </a:solidFill>
              <a:latin typeface="Arial" pitchFamily="34" charset="0"/>
              <a:ea typeface="ＭＳ Ｐゴシック" pitchFamily="34" charset="-128"/>
            </a:endParaRPr>
          </a:p>
        </p:txBody>
      </p:sp>
    </p:spTree>
    <p:extLst>
      <p:ext uri="{BB962C8B-B14F-4D97-AF65-F5344CB8AC3E}">
        <p14:creationId xmlns:p14="http://schemas.microsoft.com/office/powerpoint/2010/main" val="3830093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81603" name="Rectangle 5"/>
          <p:cNvSpPr>
            <a:spLocks noGrp="1" noChangeArrowheads="1"/>
          </p:cNvSpPr>
          <p:nvPr>
            <p:ph type="sldNum" sz="quarter" idx="5"/>
          </p:nvPr>
        </p:nvSpPr>
        <p:spPr bwMode="auto">
          <a:noFill/>
          <a:ln>
            <a:miter lim="800000"/>
            <a:headEnd/>
            <a:tailEnd/>
          </a:ln>
        </p:spPr>
        <p:txBody>
          <a:bodyPr/>
          <a:lstStyle/>
          <a:p>
            <a:fld id="{D2EE335C-79EA-4026-AF6E-D9A36F394B45}" type="slidenum">
              <a:rPr lang="en-US"/>
              <a:pPr/>
              <a:t>99</a:t>
            </a:fld>
            <a:endParaRPr lang="en-US"/>
          </a:p>
        </p:txBody>
      </p:sp>
      <p:sp>
        <p:nvSpPr>
          <p:cNvPr id="28160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Inspection Priorities:</a:t>
            </a:r>
          </a:p>
          <a:p>
            <a:pPr eaLnBrk="1" hangingPunct="1">
              <a:spcBef>
                <a:spcPct val="0"/>
              </a:spcBef>
            </a:pPr>
            <a:r>
              <a:rPr lang="en-US" smtClean="0">
                <a:ea typeface="ＭＳ Ｐゴシック" pitchFamily="34" charset="-128"/>
              </a:rPr>
              <a:t>- Imminent Danger (any condition where there is a reasonable certainty that a danger exists that can be expected to cause death or serious physical harm immediately, or before the danger can be eliminated through normal enforcement procedures)</a:t>
            </a:r>
          </a:p>
          <a:p>
            <a:pPr eaLnBrk="1" hangingPunct="1">
              <a:spcBef>
                <a:spcPct val="0"/>
              </a:spcBef>
            </a:pPr>
            <a:r>
              <a:rPr lang="en-US" smtClean="0">
                <a:ea typeface="ＭＳ Ｐゴシック" pitchFamily="34" charset="-128"/>
              </a:rPr>
              <a:t>- Fatalities and Catastrophes (resulting in hospitalization of 3 or more employees)</a:t>
            </a:r>
          </a:p>
          <a:p>
            <a:pPr eaLnBrk="1" hangingPunct="1">
              <a:spcBef>
                <a:spcPct val="0"/>
              </a:spcBef>
            </a:pPr>
            <a:r>
              <a:rPr lang="en-US" smtClean="0">
                <a:ea typeface="ＭＳ Ｐゴシック" pitchFamily="34" charset="-128"/>
              </a:rPr>
              <a:t>- Employee Complaints/Referrals</a:t>
            </a:r>
          </a:p>
          <a:p>
            <a:pPr eaLnBrk="1" hangingPunct="1">
              <a:spcBef>
                <a:spcPct val="0"/>
              </a:spcBef>
            </a:pPr>
            <a:r>
              <a:rPr lang="en-US" smtClean="0">
                <a:ea typeface="ＭＳ Ｐゴシック" pitchFamily="34" charset="-128"/>
              </a:rPr>
              <a:t>- Programmed High-Hazard Inspections</a:t>
            </a:r>
          </a:p>
          <a:p>
            <a:pPr eaLnBrk="1" hangingPunct="1">
              <a:spcBef>
                <a:spcPct val="0"/>
              </a:spcBef>
            </a:pPr>
            <a:r>
              <a:rPr lang="en-US" smtClean="0">
                <a:ea typeface="ＭＳ Ｐゴシック" pitchFamily="34" charset="-128"/>
              </a:rPr>
              <a:t>- Follow-ups to previous inspections</a:t>
            </a:r>
          </a:p>
          <a:p>
            <a:pPr eaLnBrk="1" hangingPunct="1">
              <a:spcBef>
                <a:spcPct val="0"/>
              </a:spcBef>
            </a:pPr>
            <a:endParaRPr lang="en-US" smtClean="0">
              <a:ea typeface="ＭＳ Ｐゴシック" pitchFamily="34" charset="-128"/>
            </a:endParaRPr>
          </a:p>
        </p:txBody>
      </p:sp>
      <p:sp>
        <p:nvSpPr>
          <p:cNvPr id="281605"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2634869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83651" name="Rectangle 5"/>
          <p:cNvSpPr>
            <a:spLocks noGrp="1" noChangeArrowheads="1"/>
          </p:cNvSpPr>
          <p:nvPr>
            <p:ph type="sldNum" sz="quarter" idx="5"/>
          </p:nvPr>
        </p:nvSpPr>
        <p:spPr bwMode="auto">
          <a:noFill/>
          <a:ln>
            <a:miter lim="800000"/>
            <a:headEnd/>
            <a:tailEnd/>
          </a:ln>
        </p:spPr>
        <p:txBody>
          <a:bodyPr/>
          <a:lstStyle/>
          <a:p>
            <a:fld id="{9574A4D3-2637-4F00-8A82-12D556976176}" type="slidenum">
              <a:rPr lang="en-US"/>
              <a:pPr/>
              <a:t>100</a:t>
            </a:fld>
            <a:endParaRPr lang="en-US"/>
          </a:p>
        </p:txBody>
      </p:sp>
      <p:sp>
        <p:nvSpPr>
          <p:cNvPr id="283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513"/>
              </a:spcBef>
              <a:spcAft>
                <a:spcPts val="513"/>
              </a:spcAft>
            </a:pPr>
            <a:r>
              <a:rPr lang="en-US" sz="1000" dirty="0">
                <a:ea typeface="ＭＳ Ｐゴシック" pitchFamily="34" charset="-128"/>
              </a:rPr>
              <a:t>See:  www.osha-slc.gov/SLTC/construction_ecat/index.html</a:t>
            </a:r>
          </a:p>
          <a:p>
            <a:pPr>
              <a:spcBef>
                <a:spcPts val="513"/>
              </a:spcBef>
              <a:spcAft>
                <a:spcPts val="513"/>
              </a:spcAft>
            </a:pPr>
            <a:r>
              <a:rPr lang="en-US" sz="1000" dirty="0">
                <a:ea typeface="ＭＳ Ｐゴシック" pitchFamily="34" charset="-128"/>
              </a:rPr>
              <a:t>Effective October 1, 1994, all construction inspections shall have opening conferences consistent with current agency procedures, and then shall proceed as follows: </a:t>
            </a:r>
          </a:p>
          <a:p>
            <a:pPr>
              <a:spcBef>
                <a:spcPts val="513"/>
              </a:spcBef>
              <a:spcAft>
                <a:spcPts val="513"/>
              </a:spcAft>
            </a:pPr>
            <a:r>
              <a:rPr lang="en-US" sz="1000" dirty="0">
                <a:ea typeface="ＭＳ Ｐゴシック" pitchFamily="34" charset="-128"/>
              </a:rPr>
              <a:t>During all inspections, CSHO's shall determine whether or not there is project coordination by the general contractor, prime contractor, or other such entity that includes:</a:t>
            </a:r>
          </a:p>
          <a:p>
            <a:pPr>
              <a:spcBef>
                <a:spcPts val="513"/>
              </a:spcBef>
              <a:spcAft>
                <a:spcPts val="513"/>
              </a:spcAft>
              <a:buFontTx/>
              <a:buChar char="•"/>
            </a:pPr>
            <a:r>
              <a:rPr lang="en-US" sz="1000" dirty="0">
                <a:ea typeface="ＭＳ Ｐゴシック" pitchFamily="34" charset="-128"/>
              </a:rPr>
              <a:t>  an adequate safety and health program/plan that meets the guidelines set forth below, and </a:t>
            </a:r>
          </a:p>
          <a:p>
            <a:pPr>
              <a:spcBef>
                <a:spcPts val="513"/>
              </a:spcBef>
              <a:spcAft>
                <a:spcPts val="513"/>
              </a:spcAft>
              <a:buFontTx/>
              <a:buChar char="•"/>
            </a:pPr>
            <a:r>
              <a:rPr lang="en-US" sz="1000" dirty="0">
                <a:ea typeface="ＭＳ Ｐゴシック" pitchFamily="34" charset="-128"/>
              </a:rPr>
              <a:t>  a designated competent person responsible for and capable of implementing the program/plan.</a:t>
            </a:r>
          </a:p>
          <a:p>
            <a:pPr>
              <a:spcBef>
                <a:spcPts val="513"/>
              </a:spcBef>
              <a:spcAft>
                <a:spcPts val="513"/>
              </a:spcAft>
            </a:pPr>
            <a:r>
              <a:rPr lang="en-US" sz="1000" dirty="0">
                <a:ea typeface="ＭＳ Ｐゴシック" pitchFamily="34" charset="-128"/>
              </a:rPr>
              <a:t>If the above general contractor, prime contractor, or other such entity meets both of these criteria, then a focused inspection shall be made. When either of these criteria is not met, then the inspection shall proceed in accordance with previously established procedures for comprehensive inspections as stated in CPL 2.103, September 26, 1994, Field Inspection Reference Manual (FIRM), chapter II section A.1.b. </a:t>
            </a:r>
          </a:p>
          <a:p>
            <a:pPr>
              <a:spcBef>
                <a:spcPts val="513"/>
              </a:spcBef>
              <a:spcAft>
                <a:spcPts val="513"/>
              </a:spcAft>
            </a:pPr>
            <a:r>
              <a:rPr lang="en-US" sz="1000" dirty="0">
                <a:ea typeface="ＭＳ Ｐゴシック" pitchFamily="34" charset="-128"/>
              </a:rPr>
              <a:t>The leading hazards are:</a:t>
            </a:r>
          </a:p>
          <a:p>
            <a:pPr>
              <a:spcBef>
                <a:spcPts val="513"/>
              </a:spcBef>
              <a:spcAft>
                <a:spcPts val="513"/>
              </a:spcAft>
              <a:buFontTx/>
              <a:buChar char="•"/>
            </a:pPr>
            <a:r>
              <a:rPr lang="en-US" sz="1000" dirty="0">
                <a:ea typeface="ＭＳ Ｐゴシック" pitchFamily="34" charset="-128"/>
              </a:rPr>
              <a:t>  falls, (e.g., floors, platforms, roofs) </a:t>
            </a:r>
          </a:p>
          <a:p>
            <a:pPr>
              <a:spcBef>
                <a:spcPts val="513"/>
              </a:spcBef>
              <a:spcAft>
                <a:spcPts val="513"/>
              </a:spcAft>
              <a:buFontTx/>
              <a:buChar char="•"/>
            </a:pPr>
            <a:r>
              <a:rPr lang="en-US" sz="1000" dirty="0">
                <a:ea typeface="ＭＳ Ｐゴシック" pitchFamily="34" charset="-128"/>
              </a:rPr>
              <a:t>  struck by, (e.g., falling objects, vehicles) </a:t>
            </a:r>
          </a:p>
          <a:p>
            <a:pPr>
              <a:spcBef>
                <a:spcPts val="513"/>
              </a:spcBef>
              <a:spcAft>
                <a:spcPts val="513"/>
              </a:spcAft>
              <a:buFontTx/>
              <a:buChar char="•"/>
            </a:pPr>
            <a:r>
              <a:rPr lang="en-US" sz="1000" dirty="0">
                <a:ea typeface="ＭＳ Ｐゴシック" pitchFamily="34" charset="-128"/>
              </a:rPr>
              <a:t>  caught in/between (e.g., cave-ins, unguarded machinery, equipment) </a:t>
            </a:r>
          </a:p>
          <a:p>
            <a:pPr>
              <a:spcBef>
                <a:spcPts val="513"/>
              </a:spcBef>
              <a:spcAft>
                <a:spcPts val="513"/>
              </a:spcAft>
              <a:buFontTx/>
              <a:buChar char="•"/>
            </a:pPr>
            <a:r>
              <a:rPr lang="en-US" sz="1000" dirty="0">
                <a:ea typeface="ＭＳ Ｐゴシック" pitchFamily="34" charset="-128"/>
              </a:rPr>
              <a:t>  electrical (e.g., overhead power lines, power tools and cords, outlets, temporary wiring)</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29681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84675" name="Rectangle 5"/>
          <p:cNvSpPr>
            <a:spLocks noGrp="1" noChangeArrowheads="1"/>
          </p:cNvSpPr>
          <p:nvPr>
            <p:ph type="sldNum" sz="quarter" idx="5"/>
          </p:nvPr>
        </p:nvSpPr>
        <p:spPr bwMode="auto">
          <a:noFill/>
          <a:ln>
            <a:miter lim="800000"/>
            <a:headEnd/>
            <a:tailEnd/>
          </a:ln>
        </p:spPr>
        <p:txBody>
          <a:bodyPr/>
          <a:lstStyle/>
          <a:p>
            <a:fld id="{EFA4EA08-F10A-4D15-A33F-F1FFCDBC6469}" type="slidenum">
              <a:rPr lang="en-US"/>
              <a:pPr/>
              <a:t>102</a:t>
            </a:fld>
            <a:endParaRPr lang="en-US"/>
          </a:p>
        </p:txBody>
      </p:sp>
      <p:sp>
        <p:nvSpPr>
          <p:cNvPr id="2846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46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Imminent danger is any condition where there is reasonable certainty a danger exists that can be expected to cause death or serious physical harm immediately or before the danger can be eliminated through normal enforcement procedures.  OSHA gives top priority to imminent danger situations.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When a call is made to the hot line number, it is important to give as much information as is known about the emergency, including:</a:t>
            </a:r>
          </a:p>
          <a:p>
            <a:pPr eaLnBrk="1" hangingPunct="1">
              <a:spcBef>
                <a:spcPct val="0"/>
              </a:spcBef>
              <a:buFontTx/>
              <a:buChar char="-"/>
            </a:pPr>
            <a:r>
              <a:rPr lang="en-US" dirty="0" smtClean="0">
                <a:ea typeface="ＭＳ Ｐゴシック" pitchFamily="34" charset="-128"/>
              </a:rPr>
              <a:t> Complete description of the hazard</a:t>
            </a:r>
          </a:p>
          <a:p>
            <a:pPr eaLnBrk="1" hangingPunct="1">
              <a:spcBef>
                <a:spcPct val="0"/>
              </a:spcBef>
              <a:buFontTx/>
              <a:buChar char="-"/>
            </a:pPr>
            <a:r>
              <a:rPr lang="en-US" dirty="0" smtClean="0">
                <a:ea typeface="ＭＳ Ｐゴシック" pitchFamily="34" charset="-128"/>
              </a:rPr>
              <a:t> Name and location of the establishment</a:t>
            </a:r>
          </a:p>
          <a:p>
            <a:pPr eaLnBrk="1" hangingPunct="1">
              <a:spcBef>
                <a:spcPct val="0"/>
              </a:spcBef>
              <a:buFontTx/>
              <a:buChar char="-"/>
            </a:pPr>
            <a:r>
              <a:rPr lang="en-US" dirty="0" smtClean="0">
                <a:ea typeface="ＭＳ Ｐゴシック" pitchFamily="34" charset="-128"/>
              </a:rPr>
              <a:t> Duration of the hazard (Is it still going on?  When will it end?)</a:t>
            </a:r>
          </a:p>
          <a:p>
            <a:pPr eaLnBrk="1" hangingPunct="1">
              <a:spcBef>
                <a:spcPct val="0"/>
              </a:spcBef>
              <a:buFontTx/>
              <a:buChar char="-"/>
            </a:pPr>
            <a:r>
              <a:rPr lang="en-US" dirty="0" smtClean="0">
                <a:ea typeface="ＭＳ Ｐゴシック" pitchFamily="34" charset="-128"/>
              </a:rPr>
              <a:t> Type of operation</a:t>
            </a:r>
          </a:p>
          <a:p>
            <a:pPr eaLnBrk="1" hangingPunct="1">
              <a:spcBef>
                <a:spcPct val="0"/>
              </a:spcBef>
              <a:buFontTx/>
              <a:buChar char="-"/>
            </a:pPr>
            <a:r>
              <a:rPr lang="en-US" dirty="0" smtClean="0">
                <a:ea typeface="ＭＳ Ｐゴシック" pitchFamily="34" charset="-128"/>
              </a:rPr>
              <a:t> Contact phone number (company or personal)</a:t>
            </a:r>
          </a:p>
          <a:p>
            <a:pPr eaLnBrk="1" hangingPunct="1">
              <a:spcBef>
                <a:spcPct val="0"/>
              </a:spcBef>
              <a:buFontTx/>
              <a:buChar char="-"/>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See Fact Sheet No. OSHA 95-44</a:t>
            </a:r>
            <a:br>
              <a:rPr lang="en-US" dirty="0" smtClean="0">
                <a:ea typeface="ＭＳ Ｐゴシック" pitchFamily="34" charset="-128"/>
              </a:rPr>
            </a:b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9402588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bwMode="auto">
          <a:ln>
            <a:miter lim="800000"/>
            <a:headEnd/>
            <a:tailEnd/>
          </a:ln>
        </p:spPr>
        <p:txBody>
          <a:bodyPr rtlCol="0"/>
          <a:lstStyle/>
          <a:p>
            <a:pPr>
              <a:defRPr/>
            </a:pPr>
            <a:r>
              <a:rPr lang="en-US" dirty="0">
                <a:latin typeface="+mn-lt"/>
                <a:ea typeface="+mn-ea"/>
              </a:rPr>
              <a:t>11/07/96 5:24AM</a:t>
            </a:r>
          </a:p>
        </p:txBody>
      </p:sp>
      <p:sp>
        <p:nvSpPr>
          <p:cNvPr id="285699" name="Rectangle 5"/>
          <p:cNvSpPr>
            <a:spLocks noGrp="1" noChangeArrowheads="1"/>
          </p:cNvSpPr>
          <p:nvPr>
            <p:ph type="sldNum" sz="quarter" idx="5"/>
          </p:nvPr>
        </p:nvSpPr>
        <p:spPr bwMode="auto">
          <a:noFill/>
          <a:ln>
            <a:miter lim="800000"/>
            <a:headEnd/>
            <a:tailEnd/>
          </a:ln>
        </p:spPr>
        <p:txBody>
          <a:bodyPr/>
          <a:lstStyle/>
          <a:p>
            <a:fld id="{9AD9EF38-2035-40F7-808E-BD0FC9CAB652}" type="slidenum">
              <a:rPr lang="en-US"/>
              <a:pPr/>
              <a:t>103</a:t>
            </a:fld>
            <a:endParaRPr lang="en-US"/>
          </a:p>
        </p:txBody>
      </p:sp>
      <p:sp>
        <p:nvSpPr>
          <p:cNvPr id="2857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7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42337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Statistics come from Preliminary results of the 2012 Census of Fatal Occupational Injuries (CFOI) shows a fatal work injury rate of 4,405, page 1: </a:t>
            </a:r>
            <a:r>
              <a:rPr lang="en-US" dirty="0" smtClean="0">
                <a:hlinkClick r:id="rId3"/>
              </a:rPr>
              <a:t>http://www.bls.gov/iif/oshwc/cfoi/cfch0012.pdf</a:t>
            </a: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dirty="0" smtClean="0"/>
              <a:t>Tri-state (NJ, PA, DE) data comes from CFOI preliminary 2012 page 20: </a:t>
            </a:r>
            <a:r>
              <a:rPr lang="en-US" dirty="0" smtClean="0">
                <a:hlinkClick r:id="rId3"/>
              </a:rPr>
              <a:t>http://www.bls.gov/iif/oshwc/cfoi/cfch0012.pdf</a:t>
            </a:r>
            <a:r>
              <a:rPr lang="en-US" dirty="0" smtClean="0"/>
              <a:t>, preliminary data shows 290 deaths in tri-state region</a:t>
            </a:r>
          </a:p>
          <a:p>
            <a:pPr>
              <a:spcBef>
                <a:spcPct val="0"/>
              </a:spcBef>
              <a:buFontTx/>
              <a:buChar char="•"/>
            </a:pPr>
            <a:r>
              <a:rPr lang="en-US" dirty="0" smtClean="0"/>
              <a:t>796 construction workers killed on</a:t>
            </a:r>
            <a:r>
              <a:rPr lang="en-US" baseline="0" dirty="0" smtClean="0"/>
              <a:t> the job in 2013, page 14: http://www.bls.gov/iif/oshwc/cfoi/cfch0012.pdf</a:t>
            </a:r>
            <a:endParaRPr lang="en-US" dirty="0" smtClean="0"/>
          </a:p>
          <a:p>
            <a:pPr>
              <a:spcBef>
                <a:spcPct val="0"/>
              </a:spcBef>
              <a:buFontTx/>
              <a:buChar char="•"/>
            </a:pPr>
            <a:r>
              <a:rPr lang="en-US" dirty="0" smtClean="0"/>
              <a:t>Non-fatal injury stats from BLS workplace injury and illness: http://www.bls.gov/news.release/pdf/osh.pdf</a:t>
            </a:r>
          </a:p>
          <a:p>
            <a:pPr>
              <a:spcBef>
                <a:spcPct val="0"/>
              </a:spcBef>
            </a:pPr>
            <a:endParaRPr lang="en-US" dirty="0" smtClean="0"/>
          </a:p>
          <a:p>
            <a:pPr>
              <a:spcBef>
                <a:spcPct val="0"/>
              </a:spcBef>
            </a:pPr>
            <a:r>
              <a:rPr lang="en-US" dirty="0" smtClean="0"/>
              <a:t>This is why OSHA is around!  Discuss being paralyzed for the rest of your life, calls that get at Philaposh from injured workers who can’t pay bills.  Affects entire family, community.  Add an image of someone who has been paralyzed at work and situation before showing this slide.  </a:t>
            </a:r>
          </a:p>
        </p:txBody>
      </p:sp>
      <p:sp>
        <p:nvSpPr>
          <p:cNvPr id="35844" name="Slide Number Placeholder 3"/>
          <p:cNvSpPr>
            <a:spLocks noGrp="1"/>
          </p:cNvSpPr>
          <p:nvPr>
            <p:ph type="sldNum" sz="quarter" idx="5"/>
          </p:nvPr>
        </p:nvSpPr>
        <p:spPr bwMode="auto">
          <a:noFill/>
          <a:ln>
            <a:miter lim="800000"/>
            <a:headEnd/>
            <a:tailEnd/>
          </a:ln>
        </p:spPr>
        <p:txBody>
          <a:bodyPr/>
          <a:lstStyle/>
          <a:p>
            <a:fld id="{6EF831F9-5B68-4D74-BB2F-FD899866DCC6}" type="slidenum">
              <a:rPr lang="en-US"/>
              <a:pPr/>
              <a:t>12</a:t>
            </a:fld>
            <a:endParaRPr lang="en-US"/>
          </a:p>
        </p:txBody>
      </p:sp>
    </p:spTree>
    <p:extLst>
      <p:ext uri="{BB962C8B-B14F-4D97-AF65-F5344CB8AC3E}">
        <p14:creationId xmlns:p14="http://schemas.microsoft.com/office/powerpoint/2010/main" val="177496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fld id="{A27366EA-CD1F-4DA9-91EC-FD14C55E3713}" type="datetime1">
              <a:rPr lang="en-US"/>
              <a:pPr/>
              <a:t>3/27/2017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A140B11E-ED80-4E41-879F-C55C4148DE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2936007-9D6A-4603-814F-FD97B33DD95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6EF94C5-22CD-4685-BD5D-0D830999EF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8C1D7D8-07C6-45A5-844D-2704514E7C8A}"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276BEAA-910A-42B5-BD45-73F23DCCB7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2CD26CF-7FC2-4339-8D72-773F09AE79B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F853C03-1367-4FD8-A5D0-4494552993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7FE28E0F-1D4A-4950-81B1-4ABFB95B5078}" type="datetime1">
              <a:rPr lang="en-US"/>
              <a:pPr/>
              <a:t>3/27/2017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8C5A9A4C-B9BB-409C-9DC5-322DC3FCCF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CAB36CFB-C2FF-469A-964A-73B0E837A9AD}" type="datetime1">
              <a:rPr lang="en-US"/>
              <a:pPr/>
              <a:t>3/27/2017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6D8DF90-B874-4CC1-8242-180D1A36CE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C5B05DF6-F462-4D97-928A-333845A981C8}" type="datetime1">
              <a:rPr lang="en-US"/>
              <a:pPr/>
              <a:t>3/27/2017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6162DD1E-7E1F-4328-8B2F-E53F077399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2440ED8D-1213-4307-B936-E4827EF3231A}" type="datetime1">
              <a:rPr lang="en-US"/>
              <a:pPr/>
              <a:t>3/27/2017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DDCD837-57C7-4FBA-B8DF-29103F40EA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DB2A28F-9B56-44CB-B331-534519FF4651}" type="datetime1">
              <a:rPr lang="en-US"/>
              <a:pPr/>
              <a:t>3/27/2017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22C40250-AB52-4F50-8C55-02CC62F244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F81F8BAD-75D7-4157-9DCD-A56E7D650AC7}" type="datetime1">
              <a:rPr lang="en-US"/>
              <a:pPr/>
              <a:t>3/27/2017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31E092-6497-4CFB-B7D0-6933D6866C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FB171900-908A-45CC-99D2-28E8F8EDA14B}" type="datetime1">
              <a:rPr lang="en-US"/>
              <a:pPr/>
              <a:t>3/27/2017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3AB255C1-97D6-4BA5-A0A1-714FF21374C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Georgia" pitchFamily="-106" charset="0"/>
              </a:defRPr>
            </a:lvl1pPr>
          </a:lstStyle>
          <a:p>
            <a:fld id="{B4DA8913-40A9-458A-8357-E0DDE5E0C5BC}" type="datetime1">
              <a:rPr lang="en-US"/>
              <a:pPr/>
              <a:t>3/27/2017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Georgia" pitchFamily="-106" charset="0"/>
              </a:defRPr>
            </a:lvl1pPr>
          </a:lstStyle>
          <a:p>
            <a:fld id="{B6A5B4BA-E729-4FE5-93C0-66427BDB97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28" r:id="rId2"/>
    <p:sldLayoutId id="2147483936" r:id="rId3"/>
    <p:sldLayoutId id="2147483929" r:id="rId4"/>
    <p:sldLayoutId id="2147483930" r:id="rId5"/>
    <p:sldLayoutId id="2147483931" r:id="rId6"/>
    <p:sldLayoutId id="2147483932" r:id="rId7"/>
    <p:sldLayoutId id="2147483937" r:id="rId8"/>
    <p:sldLayoutId id="2147483938" r:id="rId9"/>
    <p:sldLayoutId id="2147483933" r:id="rId10"/>
    <p:sldLayoutId id="2147483934" r:id="rId11"/>
  </p:sldLayoutIdLst>
  <p:hf hdr="0" ftr="0" dt="0"/>
  <p:txStyles>
    <p:titleStyle>
      <a:lvl1pPr algn="l" rtl="0" fontAlgn="base">
        <a:spcBef>
          <a:spcPct val="0"/>
        </a:spcBef>
        <a:spcAft>
          <a:spcPct val="0"/>
        </a:spcAft>
        <a:defRPr sz="4000" kern="1200">
          <a:solidFill>
            <a:schemeClr val="tx2"/>
          </a:solidFill>
          <a:latin typeface="+mj-lt"/>
          <a:ea typeface="ＭＳ Ｐゴシック" pitchFamily="-106" charset="-128"/>
          <a:cs typeface="+mj-cs"/>
        </a:defRPr>
      </a:lvl1pPr>
      <a:lvl2pPr algn="l" rtl="0" fontAlgn="base">
        <a:spcBef>
          <a:spcPct val="0"/>
        </a:spcBef>
        <a:spcAft>
          <a:spcPct val="0"/>
        </a:spcAft>
        <a:defRPr sz="4000">
          <a:solidFill>
            <a:schemeClr val="tx2"/>
          </a:solidFill>
          <a:latin typeface="Georgia" pitchFamily="-106" charset="0"/>
          <a:ea typeface="ＭＳ Ｐゴシック" pitchFamily="-106" charset="-128"/>
        </a:defRPr>
      </a:lvl2pPr>
      <a:lvl3pPr algn="l" rtl="0" fontAlgn="base">
        <a:spcBef>
          <a:spcPct val="0"/>
        </a:spcBef>
        <a:spcAft>
          <a:spcPct val="0"/>
        </a:spcAft>
        <a:defRPr sz="4000">
          <a:solidFill>
            <a:schemeClr val="tx2"/>
          </a:solidFill>
          <a:latin typeface="Georgia" pitchFamily="-106" charset="0"/>
          <a:ea typeface="ＭＳ Ｐゴシック" pitchFamily="-106" charset="-128"/>
        </a:defRPr>
      </a:lvl3pPr>
      <a:lvl4pPr algn="l" rtl="0" fontAlgn="base">
        <a:spcBef>
          <a:spcPct val="0"/>
        </a:spcBef>
        <a:spcAft>
          <a:spcPct val="0"/>
        </a:spcAft>
        <a:defRPr sz="4000">
          <a:solidFill>
            <a:schemeClr val="tx2"/>
          </a:solidFill>
          <a:latin typeface="Georgia" pitchFamily="-106" charset="0"/>
          <a:ea typeface="ＭＳ Ｐゴシック" pitchFamily="-106" charset="-128"/>
        </a:defRPr>
      </a:lvl4pPr>
      <a:lvl5pPr algn="l" rtl="0" fontAlgn="base">
        <a:spcBef>
          <a:spcPct val="0"/>
        </a:spcBef>
        <a:spcAft>
          <a:spcPct val="0"/>
        </a:spcAft>
        <a:defRPr sz="4000">
          <a:solidFill>
            <a:schemeClr val="tx2"/>
          </a:solidFill>
          <a:latin typeface="Georgia" pitchFamily="-106" charset="0"/>
          <a:ea typeface="ＭＳ Ｐゴシック" pitchFamily="-106" charset="-128"/>
        </a:defRPr>
      </a:lvl5pPr>
      <a:lvl6pPr marL="457200" algn="l" rtl="0" fontAlgn="base">
        <a:spcBef>
          <a:spcPct val="0"/>
        </a:spcBef>
        <a:spcAft>
          <a:spcPct val="0"/>
        </a:spcAft>
        <a:defRPr sz="4000">
          <a:solidFill>
            <a:schemeClr val="tx2"/>
          </a:solidFill>
          <a:latin typeface="Georgia" pitchFamily="-106" charset="0"/>
          <a:ea typeface="ＭＳ Ｐゴシック" pitchFamily="-106" charset="-128"/>
        </a:defRPr>
      </a:lvl6pPr>
      <a:lvl7pPr marL="914400" algn="l" rtl="0" fontAlgn="base">
        <a:spcBef>
          <a:spcPct val="0"/>
        </a:spcBef>
        <a:spcAft>
          <a:spcPct val="0"/>
        </a:spcAft>
        <a:defRPr sz="4000">
          <a:solidFill>
            <a:schemeClr val="tx2"/>
          </a:solidFill>
          <a:latin typeface="Georgia" pitchFamily="-106" charset="0"/>
          <a:ea typeface="ＭＳ Ｐゴシック" pitchFamily="-106" charset="-128"/>
        </a:defRPr>
      </a:lvl7pPr>
      <a:lvl8pPr marL="1371600" algn="l" rtl="0" fontAlgn="base">
        <a:spcBef>
          <a:spcPct val="0"/>
        </a:spcBef>
        <a:spcAft>
          <a:spcPct val="0"/>
        </a:spcAft>
        <a:defRPr sz="4000">
          <a:solidFill>
            <a:schemeClr val="tx2"/>
          </a:solidFill>
          <a:latin typeface="Georgia" pitchFamily="-106" charset="0"/>
          <a:ea typeface="ＭＳ Ｐゴシック" pitchFamily="-106" charset="-128"/>
        </a:defRPr>
      </a:lvl8pPr>
      <a:lvl9pPr marL="1828800" algn="l" rtl="0" fontAlgn="base">
        <a:spcBef>
          <a:spcPct val="0"/>
        </a:spcBef>
        <a:spcAft>
          <a:spcPct val="0"/>
        </a:spcAft>
        <a:defRPr sz="4000">
          <a:solidFill>
            <a:schemeClr val="tx2"/>
          </a:solidFill>
          <a:latin typeface="Georgia" pitchFamily="-106" charset="0"/>
          <a:ea typeface="ＭＳ Ｐゴシック" pitchFamily="-106" charset="-128"/>
        </a:defRPr>
      </a:lvl9pPr>
    </p:titleStyle>
    <p:bodyStyle>
      <a:lvl1pPr marL="273050" indent="-273050" algn="l" rtl="0" fontAlgn="base">
        <a:spcBef>
          <a:spcPts val="575"/>
        </a:spcBef>
        <a:spcAft>
          <a:spcPct val="0"/>
        </a:spcAft>
        <a:buClr>
          <a:schemeClr val="accent1"/>
        </a:buClr>
        <a:buSzPct val="85000"/>
        <a:buFont typeface="Wingdings 2" pitchFamily="-106" charset="2"/>
        <a:buChar char=""/>
        <a:defRPr sz="2600" kern="1200">
          <a:solidFill>
            <a:schemeClr val="tx1"/>
          </a:solidFill>
          <a:latin typeface="+mn-lt"/>
          <a:ea typeface="ＭＳ Ｐゴシック" pitchFamily="-106" charset="-128"/>
          <a:cs typeface="+mn-cs"/>
        </a:defRPr>
      </a:lvl1pPr>
      <a:lvl2pPr marL="547688" indent="-228600" algn="l" rtl="0" fontAlgn="base">
        <a:spcBef>
          <a:spcPts val="375"/>
        </a:spcBef>
        <a:spcAft>
          <a:spcPct val="0"/>
        </a:spcAft>
        <a:buClr>
          <a:schemeClr val="accent2"/>
        </a:buClr>
        <a:buSzPct val="85000"/>
        <a:buFont typeface="Wingdings 2" pitchFamily="-106" charset="2"/>
        <a:buChar char=""/>
        <a:defRPr sz="2400" kern="1200">
          <a:solidFill>
            <a:schemeClr val="tx1"/>
          </a:solidFill>
          <a:latin typeface="+mn-lt"/>
          <a:ea typeface="ＭＳ Ｐゴシック" pitchFamily="-106" charset="-128"/>
          <a:cs typeface="+mn-cs"/>
        </a:defRPr>
      </a:lvl2pPr>
      <a:lvl3pPr marL="822325" indent="-228600" algn="l" rtl="0" fontAlgn="base">
        <a:spcBef>
          <a:spcPts val="375"/>
        </a:spcBef>
        <a:spcAft>
          <a:spcPct val="0"/>
        </a:spcAft>
        <a:buClr>
          <a:srgbClr val="B2C1DB"/>
        </a:buClr>
        <a:buSzPct val="85000"/>
        <a:buFont typeface="Wingdings 2" pitchFamily="-106" charset="2"/>
        <a:buChar char=""/>
        <a:defRPr sz="2000" kern="1200">
          <a:solidFill>
            <a:schemeClr val="tx1"/>
          </a:solidFill>
          <a:latin typeface="+mn-lt"/>
          <a:ea typeface="ＭＳ Ｐゴシック" pitchFamily="-106" charset="-128"/>
          <a:cs typeface="+mn-cs"/>
        </a:defRPr>
      </a:lvl3pPr>
      <a:lvl4pPr marL="1096963" indent="-228600" algn="l" rtl="0" fontAlgn="base">
        <a:spcBef>
          <a:spcPts val="375"/>
        </a:spcBef>
        <a:spcAft>
          <a:spcPct val="0"/>
        </a:spcAft>
        <a:buClr>
          <a:srgbClr val="9BBB59"/>
        </a:buClr>
        <a:buSzPct val="80000"/>
        <a:buFont typeface="Wingdings 2" pitchFamily="-106" charset="2"/>
        <a:buChar char=""/>
        <a:defRPr sz="2000" kern="1200">
          <a:solidFill>
            <a:schemeClr val="tx1"/>
          </a:solidFill>
          <a:latin typeface="+mn-lt"/>
          <a:ea typeface="ＭＳ Ｐゴシック" pitchFamily="-106" charset="-128"/>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ＭＳ Ｐゴシック" pitchFamily="-106"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www.hispanicworksafe.org/"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762000" y="3581400"/>
            <a:ext cx="7620000" cy="2819400"/>
          </a:xfrm>
        </p:spPr>
        <p:txBody>
          <a:bodyPr/>
          <a:lstStyle/>
          <a:p>
            <a:r>
              <a:rPr lang="es-MX" sz="4000" dirty="0" smtClean="0"/>
              <a:t>Presentado por</a:t>
            </a:r>
          </a:p>
          <a:p>
            <a:r>
              <a:rPr lang="en-US" sz="4000" dirty="0" smtClean="0"/>
              <a:t>Philadelphia Area Project on Occupational Safety and Health</a:t>
            </a:r>
          </a:p>
        </p:txBody>
      </p:sp>
      <p:pic>
        <p:nvPicPr>
          <p:cNvPr id="15364" name="Content Placeholder 3" descr="PhilaPosh Logo.jpg" title="PhilaPOSH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562600"/>
            <a:ext cx="1752600" cy="996950"/>
          </a:xfrm>
          <a:prstGeom prst="rect">
            <a:avLst/>
          </a:prstGeom>
          <a:noFill/>
          <a:ln w="9525">
            <a:noFill/>
            <a:miter lim="800000"/>
            <a:headEnd/>
            <a:tailEnd/>
          </a:ln>
        </p:spPr>
      </p:pic>
      <p:sp>
        <p:nvSpPr>
          <p:cNvPr id="8" name="Title 1"/>
          <p:cNvSpPr>
            <a:spLocks noGrp="1"/>
          </p:cNvSpPr>
          <p:nvPr>
            <p:ph type="ctrTitle"/>
          </p:nvPr>
        </p:nvSpPr>
        <p:spPr/>
        <p:txBody>
          <a:bodyPr>
            <a:noAutofit/>
          </a:bodyPr>
          <a:lstStyle/>
          <a:p>
            <a:r>
              <a:rPr lang="es-MX" dirty="0" smtClean="0"/>
              <a:t>Entrenamiento en Protección de las Caídas en Construcción Residencial</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73162"/>
          </a:xfrm>
          <a:solidFill>
            <a:schemeClr val="accent1"/>
          </a:solidFill>
        </p:spPr>
        <p:txBody>
          <a:bodyPr rtlCol="0">
            <a:normAutofit fontScale="90000"/>
          </a:bodyPr>
          <a:lstStyle/>
          <a:p>
            <a:pPr algn="ct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¿Ha Hecho una Diferencia la OSHA?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br>
            <a:endParaRPr lang="en-US" dirty="0">
              <a:ea typeface="+mj-ea"/>
            </a:endParaRPr>
          </a:p>
        </p:txBody>
      </p:sp>
      <p:sp>
        <p:nvSpPr>
          <p:cNvPr id="3" name="Content Placeholder 2"/>
          <p:cNvSpPr>
            <a:spLocks noGrp="1"/>
          </p:cNvSpPr>
          <p:nvPr>
            <p:ph idx="1"/>
          </p:nvPr>
        </p:nvSpPr>
        <p:spPr>
          <a:xfrm>
            <a:off x="533400" y="2514600"/>
            <a:ext cx="7924800" cy="4191000"/>
          </a:xfrm>
          <a:solidFill>
            <a:schemeClr val="accent1"/>
          </a:solidFill>
          <a:extLst/>
        </p:spPr>
        <p:txBody>
          <a:bodyPr rtlCol="0">
            <a:normAutofit lnSpcReduction="10000"/>
          </a:bodyPr>
          <a:lstStyle/>
          <a:p>
            <a:pPr>
              <a:spcBef>
                <a:spcPct val="50000"/>
              </a:spcBef>
            </a:pPr>
            <a:r>
              <a:rPr lang="es-MX" sz="2800" dirty="0" smtClean="0">
                <a:solidFill>
                  <a:schemeClr val="bg1"/>
                </a:solidFill>
                <a:latin typeface="Book Antiqua" pitchFamily="18" charset="0"/>
              </a:rPr>
              <a:t>Ayudó a reducir el número de muertos en el trabajo a la mitad</a:t>
            </a:r>
          </a:p>
          <a:p>
            <a:pPr>
              <a:spcBef>
                <a:spcPct val="50000"/>
              </a:spcBef>
              <a:buFontTx/>
              <a:buChar char="•"/>
            </a:pPr>
            <a:r>
              <a:rPr lang="es-MX" sz="2800" dirty="0" smtClean="0">
                <a:solidFill>
                  <a:schemeClr val="bg1"/>
                </a:solidFill>
                <a:latin typeface="Book Antiqua" pitchFamily="18" charset="0"/>
              </a:rPr>
              <a:t>Trabajó con los empleadores y los empleados para reducir las heridas y enfermedades en el lugar de trabajo a un 40%</a:t>
            </a:r>
          </a:p>
          <a:p>
            <a:pPr>
              <a:spcBef>
                <a:spcPct val="50000"/>
              </a:spcBef>
              <a:buFontTx/>
              <a:buChar char="•"/>
            </a:pPr>
            <a:r>
              <a:rPr lang="es-MX" sz="2800" dirty="0" smtClean="0">
                <a:solidFill>
                  <a:schemeClr val="bg1"/>
                </a:solidFill>
                <a:latin typeface="Book Antiqua" pitchFamily="18" charset="0"/>
              </a:rPr>
              <a:t>Casi eliminó la enfermedad de pulmones en la industria textil</a:t>
            </a:r>
          </a:p>
          <a:p>
            <a:pPr>
              <a:spcBef>
                <a:spcPct val="50000"/>
              </a:spcBef>
              <a:buFontTx/>
              <a:buChar char="•"/>
            </a:pPr>
            <a:r>
              <a:rPr lang="es-MX" sz="2800" dirty="0" smtClean="0">
                <a:solidFill>
                  <a:schemeClr val="bg1"/>
                </a:solidFill>
                <a:latin typeface="Book Antiqua" pitchFamily="18" charset="0"/>
              </a:rPr>
              <a:t>Rebajo los muertos en el trabajo de excavaciones a un 35%</a:t>
            </a:r>
            <a:endParaRPr lang="es-MX" sz="2800" dirty="0">
              <a:solidFill>
                <a:schemeClr val="bg1"/>
              </a:solidFill>
              <a:latin typeface="Book Antiqua" pitchFamily="18" charset="0"/>
            </a:endParaRPr>
          </a:p>
        </p:txBody>
      </p:sp>
      <p:sp>
        <p:nvSpPr>
          <p:cNvPr id="12292" name="Slide Number Placeholder 6"/>
          <p:cNvSpPr>
            <a:spLocks noGrp="1"/>
          </p:cNvSpPr>
          <p:nvPr>
            <p:ph type="sldNum" sz="quarter" idx="12"/>
          </p:nvPr>
        </p:nvSpPr>
        <p:spPr bwMode="auto">
          <a:noFill/>
          <a:ln>
            <a:miter lim="800000"/>
            <a:headEnd/>
            <a:tailEnd/>
          </a:ln>
        </p:spPr>
        <p:txBody>
          <a:bodyPr/>
          <a:lstStyle/>
          <a:p>
            <a:fld id="{AED537B1-B9EA-4209-98D2-9ADB1A7601F5}" type="slidenum">
              <a:rPr lang="en-US"/>
              <a:pPr/>
              <a:t>10</a:t>
            </a:fld>
            <a:endParaRPr lang="en-US"/>
          </a:p>
        </p:txBody>
      </p:sp>
      <p:sp>
        <p:nvSpPr>
          <p:cNvPr id="12293" name="Rectangle 4"/>
          <p:cNvSpPr>
            <a:spLocks noChangeArrowheads="1"/>
          </p:cNvSpPr>
          <p:nvPr/>
        </p:nvSpPr>
        <p:spPr bwMode="auto">
          <a:xfrm>
            <a:off x="3962400" y="838200"/>
            <a:ext cx="1244600" cy="646331"/>
          </a:xfrm>
          <a:prstGeom prst="rect">
            <a:avLst/>
          </a:prstGeom>
          <a:solidFill>
            <a:schemeClr val="accent3"/>
          </a:solidFill>
          <a:ln w="9525">
            <a:noFill/>
            <a:miter lim="800000"/>
            <a:headEnd/>
            <a:tailEnd/>
          </a:ln>
        </p:spPr>
        <p:txBody>
          <a:bodyPr>
            <a:spAutoFit/>
          </a:bodyPr>
          <a:lstStyle/>
          <a:p>
            <a:pPr algn="ctr"/>
            <a:r>
              <a:rPr lang="es-MX" sz="3200" b="1" dirty="0" smtClean="0">
                <a:solidFill>
                  <a:schemeClr val="bg1"/>
                </a:solidFill>
                <a:latin typeface="Book Antiqua" pitchFamily="18" charset="0"/>
              </a:rPr>
              <a:t>¡</a:t>
            </a:r>
            <a:r>
              <a:rPr lang="es-MX" sz="3200" b="1" dirty="0" smtClean="0">
                <a:solidFill>
                  <a:srgbClr val="FFFFFF"/>
                </a:solidFill>
                <a:latin typeface="Book Antiqua" pitchFamily="18" charset="0"/>
              </a:rPr>
              <a:t>Sí</a:t>
            </a:r>
            <a:r>
              <a:rPr lang="en-US" sz="3600" b="1" dirty="0" smtClean="0">
                <a:solidFill>
                  <a:srgbClr val="FFFFFF"/>
                </a:solidFill>
              </a:rPr>
              <a:t>!</a:t>
            </a:r>
            <a:endParaRPr lang="en-US" sz="3600" b="1" dirty="0">
              <a:solidFill>
                <a:srgbClr val="FFFFFF"/>
              </a:solidFill>
            </a:endParaRPr>
          </a:p>
        </p:txBody>
      </p:sp>
      <p:sp>
        <p:nvSpPr>
          <p:cNvPr id="12294" name="Rectangle 5"/>
          <p:cNvSpPr>
            <a:spLocks noChangeArrowheads="1"/>
          </p:cNvSpPr>
          <p:nvPr/>
        </p:nvSpPr>
        <p:spPr bwMode="auto">
          <a:xfrm>
            <a:off x="533400" y="1752600"/>
            <a:ext cx="7620000" cy="584776"/>
          </a:xfrm>
          <a:prstGeom prst="rect">
            <a:avLst/>
          </a:prstGeom>
          <a:solidFill>
            <a:schemeClr val="accent1"/>
          </a:solidFill>
          <a:ln w="9525">
            <a:noFill/>
            <a:miter lim="800000"/>
            <a:headEnd/>
            <a:tailEnd/>
          </a:ln>
        </p:spPr>
        <p:txBody>
          <a:bodyPr wrap="square">
            <a:spAutoFit/>
          </a:bodyPr>
          <a:lstStyle/>
          <a:p>
            <a:pPr>
              <a:spcBef>
                <a:spcPct val="50000"/>
              </a:spcBef>
            </a:pPr>
            <a:r>
              <a:rPr lang="es-MX" sz="3200" dirty="0" smtClean="0">
                <a:solidFill>
                  <a:srgbClr val="FFFFFF"/>
                </a:solidFill>
                <a:latin typeface="Book Antiqua" pitchFamily="18" charset="0"/>
              </a:rPr>
              <a:t>Desde 1970, OSHA ha hecho lo siguiente:</a:t>
            </a:r>
            <a:endParaRPr lang="es-MX" sz="3200" dirty="0">
              <a:solidFill>
                <a:srgbClr val="FFFFFF"/>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ox(in)">
                                      <p:cBhvr>
                                        <p:cTn id="3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533400"/>
            <a:ext cx="6891338" cy="1123950"/>
          </a:xfr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lgn="ct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El Empleador tal vez califique para una “inspección enfocada" </a:t>
            </a:r>
            <a:endParaRPr lang="es-MX"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endParaRPr>
          </a:p>
        </p:txBody>
      </p:sp>
      <p:sp>
        <p:nvSpPr>
          <p:cNvPr id="91139" name="Rectangle 3"/>
          <p:cNvSpPr>
            <a:spLocks noGrp="1" noChangeArrowheads="1"/>
          </p:cNvSpPr>
          <p:nvPr>
            <p:ph idx="1"/>
          </p:nvPr>
        </p:nvSpPr>
        <p:spPr>
          <a:xfrm>
            <a:off x="304800" y="1905000"/>
            <a:ext cx="8305800" cy="4251960"/>
          </a:xfrm>
          <a:extLst>
            <a:ext uri="{FAA26D3D-D897-4be2-8F04-BA451C77F1D7}"/>
          </a:extLst>
        </p:spPr>
        <p:style>
          <a:lnRef idx="3">
            <a:schemeClr val="lt1"/>
          </a:lnRef>
          <a:fillRef idx="1">
            <a:schemeClr val="accent2"/>
          </a:fillRef>
          <a:effectRef idx="1">
            <a:schemeClr val="accent2"/>
          </a:effectRef>
          <a:fontRef idx="minor">
            <a:schemeClr val="lt1"/>
          </a:fontRef>
        </p:style>
        <p:txBody>
          <a:bodyPr rtlCol="0">
            <a:normAutofit/>
          </a:bodyPr>
          <a:lstStyle/>
          <a:p>
            <a:pPr marL="548640" indent="-411480">
              <a:buClr>
                <a:schemeClr val="tx1">
                  <a:shade val="95000"/>
                </a:schemeClr>
              </a:buClr>
              <a:buSzPct val="60000"/>
              <a:buFont typeface="Arial" pitchFamily="34" charset="0"/>
              <a:buChar char="•"/>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Tiene que cumplir ciertas condiciones</a:t>
            </a:r>
          </a:p>
          <a:p>
            <a:pPr marL="548640" indent="-411480">
              <a:buClr>
                <a:schemeClr val="tx1">
                  <a:shade val="95000"/>
                </a:schemeClr>
              </a:buClr>
              <a:buSzPct val="60000"/>
              <a:buFont typeface="Arial" pitchFamily="34" charset="0"/>
              <a:buChar char="•"/>
              <a:defRPr/>
            </a:pP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a:p>
            <a:pPr marL="548640" indent="-411480">
              <a:buClr>
                <a:schemeClr val="tx1">
                  <a:shade val="95000"/>
                </a:schemeClr>
              </a:buClr>
              <a:buSzPct val="60000"/>
              <a:buFont typeface="Arial" pitchFamily="34" charset="0"/>
              <a:buChar char="•"/>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El inspector deberá enfocarse en estos cuatro peligros: </a:t>
            </a:r>
          </a:p>
          <a:p>
            <a:pPr marL="868680" lvl="1" indent="-283464">
              <a:buFont typeface="Arial" pitchFamily="34" charset="0"/>
              <a:buChar cha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a:t>
            </a: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Caídas</a:t>
            </a:r>
          </a:p>
          <a:p>
            <a:pPr marL="868680" lvl="1" indent="-283464">
              <a:buFont typeface="Arial" pitchFamily="34" charset="0"/>
              <a:buChar char="–"/>
              <a:defRP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Golpeado por</a:t>
            </a:r>
          </a:p>
          <a:p>
            <a:pPr marL="868680" lvl="1" indent="-283464">
              <a:buFont typeface="Arial" pitchFamily="34" charset="0"/>
              <a:buChar char="–"/>
              <a:defRP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Atrapado entre</a:t>
            </a:r>
          </a:p>
          <a:p>
            <a:pPr marL="868680" lvl="1" indent="-283464">
              <a:buFont typeface="Arial" pitchFamily="34" charset="0"/>
              <a:buChar char="–"/>
              <a:defRP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Electricidad </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161796"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100</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MX" dirty="0" smtClean="0"/>
              <a:t>La Pagina Web de OSHA</a:t>
            </a:r>
            <a:endParaRPr lang="es-MX" dirty="0"/>
          </a:p>
        </p:txBody>
      </p:sp>
      <p:pic>
        <p:nvPicPr>
          <p:cNvPr id="1027" name="Picture 3" title="La Pagina Web de OSHA"/>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914400" y="1676400"/>
            <a:ext cx="7620000" cy="3962400"/>
          </a:xfrm>
          <a:prstGeom prst="rect">
            <a:avLst/>
          </a:prstGeom>
          <a:noFill/>
          <a:ln w="9525">
            <a:noFill/>
            <a:miter lim="800000"/>
            <a:headEnd/>
            <a:tailEnd/>
          </a:ln>
        </p:spPr>
      </p:pic>
      <p:sp>
        <p:nvSpPr>
          <p:cNvPr id="4" name="Slide Number Placeholder 3"/>
          <p:cNvSpPr>
            <a:spLocks noGrp="1"/>
          </p:cNvSpPr>
          <p:nvPr>
            <p:ph type="sldNum" sz="quarter" idx="12"/>
          </p:nvPr>
        </p:nvSpPr>
        <p:spPr bwMode="auto">
          <a:xfrm>
            <a:off x="146050" y="6210300"/>
            <a:ext cx="457200" cy="457200"/>
          </a:xfrm>
          <a:solidFill>
            <a:schemeClr val="accent1"/>
          </a:solidFill>
          <a:ln>
            <a:miter lim="800000"/>
            <a:headEnd/>
            <a:tailEnd/>
          </a:ln>
        </p:spPr>
        <p:txBody>
          <a:bodyPr/>
          <a:lstStyle/>
          <a:p>
            <a:r>
              <a:rPr lang="en-US" dirty="0" smtClean="0"/>
              <a:t>101</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bwMode="auto">
          <a:noFill/>
          <a:ln>
            <a:miter lim="800000"/>
            <a:headEnd/>
            <a:tailEnd/>
          </a:ln>
        </p:spPr>
        <p:txBody>
          <a:bodyPr/>
          <a:lstStyle/>
          <a:p>
            <a:fld id="{15A7D205-D4DE-4FB2-B71C-97DE7015BBCE}" type="slidenum">
              <a:rPr lang="en-US"/>
              <a:pPr/>
              <a:t>102</a:t>
            </a:fld>
            <a:endParaRPr lang="en-US"/>
          </a:p>
        </p:txBody>
      </p:sp>
      <p:sp>
        <p:nvSpPr>
          <p:cNvPr id="111621" name="Rectangle 5"/>
          <p:cNvSpPr>
            <a:spLocks noChangeArrowheads="1"/>
          </p:cNvSpPr>
          <p:nvPr/>
        </p:nvSpPr>
        <p:spPr bwMode="auto">
          <a:xfrm>
            <a:off x="381000" y="1600200"/>
            <a:ext cx="8458200" cy="4876800"/>
          </a:xfrm>
          <a:prstGeom prst="rect">
            <a:avLst/>
          </a:prstGeom>
          <a:solidFill>
            <a:schemeClr val="accent2"/>
          </a:solidFill>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lstStyle/>
          <a:p>
            <a:pPr>
              <a:buFont typeface="Arial" pitchFamily="34" charset="0"/>
              <a:buChar char="•"/>
            </a:pPr>
            <a:r>
              <a:rPr lang="es-ES" sz="2600" dirty="0" smtClean="0">
                <a:ea typeface="ＭＳ Ｐゴシック" pitchFamily="34" charset="-128"/>
              </a:rPr>
              <a:t> Informar sobre la seguridad del lugar de trabajo, accidentes mortales o la </a:t>
            </a:r>
            <a:r>
              <a:rPr lang="es-MX" sz="2600" dirty="0" smtClean="0">
                <a:ea typeface="ＭＳ Ｐゴシック" pitchFamily="34" charset="-128"/>
              </a:rPr>
              <a:t>hospitalización, amputación o pérdida de un ojo de un empleado</a:t>
            </a:r>
            <a:endParaRPr lang="es-ES" sz="2600" dirty="0" smtClean="0">
              <a:ea typeface="ＭＳ Ｐゴシック" pitchFamily="34" charset="-128"/>
            </a:endParaRPr>
          </a:p>
          <a:p>
            <a:pPr>
              <a:buFont typeface="Arial" pitchFamily="34" charset="0"/>
              <a:buChar char="•"/>
            </a:pPr>
            <a:endParaRPr lang="es-ES" sz="2600" dirty="0" smtClean="0">
              <a:ea typeface="ＭＳ Ｐゴシック" pitchFamily="34" charset="-128"/>
            </a:endParaRPr>
          </a:p>
          <a:p>
            <a:pPr>
              <a:buFont typeface="Arial" pitchFamily="34" charset="0"/>
              <a:buChar char="•"/>
            </a:pPr>
            <a:r>
              <a:rPr lang="es-ES" sz="2600" dirty="0" smtClean="0">
                <a:ea typeface="ＭＳ Ｐゴシック" pitchFamily="34" charset="-128"/>
              </a:rPr>
              <a:t>Informar de un peligro en lugar de trabajo</a:t>
            </a:r>
          </a:p>
          <a:p>
            <a:pPr>
              <a:buFont typeface="Arial" pitchFamily="34" charset="0"/>
              <a:buChar char="•"/>
            </a:pPr>
            <a:endParaRPr lang="es-ES" sz="2600" dirty="0" smtClean="0">
              <a:ea typeface="ＭＳ Ｐゴシック" pitchFamily="34" charset="-128"/>
            </a:endParaRPr>
          </a:p>
          <a:p>
            <a:pPr>
              <a:buFont typeface="Arial" pitchFamily="34" charset="0"/>
              <a:buChar char="•"/>
            </a:pPr>
            <a:r>
              <a:rPr lang="es-ES" sz="2600" dirty="0" smtClean="0">
                <a:ea typeface="ＭＳ Ｐゴシック" pitchFamily="34" charset="-128"/>
              </a:rPr>
              <a:t>Presentar una queja acerca de un peligro en lugar de trabajo</a:t>
            </a:r>
          </a:p>
          <a:p>
            <a:pPr>
              <a:buFont typeface="Arial" pitchFamily="34" charset="0"/>
              <a:buChar char="•"/>
            </a:pPr>
            <a:endParaRPr lang="es-ES" sz="2600" dirty="0" smtClean="0">
              <a:ea typeface="ＭＳ Ｐゴシック" pitchFamily="34" charset="-128"/>
            </a:endParaRPr>
          </a:p>
          <a:p>
            <a:pPr>
              <a:buFont typeface="Arial" pitchFamily="34" charset="0"/>
              <a:buChar char="•"/>
            </a:pPr>
            <a:r>
              <a:rPr lang="es-ES" sz="2600" dirty="0" smtClean="0">
                <a:ea typeface="ＭＳ Ｐゴシック" pitchFamily="34" charset="-128"/>
              </a:rPr>
              <a:t>Solicitar información sobre la OSHA</a:t>
            </a:r>
          </a:p>
          <a:p>
            <a:pPr>
              <a:buFont typeface="Arial" pitchFamily="34" charset="0"/>
              <a:buChar char="•"/>
            </a:pPr>
            <a:endParaRPr lang="es-ES" sz="2600" dirty="0" smtClean="0">
              <a:ea typeface="ＭＳ Ｐゴシック" pitchFamily="34" charset="-128"/>
            </a:endParaRPr>
          </a:p>
          <a:p>
            <a:pPr>
              <a:buFont typeface="Arial" pitchFamily="34" charset="0"/>
              <a:buChar char="•"/>
            </a:pPr>
            <a:r>
              <a:rPr lang="es-ES" sz="2600" dirty="0" smtClean="0">
                <a:ea typeface="ＭＳ Ｐゴシック" pitchFamily="34" charset="-128"/>
              </a:rPr>
              <a:t>Solicitar una publicación de OSHA</a:t>
            </a:r>
            <a:endParaRPr lang="es-MX" sz="2600" dirty="0" smtClean="0">
              <a:ea typeface="ＭＳ Ｐゴシック" pitchFamily="34" charset="-128"/>
            </a:endParaRPr>
          </a:p>
        </p:txBody>
      </p:sp>
      <p:sp>
        <p:nvSpPr>
          <p:cNvPr id="5" name="Slide Number Placeholder 3"/>
          <p:cNvSpPr txBox="1">
            <a:spLocks/>
          </p:cNvSpPr>
          <p:nvPr/>
        </p:nvSpPr>
        <p:spPr bwMode="auto">
          <a:xfrm>
            <a:off x="152400" y="6248400"/>
            <a:ext cx="457200" cy="457200"/>
          </a:xfrm>
          <a:prstGeom prst="ellipse">
            <a:avLst/>
          </a:prstGeom>
          <a:solidFill>
            <a:schemeClr val="accent1"/>
          </a:solidFill>
          <a:ln>
            <a:miter lim="800000"/>
            <a:headEnd/>
            <a:tailEnd/>
          </a:ln>
        </p:spPr>
        <p:txBody>
          <a:bodyPr vert="horz" wrap="none" lIns="0" tIns="0" rIns="0" bIns="0" numCol="1" anchor="ctr" anchorCtr="1"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Georgia" pitchFamily="-106" charset="0"/>
                <a:ea typeface="ＭＳ Ｐゴシック" pitchFamily="-106" charset="-128"/>
                <a:cs typeface="+mn-cs"/>
              </a:rPr>
              <a:t>102</a:t>
            </a:r>
            <a:endParaRPr kumimoji="0" lang="en-US" sz="1400" b="0" i="0" u="none" strike="noStrike" kern="1200" cap="none" spc="0" normalizeH="0" baseline="0" noProof="0" dirty="0">
              <a:ln>
                <a:noFill/>
              </a:ln>
              <a:solidFill>
                <a:srgbClr val="FFFFFF"/>
              </a:solidFill>
              <a:effectLst/>
              <a:uLnTx/>
              <a:uFillTx/>
              <a:latin typeface="Georgia" pitchFamily="-106" charset="0"/>
              <a:ea typeface="ＭＳ Ｐゴシック" pitchFamily="-106" charset="-128"/>
              <a:cs typeface="+mn-cs"/>
            </a:endParaRPr>
          </a:p>
        </p:txBody>
      </p:sp>
      <p:sp>
        <p:nvSpPr>
          <p:cNvPr id="7" name="Rectangle 4"/>
          <p:cNvSpPr>
            <a:spLocks noGrp="1" noChangeArrowheads="1"/>
          </p:cNvSpPr>
          <p:nvPr>
            <p:ph type="title"/>
          </p:nvPr>
        </p:nvSpPr>
        <p:spPr bwMode="auto">
          <a:xfrm>
            <a:off x="533400" y="274638"/>
            <a:ext cx="81534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TELÉFONO DIRECTO DE LA EMERGENCIA DE LA OSHA</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1-800-321-OSHA (6742)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304800" y="1600200"/>
            <a:ext cx="8534400" cy="4953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a:buFont typeface="Arial" pitchFamily="34" charset="0"/>
              <a:buChar char="•"/>
            </a:pPr>
            <a:r>
              <a:rPr lang="es-ES" sz="2800" dirty="0" smtClean="0">
                <a:ea typeface="ＭＳ Ｐゴシック" pitchFamily="34" charset="-128"/>
              </a:rPr>
              <a:t> </a:t>
            </a:r>
            <a:r>
              <a:rPr lang="es-ES" sz="2500" dirty="0" smtClean="0">
                <a:ea typeface="ＭＳ Ｐゴシック" pitchFamily="34" charset="-128"/>
              </a:rPr>
              <a:t>OSHA ayuda a salvar vidas y evitar lesiones</a:t>
            </a:r>
          </a:p>
          <a:p>
            <a:pPr>
              <a:buFont typeface="Arial" pitchFamily="34" charset="0"/>
              <a:buChar char="•"/>
            </a:pPr>
            <a:endParaRPr lang="es-ES" sz="2500" dirty="0" smtClean="0">
              <a:ea typeface="ＭＳ Ｐゴシック" pitchFamily="34" charset="-128"/>
            </a:endParaRPr>
          </a:p>
          <a:p>
            <a:pPr>
              <a:buFont typeface="Arial" pitchFamily="34" charset="0"/>
              <a:buChar char="•"/>
            </a:pPr>
            <a:r>
              <a:rPr lang="es-ES" sz="2500" dirty="0" smtClean="0">
                <a:ea typeface="ＭＳ Ｐゴシック" pitchFamily="34" charset="-128"/>
              </a:rPr>
              <a:t> OSHA </a:t>
            </a:r>
            <a:r>
              <a:rPr lang="es-ES" sz="2500" dirty="0" smtClean="0">
                <a:solidFill>
                  <a:schemeClr val="bg1"/>
                </a:solidFill>
                <a:ea typeface="ＭＳ Ｐゴシック" pitchFamily="34" charset="-128"/>
              </a:rPr>
              <a:t>combina la aplicación tradicional </a:t>
            </a:r>
            <a:r>
              <a:rPr lang="es-ES" sz="2500" dirty="0" smtClean="0">
                <a:ea typeface="ＭＳ Ｐゴシック" pitchFamily="34" charset="-128"/>
              </a:rPr>
              <a:t>de las leyes con un deseo de trabajar de manera cooperativa</a:t>
            </a:r>
          </a:p>
          <a:p>
            <a:pPr>
              <a:buFont typeface="Arial" pitchFamily="34" charset="0"/>
              <a:buChar char="•"/>
            </a:pPr>
            <a:endParaRPr lang="es-ES" sz="2500" dirty="0" smtClean="0">
              <a:ea typeface="ＭＳ Ｐゴシック" pitchFamily="34" charset="-128"/>
            </a:endParaRPr>
          </a:p>
          <a:p>
            <a:pPr>
              <a:buFont typeface="Arial" pitchFamily="34" charset="0"/>
              <a:buChar char="•"/>
            </a:pPr>
            <a:r>
              <a:rPr lang="es-ES" sz="2500" dirty="0" smtClean="0">
                <a:ea typeface="ＭＳ Ｐゴシック" pitchFamily="34" charset="-128"/>
              </a:rPr>
              <a:t> Las normas de OSHA son los requisitos que se pueden </a:t>
            </a:r>
            <a:r>
              <a:rPr lang="es-ES" sz="2500" dirty="0" smtClean="0">
                <a:solidFill>
                  <a:schemeClr val="bg1"/>
                </a:solidFill>
                <a:ea typeface="ＭＳ Ｐゴシック" pitchFamily="34" charset="-128"/>
              </a:rPr>
              <a:t>aplicar </a:t>
            </a:r>
            <a:r>
              <a:rPr lang="es-ES" sz="2500" dirty="0" smtClean="0">
                <a:ea typeface="ＭＳ Ｐゴシック" pitchFamily="34" charset="-128"/>
              </a:rPr>
              <a:t>para asegurar la seguridad y salud del trabajador</a:t>
            </a:r>
          </a:p>
          <a:p>
            <a:pPr>
              <a:buFont typeface="Arial" pitchFamily="34" charset="0"/>
              <a:buChar char="•"/>
            </a:pPr>
            <a:endParaRPr lang="es-ES" sz="2500" dirty="0" smtClean="0">
              <a:ea typeface="ＭＳ Ｐゴシック" pitchFamily="34" charset="-128"/>
            </a:endParaRPr>
          </a:p>
          <a:p>
            <a:pPr>
              <a:buFont typeface="Arial" pitchFamily="34" charset="0"/>
              <a:buChar char="•"/>
            </a:pPr>
            <a:r>
              <a:rPr lang="es-ES" sz="2500" dirty="0" smtClean="0">
                <a:ea typeface="ＭＳ Ｐゴシック" pitchFamily="34" charset="-128"/>
              </a:rPr>
              <a:t> Las inspecciones son la forma de asegurar el cumplimiento de OSHA</a:t>
            </a:r>
          </a:p>
          <a:p>
            <a:pPr>
              <a:buFont typeface="Arial" pitchFamily="34" charset="0"/>
              <a:buChar char="•"/>
            </a:pPr>
            <a:endParaRPr lang="es-ES" sz="2500" dirty="0" smtClean="0">
              <a:ea typeface="ＭＳ Ｐゴシック" pitchFamily="34" charset="-128"/>
            </a:endParaRPr>
          </a:p>
          <a:p>
            <a:pPr>
              <a:buFont typeface="Arial" pitchFamily="34" charset="0"/>
              <a:buChar char="•"/>
            </a:pPr>
            <a:r>
              <a:rPr lang="es-ES" sz="2500" dirty="0" smtClean="0">
                <a:ea typeface="ＭＳ Ｐゴシック" pitchFamily="34" charset="-128"/>
              </a:rPr>
              <a:t> OSHA ofrece diversos medios de asistencia.</a:t>
            </a:r>
            <a:endParaRPr lang="es-MX" sz="2500" dirty="0" smtClean="0">
              <a:ea typeface="ＭＳ Ｐゴシック" pitchFamily="34" charset="-128"/>
            </a:endParaRPr>
          </a:p>
        </p:txBody>
      </p:sp>
      <p:sp>
        <p:nvSpPr>
          <p:cNvPr id="163842"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103</a:t>
            </a:r>
            <a:endParaRPr lang="en-US" dirty="0"/>
          </a:p>
        </p:txBody>
      </p:sp>
      <p:sp>
        <p:nvSpPr>
          <p:cNvPr id="6" name="Rectangle 4"/>
          <p:cNvSpPr>
            <a:spLocks noGrp="1" noChangeArrowheads="1"/>
          </p:cNvSpPr>
          <p:nvPr>
            <p:ph type="title"/>
          </p:nvPr>
        </p:nvSpPr>
        <p:spPr bwMode="auto">
          <a:xfrm>
            <a:off x="457200" y="274638"/>
            <a:ext cx="82296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Resumen</a:t>
            </a:r>
            <a:endParaRPr lang="es-MX" sz="4800" dirty="0">
              <a:effectLst>
                <a:outerShdw blurRad="38100" dist="38100" dir="2700000" algn="tl">
                  <a:srgbClr val="000000"/>
                </a:outerShdw>
              </a:effectLst>
              <a:ea typeface="+mn-ea"/>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0"/>
            <a:ext cx="8229600" cy="1143000"/>
          </a:xfrm>
        </p:spPr>
        <p:txBody>
          <a:bodyPr/>
          <a:lstStyle/>
          <a:p>
            <a:r>
              <a:rPr lang="es-MX" dirty="0" smtClean="0"/>
              <a:t>ACKNOWLEDGEMENTS</a:t>
            </a:r>
          </a:p>
        </p:txBody>
      </p:sp>
      <p:sp>
        <p:nvSpPr>
          <p:cNvPr id="164867" name="Slide Number Placeholder 3"/>
          <p:cNvSpPr>
            <a:spLocks noGrp="1"/>
          </p:cNvSpPr>
          <p:nvPr>
            <p:ph type="sldNum" sz="quarter" idx="12"/>
          </p:nvPr>
        </p:nvSpPr>
        <p:spPr bwMode="auto">
          <a:ln>
            <a:miter lim="800000"/>
            <a:headEnd/>
            <a:tailEnd/>
          </a:ln>
        </p:spPr>
        <p:txBody>
          <a:bodyPr/>
          <a:lstStyle/>
          <a:p>
            <a:r>
              <a:rPr lang="en-US" dirty="0" smtClean="0"/>
              <a:t>104</a:t>
            </a:r>
            <a:endParaRPr lang="en-US" dirty="0"/>
          </a:p>
        </p:txBody>
      </p:sp>
      <p:sp>
        <p:nvSpPr>
          <p:cNvPr id="206852"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r>
              <a:rPr lang="en-US" sz="1500" dirty="0">
                <a:solidFill>
                  <a:schemeClr val="tx2"/>
                </a:solidFill>
                <a:latin typeface="Book Antiqua" pitchFamily="-106" charset="0"/>
              </a:rPr>
              <a:t>This presentation includes materials produced under Susan </a:t>
            </a:r>
            <a:r>
              <a:rPr lang="en-US" sz="1500" dirty="0" smtClean="0">
                <a:solidFill>
                  <a:schemeClr val="tx2"/>
                </a:solidFill>
                <a:latin typeface="Book Antiqua" pitchFamily="-106" charset="0"/>
              </a:rPr>
              <a:t>Harwood </a:t>
            </a:r>
            <a:r>
              <a:rPr lang="en-US" sz="1500" dirty="0">
                <a:solidFill>
                  <a:schemeClr val="tx2"/>
                </a:solidFill>
                <a:latin typeface="Book Antiqua" pitchFamily="-106" charset="0"/>
              </a:rPr>
              <a:t>grants from the Occupational  Safety and Health Administration, U.S. Department of  Labor :</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SH16604SH7 and SH19487-09-60-F- 42 awarded to Philadelphia Area Project on Occupational </a:t>
            </a:r>
          </a:p>
          <a:p>
            <a:pPr indent="11113">
              <a:lnSpc>
                <a:spcPct val="80000"/>
              </a:lnSpc>
              <a:spcBef>
                <a:spcPct val="20000"/>
              </a:spcBef>
            </a:pPr>
            <a:r>
              <a:rPr lang="en-US" sz="1500" dirty="0">
                <a:solidFill>
                  <a:schemeClr val="tx2"/>
                </a:solidFill>
                <a:latin typeface="Book Antiqua" pitchFamily="-106" charset="0"/>
              </a:rPr>
              <a:t>  Safety and Health (</a:t>
            </a:r>
            <a:r>
              <a:rPr lang="en-US" sz="1500" dirty="0" err="1">
                <a:solidFill>
                  <a:schemeClr val="tx2"/>
                </a:solidFill>
                <a:latin typeface="Book Antiqua" pitchFamily="-106" charset="0"/>
              </a:rPr>
              <a:t>PhilaPOSH</a:t>
            </a:r>
            <a:r>
              <a:rPr lang="en-US" sz="1500" dirty="0">
                <a:solidFill>
                  <a:schemeClr val="tx2"/>
                </a:solidFill>
                <a:latin typeface="Book Antiqua" pitchFamily="-106" charset="0"/>
              </a:rPr>
              <a:t>)  </a:t>
            </a: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46F4-HT10 awarded to the Texas Engineering Extension Service,   </a:t>
            </a:r>
          </a:p>
          <a:p>
            <a:pPr indent="11113">
              <a:lnSpc>
                <a:spcPct val="80000"/>
              </a:lnSpc>
              <a:spcBef>
                <a:spcPct val="20000"/>
              </a:spcBef>
            </a:pPr>
            <a:r>
              <a:rPr lang="en-US" sz="1500" dirty="0">
                <a:solidFill>
                  <a:schemeClr val="tx2"/>
                </a:solidFill>
                <a:latin typeface="Book Antiqua" pitchFamily="-106" charset="0"/>
              </a:rPr>
              <a:t>  OSHA Training Institute Southwest Education Center  </a:t>
            </a:r>
          </a:p>
          <a:p>
            <a:pPr indent="11113">
              <a:lnSpc>
                <a:spcPct val="80000"/>
              </a:lnSpc>
              <a:spcBef>
                <a:spcPct val="20000"/>
              </a:spcBef>
            </a:pPr>
            <a:r>
              <a:rPr lang="en-US" sz="1500" dirty="0">
                <a:solidFill>
                  <a:schemeClr val="tx2"/>
                </a:solidFill>
                <a:latin typeface="Book Antiqua" pitchFamily="-106" charset="0"/>
              </a:rPr>
              <a:t>  </a:t>
            </a:r>
          </a:p>
          <a:p>
            <a:pPr indent="11113">
              <a:lnSpc>
                <a:spcPct val="80000"/>
              </a:lnSpc>
              <a:spcBef>
                <a:spcPct val="20000"/>
              </a:spcBef>
              <a:buFont typeface="Arial" charset="0"/>
              <a:buChar char="•"/>
            </a:pPr>
            <a:r>
              <a:rPr lang="en-US" sz="1500" dirty="0">
                <a:solidFill>
                  <a:schemeClr val="tx2"/>
                </a:solidFill>
                <a:latin typeface="Book Antiqua" pitchFamily="-106" charset="0"/>
              </a:rPr>
              <a:t> 46C3-HT19 awarded to ResidentialFallSafe.org a West Virginia </a:t>
            </a:r>
          </a:p>
          <a:p>
            <a:pPr indent="11113">
              <a:lnSpc>
                <a:spcPct val="80000"/>
              </a:lnSpc>
              <a:spcBef>
                <a:spcPct val="20000"/>
              </a:spcBef>
            </a:pPr>
            <a:r>
              <a:rPr lang="en-US" sz="1500" dirty="0">
                <a:solidFill>
                  <a:schemeClr val="tx2"/>
                </a:solidFill>
                <a:latin typeface="Book Antiqua" pitchFamily="-106" charset="0"/>
              </a:rPr>
              <a:t>  University Safety and Health extension website.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46F4-HT01 awarded to Associated Builders and Contractors – Central </a:t>
            </a:r>
          </a:p>
          <a:p>
            <a:pPr indent="11113">
              <a:lnSpc>
                <a:spcPct val="80000"/>
              </a:lnSpc>
              <a:spcBef>
                <a:spcPct val="20000"/>
              </a:spcBef>
            </a:pPr>
            <a:r>
              <a:rPr lang="en-US" sz="1500" dirty="0">
                <a:solidFill>
                  <a:schemeClr val="tx2"/>
                </a:solidFill>
                <a:latin typeface="Book Antiqua" pitchFamily="-106" charset="0"/>
              </a:rPr>
              <a:t>  Texas Chapter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46A3-HT15 awarded to University of Massachusetts-Lowell, Department of Work Environment,   Safety training materials for Hispanic workers, </a:t>
            </a:r>
            <a:r>
              <a:rPr lang="en-US" sz="1500" dirty="0">
                <a:solidFill>
                  <a:schemeClr val="tx2"/>
                </a:solidFill>
                <a:latin typeface="Book Antiqua" pitchFamily="-106" charset="0"/>
                <a:hlinkClick r:id="rId2" tooltip="Link to Hispanic Work Safe Org"/>
              </a:rPr>
              <a:t>www.HispanicWorkSafe.org</a:t>
            </a:r>
            <a:endParaRPr lang="en-US" sz="1500" dirty="0">
              <a:solidFill>
                <a:schemeClr val="tx2"/>
              </a:solidFill>
              <a:latin typeface="Book Antiqua" pitchFamily="-106" charset="0"/>
            </a:endParaRP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SH-20995-10 awarded to the National Association of Home Builders (NAHB) Research Center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endParaRPr lang="en-US" sz="1500" dirty="0">
              <a:solidFill>
                <a:schemeClr val="tx2"/>
              </a:solidFill>
              <a:latin typeface="Book Antiqua" pitchFamily="-106" charset="0"/>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400" dirty="0">
              <a:solidFill>
                <a:schemeClr val="tx2"/>
              </a:solidFill>
              <a:latin typeface="Book Antiqua" pitchFamily="-106"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0"/>
            <a:ext cx="8229600" cy="1143000"/>
          </a:xfrm>
        </p:spPr>
        <p:txBody>
          <a:bodyPr/>
          <a:lstStyle/>
          <a:p>
            <a:r>
              <a:rPr lang="es-MX" smtClean="0"/>
              <a:t>ACKNOWLEDGEMENTS Con’t</a:t>
            </a:r>
          </a:p>
        </p:txBody>
      </p:sp>
      <p:sp>
        <p:nvSpPr>
          <p:cNvPr id="164867" name="Slide Number Placeholder 3"/>
          <p:cNvSpPr>
            <a:spLocks noGrp="1"/>
          </p:cNvSpPr>
          <p:nvPr>
            <p:ph type="sldNum" sz="quarter" idx="12"/>
          </p:nvPr>
        </p:nvSpPr>
        <p:spPr bwMode="auto">
          <a:ln>
            <a:miter lim="800000"/>
            <a:headEnd/>
            <a:tailEnd/>
          </a:ln>
        </p:spPr>
        <p:txBody>
          <a:bodyPr/>
          <a:lstStyle/>
          <a:p>
            <a:r>
              <a:rPr lang="en-US" dirty="0" smtClean="0"/>
              <a:t>105</a:t>
            </a:r>
            <a:endParaRPr lang="en-US" dirty="0"/>
          </a:p>
        </p:txBody>
      </p:sp>
      <p:sp>
        <p:nvSpPr>
          <p:cNvPr id="207876"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r>
              <a:rPr lang="en-US" sz="1500" dirty="0">
                <a:solidFill>
                  <a:schemeClr val="tx2"/>
                </a:solidFill>
                <a:latin typeface="Book Antiqua" pitchFamily="-106" charset="0"/>
              </a:rPr>
              <a:t>In addition to:</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Oregon Department of Consumer &amp; Business Services, Occupational </a:t>
            </a:r>
          </a:p>
          <a:p>
            <a:pPr indent="11113">
              <a:lnSpc>
                <a:spcPct val="80000"/>
              </a:lnSpc>
              <a:spcBef>
                <a:spcPct val="20000"/>
              </a:spcBef>
            </a:pPr>
            <a:r>
              <a:rPr lang="en-US" sz="1500" dirty="0">
                <a:solidFill>
                  <a:schemeClr val="tx2"/>
                </a:solidFill>
                <a:latin typeface="Book Antiqua" pitchFamily="-106" charset="0"/>
              </a:rPr>
              <a:t>  Safety &amp; Health Division, manual entitled </a:t>
            </a:r>
            <a:r>
              <a:rPr lang="ja-JP" altLang="en-US" sz="150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Fall Protection: Options for Specialty </a:t>
            </a:r>
          </a:p>
          <a:p>
            <a:pPr indent="11113">
              <a:lnSpc>
                <a:spcPct val="80000"/>
              </a:lnSpc>
              <a:spcBef>
                <a:spcPct val="20000"/>
              </a:spcBef>
            </a:pPr>
            <a:r>
              <a:rPr lang="en-US" sz="1500" dirty="0">
                <a:solidFill>
                  <a:schemeClr val="tx2"/>
                </a:solidFill>
                <a:latin typeface="Book Antiqua" pitchFamily="-106" charset="0"/>
              </a:rPr>
              <a:t>  Contractors</a:t>
            </a:r>
            <a:r>
              <a:rPr lang="ja-JP" altLang="en-US" sz="150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 produced by the OR-OSHA and Technical Resources section and developed </a:t>
            </a:r>
          </a:p>
          <a:p>
            <a:pPr indent="11113">
              <a:lnSpc>
                <a:spcPct val="80000"/>
              </a:lnSpc>
              <a:spcBef>
                <a:spcPct val="20000"/>
              </a:spcBef>
            </a:pPr>
            <a:r>
              <a:rPr lang="en-US" sz="1500" dirty="0">
                <a:solidFill>
                  <a:schemeClr val="tx2"/>
                </a:solidFill>
                <a:latin typeface="Book Antiqua" pitchFamily="-106" charset="0"/>
              </a:rPr>
              <a:t>  by OR OSHA</a:t>
            </a:r>
            <a:r>
              <a:rPr lang="ja-JP" altLang="en-US" sz="150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s 502 Fall Protection Committee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Massachusetts Department of Public Health Fatality Assessment and Control Evaluation (FACE)        Project, pamphlet entitled “Falls: The Leading Killer on Construction Sites”</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altLang="ja-JP" sz="1500" dirty="0">
                <a:solidFill>
                  <a:schemeClr val="tx2"/>
                </a:solidFill>
                <a:latin typeface="Book Antiqua" pitchFamily="-106" charset="0"/>
                <a:ea typeface="ＭＳ Ｐ明朝" pitchFamily="-106" charset="-128"/>
              </a:rPr>
              <a:t> Philly.com news article entitled “Construction worker dies after contact with live wire”, 4/30/12</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Bureau of Labor Statistics, 2010 and 2011 Census of Fatal Occupational Injuries </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J. Paul Leigh “Economic Burden of Occupational Injury and Illness in the United States” in Milbank Quarterly, Volume 89, Issue 4, pages 728-772 December 2011</a:t>
            </a: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gn="ctr">
              <a:lnSpc>
                <a:spcPct val="80000"/>
              </a:lnSpc>
              <a:spcBef>
                <a:spcPct val="20000"/>
              </a:spcBef>
            </a:pPr>
            <a:r>
              <a:rPr lang="en-US" sz="1500">
                <a:solidFill>
                  <a:schemeClr val="tx2"/>
                </a:solidFill>
                <a:latin typeface="Book Antiqua" pitchFamily="-106" charset="0"/>
              </a:rPr>
              <a:t>It does not necessarily reflect the views or policies of the U.S. </a:t>
            </a:r>
            <a:r>
              <a:rPr lang="en-US" sz="1500" dirty="0">
                <a:solidFill>
                  <a:schemeClr val="tx2"/>
                </a:solidFill>
                <a:latin typeface="Book Antiqua" pitchFamily="-106" charset="0"/>
              </a:rPr>
              <a:t>Department of Labor, nor does mention of trade names, commercial products, or organizations imply endorsement by the U.S. Government. </a:t>
            </a:r>
          </a:p>
          <a:p>
            <a:pPr indent="11113">
              <a:lnSpc>
                <a:spcPct val="80000"/>
              </a:lnSpc>
              <a:spcBef>
                <a:spcPct val="20000"/>
              </a:spcBef>
            </a:pPr>
            <a:endParaRPr lang="es-AR" sz="1500" dirty="0">
              <a:solidFill>
                <a:schemeClr val="bg1"/>
              </a:solidFill>
              <a:latin typeface="Book Antiqua" pitchFamily="-10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4343400"/>
            <a:ext cx="7123113" cy="1673225"/>
          </a:xfrm>
        </p:spPr>
        <p:txBody>
          <a:bodyPr>
            <a:normAutofit/>
          </a:bodyPr>
          <a:lstStyle/>
          <a:p>
            <a:pPr algn="ctr"/>
            <a:r>
              <a:rPr lang="en-US" sz="8000" dirty="0" smtClean="0">
                <a:solidFill>
                  <a:srgbClr val="898989"/>
                </a:solidFill>
              </a:rPr>
              <a:t>12</a:t>
            </a:r>
          </a:p>
        </p:txBody>
      </p:sp>
      <p:sp>
        <p:nvSpPr>
          <p:cNvPr id="32771" name="Title 2"/>
          <p:cNvSpPr>
            <a:spLocks noGrp="1"/>
          </p:cNvSpPr>
          <p:nvPr>
            <p:ph type="title"/>
          </p:nvPr>
        </p:nvSpPr>
        <p:spPr/>
        <p:txBody>
          <a:bodyPr/>
          <a:lstStyle/>
          <a:p>
            <a:pPr algn="ctr"/>
            <a:r>
              <a:rPr lang="es-MX" dirty="0" smtClean="0"/>
              <a:t>En promedio, ¿cuantos trabajadores mueren cada día de heridas ocupacionales?</a:t>
            </a:r>
            <a:endParaRPr lang="en-US" dirty="0" smtClean="0"/>
          </a:p>
        </p:txBody>
      </p:sp>
      <p:sp>
        <p:nvSpPr>
          <p:cNvPr id="4" name="Slide Number Placeholder 3"/>
          <p:cNvSpPr>
            <a:spLocks noGrp="1"/>
          </p:cNvSpPr>
          <p:nvPr>
            <p:ph type="sldNum" sz="quarter" idx="12"/>
          </p:nvPr>
        </p:nvSpPr>
        <p:spPr/>
        <p:txBody>
          <a:bodyPr/>
          <a:lstStyle/>
          <a:p>
            <a:fld id="{16A20352-2675-4A53-9738-4F4866F27100}"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28600"/>
            <a:ext cx="7772400" cy="1143000"/>
          </a:xfrm>
        </p:spPr>
        <p:txBody>
          <a:bodyPr/>
          <a:lstStyle/>
          <a:p>
            <a:r>
              <a:rPr lang="en-US" dirty="0" smtClean="0"/>
              <a:t>En 2013….</a:t>
            </a:r>
          </a:p>
        </p:txBody>
      </p:sp>
      <p:sp>
        <p:nvSpPr>
          <p:cNvPr id="3" name="Content Placeholder 2"/>
          <p:cNvSpPr>
            <a:spLocks noGrp="1"/>
          </p:cNvSpPr>
          <p:nvPr>
            <p:ph idx="1"/>
          </p:nvPr>
        </p:nvSpPr>
        <p:spPr>
          <a:xfrm>
            <a:off x="457200" y="1600200"/>
            <a:ext cx="7924800" cy="4724400"/>
          </a:xfrm>
          <a:solidFill>
            <a:schemeClr val="accent1"/>
          </a:solidFill>
          <a:extLst/>
        </p:spPr>
        <p:txBody>
          <a:bodyPr rtlCol="0">
            <a:normAutofit fontScale="70000" lnSpcReduction="20000"/>
          </a:bodyPr>
          <a:lstStyle/>
          <a:p>
            <a:pPr marL="548640" indent="-411480" fontAlgn="auto">
              <a:spcBef>
                <a:spcPts val="580"/>
              </a:spcBef>
              <a:spcAft>
                <a:spcPct val="20000"/>
              </a:spcAft>
              <a:buClr>
                <a:srgbClr val="FFFF00"/>
              </a:buClr>
              <a:buSzPct val="50000"/>
              <a:buFont typeface="Monotype Sorts" pitchFamily="2" charset="2"/>
              <a:buChar char="l"/>
              <a:defRPr/>
            </a:pPr>
            <a:r>
              <a:rPr lang="es-MX"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Aproximadamente  4.400 personas perdieron la vida en el trabajo</a:t>
            </a:r>
            <a:r>
              <a:rPr lang="es-MX"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a:ea typeface="+mn-ea"/>
              </a:rPr>
              <a:t>*</a:t>
            </a:r>
          </a:p>
          <a:p>
            <a:pPr marL="1097280" lvl="2" indent="-411480" fontAlgn="auto">
              <a:spcBef>
                <a:spcPts val="370"/>
              </a:spcBef>
              <a:spcAft>
                <a:spcPct val="20000"/>
              </a:spcAft>
              <a:buClr>
                <a:srgbClr val="FFFF00"/>
              </a:buClr>
              <a:buSzPct val="50000"/>
              <a:buFont typeface="Monotype Sorts" pitchFamily="2" charset="2"/>
              <a:buChar char="l"/>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Casi 300 trabajadores fueron asesinados en el área tri-estatal</a:t>
            </a:r>
          </a:p>
          <a:p>
            <a:pPr marL="548005" indent="-411480" fontAlgn="auto">
              <a:spcBef>
                <a:spcPts val="370"/>
              </a:spcBef>
              <a:spcAft>
                <a:spcPct val="20000"/>
              </a:spcAft>
              <a:buClr>
                <a:srgbClr val="FFFF00"/>
              </a:buClr>
              <a:buSzPct val="50000"/>
              <a:buFont typeface="Monotype Sorts" pitchFamily="2" charset="2"/>
              <a:buChar char="l"/>
              <a:defRPr/>
            </a:pPr>
            <a:endParaRPr lang="es-MX"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endParaRPr>
          </a:p>
          <a:p>
            <a:pPr marL="548005" indent="-411480" fontAlgn="auto">
              <a:spcBef>
                <a:spcPts val="370"/>
              </a:spcBef>
              <a:spcAft>
                <a:spcPct val="20000"/>
              </a:spcAft>
              <a:buClr>
                <a:srgbClr val="FFFF00"/>
              </a:buClr>
              <a:buSzPct val="50000"/>
              <a:buFont typeface="Monotype Sorts" pitchFamily="2" charset="2"/>
              <a:buChar char="l"/>
              <a:defRPr/>
            </a:pPr>
            <a:r>
              <a:rPr lang="es-MX"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El mayor número de trabajadores muertos en construcción en comparación con el resto de industrias: aproximadamente 800*</a:t>
            </a:r>
          </a:p>
          <a:p>
            <a:pPr marL="548640" indent="-411480" fontAlgn="auto">
              <a:spcBef>
                <a:spcPts val="580"/>
              </a:spcBef>
              <a:spcAft>
                <a:spcPct val="20000"/>
              </a:spcAft>
              <a:buClr>
                <a:srgbClr val="FFFF00"/>
              </a:buClr>
              <a:buSzPct val="50000"/>
              <a:buFont typeface="Wingdings 2"/>
              <a:buNone/>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a:t>
            </a:r>
          </a:p>
          <a:p>
            <a:pPr marL="548640" indent="-411480" fontAlgn="auto">
              <a:spcBef>
                <a:spcPts val="580"/>
              </a:spcBef>
              <a:spcAft>
                <a:spcPct val="20000"/>
              </a:spcAft>
              <a:buClr>
                <a:srgbClr val="FFFF00"/>
              </a:buClr>
              <a:buSzPct val="50000"/>
              <a:buFont typeface="Monotype Sorts" pitchFamily="2" charset="2"/>
              <a:buChar char="l"/>
              <a:defRPr/>
            </a:pPr>
            <a:r>
              <a:rPr lang="es-MX"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3</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millones de accidentes no fatales en el trabajo en la industria privada y el sector público º (datos de 201</a:t>
            </a:r>
            <a:r>
              <a:rPr lang="es-MX"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2</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t>
            </a:r>
          </a:p>
          <a:p>
            <a:pPr marL="137160" indent="0" fontAlgn="auto">
              <a:spcBef>
                <a:spcPts val="580"/>
              </a:spcBef>
              <a:spcAft>
                <a:spcPct val="20000"/>
              </a:spcAft>
              <a:buClr>
                <a:srgbClr val="FFFF00"/>
              </a:buClr>
              <a:buSzPct val="50000"/>
              <a:buNone/>
              <a:defRPr/>
            </a:pP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r>
              <a:rPr lang="en-US" sz="1700" dirty="0" smtClean="0">
                <a:solidFill>
                  <a:schemeClr val="bg1"/>
                </a:solidFill>
              </a:rPr>
              <a:t>* </a:t>
            </a:r>
            <a:r>
              <a:rPr lang="en-US" sz="1700" i="1" dirty="0" smtClean="0">
                <a:solidFill>
                  <a:schemeClr val="bg1"/>
                </a:solidFill>
              </a:rPr>
              <a:t>http://www.bls.gov/iif/oshwc/cfoi/cfch0012.pdf, </a:t>
            </a:r>
            <a:r>
              <a:rPr lang="en-US" sz="1700" i="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rPr>
              <a:t>º </a:t>
            </a:r>
            <a:r>
              <a:rPr lang="en-US" sz="1700" i="1" dirty="0" smtClean="0">
                <a:solidFill>
                  <a:schemeClr val="bg1"/>
                </a:solidFill>
              </a:rPr>
              <a:t>http://bls.gov/news.release/pdf/osh.pdf</a:t>
            </a:r>
            <a:endParaRPr lang="en-US" sz="1700" i="1" dirty="0">
              <a:solidFill>
                <a:schemeClr val="bg1"/>
              </a:solidFill>
            </a:endParaRPr>
          </a:p>
        </p:txBody>
      </p:sp>
      <p:sp>
        <p:nvSpPr>
          <p:cNvPr id="13316" name="Slide Number Placeholder 6"/>
          <p:cNvSpPr>
            <a:spLocks noGrp="1"/>
          </p:cNvSpPr>
          <p:nvPr>
            <p:ph type="sldNum" sz="quarter" idx="12"/>
          </p:nvPr>
        </p:nvSpPr>
        <p:spPr bwMode="auto">
          <a:ln>
            <a:miter lim="800000"/>
            <a:headEnd/>
            <a:tailEnd/>
          </a:ln>
        </p:spPr>
        <p:txBody>
          <a:bodyPr/>
          <a:lstStyle/>
          <a:p>
            <a:fld id="{066626AD-5979-48BD-A518-3E7F58A8C06A}"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228600"/>
            <a:ext cx="7772400" cy="1143000"/>
          </a:xfrm>
        </p:spPr>
        <p:txBody>
          <a:bodyPr/>
          <a:lstStyle/>
          <a:p>
            <a:r>
              <a:rPr lang="es-MX" dirty="0" smtClean="0"/>
              <a:t>Costos para los Negocios</a:t>
            </a:r>
          </a:p>
        </p:txBody>
      </p:sp>
      <p:sp>
        <p:nvSpPr>
          <p:cNvPr id="3" name="Content Placeholder 2"/>
          <p:cNvSpPr>
            <a:spLocks noGrp="1"/>
          </p:cNvSpPr>
          <p:nvPr>
            <p:ph idx="1"/>
          </p:nvPr>
        </p:nvSpPr>
        <p:spPr>
          <a:xfrm>
            <a:off x="457200" y="2057400"/>
            <a:ext cx="7924800" cy="4267200"/>
          </a:xfrm>
          <a:solidFill>
            <a:schemeClr val="accent1"/>
          </a:solidFill>
          <a:extLst/>
        </p:spPr>
        <p:txBody>
          <a:bodyPr rtlCol="0">
            <a:normAutofit/>
          </a:bodyPr>
          <a:lstStyle/>
          <a:p>
            <a:pPr marL="548640" indent="-411480" fontAlgn="auto">
              <a:spcBef>
                <a:spcPts val="580"/>
              </a:spcBef>
              <a:spcAft>
                <a:spcPct val="20000"/>
              </a:spcAft>
              <a:buClr>
                <a:srgbClr val="FFFF00"/>
              </a:buClr>
              <a:buSzPct val="50000"/>
              <a:buFont typeface="Monotype Sorts" pitchFamily="2" charset="2"/>
              <a:buChar char="l"/>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a:t>
            </a:r>
          </a:p>
          <a:p>
            <a:pPr marL="548640" indent="-411480" fontAlgn="auto">
              <a:spcBef>
                <a:spcPts val="580"/>
              </a:spcBef>
              <a:spcAft>
                <a:spcPct val="20000"/>
              </a:spcAft>
              <a:buClr>
                <a:srgbClr val="FFFF00"/>
              </a:buClr>
              <a:buSzPct val="50000"/>
              <a:buFont typeface="Monotype Sorts" pitchFamily="2" charset="2"/>
              <a:buChar char="l"/>
              <a:defRPr/>
            </a:pPr>
            <a:r>
              <a:rPr lang="es-ES_tradnl"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Estimado en </a:t>
            </a:r>
            <a:r>
              <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$250 </a:t>
            </a:r>
            <a:r>
              <a:rPr lang="es-ES_tradnl"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b</a:t>
            </a:r>
            <a:r>
              <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illones por </a:t>
            </a:r>
            <a:r>
              <a:rPr lang="es-ES_tradnl"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todas las lesiones y </a:t>
            </a:r>
            <a:r>
              <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enfermedades</a:t>
            </a:r>
            <a:endPar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Monotype Sorts" pitchFamily="2" charset="2"/>
              <a:buChar char="l"/>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180CC587-8E87-4EC0-A664-4AF53E4A7B4C}"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s-ES_tradnl" sz="3600" u="sng" dirty="0"/>
              <a:t>Definición de Construcción Residencial</a:t>
            </a:r>
            <a:endParaRPr lang="en-US" sz="3600" u="sng" dirty="0" smtClean="0"/>
          </a:p>
        </p:txBody>
      </p:sp>
      <p:sp>
        <p:nvSpPr>
          <p:cNvPr id="3" name="Slide Number Placeholder 2"/>
          <p:cNvSpPr>
            <a:spLocks noGrp="1"/>
          </p:cNvSpPr>
          <p:nvPr>
            <p:ph type="sldNum" sz="quarter" idx="12"/>
          </p:nvPr>
        </p:nvSpPr>
        <p:spPr/>
        <p:txBody>
          <a:bodyPr/>
          <a:lstStyle/>
          <a:p>
            <a:fld id="{49079828-1EF0-45E4-8778-B47E824835C7}" type="slidenum">
              <a:rPr lang="en-US"/>
              <a:pPr/>
              <a:t>14</a:t>
            </a:fld>
            <a:endParaRPr lang="en-US"/>
          </a:p>
        </p:txBody>
      </p:sp>
      <p:sp>
        <p:nvSpPr>
          <p:cNvPr id="4" name="Content Placeholder 3"/>
          <p:cNvSpPr>
            <a:spLocks noGrp="1"/>
          </p:cNvSpPr>
          <p:nvPr>
            <p:ph sz="quarter" idx="1"/>
          </p:nvPr>
        </p:nvSpPr>
        <p:spPr/>
        <p:txBody>
          <a:bodyPr>
            <a:normAutofit/>
          </a:bodyPr>
          <a:lstStyle/>
          <a:p>
            <a:pPr marL="457200" indent="-457200">
              <a:lnSpc>
                <a:spcPct val="90000"/>
              </a:lnSpc>
            </a:pPr>
            <a:r>
              <a:rPr lang="es-ES_tradnl" sz="2400" dirty="0">
                <a:solidFill>
                  <a:schemeClr val="tx2"/>
                </a:solidFill>
              </a:rPr>
              <a:t>Con el fin de ser clasificado como la construcción de </a:t>
            </a:r>
            <a:r>
              <a:rPr lang="es-ES_tradnl" sz="2400" dirty="0" smtClean="0">
                <a:solidFill>
                  <a:schemeClr val="tx2"/>
                </a:solidFill>
              </a:rPr>
              <a:t>viviendas residenciales, </a:t>
            </a:r>
            <a:r>
              <a:rPr lang="es-ES_tradnl" sz="2400" dirty="0">
                <a:solidFill>
                  <a:schemeClr val="tx2"/>
                </a:solidFill>
              </a:rPr>
              <a:t>dos elementos deben cumplirse:</a:t>
            </a:r>
            <a:endParaRPr lang="en-US" sz="2400" dirty="0" smtClean="0">
              <a:solidFill>
                <a:schemeClr val="tx2"/>
              </a:solidFill>
            </a:endParaRPr>
          </a:p>
          <a:p>
            <a:pPr marL="914400" lvl="1" indent="-457200">
              <a:lnSpc>
                <a:spcPct val="90000"/>
              </a:lnSpc>
              <a:buFont typeface="Georgia" pitchFamily="-106" charset="0"/>
              <a:buAutoNum type="arabicPeriod"/>
            </a:pPr>
            <a:r>
              <a:rPr lang="es-ES_tradnl" dirty="0" smtClean="0">
                <a:solidFill>
                  <a:schemeClr val="tx2"/>
                </a:solidFill>
              </a:rPr>
              <a:t>El </a:t>
            </a:r>
            <a:r>
              <a:rPr lang="es-ES_tradnl" dirty="0">
                <a:solidFill>
                  <a:schemeClr val="tx2"/>
                </a:solidFill>
              </a:rPr>
              <a:t>uso final de la estructura </a:t>
            </a:r>
            <a:r>
              <a:rPr lang="es-ES_tradnl" dirty="0" smtClean="0">
                <a:solidFill>
                  <a:schemeClr val="tx2"/>
                </a:solidFill>
              </a:rPr>
              <a:t>construida debe ser </a:t>
            </a:r>
            <a:r>
              <a:rPr lang="es-ES_tradnl" dirty="0">
                <a:solidFill>
                  <a:schemeClr val="tx2"/>
                </a:solidFill>
              </a:rPr>
              <a:t>una casa, es decir, </a:t>
            </a:r>
            <a:r>
              <a:rPr lang="es-ES_tradnl" dirty="0" smtClean="0">
                <a:solidFill>
                  <a:schemeClr val="tx2"/>
                </a:solidFill>
              </a:rPr>
              <a:t>una vivienda;</a:t>
            </a:r>
            <a:endParaRPr lang="es-ES_tradnl" dirty="0">
              <a:solidFill>
                <a:schemeClr val="tx2"/>
              </a:solidFill>
            </a:endParaRPr>
          </a:p>
          <a:p>
            <a:pPr marL="914400" lvl="1" indent="-457200">
              <a:lnSpc>
                <a:spcPct val="90000"/>
              </a:lnSpc>
              <a:buFont typeface="Georgia" pitchFamily="-106" charset="0"/>
              <a:buAutoNum type="arabicPeriod"/>
            </a:pPr>
            <a:r>
              <a:rPr lang="es-ES_tradnl" dirty="0">
                <a:solidFill>
                  <a:schemeClr val="tx2"/>
                </a:solidFill>
              </a:rPr>
              <a:t>La </a:t>
            </a:r>
            <a:r>
              <a:rPr lang="es-ES_tradnl" dirty="0" smtClean="0">
                <a:solidFill>
                  <a:schemeClr val="tx2"/>
                </a:solidFill>
              </a:rPr>
              <a:t>estructura </a:t>
            </a:r>
            <a:r>
              <a:rPr lang="es-ES_tradnl" dirty="0">
                <a:solidFill>
                  <a:schemeClr val="tx2"/>
                </a:solidFill>
              </a:rPr>
              <a:t>debe ser </a:t>
            </a:r>
            <a:r>
              <a:rPr lang="es-ES_tradnl" dirty="0" smtClean="0">
                <a:solidFill>
                  <a:schemeClr val="tx2"/>
                </a:solidFill>
              </a:rPr>
              <a:t>construida </a:t>
            </a:r>
            <a:r>
              <a:rPr lang="es-ES_tradnl" dirty="0">
                <a:solidFill>
                  <a:schemeClr val="tx2"/>
                </a:solidFill>
              </a:rPr>
              <a:t>usando materiales </a:t>
            </a:r>
            <a:r>
              <a:rPr lang="es-ES_tradnl" dirty="0" smtClean="0">
                <a:solidFill>
                  <a:schemeClr val="tx2"/>
                </a:solidFill>
              </a:rPr>
              <a:t>tradicionales de </a:t>
            </a:r>
            <a:r>
              <a:rPr lang="es-ES_tradnl" dirty="0">
                <a:solidFill>
                  <a:schemeClr val="tx2"/>
                </a:solidFill>
              </a:rPr>
              <a:t>construcción de </a:t>
            </a:r>
            <a:r>
              <a:rPr lang="es-ES_tradnl" dirty="0" smtClean="0">
                <a:solidFill>
                  <a:schemeClr val="tx2"/>
                </a:solidFill>
              </a:rPr>
              <a:t>madera.</a:t>
            </a:r>
          </a:p>
          <a:p>
            <a:pPr marL="1319213" lvl="3" indent="-352425">
              <a:lnSpc>
                <a:spcPct val="90000"/>
              </a:lnSpc>
              <a:buFont typeface="Arial" pitchFamily="34" charset="0"/>
              <a:buChar char="•"/>
            </a:pPr>
            <a:r>
              <a:rPr lang="es-ES_tradnl" dirty="0" smtClean="0">
                <a:solidFill>
                  <a:schemeClr val="tx2"/>
                </a:solidFill>
              </a:rPr>
              <a:t>	El </a:t>
            </a:r>
            <a:r>
              <a:rPr lang="es-ES_tradnl" dirty="0">
                <a:solidFill>
                  <a:schemeClr val="tx2"/>
                </a:solidFill>
              </a:rPr>
              <a:t>uso limitado de vigas </a:t>
            </a:r>
            <a:r>
              <a:rPr lang="es-ES_tradnl" dirty="0" smtClean="0">
                <a:solidFill>
                  <a:schemeClr val="tx2"/>
                </a:solidFill>
              </a:rPr>
              <a:t>de </a:t>
            </a:r>
            <a:r>
              <a:rPr lang="es-ES_tradnl" dirty="0">
                <a:solidFill>
                  <a:schemeClr val="tx2"/>
                </a:solidFill>
              </a:rPr>
              <a:t>acero para ayudar a estructura de soporte de madera no descalifica a una estructura de la consideración de la construcción residencial.</a:t>
            </a:r>
            <a:endParaRPr lang="en-US" dirty="0">
              <a:solidFill>
                <a:schemeClr val="tx2"/>
              </a:solidFill>
            </a:endParaRPr>
          </a:p>
          <a:p>
            <a:pPr marL="914400" lvl="1" indent="-457200">
              <a:lnSpc>
                <a:spcPct val="90000"/>
              </a:lnSpc>
              <a:buFont typeface="Georgia" pitchFamily="-106" charset="0"/>
              <a:buAutoNum type="arabicPeriod"/>
            </a:pPr>
            <a:endParaRPr lang="en-US" dirty="0" smtClean="0">
              <a:solidFill>
                <a:schemeClr val="tx2"/>
              </a:solidFill>
            </a:endParaRPr>
          </a:p>
          <a:p>
            <a:pPr marL="457200" indent="-457200"/>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a:t>Slide about the definition of residential construction </a:t>
            </a:r>
            <a:br>
              <a:rPr lang="en-US" dirty="0"/>
            </a:br>
            <a:endParaRPr lang="en-US" dirty="0"/>
          </a:p>
        </p:txBody>
      </p:sp>
      <p:sp>
        <p:nvSpPr>
          <p:cNvPr id="3" name="Slide Number Placeholder 2"/>
          <p:cNvSpPr>
            <a:spLocks noGrp="1"/>
          </p:cNvSpPr>
          <p:nvPr>
            <p:ph type="sldNum" sz="quarter" idx="12"/>
          </p:nvPr>
        </p:nvSpPr>
        <p:spPr/>
        <p:txBody>
          <a:bodyPr/>
          <a:lstStyle/>
          <a:p>
            <a:fld id="{D4B6976D-D235-44A0-8C21-DEB23B775D7B}" type="slidenum">
              <a:rPr lang="en-US"/>
              <a:pPr/>
              <a:t>15</a:t>
            </a:fld>
            <a:endParaRPr lang="en-US"/>
          </a:p>
        </p:txBody>
      </p:sp>
      <p:sp>
        <p:nvSpPr>
          <p:cNvPr id="7" name="Rectangle 6"/>
          <p:cNvSpPr/>
          <p:nvPr/>
        </p:nvSpPr>
        <p:spPr>
          <a:xfrm>
            <a:off x="533400" y="914400"/>
            <a:ext cx="8001000" cy="4708981"/>
          </a:xfrm>
          <a:prstGeom prst="rect">
            <a:avLst/>
          </a:prstGeom>
        </p:spPr>
        <p:txBody>
          <a:bodyPr wrap="square">
            <a:spAutoFit/>
          </a:bodyPr>
          <a:lstStyle/>
          <a:p>
            <a:pPr algn="ctr">
              <a:buNone/>
            </a:pPr>
            <a:r>
              <a:rPr lang="es-ES" sz="5000" dirty="0">
                <a:solidFill>
                  <a:schemeClr val="tx2"/>
                </a:solidFill>
                <a:latin typeface="+mn-lt"/>
                <a:ea typeface="ＭＳ Ｐゴシック" pitchFamily="34" charset="-128"/>
              </a:rPr>
              <a:t>¿Por qué necesitamos un programa de entrenamiento en la protección de las caídas específicamente para la construcción residencial?</a:t>
            </a:r>
            <a:endParaRPr lang="en-US" sz="5000" dirty="0">
              <a:solidFill>
                <a:schemeClr val="tx2"/>
              </a:solidFill>
              <a:latin typeface="+mn-lt"/>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6E2C4D-DC37-4104-9A07-A936CB04FA17}" type="slidenum">
              <a:rPr lang="en-US"/>
              <a:pPr/>
              <a:t>16</a:t>
            </a:fld>
            <a:endParaRPr lang="en-US"/>
          </a:p>
        </p:txBody>
      </p:sp>
      <p:sp>
        <p:nvSpPr>
          <p:cNvPr id="5" name="TextBox 4"/>
          <p:cNvSpPr txBox="1">
            <a:spLocks noChangeArrowheads="1"/>
          </p:cNvSpPr>
          <p:nvPr/>
        </p:nvSpPr>
        <p:spPr bwMode="auto">
          <a:xfrm>
            <a:off x="304800" y="3048000"/>
            <a:ext cx="8534400" cy="2862322"/>
          </a:xfrm>
          <a:prstGeom prst="rect">
            <a:avLst/>
          </a:prstGeom>
          <a:noFill/>
          <a:ln w="9525">
            <a:noFill/>
            <a:miter lim="800000"/>
            <a:headEnd/>
            <a:tailEnd/>
          </a:ln>
        </p:spPr>
        <p:txBody>
          <a:bodyPr>
            <a:spAutoFit/>
          </a:bodyPr>
          <a:lstStyle/>
          <a:p>
            <a:pPr algn="ctr">
              <a:buFont typeface="Wingdings 2" pitchFamily="-106" charset="2"/>
              <a:buNone/>
            </a:pPr>
            <a:r>
              <a:rPr lang="en-US" sz="3600" u="sng" dirty="0" err="1" smtClean="0">
                <a:solidFill>
                  <a:schemeClr val="tx2"/>
                </a:solidFill>
                <a:latin typeface="Georgia" pitchFamily="-106" charset="0"/>
              </a:rPr>
              <a:t>Falso</a:t>
            </a:r>
            <a:r>
              <a:rPr lang="en-US" sz="3600" u="sng" dirty="0" smtClean="0">
                <a:solidFill>
                  <a:schemeClr val="tx2"/>
                </a:solidFill>
                <a:latin typeface="Georgia" pitchFamily="-106" charset="0"/>
              </a:rPr>
              <a:t>:</a:t>
            </a:r>
            <a:endParaRPr lang="en-US" sz="3600" u="sng" dirty="0">
              <a:solidFill>
                <a:schemeClr val="tx2"/>
              </a:solidFill>
              <a:latin typeface="Georgia" pitchFamily="-106" charset="0"/>
            </a:endParaRPr>
          </a:p>
          <a:p>
            <a:pPr algn="ctr">
              <a:buFont typeface="Wingdings 2" pitchFamily="-106" charset="2"/>
              <a:buNone/>
            </a:pPr>
            <a:endParaRPr lang="en-US" sz="3600" u="sng" dirty="0">
              <a:solidFill>
                <a:schemeClr val="tx2"/>
              </a:solidFill>
              <a:latin typeface="Georgia" pitchFamily="-106" charset="0"/>
            </a:endParaRPr>
          </a:p>
          <a:p>
            <a:pPr algn="ctr"/>
            <a:r>
              <a:rPr lang="en-US" sz="3600" dirty="0" smtClean="0">
                <a:solidFill>
                  <a:schemeClr val="tx2"/>
                </a:solidFill>
                <a:latin typeface="Georgia" pitchFamily="-106" charset="0"/>
              </a:rPr>
              <a:t>“</a:t>
            </a:r>
            <a:r>
              <a:rPr lang="es-ES_tradnl" sz="3600" dirty="0">
                <a:solidFill>
                  <a:schemeClr val="tx2"/>
                </a:solidFill>
                <a:latin typeface="Georgia" pitchFamily="-106" charset="0"/>
              </a:rPr>
              <a:t>Casi todas las semanas, </a:t>
            </a:r>
            <a:r>
              <a:rPr lang="es-ES_tradnl" sz="3600" dirty="0" smtClean="0">
                <a:solidFill>
                  <a:schemeClr val="tx2"/>
                </a:solidFill>
                <a:latin typeface="Georgia" pitchFamily="-106" charset="0"/>
              </a:rPr>
              <a:t>vemos </a:t>
            </a:r>
            <a:r>
              <a:rPr lang="es-ES_tradnl" sz="3600" dirty="0">
                <a:solidFill>
                  <a:schemeClr val="tx2"/>
                </a:solidFill>
                <a:latin typeface="Georgia" pitchFamily="-106" charset="0"/>
              </a:rPr>
              <a:t>a un trabajador muerto por caerse de un techo </a:t>
            </a:r>
            <a:r>
              <a:rPr lang="es-ES_tradnl" sz="3600" dirty="0" smtClean="0">
                <a:solidFill>
                  <a:schemeClr val="tx2"/>
                </a:solidFill>
                <a:latin typeface="Georgia" pitchFamily="-106" charset="0"/>
              </a:rPr>
              <a:t>residencial.</a:t>
            </a:r>
            <a:r>
              <a:rPr lang="en-US" sz="3600" dirty="0" smtClean="0">
                <a:solidFill>
                  <a:schemeClr val="tx2"/>
                </a:solidFill>
                <a:latin typeface="Georgia" pitchFamily="-106" charset="0"/>
              </a:rPr>
              <a:t>”</a:t>
            </a:r>
            <a:endParaRPr lang="en-US" sz="3600" dirty="0">
              <a:solidFill>
                <a:schemeClr val="tx2"/>
              </a:solidFill>
              <a:latin typeface="Georgia" pitchFamily="-106" charset="0"/>
            </a:endParaRPr>
          </a:p>
        </p:txBody>
      </p:sp>
      <p:sp>
        <p:nvSpPr>
          <p:cNvPr id="6" name="TextBox 5"/>
          <p:cNvSpPr txBox="1">
            <a:spLocks noChangeArrowheads="1"/>
          </p:cNvSpPr>
          <p:nvPr/>
        </p:nvSpPr>
        <p:spPr bwMode="auto">
          <a:xfrm>
            <a:off x="2590800" y="5943600"/>
            <a:ext cx="6096000" cy="646113"/>
          </a:xfrm>
          <a:prstGeom prst="rect">
            <a:avLst/>
          </a:prstGeom>
          <a:noFill/>
          <a:ln w="9525">
            <a:noFill/>
            <a:miter lim="800000"/>
            <a:headEnd/>
            <a:tailEnd/>
          </a:ln>
        </p:spPr>
        <p:txBody>
          <a:bodyPr>
            <a:spAutoFit/>
          </a:bodyPr>
          <a:lstStyle/>
          <a:p>
            <a:pPr algn="r"/>
            <a:r>
              <a:rPr lang="en-US">
                <a:solidFill>
                  <a:schemeClr val="tx2"/>
                </a:solidFill>
                <a:latin typeface="Georgia" pitchFamily="-106" charset="0"/>
              </a:rPr>
              <a:t>- Assistant Secretary of Labor for OSHA Dr. David Michaels, 12/22/10</a:t>
            </a:r>
          </a:p>
        </p:txBody>
      </p:sp>
      <p:sp>
        <p:nvSpPr>
          <p:cNvPr id="8" name="Content Placeholder 2"/>
          <p:cNvSpPr>
            <a:spLocks noGrp="1"/>
          </p:cNvSpPr>
          <p:nvPr>
            <p:ph type="title"/>
          </p:nvPr>
        </p:nvSpPr>
        <p:spPr>
          <a:xfrm>
            <a:off x="685800" y="685800"/>
            <a:ext cx="7772400" cy="1600200"/>
          </a:xfrm>
        </p:spPr>
        <p:txBody>
          <a:bodyPr>
            <a:normAutofit fontScale="90000"/>
          </a:bodyPr>
          <a:lstStyle/>
          <a:p>
            <a:pPr algn="ctr">
              <a:buNone/>
            </a:pPr>
            <a:r>
              <a:rPr lang="es-MX" sz="3600" dirty="0" smtClean="0">
                <a:solidFill>
                  <a:schemeClr val="accent3"/>
                </a:solidFill>
                <a:latin typeface="Arial" pitchFamily="34" charset="0"/>
                <a:cs typeface="Arial" pitchFamily="34" charset="0"/>
              </a:rPr>
              <a:t>Techadores en proyectos residenciales no se lastiman.</a:t>
            </a:r>
          </a:p>
          <a:p>
            <a:pPr algn="ctr">
              <a:buFont typeface="Wingdings 2" pitchFamily="-106" charset="2"/>
              <a:buNone/>
            </a:pPr>
            <a:r>
              <a:rPr lang="en-US" sz="3600" dirty="0" err="1" smtClean="0">
                <a:solidFill>
                  <a:schemeClr val="accent3"/>
                </a:solidFill>
                <a:latin typeface="Arial" pitchFamily="34" charset="0"/>
                <a:cs typeface="Arial" pitchFamily="34" charset="0"/>
              </a:rPr>
              <a:t>Verdadero</a:t>
            </a:r>
            <a:r>
              <a:rPr lang="en-US" sz="3600" dirty="0" smtClean="0">
                <a:solidFill>
                  <a:schemeClr val="accent3"/>
                </a:solidFill>
                <a:latin typeface="Arial" pitchFamily="34" charset="0"/>
                <a:cs typeface="Arial" pitchFamily="34" charset="0"/>
              </a:rPr>
              <a:t> o </a:t>
            </a:r>
            <a:r>
              <a:rPr lang="en-US" sz="3600" dirty="0" err="1" smtClean="0">
                <a:solidFill>
                  <a:schemeClr val="accent3"/>
                </a:solidFill>
                <a:latin typeface="Arial" pitchFamily="34" charset="0"/>
                <a:cs typeface="Arial" pitchFamily="34" charset="0"/>
              </a:rPr>
              <a:t>Falso</a:t>
            </a:r>
            <a:r>
              <a:rPr lang="en-US" sz="3600" dirty="0" smtClean="0">
                <a:solidFill>
                  <a:schemeClr val="accent3"/>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63BA0-DA18-4F9E-8405-60CA006C2A07}" type="slidenum">
              <a:rPr lang="en-US"/>
              <a:pPr/>
              <a:t>17</a:t>
            </a:fld>
            <a:endParaRPr lang="en-US"/>
          </a:p>
        </p:txBody>
      </p:sp>
      <p:sp>
        <p:nvSpPr>
          <p:cNvPr id="5" name="TextBox 4"/>
          <p:cNvSpPr txBox="1">
            <a:spLocks noChangeArrowheads="1"/>
          </p:cNvSpPr>
          <p:nvPr/>
        </p:nvSpPr>
        <p:spPr bwMode="auto">
          <a:xfrm>
            <a:off x="533400" y="3048000"/>
            <a:ext cx="8153400" cy="3416320"/>
          </a:xfrm>
          <a:prstGeom prst="rect">
            <a:avLst/>
          </a:prstGeom>
          <a:noFill/>
          <a:ln w="9525">
            <a:noFill/>
            <a:miter lim="800000"/>
            <a:headEnd/>
            <a:tailEnd/>
          </a:ln>
        </p:spPr>
        <p:txBody>
          <a:bodyPr>
            <a:spAutoFit/>
          </a:bodyPr>
          <a:lstStyle/>
          <a:p>
            <a:pPr algn="ctr">
              <a:buFont typeface="Wingdings 2" pitchFamily="-106" charset="2"/>
              <a:buNone/>
            </a:pPr>
            <a:r>
              <a:rPr lang="en-US" sz="3600" u="sng" dirty="0" err="1" smtClean="0">
                <a:solidFill>
                  <a:schemeClr val="tx2"/>
                </a:solidFill>
                <a:latin typeface="Georgia" pitchFamily="-106" charset="0"/>
              </a:rPr>
              <a:t>Falso</a:t>
            </a:r>
            <a:endParaRPr lang="en-US" sz="3600" u="sng" dirty="0" smtClean="0">
              <a:solidFill>
                <a:schemeClr val="tx2"/>
              </a:solidFill>
              <a:latin typeface="Georgia" pitchFamily="-106" charset="0"/>
            </a:endParaRPr>
          </a:p>
          <a:p>
            <a:pPr algn="ctr">
              <a:buFont typeface="Wingdings 2" pitchFamily="-106" charset="2"/>
              <a:buNone/>
            </a:pPr>
            <a:endParaRPr lang="en-US" sz="3600" u="sng" dirty="0">
              <a:solidFill>
                <a:schemeClr val="tx2"/>
              </a:solidFill>
              <a:latin typeface="Georgia" pitchFamily="-106" charset="0"/>
            </a:endParaRPr>
          </a:p>
          <a:p>
            <a:pPr algn="ctr">
              <a:buFont typeface="Wingdings 2" pitchFamily="-106" charset="2"/>
              <a:buNone/>
            </a:pPr>
            <a:r>
              <a:rPr lang="es-ES_tradnl" sz="3600" dirty="0">
                <a:solidFill>
                  <a:schemeClr val="tx2"/>
                </a:solidFill>
                <a:latin typeface="Georgia" pitchFamily="-106" charset="0"/>
              </a:rPr>
              <a:t>La altura no importa, es la fuerza </a:t>
            </a:r>
            <a:r>
              <a:rPr lang="es-ES_tradnl" sz="3600" dirty="0" smtClean="0">
                <a:solidFill>
                  <a:schemeClr val="tx2"/>
                </a:solidFill>
                <a:latin typeface="Georgia" pitchFamily="-106" charset="0"/>
              </a:rPr>
              <a:t>con la </a:t>
            </a:r>
            <a:r>
              <a:rPr lang="es-ES_tradnl" sz="3600" dirty="0">
                <a:solidFill>
                  <a:schemeClr val="tx2"/>
                </a:solidFill>
                <a:latin typeface="Georgia" pitchFamily="-106" charset="0"/>
              </a:rPr>
              <a:t>que </a:t>
            </a:r>
            <a:r>
              <a:rPr lang="es-ES_tradnl" sz="3600" dirty="0" smtClean="0">
                <a:solidFill>
                  <a:schemeClr val="tx2"/>
                </a:solidFill>
                <a:latin typeface="Georgia" pitchFamily="-106" charset="0"/>
              </a:rPr>
              <a:t>se golpea </a:t>
            </a:r>
            <a:r>
              <a:rPr lang="es-ES_tradnl" sz="3600" dirty="0">
                <a:solidFill>
                  <a:schemeClr val="tx2"/>
                </a:solidFill>
                <a:latin typeface="Georgia" pitchFamily="-106" charset="0"/>
              </a:rPr>
              <a:t>la cabeza. La mitad de las personas que murieron por </a:t>
            </a:r>
            <a:r>
              <a:rPr lang="es-ES_tradnl" sz="3600" dirty="0" smtClean="0">
                <a:solidFill>
                  <a:schemeClr val="tx2"/>
                </a:solidFill>
                <a:latin typeface="Georgia" pitchFamily="-106" charset="0"/>
              </a:rPr>
              <a:t>caídas, cayeron de </a:t>
            </a:r>
            <a:r>
              <a:rPr lang="es-ES_tradnl" sz="3600" dirty="0">
                <a:solidFill>
                  <a:schemeClr val="tx2"/>
                </a:solidFill>
                <a:latin typeface="Georgia" pitchFamily="-106" charset="0"/>
              </a:rPr>
              <a:t>25 pies o menos.</a:t>
            </a:r>
            <a:endParaRPr lang="en-US" sz="3600" dirty="0">
              <a:solidFill>
                <a:schemeClr val="tx2"/>
              </a:solidFill>
              <a:latin typeface="Georgia" pitchFamily="-106" charset="0"/>
            </a:endParaRPr>
          </a:p>
        </p:txBody>
      </p:sp>
      <p:sp>
        <p:nvSpPr>
          <p:cNvPr id="8" name="Content Placeholder 2"/>
          <p:cNvSpPr>
            <a:spLocks noGrp="1"/>
          </p:cNvSpPr>
          <p:nvPr>
            <p:ph type="title"/>
          </p:nvPr>
        </p:nvSpPr>
        <p:spPr>
          <a:xfrm>
            <a:off x="723900" y="685800"/>
            <a:ext cx="7772400" cy="1752600"/>
          </a:xfrm>
        </p:spPr>
        <p:txBody>
          <a:bodyPr>
            <a:normAutofit fontScale="90000"/>
          </a:bodyPr>
          <a:lstStyle/>
          <a:p>
            <a:pPr algn="ctr">
              <a:buFont typeface="Wingdings 2" pitchFamily="18" charset="2"/>
              <a:buNone/>
            </a:pPr>
            <a:r>
              <a:rPr lang="es-MX" sz="3600" dirty="0" smtClean="0">
                <a:solidFill>
                  <a:schemeClr val="accent3"/>
                </a:solidFill>
                <a:latin typeface="Arial" pitchFamily="34" charset="0"/>
                <a:cs typeface="Arial" pitchFamily="34" charset="0"/>
              </a:rPr>
              <a:t>Un trabajador debe caer de alta distancia para que se muera</a:t>
            </a:r>
          </a:p>
          <a:p>
            <a:pPr algn="ctr">
              <a:buNone/>
            </a:pPr>
            <a:r>
              <a:rPr lang="en-US" sz="3600" dirty="0" err="1" smtClean="0">
                <a:solidFill>
                  <a:schemeClr val="accent3"/>
                </a:solidFill>
                <a:latin typeface="Arial" pitchFamily="34" charset="0"/>
                <a:cs typeface="Arial" pitchFamily="34" charset="0"/>
              </a:rPr>
              <a:t>Verdadero</a:t>
            </a:r>
            <a:r>
              <a:rPr lang="en-US" sz="3600" dirty="0" smtClean="0">
                <a:solidFill>
                  <a:schemeClr val="accent3"/>
                </a:solidFill>
                <a:latin typeface="Arial" pitchFamily="34" charset="0"/>
                <a:cs typeface="Arial" pitchFamily="34" charset="0"/>
              </a:rPr>
              <a:t> o </a:t>
            </a:r>
            <a:r>
              <a:rPr lang="en-US" sz="3600" dirty="0" err="1" smtClean="0">
                <a:solidFill>
                  <a:schemeClr val="accent3"/>
                </a:solidFill>
                <a:latin typeface="Arial" pitchFamily="34" charset="0"/>
                <a:cs typeface="Arial" pitchFamily="34" charset="0"/>
              </a:rPr>
              <a:t>Falso</a:t>
            </a:r>
            <a:r>
              <a:rPr lang="en-US" sz="3600" dirty="0" smtClean="0">
                <a:solidFill>
                  <a:schemeClr val="accent3"/>
                </a:solidFill>
                <a:latin typeface="Arial" pitchFamily="34" charset="0"/>
                <a:cs typeface="Arial" pitchFamily="34" charset="0"/>
              </a:rPr>
              <a:t>?</a:t>
            </a:r>
          </a:p>
          <a:p>
            <a:pPr algn="ctr">
              <a:buFont typeface="Wingdings 2" pitchFamily="-106" charset="2"/>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822C0-22C7-4C65-85DF-E2A6C1541DD1}" type="slidenum">
              <a:rPr lang="en-US"/>
              <a:pPr/>
              <a:t>18</a:t>
            </a:fld>
            <a:endParaRPr lang="en-US"/>
          </a:p>
        </p:txBody>
      </p:sp>
      <p:sp>
        <p:nvSpPr>
          <p:cNvPr id="5" name="TextBox 4"/>
          <p:cNvSpPr txBox="1">
            <a:spLocks noChangeArrowheads="1"/>
          </p:cNvSpPr>
          <p:nvPr/>
        </p:nvSpPr>
        <p:spPr bwMode="auto">
          <a:xfrm>
            <a:off x="457200" y="2971800"/>
            <a:ext cx="8229600" cy="3693319"/>
          </a:xfrm>
          <a:prstGeom prst="rect">
            <a:avLst/>
          </a:prstGeom>
          <a:noFill/>
          <a:ln w="9525">
            <a:noFill/>
            <a:miter lim="800000"/>
            <a:headEnd/>
            <a:tailEnd/>
          </a:ln>
        </p:spPr>
        <p:txBody>
          <a:bodyPr>
            <a:spAutoFit/>
          </a:bodyPr>
          <a:lstStyle/>
          <a:p>
            <a:pPr algn="ctr">
              <a:buFont typeface="Wingdings 2" pitchFamily="-106" charset="2"/>
              <a:buNone/>
            </a:pPr>
            <a:r>
              <a:rPr lang="en-US" sz="3600" u="sng" dirty="0" err="1" smtClean="0">
                <a:solidFill>
                  <a:schemeClr val="tx2"/>
                </a:solidFill>
                <a:latin typeface="Georgia" pitchFamily="-106" charset="0"/>
              </a:rPr>
              <a:t>Falso</a:t>
            </a:r>
            <a:r>
              <a:rPr lang="en-US" sz="3600" u="sng" dirty="0" smtClean="0">
                <a:solidFill>
                  <a:schemeClr val="tx2"/>
                </a:solidFill>
                <a:latin typeface="Georgia" pitchFamily="-106" charset="0"/>
              </a:rPr>
              <a:t>:</a:t>
            </a:r>
            <a:endParaRPr lang="en-US" sz="3600" u="sng" dirty="0">
              <a:solidFill>
                <a:schemeClr val="tx2"/>
              </a:solidFill>
              <a:latin typeface="Georgia" pitchFamily="-106" charset="0"/>
            </a:endParaRPr>
          </a:p>
          <a:p>
            <a:pPr algn="ctr">
              <a:buFont typeface="Wingdings 2" pitchFamily="-106" charset="2"/>
              <a:buNone/>
            </a:pPr>
            <a:endParaRPr lang="en-US" sz="3600" u="sng" dirty="0">
              <a:solidFill>
                <a:schemeClr val="tx2"/>
              </a:solidFill>
              <a:latin typeface="Georgia" pitchFamily="-106" charset="0"/>
            </a:endParaRPr>
          </a:p>
          <a:p>
            <a:pPr algn="ctr"/>
            <a:r>
              <a:rPr lang="es-MX" sz="3600" dirty="0" smtClean="0">
                <a:solidFill>
                  <a:schemeClr val="tx2"/>
                </a:solidFill>
                <a:latin typeface="Book Antiqua" pitchFamily="18" charset="0"/>
              </a:rPr>
              <a:t>El promedio de edad de los trabajadores que se han caído y muerto en la construcción residencial es 47 </a:t>
            </a:r>
            <a:r>
              <a:rPr lang="es-MX" sz="3600" dirty="0" smtClean="0">
                <a:solidFill>
                  <a:schemeClr val="tx2"/>
                </a:solidFill>
                <a:latin typeface="Book Antiqua" pitchFamily="18" charset="0"/>
                <a:cs typeface="Arial" pitchFamily="34" charset="0"/>
              </a:rPr>
              <a:t>años.</a:t>
            </a:r>
          </a:p>
          <a:p>
            <a:endParaRPr lang="en-US" dirty="0">
              <a:latin typeface="Georgia" pitchFamily="-106" charset="0"/>
            </a:endParaRPr>
          </a:p>
        </p:txBody>
      </p:sp>
      <p:sp>
        <p:nvSpPr>
          <p:cNvPr id="7" name="Content Placeholder 2"/>
          <p:cNvSpPr>
            <a:spLocks noGrp="1"/>
          </p:cNvSpPr>
          <p:nvPr>
            <p:ph type="title"/>
          </p:nvPr>
        </p:nvSpPr>
        <p:spPr>
          <a:xfrm>
            <a:off x="685800" y="671384"/>
            <a:ext cx="7772400" cy="2296297"/>
          </a:xfrm>
        </p:spPr>
        <p:txBody>
          <a:bodyPr>
            <a:normAutofit/>
          </a:bodyPr>
          <a:lstStyle/>
          <a:p>
            <a:pPr algn="ctr">
              <a:buNone/>
            </a:pPr>
            <a:r>
              <a:rPr lang="es-MX" sz="3200" dirty="0" smtClean="0">
                <a:solidFill>
                  <a:schemeClr val="accent3"/>
                </a:solidFill>
                <a:latin typeface="Arial" pitchFamily="34" charset="0"/>
                <a:cs typeface="Arial" pitchFamily="34" charset="0"/>
              </a:rPr>
              <a:t>Trabajadores de mayor edad y más experiencia no se caen.</a:t>
            </a:r>
          </a:p>
          <a:p>
            <a:pPr algn="ctr">
              <a:buFont typeface="Wingdings 2" pitchFamily="-106" charset="2"/>
              <a:buNone/>
            </a:pPr>
            <a:endParaRPr lang="en-US" sz="2000" dirty="0" smtClean="0">
              <a:solidFill>
                <a:srgbClr val="9BBB59"/>
              </a:solidFill>
              <a:latin typeface="Arial" charset="0"/>
              <a:cs typeface="Arial" charset="0"/>
            </a:endParaRPr>
          </a:p>
          <a:p>
            <a:pPr algn="ctr">
              <a:buNone/>
            </a:pPr>
            <a:r>
              <a:rPr lang="en-US" sz="3200" dirty="0" err="1" smtClean="0">
                <a:solidFill>
                  <a:schemeClr val="accent3"/>
                </a:solidFill>
                <a:latin typeface="Arial" pitchFamily="34" charset="0"/>
                <a:cs typeface="Arial" pitchFamily="34" charset="0"/>
              </a:rPr>
              <a:t>Verdadero</a:t>
            </a:r>
            <a:r>
              <a:rPr lang="en-US" sz="3200" dirty="0" smtClean="0">
                <a:solidFill>
                  <a:schemeClr val="accent3"/>
                </a:solidFill>
                <a:latin typeface="Arial" pitchFamily="34" charset="0"/>
                <a:cs typeface="Arial" pitchFamily="34" charset="0"/>
              </a:rPr>
              <a:t> o </a:t>
            </a:r>
            <a:r>
              <a:rPr lang="en-US" sz="3200" dirty="0" err="1" smtClean="0">
                <a:solidFill>
                  <a:schemeClr val="accent3"/>
                </a:solidFill>
                <a:latin typeface="Arial" pitchFamily="34" charset="0"/>
                <a:cs typeface="Arial" pitchFamily="34" charset="0"/>
              </a:rPr>
              <a:t>Falso</a:t>
            </a:r>
            <a:r>
              <a:rPr lang="en-US" sz="3200" dirty="0" smtClean="0">
                <a:solidFill>
                  <a:schemeClr val="accent3"/>
                </a:solidFill>
                <a:latin typeface="Arial" pitchFamily="34" charset="0"/>
                <a:cs typeface="Arial" pitchFamily="34" charset="0"/>
              </a:rPr>
              <a:t>?</a:t>
            </a:r>
          </a:p>
          <a:p>
            <a:pPr algn="ctr">
              <a:buFont typeface="Wingdings 2" pitchFamily="-106" charset="2"/>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A06A1-7182-4B4A-8313-6D846455F6EB}" type="slidenum">
              <a:rPr lang="en-US"/>
              <a:pPr/>
              <a:t>19</a:t>
            </a:fld>
            <a:endParaRPr lang="en-US"/>
          </a:p>
        </p:txBody>
      </p:sp>
      <p:sp>
        <p:nvSpPr>
          <p:cNvPr id="5" name="TextBox 4"/>
          <p:cNvSpPr txBox="1">
            <a:spLocks noChangeArrowheads="1"/>
          </p:cNvSpPr>
          <p:nvPr/>
        </p:nvSpPr>
        <p:spPr bwMode="auto">
          <a:xfrm>
            <a:off x="457200" y="3200400"/>
            <a:ext cx="8153400" cy="3139321"/>
          </a:xfrm>
          <a:prstGeom prst="rect">
            <a:avLst/>
          </a:prstGeom>
          <a:noFill/>
          <a:ln w="9525">
            <a:noFill/>
            <a:miter lim="800000"/>
            <a:headEnd/>
            <a:tailEnd/>
          </a:ln>
        </p:spPr>
        <p:txBody>
          <a:bodyPr>
            <a:spAutoFit/>
          </a:bodyPr>
          <a:lstStyle/>
          <a:p>
            <a:pPr algn="ctr">
              <a:buFont typeface="Wingdings 2" pitchFamily="-106" charset="2"/>
              <a:buNone/>
            </a:pPr>
            <a:r>
              <a:rPr lang="en-US" sz="3600" u="sng" dirty="0" err="1" smtClean="0">
                <a:solidFill>
                  <a:schemeClr val="tx2"/>
                </a:solidFill>
                <a:latin typeface="Georgia" pitchFamily="-106" charset="0"/>
              </a:rPr>
              <a:t>Falso</a:t>
            </a:r>
            <a:r>
              <a:rPr lang="en-US" sz="3600" u="sng" dirty="0" smtClean="0">
                <a:solidFill>
                  <a:schemeClr val="tx2"/>
                </a:solidFill>
                <a:latin typeface="Georgia" pitchFamily="-106" charset="0"/>
              </a:rPr>
              <a:t>:</a:t>
            </a:r>
            <a:endParaRPr lang="en-US" sz="3600" u="sng" dirty="0">
              <a:solidFill>
                <a:schemeClr val="tx2"/>
              </a:solidFill>
              <a:latin typeface="Georgia" pitchFamily="-106" charset="0"/>
            </a:endParaRPr>
          </a:p>
          <a:p>
            <a:pPr algn="ctr">
              <a:buFont typeface="Wingdings 2" pitchFamily="-106" charset="2"/>
              <a:buNone/>
            </a:pPr>
            <a:endParaRPr lang="en-US" sz="3600" u="sng" dirty="0">
              <a:solidFill>
                <a:schemeClr val="tx2"/>
              </a:solidFill>
              <a:latin typeface="Georgia" pitchFamily="-106" charset="0"/>
            </a:endParaRPr>
          </a:p>
          <a:p>
            <a:pPr algn="ctr"/>
            <a:r>
              <a:rPr lang="es-MX" sz="3600" dirty="0" smtClean="0">
                <a:solidFill>
                  <a:schemeClr val="tx2"/>
                </a:solidFill>
                <a:latin typeface="Book Antiqua" pitchFamily="18" charset="0"/>
              </a:rPr>
              <a:t>Sí hay muchas y aquí están algunas que nosotros estaremos viendo en la siguiente presentación</a:t>
            </a:r>
          </a:p>
          <a:p>
            <a:endParaRPr lang="en-US" dirty="0">
              <a:latin typeface="Georgia" pitchFamily="-106" charset="0"/>
            </a:endParaRPr>
          </a:p>
        </p:txBody>
      </p:sp>
      <p:sp>
        <p:nvSpPr>
          <p:cNvPr id="7" name="Content Placeholder 2"/>
          <p:cNvSpPr>
            <a:spLocks noGrp="1"/>
          </p:cNvSpPr>
          <p:nvPr>
            <p:ph type="title"/>
          </p:nvPr>
        </p:nvSpPr>
        <p:spPr>
          <a:xfrm>
            <a:off x="838200" y="457200"/>
            <a:ext cx="7772400" cy="2743200"/>
          </a:xfrm>
        </p:spPr>
        <p:txBody>
          <a:bodyPr>
            <a:normAutofit/>
          </a:bodyPr>
          <a:lstStyle/>
          <a:p>
            <a:pPr algn="ctr">
              <a:buNone/>
            </a:pPr>
            <a:r>
              <a:rPr lang="es-MX" sz="3200" dirty="0" smtClean="0">
                <a:solidFill>
                  <a:schemeClr val="accent3"/>
                </a:solidFill>
                <a:latin typeface="Arial" pitchFamily="34" charset="0"/>
                <a:cs typeface="Arial" pitchFamily="34" charset="0"/>
              </a:rPr>
              <a:t>No hay muchas alternativas de seguridad para prevenir o proteger a los trabajadores de las caídas</a:t>
            </a:r>
          </a:p>
          <a:p>
            <a:pPr algn="ctr">
              <a:buNone/>
            </a:pPr>
            <a:r>
              <a:rPr lang="en-US" sz="3200" dirty="0" err="1" smtClean="0">
                <a:solidFill>
                  <a:schemeClr val="accent3"/>
                </a:solidFill>
                <a:latin typeface="Arial" pitchFamily="34" charset="0"/>
                <a:cs typeface="Arial" pitchFamily="34" charset="0"/>
              </a:rPr>
              <a:t>Verdadero</a:t>
            </a:r>
            <a:r>
              <a:rPr lang="en-US" sz="3200" dirty="0" smtClean="0">
                <a:solidFill>
                  <a:schemeClr val="accent3"/>
                </a:solidFill>
                <a:latin typeface="Arial" pitchFamily="34" charset="0"/>
                <a:cs typeface="Arial" pitchFamily="34" charset="0"/>
              </a:rPr>
              <a:t> o </a:t>
            </a:r>
            <a:r>
              <a:rPr lang="en-US" sz="3200" dirty="0" err="1" smtClean="0">
                <a:solidFill>
                  <a:schemeClr val="accent3"/>
                </a:solidFill>
                <a:latin typeface="Arial" pitchFamily="34" charset="0"/>
                <a:cs typeface="Arial" pitchFamily="34" charset="0"/>
              </a:rPr>
              <a:t>Falso</a:t>
            </a:r>
            <a:r>
              <a:rPr lang="en-US" sz="3200" dirty="0" smtClean="0">
                <a:solidFill>
                  <a:schemeClr val="accent3"/>
                </a:solidFill>
                <a:latin typeface="Arial" pitchFamily="34" charset="0"/>
                <a:cs typeface="Arial" pitchFamily="34" charset="0"/>
              </a:rPr>
              <a:t>?</a:t>
            </a:r>
          </a:p>
          <a:p>
            <a:pPr algn="ctr">
              <a:buFont typeface="Wingdings 2" pitchFamily="-106" charset="2"/>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2400" y="6172200"/>
            <a:ext cx="457200" cy="457200"/>
          </a:xfrm>
        </p:spPr>
        <p:txBody>
          <a:bodyPr/>
          <a:lstStyle/>
          <a:p>
            <a:fld id="{91D184C6-259F-4493-9753-AAF257FF2F6F}" type="slidenum">
              <a:rPr lang="en-US"/>
              <a:pPr/>
              <a:t>2</a:t>
            </a:fld>
            <a:endParaRPr lang="en-US" dirty="0"/>
          </a:p>
        </p:txBody>
      </p:sp>
      <p:sp>
        <p:nvSpPr>
          <p:cNvPr id="8" name="Rectangle 7"/>
          <p:cNvSpPr/>
          <p:nvPr/>
        </p:nvSpPr>
        <p:spPr>
          <a:xfrm>
            <a:off x="762000" y="1017373"/>
            <a:ext cx="7696200" cy="4401205"/>
          </a:xfrm>
          <a:prstGeom prst="rect">
            <a:avLst/>
          </a:prstGeom>
        </p:spPr>
        <p:txBody>
          <a:bodyPr wrap="square">
            <a:spAutoFit/>
          </a:bodyPr>
          <a:lstStyle/>
          <a:p>
            <a:pPr algn="ctr">
              <a:buNone/>
            </a:pPr>
            <a:r>
              <a:rPr lang="es-MX" sz="2800" dirty="0">
                <a:solidFill>
                  <a:schemeClr val="tx2"/>
                </a:solidFill>
                <a:latin typeface="Book Antiqua" charset="0"/>
              </a:rPr>
              <a:t>Este material fue producido bajo la subvención </a:t>
            </a:r>
            <a:r>
              <a:rPr lang="en-US" sz="2800" dirty="0">
                <a:solidFill>
                  <a:schemeClr val="tx2"/>
                </a:solidFill>
              </a:rPr>
              <a:t>#</a:t>
            </a:r>
            <a:r>
              <a:rPr lang="en-US" sz="2800" dirty="0" smtClean="0">
                <a:solidFill>
                  <a:schemeClr val="tx2"/>
                </a:solidFill>
              </a:rPr>
              <a:t>SH26308-SH4 </a:t>
            </a:r>
            <a:r>
              <a:rPr lang="es-MX" sz="2800" dirty="0" smtClean="0">
                <a:solidFill>
                  <a:schemeClr val="tx2"/>
                </a:solidFill>
                <a:latin typeface="Book Antiqua" charset="0"/>
              </a:rPr>
              <a:t> </a:t>
            </a:r>
            <a:r>
              <a:rPr lang="es-MX" sz="2800" dirty="0">
                <a:solidFill>
                  <a:schemeClr val="tx2"/>
                </a:solidFill>
                <a:latin typeface="Book Antiqua" charset="0"/>
              </a:rPr>
              <a:t>de la Administración de Salud y Seguridad Ocupacional (OSHA), del Departamento del Trabajo. Este material no necesariamente refleja las opiniones del Departamento del Trabajo. Los nombres, marcas, productos comerciales, u organizaciones mencionados durante este entrenamiento no significa la aprobación del gobierno de los Estados Unidos.</a:t>
            </a:r>
          </a:p>
        </p:txBody>
      </p:sp>
      <p:sp>
        <p:nvSpPr>
          <p:cNvPr id="10" name="Title 9" hidden="1"/>
          <p:cNvSpPr>
            <a:spLocks noGrp="1"/>
          </p:cNvSpPr>
          <p:nvPr>
            <p:ph type="title"/>
          </p:nvPr>
        </p:nvSpPr>
        <p:spPr/>
        <p:txBody>
          <a:bodyPr/>
          <a:lstStyle/>
          <a:p>
            <a:r>
              <a:rPr lang="en-US" dirty="0"/>
              <a:t>Picture of slide about disclaimer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auto">
              <a:spcAft>
                <a:spcPts val="0"/>
              </a:spcAft>
              <a:defRPr/>
            </a:pPr>
            <a:r>
              <a:rPr lang="es-MX" sz="4200" dirty="0" smtClean="0"/>
              <a:t>Identificando Peligros de Caída en Construcción Residencial</a:t>
            </a:r>
            <a:endParaRPr lang="en-US" sz="4200" dirty="0" smtClean="0">
              <a:ea typeface="+mj-ea"/>
            </a:endParaRPr>
          </a:p>
        </p:txBody>
      </p:sp>
      <p:sp>
        <p:nvSpPr>
          <p:cNvPr id="5" name="Text Placeholder 4"/>
          <p:cNvSpPr>
            <a:spLocks noGrp="1"/>
          </p:cNvSpPr>
          <p:nvPr>
            <p:ph type="body" idx="1"/>
          </p:nvPr>
        </p:nvSpPr>
        <p:spPr>
          <a:xfrm>
            <a:off x="722313" y="2547938"/>
            <a:ext cx="7772400" cy="3548062"/>
          </a:xfrm>
        </p:spPr>
        <p:txBody>
          <a:bodyPr>
            <a:normAutofit/>
          </a:bodyPr>
          <a:lstStyle/>
          <a:p>
            <a:pPr lvl="1">
              <a:buFont typeface="Arial" charset="0"/>
              <a:buChar char="•"/>
            </a:pPr>
            <a:endParaRPr lang="en-US" sz="4000" dirty="0" smtClean="0">
              <a:solidFill>
                <a:srgbClr val="898989"/>
              </a:solidFill>
            </a:endParaRPr>
          </a:p>
          <a:p>
            <a:pPr lvl="1">
              <a:buFont typeface="Arial" pitchFamily="34" charset="0"/>
              <a:buChar char="•"/>
            </a:pPr>
            <a:r>
              <a:rPr lang="es-MX" sz="4000" dirty="0" smtClean="0"/>
              <a:t>Andamios y aérea elevada</a:t>
            </a:r>
          </a:p>
          <a:p>
            <a:pPr lvl="1">
              <a:buFont typeface="Arial" pitchFamily="34" charset="0"/>
              <a:buChar char="•"/>
            </a:pPr>
            <a:r>
              <a:rPr lang="es-MX" sz="4000" dirty="0" smtClean="0"/>
              <a:t>Techos</a:t>
            </a:r>
          </a:p>
          <a:p>
            <a:pPr lvl="1">
              <a:buFont typeface="Arial" pitchFamily="34" charset="0"/>
              <a:buChar char="•"/>
            </a:pPr>
            <a:r>
              <a:rPr lang="es-MX" sz="4000" dirty="0" smtClean="0"/>
              <a:t>Escaleras y escalones</a:t>
            </a:r>
          </a:p>
        </p:txBody>
      </p:sp>
      <p:sp>
        <p:nvSpPr>
          <p:cNvPr id="6" name="Slide Number Placeholder 5"/>
          <p:cNvSpPr>
            <a:spLocks noGrp="1"/>
          </p:cNvSpPr>
          <p:nvPr>
            <p:ph type="sldNum" sz="quarter" idx="12"/>
          </p:nvPr>
        </p:nvSpPr>
        <p:spPr/>
        <p:txBody>
          <a:bodyPr/>
          <a:lstStyle/>
          <a:p>
            <a:fld id="{F2337EAC-C547-42A2-BF8B-DDDFB530921B}"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828800"/>
          </a:xfrm>
          <a:solidFill>
            <a:schemeClr val="tx2"/>
          </a:solidFill>
        </p:spPr>
        <p:txBody>
          <a:bodyPr rtlCol="0">
            <a:noAutofit/>
          </a:bodyPr>
          <a:lstStyle/>
          <a:p>
            <a:pPr algn="ctr" fontAlgn="auto">
              <a:spcAft>
                <a:spcPts val="0"/>
              </a:spcAft>
              <a:defRPr/>
            </a:pP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cada etapa de un proyecto de construcción residencial, los trabajadores encontraran riesgos de caídas asociados con: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endParaRPr>
          </a:p>
        </p:txBody>
      </p:sp>
      <p:sp>
        <p:nvSpPr>
          <p:cNvPr id="3" name="Content Placeholder 2"/>
          <p:cNvSpPr>
            <a:spLocks noGrp="1"/>
          </p:cNvSpPr>
          <p:nvPr>
            <p:ph idx="1"/>
          </p:nvPr>
        </p:nvSpPr>
        <p:spPr>
          <a:xfrm>
            <a:off x="457200" y="2362200"/>
            <a:ext cx="8229600" cy="4144963"/>
          </a:xfrm>
          <a:solidFill>
            <a:schemeClr val="accent3"/>
          </a:solidFill>
          <a:extLst/>
        </p:spPr>
        <p:txBody>
          <a:bodyPr rtlCol="0">
            <a:normAutofit/>
          </a:bodyPr>
          <a:lstStyle/>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Preparación del </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sitios </a:t>
            </a: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 Excavación</a:t>
            </a:r>
          </a:p>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Trabajo </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Cimientos</a:t>
            </a:r>
            <a:endPar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Trabajo </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Pisos</a:t>
            </a:r>
            <a:endPar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Trabajo </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Armados de madera</a:t>
            </a:r>
            <a:endPar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Revestimiento y Trabajo de ladrillos</a:t>
            </a:r>
          </a:p>
          <a:p>
            <a:pPr marL="548640" indent="-411480" eaLnBrk="1" fontAlgn="auto" hangingPunct="1">
              <a:spcAft>
                <a:spcPts val="0"/>
              </a:spcAft>
              <a:buClr>
                <a:schemeClr val="tx1">
                  <a:shade val="95000"/>
                </a:schemeClr>
              </a:buClr>
              <a:buFont typeface="Arial" pitchFamily="34" charset="0"/>
              <a:buChar char="•"/>
              <a:defRPr/>
            </a:pPr>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Trabajo de techo</a:t>
            </a:r>
          </a:p>
          <a:p>
            <a:pPr marL="548640" indent="-411480" fontAlgn="auto">
              <a:spcBef>
                <a:spcPts val="580"/>
              </a:spcBef>
              <a:spcAft>
                <a:spcPts val="0"/>
              </a:spcAft>
              <a:buClr>
                <a:schemeClr val="tx1">
                  <a:shade val="95000"/>
                </a:schemeClr>
              </a:buClr>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sp>
        <p:nvSpPr>
          <p:cNvPr id="22532" name="Slide Number Placeholder 3"/>
          <p:cNvSpPr>
            <a:spLocks noGrp="1"/>
          </p:cNvSpPr>
          <p:nvPr>
            <p:ph type="sldNum" sz="quarter" idx="12"/>
          </p:nvPr>
        </p:nvSpPr>
        <p:spPr bwMode="auto">
          <a:ln>
            <a:miter lim="800000"/>
            <a:headEnd/>
            <a:tailEnd/>
          </a:ln>
        </p:spPr>
        <p:txBody>
          <a:bodyPr/>
          <a:lstStyle/>
          <a:p>
            <a:fld id="{9154B57A-950D-4B17-9EF7-312D7429896D}"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553200" cy="1143000"/>
          </a:xfrm>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938B4311-473E-4A14-990E-A8F339B5E80D}" type="slidenum">
              <a:rPr lang="en-US"/>
              <a:pPr/>
              <a:t>22</a:t>
            </a:fld>
            <a:endParaRPr lang="en-US"/>
          </a:p>
        </p:txBody>
      </p:sp>
      <p:pic>
        <p:nvPicPr>
          <p:cNvPr id="53252" name="Content Placeholder 3" descr="framing3.gif" title="Guardrails missing photo"/>
          <p:cNvPicPr>
            <a:picLocks noGrp="1" noChangeAspect="1"/>
          </p:cNvPicPr>
          <p:nvPr>
            <p:ph sz="quarter" idx="4294967295"/>
          </p:nvPr>
        </p:nvPicPr>
        <p:blipFill>
          <a:blip r:embed="rId3" cstate="print"/>
          <a:srcRect/>
          <a:stretch>
            <a:fillRect/>
          </a:stretch>
        </p:blipFill>
        <p:spPr>
          <a:xfrm>
            <a:off x="1066800" y="457200"/>
            <a:ext cx="7011987" cy="5256213"/>
          </a:xfrm>
        </p:spPr>
      </p:pic>
      <p:sp>
        <p:nvSpPr>
          <p:cNvPr id="6" name="Circular Arrow 5" title="Red Arrow showing fall hazard"/>
          <p:cNvSpPr/>
          <p:nvPr/>
        </p:nvSpPr>
        <p:spPr>
          <a:xfrm flipH="1">
            <a:off x="4419600" y="3429000"/>
            <a:ext cx="1447800" cy="16764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7" name="TextBox 6"/>
          <p:cNvSpPr txBox="1">
            <a:spLocks noChangeArrowheads="1"/>
          </p:cNvSpPr>
          <p:nvPr/>
        </p:nvSpPr>
        <p:spPr bwMode="auto">
          <a:xfrm>
            <a:off x="4114800" y="4495800"/>
            <a:ext cx="48006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s-MX" sz="2000" b="1" dirty="0" smtClean="0">
                <a:solidFill>
                  <a:schemeClr val="tx2"/>
                </a:solidFill>
                <a:latin typeface="Georgia" pitchFamily="-106" charset="0"/>
              </a:rPr>
              <a:t>Ellos están dando la espalda a un peligro de caída.  Necesitan un tipo de protección contra caídas (por ejemplo: barandales,</a:t>
            </a:r>
            <a:r>
              <a:rPr lang="es-ES_tradnl" sz="2000" b="1" dirty="0">
                <a:solidFill>
                  <a:schemeClr val="tx2"/>
                </a:solidFill>
                <a:latin typeface="Georgia" pitchFamily="-106" charset="0"/>
              </a:rPr>
              <a:t> sistema </a:t>
            </a:r>
            <a:r>
              <a:rPr lang="es-ES_tradnl" sz="2000" b="1" dirty="0" smtClean="0">
                <a:solidFill>
                  <a:schemeClr val="tx2"/>
                </a:solidFill>
                <a:latin typeface="Georgia" pitchFamily="-106" charset="0"/>
              </a:rPr>
              <a:t>de arnés, </a:t>
            </a:r>
            <a:r>
              <a:rPr lang="es-ES_tradnl" sz="2000" b="1" dirty="0">
                <a:solidFill>
                  <a:schemeClr val="tx2"/>
                </a:solidFill>
                <a:latin typeface="Georgia" pitchFamily="-106" charset="0"/>
              </a:rPr>
              <a:t>o sistema de </a:t>
            </a:r>
            <a:r>
              <a:rPr lang="es-ES_tradnl" sz="2000" b="1" dirty="0" smtClean="0">
                <a:solidFill>
                  <a:schemeClr val="tx2"/>
                </a:solidFill>
                <a:latin typeface="Georgia" pitchFamily="-106" charset="0"/>
              </a:rPr>
              <a:t>retención, como un malla</a:t>
            </a:r>
            <a:r>
              <a:rPr lang="es-MX" sz="2000" b="1" dirty="0" smtClean="0">
                <a:solidFill>
                  <a:schemeClr val="tx2"/>
                </a:solidFill>
                <a:latin typeface="Georgia" pitchFamily="-106" charset="0"/>
              </a:rPr>
              <a:t>)</a:t>
            </a:r>
            <a:endParaRPr lang="es-MX" sz="20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2400" y="6205989"/>
            <a:ext cx="457200" cy="457200"/>
          </a:xfrm>
        </p:spPr>
        <p:txBody>
          <a:bodyPr/>
          <a:lstStyle/>
          <a:p>
            <a:fld id="{9BDC0F06-969A-4E66-A3CF-C09641E88DF9}" type="slidenum">
              <a:rPr lang="en-US"/>
              <a:pPr/>
              <a:t>23</a:t>
            </a:fld>
            <a:endParaRPr lang="en-US"/>
          </a:p>
        </p:txBody>
      </p:sp>
      <p:pic>
        <p:nvPicPr>
          <p:cNvPr id="55300" name="Picture 5" title="Fall Hazard examp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219200"/>
            <a:ext cx="4960938" cy="4267200"/>
          </a:xfrm>
          <a:prstGeom prst="rect">
            <a:avLst/>
          </a:prstGeom>
          <a:noFill/>
          <a:ln w="9525">
            <a:noFill/>
            <a:miter lim="800000"/>
            <a:headEnd/>
            <a:tailEnd/>
          </a:ln>
        </p:spPr>
      </p:pic>
      <p:pic>
        <p:nvPicPr>
          <p:cNvPr id="55301" name="Picture 6" title="Builidng under constructio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2400"/>
            <a:ext cx="4114800" cy="6043613"/>
          </a:xfrm>
          <a:prstGeom prst="rect">
            <a:avLst/>
          </a:prstGeom>
          <a:noFill/>
          <a:ln w="9525">
            <a:noFill/>
            <a:miter lim="800000"/>
            <a:headEnd/>
            <a:tailEnd/>
          </a:ln>
        </p:spPr>
      </p:pic>
      <p:sp>
        <p:nvSpPr>
          <p:cNvPr id="55302"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cxnSp>
        <p:nvCxnSpPr>
          <p:cNvPr id="9" name="Straight Connector 8"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H="1">
            <a:off x="2286000" y="15240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3" hidden="1"/>
          <p:cNvSpPr>
            <a:spLocks noGrp="1"/>
          </p:cNvSpPr>
          <p:nvPr>
            <p:ph type="title"/>
          </p:nvPr>
        </p:nvSpPr>
        <p:spPr/>
        <p:txBody>
          <a:bodyPr/>
          <a:lstStyle/>
          <a:p>
            <a:r>
              <a:rPr lang="en-US" dirty="0" smtClean="0"/>
              <a:t>Picture of fall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3000" y="274638"/>
            <a:ext cx="7543800" cy="1143000"/>
          </a:xfrm>
        </p:spPr>
        <p:txBody>
          <a:bodyPr/>
          <a:lstStyle/>
          <a:p>
            <a:r>
              <a:rPr lang="en-US" dirty="0" smtClean="0"/>
              <a:t>a</a:t>
            </a:r>
          </a:p>
        </p:txBody>
      </p:sp>
      <p:sp>
        <p:nvSpPr>
          <p:cNvPr id="3" name="Slide Number Placeholder 2"/>
          <p:cNvSpPr>
            <a:spLocks noGrp="1"/>
          </p:cNvSpPr>
          <p:nvPr>
            <p:ph type="sldNum" sz="quarter" idx="12"/>
          </p:nvPr>
        </p:nvSpPr>
        <p:spPr/>
        <p:txBody>
          <a:bodyPr/>
          <a:lstStyle/>
          <a:p>
            <a:fld id="{01B60F06-AC63-42DC-9D26-5D5816456F35}" type="slidenum">
              <a:rPr lang="en-US"/>
              <a:pPr/>
              <a:t>24</a:t>
            </a:fld>
            <a:endParaRPr lang="en-US"/>
          </a:p>
        </p:txBody>
      </p:sp>
      <p:pic>
        <p:nvPicPr>
          <p:cNvPr id="57348" name="Picture 2" descr="C:\Users\Nicole\Dropbox\Photos\Residential Construction\20th and Montrose.open sided floor.jpg" title="Picture of an open sided floor over 6 feet"/>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066800" y="304800"/>
            <a:ext cx="7197725" cy="6129338"/>
          </a:xfrm>
          <a:ln>
            <a:solidFill>
              <a:schemeClr val="accent1"/>
            </a:solidFill>
          </a:ln>
        </p:spPr>
      </p:pic>
      <p:cxnSp>
        <p:nvCxnSpPr>
          <p:cNvPr id="6" name="Straight Connector 5" title="Red line to make an X"/>
          <p:cNvCxnSpPr/>
          <p:nvPr/>
        </p:nvCxnSpPr>
        <p:spPr>
          <a:xfrm>
            <a:off x="2514600" y="2438400"/>
            <a:ext cx="1066800" cy="3810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2514600" y="2438400"/>
            <a:ext cx="10668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724400" y="4724400"/>
            <a:ext cx="42672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s-MX" sz="2000" b="1" dirty="0" smtClean="0">
                <a:solidFill>
                  <a:schemeClr val="tx2"/>
                </a:solidFill>
                <a:latin typeface="Georgia" pitchFamily="-106" charset="0"/>
              </a:rPr>
              <a:t>Aberturas de pisos o plataformas de 6 pies de altura deben  tener protección contra caídas</a:t>
            </a:r>
          </a:p>
          <a:p>
            <a:pPr>
              <a:buFont typeface="Arial" charset="0"/>
              <a:buChar char="•"/>
            </a:pPr>
            <a:r>
              <a:rPr lang="es-MX" sz="2000" b="1" dirty="0" smtClean="0">
                <a:solidFill>
                  <a:schemeClr val="tx2"/>
                </a:solidFill>
                <a:latin typeface="Georgia" pitchFamily="-106" charset="0"/>
              </a:rPr>
              <a:t>Las líneas eléctricas no aisladas con protectores</a:t>
            </a:r>
            <a:endParaRPr lang="es-MX" sz="20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1">
                <a:tint val="95000"/>
                <a:satMod val="200000"/>
              </a:schemeClr>
              <a:schemeClr val="bg1">
                <a:shade val="80000"/>
                <a:satMod val="100000"/>
              </a:schemeClr>
            </a:duotone>
            <a:lum/>
          </a:blip>
          <a:srcRect/>
          <a:tile tx="0" ty="0" sx="55000" sy="55000" flip="none" algn="tl"/>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0E4173-61F2-4059-B21E-D74DBB4961A1}" type="slidenum">
              <a:rPr lang="en-US"/>
              <a:pPr/>
              <a:t>25</a:t>
            </a:fld>
            <a:endParaRPr lang="en-US"/>
          </a:p>
        </p:txBody>
      </p:sp>
      <p:sp>
        <p:nvSpPr>
          <p:cNvPr id="3" name="Content Placeholder 2" title="Background"/>
          <p:cNvSpPr>
            <a:spLocks noGrp="1"/>
          </p:cNvSpPr>
          <p:nvPr>
            <p:ph sz="quarter" idx="4294967295"/>
          </p:nvPr>
        </p:nvSpPr>
        <p:spPr>
          <a:xfrm>
            <a:off x="0" y="1447800"/>
            <a:ext cx="7772400" cy="4572000"/>
          </a:xfrm>
        </p:spPr>
        <p:txBody>
          <a:bodyPr/>
          <a:lstStyle/>
          <a:p>
            <a:pPr algn="ctr">
              <a:buFont typeface="Wingdings 2" pitchFamily="-106" charset="2"/>
              <a:buNone/>
            </a:pPr>
            <a:endParaRPr lang="en-US" dirty="0" smtClean="0"/>
          </a:p>
          <a:p>
            <a:pPr algn="ctr">
              <a:buFont typeface="Wingdings 2" pitchFamily="-106" charset="2"/>
              <a:buNone/>
            </a:pPr>
            <a:endParaRPr lang="en-US" dirty="0" smtClean="0"/>
          </a:p>
        </p:txBody>
      </p:sp>
      <p:pic>
        <p:nvPicPr>
          <p:cNvPr id="6" name="Picture 2" title="Picture of examples of fall prote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819" y="2318896"/>
            <a:ext cx="4449763" cy="2811301"/>
          </a:xfrm>
          <a:prstGeom prst="rect">
            <a:avLst/>
          </a:prstGeom>
          <a:noFill/>
          <a:ln w="9525">
            <a:noFill/>
            <a:miter lim="800000"/>
            <a:headEnd/>
            <a:tailEnd/>
          </a:ln>
        </p:spPr>
      </p:pic>
      <p:pic>
        <p:nvPicPr>
          <p:cNvPr id="7" name="Picture 2" title="Picture of examples of fall protect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19600" y="4004632"/>
            <a:ext cx="4267200" cy="2634688"/>
          </a:xfrm>
          <a:prstGeom prst="rect">
            <a:avLst/>
          </a:prstGeom>
          <a:noFill/>
          <a:ln w="9525">
            <a:noFill/>
            <a:miter lim="800000"/>
            <a:headEnd/>
            <a:tailEnd/>
          </a:ln>
        </p:spPr>
      </p:pic>
      <p:sp>
        <p:nvSpPr>
          <p:cNvPr id="8" name="TextBox 7"/>
          <p:cNvSpPr txBox="1"/>
          <p:nvPr/>
        </p:nvSpPr>
        <p:spPr>
          <a:xfrm>
            <a:off x="384589" y="2438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9" name="TextBox 8"/>
          <p:cNvSpPr txBox="1"/>
          <p:nvPr/>
        </p:nvSpPr>
        <p:spPr>
          <a:xfrm>
            <a:off x="7971183" y="4216593"/>
            <a:ext cx="457200" cy="369332"/>
          </a:xfrm>
          <a:prstGeom prst="rect">
            <a:avLst/>
          </a:prstGeom>
          <a:noFill/>
        </p:spPr>
        <p:txBody>
          <a:bodyPr>
            <a:spAutoFit/>
          </a:bodyPr>
          <a:lstStyle/>
          <a:p>
            <a:pPr algn="ctr" fontAlgn="auto">
              <a:spcBef>
                <a:spcPts val="0"/>
              </a:spcBef>
              <a:spcAft>
                <a:spcPts val="0"/>
              </a:spcAft>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2" name="TextBox 1"/>
          <p:cNvSpPr txBox="1"/>
          <p:nvPr/>
        </p:nvSpPr>
        <p:spPr>
          <a:xfrm>
            <a:off x="5746560" y="2739863"/>
            <a:ext cx="2330640" cy="4770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500" b="1" dirty="0" smtClean="0">
                <a:ln/>
                <a:solidFill>
                  <a:schemeClr val="accent2"/>
                </a:solidFill>
              </a:rPr>
              <a:t>Barandales</a:t>
            </a:r>
            <a:endParaRPr lang="en-US" sz="2500" b="1" dirty="0">
              <a:ln/>
              <a:solidFill>
                <a:schemeClr val="accent2"/>
              </a:solidFill>
            </a:endParaRPr>
          </a:p>
        </p:txBody>
      </p:sp>
      <p:sp>
        <p:nvSpPr>
          <p:cNvPr id="13" name="Title 13"/>
          <p:cNvSpPr txBox="1">
            <a:spLocks noGrp="1"/>
          </p:cNvSpPr>
          <p:nvPr>
            <p:ph type="title"/>
          </p:nvPr>
        </p:nvSpPr>
        <p:spPr>
          <a:xfrm>
            <a:off x="327819" y="457200"/>
            <a:ext cx="8358981" cy="1246495"/>
          </a:xfrm>
          <a:prstGeom prst="rect">
            <a:avLst/>
          </a:prstGeom>
          <a:solidFill>
            <a:schemeClr val="tx2"/>
          </a:solidFill>
        </p:spPr>
        <p:txBody>
          <a:bodyPr wrap="square" bIns="91440" anchor="b">
            <a:spAutoFit/>
          </a:bodyPr>
          <a:lstStyle/>
          <a:p>
            <a:pPr algn="ctr" fontAlgn="auto">
              <a:spcAft>
                <a:spcPts val="0"/>
              </a:spcAft>
              <a:defRPr/>
            </a:pPr>
            <a:r>
              <a:rPr lang="en-US" sz="3600" kern="10" dirty="0" smtClean="0">
                <a:ln w="9525">
                  <a:solidFill>
                    <a:srgbClr val="000000"/>
                  </a:solidFill>
                  <a:round/>
                  <a:headEnd/>
                  <a:tailEnd/>
                </a:ln>
                <a:solidFill>
                  <a:srgbClr val="FFFFFF"/>
                </a:solidFill>
                <a:latin typeface="Arial Black"/>
                <a:ea typeface="+mn-ea"/>
                <a:cs typeface="+mj-cs"/>
              </a:rPr>
              <a:t>¿Cuáles son los ejemplos de </a:t>
            </a:r>
          </a:p>
          <a:p>
            <a:pPr algn="ctr" fontAlgn="auto">
              <a:spcAft>
                <a:spcPts val="0"/>
              </a:spcAft>
              <a:defRPr/>
            </a:pPr>
            <a:r>
              <a:rPr lang="en-US" sz="3600" kern="10" dirty="0" smtClean="0">
                <a:ln w="9525">
                  <a:solidFill>
                    <a:srgbClr val="000000"/>
                  </a:solidFill>
                  <a:round/>
                  <a:headEnd/>
                  <a:tailEnd/>
                </a:ln>
                <a:solidFill>
                  <a:srgbClr val="FFFFFF"/>
                </a:solidFill>
                <a:latin typeface="Arial Black"/>
                <a:ea typeface="+mn-ea"/>
                <a:cs typeface="+mj-cs"/>
              </a:rPr>
              <a:t>protección contra caídas?</a:t>
            </a:r>
            <a:endParaRPr lang="en-US" sz="3600" kern="10" dirty="0">
              <a:ln w="9525">
                <a:solidFill>
                  <a:srgbClr val="000000"/>
                </a:solidFill>
                <a:round/>
                <a:headEnd/>
                <a:tailEnd/>
              </a:ln>
              <a:solidFill>
                <a:srgbClr val="FFFFFF"/>
              </a:solidFill>
              <a:latin typeface="Arial Black"/>
              <a:ea typeface="+mn-ea"/>
              <a:cs typeface="+mj-cs"/>
            </a:endParaRPr>
          </a:p>
        </p:txBody>
      </p:sp>
    </p:spTree>
    <p:extLst>
      <p:ext uri="{BB962C8B-B14F-4D97-AF65-F5344CB8AC3E}">
        <p14:creationId xmlns:p14="http://schemas.microsoft.com/office/powerpoint/2010/main" val="1275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53C03-1367-4FD8-A5D0-44945529933C}" type="slidenum">
              <a:rPr lang="en-US" smtClean="0"/>
              <a:pPr/>
              <a:t>26</a:t>
            </a:fld>
            <a:endParaRPr lang="en-US"/>
          </a:p>
        </p:txBody>
      </p:sp>
      <p:sp>
        <p:nvSpPr>
          <p:cNvPr id="3" name="Content Placeholder 2" title="Background"/>
          <p:cNvSpPr>
            <a:spLocks noGrp="1"/>
          </p:cNvSpPr>
          <p:nvPr>
            <p:ph sz="quarter" idx="4294967295"/>
          </p:nvPr>
        </p:nvSpPr>
        <p:spPr>
          <a:xfrm>
            <a:off x="1371600" y="1447800"/>
            <a:ext cx="7772400" cy="4572000"/>
          </a:xfrm>
        </p:spPr>
        <p:txBody>
          <a:bodyPr/>
          <a:lstStyle/>
          <a:p>
            <a:endParaRPr lang="en-US" dirty="0" smtClean="0"/>
          </a:p>
          <a:p>
            <a:endParaRPr lang="en-US" dirty="0" smtClean="0"/>
          </a:p>
          <a:p>
            <a:endParaRPr lang="en-US" dirty="0"/>
          </a:p>
        </p:txBody>
      </p:sp>
      <p:pic>
        <p:nvPicPr>
          <p:cNvPr id="208898" name="Picture 2" descr="C:\Users\Nicole\AppData\Local\Temp\ABC%20guy.jpg" title="Example of Personal Fall Arrect System"/>
          <p:cNvPicPr>
            <a:picLocks noChangeAspect="1" noChangeArrowheads="1"/>
          </p:cNvPicPr>
          <p:nvPr/>
        </p:nvPicPr>
        <p:blipFill>
          <a:blip r:embed="rId3" cstate="print"/>
          <a:srcRect/>
          <a:stretch>
            <a:fillRect/>
          </a:stretch>
        </p:blipFill>
        <p:spPr bwMode="auto">
          <a:xfrm>
            <a:off x="1143000" y="1066800"/>
            <a:ext cx="7010400" cy="5791200"/>
          </a:xfrm>
          <a:prstGeom prst="rect">
            <a:avLst/>
          </a:prstGeom>
          <a:noFill/>
        </p:spPr>
      </p:pic>
      <p:sp>
        <p:nvSpPr>
          <p:cNvPr id="8" name="Title 13"/>
          <p:cNvSpPr txBox="1">
            <a:spLocks noGrp="1"/>
          </p:cNvSpPr>
          <p:nvPr>
            <p:ph type="title"/>
          </p:nvPr>
        </p:nvSpPr>
        <p:spPr bwMode="auto">
          <a:xfrm>
            <a:off x="952500" y="228600"/>
            <a:ext cx="7391400" cy="507831"/>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Sistema Personal de Detención de </a:t>
            </a:r>
            <a:r>
              <a:rPr lang="en-US" sz="2400" kern="10" noProof="0" dirty="0" smtClean="0">
                <a:ln w="9525">
                  <a:solidFill>
                    <a:srgbClr val="000000"/>
                  </a:solidFill>
                  <a:round/>
                  <a:headEnd/>
                  <a:tailEnd/>
                </a:ln>
                <a:solidFill>
                  <a:srgbClr val="FFFFFF"/>
                </a:solidFill>
                <a:latin typeface="Arial Black"/>
                <a:ea typeface="+mn-ea"/>
                <a:cs typeface="+mj-cs"/>
              </a:rPr>
              <a:t>C</a:t>
            </a:r>
            <a:r>
              <a:rPr kumimoji="0" lang="en-US" sz="24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aídas</a:t>
            </a:r>
            <a:endParaRPr kumimoji="0" lang="en-US" sz="24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extLst>
      <p:ext uri="{BB962C8B-B14F-4D97-AF65-F5344CB8AC3E}">
        <p14:creationId xmlns:p14="http://schemas.microsoft.com/office/powerpoint/2010/main" val="50157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Nets</a:t>
            </a:r>
            <a:endParaRPr lang="en-US" dirty="0"/>
          </a:p>
        </p:txBody>
      </p:sp>
      <p:sp>
        <p:nvSpPr>
          <p:cNvPr id="4" name="Slide Number Placeholder 3"/>
          <p:cNvSpPr>
            <a:spLocks noGrp="1"/>
          </p:cNvSpPr>
          <p:nvPr>
            <p:ph type="sldNum" sz="quarter" idx="12"/>
          </p:nvPr>
        </p:nvSpPr>
        <p:spPr/>
        <p:txBody>
          <a:bodyPr/>
          <a:lstStyle/>
          <a:p>
            <a:fld id="{2F853C03-1367-4FD8-A5D0-44945529933C}" type="slidenum">
              <a:rPr lang="en-US" smtClean="0"/>
              <a:pPr/>
              <a:t>27</a:t>
            </a:fld>
            <a:endParaRPr lang="en-US"/>
          </a:p>
        </p:txBody>
      </p:sp>
      <p:pic>
        <p:nvPicPr>
          <p:cNvPr id="5" name="Content Placeholder 4" descr="https://encrypted-tbn2.gstatic.com/images?q=tbn:ANd9GcQDzn81puKfzDEdkAJX93qN7WhkrfJ4i8pjKKkm-ABvJt5v2LXg"/>
          <p:cNvPicPr>
            <a:picLocks noGrp="1"/>
          </p:cNvPicPr>
          <p:nvPr>
            <p:ph sz="quarter" idx="1"/>
          </p:nvPr>
        </p:nvPicPr>
        <p:blipFill>
          <a:blip r:embed="rId2" cstate="print"/>
          <a:srcRect/>
          <a:stretch>
            <a:fillRect/>
          </a:stretch>
        </p:blipFill>
        <p:spPr bwMode="auto">
          <a:xfrm>
            <a:off x="838200" y="1524000"/>
            <a:ext cx="7391400" cy="4800600"/>
          </a:xfrm>
          <a:prstGeom prst="rect">
            <a:avLst/>
          </a:prstGeom>
          <a:noFill/>
          <a:ln w="9525">
            <a:noFill/>
            <a:miter lim="800000"/>
            <a:headEnd/>
            <a:tailEnd/>
          </a:ln>
        </p:spPr>
      </p:pic>
      <p:sp>
        <p:nvSpPr>
          <p:cNvPr id="6" name="Title 13"/>
          <p:cNvSpPr txBox="1">
            <a:spLocks/>
          </p:cNvSpPr>
          <p:nvPr/>
        </p:nvSpPr>
        <p:spPr bwMode="auto">
          <a:xfrm>
            <a:off x="609600" y="533400"/>
            <a:ext cx="7772400" cy="877163"/>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Redes</a:t>
            </a:r>
            <a:r>
              <a:rPr kumimoji="0" lang="en-US" sz="4800" b="0" i="0" u="none" strike="noStrike" kern="10" cap="none" spc="0" normalizeH="0" noProof="0" dirty="0" smtClean="0">
                <a:ln w="9525">
                  <a:solidFill>
                    <a:srgbClr val="000000"/>
                  </a:solidFill>
                  <a:round/>
                  <a:headEnd/>
                  <a:tailEnd/>
                </a:ln>
                <a:solidFill>
                  <a:srgbClr val="FFFFFF"/>
                </a:solidFill>
                <a:effectLst/>
                <a:uLnTx/>
                <a:uFillTx/>
                <a:latin typeface="Arial Black"/>
                <a:ea typeface="+mn-ea"/>
                <a:cs typeface="+mj-cs"/>
              </a:rPr>
              <a:t> de seguridad</a:t>
            </a:r>
            <a:endPar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extLst>
      <p:ext uri="{BB962C8B-B14F-4D97-AF65-F5344CB8AC3E}">
        <p14:creationId xmlns:p14="http://schemas.microsoft.com/office/powerpoint/2010/main" val="3237761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Slide Number Placeholder 4"/>
          <p:cNvSpPr>
            <a:spLocks noGrp="1"/>
          </p:cNvSpPr>
          <p:nvPr>
            <p:ph type="sldNum" sz="quarter" idx="12"/>
          </p:nvPr>
        </p:nvSpPr>
        <p:spPr bwMode="auto">
          <a:ln>
            <a:miter lim="800000"/>
            <a:headEnd/>
            <a:tailEnd/>
          </a:ln>
        </p:spPr>
        <p:txBody>
          <a:bodyPr/>
          <a:lstStyle/>
          <a:p>
            <a:fld id="{E272C868-8DAC-4E4B-ACF8-151FC193DF6B}" type="slidenum">
              <a:rPr lang="en-US"/>
              <a:pPr/>
              <a:t>28</a:t>
            </a:fld>
            <a:endParaRPr lang="en-US"/>
          </a:p>
        </p:txBody>
      </p:sp>
      <p:pic>
        <p:nvPicPr>
          <p:cNvPr id="62467" name="Picture 6" title="Picture of Scaffolding"/>
          <p:cNvPicPr>
            <a:picLocks noChangeAspect="1"/>
          </p:cNvPicPr>
          <p:nvPr/>
        </p:nvPicPr>
        <p:blipFill>
          <a:blip r:embed="rId3" cstate="print"/>
          <a:srcRect/>
          <a:stretch>
            <a:fillRect/>
          </a:stretch>
        </p:blipFill>
        <p:spPr bwMode="auto">
          <a:xfrm>
            <a:off x="1600200" y="685800"/>
            <a:ext cx="6324600" cy="5994400"/>
          </a:xfrm>
          <a:prstGeom prst="rect">
            <a:avLst/>
          </a:prstGeom>
          <a:noFill/>
          <a:ln w="9525">
            <a:noFill/>
            <a:miter lim="800000"/>
            <a:headEnd/>
            <a:tailEnd/>
          </a:ln>
        </p:spPr>
      </p:pic>
      <p:sp>
        <p:nvSpPr>
          <p:cNvPr id="12" name="TextBox 11"/>
          <p:cNvSpPr txBox="1">
            <a:spLocks noChangeArrowheads="1"/>
          </p:cNvSpPr>
          <p:nvPr/>
        </p:nvSpPr>
        <p:spPr bwMode="auto">
          <a:xfrm>
            <a:off x="762000" y="4876800"/>
            <a:ext cx="8077200" cy="156966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wrap="square">
            <a:spAutoFit/>
          </a:bodyPr>
          <a:lstStyle/>
          <a:p>
            <a:pPr>
              <a:buFont typeface="Arial" charset="0"/>
              <a:buChar char="•"/>
            </a:pPr>
            <a:r>
              <a:rPr lang="es-ES_tradnl" sz="3200" b="1" dirty="0">
                <a:solidFill>
                  <a:schemeClr val="tx2"/>
                </a:solidFill>
                <a:latin typeface="Georgia" pitchFamily="-106" charset="0"/>
              </a:rPr>
              <a:t>Cualquier superficie de trabajo temporal elevada debe cumplir con las </a:t>
            </a:r>
            <a:r>
              <a:rPr lang="es-ES_tradnl" sz="3200" b="1" dirty="0" smtClean="0">
                <a:solidFill>
                  <a:schemeClr val="tx2"/>
                </a:solidFill>
                <a:latin typeface="Georgia" pitchFamily="-106" charset="0"/>
              </a:rPr>
              <a:t>leyes </a:t>
            </a:r>
            <a:r>
              <a:rPr lang="es-ES_tradnl" sz="3200" b="1" dirty="0">
                <a:solidFill>
                  <a:schemeClr val="tx2"/>
                </a:solidFill>
                <a:latin typeface="Georgia" pitchFamily="-106" charset="0"/>
              </a:rPr>
              <a:t>de </a:t>
            </a:r>
            <a:r>
              <a:rPr lang="es-ES_tradnl" sz="3200" b="1" dirty="0" smtClean="0">
                <a:solidFill>
                  <a:schemeClr val="tx2"/>
                </a:solidFill>
                <a:latin typeface="Georgia" pitchFamily="-106" charset="0"/>
              </a:rPr>
              <a:t>OSHA sobre andamios</a:t>
            </a:r>
            <a:endParaRPr lang="en-US" sz="3200" b="1" dirty="0">
              <a:solidFill>
                <a:schemeClr val="tx2"/>
              </a:solidFill>
              <a:latin typeface="Georgia" pitchFamily="-106" charset="0"/>
            </a:endParaRPr>
          </a:p>
        </p:txBody>
      </p:sp>
      <p:cxnSp>
        <p:nvCxnSpPr>
          <p:cNvPr id="6" name="Straight Connector 5" title="Red line to make an X"/>
          <p:cNvCxnSpPr/>
          <p:nvPr/>
        </p:nvCxnSpPr>
        <p:spPr>
          <a:xfrm>
            <a:off x="4572000" y="11430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4572000" y="11430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title="Red line to make an X"/>
          <p:cNvCxnSpPr/>
          <p:nvPr/>
        </p:nvCxnSpPr>
        <p:spPr>
          <a:xfrm>
            <a:off x="1905000" y="25146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title="Red line to make an X"/>
          <p:cNvCxnSpPr/>
          <p:nvPr/>
        </p:nvCxnSpPr>
        <p:spPr>
          <a:xfrm flipH="1">
            <a:off x="1905000" y="25146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5"/>
          <p:cNvSpPr txBox="1">
            <a:spLocks noGrp="1"/>
          </p:cNvSpPr>
          <p:nvPr>
            <p:ph type="title"/>
          </p:nvPr>
        </p:nvSpPr>
        <p:spPr>
          <a:xfrm>
            <a:off x="914400" y="0"/>
            <a:ext cx="7772400" cy="838200"/>
          </a:xfrm>
          <a:prstGeom prst="rect">
            <a:avLst/>
          </a:prstGeom>
        </p:spPr>
        <p:txBody>
          <a:bodyPr bIns="91440" anchor="b">
            <a:normAutofit/>
          </a:bodyPr>
          <a:lstStyle/>
          <a:p>
            <a:pPr algn="ctr"/>
            <a:r>
              <a:rPr lang="es-MX" sz="4400" b="1" dirty="0" smtClean="0">
                <a:solidFill>
                  <a:schemeClr val="tx2"/>
                </a:solidFill>
                <a:latin typeface="Georgia" pitchFamily="-106" charset="0"/>
              </a:rPr>
              <a:t>Andamios</a:t>
            </a:r>
            <a:endParaRPr lang="es-MX" sz="4400" b="1" dirty="0">
              <a:solidFill>
                <a:schemeClr val="tx2"/>
              </a:solidFill>
              <a:latin typeface="Georgia" pitchFamily="-10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cole\Documents\Javier Photos\IMG_0015 (2).jpg" title="Picture showing examples of a scaffold not fully planked, near scraps and combustibles and near power lines"/>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914400" y="633672"/>
            <a:ext cx="7391400" cy="589632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title="White circle aroung red X"/>
          <p:cNvSpPr/>
          <p:nvPr/>
        </p:nvSpPr>
        <p:spPr>
          <a:xfrm>
            <a:off x="1066800" y="12192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6" name="Oval 5" title="White circle aroung red X"/>
          <p:cNvSpPr/>
          <p:nvPr/>
        </p:nvSpPr>
        <p:spPr>
          <a:xfrm>
            <a:off x="4648200" y="49530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Oval 7" title="White circle aroung red X"/>
          <p:cNvSpPr/>
          <p:nvPr/>
        </p:nvSpPr>
        <p:spPr>
          <a:xfrm>
            <a:off x="6248400" y="2743200"/>
            <a:ext cx="13716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0" name="Slide Number Placeholder 9"/>
          <p:cNvSpPr>
            <a:spLocks noGrp="1"/>
          </p:cNvSpPr>
          <p:nvPr>
            <p:ph type="sldNum" sz="quarter" idx="12"/>
          </p:nvPr>
        </p:nvSpPr>
        <p:spPr>
          <a:xfrm>
            <a:off x="152400" y="6172200"/>
            <a:ext cx="457200" cy="457200"/>
          </a:xfrm>
        </p:spPr>
        <p:txBody>
          <a:bodyPr/>
          <a:lstStyle/>
          <a:p>
            <a:fld id="{7DCE6095-06B8-4711-A901-7291DEBED20A}" type="slidenum">
              <a:rPr lang="en-US"/>
              <a:pPr/>
              <a:t>29</a:t>
            </a:fld>
            <a:endParaRPr lang="en-US"/>
          </a:p>
        </p:txBody>
      </p:sp>
      <p:cxnSp>
        <p:nvCxnSpPr>
          <p:cNvPr id="13" name="Straight Connector 12" title="Red line to make an X"/>
          <p:cNvCxnSpPr>
            <a:stCxn id="0" idx="1"/>
          </p:cNvCxnSpPr>
          <p:nvPr/>
        </p:nvCxnSpPr>
        <p:spPr>
          <a:xfrm>
            <a:off x="1379538" y="13414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title="Red line to make an X"/>
          <p:cNvCxnSpPr/>
          <p:nvPr/>
        </p:nvCxnSpPr>
        <p:spPr>
          <a:xfrm flipH="1">
            <a:off x="1295400" y="12954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p:cNvCxnSpPr/>
          <p:nvPr/>
        </p:nvCxnSpPr>
        <p:spPr>
          <a:xfrm>
            <a:off x="6172200" y="2743200"/>
            <a:ext cx="1516063" cy="56356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title="Red line to make an X"/>
          <p:cNvCxnSpPr/>
          <p:nvPr/>
        </p:nvCxnSpPr>
        <p:spPr>
          <a:xfrm flipH="1">
            <a:off x="6172200" y="26670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title="Red line to make an X"/>
          <p:cNvCxnSpPr/>
          <p:nvPr/>
        </p:nvCxnSpPr>
        <p:spPr>
          <a:xfrm>
            <a:off x="4960938" y="50752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title="Red line to make an X"/>
          <p:cNvCxnSpPr/>
          <p:nvPr/>
        </p:nvCxnSpPr>
        <p:spPr>
          <a:xfrm flipH="1">
            <a:off x="4876800" y="50292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04800" y="3352800"/>
            <a:ext cx="4724400" cy="2554545"/>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wrap="square">
            <a:spAutoFit/>
          </a:bodyPr>
          <a:lstStyle/>
          <a:p>
            <a:pPr>
              <a:buFont typeface="Arial" charset="0"/>
              <a:buChar char="•"/>
            </a:pPr>
            <a:r>
              <a:rPr lang="es-MX" sz="2000" b="1" dirty="0" smtClean="0">
                <a:solidFill>
                  <a:schemeClr val="tx2"/>
                </a:solidFill>
                <a:latin typeface="Georgia" pitchFamily="-106" charset="0"/>
              </a:rPr>
              <a:t>Andamios deben estar completamente entablado</a:t>
            </a:r>
          </a:p>
          <a:p>
            <a:pPr>
              <a:buFont typeface="Arial" charset="0"/>
              <a:buChar char="•"/>
            </a:pPr>
            <a:r>
              <a:rPr lang="es-MX" sz="2000" b="1" dirty="0" smtClean="0">
                <a:solidFill>
                  <a:schemeClr val="tx2"/>
                </a:solidFill>
                <a:latin typeface="Georgia" pitchFamily="-106" charset="0"/>
              </a:rPr>
              <a:t>Limpie el área de desperdicios  y combustibles</a:t>
            </a:r>
          </a:p>
          <a:p>
            <a:pPr>
              <a:buFont typeface="Arial" charset="0"/>
              <a:buChar char="•"/>
            </a:pPr>
            <a:r>
              <a:rPr lang="es-MX" sz="2000" b="1" dirty="0" smtClean="0">
                <a:solidFill>
                  <a:schemeClr val="tx2"/>
                </a:solidFill>
                <a:latin typeface="Georgia" pitchFamily="-106" charset="0"/>
              </a:rPr>
              <a:t>Trabajar por lo menos 10 pies de distancia de las líneas eléctricas descubiertas o cualquier material conductor que este usando</a:t>
            </a:r>
          </a:p>
        </p:txBody>
      </p:sp>
      <p:sp>
        <p:nvSpPr>
          <p:cNvPr id="2" name="Title 1" hidden="1"/>
          <p:cNvSpPr>
            <a:spLocks noGrp="1"/>
          </p:cNvSpPr>
          <p:nvPr>
            <p:ph type="title"/>
          </p:nvPr>
        </p:nvSpPr>
        <p:spPr/>
        <p:txBody>
          <a:bodyPr/>
          <a:lstStyle/>
          <a:p>
            <a:r>
              <a:rPr lang="en-US" dirty="0" smtClean="0"/>
              <a:t>Picture of fall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algn="ctr"/>
            <a:r>
              <a:rPr lang="es-MX" u="sng" dirty="0" smtClean="0"/>
              <a:t>Introducciones</a:t>
            </a:r>
          </a:p>
        </p:txBody>
      </p:sp>
      <p:sp>
        <p:nvSpPr>
          <p:cNvPr id="18435" name="Content Placeholder 4"/>
          <p:cNvSpPr>
            <a:spLocks noGrp="1"/>
          </p:cNvSpPr>
          <p:nvPr>
            <p:ph sz="quarter" idx="1"/>
          </p:nvPr>
        </p:nvSpPr>
        <p:spPr/>
        <p:txBody>
          <a:bodyPr/>
          <a:lstStyle/>
          <a:p>
            <a:r>
              <a:rPr lang="es-MX" sz="3000" dirty="0" smtClean="0">
                <a:solidFill>
                  <a:schemeClr val="tx2"/>
                </a:solidFill>
              </a:rPr>
              <a:t>Nombre</a:t>
            </a:r>
          </a:p>
          <a:p>
            <a:endParaRPr lang="es-MX" sz="3000" dirty="0" smtClean="0">
              <a:solidFill>
                <a:schemeClr val="tx2"/>
              </a:solidFill>
            </a:endParaRPr>
          </a:p>
          <a:p>
            <a:r>
              <a:rPr lang="es-MX" sz="3000" dirty="0" smtClean="0">
                <a:solidFill>
                  <a:schemeClr val="tx2"/>
                </a:solidFill>
              </a:rPr>
              <a:t>Tipo de trabajo</a:t>
            </a:r>
          </a:p>
          <a:p>
            <a:endParaRPr lang="es-MX" sz="3000" dirty="0" smtClean="0">
              <a:solidFill>
                <a:schemeClr val="tx2"/>
              </a:solidFill>
            </a:endParaRPr>
          </a:p>
          <a:p>
            <a:r>
              <a:rPr lang="es-MX" sz="3000" dirty="0" smtClean="0">
                <a:solidFill>
                  <a:schemeClr val="tx2"/>
                </a:solidFill>
              </a:rPr>
              <a:t>¿Años haciendo este trabajo?</a:t>
            </a:r>
          </a:p>
          <a:p>
            <a:endParaRPr lang="es-MX" sz="3000" dirty="0" smtClean="0">
              <a:solidFill>
                <a:schemeClr val="tx2"/>
              </a:solidFill>
            </a:endParaRPr>
          </a:p>
          <a:p>
            <a:r>
              <a:rPr lang="es-MX" sz="3000" dirty="0" smtClean="0">
                <a:solidFill>
                  <a:schemeClr val="tx2"/>
                </a:solidFill>
              </a:rPr>
              <a:t>¿Por qué este trabajo?</a:t>
            </a:r>
            <a:endParaRPr lang="es-MX" dirty="0" smtClean="0">
              <a:solidFill>
                <a:schemeClr val="tx2"/>
              </a:solidFill>
            </a:endParaRPr>
          </a:p>
        </p:txBody>
      </p:sp>
      <p:sp>
        <p:nvSpPr>
          <p:cNvPr id="6" name="Slide Number Placeholder 5"/>
          <p:cNvSpPr>
            <a:spLocks noGrp="1"/>
          </p:cNvSpPr>
          <p:nvPr>
            <p:ph type="sldNum" sz="quarter" idx="12"/>
          </p:nvPr>
        </p:nvSpPr>
        <p:spPr>
          <a:xfrm>
            <a:off x="228600" y="6172200"/>
            <a:ext cx="457200" cy="457200"/>
          </a:xfrm>
        </p:spPr>
        <p:txBody>
          <a:bodyPr/>
          <a:lstStyle/>
          <a:p>
            <a:fld id="{927DEF2F-CDE1-44D5-A3C0-8334CC1E7390}"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3"/>
          <p:cNvSpPr>
            <a:spLocks noGrp="1"/>
          </p:cNvSpPr>
          <p:nvPr>
            <p:ph sz="quarter" idx="1"/>
          </p:nvPr>
        </p:nvSpPr>
        <p:spPr>
          <a:xfrm>
            <a:off x="381000" y="1066800"/>
            <a:ext cx="8305800" cy="4953000"/>
          </a:xfrm>
        </p:spPr>
        <p:txBody>
          <a:bodyPr/>
          <a:lstStyle/>
          <a:p>
            <a:pPr>
              <a:buFont typeface="Wingdings 2" pitchFamily="-106" charset="2"/>
              <a:buNone/>
            </a:pPr>
            <a:r>
              <a:rPr lang="es-MX" sz="2400" u="sng" dirty="0" smtClean="0"/>
              <a:t>Líneas Aislados</a:t>
            </a:r>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r>
              <a:rPr lang="es-MX" sz="2400" u="sng" dirty="0" smtClean="0"/>
              <a:t>Líneas sin cobertura no aislados</a:t>
            </a:r>
          </a:p>
        </p:txBody>
      </p:sp>
      <p:graphicFrame>
        <p:nvGraphicFramePr>
          <p:cNvPr id="5" name="Table 4" title="Redes Electricas Isolamento Voltagem, Distancia minima and Alternativas"/>
          <p:cNvGraphicFramePr>
            <a:graphicFrameLocks noGrp="1"/>
          </p:cNvGraphicFramePr>
          <p:nvPr>
            <p:extLst>
              <p:ext uri="{D42A27DB-BD31-4B8C-83A1-F6EECF244321}">
                <p14:modId xmlns:p14="http://schemas.microsoft.com/office/powerpoint/2010/main" val="3989453038"/>
              </p:ext>
            </p:extLst>
          </p:nvPr>
        </p:nvGraphicFramePr>
        <p:xfrm>
          <a:off x="381000" y="4800600"/>
          <a:ext cx="8534400" cy="1828800"/>
        </p:xfrm>
        <a:graphic>
          <a:graphicData uri="http://schemas.openxmlformats.org/drawingml/2006/table">
            <a:tbl>
              <a:tblPr firstRow="1"/>
              <a:tblGrid>
                <a:gridCol w="2844800"/>
                <a:gridCol w="2844800"/>
                <a:gridCol w="2844800"/>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Georgia" pitchFamily="-106" charset="0"/>
                          <a:ea typeface="ＭＳ Ｐゴシック" pitchFamily="-106" charset="-128"/>
                        </a:rPr>
                        <a:t>Voltaje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smtClean="0">
                          <a:ln>
                            <a:noFill/>
                          </a:ln>
                          <a:solidFill>
                            <a:srgbClr val="FFFFFF"/>
                          </a:solidFill>
                          <a:effectLst/>
                          <a:latin typeface="Georgia" pitchFamily="-106" charset="0"/>
                          <a:ea typeface="ＭＳ Ｐゴシック" pitchFamily="-106" charset="-128"/>
                        </a:rPr>
                        <a:t>Distancia Minima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smtClean="0">
                          <a:ln>
                            <a:noFill/>
                          </a:ln>
                          <a:solidFill>
                            <a:srgbClr val="FFFFFF"/>
                          </a:solidFill>
                          <a:effectLst/>
                          <a:latin typeface="Georgia" pitchFamily="-106" charset="0"/>
                          <a:ea typeface="ＭＳ Ｐゴシック" pitchFamily="-106" charset="-128"/>
                        </a:rPr>
                        <a:t>Alternativas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Menos de  50 kv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10 pies (3.1 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Mas de 50 kv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10 pies(3.1 m) mas .4 pulgadas (1.0 cm) por cada 1 kv sobre 50 kv.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2 x largo de línea de aislador, pero nunca menos de 10 pies (3.1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Title 13"/>
          <p:cNvSpPr>
            <a:spLocks noGrp="1"/>
          </p:cNvSpPr>
          <p:nvPr>
            <p:ph type="title"/>
          </p:nvPr>
        </p:nvSpPr>
        <p:spPr>
          <a:xfrm>
            <a:off x="304800" y="186779"/>
            <a:ext cx="8680467" cy="769441"/>
          </a:xfrm>
          <a:solidFill>
            <a:schemeClr val="tx2"/>
          </a:solidFill>
        </p:spPr>
        <p:txBody>
          <a:bodyPr wrap="square">
            <a:spAutoFit/>
          </a:bodyPr>
          <a:lstStyle/>
          <a:p>
            <a:pPr algn="ctr" fontAlgn="auto">
              <a:spcAft>
                <a:spcPts val="0"/>
              </a:spcAft>
              <a:defRPr/>
            </a:pPr>
            <a:r>
              <a:rPr lang="en-US" kern="10" dirty="0" smtClean="0">
                <a:ln w="9525">
                  <a:solidFill>
                    <a:srgbClr val="000000"/>
                  </a:solidFill>
                  <a:round/>
                  <a:headEnd/>
                  <a:tailEnd/>
                </a:ln>
                <a:solidFill>
                  <a:srgbClr val="FFFFFF"/>
                </a:solidFill>
                <a:latin typeface="Arial Black"/>
                <a:ea typeface="+mn-ea"/>
              </a:rPr>
              <a:t>Trabajando con Seguridad</a:t>
            </a:r>
            <a:endParaRPr lang="en-US" kern="10" dirty="0">
              <a:ln w="9525">
                <a:solidFill>
                  <a:srgbClr val="000000"/>
                </a:solidFill>
                <a:round/>
                <a:headEnd/>
                <a:tailEnd/>
              </a:ln>
              <a:solidFill>
                <a:srgbClr val="FFFFFF"/>
              </a:solidFill>
              <a:latin typeface="Arial Black"/>
              <a:ea typeface="+mn-ea"/>
            </a:endParaRPr>
          </a:p>
        </p:txBody>
      </p:sp>
      <p:graphicFrame>
        <p:nvGraphicFramePr>
          <p:cNvPr id="6" name="Table 5" title="Redes Electricas Isoladas Voltagem, Distancia minima and Alternativas"/>
          <p:cNvGraphicFramePr>
            <a:graphicFrameLocks noGrp="1"/>
          </p:cNvGraphicFramePr>
          <p:nvPr>
            <p:extLst>
              <p:ext uri="{D42A27DB-BD31-4B8C-83A1-F6EECF244321}">
                <p14:modId xmlns:p14="http://schemas.microsoft.com/office/powerpoint/2010/main" val="2409772130"/>
              </p:ext>
            </p:extLst>
          </p:nvPr>
        </p:nvGraphicFramePr>
        <p:xfrm>
          <a:off x="381000" y="1558745"/>
          <a:ext cx="8458200" cy="2636658"/>
        </p:xfrm>
        <a:graphic>
          <a:graphicData uri="http://schemas.openxmlformats.org/drawingml/2006/table">
            <a:tbl>
              <a:tblPr firstRow="1"/>
              <a:tblGrid>
                <a:gridCol w="2819400"/>
                <a:gridCol w="2819400"/>
                <a:gridCol w="2819400"/>
              </a:tblGrid>
              <a:tr h="145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Georgia" pitchFamily="-106" charset="0"/>
                          <a:ea typeface="ＭＳ Ｐゴシック" pitchFamily="-106" charset="-128"/>
                        </a:rPr>
                        <a:t>Voltaje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smtClean="0">
                          <a:ln>
                            <a:noFill/>
                          </a:ln>
                          <a:solidFill>
                            <a:srgbClr val="FFFFFF"/>
                          </a:solidFill>
                          <a:effectLst/>
                          <a:latin typeface="Georgia" pitchFamily="-106" charset="0"/>
                          <a:ea typeface="ＭＳ Ｐゴシック" pitchFamily="-106" charset="-128"/>
                        </a:rPr>
                        <a:t>Distancia Minima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noProof="0" smtClean="0">
                          <a:ln>
                            <a:noFill/>
                          </a:ln>
                          <a:solidFill>
                            <a:srgbClr val="FFFFFF"/>
                          </a:solidFill>
                          <a:effectLst/>
                          <a:latin typeface="Georgia" pitchFamily="-106" charset="0"/>
                          <a:ea typeface="ＭＳ Ｐゴシック" pitchFamily="-106" charset="-128"/>
                        </a:rPr>
                        <a:t>Alternativas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271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Menos de 300 voltios.</a:t>
                      </a:r>
                    </a:p>
                    <a:p>
                      <a:pPr marL="0" marR="0" lvl="0" indent="0" algn="l" defTabSz="914400" rtl="0" eaLnBrk="1" fontAlgn="t" latinLnBrk="0" hangingPunct="1">
                        <a:lnSpc>
                          <a:spcPct val="100000"/>
                        </a:lnSpc>
                        <a:spcBef>
                          <a:spcPct val="0"/>
                        </a:spcBef>
                        <a:spcAft>
                          <a:spcPct val="0"/>
                        </a:spcAft>
                        <a:buClrTx/>
                        <a:buSzTx/>
                        <a:buFontTx/>
                        <a:buNone/>
                        <a:tabLst/>
                      </a:pPr>
                      <a:endPar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3 pies (0.9 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8271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noProof="0" smtClean="0">
                          <a:ln>
                            <a:noFill/>
                          </a:ln>
                          <a:solidFill>
                            <a:srgbClr val="000000"/>
                          </a:solidFill>
                          <a:effectLst/>
                          <a:latin typeface="Georgia" pitchFamily="-106" charset="0"/>
                          <a:ea typeface="ＭＳ Ｐゴシック" pitchFamily="-106" charset="-128"/>
                        </a:rPr>
                        <a:t>300 voltios a 50 kv.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10 pies (3.1 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21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Mas de 50 </a:t>
                      </a:r>
                      <a:r>
                        <a:rPr kumimoji="0" lang="es-MX" sz="1800" b="0" i="0" u="none" strike="noStrike" cap="none" normalizeH="0" baseline="0" noProof="0" dirty="0" err="1" smtClean="0">
                          <a:ln>
                            <a:noFill/>
                          </a:ln>
                          <a:solidFill>
                            <a:srgbClr val="000000"/>
                          </a:solidFill>
                          <a:effectLst/>
                          <a:latin typeface="Georgia" pitchFamily="-106" charset="0"/>
                          <a:ea typeface="ＭＳ Ｐゴシック" pitchFamily="-106" charset="-128"/>
                        </a:rPr>
                        <a:t>kv</a:t>
                      </a: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10 pies (3.1 m) mas .4 pulgadas (1.0 cm) por cada 1 </a:t>
                      </a:r>
                      <a:r>
                        <a:rPr kumimoji="0" lang="es-MX" sz="1800" b="0" i="0" u="none" strike="noStrike" cap="none" normalizeH="0" baseline="0" noProof="0" dirty="0" err="1" smtClean="0">
                          <a:ln>
                            <a:noFill/>
                          </a:ln>
                          <a:solidFill>
                            <a:srgbClr val="000000"/>
                          </a:solidFill>
                          <a:effectLst/>
                          <a:latin typeface="Georgia" pitchFamily="-106" charset="0"/>
                          <a:ea typeface="ＭＳ Ｐゴシック" pitchFamily="-106" charset="-128"/>
                        </a:rPr>
                        <a:t>kv</a:t>
                      </a: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  sobre 50 </a:t>
                      </a:r>
                      <a:r>
                        <a:rPr kumimoji="0" lang="es-MX" sz="1800" b="0" i="0" u="none" strike="noStrike" cap="none" normalizeH="0" baseline="0" noProof="0" dirty="0" err="1" smtClean="0">
                          <a:ln>
                            <a:noFill/>
                          </a:ln>
                          <a:solidFill>
                            <a:srgbClr val="000000"/>
                          </a:solidFill>
                          <a:effectLst/>
                          <a:latin typeface="Georgia" pitchFamily="-106" charset="0"/>
                          <a:ea typeface="ＭＳ Ｐゴシック" pitchFamily="-106" charset="-128"/>
                        </a:rPr>
                        <a:t>kv</a:t>
                      </a: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noProof="0" dirty="0" smtClean="0">
                          <a:ln>
                            <a:noFill/>
                          </a:ln>
                          <a:solidFill>
                            <a:srgbClr val="000000"/>
                          </a:solidFill>
                          <a:effectLst/>
                          <a:latin typeface="Georgia" pitchFamily="-106" charset="0"/>
                          <a:ea typeface="ＭＳ Ｐゴシック" pitchFamily="-106" charset="-128"/>
                        </a:rPr>
                        <a:t>2 x largo  de línea de aislador, pero nunca menos de  10 pies (3.1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Slide Number Placeholder 2"/>
          <p:cNvSpPr>
            <a:spLocks noGrp="1"/>
          </p:cNvSpPr>
          <p:nvPr>
            <p:ph type="sldNum" sz="quarter" idx="12"/>
          </p:nvPr>
        </p:nvSpPr>
        <p:spPr/>
        <p:txBody>
          <a:bodyPr/>
          <a:lstStyle/>
          <a:p>
            <a:fld id="{DFCE7A5E-48CB-41E7-97D6-63D21B1584DF}" type="slidenum">
              <a:rPr lang="en-US"/>
              <a:pPr/>
              <a:t>30</a:t>
            </a:fld>
            <a:endParaRPr lang="en-US"/>
          </a:p>
        </p:txBody>
      </p:sp>
      <p:sp>
        <p:nvSpPr>
          <p:cNvPr id="10" name="TextBox 7"/>
          <p:cNvSpPr txBox="1">
            <a:spLocks noChangeArrowheads="1"/>
          </p:cNvSpPr>
          <p:nvPr/>
        </p:nvSpPr>
        <p:spPr bwMode="auto">
          <a:xfrm>
            <a:off x="7848600" y="1143000"/>
            <a:ext cx="1981200" cy="276999"/>
          </a:xfrm>
          <a:prstGeom prst="rect">
            <a:avLst/>
          </a:prstGeom>
          <a:noFill/>
          <a:ln w="9525">
            <a:noFill/>
            <a:miter lim="800000"/>
            <a:headEnd/>
            <a:tailEnd/>
          </a:ln>
        </p:spPr>
        <p:txBody>
          <a:bodyPr>
            <a:spAutoFit/>
          </a:bodyPr>
          <a:lstStyle/>
          <a:p>
            <a:r>
              <a:rPr lang="en-US" sz="1200" dirty="0" smtClean="0">
                <a:latin typeface="Georgia" pitchFamily="-106" charset="0"/>
              </a:rPr>
              <a:t>1926.451(f)(6)</a:t>
            </a:r>
            <a:endParaRPr lang="en-US" sz="1200" dirty="0">
              <a:latin typeface="Georgia" pitchFamily="-106" charset="0"/>
            </a:endParaRPr>
          </a:p>
        </p:txBody>
      </p:sp>
    </p:spTree>
    <p:extLst>
      <p:ext uri="{BB962C8B-B14F-4D97-AF65-F5344CB8AC3E}">
        <p14:creationId xmlns:p14="http://schemas.microsoft.com/office/powerpoint/2010/main" val="4081142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28600" y="6181725"/>
            <a:ext cx="457200" cy="457200"/>
          </a:xfrm>
        </p:spPr>
        <p:txBody>
          <a:bodyPr/>
          <a:lstStyle/>
          <a:p>
            <a:fld id="{2A85C45A-BD65-44DF-A1C5-6424B7324EA6}" type="slidenum">
              <a:rPr lang="en-US"/>
              <a:pPr/>
              <a:t>31</a:t>
            </a:fld>
            <a:endParaRPr lang="en-US"/>
          </a:p>
        </p:txBody>
      </p:sp>
      <p:pic>
        <p:nvPicPr>
          <p:cNvPr id="68610" name="Picture 2" descr="C:\Users\Nicole\Dropbox\Photos\Residential Construction\20th_and_Parrish_Construction_Fatality.jpg" title="Picture of a deadly accident scene due to fall off scaffold"/>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228600" y="533400"/>
            <a:ext cx="6324600" cy="4743450"/>
          </a:xfrm>
        </p:spPr>
      </p:pic>
      <p:sp>
        <p:nvSpPr>
          <p:cNvPr id="7" name="TextBox 6"/>
          <p:cNvSpPr txBox="1">
            <a:spLocks noChangeArrowheads="1"/>
          </p:cNvSpPr>
          <p:nvPr/>
        </p:nvSpPr>
        <p:spPr bwMode="auto">
          <a:xfrm>
            <a:off x="3657600" y="533400"/>
            <a:ext cx="52578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s-MX" sz="2000" b="1" dirty="0" smtClean="0">
                <a:solidFill>
                  <a:schemeClr val="tx2"/>
                </a:solidFill>
                <a:latin typeface="Georgia" pitchFamily="-106" charset="0"/>
              </a:rPr>
              <a:t>Edad: 30 años</a:t>
            </a:r>
          </a:p>
          <a:p>
            <a:r>
              <a:rPr lang="es-MX" sz="2000" b="1" dirty="0" smtClean="0">
                <a:solidFill>
                  <a:schemeClr val="tx2"/>
                </a:solidFill>
                <a:latin typeface="Georgia" pitchFamily="-106" charset="0"/>
              </a:rPr>
              <a:t>Fecha de fallecimiento: 30 de abril 2012</a:t>
            </a:r>
          </a:p>
          <a:p>
            <a:r>
              <a:rPr lang="es-MX" sz="2000" b="1" dirty="0" smtClean="0">
                <a:solidFill>
                  <a:schemeClr val="tx2"/>
                </a:solidFill>
                <a:latin typeface="Georgia" pitchFamily="-106" charset="0"/>
              </a:rPr>
              <a:t>Ubicación: Philadelphia, PA</a:t>
            </a:r>
          </a:p>
          <a:p>
            <a:r>
              <a:rPr lang="es-MX" sz="2000" b="1" dirty="0" smtClean="0">
                <a:solidFill>
                  <a:schemeClr val="tx2"/>
                </a:solidFill>
                <a:latin typeface="Georgia" pitchFamily="-106" charset="0"/>
              </a:rPr>
              <a:t>Causa de muerte: Electrocución que le causó caer de andamio</a:t>
            </a:r>
            <a:endParaRPr lang="es-MX" sz="2000" b="1" dirty="0">
              <a:solidFill>
                <a:schemeClr val="tx2"/>
              </a:solidFill>
              <a:latin typeface="Georgia" pitchFamily="-106" charset="0"/>
            </a:endParaRPr>
          </a:p>
        </p:txBody>
      </p:sp>
      <p:pic>
        <p:nvPicPr>
          <p:cNvPr id="68613" name="Picture 2" descr="A PECO worker uses a device to test if electric current is running through the scaffolding near the body of a dead worker. A construction worker at 20th and Parrish was allegedly electrocuted&lt;br /&gt;while working on a scaffold on a new construction project on Monday afternoon April 30, 2012 in Philadelphia. The worker allegedly fell of the scaffold to his death. (Alejandro A. Alvarez / Staff Photographer)" title="Picture of a deadly accident investigation scene due to fall off scaffold"/>
          <p:cNvPicPr>
            <a:picLocks noChangeAspect="1" noChangeArrowheads="1"/>
          </p:cNvPicPr>
          <p:nvPr/>
        </p:nvPicPr>
        <p:blipFill>
          <a:blip r:embed="rId4" cstate="print"/>
          <a:srcRect/>
          <a:stretch>
            <a:fillRect/>
          </a:stretch>
        </p:blipFill>
        <p:spPr bwMode="auto">
          <a:xfrm>
            <a:off x="5334000" y="2819400"/>
            <a:ext cx="3235325" cy="3819525"/>
          </a:xfrm>
          <a:prstGeom prst="rect">
            <a:avLst/>
          </a:prstGeom>
          <a:noFill/>
          <a:ln w="9525">
            <a:noFill/>
            <a:miter lim="800000"/>
            <a:headEnd/>
            <a:tailEnd/>
          </a:ln>
        </p:spPr>
      </p:pic>
      <p:sp>
        <p:nvSpPr>
          <p:cNvPr id="68614" name="TextBox 7"/>
          <p:cNvSpPr txBox="1">
            <a:spLocks noChangeArrowheads="1"/>
          </p:cNvSpPr>
          <p:nvPr/>
        </p:nvSpPr>
        <p:spPr bwMode="auto">
          <a:xfrm>
            <a:off x="5334000" y="6477000"/>
            <a:ext cx="1981200" cy="246063"/>
          </a:xfrm>
          <a:prstGeom prst="rect">
            <a:avLst/>
          </a:prstGeom>
          <a:noFill/>
          <a:ln w="9525">
            <a:noFill/>
            <a:miter lim="800000"/>
            <a:headEnd/>
            <a:tailEnd/>
          </a:ln>
        </p:spPr>
        <p:txBody>
          <a:bodyPr>
            <a:spAutoFit/>
          </a:bodyPr>
          <a:lstStyle/>
          <a:p>
            <a:r>
              <a:rPr lang="en-US" sz="1000">
                <a:solidFill>
                  <a:schemeClr val="bg1"/>
                </a:solidFill>
                <a:latin typeface="Georgia" pitchFamily="-106" charset="0"/>
              </a:rPr>
              <a:t>Photo credit: philly.com</a:t>
            </a:r>
          </a:p>
        </p:txBody>
      </p:sp>
      <p:sp>
        <p:nvSpPr>
          <p:cNvPr id="4" name="Title 3" hidden="1"/>
          <p:cNvSpPr>
            <a:spLocks noGrp="1"/>
          </p:cNvSpPr>
          <p:nvPr>
            <p:ph type="title"/>
          </p:nvPr>
        </p:nvSpPr>
        <p:spPr/>
        <p:txBody>
          <a:bodyPr/>
          <a:lstStyle/>
          <a:p>
            <a:r>
              <a:rPr lang="en-US" sz="800" dirty="0" smtClean="0"/>
              <a:t>Picture of electrocution which caused worker fall off scaffold</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bricking26.gif" title="Picture of the planking complete between the uprights with no more than 1 inch gaps between the planks."/>
          <p:cNvPicPr>
            <a:picLocks noGrp="1" noChangeAspect="1"/>
          </p:cNvPicPr>
          <p:nvPr>
            <p:ph idx="1"/>
          </p:nvPr>
        </p:nvPicPr>
        <p:blipFill>
          <a:blip r:embed="rId3" cstate="print"/>
          <a:srcRect/>
          <a:stretch>
            <a:fillRect/>
          </a:stretch>
        </p:blipFill>
        <p:spPr>
          <a:xfrm>
            <a:off x="762000" y="1219200"/>
            <a:ext cx="7467600" cy="4800600"/>
          </a:xfrm>
        </p:spPr>
      </p:pic>
      <p:sp>
        <p:nvSpPr>
          <p:cNvPr id="124933" name="Slide Number Placeholder 4"/>
          <p:cNvSpPr>
            <a:spLocks noGrp="1"/>
          </p:cNvSpPr>
          <p:nvPr>
            <p:ph type="sldNum" sz="quarter" idx="12"/>
          </p:nvPr>
        </p:nvSpPr>
        <p:spPr bwMode="auto">
          <a:ln>
            <a:miter lim="800000"/>
            <a:headEnd/>
            <a:tailEnd/>
          </a:ln>
        </p:spPr>
        <p:txBody>
          <a:bodyPr/>
          <a:lstStyle/>
          <a:p>
            <a:fld id="{EAE2CD25-89A6-4AF4-B5EB-63045EC4EFAD}" type="slidenum">
              <a:rPr lang="en-US"/>
              <a:pPr/>
              <a:t>32</a:t>
            </a:fld>
            <a:endParaRPr lang="en-US"/>
          </a:p>
        </p:txBody>
      </p:sp>
      <p:sp>
        <p:nvSpPr>
          <p:cNvPr id="124934" name="TextBox 5"/>
          <p:cNvSpPr txBox="1">
            <a:spLocks noChangeArrowheads="1"/>
          </p:cNvSpPr>
          <p:nvPr/>
        </p:nvSpPr>
        <p:spPr bwMode="auto">
          <a:xfrm>
            <a:off x="6477000" y="4267200"/>
            <a:ext cx="2514600" cy="1754327"/>
          </a:xfrm>
          <a:prstGeom prst="rect">
            <a:avLst/>
          </a:prstGeom>
          <a:solidFill>
            <a:schemeClr val="accent3"/>
          </a:solidFill>
          <a:ln w="9525" cmpd="tri">
            <a:noFill/>
            <a:miter lim="800000"/>
            <a:headEnd/>
            <a:tailEnd/>
          </a:ln>
        </p:spPr>
        <p:txBody>
          <a:bodyPr wrap="square">
            <a:spAutoFit/>
          </a:bodyPr>
          <a:lstStyle/>
          <a:p>
            <a:pPr fontAlgn="auto">
              <a:spcBef>
                <a:spcPts val="0"/>
              </a:spcBef>
              <a:spcAft>
                <a:spcPts val="0"/>
              </a:spcAft>
              <a:defRPr/>
            </a:pPr>
            <a:r>
              <a:rPr lang="es-MX" b="1" dirty="0" smtClean="0">
                <a:solidFill>
                  <a:schemeClr val="tx2"/>
                </a:solidFill>
                <a:latin typeface="+mn-lt"/>
                <a:ea typeface="+mn-ea"/>
              </a:rPr>
              <a:t>El entablado esta completo entre los postes con no mas de una pulgada de abertura entre los tablones</a:t>
            </a:r>
            <a:endParaRPr lang="es-MX" b="1" dirty="0">
              <a:solidFill>
                <a:schemeClr val="tx2"/>
              </a:solidFill>
              <a:latin typeface="+mn-lt"/>
              <a:ea typeface="+mn-ea"/>
            </a:endParaRPr>
          </a:p>
        </p:txBody>
      </p:sp>
      <p:sp>
        <p:nvSpPr>
          <p:cNvPr id="5" name="Title 13"/>
          <p:cNvSpPr>
            <a:spLocks noGrp="1"/>
          </p:cNvSpPr>
          <p:nvPr>
            <p:ph type="title"/>
          </p:nvPr>
        </p:nvSpPr>
        <p:spPr>
          <a:xfrm>
            <a:off x="76200" y="442555"/>
            <a:ext cx="8839200" cy="815608"/>
          </a:xfrm>
          <a:solidFill>
            <a:schemeClr val="tx2"/>
          </a:solidFill>
        </p:spPr>
        <p:txBody>
          <a:bodyPr wrap="square">
            <a:spAutoFit/>
          </a:bodyPr>
          <a:lstStyle/>
          <a:p>
            <a:pPr algn="ctr" fontAlgn="auto">
              <a:spcAft>
                <a:spcPts val="0"/>
              </a:spcAft>
              <a:defRPr/>
            </a:pPr>
            <a:r>
              <a:rPr lang="en-US" sz="4400" kern="10" dirty="0" smtClean="0">
                <a:ln w="9525">
                  <a:solidFill>
                    <a:srgbClr val="000000"/>
                  </a:solidFill>
                  <a:round/>
                  <a:headEnd/>
                  <a:tailEnd/>
                </a:ln>
                <a:solidFill>
                  <a:srgbClr val="FFFFFF"/>
                </a:solidFill>
                <a:latin typeface="Arial Black"/>
                <a:ea typeface="+mn-ea"/>
              </a:rPr>
              <a:t>Trabajando con Seguridad</a:t>
            </a:r>
            <a:endParaRPr lang="en-US" sz="4400" kern="10" dirty="0">
              <a:ln w="9525">
                <a:solidFill>
                  <a:srgbClr val="000000"/>
                </a:solidFill>
                <a:round/>
                <a:headEnd/>
                <a:tailEnd/>
              </a:ln>
              <a:solidFill>
                <a:srgbClr val="FFFFFF"/>
              </a:solidFill>
              <a:latin typeface="Arial Black"/>
              <a:ea typeface="+mn-ea"/>
            </a:endParaRPr>
          </a:p>
        </p:txBody>
      </p:sp>
      <p:sp>
        <p:nvSpPr>
          <p:cNvPr id="6" name="TextBox 7"/>
          <p:cNvSpPr txBox="1">
            <a:spLocks noChangeArrowheads="1"/>
          </p:cNvSpPr>
          <p:nvPr/>
        </p:nvSpPr>
        <p:spPr bwMode="auto">
          <a:xfrm>
            <a:off x="69342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1926.451(b)(1)(</a:t>
            </a:r>
            <a:r>
              <a:rPr lang="en-US" dirty="0" err="1" smtClean="0">
                <a:latin typeface="Georgia" pitchFamily="-106" charset="0"/>
              </a:rPr>
              <a:t>i</a:t>
            </a:r>
            <a:r>
              <a:rPr lang="en-US" dirty="0" smtClean="0">
                <a:latin typeface="Georgia" pitchFamily="-106" charset="0"/>
              </a:rPr>
              <a:t>)</a:t>
            </a:r>
            <a:endParaRPr lang="en-US" dirty="0">
              <a:latin typeface="Georgia" pitchFamily="-10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2"/>
          </p:nvPr>
        </p:nvSpPr>
        <p:spPr bwMode="auto">
          <a:xfrm>
            <a:off x="152400" y="6172200"/>
            <a:ext cx="457200" cy="457200"/>
          </a:xfrm>
          <a:ln>
            <a:miter lim="800000"/>
            <a:headEnd/>
            <a:tailEnd/>
          </a:ln>
        </p:spPr>
        <p:txBody>
          <a:bodyPr/>
          <a:lstStyle/>
          <a:p>
            <a:fld id="{A2E5DA95-68B7-4345-957F-DD446B405BF6}" type="slidenum">
              <a:rPr lang="en-US"/>
              <a:pPr/>
              <a:t>33</a:t>
            </a:fld>
            <a:endParaRPr lang="en-US"/>
          </a:p>
        </p:txBody>
      </p:sp>
      <p:pic>
        <p:nvPicPr>
          <p:cNvPr id="6" name="Picture 5" descr="C:\Users\Nicole\Documents\Javier Photos\javier 772.JPG" title="Picture showing example that stacked bricks and concrete blocks are not an appropriate surface support for scaffolds"/>
          <p:cNvPicPr/>
          <p:nvPr/>
        </p:nvPicPr>
        <p:blipFill>
          <a:blip r:embed="rId3" cstate="email">
            <a:extLst>
              <a:ext uri="{28A0092B-C50C-407E-A947-70E740481C1C}">
                <a14:useLocalDpi xmlns:a14="http://schemas.microsoft.com/office/drawing/2010/main"/>
              </a:ext>
            </a:extLst>
          </a:blip>
          <a:srcRect r="-1560"/>
          <a:stretch>
            <a:fillRect/>
          </a:stretch>
        </p:blipFill>
        <p:spPr bwMode="auto">
          <a:xfrm>
            <a:off x="800100" y="434546"/>
            <a:ext cx="74676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title="White circle around red X"/>
          <p:cNvSpPr/>
          <p:nvPr/>
        </p:nvSpPr>
        <p:spPr>
          <a:xfrm>
            <a:off x="2819400" y="4114800"/>
            <a:ext cx="3886200" cy="2438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1" name="TextBox 10"/>
          <p:cNvSpPr txBox="1">
            <a:spLocks noChangeArrowheads="1"/>
          </p:cNvSpPr>
          <p:nvPr/>
        </p:nvSpPr>
        <p:spPr bwMode="auto">
          <a:xfrm>
            <a:off x="3352800" y="1524000"/>
            <a:ext cx="4876800" cy="1631216"/>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s-ES_tradnl" sz="2000" b="1" dirty="0">
                <a:solidFill>
                  <a:schemeClr val="tx2"/>
                </a:solidFill>
                <a:latin typeface="Georgia" pitchFamily="-106" charset="0"/>
              </a:rPr>
              <a:t>Andamio tiene que tener una placa de base y un travesaño </a:t>
            </a:r>
            <a:r>
              <a:rPr lang="es-ES_tradnl" sz="2000" b="1" dirty="0" smtClean="0">
                <a:solidFill>
                  <a:schemeClr val="tx2"/>
                </a:solidFill>
                <a:latin typeface="Georgia" pitchFamily="-106" charset="0"/>
              </a:rPr>
              <a:t>para el lodo</a:t>
            </a:r>
            <a:endParaRPr lang="es-ES_tradnl" sz="2000" b="1" dirty="0">
              <a:solidFill>
                <a:schemeClr val="tx2"/>
              </a:solidFill>
              <a:latin typeface="Georgia" pitchFamily="-106" charset="0"/>
            </a:endParaRPr>
          </a:p>
          <a:p>
            <a:pPr>
              <a:buFont typeface="Arial" charset="0"/>
              <a:buChar char="•"/>
            </a:pPr>
            <a:r>
              <a:rPr lang="es-ES_tradnl" sz="2000" b="1" dirty="0">
                <a:solidFill>
                  <a:schemeClr val="tx2"/>
                </a:solidFill>
                <a:latin typeface="Georgia" pitchFamily="-106" charset="0"/>
              </a:rPr>
              <a:t>Ladrillos </a:t>
            </a:r>
            <a:r>
              <a:rPr lang="es-ES_tradnl" sz="2000" b="1" dirty="0" smtClean="0">
                <a:solidFill>
                  <a:schemeClr val="tx2"/>
                </a:solidFill>
                <a:latin typeface="Georgia" pitchFamily="-106" charset="0"/>
              </a:rPr>
              <a:t>apilados o amontonados  </a:t>
            </a:r>
            <a:r>
              <a:rPr lang="es-ES_tradnl" sz="2000" b="1" dirty="0">
                <a:solidFill>
                  <a:schemeClr val="tx2"/>
                </a:solidFill>
                <a:latin typeface="Georgia" pitchFamily="-106" charset="0"/>
              </a:rPr>
              <a:t>y </a:t>
            </a:r>
            <a:r>
              <a:rPr lang="es-ES_tradnl" sz="2000" b="1" dirty="0" smtClean="0">
                <a:solidFill>
                  <a:schemeClr val="tx2"/>
                </a:solidFill>
                <a:latin typeface="Georgia" pitchFamily="-106" charset="0"/>
              </a:rPr>
              <a:t>tabicones no </a:t>
            </a:r>
            <a:r>
              <a:rPr lang="es-ES_tradnl" sz="2000" b="1" dirty="0">
                <a:solidFill>
                  <a:schemeClr val="tx2"/>
                </a:solidFill>
                <a:latin typeface="Georgia" pitchFamily="-106" charset="0"/>
              </a:rPr>
              <a:t>son una superficie de apoyo adecuada para </a:t>
            </a:r>
            <a:r>
              <a:rPr lang="es-ES_tradnl" sz="2000" b="1" dirty="0" smtClean="0">
                <a:solidFill>
                  <a:schemeClr val="tx2"/>
                </a:solidFill>
                <a:latin typeface="Georgia" pitchFamily="-106" charset="0"/>
              </a:rPr>
              <a:t>andamios</a:t>
            </a:r>
            <a:endParaRPr lang="en-US" sz="2000" b="1" dirty="0">
              <a:solidFill>
                <a:schemeClr val="tx2"/>
              </a:solidFill>
              <a:latin typeface="Georgia" pitchFamily="-106" charset="0"/>
            </a:endParaRPr>
          </a:p>
        </p:txBody>
      </p:sp>
      <p:cxnSp>
        <p:nvCxnSpPr>
          <p:cNvPr id="12" name="Straight Connector 11" title="Red line to make an X"/>
          <p:cNvCxnSpPr/>
          <p:nvPr/>
        </p:nvCxnSpPr>
        <p:spPr>
          <a:xfrm flipH="1">
            <a:off x="2971800" y="4343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ed line to make an X"/>
          <p:cNvCxnSpPr/>
          <p:nvPr/>
        </p:nvCxnSpPr>
        <p:spPr>
          <a:xfrm>
            <a:off x="3429000" y="44196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scaffold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title="Green background"/>
          <p:cNvSpPr txBox="1">
            <a:spLocks noChangeArrowheads="1"/>
          </p:cNvSpPr>
          <p:nvPr/>
        </p:nvSpPr>
        <p:spPr bwMode="auto">
          <a:xfrm>
            <a:off x="457200" y="1066800"/>
            <a:ext cx="8305800" cy="5632450"/>
          </a:xfrm>
          <a:prstGeom prst="rect">
            <a:avLst/>
          </a:prstGeom>
          <a:solidFill>
            <a:schemeClr val="accent3"/>
          </a:solidFill>
          <a:ln w="9525">
            <a:noFill/>
            <a:miter lim="800000"/>
            <a:headEnd/>
            <a:tailEnd/>
          </a:ln>
        </p:spPr>
        <p:txBody>
          <a:bodyPr>
            <a:spAutoFit/>
          </a:bodyPr>
          <a:lstStyle/>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p:txBody>
      </p:sp>
      <p:pic>
        <p:nvPicPr>
          <p:cNvPr id="74755" name="Picture 2" title="Picture of leveling screw, mudsill and baseplate nailed to mudsill"/>
          <p:cNvPicPr>
            <a:picLocks noGrp="1" noChangeAspect="1" noChangeArrowheads="1"/>
          </p:cNvPicPr>
          <p:nvPr>
            <p:ph sz="quarter" idx="1"/>
          </p:nvPr>
        </p:nvPicPr>
        <p:blipFill>
          <a:blip r:embed="rId3" cstate="print"/>
          <a:srcRect/>
          <a:stretch>
            <a:fillRect/>
          </a:stretch>
        </p:blipFill>
        <p:spPr>
          <a:xfrm>
            <a:off x="1828800" y="1219200"/>
            <a:ext cx="6705600" cy="5167313"/>
          </a:xfrm>
        </p:spPr>
      </p:pic>
      <p:sp>
        <p:nvSpPr>
          <p:cNvPr id="14" name="Title 13"/>
          <p:cNvSpPr>
            <a:spLocks noGrp="1"/>
          </p:cNvSpPr>
          <p:nvPr>
            <p:ph type="title"/>
          </p:nvPr>
        </p:nvSpPr>
        <p:spPr>
          <a:xfrm>
            <a:off x="143314" y="494437"/>
            <a:ext cx="9009775" cy="877163"/>
          </a:xfrm>
          <a:solidFill>
            <a:schemeClr val="tx2"/>
          </a:solidFill>
        </p:spPr>
        <p:txBody>
          <a:bodyPr wrap="none">
            <a:spAutoFit/>
          </a:bodyPr>
          <a:lstStyle/>
          <a:p>
            <a:pPr algn="ctr" fontAlgn="auto">
              <a:spcAft>
                <a:spcPts val="0"/>
              </a:spcAft>
              <a:defRPr/>
            </a:pPr>
            <a:r>
              <a:rPr lang="es-MX" sz="4800" kern="10" dirty="0" smtClean="0">
                <a:ln w="9525">
                  <a:solidFill>
                    <a:srgbClr val="000000"/>
                  </a:solidFill>
                  <a:round/>
                  <a:headEnd/>
                  <a:tailEnd/>
                </a:ln>
                <a:solidFill>
                  <a:srgbClr val="FFFFFF"/>
                </a:solidFill>
                <a:latin typeface="Arial Black"/>
                <a:ea typeface="+mn-ea"/>
              </a:rPr>
              <a:t>Trabajando con Seguridad</a:t>
            </a:r>
            <a:endParaRPr lang="es-MX" sz="4800" kern="10" dirty="0">
              <a:ln w="9525">
                <a:solidFill>
                  <a:srgbClr val="000000"/>
                </a:solidFill>
                <a:round/>
                <a:headEnd/>
                <a:tailEnd/>
              </a:ln>
              <a:solidFill>
                <a:srgbClr val="FFFFFF"/>
              </a:solidFill>
              <a:latin typeface="Arial Black"/>
              <a:ea typeface="+mn-ea"/>
            </a:endParaRPr>
          </a:p>
        </p:txBody>
      </p:sp>
      <p:sp>
        <p:nvSpPr>
          <p:cNvPr id="5" name="Slide Number Placeholder 4"/>
          <p:cNvSpPr>
            <a:spLocks noGrp="1"/>
          </p:cNvSpPr>
          <p:nvPr>
            <p:ph type="sldNum" sz="quarter" idx="12"/>
          </p:nvPr>
        </p:nvSpPr>
        <p:spPr/>
        <p:txBody>
          <a:bodyPr/>
          <a:lstStyle/>
          <a:p>
            <a:fld id="{C21976B6-5C21-4D5D-9934-4261232D621B}" type="slidenum">
              <a:rPr lang="en-US"/>
              <a:pPr/>
              <a:t>34</a:t>
            </a:fld>
            <a:endParaRPr lang="en-US"/>
          </a:p>
        </p:txBody>
      </p:sp>
      <p:sp>
        <p:nvSpPr>
          <p:cNvPr id="6" name="TextBox 5"/>
          <p:cNvSpPr txBox="1"/>
          <p:nvPr/>
        </p:nvSpPr>
        <p:spPr>
          <a:xfrm>
            <a:off x="5334000" y="3200400"/>
            <a:ext cx="3124200" cy="430887"/>
          </a:xfrm>
          <a:prstGeom prst="rect">
            <a:avLst/>
          </a:prstGeom>
          <a:solidFill>
            <a:schemeClr val="bg1"/>
          </a:solidFill>
          <a:ln>
            <a:solidFill>
              <a:schemeClr val="bg1"/>
            </a:solidFill>
          </a:ln>
        </p:spPr>
        <p:txBody>
          <a:bodyPr wrap="square" rtlCol="0">
            <a:spAutoFit/>
          </a:bodyPr>
          <a:lstStyle/>
          <a:p>
            <a:r>
              <a:rPr lang="es-MX" sz="2200" b="1" i="1" dirty="0" smtClean="0"/>
              <a:t>Tornillo de nivelación</a:t>
            </a:r>
            <a:endParaRPr lang="es-MX" sz="2200" b="1" i="1" dirty="0"/>
          </a:p>
        </p:txBody>
      </p:sp>
      <p:sp>
        <p:nvSpPr>
          <p:cNvPr id="7" name="TextBox 6"/>
          <p:cNvSpPr txBox="1"/>
          <p:nvPr/>
        </p:nvSpPr>
        <p:spPr>
          <a:xfrm>
            <a:off x="7162800" y="3886200"/>
            <a:ext cx="1371600" cy="369332"/>
          </a:xfrm>
          <a:prstGeom prst="rect">
            <a:avLst/>
          </a:prstGeom>
          <a:solidFill>
            <a:schemeClr val="bg1"/>
          </a:solidFill>
        </p:spPr>
        <p:txBody>
          <a:bodyPr wrap="square" rtlCol="0">
            <a:spAutoFit/>
          </a:bodyPr>
          <a:lstStyle/>
          <a:p>
            <a:r>
              <a:rPr lang="es-MX" b="1" i="1" dirty="0" smtClean="0"/>
              <a:t>Durmiente</a:t>
            </a:r>
            <a:endParaRPr lang="es-MX" b="1" i="1" dirty="0"/>
          </a:p>
        </p:txBody>
      </p:sp>
      <p:sp>
        <p:nvSpPr>
          <p:cNvPr id="8" name="TextBox 7"/>
          <p:cNvSpPr txBox="1"/>
          <p:nvPr/>
        </p:nvSpPr>
        <p:spPr>
          <a:xfrm>
            <a:off x="5638800" y="5562600"/>
            <a:ext cx="2895600" cy="769441"/>
          </a:xfrm>
          <a:prstGeom prst="rect">
            <a:avLst/>
          </a:prstGeom>
          <a:solidFill>
            <a:schemeClr val="bg1"/>
          </a:solidFill>
        </p:spPr>
        <p:txBody>
          <a:bodyPr wrap="square" rtlCol="0">
            <a:spAutoFit/>
          </a:bodyPr>
          <a:lstStyle/>
          <a:p>
            <a:r>
              <a:rPr lang="es-MX" sz="2200" b="1" i="1" dirty="0" smtClean="0"/>
              <a:t>Placa de base clavada a durmiente</a:t>
            </a:r>
            <a:endParaRPr lang="es-MX" sz="2200" b="1"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descr="Ladder platform 03"/>
          <p:cNvSpPr>
            <a:spLocks noGrp="1" noChangeAspect="1" noChangeArrowheads="1"/>
          </p:cNvSpPr>
          <p:nvPr isPhoto="1"/>
        </p:nvSpPr>
        <p:spPr bwMode="auto">
          <a:xfrm>
            <a:off x="1219200" y="381000"/>
            <a:ext cx="6578600" cy="49339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6" name="TextBox 5"/>
          <p:cNvSpPr txBox="1">
            <a:spLocks noChangeArrowheads="1"/>
          </p:cNvSpPr>
          <p:nvPr/>
        </p:nvSpPr>
        <p:spPr bwMode="auto">
          <a:xfrm>
            <a:off x="228600" y="4343400"/>
            <a:ext cx="8763000" cy="2015936"/>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s-MX" sz="2500" b="1" dirty="0" smtClean="0">
                <a:solidFill>
                  <a:schemeClr val="tx2"/>
                </a:solidFill>
                <a:latin typeface="Georgia" pitchFamily="-106" charset="0"/>
              </a:rPr>
              <a:t>Los tablones deben solaparse entre 6 y 18 pulgadas no mas ni menos. </a:t>
            </a:r>
          </a:p>
          <a:p>
            <a:pPr>
              <a:buFont typeface="Arial" charset="0"/>
              <a:buChar char="•"/>
            </a:pPr>
            <a:r>
              <a:rPr lang="es-MX" sz="2500" b="1" dirty="0" smtClean="0">
                <a:solidFill>
                  <a:schemeClr val="tx2"/>
                </a:solidFill>
                <a:latin typeface="Georgia" pitchFamily="-106" charset="0"/>
              </a:rPr>
              <a:t>No deben usar dos escaleras</a:t>
            </a:r>
          </a:p>
          <a:p>
            <a:pPr>
              <a:buFont typeface="Arial" charset="0"/>
              <a:buChar char="•"/>
            </a:pPr>
            <a:r>
              <a:rPr lang="es-MX" sz="2500" b="1" dirty="0" smtClean="0">
                <a:solidFill>
                  <a:schemeClr val="tx2"/>
                </a:solidFill>
                <a:latin typeface="Georgia" pitchFamily="-106" charset="0"/>
              </a:rPr>
              <a:t>Una escalera no es una superficie apropiada para caminar o trabajar</a:t>
            </a:r>
            <a:endParaRPr lang="es-MX" sz="2500" b="1" dirty="0">
              <a:solidFill>
                <a:schemeClr val="tx2"/>
              </a:solidFill>
              <a:latin typeface="Georgia" pitchFamily="-106" charset="0"/>
            </a:endParaRPr>
          </a:p>
        </p:txBody>
      </p:sp>
      <p:sp>
        <p:nvSpPr>
          <p:cNvPr id="102405" name="Slide Number Placeholder 4"/>
          <p:cNvSpPr>
            <a:spLocks noGrp="1"/>
          </p:cNvSpPr>
          <p:nvPr>
            <p:ph type="sldNum" sz="quarter" idx="12"/>
          </p:nvPr>
        </p:nvSpPr>
        <p:spPr bwMode="auto">
          <a:xfrm>
            <a:off x="152400" y="6248400"/>
            <a:ext cx="457200" cy="457200"/>
          </a:xfrm>
          <a:ln>
            <a:miter lim="800000"/>
            <a:headEnd/>
            <a:tailEnd/>
          </a:ln>
        </p:spPr>
        <p:txBody>
          <a:bodyPr/>
          <a:lstStyle/>
          <a:p>
            <a:fld id="{D3CE74B8-3DE9-4D27-9FEB-9F27B7A2EABE}" type="slidenum">
              <a:rPr lang="en-US"/>
              <a:pPr/>
              <a:t>35</a:t>
            </a:fld>
            <a:endParaRPr lang="en-US"/>
          </a:p>
        </p:txBody>
      </p:sp>
      <p:cxnSp>
        <p:nvCxnSpPr>
          <p:cNvPr id="7" name="Straight Connector 6" title="Red line to make an X"/>
          <p:cNvCxnSpPr/>
          <p:nvPr/>
        </p:nvCxnSpPr>
        <p:spPr>
          <a:xfrm>
            <a:off x="1981200" y="1066800"/>
            <a:ext cx="5715000" cy="32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p:cNvCxnSpPr/>
          <p:nvPr/>
        </p:nvCxnSpPr>
        <p:spPr>
          <a:xfrm flipH="1">
            <a:off x="1828800" y="1295400"/>
            <a:ext cx="533400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plank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4"/>
          <p:cNvSpPr>
            <a:spLocks noGrp="1"/>
          </p:cNvSpPr>
          <p:nvPr>
            <p:ph type="sldNum" sz="quarter" idx="12"/>
          </p:nvPr>
        </p:nvSpPr>
        <p:spPr bwMode="auto">
          <a:xfrm>
            <a:off x="152400" y="6206936"/>
            <a:ext cx="457200" cy="457200"/>
          </a:xfrm>
          <a:ln>
            <a:miter lim="800000"/>
            <a:headEnd/>
            <a:tailEnd/>
          </a:ln>
        </p:spPr>
        <p:txBody>
          <a:bodyPr/>
          <a:lstStyle/>
          <a:p>
            <a:fld id="{06A9589A-1957-4794-945A-EF0DCB00B782}" type="slidenum">
              <a:rPr lang="en-US"/>
              <a:pPr/>
              <a:t>36</a:t>
            </a:fld>
            <a:endParaRPr lang="en-US"/>
          </a:p>
        </p:txBody>
      </p:sp>
      <p:pic>
        <p:nvPicPr>
          <p:cNvPr id="105477" name="Picture 5" descr="TEEX_21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47650"/>
            <a:ext cx="7493000" cy="561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p:cNvCxnSpPr/>
          <p:nvPr/>
        </p:nvCxnSpPr>
        <p:spPr>
          <a:xfrm flipH="1">
            <a:off x="3276600" y="2819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a:off x="3429000" y="28194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905000" y="4648200"/>
            <a:ext cx="7010400" cy="2015936"/>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fontAlgn="auto">
              <a:spcBef>
                <a:spcPts val="0"/>
              </a:spcBef>
              <a:spcAft>
                <a:spcPts val="0"/>
              </a:spcAft>
              <a:buFont typeface="Arial" pitchFamily="34" charset="0"/>
              <a:buChar char="•"/>
              <a:defRPr/>
            </a:pPr>
            <a:r>
              <a:rPr lang="es-MX" sz="2500" b="1" dirty="0" smtClean="0">
                <a:solidFill>
                  <a:schemeClr val="tx2"/>
                </a:solidFill>
                <a:latin typeface="+mn-lt"/>
                <a:ea typeface="+mn-ea"/>
              </a:rPr>
              <a:t>No esta completamente entablado</a:t>
            </a:r>
          </a:p>
          <a:p>
            <a:pPr fontAlgn="auto">
              <a:spcBef>
                <a:spcPts val="0"/>
              </a:spcBef>
              <a:spcAft>
                <a:spcPts val="0"/>
              </a:spcAft>
              <a:buFont typeface="Arial" pitchFamily="34" charset="0"/>
              <a:buChar char="•"/>
              <a:defRPr/>
            </a:pPr>
            <a:r>
              <a:rPr lang="es-MX" sz="2500" b="1" dirty="0" smtClean="0">
                <a:solidFill>
                  <a:schemeClr val="tx2"/>
                </a:solidFill>
                <a:latin typeface="+mn-lt"/>
                <a:ea typeface="+mn-ea"/>
              </a:rPr>
              <a:t>No hay barandales</a:t>
            </a:r>
          </a:p>
          <a:p>
            <a:pPr fontAlgn="auto">
              <a:spcBef>
                <a:spcPts val="0"/>
              </a:spcBef>
              <a:spcAft>
                <a:spcPts val="0"/>
              </a:spcAft>
              <a:buFont typeface="Arial" pitchFamily="34" charset="0"/>
              <a:buChar char="•"/>
              <a:defRPr/>
            </a:pPr>
            <a:r>
              <a:rPr lang="es-MX" sz="2500" b="1" dirty="0" smtClean="0">
                <a:solidFill>
                  <a:schemeClr val="tx2"/>
                </a:solidFill>
                <a:latin typeface="+mn-lt"/>
                <a:ea typeface="+mn-ea"/>
              </a:rPr>
              <a:t>Falta de partes estructurales</a:t>
            </a:r>
          </a:p>
          <a:p>
            <a:pPr fontAlgn="auto">
              <a:spcBef>
                <a:spcPts val="0"/>
              </a:spcBef>
              <a:spcAft>
                <a:spcPts val="0"/>
              </a:spcAft>
              <a:buFont typeface="Arial" pitchFamily="34" charset="0"/>
              <a:buChar char="•"/>
              <a:defRPr/>
            </a:pPr>
            <a:r>
              <a:rPr lang="es-MX" sz="2500" b="1" dirty="0" smtClean="0">
                <a:solidFill>
                  <a:schemeClr val="tx2"/>
                </a:solidFill>
                <a:latin typeface="+mn-lt"/>
                <a:ea typeface="+mn-ea"/>
              </a:rPr>
              <a:t>No amontone materiales pesados que hagan que los tablones </a:t>
            </a:r>
            <a:r>
              <a:rPr lang="es-MX" sz="2500" b="1" dirty="0" err="1" smtClean="0">
                <a:solidFill>
                  <a:schemeClr val="tx2"/>
                </a:solidFill>
                <a:latin typeface="+mn-lt"/>
                <a:ea typeface="+mn-ea"/>
              </a:rPr>
              <a:t>cuelgen</a:t>
            </a:r>
            <a:r>
              <a:rPr lang="es-MX" sz="2500" b="1" dirty="0" smtClean="0">
                <a:solidFill>
                  <a:schemeClr val="tx2"/>
                </a:solidFill>
                <a:latin typeface="+mn-lt"/>
                <a:ea typeface="+mn-ea"/>
              </a:rPr>
              <a:t>.</a:t>
            </a:r>
            <a:endParaRPr lang="es-MX" sz="2500" b="1" dirty="0">
              <a:solidFill>
                <a:schemeClr val="tx2"/>
              </a:solidFill>
              <a:latin typeface="+mn-lt"/>
              <a:ea typeface="+mn-ea"/>
            </a:endParaRPr>
          </a:p>
        </p:txBody>
      </p:sp>
      <p:sp>
        <p:nvSpPr>
          <p:cNvPr id="3" name="Title 2" hidden="1"/>
          <p:cNvSpPr>
            <a:spLocks noGrp="1"/>
          </p:cNvSpPr>
          <p:nvPr>
            <p:ph type="title"/>
          </p:nvPr>
        </p:nvSpPr>
        <p:spPr/>
        <p:txBody>
          <a:bodyPr/>
          <a:lstStyle/>
          <a:p>
            <a:r>
              <a:rPr lang="en-US" dirty="0" smtClean="0"/>
              <a:t>Picture of plank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3" descr="siding2.gif" title="Picture of 2 workers on a scaffold not protected from a fall"/>
          <p:cNvPicPr>
            <a:picLocks noChangeAspect="1"/>
          </p:cNvPicPr>
          <p:nvPr/>
        </p:nvPicPr>
        <p:blipFill>
          <a:blip r:embed="rId3" cstate="print"/>
          <a:srcRect/>
          <a:stretch>
            <a:fillRect/>
          </a:stretch>
        </p:blipFill>
        <p:spPr bwMode="auto">
          <a:xfrm>
            <a:off x="300182" y="685800"/>
            <a:ext cx="8543636" cy="56388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5" name="Slide Number Placeholder 5"/>
          <p:cNvSpPr>
            <a:spLocks noGrp="1"/>
          </p:cNvSpPr>
          <p:nvPr>
            <p:ph type="sldNum" sz="quarter" idx="12"/>
          </p:nvPr>
        </p:nvSpPr>
        <p:spPr bwMode="auto">
          <a:xfrm>
            <a:off x="152400" y="6237288"/>
            <a:ext cx="457200" cy="457200"/>
          </a:xfrm>
          <a:ln>
            <a:miter lim="800000"/>
            <a:headEnd/>
            <a:tailEnd/>
          </a:ln>
        </p:spPr>
        <p:txBody>
          <a:bodyPr/>
          <a:lstStyle/>
          <a:p>
            <a:fld id="{557CC6A5-A42A-4038-B0AD-7137FC40963B}" type="slidenum">
              <a:rPr lang="en-US"/>
              <a:pPr/>
              <a:t>37</a:t>
            </a:fld>
            <a:endParaRPr lang="en-US" dirty="0"/>
          </a:p>
        </p:txBody>
      </p:sp>
      <p:sp>
        <p:nvSpPr>
          <p:cNvPr id="8" name="TextBox 7"/>
          <p:cNvSpPr txBox="1">
            <a:spLocks noChangeArrowheads="1"/>
          </p:cNvSpPr>
          <p:nvPr/>
        </p:nvSpPr>
        <p:spPr bwMode="auto">
          <a:xfrm>
            <a:off x="1066800" y="4572000"/>
            <a:ext cx="4343400" cy="1477328"/>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b="1" dirty="0">
                <a:solidFill>
                  <a:schemeClr val="tx2"/>
                </a:solidFill>
                <a:latin typeface="Georgia" pitchFamily="-106" charset="0"/>
              </a:rPr>
              <a:t> </a:t>
            </a:r>
            <a:r>
              <a:rPr lang="es-ES_tradnl" b="1" dirty="0">
                <a:solidFill>
                  <a:schemeClr val="tx2"/>
                </a:solidFill>
                <a:latin typeface="Georgia" pitchFamily="-106" charset="0"/>
              </a:rPr>
              <a:t>Los trabajadores en este andamio no </a:t>
            </a:r>
            <a:r>
              <a:rPr lang="es-ES_tradnl" b="1" dirty="0" smtClean="0">
                <a:solidFill>
                  <a:schemeClr val="tx2"/>
                </a:solidFill>
                <a:latin typeface="Georgia" pitchFamily="-106" charset="0"/>
              </a:rPr>
              <a:t>están protegidos </a:t>
            </a:r>
            <a:r>
              <a:rPr lang="es-ES_tradnl" b="1" dirty="0">
                <a:solidFill>
                  <a:schemeClr val="tx2"/>
                </a:solidFill>
                <a:latin typeface="Georgia" pitchFamily="-106" charset="0"/>
              </a:rPr>
              <a:t>contra caídas</a:t>
            </a:r>
          </a:p>
          <a:p>
            <a:pPr>
              <a:buFont typeface="Arial" charset="0"/>
              <a:buChar char="•"/>
            </a:pPr>
            <a:r>
              <a:rPr lang="es-ES_tradnl" b="1" dirty="0">
                <a:solidFill>
                  <a:schemeClr val="tx2"/>
                </a:solidFill>
                <a:latin typeface="Georgia" pitchFamily="-106" charset="0"/>
              </a:rPr>
              <a:t>  Una vez </a:t>
            </a:r>
            <a:r>
              <a:rPr lang="es-ES_tradnl" b="1" dirty="0" smtClean="0">
                <a:solidFill>
                  <a:schemeClr val="tx2"/>
                </a:solidFill>
                <a:latin typeface="Georgia" pitchFamily="-106" charset="0"/>
              </a:rPr>
              <a:t>estando </a:t>
            </a:r>
            <a:r>
              <a:rPr lang="es-ES_tradnl" b="1" dirty="0">
                <a:solidFill>
                  <a:schemeClr val="tx2"/>
                </a:solidFill>
                <a:latin typeface="Georgia" pitchFamily="-106" charset="0"/>
              </a:rPr>
              <a:t>de 10 </a:t>
            </a:r>
            <a:r>
              <a:rPr lang="es-ES_tradnl" b="1" dirty="0" smtClean="0">
                <a:solidFill>
                  <a:schemeClr val="tx2"/>
                </a:solidFill>
                <a:latin typeface="Georgia" pitchFamily="-106" charset="0"/>
              </a:rPr>
              <a:t>pies de altura, </a:t>
            </a:r>
            <a:r>
              <a:rPr lang="es-ES_tradnl" b="1" dirty="0">
                <a:solidFill>
                  <a:schemeClr val="tx2"/>
                </a:solidFill>
                <a:latin typeface="Georgia" pitchFamily="-106" charset="0"/>
              </a:rPr>
              <a:t>estos </a:t>
            </a:r>
            <a:r>
              <a:rPr lang="es-ES_tradnl" b="1" dirty="0" smtClean="0">
                <a:solidFill>
                  <a:schemeClr val="tx2"/>
                </a:solidFill>
                <a:latin typeface="Georgia" pitchFamily="-106" charset="0"/>
              </a:rPr>
              <a:t>trabajadores </a:t>
            </a:r>
            <a:r>
              <a:rPr lang="es-ES_tradnl" b="1" dirty="0">
                <a:solidFill>
                  <a:schemeClr val="tx2"/>
                </a:solidFill>
                <a:latin typeface="Georgia" pitchFamily="-106" charset="0"/>
              </a:rPr>
              <a:t>deben ser protegidos de una caída.</a:t>
            </a:r>
            <a:endParaRPr lang="en-US" b="1" dirty="0">
              <a:solidFill>
                <a:schemeClr val="tx2"/>
              </a:solidFill>
              <a:latin typeface="Georgia" pitchFamily="-106" charset="0"/>
            </a:endParaRPr>
          </a:p>
        </p:txBody>
      </p:sp>
      <p:cxnSp>
        <p:nvCxnSpPr>
          <p:cNvPr id="7" name="Straight Connector 6" title="Red line to make an X"/>
          <p:cNvCxnSpPr/>
          <p:nvPr/>
        </p:nvCxnSpPr>
        <p:spPr>
          <a:xfrm>
            <a:off x="3124200" y="2514600"/>
            <a:ext cx="25908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3276600" y="2362200"/>
            <a:ext cx="1752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eft-Right Arrow 8" title="Red right-left arrow between two vertical poles"/>
          <p:cNvSpPr/>
          <p:nvPr/>
        </p:nvSpPr>
        <p:spPr>
          <a:xfrm rot="20566306">
            <a:off x="3459163" y="3005138"/>
            <a:ext cx="1843087" cy="485775"/>
          </a:xfrm>
          <a:prstGeom prst="leftRightArrow">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s-MX" dirty="0"/>
          </a:p>
        </p:txBody>
      </p:sp>
      <p:sp>
        <p:nvSpPr>
          <p:cNvPr id="10" name="TextBox 7"/>
          <p:cNvSpPr txBox="1">
            <a:spLocks noChangeArrowheads="1"/>
          </p:cNvSpPr>
          <p:nvPr/>
        </p:nvSpPr>
        <p:spPr bwMode="auto">
          <a:xfrm>
            <a:off x="7391400" y="63246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1926.451(g)</a:t>
            </a:r>
            <a:endParaRPr lang="en-US" dirty="0">
              <a:latin typeface="Georgia" pitchFamily="-106" charset="0"/>
            </a:endParaRPr>
          </a:p>
        </p:txBody>
      </p:sp>
      <p:sp>
        <p:nvSpPr>
          <p:cNvPr id="3" name="Title 2" hidden="1"/>
          <p:cNvSpPr>
            <a:spLocks noGrp="1"/>
          </p:cNvSpPr>
          <p:nvPr>
            <p:ph type="title"/>
          </p:nvPr>
        </p:nvSpPr>
        <p:spPr/>
        <p:txBody>
          <a:bodyPr/>
          <a:lstStyle/>
          <a:p>
            <a:r>
              <a:rPr lang="en-US" dirty="0" smtClean="0"/>
              <a:t>Picture of fall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4"/>
          <p:cNvSpPr>
            <a:spLocks noGrp="1"/>
          </p:cNvSpPr>
          <p:nvPr>
            <p:ph type="sldNum" sz="quarter" idx="12"/>
          </p:nvPr>
        </p:nvSpPr>
        <p:spPr bwMode="auto">
          <a:ln>
            <a:miter lim="800000"/>
            <a:headEnd/>
            <a:tailEnd/>
          </a:ln>
        </p:spPr>
        <p:txBody>
          <a:bodyPr/>
          <a:lstStyle/>
          <a:p>
            <a:fld id="{16FFCCDB-545B-4180-9EAD-398C0269E95D}" type="slidenum">
              <a:rPr lang="en-US"/>
              <a:pPr/>
              <a:t>38</a:t>
            </a:fld>
            <a:endParaRPr lang="en-US"/>
          </a:p>
        </p:txBody>
      </p:sp>
      <p:sp>
        <p:nvSpPr>
          <p:cNvPr id="10" name="TextBox 7"/>
          <p:cNvSpPr txBox="1">
            <a:spLocks noChangeArrowheads="1"/>
          </p:cNvSpPr>
          <p:nvPr/>
        </p:nvSpPr>
        <p:spPr bwMode="auto">
          <a:xfrm>
            <a:off x="1219200" y="5428565"/>
            <a:ext cx="3789946" cy="923330"/>
          </a:xfrm>
          <a:prstGeom prst="rect">
            <a:avLst/>
          </a:prstGeom>
          <a:solidFill>
            <a:schemeClr val="accent3"/>
          </a:solidFill>
          <a:ln w="9525">
            <a:solidFill>
              <a:schemeClr val="accent3"/>
            </a:solidFill>
            <a:miter lim="800000"/>
            <a:headEnd/>
            <a:tailEnd/>
          </a:ln>
        </p:spPr>
        <p:txBody>
          <a:bodyPr wrap="square">
            <a:spAutoFit/>
          </a:bodyPr>
          <a:lstStyle/>
          <a:p>
            <a:pPr algn="ctr" fontAlgn="auto">
              <a:spcBef>
                <a:spcPts val="0"/>
              </a:spcBef>
              <a:spcAft>
                <a:spcPts val="0"/>
              </a:spcAft>
              <a:defRPr/>
            </a:pPr>
            <a:r>
              <a:rPr lang="es-MX" b="1" dirty="0" smtClean="0">
                <a:solidFill>
                  <a:schemeClr val="tx2"/>
                </a:solidFill>
                <a:latin typeface="+mn-lt"/>
                <a:ea typeface="+mn-ea"/>
              </a:rPr>
              <a:t>Los andamios de </a:t>
            </a:r>
            <a:r>
              <a:rPr lang="es-MX" b="1" dirty="0" err="1" smtClean="0">
                <a:solidFill>
                  <a:schemeClr val="tx2"/>
                </a:solidFill>
                <a:latin typeface="+mn-lt"/>
                <a:ea typeface="+mn-ea"/>
              </a:rPr>
              <a:t>pump</a:t>
            </a:r>
            <a:r>
              <a:rPr lang="es-MX" b="1" dirty="0" smtClean="0">
                <a:solidFill>
                  <a:schemeClr val="tx2"/>
                </a:solidFill>
                <a:latin typeface="+mn-lt"/>
                <a:ea typeface="+mn-ea"/>
              </a:rPr>
              <a:t> </a:t>
            </a:r>
            <a:r>
              <a:rPr lang="es-MX" b="1" dirty="0" err="1" smtClean="0">
                <a:solidFill>
                  <a:schemeClr val="tx2"/>
                </a:solidFill>
                <a:latin typeface="+mn-lt"/>
                <a:ea typeface="+mn-ea"/>
              </a:rPr>
              <a:t>jack</a:t>
            </a:r>
            <a:r>
              <a:rPr lang="es-MX" b="1" dirty="0" smtClean="0">
                <a:solidFill>
                  <a:schemeClr val="tx2"/>
                </a:solidFill>
                <a:latin typeface="+mn-lt"/>
                <a:ea typeface="+mn-ea"/>
              </a:rPr>
              <a:t> tiene barandales y tablas contrapié.</a:t>
            </a:r>
            <a:endParaRPr lang="es-MX" b="1" dirty="0">
              <a:solidFill>
                <a:schemeClr val="tx2"/>
              </a:solidFill>
              <a:latin typeface="+mn-lt"/>
              <a:ea typeface="+mn-ea"/>
            </a:endParaRPr>
          </a:p>
        </p:txBody>
      </p:sp>
      <p:pic>
        <p:nvPicPr>
          <p:cNvPr id="11" name="Picture 4" descr="http://www.hss.com/imagshop/imaggrup/large/83324.jpg" title="Red right-left arrow between two vertical pol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931" y="1500696"/>
            <a:ext cx="4656988" cy="3729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birdladder.com/ecomimages/1234371032.jpg" title="Picture of pump jack scaffolds with guardrails with toe boar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1500696"/>
            <a:ext cx="2743200" cy="4969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0600" y="156968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4" name="TextBox 13"/>
          <p:cNvSpPr txBox="1"/>
          <p:nvPr/>
        </p:nvSpPr>
        <p:spPr>
          <a:xfrm>
            <a:off x="8221579" y="5448618"/>
            <a:ext cx="421105" cy="369332"/>
          </a:xfrm>
          <a:prstGeom prst="rect">
            <a:avLst/>
          </a:prstGeom>
          <a:noFill/>
        </p:spPr>
        <p:txBody>
          <a:bodyPr wrap="square">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6" name="Title 13"/>
          <p:cNvSpPr>
            <a:spLocks noGrp="1"/>
          </p:cNvSpPr>
          <p:nvPr>
            <p:ph type="title"/>
          </p:nvPr>
        </p:nvSpPr>
        <p:spPr>
          <a:xfrm>
            <a:off x="0" y="425453"/>
            <a:ext cx="9144000" cy="877163"/>
          </a:xfrm>
          <a:solidFill>
            <a:schemeClr val="tx2"/>
          </a:solidFill>
        </p:spPr>
        <p:txBody>
          <a:bodyPr wrap="square">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Trabajando con Seguridad</a:t>
            </a:r>
            <a:endParaRPr lang="en-US" sz="4800" kern="10" dirty="0">
              <a:ln w="9525">
                <a:solidFill>
                  <a:srgbClr val="000000"/>
                </a:solidFill>
                <a:round/>
                <a:headEnd/>
                <a:tailEnd/>
              </a:ln>
              <a:solidFill>
                <a:srgbClr val="FFFFFF"/>
              </a:solidFill>
              <a:latin typeface="Arial Black"/>
              <a:ea typeface="+mn-ea"/>
            </a:endParaRPr>
          </a:p>
        </p:txBody>
      </p:sp>
    </p:spTree>
    <p:extLst>
      <p:ext uri="{BB962C8B-B14F-4D97-AF65-F5344CB8AC3E}">
        <p14:creationId xmlns:p14="http://schemas.microsoft.com/office/powerpoint/2010/main" val="294778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ricking23.gif" title="Picture of a worker using a full body harness that is attached to a rope grab device"/>
          <p:cNvPicPr>
            <a:picLocks noChangeAspect="1"/>
          </p:cNvPicPr>
          <p:nvPr/>
        </p:nvPicPr>
        <p:blipFill>
          <a:blip r:embed="rId3" cstate="print"/>
          <a:srcRect/>
          <a:stretch>
            <a:fillRect/>
          </a:stretch>
        </p:blipFill>
        <p:spPr bwMode="auto">
          <a:xfrm>
            <a:off x="685800" y="1295400"/>
            <a:ext cx="7924800" cy="4770438"/>
          </a:xfrm>
          <a:prstGeom prst="rect">
            <a:avLst/>
          </a:prstGeom>
          <a:noFill/>
          <a:ln w="9525">
            <a:noFill/>
            <a:miter lim="800000"/>
            <a:headEnd/>
            <a:tailEnd/>
          </a:ln>
        </p:spPr>
      </p:pic>
      <p:sp>
        <p:nvSpPr>
          <p:cNvPr id="123909" name="Slide Number Placeholder 5"/>
          <p:cNvSpPr>
            <a:spLocks noGrp="1"/>
          </p:cNvSpPr>
          <p:nvPr>
            <p:ph type="sldNum" sz="quarter" idx="12"/>
          </p:nvPr>
        </p:nvSpPr>
        <p:spPr bwMode="auto">
          <a:ln>
            <a:miter lim="800000"/>
            <a:headEnd/>
            <a:tailEnd/>
          </a:ln>
        </p:spPr>
        <p:txBody>
          <a:bodyPr/>
          <a:lstStyle/>
          <a:p>
            <a:fld id="{E355F436-CD73-4735-9B41-8B2C724F541A}" type="slidenum">
              <a:rPr lang="en-US"/>
              <a:pPr/>
              <a:t>39</a:t>
            </a:fld>
            <a:endParaRPr lang="en-US"/>
          </a:p>
        </p:txBody>
      </p:sp>
      <p:sp>
        <p:nvSpPr>
          <p:cNvPr id="123911" name="TextBox 7"/>
          <p:cNvSpPr txBox="1">
            <a:spLocks noChangeArrowheads="1"/>
          </p:cNvSpPr>
          <p:nvPr/>
        </p:nvSpPr>
        <p:spPr bwMode="auto">
          <a:xfrm>
            <a:off x="457200" y="3048000"/>
            <a:ext cx="2667000" cy="3139321"/>
          </a:xfrm>
          <a:prstGeom prst="rect">
            <a:avLst/>
          </a:prstGeom>
          <a:solidFill>
            <a:schemeClr val="accent3"/>
          </a:solidFill>
          <a:ln w="9525">
            <a:solidFill>
              <a:schemeClr val="accent3"/>
            </a:solidFill>
            <a:miter lim="800000"/>
            <a:headEnd/>
            <a:tailEnd/>
          </a:ln>
        </p:spPr>
        <p:txBody>
          <a:bodyPr wrap="square">
            <a:spAutoFit/>
          </a:bodyPr>
          <a:lstStyle/>
          <a:p>
            <a:pPr algn="ctr" fontAlgn="auto">
              <a:spcBef>
                <a:spcPts val="0"/>
              </a:spcBef>
              <a:spcAft>
                <a:spcPts val="0"/>
              </a:spcAft>
              <a:defRPr/>
            </a:pPr>
            <a:r>
              <a:rPr lang="es-PR" b="1" dirty="0">
                <a:solidFill>
                  <a:schemeClr val="tx2"/>
                </a:solidFill>
                <a:latin typeface="+mn-lt"/>
              </a:rPr>
              <a:t>Este trabajador está usando un arnés de cuerpo entero conectado a un sistema de enganche de cuerda, y una cuerda salvavidas vertical que fue conectada a un punto de anclaje en el </a:t>
            </a:r>
            <a:r>
              <a:rPr lang="es-PR" b="1" dirty="0" smtClean="0">
                <a:solidFill>
                  <a:schemeClr val="tx2"/>
                </a:solidFill>
                <a:latin typeface="+mn-lt"/>
              </a:rPr>
              <a:t>techo</a:t>
            </a:r>
            <a:endParaRPr lang="en-US" b="1" dirty="0">
              <a:solidFill>
                <a:schemeClr val="tx2"/>
              </a:solidFill>
              <a:latin typeface="+mn-lt"/>
              <a:ea typeface="+mn-ea"/>
            </a:endParaRPr>
          </a:p>
        </p:txBody>
      </p:sp>
      <p:sp>
        <p:nvSpPr>
          <p:cNvPr id="8" name="Title 13"/>
          <p:cNvSpPr>
            <a:spLocks noGrp="1"/>
          </p:cNvSpPr>
          <p:nvPr>
            <p:ph type="title"/>
          </p:nvPr>
        </p:nvSpPr>
        <p:spPr>
          <a:xfrm>
            <a:off x="140601" y="494437"/>
            <a:ext cx="9015209" cy="877163"/>
          </a:xfrm>
          <a:solidFill>
            <a:schemeClr val="tx2"/>
          </a:solidFill>
        </p:spPr>
        <p:txBody>
          <a:bodyPr wrap="none">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Trabajando con Seguridad</a:t>
            </a:r>
            <a:endParaRPr lang="en-US" sz="4800" kern="10" dirty="0">
              <a:ln w="9525">
                <a:solidFill>
                  <a:srgbClr val="000000"/>
                </a:solidFill>
                <a:round/>
                <a:headEnd/>
                <a:tailEnd/>
              </a:ln>
              <a:solidFill>
                <a:srgbClr val="FFFFFF"/>
              </a:solidFill>
              <a:latin typeface="Arial Black"/>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 calcmode="lin" valueType="num">
                                      <p:cBhvr additive="base">
                                        <p:cTn id="12" dur="500" fill="hold"/>
                                        <p:tgtEl>
                                          <p:spTgt spid="123911"/>
                                        </p:tgtEl>
                                        <p:attrNameLst>
                                          <p:attrName>ppt_x</p:attrName>
                                        </p:attrNameLst>
                                      </p:cBhvr>
                                      <p:tavLst>
                                        <p:tav tm="0">
                                          <p:val>
                                            <p:strVal val="#ppt_x"/>
                                          </p:val>
                                        </p:tav>
                                        <p:tav tm="100000">
                                          <p:val>
                                            <p:strVal val="#ppt_x"/>
                                          </p:val>
                                        </p:tav>
                                      </p:tavLst>
                                    </p:anim>
                                    <p:anim calcmode="lin" valueType="num">
                                      <p:cBhvr additive="base">
                                        <p:cTn id="13" dur="500" fill="hold"/>
                                        <p:tgtEl>
                                          <p:spTgt spid="1239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a:solidFill>
            <a:schemeClr val="accent3"/>
          </a:solidFill>
        </p:spPr>
        <p:txBody>
          <a:bodyPr rtlCol="0">
            <a:normAutofit/>
          </a:bodyPr>
          <a:lstStyle/>
          <a:p>
            <a:pPr algn="ctr" fontAlgn="auto">
              <a:spcAft>
                <a:spcPts val="0"/>
              </a:spcAft>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¿Qué es PhilaPOSH?</a:t>
            </a:r>
            <a:endParaRPr lang="en-US" dirty="0">
              <a:ea typeface="+mj-ea"/>
            </a:endParaRPr>
          </a:p>
        </p:txBody>
      </p:sp>
      <p:sp>
        <p:nvSpPr>
          <p:cNvPr id="3" name="Content Placeholder 2"/>
          <p:cNvSpPr>
            <a:spLocks noGrp="1"/>
          </p:cNvSpPr>
          <p:nvPr>
            <p:ph idx="1"/>
          </p:nvPr>
        </p:nvSpPr>
        <p:spPr>
          <a:xfrm>
            <a:off x="457200" y="1828800"/>
            <a:ext cx="8229600" cy="4038600"/>
          </a:xfrm>
          <a:solidFill>
            <a:schemeClr val="accent3"/>
          </a:solidFill>
        </p:spPr>
        <p:txBody>
          <a:bodyPr>
            <a:normAutofit/>
          </a:bodyPr>
          <a:lstStyle/>
          <a:p>
            <a:pPr eaLnBrk="1" hangingPunct="1">
              <a:buFont typeface="Arial" pitchFamily="34" charset="0"/>
              <a:buChar char="•"/>
              <a:defRPr/>
            </a:pPr>
            <a:r>
              <a:rPr lang="es-MX" b="1" dirty="0" smtClean="0">
                <a:ea typeface="ＭＳ Ｐゴシック" pitchFamily="34" charset="-128"/>
              </a:rPr>
              <a:t>El proyecto del área de Filadelfia sobre salud y seguridad ocupacional.</a:t>
            </a:r>
          </a:p>
          <a:p>
            <a:pPr eaLnBrk="1" hangingPunct="1">
              <a:buFont typeface="Arial" pitchFamily="34" charset="0"/>
              <a:buChar char="•"/>
              <a:defRPr/>
            </a:pPr>
            <a:endParaRPr lang="es-MX" b="1" dirty="0" smtClean="0">
              <a:ea typeface="ＭＳ Ｐゴシック" pitchFamily="34" charset="-128"/>
            </a:endParaRPr>
          </a:p>
          <a:p>
            <a:pPr eaLnBrk="1" hangingPunct="1">
              <a:buFont typeface="Arial" pitchFamily="34" charset="0"/>
              <a:buChar char="•"/>
              <a:defRPr/>
            </a:pPr>
            <a:r>
              <a:rPr lang="es-MX" b="1" dirty="0" smtClean="0">
                <a:ea typeface="ＭＳ Ｐゴシック" pitchFamily="34" charset="-128"/>
              </a:rPr>
              <a:t>Fue fundado en 1975.</a:t>
            </a:r>
          </a:p>
          <a:p>
            <a:pPr eaLnBrk="1" hangingPunct="1">
              <a:buFont typeface="Arial" pitchFamily="34" charset="0"/>
              <a:buChar char="•"/>
              <a:defRPr/>
            </a:pPr>
            <a:endParaRPr lang="es-MX" b="1" dirty="0" smtClean="0">
              <a:ea typeface="ＭＳ Ｐゴシック" pitchFamily="34" charset="-128"/>
            </a:endParaRPr>
          </a:p>
          <a:p>
            <a:pPr eaLnBrk="1" hangingPunct="1">
              <a:buFont typeface="Arial" pitchFamily="34" charset="0"/>
              <a:buChar char="•"/>
              <a:defRPr/>
            </a:pPr>
            <a:r>
              <a:rPr lang="es-MX" b="1" dirty="0" smtClean="0">
                <a:ea typeface="ＭＳ Ｐゴシック" pitchFamily="34" charset="-128"/>
              </a:rPr>
              <a:t>Organización no lucrativa, que sirve el área de triple estado, cuya única misión es promover salud y seguridad en el área de trabajo.</a:t>
            </a:r>
          </a:p>
          <a:p>
            <a:pPr marL="547688" indent="-411163">
              <a:buClr>
                <a:srgbClr val="000000"/>
              </a:buClr>
              <a:buNone/>
            </a:pPr>
            <a:endParaRPr lang="en-US" b="1" dirty="0" smtClean="0">
              <a:solidFill>
                <a:schemeClr val="bg1"/>
              </a:solidFill>
            </a:endParaRPr>
          </a:p>
          <a:p>
            <a:pPr marL="547688" indent="-411163">
              <a:buClr>
                <a:srgbClr val="000000"/>
              </a:buClr>
              <a:buFont typeface="Arial" charset="0"/>
              <a:buChar char="•"/>
            </a:pPr>
            <a:endParaRPr lang="en-US" b="1" dirty="0" smtClean="0">
              <a:solidFill>
                <a:schemeClr val="bg1"/>
              </a:solidFill>
            </a:endParaRPr>
          </a:p>
          <a:p>
            <a:pPr marL="547688" indent="-411163">
              <a:buClr>
                <a:srgbClr val="000000"/>
              </a:buClr>
              <a:buFont typeface="Arial" charset="0"/>
              <a:buChar char="•"/>
            </a:pPr>
            <a:endParaRPr lang="en-US" dirty="0" smtClean="0"/>
          </a:p>
        </p:txBody>
      </p:sp>
      <p:sp>
        <p:nvSpPr>
          <p:cNvPr id="8196" name="Slide Number Placeholder 3"/>
          <p:cNvSpPr>
            <a:spLocks noGrp="1"/>
          </p:cNvSpPr>
          <p:nvPr>
            <p:ph type="sldNum" sz="quarter" idx="12"/>
          </p:nvPr>
        </p:nvSpPr>
        <p:spPr bwMode="auto">
          <a:ln>
            <a:miter lim="800000"/>
            <a:headEnd/>
            <a:tailEnd/>
          </a:ln>
        </p:spPr>
        <p:txBody>
          <a:bodyPr/>
          <a:lstStyle/>
          <a:p>
            <a:fld id="{9F3DAD4C-C730-4E62-9573-27EA92557D84}" type="slidenum">
              <a:rPr lang="en-US"/>
              <a:pPr/>
              <a:t>4</a:t>
            </a:fld>
            <a:endParaRPr lang="en-US" dirty="0"/>
          </a:p>
        </p:txBody>
      </p:sp>
      <p:pic>
        <p:nvPicPr>
          <p:cNvPr id="20485" name="Content Placeholder 3" descr="PhilaPosh Logo.jpg" title="PhilaPOSH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2819400"/>
            <a:ext cx="214153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Content Placeholder 3" descr="roof27.gif" title="Picture of workers are standing on a ladderjack scaffold without fall protection"/>
          <p:cNvPicPr>
            <a:picLocks noChangeAspect="1"/>
          </p:cNvPicPr>
          <p:nvPr/>
        </p:nvPicPr>
        <p:blipFill>
          <a:blip r:embed="rId3" cstate="print"/>
          <a:srcRect/>
          <a:stretch>
            <a:fillRect/>
          </a:stretch>
        </p:blipFill>
        <p:spPr bwMode="auto">
          <a:xfrm>
            <a:off x="302417" y="228600"/>
            <a:ext cx="8539166"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a:spLocks noChangeArrowheads="1"/>
          </p:cNvSpPr>
          <p:nvPr/>
        </p:nvSpPr>
        <p:spPr bwMode="auto">
          <a:xfrm>
            <a:off x="533400" y="685800"/>
            <a:ext cx="4495800" cy="1938992"/>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sz="2000" b="1" dirty="0">
                <a:solidFill>
                  <a:schemeClr val="tx2"/>
                </a:solidFill>
                <a:latin typeface="Georgia" pitchFamily="-106" charset="0"/>
              </a:rPr>
              <a:t> </a:t>
            </a:r>
            <a:r>
              <a:rPr lang="es-MX" sz="2000" b="1" dirty="0" smtClean="0">
                <a:solidFill>
                  <a:schemeClr val="tx2"/>
                </a:solidFill>
                <a:latin typeface="Georgia" pitchFamily="-106" charset="0"/>
              </a:rPr>
              <a:t>Peligros de caídas</a:t>
            </a:r>
          </a:p>
          <a:p>
            <a:pPr>
              <a:buFont typeface="Arial" charset="0"/>
              <a:buChar char="•"/>
            </a:pPr>
            <a:r>
              <a:rPr lang="es-MX" sz="2000" b="1" dirty="0" smtClean="0">
                <a:solidFill>
                  <a:schemeClr val="tx2"/>
                </a:solidFill>
                <a:latin typeface="Georgia" pitchFamily="-106" charset="0"/>
              </a:rPr>
              <a:t> Andamios de 10 pies o  mas de altura, deben de tener barandales o el trabajador debe de tener un equipo de restricción de caídas. </a:t>
            </a:r>
            <a:endParaRPr lang="es-MX" sz="2000" b="1" dirty="0">
              <a:solidFill>
                <a:schemeClr val="tx2"/>
              </a:solidFill>
              <a:latin typeface="Georgia" pitchFamily="-106" charset="0"/>
            </a:endParaRPr>
          </a:p>
        </p:txBody>
      </p:sp>
      <p:sp>
        <p:nvSpPr>
          <p:cNvPr id="3" name="Title 2" hidden="1"/>
          <p:cNvSpPr>
            <a:spLocks noGrp="1"/>
          </p:cNvSpPr>
          <p:nvPr>
            <p:ph type="title"/>
          </p:nvPr>
        </p:nvSpPr>
        <p:spPr/>
        <p:txBody>
          <a:bodyPr/>
          <a:lstStyle/>
          <a:p>
            <a:r>
              <a:rPr lang="en-US" dirty="0" smtClean="0"/>
              <a:t>Picture of fall hazards on scaffolding</a:t>
            </a:r>
            <a:endParaRPr lang="en-US" dirty="0"/>
          </a:p>
        </p:txBody>
      </p:sp>
      <p:sp>
        <p:nvSpPr>
          <p:cNvPr id="5" name="Slide Number Placeholder 4"/>
          <p:cNvSpPr>
            <a:spLocks noGrp="1"/>
          </p:cNvSpPr>
          <p:nvPr>
            <p:ph type="sldNum" sz="quarter" idx="12"/>
          </p:nvPr>
        </p:nvSpPr>
        <p:spPr/>
        <p:txBody>
          <a:bodyPr/>
          <a:lstStyle/>
          <a:p>
            <a:fld id="{ACE49222-6831-4E18-9440-EED4D091D611}" type="slidenum">
              <a:rPr lang="en-US"/>
              <a:pPr/>
              <a:t>40</a:t>
            </a:fld>
            <a:endParaRPr lang="en-US"/>
          </a:p>
        </p:txBody>
      </p:sp>
      <p:cxnSp>
        <p:nvCxnSpPr>
          <p:cNvPr id="9" name="Straight Connector 8" title="Red line to make an X"/>
          <p:cNvCxnSpPr/>
          <p:nvPr/>
        </p:nvCxnSpPr>
        <p:spPr>
          <a:xfrm>
            <a:off x="914400" y="3810000"/>
            <a:ext cx="7315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1295400" y="3657600"/>
            <a:ext cx="617220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eft-Right Arrow 7" title="Left-Right Arrow pointing to two ladders"/>
          <p:cNvSpPr/>
          <p:nvPr/>
        </p:nvSpPr>
        <p:spPr>
          <a:xfrm>
            <a:off x="1624914" y="4838700"/>
            <a:ext cx="6096000" cy="4572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DCP_04701022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905000"/>
            <a:ext cx="5181600" cy="3200400"/>
          </a:xfrm>
          <a:prstGeom prst="rect">
            <a:avLst/>
          </a:prstGeom>
          <a:noFill/>
          <a:ln w="9525">
            <a:noFill/>
            <a:miter lim="800000"/>
            <a:headEnd/>
            <a:tailEnd/>
          </a:ln>
        </p:spPr>
      </p:pic>
      <p:pic>
        <p:nvPicPr>
          <p:cNvPr id="88067" name="Picture 2" descr="Scaffol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762000"/>
            <a:ext cx="2743200" cy="3321050"/>
          </a:xfrm>
          <a:prstGeom prst="rect">
            <a:avLst/>
          </a:prstGeom>
          <a:noFill/>
          <a:ln w="9525">
            <a:noFill/>
            <a:miter lim="800000"/>
            <a:headEnd/>
            <a:tailEnd/>
          </a:ln>
        </p:spPr>
      </p:pic>
      <p:sp>
        <p:nvSpPr>
          <p:cNvPr id="5" name="TextBox 7"/>
          <p:cNvSpPr txBox="1">
            <a:spLocks noChangeArrowheads="1"/>
          </p:cNvSpPr>
          <p:nvPr/>
        </p:nvSpPr>
        <p:spPr bwMode="auto">
          <a:xfrm>
            <a:off x="228600" y="5029200"/>
            <a:ext cx="7010400" cy="1200329"/>
          </a:xfrm>
          <a:prstGeom prst="rect">
            <a:avLst/>
          </a:prstGeom>
          <a:solidFill>
            <a:schemeClr val="accent3"/>
          </a:solidFill>
          <a:ln w="9525">
            <a:solidFill>
              <a:schemeClr val="accent3"/>
            </a:solidFill>
            <a:miter lim="800000"/>
            <a:headEnd/>
            <a:tailEnd/>
          </a:ln>
        </p:spPr>
        <p:txBody>
          <a:bodyPr wrap="square">
            <a:spAutoFit/>
          </a:bodyPr>
          <a:lstStyle/>
          <a:p>
            <a:pPr>
              <a:buFont typeface="Arial" charset="0"/>
              <a:buChar char="•"/>
            </a:pPr>
            <a:r>
              <a:rPr lang="en-US" dirty="0">
                <a:solidFill>
                  <a:schemeClr val="tx2"/>
                </a:solidFill>
                <a:latin typeface="Georgia" pitchFamily="-106" charset="0"/>
              </a:rPr>
              <a:t> </a:t>
            </a:r>
            <a:r>
              <a:rPr lang="es-ES_tradnl" b="1" dirty="0" smtClean="0">
                <a:solidFill>
                  <a:schemeClr val="tx2"/>
                </a:solidFill>
                <a:latin typeface="Georgia" pitchFamily="-106" charset="0"/>
              </a:rPr>
              <a:t>Se llama un </a:t>
            </a:r>
            <a:r>
              <a:rPr lang="es-ES_tradnl" b="1" dirty="0">
                <a:solidFill>
                  <a:schemeClr val="tx2"/>
                </a:solidFill>
                <a:latin typeface="Georgia" pitchFamily="-106" charset="0"/>
              </a:rPr>
              <a:t>soporte de pared o placa superior, sistema de andamios</a:t>
            </a:r>
            <a:r>
              <a:rPr lang="es-ES_tradnl" b="1" dirty="0" smtClean="0">
                <a:solidFill>
                  <a:schemeClr val="tx2"/>
                </a:solidFill>
                <a:latin typeface="Georgia" pitchFamily="-106" charset="0"/>
              </a:rPr>
              <a:t>.</a:t>
            </a:r>
            <a:endParaRPr lang="en-US" b="1" dirty="0">
              <a:solidFill>
                <a:schemeClr val="tx2"/>
              </a:solidFill>
              <a:latin typeface="Georgia" pitchFamily="-106" charset="0"/>
            </a:endParaRPr>
          </a:p>
          <a:p>
            <a:pPr>
              <a:buFont typeface="Arial" charset="0"/>
              <a:buChar char="•"/>
            </a:pPr>
            <a:r>
              <a:rPr lang="en-US" b="1" dirty="0">
                <a:solidFill>
                  <a:schemeClr val="tx2"/>
                </a:solidFill>
                <a:latin typeface="Georgia" pitchFamily="-106" charset="0"/>
              </a:rPr>
              <a:t> </a:t>
            </a:r>
            <a:r>
              <a:rPr lang="es-ES_tradnl" b="1" dirty="0">
                <a:solidFill>
                  <a:schemeClr val="tx2"/>
                </a:solidFill>
                <a:latin typeface="Georgia" pitchFamily="-106" charset="0"/>
              </a:rPr>
              <a:t>Algunos contratistas están utilizando estos sistemas para </a:t>
            </a:r>
            <a:r>
              <a:rPr lang="es-ES_tradnl" b="1" dirty="0" smtClean="0">
                <a:solidFill>
                  <a:schemeClr val="tx2"/>
                </a:solidFill>
                <a:latin typeface="Georgia" pitchFamily="-106" charset="0"/>
              </a:rPr>
              <a:t>instalar los armados de madera de techos. </a:t>
            </a:r>
            <a:endParaRPr lang="es-MX" b="1" dirty="0">
              <a:solidFill>
                <a:schemeClr val="tx2"/>
              </a:solidFill>
              <a:latin typeface="Georgia" pitchFamily="-106" charset="0"/>
            </a:endParaRPr>
          </a:p>
        </p:txBody>
      </p:sp>
      <p:sp>
        <p:nvSpPr>
          <p:cNvPr id="6" name="Slide Number Placeholder 5"/>
          <p:cNvSpPr>
            <a:spLocks noGrp="1"/>
          </p:cNvSpPr>
          <p:nvPr>
            <p:ph type="sldNum" sz="quarter" idx="12"/>
          </p:nvPr>
        </p:nvSpPr>
        <p:spPr/>
        <p:txBody>
          <a:bodyPr/>
          <a:lstStyle/>
          <a:p>
            <a:fld id="{17DE2B5B-6522-4A8E-AC73-DF7D182FFE01}" type="slidenum">
              <a:rPr lang="en-US"/>
              <a:pPr/>
              <a:t>41</a:t>
            </a:fld>
            <a:endParaRPr lang="en-US"/>
          </a:p>
        </p:txBody>
      </p:sp>
      <p:sp>
        <p:nvSpPr>
          <p:cNvPr id="8" name="TextBox 7"/>
          <p:cNvSpPr txBox="1">
            <a:spLocks noChangeArrowheads="1"/>
          </p:cNvSpPr>
          <p:nvPr/>
        </p:nvSpPr>
        <p:spPr bwMode="auto">
          <a:xfrm>
            <a:off x="6019800" y="3962400"/>
            <a:ext cx="2971800" cy="923330"/>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s-MX" b="1" dirty="0">
                <a:solidFill>
                  <a:schemeClr val="tx2"/>
                </a:solidFill>
                <a:latin typeface="Georgia" pitchFamily="-106" charset="0"/>
              </a:rPr>
              <a:t> </a:t>
            </a:r>
            <a:r>
              <a:rPr lang="es-MX" b="1" dirty="0" smtClean="0">
                <a:solidFill>
                  <a:schemeClr val="tx2"/>
                </a:solidFill>
                <a:latin typeface="Georgia" pitchFamily="-106" charset="0"/>
              </a:rPr>
              <a:t>Usando 2x4s con las tijeras como barandales</a:t>
            </a:r>
            <a:endParaRPr lang="es-MX" b="1" dirty="0">
              <a:solidFill>
                <a:schemeClr val="tx2"/>
              </a:solidFill>
              <a:latin typeface="Georgia" pitchFamily="-106" charset="0"/>
            </a:endParaRPr>
          </a:p>
        </p:txBody>
      </p:sp>
      <p:sp>
        <p:nvSpPr>
          <p:cNvPr id="10" name="Title 13"/>
          <p:cNvSpPr txBox="1">
            <a:spLocks noGrp="1"/>
          </p:cNvSpPr>
          <p:nvPr>
            <p:ph type="title"/>
          </p:nvPr>
        </p:nvSpPr>
        <p:spPr>
          <a:xfrm>
            <a:off x="381000" y="384973"/>
            <a:ext cx="8305800" cy="754053"/>
          </a:xfrm>
          <a:prstGeom prst="rect">
            <a:avLst/>
          </a:prstGeom>
          <a:solidFill>
            <a:schemeClr val="tx2"/>
          </a:solidFill>
        </p:spPr>
        <p:txBody>
          <a:bodyPr wrap="square">
            <a:spAutoFit/>
          </a:bodyPr>
          <a:lstStyle/>
          <a:p>
            <a:pPr algn="ctr" fontAlgn="auto">
              <a:spcAft>
                <a:spcPts val="0"/>
              </a:spcAft>
              <a:defRPr/>
            </a:pPr>
            <a:r>
              <a:rPr lang="en-US" kern="10" dirty="0" smtClean="0">
                <a:ln w="9525">
                  <a:solidFill>
                    <a:srgbClr val="000000"/>
                  </a:solidFill>
                  <a:round/>
                  <a:headEnd/>
                  <a:tailEnd/>
                </a:ln>
                <a:solidFill>
                  <a:srgbClr val="FFFFFF"/>
                </a:solidFill>
                <a:latin typeface="Arial Black"/>
                <a:ea typeface="+mn-ea"/>
                <a:cs typeface="+mj-cs"/>
              </a:rPr>
              <a:t>Trabajando con Seguridad</a:t>
            </a:r>
            <a:endParaRPr lang="en-US"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Slide Number Placeholder 4"/>
          <p:cNvSpPr>
            <a:spLocks noGrp="1"/>
          </p:cNvSpPr>
          <p:nvPr>
            <p:ph type="sldNum" sz="quarter" idx="12"/>
          </p:nvPr>
        </p:nvSpPr>
        <p:spPr bwMode="auto">
          <a:xfrm>
            <a:off x="140043" y="6244281"/>
            <a:ext cx="457200" cy="457200"/>
          </a:xfrm>
          <a:ln>
            <a:miter lim="800000"/>
            <a:headEnd/>
            <a:tailEnd/>
          </a:ln>
        </p:spPr>
        <p:txBody>
          <a:bodyPr/>
          <a:lstStyle/>
          <a:p>
            <a:fld id="{B992EFCD-9937-431C-9ED2-E190715BADA0}" type="slidenum">
              <a:rPr lang="en-US"/>
              <a:pPr/>
              <a:t>42</a:t>
            </a:fld>
            <a:endParaRPr lang="en-US"/>
          </a:p>
        </p:txBody>
      </p:sp>
      <p:sp>
        <p:nvSpPr>
          <p:cNvPr id="110595" name="Rectangle 3"/>
          <p:cNvSpPr>
            <a:spLocks noGrp="1" noChangeArrowheads="1"/>
          </p:cNvSpPr>
          <p:nvPr>
            <p:ph sz="half" idx="4294967295"/>
          </p:nvPr>
        </p:nvSpPr>
        <p:spPr>
          <a:xfrm>
            <a:off x="5181600" y="685800"/>
            <a:ext cx="3962400" cy="5867400"/>
          </a:xfrm>
        </p:spPr>
        <p:txBody>
          <a:bodyPr>
            <a:normAutofit lnSpcReduction="10000"/>
          </a:bodyPr>
          <a:lstStyle/>
          <a:p>
            <a:pPr marL="341313" indent="-341313">
              <a:lnSpc>
                <a:spcPct val="90000"/>
              </a:lnSpc>
            </a:pPr>
            <a:r>
              <a:rPr lang="es-MX" sz="2400" dirty="0" smtClean="0">
                <a:solidFill>
                  <a:schemeClr val="tx2"/>
                </a:solidFill>
              </a:rPr>
              <a:t>Asegúrese de que todas la partes del andamio están en su lugar y se estén usando correctamente.</a:t>
            </a:r>
          </a:p>
          <a:p>
            <a:pPr marL="341313" indent="-341313">
              <a:lnSpc>
                <a:spcPct val="90000"/>
              </a:lnSpc>
            </a:pPr>
            <a:r>
              <a:rPr lang="es-MX" sz="2400" dirty="0" smtClean="0">
                <a:solidFill>
                  <a:schemeClr val="tx2"/>
                </a:solidFill>
              </a:rPr>
              <a:t>Nunca suba a las transversales.</a:t>
            </a:r>
          </a:p>
          <a:p>
            <a:pPr marL="341313" indent="-341313">
              <a:lnSpc>
                <a:spcPct val="90000"/>
              </a:lnSpc>
            </a:pPr>
            <a:r>
              <a:rPr lang="es-MX" sz="2400" dirty="0" smtClean="0">
                <a:solidFill>
                  <a:schemeClr val="tx2"/>
                </a:solidFill>
              </a:rPr>
              <a:t>Andamio de baker en la foto tiene escalera incorporada y puede utilizarse como una escalera.</a:t>
            </a:r>
            <a:endParaRPr lang="es-MX" altLang="ja-JP" sz="2400" dirty="0" smtClean="0">
              <a:solidFill>
                <a:schemeClr val="tx2"/>
              </a:solidFill>
            </a:endParaRPr>
          </a:p>
          <a:p>
            <a:pPr marL="341313" indent="-341313">
              <a:lnSpc>
                <a:spcPct val="90000"/>
              </a:lnSpc>
            </a:pPr>
            <a:r>
              <a:rPr lang="es-MX" sz="2400" dirty="0" smtClean="0">
                <a:solidFill>
                  <a:schemeClr val="tx2"/>
                </a:solidFill>
              </a:rPr>
              <a:t>Andamios con ruedas deben tener las ruedas con seguro cuando los trabajadores lo estén usando.</a:t>
            </a:r>
          </a:p>
        </p:txBody>
      </p:sp>
      <p:pic>
        <p:nvPicPr>
          <p:cNvPr id="110597" name="Picture 6" descr="scaffold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62000"/>
            <a:ext cx="36576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p:cNvCxnSpPr/>
          <p:nvPr/>
        </p:nvCxnSpPr>
        <p:spPr>
          <a:xfrm>
            <a:off x="1981200" y="4572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1981200" y="4648200"/>
            <a:ext cx="1066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p:cNvCxnSpPr/>
          <p:nvPr/>
        </p:nvCxnSpPr>
        <p:spPr>
          <a:xfrm>
            <a:off x="1752600" y="21336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title="Red line to make an X"/>
          <p:cNvCxnSpPr/>
          <p:nvPr/>
        </p:nvCxnSpPr>
        <p:spPr>
          <a:xfrm flipH="1">
            <a:off x="1752600" y="21336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scaffold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4"/>
          <p:cNvSpPr>
            <a:spLocks noGrp="1"/>
          </p:cNvSpPr>
          <p:nvPr>
            <p:ph type="sldNum" sz="quarter" idx="12"/>
          </p:nvPr>
        </p:nvSpPr>
        <p:spPr bwMode="auto">
          <a:xfrm>
            <a:off x="152400" y="6248400"/>
            <a:ext cx="457200" cy="457200"/>
          </a:xfrm>
          <a:ln>
            <a:miter lim="800000"/>
            <a:headEnd/>
            <a:tailEnd/>
          </a:ln>
        </p:spPr>
        <p:txBody>
          <a:bodyPr/>
          <a:lstStyle/>
          <a:p>
            <a:fld id="{396027AA-1948-42AF-95DD-A50B5DD48AC2}" type="slidenum">
              <a:rPr lang="en-US"/>
              <a:pPr/>
              <a:t>43</a:t>
            </a:fld>
            <a:endParaRPr lang="en-US"/>
          </a:p>
        </p:txBody>
      </p:sp>
      <p:sp>
        <p:nvSpPr>
          <p:cNvPr id="92163" name="TextBox 6"/>
          <p:cNvSpPr txBox="1">
            <a:spLocks noChangeArrowheads="1"/>
          </p:cNvSpPr>
          <p:nvPr/>
        </p:nvSpPr>
        <p:spPr bwMode="auto">
          <a:xfrm>
            <a:off x="1219200" y="3276600"/>
            <a:ext cx="2895600" cy="923925"/>
          </a:xfrm>
          <a:prstGeom prst="rect">
            <a:avLst/>
          </a:prstGeom>
          <a:solidFill>
            <a:srgbClr val="FF0000"/>
          </a:solidFill>
          <a:ln w="9525">
            <a:solidFill>
              <a:srgbClr val="FF0000"/>
            </a:solidFill>
            <a:miter lim="800000"/>
            <a:headEnd/>
            <a:tailEnd/>
          </a:ln>
        </p:spPr>
        <p:txBody>
          <a:bodyPr>
            <a:spAutoFit/>
          </a:bodyPr>
          <a:lstStyle/>
          <a:p>
            <a:pPr algn="ctr"/>
            <a:r>
              <a:rPr lang="en-US" b="1">
                <a:solidFill>
                  <a:srgbClr val="FFFF00"/>
                </a:solidFill>
                <a:latin typeface="Georgia" pitchFamily="-106" charset="0"/>
              </a:rPr>
              <a:t>Climbing cross-bracing is not permitted</a:t>
            </a:r>
          </a:p>
        </p:txBody>
      </p:sp>
      <p:pic>
        <p:nvPicPr>
          <p:cNvPr id="9" name="Picture 8" descr="bricking13.jpg" title="Picture of a worker climbing cross braces "/>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38200"/>
            <a:ext cx="8153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a:spLocks noChangeArrowheads="1"/>
          </p:cNvSpPr>
          <p:nvPr/>
        </p:nvSpPr>
        <p:spPr bwMode="auto">
          <a:xfrm>
            <a:off x="1066800" y="4495800"/>
            <a:ext cx="5105400" cy="36933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wrap="square">
            <a:spAutoFit/>
          </a:bodyPr>
          <a:lstStyle/>
          <a:p>
            <a:pPr>
              <a:buFont typeface="Arial" charset="0"/>
              <a:buChar char="•"/>
            </a:pPr>
            <a:r>
              <a:rPr lang="en-US" b="1" dirty="0">
                <a:solidFill>
                  <a:schemeClr val="tx2"/>
                </a:solidFill>
                <a:latin typeface="Georgia" pitchFamily="-106" charset="0"/>
              </a:rPr>
              <a:t> </a:t>
            </a:r>
            <a:r>
              <a:rPr lang="es-MX" b="1" dirty="0" smtClean="0">
                <a:solidFill>
                  <a:schemeClr val="tx2"/>
                </a:solidFill>
                <a:latin typeface="Georgia" pitchFamily="-106" charset="0"/>
              </a:rPr>
              <a:t>Subirse por las tijeras no esta permitido</a:t>
            </a:r>
            <a:endParaRPr lang="es-MX" b="1" dirty="0">
              <a:solidFill>
                <a:schemeClr val="tx2"/>
              </a:solidFill>
              <a:latin typeface="Georgia" pitchFamily="-106" charset="0"/>
            </a:endParaRPr>
          </a:p>
        </p:txBody>
      </p:sp>
      <p:cxnSp>
        <p:nvCxnSpPr>
          <p:cNvPr id="8" name="Straight Connector 7" title="Red line to make an X"/>
          <p:cNvCxnSpPr/>
          <p:nvPr/>
        </p:nvCxnSpPr>
        <p:spPr>
          <a:xfrm>
            <a:off x="44196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5720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1926.451(e)(1)</a:t>
            </a:r>
            <a:endParaRPr lang="en-US" dirty="0">
              <a:latin typeface="Georgia" pitchFamily="-106" charset="0"/>
            </a:endParaRPr>
          </a:p>
        </p:txBody>
      </p:sp>
      <p:sp>
        <p:nvSpPr>
          <p:cNvPr id="3" name="Title 2" hidden="1"/>
          <p:cNvSpPr>
            <a:spLocks noGrp="1"/>
          </p:cNvSpPr>
          <p:nvPr>
            <p:ph type="title"/>
          </p:nvPr>
        </p:nvSpPr>
        <p:spPr/>
        <p:txBody>
          <a:bodyPr/>
          <a:lstStyle/>
          <a:p>
            <a:r>
              <a:rPr lang="en-US" dirty="0" smtClean="0"/>
              <a:t>Picture for fall hazard on scaffold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descr="bricking18.gif" title="Ladder being used to access the pumpjack scaffold is arranged so that the worker can step onto the scaffold directly from the ladder."/>
          <p:cNvPicPr>
            <a:picLocks noChangeAspect="1"/>
          </p:cNvPicPr>
          <p:nvPr/>
        </p:nvPicPr>
        <p:blipFill>
          <a:blip r:embed="rId3" cstate="print"/>
          <a:srcRect/>
          <a:stretch>
            <a:fillRect/>
          </a:stretch>
        </p:blipFill>
        <p:spPr bwMode="auto">
          <a:xfrm>
            <a:off x="685800" y="1295400"/>
            <a:ext cx="7543800" cy="4999038"/>
          </a:xfrm>
          <a:prstGeom prst="rect">
            <a:avLst/>
          </a:prstGeom>
          <a:noFill/>
          <a:ln w="9525">
            <a:noFill/>
            <a:miter lim="800000"/>
            <a:headEnd/>
            <a:tailEnd/>
          </a:ln>
        </p:spPr>
      </p:pic>
      <p:sp>
        <p:nvSpPr>
          <p:cNvPr id="145413" name="Slide Number Placeholder 4"/>
          <p:cNvSpPr>
            <a:spLocks noGrp="1"/>
          </p:cNvSpPr>
          <p:nvPr>
            <p:ph type="sldNum" sz="quarter" idx="12"/>
          </p:nvPr>
        </p:nvSpPr>
        <p:spPr bwMode="auto">
          <a:ln>
            <a:miter lim="800000"/>
            <a:headEnd/>
            <a:tailEnd/>
          </a:ln>
        </p:spPr>
        <p:txBody>
          <a:bodyPr/>
          <a:lstStyle/>
          <a:p>
            <a:fld id="{265E03E7-03E2-469A-A294-636F8EC8C3AF}" type="slidenum">
              <a:rPr lang="en-US"/>
              <a:pPr/>
              <a:t>44</a:t>
            </a:fld>
            <a:endParaRPr lang="en-US"/>
          </a:p>
        </p:txBody>
      </p:sp>
      <p:sp>
        <p:nvSpPr>
          <p:cNvPr id="145414" name="TextBox 5"/>
          <p:cNvSpPr txBox="1">
            <a:spLocks noChangeArrowheads="1"/>
          </p:cNvSpPr>
          <p:nvPr/>
        </p:nvSpPr>
        <p:spPr bwMode="auto">
          <a:xfrm>
            <a:off x="1219200" y="4953000"/>
            <a:ext cx="6477000" cy="1323439"/>
          </a:xfrm>
          <a:prstGeom prst="rect">
            <a:avLst/>
          </a:prstGeom>
          <a:solidFill>
            <a:schemeClr val="accent3"/>
          </a:solidFill>
          <a:ln w="9525">
            <a:noFill/>
            <a:miter lim="800000"/>
            <a:headEnd/>
            <a:tailEnd/>
          </a:ln>
        </p:spPr>
        <p:txBody>
          <a:bodyPr>
            <a:spAutoFit/>
          </a:bodyPr>
          <a:lstStyle/>
          <a:p>
            <a:pPr marL="342900" indent="-342900" fontAlgn="auto">
              <a:spcBef>
                <a:spcPts val="0"/>
              </a:spcBef>
              <a:spcAft>
                <a:spcPts val="0"/>
              </a:spcAft>
              <a:buFont typeface="Arial" pitchFamily="34" charset="0"/>
              <a:buChar char="•"/>
              <a:defRPr/>
            </a:pPr>
            <a:r>
              <a:rPr lang="es-ES_tradnl" sz="2000" b="1" dirty="0" smtClean="0">
                <a:solidFill>
                  <a:schemeClr val="tx2"/>
                </a:solidFill>
                <a:latin typeface="+mn-lt"/>
                <a:ea typeface="+mn-ea"/>
              </a:rPr>
              <a:t>La escalera </a:t>
            </a:r>
            <a:r>
              <a:rPr lang="es-ES_tradnl" sz="2000" b="1" dirty="0">
                <a:solidFill>
                  <a:schemeClr val="tx2"/>
                </a:solidFill>
                <a:latin typeface="+mn-lt"/>
                <a:ea typeface="+mn-ea"/>
              </a:rPr>
              <a:t>que se utiliza para acceder </a:t>
            </a:r>
            <a:r>
              <a:rPr lang="es-ES_tradnl" sz="2000" b="1" dirty="0" smtClean="0">
                <a:solidFill>
                  <a:schemeClr val="tx2"/>
                </a:solidFill>
                <a:latin typeface="+mn-lt"/>
                <a:ea typeface="+mn-ea"/>
              </a:rPr>
              <a:t>al </a:t>
            </a:r>
            <a:r>
              <a:rPr lang="es-ES_tradnl" sz="2000" b="1" dirty="0">
                <a:solidFill>
                  <a:schemeClr val="tx2"/>
                </a:solidFill>
                <a:latin typeface="+mn-lt"/>
                <a:ea typeface="+mn-ea"/>
              </a:rPr>
              <a:t>andamio </a:t>
            </a:r>
            <a:r>
              <a:rPr lang="es-ES_tradnl" sz="2000" b="1" dirty="0" smtClean="0">
                <a:solidFill>
                  <a:schemeClr val="tx2"/>
                </a:solidFill>
                <a:latin typeface="+mn-lt"/>
                <a:ea typeface="+mn-ea"/>
              </a:rPr>
              <a:t>de palometa de gato </a:t>
            </a:r>
            <a:r>
              <a:rPr lang="es-ES_tradnl" sz="2000" b="1" dirty="0">
                <a:solidFill>
                  <a:schemeClr val="tx2"/>
                </a:solidFill>
                <a:latin typeface="+mn-lt"/>
                <a:ea typeface="+mn-ea"/>
              </a:rPr>
              <a:t>está </a:t>
            </a:r>
            <a:r>
              <a:rPr lang="es-ES_tradnl" sz="2000" b="1" dirty="0" smtClean="0">
                <a:solidFill>
                  <a:schemeClr val="tx2"/>
                </a:solidFill>
                <a:latin typeface="+mn-lt"/>
                <a:ea typeface="+mn-ea"/>
              </a:rPr>
              <a:t>puesto </a:t>
            </a:r>
            <a:r>
              <a:rPr lang="es-ES_tradnl" sz="2000" b="1" dirty="0">
                <a:solidFill>
                  <a:schemeClr val="tx2"/>
                </a:solidFill>
                <a:latin typeface="+mn-lt"/>
                <a:ea typeface="+mn-ea"/>
              </a:rPr>
              <a:t>de manera que el trabajador pueda pisar el andamio directamente desde la </a:t>
            </a:r>
            <a:r>
              <a:rPr lang="es-ES_tradnl" sz="2000" b="1" dirty="0" smtClean="0">
                <a:solidFill>
                  <a:schemeClr val="tx2"/>
                </a:solidFill>
                <a:latin typeface="+mn-lt"/>
                <a:ea typeface="+mn-ea"/>
              </a:rPr>
              <a:t>escalera.</a:t>
            </a:r>
            <a:r>
              <a:rPr lang="en-US" sz="2000" b="1" dirty="0" smtClean="0">
                <a:solidFill>
                  <a:schemeClr val="tx2"/>
                </a:solidFill>
                <a:latin typeface="+mn-lt"/>
                <a:ea typeface="+mn-ea"/>
              </a:rPr>
              <a:t> </a:t>
            </a:r>
            <a:endParaRPr lang="en-US" sz="2000" b="1" dirty="0">
              <a:solidFill>
                <a:schemeClr val="tx2"/>
              </a:solidFill>
              <a:latin typeface="+mn-lt"/>
              <a:ea typeface="+mn-ea"/>
            </a:endParaRPr>
          </a:p>
        </p:txBody>
      </p:sp>
      <p:sp>
        <p:nvSpPr>
          <p:cNvPr id="7" name="Title 13"/>
          <p:cNvSpPr txBox="1">
            <a:spLocks noGrp="1"/>
          </p:cNvSpPr>
          <p:nvPr>
            <p:ph type="title"/>
          </p:nvPr>
        </p:nvSpPr>
        <p:spPr>
          <a:xfrm>
            <a:off x="571500" y="228600"/>
            <a:ext cx="7772400" cy="754053"/>
          </a:xfrm>
          <a:prstGeom prst="rect">
            <a:avLst/>
          </a:prstGeom>
          <a:solidFill>
            <a:schemeClr val="tx2"/>
          </a:solidFill>
        </p:spPr>
        <p:txBody>
          <a:bodyPr wrap="square">
            <a:spAutoFit/>
          </a:bodyPr>
          <a:lstStyle/>
          <a:p>
            <a:pPr algn="ctr" fontAlgn="auto">
              <a:spcAft>
                <a:spcPts val="0"/>
              </a:spcAft>
              <a:defRPr/>
            </a:pPr>
            <a:r>
              <a:rPr lang="en-US" kern="10" dirty="0" smtClean="0">
                <a:ln w="9525">
                  <a:solidFill>
                    <a:srgbClr val="000000"/>
                  </a:solidFill>
                  <a:round/>
                  <a:headEnd/>
                  <a:tailEnd/>
                </a:ln>
                <a:solidFill>
                  <a:srgbClr val="FFFFFF"/>
                </a:solidFill>
                <a:latin typeface="Arial Black"/>
                <a:ea typeface="+mn-ea"/>
                <a:cs typeface="+mj-cs"/>
              </a:rPr>
              <a:t>Trabajando con Seguridad</a:t>
            </a:r>
            <a:endParaRPr lang="en-US"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2" title="Picture of an aerial lift platform flipped over on its side"/>
          <p:cNvPicPr>
            <a:picLocks noChangeAspect="1" noChangeArrowheads="1"/>
          </p:cNvPicPr>
          <p:nvPr/>
        </p:nvPicPr>
        <p:blipFill>
          <a:blip r:embed="rId3" cstate="print"/>
          <a:srcRect/>
          <a:stretch>
            <a:fillRect/>
          </a:stretch>
        </p:blipFill>
        <p:spPr bwMode="auto">
          <a:xfrm>
            <a:off x="609600" y="304800"/>
            <a:ext cx="7943441" cy="6184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990600" y="5334000"/>
            <a:ext cx="3200400" cy="1015663"/>
          </a:xfrm>
          <a:prstGeom prst="rect">
            <a:avLst/>
          </a:prstGeom>
          <a:solidFill>
            <a:schemeClr val="accent3"/>
          </a:solidFill>
          <a:ln w="9525">
            <a:noFill/>
            <a:miter lim="800000"/>
            <a:headEnd/>
            <a:tailEnd/>
          </a:ln>
        </p:spPr>
        <p:txBody>
          <a:bodyPr wrap="square">
            <a:spAutoFit/>
          </a:bodyPr>
          <a:lstStyle/>
          <a:p>
            <a:pPr fontAlgn="auto">
              <a:spcBef>
                <a:spcPts val="0"/>
              </a:spcBef>
              <a:spcAft>
                <a:spcPts val="0"/>
              </a:spcAft>
              <a:defRPr/>
            </a:pPr>
            <a:r>
              <a:rPr lang="es-MX" sz="2000" b="1" dirty="0">
                <a:solidFill>
                  <a:schemeClr val="tx2"/>
                </a:solidFill>
                <a:latin typeface="Book Antiqua" charset="0"/>
              </a:rPr>
              <a:t>No conduzca con la plataforma de elevación aérea </a:t>
            </a:r>
            <a:r>
              <a:rPr lang="es-MX" sz="2000" b="1" dirty="0" smtClean="0">
                <a:solidFill>
                  <a:schemeClr val="tx2"/>
                </a:solidFill>
                <a:latin typeface="Book Antiqua" charset="0"/>
              </a:rPr>
              <a:t>elevada</a:t>
            </a:r>
            <a:endParaRPr lang="en-US" b="1" dirty="0">
              <a:solidFill>
                <a:schemeClr val="tx2"/>
              </a:solidFill>
              <a:latin typeface="+mn-lt"/>
              <a:ea typeface="+mn-ea"/>
            </a:endParaRPr>
          </a:p>
        </p:txBody>
      </p:sp>
      <p:sp>
        <p:nvSpPr>
          <p:cNvPr id="56323" name="Slide Number Placeholder 1"/>
          <p:cNvSpPr>
            <a:spLocks noGrp="1"/>
          </p:cNvSpPr>
          <p:nvPr>
            <p:ph type="sldNum" sz="quarter" idx="12"/>
          </p:nvPr>
        </p:nvSpPr>
        <p:spPr bwMode="auto">
          <a:xfrm>
            <a:off x="152400" y="6260637"/>
            <a:ext cx="457200" cy="457200"/>
          </a:xfrm>
          <a:ln>
            <a:miter lim="800000"/>
            <a:headEnd/>
            <a:tailEnd/>
          </a:ln>
        </p:spPr>
        <p:txBody>
          <a:bodyPr/>
          <a:lstStyle/>
          <a:p>
            <a:fld id="{0DA44098-8427-4AF4-9059-DF0ED965A837}" type="slidenum">
              <a:rPr lang="en-US" smtClean="0"/>
              <a:pPr/>
              <a:t>45</a:t>
            </a:fld>
            <a:endParaRPr lang="en-US" dirty="0"/>
          </a:p>
        </p:txBody>
      </p:sp>
      <p:sp>
        <p:nvSpPr>
          <p:cNvPr id="3" name="Title 2" hidden="1"/>
          <p:cNvSpPr>
            <a:spLocks noGrp="1"/>
          </p:cNvSpPr>
          <p:nvPr>
            <p:ph type="title"/>
          </p:nvPr>
        </p:nvSpPr>
        <p:spPr/>
        <p:txBody>
          <a:bodyPr/>
          <a:lstStyle/>
          <a:p>
            <a:r>
              <a:rPr lang="en-US" dirty="0" smtClean="0"/>
              <a:t>Picture of aerial lift tipped over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title="Picture of an extensible boom aerial lift"/>
          <p:cNvGrpSpPr>
            <a:grpSpLocks/>
          </p:cNvGrpSpPr>
          <p:nvPr/>
        </p:nvGrpSpPr>
        <p:grpSpPr bwMode="auto">
          <a:xfrm>
            <a:off x="152400" y="2819400"/>
            <a:ext cx="4343400" cy="3276600"/>
            <a:chOff x="1248" y="1056"/>
            <a:chExt cx="3236" cy="2027"/>
          </a:xfrm>
        </p:grpSpPr>
        <p:pic>
          <p:nvPicPr>
            <p:cNvPr id="3" name="Picture 3" title="Picture of an extensible boom aerial lif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 y="1056"/>
              <a:ext cx="3236" cy="2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313" name="Rectangle 6"/>
            <p:cNvSpPr>
              <a:spLocks noChangeArrowheads="1"/>
            </p:cNvSpPr>
            <p:nvPr/>
          </p:nvSpPr>
          <p:spPr bwMode="auto">
            <a:xfrm rot="470730">
              <a:off x="1488" y="2592"/>
              <a:ext cx="480" cy="192"/>
            </a:xfrm>
            <a:prstGeom prst="rect">
              <a:avLst/>
            </a:prstGeom>
            <a:solidFill>
              <a:srgbClr val="CAA55D"/>
            </a:solidFill>
            <a:ln w="9525">
              <a:noFill/>
              <a:miter lim="800000"/>
              <a:headEnd/>
              <a:tailEnd/>
            </a:ln>
          </p:spPr>
          <p:txBody>
            <a:bodyPr wrap="none" anchor="ctr"/>
            <a:lstStyle/>
            <a:p>
              <a:endParaRPr lang="en-US">
                <a:latin typeface="Georgia" pitchFamily="-106" charset="0"/>
              </a:endParaRPr>
            </a:p>
          </p:txBody>
        </p:sp>
      </p:grpSp>
      <p:pic>
        <p:nvPicPr>
          <p:cNvPr id="5" name="Picture 7" title="Picture of an all-terrain forklift with basket attachme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371600"/>
            <a:ext cx="3810000" cy="367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914400" y="6248400"/>
            <a:ext cx="4380451" cy="369332"/>
          </a:xfrm>
          <a:prstGeom prst="rect">
            <a:avLst/>
          </a:prstGeom>
          <a:solidFill>
            <a:schemeClr val="accent3"/>
          </a:solidFill>
        </p:spPr>
        <p:txBody>
          <a:bodyPr wrap="none">
            <a:spAutoFit/>
          </a:bodyPr>
          <a:lstStyle/>
          <a:p>
            <a:pPr marL="231775" indent="-231775">
              <a:spcBef>
                <a:spcPct val="30000"/>
              </a:spcBef>
            </a:pPr>
            <a:r>
              <a:rPr lang="es-ES_tradnl" dirty="0" smtClean="0">
                <a:solidFill>
                  <a:schemeClr val="tx2"/>
                </a:solidFill>
                <a:latin typeface="Georgia" pitchFamily="-106" charset="0"/>
              </a:rPr>
              <a:t>Plataforma de elevación extensible aérea.</a:t>
            </a:r>
            <a:endParaRPr lang="es-ES_tradnl" dirty="0">
              <a:solidFill>
                <a:schemeClr val="tx2"/>
              </a:solidFill>
              <a:latin typeface="Georgia" pitchFamily="-106" charset="0"/>
            </a:endParaRPr>
          </a:p>
        </p:txBody>
      </p:sp>
      <p:sp>
        <p:nvSpPr>
          <p:cNvPr id="8" name="Rectangle 7"/>
          <p:cNvSpPr/>
          <p:nvPr/>
        </p:nvSpPr>
        <p:spPr>
          <a:xfrm>
            <a:off x="4800600" y="5181600"/>
            <a:ext cx="4114800" cy="646331"/>
          </a:xfrm>
          <a:prstGeom prst="rect">
            <a:avLst/>
          </a:prstGeom>
          <a:solidFill>
            <a:schemeClr val="accent3"/>
          </a:solidFill>
        </p:spPr>
        <p:txBody>
          <a:bodyPr wrap="square">
            <a:spAutoFit/>
          </a:bodyPr>
          <a:lstStyle/>
          <a:p>
            <a:pPr algn="ctr"/>
            <a:r>
              <a:rPr lang="es-MX" dirty="0" smtClean="0">
                <a:solidFill>
                  <a:schemeClr val="tx2"/>
                </a:solidFill>
                <a:latin typeface="Georgia" pitchFamily="-106" charset="0"/>
              </a:rPr>
              <a:t>Canasta adaptable a el manipulador/ elevador de materiales</a:t>
            </a:r>
            <a:endParaRPr lang="es-MX" dirty="0">
              <a:solidFill>
                <a:schemeClr val="tx2"/>
              </a:solidFill>
              <a:latin typeface="Georgia" pitchFamily="-106" charset="0"/>
            </a:endParaRPr>
          </a:p>
        </p:txBody>
      </p:sp>
      <p:sp>
        <p:nvSpPr>
          <p:cNvPr id="10" name="Slide Number Placeholder 9"/>
          <p:cNvSpPr>
            <a:spLocks noGrp="1"/>
          </p:cNvSpPr>
          <p:nvPr>
            <p:ph type="sldNum" sz="quarter" idx="12"/>
          </p:nvPr>
        </p:nvSpPr>
        <p:spPr/>
        <p:txBody>
          <a:bodyPr/>
          <a:lstStyle/>
          <a:p>
            <a:fld id="{72E3D2FB-6F75-4813-BD2E-5A94EFAC87A1}" type="slidenum">
              <a:rPr lang="en-US"/>
              <a:pPr/>
              <a:t>46</a:t>
            </a:fld>
            <a:endParaRPr lang="en-US"/>
          </a:p>
        </p:txBody>
      </p:sp>
      <p:sp>
        <p:nvSpPr>
          <p:cNvPr id="12" name="Title 13"/>
          <p:cNvSpPr txBox="1">
            <a:spLocks noGrp="1"/>
          </p:cNvSpPr>
          <p:nvPr>
            <p:ph type="title"/>
          </p:nvPr>
        </p:nvSpPr>
        <p:spPr>
          <a:xfrm>
            <a:off x="796662" y="381000"/>
            <a:ext cx="7772400" cy="754053"/>
          </a:xfrm>
          <a:prstGeom prst="rect">
            <a:avLst/>
          </a:prstGeom>
          <a:solidFill>
            <a:schemeClr val="tx2"/>
          </a:solidFill>
        </p:spPr>
        <p:txBody>
          <a:bodyPr wrap="square">
            <a:spAutoFit/>
          </a:bodyPr>
          <a:lstStyle/>
          <a:p>
            <a:pPr algn="ctr" fontAlgn="auto">
              <a:spcAft>
                <a:spcPts val="0"/>
              </a:spcAft>
              <a:defRPr/>
            </a:pPr>
            <a:r>
              <a:rPr lang="en-US" kern="10" dirty="0" smtClean="0">
                <a:ln w="9525">
                  <a:solidFill>
                    <a:srgbClr val="000000"/>
                  </a:solidFill>
                  <a:round/>
                  <a:headEnd/>
                  <a:tailEnd/>
                </a:ln>
                <a:solidFill>
                  <a:srgbClr val="FFFFFF"/>
                </a:solidFill>
                <a:latin typeface="Arial Black"/>
                <a:ea typeface="+mn-ea"/>
                <a:cs typeface="+mj-cs"/>
              </a:rPr>
              <a:t>Trabajando con Seguridad</a:t>
            </a:r>
            <a:endParaRPr lang="en-US"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s-ES_tradnl" dirty="0"/>
              <a:t>Actividad </a:t>
            </a:r>
            <a:r>
              <a:rPr lang="es-ES_tradnl" dirty="0" smtClean="0"/>
              <a:t>de </a:t>
            </a:r>
            <a:r>
              <a:rPr lang="es-ES_tradnl" dirty="0"/>
              <a:t>G</a:t>
            </a:r>
            <a:r>
              <a:rPr lang="es-ES_tradnl" dirty="0" smtClean="0"/>
              <a:t>rupo </a:t>
            </a:r>
            <a:r>
              <a:rPr lang="es-ES_tradnl" dirty="0"/>
              <a:t>P</a:t>
            </a:r>
            <a:r>
              <a:rPr lang="es-ES_tradnl" dirty="0" smtClean="0"/>
              <a:t>equeño</a:t>
            </a:r>
            <a:r>
              <a:rPr lang="en-US" dirty="0" smtClean="0"/>
              <a:t>	</a:t>
            </a:r>
          </a:p>
        </p:txBody>
      </p:sp>
      <p:sp>
        <p:nvSpPr>
          <p:cNvPr id="100355" name="Content Placeholder 2"/>
          <p:cNvSpPr>
            <a:spLocks noGrp="1"/>
          </p:cNvSpPr>
          <p:nvPr>
            <p:ph sz="quarter" idx="1"/>
          </p:nvPr>
        </p:nvSpPr>
        <p:spPr/>
        <p:txBody>
          <a:bodyPr/>
          <a:lstStyle/>
          <a:p>
            <a:r>
              <a:rPr lang="es-ES_tradnl" dirty="0"/>
              <a:t>Mira las imágenes e identificar los riesgos de caídas en las </a:t>
            </a:r>
            <a:r>
              <a:rPr lang="es-ES_tradnl" dirty="0" smtClean="0"/>
              <a:t>fotos</a:t>
            </a:r>
            <a:endParaRPr lang="en-US" dirty="0" smtClean="0"/>
          </a:p>
        </p:txBody>
      </p:sp>
      <p:sp>
        <p:nvSpPr>
          <p:cNvPr id="4" name="Slide Number Placeholder 3"/>
          <p:cNvSpPr>
            <a:spLocks noGrp="1"/>
          </p:cNvSpPr>
          <p:nvPr>
            <p:ph type="sldNum" sz="quarter" idx="12"/>
          </p:nvPr>
        </p:nvSpPr>
        <p:spPr/>
        <p:txBody>
          <a:bodyPr/>
          <a:lstStyle/>
          <a:p>
            <a:fld id="{326DEDBF-147E-48FA-904A-AD67E132C132}"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TEEX_21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itle 3"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F55F7C49-AD69-481D-A5C0-5A5EE88EE5E7}"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cture of a worker on a scaffo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 y="65009"/>
            <a:ext cx="9144000" cy="6792991"/>
          </a:xfrm>
          <a:prstGeom prst="rect">
            <a:avLst/>
          </a:prstGeom>
        </p:spPr>
      </p:pic>
      <p:sp>
        <p:nvSpPr>
          <p:cNvPr id="3" name="Slide Number Placeholder 2"/>
          <p:cNvSpPr>
            <a:spLocks noGrp="1"/>
          </p:cNvSpPr>
          <p:nvPr>
            <p:ph type="sldNum" sz="quarter" idx="12"/>
          </p:nvPr>
        </p:nvSpPr>
        <p:spPr>
          <a:xfrm>
            <a:off x="152400" y="6324600"/>
            <a:ext cx="457200" cy="457200"/>
          </a:xfrm>
        </p:spPr>
        <p:txBody>
          <a:bodyPr/>
          <a:lstStyle/>
          <a:p>
            <a:fld id="{F57F352C-0402-496C-BE45-712ED04AA8C2}" type="slidenum">
              <a:rPr lang="en-US"/>
              <a:pPr/>
              <a:t>49</a:t>
            </a:fld>
            <a:endParaRPr lang="en-US"/>
          </a:p>
        </p:txBody>
      </p:sp>
      <p:sp>
        <p:nvSpPr>
          <p:cNvPr id="5" name="Title 4" hidden="1"/>
          <p:cNvSpPr>
            <a:spLocks noGrp="1"/>
          </p:cNvSpPr>
          <p:nvPr>
            <p:ph type="title"/>
          </p:nvPr>
        </p:nvSpPr>
        <p:spPr/>
        <p:txBody>
          <a:bodyPr/>
          <a:lstStyle/>
          <a:p>
            <a:r>
              <a:rPr lang="en-US" dirty="0" smtClean="0"/>
              <a:t>Picture of fall hazards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7772400" cy="1143000"/>
          </a:xfrm>
          <a:solidFill>
            <a:schemeClr val="accent3"/>
          </a:solidFill>
        </p:spPr>
        <p:txBody>
          <a:bodyPr>
            <a:normAutofit/>
          </a:bodyPr>
          <a:lstStyle/>
          <a:p>
            <a:pPr algn="ctr" fontAlgn="auto">
              <a:spcAft>
                <a:spcPts val="0"/>
              </a:spcAft>
              <a:defRP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¿Qué Hace PhilaPOSH?</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endParaRPr>
          </a:p>
        </p:txBody>
      </p:sp>
      <p:sp>
        <p:nvSpPr>
          <p:cNvPr id="9219" name="Content Placeholder 2"/>
          <p:cNvSpPr>
            <a:spLocks noGrp="1"/>
          </p:cNvSpPr>
          <p:nvPr>
            <p:ph idx="1"/>
          </p:nvPr>
        </p:nvSpPr>
        <p:spPr>
          <a:xfrm>
            <a:off x="838200" y="1905000"/>
            <a:ext cx="7696200" cy="4419600"/>
          </a:xfrm>
          <a:solidFill>
            <a:schemeClr val="accent3"/>
          </a:solidFill>
        </p:spPr>
        <p:txBody>
          <a:bodyPr>
            <a:normAutofit lnSpcReduction="10000"/>
          </a:bodyPr>
          <a:lstStyle/>
          <a:p>
            <a:pPr>
              <a:buFont typeface="Arial" charset="0"/>
              <a:buChar char="•"/>
            </a:pPr>
            <a:r>
              <a:rPr lang="es-MX" b="1" dirty="0" smtClean="0"/>
              <a:t>¡Apoya a los trabajadores en construcción!</a:t>
            </a:r>
          </a:p>
          <a:p>
            <a:pPr lvl="1">
              <a:buFont typeface="Arial" charset="0"/>
              <a:buChar char="•"/>
            </a:pPr>
            <a:r>
              <a:rPr lang="es-MX" b="1" dirty="0" smtClean="0"/>
              <a:t>Somos un recurso para usted</a:t>
            </a:r>
          </a:p>
          <a:p>
            <a:pPr lvl="1">
              <a:buFont typeface="Arial" charset="0"/>
              <a:buChar char="•"/>
            </a:pPr>
            <a:endParaRPr lang="es-MX" b="1" dirty="0" smtClean="0"/>
          </a:p>
          <a:p>
            <a:pPr>
              <a:buFont typeface="Arial" charset="0"/>
              <a:buChar char="•"/>
            </a:pPr>
            <a:r>
              <a:rPr lang="es-MX" b="1" dirty="0" smtClean="0">
                <a:ea typeface="ＭＳ Ｐゴシック" pitchFamily="34" charset="-128"/>
              </a:rPr>
              <a:t>Provee entrenamientos </a:t>
            </a:r>
          </a:p>
          <a:p>
            <a:pPr lvl="1">
              <a:buFont typeface="Arial" charset="0"/>
              <a:buChar char="•"/>
            </a:pPr>
            <a:r>
              <a:rPr lang="es-MX" b="1" dirty="0" smtClean="0"/>
              <a:t>Certificado de OSHA de 10 y 30 horas en Construcción y Industria en General</a:t>
            </a:r>
          </a:p>
          <a:p>
            <a:pPr>
              <a:buFont typeface="Arial" charset="0"/>
              <a:buChar char="•"/>
            </a:pPr>
            <a:r>
              <a:rPr lang="es-MX" b="1" dirty="0" smtClean="0"/>
              <a:t>Patrocina </a:t>
            </a:r>
            <a:r>
              <a:rPr lang="es-MX" b="1" dirty="0"/>
              <a:t>un evento anual </a:t>
            </a:r>
            <a:r>
              <a:rPr lang="es-MX" b="1" dirty="0" smtClean="0"/>
              <a:t>el 28 de abril para conmemorar a los trabajadores que fallecieron en el trabajo </a:t>
            </a:r>
          </a:p>
          <a:p>
            <a:pPr>
              <a:buFont typeface="Arial" charset="0"/>
              <a:buChar char="•"/>
            </a:pPr>
            <a:r>
              <a:rPr lang="es-MX" b="1" dirty="0" smtClean="0"/>
              <a:t>Investiga las muertes en el trabajo en la región</a:t>
            </a:r>
          </a:p>
        </p:txBody>
      </p:sp>
      <p:sp>
        <p:nvSpPr>
          <p:cNvPr id="9220" name="Slide Number Placeholder 3"/>
          <p:cNvSpPr>
            <a:spLocks noGrp="1"/>
          </p:cNvSpPr>
          <p:nvPr>
            <p:ph type="sldNum" sz="quarter" idx="12"/>
          </p:nvPr>
        </p:nvSpPr>
        <p:spPr bwMode="auto">
          <a:ln>
            <a:miter lim="800000"/>
            <a:headEnd/>
            <a:tailEnd/>
          </a:ln>
        </p:spPr>
        <p:txBody>
          <a:bodyPr/>
          <a:lstStyle/>
          <a:p>
            <a:fld id="{CCDA5BC9-C9EC-4E83-9EE0-A96D9C6DAB8A}" type="slidenum">
              <a:rPr lang="en-US"/>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ocuments and Settings\Bruno\My Documents\My Pictures\My Albums\IMG_0861 (2).JPG" title="Picture of a fall hazard 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30893" y="6248400"/>
            <a:ext cx="457200" cy="457200"/>
          </a:xfrm>
        </p:spPr>
        <p:txBody>
          <a:bodyPr/>
          <a:lstStyle/>
          <a:p>
            <a:fld id="{8C4A25E1-A0DC-483B-A63B-BC5C77E7BC83}" type="slidenum">
              <a:rPr lang="en-US"/>
              <a:pPr/>
              <a:t>50</a:t>
            </a:fld>
            <a:endParaRPr lang="en-US"/>
          </a:p>
        </p:txBody>
      </p:sp>
      <p:sp>
        <p:nvSpPr>
          <p:cNvPr id="4" name="Title 3" hidden="1"/>
          <p:cNvSpPr>
            <a:spLocks noGrp="1"/>
          </p:cNvSpPr>
          <p:nvPr>
            <p:ph type="title"/>
          </p:nvPr>
        </p:nvSpPr>
        <p:spPr/>
        <p:txBody>
          <a:bodyPr/>
          <a:lstStyle/>
          <a:p>
            <a:r>
              <a:rPr lang="en-US" dirty="0" smtClean="0"/>
              <a:t>Picture of fall hazards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cole\AppData\Local\Temp\DSCN4591.JPG" title="Picture of roof and scaffol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8" y="0"/>
            <a:ext cx="9137822" cy="6857999"/>
          </a:xfrm>
          <a:prstGeom prst="rect">
            <a:avLst/>
          </a:prstGeom>
          <a:noFill/>
        </p:spPr>
      </p:pic>
      <p:sp>
        <p:nvSpPr>
          <p:cNvPr id="3" name="Slide Number Placeholder 2"/>
          <p:cNvSpPr>
            <a:spLocks noGrp="1"/>
          </p:cNvSpPr>
          <p:nvPr>
            <p:ph type="sldNum" sz="quarter" idx="12"/>
          </p:nvPr>
        </p:nvSpPr>
        <p:spPr>
          <a:xfrm>
            <a:off x="32951" y="6324600"/>
            <a:ext cx="457200" cy="457200"/>
          </a:xfrm>
        </p:spPr>
        <p:txBody>
          <a:bodyPr/>
          <a:lstStyle/>
          <a:p>
            <a:fld id="{F57F352C-0402-496C-BE45-712ED04AA8C2}" type="slidenum">
              <a:rPr lang="en-US"/>
              <a:pPr/>
              <a:t>51</a:t>
            </a:fld>
            <a:endParaRPr lang="en-US" dirty="0"/>
          </a:p>
        </p:txBody>
      </p:sp>
      <p:sp>
        <p:nvSpPr>
          <p:cNvPr id="4" name="Title 3"/>
          <p:cNvSpPr>
            <a:spLocks noGrp="1"/>
          </p:cNvSpPr>
          <p:nvPr>
            <p:ph type="title"/>
          </p:nvPr>
        </p:nvSpPr>
        <p:spPr/>
        <p:txBody>
          <a:bodyPr/>
          <a:lstStyle/>
          <a:p>
            <a:r>
              <a:rPr lang="en-US" dirty="0" smtClean="0"/>
              <a:t>Picture of fall hazards</a:t>
            </a:r>
            <a:endParaRPr lang="en-US" dirty="0"/>
          </a:p>
        </p:txBody>
      </p:sp>
    </p:spTree>
    <p:extLst>
      <p:ext uri="{BB962C8B-B14F-4D97-AF65-F5344CB8AC3E}">
        <p14:creationId xmlns:p14="http://schemas.microsoft.com/office/powerpoint/2010/main" val="1118267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Content Placeholder 3" descr="roof29.gif" title="Pictrure of a worker on a roof"/>
          <p:cNvPicPr>
            <a:picLocks noChangeAspect="1"/>
          </p:cNvPicPr>
          <p:nvPr/>
        </p:nvPicPr>
        <p:blipFill>
          <a:blip r:embed="rId3" cstate="print"/>
          <a:srcRect/>
          <a:stretch>
            <a:fillRect/>
          </a:stretch>
        </p:blipFill>
        <p:spPr bwMode="auto">
          <a:xfrm>
            <a:off x="457200" y="1219200"/>
            <a:ext cx="8382000" cy="5334000"/>
          </a:xfrm>
          <a:prstGeom prst="rect">
            <a:avLst/>
          </a:prstGeom>
          <a:noFill/>
          <a:ln w="9525">
            <a:noFill/>
            <a:miter lim="800000"/>
            <a:headEnd/>
            <a:tailEnd/>
          </a:ln>
        </p:spPr>
      </p:pic>
      <p:sp>
        <p:nvSpPr>
          <p:cNvPr id="6" name="Curved Down Arrow 5" title="Green curved down arrow "/>
          <p:cNvSpPr/>
          <p:nvPr/>
        </p:nvSpPr>
        <p:spPr>
          <a:xfrm flipH="1">
            <a:off x="1600200" y="4038600"/>
            <a:ext cx="990600" cy="609600"/>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9" name="Right Arrow 8" title="Green left arrow"/>
          <p:cNvSpPr/>
          <p:nvPr/>
        </p:nvSpPr>
        <p:spPr>
          <a:xfrm>
            <a:off x="3733800" y="3733800"/>
            <a:ext cx="533400" cy="6096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TextBox 9"/>
          <p:cNvSpPr txBox="1">
            <a:spLocks noChangeArrowheads="1"/>
          </p:cNvSpPr>
          <p:nvPr/>
        </p:nvSpPr>
        <p:spPr bwMode="auto">
          <a:xfrm>
            <a:off x="5410200" y="1676400"/>
            <a:ext cx="3581400" cy="4953000"/>
          </a:xfrm>
          <a:prstGeom prst="rect">
            <a:avLst/>
          </a:prstGeom>
          <a:solidFill>
            <a:schemeClr val="accent3"/>
          </a:solidFill>
          <a:ln w="9525">
            <a:solidFill>
              <a:schemeClr val="accent3"/>
            </a:solidFill>
            <a:miter lim="800000"/>
            <a:headEnd/>
            <a:tailEnd/>
          </a:ln>
        </p:spPr>
        <p:txBody>
          <a:bodyPr wrap="square">
            <a:spAutoFit/>
          </a:bodyPr>
          <a:lstStyle/>
          <a:p>
            <a:pPr>
              <a:buFont typeface="Arial" pitchFamily="34" charset="0"/>
              <a:buChar char="•"/>
            </a:pPr>
            <a:r>
              <a:rPr lang="en-US" b="1" dirty="0">
                <a:solidFill>
                  <a:schemeClr val="tx2"/>
                </a:solidFill>
                <a:latin typeface="+mn-lt"/>
              </a:rPr>
              <a:t> </a:t>
            </a:r>
            <a:r>
              <a:rPr lang="es-MX" b="1" dirty="0" smtClean="0">
                <a:solidFill>
                  <a:srgbClr val="1F497D"/>
                </a:solidFill>
                <a:latin typeface="+mn-lt"/>
              </a:rPr>
              <a:t>Peligro de Caída</a:t>
            </a:r>
          </a:p>
          <a:p>
            <a:pPr>
              <a:buFont typeface="Arial" pitchFamily="34" charset="0"/>
              <a:buChar char="•"/>
            </a:pPr>
            <a:r>
              <a:rPr lang="es-MX" b="1" dirty="0" smtClean="0">
                <a:solidFill>
                  <a:srgbClr val="1F497D"/>
                </a:solidFill>
                <a:latin typeface="+mn-lt"/>
              </a:rPr>
              <a:t> Los tragaluces (claraboyas) y otras aberturas del techo, tienen que ser cubiertas o protegidas.</a:t>
            </a:r>
          </a:p>
          <a:p>
            <a:pPr>
              <a:buFont typeface="Arial" charset="0"/>
              <a:buChar char="•"/>
            </a:pPr>
            <a:r>
              <a:rPr lang="en-US" b="1" dirty="0" smtClean="0">
                <a:solidFill>
                  <a:schemeClr val="tx2"/>
                </a:solidFill>
                <a:latin typeface="+mn-lt"/>
              </a:rPr>
              <a:t> </a:t>
            </a:r>
            <a:r>
              <a:rPr lang="es-PR" b="1" dirty="0" smtClean="0">
                <a:solidFill>
                  <a:srgbClr val="1F497D"/>
                </a:solidFill>
                <a:latin typeface="+mn-lt"/>
              </a:rPr>
              <a:t>El material usado para cubrir hoyos tiene que ser capaz de soportar el doble de la carga máxima y tienen que estar aseguradas (fijadas) al piso para prevenir que se desplacen, y deben estar marcadas con la palabra </a:t>
            </a:r>
            <a:r>
              <a:rPr lang="es-PR" altLang="en-US" b="1" dirty="0" smtClean="0">
                <a:solidFill>
                  <a:srgbClr val="1F497D"/>
                </a:solidFill>
                <a:latin typeface="+mn-lt"/>
              </a:rPr>
              <a:t>“</a:t>
            </a:r>
            <a:r>
              <a:rPr lang="es-PR" b="1" dirty="0" smtClean="0">
                <a:solidFill>
                  <a:srgbClr val="1F497D"/>
                </a:solidFill>
                <a:latin typeface="+mn-lt"/>
              </a:rPr>
              <a:t>HOLE</a:t>
            </a:r>
            <a:r>
              <a:rPr lang="es-PR" altLang="en-US" b="1" dirty="0" smtClean="0">
                <a:solidFill>
                  <a:srgbClr val="1F497D"/>
                </a:solidFill>
                <a:latin typeface="+mn-lt"/>
              </a:rPr>
              <a:t>”</a:t>
            </a:r>
            <a:r>
              <a:rPr lang="es-PR" b="1" dirty="0" smtClean="0">
                <a:solidFill>
                  <a:srgbClr val="1F497D"/>
                </a:solidFill>
                <a:latin typeface="+mn-lt"/>
              </a:rPr>
              <a:t> o </a:t>
            </a:r>
            <a:r>
              <a:rPr lang="es-PR" altLang="en-US" b="1" dirty="0" smtClean="0">
                <a:solidFill>
                  <a:srgbClr val="1F497D"/>
                </a:solidFill>
                <a:latin typeface="+mn-lt"/>
              </a:rPr>
              <a:t>“</a:t>
            </a:r>
            <a:r>
              <a:rPr lang="es-PR" b="1" dirty="0" smtClean="0">
                <a:solidFill>
                  <a:srgbClr val="1F497D"/>
                </a:solidFill>
                <a:latin typeface="+mn-lt"/>
              </a:rPr>
              <a:t>COVER</a:t>
            </a:r>
            <a:r>
              <a:rPr lang="es-PR" altLang="en-US" b="1" dirty="0" smtClean="0">
                <a:solidFill>
                  <a:srgbClr val="1F497D"/>
                </a:solidFill>
                <a:latin typeface="+mn-lt"/>
              </a:rPr>
              <a:t>”</a:t>
            </a:r>
            <a:r>
              <a:rPr lang="es-PR" b="1" dirty="0" smtClean="0">
                <a:solidFill>
                  <a:srgbClr val="1F497D"/>
                </a:solidFill>
                <a:latin typeface="+mn-lt"/>
              </a:rPr>
              <a:t> en inglés o </a:t>
            </a:r>
            <a:r>
              <a:rPr lang="es-PR" altLang="en-US" b="1" dirty="0" smtClean="0">
                <a:solidFill>
                  <a:srgbClr val="1F497D"/>
                </a:solidFill>
                <a:latin typeface="+mn-lt"/>
              </a:rPr>
              <a:t>“</a:t>
            </a:r>
            <a:r>
              <a:rPr lang="es-PR" b="1" dirty="0" smtClean="0">
                <a:solidFill>
                  <a:srgbClr val="1F497D"/>
                </a:solidFill>
                <a:latin typeface="+mn-lt"/>
              </a:rPr>
              <a:t>HOYO</a:t>
            </a:r>
            <a:r>
              <a:rPr lang="es-PR" altLang="en-US" b="1" dirty="0" smtClean="0">
                <a:solidFill>
                  <a:srgbClr val="1F497D"/>
                </a:solidFill>
                <a:latin typeface="+mn-lt"/>
              </a:rPr>
              <a:t>”</a:t>
            </a:r>
            <a:r>
              <a:rPr lang="es-PR" b="1" dirty="0" smtClean="0">
                <a:solidFill>
                  <a:srgbClr val="1F497D"/>
                </a:solidFill>
                <a:latin typeface="+mn-lt"/>
              </a:rPr>
              <a:t> o </a:t>
            </a:r>
            <a:r>
              <a:rPr lang="es-PR" altLang="en-US" b="1" dirty="0" smtClean="0">
                <a:solidFill>
                  <a:srgbClr val="1F497D"/>
                </a:solidFill>
                <a:latin typeface="+mn-lt"/>
              </a:rPr>
              <a:t>“</a:t>
            </a:r>
            <a:r>
              <a:rPr lang="es-PR" b="1" dirty="0" smtClean="0">
                <a:solidFill>
                  <a:srgbClr val="1F497D"/>
                </a:solidFill>
                <a:latin typeface="+mn-lt"/>
              </a:rPr>
              <a:t>CUBRIENDO  UN HOYO</a:t>
            </a:r>
            <a:r>
              <a:rPr lang="es-PR" altLang="en-US" b="1" dirty="0" smtClean="0">
                <a:solidFill>
                  <a:srgbClr val="1F497D"/>
                </a:solidFill>
                <a:latin typeface="+mn-lt"/>
              </a:rPr>
              <a:t>”</a:t>
            </a:r>
            <a:r>
              <a:rPr lang="es-PR" b="1" dirty="0" smtClean="0">
                <a:solidFill>
                  <a:srgbClr val="1F497D"/>
                </a:solidFill>
                <a:latin typeface="+mn-lt"/>
              </a:rPr>
              <a:t> en español.</a:t>
            </a:r>
            <a:endParaRPr lang="en-US" b="1" dirty="0">
              <a:solidFill>
                <a:schemeClr val="tx2"/>
              </a:solidFill>
              <a:latin typeface="+mn-lt"/>
            </a:endParaRPr>
          </a:p>
        </p:txBody>
      </p:sp>
      <p:sp>
        <p:nvSpPr>
          <p:cNvPr id="11" name="Slide Number Placeholder 5"/>
          <p:cNvSpPr>
            <a:spLocks noGrp="1"/>
          </p:cNvSpPr>
          <p:nvPr>
            <p:ph type="sldNum" sz="quarter" idx="12"/>
          </p:nvPr>
        </p:nvSpPr>
        <p:spPr/>
        <p:txBody>
          <a:bodyPr/>
          <a:lstStyle/>
          <a:p>
            <a:r>
              <a:rPr lang="en-US" dirty="0" smtClean="0"/>
              <a:t>52</a:t>
            </a:r>
            <a:endParaRPr lang="en-US" dirty="0"/>
          </a:p>
        </p:txBody>
      </p:sp>
      <p:cxnSp>
        <p:nvCxnSpPr>
          <p:cNvPr id="8" name="Straight Connector 7" title="Red line to make an X"/>
          <p:cNvCxnSpPr/>
          <p:nvPr/>
        </p:nvCxnSpPr>
        <p:spPr>
          <a:xfrm>
            <a:off x="4191000" y="34290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114800" y="33528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Red line to make an X"/>
          <p:cNvCxnSpPr/>
          <p:nvPr/>
        </p:nvCxnSpPr>
        <p:spPr>
          <a:xfrm>
            <a:off x="2209800" y="44958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title="Red line to make an X"/>
          <p:cNvCxnSpPr/>
          <p:nvPr/>
        </p:nvCxnSpPr>
        <p:spPr>
          <a:xfrm flipH="1">
            <a:off x="2133600" y="44196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)(4)(</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
        <p:nvSpPr>
          <p:cNvPr id="14" name="Title 1"/>
          <p:cNvSpPr>
            <a:spLocks noGrp="1"/>
          </p:cNvSpPr>
          <p:nvPr>
            <p:ph type="title"/>
          </p:nvPr>
        </p:nvSpPr>
        <p:spPr bwMode="auto">
          <a:xfrm>
            <a:off x="762000" y="152400"/>
            <a:ext cx="7772400" cy="1143000"/>
          </a:xfrm>
          <a:prstGeom prst="rect">
            <a:avLst/>
          </a:prstGeom>
          <a:noFill/>
          <a:ln w="9525">
            <a:noFill/>
            <a:miter lim="800000"/>
            <a:headEnd/>
            <a:tailEnd/>
          </a:ln>
        </p:spPr>
        <p:txBody>
          <a:bodyPr anchor="ctr"/>
          <a:lstStyle/>
          <a:p>
            <a:pPr algn="ctr"/>
            <a:r>
              <a:rPr lang="en-US" sz="4400" b="1" dirty="0" smtClean="0">
                <a:solidFill>
                  <a:schemeClr val="tx2"/>
                </a:solidFill>
                <a:latin typeface="Georgia" pitchFamily="-106" charset="0"/>
              </a:rPr>
              <a:t>Techado</a:t>
            </a:r>
            <a:endParaRPr lang="en-US" sz="44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1000"/>
                                        <p:tgtEl>
                                          <p:spTgt spid="10"/>
                                        </p:tgtEl>
                                      </p:cBhvr>
                                    </p:animEffec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53</a:t>
            </a:r>
            <a:endParaRPr lang="en-US" dirty="0"/>
          </a:p>
        </p:txBody>
      </p:sp>
      <p:pic>
        <p:nvPicPr>
          <p:cNvPr id="111619" name="Picture 2" descr="Saf-T-Screen Model S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5357813" cy="2627313"/>
          </a:xfrm>
          <a:prstGeom prst="rect">
            <a:avLst/>
          </a:prstGeom>
          <a:noFill/>
          <a:ln w="9525">
            <a:noFill/>
            <a:miter lim="800000"/>
            <a:headEnd/>
            <a:tailEnd/>
          </a:ln>
        </p:spPr>
      </p:pic>
      <p:pic>
        <p:nvPicPr>
          <p:cNvPr id="111620" name="Picture 4" descr="Skylight Railings" title="Example of a secured skylight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497263"/>
            <a:ext cx="4114800" cy="3113087"/>
          </a:xfrm>
          <a:prstGeom prst="rect">
            <a:avLst/>
          </a:prstGeom>
          <a:noFill/>
          <a:ln w="9525">
            <a:noFill/>
            <a:miter lim="800000"/>
            <a:headEnd/>
            <a:tailEnd/>
          </a:ln>
        </p:spPr>
      </p:pic>
      <p:sp>
        <p:nvSpPr>
          <p:cNvPr id="6" name="TextBox 5"/>
          <p:cNvSpPr txBox="1"/>
          <p:nvPr/>
        </p:nvSpPr>
        <p:spPr>
          <a:xfrm>
            <a:off x="685800" y="1143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7" name="TextBox 6"/>
          <p:cNvSpPr txBox="1"/>
          <p:nvPr/>
        </p:nvSpPr>
        <p:spPr>
          <a:xfrm>
            <a:off x="8229600" y="3581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C</a:t>
            </a:r>
          </a:p>
        </p:txBody>
      </p:sp>
      <p:pic>
        <p:nvPicPr>
          <p:cNvPr id="1026" name="Picture 2" descr="http://media.merchantcircle.com/40029072/Skylight%20Cages_full.jpeg" title="Example of a secured skylight cov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4303" y="3818731"/>
            <a:ext cx="320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4303" y="6025634"/>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Title 13"/>
          <p:cNvSpPr txBox="1">
            <a:spLocks noGrp="1"/>
          </p:cNvSpPr>
          <p:nvPr>
            <p:ph type="title"/>
          </p:nvPr>
        </p:nvSpPr>
        <p:spPr>
          <a:xfrm>
            <a:off x="762000" y="228600"/>
            <a:ext cx="7772400" cy="692497"/>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extLst>
      <p:ext uri="{BB962C8B-B14F-4D97-AF65-F5344CB8AC3E}">
        <p14:creationId xmlns:p14="http://schemas.microsoft.com/office/powerpoint/2010/main" val="3383036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hazards</a:t>
            </a:r>
            <a:endParaRPr lang="en-US" dirty="0"/>
          </a:p>
        </p:txBody>
      </p:sp>
      <p:sp>
        <p:nvSpPr>
          <p:cNvPr id="113667" name="Content Placeholder 2"/>
          <p:cNvSpPr>
            <a:spLocks noGrp="1"/>
          </p:cNvSpPr>
          <p:nvPr>
            <p:ph sz="quarter" idx="4294967295"/>
          </p:nvPr>
        </p:nvSpPr>
        <p:spPr>
          <a:xfrm>
            <a:off x="1371600" y="1447800"/>
            <a:ext cx="7772400" cy="4572000"/>
          </a:xfrm>
        </p:spPr>
        <p:txBody>
          <a:bodyPr/>
          <a:lstStyle/>
          <a:p>
            <a:r>
              <a:rPr lang="en-US" smtClean="0"/>
              <a:t>NEED pic of roofing work!</a:t>
            </a:r>
          </a:p>
        </p:txBody>
      </p:sp>
      <p:pic>
        <p:nvPicPr>
          <p:cNvPr id="3074" name="Picture 2" descr="C:\Users\Nicole\Documents\Javier Photos\javier 033.JPG" title="Pictured are two roofers working from an unprotected flat roof 6’ or more above the next level without conventional or alternative method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189" y="223559"/>
            <a:ext cx="8255000" cy="619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5130800" y="5317524"/>
            <a:ext cx="3581400" cy="369888"/>
          </a:xfrm>
          <a:prstGeom prst="rect">
            <a:avLst/>
          </a:prstGeom>
          <a:solidFill>
            <a:schemeClr val="accent3"/>
          </a:solidFill>
          <a:ln w="9525">
            <a:solidFill>
              <a:schemeClr val="accent3"/>
            </a:solidFill>
            <a:miter lim="800000"/>
            <a:headEnd/>
            <a:tailEnd/>
          </a:ln>
        </p:spPr>
        <p:txBody>
          <a:bodyPr>
            <a:spAutoFit/>
          </a:bodyPr>
          <a:lstStyle/>
          <a:p>
            <a:pPr fontAlgn="auto">
              <a:spcBef>
                <a:spcPts val="0"/>
              </a:spcBef>
              <a:spcAft>
                <a:spcPts val="0"/>
              </a:spcAft>
              <a:buFont typeface="Arial" pitchFamily="34" charset="0"/>
              <a:buChar char="•"/>
              <a:defRPr/>
            </a:pPr>
            <a:r>
              <a:rPr lang="en-US" b="1" dirty="0">
                <a:solidFill>
                  <a:schemeClr val="tx2"/>
                </a:solidFill>
                <a:latin typeface="+mn-lt"/>
                <a:ea typeface="+mn-ea"/>
              </a:rPr>
              <a:t> </a:t>
            </a:r>
            <a:r>
              <a:rPr lang="es-MX" b="1" dirty="0" smtClean="0">
                <a:solidFill>
                  <a:srgbClr val="1F497D"/>
                </a:solidFill>
              </a:rPr>
              <a:t>Peligro de Caída</a:t>
            </a:r>
            <a:endParaRPr lang="en-US" b="1" dirty="0">
              <a:solidFill>
                <a:schemeClr val="tx2"/>
              </a:solidFill>
              <a:latin typeface="+mn-lt"/>
              <a:ea typeface="+mn-ea"/>
            </a:endParaRPr>
          </a:p>
        </p:txBody>
      </p:sp>
      <p:cxnSp>
        <p:nvCxnSpPr>
          <p:cNvPr id="8" name="Straight Connector 7" title="Red line to make an X"/>
          <p:cNvCxnSpPr/>
          <p:nvPr/>
        </p:nvCxnSpPr>
        <p:spPr>
          <a:xfrm>
            <a:off x="3581400" y="11430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p:cNvCxnSpPr/>
          <p:nvPr/>
        </p:nvCxnSpPr>
        <p:spPr>
          <a:xfrm flipH="1">
            <a:off x="3352800" y="6096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a:off x="6781800" y="6172200"/>
            <a:ext cx="2362200" cy="369888"/>
          </a:xfrm>
          <a:prstGeom prst="rect">
            <a:avLst/>
          </a:prstGeom>
          <a:noFill/>
          <a:ln w="9525">
            <a:noFill/>
            <a:miter lim="800000"/>
            <a:headEnd/>
            <a:tailEnd/>
          </a:ln>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1926.501(b)(10)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
        <p:nvSpPr>
          <p:cNvPr id="7" name="Slide Number Placeholder 6"/>
          <p:cNvSpPr>
            <a:spLocks noGrp="1"/>
          </p:cNvSpPr>
          <p:nvPr>
            <p:ph type="sldNum" sz="quarter" idx="12"/>
          </p:nvPr>
        </p:nvSpPr>
        <p:spPr/>
        <p:txBody>
          <a:bodyPr/>
          <a:lstStyle/>
          <a:p>
            <a:r>
              <a:rPr lang="en-US" dirty="0" smtClean="0"/>
              <a:t>54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55</a:t>
            </a:r>
            <a:endParaRPr lang="en-US" dirty="0"/>
          </a:p>
        </p:txBody>
      </p:sp>
      <p:pic>
        <p:nvPicPr>
          <p:cNvPr id="4" name="Picture 4" descr="Roof-53"/>
          <p:cNvPicPr>
            <a:picLocks noGrp="1" noChangeAspect="1" noChangeArrowheads="1"/>
          </p:cNvPicPr>
          <p:nvPr>
            <p:ph sz="quarter" idx="4294967295"/>
          </p:nvPr>
        </p:nvPicPr>
        <p:blipFill>
          <a:blip r:embed="rId3" cstate="print"/>
          <a:srcRect/>
          <a:stretch>
            <a:fillRect/>
          </a:stretch>
        </p:blipFill>
        <p:spPr>
          <a:xfrm>
            <a:off x="838200" y="1143000"/>
            <a:ext cx="7543800" cy="53435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3"/>
          <p:cNvSpPr txBox="1">
            <a:spLocks noGrp="1"/>
          </p:cNvSpPr>
          <p:nvPr>
            <p:ph type="title"/>
          </p:nvPr>
        </p:nvSpPr>
        <p:spPr bwMode="auto">
          <a:xfrm>
            <a:off x="685800" y="304800"/>
            <a:ext cx="78486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56</a:t>
            </a:r>
            <a:endParaRPr lang="en-US" dirty="0"/>
          </a:p>
        </p:txBody>
      </p:sp>
      <p:pic>
        <p:nvPicPr>
          <p:cNvPr id="117763" name="Content Placeholder 4" title="Picture of workers on a roof"/>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914400" y="1447800"/>
            <a:ext cx="7332662" cy="4876800"/>
          </a:xfrm>
        </p:spPr>
      </p:pic>
      <p:sp>
        <p:nvSpPr>
          <p:cNvPr id="6" name="Title 13"/>
          <p:cNvSpPr txBox="1">
            <a:spLocks noGrp="1"/>
          </p:cNvSpPr>
          <p:nvPr>
            <p:ph type="title"/>
          </p:nvPr>
        </p:nvSpPr>
        <p:spPr bwMode="auto">
          <a:xfrm>
            <a:off x="762000" y="381000"/>
            <a:ext cx="77724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Green background"/>
          <p:cNvSpPr/>
          <p:nvPr/>
        </p:nvSpPr>
        <p:spPr>
          <a:xfrm>
            <a:off x="609600" y="1295400"/>
            <a:ext cx="8001000" cy="5257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1140" name="Slide Number Placeholder 4"/>
          <p:cNvSpPr>
            <a:spLocks noGrp="1"/>
          </p:cNvSpPr>
          <p:nvPr>
            <p:ph type="sldNum" sz="quarter" idx="12"/>
          </p:nvPr>
        </p:nvSpPr>
        <p:spPr bwMode="auto">
          <a:ln>
            <a:miter lim="800000"/>
            <a:headEnd/>
            <a:tailEnd/>
          </a:ln>
        </p:spPr>
        <p:txBody>
          <a:bodyPr/>
          <a:lstStyle/>
          <a:p>
            <a:r>
              <a:rPr lang="en-US" dirty="0" smtClean="0"/>
              <a:t>57</a:t>
            </a:r>
            <a:endParaRPr lang="en-US" dirty="0"/>
          </a:p>
        </p:txBody>
      </p:sp>
      <p:sp>
        <p:nvSpPr>
          <p:cNvPr id="6" name="TextBox 5"/>
          <p:cNvSpPr txBox="1">
            <a:spLocks noChangeArrowheads="1"/>
          </p:cNvSpPr>
          <p:nvPr/>
        </p:nvSpPr>
        <p:spPr bwMode="auto">
          <a:xfrm>
            <a:off x="4495800" y="1524000"/>
            <a:ext cx="3581400" cy="1938992"/>
          </a:xfrm>
          <a:prstGeom prst="rect">
            <a:avLst/>
          </a:prstGeom>
          <a:solidFill>
            <a:schemeClr val="tx2"/>
          </a:solidFill>
          <a:ln w="9525">
            <a:solidFill>
              <a:schemeClr val="tx2"/>
            </a:solidFill>
            <a:miter lim="800000"/>
            <a:headEnd/>
            <a:tailEnd/>
          </a:ln>
        </p:spPr>
        <p:txBody>
          <a:bodyPr>
            <a:spAutoFit/>
          </a:bodyPr>
          <a:lstStyle/>
          <a:p>
            <a:r>
              <a:rPr lang="es-PR" sz="2400" b="1" dirty="0" smtClean="0">
                <a:solidFill>
                  <a:schemeClr val="accent3"/>
                </a:solidFill>
                <a:latin typeface="Book Antiqua" pitchFamily="18" charset="0"/>
              </a:rPr>
              <a:t>Otra alternativa segura que puede ser utilizada durante el trabajo de techo es una jirafa (canasta).</a:t>
            </a:r>
          </a:p>
        </p:txBody>
      </p:sp>
      <p:pic>
        <p:nvPicPr>
          <p:cNvPr id="119813" name="Picture 2" title="Picture of an aerial li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524000"/>
            <a:ext cx="3048000" cy="4810125"/>
          </a:xfrm>
          <a:prstGeom prst="rect">
            <a:avLst/>
          </a:prstGeom>
          <a:noFill/>
          <a:ln w="9525">
            <a:noFill/>
            <a:miter lim="800000"/>
            <a:headEnd/>
            <a:tailEnd/>
          </a:ln>
        </p:spPr>
      </p:pic>
      <p:sp>
        <p:nvSpPr>
          <p:cNvPr id="8" name="TextBox 7"/>
          <p:cNvSpPr txBox="1">
            <a:spLocks noChangeArrowheads="1"/>
          </p:cNvSpPr>
          <p:nvPr/>
        </p:nvSpPr>
        <p:spPr bwMode="auto">
          <a:xfrm>
            <a:off x="3810000" y="4876800"/>
            <a:ext cx="4724400" cy="1323439"/>
          </a:xfrm>
          <a:prstGeom prst="rect">
            <a:avLst/>
          </a:prstGeom>
          <a:solidFill>
            <a:schemeClr val="tx2"/>
          </a:solidFill>
          <a:ln w="9525">
            <a:solidFill>
              <a:schemeClr val="tx2"/>
            </a:solidFill>
            <a:miter lim="800000"/>
            <a:headEnd/>
            <a:tailEnd/>
          </a:ln>
        </p:spPr>
        <p:txBody>
          <a:bodyPr wrap="square">
            <a:spAutoFit/>
          </a:bodyPr>
          <a:lstStyle/>
          <a:p>
            <a:pPr lvl="0">
              <a:buFont typeface="Arial" pitchFamily="34" charset="0"/>
              <a:buChar char="•"/>
            </a:pPr>
            <a:r>
              <a:rPr lang="en-US" sz="2000" b="1" dirty="0">
                <a:solidFill>
                  <a:srgbClr val="9BBB59"/>
                </a:solidFill>
                <a:latin typeface="Georgia" pitchFamily="-106" charset="0"/>
              </a:rPr>
              <a:t> </a:t>
            </a:r>
            <a:r>
              <a:rPr lang="es-MX" sz="2000" b="1" dirty="0" smtClean="0">
                <a:solidFill>
                  <a:schemeClr val="accent3"/>
                </a:solidFill>
                <a:latin typeface="Book Antiqua" pitchFamily="18" charset="0"/>
              </a:rPr>
              <a:t>Vista la Protección Debida Contra Caídas (amarres &amp; arnés)</a:t>
            </a:r>
          </a:p>
          <a:p>
            <a:pPr>
              <a:buFont typeface="Arial" pitchFamily="34" charset="0"/>
              <a:buChar char="•"/>
            </a:pPr>
            <a:r>
              <a:rPr lang="es-MX" sz="2000" b="1" dirty="0" smtClean="0">
                <a:solidFill>
                  <a:schemeClr val="accent3"/>
                </a:solidFill>
                <a:latin typeface="Book Antiqua" pitchFamily="18" charset="0"/>
              </a:rPr>
              <a:t> Átelo a un punto de anclaje en la misma plataforma de elevación. </a:t>
            </a:r>
          </a:p>
        </p:txBody>
      </p:sp>
      <p:sp>
        <p:nvSpPr>
          <p:cNvPr id="9" name="Title 13"/>
          <p:cNvSpPr txBox="1">
            <a:spLocks noGrp="1"/>
          </p:cNvSpPr>
          <p:nvPr>
            <p:ph type="title"/>
          </p:nvPr>
        </p:nvSpPr>
        <p:spPr bwMode="auto">
          <a:xfrm>
            <a:off x="723900" y="304800"/>
            <a:ext cx="77724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sp>
        <p:nvSpPr>
          <p:cNvPr id="7" name="Slide Number Placeholder 6"/>
          <p:cNvSpPr>
            <a:spLocks noGrp="1"/>
          </p:cNvSpPr>
          <p:nvPr>
            <p:ph type="sldNum" sz="quarter" idx="12"/>
          </p:nvPr>
        </p:nvSpPr>
        <p:spPr>
          <a:xfrm>
            <a:off x="152400" y="6219568"/>
            <a:ext cx="457200" cy="457200"/>
          </a:xfrm>
        </p:spPr>
        <p:txBody>
          <a:bodyPr/>
          <a:lstStyle/>
          <a:p>
            <a:fld id="{4CF02843-6DA0-4D7E-8FDA-DDD31C4932E7}" type="slidenum">
              <a:rPr lang="en-US"/>
              <a:pPr/>
              <a:t>58</a:t>
            </a:fld>
            <a:endParaRPr lang="en-US"/>
          </a:p>
        </p:txBody>
      </p:sp>
      <p:pic>
        <p:nvPicPr>
          <p:cNvPr id="1026" name="Picture 2" descr="E:\ReiterRoofing\DSCN6658.JPG" title="Picture of workers performing roofing operations from an unprotected roof edge 20’ above the next level or ground level without conventional or alternative methods of fall protection"/>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2677297" y="228600"/>
            <a:ext cx="6110287" cy="4572000"/>
          </a:xfrm>
          <a:prstGeom prst="rect">
            <a:avLst/>
          </a:prstGeom>
          <a:noFill/>
        </p:spPr>
      </p:pic>
      <p:pic>
        <p:nvPicPr>
          <p:cNvPr id="121861" name="Picture 11" title="Picture of workers performing roofing operations from an unprotected roof edge 20’ above the next level or ground level without conventional or alternative methods of fall protection"/>
          <p:cNvPicPr>
            <a:picLocks noChangeAspect="1"/>
          </p:cNvPicPr>
          <p:nvPr/>
        </p:nvPicPr>
        <p:blipFill>
          <a:blip r:embed="rId4" cstate="email">
            <a:extLst>
              <a:ext uri="{28A0092B-C50C-407E-A947-70E740481C1C}">
                <a14:useLocalDpi xmlns:a14="http://schemas.microsoft.com/office/drawing/2010/main"/>
              </a:ext>
            </a:extLst>
          </a:blip>
          <a:srcRect t="12850" r="678"/>
          <a:stretch>
            <a:fillRect/>
          </a:stretch>
        </p:blipFill>
        <p:spPr bwMode="auto">
          <a:xfrm>
            <a:off x="685800" y="2332960"/>
            <a:ext cx="4724400" cy="4114800"/>
          </a:xfrm>
          <a:prstGeom prst="rect">
            <a:avLst/>
          </a:prstGeom>
          <a:noFill/>
          <a:ln>
            <a:noFill/>
          </a:ln>
        </p:spPr>
      </p:pic>
      <p:cxnSp>
        <p:nvCxnSpPr>
          <p:cNvPr id="13" name="Straight Connector 12"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V="1">
            <a:off x="2667000" y="2286000"/>
            <a:ext cx="4114800"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fall hazards</a:t>
            </a:r>
            <a:endParaRPr lang="en-US" dirty="0"/>
          </a:p>
        </p:txBody>
      </p:sp>
    </p:spTree>
    <p:extLst>
      <p:ext uri="{BB962C8B-B14F-4D97-AF65-F5344CB8AC3E}">
        <p14:creationId xmlns:p14="http://schemas.microsoft.com/office/powerpoint/2010/main" val="25493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Slide Number Placeholder 5"/>
          <p:cNvSpPr>
            <a:spLocks noGrp="1"/>
          </p:cNvSpPr>
          <p:nvPr>
            <p:ph type="sldNum" sz="quarter" idx="12"/>
          </p:nvPr>
        </p:nvSpPr>
        <p:spPr bwMode="auto">
          <a:ln>
            <a:miter lim="800000"/>
            <a:headEnd/>
            <a:tailEnd/>
          </a:ln>
        </p:spPr>
        <p:txBody>
          <a:bodyPr/>
          <a:lstStyle/>
          <a:p>
            <a:r>
              <a:rPr lang="en-US" dirty="0" smtClean="0"/>
              <a:t>59</a:t>
            </a:r>
            <a:endParaRPr lang="en-US" dirty="0"/>
          </a:p>
        </p:txBody>
      </p:sp>
      <p:pic>
        <p:nvPicPr>
          <p:cNvPr id="123906" name="Content Placeholder 3" descr="floor18.jpg" title="Picture of a worker using a Personal Fall Arrest System"/>
          <p:cNvPicPr>
            <a:picLocks noGrp="1" noChangeAspect="1"/>
          </p:cNvPicPr>
          <p:nvPr>
            <p:ph idx="4294967295"/>
          </p:nvPr>
        </p:nvPicPr>
        <p:blipFill>
          <a:blip r:embed="rId3" cstate="print"/>
          <a:srcRect/>
          <a:stretch>
            <a:fillRect/>
          </a:stretch>
        </p:blipFill>
        <p:spPr>
          <a:xfrm>
            <a:off x="1147119" y="1371600"/>
            <a:ext cx="6400800" cy="4900613"/>
          </a:xfrm>
        </p:spPr>
      </p:pic>
      <p:sp>
        <p:nvSpPr>
          <p:cNvPr id="8" name="TextBox 7"/>
          <p:cNvSpPr txBox="1">
            <a:spLocks noChangeArrowheads="1"/>
          </p:cNvSpPr>
          <p:nvPr/>
        </p:nvSpPr>
        <p:spPr bwMode="auto">
          <a:xfrm>
            <a:off x="6172200" y="2514600"/>
            <a:ext cx="2743200" cy="1862048"/>
          </a:xfrm>
          <a:prstGeom prst="rect">
            <a:avLst/>
          </a:prstGeom>
          <a:solidFill>
            <a:schemeClr val="accent3"/>
          </a:solidFill>
          <a:ln w="9525">
            <a:solidFill>
              <a:schemeClr val="accent3"/>
            </a:solidFill>
            <a:miter lim="800000"/>
            <a:headEnd/>
            <a:tailEnd/>
          </a:ln>
        </p:spPr>
        <p:txBody>
          <a:bodyPr wrap="square">
            <a:spAutoFit/>
          </a:bodyPr>
          <a:lstStyle/>
          <a:p>
            <a:pPr algn="ctr"/>
            <a:r>
              <a:rPr lang="es-ES" sz="2300" b="1" dirty="0" smtClean="0">
                <a:solidFill>
                  <a:schemeClr val="tx2"/>
                </a:solidFill>
                <a:latin typeface="Book Antiqua" pitchFamily="18" charset="0"/>
              </a:rPr>
              <a:t>Trabajador utiliza un sistema personal de la detención de la ca</a:t>
            </a:r>
            <a:r>
              <a:rPr lang="es-ES" sz="2300" b="1" dirty="0" smtClean="0">
                <a:solidFill>
                  <a:schemeClr val="tx2"/>
                </a:solidFill>
                <a:latin typeface="Calibri" pitchFamily="34" charset="0"/>
              </a:rPr>
              <a:t>í</a:t>
            </a:r>
            <a:r>
              <a:rPr lang="es-ES" sz="2300" b="1" dirty="0" smtClean="0">
                <a:solidFill>
                  <a:schemeClr val="tx2"/>
                </a:solidFill>
                <a:latin typeface="Book Antiqua" pitchFamily="18" charset="0"/>
              </a:rPr>
              <a:t>da</a:t>
            </a:r>
            <a:endParaRPr lang="en-US" sz="2300" b="1" dirty="0">
              <a:solidFill>
                <a:schemeClr val="tx2"/>
              </a:solidFill>
              <a:latin typeface="Book Antiqua" pitchFamily="18" charset="0"/>
            </a:endParaRPr>
          </a:p>
        </p:txBody>
      </p:sp>
      <p:sp>
        <p:nvSpPr>
          <p:cNvPr id="7" name="Title 13"/>
          <p:cNvSpPr txBox="1">
            <a:spLocks noGrp="1"/>
          </p:cNvSpPr>
          <p:nvPr>
            <p:ph type="title"/>
          </p:nvPr>
        </p:nvSpPr>
        <p:spPr bwMode="auto">
          <a:xfrm>
            <a:off x="762000" y="381000"/>
            <a:ext cx="77724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s-MX" sz="3600" u="sng" dirty="0"/>
              <a:t>Objetivos de </a:t>
            </a:r>
            <a:r>
              <a:rPr lang="es-MX" sz="3600" u="sng" dirty="0" smtClean="0"/>
              <a:t>Aprendizaje</a:t>
            </a:r>
            <a:endParaRPr lang="en-US" u="sng" dirty="0" smtClean="0"/>
          </a:p>
        </p:txBody>
      </p:sp>
      <p:sp>
        <p:nvSpPr>
          <p:cNvPr id="3" name="Slide Number Placeholder 2"/>
          <p:cNvSpPr>
            <a:spLocks noGrp="1"/>
          </p:cNvSpPr>
          <p:nvPr>
            <p:ph type="sldNum" sz="quarter" idx="12"/>
          </p:nvPr>
        </p:nvSpPr>
        <p:spPr/>
        <p:txBody>
          <a:bodyPr/>
          <a:lstStyle/>
          <a:p>
            <a:fld id="{6A7C9691-432E-4259-9F14-F63814592120}" type="slidenum">
              <a:rPr lang="en-US"/>
              <a:pPr/>
              <a:t>6</a:t>
            </a:fld>
            <a:endParaRPr lang="en-US"/>
          </a:p>
        </p:txBody>
      </p:sp>
      <p:sp>
        <p:nvSpPr>
          <p:cNvPr id="4" name="Content Placeholder 3"/>
          <p:cNvSpPr>
            <a:spLocks noGrp="1"/>
          </p:cNvSpPr>
          <p:nvPr>
            <p:ph sz="quarter" idx="1"/>
          </p:nvPr>
        </p:nvSpPr>
        <p:spPr>
          <a:xfrm>
            <a:off x="914400" y="1447800"/>
            <a:ext cx="7772400" cy="5257800"/>
          </a:xfrm>
        </p:spPr>
        <p:txBody>
          <a:bodyPr>
            <a:normAutofit lnSpcReduction="10000"/>
          </a:bodyPr>
          <a:lstStyle/>
          <a:p>
            <a:pPr>
              <a:lnSpc>
                <a:spcPct val="90000"/>
              </a:lnSpc>
            </a:pPr>
            <a:r>
              <a:rPr lang="es-MX" sz="2500" dirty="0" smtClean="0">
                <a:solidFill>
                  <a:schemeClr val="tx2"/>
                </a:solidFill>
              </a:rPr>
              <a:t>Revisar el impacto de los accidentes y enfermedades en el trabajo</a:t>
            </a:r>
          </a:p>
          <a:p>
            <a:pPr>
              <a:lnSpc>
                <a:spcPct val="90000"/>
              </a:lnSpc>
              <a:buNone/>
            </a:pPr>
            <a:endParaRPr lang="es-MX" sz="2500" dirty="0" smtClean="0">
              <a:solidFill>
                <a:schemeClr val="tx2"/>
              </a:solidFill>
            </a:endParaRPr>
          </a:p>
          <a:p>
            <a:pPr>
              <a:lnSpc>
                <a:spcPct val="90000"/>
              </a:lnSpc>
            </a:pPr>
            <a:r>
              <a:rPr lang="es-MX" sz="2500" dirty="0" smtClean="0">
                <a:solidFill>
                  <a:schemeClr val="tx2"/>
                </a:solidFill>
              </a:rPr>
              <a:t>Explicar lo que hace OSHA</a:t>
            </a:r>
          </a:p>
          <a:p>
            <a:pPr>
              <a:lnSpc>
                <a:spcPct val="90000"/>
              </a:lnSpc>
            </a:pPr>
            <a:endParaRPr lang="es-MX" sz="2500" dirty="0" smtClean="0">
              <a:solidFill>
                <a:schemeClr val="tx2"/>
              </a:solidFill>
            </a:endParaRPr>
          </a:p>
          <a:p>
            <a:pPr>
              <a:lnSpc>
                <a:spcPct val="90000"/>
              </a:lnSpc>
            </a:pPr>
            <a:r>
              <a:rPr lang="es-MX" sz="2500" dirty="0" smtClean="0">
                <a:solidFill>
                  <a:schemeClr val="tx2"/>
                </a:solidFill>
              </a:rPr>
              <a:t>Identificar riesgos de caídas</a:t>
            </a:r>
          </a:p>
          <a:p>
            <a:pPr>
              <a:lnSpc>
                <a:spcPct val="90000"/>
              </a:lnSpc>
              <a:buFont typeface="Wingdings 2" pitchFamily="-106" charset="2"/>
              <a:buNone/>
            </a:pPr>
            <a:endParaRPr lang="es-MX" sz="2500" dirty="0" smtClean="0">
              <a:solidFill>
                <a:schemeClr val="tx2"/>
              </a:solidFill>
            </a:endParaRPr>
          </a:p>
          <a:p>
            <a:pPr>
              <a:lnSpc>
                <a:spcPct val="90000"/>
              </a:lnSpc>
            </a:pPr>
            <a:r>
              <a:rPr lang="es-MX" sz="2400" dirty="0" smtClean="0">
                <a:solidFill>
                  <a:schemeClr val="tx2"/>
                </a:solidFill>
              </a:rPr>
              <a:t>Presentar los requerimientos de OSHA para la protección de caídas con atención especial en techos, andamios, escaleras, y escalones</a:t>
            </a:r>
          </a:p>
          <a:p>
            <a:pPr marL="0" indent="0">
              <a:lnSpc>
                <a:spcPct val="90000"/>
              </a:lnSpc>
              <a:buNone/>
            </a:pPr>
            <a:endParaRPr lang="es-MX" sz="2500" dirty="0" smtClean="0">
              <a:solidFill>
                <a:schemeClr val="tx2"/>
              </a:solidFill>
            </a:endParaRPr>
          </a:p>
          <a:p>
            <a:pPr>
              <a:lnSpc>
                <a:spcPct val="90000"/>
              </a:lnSpc>
            </a:pPr>
            <a:r>
              <a:rPr lang="es-MX" sz="2500" dirty="0" smtClean="0">
                <a:solidFill>
                  <a:schemeClr val="tx2"/>
                </a:solidFill>
              </a:rPr>
              <a:t>Revisar los derechos y responsabilidades de los trabajadores y empleadores con respecto ala seguridad en el trabajo</a:t>
            </a:r>
            <a:endParaRPr lang="es-MX" sz="2400" dirty="0" smtClean="0">
              <a:solidFill>
                <a:schemeClr val="tx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4"/>
          <p:cNvSpPr>
            <a:spLocks noGrp="1"/>
          </p:cNvSpPr>
          <p:nvPr>
            <p:ph type="sldNum" sz="quarter" idx="12"/>
          </p:nvPr>
        </p:nvSpPr>
        <p:spPr bwMode="auto">
          <a:ln>
            <a:miter lim="800000"/>
            <a:headEnd/>
            <a:tailEnd/>
          </a:ln>
        </p:spPr>
        <p:txBody>
          <a:bodyPr/>
          <a:lstStyle/>
          <a:p>
            <a:r>
              <a:rPr lang="en-US" dirty="0" smtClean="0"/>
              <a:t>60</a:t>
            </a:r>
            <a:endParaRPr lang="en-US" dirty="0"/>
          </a:p>
        </p:txBody>
      </p:sp>
      <p:sp>
        <p:nvSpPr>
          <p:cNvPr id="128005" name="Rectangle 3"/>
          <p:cNvSpPr>
            <a:spLocks noGrp="1" noChangeArrowheads="1"/>
          </p:cNvSpPr>
          <p:nvPr>
            <p:ph sz="half" idx="4294967295"/>
          </p:nvPr>
        </p:nvSpPr>
        <p:spPr>
          <a:xfrm>
            <a:off x="2971800" y="5715000"/>
            <a:ext cx="6172200" cy="838200"/>
          </a:xfrm>
          <a:solidFill>
            <a:schemeClr val="accent3"/>
          </a:solidFill>
        </p:spPr>
        <p:txBody>
          <a:bodyPr>
            <a:normAutofit fontScale="92500"/>
          </a:bodyPr>
          <a:lstStyle/>
          <a:p>
            <a:pPr marL="6350" indent="-6350">
              <a:buClr>
                <a:schemeClr val="tx1">
                  <a:shade val="95000"/>
                </a:schemeClr>
              </a:buClr>
              <a:buNone/>
              <a:defRPr/>
            </a:pPr>
            <a:r>
              <a:rPr lang="es-AR" sz="2200" b="1" dirty="0" smtClean="0">
                <a:solidFill>
                  <a:srgbClr val="1F497D"/>
                </a:solidFill>
              </a:rPr>
              <a:t>Coloque la escalera en una base estable antes de usarla.  </a:t>
            </a:r>
            <a:r>
              <a:rPr lang="es-ES" sz="2200" b="1" dirty="0" smtClean="0">
                <a:solidFill>
                  <a:srgbClr val="1F497D"/>
                </a:solidFill>
              </a:rPr>
              <a:t>Esto </a:t>
            </a:r>
            <a:r>
              <a:rPr lang="es-ES" sz="2200" b="1" u="sng" dirty="0" smtClean="0">
                <a:solidFill>
                  <a:srgbClr val="1F497D"/>
                </a:solidFill>
              </a:rPr>
              <a:t>no</a:t>
            </a:r>
            <a:r>
              <a:rPr lang="es-ES" sz="2200" b="1" dirty="0" smtClean="0">
                <a:solidFill>
                  <a:srgbClr val="1F497D"/>
                </a:solidFill>
              </a:rPr>
              <a:t> es una base estable.</a:t>
            </a:r>
            <a:endParaRPr lang="es-AR" sz="2200" b="1" dirty="0" smtClean="0">
              <a:solidFill>
                <a:srgbClr val="1F497D"/>
              </a:solidFill>
            </a:endParaRPr>
          </a:p>
        </p:txBody>
      </p:sp>
      <p:pic>
        <p:nvPicPr>
          <p:cNvPr id="128004" name="Picture 3" descr="Ladder in stair on bucket 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66800"/>
            <a:ext cx="7051014" cy="441960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title="Red line to make an X"/>
          <p:cNvCxnSpPr/>
          <p:nvPr/>
        </p:nvCxnSpPr>
        <p:spPr>
          <a:xfrm>
            <a:off x="26670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28194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3241616" y="152400"/>
            <a:ext cx="2701381" cy="754053"/>
          </a:xfrm>
          <a:prstGeom prst="rect">
            <a:avLst/>
          </a:prstGeom>
        </p:spPr>
        <p:txBody>
          <a:bodyPr wrap="none">
            <a:spAutoFit/>
          </a:bodyPr>
          <a:lstStyle/>
          <a:p>
            <a:pPr algn="ctr"/>
            <a:r>
              <a:rPr lang="es-MX" b="1" dirty="0" smtClean="0">
                <a:solidFill>
                  <a:schemeClr val="tx2"/>
                </a:solidFill>
                <a:latin typeface="+mj-lt"/>
              </a:rPr>
              <a:t>Escaleras</a:t>
            </a:r>
            <a:endParaRPr lang="es-MX" b="1"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3" descr="bricking16.jpg" title="Picture of a worker on a ladder"/>
          <p:cNvPicPr>
            <a:picLocks noChangeAspect="1"/>
          </p:cNvPicPr>
          <p:nvPr/>
        </p:nvPicPr>
        <p:blipFill>
          <a:blip r:embed="rId3" cstate="print"/>
          <a:srcRect/>
          <a:stretch>
            <a:fillRect/>
          </a:stretch>
        </p:blipFill>
        <p:spPr bwMode="auto">
          <a:xfrm>
            <a:off x="280219" y="729343"/>
            <a:ext cx="8482781" cy="5366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2" name="Slide Number Placeholder 4"/>
          <p:cNvSpPr>
            <a:spLocks noGrp="1"/>
          </p:cNvSpPr>
          <p:nvPr>
            <p:ph type="sldNum" sz="quarter" idx="12"/>
          </p:nvPr>
        </p:nvSpPr>
        <p:spPr bwMode="auto">
          <a:xfrm>
            <a:off x="152400" y="6209169"/>
            <a:ext cx="457200" cy="457200"/>
          </a:xfrm>
          <a:ln>
            <a:miter lim="800000"/>
            <a:headEnd/>
            <a:tailEnd/>
          </a:ln>
        </p:spPr>
        <p:txBody>
          <a:bodyPr/>
          <a:lstStyle/>
          <a:p>
            <a:r>
              <a:rPr lang="en-US" dirty="0" smtClean="0"/>
              <a:t>61</a:t>
            </a:r>
            <a:endParaRPr lang="en-US" dirty="0"/>
          </a:p>
        </p:txBody>
      </p:sp>
      <p:cxnSp>
        <p:nvCxnSpPr>
          <p:cNvPr id="5" name="Straight Connector 4" title="Red line to make an X"/>
          <p:cNvCxnSpPr/>
          <p:nvPr/>
        </p:nvCxnSpPr>
        <p:spPr>
          <a:xfrm>
            <a:off x="1447800" y="1447800"/>
            <a:ext cx="4038600" cy="2971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609600" y="1752600"/>
            <a:ext cx="4724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029200" y="4419600"/>
            <a:ext cx="3886200" cy="2246769"/>
          </a:xfrm>
          <a:prstGeom prst="rect">
            <a:avLst/>
          </a:prstGeom>
          <a:solidFill>
            <a:schemeClr val="accent3"/>
          </a:solidFill>
          <a:ln w="9525">
            <a:solidFill>
              <a:schemeClr val="accent3"/>
            </a:solidFill>
            <a:miter lim="800000"/>
            <a:headEnd/>
            <a:tailEnd/>
          </a:ln>
        </p:spPr>
        <p:txBody>
          <a:bodyPr wrap="square">
            <a:spAutoFit/>
          </a:bodyPr>
          <a:lstStyle/>
          <a:p>
            <a:pPr algn="ctr"/>
            <a:r>
              <a:rPr lang="es-PR" sz="2000" b="1" dirty="0" smtClean="0">
                <a:solidFill>
                  <a:srgbClr val="1F497D"/>
                </a:solidFill>
                <a:latin typeface="+mn-lt"/>
              </a:rPr>
              <a:t>Cuando se usa una escalera de extensión para obtener acceso a una superficie elevada, los marcos laterales de la escalera tienen que estar ambos apoyados.</a:t>
            </a:r>
            <a:endParaRPr lang="es-PR" b="1" dirty="0">
              <a:solidFill>
                <a:srgbClr val="1F497D"/>
              </a:solidFill>
              <a:latin typeface="+mn-lt"/>
            </a:endParaRPr>
          </a:p>
        </p:txBody>
      </p:sp>
      <p:sp>
        <p:nvSpPr>
          <p:cNvPr id="3" name="Title 2" hidden="1"/>
          <p:cNvSpPr>
            <a:spLocks noGrp="1"/>
          </p:cNvSpPr>
          <p:nvPr>
            <p:ph type="title"/>
          </p:nvPr>
        </p:nvSpPr>
        <p:spPr/>
        <p:txBody>
          <a:bodyPr/>
          <a:lstStyle/>
          <a:p>
            <a:r>
              <a:rPr lang="en-US" dirty="0" smtClean="0"/>
              <a:t>Picture of fall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descr="bricking17.jpg" title="Picture of a worker holding onto the top of the pumpjack support post as he steps off the platform onto the top rung of the extension ladder"/>
          <p:cNvPicPr>
            <a:picLocks noChangeAspect="1"/>
          </p:cNvPicPr>
          <p:nvPr/>
        </p:nvPicPr>
        <p:blipFill>
          <a:blip r:embed="rId3" cstate="print"/>
          <a:srcRect/>
          <a:stretch>
            <a:fillRect/>
          </a:stretch>
        </p:blipFill>
        <p:spPr bwMode="auto">
          <a:xfrm>
            <a:off x="282145" y="470940"/>
            <a:ext cx="8621713" cy="5486400"/>
          </a:xfrm>
          <a:prstGeom prst="rect">
            <a:avLst/>
          </a:prstGeom>
          <a:noFill/>
          <a:ln w="9525">
            <a:noFill/>
            <a:miter lim="800000"/>
            <a:headEnd/>
            <a:tailEnd/>
          </a:ln>
        </p:spPr>
      </p:pic>
      <p:sp>
        <p:nvSpPr>
          <p:cNvPr id="49156" name="Slide Number Placeholder 4"/>
          <p:cNvSpPr>
            <a:spLocks noGrp="1"/>
          </p:cNvSpPr>
          <p:nvPr>
            <p:ph type="sldNum" sz="quarter" idx="12"/>
          </p:nvPr>
        </p:nvSpPr>
        <p:spPr bwMode="auto">
          <a:xfrm>
            <a:off x="152400" y="6172200"/>
            <a:ext cx="457200" cy="457200"/>
          </a:xfrm>
          <a:ln>
            <a:miter lim="800000"/>
            <a:headEnd/>
            <a:tailEnd/>
          </a:ln>
        </p:spPr>
        <p:txBody>
          <a:bodyPr/>
          <a:lstStyle/>
          <a:p>
            <a:r>
              <a:rPr lang="en-US" dirty="0" smtClean="0"/>
              <a:t>62</a:t>
            </a:r>
            <a:endParaRPr lang="en-US" dirty="0"/>
          </a:p>
        </p:txBody>
      </p:sp>
      <p:sp>
        <p:nvSpPr>
          <p:cNvPr id="7" name="TextBox 6"/>
          <p:cNvSpPr txBox="1">
            <a:spLocks noChangeArrowheads="1"/>
          </p:cNvSpPr>
          <p:nvPr/>
        </p:nvSpPr>
        <p:spPr bwMode="auto">
          <a:xfrm>
            <a:off x="685800" y="4114800"/>
            <a:ext cx="2971800" cy="1846659"/>
          </a:xfrm>
          <a:prstGeom prst="rect">
            <a:avLst/>
          </a:prstGeom>
          <a:solidFill>
            <a:schemeClr val="accent3"/>
          </a:solidFill>
          <a:ln w="9525">
            <a:solidFill>
              <a:schemeClr val="accent3"/>
            </a:solidFill>
            <a:miter lim="800000"/>
            <a:headEnd/>
            <a:tailEnd/>
          </a:ln>
        </p:spPr>
        <p:txBody>
          <a:bodyPr wrap="square">
            <a:spAutoFit/>
          </a:bodyPr>
          <a:lstStyle/>
          <a:p>
            <a:pPr algn="ctr"/>
            <a:r>
              <a:rPr lang="es-PR" sz="1900" b="1" dirty="0" smtClean="0">
                <a:solidFill>
                  <a:srgbClr val="1F497D"/>
                </a:solidFill>
                <a:latin typeface="+mn-lt"/>
              </a:rPr>
              <a:t>La escalera debe de extenderse una distancia mínima de 36 pulgadas sobre la plataforma de trabajo.</a:t>
            </a:r>
            <a:endParaRPr lang="es-PR" sz="1900" b="1" dirty="0">
              <a:solidFill>
                <a:srgbClr val="1F497D"/>
              </a:solidFill>
              <a:latin typeface="+mn-lt"/>
            </a:endParaRPr>
          </a:p>
        </p:txBody>
      </p:sp>
      <p:cxnSp>
        <p:nvCxnSpPr>
          <p:cNvPr id="5" name="Straight Connector 4" title="Red line to make an X"/>
          <p:cNvCxnSpPr/>
          <p:nvPr/>
        </p:nvCxnSpPr>
        <p:spPr>
          <a:xfrm>
            <a:off x="3429000" y="1981200"/>
            <a:ext cx="32004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3048000" y="2057400"/>
            <a:ext cx="32766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fall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Slide Number Placeholder 4"/>
          <p:cNvSpPr>
            <a:spLocks noGrp="1"/>
          </p:cNvSpPr>
          <p:nvPr>
            <p:ph type="sldNum" sz="quarter" idx="12"/>
          </p:nvPr>
        </p:nvSpPr>
        <p:spPr bwMode="auto">
          <a:xfrm>
            <a:off x="152400" y="6248400"/>
            <a:ext cx="457200" cy="457200"/>
          </a:xfrm>
          <a:ln>
            <a:miter lim="800000"/>
            <a:headEnd/>
            <a:tailEnd/>
          </a:ln>
        </p:spPr>
        <p:txBody>
          <a:bodyPr/>
          <a:lstStyle/>
          <a:p>
            <a:r>
              <a:rPr lang="en-US" dirty="0" smtClean="0"/>
              <a:t>63</a:t>
            </a:r>
            <a:endParaRPr lang="en-US" dirty="0"/>
          </a:p>
        </p:txBody>
      </p:sp>
      <p:sp>
        <p:nvSpPr>
          <p:cNvPr id="140291" name="Rectangle 3"/>
          <p:cNvSpPr>
            <a:spLocks noGrp="1" noChangeArrowheads="1"/>
          </p:cNvSpPr>
          <p:nvPr>
            <p:ph sz="half" idx="4294967295"/>
          </p:nvPr>
        </p:nvSpPr>
        <p:spPr>
          <a:xfrm>
            <a:off x="5410200" y="1104900"/>
            <a:ext cx="3581400" cy="3733800"/>
          </a:xfrm>
        </p:spPr>
        <p:txBody>
          <a:bodyPr>
            <a:noAutofit/>
          </a:bodyPr>
          <a:lstStyle/>
          <a:p>
            <a:r>
              <a:rPr lang="es-ES" sz="2400" b="1" dirty="0" smtClean="0">
                <a:solidFill>
                  <a:srgbClr val="1F497D"/>
                </a:solidFill>
                <a:ea typeface="ＭＳ Ｐゴシック" pitchFamily="34" charset="-128"/>
              </a:rPr>
              <a:t>Asegúrese de que la plataforma escalera o trabajo es lo suficientemente alta como para llegar a la labor de forma segura.</a:t>
            </a:r>
          </a:p>
          <a:p>
            <a:endParaRPr lang="es-ES" sz="2400" b="1" dirty="0" smtClean="0">
              <a:solidFill>
                <a:srgbClr val="1F497D"/>
              </a:solidFill>
              <a:ea typeface="ＭＳ Ｐゴシック" pitchFamily="34" charset="-128"/>
            </a:endParaRPr>
          </a:p>
          <a:p>
            <a:r>
              <a:rPr lang="es-ES" sz="2400" b="1" dirty="0" smtClean="0">
                <a:solidFill>
                  <a:srgbClr val="1F497D"/>
                </a:solidFill>
                <a:ea typeface="ＭＳ Ｐゴシック" pitchFamily="34" charset="-128"/>
              </a:rPr>
              <a:t>La parte superior o el escalón mas alto no se usa como un peldaño</a:t>
            </a:r>
          </a:p>
        </p:txBody>
      </p:sp>
      <p:pic>
        <p:nvPicPr>
          <p:cNvPr id="132100" name="Picture 6" descr="C:\Users\Nicole\Pictures\Construction Pics\Ladder photo.JPG" title="Picture of men using the top step of the ladders as a surface to stand 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914400"/>
            <a:ext cx="4562475" cy="4694238"/>
          </a:xfrm>
          <a:prstGeom prst="rect">
            <a:avLst/>
          </a:prstGeom>
          <a:noFill/>
          <a:ln w="9525">
            <a:noFill/>
            <a:miter lim="800000"/>
            <a:headEnd/>
            <a:tailEnd/>
          </a:ln>
        </p:spPr>
      </p:pic>
      <p:cxnSp>
        <p:nvCxnSpPr>
          <p:cNvPr id="5" name="Straight Connector 4" title="Red line to make an X"/>
          <p:cNvCxnSpPr/>
          <p:nvPr/>
        </p:nvCxnSpPr>
        <p:spPr>
          <a:xfrm>
            <a:off x="1600200" y="2971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1752600" y="3124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ladder fall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TEEX_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222" y="370703"/>
            <a:ext cx="4962525" cy="5983288"/>
          </a:xfrm>
          <a:prstGeom prst="rect">
            <a:avLst/>
          </a:prstGeom>
          <a:noFill/>
          <a:ln w="9525">
            <a:noFill/>
            <a:miter lim="800000"/>
            <a:headEnd/>
            <a:tailEnd/>
          </a:ln>
        </p:spPr>
      </p:pic>
      <p:sp>
        <p:nvSpPr>
          <p:cNvPr id="139268" name="Slide Number Placeholder 4"/>
          <p:cNvSpPr>
            <a:spLocks noGrp="1"/>
          </p:cNvSpPr>
          <p:nvPr>
            <p:ph type="sldNum" sz="quarter" idx="12"/>
          </p:nvPr>
        </p:nvSpPr>
        <p:spPr bwMode="auto">
          <a:xfrm>
            <a:off x="152400" y="6248400"/>
            <a:ext cx="457200" cy="457200"/>
          </a:xfrm>
          <a:ln>
            <a:miter lim="800000"/>
            <a:headEnd/>
            <a:tailEnd/>
          </a:ln>
        </p:spPr>
        <p:txBody>
          <a:bodyPr/>
          <a:lstStyle/>
          <a:p>
            <a:r>
              <a:rPr lang="en-US" dirty="0" smtClean="0"/>
              <a:t>64</a:t>
            </a:r>
            <a:endParaRPr lang="en-US" dirty="0"/>
          </a:p>
        </p:txBody>
      </p:sp>
      <p:sp>
        <p:nvSpPr>
          <p:cNvPr id="138243" name="Rectangle 3"/>
          <p:cNvSpPr>
            <a:spLocks noGrp="1" noChangeArrowheads="1"/>
          </p:cNvSpPr>
          <p:nvPr>
            <p:ph sz="half" idx="4294967295"/>
          </p:nvPr>
        </p:nvSpPr>
        <p:spPr>
          <a:xfrm>
            <a:off x="5029200" y="2286000"/>
            <a:ext cx="4114800" cy="1905000"/>
          </a:xfrm>
          <a:solidFill>
            <a:schemeClr val="accent3"/>
          </a:solidFill>
          <a:ln>
            <a:solidFill>
              <a:schemeClr val="accent3"/>
            </a:solidFill>
          </a:ln>
        </p:spPr>
        <p:txBody>
          <a:bodyPr>
            <a:normAutofit lnSpcReduction="10000"/>
          </a:bodyPr>
          <a:lstStyle/>
          <a:p>
            <a:pPr marL="346075" indent="-346075"/>
            <a:r>
              <a:rPr lang="es-MX" sz="2000" b="1" dirty="0" smtClean="0">
                <a:solidFill>
                  <a:srgbClr val="1F497D"/>
                </a:solidFill>
                <a:ea typeface="ＭＳ Ｐゴシック" pitchFamily="34" charset="-128"/>
              </a:rPr>
              <a:t>Necesita una escalera más alta.</a:t>
            </a:r>
          </a:p>
          <a:p>
            <a:pPr marL="346075" indent="-346075"/>
            <a:endParaRPr lang="es-MX" sz="2000" b="1" dirty="0" smtClean="0">
              <a:solidFill>
                <a:srgbClr val="1F497D"/>
              </a:solidFill>
              <a:ea typeface="ＭＳ Ｐゴシック" pitchFamily="34" charset="-128"/>
            </a:endParaRPr>
          </a:p>
          <a:p>
            <a:pPr marL="346075" indent="-346075"/>
            <a:r>
              <a:rPr lang="es-MX" sz="2000" b="1" dirty="0" smtClean="0">
                <a:solidFill>
                  <a:srgbClr val="1F497D"/>
                </a:solidFill>
                <a:ea typeface="ＭＳ Ｐゴシック" pitchFamily="34" charset="-128"/>
              </a:rPr>
              <a:t>No usa el soporte para la espalda y no se debe parar en el penúltimo escalón.</a:t>
            </a:r>
            <a:endParaRPr lang="en-US" sz="2000" b="1" dirty="0" smtClean="0">
              <a:solidFill>
                <a:srgbClr val="1F497D"/>
              </a:solidFill>
              <a:ea typeface="ＭＳ Ｐゴシック" pitchFamily="34" charset="-128"/>
            </a:endParaRPr>
          </a:p>
        </p:txBody>
      </p:sp>
      <p:cxnSp>
        <p:nvCxnSpPr>
          <p:cNvPr id="5" name="Straight Connector 4" title="Red line to make an X"/>
          <p:cNvCxnSpPr/>
          <p:nvPr/>
        </p:nvCxnSpPr>
        <p:spPr>
          <a:xfrm>
            <a:off x="2209800" y="2590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362200" y="2743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ladder fall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2" descr="LadderTi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7745413"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7461" name="Slide Number Placeholder 4"/>
          <p:cNvSpPr>
            <a:spLocks noGrp="1"/>
          </p:cNvSpPr>
          <p:nvPr>
            <p:ph type="sldNum" sz="quarter" idx="12"/>
          </p:nvPr>
        </p:nvSpPr>
        <p:spPr bwMode="auto">
          <a:noFill/>
          <a:ln>
            <a:miter lim="800000"/>
            <a:headEnd/>
            <a:tailEnd/>
          </a:ln>
        </p:spPr>
        <p:txBody>
          <a:bodyPr/>
          <a:lstStyle/>
          <a:p>
            <a:fld id="{393AACE7-0CDF-4A50-A05A-692728F1F88B}" type="slidenum">
              <a:rPr lang="en-US"/>
              <a:pPr/>
              <a:t>65</a:t>
            </a:fld>
            <a:endParaRPr lang="en-US"/>
          </a:p>
        </p:txBody>
      </p:sp>
      <p:sp>
        <p:nvSpPr>
          <p:cNvPr id="147462" name="TextBox 6"/>
          <p:cNvSpPr txBox="1">
            <a:spLocks noChangeArrowheads="1"/>
          </p:cNvSpPr>
          <p:nvPr/>
        </p:nvSpPr>
        <p:spPr bwMode="auto">
          <a:xfrm>
            <a:off x="3200400" y="5257800"/>
            <a:ext cx="5638800" cy="1015663"/>
          </a:xfrm>
          <a:prstGeom prst="rect">
            <a:avLst/>
          </a:prstGeom>
          <a:solidFill>
            <a:schemeClr val="accent3"/>
          </a:solidFill>
          <a:ln w="9525">
            <a:solidFill>
              <a:schemeClr val="accent3"/>
            </a:solidFill>
            <a:miter lim="800000"/>
            <a:headEnd/>
            <a:tailEnd/>
          </a:ln>
        </p:spPr>
        <p:txBody>
          <a:bodyPr wrap="square">
            <a:spAutoFit/>
          </a:bodyPr>
          <a:lstStyle/>
          <a:p>
            <a:pPr>
              <a:buFont typeface="Arial" pitchFamily="34" charset="0"/>
              <a:buChar char="•"/>
            </a:pPr>
            <a:r>
              <a:rPr lang="en-US" sz="2000" b="1" dirty="0" smtClean="0">
                <a:solidFill>
                  <a:schemeClr val="tx2"/>
                </a:solidFill>
                <a:latin typeface="+mn-lt"/>
              </a:rPr>
              <a:t> </a:t>
            </a:r>
            <a:r>
              <a:rPr lang="es-MX" sz="2000" b="1" dirty="0" smtClean="0">
                <a:solidFill>
                  <a:srgbClr val="1F497D"/>
                </a:solidFill>
                <a:latin typeface="+mn-lt"/>
              </a:rPr>
              <a:t>Extendido arriba de la plataforma de trabajo. </a:t>
            </a:r>
            <a:endParaRPr lang="es-MX" sz="2000" b="1" dirty="0" smtClean="0">
              <a:solidFill>
                <a:schemeClr val="tx2"/>
              </a:solidFill>
              <a:latin typeface="+mn-lt"/>
            </a:endParaRPr>
          </a:p>
          <a:p>
            <a:pPr>
              <a:buFont typeface="Arial" pitchFamily="34" charset="0"/>
              <a:buChar char="•"/>
            </a:pPr>
            <a:r>
              <a:rPr lang="es-MX" sz="2000" b="1" dirty="0" smtClean="0">
                <a:solidFill>
                  <a:schemeClr val="tx2"/>
                </a:solidFill>
                <a:latin typeface="+mn-lt"/>
              </a:rPr>
              <a:t> Escalera apropiadamente asegurada.</a:t>
            </a:r>
            <a:endParaRPr lang="es-MX" sz="2000" b="1" dirty="0">
              <a:solidFill>
                <a:schemeClr val="tx2"/>
              </a:solidFill>
              <a:latin typeface="+mn-lt"/>
            </a:endParaRPr>
          </a:p>
        </p:txBody>
      </p:sp>
      <p:sp>
        <p:nvSpPr>
          <p:cNvPr id="7" name="Slide Number Placeholder 4"/>
          <p:cNvSpPr txBox="1">
            <a:spLocks/>
          </p:cNvSpPr>
          <p:nvPr/>
        </p:nvSpPr>
        <p:spPr bwMode="auto">
          <a:xfrm>
            <a:off x="152400" y="6172200"/>
            <a:ext cx="457200" cy="457200"/>
          </a:xfrm>
          <a:prstGeom prst="ellipse">
            <a:avLst/>
          </a:prstGeom>
          <a:solidFill>
            <a:schemeClr val="accent1"/>
          </a:solidFill>
          <a:ln>
            <a:miter lim="800000"/>
            <a:headEnd/>
            <a:tailEnd/>
          </a:ln>
        </p:spPr>
        <p:txBody>
          <a:bodyPr vert="horz" wrap="none" lIns="0" tIns="0" rIns="0" bIns="0" numCol="1" anchor="ctr" anchorCtr="1"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Georgia" pitchFamily="-106" charset="0"/>
                <a:ea typeface="ＭＳ Ｐゴシック" pitchFamily="-106" charset="-128"/>
                <a:cs typeface="+mn-cs"/>
              </a:rPr>
              <a:t>65</a:t>
            </a:r>
            <a:endParaRPr kumimoji="0" lang="en-US" sz="1400" b="0" i="0" u="none" strike="noStrike" kern="1200" cap="none" spc="0" normalizeH="0" baseline="0" noProof="0" dirty="0">
              <a:ln>
                <a:noFill/>
              </a:ln>
              <a:solidFill>
                <a:srgbClr val="FFFFFF"/>
              </a:solidFill>
              <a:effectLst/>
              <a:uLnTx/>
              <a:uFillTx/>
              <a:latin typeface="Georgia" pitchFamily="-106" charset="0"/>
              <a:ea typeface="ＭＳ Ｐゴシック" pitchFamily="-106" charset="-128"/>
              <a:cs typeface="+mn-cs"/>
            </a:endParaRPr>
          </a:p>
        </p:txBody>
      </p:sp>
      <p:sp>
        <p:nvSpPr>
          <p:cNvPr id="8" name="Title 13"/>
          <p:cNvSpPr txBox="1">
            <a:spLocks noGrp="1"/>
          </p:cNvSpPr>
          <p:nvPr>
            <p:ph type="title"/>
          </p:nvPr>
        </p:nvSpPr>
        <p:spPr bwMode="auto">
          <a:xfrm>
            <a:off x="748506" y="381000"/>
            <a:ext cx="77724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descr="LadderSec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609600"/>
            <a:ext cx="4724400" cy="5486400"/>
          </a:xfrm>
          <a:prstGeom prst="rect">
            <a:avLst/>
          </a:prstGeom>
          <a:noFill/>
          <a:ln w="9525">
            <a:noFill/>
            <a:miter lim="800000"/>
            <a:headEnd/>
            <a:tailEnd/>
          </a:ln>
        </p:spPr>
      </p:pic>
      <p:sp>
        <p:nvSpPr>
          <p:cNvPr id="146437"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66</a:t>
            </a:r>
            <a:endParaRPr lang="en-US" dirty="0"/>
          </a:p>
        </p:txBody>
      </p:sp>
      <p:sp>
        <p:nvSpPr>
          <p:cNvPr id="146438" name="TextBox 8"/>
          <p:cNvSpPr txBox="1">
            <a:spLocks noChangeArrowheads="1"/>
          </p:cNvSpPr>
          <p:nvPr/>
        </p:nvSpPr>
        <p:spPr bwMode="auto">
          <a:xfrm>
            <a:off x="3657600" y="5334000"/>
            <a:ext cx="5257800" cy="400110"/>
          </a:xfrm>
          <a:prstGeom prst="rect">
            <a:avLst/>
          </a:prstGeom>
          <a:solidFill>
            <a:schemeClr val="accent3"/>
          </a:solidFill>
          <a:ln w="9525">
            <a:solidFill>
              <a:schemeClr val="accent3"/>
            </a:solidFill>
            <a:miter lim="800000"/>
            <a:headEnd/>
            <a:tailEnd/>
          </a:ln>
        </p:spPr>
        <p:txBody>
          <a:bodyPr wrap="square">
            <a:spAutoFit/>
          </a:bodyPr>
          <a:lstStyle/>
          <a:p>
            <a:r>
              <a:rPr lang="es-MX" sz="2000" b="1" dirty="0" smtClean="0">
                <a:solidFill>
                  <a:schemeClr val="tx2"/>
                </a:solidFill>
                <a:latin typeface="+mn-lt"/>
              </a:rPr>
              <a:t>Escalera apropiadamente asegurada.</a:t>
            </a:r>
            <a:endParaRPr lang="es-MX" sz="2000" b="1" dirty="0">
              <a:solidFill>
                <a:schemeClr val="tx2"/>
              </a:solidFill>
              <a:latin typeface="+mn-lt"/>
            </a:endParaRPr>
          </a:p>
        </p:txBody>
      </p:sp>
      <p:sp>
        <p:nvSpPr>
          <p:cNvPr id="7" name="Title 13"/>
          <p:cNvSpPr txBox="1">
            <a:spLocks noGrp="1"/>
          </p:cNvSpPr>
          <p:nvPr>
            <p:ph type="title"/>
          </p:nvPr>
        </p:nvSpPr>
        <p:spPr bwMode="auto">
          <a:xfrm>
            <a:off x="4724400" y="2133600"/>
            <a:ext cx="4176584" cy="1369606"/>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40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descr="Damaged feet 02"/>
          <p:cNvSpPr>
            <a:spLocks noGrp="1" noChangeAspect="1" noChangeArrowheads="1"/>
          </p:cNvSpPr>
          <p:nvPr isPhoto="1"/>
        </p:nvSpPr>
        <p:spPr bwMode="auto">
          <a:xfrm>
            <a:off x="533400" y="457200"/>
            <a:ext cx="7010400" cy="585787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5" name="TextBox 4"/>
          <p:cNvSpPr txBox="1"/>
          <p:nvPr/>
        </p:nvSpPr>
        <p:spPr>
          <a:xfrm>
            <a:off x="5181600" y="2209800"/>
            <a:ext cx="3810000" cy="1938338"/>
          </a:xfrm>
          <a:prstGeom prst="rect">
            <a:avLst/>
          </a:prstGeom>
          <a:solidFill>
            <a:schemeClr val="accent3"/>
          </a:solidFill>
          <a:ln>
            <a:solidFill>
              <a:schemeClr val="accent3"/>
            </a:solidFill>
          </a:ln>
        </p:spPr>
        <p:txBody>
          <a:bodyPr>
            <a:spAutoFit/>
          </a:bodyPr>
          <a:lstStyle/>
          <a:p>
            <a:pPr>
              <a:buFont typeface="Arial"/>
              <a:buChar char="•"/>
            </a:pPr>
            <a:r>
              <a:rPr lang="es-ES" sz="2000" b="1" dirty="0" smtClean="0">
                <a:solidFill>
                  <a:srgbClr val="1F497D"/>
                </a:solidFill>
                <a:latin typeface="+mn-lt"/>
              </a:rPr>
              <a:t>No debe subir escalas mientras que lleva fuentes, las herramientas, el etc.</a:t>
            </a:r>
          </a:p>
          <a:p>
            <a:endParaRPr lang="es-ES" sz="2000" b="1" dirty="0" smtClean="0">
              <a:solidFill>
                <a:srgbClr val="1F497D"/>
              </a:solidFill>
              <a:latin typeface="+mn-lt"/>
            </a:endParaRPr>
          </a:p>
          <a:p>
            <a:pPr>
              <a:buFont typeface="Arial"/>
              <a:buChar char="•"/>
            </a:pPr>
            <a:r>
              <a:rPr lang="es-ES" sz="2000" b="1" dirty="0" smtClean="0">
                <a:solidFill>
                  <a:srgbClr val="1F497D"/>
                </a:solidFill>
                <a:latin typeface="+mn-lt"/>
              </a:rPr>
              <a:t>Mantener 3 puntos de contacto</a:t>
            </a:r>
            <a:endParaRPr lang="en-US" sz="2000" b="1" dirty="0">
              <a:solidFill>
                <a:srgbClr val="1F497D"/>
              </a:solidFill>
              <a:latin typeface="+mn-lt"/>
            </a:endParaRPr>
          </a:p>
        </p:txBody>
      </p:sp>
      <p:sp>
        <p:nvSpPr>
          <p:cNvPr id="130053" name="Slide Number Placeholder 5"/>
          <p:cNvSpPr>
            <a:spLocks noGrp="1"/>
          </p:cNvSpPr>
          <p:nvPr>
            <p:ph type="sldNum" sz="quarter" idx="12"/>
          </p:nvPr>
        </p:nvSpPr>
        <p:spPr bwMode="auto">
          <a:xfrm>
            <a:off x="152400" y="6241707"/>
            <a:ext cx="457200" cy="457200"/>
          </a:xfrm>
          <a:ln>
            <a:miter lim="800000"/>
            <a:headEnd/>
            <a:tailEnd/>
          </a:ln>
        </p:spPr>
        <p:txBody>
          <a:bodyPr/>
          <a:lstStyle/>
          <a:p>
            <a:r>
              <a:rPr lang="en-US" dirty="0" smtClean="0"/>
              <a:t>67</a:t>
            </a:r>
            <a:endParaRPr lang="en-US" dirty="0"/>
          </a:p>
        </p:txBody>
      </p:sp>
      <p:cxnSp>
        <p:nvCxnSpPr>
          <p:cNvPr id="6" name="Straight Connector 5" title="Red line to make an X"/>
          <p:cNvCxnSpPr/>
          <p:nvPr/>
        </p:nvCxnSpPr>
        <p:spPr>
          <a:xfrm>
            <a:off x="28194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29718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hidden="1"/>
          <p:cNvSpPr>
            <a:spLocks noGrp="1"/>
          </p:cNvSpPr>
          <p:nvPr>
            <p:ph type="title"/>
          </p:nvPr>
        </p:nvSpPr>
        <p:spPr/>
        <p:txBody>
          <a:bodyPr/>
          <a:lstStyle/>
          <a:p>
            <a:r>
              <a:rPr lang="en-US" dirty="0" smtClean="0"/>
              <a:t>Picture of ladder fall hazards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Ladder Use 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533400"/>
            <a:ext cx="5943600" cy="4965700"/>
          </a:xfrm>
          <a:prstGeom prst="rect">
            <a:avLst/>
          </a:prstGeom>
          <a:noFill/>
          <a:ln w="9525">
            <a:noFill/>
            <a:miter lim="800000"/>
            <a:headEnd/>
            <a:tailEnd/>
          </a:ln>
        </p:spPr>
      </p:pic>
      <p:sp>
        <p:nvSpPr>
          <p:cNvPr id="6" name="TextBox 5"/>
          <p:cNvSpPr txBox="1"/>
          <p:nvPr/>
        </p:nvSpPr>
        <p:spPr>
          <a:xfrm>
            <a:off x="457200" y="5334000"/>
            <a:ext cx="8229600" cy="830997"/>
          </a:xfrm>
          <a:prstGeom prst="rect">
            <a:avLst/>
          </a:prstGeom>
          <a:solidFill>
            <a:schemeClr val="accent3"/>
          </a:solidFill>
          <a:ln>
            <a:solidFill>
              <a:schemeClr val="accent3"/>
            </a:solidFill>
          </a:ln>
        </p:spPr>
        <p:txBody>
          <a:bodyPr wrap="square">
            <a:spAutoFit/>
          </a:bodyPr>
          <a:lstStyle/>
          <a:p>
            <a:pPr algn="ctr"/>
            <a:r>
              <a:rPr lang="es-ES" sz="2400" b="1" dirty="0" smtClean="0">
                <a:solidFill>
                  <a:srgbClr val="1F497D"/>
                </a:solidFill>
                <a:latin typeface="+mn-lt"/>
              </a:rPr>
              <a:t>Escalera </a:t>
            </a:r>
            <a:r>
              <a:rPr lang="es-ES" sz="2400" b="1" u="sng" dirty="0" smtClean="0">
                <a:solidFill>
                  <a:srgbClr val="1F497D"/>
                </a:solidFill>
                <a:latin typeface="+mn-lt"/>
              </a:rPr>
              <a:t>no</a:t>
            </a:r>
            <a:r>
              <a:rPr lang="es-ES" sz="2400" b="1" dirty="0" smtClean="0">
                <a:solidFill>
                  <a:srgbClr val="1F497D"/>
                </a:solidFill>
                <a:latin typeface="+mn-lt"/>
              </a:rPr>
              <a:t> está en una superficie de nivel estable.  </a:t>
            </a:r>
          </a:p>
          <a:p>
            <a:pPr algn="ctr"/>
            <a:r>
              <a:rPr lang="es-MX" sz="2400" b="1" dirty="0" smtClean="0">
                <a:solidFill>
                  <a:srgbClr val="1F497D"/>
                </a:solidFill>
                <a:latin typeface="+mn-lt"/>
              </a:rPr>
              <a:t>Escalera </a:t>
            </a:r>
            <a:r>
              <a:rPr lang="es-MX" sz="2400" b="1" u="sng" dirty="0" smtClean="0">
                <a:solidFill>
                  <a:srgbClr val="1F497D"/>
                </a:solidFill>
                <a:latin typeface="+mn-lt"/>
              </a:rPr>
              <a:t>no</a:t>
            </a:r>
            <a:r>
              <a:rPr lang="es-MX" sz="2400" b="1" dirty="0" smtClean="0">
                <a:solidFill>
                  <a:srgbClr val="1F497D"/>
                </a:solidFill>
                <a:latin typeface="+mn-lt"/>
              </a:rPr>
              <a:t> está en ángulo correcto.</a:t>
            </a:r>
            <a:endParaRPr lang="es-MX" sz="2400" b="1" dirty="0">
              <a:solidFill>
                <a:srgbClr val="1F497D"/>
              </a:solidFill>
              <a:latin typeface="+mn-lt"/>
            </a:endParaRPr>
          </a:p>
        </p:txBody>
      </p:sp>
      <p:cxnSp>
        <p:nvCxnSpPr>
          <p:cNvPr id="7" name="Straight Connector 6" title="Red line to make an X"/>
          <p:cNvCxnSpPr/>
          <p:nvPr/>
        </p:nvCxnSpPr>
        <p:spPr>
          <a:xfrm>
            <a:off x="3200400" y="2895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3352800" y="3048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1317" name="Slide Number Placeholder 4"/>
          <p:cNvSpPr>
            <a:spLocks noGrp="1"/>
          </p:cNvSpPr>
          <p:nvPr>
            <p:ph type="sldNum" sz="quarter" idx="12"/>
          </p:nvPr>
        </p:nvSpPr>
        <p:spPr bwMode="auto">
          <a:xfrm>
            <a:off x="152400" y="6189711"/>
            <a:ext cx="457200" cy="457200"/>
          </a:xfrm>
          <a:ln>
            <a:miter lim="800000"/>
            <a:headEnd/>
            <a:tailEnd/>
          </a:ln>
        </p:spPr>
        <p:txBody>
          <a:bodyPr/>
          <a:lstStyle/>
          <a:p>
            <a:r>
              <a:rPr lang="en-US" dirty="0" smtClean="0"/>
              <a:t>68</a:t>
            </a:r>
            <a:endParaRPr lang="en-US" dirty="0"/>
          </a:p>
        </p:txBody>
      </p:sp>
      <p:sp>
        <p:nvSpPr>
          <p:cNvPr id="3" name="Title 2" hidden="1"/>
          <p:cNvSpPr>
            <a:spLocks noGrp="1"/>
          </p:cNvSpPr>
          <p:nvPr>
            <p:ph type="title"/>
          </p:nvPr>
        </p:nvSpPr>
        <p:spPr/>
        <p:txBody>
          <a:bodyPr/>
          <a:lstStyle/>
          <a:p>
            <a:r>
              <a:rPr lang="en-US" dirty="0" smtClean="0"/>
              <a:t>Picture of ladder fall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dirty="0" smtClean="0"/>
              <a:t>69</a:t>
            </a:r>
            <a:endParaRPr lang="en-US" dirty="0"/>
          </a:p>
        </p:txBody>
      </p:sp>
      <p:pic>
        <p:nvPicPr>
          <p:cNvPr id="4" name="Picture 4" title="Picture of a ladder in a correct position"/>
          <p:cNvPicPr>
            <a:picLocks noGrp="1" noChangeAspect="1" noChangeArrowheads="1"/>
          </p:cNvPicPr>
          <p:nvPr>
            <p:ph sz="quarter" idx="4294967295"/>
          </p:nvPr>
        </p:nvPicPr>
        <p:blipFill>
          <a:blip r:embed="rId3" cstate="print"/>
          <a:srcRect/>
          <a:stretch>
            <a:fillRect/>
          </a:stretch>
        </p:blipFill>
        <p:spPr>
          <a:xfrm>
            <a:off x="685800" y="1530081"/>
            <a:ext cx="3352800" cy="4465638"/>
          </a:xfrm>
          <a:solidFill>
            <a:srgbClr val="FFFFFF">
              <a:shade val="85000"/>
            </a:srgbClr>
          </a:solidFill>
          <a:ln w="88900" cap="sq">
            <a:solidFill>
              <a:schemeClr val="accent2"/>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4388" name="Picture 3" descr="C:\Documents and Settings\kcannon\My Documents\My Pictures\Fall Protection Handbook; Video Shoot (Phoenix)\Fall Protection Handbook; Video Shoot (Phoenix) 346.jpg" title="Picture of a worker positioning a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371600"/>
            <a:ext cx="3429000" cy="3733800"/>
          </a:xfrm>
          <a:prstGeom prst="rect">
            <a:avLst/>
          </a:prstGeom>
          <a:noFill/>
          <a:ln w="9525">
            <a:noFill/>
            <a:miter lim="800000"/>
            <a:headEnd/>
            <a:tailEnd/>
          </a:ln>
        </p:spPr>
      </p:pic>
      <p:sp>
        <p:nvSpPr>
          <p:cNvPr id="7" name="TextBox 6"/>
          <p:cNvSpPr txBox="1"/>
          <p:nvPr/>
        </p:nvSpPr>
        <p:spPr>
          <a:xfrm>
            <a:off x="2667000" y="5334000"/>
            <a:ext cx="6324600" cy="1323439"/>
          </a:xfrm>
          <a:prstGeom prst="rect">
            <a:avLst/>
          </a:prstGeom>
          <a:solidFill>
            <a:schemeClr val="accent3"/>
          </a:solidFill>
          <a:ln>
            <a:solidFill>
              <a:schemeClr val="accent3"/>
            </a:solidFill>
          </a:ln>
        </p:spPr>
        <p:txBody>
          <a:bodyPr>
            <a:spAutoFit/>
          </a:bodyPr>
          <a:lstStyle/>
          <a:p>
            <a:pPr>
              <a:buFont typeface="Arial" charset="0"/>
              <a:buChar char="•"/>
            </a:pPr>
            <a:r>
              <a:rPr lang="es-MX" sz="2000" b="1" dirty="0" smtClean="0">
                <a:solidFill>
                  <a:schemeClr val="tx2"/>
                </a:solidFill>
                <a:latin typeface="+mn-lt"/>
                <a:ea typeface="ＭＳ Ｐゴシック" pitchFamily="34" charset="-128"/>
              </a:rPr>
              <a:t>Utilizar 4:1-proporción para e</a:t>
            </a:r>
            <a:r>
              <a:rPr lang="es-MX" sz="2000" b="1" dirty="0" smtClean="0">
                <a:solidFill>
                  <a:schemeClr val="tx2"/>
                </a:solidFill>
                <a:latin typeface="+mn-lt"/>
              </a:rPr>
              <a:t>scaleras de extensión </a:t>
            </a:r>
          </a:p>
          <a:p>
            <a:pPr>
              <a:buFont typeface="Arial" charset="0"/>
              <a:buChar char="•"/>
            </a:pPr>
            <a:r>
              <a:rPr lang="es-MX" sz="2000" b="1" dirty="0" smtClean="0">
                <a:solidFill>
                  <a:schemeClr val="tx2"/>
                </a:solidFill>
                <a:latin typeface="+mn-lt"/>
                <a:ea typeface="ＭＳ Ｐゴシック" pitchFamily="34" charset="-128"/>
              </a:rPr>
              <a:t>Cada 4’ de altura (D), la escalera debe ser 1’ de la estructura </a:t>
            </a:r>
            <a:r>
              <a:rPr lang="en-US" sz="2000" b="1" dirty="0" smtClean="0">
                <a:solidFill>
                  <a:schemeClr val="tx2"/>
                </a:solidFill>
                <a:latin typeface="+mn-lt"/>
              </a:rPr>
              <a:t>(1/4 D)</a:t>
            </a:r>
            <a:endParaRPr lang="en-US" sz="2000" b="1" dirty="0">
              <a:solidFill>
                <a:schemeClr val="tx2"/>
              </a:solidFill>
              <a:latin typeface="Georgia" pitchFamily="-106" charset="0"/>
            </a:endParaRPr>
          </a:p>
        </p:txBody>
      </p:sp>
      <p:sp>
        <p:nvSpPr>
          <p:cNvPr id="10" name="Title 13"/>
          <p:cNvSpPr txBox="1">
            <a:spLocks noGrp="1"/>
          </p:cNvSpPr>
          <p:nvPr>
            <p:ph type="title"/>
          </p:nvPr>
        </p:nvSpPr>
        <p:spPr bwMode="auto">
          <a:xfrm>
            <a:off x="609600" y="304800"/>
            <a:ext cx="7902146"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7"/>
          <p:cNvSpPr>
            <a:spLocks noGrp="1"/>
          </p:cNvSpPr>
          <p:nvPr>
            <p:ph type="sldNum" sz="quarter" idx="12"/>
          </p:nvPr>
        </p:nvSpPr>
        <p:spPr bwMode="auto">
          <a:ln>
            <a:miter lim="800000"/>
            <a:headEnd/>
            <a:tailEnd/>
          </a:ln>
        </p:spPr>
        <p:txBody>
          <a:bodyPr/>
          <a:lstStyle/>
          <a:p>
            <a:fld id="{ABBD0FD9-2687-4206-8383-633A99E9A041}" type="slidenum">
              <a:rPr lang="en-US"/>
              <a:pPr/>
              <a:t>7</a:t>
            </a:fld>
            <a:endParaRPr lang="en-US"/>
          </a:p>
        </p:txBody>
      </p:sp>
      <p:sp>
        <p:nvSpPr>
          <p:cNvPr id="7" name="Rectangle 2053"/>
          <p:cNvSpPr>
            <a:spLocks noChangeArrowheads="1"/>
          </p:cNvSpPr>
          <p:nvPr/>
        </p:nvSpPr>
        <p:spPr bwMode="auto">
          <a:xfrm>
            <a:off x="457200" y="2286000"/>
            <a:ext cx="8077200" cy="3124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s-MX" sz="3600" dirty="0" smtClean="0">
                <a:latin typeface="Arial" pitchFamily="34" charset="0"/>
                <a:cs typeface="Arial" pitchFamily="34" charset="0"/>
              </a:rPr>
              <a:t>La Administración de Salud y Seguridad Ocupacional</a:t>
            </a:r>
            <a:endParaRPr lang="es-MX" sz="3600" dirty="0" smtClean="0">
              <a:ln w="18415" cmpd="sng">
                <a:solidFill>
                  <a:srgbClr val="FFFFFF"/>
                </a:solidFill>
                <a:prstDash val="solid"/>
              </a:ln>
              <a:solidFill>
                <a:srgbClr val="FFFFFF"/>
              </a:solidFill>
              <a:latin typeface="Arial" pitchFamily="34" charset="0"/>
              <a:cs typeface="Arial" pitchFamily="34" charset="0"/>
            </a:endParaRPr>
          </a:p>
          <a:p>
            <a:pPr marL="342900" indent="-342900" fontAlgn="auto">
              <a:spcBef>
                <a:spcPct val="20000"/>
              </a:spcBef>
              <a:spcAft>
                <a:spcPct val="20000"/>
              </a:spcAft>
              <a:buClr>
                <a:srgbClr val="FFFF00"/>
              </a:buClr>
              <a:buSzPct val="50000"/>
              <a:buFont typeface="Monotype Sorts" pitchFamily="2" charset="2"/>
              <a:buChar char="l"/>
              <a:defRPr/>
            </a:pPr>
            <a:r>
              <a:rPr lang="es-MX" sz="3600" dirty="0" smtClean="0">
                <a:ln w="18415" cmpd="sng">
                  <a:solidFill>
                    <a:srgbClr val="FFFFFF"/>
                  </a:solidFill>
                  <a:prstDash val="solid"/>
                </a:ln>
                <a:solidFill>
                  <a:srgbClr val="FFFFFF"/>
                </a:solidFill>
                <a:latin typeface="Arial" pitchFamily="34" charset="0"/>
                <a:cs typeface="Arial" pitchFamily="34" charset="0"/>
              </a:rPr>
              <a:t>Agencia federal que es responsable para proteger la salud y seguridad de trabajadores</a:t>
            </a:r>
          </a:p>
          <a:p>
            <a:pPr marL="342900" indent="-342900" fontAlgn="auto">
              <a:spcBef>
                <a:spcPct val="20000"/>
              </a:spcBef>
              <a:spcAft>
                <a:spcPct val="20000"/>
              </a:spcAft>
              <a:buClr>
                <a:srgbClr val="FFFF00"/>
              </a:buClr>
              <a:buSzPct val="50000"/>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defRPr/>
            </a:pPr>
            <a:endParaRPr lang="en-US" sz="1200" dirty="0">
              <a:ln w="18415" cmpd="sng">
                <a:solidFill>
                  <a:srgbClr val="FFFFFF"/>
                </a:solidFill>
                <a:prstDash val="solid"/>
              </a:ln>
              <a:effectLst>
                <a:outerShdw blurRad="63500" dir="3600000" algn="tl" rotWithShape="0">
                  <a:srgbClr val="000000">
                    <a:alpha val="70000"/>
                  </a:srgbClr>
                </a:outerShdw>
              </a:effectLst>
            </a:endParaRPr>
          </a:p>
        </p:txBody>
      </p:sp>
      <p:sp>
        <p:nvSpPr>
          <p:cNvPr id="9" name="Rectangle 2052"/>
          <p:cNvSpPr>
            <a:spLocks noGrp="1" noChangeArrowheads="1"/>
          </p:cNvSpPr>
          <p:nvPr>
            <p:ph type="title"/>
          </p:nvPr>
        </p:nvSpPr>
        <p:spPr bwMode="auto">
          <a:xfrm>
            <a:off x="609600" y="533400"/>
            <a:ext cx="7772400" cy="1295400"/>
          </a:xfrm>
          <a:prstGeom prst="rect">
            <a:avLst/>
          </a:prstGeom>
          <a:solidFill>
            <a:schemeClr val="accent1"/>
          </a:solidFill>
          <a:ln w="9525">
            <a:noFill/>
            <a:miter lim="800000"/>
            <a:headEnd/>
            <a:tailEnd/>
          </a:ln>
          <a:effectLst/>
        </p:spPr>
        <p:txBody>
          <a:bodyPr lIns="92075" tIns="46038" rIns="92075" bIns="46038" anchor="ctr"/>
          <a:lstStyle/>
          <a:p>
            <a:pPr algn="ctr" fontAlgn="auto">
              <a:spcBef>
                <a:spcPts val="0"/>
              </a:spcBef>
              <a:spcAft>
                <a:spcPts val="0"/>
              </a:spcAft>
              <a:defRPr/>
            </a:pPr>
            <a:r>
              <a:rPr lang="es-MX"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Qué es OSHA? </a:t>
            </a:r>
          </a:p>
          <a:p>
            <a:pPr algn="ctr" fontAlgn="auto">
              <a:spcBef>
                <a:spcPts val="0"/>
              </a:spcBef>
              <a:spcAft>
                <a:spcPts val="0"/>
              </a:spcAft>
              <a:defRPr/>
            </a:pPr>
            <a:r>
              <a:rPr lang="es-MX"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Qué </a:t>
            </a:r>
            <a:r>
              <a:rPr lang="es-MX"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hace?</a:t>
            </a:r>
            <a:endParaRPr lang="es-MX" sz="4400" b="1" dirty="0">
              <a:effectLst>
                <a:outerShdw blurRad="38100" dist="38100" dir="2700000" algn="tl">
                  <a:srgbClr val="000000"/>
                </a:outerShdw>
              </a:effectLst>
              <a:ea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MVC-296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8600"/>
            <a:ext cx="5867400" cy="6384925"/>
          </a:xfrm>
          <a:prstGeom prst="rect">
            <a:avLst/>
          </a:prstGeom>
          <a:noFill/>
          <a:ln w="9525">
            <a:noFill/>
            <a:miter lim="800000"/>
            <a:headEnd/>
            <a:tailEnd/>
          </a:ln>
        </p:spPr>
      </p:pic>
      <p:sp>
        <p:nvSpPr>
          <p:cNvPr id="3" name="Title 2" hidden="1"/>
          <p:cNvSpPr>
            <a:spLocks noGrp="1"/>
          </p:cNvSpPr>
          <p:nvPr>
            <p:ph type="title"/>
          </p:nvPr>
        </p:nvSpPr>
        <p:spPr/>
        <p:txBody>
          <a:bodyPr/>
          <a:lstStyle/>
          <a:p>
            <a:r>
              <a:rPr lang="en-US" dirty="0" smtClean="0"/>
              <a:t>Picture of ladder fall hazard</a:t>
            </a:r>
            <a:endParaRPr lang="en-US" dirty="0"/>
          </a:p>
        </p:txBody>
      </p:sp>
      <p:sp>
        <p:nvSpPr>
          <p:cNvPr id="142341" name="Slide Number Placeholder 4"/>
          <p:cNvSpPr>
            <a:spLocks noGrp="1"/>
          </p:cNvSpPr>
          <p:nvPr>
            <p:ph type="sldNum" sz="quarter" idx="12"/>
          </p:nvPr>
        </p:nvSpPr>
        <p:spPr bwMode="auto">
          <a:ln>
            <a:miter lim="800000"/>
            <a:headEnd/>
            <a:tailEnd/>
          </a:ln>
        </p:spPr>
        <p:txBody>
          <a:bodyPr/>
          <a:lstStyle/>
          <a:p>
            <a:r>
              <a:rPr lang="en-US" dirty="0" smtClean="0"/>
              <a:t>70</a:t>
            </a:r>
            <a:endParaRPr lang="en-US" dirty="0"/>
          </a:p>
        </p:txBody>
      </p:sp>
      <p:cxnSp>
        <p:nvCxnSpPr>
          <p:cNvPr id="5" name="Straight Connector 4" title="Red line to make an X"/>
          <p:cNvCxnSpPr/>
          <p:nvPr/>
        </p:nvCxnSpPr>
        <p:spPr>
          <a:xfrm>
            <a:off x="1905000" y="4038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057400" y="4191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10"/>
          <p:cNvSpPr txBox="1">
            <a:spLocks noChangeArrowheads="1"/>
          </p:cNvSpPr>
          <p:nvPr/>
        </p:nvSpPr>
        <p:spPr bwMode="auto">
          <a:xfrm>
            <a:off x="5562600" y="533400"/>
            <a:ext cx="3352800" cy="5940087"/>
          </a:xfrm>
          <a:prstGeom prst="rect">
            <a:avLst/>
          </a:prstGeom>
          <a:solidFill>
            <a:schemeClr val="accent3"/>
          </a:solidFill>
          <a:ln w="9525">
            <a:noFill/>
            <a:miter lim="800000"/>
            <a:headEnd/>
            <a:tailEnd/>
          </a:ln>
        </p:spPr>
        <p:txBody>
          <a:bodyPr>
            <a:spAutoFit/>
          </a:bodyPr>
          <a:lstStyle/>
          <a:p>
            <a:pPr algn="ctr">
              <a:spcBef>
                <a:spcPct val="50000"/>
              </a:spcBef>
            </a:pPr>
            <a:r>
              <a:rPr lang="en-US" sz="2800" b="1" u="sng" dirty="0" err="1" smtClean="0">
                <a:solidFill>
                  <a:schemeClr val="tx2"/>
                </a:solidFill>
                <a:latin typeface="+mn-lt"/>
              </a:rPr>
              <a:t>Escaleras</a:t>
            </a:r>
            <a:r>
              <a:rPr lang="en-US" sz="2800" b="1" u="sng" dirty="0" smtClean="0">
                <a:solidFill>
                  <a:schemeClr val="tx2"/>
                </a:solidFill>
                <a:latin typeface="+mn-lt"/>
              </a:rPr>
              <a:t> </a:t>
            </a:r>
            <a:r>
              <a:rPr lang="en-US" sz="2800" b="1" u="sng" dirty="0" err="1" smtClean="0">
                <a:solidFill>
                  <a:schemeClr val="tx2"/>
                </a:solidFill>
                <a:latin typeface="+mn-lt"/>
              </a:rPr>
              <a:t>hechas</a:t>
            </a:r>
            <a:r>
              <a:rPr lang="en-US" sz="2800" b="1" u="sng" dirty="0" smtClean="0">
                <a:solidFill>
                  <a:schemeClr val="tx2"/>
                </a:solidFill>
                <a:latin typeface="+mn-lt"/>
              </a:rPr>
              <a:t> en el </a:t>
            </a:r>
            <a:r>
              <a:rPr lang="en-US" sz="2800" b="1" u="sng" dirty="0" err="1" smtClean="0">
                <a:solidFill>
                  <a:schemeClr val="tx2"/>
                </a:solidFill>
                <a:latin typeface="+mn-lt"/>
              </a:rPr>
              <a:t>trabajo</a:t>
            </a:r>
            <a:endParaRPr lang="en-US" sz="2800" b="1" u="sng" dirty="0" smtClean="0">
              <a:solidFill>
                <a:schemeClr val="tx2"/>
              </a:solidFill>
              <a:latin typeface="+mn-lt"/>
            </a:endParaRPr>
          </a:p>
          <a:p>
            <a:pPr>
              <a:spcBef>
                <a:spcPct val="50000"/>
              </a:spcBef>
              <a:buFont typeface="Wingdings" pitchFamily="2" charset="2"/>
              <a:buChar char="§"/>
            </a:pPr>
            <a:r>
              <a:rPr lang="es-MX" sz="2400" dirty="0" smtClean="0">
                <a:solidFill>
                  <a:srgbClr val="1F497D"/>
                </a:solidFill>
                <a:latin typeface="+mn-lt"/>
              </a:rPr>
              <a:t> Máximo de largo 24    pies</a:t>
            </a:r>
          </a:p>
          <a:p>
            <a:pPr>
              <a:spcBef>
                <a:spcPct val="50000"/>
              </a:spcBef>
            </a:pPr>
            <a:endParaRPr lang="es-MX" sz="800" dirty="0" smtClean="0">
              <a:solidFill>
                <a:srgbClr val="1F497D"/>
              </a:solidFill>
              <a:latin typeface="+mn-lt"/>
            </a:endParaRPr>
          </a:p>
          <a:p>
            <a:pPr>
              <a:spcBef>
                <a:spcPct val="50000"/>
              </a:spcBef>
              <a:buFont typeface="Wingdings" pitchFamily="2" charset="2"/>
              <a:buChar char="§"/>
            </a:pPr>
            <a:r>
              <a:rPr lang="es-MX" sz="2400" dirty="0" smtClean="0">
                <a:solidFill>
                  <a:srgbClr val="1F497D"/>
                </a:solidFill>
                <a:latin typeface="+mn-lt"/>
              </a:rPr>
              <a:t> Escaleras que se extienden hasta el aterrizaje deben tener paso en la sección superior</a:t>
            </a:r>
          </a:p>
          <a:p>
            <a:pPr>
              <a:spcBef>
                <a:spcPct val="50000"/>
              </a:spcBef>
              <a:buFont typeface="Wingdings" pitchFamily="2" charset="2"/>
              <a:buNone/>
            </a:pPr>
            <a:endParaRPr lang="es-MX" sz="800" dirty="0" smtClean="0">
              <a:solidFill>
                <a:srgbClr val="1F497D"/>
              </a:solidFill>
              <a:latin typeface="+mn-lt"/>
            </a:endParaRPr>
          </a:p>
          <a:p>
            <a:pPr>
              <a:spcBef>
                <a:spcPct val="50000"/>
              </a:spcBef>
              <a:buFont typeface="Wingdings" pitchFamily="2" charset="2"/>
              <a:buChar char="§"/>
            </a:pPr>
            <a:r>
              <a:rPr lang="es-MX" sz="2400" dirty="0" smtClean="0">
                <a:solidFill>
                  <a:srgbClr val="1F497D"/>
                </a:solidFill>
                <a:latin typeface="+mn-lt"/>
              </a:rPr>
              <a:t>  Deben tener nivel paralelo, espacio uniforme entre los escalones.</a:t>
            </a:r>
            <a:endParaRPr lang="es-MX" sz="2400" dirty="0">
              <a:solidFill>
                <a:srgbClr val="1F497D"/>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3" descr="fallhazards1.JPG" title="Pictures of a stairway under construction"/>
          <p:cNvPicPr>
            <a:picLocks noChangeAspect="1"/>
          </p:cNvPicPr>
          <p:nvPr/>
        </p:nvPicPr>
        <p:blipFill>
          <a:blip r:embed="rId3" cstate="print"/>
          <a:srcRect/>
          <a:stretch>
            <a:fillRect/>
          </a:stretch>
        </p:blipFill>
        <p:spPr bwMode="auto">
          <a:xfrm>
            <a:off x="533400" y="1600200"/>
            <a:ext cx="8169275" cy="4800600"/>
          </a:xfrm>
          <a:prstGeom prst="rect">
            <a:avLst/>
          </a:prstGeom>
          <a:noFill/>
          <a:ln w="9525">
            <a:noFill/>
            <a:miter lim="800000"/>
            <a:headEnd/>
            <a:tailEnd/>
          </a:ln>
        </p:spPr>
      </p:pic>
      <p:sp>
        <p:nvSpPr>
          <p:cNvPr id="7" name="TextBox 6"/>
          <p:cNvSpPr txBox="1">
            <a:spLocks noChangeArrowheads="1"/>
          </p:cNvSpPr>
          <p:nvPr/>
        </p:nvSpPr>
        <p:spPr bwMode="auto">
          <a:xfrm>
            <a:off x="685800" y="4114800"/>
            <a:ext cx="2286000" cy="2031325"/>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endParaRPr lang="en-US" b="1" dirty="0" smtClean="0">
              <a:solidFill>
                <a:schemeClr val="tx2"/>
              </a:solidFill>
              <a:latin typeface="+mn-lt"/>
              <a:ea typeface="+mn-ea"/>
            </a:endParaRPr>
          </a:p>
          <a:p>
            <a:pPr algn="ctr" fontAlgn="auto">
              <a:spcBef>
                <a:spcPts val="0"/>
              </a:spcBef>
              <a:spcAft>
                <a:spcPts val="0"/>
              </a:spcAft>
              <a:defRPr/>
            </a:pPr>
            <a:r>
              <a:rPr lang="es-ES" b="1" dirty="0" smtClean="0">
                <a:solidFill>
                  <a:schemeClr val="tx2"/>
                </a:solidFill>
                <a:latin typeface="+mn-lt"/>
                <a:ea typeface="+mn-ea"/>
              </a:rPr>
              <a:t>No hay baranda en el descansillo, y no hay baranda o pasamanos en los escalones</a:t>
            </a:r>
            <a:endParaRPr lang="en-US" b="1" dirty="0" smtClean="0">
              <a:solidFill>
                <a:schemeClr val="tx2"/>
              </a:solidFill>
              <a:latin typeface="+mn-lt"/>
              <a:ea typeface="+mn-ea"/>
            </a:endParaRPr>
          </a:p>
          <a:p>
            <a:pPr algn="ctr" fontAlgn="auto">
              <a:spcBef>
                <a:spcPts val="0"/>
              </a:spcBef>
              <a:spcAft>
                <a:spcPts val="0"/>
              </a:spcAft>
              <a:defRPr/>
            </a:pPr>
            <a:endParaRPr lang="en-US" b="1" dirty="0">
              <a:solidFill>
                <a:schemeClr val="tx2"/>
              </a:solidFill>
              <a:latin typeface="+mn-lt"/>
              <a:ea typeface="+mn-ea"/>
            </a:endParaRPr>
          </a:p>
        </p:txBody>
      </p:sp>
      <p:sp>
        <p:nvSpPr>
          <p:cNvPr id="10" name="Left-Right Arrow 9" title="Green Up-Down arrow showing no guardrail or handrail on the landing"/>
          <p:cNvSpPr/>
          <p:nvPr/>
        </p:nvSpPr>
        <p:spPr>
          <a:xfrm rot="4266277">
            <a:off x="4389438" y="4379913"/>
            <a:ext cx="27178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eft-Right Arrow 10" title="Horizontal green Right-Left arrow showing no guardrail on the landing"/>
          <p:cNvSpPr/>
          <p:nvPr/>
        </p:nvSpPr>
        <p:spPr>
          <a:xfrm>
            <a:off x="914400" y="2590800"/>
            <a:ext cx="43434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Slide Number Placeholder 1"/>
          <p:cNvSpPr>
            <a:spLocks noGrp="1"/>
          </p:cNvSpPr>
          <p:nvPr>
            <p:ph type="sldNum" sz="quarter" idx="12"/>
          </p:nvPr>
        </p:nvSpPr>
        <p:spPr bwMode="auto">
          <a:ln>
            <a:miter lim="800000"/>
            <a:headEnd/>
            <a:tailEnd/>
          </a:ln>
        </p:spPr>
        <p:txBody>
          <a:bodyPr/>
          <a:lstStyle/>
          <a:p>
            <a:r>
              <a:rPr lang="en-US" dirty="0" smtClean="0"/>
              <a:t>71</a:t>
            </a:r>
            <a:endParaRPr lang="en-US" dirty="0"/>
          </a:p>
        </p:txBody>
      </p:sp>
      <p:cxnSp>
        <p:nvCxnSpPr>
          <p:cNvPr id="13" name="Straight Connector 12" title="Red line to make an X"/>
          <p:cNvCxnSpPr/>
          <p:nvPr/>
        </p:nvCxnSpPr>
        <p:spPr>
          <a:xfrm>
            <a:off x="1981200" y="2590800"/>
            <a:ext cx="2209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title="Red line to make an X"/>
          <p:cNvCxnSpPr/>
          <p:nvPr/>
        </p:nvCxnSpPr>
        <p:spPr>
          <a:xfrm flipH="1">
            <a:off x="1981200" y="2590800"/>
            <a:ext cx="2438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Red line to make an X"/>
          <p:cNvCxnSpPr/>
          <p:nvPr/>
        </p:nvCxnSpPr>
        <p:spPr>
          <a:xfrm>
            <a:off x="5257800" y="49530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title="Red line to make an X"/>
          <p:cNvCxnSpPr/>
          <p:nvPr/>
        </p:nvCxnSpPr>
        <p:spPr>
          <a:xfrm flipH="1">
            <a:off x="5181600" y="4953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6"/>
          <p:cNvSpPr txBox="1">
            <a:spLocks noGrp="1"/>
          </p:cNvSpPr>
          <p:nvPr>
            <p:ph type="title"/>
          </p:nvPr>
        </p:nvSpPr>
        <p:spPr>
          <a:xfrm>
            <a:off x="731837" y="381000"/>
            <a:ext cx="7772400" cy="815608"/>
          </a:xfrm>
          <a:prstGeom prst="rect">
            <a:avLst/>
          </a:prstGeom>
          <a:noFill/>
        </p:spPr>
        <p:txBody>
          <a:bodyPr>
            <a:spAutoFit/>
          </a:bodyPr>
          <a:lstStyle/>
          <a:p>
            <a:pPr algn="ctr"/>
            <a:r>
              <a:rPr lang="es-MX" sz="4400" b="1" dirty="0" smtClean="0">
                <a:solidFill>
                  <a:schemeClr val="tx2"/>
                </a:solidFill>
                <a:latin typeface="Georgia" pitchFamily="-106" charset="0"/>
              </a:rPr>
              <a:t>Escalones</a:t>
            </a:r>
            <a:endParaRPr lang="es-MX" sz="44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Content Placeholder 3" descr="framing24.gif" title="Pictures of a stairway under construction"/>
          <p:cNvPicPr>
            <a:picLocks noChangeAspect="1"/>
          </p:cNvPicPr>
          <p:nvPr/>
        </p:nvPicPr>
        <p:blipFill>
          <a:blip r:embed="rId3" cstate="print"/>
          <a:srcRect/>
          <a:stretch>
            <a:fillRect/>
          </a:stretch>
        </p:blipFill>
        <p:spPr bwMode="auto">
          <a:xfrm>
            <a:off x="533400" y="1524000"/>
            <a:ext cx="7064375" cy="4800600"/>
          </a:xfrm>
          <a:prstGeom prst="rect">
            <a:avLst/>
          </a:prstGeom>
          <a:noFill/>
          <a:ln w="9525">
            <a:noFill/>
            <a:miter lim="800000"/>
            <a:headEnd/>
            <a:tailEnd/>
          </a:ln>
        </p:spPr>
      </p:pic>
      <p:sp>
        <p:nvSpPr>
          <p:cNvPr id="149509" name="Slide Number Placeholder 4"/>
          <p:cNvSpPr>
            <a:spLocks noGrp="1"/>
          </p:cNvSpPr>
          <p:nvPr>
            <p:ph type="sldNum" sz="quarter" idx="12"/>
          </p:nvPr>
        </p:nvSpPr>
        <p:spPr bwMode="auto">
          <a:solidFill>
            <a:schemeClr val="accent1"/>
          </a:solidFill>
          <a:ln>
            <a:miter lim="800000"/>
            <a:headEnd/>
            <a:tailEnd/>
          </a:ln>
        </p:spPr>
        <p:txBody>
          <a:bodyPr/>
          <a:lstStyle/>
          <a:p>
            <a:r>
              <a:rPr lang="en-US" dirty="0" smtClean="0"/>
              <a:t>72</a:t>
            </a:r>
            <a:endParaRPr lang="en-US" dirty="0"/>
          </a:p>
        </p:txBody>
      </p:sp>
      <p:sp>
        <p:nvSpPr>
          <p:cNvPr id="149511" name="TextBox 6"/>
          <p:cNvSpPr txBox="1">
            <a:spLocks noChangeArrowheads="1"/>
          </p:cNvSpPr>
          <p:nvPr/>
        </p:nvSpPr>
        <p:spPr bwMode="auto">
          <a:xfrm>
            <a:off x="5181600" y="4724400"/>
            <a:ext cx="3657600" cy="1477328"/>
          </a:xfrm>
          <a:prstGeom prst="rect">
            <a:avLst/>
          </a:prstGeom>
          <a:solidFill>
            <a:schemeClr val="accent3"/>
          </a:solidFill>
          <a:ln w="9525">
            <a:solidFill>
              <a:schemeClr val="accent3"/>
            </a:solidFill>
            <a:miter lim="800000"/>
            <a:headEnd/>
            <a:tailEnd/>
          </a:ln>
        </p:spPr>
        <p:txBody>
          <a:bodyPr wrap="square">
            <a:spAutoFit/>
          </a:bodyPr>
          <a:lstStyle/>
          <a:p>
            <a:pPr algn="ctr"/>
            <a:r>
              <a:rPr lang="es-ES" b="1" u="sng" dirty="0" smtClean="0">
                <a:solidFill>
                  <a:srgbClr val="1F497D"/>
                </a:solidFill>
                <a:latin typeface="+mn-lt"/>
              </a:rPr>
              <a:t>Escaleras deben tener verjas: </a:t>
            </a:r>
          </a:p>
          <a:p>
            <a:pPr lvl="1">
              <a:buFont typeface="Wingdings" pitchFamily="2" charset="2"/>
              <a:buChar char="§"/>
            </a:pPr>
            <a:endParaRPr lang="es-ES" b="1" dirty="0" smtClean="0">
              <a:solidFill>
                <a:srgbClr val="1F497D"/>
              </a:solidFill>
              <a:latin typeface="+mn-lt"/>
            </a:endParaRPr>
          </a:p>
          <a:p>
            <a:pPr lvl="1">
              <a:buFont typeface="Wingdings" pitchFamily="2" charset="2"/>
              <a:buChar char="§"/>
            </a:pPr>
            <a:r>
              <a:rPr lang="es-ES" b="1" dirty="0" smtClean="0">
                <a:solidFill>
                  <a:srgbClr val="1F497D"/>
                </a:solidFill>
                <a:latin typeface="+mn-lt"/>
              </a:rPr>
              <a:t>Con 4 o más llantas  </a:t>
            </a:r>
          </a:p>
          <a:p>
            <a:pPr lvl="1">
              <a:buFont typeface="Wingdings" pitchFamily="2" charset="2"/>
              <a:buChar char="§"/>
            </a:pPr>
            <a:r>
              <a:rPr lang="es-ES" b="1" dirty="0" smtClean="0">
                <a:solidFill>
                  <a:srgbClr val="1F497D"/>
                </a:solidFill>
                <a:latin typeface="+mn-lt"/>
              </a:rPr>
              <a:t>Más de 30 pulgadas de altura</a:t>
            </a:r>
            <a:endParaRPr lang="es-MX" b="1" dirty="0">
              <a:solidFill>
                <a:srgbClr val="1F497D"/>
              </a:solidFill>
              <a:latin typeface="+mn-lt"/>
            </a:endParaRPr>
          </a:p>
        </p:txBody>
      </p:sp>
      <p:sp>
        <p:nvSpPr>
          <p:cNvPr id="7" name="Title 13"/>
          <p:cNvSpPr txBox="1">
            <a:spLocks noGrp="1"/>
          </p:cNvSpPr>
          <p:nvPr>
            <p:ph type="title"/>
          </p:nvPr>
        </p:nvSpPr>
        <p:spPr bwMode="auto">
          <a:xfrm>
            <a:off x="685800" y="304800"/>
            <a:ext cx="7772400" cy="754053"/>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Trabajando con Seguridad</a:t>
            </a:r>
            <a:endParaRPr kumimoji="0" lang="en-US"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4"/>
          <p:cNvSpPr>
            <a:spLocks noGrp="1"/>
          </p:cNvSpPr>
          <p:nvPr>
            <p:ph type="sldNum" sz="quarter" idx="12"/>
          </p:nvPr>
        </p:nvSpPr>
        <p:spPr bwMode="auto">
          <a:xfrm>
            <a:off x="152400" y="6172200"/>
            <a:ext cx="457200" cy="457200"/>
          </a:xfrm>
          <a:ln>
            <a:miter lim="800000"/>
            <a:headEnd/>
            <a:tailEnd/>
          </a:ln>
        </p:spPr>
        <p:txBody>
          <a:bodyPr/>
          <a:lstStyle/>
          <a:p>
            <a:r>
              <a:rPr lang="en-US" dirty="0" smtClean="0"/>
              <a:t>73</a:t>
            </a:r>
            <a:endParaRPr lang="en-US" dirty="0"/>
          </a:p>
        </p:txBody>
      </p:sp>
      <p:pic>
        <p:nvPicPr>
          <p:cNvPr id="152578" name="Content Placeholder 3" descr="floor14.gif" title="Picture of unprotected staircases and large openings in floors are common fall hazards present during residential flooring"/>
          <p:cNvPicPr>
            <a:picLocks noGrp="1" noChangeAspect="1"/>
          </p:cNvPicPr>
          <p:nvPr>
            <p:ph idx="4294967295"/>
          </p:nvPr>
        </p:nvPicPr>
        <p:blipFill>
          <a:blip r:embed="rId3" cstate="print"/>
          <a:srcRect/>
          <a:stretch>
            <a:fillRect/>
          </a:stretch>
        </p:blipFill>
        <p:spPr>
          <a:xfrm>
            <a:off x="772297" y="1066800"/>
            <a:ext cx="7467600" cy="4778375"/>
          </a:xfrm>
        </p:spPr>
      </p:pic>
      <p:sp>
        <p:nvSpPr>
          <p:cNvPr id="8" name="Left-Up Arrow 7" title="Green Left-Up arrow"/>
          <p:cNvSpPr/>
          <p:nvPr/>
        </p:nvSpPr>
        <p:spPr>
          <a:xfrm>
            <a:off x="2247900" y="3200400"/>
            <a:ext cx="1905000" cy="1600200"/>
          </a:xfrm>
          <a:prstGeom prst="lef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Rectangle 8"/>
          <p:cNvSpPr/>
          <p:nvPr/>
        </p:nvSpPr>
        <p:spPr>
          <a:xfrm>
            <a:off x="2667000" y="5029200"/>
            <a:ext cx="4038600" cy="400110"/>
          </a:xfrm>
          <a:prstGeom prst="rect">
            <a:avLst/>
          </a:prstGeom>
          <a:solidFill>
            <a:schemeClr val="accent3"/>
          </a:solidFill>
          <a:ln>
            <a:solidFill>
              <a:schemeClr val="accent3"/>
            </a:solidFill>
          </a:ln>
          <a:effectLst/>
        </p:spPr>
        <p:txBody>
          <a:bodyPr>
            <a:spAutoFit/>
          </a:bodyPr>
          <a:lstStyle/>
          <a:p>
            <a:pPr algn="ctr" fontAlgn="auto">
              <a:spcBef>
                <a:spcPts val="0"/>
              </a:spcBef>
              <a:spcAft>
                <a:spcPts val="0"/>
              </a:spcAft>
              <a:defRPr/>
            </a:pPr>
            <a:r>
              <a:rPr lang="es-MX" sz="2000" dirty="0" smtClean="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Se puede caer por el hoyo</a:t>
            </a:r>
            <a:endParaRPr lang="es-MX"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endParaRPr>
          </a:p>
        </p:txBody>
      </p:sp>
      <p:cxnSp>
        <p:nvCxnSpPr>
          <p:cNvPr id="6" name="Straight Connector 5" title="Red line to make an X"/>
          <p:cNvCxnSpPr/>
          <p:nvPr/>
        </p:nvCxnSpPr>
        <p:spPr>
          <a:xfrm>
            <a:off x="4506097" y="3657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4419600" y="3657600"/>
            <a:ext cx="21336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hidden="1"/>
          <p:cNvSpPr>
            <a:spLocks noGrp="1"/>
          </p:cNvSpPr>
          <p:nvPr>
            <p:ph type="title"/>
          </p:nvPr>
        </p:nvSpPr>
        <p:spPr/>
        <p:txBody>
          <a:bodyPr/>
          <a:lstStyle/>
          <a:p>
            <a:r>
              <a:rPr lang="en-US" dirty="0" smtClean="0"/>
              <a:t>Picture of fall hazard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sz="6600" dirty="0" smtClean="0">
                <a:solidFill>
                  <a:schemeClr val="accent3"/>
                </a:solidFill>
                <a:ea typeface="+mj-ea"/>
              </a:rPr>
              <a:t>RESUMEN</a:t>
            </a:r>
            <a:endParaRPr lang="es-MX" sz="6600" dirty="0">
              <a:solidFill>
                <a:schemeClr val="accent3"/>
              </a:solidFill>
              <a:ea typeface="+mj-ea"/>
            </a:endParaRPr>
          </a:p>
        </p:txBody>
      </p:sp>
      <p:sp>
        <p:nvSpPr>
          <p:cNvPr id="143363" name="Content Placeholder 2"/>
          <p:cNvSpPr>
            <a:spLocks noGrp="1"/>
          </p:cNvSpPr>
          <p:nvPr>
            <p:ph idx="1"/>
          </p:nvPr>
        </p:nvSpPr>
        <p:spPr>
          <a:xfrm>
            <a:off x="152400" y="1447800"/>
            <a:ext cx="8763000" cy="5181600"/>
          </a:xfrm>
        </p:spPr>
        <p:txBody>
          <a:bodyPr>
            <a:normAutofit/>
          </a:bodyPr>
          <a:lstStyle/>
          <a:p>
            <a:r>
              <a:rPr lang="es-ES" dirty="0" smtClean="0">
                <a:ea typeface="ＭＳ Ｐゴシック" pitchFamily="34" charset="-128"/>
              </a:rPr>
              <a:t>Ponga la escalera en una superficie estable.</a:t>
            </a:r>
          </a:p>
          <a:p>
            <a:r>
              <a:rPr lang="es-ES" dirty="0" smtClean="0">
                <a:ea typeface="ＭＳ Ｐゴシック" pitchFamily="34" charset="-128"/>
              </a:rPr>
              <a:t>La escalera y usted deben estar de frente al trabajo.</a:t>
            </a:r>
          </a:p>
          <a:p>
            <a:r>
              <a:rPr lang="es-ES" dirty="0" smtClean="0">
                <a:ea typeface="ＭＳ Ｐゴシック" pitchFamily="34" charset="-128"/>
              </a:rPr>
              <a:t>Mantenga 3 puntos de contacto.</a:t>
            </a:r>
          </a:p>
          <a:p>
            <a:r>
              <a:rPr lang="es-ES" dirty="0" smtClean="0">
                <a:ea typeface="ＭＳ Ｐゴシック" pitchFamily="34" charset="-128"/>
              </a:rPr>
              <a:t>Escalera debería extenderse 3 pies (36 pulgadas) por encima de la superficie de trabajo.</a:t>
            </a:r>
          </a:p>
          <a:p>
            <a:r>
              <a:rPr lang="es-ES" dirty="0" smtClean="0">
                <a:ea typeface="ＭＳ Ｐゴシック" pitchFamily="34" charset="-128"/>
              </a:rPr>
              <a:t>Utilice la escalera correcta para el trabajo.</a:t>
            </a:r>
          </a:p>
          <a:p>
            <a:r>
              <a:rPr lang="es-ES" dirty="0" smtClean="0">
                <a:ea typeface="ＭＳ Ｐゴシック" pitchFamily="34" charset="-128"/>
              </a:rPr>
              <a:t>Utilizar 4: 1-proporción de cada 4 pies hasta 1 pie fuera del ángulo escalera.</a:t>
            </a:r>
          </a:p>
          <a:p>
            <a:r>
              <a:rPr lang="es-ES" dirty="0" smtClean="0">
                <a:ea typeface="ＭＳ Ｐゴシック" pitchFamily="34" charset="-128"/>
              </a:rPr>
              <a:t>Asegure la escalera en el lugar</a:t>
            </a:r>
            <a:r>
              <a:rPr lang="es-MX" dirty="0" smtClean="0">
                <a:ea typeface="ＭＳ Ｐゴシック" pitchFamily="34" charset="-128"/>
              </a:rPr>
              <a:t>.</a:t>
            </a:r>
          </a:p>
          <a:p>
            <a:pPr eaLnBrk="1" hangingPunct="1"/>
            <a:endParaRPr lang="es-MX" dirty="0" smtClean="0">
              <a:ea typeface="ＭＳ Ｐゴシック" pitchFamily="34" charset="-128"/>
            </a:endParaRPr>
          </a:p>
        </p:txBody>
      </p:sp>
      <p:sp>
        <p:nvSpPr>
          <p:cNvPr id="143364" name="Slide Number Placeholder 3"/>
          <p:cNvSpPr>
            <a:spLocks noGrp="1"/>
          </p:cNvSpPr>
          <p:nvPr>
            <p:ph type="sldNum" sz="quarter" idx="12"/>
          </p:nvPr>
        </p:nvSpPr>
        <p:spPr bwMode="auto">
          <a:solidFill>
            <a:schemeClr val="accent1"/>
          </a:solidFill>
          <a:ln>
            <a:solidFill>
              <a:schemeClr val="accent1"/>
            </a:solidFill>
            <a:miter lim="800000"/>
            <a:headEnd/>
            <a:tailEnd/>
          </a:ln>
        </p:spPr>
        <p:txBody>
          <a:bodyPr/>
          <a:lstStyle/>
          <a:p>
            <a:r>
              <a:rPr lang="en-US" dirty="0" smtClean="0"/>
              <a:t>74</a:t>
            </a:r>
            <a:endParaRPr lang="en-US" dirty="0"/>
          </a:p>
        </p:txBody>
      </p:sp>
      <p:pic>
        <p:nvPicPr>
          <p:cNvPr id="1027" name="Picture 3" title="Picture of a worker on a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8750" y="304800"/>
            <a:ext cx="12918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5000" dirty="0" smtClean="0"/>
              <a:t>Arreglando Peligros</a:t>
            </a:r>
            <a:endParaRPr lang="es-MX" sz="5000" dirty="0"/>
          </a:p>
        </p:txBody>
      </p:sp>
      <p:sp>
        <p:nvSpPr>
          <p:cNvPr id="3" name="Slide Number Placeholder 3"/>
          <p:cNvSpPr>
            <a:spLocks noGrp="1"/>
          </p:cNvSpPr>
          <p:nvPr>
            <p:ph type="sldNum" sz="quarter" idx="12"/>
          </p:nvPr>
        </p:nvSpPr>
        <p:spPr bwMode="auto">
          <a:xfrm>
            <a:off x="146050" y="6210300"/>
            <a:ext cx="457200" cy="457200"/>
          </a:xfrm>
          <a:solidFill>
            <a:schemeClr val="accent1"/>
          </a:solidFill>
          <a:ln>
            <a:miter lim="800000"/>
            <a:headEnd/>
            <a:tailEnd/>
          </a:ln>
        </p:spPr>
        <p:txBody>
          <a:bodyPr/>
          <a:lstStyle/>
          <a:p>
            <a:r>
              <a:rPr lang="en-US" dirty="0" smtClean="0"/>
              <a:t>75</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1143000"/>
          </a:xfrm>
          <a:effectLst>
            <a:glow rad="139700">
              <a:schemeClr val="accent2">
                <a:satMod val="175000"/>
                <a:alpha val="40000"/>
              </a:schemeClr>
            </a:glow>
          </a:effectLst>
        </p:spPr>
        <p:txBody>
          <a:bodyPr/>
          <a:lstStyle/>
          <a:p>
            <a:pPr algn="ctr">
              <a:defRPr/>
            </a:pPr>
            <a:r>
              <a:rPr lang="es-MX"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Jerarqu</a:t>
            </a:r>
            <a:r>
              <a:rPr lang="es-MX"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Calibri"/>
              </a:rPr>
              <a:t>í</a:t>
            </a:r>
            <a:r>
              <a:rPr lang="es-MX"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a de Control de Peligros</a:t>
            </a:r>
            <a:endParaRPr lang="en-US"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a typeface="+mj-ea"/>
            </a:endParaRPr>
          </a:p>
        </p:txBody>
      </p:sp>
      <p:sp>
        <p:nvSpPr>
          <p:cNvPr id="71684" name="Rectangle 13"/>
          <p:cNvSpPr>
            <a:spLocks noChangeArrowheads="1"/>
          </p:cNvSpPr>
          <p:nvPr/>
        </p:nvSpPr>
        <p:spPr bwMode="auto">
          <a:xfrm>
            <a:off x="304800" y="3048000"/>
            <a:ext cx="2971800" cy="954107"/>
          </a:xfrm>
          <a:prstGeom prst="rect">
            <a:avLst/>
          </a:prstGeom>
          <a:noFill/>
          <a:ln w="9525">
            <a:noFill/>
            <a:miter lim="800000"/>
            <a:headEnd/>
            <a:tailEnd/>
          </a:ln>
        </p:spPr>
        <p:txBody>
          <a:bodyPr>
            <a:spAutoFit/>
          </a:bodyPr>
          <a:lstStyle/>
          <a:p>
            <a:pPr algn="ctr"/>
            <a:r>
              <a:rPr lang="es-MX" sz="2800" b="1" dirty="0" smtClean="0">
                <a:solidFill>
                  <a:srgbClr val="1F497D"/>
                </a:solidFill>
                <a:latin typeface="+mn-lt"/>
              </a:rPr>
              <a:t>Mas Eficaz</a:t>
            </a:r>
            <a:endParaRPr lang="es-MX" sz="3200" b="1" dirty="0" smtClean="0">
              <a:solidFill>
                <a:srgbClr val="1F497D"/>
              </a:solidFill>
              <a:latin typeface="+mn-lt"/>
            </a:endParaRPr>
          </a:p>
          <a:p>
            <a:pPr algn="ctr"/>
            <a:endParaRPr lang="es-MX" sz="2800" b="1" dirty="0">
              <a:solidFill>
                <a:schemeClr val="tx2"/>
              </a:solidFill>
            </a:endParaRPr>
          </a:p>
        </p:txBody>
      </p:sp>
      <p:sp>
        <p:nvSpPr>
          <p:cNvPr id="71685" name="Rectangle 14"/>
          <p:cNvSpPr>
            <a:spLocks noChangeArrowheads="1"/>
          </p:cNvSpPr>
          <p:nvPr/>
        </p:nvSpPr>
        <p:spPr bwMode="auto">
          <a:xfrm>
            <a:off x="304800" y="6019800"/>
            <a:ext cx="2971800" cy="461963"/>
          </a:xfrm>
          <a:prstGeom prst="rect">
            <a:avLst/>
          </a:prstGeom>
          <a:noFill/>
          <a:ln w="9525">
            <a:noFill/>
            <a:miter lim="800000"/>
            <a:headEnd/>
            <a:tailEnd/>
          </a:ln>
        </p:spPr>
        <p:txBody>
          <a:bodyPr>
            <a:spAutoFit/>
          </a:bodyPr>
          <a:lstStyle/>
          <a:p>
            <a:pPr algn="ctr"/>
            <a:r>
              <a:rPr lang="es-MX" sz="2400" b="1" dirty="0" smtClean="0">
                <a:solidFill>
                  <a:schemeClr val="tx2"/>
                </a:solidFill>
                <a:latin typeface="+mn-lt"/>
              </a:rPr>
              <a:t>Menos Eficaz</a:t>
            </a:r>
            <a:endParaRPr lang="es-MX" sz="2400" b="1" dirty="0">
              <a:solidFill>
                <a:schemeClr val="tx2"/>
              </a:solidFill>
              <a:latin typeface="+mn-lt"/>
            </a:endParaRPr>
          </a:p>
        </p:txBody>
      </p:sp>
      <p:sp>
        <p:nvSpPr>
          <p:cNvPr id="71686" name="TextBox 6"/>
          <p:cNvSpPr txBox="1">
            <a:spLocks noChangeArrowheads="1"/>
          </p:cNvSpPr>
          <p:nvPr/>
        </p:nvSpPr>
        <p:spPr bwMode="auto">
          <a:xfrm>
            <a:off x="5562600" y="2971800"/>
            <a:ext cx="3352800" cy="461665"/>
          </a:xfrm>
          <a:prstGeom prst="rect">
            <a:avLst/>
          </a:prstGeom>
          <a:noFill/>
          <a:ln w="9525">
            <a:noFill/>
            <a:miter lim="800000"/>
            <a:headEnd/>
            <a:tailEnd/>
          </a:ln>
        </p:spPr>
        <p:txBody>
          <a:bodyPr wrap="square">
            <a:spAutoFit/>
          </a:bodyPr>
          <a:lstStyle/>
          <a:p>
            <a:pPr algn="ctr"/>
            <a:r>
              <a:rPr lang="es-MX" sz="2400" b="1" dirty="0" smtClean="0">
                <a:solidFill>
                  <a:schemeClr val="tx2"/>
                </a:solidFill>
                <a:latin typeface="+mn-lt"/>
              </a:rPr>
              <a:t>Menos Esfuerzo</a:t>
            </a:r>
            <a:endParaRPr lang="es-MX" sz="2400" b="1" dirty="0">
              <a:solidFill>
                <a:schemeClr val="tx2"/>
              </a:solidFill>
              <a:latin typeface="+mn-lt"/>
            </a:endParaRPr>
          </a:p>
        </p:txBody>
      </p:sp>
      <p:sp>
        <p:nvSpPr>
          <p:cNvPr id="71687" name="TextBox 7"/>
          <p:cNvSpPr txBox="1">
            <a:spLocks noChangeArrowheads="1"/>
          </p:cNvSpPr>
          <p:nvPr/>
        </p:nvSpPr>
        <p:spPr bwMode="auto">
          <a:xfrm>
            <a:off x="5943600" y="5943600"/>
            <a:ext cx="2438400" cy="461963"/>
          </a:xfrm>
          <a:prstGeom prst="rect">
            <a:avLst/>
          </a:prstGeom>
          <a:noFill/>
          <a:ln w="9525">
            <a:noFill/>
            <a:miter lim="800000"/>
            <a:headEnd/>
            <a:tailEnd/>
          </a:ln>
        </p:spPr>
        <p:txBody>
          <a:bodyPr>
            <a:spAutoFit/>
          </a:bodyPr>
          <a:lstStyle/>
          <a:p>
            <a:pPr algn="ctr"/>
            <a:r>
              <a:rPr lang="es-MX" sz="2400" b="1" dirty="0" smtClean="0">
                <a:solidFill>
                  <a:schemeClr val="tx2"/>
                </a:solidFill>
                <a:latin typeface="+mn-lt"/>
              </a:rPr>
              <a:t>Mas Esfuerzo</a:t>
            </a:r>
            <a:endParaRPr lang="es-MX" sz="2400" b="1" dirty="0">
              <a:solidFill>
                <a:schemeClr val="tx2"/>
              </a:solidFill>
              <a:latin typeface="+mn-lt"/>
            </a:endParaRPr>
          </a:p>
        </p:txBody>
      </p:sp>
      <p:sp>
        <p:nvSpPr>
          <p:cNvPr id="9" name="Down Arrow 8" title="Blue down arrow from most effective to least effective"/>
          <p:cNvSpPr/>
          <p:nvPr/>
        </p:nvSpPr>
        <p:spPr>
          <a:xfrm>
            <a:off x="1447800" y="3581400"/>
            <a:ext cx="533400" cy="2362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0" name="Down Arrow 9" title="Blue up arrow from most effective to least effective"/>
          <p:cNvSpPr/>
          <p:nvPr/>
        </p:nvSpPr>
        <p:spPr>
          <a:xfrm flipV="1">
            <a:off x="6934200" y="3505200"/>
            <a:ext cx="533400" cy="24384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1" name="TextBox 10"/>
          <p:cNvSpPr txBox="1"/>
          <p:nvPr/>
        </p:nvSpPr>
        <p:spPr>
          <a:xfrm>
            <a:off x="3429000" y="3657600"/>
            <a:ext cx="2286000" cy="400110"/>
          </a:xfrm>
          <a:prstGeom prst="rect">
            <a:avLst/>
          </a:prstGeom>
          <a:solidFill>
            <a:schemeClr val="accent2"/>
          </a:solidFill>
        </p:spPr>
        <p:txBody>
          <a:bodyPr>
            <a:spAutoFit/>
          </a:bodyPr>
          <a:lstStyle/>
          <a:p>
            <a:pPr algn="ctr">
              <a:defRPr/>
            </a:pPr>
            <a:r>
              <a:rPr lang="es-MX" sz="2000" dirty="0" smtClean="0">
                <a:latin typeface="Book Antiqua" pitchFamily="18" charset="0"/>
                <a:cs typeface="Arial" pitchFamily="34" charset="0"/>
              </a:rPr>
              <a:t>Eliminación</a:t>
            </a:r>
          </a:p>
        </p:txBody>
      </p:sp>
      <p:sp>
        <p:nvSpPr>
          <p:cNvPr id="13" name="TextBox 12"/>
          <p:cNvSpPr txBox="1"/>
          <p:nvPr/>
        </p:nvSpPr>
        <p:spPr>
          <a:xfrm>
            <a:off x="3429000" y="4267200"/>
            <a:ext cx="2286000" cy="400050"/>
          </a:xfrm>
          <a:prstGeom prst="rect">
            <a:avLst/>
          </a:prstGeom>
          <a:solidFill>
            <a:schemeClr val="accent2"/>
          </a:solidFill>
        </p:spPr>
        <p:txBody>
          <a:bodyPr>
            <a:spAutoFit/>
          </a:bodyPr>
          <a:lstStyle/>
          <a:p>
            <a:pPr algn="ctr">
              <a:defRPr/>
            </a:pPr>
            <a:r>
              <a:rPr lang="es-MX" sz="2000" dirty="0" smtClean="0">
                <a:latin typeface="Book Antiqua" pitchFamily="18" charset="0"/>
                <a:cs typeface="Arial" pitchFamily="34" charset="0"/>
              </a:rPr>
              <a:t>Ingenier</a:t>
            </a:r>
            <a:r>
              <a:rPr lang="es-MX" sz="2000" dirty="0" smtClean="0">
                <a:latin typeface="Calibri" pitchFamily="34" charset="0"/>
                <a:cs typeface="Arial" pitchFamily="34" charset="0"/>
              </a:rPr>
              <a:t>í</a:t>
            </a:r>
            <a:r>
              <a:rPr lang="es-MX" sz="2000" dirty="0" smtClean="0">
                <a:latin typeface="Book Antiqua" pitchFamily="18" charset="0"/>
                <a:cs typeface="Arial" pitchFamily="34" charset="0"/>
              </a:rPr>
              <a:t>a</a:t>
            </a:r>
            <a:endParaRPr lang="en-US" sz="2000" dirty="0">
              <a:latin typeface="Arial" charset="0"/>
              <a:ea typeface="+mn-ea"/>
            </a:endParaRPr>
          </a:p>
        </p:txBody>
      </p:sp>
      <p:sp>
        <p:nvSpPr>
          <p:cNvPr id="16" name="TextBox 15"/>
          <p:cNvSpPr txBox="1"/>
          <p:nvPr/>
        </p:nvSpPr>
        <p:spPr>
          <a:xfrm>
            <a:off x="2895600" y="4876800"/>
            <a:ext cx="3276600" cy="400110"/>
          </a:xfrm>
          <a:prstGeom prst="rect">
            <a:avLst/>
          </a:prstGeom>
          <a:solidFill>
            <a:schemeClr val="accent2"/>
          </a:solidFill>
        </p:spPr>
        <p:txBody>
          <a:bodyPr wrap="square">
            <a:spAutoFit/>
          </a:bodyPr>
          <a:lstStyle/>
          <a:p>
            <a:pPr algn="ctr">
              <a:defRPr/>
            </a:pPr>
            <a:r>
              <a:rPr lang="es-MX" sz="2000" dirty="0" smtClean="0">
                <a:latin typeface="Book Antiqua" pitchFamily="18" charset="0"/>
                <a:cs typeface="Arial" pitchFamily="34" charset="0"/>
              </a:rPr>
              <a:t>Control Administrativa</a:t>
            </a:r>
            <a:endParaRPr lang="es-MX" sz="2000" dirty="0">
              <a:latin typeface="Arial" charset="0"/>
              <a:ea typeface="+mn-ea"/>
            </a:endParaRPr>
          </a:p>
        </p:txBody>
      </p:sp>
      <p:sp>
        <p:nvSpPr>
          <p:cNvPr id="17" name="TextBox 16"/>
          <p:cNvSpPr txBox="1"/>
          <p:nvPr/>
        </p:nvSpPr>
        <p:spPr>
          <a:xfrm>
            <a:off x="3429000" y="5486400"/>
            <a:ext cx="2286000" cy="1015663"/>
          </a:xfrm>
          <a:prstGeom prst="rect">
            <a:avLst/>
          </a:prstGeom>
          <a:solidFill>
            <a:schemeClr val="accent2"/>
          </a:solidFill>
        </p:spPr>
        <p:txBody>
          <a:bodyPr>
            <a:spAutoFit/>
          </a:bodyPr>
          <a:lstStyle/>
          <a:p>
            <a:pPr algn="ctr">
              <a:defRPr/>
            </a:pPr>
            <a:r>
              <a:rPr lang="es-MX" sz="2000" dirty="0" smtClean="0">
                <a:latin typeface="Book Antiqua" pitchFamily="18" charset="0"/>
                <a:cs typeface="Arial" pitchFamily="34" charset="0"/>
              </a:rPr>
              <a:t>Equipo de Protección Personal</a:t>
            </a:r>
          </a:p>
        </p:txBody>
      </p:sp>
      <p:sp>
        <p:nvSpPr>
          <p:cNvPr id="71694" name="TextBox 18"/>
          <p:cNvSpPr txBox="1">
            <a:spLocks noChangeArrowheads="1"/>
          </p:cNvSpPr>
          <p:nvPr/>
        </p:nvSpPr>
        <p:spPr bwMode="auto">
          <a:xfrm>
            <a:off x="457200" y="1447800"/>
            <a:ext cx="8153400" cy="954088"/>
          </a:xfrm>
          <a:prstGeom prst="rect">
            <a:avLst/>
          </a:prstGeom>
          <a:noFill/>
          <a:ln w="9525">
            <a:noFill/>
            <a:miter lim="800000"/>
            <a:headEnd/>
            <a:tailEnd/>
          </a:ln>
        </p:spPr>
        <p:txBody>
          <a:bodyPr>
            <a:spAutoFit/>
          </a:bodyPr>
          <a:lstStyle/>
          <a:p>
            <a:pPr algn="ctr"/>
            <a:r>
              <a:rPr lang="es-MX" sz="2800" dirty="0" smtClean="0">
                <a:solidFill>
                  <a:schemeClr val="tx2"/>
                </a:solidFill>
                <a:latin typeface="+mn-lt"/>
              </a:rPr>
              <a:t>El menor esfuerzo humano para protección de caídas, es lo más efectivo para protegerse.</a:t>
            </a:r>
            <a:endParaRPr lang="es-MX" sz="2800" dirty="0">
              <a:solidFill>
                <a:schemeClr val="tx2"/>
              </a:solidFill>
              <a:latin typeface="+mn-lt"/>
            </a:endParaRPr>
          </a:p>
        </p:txBody>
      </p:sp>
      <p:sp>
        <p:nvSpPr>
          <p:cNvPr id="71695" name="TextBox 19"/>
          <p:cNvSpPr txBox="1">
            <a:spLocks noChangeArrowheads="1"/>
          </p:cNvSpPr>
          <p:nvPr/>
        </p:nvSpPr>
        <p:spPr bwMode="auto">
          <a:xfrm>
            <a:off x="228600" y="2514600"/>
            <a:ext cx="3124200" cy="461963"/>
          </a:xfrm>
          <a:prstGeom prst="rect">
            <a:avLst/>
          </a:prstGeom>
          <a:noFill/>
          <a:ln w="9525">
            <a:noFill/>
            <a:miter lim="800000"/>
            <a:headEnd/>
            <a:tailEnd/>
          </a:ln>
        </p:spPr>
        <p:txBody>
          <a:bodyPr>
            <a:spAutoFit/>
          </a:bodyPr>
          <a:lstStyle/>
          <a:p>
            <a:pPr algn="ctr"/>
            <a:r>
              <a:rPr lang="es-MX" sz="2400" b="1" u="sng" dirty="0" smtClean="0">
                <a:solidFill>
                  <a:schemeClr val="tx2"/>
                </a:solidFill>
                <a:latin typeface="+mn-lt"/>
              </a:rPr>
              <a:t>EFICACIA</a:t>
            </a:r>
            <a:endParaRPr lang="es-MX" sz="2400" b="1" u="sng" dirty="0">
              <a:solidFill>
                <a:schemeClr val="tx2"/>
              </a:solidFill>
              <a:latin typeface="+mn-lt"/>
            </a:endParaRPr>
          </a:p>
        </p:txBody>
      </p:sp>
      <p:sp>
        <p:nvSpPr>
          <p:cNvPr id="71696" name="TextBox 20"/>
          <p:cNvSpPr txBox="1">
            <a:spLocks noChangeArrowheads="1"/>
          </p:cNvSpPr>
          <p:nvPr/>
        </p:nvSpPr>
        <p:spPr bwMode="auto">
          <a:xfrm>
            <a:off x="4724400" y="2514600"/>
            <a:ext cx="4800600" cy="461665"/>
          </a:xfrm>
          <a:prstGeom prst="rect">
            <a:avLst/>
          </a:prstGeom>
          <a:noFill/>
          <a:ln w="9525">
            <a:noFill/>
            <a:miter lim="800000"/>
            <a:headEnd/>
            <a:tailEnd/>
          </a:ln>
        </p:spPr>
        <p:txBody>
          <a:bodyPr wrap="square">
            <a:spAutoFit/>
          </a:bodyPr>
          <a:lstStyle/>
          <a:p>
            <a:pPr algn="ctr"/>
            <a:r>
              <a:rPr lang="es-MX" sz="2400" b="1" u="sng" dirty="0" smtClean="0">
                <a:solidFill>
                  <a:schemeClr val="tx2"/>
                </a:solidFill>
                <a:latin typeface="+mn-lt"/>
              </a:rPr>
              <a:t>ESFUERZO HUMANO</a:t>
            </a:r>
            <a:endParaRPr lang="es-MX" sz="2400" b="1" u="sng" dirty="0">
              <a:solidFill>
                <a:schemeClr val="tx2"/>
              </a:solidFill>
              <a:latin typeface="+mn-lt"/>
            </a:endParaRPr>
          </a:p>
        </p:txBody>
      </p:sp>
      <p:sp>
        <p:nvSpPr>
          <p:cNvPr id="18" name="Slide Number Placeholder 3"/>
          <p:cNvSpPr>
            <a:spLocks noGrp="1"/>
          </p:cNvSpPr>
          <p:nvPr>
            <p:ph type="sldNum" sz="quarter" idx="12"/>
          </p:nvPr>
        </p:nvSpPr>
        <p:spPr bwMode="auto">
          <a:xfrm>
            <a:off x="146050" y="6210300"/>
            <a:ext cx="457200" cy="457200"/>
          </a:xfrm>
          <a:solidFill>
            <a:schemeClr val="accent1"/>
          </a:solidFill>
          <a:ln>
            <a:miter lim="800000"/>
            <a:headEnd/>
            <a:tailEnd/>
          </a:ln>
        </p:spPr>
        <p:txBody>
          <a:bodyPr/>
          <a:lstStyle/>
          <a:p>
            <a:r>
              <a:rPr lang="en-US" dirty="0" smtClean="0"/>
              <a:t>76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Red background"/>
          <p:cNvSpPr/>
          <p:nvPr/>
        </p:nvSpPr>
        <p:spPr>
          <a:xfrm>
            <a:off x="304800" y="1219200"/>
            <a:ext cx="8382000" cy="518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pic>
        <p:nvPicPr>
          <p:cNvPr id="86020" name="Picture 3" descr="Slide13"/>
          <p:cNvPicPr>
            <a:picLocks noChangeAspect="1" noChangeArrowheads="1"/>
          </p:cNvPicPr>
          <p:nvPr/>
        </p:nvPicPr>
        <p:blipFill>
          <a:blip r:embed="rId3" cstate="print"/>
          <a:srcRect/>
          <a:stretch>
            <a:fillRect/>
          </a:stretch>
        </p:blipFill>
        <p:spPr bwMode="auto">
          <a:xfrm>
            <a:off x="685800" y="1524000"/>
            <a:ext cx="6096000" cy="4389438"/>
          </a:xfrm>
          <a:prstGeom prst="rect">
            <a:avLst/>
          </a:prstGeom>
          <a:noFill/>
          <a:ln w="9525">
            <a:solidFill>
              <a:schemeClr val="accent2"/>
            </a:solidFill>
            <a:miter lim="800000"/>
            <a:headEnd/>
            <a:tailEnd/>
          </a:ln>
        </p:spPr>
      </p:pic>
      <p:sp>
        <p:nvSpPr>
          <p:cNvPr id="9" name="Left Arrow 8" title="Red left arrow"/>
          <p:cNvSpPr/>
          <p:nvPr/>
        </p:nvSpPr>
        <p:spPr>
          <a:xfrm>
            <a:off x="5715000" y="2438400"/>
            <a:ext cx="1066800" cy="279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0" name="Left Arrow 9" title="Yellow left arrow"/>
          <p:cNvSpPr/>
          <p:nvPr/>
        </p:nvSpPr>
        <p:spPr>
          <a:xfrm>
            <a:off x="5638800" y="3352800"/>
            <a:ext cx="1219200"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bg2"/>
              </a:solidFill>
            </a:endParaRPr>
          </a:p>
        </p:txBody>
      </p:sp>
      <p:sp>
        <p:nvSpPr>
          <p:cNvPr id="11" name="Left Arrow 10" title="Blue left arrow"/>
          <p:cNvSpPr/>
          <p:nvPr/>
        </p:nvSpPr>
        <p:spPr>
          <a:xfrm>
            <a:off x="5410200" y="4800600"/>
            <a:ext cx="1371600" cy="37941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86025" name="Text Box 4" title="Red background"/>
          <p:cNvSpPr txBox="1">
            <a:spLocks noChangeArrowheads="1"/>
          </p:cNvSpPr>
          <p:nvPr/>
        </p:nvSpPr>
        <p:spPr bwMode="auto">
          <a:xfrm>
            <a:off x="6629400" y="1600200"/>
            <a:ext cx="2209800" cy="1523494"/>
          </a:xfrm>
          <a:prstGeom prst="rect">
            <a:avLst/>
          </a:prstGeom>
          <a:noFill/>
          <a:ln w="9525">
            <a:noFill/>
            <a:miter lim="800000"/>
            <a:headEnd/>
            <a:tailEnd/>
          </a:ln>
        </p:spPr>
        <p:txBody>
          <a:bodyPr wrap="square">
            <a:spAutoFit/>
          </a:bodyPr>
          <a:lstStyle/>
          <a:p>
            <a:pPr algn="ctr" eaLnBrk="0" hangingPunct="0">
              <a:spcBef>
                <a:spcPct val="50000"/>
              </a:spcBef>
            </a:pPr>
            <a:r>
              <a:rPr lang="es-MX" sz="2400" b="1" dirty="0" smtClean="0">
                <a:solidFill>
                  <a:schemeClr val="tx2"/>
                </a:solidFill>
                <a:latin typeface="+mn-lt"/>
              </a:rPr>
              <a:t>Barandal de tapa</a:t>
            </a:r>
          </a:p>
          <a:p>
            <a:pPr algn="ctr" eaLnBrk="0" hangingPunct="0">
              <a:spcBef>
                <a:spcPct val="50000"/>
              </a:spcBef>
            </a:pPr>
            <a:r>
              <a:rPr lang="es-MX" b="1" dirty="0" smtClean="0">
                <a:solidFill>
                  <a:schemeClr val="tx2"/>
                </a:solidFill>
                <a:latin typeface="+mn-lt"/>
              </a:rPr>
              <a:t> 42” más o menos 3”</a:t>
            </a:r>
            <a:endParaRPr lang="es-MX" b="1" dirty="0">
              <a:solidFill>
                <a:schemeClr val="tx2"/>
              </a:solidFill>
              <a:latin typeface="+mn-lt"/>
            </a:endParaRPr>
          </a:p>
        </p:txBody>
      </p:sp>
      <p:sp>
        <p:nvSpPr>
          <p:cNvPr id="86027" name="TextBox 11"/>
          <p:cNvSpPr txBox="1">
            <a:spLocks noChangeArrowheads="1"/>
          </p:cNvSpPr>
          <p:nvPr/>
        </p:nvSpPr>
        <p:spPr bwMode="auto">
          <a:xfrm>
            <a:off x="6781800" y="4800600"/>
            <a:ext cx="1981200" cy="1107996"/>
          </a:xfrm>
          <a:prstGeom prst="rect">
            <a:avLst/>
          </a:prstGeom>
          <a:noFill/>
          <a:ln w="9525">
            <a:noFill/>
            <a:miter lim="800000"/>
            <a:headEnd/>
            <a:tailEnd/>
          </a:ln>
        </p:spPr>
        <p:txBody>
          <a:bodyPr wrap="square">
            <a:spAutoFit/>
          </a:bodyPr>
          <a:lstStyle/>
          <a:p>
            <a:pPr algn="ctr"/>
            <a:r>
              <a:rPr lang="es-MX" sz="2400" b="1" dirty="0" smtClean="0">
                <a:solidFill>
                  <a:schemeClr val="accent5"/>
                </a:solidFill>
                <a:latin typeface="+mn-lt"/>
              </a:rPr>
              <a:t>Tabla contrapié</a:t>
            </a:r>
          </a:p>
          <a:p>
            <a:pPr algn="ctr"/>
            <a:r>
              <a:rPr lang="en-US" b="1" dirty="0" smtClean="0">
                <a:solidFill>
                  <a:schemeClr val="accent5"/>
                </a:solidFill>
                <a:latin typeface="+mn-lt"/>
              </a:rPr>
              <a:t>3 ½ </a:t>
            </a:r>
            <a:r>
              <a:rPr lang="es-MX" b="1" dirty="0" smtClean="0">
                <a:solidFill>
                  <a:schemeClr val="accent5"/>
                </a:solidFill>
                <a:latin typeface="+mn-lt"/>
              </a:rPr>
              <a:t>pulgadas</a:t>
            </a:r>
            <a:endParaRPr lang="en-US" b="1" dirty="0" smtClean="0">
              <a:solidFill>
                <a:schemeClr val="accent5"/>
              </a:solidFill>
              <a:latin typeface="+mn-lt"/>
            </a:endParaRPr>
          </a:p>
        </p:txBody>
      </p:sp>
      <p:sp>
        <p:nvSpPr>
          <p:cNvPr id="86028" name="TextBox 13"/>
          <p:cNvSpPr txBox="1">
            <a:spLocks noChangeArrowheads="1"/>
          </p:cNvSpPr>
          <p:nvPr/>
        </p:nvSpPr>
        <p:spPr bwMode="auto">
          <a:xfrm>
            <a:off x="6705600" y="3200400"/>
            <a:ext cx="1905000" cy="1384995"/>
          </a:xfrm>
          <a:prstGeom prst="rect">
            <a:avLst/>
          </a:prstGeom>
          <a:noFill/>
          <a:ln w="9525">
            <a:noFill/>
            <a:miter lim="800000"/>
            <a:headEnd/>
            <a:tailEnd/>
          </a:ln>
        </p:spPr>
        <p:txBody>
          <a:bodyPr>
            <a:spAutoFit/>
          </a:bodyPr>
          <a:lstStyle/>
          <a:p>
            <a:pPr algn="ctr"/>
            <a:r>
              <a:rPr lang="es-MX" sz="2400" b="1" dirty="0" smtClean="0">
                <a:solidFill>
                  <a:srgbClr val="FFC000"/>
                </a:solidFill>
                <a:latin typeface="+mn-lt"/>
              </a:rPr>
              <a:t>Barandal de medio</a:t>
            </a:r>
          </a:p>
          <a:p>
            <a:pPr algn="ctr"/>
            <a:r>
              <a:rPr lang="es-MX" b="1" dirty="0" smtClean="0">
                <a:solidFill>
                  <a:srgbClr val="FFC000"/>
                </a:solidFill>
                <a:latin typeface="+mn-lt"/>
              </a:rPr>
              <a:t>21” más o menos 3”</a:t>
            </a:r>
            <a:endParaRPr lang="es-MX" dirty="0">
              <a:solidFill>
                <a:srgbClr val="FFC000"/>
              </a:solidFill>
              <a:latin typeface="+mn-lt"/>
            </a:endParaRPr>
          </a:p>
        </p:txBody>
      </p:sp>
      <p:sp>
        <p:nvSpPr>
          <p:cNvPr id="13" name="Rectangle 2"/>
          <p:cNvSpPr>
            <a:spLocks noChangeArrowheads="1"/>
          </p:cNvSpPr>
          <p:nvPr/>
        </p:nvSpPr>
        <p:spPr bwMode="auto">
          <a:xfrm>
            <a:off x="609600" y="4724400"/>
            <a:ext cx="4419600" cy="1939635"/>
          </a:xfrm>
          <a:prstGeom prst="rect">
            <a:avLst/>
          </a:prstGeom>
          <a:solidFill>
            <a:schemeClr val="tx2"/>
          </a:solidFill>
          <a:ln w="9525">
            <a:noFill/>
            <a:miter lim="800000"/>
            <a:headEnd/>
            <a:tailEnd/>
          </a:ln>
        </p:spPr>
        <p:txBody>
          <a:bodyPr wrap="square" lIns="92075" tIns="46038" rIns="92075" bIns="46038">
            <a:spAutoFit/>
          </a:bodyPr>
          <a:lstStyle/>
          <a:p>
            <a:r>
              <a:rPr lang="es-ES" sz="2000" b="1" dirty="0" smtClean="0">
                <a:solidFill>
                  <a:schemeClr val="accent3"/>
                </a:solidFill>
                <a:latin typeface="+mn-lt"/>
              </a:rPr>
              <a:t>Barandal de la parte superior deben ser capaces de soportar una fuerza de 200 libras y barandales de en medio deben ser capaces de soportar una fuerza de 150 libras.</a:t>
            </a:r>
            <a:endParaRPr lang="es-ES" sz="2000" b="1" dirty="0">
              <a:solidFill>
                <a:schemeClr val="accent3"/>
              </a:solidFill>
              <a:latin typeface="+mn-lt"/>
            </a:endParaRPr>
          </a:p>
        </p:txBody>
      </p:sp>
      <p:sp>
        <p:nvSpPr>
          <p:cNvPr id="86019" name="Slide Number Placeholder 3"/>
          <p:cNvSpPr>
            <a:spLocks noGrp="1"/>
          </p:cNvSpPr>
          <p:nvPr>
            <p:ph type="sldNum" sz="quarter" idx="12"/>
          </p:nvPr>
        </p:nvSpPr>
        <p:spPr bwMode="auto">
          <a:solidFill>
            <a:schemeClr val="accent1"/>
          </a:solidFill>
          <a:ln>
            <a:miter lim="800000"/>
            <a:headEnd/>
            <a:tailEnd/>
          </a:ln>
        </p:spPr>
        <p:txBody>
          <a:bodyPr/>
          <a:lstStyle/>
          <a:p>
            <a:r>
              <a:rPr lang="en-US" dirty="0" smtClean="0"/>
              <a:t>77</a:t>
            </a:r>
            <a:endParaRPr lang="en-US" dirty="0"/>
          </a:p>
        </p:txBody>
      </p:sp>
      <p:sp>
        <p:nvSpPr>
          <p:cNvPr id="15" name="Title 13"/>
          <p:cNvSpPr txBox="1">
            <a:spLocks noGrp="1"/>
          </p:cNvSpPr>
          <p:nvPr>
            <p:ph type="title"/>
          </p:nvPr>
        </p:nvSpPr>
        <p:spPr>
          <a:xfrm>
            <a:off x="613719" y="228600"/>
            <a:ext cx="7772400" cy="877163"/>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800" b="0" i="0" u="none" strike="noStrike" kern="10" cap="none" spc="0" normalizeH="0" baseline="0" dirty="0" smtClean="0">
                <a:ln w="9525">
                  <a:solidFill>
                    <a:srgbClr val="000000"/>
                  </a:solidFill>
                  <a:round/>
                  <a:headEnd/>
                  <a:tailEnd/>
                </a:ln>
                <a:solidFill>
                  <a:srgbClr val="FFFFFF"/>
                </a:solidFill>
                <a:effectLst/>
                <a:uLnTx/>
                <a:uFillTx/>
                <a:latin typeface="Arial Black"/>
                <a:ea typeface="+mn-ea"/>
                <a:cs typeface="+mj-cs"/>
              </a:rPr>
              <a:t>Barandales</a:t>
            </a:r>
            <a:endParaRPr kumimoji="0" lang="es-MX" sz="4800" b="0" i="0" u="none" strike="noStrike" kern="10" cap="none" spc="0" normalizeH="0" baseline="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78</a:t>
            </a:r>
            <a:endParaRPr lang="en-US" dirty="0"/>
          </a:p>
        </p:txBody>
      </p:sp>
      <p:pic>
        <p:nvPicPr>
          <p:cNvPr id="89092" name="Content Placeholder 3" descr="framing9.gif" title="Picture of pre-instaledl guardrails on window openings prior to raising the wall"/>
          <p:cNvPicPr preferRelativeResize="0">
            <a:picLocks noGrp="1"/>
          </p:cNvPicPr>
          <p:nvPr>
            <p:ph idx="4294967295"/>
          </p:nvPr>
        </p:nvPicPr>
        <p:blipFill>
          <a:blip r:embed="rId3" cstate="print"/>
          <a:srcRect/>
          <a:stretch>
            <a:fillRect/>
          </a:stretch>
        </p:blipFill>
        <p:spPr>
          <a:xfrm>
            <a:off x="952500" y="1447800"/>
            <a:ext cx="7620000" cy="5029200"/>
          </a:xfrm>
          <a:prstGeom prst="rect">
            <a:avLst/>
          </a:prstGeom>
        </p:spPr>
      </p:pic>
      <p:sp>
        <p:nvSpPr>
          <p:cNvPr id="7" name="Up Arrow 6" title="Blue up arrow"/>
          <p:cNvSpPr/>
          <p:nvPr/>
        </p:nvSpPr>
        <p:spPr>
          <a:xfrm>
            <a:off x="2920314" y="3549478"/>
            <a:ext cx="304800" cy="838200"/>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8" name="TextBox 7"/>
          <p:cNvSpPr txBox="1">
            <a:spLocks noChangeArrowheads="1"/>
          </p:cNvSpPr>
          <p:nvPr/>
        </p:nvSpPr>
        <p:spPr bwMode="auto">
          <a:xfrm>
            <a:off x="1371600" y="5105400"/>
            <a:ext cx="6781800" cy="1107996"/>
          </a:xfrm>
          <a:prstGeom prst="rect">
            <a:avLst/>
          </a:prstGeom>
          <a:solidFill>
            <a:schemeClr val="tx2"/>
          </a:solidFill>
          <a:ln w="9525">
            <a:solidFill>
              <a:schemeClr val="tx2"/>
            </a:solidFill>
            <a:miter lim="800000"/>
            <a:headEnd/>
            <a:tailEnd/>
          </a:ln>
        </p:spPr>
        <p:txBody>
          <a:bodyPr wrap="square">
            <a:spAutoFit/>
          </a:bodyPr>
          <a:lstStyle/>
          <a:p>
            <a:pPr algn="ctr"/>
            <a:r>
              <a:rPr lang="es-PR" sz="2200" b="1" dirty="0" smtClean="0">
                <a:solidFill>
                  <a:schemeClr val="accent3"/>
                </a:solidFill>
                <a:latin typeface="Book Antiqua" pitchFamily="18" charset="0"/>
              </a:rPr>
              <a:t>Otra alternativa segura es instalar barandas en las aberturas de puertas y ventanas antes de alzar las secciones de pared a su posición</a:t>
            </a:r>
            <a:r>
              <a:rPr lang="en-US" sz="2200" dirty="0" smtClean="0">
                <a:solidFill>
                  <a:schemeClr val="accent3"/>
                </a:solidFill>
              </a:rPr>
              <a:t>.</a:t>
            </a:r>
            <a:endParaRPr lang="en-US" sz="2200" dirty="0">
              <a:solidFill>
                <a:schemeClr val="accent3"/>
              </a:solidFill>
            </a:endParaRPr>
          </a:p>
        </p:txBody>
      </p:sp>
      <p:sp>
        <p:nvSpPr>
          <p:cNvPr id="10" name="Title 13"/>
          <p:cNvSpPr txBox="1">
            <a:spLocks noGrp="1"/>
          </p:cNvSpPr>
          <p:nvPr>
            <p:ph type="title"/>
          </p:nvPr>
        </p:nvSpPr>
        <p:spPr>
          <a:xfrm>
            <a:off x="876300" y="304800"/>
            <a:ext cx="7772400" cy="877163"/>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Barandales</a:t>
            </a:r>
            <a:endPar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0" y="762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Rectangle 10" title="Red background"/>
          <p:cNvSpPr/>
          <p:nvPr/>
        </p:nvSpPr>
        <p:spPr>
          <a:xfrm>
            <a:off x="152400" y="990600"/>
            <a:ext cx="8839200" cy="5562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3" name="Slide Number Placeholder 2"/>
          <p:cNvSpPr>
            <a:spLocks noGrp="1"/>
          </p:cNvSpPr>
          <p:nvPr>
            <p:ph type="sldNum" sz="quarter" idx="12"/>
          </p:nvPr>
        </p:nvSpPr>
        <p:spPr>
          <a:xfrm>
            <a:off x="179173" y="6210300"/>
            <a:ext cx="457200" cy="457200"/>
          </a:xfrm>
        </p:spPr>
        <p:txBody>
          <a:bodyPr/>
          <a:lstStyle/>
          <a:p>
            <a:r>
              <a:rPr lang="en-US" dirty="0" smtClean="0"/>
              <a:t>79</a:t>
            </a:r>
            <a:endParaRPr lang="en-US" dirty="0"/>
          </a:p>
        </p:txBody>
      </p:sp>
      <p:pic>
        <p:nvPicPr>
          <p:cNvPr id="162820" name="Picture 2" title="Picture of guardrails"/>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228600" y="1363626"/>
            <a:ext cx="4595813" cy="2903573"/>
          </a:xfrm>
        </p:spPr>
      </p:pic>
      <p:pic>
        <p:nvPicPr>
          <p:cNvPr id="162821" name="Picture 2" title="Picture of guardrai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124200"/>
            <a:ext cx="4419600" cy="3314700"/>
          </a:xfrm>
          <a:prstGeom prst="rect">
            <a:avLst/>
          </a:prstGeom>
          <a:noFill/>
          <a:ln w="9525">
            <a:noFill/>
            <a:miter lim="800000"/>
            <a:headEnd/>
            <a:tailEnd/>
          </a:ln>
        </p:spPr>
      </p:pic>
      <p:sp>
        <p:nvSpPr>
          <p:cNvPr id="9" name="TextBox 8"/>
          <p:cNvSpPr txBox="1"/>
          <p:nvPr/>
        </p:nvSpPr>
        <p:spPr>
          <a:xfrm>
            <a:off x="381000" y="1295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2" name="TextBox 11"/>
          <p:cNvSpPr txBox="1"/>
          <p:nvPr/>
        </p:nvSpPr>
        <p:spPr>
          <a:xfrm>
            <a:off x="8305800" y="32766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3" name="Title 13"/>
          <p:cNvSpPr txBox="1">
            <a:spLocks noGrp="1"/>
          </p:cNvSpPr>
          <p:nvPr>
            <p:ph type="title"/>
          </p:nvPr>
        </p:nvSpPr>
        <p:spPr>
          <a:xfrm>
            <a:off x="685800" y="113437"/>
            <a:ext cx="7772400" cy="877163"/>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Barandales</a:t>
            </a:r>
            <a:endPar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s-MX" b="1" dirty="0" smtClean="0">
                <a:ln w="18415" cmpd="sng">
                  <a:solidFill>
                    <a:srgbClr val="FFFFFF"/>
                  </a:solidFill>
                  <a:prstDash val="solid"/>
                </a:ln>
                <a:solidFill>
                  <a:schemeClr val="accent2"/>
                </a:solidFill>
                <a:latin typeface="Arial" pitchFamily="34" charset="0"/>
                <a:ea typeface="+mj-ea"/>
              </a:rPr>
              <a:t>¿Cuales son algunas de las cosas especificas que hace OSHA?</a:t>
            </a:r>
            <a:endParaRPr lang="es-MX" b="1" dirty="0">
              <a:ln w="18415" cmpd="sng">
                <a:solidFill>
                  <a:srgbClr val="FFFFFF"/>
                </a:solidFill>
                <a:prstDash val="solid"/>
              </a:ln>
              <a:solidFill>
                <a:schemeClr val="accent2"/>
              </a:solidFill>
              <a:latin typeface="Arial" pitchFamily="34" charset="0"/>
              <a:ea typeface="+mj-ea"/>
            </a:endParaRPr>
          </a:p>
        </p:txBody>
      </p:sp>
      <p:sp>
        <p:nvSpPr>
          <p:cNvPr id="3" name="Content Placeholder 2"/>
          <p:cNvSpPr>
            <a:spLocks noGrp="1"/>
          </p:cNvSpPr>
          <p:nvPr>
            <p:ph idx="1"/>
          </p:nvPr>
        </p:nvSpPr>
        <p:spPr>
          <a:xfrm>
            <a:off x="152400" y="1828800"/>
            <a:ext cx="8839200" cy="4724400"/>
          </a:xfrm>
          <a:solidFill>
            <a:schemeClr val="accent1"/>
          </a:solidFill>
          <a:extLst/>
        </p:spPr>
        <p:txBody>
          <a:bodyPr rtlCol="0">
            <a:normAutofit/>
          </a:bodyPr>
          <a:lstStyle/>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Desarrolla y se hace cumplir con los estandartes obligatorios de seguridad y salud en el trabajo.</a:t>
            </a:r>
          </a:p>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Mantiene un sistema de hacer informes y archivos para documentar y vigilar los heridas y enfermedades ocupacionales.</a:t>
            </a:r>
          </a:p>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Provee consultas GRATIS a negocios </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peque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ñ</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os</a:t>
            </a:r>
          </a:p>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Escribe contratos para empleados</a:t>
            </a:r>
          </a:p>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A-C</a:t>
            </a:r>
          </a:p>
          <a:p>
            <a:pPr marL="651510" indent="-514350">
              <a:spcAft>
                <a:spcPct val="20000"/>
              </a:spcAft>
              <a:buClr>
                <a:srgbClr val="FFFF00"/>
              </a:buClr>
              <a:buSzPct val="50000"/>
              <a:buFont typeface="+mj-lt"/>
              <a:buAutoNum type="alphaLcParenR"/>
              <a:defRPr/>
            </a:pP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Todo lo anterior</a:t>
            </a:r>
            <a:endPar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651510" indent="-514350" eaLnBrk="1" fontAlgn="auto" hangingPunct="1">
              <a:spcAft>
                <a:spcPts val="0"/>
              </a:spcAft>
              <a:buClr>
                <a:schemeClr val="tx1">
                  <a:shade val="95000"/>
                </a:schemeClr>
              </a:buClr>
              <a:buFont typeface="+mj-lt"/>
              <a:buAutoNum type="alphaLcParenR"/>
              <a:defRPr/>
            </a:pPr>
            <a:endParaRPr lang="en-US" dirty="0">
              <a:solidFill>
                <a:schemeClr val="accent2"/>
              </a:solidFill>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Red background"/>
          <p:cNvSpPr/>
          <p:nvPr/>
        </p:nvSpPr>
        <p:spPr>
          <a:xfrm>
            <a:off x="2133600" y="1219200"/>
            <a:ext cx="6705600" cy="548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pic>
        <p:nvPicPr>
          <p:cNvPr id="75781" name="Picture 4" descr="Construction Gear.jpg" title="Picture of a Personal Fall Arrest System "/>
          <p:cNvPicPr>
            <a:picLocks noChangeAspect="1"/>
          </p:cNvPicPr>
          <p:nvPr/>
        </p:nvPicPr>
        <p:blipFill>
          <a:blip r:embed="rId2" cstate="print"/>
          <a:srcRect/>
          <a:stretch>
            <a:fillRect/>
          </a:stretch>
        </p:blipFill>
        <p:spPr bwMode="auto">
          <a:xfrm>
            <a:off x="2514600" y="1447800"/>
            <a:ext cx="3308350" cy="4800600"/>
          </a:xfrm>
          <a:prstGeom prst="rect">
            <a:avLst/>
          </a:prstGeom>
          <a:noFill/>
          <a:ln w="9525">
            <a:noFill/>
            <a:miter lim="800000"/>
            <a:headEnd/>
            <a:tailEnd/>
          </a:ln>
        </p:spPr>
      </p:pic>
      <p:sp>
        <p:nvSpPr>
          <p:cNvPr id="75782" name="TextBox 9"/>
          <p:cNvSpPr txBox="1">
            <a:spLocks noChangeArrowheads="1"/>
          </p:cNvSpPr>
          <p:nvPr/>
        </p:nvSpPr>
        <p:spPr bwMode="auto">
          <a:xfrm>
            <a:off x="228600" y="4114800"/>
            <a:ext cx="3048000" cy="2246769"/>
          </a:xfrm>
          <a:prstGeom prst="rect">
            <a:avLst/>
          </a:prstGeom>
          <a:solidFill>
            <a:schemeClr val="tx2"/>
          </a:solidFill>
          <a:ln w="9525">
            <a:noFill/>
            <a:miter lim="800000"/>
            <a:headEnd/>
            <a:tailEnd/>
          </a:ln>
        </p:spPr>
        <p:txBody>
          <a:bodyPr wrap="square">
            <a:spAutoFit/>
          </a:bodyPr>
          <a:lstStyle/>
          <a:p>
            <a:pPr>
              <a:buFont typeface="Arial" pitchFamily="34" charset="0"/>
              <a:buChar char="•"/>
            </a:pPr>
            <a:r>
              <a:rPr lang="es-ES" sz="2000" b="1" dirty="0" smtClean="0">
                <a:solidFill>
                  <a:srgbClr val="9BBB59"/>
                </a:solidFill>
                <a:latin typeface="+mn-lt"/>
              </a:rPr>
              <a:t>Sistema utilizado  para detener su  caída.</a:t>
            </a:r>
          </a:p>
          <a:p>
            <a:endParaRPr lang="en-US" sz="2000" b="1" dirty="0" smtClean="0">
              <a:solidFill>
                <a:srgbClr val="9BBB59"/>
              </a:solidFill>
              <a:latin typeface="+mn-lt"/>
            </a:endParaRPr>
          </a:p>
          <a:p>
            <a:pPr>
              <a:buFont typeface="Arial" pitchFamily="34" charset="0"/>
              <a:buChar char="•"/>
            </a:pPr>
            <a:r>
              <a:rPr lang="es-ES" sz="2000" b="1" dirty="0" smtClean="0">
                <a:solidFill>
                  <a:srgbClr val="9BBB59"/>
                </a:solidFill>
                <a:latin typeface="+mn-lt"/>
              </a:rPr>
              <a:t>Consista de anclaje, </a:t>
            </a:r>
          </a:p>
          <a:p>
            <a:r>
              <a:rPr lang="es-ES" sz="2000" b="1" dirty="0" smtClean="0">
                <a:solidFill>
                  <a:srgbClr val="9BBB59"/>
                </a:solidFill>
                <a:latin typeface="+mn-lt"/>
              </a:rPr>
              <a:t>  arnés de cuerpo  </a:t>
            </a:r>
          </a:p>
          <a:p>
            <a:r>
              <a:rPr lang="es-ES" sz="2000" b="1" dirty="0" smtClean="0">
                <a:solidFill>
                  <a:srgbClr val="9BBB59"/>
                </a:solidFill>
                <a:latin typeface="+mn-lt"/>
              </a:rPr>
              <a:t>  completo &amp; correaje</a:t>
            </a:r>
            <a:endParaRPr lang="en-US" sz="1600" b="1" dirty="0">
              <a:solidFill>
                <a:srgbClr val="9BBB59"/>
              </a:solidFill>
              <a:latin typeface="+mn-lt"/>
            </a:endParaRPr>
          </a:p>
        </p:txBody>
      </p:sp>
      <p:pic>
        <p:nvPicPr>
          <p:cNvPr id="75783" name="Picture 4" title="Picture of a Personal Fall Arrest Syste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1371600"/>
            <a:ext cx="2133600" cy="5062538"/>
          </a:xfrm>
          <a:prstGeom prst="rect">
            <a:avLst/>
          </a:prstGeom>
          <a:noFill/>
          <a:ln w="9525">
            <a:noFill/>
            <a:miter lim="800000"/>
            <a:headEnd/>
            <a:tailEnd/>
          </a:ln>
        </p:spPr>
      </p:pic>
      <p:sp>
        <p:nvSpPr>
          <p:cNvPr id="75780" name="Slide Number Placeholder 3"/>
          <p:cNvSpPr>
            <a:spLocks noGrp="1"/>
          </p:cNvSpPr>
          <p:nvPr>
            <p:ph type="sldNum" sz="quarter" idx="12"/>
          </p:nvPr>
        </p:nvSpPr>
        <p:spPr bwMode="auto">
          <a:solidFill>
            <a:schemeClr val="accent1"/>
          </a:solidFill>
          <a:ln>
            <a:miter lim="800000"/>
            <a:headEnd/>
            <a:tailEnd/>
          </a:ln>
        </p:spPr>
        <p:txBody>
          <a:bodyPr/>
          <a:lstStyle/>
          <a:p>
            <a:r>
              <a:rPr lang="en-US" dirty="0" smtClean="0"/>
              <a:t>80</a:t>
            </a:r>
            <a:endParaRPr lang="en-US" dirty="0"/>
          </a:p>
        </p:txBody>
      </p:sp>
      <p:sp>
        <p:nvSpPr>
          <p:cNvPr id="9" name="Title 13"/>
          <p:cNvSpPr txBox="1">
            <a:spLocks noGrp="1"/>
          </p:cNvSpPr>
          <p:nvPr>
            <p:ph type="title"/>
          </p:nvPr>
        </p:nvSpPr>
        <p:spPr>
          <a:xfrm>
            <a:off x="381000" y="381000"/>
            <a:ext cx="8382000" cy="569387"/>
          </a:xfrm>
          <a:prstGeom prst="rect">
            <a:avLst/>
          </a:prstGeom>
          <a:solidFill>
            <a:schemeClr val="tx2"/>
          </a:solidFill>
        </p:spPr>
        <p:txBody>
          <a:bodyPr wrap="square">
            <a:spAutoFit/>
          </a:bodyPr>
          <a:lstStyle/>
          <a:p>
            <a:pPr lvl="0" algn="ctr">
              <a:spcBef>
                <a:spcPct val="0"/>
              </a:spcBef>
              <a:defRPr/>
            </a:pPr>
            <a:r>
              <a:rPr lang="es-ES" sz="2800" dirty="0" smtClean="0">
                <a:ln w="18415" cmpd="sng">
                  <a:solidFill>
                    <a:schemeClr val="tx1"/>
                  </a:solidFill>
                  <a:prstDash val="solid"/>
                </a:ln>
                <a:solidFill>
                  <a:srgbClr val="FFFFFF"/>
                </a:solidFill>
                <a:latin typeface="Arial Black" pitchFamily="34" charset="0"/>
              </a:rPr>
              <a:t>Sistema personal de detención de caída</a:t>
            </a:r>
            <a:endParaRPr kumimoji="0" lang="en-US" sz="2800" i="0" u="none" strike="noStrike" kern="10" cap="none" spc="0" normalizeH="0" baseline="0" noProof="0" dirty="0">
              <a:ln w="18415" cmpd="sng">
                <a:solidFill>
                  <a:schemeClr val="tx1"/>
                </a:solidFill>
                <a:prstDash val="solid"/>
              </a:ln>
              <a:solidFill>
                <a:srgbClr val="FFFFFF"/>
              </a:solidFill>
              <a:uLnTx/>
              <a:uFillTx/>
              <a:latin typeface="Arial Black" pitchFamily="34" charset="0"/>
              <a:ea typeface="+mn-e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title="Blue bakcground"/>
          <p:cNvSpPr/>
          <p:nvPr/>
        </p:nvSpPr>
        <p:spPr>
          <a:xfrm>
            <a:off x="304800" y="1066800"/>
            <a:ext cx="8534400" cy="5486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802" name="Slide Number Placeholder 3"/>
          <p:cNvSpPr>
            <a:spLocks noGrp="1"/>
          </p:cNvSpPr>
          <p:nvPr>
            <p:ph type="sldNum" sz="quarter" idx="12"/>
          </p:nvPr>
        </p:nvSpPr>
        <p:spPr bwMode="auto">
          <a:xfrm>
            <a:off x="152400" y="6233716"/>
            <a:ext cx="457200" cy="457200"/>
          </a:xfrm>
          <a:ln>
            <a:miter lim="800000"/>
            <a:headEnd/>
            <a:tailEnd/>
          </a:ln>
        </p:spPr>
        <p:txBody>
          <a:bodyPr/>
          <a:lstStyle/>
          <a:p>
            <a:r>
              <a:rPr lang="en-US" dirty="0" smtClean="0">
                <a:latin typeface="Book Antiqua" pitchFamily="-106" charset="0"/>
              </a:rPr>
              <a:t>81</a:t>
            </a:r>
            <a:endParaRPr lang="en-US" dirty="0">
              <a:latin typeface="Book Antiqua" pitchFamily="-106" charset="0"/>
            </a:endParaRPr>
          </a:p>
        </p:txBody>
      </p:sp>
      <p:pic>
        <p:nvPicPr>
          <p:cNvPr id="165891" name="Content Placeholder 4" descr="Retractable Lanyards.jpg" title="Examples of retractables and lanyards "/>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575468" y="3505200"/>
            <a:ext cx="1820863" cy="2819400"/>
          </a:xfrm>
        </p:spPr>
      </p:pic>
      <p:pic>
        <p:nvPicPr>
          <p:cNvPr id="165892" name="Picture 4" descr="z410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4713" y="4724400"/>
            <a:ext cx="1447800" cy="1600200"/>
          </a:xfrm>
          <a:prstGeom prst="rect">
            <a:avLst/>
          </a:prstGeom>
          <a:noFill/>
          <a:ln w="9525">
            <a:noFill/>
            <a:miter lim="800000"/>
            <a:headEnd/>
            <a:tailEnd/>
          </a:ln>
        </p:spPr>
      </p:pic>
      <p:pic>
        <p:nvPicPr>
          <p:cNvPr id="165893" name="Picture 5" descr="Shock Absorbing Lanyard, Length 4-6 Feet, Color Green, Includes Two Zinc-Plated Locking Snap Hooks With" title="Shock Absorbing Lanyard, Length 4-6 Feet, Color Green, Includes Two Zinc-Plated Locking Snap Hooks With"/>
          <p:cNvPicPr>
            <a:picLocks noChangeAspect="1" noChangeArrowheads="1"/>
          </p:cNvPicPr>
          <p:nvPr/>
        </p:nvPicPr>
        <p:blipFill>
          <a:blip r:embed="rId4" cstate="print"/>
          <a:srcRect/>
          <a:stretch>
            <a:fillRect/>
          </a:stretch>
        </p:blipFill>
        <p:spPr bwMode="auto">
          <a:xfrm>
            <a:off x="6553200" y="1905000"/>
            <a:ext cx="2228850" cy="1295400"/>
          </a:xfrm>
          <a:prstGeom prst="rect">
            <a:avLst/>
          </a:prstGeom>
          <a:noFill/>
          <a:ln w="9525">
            <a:noFill/>
            <a:miter lim="800000"/>
            <a:headEnd/>
            <a:tailEnd/>
          </a:ln>
        </p:spPr>
      </p:pic>
      <p:pic>
        <p:nvPicPr>
          <p:cNvPr id="165894" name="Picture 6" descr="Web Lanyard, Length 6 Feet, 1 Inch Nylon, With Shock Absorber Pack"/>
          <p:cNvPicPr>
            <a:picLocks noChangeAspect="1" noChangeArrowheads="1"/>
          </p:cNvPicPr>
          <p:nvPr/>
        </p:nvPicPr>
        <p:blipFill>
          <a:blip r:embed="rId5" cstate="print"/>
          <a:srcRect/>
          <a:stretch>
            <a:fillRect/>
          </a:stretch>
        </p:blipFill>
        <p:spPr bwMode="auto">
          <a:xfrm>
            <a:off x="3048000" y="5181600"/>
            <a:ext cx="3614738" cy="1284288"/>
          </a:xfrm>
          <a:prstGeom prst="rect">
            <a:avLst/>
          </a:prstGeom>
          <a:noFill/>
          <a:ln w="9525">
            <a:noFill/>
            <a:miter lim="800000"/>
            <a:headEnd/>
            <a:tailEnd/>
          </a:ln>
        </p:spPr>
      </p:pic>
      <p:pic>
        <p:nvPicPr>
          <p:cNvPr id="165895" name="Picture 7" descr="Screamer01A" title="Examples of retractables and lanyards "/>
          <p:cNvPicPr>
            <a:picLocks noChangeAspect="1" noChangeArrowheads="1"/>
          </p:cNvPicPr>
          <p:nvPr/>
        </p:nvPicPr>
        <p:blipFill>
          <a:blip r:embed="rId6" cstate="print"/>
          <a:srcRect/>
          <a:stretch>
            <a:fillRect/>
          </a:stretch>
        </p:blipFill>
        <p:spPr bwMode="auto">
          <a:xfrm>
            <a:off x="990600" y="1219200"/>
            <a:ext cx="1020763" cy="1935163"/>
          </a:xfrm>
          <a:prstGeom prst="rect">
            <a:avLst/>
          </a:prstGeom>
          <a:noFill/>
          <a:ln w="9525">
            <a:noFill/>
            <a:miter lim="800000"/>
            <a:headEnd/>
            <a:tailEnd/>
          </a:ln>
        </p:spPr>
      </p:pic>
      <p:sp>
        <p:nvSpPr>
          <p:cNvPr id="25" name="Rectangle 24"/>
          <p:cNvSpPr/>
          <p:nvPr/>
        </p:nvSpPr>
        <p:spPr>
          <a:xfrm>
            <a:off x="304800" y="3505200"/>
            <a:ext cx="2362200" cy="369332"/>
          </a:xfrm>
          <a:prstGeom prst="rect">
            <a:avLst/>
          </a:prstGeom>
          <a:noFill/>
        </p:spPr>
        <p:txBody>
          <a:bodyPr>
            <a:spAutoFit/>
          </a:bodyPr>
          <a:lstStyle/>
          <a:p>
            <a:pPr algn="ctr" fontAlgn="auto">
              <a:spcBef>
                <a:spcPts val="0"/>
              </a:spcBef>
              <a:spcAft>
                <a:spcPts val="0"/>
              </a:spcAft>
              <a:defRPr/>
            </a:pPr>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Arial" charset="0"/>
              </a:rPr>
              <a:t>Retractables.</a:t>
            </a:r>
          </a:p>
        </p:txBody>
      </p:sp>
      <p:sp>
        <p:nvSpPr>
          <p:cNvPr id="76812" name="Rectangle 25" title="Web Lanyard, Length 6 Feet, 1 Inch Nylon, With Shock Absorber Pack"/>
          <p:cNvSpPr>
            <a:spLocks noChangeArrowheads="1"/>
          </p:cNvSpPr>
          <p:nvPr/>
        </p:nvSpPr>
        <p:spPr bwMode="auto">
          <a:xfrm>
            <a:off x="2209800" y="1219200"/>
            <a:ext cx="4572000" cy="5066002"/>
          </a:xfrm>
          <a:prstGeom prst="rect">
            <a:avLst/>
          </a:prstGeom>
          <a:noFill/>
          <a:ln w="9525">
            <a:noFill/>
            <a:miter lim="800000"/>
            <a:headEnd/>
            <a:tailEnd/>
          </a:ln>
        </p:spPr>
        <p:txBody>
          <a:bodyPr>
            <a:spAutoFit/>
          </a:bodyPr>
          <a:lstStyle/>
          <a:p>
            <a:pPr>
              <a:lnSpc>
                <a:spcPct val="80000"/>
              </a:lnSpc>
              <a:buFont typeface="Wingdings" pitchFamily="2" charset="2"/>
              <a:buChar char="n"/>
            </a:pPr>
            <a:r>
              <a:rPr lang="en-US" dirty="0">
                <a:solidFill>
                  <a:srgbClr val="9BBB59"/>
                </a:solidFill>
                <a:latin typeface="Georgia" pitchFamily="-106" charset="0"/>
              </a:rPr>
              <a:t> </a:t>
            </a:r>
            <a:r>
              <a:rPr lang="es-ES_tradnl" b="1" dirty="0" smtClean="0">
                <a:solidFill>
                  <a:schemeClr val="accent3"/>
                </a:solidFill>
                <a:latin typeface="+mn-lt"/>
              </a:rPr>
              <a:t>Se usan para conectar un arnés </a:t>
            </a:r>
          </a:p>
          <a:p>
            <a:pPr>
              <a:lnSpc>
                <a:spcPct val="80000"/>
              </a:lnSpc>
              <a:buFont typeface="Wingdings" pitchFamily="2" charset="2"/>
              <a:buNone/>
            </a:pPr>
            <a:r>
              <a:rPr lang="es-ES_tradnl" b="1" dirty="0" smtClean="0">
                <a:solidFill>
                  <a:schemeClr val="accent3"/>
                </a:solidFill>
                <a:latin typeface="+mn-lt"/>
              </a:rPr>
              <a:t>    de cuerpo-entero a una cuerda de </a:t>
            </a:r>
          </a:p>
          <a:p>
            <a:pPr>
              <a:lnSpc>
                <a:spcPct val="80000"/>
              </a:lnSpc>
              <a:buFont typeface="Wingdings" pitchFamily="2" charset="2"/>
              <a:buNone/>
            </a:pPr>
            <a:r>
              <a:rPr lang="es-ES_tradnl" b="1" dirty="0" smtClean="0">
                <a:solidFill>
                  <a:schemeClr val="accent3"/>
                </a:solidFill>
                <a:latin typeface="+mn-lt"/>
              </a:rPr>
              <a:t>    vida, a un agarra-cuerdas, o a un     	punto de anclaje.</a:t>
            </a:r>
            <a:endParaRPr lang="en-US" b="1" dirty="0">
              <a:solidFill>
                <a:srgbClr val="9BBB59"/>
              </a:solidFill>
              <a:latin typeface="+mn-lt"/>
            </a:endParaRPr>
          </a:p>
          <a:p>
            <a:pPr>
              <a:lnSpc>
                <a:spcPct val="80000"/>
              </a:lnSpc>
              <a:buFont typeface="Wingdings" pitchFamily="-106" charset="2"/>
              <a:buChar char="n"/>
            </a:pPr>
            <a:endParaRPr lang="en-US" dirty="0">
              <a:solidFill>
                <a:srgbClr val="9BBB59"/>
              </a:solidFill>
              <a:latin typeface="Georgia" pitchFamily="-106" charset="0"/>
            </a:endParaRPr>
          </a:p>
          <a:p>
            <a:pPr>
              <a:lnSpc>
                <a:spcPct val="80000"/>
              </a:lnSpc>
              <a:buFont typeface="Wingdings" pitchFamily="-106" charset="2"/>
              <a:buChar char="n"/>
            </a:pPr>
            <a:endParaRPr lang="en-US" dirty="0">
              <a:solidFill>
                <a:srgbClr val="9BBB59"/>
              </a:solidFill>
              <a:latin typeface="Georgia" pitchFamily="-106" charset="0"/>
            </a:endParaRPr>
          </a:p>
          <a:p>
            <a:pPr>
              <a:lnSpc>
                <a:spcPct val="80000"/>
              </a:lnSpc>
              <a:buFont typeface="Wingdings" pitchFamily="-106" charset="2"/>
              <a:buChar char="n"/>
            </a:pPr>
            <a:r>
              <a:rPr lang="es-US" b="1" dirty="0" smtClean="0">
                <a:solidFill>
                  <a:srgbClr val="9BBB59"/>
                </a:solidFill>
                <a:latin typeface="Georgia" pitchFamily="-106" charset="0"/>
              </a:rPr>
              <a:t>Punto de Anclaje:</a:t>
            </a:r>
          </a:p>
          <a:p>
            <a:pPr lvl="1">
              <a:lnSpc>
                <a:spcPct val="80000"/>
              </a:lnSpc>
            </a:pPr>
            <a:r>
              <a:rPr lang="es-US" b="1" dirty="0" smtClean="0">
                <a:solidFill>
                  <a:srgbClr val="9BBB59"/>
                </a:solidFill>
                <a:latin typeface="Georgia" pitchFamily="-106" charset="0"/>
              </a:rPr>
              <a:t>Conectado al gancho de presión del amarre, el cual está conectado al anillo “D” en la parte trasera del arnés,  en medio de los hombros, deberá poder soportar 5.000 libras.</a:t>
            </a:r>
          </a:p>
          <a:p>
            <a:pPr lvl="1">
              <a:lnSpc>
                <a:spcPct val="80000"/>
              </a:lnSpc>
            </a:pPr>
            <a:endParaRPr lang="en-US" b="1" dirty="0">
              <a:solidFill>
                <a:srgbClr val="9BBB59"/>
              </a:solidFill>
              <a:latin typeface="Georgia" pitchFamily="-106" charset="0"/>
            </a:endParaRPr>
          </a:p>
          <a:p>
            <a:pPr lvl="1" algn="ctr">
              <a:lnSpc>
                <a:spcPct val="80000"/>
              </a:lnSpc>
            </a:pPr>
            <a:endParaRPr lang="en-US" b="1" dirty="0">
              <a:solidFill>
                <a:srgbClr val="9BBB59"/>
              </a:solidFill>
              <a:latin typeface="Georgia" pitchFamily="-106" charset="0"/>
            </a:endParaRPr>
          </a:p>
          <a:p>
            <a:pPr algn="ctr">
              <a:lnSpc>
                <a:spcPct val="80000"/>
              </a:lnSpc>
            </a:pPr>
            <a:r>
              <a:rPr lang="en-US" b="1" dirty="0" smtClean="0">
                <a:solidFill>
                  <a:srgbClr val="9BBB59"/>
                </a:solidFill>
                <a:latin typeface="Georgia" pitchFamily="-106" charset="0"/>
              </a:rPr>
              <a:t>    </a:t>
            </a:r>
            <a:r>
              <a:rPr lang="es-ES" b="1" dirty="0" smtClean="0">
                <a:solidFill>
                  <a:srgbClr val="9BBB59"/>
                </a:solidFill>
                <a:latin typeface="Georgia" pitchFamily="-106" charset="0"/>
              </a:rPr>
              <a:t>Proteja el equipo de posibles cortes.</a:t>
            </a:r>
            <a:endParaRPr lang="en-US" b="1" dirty="0" smtClean="0">
              <a:solidFill>
                <a:srgbClr val="9BBB59"/>
              </a:solidFill>
              <a:latin typeface="Georgia" pitchFamily="-106" charset="0"/>
            </a:endParaRPr>
          </a:p>
          <a:p>
            <a:pPr algn="ctr">
              <a:lnSpc>
                <a:spcPct val="80000"/>
              </a:lnSpc>
            </a:pPr>
            <a:endParaRPr lang="en-US" b="1"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lvl="1">
              <a:lnSpc>
                <a:spcPct val="80000"/>
              </a:lnSpc>
              <a:buFont typeface="Arial" charset="0"/>
              <a:buNone/>
            </a:pPr>
            <a:endParaRPr lang="es-ES_tradnl" sz="1600" dirty="0">
              <a:latin typeface="Georgia" pitchFamily="-106" charset="0"/>
            </a:endParaRPr>
          </a:p>
        </p:txBody>
      </p:sp>
      <p:sp>
        <p:nvSpPr>
          <p:cNvPr id="13" name="Rectangle 2"/>
          <p:cNvSpPr txBox="1">
            <a:spLocks noGrp="1" noChangeArrowheads="1"/>
          </p:cNvSpPr>
          <p:nvPr>
            <p:ph type="title"/>
          </p:nvPr>
        </p:nvSpPr>
        <p:spPr bwMode="auto">
          <a:xfrm>
            <a:off x="762000" y="228600"/>
            <a:ext cx="7772400" cy="590550"/>
          </a:xfrm>
          <a:prstGeom prst="rect">
            <a:avLst/>
          </a:prstGeom>
          <a:noFill/>
          <a:ln w="9525">
            <a:noFill/>
            <a:miter lim="800000"/>
            <a:headEnd/>
            <a:tailEnd/>
          </a:ln>
        </p:spPr>
        <p:txBody>
          <a:bodyPr lIns="90488" tIns="44450" rIns="90488" bIns="44450" anchor="b"/>
          <a:lstStyle/>
          <a:p>
            <a:pPr algn="ctr">
              <a:defRPr/>
            </a:pPr>
            <a:r>
              <a:rPr lang="es-ES_tradnl" sz="2800" b="1" dirty="0" smtClean="0">
                <a:solidFill>
                  <a:schemeClr val="tx2"/>
                </a:solidFill>
                <a:latin typeface="Lucida Sans" pitchFamily="34" charset="0"/>
                <a:cs typeface="Arial" pitchFamily="34" charset="0"/>
              </a:rPr>
              <a:t>Acolladores (Líneas) de Amortiguación</a:t>
            </a:r>
            <a:endParaRPr lang="es-ES_tradnl" sz="2800" b="1" dirty="0">
              <a:solidFill>
                <a:schemeClr val="tx2"/>
              </a:solidFill>
              <a:latin typeface="Lucida Sans"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685800" y="304800"/>
            <a:ext cx="7772400" cy="1143000"/>
          </a:xfrm>
        </p:spPr>
        <p:txBody>
          <a:bodyPr/>
          <a:lstStyle/>
          <a:p>
            <a:pPr algn="ctr"/>
            <a:r>
              <a:rPr lang="en-US" dirty="0" smtClean="0"/>
              <a:t>Preguntas</a:t>
            </a:r>
          </a:p>
        </p:txBody>
      </p:sp>
      <p:sp>
        <p:nvSpPr>
          <p:cNvPr id="166915" name="Content Placeholder 2"/>
          <p:cNvSpPr>
            <a:spLocks noGrp="1"/>
          </p:cNvSpPr>
          <p:nvPr>
            <p:ph sz="quarter" idx="1"/>
          </p:nvPr>
        </p:nvSpPr>
        <p:spPr>
          <a:xfrm>
            <a:off x="914400" y="1447800"/>
            <a:ext cx="7772400" cy="4800600"/>
          </a:xfrm>
        </p:spPr>
        <p:txBody>
          <a:bodyPr/>
          <a:lstStyle/>
          <a:p>
            <a:pPr>
              <a:buNone/>
            </a:pPr>
            <a:endParaRPr lang="en-US" dirty="0" smtClean="0"/>
          </a:p>
          <a:p>
            <a:pPr lvl="0"/>
            <a:r>
              <a:rPr lang="es-ES" sz="2800" dirty="0" smtClean="0">
                <a:solidFill>
                  <a:schemeClr val="accent5">
                    <a:lumMod val="75000"/>
                  </a:schemeClr>
                </a:solidFill>
              </a:rPr>
              <a:t>¿Por qué es tan importante un anclaje para alguien que está utilizando un sistema personal de detención de caída?</a:t>
            </a:r>
          </a:p>
          <a:p>
            <a:pPr lvl="0"/>
            <a:endParaRPr lang="en-US" sz="2800" dirty="0" smtClean="0">
              <a:solidFill>
                <a:schemeClr val="accent5">
                  <a:lumMod val="75000"/>
                </a:schemeClr>
              </a:solidFill>
            </a:endParaRPr>
          </a:p>
          <a:p>
            <a:pPr lvl="0"/>
            <a:r>
              <a:rPr lang="es-ES" sz="2800" dirty="0" smtClean="0">
                <a:solidFill>
                  <a:schemeClr val="accent5">
                    <a:lumMod val="75000"/>
                  </a:schemeClr>
                </a:solidFill>
              </a:rPr>
              <a:t>¿Cuál es la función de los conectores en un sistema personal de detención de caída?</a:t>
            </a:r>
          </a:p>
          <a:p>
            <a:pPr lvl="0">
              <a:buNone/>
            </a:pPr>
            <a:endParaRPr lang="en-US" sz="2800" dirty="0" smtClean="0">
              <a:solidFill>
                <a:schemeClr val="accent5">
                  <a:lumMod val="75000"/>
                </a:schemeClr>
              </a:solidFill>
            </a:endParaRPr>
          </a:p>
          <a:p>
            <a:pPr lvl="0"/>
            <a:r>
              <a:rPr lang="es-ES" sz="2800" dirty="0" smtClean="0">
                <a:solidFill>
                  <a:schemeClr val="accent5">
                    <a:lumMod val="75000"/>
                  </a:schemeClr>
                </a:solidFill>
              </a:rPr>
              <a:t>¿Cuál es la fuerza mínima de tensión en un  </a:t>
            </a:r>
            <a:r>
              <a:rPr lang="es-ES" sz="2800" smtClean="0">
                <a:solidFill>
                  <a:schemeClr val="accent5">
                    <a:lumMod val="75000"/>
                  </a:schemeClr>
                </a:solidFill>
              </a:rPr>
              <a:t>anillo de D</a:t>
            </a:r>
            <a:r>
              <a:rPr lang="es-ES" sz="2800" dirty="0" smtClean="0">
                <a:solidFill>
                  <a:schemeClr val="accent5">
                    <a:lumMod val="75000"/>
                  </a:schemeClr>
                </a:solidFill>
              </a:rPr>
              <a:t>? </a:t>
            </a:r>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r>
              <a:rPr lang="en-US" dirty="0" smtClean="0"/>
              <a:t>82</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Slide Number Placeholder 5"/>
          <p:cNvSpPr>
            <a:spLocks noGrp="1"/>
          </p:cNvSpPr>
          <p:nvPr>
            <p:ph type="sldNum" sz="quarter" idx="12"/>
          </p:nvPr>
        </p:nvSpPr>
        <p:spPr bwMode="auto">
          <a:xfrm>
            <a:off x="228600" y="6172200"/>
            <a:ext cx="457200" cy="457200"/>
          </a:xfrm>
          <a:ln>
            <a:miter lim="800000"/>
            <a:headEnd/>
            <a:tailEnd/>
          </a:ln>
        </p:spPr>
        <p:txBody>
          <a:bodyPr/>
          <a:lstStyle/>
          <a:p>
            <a:r>
              <a:rPr lang="en-US" dirty="0" smtClean="0"/>
              <a:t>83</a:t>
            </a:r>
            <a:endParaRPr lang="en-US" dirty="0"/>
          </a:p>
        </p:txBody>
      </p:sp>
      <p:pic>
        <p:nvPicPr>
          <p:cNvPr id="77828" name="Content Placeholder 3" descr="floor20.gif" title="Picture of the strap used in combination with a full-body harness and appropriate lanyard "/>
          <p:cNvPicPr>
            <a:picLocks noGrp="1" noChangeAspect="1"/>
          </p:cNvPicPr>
          <p:nvPr>
            <p:ph idx="4294967295"/>
          </p:nvPr>
        </p:nvPicPr>
        <p:blipFill>
          <a:blip r:embed="rId3" cstate="print"/>
          <a:srcRect/>
          <a:stretch>
            <a:fillRect/>
          </a:stretch>
        </p:blipFill>
        <p:spPr>
          <a:xfrm>
            <a:off x="625475" y="228600"/>
            <a:ext cx="8289925" cy="5943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5410200" y="5334000"/>
            <a:ext cx="1676400" cy="8382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5715000" y="2667000"/>
            <a:ext cx="3200400" cy="2554545"/>
          </a:xfrm>
          <a:prstGeom prst="rect">
            <a:avLst/>
          </a:prstGeom>
          <a:solidFill>
            <a:schemeClr val="tx2"/>
          </a:solidFill>
          <a:ln w="9525">
            <a:solidFill>
              <a:schemeClr val="tx2"/>
            </a:solidFill>
            <a:miter lim="800000"/>
            <a:headEnd/>
            <a:tailEnd/>
          </a:ln>
        </p:spPr>
        <p:txBody>
          <a:bodyPr>
            <a:spAutoFit/>
          </a:bodyPr>
          <a:lstStyle/>
          <a:p>
            <a:r>
              <a:rPr lang="es-MX" sz="2000" b="1" dirty="0" smtClean="0">
                <a:solidFill>
                  <a:srgbClr val="9BBB59"/>
                </a:solidFill>
                <a:latin typeface="+mn-lt"/>
              </a:rPr>
              <a:t>Caja de seguridad-T-correa se utiliza en combinación con un mazo de todo el cuerpo y correaje apropiado protegerá trabajador mientras trabajaba en el borde</a:t>
            </a:r>
            <a:endParaRPr lang="es-MX" sz="2000" b="1" dirty="0">
              <a:solidFill>
                <a:srgbClr val="9BBB59"/>
              </a:solidFill>
              <a:latin typeface="+mn-lt"/>
            </a:endParaRPr>
          </a:p>
        </p:txBody>
      </p:sp>
      <p:sp>
        <p:nvSpPr>
          <p:cNvPr id="3" name="Title 2" hidden="1"/>
          <p:cNvSpPr>
            <a:spLocks noGrp="1"/>
          </p:cNvSpPr>
          <p:nvPr>
            <p:ph type="title"/>
          </p:nvPr>
        </p:nvSpPr>
        <p:spPr/>
        <p:txBody>
          <a:bodyPr/>
          <a:lstStyle/>
          <a:p>
            <a:r>
              <a:rPr lang="en-US" dirty="0" smtClean="0"/>
              <a:t>Picture of worker wearing fall protection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5"/>
          <p:cNvSpPr>
            <a:spLocks noGrp="1"/>
          </p:cNvSpPr>
          <p:nvPr>
            <p:ph type="sldNum" sz="quarter" idx="12"/>
          </p:nvPr>
        </p:nvSpPr>
        <p:spPr bwMode="auto">
          <a:xfrm>
            <a:off x="152400" y="6172200"/>
            <a:ext cx="457200" cy="457200"/>
          </a:xfrm>
          <a:ln>
            <a:miter lim="800000"/>
            <a:headEnd/>
            <a:tailEnd/>
          </a:ln>
        </p:spPr>
        <p:txBody>
          <a:bodyPr/>
          <a:lstStyle/>
          <a:p>
            <a:r>
              <a:rPr lang="en-US" dirty="0" smtClean="0"/>
              <a:t>84</a:t>
            </a:r>
            <a:endParaRPr lang="en-US" dirty="0"/>
          </a:p>
        </p:txBody>
      </p:sp>
      <p:pic>
        <p:nvPicPr>
          <p:cNvPr id="171010" name="Content Placeholder 3" descr="roof32.jpg" title="Picture of an anchor being removed with a knife"/>
          <p:cNvPicPr>
            <a:picLocks noGrp="1" noChangeAspect="1"/>
          </p:cNvPicPr>
          <p:nvPr>
            <p:ph idx="4294967295"/>
          </p:nvPr>
        </p:nvPicPr>
        <p:blipFill>
          <a:blip r:embed="rId3" cstate="print"/>
          <a:srcRect/>
          <a:stretch>
            <a:fillRect/>
          </a:stretch>
        </p:blipFill>
        <p:spPr>
          <a:xfrm>
            <a:off x="457200" y="259025"/>
            <a:ext cx="8228012" cy="5497513"/>
          </a:xfrm>
        </p:spPr>
      </p:pic>
      <p:sp>
        <p:nvSpPr>
          <p:cNvPr id="79878" name="TextBox 6"/>
          <p:cNvSpPr txBox="1">
            <a:spLocks noChangeArrowheads="1"/>
          </p:cNvSpPr>
          <p:nvPr/>
        </p:nvSpPr>
        <p:spPr bwMode="auto">
          <a:xfrm>
            <a:off x="609600" y="4724400"/>
            <a:ext cx="3124200" cy="2031325"/>
          </a:xfrm>
          <a:prstGeom prst="rect">
            <a:avLst/>
          </a:prstGeom>
          <a:solidFill>
            <a:schemeClr val="tx2"/>
          </a:solidFill>
          <a:ln w="9525">
            <a:solidFill>
              <a:schemeClr val="tx2"/>
            </a:solidFill>
            <a:miter lim="800000"/>
            <a:headEnd/>
            <a:tailEnd/>
          </a:ln>
        </p:spPr>
        <p:txBody>
          <a:bodyPr wrap="square">
            <a:spAutoFit/>
          </a:bodyPr>
          <a:lstStyle/>
          <a:p>
            <a:pPr fontAlgn="auto">
              <a:spcBef>
                <a:spcPts val="0"/>
              </a:spcBef>
              <a:spcAft>
                <a:spcPts val="0"/>
              </a:spcAft>
              <a:buFont typeface="Wingdings" pitchFamily="2" charset="2"/>
              <a:buChar char="Ø"/>
              <a:defRPr/>
            </a:pPr>
            <a:r>
              <a:rPr lang="es-ES" b="1" dirty="0" smtClean="0">
                <a:solidFill>
                  <a:schemeClr val="accent3"/>
                </a:solidFill>
                <a:latin typeface="+mn-lt"/>
                <a:ea typeface="+mn-ea"/>
              </a:rPr>
              <a:t>El punto de anclaje se puede instalar rápidamente  en una viga interior utilizando clavos.</a:t>
            </a:r>
          </a:p>
          <a:p>
            <a:pPr lvl="0" fontAlgn="auto">
              <a:spcBef>
                <a:spcPts val="0"/>
              </a:spcBef>
              <a:spcAft>
                <a:spcPts val="0"/>
              </a:spcAft>
              <a:buFont typeface="Wingdings" pitchFamily="2" charset="2"/>
              <a:buChar char="Ø"/>
              <a:defRPr/>
            </a:pPr>
            <a:r>
              <a:rPr lang="es-ES" b="1" dirty="0" smtClean="0">
                <a:solidFill>
                  <a:schemeClr val="accent3"/>
                </a:solidFill>
                <a:latin typeface="+mn-lt"/>
                <a:ea typeface="+mn-ea"/>
              </a:rPr>
              <a:t>Se puede cortar y sacar con rapidez. </a:t>
            </a:r>
            <a:endParaRPr lang="en-US" b="1" dirty="0" smtClean="0">
              <a:solidFill>
                <a:schemeClr val="accent3"/>
              </a:solidFill>
              <a:latin typeface="+mn-lt"/>
              <a:ea typeface="+mn-ea"/>
            </a:endParaRPr>
          </a:p>
        </p:txBody>
      </p:sp>
      <p:sp>
        <p:nvSpPr>
          <p:cNvPr id="3" name="Title 2" hidden="1"/>
          <p:cNvSpPr>
            <a:spLocks noGrp="1"/>
          </p:cNvSpPr>
          <p:nvPr>
            <p:ph type="title"/>
          </p:nvPr>
        </p:nvSpPr>
        <p:spPr/>
        <p:txBody>
          <a:bodyPr/>
          <a:lstStyle/>
          <a:p>
            <a:r>
              <a:rPr lang="en-US" dirty="0" smtClean="0"/>
              <a:t>Picture of worker cutting anchor point off roof</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295400" y="5410200"/>
            <a:ext cx="7239000" cy="1169551"/>
          </a:xfrm>
          <a:prstGeom prst="rect">
            <a:avLst/>
          </a:prstGeom>
          <a:solidFill>
            <a:schemeClr val="tx2"/>
          </a:solidFill>
          <a:ln w="9525">
            <a:solidFill>
              <a:schemeClr val="tx2"/>
            </a:solidFill>
            <a:miter lim="800000"/>
            <a:headEnd/>
            <a:tailEnd/>
          </a:ln>
        </p:spPr>
        <p:txBody>
          <a:bodyPr wrap="square">
            <a:spAutoFit/>
          </a:bodyPr>
          <a:lstStyle/>
          <a:p>
            <a:r>
              <a:rPr lang="es-ES" sz="1400" b="1" u="sng" dirty="0" smtClean="0">
                <a:solidFill>
                  <a:srgbClr val="9BBB59"/>
                </a:solidFill>
                <a:latin typeface="+mn-lt"/>
              </a:rPr>
              <a:t>Con un sistema de detención de caídas, hay que asegurarse</a:t>
            </a:r>
            <a:r>
              <a:rPr lang="en-US" sz="1400" b="1" u="sng" dirty="0" smtClean="0">
                <a:solidFill>
                  <a:srgbClr val="9BBB59"/>
                </a:solidFill>
                <a:latin typeface="+mn-lt"/>
              </a:rPr>
              <a:t>:</a:t>
            </a:r>
            <a:endParaRPr lang="en-US" sz="1400" b="1" u="sng" dirty="0">
              <a:solidFill>
                <a:srgbClr val="9BBB59"/>
              </a:solidFill>
              <a:latin typeface="+mn-lt"/>
            </a:endParaRPr>
          </a:p>
          <a:p>
            <a:pPr marL="342900" lvl="0" indent="-342900">
              <a:buFont typeface="Lucida Sans" pitchFamily="-106" charset="0"/>
              <a:buAutoNum type="arabicPeriod"/>
            </a:pPr>
            <a:r>
              <a:rPr lang="es-ES" sz="1400" b="1" dirty="0" smtClean="0">
                <a:solidFill>
                  <a:srgbClr val="9BBB59"/>
                </a:solidFill>
                <a:latin typeface="Georgia" pitchFamily="-106" charset="0"/>
              </a:rPr>
              <a:t>No corre el peligro de una caída oscilante</a:t>
            </a:r>
            <a:endParaRPr lang="en-US" sz="1400" b="1" dirty="0" smtClean="0">
              <a:solidFill>
                <a:srgbClr val="9BBB59"/>
              </a:solidFill>
              <a:latin typeface="Georgia" pitchFamily="-106" charset="0"/>
            </a:endParaRPr>
          </a:p>
          <a:p>
            <a:pPr marL="342900" lvl="0" indent="-342900">
              <a:buFont typeface="Lucida Sans" pitchFamily="-106" charset="0"/>
              <a:buAutoNum type="arabicPeriod"/>
            </a:pPr>
            <a:r>
              <a:rPr lang="es-ES" sz="1400" b="1" dirty="0" smtClean="0">
                <a:solidFill>
                  <a:srgbClr val="9BBB59"/>
                </a:solidFill>
                <a:latin typeface="Georgia" pitchFamily="-106" charset="0"/>
              </a:rPr>
              <a:t>Detiene la caída</a:t>
            </a:r>
            <a:endParaRPr lang="en-US" sz="1400" b="1" dirty="0" smtClean="0">
              <a:solidFill>
                <a:srgbClr val="9BBB59"/>
              </a:solidFill>
              <a:latin typeface="Georgia" pitchFamily="-106" charset="0"/>
            </a:endParaRPr>
          </a:p>
          <a:p>
            <a:pPr marL="342900" lvl="0" indent="-342900">
              <a:buFont typeface="Lucida Sans" pitchFamily="-106" charset="0"/>
              <a:buAutoNum type="arabicPeriod"/>
            </a:pPr>
            <a:r>
              <a:rPr lang="es-ES" sz="1400" b="1" dirty="0" smtClean="0">
                <a:solidFill>
                  <a:srgbClr val="9BBB59"/>
                </a:solidFill>
                <a:latin typeface="Georgia" pitchFamily="-106" charset="0"/>
              </a:rPr>
              <a:t>Distancia de una caída  libre</a:t>
            </a:r>
            <a:endParaRPr lang="en-US" sz="1400" b="1" dirty="0" smtClean="0">
              <a:solidFill>
                <a:srgbClr val="9BBB59"/>
              </a:solidFill>
              <a:latin typeface="Georgia" pitchFamily="-106" charset="0"/>
            </a:endParaRPr>
          </a:p>
          <a:p>
            <a:pPr marL="342900" lvl="0" indent="-342900">
              <a:buFont typeface="Lucida Sans" pitchFamily="-106" charset="0"/>
              <a:buAutoNum type="arabicPeriod"/>
            </a:pPr>
            <a:r>
              <a:rPr lang="es-ES" sz="1400" b="1" dirty="0" smtClean="0">
                <a:solidFill>
                  <a:srgbClr val="9BBB59"/>
                </a:solidFill>
                <a:latin typeface="Georgia" pitchFamily="-106" charset="0"/>
              </a:rPr>
              <a:t>Previene que el trabajador se golpee con el nivel inferior </a:t>
            </a:r>
            <a:endParaRPr lang="en-US" sz="1400" b="1" dirty="0" smtClean="0">
              <a:solidFill>
                <a:srgbClr val="9BBB59"/>
              </a:solidFill>
              <a:latin typeface="Georgia" pitchFamily="-106" charset="0"/>
            </a:endParaRPr>
          </a:p>
        </p:txBody>
      </p:sp>
      <p:sp>
        <p:nvSpPr>
          <p:cNvPr id="6" name="Slide Number Placeholder 5"/>
          <p:cNvSpPr>
            <a:spLocks noGrp="1"/>
          </p:cNvSpPr>
          <p:nvPr>
            <p:ph type="sldNum" sz="quarter" idx="12"/>
          </p:nvPr>
        </p:nvSpPr>
        <p:spPr>
          <a:xfrm>
            <a:off x="152399" y="6145205"/>
            <a:ext cx="457200" cy="457200"/>
          </a:xfrm>
        </p:spPr>
        <p:txBody>
          <a:bodyPr/>
          <a:lstStyle/>
          <a:p>
            <a:r>
              <a:rPr lang="en-US" dirty="0" smtClean="0"/>
              <a:t>85</a:t>
            </a:r>
            <a:endParaRPr lang="en-US" dirty="0"/>
          </a:p>
        </p:txBody>
      </p:sp>
      <p:pic>
        <p:nvPicPr>
          <p:cNvPr id="10" name="Picture 2" descr="C:\Users\Nicole\AppData\Local\Temp\IMG_1489.jpg" title="Fall arrest system spe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243779" y="-1540472"/>
            <a:ext cx="4656442" cy="8382000"/>
          </a:xfrm>
          <a:prstGeom prst="rect">
            <a:avLst/>
          </a:prstGeom>
          <a:noFill/>
        </p:spPr>
      </p:pic>
      <p:sp>
        <p:nvSpPr>
          <p:cNvPr id="13" name="TextBox 11"/>
          <p:cNvSpPr txBox="1"/>
          <p:nvPr/>
        </p:nvSpPr>
        <p:spPr>
          <a:xfrm>
            <a:off x="6972300" y="1752600"/>
            <a:ext cx="1981200" cy="1631216"/>
          </a:xfrm>
          <a:prstGeom prst="rect">
            <a:avLst/>
          </a:prstGeom>
          <a:solidFill>
            <a:schemeClr val="accent2"/>
          </a:solidFill>
        </p:spPr>
        <p:txBody>
          <a:bodyPr wrap="square" rtlCol="0">
            <a:spAutoFit/>
          </a:bodyPr>
          <a:lstStyle/>
          <a:p>
            <a:pPr algn="ctr"/>
            <a:r>
              <a:rPr lang="en-US" sz="2500" dirty="0" smtClean="0">
                <a:latin typeface="+mj-lt"/>
              </a:rPr>
              <a:t>Total </a:t>
            </a:r>
          </a:p>
          <a:p>
            <a:pPr algn="ctr"/>
            <a:r>
              <a:rPr lang="en-US" sz="2500" b="1" dirty="0" smtClean="0">
                <a:latin typeface="+mj-lt"/>
              </a:rPr>
              <a:t>18 ½ </a:t>
            </a:r>
            <a:r>
              <a:rPr lang="en-US" sz="2500" dirty="0" smtClean="0">
                <a:latin typeface="+mj-lt"/>
              </a:rPr>
              <a:t>pies</a:t>
            </a:r>
          </a:p>
          <a:p>
            <a:pPr algn="ctr"/>
            <a:r>
              <a:rPr lang="en-US" sz="2500" dirty="0" smtClean="0">
                <a:latin typeface="+mj-lt"/>
              </a:rPr>
              <a:t>desde el anclaje</a:t>
            </a:r>
            <a:endParaRPr lang="en-US" dirty="0"/>
          </a:p>
        </p:txBody>
      </p:sp>
      <p:sp>
        <p:nvSpPr>
          <p:cNvPr id="14" name="13 CuadroTexto"/>
          <p:cNvSpPr txBox="1"/>
          <p:nvPr/>
        </p:nvSpPr>
        <p:spPr>
          <a:xfrm>
            <a:off x="4794191" y="914400"/>
            <a:ext cx="1828800" cy="584775"/>
          </a:xfrm>
          <a:prstGeom prst="rect">
            <a:avLst/>
          </a:prstGeom>
          <a:solidFill>
            <a:schemeClr val="accent2"/>
          </a:solidFill>
        </p:spPr>
        <p:txBody>
          <a:bodyPr wrap="square" rtlCol="0">
            <a:spAutoFit/>
          </a:bodyPr>
          <a:lstStyle/>
          <a:p>
            <a:pPr algn="ctr"/>
            <a:r>
              <a:rPr lang="pt-BR" sz="1600" dirty="0" err="1" smtClean="0"/>
              <a:t>Longitud</a:t>
            </a:r>
            <a:r>
              <a:rPr lang="pt-BR" sz="1600" dirty="0" smtClean="0"/>
              <a:t> de </a:t>
            </a:r>
            <a:r>
              <a:rPr lang="pt-BR" sz="1600" dirty="0" err="1" smtClean="0"/>
              <a:t>la</a:t>
            </a:r>
            <a:r>
              <a:rPr lang="pt-BR" sz="1600" dirty="0" smtClean="0"/>
              <a:t> </a:t>
            </a:r>
            <a:r>
              <a:rPr lang="pt-BR" sz="1600" dirty="0" err="1" smtClean="0"/>
              <a:t>correa</a:t>
            </a:r>
            <a:r>
              <a:rPr lang="pt-BR" sz="1600" dirty="0" smtClean="0"/>
              <a:t>: 6 pies</a:t>
            </a:r>
            <a:endParaRPr lang="es-EC" sz="1600" dirty="0"/>
          </a:p>
        </p:txBody>
      </p:sp>
      <p:sp>
        <p:nvSpPr>
          <p:cNvPr id="15" name="14 CuadroTexto"/>
          <p:cNvSpPr txBox="1"/>
          <p:nvPr/>
        </p:nvSpPr>
        <p:spPr>
          <a:xfrm>
            <a:off x="4822677" y="1819531"/>
            <a:ext cx="1600200" cy="830997"/>
          </a:xfrm>
          <a:prstGeom prst="rect">
            <a:avLst/>
          </a:prstGeom>
          <a:solidFill>
            <a:schemeClr val="accent2"/>
          </a:solidFill>
        </p:spPr>
        <p:txBody>
          <a:bodyPr wrap="square" rtlCol="0">
            <a:spAutoFit/>
          </a:bodyPr>
          <a:lstStyle/>
          <a:p>
            <a:pPr algn="ctr"/>
            <a:r>
              <a:rPr lang="pt-BR" sz="1600" dirty="0" smtClean="0"/>
              <a:t>Distancia de desaceleració: </a:t>
            </a:r>
          </a:p>
          <a:p>
            <a:pPr algn="ctr"/>
            <a:r>
              <a:rPr lang="pt-BR" sz="1600" dirty="0" smtClean="0"/>
              <a:t>3,5 pies</a:t>
            </a:r>
            <a:endParaRPr lang="es-EC" sz="1600" dirty="0"/>
          </a:p>
        </p:txBody>
      </p:sp>
      <p:sp>
        <p:nvSpPr>
          <p:cNvPr id="16" name="15 CuadroTexto"/>
          <p:cNvSpPr txBox="1"/>
          <p:nvPr/>
        </p:nvSpPr>
        <p:spPr>
          <a:xfrm>
            <a:off x="4802082" y="3200400"/>
            <a:ext cx="1828800" cy="584775"/>
          </a:xfrm>
          <a:prstGeom prst="rect">
            <a:avLst/>
          </a:prstGeom>
          <a:solidFill>
            <a:schemeClr val="accent2"/>
          </a:solidFill>
        </p:spPr>
        <p:txBody>
          <a:bodyPr wrap="square" rtlCol="0">
            <a:spAutoFit/>
          </a:bodyPr>
          <a:lstStyle/>
          <a:p>
            <a:pPr algn="ctr"/>
            <a:r>
              <a:rPr lang="pt-BR" sz="1600" dirty="0" smtClean="0"/>
              <a:t>Altura </a:t>
            </a:r>
            <a:r>
              <a:rPr lang="pt-BR" sz="1600" dirty="0" err="1" smtClean="0"/>
              <a:t>del</a:t>
            </a:r>
            <a:r>
              <a:rPr lang="pt-BR" sz="1600" dirty="0" smtClean="0"/>
              <a:t> </a:t>
            </a:r>
            <a:r>
              <a:rPr lang="pt-BR" sz="1600" dirty="0" err="1" smtClean="0"/>
              <a:t>trabajador</a:t>
            </a:r>
            <a:r>
              <a:rPr lang="pt-BR" sz="1600" dirty="0" smtClean="0"/>
              <a:t>: 6 pies</a:t>
            </a:r>
            <a:endParaRPr lang="es-EC" sz="1600" dirty="0"/>
          </a:p>
        </p:txBody>
      </p:sp>
      <p:sp>
        <p:nvSpPr>
          <p:cNvPr id="17" name="16 CuadroTexto"/>
          <p:cNvSpPr txBox="1"/>
          <p:nvPr/>
        </p:nvSpPr>
        <p:spPr>
          <a:xfrm>
            <a:off x="4822677" y="4338993"/>
            <a:ext cx="2895600" cy="338554"/>
          </a:xfrm>
          <a:prstGeom prst="rect">
            <a:avLst/>
          </a:prstGeom>
          <a:solidFill>
            <a:schemeClr val="accent2"/>
          </a:solidFill>
        </p:spPr>
        <p:txBody>
          <a:bodyPr wrap="square" rtlCol="0">
            <a:spAutoFit/>
          </a:bodyPr>
          <a:lstStyle/>
          <a:p>
            <a:pPr algn="ctr"/>
            <a:r>
              <a:rPr lang="pt-BR" sz="1600" dirty="0" err="1" smtClean="0"/>
              <a:t>Factor</a:t>
            </a:r>
            <a:r>
              <a:rPr lang="pt-BR" sz="1600" dirty="0" smtClean="0"/>
              <a:t>  de </a:t>
            </a:r>
            <a:r>
              <a:rPr lang="pt-BR" sz="1600" dirty="0" err="1" smtClean="0"/>
              <a:t>seguridad</a:t>
            </a:r>
            <a:r>
              <a:rPr lang="pt-BR" sz="1600" dirty="0" smtClean="0"/>
              <a:t>: 3 pies</a:t>
            </a:r>
            <a:endParaRPr lang="es-EC" sz="1600" dirty="0"/>
          </a:p>
        </p:txBody>
      </p:sp>
      <p:sp>
        <p:nvSpPr>
          <p:cNvPr id="3" name="Title 2" hidden="1"/>
          <p:cNvSpPr>
            <a:spLocks noGrp="1"/>
          </p:cNvSpPr>
          <p:nvPr>
            <p:ph type="title"/>
          </p:nvPr>
        </p:nvSpPr>
        <p:spPr/>
        <p:txBody>
          <a:bodyPr/>
          <a:lstStyle/>
          <a:p>
            <a:r>
              <a:rPr lang="en-US" dirty="0" smtClean="0"/>
              <a:t>Picture of fall arrest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Slide Number Placeholder 5"/>
          <p:cNvSpPr>
            <a:spLocks noGrp="1"/>
          </p:cNvSpPr>
          <p:nvPr>
            <p:ph type="sldNum" sz="quarter" idx="12"/>
          </p:nvPr>
        </p:nvSpPr>
        <p:spPr bwMode="auto">
          <a:ln>
            <a:miter lim="800000"/>
            <a:headEnd/>
            <a:tailEnd/>
          </a:ln>
        </p:spPr>
        <p:txBody>
          <a:bodyPr/>
          <a:lstStyle/>
          <a:p>
            <a:r>
              <a:rPr lang="en-US" dirty="0" smtClean="0"/>
              <a:t>86</a:t>
            </a:r>
            <a:endParaRPr lang="en-US" dirty="0"/>
          </a:p>
        </p:txBody>
      </p:sp>
      <p:pic>
        <p:nvPicPr>
          <p:cNvPr id="81924" name="Content Placeholder 3" descr="floor23.gif" title="Picture - a rope grab attached to an anchor point provides the worker with fall protection and will minimize the fall distance"/>
          <p:cNvPicPr>
            <a:picLocks noGrp="1" noChangeAspect="1"/>
          </p:cNvPicPr>
          <p:nvPr>
            <p:ph idx="4294967295"/>
          </p:nvPr>
        </p:nvPicPr>
        <p:blipFill>
          <a:blip r:embed="rId3" cstate="print"/>
          <a:srcRect/>
          <a:stretch>
            <a:fillRect/>
          </a:stretch>
        </p:blipFill>
        <p:spPr>
          <a:xfrm>
            <a:off x="685800" y="533400"/>
            <a:ext cx="8077200" cy="5791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4343400" y="5334000"/>
            <a:ext cx="1066800" cy="5334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304800" y="838200"/>
            <a:ext cx="4267200" cy="1754326"/>
          </a:xfrm>
          <a:prstGeom prst="rect">
            <a:avLst/>
          </a:prstGeom>
          <a:solidFill>
            <a:schemeClr val="tx2"/>
          </a:solidFill>
          <a:ln w="9525">
            <a:noFill/>
            <a:miter lim="800000"/>
            <a:headEnd/>
            <a:tailEnd/>
          </a:ln>
        </p:spPr>
        <p:txBody>
          <a:bodyPr>
            <a:spAutoFit/>
          </a:bodyPr>
          <a:lstStyle/>
          <a:p>
            <a:pPr algn="ctr"/>
            <a:r>
              <a:rPr lang="es-PR" b="1" dirty="0" smtClean="0">
                <a:solidFill>
                  <a:srgbClr val="9BBB59"/>
                </a:solidFill>
                <a:latin typeface="+mn-lt"/>
              </a:rPr>
              <a:t>Mientras que el sistema de barandales no esté completamente instalado, este trabajador esta protegido por un sistema personal de detención de caídas.</a:t>
            </a:r>
            <a:endParaRPr lang="es-PR" b="1" dirty="0">
              <a:solidFill>
                <a:srgbClr val="9BBB59"/>
              </a:solidFill>
              <a:latin typeface="+mn-lt"/>
            </a:endParaRPr>
          </a:p>
        </p:txBody>
      </p:sp>
      <p:sp>
        <p:nvSpPr>
          <p:cNvPr id="3" name="Title 2" hidden="1"/>
          <p:cNvSpPr>
            <a:spLocks noGrp="1"/>
          </p:cNvSpPr>
          <p:nvPr>
            <p:ph type="title"/>
          </p:nvPr>
        </p:nvSpPr>
        <p:spPr/>
        <p:txBody>
          <a:bodyPr/>
          <a:lstStyle/>
          <a:p>
            <a:r>
              <a:rPr lang="en-US" dirty="0" smtClean="0"/>
              <a:t>Picture of worker using fall arrest system</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algn="ctr"/>
            <a:r>
              <a:rPr lang="es-MX" u="sng" dirty="0" smtClean="0"/>
              <a:t>Actividad de Grupo Pequeño </a:t>
            </a:r>
            <a:r>
              <a:rPr lang="en-US" dirty="0" smtClean="0"/>
              <a:t>	</a:t>
            </a:r>
          </a:p>
        </p:txBody>
      </p:sp>
      <p:sp>
        <p:nvSpPr>
          <p:cNvPr id="177155" name="Content Placeholder 2"/>
          <p:cNvSpPr>
            <a:spLocks noGrp="1"/>
          </p:cNvSpPr>
          <p:nvPr>
            <p:ph sz="quarter" idx="1"/>
          </p:nvPr>
        </p:nvSpPr>
        <p:spPr>
          <a:xfrm>
            <a:off x="914400" y="1905000"/>
            <a:ext cx="7772400" cy="2667000"/>
          </a:xfrm>
        </p:spPr>
        <p:txBody>
          <a:bodyPr/>
          <a:lstStyle/>
          <a:p>
            <a:r>
              <a:rPr lang="es-MX" dirty="0" smtClean="0"/>
              <a:t>Regrese a las fotografías</a:t>
            </a:r>
          </a:p>
          <a:p>
            <a:endParaRPr lang="es-MX" dirty="0" smtClean="0"/>
          </a:p>
          <a:p>
            <a:r>
              <a:rPr lang="es-MX" dirty="0" smtClean="0"/>
              <a:t>Tome algunos de los peligros y piense la manera en que podría corregirlos usando la jerarquía de controles</a:t>
            </a:r>
          </a:p>
        </p:txBody>
      </p:sp>
      <p:sp>
        <p:nvSpPr>
          <p:cNvPr id="4" name="Slide Number Placeholder 3"/>
          <p:cNvSpPr>
            <a:spLocks noGrp="1"/>
          </p:cNvSpPr>
          <p:nvPr>
            <p:ph type="sldNum" sz="quarter" idx="12"/>
          </p:nvPr>
        </p:nvSpPr>
        <p:spPr/>
        <p:txBody>
          <a:bodyPr/>
          <a:lstStyle/>
          <a:p>
            <a:r>
              <a:rPr lang="en-US" dirty="0" smtClean="0"/>
              <a:t>87</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p:nvPr>
        </p:nvSpPr>
        <p:spPr>
          <a:xfrm>
            <a:off x="381000" y="0"/>
            <a:ext cx="8762999" cy="2314575"/>
          </a:xfrm>
        </p:spPr>
        <p:txBody>
          <a:bodyPr/>
          <a:lstStyle/>
          <a:p>
            <a:r>
              <a:rPr lang="es-MX" sz="4500" dirty="0" smtClean="0"/>
              <a:t>Derechos y Responsabilidades de los Empleadores y Empleados</a:t>
            </a:r>
            <a:endParaRPr lang="en-US" sz="4500" dirty="0" smtClean="0"/>
          </a:p>
        </p:txBody>
      </p:sp>
      <p:sp>
        <p:nvSpPr>
          <p:cNvPr id="3" name="Slide Number Placeholder 2"/>
          <p:cNvSpPr>
            <a:spLocks noGrp="1"/>
          </p:cNvSpPr>
          <p:nvPr>
            <p:ph type="sldNum" sz="quarter" idx="12"/>
          </p:nvPr>
        </p:nvSpPr>
        <p:spPr/>
        <p:txBody>
          <a:bodyPr/>
          <a:lstStyle/>
          <a:p>
            <a:r>
              <a:rPr lang="en-US" dirty="0" smtClean="0"/>
              <a:t>88</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533400" y="381000"/>
            <a:ext cx="7848600" cy="1123950"/>
          </a:xfrm>
        </p:spPr>
        <p:txBody>
          <a:bodyPr>
            <a:normAutofit fontScale="90000"/>
          </a:bodyPr>
          <a:lstStyle/>
          <a:p>
            <a:pPr algn="ctr" fontAlgn="auto">
              <a:spcAft>
                <a:spcPts val="0"/>
              </a:spcAft>
              <a:defRPr/>
            </a:pP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a:t>
            </a:r>
            <a:r>
              <a:rPr lang="es-MX" dirty="0" smtClean="0">
                <a:solidFill>
                  <a:schemeClr val="accent1"/>
                </a:solidFill>
              </a:rPr>
              <a:t>Qué Requiere OSHA de los Empleadores</a:t>
            </a:r>
            <a:r>
              <a:rPr lang="en-US" dirty="0" smtClean="0">
                <a:solidFill>
                  <a:schemeClr val="accent1"/>
                </a:solidFill>
              </a:rPr>
              <a:t>?</a:t>
            </a:r>
            <a:endParaRPr lang="en-US" dirty="0" smtClean="0">
              <a:solidFill>
                <a:schemeClr val="accent1"/>
              </a:solidFill>
              <a:latin typeface="Arial" charset="0"/>
              <a:ea typeface="+mj-ea"/>
            </a:endParaRPr>
          </a:p>
        </p:txBody>
      </p:sp>
      <p:sp>
        <p:nvSpPr>
          <p:cNvPr id="89091" name="Rectangle 3"/>
          <p:cNvSpPr>
            <a:spLocks noGrp="1" noChangeArrowheads="1"/>
          </p:cNvSpPr>
          <p:nvPr>
            <p:ph idx="1"/>
          </p:nvPr>
        </p:nvSpPr>
        <p:spPr>
          <a:xfrm>
            <a:off x="457200" y="1600200"/>
            <a:ext cx="8229600" cy="4800600"/>
          </a:xfrm>
          <a:solidFill>
            <a:schemeClr val="accent2"/>
          </a:solidFill>
          <a:extLst>
            <a:ext uri="{FAA26D3D-D897-4be2-8F04-BA451C77F1D7}"/>
          </a:extLst>
        </p:spPr>
        <p:txBody>
          <a:bodyPr rtlCol="0">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Determine cuál de las reglas  aplican en su trabajo</a:t>
            </a: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Siga las reglas y requerimientos de OSHA</a:t>
            </a:r>
          </a:p>
          <a:p>
            <a:pPr lvl="0"/>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Entrene a los trabajadores y hágalo cumplir eficazmente </a:t>
            </a:r>
            <a:endPar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P</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roveer un lugar de trabajo libre de riesgos serios reconocidos que cause o se puede causar muerte o daño serio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a:p>
            <a:pPr marL="548640" indent="-411480" fontAlgn="auto">
              <a:spcBef>
                <a:spcPts val="580"/>
              </a:spcBef>
              <a:spcAft>
                <a:spcPts val="0"/>
              </a:spcAft>
              <a:buClr>
                <a:schemeClr val="tx1">
                  <a:shade val="95000"/>
                </a:schemeClr>
              </a:buClr>
              <a:buFont typeface="Arial" pitchFamily="34" charset="0"/>
              <a:buChar char="•"/>
              <a:defRPr/>
            </a:pPr>
            <a:endParaRPr lang="en-US" dirty="0">
              <a:latin typeface="Arial" pitchFamily="34" charset="0"/>
              <a:ea typeface="+mn-ea"/>
            </a:endParaRPr>
          </a:p>
        </p:txBody>
      </p:sp>
      <p:sp>
        <p:nvSpPr>
          <p:cNvPr id="151556" name="Slide Number Placeholder 5"/>
          <p:cNvSpPr>
            <a:spLocks noGrp="1"/>
          </p:cNvSpPr>
          <p:nvPr>
            <p:ph type="sldNum" sz="quarter" idx="12"/>
          </p:nvPr>
        </p:nvSpPr>
        <p:spPr bwMode="auto">
          <a:ln>
            <a:miter lim="800000"/>
            <a:headEnd/>
            <a:tailEnd/>
          </a:ln>
        </p:spPr>
        <p:txBody>
          <a:bodyPr/>
          <a:lstStyle/>
          <a:p>
            <a:r>
              <a:rPr lang="en-US" dirty="0" smtClean="0"/>
              <a:t>89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s-ES_tradnl" dirty="0"/>
              <a:t>Programa de Consulta GRATIS</a:t>
            </a:r>
            <a:endParaRPr lang="en-US" dirty="0" smtClean="0"/>
          </a:p>
        </p:txBody>
      </p:sp>
      <p:pic>
        <p:nvPicPr>
          <p:cNvPr id="28675" name="Content Placeholder 8" title="Picture of OSHA On-site Consultation Web Page"/>
          <p:cNvPicPr>
            <a:picLocks noGrp="1"/>
          </p:cNvPicPr>
          <p:nvPr>
            <p:ph sz="quarter" idx="1"/>
          </p:nvPr>
        </p:nvPicPr>
        <p:blipFill>
          <a:blip r:embed="rId3" cstate="email">
            <a:extLst>
              <a:ext uri="{28A0092B-C50C-407E-A947-70E740481C1C}">
                <a14:useLocalDpi xmlns:a14="http://schemas.microsoft.com/office/drawing/2010/main"/>
              </a:ext>
            </a:extLst>
          </a:blip>
          <a:srcRect r="-270"/>
          <a:stretch>
            <a:fillRect/>
          </a:stretch>
        </p:blipFill>
        <p:spPr>
          <a:xfrm>
            <a:off x="533400" y="1371600"/>
            <a:ext cx="8229600" cy="4953000"/>
          </a:xfrm>
        </p:spPr>
      </p:pic>
      <p:sp>
        <p:nvSpPr>
          <p:cNvPr id="4" name="Slide Number Placeholder 3"/>
          <p:cNvSpPr>
            <a:spLocks noGrp="1"/>
          </p:cNvSpPr>
          <p:nvPr>
            <p:ph type="sldNum" sz="quarter" idx="12"/>
          </p:nvPr>
        </p:nvSpPr>
        <p:spPr/>
        <p:txBody>
          <a:bodyPr/>
          <a:lstStyle/>
          <a:p>
            <a:fld id="{258EEF59-283A-48D0-B4A8-A95B3A809E8F}" type="slidenum">
              <a:rPr lang="en-US"/>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pPr algn="ctr"/>
            <a:r>
              <a:rPr lang="es-MX" sz="3200" dirty="0" smtClean="0">
                <a:solidFill>
                  <a:schemeClr val="accent3"/>
                </a:solidFill>
              </a:rPr>
              <a:t>Entrenamiento General de Protección de las Caídas</a:t>
            </a:r>
            <a:endParaRPr lang="es-MX" sz="3600" dirty="0" smtClean="0">
              <a:solidFill>
                <a:srgbClr val="9BBB59"/>
              </a:solidFill>
            </a:endParaRPr>
          </a:p>
        </p:txBody>
      </p:sp>
      <p:sp>
        <p:nvSpPr>
          <p:cNvPr id="93187" name="Content Placeholder 2"/>
          <p:cNvSpPr>
            <a:spLocks noGrp="1"/>
          </p:cNvSpPr>
          <p:nvPr>
            <p:ph idx="1"/>
          </p:nvPr>
        </p:nvSpPr>
        <p:spPr>
          <a:xfrm>
            <a:off x="304800" y="1600200"/>
            <a:ext cx="8382000" cy="4648200"/>
          </a:xfrm>
        </p:spPr>
        <p:txBody>
          <a:bodyPr>
            <a:normAutofit/>
          </a:bodyPr>
          <a:lstStyle/>
          <a:p>
            <a:pPr algn="ctr">
              <a:buNone/>
            </a:pPr>
            <a:r>
              <a:rPr lang="es-MX" sz="2000" dirty="0" smtClean="0">
                <a:solidFill>
                  <a:schemeClr val="tx2"/>
                </a:solidFill>
                <a:ea typeface="ＭＳ Ｐゴシック" pitchFamily="34" charset="-128"/>
              </a:rPr>
              <a:t>El empleador deberá proporcionar entrenamiento por parte de una </a:t>
            </a:r>
            <a:r>
              <a:rPr lang="es-MX" sz="2000" b="1" i="1" u="sng" dirty="0" smtClean="0">
                <a:solidFill>
                  <a:schemeClr val="tx2"/>
                </a:solidFill>
                <a:ea typeface="ＭＳ Ｐゴシック" pitchFamily="34" charset="-128"/>
              </a:rPr>
              <a:t>persona competente </a:t>
            </a:r>
            <a:r>
              <a:rPr lang="es-MX" sz="2000" dirty="0" smtClean="0">
                <a:solidFill>
                  <a:schemeClr val="tx2"/>
                </a:solidFill>
                <a:ea typeface="ＭＳ Ｐゴシック" pitchFamily="34" charset="-128"/>
              </a:rPr>
              <a:t>a cada uno de los trabajadores quienes pudieran estar expuestos a riesgos de caídas.</a:t>
            </a:r>
          </a:p>
          <a:p>
            <a:pPr>
              <a:lnSpc>
                <a:spcPct val="90000"/>
              </a:lnSpc>
              <a:buFont typeface="Wingdings 2" pitchFamily="-106" charset="2"/>
              <a:buNone/>
            </a:pPr>
            <a:endParaRPr lang="en-US" sz="2200" dirty="0" smtClean="0">
              <a:solidFill>
                <a:schemeClr val="tx2"/>
              </a:solidFill>
            </a:endParaRPr>
          </a:p>
          <a:p>
            <a:pPr>
              <a:buNone/>
            </a:pPr>
            <a:r>
              <a:rPr lang="es-MX" sz="2000" b="1" u="sng" dirty="0" smtClean="0">
                <a:solidFill>
                  <a:srgbClr val="1F497D"/>
                </a:solidFill>
                <a:ea typeface="ＭＳ Ｐゴシック" pitchFamily="34" charset="-128"/>
              </a:rPr>
              <a:t>Persona Competente </a:t>
            </a:r>
            <a:endParaRPr lang="es-MX" sz="2000" dirty="0" smtClean="0">
              <a:solidFill>
                <a:srgbClr val="1F497D"/>
              </a:solidFill>
              <a:ea typeface="ＭＳ Ｐゴシック" pitchFamily="34" charset="-128"/>
            </a:endParaRPr>
          </a:p>
          <a:p>
            <a:r>
              <a:rPr lang="es-ES" sz="2000" dirty="0" smtClean="0">
                <a:solidFill>
                  <a:srgbClr val="1F497D"/>
                </a:solidFill>
                <a:ea typeface="ＭＳ Ｐゴシック" pitchFamily="34" charset="-128"/>
              </a:rPr>
              <a:t>Alguien que es capaz de identificar los peligros existentes y predecibles en los alrededores o condiciones que son peligrosas o insalubres a los empleados y que tiene </a:t>
            </a:r>
            <a:r>
              <a:rPr lang="es-ES" sz="2000" b="1" i="1" dirty="0" smtClean="0">
                <a:solidFill>
                  <a:srgbClr val="1F497D"/>
                </a:solidFill>
                <a:ea typeface="ＭＳ Ｐゴシック" pitchFamily="34" charset="-128"/>
              </a:rPr>
              <a:t>autorización </a:t>
            </a:r>
            <a:r>
              <a:rPr lang="es-ES" sz="2000" dirty="0" smtClean="0">
                <a:solidFill>
                  <a:srgbClr val="1F497D"/>
                </a:solidFill>
                <a:ea typeface="ＭＳ Ｐゴシック" pitchFamily="34" charset="-128"/>
              </a:rPr>
              <a:t>para adoptar medidas correctivas prontas para eliminarlas.</a:t>
            </a:r>
            <a:endParaRPr lang="en-US" sz="2200" dirty="0" smtClean="0">
              <a:solidFill>
                <a:schemeClr val="tx2"/>
              </a:solidFill>
            </a:endParaRPr>
          </a:p>
          <a:p>
            <a:pPr eaLnBrk="1" hangingPunct="1">
              <a:buFont typeface="Wingdings 2" pitchFamily="18" charset="2"/>
              <a:buNone/>
            </a:pPr>
            <a:endParaRPr lang="en-US" sz="2000" dirty="0" smtClean="0">
              <a:solidFill>
                <a:schemeClr val="tx2"/>
              </a:solidFill>
              <a:ea typeface="ＭＳ Ｐゴシック" pitchFamily="34" charset="-128"/>
            </a:endParaRPr>
          </a:p>
          <a:p>
            <a:pPr>
              <a:buNone/>
            </a:pPr>
            <a:r>
              <a:rPr lang="es-MX" sz="2000" b="1" u="sng" dirty="0" smtClean="0">
                <a:solidFill>
                  <a:srgbClr val="1F497D"/>
                </a:solidFill>
                <a:ea typeface="ＭＳ Ｐゴシック" pitchFamily="34" charset="-128"/>
              </a:rPr>
              <a:t>Persona Capacitada</a:t>
            </a:r>
            <a:endParaRPr lang="es-MX" sz="2000" b="1" dirty="0" smtClean="0">
              <a:solidFill>
                <a:srgbClr val="1F497D"/>
              </a:solidFill>
              <a:ea typeface="ＭＳ Ｐゴシック" pitchFamily="34" charset="-128"/>
            </a:endParaRPr>
          </a:p>
          <a:p>
            <a:r>
              <a:rPr lang="es-MX" sz="2000" dirty="0" smtClean="0">
                <a:solidFill>
                  <a:srgbClr val="1F497D"/>
                </a:solidFill>
                <a:ea typeface="ＭＳ Ｐゴシック" pitchFamily="34" charset="-128"/>
              </a:rPr>
              <a:t>Alguien que tiene conocimiento y experiencia.</a:t>
            </a:r>
            <a:endParaRPr lang="es-MX" sz="2000" u="sng" dirty="0" smtClean="0">
              <a:solidFill>
                <a:srgbClr val="1F497D"/>
              </a:solidFill>
              <a:ea typeface="ＭＳ Ｐゴシック" pitchFamily="34" charset="-128"/>
            </a:endParaRPr>
          </a:p>
          <a:p>
            <a:pPr>
              <a:lnSpc>
                <a:spcPct val="90000"/>
              </a:lnSpc>
              <a:buFont typeface="Wingdings 2" pitchFamily="-106" charset="2"/>
              <a:buNone/>
            </a:pPr>
            <a:endParaRPr lang="en-US" sz="2400" dirty="0" smtClean="0"/>
          </a:p>
          <a:p>
            <a:pPr>
              <a:lnSpc>
                <a:spcPct val="90000"/>
              </a:lnSpc>
              <a:buFont typeface="Wingdings 2" pitchFamily="-106" charset="2"/>
              <a:buNone/>
            </a:pPr>
            <a:endParaRPr lang="en-US" sz="3000" dirty="0" smtClean="0"/>
          </a:p>
        </p:txBody>
      </p:sp>
      <p:sp>
        <p:nvSpPr>
          <p:cNvPr id="93188" name="Slide Number Placeholder 3"/>
          <p:cNvSpPr>
            <a:spLocks noGrp="1"/>
          </p:cNvSpPr>
          <p:nvPr>
            <p:ph type="sldNum" sz="quarter" idx="12"/>
          </p:nvPr>
        </p:nvSpPr>
        <p:spPr bwMode="auto">
          <a:ln>
            <a:miter lim="800000"/>
            <a:headEnd/>
            <a:tailEnd/>
          </a:ln>
        </p:spPr>
        <p:txBody>
          <a:bodyPr/>
          <a:lstStyle/>
          <a:p>
            <a:r>
              <a:rPr lang="en-US" dirty="0" smtClean="0"/>
              <a:t>90</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3"/>
          <p:cNvSpPr>
            <a:spLocks noGrp="1"/>
          </p:cNvSpPr>
          <p:nvPr>
            <p:ph type="sldNum" sz="quarter" idx="12"/>
          </p:nvPr>
        </p:nvSpPr>
        <p:spPr bwMode="auto">
          <a:solidFill>
            <a:schemeClr val="accent1"/>
          </a:solidFill>
          <a:ln>
            <a:miter lim="800000"/>
            <a:headEnd/>
            <a:tailEnd/>
          </a:ln>
        </p:spPr>
        <p:txBody>
          <a:bodyPr/>
          <a:lstStyle/>
          <a:p>
            <a:r>
              <a:rPr lang="en-US" dirty="0" smtClean="0"/>
              <a:t>91</a:t>
            </a:r>
            <a:endParaRPr lang="en-US" dirty="0"/>
          </a:p>
        </p:txBody>
      </p:sp>
      <p:sp>
        <p:nvSpPr>
          <p:cNvPr id="3" name="Content Placeholder 2"/>
          <p:cNvSpPr>
            <a:spLocks noGrp="1"/>
          </p:cNvSpPr>
          <p:nvPr>
            <p:ph idx="4294967295"/>
          </p:nvPr>
        </p:nvSpPr>
        <p:spPr>
          <a:xfrm>
            <a:off x="381000" y="1738184"/>
            <a:ext cx="8229600" cy="4572000"/>
          </a:xfrm>
          <a:prstGeom prst="rect">
            <a:avLst/>
          </a:prstGeom>
        </p:spPr>
        <p:txBody>
          <a:bodyPr/>
          <a:lstStyle/>
          <a:p>
            <a:pPr marL="548640" indent="-411480">
              <a:buClr>
                <a:schemeClr val="tx1">
                  <a:shade val="95000"/>
                </a:schemeClr>
              </a:buClr>
              <a:buNone/>
              <a:defRPr/>
            </a:pPr>
            <a:r>
              <a:rPr lang="es-MX" sz="2800" dirty="0" smtClean="0">
                <a:solidFill>
                  <a:schemeClr val="tx2"/>
                </a:solidFill>
                <a:ea typeface="ＭＳ Ｐゴシック" pitchFamily="34" charset="-128"/>
              </a:rPr>
              <a:t>El entrenamiento debe incluir:</a:t>
            </a:r>
          </a:p>
          <a:p>
            <a:pPr marL="548640" indent="-411480">
              <a:buClr>
                <a:schemeClr val="tx1">
                  <a:shade val="95000"/>
                </a:schemeClr>
              </a:buClr>
              <a:buNone/>
              <a:defRPr/>
            </a:pPr>
            <a:endParaRPr lang="en-US" sz="2400" dirty="0" smtClean="0">
              <a:solidFill>
                <a:schemeClr val="tx2"/>
              </a:solidFill>
              <a:ea typeface="+mn-ea"/>
            </a:endParaRPr>
          </a:p>
          <a:p>
            <a:pPr lvl="1"/>
            <a:r>
              <a:rPr lang="es-MX" sz="2800" dirty="0" smtClean="0">
                <a:solidFill>
                  <a:schemeClr val="tx2"/>
                </a:solidFill>
                <a:ea typeface="ＭＳ Ｐゴシック" pitchFamily="34" charset="-128"/>
              </a:rPr>
              <a:t>Los tipos de riesgos de caídas y como reconocer estos riesgos;</a:t>
            </a:r>
          </a:p>
          <a:p>
            <a:pPr marL="868680" lvl="1" indent="-283464" eaLnBrk="1" fontAlgn="auto" hangingPunct="1">
              <a:spcAft>
                <a:spcPts val="0"/>
              </a:spcAft>
              <a:buFont typeface="Wingdings" pitchFamily="2" charset="2"/>
              <a:buChar char="§"/>
              <a:defRPr/>
            </a:pPr>
            <a:endParaRPr lang="en-US" sz="2800" dirty="0" smtClean="0">
              <a:solidFill>
                <a:schemeClr val="tx2"/>
              </a:solidFill>
              <a:ea typeface="+mn-ea"/>
            </a:endParaRPr>
          </a:p>
          <a:p>
            <a:pPr lvl="1"/>
            <a:r>
              <a:rPr lang="es-MX" sz="2800" dirty="0" smtClean="0">
                <a:solidFill>
                  <a:schemeClr val="tx2"/>
                </a:solidFill>
                <a:ea typeface="ＭＳ Ｐゴシック" pitchFamily="34" charset="-128"/>
              </a:rPr>
              <a:t>Procedimientos correctos para montar, mantener, desmontar, y inspeccionar los sistemas de protección de caídas que serán usadas;</a:t>
            </a:r>
          </a:p>
          <a:p>
            <a:pPr marL="868680" lvl="1" indent="-283464" eaLnBrk="1" fontAlgn="auto" hangingPunct="1">
              <a:spcAft>
                <a:spcPts val="0"/>
              </a:spcAft>
              <a:buFont typeface="Wingdings" pitchFamily="2" charset="2"/>
              <a:buChar char="§"/>
              <a:defRPr/>
            </a:pPr>
            <a:endParaRPr lang="en-US" dirty="0" smtClean="0">
              <a:ea typeface="+mn-ea"/>
            </a:endParaRPr>
          </a:p>
          <a:p>
            <a:pPr marL="868680" lvl="1" indent="-283464" eaLnBrk="1" fontAlgn="auto" hangingPunct="1">
              <a:spcAft>
                <a:spcPts val="0"/>
              </a:spcAft>
              <a:buFont typeface="Wingdings 2" pitchFamily="18" charset="2"/>
              <a:buNone/>
              <a:defRPr/>
            </a:pPr>
            <a:endParaRPr lang="en-US" dirty="0" smtClean="0">
              <a:ea typeface="+mn-ea"/>
            </a:endParaRPr>
          </a:p>
          <a:p>
            <a:pPr>
              <a:buFont typeface="Wingdings 2" pitchFamily="18" charset="2"/>
              <a:buNone/>
              <a:defRPr/>
            </a:pPr>
            <a:endParaRPr lang="es-MX" sz="2400" dirty="0">
              <a:ea typeface="+mn-ea"/>
            </a:endParaRPr>
          </a:p>
        </p:txBody>
      </p:sp>
      <p:sp>
        <p:nvSpPr>
          <p:cNvPr id="94213" name="TextBox 4"/>
          <p:cNvSpPr txBox="1">
            <a:spLocks noChangeArrowheads="1"/>
          </p:cNvSpPr>
          <p:nvPr/>
        </p:nvSpPr>
        <p:spPr bwMode="auto">
          <a:xfrm>
            <a:off x="1295400" y="6324600"/>
            <a:ext cx="68580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s-MX" b="1" i="1" dirty="0" smtClean="0">
                <a:solidFill>
                  <a:srgbClr val="1F497D"/>
                </a:solidFill>
              </a:rPr>
              <a:t>La Norma de Requisitos de Entrenamiento 1926.503</a:t>
            </a:r>
            <a:endParaRPr lang="es-MX" b="1" i="1" dirty="0">
              <a:solidFill>
                <a:srgbClr val="1F497D"/>
              </a:solidFill>
            </a:endParaRPr>
          </a:p>
        </p:txBody>
      </p:sp>
      <p:sp>
        <p:nvSpPr>
          <p:cNvPr id="7" name="Title 1"/>
          <p:cNvSpPr txBox="1">
            <a:spLocks noGrp="1"/>
          </p:cNvSpPr>
          <p:nvPr>
            <p:ph type="title"/>
          </p:nvPr>
        </p:nvSpPr>
        <p:spPr>
          <a:xfrm>
            <a:off x="685800" y="457200"/>
            <a:ext cx="7772400" cy="1143000"/>
          </a:xfrm>
          <a:prstGeom prst="rect">
            <a:avLst/>
          </a:prstGeom>
          <a:solidFill>
            <a:schemeClr val="tx2"/>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chemeClr val="accent3"/>
                </a:solidFill>
                <a:effectLst/>
                <a:uLnTx/>
                <a:uFillTx/>
                <a:latin typeface="+mj-lt"/>
                <a:ea typeface="+mj-ea"/>
                <a:cs typeface="+mj-cs"/>
              </a:rPr>
              <a:t>Entrenamiento General de Protección de las Caídas</a:t>
            </a:r>
            <a:endParaRPr kumimoji="0" lang="es-MX" sz="3600" b="0" i="0" u="none" strike="noStrike" kern="1200" cap="none" spc="0" normalizeH="0" baseline="0" noProof="0" dirty="0">
              <a:ln>
                <a:noFill/>
              </a:ln>
              <a:solidFill>
                <a:schemeClr val="accent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3"/>
          <p:cNvSpPr>
            <a:spLocks noGrp="1"/>
          </p:cNvSpPr>
          <p:nvPr>
            <p:ph type="sldNum" sz="quarter" idx="12"/>
          </p:nvPr>
        </p:nvSpPr>
        <p:spPr>
          <a:xfrm>
            <a:off x="228600" y="6204466"/>
            <a:ext cx="457200" cy="457200"/>
          </a:xfrm>
        </p:spPr>
        <p:txBody>
          <a:bodyPr/>
          <a:lstStyle/>
          <a:p>
            <a:r>
              <a:rPr lang="en-US" dirty="0" smtClean="0"/>
              <a:t>92</a:t>
            </a:r>
            <a:endParaRPr lang="en-US" dirty="0"/>
          </a:p>
        </p:txBody>
      </p:sp>
      <p:sp>
        <p:nvSpPr>
          <p:cNvPr id="95234" name="Content Placeholder 2"/>
          <p:cNvSpPr>
            <a:spLocks noGrp="1"/>
          </p:cNvSpPr>
          <p:nvPr>
            <p:ph idx="4294967295"/>
          </p:nvPr>
        </p:nvSpPr>
        <p:spPr>
          <a:xfrm>
            <a:off x="694532" y="457200"/>
            <a:ext cx="7772400" cy="5715000"/>
          </a:xfrm>
        </p:spPr>
        <p:txBody>
          <a:bodyPr/>
          <a:lstStyle/>
          <a:p>
            <a:pPr lvl="1"/>
            <a:endParaRPr lang="en-US" sz="2000" dirty="0" smtClean="0"/>
          </a:p>
          <a:p>
            <a:pPr lvl="1"/>
            <a:r>
              <a:rPr lang="es-MX" sz="2000" dirty="0" smtClean="0"/>
              <a:t>El rol de cada empleado en el sistema de monitoreo de seguridad y en planes de protección de caídas;</a:t>
            </a:r>
          </a:p>
          <a:p>
            <a:pPr lvl="1"/>
            <a:endParaRPr lang="es-MX" sz="2000" dirty="0" smtClean="0"/>
          </a:p>
          <a:p>
            <a:pPr lvl="1"/>
            <a:r>
              <a:rPr lang="es-MX" sz="2000" dirty="0" smtClean="0"/>
              <a:t>Uso y operación de sistemas de barandillas protectoras, sistemas personales de detención de caídas, sistemas de redes de seguridad, sistemas de monitoreo de seguridad, zonas de acceso controlado, y otra protección para usar;</a:t>
            </a:r>
          </a:p>
          <a:p>
            <a:pPr lvl="1"/>
            <a:endParaRPr lang="es-MX" sz="2000" dirty="0" smtClean="0"/>
          </a:p>
          <a:p>
            <a:pPr lvl="1"/>
            <a:r>
              <a:rPr lang="es-MX" sz="2000" dirty="0" smtClean="0"/>
              <a:t>Limitaciones en el uso de equipo mecánico durante trabajo de techado de poca pendiente;</a:t>
            </a:r>
          </a:p>
          <a:p>
            <a:pPr lvl="1"/>
            <a:endParaRPr lang="es-MX" sz="2000" dirty="0" smtClean="0"/>
          </a:p>
          <a:p>
            <a:pPr lvl="1"/>
            <a:r>
              <a:rPr lang="es-MX" sz="2000" dirty="0" smtClean="0"/>
              <a:t>El manejo y almacenamiento correcto de equipo y materiales y la construcción de protección superior;</a:t>
            </a:r>
          </a:p>
          <a:p>
            <a:pPr lvl="1"/>
            <a:endParaRPr lang="es-MX" sz="2000" dirty="0" smtClean="0"/>
          </a:p>
          <a:p>
            <a:pPr lvl="1"/>
            <a:r>
              <a:rPr lang="es-MX" sz="2000" dirty="0" smtClean="0"/>
              <a:t>Las normas en este parte</a:t>
            </a:r>
          </a:p>
        </p:txBody>
      </p:sp>
      <p:sp>
        <p:nvSpPr>
          <p:cNvPr id="95236" name="Rectangle 4"/>
          <p:cNvSpPr>
            <a:spLocks noChangeArrowheads="1"/>
          </p:cNvSpPr>
          <p:nvPr/>
        </p:nvSpPr>
        <p:spPr bwMode="auto">
          <a:xfrm>
            <a:off x="1619749" y="6248400"/>
            <a:ext cx="5921967"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s-MX" b="1" i="1" dirty="0" smtClean="0">
                <a:solidFill>
                  <a:srgbClr val="1F497D"/>
                </a:solidFill>
              </a:rPr>
              <a:t>La Norma de Requisitos de Entrenamiento 1926.503</a:t>
            </a:r>
            <a:endParaRPr lang="es-MX" b="1" i="1" dirty="0">
              <a:solidFill>
                <a:srgbClr val="1F497D"/>
              </a:solidFill>
            </a:endParaRPr>
          </a:p>
        </p:txBody>
      </p:sp>
      <p:sp>
        <p:nvSpPr>
          <p:cNvPr id="10" name="Title 9" hidden="1"/>
          <p:cNvSpPr>
            <a:spLocks noGrp="1"/>
          </p:cNvSpPr>
          <p:nvPr>
            <p:ph type="title"/>
          </p:nvPr>
        </p:nvSpPr>
        <p:spPr/>
        <p:txBody>
          <a:bodyPr/>
          <a:lstStyle/>
          <a:p>
            <a:r>
              <a:rPr lang="en-US" dirty="0" smtClean="0"/>
              <a:t>Slide about training requirement standards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457200" y="1295400"/>
            <a:ext cx="8229600" cy="4953000"/>
          </a:xfrm>
        </p:spPr>
        <p:txBody>
          <a:bodyPr>
            <a:normAutofit fontScale="85000" lnSpcReduction="10000"/>
          </a:bodyPr>
          <a:lstStyle/>
          <a:p>
            <a:pPr eaLnBrk="1" hangingPunct="1">
              <a:buFont typeface="Wingdings 2" pitchFamily="18" charset="2"/>
              <a:buNone/>
              <a:defRPr/>
            </a:pPr>
            <a:endParaRPr lang="en-US" sz="3200" dirty="0" smtClean="0">
              <a:solidFill>
                <a:schemeClr val="tx2"/>
              </a:solidFill>
              <a:ea typeface="+mn-ea"/>
            </a:endParaRPr>
          </a:p>
          <a:p>
            <a:pPr marL="514350" indent="-514350">
              <a:buAutoNum type="arabicPeriod"/>
            </a:pPr>
            <a:r>
              <a:rPr lang="es-MX" sz="3200" dirty="0" smtClean="0">
                <a:solidFill>
                  <a:schemeClr val="tx2"/>
                </a:solidFill>
                <a:ea typeface="ＭＳ Ｐゴシック" pitchFamily="34" charset="-128"/>
              </a:rPr>
              <a:t>Cambios en los tipos de sistemas de protección de caídas o en el equipo.</a:t>
            </a:r>
          </a:p>
          <a:p>
            <a:pPr marL="514350" indent="-514350">
              <a:buAutoNum type="arabicPeriod"/>
            </a:pPr>
            <a:endParaRPr lang="es-MX" sz="3200" dirty="0" smtClean="0">
              <a:solidFill>
                <a:schemeClr val="tx2"/>
              </a:solidFill>
              <a:ea typeface="ＭＳ Ｐゴシック" pitchFamily="34" charset="-128"/>
            </a:endParaRPr>
          </a:p>
          <a:p>
            <a:pPr marL="514350" indent="-514350">
              <a:buAutoNum type="arabicPeriod"/>
            </a:pPr>
            <a:r>
              <a:rPr lang="es-MX" sz="3200" dirty="0" smtClean="0">
                <a:solidFill>
                  <a:schemeClr val="tx2"/>
                </a:solidFill>
                <a:ea typeface="ＭＳ Ｐゴシック" pitchFamily="34" charset="-128"/>
              </a:rPr>
              <a:t>Cambios en la obra pueden implicar  cambios en el entrenamiento dependiendo el tipo de trabajo</a:t>
            </a:r>
          </a:p>
          <a:p>
            <a:pPr marL="514350" indent="-514350">
              <a:buAutoNum type="arabicPeriod"/>
            </a:pPr>
            <a:endParaRPr lang="es-MX" sz="3200" dirty="0" smtClean="0">
              <a:solidFill>
                <a:schemeClr val="tx2"/>
              </a:solidFill>
              <a:ea typeface="ＭＳ Ｐゴシック" pitchFamily="34" charset="-128"/>
            </a:endParaRPr>
          </a:p>
          <a:p>
            <a:pPr marL="514350" lvl="0" indent="-514350">
              <a:buFont typeface="Wingdings 2" pitchFamily="-106" charset="2"/>
              <a:buAutoNum type="arabicPeriod"/>
            </a:pPr>
            <a:r>
              <a:rPr lang="es-MX" sz="3200" dirty="0" smtClean="0">
                <a:solidFill>
                  <a:schemeClr val="tx2"/>
                </a:solidFill>
                <a:ea typeface="ＭＳ Ｐゴシック" pitchFamily="34" charset="-128"/>
              </a:rPr>
              <a:t>Si el conocimiento de un trabajador afectado es inadecuado en o el uso de sistemas personal de detención de caída u otros equipos, indica que el trabajador afectado no ha vuelto a </a:t>
            </a:r>
            <a:r>
              <a:rPr lang="es-MX" sz="3200" dirty="0" err="1" smtClean="0">
                <a:solidFill>
                  <a:schemeClr val="tx2"/>
                </a:solidFill>
                <a:ea typeface="ＭＳ Ｐゴシック" pitchFamily="34" charset="-128"/>
              </a:rPr>
              <a:t>entranar</a:t>
            </a:r>
            <a:r>
              <a:rPr lang="es-MX" sz="3200" dirty="0" smtClean="0">
                <a:solidFill>
                  <a:schemeClr val="tx2"/>
                </a:solidFill>
                <a:ea typeface="ＭＳ Ｐゴシック" pitchFamily="34" charset="-128"/>
              </a:rPr>
              <a:t> el conocimiento o la habilidad necesario.</a:t>
            </a:r>
          </a:p>
          <a:p>
            <a:pPr marL="514350" indent="-514350">
              <a:buAutoNum type="arabicPeriod"/>
            </a:pPr>
            <a:endParaRPr lang="es-MX" sz="3200" b="1" dirty="0" smtClean="0">
              <a:solidFill>
                <a:schemeClr val="tx2"/>
              </a:solidFill>
              <a:ea typeface="ＭＳ Ｐゴシック" pitchFamily="34" charset="-128"/>
            </a:endParaRPr>
          </a:p>
        </p:txBody>
      </p:sp>
      <p:sp>
        <p:nvSpPr>
          <p:cNvPr id="96259" name="Slide Number Placeholder 3"/>
          <p:cNvSpPr>
            <a:spLocks noGrp="1"/>
          </p:cNvSpPr>
          <p:nvPr>
            <p:ph type="sldNum" sz="quarter" idx="12"/>
          </p:nvPr>
        </p:nvSpPr>
        <p:spPr bwMode="auto">
          <a:solidFill>
            <a:schemeClr val="accent1"/>
          </a:solidFill>
          <a:ln>
            <a:miter lim="800000"/>
            <a:headEnd/>
            <a:tailEnd/>
          </a:ln>
        </p:spPr>
        <p:txBody>
          <a:bodyPr/>
          <a:lstStyle/>
          <a:p>
            <a:r>
              <a:rPr lang="en-US" dirty="0" smtClean="0"/>
              <a:t>93</a:t>
            </a:r>
            <a:endParaRPr lang="en-US" dirty="0"/>
          </a:p>
        </p:txBody>
      </p:sp>
      <p:sp>
        <p:nvSpPr>
          <p:cNvPr id="96260" name="Rectangle 4"/>
          <p:cNvSpPr>
            <a:spLocks noChangeArrowheads="1"/>
          </p:cNvSpPr>
          <p:nvPr/>
        </p:nvSpPr>
        <p:spPr bwMode="auto">
          <a:xfrm>
            <a:off x="1848349" y="6248400"/>
            <a:ext cx="5921967"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s-MX" b="1" i="1" dirty="0" smtClean="0">
                <a:solidFill>
                  <a:srgbClr val="1F497D"/>
                </a:solidFill>
              </a:rPr>
              <a:t>La Norma de Requisitos de Entrenamiento 1926.503</a:t>
            </a:r>
            <a:endParaRPr lang="es-MX" b="1" i="1" dirty="0">
              <a:solidFill>
                <a:srgbClr val="1F497D"/>
              </a:solidFill>
            </a:endParaRPr>
          </a:p>
        </p:txBody>
      </p:sp>
      <p:sp>
        <p:nvSpPr>
          <p:cNvPr id="5" name="Title 1"/>
          <p:cNvSpPr>
            <a:spLocks noGrp="1"/>
          </p:cNvSpPr>
          <p:nvPr>
            <p:ph type="title"/>
          </p:nvPr>
        </p:nvSpPr>
        <p:spPr>
          <a:xfrm>
            <a:off x="228600" y="152400"/>
            <a:ext cx="8763000" cy="1265238"/>
          </a:xfrm>
          <a:solidFill>
            <a:schemeClr val="tx2"/>
          </a:solidFill>
        </p:spPr>
        <p:txBody>
          <a:bodyPr>
            <a:normAutofit fontScale="90000"/>
          </a:bodyPr>
          <a:lstStyle/>
          <a:p>
            <a:pPr algn="ctr">
              <a:defRPr/>
            </a:pPr>
            <a:r>
              <a:rPr lang="es-MX" b="1" dirty="0" smtClean="0">
                <a:solidFill>
                  <a:schemeClr val="accent3"/>
                </a:solidFill>
                <a:ea typeface="ＭＳ Ｐゴシック" pitchFamily="34" charset="-128"/>
              </a:rPr>
              <a:t>Se requiere re-entrenamiento cuando hay</a:t>
            </a:r>
            <a:r>
              <a:rPr lang="es-MX" dirty="0" smtClean="0">
                <a:solidFill>
                  <a:schemeClr val="accent3"/>
                </a:solidFill>
                <a:ea typeface="+mj-ea"/>
              </a:rPr>
              <a:t>:</a:t>
            </a:r>
            <a:endParaRPr lang="es-MX" dirty="0">
              <a:solidFill>
                <a:schemeClr val="accent3"/>
              </a:solidFill>
              <a:ea typeface="+mj-ea"/>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3"/>
          <p:cNvSpPr>
            <a:spLocks noGrp="1"/>
          </p:cNvSpPr>
          <p:nvPr>
            <p:ph type="sldNum" sz="quarter" idx="12"/>
          </p:nvPr>
        </p:nvSpPr>
        <p:spPr bwMode="auto">
          <a:solidFill>
            <a:schemeClr val="accent1"/>
          </a:solidFill>
          <a:ln>
            <a:miter lim="800000"/>
            <a:headEnd/>
            <a:tailEnd/>
          </a:ln>
        </p:spPr>
        <p:txBody>
          <a:bodyPr/>
          <a:lstStyle/>
          <a:p>
            <a:r>
              <a:rPr lang="en-US" dirty="0" smtClean="0"/>
              <a:t>94</a:t>
            </a:r>
            <a:endParaRPr lang="en-US" dirty="0"/>
          </a:p>
        </p:txBody>
      </p:sp>
      <p:sp>
        <p:nvSpPr>
          <p:cNvPr id="97283" name="Content Placeholder 2"/>
          <p:cNvSpPr>
            <a:spLocks noGrp="1"/>
          </p:cNvSpPr>
          <p:nvPr>
            <p:ph idx="4294967295"/>
          </p:nvPr>
        </p:nvSpPr>
        <p:spPr>
          <a:xfrm>
            <a:off x="381000" y="2438400"/>
            <a:ext cx="8229600" cy="1828800"/>
          </a:xfrm>
        </p:spPr>
        <p:txBody>
          <a:bodyPr/>
          <a:lstStyle/>
          <a:p>
            <a:pPr algn="ctr">
              <a:lnSpc>
                <a:spcPct val="90000"/>
              </a:lnSpc>
              <a:buNone/>
            </a:pPr>
            <a:r>
              <a:rPr lang="es-ES" sz="4000" dirty="0" smtClean="0">
                <a:solidFill>
                  <a:schemeClr val="tx2"/>
                </a:solidFill>
                <a:ea typeface="ＭＳ Ｐゴシック" pitchFamily="34" charset="-128"/>
              </a:rPr>
              <a:t>El empleador debe mantener registros de certificación escrito para entrenamiento.</a:t>
            </a:r>
            <a:endParaRPr lang="es-MX" sz="4000" dirty="0" smtClean="0">
              <a:solidFill>
                <a:schemeClr val="tx2"/>
              </a:solidFill>
              <a:ea typeface="ＭＳ Ｐゴシック" pitchFamily="34" charset="-128"/>
            </a:endParaRPr>
          </a:p>
        </p:txBody>
      </p:sp>
      <p:sp>
        <p:nvSpPr>
          <p:cNvPr id="6" name="Title 1"/>
          <p:cNvSpPr txBox="1">
            <a:spLocks noGrp="1"/>
          </p:cNvSpPr>
          <p:nvPr>
            <p:ph type="title"/>
          </p:nvPr>
        </p:nvSpPr>
        <p:spPr>
          <a:xfrm>
            <a:off x="762000" y="457200"/>
            <a:ext cx="7772400" cy="1143000"/>
          </a:xfrm>
          <a:prstGeom prst="rect">
            <a:avLst/>
          </a:prstGeom>
          <a:solidFill>
            <a:schemeClr val="tx2"/>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dirty="0" smtClean="0">
                <a:ln>
                  <a:noFill/>
                </a:ln>
                <a:solidFill>
                  <a:schemeClr val="accent3"/>
                </a:solidFill>
                <a:effectLst/>
                <a:uLnTx/>
                <a:uFillTx/>
                <a:latin typeface="+mj-lt"/>
                <a:ea typeface="+mj-ea"/>
                <a:cs typeface="+mj-cs"/>
              </a:rPr>
              <a:t>CERTIFICACIÓN</a:t>
            </a:r>
            <a:r>
              <a:rPr kumimoji="0" lang="es-MX" sz="3600" b="0" i="0" u="none" strike="noStrike" kern="1200" cap="none" spc="0" normalizeH="0" dirty="0" smtClean="0">
                <a:ln>
                  <a:noFill/>
                </a:ln>
                <a:solidFill>
                  <a:schemeClr val="accent3"/>
                </a:solidFill>
                <a:effectLst/>
                <a:uLnTx/>
                <a:uFillTx/>
                <a:latin typeface="+mj-lt"/>
                <a:ea typeface="+mj-ea"/>
                <a:cs typeface="+mj-cs"/>
              </a:rPr>
              <a:t> DE ENTRENAMIENTO</a:t>
            </a:r>
            <a:endParaRPr kumimoji="0" lang="es-MX" sz="3600" b="0" i="0" u="none" strike="noStrike" kern="1200" cap="none" spc="0" normalizeH="0" baseline="0" dirty="0">
              <a:ln>
                <a:noFill/>
              </a:ln>
              <a:solidFill>
                <a:schemeClr val="accent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457200" y="1498600"/>
            <a:ext cx="8305800" cy="5054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a:spcBef>
                <a:spcPct val="20000"/>
              </a:spcBef>
              <a:spcAft>
                <a:spcPct val="20000"/>
              </a:spcAft>
              <a:buClr>
                <a:srgbClr val="FFFF00"/>
              </a:buClr>
              <a:buFontTx/>
              <a:buChar char="•"/>
              <a:defRPr/>
            </a:pP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 empleadores de 11 o más empleados deben mantener registros de lesiones y enfermedades ocupacionales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2583" name="Picture 12" descr="C:\My Documents\Compliance Assistance\filecab.WMF" title="Picture of a file cabi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650" y="2743200"/>
            <a:ext cx="1717675" cy="2165350"/>
          </a:xfrm>
          <a:prstGeom prst="rect">
            <a:avLst/>
          </a:prstGeom>
          <a:noFill/>
          <a:ln w="9525">
            <a:noFill/>
            <a:miter lim="800000"/>
            <a:headEnd/>
            <a:tailEnd/>
          </a:ln>
        </p:spPr>
      </p:pic>
      <p:sp>
        <p:nvSpPr>
          <p:cNvPr id="98317" name="Rectangle 13"/>
          <p:cNvSpPr>
            <a:spLocks noChangeArrowheads="1"/>
          </p:cNvSpPr>
          <p:nvPr/>
        </p:nvSpPr>
        <p:spPr bwMode="auto">
          <a:xfrm>
            <a:off x="0" y="3200400"/>
            <a:ext cx="6836650" cy="2994025"/>
          </a:xfrm>
          <a:prstGeom prst="rect">
            <a:avLst/>
          </a:prstGeom>
          <a:noFill/>
          <a:ln w="9525">
            <a:noFill/>
            <a:miter lim="800000"/>
            <a:headEnd/>
            <a:tailEnd/>
          </a:ln>
          <a:effectLst/>
        </p:spPr>
        <p:txBody>
          <a:bodyPr lIns="92075" tIns="46038" rIns="92075" bIns="46038"/>
          <a:lstStyle/>
          <a:p>
            <a:pPr marL="742950" lvl="1" indent="-285750" fontAlgn="auto">
              <a:spcBef>
                <a:spcPct val="50000"/>
              </a:spcBef>
              <a:spcAft>
                <a:spcPct val="20000"/>
              </a:spcAft>
              <a:buClr>
                <a:srgbClr val="FFFF00"/>
              </a:buClr>
              <a:buFontTx/>
              <a:buChar char="•"/>
              <a:defRPr/>
            </a:pPr>
            <a:r>
              <a:rPr lang="es-ES_tradnl"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ＭＳ Ｐゴシック" charset="0"/>
                <a:cs typeface="ＭＳ Ｐゴシック" charset="0"/>
              </a:rPr>
              <a:t>Todos</a:t>
            </a: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ＭＳ Ｐゴシック" charset="0"/>
                <a:cs typeface="ＭＳ Ｐゴシック" charset="0"/>
              </a:rPr>
              <a:t> los empleadores deben mostrar el póster de OSHA, e informar a OSHA cualquier accidente que resulte en una fatalidad dentro de las 8 horas o la hospitalización, amputación o pérdida de un ojo dentro de 24 horas</a:t>
            </a:r>
            <a:endParaRPr lang="es-ES_tradnl"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ＭＳ Ｐゴシック" charset="0"/>
            </a:endParaRPr>
          </a:p>
        </p:txBody>
      </p:sp>
      <p:sp>
        <p:nvSpPr>
          <p:cNvPr id="152578"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95</a:t>
            </a:r>
            <a:endParaRPr lang="en-US" dirty="0"/>
          </a:p>
        </p:txBody>
      </p:sp>
      <p:sp>
        <p:nvSpPr>
          <p:cNvPr id="8" name="Rectangle 10"/>
          <p:cNvSpPr>
            <a:spLocks noGrp="1" noChangeArrowheads="1"/>
          </p:cNvSpPr>
          <p:nvPr>
            <p:ph type="title"/>
          </p:nvPr>
        </p:nvSpPr>
        <p:spPr bwMode="auto">
          <a:xfrm>
            <a:off x="457200" y="274638"/>
            <a:ext cx="83058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MX"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ＭＳ Ｐゴシック" charset="0"/>
              </a:rPr>
              <a:t>Registros y Reportes</a:t>
            </a:r>
            <a:endParaRPr lang="es-MX" sz="4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ＭＳ Ｐゴシック"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053"/>
          <p:cNvSpPr>
            <a:spLocks noChangeArrowheads="1"/>
          </p:cNvSpPr>
          <p:nvPr/>
        </p:nvSpPr>
        <p:spPr bwMode="auto">
          <a:xfrm>
            <a:off x="457200" y="1524000"/>
            <a:ext cx="8458200" cy="4953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a:buFont typeface="Arial" pitchFamily="34" charset="0"/>
              <a:buChar cha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 Proveer un lugar de trabajo libre de riesgos serios reconocidos</a:t>
            </a:r>
          </a:p>
          <a:p>
            <a:pPr>
              <a:buFont typeface="Arial" pitchFamily="34" charset="0"/>
              <a:buChar char="•"/>
            </a:pPr>
            <a:endPar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endParaRPr>
          </a:p>
          <a:p>
            <a:pPr>
              <a:buFont typeface="Arial" pitchFamily="34" charset="0"/>
              <a:buChar cha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 Cumplir con todas las normas aplicables de OSHA</a:t>
            </a:r>
          </a:p>
          <a:p>
            <a:pPr marL="342900" indent="-342900" fontAlgn="auto">
              <a:spcBef>
                <a:spcPct val="20000"/>
              </a:spcBef>
              <a:spcAft>
                <a:spcPct val="20000"/>
              </a:spcAft>
              <a:buClr>
                <a:srgbClr val="FFFF00"/>
              </a:buClr>
              <a:buSzPct val="50000"/>
              <a:buFont typeface="Monotype Sorts" pitchFamily="2" charset="2"/>
              <a:buChar char="l"/>
              <a:defRPr/>
            </a:pPr>
            <a:endParaRPr lang="en-US"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 Proveer entrenamiento, y registros de exámenes médicos, y reportes</a:t>
            </a:r>
          </a:p>
          <a:p>
            <a:pPr marL="342900" indent="-342900" fontAlgn="auto">
              <a:spcBef>
                <a:spcPct val="20000"/>
              </a:spcBef>
              <a:spcAft>
                <a:spcPct val="20000"/>
              </a:spcAft>
              <a:buClr>
                <a:srgbClr val="FFFF00"/>
              </a:buClr>
              <a:buSzPct val="50000"/>
              <a:defRPr/>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a:p>
            <a:pPr>
              <a:buFont typeface="Arial" pitchFamily="34" charset="0"/>
              <a:buChar cha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 La ley de OSHA otorga empleadores derechos importantes durante y después de una inspección.</a:t>
            </a:r>
          </a:p>
          <a:p>
            <a:pPr marL="342900" indent="-342900" fontAlgn="auto">
              <a:spcBef>
                <a:spcPct val="20000"/>
              </a:spcBef>
              <a:spcAft>
                <a:spcPct val="20000"/>
              </a:spcAft>
              <a:buClr>
                <a:srgbClr val="FFFF00"/>
              </a:buClr>
              <a:buSzPct val="50000"/>
              <a:buFont typeface="Monotype Sorts" pitchFamily="2" charset="2"/>
              <a:buChar char="l"/>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sp>
        <p:nvSpPr>
          <p:cNvPr id="157698"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96</a:t>
            </a:r>
            <a:endParaRPr lang="en-US" dirty="0"/>
          </a:p>
        </p:txBody>
      </p:sp>
      <p:sp>
        <p:nvSpPr>
          <p:cNvPr id="7" name="Rectangle 2052"/>
          <p:cNvSpPr>
            <a:spLocks noGrp="1" noChangeArrowheads="1"/>
          </p:cNvSpPr>
          <p:nvPr>
            <p:ph type="title"/>
          </p:nvPr>
        </p:nvSpPr>
        <p:spPr bwMode="auto">
          <a:xfrm>
            <a:off x="685800" y="274638"/>
            <a:ext cx="80010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MX"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Cuales son los responsabilidades y derechos de empleadores?</a:t>
            </a:r>
            <a:endParaRPr lang="es-MX"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228600" y="1447800"/>
            <a:ext cx="8686800" cy="5257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457200" indent="-457200">
              <a:buFont typeface="Arial"/>
              <a:buChar char="•"/>
              <a:defRPr/>
            </a:pPr>
            <a:r>
              <a:rPr lang="es-ES_tradnl" sz="2300" b="1" dirty="0" smtClean="0">
                <a:ea typeface="ＭＳ Ｐゴシック" charset="0"/>
                <a:cs typeface="ＭＳ Ｐゴシック" charset="0"/>
              </a:rPr>
              <a:t>Identificar y corregir problemas en sus lugares de trabajo, en colaboración con sus empleadores siempre que sea posible</a:t>
            </a:r>
          </a:p>
          <a:p>
            <a:pPr marL="457200" indent="-457200">
              <a:buFont typeface="Arial"/>
              <a:buChar char="•"/>
              <a:defRPr/>
            </a:pPr>
            <a:endParaRPr lang="es-ES_tradnl" sz="2300" b="1" dirty="0" smtClean="0">
              <a:ea typeface="ＭＳ Ｐゴシック" charset="0"/>
              <a:cs typeface="ＭＳ Ｐゴシック" charset="0"/>
            </a:endParaRPr>
          </a:p>
          <a:p>
            <a:pPr marL="457200" indent="-457200">
              <a:buFont typeface="Arial"/>
              <a:buChar char="•"/>
              <a:defRPr/>
            </a:pPr>
            <a:r>
              <a:rPr lang="es-ES_tradnl" sz="2300" b="1" dirty="0" smtClean="0">
                <a:ea typeface="ＭＳ Ｐゴシック" charset="0"/>
                <a:cs typeface="ＭＳ Ｐゴシック" charset="0"/>
              </a:rPr>
              <a:t>Presentar una queja ante OSHA sobre las condiciones de trabajo ponen en peligro su salud o la seguridad en persona, por teléfono, por fax, por correo electrónico o a través del sitio web de la OSHA</a:t>
            </a:r>
          </a:p>
          <a:p>
            <a:pPr marL="457200" indent="-457200">
              <a:buFont typeface="Arial"/>
              <a:buChar char="•"/>
              <a:defRPr/>
            </a:pPr>
            <a:endParaRPr lang="es-ES_tradnl" sz="2300" b="1" dirty="0" smtClean="0">
              <a:ea typeface="ＭＳ Ｐゴシック" charset="0"/>
              <a:cs typeface="ＭＳ Ｐゴシック" charset="0"/>
            </a:endParaRPr>
          </a:p>
          <a:p>
            <a:pPr marL="457200" indent="-457200">
              <a:buFont typeface="Arial"/>
              <a:buChar char="•"/>
              <a:defRPr/>
            </a:pPr>
            <a:r>
              <a:rPr lang="es-ES_tradnl" sz="2300" b="1" dirty="0" smtClean="0">
                <a:ea typeface="ＭＳ Ｐゴシック" charset="0"/>
                <a:cs typeface="ＭＳ Ｐゴシック" charset="0"/>
              </a:rPr>
              <a:t>Sección 11 (c) de la Ley OSH otorga a los trabajadores el derecho a buscar condiciones seguras y saludables en el trabajo sin ser disciplinado o despedido</a:t>
            </a:r>
            <a:endParaRPr lang="en-US" sz="23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ＭＳ Ｐゴシック" charset="0"/>
            </a:endParaRPr>
          </a:p>
        </p:txBody>
      </p:sp>
      <p:sp>
        <p:nvSpPr>
          <p:cNvPr id="155653" name="Text Box 6"/>
          <p:cNvSpPr txBox="1">
            <a:spLocks noChangeArrowheads="1"/>
          </p:cNvSpPr>
          <p:nvPr/>
        </p:nvSpPr>
        <p:spPr bwMode="auto">
          <a:xfrm>
            <a:off x="1066800" y="6172200"/>
            <a:ext cx="7142163" cy="508000"/>
          </a:xfrm>
          <a:prstGeom prst="rect">
            <a:avLst/>
          </a:prstGeom>
          <a:noFill/>
          <a:ln w="9525">
            <a:noFill/>
            <a:miter lim="800000"/>
            <a:headEnd type="none" w="sm" len="sm"/>
            <a:tailEnd type="none" w="sm" len="sm"/>
          </a:ln>
        </p:spPr>
        <p:txBody>
          <a:bodyPr>
            <a:spAutoFit/>
          </a:bodyPr>
          <a:lstStyle/>
          <a:p>
            <a:pPr algn="ctr">
              <a:lnSpc>
                <a:spcPct val="175000"/>
              </a:lnSpc>
              <a:spcBef>
                <a:spcPct val="50000"/>
              </a:spcBef>
            </a:pPr>
            <a:r>
              <a:rPr lang="es-MX" dirty="0" smtClean="0">
                <a:solidFill>
                  <a:srgbClr val="FFFFFF"/>
                </a:solidFill>
              </a:rPr>
              <a:t>Vea la pagina de OSHA Web en español al </a:t>
            </a:r>
            <a:r>
              <a:rPr lang="es-MX" dirty="0" err="1" smtClean="0">
                <a:solidFill>
                  <a:srgbClr val="FFFFFF"/>
                </a:solidFill>
              </a:rPr>
              <a:t>www</a:t>
            </a:r>
            <a:r>
              <a:rPr lang="es-MX" dirty="0" smtClean="0">
                <a:solidFill>
                  <a:srgbClr val="FFFFFF"/>
                </a:solidFill>
              </a:rPr>
              <a:t>. OSHA.gov</a:t>
            </a:r>
            <a:endParaRPr lang="es-MX" dirty="0">
              <a:solidFill>
                <a:srgbClr val="FFFFFF"/>
              </a:solidFill>
            </a:endParaRPr>
          </a:p>
        </p:txBody>
      </p:sp>
      <p:sp>
        <p:nvSpPr>
          <p:cNvPr id="155650"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97</a:t>
            </a:r>
            <a:endParaRPr lang="en-US" dirty="0"/>
          </a:p>
        </p:txBody>
      </p:sp>
      <p:sp>
        <p:nvSpPr>
          <p:cNvPr id="8" name="Rectangle 4"/>
          <p:cNvSpPr>
            <a:spLocks noGrp="1" noChangeArrowheads="1"/>
          </p:cNvSpPr>
          <p:nvPr>
            <p:ph type="title"/>
          </p:nvPr>
        </p:nvSpPr>
        <p:spPr bwMode="auto">
          <a:xfrm>
            <a:off x="495300" y="228600"/>
            <a:ext cx="81534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MX"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Cuales son los derechos de trabajadores?</a:t>
            </a:r>
            <a:endParaRPr lang="es-MX"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228600" y="1600200"/>
            <a:ext cx="8763000" cy="4953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a:buFont typeface="Arial" pitchFamily="34" charset="0"/>
              <a:buChar char="•"/>
            </a:pPr>
            <a:r>
              <a:rPr lang="es-MX" sz="2500" dirty="0" smtClean="0"/>
              <a:t>Leer el póster de OSHA en el lugar de trabajo.</a:t>
            </a:r>
          </a:p>
          <a:p>
            <a:pPr>
              <a:buFont typeface="Arial" pitchFamily="34" charset="0"/>
              <a:buChar char="•"/>
            </a:pPr>
            <a:endParaRPr lang="es-MX" sz="1000" dirty="0" smtClean="0"/>
          </a:p>
          <a:p>
            <a:pPr>
              <a:buFont typeface="Arial" pitchFamily="34" charset="0"/>
              <a:buChar char="•"/>
            </a:pPr>
            <a:r>
              <a:rPr lang="es-MX" sz="2500" dirty="0" smtClean="0"/>
              <a:t>Cumplir con los reglamentos de seguridad y salud del empleador y colocarse o utilizar el equipo de protección provisto mientras que trabaje.</a:t>
            </a:r>
          </a:p>
          <a:p>
            <a:pPr>
              <a:buFont typeface="Arial" pitchFamily="34" charset="0"/>
              <a:buChar char="•"/>
            </a:pPr>
            <a:endParaRPr lang="es-MX" sz="1000" dirty="0" smtClean="0"/>
          </a:p>
          <a:p>
            <a:pPr>
              <a:buFont typeface="Arial" pitchFamily="34" charset="0"/>
              <a:buChar char="•"/>
            </a:pPr>
            <a:r>
              <a:rPr lang="es-MX" sz="2500" dirty="0" smtClean="0">
                <a:ea typeface="ＭＳ Ｐゴシック" pitchFamily="34" charset="-128"/>
              </a:rPr>
              <a:t>Reportar cualquier condición peligrosa al supervisor, o el comité de seguridad. </a:t>
            </a:r>
          </a:p>
          <a:p>
            <a:endParaRPr lang="es-MX" sz="1000" dirty="0" smtClean="0">
              <a:ea typeface="ＭＳ Ｐゴシック" pitchFamily="34" charset="-128"/>
            </a:endParaRPr>
          </a:p>
          <a:p>
            <a:pPr>
              <a:buFont typeface="Arial" pitchFamily="34" charset="0"/>
              <a:buChar char="•"/>
            </a:pPr>
            <a:r>
              <a:rPr lang="es-MX" sz="2500" dirty="0" smtClean="0">
                <a:ea typeface="ＭＳ Ｐゴシック" pitchFamily="34" charset="-128"/>
              </a:rPr>
              <a:t>Notificar cualquier peligro a OSHA si el empleador no responde a corregir los peligros o riesgos prontamente.</a:t>
            </a:r>
          </a:p>
          <a:p>
            <a:pPr>
              <a:buFont typeface="Arial" pitchFamily="34" charset="0"/>
              <a:buChar char="•"/>
            </a:pPr>
            <a:endParaRPr lang="es-MX" sz="1000" dirty="0" smtClean="0">
              <a:ea typeface="ＭＳ Ｐゴシック" pitchFamily="34" charset="-128"/>
            </a:endParaRPr>
          </a:p>
          <a:p>
            <a:pPr>
              <a:buFont typeface="Arial" pitchFamily="34" charset="0"/>
              <a:buChar char="•"/>
            </a:pPr>
            <a:r>
              <a:rPr lang="es-MX" sz="2500" dirty="0" smtClean="0">
                <a:ea typeface="ＭＳ Ｐゴシック" pitchFamily="34" charset="-128"/>
              </a:rPr>
              <a:t>Cooperar con los inspectores de OSHA.</a:t>
            </a:r>
          </a:p>
        </p:txBody>
      </p:sp>
      <p:sp>
        <p:nvSpPr>
          <p:cNvPr id="6" name="Text Box 6"/>
          <p:cNvSpPr txBox="1">
            <a:spLocks noChangeArrowheads="1"/>
          </p:cNvSpPr>
          <p:nvPr/>
        </p:nvSpPr>
        <p:spPr bwMode="auto">
          <a:xfrm>
            <a:off x="1066800" y="5976119"/>
            <a:ext cx="7142163" cy="577081"/>
          </a:xfrm>
          <a:prstGeom prst="rect">
            <a:avLst/>
          </a:prstGeom>
          <a:noFill/>
          <a:ln w="9525">
            <a:noFill/>
            <a:miter lim="800000"/>
            <a:headEnd type="none" w="sm" len="sm"/>
            <a:tailEnd type="none" w="sm" len="sm"/>
          </a:ln>
        </p:spPr>
        <p:txBody>
          <a:bodyPr>
            <a:spAutoFit/>
          </a:bodyPr>
          <a:lstStyle/>
          <a:p>
            <a:pPr algn="ctr">
              <a:lnSpc>
                <a:spcPct val="175000"/>
              </a:lnSpc>
              <a:spcBef>
                <a:spcPct val="50000"/>
              </a:spcBef>
            </a:pPr>
            <a:r>
              <a:rPr lang="es-MX" dirty="0" smtClean="0">
                <a:solidFill>
                  <a:srgbClr val="FFFFFF"/>
                </a:solidFill>
              </a:rPr>
              <a:t>Vea la pagina de OSHA Web en español al </a:t>
            </a:r>
            <a:r>
              <a:rPr lang="es-MX" dirty="0" err="1" smtClean="0">
                <a:solidFill>
                  <a:srgbClr val="FFFFFF"/>
                </a:solidFill>
              </a:rPr>
              <a:t>www</a:t>
            </a:r>
            <a:r>
              <a:rPr lang="es-MX" dirty="0" smtClean="0">
                <a:solidFill>
                  <a:srgbClr val="FFFFFF"/>
                </a:solidFill>
              </a:rPr>
              <a:t>. OSHA.gov</a:t>
            </a:r>
            <a:endParaRPr lang="es-MX" dirty="0">
              <a:solidFill>
                <a:srgbClr val="FFFFFF"/>
              </a:solidFill>
            </a:endParaRPr>
          </a:p>
        </p:txBody>
      </p:sp>
      <p:sp>
        <p:nvSpPr>
          <p:cNvPr id="154626"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98</a:t>
            </a:r>
            <a:endParaRPr lang="en-US" dirty="0"/>
          </a:p>
        </p:txBody>
      </p:sp>
      <p:sp>
        <p:nvSpPr>
          <p:cNvPr id="8" name="Rectangle 4"/>
          <p:cNvSpPr>
            <a:spLocks noGrp="1" noChangeArrowheads="1"/>
          </p:cNvSpPr>
          <p:nvPr>
            <p:ph type="title"/>
          </p:nvPr>
        </p:nvSpPr>
        <p:spPr bwMode="auto">
          <a:xfrm>
            <a:off x="533400" y="274638"/>
            <a:ext cx="81534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s-MX"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Cuales son los responsabilidades de los trabajadores?</a:t>
            </a:r>
            <a:endParaRPr lang="es-MX"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7" name="Rectangle 8"/>
          <p:cNvSpPr>
            <a:spLocks noGrp="1" noChangeArrowheads="1"/>
          </p:cNvSpPr>
          <p:nvPr>
            <p:ph type="title"/>
          </p:nvPr>
        </p:nvSpPr>
        <p:spPr>
          <a:xfrm>
            <a:off x="0" y="285750"/>
            <a:ext cx="8999538" cy="922338"/>
          </a:xfrm>
        </p:spPr>
        <p:txBody>
          <a:bodyPr lIns="0" tIns="0" rIns="0" bIns="0"/>
          <a:lstStyle/>
          <a:p>
            <a:pPr algn="ctr" defTabSz="457200" eaLnBrk="1" fontAlgn="auto" hangingPunct="1">
              <a:spcAft>
                <a:spcPts val="0"/>
              </a:spcAft>
              <a:defRPr/>
            </a:pPr>
            <a:r>
              <a:rPr lang="es-MX" sz="4400" dirty="0" smtClean="0">
                <a:solidFill>
                  <a:schemeClr val="accent1"/>
                </a:solidFill>
                <a:latin typeface="Arial" charset="0"/>
                <a:ea typeface="+mj-ea"/>
              </a:rPr>
              <a:t>Inspecciones del lugar de trabajo</a:t>
            </a:r>
          </a:p>
        </p:txBody>
      </p:sp>
      <p:sp>
        <p:nvSpPr>
          <p:cNvPr id="43017" name="Rectangle 9"/>
          <p:cNvSpPr>
            <a:spLocks noGrp="1" noChangeArrowheads="1"/>
          </p:cNvSpPr>
          <p:nvPr>
            <p:ph idx="1"/>
          </p:nvPr>
        </p:nvSpPr>
        <p:spPr>
          <a:xfrm>
            <a:off x="685800" y="1676400"/>
            <a:ext cx="7705725" cy="3276600"/>
          </a:xfrm>
          <a:solidFill>
            <a:schemeClr val="accent2"/>
          </a:solidFill>
        </p:spPr>
        <p:txBody>
          <a:bodyPr lIns="0" tIns="0" rIns="0" bIns="0" rtlCol="0">
            <a:normAutofit/>
          </a:bodyPr>
          <a:lstStyle/>
          <a:p>
            <a:pPr>
              <a:lnSpc>
                <a:spcPct val="80000"/>
              </a:lnSpc>
              <a:buNone/>
            </a:pPr>
            <a:endParaRPr lang="en-US" dirty="0" smtClean="0">
              <a:solidFill>
                <a:srgbClr val="FFFFFF"/>
              </a:solidFill>
              <a:latin typeface="Arial" pitchFamily="34" charset="0"/>
              <a:ea typeface="+mn-ea"/>
            </a:endParaRPr>
          </a:p>
          <a:p>
            <a:pPr>
              <a:lnSpc>
                <a:spcPct val="80000"/>
              </a:lnSpc>
            </a:pP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Los establecimientos contemplados en la Ley OSH están sujetos a la inspección del lugar de trabajo y el  Inspector de OSHA (CSHO es)</a:t>
            </a:r>
          </a:p>
          <a:p>
            <a:pPr>
              <a:lnSpc>
                <a:spcPct val="80000"/>
              </a:lnSpc>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endParaRPr>
          </a:p>
          <a:p>
            <a:pPr>
              <a:lnSpc>
                <a:spcPct val="80000"/>
              </a:lnSpc>
            </a:pP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34" charset="-128"/>
              </a:rPr>
              <a:t>La mayoría de las inspecciones se llevan a cabo sin aviso previo</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ＭＳ Ｐゴシック" pitchFamily="34" charset="-128"/>
            </a:endParaRPr>
          </a:p>
        </p:txBody>
      </p:sp>
      <p:sp>
        <p:nvSpPr>
          <p:cNvPr id="159748" name="Slide Number Placeholder 5"/>
          <p:cNvSpPr>
            <a:spLocks noGrp="1"/>
          </p:cNvSpPr>
          <p:nvPr>
            <p:ph type="sldNum" sz="quarter" idx="12"/>
          </p:nvPr>
        </p:nvSpPr>
        <p:spPr bwMode="auto">
          <a:solidFill>
            <a:schemeClr val="accent1"/>
          </a:solidFill>
          <a:ln>
            <a:miter lim="800000"/>
            <a:headEnd/>
            <a:tailEnd/>
          </a:ln>
        </p:spPr>
        <p:txBody>
          <a:bodyPr/>
          <a:lstStyle/>
          <a:p>
            <a:r>
              <a:rPr lang="en-US" dirty="0" smtClean="0"/>
              <a:t>99</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7593</TotalTime>
  <Words>7051</Words>
  <Application>Microsoft Office PowerPoint</Application>
  <PresentationFormat>On-screen Show (4:3)</PresentationFormat>
  <Paragraphs>1007</Paragraphs>
  <Slides>105</Slides>
  <Notes>87</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Equity</vt:lpstr>
      <vt:lpstr>Entrenamiento en Protección de las Caídas en Construcción Residencial</vt:lpstr>
      <vt:lpstr>Picture of slide about disclaimer  </vt:lpstr>
      <vt:lpstr>Introducciones</vt:lpstr>
      <vt:lpstr>¿Qué es PhilaPOSH?</vt:lpstr>
      <vt:lpstr>¿Qué Hace PhilaPOSH?</vt:lpstr>
      <vt:lpstr>Objetivos de Aprendizaje</vt:lpstr>
      <vt:lpstr>Qué es OSHA?  Qué hace?</vt:lpstr>
      <vt:lpstr>¿Cuales son algunas de las cosas especificas que hace OSHA?</vt:lpstr>
      <vt:lpstr>Programa de Consulta GRATIS</vt:lpstr>
      <vt:lpstr>¿Ha Hecho una Diferencia la OSHA? </vt:lpstr>
      <vt:lpstr>En promedio, ¿cuantos trabajadores mueren cada día de heridas ocupacionales?</vt:lpstr>
      <vt:lpstr>En 2013….</vt:lpstr>
      <vt:lpstr>Costos para los Negocios</vt:lpstr>
      <vt:lpstr>Definición de Construcción Residencial</vt:lpstr>
      <vt:lpstr>Slide about the definition of residential construction  </vt:lpstr>
      <vt:lpstr>Techadores en proyectos residenciales no se lastiman. Verdadero o Falso?</vt:lpstr>
      <vt:lpstr>Un trabajador debe caer de alta distancia para que se muera Verdadero o Falso? </vt:lpstr>
      <vt:lpstr>Trabajadores de mayor edad y más experiencia no se caen.  Verdadero o Falso? </vt:lpstr>
      <vt:lpstr>No hay muchas alternativas de seguridad para prevenir o proteger a los trabajadores de las caídas Verdadero o Falso? </vt:lpstr>
      <vt:lpstr>Identificando Peligros de Caída en Construcción Residencial</vt:lpstr>
      <vt:lpstr>Durante cada etapa de un proyecto de construcción residencial, los trabajadores encontraran riesgos de caídas asociados con:</vt:lpstr>
      <vt:lpstr>Picture of fall hazards</vt:lpstr>
      <vt:lpstr>Picture of fall hazard</vt:lpstr>
      <vt:lpstr>a</vt:lpstr>
      <vt:lpstr>¿Cuáles son los ejemplos de  protección contra caídas?</vt:lpstr>
      <vt:lpstr>Sistema Personal de Detención de Caídas</vt:lpstr>
      <vt:lpstr>Safety Nets</vt:lpstr>
      <vt:lpstr>Andamios</vt:lpstr>
      <vt:lpstr>Picture of fall hazards</vt:lpstr>
      <vt:lpstr>Trabajando con Seguridad</vt:lpstr>
      <vt:lpstr>Picture of electrocution which caused worker fall off scaffold</vt:lpstr>
      <vt:lpstr>Trabajando con Seguridad</vt:lpstr>
      <vt:lpstr>Picture of scaffold hazard</vt:lpstr>
      <vt:lpstr>Trabajando con Seguridad</vt:lpstr>
      <vt:lpstr>Picture of plank hazard</vt:lpstr>
      <vt:lpstr>Picture of plank hazards</vt:lpstr>
      <vt:lpstr>Picture of fall hazard</vt:lpstr>
      <vt:lpstr>Trabajando con Seguridad</vt:lpstr>
      <vt:lpstr>Trabajando con Seguridad</vt:lpstr>
      <vt:lpstr>Picture of fall hazards on scaffolding</vt:lpstr>
      <vt:lpstr>Trabajando con Seguridad</vt:lpstr>
      <vt:lpstr>Picture of scaffold hazards</vt:lpstr>
      <vt:lpstr>Picture for fall hazard on scaffold</vt:lpstr>
      <vt:lpstr>Trabajando con Seguridad</vt:lpstr>
      <vt:lpstr>Picture of aerial lift tipped over</vt:lpstr>
      <vt:lpstr>Trabajando con Seguridad</vt:lpstr>
      <vt:lpstr>Actividad de Grupo Pequeño </vt:lpstr>
      <vt:lpstr>Picture of fall hazards</vt:lpstr>
      <vt:lpstr>Picture of fall hazards</vt:lpstr>
      <vt:lpstr>Picture of fall hazards</vt:lpstr>
      <vt:lpstr>Picture of fall hazards</vt:lpstr>
      <vt:lpstr>Techado</vt:lpstr>
      <vt:lpstr>Trabajando con Seguridad</vt:lpstr>
      <vt:lpstr>Picture of fall hazards</vt:lpstr>
      <vt:lpstr>Trabajando con Seguridad</vt:lpstr>
      <vt:lpstr>Trabajando con Seguridad</vt:lpstr>
      <vt:lpstr>Trabajando con Seguridad</vt:lpstr>
      <vt:lpstr>Picture of fall hazards</vt:lpstr>
      <vt:lpstr>Trabajando con Seguridad</vt:lpstr>
      <vt:lpstr>Escaleras</vt:lpstr>
      <vt:lpstr>Picture of fall hazards</vt:lpstr>
      <vt:lpstr>Picture of fall hazards</vt:lpstr>
      <vt:lpstr>Picture ladder fall hazards</vt:lpstr>
      <vt:lpstr>Picture of ladder fall hazard</vt:lpstr>
      <vt:lpstr>Trabajando con Seguridad</vt:lpstr>
      <vt:lpstr>Trabajando con Seguridad</vt:lpstr>
      <vt:lpstr>Picture of ladder fall hazards</vt:lpstr>
      <vt:lpstr>Picture of ladder fall hazard</vt:lpstr>
      <vt:lpstr>Trabajando con Seguridad</vt:lpstr>
      <vt:lpstr>Picture of ladder fall hazard</vt:lpstr>
      <vt:lpstr>Escalones</vt:lpstr>
      <vt:lpstr>Trabajando con Seguridad</vt:lpstr>
      <vt:lpstr>Picture of fall hazard</vt:lpstr>
      <vt:lpstr>RESUMEN</vt:lpstr>
      <vt:lpstr>Arreglando Peligros</vt:lpstr>
      <vt:lpstr>Jerarquía de Control de Peligros</vt:lpstr>
      <vt:lpstr>Barandales</vt:lpstr>
      <vt:lpstr>Barandales</vt:lpstr>
      <vt:lpstr>Barandales</vt:lpstr>
      <vt:lpstr>Sistema personal de detención de caída</vt:lpstr>
      <vt:lpstr>Acolladores (Líneas) de Amortiguación</vt:lpstr>
      <vt:lpstr>Preguntas</vt:lpstr>
      <vt:lpstr>Picture of worker wearing fall protection</vt:lpstr>
      <vt:lpstr>Picture of worker cutting anchor point off roof</vt:lpstr>
      <vt:lpstr>Picture of fall arrest system</vt:lpstr>
      <vt:lpstr>Picture of worker using fall arrest system</vt:lpstr>
      <vt:lpstr>Actividad de Grupo Pequeño  </vt:lpstr>
      <vt:lpstr>Derechos y Responsabilidades de los Empleadores y Empleados</vt:lpstr>
      <vt:lpstr>  ¿Qué Requiere OSHA de los Empleadores?</vt:lpstr>
      <vt:lpstr>Entrenamiento General de Protección de las Caídas</vt:lpstr>
      <vt:lpstr>Entrenamiento General de Protección de las Caídas</vt:lpstr>
      <vt:lpstr>Slide about training requirement standards</vt:lpstr>
      <vt:lpstr>Se requiere re-entrenamiento cuando hay:</vt:lpstr>
      <vt:lpstr>CERTIFICACIÓN DE ENTRENAMIENTO</vt:lpstr>
      <vt:lpstr>Registros y Reportes</vt:lpstr>
      <vt:lpstr>Cuales son los responsabilidades y derechos de empleadores?</vt:lpstr>
      <vt:lpstr>Cuales son los derechos de trabajadores?</vt:lpstr>
      <vt:lpstr>Cuales son los responsabilidades de los trabajadores?</vt:lpstr>
      <vt:lpstr>Inspecciones del lugar de trabajo</vt:lpstr>
      <vt:lpstr>El Empleador tal vez califique para una “inspección enfocada" </vt:lpstr>
      <vt:lpstr>La Pagina Web de OSHA</vt:lpstr>
      <vt:lpstr>TELÉFONO DIRECTO DE LA EMERGENCIA DE LA OSHA 1-800-321-OSHA (6742)</vt:lpstr>
      <vt:lpstr>Resumen</vt:lpstr>
      <vt:lpstr>ACKNOWLEDGEMENTS</vt:lpstr>
      <vt:lpstr>ACKNOWLEDGEMENTS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Robertson, Donna - OSHA</cp:lastModifiedBy>
  <cp:revision>539</cp:revision>
  <cp:lastPrinted>2014-10-21T17:56:29Z</cp:lastPrinted>
  <dcterms:created xsi:type="dcterms:W3CDTF">2014-10-17T15:19:51Z</dcterms:created>
  <dcterms:modified xsi:type="dcterms:W3CDTF">2017-03-27T17:20:12Z</dcterms:modified>
</cp:coreProperties>
</file>