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86" r:id="rId3"/>
    <p:sldMasterId id="2147483689" r:id="rId4"/>
    <p:sldMasterId id="2147483694" r:id="rId5"/>
    <p:sldMasterId id="2147483696" r:id="rId6"/>
    <p:sldMasterId id="2147483698" r:id="rId7"/>
  </p:sldMasterIdLst>
  <p:notesMasterIdLst>
    <p:notesMasterId r:id="rId87"/>
  </p:notesMasterIdLst>
  <p:sldIdLst>
    <p:sldId id="395" r:id="rId8"/>
    <p:sldId id="396" r:id="rId9"/>
    <p:sldId id="258" r:id="rId10"/>
    <p:sldId id="259" r:id="rId11"/>
    <p:sldId id="260" r:id="rId12"/>
    <p:sldId id="261" r:id="rId13"/>
    <p:sldId id="268" r:id="rId14"/>
    <p:sldId id="264" r:id="rId15"/>
    <p:sldId id="349" r:id="rId16"/>
    <p:sldId id="265" r:id="rId17"/>
    <p:sldId id="295" r:id="rId18"/>
    <p:sldId id="266" r:id="rId19"/>
    <p:sldId id="406" r:id="rId20"/>
    <p:sldId id="267" r:id="rId21"/>
    <p:sldId id="288" r:id="rId22"/>
    <p:sldId id="289" r:id="rId23"/>
    <p:sldId id="365" r:id="rId24"/>
    <p:sldId id="290" r:id="rId25"/>
    <p:sldId id="291" r:id="rId26"/>
    <p:sldId id="378" r:id="rId27"/>
    <p:sldId id="287" r:id="rId28"/>
    <p:sldId id="379" r:id="rId29"/>
    <p:sldId id="380" r:id="rId30"/>
    <p:sldId id="363" r:id="rId31"/>
    <p:sldId id="382" r:id="rId32"/>
    <p:sldId id="383" r:id="rId33"/>
    <p:sldId id="263" r:id="rId34"/>
    <p:sldId id="384" r:id="rId35"/>
    <p:sldId id="297" r:id="rId36"/>
    <p:sldId id="366" r:id="rId37"/>
    <p:sldId id="367" r:id="rId38"/>
    <p:sldId id="371" r:id="rId39"/>
    <p:sldId id="370" r:id="rId40"/>
    <p:sldId id="372" r:id="rId41"/>
    <p:sldId id="306" r:id="rId42"/>
    <p:sldId id="307" r:id="rId43"/>
    <p:sldId id="309" r:id="rId44"/>
    <p:sldId id="394" r:id="rId45"/>
    <p:sldId id="376" r:id="rId46"/>
    <p:sldId id="374" r:id="rId47"/>
    <p:sldId id="377" r:id="rId48"/>
    <p:sldId id="314" r:id="rId49"/>
    <p:sldId id="318" r:id="rId50"/>
    <p:sldId id="319" r:id="rId51"/>
    <p:sldId id="310" r:id="rId52"/>
    <p:sldId id="270" r:id="rId53"/>
    <p:sldId id="328" r:id="rId54"/>
    <p:sldId id="273" r:id="rId55"/>
    <p:sldId id="339" r:id="rId56"/>
    <p:sldId id="348" r:id="rId57"/>
    <p:sldId id="340" r:id="rId58"/>
    <p:sldId id="342" r:id="rId59"/>
    <p:sldId id="341" r:id="rId60"/>
    <p:sldId id="344" r:id="rId61"/>
    <p:sldId id="345" r:id="rId62"/>
    <p:sldId id="311" r:id="rId63"/>
    <p:sldId id="312" r:id="rId64"/>
    <p:sldId id="305" r:id="rId65"/>
    <p:sldId id="316" r:id="rId66"/>
    <p:sldId id="317" r:id="rId67"/>
    <p:sldId id="321" r:id="rId68"/>
    <p:sldId id="322" r:id="rId69"/>
    <p:sldId id="386" r:id="rId70"/>
    <p:sldId id="387" r:id="rId71"/>
    <p:sldId id="315" r:id="rId72"/>
    <p:sldId id="320" r:id="rId73"/>
    <p:sldId id="324" r:id="rId74"/>
    <p:sldId id="326" r:id="rId75"/>
    <p:sldId id="327" r:id="rId76"/>
    <p:sldId id="325" r:id="rId77"/>
    <p:sldId id="330" r:id="rId78"/>
    <p:sldId id="360" r:id="rId79"/>
    <p:sldId id="359" r:id="rId80"/>
    <p:sldId id="361" r:id="rId81"/>
    <p:sldId id="350" r:id="rId82"/>
    <p:sldId id="351" r:id="rId83"/>
    <p:sldId id="409" r:id="rId84"/>
    <p:sldId id="304" r:id="rId85"/>
    <p:sldId id="408" r:id="rId86"/>
  </p:sldIdLst>
  <p:sldSz cx="9144000" cy="6858000" type="screen4x3"/>
  <p:notesSz cx="6858000" cy="9144000"/>
  <p:custDataLst>
    <p:tags r:id="rId8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348" autoAdjust="0"/>
    <p:restoredTop sz="91859" autoAdjust="0"/>
  </p:normalViewPr>
  <p:slideViewPr>
    <p:cSldViewPr>
      <p:cViewPr>
        <p:scale>
          <a:sx n="60" d="100"/>
          <a:sy n="60" d="100"/>
        </p:scale>
        <p:origin x="-1358" y="-187"/>
      </p:cViewPr>
      <p:guideLst>
        <p:guide orient="horz" pos="2160"/>
        <p:guide pos="2880"/>
      </p:guideLst>
    </p:cSldViewPr>
  </p:slideViewPr>
  <p:notesTextViewPr>
    <p:cViewPr>
      <p:scale>
        <a:sx n="1" d="1"/>
        <a:sy n="1" d="1"/>
      </p:scale>
      <p:origin x="0" y="0"/>
    </p:cViewPr>
  </p:notesTextViewPr>
  <p:sorterViewPr>
    <p:cViewPr>
      <p:scale>
        <a:sx n="90" d="100"/>
        <a:sy n="90" d="100"/>
      </p:scale>
      <p:origin x="0" y="-16128"/>
    </p:cViewPr>
  </p:sorterViewPr>
  <p:notesViewPr>
    <p:cSldViewPr>
      <p:cViewPr>
        <p:scale>
          <a:sx n="90" d="100"/>
          <a:sy n="90" d="100"/>
        </p:scale>
        <p:origin x="-1848" y="4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23ACDB-4A60-4F9A-A8BA-7982F7A65843}" type="datetimeFigureOut">
              <a:rPr lang="en-US" smtClean="0"/>
              <a:t>6/8/2017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395D3B-D489-42E0-BC1B-8B59659994AC}" type="slidenum">
              <a:rPr lang="en-US" smtClean="0"/>
              <a:t>‹#›</a:t>
            </a:fld>
            <a:endParaRPr lang="en-US"/>
          </a:p>
        </p:txBody>
      </p:sp>
    </p:spTree>
    <p:extLst>
      <p:ext uri="{BB962C8B-B14F-4D97-AF65-F5344CB8AC3E}">
        <p14:creationId xmlns:p14="http://schemas.microsoft.com/office/powerpoint/2010/main" val="245083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E4E5A-E3A4-4C26-A23A-694570DC8AD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5729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Defense mechanisms also play a role in where particles end up.</a:t>
            </a:r>
          </a:p>
          <a:p>
            <a:endParaRPr lang="en-US" altLang="en-US" dirty="0" smtClean="0"/>
          </a:p>
          <a:p>
            <a:r>
              <a:rPr lang="en-US" altLang="en-US" dirty="0" smtClean="0"/>
              <a:t>Larger particles can cause symptoms but are not as hazardous to respiratory system because the individual coughs them up, swallows </a:t>
            </a:r>
            <a:r>
              <a:rPr lang="en-US" altLang="en-US" dirty="0" err="1" smtClean="0"/>
              <a:t>etc</a:t>
            </a:r>
            <a:r>
              <a:rPr lang="en-US" altLang="en-US" dirty="0" smtClean="0"/>
              <a:t> </a:t>
            </a:r>
          </a:p>
          <a:p>
            <a:r>
              <a:rPr lang="en-US" altLang="en-US" dirty="0" smtClean="0"/>
              <a:t>Other factors influencing the deposition and retention of particles include cigarette smoking and lung disease.</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10</a:t>
            </a:fld>
            <a:endParaRPr lang="en-US"/>
          </a:p>
        </p:txBody>
      </p:sp>
    </p:spTree>
    <p:extLst>
      <p:ext uri="{BB962C8B-B14F-4D97-AF65-F5344CB8AC3E}">
        <p14:creationId xmlns:p14="http://schemas.microsoft.com/office/powerpoint/2010/main" val="1079033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Of the particles which fail to deposit in the head, the larger ones will deposit in the tracheobronchial airway region </a:t>
            </a:r>
          </a:p>
          <a:p>
            <a:r>
              <a:rPr lang="en-US" altLang="en-US" dirty="0" smtClean="0"/>
              <a:t>may later be eliminated by </a:t>
            </a:r>
            <a:r>
              <a:rPr lang="en-US" altLang="en-US" dirty="0" err="1" smtClean="0"/>
              <a:t>mucociliary</a:t>
            </a:r>
            <a:r>
              <a:rPr lang="en-US" altLang="en-US" dirty="0" smtClean="0"/>
              <a:t> clearance </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11</a:t>
            </a:fld>
            <a:endParaRPr lang="en-US"/>
          </a:p>
        </p:txBody>
      </p:sp>
    </p:spTree>
    <p:extLst>
      <p:ext uri="{BB962C8B-B14F-4D97-AF65-F5344CB8AC3E}">
        <p14:creationId xmlns:p14="http://schemas.microsoft.com/office/powerpoint/2010/main" val="1373164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Sources of respiratory hazards are varied </a:t>
            </a:r>
          </a:p>
          <a:p>
            <a:r>
              <a:rPr lang="en-US" altLang="en-US" dirty="0" smtClean="0"/>
              <a:t>What is a CAFO   - Confined Animal Feeding Operation </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12</a:t>
            </a:fld>
            <a:endParaRPr lang="en-US"/>
          </a:p>
        </p:txBody>
      </p:sp>
    </p:spTree>
    <p:extLst>
      <p:ext uri="{BB962C8B-B14F-4D97-AF65-F5344CB8AC3E}">
        <p14:creationId xmlns:p14="http://schemas.microsoft.com/office/powerpoint/2010/main" val="1728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E4E5A-E3A4-4C26-A23A-694570DC8AD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79231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Monday morning syndrome – what is this – make sure to describe this </a:t>
            </a:r>
          </a:p>
          <a:p>
            <a:endParaRPr lang="en-US" altLang="en-US" dirty="0" smtClean="0"/>
          </a:p>
          <a:p>
            <a:r>
              <a:rPr lang="en-US" altLang="en-US" dirty="0" smtClean="0"/>
              <a:t>When an agricultural worker leaves the work environment for a brief period (perhaps a vacation or a weekend) symptoms subside or go away completely when gone but return when goes back into the work environment </a:t>
            </a:r>
          </a:p>
          <a:p>
            <a:endParaRPr lang="en-US" altLang="en-US" dirty="0" smtClean="0"/>
          </a:p>
          <a:p>
            <a:r>
              <a:rPr lang="en-US" altLang="en-US" dirty="0" smtClean="0"/>
              <a:t>Similar to Sick building syndrome– this is a name for when a person exhibits the listed general symptoms related to indoor air quality problems.</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14</a:t>
            </a:fld>
            <a:endParaRPr lang="en-US"/>
          </a:p>
        </p:txBody>
      </p:sp>
    </p:spTree>
    <p:extLst>
      <p:ext uri="{BB962C8B-B14F-4D97-AF65-F5344CB8AC3E}">
        <p14:creationId xmlns:p14="http://schemas.microsoft.com/office/powerpoint/2010/main" val="1102590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 Respiratory Hazards</a:t>
            </a:r>
          </a:p>
          <a:p>
            <a:r>
              <a:rPr lang="en-US" dirty="0" smtClean="0"/>
              <a:t>Engineering controls</a:t>
            </a:r>
          </a:p>
          <a:p>
            <a:r>
              <a:rPr lang="en-US" dirty="0" smtClean="0"/>
              <a:t>Respiratory Protection is done in a variety of ways </a:t>
            </a:r>
          </a:p>
          <a:p>
            <a:endParaRPr lang="en-US" dirty="0" smtClean="0"/>
          </a:p>
          <a:p>
            <a:r>
              <a:rPr lang="en-US" dirty="0" smtClean="0"/>
              <a:t>Avoid High Risk Exposures if Possible</a:t>
            </a:r>
          </a:p>
          <a:p>
            <a:r>
              <a:rPr lang="en-US" dirty="0" smtClean="0"/>
              <a:t>Baseline Testing of Lung Function</a:t>
            </a:r>
          </a:p>
          <a:p>
            <a:r>
              <a:rPr lang="en-US" dirty="0" smtClean="0"/>
              <a:t>Protection</a:t>
            </a:r>
          </a:p>
          <a:p>
            <a:r>
              <a:rPr lang="en-US" dirty="0" smtClean="0"/>
              <a:t>-Right mask for the job</a:t>
            </a:r>
          </a:p>
          <a:p>
            <a:r>
              <a:rPr lang="en-US" dirty="0" smtClean="0"/>
              <a:t>-The right fit for the mask</a:t>
            </a:r>
          </a:p>
          <a:p>
            <a:r>
              <a:rPr lang="en-US" dirty="0" smtClean="0"/>
              <a:t>-Have masks available</a:t>
            </a:r>
          </a:p>
          <a:p>
            <a:r>
              <a:rPr lang="en-US" dirty="0" smtClean="0"/>
              <a:t>-Protective Equipment Storage Box</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15</a:t>
            </a:fld>
            <a:endParaRPr lang="en-US"/>
          </a:p>
        </p:txBody>
      </p:sp>
    </p:spTree>
    <p:extLst>
      <p:ext uri="{BB962C8B-B14F-4D97-AF65-F5344CB8AC3E}">
        <p14:creationId xmlns:p14="http://schemas.microsoft.com/office/powerpoint/2010/main" val="1940133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One strap mask is  not considered a Respirator by NIOSH </a:t>
            </a:r>
          </a:p>
          <a:p>
            <a:endParaRPr lang="en-US" altLang="en-US" dirty="0" smtClean="0"/>
          </a:p>
          <a:p>
            <a:r>
              <a:rPr lang="en-US" altLang="en-US" dirty="0" smtClean="0"/>
              <a:t>Mask only as good as the fit</a:t>
            </a:r>
          </a:p>
          <a:p>
            <a:endParaRPr lang="en-US" altLang="en-US" dirty="0" smtClean="0"/>
          </a:p>
          <a:p>
            <a:r>
              <a:rPr lang="en-US" altLang="en-US" dirty="0" smtClean="0"/>
              <a:t>Number of contact points on the face are key </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16</a:t>
            </a:fld>
            <a:endParaRPr lang="en-US"/>
          </a:p>
        </p:txBody>
      </p:sp>
    </p:spTree>
    <p:extLst>
      <p:ext uri="{BB962C8B-B14F-4D97-AF65-F5344CB8AC3E}">
        <p14:creationId xmlns:p14="http://schemas.microsoft.com/office/powerpoint/2010/main" val="484296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r>
              <a:rPr lang="en-US" dirty="0" smtClean="0"/>
              <a:t>OSHA’s </a:t>
            </a:r>
            <a:r>
              <a:rPr lang="en-US" dirty="0"/>
              <a:t>Respiratory Protection </a:t>
            </a:r>
            <a:r>
              <a:rPr lang="en-US" dirty="0" smtClean="0"/>
              <a:t>Standard is 29 </a:t>
            </a:r>
            <a:r>
              <a:rPr lang="en-US" dirty="0"/>
              <a:t>CFR </a:t>
            </a:r>
            <a:r>
              <a:rPr lang="en-US" dirty="0" smtClean="0"/>
              <a:t>1910.134</a:t>
            </a:r>
          </a:p>
          <a:p>
            <a:r>
              <a:rPr lang="en-US" dirty="0" smtClean="0"/>
              <a:t> </a:t>
            </a:r>
            <a:r>
              <a:rPr lang="en-US" dirty="0"/>
              <a:t>located </a:t>
            </a:r>
            <a:r>
              <a:rPr lang="en-US" dirty="0" smtClean="0"/>
              <a:t>on the OSHA website shown on this slide </a:t>
            </a:r>
          </a:p>
          <a:p>
            <a:r>
              <a:rPr lang="en-US" dirty="0" smtClean="0"/>
              <a:t>Can get to</a:t>
            </a:r>
            <a:r>
              <a:rPr lang="en-US" baseline="0" dirty="0" smtClean="0"/>
              <a:t> this place 3 different ways</a:t>
            </a:r>
          </a:p>
          <a:p>
            <a:r>
              <a:rPr lang="en-US" baseline="0" dirty="0" smtClean="0"/>
              <a:t>1- Search</a:t>
            </a:r>
          </a:p>
          <a:p>
            <a:r>
              <a:rPr lang="en-US" baseline="0" dirty="0" smtClean="0"/>
              <a:t>2- Regulations</a:t>
            </a:r>
          </a:p>
          <a:p>
            <a:r>
              <a:rPr lang="en-US" baseline="0" dirty="0" smtClean="0"/>
              <a:t>3- A-Z Index (respirators)</a:t>
            </a:r>
          </a:p>
          <a:p>
            <a:r>
              <a:rPr lang="en-US" baseline="0" dirty="0" smtClean="0"/>
              <a:t>4- Google search</a:t>
            </a:r>
          </a:p>
        </p:txBody>
      </p:sp>
      <p:sp>
        <p:nvSpPr>
          <p:cNvPr id="200708" name="Slide Number Placeholder 3"/>
          <p:cNvSpPr>
            <a:spLocks noGrp="1"/>
          </p:cNvSpPr>
          <p:nvPr>
            <p:ph type="sldNum" sz="quarter" idx="5"/>
          </p:nvPr>
        </p:nvSpPr>
        <p:spPr>
          <a:noFill/>
        </p:spPr>
        <p:txBody>
          <a:bodyPr/>
          <a:lstStyle/>
          <a:p>
            <a:fld id="{89986CDD-6E5A-4399-AD60-E1778DBCB80D}" type="slidenum">
              <a:rPr lang="en-US" smtClean="0">
                <a:solidFill>
                  <a:srgbClr val="000000"/>
                </a:solidFill>
              </a:rPr>
              <a:pPr/>
              <a:t>17</a:t>
            </a:fld>
            <a:endParaRPr lang="en-US" smtClean="0">
              <a:solidFill>
                <a:srgbClr val="000000"/>
              </a:solidFill>
            </a:endParaRPr>
          </a:p>
        </p:txBody>
      </p:sp>
    </p:spTree>
    <p:extLst>
      <p:ext uri="{BB962C8B-B14F-4D97-AF65-F5344CB8AC3E}">
        <p14:creationId xmlns:p14="http://schemas.microsoft.com/office/powerpoint/2010/main" val="2064362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Respirators</a:t>
            </a:r>
          </a:p>
          <a:p>
            <a:endParaRPr lang="en-US" dirty="0" smtClean="0"/>
          </a:p>
          <a:p>
            <a:r>
              <a:rPr lang="en-US" dirty="0" smtClean="0"/>
              <a:t>Air –</a:t>
            </a:r>
            <a:r>
              <a:rPr lang="en-US" baseline="0" dirty="0" smtClean="0"/>
              <a:t> Purifying and Supplied Air</a:t>
            </a:r>
          </a:p>
        </p:txBody>
      </p:sp>
      <p:sp>
        <p:nvSpPr>
          <p:cNvPr id="4" name="Slide Number Placeholder 3"/>
          <p:cNvSpPr>
            <a:spLocks noGrp="1"/>
          </p:cNvSpPr>
          <p:nvPr>
            <p:ph type="sldNum" sz="quarter" idx="10"/>
          </p:nvPr>
        </p:nvSpPr>
        <p:spPr/>
        <p:txBody>
          <a:bodyPr/>
          <a:lstStyle/>
          <a:p>
            <a:fld id="{E9395D3B-D489-42E0-BC1B-8B59659994AC}" type="slidenum">
              <a:rPr lang="en-US" smtClean="0"/>
              <a:t>18</a:t>
            </a:fld>
            <a:endParaRPr lang="en-US"/>
          </a:p>
        </p:txBody>
      </p:sp>
    </p:spTree>
    <p:extLst>
      <p:ext uri="{BB962C8B-B14F-4D97-AF65-F5344CB8AC3E}">
        <p14:creationId xmlns:p14="http://schemas.microsoft.com/office/powerpoint/2010/main" val="2017118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 Purifying:</a:t>
            </a:r>
          </a:p>
          <a:p>
            <a:endParaRPr lang="en-US" dirty="0" smtClean="0"/>
          </a:p>
          <a:p>
            <a:r>
              <a:rPr lang="en-US" dirty="0" smtClean="0"/>
              <a:t>Filtering face piece</a:t>
            </a:r>
          </a:p>
          <a:p>
            <a:r>
              <a:rPr lang="en-US" dirty="0" smtClean="0"/>
              <a:t>N series = not for use in presence of oil mist</a:t>
            </a:r>
          </a:p>
          <a:p>
            <a:r>
              <a:rPr lang="en-US" dirty="0" smtClean="0"/>
              <a:t>R series = some resistance to oil mist</a:t>
            </a:r>
          </a:p>
          <a:p>
            <a:r>
              <a:rPr lang="en-US" dirty="0" smtClean="0"/>
              <a:t>P series = for use where oil present</a:t>
            </a:r>
          </a:p>
          <a:p>
            <a:r>
              <a:rPr lang="en-US" dirty="0" smtClean="0"/>
              <a:t>Half mask face piece</a:t>
            </a:r>
          </a:p>
          <a:p>
            <a:r>
              <a:rPr lang="en-US" dirty="0" smtClean="0"/>
              <a:t>Full face piece</a:t>
            </a:r>
          </a:p>
          <a:p>
            <a:r>
              <a:rPr lang="en-US" dirty="0" smtClean="0"/>
              <a:t>Powered air purifying</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19</a:t>
            </a:fld>
            <a:endParaRPr lang="en-US"/>
          </a:p>
        </p:txBody>
      </p:sp>
    </p:spTree>
    <p:extLst>
      <p:ext uri="{BB962C8B-B14F-4D97-AF65-F5344CB8AC3E}">
        <p14:creationId xmlns:p14="http://schemas.microsoft.com/office/powerpoint/2010/main" val="3046871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E4E5A-E3A4-4C26-A23A-694570DC8AD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72118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95D3B-D489-42E0-BC1B-8B59659994AC}" type="slidenum">
              <a:rPr lang="en-US" smtClean="0"/>
              <a:t>20</a:t>
            </a:fld>
            <a:endParaRPr lang="en-US"/>
          </a:p>
        </p:txBody>
      </p:sp>
    </p:spTree>
    <p:extLst>
      <p:ext uri="{BB962C8B-B14F-4D97-AF65-F5344CB8AC3E}">
        <p14:creationId xmlns:p14="http://schemas.microsoft.com/office/powerpoint/2010/main" val="3667493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types of 2-strap disposable masks </a:t>
            </a:r>
          </a:p>
          <a:p>
            <a:r>
              <a:rPr lang="en-US" dirty="0" smtClean="0"/>
              <a:t>Respiratory board shows</a:t>
            </a:r>
            <a:r>
              <a:rPr lang="en-US" baseline="0" dirty="0" smtClean="0"/>
              <a:t> the variety and choices available for many types of </a:t>
            </a:r>
            <a:r>
              <a:rPr lang="en-US" baseline="0" dirty="0" err="1" smtClean="0"/>
              <a:t>exposuree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21</a:t>
            </a:fld>
            <a:endParaRPr lang="en-US"/>
          </a:p>
        </p:txBody>
      </p:sp>
    </p:spTree>
    <p:extLst>
      <p:ext uri="{BB962C8B-B14F-4D97-AF65-F5344CB8AC3E}">
        <p14:creationId xmlns:p14="http://schemas.microsoft.com/office/powerpoint/2010/main" val="2682371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 Purifying:</a:t>
            </a:r>
          </a:p>
          <a:p>
            <a:endParaRPr lang="en-US" dirty="0" smtClean="0"/>
          </a:p>
          <a:p>
            <a:r>
              <a:rPr lang="en-US" dirty="0" smtClean="0"/>
              <a:t>Filtering face piece</a:t>
            </a:r>
          </a:p>
          <a:p>
            <a:r>
              <a:rPr lang="en-US" dirty="0" smtClean="0"/>
              <a:t>N series = not for use in presence of oil mist</a:t>
            </a:r>
          </a:p>
          <a:p>
            <a:r>
              <a:rPr lang="en-US" dirty="0" smtClean="0"/>
              <a:t>R series = some resistance to oil mist</a:t>
            </a:r>
          </a:p>
          <a:p>
            <a:r>
              <a:rPr lang="en-US" dirty="0" smtClean="0"/>
              <a:t>P series = for use where oil present</a:t>
            </a:r>
          </a:p>
          <a:p>
            <a:r>
              <a:rPr lang="en-US" dirty="0" smtClean="0"/>
              <a:t>Half mask face piece</a:t>
            </a:r>
          </a:p>
          <a:p>
            <a:r>
              <a:rPr lang="en-US" dirty="0" smtClean="0"/>
              <a:t>Full face piece</a:t>
            </a:r>
          </a:p>
          <a:p>
            <a:r>
              <a:rPr lang="en-US" dirty="0" smtClean="0"/>
              <a:t>Powered air purifying</a:t>
            </a:r>
          </a:p>
          <a:p>
            <a:endParaRPr lang="en-US" dirty="0" smtClean="0"/>
          </a:p>
          <a:p>
            <a:r>
              <a:rPr lang="en-US" dirty="0" smtClean="0"/>
              <a:t>Valve</a:t>
            </a:r>
            <a:r>
              <a:rPr lang="en-US" baseline="0" dirty="0" smtClean="0"/>
              <a:t> assists to keep mask cool also helps prevent glasses from fogging </a:t>
            </a:r>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22</a:t>
            </a:fld>
            <a:endParaRPr lang="en-US"/>
          </a:p>
        </p:txBody>
      </p:sp>
    </p:spTree>
    <p:extLst>
      <p:ext uri="{BB962C8B-B14F-4D97-AF65-F5344CB8AC3E}">
        <p14:creationId xmlns:p14="http://schemas.microsoft.com/office/powerpoint/2010/main" val="149463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Half</a:t>
            </a:r>
            <a:r>
              <a:rPr lang="en-US" baseline="0" dirty="0" smtClean="0"/>
              <a:t> Mask Respirators are still air </a:t>
            </a:r>
            <a:r>
              <a:rPr lang="en-US" baseline="0" dirty="0" err="1" smtClean="0"/>
              <a:t>pruifying</a:t>
            </a:r>
            <a:endParaRPr lang="en-US" baseline="0" dirty="0" smtClean="0"/>
          </a:p>
          <a:p>
            <a:r>
              <a:rPr lang="en-US" baseline="0" dirty="0" smtClean="0"/>
              <a:t>This mask requires fit testing in OSHA – employee/employer situation</a:t>
            </a:r>
          </a:p>
          <a:p>
            <a:r>
              <a:rPr lang="en-US" baseline="0" dirty="0" smtClean="0"/>
              <a:t>Recommend fit testing for all producers but can be difficult or impossible in some circumstances</a:t>
            </a:r>
          </a:p>
          <a:p>
            <a:endParaRPr lang="en-US" baseline="0" dirty="0" smtClean="0"/>
          </a:p>
          <a:p>
            <a:r>
              <a:rPr lang="en-US" baseline="0" dirty="0" smtClean="0"/>
              <a:t>3 options shown.  </a:t>
            </a:r>
          </a:p>
          <a:p>
            <a:r>
              <a:rPr lang="en-US" baseline="0" dirty="0" smtClean="0"/>
              <a:t>Pancake filters are pink in color – good way to help men come to terms with the color is to discuss breast cancer.</a:t>
            </a:r>
          </a:p>
          <a:p>
            <a:r>
              <a:rPr lang="en-US" baseline="0" dirty="0" smtClean="0"/>
              <a:t>Organic vapor (paint/pesticides)</a:t>
            </a:r>
          </a:p>
          <a:p>
            <a:r>
              <a:rPr lang="en-US" baseline="0" dirty="0" smtClean="0"/>
              <a:t>Filter holder , filter , filter cover </a:t>
            </a:r>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23</a:t>
            </a:fld>
            <a:endParaRPr lang="en-US"/>
          </a:p>
        </p:txBody>
      </p:sp>
    </p:spTree>
    <p:extLst>
      <p:ext uri="{BB962C8B-B14F-4D97-AF65-F5344CB8AC3E}">
        <p14:creationId xmlns:p14="http://schemas.microsoft.com/office/powerpoint/2010/main" val="3754601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Types</a:t>
            </a:r>
            <a:r>
              <a:rPr lang="en-US" baseline="0" dirty="0" smtClean="0"/>
              <a:t> of cartridges for canister respirator – photos property of </a:t>
            </a:r>
            <a:r>
              <a:rPr lang="en-US" baseline="0" dirty="0" err="1" smtClean="0"/>
              <a:t>AgriSafe</a:t>
            </a:r>
            <a:r>
              <a:rPr lang="en-US" baseline="0" dirty="0" smtClean="0"/>
              <a:t> Network</a:t>
            </a:r>
            <a:endParaRPr lang="en-US" dirty="0"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8814" indent="-288005" eaLnBrk="0" hangingPunct="0">
              <a:defRPr sz="2000" i="1">
                <a:solidFill>
                  <a:schemeClr val="tx1"/>
                </a:solidFill>
                <a:latin typeface="Arial" charset="0"/>
              </a:defRPr>
            </a:lvl2pPr>
            <a:lvl3pPr marL="1152022" indent="-230404" eaLnBrk="0" hangingPunct="0">
              <a:defRPr sz="2000" i="1">
                <a:solidFill>
                  <a:schemeClr val="tx1"/>
                </a:solidFill>
                <a:latin typeface="Arial" charset="0"/>
              </a:defRPr>
            </a:lvl3pPr>
            <a:lvl4pPr marL="1612830" indent="-230404" eaLnBrk="0" hangingPunct="0">
              <a:defRPr sz="2000" i="1">
                <a:solidFill>
                  <a:schemeClr val="tx1"/>
                </a:solidFill>
                <a:latin typeface="Arial" charset="0"/>
              </a:defRPr>
            </a:lvl4pPr>
            <a:lvl5pPr marL="2073639" indent="-230404" eaLnBrk="0" hangingPunct="0">
              <a:defRPr sz="2000" i="1">
                <a:solidFill>
                  <a:schemeClr val="tx1"/>
                </a:solidFill>
                <a:latin typeface="Arial" charset="0"/>
              </a:defRPr>
            </a:lvl5pPr>
            <a:lvl6pPr marL="2534447" indent="-230404" eaLnBrk="0" fontAlgn="base" hangingPunct="0">
              <a:spcBef>
                <a:spcPct val="50000"/>
              </a:spcBef>
              <a:spcAft>
                <a:spcPct val="0"/>
              </a:spcAft>
              <a:defRPr sz="2000" i="1">
                <a:solidFill>
                  <a:schemeClr val="tx1"/>
                </a:solidFill>
                <a:latin typeface="Arial" charset="0"/>
              </a:defRPr>
            </a:lvl6pPr>
            <a:lvl7pPr marL="2995256" indent="-230404" eaLnBrk="0" fontAlgn="base" hangingPunct="0">
              <a:spcBef>
                <a:spcPct val="50000"/>
              </a:spcBef>
              <a:spcAft>
                <a:spcPct val="0"/>
              </a:spcAft>
              <a:defRPr sz="2000" i="1">
                <a:solidFill>
                  <a:schemeClr val="tx1"/>
                </a:solidFill>
                <a:latin typeface="Arial" charset="0"/>
              </a:defRPr>
            </a:lvl7pPr>
            <a:lvl8pPr marL="3456065" indent="-230404" eaLnBrk="0" fontAlgn="base" hangingPunct="0">
              <a:spcBef>
                <a:spcPct val="50000"/>
              </a:spcBef>
              <a:spcAft>
                <a:spcPct val="0"/>
              </a:spcAft>
              <a:defRPr sz="2000" i="1">
                <a:solidFill>
                  <a:schemeClr val="tx1"/>
                </a:solidFill>
                <a:latin typeface="Arial" charset="0"/>
              </a:defRPr>
            </a:lvl8pPr>
            <a:lvl9pPr marL="3916874" indent="-230404" eaLnBrk="0" fontAlgn="base" hangingPunct="0">
              <a:spcBef>
                <a:spcPct val="50000"/>
              </a:spcBef>
              <a:spcAft>
                <a:spcPct val="0"/>
              </a:spcAft>
              <a:defRPr sz="2000" i="1">
                <a:solidFill>
                  <a:schemeClr val="tx1"/>
                </a:solidFill>
                <a:latin typeface="Arial" charset="0"/>
              </a:defRPr>
            </a:lvl9pPr>
          </a:lstStyle>
          <a:p>
            <a:fld id="{66F1791D-1E11-4981-B70D-1877A94B93A9}" type="slidenum">
              <a:rPr lang="en-US" sz="1200" i="0">
                <a:solidFill>
                  <a:srgbClr val="000000"/>
                </a:solidFill>
                <a:latin typeface="Times New Roman" pitchFamily="18" charset="0"/>
              </a:rPr>
              <a:pPr/>
              <a:t>24</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4155926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respirator with an air-purifying filter, cartridge, or canister that removes specific air contaminants by passing ambient air through the air-purifying element.</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25</a:t>
            </a:fld>
            <a:endParaRPr lang="en-US"/>
          </a:p>
        </p:txBody>
      </p:sp>
    </p:spTree>
    <p:extLst>
      <p:ext uri="{BB962C8B-B14F-4D97-AF65-F5344CB8AC3E}">
        <p14:creationId xmlns:p14="http://schemas.microsoft.com/office/powerpoint/2010/main" val="3067982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26</a:t>
            </a:fld>
            <a:endParaRPr lang="en-US"/>
          </a:p>
        </p:txBody>
      </p:sp>
    </p:spTree>
    <p:extLst>
      <p:ext uri="{BB962C8B-B14F-4D97-AF65-F5344CB8AC3E}">
        <p14:creationId xmlns:p14="http://schemas.microsoft.com/office/powerpoint/2010/main" val="2457512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respirator with an air-purifying filter, cartridge, or canister that removes specific air contaminants by passing ambient air through the air-purifying element.</a:t>
            </a:r>
          </a:p>
          <a:p>
            <a:r>
              <a:rPr lang="en-US" dirty="0" smtClean="0"/>
              <a:t>Use of a powered air purifying respirator can be needed for certain circumstances.</a:t>
            </a:r>
          </a:p>
          <a:p>
            <a:r>
              <a:rPr lang="en-US" dirty="0" smtClean="0"/>
              <a:t>If you have heart and lung conditions that prevent use of other types of respirators or if unable to get a good fit with other types.</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27</a:t>
            </a:fld>
            <a:endParaRPr lang="en-US"/>
          </a:p>
        </p:txBody>
      </p:sp>
    </p:spTree>
    <p:extLst>
      <p:ext uri="{BB962C8B-B14F-4D97-AF65-F5344CB8AC3E}">
        <p14:creationId xmlns:p14="http://schemas.microsoft.com/office/powerpoint/2010/main" val="1373164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to use:</a:t>
            </a:r>
          </a:p>
          <a:p>
            <a:endParaRPr lang="en-US" dirty="0" smtClean="0"/>
          </a:p>
          <a:p>
            <a:r>
              <a:rPr lang="en-US" dirty="0" smtClean="0"/>
              <a:t>Manure pits or confinement buildings during pit agitation or pumping.</a:t>
            </a:r>
          </a:p>
          <a:p>
            <a:endParaRPr lang="en-US" dirty="0" smtClean="0"/>
          </a:p>
          <a:p>
            <a:r>
              <a:rPr lang="en-US" dirty="0" smtClean="0"/>
              <a:t>Environments with poor ventilation creating high levels of carbon monoxide</a:t>
            </a:r>
          </a:p>
          <a:p>
            <a:endParaRPr lang="en-US" dirty="0" smtClean="0"/>
          </a:p>
          <a:p>
            <a:r>
              <a:rPr lang="en-US" dirty="0" smtClean="0"/>
              <a:t>Fumigation in enclosed areas</a:t>
            </a:r>
          </a:p>
          <a:p>
            <a:endParaRPr lang="en-US" dirty="0" smtClean="0"/>
          </a:p>
          <a:p>
            <a:endParaRPr lang="en-US" dirty="0" smtClean="0"/>
          </a:p>
          <a:p>
            <a:r>
              <a:rPr lang="en-US" dirty="0" smtClean="0"/>
              <a:t>When to use:</a:t>
            </a:r>
          </a:p>
          <a:p>
            <a:endParaRPr lang="en-US" dirty="0" smtClean="0"/>
          </a:p>
          <a:p>
            <a:r>
              <a:rPr lang="en-US" dirty="0" smtClean="0"/>
              <a:t>Manure pits or confinement buildings during pit agitation or pumping</a:t>
            </a:r>
          </a:p>
          <a:p>
            <a:endParaRPr lang="en-US" dirty="0" smtClean="0"/>
          </a:p>
          <a:p>
            <a:r>
              <a:rPr lang="en-US" dirty="0" smtClean="0"/>
              <a:t>Environments with poor ventilation creating high levels of carbon monoxide</a:t>
            </a:r>
          </a:p>
          <a:p>
            <a:endParaRPr lang="en-US" dirty="0" smtClean="0"/>
          </a:p>
          <a:p>
            <a:r>
              <a:rPr lang="en-US" dirty="0" smtClean="0"/>
              <a:t>Fumigation in enclosed areas</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28</a:t>
            </a:fld>
            <a:endParaRPr lang="en-US"/>
          </a:p>
        </p:txBody>
      </p:sp>
    </p:spTree>
    <p:extLst>
      <p:ext uri="{BB962C8B-B14F-4D97-AF65-F5344CB8AC3E}">
        <p14:creationId xmlns:p14="http://schemas.microsoft.com/office/powerpoint/2010/main" val="3307948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29</a:t>
            </a:fld>
            <a:endParaRPr lang="en-US"/>
          </a:p>
        </p:txBody>
      </p:sp>
    </p:spTree>
    <p:extLst>
      <p:ext uri="{BB962C8B-B14F-4D97-AF65-F5344CB8AC3E}">
        <p14:creationId xmlns:p14="http://schemas.microsoft.com/office/powerpoint/2010/main" val="107903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Over view of Focus areas /objectives of presentation </a:t>
            </a:r>
          </a:p>
          <a:p>
            <a:r>
              <a:rPr lang="en-US" altLang="en-US" dirty="0" smtClean="0"/>
              <a:t>Want to spend time discussing some of the concerns and questions that I hear from agricultural workers .</a:t>
            </a:r>
          </a:p>
          <a:p>
            <a:r>
              <a:rPr lang="en-US" altLang="en-US" dirty="0" smtClean="0"/>
              <a:t>Allow time for questions </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3</a:t>
            </a:fld>
            <a:endParaRPr lang="en-US"/>
          </a:p>
        </p:txBody>
      </p:sp>
    </p:spTree>
    <p:extLst>
      <p:ext uri="{BB962C8B-B14F-4D97-AF65-F5344CB8AC3E}">
        <p14:creationId xmlns:p14="http://schemas.microsoft.com/office/powerpoint/2010/main" val="2017118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r>
              <a:rPr lang="en-US" dirty="0" smtClean="0"/>
              <a:t>A</a:t>
            </a:r>
            <a:r>
              <a:rPr lang="en-US" baseline="0" dirty="0" smtClean="0"/>
              <a:t> Respiratory Program that meets the OSHA standard must :</a:t>
            </a:r>
          </a:p>
          <a:p>
            <a:endParaRPr lang="en-US" dirty="0" smtClean="0"/>
          </a:p>
          <a:p>
            <a:pPr marL="172804" indent="-172804">
              <a:buFont typeface="Arial" pitchFamily="34" charset="0"/>
              <a:buChar char="•"/>
            </a:pPr>
            <a:r>
              <a:rPr lang="en-US" dirty="0" smtClean="0"/>
              <a:t>develop a written program with worksite-specific procedures when respirators are necessary or required by the employer</a:t>
            </a:r>
          </a:p>
          <a:p>
            <a:pPr marL="172804" indent="-172804">
              <a:buFont typeface="Arial" pitchFamily="34" charset="0"/>
              <a:buChar char="•"/>
            </a:pPr>
            <a:r>
              <a:rPr lang="en-US" dirty="0" smtClean="0"/>
              <a:t>update program as necessary to reflect changes in workplace conditions that affect respirator use</a:t>
            </a:r>
          </a:p>
          <a:p>
            <a:pPr marL="172804" indent="-172804">
              <a:buFont typeface="Arial" pitchFamily="34" charset="0"/>
              <a:buChar char="•"/>
            </a:pPr>
            <a:r>
              <a:rPr lang="en-US" dirty="0" smtClean="0"/>
              <a:t>designate a program administrator who is qualified by appropriate training or experience to administer or oversee the program and conduct the required program evaluations</a:t>
            </a:r>
          </a:p>
          <a:p>
            <a:pPr marL="172804" indent="-172804">
              <a:buFont typeface="Arial" pitchFamily="34" charset="0"/>
              <a:buChar char="•"/>
            </a:pPr>
            <a:r>
              <a:rPr lang="en-US" dirty="0" smtClean="0"/>
              <a:t>provide respirators, training, and medical evaluations at </a:t>
            </a:r>
            <a:r>
              <a:rPr lang="en-US" dirty="0" smtClean="0">
                <a:solidFill>
                  <a:srgbClr val="FF0000"/>
                </a:solidFill>
              </a:rPr>
              <a:t>no cost to the employee</a:t>
            </a:r>
          </a:p>
          <a:p>
            <a:pPr marL="172804" indent="-172804">
              <a:buFont typeface="Arial" pitchFamily="34" charset="0"/>
              <a:buChar char="•"/>
            </a:pPr>
            <a:endParaRPr lang="en-US" dirty="0" smtClean="0">
              <a:solidFill>
                <a:srgbClr val="FF0000"/>
              </a:solidFill>
            </a:endParaRPr>
          </a:p>
          <a:p>
            <a:r>
              <a:rPr lang="en-US" dirty="0" smtClean="0">
                <a:solidFill>
                  <a:srgbClr val="FF0000"/>
                </a:solidFill>
              </a:rPr>
              <a:t>Other resources: </a:t>
            </a:r>
          </a:p>
          <a:p>
            <a:pPr marL="172804" indent="-172804">
              <a:buFontTx/>
              <a:buChar char="-"/>
            </a:pPr>
            <a:r>
              <a:rPr lang="en-US" dirty="0" smtClean="0">
                <a:solidFill>
                  <a:srgbClr val="FF0000"/>
                </a:solidFill>
              </a:rPr>
              <a:t>CPL</a:t>
            </a:r>
            <a:r>
              <a:rPr lang="en-US" baseline="0" dirty="0" smtClean="0">
                <a:solidFill>
                  <a:srgbClr val="FF0000"/>
                </a:solidFill>
              </a:rPr>
              <a:t> 02-00-120 OSHA Instruction for Inspection Procedures for the Respiratory Protection Standard 09/25/1998  - tells how OSHA enforces this standard (what OSHA expects)</a:t>
            </a:r>
          </a:p>
          <a:p>
            <a:pPr marL="172804" indent="-172804">
              <a:buFontTx/>
              <a:buChar char="-"/>
            </a:pPr>
            <a:r>
              <a:rPr lang="en-US" baseline="0" dirty="0" smtClean="0">
                <a:solidFill>
                  <a:srgbClr val="FF0000"/>
                </a:solidFill>
              </a:rPr>
              <a:t>Letters of Interpretation can be helpful –located on OSHA website </a:t>
            </a:r>
            <a:endParaRPr lang="en-US" dirty="0" smtClean="0">
              <a:solidFill>
                <a:srgbClr val="FF0000"/>
              </a:solidFill>
            </a:endParaRPr>
          </a:p>
          <a:p>
            <a:pPr marL="172804" indent="-172804">
              <a:buFont typeface="Arial" pitchFamily="34" charset="0"/>
              <a:buChar char="•"/>
            </a:pPr>
            <a:endParaRPr lang="en-US" dirty="0" smtClean="0">
              <a:solidFill>
                <a:srgbClr val="FF0000"/>
              </a:solidFill>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8814" indent="-288005" eaLnBrk="0" hangingPunct="0">
              <a:defRPr sz="2000" i="1">
                <a:solidFill>
                  <a:schemeClr val="tx1"/>
                </a:solidFill>
                <a:latin typeface="Arial" charset="0"/>
              </a:defRPr>
            </a:lvl2pPr>
            <a:lvl3pPr marL="1152022" indent="-230404" eaLnBrk="0" hangingPunct="0">
              <a:defRPr sz="2000" i="1">
                <a:solidFill>
                  <a:schemeClr val="tx1"/>
                </a:solidFill>
                <a:latin typeface="Arial" charset="0"/>
              </a:defRPr>
            </a:lvl3pPr>
            <a:lvl4pPr marL="1612830" indent="-230404" eaLnBrk="0" hangingPunct="0">
              <a:defRPr sz="2000" i="1">
                <a:solidFill>
                  <a:schemeClr val="tx1"/>
                </a:solidFill>
                <a:latin typeface="Arial" charset="0"/>
              </a:defRPr>
            </a:lvl4pPr>
            <a:lvl5pPr marL="2073639" indent="-230404" eaLnBrk="0" hangingPunct="0">
              <a:defRPr sz="2000" i="1">
                <a:solidFill>
                  <a:schemeClr val="tx1"/>
                </a:solidFill>
                <a:latin typeface="Arial" charset="0"/>
              </a:defRPr>
            </a:lvl5pPr>
            <a:lvl6pPr marL="2534447" indent="-230404" eaLnBrk="0" fontAlgn="base" hangingPunct="0">
              <a:spcBef>
                <a:spcPct val="50000"/>
              </a:spcBef>
              <a:spcAft>
                <a:spcPct val="0"/>
              </a:spcAft>
              <a:defRPr sz="2000" i="1">
                <a:solidFill>
                  <a:schemeClr val="tx1"/>
                </a:solidFill>
                <a:latin typeface="Arial" charset="0"/>
              </a:defRPr>
            </a:lvl6pPr>
            <a:lvl7pPr marL="2995256" indent="-230404" eaLnBrk="0" fontAlgn="base" hangingPunct="0">
              <a:spcBef>
                <a:spcPct val="50000"/>
              </a:spcBef>
              <a:spcAft>
                <a:spcPct val="0"/>
              </a:spcAft>
              <a:defRPr sz="2000" i="1">
                <a:solidFill>
                  <a:schemeClr val="tx1"/>
                </a:solidFill>
                <a:latin typeface="Arial" charset="0"/>
              </a:defRPr>
            </a:lvl7pPr>
            <a:lvl8pPr marL="3456065" indent="-230404" eaLnBrk="0" fontAlgn="base" hangingPunct="0">
              <a:spcBef>
                <a:spcPct val="50000"/>
              </a:spcBef>
              <a:spcAft>
                <a:spcPct val="0"/>
              </a:spcAft>
              <a:defRPr sz="2000" i="1">
                <a:solidFill>
                  <a:schemeClr val="tx1"/>
                </a:solidFill>
                <a:latin typeface="Arial" charset="0"/>
              </a:defRPr>
            </a:lvl8pPr>
            <a:lvl9pPr marL="3916874" indent="-230404"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30</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473914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When a Respirator</a:t>
            </a:r>
            <a:r>
              <a:rPr lang="en-US" baseline="0" dirty="0" smtClean="0"/>
              <a:t> is </a:t>
            </a:r>
            <a:r>
              <a:rPr lang="en-US" u="sng" baseline="0" dirty="0" smtClean="0"/>
              <a:t>not required:</a:t>
            </a:r>
          </a:p>
          <a:p>
            <a:r>
              <a:rPr lang="en-US" baseline="0" dirty="0" smtClean="0"/>
              <a:t> </a:t>
            </a:r>
          </a:p>
          <a:p>
            <a:r>
              <a:rPr lang="en-US" dirty="0" smtClean="0"/>
              <a:t>Employer may provide respirators at employee’s request or permit employees to use their own respirators, if employer determines that such use in itself will not create a hazard</a:t>
            </a:r>
          </a:p>
          <a:p>
            <a:endParaRPr lang="en-US" dirty="0" smtClean="0"/>
          </a:p>
          <a:p>
            <a:r>
              <a:rPr lang="en-US" dirty="0" smtClean="0"/>
              <a:t>If voluntary use is permissible, employer must provide users with the information contained in </a:t>
            </a:r>
            <a:r>
              <a:rPr lang="en-US" u="sng" dirty="0" smtClean="0">
                <a:solidFill>
                  <a:srgbClr val="FF0000"/>
                </a:solidFill>
              </a:rPr>
              <a:t>Appendix </a:t>
            </a:r>
            <a:r>
              <a:rPr lang="en-US" u="none" dirty="0" smtClean="0">
                <a:solidFill>
                  <a:srgbClr val="FF0000"/>
                </a:solidFill>
              </a:rPr>
              <a:t>D.</a:t>
            </a:r>
            <a:r>
              <a:rPr lang="en-US" u="none" baseline="0" dirty="0" smtClean="0">
                <a:solidFill>
                  <a:srgbClr val="FF0000"/>
                </a:solidFill>
              </a:rPr>
              <a:t>  </a:t>
            </a:r>
            <a:r>
              <a:rPr lang="en-US" u="none" dirty="0" smtClean="0">
                <a:solidFill>
                  <a:srgbClr val="FF0000"/>
                </a:solidFill>
              </a:rPr>
              <a:t>Employer should document that they provided this information. This is not a training.  Can copy this and give it to them so be sure to document what you did.  Document for each individual even</a:t>
            </a:r>
            <a:r>
              <a:rPr lang="en-US" u="none" baseline="0" dirty="0" smtClean="0">
                <a:solidFill>
                  <a:srgbClr val="FF0000"/>
                </a:solidFill>
              </a:rPr>
              <a:t> if do a group session.</a:t>
            </a:r>
            <a:endParaRPr lang="en-US" u="none" dirty="0" smtClean="0">
              <a:solidFill>
                <a:srgbClr val="FF0000"/>
              </a:solidFill>
            </a:endParaRPr>
          </a:p>
          <a:p>
            <a:endParaRPr lang="en-US" u="sng" dirty="0" smtClean="0">
              <a:solidFill>
                <a:srgbClr val="FF0000"/>
              </a:solidFill>
            </a:endParaRPr>
          </a:p>
          <a:p>
            <a:r>
              <a:rPr lang="en-US" dirty="0" smtClean="0"/>
              <a:t>Must establish and implement those elements of a written program necessary to ensure that employee is medically able to use the respirator and that it is cleaned, stored, and maintained so it does not present a health hazard to the user.</a:t>
            </a:r>
            <a:br>
              <a:rPr lang="en-US" dirty="0" smtClean="0"/>
            </a:br>
            <a:r>
              <a:rPr lang="en-US" dirty="0" smtClean="0"/>
              <a:t/>
            </a:r>
            <a:br>
              <a:rPr lang="en-US" dirty="0" smtClean="0"/>
            </a:br>
            <a:r>
              <a:rPr lang="en-US" dirty="0" smtClean="0"/>
              <a:t>Exception:  Employers are not required to include in a written program employees whose only use of respirators involves voluntary use of filtering face pieces (dust masks).  </a:t>
            </a:r>
          </a:p>
          <a:p>
            <a:r>
              <a:rPr lang="en-US" dirty="0" smtClean="0"/>
              <a:t>Employer</a:t>
            </a:r>
            <a:r>
              <a:rPr lang="en-US" baseline="0" dirty="0" smtClean="0"/>
              <a:t> needs to be sure that the mask does not become the hazard.  (For example the mask causing or contributing to a medical condition). </a:t>
            </a:r>
            <a:endParaRPr lang="en-US" dirty="0" smtClean="0"/>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8814" indent="-288005" eaLnBrk="0" hangingPunct="0">
              <a:defRPr sz="2000" i="1">
                <a:solidFill>
                  <a:schemeClr val="tx1"/>
                </a:solidFill>
                <a:latin typeface="Arial" charset="0"/>
              </a:defRPr>
            </a:lvl2pPr>
            <a:lvl3pPr marL="1152022" indent="-230404" eaLnBrk="0" hangingPunct="0">
              <a:defRPr sz="2000" i="1">
                <a:solidFill>
                  <a:schemeClr val="tx1"/>
                </a:solidFill>
                <a:latin typeface="Arial" charset="0"/>
              </a:defRPr>
            </a:lvl3pPr>
            <a:lvl4pPr marL="1612830" indent="-230404" eaLnBrk="0" hangingPunct="0">
              <a:defRPr sz="2000" i="1">
                <a:solidFill>
                  <a:schemeClr val="tx1"/>
                </a:solidFill>
                <a:latin typeface="Arial" charset="0"/>
              </a:defRPr>
            </a:lvl4pPr>
            <a:lvl5pPr marL="2073639" indent="-230404" eaLnBrk="0" hangingPunct="0">
              <a:defRPr sz="2000" i="1">
                <a:solidFill>
                  <a:schemeClr val="tx1"/>
                </a:solidFill>
                <a:latin typeface="Arial" charset="0"/>
              </a:defRPr>
            </a:lvl5pPr>
            <a:lvl6pPr marL="2534447" indent="-230404" eaLnBrk="0" fontAlgn="base" hangingPunct="0">
              <a:spcBef>
                <a:spcPct val="50000"/>
              </a:spcBef>
              <a:spcAft>
                <a:spcPct val="0"/>
              </a:spcAft>
              <a:defRPr sz="2000" i="1">
                <a:solidFill>
                  <a:schemeClr val="tx1"/>
                </a:solidFill>
                <a:latin typeface="Arial" charset="0"/>
              </a:defRPr>
            </a:lvl6pPr>
            <a:lvl7pPr marL="2995256" indent="-230404" eaLnBrk="0" fontAlgn="base" hangingPunct="0">
              <a:spcBef>
                <a:spcPct val="50000"/>
              </a:spcBef>
              <a:spcAft>
                <a:spcPct val="0"/>
              </a:spcAft>
              <a:defRPr sz="2000" i="1">
                <a:solidFill>
                  <a:schemeClr val="tx1"/>
                </a:solidFill>
                <a:latin typeface="Arial" charset="0"/>
              </a:defRPr>
            </a:lvl7pPr>
            <a:lvl8pPr marL="3456065" indent="-230404" eaLnBrk="0" fontAlgn="base" hangingPunct="0">
              <a:spcBef>
                <a:spcPct val="50000"/>
              </a:spcBef>
              <a:spcAft>
                <a:spcPct val="0"/>
              </a:spcAft>
              <a:defRPr sz="2000" i="1">
                <a:solidFill>
                  <a:schemeClr val="tx1"/>
                </a:solidFill>
                <a:latin typeface="Arial" charset="0"/>
              </a:defRPr>
            </a:lvl8pPr>
            <a:lvl9pPr marL="3916874" indent="-230404"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31</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891986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Must provide a medical evaluation to determine employee’s ability to use a respirator, before fit testing and use</a:t>
            </a:r>
          </a:p>
          <a:p>
            <a:r>
              <a:rPr lang="en-US" dirty="0" smtClean="0"/>
              <a:t>Must identify a PLHCP to perform medical evaluations using a medical questionnaire or an initial medical examination that obtains the same information</a:t>
            </a:r>
          </a:p>
          <a:p>
            <a:r>
              <a:rPr lang="en-US" dirty="0" smtClean="0"/>
              <a:t>Medical evaluation must obtain the information requested by the questionnaire in Sections 1 and 2, Part A of App. C</a:t>
            </a:r>
          </a:p>
          <a:p>
            <a:r>
              <a:rPr lang="en-US" dirty="0" smtClean="0"/>
              <a:t>Follow-up medical examination is required for an employee who gives a positive response to any question among questions 1 through 8 in Section 2, Part A of App. C or whose initial medical examination demonstrates the need for a follow-up medical examination</a:t>
            </a:r>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8814" indent="-288005" eaLnBrk="0" hangingPunct="0">
              <a:defRPr sz="2000" i="1">
                <a:solidFill>
                  <a:schemeClr val="tx1"/>
                </a:solidFill>
                <a:latin typeface="Arial" charset="0"/>
              </a:defRPr>
            </a:lvl2pPr>
            <a:lvl3pPr marL="1152022" indent="-230404" eaLnBrk="0" hangingPunct="0">
              <a:defRPr sz="2000" i="1">
                <a:solidFill>
                  <a:schemeClr val="tx1"/>
                </a:solidFill>
                <a:latin typeface="Arial" charset="0"/>
              </a:defRPr>
            </a:lvl3pPr>
            <a:lvl4pPr marL="1612830" indent="-230404" eaLnBrk="0" hangingPunct="0">
              <a:defRPr sz="2000" i="1">
                <a:solidFill>
                  <a:schemeClr val="tx1"/>
                </a:solidFill>
                <a:latin typeface="Arial" charset="0"/>
              </a:defRPr>
            </a:lvl4pPr>
            <a:lvl5pPr marL="2073639" indent="-230404" eaLnBrk="0" hangingPunct="0">
              <a:defRPr sz="2000" i="1">
                <a:solidFill>
                  <a:schemeClr val="tx1"/>
                </a:solidFill>
                <a:latin typeface="Arial" charset="0"/>
              </a:defRPr>
            </a:lvl5pPr>
            <a:lvl6pPr marL="2534447" indent="-230404" eaLnBrk="0" fontAlgn="base" hangingPunct="0">
              <a:spcBef>
                <a:spcPct val="50000"/>
              </a:spcBef>
              <a:spcAft>
                <a:spcPct val="0"/>
              </a:spcAft>
              <a:defRPr sz="2000" i="1">
                <a:solidFill>
                  <a:schemeClr val="tx1"/>
                </a:solidFill>
                <a:latin typeface="Arial" charset="0"/>
              </a:defRPr>
            </a:lvl6pPr>
            <a:lvl7pPr marL="2995256" indent="-230404" eaLnBrk="0" fontAlgn="base" hangingPunct="0">
              <a:spcBef>
                <a:spcPct val="50000"/>
              </a:spcBef>
              <a:spcAft>
                <a:spcPct val="0"/>
              </a:spcAft>
              <a:defRPr sz="2000" i="1">
                <a:solidFill>
                  <a:schemeClr val="tx1"/>
                </a:solidFill>
                <a:latin typeface="Arial" charset="0"/>
              </a:defRPr>
            </a:lvl7pPr>
            <a:lvl8pPr marL="3456065" indent="-230404" eaLnBrk="0" fontAlgn="base" hangingPunct="0">
              <a:spcBef>
                <a:spcPct val="50000"/>
              </a:spcBef>
              <a:spcAft>
                <a:spcPct val="0"/>
              </a:spcAft>
              <a:defRPr sz="2000" i="1">
                <a:solidFill>
                  <a:schemeClr val="tx1"/>
                </a:solidFill>
                <a:latin typeface="Arial" charset="0"/>
              </a:defRPr>
            </a:lvl8pPr>
            <a:lvl9pPr marL="3916874" indent="-230404"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32</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986645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can be physician,</a:t>
            </a:r>
            <a:r>
              <a:rPr lang="en-US" baseline="0" dirty="0" smtClean="0"/>
              <a:t> nurse, nurse practitioner, physician assistant </a:t>
            </a:r>
          </a:p>
          <a:p>
            <a:r>
              <a:rPr lang="en-US" baseline="0" dirty="0" smtClean="0"/>
              <a:t>Does not have to be a </a:t>
            </a:r>
            <a:r>
              <a:rPr lang="en-US" baseline="0" dirty="0" err="1" smtClean="0"/>
              <a:t>physican</a:t>
            </a:r>
            <a:r>
              <a:rPr lang="en-US" baseline="0" dirty="0" smtClean="0"/>
              <a:t>. </a:t>
            </a:r>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8814" indent="-288005" eaLnBrk="0" hangingPunct="0">
              <a:defRPr sz="2000" i="1">
                <a:solidFill>
                  <a:schemeClr val="tx1"/>
                </a:solidFill>
                <a:latin typeface="Arial" charset="0"/>
              </a:defRPr>
            </a:lvl2pPr>
            <a:lvl3pPr marL="1152022" indent="-230404" eaLnBrk="0" hangingPunct="0">
              <a:defRPr sz="2000" i="1">
                <a:solidFill>
                  <a:schemeClr val="tx1"/>
                </a:solidFill>
                <a:latin typeface="Arial" charset="0"/>
              </a:defRPr>
            </a:lvl3pPr>
            <a:lvl4pPr marL="1612830" indent="-230404" eaLnBrk="0" hangingPunct="0">
              <a:defRPr sz="2000" i="1">
                <a:solidFill>
                  <a:schemeClr val="tx1"/>
                </a:solidFill>
                <a:latin typeface="Arial" charset="0"/>
              </a:defRPr>
            </a:lvl4pPr>
            <a:lvl5pPr marL="2073639" indent="-230404" eaLnBrk="0" hangingPunct="0">
              <a:defRPr sz="2000" i="1">
                <a:solidFill>
                  <a:schemeClr val="tx1"/>
                </a:solidFill>
                <a:latin typeface="Arial" charset="0"/>
              </a:defRPr>
            </a:lvl5pPr>
            <a:lvl6pPr marL="2534447" indent="-230404" eaLnBrk="0" fontAlgn="base" hangingPunct="0">
              <a:spcBef>
                <a:spcPct val="50000"/>
              </a:spcBef>
              <a:spcAft>
                <a:spcPct val="0"/>
              </a:spcAft>
              <a:defRPr sz="2000" i="1">
                <a:solidFill>
                  <a:schemeClr val="tx1"/>
                </a:solidFill>
                <a:latin typeface="Arial" charset="0"/>
              </a:defRPr>
            </a:lvl6pPr>
            <a:lvl7pPr marL="2995256" indent="-230404" eaLnBrk="0" fontAlgn="base" hangingPunct="0">
              <a:spcBef>
                <a:spcPct val="50000"/>
              </a:spcBef>
              <a:spcAft>
                <a:spcPct val="0"/>
              </a:spcAft>
              <a:defRPr sz="2000" i="1">
                <a:solidFill>
                  <a:schemeClr val="tx1"/>
                </a:solidFill>
                <a:latin typeface="Arial" charset="0"/>
              </a:defRPr>
            </a:lvl7pPr>
            <a:lvl8pPr marL="3456065" indent="-230404" eaLnBrk="0" fontAlgn="base" hangingPunct="0">
              <a:spcBef>
                <a:spcPct val="50000"/>
              </a:spcBef>
              <a:spcAft>
                <a:spcPct val="0"/>
              </a:spcAft>
              <a:defRPr sz="2000" i="1">
                <a:solidFill>
                  <a:schemeClr val="tx1"/>
                </a:solidFill>
                <a:latin typeface="Arial" charset="0"/>
              </a:defRPr>
            </a:lvl8pPr>
            <a:lvl9pPr marL="3916874" indent="-230404"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33</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088966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Photo</a:t>
            </a:r>
            <a:r>
              <a:rPr lang="en-US" baseline="0" dirty="0" smtClean="0"/>
              <a:t> property of </a:t>
            </a:r>
            <a:r>
              <a:rPr lang="en-US" baseline="0" dirty="0" err="1" smtClean="0"/>
              <a:t>AgriSafe</a:t>
            </a:r>
            <a:r>
              <a:rPr lang="en-US" baseline="0" dirty="0" smtClean="0"/>
              <a:t> Network</a:t>
            </a:r>
          </a:p>
          <a:p>
            <a:endParaRPr lang="en-US" baseline="0" dirty="0" smtClean="0"/>
          </a:p>
          <a:p>
            <a:r>
              <a:rPr lang="en-US" baseline="0" dirty="0" smtClean="0"/>
              <a:t>Fit testing must be done for each employee prior to use of a respirator</a:t>
            </a:r>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8814" indent="-288005" eaLnBrk="0" hangingPunct="0">
              <a:defRPr sz="2000" i="1">
                <a:solidFill>
                  <a:schemeClr val="tx1"/>
                </a:solidFill>
                <a:latin typeface="Arial" charset="0"/>
              </a:defRPr>
            </a:lvl2pPr>
            <a:lvl3pPr marL="1152022" indent="-230404" eaLnBrk="0" hangingPunct="0">
              <a:defRPr sz="2000" i="1">
                <a:solidFill>
                  <a:schemeClr val="tx1"/>
                </a:solidFill>
                <a:latin typeface="Arial" charset="0"/>
              </a:defRPr>
            </a:lvl3pPr>
            <a:lvl4pPr marL="1612830" indent="-230404" eaLnBrk="0" hangingPunct="0">
              <a:defRPr sz="2000" i="1">
                <a:solidFill>
                  <a:schemeClr val="tx1"/>
                </a:solidFill>
                <a:latin typeface="Arial" charset="0"/>
              </a:defRPr>
            </a:lvl4pPr>
            <a:lvl5pPr marL="2073639" indent="-230404" eaLnBrk="0" hangingPunct="0">
              <a:defRPr sz="2000" i="1">
                <a:solidFill>
                  <a:schemeClr val="tx1"/>
                </a:solidFill>
                <a:latin typeface="Arial" charset="0"/>
              </a:defRPr>
            </a:lvl5pPr>
            <a:lvl6pPr marL="2534447" indent="-230404" eaLnBrk="0" fontAlgn="base" hangingPunct="0">
              <a:spcBef>
                <a:spcPct val="50000"/>
              </a:spcBef>
              <a:spcAft>
                <a:spcPct val="0"/>
              </a:spcAft>
              <a:defRPr sz="2000" i="1">
                <a:solidFill>
                  <a:schemeClr val="tx1"/>
                </a:solidFill>
                <a:latin typeface="Arial" charset="0"/>
              </a:defRPr>
            </a:lvl6pPr>
            <a:lvl7pPr marL="2995256" indent="-230404" eaLnBrk="0" fontAlgn="base" hangingPunct="0">
              <a:spcBef>
                <a:spcPct val="50000"/>
              </a:spcBef>
              <a:spcAft>
                <a:spcPct val="0"/>
              </a:spcAft>
              <a:defRPr sz="2000" i="1">
                <a:solidFill>
                  <a:schemeClr val="tx1"/>
                </a:solidFill>
                <a:latin typeface="Arial" charset="0"/>
              </a:defRPr>
            </a:lvl7pPr>
            <a:lvl8pPr marL="3456065" indent="-230404" eaLnBrk="0" fontAlgn="base" hangingPunct="0">
              <a:spcBef>
                <a:spcPct val="50000"/>
              </a:spcBef>
              <a:spcAft>
                <a:spcPct val="0"/>
              </a:spcAft>
              <a:defRPr sz="2000" i="1">
                <a:solidFill>
                  <a:schemeClr val="tx1"/>
                </a:solidFill>
                <a:latin typeface="Arial" charset="0"/>
              </a:defRPr>
            </a:lvl8pPr>
            <a:lvl9pPr marL="3916874" indent="-230404"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34</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4078538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two </a:t>
            </a:r>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35</a:t>
            </a:fld>
            <a:endParaRPr lang="en-US"/>
          </a:p>
        </p:txBody>
      </p:sp>
    </p:spTree>
    <p:extLst>
      <p:ext uri="{BB962C8B-B14F-4D97-AF65-F5344CB8AC3E}">
        <p14:creationId xmlns:p14="http://schemas.microsoft.com/office/powerpoint/2010/main" val="1940133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User seal check is </a:t>
            </a:r>
            <a:r>
              <a:rPr lang="en-US" altLang="en-US" u="sng" dirty="0" smtClean="0"/>
              <a:t>part of the fit test </a:t>
            </a:r>
            <a:r>
              <a:rPr lang="en-US" altLang="en-US" dirty="0" smtClean="0"/>
              <a:t>that is taught to the individual – this assists them each time they put the mask on </a:t>
            </a:r>
          </a:p>
          <a:p>
            <a:r>
              <a:rPr lang="en-US" altLang="en-US" dirty="0" smtClean="0"/>
              <a:t>Assist in tightening straps – adjusting the face piece and helps determine need to replace headpiece (cradle) </a:t>
            </a:r>
          </a:p>
          <a:p>
            <a:endParaRPr lang="en-US" altLang="en-US" dirty="0" smtClean="0"/>
          </a:p>
          <a:p>
            <a:r>
              <a:rPr lang="en-US" altLang="en-US" dirty="0" smtClean="0"/>
              <a:t>the fit check the user does is </a:t>
            </a:r>
            <a:r>
              <a:rPr lang="en-US" altLang="en-US" b="1" u="sng" dirty="0" smtClean="0">
                <a:solidFill>
                  <a:srgbClr val="FF0000"/>
                </a:solidFill>
              </a:rPr>
              <a:t>in addition </a:t>
            </a:r>
            <a:r>
              <a:rPr lang="en-US" altLang="en-US" dirty="0" smtClean="0"/>
              <a:t>to the annual fit test required by OSHA </a:t>
            </a:r>
          </a:p>
          <a:p>
            <a:endParaRPr lang="en-US" altLang="en-US" dirty="0" smtClean="0"/>
          </a:p>
          <a:p>
            <a:r>
              <a:rPr lang="en-US" altLang="en-US" dirty="0" smtClean="0"/>
              <a:t>Make sure audience knows </a:t>
            </a:r>
            <a:r>
              <a:rPr lang="en-US" altLang="en-US" u="sng" dirty="0" smtClean="0"/>
              <a:t>if a worker is required to wear a respirator, MUST also have fit test and a seal check is  not the only thing </a:t>
            </a:r>
            <a:r>
              <a:rPr lang="en-US" altLang="en-US" dirty="0" smtClean="0"/>
              <a:t>the employer is required to do</a:t>
            </a:r>
          </a:p>
          <a:p>
            <a:endParaRPr lang="en-US" altLang="en-US" dirty="0" smtClean="0"/>
          </a:p>
          <a:p>
            <a:r>
              <a:rPr lang="en-US" altLang="en-US" dirty="0" smtClean="0"/>
              <a:t>Source of picture:  OSHA Website </a:t>
            </a:r>
          </a:p>
          <a:p>
            <a:r>
              <a:rPr lang="en-US" altLang="en-US" dirty="0" smtClean="0"/>
              <a:t>http://www.osha.gov/dte/library/respirators/presentation/slide55.html </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36</a:t>
            </a:fld>
            <a:endParaRPr lang="en-US"/>
          </a:p>
        </p:txBody>
      </p:sp>
    </p:spTree>
    <p:extLst>
      <p:ext uri="{BB962C8B-B14F-4D97-AF65-F5344CB8AC3E}">
        <p14:creationId xmlns:p14="http://schemas.microsoft.com/office/powerpoint/2010/main" val="4842965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Filtering Face piece masks also require fit testing </a:t>
            </a:r>
          </a:p>
          <a:p>
            <a:endParaRPr lang="en-US" altLang="en-US" dirty="0" smtClean="0"/>
          </a:p>
          <a:p>
            <a:endParaRPr lang="en-US" altLang="en-US" dirty="0" smtClean="0"/>
          </a:p>
          <a:p>
            <a:r>
              <a:rPr lang="en-US" altLang="en-US" dirty="0" smtClean="0"/>
              <a:t>Fit testing method is different for 2 strap filtering face pieces  - see 3M poster that is available through 3M </a:t>
            </a:r>
          </a:p>
          <a:p>
            <a:endParaRPr lang="en-US" altLang="en-US" dirty="0" smtClean="0"/>
          </a:p>
          <a:p>
            <a:r>
              <a:rPr lang="en-US" altLang="en-US" dirty="0" smtClean="0"/>
              <a:t>OSHA requires fit testing of these respirators (filtering face pieces)</a:t>
            </a:r>
          </a:p>
          <a:p>
            <a:endParaRPr lang="en-US" altLang="en-US" dirty="0" smtClean="0"/>
          </a:p>
          <a:p>
            <a:pPr>
              <a:buFontTx/>
              <a:buChar char="-"/>
            </a:pPr>
            <a:r>
              <a:rPr lang="en-US" altLang="en-US" dirty="0" smtClean="0"/>
              <a:t> if the employer requires the use of respirators</a:t>
            </a:r>
          </a:p>
          <a:p>
            <a:pPr>
              <a:buFontTx/>
              <a:buChar char="-"/>
            </a:pPr>
            <a:r>
              <a:rPr lang="en-US" altLang="en-US" dirty="0" smtClean="0"/>
              <a:t> or the employee is exposed above the OSHA permissible exposure levels - Permissible Exposure Limits (PELs) </a:t>
            </a:r>
          </a:p>
          <a:p>
            <a:r>
              <a:rPr lang="en-US" altLang="en-US" dirty="0" smtClean="0"/>
              <a:t>NOTE:   if workers wear these respirators on a voluntary basis, no fit testing is required.</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37</a:t>
            </a:fld>
            <a:endParaRPr lang="en-US"/>
          </a:p>
        </p:txBody>
      </p:sp>
    </p:spTree>
    <p:extLst>
      <p:ext uri="{BB962C8B-B14F-4D97-AF65-F5344CB8AC3E}">
        <p14:creationId xmlns:p14="http://schemas.microsoft.com/office/powerpoint/2010/main" val="2017118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Photo</a:t>
            </a:r>
            <a:r>
              <a:rPr lang="en-US" baseline="0" dirty="0" smtClean="0"/>
              <a:t> from OSHA website </a:t>
            </a:r>
            <a:endParaRPr lang="en-US" dirty="0" smtClean="0"/>
          </a:p>
          <a:p>
            <a:r>
              <a:rPr lang="en-US" dirty="0" smtClean="0"/>
              <a:t>Maintenance</a:t>
            </a:r>
            <a:r>
              <a:rPr lang="en-US" baseline="0" dirty="0" smtClean="0"/>
              <a:t> and Care is a critical part of the respiratory program</a:t>
            </a:r>
          </a:p>
          <a:p>
            <a:r>
              <a:rPr lang="en-US" baseline="0" dirty="0" smtClean="0"/>
              <a:t>Follow procedures in Appendix B-2 or by manufactures recommendations</a:t>
            </a:r>
          </a:p>
          <a:p>
            <a:r>
              <a:rPr lang="en-US" baseline="0" dirty="0" smtClean="0"/>
              <a:t>Establish a cleaning procedure and guidelines </a:t>
            </a:r>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8814" indent="-288005" eaLnBrk="0" hangingPunct="0">
              <a:defRPr sz="2000" i="1">
                <a:solidFill>
                  <a:schemeClr val="tx1"/>
                </a:solidFill>
                <a:latin typeface="Arial" charset="0"/>
              </a:defRPr>
            </a:lvl2pPr>
            <a:lvl3pPr marL="1152022" indent="-230404" eaLnBrk="0" hangingPunct="0">
              <a:defRPr sz="2000" i="1">
                <a:solidFill>
                  <a:schemeClr val="tx1"/>
                </a:solidFill>
                <a:latin typeface="Arial" charset="0"/>
              </a:defRPr>
            </a:lvl3pPr>
            <a:lvl4pPr marL="1612830" indent="-230404" eaLnBrk="0" hangingPunct="0">
              <a:defRPr sz="2000" i="1">
                <a:solidFill>
                  <a:schemeClr val="tx1"/>
                </a:solidFill>
                <a:latin typeface="Arial" charset="0"/>
              </a:defRPr>
            </a:lvl4pPr>
            <a:lvl5pPr marL="2073639" indent="-230404" eaLnBrk="0" hangingPunct="0">
              <a:defRPr sz="2000" i="1">
                <a:solidFill>
                  <a:schemeClr val="tx1"/>
                </a:solidFill>
                <a:latin typeface="Arial" charset="0"/>
              </a:defRPr>
            </a:lvl5pPr>
            <a:lvl6pPr marL="2534447" indent="-230404" eaLnBrk="0" fontAlgn="base" hangingPunct="0">
              <a:spcBef>
                <a:spcPct val="50000"/>
              </a:spcBef>
              <a:spcAft>
                <a:spcPct val="0"/>
              </a:spcAft>
              <a:defRPr sz="2000" i="1">
                <a:solidFill>
                  <a:schemeClr val="tx1"/>
                </a:solidFill>
                <a:latin typeface="Arial" charset="0"/>
              </a:defRPr>
            </a:lvl6pPr>
            <a:lvl7pPr marL="2995256" indent="-230404" eaLnBrk="0" fontAlgn="base" hangingPunct="0">
              <a:spcBef>
                <a:spcPct val="50000"/>
              </a:spcBef>
              <a:spcAft>
                <a:spcPct val="0"/>
              </a:spcAft>
              <a:defRPr sz="2000" i="1">
                <a:solidFill>
                  <a:schemeClr val="tx1"/>
                </a:solidFill>
                <a:latin typeface="Arial" charset="0"/>
              </a:defRPr>
            </a:lvl7pPr>
            <a:lvl8pPr marL="3456065" indent="-230404" eaLnBrk="0" fontAlgn="base" hangingPunct="0">
              <a:spcBef>
                <a:spcPct val="50000"/>
              </a:spcBef>
              <a:spcAft>
                <a:spcPct val="0"/>
              </a:spcAft>
              <a:defRPr sz="2000" i="1">
                <a:solidFill>
                  <a:schemeClr val="tx1"/>
                </a:solidFill>
                <a:latin typeface="Arial" charset="0"/>
              </a:defRPr>
            </a:lvl8pPr>
            <a:lvl9pPr marL="3916874" indent="-230404"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38</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4182461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Important to store the respirator  properly.</a:t>
            </a:r>
          </a:p>
          <a:p>
            <a:endParaRPr lang="en-US" dirty="0" smtClean="0"/>
          </a:p>
          <a:p>
            <a:r>
              <a:rPr lang="en-US" dirty="0" smtClean="0"/>
              <a:t>Sometimes may throw away the 2 strap dust mask (filtering </a:t>
            </a:r>
            <a:r>
              <a:rPr lang="en-US" dirty="0" err="1" smtClean="0"/>
              <a:t>facepiece</a:t>
            </a:r>
            <a:r>
              <a:rPr lang="en-US" dirty="0" smtClean="0"/>
              <a:t>). </a:t>
            </a: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8814" indent="-288005" eaLnBrk="0" hangingPunct="0">
              <a:defRPr sz="2000" i="1">
                <a:solidFill>
                  <a:schemeClr val="tx1"/>
                </a:solidFill>
                <a:latin typeface="Arial" charset="0"/>
              </a:defRPr>
            </a:lvl2pPr>
            <a:lvl3pPr marL="1152022" indent="-230404" eaLnBrk="0" hangingPunct="0">
              <a:defRPr sz="2000" i="1">
                <a:solidFill>
                  <a:schemeClr val="tx1"/>
                </a:solidFill>
                <a:latin typeface="Arial" charset="0"/>
              </a:defRPr>
            </a:lvl3pPr>
            <a:lvl4pPr marL="1612830" indent="-230404" eaLnBrk="0" hangingPunct="0">
              <a:defRPr sz="2000" i="1">
                <a:solidFill>
                  <a:schemeClr val="tx1"/>
                </a:solidFill>
                <a:latin typeface="Arial" charset="0"/>
              </a:defRPr>
            </a:lvl4pPr>
            <a:lvl5pPr marL="2073639" indent="-230404" eaLnBrk="0" hangingPunct="0">
              <a:defRPr sz="2000" i="1">
                <a:solidFill>
                  <a:schemeClr val="tx1"/>
                </a:solidFill>
                <a:latin typeface="Arial" charset="0"/>
              </a:defRPr>
            </a:lvl5pPr>
            <a:lvl6pPr marL="2534447" indent="-230404" eaLnBrk="0" fontAlgn="base" hangingPunct="0">
              <a:spcBef>
                <a:spcPct val="50000"/>
              </a:spcBef>
              <a:spcAft>
                <a:spcPct val="0"/>
              </a:spcAft>
              <a:defRPr sz="2000" i="1">
                <a:solidFill>
                  <a:schemeClr val="tx1"/>
                </a:solidFill>
                <a:latin typeface="Arial" charset="0"/>
              </a:defRPr>
            </a:lvl6pPr>
            <a:lvl7pPr marL="2995256" indent="-230404" eaLnBrk="0" fontAlgn="base" hangingPunct="0">
              <a:spcBef>
                <a:spcPct val="50000"/>
              </a:spcBef>
              <a:spcAft>
                <a:spcPct val="0"/>
              </a:spcAft>
              <a:defRPr sz="2000" i="1">
                <a:solidFill>
                  <a:schemeClr val="tx1"/>
                </a:solidFill>
                <a:latin typeface="Arial" charset="0"/>
              </a:defRPr>
            </a:lvl7pPr>
            <a:lvl8pPr marL="3456065" indent="-230404" eaLnBrk="0" fontAlgn="base" hangingPunct="0">
              <a:spcBef>
                <a:spcPct val="50000"/>
              </a:spcBef>
              <a:spcAft>
                <a:spcPct val="0"/>
              </a:spcAft>
              <a:defRPr sz="2000" i="1">
                <a:solidFill>
                  <a:schemeClr val="tx1"/>
                </a:solidFill>
                <a:latin typeface="Arial" charset="0"/>
              </a:defRPr>
            </a:lvl8pPr>
            <a:lvl9pPr marL="3916874" indent="-230404" eaLnBrk="0" fontAlgn="base" hangingPunct="0">
              <a:spcBef>
                <a:spcPct val="50000"/>
              </a:spcBef>
              <a:spcAft>
                <a:spcPct val="0"/>
              </a:spcAft>
              <a:defRPr sz="2000" i="1">
                <a:solidFill>
                  <a:schemeClr val="tx1"/>
                </a:solidFill>
                <a:latin typeface="Arial" charset="0"/>
              </a:defRPr>
            </a:lvl9pPr>
          </a:lstStyle>
          <a:p>
            <a:fld id="{F4ADB0F4-3814-4828-9613-4609969B02FB}" type="slidenum">
              <a:rPr lang="en-US" sz="1200" i="0">
                <a:solidFill>
                  <a:srgbClr val="000000"/>
                </a:solidFill>
                <a:latin typeface="Times New Roman" pitchFamily="18" charset="0"/>
              </a:rPr>
              <a:pPr/>
              <a:t>39</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33557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Respiratory protection can be complicated for</a:t>
            </a:r>
          </a:p>
          <a:p>
            <a:pPr>
              <a:buFontTx/>
              <a:buChar char="-"/>
            </a:pPr>
            <a:r>
              <a:rPr lang="en-US" altLang="en-US" dirty="0" smtClean="0"/>
              <a:t>The individual needing the protection</a:t>
            </a:r>
          </a:p>
          <a:p>
            <a:pPr>
              <a:buFontTx/>
              <a:buChar char="-"/>
            </a:pPr>
            <a:r>
              <a:rPr lang="en-US" altLang="en-US" dirty="0" smtClean="0"/>
              <a:t> The company that is trying to protect the worker</a:t>
            </a:r>
          </a:p>
          <a:p>
            <a:pPr>
              <a:buFontTx/>
              <a:buChar char="-"/>
            </a:pPr>
            <a:r>
              <a:rPr lang="en-US" altLang="en-US" dirty="0" smtClean="0"/>
              <a:t> The health care provider who is making a recommendation</a:t>
            </a:r>
          </a:p>
          <a:p>
            <a:r>
              <a:rPr lang="en-US" altLang="en-US" dirty="0" smtClean="0"/>
              <a:t>Reasons for the difficulties:</a:t>
            </a:r>
          </a:p>
          <a:p>
            <a:pPr>
              <a:buFontTx/>
              <a:buChar char="-"/>
            </a:pPr>
            <a:r>
              <a:rPr lang="en-US" altLang="en-US" dirty="0" smtClean="0"/>
              <a:t>Multiple types of exposures </a:t>
            </a:r>
          </a:p>
          <a:p>
            <a:pPr>
              <a:buFontTx/>
              <a:buChar char="-"/>
            </a:pPr>
            <a:r>
              <a:rPr lang="en-US" altLang="en-US" dirty="0" smtClean="0"/>
              <a:t>Multiple types of protection – different types of masks</a:t>
            </a:r>
          </a:p>
          <a:p>
            <a:pPr>
              <a:buFontTx/>
              <a:buChar char="-"/>
            </a:pPr>
            <a:r>
              <a:rPr lang="en-US" altLang="en-US" dirty="0" smtClean="0"/>
              <a:t>Cost can be a factor </a:t>
            </a:r>
          </a:p>
          <a:p>
            <a:pPr>
              <a:buFontTx/>
              <a:buChar char="-"/>
            </a:pPr>
            <a:r>
              <a:rPr lang="en-US" altLang="en-US" dirty="0" smtClean="0"/>
              <a:t>Once a choice is made – compliance is difficult for some individuals for reasons we will talk about </a:t>
            </a:r>
          </a:p>
          <a:p>
            <a:r>
              <a:rPr lang="en-US" altLang="en-US" dirty="0" smtClean="0"/>
              <a:t>Keeping those things in mind – most important to make certain making the right selection based on the exposure </a:t>
            </a:r>
          </a:p>
          <a:p>
            <a:r>
              <a:rPr lang="en-US" altLang="en-US" dirty="0" smtClean="0"/>
              <a:t>The right mask for the job </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4</a:t>
            </a:fld>
            <a:endParaRPr lang="en-US"/>
          </a:p>
        </p:txBody>
      </p:sp>
    </p:spTree>
    <p:extLst>
      <p:ext uri="{BB962C8B-B14F-4D97-AF65-F5344CB8AC3E}">
        <p14:creationId xmlns:p14="http://schemas.microsoft.com/office/powerpoint/2010/main" val="3046871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Education</a:t>
            </a:r>
            <a:r>
              <a:rPr lang="en-US" baseline="0" dirty="0" smtClean="0"/>
              <a:t> needs to include demonstration to be effective</a:t>
            </a:r>
          </a:p>
          <a:p>
            <a:r>
              <a:rPr lang="en-US" baseline="0" dirty="0" smtClean="0"/>
              <a:t>Photos property of </a:t>
            </a:r>
            <a:r>
              <a:rPr lang="en-US" baseline="0" dirty="0" err="1" smtClean="0"/>
              <a:t>AgriSafe</a:t>
            </a:r>
            <a:r>
              <a:rPr lang="en-US" baseline="0" dirty="0" smtClean="0"/>
              <a:t> Network</a:t>
            </a:r>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8814" indent="-288005" eaLnBrk="0" hangingPunct="0">
              <a:defRPr sz="2000" i="1">
                <a:solidFill>
                  <a:schemeClr val="tx1"/>
                </a:solidFill>
                <a:latin typeface="Arial" charset="0"/>
              </a:defRPr>
            </a:lvl2pPr>
            <a:lvl3pPr marL="1152022" indent="-230404" eaLnBrk="0" hangingPunct="0">
              <a:defRPr sz="2000" i="1">
                <a:solidFill>
                  <a:schemeClr val="tx1"/>
                </a:solidFill>
                <a:latin typeface="Arial" charset="0"/>
              </a:defRPr>
            </a:lvl3pPr>
            <a:lvl4pPr marL="1612830" indent="-230404" eaLnBrk="0" hangingPunct="0">
              <a:defRPr sz="2000" i="1">
                <a:solidFill>
                  <a:schemeClr val="tx1"/>
                </a:solidFill>
                <a:latin typeface="Arial" charset="0"/>
              </a:defRPr>
            </a:lvl4pPr>
            <a:lvl5pPr marL="2073639" indent="-230404" eaLnBrk="0" hangingPunct="0">
              <a:defRPr sz="2000" i="1">
                <a:solidFill>
                  <a:schemeClr val="tx1"/>
                </a:solidFill>
                <a:latin typeface="Arial" charset="0"/>
              </a:defRPr>
            </a:lvl5pPr>
            <a:lvl6pPr marL="2534447" indent="-230404" eaLnBrk="0" fontAlgn="base" hangingPunct="0">
              <a:spcBef>
                <a:spcPct val="50000"/>
              </a:spcBef>
              <a:spcAft>
                <a:spcPct val="0"/>
              </a:spcAft>
              <a:defRPr sz="2000" i="1">
                <a:solidFill>
                  <a:schemeClr val="tx1"/>
                </a:solidFill>
                <a:latin typeface="Arial" charset="0"/>
              </a:defRPr>
            </a:lvl6pPr>
            <a:lvl7pPr marL="2995256" indent="-230404" eaLnBrk="0" fontAlgn="base" hangingPunct="0">
              <a:spcBef>
                <a:spcPct val="50000"/>
              </a:spcBef>
              <a:spcAft>
                <a:spcPct val="0"/>
              </a:spcAft>
              <a:defRPr sz="2000" i="1">
                <a:solidFill>
                  <a:schemeClr val="tx1"/>
                </a:solidFill>
                <a:latin typeface="Arial" charset="0"/>
              </a:defRPr>
            </a:lvl7pPr>
            <a:lvl8pPr marL="3456065" indent="-230404" eaLnBrk="0" fontAlgn="base" hangingPunct="0">
              <a:spcBef>
                <a:spcPct val="50000"/>
              </a:spcBef>
              <a:spcAft>
                <a:spcPct val="0"/>
              </a:spcAft>
              <a:defRPr sz="2000" i="1">
                <a:solidFill>
                  <a:schemeClr val="tx1"/>
                </a:solidFill>
                <a:latin typeface="Arial" charset="0"/>
              </a:defRPr>
            </a:lvl8pPr>
            <a:lvl9pPr marL="3916874" indent="-230404"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40</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3985173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All filters, cartridges and canisters</a:t>
            </a:r>
            <a:br>
              <a:rPr lang="en-US" dirty="0" smtClean="0"/>
            </a:br>
            <a:r>
              <a:rPr lang="en-US" dirty="0" smtClean="0"/>
              <a:t>used in the workplace must be labeled</a:t>
            </a:r>
            <a:br>
              <a:rPr lang="en-US" dirty="0" smtClean="0"/>
            </a:br>
            <a:r>
              <a:rPr lang="en-US" dirty="0" smtClean="0"/>
              <a:t>and color coded with the NIOSH</a:t>
            </a:r>
            <a:br>
              <a:rPr lang="en-US" dirty="0" smtClean="0"/>
            </a:br>
            <a:r>
              <a:rPr lang="en-US" dirty="0" smtClean="0"/>
              <a:t>approval label</a:t>
            </a:r>
          </a:p>
          <a:p>
            <a:r>
              <a:rPr lang="en-US" dirty="0" smtClean="0"/>
              <a:t>The label must not be removed and must remain legible</a:t>
            </a:r>
          </a:p>
          <a:p>
            <a:r>
              <a:rPr lang="en-US" dirty="0" smtClean="0"/>
              <a:t>“TC number” is no longer on cartridges or filters (Part 84)</a:t>
            </a:r>
          </a:p>
          <a:p>
            <a:r>
              <a:rPr lang="en-US" dirty="0" smtClean="0"/>
              <a:t>Marked with “NIOSH”, manufacturer’s name and part number, and an abbreviation to indicate cartridge or filter type (e.g., N95, P100, etc.)</a:t>
            </a:r>
          </a:p>
          <a:p>
            <a:r>
              <a:rPr lang="en-US" dirty="0" smtClean="0"/>
              <a:t>Matrix approval label supplied, usually as insert in box</a:t>
            </a:r>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8814" indent="-288005" eaLnBrk="0" hangingPunct="0">
              <a:defRPr sz="2000" i="1">
                <a:solidFill>
                  <a:schemeClr val="tx1"/>
                </a:solidFill>
                <a:latin typeface="Arial" charset="0"/>
              </a:defRPr>
            </a:lvl2pPr>
            <a:lvl3pPr marL="1152022" indent="-230404" eaLnBrk="0" hangingPunct="0">
              <a:defRPr sz="2000" i="1">
                <a:solidFill>
                  <a:schemeClr val="tx1"/>
                </a:solidFill>
                <a:latin typeface="Arial" charset="0"/>
              </a:defRPr>
            </a:lvl3pPr>
            <a:lvl4pPr marL="1612830" indent="-230404" eaLnBrk="0" hangingPunct="0">
              <a:defRPr sz="2000" i="1">
                <a:solidFill>
                  <a:schemeClr val="tx1"/>
                </a:solidFill>
                <a:latin typeface="Arial" charset="0"/>
              </a:defRPr>
            </a:lvl4pPr>
            <a:lvl5pPr marL="2073639" indent="-230404" eaLnBrk="0" hangingPunct="0">
              <a:defRPr sz="2000" i="1">
                <a:solidFill>
                  <a:schemeClr val="tx1"/>
                </a:solidFill>
                <a:latin typeface="Arial" charset="0"/>
              </a:defRPr>
            </a:lvl5pPr>
            <a:lvl6pPr marL="2534447" indent="-230404" eaLnBrk="0" fontAlgn="base" hangingPunct="0">
              <a:spcBef>
                <a:spcPct val="50000"/>
              </a:spcBef>
              <a:spcAft>
                <a:spcPct val="0"/>
              </a:spcAft>
              <a:defRPr sz="2000" i="1">
                <a:solidFill>
                  <a:schemeClr val="tx1"/>
                </a:solidFill>
                <a:latin typeface="Arial" charset="0"/>
              </a:defRPr>
            </a:lvl6pPr>
            <a:lvl7pPr marL="2995256" indent="-230404" eaLnBrk="0" fontAlgn="base" hangingPunct="0">
              <a:spcBef>
                <a:spcPct val="50000"/>
              </a:spcBef>
              <a:spcAft>
                <a:spcPct val="0"/>
              </a:spcAft>
              <a:defRPr sz="2000" i="1">
                <a:solidFill>
                  <a:schemeClr val="tx1"/>
                </a:solidFill>
                <a:latin typeface="Arial" charset="0"/>
              </a:defRPr>
            </a:lvl7pPr>
            <a:lvl8pPr marL="3456065" indent="-230404" eaLnBrk="0" fontAlgn="base" hangingPunct="0">
              <a:spcBef>
                <a:spcPct val="50000"/>
              </a:spcBef>
              <a:spcAft>
                <a:spcPct val="0"/>
              </a:spcAft>
              <a:defRPr sz="2000" i="1">
                <a:solidFill>
                  <a:schemeClr val="tx1"/>
                </a:solidFill>
                <a:latin typeface="Arial" charset="0"/>
              </a:defRPr>
            </a:lvl8pPr>
            <a:lvl9pPr marL="3916874" indent="-230404"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41</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786611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Symptoms</a:t>
            </a:r>
            <a:r>
              <a:rPr lang="en-US" baseline="0" dirty="0" smtClean="0"/>
              <a:t> of Toxic Dust Organic Dust Syndrome</a:t>
            </a:r>
            <a:endParaRPr lang="en-US" dirty="0" smtClean="0"/>
          </a:p>
          <a:p>
            <a:endParaRPr lang="en-US" dirty="0" smtClean="0"/>
          </a:p>
          <a:p>
            <a:r>
              <a:rPr lang="en-US" dirty="0" smtClean="0"/>
              <a:t>Dry irritated cough</a:t>
            </a:r>
          </a:p>
          <a:p>
            <a:r>
              <a:rPr lang="en-US" dirty="0" smtClean="0"/>
              <a:t>Fever</a:t>
            </a:r>
          </a:p>
          <a:p>
            <a:r>
              <a:rPr lang="en-US" dirty="0" smtClean="0"/>
              <a:t>Muscle aches</a:t>
            </a:r>
          </a:p>
          <a:p>
            <a:r>
              <a:rPr lang="en-US" dirty="0" smtClean="0"/>
              <a:t>Shortness of Breath</a:t>
            </a:r>
          </a:p>
          <a:p>
            <a:r>
              <a:rPr lang="en-US" dirty="0" smtClean="0"/>
              <a:t>Occur 4 to 6 hours after exposure</a:t>
            </a:r>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42</a:t>
            </a:fld>
            <a:endParaRPr lang="en-US"/>
          </a:p>
        </p:txBody>
      </p:sp>
    </p:spTree>
    <p:extLst>
      <p:ext uri="{BB962C8B-B14F-4D97-AF65-F5344CB8AC3E}">
        <p14:creationId xmlns:p14="http://schemas.microsoft.com/office/powerpoint/2010/main" val="13731648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43</a:t>
            </a:fld>
            <a:endParaRPr lang="en-US"/>
          </a:p>
        </p:txBody>
      </p:sp>
    </p:spTree>
    <p:extLst>
      <p:ext uri="{BB962C8B-B14F-4D97-AF65-F5344CB8AC3E}">
        <p14:creationId xmlns:p14="http://schemas.microsoft.com/office/powerpoint/2010/main" val="11025905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E9395D3B-D489-42E0-BC1B-8B59659994AC}" type="slidenum">
              <a:rPr lang="en-US" smtClean="0"/>
              <a:t>44</a:t>
            </a:fld>
            <a:endParaRPr lang="en-US"/>
          </a:p>
        </p:txBody>
      </p:sp>
    </p:spTree>
    <p:extLst>
      <p:ext uri="{BB962C8B-B14F-4D97-AF65-F5344CB8AC3E}">
        <p14:creationId xmlns:p14="http://schemas.microsoft.com/office/powerpoint/2010/main" val="2017118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45</a:t>
            </a:fld>
            <a:endParaRPr lang="en-US"/>
          </a:p>
        </p:txBody>
      </p:sp>
    </p:spTree>
    <p:extLst>
      <p:ext uri="{BB962C8B-B14F-4D97-AF65-F5344CB8AC3E}">
        <p14:creationId xmlns:p14="http://schemas.microsoft.com/office/powerpoint/2010/main" val="3046871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95D3B-D489-42E0-BC1B-8B59659994AC}" type="slidenum">
              <a:rPr lang="en-US" smtClean="0"/>
              <a:t>46</a:t>
            </a:fld>
            <a:endParaRPr lang="en-US"/>
          </a:p>
        </p:txBody>
      </p:sp>
    </p:spTree>
    <p:extLst>
      <p:ext uri="{BB962C8B-B14F-4D97-AF65-F5344CB8AC3E}">
        <p14:creationId xmlns:p14="http://schemas.microsoft.com/office/powerpoint/2010/main" val="37336690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47</a:t>
            </a:fld>
            <a:endParaRPr lang="en-US"/>
          </a:p>
        </p:txBody>
      </p:sp>
    </p:spTree>
    <p:extLst>
      <p:ext uri="{BB962C8B-B14F-4D97-AF65-F5344CB8AC3E}">
        <p14:creationId xmlns:p14="http://schemas.microsoft.com/office/powerpoint/2010/main" val="21257506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tool will be revised </a:t>
            </a:r>
          </a:p>
          <a:p>
            <a:r>
              <a:rPr lang="en-US" altLang="en-US" dirty="0" smtClean="0"/>
              <a:t>Does not include all of  the OSHA  standards  - reference OSHA standard  29CFR 1910. 134 </a:t>
            </a:r>
          </a:p>
          <a:p>
            <a:r>
              <a:rPr lang="en-US" altLang="en-US" dirty="0" smtClean="0"/>
              <a:t>One of the appendices' is the questionnaire  (appendix C )</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48</a:t>
            </a:fld>
            <a:endParaRPr lang="en-US"/>
          </a:p>
        </p:txBody>
      </p:sp>
    </p:spTree>
    <p:extLst>
      <p:ext uri="{BB962C8B-B14F-4D97-AF65-F5344CB8AC3E}">
        <p14:creationId xmlns:p14="http://schemas.microsoft.com/office/powerpoint/2010/main" val="3568245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95D3B-D489-42E0-BC1B-8B59659994AC}" type="slidenum">
              <a:rPr lang="en-US" smtClean="0"/>
              <a:t>49</a:t>
            </a:fld>
            <a:endParaRPr lang="en-US"/>
          </a:p>
        </p:txBody>
      </p:sp>
    </p:spTree>
    <p:extLst>
      <p:ext uri="{BB962C8B-B14F-4D97-AF65-F5344CB8AC3E}">
        <p14:creationId xmlns:p14="http://schemas.microsoft.com/office/powerpoint/2010/main" val="288697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There are many high risk areas in agriculture – respiratory is only one.</a:t>
            </a:r>
          </a:p>
          <a:p>
            <a:r>
              <a:rPr lang="en-US" altLang="en-US" dirty="0" smtClean="0"/>
              <a:t>But a very important one </a:t>
            </a:r>
          </a:p>
          <a:p>
            <a:r>
              <a:rPr lang="en-US" altLang="en-US" dirty="0" smtClean="0"/>
              <a:t>It</a:t>
            </a:r>
            <a:r>
              <a:rPr lang="en-US" altLang="en-US" baseline="0" dirty="0" smtClean="0"/>
              <a:t> can be </a:t>
            </a:r>
            <a:r>
              <a:rPr lang="en-US" altLang="en-US" dirty="0" smtClean="0"/>
              <a:t>difficult for producers and health care providers to get accurate information </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5</a:t>
            </a:fld>
            <a:endParaRPr lang="en-US"/>
          </a:p>
        </p:txBody>
      </p:sp>
    </p:spTree>
    <p:extLst>
      <p:ext uri="{BB962C8B-B14F-4D97-AF65-F5344CB8AC3E}">
        <p14:creationId xmlns:p14="http://schemas.microsoft.com/office/powerpoint/2010/main" val="30978970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95D3B-D489-42E0-BC1B-8B59659994AC}" type="slidenum">
              <a:rPr lang="en-US" smtClean="0"/>
              <a:t>50</a:t>
            </a:fld>
            <a:endParaRPr lang="en-US"/>
          </a:p>
        </p:txBody>
      </p:sp>
    </p:spTree>
    <p:extLst>
      <p:ext uri="{BB962C8B-B14F-4D97-AF65-F5344CB8AC3E}">
        <p14:creationId xmlns:p14="http://schemas.microsoft.com/office/powerpoint/2010/main" val="3846871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95D3B-D489-42E0-BC1B-8B59659994AC}" type="slidenum">
              <a:rPr lang="en-US" smtClean="0"/>
              <a:t>51</a:t>
            </a:fld>
            <a:endParaRPr lang="en-US"/>
          </a:p>
        </p:txBody>
      </p:sp>
    </p:spTree>
    <p:extLst>
      <p:ext uri="{BB962C8B-B14F-4D97-AF65-F5344CB8AC3E}">
        <p14:creationId xmlns:p14="http://schemas.microsoft.com/office/powerpoint/2010/main" val="3582179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95D3B-D489-42E0-BC1B-8B59659994AC}" type="slidenum">
              <a:rPr lang="en-US" smtClean="0"/>
              <a:t>52</a:t>
            </a:fld>
            <a:endParaRPr lang="en-US"/>
          </a:p>
        </p:txBody>
      </p:sp>
    </p:spTree>
    <p:extLst>
      <p:ext uri="{BB962C8B-B14F-4D97-AF65-F5344CB8AC3E}">
        <p14:creationId xmlns:p14="http://schemas.microsoft.com/office/powerpoint/2010/main" val="2851372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53</a:t>
            </a:fld>
            <a:endParaRPr lang="en-US"/>
          </a:p>
        </p:txBody>
      </p:sp>
    </p:spTree>
    <p:extLst>
      <p:ext uri="{BB962C8B-B14F-4D97-AF65-F5344CB8AC3E}">
        <p14:creationId xmlns:p14="http://schemas.microsoft.com/office/powerpoint/2010/main" val="2957883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95D3B-D489-42E0-BC1B-8B59659994AC}" type="slidenum">
              <a:rPr lang="en-US" smtClean="0"/>
              <a:t>54</a:t>
            </a:fld>
            <a:endParaRPr lang="en-US"/>
          </a:p>
        </p:txBody>
      </p:sp>
    </p:spTree>
    <p:extLst>
      <p:ext uri="{BB962C8B-B14F-4D97-AF65-F5344CB8AC3E}">
        <p14:creationId xmlns:p14="http://schemas.microsoft.com/office/powerpoint/2010/main" val="40737007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95D3B-D489-42E0-BC1B-8B59659994AC}" type="slidenum">
              <a:rPr lang="en-US" smtClean="0"/>
              <a:t>55</a:t>
            </a:fld>
            <a:endParaRPr lang="en-US"/>
          </a:p>
        </p:txBody>
      </p:sp>
    </p:spTree>
    <p:extLst>
      <p:ext uri="{BB962C8B-B14F-4D97-AF65-F5344CB8AC3E}">
        <p14:creationId xmlns:p14="http://schemas.microsoft.com/office/powerpoint/2010/main" val="6130472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56</a:t>
            </a:fld>
            <a:endParaRPr lang="en-US"/>
          </a:p>
        </p:txBody>
      </p:sp>
    </p:spTree>
    <p:extLst>
      <p:ext uri="{BB962C8B-B14F-4D97-AF65-F5344CB8AC3E}">
        <p14:creationId xmlns:p14="http://schemas.microsoft.com/office/powerpoint/2010/main" val="30978970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57</a:t>
            </a:fld>
            <a:endParaRPr lang="en-US"/>
          </a:p>
        </p:txBody>
      </p:sp>
    </p:spTree>
    <p:extLst>
      <p:ext uri="{BB962C8B-B14F-4D97-AF65-F5344CB8AC3E}">
        <p14:creationId xmlns:p14="http://schemas.microsoft.com/office/powerpoint/2010/main" val="38322203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95D3B-D489-42E0-BC1B-8B59659994AC}" type="slidenum">
              <a:rPr lang="en-US" smtClean="0"/>
              <a:t>58</a:t>
            </a:fld>
            <a:endParaRPr lang="en-US"/>
          </a:p>
        </p:txBody>
      </p:sp>
    </p:spTree>
    <p:extLst>
      <p:ext uri="{BB962C8B-B14F-4D97-AF65-F5344CB8AC3E}">
        <p14:creationId xmlns:p14="http://schemas.microsoft.com/office/powerpoint/2010/main" val="20768551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Ammonia – field application is different </a:t>
            </a:r>
          </a:p>
          <a:p>
            <a:r>
              <a:rPr lang="en-US" altLang="en-US" dirty="0" smtClean="0"/>
              <a:t>Pre filter is important </a:t>
            </a:r>
          </a:p>
          <a:p>
            <a:endParaRPr lang="en-US" altLang="en-US" dirty="0" smtClean="0"/>
          </a:p>
          <a:p>
            <a:r>
              <a:rPr lang="en-US" altLang="en-US" dirty="0" smtClean="0"/>
              <a:t>Add picture with ammonia  cartridge and </a:t>
            </a:r>
            <a:r>
              <a:rPr lang="en-US" altLang="en-US" dirty="0" err="1" smtClean="0"/>
              <a:t>prefilter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59</a:t>
            </a:fld>
            <a:endParaRPr lang="en-US"/>
          </a:p>
        </p:txBody>
      </p:sp>
    </p:spTree>
    <p:extLst>
      <p:ext uri="{BB962C8B-B14F-4D97-AF65-F5344CB8AC3E}">
        <p14:creationId xmlns:p14="http://schemas.microsoft.com/office/powerpoint/2010/main" val="107903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Hazards are not straight forward and simple</a:t>
            </a:r>
          </a:p>
          <a:p>
            <a:r>
              <a:rPr lang="en-US" altLang="en-US" dirty="0" smtClean="0"/>
              <a:t>Many types of substances make up the variety of hazards</a:t>
            </a:r>
          </a:p>
          <a:p>
            <a:endParaRPr lang="en-US" altLang="en-US" dirty="0" smtClean="0"/>
          </a:p>
          <a:p>
            <a:r>
              <a:rPr lang="en-US" altLang="en-US" dirty="0" smtClean="0"/>
              <a:t>Examples include</a:t>
            </a:r>
          </a:p>
          <a:p>
            <a:r>
              <a:rPr lang="en-US" altLang="en-US" dirty="0" smtClean="0"/>
              <a:t>Dusts</a:t>
            </a:r>
          </a:p>
          <a:p>
            <a:r>
              <a:rPr lang="en-US" altLang="en-US" dirty="0" smtClean="0"/>
              <a:t>Molds</a:t>
            </a:r>
          </a:p>
          <a:p>
            <a:r>
              <a:rPr lang="en-US" altLang="en-US" dirty="0" smtClean="0"/>
              <a:t>Toxic fumes</a:t>
            </a:r>
          </a:p>
          <a:p>
            <a:endParaRPr lang="en-US" altLang="en-US" dirty="0" smtClean="0"/>
          </a:p>
          <a:p>
            <a:r>
              <a:rPr lang="en-US" altLang="en-US" dirty="0" smtClean="0"/>
              <a:t>Will discuss each type of substance in this presentation  </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6</a:t>
            </a:fld>
            <a:endParaRPr lang="en-US"/>
          </a:p>
        </p:txBody>
      </p:sp>
    </p:spTree>
    <p:extLst>
      <p:ext uri="{BB962C8B-B14F-4D97-AF65-F5344CB8AC3E}">
        <p14:creationId xmlns:p14="http://schemas.microsoft.com/office/powerpoint/2010/main" val="38322203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60</a:t>
            </a:fld>
            <a:endParaRPr lang="en-US"/>
          </a:p>
        </p:txBody>
      </p:sp>
    </p:spTree>
    <p:extLst>
      <p:ext uri="{BB962C8B-B14F-4D97-AF65-F5344CB8AC3E}">
        <p14:creationId xmlns:p14="http://schemas.microsoft.com/office/powerpoint/2010/main" val="172880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95D3B-D489-42E0-BC1B-8B59659994AC}" type="slidenum">
              <a:rPr lang="en-US" smtClean="0"/>
              <a:t>61</a:t>
            </a:fld>
            <a:endParaRPr lang="en-US"/>
          </a:p>
        </p:txBody>
      </p:sp>
    </p:spTree>
    <p:extLst>
      <p:ext uri="{BB962C8B-B14F-4D97-AF65-F5344CB8AC3E}">
        <p14:creationId xmlns:p14="http://schemas.microsoft.com/office/powerpoint/2010/main" val="41022525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95D3B-D489-42E0-BC1B-8B59659994AC}" type="slidenum">
              <a:rPr lang="en-US" smtClean="0"/>
              <a:t>62</a:t>
            </a:fld>
            <a:endParaRPr lang="en-US"/>
          </a:p>
        </p:txBody>
      </p:sp>
    </p:spTree>
    <p:extLst>
      <p:ext uri="{BB962C8B-B14F-4D97-AF65-F5344CB8AC3E}">
        <p14:creationId xmlns:p14="http://schemas.microsoft.com/office/powerpoint/2010/main" val="37525577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95D3B-D489-42E0-BC1B-8B59659994AC}" type="slidenum">
              <a:rPr lang="en-US" smtClean="0"/>
              <a:t>63</a:t>
            </a:fld>
            <a:endParaRPr lang="en-US"/>
          </a:p>
        </p:txBody>
      </p:sp>
    </p:spTree>
    <p:extLst>
      <p:ext uri="{BB962C8B-B14F-4D97-AF65-F5344CB8AC3E}">
        <p14:creationId xmlns:p14="http://schemas.microsoft.com/office/powerpoint/2010/main" val="14403160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95D3B-D489-42E0-BC1B-8B59659994AC}" type="slidenum">
              <a:rPr lang="en-US" smtClean="0"/>
              <a:t>64</a:t>
            </a:fld>
            <a:endParaRPr lang="en-US"/>
          </a:p>
        </p:txBody>
      </p:sp>
    </p:spTree>
    <p:extLst>
      <p:ext uri="{BB962C8B-B14F-4D97-AF65-F5344CB8AC3E}">
        <p14:creationId xmlns:p14="http://schemas.microsoft.com/office/powerpoint/2010/main" val="42893797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65</a:t>
            </a:fld>
            <a:endParaRPr lang="en-US"/>
          </a:p>
        </p:txBody>
      </p:sp>
    </p:spTree>
    <p:extLst>
      <p:ext uri="{BB962C8B-B14F-4D97-AF65-F5344CB8AC3E}">
        <p14:creationId xmlns:p14="http://schemas.microsoft.com/office/powerpoint/2010/main" val="21257506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Appropriate filter and or cartridge related to Label and exposure</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66</a:t>
            </a:fld>
            <a:endParaRPr lang="en-US"/>
          </a:p>
        </p:txBody>
      </p:sp>
    </p:spTree>
    <p:extLst>
      <p:ext uri="{BB962C8B-B14F-4D97-AF65-F5344CB8AC3E}">
        <p14:creationId xmlns:p14="http://schemas.microsoft.com/office/powerpoint/2010/main" val="19401330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Welding – Specific for welding  respirator is on  the package</a:t>
            </a:r>
          </a:p>
          <a:p>
            <a:r>
              <a:rPr lang="en-US" altLang="en-US" dirty="0" smtClean="0"/>
              <a:t>Add another example </a:t>
            </a:r>
          </a:p>
          <a:p>
            <a:endParaRPr lang="en-US" altLang="en-US" dirty="0" smtClean="0"/>
          </a:p>
          <a:p>
            <a:r>
              <a:rPr lang="en-US" altLang="en-US" dirty="0" smtClean="0"/>
              <a:t>N1000  </a:t>
            </a:r>
          </a:p>
          <a:p>
            <a:r>
              <a:rPr lang="en-US" altLang="en-US" dirty="0" smtClean="0"/>
              <a:t>8293? </a:t>
            </a:r>
          </a:p>
          <a:p>
            <a:endParaRPr lang="en-US" altLang="en-US" dirty="0" smtClean="0"/>
          </a:p>
          <a:p>
            <a:r>
              <a:rPr lang="en-US" altLang="en-US" dirty="0" smtClean="0"/>
              <a:t>Depends on  what you are welding on  </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68</a:t>
            </a:fld>
            <a:endParaRPr lang="en-US"/>
          </a:p>
        </p:txBody>
      </p:sp>
    </p:spTree>
    <p:extLst>
      <p:ext uri="{BB962C8B-B14F-4D97-AF65-F5344CB8AC3E}">
        <p14:creationId xmlns:p14="http://schemas.microsoft.com/office/powerpoint/2010/main" val="4842965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69</a:t>
            </a:fld>
            <a:endParaRPr lang="en-US"/>
          </a:p>
        </p:txBody>
      </p:sp>
    </p:spTree>
    <p:extLst>
      <p:ext uri="{BB962C8B-B14F-4D97-AF65-F5344CB8AC3E}">
        <p14:creationId xmlns:p14="http://schemas.microsoft.com/office/powerpoint/2010/main" val="13731648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Need </a:t>
            </a:r>
            <a:r>
              <a:rPr lang="en-US" altLang="en-US" dirty="0" err="1" smtClean="0"/>
              <a:t>prefilter</a:t>
            </a:r>
            <a:r>
              <a:rPr lang="en-US" altLang="en-US" dirty="0" smtClean="0"/>
              <a:t> and cartridge </a:t>
            </a:r>
          </a:p>
          <a:p>
            <a:r>
              <a:rPr lang="en-US" altLang="en-US" dirty="0" smtClean="0"/>
              <a:t>Based on the paint </a:t>
            </a:r>
          </a:p>
          <a:p>
            <a:r>
              <a:rPr lang="en-US" altLang="en-US" dirty="0" smtClean="0"/>
              <a:t>How are you applying</a:t>
            </a:r>
          </a:p>
          <a:p>
            <a:r>
              <a:rPr lang="en-US" altLang="en-US" dirty="0" smtClean="0"/>
              <a:t>It can become a vapor </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70</a:t>
            </a:fld>
            <a:endParaRPr lang="en-US"/>
          </a:p>
        </p:txBody>
      </p:sp>
    </p:spTree>
    <p:extLst>
      <p:ext uri="{BB962C8B-B14F-4D97-AF65-F5344CB8AC3E}">
        <p14:creationId xmlns:p14="http://schemas.microsoft.com/office/powerpoint/2010/main" val="194013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Brief overview of respiratory system</a:t>
            </a:r>
          </a:p>
          <a:p>
            <a:r>
              <a:rPr lang="en-US" altLang="en-US" dirty="0" smtClean="0"/>
              <a:t>Back to basic pathophysiology  </a:t>
            </a:r>
          </a:p>
          <a:p>
            <a:r>
              <a:rPr lang="en-US" altLang="en-US" dirty="0" smtClean="0"/>
              <a:t>Respiratory System includes more than just the lungs </a:t>
            </a:r>
          </a:p>
          <a:p>
            <a:pPr>
              <a:buFontTx/>
              <a:buChar char="-"/>
            </a:pPr>
            <a:r>
              <a:rPr lang="en-US" altLang="en-US" dirty="0" smtClean="0"/>
              <a:t>Starts at the nose </a:t>
            </a:r>
          </a:p>
          <a:p>
            <a:pPr>
              <a:buFontTx/>
              <a:buChar char="-"/>
            </a:pPr>
            <a:r>
              <a:rPr lang="en-US" altLang="en-US" dirty="0" smtClean="0"/>
              <a:t>Sinuses</a:t>
            </a:r>
          </a:p>
          <a:p>
            <a:pPr>
              <a:buFontTx/>
              <a:buChar char="-"/>
            </a:pPr>
            <a:r>
              <a:rPr lang="en-US" altLang="en-US" dirty="0" smtClean="0"/>
              <a:t>Mouth </a:t>
            </a:r>
          </a:p>
          <a:p>
            <a:pPr>
              <a:buFontTx/>
              <a:buChar char="-"/>
            </a:pPr>
            <a:r>
              <a:rPr lang="en-US" altLang="en-US" dirty="0" smtClean="0"/>
              <a:t>Upper airway – throat and tracheal esophageal area</a:t>
            </a:r>
          </a:p>
          <a:p>
            <a:pPr>
              <a:buFontTx/>
              <a:buChar char="-"/>
            </a:pPr>
            <a:r>
              <a:rPr lang="en-US" altLang="en-US" dirty="0" smtClean="0"/>
              <a:t>Large airways – bronchioles</a:t>
            </a:r>
          </a:p>
          <a:p>
            <a:pPr>
              <a:buFontTx/>
              <a:buChar char="-"/>
            </a:pPr>
            <a:r>
              <a:rPr lang="en-US" altLang="en-US" dirty="0" smtClean="0"/>
              <a:t>Smaller airways </a:t>
            </a:r>
          </a:p>
          <a:p>
            <a:endParaRPr lang="en-US" dirty="0" smtClean="0"/>
          </a:p>
          <a:p>
            <a:r>
              <a:rPr lang="en-US" dirty="0" smtClean="0"/>
              <a:t>Resource:  CDC/NIOSH Overview of Pulmonary Anatomy and Physiology available at </a:t>
            </a:r>
          </a:p>
          <a:p>
            <a:r>
              <a:rPr lang="en-US" dirty="0" smtClean="0"/>
              <a:t>http://www.cdc.gov/niosh/docs/2004-154c/pdfs/2004-154c-ch1.pdf  </a:t>
            </a:r>
          </a:p>
        </p:txBody>
      </p:sp>
      <p:sp>
        <p:nvSpPr>
          <p:cNvPr id="4" name="Slide Number Placeholder 3"/>
          <p:cNvSpPr>
            <a:spLocks noGrp="1"/>
          </p:cNvSpPr>
          <p:nvPr>
            <p:ph type="sldNum" sz="quarter" idx="10"/>
          </p:nvPr>
        </p:nvSpPr>
        <p:spPr/>
        <p:txBody>
          <a:bodyPr/>
          <a:lstStyle/>
          <a:p>
            <a:fld id="{E9395D3B-D489-42E0-BC1B-8B59659994AC}" type="slidenum">
              <a:rPr lang="en-US" smtClean="0"/>
              <a:t>7</a:t>
            </a:fld>
            <a:endParaRPr lang="en-US"/>
          </a:p>
        </p:txBody>
      </p:sp>
    </p:spTree>
    <p:extLst>
      <p:ext uri="{BB962C8B-B14F-4D97-AF65-F5344CB8AC3E}">
        <p14:creationId xmlns:p14="http://schemas.microsoft.com/office/powerpoint/2010/main" val="16249708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Applicable OSHA Resources located on OSHA.gov</a:t>
            </a:r>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71</a:t>
            </a:fld>
            <a:endParaRPr lang="en-US"/>
          </a:p>
        </p:txBody>
      </p:sp>
    </p:spTree>
    <p:extLst>
      <p:ext uri="{BB962C8B-B14F-4D97-AF65-F5344CB8AC3E}">
        <p14:creationId xmlns:p14="http://schemas.microsoft.com/office/powerpoint/2010/main" val="172880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Agriculture Operations Safety and Health Topics Page has a General Recourses Tab </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8814" indent="-288005" eaLnBrk="0" hangingPunct="0">
              <a:defRPr sz="2000" i="1">
                <a:solidFill>
                  <a:schemeClr val="tx1"/>
                </a:solidFill>
                <a:latin typeface="Arial" charset="0"/>
              </a:defRPr>
            </a:lvl2pPr>
            <a:lvl3pPr marL="1152022" indent="-230404" eaLnBrk="0" hangingPunct="0">
              <a:defRPr sz="2000" i="1">
                <a:solidFill>
                  <a:schemeClr val="tx1"/>
                </a:solidFill>
                <a:latin typeface="Arial" charset="0"/>
              </a:defRPr>
            </a:lvl3pPr>
            <a:lvl4pPr marL="1612830" indent="-230404" eaLnBrk="0" hangingPunct="0">
              <a:defRPr sz="2000" i="1">
                <a:solidFill>
                  <a:schemeClr val="tx1"/>
                </a:solidFill>
                <a:latin typeface="Arial" charset="0"/>
              </a:defRPr>
            </a:lvl4pPr>
            <a:lvl5pPr marL="2073639" indent="-230404" eaLnBrk="0" hangingPunct="0">
              <a:defRPr sz="2000" i="1">
                <a:solidFill>
                  <a:schemeClr val="tx1"/>
                </a:solidFill>
                <a:latin typeface="Arial" charset="0"/>
              </a:defRPr>
            </a:lvl5pPr>
            <a:lvl6pPr marL="2534447" indent="-230404" eaLnBrk="0" fontAlgn="base" hangingPunct="0">
              <a:spcBef>
                <a:spcPct val="50000"/>
              </a:spcBef>
              <a:spcAft>
                <a:spcPct val="0"/>
              </a:spcAft>
              <a:defRPr sz="2000" i="1">
                <a:solidFill>
                  <a:schemeClr val="tx1"/>
                </a:solidFill>
                <a:latin typeface="Arial" charset="0"/>
              </a:defRPr>
            </a:lvl6pPr>
            <a:lvl7pPr marL="2995256" indent="-230404" eaLnBrk="0" fontAlgn="base" hangingPunct="0">
              <a:spcBef>
                <a:spcPct val="50000"/>
              </a:spcBef>
              <a:spcAft>
                <a:spcPct val="0"/>
              </a:spcAft>
              <a:defRPr sz="2000" i="1">
                <a:solidFill>
                  <a:schemeClr val="tx1"/>
                </a:solidFill>
                <a:latin typeface="Arial" charset="0"/>
              </a:defRPr>
            </a:lvl7pPr>
            <a:lvl8pPr marL="3456065" indent="-230404" eaLnBrk="0" fontAlgn="base" hangingPunct="0">
              <a:spcBef>
                <a:spcPct val="50000"/>
              </a:spcBef>
              <a:spcAft>
                <a:spcPct val="0"/>
              </a:spcAft>
              <a:defRPr sz="2000" i="1">
                <a:solidFill>
                  <a:schemeClr val="tx1"/>
                </a:solidFill>
                <a:latin typeface="Arial" charset="0"/>
              </a:defRPr>
            </a:lvl8pPr>
            <a:lvl9pPr marL="3916874" indent="-230404" eaLnBrk="0" fontAlgn="base" hangingPunct="0">
              <a:spcBef>
                <a:spcPct val="50000"/>
              </a:spcBef>
              <a:spcAft>
                <a:spcPct val="0"/>
              </a:spcAft>
              <a:defRPr sz="2000" i="1">
                <a:solidFill>
                  <a:schemeClr val="tx1"/>
                </a:solidFill>
                <a:latin typeface="Arial" charset="0"/>
              </a:defRPr>
            </a:lvl9pPr>
          </a:lstStyle>
          <a:p>
            <a:fld id="{E180CFF7-C05B-4A85-93FF-DFFFFE2D7730}" type="slidenum">
              <a:rPr lang="en-US" sz="1200" i="0">
                <a:solidFill>
                  <a:srgbClr val="000000"/>
                </a:solidFill>
                <a:latin typeface="Times New Roman" pitchFamily="18" charset="0"/>
              </a:rPr>
              <a:pPr/>
              <a:t>72</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5451471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Agricultural Operations Safety and Health Topics Page on OSHA website</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8814" indent="-288005" eaLnBrk="0" hangingPunct="0">
              <a:defRPr sz="2000" i="1">
                <a:solidFill>
                  <a:schemeClr val="tx1"/>
                </a:solidFill>
                <a:latin typeface="Arial" charset="0"/>
              </a:defRPr>
            </a:lvl2pPr>
            <a:lvl3pPr marL="1152022" indent="-230404" eaLnBrk="0" hangingPunct="0">
              <a:defRPr sz="2000" i="1">
                <a:solidFill>
                  <a:schemeClr val="tx1"/>
                </a:solidFill>
                <a:latin typeface="Arial" charset="0"/>
              </a:defRPr>
            </a:lvl3pPr>
            <a:lvl4pPr marL="1612830" indent="-230404" eaLnBrk="0" hangingPunct="0">
              <a:defRPr sz="2000" i="1">
                <a:solidFill>
                  <a:schemeClr val="tx1"/>
                </a:solidFill>
                <a:latin typeface="Arial" charset="0"/>
              </a:defRPr>
            </a:lvl4pPr>
            <a:lvl5pPr marL="2073639" indent="-230404" eaLnBrk="0" hangingPunct="0">
              <a:defRPr sz="2000" i="1">
                <a:solidFill>
                  <a:schemeClr val="tx1"/>
                </a:solidFill>
                <a:latin typeface="Arial" charset="0"/>
              </a:defRPr>
            </a:lvl5pPr>
            <a:lvl6pPr marL="2534447" indent="-230404" eaLnBrk="0" fontAlgn="base" hangingPunct="0">
              <a:spcBef>
                <a:spcPct val="50000"/>
              </a:spcBef>
              <a:spcAft>
                <a:spcPct val="0"/>
              </a:spcAft>
              <a:defRPr sz="2000" i="1">
                <a:solidFill>
                  <a:schemeClr val="tx1"/>
                </a:solidFill>
                <a:latin typeface="Arial" charset="0"/>
              </a:defRPr>
            </a:lvl6pPr>
            <a:lvl7pPr marL="2995256" indent="-230404" eaLnBrk="0" fontAlgn="base" hangingPunct="0">
              <a:spcBef>
                <a:spcPct val="50000"/>
              </a:spcBef>
              <a:spcAft>
                <a:spcPct val="0"/>
              </a:spcAft>
              <a:defRPr sz="2000" i="1">
                <a:solidFill>
                  <a:schemeClr val="tx1"/>
                </a:solidFill>
                <a:latin typeface="Arial" charset="0"/>
              </a:defRPr>
            </a:lvl7pPr>
            <a:lvl8pPr marL="3456065" indent="-230404" eaLnBrk="0" fontAlgn="base" hangingPunct="0">
              <a:spcBef>
                <a:spcPct val="50000"/>
              </a:spcBef>
              <a:spcAft>
                <a:spcPct val="0"/>
              </a:spcAft>
              <a:defRPr sz="2000" i="1">
                <a:solidFill>
                  <a:schemeClr val="tx1"/>
                </a:solidFill>
                <a:latin typeface="Arial" charset="0"/>
              </a:defRPr>
            </a:lvl8pPr>
            <a:lvl9pPr marL="3916874" indent="-230404" eaLnBrk="0" fontAlgn="base" hangingPunct="0">
              <a:spcBef>
                <a:spcPct val="50000"/>
              </a:spcBef>
              <a:spcAft>
                <a:spcPct val="0"/>
              </a:spcAft>
              <a:defRPr sz="2000" i="1">
                <a:solidFill>
                  <a:schemeClr val="tx1"/>
                </a:solidFill>
                <a:latin typeface="Arial" charset="0"/>
              </a:defRPr>
            </a:lvl9pPr>
          </a:lstStyle>
          <a:p>
            <a:fld id="{0D4FD8CD-D66E-4554-897C-4622DC087495}" type="slidenum">
              <a:rPr lang="en-US" sz="1200" i="0">
                <a:solidFill>
                  <a:srgbClr val="000000"/>
                </a:solidFill>
                <a:latin typeface="Times New Roman" pitchFamily="18" charset="0"/>
              </a:rPr>
              <a:pPr/>
              <a:t>73</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1316831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Oregon</a:t>
            </a:r>
            <a:r>
              <a:rPr lang="en-US" baseline="0" dirty="0" smtClean="0"/>
              <a:t> OSHA resources include an agricultural specific respiratory protection guide for agricultural employers </a:t>
            </a:r>
          </a:p>
          <a:p>
            <a:r>
              <a:rPr lang="en-US" dirty="0" smtClean="0"/>
              <a:t>This resource is located at </a:t>
            </a:r>
            <a:r>
              <a:rPr lang="en-US" baseline="0" dirty="0" smtClean="0"/>
              <a:t>Oregon OSHA </a:t>
            </a:r>
            <a:endParaRPr lang="en-US" dirty="0" smtClean="0"/>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8814" indent="-288005" eaLnBrk="0" hangingPunct="0">
              <a:defRPr sz="2000" i="1">
                <a:solidFill>
                  <a:schemeClr val="tx1"/>
                </a:solidFill>
                <a:latin typeface="Arial" charset="0"/>
              </a:defRPr>
            </a:lvl2pPr>
            <a:lvl3pPr marL="1152022" indent="-230404" eaLnBrk="0" hangingPunct="0">
              <a:defRPr sz="2000" i="1">
                <a:solidFill>
                  <a:schemeClr val="tx1"/>
                </a:solidFill>
                <a:latin typeface="Arial" charset="0"/>
              </a:defRPr>
            </a:lvl3pPr>
            <a:lvl4pPr marL="1612830" indent="-230404" eaLnBrk="0" hangingPunct="0">
              <a:defRPr sz="2000" i="1">
                <a:solidFill>
                  <a:schemeClr val="tx1"/>
                </a:solidFill>
                <a:latin typeface="Arial" charset="0"/>
              </a:defRPr>
            </a:lvl4pPr>
            <a:lvl5pPr marL="2073639" indent="-230404" eaLnBrk="0" hangingPunct="0">
              <a:defRPr sz="2000" i="1">
                <a:solidFill>
                  <a:schemeClr val="tx1"/>
                </a:solidFill>
                <a:latin typeface="Arial" charset="0"/>
              </a:defRPr>
            </a:lvl5pPr>
            <a:lvl6pPr marL="2534447" indent="-230404" eaLnBrk="0" fontAlgn="base" hangingPunct="0">
              <a:spcBef>
                <a:spcPct val="50000"/>
              </a:spcBef>
              <a:spcAft>
                <a:spcPct val="0"/>
              </a:spcAft>
              <a:defRPr sz="2000" i="1">
                <a:solidFill>
                  <a:schemeClr val="tx1"/>
                </a:solidFill>
                <a:latin typeface="Arial" charset="0"/>
              </a:defRPr>
            </a:lvl6pPr>
            <a:lvl7pPr marL="2995256" indent="-230404" eaLnBrk="0" fontAlgn="base" hangingPunct="0">
              <a:spcBef>
                <a:spcPct val="50000"/>
              </a:spcBef>
              <a:spcAft>
                <a:spcPct val="0"/>
              </a:spcAft>
              <a:defRPr sz="2000" i="1">
                <a:solidFill>
                  <a:schemeClr val="tx1"/>
                </a:solidFill>
                <a:latin typeface="Arial" charset="0"/>
              </a:defRPr>
            </a:lvl7pPr>
            <a:lvl8pPr marL="3456065" indent="-230404" eaLnBrk="0" fontAlgn="base" hangingPunct="0">
              <a:spcBef>
                <a:spcPct val="50000"/>
              </a:spcBef>
              <a:spcAft>
                <a:spcPct val="0"/>
              </a:spcAft>
              <a:defRPr sz="2000" i="1">
                <a:solidFill>
                  <a:schemeClr val="tx1"/>
                </a:solidFill>
                <a:latin typeface="Arial" charset="0"/>
              </a:defRPr>
            </a:lvl8pPr>
            <a:lvl9pPr marL="3916874" indent="-230404" eaLnBrk="0" fontAlgn="base" hangingPunct="0">
              <a:spcBef>
                <a:spcPct val="50000"/>
              </a:spcBef>
              <a:spcAft>
                <a:spcPct val="0"/>
              </a:spcAft>
              <a:defRPr sz="2000" i="1">
                <a:solidFill>
                  <a:schemeClr val="tx1"/>
                </a:solidFill>
                <a:latin typeface="Arial" charset="0"/>
              </a:defRPr>
            </a:lvl9pPr>
          </a:lstStyle>
          <a:p>
            <a:fld id="{FF5BF850-EAD3-4543-9DFB-FF62E83D8F37}" type="slidenum">
              <a:rPr lang="en-US" sz="1200" i="0">
                <a:solidFill>
                  <a:srgbClr val="000000"/>
                </a:solidFill>
                <a:latin typeface="Times New Roman" pitchFamily="18" charset="0"/>
              </a:rPr>
              <a:pPr/>
              <a:t>74</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7329270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r>
              <a:rPr lang="en-US" dirty="0" smtClean="0"/>
              <a:t>Review Employee Rights</a:t>
            </a:r>
          </a:p>
        </p:txBody>
      </p:sp>
      <p:sp>
        <p:nvSpPr>
          <p:cNvPr id="199684" name="Slide Number Placeholder 3"/>
          <p:cNvSpPr>
            <a:spLocks noGrp="1"/>
          </p:cNvSpPr>
          <p:nvPr>
            <p:ph type="sldNum" sz="quarter" idx="5"/>
          </p:nvPr>
        </p:nvSpPr>
        <p:spPr>
          <a:noFill/>
        </p:spPr>
        <p:txBody>
          <a:bodyPr/>
          <a:lstStyle/>
          <a:p>
            <a:fld id="{0D4414A2-337E-43E7-85F1-04A0C98DE148}" type="slidenum">
              <a:rPr lang="en-US" smtClean="0">
                <a:solidFill>
                  <a:srgbClr val="000000"/>
                </a:solidFill>
              </a:rPr>
              <a:pPr/>
              <a:t>75</a:t>
            </a:fld>
            <a:endParaRPr lang="en-US" smtClean="0">
              <a:solidFill>
                <a:srgbClr val="000000"/>
              </a:solidFill>
            </a:endParaRPr>
          </a:p>
        </p:txBody>
      </p:sp>
    </p:spTree>
    <p:extLst>
      <p:ext uri="{BB962C8B-B14F-4D97-AF65-F5344CB8AC3E}">
        <p14:creationId xmlns:p14="http://schemas.microsoft.com/office/powerpoint/2010/main" val="5320411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r>
              <a:rPr lang="en-US" dirty="0" smtClean="0"/>
              <a:t>Review Employee Rights</a:t>
            </a:r>
          </a:p>
        </p:txBody>
      </p:sp>
      <p:sp>
        <p:nvSpPr>
          <p:cNvPr id="200708" name="Slide Number Placeholder 3"/>
          <p:cNvSpPr>
            <a:spLocks noGrp="1"/>
          </p:cNvSpPr>
          <p:nvPr>
            <p:ph type="sldNum" sz="quarter" idx="5"/>
          </p:nvPr>
        </p:nvSpPr>
        <p:spPr>
          <a:noFill/>
        </p:spPr>
        <p:txBody>
          <a:bodyPr/>
          <a:lstStyle/>
          <a:p>
            <a:fld id="{89986CDD-6E5A-4399-AD60-E1778DBCB80D}" type="slidenum">
              <a:rPr lang="en-US" smtClean="0">
                <a:solidFill>
                  <a:srgbClr val="000000"/>
                </a:solidFill>
              </a:rPr>
              <a:pPr/>
              <a:t>76</a:t>
            </a:fld>
            <a:endParaRPr lang="en-US" smtClean="0">
              <a:solidFill>
                <a:srgbClr val="000000"/>
              </a:solidFill>
            </a:endParaRPr>
          </a:p>
        </p:txBody>
      </p:sp>
    </p:spTree>
    <p:extLst>
      <p:ext uri="{BB962C8B-B14F-4D97-AF65-F5344CB8AC3E}">
        <p14:creationId xmlns:p14="http://schemas.microsoft.com/office/powerpoint/2010/main" val="38242131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job has unique </a:t>
            </a:r>
            <a:r>
              <a:rPr lang="en-US" dirty="0" smtClean="0"/>
              <a:t>hazards. </a:t>
            </a:r>
            <a:endParaRPr lang="en-US" dirty="0"/>
          </a:p>
          <a:p>
            <a:r>
              <a:rPr lang="en-US" dirty="0" smtClean="0"/>
              <a:t>It is important to have the right personal protective equipment for the job.  Choices and comfort are critical to compliance. </a:t>
            </a:r>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78</a:t>
            </a:fld>
            <a:endParaRPr lang="en-US"/>
          </a:p>
        </p:txBody>
      </p:sp>
    </p:spTree>
    <p:extLst>
      <p:ext uri="{BB962C8B-B14F-4D97-AF65-F5344CB8AC3E}">
        <p14:creationId xmlns:p14="http://schemas.microsoft.com/office/powerpoint/2010/main" val="35003436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p:spPr>
        <p:txBody>
          <a:bodyPr/>
          <a:lstStyle/>
          <a:p>
            <a:r>
              <a:rPr lang="en-US" dirty="0" smtClean="0"/>
              <a:t>Review contact information</a:t>
            </a:r>
          </a:p>
        </p:txBody>
      </p:sp>
      <p:sp>
        <p:nvSpPr>
          <p:cNvPr id="263172" name="Slide Number Placeholder 3"/>
          <p:cNvSpPr>
            <a:spLocks noGrp="1"/>
          </p:cNvSpPr>
          <p:nvPr>
            <p:ph type="sldNum" sz="quarter" idx="5"/>
          </p:nvPr>
        </p:nvSpPr>
        <p:spPr>
          <a:noFill/>
        </p:spPr>
        <p:txBody>
          <a:bodyPr/>
          <a:lstStyle/>
          <a:p>
            <a:fld id="{1F1F7E01-D527-4F1C-87A8-102B512A97D9}" type="slidenum">
              <a:rPr lang="en-US" smtClean="0">
                <a:solidFill>
                  <a:srgbClr val="000000"/>
                </a:solidFill>
              </a:rPr>
              <a:pPr/>
              <a:t>79</a:t>
            </a:fld>
            <a:endParaRPr lang="en-US" smtClean="0">
              <a:solidFill>
                <a:srgbClr val="000000"/>
              </a:solidFill>
            </a:endParaRPr>
          </a:p>
        </p:txBody>
      </p:sp>
    </p:spTree>
    <p:extLst>
      <p:ext uri="{BB962C8B-B14F-4D97-AF65-F5344CB8AC3E}">
        <p14:creationId xmlns:p14="http://schemas.microsoft.com/office/powerpoint/2010/main" val="176054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Alveoli is where oxygen exchange takes place</a:t>
            </a:r>
          </a:p>
          <a:p>
            <a:r>
              <a:rPr lang="en-US" altLang="en-US" dirty="0" smtClean="0"/>
              <a:t>Grape like clusters</a:t>
            </a:r>
          </a:p>
          <a:p>
            <a:endParaRPr lang="en-US" altLang="en-US" dirty="0" smtClean="0"/>
          </a:p>
          <a:p>
            <a:r>
              <a:rPr lang="en-US" altLang="en-US" dirty="0" err="1" smtClean="0"/>
              <a:t>Respirable</a:t>
            </a:r>
            <a:r>
              <a:rPr lang="en-US" altLang="en-US" dirty="0" smtClean="0"/>
              <a:t> dust is defined as particle less than 10 microns </a:t>
            </a:r>
          </a:p>
          <a:p>
            <a:endParaRPr lang="en-US" altLang="en-US" dirty="0" smtClean="0"/>
          </a:p>
          <a:p>
            <a:r>
              <a:rPr lang="en-US" altLang="en-US" dirty="0" err="1" smtClean="0"/>
              <a:t>Respirable</a:t>
            </a:r>
            <a:r>
              <a:rPr lang="en-US" altLang="en-US" dirty="0" smtClean="0"/>
              <a:t> dust can end up in this area of the lung</a:t>
            </a:r>
          </a:p>
          <a:p>
            <a:endParaRPr lang="en-US" dirty="0"/>
          </a:p>
        </p:txBody>
      </p:sp>
      <p:sp>
        <p:nvSpPr>
          <p:cNvPr id="4" name="Slide Number Placeholder 3"/>
          <p:cNvSpPr>
            <a:spLocks noGrp="1"/>
          </p:cNvSpPr>
          <p:nvPr>
            <p:ph type="sldNum" sz="quarter" idx="10"/>
          </p:nvPr>
        </p:nvSpPr>
        <p:spPr/>
        <p:txBody>
          <a:bodyPr/>
          <a:lstStyle/>
          <a:p>
            <a:fld id="{E9395D3B-D489-42E0-BC1B-8B59659994AC}" type="slidenum">
              <a:rPr lang="en-US" smtClean="0"/>
              <a:t>8</a:t>
            </a:fld>
            <a:endParaRPr lang="en-US"/>
          </a:p>
        </p:txBody>
      </p:sp>
    </p:spTree>
    <p:extLst>
      <p:ext uri="{BB962C8B-B14F-4D97-AF65-F5344CB8AC3E}">
        <p14:creationId xmlns:p14="http://schemas.microsoft.com/office/powerpoint/2010/main" val="212575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p:spPr>
        <p:txBody>
          <a:bodyPr/>
          <a:lstStyle/>
          <a:p>
            <a:r>
              <a:rPr lang="en-US" dirty="0" smtClean="0"/>
              <a:t>Examples and comparison</a:t>
            </a:r>
            <a:r>
              <a:rPr lang="en-US" baseline="0" dirty="0" smtClean="0"/>
              <a:t> </a:t>
            </a:r>
            <a:r>
              <a:rPr lang="en-US" dirty="0" smtClean="0"/>
              <a:t>of Particle size</a:t>
            </a:r>
          </a:p>
          <a:p>
            <a:endParaRPr lang="en-US" dirty="0" smtClean="0"/>
          </a:p>
          <a:p>
            <a:r>
              <a:rPr lang="en-US" dirty="0" smtClean="0"/>
              <a:t>PM = Particle matter</a:t>
            </a:r>
          </a:p>
          <a:p>
            <a:r>
              <a:rPr lang="en-US" dirty="0" smtClean="0"/>
              <a:t>Fine Beach Sand =</a:t>
            </a:r>
            <a:r>
              <a:rPr lang="en-US" baseline="0" dirty="0" smtClean="0"/>
              <a:t> 90 microns</a:t>
            </a:r>
            <a:endParaRPr lang="en-US" dirty="0" smtClean="0"/>
          </a:p>
          <a:p>
            <a:r>
              <a:rPr lang="en-US" dirty="0" smtClean="0"/>
              <a:t>Human</a:t>
            </a:r>
            <a:r>
              <a:rPr lang="en-US" baseline="0" dirty="0" smtClean="0"/>
              <a:t> hair is 50-70 microns</a:t>
            </a:r>
          </a:p>
          <a:p>
            <a:r>
              <a:rPr lang="en-US" baseline="0" dirty="0" smtClean="0"/>
              <a:t>Dust, pollen and mod &lt; 10 microns</a:t>
            </a:r>
          </a:p>
          <a:p>
            <a:r>
              <a:rPr lang="en-US" baseline="0" dirty="0" smtClean="0"/>
              <a:t>Organic compounds, metal =&lt; 2.5 microns </a:t>
            </a:r>
          </a:p>
          <a:p>
            <a:r>
              <a:rPr lang="en-US" dirty="0" smtClean="0"/>
              <a:t> </a:t>
            </a:r>
          </a:p>
        </p:txBody>
      </p:sp>
      <p:sp>
        <p:nvSpPr>
          <p:cNvPr id="261124" name="Slide Number Placeholder 3"/>
          <p:cNvSpPr>
            <a:spLocks noGrp="1"/>
          </p:cNvSpPr>
          <p:nvPr>
            <p:ph type="sldNum" sz="quarter" idx="5"/>
          </p:nvPr>
        </p:nvSpPr>
        <p:spPr>
          <a:noFill/>
        </p:spPr>
        <p:txBody>
          <a:bodyPr/>
          <a:lstStyle/>
          <a:p>
            <a:fld id="{51E48ED2-583D-4F72-8273-35695C2FE5EC}" type="slidenum">
              <a:rPr lang="en-US" smtClean="0">
                <a:solidFill>
                  <a:srgbClr val="000000"/>
                </a:solidFill>
              </a:rPr>
              <a:pPr/>
              <a:t>9</a:t>
            </a:fld>
            <a:endParaRPr lang="en-US" smtClean="0">
              <a:solidFill>
                <a:srgbClr val="000000"/>
              </a:solidFill>
            </a:endParaRPr>
          </a:p>
        </p:txBody>
      </p:sp>
    </p:spTree>
    <p:extLst>
      <p:ext uri="{BB962C8B-B14F-4D97-AF65-F5344CB8AC3E}">
        <p14:creationId xmlns:p14="http://schemas.microsoft.com/office/powerpoint/2010/main" val="123545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98633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198738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314690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E39B0051-58E7-44FC-9C15-DE266324CE5C}" type="datetimeFigureOut">
              <a:rPr lang="en-US"/>
              <a:pPr>
                <a:defRPr/>
              </a:pPr>
              <a:t>6/8/2017</a:t>
            </a:fld>
            <a:endParaRPr lang="en-US" dirty="0"/>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0A75AC8E-D806-4BB4-9C99-AB3CA6071456}" type="slidenum">
              <a:rPr lang="en-US"/>
              <a:pPr>
                <a:defRPr/>
              </a:pPr>
              <a:t>‹#›</a:t>
            </a:fld>
            <a:endParaRPr lang="en-US" dirty="0"/>
          </a:p>
        </p:txBody>
      </p:sp>
    </p:spTree>
    <p:extLst>
      <p:ext uri="{BB962C8B-B14F-4D97-AF65-F5344CB8AC3E}">
        <p14:creationId xmlns:p14="http://schemas.microsoft.com/office/powerpoint/2010/main" val="427427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6F9785F3-E61C-4C30-AC9A-02AF948D0603}" type="datetimeFigureOut">
              <a:rPr lang="en-US"/>
              <a:pPr>
                <a:defRPr/>
              </a:pPr>
              <a:t>6/8/2017</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E56808E2-03B0-44E9-B940-BCC2A878D8E4}" type="slidenum">
              <a:rPr lang="en-US"/>
              <a:pPr>
                <a:defRPr/>
              </a:pPr>
              <a:t>‹#›</a:t>
            </a:fld>
            <a:endParaRPr lang="en-US"/>
          </a:p>
        </p:txBody>
      </p:sp>
    </p:spTree>
    <p:extLst>
      <p:ext uri="{BB962C8B-B14F-4D97-AF65-F5344CB8AC3E}">
        <p14:creationId xmlns:p14="http://schemas.microsoft.com/office/powerpoint/2010/main" val="2419911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40A2B007-00A0-49BB-86EE-B4DF269AFCB4}" type="datetimeFigureOut">
              <a:rPr lang="en-US"/>
              <a:pPr>
                <a:defRPr/>
              </a:pPr>
              <a:t>6/8/2017</a:t>
            </a:fld>
            <a:endParaRPr lang="en-US"/>
          </a:p>
        </p:txBody>
      </p:sp>
      <p:sp>
        <p:nvSpPr>
          <p:cNvPr id="3" name="Footer Placeholder 2"/>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F699346E-A7D4-473F-9A1A-D90813F5AA13}" type="slidenum">
              <a:rPr lang="en-US"/>
              <a:pPr>
                <a:defRPr/>
              </a:pPr>
              <a:t>‹#›</a:t>
            </a:fld>
            <a:endParaRPr lang="en-US"/>
          </a:p>
        </p:txBody>
      </p:sp>
    </p:spTree>
    <p:extLst>
      <p:ext uri="{BB962C8B-B14F-4D97-AF65-F5344CB8AC3E}">
        <p14:creationId xmlns:p14="http://schemas.microsoft.com/office/powerpoint/2010/main" val="275561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40A2B007-00A0-49BB-86EE-B4DF269AFCB4}" type="datetimeFigureOut">
              <a:rPr lang="en-US"/>
              <a:pPr>
                <a:defRPr/>
              </a:pPr>
              <a:t>6/8/2017</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B2814019-77BF-47B1-AD3D-25915AF2F879}" type="slidenum">
              <a:rPr lang="en-US"/>
              <a:pPr>
                <a:defRPr/>
              </a:pPr>
              <a:t>‹#›</a:t>
            </a:fld>
            <a:endParaRPr lang="en-US"/>
          </a:p>
        </p:txBody>
      </p:sp>
    </p:spTree>
    <p:extLst>
      <p:ext uri="{BB962C8B-B14F-4D97-AF65-F5344CB8AC3E}">
        <p14:creationId xmlns:p14="http://schemas.microsoft.com/office/powerpoint/2010/main" val="3554945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40A2B007-00A0-49BB-86EE-B4DF269AFCB4}" type="datetimeFigureOut">
              <a:rPr lang="en-US"/>
              <a:pPr>
                <a:defRPr/>
              </a:pPr>
              <a:t>6/8/2017</a:t>
            </a:fld>
            <a:endParaRPr lang="en-US"/>
          </a:p>
        </p:txBody>
      </p:sp>
      <p:sp>
        <p:nvSpPr>
          <p:cNvPr id="6" name="Footer Placeholder 5"/>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DE465B68-7AC3-4723-A9D9-CDD5769A09B9}" type="slidenum">
              <a:rPr lang="en-US"/>
              <a:pPr>
                <a:defRPr/>
              </a:pPr>
              <a:t>‹#›</a:t>
            </a:fld>
            <a:endParaRPr lang="en-US"/>
          </a:p>
        </p:txBody>
      </p:sp>
    </p:spTree>
    <p:extLst>
      <p:ext uri="{BB962C8B-B14F-4D97-AF65-F5344CB8AC3E}">
        <p14:creationId xmlns:p14="http://schemas.microsoft.com/office/powerpoint/2010/main" val="2479573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B28A528-37FB-4B62-A835-D4C3339BC579}" type="datetime1">
              <a:rPr lang="en-US">
                <a:solidFill>
                  <a:srgbClr val="000000"/>
                </a:solidFill>
              </a:rPr>
              <a:pPr>
                <a:defRPr/>
              </a:pPr>
              <a:t>6/8/2017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4669D1-8137-4FC8-AA9C-E28689C842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9469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B28A528-37FB-4B62-A835-D4C3339BC579}" type="datetime1">
              <a:rPr lang="en-US">
                <a:solidFill>
                  <a:srgbClr val="000000"/>
                </a:solidFill>
              </a:rPr>
              <a:pPr>
                <a:defRPr/>
              </a:pPr>
              <a:t>6/8/2017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4669D1-8137-4FC8-AA9C-E28689C842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9469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87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3665927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490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314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6/8/2017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396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solidFill>
                  <a:prstClr val="black">
                    <a:tint val="75000"/>
                  </a:prstClr>
                </a:solidFill>
              </a:rPr>
              <a:pPr/>
              <a:t>6/8/2017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53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solidFill>
                  <a:prstClr val="black">
                    <a:tint val="75000"/>
                  </a:prstClr>
                </a:solidFill>
              </a:rPr>
              <a:pPr/>
              <a:t>6/8/2017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203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solidFill>
                  <a:prstClr val="black">
                    <a:tint val="75000"/>
                  </a:prstClr>
                </a:solidFill>
              </a:rPr>
              <a:pPr/>
              <a:t>6/8/2017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460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6/8/2017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32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6/8/2017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628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126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00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413597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pPr/>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340631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pPr/>
              <a:t>6/8/2017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424239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pPr/>
              <a:t>6/8/2017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61075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pPr/>
              <a:t>6/8/2017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305937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pPr/>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364566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pPr/>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286760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7.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8.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pPr/>
              <a:t>6/8/2017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pPr/>
              <a:t>‹#›</a:t>
            </a:fld>
            <a:endParaRPr lang="en-US"/>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D3AED75D-9110-4E90-BB7D-13226DD75EDD}" type="datetimeFigureOut">
              <a:rPr lang="en-US"/>
              <a:pPr>
                <a:defRPr/>
              </a:pPr>
              <a:t>6/8/2017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CFEE5D61-F842-4511-8C41-37308CB0246B}" type="slidenum">
              <a:rPr lang="en-US"/>
              <a:pPr>
                <a:defRPr/>
              </a:pPr>
              <a:t>‹#›</a:t>
            </a:fld>
            <a:endParaRPr lang="en-US" dirty="0"/>
          </a:p>
        </p:txBody>
      </p:sp>
    </p:spTree>
    <p:extLst>
      <p:ext uri="{BB962C8B-B14F-4D97-AF65-F5344CB8AC3E}">
        <p14:creationId xmlns:p14="http://schemas.microsoft.com/office/powerpoint/2010/main" val="2683131820"/>
      </p:ext>
    </p:extLst>
  </p:cSld>
  <p:clrMap bg1="lt1" tx1="dk1" bg2="lt2" tx2="dk2" accent1="accent1" accent2="accent2" accent3="accent3" accent4="accent4" accent5="accent5" accent6="accent6" hlink="hlink" folHlink="folHlink"/>
  <p:sldLayoutIdLst>
    <p:sldLayoutId id="214748368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cs typeface="+mn-cs"/>
              </a:defRPr>
            </a:lvl1pPr>
          </a:lstStyle>
          <a:p>
            <a:pPr>
              <a:defRPr/>
            </a:pPr>
            <a:fld id="{8A98F2FF-1B51-4343-A9B2-85CB5360001C}" type="datetimeFigureOut">
              <a:rPr lang="en-US"/>
              <a:pPr>
                <a:defRPr/>
              </a:pPr>
              <a:t>6/8/2017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cs typeface="+mn-cs"/>
              </a:defRPr>
            </a:lvl1pPr>
          </a:lstStyle>
          <a:p>
            <a:pPr>
              <a:defRPr/>
            </a:pPr>
            <a:fld id="{9DFB5D6A-A8BE-4578-B237-7F3E5B83D9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40A2B007-00A0-49BB-86EE-B4DF269AFCB4}" type="datetimeFigureOut">
              <a:rPr lang="en-US"/>
              <a:pPr>
                <a:defRPr/>
              </a:pPr>
              <a:t>6/8/2017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073659B3-BE39-420A-8C4B-94480B4F6C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3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i="0"/>
            </a:lvl1pPr>
          </a:lstStyle>
          <a:p>
            <a:pPr fontAlgn="base">
              <a:spcAft>
                <a:spcPct val="0"/>
              </a:spcAft>
              <a:defRPr/>
            </a:pPr>
            <a:fld id="{4E8EEE44-5A04-4735-9786-06BA91EC035A}" type="datetime1">
              <a:rPr lang="en-US">
                <a:solidFill>
                  <a:srgbClr val="000000"/>
                </a:solidFill>
              </a:rPr>
              <a:pPr fontAlgn="base">
                <a:spcAft>
                  <a:spcPct val="0"/>
                </a:spcAft>
                <a:defRPr/>
              </a:pPr>
              <a:t>6/8/2017</a:t>
            </a:fld>
            <a:endParaRPr lang="en-US">
              <a:solidFill>
                <a:srgbClr val="000000"/>
              </a:solidFill>
            </a:endParaRPr>
          </a:p>
        </p:txBody>
      </p:sp>
      <p:sp>
        <p:nvSpPr>
          <p:cNvPr id="303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i="0"/>
            </a:lvl1pPr>
          </a:lstStyle>
          <a:p>
            <a:pPr fontAlgn="base">
              <a:spcAft>
                <a:spcPct val="0"/>
              </a:spcAft>
              <a:defRPr/>
            </a:pPr>
            <a:endParaRPr lang="en-US">
              <a:solidFill>
                <a:srgbClr val="000000"/>
              </a:solidFill>
            </a:endParaRPr>
          </a:p>
        </p:txBody>
      </p:sp>
      <p:sp>
        <p:nvSpPr>
          <p:cNvPr id="303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i="0"/>
            </a:lvl1pPr>
          </a:lstStyle>
          <a:p>
            <a:pPr fontAlgn="base">
              <a:spcAft>
                <a:spcPct val="0"/>
              </a:spcAft>
              <a:defRPr/>
            </a:pPr>
            <a:fld id="{7517F1D3-0A55-4EC7-835A-4B7C0C44DCB3}" type="slidenum">
              <a:rPr lang="en-US">
                <a:solidFill>
                  <a:srgbClr val="000000"/>
                </a:solidFill>
              </a:rPr>
              <a:pPr fontAlgn="base">
                <a:spcAft>
                  <a:spcPct val="0"/>
                </a:spcAft>
                <a:defRPr/>
              </a:pPr>
              <a:t>‹#›</a:t>
            </a:fld>
            <a:endParaRPr lang="en-US">
              <a:solidFill>
                <a:srgbClr val="000000"/>
              </a:solidFill>
            </a:endParaRPr>
          </a:p>
        </p:txBody>
      </p:sp>
      <p:pic>
        <p:nvPicPr>
          <p:cNvPr id="1031" name="Picture 7" descr="AgriSafe-slid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griSafe-farm"/>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3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i="0"/>
            </a:lvl1pPr>
          </a:lstStyle>
          <a:p>
            <a:pPr fontAlgn="base">
              <a:spcAft>
                <a:spcPct val="0"/>
              </a:spcAft>
              <a:defRPr/>
            </a:pPr>
            <a:fld id="{4E8EEE44-5A04-4735-9786-06BA91EC035A}" type="datetime1">
              <a:rPr lang="en-US">
                <a:solidFill>
                  <a:srgbClr val="000000"/>
                </a:solidFill>
              </a:rPr>
              <a:pPr fontAlgn="base">
                <a:spcAft>
                  <a:spcPct val="0"/>
                </a:spcAft>
                <a:defRPr/>
              </a:pPr>
              <a:t>6/8/2017</a:t>
            </a:fld>
            <a:endParaRPr lang="en-US">
              <a:solidFill>
                <a:srgbClr val="000000"/>
              </a:solidFill>
            </a:endParaRPr>
          </a:p>
        </p:txBody>
      </p:sp>
      <p:sp>
        <p:nvSpPr>
          <p:cNvPr id="303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i="0"/>
            </a:lvl1pPr>
          </a:lstStyle>
          <a:p>
            <a:pPr fontAlgn="base">
              <a:spcAft>
                <a:spcPct val="0"/>
              </a:spcAft>
              <a:defRPr/>
            </a:pPr>
            <a:endParaRPr lang="en-US">
              <a:solidFill>
                <a:srgbClr val="000000"/>
              </a:solidFill>
            </a:endParaRPr>
          </a:p>
        </p:txBody>
      </p:sp>
      <p:sp>
        <p:nvSpPr>
          <p:cNvPr id="303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i="0"/>
            </a:lvl1pPr>
          </a:lstStyle>
          <a:p>
            <a:pPr fontAlgn="base">
              <a:spcAft>
                <a:spcPct val="0"/>
              </a:spcAft>
              <a:defRPr/>
            </a:pPr>
            <a:fld id="{7517F1D3-0A55-4EC7-835A-4B7C0C44DCB3}" type="slidenum">
              <a:rPr lang="en-US">
                <a:solidFill>
                  <a:srgbClr val="000000"/>
                </a:solidFill>
              </a:rPr>
              <a:pPr fontAlgn="base">
                <a:spcAft>
                  <a:spcPct val="0"/>
                </a:spcAft>
                <a:defRPr/>
              </a:pPr>
              <a:t>‹#›</a:t>
            </a:fld>
            <a:endParaRPr lang="en-US">
              <a:solidFill>
                <a:srgbClr val="000000"/>
              </a:solidFill>
            </a:endParaRPr>
          </a:p>
        </p:txBody>
      </p:sp>
      <p:pic>
        <p:nvPicPr>
          <p:cNvPr id="1031" name="Picture 7" descr="AgriSafe-slid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griSafe-farm"/>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344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65.wmf"/></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2.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6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27.jpeg"/><Relationship Id="rId4" Type="http://schemas.openxmlformats.org/officeDocument/2006/relationships/image" Target="../media/image83.jpeg"/></Relationships>
</file>

<file path=ppt/slides/_rels/slide6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3.xml"/><Relationship Id="rId1" Type="http://schemas.openxmlformats.org/officeDocument/2006/relationships/slideLayout" Target="../slideLayouts/slideLayout17.xml"/><Relationship Id="rId4" Type="http://schemas.openxmlformats.org/officeDocument/2006/relationships/image" Target="../media/image86.jpeg"/></Relationships>
</file>

<file path=ppt/slides/_rels/slide6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4.xml"/><Relationship Id="rId1" Type="http://schemas.openxmlformats.org/officeDocument/2006/relationships/slideLayout" Target="../slideLayouts/slideLayout18.xml"/><Relationship Id="rId5" Type="http://schemas.openxmlformats.org/officeDocument/2006/relationships/image" Target="../media/image89.jpeg"/><Relationship Id="rId4" Type="http://schemas.openxmlformats.org/officeDocument/2006/relationships/image" Target="../media/image88.jpeg"/></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90.jpeg"/></Relationships>
</file>

<file path=ppt/slides/_rels/slide6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6.xml"/><Relationship Id="rId5" Type="http://schemas.openxmlformats.org/officeDocument/2006/relationships/image" Target="../media/image92.jpeg"/><Relationship Id="rId4" Type="http://schemas.openxmlformats.org/officeDocument/2006/relationships/image" Target="../media/image28.jpeg"/></Relationships>
</file>

<file path=ppt/slides/_rels/slide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8" Type="http://schemas.openxmlformats.org/officeDocument/2006/relationships/hyperlink" Target="http://www.osha.gov/Publications/3384small-entity-for-respiratory-protection-standard-rev.pdf" TargetMode="External"/><Relationship Id="rId3" Type="http://schemas.openxmlformats.org/officeDocument/2006/relationships/image" Target="../media/image18.jpeg"/><Relationship Id="rId7" Type="http://schemas.openxmlformats.org/officeDocument/2006/relationships/hyperlink" Target="http://www.osha.gov/OshDoc/data_Hurricane_Facts/sp_respirators_qc.pdf" TargetMode="External"/><Relationship Id="rId12" Type="http://schemas.openxmlformats.org/officeDocument/2006/relationships/hyperlink" Target="http://www.osha.gov/Publications/respirators-vs-surgicalmasks-factsheet.pdf"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www.osha.gov/Publications/3280-10N-05-spanish-07-05-2007.html" TargetMode="External"/><Relationship Id="rId11" Type="http://schemas.openxmlformats.org/officeDocument/2006/relationships/hyperlink" Target="http://www.osha.gov/Publications/respirators-vs-surgicalmasks-factsheet.html" TargetMode="External"/><Relationship Id="rId5" Type="http://schemas.openxmlformats.org/officeDocument/2006/relationships/hyperlink" Target="http://www.osha.gov/OshDoc/data_Hurricane_Facts/respirators.pdf" TargetMode="External"/><Relationship Id="rId10" Type="http://schemas.openxmlformats.org/officeDocument/2006/relationships/hyperlink" Target="http://www.osha.gov/Publications/3352-APF-respirators.pdf" TargetMode="External"/><Relationship Id="rId4" Type="http://schemas.openxmlformats.org/officeDocument/2006/relationships/hyperlink" Target="http://www.osha.gov/Publications/3280-10N-05-english-06-27-2007.html" TargetMode="External"/><Relationship Id="rId9" Type="http://schemas.openxmlformats.org/officeDocument/2006/relationships/hyperlink" Target="http://www.osha.gov/Publications/3352-APF-respirators.html"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7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2.xml"/><Relationship Id="rId1" Type="http://schemas.openxmlformats.org/officeDocument/2006/relationships/slideLayout" Target="../slideLayouts/slideLayout13.xml"/><Relationship Id="rId4" Type="http://schemas.openxmlformats.org/officeDocument/2006/relationships/image" Target="../media/image95.png"/></Relationships>
</file>

<file path=ppt/slides/_rels/slide7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73.xml"/><Relationship Id="rId1" Type="http://schemas.openxmlformats.org/officeDocument/2006/relationships/slideLayout" Target="../slideLayouts/slideLayout13.xml"/><Relationship Id="rId5" Type="http://schemas.openxmlformats.org/officeDocument/2006/relationships/image" Target="../media/image98.jpeg"/><Relationship Id="rId4" Type="http://schemas.openxmlformats.org/officeDocument/2006/relationships/image" Target="../media/image97.png"/></Relationships>
</file>

<file path=ppt/slides/_rels/slide7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6.xml"/><Relationship Id="rId5" Type="http://schemas.openxmlformats.org/officeDocument/2006/relationships/image" Target="../media/image101.png"/><Relationship Id="rId4" Type="http://schemas.openxmlformats.org/officeDocument/2006/relationships/hyperlink" Target="http://www.whistleblowers.gov/" TargetMode="External"/></Relationships>
</file>

<file path=ppt/slides/_rels/slide78.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76.jpeg"/><Relationship Id="rId7" Type="http://schemas.openxmlformats.org/officeDocument/2006/relationships/image" Target="../media/image105.jpe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7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223499"/>
            <a:ext cx="6553200" cy="1447800"/>
          </a:xfrm>
        </p:spPr>
        <p:txBody>
          <a:bodyPr>
            <a:noAutofit/>
          </a:bodyPr>
          <a:lstStyle/>
          <a:p>
            <a:r>
              <a:rPr lang="en-US" sz="3800" b="1" dirty="0" smtClean="0"/>
              <a:t/>
            </a:r>
            <a:br>
              <a:rPr lang="en-US" sz="3800" b="1" dirty="0" smtClean="0"/>
            </a:br>
            <a:r>
              <a:rPr lang="en-US" sz="4000" dirty="0" smtClean="0"/>
              <a:t/>
            </a:r>
            <a:br>
              <a:rPr lang="en-US" sz="4000" dirty="0" smtClean="0"/>
            </a:br>
            <a:r>
              <a:rPr lang="en-US" sz="4000" b="1" dirty="0" smtClean="0"/>
              <a:t>Respiratory Selection for the Agriculture Producer</a:t>
            </a:r>
            <a:r>
              <a:rPr lang="en-US" sz="4000" dirty="0" smtClean="0"/>
              <a:t/>
            </a:r>
            <a:br>
              <a:rPr lang="en-US" sz="4000" dirty="0" smtClean="0"/>
            </a:br>
            <a:endParaRPr lang="en-US" sz="3600" dirty="0"/>
          </a:p>
        </p:txBody>
      </p:sp>
    </p:spTree>
    <p:extLst>
      <p:ext uri="{BB962C8B-B14F-4D97-AF65-F5344CB8AC3E}">
        <p14:creationId xmlns:p14="http://schemas.microsoft.com/office/powerpoint/2010/main" val="415473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057400" y="76200"/>
            <a:ext cx="6629400" cy="685800"/>
          </a:xfrm>
        </p:spPr>
        <p:txBody>
          <a:bodyPr>
            <a:normAutofit/>
          </a:bodyPr>
          <a:lstStyle/>
          <a:p>
            <a:pPr eaLnBrk="1" hangingPunct="1"/>
            <a:r>
              <a:rPr lang="en-US" altLang="en-US" sz="3600" b="1" dirty="0" smtClean="0"/>
              <a:t>Defense Mechanisms	</a:t>
            </a:r>
          </a:p>
        </p:txBody>
      </p:sp>
      <p:sp>
        <p:nvSpPr>
          <p:cNvPr id="5" name="Rectangle 3"/>
          <p:cNvSpPr>
            <a:spLocks noGrp="1" noChangeArrowheads="1"/>
          </p:cNvSpPr>
          <p:nvPr>
            <p:ph idx="1"/>
          </p:nvPr>
        </p:nvSpPr>
        <p:spPr>
          <a:xfrm>
            <a:off x="2057400" y="2057400"/>
            <a:ext cx="6553200" cy="4068763"/>
          </a:xfrm>
        </p:spPr>
        <p:txBody>
          <a:bodyPr/>
          <a:lstStyle/>
          <a:p>
            <a:pPr marL="0" indent="0" eaLnBrk="1" hangingPunct="1">
              <a:lnSpc>
                <a:spcPct val="130000"/>
              </a:lnSpc>
              <a:buNone/>
            </a:pPr>
            <a:r>
              <a:rPr lang="en-US" altLang="en-US" sz="2400" dirty="0" smtClean="0"/>
              <a:t>Cough Reflex</a:t>
            </a:r>
          </a:p>
          <a:p>
            <a:pPr lvl="1" eaLnBrk="1" hangingPunct="1">
              <a:lnSpc>
                <a:spcPct val="130000"/>
              </a:lnSpc>
            </a:pPr>
            <a:r>
              <a:rPr lang="en-US" altLang="en-US" sz="2400" dirty="0" smtClean="0"/>
              <a:t>Clears the airway of secretions</a:t>
            </a:r>
          </a:p>
          <a:p>
            <a:pPr lvl="1" eaLnBrk="1" hangingPunct="1">
              <a:lnSpc>
                <a:spcPct val="130000"/>
              </a:lnSpc>
            </a:pPr>
            <a:endParaRPr lang="en-US" altLang="en-US" sz="2400" dirty="0" smtClean="0"/>
          </a:p>
          <a:p>
            <a:pPr marL="0" indent="0" eaLnBrk="1" hangingPunct="1">
              <a:lnSpc>
                <a:spcPct val="130000"/>
              </a:lnSpc>
              <a:buNone/>
            </a:pPr>
            <a:r>
              <a:rPr lang="en-US" altLang="en-US" sz="2400" dirty="0" smtClean="0"/>
              <a:t>Reflex Bronchoconstriction</a:t>
            </a:r>
          </a:p>
          <a:p>
            <a:pPr lvl="1" eaLnBrk="1" hangingPunct="1">
              <a:lnSpc>
                <a:spcPct val="130000"/>
              </a:lnSpc>
            </a:pPr>
            <a:r>
              <a:rPr lang="en-US" altLang="en-US" sz="2400" dirty="0" smtClean="0"/>
              <a:t>Response to breathing in large amounts of irritating substances such as dusts </a:t>
            </a:r>
          </a:p>
          <a:p>
            <a:pPr eaLnBrk="1" hangingPunct="1"/>
            <a:endParaRPr lang="en-US" altLang="en-US" dirty="0" smtClean="0"/>
          </a:p>
        </p:txBody>
      </p:sp>
    </p:spTree>
    <p:extLst>
      <p:ext uri="{BB962C8B-B14F-4D97-AF65-F5344CB8AC3E}">
        <p14:creationId xmlns:p14="http://schemas.microsoft.com/office/powerpoint/2010/main" val="2039801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905000" y="152400"/>
            <a:ext cx="7086600" cy="914400"/>
          </a:xfrm>
        </p:spPr>
        <p:txBody>
          <a:bodyPr>
            <a:normAutofit fontScale="90000"/>
          </a:bodyPr>
          <a:lstStyle/>
          <a:p>
            <a:pPr eaLnBrk="1" hangingPunct="1"/>
            <a:r>
              <a:rPr lang="en-US" altLang="en-US" sz="3200" b="1" dirty="0" smtClean="0"/>
              <a:t>   </a:t>
            </a:r>
            <a:r>
              <a:rPr lang="en-US" altLang="en-US" sz="4000" b="1" dirty="0" smtClean="0"/>
              <a:t>Normal Defense </a:t>
            </a:r>
            <a:r>
              <a:rPr lang="en-US" altLang="en-US" sz="4000" b="1" dirty="0"/>
              <a:t>M</a:t>
            </a:r>
            <a:r>
              <a:rPr lang="en-US" altLang="en-US" sz="4000" b="1" dirty="0" smtClean="0"/>
              <a:t>echanisms </a:t>
            </a:r>
            <a:r>
              <a:rPr lang="en-US" altLang="en-US" sz="3200" b="1" dirty="0" smtClean="0"/>
              <a:t/>
            </a:r>
            <a:br>
              <a:rPr lang="en-US" altLang="en-US" sz="3200" b="1" dirty="0" smtClean="0"/>
            </a:br>
            <a:endParaRPr lang="en-US" altLang="en-US" sz="2800" b="1" dirty="0" smtClean="0"/>
          </a:p>
        </p:txBody>
      </p:sp>
      <p:sp>
        <p:nvSpPr>
          <p:cNvPr id="5" name="Rectangle 3"/>
          <p:cNvSpPr>
            <a:spLocks noGrp="1" noChangeArrowheads="1"/>
          </p:cNvSpPr>
          <p:nvPr>
            <p:ph idx="1"/>
          </p:nvPr>
        </p:nvSpPr>
        <p:spPr>
          <a:xfrm>
            <a:off x="1905000" y="1676400"/>
            <a:ext cx="6858000" cy="2209801"/>
          </a:xfrm>
        </p:spPr>
        <p:txBody>
          <a:bodyPr/>
          <a:lstStyle/>
          <a:p>
            <a:pPr eaLnBrk="1" hangingPunct="1"/>
            <a:r>
              <a:rPr lang="en-US" altLang="en-US" sz="2400" dirty="0" err="1" smtClean="0"/>
              <a:t>Mucociliary</a:t>
            </a:r>
            <a:r>
              <a:rPr lang="en-US" altLang="en-US" sz="2400" dirty="0" smtClean="0"/>
              <a:t> Clearance</a:t>
            </a:r>
          </a:p>
          <a:p>
            <a:pPr eaLnBrk="1" hangingPunct="1"/>
            <a:r>
              <a:rPr lang="en-US" altLang="en-US" sz="2400" dirty="0" smtClean="0"/>
              <a:t>Air filtration and mucus trapping in upper airway</a:t>
            </a:r>
          </a:p>
          <a:p>
            <a:pPr lvl="1" eaLnBrk="1" hangingPunct="1"/>
            <a:r>
              <a:rPr lang="en-US" altLang="en-US" sz="2400" dirty="0" smtClean="0"/>
              <a:t>Removes large particles</a:t>
            </a:r>
          </a:p>
          <a:p>
            <a:pPr lvl="1" eaLnBrk="1" hangingPunct="1"/>
            <a:r>
              <a:rPr lang="en-US" altLang="en-US" sz="2400" dirty="0" smtClean="0"/>
              <a:t>Smaller particles still can reach the alveoli</a:t>
            </a:r>
          </a:p>
          <a:p>
            <a:pPr eaLnBrk="1" hangingPunct="1"/>
            <a:endParaRPr lang="en-US" altLang="en-US" sz="2000" dirty="0" smtClean="0"/>
          </a:p>
        </p:txBody>
      </p:sp>
      <p:pic>
        <p:nvPicPr>
          <p:cNvPr id="6" name="Picture 5" descr="cilia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000" y="3657600"/>
            <a:ext cx="52578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801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6000" y="0"/>
            <a:ext cx="6400800" cy="838200"/>
          </a:xfrm>
        </p:spPr>
        <p:txBody>
          <a:bodyPr>
            <a:normAutofit/>
          </a:bodyPr>
          <a:lstStyle/>
          <a:p>
            <a:pPr eaLnBrk="1" hangingPunct="1"/>
            <a:r>
              <a:rPr lang="en-US" altLang="en-US" sz="3600" b="1" dirty="0" smtClean="0"/>
              <a:t>Types of Respiratory Hazards</a:t>
            </a:r>
          </a:p>
        </p:txBody>
      </p:sp>
      <p:sp>
        <p:nvSpPr>
          <p:cNvPr id="5" name="Content Placeholder 2"/>
          <p:cNvSpPr>
            <a:spLocks noGrp="1"/>
          </p:cNvSpPr>
          <p:nvPr>
            <p:ph idx="1"/>
          </p:nvPr>
        </p:nvSpPr>
        <p:spPr>
          <a:xfrm>
            <a:off x="2209800" y="1676400"/>
            <a:ext cx="6705600" cy="4876800"/>
          </a:xfrm>
        </p:spPr>
        <p:txBody>
          <a:bodyPr>
            <a:normAutofit/>
          </a:bodyPr>
          <a:lstStyle/>
          <a:p>
            <a:pPr eaLnBrk="1" hangingPunct="1"/>
            <a:r>
              <a:rPr lang="en-US" altLang="en-US" sz="2400" dirty="0" smtClean="0"/>
              <a:t>Livestock &amp; Poultry confinements </a:t>
            </a:r>
          </a:p>
          <a:p>
            <a:pPr eaLnBrk="1" hangingPunct="1"/>
            <a:r>
              <a:rPr lang="en-US" altLang="en-US" sz="2400" dirty="0" smtClean="0"/>
              <a:t>Confined Animal Feeding Operations (CAFOS)</a:t>
            </a:r>
          </a:p>
          <a:p>
            <a:pPr eaLnBrk="1" hangingPunct="1"/>
            <a:r>
              <a:rPr lang="en-US" altLang="en-US" sz="2400" dirty="0" smtClean="0"/>
              <a:t>Pesticides</a:t>
            </a:r>
          </a:p>
          <a:p>
            <a:pPr eaLnBrk="1" hangingPunct="1"/>
            <a:r>
              <a:rPr lang="en-US" altLang="en-US" sz="2400" dirty="0" smtClean="0"/>
              <a:t>Grain Handling</a:t>
            </a:r>
          </a:p>
          <a:p>
            <a:pPr eaLnBrk="1" hangingPunct="1"/>
            <a:r>
              <a:rPr lang="en-US" altLang="en-US" sz="2400" dirty="0" smtClean="0"/>
              <a:t>Anhydrous Ammonia </a:t>
            </a:r>
          </a:p>
          <a:p>
            <a:pPr eaLnBrk="1" hangingPunct="1"/>
            <a:r>
              <a:rPr lang="en-US" altLang="en-US" sz="2400" dirty="0" smtClean="0"/>
              <a:t>Welding</a:t>
            </a:r>
          </a:p>
          <a:p>
            <a:pPr eaLnBrk="1" hangingPunct="1"/>
            <a:r>
              <a:rPr lang="en-US" altLang="en-US" sz="2400" dirty="0" smtClean="0"/>
              <a:t>Using gas or diesel engine indoors</a:t>
            </a:r>
          </a:p>
          <a:p>
            <a:pPr eaLnBrk="1" hangingPunct="1"/>
            <a:r>
              <a:rPr lang="en-US" altLang="en-US" sz="2400" dirty="0" smtClean="0"/>
              <a:t>Fumigation</a:t>
            </a:r>
          </a:p>
          <a:p>
            <a:pPr eaLnBrk="1" hangingPunct="1"/>
            <a:r>
              <a:rPr lang="en-US" altLang="en-US" sz="2400" dirty="0" smtClean="0"/>
              <a:t>Silo Entry</a:t>
            </a:r>
          </a:p>
          <a:p>
            <a:pPr eaLnBrk="1" hangingPunct="1"/>
            <a:r>
              <a:rPr lang="en-US" altLang="en-US" sz="2400" dirty="0" smtClean="0"/>
              <a:t>Paint (spraying)</a:t>
            </a:r>
          </a:p>
          <a:p>
            <a:pPr eaLnBrk="1" hangingPunct="1"/>
            <a:r>
              <a:rPr lang="en-US" altLang="en-US" sz="2400" dirty="0" smtClean="0"/>
              <a:t>Woodworking</a:t>
            </a:r>
          </a:p>
        </p:txBody>
      </p:sp>
    </p:spTree>
    <p:extLst>
      <p:ext uri="{BB962C8B-B14F-4D97-AF65-F5344CB8AC3E}">
        <p14:creationId xmlns:p14="http://schemas.microsoft.com/office/powerpoint/2010/main" val="3865932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Polling Question</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pPr lvl="0">
              <a:buNone/>
            </a:pPr>
            <a:r>
              <a:rPr lang="en-US" sz="4400" dirty="0" smtClean="0"/>
              <a:t>How’s the pace of this webinar?</a:t>
            </a:r>
          </a:p>
          <a:p>
            <a:pPr>
              <a:buNone/>
            </a:pPr>
            <a:r>
              <a:rPr lang="en-US" sz="4000" dirty="0" smtClean="0"/>
              <a:t>Answer choices:</a:t>
            </a:r>
            <a:br>
              <a:rPr lang="en-US" sz="4000" dirty="0" smtClean="0"/>
            </a:br>
            <a:r>
              <a:rPr lang="en-US" sz="4000" dirty="0" smtClean="0"/>
              <a:t>	Much too slow</a:t>
            </a:r>
            <a:br>
              <a:rPr lang="en-US" sz="4000" dirty="0" smtClean="0"/>
            </a:br>
            <a:r>
              <a:rPr lang="en-US" sz="4000" dirty="0" smtClean="0"/>
              <a:t>	A bit too slow</a:t>
            </a:r>
            <a:br>
              <a:rPr lang="en-US" sz="4000" dirty="0" smtClean="0"/>
            </a:br>
            <a:r>
              <a:rPr lang="en-US" sz="4000" dirty="0" smtClean="0"/>
              <a:t>	About right</a:t>
            </a:r>
            <a:br>
              <a:rPr lang="en-US" sz="4000" dirty="0" smtClean="0"/>
            </a:br>
            <a:r>
              <a:rPr lang="en-US" sz="4000" dirty="0" smtClean="0"/>
              <a:t>	A bit too fast</a:t>
            </a:r>
            <a:br>
              <a:rPr lang="en-US" sz="4000" dirty="0" smtClean="0"/>
            </a:br>
            <a:r>
              <a:rPr lang="en-US" sz="4000" dirty="0" smtClean="0"/>
              <a:t>	Much too fast </a:t>
            </a:r>
          </a:p>
          <a:p>
            <a:pPr algn="ctr">
              <a:buNone/>
            </a:pPr>
            <a:endParaRPr lang="en-US" sz="4400" dirty="0" smtClean="0"/>
          </a:p>
        </p:txBody>
      </p:sp>
    </p:spTree>
    <p:extLst>
      <p:ext uri="{BB962C8B-B14F-4D97-AF65-F5344CB8AC3E}">
        <p14:creationId xmlns:p14="http://schemas.microsoft.com/office/powerpoint/2010/main" val="89023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09800" y="0"/>
            <a:ext cx="6477000" cy="914400"/>
          </a:xfrm>
        </p:spPr>
        <p:txBody>
          <a:bodyPr/>
          <a:lstStyle/>
          <a:p>
            <a:pPr eaLnBrk="1" hangingPunct="1"/>
            <a:r>
              <a:rPr lang="en-US" altLang="en-US" sz="3600" b="1" dirty="0" smtClean="0"/>
              <a:t>General Symptoms</a:t>
            </a:r>
          </a:p>
        </p:txBody>
      </p:sp>
      <p:sp>
        <p:nvSpPr>
          <p:cNvPr id="5" name="Rectangle 3"/>
          <p:cNvSpPr>
            <a:spLocks noGrp="1" noChangeArrowheads="1"/>
          </p:cNvSpPr>
          <p:nvPr>
            <p:ph idx="1"/>
          </p:nvPr>
        </p:nvSpPr>
        <p:spPr>
          <a:xfrm>
            <a:off x="2209800" y="1676400"/>
            <a:ext cx="6553200" cy="5181600"/>
          </a:xfrm>
        </p:spPr>
        <p:txBody>
          <a:bodyPr>
            <a:normAutofit/>
          </a:bodyPr>
          <a:lstStyle/>
          <a:p>
            <a:pPr eaLnBrk="1" hangingPunct="1">
              <a:lnSpc>
                <a:spcPct val="110000"/>
              </a:lnSpc>
            </a:pPr>
            <a:r>
              <a:rPr lang="en-US" altLang="en-US" sz="2400" dirty="0" smtClean="0"/>
              <a:t>Headache</a:t>
            </a:r>
          </a:p>
          <a:p>
            <a:pPr eaLnBrk="1" hangingPunct="1">
              <a:lnSpc>
                <a:spcPct val="110000"/>
              </a:lnSpc>
            </a:pPr>
            <a:r>
              <a:rPr lang="en-US" altLang="en-US" sz="2400" dirty="0" smtClean="0"/>
              <a:t>Dizziness</a:t>
            </a:r>
          </a:p>
          <a:p>
            <a:pPr eaLnBrk="1" hangingPunct="1">
              <a:lnSpc>
                <a:spcPct val="110000"/>
              </a:lnSpc>
            </a:pPr>
            <a:r>
              <a:rPr lang="en-US" altLang="en-US" sz="2400" dirty="0" smtClean="0"/>
              <a:t>Runny or sore eyes</a:t>
            </a:r>
          </a:p>
          <a:p>
            <a:pPr eaLnBrk="1" hangingPunct="1">
              <a:lnSpc>
                <a:spcPct val="110000"/>
              </a:lnSpc>
            </a:pPr>
            <a:r>
              <a:rPr lang="en-US" altLang="en-US" sz="2400" dirty="0" smtClean="0"/>
              <a:t>Sore throat</a:t>
            </a:r>
          </a:p>
          <a:p>
            <a:pPr eaLnBrk="1" hangingPunct="1">
              <a:lnSpc>
                <a:spcPct val="110000"/>
              </a:lnSpc>
            </a:pPr>
            <a:r>
              <a:rPr lang="en-US" altLang="en-US" sz="2400" dirty="0" smtClean="0"/>
              <a:t>Stuffy nose or sneezing</a:t>
            </a:r>
          </a:p>
          <a:p>
            <a:pPr eaLnBrk="1" hangingPunct="1">
              <a:lnSpc>
                <a:spcPct val="110000"/>
              </a:lnSpc>
            </a:pPr>
            <a:r>
              <a:rPr lang="en-US" altLang="en-US" sz="2400" dirty="0" smtClean="0"/>
              <a:t>Cough</a:t>
            </a:r>
          </a:p>
          <a:p>
            <a:pPr eaLnBrk="1" hangingPunct="1">
              <a:lnSpc>
                <a:spcPct val="110000"/>
              </a:lnSpc>
            </a:pPr>
            <a:r>
              <a:rPr lang="en-US" altLang="en-US" sz="2400" dirty="0" smtClean="0"/>
              <a:t>Wheezing or tightness in chest</a:t>
            </a:r>
          </a:p>
          <a:p>
            <a:pPr eaLnBrk="1" hangingPunct="1">
              <a:lnSpc>
                <a:spcPct val="110000"/>
              </a:lnSpc>
            </a:pPr>
            <a:r>
              <a:rPr lang="en-US" altLang="en-US" sz="2400" dirty="0" smtClean="0"/>
              <a:t>Shortness of breath</a:t>
            </a:r>
          </a:p>
          <a:p>
            <a:pPr eaLnBrk="1" hangingPunct="1">
              <a:lnSpc>
                <a:spcPct val="110000"/>
              </a:lnSpc>
            </a:pPr>
            <a:r>
              <a:rPr lang="en-US" altLang="en-US" sz="2400" dirty="0" smtClean="0"/>
              <a:t>Nausea or vomiting</a:t>
            </a:r>
          </a:p>
          <a:p>
            <a:pPr eaLnBrk="1" hangingPunct="1">
              <a:lnSpc>
                <a:spcPct val="110000"/>
              </a:lnSpc>
            </a:pPr>
            <a:r>
              <a:rPr lang="en-US" altLang="en-US" sz="2400" dirty="0" smtClean="0"/>
              <a:t>Monday morning syndrome</a:t>
            </a:r>
          </a:p>
          <a:p>
            <a:pPr eaLnBrk="1" hangingPunct="1"/>
            <a:endParaRPr lang="en-US" altLang="en-US" sz="2800" dirty="0" smtClean="0"/>
          </a:p>
        </p:txBody>
      </p:sp>
    </p:spTree>
    <p:extLst>
      <p:ext uri="{BB962C8B-B14F-4D97-AF65-F5344CB8AC3E}">
        <p14:creationId xmlns:p14="http://schemas.microsoft.com/office/powerpoint/2010/main" val="1493633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866900" y="1828800"/>
            <a:ext cx="6324600" cy="4068806"/>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en-US" sz="2400" dirty="0"/>
              <a:t>Understand Respiratory Hazards</a:t>
            </a:r>
          </a:p>
          <a:p>
            <a:pPr marL="285750" indent="-285750">
              <a:lnSpc>
                <a:spcPct val="120000"/>
              </a:lnSpc>
              <a:buFont typeface="Arial" panose="020B0604020202020204" pitchFamily="34" charset="0"/>
              <a:buChar char="•"/>
            </a:pPr>
            <a:r>
              <a:rPr lang="en-US" altLang="en-US" sz="2400" dirty="0"/>
              <a:t>Engineering controls</a:t>
            </a:r>
          </a:p>
          <a:p>
            <a:pPr marL="285750" indent="-285750">
              <a:lnSpc>
                <a:spcPct val="120000"/>
              </a:lnSpc>
              <a:buFont typeface="Arial" panose="020B0604020202020204" pitchFamily="34" charset="0"/>
              <a:buChar char="•"/>
            </a:pPr>
            <a:r>
              <a:rPr lang="en-US" altLang="en-US" sz="2400" dirty="0"/>
              <a:t>Avoid High Risk Exposures if Possible</a:t>
            </a:r>
          </a:p>
          <a:p>
            <a:pPr marL="285750" indent="-285750">
              <a:lnSpc>
                <a:spcPct val="120000"/>
              </a:lnSpc>
              <a:buFont typeface="Arial" panose="020B0604020202020204" pitchFamily="34" charset="0"/>
              <a:buChar char="•"/>
            </a:pPr>
            <a:r>
              <a:rPr lang="en-US" altLang="en-US" sz="2400" dirty="0"/>
              <a:t>Baseline Testing of Lung Function</a:t>
            </a:r>
          </a:p>
          <a:p>
            <a:pPr marL="285750" indent="-285750">
              <a:lnSpc>
                <a:spcPct val="120000"/>
              </a:lnSpc>
              <a:buFont typeface="Arial" panose="020B0604020202020204" pitchFamily="34" charset="0"/>
              <a:buChar char="•"/>
            </a:pPr>
            <a:r>
              <a:rPr lang="en-US" altLang="en-US" sz="2400" dirty="0"/>
              <a:t>Protection</a:t>
            </a:r>
          </a:p>
          <a:p>
            <a:pPr lvl="1">
              <a:lnSpc>
                <a:spcPct val="120000"/>
              </a:lnSpc>
            </a:pPr>
            <a:r>
              <a:rPr lang="en-US" altLang="en-US" sz="2400" dirty="0" smtClean="0"/>
              <a:t>-Right </a:t>
            </a:r>
            <a:r>
              <a:rPr lang="en-US" altLang="en-US" sz="2400" dirty="0"/>
              <a:t>mask for the job</a:t>
            </a:r>
          </a:p>
          <a:p>
            <a:pPr lvl="1">
              <a:lnSpc>
                <a:spcPct val="120000"/>
              </a:lnSpc>
            </a:pPr>
            <a:r>
              <a:rPr lang="en-US" altLang="en-US" sz="2400" dirty="0" smtClean="0"/>
              <a:t>-The </a:t>
            </a:r>
            <a:r>
              <a:rPr lang="en-US" altLang="en-US" sz="2400" dirty="0"/>
              <a:t>right fit for the mask</a:t>
            </a:r>
          </a:p>
          <a:p>
            <a:pPr lvl="1">
              <a:lnSpc>
                <a:spcPct val="120000"/>
              </a:lnSpc>
            </a:pPr>
            <a:r>
              <a:rPr lang="en-US" altLang="en-US" sz="2400" dirty="0" smtClean="0"/>
              <a:t>-Have </a:t>
            </a:r>
            <a:r>
              <a:rPr lang="en-US" altLang="en-US" sz="2400" dirty="0"/>
              <a:t>masks available</a:t>
            </a:r>
          </a:p>
          <a:p>
            <a:pPr lvl="1">
              <a:lnSpc>
                <a:spcPct val="120000"/>
              </a:lnSpc>
            </a:pPr>
            <a:r>
              <a:rPr lang="en-US" altLang="en-US" sz="2400" dirty="0" smtClean="0"/>
              <a:t>-Protective </a:t>
            </a:r>
            <a:r>
              <a:rPr lang="en-US" altLang="en-US" sz="2400" dirty="0"/>
              <a:t>Equipment Storage Box</a:t>
            </a:r>
          </a:p>
        </p:txBody>
      </p:sp>
      <p:pic>
        <p:nvPicPr>
          <p:cNvPr id="11" name="Picture 4" descr="MPj0385800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1400" y="3200400"/>
            <a:ext cx="1513084" cy="179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41500" y="110570"/>
            <a:ext cx="6134100" cy="715962"/>
          </a:xfrm>
        </p:spPr>
        <p:txBody>
          <a:bodyPr>
            <a:normAutofit/>
          </a:bodyPr>
          <a:lstStyle/>
          <a:p>
            <a:pPr lvl="0">
              <a:spcBef>
                <a:spcPts val="0"/>
              </a:spcBef>
            </a:pPr>
            <a:r>
              <a:rPr lang="en-US" altLang="en-US" sz="3600" b="1" dirty="0">
                <a:solidFill>
                  <a:prstClr val="black"/>
                </a:solidFill>
                <a:ea typeface="+mn-ea"/>
                <a:cs typeface="+mn-cs"/>
              </a:rPr>
              <a:t>Respiratory </a:t>
            </a:r>
            <a:r>
              <a:rPr lang="en-US" altLang="en-US" sz="3600" b="1" dirty="0" smtClean="0">
                <a:solidFill>
                  <a:prstClr val="black"/>
                </a:solidFill>
                <a:ea typeface="+mn-ea"/>
                <a:cs typeface="+mn-cs"/>
              </a:rPr>
              <a:t>Protection </a:t>
            </a:r>
            <a:endParaRPr lang="en-US" dirty="0"/>
          </a:p>
        </p:txBody>
      </p:sp>
    </p:spTree>
    <p:extLst>
      <p:ext uri="{BB962C8B-B14F-4D97-AF65-F5344CB8AC3E}">
        <p14:creationId xmlns:p14="http://schemas.microsoft.com/office/powerpoint/2010/main" val="3532591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90800" y="228600"/>
            <a:ext cx="5867400" cy="533400"/>
          </a:xfrm>
        </p:spPr>
        <p:txBody>
          <a:bodyPr>
            <a:normAutofit fontScale="90000"/>
          </a:bodyPr>
          <a:lstStyle/>
          <a:p>
            <a:r>
              <a:rPr lang="en-US" sz="3600" dirty="0" smtClean="0"/>
              <a:t>      </a:t>
            </a:r>
            <a:endParaRPr lang="en-US" sz="3600" b="1" dirty="0"/>
          </a:p>
        </p:txBody>
      </p:sp>
      <p:sp>
        <p:nvSpPr>
          <p:cNvPr id="2" name="TextBox 1"/>
          <p:cNvSpPr txBox="1"/>
          <p:nvPr/>
        </p:nvSpPr>
        <p:spPr>
          <a:xfrm>
            <a:off x="2743200" y="152400"/>
            <a:ext cx="5715000" cy="646331"/>
          </a:xfrm>
          <a:prstGeom prst="rect">
            <a:avLst/>
          </a:prstGeom>
          <a:noFill/>
        </p:spPr>
        <p:txBody>
          <a:bodyPr wrap="square" rtlCol="0">
            <a:spAutoFit/>
          </a:bodyPr>
          <a:lstStyle/>
          <a:p>
            <a:r>
              <a:rPr lang="en-US" altLang="en-US" sz="3200" b="1" dirty="0" smtClean="0"/>
              <a:t>    </a:t>
            </a:r>
            <a:r>
              <a:rPr lang="en-US" altLang="en-US" sz="3600" b="1" dirty="0" smtClean="0"/>
              <a:t>Inadequate </a:t>
            </a:r>
            <a:r>
              <a:rPr lang="en-US" altLang="en-US" sz="3600" b="1" dirty="0"/>
              <a:t>Protection</a:t>
            </a:r>
            <a:endParaRPr lang="en-US" sz="3600" dirty="0"/>
          </a:p>
        </p:txBody>
      </p:sp>
      <p:sp>
        <p:nvSpPr>
          <p:cNvPr id="6" name="Rectangle 3"/>
          <p:cNvSpPr>
            <a:spLocks noGrp="1" noChangeArrowheads="1"/>
          </p:cNvSpPr>
          <p:nvPr>
            <p:ph idx="1"/>
          </p:nvPr>
        </p:nvSpPr>
        <p:spPr>
          <a:xfrm>
            <a:off x="1828800" y="2133600"/>
            <a:ext cx="3733800" cy="3962400"/>
          </a:xfrm>
        </p:spPr>
        <p:txBody>
          <a:bodyPr>
            <a:noAutofit/>
          </a:bodyPr>
          <a:lstStyle/>
          <a:p>
            <a:pPr eaLnBrk="1" hangingPunct="1">
              <a:lnSpc>
                <a:spcPct val="130000"/>
              </a:lnSpc>
            </a:pPr>
            <a:r>
              <a:rPr lang="en-US" altLang="en-US" sz="2400" dirty="0" smtClean="0"/>
              <a:t>Simple one-strap dust masks  are not good enough</a:t>
            </a:r>
          </a:p>
          <a:p>
            <a:pPr eaLnBrk="1" hangingPunct="1">
              <a:lnSpc>
                <a:spcPct val="130000"/>
              </a:lnSpc>
            </a:pPr>
            <a:endParaRPr lang="en-US" altLang="en-US" sz="2400" dirty="0" smtClean="0"/>
          </a:p>
          <a:p>
            <a:pPr eaLnBrk="1" hangingPunct="1">
              <a:lnSpc>
                <a:spcPct val="130000"/>
              </a:lnSpc>
            </a:pPr>
            <a:r>
              <a:rPr lang="en-US" altLang="en-US" sz="2400" dirty="0" smtClean="0"/>
              <a:t>Not considered a respirator according to NIOSH </a:t>
            </a:r>
          </a:p>
        </p:txBody>
      </p:sp>
      <p:pic>
        <p:nvPicPr>
          <p:cNvPr id="8" name="Picture 4" descr="one-stra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1600" y="2209800"/>
            <a:ext cx="3621088"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400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8229600" cy="1143000"/>
          </a:xfrm>
        </p:spPr>
        <p:txBody>
          <a:bodyPr rtlCol="0">
            <a:noAutofit/>
          </a:bodyPr>
          <a:lstStyle/>
          <a:p>
            <a:pPr eaLnBrk="1" fontAlgn="auto" hangingPunct="1">
              <a:spcAft>
                <a:spcPts val="0"/>
              </a:spcAft>
              <a:defRPr/>
            </a:pPr>
            <a:r>
              <a:rPr lang="en-US" sz="3200" b="1" dirty="0" smtClean="0"/>
              <a:t>OSHA’s Respiratory Protection Standard </a:t>
            </a:r>
            <a:br>
              <a:rPr lang="en-US" sz="3200" b="1" dirty="0" smtClean="0"/>
            </a:br>
            <a:r>
              <a:rPr lang="en-US" sz="3200" b="1" dirty="0" smtClean="0"/>
              <a:t>29 </a:t>
            </a:r>
            <a:r>
              <a:rPr lang="en-US" sz="3200" b="1" dirty="0"/>
              <a:t>CFR 1910.134 </a:t>
            </a:r>
          </a:p>
        </p:txBody>
      </p:sp>
      <p:sp>
        <p:nvSpPr>
          <p:cNvPr id="132099" name="Content Placeholder 2"/>
          <p:cNvSpPr>
            <a:spLocks noGrp="1"/>
          </p:cNvSpPr>
          <p:nvPr>
            <p:ph idx="1"/>
          </p:nvPr>
        </p:nvSpPr>
        <p:spPr/>
        <p:txBody>
          <a:bodyPr/>
          <a:lstStyle/>
          <a:p>
            <a:pPr marL="0" indent="0" eaLnBrk="1" hangingPunct="1">
              <a:buNone/>
            </a:pPr>
            <a:endParaRPr lang="en-US" dirty="0" smtClean="0"/>
          </a:p>
        </p:txBody>
      </p:sp>
      <p:pic>
        <p:nvPicPr>
          <p:cNvPr id="4098" name="Picture 2" title="Image of the OSHA Respiratory Protectino Standard websit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7200" y="13716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title="Arrow pointing to the Regulations link"/>
          <p:cNvCxnSpPr/>
          <p:nvPr/>
        </p:nvCxnSpPr>
        <p:spPr>
          <a:xfrm flipH="1" flipV="1">
            <a:off x="2656114" y="2667000"/>
            <a:ext cx="3058886" cy="1905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title="Arrow pointing to the Search link"/>
          <p:cNvCxnSpPr/>
          <p:nvPr/>
        </p:nvCxnSpPr>
        <p:spPr>
          <a:xfrm flipH="1" flipV="1">
            <a:off x="7217229" y="1752600"/>
            <a:ext cx="897436" cy="23610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57800" y="4582886"/>
            <a:ext cx="1276568" cy="369332"/>
          </a:xfrm>
          <a:prstGeom prst="rect">
            <a:avLst/>
          </a:prstGeom>
          <a:solidFill>
            <a:schemeClr val="accent1"/>
          </a:solidFill>
          <a:ln>
            <a:solidFill>
              <a:schemeClr val="tx1"/>
            </a:solidFill>
          </a:ln>
        </p:spPr>
        <p:txBody>
          <a:bodyPr wrap="none" rtlCol="0">
            <a:spAutoFit/>
          </a:bodyPr>
          <a:lstStyle/>
          <a:p>
            <a:r>
              <a:rPr lang="en-US" dirty="0" smtClean="0">
                <a:solidFill>
                  <a:prstClr val="black"/>
                </a:solidFill>
              </a:rPr>
              <a:t>Regulations</a:t>
            </a:r>
            <a:endParaRPr lang="en-US" dirty="0">
              <a:solidFill>
                <a:prstClr val="black"/>
              </a:solidFill>
            </a:endParaRPr>
          </a:p>
        </p:txBody>
      </p:sp>
      <p:sp>
        <p:nvSpPr>
          <p:cNvPr id="21" name="TextBox 20"/>
          <p:cNvSpPr txBox="1"/>
          <p:nvPr/>
        </p:nvSpPr>
        <p:spPr>
          <a:xfrm>
            <a:off x="7652710" y="4113666"/>
            <a:ext cx="923907" cy="369332"/>
          </a:xfrm>
          <a:prstGeom prst="rect">
            <a:avLst/>
          </a:prstGeom>
          <a:solidFill>
            <a:schemeClr val="accent1"/>
          </a:solidFill>
          <a:ln>
            <a:solidFill>
              <a:schemeClr val="tx1"/>
            </a:solidFill>
          </a:ln>
        </p:spPr>
        <p:txBody>
          <a:bodyPr wrap="none" rtlCol="0">
            <a:spAutoFit/>
          </a:bodyPr>
          <a:lstStyle/>
          <a:p>
            <a:r>
              <a:rPr lang="en-US" dirty="0" smtClean="0">
                <a:solidFill>
                  <a:prstClr val="black"/>
                </a:solidFill>
              </a:rPr>
              <a:t>SEARCH</a:t>
            </a:r>
            <a:endParaRPr lang="en-US" dirty="0">
              <a:solidFill>
                <a:prstClr val="black"/>
              </a:solidFill>
            </a:endParaRPr>
          </a:p>
        </p:txBody>
      </p:sp>
      <p:sp>
        <p:nvSpPr>
          <p:cNvPr id="22" name="TextBox 21"/>
          <p:cNvSpPr txBox="1"/>
          <p:nvPr/>
        </p:nvSpPr>
        <p:spPr>
          <a:xfrm>
            <a:off x="7217229" y="4856593"/>
            <a:ext cx="1183337" cy="369332"/>
          </a:xfrm>
          <a:prstGeom prst="rect">
            <a:avLst/>
          </a:prstGeom>
          <a:solidFill>
            <a:schemeClr val="accent1"/>
          </a:solidFill>
          <a:ln>
            <a:solidFill>
              <a:schemeClr val="accent1"/>
            </a:solidFill>
          </a:ln>
        </p:spPr>
        <p:txBody>
          <a:bodyPr wrap="none" rtlCol="0">
            <a:spAutoFit/>
          </a:bodyPr>
          <a:lstStyle/>
          <a:p>
            <a:r>
              <a:rPr lang="en-US" dirty="0" smtClean="0">
                <a:solidFill>
                  <a:prstClr val="black"/>
                </a:solidFill>
              </a:rPr>
              <a:t>A- Z INDEX</a:t>
            </a:r>
            <a:endParaRPr lang="en-US" dirty="0">
              <a:solidFill>
                <a:prstClr val="black"/>
              </a:solidFill>
            </a:endParaRPr>
          </a:p>
        </p:txBody>
      </p:sp>
      <p:cxnSp>
        <p:nvCxnSpPr>
          <p:cNvPr id="11" name="Straight Arrow Connector 10" title="Arrow pointing to the A-Z index link"/>
          <p:cNvCxnSpPr/>
          <p:nvPr/>
        </p:nvCxnSpPr>
        <p:spPr>
          <a:xfrm flipH="1" flipV="1">
            <a:off x="6172200" y="1905000"/>
            <a:ext cx="1373639" cy="304721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684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828800" y="0"/>
            <a:ext cx="6858000" cy="914400"/>
          </a:xfrm>
        </p:spPr>
        <p:txBody>
          <a:bodyPr/>
          <a:lstStyle/>
          <a:p>
            <a:pPr eaLnBrk="1" hangingPunct="1"/>
            <a:r>
              <a:rPr lang="en-US" altLang="en-US" sz="3600" b="1" dirty="0" smtClean="0"/>
              <a:t>Types of Respirators </a:t>
            </a:r>
          </a:p>
        </p:txBody>
      </p:sp>
      <p:sp>
        <p:nvSpPr>
          <p:cNvPr id="5" name="Rectangle 3"/>
          <p:cNvSpPr>
            <a:spLocks noGrp="1" noChangeArrowheads="1"/>
          </p:cNvSpPr>
          <p:nvPr>
            <p:ph idx="1"/>
          </p:nvPr>
        </p:nvSpPr>
        <p:spPr>
          <a:xfrm>
            <a:off x="1981200" y="2514600"/>
            <a:ext cx="6019800" cy="3611563"/>
          </a:xfrm>
        </p:spPr>
        <p:txBody>
          <a:bodyPr/>
          <a:lstStyle/>
          <a:p>
            <a:pPr marL="0" indent="0" algn="ctr">
              <a:buNone/>
            </a:pPr>
            <a:r>
              <a:rPr lang="en-US" altLang="en-US" sz="2800" dirty="0"/>
              <a:t>Air Purifying</a:t>
            </a:r>
          </a:p>
          <a:p>
            <a:pPr marL="0" indent="0" algn="ctr">
              <a:buNone/>
            </a:pPr>
            <a:endParaRPr lang="en-US" altLang="en-US" sz="2800" dirty="0"/>
          </a:p>
          <a:p>
            <a:pPr marL="0" indent="0" algn="ctr">
              <a:buNone/>
            </a:pPr>
            <a:r>
              <a:rPr lang="en-US" altLang="en-US" sz="2800" dirty="0" smtClean="0"/>
              <a:t>Supplied </a:t>
            </a:r>
            <a:r>
              <a:rPr lang="en-US" altLang="en-US" sz="2800" dirty="0"/>
              <a:t>Air</a:t>
            </a:r>
          </a:p>
          <a:p>
            <a:pPr marL="0" indent="0" eaLnBrk="1" hangingPunct="1">
              <a:buNone/>
            </a:pPr>
            <a:endParaRPr lang="en-US" altLang="en-US" sz="2000" b="1" i="1" dirty="0" smtClean="0"/>
          </a:p>
        </p:txBody>
      </p:sp>
    </p:spTree>
    <p:extLst>
      <p:ext uri="{BB962C8B-B14F-4D97-AF65-F5344CB8AC3E}">
        <p14:creationId xmlns:p14="http://schemas.microsoft.com/office/powerpoint/2010/main" val="2734822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33600" y="0"/>
            <a:ext cx="6096000" cy="990600"/>
          </a:xfrm>
        </p:spPr>
        <p:txBody>
          <a:bodyPr/>
          <a:lstStyle/>
          <a:p>
            <a:r>
              <a:rPr lang="en-US" altLang="en-US" sz="3600" b="1" dirty="0"/>
              <a:t>Air Purifying</a:t>
            </a:r>
            <a:endParaRPr lang="en-US" altLang="en-US" sz="3600" b="1" dirty="0" smtClean="0"/>
          </a:p>
        </p:txBody>
      </p:sp>
      <p:sp>
        <p:nvSpPr>
          <p:cNvPr id="5" name="Content Placeholder 2"/>
          <p:cNvSpPr>
            <a:spLocks noGrp="1"/>
          </p:cNvSpPr>
          <p:nvPr>
            <p:ph idx="1"/>
          </p:nvPr>
        </p:nvSpPr>
        <p:spPr>
          <a:xfrm>
            <a:off x="1828800" y="2057400"/>
            <a:ext cx="7086600" cy="4068763"/>
          </a:xfrm>
        </p:spPr>
        <p:txBody>
          <a:bodyPr>
            <a:normAutofit/>
          </a:bodyPr>
          <a:lstStyle/>
          <a:p>
            <a:pPr>
              <a:buNone/>
            </a:pPr>
            <a:r>
              <a:rPr lang="en-US" altLang="en-US" sz="2400" dirty="0"/>
              <a:t>Air </a:t>
            </a:r>
            <a:r>
              <a:rPr lang="en-US" altLang="en-US" sz="2400" dirty="0" smtClean="0"/>
              <a:t>Purifying:</a:t>
            </a:r>
            <a:endParaRPr lang="en-US" altLang="en-US" sz="1050" dirty="0" smtClean="0"/>
          </a:p>
          <a:p>
            <a:pPr>
              <a:buNone/>
            </a:pPr>
            <a:endParaRPr lang="en-US" altLang="en-US" sz="900" dirty="0"/>
          </a:p>
          <a:p>
            <a:pPr lvl="2"/>
            <a:r>
              <a:rPr lang="en-US" altLang="en-US" dirty="0"/>
              <a:t>Filtering face piece</a:t>
            </a:r>
          </a:p>
          <a:p>
            <a:pPr lvl="3"/>
            <a:r>
              <a:rPr lang="en-US" altLang="en-US" sz="2400" dirty="0"/>
              <a:t>N series = not for use in presence of oil mist</a:t>
            </a:r>
          </a:p>
          <a:p>
            <a:pPr lvl="3"/>
            <a:r>
              <a:rPr lang="en-US" altLang="en-US" sz="2400" dirty="0"/>
              <a:t>R series = some resistance to oil mist</a:t>
            </a:r>
          </a:p>
          <a:p>
            <a:pPr lvl="3"/>
            <a:r>
              <a:rPr lang="en-US" altLang="en-US" sz="2400" dirty="0"/>
              <a:t>P series = for use where oil present</a:t>
            </a:r>
          </a:p>
          <a:p>
            <a:pPr lvl="2"/>
            <a:r>
              <a:rPr lang="en-US" altLang="en-US" dirty="0"/>
              <a:t>Half mask face piece</a:t>
            </a:r>
          </a:p>
          <a:p>
            <a:pPr lvl="2"/>
            <a:r>
              <a:rPr lang="en-US" altLang="en-US" dirty="0"/>
              <a:t>Full face piece</a:t>
            </a:r>
          </a:p>
          <a:p>
            <a:pPr lvl="2"/>
            <a:r>
              <a:rPr lang="en-US" altLang="en-US" dirty="0"/>
              <a:t>Powered air purifying</a:t>
            </a:r>
          </a:p>
          <a:p>
            <a:pPr marL="0" indent="0">
              <a:buNone/>
            </a:pPr>
            <a:endParaRPr lang="en-US" altLang="en-US" dirty="0" smtClean="0"/>
          </a:p>
        </p:txBody>
      </p:sp>
    </p:spTree>
    <p:extLst>
      <p:ext uri="{BB962C8B-B14F-4D97-AF65-F5344CB8AC3E}">
        <p14:creationId xmlns:p14="http://schemas.microsoft.com/office/powerpoint/2010/main" val="2774320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848600" cy="914400"/>
          </a:xfrm>
        </p:spPr>
        <p:txBody>
          <a:bodyPr>
            <a:normAutofit/>
          </a:bodyPr>
          <a:lstStyle/>
          <a:p>
            <a:r>
              <a:rPr lang="en-US" sz="3600" b="1" dirty="0"/>
              <a:t>Disclaimers</a:t>
            </a:r>
          </a:p>
        </p:txBody>
      </p:sp>
      <p:sp>
        <p:nvSpPr>
          <p:cNvPr id="6" name="Content Placeholder 2"/>
          <p:cNvSpPr>
            <a:spLocks noGrp="1"/>
          </p:cNvSpPr>
          <p:nvPr>
            <p:ph idx="1"/>
          </p:nvPr>
        </p:nvSpPr>
        <p:spPr>
          <a:xfrm>
            <a:off x="2095500" y="2147371"/>
            <a:ext cx="6477000" cy="4525963"/>
          </a:xfrm>
        </p:spPr>
        <p:txBody>
          <a:bodyPr>
            <a:normAutofit/>
          </a:bodyPr>
          <a:lstStyle/>
          <a:p>
            <a:pPr marL="0" indent="0">
              <a:lnSpc>
                <a:spcPct val="120000"/>
              </a:lnSpc>
              <a:buNone/>
            </a:pPr>
            <a:r>
              <a:rPr lang="en-US" sz="2000" dirty="0"/>
              <a:t>This material was produced under a </a:t>
            </a:r>
            <a:r>
              <a:rPr lang="en-US" sz="2000" dirty="0" smtClean="0"/>
              <a:t>grant (</a:t>
            </a:r>
            <a:r>
              <a:rPr lang="en-US" sz="2000" dirty="0"/>
              <a:t>SH – 26280 - SH4) from the Occupational Safety and Health Administration, U.S. Department of Labor. It does not necessarily reflect the views or policies of the U.S. Department of Labor, nor does the mention of trade names, commercial products, or organization imply endorsement by the U.S. </a:t>
            </a:r>
            <a:r>
              <a:rPr lang="en-US" sz="2000" dirty="0" smtClean="0"/>
              <a:t>Government.</a:t>
            </a:r>
            <a:endParaRPr lang="en-US" sz="2000" dirty="0"/>
          </a:p>
          <a:p>
            <a:pPr marL="0" indent="0">
              <a:buNone/>
            </a:pPr>
            <a:endParaRPr lang="en-US" dirty="0"/>
          </a:p>
        </p:txBody>
      </p:sp>
    </p:spTree>
    <p:extLst>
      <p:ext uri="{BB962C8B-B14F-4D97-AF65-F5344CB8AC3E}">
        <p14:creationId xmlns:p14="http://schemas.microsoft.com/office/powerpoint/2010/main" val="2386681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620000" cy="1371600"/>
          </a:xfrm>
        </p:spPr>
        <p:txBody>
          <a:bodyPr rtlCol="0">
            <a:normAutofit/>
          </a:bodyPr>
          <a:lstStyle/>
          <a:p>
            <a:pPr eaLnBrk="1" fontAlgn="auto" hangingPunct="1">
              <a:spcAft>
                <a:spcPts val="0"/>
              </a:spcAft>
              <a:defRPr/>
            </a:pPr>
            <a:r>
              <a:rPr lang="en-US" sz="3600" b="1" dirty="0" smtClean="0"/>
              <a:t>Two-Strap </a:t>
            </a:r>
            <a:r>
              <a:rPr lang="en-US" sz="3600" b="1" dirty="0"/>
              <a:t>D</a:t>
            </a:r>
            <a:r>
              <a:rPr lang="en-US" sz="3600" b="1" dirty="0" smtClean="0"/>
              <a:t>isposable </a:t>
            </a:r>
            <a:r>
              <a:rPr lang="en-US" sz="3600" b="1" dirty="0"/>
              <a:t>M</a:t>
            </a:r>
            <a:r>
              <a:rPr lang="en-US" sz="3600" b="1" dirty="0" smtClean="0"/>
              <a:t>asks</a:t>
            </a:r>
            <a:br>
              <a:rPr lang="en-US" sz="3600" b="1" dirty="0" smtClean="0"/>
            </a:br>
            <a:endParaRPr lang="en-US" sz="3600" dirty="0"/>
          </a:p>
        </p:txBody>
      </p:sp>
      <p:sp>
        <p:nvSpPr>
          <p:cNvPr id="162819" name="Content Placeholder 2"/>
          <p:cNvSpPr>
            <a:spLocks noGrp="1"/>
          </p:cNvSpPr>
          <p:nvPr>
            <p:ph idx="1"/>
          </p:nvPr>
        </p:nvSpPr>
        <p:spPr>
          <a:xfrm>
            <a:off x="1752600" y="1828800"/>
            <a:ext cx="6934200" cy="4800600"/>
          </a:xfrm>
        </p:spPr>
        <p:txBody>
          <a:bodyPr/>
          <a:lstStyle/>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algn="ctr" eaLnBrk="1" hangingPunct="1">
              <a:buFont typeface="Arial" charset="0"/>
              <a:buNone/>
            </a:pPr>
            <a:endParaRPr lang="en-US" b="1" dirty="0"/>
          </a:p>
          <a:p>
            <a:pPr algn="ctr" eaLnBrk="1" hangingPunct="1">
              <a:buFont typeface="Arial" charset="0"/>
              <a:buNone/>
            </a:pPr>
            <a:r>
              <a:rPr lang="en-US" b="1" dirty="0" smtClean="0"/>
              <a:t>   </a:t>
            </a:r>
            <a:r>
              <a:rPr lang="en-US" sz="2400" b="1" dirty="0" smtClean="0"/>
              <a:t>Filtering Face Piece </a:t>
            </a:r>
            <a:r>
              <a:rPr lang="en-US" sz="2400" b="1" dirty="0"/>
              <a:t>M</a:t>
            </a:r>
            <a:r>
              <a:rPr lang="en-US" sz="2400" b="1" dirty="0" smtClean="0"/>
              <a:t>asks</a:t>
            </a:r>
            <a:endParaRPr lang="en-US" sz="2400" dirty="0" smtClean="0"/>
          </a:p>
          <a:p>
            <a:pPr eaLnBrk="1" hangingPunct="1"/>
            <a:endParaRPr lang="en-US" dirty="0" smtClean="0"/>
          </a:p>
        </p:txBody>
      </p:sp>
      <p:pic>
        <p:nvPicPr>
          <p:cNvPr id="162820" name="Picture 7" descr="Respirator-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15000" y="1828800"/>
            <a:ext cx="1981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9" descr="Respirator-0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19400" y="3810000"/>
            <a:ext cx="2133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2" name="Picture 11" descr="Respirator-0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15000" y="3810000"/>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3" name="Picture 13" descr="Respirator-0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819400" y="1828800"/>
            <a:ext cx="2063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543800" cy="1371600"/>
          </a:xfrm>
        </p:spPr>
        <p:txBody>
          <a:bodyPr>
            <a:normAutofit/>
          </a:bodyPr>
          <a:lstStyle/>
          <a:p>
            <a:r>
              <a:rPr lang="en-US" altLang="en-US" sz="3400" b="1" dirty="0"/>
              <a:t>Filtering Face Piece </a:t>
            </a:r>
            <a:r>
              <a:rPr lang="en-US" altLang="en-US" sz="3400" b="1" dirty="0" smtClean="0"/>
              <a:t>Masks:</a:t>
            </a:r>
            <a:br>
              <a:rPr lang="en-US" altLang="en-US" sz="3400" b="1" dirty="0" smtClean="0"/>
            </a:br>
            <a:r>
              <a:rPr lang="en-US" altLang="en-US" sz="3200" b="1" dirty="0" smtClean="0"/>
              <a:t>2 </a:t>
            </a:r>
            <a:r>
              <a:rPr lang="en-US" altLang="en-US" sz="3200" b="1" dirty="0"/>
              <a:t>strap disposable </a:t>
            </a:r>
            <a:endParaRPr lang="en-US" sz="3200" dirty="0"/>
          </a:p>
        </p:txBody>
      </p:sp>
      <p:pic>
        <p:nvPicPr>
          <p:cNvPr id="4" name="Picture 6" descr="mask board"/>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1905000" y="1905000"/>
            <a:ext cx="669480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785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4866" name="Title 1"/>
          <p:cNvSpPr>
            <a:spLocks noGrp="1"/>
          </p:cNvSpPr>
          <p:nvPr>
            <p:ph type="title"/>
          </p:nvPr>
        </p:nvSpPr>
        <p:spPr>
          <a:xfrm>
            <a:off x="914400" y="-304800"/>
            <a:ext cx="8229600" cy="1447800"/>
          </a:xfrm>
        </p:spPr>
        <p:txBody>
          <a:bodyPr/>
          <a:lstStyle/>
          <a:p>
            <a:pPr eaLnBrk="1" hangingPunct="1"/>
            <a:r>
              <a:rPr lang="en-US" sz="3600" b="1" dirty="0" smtClean="0"/>
              <a:t>Filter Efficiency </a:t>
            </a:r>
            <a:endParaRPr lang="en-US" sz="3600" dirty="0" smtClean="0"/>
          </a:p>
        </p:txBody>
      </p:sp>
      <p:sp>
        <p:nvSpPr>
          <p:cNvPr id="164867" name="Content Placeholder 2"/>
          <p:cNvSpPr>
            <a:spLocks noGrp="1"/>
          </p:cNvSpPr>
          <p:nvPr>
            <p:ph idx="1"/>
          </p:nvPr>
        </p:nvSpPr>
        <p:spPr>
          <a:xfrm>
            <a:off x="1905000" y="1600200"/>
            <a:ext cx="6781800" cy="4525963"/>
          </a:xfrm>
        </p:spPr>
        <p:txBody>
          <a:bodyPr/>
          <a:lstStyle/>
          <a:p>
            <a:pPr marL="0" indent="0" eaLnBrk="1" hangingPunct="1">
              <a:lnSpc>
                <a:spcPct val="130000"/>
              </a:lnSpc>
              <a:buNone/>
            </a:pPr>
            <a:r>
              <a:rPr lang="en-US" sz="2400" dirty="0" smtClean="0"/>
              <a:t>Designation according to filter efficiency</a:t>
            </a:r>
          </a:p>
          <a:p>
            <a:pPr lvl="1" eaLnBrk="1" hangingPunct="1">
              <a:lnSpc>
                <a:spcPct val="130000"/>
              </a:lnSpc>
              <a:buFont typeface="Arial" charset="0"/>
              <a:buNone/>
            </a:pPr>
            <a:r>
              <a:rPr lang="en-US" sz="2400" dirty="0" smtClean="0"/>
              <a:t>95 =moderate filtering efficiency (95%)</a:t>
            </a:r>
          </a:p>
          <a:p>
            <a:pPr lvl="1" eaLnBrk="1" hangingPunct="1">
              <a:lnSpc>
                <a:spcPct val="130000"/>
              </a:lnSpc>
              <a:buFont typeface="Arial" charset="0"/>
              <a:buNone/>
            </a:pPr>
            <a:r>
              <a:rPr lang="en-US" sz="2400" dirty="0" smtClean="0"/>
              <a:t>99 = high filtering efficiency (99%)</a:t>
            </a:r>
          </a:p>
          <a:p>
            <a:pPr lvl="1" eaLnBrk="1" hangingPunct="1">
              <a:lnSpc>
                <a:spcPct val="130000"/>
              </a:lnSpc>
              <a:buFont typeface="Arial" charset="0"/>
              <a:buNone/>
            </a:pPr>
            <a:r>
              <a:rPr lang="en-US" sz="2400" dirty="0" smtClean="0"/>
              <a:t>100 = highest filtering efficiency (99.97</a:t>
            </a:r>
            <a:r>
              <a:rPr lang="en-US" sz="2400" b="1" dirty="0" smtClean="0"/>
              <a:t>%)</a:t>
            </a:r>
          </a:p>
          <a:p>
            <a:pPr lvl="1" eaLnBrk="1" hangingPunct="1"/>
            <a:endParaRPr lang="en-US" dirty="0" smtClean="0"/>
          </a:p>
          <a:p>
            <a:pPr eaLnBrk="1" hangingPunct="1"/>
            <a:endParaRPr lang="en-US" dirty="0" smtClean="0"/>
          </a:p>
        </p:txBody>
      </p:sp>
      <p:pic>
        <p:nvPicPr>
          <p:cNvPr id="164868" name="Picture 7" descr="Respirator-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14800" y="4114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title="Arrow pointing tow the filter"/>
          <p:cNvSpPr>
            <a:spLocks noChangeShapeType="1"/>
          </p:cNvSpPr>
          <p:nvPr/>
        </p:nvSpPr>
        <p:spPr bwMode="auto">
          <a:xfrm flipV="1">
            <a:off x="3924300" y="5410200"/>
            <a:ext cx="129540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US" sz="2000" i="1" smtClean="0">
              <a:solidFill>
                <a:prstClr val="black"/>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6914" name="Title 1"/>
          <p:cNvSpPr>
            <a:spLocks noGrp="1"/>
          </p:cNvSpPr>
          <p:nvPr>
            <p:ph type="title"/>
          </p:nvPr>
        </p:nvSpPr>
        <p:spPr>
          <a:xfrm>
            <a:off x="1676400" y="-152400"/>
            <a:ext cx="7315200" cy="1295400"/>
          </a:xfrm>
        </p:spPr>
        <p:txBody>
          <a:bodyPr/>
          <a:lstStyle/>
          <a:p>
            <a:pPr eaLnBrk="1" hangingPunct="1"/>
            <a:r>
              <a:rPr lang="en-US" sz="3600" b="1" dirty="0" smtClean="0"/>
              <a:t>Half-Mask </a:t>
            </a:r>
            <a:r>
              <a:rPr lang="en-US" sz="3600" b="1" dirty="0"/>
              <a:t>R</a:t>
            </a:r>
            <a:r>
              <a:rPr lang="en-US" sz="3600" b="1" dirty="0" smtClean="0"/>
              <a:t>espirator</a:t>
            </a:r>
            <a:endParaRPr lang="en-US" sz="3600" dirty="0" smtClean="0"/>
          </a:p>
        </p:txBody>
      </p:sp>
      <p:sp>
        <p:nvSpPr>
          <p:cNvPr id="3" name="Content Placeholder 2"/>
          <p:cNvSpPr>
            <a:spLocks noGrp="1"/>
          </p:cNvSpPr>
          <p:nvPr>
            <p:ph idx="1"/>
          </p:nvPr>
        </p:nvSpPr>
        <p:spPr>
          <a:xfrm>
            <a:off x="5029200" y="1676400"/>
            <a:ext cx="3505200" cy="2362200"/>
          </a:xfrm>
        </p:spPr>
        <p:txBody>
          <a:bodyPr rtlCol="0">
            <a:normAutofit fontScale="55000" lnSpcReduction="20000"/>
          </a:bodyPr>
          <a:lstStyle/>
          <a:p>
            <a:pPr eaLnBrk="1" fontAlgn="auto" hangingPunct="1">
              <a:spcAft>
                <a:spcPts val="0"/>
              </a:spcAft>
              <a:buFont typeface="Arial" pitchFamily="34" charset="0"/>
              <a:buChar char="•"/>
              <a:defRPr/>
            </a:pPr>
            <a:r>
              <a:rPr lang="en-US" sz="4000" dirty="0" smtClean="0"/>
              <a:t>Requires fit testing</a:t>
            </a:r>
          </a:p>
          <a:p>
            <a:pPr eaLnBrk="1" fontAlgn="auto" hangingPunct="1">
              <a:spcAft>
                <a:spcPts val="0"/>
              </a:spcAft>
              <a:buFont typeface="Arial" pitchFamily="34" charset="0"/>
              <a:buChar char="•"/>
              <a:defRPr/>
            </a:pPr>
            <a:r>
              <a:rPr lang="en-US" sz="4000" dirty="0" smtClean="0"/>
              <a:t>Different brands and styles available</a:t>
            </a:r>
          </a:p>
          <a:p>
            <a:pPr eaLnBrk="1" fontAlgn="auto" hangingPunct="1">
              <a:spcAft>
                <a:spcPts val="0"/>
              </a:spcAft>
              <a:buFont typeface="Arial" pitchFamily="34" charset="0"/>
              <a:buChar char="•"/>
              <a:defRPr/>
            </a:pPr>
            <a:r>
              <a:rPr lang="en-US" sz="4000" dirty="0" smtClean="0"/>
              <a:t>Several Cartridge choices </a:t>
            </a:r>
          </a:p>
          <a:p>
            <a:pPr eaLnBrk="1" fontAlgn="auto" hangingPunct="1">
              <a:spcAft>
                <a:spcPts val="0"/>
              </a:spcAft>
              <a:buFont typeface="Arial" pitchFamily="34" charset="0"/>
              <a:buChar char="•"/>
              <a:defRPr/>
            </a:pPr>
            <a:r>
              <a:rPr lang="en-US" sz="4000" b="1" i="1" dirty="0" smtClean="0">
                <a:solidFill>
                  <a:srgbClr val="FF33CC"/>
                </a:solidFill>
              </a:rPr>
              <a:t>Support your wife, mother, sister, daughter for breast cancer </a:t>
            </a:r>
          </a:p>
          <a:p>
            <a:pPr eaLnBrk="1" fontAlgn="auto" hangingPunct="1">
              <a:spcAft>
                <a:spcPts val="0"/>
              </a:spcAft>
              <a:buFont typeface="Arial" pitchFamily="34" charset="0"/>
              <a:buChar char="•"/>
              <a:defRPr/>
            </a:pPr>
            <a:endParaRPr lang="en-US" dirty="0"/>
          </a:p>
        </p:txBody>
      </p:sp>
      <p:pic>
        <p:nvPicPr>
          <p:cNvPr id="166916" name="Picture 6" descr="P6150002.JPG" title="Half-mask Repirator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8800" y="4114800"/>
            <a:ext cx="30734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7" name="ClipArt Placeholder 8" descr="P6150003.JPG" title="Half-mask Repirator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8800" y="1600200"/>
            <a:ext cx="30480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8" name="Picture 9" descr="P4190035.JPG" title="Cartridges"/>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34000" y="4114800"/>
            <a:ext cx="30480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9" name="Picture 9" descr="C:\Documents and Settings\sheridan\Local Settings\Temporary Internet Files\Content.IE5\NNTCH6E6\MC900434725[1].png" title="Breast cancer awareness ribbo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91000" y="3124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8A945">
            <a:alpha val="79999"/>
          </a:srgbClr>
        </a:solidFill>
        <a:effectLst/>
      </p:bgPr>
    </p:bg>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304800"/>
            <a:ext cx="8229600" cy="838200"/>
          </a:xfrm>
        </p:spPr>
        <p:txBody>
          <a:bodyPr rtlCol="0">
            <a:noAutofit/>
          </a:bodyPr>
          <a:lstStyle/>
          <a:p>
            <a:pPr eaLnBrk="1" fontAlgn="auto" hangingPunct="1">
              <a:spcAft>
                <a:spcPts val="0"/>
              </a:spcAft>
              <a:defRPr/>
            </a:pPr>
            <a:r>
              <a:rPr lang="en-US" sz="3600" b="1" dirty="0" smtClean="0"/>
              <a:t>Half Mask Cartridges </a:t>
            </a:r>
            <a:r>
              <a:rPr lang="en-US" sz="4000" dirty="0" smtClean="0"/>
              <a:t/>
            </a:r>
            <a:br>
              <a:rPr lang="en-US" sz="4000" dirty="0" smtClean="0"/>
            </a:br>
            <a:endParaRPr lang="en-US" sz="4000" dirty="0" smtClean="0"/>
          </a:p>
        </p:txBody>
      </p:sp>
      <p:sp>
        <p:nvSpPr>
          <p:cNvPr id="119811" name="Date Placeholder 3"/>
          <p:cNvSpPr txBox="1">
            <a:spLocks noGrp="1"/>
          </p:cNvSpPr>
          <p:nvPr/>
        </p:nvSpPr>
        <p:spPr bwMode="auto">
          <a:xfrm>
            <a:off x="124619" y="4267200"/>
            <a:ext cx="1460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fontAlgn="base" hangingPunct="1">
              <a:spcBef>
                <a:spcPct val="0"/>
              </a:spcBef>
              <a:spcAft>
                <a:spcPct val="0"/>
              </a:spcAft>
            </a:pPr>
            <a:r>
              <a:rPr kumimoji="1" lang="en-US" sz="2400" b="1" i="0" dirty="0">
                <a:solidFill>
                  <a:srgbClr val="000000"/>
                </a:solidFill>
                <a:latin typeface="Calibri" pitchFamily="34" charset="0"/>
              </a:rPr>
              <a:t>North Products </a:t>
            </a:r>
            <a:endParaRPr kumimoji="1" lang="en-US" sz="2400" b="1" i="0" dirty="0" smtClean="0">
              <a:solidFill>
                <a:srgbClr val="000000"/>
              </a:solidFill>
              <a:latin typeface="Calibri" pitchFamily="34" charset="0"/>
            </a:endParaRPr>
          </a:p>
        </p:txBody>
      </p:sp>
      <p:pic>
        <p:nvPicPr>
          <p:cNvPr id="119813" name="Picture 8" descr="P4190055.JPG" title="Half Mask Cartridge - Ammonia"/>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143000"/>
            <a:ext cx="27892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9" descr="P4190046.JPG" title="Half Mask Cartridge - Organic Vapo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2800" y="1143000"/>
            <a:ext cx="27495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10" descr="P4190062.JPG" title="Half Mask Cartridge - P10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8800" y="3733800"/>
            <a:ext cx="2514600" cy="175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6" name="Picture 11" descr="P4190079.JPG" title="Half Mask Cartridge - P100 too"/>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57800" y="3733800"/>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7" name="Picture 12" descr="P4190053.JPG" title="Half Mask Cartridge - Acid Gas"/>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48400" y="1143000"/>
            <a:ext cx="26209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8" name="Text Box 10"/>
          <p:cNvSpPr txBox="1">
            <a:spLocks noChangeArrowheads="1"/>
          </p:cNvSpPr>
          <p:nvPr/>
        </p:nvSpPr>
        <p:spPr bwMode="auto">
          <a:xfrm>
            <a:off x="914400" y="2895600"/>
            <a:ext cx="147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fontAlgn="base" hangingPunct="1">
              <a:spcBef>
                <a:spcPct val="0"/>
              </a:spcBef>
              <a:spcAft>
                <a:spcPct val="0"/>
              </a:spcAft>
            </a:pPr>
            <a:r>
              <a:rPr kumimoji="1" lang="en-US" sz="2400" i="0" dirty="0" smtClean="0">
                <a:solidFill>
                  <a:srgbClr val="000000"/>
                </a:solidFill>
                <a:latin typeface="Calibri" pitchFamily="34" charset="0"/>
              </a:rPr>
              <a:t>Ammonia</a:t>
            </a:r>
          </a:p>
        </p:txBody>
      </p:sp>
      <p:sp>
        <p:nvSpPr>
          <p:cNvPr id="119819" name="Text Box 11"/>
          <p:cNvSpPr txBox="1">
            <a:spLocks noChangeArrowheads="1"/>
          </p:cNvSpPr>
          <p:nvPr/>
        </p:nvSpPr>
        <p:spPr bwMode="auto">
          <a:xfrm>
            <a:off x="3657600" y="2895600"/>
            <a:ext cx="215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fontAlgn="base" hangingPunct="1">
              <a:spcBef>
                <a:spcPct val="0"/>
              </a:spcBef>
              <a:spcAft>
                <a:spcPct val="0"/>
              </a:spcAft>
            </a:pPr>
            <a:r>
              <a:rPr kumimoji="1" lang="en-US" sz="2400" i="0" dirty="0" smtClean="0">
                <a:solidFill>
                  <a:srgbClr val="000000"/>
                </a:solidFill>
                <a:latin typeface="Calibri" pitchFamily="34" charset="0"/>
              </a:rPr>
              <a:t>Organic Vapor</a:t>
            </a:r>
          </a:p>
        </p:txBody>
      </p:sp>
      <p:sp>
        <p:nvSpPr>
          <p:cNvPr id="119820" name="Text Box 12"/>
          <p:cNvSpPr txBox="1">
            <a:spLocks noChangeArrowheads="1"/>
          </p:cNvSpPr>
          <p:nvPr/>
        </p:nvSpPr>
        <p:spPr bwMode="auto">
          <a:xfrm>
            <a:off x="6858000" y="2895600"/>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fontAlgn="base" hangingPunct="1">
              <a:spcBef>
                <a:spcPct val="0"/>
              </a:spcBef>
              <a:spcAft>
                <a:spcPct val="0"/>
              </a:spcAft>
            </a:pPr>
            <a:r>
              <a:rPr kumimoji="1" lang="en-US" sz="2400" i="0" dirty="0" smtClean="0">
                <a:solidFill>
                  <a:srgbClr val="000000"/>
                </a:solidFill>
                <a:latin typeface="Calibri" pitchFamily="34" charset="0"/>
              </a:rPr>
              <a:t>Acid Gas</a:t>
            </a:r>
          </a:p>
        </p:txBody>
      </p:sp>
      <p:sp>
        <p:nvSpPr>
          <p:cNvPr id="119823" name="TextBox 14"/>
          <p:cNvSpPr txBox="1">
            <a:spLocks noChangeArrowheads="1"/>
          </p:cNvSpPr>
          <p:nvPr/>
        </p:nvSpPr>
        <p:spPr bwMode="auto">
          <a:xfrm>
            <a:off x="152400" y="6019800"/>
            <a:ext cx="88923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fontAlgn="base" hangingPunct="1">
              <a:spcBef>
                <a:spcPct val="0"/>
              </a:spcBef>
              <a:spcAft>
                <a:spcPct val="0"/>
              </a:spcAft>
            </a:pPr>
            <a:r>
              <a:rPr lang="en-US" b="1" dirty="0" smtClean="0">
                <a:solidFill>
                  <a:srgbClr val="000000"/>
                </a:solidFill>
                <a:latin typeface="Calibri" pitchFamily="34" charset="0"/>
              </a:rPr>
              <a:t>* Mention </a:t>
            </a:r>
            <a:r>
              <a:rPr lang="en-US" b="1" dirty="0">
                <a:solidFill>
                  <a:srgbClr val="000000"/>
                </a:solidFill>
                <a:latin typeface="Calibri" pitchFamily="34" charset="0"/>
              </a:rPr>
              <a:t>of any company name </a:t>
            </a:r>
            <a:r>
              <a:rPr lang="en-US" b="1" dirty="0" smtClean="0">
                <a:solidFill>
                  <a:srgbClr val="000000"/>
                </a:solidFill>
                <a:latin typeface="Calibri" pitchFamily="34" charset="0"/>
              </a:rPr>
              <a:t>in </a:t>
            </a:r>
            <a:r>
              <a:rPr lang="en-US" b="1" dirty="0">
                <a:solidFill>
                  <a:srgbClr val="000000"/>
                </a:solidFill>
                <a:latin typeface="Calibri" pitchFamily="34" charset="0"/>
              </a:rPr>
              <a:t>our </a:t>
            </a:r>
            <a:r>
              <a:rPr lang="en-US" b="1" dirty="0" smtClean="0">
                <a:solidFill>
                  <a:srgbClr val="000000"/>
                </a:solidFill>
                <a:latin typeface="Calibri" pitchFamily="34" charset="0"/>
              </a:rPr>
              <a:t>presentations does </a:t>
            </a:r>
            <a:r>
              <a:rPr lang="en-US" b="1" dirty="0">
                <a:solidFill>
                  <a:srgbClr val="000000"/>
                </a:solidFill>
                <a:latin typeface="Calibri" pitchFamily="34" charset="0"/>
              </a:rPr>
              <a:t>not </a:t>
            </a:r>
            <a:r>
              <a:rPr lang="en-US" b="1" dirty="0" smtClean="0">
                <a:solidFill>
                  <a:srgbClr val="000000"/>
                </a:solidFill>
                <a:latin typeface="Calibri" pitchFamily="34" charset="0"/>
              </a:rPr>
              <a:t>constitute                                </a:t>
            </a:r>
            <a:r>
              <a:rPr lang="en-US" b="1" dirty="0">
                <a:solidFill>
                  <a:srgbClr val="000000"/>
                </a:solidFill>
                <a:latin typeface="Calibri" pitchFamily="34" charset="0"/>
              </a:rPr>
              <a:t>an endorsement by </a:t>
            </a:r>
            <a:r>
              <a:rPr lang="en-US" b="1" dirty="0" err="1" smtClean="0">
                <a:solidFill>
                  <a:srgbClr val="000000"/>
                </a:solidFill>
                <a:latin typeface="Calibri" pitchFamily="34" charset="0"/>
              </a:rPr>
              <a:t>AgriSafe</a:t>
            </a:r>
            <a:r>
              <a:rPr lang="en-US" b="1" dirty="0" smtClean="0">
                <a:solidFill>
                  <a:srgbClr val="000000"/>
                </a:solidFill>
                <a:latin typeface="Calibri" pitchFamily="34" charset="0"/>
              </a:rPr>
              <a:t>.</a:t>
            </a:r>
            <a:endParaRPr lang="en-US" b="1" dirty="0">
              <a:solidFill>
                <a:srgbClr val="000000"/>
              </a:solidFill>
              <a:latin typeface="Calibri" pitchFamily="34" charset="0"/>
            </a:endParaRPr>
          </a:p>
        </p:txBody>
      </p:sp>
      <p:sp>
        <p:nvSpPr>
          <p:cNvPr id="16" name="Text Box 10"/>
          <p:cNvSpPr txBox="1">
            <a:spLocks noChangeArrowheads="1"/>
          </p:cNvSpPr>
          <p:nvPr/>
        </p:nvSpPr>
        <p:spPr bwMode="auto">
          <a:xfrm>
            <a:off x="2438400" y="5486400"/>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fontAlgn="base" hangingPunct="1">
              <a:spcBef>
                <a:spcPct val="0"/>
              </a:spcBef>
              <a:spcAft>
                <a:spcPct val="0"/>
              </a:spcAft>
            </a:pPr>
            <a:r>
              <a:rPr kumimoji="1" lang="en-US" sz="2400" i="0" dirty="0" smtClean="0">
                <a:solidFill>
                  <a:srgbClr val="000000"/>
                </a:solidFill>
                <a:latin typeface="Calibri" pitchFamily="34" charset="0"/>
              </a:rPr>
              <a:t>P100 </a:t>
            </a:r>
          </a:p>
        </p:txBody>
      </p:sp>
      <p:sp>
        <p:nvSpPr>
          <p:cNvPr id="17" name="Text Box 10"/>
          <p:cNvSpPr txBox="1">
            <a:spLocks noChangeArrowheads="1"/>
          </p:cNvSpPr>
          <p:nvPr/>
        </p:nvSpPr>
        <p:spPr bwMode="auto">
          <a:xfrm>
            <a:off x="6096000" y="5486400"/>
            <a:ext cx="878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fontAlgn="base" hangingPunct="1">
              <a:spcBef>
                <a:spcPct val="0"/>
              </a:spcBef>
              <a:spcAft>
                <a:spcPct val="0"/>
              </a:spcAft>
            </a:pPr>
            <a:r>
              <a:rPr kumimoji="1" lang="en-US" sz="2400" i="0" dirty="0" smtClean="0">
                <a:solidFill>
                  <a:srgbClr val="000000"/>
                </a:solidFill>
                <a:latin typeface="Calibri" pitchFamily="34" charset="0"/>
              </a:rPr>
              <a:t>P100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9986" name="Title 1"/>
          <p:cNvSpPr>
            <a:spLocks noGrp="1"/>
          </p:cNvSpPr>
          <p:nvPr>
            <p:ph type="title"/>
          </p:nvPr>
        </p:nvSpPr>
        <p:spPr>
          <a:xfrm>
            <a:off x="2057400" y="0"/>
            <a:ext cx="6934200" cy="838200"/>
          </a:xfrm>
        </p:spPr>
        <p:txBody>
          <a:bodyPr/>
          <a:lstStyle/>
          <a:p>
            <a:pPr eaLnBrk="1" hangingPunct="1"/>
            <a:r>
              <a:rPr lang="en-US" sz="3600" b="1" dirty="0" smtClean="0"/>
              <a:t>Air-Purifying Respirator</a:t>
            </a:r>
            <a:endParaRPr lang="en-US" sz="3600" dirty="0" smtClean="0"/>
          </a:p>
        </p:txBody>
      </p:sp>
      <p:sp>
        <p:nvSpPr>
          <p:cNvPr id="169987" name="Content Placeholder 2"/>
          <p:cNvSpPr>
            <a:spLocks noGrp="1"/>
          </p:cNvSpPr>
          <p:nvPr>
            <p:ph idx="1"/>
          </p:nvPr>
        </p:nvSpPr>
        <p:spPr>
          <a:xfrm>
            <a:off x="1905000" y="1866899"/>
            <a:ext cx="3581400" cy="3992563"/>
          </a:xfrm>
        </p:spPr>
        <p:txBody>
          <a:bodyPr/>
          <a:lstStyle/>
          <a:p>
            <a:pPr marL="0" indent="0" eaLnBrk="1" hangingPunct="1">
              <a:lnSpc>
                <a:spcPct val="140000"/>
              </a:lnSpc>
              <a:buNone/>
            </a:pPr>
            <a:r>
              <a:rPr lang="en-US" sz="2400" dirty="0" smtClean="0"/>
              <a:t>A respirator with an air-purifying filter, cartridge, or canister that removes specific air contaminants by passing ambient air through the air-purifying element.</a:t>
            </a:r>
          </a:p>
          <a:p>
            <a:pPr eaLnBrk="1" hangingPunct="1"/>
            <a:endParaRPr lang="en-US" dirty="0" smtClean="0"/>
          </a:p>
        </p:txBody>
      </p:sp>
      <p:pic>
        <p:nvPicPr>
          <p:cNvPr id="169989" name="Picture 4" title="Air Prurifying Respirato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2209800"/>
            <a:ext cx="32146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1010" name="Title 3"/>
          <p:cNvSpPr>
            <a:spLocks noGrp="1"/>
          </p:cNvSpPr>
          <p:nvPr>
            <p:ph type="title"/>
          </p:nvPr>
        </p:nvSpPr>
        <p:spPr>
          <a:xfrm>
            <a:off x="2057400" y="-76200"/>
            <a:ext cx="6934200" cy="1143000"/>
          </a:xfrm>
        </p:spPr>
        <p:txBody>
          <a:bodyPr/>
          <a:lstStyle/>
          <a:p>
            <a:pPr eaLnBrk="1" hangingPunct="1"/>
            <a:r>
              <a:rPr lang="en-US" sz="3600" b="1" dirty="0" smtClean="0"/>
              <a:t>Powered Air-Purifying Respirator</a:t>
            </a:r>
            <a:endParaRPr lang="en-US" sz="3600" dirty="0" smtClean="0"/>
          </a:p>
        </p:txBody>
      </p:sp>
      <p:sp>
        <p:nvSpPr>
          <p:cNvPr id="171011" name="Content Placeholder 4"/>
          <p:cNvSpPr>
            <a:spLocks noGrp="1"/>
          </p:cNvSpPr>
          <p:nvPr>
            <p:ph idx="1"/>
          </p:nvPr>
        </p:nvSpPr>
        <p:spPr>
          <a:xfrm>
            <a:off x="1828800" y="1600200"/>
            <a:ext cx="6858000" cy="4525963"/>
          </a:xfrm>
        </p:spPr>
        <p:txBody>
          <a:bodyPr/>
          <a:lstStyle/>
          <a:p>
            <a:pPr eaLnBrk="1" hangingPunct="1">
              <a:lnSpc>
                <a:spcPct val="120000"/>
              </a:lnSpc>
              <a:buFont typeface="Arial" charset="0"/>
              <a:buNone/>
            </a:pPr>
            <a:r>
              <a:rPr lang="en-US" sz="3600" dirty="0" smtClean="0"/>
              <a:t>	</a:t>
            </a:r>
            <a:r>
              <a:rPr lang="en-US" sz="2400" dirty="0" smtClean="0"/>
              <a:t>An air-purifying respirator that uses a blower </a:t>
            </a:r>
          </a:p>
          <a:p>
            <a:pPr eaLnBrk="1" hangingPunct="1">
              <a:lnSpc>
                <a:spcPct val="120000"/>
              </a:lnSpc>
              <a:buFont typeface="Arial" charset="0"/>
              <a:buNone/>
            </a:pPr>
            <a:r>
              <a:rPr lang="en-US" sz="2400" dirty="0"/>
              <a:t> </a:t>
            </a:r>
            <a:r>
              <a:rPr lang="en-US" sz="2400" dirty="0" smtClean="0"/>
              <a:t>    to force the ambient air through air-purifying elements to the inlet covering</a:t>
            </a:r>
            <a:r>
              <a:rPr lang="en-US" sz="2400" b="1" dirty="0" smtClean="0"/>
              <a:t>.</a:t>
            </a:r>
          </a:p>
          <a:p>
            <a:pPr eaLnBrk="1" hangingPunct="1">
              <a:buFont typeface="Arial" charset="0"/>
              <a:buNone/>
            </a:pPr>
            <a:endParaRPr lang="en-US" dirty="0" smtClean="0"/>
          </a:p>
        </p:txBody>
      </p:sp>
      <p:pic>
        <p:nvPicPr>
          <p:cNvPr id="171012" name="Picture 4" title="Images of different Powered Air-purifying Repirators"/>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24200" y="3657600"/>
            <a:ext cx="426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676400" y="0"/>
            <a:ext cx="7620000" cy="1066800"/>
          </a:xfrm>
        </p:spPr>
        <p:txBody>
          <a:bodyPr>
            <a:normAutofit/>
          </a:bodyPr>
          <a:lstStyle/>
          <a:p>
            <a:r>
              <a:rPr lang="en-US" altLang="en-US" sz="3000" b="1" dirty="0"/>
              <a:t>Using a Powered </a:t>
            </a:r>
            <a:r>
              <a:rPr lang="en-US" altLang="en-US" sz="3000" b="1" dirty="0" smtClean="0"/>
              <a:t>Air-Purifying Respirator</a:t>
            </a:r>
          </a:p>
        </p:txBody>
      </p:sp>
      <p:sp>
        <p:nvSpPr>
          <p:cNvPr id="20" name="Rectangle 3"/>
          <p:cNvSpPr>
            <a:spLocks noGrp="1" noChangeArrowheads="1"/>
          </p:cNvSpPr>
          <p:nvPr>
            <p:ph idx="4294967295"/>
          </p:nvPr>
        </p:nvSpPr>
        <p:spPr>
          <a:xfrm>
            <a:off x="2057400" y="2209800"/>
            <a:ext cx="6477000" cy="3733800"/>
          </a:xfrm>
        </p:spPr>
        <p:txBody>
          <a:bodyPr>
            <a:normAutofit/>
          </a:bodyPr>
          <a:lstStyle/>
          <a:p>
            <a:pPr marL="0" indent="0" eaLnBrk="1" hangingPunct="1">
              <a:lnSpc>
                <a:spcPct val="120000"/>
              </a:lnSpc>
              <a:buNone/>
            </a:pPr>
            <a:r>
              <a:rPr lang="en-US" altLang="en-US" sz="2400" dirty="0" smtClean="0"/>
              <a:t>When do you need to use a powered air-purifying respirator?</a:t>
            </a:r>
          </a:p>
          <a:p>
            <a:pPr eaLnBrk="1" hangingPunct="1">
              <a:lnSpc>
                <a:spcPct val="120000"/>
              </a:lnSpc>
            </a:pPr>
            <a:endParaRPr lang="en-US" altLang="en-US" sz="2400" dirty="0" smtClean="0"/>
          </a:p>
          <a:p>
            <a:pPr lvl="1" eaLnBrk="1" hangingPunct="1">
              <a:lnSpc>
                <a:spcPct val="120000"/>
              </a:lnSpc>
            </a:pPr>
            <a:r>
              <a:rPr lang="en-US" altLang="en-US" sz="2400" dirty="0" smtClean="0"/>
              <a:t>If you have heart and lung conditions that prevent use of other types of respirators or if unable to get a good fit with other types.</a:t>
            </a:r>
          </a:p>
        </p:txBody>
      </p:sp>
    </p:spTree>
    <p:extLst>
      <p:ext uri="{BB962C8B-B14F-4D97-AF65-F5344CB8AC3E}">
        <p14:creationId xmlns:p14="http://schemas.microsoft.com/office/powerpoint/2010/main" val="965744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3058" name="Title 1"/>
          <p:cNvSpPr>
            <a:spLocks noGrp="1"/>
          </p:cNvSpPr>
          <p:nvPr>
            <p:ph type="title"/>
          </p:nvPr>
        </p:nvSpPr>
        <p:spPr>
          <a:xfrm>
            <a:off x="1905000" y="-228600"/>
            <a:ext cx="7239000" cy="1371600"/>
          </a:xfrm>
        </p:spPr>
        <p:txBody>
          <a:bodyPr/>
          <a:lstStyle/>
          <a:p>
            <a:pPr eaLnBrk="1" hangingPunct="1"/>
            <a:r>
              <a:rPr lang="en-US" sz="3600" b="1" dirty="0" smtClean="0"/>
              <a:t>Supplied Air Respirator</a:t>
            </a:r>
            <a:endParaRPr lang="en-US" sz="3600" dirty="0" smtClean="0"/>
          </a:p>
        </p:txBody>
      </p:sp>
      <p:sp>
        <p:nvSpPr>
          <p:cNvPr id="173059" name="Content Placeholder 3"/>
          <p:cNvSpPr>
            <a:spLocks noGrp="1"/>
          </p:cNvSpPr>
          <p:nvPr>
            <p:ph sz="half" idx="1"/>
          </p:nvPr>
        </p:nvSpPr>
        <p:spPr>
          <a:xfrm>
            <a:off x="4876800" y="3200400"/>
            <a:ext cx="3581400" cy="3352800"/>
          </a:xfrm>
        </p:spPr>
        <p:txBody>
          <a:bodyPr/>
          <a:lstStyle/>
          <a:p>
            <a:pPr eaLnBrk="1" hangingPunct="1">
              <a:lnSpc>
                <a:spcPct val="80000"/>
              </a:lnSpc>
              <a:buFont typeface="Arial" charset="0"/>
              <a:buNone/>
            </a:pPr>
            <a:r>
              <a:rPr lang="en-US" sz="2200" dirty="0" smtClean="0"/>
              <a:t>When to use:</a:t>
            </a:r>
          </a:p>
          <a:p>
            <a:pPr eaLnBrk="1" hangingPunct="1">
              <a:lnSpc>
                <a:spcPct val="80000"/>
              </a:lnSpc>
              <a:buFont typeface="Arial" charset="0"/>
              <a:buNone/>
            </a:pPr>
            <a:endParaRPr lang="en-US" sz="1050" dirty="0" smtClean="0"/>
          </a:p>
          <a:p>
            <a:pPr eaLnBrk="1" hangingPunct="1">
              <a:lnSpc>
                <a:spcPct val="80000"/>
              </a:lnSpc>
            </a:pPr>
            <a:r>
              <a:rPr lang="en-US" sz="2200" dirty="0" smtClean="0"/>
              <a:t>Manure pits or confinement buildings during pit agitation or pumping</a:t>
            </a:r>
          </a:p>
          <a:p>
            <a:pPr marL="0" indent="0" eaLnBrk="1" hangingPunct="1">
              <a:lnSpc>
                <a:spcPct val="80000"/>
              </a:lnSpc>
              <a:buNone/>
            </a:pPr>
            <a:endParaRPr lang="en-US" sz="1050" dirty="0" smtClean="0"/>
          </a:p>
          <a:p>
            <a:pPr eaLnBrk="1" hangingPunct="1">
              <a:lnSpc>
                <a:spcPct val="80000"/>
              </a:lnSpc>
            </a:pPr>
            <a:r>
              <a:rPr lang="en-US" sz="2200" dirty="0" smtClean="0"/>
              <a:t>Environments with poor ventilation creating high levels of carbon monoxide</a:t>
            </a:r>
          </a:p>
          <a:p>
            <a:pPr marL="0" indent="0" eaLnBrk="1" hangingPunct="1">
              <a:lnSpc>
                <a:spcPct val="80000"/>
              </a:lnSpc>
              <a:buNone/>
            </a:pPr>
            <a:endParaRPr lang="en-US" sz="1050" dirty="0" smtClean="0"/>
          </a:p>
          <a:p>
            <a:pPr eaLnBrk="1" hangingPunct="1">
              <a:lnSpc>
                <a:spcPct val="80000"/>
              </a:lnSpc>
            </a:pPr>
            <a:r>
              <a:rPr lang="en-US" sz="2200" dirty="0" smtClean="0"/>
              <a:t>Fumigation in enclosed areas</a:t>
            </a:r>
          </a:p>
          <a:p>
            <a:pPr eaLnBrk="1" hangingPunct="1"/>
            <a:endParaRPr lang="en-US" dirty="0" smtClean="0"/>
          </a:p>
        </p:txBody>
      </p:sp>
      <p:sp>
        <p:nvSpPr>
          <p:cNvPr id="173060" name="Content Placeholder 4"/>
          <p:cNvSpPr>
            <a:spLocks noGrp="1"/>
          </p:cNvSpPr>
          <p:nvPr>
            <p:ph sz="half" idx="2"/>
          </p:nvPr>
        </p:nvSpPr>
        <p:spPr>
          <a:xfrm>
            <a:off x="1905000" y="1905000"/>
            <a:ext cx="6934200" cy="1295400"/>
          </a:xfrm>
        </p:spPr>
        <p:txBody>
          <a:bodyPr/>
          <a:lstStyle/>
          <a:p>
            <a:pPr marL="0" indent="0" eaLnBrk="1" hangingPunct="1">
              <a:lnSpc>
                <a:spcPct val="90000"/>
              </a:lnSpc>
              <a:buNone/>
            </a:pPr>
            <a:r>
              <a:rPr lang="en-US" sz="2200" dirty="0" smtClean="0"/>
              <a:t>An atmosphere-supplying respirator for which the source </a:t>
            </a:r>
          </a:p>
          <a:p>
            <a:pPr marL="0" indent="0" eaLnBrk="1" hangingPunct="1">
              <a:lnSpc>
                <a:spcPct val="90000"/>
              </a:lnSpc>
              <a:buNone/>
            </a:pPr>
            <a:r>
              <a:rPr lang="en-US" sz="2200" dirty="0" smtClean="0"/>
              <a:t>of breathing air is not designed to be carried by the user.  </a:t>
            </a:r>
          </a:p>
          <a:p>
            <a:pPr marL="0" indent="0" eaLnBrk="1" hangingPunct="1">
              <a:lnSpc>
                <a:spcPct val="90000"/>
              </a:lnSpc>
              <a:buNone/>
            </a:pPr>
            <a:r>
              <a:rPr lang="en-US" sz="2200" dirty="0" smtClean="0"/>
              <a:t>Also called airline respirator.</a:t>
            </a:r>
          </a:p>
        </p:txBody>
      </p:sp>
      <p:pic>
        <p:nvPicPr>
          <p:cNvPr id="173061" name="Picture 5" title="Supplied Air Respirator suit"/>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400" y="3200400"/>
            <a:ext cx="2209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819400" y="0"/>
            <a:ext cx="5867400" cy="762000"/>
          </a:xfrm>
        </p:spPr>
        <p:txBody>
          <a:bodyPr>
            <a:normAutofit/>
          </a:bodyPr>
          <a:lstStyle/>
          <a:p>
            <a:pPr eaLnBrk="1" hangingPunct="1"/>
            <a:r>
              <a:rPr lang="en-US" altLang="en-US" dirty="0" smtClean="0"/>
              <a:t>	</a:t>
            </a:r>
          </a:p>
        </p:txBody>
      </p:sp>
      <p:sp>
        <p:nvSpPr>
          <p:cNvPr id="8" name="TextBox 7"/>
          <p:cNvSpPr txBox="1"/>
          <p:nvPr/>
        </p:nvSpPr>
        <p:spPr>
          <a:xfrm>
            <a:off x="2514600" y="152401"/>
            <a:ext cx="6629400" cy="584775"/>
          </a:xfrm>
          <a:prstGeom prst="rect">
            <a:avLst/>
          </a:prstGeom>
          <a:noFill/>
        </p:spPr>
        <p:txBody>
          <a:bodyPr wrap="square" rtlCol="0">
            <a:spAutoFit/>
          </a:bodyPr>
          <a:lstStyle/>
          <a:p>
            <a:r>
              <a:rPr lang="en-US" altLang="en-US" sz="3200" b="1" dirty="0"/>
              <a:t>Self</a:t>
            </a:r>
            <a:r>
              <a:rPr lang="en-US" altLang="en-US" sz="3200" b="1" dirty="0" smtClean="0"/>
              <a:t>-Contained </a:t>
            </a:r>
            <a:r>
              <a:rPr lang="en-US" altLang="en-US" sz="3200" b="1" dirty="0"/>
              <a:t>Breathing Apparatus</a:t>
            </a:r>
            <a:endParaRPr lang="en-US" sz="3200" dirty="0"/>
          </a:p>
        </p:txBody>
      </p:sp>
      <p:sp>
        <p:nvSpPr>
          <p:cNvPr id="9" name="Rectangle 3"/>
          <p:cNvSpPr txBox="1">
            <a:spLocks noChangeArrowheads="1"/>
          </p:cNvSpPr>
          <p:nvPr/>
        </p:nvSpPr>
        <p:spPr>
          <a:xfrm>
            <a:off x="1828800" y="2904067"/>
            <a:ext cx="3733800" cy="39624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buFontTx/>
              <a:buNone/>
            </a:pPr>
            <a:r>
              <a:rPr lang="en-US" altLang="en-US" sz="2400" dirty="0" smtClean="0"/>
              <a:t>When to use:</a:t>
            </a:r>
          </a:p>
          <a:p>
            <a:pPr>
              <a:lnSpc>
                <a:spcPct val="130000"/>
              </a:lnSpc>
              <a:buFont typeface="Arial"/>
              <a:buChar char="•"/>
            </a:pPr>
            <a:r>
              <a:rPr lang="en-US" altLang="en-US" sz="2400" dirty="0" smtClean="0"/>
              <a:t>Manure pits or confinement buildings during pit agitation or pumping.</a:t>
            </a:r>
          </a:p>
          <a:p>
            <a:pPr>
              <a:lnSpc>
                <a:spcPct val="130000"/>
              </a:lnSpc>
            </a:pPr>
            <a:r>
              <a:rPr lang="en-US" altLang="en-US" sz="2400" dirty="0" smtClean="0"/>
              <a:t>Environments with poor ventilation creating high levels of carbon monoxide.</a:t>
            </a:r>
          </a:p>
          <a:p>
            <a:pPr>
              <a:lnSpc>
                <a:spcPct val="130000"/>
              </a:lnSpc>
            </a:pPr>
            <a:r>
              <a:rPr lang="en-US" altLang="en-US" sz="2400" dirty="0" smtClean="0"/>
              <a:t>Fumigation in enclosed areas.</a:t>
            </a:r>
          </a:p>
          <a:p>
            <a:pPr>
              <a:lnSpc>
                <a:spcPct val="130000"/>
              </a:lnSpc>
            </a:pPr>
            <a:r>
              <a:rPr lang="en-US" altLang="en-US" sz="2400" dirty="0" smtClean="0"/>
              <a:t>Silo entry that is oxygen limiting.</a:t>
            </a:r>
          </a:p>
          <a:p>
            <a:pPr>
              <a:buFontTx/>
              <a:buNone/>
            </a:pPr>
            <a:endParaRPr lang="en-US" altLang="en-US" sz="1800" dirty="0" smtClean="0"/>
          </a:p>
          <a:p>
            <a:pPr>
              <a:buFontTx/>
              <a:buNone/>
            </a:pPr>
            <a:endParaRPr lang="en-US" altLang="en-US" sz="2000" dirty="0" smtClean="0"/>
          </a:p>
          <a:p>
            <a:endParaRPr lang="en-US" altLang="en-US" sz="2000" dirty="0" smtClean="0"/>
          </a:p>
        </p:txBody>
      </p:sp>
      <p:pic>
        <p:nvPicPr>
          <p:cNvPr id="10" name="Picture 4" title="SCBA image"/>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5867400" y="2819400"/>
            <a:ext cx="3048000" cy="3733800"/>
          </a:xfrm>
          <a:prstGeom prst="rect">
            <a:avLst/>
          </a:prstGeom>
          <a:noFill/>
        </p:spPr>
      </p:pic>
      <p:sp>
        <p:nvSpPr>
          <p:cNvPr id="2" name="TextBox 1"/>
          <p:cNvSpPr txBox="1"/>
          <p:nvPr/>
        </p:nvSpPr>
        <p:spPr>
          <a:xfrm>
            <a:off x="1828800" y="1676400"/>
            <a:ext cx="7010400" cy="1107996"/>
          </a:xfrm>
          <a:prstGeom prst="rect">
            <a:avLst/>
          </a:prstGeom>
          <a:noFill/>
        </p:spPr>
        <p:txBody>
          <a:bodyPr wrap="square" rtlCol="0">
            <a:spAutoFit/>
          </a:bodyPr>
          <a:lstStyle/>
          <a:p>
            <a:pPr>
              <a:buFontTx/>
              <a:buNone/>
            </a:pPr>
            <a:r>
              <a:rPr lang="en-US" altLang="en-US" sz="2200" dirty="0"/>
              <a:t>An atmosphere-supplying respirator for which </a:t>
            </a:r>
            <a:endParaRPr lang="en-US" altLang="en-US" sz="2200" dirty="0" smtClean="0"/>
          </a:p>
          <a:p>
            <a:pPr>
              <a:buFontTx/>
              <a:buNone/>
            </a:pPr>
            <a:r>
              <a:rPr lang="en-US" altLang="en-US" sz="2200" dirty="0" smtClean="0"/>
              <a:t>the </a:t>
            </a:r>
            <a:r>
              <a:rPr lang="en-US" altLang="en-US" sz="2200" dirty="0"/>
              <a:t>breathing air source is designed to be carried by the user.</a:t>
            </a:r>
          </a:p>
        </p:txBody>
      </p:sp>
    </p:spTree>
    <p:extLst>
      <p:ext uri="{BB962C8B-B14F-4D97-AF65-F5344CB8AC3E}">
        <p14:creationId xmlns:p14="http://schemas.microsoft.com/office/powerpoint/2010/main" val="2632222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905000" y="0"/>
            <a:ext cx="6781800" cy="914400"/>
          </a:xfrm>
        </p:spPr>
        <p:txBody>
          <a:bodyPr/>
          <a:lstStyle/>
          <a:p>
            <a:pPr eaLnBrk="1" hangingPunct="1"/>
            <a:r>
              <a:rPr lang="en-US" altLang="en-US" sz="3600" b="1" dirty="0" smtClean="0"/>
              <a:t>  Focus Areas for Presentation</a:t>
            </a:r>
          </a:p>
        </p:txBody>
      </p:sp>
      <p:sp>
        <p:nvSpPr>
          <p:cNvPr id="5" name="Rectangle 3"/>
          <p:cNvSpPr>
            <a:spLocks noGrp="1" noChangeArrowheads="1"/>
          </p:cNvSpPr>
          <p:nvPr>
            <p:ph idx="1"/>
          </p:nvPr>
        </p:nvSpPr>
        <p:spPr>
          <a:xfrm>
            <a:off x="1905000" y="2057400"/>
            <a:ext cx="6781800" cy="4068763"/>
          </a:xfrm>
        </p:spPr>
        <p:txBody>
          <a:bodyPr>
            <a:normAutofit/>
          </a:bodyPr>
          <a:lstStyle/>
          <a:p>
            <a:pPr eaLnBrk="1" hangingPunct="1"/>
            <a:r>
              <a:rPr lang="en-US" altLang="en-US" sz="2400" dirty="0" smtClean="0"/>
              <a:t>Present overview of agricultural </a:t>
            </a:r>
            <a:r>
              <a:rPr lang="en-US" altLang="en-US" sz="2400" dirty="0"/>
              <a:t>r</a:t>
            </a:r>
            <a:r>
              <a:rPr lang="en-US" altLang="en-US" sz="2400" dirty="0" smtClean="0"/>
              <a:t>espiratory </a:t>
            </a:r>
            <a:r>
              <a:rPr lang="en-US" altLang="en-US" sz="2400" dirty="0"/>
              <a:t>e</a:t>
            </a:r>
            <a:r>
              <a:rPr lang="en-US" altLang="en-US" sz="2400" dirty="0" smtClean="0"/>
              <a:t>xposures </a:t>
            </a:r>
          </a:p>
          <a:p>
            <a:pPr eaLnBrk="1" hangingPunct="1"/>
            <a:r>
              <a:rPr lang="en-US" altLang="en-US" sz="2400" dirty="0" smtClean="0"/>
              <a:t>Discuss types of respirators </a:t>
            </a:r>
          </a:p>
          <a:p>
            <a:pPr eaLnBrk="1" hangingPunct="1"/>
            <a:r>
              <a:rPr lang="en-US" altLang="en-US" sz="2400" dirty="0" smtClean="0"/>
              <a:t>Discuss respiratory </a:t>
            </a:r>
            <a:r>
              <a:rPr lang="en-US" altLang="en-US" sz="2400" dirty="0"/>
              <a:t>p</a:t>
            </a:r>
            <a:r>
              <a:rPr lang="en-US" altLang="en-US" sz="2400" dirty="0" smtClean="0"/>
              <a:t>rotection for specific hazards with specific focus on grain and hog exposures </a:t>
            </a:r>
          </a:p>
          <a:p>
            <a:pPr eaLnBrk="1" hangingPunct="1"/>
            <a:r>
              <a:rPr lang="en-US" altLang="en-US" sz="2400" dirty="0" smtClean="0"/>
              <a:t>Present respiratory selection </a:t>
            </a:r>
            <a:r>
              <a:rPr lang="en-US" altLang="en-US" sz="2400" dirty="0"/>
              <a:t>g</a:t>
            </a:r>
            <a:r>
              <a:rPr lang="en-US" altLang="en-US" sz="2400" dirty="0" smtClean="0"/>
              <a:t>uide as a resource</a:t>
            </a:r>
          </a:p>
          <a:p>
            <a:pPr eaLnBrk="1" hangingPunct="1"/>
            <a:r>
              <a:rPr lang="en-US" altLang="en-US" sz="2400" dirty="0" smtClean="0"/>
              <a:t>Inform attendees about AgriSafe Network</a:t>
            </a:r>
          </a:p>
          <a:p>
            <a:pPr eaLnBrk="1" hangingPunct="1"/>
            <a:endParaRPr lang="en-US" altLang="en-US" sz="2400" dirty="0" smtClean="0"/>
          </a:p>
          <a:p>
            <a:pPr eaLnBrk="1" hangingPunct="1"/>
            <a:r>
              <a:rPr lang="en-US" altLang="en-US" sz="2000" b="1" i="1" dirty="0" smtClean="0"/>
              <a:t>Concerns and Questions from producers/workers</a:t>
            </a:r>
          </a:p>
        </p:txBody>
      </p:sp>
    </p:spTree>
    <p:extLst>
      <p:ext uri="{BB962C8B-B14F-4D97-AF65-F5344CB8AC3E}">
        <p14:creationId xmlns:p14="http://schemas.microsoft.com/office/powerpoint/2010/main" val="2370881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457200" y="0"/>
            <a:ext cx="8229600" cy="1295400"/>
          </a:xfrm>
        </p:spPr>
        <p:txBody>
          <a:bodyPr/>
          <a:lstStyle/>
          <a:p>
            <a:pPr eaLnBrk="1" hangingPunct="1"/>
            <a:r>
              <a:rPr lang="en-US" sz="3600" b="1" dirty="0" smtClean="0"/>
              <a:t>Respiratory Program</a:t>
            </a:r>
          </a:p>
        </p:txBody>
      </p:sp>
      <p:sp>
        <p:nvSpPr>
          <p:cNvPr id="2" name="Rectangle 1"/>
          <p:cNvSpPr/>
          <p:nvPr/>
        </p:nvSpPr>
        <p:spPr>
          <a:xfrm>
            <a:off x="1219200" y="5562600"/>
            <a:ext cx="6553200" cy="923330"/>
          </a:xfrm>
          <a:prstGeom prst="rect">
            <a:avLst/>
          </a:prstGeom>
        </p:spPr>
        <p:txBody>
          <a:bodyPr wrap="square">
            <a:spAutoFit/>
          </a:bodyPr>
          <a:lstStyle/>
          <a:p>
            <a:r>
              <a:rPr lang="en-US" i="1" dirty="0">
                <a:solidFill>
                  <a:prstClr val="black"/>
                </a:solidFill>
              </a:rPr>
              <a:t>Note:  OSHA has prepared a Small Entity Compliance Guide that contains criteria for selection of a program administrator and a sample </a:t>
            </a:r>
            <a:r>
              <a:rPr lang="en-US" i="1" dirty="0" smtClean="0">
                <a:solidFill>
                  <a:prstClr val="black"/>
                </a:solidFill>
              </a:rPr>
              <a:t>program – </a:t>
            </a:r>
            <a:r>
              <a:rPr lang="en-US" b="1" i="1" dirty="0" smtClean="0">
                <a:solidFill>
                  <a:prstClr val="black"/>
                </a:solidFill>
              </a:rPr>
              <a:t>Publication OSHA 3384 - 09 2011</a:t>
            </a:r>
            <a:endParaRPr lang="en-US" b="1" i="1" dirty="0">
              <a:solidFill>
                <a:prstClr val="black"/>
              </a:solidFill>
            </a:endParaRPr>
          </a:p>
        </p:txBody>
      </p:sp>
      <p:sp>
        <p:nvSpPr>
          <p:cNvPr id="3" name="Content Placeholder 2"/>
          <p:cNvSpPr>
            <a:spLocks noGrp="1"/>
          </p:cNvSpPr>
          <p:nvPr>
            <p:ph idx="1"/>
          </p:nvPr>
        </p:nvSpPr>
        <p:spPr>
          <a:xfrm>
            <a:off x="609600" y="1295400"/>
            <a:ext cx="8229600" cy="4765441"/>
          </a:xfrm>
        </p:spPr>
        <p:txBody>
          <a:bodyPr/>
          <a:lstStyle/>
          <a:p>
            <a:pPr lvl="0"/>
            <a:r>
              <a:rPr lang="en-US" sz="2400" dirty="0">
                <a:solidFill>
                  <a:prstClr val="black"/>
                </a:solidFill>
              </a:rPr>
              <a:t>Must develop a </a:t>
            </a:r>
            <a:r>
              <a:rPr lang="en-US" sz="2400" b="1" dirty="0">
                <a:solidFill>
                  <a:prstClr val="black"/>
                </a:solidFill>
              </a:rPr>
              <a:t>written program</a:t>
            </a:r>
            <a:r>
              <a:rPr lang="en-US" sz="2400" dirty="0">
                <a:solidFill>
                  <a:prstClr val="black"/>
                </a:solidFill>
              </a:rPr>
              <a:t> with </a:t>
            </a:r>
            <a:r>
              <a:rPr lang="en-US" sz="2400" b="1" dirty="0">
                <a:solidFill>
                  <a:prstClr val="black"/>
                </a:solidFill>
              </a:rPr>
              <a:t>worksite-specific procedures</a:t>
            </a:r>
            <a:r>
              <a:rPr lang="en-US" sz="2400" dirty="0">
                <a:solidFill>
                  <a:prstClr val="black"/>
                </a:solidFill>
              </a:rPr>
              <a:t> when respirators are necessary or required by the </a:t>
            </a:r>
            <a:r>
              <a:rPr lang="en-US" sz="2400" dirty="0" smtClean="0">
                <a:solidFill>
                  <a:prstClr val="black"/>
                </a:solidFill>
              </a:rPr>
              <a:t>employer.</a:t>
            </a:r>
            <a:endParaRPr lang="en-US" sz="2400" dirty="0">
              <a:solidFill>
                <a:prstClr val="black"/>
              </a:solidFill>
            </a:endParaRPr>
          </a:p>
          <a:p>
            <a:pPr lvl="0"/>
            <a:r>
              <a:rPr lang="en-US" sz="2400" dirty="0">
                <a:solidFill>
                  <a:prstClr val="black"/>
                </a:solidFill>
              </a:rPr>
              <a:t>Must update program as necessary to reflect changes in workplace conditions that affect respirator </a:t>
            </a:r>
            <a:r>
              <a:rPr lang="en-US" sz="2400" dirty="0" smtClean="0">
                <a:solidFill>
                  <a:prstClr val="black"/>
                </a:solidFill>
              </a:rPr>
              <a:t>use.</a:t>
            </a:r>
            <a:endParaRPr lang="en-US" sz="2400" dirty="0">
              <a:solidFill>
                <a:prstClr val="black"/>
              </a:solidFill>
            </a:endParaRPr>
          </a:p>
          <a:p>
            <a:pPr lvl="0"/>
            <a:r>
              <a:rPr lang="en-US" sz="2400" dirty="0">
                <a:solidFill>
                  <a:prstClr val="black"/>
                </a:solidFill>
              </a:rPr>
              <a:t>Must designate a </a:t>
            </a:r>
            <a:r>
              <a:rPr lang="en-US" sz="2400" b="1" dirty="0">
                <a:solidFill>
                  <a:prstClr val="black"/>
                </a:solidFill>
              </a:rPr>
              <a:t>program administrator</a:t>
            </a:r>
            <a:r>
              <a:rPr lang="en-US" sz="2400" dirty="0">
                <a:solidFill>
                  <a:prstClr val="black"/>
                </a:solidFill>
              </a:rPr>
              <a:t> who is qualified by appropriate training or experience to administer or oversee the program and conduct the required program </a:t>
            </a:r>
            <a:r>
              <a:rPr lang="en-US" sz="2400" dirty="0" smtClean="0">
                <a:solidFill>
                  <a:prstClr val="black"/>
                </a:solidFill>
              </a:rPr>
              <a:t>evaluations.</a:t>
            </a:r>
            <a:endParaRPr lang="en-US" sz="2400" dirty="0">
              <a:solidFill>
                <a:prstClr val="black"/>
              </a:solidFill>
            </a:endParaRPr>
          </a:p>
          <a:p>
            <a:pPr lvl="0"/>
            <a:r>
              <a:rPr lang="en-US" sz="2400" dirty="0">
                <a:solidFill>
                  <a:prstClr val="black"/>
                </a:solidFill>
              </a:rPr>
              <a:t>Must provide respirators, training, and medical evaluations  </a:t>
            </a:r>
            <a:r>
              <a:rPr lang="en-US" sz="2400" dirty="0" smtClean="0">
                <a:solidFill>
                  <a:prstClr val="black"/>
                </a:solidFill>
              </a:rPr>
              <a:t> at </a:t>
            </a:r>
            <a:r>
              <a:rPr lang="en-US" sz="2400" dirty="0">
                <a:solidFill>
                  <a:prstClr val="black"/>
                </a:solidFill>
              </a:rPr>
              <a:t>no cost to the </a:t>
            </a:r>
            <a:r>
              <a:rPr lang="en-US" sz="2400" dirty="0" smtClean="0">
                <a:solidFill>
                  <a:prstClr val="black"/>
                </a:solidFill>
              </a:rPr>
              <a:t>employee.</a:t>
            </a:r>
            <a:endParaRPr lang="en-US" sz="2400" dirty="0">
              <a:solidFill>
                <a:prstClr val="black"/>
              </a:solidFill>
            </a:endParaRPr>
          </a:p>
          <a:p>
            <a:endParaRPr lang="en-US" dirty="0"/>
          </a:p>
        </p:txBody>
      </p:sp>
    </p:spTree>
    <p:extLst>
      <p:ext uri="{BB962C8B-B14F-4D97-AF65-F5344CB8AC3E}">
        <p14:creationId xmlns:p14="http://schemas.microsoft.com/office/powerpoint/2010/main" val="2942600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762000" y="0"/>
            <a:ext cx="8229600" cy="1371600"/>
          </a:xfrm>
        </p:spPr>
        <p:txBody>
          <a:bodyPr/>
          <a:lstStyle/>
          <a:p>
            <a:pPr eaLnBrk="1" hangingPunct="1"/>
            <a:r>
              <a:rPr lang="en-US" sz="3000" b="1" dirty="0"/>
              <a:t>Respirator Program (cont’d)</a:t>
            </a:r>
            <a:br>
              <a:rPr lang="en-US" sz="3000" b="1" dirty="0"/>
            </a:br>
            <a:r>
              <a:rPr lang="en-US" sz="3000" b="1" dirty="0"/>
              <a:t>Where Respirator Use is Not </a:t>
            </a:r>
            <a:r>
              <a:rPr lang="en-US" sz="3000" b="1" dirty="0" smtClean="0"/>
              <a:t>Required</a:t>
            </a:r>
          </a:p>
        </p:txBody>
      </p:sp>
      <p:sp>
        <p:nvSpPr>
          <p:cNvPr id="4" name="Rectangle 3"/>
          <p:cNvSpPr txBox="1">
            <a:spLocks noChangeArrowheads="1"/>
          </p:cNvSpPr>
          <p:nvPr/>
        </p:nvSpPr>
        <p:spPr bwMode="auto">
          <a:xfrm>
            <a:off x="609600" y="1447800"/>
            <a:ext cx="815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200" dirty="0" smtClean="0">
                <a:solidFill>
                  <a:prstClr val="black"/>
                </a:solidFill>
              </a:rPr>
              <a:t>Employer may provide respirators at employee’s request or permit employees to use their own respirators, if employer determines that such use in itself will not create a hazard.</a:t>
            </a:r>
          </a:p>
          <a:p>
            <a:pPr>
              <a:lnSpc>
                <a:spcPct val="120000"/>
              </a:lnSpc>
            </a:pPr>
            <a:r>
              <a:rPr lang="en-US" sz="2200" dirty="0" smtClean="0">
                <a:solidFill>
                  <a:prstClr val="black"/>
                </a:solidFill>
              </a:rPr>
              <a:t>If voluntary use is permissible, employer must provide users with the information contained in Appendix D.</a:t>
            </a:r>
          </a:p>
          <a:p>
            <a:pPr>
              <a:lnSpc>
                <a:spcPct val="120000"/>
              </a:lnSpc>
            </a:pPr>
            <a:r>
              <a:rPr lang="en-US" sz="2200" dirty="0" smtClean="0">
                <a:solidFill>
                  <a:prstClr val="black"/>
                </a:solidFill>
              </a:rPr>
              <a:t>Must establish and implement those elements of a written program necessary to ensure that employee is </a:t>
            </a:r>
            <a:r>
              <a:rPr lang="en-US" sz="2200" b="1" dirty="0" smtClean="0">
                <a:solidFill>
                  <a:prstClr val="black"/>
                </a:solidFill>
              </a:rPr>
              <a:t>medically able to use the respirator</a:t>
            </a:r>
            <a:r>
              <a:rPr lang="en-US" sz="2200" dirty="0" smtClean="0">
                <a:solidFill>
                  <a:prstClr val="black"/>
                </a:solidFill>
              </a:rPr>
              <a:t> and that it is cleaned, stored, and maintained so it </a:t>
            </a:r>
            <a:r>
              <a:rPr lang="en-US" sz="2200" b="1" dirty="0" smtClean="0">
                <a:solidFill>
                  <a:prstClr val="black"/>
                </a:solidFill>
              </a:rPr>
              <a:t>does not present a health hazard</a:t>
            </a:r>
            <a:r>
              <a:rPr lang="en-US" sz="2200" dirty="0" smtClean="0">
                <a:solidFill>
                  <a:prstClr val="black"/>
                </a:solidFill>
              </a:rPr>
              <a:t> to the user.</a:t>
            </a:r>
          </a:p>
          <a:p>
            <a:pPr marL="0" indent="0">
              <a:lnSpc>
                <a:spcPct val="120000"/>
              </a:lnSpc>
              <a:buNone/>
            </a:pPr>
            <a:endParaRPr lang="en-US" sz="1600" dirty="0" smtClean="0">
              <a:solidFill>
                <a:prstClr val="black"/>
              </a:solidFill>
            </a:endParaRPr>
          </a:p>
          <a:p>
            <a:pPr marL="0" indent="0">
              <a:lnSpc>
                <a:spcPct val="120000"/>
              </a:lnSpc>
              <a:buNone/>
            </a:pPr>
            <a:r>
              <a:rPr lang="en-US" sz="1800" i="1" u="sng" dirty="0" smtClean="0">
                <a:solidFill>
                  <a:prstClr val="black"/>
                </a:solidFill>
              </a:rPr>
              <a:t>Exception</a:t>
            </a:r>
            <a:r>
              <a:rPr lang="en-US" sz="1800" i="1" dirty="0" smtClean="0">
                <a:solidFill>
                  <a:prstClr val="black"/>
                </a:solidFill>
              </a:rPr>
              <a:t>:  Employers are not required to include in a written program employees whose only use of respirators involves voluntary use of filtering face pieces (dust masks).</a:t>
            </a:r>
          </a:p>
        </p:txBody>
      </p:sp>
    </p:spTree>
    <p:extLst>
      <p:ext uri="{BB962C8B-B14F-4D97-AF65-F5344CB8AC3E}">
        <p14:creationId xmlns:p14="http://schemas.microsoft.com/office/powerpoint/2010/main" val="29426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ssolv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Medical Evaluation </a:t>
            </a:r>
            <a:br>
              <a:rPr lang="en-US" dirty="0" smtClean="0"/>
            </a:br>
            <a:r>
              <a:rPr lang="en-US" sz="3600" dirty="0" smtClean="0"/>
              <a:t>Procedures </a:t>
            </a:r>
            <a:endParaRPr lang="en-US" sz="3600" dirty="0"/>
          </a:p>
        </p:txBody>
      </p:sp>
      <p:sp>
        <p:nvSpPr>
          <p:cNvPr id="3" name="Content Placeholder 2"/>
          <p:cNvSpPr>
            <a:spLocks noGrp="1"/>
          </p:cNvSpPr>
          <p:nvPr>
            <p:ph idx="1"/>
          </p:nvPr>
        </p:nvSpPr>
        <p:spPr/>
        <p:txBody>
          <a:bodyPr>
            <a:normAutofit fontScale="25000" lnSpcReduction="20000"/>
          </a:bodyPr>
          <a:lstStyle/>
          <a:p>
            <a:pPr>
              <a:lnSpc>
                <a:spcPct val="120000"/>
              </a:lnSpc>
            </a:pPr>
            <a:r>
              <a:rPr lang="en-US" sz="8000" dirty="0" smtClean="0"/>
              <a:t>Must provide a medical evaluation to determine employee’s ability to use a respirator, before fit testing and use.</a:t>
            </a:r>
          </a:p>
          <a:p>
            <a:pPr marL="0" indent="0">
              <a:lnSpc>
                <a:spcPct val="120000"/>
              </a:lnSpc>
              <a:buNone/>
            </a:pPr>
            <a:endParaRPr lang="en-US" sz="8000" dirty="0" smtClean="0"/>
          </a:p>
          <a:p>
            <a:pPr>
              <a:lnSpc>
                <a:spcPct val="120000"/>
              </a:lnSpc>
            </a:pPr>
            <a:r>
              <a:rPr lang="en-US" sz="8000" dirty="0" smtClean="0"/>
              <a:t>Must identify a PLHCP to perform medical evaluations using a medical questionnaire or an initial medical examination that obtains the same information.</a:t>
            </a:r>
          </a:p>
          <a:p>
            <a:pPr marL="0" indent="0">
              <a:lnSpc>
                <a:spcPct val="120000"/>
              </a:lnSpc>
              <a:buNone/>
            </a:pPr>
            <a:endParaRPr lang="en-US" sz="8000" dirty="0" smtClean="0"/>
          </a:p>
          <a:p>
            <a:pPr>
              <a:lnSpc>
                <a:spcPct val="120000"/>
              </a:lnSpc>
            </a:pPr>
            <a:r>
              <a:rPr lang="en-US" sz="8000" dirty="0" smtClean="0"/>
              <a:t>Medical evaluation must obtain the information requested by the questionnaire in </a:t>
            </a:r>
            <a:r>
              <a:rPr lang="en-US" sz="8000" b="1" dirty="0" smtClean="0"/>
              <a:t>Sections 1 and 2, Part A of App. C.</a:t>
            </a:r>
          </a:p>
          <a:p>
            <a:pPr marL="0" indent="0">
              <a:lnSpc>
                <a:spcPct val="120000"/>
              </a:lnSpc>
              <a:buNone/>
            </a:pPr>
            <a:endParaRPr lang="en-US" sz="8000" b="1" dirty="0" smtClean="0"/>
          </a:p>
          <a:p>
            <a:pPr>
              <a:lnSpc>
                <a:spcPct val="120000"/>
              </a:lnSpc>
            </a:pPr>
            <a:r>
              <a:rPr lang="en-US" sz="8000" dirty="0" smtClean="0"/>
              <a:t>Follow-up medical examination is required for an employee who gives a positive response to any question among questions 1 through 8 in </a:t>
            </a:r>
            <a:r>
              <a:rPr lang="en-US" sz="8000" b="1" dirty="0" smtClean="0"/>
              <a:t>Section 2, Part A of App. C </a:t>
            </a:r>
            <a:r>
              <a:rPr lang="en-US" sz="8000" dirty="0" smtClean="0"/>
              <a:t>or whose initial medical examination demonstrates the need for a follow-up medical examination.</a:t>
            </a:r>
          </a:p>
          <a:p>
            <a:endParaRPr lang="en-US" dirty="0"/>
          </a:p>
        </p:txBody>
      </p:sp>
    </p:spTree>
    <p:extLst>
      <p:ext uri="{BB962C8B-B14F-4D97-AF65-F5344CB8AC3E}">
        <p14:creationId xmlns:p14="http://schemas.microsoft.com/office/powerpoint/2010/main" val="1332072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266" name="Picture 2" title="Text Bo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2209800"/>
            <a:ext cx="8153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95400" y="381000"/>
            <a:ext cx="8229600" cy="1143000"/>
          </a:xfrm>
        </p:spPr>
        <p:txBody>
          <a:bodyPr/>
          <a:lstStyle/>
          <a:p>
            <a:r>
              <a:rPr lang="en-US" sz="3600" dirty="0" smtClean="0"/>
              <a:t>Physician or Other Licensed Health </a:t>
            </a:r>
            <a:br>
              <a:rPr lang="en-US" sz="3600" dirty="0" smtClean="0"/>
            </a:br>
            <a:r>
              <a:rPr lang="en-US" sz="3600" dirty="0" smtClean="0"/>
              <a:t>Care Professional (PLHCP</a:t>
            </a:r>
            <a:r>
              <a:rPr lang="en-US" sz="2400" dirty="0" smtClean="0"/>
              <a:t>)</a:t>
            </a:r>
            <a:endParaRPr lang="en-US" sz="2400" dirty="0"/>
          </a:p>
        </p:txBody>
      </p:sp>
    </p:spTree>
    <p:extLst>
      <p:ext uri="{BB962C8B-B14F-4D97-AF65-F5344CB8AC3E}">
        <p14:creationId xmlns:p14="http://schemas.microsoft.com/office/powerpoint/2010/main" val="1332072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533400" y="0"/>
            <a:ext cx="8229600" cy="1143000"/>
          </a:xfrm>
        </p:spPr>
        <p:txBody>
          <a:bodyPr/>
          <a:lstStyle/>
          <a:p>
            <a:pPr eaLnBrk="1" hangingPunct="1"/>
            <a:r>
              <a:rPr lang="en-US" sz="3600" b="1" dirty="0" smtClean="0"/>
              <a:t>Fit Testing</a:t>
            </a:r>
          </a:p>
        </p:txBody>
      </p:sp>
      <p:pic>
        <p:nvPicPr>
          <p:cNvPr id="3" name="Picture 2" title="Fit Testing 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6440" y="2981325"/>
            <a:ext cx="4875464" cy="3648075"/>
          </a:xfrm>
          <a:prstGeom prst="rect">
            <a:avLst/>
          </a:prstGeom>
        </p:spPr>
      </p:pic>
      <p:sp>
        <p:nvSpPr>
          <p:cNvPr id="4" name="Rectangle 3"/>
          <p:cNvSpPr/>
          <p:nvPr/>
        </p:nvSpPr>
        <p:spPr>
          <a:xfrm>
            <a:off x="914400" y="1143000"/>
            <a:ext cx="7772400" cy="1569660"/>
          </a:xfrm>
          <a:prstGeom prst="rect">
            <a:avLst/>
          </a:prstGeom>
        </p:spPr>
        <p:txBody>
          <a:bodyPr wrap="square">
            <a:spAutoFit/>
          </a:bodyPr>
          <a:lstStyle/>
          <a:p>
            <a:pPr algn="ctr"/>
            <a:r>
              <a:rPr lang="en-US" sz="2400" dirty="0">
                <a:solidFill>
                  <a:prstClr val="black"/>
                </a:solidFill>
              </a:rPr>
              <a:t>Before an employee uses any respirator with a negative or positive pressure tight-fitting </a:t>
            </a:r>
            <a:r>
              <a:rPr lang="en-US" sz="2400" dirty="0" smtClean="0">
                <a:solidFill>
                  <a:prstClr val="black"/>
                </a:solidFill>
              </a:rPr>
              <a:t>face piece</a:t>
            </a:r>
            <a:r>
              <a:rPr lang="en-US" sz="2400" dirty="0">
                <a:solidFill>
                  <a:prstClr val="black"/>
                </a:solidFill>
              </a:rPr>
              <a:t>, the employee must be fit tested with the same make, model, style, and size of respirator that will be used.</a:t>
            </a:r>
          </a:p>
        </p:txBody>
      </p:sp>
    </p:spTree>
    <p:extLst>
      <p:ext uri="{BB962C8B-B14F-4D97-AF65-F5344CB8AC3E}">
        <p14:creationId xmlns:p14="http://schemas.microsoft.com/office/powerpoint/2010/main" val="3347235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752599" y="1981200"/>
            <a:ext cx="3461331" cy="4778231"/>
          </a:xfrm>
          <a:prstGeom prst="rect">
            <a:avLst/>
          </a:prstGeom>
          <a:ln>
            <a:solidFill>
              <a:schemeClr val="accent1"/>
            </a:solidFill>
          </a:ln>
        </p:spPr>
        <p:txBody>
          <a:bodyPr wrap="square">
            <a:spAutoFit/>
          </a:bodyPr>
          <a:lstStyle/>
          <a:p>
            <a:pPr>
              <a:lnSpc>
                <a:spcPct val="90000"/>
              </a:lnSpc>
              <a:defRPr/>
            </a:pPr>
            <a:r>
              <a:rPr lang="en-US" sz="2400" dirty="0"/>
              <a:t>	</a:t>
            </a:r>
            <a:endParaRPr lang="en-US" sz="2400" b="1" dirty="0"/>
          </a:p>
          <a:p>
            <a:pPr marL="0" lvl="1">
              <a:lnSpc>
                <a:spcPct val="90000"/>
              </a:lnSpc>
              <a:buFont typeface="Arial" pitchFamily="34" charset="0"/>
              <a:buChar char="•"/>
              <a:defRPr/>
            </a:pPr>
            <a:r>
              <a:rPr lang="en-US" sz="2400" b="1" u="sng" dirty="0"/>
              <a:t>Quantitative</a:t>
            </a:r>
          </a:p>
          <a:p>
            <a:pPr marL="0" lvl="1">
              <a:lnSpc>
                <a:spcPct val="90000"/>
              </a:lnSpc>
              <a:defRPr/>
            </a:pPr>
            <a:r>
              <a:rPr lang="en-US" sz="2400" dirty="0"/>
              <a:t>    - </a:t>
            </a:r>
            <a:r>
              <a:rPr lang="en-US" sz="2400" dirty="0" err="1"/>
              <a:t>Portacount</a:t>
            </a:r>
            <a:r>
              <a:rPr lang="en-US" sz="2400" dirty="0"/>
              <a:t> </a:t>
            </a:r>
            <a:r>
              <a:rPr lang="en-US" sz="2400" dirty="0" smtClean="0"/>
              <a:t>test</a:t>
            </a:r>
          </a:p>
          <a:p>
            <a:pPr marL="0" lvl="1">
              <a:lnSpc>
                <a:spcPct val="90000"/>
              </a:lnSpc>
              <a:defRPr/>
            </a:pPr>
            <a:endParaRPr lang="en-US" sz="2400" dirty="0" smtClean="0"/>
          </a:p>
          <a:p>
            <a:pPr marL="0" lvl="1">
              <a:lnSpc>
                <a:spcPct val="90000"/>
              </a:lnSpc>
              <a:defRPr/>
            </a:pPr>
            <a:endParaRPr lang="en-US" sz="1400" dirty="0"/>
          </a:p>
          <a:p>
            <a:pPr>
              <a:lnSpc>
                <a:spcPct val="90000"/>
              </a:lnSpc>
              <a:buFont typeface="Arial" pitchFamily="34" charset="0"/>
              <a:buChar char="•"/>
              <a:defRPr/>
            </a:pPr>
            <a:r>
              <a:rPr lang="en-US" sz="2400" b="1" dirty="0"/>
              <a:t> </a:t>
            </a:r>
            <a:r>
              <a:rPr lang="en-US" sz="2400" b="1" u="sng" dirty="0"/>
              <a:t>Qualitative</a:t>
            </a:r>
          </a:p>
          <a:p>
            <a:pPr>
              <a:lnSpc>
                <a:spcPct val="90000"/>
              </a:lnSpc>
              <a:defRPr/>
            </a:pPr>
            <a:r>
              <a:rPr lang="en-US" sz="2400" b="1" dirty="0"/>
              <a:t>   -  </a:t>
            </a:r>
            <a:r>
              <a:rPr lang="en-US" sz="2400" dirty="0" err="1"/>
              <a:t>Bitrex</a:t>
            </a:r>
            <a:r>
              <a:rPr lang="en-US" sz="2400" dirty="0"/>
              <a:t>, </a:t>
            </a:r>
            <a:r>
              <a:rPr lang="en-US" sz="2400" dirty="0" smtClean="0"/>
              <a:t>Saccharin. </a:t>
            </a:r>
            <a:endParaRPr lang="en-US" sz="2400" dirty="0"/>
          </a:p>
          <a:p>
            <a:pPr lvl="1">
              <a:lnSpc>
                <a:spcPct val="90000"/>
              </a:lnSpc>
              <a:defRPr/>
            </a:pPr>
            <a:r>
              <a:rPr lang="en-US" sz="2400" i="1" dirty="0"/>
              <a:t>Use OSHA approved fit test  protocols  (Appendix A to § 1910.134: Fit Testing Procedures) </a:t>
            </a:r>
            <a:endParaRPr lang="en-US" sz="2400" i="1" dirty="0" smtClean="0"/>
          </a:p>
          <a:p>
            <a:pPr lvl="1">
              <a:lnSpc>
                <a:spcPct val="90000"/>
              </a:lnSpc>
              <a:defRPr/>
            </a:pPr>
            <a:endParaRPr lang="en-US" sz="2400" dirty="0"/>
          </a:p>
          <a:p>
            <a:pPr lvl="1">
              <a:lnSpc>
                <a:spcPct val="90000"/>
              </a:lnSpc>
              <a:defRPr/>
            </a:pPr>
            <a:r>
              <a:rPr lang="en-US" i="1" dirty="0"/>
              <a:t>Available on OSHA.gov website</a:t>
            </a:r>
          </a:p>
        </p:txBody>
      </p:sp>
      <p:pic>
        <p:nvPicPr>
          <p:cNvPr id="8" name="Picture 4" descr="PORTACOUNT Universal Fit Test System Model 8028 can be used to fit test any tight-fitting respirat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a:xfrm>
            <a:off x="5486400" y="1981200"/>
            <a:ext cx="3124200" cy="1981200"/>
          </a:xfrm>
          <a:prstGeom prst="rect">
            <a:avLst/>
          </a:prstGeom>
          <a:noFill/>
        </p:spPr>
      </p:pic>
      <p:pic>
        <p:nvPicPr>
          <p:cNvPr id="9" name="Picture 5" descr="fit tes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6400" y="4191000"/>
            <a:ext cx="3160713"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09800" y="152400"/>
            <a:ext cx="5486400" cy="685800"/>
          </a:xfrm>
        </p:spPr>
        <p:txBody>
          <a:bodyPr>
            <a:normAutofit/>
          </a:bodyPr>
          <a:lstStyle/>
          <a:p>
            <a:pPr lvl="0">
              <a:spcBef>
                <a:spcPts val="0"/>
              </a:spcBef>
            </a:pPr>
            <a:r>
              <a:rPr lang="en-US" altLang="en-US" sz="3600" b="1" dirty="0">
                <a:solidFill>
                  <a:prstClr val="black"/>
                </a:solidFill>
                <a:ea typeface="+mn-ea"/>
                <a:cs typeface="+mn-cs"/>
              </a:rPr>
              <a:t>Type of Fit </a:t>
            </a:r>
            <a:r>
              <a:rPr lang="en-US" altLang="en-US" sz="3600" b="1" dirty="0" smtClean="0">
                <a:solidFill>
                  <a:prstClr val="black"/>
                </a:solidFill>
                <a:ea typeface="+mn-ea"/>
                <a:cs typeface="+mn-cs"/>
              </a:rPr>
              <a:t>Testing</a:t>
            </a:r>
            <a:endParaRPr lang="en-US" dirty="0"/>
          </a:p>
        </p:txBody>
      </p:sp>
    </p:spTree>
    <p:extLst>
      <p:ext uri="{BB962C8B-B14F-4D97-AF65-F5344CB8AC3E}">
        <p14:creationId xmlns:p14="http://schemas.microsoft.com/office/powerpoint/2010/main" val="4092758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095500" y="152400"/>
            <a:ext cx="5867400" cy="533400"/>
          </a:xfrm>
        </p:spPr>
        <p:txBody>
          <a:bodyPr>
            <a:normAutofit fontScale="90000"/>
          </a:bodyPr>
          <a:lstStyle/>
          <a:p>
            <a:r>
              <a:rPr lang="en-US" altLang="en-US" sz="3200" b="1" dirty="0"/>
              <a:t> </a:t>
            </a:r>
            <a:r>
              <a:rPr lang="en-US" altLang="en-US" sz="3600" b="1" dirty="0"/>
              <a:t>User Seal Check </a:t>
            </a:r>
            <a:endParaRPr lang="en-US" sz="3600" b="1" dirty="0"/>
          </a:p>
        </p:txBody>
      </p:sp>
      <p:pic>
        <p:nvPicPr>
          <p:cNvPr id="5" name="Content Placeholder 4" title="User Seal check positive Pressure Check"/>
          <p:cNvPicPr>
            <a:picLocks noGrp="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981200" y="3886200"/>
            <a:ext cx="3048000" cy="2286000"/>
          </a:xfrm>
          <a:noFill/>
        </p:spPr>
      </p:pic>
      <p:pic>
        <p:nvPicPr>
          <p:cNvPr id="7" name="Picture 6" title="User Seal check Pressure Check"/>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000" y="3886200"/>
            <a:ext cx="30305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1981200" y="2057400"/>
            <a:ext cx="6916738" cy="144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buFontTx/>
              <a:buNone/>
            </a:pPr>
            <a:r>
              <a:rPr lang="en-US" altLang="en-US" sz="2400" dirty="0" smtClean="0">
                <a:solidFill>
                  <a:srgbClr val="FFFFFF"/>
                </a:solidFill>
              </a:rPr>
              <a:t>	</a:t>
            </a:r>
            <a:r>
              <a:rPr lang="en-US" altLang="en-US" sz="2400" b="1" dirty="0" smtClean="0"/>
              <a:t>An action conducted by the respirator user to determine if the respirator is properly fitted to </a:t>
            </a:r>
          </a:p>
          <a:p>
            <a:pPr>
              <a:spcBef>
                <a:spcPct val="0"/>
              </a:spcBef>
              <a:buFontTx/>
              <a:buNone/>
            </a:pPr>
            <a:r>
              <a:rPr lang="en-US" altLang="en-US" sz="2400" b="1" dirty="0"/>
              <a:t>	</a:t>
            </a:r>
            <a:r>
              <a:rPr lang="en-US" altLang="en-US" sz="2400" b="1" dirty="0" smtClean="0"/>
              <a:t>the face.</a:t>
            </a:r>
          </a:p>
          <a:p>
            <a:endParaRPr lang="en-US" altLang="en-US" sz="2400" dirty="0" smtClean="0"/>
          </a:p>
        </p:txBody>
      </p:sp>
      <p:sp>
        <p:nvSpPr>
          <p:cNvPr id="14" name="TextBox 13"/>
          <p:cNvSpPr txBox="1"/>
          <p:nvPr/>
        </p:nvSpPr>
        <p:spPr>
          <a:xfrm>
            <a:off x="1981200" y="6172200"/>
            <a:ext cx="3048000" cy="369332"/>
          </a:xfrm>
          <a:prstGeom prst="rect">
            <a:avLst/>
          </a:prstGeom>
          <a:noFill/>
        </p:spPr>
        <p:txBody>
          <a:bodyPr wrap="square" rtlCol="0">
            <a:spAutoFit/>
          </a:bodyPr>
          <a:lstStyle/>
          <a:p>
            <a:pPr algn="ctr"/>
            <a:r>
              <a:rPr lang="en-US" dirty="0" smtClean="0"/>
              <a:t>   Positive Pressure Check</a:t>
            </a:r>
            <a:endParaRPr lang="en-US" dirty="0"/>
          </a:p>
        </p:txBody>
      </p:sp>
    </p:spTree>
    <p:extLst>
      <p:ext uri="{BB962C8B-B14F-4D97-AF65-F5344CB8AC3E}">
        <p14:creationId xmlns:p14="http://schemas.microsoft.com/office/powerpoint/2010/main" val="1310304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62200" y="0"/>
            <a:ext cx="6324600" cy="990600"/>
          </a:xfrm>
        </p:spPr>
        <p:txBody>
          <a:bodyPr/>
          <a:lstStyle/>
          <a:p>
            <a:pPr eaLnBrk="1" hangingPunct="1"/>
            <a:r>
              <a:rPr lang="en-US" altLang="en-US" sz="3600" b="1" dirty="0" smtClean="0"/>
              <a:t>  </a:t>
            </a:r>
          </a:p>
        </p:txBody>
      </p:sp>
      <p:sp>
        <p:nvSpPr>
          <p:cNvPr id="2" name="TextBox 1"/>
          <p:cNvSpPr txBox="1"/>
          <p:nvPr/>
        </p:nvSpPr>
        <p:spPr>
          <a:xfrm>
            <a:off x="2133600" y="152400"/>
            <a:ext cx="6781800" cy="646331"/>
          </a:xfrm>
          <a:prstGeom prst="rect">
            <a:avLst/>
          </a:prstGeom>
          <a:noFill/>
        </p:spPr>
        <p:txBody>
          <a:bodyPr wrap="square" rtlCol="0">
            <a:spAutoFit/>
          </a:bodyPr>
          <a:lstStyle/>
          <a:p>
            <a:pPr algn="ctr"/>
            <a:r>
              <a:rPr lang="en-US" altLang="en-US" sz="3600" b="1" dirty="0"/>
              <a:t>Filtering Face piece Fit Test</a:t>
            </a:r>
            <a:endParaRPr lang="en-US" sz="3600" dirty="0"/>
          </a:p>
        </p:txBody>
      </p:sp>
      <p:sp>
        <p:nvSpPr>
          <p:cNvPr id="6" name="Content Placeholder 2"/>
          <p:cNvSpPr>
            <a:spLocks noGrp="1"/>
          </p:cNvSpPr>
          <p:nvPr>
            <p:ph idx="1"/>
          </p:nvPr>
        </p:nvSpPr>
        <p:spPr>
          <a:xfrm>
            <a:off x="1828800" y="1981200"/>
            <a:ext cx="3505200" cy="3124200"/>
          </a:xfrm>
        </p:spPr>
        <p:txBody>
          <a:bodyPr>
            <a:normAutofit fontScale="85000" lnSpcReduction="20000"/>
          </a:bodyPr>
          <a:lstStyle/>
          <a:p>
            <a:pPr>
              <a:buFontTx/>
              <a:buNone/>
            </a:pPr>
            <a:r>
              <a:rPr lang="en-US" altLang="en-US" sz="2600" dirty="0" smtClean="0"/>
              <a:t>Fit Testing is required if: </a:t>
            </a:r>
          </a:p>
          <a:p>
            <a:pPr>
              <a:buFontTx/>
              <a:buNone/>
            </a:pPr>
            <a:endParaRPr lang="en-US" altLang="en-US" sz="1200" dirty="0" smtClean="0"/>
          </a:p>
          <a:p>
            <a:pPr>
              <a:lnSpc>
                <a:spcPct val="110000"/>
              </a:lnSpc>
            </a:pPr>
            <a:r>
              <a:rPr lang="en-US" altLang="en-US" sz="2600" dirty="0" smtClean="0"/>
              <a:t>the employer requires                                                              the use of respirators.</a:t>
            </a:r>
          </a:p>
          <a:p>
            <a:pPr marL="0" indent="0">
              <a:lnSpc>
                <a:spcPct val="110000"/>
              </a:lnSpc>
              <a:buNone/>
            </a:pPr>
            <a:endParaRPr lang="en-US" altLang="en-US" sz="1200" dirty="0" smtClean="0"/>
          </a:p>
          <a:p>
            <a:pPr>
              <a:lnSpc>
                <a:spcPct val="110000"/>
              </a:lnSpc>
            </a:pPr>
            <a:r>
              <a:rPr lang="en-US" altLang="en-US" sz="2600" dirty="0" smtClean="0"/>
              <a:t>the employee is exposed above the OSHA permissible exposure levels (PELs).</a:t>
            </a:r>
          </a:p>
          <a:p>
            <a:pPr>
              <a:buFontTx/>
              <a:buNone/>
            </a:pPr>
            <a:r>
              <a:rPr lang="en-US" altLang="en-US" sz="2000" dirty="0" smtClean="0"/>
              <a:t> </a:t>
            </a:r>
          </a:p>
          <a:p>
            <a:pPr>
              <a:buFontTx/>
              <a:buNone/>
            </a:pPr>
            <a:endParaRPr lang="en-US" altLang="en-US" sz="2000" dirty="0"/>
          </a:p>
          <a:p>
            <a:pPr>
              <a:buFontTx/>
              <a:buNone/>
            </a:pPr>
            <a:endParaRPr lang="en-US" altLang="en-US" sz="2000" dirty="0" smtClean="0"/>
          </a:p>
          <a:p>
            <a:pPr>
              <a:buFontTx/>
              <a:buNone/>
            </a:pPr>
            <a:endParaRPr lang="en-US" altLang="en-US" sz="2000" dirty="0"/>
          </a:p>
          <a:p>
            <a:pPr>
              <a:buFontTx/>
              <a:buNone/>
            </a:pPr>
            <a:endParaRPr lang="en-US" altLang="en-US" sz="2400" dirty="0" smtClean="0"/>
          </a:p>
          <a:p>
            <a:pPr>
              <a:buFontTx/>
              <a:buNone/>
            </a:pPr>
            <a:endParaRPr lang="en-US" altLang="en-US" dirty="0" smtClean="0"/>
          </a:p>
        </p:txBody>
      </p:sp>
      <p:pic>
        <p:nvPicPr>
          <p:cNvPr id="7" name="Picture 4" descr="low resolution.JPG" title="Image of a poster for Wear it Right"/>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1981200"/>
            <a:ext cx="344678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28800" y="4953000"/>
            <a:ext cx="3581400" cy="923330"/>
          </a:xfrm>
          <a:prstGeom prst="rect">
            <a:avLst/>
          </a:prstGeom>
          <a:noFill/>
        </p:spPr>
        <p:txBody>
          <a:bodyPr wrap="square" rtlCol="0">
            <a:spAutoFit/>
          </a:bodyPr>
          <a:lstStyle/>
          <a:p>
            <a:pPr>
              <a:buFontTx/>
              <a:buNone/>
            </a:pPr>
            <a:r>
              <a:rPr lang="en-US" altLang="en-US" i="1" dirty="0"/>
              <a:t>If workers wear these respirators                                               on a </a:t>
            </a:r>
            <a:r>
              <a:rPr lang="en-US" altLang="en-US" b="1" i="1" dirty="0"/>
              <a:t>voluntary</a:t>
            </a:r>
            <a:r>
              <a:rPr lang="en-US" altLang="en-US" i="1" dirty="0"/>
              <a:t> basis </a:t>
            </a:r>
            <a:r>
              <a:rPr lang="en-US" altLang="en-US" i="1" dirty="0" smtClean="0"/>
              <a:t>NO fit testing</a:t>
            </a:r>
          </a:p>
          <a:p>
            <a:pPr>
              <a:buFontTx/>
              <a:buNone/>
            </a:pPr>
            <a:r>
              <a:rPr lang="en-US" altLang="en-US" i="1" dirty="0" smtClean="0"/>
              <a:t>is required.                                                                                                </a:t>
            </a:r>
            <a:endParaRPr lang="en-US" altLang="en-US" b="1" i="1" dirty="0"/>
          </a:p>
        </p:txBody>
      </p:sp>
    </p:spTree>
    <p:extLst>
      <p:ext uri="{BB962C8B-B14F-4D97-AF65-F5344CB8AC3E}">
        <p14:creationId xmlns:p14="http://schemas.microsoft.com/office/powerpoint/2010/main" val="2834791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609600" y="76200"/>
            <a:ext cx="8229600" cy="1143000"/>
          </a:xfrm>
        </p:spPr>
        <p:txBody>
          <a:bodyPr/>
          <a:lstStyle/>
          <a:p>
            <a:pPr eaLnBrk="1" hangingPunct="1"/>
            <a:r>
              <a:rPr lang="en-US" sz="3600" b="1" dirty="0" smtClean="0"/>
              <a:t>Maintenance and Care</a:t>
            </a:r>
            <a:endParaRPr lang="en-US" sz="3600" b="1" dirty="0" smtClean="0">
              <a:solidFill>
                <a:srgbClr val="FF0000"/>
              </a:solidFill>
            </a:endParaRPr>
          </a:p>
        </p:txBody>
      </p:sp>
      <p:sp>
        <p:nvSpPr>
          <p:cNvPr id="2" name="Content Placeholder 1"/>
          <p:cNvSpPr>
            <a:spLocks noGrp="1"/>
          </p:cNvSpPr>
          <p:nvPr>
            <p:ph idx="1"/>
          </p:nvPr>
        </p:nvSpPr>
        <p:spPr>
          <a:xfrm>
            <a:off x="381000" y="1524000"/>
            <a:ext cx="8229600" cy="4525963"/>
          </a:xfrm>
        </p:spPr>
        <p:txBody>
          <a:bodyPr/>
          <a:lstStyle/>
          <a:p>
            <a:r>
              <a:rPr lang="en-US" dirty="0" smtClean="0"/>
              <a:t> </a:t>
            </a:r>
            <a:r>
              <a:rPr lang="en-US" sz="2400" dirty="0" smtClean="0"/>
              <a:t>Provide each user with a respirator that is                               clean, sanitary and in good working order.</a:t>
            </a:r>
          </a:p>
          <a:p>
            <a:r>
              <a:rPr lang="en-US" sz="2400" dirty="0" smtClean="0"/>
              <a:t>Use procedures in Appendix B-2 or                                              equipment manufacture’s recommendations.</a:t>
            </a:r>
          </a:p>
          <a:p>
            <a:r>
              <a:rPr lang="en-US" sz="2400" dirty="0" smtClean="0"/>
              <a:t>Clean and disinfect at the following intervals.</a:t>
            </a:r>
          </a:p>
          <a:p>
            <a:pPr lvl="1"/>
            <a:r>
              <a:rPr lang="en-US" sz="2400" dirty="0" smtClean="0"/>
              <a:t>As often as necessary when issued for exclusive use</a:t>
            </a:r>
          </a:p>
          <a:p>
            <a:pPr lvl="1"/>
            <a:r>
              <a:rPr lang="en-US" sz="2400" dirty="0" smtClean="0"/>
              <a:t>Before being worn by different individuals when issued to more than one employee.  </a:t>
            </a:r>
          </a:p>
          <a:p>
            <a:pPr lvl="1"/>
            <a:r>
              <a:rPr lang="en-US" sz="2400" dirty="0" smtClean="0"/>
              <a:t>After each use for emergency respirators and those used in fit testing and training. </a:t>
            </a:r>
            <a:endParaRPr lang="en-US" sz="2400" dirty="0"/>
          </a:p>
        </p:txBody>
      </p:sp>
      <p:pic>
        <p:nvPicPr>
          <p:cNvPr id="9219" name="Picture 3" title="Image of a user cleaning and maintaining a respira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0" y="957943"/>
            <a:ext cx="1877246" cy="275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595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9202" name="Title 1"/>
          <p:cNvSpPr>
            <a:spLocks noGrp="1"/>
          </p:cNvSpPr>
          <p:nvPr>
            <p:ph type="title"/>
          </p:nvPr>
        </p:nvSpPr>
        <p:spPr>
          <a:xfrm>
            <a:off x="1066800" y="-76200"/>
            <a:ext cx="7838002" cy="1066800"/>
          </a:xfrm>
        </p:spPr>
        <p:txBody>
          <a:bodyPr/>
          <a:lstStyle/>
          <a:p>
            <a:pPr eaLnBrk="1" hangingPunct="1"/>
            <a:r>
              <a:rPr lang="en-US" sz="3600" b="1" dirty="0" smtClean="0"/>
              <a:t>Maintenance and Care </a:t>
            </a:r>
          </a:p>
        </p:txBody>
      </p:sp>
      <p:sp>
        <p:nvSpPr>
          <p:cNvPr id="5" name="Rectangle 3"/>
          <p:cNvSpPr txBox="1">
            <a:spLocks noChangeArrowheads="1"/>
          </p:cNvSpPr>
          <p:nvPr/>
        </p:nvSpPr>
        <p:spPr bwMode="auto">
          <a:xfrm>
            <a:off x="1295400" y="2286000"/>
            <a:ext cx="6858000" cy="425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663" tIns="47625" rIns="93663" bIns="47625"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prstClr val="black"/>
                </a:solidFill>
              </a:rPr>
              <a:t>Important to store the respirator  properly.</a:t>
            </a:r>
          </a:p>
          <a:p>
            <a:pPr marL="0" indent="0">
              <a:buNone/>
            </a:pPr>
            <a:endParaRPr lang="en-US" sz="2400" dirty="0" smtClean="0">
              <a:solidFill>
                <a:prstClr val="black"/>
              </a:solidFill>
            </a:endParaRPr>
          </a:p>
          <a:p>
            <a:r>
              <a:rPr lang="en-US" sz="2400" dirty="0" smtClean="0">
                <a:solidFill>
                  <a:prstClr val="black"/>
                </a:solidFill>
              </a:rPr>
              <a:t>Sometimes may throw away the 2 strap dust mask (filtering </a:t>
            </a:r>
            <a:r>
              <a:rPr lang="en-US" sz="2400" dirty="0" err="1" smtClean="0">
                <a:solidFill>
                  <a:prstClr val="black"/>
                </a:solidFill>
              </a:rPr>
              <a:t>facepiece</a:t>
            </a:r>
            <a:r>
              <a:rPr lang="en-US" sz="2400" dirty="0" smtClean="0">
                <a:solidFill>
                  <a:prstClr val="black"/>
                </a:solidFill>
              </a:rPr>
              <a:t>).  </a:t>
            </a:r>
          </a:p>
        </p:txBody>
      </p:sp>
    </p:spTree>
    <p:extLst>
      <p:ext uri="{BB962C8B-B14F-4D97-AF65-F5344CB8AC3E}">
        <p14:creationId xmlns:p14="http://schemas.microsoft.com/office/powerpoint/2010/main" val="227370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6699F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057400" y="-152400"/>
            <a:ext cx="6629400" cy="1219200"/>
          </a:xfrm>
        </p:spPr>
        <p:txBody>
          <a:bodyPr/>
          <a:lstStyle/>
          <a:p>
            <a:r>
              <a:rPr lang="en-US" altLang="en-US" sz="3600" b="1" dirty="0" smtClean="0"/>
              <a:t>Respiratory Protection</a:t>
            </a:r>
          </a:p>
        </p:txBody>
      </p:sp>
      <p:sp>
        <p:nvSpPr>
          <p:cNvPr id="5" name="Content Placeholder 2"/>
          <p:cNvSpPr>
            <a:spLocks noGrp="1"/>
          </p:cNvSpPr>
          <p:nvPr>
            <p:ph idx="1"/>
          </p:nvPr>
        </p:nvSpPr>
        <p:spPr>
          <a:xfrm>
            <a:off x="2057400" y="2057400"/>
            <a:ext cx="6629400" cy="4068763"/>
          </a:xfrm>
        </p:spPr>
        <p:txBody>
          <a:bodyPr>
            <a:normAutofit fontScale="92500" lnSpcReduction="20000"/>
          </a:bodyPr>
          <a:lstStyle/>
          <a:p>
            <a:pPr>
              <a:lnSpc>
                <a:spcPct val="200000"/>
              </a:lnSpc>
            </a:pPr>
            <a:r>
              <a:rPr lang="en-US" altLang="en-US" sz="2400" dirty="0" smtClean="0"/>
              <a:t>Multiple exposures</a:t>
            </a:r>
          </a:p>
          <a:p>
            <a:pPr>
              <a:lnSpc>
                <a:spcPct val="200000"/>
              </a:lnSpc>
            </a:pPr>
            <a:r>
              <a:rPr lang="en-US" altLang="en-US" sz="2400" dirty="0" smtClean="0"/>
              <a:t>Multiple types of protection</a:t>
            </a:r>
          </a:p>
          <a:p>
            <a:pPr>
              <a:lnSpc>
                <a:spcPct val="200000"/>
              </a:lnSpc>
            </a:pPr>
            <a:r>
              <a:rPr lang="en-US" altLang="en-US" sz="2400" dirty="0" smtClean="0"/>
              <a:t>Multiple questions from agricultural population</a:t>
            </a:r>
          </a:p>
          <a:p>
            <a:pPr>
              <a:lnSpc>
                <a:spcPct val="200000"/>
              </a:lnSpc>
            </a:pPr>
            <a:r>
              <a:rPr lang="en-US" altLang="en-US" sz="2400" dirty="0" smtClean="0"/>
              <a:t>Choices can be expensive</a:t>
            </a:r>
          </a:p>
          <a:p>
            <a:pPr>
              <a:lnSpc>
                <a:spcPct val="200000"/>
              </a:lnSpc>
            </a:pPr>
            <a:r>
              <a:rPr lang="en-US" altLang="en-US" sz="2400" dirty="0" smtClean="0"/>
              <a:t>Compliance is an issue</a:t>
            </a:r>
          </a:p>
          <a:p>
            <a:pPr>
              <a:lnSpc>
                <a:spcPct val="200000"/>
              </a:lnSpc>
            </a:pPr>
            <a:r>
              <a:rPr lang="en-US" altLang="en-US" sz="2400" dirty="0" smtClean="0"/>
              <a:t>Right choice for exposure </a:t>
            </a:r>
          </a:p>
        </p:txBody>
      </p:sp>
    </p:spTree>
    <p:extLst>
      <p:ext uri="{BB962C8B-B14F-4D97-AF65-F5344CB8AC3E}">
        <p14:creationId xmlns:p14="http://schemas.microsoft.com/office/powerpoint/2010/main" val="3841251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914400" y="0"/>
            <a:ext cx="8229600" cy="1143000"/>
          </a:xfrm>
        </p:spPr>
        <p:txBody>
          <a:bodyPr/>
          <a:lstStyle/>
          <a:p>
            <a:pPr eaLnBrk="1" hangingPunct="1"/>
            <a:r>
              <a:rPr lang="en-US" sz="3600" b="1" dirty="0" smtClean="0"/>
              <a:t>Demonstration - Education</a:t>
            </a:r>
          </a:p>
        </p:txBody>
      </p:sp>
      <p:pic>
        <p:nvPicPr>
          <p:cNvPr id="18434" name="Picture 2" title="Demontration using a respirato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304800" y="2133600"/>
            <a:ext cx="4517805" cy="338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title="Demontration using a respirator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524000"/>
            <a:ext cx="3352800" cy="251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descr="E:\Network\web site PPE\fit test.bmp" title="Demontration using a respirator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53000" y="4114800"/>
            <a:ext cx="3505200" cy="234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2358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1143000" y="152400"/>
            <a:ext cx="7620000" cy="1143000"/>
          </a:xfrm>
        </p:spPr>
        <p:txBody>
          <a:bodyPr/>
          <a:lstStyle/>
          <a:p>
            <a:pPr eaLnBrk="1" hangingPunct="1"/>
            <a:r>
              <a:rPr lang="en-US" sz="3600" b="1" dirty="0">
                <a:solidFill>
                  <a:prstClr val="black"/>
                </a:solidFill>
              </a:rPr>
              <a:t>Identification of Filters,</a:t>
            </a:r>
            <a:br>
              <a:rPr lang="en-US" sz="3600" b="1" dirty="0">
                <a:solidFill>
                  <a:prstClr val="black"/>
                </a:solidFill>
              </a:rPr>
            </a:br>
            <a:r>
              <a:rPr lang="en-US" sz="3600" b="1" dirty="0">
                <a:solidFill>
                  <a:prstClr val="black"/>
                </a:solidFill>
              </a:rPr>
              <a:t>Cartridges, and Canisters</a:t>
            </a:r>
            <a:endParaRPr lang="en-US" sz="3600" b="1" dirty="0" smtClean="0"/>
          </a:p>
        </p:txBody>
      </p:sp>
      <p:sp>
        <p:nvSpPr>
          <p:cNvPr id="2" name="Rectangle 1"/>
          <p:cNvSpPr/>
          <p:nvPr/>
        </p:nvSpPr>
        <p:spPr>
          <a:xfrm>
            <a:off x="457200" y="1600200"/>
            <a:ext cx="8305800" cy="4724371"/>
          </a:xfrm>
          <a:prstGeom prst="rect">
            <a:avLst/>
          </a:prstGeom>
        </p:spPr>
        <p:txBody>
          <a:bodyPr wrap="square">
            <a:spAutoFit/>
          </a:bodyPr>
          <a:lstStyle/>
          <a:p>
            <a:pPr marL="350838" indent="-350838">
              <a:spcBef>
                <a:spcPct val="20000"/>
              </a:spcBef>
              <a:buFont typeface="Wingdings" pitchFamily="2" charset="2"/>
              <a:buChar char="Ø"/>
            </a:pPr>
            <a:r>
              <a:rPr lang="en-US" sz="2300" dirty="0">
                <a:solidFill>
                  <a:prstClr val="black"/>
                </a:solidFill>
              </a:rPr>
              <a:t>All filters, cartridges and </a:t>
            </a:r>
            <a:r>
              <a:rPr lang="en-US" sz="2300" dirty="0" smtClean="0">
                <a:solidFill>
                  <a:prstClr val="black"/>
                </a:solidFill>
              </a:rPr>
              <a:t>canisters used </a:t>
            </a:r>
            <a:r>
              <a:rPr lang="en-US" sz="2300" dirty="0">
                <a:solidFill>
                  <a:prstClr val="black"/>
                </a:solidFill>
              </a:rPr>
              <a:t>in the workplace must be </a:t>
            </a:r>
            <a:r>
              <a:rPr lang="en-US" sz="2300" dirty="0" smtClean="0">
                <a:solidFill>
                  <a:prstClr val="black"/>
                </a:solidFill>
              </a:rPr>
              <a:t>labeled and </a:t>
            </a:r>
            <a:r>
              <a:rPr lang="en-US" sz="2300" dirty="0">
                <a:solidFill>
                  <a:prstClr val="black"/>
                </a:solidFill>
              </a:rPr>
              <a:t>color coded with the </a:t>
            </a:r>
            <a:r>
              <a:rPr lang="en-US" sz="2300" dirty="0" smtClean="0">
                <a:solidFill>
                  <a:prstClr val="black"/>
                </a:solidFill>
              </a:rPr>
              <a:t>NIOSH approval label.</a:t>
            </a:r>
          </a:p>
          <a:p>
            <a:pPr>
              <a:spcBef>
                <a:spcPct val="20000"/>
              </a:spcBef>
            </a:pPr>
            <a:endParaRPr lang="en-US" sz="800" dirty="0">
              <a:solidFill>
                <a:prstClr val="black"/>
              </a:solidFill>
            </a:endParaRPr>
          </a:p>
          <a:p>
            <a:pPr marL="350838" indent="-350838">
              <a:spcBef>
                <a:spcPct val="20000"/>
              </a:spcBef>
              <a:buFont typeface="Wingdings" pitchFamily="2" charset="2"/>
              <a:buChar char="Ø"/>
            </a:pPr>
            <a:r>
              <a:rPr lang="en-US" sz="2300" dirty="0">
                <a:solidFill>
                  <a:prstClr val="black"/>
                </a:solidFill>
              </a:rPr>
              <a:t>The label must not be removed and must remain </a:t>
            </a:r>
            <a:r>
              <a:rPr lang="en-US" sz="2300" dirty="0" smtClean="0">
                <a:solidFill>
                  <a:prstClr val="black"/>
                </a:solidFill>
              </a:rPr>
              <a:t>legible.</a:t>
            </a:r>
          </a:p>
          <a:p>
            <a:pPr>
              <a:spcBef>
                <a:spcPct val="20000"/>
              </a:spcBef>
            </a:pPr>
            <a:endParaRPr lang="en-US" sz="800" dirty="0">
              <a:solidFill>
                <a:prstClr val="black"/>
              </a:solidFill>
            </a:endParaRPr>
          </a:p>
          <a:p>
            <a:pPr marL="350838" indent="-350838">
              <a:spcBef>
                <a:spcPct val="20000"/>
              </a:spcBef>
              <a:buFont typeface="Wingdings" pitchFamily="2" charset="2"/>
              <a:buChar char="Ø"/>
            </a:pPr>
            <a:r>
              <a:rPr lang="en-US" sz="2300" dirty="0">
                <a:solidFill>
                  <a:prstClr val="black"/>
                </a:solidFill>
              </a:rPr>
              <a:t>“TC number” is no longer on cartridges or filters (Part 84</a:t>
            </a:r>
            <a:r>
              <a:rPr lang="en-US" sz="2300" dirty="0" smtClean="0">
                <a:solidFill>
                  <a:prstClr val="black"/>
                </a:solidFill>
              </a:rPr>
              <a:t>).</a:t>
            </a:r>
          </a:p>
          <a:p>
            <a:pPr>
              <a:spcBef>
                <a:spcPct val="20000"/>
              </a:spcBef>
            </a:pPr>
            <a:endParaRPr lang="en-US" sz="800" dirty="0">
              <a:solidFill>
                <a:prstClr val="black"/>
              </a:solidFill>
            </a:endParaRPr>
          </a:p>
          <a:p>
            <a:pPr marL="350838" indent="-350838">
              <a:spcBef>
                <a:spcPct val="20000"/>
              </a:spcBef>
              <a:buFont typeface="Wingdings" pitchFamily="2" charset="2"/>
              <a:buChar char="Ø"/>
            </a:pPr>
            <a:r>
              <a:rPr lang="en-US" sz="2300" dirty="0">
                <a:solidFill>
                  <a:prstClr val="black"/>
                </a:solidFill>
              </a:rPr>
              <a:t>Marked with “NIOSH”, manufacturer’s name and part number, and an abbreviation to indicate cartridge or filter type (e.g., N95, P100, etc.</a:t>
            </a:r>
            <a:r>
              <a:rPr lang="en-US" sz="2300" dirty="0" smtClean="0">
                <a:solidFill>
                  <a:prstClr val="black"/>
                </a:solidFill>
              </a:rPr>
              <a:t>).</a:t>
            </a:r>
          </a:p>
          <a:p>
            <a:pPr>
              <a:spcBef>
                <a:spcPct val="20000"/>
              </a:spcBef>
            </a:pPr>
            <a:endParaRPr lang="en-US" sz="800" dirty="0">
              <a:solidFill>
                <a:prstClr val="black"/>
              </a:solidFill>
            </a:endParaRPr>
          </a:p>
          <a:p>
            <a:pPr marL="350838" indent="-350838">
              <a:spcBef>
                <a:spcPct val="20000"/>
              </a:spcBef>
              <a:buFont typeface="Wingdings" pitchFamily="2" charset="2"/>
              <a:buChar char="Ø"/>
            </a:pPr>
            <a:r>
              <a:rPr lang="en-US" sz="2300" dirty="0">
                <a:solidFill>
                  <a:prstClr val="black"/>
                </a:solidFill>
              </a:rPr>
              <a:t>Matrix approval label supplied, usually as insert in </a:t>
            </a:r>
            <a:r>
              <a:rPr lang="en-US" sz="2300" dirty="0" smtClean="0">
                <a:solidFill>
                  <a:prstClr val="black"/>
                </a:solidFill>
              </a:rPr>
              <a:t>box.</a:t>
            </a:r>
          </a:p>
          <a:p>
            <a:pPr>
              <a:spcBef>
                <a:spcPct val="20000"/>
              </a:spcBef>
            </a:pPr>
            <a:endParaRPr lang="en-US" sz="800" dirty="0">
              <a:solidFill>
                <a:prstClr val="black"/>
              </a:solidFill>
            </a:endParaRPr>
          </a:p>
          <a:p>
            <a:pPr marL="350838" indent="-350838">
              <a:spcBef>
                <a:spcPct val="20000"/>
              </a:spcBef>
              <a:buFont typeface="Wingdings" pitchFamily="2" charset="2"/>
              <a:buChar char="Ø"/>
            </a:pPr>
            <a:r>
              <a:rPr lang="en-US" sz="2300" dirty="0" smtClean="0">
                <a:solidFill>
                  <a:prstClr val="black"/>
                </a:solidFill>
              </a:rPr>
              <a:t>Important to use same manufacture for cartridges as respirator </a:t>
            </a:r>
            <a:r>
              <a:rPr lang="en-US" sz="2300" dirty="0" err="1" smtClean="0">
                <a:solidFill>
                  <a:prstClr val="black"/>
                </a:solidFill>
              </a:rPr>
              <a:t>facepiece</a:t>
            </a:r>
            <a:r>
              <a:rPr lang="en-US" sz="2300" dirty="0">
                <a:solidFill>
                  <a:prstClr val="black"/>
                </a:solidFill>
              </a:rPr>
              <a:t>.</a:t>
            </a:r>
            <a:endParaRPr lang="en-US" sz="2300" dirty="0" smtClean="0">
              <a:solidFill>
                <a:prstClr val="black"/>
              </a:solidFill>
            </a:endParaRPr>
          </a:p>
        </p:txBody>
      </p:sp>
    </p:spTree>
    <p:extLst>
      <p:ext uri="{BB962C8B-B14F-4D97-AF65-F5344CB8AC3E}">
        <p14:creationId xmlns:p14="http://schemas.microsoft.com/office/powerpoint/2010/main" val="39844413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8467"/>
            <a:ext cx="8991600" cy="838200"/>
          </a:xfrm>
        </p:spPr>
        <p:txBody>
          <a:bodyPr>
            <a:noAutofit/>
          </a:bodyPr>
          <a:lstStyle/>
          <a:p>
            <a:r>
              <a:rPr lang="en-US" altLang="en-US" sz="2800" b="1" dirty="0"/>
              <a:t>Symptoms of</a:t>
            </a:r>
            <a:br>
              <a:rPr lang="en-US" altLang="en-US" sz="2800" b="1" dirty="0"/>
            </a:br>
            <a:r>
              <a:rPr lang="en-US" altLang="en-US" sz="2800" b="1" dirty="0"/>
              <a:t>Toxic Dust Organic Syndrome</a:t>
            </a:r>
            <a:endParaRPr lang="en-US" altLang="en-US" sz="2800" b="1" dirty="0" smtClean="0"/>
          </a:p>
        </p:txBody>
      </p:sp>
      <p:pic>
        <p:nvPicPr>
          <p:cNvPr id="6" name="Picture 4" descr="A Clean Well-Lit Place"/>
          <p:cNvPicPr>
            <a:picLocks noGrp="1" noChangeAspect="1" noChangeArrowheads="1"/>
          </p:cNvPicPr>
          <p:nvPr>
            <p:ph idx="4294967295"/>
          </p:nvPr>
        </p:nvPicPr>
        <p:blipFill>
          <a:blip r:embed="rId4" cstate="email">
            <a:extLst>
              <a:ext uri="{28A0092B-C50C-407E-A947-70E740481C1C}">
                <a14:useLocalDpi xmlns:a14="http://schemas.microsoft.com/office/drawing/2010/main"/>
              </a:ext>
            </a:extLst>
          </a:blip>
          <a:srcRect/>
          <a:stretch>
            <a:fillRect/>
          </a:stretch>
        </p:blipFill>
        <p:spPr bwMode="auto">
          <a:xfrm>
            <a:off x="4678892" y="2209800"/>
            <a:ext cx="4267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1676400" y="2209800"/>
            <a:ext cx="2819400" cy="3746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r>
              <a:rPr lang="en-US" altLang="en-US" sz="2400" dirty="0" smtClean="0"/>
              <a:t>Dry irritated cough</a:t>
            </a:r>
          </a:p>
          <a:p>
            <a:pPr>
              <a:lnSpc>
                <a:spcPct val="110000"/>
              </a:lnSpc>
            </a:pPr>
            <a:r>
              <a:rPr lang="en-US" altLang="en-US" sz="2400" dirty="0" smtClean="0"/>
              <a:t>Fever</a:t>
            </a:r>
          </a:p>
          <a:p>
            <a:pPr>
              <a:lnSpc>
                <a:spcPct val="110000"/>
              </a:lnSpc>
            </a:pPr>
            <a:r>
              <a:rPr lang="en-US" altLang="en-US" sz="2400" dirty="0" smtClean="0"/>
              <a:t>Muscle aches</a:t>
            </a:r>
          </a:p>
          <a:p>
            <a:pPr>
              <a:lnSpc>
                <a:spcPct val="110000"/>
              </a:lnSpc>
            </a:pPr>
            <a:r>
              <a:rPr lang="en-US" altLang="en-US" sz="2400" dirty="0" smtClean="0"/>
              <a:t>Shortness of Breath</a:t>
            </a:r>
          </a:p>
          <a:p>
            <a:pPr>
              <a:lnSpc>
                <a:spcPct val="110000"/>
              </a:lnSpc>
            </a:pPr>
            <a:r>
              <a:rPr lang="en-US" altLang="en-US" sz="2400" dirty="0" smtClean="0"/>
              <a:t>Occur 4 to 6 hours after exposure</a:t>
            </a:r>
          </a:p>
        </p:txBody>
      </p:sp>
    </p:spTree>
    <p:extLst>
      <p:ext uri="{BB962C8B-B14F-4D97-AF65-F5344CB8AC3E}">
        <p14:creationId xmlns:p14="http://schemas.microsoft.com/office/powerpoint/2010/main" val="3927992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0" y="0"/>
            <a:ext cx="6858000" cy="914400"/>
          </a:xfrm>
        </p:spPr>
        <p:txBody>
          <a:bodyPr>
            <a:normAutofit fontScale="90000"/>
          </a:bodyPr>
          <a:lstStyle/>
          <a:p>
            <a:r>
              <a:rPr lang="en-US" altLang="en-US" sz="3300" b="1" dirty="0"/>
              <a:t>Signs and Symptoms of Farmer’s Lung </a:t>
            </a:r>
            <a:r>
              <a:rPr lang="en-US" altLang="en-US" sz="3100" b="1" i="1" dirty="0"/>
              <a:t>(Hypersensitivity Pneumonitis)</a:t>
            </a:r>
            <a:r>
              <a:rPr lang="en-US" altLang="en-US" sz="3100" i="1" dirty="0"/>
              <a:t> </a:t>
            </a:r>
            <a:endParaRPr lang="en-US" altLang="en-US" sz="3100" b="1" i="1" dirty="0" smtClean="0"/>
          </a:p>
        </p:txBody>
      </p:sp>
      <p:sp>
        <p:nvSpPr>
          <p:cNvPr id="5" name="Rectangle 3"/>
          <p:cNvSpPr>
            <a:spLocks noGrp="1" noChangeArrowheads="1"/>
          </p:cNvSpPr>
          <p:nvPr>
            <p:ph idx="1"/>
          </p:nvPr>
        </p:nvSpPr>
        <p:spPr>
          <a:xfrm>
            <a:off x="2286000" y="2133600"/>
            <a:ext cx="6400800" cy="4221163"/>
          </a:xfrm>
        </p:spPr>
        <p:txBody>
          <a:bodyPr>
            <a:normAutofit/>
          </a:bodyPr>
          <a:lstStyle/>
          <a:p>
            <a:pPr eaLnBrk="1" hangingPunct="1">
              <a:lnSpc>
                <a:spcPct val="160000"/>
              </a:lnSpc>
            </a:pPr>
            <a:r>
              <a:rPr lang="en-US" altLang="en-US" sz="2400" dirty="0" smtClean="0"/>
              <a:t>Fever – Occurs 4 to 6 hours after the exposure, along with other following symptoms</a:t>
            </a:r>
          </a:p>
          <a:p>
            <a:pPr eaLnBrk="1" hangingPunct="1">
              <a:lnSpc>
                <a:spcPct val="160000"/>
              </a:lnSpc>
            </a:pPr>
            <a:r>
              <a:rPr lang="en-US" altLang="en-US" sz="2400" dirty="0" smtClean="0"/>
              <a:t>Cough w/ sputum</a:t>
            </a:r>
          </a:p>
          <a:p>
            <a:pPr eaLnBrk="1" hangingPunct="1">
              <a:lnSpc>
                <a:spcPct val="160000"/>
              </a:lnSpc>
            </a:pPr>
            <a:r>
              <a:rPr lang="en-US" altLang="en-US" sz="2400" dirty="0" smtClean="0"/>
              <a:t>Chest tightness</a:t>
            </a:r>
          </a:p>
          <a:p>
            <a:pPr eaLnBrk="1" hangingPunct="1">
              <a:lnSpc>
                <a:spcPct val="160000"/>
              </a:lnSpc>
            </a:pPr>
            <a:r>
              <a:rPr lang="en-US" altLang="en-US" sz="2400" dirty="0" smtClean="0"/>
              <a:t>Shortness of breath</a:t>
            </a:r>
          </a:p>
        </p:txBody>
      </p:sp>
    </p:spTree>
    <p:extLst>
      <p:ext uri="{BB962C8B-B14F-4D97-AF65-F5344CB8AC3E}">
        <p14:creationId xmlns:p14="http://schemas.microsoft.com/office/powerpoint/2010/main" val="42109156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1752600" y="2057400"/>
            <a:ext cx="3657600" cy="4343400"/>
          </a:xfrm>
        </p:spPr>
        <p:txBody>
          <a:bodyPr>
            <a:normAutofit/>
          </a:bodyPr>
          <a:lstStyle/>
          <a:p>
            <a:pPr eaLnBrk="1" hangingPunct="1"/>
            <a:r>
              <a:rPr lang="en-US" altLang="en-US" sz="2200" dirty="0" smtClean="0"/>
              <a:t>Half-mask respirators: </a:t>
            </a:r>
          </a:p>
          <a:p>
            <a:pPr lvl="1" eaLnBrk="1" hangingPunct="1">
              <a:lnSpc>
                <a:spcPct val="120000"/>
              </a:lnSpc>
            </a:pPr>
            <a:r>
              <a:rPr lang="en-US" altLang="en-US" sz="2200" dirty="0" smtClean="0"/>
              <a:t>Filtering face piece                        N series</a:t>
            </a:r>
          </a:p>
          <a:p>
            <a:pPr lvl="1" eaLnBrk="1" hangingPunct="1"/>
            <a:r>
              <a:rPr lang="en-US" altLang="en-US" sz="2200" dirty="0" smtClean="0"/>
              <a:t>Half Mask face piece                 N or P series</a:t>
            </a:r>
          </a:p>
          <a:p>
            <a:pPr lvl="1" eaLnBrk="1" hangingPunct="1"/>
            <a:r>
              <a:rPr lang="en-US" altLang="en-US" sz="2200" dirty="0" smtClean="0"/>
              <a:t>Full Face piece                   Nor P series</a:t>
            </a:r>
          </a:p>
          <a:p>
            <a:pPr lvl="1" eaLnBrk="1" hangingPunct="1"/>
            <a:r>
              <a:rPr lang="en-US" altLang="en-US" sz="2200" dirty="0" smtClean="0"/>
              <a:t>P 100 filter</a:t>
            </a:r>
          </a:p>
          <a:p>
            <a:pPr marL="457200" lvl="1" indent="0" eaLnBrk="1" hangingPunct="1">
              <a:buNone/>
            </a:pPr>
            <a:endParaRPr lang="en-US" altLang="en-US" sz="1600" dirty="0" smtClean="0"/>
          </a:p>
          <a:p>
            <a:pPr eaLnBrk="1" hangingPunct="1"/>
            <a:r>
              <a:rPr lang="en-US" altLang="en-US" sz="2200" dirty="0" smtClean="0"/>
              <a:t>Powered air-purifying respirators.</a:t>
            </a:r>
          </a:p>
        </p:txBody>
      </p:sp>
      <p:pic>
        <p:nvPicPr>
          <p:cNvPr id="7" name="Picture 4" descr="webb elevator 2 stra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7800" y="2362200"/>
            <a:ext cx="3276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752600" y="25400"/>
            <a:ext cx="7086600" cy="1041400"/>
          </a:xfrm>
        </p:spPr>
        <p:txBody>
          <a:bodyPr>
            <a:normAutofit/>
          </a:bodyPr>
          <a:lstStyle/>
          <a:p>
            <a:r>
              <a:rPr lang="en-US" altLang="en-US" sz="3100" b="1" dirty="0"/>
              <a:t>Preventing Toxic Organic Dust Syndrome </a:t>
            </a:r>
            <a:br>
              <a:rPr lang="en-US" altLang="en-US" sz="3100" b="1" dirty="0"/>
            </a:br>
            <a:r>
              <a:rPr lang="en-US" altLang="en-US" sz="3100" b="1" dirty="0"/>
              <a:t>or Farmer’s Lung  </a:t>
            </a:r>
            <a:endParaRPr lang="en-US" dirty="0"/>
          </a:p>
        </p:txBody>
      </p:sp>
    </p:spTree>
    <p:extLst>
      <p:ext uri="{BB962C8B-B14F-4D97-AF65-F5344CB8AC3E}">
        <p14:creationId xmlns:p14="http://schemas.microsoft.com/office/powerpoint/2010/main" val="38918727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438400" y="-152400"/>
            <a:ext cx="6096000" cy="1219200"/>
          </a:xfrm>
        </p:spPr>
        <p:txBody>
          <a:bodyPr/>
          <a:lstStyle/>
          <a:p>
            <a:r>
              <a:rPr lang="en-US" altLang="en-US" sz="3600" b="1" dirty="0"/>
              <a:t>Information Presentation</a:t>
            </a:r>
            <a:endParaRPr lang="en-US" altLang="en-US" sz="3600" b="1" dirty="0" smtClean="0"/>
          </a:p>
        </p:txBody>
      </p:sp>
      <p:sp>
        <p:nvSpPr>
          <p:cNvPr id="6" name="Content Placeholder 2"/>
          <p:cNvSpPr>
            <a:spLocks noGrp="1"/>
          </p:cNvSpPr>
          <p:nvPr>
            <p:ph idx="1"/>
          </p:nvPr>
        </p:nvSpPr>
        <p:spPr>
          <a:xfrm>
            <a:off x="2057400" y="2057400"/>
            <a:ext cx="6400800" cy="4068763"/>
          </a:xfrm>
        </p:spPr>
        <p:txBody>
          <a:bodyPr/>
          <a:lstStyle/>
          <a:p>
            <a:pPr algn="ctr" eaLnBrk="1" hangingPunct="1"/>
            <a:r>
              <a:rPr lang="en-US" altLang="en-US" sz="2800" dirty="0" smtClean="0"/>
              <a:t>Activity</a:t>
            </a:r>
          </a:p>
          <a:p>
            <a:pPr marL="0" indent="0" algn="ctr" eaLnBrk="1" hangingPunct="1">
              <a:buNone/>
            </a:pPr>
            <a:endParaRPr lang="en-US" altLang="en-US" sz="2800" dirty="0" smtClean="0"/>
          </a:p>
          <a:p>
            <a:pPr algn="ctr" eaLnBrk="1" hangingPunct="1"/>
            <a:r>
              <a:rPr lang="en-US" altLang="en-US" sz="2800" dirty="0" smtClean="0"/>
              <a:t>Exposure</a:t>
            </a:r>
          </a:p>
          <a:p>
            <a:pPr algn="ctr" eaLnBrk="1" hangingPunct="1"/>
            <a:endParaRPr lang="en-US" altLang="en-US" sz="2800" dirty="0" smtClean="0"/>
          </a:p>
          <a:p>
            <a:pPr algn="ctr" eaLnBrk="1" hangingPunct="1"/>
            <a:r>
              <a:rPr lang="en-US" altLang="en-US" sz="2800" dirty="0" smtClean="0"/>
              <a:t>Respiratory Protection:</a:t>
            </a:r>
          </a:p>
          <a:p>
            <a:pPr lvl="1" algn="ctr" eaLnBrk="1" hangingPunct="1"/>
            <a:r>
              <a:rPr lang="en-US" altLang="en-US" sz="2200" dirty="0" smtClean="0"/>
              <a:t>Air Purifying</a:t>
            </a:r>
          </a:p>
          <a:p>
            <a:pPr lvl="1" algn="ctr" eaLnBrk="1" hangingPunct="1"/>
            <a:r>
              <a:rPr lang="en-US" altLang="en-US" sz="2200" dirty="0" smtClean="0"/>
              <a:t>Supplied Air respirator</a:t>
            </a:r>
          </a:p>
          <a:p>
            <a:pPr lvl="1" eaLnBrk="1" hangingPunct="1"/>
            <a:endParaRPr lang="en-US" altLang="en-US" dirty="0" smtClean="0"/>
          </a:p>
          <a:p>
            <a:pPr lvl="1" eaLnBrk="1" hangingPunct="1"/>
            <a:endParaRPr lang="en-US" altLang="en-US" dirty="0" smtClean="0"/>
          </a:p>
        </p:txBody>
      </p:sp>
    </p:spTree>
    <p:extLst>
      <p:ext uri="{BB962C8B-B14F-4D97-AF65-F5344CB8AC3E}">
        <p14:creationId xmlns:p14="http://schemas.microsoft.com/office/powerpoint/2010/main" val="25050578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err="1" smtClean="0"/>
              <a:t>AgriAgricultural</a:t>
            </a:r>
            <a:r>
              <a:rPr lang="en-US" dirty="0" smtClean="0"/>
              <a:t> respirator Selection Guide</a:t>
            </a:r>
            <a:endParaRPr lang="en-US" dirty="0"/>
          </a:p>
        </p:txBody>
      </p:sp>
      <p:pic>
        <p:nvPicPr>
          <p:cNvPr id="4" name="Picture 4" title="image for Agricultural Respirator Selection Guid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296400" cy="704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940948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438400" y="0"/>
            <a:ext cx="6019800" cy="914400"/>
          </a:xfrm>
        </p:spPr>
        <p:txBody>
          <a:bodyPr>
            <a:normAutofit/>
          </a:bodyPr>
          <a:lstStyle/>
          <a:p>
            <a:r>
              <a:rPr lang="en-US" altLang="en-US" sz="3600" b="1" dirty="0"/>
              <a:t>Respirator Selection Guide</a:t>
            </a:r>
            <a:endParaRPr lang="en-US" altLang="en-US" sz="3600" b="1" dirty="0" smtClean="0"/>
          </a:p>
        </p:txBody>
      </p:sp>
      <p:sp>
        <p:nvSpPr>
          <p:cNvPr id="7" name="Rectangle 3"/>
          <p:cNvSpPr txBox="1">
            <a:spLocks noChangeArrowheads="1"/>
          </p:cNvSpPr>
          <p:nvPr/>
        </p:nvSpPr>
        <p:spPr>
          <a:xfrm>
            <a:off x="1803400" y="1744663"/>
            <a:ext cx="7162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r>
              <a:rPr lang="en-US" altLang="en-US" sz="2400" dirty="0"/>
              <a:t>Purpose of the guide is to assist trained Agricultural Health Professions to recommend appropriate respirators based on the clients agricultural exposure. Includes:</a:t>
            </a:r>
          </a:p>
          <a:p>
            <a:pPr lvl="2">
              <a:lnSpc>
                <a:spcPct val="110000"/>
              </a:lnSpc>
            </a:pPr>
            <a:r>
              <a:rPr lang="en-US" altLang="en-US" dirty="0"/>
              <a:t>General Information</a:t>
            </a:r>
          </a:p>
          <a:p>
            <a:pPr lvl="2">
              <a:lnSpc>
                <a:spcPct val="110000"/>
              </a:lnSpc>
            </a:pPr>
            <a:r>
              <a:rPr lang="en-US" altLang="en-US" dirty="0"/>
              <a:t>Selection Guide </a:t>
            </a:r>
            <a:r>
              <a:rPr lang="en-US" altLang="en-US" dirty="0" smtClean="0"/>
              <a:t>Logic</a:t>
            </a:r>
          </a:p>
          <a:p>
            <a:pPr marL="457200" lvl="1" indent="0">
              <a:buNone/>
            </a:pPr>
            <a:endParaRPr lang="en-US" altLang="en-US" sz="1200" dirty="0"/>
          </a:p>
          <a:p>
            <a:r>
              <a:rPr lang="en-US" altLang="en-US" sz="2400" dirty="0"/>
              <a:t>Available from AgriSafe Network Inc. cost is $35 </a:t>
            </a:r>
            <a:endParaRPr lang="en-US" altLang="en-US" sz="2400" dirty="0" smtClean="0"/>
          </a:p>
          <a:p>
            <a:endParaRPr lang="en-US" altLang="en-US" sz="2800" dirty="0" smtClean="0"/>
          </a:p>
          <a:p>
            <a:pPr marL="0" indent="0">
              <a:buNone/>
            </a:pPr>
            <a:endParaRPr lang="en-US" altLang="en-US" sz="2800" dirty="0"/>
          </a:p>
        </p:txBody>
      </p:sp>
    </p:spTree>
    <p:extLst>
      <p:ext uri="{BB962C8B-B14F-4D97-AF65-F5344CB8AC3E}">
        <p14:creationId xmlns:p14="http://schemas.microsoft.com/office/powerpoint/2010/main" val="31813812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err="1" smtClean="0"/>
              <a:t>Ooccupational</a:t>
            </a:r>
            <a:r>
              <a:rPr lang="en-US" dirty="0" smtClean="0"/>
              <a:t> History </a:t>
            </a:r>
            <a:r>
              <a:rPr lang="en-US" dirty="0" err="1" smtClean="0"/>
              <a:t>Quiestions</a:t>
            </a:r>
            <a:endParaRPr lang="en-US" dirty="0"/>
          </a:p>
        </p:txBody>
      </p:sp>
      <p:sp>
        <p:nvSpPr>
          <p:cNvPr id="3" name="Content Placeholder 2"/>
          <p:cNvSpPr>
            <a:spLocks noGrp="1"/>
          </p:cNvSpPr>
          <p:nvPr>
            <p:ph idx="1"/>
          </p:nvPr>
        </p:nvSpPr>
        <p:spPr/>
        <p:txBody>
          <a:bodyPr/>
          <a:lstStyle/>
          <a:p>
            <a:endParaRPr lang="en-US"/>
          </a:p>
        </p:txBody>
      </p:sp>
      <p:pic>
        <p:nvPicPr>
          <p:cNvPr id="4" name="Picture 4" title="Image of quiestions to be directed to the Workers for Occupational Histor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0413572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Respiratory Hazards General Info</a:t>
            </a:r>
            <a:endParaRPr lang="en-US" dirty="0"/>
          </a:p>
        </p:txBody>
      </p:sp>
      <p:sp>
        <p:nvSpPr>
          <p:cNvPr id="3" name="Content Placeholder 2"/>
          <p:cNvSpPr>
            <a:spLocks noGrp="1"/>
          </p:cNvSpPr>
          <p:nvPr>
            <p:ph idx="1"/>
          </p:nvPr>
        </p:nvSpPr>
        <p:spPr/>
        <p:txBody>
          <a:bodyPr/>
          <a:lstStyle/>
          <a:p>
            <a:endParaRPr lang="en-US"/>
          </a:p>
        </p:txBody>
      </p:sp>
      <p:pic>
        <p:nvPicPr>
          <p:cNvPr id="4" name="Picture 4" title="Information for Respiratory Hazards - General Information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22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44095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676400" y="-76200"/>
            <a:ext cx="7162800" cy="990600"/>
          </a:xfrm>
        </p:spPr>
        <p:txBody>
          <a:bodyPr>
            <a:normAutofit fontScale="90000"/>
          </a:bodyPr>
          <a:lstStyle/>
          <a:p>
            <a:pPr eaLnBrk="1" hangingPunct="1"/>
            <a:r>
              <a:rPr lang="en-US" altLang="en-US" sz="4000" dirty="0" smtClean="0"/>
              <a:t/>
            </a:r>
            <a:br>
              <a:rPr lang="en-US" altLang="en-US" sz="4000" dirty="0" smtClean="0"/>
            </a:br>
            <a:r>
              <a:rPr lang="en-US" altLang="en-US" sz="3300" b="1" dirty="0" smtClean="0"/>
              <a:t>High Risk Areas for Individual Farmer, Family and Worker</a:t>
            </a:r>
            <a:br>
              <a:rPr lang="en-US" altLang="en-US" sz="3300" b="1" dirty="0" smtClean="0"/>
            </a:br>
            <a:endParaRPr lang="en-US" altLang="en-US" sz="3300" b="1" dirty="0" smtClean="0"/>
          </a:p>
        </p:txBody>
      </p:sp>
      <p:sp>
        <p:nvSpPr>
          <p:cNvPr id="5" name="Rectangle 3"/>
          <p:cNvSpPr>
            <a:spLocks noGrp="1" noChangeArrowheads="1"/>
          </p:cNvSpPr>
          <p:nvPr>
            <p:ph idx="1"/>
          </p:nvPr>
        </p:nvSpPr>
        <p:spPr>
          <a:xfrm>
            <a:off x="2133600" y="1905000"/>
            <a:ext cx="6705600" cy="4572000"/>
          </a:xfrm>
        </p:spPr>
        <p:txBody>
          <a:bodyPr>
            <a:normAutofit lnSpcReduction="10000"/>
          </a:bodyPr>
          <a:lstStyle/>
          <a:p>
            <a:pPr marL="0" indent="0" eaLnBrk="1" hangingPunct="1">
              <a:lnSpc>
                <a:spcPct val="120000"/>
              </a:lnSpc>
              <a:buNone/>
            </a:pPr>
            <a:r>
              <a:rPr lang="en-US" altLang="en-US" sz="2400" dirty="0" smtClean="0"/>
              <a:t>Respiratory Hazards are one of many</a:t>
            </a:r>
          </a:p>
          <a:p>
            <a:pPr lvl="1" eaLnBrk="1" hangingPunct="1">
              <a:lnSpc>
                <a:spcPct val="120000"/>
              </a:lnSpc>
            </a:pPr>
            <a:r>
              <a:rPr lang="en-US" altLang="en-US" sz="2400" dirty="0" smtClean="0"/>
              <a:t>injuries</a:t>
            </a:r>
          </a:p>
          <a:p>
            <a:pPr lvl="1" eaLnBrk="1" hangingPunct="1">
              <a:lnSpc>
                <a:spcPct val="120000"/>
              </a:lnSpc>
            </a:pPr>
            <a:r>
              <a:rPr lang="en-US" altLang="en-US" sz="2400" b="1" dirty="0" smtClean="0">
                <a:solidFill>
                  <a:srgbClr val="FF0000"/>
                </a:solidFill>
              </a:rPr>
              <a:t>respiratory</a:t>
            </a:r>
          </a:p>
          <a:p>
            <a:pPr lvl="1" eaLnBrk="1" hangingPunct="1">
              <a:lnSpc>
                <a:spcPct val="120000"/>
              </a:lnSpc>
            </a:pPr>
            <a:r>
              <a:rPr lang="en-US" altLang="en-US" sz="2400" dirty="0" smtClean="0"/>
              <a:t>hearing</a:t>
            </a:r>
          </a:p>
          <a:p>
            <a:pPr lvl="1" eaLnBrk="1" hangingPunct="1">
              <a:lnSpc>
                <a:spcPct val="120000"/>
              </a:lnSpc>
            </a:pPr>
            <a:r>
              <a:rPr lang="en-US" altLang="en-US" sz="2400" dirty="0" smtClean="0"/>
              <a:t>chemical exposures</a:t>
            </a:r>
          </a:p>
          <a:p>
            <a:pPr lvl="1" eaLnBrk="1" hangingPunct="1">
              <a:lnSpc>
                <a:spcPct val="120000"/>
              </a:lnSpc>
            </a:pPr>
            <a:r>
              <a:rPr lang="en-US" altLang="en-US" sz="2400" dirty="0" smtClean="0"/>
              <a:t>skin cancer </a:t>
            </a:r>
          </a:p>
          <a:p>
            <a:pPr lvl="1" eaLnBrk="1" hangingPunct="1">
              <a:lnSpc>
                <a:spcPct val="120000"/>
              </a:lnSpc>
            </a:pPr>
            <a:r>
              <a:rPr lang="en-US" altLang="en-US" sz="2400" dirty="0" smtClean="0"/>
              <a:t>musculoskeletal </a:t>
            </a:r>
          </a:p>
          <a:p>
            <a:pPr lvl="1" eaLnBrk="1" hangingPunct="1">
              <a:lnSpc>
                <a:spcPct val="120000"/>
              </a:lnSpc>
            </a:pPr>
            <a:r>
              <a:rPr lang="en-US" altLang="en-US" sz="2400" dirty="0" smtClean="0"/>
              <a:t>health and wellness</a:t>
            </a:r>
          </a:p>
          <a:p>
            <a:pPr lvl="1" eaLnBrk="1" hangingPunct="1">
              <a:lnSpc>
                <a:spcPct val="120000"/>
              </a:lnSpc>
            </a:pPr>
            <a:r>
              <a:rPr lang="en-US" altLang="en-US" sz="2400" dirty="0" smtClean="0"/>
              <a:t>stress</a:t>
            </a:r>
          </a:p>
          <a:p>
            <a:pPr lvl="1" eaLnBrk="1" hangingPunct="1"/>
            <a:endParaRPr lang="en-US" altLang="en-US" sz="3600" dirty="0" smtClean="0"/>
          </a:p>
        </p:txBody>
      </p:sp>
    </p:spTree>
    <p:extLst>
      <p:ext uri="{BB962C8B-B14F-4D97-AF65-F5344CB8AC3E}">
        <p14:creationId xmlns:p14="http://schemas.microsoft.com/office/powerpoint/2010/main" val="3878846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nformation for Respiratory Hazards - General Information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smtClean="0"/>
              <a:t>Respiratory Hazards cont.</a:t>
            </a:r>
            <a:endParaRPr lang="en-US" dirty="0"/>
          </a:p>
        </p:txBody>
      </p:sp>
    </p:spTree>
    <p:extLst>
      <p:ext uri="{BB962C8B-B14F-4D97-AF65-F5344CB8AC3E}">
        <p14:creationId xmlns:p14="http://schemas.microsoft.com/office/powerpoint/2010/main" val="12590302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Respirator </a:t>
            </a:r>
            <a:r>
              <a:rPr lang="en-US" dirty="0" err="1" smtClean="0"/>
              <a:t>Classificaitons</a:t>
            </a:r>
            <a:endParaRPr lang="en-US" dirty="0"/>
          </a:p>
        </p:txBody>
      </p:sp>
      <p:sp>
        <p:nvSpPr>
          <p:cNvPr id="3" name="Content Placeholder 2"/>
          <p:cNvSpPr>
            <a:spLocks noGrp="1"/>
          </p:cNvSpPr>
          <p:nvPr>
            <p:ph idx="1"/>
          </p:nvPr>
        </p:nvSpPr>
        <p:spPr/>
        <p:txBody>
          <a:bodyPr/>
          <a:lstStyle/>
          <a:p>
            <a:endParaRPr lang="en-US"/>
          </a:p>
        </p:txBody>
      </p:sp>
      <p:pic>
        <p:nvPicPr>
          <p:cNvPr id="4" name="Picture 4" title="Respirator Classification informati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22806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Filtering </a:t>
            </a:r>
            <a:r>
              <a:rPr lang="en-US" dirty="0" err="1" smtClean="0"/>
              <a:t>Facepiece</a:t>
            </a:r>
            <a:r>
              <a:rPr lang="en-US" dirty="0" smtClean="0"/>
              <a:t> Examples</a:t>
            </a:r>
            <a:endParaRPr lang="en-US" dirty="0"/>
          </a:p>
        </p:txBody>
      </p:sp>
      <p:sp>
        <p:nvSpPr>
          <p:cNvPr id="3" name="Content Placeholder 2"/>
          <p:cNvSpPr>
            <a:spLocks noGrp="1"/>
          </p:cNvSpPr>
          <p:nvPr>
            <p:ph idx="1"/>
          </p:nvPr>
        </p:nvSpPr>
        <p:spPr/>
        <p:txBody>
          <a:bodyPr/>
          <a:lstStyle/>
          <a:p>
            <a:endParaRPr lang="en-US"/>
          </a:p>
        </p:txBody>
      </p:sp>
      <p:pic>
        <p:nvPicPr>
          <p:cNvPr id="4" name="Picture 4" title="Examples of filtering facepiec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6252162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2" title="Chart for Agricultural Exposure Respirator Selection Logi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hidden="1"/>
          <p:cNvSpPr>
            <a:spLocks noGrp="1"/>
          </p:cNvSpPr>
          <p:nvPr>
            <p:ph type="title"/>
          </p:nvPr>
        </p:nvSpPr>
        <p:spPr/>
        <p:txBody>
          <a:bodyPr>
            <a:normAutofit fontScale="90000"/>
          </a:bodyPr>
          <a:lstStyle/>
          <a:p>
            <a:r>
              <a:rPr lang="en-US" dirty="0" smtClean="0"/>
              <a:t>Agricultural Exposure Respirator Selection Logic</a:t>
            </a:r>
            <a:endParaRPr lang="en-US" dirty="0"/>
          </a:p>
        </p:txBody>
      </p:sp>
    </p:spTree>
    <p:extLst>
      <p:ext uri="{BB962C8B-B14F-4D97-AF65-F5344CB8AC3E}">
        <p14:creationId xmlns:p14="http://schemas.microsoft.com/office/powerpoint/2010/main" val="17950642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title="Images of face piece exampl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hidden="1"/>
          <p:cNvSpPr>
            <a:spLocks noGrp="1"/>
          </p:cNvSpPr>
          <p:nvPr>
            <p:ph type="title"/>
          </p:nvPr>
        </p:nvSpPr>
        <p:spPr/>
        <p:txBody>
          <a:bodyPr>
            <a:normAutofit fontScale="90000"/>
          </a:bodyPr>
          <a:lstStyle/>
          <a:p>
            <a:r>
              <a:rPr lang="en-US" dirty="0" smtClean="0"/>
              <a:t>Half Mask Face Piece, Full Face Piece Examples</a:t>
            </a:r>
            <a:endParaRPr lang="en-US" dirty="0"/>
          </a:p>
        </p:txBody>
      </p:sp>
    </p:spTree>
    <p:extLst>
      <p:ext uri="{BB962C8B-B14F-4D97-AF65-F5344CB8AC3E}">
        <p14:creationId xmlns:p14="http://schemas.microsoft.com/office/powerpoint/2010/main" val="28503778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title="Images of powered air purifying and SCBA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3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smtClean="0"/>
              <a:t>SCBA Examples</a:t>
            </a:r>
            <a:endParaRPr lang="en-US" dirty="0"/>
          </a:p>
        </p:txBody>
      </p:sp>
    </p:spTree>
    <p:extLst>
      <p:ext uri="{BB962C8B-B14F-4D97-AF65-F5344CB8AC3E}">
        <p14:creationId xmlns:p14="http://schemas.microsoft.com/office/powerpoint/2010/main" val="37545581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905000" y="0"/>
            <a:ext cx="7162800" cy="838200"/>
          </a:xfrm>
        </p:spPr>
        <p:txBody>
          <a:bodyPr>
            <a:normAutofit fontScale="90000"/>
          </a:bodyPr>
          <a:lstStyle/>
          <a:p>
            <a:r>
              <a:rPr lang="en-US" altLang="en-US" sz="4000" dirty="0" smtClean="0"/>
              <a:t/>
            </a:r>
            <a:br>
              <a:rPr lang="en-US" altLang="en-US" sz="4000" dirty="0" smtClean="0"/>
            </a:br>
            <a:r>
              <a:rPr lang="en-US" altLang="en-US" sz="3600" b="1" dirty="0" smtClean="0"/>
              <a:t/>
            </a:r>
            <a:br>
              <a:rPr lang="en-US" altLang="en-US" sz="3600" b="1" dirty="0" smtClean="0"/>
            </a:br>
            <a:endParaRPr lang="en-US" altLang="en-US" sz="3600" b="1" dirty="0" smtClean="0"/>
          </a:p>
        </p:txBody>
      </p:sp>
      <p:sp>
        <p:nvSpPr>
          <p:cNvPr id="5" name="TextBox 4"/>
          <p:cNvSpPr txBox="1"/>
          <p:nvPr/>
        </p:nvSpPr>
        <p:spPr>
          <a:xfrm>
            <a:off x="2209800" y="152400"/>
            <a:ext cx="6629400" cy="646331"/>
          </a:xfrm>
          <a:prstGeom prst="rect">
            <a:avLst/>
          </a:prstGeom>
          <a:noFill/>
        </p:spPr>
        <p:txBody>
          <a:bodyPr wrap="square" rtlCol="0">
            <a:spAutoFit/>
          </a:bodyPr>
          <a:lstStyle/>
          <a:p>
            <a:pPr algn="ctr"/>
            <a:r>
              <a:rPr lang="en-US" altLang="en-US" sz="3600" b="1" dirty="0"/>
              <a:t>Hog or Poultry </a:t>
            </a:r>
            <a:r>
              <a:rPr lang="en-US" altLang="en-US" sz="3600" b="1" dirty="0" smtClean="0"/>
              <a:t>Confinement</a:t>
            </a:r>
            <a:endParaRPr lang="en-US" sz="3600" dirty="0"/>
          </a:p>
        </p:txBody>
      </p:sp>
      <p:sp>
        <p:nvSpPr>
          <p:cNvPr id="13" name="Rectangle 12"/>
          <p:cNvSpPr/>
          <p:nvPr/>
        </p:nvSpPr>
        <p:spPr>
          <a:xfrm>
            <a:off x="2362200" y="2438400"/>
            <a:ext cx="6400800" cy="2246769"/>
          </a:xfrm>
          <a:prstGeom prst="rect">
            <a:avLst/>
          </a:prstGeom>
        </p:spPr>
        <p:txBody>
          <a:bodyPr wrap="square">
            <a:spAutoFit/>
          </a:bodyPr>
          <a:lstStyle/>
          <a:p>
            <a:r>
              <a:rPr lang="en-US" altLang="en-US" sz="2800" dirty="0"/>
              <a:t>Common exposure in </a:t>
            </a:r>
            <a:r>
              <a:rPr lang="en-US" altLang="en-US" sz="2800" dirty="0" smtClean="0"/>
              <a:t>Midwest.</a:t>
            </a:r>
            <a:endParaRPr lang="en-US" altLang="en-US" sz="2800" dirty="0"/>
          </a:p>
          <a:p>
            <a:endParaRPr lang="en-US" altLang="en-US" sz="2800" dirty="0"/>
          </a:p>
          <a:p>
            <a:r>
              <a:rPr lang="en-US" altLang="en-US" sz="2800" dirty="0"/>
              <a:t>Combination of </a:t>
            </a:r>
            <a:r>
              <a:rPr lang="en-US" altLang="en-US" sz="2800" dirty="0" smtClean="0"/>
              <a:t>hazards.</a:t>
            </a:r>
            <a:endParaRPr lang="en-US" altLang="en-US" sz="2800" dirty="0"/>
          </a:p>
          <a:p>
            <a:endParaRPr lang="en-US" altLang="en-US" sz="2800" dirty="0"/>
          </a:p>
          <a:p>
            <a:r>
              <a:rPr lang="en-US" altLang="en-US" sz="2800" dirty="0"/>
              <a:t>Different types of masks are </a:t>
            </a:r>
            <a:r>
              <a:rPr lang="en-US" altLang="en-US" sz="2800" dirty="0" smtClean="0"/>
              <a:t>appropriate.</a:t>
            </a:r>
            <a:endParaRPr lang="en-US" altLang="en-US" sz="2800" dirty="0"/>
          </a:p>
        </p:txBody>
      </p:sp>
    </p:spTree>
    <p:extLst>
      <p:ext uri="{BB962C8B-B14F-4D97-AF65-F5344CB8AC3E}">
        <p14:creationId xmlns:p14="http://schemas.microsoft.com/office/powerpoint/2010/main" val="38211011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33600" y="76200"/>
            <a:ext cx="6400800" cy="762000"/>
          </a:xfrm>
        </p:spPr>
        <p:txBody>
          <a:bodyPr>
            <a:normAutofit/>
          </a:bodyPr>
          <a:lstStyle/>
          <a:p>
            <a:r>
              <a:rPr lang="en-US" altLang="en-US" sz="3600" b="1" dirty="0" smtClean="0"/>
              <a:t>   What’s </a:t>
            </a:r>
            <a:r>
              <a:rPr lang="en-US" altLang="en-US" sz="3600" b="1" dirty="0"/>
              <a:t>in the air?</a:t>
            </a:r>
            <a:endParaRPr lang="en-US" altLang="en-US" sz="3600" b="1" dirty="0" smtClean="0"/>
          </a:p>
        </p:txBody>
      </p:sp>
      <p:sp>
        <p:nvSpPr>
          <p:cNvPr id="8" name="Rectangle 3"/>
          <p:cNvSpPr txBox="1">
            <a:spLocks noChangeArrowheads="1"/>
          </p:cNvSpPr>
          <p:nvPr/>
        </p:nvSpPr>
        <p:spPr>
          <a:xfrm>
            <a:off x="1752600" y="1828800"/>
            <a:ext cx="32766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00000"/>
              </a:lnSpc>
              <a:spcBef>
                <a:spcPts val="0"/>
              </a:spcBef>
            </a:pPr>
            <a:r>
              <a:rPr lang="en-US" altLang="en-US" sz="2800" dirty="0" smtClean="0"/>
              <a:t>Particles of grain</a:t>
            </a:r>
          </a:p>
          <a:p>
            <a:pPr>
              <a:lnSpc>
                <a:spcPct val="200000"/>
              </a:lnSpc>
              <a:spcBef>
                <a:spcPts val="0"/>
              </a:spcBef>
            </a:pPr>
            <a:r>
              <a:rPr lang="en-US" altLang="en-US" sz="2800" dirty="0" smtClean="0"/>
              <a:t>Hog manure</a:t>
            </a:r>
          </a:p>
          <a:p>
            <a:pPr>
              <a:lnSpc>
                <a:spcPct val="200000"/>
              </a:lnSpc>
              <a:spcBef>
                <a:spcPts val="0"/>
              </a:spcBef>
            </a:pPr>
            <a:r>
              <a:rPr lang="en-US" altLang="en-US" sz="2800" dirty="0" smtClean="0"/>
              <a:t>Insect parts</a:t>
            </a:r>
          </a:p>
          <a:p>
            <a:pPr>
              <a:lnSpc>
                <a:spcPct val="200000"/>
              </a:lnSpc>
              <a:spcBef>
                <a:spcPts val="0"/>
              </a:spcBef>
            </a:pPr>
            <a:r>
              <a:rPr lang="en-US" altLang="en-US" sz="2800" dirty="0" smtClean="0"/>
              <a:t>Bacteria</a:t>
            </a:r>
          </a:p>
          <a:p>
            <a:pPr>
              <a:lnSpc>
                <a:spcPct val="200000"/>
              </a:lnSpc>
              <a:spcBef>
                <a:spcPts val="0"/>
              </a:spcBef>
            </a:pPr>
            <a:r>
              <a:rPr lang="en-US" altLang="en-US" sz="2800" dirty="0" smtClean="0"/>
              <a:t>Ammonia</a:t>
            </a:r>
          </a:p>
        </p:txBody>
      </p:sp>
      <p:pic>
        <p:nvPicPr>
          <p:cNvPr id="9" name="Picture 4" descr="Bigger Pigs New Barn 3 Week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4600" y="2286000"/>
            <a:ext cx="386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5893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858000" cy="715962"/>
          </a:xfrm>
        </p:spPr>
        <p:txBody>
          <a:bodyPr>
            <a:normAutofit/>
          </a:bodyPr>
          <a:lstStyle/>
          <a:p>
            <a:r>
              <a:rPr lang="en-US" sz="3600" b="1" dirty="0" smtClean="0"/>
              <a:t>Airborne Dust</a:t>
            </a:r>
            <a:endParaRPr lang="en-US" sz="3600" b="1" dirty="0"/>
          </a:p>
        </p:txBody>
      </p:sp>
      <p:pic>
        <p:nvPicPr>
          <p:cNvPr id="4" name="Content Placeholder 3" descr="Hazy Hog Barn"/>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828800" y="1828800"/>
            <a:ext cx="6268508" cy="470138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2081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09800" y="76200"/>
            <a:ext cx="6934200" cy="685800"/>
          </a:xfrm>
        </p:spPr>
        <p:txBody>
          <a:bodyPr>
            <a:normAutofit fontScale="90000"/>
          </a:bodyPr>
          <a:lstStyle/>
          <a:p>
            <a:r>
              <a:rPr lang="en-US" altLang="en-US" sz="3600" b="1" dirty="0"/>
              <a:t>Hog or </a:t>
            </a:r>
            <a:r>
              <a:rPr lang="en-US" altLang="en-US" sz="3600" b="1" dirty="0" smtClean="0"/>
              <a:t>Poultry Confinement</a:t>
            </a:r>
            <a:r>
              <a:rPr lang="en-US" altLang="en-US" dirty="0" smtClean="0"/>
              <a:t>	</a:t>
            </a:r>
          </a:p>
        </p:txBody>
      </p:sp>
      <p:sp>
        <p:nvSpPr>
          <p:cNvPr id="6" name="Content Placeholder 7"/>
          <p:cNvSpPr>
            <a:spLocks noGrp="1"/>
          </p:cNvSpPr>
          <p:nvPr>
            <p:ph sz="half" idx="4294967295"/>
          </p:nvPr>
        </p:nvSpPr>
        <p:spPr>
          <a:xfrm>
            <a:off x="1524000" y="2590800"/>
            <a:ext cx="4419600" cy="3886200"/>
          </a:xfrm>
        </p:spPr>
        <p:txBody>
          <a:bodyPr>
            <a:normAutofit fontScale="62500" lnSpcReduction="20000"/>
          </a:bodyPr>
          <a:lstStyle/>
          <a:p>
            <a:pPr eaLnBrk="1" hangingPunct="1"/>
            <a:endParaRPr lang="en-US" altLang="en-US" sz="2000" u="sng" dirty="0" smtClean="0"/>
          </a:p>
          <a:p>
            <a:pPr eaLnBrk="1" hangingPunct="1"/>
            <a:r>
              <a:rPr lang="en-US" altLang="en-US" u="sng" dirty="0" smtClean="0"/>
              <a:t>Organic Dust </a:t>
            </a:r>
            <a:r>
              <a:rPr lang="en-US" altLang="en-US" dirty="0" smtClean="0"/>
              <a:t>= Filtering face piece, disposable 2 strap mask or half mask with dust cartridge or HEPA filter</a:t>
            </a:r>
          </a:p>
          <a:p>
            <a:pPr eaLnBrk="1" hangingPunct="1">
              <a:buFontTx/>
              <a:buNone/>
            </a:pPr>
            <a:r>
              <a:rPr lang="en-US" altLang="en-US" dirty="0" smtClean="0">
                <a:solidFill>
                  <a:schemeClr val="accent2"/>
                </a:solidFill>
              </a:rPr>
              <a:t>	</a:t>
            </a:r>
            <a:r>
              <a:rPr lang="en-US" altLang="en-US" i="1" dirty="0" smtClean="0"/>
              <a:t>Examples: 3M 8210, 8511, 8271, 3M 8233   Moldex 2200 or 2300 </a:t>
            </a:r>
          </a:p>
          <a:p>
            <a:pPr eaLnBrk="1" hangingPunct="1">
              <a:buFontTx/>
              <a:buNone/>
            </a:pPr>
            <a:endParaRPr lang="en-US" altLang="en-US" i="1" dirty="0"/>
          </a:p>
          <a:p>
            <a:pPr eaLnBrk="1" hangingPunct="1">
              <a:buFontTx/>
              <a:buNone/>
            </a:pPr>
            <a:endParaRPr lang="en-US" altLang="en-US" i="1" dirty="0" smtClean="0"/>
          </a:p>
          <a:p>
            <a:pPr eaLnBrk="1" hangingPunct="1"/>
            <a:r>
              <a:rPr lang="en-US" altLang="en-US" u="sng" dirty="0" smtClean="0"/>
              <a:t>Ammonia</a:t>
            </a:r>
            <a:r>
              <a:rPr lang="en-US" altLang="en-US" dirty="0" smtClean="0"/>
              <a:t> = Filtering face piece or if symptomatic or dislike ammonia smell use half or full face mask with ammonia cartridge </a:t>
            </a:r>
            <a:r>
              <a:rPr lang="en-US" altLang="en-US" i="1" u="sng" dirty="0" smtClean="0"/>
              <a:t>and </a:t>
            </a:r>
            <a:r>
              <a:rPr lang="en-US" altLang="en-US" i="1" u="sng" dirty="0" err="1" smtClean="0"/>
              <a:t>prefilter</a:t>
            </a:r>
            <a:r>
              <a:rPr lang="en-US" altLang="en-US" i="1" u="sng" dirty="0" smtClean="0"/>
              <a:t> </a:t>
            </a:r>
          </a:p>
          <a:p>
            <a:pPr eaLnBrk="1" hangingPunct="1"/>
            <a:endParaRPr lang="en-US" altLang="en-US" sz="2400" dirty="0" smtClean="0"/>
          </a:p>
        </p:txBody>
      </p:sp>
      <p:pic>
        <p:nvPicPr>
          <p:cNvPr id="7" name="Picture 10" descr="Respirator-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400" y="2558143"/>
            <a:ext cx="20272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4190055.JPG" title="Image of an ammonia Cartridg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4648200"/>
            <a:ext cx="20272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6"/>
          <p:cNvSpPr txBox="1">
            <a:spLocks/>
          </p:cNvSpPr>
          <p:nvPr/>
        </p:nvSpPr>
        <p:spPr>
          <a:xfrm>
            <a:off x="1447800" y="1752600"/>
            <a:ext cx="6675438" cy="533400"/>
          </a:xfrm>
          <a:prstGeom prst="rect">
            <a:avLst/>
          </a:prstGeom>
        </p:spPr>
        <p:txBody>
          <a:bodyPr vert="horz" lIns="91440" tIns="45720" rIns="91440" bIns="45720" rtlCol="0" anchor="b">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altLang="en-US" sz="2800" b="1" dirty="0" smtClean="0"/>
              <a:t>     Exposure = Respirator Recommendation</a:t>
            </a:r>
          </a:p>
        </p:txBody>
      </p:sp>
    </p:spTree>
    <p:extLst>
      <p:ext uri="{BB962C8B-B14F-4D97-AF65-F5344CB8AC3E}">
        <p14:creationId xmlns:p14="http://schemas.microsoft.com/office/powerpoint/2010/main" val="393853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0" y="76200"/>
            <a:ext cx="6400800" cy="762000"/>
          </a:xfrm>
        </p:spPr>
        <p:txBody>
          <a:bodyPr>
            <a:normAutofit/>
          </a:bodyPr>
          <a:lstStyle/>
          <a:p>
            <a:pPr eaLnBrk="1" hangingPunct="1"/>
            <a:r>
              <a:rPr lang="en-US" altLang="en-US" sz="3600" b="1" dirty="0" smtClean="0"/>
              <a:t>Hazardous Substances</a:t>
            </a:r>
          </a:p>
        </p:txBody>
      </p:sp>
      <p:sp>
        <p:nvSpPr>
          <p:cNvPr id="5" name="Rectangle 3"/>
          <p:cNvSpPr>
            <a:spLocks noGrp="1" noChangeArrowheads="1"/>
          </p:cNvSpPr>
          <p:nvPr>
            <p:ph idx="1"/>
          </p:nvPr>
        </p:nvSpPr>
        <p:spPr>
          <a:xfrm>
            <a:off x="1828800" y="1981200"/>
            <a:ext cx="6858000" cy="4144963"/>
          </a:xfrm>
        </p:spPr>
        <p:txBody>
          <a:bodyPr/>
          <a:lstStyle/>
          <a:p>
            <a:pPr marL="0" indent="0" eaLnBrk="1" hangingPunct="1">
              <a:lnSpc>
                <a:spcPct val="130000"/>
              </a:lnSpc>
              <a:buNone/>
            </a:pPr>
            <a:r>
              <a:rPr lang="en-US" altLang="en-US" sz="2400" b="1" dirty="0" smtClean="0"/>
              <a:t>Many substances pose a hazard to the respiratory system in the agricultural setting, especially in enclosed settings:</a:t>
            </a:r>
          </a:p>
          <a:p>
            <a:pPr marL="0" indent="0" eaLnBrk="1" hangingPunct="1">
              <a:lnSpc>
                <a:spcPct val="130000"/>
              </a:lnSpc>
              <a:buNone/>
            </a:pPr>
            <a:endParaRPr lang="en-US" altLang="en-US" sz="800" b="1" dirty="0" smtClean="0"/>
          </a:p>
          <a:p>
            <a:pPr lvl="1" eaLnBrk="1" hangingPunct="1">
              <a:lnSpc>
                <a:spcPct val="130000"/>
              </a:lnSpc>
            </a:pPr>
            <a:r>
              <a:rPr lang="en-US" altLang="en-US" sz="2400" b="1" dirty="0" smtClean="0"/>
              <a:t>Dusts</a:t>
            </a:r>
          </a:p>
          <a:p>
            <a:pPr lvl="1" eaLnBrk="1" hangingPunct="1">
              <a:lnSpc>
                <a:spcPct val="130000"/>
              </a:lnSpc>
            </a:pPr>
            <a:r>
              <a:rPr lang="en-US" altLang="en-US" sz="2400" b="1" dirty="0" smtClean="0"/>
              <a:t>Molds</a:t>
            </a:r>
          </a:p>
          <a:p>
            <a:pPr lvl="1" eaLnBrk="1" hangingPunct="1">
              <a:lnSpc>
                <a:spcPct val="130000"/>
              </a:lnSpc>
            </a:pPr>
            <a:r>
              <a:rPr lang="en-US" altLang="en-US" sz="2400" b="1" dirty="0" smtClean="0"/>
              <a:t>Toxic Fumes</a:t>
            </a:r>
          </a:p>
          <a:p>
            <a:pPr eaLnBrk="1" hangingPunct="1">
              <a:lnSpc>
                <a:spcPct val="90000"/>
              </a:lnSpc>
            </a:pPr>
            <a:endParaRPr lang="en-US" altLang="en-US" dirty="0" smtClean="0"/>
          </a:p>
        </p:txBody>
      </p:sp>
    </p:spTree>
    <p:extLst>
      <p:ext uri="{BB962C8B-B14F-4D97-AF65-F5344CB8AC3E}">
        <p14:creationId xmlns:p14="http://schemas.microsoft.com/office/powerpoint/2010/main" val="34717528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6000" y="0"/>
            <a:ext cx="6400800" cy="838200"/>
          </a:xfrm>
        </p:spPr>
        <p:txBody>
          <a:bodyPr>
            <a:normAutofit fontScale="90000"/>
          </a:bodyPr>
          <a:lstStyle/>
          <a:p>
            <a:r>
              <a:rPr lang="en-US" altLang="en-US" sz="3600" b="1" dirty="0" smtClean="0"/>
              <a:t>  Hog </a:t>
            </a:r>
            <a:r>
              <a:rPr lang="en-US" altLang="en-US" sz="3600" b="1" dirty="0"/>
              <a:t>or </a:t>
            </a:r>
            <a:r>
              <a:rPr lang="en-US" altLang="en-US" sz="3600" b="1" dirty="0" smtClean="0"/>
              <a:t>Poultry Confinement </a:t>
            </a:r>
            <a:r>
              <a:rPr lang="en-US" altLang="en-US" sz="3100" dirty="0"/>
              <a:t>(</a:t>
            </a:r>
            <a:r>
              <a:rPr lang="en-US" altLang="en-US" sz="3100" dirty="0" err="1"/>
              <a:t>cont</a:t>
            </a:r>
            <a:r>
              <a:rPr lang="en-US" altLang="en-US" sz="3100" dirty="0"/>
              <a:t>)</a:t>
            </a:r>
            <a:endParaRPr lang="en-US" altLang="en-US" sz="3100" dirty="0" smtClean="0"/>
          </a:p>
        </p:txBody>
      </p:sp>
      <p:sp>
        <p:nvSpPr>
          <p:cNvPr id="5" name="Rectangle 3"/>
          <p:cNvSpPr>
            <a:spLocks noGrp="1" noChangeArrowheads="1"/>
          </p:cNvSpPr>
          <p:nvPr>
            <p:ph idx="1"/>
          </p:nvPr>
        </p:nvSpPr>
        <p:spPr>
          <a:xfrm>
            <a:off x="1828800" y="1981200"/>
            <a:ext cx="6858000" cy="4144963"/>
          </a:xfrm>
        </p:spPr>
        <p:txBody>
          <a:bodyPr>
            <a:normAutofit lnSpcReduction="10000"/>
          </a:bodyPr>
          <a:lstStyle/>
          <a:p>
            <a:pPr eaLnBrk="1" hangingPunct="1"/>
            <a:r>
              <a:rPr lang="en-US" altLang="en-US" dirty="0" smtClean="0"/>
              <a:t>Disinfectants = half mask with acid gas cartridge.</a:t>
            </a:r>
          </a:p>
          <a:p>
            <a:pPr eaLnBrk="1" hangingPunct="1"/>
            <a:endParaRPr lang="en-US" altLang="en-US" dirty="0" smtClean="0"/>
          </a:p>
          <a:p>
            <a:pPr eaLnBrk="1" hangingPunct="1"/>
            <a:r>
              <a:rPr lang="en-US" altLang="en-US" dirty="0" smtClean="0"/>
              <a:t>Carbon Monoxide = supplied air respirators.</a:t>
            </a:r>
          </a:p>
          <a:p>
            <a:pPr eaLnBrk="1" hangingPunct="1"/>
            <a:endParaRPr lang="en-US" altLang="en-US" dirty="0" smtClean="0"/>
          </a:p>
          <a:p>
            <a:pPr eaLnBrk="1" hangingPunct="1"/>
            <a:r>
              <a:rPr lang="en-US" altLang="en-US" dirty="0" smtClean="0"/>
              <a:t>Hydrogen Sulfate = supplied air respirators.</a:t>
            </a:r>
          </a:p>
          <a:p>
            <a:pPr eaLnBrk="1" hangingPunct="1"/>
            <a:endParaRPr lang="en-US" altLang="en-US" dirty="0" smtClean="0"/>
          </a:p>
        </p:txBody>
      </p:sp>
    </p:spTree>
    <p:extLst>
      <p:ext uri="{BB962C8B-B14F-4D97-AF65-F5344CB8AC3E}">
        <p14:creationId xmlns:p14="http://schemas.microsoft.com/office/powerpoint/2010/main" val="30381779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7543800" cy="762000"/>
          </a:xfrm>
        </p:spPr>
        <p:txBody>
          <a:bodyPr>
            <a:normAutofit/>
          </a:bodyPr>
          <a:lstStyle/>
          <a:p>
            <a:r>
              <a:rPr lang="en-US" altLang="en-US" sz="3600" b="1" dirty="0"/>
              <a:t>Choices and Comfort</a:t>
            </a:r>
            <a:endParaRPr lang="en-US" sz="3600" dirty="0"/>
          </a:p>
        </p:txBody>
      </p:sp>
      <p:pic>
        <p:nvPicPr>
          <p:cNvPr id="4" name="Picture 4" descr="deb masks"/>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066800" y="1752600"/>
            <a:ext cx="3200400" cy="22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3M Hep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17440" y="1828800"/>
            <a:ext cx="3083561" cy="217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mike 2 stra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6800" y="4267201"/>
            <a:ext cx="3200400" cy="239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filter holder, cov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17440" y="4267200"/>
            <a:ext cx="3083561" cy="235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2564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324600" cy="762000"/>
          </a:xfrm>
        </p:spPr>
        <p:txBody>
          <a:bodyPr>
            <a:normAutofit/>
          </a:bodyPr>
          <a:lstStyle/>
          <a:p>
            <a:r>
              <a:rPr lang="en-US" altLang="en-US" sz="3600" b="1" dirty="0"/>
              <a:t>Grain Dust</a:t>
            </a:r>
            <a:r>
              <a:rPr lang="en-US" altLang="en-US" sz="3600" dirty="0"/>
              <a:t> </a:t>
            </a:r>
            <a:endParaRPr lang="en-US" sz="3600" dirty="0"/>
          </a:p>
        </p:txBody>
      </p:sp>
      <p:sp>
        <p:nvSpPr>
          <p:cNvPr id="4" name="Rectangle 7"/>
          <p:cNvSpPr>
            <a:spLocks noGrp="1" noChangeArrowheads="1"/>
          </p:cNvSpPr>
          <p:nvPr>
            <p:ph idx="1"/>
          </p:nvPr>
        </p:nvSpPr>
        <p:spPr>
          <a:xfrm>
            <a:off x="457200" y="5410200"/>
            <a:ext cx="8229600" cy="1219200"/>
          </a:xfrm>
        </p:spPr>
        <p:txBody>
          <a:bodyPr>
            <a:normAutofit lnSpcReduction="10000"/>
          </a:bodyPr>
          <a:lstStyle/>
          <a:p>
            <a:r>
              <a:rPr lang="en-US" altLang="en-US" sz="2200" dirty="0" smtClean="0"/>
              <a:t>Hazard is organic dust (feed or grain dust, molds and spores).</a:t>
            </a:r>
          </a:p>
          <a:p>
            <a:pPr eaLnBrk="1" hangingPunct="1"/>
            <a:r>
              <a:rPr lang="en-US" altLang="en-US" sz="2200" dirty="0" smtClean="0"/>
              <a:t>Can cause Toxic Dust Organic Syndrome or Farmers Lung. </a:t>
            </a:r>
          </a:p>
          <a:p>
            <a:pPr eaLnBrk="1" hangingPunct="1"/>
            <a:r>
              <a:rPr lang="en-US" altLang="en-US" sz="2200" dirty="0" smtClean="0"/>
              <a:t>Corn, soybeans, peanuts , wheat, other.</a:t>
            </a:r>
          </a:p>
        </p:txBody>
      </p:sp>
      <p:pic>
        <p:nvPicPr>
          <p:cNvPr id="5" name="Picture 6" descr="paul grain bi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1828800"/>
            <a:ext cx="2895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Respirator-0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8200" y="3657600"/>
            <a:ext cx="2438400" cy="144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3M Hep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48200" y="1828800"/>
            <a:ext cx="244297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86600" y="2438400"/>
            <a:ext cx="1600200" cy="2154436"/>
          </a:xfrm>
          <a:prstGeom prst="rect">
            <a:avLst/>
          </a:prstGeom>
          <a:noFill/>
        </p:spPr>
        <p:txBody>
          <a:bodyPr wrap="square" rtlCol="0">
            <a:spAutoFit/>
          </a:bodyPr>
          <a:lstStyle/>
          <a:p>
            <a:r>
              <a:rPr lang="en-US" altLang="en-US" dirty="0"/>
              <a:t>3M Half Mask                            </a:t>
            </a:r>
            <a:endParaRPr lang="en-US" altLang="en-US" dirty="0" smtClean="0"/>
          </a:p>
          <a:p>
            <a:endParaRPr lang="en-US" altLang="en-US" dirty="0"/>
          </a:p>
          <a:p>
            <a:endParaRPr lang="en-US" altLang="en-US" dirty="0" smtClean="0"/>
          </a:p>
          <a:p>
            <a:endParaRPr lang="en-US" altLang="en-US" dirty="0"/>
          </a:p>
          <a:p>
            <a:endParaRPr lang="en-US" altLang="en-US" dirty="0" smtClean="0"/>
          </a:p>
          <a:p>
            <a:endParaRPr lang="en-US" altLang="en-US" sz="2000" dirty="0" smtClean="0"/>
          </a:p>
          <a:p>
            <a:endParaRPr lang="en-US" altLang="en-US" sz="600" dirty="0"/>
          </a:p>
          <a:p>
            <a:r>
              <a:rPr lang="en-US" altLang="en-US" dirty="0" smtClean="0"/>
              <a:t>3M </a:t>
            </a:r>
            <a:r>
              <a:rPr lang="en-US" altLang="en-US" dirty="0"/>
              <a:t>8271</a:t>
            </a:r>
          </a:p>
        </p:txBody>
      </p:sp>
    </p:spTree>
    <p:extLst>
      <p:ext uri="{BB962C8B-B14F-4D97-AF65-F5344CB8AC3E}">
        <p14:creationId xmlns:p14="http://schemas.microsoft.com/office/powerpoint/2010/main" val="24481917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a:xfrm>
            <a:off x="2209800" y="-76200"/>
            <a:ext cx="5638800" cy="990600"/>
          </a:xfrm>
        </p:spPr>
        <p:txBody>
          <a:bodyPr/>
          <a:lstStyle/>
          <a:p>
            <a:r>
              <a:rPr lang="en-US" sz="4000" b="1" dirty="0" smtClean="0">
                <a:latin typeface="Calibri" pitchFamily="34" charset="0"/>
              </a:rPr>
              <a:t>Livestock</a:t>
            </a:r>
          </a:p>
        </p:txBody>
      </p:sp>
      <p:sp>
        <p:nvSpPr>
          <p:cNvPr id="188419" name="Content Placeholder 2"/>
          <p:cNvSpPr>
            <a:spLocks noGrp="1"/>
          </p:cNvSpPr>
          <p:nvPr>
            <p:ph idx="1"/>
          </p:nvPr>
        </p:nvSpPr>
        <p:spPr>
          <a:xfrm>
            <a:off x="2514600" y="2002971"/>
            <a:ext cx="2438400" cy="2057400"/>
          </a:xfrm>
        </p:spPr>
        <p:txBody>
          <a:bodyPr/>
          <a:lstStyle/>
          <a:p>
            <a:r>
              <a:rPr lang="en-US" sz="2400" dirty="0" smtClean="0"/>
              <a:t>Cattle</a:t>
            </a:r>
          </a:p>
          <a:p>
            <a:r>
              <a:rPr lang="en-US" sz="2400" dirty="0" smtClean="0"/>
              <a:t>Sheep </a:t>
            </a:r>
          </a:p>
          <a:p>
            <a:r>
              <a:rPr lang="en-US" sz="2400" dirty="0" smtClean="0"/>
              <a:t>Goats</a:t>
            </a:r>
          </a:p>
          <a:p>
            <a:pPr algn="ctr">
              <a:buFontTx/>
              <a:buNone/>
            </a:pPr>
            <a:endParaRPr lang="en-US" sz="2800" dirty="0" smtClean="0"/>
          </a:p>
        </p:txBody>
      </p:sp>
      <p:pic>
        <p:nvPicPr>
          <p:cNvPr id="188420" name="Picture 3" title="image of Shee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905000"/>
            <a:ext cx="3276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1" name="Picture 2" title="Image of catt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0" y="4343400"/>
            <a:ext cx="335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74871" y="4810036"/>
            <a:ext cx="2895600" cy="1200328"/>
          </a:xfrm>
          <a:prstGeom prst="rect">
            <a:avLst/>
          </a:prstGeom>
          <a:noFill/>
        </p:spPr>
        <p:txBody>
          <a:bodyPr wrap="square" rtlCol="0">
            <a:spAutoFit/>
          </a:bodyPr>
          <a:lstStyle/>
          <a:p>
            <a:pPr>
              <a:buFontTx/>
              <a:buNone/>
            </a:pPr>
            <a:r>
              <a:rPr lang="en-US" sz="2400" u="sng" dirty="0"/>
              <a:t>Hazards</a:t>
            </a:r>
            <a:r>
              <a:rPr lang="en-US" sz="2400" dirty="0"/>
              <a:t>: </a:t>
            </a:r>
            <a:r>
              <a:rPr lang="en-US" sz="2400" dirty="0" smtClean="0"/>
              <a:t> feeding </a:t>
            </a:r>
            <a:r>
              <a:rPr lang="en-US" sz="2400" dirty="0"/>
              <a:t>grain and storage </a:t>
            </a:r>
            <a:r>
              <a:rPr lang="en-US" sz="2400" dirty="0" smtClean="0"/>
              <a:t>of </a:t>
            </a:r>
            <a:r>
              <a:rPr lang="en-US" sz="2400" dirty="0"/>
              <a:t>hay and </a:t>
            </a:r>
            <a:r>
              <a:rPr lang="en-US" sz="2400" dirty="0" smtClean="0"/>
              <a:t>bedding.</a:t>
            </a:r>
            <a:endParaRPr lang="en-US"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3"/>
          <p:cNvSpPr>
            <a:spLocks noGrp="1"/>
          </p:cNvSpPr>
          <p:nvPr>
            <p:ph type="title"/>
          </p:nvPr>
        </p:nvSpPr>
        <p:spPr>
          <a:xfrm>
            <a:off x="1447800" y="0"/>
            <a:ext cx="7315200" cy="838200"/>
          </a:xfrm>
        </p:spPr>
        <p:txBody>
          <a:bodyPr/>
          <a:lstStyle/>
          <a:p>
            <a:r>
              <a:rPr lang="en-US" sz="3600" b="1" dirty="0" smtClean="0">
                <a:latin typeface="Calibri" pitchFamily="34" charset="0"/>
              </a:rPr>
              <a:t>Hay</a:t>
            </a:r>
            <a:r>
              <a:rPr lang="en-US" b="1" dirty="0" smtClean="0">
                <a:latin typeface="Calibri" pitchFamily="34" charset="0"/>
              </a:rPr>
              <a:t> </a:t>
            </a:r>
          </a:p>
        </p:txBody>
      </p:sp>
      <p:sp>
        <p:nvSpPr>
          <p:cNvPr id="189443" name="Content Placeholder 4"/>
          <p:cNvSpPr>
            <a:spLocks noGrp="1"/>
          </p:cNvSpPr>
          <p:nvPr>
            <p:ph idx="1"/>
          </p:nvPr>
        </p:nvSpPr>
        <p:spPr>
          <a:xfrm>
            <a:off x="2286000" y="1447800"/>
            <a:ext cx="4648200" cy="685800"/>
          </a:xfrm>
        </p:spPr>
        <p:txBody>
          <a:bodyPr/>
          <a:lstStyle/>
          <a:p>
            <a:pPr algn="ctr">
              <a:buFontTx/>
              <a:buNone/>
            </a:pPr>
            <a:r>
              <a:rPr lang="en-US" sz="2600" dirty="0" smtClean="0"/>
              <a:t>Can be organic dust</a:t>
            </a:r>
          </a:p>
          <a:p>
            <a:pPr lvl="1">
              <a:buFontTx/>
              <a:buNone/>
            </a:pPr>
            <a:endParaRPr lang="en-US" dirty="0" smtClean="0"/>
          </a:p>
          <a:p>
            <a:pPr marL="457200" lvl="1" indent="0">
              <a:buNone/>
            </a:pPr>
            <a:endParaRPr lang="en-US" dirty="0" smtClean="0"/>
          </a:p>
          <a:p>
            <a:pPr lvl="1"/>
            <a:endParaRPr lang="en-US" dirty="0" smtClean="0"/>
          </a:p>
          <a:p>
            <a:pPr lvl="1"/>
            <a:endParaRPr lang="en-US" dirty="0" smtClean="0"/>
          </a:p>
          <a:p>
            <a:pPr lvl="1"/>
            <a:endParaRPr lang="en-US" dirty="0" smtClean="0"/>
          </a:p>
          <a:p>
            <a:pPr eaLnBrk="1" hangingPunct="1"/>
            <a:endParaRPr lang="en-US" sz="2200" dirty="0" smtClean="0"/>
          </a:p>
          <a:p>
            <a:pPr marL="0" indent="0" eaLnBrk="1" hangingPunct="1">
              <a:buNone/>
            </a:pPr>
            <a:endParaRPr lang="en-US" sz="2200" dirty="0" smtClean="0"/>
          </a:p>
          <a:p>
            <a:pPr eaLnBrk="1" hangingPunct="1">
              <a:buFontTx/>
              <a:buNone/>
            </a:pPr>
            <a:endParaRPr lang="en-US" sz="2400" dirty="0" smtClean="0"/>
          </a:p>
          <a:p>
            <a:pPr lvl="1"/>
            <a:endParaRPr lang="en-US" dirty="0" smtClean="0"/>
          </a:p>
          <a:p>
            <a:pPr lvl="1"/>
            <a:endParaRPr lang="en-US" dirty="0" smtClean="0"/>
          </a:p>
        </p:txBody>
      </p:sp>
      <p:pic>
        <p:nvPicPr>
          <p:cNvPr id="189444" name="Picture 5" descr="hay_bale_with_bird1.jpg" title="Image of a round hay bal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2286000"/>
            <a:ext cx="309834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5" name="Picture 9" descr="3M Hep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5257800"/>
            <a:ext cx="1828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6" name="Picture 10" descr="Respirator-0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0400" y="5257800"/>
            <a:ext cx="1828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7" name="Text Box 11"/>
          <p:cNvSpPr txBox="1">
            <a:spLocks noChangeArrowheads="1"/>
          </p:cNvSpPr>
          <p:nvPr/>
        </p:nvSpPr>
        <p:spPr bwMode="auto">
          <a:xfrm>
            <a:off x="3581400" y="6497135"/>
            <a:ext cx="1171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fontAlgn="base" hangingPunct="1">
              <a:spcBef>
                <a:spcPct val="50000"/>
              </a:spcBef>
              <a:spcAft>
                <a:spcPct val="0"/>
              </a:spcAft>
            </a:pPr>
            <a:r>
              <a:rPr lang="en-US" sz="1800" i="0" dirty="0" smtClean="0">
                <a:solidFill>
                  <a:srgbClr val="000000"/>
                </a:solidFill>
              </a:rPr>
              <a:t>3M 8511</a:t>
            </a:r>
          </a:p>
        </p:txBody>
      </p:sp>
      <p:sp>
        <p:nvSpPr>
          <p:cNvPr id="189448" name="Text Box 11"/>
          <p:cNvSpPr txBox="1">
            <a:spLocks noChangeArrowheads="1"/>
          </p:cNvSpPr>
          <p:nvPr/>
        </p:nvSpPr>
        <p:spPr bwMode="auto">
          <a:xfrm>
            <a:off x="5943600" y="6527913"/>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fontAlgn="base" hangingPunct="1">
              <a:spcBef>
                <a:spcPct val="50000"/>
              </a:spcBef>
              <a:spcAft>
                <a:spcPct val="0"/>
              </a:spcAft>
            </a:pPr>
            <a:r>
              <a:rPr lang="en-US" sz="1600" i="0" dirty="0" smtClean="0">
                <a:solidFill>
                  <a:srgbClr val="000000"/>
                </a:solidFill>
              </a:rPr>
              <a:t>3M HEPA </a:t>
            </a:r>
          </a:p>
        </p:txBody>
      </p:sp>
      <p:sp>
        <p:nvSpPr>
          <p:cNvPr id="2" name="TextBox 1"/>
          <p:cNvSpPr txBox="1"/>
          <p:nvPr/>
        </p:nvSpPr>
        <p:spPr>
          <a:xfrm>
            <a:off x="5334000" y="2209800"/>
            <a:ext cx="3505200" cy="2292935"/>
          </a:xfrm>
          <a:prstGeom prst="rect">
            <a:avLst/>
          </a:prstGeom>
          <a:noFill/>
        </p:spPr>
        <p:txBody>
          <a:bodyPr wrap="square" rtlCol="0">
            <a:spAutoFit/>
          </a:bodyPr>
          <a:lstStyle/>
          <a:p>
            <a:pPr marL="342900" indent="-342900">
              <a:buFont typeface="Arial"/>
              <a:buChar char="•"/>
            </a:pPr>
            <a:r>
              <a:rPr lang="en-US" sz="2200" dirty="0"/>
              <a:t>Hazard can be organic dust (molds and spores)</a:t>
            </a:r>
            <a:r>
              <a:rPr lang="en-US" sz="2200" dirty="0" smtClean="0"/>
              <a:t>.</a:t>
            </a:r>
          </a:p>
          <a:p>
            <a:endParaRPr lang="en-US" sz="1100" dirty="0"/>
          </a:p>
          <a:p>
            <a:pPr marL="342900" indent="-342900">
              <a:buFont typeface="Arial"/>
              <a:buChar char="•"/>
            </a:pPr>
            <a:r>
              <a:rPr lang="en-US" sz="2200" dirty="0"/>
              <a:t>Can cause Toxic Dust Organic Syndrome or Farmers Lung. </a:t>
            </a:r>
          </a:p>
        </p:txBody>
      </p:sp>
      <p:sp>
        <p:nvSpPr>
          <p:cNvPr id="3" name="TextBox 2"/>
          <p:cNvSpPr txBox="1"/>
          <p:nvPr/>
        </p:nvSpPr>
        <p:spPr>
          <a:xfrm>
            <a:off x="3222171" y="4713514"/>
            <a:ext cx="5486400" cy="430887"/>
          </a:xfrm>
          <a:prstGeom prst="rect">
            <a:avLst/>
          </a:prstGeom>
          <a:noFill/>
        </p:spPr>
        <p:txBody>
          <a:bodyPr wrap="square" rtlCol="0">
            <a:spAutoFit/>
          </a:bodyPr>
          <a:lstStyle/>
          <a:p>
            <a:r>
              <a:rPr lang="en-US" sz="2200" dirty="0"/>
              <a:t>Protection:  Filtering face pieces.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667000" y="0"/>
            <a:ext cx="6019800" cy="914400"/>
          </a:xfrm>
        </p:spPr>
        <p:txBody>
          <a:bodyPr>
            <a:noAutofit/>
          </a:bodyPr>
          <a:lstStyle/>
          <a:p>
            <a:r>
              <a:rPr lang="en-US" altLang="en-US" sz="2800" b="1" dirty="0"/>
              <a:t>Prevention of </a:t>
            </a:r>
            <a:r>
              <a:rPr lang="en-US" altLang="en-US" sz="2800" b="1" dirty="0" smtClean="0"/>
              <a:t>Agricultural Respiratory Exposures </a:t>
            </a:r>
          </a:p>
        </p:txBody>
      </p:sp>
      <p:sp>
        <p:nvSpPr>
          <p:cNvPr id="10" name="Rectangle 3"/>
          <p:cNvSpPr txBox="1">
            <a:spLocks noChangeArrowheads="1"/>
          </p:cNvSpPr>
          <p:nvPr/>
        </p:nvSpPr>
        <p:spPr>
          <a:xfrm>
            <a:off x="1752600" y="2133600"/>
            <a:ext cx="7239000" cy="39925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defRPr/>
            </a:pPr>
            <a:r>
              <a:rPr lang="en-US" sz="2400" dirty="0" smtClean="0"/>
              <a:t>Engineering controls - Improve ventilation, especially in winter when buildings are more closed up. </a:t>
            </a:r>
          </a:p>
          <a:p>
            <a:pPr marL="0" indent="0">
              <a:lnSpc>
                <a:spcPct val="110000"/>
              </a:lnSpc>
              <a:buNone/>
              <a:defRPr/>
            </a:pPr>
            <a:endParaRPr lang="en-US" sz="2400" dirty="0" smtClean="0"/>
          </a:p>
          <a:p>
            <a:pPr>
              <a:lnSpc>
                <a:spcPct val="110000"/>
              </a:lnSpc>
              <a:defRPr/>
            </a:pPr>
            <a:r>
              <a:rPr lang="en-US" sz="2400" dirty="0" smtClean="0"/>
              <a:t>Two-strap disposable respirator – </a:t>
            </a:r>
            <a:r>
              <a:rPr lang="en-US" sz="2400" i="1" dirty="0" smtClean="0">
                <a:solidFill>
                  <a:schemeClr val="tx2"/>
                </a:solidFill>
                <a:effectLst>
                  <a:outerShdw blurRad="38100" dist="38100" dir="2700000" algn="tl">
                    <a:srgbClr val="C0C0C0"/>
                  </a:outerShdw>
                </a:effectLst>
              </a:rPr>
              <a:t>NIOSH certified.</a:t>
            </a:r>
          </a:p>
          <a:p>
            <a:pPr marL="0" indent="0">
              <a:lnSpc>
                <a:spcPct val="110000"/>
              </a:lnSpc>
              <a:buNone/>
              <a:defRPr/>
            </a:pPr>
            <a:endParaRPr lang="en-US" sz="2400" i="1" dirty="0" smtClean="0">
              <a:solidFill>
                <a:schemeClr val="tx2"/>
              </a:solidFill>
              <a:effectLst>
                <a:outerShdw blurRad="38100" dist="38100" dir="2700000" algn="tl">
                  <a:srgbClr val="C0C0C0"/>
                </a:outerShdw>
              </a:effectLst>
            </a:endParaRPr>
          </a:p>
          <a:p>
            <a:pPr>
              <a:lnSpc>
                <a:spcPct val="110000"/>
              </a:lnSpc>
              <a:defRPr/>
            </a:pPr>
            <a:r>
              <a:rPr lang="en-US" sz="2400" dirty="0" smtClean="0"/>
              <a:t>Half-face masks with filters for organic dust.</a:t>
            </a:r>
          </a:p>
          <a:p>
            <a:pPr marL="0" indent="0">
              <a:lnSpc>
                <a:spcPct val="110000"/>
              </a:lnSpc>
              <a:buNone/>
              <a:defRPr/>
            </a:pPr>
            <a:endParaRPr lang="en-US" sz="2400" dirty="0" smtClean="0"/>
          </a:p>
          <a:p>
            <a:pPr>
              <a:lnSpc>
                <a:spcPct val="110000"/>
              </a:lnSpc>
              <a:defRPr/>
            </a:pPr>
            <a:r>
              <a:rPr lang="en-US" sz="2400" dirty="0" smtClean="0"/>
              <a:t>Powered air-purifying respirators.</a:t>
            </a:r>
          </a:p>
        </p:txBody>
      </p:sp>
    </p:spTree>
    <p:extLst>
      <p:ext uri="{BB962C8B-B14F-4D97-AF65-F5344CB8AC3E}">
        <p14:creationId xmlns:p14="http://schemas.microsoft.com/office/powerpoint/2010/main" val="34976420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3"/>
          <p:cNvSpPr txBox="1">
            <a:spLocks noChangeArrowheads="1"/>
          </p:cNvSpPr>
          <p:nvPr/>
        </p:nvSpPr>
        <p:spPr>
          <a:xfrm>
            <a:off x="1866900" y="1600200"/>
            <a:ext cx="7048500" cy="40386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120000"/>
              </a:lnSpc>
              <a:buFont typeface="Arial"/>
              <a:buChar char="•"/>
            </a:pPr>
            <a:r>
              <a:rPr lang="en-US" altLang="en-US" sz="2400" dirty="0" smtClean="0">
                <a:solidFill>
                  <a:schemeClr val="tx1"/>
                </a:solidFill>
              </a:rPr>
              <a:t>Hazard is organic vapors and aerosols (solid and sprayed liquids).</a:t>
            </a:r>
          </a:p>
          <a:p>
            <a:pPr algn="l">
              <a:lnSpc>
                <a:spcPct val="120000"/>
              </a:lnSpc>
            </a:pPr>
            <a:endParaRPr lang="en-US" altLang="en-US" sz="800" dirty="0" smtClean="0">
              <a:solidFill>
                <a:schemeClr val="tx1"/>
              </a:solidFill>
            </a:endParaRPr>
          </a:p>
          <a:p>
            <a:pPr marL="457200" indent="-457200" algn="l">
              <a:lnSpc>
                <a:spcPct val="120000"/>
              </a:lnSpc>
              <a:buFont typeface="Arial"/>
              <a:buChar char="•"/>
            </a:pPr>
            <a:r>
              <a:rPr lang="en-US" altLang="en-US" sz="2400" dirty="0" smtClean="0">
                <a:solidFill>
                  <a:schemeClr val="tx1"/>
                </a:solidFill>
              </a:rPr>
              <a:t>Respirator selection: </a:t>
            </a:r>
            <a:endParaRPr lang="en-US" altLang="en-US" sz="2400" dirty="0">
              <a:solidFill>
                <a:schemeClr val="tx1"/>
              </a:solidFill>
            </a:endParaRPr>
          </a:p>
          <a:p>
            <a:pPr marL="914400" lvl="1" indent="-457200" algn="l">
              <a:lnSpc>
                <a:spcPct val="120000"/>
              </a:lnSpc>
              <a:buFont typeface="Arial"/>
              <a:buChar char="•"/>
            </a:pPr>
            <a:r>
              <a:rPr lang="en-US" altLang="en-US" sz="2400" dirty="0" smtClean="0">
                <a:solidFill>
                  <a:schemeClr val="tx1"/>
                </a:solidFill>
              </a:rPr>
              <a:t>Solids – filtering face piece N,R, or P series.</a:t>
            </a:r>
          </a:p>
          <a:p>
            <a:pPr marL="914400" lvl="1" indent="-457200" algn="l">
              <a:lnSpc>
                <a:spcPct val="120000"/>
              </a:lnSpc>
              <a:buFont typeface="Arial"/>
              <a:buChar char="•"/>
            </a:pPr>
            <a:r>
              <a:rPr lang="en-US" altLang="en-US" sz="2400" dirty="0" smtClean="0">
                <a:solidFill>
                  <a:schemeClr val="tx1"/>
                </a:solidFill>
              </a:rPr>
              <a:t>Liquids – Half mask face piece with Organic Vapor cartridge and P pre-filter.</a:t>
            </a:r>
          </a:p>
          <a:p>
            <a:pPr lvl="1" algn="l">
              <a:lnSpc>
                <a:spcPct val="120000"/>
              </a:lnSpc>
            </a:pPr>
            <a:endParaRPr lang="en-US" altLang="en-US" sz="800" dirty="0" smtClean="0">
              <a:solidFill>
                <a:schemeClr val="tx1"/>
              </a:solidFill>
            </a:endParaRPr>
          </a:p>
          <a:p>
            <a:pPr marL="342900" lvl="1" indent="-342900" algn="l">
              <a:lnSpc>
                <a:spcPct val="120000"/>
              </a:lnSpc>
              <a:buFont typeface="Arial"/>
              <a:buChar char="•"/>
            </a:pPr>
            <a:r>
              <a:rPr lang="en-US" altLang="en-US" sz="2400" dirty="0">
                <a:solidFill>
                  <a:schemeClr val="tx1"/>
                </a:solidFill>
              </a:rPr>
              <a:t>Can also use </a:t>
            </a:r>
            <a:r>
              <a:rPr lang="en-US" altLang="en-US" sz="2400" dirty="0" smtClean="0">
                <a:solidFill>
                  <a:schemeClr val="tx1"/>
                </a:solidFill>
              </a:rPr>
              <a:t>full </a:t>
            </a:r>
            <a:r>
              <a:rPr lang="en-US" altLang="en-US" sz="2400" dirty="0">
                <a:solidFill>
                  <a:schemeClr val="tx1"/>
                </a:solidFill>
              </a:rPr>
              <a:t>face piece or powered air </a:t>
            </a:r>
            <a:endParaRPr lang="en-US" altLang="en-US" sz="2400" dirty="0" smtClean="0">
              <a:solidFill>
                <a:schemeClr val="tx1"/>
              </a:solidFill>
            </a:endParaRPr>
          </a:p>
          <a:p>
            <a:pPr marL="0" lvl="1" algn="l">
              <a:lnSpc>
                <a:spcPct val="120000"/>
              </a:lnSpc>
            </a:pPr>
            <a:r>
              <a:rPr lang="en-US" altLang="en-US" sz="2400" dirty="0">
                <a:solidFill>
                  <a:schemeClr val="tx1"/>
                </a:solidFill>
              </a:rPr>
              <a:t> </a:t>
            </a:r>
            <a:r>
              <a:rPr lang="en-US" altLang="en-US" sz="2400" dirty="0" smtClean="0">
                <a:solidFill>
                  <a:schemeClr val="tx1"/>
                </a:solidFill>
              </a:rPr>
              <a:t>    (</a:t>
            </a:r>
            <a:r>
              <a:rPr lang="en-US" altLang="en-US" sz="2400" dirty="0">
                <a:solidFill>
                  <a:schemeClr val="tx1"/>
                </a:solidFill>
              </a:rPr>
              <a:t>purifying respirator).</a:t>
            </a:r>
          </a:p>
          <a:p>
            <a:pPr algn="l"/>
            <a:endParaRPr lang="en-US" altLang="en-US" sz="2800" dirty="0" smtClean="0"/>
          </a:p>
          <a:p>
            <a:endParaRPr lang="en-US" altLang="en-US" dirty="0" smtClean="0">
              <a:solidFill>
                <a:srgbClr val="FF0000"/>
              </a:solidFill>
            </a:endParaRPr>
          </a:p>
        </p:txBody>
      </p:sp>
      <p:pic>
        <p:nvPicPr>
          <p:cNvPr id="11" name="Picture 4" descr="nort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5181600"/>
            <a:ext cx="28956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03981" y="110570"/>
            <a:ext cx="6819900" cy="639762"/>
          </a:xfrm>
        </p:spPr>
        <p:txBody>
          <a:bodyPr>
            <a:normAutofit fontScale="90000"/>
          </a:bodyPr>
          <a:lstStyle/>
          <a:p>
            <a:pPr lvl="0">
              <a:spcBef>
                <a:spcPts val="0"/>
              </a:spcBef>
            </a:pPr>
            <a:r>
              <a:rPr lang="en-US" altLang="en-US" sz="3600" b="1" dirty="0" smtClean="0">
                <a:solidFill>
                  <a:prstClr val="black"/>
                </a:solidFill>
                <a:ea typeface="+mn-ea"/>
                <a:cs typeface="+mn-cs"/>
              </a:rPr>
              <a:t>Pesticides</a:t>
            </a:r>
            <a:endParaRPr lang="en-US" dirty="0"/>
          </a:p>
        </p:txBody>
      </p:sp>
    </p:spTree>
    <p:extLst>
      <p:ext uri="{BB962C8B-B14F-4D97-AF65-F5344CB8AC3E}">
        <p14:creationId xmlns:p14="http://schemas.microsoft.com/office/powerpoint/2010/main" val="29149478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781800" cy="914400"/>
          </a:xfrm>
        </p:spPr>
        <p:txBody>
          <a:bodyPr>
            <a:normAutofit/>
          </a:bodyPr>
          <a:lstStyle/>
          <a:p>
            <a:r>
              <a:rPr lang="en-US" altLang="en-US" sz="3600" b="1" dirty="0" smtClean="0"/>
              <a:t>Pesticides </a:t>
            </a:r>
            <a:endParaRPr lang="en-US" sz="3600" dirty="0"/>
          </a:p>
        </p:txBody>
      </p:sp>
      <p:sp>
        <p:nvSpPr>
          <p:cNvPr id="3" name="Rectangle 3"/>
          <p:cNvSpPr txBox="1">
            <a:spLocks noChangeArrowheads="1"/>
          </p:cNvSpPr>
          <p:nvPr/>
        </p:nvSpPr>
        <p:spPr>
          <a:xfrm>
            <a:off x="1143000" y="1905000"/>
            <a:ext cx="7543800" cy="4221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altLang="en-US" sz="2800" i="1" u="sng" dirty="0" smtClean="0">
                <a:solidFill>
                  <a:srgbClr val="FF0000"/>
                </a:solidFill>
              </a:rPr>
              <a:t>NOTE:</a:t>
            </a:r>
            <a:r>
              <a:rPr lang="en-US" altLang="en-US" sz="2800" dirty="0" smtClean="0">
                <a:solidFill>
                  <a:srgbClr val="FF0000"/>
                </a:solidFill>
              </a:rPr>
              <a:t> Read Label or MSDS which provides information on respirator selection.</a:t>
            </a:r>
          </a:p>
          <a:p>
            <a:endParaRPr lang="en-US" altLang="en-US" dirty="0" smtClean="0">
              <a:solidFill>
                <a:srgbClr val="FF0000"/>
              </a:solidFill>
            </a:endParaRPr>
          </a:p>
          <a:p>
            <a:pPr marL="0" indent="0">
              <a:buNone/>
            </a:pPr>
            <a:endParaRPr lang="en-US" altLang="en-US" dirty="0" smtClean="0"/>
          </a:p>
        </p:txBody>
      </p:sp>
      <p:pic>
        <p:nvPicPr>
          <p:cNvPr id="4" name="Picture 4" descr="Paul spray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3429000"/>
            <a:ext cx="42672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8066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09800" y="152400"/>
            <a:ext cx="5257800" cy="792162"/>
          </a:xfrm>
        </p:spPr>
        <p:txBody>
          <a:bodyPr>
            <a:normAutofit/>
          </a:bodyPr>
          <a:lstStyle/>
          <a:p>
            <a:r>
              <a:rPr lang="en-US" altLang="en-US" sz="3600" b="1" dirty="0">
                <a:solidFill>
                  <a:prstClr val="black"/>
                </a:solidFill>
              </a:rPr>
              <a:t>Welding </a:t>
            </a:r>
            <a:endParaRPr lang="en-US" sz="3600" b="1" dirty="0"/>
          </a:p>
        </p:txBody>
      </p:sp>
      <p:sp>
        <p:nvSpPr>
          <p:cNvPr id="7" name="Rectangle 3"/>
          <p:cNvSpPr>
            <a:spLocks noGrp="1" noChangeArrowheads="1"/>
          </p:cNvSpPr>
          <p:nvPr>
            <p:ph idx="4294967295"/>
          </p:nvPr>
        </p:nvSpPr>
        <p:spPr>
          <a:xfrm>
            <a:off x="2133600" y="1676400"/>
            <a:ext cx="7010400" cy="3048000"/>
          </a:xfrm>
        </p:spPr>
        <p:txBody>
          <a:bodyPr>
            <a:noAutofit/>
          </a:bodyPr>
          <a:lstStyle/>
          <a:p>
            <a:pPr eaLnBrk="1" hangingPunct="1">
              <a:lnSpc>
                <a:spcPct val="120000"/>
              </a:lnSpc>
              <a:buFontTx/>
              <a:buNone/>
            </a:pPr>
            <a:r>
              <a:rPr lang="en-US" altLang="en-US" sz="2200" dirty="0" smtClean="0"/>
              <a:t>Hazard is metal fumes.</a:t>
            </a:r>
          </a:p>
          <a:p>
            <a:pPr lvl="1" eaLnBrk="1" hangingPunct="1">
              <a:lnSpc>
                <a:spcPct val="120000"/>
              </a:lnSpc>
            </a:pPr>
            <a:r>
              <a:rPr lang="en-US" altLang="en-US" sz="2200" dirty="0" smtClean="0"/>
              <a:t>Particulates</a:t>
            </a:r>
          </a:p>
          <a:p>
            <a:pPr marL="457200" lvl="1" indent="0" eaLnBrk="1" hangingPunct="1">
              <a:lnSpc>
                <a:spcPct val="120000"/>
              </a:lnSpc>
              <a:buNone/>
            </a:pPr>
            <a:endParaRPr lang="en-US" altLang="en-US" sz="800" dirty="0" smtClean="0"/>
          </a:p>
          <a:p>
            <a:pPr eaLnBrk="1" hangingPunct="1">
              <a:lnSpc>
                <a:spcPct val="120000"/>
              </a:lnSpc>
              <a:buFontTx/>
              <a:buNone/>
            </a:pPr>
            <a:r>
              <a:rPr lang="en-US" altLang="en-US" sz="2200" dirty="0" smtClean="0"/>
              <a:t>Respirator selection: </a:t>
            </a:r>
          </a:p>
          <a:p>
            <a:pPr eaLnBrk="1" hangingPunct="1">
              <a:lnSpc>
                <a:spcPct val="120000"/>
              </a:lnSpc>
            </a:pPr>
            <a:r>
              <a:rPr lang="en-US" altLang="en-US" sz="2200" dirty="0" smtClean="0"/>
              <a:t>Air purifying respirator which is N100, R100,or P100. </a:t>
            </a:r>
          </a:p>
          <a:p>
            <a:pPr eaLnBrk="1" hangingPunct="1">
              <a:lnSpc>
                <a:spcPct val="130000"/>
              </a:lnSpc>
            </a:pPr>
            <a:r>
              <a:rPr lang="en-US" altLang="en-US" sz="2200" dirty="0" smtClean="0"/>
              <a:t>Filtering face Piece, half mask face piece or full face piece.</a:t>
            </a:r>
          </a:p>
          <a:p>
            <a:pPr eaLnBrk="1" hangingPunct="1">
              <a:lnSpc>
                <a:spcPct val="90000"/>
              </a:lnSpc>
              <a:buFontTx/>
              <a:buNone/>
            </a:pPr>
            <a:r>
              <a:rPr lang="en-US" altLang="en-US" sz="2200" dirty="0" smtClean="0">
                <a:solidFill>
                  <a:srgbClr val="FF0000"/>
                </a:solidFill>
              </a:rPr>
              <a:t>		</a:t>
            </a:r>
          </a:p>
          <a:p>
            <a:pPr marL="0" indent="0" eaLnBrk="1" hangingPunct="1">
              <a:lnSpc>
                <a:spcPct val="90000"/>
              </a:lnSpc>
              <a:buNone/>
            </a:pPr>
            <a:r>
              <a:rPr lang="en-US" altLang="en-US" sz="2200" dirty="0" smtClean="0">
                <a:solidFill>
                  <a:schemeClr val="accent2"/>
                </a:solidFill>
              </a:rPr>
              <a:t>                                     </a:t>
            </a:r>
          </a:p>
          <a:p>
            <a:pPr eaLnBrk="1" hangingPunct="1">
              <a:lnSpc>
                <a:spcPct val="90000"/>
              </a:lnSpc>
            </a:pPr>
            <a:endParaRPr lang="en-US" altLang="en-US" sz="2200" dirty="0" smtClean="0"/>
          </a:p>
          <a:p>
            <a:pPr lvl="1" eaLnBrk="1" hangingPunct="1">
              <a:lnSpc>
                <a:spcPct val="90000"/>
              </a:lnSpc>
            </a:pPr>
            <a:endParaRPr lang="en-US" altLang="en-US" sz="2200" dirty="0" smtClean="0"/>
          </a:p>
          <a:p>
            <a:pPr lvl="1" eaLnBrk="1" hangingPunct="1">
              <a:lnSpc>
                <a:spcPct val="90000"/>
              </a:lnSpc>
            </a:pPr>
            <a:endParaRPr lang="en-US" altLang="en-US" sz="2200" dirty="0" smtClean="0"/>
          </a:p>
        </p:txBody>
      </p:sp>
      <p:pic>
        <p:nvPicPr>
          <p:cNvPr id="9" name="Picture 4" descr="Respirator-0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76600" y="4876800"/>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3MN_142-8214.jpg" title="Image of a strap face piec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1200" y="4876800"/>
            <a:ext cx="1905000" cy="1457325"/>
          </a:xfrm>
          <a:prstGeom prst="rect">
            <a:avLst/>
          </a:prstGeom>
          <a:solidFill>
            <a:schemeClr val="bg1">
              <a:lumMod val="75000"/>
            </a:schemeClr>
          </a:solidFill>
          <a:ln>
            <a:noFill/>
          </a:ln>
        </p:spPr>
      </p:pic>
      <p:sp>
        <p:nvSpPr>
          <p:cNvPr id="3" name="TextBox 2"/>
          <p:cNvSpPr txBox="1"/>
          <p:nvPr/>
        </p:nvSpPr>
        <p:spPr>
          <a:xfrm>
            <a:off x="3505200" y="6324600"/>
            <a:ext cx="1143000" cy="369332"/>
          </a:xfrm>
          <a:prstGeom prst="rect">
            <a:avLst/>
          </a:prstGeom>
          <a:noFill/>
        </p:spPr>
        <p:txBody>
          <a:bodyPr wrap="square" rtlCol="0">
            <a:spAutoFit/>
          </a:bodyPr>
          <a:lstStyle/>
          <a:p>
            <a:r>
              <a:rPr lang="en-US" altLang="en-US" dirty="0">
                <a:solidFill>
                  <a:srgbClr val="FF0000"/>
                </a:solidFill>
              </a:rPr>
              <a:t>3M 8233</a:t>
            </a:r>
            <a:endParaRPr lang="en-US" dirty="0"/>
          </a:p>
        </p:txBody>
      </p:sp>
      <p:sp>
        <p:nvSpPr>
          <p:cNvPr id="5" name="TextBox 4"/>
          <p:cNvSpPr txBox="1"/>
          <p:nvPr/>
        </p:nvSpPr>
        <p:spPr>
          <a:xfrm>
            <a:off x="6172200" y="6324600"/>
            <a:ext cx="1143000" cy="369332"/>
          </a:xfrm>
          <a:prstGeom prst="rect">
            <a:avLst/>
          </a:prstGeom>
          <a:noFill/>
        </p:spPr>
        <p:txBody>
          <a:bodyPr wrap="square" rtlCol="0">
            <a:spAutoFit/>
          </a:bodyPr>
          <a:lstStyle/>
          <a:p>
            <a:r>
              <a:rPr lang="en-US" altLang="en-US" dirty="0">
                <a:solidFill>
                  <a:srgbClr val="FF0000"/>
                </a:solidFill>
              </a:rPr>
              <a:t>3M 8214</a:t>
            </a:r>
            <a:r>
              <a:rPr lang="en-US" altLang="en-US" dirty="0"/>
              <a:t> </a:t>
            </a:r>
            <a:endParaRPr lang="en-US" dirty="0"/>
          </a:p>
        </p:txBody>
      </p:sp>
    </p:spTree>
    <p:extLst>
      <p:ext uri="{BB962C8B-B14F-4D97-AF65-F5344CB8AC3E}">
        <p14:creationId xmlns:p14="http://schemas.microsoft.com/office/powerpoint/2010/main" val="41147146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981200" y="152400"/>
            <a:ext cx="6705600" cy="838200"/>
          </a:xfrm>
        </p:spPr>
        <p:txBody>
          <a:bodyPr>
            <a:noAutofit/>
          </a:bodyPr>
          <a:lstStyle/>
          <a:p>
            <a:r>
              <a:rPr lang="en-US" altLang="en-US" sz="3600" b="1" dirty="0"/>
              <a:t>Gas or Diesel Indoors</a:t>
            </a:r>
            <a:endParaRPr lang="en-US" altLang="en-US" sz="3600" b="1" dirty="0" smtClean="0"/>
          </a:p>
        </p:txBody>
      </p:sp>
      <p:sp>
        <p:nvSpPr>
          <p:cNvPr id="9" name="Rectangle 3"/>
          <p:cNvSpPr txBox="1">
            <a:spLocks noChangeArrowheads="1"/>
          </p:cNvSpPr>
          <p:nvPr/>
        </p:nvSpPr>
        <p:spPr>
          <a:xfrm>
            <a:off x="1981200" y="1752600"/>
            <a:ext cx="67056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altLang="en-US" sz="2400" dirty="0" smtClean="0"/>
              <a:t>Hazard:   Carbon Monoxide</a:t>
            </a:r>
          </a:p>
          <a:p>
            <a:pPr>
              <a:buFontTx/>
              <a:buNone/>
            </a:pPr>
            <a:endParaRPr lang="en-US" altLang="en-US" sz="2400" dirty="0" smtClean="0"/>
          </a:p>
          <a:p>
            <a:pPr>
              <a:buFontTx/>
              <a:buNone/>
            </a:pPr>
            <a:r>
              <a:rPr lang="en-US" altLang="en-US" sz="2400" dirty="0" smtClean="0"/>
              <a:t>Respirator selection: </a:t>
            </a:r>
          </a:p>
          <a:p>
            <a:r>
              <a:rPr lang="en-US" altLang="en-US" sz="2400" dirty="0" smtClean="0"/>
              <a:t>NO air purifying respirator is effective. </a:t>
            </a:r>
          </a:p>
          <a:p>
            <a:r>
              <a:rPr lang="en-US" altLang="en-US" sz="2400" dirty="0" smtClean="0"/>
              <a:t>Ventilate area or use supplied air or SCBA.</a:t>
            </a:r>
          </a:p>
          <a:p>
            <a:endParaRPr lang="en-US" altLang="en-US" sz="2400" dirty="0" smtClean="0"/>
          </a:p>
          <a:p>
            <a:pPr>
              <a:buFontTx/>
              <a:buNone/>
            </a:pPr>
            <a:r>
              <a:rPr lang="en-US" altLang="en-US" sz="2200" i="1" dirty="0" smtClean="0"/>
              <a:t>NOTE:</a:t>
            </a:r>
            <a:r>
              <a:rPr lang="en-US" altLang="en-US" sz="2200" dirty="0" smtClean="0"/>
              <a:t> Using gas or diesel engines indoors such as power washers and skid loaders can create an oxygen deficient atmosphere which can cause death.</a:t>
            </a:r>
          </a:p>
        </p:txBody>
      </p:sp>
    </p:spTree>
    <p:extLst>
      <p:ext uri="{BB962C8B-B14F-4D97-AF65-F5344CB8AC3E}">
        <p14:creationId xmlns:p14="http://schemas.microsoft.com/office/powerpoint/2010/main" val="303472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914400"/>
          </a:xfrm>
        </p:spPr>
        <p:txBody>
          <a:bodyPr>
            <a:normAutofit/>
          </a:bodyPr>
          <a:lstStyle/>
          <a:p>
            <a:r>
              <a:rPr lang="en-US" dirty="0" smtClean="0"/>
              <a:t>           </a:t>
            </a:r>
            <a:r>
              <a:rPr lang="en-US" sz="3600" b="1" dirty="0" smtClean="0"/>
              <a:t>Respiratory System</a:t>
            </a:r>
            <a:endParaRPr lang="en-US" sz="3600" b="1" dirty="0"/>
          </a:p>
        </p:txBody>
      </p:sp>
      <p:pic>
        <p:nvPicPr>
          <p:cNvPr id="4" name="Picture 3" descr="particulates lung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8800" y="2057400"/>
            <a:ext cx="6781799" cy="434340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4000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3"/>
          <p:cNvSpPr txBox="1">
            <a:spLocks noChangeArrowheads="1"/>
          </p:cNvSpPr>
          <p:nvPr/>
        </p:nvSpPr>
        <p:spPr>
          <a:xfrm>
            <a:off x="1752600" y="1752600"/>
            <a:ext cx="7391400" cy="5029200"/>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buFontTx/>
              <a:buNone/>
            </a:pPr>
            <a:r>
              <a:rPr lang="en-US" altLang="en-US" sz="4500" b="1" dirty="0" smtClean="0">
                <a:solidFill>
                  <a:schemeClr val="tx1"/>
                </a:solidFill>
              </a:rPr>
              <a:t>Painting:  </a:t>
            </a:r>
            <a:r>
              <a:rPr lang="en-US" altLang="en-US" sz="4500" dirty="0">
                <a:solidFill>
                  <a:schemeClr val="tx1"/>
                </a:solidFill>
              </a:rPr>
              <a:t>h</a:t>
            </a:r>
            <a:r>
              <a:rPr lang="en-US" altLang="en-US" sz="4500" dirty="0" smtClean="0">
                <a:solidFill>
                  <a:schemeClr val="tx1"/>
                </a:solidFill>
              </a:rPr>
              <a:t>azard is aerosol organic vapors and metal particulates </a:t>
            </a:r>
          </a:p>
          <a:p>
            <a:pPr algn="l">
              <a:lnSpc>
                <a:spcPct val="90000"/>
              </a:lnSpc>
              <a:buFontTx/>
              <a:buNone/>
            </a:pPr>
            <a:r>
              <a:rPr lang="en-US" altLang="en-US" sz="4500" dirty="0" smtClean="0">
                <a:solidFill>
                  <a:schemeClr val="tx1"/>
                </a:solidFill>
              </a:rPr>
              <a:t>	– metals can become vapors.</a:t>
            </a:r>
          </a:p>
          <a:p>
            <a:pPr algn="l">
              <a:lnSpc>
                <a:spcPct val="90000"/>
              </a:lnSpc>
              <a:buFontTx/>
              <a:buNone/>
            </a:pPr>
            <a:endParaRPr lang="en-US" altLang="en-US" sz="4500" dirty="0" smtClean="0">
              <a:solidFill>
                <a:schemeClr val="tx1"/>
              </a:solidFill>
            </a:endParaRPr>
          </a:p>
          <a:p>
            <a:pPr algn="l">
              <a:lnSpc>
                <a:spcPct val="90000"/>
              </a:lnSpc>
            </a:pPr>
            <a:r>
              <a:rPr lang="en-US" altLang="en-US" sz="4500" b="1" dirty="0" smtClean="0">
                <a:solidFill>
                  <a:schemeClr val="tx1"/>
                </a:solidFill>
                <a:latin typeface="Calibri" pitchFamily="34" charset="0"/>
              </a:rPr>
              <a:t>Recommended Respirators: </a:t>
            </a:r>
          </a:p>
          <a:p>
            <a:pPr marL="342900" indent="-342900" algn="l">
              <a:lnSpc>
                <a:spcPct val="90000"/>
              </a:lnSpc>
              <a:buFont typeface="Arial" pitchFamily="34" charset="0"/>
              <a:buChar char="•"/>
            </a:pPr>
            <a:r>
              <a:rPr lang="en-US" altLang="en-US" sz="4500" dirty="0" smtClean="0">
                <a:solidFill>
                  <a:schemeClr val="tx1"/>
                </a:solidFill>
                <a:latin typeface="Calibri" pitchFamily="34" charset="0"/>
              </a:rPr>
              <a:t>Air purifying filtering face piece N,P, or R series.</a:t>
            </a:r>
            <a:endParaRPr lang="en-US" altLang="en-US" sz="4500" dirty="0">
              <a:solidFill>
                <a:schemeClr val="tx1"/>
              </a:solidFill>
              <a:latin typeface="Calibri" pitchFamily="34" charset="0"/>
            </a:endParaRPr>
          </a:p>
          <a:p>
            <a:pPr marL="342900" indent="-342900" algn="l">
              <a:lnSpc>
                <a:spcPct val="90000"/>
              </a:lnSpc>
              <a:buFont typeface="Arial" pitchFamily="34" charset="0"/>
              <a:buChar char="•"/>
            </a:pPr>
            <a:r>
              <a:rPr lang="en-US" altLang="en-US" sz="4500" dirty="0" smtClean="0">
                <a:solidFill>
                  <a:schemeClr val="tx1"/>
                </a:solidFill>
                <a:latin typeface="Calibri" pitchFamily="34" charset="0"/>
              </a:rPr>
              <a:t>Half mask face piece or full face piece with Organic Vapor Cartridge and  </a:t>
            </a:r>
          </a:p>
          <a:p>
            <a:pPr algn="l">
              <a:lnSpc>
                <a:spcPct val="90000"/>
              </a:lnSpc>
            </a:pPr>
            <a:r>
              <a:rPr lang="en-US" altLang="en-US" sz="4500" dirty="0" smtClean="0">
                <a:solidFill>
                  <a:schemeClr val="tx1"/>
                </a:solidFill>
                <a:latin typeface="Calibri" pitchFamily="34" charset="0"/>
              </a:rPr>
              <a:t>        P series </a:t>
            </a:r>
            <a:r>
              <a:rPr lang="en-US" altLang="en-US" sz="4500" dirty="0" err="1" smtClean="0">
                <a:solidFill>
                  <a:schemeClr val="tx1"/>
                </a:solidFill>
                <a:latin typeface="Calibri" pitchFamily="34" charset="0"/>
              </a:rPr>
              <a:t>prefilter</a:t>
            </a:r>
            <a:r>
              <a:rPr lang="en-US" altLang="en-US" sz="4500" dirty="0" smtClean="0">
                <a:solidFill>
                  <a:schemeClr val="tx1"/>
                </a:solidFill>
                <a:latin typeface="Calibri" pitchFamily="34" charset="0"/>
              </a:rPr>
              <a:t>.</a:t>
            </a:r>
            <a:endParaRPr lang="en-US" altLang="en-US" sz="4500" dirty="0">
              <a:solidFill>
                <a:schemeClr val="tx1"/>
              </a:solidFill>
              <a:latin typeface="Calibri" pitchFamily="34" charset="0"/>
            </a:endParaRPr>
          </a:p>
          <a:p>
            <a:pPr algn="l">
              <a:lnSpc>
                <a:spcPct val="90000"/>
              </a:lnSpc>
            </a:pPr>
            <a:endParaRPr lang="en-US" altLang="en-US" sz="4500" i="1" dirty="0" smtClean="0">
              <a:solidFill>
                <a:schemeClr val="tx1"/>
              </a:solidFill>
              <a:latin typeface="Calibri" pitchFamily="34" charset="0"/>
            </a:endParaRPr>
          </a:p>
          <a:p>
            <a:pPr algn="l">
              <a:lnSpc>
                <a:spcPct val="90000"/>
              </a:lnSpc>
            </a:pPr>
            <a:r>
              <a:rPr lang="en-US" altLang="en-US" sz="4500" i="1" dirty="0" smtClean="0">
                <a:solidFill>
                  <a:schemeClr val="tx1"/>
                </a:solidFill>
                <a:latin typeface="Calibri" pitchFamily="34" charset="0"/>
              </a:rPr>
              <a:t>NOTE:  </a:t>
            </a:r>
            <a:r>
              <a:rPr lang="en-US" altLang="en-US" sz="4500" i="1" dirty="0" err="1" smtClean="0">
                <a:solidFill>
                  <a:schemeClr val="tx1"/>
                </a:solidFill>
                <a:latin typeface="Calibri" pitchFamily="34" charset="0"/>
              </a:rPr>
              <a:t>Isocyanate</a:t>
            </a:r>
            <a:r>
              <a:rPr lang="en-US" altLang="en-US" sz="4500" i="1" dirty="0" smtClean="0">
                <a:solidFill>
                  <a:schemeClr val="tx1"/>
                </a:solidFill>
                <a:latin typeface="Calibri" pitchFamily="34" charset="0"/>
              </a:rPr>
              <a:t> paints require supplied air respirators – read labels and SDS sheets. </a:t>
            </a:r>
          </a:p>
          <a:p>
            <a:pPr>
              <a:lnSpc>
                <a:spcPct val="90000"/>
              </a:lnSpc>
              <a:buFontTx/>
              <a:buNone/>
            </a:pPr>
            <a:endParaRPr lang="en-US" altLang="en-US" sz="4500" dirty="0" smtClean="0">
              <a:solidFill>
                <a:schemeClr val="tx1"/>
              </a:solidFill>
              <a:latin typeface="Calibri" pitchFamily="34" charset="0"/>
            </a:endParaRPr>
          </a:p>
          <a:p>
            <a:pPr algn="l">
              <a:lnSpc>
                <a:spcPct val="90000"/>
              </a:lnSpc>
              <a:buFontTx/>
              <a:buNone/>
            </a:pPr>
            <a:r>
              <a:rPr lang="en-US" altLang="en-US" sz="4500" b="1" dirty="0" smtClean="0">
                <a:solidFill>
                  <a:schemeClr val="tx1"/>
                </a:solidFill>
                <a:latin typeface="Calibri" pitchFamily="34" charset="0"/>
              </a:rPr>
              <a:t>Wood Working/ Remodeling:   </a:t>
            </a:r>
            <a:r>
              <a:rPr lang="en-US" altLang="en-US" sz="4500" dirty="0">
                <a:solidFill>
                  <a:schemeClr val="tx1"/>
                </a:solidFill>
                <a:latin typeface="Calibri" pitchFamily="34" charset="0"/>
              </a:rPr>
              <a:t>h</a:t>
            </a:r>
            <a:r>
              <a:rPr lang="en-US" altLang="en-US" sz="4500" dirty="0" smtClean="0">
                <a:solidFill>
                  <a:schemeClr val="tx1"/>
                </a:solidFill>
                <a:latin typeface="Calibri" pitchFamily="34" charset="0"/>
              </a:rPr>
              <a:t>azard is aerosols (wood, sheetrock, dusts) and organic vapors from lacquers, thinners, varnish and adhesives.</a:t>
            </a:r>
          </a:p>
          <a:p>
            <a:pPr algn="l">
              <a:lnSpc>
                <a:spcPct val="90000"/>
              </a:lnSpc>
              <a:buFontTx/>
              <a:buNone/>
            </a:pPr>
            <a:endParaRPr lang="en-US" altLang="en-US" sz="3000" dirty="0" smtClean="0">
              <a:solidFill>
                <a:schemeClr val="tx1"/>
              </a:solidFill>
            </a:endParaRPr>
          </a:p>
          <a:p>
            <a:pPr algn="l">
              <a:lnSpc>
                <a:spcPct val="90000"/>
              </a:lnSpc>
              <a:buFontTx/>
              <a:buNone/>
            </a:pPr>
            <a:r>
              <a:rPr lang="en-US" altLang="en-US" sz="4500" b="1" dirty="0" smtClean="0">
                <a:solidFill>
                  <a:schemeClr val="tx1"/>
                </a:solidFill>
              </a:rPr>
              <a:t>Recommended Respirators:</a:t>
            </a:r>
          </a:p>
          <a:p>
            <a:pPr marL="285750" indent="-285750" algn="l">
              <a:lnSpc>
                <a:spcPct val="90000"/>
              </a:lnSpc>
              <a:buFont typeface="Arial" pitchFamily="34" charset="0"/>
              <a:buChar char="•"/>
            </a:pPr>
            <a:r>
              <a:rPr lang="en-US" altLang="en-US" sz="4500" dirty="0" smtClean="0">
                <a:solidFill>
                  <a:schemeClr val="tx1"/>
                </a:solidFill>
                <a:latin typeface="Calibri" pitchFamily="34" charset="0"/>
              </a:rPr>
              <a:t>For aerosols or dusts:</a:t>
            </a:r>
          </a:p>
          <a:p>
            <a:pPr marL="742950" lvl="1" indent="-285750" algn="l">
              <a:lnSpc>
                <a:spcPct val="90000"/>
              </a:lnSpc>
              <a:buFont typeface="Arial" pitchFamily="34" charset="0"/>
              <a:buChar char="•"/>
            </a:pPr>
            <a:r>
              <a:rPr lang="en-US" altLang="en-US" sz="4500" dirty="0">
                <a:solidFill>
                  <a:schemeClr val="tx1"/>
                </a:solidFill>
                <a:latin typeface="Calibri" pitchFamily="34" charset="0"/>
              </a:rPr>
              <a:t>N, </a:t>
            </a:r>
            <a:r>
              <a:rPr lang="en-US" altLang="en-US" sz="4500" dirty="0" err="1">
                <a:solidFill>
                  <a:schemeClr val="tx1"/>
                </a:solidFill>
                <a:latin typeface="Calibri" pitchFamily="34" charset="0"/>
              </a:rPr>
              <a:t>R,or</a:t>
            </a:r>
            <a:r>
              <a:rPr lang="en-US" altLang="en-US" sz="4500" dirty="0">
                <a:solidFill>
                  <a:schemeClr val="tx1"/>
                </a:solidFill>
                <a:latin typeface="Calibri" pitchFamily="34" charset="0"/>
              </a:rPr>
              <a:t> P Filtering face piece, </a:t>
            </a:r>
          </a:p>
          <a:p>
            <a:pPr marL="742950" lvl="1" indent="-285750" algn="l">
              <a:lnSpc>
                <a:spcPct val="90000"/>
              </a:lnSpc>
              <a:buFont typeface="Arial" pitchFamily="34" charset="0"/>
              <a:buChar char="•"/>
            </a:pPr>
            <a:r>
              <a:rPr lang="en-US" altLang="en-US" sz="4500" dirty="0">
                <a:solidFill>
                  <a:schemeClr val="tx1"/>
                </a:solidFill>
                <a:latin typeface="Calibri" pitchFamily="34" charset="0"/>
              </a:rPr>
              <a:t>N or P Half mask </a:t>
            </a:r>
          </a:p>
          <a:p>
            <a:pPr marL="742950" lvl="1" indent="-285750" algn="l">
              <a:lnSpc>
                <a:spcPct val="90000"/>
              </a:lnSpc>
              <a:buFont typeface="Arial" pitchFamily="34" charset="0"/>
              <a:buChar char="•"/>
            </a:pPr>
            <a:r>
              <a:rPr lang="en-US" altLang="en-US" sz="4500" dirty="0">
                <a:solidFill>
                  <a:schemeClr val="tx1"/>
                </a:solidFill>
                <a:latin typeface="Calibri" pitchFamily="34" charset="0"/>
              </a:rPr>
              <a:t>Full face piece with N or P filter Or HEPA </a:t>
            </a:r>
            <a:r>
              <a:rPr lang="en-US" altLang="en-US" sz="4500" dirty="0" smtClean="0">
                <a:solidFill>
                  <a:schemeClr val="tx1"/>
                </a:solidFill>
                <a:latin typeface="Calibri" pitchFamily="34" charset="0"/>
              </a:rPr>
              <a:t>filters.</a:t>
            </a:r>
            <a:endParaRPr lang="en-US" altLang="en-US" sz="4500" dirty="0">
              <a:solidFill>
                <a:schemeClr val="tx1"/>
              </a:solidFill>
              <a:latin typeface="Calibri" pitchFamily="34" charset="0"/>
            </a:endParaRPr>
          </a:p>
          <a:p>
            <a:pPr marL="285750" indent="-285750" algn="l">
              <a:lnSpc>
                <a:spcPct val="90000"/>
              </a:lnSpc>
              <a:buFont typeface="Arial" pitchFamily="34" charset="0"/>
              <a:buChar char="•"/>
            </a:pPr>
            <a:r>
              <a:rPr lang="en-US" altLang="en-US" sz="4500" dirty="0" smtClean="0">
                <a:solidFill>
                  <a:schemeClr val="tx1"/>
                </a:solidFill>
              </a:rPr>
              <a:t>For </a:t>
            </a:r>
            <a:r>
              <a:rPr lang="en-US" altLang="en-US" sz="4500" dirty="0">
                <a:solidFill>
                  <a:schemeClr val="tx1"/>
                </a:solidFill>
              </a:rPr>
              <a:t>organic </a:t>
            </a:r>
            <a:r>
              <a:rPr lang="en-US" altLang="en-US" sz="4500" dirty="0" smtClean="0">
                <a:solidFill>
                  <a:schemeClr val="tx1"/>
                </a:solidFill>
              </a:rPr>
              <a:t>vapors </a:t>
            </a:r>
            <a:r>
              <a:rPr lang="en-US" altLang="en-US" sz="4500" dirty="0">
                <a:solidFill>
                  <a:schemeClr val="tx1"/>
                </a:solidFill>
              </a:rPr>
              <a:t>– use half mask with Organic Vapor </a:t>
            </a:r>
            <a:r>
              <a:rPr lang="en-US" altLang="en-US" sz="4500" dirty="0" smtClean="0">
                <a:solidFill>
                  <a:schemeClr val="tx1"/>
                </a:solidFill>
              </a:rPr>
              <a:t>Cartridges.</a:t>
            </a:r>
            <a:endParaRPr lang="en-US" altLang="en-US" sz="4500" dirty="0">
              <a:solidFill>
                <a:schemeClr val="tx1"/>
              </a:solidFill>
            </a:endParaRPr>
          </a:p>
          <a:p>
            <a:pPr marL="285750" indent="-285750" algn="l">
              <a:lnSpc>
                <a:spcPct val="90000"/>
              </a:lnSpc>
              <a:buFont typeface="Arial" pitchFamily="34" charset="0"/>
              <a:buChar char="•"/>
            </a:pPr>
            <a:endParaRPr lang="en-US" altLang="en-US" sz="1800" dirty="0" smtClean="0">
              <a:solidFill>
                <a:schemeClr val="tx1"/>
              </a:solidFill>
            </a:endParaRPr>
          </a:p>
          <a:p>
            <a:pPr marL="285750" indent="-285750" algn="l">
              <a:lnSpc>
                <a:spcPct val="90000"/>
              </a:lnSpc>
              <a:buFont typeface="Arial" pitchFamily="34" charset="0"/>
              <a:buChar char="•"/>
            </a:pPr>
            <a:endParaRPr lang="en-US" altLang="en-US" sz="1800" dirty="0" smtClean="0">
              <a:solidFill>
                <a:schemeClr val="tx1"/>
              </a:solidFill>
            </a:endParaRPr>
          </a:p>
          <a:p>
            <a:pPr lvl="1" algn="l">
              <a:lnSpc>
                <a:spcPct val="90000"/>
              </a:lnSpc>
            </a:pPr>
            <a:endParaRPr lang="en-US" altLang="en-US" sz="1800" dirty="0">
              <a:solidFill>
                <a:schemeClr val="tx1"/>
              </a:solidFill>
            </a:endParaRPr>
          </a:p>
          <a:p>
            <a:pPr>
              <a:lnSpc>
                <a:spcPct val="90000"/>
              </a:lnSpc>
            </a:pPr>
            <a:endParaRPr lang="en-US" altLang="en-US" sz="1800" dirty="0" smtClean="0"/>
          </a:p>
          <a:p>
            <a:pPr>
              <a:lnSpc>
                <a:spcPct val="90000"/>
              </a:lnSpc>
            </a:pPr>
            <a:endParaRPr lang="en-US" altLang="en-US" sz="1800" dirty="0" smtClean="0"/>
          </a:p>
        </p:txBody>
      </p:sp>
      <p:sp>
        <p:nvSpPr>
          <p:cNvPr id="2" name="Title 1"/>
          <p:cNvSpPr>
            <a:spLocks noGrp="1"/>
          </p:cNvSpPr>
          <p:nvPr>
            <p:ph type="title"/>
          </p:nvPr>
        </p:nvSpPr>
        <p:spPr>
          <a:xfrm>
            <a:off x="1981200" y="152400"/>
            <a:ext cx="5791200" cy="685800"/>
          </a:xfrm>
        </p:spPr>
        <p:txBody>
          <a:bodyPr>
            <a:normAutofit/>
          </a:bodyPr>
          <a:lstStyle/>
          <a:p>
            <a:pPr lvl="0">
              <a:spcBef>
                <a:spcPts val="0"/>
              </a:spcBef>
            </a:pPr>
            <a:r>
              <a:rPr lang="en-US" altLang="en-US" sz="3200" b="1" dirty="0">
                <a:solidFill>
                  <a:prstClr val="black"/>
                </a:solidFill>
                <a:ea typeface="+mn-ea"/>
                <a:cs typeface="+mn-cs"/>
              </a:rPr>
              <a:t>Hobbies - Off Farm </a:t>
            </a:r>
            <a:r>
              <a:rPr lang="en-US" altLang="en-US" sz="3200" b="1" dirty="0" smtClean="0">
                <a:solidFill>
                  <a:prstClr val="black"/>
                </a:solidFill>
                <a:ea typeface="+mn-ea"/>
                <a:cs typeface="+mn-cs"/>
              </a:rPr>
              <a:t>Work</a:t>
            </a:r>
            <a:endParaRPr lang="en-US" dirty="0"/>
          </a:p>
        </p:txBody>
      </p:sp>
    </p:spTree>
    <p:extLst>
      <p:ext uri="{BB962C8B-B14F-4D97-AF65-F5344CB8AC3E}">
        <p14:creationId xmlns:p14="http://schemas.microsoft.com/office/powerpoint/2010/main" val="41093347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6000" y="0"/>
            <a:ext cx="6400800" cy="838200"/>
          </a:xfrm>
        </p:spPr>
        <p:txBody>
          <a:bodyPr>
            <a:normAutofit/>
          </a:bodyPr>
          <a:lstStyle/>
          <a:p>
            <a:r>
              <a:rPr lang="en-US" altLang="en-US" sz="3600" b="1" dirty="0"/>
              <a:t>OSHA Resources </a:t>
            </a:r>
            <a:endParaRPr lang="en-US" altLang="en-US" sz="3600" b="1" dirty="0" smtClean="0"/>
          </a:p>
        </p:txBody>
      </p:sp>
      <p:sp>
        <p:nvSpPr>
          <p:cNvPr id="5" name="Rectangle 3"/>
          <p:cNvSpPr>
            <a:spLocks noGrp="1" noChangeArrowheads="1"/>
          </p:cNvSpPr>
          <p:nvPr>
            <p:ph idx="1"/>
          </p:nvPr>
        </p:nvSpPr>
        <p:spPr>
          <a:xfrm>
            <a:off x="1828800" y="1981200"/>
            <a:ext cx="6858000" cy="4144963"/>
          </a:xfrm>
        </p:spPr>
        <p:txBody>
          <a:bodyPr>
            <a:normAutofit fontScale="70000" lnSpcReduction="20000"/>
          </a:bodyPr>
          <a:lstStyle/>
          <a:p>
            <a:pPr marL="0" indent="0">
              <a:buNone/>
            </a:pPr>
            <a:r>
              <a:rPr lang="en-US" altLang="en-US" b="1" dirty="0"/>
              <a:t>Respirators </a:t>
            </a:r>
            <a:r>
              <a:rPr lang="en-US" altLang="en-US" b="1" dirty="0" err="1"/>
              <a:t>QuickCard</a:t>
            </a:r>
            <a:r>
              <a:rPr lang="en-US" altLang="en-US" b="1" dirty="0"/>
              <a:t>™</a:t>
            </a:r>
            <a:r>
              <a:rPr lang="en-US" altLang="en-US" dirty="0"/>
              <a:t/>
            </a:r>
            <a:br>
              <a:rPr lang="en-US" altLang="en-US" dirty="0"/>
            </a:br>
            <a:r>
              <a:rPr lang="en-US" altLang="en-US" dirty="0"/>
              <a:t>(OSHA 3280 - 2005) (</a:t>
            </a:r>
            <a:r>
              <a:rPr lang="en-US" altLang="en-US" b="1" dirty="0"/>
              <a:t>English:</a:t>
            </a:r>
            <a:r>
              <a:rPr lang="en-US" altLang="en-US" dirty="0"/>
              <a:t> </a:t>
            </a:r>
            <a:r>
              <a:rPr lang="en-US" altLang="en-US" dirty="0">
                <a:hlinkClick r:id="rId4" action="ppaction://hlinkfile"/>
              </a:rPr>
              <a:t>HTML</a:t>
            </a:r>
            <a:r>
              <a:rPr lang="en-US" altLang="en-US" dirty="0"/>
              <a:t> </a:t>
            </a:r>
            <a:r>
              <a:rPr lang="en-US" altLang="en-US" dirty="0">
                <a:hlinkClick r:id="rId5" action="ppaction://hlinkfile"/>
              </a:rPr>
              <a:t>PDF</a:t>
            </a:r>
            <a:r>
              <a:rPr lang="en-US" altLang="en-US" dirty="0"/>
              <a:t> )</a:t>
            </a:r>
            <a:br>
              <a:rPr lang="en-US" altLang="en-US" dirty="0"/>
            </a:br>
            <a:r>
              <a:rPr lang="en-US" altLang="en-US" dirty="0"/>
              <a:t>(OSHA 3280 - 2005) (</a:t>
            </a:r>
            <a:r>
              <a:rPr lang="en-US" altLang="en-US" b="1" dirty="0"/>
              <a:t>Spanish:</a:t>
            </a:r>
            <a:r>
              <a:rPr lang="en-US" altLang="en-US" dirty="0"/>
              <a:t> </a:t>
            </a:r>
            <a:r>
              <a:rPr lang="en-US" altLang="en-US" dirty="0">
                <a:hlinkClick r:id="rId6" action="ppaction://hlinkfile"/>
              </a:rPr>
              <a:t>HTML</a:t>
            </a:r>
            <a:r>
              <a:rPr lang="en-US" altLang="en-US" dirty="0"/>
              <a:t> </a:t>
            </a:r>
            <a:r>
              <a:rPr lang="en-US" altLang="en-US" dirty="0">
                <a:hlinkClick r:id="rId7" action="ppaction://hlinkfile"/>
              </a:rPr>
              <a:t>PDF</a:t>
            </a:r>
            <a:r>
              <a:rPr lang="en-US" altLang="en-US" dirty="0"/>
              <a:t> )</a:t>
            </a:r>
            <a:br>
              <a:rPr lang="en-US" altLang="en-US" dirty="0"/>
            </a:br>
            <a:r>
              <a:rPr lang="en-US" altLang="en-US" dirty="0"/>
              <a:t/>
            </a:r>
            <a:br>
              <a:rPr lang="en-US" altLang="en-US" dirty="0"/>
            </a:br>
            <a:r>
              <a:rPr lang="en-US" altLang="en-US" b="1" dirty="0"/>
              <a:t>Respiratory Protection Standard: Small Entity Compliance </a:t>
            </a:r>
            <a:r>
              <a:rPr lang="en-US" altLang="en-US" b="1" dirty="0" smtClean="0"/>
              <a:t>Guide:</a:t>
            </a:r>
            <a:r>
              <a:rPr lang="en-US" altLang="en-US" dirty="0"/>
              <a:t> </a:t>
            </a:r>
            <a:r>
              <a:rPr lang="en-US" altLang="en-US" dirty="0" smtClean="0"/>
              <a:t>(</a:t>
            </a:r>
            <a:r>
              <a:rPr lang="en-US" altLang="en-US" b="1" dirty="0"/>
              <a:t>English:</a:t>
            </a:r>
            <a:r>
              <a:rPr lang="en-US" altLang="en-US" dirty="0"/>
              <a:t> </a:t>
            </a:r>
            <a:r>
              <a:rPr lang="en-US" altLang="en-US" dirty="0">
                <a:hlinkClick r:id="rId8" action="ppaction://hlinkfile"/>
              </a:rPr>
              <a:t>PDF</a:t>
            </a:r>
            <a:r>
              <a:rPr lang="en-US" altLang="en-US" dirty="0"/>
              <a:t> )</a:t>
            </a:r>
            <a:br>
              <a:rPr lang="en-US" altLang="en-US" dirty="0"/>
            </a:br>
            <a:r>
              <a:rPr lang="en-US" altLang="en-US" dirty="0"/>
              <a:t/>
            </a:r>
            <a:br>
              <a:rPr lang="en-US" altLang="en-US" dirty="0"/>
            </a:br>
            <a:r>
              <a:rPr lang="en-US" altLang="en-US" b="1" dirty="0"/>
              <a:t>Respiratory Protection: Assigned Protection Factors for the Revised Respiratory Protection Standard</a:t>
            </a:r>
            <a:r>
              <a:rPr lang="en-US" altLang="en-US" dirty="0"/>
              <a:t/>
            </a:r>
            <a:br>
              <a:rPr lang="en-US" altLang="en-US" dirty="0"/>
            </a:br>
            <a:r>
              <a:rPr lang="en-US" altLang="en-US" dirty="0"/>
              <a:t>(OSHA 3352 - 2009) (</a:t>
            </a:r>
            <a:r>
              <a:rPr lang="en-US" altLang="en-US" b="1" dirty="0"/>
              <a:t>English:</a:t>
            </a:r>
            <a:r>
              <a:rPr lang="en-US" altLang="en-US" dirty="0"/>
              <a:t> </a:t>
            </a:r>
            <a:r>
              <a:rPr lang="en-US" altLang="en-US" dirty="0">
                <a:hlinkClick r:id="rId9" action="ppaction://hlinkfile"/>
              </a:rPr>
              <a:t>HTML</a:t>
            </a:r>
            <a:r>
              <a:rPr lang="en-US" altLang="en-US" dirty="0"/>
              <a:t> </a:t>
            </a:r>
            <a:r>
              <a:rPr lang="en-US" altLang="en-US" dirty="0">
                <a:hlinkClick r:id="rId10" action="ppaction://hlinkfile"/>
              </a:rPr>
              <a:t>PDF</a:t>
            </a:r>
            <a:r>
              <a:rPr lang="en-US" altLang="en-US" dirty="0"/>
              <a:t> )</a:t>
            </a:r>
            <a:br>
              <a:rPr lang="en-US" altLang="en-US" dirty="0"/>
            </a:br>
            <a:r>
              <a:rPr lang="en-US" altLang="en-US" dirty="0"/>
              <a:t/>
            </a:r>
            <a:br>
              <a:rPr lang="en-US" altLang="en-US" dirty="0"/>
            </a:br>
            <a:r>
              <a:rPr lang="en-US" altLang="en-US" b="1" dirty="0"/>
              <a:t>Respiratory Protection: Respiratory Infection Control - Respirators Versus Surgical Masks Fact Sheet</a:t>
            </a:r>
            <a:r>
              <a:rPr lang="en-US" altLang="en-US" dirty="0"/>
              <a:t/>
            </a:r>
            <a:br>
              <a:rPr lang="en-US" altLang="en-US" dirty="0"/>
            </a:br>
            <a:r>
              <a:rPr lang="en-US" altLang="en-US" dirty="0"/>
              <a:t>(</a:t>
            </a:r>
            <a:r>
              <a:rPr lang="en-US" altLang="en-US" b="1" dirty="0"/>
              <a:t>English:</a:t>
            </a:r>
            <a:r>
              <a:rPr lang="en-US" altLang="en-US" dirty="0"/>
              <a:t> </a:t>
            </a:r>
            <a:r>
              <a:rPr lang="en-US" altLang="en-US" dirty="0">
                <a:hlinkClick r:id="rId11" action="ppaction://hlinkfile"/>
              </a:rPr>
              <a:t>HTML</a:t>
            </a:r>
            <a:r>
              <a:rPr lang="en-US" altLang="en-US" dirty="0"/>
              <a:t> </a:t>
            </a:r>
            <a:r>
              <a:rPr lang="en-US" altLang="en-US" dirty="0">
                <a:hlinkClick r:id="rId12" action="ppaction://hlinkfile"/>
              </a:rPr>
              <a:t>PDF</a:t>
            </a:r>
            <a:r>
              <a:rPr lang="en-US" altLang="en-US" dirty="0"/>
              <a:t>)</a:t>
            </a:r>
            <a:endParaRPr lang="en-US" altLang="en-US" dirty="0" smtClean="0"/>
          </a:p>
        </p:txBody>
      </p:sp>
    </p:spTree>
    <p:extLst>
      <p:ext uri="{BB962C8B-B14F-4D97-AF65-F5344CB8AC3E}">
        <p14:creationId xmlns:p14="http://schemas.microsoft.com/office/powerpoint/2010/main" val="2607238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62" name="Title 1"/>
          <p:cNvSpPr>
            <a:spLocks noGrp="1"/>
          </p:cNvSpPr>
          <p:nvPr>
            <p:ph type="title"/>
          </p:nvPr>
        </p:nvSpPr>
        <p:spPr>
          <a:xfrm>
            <a:off x="685800" y="76200"/>
            <a:ext cx="8229600" cy="1143000"/>
          </a:xfrm>
        </p:spPr>
        <p:txBody>
          <a:bodyPr/>
          <a:lstStyle/>
          <a:p>
            <a:pPr eaLnBrk="1" hangingPunct="1"/>
            <a:r>
              <a:rPr lang="en-US" sz="3200" b="1" dirty="0" smtClean="0"/>
              <a:t>Agriculture Operations </a:t>
            </a:r>
            <a:br>
              <a:rPr lang="en-US" sz="3200" b="1" dirty="0" smtClean="0"/>
            </a:br>
            <a:r>
              <a:rPr lang="en-US" sz="3200" b="1" dirty="0" smtClean="0"/>
              <a:t>Safety and Health Topics Page</a:t>
            </a:r>
          </a:p>
        </p:txBody>
      </p:sp>
      <p:pic>
        <p:nvPicPr>
          <p:cNvPr id="143363" name="Content Placeholder 3" title="Image of the Agricultural Operations OSHA webpage"/>
          <p:cNvPicPr>
            <a:picLocks noGrp="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524000" y="1524000"/>
            <a:ext cx="6400800" cy="5105400"/>
          </a:xfrm>
        </p:spPr>
      </p:pic>
      <p:sp>
        <p:nvSpPr>
          <p:cNvPr id="5" name="Up Arrow 4" title="Arrow pointing to the General Resources link"/>
          <p:cNvSpPr/>
          <p:nvPr/>
        </p:nvSpPr>
        <p:spPr>
          <a:xfrm>
            <a:off x="5638800" y="5257800"/>
            <a:ext cx="533400" cy="11430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a:solidFill>
                <a:prstClr val="white"/>
              </a:solidFill>
            </a:endParaRPr>
          </a:p>
        </p:txBody>
      </p:sp>
      <p:sp>
        <p:nvSpPr>
          <p:cNvPr id="143365" name="Rectangle 5"/>
          <p:cNvSpPr>
            <a:spLocks noChangeArrowheads="1"/>
          </p:cNvSpPr>
          <p:nvPr/>
        </p:nvSpPr>
        <p:spPr bwMode="auto">
          <a:xfrm>
            <a:off x="6324600" y="5562600"/>
            <a:ext cx="1828800" cy="830263"/>
          </a:xfrm>
          <a:prstGeom prst="rect">
            <a:avLst/>
          </a:prstGeom>
          <a:solidFill>
            <a:srgbClr val="FFC000"/>
          </a:solidFill>
          <a:ln w="28575">
            <a:solidFill>
              <a:schemeClr val="tx1"/>
            </a:solidFill>
            <a:miter lim="800000"/>
            <a:headEnd/>
            <a:tailEnd/>
          </a:ln>
        </p:spPr>
        <p:txBody>
          <a:bodyPr>
            <a:spAutoFit/>
          </a:bodyPr>
          <a:lstStyle/>
          <a:p>
            <a:pPr algn="ctr" fontAlgn="base">
              <a:spcBef>
                <a:spcPct val="50000"/>
              </a:spcBef>
              <a:spcAft>
                <a:spcPct val="0"/>
              </a:spcAft>
            </a:pPr>
            <a:r>
              <a:rPr lang="en-US" sz="2400" smtClean="0">
                <a:solidFill>
                  <a:prstClr val="black"/>
                </a:solidFill>
                <a:latin typeface="Arial" charset="0"/>
              </a:rPr>
              <a:t>General Resources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4386" name="Title 1"/>
          <p:cNvSpPr>
            <a:spLocks noGrp="1"/>
          </p:cNvSpPr>
          <p:nvPr>
            <p:ph type="title"/>
          </p:nvPr>
        </p:nvSpPr>
        <p:spPr>
          <a:xfrm>
            <a:off x="762000" y="76200"/>
            <a:ext cx="8229600" cy="1143000"/>
          </a:xfrm>
        </p:spPr>
        <p:txBody>
          <a:bodyPr/>
          <a:lstStyle/>
          <a:p>
            <a:pPr eaLnBrk="1" hangingPunct="1"/>
            <a:r>
              <a:rPr lang="en-US" sz="3200" b="1" dirty="0" smtClean="0"/>
              <a:t>Agriculture Operations </a:t>
            </a:r>
            <a:br>
              <a:rPr lang="en-US" sz="3200" b="1" dirty="0" smtClean="0"/>
            </a:br>
            <a:r>
              <a:rPr lang="en-US" sz="3200" b="1" dirty="0" smtClean="0"/>
              <a:t>Safety and Health Topics Page  </a:t>
            </a:r>
          </a:p>
        </p:txBody>
      </p:sp>
      <p:pic>
        <p:nvPicPr>
          <p:cNvPr id="144387" name="Content Placeholder 3" title="Agricultural Operations Safety and Health Topics Page on OSHA'gov"/>
          <p:cNvPicPr>
            <a:picLocks noGrp="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524000" y="1524000"/>
            <a:ext cx="6324600" cy="5105400"/>
          </a:xfrm>
        </p:spPr>
      </p:pic>
      <p:sp>
        <p:nvSpPr>
          <p:cNvPr id="6" name="Up Arrow 5" title="Arrow pointing to the Standards link"/>
          <p:cNvSpPr/>
          <p:nvPr/>
        </p:nvSpPr>
        <p:spPr>
          <a:xfrm>
            <a:off x="6629400" y="5181600"/>
            <a:ext cx="533400" cy="10668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a:solidFill>
                <a:prstClr val="white"/>
              </a:solidFill>
            </a:endParaRPr>
          </a:p>
        </p:txBody>
      </p:sp>
      <p:sp>
        <p:nvSpPr>
          <p:cNvPr id="7" name="Rectangle 6"/>
          <p:cNvSpPr/>
          <p:nvPr/>
        </p:nvSpPr>
        <p:spPr>
          <a:xfrm>
            <a:off x="7162800" y="5715000"/>
            <a:ext cx="1828800" cy="461963"/>
          </a:xfrm>
          <a:prstGeom prst="rect">
            <a:avLst/>
          </a:prstGeom>
          <a:solidFill>
            <a:srgbClr val="FFC000"/>
          </a:solidFill>
          <a:ln w="28575">
            <a:solidFill>
              <a:schemeClr val="tx1"/>
            </a:solidFill>
          </a:ln>
        </p:spPr>
        <p:txBody>
          <a:bodyPr>
            <a:spAutoFit/>
          </a:bodyPr>
          <a:lstStyle/>
          <a:p>
            <a:pPr algn="ctr" fontAlgn="base">
              <a:spcBef>
                <a:spcPct val="50000"/>
              </a:spcBef>
              <a:spcAft>
                <a:spcPct val="0"/>
              </a:spcAft>
              <a:defRPr/>
            </a:pPr>
            <a:r>
              <a:rPr lang="en-US" sz="2400" dirty="0">
                <a:solidFill>
                  <a:prstClr val="black"/>
                </a:solidFill>
              </a:rPr>
              <a:t>Standards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2514" name="Title 1"/>
          <p:cNvSpPr>
            <a:spLocks noGrp="1"/>
          </p:cNvSpPr>
          <p:nvPr>
            <p:ph type="title"/>
          </p:nvPr>
        </p:nvSpPr>
        <p:spPr>
          <a:xfrm>
            <a:off x="685800" y="-76200"/>
            <a:ext cx="8229600" cy="1143000"/>
          </a:xfrm>
        </p:spPr>
        <p:txBody>
          <a:bodyPr/>
          <a:lstStyle/>
          <a:p>
            <a:pPr eaLnBrk="1" hangingPunct="1"/>
            <a:r>
              <a:rPr lang="en-US" dirty="0" smtClean="0"/>
              <a:t>     </a:t>
            </a:r>
            <a:r>
              <a:rPr lang="en-US" sz="3600" b="1" dirty="0" smtClean="0"/>
              <a:t>Oregon OSHA Resource </a:t>
            </a:r>
          </a:p>
        </p:txBody>
      </p:sp>
      <p:sp>
        <p:nvSpPr>
          <p:cNvPr id="192515" name="Content Placeholder 2"/>
          <p:cNvSpPr>
            <a:spLocks noGrp="1"/>
          </p:cNvSpPr>
          <p:nvPr>
            <p:ph idx="1"/>
          </p:nvPr>
        </p:nvSpPr>
        <p:spPr>
          <a:xfrm>
            <a:off x="1981200" y="5486400"/>
            <a:ext cx="5029200" cy="1297467"/>
          </a:xfrm>
        </p:spPr>
        <p:txBody>
          <a:bodyPr/>
          <a:lstStyle/>
          <a:p>
            <a:pPr marL="0" indent="0" eaLnBrk="1" hangingPunct="1">
              <a:buNone/>
            </a:pPr>
            <a:r>
              <a:rPr lang="en-US" sz="2000" dirty="0" smtClean="0"/>
              <a:t>Oregon OSHA Resource </a:t>
            </a:r>
            <a:r>
              <a:rPr lang="en-US" sz="2000" dirty="0"/>
              <a:t>Center and AV Library:</a:t>
            </a:r>
          </a:p>
          <a:p>
            <a:pPr marL="0" indent="0" eaLnBrk="1" hangingPunct="1">
              <a:buNone/>
            </a:pPr>
            <a:r>
              <a:rPr lang="en-US" sz="2000" dirty="0"/>
              <a:t>Phone: (503) 947-7453 or (800) 922-2689 </a:t>
            </a:r>
          </a:p>
          <a:p>
            <a:pPr marL="0" indent="0" eaLnBrk="1" hangingPunct="1">
              <a:buNone/>
            </a:pPr>
            <a:r>
              <a:rPr lang="en-US" sz="2000" dirty="0"/>
              <a:t>tech.web@state.or.us </a:t>
            </a:r>
          </a:p>
          <a:p>
            <a:pPr eaLnBrk="1" hangingPunct="1"/>
            <a:endParaRPr lang="en-US" sz="1600" dirty="0"/>
          </a:p>
          <a:p>
            <a:pPr eaLnBrk="1" hangingPunct="1"/>
            <a:endParaRPr lang="en-US" sz="1600" dirty="0" smtClean="0"/>
          </a:p>
        </p:txBody>
      </p:sp>
      <p:pic>
        <p:nvPicPr>
          <p:cNvPr id="2050" name="Picture 2" title="Resource imag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4800" y="1905000"/>
            <a:ext cx="3619500" cy="304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71800" y="838200"/>
            <a:ext cx="3830401" cy="523220"/>
          </a:xfrm>
          <a:prstGeom prst="rect">
            <a:avLst/>
          </a:prstGeom>
          <a:noFill/>
        </p:spPr>
        <p:txBody>
          <a:bodyPr wrap="square" rtlCol="0">
            <a:spAutoFit/>
          </a:bodyPr>
          <a:lstStyle/>
          <a:p>
            <a:pPr algn="ctr"/>
            <a:r>
              <a:rPr lang="en-US" sz="2800" b="1" dirty="0" smtClean="0">
                <a:solidFill>
                  <a:prstClr val="black"/>
                </a:solidFill>
              </a:rPr>
              <a:t>www.osha.oregon.gov</a:t>
            </a:r>
            <a:endParaRPr lang="en-US" sz="2800" b="1" dirty="0">
              <a:solidFill>
                <a:prstClr val="black"/>
              </a:solidFill>
            </a:endParaRPr>
          </a:p>
        </p:txBody>
      </p:sp>
      <p:pic>
        <p:nvPicPr>
          <p:cNvPr id="5122" name="Picture 2" title="Content of the resourc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495800" y="1600200"/>
            <a:ext cx="442980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3014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934200" cy="1143000"/>
          </a:xfrm>
        </p:spPr>
        <p:txBody>
          <a:bodyPr rtlCol="0">
            <a:noAutofit/>
          </a:bodyPr>
          <a:lstStyle/>
          <a:p>
            <a:pPr eaLnBrk="1" fontAlgn="auto" hangingPunct="1">
              <a:spcAft>
                <a:spcPts val="0"/>
              </a:spcAft>
              <a:defRPr/>
            </a:pPr>
            <a:r>
              <a:rPr lang="en-US" sz="3600" b="1" dirty="0" smtClean="0"/>
              <a:t>Employee Rights </a:t>
            </a:r>
            <a:br>
              <a:rPr lang="en-US" sz="3600" b="1" dirty="0" smtClean="0"/>
            </a:br>
            <a:r>
              <a:rPr lang="en-US" sz="3600" b="1" dirty="0" smtClean="0"/>
              <a:t>and Responsibilities</a:t>
            </a:r>
            <a:endParaRPr lang="en-US" sz="3600" b="1" dirty="0"/>
          </a:p>
        </p:txBody>
      </p:sp>
      <p:sp>
        <p:nvSpPr>
          <p:cNvPr id="131075" name="Content Placeholder 2"/>
          <p:cNvSpPr>
            <a:spLocks noGrp="1"/>
          </p:cNvSpPr>
          <p:nvPr>
            <p:ph idx="1"/>
          </p:nvPr>
        </p:nvSpPr>
        <p:spPr>
          <a:xfrm>
            <a:off x="1066800" y="1828800"/>
            <a:ext cx="7620000" cy="4525963"/>
          </a:xfrm>
        </p:spPr>
        <p:txBody>
          <a:bodyPr/>
          <a:lstStyle/>
          <a:p>
            <a:pPr eaLnBrk="1" hangingPunct="1">
              <a:lnSpc>
                <a:spcPct val="110000"/>
              </a:lnSpc>
              <a:buFont typeface="Arial" charset="0"/>
              <a:buNone/>
            </a:pPr>
            <a:r>
              <a:rPr lang="en-US" sz="2400" dirty="0" smtClean="0">
                <a:latin typeface="Arial" charset="0"/>
                <a:cs typeface="Arial" charset="0"/>
              </a:rPr>
              <a:t>You have the right to:</a:t>
            </a:r>
          </a:p>
          <a:p>
            <a:pPr eaLnBrk="1" hangingPunct="1">
              <a:lnSpc>
                <a:spcPct val="110000"/>
              </a:lnSpc>
              <a:buFont typeface="Arial" charset="0"/>
              <a:buNone/>
            </a:pPr>
            <a:endParaRPr lang="en-US" sz="2400" dirty="0" smtClean="0">
              <a:latin typeface="Arial" charset="0"/>
              <a:cs typeface="Arial" charset="0"/>
            </a:endParaRPr>
          </a:p>
          <a:p>
            <a:pPr lvl="1" eaLnBrk="1" hangingPunct="1">
              <a:lnSpc>
                <a:spcPct val="110000"/>
              </a:lnSpc>
              <a:buFont typeface="Arial" charset="0"/>
              <a:buChar char="•"/>
            </a:pPr>
            <a:r>
              <a:rPr lang="en-US" sz="2400" dirty="0" smtClean="0">
                <a:latin typeface="Arial" charset="0"/>
                <a:cs typeface="Arial" charset="0"/>
              </a:rPr>
              <a:t>A safe and healthful workplace. </a:t>
            </a:r>
            <a:endParaRPr lang="en-US" sz="2400" b="1" dirty="0" smtClean="0">
              <a:latin typeface="Arial" charset="0"/>
              <a:cs typeface="Arial" charset="0"/>
            </a:endParaRPr>
          </a:p>
          <a:p>
            <a:pPr lvl="1" eaLnBrk="1" hangingPunct="1">
              <a:lnSpc>
                <a:spcPct val="110000"/>
              </a:lnSpc>
              <a:buFont typeface="Arial" charset="0"/>
              <a:buChar char="•"/>
            </a:pPr>
            <a:r>
              <a:rPr lang="en-US" sz="2400" dirty="0" smtClean="0">
                <a:latin typeface="Arial" charset="0"/>
                <a:cs typeface="Arial" charset="0"/>
              </a:rPr>
              <a:t>Know about hazardous chemicals.</a:t>
            </a:r>
            <a:endParaRPr lang="en-US" sz="2400" b="1" dirty="0" smtClean="0">
              <a:latin typeface="Arial" charset="0"/>
              <a:cs typeface="Arial" charset="0"/>
            </a:endParaRPr>
          </a:p>
          <a:p>
            <a:pPr lvl="1" eaLnBrk="1" hangingPunct="1">
              <a:lnSpc>
                <a:spcPct val="110000"/>
              </a:lnSpc>
              <a:buFont typeface="Arial" charset="0"/>
              <a:buChar char="•"/>
            </a:pPr>
            <a:r>
              <a:rPr lang="en-US" sz="2400" dirty="0" smtClean="0">
                <a:latin typeface="Arial" charset="0"/>
                <a:cs typeface="Arial" charset="0"/>
              </a:rPr>
              <a:t>Information about injuries and illnesses in your workplace. </a:t>
            </a:r>
            <a:endParaRPr lang="en-US" sz="2400" b="1" dirty="0" smtClean="0">
              <a:latin typeface="Arial" charset="0"/>
              <a:cs typeface="Arial" charset="0"/>
            </a:endParaRPr>
          </a:p>
          <a:p>
            <a:pPr lvl="1" eaLnBrk="1" hangingPunct="1">
              <a:lnSpc>
                <a:spcPct val="110000"/>
              </a:lnSpc>
              <a:buFont typeface="Arial" charset="0"/>
              <a:buChar char="•"/>
            </a:pPr>
            <a:r>
              <a:rPr lang="en-US" sz="2400" dirty="0" smtClean="0">
                <a:latin typeface="Arial" charset="0"/>
                <a:cs typeface="Arial" charset="0"/>
              </a:rPr>
              <a:t>Complain or request hazard correction from employer </a:t>
            </a:r>
            <a:endParaRPr lang="en-US" sz="2400" b="1" dirty="0" smtClean="0">
              <a:latin typeface="Arial" charset="0"/>
              <a:cs typeface="Arial" charset="0"/>
            </a:endParaRPr>
          </a:p>
          <a:p>
            <a:pPr eaLnBrk="1" hangingPunct="1"/>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162800" cy="1143000"/>
          </a:xfrm>
        </p:spPr>
        <p:txBody>
          <a:bodyPr rtlCol="0">
            <a:noAutofit/>
          </a:bodyPr>
          <a:lstStyle/>
          <a:p>
            <a:pPr eaLnBrk="1" fontAlgn="auto" hangingPunct="1">
              <a:spcAft>
                <a:spcPts val="0"/>
              </a:spcAft>
              <a:defRPr/>
            </a:pPr>
            <a:r>
              <a:rPr lang="en-US" sz="3600" b="1" dirty="0" smtClean="0"/>
              <a:t>Employee Rights </a:t>
            </a:r>
            <a:br>
              <a:rPr lang="en-US" sz="3600" b="1" dirty="0" smtClean="0"/>
            </a:br>
            <a:r>
              <a:rPr lang="en-US" sz="3600" b="1" dirty="0" smtClean="0"/>
              <a:t>and Responsibilities </a:t>
            </a:r>
            <a:endParaRPr lang="en-US" sz="3600" b="1" dirty="0"/>
          </a:p>
        </p:txBody>
      </p:sp>
      <p:sp>
        <p:nvSpPr>
          <p:cNvPr id="132099" name="Content Placeholder 2"/>
          <p:cNvSpPr>
            <a:spLocks noGrp="1"/>
          </p:cNvSpPr>
          <p:nvPr>
            <p:ph idx="1"/>
          </p:nvPr>
        </p:nvSpPr>
        <p:spPr>
          <a:xfrm>
            <a:off x="838200" y="1752600"/>
            <a:ext cx="7848600" cy="4373563"/>
          </a:xfrm>
        </p:spPr>
        <p:txBody>
          <a:bodyPr/>
          <a:lstStyle/>
          <a:p>
            <a:pPr eaLnBrk="1" hangingPunct="1">
              <a:lnSpc>
                <a:spcPct val="110000"/>
              </a:lnSpc>
              <a:buFont typeface="Arial" charset="0"/>
              <a:buNone/>
            </a:pPr>
            <a:r>
              <a:rPr lang="en-US" sz="2400" dirty="0" smtClean="0">
                <a:latin typeface="Arial" charset="0"/>
                <a:cs typeface="Arial" charset="0"/>
              </a:rPr>
              <a:t>You have the right to:</a:t>
            </a:r>
          </a:p>
          <a:p>
            <a:pPr eaLnBrk="1" hangingPunct="1">
              <a:lnSpc>
                <a:spcPct val="110000"/>
              </a:lnSpc>
              <a:buFont typeface="Arial" charset="0"/>
              <a:buNone/>
            </a:pPr>
            <a:endParaRPr lang="en-US" sz="2400" dirty="0" smtClean="0">
              <a:latin typeface="Arial" charset="0"/>
              <a:cs typeface="Arial" charset="0"/>
            </a:endParaRPr>
          </a:p>
          <a:p>
            <a:pPr lvl="1" eaLnBrk="1" hangingPunct="1">
              <a:lnSpc>
                <a:spcPct val="110000"/>
              </a:lnSpc>
              <a:buFont typeface="Arial" charset="0"/>
              <a:buChar char="•"/>
            </a:pPr>
            <a:r>
              <a:rPr lang="en-US" sz="2400" dirty="0" smtClean="0">
                <a:latin typeface="Arial" charset="0"/>
                <a:cs typeface="Arial" charset="0"/>
              </a:rPr>
              <a:t>Training.</a:t>
            </a:r>
            <a:endParaRPr lang="en-US" sz="2400" b="1" dirty="0" smtClean="0">
              <a:latin typeface="Arial" charset="0"/>
              <a:cs typeface="Arial" charset="0"/>
            </a:endParaRPr>
          </a:p>
          <a:p>
            <a:pPr lvl="1" eaLnBrk="1" hangingPunct="1">
              <a:lnSpc>
                <a:spcPct val="110000"/>
              </a:lnSpc>
              <a:buFont typeface="Arial" charset="0"/>
              <a:buChar char="•"/>
            </a:pPr>
            <a:r>
              <a:rPr lang="en-US" sz="2400" dirty="0" smtClean="0">
                <a:latin typeface="Arial" charset="0"/>
                <a:cs typeface="Arial" charset="0"/>
              </a:rPr>
              <a:t>Access to hazard exposure and medical records.</a:t>
            </a:r>
            <a:endParaRPr lang="en-US" sz="2400" b="1" dirty="0" smtClean="0">
              <a:latin typeface="Arial" charset="0"/>
              <a:cs typeface="Arial" charset="0"/>
            </a:endParaRPr>
          </a:p>
          <a:p>
            <a:pPr lvl="1" eaLnBrk="1" hangingPunct="1">
              <a:lnSpc>
                <a:spcPct val="110000"/>
              </a:lnSpc>
              <a:buFont typeface="Arial" charset="0"/>
              <a:buChar char="•"/>
            </a:pPr>
            <a:r>
              <a:rPr lang="en-US" sz="2400" dirty="0" smtClean="0">
                <a:latin typeface="Arial" charset="0"/>
                <a:cs typeface="Arial" charset="0"/>
              </a:rPr>
              <a:t>File a complaint with OSHA.</a:t>
            </a:r>
            <a:endParaRPr lang="en-US" sz="2400" b="1" dirty="0" smtClean="0">
              <a:latin typeface="Arial" charset="0"/>
              <a:cs typeface="Arial" charset="0"/>
            </a:endParaRPr>
          </a:p>
          <a:p>
            <a:pPr lvl="1" eaLnBrk="1" hangingPunct="1">
              <a:lnSpc>
                <a:spcPct val="110000"/>
              </a:lnSpc>
              <a:buFont typeface="Arial" charset="0"/>
              <a:buChar char="•"/>
            </a:pPr>
            <a:r>
              <a:rPr lang="en-US" sz="2400" dirty="0" smtClean="0">
                <a:latin typeface="Arial" charset="0"/>
                <a:cs typeface="Arial" charset="0"/>
              </a:rPr>
              <a:t>Participate in an OSHA inspection.</a:t>
            </a:r>
            <a:endParaRPr lang="en-US" sz="2400" b="1" dirty="0" smtClean="0">
              <a:latin typeface="Arial" charset="0"/>
              <a:cs typeface="Arial" charset="0"/>
            </a:endParaRPr>
          </a:p>
          <a:p>
            <a:pPr lvl="1" eaLnBrk="1" hangingPunct="1">
              <a:lnSpc>
                <a:spcPct val="110000"/>
              </a:lnSpc>
              <a:buFont typeface="Arial" charset="0"/>
              <a:buChar char="•"/>
            </a:pPr>
            <a:r>
              <a:rPr lang="en-US" sz="2400" dirty="0" smtClean="0">
                <a:latin typeface="Arial" charset="0"/>
                <a:cs typeface="Arial" charset="0"/>
              </a:rPr>
              <a:t>Be free from retaliation for exercising safety and health rights.</a:t>
            </a:r>
          </a:p>
          <a:p>
            <a:pPr eaLnBrk="1" hangingPunct="1"/>
            <a:endParaRPr 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57200" y="1371601"/>
            <a:ext cx="2362200" cy="707886"/>
          </a:xfrm>
          <a:prstGeom prst="rect">
            <a:avLst/>
          </a:prstGeom>
        </p:spPr>
        <p:txBody>
          <a:bodyPr wrap="square">
            <a:spAutoFit/>
          </a:bodyPr>
          <a:lstStyle/>
          <a:p>
            <a:r>
              <a:rPr lang="en-US" sz="2000" dirty="0">
                <a:solidFill>
                  <a:prstClr val="black"/>
                </a:solidFill>
              </a:rPr>
              <a:t>Whistle Blower Protection Program </a:t>
            </a:r>
          </a:p>
        </p:txBody>
      </p:sp>
      <p:pic>
        <p:nvPicPr>
          <p:cNvPr id="7" name="Picture 2" title="Image of the Whistleblower p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59696" y="609600"/>
            <a:ext cx="5315962" cy="562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p:txBody>
          <a:bodyPr>
            <a:normAutofit fontScale="90000"/>
          </a:bodyPr>
          <a:lstStyle/>
          <a:p>
            <a:r>
              <a:rPr lang="en-US" dirty="0" smtClean="0"/>
              <a:t>OSHA Fact Sheet Whistleblower Protection Program</a:t>
            </a:r>
            <a:endParaRPr lang="en-US" dirty="0"/>
          </a:p>
        </p:txBody>
      </p:sp>
      <p:pic>
        <p:nvPicPr>
          <p:cNvPr id="4" name="Picture 2" title="Image of the Whislteblower Protection Programs website">
            <a:hlinkClick r:id="rId4"/>
          </p:cNvPr>
          <p:cNvPicPr>
            <a:picLocks noGrp="1" noChangeAspect="1" noChangeArrowheads="1"/>
          </p:cNvPicPr>
          <p:nvPr>
            <p:ph idx="4294967295"/>
          </p:nvPr>
        </p:nvPicPr>
        <p:blipFill rotWithShape="1">
          <a:blip r:embed="rId5" cstate="email">
            <a:extLst>
              <a:ext uri="{28A0092B-C50C-407E-A947-70E740481C1C}">
                <a14:useLocalDpi xmlns:a14="http://schemas.microsoft.com/office/drawing/2010/main"/>
              </a:ext>
            </a:extLst>
          </a:blip>
          <a:srcRect/>
          <a:stretch/>
        </p:blipFill>
        <p:spPr bwMode="auto">
          <a:xfrm>
            <a:off x="0" y="2286000"/>
            <a:ext cx="3478213"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7199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5943600" cy="639762"/>
          </a:xfrm>
        </p:spPr>
        <p:txBody>
          <a:bodyPr>
            <a:normAutofit fontScale="90000"/>
          </a:bodyPr>
          <a:lstStyle/>
          <a:p>
            <a:r>
              <a:rPr lang="en-US" altLang="en-US" b="1" dirty="0" smtClean="0"/>
              <a:t>       </a:t>
            </a:r>
            <a:r>
              <a:rPr lang="en-US" altLang="en-US" sz="4000" b="1" dirty="0" smtClean="0"/>
              <a:t>Right </a:t>
            </a:r>
            <a:r>
              <a:rPr lang="en-US" altLang="en-US" sz="4000" b="1" dirty="0"/>
              <a:t>PPE for the Job</a:t>
            </a:r>
            <a:endParaRPr lang="en-US" sz="4000" dirty="0"/>
          </a:p>
        </p:txBody>
      </p:sp>
      <p:pic>
        <p:nvPicPr>
          <p:cNvPr id="3" name="Picture 2" descr="DSCF0158.JPG" title="Right PPE for the Job - Respiratory Protectio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1524000"/>
            <a:ext cx="30861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DSCF0173.JPG" title="Right PPE for the Job - glove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400" y="1524000"/>
            <a:ext cx="3200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SCF0114.JPG" title="Right PPE for the Job - ear protection"/>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600" y="4724400"/>
            <a:ext cx="3086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DSCF0137.JPG" title="Right PPE for the Job - Strap masks"/>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67400" y="4775200"/>
            <a:ext cx="318516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DSCF0128.JPG" title="Examples of many Resporatory protection masks"/>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71800" y="30480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7661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4562" name="Title 3"/>
          <p:cNvSpPr>
            <a:spLocks noGrp="1"/>
          </p:cNvSpPr>
          <p:nvPr>
            <p:ph type="title"/>
          </p:nvPr>
        </p:nvSpPr>
        <p:spPr>
          <a:xfrm>
            <a:off x="1752600" y="-152400"/>
            <a:ext cx="7162800" cy="1143000"/>
          </a:xfrm>
        </p:spPr>
        <p:txBody>
          <a:bodyPr/>
          <a:lstStyle/>
          <a:p>
            <a:pPr eaLnBrk="1" hangingPunct="1"/>
            <a:r>
              <a:rPr lang="en-US" sz="3600" b="1" smtClean="0"/>
              <a:t>Questions</a:t>
            </a:r>
            <a:endParaRPr lang="en-US" sz="3600" b="1" dirty="0" smtClean="0"/>
          </a:p>
        </p:txBody>
      </p:sp>
      <p:sp>
        <p:nvSpPr>
          <p:cNvPr id="194563" name="Content Placeholder 4"/>
          <p:cNvSpPr>
            <a:spLocks noGrp="1"/>
          </p:cNvSpPr>
          <p:nvPr>
            <p:ph idx="1"/>
          </p:nvPr>
        </p:nvSpPr>
        <p:spPr>
          <a:xfrm>
            <a:off x="1828800" y="1828800"/>
            <a:ext cx="7162800" cy="4876800"/>
          </a:xfrm>
        </p:spPr>
        <p:txBody>
          <a:bodyPr/>
          <a:lstStyle/>
          <a:p>
            <a:pPr eaLnBrk="1" hangingPunct="1">
              <a:lnSpc>
                <a:spcPct val="80000"/>
              </a:lnSpc>
              <a:buNone/>
            </a:pPr>
            <a:r>
              <a:rPr lang="en-US" sz="1600" b="1" dirty="0" smtClean="0"/>
              <a:t>Test Questions</a:t>
            </a:r>
          </a:p>
          <a:p>
            <a:pPr eaLnBrk="1" hangingPunct="1">
              <a:lnSpc>
                <a:spcPct val="80000"/>
              </a:lnSpc>
              <a:buNone/>
            </a:pPr>
            <a:r>
              <a:rPr lang="en-US" sz="1800" dirty="0" smtClean="0"/>
              <a:t> </a:t>
            </a:r>
          </a:p>
          <a:p>
            <a:pPr eaLnBrk="1" hangingPunct="1">
              <a:lnSpc>
                <a:spcPct val="80000"/>
              </a:lnSpc>
              <a:buNone/>
            </a:pPr>
            <a:r>
              <a:rPr lang="en-US" sz="1800" dirty="0"/>
              <a:t>1.	Particulate matter larger than 15 microns stops in the trachea, bronchi and bronchioles.</a:t>
            </a:r>
          </a:p>
          <a:p>
            <a:pPr eaLnBrk="1" hangingPunct="1">
              <a:lnSpc>
                <a:spcPct val="80000"/>
              </a:lnSpc>
              <a:buNone/>
            </a:pPr>
            <a:r>
              <a:rPr lang="en-US" sz="1800" dirty="0"/>
              <a:t>2.	The same respirator and filters is always appropriate for hog confinement and grain exposure.</a:t>
            </a:r>
          </a:p>
          <a:p>
            <a:pPr eaLnBrk="1" hangingPunct="1">
              <a:lnSpc>
                <a:spcPct val="80000"/>
              </a:lnSpc>
              <a:buNone/>
            </a:pPr>
            <a:r>
              <a:rPr lang="en-US" sz="1800" dirty="0"/>
              <a:t>3.	Employers are not required to have a written respiratory program for voluntary use of filtering face piece respirators.</a:t>
            </a:r>
          </a:p>
          <a:p>
            <a:pPr eaLnBrk="1" hangingPunct="1">
              <a:lnSpc>
                <a:spcPct val="80000"/>
              </a:lnSpc>
              <a:buNone/>
            </a:pPr>
            <a:r>
              <a:rPr lang="en-US" sz="1800" dirty="0"/>
              <a:t>4.	</a:t>
            </a:r>
            <a:r>
              <a:rPr lang="en-US" sz="1800"/>
              <a:t>Use of an appropriate respirator is the best method of protection from agricultural respiratory exposures.</a:t>
            </a:r>
          </a:p>
          <a:p>
            <a:pPr eaLnBrk="1" hangingPunct="1">
              <a:lnSpc>
                <a:spcPct val="80000"/>
              </a:lnSpc>
              <a:buNone/>
            </a:pPr>
            <a:endParaRPr lang="en-US" sz="1800" dirty="0" smtClean="0"/>
          </a:p>
          <a:p>
            <a:pPr eaLnBrk="1" hangingPunct="1">
              <a:lnSpc>
                <a:spcPct val="80000"/>
              </a:lnSpc>
              <a:buFont typeface="Arial" charset="0"/>
              <a:buNone/>
            </a:pPr>
            <a:endParaRPr lang="en-US" sz="1800" dirty="0" smtClean="0"/>
          </a:p>
          <a:p>
            <a:pPr eaLnBrk="1" hangingPunct="1">
              <a:lnSpc>
                <a:spcPct val="80000"/>
              </a:lnSpc>
              <a:buFont typeface="Arial" charset="0"/>
              <a:buNone/>
            </a:pPr>
            <a:endParaRPr lang="en-US" sz="1800" dirty="0" smtClean="0"/>
          </a:p>
          <a:p>
            <a:pPr eaLnBrk="1" hangingPunct="1">
              <a:lnSpc>
                <a:spcPct val="80000"/>
              </a:lnSpc>
              <a:buFont typeface="Arial" charset="0"/>
              <a:buNone/>
            </a:pPr>
            <a:endParaRPr lang="en-US" sz="1800" dirty="0" smtClean="0"/>
          </a:p>
          <a:p>
            <a:pPr eaLnBrk="1" hangingPunct="1"/>
            <a:endParaRPr lang="en-US" dirty="0" smtClean="0"/>
          </a:p>
        </p:txBody>
      </p:sp>
    </p:spTree>
    <p:extLst>
      <p:ext uri="{BB962C8B-B14F-4D97-AF65-F5344CB8AC3E}">
        <p14:creationId xmlns:p14="http://schemas.microsoft.com/office/powerpoint/2010/main" val="1965797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057400" y="0"/>
            <a:ext cx="6629400" cy="914400"/>
          </a:xfrm>
        </p:spPr>
        <p:txBody>
          <a:bodyPr/>
          <a:lstStyle/>
          <a:p>
            <a:pPr eaLnBrk="1" hangingPunct="1"/>
            <a:r>
              <a:rPr lang="en-US" altLang="en-US" sz="3600" b="1" dirty="0" smtClean="0"/>
              <a:t>Bronchioles and Alveoli</a:t>
            </a:r>
          </a:p>
        </p:txBody>
      </p:sp>
      <p:pic>
        <p:nvPicPr>
          <p:cNvPr id="5" name="Picture 5" descr="alveoli"/>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2057400" y="4191000"/>
            <a:ext cx="6553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1524000" y="1600200"/>
            <a:ext cx="6553200" cy="2743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10000"/>
              </a:lnSpc>
              <a:buFont typeface="Arial" charset="0"/>
              <a:buChar char="•"/>
            </a:pPr>
            <a:r>
              <a:rPr lang="en-US" altLang="en-US" sz="2400" dirty="0">
                <a:sym typeface="Symbol" pitchFamily="18" charset="2"/>
              </a:rPr>
              <a:t>The size of particles is directly linked to their </a:t>
            </a:r>
            <a:endParaRPr lang="en-US" altLang="en-US" sz="2400" dirty="0" smtClean="0">
              <a:sym typeface="Symbol" pitchFamily="18" charset="2"/>
            </a:endParaRPr>
          </a:p>
          <a:p>
            <a:pPr marL="457200" lvl="1" indent="0">
              <a:lnSpc>
                <a:spcPct val="110000"/>
              </a:lnSpc>
              <a:buNone/>
            </a:pPr>
            <a:r>
              <a:rPr lang="en-US" altLang="en-US" sz="2400" dirty="0" smtClean="0">
                <a:sym typeface="Symbol" pitchFamily="18" charset="2"/>
              </a:rPr>
              <a:t>     potential </a:t>
            </a:r>
            <a:r>
              <a:rPr lang="en-US" altLang="en-US" sz="2400" dirty="0">
                <a:sym typeface="Symbol" pitchFamily="18" charset="2"/>
              </a:rPr>
              <a:t>for causing health problems. </a:t>
            </a:r>
            <a:endParaRPr lang="en-US" altLang="en-US" sz="2400" dirty="0" smtClean="0">
              <a:sym typeface="Symbol" pitchFamily="18" charset="2"/>
            </a:endParaRPr>
          </a:p>
          <a:p>
            <a:pPr lvl="1">
              <a:lnSpc>
                <a:spcPct val="110000"/>
              </a:lnSpc>
              <a:buFont typeface="Arial" charset="0"/>
              <a:buChar char="•"/>
            </a:pPr>
            <a:r>
              <a:rPr lang="en-US" altLang="en-US" sz="2400" dirty="0">
                <a:sym typeface="Symbol" pitchFamily="18" charset="2"/>
              </a:rPr>
              <a:t>30 m (microns) lands in nasopharyngeal </a:t>
            </a:r>
            <a:r>
              <a:rPr lang="en-US" altLang="en-US" sz="2400" dirty="0" smtClean="0">
                <a:sym typeface="Symbol" pitchFamily="18" charset="2"/>
              </a:rPr>
              <a:t>area.</a:t>
            </a:r>
          </a:p>
          <a:p>
            <a:pPr lvl="1">
              <a:lnSpc>
                <a:spcPct val="110000"/>
              </a:lnSpc>
              <a:buFont typeface="Arial" charset="0"/>
              <a:buChar char="•"/>
            </a:pPr>
            <a:r>
              <a:rPr lang="en-US" altLang="en-US" sz="2400" dirty="0">
                <a:sym typeface="Symbol" pitchFamily="18" charset="2"/>
              </a:rPr>
              <a:t>10m stops in the trachea, bronchi, and </a:t>
            </a:r>
            <a:r>
              <a:rPr lang="en-US" altLang="en-US" sz="2400" dirty="0" smtClean="0">
                <a:sym typeface="Symbol" pitchFamily="18" charset="2"/>
              </a:rPr>
              <a:t>bronchioles.</a:t>
            </a:r>
          </a:p>
          <a:p>
            <a:pPr lvl="1">
              <a:lnSpc>
                <a:spcPct val="110000"/>
              </a:lnSpc>
              <a:buFont typeface="Arial" charset="0"/>
              <a:buChar char="•"/>
            </a:pPr>
            <a:r>
              <a:rPr lang="en-US" altLang="en-US" sz="2400" dirty="0" smtClean="0">
                <a:sym typeface="Symbol" pitchFamily="18" charset="2"/>
              </a:rPr>
              <a:t>Small </a:t>
            </a:r>
            <a:r>
              <a:rPr lang="en-US" altLang="en-US" sz="2400" dirty="0">
                <a:sym typeface="Symbol" pitchFamily="18" charset="2"/>
              </a:rPr>
              <a:t>particles less than10  </a:t>
            </a:r>
            <a:r>
              <a:rPr lang="en-US" altLang="en-US" sz="2400" dirty="0" smtClean="0">
                <a:sym typeface="Symbol" pitchFamily="18" charset="2"/>
              </a:rPr>
              <a:t>µm (microns) </a:t>
            </a:r>
            <a:r>
              <a:rPr lang="en-US" altLang="en-US" sz="2400" dirty="0">
                <a:sym typeface="Symbol" pitchFamily="18" charset="2"/>
              </a:rPr>
              <a:t>in diameter pose the greatest problems, because they can get deep into your lungs, and some may even get into your bloodstream</a:t>
            </a:r>
            <a:r>
              <a:rPr lang="en-US" altLang="en-US" sz="2400" dirty="0" smtClean="0">
                <a:sym typeface="Symbol" pitchFamily="18" charset="2"/>
              </a:rPr>
              <a:t>.</a:t>
            </a:r>
          </a:p>
          <a:p>
            <a:pPr lvl="1">
              <a:buFont typeface="Arial" charset="0"/>
              <a:buChar char="•"/>
            </a:pPr>
            <a:endParaRPr lang="en-US" altLang="en-US" sz="2400" dirty="0" smtClean="0"/>
          </a:p>
        </p:txBody>
      </p:sp>
    </p:spTree>
    <p:extLst>
      <p:ext uri="{BB962C8B-B14F-4D97-AF65-F5344CB8AC3E}">
        <p14:creationId xmlns:p14="http://schemas.microsoft.com/office/powerpoint/2010/main" val="2786211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2514" name="Title 1"/>
          <p:cNvSpPr>
            <a:spLocks noGrp="1"/>
          </p:cNvSpPr>
          <p:nvPr>
            <p:ph type="title"/>
          </p:nvPr>
        </p:nvSpPr>
        <p:spPr>
          <a:xfrm>
            <a:off x="761999" y="0"/>
            <a:ext cx="7924799" cy="1066800"/>
          </a:xfrm>
        </p:spPr>
        <p:txBody>
          <a:bodyPr/>
          <a:lstStyle/>
          <a:p>
            <a:pPr eaLnBrk="1" hangingPunct="1"/>
            <a:r>
              <a:rPr lang="en-US" sz="3600" b="1" dirty="0" smtClean="0"/>
              <a:t>Particle Size </a:t>
            </a:r>
          </a:p>
        </p:txBody>
      </p:sp>
      <p:pic>
        <p:nvPicPr>
          <p:cNvPr id="3" name="Content Placeholder 2" title="Image of a human Haie to compoare a particle size"/>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762000" y="1143000"/>
            <a:ext cx="7924800" cy="5257800"/>
          </a:xfrm>
        </p:spPr>
      </p:pic>
      <p:sp>
        <p:nvSpPr>
          <p:cNvPr id="5" name="TextBox 4"/>
          <p:cNvSpPr txBox="1"/>
          <p:nvPr/>
        </p:nvSpPr>
        <p:spPr>
          <a:xfrm>
            <a:off x="838201" y="3352800"/>
            <a:ext cx="1447800" cy="646331"/>
          </a:xfrm>
          <a:prstGeom prst="rect">
            <a:avLst/>
          </a:prstGeom>
          <a:noFill/>
        </p:spPr>
        <p:txBody>
          <a:bodyPr wrap="square" rtlCol="0">
            <a:spAutoFit/>
          </a:bodyPr>
          <a:lstStyle/>
          <a:p>
            <a:r>
              <a:rPr lang="en-US" dirty="0" smtClean="0"/>
              <a:t>Particulate Matter (PM) </a:t>
            </a:r>
            <a:endParaRPr lang="en-US" dirty="0"/>
          </a:p>
        </p:txBody>
      </p:sp>
    </p:spTree>
    <p:extLst>
      <p:ext uri="{BB962C8B-B14F-4D97-AF65-F5344CB8AC3E}">
        <p14:creationId xmlns:p14="http://schemas.microsoft.com/office/powerpoint/2010/main" val="2652774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0.3294"/>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arn template">
  <a:themeElements>
    <a:clrScheme name="bar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r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lnDef>
  </a:objectDefaults>
  <a:extraClrSchemeLst>
    <a:extraClrScheme>
      <a:clrScheme name="bar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arn template">
  <a:themeElements>
    <a:clrScheme name="bar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r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lnDef>
  </a:objectDefaults>
  <a:extraClrSchemeLst>
    <a:extraClrScheme>
      <a:clrScheme name="bar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1746</TotalTime>
  <Words>4032</Words>
  <Application>Microsoft Office PowerPoint</Application>
  <PresentationFormat>On-screen Show (4:3)</PresentationFormat>
  <Paragraphs>768</Paragraphs>
  <Slides>79</Slides>
  <Notes>77</Notes>
  <HiddenSlides>1</HiddenSlides>
  <MMClips>0</MMClips>
  <ScaleCrop>false</ScaleCrop>
  <HeadingPairs>
    <vt:vector size="4" baseType="variant">
      <vt:variant>
        <vt:lpstr>Theme</vt:lpstr>
      </vt:variant>
      <vt:variant>
        <vt:i4>7</vt:i4>
      </vt:variant>
      <vt:variant>
        <vt:lpstr>Slide Titles</vt:lpstr>
      </vt:variant>
      <vt:variant>
        <vt:i4>79</vt:i4>
      </vt:variant>
    </vt:vector>
  </HeadingPairs>
  <TitlesOfParts>
    <vt:vector size="86" baseType="lpstr">
      <vt:lpstr>Office Theme</vt:lpstr>
      <vt:lpstr>9_Office Theme</vt:lpstr>
      <vt:lpstr>6_Office Theme</vt:lpstr>
      <vt:lpstr>11_Office Theme</vt:lpstr>
      <vt:lpstr>1_barn template</vt:lpstr>
      <vt:lpstr>2_barn template</vt:lpstr>
      <vt:lpstr>1_Office Theme</vt:lpstr>
      <vt:lpstr>  Respiratory Selection for the Agriculture Producer </vt:lpstr>
      <vt:lpstr>Disclaimers</vt:lpstr>
      <vt:lpstr>  Focus Areas for Presentation</vt:lpstr>
      <vt:lpstr>Respiratory Protection</vt:lpstr>
      <vt:lpstr> High Risk Areas for Individual Farmer, Family and Worker </vt:lpstr>
      <vt:lpstr>Hazardous Substances</vt:lpstr>
      <vt:lpstr>           Respiratory System</vt:lpstr>
      <vt:lpstr>Bronchioles and Alveoli</vt:lpstr>
      <vt:lpstr>Particle Size </vt:lpstr>
      <vt:lpstr>Defense Mechanisms </vt:lpstr>
      <vt:lpstr>   Normal Defense Mechanisms  </vt:lpstr>
      <vt:lpstr>Types of Respiratory Hazards</vt:lpstr>
      <vt:lpstr>Polling Question </vt:lpstr>
      <vt:lpstr>General Symptoms</vt:lpstr>
      <vt:lpstr>Respiratory Protection </vt:lpstr>
      <vt:lpstr>      </vt:lpstr>
      <vt:lpstr>OSHA’s Respiratory Protection Standard  29 CFR 1910.134 </vt:lpstr>
      <vt:lpstr>Types of Respirators </vt:lpstr>
      <vt:lpstr>Air Purifying</vt:lpstr>
      <vt:lpstr>Two-Strap Disposable Masks </vt:lpstr>
      <vt:lpstr>Filtering Face Piece Masks: 2 strap disposable </vt:lpstr>
      <vt:lpstr>Filter Efficiency </vt:lpstr>
      <vt:lpstr>Half-Mask Respirator</vt:lpstr>
      <vt:lpstr>Half Mask Cartridges  </vt:lpstr>
      <vt:lpstr>Air-Purifying Respirator</vt:lpstr>
      <vt:lpstr>Powered Air-Purifying Respirator</vt:lpstr>
      <vt:lpstr>Using a Powered Air-Purifying Respirator</vt:lpstr>
      <vt:lpstr>Supplied Air Respirator</vt:lpstr>
      <vt:lpstr> </vt:lpstr>
      <vt:lpstr>Respiratory Program</vt:lpstr>
      <vt:lpstr>Respirator Program (cont’d) Where Respirator Use is Not Required</vt:lpstr>
      <vt:lpstr>Medical Evaluation  Procedures </vt:lpstr>
      <vt:lpstr>Physician or Other Licensed Health  Care Professional (PLHCP)</vt:lpstr>
      <vt:lpstr>Fit Testing</vt:lpstr>
      <vt:lpstr>Type of Fit Testing</vt:lpstr>
      <vt:lpstr> User Seal Check </vt:lpstr>
      <vt:lpstr>  </vt:lpstr>
      <vt:lpstr>Maintenance and Care</vt:lpstr>
      <vt:lpstr>Maintenance and Care </vt:lpstr>
      <vt:lpstr>Demonstration - Education</vt:lpstr>
      <vt:lpstr>Identification of Filters, Cartridges, and Canisters</vt:lpstr>
      <vt:lpstr>Symptoms of Toxic Dust Organic Syndrome</vt:lpstr>
      <vt:lpstr>Signs and Symptoms of Farmer’s Lung (Hypersensitivity Pneumonitis) </vt:lpstr>
      <vt:lpstr>Preventing Toxic Organic Dust Syndrome  or Farmer’s Lung  </vt:lpstr>
      <vt:lpstr>Information Presentation</vt:lpstr>
      <vt:lpstr>AgriAgricultural respirator Selection Guide</vt:lpstr>
      <vt:lpstr>Respirator Selection Guide</vt:lpstr>
      <vt:lpstr>Ooccupational History Quiestions</vt:lpstr>
      <vt:lpstr>Respiratory Hazards General Info</vt:lpstr>
      <vt:lpstr>Respiratory Hazards cont.</vt:lpstr>
      <vt:lpstr>Respirator Classificaitons</vt:lpstr>
      <vt:lpstr>Filtering Facepiece Examples</vt:lpstr>
      <vt:lpstr>Agricultural Exposure Respirator Selection Logic</vt:lpstr>
      <vt:lpstr>Half Mask Face Piece, Full Face Piece Examples</vt:lpstr>
      <vt:lpstr>SCBA Examples</vt:lpstr>
      <vt:lpstr>  </vt:lpstr>
      <vt:lpstr>   What’s in the air?</vt:lpstr>
      <vt:lpstr>Airborne Dust</vt:lpstr>
      <vt:lpstr>Hog or Poultry Confinement </vt:lpstr>
      <vt:lpstr>  Hog or Poultry Confinement (cont)</vt:lpstr>
      <vt:lpstr>Choices and Comfort</vt:lpstr>
      <vt:lpstr>Grain Dust </vt:lpstr>
      <vt:lpstr>Livestock</vt:lpstr>
      <vt:lpstr>Hay </vt:lpstr>
      <vt:lpstr>Prevention of Agricultural Respiratory Exposures </vt:lpstr>
      <vt:lpstr>Pesticides</vt:lpstr>
      <vt:lpstr>Pesticides </vt:lpstr>
      <vt:lpstr>Welding </vt:lpstr>
      <vt:lpstr>Gas or Diesel Indoors</vt:lpstr>
      <vt:lpstr>Hobbies - Off Farm Work</vt:lpstr>
      <vt:lpstr>OSHA Resources </vt:lpstr>
      <vt:lpstr>Agriculture Operations  Safety and Health Topics Page</vt:lpstr>
      <vt:lpstr>Agriculture Operations  Safety and Health Topics Page  </vt:lpstr>
      <vt:lpstr>     Oregon OSHA Resource </vt:lpstr>
      <vt:lpstr>Employee Rights  and Responsibilities</vt:lpstr>
      <vt:lpstr>Employee Rights  and Responsibilities </vt:lpstr>
      <vt:lpstr>OSHA Fact Sheet Whistleblower Protection Program</vt:lpstr>
      <vt:lpstr>       Right PPE for the Job</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Euvonnne</dc:creator>
  <cp:lastModifiedBy>Robertson, Donna - OSHA</cp:lastModifiedBy>
  <cp:revision>170</cp:revision>
  <dcterms:created xsi:type="dcterms:W3CDTF">2011-11-16T17:02:10Z</dcterms:created>
  <dcterms:modified xsi:type="dcterms:W3CDTF">2017-06-08T22:29:45Z</dcterms:modified>
</cp:coreProperties>
</file>