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28" r:id="rId3"/>
    <p:sldMasterId id="2147483736" r:id="rId4"/>
    <p:sldMasterId id="2147483739" r:id="rId5"/>
    <p:sldMasterId id="2147483743" r:id="rId6"/>
    <p:sldMasterId id="2147483745" r:id="rId7"/>
    <p:sldMasterId id="2147483757" r:id="rId8"/>
    <p:sldMasterId id="2147483775" r:id="rId9"/>
    <p:sldMasterId id="2147483784" r:id="rId10"/>
    <p:sldMasterId id="2147483821" r:id="rId11"/>
    <p:sldMasterId id="2147483828" r:id="rId12"/>
  </p:sldMasterIdLst>
  <p:notesMasterIdLst>
    <p:notesMasterId r:id="rId104"/>
  </p:notesMasterIdLst>
  <p:handoutMasterIdLst>
    <p:handoutMasterId r:id="rId105"/>
  </p:handoutMasterIdLst>
  <p:sldIdLst>
    <p:sldId id="256" r:id="rId13"/>
    <p:sldId id="257" r:id="rId14"/>
    <p:sldId id="522" r:id="rId15"/>
    <p:sldId id="259" r:id="rId16"/>
    <p:sldId id="517" r:id="rId17"/>
    <p:sldId id="514" r:id="rId18"/>
    <p:sldId id="519" r:id="rId19"/>
    <p:sldId id="540" r:id="rId20"/>
    <p:sldId id="423" r:id="rId21"/>
    <p:sldId id="447" r:id="rId22"/>
    <p:sldId id="420" r:id="rId23"/>
    <p:sldId id="421" r:id="rId24"/>
    <p:sldId id="381" r:id="rId25"/>
    <p:sldId id="449" r:id="rId26"/>
    <p:sldId id="541" r:id="rId27"/>
    <p:sldId id="579" r:id="rId28"/>
    <p:sldId id="543" r:id="rId29"/>
    <p:sldId id="544" r:id="rId30"/>
    <p:sldId id="535" r:id="rId31"/>
    <p:sldId id="536" r:id="rId32"/>
    <p:sldId id="537" r:id="rId33"/>
    <p:sldId id="299" r:id="rId34"/>
    <p:sldId id="294" r:id="rId35"/>
    <p:sldId id="404" r:id="rId36"/>
    <p:sldId id="549" r:id="rId37"/>
    <p:sldId id="550" r:id="rId38"/>
    <p:sldId id="562" r:id="rId39"/>
    <p:sldId id="563" r:id="rId40"/>
    <p:sldId id="568" r:id="rId41"/>
    <p:sldId id="569" r:id="rId42"/>
    <p:sldId id="570" r:id="rId43"/>
    <p:sldId id="571" r:id="rId44"/>
    <p:sldId id="408" r:id="rId45"/>
    <p:sldId id="394" r:id="rId46"/>
    <p:sldId id="397" r:id="rId47"/>
    <p:sldId id="538" r:id="rId48"/>
    <p:sldId id="539" r:id="rId49"/>
    <p:sldId id="393" r:id="rId50"/>
    <p:sldId id="389" r:id="rId51"/>
    <p:sldId id="329" r:id="rId52"/>
    <p:sldId id="330" r:id="rId53"/>
    <p:sldId id="340" r:id="rId54"/>
    <p:sldId id="525" r:id="rId55"/>
    <p:sldId id="526" r:id="rId56"/>
    <p:sldId id="409" r:id="rId57"/>
    <p:sldId id="335" r:id="rId58"/>
    <p:sldId id="527" r:id="rId59"/>
    <p:sldId id="528" r:id="rId60"/>
    <p:sldId id="529" r:id="rId61"/>
    <p:sldId id="530" r:id="rId62"/>
    <p:sldId id="560" r:id="rId63"/>
    <p:sldId id="551" r:id="rId64"/>
    <p:sldId id="459" r:id="rId65"/>
    <p:sldId id="461" r:id="rId66"/>
    <p:sldId id="462" r:id="rId67"/>
    <p:sldId id="552" r:id="rId68"/>
    <p:sldId id="464" r:id="rId69"/>
    <p:sldId id="553" r:id="rId70"/>
    <p:sldId id="467" r:id="rId71"/>
    <p:sldId id="469" r:id="rId72"/>
    <p:sldId id="468" r:id="rId73"/>
    <p:sldId id="554" r:id="rId74"/>
    <p:sldId id="472" r:id="rId75"/>
    <p:sldId id="555" r:id="rId76"/>
    <p:sldId id="474" r:id="rId77"/>
    <p:sldId id="475" r:id="rId78"/>
    <p:sldId id="573" r:id="rId79"/>
    <p:sldId id="574" r:id="rId80"/>
    <p:sldId id="575" r:id="rId81"/>
    <p:sldId id="577" r:id="rId82"/>
    <p:sldId id="576" r:id="rId83"/>
    <p:sldId id="578" r:id="rId84"/>
    <p:sldId id="476" r:id="rId85"/>
    <p:sldId id="477" r:id="rId86"/>
    <p:sldId id="479" r:id="rId87"/>
    <p:sldId id="481" r:id="rId88"/>
    <p:sldId id="482" r:id="rId89"/>
    <p:sldId id="556" r:id="rId90"/>
    <p:sldId id="485" r:id="rId91"/>
    <p:sldId id="531" r:id="rId92"/>
    <p:sldId id="523" r:id="rId93"/>
    <p:sldId id="533" r:id="rId94"/>
    <p:sldId id="493" r:id="rId95"/>
    <p:sldId id="494" r:id="rId96"/>
    <p:sldId id="495" r:id="rId97"/>
    <p:sldId id="358" r:id="rId98"/>
    <p:sldId id="516" r:id="rId99"/>
    <p:sldId id="520" r:id="rId100"/>
    <p:sldId id="559" r:id="rId101"/>
    <p:sldId id="364" r:id="rId102"/>
    <p:sldId id="365" r:id="rId103"/>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52" userDrawn="1">
          <p15:clr>
            <a:srgbClr val="A4A3A4"/>
          </p15:clr>
        </p15:guide>
        <p15:guide id="2" pos="223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183"/>
    <a:srgbClr val="5854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90455" autoAdjust="0"/>
  </p:normalViewPr>
  <p:slideViewPr>
    <p:cSldViewPr>
      <p:cViewPr>
        <p:scale>
          <a:sx n="60" d="100"/>
          <a:sy n="60" d="100"/>
        </p:scale>
        <p:origin x="-1450" y="-216"/>
      </p:cViewPr>
      <p:guideLst>
        <p:guide orient="horz" pos="2160"/>
        <p:guide pos="2880"/>
      </p:guideLst>
    </p:cSldViewPr>
  </p:slideViewPr>
  <p:notesTextViewPr>
    <p:cViewPr>
      <p:scale>
        <a:sx n="1" d="1"/>
        <a:sy n="1" d="1"/>
      </p:scale>
      <p:origin x="0" y="0"/>
    </p:cViewPr>
  </p:notesTextViewPr>
  <p:sorterViewPr>
    <p:cViewPr>
      <p:scale>
        <a:sx n="150" d="100"/>
        <a:sy n="150" d="100"/>
      </p:scale>
      <p:origin x="0" y="0"/>
    </p:cViewPr>
  </p:sorterViewPr>
  <p:notesViewPr>
    <p:cSldViewPr>
      <p:cViewPr varScale="1">
        <p:scale>
          <a:sx n="52" d="100"/>
          <a:sy n="52" d="100"/>
        </p:scale>
        <p:origin x="-2294" y="-77"/>
      </p:cViewPr>
      <p:guideLst>
        <p:guide orient="horz" pos="2952"/>
        <p:guide pos="223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07" Type="http://schemas.openxmlformats.org/officeDocument/2006/relationships/viewProps" Target="viewProps.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slide" Target="slides/slide90.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tableStyles" Target="tableStyles.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14788" y="0"/>
            <a:ext cx="3070225" cy="469900"/>
          </a:xfrm>
          <a:prstGeom prst="rect">
            <a:avLst/>
          </a:prstGeom>
        </p:spPr>
        <p:txBody>
          <a:bodyPr vert="horz" lIns="91440" tIns="45720" rIns="91440" bIns="45720" rtlCol="0"/>
          <a:lstStyle>
            <a:lvl1pPr algn="r">
              <a:defRPr sz="1200"/>
            </a:lvl1pPr>
          </a:lstStyle>
          <a:p>
            <a:fld id="{22F3EAFA-6714-4679-BAD0-8E7A2F196B55}" type="datetime1">
              <a:rPr lang="en-US" smtClean="0"/>
              <a:t>11/16/2017</a:t>
            </a:fld>
            <a:endParaRPr lang="en-US"/>
          </a:p>
        </p:txBody>
      </p:sp>
      <p:sp>
        <p:nvSpPr>
          <p:cNvPr id="4" name="Footer Placeholder 3"/>
          <p:cNvSpPr>
            <a:spLocks noGrp="1"/>
          </p:cNvSpPr>
          <p:nvPr>
            <p:ph type="ftr" sz="quarter" idx="2"/>
          </p:nvPr>
        </p:nvSpPr>
        <p:spPr>
          <a:xfrm>
            <a:off x="0" y="8902700"/>
            <a:ext cx="3070225"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14788" y="8902700"/>
            <a:ext cx="3070225" cy="469900"/>
          </a:xfrm>
          <a:prstGeom prst="rect">
            <a:avLst/>
          </a:prstGeom>
        </p:spPr>
        <p:txBody>
          <a:bodyPr vert="horz" lIns="91440" tIns="45720" rIns="91440" bIns="45720" rtlCol="0" anchor="b"/>
          <a:lstStyle>
            <a:lvl1pPr algn="r">
              <a:defRPr sz="1200"/>
            </a:lvl1pPr>
          </a:lstStyle>
          <a:p>
            <a:fld id="{BA5B793D-F32D-4AE5-BD6C-D66FAC0B70DF}" type="slidenum">
              <a:rPr lang="en-US" smtClean="0"/>
              <a:t>‹#›</a:t>
            </a:fld>
            <a:endParaRPr lang="en-US"/>
          </a:p>
        </p:txBody>
      </p:sp>
    </p:spTree>
    <p:extLst>
      <p:ext uri="{BB962C8B-B14F-4D97-AF65-F5344CB8AC3E}">
        <p14:creationId xmlns:p14="http://schemas.microsoft.com/office/powerpoint/2010/main" val="202487793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14100" y="0"/>
            <a:ext cx="3070860" cy="470258"/>
          </a:xfrm>
          <a:prstGeom prst="rect">
            <a:avLst/>
          </a:prstGeom>
        </p:spPr>
        <p:txBody>
          <a:bodyPr vert="horz" lIns="94046" tIns="47023" rIns="94046" bIns="47023" rtlCol="0"/>
          <a:lstStyle>
            <a:lvl1pPr algn="r">
              <a:defRPr sz="1200"/>
            </a:lvl1pPr>
          </a:lstStyle>
          <a:p>
            <a:fld id="{EF32AEE4-C0A1-41B8-87A0-325D4B24B8AF}" type="datetime1">
              <a:rPr lang="en-US" smtClean="0"/>
              <a:t>11/16/2017</a:t>
            </a:fld>
            <a:endParaRPr lang="en-US"/>
          </a:p>
        </p:txBody>
      </p:sp>
      <p:sp>
        <p:nvSpPr>
          <p:cNvPr id="4" name="Slide Image Placeholder 3"/>
          <p:cNvSpPr>
            <a:spLocks noGrp="1" noRot="1" noChangeAspect="1"/>
          </p:cNvSpPr>
          <p:nvPr>
            <p:ph type="sldImg" idx="2"/>
          </p:nvPr>
        </p:nvSpPr>
        <p:spPr>
          <a:xfrm>
            <a:off x="1433513" y="1171575"/>
            <a:ext cx="4219575" cy="3163888"/>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708660" y="4510564"/>
            <a:ext cx="5669280" cy="3690461"/>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4"/>
            <a:ext cx="3070860" cy="470257"/>
          </a:xfrm>
          <a:prstGeom prst="rect">
            <a:avLst/>
          </a:prstGeom>
        </p:spPr>
        <p:txBody>
          <a:bodyPr vert="horz" lIns="94046" tIns="47023" rIns="94046" bIns="47023" rtlCol="0" anchor="b"/>
          <a:lstStyle>
            <a:lvl1pPr algn="r">
              <a:defRPr sz="1200"/>
            </a:lvl1pPr>
          </a:lstStyle>
          <a:p>
            <a:fld id="{44051B22-C357-4AEB-9849-CEC7C822286D}" type="slidenum">
              <a:rPr lang="en-US" smtClean="0"/>
              <a:t>‹#›</a:t>
            </a:fld>
            <a:endParaRPr lang="en-US"/>
          </a:p>
        </p:txBody>
      </p:sp>
    </p:spTree>
    <p:extLst>
      <p:ext uri="{BB962C8B-B14F-4D97-AF65-F5344CB8AC3E}">
        <p14:creationId xmlns:p14="http://schemas.microsoft.com/office/powerpoint/2010/main" val="258294234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051B22-C357-4AEB-9849-CEC7C822286D}" type="slidenum">
              <a:rPr lang="en-US" smtClean="0"/>
              <a:t>1</a:t>
            </a:fld>
            <a:endParaRPr lang="en-US"/>
          </a:p>
        </p:txBody>
      </p:sp>
      <p:sp>
        <p:nvSpPr>
          <p:cNvPr id="5" name="Date Placeholder 4"/>
          <p:cNvSpPr>
            <a:spLocks noGrp="1"/>
          </p:cNvSpPr>
          <p:nvPr>
            <p:ph type="dt" idx="11"/>
          </p:nvPr>
        </p:nvSpPr>
        <p:spPr/>
        <p:txBody>
          <a:bodyPr/>
          <a:lstStyle/>
          <a:p>
            <a:fld id="{0DBECC19-11F3-4C98-9AA7-9C320A34A82F}" type="datetime1">
              <a:rPr lang="en-US" smtClean="0"/>
              <a:t>11/16/2017</a:t>
            </a:fld>
            <a:endParaRPr lang="en-US"/>
          </a:p>
        </p:txBody>
      </p:sp>
    </p:spTree>
    <p:extLst>
      <p:ext uri="{BB962C8B-B14F-4D97-AF65-F5344CB8AC3E}">
        <p14:creationId xmlns:p14="http://schemas.microsoft.com/office/powerpoint/2010/main" val="1822360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 Property</a:t>
            </a:r>
            <a:r>
              <a:rPr lang="en-US" baseline="0" dirty="0"/>
              <a:t> of AgriSafe</a:t>
            </a:r>
            <a:endParaRPr lang="en-US" dirty="0"/>
          </a:p>
        </p:txBody>
      </p:sp>
      <p:sp>
        <p:nvSpPr>
          <p:cNvPr id="4" name="Slide Number Placeholder 3"/>
          <p:cNvSpPr>
            <a:spLocks noGrp="1"/>
          </p:cNvSpPr>
          <p:nvPr>
            <p:ph type="sldNum" sz="quarter" idx="10"/>
          </p:nvPr>
        </p:nvSpPr>
        <p:spPr/>
        <p:txBody>
          <a:bodyPr/>
          <a:lstStyle/>
          <a:p>
            <a:fld id="{44051B22-C357-4AEB-9849-CEC7C822286D}" type="slidenum">
              <a:rPr lang="en-US" smtClean="0"/>
              <a:t>13</a:t>
            </a:fld>
            <a:endParaRPr lang="en-US"/>
          </a:p>
        </p:txBody>
      </p:sp>
      <p:sp>
        <p:nvSpPr>
          <p:cNvPr id="5" name="Date Placeholder 4"/>
          <p:cNvSpPr>
            <a:spLocks noGrp="1"/>
          </p:cNvSpPr>
          <p:nvPr>
            <p:ph type="dt" idx="11"/>
          </p:nvPr>
        </p:nvSpPr>
        <p:spPr/>
        <p:txBody>
          <a:bodyPr/>
          <a:lstStyle/>
          <a:p>
            <a:fld id="{FA8502EA-9901-413B-9B9B-D478242DA0D2}" type="datetime1">
              <a:rPr lang="en-US" smtClean="0"/>
              <a:t>11/16/2017</a:t>
            </a:fld>
            <a:endParaRPr lang="en-US"/>
          </a:p>
        </p:txBody>
      </p:sp>
    </p:spTree>
    <p:extLst>
      <p:ext uri="{BB962C8B-B14F-4D97-AF65-F5344CB8AC3E}">
        <p14:creationId xmlns:p14="http://schemas.microsoft.com/office/powerpoint/2010/main" val="1199604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Photo property of AgriSafe Network</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6917" indent="-291122" eaLnBrk="0" hangingPunct="0">
              <a:defRPr sz="2000" i="1">
                <a:solidFill>
                  <a:schemeClr val="tx1"/>
                </a:solidFill>
                <a:latin typeface="Arial" charset="0"/>
              </a:defRPr>
            </a:lvl2pPr>
            <a:lvl3pPr marL="1164488" indent="-232898" eaLnBrk="0" hangingPunct="0">
              <a:defRPr sz="2000" i="1">
                <a:solidFill>
                  <a:schemeClr val="tx1"/>
                </a:solidFill>
                <a:latin typeface="Arial" charset="0"/>
              </a:defRPr>
            </a:lvl3pPr>
            <a:lvl4pPr marL="1630284" indent="-232898" eaLnBrk="0" hangingPunct="0">
              <a:defRPr sz="2000" i="1">
                <a:solidFill>
                  <a:schemeClr val="tx1"/>
                </a:solidFill>
                <a:latin typeface="Arial" charset="0"/>
              </a:defRPr>
            </a:lvl4pPr>
            <a:lvl5pPr marL="2096079" indent="-232898" eaLnBrk="0" hangingPunct="0">
              <a:defRPr sz="2000" i="1">
                <a:solidFill>
                  <a:schemeClr val="tx1"/>
                </a:solidFill>
                <a:latin typeface="Arial" charset="0"/>
              </a:defRPr>
            </a:lvl5pPr>
            <a:lvl6pPr marL="2561874" indent="-232898" eaLnBrk="0" fontAlgn="base" hangingPunct="0">
              <a:spcBef>
                <a:spcPct val="50000"/>
              </a:spcBef>
              <a:spcAft>
                <a:spcPct val="0"/>
              </a:spcAft>
              <a:defRPr sz="2000" i="1">
                <a:solidFill>
                  <a:schemeClr val="tx1"/>
                </a:solidFill>
                <a:latin typeface="Arial" charset="0"/>
              </a:defRPr>
            </a:lvl6pPr>
            <a:lvl7pPr marL="3027670" indent="-232898" eaLnBrk="0" fontAlgn="base" hangingPunct="0">
              <a:spcBef>
                <a:spcPct val="50000"/>
              </a:spcBef>
              <a:spcAft>
                <a:spcPct val="0"/>
              </a:spcAft>
              <a:defRPr sz="2000" i="1">
                <a:solidFill>
                  <a:schemeClr val="tx1"/>
                </a:solidFill>
                <a:latin typeface="Arial" charset="0"/>
              </a:defRPr>
            </a:lvl7pPr>
            <a:lvl8pPr marL="3493465" indent="-232898" eaLnBrk="0" fontAlgn="base" hangingPunct="0">
              <a:spcBef>
                <a:spcPct val="50000"/>
              </a:spcBef>
              <a:spcAft>
                <a:spcPct val="0"/>
              </a:spcAft>
              <a:defRPr sz="2000" i="1">
                <a:solidFill>
                  <a:schemeClr val="tx1"/>
                </a:solidFill>
                <a:latin typeface="Arial" charset="0"/>
              </a:defRPr>
            </a:lvl8pPr>
            <a:lvl9pPr marL="3959261" indent="-232898" eaLnBrk="0" fontAlgn="base" hangingPunct="0">
              <a:spcBef>
                <a:spcPct val="50000"/>
              </a:spcBef>
              <a:spcAft>
                <a:spcPct val="0"/>
              </a:spcAft>
              <a:defRPr sz="2000" i="1">
                <a:solidFill>
                  <a:schemeClr val="tx1"/>
                </a:solidFill>
                <a:latin typeface="Arial" charset="0"/>
              </a:defRPr>
            </a:lvl9pPr>
          </a:lstStyle>
          <a:p>
            <a:fld id="{A6B98226-3C49-4A64-85AE-EF2983836F60}" type="slidenum">
              <a:rPr lang="en-US" sz="1200" i="0">
                <a:solidFill>
                  <a:srgbClr val="000000"/>
                </a:solidFill>
                <a:latin typeface="Times New Roman" pitchFamily="18" charset="0"/>
              </a:rPr>
              <a:pPr/>
              <a:t>14</a:t>
            </a:fld>
            <a:endParaRPr lang="en-US" sz="1200" i="0">
              <a:solidFill>
                <a:srgbClr val="000000"/>
              </a:solidFill>
              <a:latin typeface="Times New Roman" pitchFamily="18" charset="0"/>
            </a:endParaRPr>
          </a:p>
        </p:txBody>
      </p:sp>
    </p:spTree>
    <p:extLst>
      <p:ext uri="{BB962C8B-B14F-4D97-AF65-F5344CB8AC3E}">
        <p14:creationId xmlns:p14="http://schemas.microsoft.com/office/powerpoint/2010/main" val="3346801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Review sound conduction pathway</a:t>
            </a:r>
          </a:p>
        </p:txBody>
      </p:sp>
      <p:sp>
        <p:nvSpPr>
          <p:cNvPr id="4" name="Slide Number Placeholder 3"/>
          <p:cNvSpPr>
            <a:spLocks noGrp="1"/>
          </p:cNvSpPr>
          <p:nvPr>
            <p:ph type="sldNum" sz="quarter" idx="10"/>
          </p:nvPr>
        </p:nvSpPr>
        <p:spPr/>
        <p:txBody>
          <a:bodyPr/>
          <a:lstStyle/>
          <a:p>
            <a:fld id="{AD6156FD-9AAB-4249-BDC5-2BDA358DCD5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587039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Oregon is one of the states</a:t>
            </a:r>
            <a:r>
              <a:rPr lang="en-US" baseline="0" dirty="0"/>
              <a:t> with its own program – they have excellent materials that can be found on their web page</a:t>
            </a:r>
            <a:endParaRPr lang="en-US" dirty="0"/>
          </a:p>
        </p:txBody>
      </p:sp>
      <p:sp>
        <p:nvSpPr>
          <p:cNvPr id="4" name="Slide Number Placeholder 3"/>
          <p:cNvSpPr>
            <a:spLocks noGrp="1"/>
          </p:cNvSpPr>
          <p:nvPr>
            <p:ph type="sldNum" sz="quarter" idx="10"/>
          </p:nvPr>
        </p:nvSpPr>
        <p:spPr/>
        <p:txBody>
          <a:bodyPr/>
          <a:lstStyle/>
          <a:p>
            <a:fld id="{44051B22-C357-4AEB-9849-CEC7C822286D}" type="slidenum">
              <a:rPr lang="en-US" smtClean="0"/>
              <a:t>22</a:t>
            </a:fld>
            <a:endParaRPr lang="en-US"/>
          </a:p>
        </p:txBody>
      </p:sp>
      <p:sp>
        <p:nvSpPr>
          <p:cNvPr id="5" name="Date Placeholder 4"/>
          <p:cNvSpPr>
            <a:spLocks noGrp="1"/>
          </p:cNvSpPr>
          <p:nvPr>
            <p:ph type="dt" idx="11"/>
          </p:nvPr>
        </p:nvSpPr>
        <p:spPr/>
        <p:txBody>
          <a:bodyPr/>
          <a:lstStyle/>
          <a:p>
            <a:fld id="{3EE16D6F-3741-4D12-AF5E-E5B87CAED265}" type="datetime1">
              <a:rPr lang="en-US" smtClean="0"/>
              <a:t>11/16/2017</a:t>
            </a:fld>
            <a:endParaRPr lang="en-US"/>
          </a:p>
        </p:txBody>
      </p:sp>
    </p:spTree>
    <p:extLst>
      <p:ext uri="{BB962C8B-B14F-4D97-AF65-F5344CB8AC3E}">
        <p14:creationId xmlns:p14="http://schemas.microsoft.com/office/powerpoint/2010/main" val="2863962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r>
              <a:rPr lang="en-US" sz="800" dirty="0"/>
              <a:t>Sources:</a:t>
            </a:r>
          </a:p>
          <a:p>
            <a:endParaRPr lang="en-US" sz="800" dirty="0"/>
          </a:p>
          <a:p>
            <a:r>
              <a:rPr lang="en-US" sz="800" dirty="0"/>
              <a:t>Furman J. Cholinesterase Monitoring for Agricultural Pesticide Handlers: Guidelines for Health Care Providers in Washington State. Olympia, Washington: Washington State Department of Labor and Industries, Division of Occupational Safety and Health; January, 2010. </a:t>
            </a:r>
          </a:p>
          <a:p>
            <a:r>
              <a:rPr lang="en-US" sz="800" dirty="0"/>
              <a:t>Cholinesterase Health Monitoring Program for USDA Employees. (2004). Cholinesterase Testing Program. Washington, DC: U.S. Department of Agriculture: Animal, Plant and Health Inspection Service. </a:t>
            </a:r>
          </a:p>
          <a:p>
            <a:r>
              <a:rPr lang="en-US" sz="800" dirty="0"/>
              <a:t>The Scientific Advisory Committee for Cholinesterase Monitoring formed under RCW 49.17.288. Cholinesterase Monitoring</a:t>
            </a:r>
          </a:p>
          <a:p>
            <a:r>
              <a:rPr lang="en-US" sz="800" dirty="0"/>
              <a:t>of Pesticide Handlers in Agriculture: 2004 – 2006. Final Report to the Washington Department of Labor and Industries, November 1, 2006.</a:t>
            </a:r>
          </a:p>
          <a:p>
            <a:endParaRPr lang="en-US" sz="800" dirty="0"/>
          </a:p>
          <a:p>
            <a:endParaRPr lang="en-US" sz="800" dirty="0"/>
          </a:p>
        </p:txBody>
      </p:sp>
      <p:sp>
        <p:nvSpPr>
          <p:cNvPr id="76804" name="Slide Number Placeholder 3"/>
          <p:cNvSpPr>
            <a:spLocks noGrp="1"/>
          </p:cNvSpPr>
          <p:nvPr>
            <p:ph type="sldNum" sz="quarter" idx="5"/>
          </p:nvPr>
        </p:nvSpPr>
        <p:spPr>
          <a:noFill/>
        </p:spPr>
        <p:txBody>
          <a:bodyPr/>
          <a:lstStyle/>
          <a:p>
            <a:fld id="{0B4CEC56-D7B2-4381-98A0-6D1A4807B95B}" type="slidenum">
              <a:rPr lang="en-US" smtClean="0">
                <a:solidFill>
                  <a:srgbClr val="000000"/>
                </a:solidFill>
              </a:rPr>
              <a:pPr/>
              <a:t>24</a:t>
            </a:fld>
            <a:endParaRPr lang="en-US">
              <a:solidFill>
                <a:srgbClr val="000000"/>
              </a:solidFill>
            </a:endParaRPr>
          </a:p>
        </p:txBody>
      </p:sp>
      <p:sp>
        <p:nvSpPr>
          <p:cNvPr id="2" name="Date Placeholder 1"/>
          <p:cNvSpPr>
            <a:spLocks noGrp="1"/>
          </p:cNvSpPr>
          <p:nvPr>
            <p:ph type="dt" idx="10"/>
          </p:nvPr>
        </p:nvSpPr>
        <p:spPr/>
        <p:txBody>
          <a:bodyPr/>
          <a:lstStyle/>
          <a:p>
            <a:fld id="{7F6AC365-BB32-415D-8A70-58EC5B7DCB81}" type="datetime1">
              <a:rPr lang="en-US" smtClean="0"/>
              <a:t>11/16/2017</a:t>
            </a:fld>
            <a:endParaRPr lang="en-US"/>
          </a:p>
        </p:txBody>
      </p:sp>
    </p:spTree>
    <p:extLst>
      <p:ext uri="{BB962C8B-B14F-4D97-AF65-F5344CB8AC3E}">
        <p14:creationId xmlns:p14="http://schemas.microsoft.com/office/powerpoint/2010/main" val="2780823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dirty="0"/>
              <a:t>We developed this protocol after review of 7 different protocols and came up with one standard protocol. </a:t>
            </a:r>
          </a:p>
        </p:txBody>
      </p:sp>
      <p:sp>
        <p:nvSpPr>
          <p:cNvPr id="69636" name="Slide Number Placeholder 3"/>
          <p:cNvSpPr>
            <a:spLocks noGrp="1"/>
          </p:cNvSpPr>
          <p:nvPr>
            <p:ph type="sldNum" sz="quarter" idx="5"/>
          </p:nvPr>
        </p:nvSpPr>
        <p:spPr>
          <a:noFill/>
        </p:spPr>
        <p:txBody>
          <a:bodyPr/>
          <a:lstStyle/>
          <a:p>
            <a:fld id="{ED0266FC-67D6-4964-B2DD-C09CABF6B35D}" type="slidenum">
              <a:rPr lang="en-US" smtClean="0">
                <a:solidFill>
                  <a:srgbClr val="000000"/>
                </a:solidFill>
              </a:rPr>
              <a:pPr/>
              <a:t>25</a:t>
            </a:fld>
            <a:endParaRPr lang="en-US">
              <a:solidFill>
                <a:srgbClr val="000000"/>
              </a:solidFill>
            </a:endParaRPr>
          </a:p>
        </p:txBody>
      </p:sp>
      <p:sp>
        <p:nvSpPr>
          <p:cNvPr id="2" name="Date Placeholder 1"/>
          <p:cNvSpPr>
            <a:spLocks noGrp="1"/>
          </p:cNvSpPr>
          <p:nvPr>
            <p:ph type="dt" idx="10"/>
          </p:nvPr>
        </p:nvSpPr>
        <p:spPr/>
        <p:txBody>
          <a:bodyPr/>
          <a:lstStyle/>
          <a:p>
            <a:fld id="{50B51565-A40E-4666-B103-DC704004ACB5}" type="datetime1">
              <a:rPr lang="en-US" smtClean="0"/>
              <a:t>11/16/2017</a:t>
            </a:fld>
            <a:endParaRPr lang="en-US"/>
          </a:p>
        </p:txBody>
      </p:sp>
    </p:spTree>
    <p:extLst>
      <p:ext uri="{BB962C8B-B14F-4D97-AF65-F5344CB8AC3E}">
        <p14:creationId xmlns:p14="http://schemas.microsoft.com/office/powerpoint/2010/main" val="2174266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US"/>
              <a:t>This is the cholinesterase algorthim </a:t>
            </a:r>
          </a:p>
          <a:p>
            <a:r>
              <a:rPr lang="en-US"/>
              <a:t>Handy map to guide you through the thinking of cholinesterase monitoring</a:t>
            </a:r>
          </a:p>
        </p:txBody>
      </p:sp>
      <p:sp>
        <p:nvSpPr>
          <p:cNvPr id="70660" name="Slide Number Placeholder 3"/>
          <p:cNvSpPr>
            <a:spLocks noGrp="1"/>
          </p:cNvSpPr>
          <p:nvPr>
            <p:ph type="sldNum" sz="quarter" idx="5"/>
          </p:nvPr>
        </p:nvSpPr>
        <p:spPr>
          <a:noFill/>
        </p:spPr>
        <p:txBody>
          <a:bodyPr/>
          <a:lstStyle/>
          <a:p>
            <a:fld id="{F6229B1B-1273-48FF-BD2B-D6DABA85A42E}" type="slidenum">
              <a:rPr lang="en-US" smtClean="0"/>
              <a:pPr/>
              <a:t>26</a:t>
            </a:fld>
            <a:endParaRPr lang="en-US"/>
          </a:p>
        </p:txBody>
      </p:sp>
    </p:spTree>
    <p:extLst>
      <p:ext uri="{BB962C8B-B14F-4D97-AF65-F5344CB8AC3E}">
        <p14:creationId xmlns:p14="http://schemas.microsoft.com/office/powerpoint/2010/main" val="620163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r>
              <a:rPr lang="en-US"/>
              <a:t>We monitor with some of the most toxic chemicals</a:t>
            </a:r>
          </a:p>
          <a:p>
            <a:r>
              <a:rPr lang="en-US"/>
              <a:t>Monitor when meet the level of working </a:t>
            </a:r>
          </a:p>
          <a:p>
            <a:endParaRPr lang="en-US"/>
          </a:p>
          <a:p>
            <a:endParaRPr lang="en-US"/>
          </a:p>
        </p:txBody>
      </p:sp>
      <p:sp>
        <p:nvSpPr>
          <p:cNvPr id="71684" name="Slide Number Placeholder 3"/>
          <p:cNvSpPr>
            <a:spLocks noGrp="1"/>
          </p:cNvSpPr>
          <p:nvPr>
            <p:ph type="sldNum" sz="quarter" idx="5"/>
          </p:nvPr>
        </p:nvSpPr>
        <p:spPr>
          <a:noFill/>
        </p:spPr>
        <p:txBody>
          <a:bodyPr/>
          <a:lstStyle/>
          <a:p>
            <a:fld id="{0289D274-152B-49BF-B0A1-DDC41393FC9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100874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a:p>
        </p:txBody>
      </p:sp>
      <p:sp>
        <p:nvSpPr>
          <p:cNvPr id="73732" name="Slide Number Placeholder 3"/>
          <p:cNvSpPr>
            <a:spLocks noGrp="1"/>
          </p:cNvSpPr>
          <p:nvPr>
            <p:ph type="sldNum" sz="quarter" idx="5"/>
          </p:nvPr>
        </p:nvSpPr>
        <p:spPr>
          <a:noFill/>
        </p:spPr>
        <p:txBody>
          <a:bodyPr/>
          <a:lstStyle/>
          <a:p>
            <a:fld id="{C7A80800-8DED-49C5-8AC5-6B062E5D3A0C}" type="slidenum">
              <a:rPr lang="en-US" smtClean="0">
                <a:solidFill>
                  <a:srgbClr val="000000"/>
                </a:solidFill>
              </a:rPr>
              <a:pPr/>
              <a:t>28</a:t>
            </a:fld>
            <a:endParaRPr lang="en-US">
              <a:solidFill>
                <a:srgbClr val="000000"/>
              </a:solidFill>
            </a:endParaRPr>
          </a:p>
        </p:txBody>
      </p:sp>
    </p:spTree>
    <p:extLst>
      <p:ext uri="{BB962C8B-B14F-4D97-AF65-F5344CB8AC3E}">
        <p14:creationId xmlns:p14="http://schemas.microsoft.com/office/powerpoint/2010/main" val="1404297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a:t>MCN has permission to use photo</a:t>
            </a:r>
          </a:p>
        </p:txBody>
      </p:sp>
      <p:sp>
        <p:nvSpPr>
          <p:cNvPr id="78852" name="Slide Number Placeholder 3"/>
          <p:cNvSpPr>
            <a:spLocks noGrp="1"/>
          </p:cNvSpPr>
          <p:nvPr>
            <p:ph type="sldNum" sz="quarter" idx="5"/>
          </p:nvPr>
        </p:nvSpPr>
        <p:spPr>
          <a:noFill/>
        </p:spPr>
        <p:txBody>
          <a:bodyPr/>
          <a:lstStyle/>
          <a:p>
            <a:fld id="{15005BB0-E1EF-4149-94F1-45A18D1C6D9A}" type="slidenum">
              <a:rPr lang="en-US" smtClean="0">
                <a:solidFill>
                  <a:srgbClr val="000000"/>
                </a:solidFill>
              </a:rPr>
              <a:pPr/>
              <a:t>29</a:t>
            </a:fld>
            <a:endParaRPr lang="en-US">
              <a:solidFill>
                <a:srgbClr val="000000"/>
              </a:solidFill>
            </a:endParaRPr>
          </a:p>
        </p:txBody>
      </p:sp>
    </p:spTree>
    <p:extLst>
      <p:ext uri="{BB962C8B-B14F-4D97-AF65-F5344CB8AC3E}">
        <p14:creationId xmlns:p14="http://schemas.microsoft.com/office/powerpoint/2010/main" val="3168608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OSHA’s agricultural standards</a:t>
            </a:r>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i="1">
                <a:solidFill>
                  <a:schemeClr val="tx1"/>
                </a:solidFill>
                <a:latin typeface="Arial" charset="0"/>
              </a:defRPr>
            </a:lvl1pPr>
            <a:lvl2pPr marL="778642" indent="-299478" eaLnBrk="0" hangingPunct="0">
              <a:defRPr sz="2100" i="1">
                <a:solidFill>
                  <a:schemeClr val="tx1"/>
                </a:solidFill>
                <a:latin typeface="Arial" charset="0"/>
              </a:defRPr>
            </a:lvl2pPr>
            <a:lvl3pPr marL="1197911" indent="-239582" eaLnBrk="0" hangingPunct="0">
              <a:defRPr sz="2100" i="1">
                <a:solidFill>
                  <a:schemeClr val="tx1"/>
                </a:solidFill>
                <a:latin typeface="Arial" charset="0"/>
              </a:defRPr>
            </a:lvl3pPr>
            <a:lvl4pPr marL="1677076" indent="-239582" eaLnBrk="0" hangingPunct="0">
              <a:defRPr sz="2100" i="1">
                <a:solidFill>
                  <a:schemeClr val="tx1"/>
                </a:solidFill>
                <a:latin typeface="Arial" charset="0"/>
              </a:defRPr>
            </a:lvl4pPr>
            <a:lvl5pPr marL="2156241" indent="-239582" eaLnBrk="0" hangingPunct="0">
              <a:defRPr sz="2100" i="1">
                <a:solidFill>
                  <a:schemeClr val="tx1"/>
                </a:solidFill>
                <a:latin typeface="Arial" charset="0"/>
              </a:defRPr>
            </a:lvl5pPr>
            <a:lvl6pPr marL="2635405" indent="-239582" eaLnBrk="0" fontAlgn="base" hangingPunct="0">
              <a:spcBef>
                <a:spcPct val="50000"/>
              </a:spcBef>
              <a:spcAft>
                <a:spcPct val="0"/>
              </a:spcAft>
              <a:defRPr sz="2100" i="1">
                <a:solidFill>
                  <a:schemeClr val="tx1"/>
                </a:solidFill>
                <a:latin typeface="Arial" charset="0"/>
              </a:defRPr>
            </a:lvl6pPr>
            <a:lvl7pPr marL="3114570" indent="-239582" eaLnBrk="0" fontAlgn="base" hangingPunct="0">
              <a:spcBef>
                <a:spcPct val="50000"/>
              </a:spcBef>
              <a:spcAft>
                <a:spcPct val="0"/>
              </a:spcAft>
              <a:defRPr sz="2100" i="1">
                <a:solidFill>
                  <a:schemeClr val="tx1"/>
                </a:solidFill>
                <a:latin typeface="Arial" charset="0"/>
              </a:defRPr>
            </a:lvl7pPr>
            <a:lvl8pPr marL="3593734" indent="-239582" eaLnBrk="0" fontAlgn="base" hangingPunct="0">
              <a:spcBef>
                <a:spcPct val="50000"/>
              </a:spcBef>
              <a:spcAft>
                <a:spcPct val="0"/>
              </a:spcAft>
              <a:defRPr sz="2100" i="1">
                <a:solidFill>
                  <a:schemeClr val="tx1"/>
                </a:solidFill>
                <a:latin typeface="Arial" charset="0"/>
              </a:defRPr>
            </a:lvl8pPr>
            <a:lvl9pPr marL="4072899" indent="-239582" eaLnBrk="0" fontAlgn="base" hangingPunct="0">
              <a:spcBef>
                <a:spcPct val="50000"/>
              </a:spcBef>
              <a:spcAft>
                <a:spcPct val="0"/>
              </a:spcAft>
              <a:defRPr sz="2100" i="1">
                <a:solidFill>
                  <a:schemeClr val="tx1"/>
                </a:solidFill>
                <a:latin typeface="Arial" charset="0"/>
              </a:defRPr>
            </a:lvl9pPr>
          </a:lstStyle>
          <a:p>
            <a:fld id="{E180CFF7-C05B-4A85-93FF-DFFFFE2D7730}" type="slidenum">
              <a:rPr lang="en-US" sz="1200" i="0">
                <a:solidFill>
                  <a:srgbClr val="000000"/>
                </a:solidFill>
                <a:latin typeface="Times New Roman" pitchFamily="18" charset="0"/>
              </a:rPr>
              <a:pPr/>
              <a:t>5</a:t>
            </a:fld>
            <a:endParaRPr lang="en-US" sz="1200" i="0">
              <a:solidFill>
                <a:srgbClr val="000000"/>
              </a:solidFill>
              <a:latin typeface="Times New Roman" pitchFamily="18" charset="0"/>
            </a:endParaRPr>
          </a:p>
        </p:txBody>
      </p:sp>
      <p:sp>
        <p:nvSpPr>
          <p:cNvPr id="2" name="Date Placeholder 1"/>
          <p:cNvSpPr>
            <a:spLocks noGrp="1"/>
          </p:cNvSpPr>
          <p:nvPr>
            <p:ph type="dt" idx="10"/>
          </p:nvPr>
        </p:nvSpPr>
        <p:spPr/>
        <p:txBody>
          <a:bodyPr/>
          <a:lstStyle/>
          <a:p>
            <a:fld id="{CB7BD596-2667-412D-9AEC-FCAEF14B5620}" type="datetime1">
              <a:rPr lang="en-US" smtClean="0">
                <a:solidFill>
                  <a:prstClr val="black"/>
                </a:solidFill>
              </a:rPr>
              <a:pPr/>
              <a:t>11/16/2017</a:t>
            </a:fld>
            <a:endParaRPr lang="en-US">
              <a:solidFill>
                <a:prstClr val="black"/>
              </a:solidFill>
            </a:endParaRPr>
          </a:p>
        </p:txBody>
      </p:sp>
    </p:spTree>
    <p:extLst>
      <p:ext uri="{BB962C8B-B14F-4D97-AF65-F5344CB8AC3E}">
        <p14:creationId xmlns:p14="http://schemas.microsoft.com/office/powerpoint/2010/main" val="2555341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a:t>MCN has permission to use photo</a:t>
            </a:r>
          </a:p>
        </p:txBody>
      </p:sp>
      <p:sp>
        <p:nvSpPr>
          <p:cNvPr id="79876" name="Slide Number Placeholder 3"/>
          <p:cNvSpPr txBox="1">
            <a:spLocks noGrp="1"/>
          </p:cNvSpPr>
          <p:nvPr/>
        </p:nvSpPr>
        <p:spPr bwMode="auto">
          <a:xfrm>
            <a:off x="4014100" y="8902343"/>
            <a:ext cx="3070860" cy="468630"/>
          </a:xfrm>
          <a:prstGeom prst="rect">
            <a:avLst/>
          </a:prstGeom>
          <a:noFill/>
          <a:ln w="9525">
            <a:noFill/>
            <a:miter lim="800000"/>
            <a:headEnd/>
            <a:tailEnd/>
          </a:ln>
        </p:spPr>
        <p:txBody>
          <a:bodyPr lIns="94046" tIns="47023" rIns="94046" bIns="47023" anchor="b"/>
          <a:lstStyle/>
          <a:p>
            <a:pPr algn="r" fontAlgn="base">
              <a:spcBef>
                <a:spcPct val="0"/>
              </a:spcBef>
              <a:spcAft>
                <a:spcPct val="0"/>
              </a:spcAft>
            </a:pPr>
            <a:fld id="{DD301506-DB60-46BA-84A0-2896935D738E}" type="slidenum">
              <a:rPr lang="en-US" sz="1200">
                <a:solidFill>
                  <a:srgbClr val="000000"/>
                </a:solidFill>
                <a:latin typeface="Arial" charset="0"/>
              </a:rPr>
              <a:pPr algn="r" fontAlgn="base">
                <a:spcBef>
                  <a:spcPct val="0"/>
                </a:spcBef>
                <a:spcAft>
                  <a:spcPct val="0"/>
                </a:spcAft>
              </a:pPr>
              <a:t>30</a:t>
            </a:fld>
            <a:endParaRPr lang="en-US" sz="1200">
              <a:solidFill>
                <a:srgbClr val="000000"/>
              </a:solidFill>
              <a:latin typeface="Arial" charset="0"/>
            </a:endParaRPr>
          </a:p>
        </p:txBody>
      </p:sp>
    </p:spTree>
    <p:extLst>
      <p:ext uri="{BB962C8B-B14F-4D97-AF65-F5344CB8AC3E}">
        <p14:creationId xmlns:p14="http://schemas.microsoft.com/office/powerpoint/2010/main" val="2000803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r>
              <a:rPr lang="en-US"/>
              <a:t>MCN has permission to use photo</a:t>
            </a:r>
          </a:p>
          <a:p>
            <a:r>
              <a:rPr lang="en-US"/>
              <a:t>An important part of the cholinesterase protocol is to </a:t>
            </a:r>
            <a:r>
              <a:rPr lang="en-US" u="sng"/>
              <a:t>Review work practices</a:t>
            </a:r>
            <a:r>
              <a:rPr lang="en-US"/>
              <a:t>.  The work practices that need to be evaluated and discussed are:</a:t>
            </a:r>
          </a:p>
          <a:p>
            <a:r>
              <a:rPr lang="en-US"/>
              <a:t>- Understanding the label – the label provides the information needed to wear appropriate  personal protective equipment</a:t>
            </a:r>
          </a:p>
          <a:p>
            <a:pPr>
              <a:buFontTx/>
              <a:buChar char="-"/>
            </a:pPr>
            <a:r>
              <a:rPr lang="en-US"/>
              <a:t>Wearing the protective equipment recommended on the label including making sure the personal protective equipment is the right fit. (gloves, respirator) </a:t>
            </a:r>
          </a:p>
          <a:p>
            <a:pPr>
              <a:buFontTx/>
              <a:buChar char="-"/>
            </a:pPr>
            <a:r>
              <a:rPr lang="en-US"/>
              <a:t>- Pesticide handling practices to reduce risks of exposures </a:t>
            </a:r>
          </a:p>
          <a:p>
            <a:pPr>
              <a:buFontTx/>
              <a:buChar char="-"/>
            </a:pPr>
            <a:r>
              <a:rPr lang="en-US"/>
              <a:t>- when there are chemical spills -  take the appropriate precautions </a:t>
            </a:r>
          </a:p>
          <a:p>
            <a:pPr>
              <a:buFontTx/>
              <a:buChar char="-"/>
            </a:pPr>
            <a:r>
              <a:rPr lang="en-US"/>
              <a:t>-  report symptoms to employer and/or  health care professional so appropriate follow can occur in a timely manner</a:t>
            </a:r>
          </a:p>
          <a:p>
            <a:pPr>
              <a:buFontTx/>
              <a:buChar char="-"/>
            </a:pPr>
            <a:r>
              <a:rPr lang="en-US"/>
              <a:t>- reporting exposure to employer/ health care provider and other agencies as appropriate</a:t>
            </a:r>
          </a:p>
          <a:p>
            <a:endParaRPr lang="en-US"/>
          </a:p>
          <a:p>
            <a:endParaRPr lang="en-US"/>
          </a:p>
        </p:txBody>
      </p:sp>
      <p:sp>
        <p:nvSpPr>
          <p:cNvPr id="80900" name="Slide Number Placeholder 3"/>
          <p:cNvSpPr>
            <a:spLocks noGrp="1"/>
          </p:cNvSpPr>
          <p:nvPr>
            <p:ph type="sldNum" sz="quarter" idx="5"/>
          </p:nvPr>
        </p:nvSpPr>
        <p:spPr>
          <a:noFill/>
        </p:spPr>
        <p:txBody>
          <a:bodyPr/>
          <a:lstStyle/>
          <a:p>
            <a:fld id="{130AC083-1610-42E2-AE6D-BBB02347F99F}" type="slidenum">
              <a:rPr lang="en-US" smtClean="0">
                <a:solidFill>
                  <a:srgbClr val="000000"/>
                </a:solidFill>
              </a:rPr>
              <a:pPr/>
              <a:t>31</a:t>
            </a:fld>
            <a:endParaRPr lang="en-US">
              <a:solidFill>
                <a:srgbClr val="000000"/>
              </a:solidFill>
            </a:endParaRPr>
          </a:p>
        </p:txBody>
      </p:sp>
    </p:spTree>
    <p:extLst>
      <p:ext uri="{BB962C8B-B14F-4D97-AF65-F5344CB8AC3E}">
        <p14:creationId xmlns:p14="http://schemas.microsoft.com/office/powerpoint/2010/main" val="2875693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7996DA67-8BEC-462B-A974-C37F9F8E4292}" type="slidenum">
              <a:rPr lang="en-US" smtClean="0">
                <a:solidFill>
                  <a:srgbClr val="000000"/>
                </a:solidFill>
              </a:rPr>
              <a:pPr/>
              <a:t>32</a:t>
            </a:fld>
            <a:endParaRPr lang="en-US">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a:t>MCN has permission to use photo</a:t>
            </a:r>
          </a:p>
          <a:p>
            <a:pPr eaLnBrk="1" hangingPunct="1"/>
            <a:r>
              <a:rPr lang="en-US"/>
              <a:t>For the clinicians in the audience, let’s just review your role.  One of the points we have not made thus far is that the clinician plays a critical role in making sure suspected and confirmed pesticide exposures are not only identified but also reported. In most cases you are the first line in the identification of symptoms and determining the appropriate course of treatment and follow up. Reporting is also an important role – in fact in over 30 states there is a law requiring clinicians to report suspected and confirmed pesticide exposures This has a very important impact on the kinds of pesticides that remain on the market. The good thing is there is no need to be expert on this topic and there are plenty of resources. </a:t>
            </a:r>
          </a:p>
        </p:txBody>
      </p:sp>
    </p:spTree>
    <p:extLst>
      <p:ext uri="{BB962C8B-B14F-4D97-AF65-F5344CB8AC3E}">
        <p14:creationId xmlns:p14="http://schemas.microsoft.com/office/powerpoint/2010/main" val="846314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051B22-C357-4AEB-9849-CEC7C822286D}" type="slidenum">
              <a:rPr lang="en-US" smtClean="0"/>
              <a:t>33</a:t>
            </a:fld>
            <a:endParaRPr lang="en-US"/>
          </a:p>
        </p:txBody>
      </p:sp>
      <p:sp>
        <p:nvSpPr>
          <p:cNvPr id="5" name="Date Placeholder 4"/>
          <p:cNvSpPr>
            <a:spLocks noGrp="1"/>
          </p:cNvSpPr>
          <p:nvPr>
            <p:ph type="dt" idx="11"/>
          </p:nvPr>
        </p:nvSpPr>
        <p:spPr/>
        <p:txBody>
          <a:bodyPr/>
          <a:lstStyle/>
          <a:p>
            <a:fld id="{5753D406-111D-40FD-AD0B-9F1729AC0DB3}" type="datetime1">
              <a:rPr lang="en-US" smtClean="0"/>
              <a:t>11/16/2017</a:t>
            </a:fld>
            <a:endParaRPr lang="en-US"/>
          </a:p>
        </p:txBody>
      </p:sp>
    </p:spTree>
    <p:extLst>
      <p:ext uri="{BB962C8B-B14F-4D97-AF65-F5344CB8AC3E}">
        <p14:creationId xmlns:p14="http://schemas.microsoft.com/office/powerpoint/2010/main" val="3258931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by State for different pesticide restrictions and trainings </a:t>
            </a:r>
          </a:p>
          <a:p>
            <a:r>
              <a:rPr lang="en-US" dirty="0"/>
              <a:t>Often times the education comes from the Cooperative Extension </a:t>
            </a:r>
          </a:p>
          <a:p>
            <a:endParaRPr lang="en-US" dirty="0"/>
          </a:p>
        </p:txBody>
      </p:sp>
      <p:sp>
        <p:nvSpPr>
          <p:cNvPr id="4" name="Slide Number Placeholder 3"/>
          <p:cNvSpPr>
            <a:spLocks noGrp="1"/>
          </p:cNvSpPr>
          <p:nvPr>
            <p:ph type="sldNum" sz="quarter" idx="10"/>
          </p:nvPr>
        </p:nvSpPr>
        <p:spPr/>
        <p:txBody>
          <a:bodyPr/>
          <a:lstStyle/>
          <a:p>
            <a:fld id="{44051B22-C357-4AEB-9849-CEC7C822286D}" type="slidenum">
              <a:rPr lang="en-US" smtClean="0">
                <a:solidFill>
                  <a:prstClr val="black"/>
                </a:solidFill>
              </a:rPr>
              <a:pPr/>
              <a:t>34</a:t>
            </a:fld>
            <a:endParaRPr lang="en-US">
              <a:solidFill>
                <a:prstClr val="black"/>
              </a:solidFill>
            </a:endParaRPr>
          </a:p>
        </p:txBody>
      </p:sp>
      <p:sp>
        <p:nvSpPr>
          <p:cNvPr id="5" name="Date Placeholder 4"/>
          <p:cNvSpPr>
            <a:spLocks noGrp="1"/>
          </p:cNvSpPr>
          <p:nvPr>
            <p:ph type="dt" idx="11"/>
          </p:nvPr>
        </p:nvSpPr>
        <p:spPr/>
        <p:txBody>
          <a:bodyPr/>
          <a:lstStyle/>
          <a:p>
            <a:fld id="{5FA1F4B4-22B3-46D0-A46E-32144254D1DC}" type="datetime1">
              <a:rPr lang="en-US" smtClean="0"/>
              <a:t>11/16/2017</a:t>
            </a:fld>
            <a:endParaRPr lang="en-US"/>
          </a:p>
        </p:txBody>
      </p:sp>
    </p:spTree>
    <p:extLst>
      <p:ext uri="{BB962C8B-B14F-4D97-AF65-F5344CB8AC3E}">
        <p14:creationId xmlns:p14="http://schemas.microsoft.com/office/powerpoint/2010/main" val="371171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defRPr/>
            </a:pPr>
            <a:r>
              <a:rPr lang="en-US" dirty="0">
                <a:solidFill>
                  <a:prstClr val="black"/>
                </a:solidFill>
                <a:latin typeface="Arial" panose="020B0604020202020204" pitchFamily="34" charset="0"/>
              </a:rPr>
              <a:t>While many pesticide labels require the use of chemical-resistant PPE, some fumigants prohibit the use of chemical-resistant PPE. Methyl bromide and other fumigant gases can become trapped inside chemical protective gloves or boots and can cause chemical burns to the skin. Since some pesticide handling activities increase the chance of exposure, such as mixing and loading, the label may require higher levels of protection during these activities. Levels of respiratory protection also vary among different pesticides and different levels of exposure for a single pesticide. </a:t>
            </a:r>
          </a:p>
          <a:p>
            <a:pPr defTabSz="940460">
              <a:defRPr/>
            </a:pPr>
            <a:r>
              <a:rPr lang="en-US" dirty="0">
                <a:solidFill>
                  <a:prstClr val="black"/>
                </a:solidFill>
                <a:latin typeface="Arial" panose="020B0604020202020204" pitchFamily="34" charset="0"/>
              </a:rPr>
              <a:t> </a:t>
            </a:r>
          </a:p>
          <a:p>
            <a:pPr defTabSz="940460">
              <a:defRPr/>
            </a:pPr>
            <a:r>
              <a:rPr lang="en-US" dirty="0">
                <a:solidFill>
                  <a:prstClr val="black"/>
                </a:solidFill>
                <a:latin typeface="Arial" panose="020B0604020202020204" pitchFamily="34" charset="0"/>
              </a:rPr>
              <a:t>Wearing inappropriate PPE can lead to overexposure. Adequate training is needed to ensure pesticide handlers properly select the PPE that must be worn with each product and each product use.</a:t>
            </a:r>
          </a:p>
          <a:p>
            <a:endParaRPr lang="en-US" dirty="0"/>
          </a:p>
        </p:txBody>
      </p:sp>
      <p:sp>
        <p:nvSpPr>
          <p:cNvPr id="4" name="Slide Number Placeholder 3"/>
          <p:cNvSpPr>
            <a:spLocks noGrp="1"/>
          </p:cNvSpPr>
          <p:nvPr>
            <p:ph type="sldNum" sz="quarter" idx="10"/>
          </p:nvPr>
        </p:nvSpPr>
        <p:spPr/>
        <p:txBody>
          <a:bodyPr/>
          <a:lstStyle/>
          <a:p>
            <a:fld id="{44051B22-C357-4AEB-9849-CEC7C822286D}" type="slidenum">
              <a:rPr lang="en-US" smtClean="0">
                <a:solidFill>
                  <a:prstClr val="black"/>
                </a:solidFill>
              </a:rPr>
              <a:pPr/>
              <a:t>35</a:t>
            </a:fld>
            <a:endParaRPr lang="en-US">
              <a:solidFill>
                <a:prstClr val="black"/>
              </a:solidFill>
            </a:endParaRPr>
          </a:p>
        </p:txBody>
      </p:sp>
      <p:sp>
        <p:nvSpPr>
          <p:cNvPr id="5" name="Date Placeholder 4"/>
          <p:cNvSpPr>
            <a:spLocks noGrp="1"/>
          </p:cNvSpPr>
          <p:nvPr>
            <p:ph type="dt" idx="11"/>
          </p:nvPr>
        </p:nvSpPr>
        <p:spPr/>
        <p:txBody>
          <a:bodyPr/>
          <a:lstStyle/>
          <a:p>
            <a:fld id="{87E2640D-52BB-4D37-AAE8-18BEA7AB28E7}" type="datetime1">
              <a:rPr lang="en-US" smtClean="0"/>
              <a:t>11/16/2017</a:t>
            </a:fld>
            <a:endParaRPr lang="en-US"/>
          </a:p>
        </p:txBody>
      </p:sp>
    </p:spTree>
    <p:extLst>
      <p:ext uri="{BB962C8B-B14F-4D97-AF65-F5344CB8AC3E}">
        <p14:creationId xmlns:p14="http://schemas.microsoft.com/office/powerpoint/2010/main" val="371171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Degradation</a:t>
            </a:r>
            <a:r>
              <a:rPr lang="en-US" sz="1200" kern="1200" dirty="0">
                <a:solidFill>
                  <a:schemeClr val="tx1"/>
                </a:solidFill>
                <a:effectLst/>
                <a:latin typeface="+mn-lt"/>
                <a:ea typeface="+mn-ea"/>
                <a:cs typeface="+mn-cs"/>
              </a:rPr>
              <a:t> is a measurement of the physical deterioration of the material due to contact with a chemical. The material may get harder, stiffer, more brittle, softer, weaker or may swell. The worst example is that the material may actually dissolve in the chemical.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4D5A1031-F48D-4688-A1F4-B681B66D15EF}" type="slidenum">
              <a:rPr lang="en-US" smtClean="0"/>
              <a:t>37</a:t>
            </a:fld>
            <a:endParaRPr lang="en-US" dirty="0"/>
          </a:p>
        </p:txBody>
      </p:sp>
    </p:spTree>
    <p:extLst>
      <p:ext uri="{BB962C8B-B14F-4D97-AF65-F5344CB8AC3E}">
        <p14:creationId xmlns:p14="http://schemas.microsoft.com/office/powerpoint/2010/main" val="1781869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 note : not on this particular chart. The top of the hand has</a:t>
            </a:r>
            <a:r>
              <a:rPr lang="en-US" baseline="0" dirty="0"/>
              <a:t> an absorption rate of 2.3 – twice that of the palm of the hand.</a:t>
            </a:r>
            <a:endParaRPr lang="en-US" dirty="0"/>
          </a:p>
        </p:txBody>
      </p:sp>
      <p:sp>
        <p:nvSpPr>
          <p:cNvPr id="4" name="Slide Number Placeholder 3"/>
          <p:cNvSpPr>
            <a:spLocks noGrp="1"/>
          </p:cNvSpPr>
          <p:nvPr>
            <p:ph type="sldNum" sz="quarter" idx="10"/>
          </p:nvPr>
        </p:nvSpPr>
        <p:spPr/>
        <p:txBody>
          <a:bodyPr/>
          <a:lstStyle/>
          <a:p>
            <a:fld id="{44051B22-C357-4AEB-9849-CEC7C822286D}" type="slidenum">
              <a:rPr lang="en-US" smtClean="0">
                <a:solidFill>
                  <a:prstClr val="black"/>
                </a:solidFill>
              </a:rPr>
              <a:pPr/>
              <a:t>38</a:t>
            </a:fld>
            <a:endParaRPr lang="en-US">
              <a:solidFill>
                <a:prstClr val="black"/>
              </a:solidFill>
            </a:endParaRPr>
          </a:p>
        </p:txBody>
      </p:sp>
      <p:sp>
        <p:nvSpPr>
          <p:cNvPr id="5" name="Date Placeholder 4"/>
          <p:cNvSpPr>
            <a:spLocks noGrp="1"/>
          </p:cNvSpPr>
          <p:nvPr>
            <p:ph type="dt" idx="11"/>
          </p:nvPr>
        </p:nvSpPr>
        <p:spPr/>
        <p:txBody>
          <a:bodyPr/>
          <a:lstStyle/>
          <a:p>
            <a:fld id="{DDA50C68-6305-4B9A-B719-B9AB182ADF70}" type="datetime1">
              <a:rPr lang="en-US" smtClean="0"/>
              <a:t>11/16/2017</a:t>
            </a:fld>
            <a:endParaRPr lang="en-US"/>
          </a:p>
        </p:txBody>
      </p:sp>
    </p:spTree>
    <p:extLst>
      <p:ext uri="{BB962C8B-B14F-4D97-AF65-F5344CB8AC3E}">
        <p14:creationId xmlns:p14="http://schemas.microsoft.com/office/powerpoint/2010/main" val="75113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r>
              <a:rPr lang="en-US" dirty="0"/>
              <a:t>Brochure focuses on some of the basics of PPE but does not substitute for following the pesticide label, the PPE user instructions, and all applicable government regulations to reduce exposure, the required PPE must be handled properly from purchase through disposal, whether you apply a pesticide at home, or work in an agricultural or non-agricultural occupation.    </a:t>
            </a:r>
          </a:p>
          <a:p>
            <a:pPr>
              <a:defRPr/>
            </a:pPr>
            <a:endParaRPr lang="en-US" dirty="0"/>
          </a:p>
          <a:p>
            <a:pPr>
              <a:defRPr/>
            </a:pPr>
            <a:r>
              <a:rPr lang="en-US" dirty="0"/>
              <a:t>The plan is to use it as a template for creating the comprehensive brochure with the committee. </a:t>
            </a:r>
          </a:p>
          <a:p>
            <a:pPr>
              <a:defRPr/>
            </a:pPr>
            <a:endParaRPr lang="en-US" dirty="0"/>
          </a:p>
          <a:p>
            <a:pPr>
              <a:defRPr/>
            </a:pPr>
            <a:r>
              <a:rPr lang="en-US" dirty="0"/>
              <a:t>1) Anyone can order quantities of the actual brochure from me for their pesticide safety/stewardship outreach efforts.  The brochures are free.</a:t>
            </a:r>
          </a:p>
          <a:p>
            <a:pPr>
              <a:defRPr/>
            </a:pPr>
            <a:r>
              <a:rPr lang="en-US" dirty="0"/>
              <a:t> </a:t>
            </a:r>
          </a:p>
          <a:p>
            <a:pPr>
              <a:defRPr/>
            </a:pPr>
            <a:r>
              <a:rPr lang="en-US" dirty="0"/>
              <a:t>2) The PDF version of the brochure will be available on the Pesticide Environmental Stewardship (PES) website, the NACAA website, and the Syngenta website.  Any other organization desiring to post the brochure or link to it is welcome to do so.  </a:t>
            </a:r>
          </a:p>
          <a:p>
            <a:pPr>
              <a:defRPr/>
            </a:pPr>
            <a:r>
              <a:rPr lang="en-US" dirty="0"/>
              <a:t> </a:t>
            </a:r>
          </a:p>
          <a:p>
            <a:pPr>
              <a:defRPr/>
            </a:pPr>
            <a:r>
              <a:rPr lang="en-US" dirty="0"/>
              <a:t>3) With the addition of this brochure, there will now be seven general pesticide stewardship brochures on the PES website (http://pesticidestewardship.org/Pages/Resources.aspx).  Anyone can view or download these brochures from PES, or order quantities for pesticide stewardship outreach.  PES also welcomes new partners that provide content, editorial assistance, or financial support, so any organization that assisted with the PPE brochure is already eligible to join! </a:t>
            </a:r>
          </a:p>
          <a:p>
            <a:pPr>
              <a:defRPr/>
            </a:pPr>
            <a:r>
              <a:rPr lang="en-US" dirty="0"/>
              <a:t> </a:t>
            </a:r>
          </a:p>
          <a:p>
            <a:pPr>
              <a:defRPr/>
            </a:pPr>
            <a:r>
              <a:rPr lang="en-US" dirty="0"/>
              <a:t>4) All of the partners on these seven brochures have also agreed to provide the Word versions to any organization desiring to modify or extract content, and/or put their own logo on the brochure.  The goal is widespread distribution of basic messages related to pesticide stewardship and safety.  </a:t>
            </a:r>
          </a:p>
          <a:p>
            <a:pPr>
              <a:defRPr/>
            </a:pPr>
            <a:r>
              <a:rPr lang="en-US" dirty="0"/>
              <a:t> </a:t>
            </a:r>
          </a:p>
          <a:p>
            <a:pPr>
              <a:defRPr/>
            </a:pPr>
            <a:r>
              <a:rPr lang="en-US" dirty="0"/>
              <a:t>It was a pleasure working with the National Pesticide PPE Training Solutions Committee.  After committee members review the PPE brochure, we would welcome opinions on whether it should be translated to Spanish “as is�, or used to prepare a two-sided handout at the 6-8th grade reading level in English and Spanish.  These were previous requests from members of the Committee.</a:t>
            </a:r>
          </a:p>
          <a:p>
            <a:pPr>
              <a:defRPr/>
            </a:pPr>
            <a:endParaRPr lang="en-US" dirty="0"/>
          </a:p>
          <a:p>
            <a:pPr>
              <a:defRPr/>
            </a:pPr>
            <a:endParaRPr lang="en-US"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i="1">
                <a:solidFill>
                  <a:schemeClr val="tx1"/>
                </a:solidFill>
                <a:latin typeface="Arial" charset="0"/>
              </a:defRPr>
            </a:lvl1pPr>
            <a:lvl2pPr marL="764124" indent="-293894" eaLnBrk="0" hangingPunct="0">
              <a:defRPr sz="2100" i="1">
                <a:solidFill>
                  <a:schemeClr val="tx1"/>
                </a:solidFill>
                <a:latin typeface="Arial" charset="0"/>
              </a:defRPr>
            </a:lvl2pPr>
            <a:lvl3pPr marL="1175576" indent="-235115" eaLnBrk="0" hangingPunct="0">
              <a:defRPr sz="2100" i="1">
                <a:solidFill>
                  <a:schemeClr val="tx1"/>
                </a:solidFill>
                <a:latin typeface="Arial" charset="0"/>
              </a:defRPr>
            </a:lvl3pPr>
            <a:lvl4pPr marL="1645806" indent="-235115" eaLnBrk="0" hangingPunct="0">
              <a:defRPr sz="2100" i="1">
                <a:solidFill>
                  <a:schemeClr val="tx1"/>
                </a:solidFill>
                <a:latin typeface="Arial" charset="0"/>
              </a:defRPr>
            </a:lvl4pPr>
            <a:lvl5pPr marL="2116036" indent="-235115" eaLnBrk="0" hangingPunct="0">
              <a:defRPr sz="2100" i="1">
                <a:solidFill>
                  <a:schemeClr val="tx1"/>
                </a:solidFill>
                <a:latin typeface="Arial" charset="0"/>
              </a:defRPr>
            </a:lvl5pPr>
            <a:lvl6pPr marL="2586266" indent="-235115" eaLnBrk="0" fontAlgn="base" hangingPunct="0">
              <a:spcBef>
                <a:spcPct val="50000"/>
              </a:spcBef>
              <a:spcAft>
                <a:spcPct val="0"/>
              </a:spcAft>
              <a:defRPr sz="2100" i="1">
                <a:solidFill>
                  <a:schemeClr val="tx1"/>
                </a:solidFill>
                <a:latin typeface="Arial" charset="0"/>
              </a:defRPr>
            </a:lvl6pPr>
            <a:lvl7pPr marL="3056496" indent="-235115" eaLnBrk="0" fontAlgn="base" hangingPunct="0">
              <a:spcBef>
                <a:spcPct val="50000"/>
              </a:spcBef>
              <a:spcAft>
                <a:spcPct val="0"/>
              </a:spcAft>
              <a:defRPr sz="2100" i="1">
                <a:solidFill>
                  <a:schemeClr val="tx1"/>
                </a:solidFill>
                <a:latin typeface="Arial" charset="0"/>
              </a:defRPr>
            </a:lvl7pPr>
            <a:lvl8pPr marL="3526727" indent="-235115" eaLnBrk="0" fontAlgn="base" hangingPunct="0">
              <a:spcBef>
                <a:spcPct val="50000"/>
              </a:spcBef>
              <a:spcAft>
                <a:spcPct val="0"/>
              </a:spcAft>
              <a:defRPr sz="2100" i="1">
                <a:solidFill>
                  <a:schemeClr val="tx1"/>
                </a:solidFill>
                <a:latin typeface="Arial" charset="0"/>
              </a:defRPr>
            </a:lvl8pPr>
            <a:lvl9pPr marL="3996957" indent="-235115" eaLnBrk="0" fontAlgn="base" hangingPunct="0">
              <a:spcBef>
                <a:spcPct val="50000"/>
              </a:spcBef>
              <a:spcAft>
                <a:spcPct val="0"/>
              </a:spcAft>
              <a:defRPr sz="2100" i="1">
                <a:solidFill>
                  <a:schemeClr val="tx1"/>
                </a:solidFill>
                <a:latin typeface="Arial" charset="0"/>
              </a:defRPr>
            </a:lvl9pPr>
          </a:lstStyle>
          <a:p>
            <a:fld id="{0D4A622B-A90B-4C38-B1B2-AE1E99ADA620}" type="slidenum">
              <a:rPr lang="en-US" sz="1200" i="0">
                <a:solidFill>
                  <a:srgbClr val="000000"/>
                </a:solidFill>
                <a:latin typeface="Times New Roman" pitchFamily="18" charset="0"/>
              </a:rPr>
              <a:pPr/>
              <a:t>39</a:t>
            </a:fld>
            <a:endParaRPr lang="en-US" sz="1200" i="0">
              <a:solidFill>
                <a:srgbClr val="000000"/>
              </a:solidFill>
              <a:latin typeface="Times New Roman" pitchFamily="18" charset="0"/>
            </a:endParaRPr>
          </a:p>
        </p:txBody>
      </p:sp>
      <p:sp>
        <p:nvSpPr>
          <p:cNvPr id="2" name="Date Placeholder 1"/>
          <p:cNvSpPr>
            <a:spLocks noGrp="1"/>
          </p:cNvSpPr>
          <p:nvPr>
            <p:ph type="dt" idx="10"/>
          </p:nvPr>
        </p:nvSpPr>
        <p:spPr/>
        <p:txBody>
          <a:bodyPr/>
          <a:lstStyle/>
          <a:p>
            <a:fld id="{99B575F3-B048-448B-B276-A0AABD17DB91}" type="datetime1">
              <a:rPr lang="en-US" smtClean="0"/>
              <a:t>11/16/2017</a:t>
            </a:fld>
            <a:endParaRPr lang="en-US"/>
          </a:p>
        </p:txBody>
      </p:sp>
    </p:spTree>
    <p:extLst>
      <p:ext uri="{BB962C8B-B14F-4D97-AF65-F5344CB8AC3E}">
        <p14:creationId xmlns:p14="http://schemas.microsoft.com/office/powerpoint/2010/main" val="1597947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051B22-C357-4AEB-9849-CEC7C822286D}" type="slidenum">
              <a:rPr lang="en-US" smtClean="0"/>
              <a:t>40</a:t>
            </a:fld>
            <a:endParaRPr lang="en-US"/>
          </a:p>
        </p:txBody>
      </p:sp>
      <p:sp>
        <p:nvSpPr>
          <p:cNvPr id="5" name="Date Placeholder 4"/>
          <p:cNvSpPr>
            <a:spLocks noGrp="1"/>
          </p:cNvSpPr>
          <p:nvPr>
            <p:ph type="dt" idx="11"/>
          </p:nvPr>
        </p:nvSpPr>
        <p:spPr/>
        <p:txBody>
          <a:bodyPr/>
          <a:lstStyle/>
          <a:p>
            <a:fld id="{DBD53779-5A78-4E60-A48E-E7BB6974F16F}" type="datetime1">
              <a:rPr lang="en-US" smtClean="0"/>
              <a:t>11/16/2017</a:t>
            </a:fld>
            <a:endParaRPr lang="en-US"/>
          </a:p>
        </p:txBody>
      </p:sp>
    </p:spTree>
    <p:extLst>
      <p:ext uri="{BB962C8B-B14F-4D97-AF65-F5344CB8AC3E}">
        <p14:creationId xmlns:p14="http://schemas.microsoft.com/office/powerpoint/2010/main" val="7511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OSHA’s agricultural standards</a:t>
            </a:r>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i="1">
                <a:solidFill>
                  <a:schemeClr val="tx1"/>
                </a:solidFill>
                <a:latin typeface="Arial" charset="0"/>
              </a:defRPr>
            </a:lvl1pPr>
            <a:lvl2pPr marL="778642" indent="-299478" eaLnBrk="0" hangingPunct="0">
              <a:defRPr sz="2100" i="1">
                <a:solidFill>
                  <a:schemeClr val="tx1"/>
                </a:solidFill>
                <a:latin typeface="Arial" charset="0"/>
              </a:defRPr>
            </a:lvl2pPr>
            <a:lvl3pPr marL="1197911" indent="-239582" eaLnBrk="0" hangingPunct="0">
              <a:defRPr sz="2100" i="1">
                <a:solidFill>
                  <a:schemeClr val="tx1"/>
                </a:solidFill>
                <a:latin typeface="Arial" charset="0"/>
              </a:defRPr>
            </a:lvl3pPr>
            <a:lvl4pPr marL="1677076" indent="-239582" eaLnBrk="0" hangingPunct="0">
              <a:defRPr sz="2100" i="1">
                <a:solidFill>
                  <a:schemeClr val="tx1"/>
                </a:solidFill>
                <a:latin typeface="Arial" charset="0"/>
              </a:defRPr>
            </a:lvl4pPr>
            <a:lvl5pPr marL="2156241" indent="-239582" eaLnBrk="0" hangingPunct="0">
              <a:defRPr sz="2100" i="1">
                <a:solidFill>
                  <a:schemeClr val="tx1"/>
                </a:solidFill>
                <a:latin typeface="Arial" charset="0"/>
              </a:defRPr>
            </a:lvl5pPr>
            <a:lvl6pPr marL="2635405" indent="-239582" eaLnBrk="0" fontAlgn="base" hangingPunct="0">
              <a:spcBef>
                <a:spcPct val="50000"/>
              </a:spcBef>
              <a:spcAft>
                <a:spcPct val="0"/>
              </a:spcAft>
              <a:defRPr sz="2100" i="1">
                <a:solidFill>
                  <a:schemeClr val="tx1"/>
                </a:solidFill>
                <a:latin typeface="Arial" charset="0"/>
              </a:defRPr>
            </a:lvl6pPr>
            <a:lvl7pPr marL="3114570" indent="-239582" eaLnBrk="0" fontAlgn="base" hangingPunct="0">
              <a:spcBef>
                <a:spcPct val="50000"/>
              </a:spcBef>
              <a:spcAft>
                <a:spcPct val="0"/>
              </a:spcAft>
              <a:defRPr sz="2100" i="1">
                <a:solidFill>
                  <a:schemeClr val="tx1"/>
                </a:solidFill>
                <a:latin typeface="Arial" charset="0"/>
              </a:defRPr>
            </a:lvl7pPr>
            <a:lvl8pPr marL="3593734" indent="-239582" eaLnBrk="0" fontAlgn="base" hangingPunct="0">
              <a:spcBef>
                <a:spcPct val="50000"/>
              </a:spcBef>
              <a:spcAft>
                <a:spcPct val="0"/>
              </a:spcAft>
              <a:defRPr sz="2100" i="1">
                <a:solidFill>
                  <a:schemeClr val="tx1"/>
                </a:solidFill>
                <a:latin typeface="Arial" charset="0"/>
              </a:defRPr>
            </a:lvl8pPr>
            <a:lvl9pPr marL="4072899" indent="-239582" eaLnBrk="0" fontAlgn="base" hangingPunct="0">
              <a:spcBef>
                <a:spcPct val="50000"/>
              </a:spcBef>
              <a:spcAft>
                <a:spcPct val="0"/>
              </a:spcAft>
              <a:defRPr sz="2100" i="1">
                <a:solidFill>
                  <a:schemeClr val="tx1"/>
                </a:solidFill>
                <a:latin typeface="Arial" charset="0"/>
              </a:defRPr>
            </a:lvl9pPr>
          </a:lstStyle>
          <a:p>
            <a:fld id="{E180CFF7-C05B-4A85-93FF-DFFFFE2D7730}" type="slidenum">
              <a:rPr lang="en-US" sz="1200" i="0">
                <a:solidFill>
                  <a:srgbClr val="000000"/>
                </a:solidFill>
                <a:latin typeface="Times New Roman" pitchFamily="18" charset="0"/>
              </a:rPr>
              <a:pPr/>
              <a:t>6</a:t>
            </a:fld>
            <a:endParaRPr lang="en-US" sz="1200" i="0">
              <a:solidFill>
                <a:srgbClr val="000000"/>
              </a:solidFill>
              <a:latin typeface="Times New Roman" pitchFamily="18" charset="0"/>
            </a:endParaRPr>
          </a:p>
        </p:txBody>
      </p:sp>
      <p:sp>
        <p:nvSpPr>
          <p:cNvPr id="2" name="Date Placeholder 1"/>
          <p:cNvSpPr>
            <a:spLocks noGrp="1"/>
          </p:cNvSpPr>
          <p:nvPr>
            <p:ph type="dt" idx="10"/>
          </p:nvPr>
        </p:nvSpPr>
        <p:spPr/>
        <p:txBody>
          <a:bodyPr/>
          <a:lstStyle/>
          <a:p>
            <a:fld id="{CB7BD596-2667-412D-9AEC-FCAEF14B5620}" type="datetime1">
              <a:rPr lang="en-US" smtClean="0">
                <a:solidFill>
                  <a:prstClr val="black"/>
                </a:solidFill>
              </a:rPr>
              <a:pPr/>
              <a:t>11/16/2017</a:t>
            </a:fld>
            <a:endParaRPr lang="en-US">
              <a:solidFill>
                <a:prstClr val="black"/>
              </a:solidFill>
            </a:endParaRPr>
          </a:p>
        </p:txBody>
      </p:sp>
    </p:spTree>
    <p:extLst>
      <p:ext uri="{BB962C8B-B14F-4D97-AF65-F5344CB8AC3E}">
        <p14:creationId xmlns:p14="http://schemas.microsoft.com/office/powerpoint/2010/main" val="1068375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rPr>
              <a:t>Photo property of AgriSafe Network</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64124" indent="-293894">
              <a:spcBef>
                <a:spcPct val="30000"/>
              </a:spcBef>
              <a:defRPr kumimoji="1" sz="1200">
                <a:solidFill>
                  <a:schemeClr val="tx1"/>
                </a:solidFill>
                <a:latin typeface="Arial" panose="020B0604020202020204" pitchFamily="34" charset="0"/>
              </a:defRPr>
            </a:lvl2pPr>
            <a:lvl3pPr marL="1175576" indent="-235115">
              <a:spcBef>
                <a:spcPct val="30000"/>
              </a:spcBef>
              <a:defRPr kumimoji="1" sz="1200">
                <a:solidFill>
                  <a:schemeClr val="tx1"/>
                </a:solidFill>
                <a:latin typeface="Arial" panose="020B0604020202020204" pitchFamily="34" charset="0"/>
              </a:defRPr>
            </a:lvl3pPr>
            <a:lvl4pPr marL="1645806" indent="-235115">
              <a:spcBef>
                <a:spcPct val="30000"/>
              </a:spcBef>
              <a:defRPr kumimoji="1" sz="1200">
                <a:solidFill>
                  <a:schemeClr val="tx1"/>
                </a:solidFill>
                <a:latin typeface="Arial" panose="020B0604020202020204" pitchFamily="34" charset="0"/>
              </a:defRPr>
            </a:lvl4pPr>
            <a:lvl5pPr marL="2116036" indent="-235115">
              <a:spcBef>
                <a:spcPct val="30000"/>
              </a:spcBef>
              <a:defRPr kumimoji="1" sz="1200">
                <a:solidFill>
                  <a:schemeClr val="tx1"/>
                </a:solidFill>
                <a:latin typeface="Arial" panose="020B0604020202020204" pitchFamily="34" charset="0"/>
              </a:defRPr>
            </a:lvl5pPr>
            <a:lvl6pPr marL="2586266" indent="-235115" eaLnBrk="0" fontAlgn="base" hangingPunct="0">
              <a:spcBef>
                <a:spcPct val="30000"/>
              </a:spcBef>
              <a:spcAft>
                <a:spcPct val="0"/>
              </a:spcAft>
              <a:defRPr kumimoji="1" sz="1200">
                <a:solidFill>
                  <a:schemeClr val="tx1"/>
                </a:solidFill>
                <a:latin typeface="Arial" panose="020B0604020202020204" pitchFamily="34" charset="0"/>
              </a:defRPr>
            </a:lvl6pPr>
            <a:lvl7pPr marL="3056496" indent="-235115" eaLnBrk="0" fontAlgn="base" hangingPunct="0">
              <a:spcBef>
                <a:spcPct val="30000"/>
              </a:spcBef>
              <a:spcAft>
                <a:spcPct val="0"/>
              </a:spcAft>
              <a:defRPr kumimoji="1" sz="1200">
                <a:solidFill>
                  <a:schemeClr val="tx1"/>
                </a:solidFill>
                <a:latin typeface="Arial" panose="020B0604020202020204" pitchFamily="34" charset="0"/>
              </a:defRPr>
            </a:lvl7pPr>
            <a:lvl8pPr marL="3526727" indent="-235115" eaLnBrk="0" fontAlgn="base" hangingPunct="0">
              <a:spcBef>
                <a:spcPct val="30000"/>
              </a:spcBef>
              <a:spcAft>
                <a:spcPct val="0"/>
              </a:spcAft>
              <a:defRPr kumimoji="1" sz="1200">
                <a:solidFill>
                  <a:schemeClr val="tx1"/>
                </a:solidFill>
                <a:latin typeface="Arial" panose="020B0604020202020204" pitchFamily="34" charset="0"/>
              </a:defRPr>
            </a:lvl8pPr>
            <a:lvl9pPr marL="3996957" indent="-235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ABF8D00-A400-45D1-96B4-B7CE38424675}" type="slidenum">
              <a:rPr kumimoji="0" lang="en-US" smtClean="0">
                <a:solidFill>
                  <a:srgbClr val="000000"/>
                </a:solidFill>
                <a:latin typeface="Times New Roman" panose="02020603050405020304" pitchFamily="18" charset="0"/>
              </a:rPr>
              <a:pPr>
                <a:spcBef>
                  <a:spcPct val="0"/>
                </a:spcBef>
              </a:pPr>
              <a:t>42</a:t>
            </a:fld>
            <a:endParaRPr kumimoji="0" lang="en-US">
              <a:solidFill>
                <a:srgbClr val="000000"/>
              </a:solidFill>
              <a:latin typeface="Times New Roman" panose="02020603050405020304" pitchFamily="18" charset="0"/>
            </a:endParaRPr>
          </a:p>
        </p:txBody>
      </p:sp>
      <p:sp>
        <p:nvSpPr>
          <p:cNvPr id="2" name="Date Placeholder 1"/>
          <p:cNvSpPr>
            <a:spLocks noGrp="1"/>
          </p:cNvSpPr>
          <p:nvPr>
            <p:ph type="dt" idx="10"/>
          </p:nvPr>
        </p:nvSpPr>
        <p:spPr/>
        <p:txBody>
          <a:bodyPr/>
          <a:lstStyle/>
          <a:p>
            <a:fld id="{8EA8ED53-05A8-46ED-B188-843D2CD4C6F5}" type="datetime1">
              <a:rPr lang="en-US" smtClean="0"/>
              <a:t>11/16/2017</a:t>
            </a:fld>
            <a:endParaRPr lang="en-US"/>
          </a:p>
        </p:txBody>
      </p:sp>
    </p:spTree>
    <p:extLst>
      <p:ext uri="{BB962C8B-B14F-4D97-AF65-F5344CB8AC3E}">
        <p14:creationId xmlns:p14="http://schemas.microsoft.com/office/powerpoint/2010/main" val="2694267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64124" indent="-293894">
              <a:spcBef>
                <a:spcPct val="30000"/>
              </a:spcBef>
              <a:defRPr kumimoji="1" sz="1200">
                <a:solidFill>
                  <a:schemeClr val="tx1"/>
                </a:solidFill>
                <a:latin typeface="Arial" panose="020B0604020202020204" pitchFamily="34" charset="0"/>
              </a:defRPr>
            </a:lvl2pPr>
            <a:lvl3pPr marL="1175576" indent="-235115">
              <a:spcBef>
                <a:spcPct val="30000"/>
              </a:spcBef>
              <a:defRPr kumimoji="1" sz="1200">
                <a:solidFill>
                  <a:schemeClr val="tx1"/>
                </a:solidFill>
                <a:latin typeface="Arial" panose="020B0604020202020204" pitchFamily="34" charset="0"/>
              </a:defRPr>
            </a:lvl3pPr>
            <a:lvl4pPr marL="1645806" indent="-235115">
              <a:spcBef>
                <a:spcPct val="30000"/>
              </a:spcBef>
              <a:defRPr kumimoji="1" sz="1200">
                <a:solidFill>
                  <a:schemeClr val="tx1"/>
                </a:solidFill>
                <a:latin typeface="Arial" panose="020B0604020202020204" pitchFamily="34" charset="0"/>
              </a:defRPr>
            </a:lvl4pPr>
            <a:lvl5pPr marL="2116036" indent="-235115">
              <a:spcBef>
                <a:spcPct val="30000"/>
              </a:spcBef>
              <a:defRPr kumimoji="1" sz="1200">
                <a:solidFill>
                  <a:schemeClr val="tx1"/>
                </a:solidFill>
                <a:latin typeface="Arial" panose="020B0604020202020204" pitchFamily="34" charset="0"/>
              </a:defRPr>
            </a:lvl5pPr>
            <a:lvl6pPr marL="2586266" indent="-235115" eaLnBrk="0" fontAlgn="base" hangingPunct="0">
              <a:spcBef>
                <a:spcPct val="30000"/>
              </a:spcBef>
              <a:spcAft>
                <a:spcPct val="0"/>
              </a:spcAft>
              <a:defRPr kumimoji="1" sz="1200">
                <a:solidFill>
                  <a:schemeClr val="tx1"/>
                </a:solidFill>
                <a:latin typeface="Arial" panose="020B0604020202020204" pitchFamily="34" charset="0"/>
              </a:defRPr>
            </a:lvl6pPr>
            <a:lvl7pPr marL="3056496" indent="-235115" eaLnBrk="0" fontAlgn="base" hangingPunct="0">
              <a:spcBef>
                <a:spcPct val="30000"/>
              </a:spcBef>
              <a:spcAft>
                <a:spcPct val="0"/>
              </a:spcAft>
              <a:defRPr kumimoji="1" sz="1200">
                <a:solidFill>
                  <a:schemeClr val="tx1"/>
                </a:solidFill>
                <a:latin typeface="Arial" panose="020B0604020202020204" pitchFamily="34" charset="0"/>
              </a:defRPr>
            </a:lvl7pPr>
            <a:lvl8pPr marL="3526727" indent="-235115" eaLnBrk="0" fontAlgn="base" hangingPunct="0">
              <a:spcBef>
                <a:spcPct val="30000"/>
              </a:spcBef>
              <a:spcAft>
                <a:spcPct val="0"/>
              </a:spcAft>
              <a:defRPr kumimoji="1" sz="1200">
                <a:solidFill>
                  <a:schemeClr val="tx1"/>
                </a:solidFill>
                <a:latin typeface="Arial" panose="020B0604020202020204" pitchFamily="34" charset="0"/>
              </a:defRPr>
            </a:lvl8pPr>
            <a:lvl9pPr marL="3996957" indent="-235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ABF8D00-A400-45D1-96B4-B7CE38424675}" type="slidenum">
              <a:rPr kumimoji="0" lang="en-US" smtClean="0">
                <a:solidFill>
                  <a:srgbClr val="000000"/>
                </a:solidFill>
                <a:latin typeface="Times New Roman" panose="02020603050405020304" pitchFamily="18" charset="0"/>
              </a:rPr>
              <a:pPr>
                <a:spcBef>
                  <a:spcPct val="0"/>
                </a:spcBef>
              </a:pPr>
              <a:t>43</a:t>
            </a:fld>
            <a:endParaRPr kumimoji="0" lang="en-US">
              <a:solidFill>
                <a:srgbClr val="000000"/>
              </a:solidFill>
              <a:latin typeface="Times New Roman" panose="02020603050405020304" pitchFamily="18" charset="0"/>
            </a:endParaRPr>
          </a:p>
        </p:txBody>
      </p:sp>
      <p:sp>
        <p:nvSpPr>
          <p:cNvPr id="2" name="Date Placeholder 1"/>
          <p:cNvSpPr>
            <a:spLocks noGrp="1"/>
          </p:cNvSpPr>
          <p:nvPr>
            <p:ph type="dt" idx="10"/>
          </p:nvPr>
        </p:nvSpPr>
        <p:spPr/>
        <p:txBody>
          <a:bodyPr/>
          <a:lstStyle/>
          <a:p>
            <a:fld id="{F0DE5FFB-3599-4BCA-BB86-935D9EF01528}" type="datetime1">
              <a:rPr lang="en-US" smtClean="0"/>
              <a:t>11/16/2017</a:t>
            </a:fld>
            <a:endParaRPr lang="en-US"/>
          </a:p>
        </p:txBody>
      </p:sp>
    </p:spTree>
    <p:extLst>
      <p:ext uri="{BB962C8B-B14F-4D97-AF65-F5344CB8AC3E}">
        <p14:creationId xmlns:p14="http://schemas.microsoft.com/office/powerpoint/2010/main" val="3709237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 category designation refers</a:t>
            </a:r>
            <a:r>
              <a:rPr lang="en-US" baseline="0" dirty="0"/>
              <a:t> to the amount of time a chemical resistant glove can be worn while using a specific product. Categories are measured against a standard 14 ml glove</a:t>
            </a:r>
            <a:endParaRPr lang="en-US" dirty="0"/>
          </a:p>
        </p:txBody>
      </p:sp>
      <p:sp>
        <p:nvSpPr>
          <p:cNvPr id="4" name="Slide Number Placeholder 3"/>
          <p:cNvSpPr>
            <a:spLocks noGrp="1"/>
          </p:cNvSpPr>
          <p:nvPr>
            <p:ph type="sldNum" sz="quarter" idx="10"/>
          </p:nvPr>
        </p:nvSpPr>
        <p:spPr/>
        <p:txBody>
          <a:bodyPr/>
          <a:lstStyle/>
          <a:p>
            <a:fld id="{44051B22-C357-4AEB-9849-CEC7C822286D}" type="slidenum">
              <a:rPr lang="en-US" smtClean="0"/>
              <a:t>44</a:t>
            </a:fld>
            <a:endParaRPr lang="en-US"/>
          </a:p>
        </p:txBody>
      </p:sp>
      <p:sp>
        <p:nvSpPr>
          <p:cNvPr id="5" name="Date Placeholder 4"/>
          <p:cNvSpPr>
            <a:spLocks noGrp="1"/>
          </p:cNvSpPr>
          <p:nvPr>
            <p:ph type="dt" idx="11"/>
          </p:nvPr>
        </p:nvSpPr>
        <p:spPr/>
        <p:txBody>
          <a:bodyPr/>
          <a:lstStyle/>
          <a:p>
            <a:fld id="{A43D2336-42F4-49D5-969F-4F880D98222A}" type="datetime1">
              <a:rPr lang="en-US" smtClean="0"/>
              <a:t>11/16/2017</a:t>
            </a:fld>
            <a:endParaRPr lang="en-US"/>
          </a:p>
        </p:txBody>
      </p:sp>
    </p:spTree>
    <p:extLst>
      <p:ext uri="{BB962C8B-B14F-4D97-AF65-F5344CB8AC3E}">
        <p14:creationId xmlns:p14="http://schemas.microsoft.com/office/powerpoint/2010/main" val="2130883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Oregon</a:t>
            </a:r>
            <a:r>
              <a:rPr lang="en-US" baseline="0" dirty="0"/>
              <a:t> OSHA</a:t>
            </a:r>
          </a:p>
          <a:p>
            <a:r>
              <a:rPr lang="en-US" baseline="0" dirty="0"/>
              <a:t>A- H </a:t>
            </a:r>
            <a:endParaRPr lang="en-US" dirty="0"/>
          </a:p>
        </p:txBody>
      </p:sp>
      <p:sp>
        <p:nvSpPr>
          <p:cNvPr id="4" name="Slide Number Placeholder 3"/>
          <p:cNvSpPr>
            <a:spLocks noGrp="1"/>
          </p:cNvSpPr>
          <p:nvPr>
            <p:ph type="sldNum" sz="quarter" idx="10"/>
          </p:nvPr>
        </p:nvSpPr>
        <p:spPr/>
        <p:txBody>
          <a:bodyPr/>
          <a:lstStyle/>
          <a:p>
            <a:fld id="{44051B22-C357-4AEB-9849-CEC7C822286D}" type="slidenum">
              <a:rPr lang="en-US" smtClean="0"/>
              <a:t>45</a:t>
            </a:fld>
            <a:endParaRPr lang="en-US"/>
          </a:p>
        </p:txBody>
      </p:sp>
      <p:sp>
        <p:nvSpPr>
          <p:cNvPr id="5" name="Date Placeholder 4"/>
          <p:cNvSpPr>
            <a:spLocks noGrp="1"/>
          </p:cNvSpPr>
          <p:nvPr>
            <p:ph type="dt" idx="11"/>
          </p:nvPr>
        </p:nvSpPr>
        <p:spPr/>
        <p:txBody>
          <a:bodyPr/>
          <a:lstStyle/>
          <a:p>
            <a:fld id="{A6379727-37C4-4C35-968B-A6CF6E85C1FC}" type="datetime1">
              <a:rPr lang="en-US" smtClean="0"/>
              <a:t>11/16/2017</a:t>
            </a:fld>
            <a:endParaRPr lang="en-US"/>
          </a:p>
        </p:txBody>
      </p:sp>
    </p:spTree>
    <p:extLst>
      <p:ext uri="{BB962C8B-B14F-4D97-AF65-F5344CB8AC3E}">
        <p14:creationId xmlns:p14="http://schemas.microsoft.com/office/powerpoint/2010/main" val="2529635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051B22-C357-4AEB-9849-CEC7C822286D}" type="slidenum">
              <a:rPr lang="en-US" smtClean="0"/>
              <a:t>46</a:t>
            </a:fld>
            <a:endParaRPr lang="en-US"/>
          </a:p>
        </p:txBody>
      </p:sp>
      <p:sp>
        <p:nvSpPr>
          <p:cNvPr id="5" name="Date Placeholder 4"/>
          <p:cNvSpPr>
            <a:spLocks noGrp="1"/>
          </p:cNvSpPr>
          <p:nvPr>
            <p:ph type="dt" idx="11"/>
          </p:nvPr>
        </p:nvSpPr>
        <p:spPr/>
        <p:txBody>
          <a:bodyPr/>
          <a:lstStyle/>
          <a:p>
            <a:fld id="{467BD715-BF65-448A-ADFE-FA11778956E6}" type="datetime1">
              <a:rPr lang="en-US" smtClean="0"/>
              <a:t>11/16/2017</a:t>
            </a:fld>
            <a:endParaRPr lang="en-US"/>
          </a:p>
        </p:txBody>
      </p:sp>
    </p:spTree>
    <p:extLst>
      <p:ext uri="{BB962C8B-B14F-4D97-AF65-F5344CB8AC3E}">
        <p14:creationId xmlns:p14="http://schemas.microsoft.com/office/powerpoint/2010/main" val="2227966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“How to Comply with the Worker Protection Standard for Agricultural Pesticides is an excellent resource</a:t>
            </a:r>
          </a:p>
        </p:txBody>
      </p:sp>
      <p:sp>
        <p:nvSpPr>
          <p:cNvPr id="4" name="Slide Number Placeholder 3"/>
          <p:cNvSpPr>
            <a:spLocks noGrp="1"/>
          </p:cNvSpPr>
          <p:nvPr>
            <p:ph type="sldNum" sz="quarter" idx="10"/>
          </p:nvPr>
        </p:nvSpPr>
        <p:spPr/>
        <p:txBody>
          <a:bodyPr/>
          <a:lstStyle/>
          <a:p>
            <a:fld id="{44051B22-C357-4AEB-9849-CEC7C822286D}" type="slidenum">
              <a:rPr lang="en-US" smtClean="0"/>
              <a:t>49</a:t>
            </a:fld>
            <a:endParaRPr lang="en-US"/>
          </a:p>
        </p:txBody>
      </p:sp>
      <p:sp>
        <p:nvSpPr>
          <p:cNvPr id="5" name="Date Placeholder 4"/>
          <p:cNvSpPr>
            <a:spLocks noGrp="1"/>
          </p:cNvSpPr>
          <p:nvPr>
            <p:ph type="dt" idx="11"/>
          </p:nvPr>
        </p:nvSpPr>
        <p:spPr/>
        <p:txBody>
          <a:bodyPr/>
          <a:lstStyle/>
          <a:p>
            <a:fld id="{9FD4F05A-954A-44F7-B8B8-CB8AAF9DF708}" type="datetime1">
              <a:rPr lang="en-US" smtClean="0"/>
              <a:t>11/16/2017</a:t>
            </a:fld>
            <a:endParaRPr lang="en-US"/>
          </a:p>
        </p:txBody>
      </p:sp>
    </p:spTree>
    <p:extLst>
      <p:ext uri="{BB962C8B-B14F-4D97-AF65-F5344CB8AC3E}">
        <p14:creationId xmlns:p14="http://schemas.microsoft.com/office/powerpoint/2010/main" val="3078275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pesticide label will usually state a dust/mist filtering face piece or a cartridge respirator (</a:t>
            </a:r>
            <a:r>
              <a:rPr lang="en-US" baseline="0" dirty="0" err="1"/>
              <a:t>eg</a:t>
            </a:r>
            <a:r>
              <a:rPr lang="en-US" baseline="0" dirty="0"/>
              <a:t>:,OV with dust pre-filter).</a:t>
            </a:r>
            <a:endParaRPr lang="en-US" dirty="0"/>
          </a:p>
        </p:txBody>
      </p:sp>
      <p:sp>
        <p:nvSpPr>
          <p:cNvPr id="4" name="Slide Number Placeholder 3"/>
          <p:cNvSpPr>
            <a:spLocks noGrp="1"/>
          </p:cNvSpPr>
          <p:nvPr>
            <p:ph type="sldNum" sz="quarter" idx="10"/>
          </p:nvPr>
        </p:nvSpPr>
        <p:spPr/>
        <p:txBody>
          <a:bodyPr/>
          <a:lstStyle/>
          <a:p>
            <a:fld id="{44051B22-C357-4AEB-9849-CEC7C822286D}" type="slidenum">
              <a:rPr lang="en-US" smtClean="0"/>
              <a:t>50</a:t>
            </a:fld>
            <a:endParaRPr lang="en-US"/>
          </a:p>
        </p:txBody>
      </p:sp>
      <p:sp>
        <p:nvSpPr>
          <p:cNvPr id="5" name="Date Placeholder 4"/>
          <p:cNvSpPr>
            <a:spLocks noGrp="1"/>
          </p:cNvSpPr>
          <p:nvPr>
            <p:ph type="dt" idx="11"/>
          </p:nvPr>
        </p:nvSpPr>
        <p:spPr/>
        <p:txBody>
          <a:bodyPr/>
          <a:lstStyle/>
          <a:p>
            <a:fld id="{053D40B1-0F79-4518-AD0E-6682FD109E2E}" type="datetime1">
              <a:rPr lang="en-US" smtClean="0"/>
              <a:t>11/16/2017</a:t>
            </a:fld>
            <a:endParaRPr lang="en-US"/>
          </a:p>
        </p:txBody>
      </p:sp>
    </p:spTree>
    <p:extLst>
      <p:ext uri="{BB962C8B-B14F-4D97-AF65-F5344CB8AC3E}">
        <p14:creationId xmlns:p14="http://schemas.microsoft.com/office/powerpoint/2010/main" val="142690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rPr>
              <a:t>Photo property of AgriSafe Network</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64124" indent="-293894">
              <a:spcBef>
                <a:spcPct val="30000"/>
              </a:spcBef>
              <a:defRPr kumimoji="1" sz="1200">
                <a:solidFill>
                  <a:schemeClr val="tx1"/>
                </a:solidFill>
                <a:latin typeface="Arial" panose="020B0604020202020204" pitchFamily="34" charset="0"/>
              </a:defRPr>
            </a:lvl2pPr>
            <a:lvl3pPr marL="1175576" indent="-235115">
              <a:spcBef>
                <a:spcPct val="30000"/>
              </a:spcBef>
              <a:defRPr kumimoji="1" sz="1200">
                <a:solidFill>
                  <a:schemeClr val="tx1"/>
                </a:solidFill>
                <a:latin typeface="Arial" panose="020B0604020202020204" pitchFamily="34" charset="0"/>
              </a:defRPr>
            </a:lvl3pPr>
            <a:lvl4pPr marL="1645806" indent="-235115">
              <a:spcBef>
                <a:spcPct val="30000"/>
              </a:spcBef>
              <a:defRPr kumimoji="1" sz="1200">
                <a:solidFill>
                  <a:schemeClr val="tx1"/>
                </a:solidFill>
                <a:latin typeface="Arial" panose="020B0604020202020204" pitchFamily="34" charset="0"/>
              </a:defRPr>
            </a:lvl4pPr>
            <a:lvl5pPr marL="2116036" indent="-235115">
              <a:spcBef>
                <a:spcPct val="30000"/>
              </a:spcBef>
              <a:defRPr kumimoji="1" sz="1200">
                <a:solidFill>
                  <a:schemeClr val="tx1"/>
                </a:solidFill>
                <a:latin typeface="Arial" panose="020B0604020202020204" pitchFamily="34" charset="0"/>
              </a:defRPr>
            </a:lvl5pPr>
            <a:lvl6pPr marL="2586266" indent="-235115" eaLnBrk="0" fontAlgn="base" hangingPunct="0">
              <a:spcBef>
                <a:spcPct val="30000"/>
              </a:spcBef>
              <a:spcAft>
                <a:spcPct val="0"/>
              </a:spcAft>
              <a:defRPr kumimoji="1" sz="1200">
                <a:solidFill>
                  <a:schemeClr val="tx1"/>
                </a:solidFill>
                <a:latin typeface="Arial" panose="020B0604020202020204" pitchFamily="34" charset="0"/>
              </a:defRPr>
            </a:lvl6pPr>
            <a:lvl7pPr marL="3056496" indent="-235115" eaLnBrk="0" fontAlgn="base" hangingPunct="0">
              <a:spcBef>
                <a:spcPct val="30000"/>
              </a:spcBef>
              <a:spcAft>
                <a:spcPct val="0"/>
              </a:spcAft>
              <a:defRPr kumimoji="1" sz="1200">
                <a:solidFill>
                  <a:schemeClr val="tx1"/>
                </a:solidFill>
                <a:latin typeface="Arial" panose="020B0604020202020204" pitchFamily="34" charset="0"/>
              </a:defRPr>
            </a:lvl7pPr>
            <a:lvl8pPr marL="3526727" indent="-235115" eaLnBrk="0" fontAlgn="base" hangingPunct="0">
              <a:spcBef>
                <a:spcPct val="30000"/>
              </a:spcBef>
              <a:spcAft>
                <a:spcPct val="0"/>
              </a:spcAft>
              <a:defRPr kumimoji="1" sz="1200">
                <a:solidFill>
                  <a:schemeClr val="tx1"/>
                </a:solidFill>
                <a:latin typeface="Arial" panose="020B0604020202020204" pitchFamily="34" charset="0"/>
              </a:defRPr>
            </a:lvl8pPr>
            <a:lvl9pPr marL="3996957" indent="-235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0ABF8D00-A400-45D1-96B4-B7CE38424675}" type="slidenum">
              <a:rPr kumimoji="0" lang="en-US" smtClean="0">
                <a:solidFill>
                  <a:srgbClr val="000000"/>
                </a:solidFill>
                <a:latin typeface="Times New Roman" panose="02020603050405020304" pitchFamily="18" charset="0"/>
              </a:rPr>
              <a:pPr>
                <a:spcBef>
                  <a:spcPct val="0"/>
                </a:spcBef>
              </a:pPr>
              <a:t>51</a:t>
            </a:fld>
            <a:endParaRPr kumimoji="0" lang="en-US">
              <a:solidFill>
                <a:srgbClr val="000000"/>
              </a:solidFill>
              <a:latin typeface="Times New Roman" panose="02020603050405020304" pitchFamily="18" charset="0"/>
            </a:endParaRPr>
          </a:p>
        </p:txBody>
      </p:sp>
      <p:sp>
        <p:nvSpPr>
          <p:cNvPr id="2" name="Date Placeholder 1"/>
          <p:cNvSpPr>
            <a:spLocks noGrp="1"/>
          </p:cNvSpPr>
          <p:nvPr>
            <p:ph type="dt" idx="10"/>
          </p:nvPr>
        </p:nvSpPr>
        <p:spPr/>
        <p:txBody>
          <a:bodyPr/>
          <a:lstStyle/>
          <a:p>
            <a:fld id="{8EA8ED53-05A8-46ED-B188-843D2CD4C6F5}" type="datetime1">
              <a:rPr lang="en-US" smtClean="0">
                <a:solidFill>
                  <a:prstClr val="black"/>
                </a:solidFill>
              </a:rPr>
              <a:pPr/>
              <a:t>11/16/2017</a:t>
            </a:fld>
            <a:endParaRPr lang="en-US">
              <a:solidFill>
                <a:prstClr val="black"/>
              </a:solidFill>
            </a:endParaRPr>
          </a:p>
        </p:txBody>
      </p:sp>
    </p:spTree>
    <p:extLst>
      <p:ext uri="{BB962C8B-B14F-4D97-AF65-F5344CB8AC3E}">
        <p14:creationId xmlns:p14="http://schemas.microsoft.com/office/powerpoint/2010/main" val="30601314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a:ln/>
        </p:spPr>
      </p:sp>
      <p:sp>
        <p:nvSpPr>
          <p:cNvPr id="74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Decision 2 – if you do need a Respirator then you need to decide this </a:t>
            </a:r>
          </a:p>
          <a:p>
            <a:pPr marL="640979" lvl="1" indent="-174957">
              <a:buFontTx/>
              <a:buChar char="•"/>
            </a:pPr>
            <a:r>
              <a:rPr lang="en-US" altLang="en-US" dirty="0">
                <a:latin typeface="Arial" panose="020B0604020202020204" pitchFamily="34" charset="0"/>
                <a:ea typeface="ＭＳ Ｐゴシック" panose="020B0600070205080204" pitchFamily="34" charset="-128"/>
              </a:rPr>
              <a:t>Right mask for the job</a:t>
            </a:r>
          </a:p>
          <a:p>
            <a:pPr marL="640979" lvl="1" indent="-174957">
              <a:buFontTx/>
              <a:buChar char="•"/>
            </a:pPr>
            <a:r>
              <a:rPr lang="en-US" altLang="en-US" dirty="0">
                <a:latin typeface="Arial" panose="020B0604020202020204" pitchFamily="34" charset="0"/>
                <a:ea typeface="ＭＳ Ｐゴシック" panose="020B0600070205080204" pitchFamily="34" charset="-128"/>
              </a:rPr>
              <a:t>The right fit for the mask</a:t>
            </a:r>
          </a:p>
          <a:p>
            <a:pPr marL="640979" lvl="1" indent="-174957">
              <a:buFontTx/>
              <a:buChar char="•"/>
            </a:pPr>
            <a:r>
              <a:rPr lang="en-US" altLang="en-US" dirty="0">
                <a:latin typeface="Arial" panose="020B0604020202020204" pitchFamily="34" charset="0"/>
                <a:ea typeface="ＭＳ Ｐゴシック" panose="020B0600070205080204" pitchFamily="34" charset="-128"/>
              </a:rPr>
              <a:t>Have masks available</a:t>
            </a:r>
          </a:p>
          <a:p>
            <a:pPr marL="640979" lvl="1" indent="-174957">
              <a:buFontTx/>
              <a:buChar char="•"/>
            </a:pPr>
            <a:r>
              <a:rPr lang="en-US" altLang="en-US" dirty="0">
                <a:latin typeface="Arial" panose="020B0604020202020204" pitchFamily="34" charset="0"/>
                <a:ea typeface="ＭＳ Ｐゴシック" panose="020B0600070205080204" pitchFamily="34" charset="-128"/>
              </a:rPr>
              <a:t>Choices can be expensive </a:t>
            </a:r>
          </a:p>
          <a:p>
            <a:pPr marL="640979" lvl="1" indent="-174957">
              <a:buFontTx/>
              <a:buChar char="•"/>
            </a:pP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Compliance can be an issue – going to discuss the Respiratory Standard and Respirator Program </a:t>
            </a:r>
          </a:p>
        </p:txBody>
      </p:sp>
      <p:sp>
        <p:nvSpPr>
          <p:cNvPr id="74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i="1">
                <a:solidFill>
                  <a:schemeClr val="tx1"/>
                </a:solidFill>
                <a:latin typeface="Arial" panose="020B0604020202020204" pitchFamily="34" charset="0"/>
                <a:ea typeface="ＭＳ Ｐゴシック" panose="020B0600070205080204" pitchFamily="34" charset="-128"/>
              </a:defRPr>
            </a:lvl1pPr>
            <a:lvl2pPr marL="744362" indent="-286293">
              <a:defRPr sz="2000" i="1">
                <a:solidFill>
                  <a:schemeClr val="tx1"/>
                </a:solidFill>
                <a:latin typeface="Arial" panose="020B0604020202020204" pitchFamily="34" charset="0"/>
                <a:ea typeface="ＭＳ Ｐゴシック" panose="020B0600070205080204" pitchFamily="34" charset="-128"/>
              </a:defRPr>
            </a:lvl2pPr>
            <a:lvl3pPr marL="1145172" indent="-229034">
              <a:defRPr sz="2000" i="1">
                <a:solidFill>
                  <a:schemeClr val="tx1"/>
                </a:solidFill>
                <a:latin typeface="Arial" panose="020B0604020202020204" pitchFamily="34" charset="0"/>
                <a:ea typeface="ＭＳ Ｐゴシック" panose="020B0600070205080204" pitchFamily="34" charset="-128"/>
              </a:defRPr>
            </a:lvl3pPr>
            <a:lvl4pPr marL="1603240" indent="-229034">
              <a:defRPr sz="2000" i="1">
                <a:solidFill>
                  <a:schemeClr val="tx1"/>
                </a:solidFill>
                <a:latin typeface="Arial" panose="020B0604020202020204" pitchFamily="34" charset="0"/>
                <a:ea typeface="ＭＳ Ｐゴシック" panose="020B0600070205080204" pitchFamily="34" charset="-128"/>
              </a:defRPr>
            </a:lvl4pPr>
            <a:lvl5pPr marL="2061309" indent="-229034">
              <a:defRPr sz="2000" i="1">
                <a:solidFill>
                  <a:schemeClr val="tx1"/>
                </a:solidFill>
                <a:latin typeface="Arial" panose="020B0604020202020204" pitchFamily="34" charset="0"/>
                <a:ea typeface="ＭＳ Ｐゴシック" panose="020B0600070205080204" pitchFamily="34" charset="-128"/>
              </a:defRPr>
            </a:lvl5pPr>
            <a:lvl6pPr marL="2519378" indent="-229034" eaLnBrk="0" fontAlgn="base" hangingPunct="0">
              <a:spcBef>
                <a:spcPct val="0"/>
              </a:spcBef>
              <a:spcAft>
                <a:spcPct val="0"/>
              </a:spcAft>
              <a:defRPr sz="2000" i="1">
                <a:solidFill>
                  <a:schemeClr val="tx1"/>
                </a:solidFill>
                <a:latin typeface="Arial" panose="020B0604020202020204" pitchFamily="34" charset="0"/>
                <a:ea typeface="ＭＳ Ｐゴシック" panose="020B0600070205080204" pitchFamily="34" charset="-128"/>
              </a:defRPr>
            </a:lvl6pPr>
            <a:lvl7pPr marL="2977446" indent="-229034" eaLnBrk="0" fontAlgn="base" hangingPunct="0">
              <a:spcBef>
                <a:spcPct val="0"/>
              </a:spcBef>
              <a:spcAft>
                <a:spcPct val="0"/>
              </a:spcAft>
              <a:defRPr sz="2000" i="1">
                <a:solidFill>
                  <a:schemeClr val="tx1"/>
                </a:solidFill>
                <a:latin typeface="Arial" panose="020B0604020202020204" pitchFamily="34" charset="0"/>
                <a:ea typeface="ＭＳ Ｐゴシック" panose="020B0600070205080204" pitchFamily="34" charset="-128"/>
              </a:defRPr>
            </a:lvl7pPr>
            <a:lvl8pPr marL="3435515" indent="-229034" eaLnBrk="0" fontAlgn="base" hangingPunct="0">
              <a:spcBef>
                <a:spcPct val="0"/>
              </a:spcBef>
              <a:spcAft>
                <a:spcPct val="0"/>
              </a:spcAft>
              <a:defRPr sz="2000" i="1">
                <a:solidFill>
                  <a:schemeClr val="tx1"/>
                </a:solidFill>
                <a:latin typeface="Arial" panose="020B0604020202020204" pitchFamily="34" charset="0"/>
                <a:ea typeface="ＭＳ Ｐゴシック" panose="020B0600070205080204" pitchFamily="34" charset="-128"/>
              </a:defRPr>
            </a:lvl8pPr>
            <a:lvl9pPr marL="3893584" indent="-229034" eaLnBrk="0" fontAlgn="base" hangingPunct="0">
              <a:spcBef>
                <a:spcPct val="0"/>
              </a:spcBef>
              <a:spcAft>
                <a:spcPct val="0"/>
              </a:spcAft>
              <a:defRPr sz="2000" i="1">
                <a:solidFill>
                  <a:schemeClr val="tx1"/>
                </a:solidFill>
                <a:latin typeface="Arial" panose="020B0604020202020204" pitchFamily="34" charset="0"/>
                <a:ea typeface="ＭＳ Ｐゴシック" panose="020B0600070205080204" pitchFamily="34" charset="-128"/>
              </a:defRPr>
            </a:lvl9pPr>
          </a:lstStyle>
          <a:p>
            <a:fld id="{E18B8FAD-46B4-4261-A0CC-D9C7E5FB5D94}" type="slidenum">
              <a:rPr lang="en-US" altLang="en-US" sz="1200" i="0">
                <a:solidFill>
                  <a:srgbClr val="000000"/>
                </a:solidFill>
                <a:latin typeface="Times New Roman" panose="02020603050405020304" pitchFamily="18" charset="0"/>
              </a:rPr>
              <a:pPr/>
              <a:t>52</a:t>
            </a:fld>
            <a:endParaRPr lang="en-US" altLang="en-US" sz="1200" i="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18910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Sources of respiratory hazards are varied </a:t>
            </a:r>
          </a:p>
          <a:p>
            <a:r>
              <a:rPr lang="en-US" altLang="en-US" dirty="0"/>
              <a:t>What is a CAFO   - Confined Animal Feeding Operation </a:t>
            </a:r>
          </a:p>
          <a:p>
            <a:endParaRPr lang="en-US" dirty="0"/>
          </a:p>
        </p:txBody>
      </p:sp>
      <p:sp>
        <p:nvSpPr>
          <p:cNvPr id="4" name="Slide Number Placeholder 3"/>
          <p:cNvSpPr>
            <a:spLocks noGrp="1"/>
          </p:cNvSpPr>
          <p:nvPr>
            <p:ph type="sldNum" sz="quarter" idx="10"/>
          </p:nvPr>
        </p:nvSpPr>
        <p:spPr/>
        <p:txBody>
          <a:bodyPr/>
          <a:lstStyle/>
          <a:p>
            <a:fld id="{E9395D3B-D489-42E0-BC1B-8B59659994AC}"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7288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 Property</a:t>
            </a:r>
            <a:r>
              <a:rPr lang="en-US" baseline="0" dirty="0"/>
              <a:t> of AgriSafe</a:t>
            </a:r>
            <a:endParaRPr lang="en-US" dirty="0"/>
          </a:p>
        </p:txBody>
      </p:sp>
      <p:sp>
        <p:nvSpPr>
          <p:cNvPr id="4" name="Slide Number Placeholder 3"/>
          <p:cNvSpPr>
            <a:spLocks noGrp="1"/>
          </p:cNvSpPr>
          <p:nvPr>
            <p:ph type="sldNum" sz="quarter" idx="10"/>
          </p:nvPr>
        </p:nvSpPr>
        <p:spPr/>
        <p:txBody>
          <a:bodyPr/>
          <a:lstStyle/>
          <a:p>
            <a:fld id="{44051B22-C357-4AEB-9849-CEC7C822286D}" type="slidenum">
              <a:rPr lang="en-US" smtClean="0"/>
              <a:t>7</a:t>
            </a:fld>
            <a:endParaRPr lang="en-US"/>
          </a:p>
        </p:txBody>
      </p:sp>
      <p:sp>
        <p:nvSpPr>
          <p:cNvPr id="5" name="Date Placeholder 4"/>
          <p:cNvSpPr>
            <a:spLocks noGrp="1"/>
          </p:cNvSpPr>
          <p:nvPr>
            <p:ph type="dt" idx="11"/>
          </p:nvPr>
        </p:nvSpPr>
        <p:spPr/>
        <p:txBody>
          <a:bodyPr/>
          <a:lstStyle/>
          <a:p>
            <a:fld id="{FA8502EA-9901-413B-9B9B-D478242DA0D2}" type="datetime1">
              <a:rPr lang="en-US" smtClean="0"/>
              <a:t>11/16/2017</a:t>
            </a:fld>
            <a:endParaRPr lang="en-US"/>
          </a:p>
        </p:txBody>
      </p:sp>
    </p:spTree>
    <p:extLst>
      <p:ext uri="{BB962C8B-B14F-4D97-AF65-F5344CB8AC3E}">
        <p14:creationId xmlns:p14="http://schemas.microsoft.com/office/powerpoint/2010/main" val="3453334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Types of Respirators</a:t>
            </a:r>
          </a:p>
          <a:p>
            <a:endParaRPr lang="en-US" dirty="0"/>
          </a:p>
          <a:p>
            <a:r>
              <a:rPr lang="en-US" dirty="0"/>
              <a:t>Air –</a:t>
            </a:r>
            <a:r>
              <a:rPr lang="en-US" baseline="0" dirty="0"/>
              <a:t> Purifying and Supplied Air</a:t>
            </a:r>
          </a:p>
        </p:txBody>
      </p:sp>
      <p:sp>
        <p:nvSpPr>
          <p:cNvPr id="4" name="Slide Number Placeholder 3"/>
          <p:cNvSpPr>
            <a:spLocks noGrp="1"/>
          </p:cNvSpPr>
          <p:nvPr>
            <p:ph type="sldNum" sz="quarter" idx="10"/>
          </p:nvPr>
        </p:nvSpPr>
        <p:spPr/>
        <p:txBody>
          <a:bodyPr/>
          <a:lstStyle/>
          <a:p>
            <a:fld id="{E9395D3B-D489-42E0-BC1B-8B59659994AC}"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017118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Types</a:t>
            </a:r>
            <a:r>
              <a:rPr lang="en-US" baseline="0" dirty="0"/>
              <a:t> of cartridges for canister respirator – photos property of AgriSafe Network</a:t>
            </a:r>
            <a:endParaRPr lang="en-US" dirty="0"/>
          </a:p>
        </p:txBody>
      </p:sp>
      <p:sp>
        <p:nvSpPr>
          <p:cNvPr id="217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i="1">
                <a:solidFill>
                  <a:schemeClr val="tx1"/>
                </a:solidFill>
                <a:latin typeface="Arial" charset="0"/>
              </a:defRPr>
            </a:lvl1pPr>
            <a:lvl2pPr marL="778642" indent="-299478" eaLnBrk="0" hangingPunct="0">
              <a:defRPr sz="2100" i="1">
                <a:solidFill>
                  <a:schemeClr val="tx1"/>
                </a:solidFill>
                <a:latin typeface="Arial" charset="0"/>
              </a:defRPr>
            </a:lvl2pPr>
            <a:lvl3pPr marL="1197911" indent="-239582" eaLnBrk="0" hangingPunct="0">
              <a:defRPr sz="2100" i="1">
                <a:solidFill>
                  <a:schemeClr val="tx1"/>
                </a:solidFill>
                <a:latin typeface="Arial" charset="0"/>
              </a:defRPr>
            </a:lvl3pPr>
            <a:lvl4pPr marL="1677076" indent="-239582" eaLnBrk="0" hangingPunct="0">
              <a:defRPr sz="2100" i="1">
                <a:solidFill>
                  <a:schemeClr val="tx1"/>
                </a:solidFill>
                <a:latin typeface="Arial" charset="0"/>
              </a:defRPr>
            </a:lvl4pPr>
            <a:lvl5pPr marL="2156241" indent="-239582" eaLnBrk="0" hangingPunct="0">
              <a:defRPr sz="2100" i="1">
                <a:solidFill>
                  <a:schemeClr val="tx1"/>
                </a:solidFill>
                <a:latin typeface="Arial" charset="0"/>
              </a:defRPr>
            </a:lvl5pPr>
            <a:lvl6pPr marL="2635405" indent="-239582" eaLnBrk="0" fontAlgn="base" hangingPunct="0">
              <a:spcBef>
                <a:spcPct val="50000"/>
              </a:spcBef>
              <a:spcAft>
                <a:spcPct val="0"/>
              </a:spcAft>
              <a:defRPr sz="2100" i="1">
                <a:solidFill>
                  <a:schemeClr val="tx1"/>
                </a:solidFill>
                <a:latin typeface="Arial" charset="0"/>
              </a:defRPr>
            </a:lvl6pPr>
            <a:lvl7pPr marL="3114570" indent="-239582" eaLnBrk="0" fontAlgn="base" hangingPunct="0">
              <a:spcBef>
                <a:spcPct val="50000"/>
              </a:spcBef>
              <a:spcAft>
                <a:spcPct val="0"/>
              </a:spcAft>
              <a:defRPr sz="2100" i="1">
                <a:solidFill>
                  <a:schemeClr val="tx1"/>
                </a:solidFill>
                <a:latin typeface="Arial" charset="0"/>
              </a:defRPr>
            </a:lvl7pPr>
            <a:lvl8pPr marL="3593734" indent="-239582" eaLnBrk="0" fontAlgn="base" hangingPunct="0">
              <a:spcBef>
                <a:spcPct val="50000"/>
              </a:spcBef>
              <a:spcAft>
                <a:spcPct val="0"/>
              </a:spcAft>
              <a:defRPr sz="2100" i="1">
                <a:solidFill>
                  <a:schemeClr val="tx1"/>
                </a:solidFill>
                <a:latin typeface="Arial" charset="0"/>
              </a:defRPr>
            </a:lvl8pPr>
            <a:lvl9pPr marL="4072899" indent="-239582" eaLnBrk="0" fontAlgn="base" hangingPunct="0">
              <a:spcBef>
                <a:spcPct val="50000"/>
              </a:spcBef>
              <a:spcAft>
                <a:spcPct val="0"/>
              </a:spcAft>
              <a:defRPr sz="2100" i="1">
                <a:solidFill>
                  <a:schemeClr val="tx1"/>
                </a:solidFill>
                <a:latin typeface="Arial" charset="0"/>
              </a:defRPr>
            </a:lvl9pPr>
          </a:lstStyle>
          <a:p>
            <a:fld id="{66F1791D-1E11-4981-B70D-1877A94B93A9}" type="slidenum">
              <a:rPr lang="en-US" sz="1200" i="0">
                <a:solidFill>
                  <a:srgbClr val="000000"/>
                </a:solidFill>
                <a:latin typeface="Times New Roman" pitchFamily="18" charset="0"/>
              </a:rPr>
              <a:pPr/>
              <a:t>60</a:t>
            </a:fld>
            <a:endParaRPr lang="en-US" sz="1200" i="0">
              <a:solidFill>
                <a:srgbClr val="000000"/>
              </a:solidFill>
              <a:latin typeface="Times New Roman" pitchFamily="18" charset="0"/>
            </a:endParaRPr>
          </a:p>
        </p:txBody>
      </p:sp>
      <p:sp>
        <p:nvSpPr>
          <p:cNvPr id="2" name="Date Placeholder 1"/>
          <p:cNvSpPr>
            <a:spLocks noGrp="1"/>
          </p:cNvSpPr>
          <p:nvPr>
            <p:ph type="dt" idx="10"/>
          </p:nvPr>
        </p:nvSpPr>
        <p:spPr/>
        <p:txBody>
          <a:bodyPr/>
          <a:lstStyle/>
          <a:p>
            <a:fld id="{EF79ECCC-9526-4EDF-93FB-2F4336F51935}" type="datetime1">
              <a:rPr lang="en-US" smtClean="0">
                <a:solidFill>
                  <a:prstClr val="black"/>
                </a:solidFill>
              </a:rPr>
              <a:pPr/>
              <a:t>11/16/2017</a:t>
            </a:fld>
            <a:endParaRPr lang="en-US">
              <a:solidFill>
                <a:prstClr val="black"/>
              </a:solidFill>
            </a:endParaRPr>
          </a:p>
        </p:txBody>
      </p:sp>
    </p:spTree>
    <p:extLst>
      <p:ext uri="{BB962C8B-B14F-4D97-AF65-F5344CB8AC3E}">
        <p14:creationId xmlns:p14="http://schemas.microsoft.com/office/powerpoint/2010/main" val="1313580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p:spPr>
        <p:txBody>
          <a:bodyPr/>
          <a:lstStyle/>
          <a:p>
            <a:r>
              <a:rPr lang="en-US" dirty="0"/>
              <a:t>OSHA’s Respiratory Protection Standard is 29 CFR 1910.134</a:t>
            </a:r>
          </a:p>
          <a:p>
            <a:r>
              <a:rPr lang="en-US" dirty="0"/>
              <a:t> located on the OSHA website shown on this slide </a:t>
            </a:r>
          </a:p>
          <a:p>
            <a:r>
              <a:rPr lang="en-US" dirty="0"/>
              <a:t>Can get to</a:t>
            </a:r>
            <a:r>
              <a:rPr lang="en-US" baseline="0" dirty="0"/>
              <a:t> this place 3 different ways</a:t>
            </a:r>
          </a:p>
          <a:p>
            <a:r>
              <a:rPr lang="en-US" baseline="0" dirty="0"/>
              <a:t>1- Search</a:t>
            </a:r>
          </a:p>
          <a:p>
            <a:r>
              <a:rPr lang="en-US" baseline="0" dirty="0"/>
              <a:t>2- Regulations</a:t>
            </a:r>
          </a:p>
          <a:p>
            <a:r>
              <a:rPr lang="en-US" baseline="0" dirty="0"/>
              <a:t>3- A-Z Index (respirators)</a:t>
            </a:r>
          </a:p>
          <a:p>
            <a:r>
              <a:rPr lang="en-US" baseline="0" dirty="0"/>
              <a:t>4- Google search</a:t>
            </a:r>
          </a:p>
        </p:txBody>
      </p:sp>
      <p:sp>
        <p:nvSpPr>
          <p:cNvPr id="200708" name="Slide Number Placeholder 3"/>
          <p:cNvSpPr>
            <a:spLocks noGrp="1"/>
          </p:cNvSpPr>
          <p:nvPr>
            <p:ph type="sldNum" sz="quarter" idx="5"/>
          </p:nvPr>
        </p:nvSpPr>
        <p:spPr>
          <a:noFill/>
        </p:spPr>
        <p:txBody>
          <a:bodyPr/>
          <a:lstStyle/>
          <a:p>
            <a:fld id="{89986CDD-6E5A-4399-AD60-E1778DBCB80D}" type="slidenum">
              <a:rPr lang="en-US" smtClean="0">
                <a:solidFill>
                  <a:srgbClr val="000000"/>
                </a:solidFill>
              </a:rPr>
              <a:pPr/>
              <a:t>65</a:t>
            </a:fld>
            <a:endParaRPr lang="en-US">
              <a:solidFill>
                <a:srgbClr val="000000"/>
              </a:solidFill>
            </a:endParaRPr>
          </a:p>
        </p:txBody>
      </p:sp>
    </p:spTree>
    <p:extLst>
      <p:ext uri="{BB962C8B-B14F-4D97-AF65-F5344CB8AC3E}">
        <p14:creationId xmlns:p14="http://schemas.microsoft.com/office/powerpoint/2010/main" val="898699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C</a:t>
            </a:r>
            <a:r>
              <a:rPr lang="en-US" baseline="0" dirty="0"/>
              <a:t> of the Standard is the </a:t>
            </a:r>
            <a:r>
              <a:rPr lang="en-US" dirty="0"/>
              <a:t>Respiratory Program </a:t>
            </a:r>
          </a:p>
          <a:p>
            <a:r>
              <a:rPr lang="en-US" dirty="0"/>
              <a:t>includes the following 8 elements </a:t>
            </a:r>
          </a:p>
          <a:p>
            <a:r>
              <a:rPr lang="en-US" dirty="0"/>
              <a:t>1.  Selection</a:t>
            </a:r>
          </a:p>
          <a:p>
            <a:r>
              <a:rPr lang="en-US" dirty="0"/>
              <a:t>2.  Medical evaluation</a:t>
            </a:r>
          </a:p>
          <a:p>
            <a:r>
              <a:rPr lang="en-US" dirty="0"/>
              <a:t>3.  Fit testing</a:t>
            </a:r>
          </a:p>
          <a:p>
            <a:r>
              <a:rPr lang="en-US" dirty="0"/>
              <a:t>4.  Use</a:t>
            </a:r>
          </a:p>
          <a:p>
            <a:r>
              <a:rPr lang="en-US" dirty="0"/>
              <a:t>5.  Maintenance and care</a:t>
            </a:r>
          </a:p>
          <a:p>
            <a:r>
              <a:rPr lang="en-US" dirty="0"/>
              <a:t>6.  Breathing air quality and use</a:t>
            </a:r>
          </a:p>
          <a:p>
            <a:r>
              <a:rPr lang="en-US" dirty="0"/>
              <a:t>7.  Training</a:t>
            </a:r>
          </a:p>
          <a:p>
            <a:pPr marL="228600" indent="-228600">
              <a:buAutoNum type="arabicPeriod" startAt="8"/>
            </a:pPr>
            <a:r>
              <a:rPr lang="en-US" dirty="0"/>
              <a:t>Program evaluation</a:t>
            </a:r>
          </a:p>
          <a:p>
            <a:pPr marL="228600" indent="-228600">
              <a:buAutoNum type="arabicPeriod" startAt="8"/>
            </a:pPr>
            <a:endParaRPr lang="en-US" dirty="0"/>
          </a:p>
          <a:p>
            <a:pPr marL="0" indent="0">
              <a:buNone/>
            </a:pPr>
            <a:r>
              <a:rPr lang="en-US" dirty="0"/>
              <a:t>Who can manage your program?</a:t>
            </a:r>
          </a:p>
          <a:p>
            <a:pPr marL="171450" indent="-171450">
              <a:buFont typeface="Arial" pitchFamily="34" charset="0"/>
              <a:buChar char="•"/>
            </a:pPr>
            <a:r>
              <a:rPr lang="en-US" dirty="0"/>
              <a:t>Someone who has appropriate</a:t>
            </a:r>
            <a:r>
              <a:rPr lang="en-US" baseline="0" dirty="0"/>
              <a:t> training, knowledge and experience about respirators </a:t>
            </a:r>
          </a:p>
          <a:p>
            <a:pPr marL="171450" indent="-171450">
              <a:buFont typeface="Arial" pitchFamily="34" charset="0"/>
              <a:buChar char="•"/>
            </a:pPr>
            <a:r>
              <a:rPr lang="en-US" baseline="0" dirty="0"/>
              <a:t>Certification is not necessary</a:t>
            </a:r>
          </a:p>
          <a:p>
            <a:pPr marL="171450" indent="-171450">
              <a:buFont typeface="Arial" pitchFamily="34" charset="0"/>
              <a:buChar char="•"/>
            </a:pPr>
            <a:r>
              <a:rPr lang="en-US" baseline="0" dirty="0"/>
              <a:t>Program manager can delegate sections of program such as fit testing, maintenance, as long as over see that individual </a:t>
            </a:r>
            <a:endParaRPr lang="en-US" dirty="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BC99A56-93F4-40C0-AAFC-B66DB3A051FB}"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4046809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a:p>
            <a:r>
              <a:rPr lang="en-US" dirty="0"/>
              <a:t>A</a:t>
            </a:r>
            <a:r>
              <a:rPr lang="en-US" baseline="0" dirty="0"/>
              <a:t> Respiratory Program that meets the OSHA standard must :</a:t>
            </a:r>
          </a:p>
          <a:p>
            <a:endParaRPr lang="en-US" dirty="0"/>
          </a:p>
          <a:p>
            <a:pPr marL="174708" indent="-174708">
              <a:buFont typeface="Arial" pitchFamily="34" charset="0"/>
              <a:buChar char="•"/>
            </a:pPr>
            <a:r>
              <a:rPr lang="en-US" dirty="0"/>
              <a:t>develop a written program with worksite-specific procedures when respirators are necessary or required by the employer</a:t>
            </a:r>
          </a:p>
          <a:p>
            <a:pPr marL="174708" indent="-174708">
              <a:buFont typeface="Arial" pitchFamily="34" charset="0"/>
              <a:buChar char="•"/>
            </a:pPr>
            <a:r>
              <a:rPr lang="en-US" dirty="0"/>
              <a:t>update program as necessary to reflect changes in workplace conditions that affect respirator use</a:t>
            </a:r>
          </a:p>
          <a:p>
            <a:pPr marL="174708" indent="-174708">
              <a:buFont typeface="Arial" pitchFamily="34" charset="0"/>
              <a:buChar char="•"/>
            </a:pPr>
            <a:r>
              <a:rPr lang="en-US" dirty="0"/>
              <a:t>designate a program administrator who is qualified by appropriate training or experience to administer or oversee the program and conduct the required program evaluations</a:t>
            </a:r>
          </a:p>
          <a:p>
            <a:pPr marL="174708" indent="-174708">
              <a:buFont typeface="Arial" pitchFamily="34" charset="0"/>
              <a:buChar char="•"/>
            </a:pPr>
            <a:r>
              <a:rPr lang="en-US" dirty="0"/>
              <a:t>provide respirators, training, and medical evaluations at </a:t>
            </a:r>
            <a:r>
              <a:rPr lang="en-US" dirty="0">
                <a:solidFill>
                  <a:srgbClr val="FF0000"/>
                </a:solidFill>
              </a:rPr>
              <a:t>no cost to the employee</a:t>
            </a:r>
          </a:p>
          <a:p>
            <a:pPr marL="174708" indent="-174708">
              <a:buFont typeface="Arial" pitchFamily="34" charset="0"/>
              <a:buChar char="•"/>
            </a:pPr>
            <a:endParaRPr lang="en-US" dirty="0">
              <a:solidFill>
                <a:srgbClr val="FF0000"/>
              </a:solidFill>
            </a:endParaRPr>
          </a:p>
          <a:p>
            <a:r>
              <a:rPr lang="en-US" dirty="0">
                <a:solidFill>
                  <a:srgbClr val="FF0000"/>
                </a:solidFill>
              </a:rPr>
              <a:t>Other resources: </a:t>
            </a:r>
          </a:p>
          <a:p>
            <a:pPr marL="174708" indent="-174708">
              <a:buFontTx/>
              <a:buChar char="-"/>
            </a:pPr>
            <a:r>
              <a:rPr lang="en-US" dirty="0">
                <a:solidFill>
                  <a:srgbClr val="FF0000"/>
                </a:solidFill>
              </a:rPr>
              <a:t>CPL</a:t>
            </a:r>
            <a:r>
              <a:rPr lang="en-US" baseline="0" dirty="0">
                <a:solidFill>
                  <a:srgbClr val="FF0000"/>
                </a:solidFill>
              </a:rPr>
              <a:t> 02-00-120 OSHA Instruction for Inspection Procedures for the Respiratory Protection Standard 09/25/1998  - tells how OSHA enforces this standard (what OSHA expects)</a:t>
            </a:r>
          </a:p>
          <a:p>
            <a:pPr marL="174708" indent="-174708">
              <a:buFontTx/>
              <a:buChar char="-"/>
            </a:pPr>
            <a:r>
              <a:rPr lang="en-US" baseline="0" dirty="0">
                <a:solidFill>
                  <a:srgbClr val="FF0000"/>
                </a:solidFill>
              </a:rPr>
              <a:t>Letters of Interpretation can be helpful –located on OSHA website </a:t>
            </a:r>
            <a:endParaRPr lang="en-US" dirty="0">
              <a:solidFill>
                <a:srgbClr val="FF0000"/>
              </a:solidFill>
            </a:endParaRPr>
          </a:p>
          <a:p>
            <a:pPr marL="174708" indent="-174708">
              <a:buFont typeface="Arial" pitchFamily="34" charset="0"/>
              <a:buChar char="•"/>
            </a:pPr>
            <a:endParaRPr lang="en-US" dirty="0">
              <a:solidFill>
                <a:srgbClr val="FF0000"/>
              </a:solidFill>
            </a:endParaRPr>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7066" indent="-291179" eaLnBrk="0" hangingPunct="0">
              <a:defRPr sz="2000" i="1">
                <a:solidFill>
                  <a:schemeClr val="tx1"/>
                </a:solidFill>
                <a:latin typeface="Arial" charset="0"/>
              </a:defRPr>
            </a:lvl2pPr>
            <a:lvl3pPr marL="1164717" indent="-232943" eaLnBrk="0" hangingPunct="0">
              <a:defRPr sz="2000" i="1">
                <a:solidFill>
                  <a:schemeClr val="tx1"/>
                </a:solidFill>
                <a:latin typeface="Arial" charset="0"/>
              </a:defRPr>
            </a:lvl3pPr>
            <a:lvl4pPr marL="1630604" indent="-232943" eaLnBrk="0" hangingPunct="0">
              <a:defRPr sz="2000" i="1">
                <a:solidFill>
                  <a:schemeClr val="tx1"/>
                </a:solidFill>
                <a:latin typeface="Arial" charset="0"/>
              </a:defRPr>
            </a:lvl4pPr>
            <a:lvl5pPr marL="2096491" indent="-232943" eaLnBrk="0" hangingPunct="0">
              <a:defRPr sz="2000" i="1">
                <a:solidFill>
                  <a:schemeClr val="tx1"/>
                </a:solidFill>
                <a:latin typeface="Arial" charset="0"/>
              </a:defRPr>
            </a:lvl5pPr>
            <a:lvl6pPr marL="2562377" indent="-232943" eaLnBrk="0" fontAlgn="base" hangingPunct="0">
              <a:spcBef>
                <a:spcPct val="50000"/>
              </a:spcBef>
              <a:spcAft>
                <a:spcPct val="0"/>
              </a:spcAft>
              <a:defRPr sz="2000" i="1">
                <a:solidFill>
                  <a:schemeClr val="tx1"/>
                </a:solidFill>
                <a:latin typeface="Arial" charset="0"/>
              </a:defRPr>
            </a:lvl6pPr>
            <a:lvl7pPr marL="3028264" indent="-232943" eaLnBrk="0" fontAlgn="base" hangingPunct="0">
              <a:spcBef>
                <a:spcPct val="50000"/>
              </a:spcBef>
              <a:spcAft>
                <a:spcPct val="0"/>
              </a:spcAft>
              <a:defRPr sz="2000" i="1">
                <a:solidFill>
                  <a:schemeClr val="tx1"/>
                </a:solidFill>
                <a:latin typeface="Arial" charset="0"/>
              </a:defRPr>
            </a:lvl7pPr>
            <a:lvl8pPr marL="3494151" indent="-232943" eaLnBrk="0" fontAlgn="base" hangingPunct="0">
              <a:spcBef>
                <a:spcPct val="50000"/>
              </a:spcBef>
              <a:spcAft>
                <a:spcPct val="0"/>
              </a:spcAft>
              <a:defRPr sz="2000" i="1">
                <a:solidFill>
                  <a:schemeClr val="tx1"/>
                </a:solidFill>
                <a:latin typeface="Arial" charset="0"/>
              </a:defRPr>
            </a:lvl8pPr>
            <a:lvl9pPr marL="3960038" indent="-232943" eaLnBrk="0" fontAlgn="base" hangingPunct="0">
              <a:spcBef>
                <a:spcPct val="50000"/>
              </a:spcBef>
              <a:spcAft>
                <a:spcPct val="0"/>
              </a:spcAft>
              <a:defRPr sz="2000" i="1">
                <a:solidFill>
                  <a:schemeClr val="tx1"/>
                </a:solidFill>
                <a:latin typeface="Arial" charset="0"/>
              </a:defRPr>
            </a:lvl9pPr>
          </a:lstStyle>
          <a:p>
            <a:fld id="{18A37E97-3B86-4330-ACC0-5446E2F597A8}" type="slidenum">
              <a:rPr lang="en-US" sz="1200" i="0">
                <a:solidFill>
                  <a:srgbClr val="000000"/>
                </a:solidFill>
                <a:latin typeface="Times New Roman" pitchFamily="18" charset="0"/>
              </a:rPr>
              <a:pPr/>
              <a:t>67</a:t>
            </a:fld>
            <a:endParaRPr lang="en-US" sz="1200" i="0">
              <a:solidFill>
                <a:srgbClr val="000000"/>
              </a:solidFill>
              <a:latin typeface="Times New Roman" pitchFamily="18" charset="0"/>
            </a:endParaRPr>
          </a:p>
        </p:txBody>
      </p:sp>
    </p:spTree>
    <p:extLst>
      <p:ext uri="{BB962C8B-B14F-4D97-AF65-F5344CB8AC3E}">
        <p14:creationId xmlns:p14="http://schemas.microsoft.com/office/powerpoint/2010/main" val="363933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When a Respirator</a:t>
            </a:r>
            <a:r>
              <a:rPr lang="en-US" baseline="0" dirty="0"/>
              <a:t> is </a:t>
            </a:r>
            <a:r>
              <a:rPr lang="en-US" u="sng" baseline="0" dirty="0"/>
              <a:t>not required:</a:t>
            </a:r>
          </a:p>
          <a:p>
            <a:r>
              <a:rPr lang="en-US" baseline="0" dirty="0"/>
              <a:t> </a:t>
            </a:r>
          </a:p>
          <a:p>
            <a:r>
              <a:rPr lang="en-US" dirty="0"/>
              <a:t>Employer may provide respirators at employee’s request or permit employees to use their own respirators, if employer determines that such use in itself will not create a hazard</a:t>
            </a:r>
          </a:p>
          <a:p>
            <a:endParaRPr lang="en-US" dirty="0"/>
          </a:p>
          <a:p>
            <a:r>
              <a:rPr lang="en-US" dirty="0"/>
              <a:t>If voluntary use is permissible, employer must provide users with the information contained in </a:t>
            </a:r>
            <a:r>
              <a:rPr lang="en-US" u="sng" dirty="0">
                <a:solidFill>
                  <a:srgbClr val="FF0000"/>
                </a:solidFill>
              </a:rPr>
              <a:t>Appendix </a:t>
            </a:r>
            <a:r>
              <a:rPr lang="en-US" u="none" dirty="0">
                <a:solidFill>
                  <a:srgbClr val="FF0000"/>
                </a:solidFill>
              </a:rPr>
              <a:t>D.</a:t>
            </a:r>
            <a:r>
              <a:rPr lang="en-US" u="none" baseline="0" dirty="0">
                <a:solidFill>
                  <a:srgbClr val="FF0000"/>
                </a:solidFill>
              </a:rPr>
              <a:t>  </a:t>
            </a:r>
            <a:r>
              <a:rPr lang="en-US" u="none" dirty="0">
                <a:solidFill>
                  <a:srgbClr val="FF0000"/>
                </a:solidFill>
              </a:rPr>
              <a:t>Employer should document that they provided this information. This is not a training.  Can copy this and give it to them so be sure to document what you did.  Document for each individual even</a:t>
            </a:r>
            <a:r>
              <a:rPr lang="en-US" u="none" baseline="0" dirty="0">
                <a:solidFill>
                  <a:srgbClr val="FF0000"/>
                </a:solidFill>
              </a:rPr>
              <a:t> if do a group session.</a:t>
            </a:r>
            <a:endParaRPr lang="en-US" u="none" dirty="0">
              <a:solidFill>
                <a:srgbClr val="FF0000"/>
              </a:solidFill>
            </a:endParaRPr>
          </a:p>
          <a:p>
            <a:endParaRPr lang="en-US" u="sng" dirty="0">
              <a:solidFill>
                <a:srgbClr val="FF0000"/>
              </a:solidFill>
            </a:endParaRPr>
          </a:p>
          <a:p>
            <a:r>
              <a:rPr lang="en-US" dirty="0"/>
              <a:t>Must establish and implement those elements of a written program necessary to ensure that employee is medically able to use the respirator and that it is cleaned, stored, and maintained so it does not present a health hazard to the user.</a:t>
            </a:r>
            <a:br>
              <a:rPr lang="en-US" dirty="0"/>
            </a:br>
            <a:r>
              <a:rPr lang="en-US" dirty="0"/>
              <a:t/>
            </a:r>
            <a:br>
              <a:rPr lang="en-US" dirty="0"/>
            </a:br>
            <a:r>
              <a:rPr lang="en-US" dirty="0"/>
              <a:t>Exception:  Employers are not required to include in a written program employees whose only use of respirators involves voluntary use of filtering face pieces (dust masks).  </a:t>
            </a:r>
          </a:p>
          <a:p>
            <a:r>
              <a:rPr lang="en-US" dirty="0"/>
              <a:t>Employer</a:t>
            </a:r>
            <a:r>
              <a:rPr lang="en-US" baseline="0" dirty="0"/>
              <a:t> needs to be sure that the mask does not become the hazard.  (For example the mask causing or contributing to a medical condition). </a:t>
            </a:r>
            <a:endParaRPr lang="en-US" dirty="0"/>
          </a:p>
          <a:p>
            <a:endParaRPr lang="en-US" dirty="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7066" indent="-291179" eaLnBrk="0" hangingPunct="0">
              <a:defRPr sz="2000" i="1">
                <a:solidFill>
                  <a:schemeClr val="tx1"/>
                </a:solidFill>
                <a:latin typeface="Arial" charset="0"/>
              </a:defRPr>
            </a:lvl2pPr>
            <a:lvl3pPr marL="1164717" indent="-232943" eaLnBrk="0" hangingPunct="0">
              <a:defRPr sz="2000" i="1">
                <a:solidFill>
                  <a:schemeClr val="tx1"/>
                </a:solidFill>
                <a:latin typeface="Arial" charset="0"/>
              </a:defRPr>
            </a:lvl3pPr>
            <a:lvl4pPr marL="1630604" indent="-232943" eaLnBrk="0" hangingPunct="0">
              <a:defRPr sz="2000" i="1">
                <a:solidFill>
                  <a:schemeClr val="tx1"/>
                </a:solidFill>
                <a:latin typeface="Arial" charset="0"/>
              </a:defRPr>
            </a:lvl4pPr>
            <a:lvl5pPr marL="2096491" indent="-232943" eaLnBrk="0" hangingPunct="0">
              <a:defRPr sz="2000" i="1">
                <a:solidFill>
                  <a:schemeClr val="tx1"/>
                </a:solidFill>
                <a:latin typeface="Arial" charset="0"/>
              </a:defRPr>
            </a:lvl5pPr>
            <a:lvl6pPr marL="2562377" indent="-232943" eaLnBrk="0" fontAlgn="base" hangingPunct="0">
              <a:spcBef>
                <a:spcPct val="50000"/>
              </a:spcBef>
              <a:spcAft>
                <a:spcPct val="0"/>
              </a:spcAft>
              <a:defRPr sz="2000" i="1">
                <a:solidFill>
                  <a:schemeClr val="tx1"/>
                </a:solidFill>
                <a:latin typeface="Arial" charset="0"/>
              </a:defRPr>
            </a:lvl6pPr>
            <a:lvl7pPr marL="3028264" indent="-232943" eaLnBrk="0" fontAlgn="base" hangingPunct="0">
              <a:spcBef>
                <a:spcPct val="50000"/>
              </a:spcBef>
              <a:spcAft>
                <a:spcPct val="0"/>
              </a:spcAft>
              <a:defRPr sz="2000" i="1">
                <a:solidFill>
                  <a:schemeClr val="tx1"/>
                </a:solidFill>
                <a:latin typeface="Arial" charset="0"/>
              </a:defRPr>
            </a:lvl7pPr>
            <a:lvl8pPr marL="3494151" indent="-232943" eaLnBrk="0" fontAlgn="base" hangingPunct="0">
              <a:spcBef>
                <a:spcPct val="50000"/>
              </a:spcBef>
              <a:spcAft>
                <a:spcPct val="0"/>
              </a:spcAft>
              <a:defRPr sz="2000" i="1">
                <a:solidFill>
                  <a:schemeClr val="tx1"/>
                </a:solidFill>
                <a:latin typeface="Arial" charset="0"/>
              </a:defRPr>
            </a:lvl8pPr>
            <a:lvl9pPr marL="3960038" indent="-232943" eaLnBrk="0" fontAlgn="base" hangingPunct="0">
              <a:spcBef>
                <a:spcPct val="50000"/>
              </a:spcBef>
              <a:spcAft>
                <a:spcPct val="0"/>
              </a:spcAft>
              <a:defRPr sz="2000" i="1">
                <a:solidFill>
                  <a:schemeClr val="tx1"/>
                </a:solidFill>
                <a:latin typeface="Arial" charset="0"/>
              </a:defRPr>
            </a:lvl9pPr>
          </a:lstStyle>
          <a:p>
            <a:fld id="{18A37E97-3B86-4330-ACC0-5446E2F597A8}" type="slidenum">
              <a:rPr lang="en-US" sz="1200" i="0">
                <a:solidFill>
                  <a:srgbClr val="000000"/>
                </a:solidFill>
                <a:latin typeface="Times New Roman" pitchFamily="18" charset="0"/>
              </a:rPr>
              <a:pPr/>
              <a:t>68</a:t>
            </a:fld>
            <a:endParaRPr lang="en-US" sz="1200" i="0">
              <a:solidFill>
                <a:srgbClr val="000000"/>
              </a:solidFill>
              <a:latin typeface="Times New Roman" pitchFamily="18" charset="0"/>
            </a:endParaRPr>
          </a:p>
        </p:txBody>
      </p:sp>
    </p:spTree>
    <p:extLst>
      <p:ext uri="{BB962C8B-B14F-4D97-AF65-F5344CB8AC3E}">
        <p14:creationId xmlns:p14="http://schemas.microsoft.com/office/powerpoint/2010/main" val="817337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t>Select a NIOSH-certified respirator that shall be used in compliance with the conditions of its certification</a:t>
            </a:r>
          </a:p>
          <a:p>
            <a:r>
              <a:rPr lang="en-US" sz="1100" dirty="0"/>
              <a:t>Identify and evaluate the respiratory hazards in the workplace, including a reasonable estimate of employee exposures and identification of the contaminant’s chemical state and physical form</a:t>
            </a:r>
          </a:p>
          <a:p>
            <a:r>
              <a:rPr lang="en-US" sz="1100" dirty="0"/>
              <a:t>Where exposure cannot be identified or reasonably estimated, the atmosphere shall be considered Immediately Dangerous to Life or Health (IDLH)</a:t>
            </a:r>
          </a:p>
          <a:p>
            <a:r>
              <a:rPr lang="en-US" sz="1100" dirty="0"/>
              <a:t>Select respirators from a sufficient number of models and sizes so that the respirator is acceptable to, and correctly fits, the user</a:t>
            </a:r>
          </a:p>
          <a:p>
            <a:endParaRPr lang="en-US" dirty="0"/>
          </a:p>
          <a:p>
            <a:endParaRPr lang="en-US" dirty="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7066" indent="-291179" eaLnBrk="0" hangingPunct="0">
              <a:defRPr sz="2000" i="1">
                <a:solidFill>
                  <a:schemeClr val="tx1"/>
                </a:solidFill>
                <a:latin typeface="Arial" charset="0"/>
              </a:defRPr>
            </a:lvl2pPr>
            <a:lvl3pPr marL="1164717" indent="-232943" eaLnBrk="0" hangingPunct="0">
              <a:defRPr sz="2000" i="1">
                <a:solidFill>
                  <a:schemeClr val="tx1"/>
                </a:solidFill>
                <a:latin typeface="Arial" charset="0"/>
              </a:defRPr>
            </a:lvl3pPr>
            <a:lvl4pPr marL="1630604" indent="-232943" eaLnBrk="0" hangingPunct="0">
              <a:defRPr sz="2000" i="1">
                <a:solidFill>
                  <a:schemeClr val="tx1"/>
                </a:solidFill>
                <a:latin typeface="Arial" charset="0"/>
              </a:defRPr>
            </a:lvl4pPr>
            <a:lvl5pPr marL="2096491" indent="-232943" eaLnBrk="0" hangingPunct="0">
              <a:defRPr sz="2000" i="1">
                <a:solidFill>
                  <a:schemeClr val="tx1"/>
                </a:solidFill>
                <a:latin typeface="Arial" charset="0"/>
              </a:defRPr>
            </a:lvl5pPr>
            <a:lvl6pPr marL="2562377" indent="-232943" eaLnBrk="0" fontAlgn="base" hangingPunct="0">
              <a:spcBef>
                <a:spcPct val="50000"/>
              </a:spcBef>
              <a:spcAft>
                <a:spcPct val="0"/>
              </a:spcAft>
              <a:defRPr sz="2000" i="1">
                <a:solidFill>
                  <a:schemeClr val="tx1"/>
                </a:solidFill>
                <a:latin typeface="Arial" charset="0"/>
              </a:defRPr>
            </a:lvl6pPr>
            <a:lvl7pPr marL="3028264" indent="-232943" eaLnBrk="0" fontAlgn="base" hangingPunct="0">
              <a:spcBef>
                <a:spcPct val="50000"/>
              </a:spcBef>
              <a:spcAft>
                <a:spcPct val="0"/>
              </a:spcAft>
              <a:defRPr sz="2000" i="1">
                <a:solidFill>
                  <a:schemeClr val="tx1"/>
                </a:solidFill>
                <a:latin typeface="Arial" charset="0"/>
              </a:defRPr>
            </a:lvl7pPr>
            <a:lvl8pPr marL="3494151" indent="-232943" eaLnBrk="0" fontAlgn="base" hangingPunct="0">
              <a:spcBef>
                <a:spcPct val="50000"/>
              </a:spcBef>
              <a:spcAft>
                <a:spcPct val="0"/>
              </a:spcAft>
              <a:defRPr sz="2000" i="1">
                <a:solidFill>
                  <a:schemeClr val="tx1"/>
                </a:solidFill>
                <a:latin typeface="Arial" charset="0"/>
              </a:defRPr>
            </a:lvl8pPr>
            <a:lvl9pPr marL="3960038" indent="-232943" eaLnBrk="0" fontAlgn="base" hangingPunct="0">
              <a:spcBef>
                <a:spcPct val="50000"/>
              </a:spcBef>
              <a:spcAft>
                <a:spcPct val="0"/>
              </a:spcAft>
              <a:defRPr sz="2000" i="1">
                <a:solidFill>
                  <a:schemeClr val="tx1"/>
                </a:solidFill>
                <a:latin typeface="Arial" charset="0"/>
              </a:defRPr>
            </a:lvl9pPr>
          </a:lstStyle>
          <a:p>
            <a:fld id="{18A37E97-3B86-4330-ACC0-5446E2F597A8}" type="slidenum">
              <a:rPr lang="en-US" sz="1200" i="0">
                <a:solidFill>
                  <a:srgbClr val="000000"/>
                </a:solidFill>
                <a:latin typeface="Times New Roman" pitchFamily="18" charset="0"/>
              </a:rPr>
              <a:pPr/>
              <a:t>69</a:t>
            </a:fld>
            <a:endParaRPr lang="en-US" sz="1200" i="0">
              <a:solidFill>
                <a:srgbClr val="000000"/>
              </a:solidFill>
              <a:latin typeface="Times New Roman" pitchFamily="18" charset="0"/>
            </a:endParaRPr>
          </a:p>
        </p:txBody>
      </p:sp>
    </p:spTree>
    <p:extLst>
      <p:ext uri="{BB962C8B-B14F-4D97-AF65-F5344CB8AC3E}">
        <p14:creationId xmlns:p14="http://schemas.microsoft.com/office/powerpoint/2010/main" val="31308885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Must provide a medical evaluation to determine employee’s ability to use a respirator, before fit testing and use</a:t>
            </a:r>
          </a:p>
          <a:p>
            <a:r>
              <a:rPr lang="en-US" dirty="0"/>
              <a:t>Must identify a PLHCP to perform medical evaluations using a medical questionnaire or an initial medical examination that obtains the same information</a:t>
            </a:r>
          </a:p>
          <a:p>
            <a:r>
              <a:rPr lang="en-US" dirty="0"/>
              <a:t>Medical evaluation must obtain the information requested by the questionnaire in Sections 1 and 2, Part A of App. C</a:t>
            </a:r>
          </a:p>
          <a:p>
            <a:r>
              <a:rPr lang="en-US" dirty="0"/>
              <a:t>Follow-up medical examination is required for an employee who gives a positive response to any question among questions 1 through 8 in Section 2, Part A of App. C or whose initial medical examination demonstrates the need for a follow-up medical examination</a:t>
            </a:r>
          </a:p>
          <a:p>
            <a:endParaRPr lang="en-US" dirty="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7066" indent="-291179" eaLnBrk="0" hangingPunct="0">
              <a:defRPr sz="2000" i="1">
                <a:solidFill>
                  <a:schemeClr val="tx1"/>
                </a:solidFill>
                <a:latin typeface="Arial" charset="0"/>
              </a:defRPr>
            </a:lvl2pPr>
            <a:lvl3pPr marL="1164717" indent="-232943" eaLnBrk="0" hangingPunct="0">
              <a:defRPr sz="2000" i="1">
                <a:solidFill>
                  <a:schemeClr val="tx1"/>
                </a:solidFill>
                <a:latin typeface="Arial" charset="0"/>
              </a:defRPr>
            </a:lvl3pPr>
            <a:lvl4pPr marL="1630604" indent="-232943" eaLnBrk="0" hangingPunct="0">
              <a:defRPr sz="2000" i="1">
                <a:solidFill>
                  <a:schemeClr val="tx1"/>
                </a:solidFill>
                <a:latin typeface="Arial" charset="0"/>
              </a:defRPr>
            </a:lvl4pPr>
            <a:lvl5pPr marL="2096491" indent="-232943" eaLnBrk="0" hangingPunct="0">
              <a:defRPr sz="2000" i="1">
                <a:solidFill>
                  <a:schemeClr val="tx1"/>
                </a:solidFill>
                <a:latin typeface="Arial" charset="0"/>
              </a:defRPr>
            </a:lvl5pPr>
            <a:lvl6pPr marL="2562377" indent="-232943" eaLnBrk="0" fontAlgn="base" hangingPunct="0">
              <a:spcBef>
                <a:spcPct val="50000"/>
              </a:spcBef>
              <a:spcAft>
                <a:spcPct val="0"/>
              </a:spcAft>
              <a:defRPr sz="2000" i="1">
                <a:solidFill>
                  <a:schemeClr val="tx1"/>
                </a:solidFill>
                <a:latin typeface="Arial" charset="0"/>
              </a:defRPr>
            </a:lvl6pPr>
            <a:lvl7pPr marL="3028264" indent="-232943" eaLnBrk="0" fontAlgn="base" hangingPunct="0">
              <a:spcBef>
                <a:spcPct val="50000"/>
              </a:spcBef>
              <a:spcAft>
                <a:spcPct val="0"/>
              </a:spcAft>
              <a:defRPr sz="2000" i="1">
                <a:solidFill>
                  <a:schemeClr val="tx1"/>
                </a:solidFill>
                <a:latin typeface="Arial" charset="0"/>
              </a:defRPr>
            </a:lvl7pPr>
            <a:lvl8pPr marL="3494151" indent="-232943" eaLnBrk="0" fontAlgn="base" hangingPunct="0">
              <a:spcBef>
                <a:spcPct val="50000"/>
              </a:spcBef>
              <a:spcAft>
                <a:spcPct val="0"/>
              </a:spcAft>
              <a:defRPr sz="2000" i="1">
                <a:solidFill>
                  <a:schemeClr val="tx1"/>
                </a:solidFill>
                <a:latin typeface="Arial" charset="0"/>
              </a:defRPr>
            </a:lvl8pPr>
            <a:lvl9pPr marL="3960038" indent="-232943" eaLnBrk="0" fontAlgn="base" hangingPunct="0">
              <a:spcBef>
                <a:spcPct val="50000"/>
              </a:spcBef>
              <a:spcAft>
                <a:spcPct val="0"/>
              </a:spcAft>
              <a:defRPr sz="2000" i="1">
                <a:solidFill>
                  <a:schemeClr val="tx1"/>
                </a:solidFill>
                <a:latin typeface="Arial" charset="0"/>
              </a:defRPr>
            </a:lvl9pPr>
          </a:lstStyle>
          <a:p>
            <a:fld id="{18A37E97-3B86-4330-ACC0-5446E2F597A8}" type="slidenum">
              <a:rPr lang="en-US" sz="1200" i="0">
                <a:solidFill>
                  <a:srgbClr val="000000"/>
                </a:solidFill>
                <a:latin typeface="Times New Roman" pitchFamily="18" charset="0"/>
              </a:rPr>
              <a:pPr/>
              <a:t>70</a:t>
            </a:fld>
            <a:endParaRPr lang="en-US" sz="1200" i="0">
              <a:solidFill>
                <a:srgbClr val="000000"/>
              </a:solidFill>
              <a:latin typeface="Times New Roman" pitchFamily="18" charset="0"/>
            </a:endParaRPr>
          </a:p>
        </p:txBody>
      </p:sp>
    </p:spTree>
    <p:extLst>
      <p:ext uri="{BB962C8B-B14F-4D97-AF65-F5344CB8AC3E}">
        <p14:creationId xmlns:p14="http://schemas.microsoft.com/office/powerpoint/2010/main" val="15111087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can be physician,</a:t>
            </a:r>
            <a:r>
              <a:rPr lang="en-US" baseline="0" dirty="0"/>
              <a:t> nurse, nurse practitioner, physician assistant </a:t>
            </a:r>
          </a:p>
          <a:p>
            <a:r>
              <a:rPr lang="en-US" baseline="0" dirty="0"/>
              <a:t>Does not have to be a </a:t>
            </a:r>
            <a:r>
              <a:rPr lang="en-US" baseline="0" dirty="0" err="1"/>
              <a:t>physican</a:t>
            </a:r>
            <a:r>
              <a:rPr lang="en-US" baseline="0" dirty="0"/>
              <a:t>. </a:t>
            </a:r>
            <a:endParaRPr lang="en-US" dirty="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7066" indent="-291179" eaLnBrk="0" hangingPunct="0">
              <a:defRPr sz="2000" i="1">
                <a:solidFill>
                  <a:schemeClr val="tx1"/>
                </a:solidFill>
                <a:latin typeface="Arial" charset="0"/>
              </a:defRPr>
            </a:lvl2pPr>
            <a:lvl3pPr marL="1164717" indent="-232943" eaLnBrk="0" hangingPunct="0">
              <a:defRPr sz="2000" i="1">
                <a:solidFill>
                  <a:schemeClr val="tx1"/>
                </a:solidFill>
                <a:latin typeface="Arial" charset="0"/>
              </a:defRPr>
            </a:lvl3pPr>
            <a:lvl4pPr marL="1630604" indent="-232943" eaLnBrk="0" hangingPunct="0">
              <a:defRPr sz="2000" i="1">
                <a:solidFill>
                  <a:schemeClr val="tx1"/>
                </a:solidFill>
                <a:latin typeface="Arial" charset="0"/>
              </a:defRPr>
            </a:lvl4pPr>
            <a:lvl5pPr marL="2096491" indent="-232943" eaLnBrk="0" hangingPunct="0">
              <a:defRPr sz="2000" i="1">
                <a:solidFill>
                  <a:schemeClr val="tx1"/>
                </a:solidFill>
                <a:latin typeface="Arial" charset="0"/>
              </a:defRPr>
            </a:lvl5pPr>
            <a:lvl6pPr marL="2562377" indent="-232943" eaLnBrk="0" fontAlgn="base" hangingPunct="0">
              <a:spcBef>
                <a:spcPct val="50000"/>
              </a:spcBef>
              <a:spcAft>
                <a:spcPct val="0"/>
              </a:spcAft>
              <a:defRPr sz="2000" i="1">
                <a:solidFill>
                  <a:schemeClr val="tx1"/>
                </a:solidFill>
                <a:latin typeface="Arial" charset="0"/>
              </a:defRPr>
            </a:lvl6pPr>
            <a:lvl7pPr marL="3028264" indent="-232943" eaLnBrk="0" fontAlgn="base" hangingPunct="0">
              <a:spcBef>
                <a:spcPct val="50000"/>
              </a:spcBef>
              <a:spcAft>
                <a:spcPct val="0"/>
              </a:spcAft>
              <a:defRPr sz="2000" i="1">
                <a:solidFill>
                  <a:schemeClr val="tx1"/>
                </a:solidFill>
                <a:latin typeface="Arial" charset="0"/>
              </a:defRPr>
            </a:lvl7pPr>
            <a:lvl8pPr marL="3494151" indent="-232943" eaLnBrk="0" fontAlgn="base" hangingPunct="0">
              <a:spcBef>
                <a:spcPct val="50000"/>
              </a:spcBef>
              <a:spcAft>
                <a:spcPct val="0"/>
              </a:spcAft>
              <a:defRPr sz="2000" i="1">
                <a:solidFill>
                  <a:schemeClr val="tx1"/>
                </a:solidFill>
                <a:latin typeface="Arial" charset="0"/>
              </a:defRPr>
            </a:lvl8pPr>
            <a:lvl9pPr marL="3960038" indent="-232943" eaLnBrk="0" fontAlgn="base" hangingPunct="0">
              <a:spcBef>
                <a:spcPct val="50000"/>
              </a:spcBef>
              <a:spcAft>
                <a:spcPct val="0"/>
              </a:spcAft>
              <a:defRPr sz="2000" i="1">
                <a:solidFill>
                  <a:schemeClr val="tx1"/>
                </a:solidFill>
                <a:latin typeface="Arial" charset="0"/>
              </a:defRPr>
            </a:lvl9pPr>
          </a:lstStyle>
          <a:p>
            <a:fld id="{18A37E97-3B86-4330-ACC0-5446E2F597A8}" type="slidenum">
              <a:rPr lang="en-US" sz="1200" i="0">
                <a:solidFill>
                  <a:srgbClr val="000000"/>
                </a:solidFill>
                <a:latin typeface="Times New Roman" pitchFamily="18" charset="0"/>
              </a:rPr>
              <a:pPr/>
              <a:t>71</a:t>
            </a:fld>
            <a:endParaRPr lang="en-US" sz="1200" i="0">
              <a:solidFill>
                <a:srgbClr val="000000"/>
              </a:solidFill>
              <a:latin typeface="Times New Roman" pitchFamily="18" charset="0"/>
            </a:endParaRPr>
          </a:p>
        </p:txBody>
      </p:sp>
    </p:spTree>
    <p:extLst>
      <p:ext uri="{BB962C8B-B14F-4D97-AF65-F5344CB8AC3E}">
        <p14:creationId xmlns:p14="http://schemas.microsoft.com/office/powerpoint/2010/main" val="798556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Annual review of medical status is not required- depends</a:t>
            </a:r>
            <a:r>
              <a:rPr lang="en-US" baseline="0" dirty="0"/>
              <a:t> on each person</a:t>
            </a:r>
            <a:endParaRPr lang="en-US" dirty="0"/>
          </a:p>
          <a:p>
            <a:r>
              <a:rPr lang="en-US" dirty="0"/>
              <a:t>At a minimum, employer must provide additional medical evaluations if:</a:t>
            </a:r>
          </a:p>
          <a:p>
            <a:r>
              <a:rPr lang="en-US" dirty="0"/>
              <a:t>Employee reports medical signs or symptoms related to the ability to use a respirator</a:t>
            </a:r>
          </a:p>
          <a:p>
            <a:r>
              <a:rPr lang="en-US" dirty="0"/>
              <a:t>PLHCP, supervisor, or program administrator informs the employer that an employee needs to be reevaluated</a:t>
            </a:r>
          </a:p>
          <a:p>
            <a:r>
              <a:rPr lang="en-US" dirty="0"/>
              <a:t>Information from the respirator program, including observations made during fit testing and program evaluation, indicates a need</a:t>
            </a:r>
          </a:p>
          <a:p>
            <a:r>
              <a:rPr lang="en-US" dirty="0"/>
              <a:t>Change occurs in workplace conditions that may substantially increase the physiological burden on an employee</a:t>
            </a:r>
          </a:p>
          <a:p>
            <a:endParaRPr lang="en-US" dirty="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7066" indent="-291179" eaLnBrk="0" hangingPunct="0">
              <a:defRPr sz="2000" i="1">
                <a:solidFill>
                  <a:schemeClr val="tx1"/>
                </a:solidFill>
                <a:latin typeface="Arial" charset="0"/>
              </a:defRPr>
            </a:lvl2pPr>
            <a:lvl3pPr marL="1164717" indent="-232943" eaLnBrk="0" hangingPunct="0">
              <a:defRPr sz="2000" i="1">
                <a:solidFill>
                  <a:schemeClr val="tx1"/>
                </a:solidFill>
                <a:latin typeface="Arial" charset="0"/>
              </a:defRPr>
            </a:lvl3pPr>
            <a:lvl4pPr marL="1630604" indent="-232943" eaLnBrk="0" hangingPunct="0">
              <a:defRPr sz="2000" i="1">
                <a:solidFill>
                  <a:schemeClr val="tx1"/>
                </a:solidFill>
                <a:latin typeface="Arial" charset="0"/>
              </a:defRPr>
            </a:lvl4pPr>
            <a:lvl5pPr marL="2096491" indent="-232943" eaLnBrk="0" hangingPunct="0">
              <a:defRPr sz="2000" i="1">
                <a:solidFill>
                  <a:schemeClr val="tx1"/>
                </a:solidFill>
                <a:latin typeface="Arial" charset="0"/>
              </a:defRPr>
            </a:lvl5pPr>
            <a:lvl6pPr marL="2562377" indent="-232943" eaLnBrk="0" fontAlgn="base" hangingPunct="0">
              <a:spcBef>
                <a:spcPct val="50000"/>
              </a:spcBef>
              <a:spcAft>
                <a:spcPct val="0"/>
              </a:spcAft>
              <a:defRPr sz="2000" i="1">
                <a:solidFill>
                  <a:schemeClr val="tx1"/>
                </a:solidFill>
                <a:latin typeface="Arial" charset="0"/>
              </a:defRPr>
            </a:lvl6pPr>
            <a:lvl7pPr marL="3028264" indent="-232943" eaLnBrk="0" fontAlgn="base" hangingPunct="0">
              <a:spcBef>
                <a:spcPct val="50000"/>
              </a:spcBef>
              <a:spcAft>
                <a:spcPct val="0"/>
              </a:spcAft>
              <a:defRPr sz="2000" i="1">
                <a:solidFill>
                  <a:schemeClr val="tx1"/>
                </a:solidFill>
                <a:latin typeface="Arial" charset="0"/>
              </a:defRPr>
            </a:lvl7pPr>
            <a:lvl8pPr marL="3494151" indent="-232943" eaLnBrk="0" fontAlgn="base" hangingPunct="0">
              <a:spcBef>
                <a:spcPct val="50000"/>
              </a:spcBef>
              <a:spcAft>
                <a:spcPct val="0"/>
              </a:spcAft>
              <a:defRPr sz="2000" i="1">
                <a:solidFill>
                  <a:schemeClr val="tx1"/>
                </a:solidFill>
                <a:latin typeface="Arial" charset="0"/>
              </a:defRPr>
            </a:lvl8pPr>
            <a:lvl9pPr marL="3960038" indent="-232943" eaLnBrk="0" fontAlgn="base" hangingPunct="0">
              <a:spcBef>
                <a:spcPct val="50000"/>
              </a:spcBef>
              <a:spcAft>
                <a:spcPct val="0"/>
              </a:spcAft>
              <a:defRPr sz="2000" i="1">
                <a:solidFill>
                  <a:schemeClr val="tx1"/>
                </a:solidFill>
                <a:latin typeface="Arial" charset="0"/>
              </a:defRPr>
            </a:lvl9pPr>
          </a:lstStyle>
          <a:p>
            <a:fld id="{18A37E97-3B86-4330-ACC0-5446E2F597A8}" type="slidenum">
              <a:rPr lang="en-US" sz="1200" i="0">
                <a:solidFill>
                  <a:srgbClr val="000000"/>
                </a:solidFill>
                <a:latin typeface="Times New Roman" pitchFamily="18" charset="0"/>
              </a:rPr>
              <a:pPr/>
              <a:t>72</a:t>
            </a:fld>
            <a:endParaRPr lang="en-US" sz="1200" i="0">
              <a:solidFill>
                <a:srgbClr val="000000"/>
              </a:solidFill>
              <a:latin typeface="Times New Roman" pitchFamily="18" charset="0"/>
            </a:endParaRPr>
          </a:p>
        </p:txBody>
      </p:sp>
    </p:spTree>
    <p:extLst>
      <p:ext uri="{BB962C8B-B14F-4D97-AF65-F5344CB8AC3E}">
        <p14:creationId xmlns:p14="http://schemas.microsoft.com/office/powerpoint/2010/main" val="2713325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Image Placeholder 1"/>
          <p:cNvSpPr>
            <a:spLocks noGrp="1" noRot="1" noChangeAspect="1" noTextEdit="1"/>
          </p:cNvSpPr>
          <p:nvPr>
            <p:ph type="sldImg"/>
          </p:nvPr>
        </p:nvSpPr>
        <p:spPr>
          <a:ln/>
        </p:spPr>
      </p:sp>
      <p:sp>
        <p:nvSpPr>
          <p:cNvPr id="516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16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55650" indent="-290513">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63638" indent="-2317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28775" indent="-2317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95500" indent="-2317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7B67120-9E2F-4511-974B-9D1362C8636E}" type="slidenum">
              <a:rPr kumimoji="0" lang="en-US" altLang="en-US" smtClean="0">
                <a:solidFill>
                  <a:srgbClr val="000000"/>
                </a:solidFill>
                <a:latin typeface="Times New Roman" panose="02020603050405020304" pitchFamily="18" charset="0"/>
              </a:rPr>
              <a:pPr>
                <a:spcBef>
                  <a:spcPct val="0"/>
                </a:spcBef>
              </a:pPr>
              <a:t>8</a:t>
            </a:fld>
            <a:endParaRPr kumimoji="0"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453546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Photo</a:t>
            </a:r>
            <a:r>
              <a:rPr lang="en-US" baseline="0" dirty="0"/>
              <a:t> property of </a:t>
            </a:r>
            <a:r>
              <a:rPr lang="en-US" baseline="0" dirty="0" err="1"/>
              <a:t>AgriSafe</a:t>
            </a:r>
            <a:r>
              <a:rPr lang="en-US" baseline="0" dirty="0"/>
              <a:t> Network</a:t>
            </a:r>
          </a:p>
          <a:p>
            <a:endParaRPr lang="en-US" baseline="0" dirty="0"/>
          </a:p>
          <a:p>
            <a:r>
              <a:rPr lang="en-US" baseline="0" dirty="0"/>
              <a:t>Fit testing must be done for each employee prior to use of a respirator</a:t>
            </a:r>
            <a:endParaRPr lang="en-US" dirty="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7066" indent="-291179" eaLnBrk="0" hangingPunct="0">
              <a:defRPr sz="2000" i="1">
                <a:solidFill>
                  <a:schemeClr val="tx1"/>
                </a:solidFill>
                <a:latin typeface="Arial" charset="0"/>
              </a:defRPr>
            </a:lvl2pPr>
            <a:lvl3pPr marL="1164717" indent="-232943" eaLnBrk="0" hangingPunct="0">
              <a:defRPr sz="2000" i="1">
                <a:solidFill>
                  <a:schemeClr val="tx1"/>
                </a:solidFill>
                <a:latin typeface="Arial" charset="0"/>
              </a:defRPr>
            </a:lvl3pPr>
            <a:lvl4pPr marL="1630604" indent="-232943" eaLnBrk="0" hangingPunct="0">
              <a:defRPr sz="2000" i="1">
                <a:solidFill>
                  <a:schemeClr val="tx1"/>
                </a:solidFill>
                <a:latin typeface="Arial" charset="0"/>
              </a:defRPr>
            </a:lvl4pPr>
            <a:lvl5pPr marL="2096491" indent="-232943" eaLnBrk="0" hangingPunct="0">
              <a:defRPr sz="2000" i="1">
                <a:solidFill>
                  <a:schemeClr val="tx1"/>
                </a:solidFill>
                <a:latin typeface="Arial" charset="0"/>
              </a:defRPr>
            </a:lvl5pPr>
            <a:lvl6pPr marL="2562377" indent="-232943" eaLnBrk="0" fontAlgn="base" hangingPunct="0">
              <a:spcBef>
                <a:spcPct val="50000"/>
              </a:spcBef>
              <a:spcAft>
                <a:spcPct val="0"/>
              </a:spcAft>
              <a:defRPr sz="2000" i="1">
                <a:solidFill>
                  <a:schemeClr val="tx1"/>
                </a:solidFill>
                <a:latin typeface="Arial" charset="0"/>
              </a:defRPr>
            </a:lvl6pPr>
            <a:lvl7pPr marL="3028264" indent="-232943" eaLnBrk="0" fontAlgn="base" hangingPunct="0">
              <a:spcBef>
                <a:spcPct val="50000"/>
              </a:spcBef>
              <a:spcAft>
                <a:spcPct val="0"/>
              </a:spcAft>
              <a:defRPr sz="2000" i="1">
                <a:solidFill>
                  <a:schemeClr val="tx1"/>
                </a:solidFill>
                <a:latin typeface="Arial" charset="0"/>
              </a:defRPr>
            </a:lvl7pPr>
            <a:lvl8pPr marL="3494151" indent="-232943" eaLnBrk="0" fontAlgn="base" hangingPunct="0">
              <a:spcBef>
                <a:spcPct val="50000"/>
              </a:spcBef>
              <a:spcAft>
                <a:spcPct val="0"/>
              </a:spcAft>
              <a:defRPr sz="2000" i="1">
                <a:solidFill>
                  <a:schemeClr val="tx1"/>
                </a:solidFill>
                <a:latin typeface="Arial" charset="0"/>
              </a:defRPr>
            </a:lvl8pPr>
            <a:lvl9pPr marL="3960038" indent="-232943" eaLnBrk="0" fontAlgn="base" hangingPunct="0">
              <a:spcBef>
                <a:spcPct val="50000"/>
              </a:spcBef>
              <a:spcAft>
                <a:spcPct val="0"/>
              </a:spcAft>
              <a:defRPr sz="2000" i="1">
                <a:solidFill>
                  <a:schemeClr val="tx1"/>
                </a:solidFill>
                <a:latin typeface="Arial" charset="0"/>
              </a:defRPr>
            </a:lvl9pPr>
          </a:lstStyle>
          <a:p>
            <a:fld id="{18A37E97-3B86-4330-ACC0-5446E2F597A8}" type="slidenum">
              <a:rPr lang="en-US" sz="1200" i="0">
                <a:solidFill>
                  <a:srgbClr val="000000"/>
                </a:solidFill>
                <a:latin typeface="Times New Roman" pitchFamily="18" charset="0"/>
              </a:rPr>
              <a:pPr/>
              <a:t>73</a:t>
            </a:fld>
            <a:endParaRPr lang="en-US" sz="1200" i="0" dirty="0">
              <a:solidFill>
                <a:srgbClr val="000000"/>
              </a:solidFill>
              <a:latin typeface="Times New Roman" pitchFamily="18" charset="0"/>
            </a:endParaRPr>
          </a:p>
        </p:txBody>
      </p:sp>
    </p:spTree>
    <p:extLst>
      <p:ext uri="{BB962C8B-B14F-4D97-AF65-F5344CB8AC3E}">
        <p14:creationId xmlns:p14="http://schemas.microsoft.com/office/powerpoint/2010/main" val="37433979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Photos</a:t>
            </a:r>
            <a:r>
              <a:rPr lang="en-US" baseline="0" dirty="0"/>
              <a:t> from OSHA Website </a:t>
            </a:r>
            <a:endParaRPr lang="en-US" dirty="0"/>
          </a:p>
          <a:p>
            <a:r>
              <a:rPr lang="en-US" dirty="0"/>
              <a:t>User Seal check is part of teaching user to determine proper fit test when</a:t>
            </a:r>
            <a:r>
              <a:rPr lang="en-US" baseline="0" dirty="0"/>
              <a:t> using respiratory protection </a:t>
            </a:r>
            <a:endParaRPr lang="en-US" dirty="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7066" indent="-291179" eaLnBrk="0" hangingPunct="0">
              <a:defRPr sz="2000" i="1">
                <a:solidFill>
                  <a:schemeClr val="tx1"/>
                </a:solidFill>
                <a:latin typeface="Arial" charset="0"/>
              </a:defRPr>
            </a:lvl2pPr>
            <a:lvl3pPr marL="1164717" indent="-232943" eaLnBrk="0" hangingPunct="0">
              <a:defRPr sz="2000" i="1">
                <a:solidFill>
                  <a:schemeClr val="tx1"/>
                </a:solidFill>
                <a:latin typeface="Arial" charset="0"/>
              </a:defRPr>
            </a:lvl3pPr>
            <a:lvl4pPr marL="1630604" indent="-232943" eaLnBrk="0" hangingPunct="0">
              <a:defRPr sz="2000" i="1">
                <a:solidFill>
                  <a:schemeClr val="tx1"/>
                </a:solidFill>
                <a:latin typeface="Arial" charset="0"/>
              </a:defRPr>
            </a:lvl4pPr>
            <a:lvl5pPr marL="2096491" indent="-232943" eaLnBrk="0" hangingPunct="0">
              <a:defRPr sz="2000" i="1">
                <a:solidFill>
                  <a:schemeClr val="tx1"/>
                </a:solidFill>
                <a:latin typeface="Arial" charset="0"/>
              </a:defRPr>
            </a:lvl5pPr>
            <a:lvl6pPr marL="2562377" indent="-232943" eaLnBrk="0" fontAlgn="base" hangingPunct="0">
              <a:spcBef>
                <a:spcPct val="50000"/>
              </a:spcBef>
              <a:spcAft>
                <a:spcPct val="0"/>
              </a:spcAft>
              <a:defRPr sz="2000" i="1">
                <a:solidFill>
                  <a:schemeClr val="tx1"/>
                </a:solidFill>
                <a:latin typeface="Arial" charset="0"/>
              </a:defRPr>
            </a:lvl6pPr>
            <a:lvl7pPr marL="3028264" indent="-232943" eaLnBrk="0" fontAlgn="base" hangingPunct="0">
              <a:spcBef>
                <a:spcPct val="50000"/>
              </a:spcBef>
              <a:spcAft>
                <a:spcPct val="0"/>
              </a:spcAft>
              <a:defRPr sz="2000" i="1">
                <a:solidFill>
                  <a:schemeClr val="tx1"/>
                </a:solidFill>
                <a:latin typeface="Arial" charset="0"/>
              </a:defRPr>
            </a:lvl7pPr>
            <a:lvl8pPr marL="3494151" indent="-232943" eaLnBrk="0" fontAlgn="base" hangingPunct="0">
              <a:spcBef>
                <a:spcPct val="50000"/>
              </a:spcBef>
              <a:spcAft>
                <a:spcPct val="0"/>
              </a:spcAft>
              <a:defRPr sz="2000" i="1">
                <a:solidFill>
                  <a:schemeClr val="tx1"/>
                </a:solidFill>
                <a:latin typeface="Arial" charset="0"/>
              </a:defRPr>
            </a:lvl8pPr>
            <a:lvl9pPr marL="3960038" indent="-232943" eaLnBrk="0" fontAlgn="base" hangingPunct="0">
              <a:spcBef>
                <a:spcPct val="50000"/>
              </a:spcBef>
              <a:spcAft>
                <a:spcPct val="0"/>
              </a:spcAft>
              <a:defRPr sz="2000" i="1">
                <a:solidFill>
                  <a:schemeClr val="tx1"/>
                </a:solidFill>
                <a:latin typeface="Arial" charset="0"/>
              </a:defRPr>
            </a:lvl9pPr>
          </a:lstStyle>
          <a:p>
            <a:fld id="{18A37E97-3B86-4330-ACC0-5446E2F597A8}" type="slidenum">
              <a:rPr lang="en-US" sz="1200" i="0">
                <a:solidFill>
                  <a:srgbClr val="000000"/>
                </a:solidFill>
                <a:latin typeface="Times New Roman" pitchFamily="18" charset="0"/>
              </a:rPr>
              <a:pPr/>
              <a:t>74</a:t>
            </a:fld>
            <a:endParaRPr lang="en-US" sz="1200" i="0" dirty="0">
              <a:solidFill>
                <a:srgbClr val="000000"/>
              </a:solidFill>
              <a:latin typeface="Times New Roman" pitchFamily="18" charset="0"/>
            </a:endParaRPr>
          </a:p>
        </p:txBody>
      </p:sp>
    </p:spTree>
    <p:extLst>
      <p:ext uri="{BB962C8B-B14F-4D97-AF65-F5344CB8AC3E}">
        <p14:creationId xmlns:p14="http://schemas.microsoft.com/office/powerpoint/2010/main" val="3697387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Education</a:t>
            </a:r>
            <a:r>
              <a:rPr lang="en-US" baseline="0" dirty="0"/>
              <a:t> needs to include demonstration to be effective</a:t>
            </a:r>
          </a:p>
          <a:p>
            <a:r>
              <a:rPr lang="en-US" baseline="0" dirty="0"/>
              <a:t>Photos property of </a:t>
            </a:r>
            <a:r>
              <a:rPr lang="en-US" baseline="0" dirty="0" err="1"/>
              <a:t>AgriSafe</a:t>
            </a:r>
            <a:r>
              <a:rPr lang="en-US" baseline="0" dirty="0"/>
              <a:t> Network</a:t>
            </a:r>
            <a:endParaRPr lang="en-US" dirty="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7066" indent="-291179" eaLnBrk="0" hangingPunct="0">
              <a:defRPr sz="2000" i="1">
                <a:solidFill>
                  <a:schemeClr val="tx1"/>
                </a:solidFill>
                <a:latin typeface="Arial" charset="0"/>
              </a:defRPr>
            </a:lvl2pPr>
            <a:lvl3pPr marL="1164717" indent="-232943" eaLnBrk="0" hangingPunct="0">
              <a:defRPr sz="2000" i="1">
                <a:solidFill>
                  <a:schemeClr val="tx1"/>
                </a:solidFill>
                <a:latin typeface="Arial" charset="0"/>
              </a:defRPr>
            </a:lvl3pPr>
            <a:lvl4pPr marL="1630604" indent="-232943" eaLnBrk="0" hangingPunct="0">
              <a:defRPr sz="2000" i="1">
                <a:solidFill>
                  <a:schemeClr val="tx1"/>
                </a:solidFill>
                <a:latin typeface="Arial" charset="0"/>
              </a:defRPr>
            </a:lvl4pPr>
            <a:lvl5pPr marL="2096491" indent="-232943" eaLnBrk="0" hangingPunct="0">
              <a:defRPr sz="2000" i="1">
                <a:solidFill>
                  <a:schemeClr val="tx1"/>
                </a:solidFill>
                <a:latin typeface="Arial" charset="0"/>
              </a:defRPr>
            </a:lvl5pPr>
            <a:lvl6pPr marL="2562377" indent="-232943" eaLnBrk="0" fontAlgn="base" hangingPunct="0">
              <a:spcBef>
                <a:spcPct val="50000"/>
              </a:spcBef>
              <a:spcAft>
                <a:spcPct val="0"/>
              </a:spcAft>
              <a:defRPr sz="2000" i="1">
                <a:solidFill>
                  <a:schemeClr val="tx1"/>
                </a:solidFill>
                <a:latin typeface="Arial" charset="0"/>
              </a:defRPr>
            </a:lvl6pPr>
            <a:lvl7pPr marL="3028264" indent="-232943" eaLnBrk="0" fontAlgn="base" hangingPunct="0">
              <a:spcBef>
                <a:spcPct val="50000"/>
              </a:spcBef>
              <a:spcAft>
                <a:spcPct val="0"/>
              </a:spcAft>
              <a:defRPr sz="2000" i="1">
                <a:solidFill>
                  <a:schemeClr val="tx1"/>
                </a:solidFill>
                <a:latin typeface="Arial" charset="0"/>
              </a:defRPr>
            </a:lvl7pPr>
            <a:lvl8pPr marL="3494151" indent="-232943" eaLnBrk="0" fontAlgn="base" hangingPunct="0">
              <a:spcBef>
                <a:spcPct val="50000"/>
              </a:spcBef>
              <a:spcAft>
                <a:spcPct val="0"/>
              </a:spcAft>
              <a:defRPr sz="2000" i="1">
                <a:solidFill>
                  <a:schemeClr val="tx1"/>
                </a:solidFill>
                <a:latin typeface="Arial" charset="0"/>
              </a:defRPr>
            </a:lvl8pPr>
            <a:lvl9pPr marL="3960038" indent="-232943" eaLnBrk="0" fontAlgn="base" hangingPunct="0">
              <a:spcBef>
                <a:spcPct val="50000"/>
              </a:spcBef>
              <a:spcAft>
                <a:spcPct val="0"/>
              </a:spcAft>
              <a:defRPr sz="2000" i="1">
                <a:solidFill>
                  <a:schemeClr val="tx1"/>
                </a:solidFill>
                <a:latin typeface="Arial" charset="0"/>
              </a:defRPr>
            </a:lvl9pPr>
          </a:lstStyle>
          <a:p>
            <a:fld id="{18A37E97-3B86-4330-ACC0-5446E2F597A8}" type="slidenum">
              <a:rPr lang="en-US" sz="1200" i="0">
                <a:solidFill>
                  <a:srgbClr val="000000"/>
                </a:solidFill>
                <a:latin typeface="Times New Roman" pitchFamily="18" charset="0"/>
              </a:rPr>
              <a:pPr/>
              <a:t>75</a:t>
            </a:fld>
            <a:endParaRPr lang="en-US" sz="1200" i="0" dirty="0">
              <a:solidFill>
                <a:srgbClr val="000000"/>
              </a:solidFill>
              <a:latin typeface="Times New Roman" pitchFamily="18" charset="0"/>
            </a:endParaRPr>
          </a:p>
        </p:txBody>
      </p:sp>
    </p:spTree>
    <p:extLst>
      <p:ext uri="{BB962C8B-B14F-4D97-AF65-F5344CB8AC3E}">
        <p14:creationId xmlns:p14="http://schemas.microsoft.com/office/powerpoint/2010/main" val="1006693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Photo</a:t>
            </a:r>
            <a:r>
              <a:rPr lang="en-US" baseline="0" dirty="0"/>
              <a:t> from OSHA website </a:t>
            </a:r>
            <a:endParaRPr lang="en-US" dirty="0"/>
          </a:p>
          <a:p>
            <a:r>
              <a:rPr lang="en-US" dirty="0"/>
              <a:t>Maintenance</a:t>
            </a:r>
            <a:r>
              <a:rPr lang="en-US" baseline="0" dirty="0"/>
              <a:t> and Care is a critical part of the respiratory program</a:t>
            </a:r>
          </a:p>
          <a:p>
            <a:r>
              <a:rPr lang="en-US" baseline="0" dirty="0"/>
              <a:t>Follow procedures in Appendix B-2 or by manufactures recommendations</a:t>
            </a:r>
          </a:p>
          <a:p>
            <a:r>
              <a:rPr lang="en-US" baseline="0" dirty="0"/>
              <a:t>Establish a cleaning procedure and guidelines </a:t>
            </a:r>
            <a:endParaRPr lang="en-US" dirty="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7066" indent="-291179" eaLnBrk="0" hangingPunct="0">
              <a:defRPr sz="2000" i="1">
                <a:solidFill>
                  <a:schemeClr val="tx1"/>
                </a:solidFill>
                <a:latin typeface="Arial" charset="0"/>
              </a:defRPr>
            </a:lvl2pPr>
            <a:lvl3pPr marL="1164717" indent="-232943" eaLnBrk="0" hangingPunct="0">
              <a:defRPr sz="2000" i="1">
                <a:solidFill>
                  <a:schemeClr val="tx1"/>
                </a:solidFill>
                <a:latin typeface="Arial" charset="0"/>
              </a:defRPr>
            </a:lvl3pPr>
            <a:lvl4pPr marL="1630604" indent="-232943" eaLnBrk="0" hangingPunct="0">
              <a:defRPr sz="2000" i="1">
                <a:solidFill>
                  <a:schemeClr val="tx1"/>
                </a:solidFill>
                <a:latin typeface="Arial" charset="0"/>
              </a:defRPr>
            </a:lvl4pPr>
            <a:lvl5pPr marL="2096491" indent="-232943" eaLnBrk="0" hangingPunct="0">
              <a:defRPr sz="2000" i="1">
                <a:solidFill>
                  <a:schemeClr val="tx1"/>
                </a:solidFill>
                <a:latin typeface="Arial" charset="0"/>
              </a:defRPr>
            </a:lvl5pPr>
            <a:lvl6pPr marL="2562377" indent="-232943" eaLnBrk="0" fontAlgn="base" hangingPunct="0">
              <a:spcBef>
                <a:spcPct val="50000"/>
              </a:spcBef>
              <a:spcAft>
                <a:spcPct val="0"/>
              </a:spcAft>
              <a:defRPr sz="2000" i="1">
                <a:solidFill>
                  <a:schemeClr val="tx1"/>
                </a:solidFill>
                <a:latin typeface="Arial" charset="0"/>
              </a:defRPr>
            </a:lvl6pPr>
            <a:lvl7pPr marL="3028264" indent="-232943" eaLnBrk="0" fontAlgn="base" hangingPunct="0">
              <a:spcBef>
                <a:spcPct val="50000"/>
              </a:spcBef>
              <a:spcAft>
                <a:spcPct val="0"/>
              </a:spcAft>
              <a:defRPr sz="2000" i="1">
                <a:solidFill>
                  <a:schemeClr val="tx1"/>
                </a:solidFill>
                <a:latin typeface="Arial" charset="0"/>
              </a:defRPr>
            </a:lvl7pPr>
            <a:lvl8pPr marL="3494151" indent="-232943" eaLnBrk="0" fontAlgn="base" hangingPunct="0">
              <a:spcBef>
                <a:spcPct val="50000"/>
              </a:spcBef>
              <a:spcAft>
                <a:spcPct val="0"/>
              </a:spcAft>
              <a:defRPr sz="2000" i="1">
                <a:solidFill>
                  <a:schemeClr val="tx1"/>
                </a:solidFill>
                <a:latin typeface="Arial" charset="0"/>
              </a:defRPr>
            </a:lvl8pPr>
            <a:lvl9pPr marL="3960038" indent="-232943" eaLnBrk="0" fontAlgn="base" hangingPunct="0">
              <a:spcBef>
                <a:spcPct val="50000"/>
              </a:spcBef>
              <a:spcAft>
                <a:spcPct val="0"/>
              </a:spcAft>
              <a:defRPr sz="2000" i="1">
                <a:solidFill>
                  <a:schemeClr val="tx1"/>
                </a:solidFill>
                <a:latin typeface="Arial" charset="0"/>
              </a:defRPr>
            </a:lvl9pPr>
          </a:lstStyle>
          <a:p>
            <a:fld id="{18A37E97-3B86-4330-ACC0-5446E2F597A8}" type="slidenum">
              <a:rPr lang="en-US" sz="1200" i="0">
                <a:solidFill>
                  <a:srgbClr val="000000"/>
                </a:solidFill>
                <a:latin typeface="Times New Roman" pitchFamily="18" charset="0"/>
              </a:rPr>
              <a:pPr/>
              <a:t>76</a:t>
            </a:fld>
            <a:endParaRPr lang="en-US" sz="1200" i="0">
              <a:solidFill>
                <a:srgbClr val="000000"/>
              </a:solidFill>
              <a:latin typeface="Times New Roman" pitchFamily="18" charset="0"/>
            </a:endParaRPr>
          </a:p>
        </p:txBody>
      </p:sp>
    </p:spTree>
    <p:extLst>
      <p:ext uri="{BB962C8B-B14F-4D97-AF65-F5344CB8AC3E}">
        <p14:creationId xmlns:p14="http://schemas.microsoft.com/office/powerpoint/2010/main" val="4206110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All filters, cartridges and canisters</a:t>
            </a:r>
            <a:br>
              <a:rPr lang="en-US" dirty="0"/>
            </a:br>
            <a:r>
              <a:rPr lang="en-US" dirty="0"/>
              <a:t>used in the workplace must be labeled</a:t>
            </a:r>
            <a:br>
              <a:rPr lang="en-US" dirty="0"/>
            </a:br>
            <a:r>
              <a:rPr lang="en-US" dirty="0"/>
              <a:t>and color coded with the NIOSH</a:t>
            </a:r>
            <a:br>
              <a:rPr lang="en-US" dirty="0"/>
            </a:br>
            <a:r>
              <a:rPr lang="en-US" dirty="0"/>
              <a:t>approval label</a:t>
            </a:r>
          </a:p>
          <a:p>
            <a:r>
              <a:rPr lang="en-US" dirty="0"/>
              <a:t>The label must not be removed and must remain legible</a:t>
            </a:r>
          </a:p>
          <a:p>
            <a:r>
              <a:rPr lang="en-US" dirty="0"/>
              <a:t>“TC number” is no longer on cartridges or filters (Part 84)</a:t>
            </a:r>
          </a:p>
          <a:p>
            <a:r>
              <a:rPr lang="en-US" dirty="0"/>
              <a:t>Marked with “NIOSH”, manufacturer’s name and part number, and an abbreviation to indicate cartridge or filter type (e.g., N95, P100, etc.)</a:t>
            </a:r>
          </a:p>
          <a:p>
            <a:r>
              <a:rPr lang="en-US" dirty="0"/>
              <a:t>Matrix approval label supplied, usually as insert in box</a:t>
            </a:r>
          </a:p>
          <a:p>
            <a:endParaRPr lang="en-US" dirty="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7066" indent="-291179" eaLnBrk="0" hangingPunct="0">
              <a:defRPr sz="2000" i="1">
                <a:solidFill>
                  <a:schemeClr val="tx1"/>
                </a:solidFill>
                <a:latin typeface="Arial" charset="0"/>
              </a:defRPr>
            </a:lvl2pPr>
            <a:lvl3pPr marL="1164717" indent="-232943" eaLnBrk="0" hangingPunct="0">
              <a:defRPr sz="2000" i="1">
                <a:solidFill>
                  <a:schemeClr val="tx1"/>
                </a:solidFill>
                <a:latin typeface="Arial" charset="0"/>
              </a:defRPr>
            </a:lvl3pPr>
            <a:lvl4pPr marL="1630604" indent="-232943" eaLnBrk="0" hangingPunct="0">
              <a:defRPr sz="2000" i="1">
                <a:solidFill>
                  <a:schemeClr val="tx1"/>
                </a:solidFill>
                <a:latin typeface="Arial" charset="0"/>
              </a:defRPr>
            </a:lvl4pPr>
            <a:lvl5pPr marL="2096491" indent="-232943" eaLnBrk="0" hangingPunct="0">
              <a:defRPr sz="2000" i="1">
                <a:solidFill>
                  <a:schemeClr val="tx1"/>
                </a:solidFill>
                <a:latin typeface="Arial" charset="0"/>
              </a:defRPr>
            </a:lvl5pPr>
            <a:lvl6pPr marL="2562377" indent="-232943" eaLnBrk="0" fontAlgn="base" hangingPunct="0">
              <a:spcBef>
                <a:spcPct val="50000"/>
              </a:spcBef>
              <a:spcAft>
                <a:spcPct val="0"/>
              </a:spcAft>
              <a:defRPr sz="2000" i="1">
                <a:solidFill>
                  <a:schemeClr val="tx1"/>
                </a:solidFill>
                <a:latin typeface="Arial" charset="0"/>
              </a:defRPr>
            </a:lvl6pPr>
            <a:lvl7pPr marL="3028264" indent="-232943" eaLnBrk="0" fontAlgn="base" hangingPunct="0">
              <a:spcBef>
                <a:spcPct val="50000"/>
              </a:spcBef>
              <a:spcAft>
                <a:spcPct val="0"/>
              </a:spcAft>
              <a:defRPr sz="2000" i="1">
                <a:solidFill>
                  <a:schemeClr val="tx1"/>
                </a:solidFill>
                <a:latin typeface="Arial" charset="0"/>
              </a:defRPr>
            </a:lvl7pPr>
            <a:lvl8pPr marL="3494151" indent="-232943" eaLnBrk="0" fontAlgn="base" hangingPunct="0">
              <a:spcBef>
                <a:spcPct val="50000"/>
              </a:spcBef>
              <a:spcAft>
                <a:spcPct val="0"/>
              </a:spcAft>
              <a:defRPr sz="2000" i="1">
                <a:solidFill>
                  <a:schemeClr val="tx1"/>
                </a:solidFill>
                <a:latin typeface="Arial" charset="0"/>
              </a:defRPr>
            </a:lvl8pPr>
            <a:lvl9pPr marL="3960038" indent="-232943" eaLnBrk="0" fontAlgn="base" hangingPunct="0">
              <a:spcBef>
                <a:spcPct val="50000"/>
              </a:spcBef>
              <a:spcAft>
                <a:spcPct val="0"/>
              </a:spcAft>
              <a:defRPr sz="2000" i="1">
                <a:solidFill>
                  <a:schemeClr val="tx1"/>
                </a:solidFill>
                <a:latin typeface="Arial" charset="0"/>
              </a:defRPr>
            </a:lvl9pPr>
          </a:lstStyle>
          <a:p>
            <a:fld id="{18A37E97-3B86-4330-ACC0-5446E2F597A8}" type="slidenum">
              <a:rPr lang="en-US" sz="1200" i="0">
                <a:solidFill>
                  <a:srgbClr val="000000"/>
                </a:solidFill>
                <a:latin typeface="Times New Roman" pitchFamily="18" charset="0"/>
              </a:rPr>
              <a:pPr/>
              <a:t>77</a:t>
            </a:fld>
            <a:endParaRPr lang="en-US" sz="1200" i="0">
              <a:solidFill>
                <a:srgbClr val="000000"/>
              </a:solidFill>
              <a:latin typeface="Times New Roman" pitchFamily="18" charset="0"/>
            </a:endParaRPr>
          </a:p>
        </p:txBody>
      </p:sp>
    </p:spTree>
    <p:extLst>
      <p:ext uri="{BB962C8B-B14F-4D97-AF65-F5344CB8AC3E}">
        <p14:creationId xmlns:p14="http://schemas.microsoft.com/office/powerpoint/2010/main" val="19661767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types of operations and exposures</a:t>
            </a:r>
          </a:p>
          <a:p>
            <a:r>
              <a:rPr lang="en-US" dirty="0"/>
              <a:t>Ag Industry has several types of Respiratory Hazards </a:t>
            </a:r>
          </a:p>
        </p:txBody>
      </p:sp>
      <p:sp>
        <p:nvSpPr>
          <p:cNvPr id="4" name="Slide Number Placeholder 3"/>
          <p:cNvSpPr>
            <a:spLocks noGrp="1"/>
          </p:cNvSpPr>
          <p:nvPr>
            <p:ph type="sldNum" sz="quarter" idx="10"/>
          </p:nvPr>
        </p:nvSpPr>
        <p:spPr/>
        <p:txBody>
          <a:bodyPr/>
          <a:lstStyle/>
          <a:p>
            <a:fld id="{7BC99A56-93F4-40C0-AAFC-B66DB3A051FB}"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683598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95D3B-D489-42E0-BC1B-8B59659994AC}"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30978970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Ammonia – field application is different </a:t>
            </a:r>
          </a:p>
          <a:p>
            <a:r>
              <a:rPr lang="en-US" altLang="en-US" dirty="0"/>
              <a:t>Pre filter is important </a:t>
            </a:r>
          </a:p>
          <a:p>
            <a:endParaRPr lang="en-US" altLang="en-US" dirty="0"/>
          </a:p>
          <a:p>
            <a:r>
              <a:rPr lang="en-US" altLang="en-US" dirty="0"/>
              <a:t>Add picture with ammonia  cartridge and </a:t>
            </a:r>
            <a:r>
              <a:rPr lang="en-US" altLang="en-US" dirty="0" err="1"/>
              <a:t>prefilter</a:t>
            </a:r>
            <a:endParaRPr lang="en-US" altLang="en-US" dirty="0"/>
          </a:p>
          <a:p>
            <a:endParaRPr lang="en-US" dirty="0"/>
          </a:p>
        </p:txBody>
      </p:sp>
      <p:sp>
        <p:nvSpPr>
          <p:cNvPr id="4" name="Slide Number Placeholder 3"/>
          <p:cNvSpPr>
            <a:spLocks noGrp="1"/>
          </p:cNvSpPr>
          <p:nvPr>
            <p:ph type="sldNum" sz="quarter" idx="10"/>
          </p:nvPr>
        </p:nvSpPr>
        <p:spPr/>
        <p:txBody>
          <a:bodyPr/>
          <a:lstStyle/>
          <a:p>
            <a:fld id="{E9395D3B-D489-42E0-BC1B-8B59659994AC}"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2887514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95D3B-D489-42E0-BC1B-8B59659994AC}"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32836543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95D3B-D489-42E0-BC1B-8B59659994AC}"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4289379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Photo property of AgriSafe Network</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6917" indent="-291122" eaLnBrk="0" hangingPunct="0">
              <a:defRPr sz="2000" i="1">
                <a:solidFill>
                  <a:schemeClr val="tx1"/>
                </a:solidFill>
                <a:latin typeface="Arial" charset="0"/>
              </a:defRPr>
            </a:lvl2pPr>
            <a:lvl3pPr marL="1164488" indent="-232898" eaLnBrk="0" hangingPunct="0">
              <a:defRPr sz="2000" i="1">
                <a:solidFill>
                  <a:schemeClr val="tx1"/>
                </a:solidFill>
                <a:latin typeface="Arial" charset="0"/>
              </a:defRPr>
            </a:lvl3pPr>
            <a:lvl4pPr marL="1630284" indent="-232898" eaLnBrk="0" hangingPunct="0">
              <a:defRPr sz="2000" i="1">
                <a:solidFill>
                  <a:schemeClr val="tx1"/>
                </a:solidFill>
                <a:latin typeface="Arial" charset="0"/>
              </a:defRPr>
            </a:lvl4pPr>
            <a:lvl5pPr marL="2096079" indent="-232898" eaLnBrk="0" hangingPunct="0">
              <a:defRPr sz="2000" i="1">
                <a:solidFill>
                  <a:schemeClr val="tx1"/>
                </a:solidFill>
                <a:latin typeface="Arial" charset="0"/>
              </a:defRPr>
            </a:lvl5pPr>
            <a:lvl6pPr marL="2561874" indent="-232898" eaLnBrk="0" fontAlgn="base" hangingPunct="0">
              <a:spcBef>
                <a:spcPct val="50000"/>
              </a:spcBef>
              <a:spcAft>
                <a:spcPct val="0"/>
              </a:spcAft>
              <a:defRPr sz="2000" i="1">
                <a:solidFill>
                  <a:schemeClr val="tx1"/>
                </a:solidFill>
                <a:latin typeface="Arial" charset="0"/>
              </a:defRPr>
            </a:lvl6pPr>
            <a:lvl7pPr marL="3027670" indent="-232898" eaLnBrk="0" fontAlgn="base" hangingPunct="0">
              <a:spcBef>
                <a:spcPct val="50000"/>
              </a:spcBef>
              <a:spcAft>
                <a:spcPct val="0"/>
              </a:spcAft>
              <a:defRPr sz="2000" i="1">
                <a:solidFill>
                  <a:schemeClr val="tx1"/>
                </a:solidFill>
                <a:latin typeface="Arial" charset="0"/>
              </a:defRPr>
            </a:lvl7pPr>
            <a:lvl8pPr marL="3493465" indent="-232898" eaLnBrk="0" fontAlgn="base" hangingPunct="0">
              <a:spcBef>
                <a:spcPct val="50000"/>
              </a:spcBef>
              <a:spcAft>
                <a:spcPct val="0"/>
              </a:spcAft>
              <a:defRPr sz="2000" i="1">
                <a:solidFill>
                  <a:schemeClr val="tx1"/>
                </a:solidFill>
                <a:latin typeface="Arial" charset="0"/>
              </a:defRPr>
            </a:lvl8pPr>
            <a:lvl9pPr marL="3959261" indent="-232898" eaLnBrk="0" fontAlgn="base" hangingPunct="0">
              <a:spcBef>
                <a:spcPct val="50000"/>
              </a:spcBef>
              <a:spcAft>
                <a:spcPct val="0"/>
              </a:spcAft>
              <a:defRPr sz="2000" i="1">
                <a:solidFill>
                  <a:schemeClr val="tx1"/>
                </a:solidFill>
                <a:latin typeface="Arial" charset="0"/>
              </a:defRPr>
            </a:lvl9pPr>
          </a:lstStyle>
          <a:p>
            <a:fld id="{A6B98226-3C49-4A64-85AE-EF2983836F60}" type="slidenum">
              <a:rPr lang="en-US" sz="1200" i="0">
                <a:solidFill>
                  <a:srgbClr val="000000"/>
                </a:solidFill>
                <a:latin typeface="Times New Roman" pitchFamily="18" charset="0"/>
              </a:rPr>
              <a:pPr/>
              <a:t>9</a:t>
            </a:fld>
            <a:endParaRPr lang="en-US" sz="1200" i="0">
              <a:solidFill>
                <a:srgbClr val="000000"/>
              </a:solidFill>
              <a:latin typeface="Times New Roman" pitchFamily="18" charset="0"/>
            </a:endParaRPr>
          </a:p>
        </p:txBody>
      </p:sp>
    </p:spTree>
    <p:extLst>
      <p:ext uri="{BB962C8B-B14F-4D97-AF65-F5344CB8AC3E}">
        <p14:creationId xmlns:p14="http://schemas.microsoft.com/office/powerpoint/2010/main" val="16515922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Appropriate filter and or cartridge related to Label and exposure</a:t>
            </a:r>
          </a:p>
          <a:p>
            <a:endParaRPr lang="en-US" dirty="0"/>
          </a:p>
        </p:txBody>
      </p:sp>
      <p:sp>
        <p:nvSpPr>
          <p:cNvPr id="4" name="Slide Number Placeholder 3"/>
          <p:cNvSpPr>
            <a:spLocks noGrp="1"/>
          </p:cNvSpPr>
          <p:nvPr>
            <p:ph type="sldNum" sz="quarter" idx="10"/>
          </p:nvPr>
        </p:nvSpPr>
        <p:spPr/>
        <p:txBody>
          <a:bodyPr/>
          <a:lstStyle/>
          <a:p>
            <a:fld id="{E9395D3B-D489-42E0-BC1B-8B59659994AC}"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19401330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Education</a:t>
            </a:r>
            <a:r>
              <a:rPr lang="en-US" baseline="0" dirty="0"/>
              <a:t> needs to include demonstration to be effective</a:t>
            </a:r>
          </a:p>
          <a:p>
            <a:r>
              <a:rPr lang="en-US" baseline="0" dirty="0"/>
              <a:t>Photos property of AgriSafe Network</a:t>
            </a:r>
            <a:endParaRPr lang="en-US" dirty="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i="1">
                <a:solidFill>
                  <a:schemeClr val="tx1"/>
                </a:solidFill>
                <a:latin typeface="Arial" charset="0"/>
              </a:defRPr>
            </a:lvl1pPr>
            <a:lvl2pPr marL="778642" indent="-299478" eaLnBrk="0" hangingPunct="0">
              <a:defRPr sz="2100" i="1">
                <a:solidFill>
                  <a:schemeClr val="tx1"/>
                </a:solidFill>
                <a:latin typeface="Arial" charset="0"/>
              </a:defRPr>
            </a:lvl2pPr>
            <a:lvl3pPr marL="1197911" indent="-239582" eaLnBrk="0" hangingPunct="0">
              <a:defRPr sz="2100" i="1">
                <a:solidFill>
                  <a:schemeClr val="tx1"/>
                </a:solidFill>
                <a:latin typeface="Arial" charset="0"/>
              </a:defRPr>
            </a:lvl3pPr>
            <a:lvl4pPr marL="1677076" indent="-239582" eaLnBrk="0" hangingPunct="0">
              <a:defRPr sz="2100" i="1">
                <a:solidFill>
                  <a:schemeClr val="tx1"/>
                </a:solidFill>
                <a:latin typeface="Arial" charset="0"/>
              </a:defRPr>
            </a:lvl4pPr>
            <a:lvl5pPr marL="2156241" indent="-239582" eaLnBrk="0" hangingPunct="0">
              <a:defRPr sz="2100" i="1">
                <a:solidFill>
                  <a:schemeClr val="tx1"/>
                </a:solidFill>
                <a:latin typeface="Arial" charset="0"/>
              </a:defRPr>
            </a:lvl5pPr>
            <a:lvl6pPr marL="2635405" indent="-239582" eaLnBrk="0" fontAlgn="base" hangingPunct="0">
              <a:spcBef>
                <a:spcPct val="50000"/>
              </a:spcBef>
              <a:spcAft>
                <a:spcPct val="0"/>
              </a:spcAft>
              <a:defRPr sz="2100" i="1">
                <a:solidFill>
                  <a:schemeClr val="tx1"/>
                </a:solidFill>
                <a:latin typeface="Arial" charset="0"/>
              </a:defRPr>
            </a:lvl6pPr>
            <a:lvl7pPr marL="3114570" indent="-239582" eaLnBrk="0" fontAlgn="base" hangingPunct="0">
              <a:spcBef>
                <a:spcPct val="50000"/>
              </a:spcBef>
              <a:spcAft>
                <a:spcPct val="0"/>
              </a:spcAft>
              <a:defRPr sz="2100" i="1">
                <a:solidFill>
                  <a:schemeClr val="tx1"/>
                </a:solidFill>
                <a:latin typeface="Arial" charset="0"/>
              </a:defRPr>
            </a:lvl7pPr>
            <a:lvl8pPr marL="3593734" indent="-239582" eaLnBrk="0" fontAlgn="base" hangingPunct="0">
              <a:spcBef>
                <a:spcPct val="50000"/>
              </a:spcBef>
              <a:spcAft>
                <a:spcPct val="0"/>
              </a:spcAft>
              <a:defRPr sz="2100" i="1">
                <a:solidFill>
                  <a:schemeClr val="tx1"/>
                </a:solidFill>
                <a:latin typeface="Arial" charset="0"/>
              </a:defRPr>
            </a:lvl8pPr>
            <a:lvl9pPr marL="4072899" indent="-239582" eaLnBrk="0" fontAlgn="base" hangingPunct="0">
              <a:spcBef>
                <a:spcPct val="50000"/>
              </a:spcBef>
              <a:spcAft>
                <a:spcPct val="0"/>
              </a:spcAft>
              <a:defRPr sz="2100" i="1">
                <a:solidFill>
                  <a:schemeClr val="tx1"/>
                </a:solidFill>
                <a:latin typeface="Arial" charset="0"/>
              </a:defRPr>
            </a:lvl9pPr>
          </a:lstStyle>
          <a:p>
            <a:fld id="{18A37E97-3B86-4330-ACC0-5446E2F597A8}" type="slidenum">
              <a:rPr lang="en-US" sz="1200" i="0">
                <a:solidFill>
                  <a:srgbClr val="000000"/>
                </a:solidFill>
                <a:latin typeface="Times New Roman" pitchFamily="18" charset="0"/>
              </a:rPr>
              <a:pPr/>
              <a:t>86</a:t>
            </a:fld>
            <a:endParaRPr lang="en-US" sz="1200" i="0" dirty="0">
              <a:solidFill>
                <a:srgbClr val="000000"/>
              </a:solidFill>
              <a:latin typeface="Times New Roman" pitchFamily="18" charset="0"/>
            </a:endParaRPr>
          </a:p>
        </p:txBody>
      </p:sp>
      <p:sp>
        <p:nvSpPr>
          <p:cNvPr id="2" name="Date Placeholder 1"/>
          <p:cNvSpPr>
            <a:spLocks noGrp="1"/>
          </p:cNvSpPr>
          <p:nvPr>
            <p:ph type="dt" idx="10"/>
          </p:nvPr>
        </p:nvSpPr>
        <p:spPr/>
        <p:txBody>
          <a:bodyPr/>
          <a:lstStyle/>
          <a:p>
            <a:fld id="{DDD96C9E-29B8-47E5-9061-B7229C378F76}" type="datetime1">
              <a:rPr lang="en-US" smtClean="0"/>
              <a:t>11/16/2017</a:t>
            </a:fld>
            <a:endParaRPr lang="en-US"/>
          </a:p>
        </p:txBody>
      </p:sp>
    </p:spTree>
    <p:extLst>
      <p:ext uri="{BB962C8B-B14F-4D97-AF65-F5344CB8AC3E}">
        <p14:creationId xmlns:p14="http://schemas.microsoft.com/office/powerpoint/2010/main" val="28410355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95D3B-D489-42E0-BC1B-8B59659994AC}"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37837835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95D3B-D489-42E0-BC1B-8B59659994AC}"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3131099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p:spPr>
        <p:txBody>
          <a:bodyPr/>
          <a:lstStyle/>
          <a:p>
            <a:r>
              <a:rPr lang="en-US" dirty="0"/>
              <a:t>With</a:t>
            </a:r>
            <a:r>
              <a:rPr lang="en-US" baseline="0" dirty="0"/>
              <a:t>in OSHA is the whistle blower program</a:t>
            </a:r>
          </a:p>
          <a:p>
            <a:r>
              <a:rPr lang="en-US" baseline="0" dirty="0"/>
              <a:t>Website resources</a:t>
            </a:r>
          </a:p>
          <a:p>
            <a:r>
              <a:rPr lang="en-US" baseline="0" dirty="0"/>
              <a:t>22 statutes </a:t>
            </a:r>
          </a:p>
          <a:p>
            <a:r>
              <a:rPr lang="en-US" baseline="0" dirty="0"/>
              <a:t>- </a:t>
            </a:r>
          </a:p>
          <a:p>
            <a:endParaRPr lang="en-US" dirty="0"/>
          </a:p>
        </p:txBody>
      </p:sp>
      <p:sp>
        <p:nvSpPr>
          <p:cNvPr id="200708" name="Slide Number Placeholder 3"/>
          <p:cNvSpPr>
            <a:spLocks noGrp="1"/>
          </p:cNvSpPr>
          <p:nvPr>
            <p:ph type="sldNum" sz="quarter" idx="5"/>
          </p:nvPr>
        </p:nvSpPr>
        <p:spPr>
          <a:noFill/>
        </p:spPr>
        <p:txBody>
          <a:bodyPr/>
          <a:lstStyle/>
          <a:p>
            <a:fld id="{89986CDD-6E5A-4399-AD60-E1778DBCB80D}" type="slidenum">
              <a:rPr lang="en-US" smtClean="0">
                <a:solidFill>
                  <a:srgbClr val="000000"/>
                </a:solidFill>
              </a:rPr>
              <a:pPr/>
              <a:t>89</a:t>
            </a:fld>
            <a:endParaRPr lang="en-US">
              <a:solidFill>
                <a:srgbClr val="000000"/>
              </a:solidFill>
            </a:endParaRPr>
          </a:p>
        </p:txBody>
      </p:sp>
      <p:sp>
        <p:nvSpPr>
          <p:cNvPr id="2" name="Date Placeholder 1"/>
          <p:cNvSpPr>
            <a:spLocks noGrp="1"/>
          </p:cNvSpPr>
          <p:nvPr>
            <p:ph type="dt" idx="10"/>
          </p:nvPr>
        </p:nvSpPr>
        <p:spPr/>
        <p:txBody>
          <a:bodyPr/>
          <a:lstStyle/>
          <a:p>
            <a:fld id="{63C423AC-20DD-4464-BFBF-E913540E6CDD}" type="datetime1">
              <a:rPr lang="en-US" smtClean="0"/>
              <a:t>11/16/2017</a:t>
            </a:fld>
            <a:endParaRPr lang="en-US"/>
          </a:p>
        </p:txBody>
      </p:sp>
    </p:spTree>
    <p:extLst>
      <p:ext uri="{BB962C8B-B14F-4D97-AF65-F5344CB8AC3E}">
        <p14:creationId xmlns:p14="http://schemas.microsoft.com/office/powerpoint/2010/main" val="19994239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r>
              <a:rPr lang="en-US" dirty="0"/>
              <a:t>Review Employee Rights</a:t>
            </a:r>
          </a:p>
        </p:txBody>
      </p:sp>
      <p:sp>
        <p:nvSpPr>
          <p:cNvPr id="199684" name="Slide Number Placeholder 3"/>
          <p:cNvSpPr>
            <a:spLocks noGrp="1"/>
          </p:cNvSpPr>
          <p:nvPr>
            <p:ph type="sldNum" sz="quarter" idx="5"/>
          </p:nvPr>
        </p:nvSpPr>
        <p:spPr>
          <a:noFill/>
        </p:spPr>
        <p:txBody>
          <a:bodyPr/>
          <a:lstStyle/>
          <a:p>
            <a:fld id="{0D4414A2-337E-43E7-85F1-04A0C98DE148}" type="slidenum">
              <a:rPr lang="en-US" smtClean="0">
                <a:solidFill>
                  <a:srgbClr val="000000"/>
                </a:solidFill>
              </a:rPr>
              <a:pPr/>
              <a:t>90</a:t>
            </a:fld>
            <a:endParaRPr lang="en-US">
              <a:solidFill>
                <a:srgbClr val="000000"/>
              </a:solidFill>
            </a:endParaRPr>
          </a:p>
        </p:txBody>
      </p:sp>
      <p:sp>
        <p:nvSpPr>
          <p:cNvPr id="2" name="Date Placeholder 1"/>
          <p:cNvSpPr>
            <a:spLocks noGrp="1"/>
          </p:cNvSpPr>
          <p:nvPr>
            <p:ph type="dt" idx="10"/>
          </p:nvPr>
        </p:nvSpPr>
        <p:spPr/>
        <p:txBody>
          <a:bodyPr/>
          <a:lstStyle/>
          <a:p>
            <a:fld id="{DEDF3347-3C00-4956-B975-E33250C4A6C3}" type="datetime1">
              <a:rPr lang="en-US" smtClean="0"/>
              <a:t>11/16/2017</a:t>
            </a:fld>
            <a:endParaRPr lang="en-US"/>
          </a:p>
        </p:txBody>
      </p:sp>
    </p:spTree>
    <p:extLst>
      <p:ext uri="{BB962C8B-B14F-4D97-AF65-F5344CB8AC3E}">
        <p14:creationId xmlns:p14="http://schemas.microsoft.com/office/powerpoint/2010/main" val="42924129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p:spPr>
        <p:txBody>
          <a:bodyPr/>
          <a:lstStyle/>
          <a:p>
            <a:r>
              <a:rPr lang="en-US" dirty="0"/>
              <a:t>Review Employee Rights</a:t>
            </a:r>
          </a:p>
        </p:txBody>
      </p:sp>
      <p:sp>
        <p:nvSpPr>
          <p:cNvPr id="200708" name="Slide Number Placeholder 3"/>
          <p:cNvSpPr>
            <a:spLocks noGrp="1"/>
          </p:cNvSpPr>
          <p:nvPr>
            <p:ph type="sldNum" sz="quarter" idx="5"/>
          </p:nvPr>
        </p:nvSpPr>
        <p:spPr>
          <a:noFill/>
        </p:spPr>
        <p:txBody>
          <a:bodyPr/>
          <a:lstStyle/>
          <a:p>
            <a:fld id="{89986CDD-6E5A-4399-AD60-E1778DBCB80D}" type="slidenum">
              <a:rPr lang="en-US" smtClean="0">
                <a:solidFill>
                  <a:srgbClr val="000000"/>
                </a:solidFill>
              </a:rPr>
              <a:pPr/>
              <a:t>91</a:t>
            </a:fld>
            <a:endParaRPr lang="en-US">
              <a:solidFill>
                <a:srgbClr val="000000"/>
              </a:solidFill>
            </a:endParaRPr>
          </a:p>
        </p:txBody>
      </p:sp>
      <p:sp>
        <p:nvSpPr>
          <p:cNvPr id="2" name="Date Placeholder 1"/>
          <p:cNvSpPr>
            <a:spLocks noGrp="1"/>
          </p:cNvSpPr>
          <p:nvPr>
            <p:ph type="dt" idx="10"/>
          </p:nvPr>
        </p:nvSpPr>
        <p:spPr/>
        <p:txBody>
          <a:bodyPr/>
          <a:lstStyle/>
          <a:p>
            <a:fld id="{651C0F0E-4BCF-463A-AB8D-D9EEE55875CB}" type="datetime1">
              <a:rPr lang="en-US" smtClean="0"/>
              <a:t>11/16/2017</a:t>
            </a:fld>
            <a:endParaRPr lang="en-US"/>
          </a:p>
        </p:txBody>
      </p:sp>
    </p:spTree>
    <p:extLst>
      <p:ext uri="{BB962C8B-B14F-4D97-AF65-F5344CB8AC3E}">
        <p14:creationId xmlns:p14="http://schemas.microsoft.com/office/powerpoint/2010/main" val="234387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6917" indent="-291122" eaLnBrk="0" hangingPunct="0">
              <a:defRPr sz="2000" i="1">
                <a:solidFill>
                  <a:schemeClr val="tx1"/>
                </a:solidFill>
                <a:latin typeface="Arial" charset="0"/>
              </a:defRPr>
            </a:lvl2pPr>
            <a:lvl3pPr marL="1164488" indent="-232898" eaLnBrk="0" hangingPunct="0">
              <a:defRPr sz="2000" i="1">
                <a:solidFill>
                  <a:schemeClr val="tx1"/>
                </a:solidFill>
                <a:latin typeface="Arial" charset="0"/>
              </a:defRPr>
            </a:lvl3pPr>
            <a:lvl4pPr marL="1630284" indent="-232898" eaLnBrk="0" hangingPunct="0">
              <a:defRPr sz="2000" i="1">
                <a:solidFill>
                  <a:schemeClr val="tx1"/>
                </a:solidFill>
                <a:latin typeface="Arial" charset="0"/>
              </a:defRPr>
            </a:lvl4pPr>
            <a:lvl5pPr marL="2096079" indent="-232898" eaLnBrk="0" hangingPunct="0">
              <a:defRPr sz="2000" i="1">
                <a:solidFill>
                  <a:schemeClr val="tx1"/>
                </a:solidFill>
                <a:latin typeface="Arial" charset="0"/>
              </a:defRPr>
            </a:lvl5pPr>
            <a:lvl6pPr marL="2561874" indent="-232898" eaLnBrk="0" fontAlgn="base" hangingPunct="0">
              <a:spcBef>
                <a:spcPct val="50000"/>
              </a:spcBef>
              <a:spcAft>
                <a:spcPct val="0"/>
              </a:spcAft>
              <a:defRPr sz="2000" i="1">
                <a:solidFill>
                  <a:schemeClr val="tx1"/>
                </a:solidFill>
                <a:latin typeface="Arial" charset="0"/>
              </a:defRPr>
            </a:lvl6pPr>
            <a:lvl7pPr marL="3027670" indent="-232898" eaLnBrk="0" fontAlgn="base" hangingPunct="0">
              <a:spcBef>
                <a:spcPct val="50000"/>
              </a:spcBef>
              <a:spcAft>
                <a:spcPct val="0"/>
              </a:spcAft>
              <a:defRPr sz="2000" i="1">
                <a:solidFill>
                  <a:schemeClr val="tx1"/>
                </a:solidFill>
                <a:latin typeface="Arial" charset="0"/>
              </a:defRPr>
            </a:lvl7pPr>
            <a:lvl8pPr marL="3493465" indent="-232898" eaLnBrk="0" fontAlgn="base" hangingPunct="0">
              <a:spcBef>
                <a:spcPct val="50000"/>
              </a:spcBef>
              <a:spcAft>
                <a:spcPct val="0"/>
              </a:spcAft>
              <a:defRPr sz="2000" i="1">
                <a:solidFill>
                  <a:schemeClr val="tx1"/>
                </a:solidFill>
                <a:latin typeface="Arial" charset="0"/>
              </a:defRPr>
            </a:lvl8pPr>
            <a:lvl9pPr marL="3959261" indent="-232898" eaLnBrk="0" fontAlgn="base" hangingPunct="0">
              <a:spcBef>
                <a:spcPct val="50000"/>
              </a:spcBef>
              <a:spcAft>
                <a:spcPct val="0"/>
              </a:spcAft>
              <a:defRPr sz="2000" i="1">
                <a:solidFill>
                  <a:schemeClr val="tx1"/>
                </a:solidFill>
                <a:latin typeface="Arial" charset="0"/>
              </a:defRPr>
            </a:lvl9pPr>
          </a:lstStyle>
          <a:p>
            <a:fld id="{2C0CEBEA-0866-40A6-B212-7079181C5049}" type="slidenum">
              <a:rPr lang="en-US" sz="1200" i="0">
                <a:solidFill>
                  <a:srgbClr val="000000"/>
                </a:solidFill>
                <a:latin typeface="Times New Roman" pitchFamily="18" charset="0"/>
              </a:rPr>
              <a:pPr/>
              <a:t>10</a:t>
            </a:fld>
            <a:endParaRPr lang="en-US" sz="1200" i="0">
              <a:solidFill>
                <a:srgbClr val="000000"/>
              </a:solidFill>
              <a:latin typeface="Times New Roman" pitchFamily="18" charset="0"/>
            </a:endParaRPr>
          </a:p>
        </p:txBody>
      </p:sp>
    </p:spTree>
    <p:extLst>
      <p:ext uri="{BB962C8B-B14F-4D97-AF65-F5344CB8AC3E}">
        <p14:creationId xmlns:p14="http://schemas.microsoft.com/office/powerpoint/2010/main" val="871719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6917" indent="-291122" eaLnBrk="0" hangingPunct="0">
              <a:defRPr sz="2000" i="1">
                <a:solidFill>
                  <a:schemeClr val="tx1"/>
                </a:solidFill>
                <a:latin typeface="Arial" charset="0"/>
              </a:defRPr>
            </a:lvl2pPr>
            <a:lvl3pPr marL="1164488" indent="-232898" eaLnBrk="0" hangingPunct="0">
              <a:defRPr sz="2000" i="1">
                <a:solidFill>
                  <a:schemeClr val="tx1"/>
                </a:solidFill>
                <a:latin typeface="Arial" charset="0"/>
              </a:defRPr>
            </a:lvl3pPr>
            <a:lvl4pPr marL="1630284" indent="-232898" eaLnBrk="0" hangingPunct="0">
              <a:defRPr sz="2000" i="1">
                <a:solidFill>
                  <a:schemeClr val="tx1"/>
                </a:solidFill>
                <a:latin typeface="Arial" charset="0"/>
              </a:defRPr>
            </a:lvl4pPr>
            <a:lvl5pPr marL="2096079" indent="-232898" eaLnBrk="0" hangingPunct="0">
              <a:defRPr sz="2000" i="1">
                <a:solidFill>
                  <a:schemeClr val="tx1"/>
                </a:solidFill>
                <a:latin typeface="Arial" charset="0"/>
              </a:defRPr>
            </a:lvl5pPr>
            <a:lvl6pPr marL="2561874" indent="-232898" eaLnBrk="0" fontAlgn="base" hangingPunct="0">
              <a:spcBef>
                <a:spcPct val="50000"/>
              </a:spcBef>
              <a:spcAft>
                <a:spcPct val="0"/>
              </a:spcAft>
              <a:defRPr sz="2000" i="1">
                <a:solidFill>
                  <a:schemeClr val="tx1"/>
                </a:solidFill>
                <a:latin typeface="Arial" charset="0"/>
              </a:defRPr>
            </a:lvl6pPr>
            <a:lvl7pPr marL="3027670" indent="-232898" eaLnBrk="0" fontAlgn="base" hangingPunct="0">
              <a:spcBef>
                <a:spcPct val="50000"/>
              </a:spcBef>
              <a:spcAft>
                <a:spcPct val="0"/>
              </a:spcAft>
              <a:defRPr sz="2000" i="1">
                <a:solidFill>
                  <a:schemeClr val="tx1"/>
                </a:solidFill>
                <a:latin typeface="Arial" charset="0"/>
              </a:defRPr>
            </a:lvl7pPr>
            <a:lvl8pPr marL="3493465" indent="-232898" eaLnBrk="0" fontAlgn="base" hangingPunct="0">
              <a:spcBef>
                <a:spcPct val="50000"/>
              </a:spcBef>
              <a:spcAft>
                <a:spcPct val="0"/>
              </a:spcAft>
              <a:defRPr sz="2000" i="1">
                <a:solidFill>
                  <a:schemeClr val="tx1"/>
                </a:solidFill>
                <a:latin typeface="Arial" charset="0"/>
              </a:defRPr>
            </a:lvl8pPr>
            <a:lvl9pPr marL="3959261" indent="-232898" eaLnBrk="0" fontAlgn="base" hangingPunct="0">
              <a:spcBef>
                <a:spcPct val="50000"/>
              </a:spcBef>
              <a:spcAft>
                <a:spcPct val="0"/>
              </a:spcAft>
              <a:defRPr sz="2000" i="1">
                <a:solidFill>
                  <a:schemeClr val="tx1"/>
                </a:solidFill>
                <a:latin typeface="Arial" charset="0"/>
              </a:defRPr>
            </a:lvl9pPr>
          </a:lstStyle>
          <a:p>
            <a:fld id="{2C0CEBEA-0866-40A6-B212-7079181C5049}" type="slidenum">
              <a:rPr lang="en-US" sz="1200" i="0">
                <a:solidFill>
                  <a:srgbClr val="000000"/>
                </a:solidFill>
                <a:latin typeface="Times New Roman" pitchFamily="18" charset="0"/>
              </a:rPr>
              <a:pPr/>
              <a:t>11</a:t>
            </a:fld>
            <a:endParaRPr lang="en-US" sz="1200" i="0">
              <a:solidFill>
                <a:srgbClr val="000000"/>
              </a:solidFill>
              <a:latin typeface="Times New Roman" pitchFamily="18" charset="0"/>
            </a:endParaRPr>
          </a:p>
        </p:txBody>
      </p:sp>
    </p:spTree>
    <p:extLst>
      <p:ext uri="{BB962C8B-B14F-4D97-AF65-F5344CB8AC3E}">
        <p14:creationId xmlns:p14="http://schemas.microsoft.com/office/powerpoint/2010/main" val="2036541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Photo property of AgriSafe Network</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56917" indent="-291122" eaLnBrk="0" hangingPunct="0">
              <a:defRPr sz="2000" i="1">
                <a:solidFill>
                  <a:schemeClr val="tx1"/>
                </a:solidFill>
                <a:latin typeface="Arial" charset="0"/>
              </a:defRPr>
            </a:lvl2pPr>
            <a:lvl3pPr marL="1164488" indent="-232898" eaLnBrk="0" hangingPunct="0">
              <a:defRPr sz="2000" i="1">
                <a:solidFill>
                  <a:schemeClr val="tx1"/>
                </a:solidFill>
                <a:latin typeface="Arial" charset="0"/>
              </a:defRPr>
            </a:lvl3pPr>
            <a:lvl4pPr marL="1630284" indent="-232898" eaLnBrk="0" hangingPunct="0">
              <a:defRPr sz="2000" i="1">
                <a:solidFill>
                  <a:schemeClr val="tx1"/>
                </a:solidFill>
                <a:latin typeface="Arial" charset="0"/>
              </a:defRPr>
            </a:lvl4pPr>
            <a:lvl5pPr marL="2096079" indent="-232898" eaLnBrk="0" hangingPunct="0">
              <a:defRPr sz="2000" i="1">
                <a:solidFill>
                  <a:schemeClr val="tx1"/>
                </a:solidFill>
                <a:latin typeface="Arial" charset="0"/>
              </a:defRPr>
            </a:lvl5pPr>
            <a:lvl6pPr marL="2561874" indent="-232898" eaLnBrk="0" fontAlgn="base" hangingPunct="0">
              <a:spcBef>
                <a:spcPct val="50000"/>
              </a:spcBef>
              <a:spcAft>
                <a:spcPct val="0"/>
              </a:spcAft>
              <a:defRPr sz="2000" i="1">
                <a:solidFill>
                  <a:schemeClr val="tx1"/>
                </a:solidFill>
                <a:latin typeface="Arial" charset="0"/>
              </a:defRPr>
            </a:lvl6pPr>
            <a:lvl7pPr marL="3027670" indent="-232898" eaLnBrk="0" fontAlgn="base" hangingPunct="0">
              <a:spcBef>
                <a:spcPct val="50000"/>
              </a:spcBef>
              <a:spcAft>
                <a:spcPct val="0"/>
              </a:spcAft>
              <a:defRPr sz="2000" i="1">
                <a:solidFill>
                  <a:schemeClr val="tx1"/>
                </a:solidFill>
                <a:latin typeface="Arial" charset="0"/>
              </a:defRPr>
            </a:lvl7pPr>
            <a:lvl8pPr marL="3493465" indent="-232898" eaLnBrk="0" fontAlgn="base" hangingPunct="0">
              <a:spcBef>
                <a:spcPct val="50000"/>
              </a:spcBef>
              <a:spcAft>
                <a:spcPct val="0"/>
              </a:spcAft>
              <a:defRPr sz="2000" i="1">
                <a:solidFill>
                  <a:schemeClr val="tx1"/>
                </a:solidFill>
                <a:latin typeface="Arial" charset="0"/>
              </a:defRPr>
            </a:lvl8pPr>
            <a:lvl9pPr marL="3959261" indent="-232898" eaLnBrk="0" fontAlgn="base" hangingPunct="0">
              <a:spcBef>
                <a:spcPct val="50000"/>
              </a:spcBef>
              <a:spcAft>
                <a:spcPct val="0"/>
              </a:spcAft>
              <a:defRPr sz="2000" i="1">
                <a:solidFill>
                  <a:schemeClr val="tx1"/>
                </a:solidFill>
                <a:latin typeface="Arial" charset="0"/>
              </a:defRPr>
            </a:lvl9pPr>
          </a:lstStyle>
          <a:p>
            <a:fld id="{0833D70A-964E-4572-AC8A-D222953D6F10}" type="slidenum">
              <a:rPr lang="en-US" sz="1200" i="0">
                <a:solidFill>
                  <a:srgbClr val="000000"/>
                </a:solidFill>
                <a:latin typeface="Times New Roman" pitchFamily="18" charset="0"/>
              </a:rPr>
              <a:pPr/>
              <a:t>12</a:t>
            </a:fld>
            <a:endParaRPr lang="en-US" sz="1200" i="0">
              <a:solidFill>
                <a:srgbClr val="000000"/>
              </a:solidFill>
              <a:latin typeface="Times New Roman" pitchFamily="18" charset="0"/>
            </a:endParaRPr>
          </a:p>
        </p:txBody>
      </p:sp>
    </p:spTree>
    <p:extLst>
      <p:ext uri="{BB962C8B-B14F-4D97-AF65-F5344CB8AC3E}">
        <p14:creationId xmlns:p14="http://schemas.microsoft.com/office/powerpoint/2010/main" val="4073758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A2B007-00A0-49BB-86EE-B4DF269AFCB4}" type="datetimeFigureOut">
              <a:rPr lang="en-US" smtClean="0"/>
              <a:pPr/>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7D122-9487-45F1-8AE3-04CEF5FADF6A}" type="slidenum">
              <a:rPr lang="en-US" smtClean="0"/>
              <a:pPr/>
              <a:t>‹#›</a:t>
            </a:fld>
            <a:endParaRPr lang="en-US"/>
          </a:p>
        </p:txBody>
      </p:sp>
    </p:spTree>
    <p:extLst>
      <p:ext uri="{BB962C8B-B14F-4D97-AF65-F5344CB8AC3E}">
        <p14:creationId xmlns:p14="http://schemas.microsoft.com/office/powerpoint/2010/main" val="986336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A2B007-00A0-49BB-86EE-B4DF269AFCB4}" type="datetimeFigureOut">
              <a:rPr lang="en-US" smtClean="0"/>
              <a:pPr/>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7D122-9487-45F1-8AE3-04CEF5FADF6A}" type="slidenum">
              <a:rPr lang="en-US" smtClean="0"/>
              <a:pPr/>
              <a:t>‹#›</a:t>
            </a:fld>
            <a:endParaRPr lang="en-US"/>
          </a:p>
        </p:txBody>
      </p:sp>
    </p:spTree>
    <p:extLst>
      <p:ext uri="{BB962C8B-B14F-4D97-AF65-F5344CB8AC3E}">
        <p14:creationId xmlns:p14="http://schemas.microsoft.com/office/powerpoint/2010/main" val="1987387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A2B007-00A0-49BB-86EE-B4DF269AFCB4}" type="datetimeFigureOut">
              <a:rPr lang="en-US" smtClean="0"/>
              <a:pPr/>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7D122-9487-45F1-8AE3-04CEF5FADF6A}" type="slidenum">
              <a:rPr lang="en-US" smtClean="0"/>
              <a:pPr/>
              <a:t>‹#›</a:t>
            </a:fld>
            <a:endParaRPr lang="en-US"/>
          </a:p>
        </p:txBody>
      </p:sp>
    </p:spTree>
    <p:extLst>
      <p:ext uri="{BB962C8B-B14F-4D97-AF65-F5344CB8AC3E}">
        <p14:creationId xmlns:p14="http://schemas.microsoft.com/office/powerpoint/2010/main" val="3146901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590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9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557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53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610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196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81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70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A2B007-00A0-49BB-86EE-B4DF269AFCB4}" type="datetimeFigureOut">
              <a:rPr lang="en-US" smtClean="0"/>
              <a:pPr/>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7D122-9487-45F1-8AE3-04CEF5FADF6A}" type="slidenum">
              <a:rPr lang="en-US" smtClean="0"/>
              <a:pPr/>
              <a:t>‹#›</a:t>
            </a:fld>
            <a:endParaRPr lang="en-US"/>
          </a:p>
        </p:txBody>
      </p:sp>
    </p:spTree>
    <p:extLst>
      <p:ext uri="{BB962C8B-B14F-4D97-AF65-F5344CB8AC3E}">
        <p14:creationId xmlns:p14="http://schemas.microsoft.com/office/powerpoint/2010/main" val="3665927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654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030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903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50000"/>
              </a:spcBef>
              <a:spcAft>
                <a:spcPct val="0"/>
              </a:spcAft>
              <a:defRPr i="1">
                <a:latin typeface="Arial" charset="0"/>
              </a:defRPr>
            </a:lvl1pPr>
          </a:lstStyle>
          <a:p>
            <a:pPr>
              <a:defRPr/>
            </a:pPr>
            <a:fld id="{40A2B007-00A0-49BB-86EE-B4DF269AFCB4}" type="datetimeFigureOut">
              <a:rPr lang="en-US"/>
              <a:pPr>
                <a:defRPr/>
              </a:pPr>
              <a:t>11/16/2017</a:t>
            </a:fld>
            <a:endParaRPr lang="en-US"/>
          </a:p>
        </p:txBody>
      </p:sp>
      <p:sp>
        <p:nvSpPr>
          <p:cNvPr id="5" name="Footer Placeholder 4"/>
          <p:cNvSpPr>
            <a:spLocks noGrp="1"/>
          </p:cNvSpPr>
          <p:nvPr>
            <p:ph type="ftr" sz="quarter" idx="11"/>
          </p:nvPr>
        </p:nvSpPr>
        <p:spPr/>
        <p:txBody>
          <a:bodyPr/>
          <a:lstStyle>
            <a:lvl1pPr fontAlgn="base">
              <a:spcBef>
                <a:spcPct val="50000"/>
              </a:spcBef>
              <a:spcAft>
                <a:spcPct val="0"/>
              </a:spcAft>
              <a:defRPr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i="1">
                <a:latin typeface="Arial" panose="020B0604020202020204" pitchFamily="34" charset="0"/>
              </a:defRPr>
            </a:lvl1pPr>
          </a:lstStyle>
          <a:p>
            <a:pPr>
              <a:defRPr/>
            </a:pPr>
            <a:fld id="{40581929-376C-4018-A135-57F1BA2ED189}" type="slidenum">
              <a:rPr lang="en-US"/>
              <a:pPr>
                <a:defRPr/>
              </a:pPr>
              <a:t>‹#›</a:t>
            </a:fld>
            <a:endParaRPr lang="en-US"/>
          </a:p>
        </p:txBody>
      </p:sp>
    </p:spTree>
    <p:extLst>
      <p:ext uri="{BB962C8B-B14F-4D97-AF65-F5344CB8AC3E}">
        <p14:creationId xmlns:p14="http://schemas.microsoft.com/office/powerpoint/2010/main" val="2684319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50000"/>
              </a:spcBef>
              <a:spcAft>
                <a:spcPct val="0"/>
              </a:spcAft>
              <a:defRPr i="1">
                <a:latin typeface="Arial" charset="0"/>
              </a:defRPr>
            </a:lvl1pPr>
          </a:lstStyle>
          <a:p>
            <a:pPr>
              <a:defRPr/>
            </a:pPr>
            <a:fld id="{6F9785F3-E61C-4C30-AC9A-02AF948D0603}" type="datetimeFigureOut">
              <a:rPr lang="en-US"/>
              <a:pPr>
                <a:defRPr/>
              </a:pPr>
              <a:t>11/16/2017</a:t>
            </a:fld>
            <a:endParaRPr lang="en-US"/>
          </a:p>
        </p:txBody>
      </p:sp>
      <p:sp>
        <p:nvSpPr>
          <p:cNvPr id="5" name="Footer Placeholder 4"/>
          <p:cNvSpPr>
            <a:spLocks noGrp="1"/>
          </p:cNvSpPr>
          <p:nvPr>
            <p:ph type="ftr" sz="quarter" idx="11"/>
          </p:nvPr>
        </p:nvSpPr>
        <p:spPr/>
        <p:txBody>
          <a:bodyPr/>
          <a:lstStyle>
            <a:lvl1pPr fontAlgn="base">
              <a:spcBef>
                <a:spcPct val="50000"/>
              </a:spcBef>
              <a:spcAft>
                <a:spcPct val="0"/>
              </a:spcAft>
              <a:defRPr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50000"/>
              </a:spcBef>
              <a:spcAft>
                <a:spcPct val="0"/>
              </a:spcAft>
              <a:defRPr i="1">
                <a:latin typeface="Arial" charset="0"/>
              </a:defRPr>
            </a:lvl1pPr>
          </a:lstStyle>
          <a:p>
            <a:pPr>
              <a:defRPr/>
            </a:pPr>
            <a:fld id="{E56808E2-03B0-44E9-B940-BCC2A878D8E4}" type="slidenum">
              <a:rPr lang="en-US"/>
              <a:pPr>
                <a:defRPr/>
              </a:pPr>
              <a:t>‹#›</a:t>
            </a:fld>
            <a:endParaRPr lang="en-US"/>
          </a:p>
        </p:txBody>
      </p:sp>
    </p:spTree>
    <p:extLst>
      <p:ext uri="{BB962C8B-B14F-4D97-AF65-F5344CB8AC3E}">
        <p14:creationId xmlns:p14="http://schemas.microsoft.com/office/powerpoint/2010/main" val="1096755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50000"/>
              </a:spcBef>
              <a:spcAft>
                <a:spcPct val="0"/>
              </a:spcAft>
              <a:defRPr i="1">
                <a:latin typeface="Arial" charset="0"/>
              </a:defRPr>
            </a:lvl1pPr>
          </a:lstStyle>
          <a:p>
            <a:pPr>
              <a:defRPr/>
            </a:pPr>
            <a:fld id="{40A2B007-00A0-49BB-86EE-B4DF269AFCB4}" type="datetimeFigureOut">
              <a:rPr lang="en-US"/>
              <a:pPr>
                <a:defRPr/>
              </a:pPr>
              <a:t>11/16/2017</a:t>
            </a:fld>
            <a:endParaRPr lang="en-US"/>
          </a:p>
        </p:txBody>
      </p:sp>
      <p:sp>
        <p:nvSpPr>
          <p:cNvPr id="3" name="Footer Placeholder 2"/>
          <p:cNvSpPr>
            <a:spLocks noGrp="1"/>
          </p:cNvSpPr>
          <p:nvPr>
            <p:ph type="ftr" sz="quarter" idx="11"/>
          </p:nvPr>
        </p:nvSpPr>
        <p:spPr/>
        <p:txBody>
          <a:bodyPr/>
          <a:lstStyle>
            <a:lvl1pPr fontAlgn="base">
              <a:spcBef>
                <a:spcPct val="50000"/>
              </a:spcBef>
              <a:spcAft>
                <a:spcPct val="0"/>
              </a:spcAft>
              <a:defRPr i="1">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50000"/>
              </a:spcBef>
              <a:spcAft>
                <a:spcPct val="0"/>
              </a:spcAft>
              <a:defRPr i="1">
                <a:latin typeface="Arial" charset="0"/>
              </a:defRPr>
            </a:lvl1pPr>
          </a:lstStyle>
          <a:p>
            <a:pPr>
              <a:defRPr/>
            </a:pPr>
            <a:fld id="{F699346E-A7D4-473F-9A1A-D90813F5AA13}" type="slidenum">
              <a:rPr lang="en-US"/>
              <a:pPr>
                <a:defRPr/>
              </a:pPr>
              <a:t>‹#›</a:t>
            </a:fld>
            <a:endParaRPr lang="en-US"/>
          </a:p>
        </p:txBody>
      </p:sp>
    </p:spTree>
    <p:extLst>
      <p:ext uri="{BB962C8B-B14F-4D97-AF65-F5344CB8AC3E}">
        <p14:creationId xmlns:p14="http://schemas.microsoft.com/office/powerpoint/2010/main" val="3981643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50000"/>
              </a:spcBef>
              <a:spcAft>
                <a:spcPct val="0"/>
              </a:spcAft>
              <a:defRPr i="1">
                <a:latin typeface="Arial" charset="0"/>
              </a:defRPr>
            </a:lvl1pPr>
          </a:lstStyle>
          <a:p>
            <a:pPr>
              <a:defRPr/>
            </a:pPr>
            <a:fld id="{40A2B007-00A0-49BB-86EE-B4DF269AFCB4}" type="datetimeFigureOut">
              <a:rPr lang="en-US"/>
              <a:pPr>
                <a:defRPr/>
              </a:pPr>
              <a:t>11/16/2017</a:t>
            </a:fld>
            <a:endParaRPr lang="en-US"/>
          </a:p>
        </p:txBody>
      </p:sp>
      <p:sp>
        <p:nvSpPr>
          <p:cNvPr id="6" name="Footer Placeholder 5"/>
          <p:cNvSpPr>
            <a:spLocks noGrp="1"/>
          </p:cNvSpPr>
          <p:nvPr>
            <p:ph type="ftr" sz="quarter" idx="11"/>
          </p:nvPr>
        </p:nvSpPr>
        <p:spPr/>
        <p:txBody>
          <a:bodyPr/>
          <a:lstStyle>
            <a:lvl1pPr fontAlgn="base">
              <a:spcBef>
                <a:spcPct val="50000"/>
              </a:spcBef>
              <a:spcAft>
                <a:spcPct val="0"/>
              </a:spcAft>
              <a:defRPr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50000"/>
              </a:spcBef>
              <a:spcAft>
                <a:spcPct val="0"/>
              </a:spcAft>
              <a:defRPr i="1">
                <a:latin typeface="Arial" charset="0"/>
              </a:defRPr>
            </a:lvl1pPr>
          </a:lstStyle>
          <a:p>
            <a:pPr>
              <a:defRPr/>
            </a:pPr>
            <a:fld id="{BFF17468-3530-43E3-97A1-7AA63C6DC190}" type="slidenum">
              <a:rPr lang="en-US"/>
              <a:pPr>
                <a:defRPr/>
              </a:pPr>
              <a:t>‹#›</a:t>
            </a:fld>
            <a:endParaRPr lang="en-US"/>
          </a:p>
        </p:txBody>
      </p:sp>
    </p:spTree>
    <p:extLst>
      <p:ext uri="{BB962C8B-B14F-4D97-AF65-F5344CB8AC3E}">
        <p14:creationId xmlns:p14="http://schemas.microsoft.com/office/powerpoint/2010/main" val="2709919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A39A777-A69C-4C2F-8C9C-E5A98B9C8397}" type="datetimeFigureOut">
              <a:rPr lang="en-US"/>
              <a:pPr>
                <a:defRPr/>
              </a:pPr>
              <a:t>11/16/2017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779FA8F-F2F0-439F-9E18-884234A2DA83}" type="slidenum">
              <a:rPr lang="en-US"/>
              <a:pPr>
                <a:defRPr/>
              </a:pPr>
              <a:t>‹#›</a:t>
            </a:fld>
            <a:endParaRPr lang="en-US"/>
          </a:p>
        </p:txBody>
      </p:sp>
    </p:spTree>
    <p:extLst>
      <p:ext uri="{BB962C8B-B14F-4D97-AF65-F5344CB8AC3E}">
        <p14:creationId xmlns:p14="http://schemas.microsoft.com/office/powerpoint/2010/main" val="2643768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50000"/>
              </a:spcBef>
              <a:spcAft>
                <a:spcPct val="0"/>
              </a:spcAft>
              <a:defRPr i="1">
                <a:latin typeface="Arial" charset="0"/>
              </a:defRPr>
            </a:lvl1pPr>
          </a:lstStyle>
          <a:p>
            <a:pPr>
              <a:defRPr/>
            </a:pPr>
            <a:fld id="{40A2B007-00A0-49BB-86EE-B4DF269AFCB4}" type="datetimeFigureOut">
              <a:rPr lang="en-US"/>
              <a:pPr>
                <a:defRPr/>
              </a:pPr>
              <a:t>11/16/2017</a:t>
            </a:fld>
            <a:endParaRPr lang="en-US"/>
          </a:p>
        </p:txBody>
      </p:sp>
      <p:sp>
        <p:nvSpPr>
          <p:cNvPr id="4" name="Footer Placeholder 3"/>
          <p:cNvSpPr>
            <a:spLocks noGrp="1"/>
          </p:cNvSpPr>
          <p:nvPr>
            <p:ph type="ftr" sz="quarter" idx="11"/>
          </p:nvPr>
        </p:nvSpPr>
        <p:spPr/>
        <p:txBody>
          <a:bodyPr/>
          <a:lstStyle>
            <a:lvl1pPr fontAlgn="base">
              <a:spcBef>
                <a:spcPct val="50000"/>
              </a:spcBef>
              <a:spcAft>
                <a:spcPct val="0"/>
              </a:spcAft>
              <a:defRPr i="1">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50000"/>
              </a:spcBef>
              <a:spcAft>
                <a:spcPct val="0"/>
              </a:spcAft>
              <a:defRPr i="1">
                <a:latin typeface="Arial" charset="0"/>
              </a:defRPr>
            </a:lvl1pPr>
          </a:lstStyle>
          <a:p>
            <a:pPr>
              <a:defRPr/>
            </a:pPr>
            <a:fld id="{24E702CC-E265-425F-80C0-139D3266B7DC}" type="slidenum">
              <a:rPr lang="en-US"/>
              <a:pPr>
                <a:defRPr/>
              </a:pPr>
              <a:t>‹#›</a:t>
            </a:fld>
            <a:endParaRPr lang="en-US"/>
          </a:p>
        </p:txBody>
      </p:sp>
    </p:spTree>
    <p:extLst>
      <p:ext uri="{BB962C8B-B14F-4D97-AF65-F5344CB8AC3E}">
        <p14:creationId xmlns:p14="http://schemas.microsoft.com/office/powerpoint/2010/main" val="322398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98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A2B007-00A0-49BB-86EE-B4DF269AFCB4}" type="datetimeFigureOut">
              <a:rPr lang="en-US" smtClean="0"/>
              <a:pPr/>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7D122-9487-45F1-8AE3-04CEF5FADF6A}" type="slidenum">
              <a:rPr lang="en-US" smtClean="0"/>
              <a:pPr/>
              <a:t>‹#›</a:t>
            </a:fld>
            <a:endParaRPr lang="en-US"/>
          </a:p>
        </p:txBody>
      </p:sp>
    </p:spTree>
    <p:extLst>
      <p:ext uri="{BB962C8B-B14F-4D97-AF65-F5344CB8AC3E}">
        <p14:creationId xmlns:p14="http://schemas.microsoft.com/office/powerpoint/2010/main" val="4135977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414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121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587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766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668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0252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717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769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903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57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A2B007-00A0-49BB-86EE-B4DF269AFCB4}" type="datetimeFigureOut">
              <a:rPr lang="en-US" smtClean="0"/>
              <a:pPr/>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7D122-9487-45F1-8AE3-04CEF5FADF6A}" type="slidenum">
              <a:rPr lang="en-US" smtClean="0"/>
              <a:pPr/>
              <a:t>‹#›</a:t>
            </a:fld>
            <a:endParaRPr lang="en-US"/>
          </a:p>
        </p:txBody>
      </p:sp>
    </p:spTree>
    <p:extLst>
      <p:ext uri="{BB962C8B-B14F-4D97-AF65-F5344CB8AC3E}">
        <p14:creationId xmlns:p14="http://schemas.microsoft.com/office/powerpoint/2010/main" val="34063167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5212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875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318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8144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434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111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0479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302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754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407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A2B007-00A0-49BB-86EE-B4DF269AFCB4}" type="datetimeFigureOut">
              <a:rPr lang="en-US" smtClean="0"/>
              <a:pPr/>
              <a:t>11/16/2017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77D122-9487-45F1-8AE3-04CEF5FADF6A}" type="slidenum">
              <a:rPr lang="en-US" smtClean="0"/>
              <a:pPr/>
              <a:t>‹#›</a:t>
            </a:fld>
            <a:endParaRPr lang="en-US"/>
          </a:p>
        </p:txBody>
      </p:sp>
    </p:spTree>
    <p:extLst>
      <p:ext uri="{BB962C8B-B14F-4D97-AF65-F5344CB8AC3E}">
        <p14:creationId xmlns:p14="http://schemas.microsoft.com/office/powerpoint/2010/main" val="4242395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2231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927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50000"/>
              </a:spcBef>
              <a:spcAft>
                <a:spcPct val="0"/>
              </a:spcAft>
              <a:defRPr i="1">
                <a:latin typeface="Arial" charset="0"/>
              </a:defRPr>
            </a:lvl1pPr>
          </a:lstStyle>
          <a:p>
            <a:pPr>
              <a:defRPr/>
            </a:pPr>
            <a:fld id="{40A2B007-00A0-49BB-86EE-B4DF269AFCB4}" type="datetimeFigureOut">
              <a:rPr lang="en-US"/>
              <a:pPr>
                <a:defRPr/>
              </a:pPr>
              <a:t>11/16/2017</a:t>
            </a:fld>
            <a:endParaRPr lang="en-US"/>
          </a:p>
        </p:txBody>
      </p:sp>
      <p:sp>
        <p:nvSpPr>
          <p:cNvPr id="5" name="Footer Placeholder 4"/>
          <p:cNvSpPr>
            <a:spLocks noGrp="1"/>
          </p:cNvSpPr>
          <p:nvPr>
            <p:ph type="ftr" sz="quarter" idx="11"/>
          </p:nvPr>
        </p:nvSpPr>
        <p:spPr/>
        <p:txBody>
          <a:bodyPr/>
          <a:lstStyle>
            <a:lvl1pPr fontAlgn="base">
              <a:spcBef>
                <a:spcPct val="50000"/>
              </a:spcBef>
              <a:spcAft>
                <a:spcPct val="0"/>
              </a:spcAft>
              <a:defRPr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50000"/>
              </a:spcBef>
              <a:spcAft>
                <a:spcPct val="0"/>
              </a:spcAft>
              <a:defRPr i="1">
                <a:latin typeface="Arial" charset="0"/>
              </a:defRPr>
            </a:lvl1pPr>
          </a:lstStyle>
          <a:p>
            <a:pPr>
              <a:defRPr/>
            </a:pPr>
            <a:fld id="{707C22FA-10CE-4BF9-A23C-DB6E946BEB10}" type="slidenum">
              <a:rPr lang="en-US"/>
              <a:pPr>
                <a:defRPr/>
              </a:pPr>
              <a:t>‹#›</a:t>
            </a:fld>
            <a:endParaRPr lang="en-US"/>
          </a:p>
        </p:txBody>
      </p:sp>
    </p:spTree>
    <p:extLst>
      <p:ext uri="{BB962C8B-B14F-4D97-AF65-F5344CB8AC3E}">
        <p14:creationId xmlns:p14="http://schemas.microsoft.com/office/powerpoint/2010/main" val="1482506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057400"/>
            <a:ext cx="3771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38700" y="2057400"/>
            <a:ext cx="3771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p:cNvSpPr>
            <a:spLocks noGrp="1" noChangeArrowheads="1"/>
          </p:cNvSpPr>
          <p:nvPr>
            <p:ph type="ftr" sz="quarter" idx="10"/>
          </p:nvPr>
        </p:nvSpPr>
        <p:spPr>
          <a:ln/>
        </p:spPr>
        <p:txBody>
          <a:bodyPr/>
          <a:lstStyle>
            <a:lvl1pPr>
              <a:defRPr/>
            </a:lvl1pPr>
          </a:lstStyle>
          <a:p>
            <a:pPr>
              <a:defRPr/>
            </a:pPr>
            <a:r>
              <a:rPr lang="en-US" dirty="0"/>
              <a:t>University of Nebraska Medical Center</a:t>
            </a:r>
          </a:p>
        </p:txBody>
      </p:sp>
    </p:spTree>
    <p:extLst>
      <p:ext uri="{BB962C8B-B14F-4D97-AF65-F5344CB8AC3E}">
        <p14:creationId xmlns:p14="http://schemas.microsoft.com/office/powerpoint/2010/main" val="3127902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
          <p:cNvSpPr>
            <a:spLocks noGrp="1" noChangeArrowheads="1"/>
          </p:cNvSpPr>
          <p:nvPr>
            <p:ph type="ftr" sz="quarter" idx="10"/>
          </p:nvPr>
        </p:nvSpPr>
        <p:spPr>
          <a:ln/>
        </p:spPr>
        <p:txBody>
          <a:bodyPr/>
          <a:lstStyle>
            <a:lvl1pPr>
              <a:defRPr/>
            </a:lvl1pPr>
          </a:lstStyle>
          <a:p>
            <a:pPr>
              <a:defRPr/>
            </a:pPr>
            <a:r>
              <a:rPr lang="en-US" dirty="0"/>
              <a:t>University of Nebraska Medical Center</a:t>
            </a:r>
          </a:p>
        </p:txBody>
      </p:sp>
    </p:spTree>
    <p:extLst>
      <p:ext uri="{BB962C8B-B14F-4D97-AF65-F5344CB8AC3E}">
        <p14:creationId xmlns:p14="http://schemas.microsoft.com/office/powerpoint/2010/main" val="3800093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5525938-F975-48BF-909C-822FDCB8BA09}" type="datetime1">
              <a:rPr lang="en-US">
                <a:solidFill>
                  <a:srgbClr val="000000"/>
                </a:solidFill>
              </a:rPr>
              <a:pPr>
                <a:defRPr/>
              </a:pPr>
              <a:t>11/16/2017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CC41F0-E5B6-46C2-A8B5-8DFCC8FE6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0740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CB74E06-1D5A-4911-A53D-D10E34424B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325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66EBB3-915C-4DD0-BA05-37C27D4DCB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827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4EE877-0224-4C45-9003-4D5C8D176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8685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A2B007-00A0-49BB-86EE-B4DF269AFCB4}" type="datetimeFigureOut">
              <a:rPr lang="en-US" smtClean="0"/>
              <a:pPr/>
              <a:t>11/16/2017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77D122-9487-45F1-8AE3-04CEF5FADF6A}" type="slidenum">
              <a:rPr lang="en-US" smtClean="0"/>
              <a:pPr/>
              <a:t>‹#›</a:t>
            </a:fld>
            <a:endParaRPr lang="en-US"/>
          </a:p>
        </p:txBody>
      </p:sp>
    </p:spTree>
    <p:extLst>
      <p:ext uri="{BB962C8B-B14F-4D97-AF65-F5344CB8AC3E}">
        <p14:creationId xmlns:p14="http://schemas.microsoft.com/office/powerpoint/2010/main" val="61075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A2B007-00A0-49BB-86EE-B4DF269AFCB4}" type="datetimeFigureOut">
              <a:rPr lang="en-US" smtClean="0"/>
              <a:pPr/>
              <a:t>11/16/2017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77D122-9487-45F1-8AE3-04CEF5FADF6A}" type="slidenum">
              <a:rPr lang="en-US" smtClean="0"/>
              <a:pPr/>
              <a:t>‹#›</a:t>
            </a:fld>
            <a:endParaRPr lang="en-US"/>
          </a:p>
        </p:txBody>
      </p:sp>
    </p:spTree>
    <p:extLst>
      <p:ext uri="{BB962C8B-B14F-4D97-AF65-F5344CB8AC3E}">
        <p14:creationId xmlns:p14="http://schemas.microsoft.com/office/powerpoint/2010/main" val="3059374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A2B007-00A0-49BB-86EE-B4DF269AFCB4}" type="datetimeFigureOut">
              <a:rPr lang="en-US" smtClean="0"/>
              <a:pPr/>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7D122-9487-45F1-8AE3-04CEF5FADF6A}" type="slidenum">
              <a:rPr lang="en-US" smtClean="0"/>
              <a:pPr/>
              <a:t>‹#›</a:t>
            </a:fld>
            <a:endParaRPr lang="en-US"/>
          </a:p>
        </p:txBody>
      </p:sp>
    </p:spTree>
    <p:extLst>
      <p:ext uri="{BB962C8B-B14F-4D97-AF65-F5344CB8AC3E}">
        <p14:creationId xmlns:p14="http://schemas.microsoft.com/office/powerpoint/2010/main" val="364566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A2B007-00A0-49BB-86EE-B4DF269AFCB4}" type="datetimeFigureOut">
              <a:rPr lang="en-US" smtClean="0"/>
              <a:pPr/>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7D122-9487-45F1-8AE3-04CEF5FADF6A}" type="slidenum">
              <a:rPr lang="en-US" smtClean="0"/>
              <a:pPr/>
              <a:t>‹#›</a:t>
            </a:fld>
            <a:endParaRPr lang="en-US"/>
          </a:p>
        </p:txBody>
      </p:sp>
    </p:spTree>
    <p:extLst>
      <p:ext uri="{BB962C8B-B14F-4D97-AF65-F5344CB8AC3E}">
        <p14:creationId xmlns:p14="http://schemas.microsoft.com/office/powerpoint/2010/main" val="2867601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55.xml"/><Relationship Id="rId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8.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2B007-00A0-49BB-86EE-B4DF269AFCB4}" type="datetimeFigureOut">
              <a:rPr lang="en-US" smtClean="0"/>
              <a:pPr/>
              <a:t>11/16/2017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D122-9487-45F1-8AE3-04CEF5FADF6A}" type="slidenum">
              <a:rPr lang="en-US" smtClean="0"/>
              <a:pPr/>
              <a:t>‹#›</a:t>
            </a:fld>
            <a:endParaRPr lang="en-US"/>
          </a:p>
        </p:txBody>
      </p:sp>
    </p:spTree>
    <p:extLst>
      <p:ext uri="{BB962C8B-B14F-4D97-AF65-F5344CB8AC3E}">
        <p14:creationId xmlns:p14="http://schemas.microsoft.com/office/powerpoint/2010/main" val="2688654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i="0">
                <a:solidFill>
                  <a:prstClr val="black">
                    <a:tint val="75000"/>
                  </a:prstClr>
                </a:solidFill>
                <a:latin typeface="Calibri"/>
              </a:defRPr>
            </a:lvl1pPr>
          </a:lstStyle>
          <a:p>
            <a:pPr>
              <a:defRPr/>
            </a:pPr>
            <a:fld id="{40A2B007-00A0-49BB-86EE-B4DF269AFCB4}" type="datetimeFigureOut">
              <a:rPr lang="en-US"/>
              <a:pPr>
                <a:defRPr/>
              </a:pPr>
              <a:t>11/16/2017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i="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i="0">
                <a:solidFill>
                  <a:prstClr val="black">
                    <a:tint val="75000"/>
                  </a:prstClr>
                </a:solidFill>
                <a:latin typeface="Calibri"/>
              </a:defRPr>
            </a:lvl1pPr>
          </a:lstStyle>
          <a:p>
            <a:pPr>
              <a:defRPr/>
            </a:pPr>
            <a:fld id="{878367FF-151C-43F2-84D4-32A01C397F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5" r:id="rId1"/>
    <p:sldLayoutId id="2147483824" r:id="rId2"/>
    <p:sldLayoutId id="2147483825"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i="0"/>
            </a:lvl1pPr>
          </a:lstStyle>
          <a:p>
            <a:pPr fontAlgn="base">
              <a:spcAft>
                <a:spcPct val="0"/>
              </a:spcAft>
              <a:defRPr/>
            </a:pPr>
            <a:fld id="{A9D85FDD-3B49-4E9B-A84B-B59CB9BA404E}" type="datetime1">
              <a:rPr lang="en-US">
                <a:solidFill>
                  <a:srgbClr val="000000"/>
                </a:solidFill>
              </a:rPr>
              <a:pPr fontAlgn="base">
                <a:spcAft>
                  <a:spcPct val="0"/>
                </a:spcAft>
                <a:defRPr/>
              </a:pPr>
              <a:t>11/16/2017</a:t>
            </a:fld>
            <a:endParaRPr lang="en-US">
              <a:solidFill>
                <a:srgbClr val="000000"/>
              </a:solidFill>
            </a:endParaRPr>
          </a:p>
        </p:txBody>
      </p:sp>
      <p:sp>
        <p:nvSpPr>
          <p:cNvPr id="303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i="0"/>
            </a:lvl1pPr>
          </a:lstStyle>
          <a:p>
            <a:pPr fontAlgn="base">
              <a:spcAft>
                <a:spcPct val="0"/>
              </a:spcAft>
              <a:defRPr/>
            </a:pPr>
            <a:endParaRPr lang="en-US">
              <a:solidFill>
                <a:srgbClr val="000000"/>
              </a:solidFill>
            </a:endParaRPr>
          </a:p>
        </p:txBody>
      </p:sp>
      <p:sp>
        <p:nvSpPr>
          <p:cNvPr id="303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i="0"/>
            </a:lvl1pPr>
          </a:lstStyle>
          <a:p>
            <a:pPr fontAlgn="base">
              <a:spcAft>
                <a:spcPct val="0"/>
              </a:spcAft>
              <a:defRPr/>
            </a:pPr>
            <a:fld id="{0958C450-F6F5-4A33-BC99-C3BF78624E37}" type="slidenum">
              <a:rPr lang="en-US">
                <a:solidFill>
                  <a:srgbClr val="000000"/>
                </a:solidFill>
              </a:rPr>
              <a:pPr fontAlgn="base">
                <a:spcAft>
                  <a:spcPct val="0"/>
                </a:spcAft>
                <a:defRPr/>
              </a:pPr>
              <a:t>‹#›</a:t>
            </a:fld>
            <a:endParaRPr lang="en-US">
              <a:solidFill>
                <a:srgbClr val="000000"/>
              </a:solidFill>
            </a:endParaRPr>
          </a:p>
        </p:txBody>
      </p:sp>
      <p:pic>
        <p:nvPicPr>
          <p:cNvPr id="1031" name="Picture 7" descr="AgriSafe-slid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AgriSafe-farm"/>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742138"/>
      </p:ext>
    </p:extLst>
  </p:cSld>
  <p:clrMap bg1="lt1" tx1="dk1" bg2="lt2" tx2="dk2" accent1="accent1" accent2="accent2" accent3="accent3" accent4="accent4" accent5="accent5" accent6="accent6" hlink="hlink" folHlink="folHlink"/>
  <p:sldLayoutIdLst>
    <p:sldLayoutId id="214748382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6CAE7E21-AC15-40FE-9AC4-6E468B986DA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921068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268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i="0">
                <a:solidFill>
                  <a:prstClr val="black">
                    <a:tint val="75000"/>
                  </a:prstClr>
                </a:solidFill>
                <a:latin typeface="Calibri"/>
              </a:defRPr>
            </a:lvl1pPr>
          </a:lstStyle>
          <a:p>
            <a:pPr>
              <a:defRPr/>
            </a:pPr>
            <a:fld id="{40A2B007-00A0-49BB-86EE-B4DF269AFCB4}" type="datetimeFigureOut">
              <a:rPr lang="en-US"/>
              <a:pPr>
                <a:defRPr/>
              </a:pPr>
              <a:t>11/16/2017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i="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0"/>
              </a:spcBef>
              <a:defRPr sz="1200" i="0">
                <a:solidFill>
                  <a:srgbClr val="898989"/>
                </a:solidFill>
                <a:latin typeface="Calibri" panose="020F0502020204030204" pitchFamily="34" charset="0"/>
              </a:defRPr>
            </a:lvl1pPr>
          </a:lstStyle>
          <a:p>
            <a:pPr fontAlgn="base">
              <a:spcAft>
                <a:spcPct val="0"/>
              </a:spcAft>
              <a:defRPr/>
            </a:pPr>
            <a:fld id="{65CD4E92-5884-4C8A-BAC9-37AF8F8A0542}" type="slidenum">
              <a:rPr lang="en-US"/>
              <a:pPr fontAlgn="base">
                <a:spcAft>
                  <a:spcPct val="0"/>
                </a:spcAft>
                <a:defRPr/>
              </a:pPr>
              <a:t>‹#›</a:t>
            </a:fld>
            <a:endParaRPr lang="en-US"/>
          </a:p>
        </p:txBody>
      </p:sp>
    </p:spTree>
    <p:extLst>
      <p:ext uri="{BB962C8B-B14F-4D97-AF65-F5344CB8AC3E}">
        <p14:creationId xmlns:p14="http://schemas.microsoft.com/office/powerpoint/2010/main" val="3952125919"/>
      </p:ext>
    </p:extLst>
  </p:cSld>
  <p:clrMap bg1="lt1" tx1="dk1" bg2="lt2" tx2="dk2" accent1="accent1" accent2="accent2" accent3="accent3" accent4="accent4" accent5="accent5" accent6="accent6" hlink="hlink" folHlink="folHlink"/>
  <p:sldLayoutIdLst>
    <p:sldLayoutId id="214748372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i="0">
                <a:solidFill>
                  <a:prstClr val="black">
                    <a:tint val="75000"/>
                  </a:prstClr>
                </a:solidFill>
                <a:latin typeface="Calibri"/>
                <a:cs typeface="+mn-cs"/>
              </a:defRPr>
            </a:lvl1pPr>
          </a:lstStyle>
          <a:p>
            <a:pPr>
              <a:defRPr/>
            </a:pPr>
            <a:fld id="{8A98F2FF-1B51-4343-A9B2-85CB5360001C}" type="datetimeFigureOut">
              <a:rPr lang="en-US"/>
              <a:pPr>
                <a:defRPr/>
              </a:pPr>
              <a:t>11/16/2017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i="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i="0">
                <a:solidFill>
                  <a:prstClr val="black">
                    <a:tint val="75000"/>
                  </a:prstClr>
                </a:solidFill>
                <a:latin typeface="Calibri"/>
                <a:cs typeface="+mn-cs"/>
              </a:defRPr>
            </a:lvl1pPr>
          </a:lstStyle>
          <a:p>
            <a:pPr>
              <a:defRPr/>
            </a:pPr>
            <a:fld id="{9DFB5D6A-A8BE-4578-B237-7F3E5B83D938}" type="slidenum">
              <a:rPr lang="en-US"/>
              <a:pPr>
                <a:defRPr/>
              </a:pPr>
              <a:t>‹#›</a:t>
            </a:fld>
            <a:endParaRPr lang="en-US"/>
          </a:p>
        </p:txBody>
      </p:sp>
    </p:spTree>
    <p:extLst>
      <p:ext uri="{BB962C8B-B14F-4D97-AF65-F5344CB8AC3E}">
        <p14:creationId xmlns:p14="http://schemas.microsoft.com/office/powerpoint/2010/main" val="363047254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820"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27BFE51B-167D-4D29-9277-80BF2B938522}" type="datetimeFigureOut">
              <a:rPr lang="en-US"/>
              <a:pPr>
                <a:defRPr/>
              </a:pPr>
              <a:t>11/16/2017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C4BBFB6A-3089-4925-B4F9-D418654F7B2F}" type="slidenum">
              <a:rPr lang="en-US"/>
              <a:pPr>
                <a:defRPr/>
              </a:pPr>
              <a:t>‹#›</a:t>
            </a:fld>
            <a:endParaRPr lang="en-US"/>
          </a:p>
        </p:txBody>
      </p:sp>
    </p:spTree>
    <p:extLst>
      <p:ext uri="{BB962C8B-B14F-4D97-AF65-F5344CB8AC3E}">
        <p14:creationId xmlns:p14="http://schemas.microsoft.com/office/powerpoint/2010/main" val="612262032"/>
      </p:ext>
    </p:extLst>
  </p:cSld>
  <p:clrMap bg1="lt1" tx1="dk1" bg2="lt2" tx2="dk2" accent1="accent1" accent2="accent2" accent3="accent3" accent4="accent4" accent5="accent5" accent6="accent6" hlink="hlink" folHlink="folHlink"/>
  <p:sldLayoutIdLst>
    <p:sldLayoutId id="214748374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i="0" smtClean="0">
                <a:solidFill>
                  <a:prstClr val="black">
                    <a:tint val="75000"/>
                  </a:prstClr>
                </a:solidFill>
                <a:latin typeface="Calibri"/>
              </a:defRPr>
            </a:lvl1pPr>
          </a:lstStyle>
          <a:p>
            <a:pPr>
              <a:defRPr/>
            </a:pPr>
            <a:fld id="{40A2B007-00A0-49BB-86EE-B4DF269AFCB4}" type="datetimeFigureOut">
              <a:rPr lang="en-US"/>
              <a:pPr>
                <a:defRPr/>
              </a:pPr>
              <a:t>11/16/2017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i="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i="0" smtClean="0">
                <a:solidFill>
                  <a:prstClr val="black">
                    <a:tint val="75000"/>
                  </a:prstClr>
                </a:solidFill>
                <a:latin typeface="Calibri"/>
              </a:defRPr>
            </a:lvl1pPr>
          </a:lstStyle>
          <a:p>
            <a:pPr>
              <a:defRPr/>
            </a:pPr>
            <a:fld id="{5DD4A852-74BD-4F67-B496-B3CDC86FAF8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4"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20886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72835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2B007-00A0-49BB-86EE-B4DF269AFCB4}"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D122-9487-45F1-8AE3-04CEF5FAD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654975"/>
      </p:ext>
    </p:extLst>
  </p:cSld>
  <p:clrMap bg1="lt1" tx1="dk1" bg2="lt2" tx2="dk2" accent1="accent1" accent2="accent2" accent3="accent3" accent4="accent4" accent5="accent5" accent6="accent6" hlink="hlink" folHlink="folHlink"/>
  <p:sldLayoutIdLst>
    <p:sldLayoutId id="214748377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gif"/><Relationship Id="rId1" Type="http://schemas.openxmlformats.org/officeDocument/2006/relationships/slideLayout" Target="../slideLayouts/slideLayout5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www.epa.gov/" TargetMode="External"/><Relationship Id="rId2" Type="http://schemas.openxmlformats.org/officeDocument/2006/relationships/hyperlink" Target="http://www.osha.gov/"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hyperlink" Target="https://www.osha.gov/dsg/topics/agriculturaloperations/hazards_controls.html"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 Id="rId5" Type="http://schemas.openxmlformats.org/officeDocument/2006/relationships/image" Target="../media/image52.pn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4.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4.xml"/><Relationship Id="rId5" Type="http://schemas.openxmlformats.org/officeDocument/2006/relationships/image" Target="../media/image63.png"/><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2.jpe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77.wmf"/></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24.xml"/><Relationship Id="rId5" Type="http://schemas.openxmlformats.org/officeDocument/2006/relationships/image" Target="../media/image80.jpeg"/><Relationship Id="rId4" Type="http://schemas.openxmlformats.org/officeDocument/2006/relationships/image" Target="../media/image79.png"/></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5.png"/><Relationship Id="rId4" Type="http://schemas.openxmlformats.org/officeDocument/2006/relationships/image" Target="../media/image84.pn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2.xml"/><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91.png"/><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54.jpeg"/></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55.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24.xml"/><Relationship Id="rId5" Type="http://schemas.openxmlformats.org/officeDocument/2006/relationships/image" Target="../media/image80.jpeg"/><Relationship Id="rId4" Type="http://schemas.openxmlformats.org/officeDocument/2006/relationships/image" Target="../media/image79.png"/></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27.xml"/><Relationship Id="rId5" Type="http://schemas.openxmlformats.org/officeDocument/2006/relationships/image" Target="../media/image21.png"/><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	Personal Protective Equipment 	in Agriculture</a:t>
            </a:r>
          </a:p>
        </p:txBody>
      </p:sp>
    </p:spTree>
    <p:extLst>
      <p:ext uri="{BB962C8B-B14F-4D97-AF65-F5344CB8AC3E}">
        <p14:creationId xmlns:p14="http://schemas.microsoft.com/office/powerpoint/2010/main" val="4154732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914400" y="0"/>
            <a:ext cx="8229600" cy="1143000"/>
          </a:xfrm>
        </p:spPr>
        <p:txBody>
          <a:bodyPr/>
          <a:lstStyle/>
          <a:p>
            <a:pPr eaLnBrk="1" hangingPunct="1"/>
            <a:r>
              <a:rPr lang="en-US" dirty="0"/>
              <a:t>Sun Protection</a:t>
            </a:r>
          </a:p>
        </p:txBody>
      </p:sp>
      <p:pic>
        <p:nvPicPr>
          <p:cNvPr id="2" name="Content Placeholder 1" title="Photo of a man trying on a hat"/>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170804" y="2209800"/>
            <a:ext cx="5716791" cy="3809313"/>
          </a:xfrm>
          <a:prstGeom prst="rect">
            <a:avLst/>
          </a:prstGeom>
        </p:spPr>
      </p:pic>
    </p:spTree>
    <p:extLst>
      <p:ext uri="{BB962C8B-B14F-4D97-AF65-F5344CB8AC3E}">
        <p14:creationId xmlns:p14="http://schemas.microsoft.com/office/powerpoint/2010/main" val="411279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914400" y="0"/>
            <a:ext cx="8229600" cy="1143000"/>
          </a:xfrm>
        </p:spPr>
        <p:txBody>
          <a:bodyPr/>
          <a:lstStyle/>
          <a:p>
            <a:pPr eaLnBrk="1" hangingPunct="1"/>
            <a:r>
              <a:rPr lang="en-US"/>
              <a:t>Eye and Face Protection</a:t>
            </a:r>
          </a:p>
        </p:txBody>
      </p:sp>
      <p:sp>
        <p:nvSpPr>
          <p:cNvPr id="3" name="Content Placeholder 2"/>
          <p:cNvSpPr>
            <a:spLocks noGrp="1"/>
          </p:cNvSpPr>
          <p:nvPr>
            <p:ph idx="1"/>
          </p:nvPr>
        </p:nvSpPr>
        <p:spPr>
          <a:xfrm>
            <a:off x="1752600" y="1752600"/>
            <a:ext cx="6781800" cy="4525963"/>
          </a:xfrm>
        </p:spPr>
        <p:txBody>
          <a:bodyPr rtlCol="0">
            <a:normAutofit fontScale="92500" lnSpcReduction="20000"/>
          </a:bodyPr>
          <a:lstStyle/>
          <a:p>
            <a:pPr eaLnBrk="1" fontAlgn="auto" hangingPunct="1">
              <a:spcAft>
                <a:spcPts val="0"/>
              </a:spcAft>
              <a:buFontTx/>
              <a:buNone/>
              <a:defRPr/>
            </a:pPr>
            <a:endParaRPr lang="en-US" sz="900" dirty="0"/>
          </a:p>
          <a:p>
            <a:pPr eaLnBrk="1" fontAlgn="auto" hangingPunct="1">
              <a:spcAft>
                <a:spcPts val="0"/>
              </a:spcAft>
              <a:buFont typeface="Arial" pitchFamily="34" charset="0"/>
              <a:buChar char="•"/>
              <a:defRPr/>
            </a:pPr>
            <a:r>
              <a:rPr lang="en-US" sz="2000" b="1" dirty="0"/>
              <a:t>Chemical Splashes and Flying objects </a:t>
            </a:r>
            <a:r>
              <a:rPr lang="en-US" sz="2000" dirty="0"/>
              <a:t>= Safety Glasses and Goggles </a:t>
            </a:r>
          </a:p>
          <a:p>
            <a:pPr lvl="1" eaLnBrk="1" fontAlgn="auto" hangingPunct="1">
              <a:spcAft>
                <a:spcPts val="0"/>
              </a:spcAft>
              <a:buFont typeface="Arial" pitchFamily="34" charset="0"/>
              <a:buChar char="–"/>
              <a:defRPr/>
            </a:pPr>
            <a:r>
              <a:rPr lang="en-US" sz="2000" dirty="0"/>
              <a:t>Must meet  American National Standards Institute </a:t>
            </a:r>
          </a:p>
          <a:p>
            <a:pPr lvl="1" eaLnBrk="1" fontAlgn="auto" hangingPunct="1">
              <a:spcAft>
                <a:spcPts val="0"/>
              </a:spcAft>
              <a:buFontTx/>
              <a:buNone/>
              <a:defRPr/>
            </a:pPr>
            <a:r>
              <a:rPr lang="en-US" sz="2000" dirty="0"/>
              <a:t>	 ANSI  Z87.1</a:t>
            </a:r>
          </a:p>
          <a:p>
            <a:pPr lvl="1" eaLnBrk="1" fontAlgn="auto" hangingPunct="1">
              <a:spcAft>
                <a:spcPts val="0"/>
              </a:spcAft>
              <a:buFont typeface="Arial" pitchFamily="34" charset="0"/>
              <a:buChar char="–"/>
              <a:defRPr/>
            </a:pPr>
            <a:endParaRPr lang="en-US" sz="2000" dirty="0"/>
          </a:p>
          <a:p>
            <a:pPr eaLnBrk="1" fontAlgn="auto" hangingPunct="1">
              <a:spcAft>
                <a:spcPts val="0"/>
              </a:spcAft>
              <a:buFont typeface="Arial" pitchFamily="34" charset="0"/>
              <a:buChar char="•"/>
              <a:defRPr/>
            </a:pPr>
            <a:r>
              <a:rPr lang="en-US" sz="2000" b="1" dirty="0"/>
              <a:t>Sun damage </a:t>
            </a:r>
            <a:r>
              <a:rPr lang="en-US" sz="2000" dirty="0"/>
              <a:t>= Sunglasses with UV absorbent material.</a:t>
            </a:r>
          </a:p>
          <a:p>
            <a:pPr lvl="1" eaLnBrk="1" fontAlgn="auto" hangingPunct="1">
              <a:spcAft>
                <a:spcPts val="0"/>
              </a:spcAft>
              <a:buFont typeface="Arial" pitchFamily="34" charset="0"/>
              <a:buChar char="–"/>
              <a:defRPr/>
            </a:pPr>
            <a:r>
              <a:rPr lang="en-US" sz="2000" dirty="0"/>
              <a:t>ANSI  UV requirements block at least 99% of UV radiation </a:t>
            </a:r>
          </a:p>
          <a:p>
            <a:pPr lvl="1" eaLnBrk="1" fontAlgn="auto" hangingPunct="1">
              <a:spcAft>
                <a:spcPts val="0"/>
              </a:spcAft>
              <a:buFont typeface="Arial" pitchFamily="34" charset="0"/>
              <a:buChar char="–"/>
              <a:defRPr/>
            </a:pPr>
            <a:endParaRPr lang="en-US" sz="2000" dirty="0"/>
          </a:p>
          <a:p>
            <a:pPr eaLnBrk="1" fontAlgn="auto" hangingPunct="1">
              <a:spcAft>
                <a:spcPts val="0"/>
              </a:spcAft>
              <a:buFont typeface="Arial" pitchFamily="34" charset="0"/>
              <a:buChar char="•"/>
              <a:defRPr/>
            </a:pPr>
            <a:r>
              <a:rPr lang="en-US" sz="2000" b="1" dirty="0"/>
              <a:t>Welding </a:t>
            </a:r>
            <a:r>
              <a:rPr lang="en-US" sz="2000" dirty="0"/>
              <a:t>= exposure to visible, infrared (IR) and sometimes UV light</a:t>
            </a:r>
          </a:p>
          <a:p>
            <a:pPr lvl="1" eaLnBrk="1" fontAlgn="auto" hangingPunct="1">
              <a:spcAft>
                <a:spcPts val="0"/>
              </a:spcAft>
              <a:buFont typeface="Arial" pitchFamily="34" charset="0"/>
              <a:buChar char="–"/>
              <a:defRPr/>
            </a:pPr>
            <a:r>
              <a:rPr lang="en-US" sz="2000" dirty="0"/>
              <a:t>Welding filter lenses rated from 2-14 </a:t>
            </a:r>
          </a:p>
          <a:p>
            <a:pPr lvl="1" eaLnBrk="1" fontAlgn="auto" hangingPunct="1">
              <a:spcAft>
                <a:spcPts val="0"/>
              </a:spcAft>
              <a:buFont typeface="Arial" pitchFamily="34" charset="0"/>
              <a:buChar char="–"/>
              <a:defRPr/>
            </a:pPr>
            <a:r>
              <a:rPr lang="en-US" sz="2000" dirty="0"/>
              <a:t>Depends on the welding operation and the materials</a:t>
            </a:r>
          </a:p>
          <a:p>
            <a:pPr lvl="1" eaLnBrk="1" fontAlgn="auto" hangingPunct="1">
              <a:spcAft>
                <a:spcPts val="0"/>
              </a:spcAft>
              <a:buFont typeface="Arial" pitchFamily="34" charset="0"/>
              <a:buChar char="–"/>
              <a:defRPr/>
            </a:pPr>
            <a:r>
              <a:rPr lang="en-US" sz="2000" dirty="0"/>
              <a:t>NIOSH recommends  at least a 4 rating  </a:t>
            </a:r>
          </a:p>
          <a:p>
            <a:pPr lvl="1" eaLnBrk="1" fontAlgn="auto" hangingPunct="1">
              <a:spcAft>
                <a:spcPts val="0"/>
              </a:spcAft>
              <a:buFont typeface="Arial" pitchFamily="34" charset="0"/>
              <a:buChar char="–"/>
              <a:defRPr/>
            </a:pPr>
            <a:r>
              <a:rPr lang="en-US" sz="2000" dirty="0"/>
              <a:t>Table  in Standard 1910.133</a:t>
            </a:r>
          </a:p>
          <a:p>
            <a:pPr eaLnBrk="1" fontAlgn="auto" hangingPunct="1">
              <a:spcAft>
                <a:spcPts val="0"/>
              </a:spcAft>
              <a:buFont typeface="Arial" pitchFamily="34" charset="0"/>
              <a:buChar char="•"/>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685800" y="0"/>
            <a:ext cx="8229600" cy="1143000"/>
          </a:xfrm>
        </p:spPr>
        <p:txBody>
          <a:bodyPr/>
          <a:lstStyle/>
          <a:p>
            <a:pPr eaLnBrk="1" hangingPunct="1"/>
            <a:r>
              <a:rPr lang="en-US"/>
              <a:t>Eyes – OSHA Standard </a:t>
            </a:r>
          </a:p>
        </p:txBody>
      </p:sp>
      <p:sp>
        <p:nvSpPr>
          <p:cNvPr id="27651" name="Content Placeholder 2"/>
          <p:cNvSpPr>
            <a:spLocks noGrp="1"/>
          </p:cNvSpPr>
          <p:nvPr>
            <p:ph idx="1"/>
          </p:nvPr>
        </p:nvSpPr>
        <p:spPr>
          <a:xfrm>
            <a:off x="1600200" y="1600200"/>
            <a:ext cx="7086600" cy="4525963"/>
          </a:xfrm>
        </p:spPr>
        <p:txBody>
          <a:bodyPr/>
          <a:lstStyle/>
          <a:p>
            <a:pPr eaLnBrk="1" hangingPunct="1">
              <a:buFontTx/>
              <a:buNone/>
            </a:pPr>
            <a:r>
              <a:rPr lang="en-US" sz="2800" b="1"/>
              <a:t>29 CFR Occupational Health Standards, Personal Protective Equipment</a:t>
            </a:r>
          </a:p>
          <a:p>
            <a:pPr eaLnBrk="1" hangingPunct="1"/>
            <a:r>
              <a:rPr lang="en-US" sz="1800" b="1"/>
              <a:t>1910.133(a)</a:t>
            </a:r>
            <a:r>
              <a:rPr lang="en-US" sz="1800"/>
              <a:t> General requirements</a:t>
            </a:r>
            <a:endParaRPr lang="en-US" sz="1800" b="1"/>
          </a:p>
          <a:p>
            <a:pPr eaLnBrk="1" hangingPunct="1"/>
            <a:r>
              <a:rPr lang="en-US" sz="1800" b="1"/>
              <a:t>1910.133(a)(1)</a:t>
            </a:r>
            <a:r>
              <a:rPr lang="en-US" sz="1800"/>
              <a:t> The employer shall ensure that each affected employee uses appropriate eye or face protection when exposed to eye or face hazards from: </a:t>
            </a:r>
          </a:p>
          <a:p>
            <a:pPr lvl="1" eaLnBrk="1" hangingPunct="1"/>
            <a:r>
              <a:rPr lang="en-US" sz="1800"/>
              <a:t>flying particles</a:t>
            </a:r>
          </a:p>
          <a:p>
            <a:pPr lvl="1" eaLnBrk="1" hangingPunct="1"/>
            <a:r>
              <a:rPr lang="en-US" sz="1800"/>
              <a:t>molten metal</a:t>
            </a:r>
          </a:p>
          <a:p>
            <a:pPr lvl="1" eaLnBrk="1" hangingPunct="1"/>
            <a:r>
              <a:rPr lang="en-US" sz="1800"/>
              <a:t>liquid chemicals, </a:t>
            </a:r>
          </a:p>
          <a:p>
            <a:pPr lvl="1" eaLnBrk="1" hangingPunct="1"/>
            <a:r>
              <a:rPr lang="en-US" sz="1800"/>
              <a:t>acids or caustic liquids, </a:t>
            </a:r>
          </a:p>
          <a:p>
            <a:pPr lvl="1" eaLnBrk="1" hangingPunct="1"/>
            <a:r>
              <a:rPr lang="en-US" sz="1800"/>
              <a:t>chemical gases or vapors, </a:t>
            </a:r>
          </a:p>
          <a:p>
            <a:pPr lvl="1" eaLnBrk="1" hangingPunct="1"/>
            <a:r>
              <a:rPr lang="en-US" sz="1800"/>
              <a:t>or potentially injurious                                                                                             light radiation.</a:t>
            </a:r>
          </a:p>
          <a:p>
            <a:pPr eaLnBrk="1" hangingPunct="1"/>
            <a:endParaRPr lang="en-US"/>
          </a:p>
        </p:txBody>
      </p:sp>
      <p:pic>
        <p:nvPicPr>
          <p:cNvPr id="27652" name="Content Placeholder 7" descr="P3190098.JPG" title="Photo of People selecting eye protection glasse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5875" y="3810000"/>
            <a:ext cx="3667125"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Eye Wear Fit </a:t>
            </a:r>
          </a:p>
        </p:txBody>
      </p:sp>
      <p:sp>
        <p:nvSpPr>
          <p:cNvPr id="3" name="Content Placeholder 2"/>
          <p:cNvSpPr>
            <a:spLocks noGrp="1"/>
          </p:cNvSpPr>
          <p:nvPr>
            <p:ph idx="1"/>
          </p:nvPr>
        </p:nvSpPr>
        <p:spPr>
          <a:xfrm>
            <a:off x="457200" y="1600200"/>
            <a:ext cx="2743200" cy="4525963"/>
          </a:xfrm>
        </p:spPr>
        <p:txBody>
          <a:bodyPr/>
          <a:lstStyle/>
          <a:p>
            <a:r>
              <a:rPr lang="en-US" sz="2400" dirty="0"/>
              <a:t>Be aware of proper fit, including workers who wear corrective vision.</a:t>
            </a:r>
          </a:p>
          <a:p>
            <a:r>
              <a:rPr lang="en-US" sz="2400" dirty="0"/>
              <a:t>Find a size and shape  that fits your face</a:t>
            </a:r>
          </a:p>
          <a:p>
            <a:endParaRPr lang="en-US" dirty="0"/>
          </a:p>
        </p:txBody>
      </p:sp>
      <p:pic>
        <p:nvPicPr>
          <p:cNvPr id="5" name="Picture 4" title="Photo of a selectin of Eye Protection for prescription glasse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1752600"/>
            <a:ext cx="5147533" cy="3429000"/>
          </a:xfrm>
          <a:prstGeom prst="rect">
            <a:avLst/>
          </a:prstGeom>
        </p:spPr>
      </p:pic>
    </p:spTree>
    <p:extLst>
      <p:ext uri="{BB962C8B-B14F-4D97-AF65-F5344CB8AC3E}">
        <p14:creationId xmlns:p14="http://schemas.microsoft.com/office/powerpoint/2010/main" val="3302099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914400" y="0"/>
            <a:ext cx="8229600" cy="1143000"/>
          </a:xfrm>
        </p:spPr>
        <p:txBody>
          <a:bodyPr/>
          <a:lstStyle/>
          <a:p>
            <a:pPr eaLnBrk="1" hangingPunct="1"/>
            <a:r>
              <a:rPr lang="en-US" sz="3600" dirty="0"/>
              <a:t>Hearing – OSHA Standard</a:t>
            </a:r>
          </a:p>
        </p:txBody>
      </p:sp>
      <p:sp>
        <p:nvSpPr>
          <p:cNvPr id="30723" name="Content Placeholder 2"/>
          <p:cNvSpPr>
            <a:spLocks noGrp="1"/>
          </p:cNvSpPr>
          <p:nvPr>
            <p:ph idx="1"/>
          </p:nvPr>
        </p:nvSpPr>
        <p:spPr>
          <a:xfrm>
            <a:off x="947351" y="1570038"/>
            <a:ext cx="6934200" cy="4525962"/>
          </a:xfrm>
        </p:spPr>
        <p:txBody>
          <a:bodyPr/>
          <a:lstStyle/>
          <a:p>
            <a:pPr eaLnBrk="1" hangingPunct="1"/>
            <a:r>
              <a:rPr lang="en-US" sz="1900" b="1" dirty="0"/>
              <a:t>In Industry </a:t>
            </a:r>
            <a:r>
              <a:rPr lang="en-US" sz="1900" dirty="0"/>
              <a:t>- Personal hearing protectors must be                                        </a:t>
            </a:r>
            <a:r>
              <a:rPr lang="en-US" sz="1900" u="sng" dirty="0"/>
              <a:t>provided </a:t>
            </a:r>
            <a:r>
              <a:rPr lang="en-US" sz="1900" dirty="0"/>
              <a:t>and properly worn by workers whenever they are exposed to excessive noise and engineering or administrative controls are not available or effective at reducing noise levels.</a:t>
            </a:r>
          </a:p>
          <a:p>
            <a:pPr eaLnBrk="1" hangingPunct="1"/>
            <a:endParaRPr lang="en-US" sz="1900" dirty="0"/>
          </a:p>
          <a:p>
            <a:pPr eaLnBrk="1" hangingPunct="1"/>
            <a:r>
              <a:rPr lang="en-US" sz="1900" b="1" dirty="0"/>
              <a:t>In Agriculture </a:t>
            </a:r>
            <a:r>
              <a:rPr lang="en-US" sz="1900" dirty="0"/>
              <a:t>the individual has the choice to wear or NOT to wear hearing protectors.</a:t>
            </a:r>
          </a:p>
          <a:p>
            <a:pPr eaLnBrk="1" hangingPunct="1">
              <a:buFontTx/>
              <a:buNone/>
            </a:pPr>
            <a:endParaRPr lang="en-US" sz="1900" dirty="0"/>
          </a:p>
          <a:p>
            <a:pPr eaLnBrk="1" hangingPunct="1"/>
            <a:r>
              <a:rPr lang="en-US" sz="1900" dirty="0"/>
              <a:t>In both cases hearing protection                                                                          may become ineffective                                                                              without the appropriate                                                                          knowledge of the wearer</a:t>
            </a:r>
            <a:r>
              <a:rPr lang="en-US" sz="2600" dirty="0"/>
              <a:t>.</a:t>
            </a:r>
          </a:p>
          <a:p>
            <a:pPr eaLnBrk="1" hangingPunct="1"/>
            <a:endParaRPr lang="en-US" dirty="0"/>
          </a:p>
        </p:txBody>
      </p:sp>
      <p:pic>
        <p:nvPicPr>
          <p:cNvPr id="30724" name="Picture 3" descr="P3190070.JPG" title="Photo of a man trying on Hearing Protection"/>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0200" y="3581400"/>
            <a:ext cx="33607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4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smtClean="0"/>
              <a:t>Common Noise Levels</a:t>
            </a:r>
            <a:endParaRPr lang="en-US" dirty="0"/>
          </a:p>
        </p:txBody>
      </p:sp>
      <p:graphicFrame>
        <p:nvGraphicFramePr>
          <p:cNvPr id="34819" name="Object 5" title="Table showing sound levels of items that make noise"/>
          <p:cNvGraphicFramePr>
            <a:graphicFrameLocks noGrp="1" noChangeAspect="1"/>
          </p:cNvGraphicFramePr>
          <p:nvPr>
            <p:ph idx="4294967295"/>
            <p:extLst>
              <p:ext uri="{D42A27DB-BD31-4B8C-83A1-F6EECF244321}">
                <p14:modId xmlns:p14="http://schemas.microsoft.com/office/powerpoint/2010/main" val="2651252533"/>
              </p:ext>
            </p:extLst>
          </p:nvPr>
        </p:nvGraphicFramePr>
        <p:xfrm>
          <a:off x="0" y="381000"/>
          <a:ext cx="4829175" cy="6248400"/>
        </p:xfrm>
        <a:graphic>
          <a:graphicData uri="http://schemas.openxmlformats.org/presentationml/2006/ole">
            <mc:AlternateContent xmlns:mc="http://schemas.openxmlformats.org/markup-compatibility/2006">
              <mc:Choice xmlns:v="urn:schemas-microsoft-com:vml" Requires="v">
                <p:oleObj spid="_x0000_s1046" name="Acrobat Document" r:id="rId3" imgW="5830114" imgH="7542857" progId="Acrobat.Document.11">
                  <p:embed/>
                </p:oleObj>
              </mc:Choice>
              <mc:Fallback>
                <p:oleObj name="Acrobat Document" r:id="rId3" imgW="5830114" imgH="7542857" progId="Acrobat.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4829175"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1" title="Images of Sound Meter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05400" y="2743200"/>
            <a:ext cx="3875241" cy="1676400"/>
          </a:xfrm>
          <a:prstGeom prst="rect">
            <a:avLst/>
          </a:prstGeom>
        </p:spPr>
      </p:pic>
      <p:pic>
        <p:nvPicPr>
          <p:cNvPr id="3" name="Picture 2" title="AgriSafet Logo"/>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0000" y="6129485"/>
            <a:ext cx="1329043" cy="499915"/>
          </a:xfrm>
          <a:prstGeom prst="rect">
            <a:avLst/>
          </a:prstGeom>
        </p:spPr>
      </p:pic>
    </p:spTree>
    <p:extLst>
      <p:ext uri="{BB962C8B-B14F-4D97-AF65-F5344CB8AC3E}">
        <p14:creationId xmlns:p14="http://schemas.microsoft.com/office/powerpoint/2010/main" val="2967254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467600" cy="1143000"/>
          </a:xfrm>
          <a:solidFill>
            <a:schemeClr val="accent3">
              <a:lumMod val="75000"/>
            </a:schemeClr>
          </a:solidFill>
        </p:spPr>
        <p:txBody>
          <a:bodyPr/>
          <a:lstStyle/>
          <a:p>
            <a:r>
              <a:rPr lang="en-US" dirty="0"/>
              <a:t>Anatomy of the Ear</a:t>
            </a:r>
          </a:p>
        </p:txBody>
      </p:sp>
      <p:pic>
        <p:nvPicPr>
          <p:cNvPr id="4" name="Content Placeholder 3" title="Image showing the atatomy of the ea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219200" y="1981200"/>
            <a:ext cx="7162800" cy="4125676"/>
          </a:xfrm>
        </p:spPr>
      </p:pic>
    </p:spTree>
    <p:extLst>
      <p:ext uri="{BB962C8B-B14F-4D97-AF65-F5344CB8AC3E}">
        <p14:creationId xmlns:p14="http://schemas.microsoft.com/office/powerpoint/2010/main" val="1628995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4530" name="Title 1"/>
          <p:cNvSpPr>
            <a:spLocks noGrp="1"/>
          </p:cNvSpPr>
          <p:nvPr>
            <p:ph type="title"/>
          </p:nvPr>
        </p:nvSpPr>
        <p:spPr>
          <a:xfrm>
            <a:off x="914400" y="210837"/>
            <a:ext cx="7467600" cy="1143000"/>
          </a:xfrm>
        </p:spPr>
        <p:txBody>
          <a:bodyPr/>
          <a:lstStyle/>
          <a:p>
            <a:pPr eaLnBrk="1" hangingPunct="1"/>
            <a:r>
              <a:rPr lang="en-US" altLang="en-US" dirty="0"/>
              <a:t>Ear Structure </a:t>
            </a:r>
          </a:p>
        </p:txBody>
      </p:sp>
      <p:pic>
        <p:nvPicPr>
          <p:cNvPr id="534531" name="Content Placeholder 3" title="Image of a Healthy Cochlea in the ea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81000" y="2362200"/>
            <a:ext cx="4038600" cy="3352800"/>
          </a:xfrm>
        </p:spPr>
      </p:pic>
      <p:grpSp>
        <p:nvGrpSpPr>
          <p:cNvPr id="2" name="Group 5" title="Image of a Damaged Cochlea in the ear"/>
          <p:cNvGrpSpPr>
            <a:grpSpLocks/>
          </p:cNvGrpSpPr>
          <p:nvPr/>
        </p:nvGrpSpPr>
        <p:grpSpPr bwMode="auto">
          <a:xfrm>
            <a:off x="4622809" y="2362199"/>
            <a:ext cx="4191010" cy="3352799"/>
            <a:chOff x="2688" y="2035"/>
            <a:chExt cx="2991" cy="2145"/>
          </a:xfrm>
        </p:grpSpPr>
        <p:pic>
          <p:nvPicPr>
            <p:cNvPr id="534535" name="Picture 6" title="Image of a Damaged Cochlea in the ea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88" y="2035"/>
              <a:ext cx="2991" cy="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6" name="Text Box 7"/>
            <p:cNvSpPr txBox="1">
              <a:spLocks noChangeArrowheads="1"/>
            </p:cNvSpPr>
            <p:nvPr/>
          </p:nvSpPr>
          <p:spPr bwMode="auto">
            <a:xfrm>
              <a:off x="4416" y="2160"/>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endParaRPr lang="en-US" altLang="en-US" sz="2400" b="1">
                <a:solidFill>
                  <a:srgbClr val="FF0000"/>
                </a:solidFill>
                <a:latin typeface="Verdana" panose="020B0604030504040204" pitchFamily="34" charset="0"/>
              </a:endParaRPr>
            </a:p>
          </p:txBody>
        </p:sp>
      </p:grpSp>
      <p:sp>
        <p:nvSpPr>
          <p:cNvPr id="534533" name="Rectangle 8"/>
          <p:cNvSpPr>
            <a:spLocks noChangeArrowheads="1"/>
          </p:cNvSpPr>
          <p:nvPr/>
        </p:nvSpPr>
        <p:spPr bwMode="auto">
          <a:xfrm>
            <a:off x="838200" y="1600200"/>
            <a:ext cx="2824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en-US" sz="2800" i="0" dirty="0">
                <a:latin typeface="Arial" panose="020B0604020202020204" pitchFamily="34" charset="0"/>
              </a:rPr>
              <a:t>Healthy</a:t>
            </a:r>
            <a:r>
              <a:rPr lang="en-US" altLang="en-US" sz="2800" b="1" i="0" dirty="0">
                <a:latin typeface="Arial" panose="020B0604020202020204" pitchFamily="34" charset="0"/>
              </a:rPr>
              <a:t> </a:t>
            </a:r>
            <a:r>
              <a:rPr lang="en-US" altLang="en-US" sz="2800" i="0" dirty="0">
                <a:latin typeface="Arial" panose="020B0604020202020204" pitchFamily="34" charset="0"/>
              </a:rPr>
              <a:t>Cochlea</a:t>
            </a:r>
          </a:p>
        </p:txBody>
      </p:sp>
      <p:sp>
        <p:nvSpPr>
          <p:cNvPr id="534534" name="Rectangle 9"/>
          <p:cNvSpPr>
            <a:spLocks noChangeArrowheads="1"/>
          </p:cNvSpPr>
          <p:nvPr/>
        </p:nvSpPr>
        <p:spPr bwMode="auto">
          <a:xfrm>
            <a:off x="5257800" y="1600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en-US" sz="2800" i="0" dirty="0">
                <a:latin typeface="Arial" panose="020B0604020202020204" pitchFamily="34" charset="0"/>
              </a:rPr>
              <a:t>Damaged Cochlea</a:t>
            </a:r>
          </a:p>
        </p:txBody>
      </p:sp>
      <p:pic>
        <p:nvPicPr>
          <p:cNvPr id="3" name="Picture 2" title="Agrisafe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7227" y="6248400"/>
            <a:ext cx="1329043" cy="499915"/>
          </a:xfrm>
          <a:prstGeom prst="rect">
            <a:avLst/>
          </a:prstGeom>
        </p:spPr>
      </p:pic>
    </p:spTree>
    <p:extLst>
      <p:ext uri="{BB962C8B-B14F-4D97-AF65-F5344CB8AC3E}">
        <p14:creationId xmlns:p14="http://schemas.microsoft.com/office/powerpoint/2010/main" val="3829238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5554" name="Title 1"/>
          <p:cNvSpPr>
            <a:spLocks noGrp="1"/>
          </p:cNvSpPr>
          <p:nvPr>
            <p:ph type="title"/>
          </p:nvPr>
        </p:nvSpPr>
        <p:spPr>
          <a:xfrm>
            <a:off x="533400" y="0"/>
            <a:ext cx="8229600" cy="1143000"/>
          </a:xfrm>
        </p:spPr>
        <p:txBody>
          <a:bodyPr/>
          <a:lstStyle/>
          <a:p>
            <a:pPr algn="ctr" eaLnBrk="1" hangingPunct="1"/>
            <a:r>
              <a:rPr lang="en-US" altLang="en-US" sz="3200" dirty="0"/>
              <a:t>Speech Banana </a:t>
            </a:r>
          </a:p>
        </p:txBody>
      </p:sp>
      <p:pic>
        <p:nvPicPr>
          <p:cNvPr id="535555" name="Content Placeholder 3" descr="speech-banana-800.jpg" title="Text Box of a &quot;Speech Banana&quot;"/>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14600" y="1295400"/>
            <a:ext cx="6365875" cy="5402263"/>
          </a:xfrm>
          <a:ln w="6350">
            <a:solidFill>
              <a:schemeClr val="tx1"/>
            </a:solidFill>
            <a:miter lim="800000"/>
            <a:headEnd/>
            <a:tailEnd/>
          </a:ln>
        </p:spPr>
      </p:pic>
      <p:sp>
        <p:nvSpPr>
          <p:cNvPr id="5" name="TextBox 4"/>
          <p:cNvSpPr txBox="1"/>
          <p:nvPr/>
        </p:nvSpPr>
        <p:spPr>
          <a:xfrm>
            <a:off x="381000" y="1600200"/>
            <a:ext cx="1752600" cy="4754563"/>
          </a:xfrm>
          <a:prstGeom prst="rect">
            <a:avLst/>
          </a:prstGeom>
          <a:solidFill>
            <a:schemeClr val="bg1"/>
          </a:solidFill>
          <a:ln w="6350">
            <a:solidFill>
              <a:schemeClr val="tx1">
                <a:alpha val="95000"/>
              </a:schemeClr>
            </a:solidFill>
          </a:ln>
        </p:spPr>
        <p:txBody>
          <a:bodyPr>
            <a:spAutoFit/>
          </a:bodyPr>
          <a:lstStyle/>
          <a:p>
            <a:pPr eaLnBrk="1" hangingPunct="1">
              <a:spcBef>
                <a:spcPct val="50000"/>
              </a:spcBef>
              <a:defRPr/>
            </a:pPr>
            <a:r>
              <a:rPr lang="en-US" sz="1400" i="0" dirty="0">
                <a:latin typeface="+mn-lt"/>
                <a:ea typeface="ＭＳ Ｐゴシック" panose="020B0600070205080204" pitchFamily="34" charset="-128"/>
              </a:rPr>
              <a:t>The speech banana represents the intensity and </a:t>
            </a:r>
            <a:r>
              <a:rPr lang="en-US" sz="1400" b="1" i="0" dirty="0">
                <a:latin typeface="+mn-lt"/>
                <a:ea typeface="ＭＳ Ｐゴシック" panose="020B0600070205080204" pitchFamily="34" charset="-128"/>
              </a:rPr>
              <a:t>frequency of sounds of speech or ‘phonemes</a:t>
            </a:r>
            <a:r>
              <a:rPr lang="en-US" sz="1400" i="0" dirty="0">
                <a:latin typeface="+mn-lt"/>
                <a:ea typeface="ＭＳ Ｐゴシック" panose="020B0600070205080204" pitchFamily="34" charset="-128"/>
              </a:rPr>
              <a:t>’ in language, which when placed on the audiogram, form a banana like shape.</a:t>
            </a:r>
          </a:p>
          <a:p>
            <a:pPr eaLnBrk="1" hangingPunct="1">
              <a:spcBef>
                <a:spcPct val="50000"/>
              </a:spcBef>
              <a:defRPr/>
            </a:pPr>
            <a:r>
              <a:rPr lang="en-US" sz="1400" i="0" dirty="0">
                <a:latin typeface="+mn-lt"/>
                <a:ea typeface="ＭＳ Ｐゴシック" panose="020B0600070205080204" pitchFamily="34" charset="-128"/>
              </a:rPr>
              <a:t>In adults hearing loss within the speech banana </a:t>
            </a:r>
            <a:r>
              <a:rPr lang="en-US" sz="1400" b="1" i="0" dirty="0">
                <a:latin typeface="+mn-lt"/>
                <a:ea typeface="ＭＳ Ｐゴシック" panose="020B0600070205080204" pitchFamily="34" charset="-128"/>
              </a:rPr>
              <a:t>can have serious implications on the person's ability to follow what is being said </a:t>
            </a:r>
            <a:r>
              <a:rPr lang="en-US" sz="1400" i="0" dirty="0">
                <a:latin typeface="+mn-lt"/>
                <a:ea typeface="ＭＳ Ｐゴシック" panose="020B0600070205080204" pitchFamily="34" charset="-128"/>
              </a:rPr>
              <a:t>to them (speech discrimination).</a:t>
            </a:r>
          </a:p>
          <a:p>
            <a:pPr eaLnBrk="1" hangingPunct="1">
              <a:spcBef>
                <a:spcPct val="50000"/>
              </a:spcBef>
              <a:defRPr/>
            </a:pPr>
            <a:endParaRPr lang="en-US" dirty="0">
              <a:ea typeface="ＭＳ Ｐゴシック" panose="020B0600070205080204" pitchFamily="34" charset="-128"/>
            </a:endParaRPr>
          </a:p>
        </p:txBody>
      </p:sp>
      <p:pic>
        <p:nvPicPr>
          <p:cNvPr id="2" name="Picture 1" title="AgriSafet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52400"/>
            <a:ext cx="1329043" cy="499915"/>
          </a:xfrm>
          <a:prstGeom prst="rect">
            <a:avLst/>
          </a:prstGeom>
        </p:spPr>
      </p:pic>
    </p:spTree>
    <p:extLst>
      <p:ext uri="{BB962C8B-B14F-4D97-AF65-F5344CB8AC3E}">
        <p14:creationId xmlns:p14="http://schemas.microsoft.com/office/powerpoint/2010/main" val="2664287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8601" y="57622"/>
            <a:ext cx="8229600" cy="1143000"/>
          </a:xfrm>
        </p:spPr>
        <p:txBody>
          <a:bodyPr/>
          <a:lstStyle/>
          <a:p>
            <a:r>
              <a:rPr lang="en-US" dirty="0"/>
              <a:t>Types of hearing protection devices</a:t>
            </a:r>
          </a:p>
        </p:txBody>
      </p:sp>
      <p:pic>
        <p:nvPicPr>
          <p:cNvPr id="4" name="Picture 3" title="AgriSafe log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43800" y="6172200"/>
            <a:ext cx="1329043" cy="499915"/>
          </a:xfrm>
          <a:prstGeom prst="rect">
            <a:avLst/>
          </a:prstGeom>
        </p:spPr>
      </p:pic>
      <p:pic>
        <p:nvPicPr>
          <p:cNvPr id="6" name="Content Placeholder 5" title="Image of proper insertion of hearing protection"/>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85800" y="1173279"/>
            <a:ext cx="3499295" cy="2621640"/>
          </a:xfrm>
          <a:prstGeom prst="rect">
            <a:avLst/>
          </a:prstGeom>
        </p:spPr>
      </p:pic>
      <p:pic>
        <p:nvPicPr>
          <p:cNvPr id="7" name="Picture 6" title="Image of man wearing and looking at hearing ear protectio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6800" y="1173279"/>
            <a:ext cx="3598015" cy="2690051"/>
          </a:xfrm>
          <a:prstGeom prst="rect">
            <a:avLst/>
          </a:prstGeom>
        </p:spPr>
      </p:pic>
      <p:pic>
        <p:nvPicPr>
          <p:cNvPr id="9" name="Picture 8" title="Text box"/>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1600" y="3901430"/>
            <a:ext cx="6434463" cy="2520727"/>
          </a:xfrm>
          <a:prstGeom prst="rect">
            <a:avLst/>
          </a:prstGeom>
        </p:spPr>
      </p:pic>
      <p:sp>
        <p:nvSpPr>
          <p:cNvPr id="11" name="TextBox 4"/>
          <p:cNvSpPr txBox="1">
            <a:spLocks noChangeArrowheads="1"/>
          </p:cNvSpPr>
          <p:nvPr/>
        </p:nvSpPr>
        <p:spPr bwMode="auto">
          <a:xfrm>
            <a:off x="2895600" y="1344683"/>
            <a:ext cx="17978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i="1">
                <a:solidFill>
                  <a:schemeClr val="tx1"/>
                </a:solidFill>
                <a:latin typeface="Arial" charset="0"/>
              </a:defRPr>
            </a:lvl1pPr>
            <a:lvl2pPr marL="742950" indent="-285750" eaLnBrk="0" hangingPunct="0">
              <a:defRPr sz="2000" i="1">
                <a:solidFill>
                  <a:schemeClr val="tx1"/>
                </a:solidFill>
                <a:latin typeface="Arial" charset="0"/>
              </a:defRPr>
            </a:lvl2pPr>
            <a:lvl3pPr marL="1143000" indent="-228600" eaLnBrk="0" hangingPunct="0">
              <a:defRPr sz="2000" i="1">
                <a:solidFill>
                  <a:schemeClr val="tx1"/>
                </a:solidFill>
                <a:latin typeface="Arial" charset="0"/>
              </a:defRPr>
            </a:lvl3pPr>
            <a:lvl4pPr marL="1600200" indent="-228600" eaLnBrk="0" hangingPunct="0">
              <a:defRPr sz="2000" i="1">
                <a:solidFill>
                  <a:schemeClr val="tx1"/>
                </a:solidFill>
                <a:latin typeface="Arial" charset="0"/>
              </a:defRPr>
            </a:lvl4pPr>
            <a:lvl5pPr marL="2057400" indent="-228600" eaLnBrk="0" hangingPunct="0">
              <a:defRPr sz="2000" i="1">
                <a:solidFill>
                  <a:schemeClr val="tx1"/>
                </a:solidFill>
                <a:latin typeface="Arial" charset="0"/>
              </a:defRPr>
            </a:lvl5pPr>
            <a:lvl6pPr marL="2514600" indent="-228600" eaLnBrk="0" fontAlgn="base" hangingPunct="0">
              <a:spcBef>
                <a:spcPct val="50000"/>
              </a:spcBef>
              <a:spcAft>
                <a:spcPct val="0"/>
              </a:spcAft>
              <a:defRPr sz="2000" i="1">
                <a:solidFill>
                  <a:schemeClr val="tx1"/>
                </a:solidFill>
                <a:latin typeface="Arial" charset="0"/>
              </a:defRPr>
            </a:lvl6pPr>
            <a:lvl7pPr marL="2971800" indent="-228600" eaLnBrk="0" fontAlgn="base" hangingPunct="0">
              <a:spcBef>
                <a:spcPct val="50000"/>
              </a:spcBef>
              <a:spcAft>
                <a:spcPct val="0"/>
              </a:spcAft>
              <a:defRPr sz="2000" i="1">
                <a:solidFill>
                  <a:schemeClr val="tx1"/>
                </a:solidFill>
                <a:latin typeface="Arial" charset="0"/>
              </a:defRPr>
            </a:lvl7pPr>
            <a:lvl8pPr marL="3429000" indent="-228600" eaLnBrk="0" fontAlgn="base" hangingPunct="0">
              <a:spcBef>
                <a:spcPct val="50000"/>
              </a:spcBef>
              <a:spcAft>
                <a:spcPct val="0"/>
              </a:spcAft>
              <a:defRPr sz="2000" i="1">
                <a:solidFill>
                  <a:schemeClr val="tx1"/>
                </a:solidFill>
                <a:latin typeface="Arial" charset="0"/>
              </a:defRPr>
            </a:lvl8pPr>
            <a:lvl9pPr marL="3886200" indent="-228600" eaLnBrk="0" fontAlgn="base" hangingPunct="0">
              <a:spcBef>
                <a:spcPct val="50000"/>
              </a:spcBef>
              <a:spcAft>
                <a:spcPct val="0"/>
              </a:spcAft>
              <a:defRPr sz="2000" i="1">
                <a:solidFill>
                  <a:schemeClr val="tx1"/>
                </a:solidFill>
                <a:latin typeface="Arial" charset="0"/>
              </a:defRPr>
            </a:lvl9pPr>
          </a:lstStyle>
          <a:p>
            <a:pPr eaLnBrk="1" fontAlgn="base" hangingPunct="1">
              <a:spcBef>
                <a:spcPct val="50000"/>
              </a:spcBef>
              <a:spcAft>
                <a:spcPct val="0"/>
              </a:spcAft>
            </a:pPr>
            <a:r>
              <a:rPr lang="en-US" i="0" dirty="0">
                <a:solidFill>
                  <a:srgbClr val="000000"/>
                </a:solidFill>
              </a:rPr>
              <a:t>Proper Insertion</a:t>
            </a:r>
          </a:p>
        </p:txBody>
      </p:sp>
    </p:spTree>
    <p:extLst>
      <p:ext uri="{BB962C8B-B14F-4D97-AF65-F5344CB8AC3E}">
        <p14:creationId xmlns:p14="http://schemas.microsoft.com/office/powerpoint/2010/main" val="2672856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086600" cy="1143000"/>
          </a:xfrm>
        </p:spPr>
        <p:txBody>
          <a:bodyPr>
            <a:normAutofit/>
          </a:bodyPr>
          <a:lstStyle/>
          <a:p>
            <a:r>
              <a:rPr lang="en-US" sz="3600" dirty="0"/>
              <a:t>    Susan Harwood Training Grant</a:t>
            </a:r>
          </a:p>
        </p:txBody>
      </p:sp>
      <p:sp>
        <p:nvSpPr>
          <p:cNvPr id="3" name="Content Placeholder 2"/>
          <p:cNvSpPr>
            <a:spLocks noGrp="1"/>
          </p:cNvSpPr>
          <p:nvPr>
            <p:ph idx="1"/>
          </p:nvPr>
        </p:nvSpPr>
        <p:spPr>
          <a:xfrm>
            <a:off x="152400" y="1600200"/>
            <a:ext cx="8229600" cy="4525963"/>
          </a:xfrm>
        </p:spPr>
        <p:txBody>
          <a:bodyPr>
            <a:noAutofit/>
          </a:bodyPr>
          <a:lstStyle/>
          <a:p>
            <a:pPr marL="1371600" lvl="3" indent="0">
              <a:buNone/>
            </a:pPr>
            <a:r>
              <a:rPr lang="en-US" sz="2800" dirty="0"/>
              <a:t>This material was produced under a grant (SH23580SH2) from the Occupational Safety and Health Administration, U.S. Department of Labor. It does not necessarily reflect the views or policies of the U.S. Department of Labor, nor does the mention of trade names, commercial products, or organizations imply endorsement by the U.S. Government.</a:t>
            </a:r>
          </a:p>
        </p:txBody>
      </p:sp>
    </p:spTree>
    <p:extLst>
      <p:ext uri="{BB962C8B-B14F-4D97-AF65-F5344CB8AC3E}">
        <p14:creationId xmlns:p14="http://schemas.microsoft.com/office/powerpoint/2010/main" val="2386681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Noise Reduction Rating, NRR</a:t>
            </a:r>
          </a:p>
        </p:txBody>
      </p:sp>
      <p:sp>
        <p:nvSpPr>
          <p:cNvPr id="3" name="Content Placeholder 2"/>
          <p:cNvSpPr>
            <a:spLocks noGrp="1"/>
          </p:cNvSpPr>
          <p:nvPr>
            <p:ph sz="half" idx="1"/>
          </p:nvPr>
        </p:nvSpPr>
        <p:spPr>
          <a:xfrm>
            <a:off x="304800" y="1572838"/>
            <a:ext cx="4381500" cy="4343400"/>
          </a:xfrm>
        </p:spPr>
        <p:txBody>
          <a:bodyPr/>
          <a:lstStyle/>
          <a:p>
            <a:pPr>
              <a:buFont typeface="Arial" pitchFamily="34" charset="0"/>
              <a:buChar char="•"/>
            </a:pPr>
            <a:r>
              <a:rPr lang="en-US" sz="2400" dirty="0"/>
              <a:t>The NRR is a single-number rating which is required by law to be shown on the label of each hearing protector sold in the US.</a:t>
            </a:r>
          </a:p>
          <a:p>
            <a:pPr lvl="1">
              <a:buFont typeface="Arial" pitchFamily="34" charset="0"/>
              <a:buChar char="•"/>
            </a:pPr>
            <a:r>
              <a:rPr lang="en-US" sz="2000" dirty="0"/>
              <a:t>40 CFR Part 211, Product Noise Labeling, Subpart B - Hearing Protective Devices.</a:t>
            </a:r>
          </a:p>
        </p:txBody>
      </p:sp>
      <p:pic>
        <p:nvPicPr>
          <p:cNvPr id="6" name="Content Placeholder 5" title="Image of different ear plugs"/>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5238750" y="2647950"/>
            <a:ext cx="3067050" cy="3067050"/>
          </a:xfrm>
        </p:spPr>
      </p:pic>
      <p:sp>
        <p:nvSpPr>
          <p:cNvPr id="7" name="TextBox 6"/>
          <p:cNvSpPr txBox="1"/>
          <p:nvPr/>
        </p:nvSpPr>
        <p:spPr>
          <a:xfrm>
            <a:off x="5029200" y="1909286"/>
            <a:ext cx="3886200" cy="923330"/>
          </a:xfrm>
          <a:prstGeom prst="rect">
            <a:avLst/>
          </a:prstGeom>
          <a:noFill/>
        </p:spPr>
        <p:txBody>
          <a:bodyPr wrap="square" rtlCol="0">
            <a:spAutoFit/>
          </a:bodyPr>
          <a:lstStyle/>
          <a:p>
            <a:r>
              <a:rPr lang="en-US" dirty="0">
                <a:solidFill>
                  <a:schemeClr val="tx2"/>
                </a:solidFill>
              </a:rPr>
              <a:t>1</a:t>
            </a:r>
            <a:r>
              <a:rPr lang="en-US" dirty="0"/>
              <a:t>) foam earplugs 	3) earmuffs </a:t>
            </a:r>
          </a:p>
          <a:p>
            <a:r>
              <a:rPr lang="en-US" dirty="0"/>
              <a:t>2) molded earplug 	4) tapered earplug </a:t>
            </a:r>
          </a:p>
          <a:p>
            <a:endParaRPr lang="en-US" dirty="0">
              <a:solidFill>
                <a:schemeClr val="tx2"/>
              </a:solidFill>
            </a:endParaRPr>
          </a:p>
        </p:txBody>
      </p:sp>
      <p:pic>
        <p:nvPicPr>
          <p:cNvPr id="4" name="Picture 3" title="AgriSafe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6357" y="6203706"/>
            <a:ext cx="1329043" cy="499915"/>
          </a:xfrm>
          <a:prstGeom prst="rect">
            <a:avLst/>
          </a:prstGeom>
        </p:spPr>
      </p:pic>
      <p:pic>
        <p:nvPicPr>
          <p:cNvPr id="5" name="Picture 4" title="Image of a woman shooting a gu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5084062"/>
            <a:ext cx="3078747" cy="1664352"/>
          </a:xfrm>
          <a:prstGeom prst="rect">
            <a:avLst/>
          </a:prstGeom>
        </p:spPr>
      </p:pic>
    </p:spTree>
    <p:extLst>
      <p:ext uri="{BB962C8B-B14F-4D97-AF65-F5344CB8AC3E}">
        <p14:creationId xmlns:p14="http://schemas.microsoft.com/office/powerpoint/2010/main" val="952596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57200" y="184558"/>
            <a:ext cx="8229600" cy="1143000"/>
          </a:xfrm>
        </p:spPr>
        <p:txBody>
          <a:bodyPr/>
          <a:lstStyle/>
          <a:p>
            <a:r>
              <a:rPr lang="en-US" dirty="0"/>
              <a:t>Using the NRR</a:t>
            </a:r>
          </a:p>
        </p:txBody>
      </p:sp>
      <p:sp>
        <p:nvSpPr>
          <p:cNvPr id="7" name="Text Placeholder 6"/>
          <p:cNvSpPr>
            <a:spLocks noGrp="1"/>
          </p:cNvSpPr>
          <p:nvPr>
            <p:ph type="body" idx="1"/>
          </p:nvPr>
        </p:nvSpPr>
        <p:spPr>
          <a:xfrm>
            <a:off x="405069" y="1226345"/>
            <a:ext cx="4040188" cy="639762"/>
          </a:xfrm>
        </p:spPr>
        <p:txBody>
          <a:bodyPr/>
          <a:lstStyle/>
          <a:p>
            <a:r>
              <a:rPr lang="en-US" b="0" u="sng" dirty="0"/>
              <a:t>C-weighted measurements</a:t>
            </a:r>
            <a:endParaRPr lang="en-US" u="sng" dirty="0"/>
          </a:p>
        </p:txBody>
      </p:sp>
      <p:sp>
        <p:nvSpPr>
          <p:cNvPr id="8" name="Content Placeholder 7"/>
          <p:cNvSpPr>
            <a:spLocks noGrp="1"/>
          </p:cNvSpPr>
          <p:nvPr>
            <p:ph sz="half" idx="2"/>
          </p:nvPr>
        </p:nvSpPr>
        <p:spPr>
          <a:xfrm>
            <a:off x="207040" y="1981200"/>
            <a:ext cx="4344988" cy="3951288"/>
          </a:xfrm>
        </p:spPr>
        <p:txBody>
          <a:bodyPr/>
          <a:lstStyle/>
          <a:p>
            <a:r>
              <a:rPr lang="en-US" dirty="0"/>
              <a:t>protected dBA = unprotected dBC – NRR</a:t>
            </a:r>
          </a:p>
          <a:p>
            <a:pPr lvl="1">
              <a:buFont typeface="Arial" pitchFamily="34" charset="0"/>
              <a:buChar char="•"/>
            </a:pPr>
            <a:r>
              <a:rPr lang="en-US" dirty="0"/>
              <a:t>“NIOSH recommends </a:t>
            </a:r>
            <a:r>
              <a:rPr lang="en-US" dirty="0" err="1"/>
              <a:t>derating</a:t>
            </a:r>
            <a:r>
              <a:rPr lang="en-US" dirty="0"/>
              <a:t> the NRR by a multiplicative factor of 75% for earmuffs, 50% for slow-recovery foam earplugs and custom earplugs, and 30% for all other earplugs.”</a:t>
            </a:r>
          </a:p>
          <a:p>
            <a:pPr lvl="1">
              <a:buFont typeface="Arial" pitchFamily="34" charset="0"/>
              <a:buChar char="•"/>
            </a:pPr>
            <a:r>
              <a:rPr lang="en-US" dirty="0"/>
              <a:t>In the real world, no controls exist, users may not be well motivated or trained, and the hearing protection devices are not consistently inserted.</a:t>
            </a:r>
          </a:p>
          <a:p>
            <a:pPr lvl="1">
              <a:buFont typeface="Arial" pitchFamily="34" charset="0"/>
              <a:buChar char="•"/>
            </a:pPr>
            <a:endParaRPr lang="en-US" dirty="0"/>
          </a:p>
        </p:txBody>
      </p:sp>
      <p:sp>
        <p:nvSpPr>
          <p:cNvPr id="9" name="Text Placeholder 8"/>
          <p:cNvSpPr>
            <a:spLocks noGrp="1"/>
          </p:cNvSpPr>
          <p:nvPr>
            <p:ph type="body" sz="quarter" idx="3"/>
          </p:nvPr>
        </p:nvSpPr>
        <p:spPr>
          <a:xfrm>
            <a:off x="4759324" y="1276952"/>
            <a:ext cx="4041775" cy="639762"/>
          </a:xfrm>
        </p:spPr>
        <p:txBody>
          <a:bodyPr/>
          <a:lstStyle/>
          <a:p>
            <a:r>
              <a:rPr lang="en-US" b="0" u="sng" dirty="0"/>
              <a:t>A-weighted measurements</a:t>
            </a:r>
            <a:endParaRPr lang="en-US" u="sng" dirty="0"/>
          </a:p>
        </p:txBody>
      </p:sp>
      <p:sp>
        <p:nvSpPr>
          <p:cNvPr id="10" name="Content Placeholder 9"/>
          <p:cNvSpPr>
            <a:spLocks noGrp="1"/>
          </p:cNvSpPr>
          <p:nvPr>
            <p:ph sz="quarter" idx="4"/>
          </p:nvPr>
        </p:nvSpPr>
        <p:spPr>
          <a:xfrm>
            <a:off x="4618252" y="2016211"/>
            <a:ext cx="4270375" cy="3951288"/>
          </a:xfrm>
        </p:spPr>
        <p:txBody>
          <a:bodyPr/>
          <a:lstStyle/>
          <a:p>
            <a:r>
              <a:rPr lang="en-US" dirty="0"/>
              <a:t>protected dBA = unprotected dBA - [ NRR - 7 ]</a:t>
            </a:r>
          </a:p>
          <a:p>
            <a:pPr lvl="1">
              <a:buFont typeface="Arial" pitchFamily="34" charset="0"/>
              <a:buChar char="•"/>
            </a:pPr>
            <a:r>
              <a:rPr lang="en-US" dirty="0"/>
              <a:t>7 dB correction factor is used because of de-emphasis of low-frequency energy inherent to the A-weighting scale.</a:t>
            </a:r>
          </a:p>
        </p:txBody>
      </p:sp>
      <p:pic>
        <p:nvPicPr>
          <p:cNvPr id="2" name="Picture 1" title="AgriSafe log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86357" y="6126163"/>
            <a:ext cx="1329043" cy="499915"/>
          </a:xfrm>
          <a:prstGeom prst="rect">
            <a:avLst/>
          </a:prstGeom>
        </p:spPr>
      </p:pic>
      <p:sp>
        <p:nvSpPr>
          <p:cNvPr id="11" name="TextBox 5"/>
          <p:cNvSpPr txBox="1">
            <a:spLocks noChangeArrowheads="1"/>
          </p:cNvSpPr>
          <p:nvPr/>
        </p:nvSpPr>
        <p:spPr bwMode="auto">
          <a:xfrm>
            <a:off x="4969153" y="4419600"/>
            <a:ext cx="3568572" cy="1015663"/>
          </a:xfrm>
          <a:prstGeom prst="rect">
            <a:avLst/>
          </a:prstGeom>
          <a:solidFill>
            <a:schemeClr val="tx1"/>
          </a:solidFill>
          <a:ln>
            <a:noFill/>
          </a:ln>
          <a:extLst/>
        </p:spPr>
        <p:txBody>
          <a:bodyPr wrap="square">
            <a:spAutoFit/>
          </a:bodyPr>
          <a:lstStyle>
            <a:lvl1pPr eaLnBrk="0" hangingPunct="0">
              <a:defRPr sz="2000" i="1">
                <a:solidFill>
                  <a:schemeClr val="tx1"/>
                </a:solidFill>
                <a:latin typeface="Arial" charset="0"/>
              </a:defRPr>
            </a:lvl1pPr>
            <a:lvl2pPr marL="742950" indent="-285750" eaLnBrk="0" hangingPunct="0">
              <a:defRPr sz="2000" i="1">
                <a:solidFill>
                  <a:schemeClr val="tx1"/>
                </a:solidFill>
                <a:latin typeface="Arial" charset="0"/>
              </a:defRPr>
            </a:lvl2pPr>
            <a:lvl3pPr marL="1143000" indent="-228600" eaLnBrk="0" hangingPunct="0">
              <a:defRPr sz="2000" i="1">
                <a:solidFill>
                  <a:schemeClr val="tx1"/>
                </a:solidFill>
                <a:latin typeface="Arial" charset="0"/>
              </a:defRPr>
            </a:lvl3pPr>
            <a:lvl4pPr marL="1600200" indent="-228600" eaLnBrk="0" hangingPunct="0">
              <a:defRPr sz="2000" i="1">
                <a:solidFill>
                  <a:schemeClr val="tx1"/>
                </a:solidFill>
                <a:latin typeface="Arial" charset="0"/>
              </a:defRPr>
            </a:lvl4pPr>
            <a:lvl5pPr marL="2057400" indent="-228600" eaLnBrk="0" hangingPunct="0">
              <a:defRPr sz="2000" i="1">
                <a:solidFill>
                  <a:schemeClr val="tx1"/>
                </a:solidFill>
                <a:latin typeface="Arial" charset="0"/>
              </a:defRPr>
            </a:lvl5pPr>
            <a:lvl6pPr marL="2514600" indent="-228600" eaLnBrk="0" fontAlgn="base" hangingPunct="0">
              <a:spcBef>
                <a:spcPct val="50000"/>
              </a:spcBef>
              <a:spcAft>
                <a:spcPct val="0"/>
              </a:spcAft>
              <a:defRPr sz="2000" i="1">
                <a:solidFill>
                  <a:schemeClr val="tx1"/>
                </a:solidFill>
                <a:latin typeface="Arial" charset="0"/>
              </a:defRPr>
            </a:lvl6pPr>
            <a:lvl7pPr marL="2971800" indent="-228600" eaLnBrk="0" fontAlgn="base" hangingPunct="0">
              <a:spcBef>
                <a:spcPct val="50000"/>
              </a:spcBef>
              <a:spcAft>
                <a:spcPct val="0"/>
              </a:spcAft>
              <a:defRPr sz="2000" i="1">
                <a:solidFill>
                  <a:schemeClr val="tx1"/>
                </a:solidFill>
                <a:latin typeface="Arial" charset="0"/>
              </a:defRPr>
            </a:lvl7pPr>
            <a:lvl8pPr marL="3429000" indent="-228600" eaLnBrk="0" fontAlgn="base" hangingPunct="0">
              <a:spcBef>
                <a:spcPct val="50000"/>
              </a:spcBef>
              <a:spcAft>
                <a:spcPct val="0"/>
              </a:spcAft>
              <a:defRPr sz="2000" i="1">
                <a:solidFill>
                  <a:schemeClr val="tx1"/>
                </a:solidFill>
                <a:latin typeface="Arial" charset="0"/>
              </a:defRPr>
            </a:lvl8pPr>
            <a:lvl9pPr marL="3886200" indent="-228600" eaLnBrk="0" fontAlgn="base" hangingPunct="0">
              <a:spcBef>
                <a:spcPct val="50000"/>
              </a:spcBef>
              <a:spcAft>
                <a:spcPct val="0"/>
              </a:spcAft>
              <a:defRPr sz="2000" i="1">
                <a:solidFill>
                  <a:schemeClr val="tx1"/>
                </a:solidFill>
                <a:latin typeface="Arial" charset="0"/>
              </a:defRPr>
            </a:lvl9pPr>
          </a:lstStyle>
          <a:p>
            <a:pPr algn="ctr" eaLnBrk="1" fontAlgn="base" hangingPunct="1">
              <a:spcBef>
                <a:spcPct val="50000"/>
              </a:spcBef>
              <a:spcAft>
                <a:spcPct val="0"/>
              </a:spcAft>
            </a:pPr>
            <a:r>
              <a:rPr lang="en-US" i="0" dirty="0">
                <a:solidFill>
                  <a:schemeClr val="bg1"/>
                </a:solidFill>
              </a:rPr>
              <a:t>Wearing muff over plugs only adds 5-10 dB  more protection</a:t>
            </a:r>
          </a:p>
        </p:txBody>
      </p:sp>
    </p:spTree>
    <p:extLst>
      <p:ext uri="{BB962C8B-B14F-4D97-AF65-F5344CB8AC3E}">
        <p14:creationId xmlns:p14="http://schemas.microsoft.com/office/powerpoint/2010/main" val="3896031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0729" y="58738"/>
            <a:ext cx="6858000" cy="1143000"/>
          </a:xfrm>
        </p:spPr>
        <p:txBody>
          <a:bodyPr>
            <a:normAutofit/>
          </a:bodyPr>
          <a:lstStyle/>
          <a:p>
            <a:r>
              <a:rPr lang="en-US" sz="3600" dirty="0"/>
              <a:t>Reduce chemical risk</a:t>
            </a:r>
          </a:p>
        </p:txBody>
      </p:sp>
      <p:pic>
        <p:nvPicPr>
          <p:cNvPr id="5" name="Content Placeholder 4" title="Image of a person wearing PPE using a chemical spraye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19200" y="1201738"/>
            <a:ext cx="7080929" cy="5299240"/>
          </a:xfrm>
          <a:prstGeom prst="rect">
            <a:avLst/>
          </a:prstGeom>
        </p:spPr>
      </p:pic>
    </p:spTree>
    <p:extLst>
      <p:ext uri="{BB962C8B-B14F-4D97-AF65-F5344CB8AC3E}">
        <p14:creationId xmlns:p14="http://schemas.microsoft.com/office/powerpoint/2010/main" val="2023880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7239000" cy="1143000"/>
          </a:xfrm>
        </p:spPr>
        <p:txBody>
          <a:bodyPr>
            <a:normAutofit/>
          </a:bodyPr>
          <a:lstStyle/>
          <a:p>
            <a:r>
              <a:rPr lang="en-US" sz="3600" dirty="0"/>
              <a:t>    Environmental Protection Agency</a:t>
            </a:r>
          </a:p>
        </p:txBody>
      </p:sp>
      <p:sp>
        <p:nvSpPr>
          <p:cNvPr id="3" name="Content Placeholder 2"/>
          <p:cNvSpPr>
            <a:spLocks noGrp="1"/>
          </p:cNvSpPr>
          <p:nvPr>
            <p:ph idx="1"/>
          </p:nvPr>
        </p:nvSpPr>
        <p:spPr>
          <a:xfrm>
            <a:off x="990600" y="1522075"/>
            <a:ext cx="7467600" cy="4525963"/>
          </a:xfrm>
        </p:spPr>
        <p:txBody>
          <a:bodyPr>
            <a:normAutofit fontScale="92500" lnSpcReduction="10000"/>
          </a:bodyPr>
          <a:lstStyle/>
          <a:p>
            <a:pPr lvl="2"/>
            <a:r>
              <a:rPr lang="en-US" dirty="0"/>
              <a:t>Created in 1970 </a:t>
            </a:r>
          </a:p>
          <a:p>
            <a:pPr lvl="2"/>
            <a:r>
              <a:rPr lang="en-US" dirty="0"/>
              <a:t>Writes and enforces regulations  for the purpose of protecting  human health and the environment</a:t>
            </a:r>
          </a:p>
          <a:p>
            <a:pPr lvl="2"/>
            <a:r>
              <a:rPr lang="en-US" dirty="0"/>
              <a:t>Conducts assessment, research and education</a:t>
            </a:r>
          </a:p>
          <a:p>
            <a:pPr lvl="2"/>
            <a:r>
              <a:rPr lang="en-US" dirty="0"/>
              <a:t>Labeling requirements for pesticide products</a:t>
            </a:r>
          </a:p>
          <a:p>
            <a:pPr lvl="2"/>
            <a:r>
              <a:rPr lang="en-US" dirty="0"/>
              <a:t>Responsible for development and enforcement of the Worker Protection Standard</a:t>
            </a:r>
          </a:p>
          <a:p>
            <a:pPr lvl="2"/>
            <a:r>
              <a:rPr lang="en-US" sz="2400" dirty="0"/>
              <a:t>The EPA Worker Protection Standard for Agricultural Pesticides is a regulation aimed at reducing the risk of pesticide poisonings and injuries among agricultural workers and pesticide handlers.</a:t>
            </a:r>
          </a:p>
          <a:p>
            <a:pPr lvl="2"/>
            <a:r>
              <a:rPr lang="en-US" sz="2400" dirty="0"/>
              <a:t>The WPS ‘How To Comply’ manual was last updated in 2005. Older versions are obsolete.</a:t>
            </a:r>
          </a:p>
          <a:p>
            <a:pPr lvl="2"/>
            <a:endParaRPr lang="en-US" dirty="0"/>
          </a:p>
          <a:p>
            <a:pPr lvl="2"/>
            <a:endParaRPr lang="en-US" dirty="0"/>
          </a:p>
          <a:p>
            <a:pPr lvl="2"/>
            <a:endParaRPr lang="en-US" dirty="0"/>
          </a:p>
          <a:p>
            <a:pPr lvl="2"/>
            <a:endParaRPr lang="en-US" dirty="0"/>
          </a:p>
          <a:p>
            <a:pPr lvl="2"/>
            <a:endParaRPr lang="en-US" dirty="0"/>
          </a:p>
        </p:txBody>
      </p:sp>
      <p:sp>
        <p:nvSpPr>
          <p:cNvPr id="4" name="TextBox 3"/>
          <p:cNvSpPr txBox="1"/>
          <p:nvPr/>
        </p:nvSpPr>
        <p:spPr>
          <a:xfrm>
            <a:off x="762000" y="6453133"/>
            <a:ext cx="7162800" cy="261610"/>
          </a:xfrm>
          <a:prstGeom prst="rect">
            <a:avLst/>
          </a:prstGeom>
          <a:noFill/>
        </p:spPr>
        <p:txBody>
          <a:bodyPr wrap="square" rtlCol="0">
            <a:spAutoFit/>
          </a:bodyPr>
          <a:lstStyle/>
          <a:p>
            <a:pPr lvl="2"/>
            <a:r>
              <a:rPr lang="en-US" sz="1100" dirty="0"/>
              <a:t>Source: </a:t>
            </a:r>
            <a:r>
              <a:rPr lang="en-US" sz="1100" dirty="0">
                <a:hlinkClick r:id="rId2" tooltip="Link to OSHA.gov webpage"/>
              </a:rPr>
              <a:t>www.osha.gov/</a:t>
            </a:r>
            <a:r>
              <a:rPr lang="en-US" sz="1100" dirty="0"/>
              <a:t> and </a:t>
            </a:r>
            <a:r>
              <a:rPr lang="en-US" sz="1100" dirty="0">
                <a:hlinkClick r:id="rId3" tooltip="Link to EPA.gov webpage"/>
              </a:rPr>
              <a:t>www.epa.gov</a:t>
            </a:r>
            <a:endParaRPr lang="en-US" sz="1100" dirty="0"/>
          </a:p>
        </p:txBody>
      </p:sp>
    </p:spTree>
    <p:extLst>
      <p:ext uri="{BB962C8B-B14F-4D97-AF65-F5344CB8AC3E}">
        <p14:creationId xmlns:p14="http://schemas.microsoft.com/office/powerpoint/2010/main" val="736417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1143000"/>
          </a:xfrm>
        </p:spPr>
        <p:txBody>
          <a:bodyPr/>
          <a:lstStyle/>
          <a:p>
            <a:pPr eaLnBrk="1" hangingPunct="1"/>
            <a:r>
              <a:rPr lang="en-US" sz="4000" dirty="0"/>
              <a:t>           Toxic Pesticides </a:t>
            </a:r>
          </a:p>
        </p:txBody>
      </p:sp>
      <p:sp>
        <p:nvSpPr>
          <p:cNvPr id="6" name="Content Placeholder 2"/>
          <p:cNvSpPr>
            <a:spLocks noGrp="1"/>
          </p:cNvSpPr>
          <p:nvPr>
            <p:ph idx="1"/>
          </p:nvPr>
        </p:nvSpPr>
        <p:spPr bwMode="auto">
          <a:xfrm>
            <a:off x="838200" y="1905000"/>
            <a:ext cx="7620000" cy="4221163"/>
          </a:xfrm>
          <a:prstGeom prst="rect">
            <a:avLst/>
          </a:prstGeom>
          <a:noFill/>
          <a:ln w="9525">
            <a:noFill/>
            <a:miter lim="800000"/>
            <a:headEnd/>
            <a:tailEnd/>
          </a:ln>
        </p:spPr>
        <p:txBody>
          <a:bodyPr/>
          <a:lstStyle/>
          <a:p>
            <a:pPr eaLnBrk="1" fontAlgn="auto" hangingPunct="1">
              <a:spcBef>
                <a:spcPts val="0"/>
              </a:spcBef>
              <a:spcAft>
                <a:spcPts val="0"/>
              </a:spcAft>
            </a:pPr>
            <a:r>
              <a:rPr kumimoji="0" lang="en-US" sz="3000" b="0" i="0" u="none" strike="noStrike" kern="0" cap="none" spc="0" normalizeH="0" baseline="0" noProof="0" dirty="0">
                <a:ln>
                  <a:noFill/>
                </a:ln>
                <a:solidFill>
                  <a:sysClr val="windowText" lastClr="000000"/>
                </a:solidFill>
                <a:effectLst/>
                <a:uLnTx/>
                <a:uFillTx/>
              </a:rPr>
              <a:t>Some of the most toxic pesticides are insecticides </a:t>
            </a:r>
          </a:p>
          <a:p>
            <a:pPr eaLnBrk="1" fontAlgn="auto" hangingPunct="1">
              <a:spcBef>
                <a:spcPts val="0"/>
              </a:spcBef>
              <a:spcAft>
                <a:spcPts val="0"/>
              </a:spcAft>
            </a:pPr>
            <a:r>
              <a:rPr kumimoji="0" lang="en-US" sz="3000" b="0" i="0" u="none" strike="noStrike" kern="0" cap="none" spc="0" normalizeH="0" baseline="0" noProof="0" dirty="0">
                <a:ln>
                  <a:noFill/>
                </a:ln>
                <a:solidFill>
                  <a:sysClr val="windowText" lastClr="000000"/>
                </a:solidFill>
                <a:effectLst/>
                <a:uLnTx/>
                <a:uFillTx/>
              </a:rPr>
              <a:t>Some of the most toxic insecticides are cholinesterase inhibitors</a:t>
            </a:r>
            <a:r>
              <a:rPr kumimoji="0" lang="en-US" sz="1800" b="0" i="0" u="none" strike="noStrike" kern="0" cap="none" spc="0" normalizeH="0" baseline="0" noProof="0" dirty="0">
                <a:ln>
                  <a:noFill/>
                </a:ln>
                <a:solidFill>
                  <a:sysClr val="windowText" lastClr="000000"/>
                </a:solidFill>
                <a:effectLst/>
                <a:uLnTx/>
                <a:uFillTx/>
              </a:rPr>
              <a:t> </a:t>
            </a:r>
          </a:p>
          <a:p>
            <a:pPr lvl="1" eaLnBrk="1" fontAlgn="auto" hangingPunct="1">
              <a:spcBef>
                <a:spcPts val="0"/>
              </a:spcBef>
              <a:spcAft>
                <a:spcPts val="0"/>
              </a:spcAft>
            </a:pPr>
            <a:r>
              <a:rPr kumimoji="0" lang="en-US" sz="2600" b="0" i="0" u="none" strike="noStrike" kern="0" cap="none" spc="0" normalizeH="0" baseline="0" noProof="0" dirty="0">
                <a:ln>
                  <a:noFill/>
                </a:ln>
                <a:solidFill>
                  <a:sysClr val="windowText" lastClr="000000"/>
                </a:solidFill>
                <a:effectLst/>
                <a:uLnTx/>
                <a:uFillTx/>
              </a:rPr>
              <a:t>Organophosphates (OP) and N-methyl – </a:t>
            </a:r>
            <a:r>
              <a:rPr kumimoji="0" lang="en-US" sz="2600" b="0" i="0" u="none" strike="noStrike" kern="0" cap="none" spc="0" normalizeH="0" baseline="0" noProof="0" dirty="0" err="1">
                <a:ln>
                  <a:noFill/>
                </a:ln>
                <a:solidFill>
                  <a:sysClr val="windowText" lastClr="000000"/>
                </a:solidFill>
                <a:effectLst/>
                <a:uLnTx/>
                <a:uFillTx/>
              </a:rPr>
              <a:t>carbamates</a:t>
            </a:r>
            <a:r>
              <a:rPr kumimoji="0" lang="en-US" sz="2600" b="0" i="0" u="none" strike="noStrike" kern="0" cap="none" spc="0" normalizeH="0" baseline="0" noProof="0" dirty="0">
                <a:ln>
                  <a:noFill/>
                </a:ln>
                <a:solidFill>
                  <a:sysClr val="windowText" lastClr="000000"/>
                </a:solidFill>
                <a:effectLst/>
                <a:uLnTx/>
                <a:uFillTx/>
              </a:rPr>
              <a:t> are the insecticidal cholinesterase inhibitors</a:t>
            </a:r>
          </a:p>
          <a:p>
            <a:pPr lvl="1" eaLnBrk="1" fontAlgn="auto" hangingPunct="1">
              <a:spcBef>
                <a:spcPts val="0"/>
              </a:spcBef>
              <a:spcAft>
                <a:spcPts val="0"/>
              </a:spcAft>
            </a:pPr>
            <a:r>
              <a:rPr kumimoji="0" lang="en-US" sz="2600" b="0" i="0" u="none" strike="noStrike" kern="0" cap="none" spc="0" normalizeH="0" baseline="0" noProof="0" dirty="0">
                <a:ln>
                  <a:noFill/>
                </a:ln>
                <a:solidFill>
                  <a:sysClr val="windowText" lastClr="000000"/>
                </a:solidFill>
                <a:effectLst/>
                <a:uLnTx/>
                <a:uFillTx/>
              </a:rPr>
              <a:t>Cholinesterase screening may be necessary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52902"/>
          </a:xfrm>
        </p:spPr>
        <p:txBody>
          <a:bodyPr>
            <a:normAutofit/>
          </a:bodyPr>
          <a:lstStyle/>
          <a:p>
            <a:pPr lvl="0" fontAlgn="base">
              <a:spcAft>
                <a:spcPct val="0"/>
              </a:spcAft>
            </a:pPr>
            <a:r>
              <a:rPr lang="en-US" sz="2800" dirty="0">
                <a:solidFill>
                  <a:srgbClr val="000000"/>
                </a:solidFill>
                <a:latin typeface="Calibri" pitchFamily="34" charset="0"/>
                <a:ea typeface="+mn-ea"/>
                <a:cs typeface="+mn-cs"/>
              </a:rPr>
              <a:t>Cholinesterase Protocol for Healthcare </a:t>
            </a:r>
            <a:r>
              <a:rPr lang="en-US" sz="2800" dirty="0" smtClean="0">
                <a:solidFill>
                  <a:srgbClr val="000000"/>
                </a:solidFill>
                <a:latin typeface="Calibri" pitchFamily="34" charset="0"/>
                <a:ea typeface="+mn-ea"/>
                <a:cs typeface="+mn-cs"/>
              </a:rPr>
              <a:t>Providers</a:t>
            </a:r>
            <a:endParaRPr lang="en-US" dirty="0"/>
          </a:p>
        </p:txBody>
      </p:sp>
      <p:sp>
        <p:nvSpPr>
          <p:cNvPr id="27651" name="Rectangle 6"/>
          <p:cNvSpPr>
            <a:spLocks noGrp="1" noChangeArrowheads="1"/>
          </p:cNvSpPr>
          <p:nvPr>
            <p:ph type="body" sz="half" idx="4294967295"/>
          </p:nvPr>
        </p:nvSpPr>
        <p:spPr>
          <a:xfrm>
            <a:off x="0" y="2039938"/>
            <a:ext cx="4038600" cy="3840162"/>
          </a:xfrm>
        </p:spPr>
        <p:txBody>
          <a:bodyPr>
            <a:normAutofit lnSpcReduction="10000"/>
          </a:bodyPr>
          <a:lstStyle/>
          <a:p>
            <a:r>
              <a:rPr lang="en-US" sz="2400" dirty="0"/>
              <a:t>Whom to Test?</a:t>
            </a:r>
          </a:p>
          <a:p>
            <a:r>
              <a:rPr lang="en-US" sz="2400" dirty="0"/>
              <a:t>Testing</a:t>
            </a:r>
          </a:p>
          <a:p>
            <a:r>
              <a:rPr lang="en-US" sz="2400" dirty="0"/>
              <a:t>Post Exposure Testing</a:t>
            </a:r>
          </a:p>
          <a:p>
            <a:r>
              <a:rPr lang="en-US" sz="2400" dirty="0"/>
              <a:t>Medical Removal</a:t>
            </a:r>
          </a:p>
          <a:p>
            <a:r>
              <a:rPr lang="en-US" sz="2400" dirty="0"/>
              <a:t>Level of Return to Handling</a:t>
            </a:r>
          </a:p>
          <a:p>
            <a:r>
              <a:rPr lang="en-US" sz="2400" dirty="0"/>
              <a:t>Review of Handling Practices</a:t>
            </a:r>
          </a:p>
          <a:p>
            <a:endParaRPr lang="en-US" sz="2400" dirty="0"/>
          </a:p>
          <a:p>
            <a:r>
              <a:rPr lang="en-US" sz="2400" dirty="0">
                <a:solidFill>
                  <a:srgbClr val="FF0000"/>
                </a:solidFill>
              </a:rPr>
              <a:t>Archived Webinar</a:t>
            </a:r>
          </a:p>
        </p:txBody>
      </p:sp>
      <p:pic>
        <p:nvPicPr>
          <p:cNvPr id="27652" name="Picture 4" descr="June 2012 protocol jpeg.JPG" title="Copy of Cholinesterase Testing Protocal for Healthcare Providers"/>
          <p:cNvPicPr>
            <a:picLocks noChangeAspect="1"/>
          </p:cNvPicPr>
          <p:nvPr/>
        </p:nvPicPr>
        <p:blipFill rotWithShape="1">
          <a:blip r:embed="rId3" cstate="email">
            <a:extLst>
              <a:ext uri="{28A0092B-C50C-407E-A947-70E740481C1C}">
                <a14:useLocalDpi xmlns:a14="http://schemas.microsoft.com/office/drawing/2010/main"/>
              </a:ext>
            </a:extLst>
          </a:blip>
          <a:srcRect t="-3125"/>
          <a:stretch/>
        </p:blipFill>
        <p:spPr bwMode="auto">
          <a:xfrm>
            <a:off x="4800600" y="1086302"/>
            <a:ext cx="3962400" cy="5466898"/>
          </a:xfrm>
          <a:prstGeom prst="rect">
            <a:avLst/>
          </a:prstGeom>
          <a:noFill/>
          <a:ln w="9525">
            <a:noFill/>
            <a:miter lim="800000"/>
            <a:headEnd/>
            <a:tailEnd/>
          </a:ln>
        </p:spPr>
      </p:pic>
    </p:spTree>
    <p:extLst>
      <p:ext uri="{BB962C8B-B14F-4D97-AF65-F5344CB8AC3E}">
        <p14:creationId xmlns:p14="http://schemas.microsoft.com/office/powerpoint/2010/main" val="1223683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5" name="Picture 4" descr="Clipboard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w="9525">
            <a:noFill/>
            <a:miter lim="800000"/>
            <a:headEnd/>
            <a:tailEnd/>
          </a:ln>
        </p:spPr>
      </p:pic>
      <p:sp>
        <p:nvSpPr>
          <p:cNvPr id="2" name="Title 1"/>
          <p:cNvSpPr>
            <a:spLocks noGrp="1"/>
          </p:cNvSpPr>
          <p:nvPr>
            <p:ph type="title"/>
          </p:nvPr>
        </p:nvSpPr>
        <p:spPr>
          <a:xfrm>
            <a:off x="457200" y="274638"/>
            <a:ext cx="8229600" cy="563562"/>
          </a:xfrm>
        </p:spPr>
        <p:txBody>
          <a:bodyPr>
            <a:normAutofit fontScale="90000"/>
          </a:bodyPr>
          <a:lstStyle/>
          <a:p>
            <a:pPr lvl="0">
              <a:spcBef>
                <a:spcPts val="0"/>
              </a:spcBef>
            </a:pPr>
            <a:r>
              <a:rPr lang="en-US" sz="3600" dirty="0">
                <a:solidFill>
                  <a:srgbClr val="1F497D"/>
                </a:solidFill>
                <a:ea typeface="+mn-ea"/>
                <a:cs typeface="+mn-cs"/>
              </a:rPr>
              <a:t>Cholinesterase </a:t>
            </a:r>
            <a:r>
              <a:rPr lang="en-US" sz="3600" dirty="0" smtClean="0">
                <a:solidFill>
                  <a:srgbClr val="1F497D"/>
                </a:solidFill>
                <a:ea typeface="+mn-ea"/>
                <a:cs typeface="+mn-cs"/>
              </a:rPr>
              <a:t>Algorithm</a:t>
            </a:r>
            <a:endParaRPr lang="en-US" dirty="0"/>
          </a:p>
        </p:txBody>
      </p:sp>
    </p:spTree>
    <p:extLst>
      <p:ext uri="{BB962C8B-B14F-4D97-AF65-F5344CB8AC3E}">
        <p14:creationId xmlns:p14="http://schemas.microsoft.com/office/powerpoint/2010/main" val="2779745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5" descr="tractor"/>
          <p:cNvPicPr>
            <a:picLocks noChangeAspect="1" noChangeArrowheads="1"/>
          </p:cNvPicPr>
          <p:nvPr/>
        </p:nvPicPr>
        <p:blipFill>
          <a:blip r:embed="rId3" cstate="print"/>
          <a:srcRect/>
          <a:stretch>
            <a:fillRect/>
          </a:stretch>
        </p:blipFill>
        <p:spPr bwMode="auto">
          <a:xfrm>
            <a:off x="3295650" y="0"/>
            <a:ext cx="5848350" cy="6858000"/>
          </a:xfrm>
          <a:prstGeom prst="rect">
            <a:avLst/>
          </a:prstGeom>
          <a:noFill/>
          <a:ln w="9525">
            <a:noFill/>
            <a:miter lim="800000"/>
            <a:headEnd/>
            <a:tailEnd/>
          </a:ln>
        </p:spPr>
      </p:pic>
      <p:sp>
        <p:nvSpPr>
          <p:cNvPr id="29699" name="Title 1"/>
          <p:cNvSpPr>
            <a:spLocks noGrp="1"/>
          </p:cNvSpPr>
          <p:nvPr>
            <p:ph type="title"/>
          </p:nvPr>
        </p:nvSpPr>
        <p:spPr>
          <a:xfrm>
            <a:off x="152400" y="76200"/>
            <a:ext cx="4267200" cy="1143000"/>
          </a:xfrm>
        </p:spPr>
        <p:txBody>
          <a:bodyPr/>
          <a:lstStyle/>
          <a:p>
            <a:pPr eaLnBrk="1" hangingPunct="1"/>
            <a:r>
              <a:rPr lang="en-US" sz="4000"/>
              <a:t>Who to Monitor?</a:t>
            </a:r>
          </a:p>
        </p:txBody>
      </p:sp>
      <p:sp>
        <p:nvSpPr>
          <p:cNvPr id="29700" name="Rectangle 6"/>
          <p:cNvSpPr>
            <a:spLocks noGrp="1" noChangeArrowheads="1"/>
          </p:cNvSpPr>
          <p:nvPr>
            <p:ph type="body" sz="half" idx="1"/>
          </p:nvPr>
        </p:nvSpPr>
        <p:spPr>
          <a:xfrm>
            <a:off x="-304800" y="1295400"/>
            <a:ext cx="4648200" cy="4525963"/>
          </a:xfrm>
        </p:spPr>
        <p:txBody>
          <a:bodyPr/>
          <a:lstStyle/>
          <a:p>
            <a:pPr lvl="1" eaLnBrk="1" hangingPunct="1">
              <a:buFont typeface="Wingdings" pitchFamily="2" charset="2"/>
              <a:buChar char="§"/>
            </a:pPr>
            <a:r>
              <a:rPr lang="en-US"/>
              <a:t>Individuals who </a:t>
            </a:r>
            <a:r>
              <a:rPr lang="en-US" b="1"/>
              <a:t>apply, load, or mix </a:t>
            </a:r>
            <a:r>
              <a:rPr lang="en-US"/>
              <a:t>Class I or II Organophosphate  pesticides or Organophosphates and N-methyl -        </a:t>
            </a:r>
          </a:p>
          <a:p>
            <a:pPr lvl="1" eaLnBrk="1" hangingPunct="1">
              <a:buFontTx/>
              <a:buNone/>
            </a:pPr>
            <a:r>
              <a:rPr lang="en-US"/>
              <a:t>    Carbamates</a:t>
            </a:r>
          </a:p>
          <a:p>
            <a:pPr lvl="1" eaLnBrk="1" hangingPunct="1">
              <a:buFont typeface="Wingdings" pitchFamily="2" charset="2"/>
              <a:buChar char="§"/>
            </a:pPr>
            <a:r>
              <a:rPr lang="en-US"/>
              <a:t>Working 30 or more hours within any 30-day period</a:t>
            </a:r>
          </a:p>
          <a:p>
            <a:pPr eaLnBrk="1" hangingPunct="1"/>
            <a:endParaRPr lang="en-US" sz="2800"/>
          </a:p>
        </p:txBody>
      </p:sp>
    </p:spTree>
    <p:extLst>
      <p:ext uri="{BB962C8B-B14F-4D97-AF65-F5344CB8AC3E}">
        <p14:creationId xmlns:p14="http://schemas.microsoft.com/office/powerpoint/2010/main" val="2431233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6" descr="Needle"/>
          <p:cNvPicPr>
            <a:picLocks noChangeAspect="1" noChangeArrowheads="1"/>
          </p:cNvPicPr>
          <p:nvPr/>
        </p:nvPicPr>
        <p:blipFill>
          <a:blip r:embed="rId3" cstate="print"/>
          <a:srcRect/>
          <a:stretch>
            <a:fillRect/>
          </a:stretch>
        </p:blipFill>
        <p:spPr bwMode="auto">
          <a:xfrm>
            <a:off x="0" y="0"/>
            <a:ext cx="9144000" cy="3305175"/>
          </a:xfrm>
          <a:prstGeom prst="rect">
            <a:avLst/>
          </a:prstGeom>
          <a:noFill/>
          <a:ln w="9525">
            <a:noFill/>
            <a:miter lim="800000"/>
            <a:headEnd/>
            <a:tailEnd/>
          </a:ln>
        </p:spPr>
      </p:pic>
      <p:sp>
        <p:nvSpPr>
          <p:cNvPr id="31747" name="Title 1"/>
          <p:cNvSpPr>
            <a:spLocks noGrp="1"/>
          </p:cNvSpPr>
          <p:nvPr>
            <p:ph type="title" idx="4294967295"/>
          </p:nvPr>
        </p:nvSpPr>
        <p:spPr>
          <a:xfrm>
            <a:off x="0" y="2286000"/>
            <a:ext cx="8229600" cy="1143000"/>
          </a:xfrm>
        </p:spPr>
        <p:txBody>
          <a:bodyPr/>
          <a:lstStyle/>
          <a:p>
            <a:pPr eaLnBrk="1" hangingPunct="1"/>
            <a:r>
              <a:rPr lang="en-US"/>
              <a:t>What to Measure</a:t>
            </a:r>
          </a:p>
        </p:txBody>
      </p:sp>
      <p:sp>
        <p:nvSpPr>
          <p:cNvPr id="31748" name="Content Placeholder 2"/>
          <p:cNvSpPr>
            <a:spLocks noGrp="1"/>
          </p:cNvSpPr>
          <p:nvPr>
            <p:ph idx="4294967295"/>
          </p:nvPr>
        </p:nvSpPr>
        <p:spPr>
          <a:xfrm>
            <a:off x="533400" y="3505200"/>
            <a:ext cx="8458200" cy="2819400"/>
          </a:xfrm>
        </p:spPr>
        <p:txBody>
          <a:bodyPr/>
          <a:lstStyle/>
          <a:p>
            <a:pPr eaLnBrk="1" hangingPunct="1">
              <a:buFont typeface="Wingdings 2" pitchFamily="18" charset="2"/>
              <a:buChar char=""/>
            </a:pPr>
            <a:r>
              <a:rPr lang="en-US" sz="2800"/>
              <a:t>Measure both acetylcholinesterase (red blood cell cholinesterase-AChE) and butyryl cholinesterase (plasma cholinesterase-PChE)</a:t>
            </a:r>
          </a:p>
          <a:p>
            <a:pPr eaLnBrk="1" hangingPunct="1">
              <a:buFont typeface="Wingdings 2" pitchFamily="18" charset="2"/>
              <a:buChar char=""/>
            </a:pPr>
            <a:r>
              <a:rPr lang="en-US" sz="2800"/>
              <a:t>Use the same laboratory and the same methodology for all testing so that results may be accurately compared. Repeat baselines yearly</a:t>
            </a:r>
          </a:p>
          <a:p>
            <a:pPr eaLnBrk="1" hangingPunct="1"/>
            <a:endParaRPr lang="en-US" sz="2400"/>
          </a:p>
        </p:txBody>
      </p:sp>
    </p:spTree>
    <p:extLst>
      <p:ext uri="{BB962C8B-B14F-4D97-AF65-F5344CB8AC3E}">
        <p14:creationId xmlns:p14="http://schemas.microsoft.com/office/powerpoint/2010/main" val="1296104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4" descr="Untitled-1"/>
          <p:cNvPicPr>
            <a:picLocks noChangeAspect="1" noChangeArrowheads="1"/>
          </p:cNvPicPr>
          <p:nvPr/>
        </p:nvPicPr>
        <p:blipFill>
          <a:blip r:embed="rId3" cstate="print"/>
          <a:srcRect/>
          <a:stretch>
            <a:fillRect/>
          </a:stretch>
        </p:blipFill>
        <p:spPr bwMode="auto">
          <a:xfrm>
            <a:off x="5105400" y="0"/>
            <a:ext cx="4038600" cy="6858000"/>
          </a:xfrm>
          <a:prstGeom prst="rect">
            <a:avLst/>
          </a:prstGeom>
          <a:noFill/>
          <a:ln w="9525">
            <a:noFill/>
            <a:miter lim="800000"/>
            <a:headEnd/>
            <a:tailEnd/>
          </a:ln>
        </p:spPr>
      </p:pic>
      <p:sp>
        <p:nvSpPr>
          <p:cNvPr id="36867" name="Title 1"/>
          <p:cNvSpPr>
            <a:spLocks noGrp="1"/>
          </p:cNvSpPr>
          <p:nvPr>
            <p:ph type="title" idx="4294967295"/>
          </p:nvPr>
        </p:nvSpPr>
        <p:spPr>
          <a:xfrm>
            <a:off x="0" y="152400"/>
            <a:ext cx="5257800" cy="1143000"/>
          </a:xfrm>
        </p:spPr>
        <p:txBody>
          <a:bodyPr/>
          <a:lstStyle/>
          <a:p>
            <a:pPr eaLnBrk="1" hangingPunct="1"/>
            <a:r>
              <a:rPr lang="en-US" sz="4800"/>
              <a:t>Action Levels</a:t>
            </a:r>
          </a:p>
        </p:txBody>
      </p:sp>
      <p:sp>
        <p:nvSpPr>
          <p:cNvPr id="36868" name="Content Placeholder 2"/>
          <p:cNvSpPr>
            <a:spLocks noGrp="1"/>
          </p:cNvSpPr>
          <p:nvPr>
            <p:ph idx="4294967295"/>
          </p:nvPr>
        </p:nvSpPr>
        <p:spPr>
          <a:xfrm>
            <a:off x="381000" y="1600200"/>
            <a:ext cx="5257800" cy="4525963"/>
          </a:xfrm>
        </p:spPr>
        <p:txBody>
          <a:bodyPr/>
          <a:lstStyle/>
          <a:p>
            <a:pPr eaLnBrk="1" hangingPunct="1">
              <a:buFont typeface="Wingdings 2" pitchFamily="18" charset="2"/>
              <a:buChar char=""/>
            </a:pPr>
            <a:r>
              <a:rPr lang="en-US"/>
              <a:t>Evaluate Work Place</a:t>
            </a:r>
          </a:p>
          <a:p>
            <a:pPr lvl="1" eaLnBrk="1" hangingPunct="1">
              <a:buFont typeface="Wingdings" pitchFamily="2" charset="2"/>
              <a:buNone/>
            </a:pPr>
            <a:r>
              <a:rPr lang="en-US" sz="2400"/>
              <a:t>   &gt;20% decrease from baseline in AChE or PChE  =  Evaluate work practices</a:t>
            </a:r>
          </a:p>
          <a:p>
            <a:pPr eaLnBrk="1" hangingPunct="1">
              <a:buFont typeface="Wingdings 2" pitchFamily="18" charset="2"/>
              <a:buChar char=""/>
            </a:pPr>
            <a:r>
              <a:rPr lang="en-US"/>
              <a:t>Medical Removal</a:t>
            </a:r>
          </a:p>
          <a:p>
            <a:pPr lvl="1" eaLnBrk="1" hangingPunct="1">
              <a:buFont typeface="Wingdings" pitchFamily="2" charset="2"/>
              <a:buNone/>
            </a:pPr>
            <a:r>
              <a:rPr lang="en-US" sz="2400"/>
              <a:t>    &gt;30% decrease in AchE </a:t>
            </a:r>
            <a:r>
              <a:rPr lang="en-US" sz="2400" i="1"/>
              <a:t>or  &gt; </a:t>
            </a:r>
            <a:r>
              <a:rPr lang="en-US" sz="2400"/>
              <a:t>40% decrease in P C  hE </a:t>
            </a:r>
          </a:p>
          <a:p>
            <a:pPr lvl="1" eaLnBrk="1" hangingPunct="1">
              <a:buFont typeface="Wingdings" pitchFamily="2" charset="2"/>
              <a:buChar char="Ø"/>
            </a:pPr>
            <a:r>
              <a:rPr lang="en-US" sz="2000"/>
              <a:t>Remove worker from exposure to OPs and carbamates until levels return to within 80% of baseline</a:t>
            </a:r>
          </a:p>
          <a:p>
            <a:pPr eaLnBrk="1" hangingPunct="1"/>
            <a:endParaRPr lang="en-US"/>
          </a:p>
        </p:txBody>
      </p:sp>
      <p:sp>
        <p:nvSpPr>
          <p:cNvPr id="36869" name="Rectangle 5"/>
          <p:cNvSpPr>
            <a:spLocks noChangeArrowheads="1"/>
          </p:cNvSpPr>
          <p:nvPr/>
        </p:nvSpPr>
        <p:spPr bwMode="auto">
          <a:xfrm>
            <a:off x="7267575" y="6491288"/>
            <a:ext cx="1876425" cy="36671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FFFFFF"/>
                </a:solidFill>
              </a:rPr>
              <a:t>© earldotter.com</a:t>
            </a:r>
          </a:p>
        </p:txBody>
      </p:sp>
    </p:spTree>
    <p:extLst>
      <p:ext uri="{BB962C8B-B14F-4D97-AF65-F5344CB8AC3E}">
        <p14:creationId xmlns:p14="http://schemas.microsoft.com/office/powerpoint/2010/main" val="689394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152400"/>
            <a:ext cx="8229600" cy="914400"/>
          </a:xfrm>
        </p:spPr>
        <p:txBody>
          <a:bodyPr/>
          <a:lstStyle/>
          <a:p>
            <a:r>
              <a:rPr lang="en-US" dirty="0"/>
              <a:t>  Objectives </a:t>
            </a:r>
          </a:p>
        </p:txBody>
      </p:sp>
      <p:sp>
        <p:nvSpPr>
          <p:cNvPr id="3" name="Content Placeholder 2"/>
          <p:cNvSpPr>
            <a:spLocks noGrp="1"/>
          </p:cNvSpPr>
          <p:nvPr>
            <p:ph idx="1"/>
          </p:nvPr>
        </p:nvSpPr>
        <p:spPr>
          <a:xfrm>
            <a:off x="609600" y="1295400"/>
            <a:ext cx="7848600" cy="4983163"/>
          </a:xfrm>
        </p:spPr>
        <p:txBody>
          <a:bodyPr>
            <a:normAutofit/>
          </a:bodyPr>
          <a:lstStyle/>
          <a:p>
            <a:pPr marL="0" indent="0">
              <a:buNone/>
            </a:pPr>
            <a:endParaRPr lang="en-US" sz="2900" dirty="0"/>
          </a:p>
          <a:p>
            <a:pPr marL="514350" indent="-514350">
              <a:buFont typeface="+mj-lt"/>
              <a:buAutoNum type="arabicPeriod"/>
            </a:pPr>
            <a:r>
              <a:rPr lang="en-US" sz="2400" dirty="0"/>
              <a:t>Identify the appropriate use and selection of personal protective equipment for head to toe protection for agricultural hazards.  </a:t>
            </a:r>
          </a:p>
          <a:p>
            <a:pPr marL="514350" indent="-514350">
              <a:buFont typeface="+mj-lt"/>
              <a:buAutoNum type="arabicPeriod"/>
            </a:pPr>
            <a:r>
              <a:rPr lang="en-US" sz="2400" dirty="0"/>
              <a:t>Describe cholinesterase protocol and algorithm for health care providers.</a:t>
            </a:r>
          </a:p>
          <a:p>
            <a:pPr marL="514350" indent="-514350">
              <a:buFont typeface="+mj-lt"/>
              <a:buAutoNum type="arabicPeriod"/>
            </a:pPr>
            <a:r>
              <a:rPr lang="en-US" sz="2400" dirty="0"/>
              <a:t>Identify the appropriate use and selection of respiratory personal protective equipment.</a:t>
            </a:r>
          </a:p>
          <a:p>
            <a:pPr marL="514350" indent="-514350">
              <a:buFont typeface="+mj-lt"/>
              <a:buAutoNum type="arabicPeriod"/>
            </a:pPr>
            <a:r>
              <a:rPr lang="en-US" sz="2400" dirty="0"/>
              <a:t>Identify OSHA standards related to personal protective equipment. </a:t>
            </a:r>
          </a:p>
          <a:p>
            <a:pPr marL="514350" indent="-514350">
              <a:buFont typeface="+mj-lt"/>
              <a:buAutoNum type="arabicPeriod"/>
            </a:pPr>
            <a:endParaRPr lang="en-US" sz="2400" dirty="0"/>
          </a:p>
          <a:p>
            <a:pPr marL="514350" indent="-514350">
              <a:buFont typeface="+mj-lt"/>
              <a:buAutoNum type="arabicPeriod"/>
            </a:pPr>
            <a:endParaRPr lang="en-US" sz="2900" dirty="0"/>
          </a:p>
          <a:p>
            <a:pPr marL="1828800" lvl="3" indent="-457200">
              <a:buAutoNum type="arabicPeriod"/>
            </a:pPr>
            <a:endParaRPr lang="en-US" sz="2200" dirty="0"/>
          </a:p>
          <a:p>
            <a:pPr marL="1371600" lvl="3" indent="0">
              <a:buNone/>
            </a:pPr>
            <a:endParaRPr lang="en-US" dirty="0"/>
          </a:p>
        </p:txBody>
      </p:sp>
    </p:spTree>
    <p:extLst>
      <p:ext uri="{BB962C8B-B14F-4D97-AF65-F5344CB8AC3E}">
        <p14:creationId xmlns:p14="http://schemas.microsoft.com/office/powerpoint/2010/main" val="3826859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4114800" y="0"/>
            <a:ext cx="5029200" cy="1143000"/>
          </a:xfrm>
        </p:spPr>
        <p:txBody>
          <a:bodyPr/>
          <a:lstStyle/>
          <a:p>
            <a:pPr eaLnBrk="1" hangingPunct="1"/>
            <a:r>
              <a:rPr lang="en-US"/>
              <a:t>Return to  Work</a:t>
            </a:r>
          </a:p>
        </p:txBody>
      </p:sp>
      <p:sp>
        <p:nvSpPr>
          <p:cNvPr id="37891" name="Content Placeholder 2"/>
          <p:cNvSpPr>
            <a:spLocks noGrp="1"/>
          </p:cNvSpPr>
          <p:nvPr>
            <p:ph idx="4294967295"/>
          </p:nvPr>
        </p:nvSpPr>
        <p:spPr>
          <a:xfrm>
            <a:off x="3505200" y="1295400"/>
            <a:ext cx="5638800" cy="5029200"/>
          </a:xfrm>
        </p:spPr>
        <p:txBody>
          <a:bodyPr/>
          <a:lstStyle/>
          <a:p>
            <a:pPr eaLnBrk="1" hangingPunct="1">
              <a:buFont typeface="Wingdings 2" pitchFamily="18" charset="2"/>
              <a:buChar char=""/>
            </a:pPr>
            <a:r>
              <a:rPr lang="en-US" sz="2800" b="1"/>
              <a:t>Level to Return to Work</a:t>
            </a:r>
            <a:r>
              <a:rPr lang="en-US" sz="2400" b="1"/>
              <a:t> </a:t>
            </a:r>
          </a:p>
          <a:p>
            <a:pPr lvl="1" eaLnBrk="1" hangingPunct="1">
              <a:buFont typeface="Wingdings" pitchFamily="2" charset="2"/>
              <a:buChar char="Ø"/>
            </a:pPr>
            <a:r>
              <a:rPr lang="en-US" sz="2400"/>
              <a:t>Return to work when test result is  greater than or equal to  80% of baseline.</a:t>
            </a:r>
          </a:p>
          <a:p>
            <a:pPr eaLnBrk="1" hangingPunct="1">
              <a:buFont typeface="Wingdings 2" pitchFamily="18" charset="2"/>
              <a:buChar char=""/>
            </a:pPr>
            <a:r>
              <a:rPr lang="en-US" sz="2800" b="1"/>
              <a:t>Retest for Return to Work </a:t>
            </a:r>
          </a:p>
          <a:p>
            <a:pPr lvl="1" eaLnBrk="1" hangingPunct="1">
              <a:buFont typeface="Wingdings" pitchFamily="2" charset="2"/>
              <a:buChar char="Ø"/>
            </a:pPr>
            <a:r>
              <a:rPr lang="en-US" sz="2400"/>
              <a:t>Days to repeat test is determined by degree of ChE activity  reduction. </a:t>
            </a:r>
          </a:p>
          <a:p>
            <a:pPr lvl="1" eaLnBrk="1" hangingPunct="1">
              <a:buFont typeface="Wingdings" pitchFamily="2" charset="2"/>
              <a:buChar char="Ø"/>
            </a:pPr>
            <a:r>
              <a:rPr lang="en-US" sz="2400"/>
              <a:t> RBC:  (% depression - 20)  /0.83  = # of days to repeat test</a:t>
            </a:r>
          </a:p>
          <a:p>
            <a:pPr lvl="1" eaLnBrk="1" hangingPunct="1">
              <a:buFont typeface="Wingdings" pitchFamily="2" charset="2"/>
              <a:buChar char="Ø"/>
            </a:pPr>
            <a:r>
              <a:rPr lang="en-US" sz="2400"/>
              <a:t> plasma:  (% depression - 20) / 1.2  # of days to repeat test</a:t>
            </a:r>
          </a:p>
        </p:txBody>
      </p:sp>
      <p:pic>
        <p:nvPicPr>
          <p:cNvPr id="37892" name="Picture 5" descr="ChemicalPouring"/>
          <p:cNvPicPr>
            <a:picLocks noChangeAspect="1" noChangeArrowheads="1"/>
          </p:cNvPicPr>
          <p:nvPr/>
        </p:nvPicPr>
        <p:blipFill>
          <a:blip r:embed="rId3" cstate="print"/>
          <a:srcRect/>
          <a:stretch>
            <a:fillRect/>
          </a:stretch>
        </p:blipFill>
        <p:spPr bwMode="auto">
          <a:xfrm>
            <a:off x="0" y="0"/>
            <a:ext cx="3590925" cy="6858000"/>
          </a:xfrm>
          <a:prstGeom prst="rect">
            <a:avLst/>
          </a:prstGeom>
          <a:noFill/>
          <a:ln w="9525">
            <a:noFill/>
            <a:miter lim="800000"/>
            <a:headEnd/>
            <a:tailEnd/>
          </a:ln>
        </p:spPr>
      </p:pic>
    </p:spTree>
    <p:extLst>
      <p:ext uri="{BB962C8B-B14F-4D97-AF65-F5344CB8AC3E}">
        <p14:creationId xmlns:p14="http://schemas.microsoft.com/office/powerpoint/2010/main" val="127699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Title 1"/>
          <p:cNvSpPr>
            <a:spLocks noGrp="1"/>
          </p:cNvSpPr>
          <p:nvPr>
            <p:ph type="title" idx="4294967295"/>
          </p:nvPr>
        </p:nvSpPr>
        <p:spPr>
          <a:xfrm>
            <a:off x="3276600" y="0"/>
            <a:ext cx="5867400" cy="1143000"/>
          </a:xfrm>
        </p:spPr>
        <p:txBody>
          <a:bodyPr/>
          <a:lstStyle/>
          <a:p>
            <a:pPr eaLnBrk="1" hangingPunct="1"/>
            <a:r>
              <a:rPr lang="en-US" sz="4000"/>
              <a:t>Review  Work Practices </a:t>
            </a:r>
          </a:p>
        </p:txBody>
      </p:sp>
      <p:sp>
        <p:nvSpPr>
          <p:cNvPr id="38915" name="Content Placeholder 2"/>
          <p:cNvSpPr>
            <a:spLocks noGrp="1"/>
          </p:cNvSpPr>
          <p:nvPr>
            <p:ph idx="4294967295"/>
          </p:nvPr>
        </p:nvSpPr>
        <p:spPr>
          <a:xfrm>
            <a:off x="2743200" y="1371600"/>
            <a:ext cx="6400800" cy="4525963"/>
          </a:xfrm>
        </p:spPr>
        <p:txBody>
          <a:bodyPr/>
          <a:lstStyle/>
          <a:p>
            <a:pPr eaLnBrk="1" hangingPunct="1">
              <a:buFont typeface="Wingdings 2" pitchFamily="18" charset="2"/>
              <a:buChar char=""/>
            </a:pPr>
            <a:r>
              <a:rPr lang="en-US" sz="3000" dirty="0"/>
              <a:t>Review work practices when test result is less than 80% of baseline.</a:t>
            </a:r>
            <a:r>
              <a:rPr lang="en-US" sz="1000" dirty="0"/>
              <a:t>	</a:t>
            </a:r>
          </a:p>
          <a:p>
            <a:pPr lvl="1" eaLnBrk="1" hangingPunct="1">
              <a:buFont typeface="Wingdings" pitchFamily="2" charset="2"/>
              <a:buChar char="Ø"/>
            </a:pPr>
            <a:r>
              <a:rPr lang="en-US" sz="2600" dirty="0"/>
              <a:t>Reading and understanding label</a:t>
            </a:r>
          </a:p>
          <a:p>
            <a:pPr lvl="1" eaLnBrk="1" hangingPunct="1">
              <a:buFont typeface="Wingdings" pitchFamily="2" charset="2"/>
              <a:buChar char="Ø"/>
            </a:pPr>
            <a:r>
              <a:rPr lang="en-US" sz="2600"/>
              <a:t>U   se </a:t>
            </a:r>
            <a:r>
              <a:rPr lang="en-US" sz="2600" dirty="0"/>
              <a:t>of personal protective equipment</a:t>
            </a:r>
          </a:p>
          <a:p>
            <a:pPr lvl="1" eaLnBrk="1" hangingPunct="1">
              <a:buFont typeface="Wingdings" pitchFamily="2" charset="2"/>
              <a:buChar char="Ø"/>
            </a:pPr>
            <a:r>
              <a:rPr lang="en-US" sz="2600" dirty="0"/>
              <a:t>Pesticide handling practices</a:t>
            </a:r>
          </a:p>
          <a:p>
            <a:pPr lvl="1" eaLnBrk="1" hangingPunct="1">
              <a:buFont typeface="Wingdings" pitchFamily="2" charset="2"/>
              <a:buChar char="Ø"/>
            </a:pPr>
            <a:r>
              <a:rPr lang="en-US" sz="2600" dirty="0"/>
              <a:t>Precautions taken with chemical spills</a:t>
            </a:r>
          </a:p>
          <a:p>
            <a:pPr lvl="1" eaLnBrk="1" hangingPunct="1">
              <a:buFont typeface="Wingdings" pitchFamily="2" charset="2"/>
              <a:buChar char="Ø"/>
            </a:pPr>
            <a:r>
              <a:rPr lang="en-US" sz="2600" dirty="0"/>
              <a:t>Reporting symptoms</a:t>
            </a:r>
          </a:p>
          <a:p>
            <a:pPr lvl="1" eaLnBrk="1" hangingPunct="1">
              <a:buFont typeface="Wingdings" pitchFamily="2" charset="2"/>
              <a:buChar char="Ø"/>
            </a:pPr>
            <a:r>
              <a:rPr lang="en-US" sz="2600" dirty="0"/>
              <a:t>Reporting exposures</a:t>
            </a:r>
            <a:r>
              <a:rPr lang="en-US" dirty="0"/>
              <a:t> </a:t>
            </a:r>
          </a:p>
        </p:txBody>
      </p:sp>
      <p:pic>
        <p:nvPicPr>
          <p:cNvPr id="38916" name="Picture 4" descr="Digging"/>
          <p:cNvPicPr>
            <a:picLocks noChangeAspect="1" noChangeArrowheads="1"/>
          </p:cNvPicPr>
          <p:nvPr/>
        </p:nvPicPr>
        <p:blipFill>
          <a:blip r:embed="rId3" cstate="print"/>
          <a:srcRect/>
          <a:stretch>
            <a:fillRect/>
          </a:stretch>
        </p:blipFill>
        <p:spPr bwMode="auto">
          <a:xfrm>
            <a:off x="0" y="0"/>
            <a:ext cx="2533650" cy="6858000"/>
          </a:xfrm>
          <a:prstGeom prst="rect">
            <a:avLst/>
          </a:prstGeom>
          <a:noFill/>
          <a:ln w="9525">
            <a:noFill/>
            <a:miter lim="800000"/>
            <a:headEnd/>
            <a:tailEnd/>
          </a:ln>
        </p:spPr>
      </p:pic>
      <p:sp>
        <p:nvSpPr>
          <p:cNvPr id="38917" name="Rectangle 5"/>
          <p:cNvSpPr>
            <a:spLocks noChangeArrowheads="1"/>
          </p:cNvSpPr>
          <p:nvPr/>
        </p:nvSpPr>
        <p:spPr bwMode="auto">
          <a:xfrm>
            <a:off x="0" y="6491288"/>
            <a:ext cx="1876425" cy="36671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FFFFFF"/>
                </a:solidFill>
              </a:rPr>
              <a:t>© earldotter.com</a:t>
            </a:r>
          </a:p>
        </p:txBody>
      </p:sp>
    </p:spTree>
    <p:extLst>
      <p:ext uri="{BB962C8B-B14F-4D97-AF65-F5344CB8AC3E}">
        <p14:creationId xmlns:p14="http://schemas.microsoft.com/office/powerpoint/2010/main" val="3888902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4" descr="InjuredWorker"/>
          <p:cNvPicPr>
            <a:picLocks noChangeAspect="1" noChangeArrowheads="1"/>
          </p:cNvPicPr>
          <p:nvPr/>
        </p:nvPicPr>
        <p:blipFill>
          <a:blip r:embed="rId3" cstate="print"/>
          <a:srcRect/>
          <a:stretch>
            <a:fillRect/>
          </a:stretch>
        </p:blipFill>
        <p:spPr bwMode="auto">
          <a:xfrm>
            <a:off x="5181600" y="0"/>
            <a:ext cx="3962400" cy="6858000"/>
          </a:xfrm>
          <a:prstGeom prst="rect">
            <a:avLst/>
          </a:prstGeom>
          <a:noFill/>
          <a:ln w="9525">
            <a:noFill/>
            <a:miter lim="800000"/>
            <a:headEnd/>
            <a:tailEnd/>
          </a:ln>
        </p:spPr>
      </p:pic>
      <p:sp>
        <p:nvSpPr>
          <p:cNvPr id="39939" name="Rectangle 2"/>
          <p:cNvSpPr>
            <a:spLocks noGrp="1" noChangeArrowheads="1"/>
          </p:cNvSpPr>
          <p:nvPr>
            <p:ph type="title"/>
          </p:nvPr>
        </p:nvSpPr>
        <p:spPr>
          <a:xfrm>
            <a:off x="0" y="381000"/>
            <a:ext cx="5562600" cy="1143000"/>
          </a:xfrm>
        </p:spPr>
        <p:txBody>
          <a:bodyPr/>
          <a:lstStyle/>
          <a:p>
            <a:pPr eaLnBrk="1" hangingPunct="1"/>
            <a:r>
              <a:rPr lang="en-US"/>
              <a:t>Role of  Clinician</a:t>
            </a:r>
          </a:p>
        </p:txBody>
      </p:sp>
      <p:sp>
        <p:nvSpPr>
          <p:cNvPr id="39940" name="Rectangle 3"/>
          <p:cNvSpPr>
            <a:spLocks noGrp="1" noChangeArrowheads="1"/>
          </p:cNvSpPr>
          <p:nvPr>
            <p:ph idx="1"/>
          </p:nvPr>
        </p:nvSpPr>
        <p:spPr>
          <a:xfrm>
            <a:off x="228600" y="1600200"/>
            <a:ext cx="5257800" cy="4876800"/>
          </a:xfrm>
        </p:spPr>
        <p:txBody>
          <a:bodyPr/>
          <a:lstStyle/>
          <a:p>
            <a:pPr eaLnBrk="1" hangingPunct="1">
              <a:buFont typeface="Wingdings 2" pitchFamily="18" charset="2"/>
              <a:buChar char=""/>
            </a:pPr>
            <a:r>
              <a:rPr lang="en-US" sz="2400"/>
              <a:t>Monitor  Cholinesterase levels</a:t>
            </a:r>
          </a:p>
          <a:p>
            <a:pPr eaLnBrk="1" hangingPunct="1">
              <a:buFont typeface="Wingdings 2" pitchFamily="18" charset="2"/>
              <a:buChar char=""/>
            </a:pPr>
            <a:r>
              <a:rPr lang="en-US" sz="2400"/>
              <a:t>Understand signs and symptoms  </a:t>
            </a:r>
          </a:p>
          <a:p>
            <a:pPr eaLnBrk="1" hangingPunct="1">
              <a:buFont typeface="Wingdings 2" pitchFamily="18" charset="2"/>
              <a:buChar char=""/>
            </a:pPr>
            <a:r>
              <a:rPr lang="en-US" sz="2400"/>
              <a:t>Review protective measures with patient</a:t>
            </a:r>
          </a:p>
          <a:p>
            <a:pPr eaLnBrk="1" hangingPunct="1">
              <a:buFont typeface="Wingdings 2" pitchFamily="18" charset="2"/>
              <a:buChar char=""/>
            </a:pPr>
            <a:r>
              <a:rPr lang="en-US" sz="2400"/>
              <a:t>Review protective measures with employer </a:t>
            </a:r>
          </a:p>
          <a:p>
            <a:pPr eaLnBrk="1" hangingPunct="1">
              <a:buFont typeface="Wingdings 2" pitchFamily="18" charset="2"/>
              <a:buChar char=""/>
            </a:pPr>
            <a:r>
              <a:rPr lang="en-US" sz="2400"/>
              <a:t>Report</a:t>
            </a:r>
          </a:p>
          <a:p>
            <a:pPr eaLnBrk="1" hangingPunct="1">
              <a:buFont typeface="Wingdings 2" pitchFamily="18" charset="2"/>
              <a:buChar char=""/>
            </a:pPr>
            <a:r>
              <a:rPr lang="en-US" sz="2400"/>
              <a:t>Remember – No need to be an expert</a:t>
            </a:r>
          </a:p>
          <a:p>
            <a:pPr lvl="1" eaLnBrk="1" hangingPunct="1">
              <a:buFont typeface="Wingdings" pitchFamily="2" charset="2"/>
              <a:buChar char="Ø"/>
            </a:pPr>
            <a:r>
              <a:rPr lang="en-US" sz="2400"/>
              <a:t>Plenty of resources!</a:t>
            </a:r>
          </a:p>
        </p:txBody>
      </p:sp>
      <p:sp>
        <p:nvSpPr>
          <p:cNvPr id="39941" name="Rectangle 5"/>
          <p:cNvSpPr>
            <a:spLocks noChangeArrowheads="1"/>
          </p:cNvSpPr>
          <p:nvPr/>
        </p:nvSpPr>
        <p:spPr bwMode="auto">
          <a:xfrm>
            <a:off x="7267575" y="6491288"/>
            <a:ext cx="1876425" cy="36671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FFFFFF"/>
                </a:solidFill>
              </a:rPr>
              <a:t>© earldotter.com</a:t>
            </a:r>
          </a:p>
        </p:txBody>
      </p:sp>
    </p:spTree>
    <p:extLst>
      <p:ext uri="{BB962C8B-B14F-4D97-AF65-F5344CB8AC3E}">
        <p14:creationId xmlns:p14="http://schemas.microsoft.com/office/powerpoint/2010/main" val="2715526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p:spPr>
        <p:txBody>
          <a:bodyPr>
            <a:normAutofit/>
          </a:bodyPr>
          <a:lstStyle/>
          <a:p>
            <a:r>
              <a:rPr lang="en-US" sz="4000" dirty="0">
                <a:latin typeface="Calibri" pitchFamily="34" charset="0"/>
              </a:rPr>
              <a:t>               Prevent Exposures</a:t>
            </a:r>
          </a:p>
        </p:txBody>
      </p:sp>
      <p:sp>
        <p:nvSpPr>
          <p:cNvPr id="3" name="Content Placeholder 2"/>
          <p:cNvSpPr>
            <a:spLocks noGrp="1"/>
          </p:cNvSpPr>
          <p:nvPr>
            <p:ph idx="1"/>
          </p:nvPr>
        </p:nvSpPr>
        <p:spPr>
          <a:xfrm>
            <a:off x="1524000" y="2133600"/>
            <a:ext cx="7315200" cy="3916363"/>
          </a:xfrm>
        </p:spPr>
        <p:txBody>
          <a:bodyPr/>
          <a:lstStyle/>
          <a:p>
            <a:r>
              <a:rPr lang="en-US" dirty="0"/>
              <a:t>Cannot change the inherent toxicity of pesticides …but</a:t>
            </a:r>
          </a:p>
          <a:p>
            <a:r>
              <a:rPr lang="en-US" dirty="0"/>
              <a:t>You </a:t>
            </a:r>
            <a:r>
              <a:rPr lang="en-US" u="sng" dirty="0"/>
              <a:t>can</a:t>
            </a:r>
            <a:r>
              <a:rPr lang="en-US" dirty="0"/>
              <a:t> limit the possibility of poisoning by preventing and/or limiting exposure.</a:t>
            </a:r>
          </a:p>
        </p:txBody>
      </p:sp>
    </p:spTree>
    <p:extLst>
      <p:ext uri="{BB962C8B-B14F-4D97-AF65-F5344CB8AC3E}">
        <p14:creationId xmlns:p14="http://schemas.microsoft.com/office/powerpoint/2010/main" val="2711400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PPE for Chemicals </a:t>
            </a:r>
          </a:p>
        </p:txBody>
      </p:sp>
      <p:sp>
        <p:nvSpPr>
          <p:cNvPr id="3" name="Content Placeholder 2"/>
          <p:cNvSpPr>
            <a:spLocks noGrp="1"/>
          </p:cNvSpPr>
          <p:nvPr>
            <p:ph idx="1"/>
          </p:nvPr>
        </p:nvSpPr>
        <p:spPr>
          <a:xfrm>
            <a:off x="436756" y="1417638"/>
            <a:ext cx="8610600" cy="4754563"/>
          </a:xfrm>
        </p:spPr>
        <p:txBody>
          <a:bodyPr>
            <a:normAutofit fontScale="85000" lnSpcReduction="20000"/>
          </a:bodyPr>
          <a:lstStyle/>
          <a:p>
            <a:r>
              <a:rPr lang="en-US" dirty="0"/>
              <a:t>Read the Label – “The Label is the Law”</a:t>
            </a:r>
          </a:p>
          <a:p>
            <a:r>
              <a:rPr lang="en-US" dirty="0"/>
              <a:t>Pesticide product label instructions override WPS</a:t>
            </a:r>
          </a:p>
          <a:p>
            <a:pPr lvl="1">
              <a:buFont typeface="Wingdings" panose="05000000000000000000" pitchFamily="2" charset="2"/>
              <a:buChar char="Ø"/>
            </a:pPr>
            <a:r>
              <a:rPr lang="en-US" sz="2200" dirty="0"/>
              <a:t>Three exceptions: PPE use in a closed system, restricted entry intervals, double notification (oral &amp; posted)</a:t>
            </a:r>
            <a:endParaRPr lang="en-US" dirty="0"/>
          </a:p>
          <a:p>
            <a:r>
              <a:rPr lang="en-US" dirty="0"/>
              <a:t>Look for “precautionary statement”  which describes how poisonous the product is and how to best protect yourself</a:t>
            </a:r>
          </a:p>
          <a:p>
            <a:r>
              <a:rPr lang="en-US" dirty="0"/>
              <a:t>Signal words include: Caution, Warning, Danger</a:t>
            </a:r>
          </a:p>
          <a:p>
            <a:r>
              <a:rPr lang="en-US" dirty="0"/>
              <a:t>If PPE information is not available, contact the manufacturer via website or phone; or purchase new equipment</a:t>
            </a:r>
          </a:p>
          <a:p>
            <a:r>
              <a:rPr lang="en-US" dirty="0"/>
              <a:t>Use of Restricted Pesticides requires specialized training and certification</a:t>
            </a:r>
          </a:p>
          <a:p>
            <a:endParaRPr lang="en-US" dirty="0"/>
          </a:p>
        </p:txBody>
      </p:sp>
    </p:spTree>
    <p:extLst>
      <p:ext uri="{BB962C8B-B14F-4D97-AF65-F5344CB8AC3E}">
        <p14:creationId xmlns:p14="http://schemas.microsoft.com/office/powerpoint/2010/main" val="841318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Labels – Proper PPE </a:t>
            </a:r>
          </a:p>
        </p:txBody>
      </p:sp>
      <p:sp>
        <p:nvSpPr>
          <p:cNvPr id="5" name="Rectangle 11"/>
          <p:cNvSpPr>
            <a:spLocks noGrp="1" noChangeArrowheads="1"/>
          </p:cNvSpPr>
          <p:nvPr>
            <p:ph idx="1"/>
          </p:nvPr>
        </p:nvSpPr>
        <p:spPr bwMode="auto">
          <a:xfrm>
            <a:off x="457200" y="1600200"/>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sz="1800" b="1" i="1" dirty="0">
                <a:solidFill>
                  <a:srgbClr val="000000"/>
                </a:solidFill>
                <a:latin typeface="Comic Sans MS" panose="030F0702030302020204" pitchFamily="66" charset="0"/>
              </a:rPr>
              <a:t>Example:  </a:t>
            </a:r>
            <a:r>
              <a:rPr lang="en-US" sz="1800" i="1" dirty="0">
                <a:solidFill>
                  <a:srgbClr val="000000"/>
                </a:solidFill>
                <a:latin typeface="Comic Sans MS" panose="030F0702030302020204" pitchFamily="66" charset="0"/>
              </a:rPr>
              <a:t>Chemical-resistant gloves and footwear should not be worn when handling certain fumigant gases, such as methyl bromide. </a:t>
            </a:r>
          </a:p>
        </p:txBody>
      </p:sp>
      <p:sp>
        <p:nvSpPr>
          <p:cNvPr id="6" name="TextBox 6"/>
          <p:cNvSpPr txBox="1">
            <a:spLocks noChangeArrowheads="1"/>
          </p:cNvSpPr>
          <p:nvPr/>
        </p:nvSpPr>
        <p:spPr bwMode="auto">
          <a:xfrm>
            <a:off x="3505200" y="2286000"/>
            <a:ext cx="2362200" cy="338138"/>
          </a:xfrm>
          <a:prstGeom prst="rect">
            <a:avLst/>
          </a:prstGeom>
          <a:solidFill>
            <a:srgbClr val="333399">
              <a:alpha val="8588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Comic Sans MS" panose="030F0702030302020204" pitchFamily="66" charset="0"/>
              </a:rPr>
              <a:t>Methyl Bromide Label</a:t>
            </a:r>
          </a:p>
        </p:txBody>
      </p:sp>
      <p:sp>
        <p:nvSpPr>
          <p:cNvPr id="7" name="Left Arrow 6" title="Left pointing arrow pointing at the label for Methyl Bromide"/>
          <p:cNvSpPr/>
          <p:nvPr/>
        </p:nvSpPr>
        <p:spPr>
          <a:xfrm>
            <a:off x="6019800" y="2286000"/>
            <a:ext cx="685800" cy="239713"/>
          </a:xfrm>
          <a:prstGeom prst="leftArrow">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50000"/>
              </a:spcBef>
              <a:spcAft>
                <a:spcPct val="0"/>
              </a:spcAft>
              <a:buClrTx/>
              <a:buSzTx/>
              <a:buFontTx/>
              <a:buNone/>
              <a:tabLst/>
              <a:defRPr/>
            </a:pPr>
            <a:endParaRPr kumimoji="0" lang="en-US" sz="2000" b="0" i="1" u="none" strike="noStrike" kern="0" cap="none" spc="0" normalizeH="0" baseline="0" noProof="0" dirty="0">
              <a:ln>
                <a:noFill/>
              </a:ln>
              <a:solidFill>
                <a:srgbClr val="FFFFFF"/>
              </a:solidFill>
              <a:effectLst/>
              <a:uLnTx/>
              <a:uFillTx/>
              <a:latin typeface="Arial"/>
              <a:ea typeface="+mn-ea"/>
              <a:cs typeface="+mn-cs"/>
            </a:endParaRPr>
          </a:p>
        </p:txBody>
      </p:sp>
      <p:pic>
        <p:nvPicPr>
          <p:cNvPr id="8" name="Picture 3" title="Statement about required PP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2743200"/>
            <a:ext cx="5638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752600" y="4506433"/>
            <a:ext cx="22860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omic Sans MS" panose="030F0702030302020204" pitchFamily="66" charset="0"/>
              </a:rPr>
              <a:t>PPE should be selected based on the requirements of a specific product label and how the product will be used</a:t>
            </a:r>
          </a:p>
          <a:p>
            <a:pPr marL="0" marR="0" lvl="0" indent="0" defTabSz="914400" eaLnBrk="1" fontAlgn="base" latinLnBrk="0" hangingPunct="1">
              <a:lnSpc>
                <a:spcPct val="100000"/>
              </a:lnSpc>
              <a:spcBef>
                <a:spcPct val="5000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endParaRPr>
          </a:p>
        </p:txBody>
      </p:sp>
      <p:pic>
        <p:nvPicPr>
          <p:cNvPr id="11" name="Picture 2" descr="H:\NIOSH Meetings\MeBrBurn.JPG" title="Image of feet with Methyl Bromide Chemical Burn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22856" y="4506433"/>
            <a:ext cx="3033472" cy="209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817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Selecting Dermal Protection or Chemical Protective Clothing</a:t>
            </a:r>
          </a:p>
        </p:txBody>
      </p:sp>
      <p:sp>
        <p:nvSpPr>
          <p:cNvPr id="3" name="Content Placeholder 2"/>
          <p:cNvSpPr>
            <a:spLocks noGrp="1"/>
          </p:cNvSpPr>
          <p:nvPr>
            <p:ph idx="1"/>
          </p:nvPr>
        </p:nvSpPr>
        <p:spPr/>
        <p:txBody>
          <a:bodyPr/>
          <a:lstStyle/>
          <a:p>
            <a:pPr>
              <a:buFont typeface="Arial" pitchFamily="34" charset="0"/>
              <a:buChar char="•"/>
            </a:pPr>
            <a:r>
              <a:rPr lang="en-US" dirty="0"/>
              <a:t>Material Safety Data Sheet should identify  chemical protective material (e.g., neoprene, butyl rubber). </a:t>
            </a:r>
          </a:p>
          <a:p>
            <a:pPr>
              <a:buFont typeface="Arial" pitchFamily="34" charset="0"/>
              <a:buChar char="•"/>
            </a:pPr>
            <a:r>
              <a:rPr lang="en-US" dirty="0"/>
              <a:t>If missing, contact the supplier or manufacturer of the Chemical.</a:t>
            </a:r>
          </a:p>
          <a:p>
            <a:pPr>
              <a:buFont typeface="Arial" pitchFamily="34" charset="0"/>
              <a:buChar char="•"/>
            </a:pPr>
            <a:r>
              <a:rPr lang="en-US" dirty="0"/>
              <a:t>Protective clothing manufacturers can also be contacted and offer appropriate choices. </a:t>
            </a:r>
            <a:br>
              <a:rPr lang="en-US" dirty="0"/>
            </a:br>
            <a:endParaRPr lang="en-US" dirty="0"/>
          </a:p>
        </p:txBody>
      </p:sp>
      <p:pic>
        <p:nvPicPr>
          <p:cNvPr id="4" name="Picture 3" title="AgriSafe log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43800" y="6154995"/>
            <a:ext cx="1329043" cy="499915"/>
          </a:xfrm>
          <a:prstGeom prst="rect">
            <a:avLst/>
          </a:prstGeom>
        </p:spPr>
      </p:pic>
    </p:spTree>
    <p:extLst>
      <p:ext uri="{BB962C8B-B14F-4D97-AF65-F5344CB8AC3E}">
        <p14:creationId xmlns:p14="http://schemas.microsoft.com/office/powerpoint/2010/main" val="2405742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Important Terms for Protective Clothing</a:t>
            </a:r>
          </a:p>
        </p:txBody>
      </p:sp>
      <p:sp>
        <p:nvSpPr>
          <p:cNvPr id="3" name="Content Placeholder 2"/>
          <p:cNvSpPr>
            <a:spLocks noGrp="1"/>
          </p:cNvSpPr>
          <p:nvPr>
            <p:ph idx="1"/>
          </p:nvPr>
        </p:nvSpPr>
        <p:spPr/>
        <p:txBody>
          <a:bodyPr/>
          <a:lstStyle/>
          <a:p>
            <a:pPr>
              <a:buFont typeface="Arial" pitchFamily="34" charset="0"/>
              <a:buChar char="•"/>
            </a:pPr>
            <a:r>
              <a:rPr lang="en-US" dirty="0"/>
              <a:t>Permeation rate - rate chemical moves through the material.</a:t>
            </a:r>
          </a:p>
          <a:p>
            <a:pPr>
              <a:buFont typeface="Arial" pitchFamily="34" charset="0"/>
              <a:buChar char="•"/>
            </a:pPr>
            <a:r>
              <a:rPr lang="en-US" dirty="0"/>
              <a:t>Breakthrough time - time a chemical takes to permeate through the material.</a:t>
            </a:r>
          </a:p>
          <a:p>
            <a:pPr>
              <a:buFont typeface="Arial" pitchFamily="34" charset="0"/>
              <a:buChar char="•"/>
            </a:pPr>
            <a:r>
              <a:rPr lang="en-US" dirty="0"/>
              <a:t>Degradation - measurement of material’s physical deterioration from the chemical</a:t>
            </a:r>
            <a:r>
              <a:rPr lang="en-US" dirty="0">
                <a:solidFill>
                  <a:schemeClr val="tx2"/>
                </a:solidFill>
              </a:rPr>
              <a:t>. </a:t>
            </a:r>
          </a:p>
        </p:txBody>
      </p:sp>
      <p:pic>
        <p:nvPicPr>
          <p:cNvPr id="4" name="Picture 3" title="AgriSafe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0" y="6157055"/>
            <a:ext cx="1329043" cy="499915"/>
          </a:xfrm>
          <a:prstGeom prst="rect">
            <a:avLst/>
          </a:prstGeom>
        </p:spPr>
      </p:pic>
    </p:spTree>
    <p:extLst>
      <p:ext uri="{BB962C8B-B14F-4D97-AF65-F5344CB8AC3E}">
        <p14:creationId xmlns:p14="http://schemas.microsoft.com/office/powerpoint/2010/main" val="943873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t>Head to Toe </a:t>
            </a:r>
            <a:r>
              <a:rPr lang="en-US" sz="4000" dirty="0" smtClean="0"/>
              <a:t>Protection </a:t>
            </a:r>
            <a:endParaRPr lang="en-US" sz="4000" dirty="0"/>
          </a:p>
        </p:txBody>
      </p:sp>
      <p:pic>
        <p:nvPicPr>
          <p:cNvPr id="7171" name="Picture 3" title="Image of a body and the body part's absorption rate"/>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5791200" y="838200"/>
            <a:ext cx="2819400" cy="576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8"/>
          <p:cNvSpPr txBox="1">
            <a:spLocks/>
          </p:cNvSpPr>
          <p:nvPr/>
        </p:nvSpPr>
        <p:spPr bwMode="auto">
          <a:xfrm>
            <a:off x="685800" y="1600200"/>
            <a:ext cx="441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i="0" u="none" strike="noStrike" kern="0" cap="none" spc="0" normalizeH="0" baseline="0" noProof="0" dirty="0">
                <a:ln>
                  <a:noFill/>
                </a:ln>
                <a:solidFill>
                  <a:srgbClr val="000000"/>
                </a:solidFill>
                <a:effectLst/>
                <a:uLnTx/>
                <a:uFillTx/>
                <a:ea typeface="+mn-ea"/>
                <a:cs typeface="+mn-cs"/>
              </a:rPr>
              <a:t>Absorption rates of body -  why PPE is important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i="0" u="none" strike="noStrike" kern="0" cap="none" spc="0" normalizeH="0" baseline="0" noProof="0" dirty="0">
                <a:ln>
                  <a:noFill/>
                </a:ln>
                <a:solidFill>
                  <a:srgbClr val="000000"/>
                </a:solidFill>
                <a:effectLst/>
                <a:uLnTx/>
                <a:uFillTx/>
                <a:ea typeface="+mn-ea"/>
                <a:cs typeface="+mn-cs"/>
              </a:rPr>
              <a:t>Donning and Doffing: proper methods of putting PPE on and taking PPE off</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i="0" u="none" strike="noStrike" kern="0" cap="none" spc="0" normalizeH="0" baseline="0" noProof="0" dirty="0">
                <a:ln>
                  <a:noFill/>
                </a:ln>
                <a:solidFill>
                  <a:srgbClr val="000000"/>
                </a:solidFill>
                <a:effectLst/>
                <a:uLnTx/>
                <a:uFillTx/>
                <a:ea typeface="+mn-ea"/>
                <a:cs typeface="+mn-cs"/>
              </a:rPr>
              <a:t>Practical use </a:t>
            </a:r>
            <a:endParaRPr lang="en-US" kern="0" dirty="0">
              <a:solidFill>
                <a:srgbClr val="000000"/>
              </a:solidFill>
            </a:endParaRPr>
          </a:p>
          <a:p>
            <a:pPr lvl="1" indent="-342900" eaLnBrk="1" fontAlgn="auto" hangingPunct="1">
              <a:spcAft>
                <a:spcPts val="0"/>
              </a:spcAft>
              <a:buFont typeface="Arial" pitchFamily="34" charset="0"/>
              <a:buChar char="•"/>
              <a:defRPr/>
            </a:pPr>
            <a:r>
              <a:rPr kumimoji="0" lang="en-US" sz="2400" i="0" u="none" strike="noStrike" kern="0" cap="none" spc="0" normalizeH="0" baseline="0" noProof="0" dirty="0">
                <a:ln>
                  <a:noFill/>
                </a:ln>
                <a:solidFill>
                  <a:srgbClr val="000000"/>
                </a:solidFill>
                <a:effectLst/>
                <a:uLnTx/>
                <a:uFillTx/>
                <a:ea typeface="+mn-ea"/>
                <a:cs typeface="+mn-cs"/>
              </a:rPr>
              <a:t>Long sleeve, long pants</a:t>
            </a:r>
          </a:p>
          <a:p>
            <a:pPr lvl="1" indent="-342900" eaLnBrk="1" fontAlgn="auto" hangingPunct="1">
              <a:spcAft>
                <a:spcPts val="0"/>
              </a:spcAft>
              <a:buFont typeface="Arial" pitchFamily="34" charset="0"/>
              <a:buChar char="•"/>
              <a:defRPr/>
            </a:pPr>
            <a:r>
              <a:rPr kumimoji="0" lang="en-US" sz="2400" i="0" u="none" strike="noStrike" kern="0" cap="none" spc="0" normalizeH="0" baseline="0" noProof="0" dirty="0">
                <a:ln>
                  <a:noFill/>
                </a:ln>
                <a:solidFill>
                  <a:srgbClr val="000000"/>
                </a:solidFill>
                <a:effectLst/>
                <a:uLnTx/>
                <a:uFillTx/>
                <a:ea typeface="+mn-ea"/>
                <a:cs typeface="+mn-cs"/>
              </a:rPr>
              <a:t>when is that okay?</a:t>
            </a:r>
          </a:p>
        </p:txBody>
      </p:sp>
    </p:spTree>
    <p:extLst>
      <p:ext uri="{BB962C8B-B14F-4D97-AF65-F5344CB8AC3E}">
        <p14:creationId xmlns:p14="http://schemas.microsoft.com/office/powerpoint/2010/main" val="3051466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Title 1" hidden="1"/>
          <p:cNvSpPr>
            <a:spLocks noGrp="1"/>
          </p:cNvSpPr>
          <p:nvPr>
            <p:ph type="title"/>
          </p:nvPr>
        </p:nvSpPr>
        <p:spPr/>
        <p:txBody>
          <a:bodyPr/>
          <a:lstStyle/>
          <a:p>
            <a:r>
              <a:rPr lang="en-US" dirty="0" smtClean="0"/>
              <a:t>Dress for Success</a:t>
            </a:r>
            <a:endParaRPr lang="en-US" dirty="0"/>
          </a:p>
        </p:txBody>
      </p:sp>
      <p:pic>
        <p:nvPicPr>
          <p:cNvPr id="77827" name="Picture 3" descr="PPE Brochure_Page_1.jpg" title="Image of a PPE brochur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6800" y="253344"/>
            <a:ext cx="4632291" cy="599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4"/>
          <p:cNvSpPr txBox="1">
            <a:spLocks noChangeArrowheads="1"/>
          </p:cNvSpPr>
          <p:nvPr/>
        </p:nvSpPr>
        <p:spPr bwMode="auto">
          <a:xfrm>
            <a:off x="6400800" y="2409825"/>
            <a:ext cx="2438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tx1"/>
                </a:solidFill>
                <a:latin typeface="Arial" charset="0"/>
              </a:defRPr>
            </a:lvl1pPr>
            <a:lvl2pPr marL="742950" indent="-285750" eaLnBrk="0" hangingPunct="0">
              <a:defRPr sz="2000" i="1">
                <a:solidFill>
                  <a:schemeClr val="tx1"/>
                </a:solidFill>
                <a:latin typeface="Arial" charset="0"/>
              </a:defRPr>
            </a:lvl2pPr>
            <a:lvl3pPr marL="1143000" indent="-228600" eaLnBrk="0" hangingPunct="0">
              <a:defRPr sz="2000" i="1">
                <a:solidFill>
                  <a:schemeClr val="tx1"/>
                </a:solidFill>
                <a:latin typeface="Arial" charset="0"/>
              </a:defRPr>
            </a:lvl3pPr>
            <a:lvl4pPr marL="1600200" indent="-228600" eaLnBrk="0" hangingPunct="0">
              <a:defRPr sz="2000" i="1">
                <a:solidFill>
                  <a:schemeClr val="tx1"/>
                </a:solidFill>
                <a:latin typeface="Arial" charset="0"/>
              </a:defRPr>
            </a:lvl4pPr>
            <a:lvl5pPr marL="2057400" indent="-228600" eaLnBrk="0" hangingPunct="0">
              <a:defRPr sz="2000" i="1">
                <a:solidFill>
                  <a:schemeClr val="tx1"/>
                </a:solidFill>
                <a:latin typeface="Arial" charset="0"/>
              </a:defRPr>
            </a:lvl5pPr>
            <a:lvl6pPr marL="2514600" indent="-228600" eaLnBrk="0" fontAlgn="base" hangingPunct="0">
              <a:spcBef>
                <a:spcPct val="50000"/>
              </a:spcBef>
              <a:spcAft>
                <a:spcPct val="0"/>
              </a:spcAft>
              <a:defRPr sz="2000" i="1">
                <a:solidFill>
                  <a:schemeClr val="tx1"/>
                </a:solidFill>
                <a:latin typeface="Arial" charset="0"/>
              </a:defRPr>
            </a:lvl6pPr>
            <a:lvl7pPr marL="2971800" indent="-228600" eaLnBrk="0" fontAlgn="base" hangingPunct="0">
              <a:spcBef>
                <a:spcPct val="50000"/>
              </a:spcBef>
              <a:spcAft>
                <a:spcPct val="0"/>
              </a:spcAft>
              <a:defRPr sz="2000" i="1">
                <a:solidFill>
                  <a:schemeClr val="tx1"/>
                </a:solidFill>
                <a:latin typeface="Arial" charset="0"/>
              </a:defRPr>
            </a:lvl7pPr>
            <a:lvl8pPr marL="3429000" indent="-228600" eaLnBrk="0" fontAlgn="base" hangingPunct="0">
              <a:spcBef>
                <a:spcPct val="50000"/>
              </a:spcBef>
              <a:spcAft>
                <a:spcPct val="0"/>
              </a:spcAft>
              <a:defRPr sz="2000" i="1">
                <a:solidFill>
                  <a:schemeClr val="tx1"/>
                </a:solidFill>
                <a:latin typeface="Arial" charset="0"/>
              </a:defRPr>
            </a:lvl8pPr>
            <a:lvl9pPr marL="3886200" indent="-228600" eaLnBrk="0" fontAlgn="base" hangingPunct="0">
              <a:spcBef>
                <a:spcPct val="50000"/>
              </a:spcBef>
              <a:spcAft>
                <a:spcPct val="0"/>
              </a:spcAft>
              <a:defRPr sz="2000" i="1">
                <a:solidFill>
                  <a:schemeClr val="tx1"/>
                </a:solidFill>
                <a:latin typeface="Arial" charset="0"/>
              </a:defRPr>
            </a:lvl9pPr>
          </a:lstStyle>
          <a:p>
            <a:pPr algn="ctr" eaLnBrk="1" fontAlgn="base" hangingPunct="1">
              <a:spcBef>
                <a:spcPct val="50000"/>
              </a:spcBef>
              <a:spcAft>
                <a:spcPct val="0"/>
              </a:spcAft>
            </a:pPr>
            <a:r>
              <a:rPr lang="en-US" dirty="0">
                <a:solidFill>
                  <a:prstClr val="white"/>
                </a:solidFill>
              </a:rPr>
              <a:t>National Pesticide PPE Training  Solutions Committee</a:t>
            </a:r>
          </a:p>
        </p:txBody>
      </p:sp>
      <p:sp>
        <p:nvSpPr>
          <p:cNvPr id="2" name="Rectangle 1"/>
          <p:cNvSpPr/>
          <p:nvPr/>
        </p:nvSpPr>
        <p:spPr>
          <a:xfrm>
            <a:off x="6383079" y="4320545"/>
            <a:ext cx="2581940" cy="1569660"/>
          </a:xfrm>
          <a:prstGeom prst="rect">
            <a:avLst/>
          </a:prstGeom>
        </p:spPr>
        <p:txBody>
          <a:bodyPr wrap="square">
            <a:spAutoFit/>
          </a:bodyPr>
          <a:lstStyle/>
          <a:p>
            <a:r>
              <a:rPr lang="en-US" sz="1200" dirty="0"/>
              <a:t>Source: National Association of County Agricultural Agents: nacaa.com</a:t>
            </a:r>
          </a:p>
          <a:p>
            <a:r>
              <a:rPr lang="en-US" sz="1200" dirty="0"/>
              <a:t>Source: Pesticide Environmental Stewardship: pesticidestewardship.org</a:t>
            </a:r>
          </a:p>
          <a:p>
            <a:r>
              <a:rPr lang="en-US" sz="1200" dirty="0"/>
              <a:t>Source: Syngenta Environmental Stewardship: syngentacropprotection.com/</a:t>
            </a:r>
          </a:p>
          <a:p>
            <a:r>
              <a:rPr lang="en-US" sz="1200" dirty="0" err="1"/>
              <a:t>Env_Stewardship</a:t>
            </a:r>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457200"/>
            <a:ext cx="6629400" cy="762000"/>
          </a:xfrm>
        </p:spPr>
        <p:txBody>
          <a:bodyPr>
            <a:normAutofit/>
          </a:bodyPr>
          <a:lstStyle/>
          <a:p>
            <a:r>
              <a:rPr lang="en-US" sz="4000" dirty="0"/>
              <a:t>    Opportunities for Exposures</a:t>
            </a:r>
          </a:p>
        </p:txBody>
      </p:sp>
      <p:sp>
        <p:nvSpPr>
          <p:cNvPr id="3" name="Content Placeholder 2"/>
          <p:cNvSpPr>
            <a:spLocks noGrp="1"/>
          </p:cNvSpPr>
          <p:nvPr>
            <p:ph idx="1"/>
          </p:nvPr>
        </p:nvSpPr>
        <p:spPr>
          <a:xfrm>
            <a:off x="381000" y="1752600"/>
            <a:ext cx="7848600" cy="4068763"/>
          </a:xfrm>
        </p:spPr>
        <p:txBody>
          <a:bodyPr>
            <a:normAutofit fontScale="77500" lnSpcReduction="20000"/>
          </a:bodyPr>
          <a:lstStyle/>
          <a:p>
            <a:pPr lvl="2"/>
            <a:endParaRPr lang="en-US" sz="2800" dirty="0"/>
          </a:p>
          <a:p>
            <a:pPr lvl="2"/>
            <a:r>
              <a:rPr lang="en-US" sz="2800" dirty="0"/>
              <a:t>Variety of  exposures in agriculture result in multiple risks </a:t>
            </a:r>
          </a:p>
          <a:p>
            <a:pPr lvl="3"/>
            <a:r>
              <a:rPr lang="en-US" sz="2600" dirty="0"/>
              <a:t>Dusts (organic: bacteria, endotoxin, fungal spores; pesticide residues) </a:t>
            </a:r>
          </a:p>
          <a:p>
            <a:pPr lvl="3"/>
            <a:r>
              <a:rPr lang="en-US" sz="2600" dirty="0"/>
              <a:t>Pesticides and chemicals</a:t>
            </a:r>
          </a:p>
          <a:p>
            <a:pPr lvl="3"/>
            <a:r>
              <a:rPr lang="en-US" sz="2600" dirty="0"/>
              <a:t>Gases (Anhydrous ammonia, hydrogen sulfide, welding) </a:t>
            </a:r>
          </a:p>
          <a:p>
            <a:pPr lvl="3"/>
            <a:r>
              <a:rPr lang="en-US" sz="2600" dirty="0"/>
              <a:t>Vapors (fumigants, gasoline, diesel) </a:t>
            </a:r>
          </a:p>
          <a:p>
            <a:pPr lvl="3"/>
            <a:r>
              <a:rPr lang="en-US" sz="2600" dirty="0"/>
              <a:t>Confined space (oxygen deficient atmosphere)</a:t>
            </a:r>
          </a:p>
          <a:p>
            <a:pPr lvl="3"/>
            <a:r>
              <a:rPr lang="en-US" sz="2600" dirty="0"/>
              <a:t>Flying objects (cutting, grinding, sawing, drilling, mowing)</a:t>
            </a:r>
          </a:p>
          <a:p>
            <a:pPr lvl="3"/>
            <a:r>
              <a:rPr lang="en-US" sz="2600" dirty="0"/>
              <a:t>Noise (machinery, livestock, tools) </a:t>
            </a:r>
          </a:p>
          <a:p>
            <a:pPr lvl="3"/>
            <a:r>
              <a:rPr lang="en-US" sz="2600" dirty="0"/>
              <a:t>Sun - Heat </a:t>
            </a:r>
          </a:p>
          <a:p>
            <a:pPr lvl="3"/>
            <a:r>
              <a:rPr lang="en-US" sz="2600" dirty="0"/>
              <a:t>Hazardous equipment and machinery </a:t>
            </a:r>
          </a:p>
          <a:p>
            <a:pPr lvl="3"/>
            <a:r>
              <a:rPr lang="en-US" sz="2600" dirty="0"/>
              <a:t>Livestock </a:t>
            </a:r>
          </a:p>
          <a:p>
            <a:pPr lvl="3"/>
            <a:endParaRPr lang="en-US" sz="2600" dirty="0"/>
          </a:p>
          <a:p>
            <a:pPr lvl="3"/>
            <a:endParaRPr lang="en-US" sz="2600" dirty="0"/>
          </a:p>
          <a:p>
            <a:pPr lvl="3"/>
            <a:endParaRPr lang="en-US" sz="2600" dirty="0"/>
          </a:p>
          <a:p>
            <a:pPr lvl="3"/>
            <a:endParaRPr lang="en-US" sz="2600" dirty="0"/>
          </a:p>
          <a:p>
            <a:pPr lvl="3"/>
            <a:endParaRPr lang="en-US" sz="2600" dirty="0"/>
          </a:p>
          <a:p>
            <a:pPr lvl="3"/>
            <a:endParaRPr lang="en-US" dirty="0"/>
          </a:p>
          <a:p>
            <a:pPr lvl="3"/>
            <a:endParaRPr lang="en-US" dirty="0"/>
          </a:p>
          <a:p>
            <a:pPr lvl="3"/>
            <a:endParaRPr lang="en-US" dirty="0"/>
          </a:p>
          <a:p>
            <a:pPr lvl="2"/>
            <a:endParaRPr lang="en-US" sz="2800" dirty="0"/>
          </a:p>
          <a:p>
            <a:pPr lvl="2"/>
            <a:endParaRPr lang="en-US" sz="2800" dirty="0"/>
          </a:p>
        </p:txBody>
      </p:sp>
    </p:spTree>
    <p:extLst>
      <p:ext uri="{BB962C8B-B14F-4D97-AF65-F5344CB8AC3E}">
        <p14:creationId xmlns:p14="http://schemas.microsoft.com/office/powerpoint/2010/main" val="3841251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Coveralls </a:t>
            </a:r>
          </a:p>
        </p:txBody>
      </p:sp>
      <p:sp>
        <p:nvSpPr>
          <p:cNvPr id="3" name="Content Placeholder 2"/>
          <p:cNvSpPr>
            <a:spLocks noGrp="1"/>
          </p:cNvSpPr>
          <p:nvPr>
            <p:ph idx="1"/>
          </p:nvPr>
        </p:nvSpPr>
        <p:spPr/>
        <p:txBody>
          <a:bodyPr>
            <a:normAutofit lnSpcReduction="10000"/>
          </a:bodyPr>
          <a:lstStyle/>
          <a:p>
            <a:r>
              <a:rPr lang="en-US" sz="2800" dirty="0"/>
              <a:t>Some pesticides will require long sleeved shirts and long pants – look for good quality woven fabrics          (adhere to laundering directives)</a:t>
            </a:r>
          </a:p>
          <a:p>
            <a:endParaRPr lang="en-US" sz="2800" dirty="0"/>
          </a:p>
          <a:p>
            <a:r>
              <a:rPr lang="en-US" sz="2800" dirty="0"/>
              <a:t>Several pesticides will require coveralls over shirts and pants of a woven or bonded fabric</a:t>
            </a:r>
          </a:p>
          <a:p>
            <a:endParaRPr lang="en-US" sz="2800" dirty="0"/>
          </a:p>
          <a:p>
            <a:r>
              <a:rPr lang="en-US" sz="2800" dirty="0"/>
              <a:t>A smaller number of pesticides require chemical resistant suits with sealed seams (neoprene, PVC, coated polyethylene, others)</a:t>
            </a:r>
          </a:p>
        </p:txBody>
      </p:sp>
    </p:spTree>
    <p:extLst>
      <p:ext uri="{BB962C8B-B14F-4D97-AF65-F5344CB8AC3E}">
        <p14:creationId xmlns:p14="http://schemas.microsoft.com/office/powerpoint/2010/main" val="926717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Layered Clothing</a:t>
            </a:r>
          </a:p>
        </p:txBody>
      </p:sp>
      <p:sp>
        <p:nvSpPr>
          <p:cNvPr id="3" name="Content Placeholder 2"/>
          <p:cNvSpPr>
            <a:spLocks noGrp="1"/>
          </p:cNvSpPr>
          <p:nvPr>
            <p:ph idx="1"/>
          </p:nvPr>
        </p:nvSpPr>
        <p:spPr/>
        <p:txBody>
          <a:bodyPr/>
          <a:lstStyle/>
          <a:p>
            <a:r>
              <a:rPr lang="en-US" dirty="0"/>
              <a:t>Layer coveralls over other clothing when the pesticide label requires it – be certain this is adequate protection and follow the label</a:t>
            </a:r>
          </a:p>
          <a:p>
            <a:r>
              <a:rPr lang="en-US" dirty="0"/>
              <a:t>Put on a chemical resistant apron when mixing and/or loading and when cleaning equipment</a:t>
            </a:r>
          </a:p>
          <a:p>
            <a:r>
              <a:rPr lang="en-US" dirty="0"/>
              <a:t>Hoods, wide brimmed hats, and chemical resistant sleeve guards are smart additions to the PPE wardrobe</a:t>
            </a:r>
          </a:p>
        </p:txBody>
      </p:sp>
    </p:spTree>
    <p:extLst>
      <p:ext uri="{BB962C8B-B14F-4D97-AF65-F5344CB8AC3E}">
        <p14:creationId xmlns:p14="http://schemas.microsoft.com/office/powerpoint/2010/main" val="1668677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a:xfrm>
            <a:off x="1866900" y="152400"/>
            <a:ext cx="6438900" cy="1143000"/>
          </a:xfrm>
        </p:spPr>
        <p:txBody>
          <a:bodyPr/>
          <a:lstStyle/>
          <a:p>
            <a:pPr eaLnBrk="1" hangingPunct="1"/>
            <a:r>
              <a:rPr lang="en-US" sz="3600" dirty="0">
                <a:latin typeface="+mn-lt"/>
                <a:cs typeface="Aharoni" panose="02010803020104030203" pitchFamily="2" charset="-79"/>
              </a:rPr>
              <a:t>What is appropriate use of PPE for pesticide exposure </a:t>
            </a:r>
          </a:p>
        </p:txBody>
      </p:sp>
      <p:pic>
        <p:nvPicPr>
          <p:cNvPr id="20484" name="Picture 6" descr="Paul sprayer.JPG" title="Man wearing PPE"/>
          <p:cNvPicPr>
            <a:picLocks noChangeAspect="1"/>
          </p:cNvPicPr>
          <p:nvPr/>
        </p:nvPicPr>
        <p:blipFill rotWithShape="1">
          <a:blip r:embed="rId3" cstate="email">
            <a:extLst>
              <a:ext uri="{28A0092B-C50C-407E-A947-70E740481C1C}">
                <a14:useLocalDpi xmlns:a14="http://schemas.microsoft.com/office/drawing/2010/main"/>
              </a:ext>
            </a:extLst>
          </a:blip>
          <a:srcRect t="-8695" r="-2608" b="-30435"/>
          <a:stretch/>
        </p:blipFill>
        <p:spPr bwMode="auto">
          <a:xfrm>
            <a:off x="1828800" y="1186692"/>
            <a:ext cx="6235700" cy="6764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517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a:xfrm>
            <a:off x="533400" y="152400"/>
            <a:ext cx="8229600" cy="1143000"/>
          </a:xfrm>
        </p:spPr>
        <p:txBody>
          <a:bodyPr/>
          <a:lstStyle/>
          <a:p>
            <a:pPr eaLnBrk="1" hangingPunct="1"/>
            <a:r>
              <a:rPr lang="en-US" dirty="0"/>
              <a:t>Laundering </a:t>
            </a:r>
          </a:p>
        </p:txBody>
      </p:sp>
      <p:sp>
        <p:nvSpPr>
          <p:cNvPr id="6" name="Content Placeholder 2"/>
          <p:cNvSpPr txBox="1">
            <a:spLocks/>
          </p:cNvSpPr>
          <p:nvPr/>
        </p:nvSpPr>
        <p:spPr bwMode="auto">
          <a:xfrm>
            <a:off x="228600" y="1447799"/>
            <a:ext cx="8686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R="0" lvl="1"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rPr>
              <a:t>Discard clothing if thoroughly soaked</a:t>
            </a:r>
          </a:p>
          <a:p>
            <a:pPr marR="0" lvl="1"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rPr>
              <a:t>Remove work clothes and gear immediately after handling pesticides</a:t>
            </a:r>
          </a:p>
          <a:p>
            <a:pPr marR="0" lvl="1"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rPr>
              <a:t>Wash work clothes as soon as possible after each day’s use:</a:t>
            </a:r>
          </a:p>
          <a:p>
            <a:pPr marR="0" lvl="2" algn="l" defTabSz="914400" rtl="0" eaLnBrk="0" fontAlgn="base" latinLnBrk="0" hangingPunct="0">
              <a:lnSpc>
                <a:spcPct val="100000"/>
              </a:lnSpc>
              <a:spcBef>
                <a:spcPct val="20000"/>
              </a:spcBef>
              <a:spcAft>
                <a:spcPct val="0"/>
              </a:spcAft>
              <a:buClrTx/>
              <a:buSzTx/>
              <a:buFont typeface="Wingdings" panose="05000000000000000000" pitchFamily="2" charset="2"/>
              <a:buChar char="ü"/>
              <a:tabLst/>
              <a:defRPr/>
            </a:pPr>
            <a:r>
              <a:rPr kumimoji="0" lang="en-US" b="0" i="0" u="none" strike="noStrike" kern="0" cap="none" spc="0" normalizeH="0" baseline="0" noProof="0" dirty="0">
                <a:ln>
                  <a:noFill/>
                </a:ln>
                <a:solidFill>
                  <a:srgbClr val="000000"/>
                </a:solidFill>
                <a:effectLst/>
                <a:uLnTx/>
                <a:uFillTx/>
                <a:latin typeface="Calibri" panose="020F0502020204030204" pitchFamily="34" charset="0"/>
              </a:rPr>
              <a:t>Keep pesticide work clothes separated from other family clothing </a:t>
            </a:r>
          </a:p>
          <a:p>
            <a:pPr marR="0" lvl="2" algn="l" defTabSz="914400" rtl="0" eaLnBrk="0" fontAlgn="base" latinLnBrk="0" hangingPunct="0">
              <a:lnSpc>
                <a:spcPct val="100000"/>
              </a:lnSpc>
              <a:spcBef>
                <a:spcPct val="20000"/>
              </a:spcBef>
              <a:spcAft>
                <a:spcPct val="0"/>
              </a:spcAft>
              <a:buClrTx/>
              <a:buSzTx/>
              <a:buFont typeface="Wingdings" panose="05000000000000000000" pitchFamily="2" charset="2"/>
              <a:buChar char="ü"/>
              <a:tabLst/>
              <a:defRPr/>
            </a:pPr>
            <a:r>
              <a:rPr kumimoji="0" lang="en-US" b="0" i="0" u="none" strike="noStrike" kern="0" cap="none" spc="0" normalizeH="0" baseline="0" noProof="0" dirty="0">
                <a:ln>
                  <a:noFill/>
                </a:ln>
                <a:solidFill>
                  <a:srgbClr val="000000"/>
                </a:solidFill>
                <a:effectLst/>
                <a:uLnTx/>
                <a:uFillTx/>
                <a:latin typeface="Calibri" panose="020F0502020204030204" pitchFamily="34" charset="0"/>
              </a:rPr>
              <a:t>Clean washer before laundering other clothes</a:t>
            </a:r>
          </a:p>
          <a:p>
            <a:pPr marR="0" lvl="2" algn="l" defTabSz="914400" rtl="0" eaLnBrk="0" fontAlgn="base" latinLnBrk="0" hangingPunct="0">
              <a:lnSpc>
                <a:spcPct val="100000"/>
              </a:lnSpc>
              <a:spcBef>
                <a:spcPct val="20000"/>
              </a:spcBef>
              <a:spcAft>
                <a:spcPct val="0"/>
              </a:spcAft>
              <a:buClrTx/>
              <a:buSzTx/>
              <a:buFont typeface="Wingdings" panose="05000000000000000000" pitchFamily="2" charset="2"/>
              <a:buChar char="ü"/>
              <a:tabLst/>
              <a:defRPr/>
            </a:pPr>
            <a:r>
              <a:rPr kumimoji="0" lang="en-US" b="0" i="0" u="none" strike="noStrike" kern="0" cap="none" spc="0" normalizeH="0" baseline="0" noProof="0" dirty="0">
                <a:ln>
                  <a:noFill/>
                </a:ln>
                <a:solidFill>
                  <a:srgbClr val="000000"/>
                </a:solidFill>
                <a:effectLst/>
                <a:uLnTx/>
                <a:uFillTx/>
                <a:latin typeface="Calibri" panose="020F0502020204030204" pitchFamily="34" charset="0"/>
              </a:rPr>
              <a:t>Line dry clothes</a:t>
            </a:r>
          </a:p>
          <a:p>
            <a:pPr marR="0" lvl="2" algn="l" defTabSz="914400" rtl="0" eaLnBrk="0" fontAlgn="base" latinLnBrk="0" hangingPunct="0">
              <a:lnSpc>
                <a:spcPct val="100000"/>
              </a:lnSpc>
              <a:spcBef>
                <a:spcPct val="20000"/>
              </a:spcBef>
              <a:spcAft>
                <a:spcPct val="0"/>
              </a:spcAft>
              <a:buClrTx/>
              <a:buSzTx/>
              <a:buFont typeface="Wingdings" panose="05000000000000000000" pitchFamily="2" charset="2"/>
              <a:buChar char="ü"/>
              <a:tabLst/>
              <a:defRPr/>
            </a:pPr>
            <a:r>
              <a:rPr kumimoji="0" lang="en-US" b="0" i="0" u="none" strike="noStrike" kern="0" cap="none" spc="0" normalizeH="0" baseline="0" noProof="0" dirty="0">
                <a:ln>
                  <a:noFill/>
                </a:ln>
                <a:solidFill>
                  <a:srgbClr val="000000"/>
                </a:solidFill>
                <a:effectLst/>
                <a:uLnTx/>
                <a:uFillTx/>
                <a:latin typeface="Calibri" panose="020F0502020204030204" pitchFamily="34" charset="0"/>
              </a:rPr>
              <a:t>Keep pesticides, personal protective equipment and contaminated clothing out of reach of children and pets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srgbClr val="000000"/>
              </a:solidFill>
              <a:effectLst/>
              <a:uLnTx/>
              <a:uFillTx/>
              <a:latin typeface="Arial"/>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srgbClr val="000000"/>
              </a:solidFill>
              <a:effectLst/>
              <a:uLnTx/>
              <a:uFillTx/>
              <a:latin typeface="Arial"/>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srgbClr val="000000"/>
              </a:solidFill>
              <a:effectLst/>
              <a:uLnTx/>
              <a:uFillTx/>
              <a:latin typeface="Arial"/>
            </a:endParaRPr>
          </a:p>
        </p:txBody>
      </p:sp>
      <p:pic>
        <p:nvPicPr>
          <p:cNvPr id="2" name="Picture 1" title="AgriSafe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6357" y="6181003"/>
            <a:ext cx="1329043" cy="499915"/>
          </a:xfrm>
          <a:prstGeom prst="rect">
            <a:avLst/>
          </a:prstGeom>
        </p:spPr>
      </p:pic>
    </p:spTree>
    <p:extLst>
      <p:ext uri="{BB962C8B-B14F-4D97-AF65-F5344CB8AC3E}">
        <p14:creationId xmlns:p14="http://schemas.microsoft.com/office/powerpoint/2010/main" val="2470267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1143000"/>
          </a:xfrm>
        </p:spPr>
        <p:txBody>
          <a:bodyPr>
            <a:normAutofit/>
          </a:bodyPr>
          <a:lstStyle/>
          <a:p>
            <a:r>
              <a:rPr lang="en-US" dirty="0"/>
              <a:t>Gloves</a:t>
            </a:r>
          </a:p>
        </p:txBody>
      </p:sp>
      <p:sp>
        <p:nvSpPr>
          <p:cNvPr id="3" name="Content Placeholder 2"/>
          <p:cNvSpPr>
            <a:spLocks noGrp="1"/>
          </p:cNvSpPr>
          <p:nvPr>
            <p:ph idx="1"/>
          </p:nvPr>
        </p:nvSpPr>
        <p:spPr>
          <a:xfrm>
            <a:off x="457200" y="1600200"/>
            <a:ext cx="4876800" cy="3810000"/>
          </a:xfrm>
        </p:spPr>
        <p:txBody>
          <a:bodyPr>
            <a:normAutofit fontScale="92500" lnSpcReduction="10000"/>
          </a:bodyPr>
          <a:lstStyle/>
          <a:p>
            <a:r>
              <a:rPr lang="en-US" sz="3000" dirty="0">
                <a:latin typeface="Calibri" panose="020F0502020204030204" pitchFamily="34" charset="0"/>
                <a:cs typeface="Arial" panose="020B0604020202020204" pitchFamily="34" charset="0"/>
              </a:rPr>
              <a:t>No flocked lining for Chemical resistant gloves</a:t>
            </a:r>
          </a:p>
          <a:p>
            <a:r>
              <a:rPr lang="en-US" sz="3000" dirty="0">
                <a:latin typeface="Calibri" panose="020F0502020204030204" pitchFamily="34" charset="0"/>
                <a:cs typeface="Arial" panose="020B0604020202020204" pitchFamily="34" charset="0"/>
              </a:rPr>
              <a:t>Water proof does not equal chemical resistant</a:t>
            </a:r>
          </a:p>
          <a:p>
            <a:r>
              <a:rPr lang="en-US" sz="3000" dirty="0">
                <a:latin typeface="Calibri" panose="020F0502020204030204" pitchFamily="34" charset="0"/>
                <a:cs typeface="Arial" panose="020B0604020202020204" pitchFamily="34" charset="0"/>
              </a:rPr>
              <a:t>Read labels for A – H category</a:t>
            </a:r>
          </a:p>
          <a:p>
            <a:r>
              <a:rPr lang="en-US" sz="3000" dirty="0">
                <a:latin typeface="Calibri" panose="020F0502020204030204" pitchFamily="34" charset="0"/>
                <a:cs typeface="Arial" panose="020B0604020202020204" pitchFamily="34" charset="0"/>
              </a:rPr>
              <a:t>Proper size and fit</a:t>
            </a:r>
          </a:p>
          <a:p>
            <a:r>
              <a:rPr lang="en-US" sz="3000" dirty="0">
                <a:latin typeface="Calibri" panose="020F0502020204030204" pitchFamily="34" charset="0"/>
                <a:cs typeface="Arial" panose="020B0604020202020204" pitchFamily="34" charset="0"/>
              </a:rPr>
              <a:t>Use gloves that fit to mid forearm at a minimum</a:t>
            </a:r>
          </a:p>
          <a:p>
            <a:endParaRPr lang="en-US" dirty="0">
              <a:latin typeface="Arial" panose="020B0604020202020204" pitchFamily="34" charset="0"/>
              <a:cs typeface="Arial" panose="020B0604020202020204" pitchFamily="34" charset="0"/>
            </a:endParaRPr>
          </a:p>
        </p:txBody>
      </p:sp>
      <p:pic>
        <p:nvPicPr>
          <p:cNvPr id="4" name="Picture 3" title="Image of a person wearing a glov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2600" y="1219200"/>
            <a:ext cx="3200400" cy="4800600"/>
          </a:xfrm>
          <a:prstGeom prst="rect">
            <a:avLst/>
          </a:prstGeom>
        </p:spPr>
      </p:pic>
      <p:pic>
        <p:nvPicPr>
          <p:cNvPr id="5" name="Picture 4" title="AgriSafe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6172200"/>
            <a:ext cx="1329043" cy="499915"/>
          </a:xfrm>
          <a:prstGeom prst="rect">
            <a:avLst/>
          </a:prstGeom>
        </p:spPr>
      </p:pic>
    </p:spTree>
    <p:extLst>
      <p:ext uri="{BB962C8B-B14F-4D97-AF65-F5344CB8AC3E}">
        <p14:creationId xmlns:p14="http://schemas.microsoft.com/office/powerpoint/2010/main" val="564107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smtClean="0"/>
              <a:t>Chemical Resistant Gloves</a:t>
            </a:r>
            <a:endParaRPr lang="en-US" dirty="0"/>
          </a:p>
        </p:txBody>
      </p:sp>
      <p:pic>
        <p:nvPicPr>
          <p:cNvPr id="1026" name="Picture 2" title="Chart of Chemical Resistance PPE material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3785" y="457200"/>
            <a:ext cx="8448830" cy="534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71910" y="6324600"/>
            <a:ext cx="7552580" cy="369332"/>
          </a:xfrm>
          <a:prstGeom prst="rect">
            <a:avLst/>
          </a:prstGeom>
          <a:noFill/>
        </p:spPr>
        <p:txBody>
          <a:bodyPr wrap="none" rtlCol="0">
            <a:spAutoFit/>
          </a:bodyPr>
          <a:lstStyle/>
          <a:p>
            <a:r>
              <a:rPr lang="en-US" dirty="0"/>
              <a:t> Source:  Oregon OSHA; Pesticide use and your personal protective equipment </a:t>
            </a:r>
          </a:p>
        </p:txBody>
      </p:sp>
    </p:spTree>
    <p:extLst>
      <p:ext uri="{BB962C8B-B14F-4D97-AF65-F5344CB8AC3E}">
        <p14:creationId xmlns:p14="http://schemas.microsoft.com/office/powerpoint/2010/main" val="794094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09600" y="304800"/>
            <a:ext cx="8229600" cy="1143000"/>
          </a:xfrm>
        </p:spPr>
        <p:txBody>
          <a:bodyPr/>
          <a:lstStyle/>
          <a:p>
            <a:r>
              <a:rPr lang="en-US" dirty="0"/>
              <a:t>Unlined Gloves</a:t>
            </a:r>
          </a:p>
        </p:txBody>
      </p:sp>
      <p:pic>
        <p:nvPicPr>
          <p:cNvPr id="4098" name="Picture 2" title="Image of unlined glove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71600" y="1219200"/>
            <a:ext cx="617904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466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 Eyewear</a:t>
            </a:r>
          </a:p>
        </p:txBody>
      </p:sp>
      <p:sp>
        <p:nvSpPr>
          <p:cNvPr id="3" name="Content Placeholder 2"/>
          <p:cNvSpPr>
            <a:spLocks noGrp="1"/>
          </p:cNvSpPr>
          <p:nvPr>
            <p:ph idx="1"/>
          </p:nvPr>
        </p:nvSpPr>
        <p:spPr>
          <a:xfrm>
            <a:off x="457200" y="1143000"/>
            <a:ext cx="4704806" cy="4704806"/>
          </a:xfrm>
        </p:spPr>
        <p:txBody>
          <a:bodyPr>
            <a:noAutofit/>
          </a:bodyPr>
          <a:lstStyle/>
          <a:p>
            <a:r>
              <a:rPr lang="en-US" sz="2200" dirty="0"/>
              <a:t>Suitable eyewear </a:t>
            </a:r>
          </a:p>
          <a:p>
            <a:pPr lvl="1"/>
            <a:r>
              <a:rPr lang="en-US" sz="2200" dirty="0"/>
              <a:t>may be goggles</a:t>
            </a:r>
          </a:p>
          <a:p>
            <a:pPr lvl="1"/>
            <a:r>
              <a:rPr lang="en-US" sz="2200" dirty="0"/>
              <a:t>face shield</a:t>
            </a:r>
          </a:p>
          <a:p>
            <a:pPr lvl="1"/>
            <a:r>
              <a:rPr lang="en-US" sz="2200" dirty="0"/>
              <a:t>safety glasses with brow protection.</a:t>
            </a:r>
          </a:p>
          <a:p>
            <a:r>
              <a:rPr lang="en-US" sz="2200" dirty="0"/>
              <a:t>Read product label for chemical splash resistant information</a:t>
            </a:r>
          </a:p>
          <a:p>
            <a:r>
              <a:rPr lang="en-US" sz="2200" dirty="0"/>
              <a:t>Goggles that are vented may not provide the adequate level of protection</a:t>
            </a:r>
          </a:p>
          <a:p>
            <a:r>
              <a:rPr lang="en-US" sz="2200" dirty="0"/>
              <a:t>Indirect vented goggles can be used </a:t>
            </a:r>
          </a:p>
          <a:p>
            <a:r>
              <a:rPr lang="en-US" sz="2200" dirty="0"/>
              <a:t>Goggle/safety glass straps should be worn under required protective headgear</a:t>
            </a:r>
          </a:p>
        </p:txBody>
      </p:sp>
      <p:pic>
        <p:nvPicPr>
          <p:cNvPr id="4" name="Picture 3" title="Image of a woman wearing goggles"/>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19914" y="1600201"/>
            <a:ext cx="3764280" cy="2971800"/>
          </a:xfrm>
          <a:prstGeom prst="rect">
            <a:avLst/>
          </a:prstGeom>
        </p:spPr>
      </p:pic>
      <p:pic>
        <p:nvPicPr>
          <p:cNvPr id="5" name="Picture 4" title="AgriSafe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5151" y="6172200"/>
            <a:ext cx="1329043" cy="499915"/>
          </a:xfrm>
          <a:prstGeom prst="rect">
            <a:avLst/>
          </a:prstGeom>
        </p:spPr>
      </p:pic>
    </p:spTree>
    <p:extLst>
      <p:ext uri="{BB962C8B-B14F-4D97-AF65-F5344CB8AC3E}">
        <p14:creationId xmlns:p14="http://schemas.microsoft.com/office/powerpoint/2010/main" val="184769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669" y="241981"/>
            <a:ext cx="8229600" cy="1143000"/>
          </a:xfrm>
        </p:spPr>
        <p:txBody>
          <a:bodyPr>
            <a:normAutofit/>
          </a:bodyPr>
          <a:lstStyle/>
          <a:p>
            <a:r>
              <a:rPr lang="en-US" dirty="0"/>
              <a:t>Footwear</a:t>
            </a:r>
          </a:p>
        </p:txBody>
      </p:sp>
      <p:sp>
        <p:nvSpPr>
          <p:cNvPr id="3" name="Content Placeholder 2"/>
          <p:cNvSpPr>
            <a:spLocks noGrp="1"/>
          </p:cNvSpPr>
          <p:nvPr>
            <p:ph idx="1"/>
          </p:nvPr>
        </p:nvSpPr>
        <p:spPr>
          <a:xfrm>
            <a:off x="457200" y="1417638"/>
            <a:ext cx="6019800" cy="4495800"/>
          </a:xfrm>
        </p:spPr>
        <p:txBody>
          <a:bodyPr>
            <a:normAutofit fontScale="92500" lnSpcReduction="10000"/>
          </a:bodyPr>
          <a:lstStyle/>
          <a:p>
            <a:r>
              <a:rPr lang="en-US" dirty="0"/>
              <a:t>Do not  use leather or fabric footwear</a:t>
            </a:r>
          </a:p>
          <a:p>
            <a:r>
              <a:rPr lang="en-US" dirty="0"/>
              <a:t>Use chemical resistant boots or shoe covering</a:t>
            </a:r>
          </a:p>
          <a:p>
            <a:r>
              <a:rPr lang="en-US" dirty="0"/>
              <a:t>Wear proper size/ fit of chemical resistant footwear</a:t>
            </a:r>
          </a:p>
          <a:p>
            <a:pPr lvl="0"/>
            <a:r>
              <a:rPr lang="en-US" dirty="0">
                <a:solidFill>
                  <a:prstClr val="black"/>
                </a:solidFill>
              </a:rPr>
              <a:t>Do not tuck pant legs inside        </a:t>
            </a:r>
            <a:r>
              <a:rPr lang="en-US" sz="2400" dirty="0">
                <a:solidFill>
                  <a:prstClr val="black"/>
                </a:solidFill>
              </a:rPr>
              <a:t>(spray may run down into boot) </a:t>
            </a:r>
          </a:p>
          <a:p>
            <a:pPr lvl="0"/>
            <a:r>
              <a:rPr lang="en-US" dirty="0">
                <a:solidFill>
                  <a:prstClr val="black"/>
                </a:solidFill>
              </a:rPr>
              <a:t>If pants must be tucked in -seal with duct tape</a:t>
            </a:r>
          </a:p>
          <a:p>
            <a:endParaRPr lang="en-US" dirty="0"/>
          </a:p>
        </p:txBody>
      </p:sp>
      <p:pic>
        <p:nvPicPr>
          <p:cNvPr id="4" name="Picture 3" title="Image of PPE footcovers"/>
          <p:cNvPicPr>
            <a:picLocks noChangeAspect="1"/>
          </p:cNvPicPr>
          <p:nvPr/>
        </p:nvPicPr>
        <p:blipFill rotWithShape="1">
          <a:blip r:embed="rId2" cstate="email">
            <a:extLst>
              <a:ext uri="{28A0092B-C50C-407E-A947-70E740481C1C}">
                <a14:useLocalDpi xmlns:a14="http://schemas.microsoft.com/office/drawing/2010/main"/>
              </a:ext>
            </a:extLst>
          </a:blip>
          <a:srcRect b="-5000"/>
          <a:stretch/>
        </p:blipFill>
        <p:spPr>
          <a:xfrm>
            <a:off x="6096000" y="1828800"/>
            <a:ext cx="2764971" cy="2639291"/>
          </a:xfrm>
          <a:prstGeom prst="rect">
            <a:avLst/>
          </a:prstGeom>
        </p:spPr>
      </p:pic>
      <p:pic>
        <p:nvPicPr>
          <p:cNvPr id="5" name="Picture 4" title="AgriSafe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05917" y="6248400"/>
            <a:ext cx="1329043" cy="499915"/>
          </a:xfrm>
          <a:prstGeom prst="rect">
            <a:avLst/>
          </a:prstGeom>
        </p:spPr>
      </p:pic>
    </p:spTree>
    <p:extLst>
      <p:ext uri="{BB962C8B-B14F-4D97-AF65-F5344CB8AC3E}">
        <p14:creationId xmlns:p14="http://schemas.microsoft.com/office/powerpoint/2010/main" val="3426815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858000" cy="1143000"/>
          </a:xfrm>
        </p:spPr>
        <p:txBody>
          <a:bodyPr/>
          <a:lstStyle/>
          <a:p>
            <a:r>
              <a:rPr lang="en-US" dirty="0"/>
              <a:t>Care &amp; Maintenance of PPE</a:t>
            </a:r>
          </a:p>
        </p:txBody>
      </p:sp>
      <p:sp>
        <p:nvSpPr>
          <p:cNvPr id="3" name="Content Placeholder 2"/>
          <p:cNvSpPr>
            <a:spLocks noGrp="1"/>
          </p:cNvSpPr>
          <p:nvPr>
            <p:ph idx="1"/>
          </p:nvPr>
        </p:nvSpPr>
        <p:spPr/>
        <p:txBody>
          <a:bodyPr>
            <a:normAutofit fontScale="92500" lnSpcReduction="20000"/>
          </a:bodyPr>
          <a:lstStyle/>
          <a:p>
            <a:r>
              <a:rPr lang="en-US" dirty="0"/>
              <a:t>Store personal protective equipment separately from other clothing</a:t>
            </a:r>
          </a:p>
          <a:p>
            <a:r>
              <a:rPr lang="en-US" dirty="0"/>
              <a:t>Store respiratory and eye protection in a clean and safe place away from children</a:t>
            </a:r>
          </a:p>
          <a:p>
            <a:r>
              <a:rPr lang="en-US" dirty="0"/>
              <a:t>Label storage units appropriately</a:t>
            </a:r>
          </a:p>
          <a:p>
            <a:r>
              <a:rPr lang="en-US" dirty="0"/>
              <a:t>Check all straps, filters, face pieces, lenses, footwear, gloves, etc. daily for tears, leaks, signs of wear and replace immediately if needed</a:t>
            </a:r>
          </a:p>
          <a:p>
            <a:r>
              <a:rPr lang="en-US" dirty="0"/>
              <a:t>Follow federal, state, and/or local laws for PPE disposal</a:t>
            </a:r>
          </a:p>
        </p:txBody>
      </p:sp>
      <p:pic>
        <p:nvPicPr>
          <p:cNvPr id="4" name="Picture 3" title="AgriSafe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5078" y="6181005"/>
            <a:ext cx="1329043" cy="499915"/>
          </a:xfrm>
          <a:prstGeom prst="rect">
            <a:avLst/>
          </a:prstGeom>
        </p:spPr>
      </p:pic>
    </p:spTree>
    <p:extLst>
      <p:ext uri="{BB962C8B-B14F-4D97-AF65-F5344CB8AC3E}">
        <p14:creationId xmlns:p14="http://schemas.microsoft.com/office/powerpoint/2010/main" val="1393633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Title 1"/>
          <p:cNvSpPr>
            <a:spLocks noGrp="1"/>
          </p:cNvSpPr>
          <p:nvPr>
            <p:ph type="title"/>
          </p:nvPr>
        </p:nvSpPr>
        <p:spPr>
          <a:xfrm>
            <a:off x="1828800" y="350838"/>
            <a:ext cx="6400800" cy="1143000"/>
          </a:xfrm>
        </p:spPr>
        <p:txBody>
          <a:bodyPr/>
          <a:lstStyle/>
          <a:p>
            <a:pPr eaLnBrk="1" hangingPunct="1"/>
            <a:r>
              <a:rPr lang="en-US" sz="3200" dirty="0"/>
              <a:t>What hazards are agricultural workers exposed to?</a:t>
            </a:r>
            <a:br>
              <a:rPr lang="en-US" sz="3200" dirty="0"/>
            </a:br>
            <a:endParaRPr lang="en-US" sz="3200" dirty="0"/>
          </a:p>
        </p:txBody>
      </p:sp>
      <p:pic>
        <p:nvPicPr>
          <p:cNvPr id="3" name="Content Placeholder 2" title="Screen shot of the OSHA webpage on Agriculture Hazards"/>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895600" y="3870693"/>
            <a:ext cx="3200400" cy="2692400"/>
          </a:xfrm>
          <a:prstGeom prst="rect">
            <a:avLst/>
          </a:prstGeom>
        </p:spPr>
      </p:pic>
      <p:sp>
        <p:nvSpPr>
          <p:cNvPr id="4" name="TextBox 3"/>
          <p:cNvSpPr txBox="1"/>
          <p:nvPr/>
        </p:nvSpPr>
        <p:spPr>
          <a:xfrm>
            <a:off x="685800" y="1676400"/>
            <a:ext cx="8297983" cy="2031325"/>
          </a:xfrm>
          <a:prstGeom prst="rect">
            <a:avLst/>
          </a:prstGeom>
          <a:noFill/>
        </p:spPr>
        <p:txBody>
          <a:bodyPr wrap="square" rtlCol="0">
            <a:spAutoFit/>
          </a:bodyPr>
          <a:lstStyle/>
          <a:p>
            <a:r>
              <a:rPr lang="en-US" dirty="0"/>
              <a:t>Farmworkers are exposed to numerous safety, health, environmental, biological, and respiratory hazards. </a:t>
            </a:r>
          </a:p>
          <a:p>
            <a:endParaRPr lang="en-US" dirty="0"/>
          </a:p>
          <a:p>
            <a:r>
              <a:rPr lang="en-US" dirty="0"/>
              <a:t>These include vehicle rollovers, heat exposure, falls, musculoskeletal injuries, hazardous equipment, grain bins, unsanitary conditions, pesticides, and many others.  </a:t>
            </a:r>
          </a:p>
          <a:p>
            <a:endParaRPr lang="en-US" dirty="0"/>
          </a:p>
          <a:p>
            <a:r>
              <a:rPr lang="en-US" dirty="0">
                <a:hlinkClick r:id="rId4" tooltip="Link to OSHA Webpage"/>
              </a:rPr>
              <a:t>https://www.osha.gov/dsg/topics/agriculturaloperations/hazards_controls.html</a:t>
            </a:r>
            <a:r>
              <a:rPr lang="en-US" dirty="0"/>
              <a:t>  </a:t>
            </a:r>
          </a:p>
        </p:txBody>
      </p:sp>
    </p:spTree>
    <p:extLst>
      <p:ext uri="{BB962C8B-B14F-4D97-AF65-F5344CB8AC3E}">
        <p14:creationId xmlns:p14="http://schemas.microsoft.com/office/powerpoint/2010/main" val="3938455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Respiratory Protection</a:t>
            </a:r>
          </a:p>
        </p:txBody>
      </p:sp>
      <p:sp>
        <p:nvSpPr>
          <p:cNvPr id="3" name="Content Placeholder 2"/>
          <p:cNvSpPr>
            <a:spLocks noGrp="1"/>
          </p:cNvSpPr>
          <p:nvPr>
            <p:ph idx="1"/>
          </p:nvPr>
        </p:nvSpPr>
        <p:spPr/>
        <p:txBody>
          <a:bodyPr>
            <a:normAutofit lnSpcReduction="10000"/>
          </a:bodyPr>
          <a:lstStyle/>
          <a:p>
            <a:r>
              <a:rPr lang="en-US" dirty="0"/>
              <a:t>Respirator requirements for pesticide exposures on the product label</a:t>
            </a:r>
          </a:p>
          <a:p>
            <a:r>
              <a:rPr lang="en-US" dirty="0"/>
              <a:t>Use only respirators certified by the National Institute for Occupational Safety &amp; Health (NIOSH)</a:t>
            </a:r>
          </a:p>
          <a:p>
            <a:r>
              <a:rPr lang="en-US" dirty="0"/>
              <a:t>Be familiar with the NIOSH categories for respiratory protection(N,P,R and 97,99,100)</a:t>
            </a:r>
          </a:p>
          <a:p>
            <a:r>
              <a:rPr lang="en-US" dirty="0"/>
              <a:t>Know if a respirator program and medical evaluation is required for your business</a:t>
            </a:r>
          </a:p>
        </p:txBody>
      </p:sp>
    </p:spTree>
    <p:extLst>
      <p:ext uri="{BB962C8B-B14F-4D97-AF65-F5344CB8AC3E}">
        <p14:creationId xmlns:p14="http://schemas.microsoft.com/office/powerpoint/2010/main" val="2077549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143000"/>
          </a:xfrm>
        </p:spPr>
        <p:txBody>
          <a:bodyPr/>
          <a:lstStyle/>
          <a:p>
            <a:r>
              <a:rPr lang="en-US" sz="6600" dirty="0"/>
              <a:t>Respiratory Protection in Agriculture</a:t>
            </a:r>
          </a:p>
        </p:txBody>
      </p:sp>
    </p:spTree>
    <p:extLst>
      <p:ext uri="{BB962C8B-B14F-4D97-AF65-F5344CB8AC3E}">
        <p14:creationId xmlns:p14="http://schemas.microsoft.com/office/powerpoint/2010/main" val="3162713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2402" name="Title 3"/>
          <p:cNvSpPr>
            <a:spLocks noGrp="1"/>
          </p:cNvSpPr>
          <p:nvPr>
            <p:ph type="title"/>
          </p:nvPr>
        </p:nvSpPr>
        <p:spPr>
          <a:xfrm>
            <a:off x="914400" y="59724"/>
            <a:ext cx="8229600" cy="1143000"/>
          </a:xfrm>
        </p:spPr>
        <p:txBody>
          <a:bodyPr>
            <a:normAutofit/>
          </a:bodyPr>
          <a:lstStyle/>
          <a:p>
            <a:pPr eaLnBrk="1" hangingPunct="1"/>
            <a:r>
              <a:rPr lang="en-US" altLang="en-US" sz="4000" dirty="0"/>
              <a:t>Appropriate Respiratory Protection</a:t>
            </a:r>
          </a:p>
        </p:txBody>
      </p:sp>
      <p:sp>
        <p:nvSpPr>
          <p:cNvPr id="5" name="Content Placeholder 4"/>
          <p:cNvSpPr>
            <a:spLocks noGrp="1"/>
          </p:cNvSpPr>
          <p:nvPr>
            <p:ph idx="1"/>
          </p:nvPr>
        </p:nvSpPr>
        <p:spPr>
          <a:xfrm>
            <a:off x="533400" y="1219200"/>
            <a:ext cx="8153400" cy="4525963"/>
          </a:xfrm>
        </p:spPr>
        <p:txBody>
          <a:bodyPr rtlCol="0">
            <a:normAutofit/>
          </a:bodyPr>
          <a:lstStyle/>
          <a:p>
            <a:pPr marL="285750" indent="-285750">
              <a:lnSpc>
                <a:spcPct val="120000"/>
              </a:lnSpc>
              <a:defRPr/>
            </a:pPr>
            <a:r>
              <a:rPr lang="en-US" altLang="en-US" sz="2400" dirty="0">
                <a:solidFill>
                  <a:prstClr val="black"/>
                </a:solidFill>
              </a:rPr>
              <a:t>Understand Respiratory Hazards</a:t>
            </a:r>
          </a:p>
          <a:p>
            <a:pPr marL="285750" indent="-285750">
              <a:lnSpc>
                <a:spcPct val="120000"/>
              </a:lnSpc>
              <a:defRPr/>
            </a:pPr>
            <a:r>
              <a:rPr lang="en-US" altLang="en-US" sz="2400" dirty="0">
                <a:solidFill>
                  <a:prstClr val="black"/>
                </a:solidFill>
              </a:rPr>
              <a:t>Engineering controls- what is feasible </a:t>
            </a:r>
          </a:p>
          <a:p>
            <a:pPr marL="285750" indent="-285750">
              <a:lnSpc>
                <a:spcPct val="120000"/>
              </a:lnSpc>
              <a:defRPr/>
            </a:pPr>
            <a:r>
              <a:rPr lang="en-US" altLang="en-US" sz="2400" dirty="0">
                <a:solidFill>
                  <a:prstClr val="black"/>
                </a:solidFill>
              </a:rPr>
              <a:t>Avoid High Risk Exposures </a:t>
            </a:r>
            <a:r>
              <a:rPr lang="en-US" altLang="en-US" sz="2400" u="sng" dirty="0">
                <a:solidFill>
                  <a:prstClr val="black"/>
                </a:solidFill>
              </a:rPr>
              <a:t>if Possible</a:t>
            </a:r>
          </a:p>
          <a:p>
            <a:pPr marL="285750" indent="-285750">
              <a:lnSpc>
                <a:spcPct val="120000"/>
              </a:lnSpc>
              <a:defRPr/>
            </a:pPr>
            <a:r>
              <a:rPr lang="en-US" altLang="en-US" sz="2400" b="1" dirty="0">
                <a:solidFill>
                  <a:prstClr val="black"/>
                </a:solidFill>
              </a:rPr>
              <a:t>Protection – how can you help?</a:t>
            </a:r>
          </a:p>
          <a:p>
            <a:pPr lvl="1">
              <a:lnSpc>
                <a:spcPct val="120000"/>
              </a:lnSpc>
              <a:buFont typeface="Arial" charset="0"/>
              <a:buChar char="–"/>
              <a:defRPr/>
            </a:pPr>
            <a:r>
              <a:rPr lang="en-US" altLang="en-US" sz="2400" dirty="0">
                <a:solidFill>
                  <a:prstClr val="black"/>
                </a:solidFill>
              </a:rPr>
              <a:t>Right mask for the job</a:t>
            </a:r>
          </a:p>
          <a:p>
            <a:pPr lvl="1">
              <a:lnSpc>
                <a:spcPct val="120000"/>
              </a:lnSpc>
              <a:buFont typeface="Arial" charset="0"/>
              <a:buChar char="–"/>
              <a:defRPr/>
            </a:pPr>
            <a:r>
              <a:rPr lang="en-US" altLang="en-US" sz="2400" dirty="0">
                <a:solidFill>
                  <a:prstClr val="black"/>
                </a:solidFill>
              </a:rPr>
              <a:t>The right fit for the mask (fit testing)</a:t>
            </a:r>
          </a:p>
          <a:p>
            <a:pPr lvl="1">
              <a:lnSpc>
                <a:spcPct val="120000"/>
              </a:lnSpc>
              <a:buFont typeface="Arial" charset="0"/>
              <a:buChar char="–"/>
              <a:defRPr/>
            </a:pPr>
            <a:r>
              <a:rPr lang="en-US" altLang="en-US" sz="2400" dirty="0">
                <a:solidFill>
                  <a:prstClr val="black"/>
                </a:solidFill>
              </a:rPr>
              <a:t>Are masks available? (where) </a:t>
            </a:r>
          </a:p>
          <a:p>
            <a:pPr lvl="1">
              <a:lnSpc>
                <a:spcPct val="120000"/>
              </a:lnSpc>
              <a:buFont typeface="Arial" charset="0"/>
              <a:buChar char="–"/>
              <a:defRPr/>
            </a:pPr>
            <a:r>
              <a:rPr lang="en-US" altLang="en-US" sz="2400" dirty="0">
                <a:solidFill>
                  <a:prstClr val="black"/>
                </a:solidFill>
              </a:rPr>
              <a:t>Education on care and storage </a:t>
            </a:r>
            <a:endParaRPr lang="en-US" dirty="0"/>
          </a:p>
          <a:p>
            <a:pPr eaLnBrk="1" fontAlgn="auto" hangingPunct="1">
              <a:spcAft>
                <a:spcPts val="0"/>
              </a:spcAft>
              <a:defRPr/>
            </a:pPr>
            <a:endParaRPr lang="en-US" dirty="0"/>
          </a:p>
        </p:txBody>
      </p:sp>
      <p:sp>
        <p:nvSpPr>
          <p:cNvPr id="4" name="Content Placeholder 2"/>
          <p:cNvSpPr txBox="1">
            <a:spLocks/>
          </p:cNvSpPr>
          <p:nvPr/>
        </p:nvSpPr>
        <p:spPr>
          <a:xfrm>
            <a:off x="6019800" y="1541830"/>
            <a:ext cx="2731417" cy="190499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en-US" sz="2300" b="1" dirty="0"/>
              <a:t>Types of Respiratory Hazards:</a:t>
            </a:r>
          </a:p>
          <a:p>
            <a:pPr marL="0" indent="0">
              <a:buNone/>
            </a:pPr>
            <a:endParaRPr lang="en-US" altLang="en-US" sz="1800" dirty="0"/>
          </a:p>
          <a:p>
            <a:pPr marL="0" indent="0">
              <a:buNone/>
            </a:pPr>
            <a:r>
              <a:rPr lang="en-US" altLang="en-US" sz="1800" dirty="0"/>
              <a:t>Livestock &amp; Poultry confinements </a:t>
            </a:r>
          </a:p>
          <a:p>
            <a:pPr marL="0" indent="0">
              <a:buNone/>
            </a:pPr>
            <a:r>
              <a:rPr lang="en-US" altLang="en-US" sz="1800" dirty="0"/>
              <a:t>Industrial livestock production (CAFO)</a:t>
            </a:r>
          </a:p>
          <a:p>
            <a:pPr marL="0" indent="0">
              <a:buNone/>
            </a:pPr>
            <a:r>
              <a:rPr lang="en-US" altLang="en-US" sz="1800" dirty="0"/>
              <a:t>Pesticides</a:t>
            </a:r>
          </a:p>
          <a:p>
            <a:pPr marL="0" indent="0">
              <a:buNone/>
            </a:pPr>
            <a:r>
              <a:rPr lang="en-US" altLang="en-US" sz="1800" dirty="0"/>
              <a:t>Grain Handling</a:t>
            </a:r>
          </a:p>
          <a:p>
            <a:pPr marL="0" indent="0">
              <a:buNone/>
            </a:pPr>
            <a:r>
              <a:rPr lang="en-US" altLang="en-US" sz="1800" dirty="0"/>
              <a:t>Anhydrous Ammonia </a:t>
            </a:r>
          </a:p>
          <a:p>
            <a:pPr marL="0" indent="0">
              <a:buNone/>
            </a:pPr>
            <a:r>
              <a:rPr lang="en-US" altLang="en-US" sz="1800" dirty="0"/>
              <a:t>Welding</a:t>
            </a:r>
          </a:p>
          <a:p>
            <a:pPr marL="0" indent="0">
              <a:buNone/>
            </a:pPr>
            <a:r>
              <a:rPr lang="en-US" altLang="en-US" sz="1800" dirty="0"/>
              <a:t>Using gas or diesel engine indoors</a:t>
            </a:r>
          </a:p>
          <a:p>
            <a:pPr marL="0" indent="0">
              <a:buNone/>
            </a:pPr>
            <a:r>
              <a:rPr lang="en-US" altLang="en-US" sz="1800" dirty="0"/>
              <a:t>Fumigation</a:t>
            </a:r>
          </a:p>
          <a:p>
            <a:pPr marL="0" indent="0">
              <a:buNone/>
            </a:pPr>
            <a:r>
              <a:rPr lang="en-US" altLang="en-US" sz="1800" dirty="0"/>
              <a:t>Silo Entry</a:t>
            </a:r>
          </a:p>
          <a:p>
            <a:pPr marL="0" indent="0">
              <a:buNone/>
            </a:pPr>
            <a:r>
              <a:rPr lang="en-US" altLang="en-US" sz="1800" dirty="0"/>
              <a:t>Paint (spraying)</a:t>
            </a:r>
          </a:p>
          <a:p>
            <a:pPr marL="0" indent="0">
              <a:buNone/>
            </a:pPr>
            <a:r>
              <a:rPr lang="en-US" altLang="en-US" sz="1800" dirty="0"/>
              <a:t>Woodworking</a:t>
            </a:r>
          </a:p>
        </p:txBody>
      </p:sp>
      <p:pic>
        <p:nvPicPr>
          <p:cNvPr id="2" name="Picture 1" title="Image of the Agricultural Respirator Selection Guid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1309" y="3659402"/>
            <a:ext cx="2615492" cy="1979398"/>
          </a:xfrm>
          <a:prstGeom prst="rect">
            <a:avLst/>
          </a:prstGeom>
        </p:spPr>
      </p:pic>
      <p:pic>
        <p:nvPicPr>
          <p:cNvPr id="3" name="Picture 2" title="AgriSafe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0" y="6248400"/>
            <a:ext cx="1329043" cy="499915"/>
          </a:xfrm>
          <a:prstGeom prst="rect">
            <a:avLst/>
          </a:prstGeom>
        </p:spPr>
      </p:pic>
    </p:spTree>
    <p:extLst>
      <p:ext uri="{BB962C8B-B14F-4D97-AF65-F5344CB8AC3E}">
        <p14:creationId xmlns:p14="http://schemas.microsoft.com/office/powerpoint/2010/main" val="198061907"/>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371600" y="228600"/>
            <a:ext cx="6400800" cy="838200"/>
          </a:xfrm>
        </p:spPr>
        <p:txBody>
          <a:bodyPr>
            <a:normAutofit/>
          </a:bodyPr>
          <a:lstStyle/>
          <a:p>
            <a:pPr eaLnBrk="1" hangingPunct="1"/>
            <a:r>
              <a:rPr lang="en-US" altLang="en-US" sz="3600" b="1" dirty="0"/>
              <a:t>Types of Respiratory Hazards</a:t>
            </a:r>
          </a:p>
        </p:txBody>
      </p:sp>
      <p:sp>
        <p:nvSpPr>
          <p:cNvPr id="5" name="Content Placeholder 2"/>
          <p:cNvSpPr>
            <a:spLocks noGrp="1"/>
          </p:cNvSpPr>
          <p:nvPr>
            <p:ph idx="1"/>
          </p:nvPr>
        </p:nvSpPr>
        <p:spPr>
          <a:xfrm>
            <a:off x="1371600" y="1676400"/>
            <a:ext cx="6705600" cy="4876800"/>
          </a:xfrm>
        </p:spPr>
        <p:txBody>
          <a:bodyPr>
            <a:normAutofit/>
          </a:bodyPr>
          <a:lstStyle/>
          <a:p>
            <a:pPr eaLnBrk="1" hangingPunct="1"/>
            <a:r>
              <a:rPr lang="en-US" altLang="en-US" sz="2400" dirty="0"/>
              <a:t>Livestock &amp; Poultry confinements </a:t>
            </a:r>
          </a:p>
          <a:p>
            <a:pPr eaLnBrk="1" hangingPunct="1"/>
            <a:r>
              <a:rPr lang="en-US" altLang="en-US" sz="2400" dirty="0"/>
              <a:t>Industrial livestock production (CAFO)</a:t>
            </a:r>
          </a:p>
          <a:p>
            <a:pPr eaLnBrk="1" hangingPunct="1"/>
            <a:r>
              <a:rPr lang="en-US" altLang="en-US" sz="2400" dirty="0"/>
              <a:t>Pesticides</a:t>
            </a:r>
          </a:p>
          <a:p>
            <a:pPr eaLnBrk="1" hangingPunct="1"/>
            <a:r>
              <a:rPr lang="en-US" altLang="en-US" sz="2400" dirty="0"/>
              <a:t>Grain Handling</a:t>
            </a:r>
          </a:p>
          <a:p>
            <a:pPr eaLnBrk="1" hangingPunct="1"/>
            <a:r>
              <a:rPr lang="en-US" altLang="en-US" sz="2400" dirty="0"/>
              <a:t>Anhydrous Ammonia </a:t>
            </a:r>
          </a:p>
          <a:p>
            <a:pPr eaLnBrk="1" hangingPunct="1"/>
            <a:r>
              <a:rPr lang="en-US" altLang="en-US" sz="2400" dirty="0"/>
              <a:t>Welding</a:t>
            </a:r>
          </a:p>
          <a:p>
            <a:pPr eaLnBrk="1" hangingPunct="1"/>
            <a:r>
              <a:rPr lang="en-US" altLang="en-US" sz="2400" dirty="0"/>
              <a:t>Using gas or diesel engine indoors</a:t>
            </a:r>
          </a:p>
          <a:p>
            <a:pPr eaLnBrk="1" hangingPunct="1"/>
            <a:r>
              <a:rPr lang="en-US" altLang="en-US" sz="2400" dirty="0"/>
              <a:t>Fumigation</a:t>
            </a:r>
          </a:p>
          <a:p>
            <a:pPr eaLnBrk="1" hangingPunct="1"/>
            <a:r>
              <a:rPr lang="en-US" altLang="en-US" sz="2400" dirty="0"/>
              <a:t>Silo Entry</a:t>
            </a:r>
          </a:p>
          <a:p>
            <a:pPr eaLnBrk="1" hangingPunct="1"/>
            <a:r>
              <a:rPr lang="en-US" altLang="en-US" sz="2400" dirty="0"/>
              <a:t>Paint (spraying)</a:t>
            </a:r>
          </a:p>
          <a:p>
            <a:pPr eaLnBrk="1" hangingPunct="1"/>
            <a:r>
              <a:rPr lang="en-US" altLang="en-US" sz="2400" dirty="0"/>
              <a:t>Woodworking</a:t>
            </a:r>
          </a:p>
        </p:txBody>
      </p:sp>
    </p:spTree>
    <p:extLst>
      <p:ext uri="{BB962C8B-B14F-4D97-AF65-F5344CB8AC3E}">
        <p14:creationId xmlns:p14="http://schemas.microsoft.com/office/powerpoint/2010/main" val="3865932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Title 1"/>
          <p:cNvSpPr>
            <a:spLocks noGrp="1"/>
          </p:cNvSpPr>
          <p:nvPr>
            <p:ph type="title"/>
          </p:nvPr>
        </p:nvSpPr>
        <p:spPr>
          <a:xfrm>
            <a:off x="1066800" y="0"/>
            <a:ext cx="8229600" cy="1143000"/>
          </a:xfrm>
        </p:spPr>
        <p:txBody>
          <a:bodyPr/>
          <a:lstStyle/>
          <a:p>
            <a:pPr eaLnBrk="1" hangingPunct="1"/>
            <a:r>
              <a:rPr lang="en-US" b="1"/>
              <a:t>Inadequate Protection</a:t>
            </a:r>
            <a:endParaRPr lang="en-US"/>
          </a:p>
        </p:txBody>
      </p:sp>
      <p:sp>
        <p:nvSpPr>
          <p:cNvPr id="95235" name="Content Placeholder 2"/>
          <p:cNvSpPr>
            <a:spLocks noGrp="1"/>
          </p:cNvSpPr>
          <p:nvPr>
            <p:ph idx="1"/>
          </p:nvPr>
        </p:nvSpPr>
        <p:spPr>
          <a:xfrm>
            <a:off x="2133600" y="1981200"/>
            <a:ext cx="2819400" cy="3048000"/>
          </a:xfrm>
        </p:spPr>
        <p:txBody>
          <a:bodyPr/>
          <a:lstStyle/>
          <a:p>
            <a:pPr eaLnBrk="1" hangingPunct="1">
              <a:buFont typeface="Arial" charset="0"/>
              <a:buNone/>
            </a:pPr>
            <a:r>
              <a:rPr lang="en-US"/>
              <a:t>   Simple one-strap dust masks are not good enough</a:t>
            </a:r>
          </a:p>
          <a:p>
            <a:pPr eaLnBrk="1" hangingPunct="1">
              <a:buFont typeface="Arial" charset="0"/>
              <a:buNone/>
            </a:pPr>
            <a:endParaRPr lang="en-US"/>
          </a:p>
        </p:txBody>
      </p:sp>
      <p:pic>
        <p:nvPicPr>
          <p:cNvPr id="95236" name="Picture 4" descr="one-stra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2363" y="2438400"/>
            <a:ext cx="34131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295400" y="381000"/>
            <a:ext cx="6858000" cy="914400"/>
          </a:xfrm>
        </p:spPr>
        <p:txBody>
          <a:bodyPr/>
          <a:lstStyle/>
          <a:p>
            <a:pPr eaLnBrk="1" hangingPunct="1"/>
            <a:r>
              <a:rPr lang="en-US" altLang="en-US" sz="3600" dirty="0"/>
              <a:t>Types of Respirators </a:t>
            </a:r>
          </a:p>
        </p:txBody>
      </p:sp>
      <p:sp>
        <p:nvSpPr>
          <p:cNvPr id="5" name="Rectangle 3"/>
          <p:cNvSpPr>
            <a:spLocks noGrp="1" noChangeArrowheads="1"/>
          </p:cNvSpPr>
          <p:nvPr>
            <p:ph idx="1"/>
          </p:nvPr>
        </p:nvSpPr>
        <p:spPr>
          <a:xfrm>
            <a:off x="1828800" y="2057400"/>
            <a:ext cx="6019800" cy="3611563"/>
          </a:xfrm>
        </p:spPr>
        <p:txBody>
          <a:bodyPr/>
          <a:lstStyle/>
          <a:p>
            <a:r>
              <a:rPr lang="en-US" altLang="en-US" sz="3600" dirty="0"/>
              <a:t>Air Purifying</a:t>
            </a:r>
          </a:p>
          <a:p>
            <a:pPr algn="ctr"/>
            <a:endParaRPr lang="en-US" altLang="en-US" sz="3600" dirty="0"/>
          </a:p>
          <a:p>
            <a:r>
              <a:rPr lang="en-US" altLang="en-US" sz="3600" dirty="0"/>
              <a:t>Supplied Air</a:t>
            </a:r>
          </a:p>
          <a:p>
            <a:pPr marL="0" indent="0" eaLnBrk="1" hangingPunct="1">
              <a:buNone/>
            </a:pPr>
            <a:endParaRPr lang="en-US" altLang="en-US" sz="2000" b="1" i="1" dirty="0"/>
          </a:p>
        </p:txBody>
      </p:sp>
    </p:spTree>
    <p:extLst>
      <p:ext uri="{BB962C8B-B14F-4D97-AF65-F5344CB8AC3E}">
        <p14:creationId xmlns:p14="http://schemas.microsoft.com/office/powerpoint/2010/main" val="27348227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5010" name="Title 1"/>
          <p:cNvSpPr>
            <a:spLocks noGrp="1"/>
          </p:cNvSpPr>
          <p:nvPr>
            <p:ph type="title"/>
          </p:nvPr>
        </p:nvSpPr>
        <p:spPr>
          <a:xfrm>
            <a:off x="331573" y="63501"/>
            <a:ext cx="8229600" cy="1143000"/>
          </a:xfrm>
        </p:spPr>
        <p:txBody>
          <a:bodyPr/>
          <a:lstStyle/>
          <a:p>
            <a:pPr algn="ctr" eaLnBrk="1" hangingPunct="1"/>
            <a:r>
              <a:rPr lang="en-US" altLang="en-US" dirty="0"/>
              <a:t>Air Purifying</a:t>
            </a:r>
          </a:p>
        </p:txBody>
      </p:sp>
      <p:sp>
        <p:nvSpPr>
          <p:cNvPr id="555011" name="Content Placeholder 2"/>
          <p:cNvSpPr>
            <a:spLocks noGrp="1"/>
          </p:cNvSpPr>
          <p:nvPr>
            <p:ph idx="1"/>
          </p:nvPr>
        </p:nvSpPr>
        <p:spPr>
          <a:xfrm>
            <a:off x="457200" y="990600"/>
            <a:ext cx="6221627" cy="3465434"/>
          </a:xfrm>
        </p:spPr>
        <p:txBody>
          <a:bodyPr/>
          <a:lstStyle/>
          <a:p>
            <a:pPr eaLnBrk="1" hangingPunct="1">
              <a:buFont typeface="Arial" panose="020B0604020202020204" pitchFamily="34" charset="0"/>
              <a:buNone/>
            </a:pPr>
            <a:r>
              <a:rPr lang="en-US" altLang="en-US" sz="2400" b="1" dirty="0"/>
              <a:t>Air Purifying</a:t>
            </a:r>
          </a:p>
          <a:p>
            <a:pPr lvl="2" eaLnBrk="1" hangingPunct="1"/>
            <a:r>
              <a:rPr lang="en-US" altLang="en-US" dirty="0"/>
              <a:t>Filtering face piece</a:t>
            </a:r>
          </a:p>
          <a:p>
            <a:pPr lvl="3" eaLnBrk="1" hangingPunct="1"/>
            <a:r>
              <a:rPr lang="en-US" altLang="en-US" dirty="0"/>
              <a:t>N series = not for use in presence of oil mist</a:t>
            </a:r>
          </a:p>
          <a:p>
            <a:pPr lvl="3" eaLnBrk="1" hangingPunct="1"/>
            <a:r>
              <a:rPr lang="en-US" altLang="en-US" dirty="0"/>
              <a:t>R series = some resistance to oil mist</a:t>
            </a:r>
          </a:p>
          <a:p>
            <a:pPr lvl="3" eaLnBrk="1" hangingPunct="1"/>
            <a:r>
              <a:rPr lang="en-US" altLang="en-US" dirty="0"/>
              <a:t>P series = for use where oil present</a:t>
            </a:r>
          </a:p>
          <a:p>
            <a:pPr lvl="2" eaLnBrk="1" hangingPunct="1"/>
            <a:r>
              <a:rPr lang="en-US" altLang="en-US" dirty="0"/>
              <a:t>Half mask face piece</a:t>
            </a:r>
          </a:p>
          <a:p>
            <a:pPr lvl="2" eaLnBrk="1" hangingPunct="1"/>
            <a:r>
              <a:rPr lang="en-US" altLang="en-US" dirty="0"/>
              <a:t>Full face piece</a:t>
            </a:r>
          </a:p>
          <a:p>
            <a:pPr lvl="2" eaLnBrk="1" hangingPunct="1"/>
            <a:r>
              <a:rPr lang="en-US" altLang="en-US" dirty="0"/>
              <a:t>Powered air purifying</a:t>
            </a:r>
          </a:p>
          <a:p>
            <a:pPr eaLnBrk="1" hangingPunct="1"/>
            <a:endParaRPr lang="en-US" altLang="en-US" sz="2400" dirty="0"/>
          </a:p>
        </p:txBody>
      </p:sp>
      <p:pic>
        <p:nvPicPr>
          <p:cNvPr id="555012" name="Picture 2" title="Image of a filter face peic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56310" y="1371600"/>
            <a:ext cx="1778229" cy="16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013" name="Picture 4" title="Image of a half mask face piec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56309" y="3317877"/>
            <a:ext cx="1879715" cy="135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014" name="Picture 5" title="Image of a powered air purifying head piec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53718" y="4745039"/>
            <a:ext cx="2277718" cy="171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015" name="Picture 6" title="Image of a full face piec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14213" y="4745039"/>
            <a:ext cx="1599037" cy="179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35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8229600" cy="1143000"/>
          </a:xfrm>
        </p:spPr>
        <p:txBody>
          <a:bodyPr rtlCol="0">
            <a:normAutofit fontScale="90000"/>
          </a:bodyPr>
          <a:lstStyle/>
          <a:p>
            <a:pPr eaLnBrk="1" fontAlgn="auto" hangingPunct="1">
              <a:spcAft>
                <a:spcPts val="0"/>
              </a:spcAft>
              <a:defRPr/>
            </a:pPr>
            <a:r>
              <a:rPr lang="en-US" dirty="0"/>
              <a:t>Two-strap disposable respirators</a:t>
            </a:r>
            <a:br>
              <a:rPr lang="en-US" dirty="0"/>
            </a:br>
            <a:endParaRPr lang="en-US" dirty="0"/>
          </a:p>
        </p:txBody>
      </p:sp>
      <p:sp>
        <p:nvSpPr>
          <p:cNvPr id="98307" name="Content Placeholder 2"/>
          <p:cNvSpPr>
            <a:spLocks noGrp="1"/>
          </p:cNvSpPr>
          <p:nvPr>
            <p:ph idx="1"/>
          </p:nvPr>
        </p:nvSpPr>
        <p:spPr>
          <a:xfrm>
            <a:off x="1752600" y="1600200"/>
            <a:ext cx="7391400" cy="4724400"/>
          </a:xfrm>
        </p:spPr>
        <p:txBody>
          <a:bodyPr/>
          <a:lstStyle/>
          <a:p>
            <a:pPr eaLnBrk="1" hangingPunct="1"/>
            <a:endParaRPr lang="en-US" b="1" dirty="0"/>
          </a:p>
          <a:p>
            <a:pPr eaLnBrk="1" hangingPunct="1"/>
            <a:endParaRPr lang="en-US" b="1" dirty="0"/>
          </a:p>
          <a:p>
            <a:pPr eaLnBrk="1" hangingPunct="1"/>
            <a:endParaRPr lang="en-US" b="1" dirty="0"/>
          </a:p>
          <a:p>
            <a:pPr eaLnBrk="1" hangingPunct="1"/>
            <a:endParaRPr lang="en-US" b="1" dirty="0"/>
          </a:p>
          <a:p>
            <a:pPr eaLnBrk="1" hangingPunct="1"/>
            <a:endParaRPr lang="en-US" b="1" dirty="0"/>
          </a:p>
          <a:p>
            <a:pPr eaLnBrk="1" hangingPunct="1"/>
            <a:endParaRPr lang="en-US" b="1" dirty="0"/>
          </a:p>
          <a:p>
            <a:pPr eaLnBrk="1" hangingPunct="1"/>
            <a:endParaRPr lang="en-US" b="1" dirty="0"/>
          </a:p>
          <a:p>
            <a:pPr eaLnBrk="1" hangingPunct="1">
              <a:buFont typeface="Arial" charset="0"/>
              <a:buNone/>
            </a:pPr>
            <a:r>
              <a:rPr lang="en-US" b="1" dirty="0"/>
              <a:t>	   </a:t>
            </a:r>
            <a:r>
              <a:rPr lang="en-US" dirty="0"/>
              <a:t>Filtering Face piece</a:t>
            </a:r>
          </a:p>
        </p:txBody>
      </p:sp>
      <p:pic>
        <p:nvPicPr>
          <p:cNvPr id="98308" name="Picture 7" descr="Respirator-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78348" y="1600200"/>
            <a:ext cx="2002326" cy="200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9" descr="Respirator-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371041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11" descr="Respirator-0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50045" y="373491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13" descr="Respirator-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38398" y="1600200"/>
            <a:ext cx="20637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title="Image of fultering face peice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51845" y="2726988"/>
            <a:ext cx="3015343" cy="2015859"/>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Title 1"/>
          <p:cNvSpPr>
            <a:spLocks noGrp="1"/>
          </p:cNvSpPr>
          <p:nvPr>
            <p:ph type="title"/>
          </p:nvPr>
        </p:nvSpPr>
        <p:spPr>
          <a:xfrm>
            <a:off x="914400" y="0"/>
            <a:ext cx="8229600" cy="1143000"/>
          </a:xfrm>
        </p:spPr>
        <p:txBody>
          <a:bodyPr/>
          <a:lstStyle/>
          <a:p>
            <a:pPr eaLnBrk="1" hangingPunct="1"/>
            <a:r>
              <a:rPr lang="en-US" dirty="0"/>
              <a:t>Filter Efficiency </a:t>
            </a:r>
          </a:p>
        </p:txBody>
      </p:sp>
      <p:sp>
        <p:nvSpPr>
          <p:cNvPr id="100355" name="Content Placeholder 2"/>
          <p:cNvSpPr>
            <a:spLocks noGrp="1"/>
          </p:cNvSpPr>
          <p:nvPr>
            <p:ph idx="1"/>
          </p:nvPr>
        </p:nvSpPr>
        <p:spPr>
          <a:xfrm>
            <a:off x="1304108" y="1180730"/>
            <a:ext cx="6934200" cy="4525963"/>
          </a:xfrm>
        </p:spPr>
        <p:txBody>
          <a:bodyPr/>
          <a:lstStyle/>
          <a:p>
            <a:pPr eaLnBrk="1" hangingPunct="1"/>
            <a:r>
              <a:rPr lang="en-US" dirty="0"/>
              <a:t>Designation according to filter efficiency</a:t>
            </a:r>
          </a:p>
          <a:p>
            <a:pPr lvl="1" eaLnBrk="1" hangingPunct="1">
              <a:buFont typeface="Arial" charset="0"/>
              <a:buNone/>
            </a:pPr>
            <a:r>
              <a:rPr lang="en-US" sz="1800" dirty="0"/>
              <a:t>95 =moderate filtering efficiency (95%)</a:t>
            </a:r>
          </a:p>
          <a:p>
            <a:pPr lvl="1" eaLnBrk="1" hangingPunct="1">
              <a:buFont typeface="Arial" charset="0"/>
              <a:buNone/>
            </a:pPr>
            <a:r>
              <a:rPr lang="en-US" sz="1800" dirty="0"/>
              <a:t>99 = high filtering efficiency (99%)</a:t>
            </a:r>
          </a:p>
          <a:p>
            <a:pPr lvl="1" eaLnBrk="1" hangingPunct="1">
              <a:buFont typeface="Arial" charset="0"/>
              <a:buNone/>
            </a:pPr>
            <a:r>
              <a:rPr lang="en-US" sz="1800" dirty="0"/>
              <a:t>100 = highest filtering efficiency (99.97%)</a:t>
            </a:r>
          </a:p>
          <a:p>
            <a:pPr lvl="1" eaLnBrk="1" hangingPunct="1"/>
            <a:endParaRPr lang="en-US" sz="1800" dirty="0"/>
          </a:p>
          <a:p>
            <a:pPr eaLnBrk="1" hangingPunct="1"/>
            <a:endParaRPr lang="en-US" dirty="0"/>
          </a:p>
        </p:txBody>
      </p:sp>
      <p:pic>
        <p:nvPicPr>
          <p:cNvPr id="4" name="Picture 3" title="Image about filter efficiency"/>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1800" y="3447945"/>
            <a:ext cx="2971800" cy="2971800"/>
          </a:xfrm>
          <a:prstGeom prst="rect">
            <a:avLst/>
          </a:prstGeom>
        </p:spPr>
      </p:pic>
      <p:pic>
        <p:nvPicPr>
          <p:cNvPr id="6" name="Picture 5" title="Arrow pointing to the filter efficiency informa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4600" y="4933845"/>
            <a:ext cx="2036240" cy="688908"/>
          </a:xfrm>
          <a:prstGeom prst="rect">
            <a:avLst/>
          </a:prstGeom>
        </p:spPr>
      </p:pic>
    </p:spTree>
    <p:extLst>
      <p:ext uri="{BB962C8B-B14F-4D97-AF65-F5344CB8AC3E}">
        <p14:creationId xmlns:p14="http://schemas.microsoft.com/office/powerpoint/2010/main" val="749734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Title 1"/>
          <p:cNvSpPr>
            <a:spLocks noGrp="1"/>
          </p:cNvSpPr>
          <p:nvPr>
            <p:ph type="title"/>
          </p:nvPr>
        </p:nvSpPr>
        <p:spPr>
          <a:xfrm>
            <a:off x="762000" y="0"/>
            <a:ext cx="8229600" cy="1143000"/>
          </a:xfrm>
        </p:spPr>
        <p:txBody>
          <a:bodyPr/>
          <a:lstStyle/>
          <a:p>
            <a:pPr eaLnBrk="1" hangingPunct="1"/>
            <a:r>
              <a:rPr lang="en-US" dirty="0"/>
              <a:t>Half-mask respirator</a:t>
            </a:r>
          </a:p>
        </p:txBody>
      </p:sp>
      <p:sp>
        <p:nvSpPr>
          <p:cNvPr id="3" name="Content Placeholder 2"/>
          <p:cNvSpPr>
            <a:spLocks noGrp="1"/>
          </p:cNvSpPr>
          <p:nvPr>
            <p:ph idx="1"/>
          </p:nvPr>
        </p:nvSpPr>
        <p:spPr>
          <a:xfrm>
            <a:off x="5029200" y="1676400"/>
            <a:ext cx="3505200" cy="2362200"/>
          </a:xfrm>
        </p:spPr>
        <p:txBody>
          <a:bodyPr rtlCol="0">
            <a:normAutofit fontScale="55000" lnSpcReduction="20000"/>
          </a:bodyPr>
          <a:lstStyle/>
          <a:p>
            <a:pPr eaLnBrk="1" fontAlgn="auto" hangingPunct="1">
              <a:spcAft>
                <a:spcPts val="0"/>
              </a:spcAft>
              <a:buFont typeface="Arial" pitchFamily="34" charset="0"/>
              <a:buChar char="•"/>
              <a:defRPr/>
            </a:pPr>
            <a:r>
              <a:rPr lang="en-US" sz="4000" dirty="0"/>
              <a:t>Requires fit testing</a:t>
            </a:r>
          </a:p>
          <a:p>
            <a:pPr eaLnBrk="1" fontAlgn="auto" hangingPunct="1">
              <a:spcAft>
                <a:spcPts val="0"/>
              </a:spcAft>
              <a:buFont typeface="Arial" pitchFamily="34" charset="0"/>
              <a:buChar char="•"/>
              <a:defRPr/>
            </a:pPr>
            <a:r>
              <a:rPr lang="en-US" sz="4000" dirty="0"/>
              <a:t>Different brands and styles available</a:t>
            </a:r>
          </a:p>
          <a:p>
            <a:pPr eaLnBrk="1" fontAlgn="auto" hangingPunct="1">
              <a:spcAft>
                <a:spcPts val="0"/>
              </a:spcAft>
              <a:buFont typeface="Arial" pitchFamily="34" charset="0"/>
              <a:buChar char="•"/>
              <a:defRPr/>
            </a:pPr>
            <a:r>
              <a:rPr lang="en-US" sz="4000" dirty="0"/>
              <a:t>Several Cartridge choices </a:t>
            </a:r>
          </a:p>
          <a:p>
            <a:pPr eaLnBrk="1" fontAlgn="auto" hangingPunct="1">
              <a:spcAft>
                <a:spcPts val="0"/>
              </a:spcAft>
              <a:buFont typeface="Arial" pitchFamily="34" charset="0"/>
              <a:buChar char="•"/>
              <a:defRPr/>
            </a:pPr>
            <a:r>
              <a:rPr lang="en-US" sz="4000" b="1" i="1" dirty="0">
                <a:solidFill>
                  <a:srgbClr val="FF33CC"/>
                </a:solidFill>
              </a:rPr>
              <a:t>Support your wife, mother, sister, daughter for breast cancer </a:t>
            </a:r>
          </a:p>
          <a:p>
            <a:pPr eaLnBrk="1" fontAlgn="auto" hangingPunct="1">
              <a:spcAft>
                <a:spcPts val="0"/>
              </a:spcAft>
              <a:buFont typeface="Arial" pitchFamily="34" charset="0"/>
              <a:buChar char="•"/>
              <a:defRPr/>
            </a:pPr>
            <a:endParaRPr lang="en-US" dirty="0"/>
          </a:p>
        </p:txBody>
      </p:sp>
      <p:pic>
        <p:nvPicPr>
          <p:cNvPr id="101380" name="Picture 6" descr="P6150002.JPG" title="Image of a half face respirato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0" y="4114800"/>
            <a:ext cx="30734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ClipArt Placeholder 8" descr="P6150003.JPG" title="Clip of of a breast cander awareness half-mask respirato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1600200"/>
            <a:ext cx="30480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9" descr="P4190035.JPG" title="Images of cartridge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0" y="4114800"/>
            <a:ext cx="30480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9" descr="C:\Documents and Settings\sheridan\Local Settings\Temporary Internet Files\Content.IE5\NNTCH6E6\MC900434725[1].png" title="Image of the breast cancer Pink bow"/>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91000" y="3124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pPr eaLnBrk="1" hangingPunct="1"/>
            <a:r>
              <a:rPr lang="en-US" sz="3200"/>
              <a:t>Agriculture Operations </a:t>
            </a:r>
            <a:br>
              <a:rPr lang="en-US" sz="3200"/>
            </a:br>
            <a:r>
              <a:rPr lang="en-US" sz="3200"/>
              <a:t>Safety and Health Topics Page</a:t>
            </a:r>
          </a:p>
        </p:txBody>
      </p:sp>
      <p:pic>
        <p:nvPicPr>
          <p:cNvPr id="143363" name="Content Placeholder 3" title="Screen Pring of the OSHA Safety and Health Topics Page"/>
          <p:cNvPicPr>
            <a:picLocks noGrp="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524000" y="1524000"/>
            <a:ext cx="6400800" cy="5105400"/>
          </a:xfrm>
        </p:spPr>
      </p:pic>
      <p:sp>
        <p:nvSpPr>
          <p:cNvPr id="5" name="Up Arrow 4" title="Yellow Arrow pointing to the General Resources Link on the OSHA webpage"/>
          <p:cNvSpPr/>
          <p:nvPr/>
        </p:nvSpPr>
        <p:spPr>
          <a:xfrm>
            <a:off x="5486400" y="5181600"/>
            <a:ext cx="533400" cy="1143000"/>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50000"/>
              </a:spcBef>
              <a:spcAft>
                <a:spcPct val="0"/>
              </a:spcAft>
              <a:defRPr/>
            </a:pPr>
            <a:endParaRPr lang="en-US" sz="2000" i="1">
              <a:solidFill>
                <a:prstClr val="white"/>
              </a:solidFill>
            </a:endParaRPr>
          </a:p>
        </p:txBody>
      </p:sp>
      <p:sp>
        <p:nvSpPr>
          <p:cNvPr id="143365" name="Rectangle 5" title="Text Box stating the arrow is pointing toward the General Resources Link"/>
          <p:cNvSpPr>
            <a:spLocks noChangeArrowheads="1"/>
          </p:cNvSpPr>
          <p:nvPr/>
        </p:nvSpPr>
        <p:spPr bwMode="auto">
          <a:xfrm>
            <a:off x="6324600" y="5562600"/>
            <a:ext cx="1828800" cy="830263"/>
          </a:xfrm>
          <a:prstGeom prst="rect">
            <a:avLst/>
          </a:prstGeom>
          <a:solidFill>
            <a:srgbClr val="FFC000"/>
          </a:solidFill>
          <a:ln w="28575">
            <a:solidFill>
              <a:schemeClr val="tx1"/>
            </a:solidFill>
            <a:miter lim="800000"/>
            <a:headEnd/>
            <a:tailEnd/>
          </a:ln>
        </p:spPr>
        <p:txBody>
          <a:bodyPr>
            <a:spAutoFit/>
          </a:bodyPr>
          <a:lstStyle/>
          <a:p>
            <a:pPr algn="ctr" fontAlgn="base">
              <a:spcBef>
                <a:spcPct val="50000"/>
              </a:spcBef>
              <a:spcAft>
                <a:spcPct val="0"/>
              </a:spcAft>
            </a:pPr>
            <a:r>
              <a:rPr lang="en-US" sz="2400" dirty="0">
                <a:solidFill>
                  <a:prstClr val="black"/>
                </a:solidFill>
                <a:latin typeface="Arial" charset="0"/>
              </a:rPr>
              <a:t>General Resources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914400" y="533400"/>
            <a:ext cx="8229600" cy="990600"/>
          </a:xfrm>
        </p:spPr>
        <p:txBody>
          <a:bodyPr rtlCol="0">
            <a:noAutofit/>
          </a:bodyPr>
          <a:lstStyle/>
          <a:p>
            <a:pPr eaLnBrk="1" fontAlgn="auto" hangingPunct="1">
              <a:spcAft>
                <a:spcPts val="0"/>
              </a:spcAft>
              <a:defRPr/>
            </a:pPr>
            <a:r>
              <a:rPr lang="en-US" sz="4000" dirty="0"/>
              <a:t>Half Mask Cartridges </a:t>
            </a:r>
            <a:br>
              <a:rPr lang="en-US" sz="4000" dirty="0"/>
            </a:br>
            <a:endParaRPr lang="en-US" sz="4000" dirty="0"/>
          </a:p>
        </p:txBody>
      </p:sp>
      <p:sp>
        <p:nvSpPr>
          <p:cNvPr id="119811" name="Date Placeholder 3"/>
          <p:cNvSpPr txBox="1">
            <a:spLocks noGrp="1"/>
          </p:cNvSpPr>
          <p:nvPr/>
        </p:nvSpPr>
        <p:spPr bwMode="auto">
          <a:xfrm>
            <a:off x="124619" y="4267200"/>
            <a:ext cx="14605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42950" indent="-285750" eaLnBrk="0" hangingPunct="0">
              <a:defRPr sz="2000" i="1">
                <a:solidFill>
                  <a:schemeClr val="tx1"/>
                </a:solidFill>
                <a:latin typeface="Arial" charset="0"/>
              </a:defRPr>
            </a:lvl2pPr>
            <a:lvl3pPr marL="1143000" indent="-228600" eaLnBrk="0" hangingPunct="0">
              <a:defRPr sz="2000" i="1">
                <a:solidFill>
                  <a:schemeClr val="tx1"/>
                </a:solidFill>
                <a:latin typeface="Arial" charset="0"/>
              </a:defRPr>
            </a:lvl3pPr>
            <a:lvl4pPr marL="1600200" indent="-228600" eaLnBrk="0" hangingPunct="0">
              <a:defRPr sz="2000" i="1">
                <a:solidFill>
                  <a:schemeClr val="tx1"/>
                </a:solidFill>
                <a:latin typeface="Arial" charset="0"/>
              </a:defRPr>
            </a:lvl4pPr>
            <a:lvl5pPr marL="2057400" indent="-228600" eaLnBrk="0" hangingPunct="0">
              <a:defRPr sz="2000" i="1">
                <a:solidFill>
                  <a:schemeClr val="tx1"/>
                </a:solidFill>
                <a:latin typeface="Arial" charset="0"/>
              </a:defRPr>
            </a:lvl5pPr>
            <a:lvl6pPr marL="2514600" indent="-228600" eaLnBrk="0" fontAlgn="base" hangingPunct="0">
              <a:spcBef>
                <a:spcPct val="50000"/>
              </a:spcBef>
              <a:spcAft>
                <a:spcPct val="0"/>
              </a:spcAft>
              <a:defRPr sz="2000" i="1">
                <a:solidFill>
                  <a:schemeClr val="tx1"/>
                </a:solidFill>
                <a:latin typeface="Arial" charset="0"/>
              </a:defRPr>
            </a:lvl6pPr>
            <a:lvl7pPr marL="2971800" indent="-228600" eaLnBrk="0" fontAlgn="base" hangingPunct="0">
              <a:spcBef>
                <a:spcPct val="50000"/>
              </a:spcBef>
              <a:spcAft>
                <a:spcPct val="0"/>
              </a:spcAft>
              <a:defRPr sz="2000" i="1">
                <a:solidFill>
                  <a:schemeClr val="tx1"/>
                </a:solidFill>
                <a:latin typeface="Arial" charset="0"/>
              </a:defRPr>
            </a:lvl7pPr>
            <a:lvl8pPr marL="3429000" indent="-228600" eaLnBrk="0" fontAlgn="base" hangingPunct="0">
              <a:spcBef>
                <a:spcPct val="50000"/>
              </a:spcBef>
              <a:spcAft>
                <a:spcPct val="0"/>
              </a:spcAft>
              <a:defRPr sz="2000" i="1">
                <a:solidFill>
                  <a:schemeClr val="tx1"/>
                </a:solidFill>
                <a:latin typeface="Arial" charset="0"/>
              </a:defRPr>
            </a:lvl8pPr>
            <a:lvl9pPr marL="3886200" indent="-228600" eaLnBrk="0" fontAlgn="base" hangingPunct="0">
              <a:spcBef>
                <a:spcPct val="50000"/>
              </a:spcBef>
              <a:spcAft>
                <a:spcPct val="0"/>
              </a:spcAft>
              <a:defRPr sz="2000" i="1">
                <a:solidFill>
                  <a:schemeClr val="tx1"/>
                </a:solidFill>
                <a:latin typeface="Arial" charset="0"/>
              </a:defRPr>
            </a:lvl9pPr>
          </a:lstStyle>
          <a:p>
            <a:pPr algn="ctr" eaLnBrk="1" fontAlgn="base" hangingPunct="1">
              <a:spcBef>
                <a:spcPct val="0"/>
              </a:spcBef>
              <a:spcAft>
                <a:spcPct val="0"/>
              </a:spcAft>
            </a:pPr>
            <a:r>
              <a:rPr kumimoji="1" lang="en-US" sz="2400" b="1" i="0" dirty="0">
                <a:solidFill>
                  <a:srgbClr val="000000"/>
                </a:solidFill>
                <a:latin typeface="Calibri" pitchFamily="34" charset="0"/>
              </a:rPr>
              <a:t>North Products </a:t>
            </a:r>
          </a:p>
        </p:txBody>
      </p:sp>
      <p:sp>
        <p:nvSpPr>
          <p:cNvPr id="119812" name="Slide Number Placeholder 4"/>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Arial" charset="0"/>
              </a:defRPr>
            </a:lvl1pPr>
            <a:lvl2pPr marL="742950" indent="-285750" eaLnBrk="0" hangingPunct="0">
              <a:defRPr sz="2000" i="1">
                <a:solidFill>
                  <a:schemeClr val="tx1"/>
                </a:solidFill>
                <a:latin typeface="Arial" charset="0"/>
              </a:defRPr>
            </a:lvl2pPr>
            <a:lvl3pPr marL="1143000" indent="-228600" eaLnBrk="0" hangingPunct="0">
              <a:defRPr sz="2000" i="1">
                <a:solidFill>
                  <a:schemeClr val="tx1"/>
                </a:solidFill>
                <a:latin typeface="Arial" charset="0"/>
              </a:defRPr>
            </a:lvl3pPr>
            <a:lvl4pPr marL="1600200" indent="-228600" eaLnBrk="0" hangingPunct="0">
              <a:defRPr sz="2000" i="1">
                <a:solidFill>
                  <a:schemeClr val="tx1"/>
                </a:solidFill>
                <a:latin typeface="Arial" charset="0"/>
              </a:defRPr>
            </a:lvl4pPr>
            <a:lvl5pPr marL="2057400" indent="-228600" eaLnBrk="0" hangingPunct="0">
              <a:defRPr sz="2000" i="1">
                <a:solidFill>
                  <a:schemeClr val="tx1"/>
                </a:solidFill>
                <a:latin typeface="Arial" charset="0"/>
              </a:defRPr>
            </a:lvl5pPr>
            <a:lvl6pPr marL="2514600" indent="-228600" eaLnBrk="0" fontAlgn="base" hangingPunct="0">
              <a:spcBef>
                <a:spcPct val="50000"/>
              </a:spcBef>
              <a:spcAft>
                <a:spcPct val="0"/>
              </a:spcAft>
              <a:defRPr sz="2000" i="1">
                <a:solidFill>
                  <a:schemeClr val="tx1"/>
                </a:solidFill>
                <a:latin typeface="Arial" charset="0"/>
              </a:defRPr>
            </a:lvl6pPr>
            <a:lvl7pPr marL="2971800" indent="-228600" eaLnBrk="0" fontAlgn="base" hangingPunct="0">
              <a:spcBef>
                <a:spcPct val="50000"/>
              </a:spcBef>
              <a:spcAft>
                <a:spcPct val="0"/>
              </a:spcAft>
              <a:defRPr sz="2000" i="1">
                <a:solidFill>
                  <a:schemeClr val="tx1"/>
                </a:solidFill>
                <a:latin typeface="Arial" charset="0"/>
              </a:defRPr>
            </a:lvl7pPr>
            <a:lvl8pPr marL="3429000" indent="-228600" eaLnBrk="0" fontAlgn="base" hangingPunct="0">
              <a:spcBef>
                <a:spcPct val="50000"/>
              </a:spcBef>
              <a:spcAft>
                <a:spcPct val="0"/>
              </a:spcAft>
              <a:defRPr sz="2000" i="1">
                <a:solidFill>
                  <a:schemeClr val="tx1"/>
                </a:solidFill>
                <a:latin typeface="Arial" charset="0"/>
              </a:defRPr>
            </a:lvl8pPr>
            <a:lvl9pPr marL="3886200" indent="-228600" eaLnBrk="0" fontAlgn="base" hangingPunct="0">
              <a:spcBef>
                <a:spcPct val="50000"/>
              </a:spcBef>
              <a:spcAft>
                <a:spcPct val="0"/>
              </a:spcAft>
              <a:defRPr sz="2000" i="1">
                <a:solidFill>
                  <a:schemeClr val="tx1"/>
                </a:solidFill>
                <a:latin typeface="Arial" charset="0"/>
              </a:defRPr>
            </a:lvl9pPr>
          </a:lstStyle>
          <a:p>
            <a:pPr algn="r" eaLnBrk="1" fontAlgn="base" hangingPunct="1">
              <a:spcBef>
                <a:spcPct val="0"/>
              </a:spcBef>
              <a:spcAft>
                <a:spcPct val="0"/>
              </a:spcAft>
            </a:pPr>
            <a:fld id="{04097C28-207A-4CCE-B0C0-296A9E20305C}" type="slidenum">
              <a:rPr kumimoji="1" lang="en-US" sz="1400" i="0" smtClean="0">
                <a:solidFill>
                  <a:srgbClr val="000000"/>
                </a:solidFill>
                <a:latin typeface="Calibri" pitchFamily="34" charset="0"/>
              </a:rPr>
              <a:pPr algn="r" eaLnBrk="1" fontAlgn="base" hangingPunct="1">
                <a:spcBef>
                  <a:spcPct val="0"/>
                </a:spcBef>
                <a:spcAft>
                  <a:spcPct val="0"/>
                </a:spcAft>
              </a:pPr>
              <a:t>60</a:t>
            </a:fld>
            <a:endParaRPr kumimoji="1" lang="en-US" sz="1400" i="0">
              <a:solidFill>
                <a:srgbClr val="000000"/>
              </a:solidFill>
              <a:latin typeface="Calibri" pitchFamily="34" charset="0"/>
            </a:endParaRPr>
          </a:p>
        </p:txBody>
      </p:sp>
      <p:pic>
        <p:nvPicPr>
          <p:cNvPr id="119813" name="Picture 8" descr="P4190055.JPG" title="Image of an Ammonia Cartrid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524000"/>
            <a:ext cx="27892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9" descr="P4190046.JPG" title="Image of an Organic Vapor Catrid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27400" y="1524000"/>
            <a:ext cx="27495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10" descr="P4190062.JPG" title="Image of North Products P10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76400" y="3810000"/>
            <a:ext cx="278765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6" name="Picture 11" descr="P4190079.JPG" title="Image of another P100 cartrid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00600" y="3810000"/>
            <a:ext cx="2814638"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Picture 12" descr="P4190053.JPG" title="Image of an acid gas cartrid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48400" y="1600200"/>
            <a:ext cx="2620963"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8" name="Text Box 10"/>
          <p:cNvSpPr txBox="1">
            <a:spLocks noChangeArrowheads="1"/>
          </p:cNvSpPr>
          <p:nvPr/>
        </p:nvSpPr>
        <p:spPr bwMode="auto">
          <a:xfrm>
            <a:off x="1066800" y="3200400"/>
            <a:ext cx="147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Arial" charset="0"/>
              </a:defRPr>
            </a:lvl1pPr>
            <a:lvl2pPr marL="742950" indent="-285750" eaLnBrk="0" hangingPunct="0">
              <a:defRPr sz="2000" i="1">
                <a:solidFill>
                  <a:schemeClr val="tx1"/>
                </a:solidFill>
                <a:latin typeface="Arial" charset="0"/>
              </a:defRPr>
            </a:lvl2pPr>
            <a:lvl3pPr marL="1143000" indent="-228600" eaLnBrk="0" hangingPunct="0">
              <a:defRPr sz="2000" i="1">
                <a:solidFill>
                  <a:schemeClr val="tx1"/>
                </a:solidFill>
                <a:latin typeface="Arial" charset="0"/>
              </a:defRPr>
            </a:lvl3pPr>
            <a:lvl4pPr marL="1600200" indent="-228600" eaLnBrk="0" hangingPunct="0">
              <a:defRPr sz="2000" i="1">
                <a:solidFill>
                  <a:schemeClr val="tx1"/>
                </a:solidFill>
                <a:latin typeface="Arial" charset="0"/>
              </a:defRPr>
            </a:lvl4pPr>
            <a:lvl5pPr marL="2057400" indent="-228600" eaLnBrk="0" hangingPunct="0">
              <a:defRPr sz="2000" i="1">
                <a:solidFill>
                  <a:schemeClr val="tx1"/>
                </a:solidFill>
                <a:latin typeface="Arial" charset="0"/>
              </a:defRPr>
            </a:lvl5pPr>
            <a:lvl6pPr marL="2514600" indent="-228600" eaLnBrk="0" fontAlgn="base" hangingPunct="0">
              <a:spcBef>
                <a:spcPct val="50000"/>
              </a:spcBef>
              <a:spcAft>
                <a:spcPct val="0"/>
              </a:spcAft>
              <a:defRPr sz="2000" i="1">
                <a:solidFill>
                  <a:schemeClr val="tx1"/>
                </a:solidFill>
                <a:latin typeface="Arial" charset="0"/>
              </a:defRPr>
            </a:lvl6pPr>
            <a:lvl7pPr marL="2971800" indent="-228600" eaLnBrk="0" fontAlgn="base" hangingPunct="0">
              <a:spcBef>
                <a:spcPct val="50000"/>
              </a:spcBef>
              <a:spcAft>
                <a:spcPct val="0"/>
              </a:spcAft>
              <a:defRPr sz="2000" i="1">
                <a:solidFill>
                  <a:schemeClr val="tx1"/>
                </a:solidFill>
                <a:latin typeface="Arial" charset="0"/>
              </a:defRPr>
            </a:lvl7pPr>
            <a:lvl8pPr marL="3429000" indent="-228600" eaLnBrk="0" fontAlgn="base" hangingPunct="0">
              <a:spcBef>
                <a:spcPct val="50000"/>
              </a:spcBef>
              <a:spcAft>
                <a:spcPct val="0"/>
              </a:spcAft>
              <a:defRPr sz="2000" i="1">
                <a:solidFill>
                  <a:schemeClr val="tx1"/>
                </a:solidFill>
                <a:latin typeface="Arial" charset="0"/>
              </a:defRPr>
            </a:lvl8pPr>
            <a:lvl9pPr marL="3886200" indent="-228600" eaLnBrk="0" fontAlgn="base" hangingPunct="0">
              <a:spcBef>
                <a:spcPct val="50000"/>
              </a:spcBef>
              <a:spcAft>
                <a:spcPct val="0"/>
              </a:spcAft>
              <a:defRPr sz="2000" i="1">
                <a:solidFill>
                  <a:schemeClr val="tx1"/>
                </a:solidFill>
                <a:latin typeface="Arial" charset="0"/>
              </a:defRPr>
            </a:lvl9pPr>
          </a:lstStyle>
          <a:p>
            <a:pPr algn="ctr" eaLnBrk="1" fontAlgn="base" hangingPunct="1">
              <a:spcBef>
                <a:spcPct val="0"/>
              </a:spcBef>
              <a:spcAft>
                <a:spcPct val="0"/>
              </a:spcAft>
            </a:pPr>
            <a:r>
              <a:rPr kumimoji="1" lang="en-US" sz="2400" i="0" dirty="0">
                <a:solidFill>
                  <a:srgbClr val="000000"/>
                </a:solidFill>
                <a:latin typeface="Calibri" pitchFamily="34" charset="0"/>
              </a:rPr>
              <a:t>Ammonia</a:t>
            </a:r>
          </a:p>
        </p:txBody>
      </p:sp>
      <p:sp>
        <p:nvSpPr>
          <p:cNvPr id="119819" name="Text Box 11"/>
          <p:cNvSpPr txBox="1">
            <a:spLocks noChangeArrowheads="1"/>
          </p:cNvSpPr>
          <p:nvPr/>
        </p:nvSpPr>
        <p:spPr bwMode="auto">
          <a:xfrm>
            <a:off x="3810000" y="3200400"/>
            <a:ext cx="2151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Arial" charset="0"/>
              </a:defRPr>
            </a:lvl1pPr>
            <a:lvl2pPr marL="742950" indent="-285750" eaLnBrk="0" hangingPunct="0">
              <a:defRPr sz="2000" i="1">
                <a:solidFill>
                  <a:schemeClr val="tx1"/>
                </a:solidFill>
                <a:latin typeface="Arial" charset="0"/>
              </a:defRPr>
            </a:lvl2pPr>
            <a:lvl3pPr marL="1143000" indent="-228600" eaLnBrk="0" hangingPunct="0">
              <a:defRPr sz="2000" i="1">
                <a:solidFill>
                  <a:schemeClr val="tx1"/>
                </a:solidFill>
                <a:latin typeface="Arial" charset="0"/>
              </a:defRPr>
            </a:lvl3pPr>
            <a:lvl4pPr marL="1600200" indent="-228600" eaLnBrk="0" hangingPunct="0">
              <a:defRPr sz="2000" i="1">
                <a:solidFill>
                  <a:schemeClr val="tx1"/>
                </a:solidFill>
                <a:latin typeface="Arial" charset="0"/>
              </a:defRPr>
            </a:lvl4pPr>
            <a:lvl5pPr marL="2057400" indent="-228600" eaLnBrk="0" hangingPunct="0">
              <a:defRPr sz="2000" i="1">
                <a:solidFill>
                  <a:schemeClr val="tx1"/>
                </a:solidFill>
                <a:latin typeface="Arial" charset="0"/>
              </a:defRPr>
            </a:lvl5pPr>
            <a:lvl6pPr marL="2514600" indent="-228600" eaLnBrk="0" fontAlgn="base" hangingPunct="0">
              <a:spcBef>
                <a:spcPct val="50000"/>
              </a:spcBef>
              <a:spcAft>
                <a:spcPct val="0"/>
              </a:spcAft>
              <a:defRPr sz="2000" i="1">
                <a:solidFill>
                  <a:schemeClr val="tx1"/>
                </a:solidFill>
                <a:latin typeface="Arial" charset="0"/>
              </a:defRPr>
            </a:lvl6pPr>
            <a:lvl7pPr marL="2971800" indent="-228600" eaLnBrk="0" fontAlgn="base" hangingPunct="0">
              <a:spcBef>
                <a:spcPct val="50000"/>
              </a:spcBef>
              <a:spcAft>
                <a:spcPct val="0"/>
              </a:spcAft>
              <a:defRPr sz="2000" i="1">
                <a:solidFill>
                  <a:schemeClr val="tx1"/>
                </a:solidFill>
                <a:latin typeface="Arial" charset="0"/>
              </a:defRPr>
            </a:lvl7pPr>
            <a:lvl8pPr marL="3429000" indent="-228600" eaLnBrk="0" fontAlgn="base" hangingPunct="0">
              <a:spcBef>
                <a:spcPct val="50000"/>
              </a:spcBef>
              <a:spcAft>
                <a:spcPct val="0"/>
              </a:spcAft>
              <a:defRPr sz="2000" i="1">
                <a:solidFill>
                  <a:schemeClr val="tx1"/>
                </a:solidFill>
                <a:latin typeface="Arial" charset="0"/>
              </a:defRPr>
            </a:lvl8pPr>
            <a:lvl9pPr marL="3886200" indent="-228600" eaLnBrk="0" fontAlgn="base" hangingPunct="0">
              <a:spcBef>
                <a:spcPct val="50000"/>
              </a:spcBef>
              <a:spcAft>
                <a:spcPct val="0"/>
              </a:spcAft>
              <a:defRPr sz="2000" i="1">
                <a:solidFill>
                  <a:schemeClr val="tx1"/>
                </a:solidFill>
                <a:latin typeface="Arial" charset="0"/>
              </a:defRPr>
            </a:lvl9pPr>
          </a:lstStyle>
          <a:p>
            <a:pPr algn="ctr" eaLnBrk="1" fontAlgn="base" hangingPunct="1">
              <a:spcBef>
                <a:spcPct val="0"/>
              </a:spcBef>
              <a:spcAft>
                <a:spcPct val="0"/>
              </a:spcAft>
            </a:pPr>
            <a:r>
              <a:rPr kumimoji="1" lang="en-US" sz="2400" i="0">
                <a:solidFill>
                  <a:srgbClr val="000000"/>
                </a:solidFill>
                <a:latin typeface="Calibri" pitchFamily="34" charset="0"/>
              </a:rPr>
              <a:t>Organic Vapor</a:t>
            </a:r>
          </a:p>
        </p:txBody>
      </p:sp>
      <p:sp>
        <p:nvSpPr>
          <p:cNvPr id="119820" name="Text Box 12"/>
          <p:cNvSpPr txBox="1">
            <a:spLocks noChangeArrowheads="1"/>
          </p:cNvSpPr>
          <p:nvPr/>
        </p:nvSpPr>
        <p:spPr bwMode="auto">
          <a:xfrm>
            <a:off x="6934200" y="3200400"/>
            <a:ext cx="1420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Arial" charset="0"/>
              </a:defRPr>
            </a:lvl1pPr>
            <a:lvl2pPr marL="742950" indent="-285750" eaLnBrk="0" hangingPunct="0">
              <a:defRPr sz="2000" i="1">
                <a:solidFill>
                  <a:schemeClr val="tx1"/>
                </a:solidFill>
                <a:latin typeface="Arial" charset="0"/>
              </a:defRPr>
            </a:lvl2pPr>
            <a:lvl3pPr marL="1143000" indent="-228600" eaLnBrk="0" hangingPunct="0">
              <a:defRPr sz="2000" i="1">
                <a:solidFill>
                  <a:schemeClr val="tx1"/>
                </a:solidFill>
                <a:latin typeface="Arial" charset="0"/>
              </a:defRPr>
            </a:lvl3pPr>
            <a:lvl4pPr marL="1600200" indent="-228600" eaLnBrk="0" hangingPunct="0">
              <a:defRPr sz="2000" i="1">
                <a:solidFill>
                  <a:schemeClr val="tx1"/>
                </a:solidFill>
                <a:latin typeface="Arial" charset="0"/>
              </a:defRPr>
            </a:lvl4pPr>
            <a:lvl5pPr marL="2057400" indent="-228600" eaLnBrk="0" hangingPunct="0">
              <a:defRPr sz="2000" i="1">
                <a:solidFill>
                  <a:schemeClr val="tx1"/>
                </a:solidFill>
                <a:latin typeface="Arial" charset="0"/>
              </a:defRPr>
            </a:lvl5pPr>
            <a:lvl6pPr marL="2514600" indent="-228600" eaLnBrk="0" fontAlgn="base" hangingPunct="0">
              <a:spcBef>
                <a:spcPct val="50000"/>
              </a:spcBef>
              <a:spcAft>
                <a:spcPct val="0"/>
              </a:spcAft>
              <a:defRPr sz="2000" i="1">
                <a:solidFill>
                  <a:schemeClr val="tx1"/>
                </a:solidFill>
                <a:latin typeface="Arial" charset="0"/>
              </a:defRPr>
            </a:lvl6pPr>
            <a:lvl7pPr marL="2971800" indent="-228600" eaLnBrk="0" fontAlgn="base" hangingPunct="0">
              <a:spcBef>
                <a:spcPct val="50000"/>
              </a:spcBef>
              <a:spcAft>
                <a:spcPct val="0"/>
              </a:spcAft>
              <a:defRPr sz="2000" i="1">
                <a:solidFill>
                  <a:schemeClr val="tx1"/>
                </a:solidFill>
                <a:latin typeface="Arial" charset="0"/>
              </a:defRPr>
            </a:lvl7pPr>
            <a:lvl8pPr marL="3429000" indent="-228600" eaLnBrk="0" fontAlgn="base" hangingPunct="0">
              <a:spcBef>
                <a:spcPct val="50000"/>
              </a:spcBef>
              <a:spcAft>
                <a:spcPct val="0"/>
              </a:spcAft>
              <a:defRPr sz="2000" i="1">
                <a:solidFill>
                  <a:schemeClr val="tx1"/>
                </a:solidFill>
                <a:latin typeface="Arial" charset="0"/>
              </a:defRPr>
            </a:lvl8pPr>
            <a:lvl9pPr marL="3886200" indent="-228600" eaLnBrk="0" fontAlgn="base" hangingPunct="0">
              <a:spcBef>
                <a:spcPct val="50000"/>
              </a:spcBef>
              <a:spcAft>
                <a:spcPct val="0"/>
              </a:spcAft>
              <a:defRPr sz="2000" i="1">
                <a:solidFill>
                  <a:schemeClr val="tx1"/>
                </a:solidFill>
                <a:latin typeface="Arial" charset="0"/>
              </a:defRPr>
            </a:lvl9pPr>
          </a:lstStyle>
          <a:p>
            <a:pPr algn="ctr" eaLnBrk="1" fontAlgn="base" hangingPunct="1">
              <a:spcBef>
                <a:spcPct val="0"/>
              </a:spcBef>
              <a:spcAft>
                <a:spcPct val="0"/>
              </a:spcAft>
            </a:pPr>
            <a:r>
              <a:rPr kumimoji="1" lang="en-US" sz="2400" i="0">
                <a:solidFill>
                  <a:srgbClr val="000000"/>
                </a:solidFill>
                <a:latin typeface="Calibri" pitchFamily="34" charset="0"/>
              </a:rPr>
              <a:t>Acid Gas</a:t>
            </a:r>
          </a:p>
        </p:txBody>
      </p:sp>
      <p:sp>
        <p:nvSpPr>
          <p:cNvPr id="119823" name="TextBox 14"/>
          <p:cNvSpPr txBox="1">
            <a:spLocks noChangeArrowheads="1"/>
          </p:cNvSpPr>
          <p:nvPr/>
        </p:nvSpPr>
        <p:spPr bwMode="auto">
          <a:xfrm>
            <a:off x="99219" y="6129407"/>
            <a:ext cx="90447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i="1">
                <a:solidFill>
                  <a:schemeClr val="tx1"/>
                </a:solidFill>
                <a:latin typeface="Arial" charset="0"/>
              </a:defRPr>
            </a:lvl1pPr>
            <a:lvl2pPr marL="742950" indent="-285750" eaLnBrk="0" hangingPunct="0">
              <a:defRPr sz="2000" i="1">
                <a:solidFill>
                  <a:schemeClr val="tx1"/>
                </a:solidFill>
                <a:latin typeface="Arial" charset="0"/>
              </a:defRPr>
            </a:lvl2pPr>
            <a:lvl3pPr marL="1143000" indent="-228600" eaLnBrk="0" hangingPunct="0">
              <a:defRPr sz="2000" i="1">
                <a:solidFill>
                  <a:schemeClr val="tx1"/>
                </a:solidFill>
                <a:latin typeface="Arial" charset="0"/>
              </a:defRPr>
            </a:lvl3pPr>
            <a:lvl4pPr marL="1600200" indent="-228600" eaLnBrk="0" hangingPunct="0">
              <a:defRPr sz="2000" i="1">
                <a:solidFill>
                  <a:schemeClr val="tx1"/>
                </a:solidFill>
                <a:latin typeface="Arial" charset="0"/>
              </a:defRPr>
            </a:lvl4pPr>
            <a:lvl5pPr marL="2057400" indent="-228600" eaLnBrk="0" hangingPunct="0">
              <a:defRPr sz="2000" i="1">
                <a:solidFill>
                  <a:schemeClr val="tx1"/>
                </a:solidFill>
                <a:latin typeface="Arial" charset="0"/>
              </a:defRPr>
            </a:lvl5pPr>
            <a:lvl6pPr marL="2514600" indent="-228600" eaLnBrk="0" fontAlgn="base" hangingPunct="0">
              <a:spcBef>
                <a:spcPct val="50000"/>
              </a:spcBef>
              <a:spcAft>
                <a:spcPct val="0"/>
              </a:spcAft>
              <a:defRPr sz="2000" i="1">
                <a:solidFill>
                  <a:schemeClr val="tx1"/>
                </a:solidFill>
                <a:latin typeface="Arial" charset="0"/>
              </a:defRPr>
            </a:lvl6pPr>
            <a:lvl7pPr marL="2971800" indent="-228600" eaLnBrk="0" fontAlgn="base" hangingPunct="0">
              <a:spcBef>
                <a:spcPct val="50000"/>
              </a:spcBef>
              <a:spcAft>
                <a:spcPct val="0"/>
              </a:spcAft>
              <a:defRPr sz="2000" i="1">
                <a:solidFill>
                  <a:schemeClr val="tx1"/>
                </a:solidFill>
                <a:latin typeface="Arial" charset="0"/>
              </a:defRPr>
            </a:lvl7pPr>
            <a:lvl8pPr marL="3429000" indent="-228600" eaLnBrk="0" fontAlgn="base" hangingPunct="0">
              <a:spcBef>
                <a:spcPct val="50000"/>
              </a:spcBef>
              <a:spcAft>
                <a:spcPct val="0"/>
              </a:spcAft>
              <a:defRPr sz="2000" i="1">
                <a:solidFill>
                  <a:schemeClr val="tx1"/>
                </a:solidFill>
                <a:latin typeface="Arial" charset="0"/>
              </a:defRPr>
            </a:lvl8pPr>
            <a:lvl9pPr marL="3886200" indent="-228600" eaLnBrk="0" fontAlgn="base" hangingPunct="0">
              <a:spcBef>
                <a:spcPct val="50000"/>
              </a:spcBef>
              <a:spcAft>
                <a:spcPct val="0"/>
              </a:spcAft>
              <a:defRPr sz="2000" i="1">
                <a:solidFill>
                  <a:schemeClr val="tx1"/>
                </a:solidFill>
                <a:latin typeface="Arial" charset="0"/>
              </a:defRPr>
            </a:lvl9pPr>
          </a:lstStyle>
          <a:p>
            <a:pPr algn="ctr" eaLnBrk="1" fontAlgn="base" hangingPunct="1">
              <a:spcBef>
                <a:spcPct val="0"/>
              </a:spcBef>
              <a:spcAft>
                <a:spcPct val="0"/>
              </a:spcAft>
            </a:pPr>
            <a:r>
              <a:rPr lang="en-US" b="1" i="0" dirty="0">
                <a:solidFill>
                  <a:srgbClr val="000000"/>
                </a:solidFill>
                <a:latin typeface="Calibri" pitchFamily="34" charset="0"/>
              </a:rPr>
              <a:t>Mention of any company name in our presentations  does not constitute                                an endorsement by AgriSafe</a:t>
            </a:r>
          </a:p>
        </p:txBody>
      </p:sp>
      <p:sp>
        <p:nvSpPr>
          <p:cNvPr id="16" name="Text Box 10"/>
          <p:cNvSpPr txBox="1">
            <a:spLocks noChangeArrowheads="1"/>
          </p:cNvSpPr>
          <p:nvPr/>
        </p:nvSpPr>
        <p:spPr bwMode="auto">
          <a:xfrm>
            <a:off x="2590800" y="5552919"/>
            <a:ext cx="8787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Arial" charset="0"/>
              </a:defRPr>
            </a:lvl1pPr>
            <a:lvl2pPr marL="742950" indent="-285750" eaLnBrk="0" hangingPunct="0">
              <a:defRPr sz="2000" i="1">
                <a:solidFill>
                  <a:schemeClr val="tx1"/>
                </a:solidFill>
                <a:latin typeface="Arial" charset="0"/>
              </a:defRPr>
            </a:lvl2pPr>
            <a:lvl3pPr marL="1143000" indent="-228600" eaLnBrk="0" hangingPunct="0">
              <a:defRPr sz="2000" i="1">
                <a:solidFill>
                  <a:schemeClr val="tx1"/>
                </a:solidFill>
                <a:latin typeface="Arial" charset="0"/>
              </a:defRPr>
            </a:lvl3pPr>
            <a:lvl4pPr marL="1600200" indent="-228600" eaLnBrk="0" hangingPunct="0">
              <a:defRPr sz="2000" i="1">
                <a:solidFill>
                  <a:schemeClr val="tx1"/>
                </a:solidFill>
                <a:latin typeface="Arial" charset="0"/>
              </a:defRPr>
            </a:lvl4pPr>
            <a:lvl5pPr marL="2057400" indent="-228600" eaLnBrk="0" hangingPunct="0">
              <a:defRPr sz="2000" i="1">
                <a:solidFill>
                  <a:schemeClr val="tx1"/>
                </a:solidFill>
                <a:latin typeface="Arial" charset="0"/>
              </a:defRPr>
            </a:lvl5pPr>
            <a:lvl6pPr marL="2514600" indent="-228600" eaLnBrk="0" fontAlgn="base" hangingPunct="0">
              <a:spcBef>
                <a:spcPct val="50000"/>
              </a:spcBef>
              <a:spcAft>
                <a:spcPct val="0"/>
              </a:spcAft>
              <a:defRPr sz="2000" i="1">
                <a:solidFill>
                  <a:schemeClr val="tx1"/>
                </a:solidFill>
                <a:latin typeface="Arial" charset="0"/>
              </a:defRPr>
            </a:lvl6pPr>
            <a:lvl7pPr marL="2971800" indent="-228600" eaLnBrk="0" fontAlgn="base" hangingPunct="0">
              <a:spcBef>
                <a:spcPct val="50000"/>
              </a:spcBef>
              <a:spcAft>
                <a:spcPct val="0"/>
              </a:spcAft>
              <a:defRPr sz="2000" i="1">
                <a:solidFill>
                  <a:schemeClr val="tx1"/>
                </a:solidFill>
                <a:latin typeface="Arial" charset="0"/>
              </a:defRPr>
            </a:lvl7pPr>
            <a:lvl8pPr marL="3429000" indent="-228600" eaLnBrk="0" fontAlgn="base" hangingPunct="0">
              <a:spcBef>
                <a:spcPct val="50000"/>
              </a:spcBef>
              <a:spcAft>
                <a:spcPct val="0"/>
              </a:spcAft>
              <a:defRPr sz="2000" i="1">
                <a:solidFill>
                  <a:schemeClr val="tx1"/>
                </a:solidFill>
                <a:latin typeface="Arial" charset="0"/>
              </a:defRPr>
            </a:lvl8pPr>
            <a:lvl9pPr marL="3886200" indent="-228600" eaLnBrk="0" fontAlgn="base" hangingPunct="0">
              <a:spcBef>
                <a:spcPct val="50000"/>
              </a:spcBef>
              <a:spcAft>
                <a:spcPct val="0"/>
              </a:spcAft>
              <a:defRPr sz="2000" i="1">
                <a:solidFill>
                  <a:schemeClr val="tx1"/>
                </a:solidFill>
                <a:latin typeface="Arial" charset="0"/>
              </a:defRPr>
            </a:lvl9pPr>
          </a:lstStyle>
          <a:p>
            <a:pPr algn="ctr" eaLnBrk="1" fontAlgn="base" hangingPunct="1">
              <a:spcBef>
                <a:spcPct val="0"/>
              </a:spcBef>
              <a:spcAft>
                <a:spcPct val="0"/>
              </a:spcAft>
            </a:pPr>
            <a:r>
              <a:rPr kumimoji="1" lang="en-US" sz="2400" i="0" dirty="0">
                <a:solidFill>
                  <a:srgbClr val="000000"/>
                </a:solidFill>
                <a:latin typeface="Calibri" pitchFamily="34" charset="0"/>
              </a:rPr>
              <a:t>P100 </a:t>
            </a:r>
          </a:p>
        </p:txBody>
      </p:sp>
      <p:sp>
        <p:nvSpPr>
          <p:cNvPr id="17" name="Text Box 10"/>
          <p:cNvSpPr txBox="1">
            <a:spLocks noChangeArrowheads="1"/>
          </p:cNvSpPr>
          <p:nvPr/>
        </p:nvSpPr>
        <p:spPr bwMode="auto">
          <a:xfrm>
            <a:off x="5768535" y="5558135"/>
            <a:ext cx="8787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chemeClr val="tx1"/>
                </a:solidFill>
                <a:latin typeface="Arial" charset="0"/>
              </a:defRPr>
            </a:lvl1pPr>
            <a:lvl2pPr marL="742950" indent="-285750" eaLnBrk="0" hangingPunct="0">
              <a:defRPr sz="2000" i="1">
                <a:solidFill>
                  <a:schemeClr val="tx1"/>
                </a:solidFill>
                <a:latin typeface="Arial" charset="0"/>
              </a:defRPr>
            </a:lvl2pPr>
            <a:lvl3pPr marL="1143000" indent="-228600" eaLnBrk="0" hangingPunct="0">
              <a:defRPr sz="2000" i="1">
                <a:solidFill>
                  <a:schemeClr val="tx1"/>
                </a:solidFill>
                <a:latin typeface="Arial" charset="0"/>
              </a:defRPr>
            </a:lvl3pPr>
            <a:lvl4pPr marL="1600200" indent="-228600" eaLnBrk="0" hangingPunct="0">
              <a:defRPr sz="2000" i="1">
                <a:solidFill>
                  <a:schemeClr val="tx1"/>
                </a:solidFill>
                <a:latin typeface="Arial" charset="0"/>
              </a:defRPr>
            </a:lvl4pPr>
            <a:lvl5pPr marL="2057400" indent="-228600" eaLnBrk="0" hangingPunct="0">
              <a:defRPr sz="2000" i="1">
                <a:solidFill>
                  <a:schemeClr val="tx1"/>
                </a:solidFill>
                <a:latin typeface="Arial" charset="0"/>
              </a:defRPr>
            </a:lvl5pPr>
            <a:lvl6pPr marL="2514600" indent="-228600" eaLnBrk="0" fontAlgn="base" hangingPunct="0">
              <a:spcBef>
                <a:spcPct val="50000"/>
              </a:spcBef>
              <a:spcAft>
                <a:spcPct val="0"/>
              </a:spcAft>
              <a:defRPr sz="2000" i="1">
                <a:solidFill>
                  <a:schemeClr val="tx1"/>
                </a:solidFill>
                <a:latin typeface="Arial" charset="0"/>
              </a:defRPr>
            </a:lvl6pPr>
            <a:lvl7pPr marL="2971800" indent="-228600" eaLnBrk="0" fontAlgn="base" hangingPunct="0">
              <a:spcBef>
                <a:spcPct val="50000"/>
              </a:spcBef>
              <a:spcAft>
                <a:spcPct val="0"/>
              </a:spcAft>
              <a:defRPr sz="2000" i="1">
                <a:solidFill>
                  <a:schemeClr val="tx1"/>
                </a:solidFill>
                <a:latin typeface="Arial" charset="0"/>
              </a:defRPr>
            </a:lvl7pPr>
            <a:lvl8pPr marL="3429000" indent="-228600" eaLnBrk="0" fontAlgn="base" hangingPunct="0">
              <a:spcBef>
                <a:spcPct val="50000"/>
              </a:spcBef>
              <a:spcAft>
                <a:spcPct val="0"/>
              </a:spcAft>
              <a:defRPr sz="2000" i="1">
                <a:solidFill>
                  <a:schemeClr val="tx1"/>
                </a:solidFill>
                <a:latin typeface="Arial" charset="0"/>
              </a:defRPr>
            </a:lvl8pPr>
            <a:lvl9pPr marL="3886200" indent="-228600" eaLnBrk="0" fontAlgn="base" hangingPunct="0">
              <a:spcBef>
                <a:spcPct val="50000"/>
              </a:spcBef>
              <a:spcAft>
                <a:spcPct val="0"/>
              </a:spcAft>
              <a:defRPr sz="2000" i="1">
                <a:solidFill>
                  <a:schemeClr val="tx1"/>
                </a:solidFill>
                <a:latin typeface="Arial" charset="0"/>
              </a:defRPr>
            </a:lvl9pPr>
          </a:lstStyle>
          <a:p>
            <a:pPr algn="ctr" eaLnBrk="1" fontAlgn="base" hangingPunct="1">
              <a:spcBef>
                <a:spcPct val="0"/>
              </a:spcBef>
              <a:spcAft>
                <a:spcPct val="0"/>
              </a:spcAft>
            </a:pPr>
            <a:r>
              <a:rPr kumimoji="1" lang="en-US" sz="2400" i="0" dirty="0">
                <a:solidFill>
                  <a:srgbClr val="000000"/>
                </a:solidFill>
                <a:latin typeface="Calibri" pitchFamily="34" charset="0"/>
              </a:rPr>
              <a:t>P100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Title 1"/>
          <p:cNvSpPr>
            <a:spLocks noGrp="1"/>
          </p:cNvSpPr>
          <p:nvPr>
            <p:ph type="title"/>
          </p:nvPr>
        </p:nvSpPr>
        <p:spPr>
          <a:xfrm>
            <a:off x="762000" y="0"/>
            <a:ext cx="8229600" cy="1143000"/>
          </a:xfrm>
        </p:spPr>
        <p:txBody>
          <a:bodyPr/>
          <a:lstStyle/>
          <a:p>
            <a:pPr eaLnBrk="1" hangingPunct="1"/>
            <a:r>
              <a:rPr lang="en-US" dirty="0"/>
              <a:t>Air-purifying Respirator</a:t>
            </a:r>
          </a:p>
        </p:txBody>
      </p:sp>
      <p:sp>
        <p:nvSpPr>
          <p:cNvPr id="104451" name="Content Placeholder 2"/>
          <p:cNvSpPr>
            <a:spLocks noGrp="1"/>
          </p:cNvSpPr>
          <p:nvPr>
            <p:ph idx="1"/>
          </p:nvPr>
        </p:nvSpPr>
        <p:spPr>
          <a:xfrm>
            <a:off x="1219200" y="1828800"/>
            <a:ext cx="3278981" cy="4525963"/>
          </a:xfrm>
        </p:spPr>
        <p:txBody>
          <a:bodyPr/>
          <a:lstStyle/>
          <a:p>
            <a:pPr eaLnBrk="1" hangingPunct="1"/>
            <a:r>
              <a:rPr lang="en-US" sz="2400" dirty="0"/>
              <a:t>A respirator with an air-purifying filter, cartridge, or canister that removes specific air contaminants by passing ambient air through the air-purifying element</a:t>
            </a:r>
          </a:p>
          <a:p>
            <a:pPr eaLnBrk="1" hangingPunct="1"/>
            <a:endParaRPr lang="en-US" dirty="0"/>
          </a:p>
        </p:txBody>
      </p:sp>
      <p:pic>
        <p:nvPicPr>
          <p:cNvPr id="104453" name="Picture 4" title="Air-purifying Respirator"/>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6399" y="2057400"/>
            <a:ext cx="2912269"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Title 3"/>
          <p:cNvSpPr>
            <a:spLocks noGrp="1"/>
          </p:cNvSpPr>
          <p:nvPr>
            <p:ph type="title"/>
          </p:nvPr>
        </p:nvSpPr>
        <p:spPr>
          <a:xfrm>
            <a:off x="762000" y="6660"/>
            <a:ext cx="8229600" cy="1143000"/>
          </a:xfrm>
        </p:spPr>
        <p:txBody>
          <a:bodyPr/>
          <a:lstStyle/>
          <a:p>
            <a:pPr eaLnBrk="1" hangingPunct="1"/>
            <a:r>
              <a:rPr lang="en-US" sz="4000" dirty="0"/>
              <a:t>Powered Air-Purifying Respirator</a:t>
            </a:r>
          </a:p>
        </p:txBody>
      </p:sp>
      <p:sp>
        <p:nvSpPr>
          <p:cNvPr id="106499" name="Content Placeholder 4"/>
          <p:cNvSpPr>
            <a:spLocks noGrp="1"/>
          </p:cNvSpPr>
          <p:nvPr>
            <p:ph idx="1"/>
          </p:nvPr>
        </p:nvSpPr>
        <p:spPr>
          <a:xfrm>
            <a:off x="405119" y="1056453"/>
            <a:ext cx="8077200" cy="1828800"/>
          </a:xfrm>
        </p:spPr>
        <p:txBody>
          <a:bodyPr>
            <a:normAutofit/>
          </a:bodyPr>
          <a:lstStyle/>
          <a:p>
            <a:pPr eaLnBrk="1" hangingPunct="1">
              <a:buFont typeface="Arial" charset="0"/>
              <a:buNone/>
            </a:pPr>
            <a:r>
              <a:rPr lang="en-US" sz="3600" dirty="0"/>
              <a:t>	</a:t>
            </a:r>
            <a:r>
              <a:rPr lang="en-US" sz="2800" dirty="0"/>
              <a:t>An air-purifying respirator that uses a blower to force the ambient air through air-purifying elements to the inlet covering.</a:t>
            </a:r>
          </a:p>
          <a:p>
            <a:endParaRPr lang="en-US" sz="1500" dirty="0"/>
          </a:p>
          <a:p>
            <a:pPr eaLnBrk="1" hangingPunct="1">
              <a:buFont typeface="Arial" charset="0"/>
              <a:buNone/>
            </a:pPr>
            <a:endParaRPr lang="en-US" sz="3000" dirty="0"/>
          </a:p>
        </p:txBody>
      </p:sp>
      <p:pic>
        <p:nvPicPr>
          <p:cNvPr id="2" name="Picture 1" title="Image of a powered air-purifyig respirato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57800" y="3200400"/>
            <a:ext cx="3422492" cy="2559885"/>
          </a:xfrm>
          <a:prstGeom prst="rect">
            <a:avLst/>
          </a:prstGeom>
          <a:ln>
            <a:solidFill>
              <a:srgbClr val="585440"/>
            </a:solidFill>
          </a:ln>
          <a:effectLst>
            <a:softEdge rad="31750"/>
          </a:effectLst>
        </p:spPr>
      </p:pic>
      <p:sp>
        <p:nvSpPr>
          <p:cNvPr id="3" name="TextBox 2" title="Colored patch to the image"/>
          <p:cNvSpPr txBox="1"/>
          <p:nvPr/>
        </p:nvSpPr>
        <p:spPr>
          <a:xfrm>
            <a:off x="8229600" y="3238500"/>
            <a:ext cx="450692" cy="381000"/>
          </a:xfrm>
          <a:prstGeom prst="rect">
            <a:avLst/>
          </a:prstGeom>
          <a:solidFill>
            <a:srgbClr val="D6D183"/>
          </a:solidFill>
        </p:spPr>
        <p:txBody>
          <a:bodyPr wrap="square" rtlCol="0">
            <a:spAutoFit/>
          </a:bodyPr>
          <a:lstStyle/>
          <a:p>
            <a:endParaRPr lang="en-US" dirty="0"/>
          </a:p>
        </p:txBody>
      </p:sp>
      <p:sp>
        <p:nvSpPr>
          <p:cNvPr id="6" name="Content Placeholder 4"/>
          <p:cNvSpPr txBox="1">
            <a:spLocks/>
          </p:cNvSpPr>
          <p:nvPr/>
        </p:nvSpPr>
        <p:spPr>
          <a:xfrm>
            <a:off x="405119" y="3045614"/>
            <a:ext cx="4624081" cy="286945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charset="0"/>
              <a:buNone/>
            </a:pPr>
            <a:r>
              <a:rPr lang="en-US" sz="2000" dirty="0"/>
              <a:t>	</a:t>
            </a:r>
            <a:r>
              <a:rPr lang="en-US" sz="2400" dirty="0"/>
              <a:t>When do you need to use a powered air-purifying respirator?</a:t>
            </a:r>
          </a:p>
          <a:p>
            <a:pPr lvl="1">
              <a:buFont typeface="Wingdings" panose="05000000000000000000" pitchFamily="2" charset="2"/>
              <a:buChar char="§"/>
            </a:pPr>
            <a:r>
              <a:rPr lang="en-US" sz="2400" dirty="0"/>
              <a:t>Heart and lung conditions that prevent use of other types of respirators</a:t>
            </a:r>
          </a:p>
          <a:p>
            <a:pPr lvl="1">
              <a:buFont typeface="Wingdings" panose="05000000000000000000" pitchFamily="2" charset="2"/>
              <a:buChar char="§"/>
            </a:pPr>
            <a:r>
              <a:rPr lang="en-US" sz="2400" dirty="0"/>
              <a:t> Unable to get a good fit with other types</a:t>
            </a:r>
          </a:p>
          <a:p>
            <a:pPr lvl="1">
              <a:buFont typeface="Wingdings" panose="05000000000000000000" pitchFamily="2" charset="2"/>
              <a:buChar char="§"/>
            </a:pPr>
            <a:r>
              <a:rPr lang="en-US" sz="2400" dirty="0"/>
              <a:t>Need higher protection factor </a:t>
            </a:r>
          </a:p>
          <a:p>
            <a:pPr lvl="1">
              <a:buFont typeface="Wingdings" panose="05000000000000000000" pitchFamily="2" charset="2"/>
              <a:buChar char="§"/>
            </a:pPr>
            <a:endParaRPr lang="en-US" sz="1100" dirty="0"/>
          </a:p>
          <a:p>
            <a:endParaRPr lang="en-US" sz="1500" dirty="0"/>
          </a:p>
          <a:p>
            <a:pPr>
              <a:buFont typeface="Arial" charset="0"/>
              <a:buNone/>
            </a:pPr>
            <a:endParaRPr lang="en-US" sz="3000" dirty="0"/>
          </a:p>
        </p:txBody>
      </p:sp>
    </p:spTree>
    <p:extLst>
      <p:ext uri="{BB962C8B-B14F-4D97-AF65-F5344CB8AC3E}">
        <p14:creationId xmlns:p14="http://schemas.microsoft.com/office/powerpoint/2010/main" val="37707479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Title 1"/>
          <p:cNvSpPr>
            <a:spLocks noGrp="1"/>
          </p:cNvSpPr>
          <p:nvPr>
            <p:ph type="title"/>
          </p:nvPr>
        </p:nvSpPr>
        <p:spPr>
          <a:xfrm>
            <a:off x="914400" y="0"/>
            <a:ext cx="8229600" cy="1143000"/>
          </a:xfrm>
        </p:spPr>
        <p:txBody>
          <a:bodyPr/>
          <a:lstStyle/>
          <a:p>
            <a:pPr eaLnBrk="1" hangingPunct="1"/>
            <a:r>
              <a:rPr lang="en-US" dirty="0"/>
              <a:t>Supplied Air Respirator</a:t>
            </a:r>
          </a:p>
        </p:txBody>
      </p:sp>
      <p:sp>
        <p:nvSpPr>
          <p:cNvPr id="108547" name="Content Placeholder 3"/>
          <p:cNvSpPr>
            <a:spLocks noGrp="1"/>
          </p:cNvSpPr>
          <p:nvPr>
            <p:ph sz="half" idx="1"/>
          </p:nvPr>
        </p:nvSpPr>
        <p:spPr>
          <a:xfrm>
            <a:off x="5008605" y="1524000"/>
            <a:ext cx="3581400" cy="4525963"/>
          </a:xfrm>
        </p:spPr>
        <p:txBody>
          <a:bodyPr/>
          <a:lstStyle/>
          <a:p>
            <a:pPr eaLnBrk="1" hangingPunct="1">
              <a:lnSpc>
                <a:spcPct val="80000"/>
              </a:lnSpc>
              <a:buFont typeface="Arial" charset="0"/>
              <a:buNone/>
            </a:pPr>
            <a:r>
              <a:rPr lang="en-US" sz="2200" dirty="0"/>
              <a:t>When to use</a:t>
            </a:r>
          </a:p>
          <a:p>
            <a:pPr eaLnBrk="1" hangingPunct="1">
              <a:lnSpc>
                <a:spcPct val="80000"/>
              </a:lnSpc>
              <a:buFont typeface="Arial" charset="0"/>
              <a:buNone/>
            </a:pPr>
            <a:endParaRPr lang="en-US" sz="2200" dirty="0"/>
          </a:p>
          <a:p>
            <a:pPr eaLnBrk="1" hangingPunct="1">
              <a:lnSpc>
                <a:spcPct val="80000"/>
              </a:lnSpc>
            </a:pPr>
            <a:r>
              <a:rPr lang="en-US" sz="2200" dirty="0"/>
              <a:t>Manure pits or confinement buildings during pit agitation or pumping</a:t>
            </a:r>
          </a:p>
          <a:p>
            <a:pPr eaLnBrk="1" hangingPunct="1">
              <a:lnSpc>
                <a:spcPct val="80000"/>
              </a:lnSpc>
            </a:pPr>
            <a:endParaRPr lang="en-US" sz="2200" dirty="0"/>
          </a:p>
          <a:p>
            <a:pPr eaLnBrk="1" hangingPunct="1">
              <a:lnSpc>
                <a:spcPct val="80000"/>
              </a:lnSpc>
            </a:pPr>
            <a:r>
              <a:rPr lang="en-US" sz="2200" dirty="0"/>
              <a:t>Environments with poor ventilation creating high levels of carbon monoxide</a:t>
            </a:r>
          </a:p>
          <a:p>
            <a:pPr eaLnBrk="1" hangingPunct="1">
              <a:lnSpc>
                <a:spcPct val="80000"/>
              </a:lnSpc>
            </a:pPr>
            <a:endParaRPr lang="en-US" sz="2200" dirty="0"/>
          </a:p>
          <a:p>
            <a:pPr eaLnBrk="1" hangingPunct="1">
              <a:lnSpc>
                <a:spcPct val="80000"/>
              </a:lnSpc>
            </a:pPr>
            <a:r>
              <a:rPr lang="en-US" sz="2200" dirty="0"/>
              <a:t>Fumigation in enclosed areas</a:t>
            </a:r>
          </a:p>
          <a:p>
            <a:pPr eaLnBrk="1" hangingPunct="1">
              <a:lnSpc>
                <a:spcPct val="80000"/>
              </a:lnSpc>
            </a:pPr>
            <a:endParaRPr lang="en-US" sz="2200" b="1" dirty="0">
              <a:solidFill>
                <a:srgbClr val="FF0000"/>
              </a:solidFill>
            </a:endParaRPr>
          </a:p>
          <a:p>
            <a:pPr eaLnBrk="1" hangingPunct="1">
              <a:lnSpc>
                <a:spcPct val="80000"/>
              </a:lnSpc>
            </a:pPr>
            <a:r>
              <a:rPr lang="en-US" sz="2200" b="1" dirty="0">
                <a:solidFill>
                  <a:srgbClr val="FF0000"/>
                </a:solidFill>
              </a:rPr>
              <a:t>Special training and regulations apply </a:t>
            </a:r>
          </a:p>
          <a:p>
            <a:pPr eaLnBrk="1" hangingPunct="1"/>
            <a:endParaRPr lang="en-US" dirty="0"/>
          </a:p>
        </p:txBody>
      </p:sp>
      <p:sp>
        <p:nvSpPr>
          <p:cNvPr id="108548" name="Content Placeholder 4"/>
          <p:cNvSpPr>
            <a:spLocks noGrp="1"/>
          </p:cNvSpPr>
          <p:nvPr>
            <p:ph sz="half" idx="2"/>
          </p:nvPr>
        </p:nvSpPr>
        <p:spPr>
          <a:xfrm>
            <a:off x="914400" y="1371600"/>
            <a:ext cx="3429000" cy="4525963"/>
          </a:xfrm>
        </p:spPr>
        <p:txBody>
          <a:bodyPr/>
          <a:lstStyle/>
          <a:p>
            <a:pPr eaLnBrk="1" hangingPunct="1"/>
            <a:r>
              <a:rPr lang="en-US" sz="2000" dirty="0"/>
              <a:t>An atmosphere-supplying respirator for which the source of breathing air is not designed to be carried by the user.  Also called airline respirator</a:t>
            </a:r>
            <a:r>
              <a:rPr lang="en-US" sz="2400" dirty="0"/>
              <a:t>.</a:t>
            </a:r>
          </a:p>
        </p:txBody>
      </p:sp>
      <p:pic>
        <p:nvPicPr>
          <p:cNvPr id="108549" name="Picture 5" title="Suppied Air Respirator image"/>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8300" y="3505200"/>
            <a:ext cx="1981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rtlCol="0">
            <a:normAutofit/>
          </a:bodyPr>
          <a:lstStyle/>
          <a:p>
            <a:pPr algn="ctr" eaLnBrk="1" fontAlgn="auto" hangingPunct="1">
              <a:spcAft>
                <a:spcPts val="0"/>
              </a:spcAft>
              <a:defRPr/>
            </a:pPr>
            <a:r>
              <a:rPr lang="en-US" sz="3200" dirty="0"/>
              <a:t>Self-contained Breathing Apparatus (SCBA) </a:t>
            </a:r>
          </a:p>
        </p:txBody>
      </p:sp>
      <p:sp>
        <p:nvSpPr>
          <p:cNvPr id="3" name="Content Placeholder 2"/>
          <p:cNvSpPr>
            <a:spLocks noGrp="1"/>
          </p:cNvSpPr>
          <p:nvPr>
            <p:ph idx="1"/>
          </p:nvPr>
        </p:nvSpPr>
        <p:spPr>
          <a:xfrm>
            <a:off x="304800" y="1447800"/>
            <a:ext cx="7749130" cy="4876800"/>
          </a:xfrm>
        </p:spPr>
        <p:txBody>
          <a:bodyPr rtlCol="0">
            <a:normAutofit/>
          </a:bodyPr>
          <a:lstStyle/>
          <a:p>
            <a:pPr eaLnBrk="1" fontAlgn="auto" hangingPunct="1">
              <a:spcAft>
                <a:spcPts val="0"/>
              </a:spcAft>
              <a:buFont typeface="Arial" pitchFamily="34" charset="0"/>
              <a:buNone/>
              <a:defRPr/>
            </a:pPr>
            <a:r>
              <a:rPr lang="en-US" sz="2400" dirty="0"/>
              <a:t>     </a:t>
            </a:r>
            <a:r>
              <a:rPr lang="en-US" sz="2200" dirty="0"/>
              <a:t>An atmosphere-supplying respirator for which the breathing air source is designed to be carried by the user.</a:t>
            </a:r>
          </a:p>
          <a:p>
            <a:pPr eaLnBrk="1" fontAlgn="auto" hangingPunct="1">
              <a:spcAft>
                <a:spcPts val="0"/>
              </a:spcAft>
              <a:buFont typeface="Arial" pitchFamily="34" charset="0"/>
              <a:buNone/>
              <a:defRPr/>
            </a:pPr>
            <a:r>
              <a:rPr lang="en-US" sz="2200" b="1" dirty="0"/>
              <a:t>    When to use:</a:t>
            </a:r>
          </a:p>
          <a:p>
            <a:pPr lvl="1" eaLnBrk="1" fontAlgn="auto" hangingPunct="1">
              <a:spcAft>
                <a:spcPts val="0"/>
              </a:spcAft>
              <a:buFont typeface="Arial" pitchFamily="34" charset="0"/>
              <a:buChar char="•"/>
              <a:defRPr/>
            </a:pPr>
            <a:r>
              <a:rPr lang="en-US" sz="1800" dirty="0"/>
              <a:t>Manure pits or confinement buildings                                                                         during pit agitation or pumping</a:t>
            </a:r>
          </a:p>
          <a:p>
            <a:pPr lvl="1" eaLnBrk="1" fontAlgn="auto" hangingPunct="1">
              <a:spcAft>
                <a:spcPts val="0"/>
              </a:spcAft>
              <a:buFont typeface="Arial" pitchFamily="34" charset="0"/>
              <a:buChar char="•"/>
              <a:defRPr/>
            </a:pPr>
            <a:r>
              <a:rPr lang="en-US" sz="1800" dirty="0"/>
              <a:t>Environments with poor ventilation                                                                                                                creating high levels of carbon monoxide</a:t>
            </a:r>
          </a:p>
          <a:p>
            <a:pPr lvl="1" eaLnBrk="1" fontAlgn="auto" hangingPunct="1">
              <a:spcAft>
                <a:spcPts val="0"/>
              </a:spcAft>
              <a:buFont typeface="Arial" pitchFamily="34" charset="0"/>
              <a:buChar char="•"/>
              <a:defRPr/>
            </a:pPr>
            <a:r>
              <a:rPr lang="en-US" sz="1800" dirty="0"/>
              <a:t>Fumigation in enclosed areas</a:t>
            </a:r>
          </a:p>
          <a:p>
            <a:pPr lvl="1" eaLnBrk="1" fontAlgn="auto" hangingPunct="1">
              <a:spcAft>
                <a:spcPts val="0"/>
              </a:spcAft>
              <a:buFont typeface="Arial" pitchFamily="34" charset="0"/>
              <a:buChar char="•"/>
              <a:defRPr/>
            </a:pPr>
            <a:r>
              <a:rPr lang="en-US" sz="1800" dirty="0"/>
              <a:t>Silo entry that is oxygen limiting</a:t>
            </a:r>
          </a:p>
          <a:p>
            <a:pPr eaLnBrk="1" fontAlgn="auto" hangingPunct="1">
              <a:spcAft>
                <a:spcPts val="0"/>
              </a:spcAft>
              <a:buFont typeface="Arial" pitchFamily="34" charset="0"/>
              <a:buChar char="•"/>
              <a:defRPr/>
            </a:pPr>
            <a:endParaRPr lang="en-US" sz="2200" dirty="0"/>
          </a:p>
        </p:txBody>
      </p:sp>
      <p:pic>
        <p:nvPicPr>
          <p:cNvPr id="109572" name="Picture 4" title="SCBA image"/>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62600" y="2438400"/>
            <a:ext cx="3200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title="AgriSafe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0" y="6227042"/>
            <a:ext cx="1329043" cy="499915"/>
          </a:xfrm>
          <a:prstGeom prst="rect">
            <a:avLst/>
          </a:prstGeom>
        </p:spPr>
      </p:pic>
    </p:spTree>
    <p:extLst>
      <p:ext uri="{BB962C8B-B14F-4D97-AF65-F5344CB8AC3E}">
        <p14:creationId xmlns:p14="http://schemas.microsoft.com/office/powerpoint/2010/main" val="35905711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6488" y="152400"/>
            <a:ext cx="8229600" cy="1143000"/>
          </a:xfrm>
        </p:spPr>
        <p:txBody>
          <a:bodyPr rtlCol="0">
            <a:normAutofit fontScale="90000"/>
          </a:bodyPr>
          <a:lstStyle/>
          <a:p>
            <a:pPr eaLnBrk="1" fontAlgn="auto" hangingPunct="1">
              <a:spcAft>
                <a:spcPts val="0"/>
              </a:spcAft>
              <a:defRPr/>
            </a:pPr>
            <a:r>
              <a:rPr lang="en-US" dirty="0"/>
              <a:t>OSHA’s Respiratory Protection Standard - 29 CFR 1910.134 </a:t>
            </a:r>
          </a:p>
        </p:txBody>
      </p:sp>
      <p:pic>
        <p:nvPicPr>
          <p:cNvPr id="4098" name="Picture 2" title="OSHA webpage for the Respiratory Protection Standar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94657" y="1371600"/>
            <a:ext cx="796544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title="Arrow pointing to the Regulations link"/>
          <p:cNvCxnSpPr/>
          <p:nvPr/>
        </p:nvCxnSpPr>
        <p:spPr>
          <a:xfrm flipH="1" flipV="1">
            <a:off x="2656114" y="2667000"/>
            <a:ext cx="3058886" cy="1905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title="Arrow pointing to the search box"/>
          <p:cNvCxnSpPr/>
          <p:nvPr/>
        </p:nvCxnSpPr>
        <p:spPr>
          <a:xfrm flipH="1" flipV="1">
            <a:off x="7217229" y="1752600"/>
            <a:ext cx="897436" cy="23610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257800" y="4582886"/>
            <a:ext cx="1276568" cy="369332"/>
          </a:xfrm>
          <a:prstGeom prst="rect">
            <a:avLst/>
          </a:prstGeom>
          <a:solidFill>
            <a:schemeClr val="accent1"/>
          </a:solidFill>
          <a:ln>
            <a:solidFill>
              <a:schemeClr val="tx1"/>
            </a:solidFill>
          </a:ln>
        </p:spPr>
        <p:txBody>
          <a:bodyPr wrap="none" rtlCol="0">
            <a:spAutoFit/>
          </a:bodyPr>
          <a:lstStyle/>
          <a:p>
            <a:r>
              <a:rPr lang="en-US" dirty="0">
                <a:solidFill>
                  <a:prstClr val="black"/>
                </a:solidFill>
              </a:rPr>
              <a:t>Regulations</a:t>
            </a:r>
          </a:p>
        </p:txBody>
      </p:sp>
      <p:sp>
        <p:nvSpPr>
          <p:cNvPr id="21" name="TextBox 20"/>
          <p:cNvSpPr txBox="1"/>
          <p:nvPr/>
        </p:nvSpPr>
        <p:spPr>
          <a:xfrm>
            <a:off x="7652710" y="4113666"/>
            <a:ext cx="923907" cy="369332"/>
          </a:xfrm>
          <a:prstGeom prst="rect">
            <a:avLst/>
          </a:prstGeom>
          <a:solidFill>
            <a:schemeClr val="accent1"/>
          </a:solidFill>
          <a:ln>
            <a:solidFill>
              <a:schemeClr val="tx1"/>
            </a:solidFill>
          </a:ln>
        </p:spPr>
        <p:txBody>
          <a:bodyPr wrap="none" rtlCol="0">
            <a:spAutoFit/>
          </a:bodyPr>
          <a:lstStyle/>
          <a:p>
            <a:r>
              <a:rPr lang="en-US" dirty="0">
                <a:solidFill>
                  <a:prstClr val="black"/>
                </a:solidFill>
              </a:rPr>
              <a:t>SEARCH</a:t>
            </a:r>
          </a:p>
        </p:txBody>
      </p:sp>
      <p:sp>
        <p:nvSpPr>
          <p:cNvPr id="22" name="TextBox 21"/>
          <p:cNvSpPr txBox="1"/>
          <p:nvPr/>
        </p:nvSpPr>
        <p:spPr>
          <a:xfrm>
            <a:off x="7217229" y="4856593"/>
            <a:ext cx="1183337" cy="369332"/>
          </a:xfrm>
          <a:prstGeom prst="rect">
            <a:avLst/>
          </a:prstGeom>
          <a:solidFill>
            <a:schemeClr val="accent1"/>
          </a:solidFill>
          <a:ln>
            <a:solidFill>
              <a:schemeClr val="accent1"/>
            </a:solidFill>
          </a:ln>
        </p:spPr>
        <p:txBody>
          <a:bodyPr wrap="none" rtlCol="0">
            <a:spAutoFit/>
          </a:bodyPr>
          <a:lstStyle/>
          <a:p>
            <a:r>
              <a:rPr lang="en-US" dirty="0">
                <a:solidFill>
                  <a:prstClr val="black"/>
                </a:solidFill>
              </a:rPr>
              <a:t>A- Z INDEX</a:t>
            </a:r>
          </a:p>
        </p:txBody>
      </p:sp>
      <p:cxnSp>
        <p:nvCxnSpPr>
          <p:cNvPr id="11" name="Straight Arrow Connector 10" title="Arrow pointing to A to Z index link"/>
          <p:cNvCxnSpPr/>
          <p:nvPr/>
        </p:nvCxnSpPr>
        <p:spPr>
          <a:xfrm flipH="1" flipV="1">
            <a:off x="6172200" y="1905000"/>
            <a:ext cx="1373639" cy="304721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2623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Title 1"/>
          <p:cNvSpPr>
            <a:spLocks noGrp="1"/>
          </p:cNvSpPr>
          <p:nvPr>
            <p:ph type="title"/>
          </p:nvPr>
        </p:nvSpPr>
        <p:spPr>
          <a:xfrm>
            <a:off x="1219200" y="0"/>
            <a:ext cx="8229600" cy="1143000"/>
          </a:xfrm>
        </p:spPr>
        <p:txBody>
          <a:bodyPr/>
          <a:lstStyle/>
          <a:p>
            <a:pPr eaLnBrk="1" hangingPunct="1"/>
            <a:r>
              <a:rPr lang="en-US" sz="4000" dirty="0"/>
              <a:t>Respiratory Program Elements</a:t>
            </a:r>
          </a:p>
        </p:txBody>
      </p:sp>
      <p:sp>
        <p:nvSpPr>
          <p:cNvPr id="3" name="Content Placeholder 2"/>
          <p:cNvSpPr>
            <a:spLocks noGrp="1"/>
          </p:cNvSpPr>
          <p:nvPr>
            <p:ph idx="1"/>
          </p:nvPr>
        </p:nvSpPr>
        <p:spPr>
          <a:xfrm>
            <a:off x="1752600" y="1828800"/>
            <a:ext cx="7086600" cy="4525963"/>
          </a:xfrm>
        </p:spPr>
        <p:txBody>
          <a:bodyPr rtlCol="0">
            <a:normAutofit lnSpcReduction="10000"/>
          </a:bodyPr>
          <a:lstStyle/>
          <a:p>
            <a:pPr marL="0" indent="0" eaLnBrk="1" fontAlgn="auto" hangingPunct="1">
              <a:spcAft>
                <a:spcPts val="0"/>
              </a:spcAft>
              <a:buNone/>
              <a:defRPr/>
            </a:pPr>
            <a:r>
              <a:rPr lang="en-US" dirty="0"/>
              <a:t>1.  Selection</a:t>
            </a:r>
          </a:p>
          <a:p>
            <a:pPr marL="0" indent="0" eaLnBrk="1" fontAlgn="auto" hangingPunct="1">
              <a:spcAft>
                <a:spcPts val="0"/>
              </a:spcAft>
              <a:buNone/>
              <a:defRPr/>
            </a:pPr>
            <a:r>
              <a:rPr lang="en-US" dirty="0"/>
              <a:t>2.  Medical evaluation</a:t>
            </a:r>
          </a:p>
          <a:p>
            <a:pPr marL="0" indent="0" eaLnBrk="1" fontAlgn="auto" hangingPunct="1">
              <a:spcAft>
                <a:spcPts val="0"/>
              </a:spcAft>
              <a:buNone/>
              <a:defRPr/>
            </a:pPr>
            <a:r>
              <a:rPr lang="en-US" dirty="0"/>
              <a:t>3.  Fit testing</a:t>
            </a:r>
          </a:p>
          <a:p>
            <a:pPr marL="0" indent="0" eaLnBrk="1" fontAlgn="auto" hangingPunct="1">
              <a:spcAft>
                <a:spcPts val="0"/>
              </a:spcAft>
              <a:buNone/>
              <a:defRPr/>
            </a:pPr>
            <a:r>
              <a:rPr lang="en-US" dirty="0"/>
              <a:t>4.  Use</a:t>
            </a:r>
          </a:p>
          <a:p>
            <a:pPr marL="0" indent="0" eaLnBrk="1" fontAlgn="auto" hangingPunct="1">
              <a:spcAft>
                <a:spcPts val="0"/>
              </a:spcAft>
              <a:buNone/>
              <a:defRPr/>
            </a:pPr>
            <a:r>
              <a:rPr lang="en-US" dirty="0"/>
              <a:t>5.  Maintenance and care</a:t>
            </a:r>
          </a:p>
          <a:p>
            <a:pPr marL="0" indent="0" eaLnBrk="1" fontAlgn="auto" hangingPunct="1">
              <a:spcAft>
                <a:spcPts val="0"/>
              </a:spcAft>
              <a:buNone/>
              <a:defRPr/>
            </a:pPr>
            <a:r>
              <a:rPr lang="en-US" dirty="0"/>
              <a:t>6.  Breathing air quality and use</a:t>
            </a:r>
          </a:p>
          <a:p>
            <a:pPr marL="0" indent="0" eaLnBrk="1" fontAlgn="auto" hangingPunct="1">
              <a:spcAft>
                <a:spcPts val="0"/>
              </a:spcAft>
              <a:buNone/>
              <a:defRPr/>
            </a:pPr>
            <a:r>
              <a:rPr lang="en-US" dirty="0"/>
              <a:t>7.  Training</a:t>
            </a:r>
          </a:p>
          <a:p>
            <a:pPr marL="0" indent="0" eaLnBrk="1" fontAlgn="auto" hangingPunct="1">
              <a:spcAft>
                <a:spcPts val="0"/>
              </a:spcAft>
              <a:buNone/>
              <a:defRPr/>
            </a:pPr>
            <a:r>
              <a:rPr lang="en-US" dirty="0"/>
              <a:t>8.  Program evaluation</a:t>
            </a:r>
          </a:p>
        </p:txBody>
      </p:sp>
    </p:spTree>
    <p:extLst>
      <p:ext uri="{BB962C8B-B14F-4D97-AF65-F5344CB8AC3E}">
        <p14:creationId xmlns:p14="http://schemas.microsoft.com/office/powerpoint/2010/main" val="24811661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Title 1"/>
          <p:cNvSpPr>
            <a:spLocks noGrp="1"/>
          </p:cNvSpPr>
          <p:nvPr>
            <p:ph type="title"/>
          </p:nvPr>
        </p:nvSpPr>
        <p:spPr>
          <a:xfrm>
            <a:off x="914400" y="381000"/>
            <a:ext cx="8229600" cy="563562"/>
          </a:xfrm>
        </p:spPr>
        <p:txBody>
          <a:bodyPr/>
          <a:lstStyle/>
          <a:p>
            <a:pPr eaLnBrk="1" hangingPunct="1"/>
            <a:r>
              <a:rPr lang="en-US" sz="3600" dirty="0"/>
              <a:t>Respiratory Program</a:t>
            </a:r>
          </a:p>
        </p:txBody>
      </p:sp>
      <p:sp>
        <p:nvSpPr>
          <p:cNvPr id="2" name="Rectangle 1"/>
          <p:cNvSpPr/>
          <p:nvPr/>
        </p:nvSpPr>
        <p:spPr>
          <a:xfrm>
            <a:off x="1219200" y="5562600"/>
            <a:ext cx="6553200" cy="923330"/>
          </a:xfrm>
          <a:prstGeom prst="rect">
            <a:avLst/>
          </a:prstGeom>
        </p:spPr>
        <p:txBody>
          <a:bodyPr wrap="square">
            <a:spAutoFit/>
          </a:bodyPr>
          <a:lstStyle/>
          <a:p>
            <a:r>
              <a:rPr lang="en-US" i="1" dirty="0">
                <a:solidFill>
                  <a:prstClr val="black"/>
                </a:solidFill>
              </a:rPr>
              <a:t>Note:  OSHA has prepared a Small Entity Compliance Guide that contains criteria for selection of a program administrator and a sample program – </a:t>
            </a:r>
            <a:r>
              <a:rPr lang="en-US" b="1" i="1" dirty="0">
                <a:solidFill>
                  <a:prstClr val="black"/>
                </a:solidFill>
              </a:rPr>
              <a:t>Publication OSHA 3384 - 09 2011</a:t>
            </a:r>
          </a:p>
        </p:txBody>
      </p:sp>
      <p:sp>
        <p:nvSpPr>
          <p:cNvPr id="3" name="Content Placeholder 2"/>
          <p:cNvSpPr>
            <a:spLocks noGrp="1"/>
          </p:cNvSpPr>
          <p:nvPr>
            <p:ph idx="1"/>
          </p:nvPr>
        </p:nvSpPr>
        <p:spPr>
          <a:xfrm>
            <a:off x="609600" y="1534878"/>
            <a:ext cx="8229600" cy="4525963"/>
          </a:xfrm>
        </p:spPr>
        <p:txBody>
          <a:bodyPr/>
          <a:lstStyle/>
          <a:p>
            <a:pPr lvl="0"/>
            <a:r>
              <a:rPr lang="en-US" sz="2400" dirty="0">
                <a:solidFill>
                  <a:prstClr val="black"/>
                </a:solidFill>
              </a:rPr>
              <a:t>Must develop a </a:t>
            </a:r>
            <a:r>
              <a:rPr lang="en-US" sz="2400" b="1" dirty="0">
                <a:solidFill>
                  <a:prstClr val="black"/>
                </a:solidFill>
              </a:rPr>
              <a:t>written program</a:t>
            </a:r>
            <a:r>
              <a:rPr lang="en-US" sz="2400" dirty="0">
                <a:solidFill>
                  <a:prstClr val="black"/>
                </a:solidFill>
              </a:rPr>
              <a:t> with </a:t>
            </a:r>
            <a:r>
              <a:rPr lang="en-US" sz="2400" b="1" dirty="0">
                <a:solidFill>
                  <a:prstClr val="black"/>
                </a:solidFill>
              </a:rPr>
              <a:t>worksite-specific procedures</a:t>
            </a:r>
            <a:r>
              <a:rPr lang="en-US" sz="2400" dirty="0">
                <a:solidFill>
                  <a:prstClr val="black"/>
                </a:solidFill>
              </a:rPr>
              <a:t> when respirators are necessary or required by the employer</a:t>
            </a:r>
          </a:p>
          <a:p>
            <a:pPr lvl="0"/>
            <a:r>
              <a:rPr lang="en-US" sz="2400" dirty="0">
                <a:solidFill>
                  <a:prstClr val="black"/>
                </a:solidFill>
              </a:rPr>
              <a:t>Must update program as necessary to reflect changes in workplace conditions that affect respirator use</a:t>
            </a:r>
          </a:p>
          <a:p>
            <a:pPr lvl="0"/>
            <a:r>
              <a:rPr lang="en-US" sz="2400" dirty="0">
                <a:solidFill>
                  <a:prstClr val="black"/>
                </a:solidFill>
              </a:rPr>
              <a:t>Must designate a </a:t>
            </a:r>
            <a:r>
              <a:rPr lang="en-US" sz="2400" b="1" dirty="0">
                <a:solidFill>
                  <a:prstClr val="black"/>
                </a:solidFill>
              </a:rPr>
              <a:t>program administrator</a:t>
            </a:r>
            <a:r>
              <a:rPr lang="en-US" sz="2400" dirty="0">
                <a:solidFill>
                  <a:prstClr val="black"/>
                </a:solidFill>
              </a:rPr>
              <a:t> who is qualified by appropriate training or experience to administer or oversee the program and conduct the required program evaluations</a:t>
            </a:r>
          </a:p>
          <a:p>
            <a:pPr lvl="0"/>
            <a:r>
              <a:rPr lang="en-US" sz="2400" dirty="0">
                <a:solidFill>
                  <a:prstClr val="black"/>
                </a:solidFill>
              </a:rPr>
              <a:t>Must provide respirators, training, and medical evaluations at no cost to the employee</a:t>
            </a:r>
          </a:p>
          <a:p>
            <a:endParaRPr lang="en-US" dirty="0"/>
          </a:p>
        </p:txBody>
      </p:sp>
    </p:spTree>
    <p:extLst>
      <p:ext uri="{BB962C8B-B14F-4D97-AF65-F5344CB8AC3E}">
        <p14:creationId xmlns:p14="http://schemas.microsoft.com/office/powerpoint/2010/main" val="27621086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Title 1"/>
          <p:cNvSpPr>
            <a:spLocks noGrp="1"/>
          </p:cNvSpPr>
          <p:nvPr>
            <p:ph type="title"/>
          </p:nvPr>
        </p:nvSpPr>
        <p:spPr>
          <a:xfrm>
            <a:off x="762000" y="228600"/>
            <a:ext cx="8229600" cy="1143000"/>
          </a:xfrm>
        </p:spPr>
        <p:txBody>
          <a:bodyPr/>
          <a:lstStyle/>
          <a:p>
            <a:pPr eaLnBrk="1" hangingPunct="1"/>
            <a:r>
              <a:rPr lang="en-US" sz="3000" dirty="0"/>
              <a:t>Respirator Program (cont’d)</a:t>
            </a:r>
            <a:br>
              <a:rPr lang="en-US" sz="3000" dirty="0"/>
            </a:br>
            <a:r>
              <a:rPr lang="en-US" sz="3000" dirty="0"/>
              <a:t>Where Respirator Use is Not Required</a:t>
            </a:r>
          </a:p>
        </p:txBody>
      </p:sp>
      <p:sp>
        <p:nvSpPr>
          <p:cNvPr id="4" name="Rectangle 3"/>
          <p:cNvSpPr txBox="1">
            <a:spLocks noChangeArrowheads="1"/>
          </p:cNvSpPr>
          <p:nvPr/>
        </p:nvSpPr>
        <p:spPr bwMode="auto">
          <a:xfrm>
            <a:off x="609600" y="1676400"/>
            <a:ext cx="7973579" cy="472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00" dirty="0">
                <a:solidFill>
                  <a:prstClr val="black"/>
                </a:solidFill>
              </a:rPr>
              <a:t>Employer may provide respirators at employee’s request or permit employees to use their own respirators, if employer determines that such use in itself will not create a hazard</a:t>
            </a:r>
          </a:p>
          <a:p>
            <a:r>
              <a:rPr lang="en-US" sz="2300" dirty="0">
                <a:solidFill>
                  <a:prstClr val="black"/>
                </a:solidFill>
              </a:rPr>
              <a:t>If voluntary use is permissible, employer must provide users with the information contained in Appendix D</a:t>
            </a:r>
          </a:p>
          <a:p>
            <a:r>
              <a:rPr lang="en-US" sz="2300" dirty="0">
                <a:solidFill>
                  <a:prstClr val="black"/>
                </a:solidFill>
              </a:rPr>
              <a:t>Must establish and implement those elements of a written program necessary to ensure that employee is </a:t>
            </a:r>
            <a:r>
              <a:rPr lang="en-US" sz="2300" b="1" dirty="0">
                <a:solidFill>
                  <a:prstClr val="black"/>
                </a:solidFill>
              </a:rPr>
              <a:t>medically able to use the respirator</a:t>
            </a:r>
            <a:r>
              <a:rPr lang="en-US" sz="2300" dirty="0">
                <a:solidFill>
                  <a:prstClr val="black"/>
                </a:solidFill>
              </a:rPr>
              <a:t> and that it is cleaned, stored, and maintained so it </a:t>
            </a:r>
            <a:r>
              <a:rPr lang="en-US" sz="2300" b="1" dirty="0">
                <a:solidFill>
                  <a:prstClr val="black"/>
                </a:solidFill>
              </a:rPr>
              <a:t>does not present a health hazard</a:t>
            </a:r>
            <a:r>
              <a:rPr lang="en-US" sz="2300" dirty="0">
                <a:solidFill>
                  <a:prstClr val="black"/>
                </a:solidFill>
              </a:rPr>
              <a:t> to the user</a:t>
            </a:r>
            <a:br>
              <a:rPr lang="en-US" sz="2300" dirty="0">
                <a:solidFill>
                  <a:prstClr val="black"/>
                </a:solidFill>
              </a:rPr>
            </a:br>
            <a:r>
              <a:rPr lang="en-US" sz="2300" dirty="0">
                <a:solidFill>
                  <a:prstClr val="black"/>
                </a:solidFill>
              </a:rPr>
              <a:t/>
            </a:r>
            <a:br>
              <a:rPr lang="en-US" sz="2300" dirty="0">
                <a:solidFill>
                  <a:prstClr val="black"/>
                </a:solidFill>
              </a:rPr>
            </a:br>
            <a:r>
              <a:rPr lang="en-US" sz="2200" u="sng" dirty="0">
                <a:solidFill>
                  <a:prstClr val="black"/>
                </a:solidFill>
              </a:rPr>
              <a:t>Exception</a:t>
            </a:r>
            <a:r>
              <a:rPr lang="en-US" sz="2200" dirty="0">
                <a:solidFill>
                  <a:prstClr val="black"/>
                </a:solidFill>
              </a:rPr>
              <a:t>:  Employers are not required to include in a written program employees whose only use of respirators involves voluntary use of filtering face pieces (dust masks).</a:t>
            </a:r>
          </a:p>
        </p:txBody>
      </p:sp>
    </p:spTree>
    <p:extLst>
      <p:ext uri="{BB962C8B-B14F-4D97-AF65-F5344CB8AC3E}">
        <p14:creationId xmlns:p14="http://schemas.microsoft.com/office/powerpoint/2010/main" val="6650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Title 1"/>
          <p:cNvSpPr>
            <a:spLocks noGrp="1"/>
          </p:cNvSpPr>
          <p:nvPr>
            <p:ph type="title"/>
          </p:nvPr>
        </p:nvSpPr>
        <p:spPr>
          <a:xfrm>
            <a:off x="1219200" y="0"/>
            <a:ext cx="8229600" cy="1371600"/>
          </a:xfrm>
        </p:spPr>
        <p:txBody>
          <a:bodyPr/>
          <a:lstStyle/>
          <a:p>
            <a:pPr eaLnBrk="1" hangingPunct="1"/>
            <a:r>
              <a:rPr lang="en-US" sz="3600" dirty="0"/>
              <a:t>Selection of Respirators (cont’d)</a:t>
            </a:r>
          </a:p>
        </p:txBody>
      </p:sp>
      <p:sp>
        <p:nvSpPr>
          <p:cNvPr id="2" name="Content Placeholder 1"/>
          <p:cNvSpPr>
            <a:spLocks noGrp="1"/>
          </p:cNvSpPr>
          <p:nvPr>
            <p:ph idx="1"/>
          </p:nvPr>
        </p:nvSpPr>
        <p:spPr>
          <a:xfrm>
            <a:off x="533400" y="1447800"/>
            <a:ext cx="8229600" cy="5029200"/>
          </a:xfrm>
        </p:spPr>
        <p:txBody>
          <a:bodyPr>
            <a:normAutofit fontScale="85000" lnSpcReduction="10000"/>
          </a:bodyPr>
          <a:lstStyle/>
          <a:p>
            <a:r>
              <a:rPr lang="en-US" dirty="0"/>
              <a:t>Select a </a:t>
            </a:r>
            <a:r>
              <a:rPr lang="en-US" b="1" u="sng" dirty="0"/>
              <a:t>NIOSH-certified respirator </a:t>
            </a:r>
            <a:r>
              <a:rPr lang="en-US" dirty="0"/>
              <a:t>that shall be used in compliance with the conditions of its certification</a:t>
            </a:r>
          </a:p>
          <a:p>
            <a:r>
              <a:rPr lang="en-US" dirty="0"/>
              <a:t>Identify and </a:t>
            </a:r>
            <a:r>
              <a:rPr lang="en-US" b="1" dirty="0"/>
              <a:t>evaluate the respiratory hazards </a:t>
            </a:r>
            <a:r>
              <a:rPr lang="en-US" dirty="0"/>
              <a:t>in the workplace, including a reasonable estimate of </a:t>
            </a:r>
            <a:r>
              <a:rPr lang="en-US" b="1" dirty="0"/>
              <a:t>employee exposures </a:t>
            </a:r>
            <a:r>
              <a:rPr lang="en-US" dirty="0"/>
              <a:t>and identification of the contaminant’s chemical state and physical form</a:t>
            </a:r>
          </a:p>
          <a:p>
            <a:r>
              <a:rPr lang="en-US" dirty="0"/>
              <a:t>Where exposure cannot be identified or reasonably estimated, the atmosphere shall be considered Immediately Dangerous to Life or Health (IDLH)</a:t>
            </a:r>
          </a:p>
          <a:p>
            <a:r>
              <a:rPr lang="en-US" dirty="0"/>
              <a:t>Select respirators from a sufficient number of models and sizes so that the respirator is acceptable to, and correctly fits, the user</a:t>
            </a:r>
          </a:p>
          <a:p>
            <a:endParaRPr lang="en-US" dirty="0"/>
          </a:p>
        </p:txBody>
      </p:sp>
    </p:spTree>
    <p:extLst>
      <p:ext uri="{BB962C8B-B14F-4D97-AF65-F5344CB8AC3E}">
        <p14:creationId xmlns:p14="http://schemas.microsoft.com/office/powerpoint/2010/main" val="3024829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PPE fit?  </a:t>
            </a:r>
          </a:p>
        </p:txBody>
      </p:sp>
      <p:pic>
        <p:nvPicPr>
          <p:cNvPr id="6" name="Content Placeholder 5" title="Text box containing the Hierarchy of Hazards Controls"/>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19200" y="1417638"/>
            <a:ext cx="7239000" cy="4671568"/>
          </a:xfrm>
          <a:prstGeom prst="rect">
            <a:avLst/>
          </a:prstGeom>
        </p:spPr>
      </p:pic>
      <p:sp>
        <p:nvSpPr>
          <p:cNvPr id="7" name="TextBox 6"/>
          <p:cNvSpPr txBox="1"/>
          <p:nvPr/>
        </p:nvSpPr>
        <p:spPr>
          <a:xfrm>
            <a:off x="1981200" y="6211669"/>
            <a:ext cx="6031075" cy="646331"/>
          </a:xfrm>
          <a:prstGeom prst="rect">
            <a:avLst/>
          </a:prstGeom>
          <a:noFill/>
        </p:spPr>
        <p:txBody>
          <a:bodyPr wrap="none" rtlCol="0">
            <a:spAutoFit/>
          </a:bodyPr>
          <a:lstStyle/>
          <a:p>
            <a:r>
              <a:rPr lang="en-US" dirty="0"/>
              <a:t>Diane Rohlman Prevention and Illness and Injury presentation </a:t>
            </a:r>
          </a:p>
          <a:p>
            <a:endParaRPr lang="en-US" dirty="0"/>
          </a:p>
        </p:txBody>
      </p:sp>
    </p:spTree>
    <p:extLst>
      <p:ext uri="{BB962C8B-B14F-4D97-AF65-F5344CB8AC3E}">
        <p14:creationId xmlns:p14="http://schemas.microsoft.com/office/powerpoint/2010/main" val="39303383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Evaluation Procedures</a:t>
            </a:r>
            <a:endParaRPr lang="en-US" dirty="0"/>
          </a:p>
        </p:txBody>
      </p:sp>
      <p:sp>
        <p:nvSpPr>
          <p:cNvPr id="3" name="Content Placeholder 2"/>
          <p:cNvSpPr>
            <a:spLocks noGrp="1"/>
          </p:cNvSpPr>
          <p:nvPr>
            <p:ph idx="4294967295"/>
          </p:nvPr>
        </p:nvSpPr>
        <p:spPr>
          <a:xfrm>
            <a:off x="457200" y="1447800"/>
            <a:ext cx="8229600" cy="4525963"/>
          </a:xfrm>
        </p:spPr>
        <p:txBody>
          <a:bodyPr>
            <a:normAutofit fontScale="77500" lnSpcReduction="20000"/>
          </a:bodyPr>
          <a:lstStyle/>
          <a:p>
            <a:r>
              <a:rPr lang="en-US" dirty="0"/>
              <a:t>Must provide a medical evaluation to determine employee’s ability to use a respirator, before fit testing and use</a:t>
            </a:r>
          </a:p>
          <a:p>
            <a:r>
              <a:rPr lang="en-US" dirty="0"/>
              <a:t>Must identify a PLHCP to perform medical evaluations using a medical questionnaire or an initial medical examination that obtains the same information</a:t>
            </a:r>
          </a:p>
          <a:p>
            <a:r>
              <a:rPr lang="en-US" dirty="0"/>
              <a:t>Medical evaluation must obtain the information requested by the questionnaire in </a:t>
            </a:r>
            <a:r>
              <a:rPr lang="en-US" b="1" dirty="0"/>
              <a:t>Sections 1 and 2, Part A of App. C</a:t>
            </a:r>
          </a:p>
          <a:p>
            <a:r>
              <a:rPr lang="en-US" dirty="0"/>
              <a:t>Follow-up medical examination is required for an employee who gives a positive response to any question among questions 1 through 8 in </a:t>
            </a:r>
            <a:r>
              <a:rPr lang="en-US" b="1" dirty="0"/>
              <a:t>Section 2, Part A of App. C </a:t>
            </a:r>
            <a:r>
              <a:rPr lang="en-US" dirty="0"/>
              <a:t>or whose initial medical examination demonstrates the need for a follow-up medical examination</a:t>
            </a:r>
          </a:p>
          <a:p>
            <a:endParaRPr lang="en-US" dirty="0"/>
          </a:p>
        </p:txBody>
      </p:sp>
    </p:spTree>
    <p:extLst>
      <p:ext uri="{BB962C8B-B14F-4D97-AF65-F5344CB8AC3E}">
        <p14:creationId xmlns:p14="http://schemas.microsoft.com/office/powerpoint/2010/main" val="1603718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title="Text Box"/>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5605" y="2133600"/>
            <a:ext cx="8267946"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Physician or Other Licensed Health Care Professional (PLHCP)</a:t>
            </a:r>
            <a:endParaRPr lang="en-US" dirty="0"/>
          </a:p>
        </p:txBody>
      </p:sp>
    </p:spTree>
    <p:extLst>
      <p:ext uri="{BB962C8B-B14F-4D97-AF65-F5344CB8AC3E}">
        <p14:creationId xmlns:p14="http://schemas.microsoft.com/office/powerpoint/2010/main" val="2613700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15950" y="1295400"/>
            <a:ext cx="8077200" cy="5459956"/>
          </a:xfrm>
          <a:prstGeom prst="rect">
            <a:avLst/>
          </a:prstGeom>
        </p:spPr>
        <p:txBody>
          <a:bodyPr wrap="square">
            <a:spAutoFit/>
          </a:bodyPr>
          <a:lstStyle/>
          <a:p>
            <a:pPr eaLnBrk="0" fontAlgn="base" hangingPunct="0">
              <a:spcBef>
                <a:spcPct val="20000"/>
              </a:spcBef>
              <a:spcAft>
                <a:spcPct val="0"/>
              </a:spcAft>
            </a:pPr>
            <a:r>
              <a:rPr lang="en-US" sz="2400" b="1" dirty="0">
                <a:solidFill>
                  <a:prstClr val="black"/>
                </a:solidFill>
              </a:rPr>
              <a:t>Annual review</a:t>
            </a:r>
            <a:r>
              <a:rPr lang="en-US" sz="2400" dirty="0">
                <a:solidFill>
                  <a:prstClr val="black"/>
                </a:solidFill>
              </a:rPr>
              <a:t> of medical status is </a:t>
            </a:r>
            <a:r>
              <a:rPr lang="en-US" sz="2400" b="1" dirty="0">
                <a:solidFill>
                  <a:prstClr val="black"/>
                </a:solidFill>
              </a:rPr>
              <a:t>not required</a:t>
            </a:r>
          </a:p>
          <a:p>
            <a:pPr eaLnBrk="0" fontAlgn="base" hangingPunct="0">
              <a:spcBef>
                <a:spcPct val="20000"/>
              </a:spcBef>
              <a:spcAft>
                <a:spcPct val="0"/>
              </a:spcAft>
            </a:pPr>
            <a:r>
              <a:rPr lang="en-US" sz="2400" dirty="0">
                <a:solidFill>
                  <a:prstClr val="black"/>
                </a:solidFill>
              </a:rPr>
              <a:t>At a minimum, employer must provide additional medical evaluations if</a:t>
            </a:r>
            <a:r>
              <a:rPr lang="en-US" sz="2800" dirty="0">
                <a:solidFill>
                  <a:prstClr val="black"/>
                </a:solidFill>
              </a:rPr>
              <a:t>:</a:t>
            </a:r>
          </a:p>
          <a:p>
            <a:pPr marL="800100" lvl="1" indent="-342900" eaLnBrk="0" fontAlgn="base" hangingPunct="0">
              <a:spcBef>
                <a:spcPct val="20000"/>
              </a:spcBef>
              <a:spcAft>
                <a:spcPct val="0"/>
              </a:spcAft>
              <a:buFont typeface="Wingdings" pitchFamily="2" charset="2"/>
              <a:buChar char="Ø"/>
            </a:pPr>
            <a:r>
              <a:rPr lang="en-US" sz="2400" dirty="0">
                <a:solidFill>
                  <a:prstClr val="black"/>
                </a:solidFill>
              </a:rPr>
              <a:t>Employee reports medical signs or symptoms related to the ability to use a respirator</a:t>
            </a:r>
          </a:p>
          <a:p>
            <a:pPr marL="800100" lvl="1" indent="-342900" eaLnBrk="0" fontAlgn="base" hangingPunct="0">
              <a:spcBef>
                <a:spcPct val="20000"/>
              </a:spcBef>
              <a:spcAft>
                <a:spcPct val="0"/>
              </a:spcAft>
              <a:buFont typeface="Wingdings" pitchFamily="2" charset="2"/>
              <a:buChar char="Ø"/>
            </a:pPr>
            <a:r>
              <a:rPr lang="en-US" sz="2400" dirty="0">
                <a:solidFill>
                  <a:prstClr val="black"/>
                </a:solidFill>
              </a:rPr>
              <a:t>PLHCP, supervisor, or program administrator informs the employer that an employee needs to be reevaluated</a:t>
            </a:r>
          </a:p>
          <a:p>
            <a:pPr marL="800100" lvl="1" indent="-342900" eaLnBrk="0" fontAlgn="base" hangingPunct="0">
              <a:spcBef>
                <a:spcPct val="20000"/>
              </a:spcBef>
              <a:spcAft>
                <a:spcPct val="0"/>
              </a:spcAft>
              <a:buFont typeface="Wingdings" pitchFamily="2" charset="2"/>
              <a:buChar char="Ø"/>
            </a:pPr>
            <a:r>
              <a:rPr lang="en-US" sz="2400" dirty="0">
                <a:solidFill>
                  <a:prstClr val="black"/>
                </a:solidFill>
              </a:rPr>
              <a:t>Information from the respirator program, including observations made during fit testing and program evaluation, indicates a need</a:t>
            </a:r>
          </a:p>
          <a:p>
            <a:pPr marL="800100" lvl="1" indent="-342900" eaLnBrk="0" fontAlgn="base" hangingPunct="0">
              <a:spcBef>
                <a:spcPct val="20000"/>
              </a:spcBef>
              <a:spcAft>
                <a:spcPct val="0"/>
              </a:spcAft>
              <a:buFont typeface="Wingdings" pitchFamily="2" charset="2"/>
              <a:buChar char="Ø"/>
            </a:pPr>
            <a:r>
              <a:rPr lang="en-US" sz="2400" dirty="0">
                <a:solidFill>
                  <a:prstClr val="black"/>
                </a:solidFill>
              </a:rPr>
              <a:t>Change occurs in workplace conditions that may substantially increase the physiological burden on an employee</a:t>
            </a:r>
          </a:p>
        </p:txBody>
      </p:sp>
      <p:sp>
        <p:nvSpPr>
          <p:cNvPr id="3" name="Title 2"/>
          <p:cNvSpPr>
            <a:spLocks noGrp="1"/>
          </p:cNvSpPr>
          <p:nvPr>
            <p:ph type="title"/>
          </p:nvPr>
        </p:nvSpPr>
        <p:spPr>
          <a:xfrm>
            <a:off x="381000" y="0"/>
            <a:ext cx="8229600" cy="1143000"/>
          </a:xfrm>
        </p:spPr>
        <p:txBody>
          <a:bodyPr>
            <a:normAutofit fontScale="90000"/>
          </a:bodyPr>
          <a:lstStyle/>
          <a:p>
            <a:r>
              <a:rPr lang="en-US" dirty="0" smtClean="0"/>
              <a:t>Medical Evaluation </a:t>
            </a:r>
            <a:br>
              <a:rPr lang="en-US" dirty="0" smtClean="0"/>
            </a:br>
            <a:r>
              <a:rPr lang="en-US" sz="3200" dirty="0" smtClean="0"/>
              <a:t>Additional Medical Evaluations</a:t>
            </a:r>
            <a:endParaRPr lang="en-US" sz="3200" dirty="0"/>
          </a:p>
        </p:txBody>
      </p:sp>
    </p:spTree>
    <p:extLst>
      <p:ext uri="{BB962C8B-B14F-4D97-AF65-F5344CB8AC3E}">
        <p14:creationId xmlns:p14="http://schemas.microsoft.com/office/powerpoint/2010/main" val="16801097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Title 1"/>
          <p:cNvSpPr>
            <a:spLocks noGrp="1"/>
          </p:cNvSpPr>
          <p:nvPr>
            <p:ph type="title"/>
          </p:nvPr>
        </p:nvSpPr>
        <p:spPr>
          <a:xfrm>
            <a:off x="533400" y="152400"/>
            <a:ext cx="8229600" cy="1143000"/>
          </a:xfrm>
        </p:spPr>
        <p:txBody>
          <a:bodyPr/>
          <a:lstStyle/>
          <a:p>
            <a:pPr eaLnBrk="1" hangingPunct="1"/>
            <a:r>
              <a:rPr lang="en-US" dirty="0"/>
              <a:t>Fit Testing</a:t>
            </a:r>
          </a:p>
        </p:txBody>
      </p:sp>
      <p:pic>
        <p:nvPicPr>
          <p:cNvPr id="3" name="Picture 2" title="Image of a fit tes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6440" y="2981325"/>
            <a:ext cx="4875464" cy="3648075"/>
          </a:xfrm>
          <a:prstGeom prst="rect">
            <a:avLst/>
          </a:prstGeom>
        </p:spPr>
      </p:pic>
      <p:sp>
        <p:nvSpPr>
          <p:cNvPr id="4" name="Rectangle 3"/>
          <p:cNvSpPr/>
          <p:nvPr/>
        </p:nvSpPr>
        <p:spPr>
          <a:xfrm>
            <a:off x="914400" y="1143000"/>
            <a:ext cx="7772400" cy="1569660"/>
          </a:xfrm>
          <a:prstGeom prst="rect">
            <a:avLst/>
          </a:prstGeom>
        </p:spPr>
        <p:txBody>
          <a:bodyPr wrap="square">
            <a:spAutoFit/>
          </a:bodyPr>
          <a:lstStyle/>
          <a:p>
            <a:pPr algn="ctr"/>
            <a:r>
              <a:rPr lang="en-US" sz="2400" dirty="0">
                <a:solidFill>
                  <a:prstClr val="black"/>
                </a:solidFill>
              </a:rPr>
              <a:t>Before an employee uses any respirator with a negative or positive pressure tight-fitting face piece, the employee must be fit tested with the same make, model, style, and size of respirator that will be used.</a:t>
            </a:r>
          </a:p>
        </p:txBody>
      </p:sp>
    </p:spTree>
    <p:extLst>
      <p:ext uri="{BB962C8B-B14F-4D97-AF65-F5344CB8AC3E}">
        <p14:creationId xmlns:p14="http://schemas.microsoft.com/office/powerpoint/2010/main" val="32328052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pPr eaLnBrk="1" hangingPunct="1"/>
            <a:r>
              <a:rPr lang="en-US" dirty="0"/>
              <a:t>User Seal Check</a:t>
            </a:r>
          </a:p>
        </p:txBody>
      </p:sp>
      <p:sp>
        <p:nvSpPr>
          <p:cNvPr id="4" name="Rectangle 3"/>
          <p:cNvSpPr>
            <a:spLocks noChangeArrowheads="1"/>
          </p:cNvSpPr>
          <p:nvPr/>
        </p:nvSpPr>
        <p:spPr bwMode="auto">
          <a:xfrm>
            <a:off x="1108364" y="1713689"/>
            <a:ext cx="6996545" cy="120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sz="2400" dirty="0">
                <a:solidFill>
                  <a:prstClr val="black"/>
                </a:solidFill>
              </a:rPr>
              <a:t>An action conducted by the respirator user to determine if the respirator is properly seated to the face.</a:t>
            </a:r>
          </a:p>
        </p:txBody>
      </p:sp>
      <p:pic>
        <p:nvPicPr>
          <p:cNvPr id="5" name="Picture 6" title="Image of User Seal Check - Positive Pressure"/>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3112008"/>
            <a:ext cx="2957945" cy="214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title="User Seal check - Negative Pressure"/>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86400" y="3112008"/>
            <a:ext cx="2895600" cy="214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1129422" y="5369682"/>
            <a:ext cx="3325091" cy="45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sz="2300" b="1" dirty="0">
                <a:solidFill>
                  <a:prstClr val="black"/>
                </a:solidFill>
              </a:rPr>
              <a:t>Positive Pressure Check</a:t>
            </a:r>
          </a:p>
        </p:txBody>
      </p:sp>
      <p:sp>
        <p:nvSpPr>
          <p:cNvPr id="8" name="Rectangle 5"/>
          <p:cNvSpPr>
            <a:spLocks noChangeArrowheads="1"/>
          </p:cNvSpPr>
          <p:nvPr/>
        </p:nvSpPr>
        <p:spPr bwMode="auto">
          <a:xfrm>
            <a:off x="5410200" y="5369682"/>
            <a:ext cx="3463636" cy="45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pPr>
            <a:r>
              <a:rPr lang="en-US" sz="2300" b="1" dirty="0">
                <a:solidFill>
                  <a:prstClr val="black"/>
                </a:solidFill>
              </a:rPr>
              <a:t>Negative Pressure Check</a:t>
            </a:r>
          </a:p>
        </p:txBody>
      </p:sp>
    </p:spTree>
    <p:extLst>
      <p:ext uri="{BB962C8B-B14F-4D97-AF65-F5344CB8AC3E}">
        <p14:creationId xmlns:p14="http://schemas.microsoft.com/office/powerpoint/2010/main" val="39263503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Title 1"/>
          <p:cNvSpPr>
            <a:spLocks noGrp="1"/>
          </p:cNvSpPr>
          <p:nvPr>
            <p:ph type="title"/>
          </p:nvPr>
        </p:nvSpPr>
        <p:spPr>
          <a:xfrm>
            <a:off x="895350" y="228600"/>
            <a:ext cx="8229600" cy="1143000"/>
          </a:xfrm>
        </p:spPr>
        <p:txBody>
          <a:bodyPr/>
          <a:lstStyle/>
          <a:p>
            <a:pPr eaLnBrk="1" hangingPunct="1"/>
            <a:r>
              <a:rPr lang="en-US" sz="4000" dirty="0"/>
              <a:t>Demonstration - education</a:t>
            </a:r>
          </a:p>
        </p:txBody>
      </p:sp>
      <p:pic>
        <p:nvPicPr>
          <p:cNvPr id="18434" name="Picture 2" title="Fit Test Demonstration image"/>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04800" y="2133600"/>
            <a:ext cx="4517805" cy="338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title="Fit Test Demonstration imag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05400" y="1676400"/>
            <a:ext cx="3352800" cy="251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descr="E:\Network\web site PPE\fit test.bmp" title="Fit Test Demonstration 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29200" y="4249526"/>
            <a:ext cx="3505200" cy="234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2843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Title 1"/>
          <p:cNvSpPr>
            <a:spLocks noGrp="1"/>
          </p:cNvSpPr>
          <p:nvPr>
            <p:ph type="title"/>
          </p:nvPr>
        </p:nvSpPr>
        <p:spPr>
          <a:xfrm>
            <a:off x="914400" y="0"/>
            <a:ext cx="8229600" cy="1143000"/>
          </a:xfrm>
        </p:spPr>
        <p:txBody>
          <a:bodyPr/>
          <a:lstStyle/>
          <a:p>
            <a:pPr eaLnBrk="1" hangingPunct="1"/>
            <a:r>
              <a:rPr lang="en-US" dirty="0"/>
              <a:t>Maintenance and Care</a:t>
            </a:r>
            <a:endParaRPr lang="en-US" sz="1800" dirty="0">
              <a:solidFill>
                <a:srgbClr val="FF0000"/>
              </a:solidFill>
            </a:endParaRPr>
          </a:p>
        </p:txBody>
      </p:sp>
      <p:pic>
        <p:nvPicPr>
          <p:cNvPr id="9218" name="Picture 2" title="Text Box"/>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199" y="1752600"/>
            <a:ext cx="7999413"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title="Image of Maintenance and Care by a work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51171" y="1371600"/>
            <a:ext cx="1981200" cy="29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56799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pPr eaLnBrk="1" hangingPunct="1"/>
            <a:r>
              <a:rPr lang="en-US" sz="3500" dirty="0">
                <a:solidFill>
                  <a:prstClr val="black"/>
                </a:solidFill>
              </a:rPr>
              <a:t>Identification of Filters,</a:t>
            </a:r>
            <a:br>
              <a:rPr lang="en-US" sz="3500" dirty="0">
                <a:solidFill>
                  <a:prstClr val="black"/>
                </a:solidFill>
              </a:rPr>
            </a:br>
            <a:r>
              <a:rPr lang="en-US" sz="3500" dirty="0">
                <a:solidFill>
                  <a:prstClr val="black"/>
                </a:solidFill>
              </a:rPr>
              <a:t>Cartridges, and Canisters</a:t>
            </a:r>
            <a:endParaRPr lang="en-US" dirty="0"/>
          </a:p>
        </p:txBody>
      </p:sp>
      <p:sp>
        <p:nvSpPr>
          <p:cNvPr id="2" name="Rectangle 1"/>
          <p:cNvSpPr/>
          <p:nvPr/>
        </p:nvSpPr>
        <p:spPr>
          <a:xfrm>
            <a:off x="609600" y="1776984"/>
            <a:ext cx="8305800" cy="3985706"/>
          </a:xfrm>
          <a:prstGeom prst="rect">
            <a:avLst/>
          </a:prstGeom>
        </p:spPr>
        <p:txBody>
          <a:bodyPr wrap="square">
            <a:spAutoFit/>
          </a:bodyPr>
          <a:lstStyle/>
          <a:p>
            <a:pPr marL="350838" indent="-350838">
              <a:spcBef>
                <a:spcPct val="20000"/>
              </a:spcBef>
              <a:buFont typeface="Wingdings" pitchFamily="2" charset="2"/>
              <a:buChar char="Ø"/>
            </a:pPr>
            <a:r>
              <a:rPr lang="en-US" sz="2300" dirty="0">
                <a:solidFill>
                  <a:prstClr val="black"/>
                </a:solidFill>
              </a:rPr>
              <a:t>All filters, cartridges and canisters used in the workplace must be labeled and color coded with the NIOSH approval label</a:t>
            </a:r>
          </a:p>
          <a:p>
            <a:pPr marL="350838" indent="-350838">
              <a:spcBef>
                <a:spcPct val="20000"/>
              </a:spcBef>
              <a:buFont typeface="Wingdings" pitchFamily="2" charset="2"/>
              <a:buChar char="Ø"/>
            </a:pPr>
            <a:r>
              <a:rPr lang="en-US" sz="2300" dirty="0">
                <a:solidFill>
                  <a:prstClr val="black"/>
                </a:solidFill>
              </a:rPr>
              <a:t>The label must not be removed and must remain legible</a:t>
            </a:r>
          </a:p>
          <a:p>
            <a:pPr marL="350838" indent="-350838">
              <a:spcBef>
                <a:spcPct val="20000"/>
              </a:spcBef>
              <a:buFont typeface="Wingdings" pitchFamily="2" charset="2"/>
              <a:buChar char="Ø"/>
            </a:pPr>
            <a:r>
              <a:rPr lang="en-US" sz="2300" dirty="0">
                <a:solidFill>
                  <a:prstClr val="black"/>
                </a:solidFill>
              </a:rPr>
              <a:t>“TC number” is no longer on cartridges or filters (Part 84)</a:t>
            </a:r>
          </a:p>
          <a:p>
            <a:pPr marL="350838" indent="-350838">
              <a:spcBef>
                <a:spcPct val="20000"/>
              </a:spcBef>
              <a:buFont typeface="Wingdings" pitchFamily="2" charset="2"/>
              <a:buChar char="Ø"/>
            </a:pPr>
            <a:r>
              <a:rPr lang="en-US" sz="2300" dirty="0">
                <a:solidFill>
                  <a:prstClr val="black"/>
                </a:solidFill>
              </a:rPr>
              <a:t>Marked with “NIOSH”, manufacturer’s name and part number, and an abbreviation to indicate cartridge or filter type (e.g., N95, P100, etc.)</a:t>
            </a:r>
          </a:p>
          <a:p>
            <a:pPr marL="350838" indent="-350838">
              <a:spcBef>
                <a:spcPct val="20000"/>
              </a:spcBef>
              <a:buFont typeface="Wingdings" pitchFamily="2" charset="2"/>
              <a:buChar char="Ø"/>
            </a:pPr>
            <a:r>
              <a:rPr lang="en-US" sz="2300" dirty="0">
                <a:solidFill>
                  <a:prstClr val="black"/>
                </a:solidFill>
              </a:rPr>
              <a:t>Matrix approval label supplied, usually as insert in box</a:t>
            </a:r>
          </a:p>
          <a:p>
            <a:pPr marL="350838" indent="-350838">
              <a:spcBef>
                <a:spcPct val="20000"/>
              </a:spcBef>
              <a:buFont typeface="Wingdings" pitchFamily="2" charset="2"/>
              <a:buChar char="Ø"/>
            </a:pPr>
            <a:r>
              <a:rPr lang="en-US" sz="2300" dirty="0">
                <a:solidFill>
                  <a:prstClr val="black"/>
                </a:solidFill>
              </a:rPr>
              <a:t>Important to use same manufacture for cartridges as respirator </a:t>
            </a:r>
            <a:r>
              <a:rPr lang="en-US" sz="2300" dirty="0" err="1">
                <a:solidFill>
                  <a:prstClr val="black"/>
                </a:solidFill>
              </a:rPr>
              <a:t>facepiece</a:t>
            </a:r>
            <a:r>
              <a:rPr lang="en-US" sz="2300" dirty="0">
                <a:solidFill>
                  <a:prstClr val="black"/>
                </a:solidFill>
              </a:rPr>
              <a:t> </a:t>
            </a:r>
          </a:p>
        </p:txBody>
      </p:sp>
    </p:spTree>
    <p:extLst>
      <p:ext uri="{BB962C8B-B14F-4D97-AF65-F5344CB8AC3E}">
        <p14:creationId xmlns:p14="http://schemas.microsoft.com/office/powerpoint/2010/main" val="4059839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Title 1"/>
          <p:cNvSpPr>
            <a:spLocks noGrp="1"/>
          </p:cNvSpPr>
          <p:nvPr>
            <p:ph type="title"/>
          </p:nvPr>
        </p:nvSpPr>
        <p:spPr>
          <a:xfrm>
            <a:off x="762000" y="76200"/>
            <a:ext cx="8229600" cy="1143000"/>
          </a:xfrm>
        </p:spPr>
        <p:txBody>
          <a:bodyPr>
            <a:normAutofit/>
          </a:bodyPr>
          <a:lstStyle/>
          <a:p>
            <a:pPr algn="ctr" eaLnBrk="1" hangingPunct="1"/>
            <a:r>
              <a:rPr lang="en-US" dirty="0"/>
              <a:t>Respiratory Exposures </a:t>
            </a:r>
          </a:p>
        </p:txBody>
      </p:sp>
      <p:sp>
        <p:nvSpPr>
          <p:cNvPr id="3" name="Content Placeholder 2"/>
          <p:cNvSpPr>
            <a:spLocks noGrp="1"/>
          </p:cNvSpPr>
          <p:nvPr>
            <p:ph idx="1"/>
          </p:nvPr>
        </p:nvSpPr>
        <p:spPr>
          <a:xfrm>
            <a:off x="503295" y="1371600"/>
            <a:ext cx="8229600" cy="4525963"/>
          </a:xfrm>
        </p:spPr>
        <p:txBody>
          <a:bodyPr rtlCol="0">
            <a:normAutofit/>
          </a:bodyPr>
          <a:lstStyle/>
          <a:p>
            <a:pPr marL="0" lvl="0" indent="0" eaLnBrk="1" hangingPunct="1">
              <a:buNone/>
            </a:pPr>
            <a:r>
              <a:rPr lang="en-US" sz="3600" kern="0" dirty="0">
                <a:solidFill>
                  <a:srgbClr val="000000"/>
                </a:solidFill>
              </a:rPr>
              <a:t>To determine appropriate respiratory protection:</a:t>
            </a:r>
          </a:p>
          <a:p>
            <a:pPr lvl="1">
              <a:buFontTx/>
              <a:buChar char="•"/>
            </a:pPr>
            <a:r>
              <a:rPr lang="en-US" sz="3200" kern="0" dirty="0">
                <a:solidFill>
                  <a:srgbClr val="000000"/>
                </a:solidFill>
              </a:rPr>
              <a:t>Known the activity</a:t>
            </a:r>
          </a:p>
          <a:p>
            <a:pPr lvl="1">
              <a:buFontTx/>
              <a:buChar char="•"/>
            </a:pPr>
            <a:r>
              <a:rPr lang="en-US" sz="3200" kern="0" dirty="0">
                <a:solidFill>
                  <a:srgbClr val="000000"/>
                </a:solidFill>
              </a:rPr>
              <a:t>Understand the exposure</a:t>
            </a:r>
          </a:p>
          <a:p>
            <a:pPr lvl="1">
              <a:buFontTx/>
              <a:buChar char="•"/>
            </a:pPr>
            <a:r>
              <a:rPr lang="en-US" sz="3200" kern="0" dirty="0">
                <a:solidFill>
                  <a:srgbClr val="000000"/>
                </a:solidFill>
              </a:rPr>
              <a:t>Determine appropriate respirator </a:t>
            </a:r>
          </a:p>
          <a:p>
            <a:pPr lvl="1" eaLnBrk="1" hangingPunct="1">
              <a:buFontTx/>
              <a:buChar char="–"/>
            </a:pPr>
            <a:endParaRPr lang="en-US" sz="3600" kern="0" dirty="0">
              <a:solidFill>
                <a:srgbClr val="000000"/>
              </a:solidFill>
            </a:endParaRPr>
          </a:p>
          <a:p>
            <a:pPr eaLnBrk="1" fontAlgn="auto" hangingPunct="1">
              <a:spcAft>
                <a:spcPts val="0"/>
              </a:spcAft>
              <a:buFont typeface="Arial" pitchFamily="34" charset="0"/>
              <a:buChar char="•"/>
              <a:defRPr/>
            </a:pPr>
            <a:endParaRPr lang="en-US" dirty="0"/>
          </a:p>
        </p:txBody>
      </p:sp>
      <p:pic>
        <p:nvPicPr>
          <p:cNvPr id="2" name="Picture 1" title="Image of Respiratory Protec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600" y="4688665"/>
            <a:ext cx="2278643" cy="1614894"/>
          </a:xfrm>
          <a:prstGeom prst="rect">
            <a:avLst/>
          </a:prstGeom>
        </p:spPr>
      </p:pic>
      <p:pic>
        <p:nvPicPr>
          <p:cNvPr id="5" name="Picture 4" title="Image of Respiratory Protectio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1376" y="4688665"/>
            <a:ext cx="2045599" cy="1528816"/>
          </a:xfrm>
          <a:prstGeom prst="rect">
            <a:avLst/>
          </a:prstGeom>
        </p:spPr>
      </p:pic>
      <p:pic>
        <p:nvPicPr>
          <p:cNvPr id="6" name="Picture 5" title="Image of Respiratory Protectio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93768" y="4517619"/>
            <a:ext cx="1963082" cy="1956986"/>
          </a:xfrm>
          <a:prstGeom prst="rect">
            <a:avLst/>
          </a:prstGeom>
        </p:spPr>
      </p:pic>
      <p:pic>
        <p:nvPicPr>
          <p:cNvPr id="4" name="Picture 3" title="Agrisafe Logo"/>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600" y="147785"/>
            <a:ext cx="1329043" cy="499915"/>
          </a:xfrm>
          <a:prstGeom prst="rect">
            <a:avLst/>
          </a:prstGeom>
        </p:spPr>
      </p:pic>
    </p:spTree>
    <p:extLst>
      <p:ext uri="{BB962C8B-B14F-4D97-AF65-F5344CB8AC3E}">
        <p14:creationId xmlns:p14="http://schemas.microsoft.com/office/powerpoint/2010/main" val="18233612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905000" y="0"/>
            <a:ext cx="7162800" cy="838200"/>
          </a:xfrm>
        </p:spPr>
        <p:txBody>
          <a:bodyPr>
            <a:normAutofit fontScale="90000"/>
          </a:bodyPr>
          <a:lstStyle/>
          <a:p>
            <a:r>
              <a:rPr lang="en-US" altLang="en-US" sz="4000" dirty="0"/>
              <a:t/>
            </a:r>
            <a:br>
              <a:rPr lang="en-US" altLang="en-US" sz="4000" dirty="0"/>
            </a:br>
            <a:r>
              <a:rPr lang="en-US" altLang="en-US" sz="3600" b="1" dirty="0"/>
              <a:t/>
            </a:r>
            <a:br>
              <a:rPr lang="en-US" altLang="en-US" sz="3600" b="1" dirty="0"/>
            </a:br>
            <a:endParaRPr lang="en-US" altLang="en-US" sz="3600" b="1" dirty="0"/>
          </a:p>
        </p:txBody>
      </p:sp>
      <p:sp>
        <p:nvSpPr>
          <p:cNvPr id="5" name="TextBox 4" title="Image of a turkey"/>
          <p:cNvSpPr txBox="1"/>
          <p:nvPr/>
        </p:nvSpPr>
        <p:spPr>
          <a:xfrm>
            <a:off x="1519524" y="475565"/>
            <a:ext cx="6629400" cy="646331"/>
          </a:xfrm>
          <a:prstGeom prst="rect">
            <a:avLst/>
          </a:prstGeom>
          <a:noFill/>
        </p:spPr>
        <p:txBody>
          <a:bodyPr wrap="square" rtlCol="0">
            <a:spAutoFit/>
          </a:bodyPr>
          <a:lstStyle/>
          <a:p>
            <a:pPr algn="ctr"/>
            <a:r>
              <a:rPr lang="en-US" altLang="en-US" sz="3600" dirty="0">
                <a:solidFill>
                  <a:prstClr val="black"/>
                </a:solidFill>
              </a:rPr>
              <a:t>Hog or Poultry Confinement</a:t>
            </a:r>
            <a:endParaRPr lang="en-US" sz="3600" dirty="0">
              <a:solidFill>
                <a:prstClr val="black"/>
              </a:solidFill>
            </a:endParaRPr>
          </a:p>
        </p:txBody>
      </p:sp>
      <p:sp>
        <p:nvSpPr>
          <p:cNvPr id="13" name="Rectangle 12"/>
          <p:cNvSpPr/>
          <p:nvPr/>
        </p:nvSpPr>
        <p:spPr>
          <a:xfrm>
            <a:off x="1819848" y="1614750"/>
            <a:ext cx="6028752" cy="2123658"/>
          </a:xfrm>
          <a:prstGeom prst="rect">
            <a:avLst/>
          </a:prstGeom>
        </p:spPr>
        <p:txBody>
          <a:bodyPr wrap="square">
            <a:spAutoFit/>
          </a:bodyPr>
          <a:lstStyle/>
          <a:p>
            <a:pPr marL="457200" indent="-457200">
              <a:buFont typeface="Arial" panose="020B0604020202020204" pitchFamily="34" charset="0"/>
              <a:buChar char="•"/>
            </a:pPr>
            <a:r>
              <a:rPr lang="en-US" altLang="en-US" sz="2800" dirty="0">
                <a:solidFill>
                  <a:prstClr val="black"/>
                </a:solidFill>
              </a:rPr>
              <a:t>Combination of hazards. </a:t>
            </a:r>
            <a:r>
              <a:rPr lang="en-US" altLang="en-US" sz="2000" dirty="0">
                <a:solidFill>
                  <a:prstClr val="black"/>
                </a:solidFill>
              </a:rPr>
              <a:t>(particles of grain, feces, insect parts,  bacteria, ammonia) </a:t>
            </a:r>
          </a:p>
          <a:p>
            <a:pPr marL="457200" indent="-457200">
              <a:buFont typeface="Arial" panose="020B0604020202020204" pitchFamily="34" charset="0"/>
              <a:buChar char="•"/>
            </a:pPr>
            <a:endParaRPr lang="en-US" altLang="en-US" sz="2800" dirty="0">
              <a:solidFill>
                <a:prstClr val="black"/>
              </a:solidFill>
            </a:endParaRPr>
          </a:p>
          <a:p>
            <a:pPr marL="457200" indent="-457200">
              <a:buFont typeface="Arial" panose="020B0604020202020204" pitchFamily="34" charset="0"/>
              <a:buChar char="•"/>
            </a:pPr>
            <a:r>
              <a:rPr lang="en-US" altLang="en-US" sz="2800" dirty="0">
                <a:solidFill>
                  <a:prstClr val="black"/>
                </a:solidFill>
              </a:rPr>
              <a:t>Different types of masks are appropriate.</a:t>
            </a:r>
          </a:p>
        </p:txBody>
      </p:sp>
      <p:pic>
        <p:nvPicPr>
          <p:cNvPr id="2" name="Picture 1" title="Iimage of Turkey"/>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6400" y="4545089"/>
            <a:ext cx="2457752" cy="1728711"/>
          </a:xfrm>
          <a:prstGeom prst="rect">
            <a:avLst/>
          </a:prstGeom>
        </p:spPr>
      </p:pic>
      <p:pic>
        <p:nvPicPr>
          <p:cNvPr id="3" name="Picture 2" title="Image of Chick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6730" y="4694372"/>
            <a:ext cx="1981372" cy="1377815"/>
          </a:xfrm>
          <a:prstGeom prst="rect">
            <a:avLst/>
          </a:prstGeom>
        </p:spPr>
      </p:pic>
      <p:pic>
        <p:nvPicPr>
          <p:cNvPr id="10" name="Picture 9" title="Image of Turkey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06260" y="4484711"/>
            <a:ext cx="2359066" cy="1857237"/>
          </a:xfrm>
          <a:prstGeom prst="rect">
            <a:avLst/>
          </a:prstGeom>
        </p:spPr>
      </p:pic>
    </p:spTree>
    <p:extLst>
      <p:ext uri="{BB962C8B-B14F-4D97-AF65-F5344CB8AC3E}">
        <p14:creationId xmlns:p14="http://schemas.microsoft.com/office/powerpoint/2010/main" val="3821101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5074" name="Title 3"/>
          <p:cNvSpPr>
            <a:spLocks noGrp="1"/>
          </p:cNvSpPr>
          <p:nvPr>
            <p:ph type="title"/>
          </p:nvPr>
        </p:nvSpPr>
        <p:spPr>
          <a:xfrm>
            <a:off x="685800" y="0"/>
            <a:ext cx="8229600" cy="1143000"/>
          </a:xfrm>
        </p:spPr>
        <p:txBody>
          <a:bodyPr/>
          <a:lstStyle/>
          <a:p>
            <a:pPr algn="ctr" eaLnBrk="1" hangingPunct="1"/>
            <a:r>
              <a:rPr lang="en-US" altLang="en-US" dirty="0"/>
              <a:t>Head to Toe Protection</a:t>
            </a:r>
          </a:p>
        </p:txBody>
      </p:sp>
      <p:sp>
        <p:nvSpPr>
          <p:cNvPr id="515075" name="Content Placeholder 4"/>
          <p:cNvSpPr>
            <a:spLocks noGrp="1"/>
          </p:cNvSpPr>
          <p:nvPr>
            <p:ph idx="1"/>
          </p:nvPr>
        </p:nvSpPr>
        <p:spPr>
          <a:xfrm>
            <a:off x="533400" y="1447800"/>
            <a:ext cx="3810000" cy="4876800"/>
          </a:xfrm>
        </p:spPr>
        <p:txBody>
          <a:bodyPr/>
          <a:lstStyle/>
          <a:p>
            <a:r>
              <a:rPr lang="en-US" altLang="en-US" dirty="0"/>
              <a:t>Head to Toe</a:t>
            </a:r>
          </a:p>
          <a:p>
            <a:pPr lvl="1"/>
            <a:r>
              <a:rPr lang="en-US" altLang="en-US" dirty="0"/>
              <a:t>Scalp</a:t>
            </a:r>
          </a:p>
          <a:p>
            <a:pPr lvl="1"/>
            <a:r>
              <a:rPr lang="en-US" altLang="en-US" dirty="0"/>
              <a:t>Face</a:t>
            </a:r>
          </a:p>
          <a:p>
            <a:pPr lvl="1"/>
            <a:r>
              <a:rPr lang="en-US" altLang="en-US" dirty="0"/>
              <a:t>Eyes</a:t>
            </a:r>
          </a:p>
          <a:p>
            <a:pPr lvl="1"/>
            <a:r>
              <a:rPr lang="en-US" altLang="en-US" dirty="0"/>
              <a:t>Ears</a:t>
            </a:r>
          </a:p>
          <a:p>
            <a:pPr lvl="1"/>
            <a:r>
              <a:rPr lang="en-US" altLang="en-US" dirty="0"/>
              <a:t>Lungs</a:t>
            </a:r>
          </a:p>
          <a:p>
            <a:pPr lvl="1"/>
            <a:r>
              <a:rPr lang="en-US" altLang="en-US" dirty="0"/>
              <a:t>Skin</a:t>
            </a:r>
          </a:p>
          <a:p>
            <a:pPr lvl="1"/>
            <a:r>
              <a:rPr lang="en-US" altLang="en-US" dirty="0"/>
              <a:t>Feet</a:t>
            </a:r>
          </a:p>
        </p:txBody>
      </p:sp>
      <p:pic>
        <p:nvPicPr>
          <p:cNvPr id="5" name="Picture 2" title="Photo of Head to Toe Protection - Swin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7200" y="1469450"/>
            <a:ext cx="2695160" cy="20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title="Photo of Head to Toe Protection - Grain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9800" y="3853299"/>
            <a:ext cx="2895600" cy="2221714"/>
          </a:xfrm>
          <a:prstGeom prst="rect">
            <a:avLst/>
          </a:prstGeom>
        </p:spPr>
      </p:pic>
      <p:pic>
        <p:nvPicPr>
          <p:cNvPr id="7" name="Picture 3" title="Photo of Head to Toe Protection - Pesticides"/>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81688" y="3853299"/>
            <a:ext cx="2923423" cy="227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7909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524000" y="259591"/>
            <a:ext cx="6934200" cy="685800"/>
          </a:xfrm>
        </p:spPr>
        <p:txBody>
          <a:bodyPr>
            <a:normAutofit fontScale="90000"/>
          </a:bodyPr>
          <a:lstStyle/>
          <a:p>
            <a:r>
              <a:rPr lang="en-US" altLang="en-US" dirty="0"/>
              <a:t>Hog or Poultry Confinement</a:t>
            </a:r>
            <a:r>
              <a:rPr lang="en-US" altLang="en-US" sz="3600" dirty="0"/>
              <a:t>	</a:t>
            </a:r>
          </a:p>
        </p:txBody>
      </p:sp>
      <p:sp>
        <p:nvSpPr>
          <p:cNvPr id="6" name="Content Placeholder 7"/>
          <p:cNvSpPr>
            <a:spLocks noGrp="1"/>
          </p:cNvSpPr>
          <p:nvPr>
            <p:ph sz="half" idx="4294967295"/>
          </p:nvPr>
        </p:nvSpPr>
        <p:spPr>
          <a:xfrm>
            <a:off x="533400" y="1143000"/>
            <a:ext cx="8086148" cy="4876800"/>
          </a:xfrm>
        </p:spPr>
        <p:txBody>
          <a:bodyPr>
            <a:noAutofit/>
          </a:bodyPr>
          <a:lstStyle/>
          <a:p>
            <a:pPr marL="0" indent="0" eaLnBrk="1" hangingPunct="1">
              <a:buNone/>
            </a:pPr>
            <a:r>
              <a:rPr lang="en-US" altLang="en-US" sz="2000" b="1" dirty="0"/>
              <a:t>Hazard: </a:t>
            </a:r>
            <a:r>
              <a:rPr lang="en-US" altLang="en-US" sz="2000" dirty="0"/>
              <a:t>Organic Dust  - Ammonia - Disinfectant – Carbon Monoxide-  Hydrogen Sulfate </a:t>
            </a:r>
          </a:p>
          <a:p>
            <a:pPr marL="0" indent="0" eaLnBrk="1" hangingPunct="1">
              <a:buNone/>
            </a:pPr>
            <a:r>
              <a:rPr lang="en-US" altLang="en-US" sz="2000" b="1" dirty="0"/>
              <a:t>Respirator Selection :  </a:t>
            </a:r>
          </a:p>
          <a:p>
            <a:r>
              <a:rPr lang="en-US" altLang="en-US" sz="1800" u="sng" dirty="0"/>
              <a:t>Organic Dust:  </a:t>
            </a:r>
            <a:r>
              <a:rPr lang="en-US" altLang="en-US" sz="1800" dirty="0"/>
              <a:t>Filtering face piece, disposable 2 strap mask or half mask with dust cartridge or HEPA filter </a:t>
            </a:r>
            <a:r>
              <a:rPr lang="en-US" altLang="en-US" sz="1600" dirty="0"/>
              <a:t>( Examples: 3M 8210, 8511, 8271, 3M 8233  or  </a:t>
            </a:r>
            <a:r>
              <a:rPr lang="en-US" altLang="en-US" sz="1600" dirty="0" err="1"/>
              <a:t>Moldex</a:t>
            </a:r>
            <a:r>
              <a:rPr lang="en-US" altLang="en-US" sz="1600" dirty="0"/>
              <a:t> 2200, 2300) </a:t>
            </a:r>
          </a:p>
          <a:p>
            <a:pPr eaLnBrk="1" hangingPunct="1"/>
            <a:r>
              <a:rPr lang="en-US" altLang="en-US" sz="1800" u="sng" dirty="0"/>
              <a:t>Ammonia</a:t>
            </a:r>
            <a:r>
              <a:rPr lang="en-US" altLang="en-US" sz="1800" dirty="0"/>
              <a:t> = Filtering face piece or if symptomatic or dislike ammonia smell use half or full face mask with ammonia cartridge </a:t>
            </a:r>
            <a:r>
              <a:rPr lang="en-US" altLang="en-US" sz="1800" u="sng" dirty="0"/>
              <a:t>and </a:t>
            </a:r>
            <a:r>
              <a:rPr lang="en-US" altLang="en-US" sz="1800" u="sng" dirty="0" err="1"/>
              <a:t>prefilter</a:t>
            </a:r>
            <a:endParaRPr lang="en-US" altLang="en-US" sz="1800" u="sng" dirty="0"/>
          </a:p>
          <a:p>
            <a:r>
              <a:rPr lang="en-US" altLang="en-US" sz="1800" u="sng" dirty="0"/>
              <a:t>Disinfectants</a:t>
            </a:r>
            <a:r>
              <a:rPr lang="en-US" altLang="en-US" sz="1800" dirty="0"/>
              <a:t> = half mask with acid gas cartridge.</a:t>
            </a:r>
          </a:p>
          <a:p>
            <a:r>
              <a:rPr lang="en-US" altLang="en-US" sz="1800" u="sng" dirty="0"/>
              <a:t>Carbon Monoxide </a:t>
            </a:r>
            <a:r>
              <a:rPr lang="en-US" altLang="en-US" sz="1800" dirty="0"/>
              <a:t>= supplied air respirators.</a:t>
            </a:r>
          </a:p>
          <a:p>
            <a:r>
              <a:rPr lang="en-US" altLang="en-US" sz="1800" u="sng" dirty="0"/>
              <a:t>Hydrogen Sulfate </a:t>
            </a:r>
            <a:r>
              <a:rPr lang="en-US" altLang="en-US" sz="1800" dirty="0"/>
              <a:t>= supplied air respirators.</a:t>
            </a:r>
          </a:p>
        </p:txBody>
      </p:sp>
      <p:pic>
        <p:nvPicPr>
          <p:cNvPr id="11" name="Picture 8" descr="P4190055.JPG" title="Image of a respirator cartrid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30326" y="4805130"/>
            <a:ext cx="1554782" cy="140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title="Image of half mask"/>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29000" y="4789636"/>
            <a:ext cx="2083502" cy="1544056"/>
          </a:xfrm>
          <a:prstGeom prst="rect">
            <a:avLst/>
          </a:prstGeom>
        </p:spPr>
      </p:pic>
      <p:pic>
        <p:nvPicPr>
          <p:cNvPr id="3" name="Picture 2" title="image of a strap mask"/>
          <p:cNvPicPr>
            <a:picLocks noChangeAspect="1"/>
          </p:cNvPicPr>
          <p:nvPr/>
        </p:nvPicPr>
        <p:blipFill rotWithShape="1">
          <a:blip r:embed="rId5" cstate="email">
            <a:extLst>
              <a:ext uri="{28A0092B-C50C-407E-A947-70E740481C1C}">
                <a14:useLocalDpi xmlns:a14="http://schemas.microsoft.com/office/drawing/2010/main"/>
              </a:ext>
            </a:extLst>
          </a:blip>
          <a:srcRect r="-1095"/>
          <a:stretch/>
        </p:blipFill>
        <p:spPr>
          <a:xfrm>
            <a:off x="1219200" y="4805130"/>
            <a:ext cx="1676400" cy="1536700"/>
          </a:xfrm>
          <a:prstGeom prst="rect">
            <a:avLst/>
          </a:prstGeom>
        </p:spPr>
      </p:pic>
      <p:pic>
        <p:nvPicPr>
          <p:cNvPr id="5" name="Picture 4" title="AgriSafe Logo"/>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0000" y="6238745"/>
            <a:ext cx="1329043" cy="499915"/>
          </a:xfrm>
          <a:prstGeom prst="rect">
            <a:avLst/>
          </a:prstGeom>
        </p:spPr>
      </p:pic>
    </p:spTree>
    <p:extLst>
      <p:ext uri="{BB962C8B-B14F-4D97-AF65-F5344CB8AC3E}">
        <p14:creationId xmlns:p14="http://schemas.microsoft.com/office/powerpoint/2010/main" val="34591448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086600" cy="1143000"/>
          </a:xfrm>
        </p:spPr>
        <p:txBody>
          <a:bodyPr>
            <a:normAutofit/>
          </a:bodyPr>
          <a:lstStyle/>
          <a:p>
            <a:r>
              <a:rPr lang="en-US" sz="3600" dirty="0"/>
              <a:t>Livestock</a:t>
            </a:r>
          </a:p>
        </p:txBody>
      </p:sp>
      <p:sp>
        <p:nvSpPr>
          <p:cNvPr id="4" name="Content Placeholder 3"/>
          <p:cNvSpPr>
            <a:spLocks noGrp="1"/>
          </p:cNvSpPr>
          <p:nvPr>
            <p:ph idx="1"/>
          </p:nvPr>
        </p:nvSpPr>
        <p:spPr>
          <a:xfrm>
            <a:off x="2057400" y="1676400"/>
            <a:ext cx="6248400" cy="4525963"/>
          </a:xfrm>
        </p:spPr>
        <p:txBody>
          <a:bodyPr/>
          <a:lstStyle/>
          <a:p>
            <a:r>
              <a:rPr lang="en-US" dirty="0"/>
              <a:t>Cattle</a:t>
            </a:r>
          </a:p>
          <a:p>
            <a:r>
              <a:rPr lang="en-US" dirty="0"/>
              <a:t>Sheep </a:t>
            </a:r>
          </a:p>
          <a:p>
            <a:r>
              <a:rPr lang="en-US" dirty="0"/>
              <a:t>Goats</a:t>
            </a:r>
          </a:p>
          <a:p>
            <a:endParaRPr lang="en-US" dirty="0"/>
          </a:p>
        </p:txBody>
      </p:sp>
      <p:pic>
        <p:nvPicPr>
          <p:cNvPr id="5" name="Picture 3" title="Image of Shee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0" y="1843723"/>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title="Image of catt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0591" y="4236086"/>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638800" y="4787017"/>
            <a:ext cx="3124200" cy="1384995"/>
          </a:xfrm>
          <a:prstGeom prst="rect">
            <a:avLst/>
          </a:prstGeom>
          <a:noFill/>
        </p:spPr>
        <p:txBody>
          <a:bodyPr wrap="square" rtlCol="0">
            <a:spAutoFit/>
          </a:bodyPr>
          <a:lstStyle/>
          <a:p>
            <a:r>
              <a:rPr lang="en-US" sz="2800" u="sng" dirty="0">
                <a:solidFill>
                  <a:srgbClr val="000000"/>
                </a:solidFill>
              </a:rPr>
              <a:t>Hazards</a:t>
            </a:r>
            <a:r>
              <a:rPr lang="en-US" sz="2800" dirty="0">
                <a:solidFill>
                  <a:srgbClr val="000000"/>
                </a:solidFill>
              </a:rPr>
              <a:t>:  feeding grain and storage of hay and bedding.</a:t>
            </a:r>
          </a:p>
        </p:txBody>
      </p:sp>
    </p:spTree>
    <p:extLst>
      <p:ext uri="{BB962C8B-B14F-4D97-AF65-F5344CB8AC3E}">
        <p14:creationId xmlns:p14="http://schemas.microsoft.com/office/powerpoint/2010/main" val="41767036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6324600" cy="762000"/>
          </a:xfrm>
        </p:spPr>
        <p:txBody>
          <a:bodyPr>
            <a:normAutofit/>
          </a:bodyPr>
          <a:lstStyle/>
          <a:p>
            <a:r>
              <a:rPr lang="en-US" altLang="en-US" dirty="0"/>
              <a:t>Grain Dust </a:t>
            </a:r>
            <a:endParaRPr lang="en-US" dirty="0"/>
          </a:p>
        </p:txBody>
      </p:sp>
      <p:sp>
        <p:nvSpPr>
          <p:cNvPr id="4" name="Rectangle 7"/>
          <p:cNvSpPr>
            <a:spLocks noGrp="1" noChangeArrowheads="1"/>
          </p:cNvSpPr>
          <p:nvPr>
            <p:ph idx="1"/>
          </p:nvPr>
        </p:nvSpPr>
        <p:spPr>
          <a:xfrm>
            <a:off x="885135" y="4622022"/>
            <a:ext cx="6858709" cy="1966193"/>
          </a:xfrm>
        </p:spPr>
        <p:txBody>
          <a:bodyPr>
            <a:normAutofit fontScale="32500" lnSpcReduction="20000"/>
          </a:bodyPr>
          <a:lstStyle/>
          <a:p>
            <a:r>
              <a:rPr lang="en-US" altLang="en-US" sz="5500" b="1" dirty="0"/>
              <a:t>Hazard:  Organic dust </a:t>
            </a:r>
            <a:r>
              <a:rPr lang="en-US" altLang="en-US" sz="5500" dirty="0"/>
              <a:t>(feed or grain dust, molds and spores).</a:t>
            </a:r>
          </a:p>
          <a:p>
            <a:r>
              <a:rPr lang="en-US" altLang="en-US" sz="5500" b="1" dirty="0"/>
              <a:t>Respirator Selection: </a:t>
            </a:r>
          </a:p>
          <a:p>
            <a:pPr marL="457200" lvl="1" indent="0">
              <a:buNone/>
            </a:pPr>
            <a:r>
              <a:rPr lang="en-US" altLang="en-US" sz="5500" dirty="0">
                <a:solidFill>
                  <a:prstClr val="black"/>
                </a:solidFill>
              </a:rPr>
              <a:t>N95  or N100 Filtering face piece                            </a:t>
            </a:r>
          </a:p>
          <a:p>
            <a:pPr lvl="1"/>
            <a:r>
              <a:rPr lang="en-US" altLang="en-US" sz="5500" dirty="0">
                <a:solidFill>
                  <a:prstClr val="black"/>
                </a:solidFill>
              </a:rPr>
              <a:t>3M 8210</a:t>
            </a:r>
          </a:p>
          <a:p>
            <a:pPr lvl="1"/>
            <a:r>
              <a:rPr lang="en-US" altLang="en-US" sz="5500" dirty="0">
                <a:solidFill>
                  <a:prstClr val="black"/>
                </a:solidFill>
              </a:rPr>
              <a:t>3M 8511</a:t>
            </a:r>
          </a:p>
          <a:p>
            <a:pPr lvl="1"/>
            <a:r>
              <a:rPr lang="en-US" altLang="en-US" sz="5500" dirty="0">
                <a:solidFill>
                  <a:prstClr val="black"/>
                </a:solidFill>
              </a:rPr>
              <a:t>3M 8271 </a:t>
            </a:r>
          </a:p>
          <a:p>
            <a:pPr marL="457200" lvl="1" indent="0">
              <a:buNone/>
            </a:pPr>
            <a:r>
              <a:rPr lang="en-US" altLang="en-US" sz="5500" dirty="0">
                <a:solidFill>
                  <a:prstClr val="black"/>
                </a:solidFill>
              </a:rPr>
              <a:t>Half Mask with N95 or N100 pancake filters </a:t>
            </a:r>
          </a:p>
        </p:txBody>
      </p:sp>
      <p:pic>
        <p:nvPicPr>
          <p:cNvPr id="5" name="Picture 6" descr="paul grain bi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0915" y="930912"/>
            <a:ext cx="3131694" cy="354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Respirator-0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06358" y="985551"/>
            <a:ext cx="1709057" cy="144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3M Hep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49165" y="2906158"/>
            <a:ext cx="244297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68781" y="897654"/>
            <a:ext cx="2439366" cy="2031325"/>
          </a:xfrm>
          <a:prstGeom prst="rect">
            <a:avLst/>
          </a:prstGeom>
          <a:noFill/>
        </p:spPr>
        <p:txBody>
          <a:bodyPr wrap="square" rtlCol="0">
            <a:spAutoFit/>
          </a:bodyPr>
          <a:lstStyle/>
          <a:p>
            <a:pPr marL="285750" indent="-285750">
              <a:buFont typeface="Arial" panose="020B0604020202020204" pitchFamily="34" charset="0"/>
              <a:buChar char="•"/>
            </a:pPr>
            <a:r>
              <a:rPr lang="en-US" altLang="en-US" dirty="0"/>
              <a:t>Can cause Toxic Dust Organic Syndrome or Farmers Lung</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Corn, soybeans, peanuts , wheat, other.</a:t>
            </a:r>
          </a:p>
        </p:txBody>
      </p:sp>
      <p:pic>
        <p:nvPicPr>
          <p:cNvPr id="9" name="Picture 8" title="Image of a strap mask"/>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16163" y="2778454"/>
            <a:ext cx="1691854" cy="1686600"/>
          </a:xfrm>
          <a:prstGeom prst="rect">
            <a:avLst/>
          </a:prstGeom>
        </p:spPr>
      </p:pic>
      <p:pic>
        <p:nvPicPr>
          <p:cNvPr id="8" name="Picture 7" title="Agrisafe logo"/>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0000" y="6164223"/>
            <a:ext cx="1329043" cy="499915"/>
          </a:xfrm>
          <a:prstGeom prst="rect">
            <a:avLst/>
          </a:prstGeom>
        </p:spPr>
      </p:pic>
    </p:spTree>
    <p:extLst>
      <p:ext uri="{BB962C8B-B14F-4D97-AF65-F5344CB8AC3E}">
        <p14:creationId xmlns:p14="http://schemas.microsoft.com/office/powerpoint/2010/main" val="12859482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Title 3"/>
          <p:cNvSpPr>
            <a:spLocks noGrp="1"/>
          </p:cNvSpPr>
          <p:nvPr>
            <p:ph type="title"/>
          </p:nvPr>
        </p:nvSpPr>
        <p:spPr>
          <a:xfrm>
            <a:off x="1447800" y="0"/>
            <a:ext cx="7315200" cy="838200"/>
          </a:xfrm>
        </p:spPr>
        <p:txBody>
          <a:bodyPr/>
          <a:lstStyle/>
          <a:p>
            <a:r>
              <a:rPr lang="en-US" sz="3600" dirty="0">
                <a:latin typeface="Calibri" pitchFamily="34" charset="0"/>
              </a:rPr>
              <a:t>Hay</a:t>
            </a:r>
            <a:r>
              <a:rPr lang="en-US" b="1" dirty="0">
                <a:latin typeface="Calibri" pitchFamily="34" charset="0"/>
              </a:rPr>
              <a:t> </a:t>
            </a:r>
          </a:p>
        </p:txBody>
      </p:sp>
      <p:pic>
        <p:nvPicPr>
          <p:cNvPr id="189444" name="Picture 5" descr="hay_bale_with_bird1.jpg" title="Image of a round hay bal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9406" y="1757587"/>
            <a:ext cx="309834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5" name="Picture 9" descr="3M Hep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1789" y="4660281"/>
            <a:ext cx="2031182" cy="143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6" name="Picture 10" descr="Respirator-0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09801" y="4680264"/>
            <a:ext cx="1752600" cy="141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7" name="Text Box 11"/>
          <p:cNvSpPr txBox="1">
            <a:spLocks noChangeArrowheads="1"/>
          </p:cNvSpPr>
          <p:nvPr/>
        </p:nvSpPr>
        <p:spPr bwMode="auto">
          <a:xfrm>
            <a:off x="2667000" y="6434074"/>
            <a:ext cx="1171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i="1">
                <a:solidFill>
                  <a:schemeClr val="tx1"/>
                </a:solidFill>
                <a:latin typeface="Arial" charset="0"/>
              </a:defRPr>
            </a:lvl1pPr>
            <a:lvl2pPr marL="742950" indent="-285750" eaLnBrk="0" hangingPunct="0">
              <a:defRPr sz="2000" i="1">
                <a:solidFill>
                  <a:schemeClr val="tx1"/>
                </a:solidFill>
                <a:latin typeface="Arial" charset="0"/>
              </a:defRPr>
            </a:lvl2pPr>
            <a:lvl3pPr marL="1143000" indent="-228600" eaLnBrk="0" hangingPunct="0">
              <a:defRPr sz="2000" i="1">
                <a:solidFill>
                  <a:schemeClr val="tx1"/>
                </a:solidFill>
                <a:latin typeface="Arial" charset="0"/>
              </a:defRPr>
            </a:lvl3pPr>
            <a:lvl4pPr marL="1600200" indent="-228600" eaLnBrk="0" hangingPunct="0">
              <a:defRPr sz="2000" i="1">
                <a:solidFill>
                  <a:schemeClr val="tx1"/>
                </a:solidFill>
                <a:latin typeface="Arial" charset="0"/>
              </a:defRPr>
            </a:lvl4pPr>
            <a:lvl5pPr marL="2057400" indent="-228600" eaLnBrk="0" hangingPunct="0">
              <a:defRPr sz="2000" i="1">
                <a:solidFill>
                  <a:schemeClr val="tx1"/>
                </a:solidFill>
                <a:latin typeface="Arial" charset="0"/>
              </a:defRPr>
            </a:lvl5pPr>
            <a:lvl6pPr marL="2514600" indent="-228600" eaLnBrk="0" fontAlgn="base" hangingPunct="0">
              <a:spcBef>
                <a:spcPct val="50000"/>
              </a:spcBef>
              <a:spcAft>
                <a:spcPct val="0"/>
              </a:spcAft>
              <a:defRPr sz="2000" i="1">
                <a:solidFill>
                  <a:schemeClr val="tx1"/>
                </a:solidFill>
                <a:latin typeface="Arial" charset="0"/>
              </a:defRPr>
            </a:lvl6pPr>
            <a:lvl7pPr marL="2971800" indent="-228600" eaLnBrk="0" fontAlgn="base" hangingPunct="0">
              <a:spcBef>
                <a:spcPct val="50000"/>
              </a:spcBef>
              <a:spcAft>
                <a:spcPct val="0"/>
              </a:spcAft>
              <a:defRPr sz="2000" i="1">
                <a:solidFill>
                  <a:schemeClr val="tx1"/>
                </a:solidFill>
                <a:latin typeface="Arial" charset="0"/>
              </a:defRPr>
            </a:lvl7pPr>
            <a:lvl8pPr marL="3429000" indent="-228600" eaLnBrk="0" fontAlgn="base" hangingPunct="0">
              <a:spcBef>
                <a:spcPct val="50000"/>
              </a:spcBef>
              <a:spcAft>
                <a:spcPct val="0"/>
              </a:spcAft>
              <a:defRPr sz="2000" i="1">
                <a:solidFill>
                  <a:schemeClr val="tx1"/>
                </a:solidFill>
                <a:latin typeface="Arial" charset="0"/>
              </a:defRPr>
            </a:lvl8pPr>
            <a:lvl9pPr marL="3886200" indent="-228600" eaLnBrk="0" fontAlgn="base" hangingPunct="0">
              <a:spcBef>
                <a:spcPct val="50000"/>
              </a:spcBef>
              <a:spcAft>
                <a:spcPct val="0"/>
              </a:spcAft>
              <a:defRPr sz="2000" i="1">
                <a:solidFill>
                  <a:schemeClr val="tx1"/>
                </a:solidFill>
                <a:latin typeface="Arial" charset="0"/>
              </a:defRPr>
            </a:lvl9pPr>
          </a:lstStyle>
          <a:p>
            <a:pPr eaLnBrk="1" fontAlgn="base" hangingPunct="1">
              <a:spcBef>
                <a:spcPct val="50000"/>
              </a:spcBef>
              <a:spcAft>
                <a:spcPct val="0"/>
              </a:spcAft>
            </a:pPr>
            <a:r>
              <a:rPr lang="en-US" sz="1800" i="0" dirty="0">
                <a:solidFill>
                  <a:srgbClr val="000000"/>
                </a:solidFill>
              </a:rPr>
              <a:t>3M 8511</a:t>
            </a:r>
          </a:p>
        </p:txBody>
      </p:sp>
      <p:sp>
        <p:nvSpPr>
          <p:cNvPr id="189448" name="Text Box 11"/>
          <p:cNvSpPr txBox="1">
            <a:spLocks noChangeArrowheads="1"/>
          </p:cNvSpPr>
          <p:nvPr/>
        </p:nvSpPr>
        <p:spPr bwMode="auto">
          <a:xfrm>
            <a:off x="6858000" y="6412303"/>
            <a:ext cx="1219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i="1">
                <a:solidFill>
                  <a:schemeClr val="tx1"/>
                </a:solidFill>
                <a:latin typeface="Arial" charset="0"/>
              </a:defRPr>
            </a:lvl1pPr>
            <a:lvl2pPr marL="742950" indent="-285750" eaLnBrk="0" hangingPunct="0">
              <a:defRPr sz="2000" i="1">
                <a:solidFill>
                  <a:schemeClr val="tx1"/>
                </a:solidFill>
                <a:latin typeface="Arial" charset="0"/>
              </a:defRPr>
            </a:lvl2pPr>
            <a:lvl3pPr marL="1143000" indent="-228600" eaLnBrk="0" hangingPunct="0">
              <a:defRPr sz="2000" i="1">
                <a:solidFill>
                  <a:schemeClr val="tx1"/>
                </a:solidFill>
                <a:latin typeface="Arial" charset="0"/>
              </a:defRPr>
            </a:lvl3pPr>
            <a:lvl4pPr marL="1600200" indent="-228600" eaLnBrk="0" hangingPunct="0">
              <a:defRPr sz="2000" i="1">
                <a:solidFill>
                  <a:schemeClr val="tx1"/>
                </a:solidFill>
                <a:latin typeface="Arial" charset="0"/>
              </a:defRPr>
            </a:lvl4pPr>
            <a:lvl5pPr marL="2057400" indent="-228600" eaLnBrk="0" hangingPunct="0">
              <a:defRPr sz="2000" i="1">
                <a:solidFill>
                  <a:schemeClr val="tx1"/>
                </a:solidFill>
                <a:latin typeface="Arial" charset="0"/>
              </a:defRPr>
            </a:lvl5pPr>
            <a:lvl6pPr marL="2514600" indent="-228600" eaLnBrk="0" fontAlgn="base" hangingPunct="0">
              <a:spcBef>
                <a:spcPct val="50000"/>
              </a:spcBef>
              <a:spcAft>
                <a:spcPct val="0"/>
              </a:spcAft>
              <a:defRPr sz="2000" i="1">
                <a:solidFill>
                  <a:schemeClr val="tx1"/>
                </a:solidFill>
                <a:latin typeface="Arial" charset="0"/>
              </a:defRPr>
            </a:lvl6pPr>
            <a:lvl7pPr marL="2971800" indent="-228600" eaLnBrk="0" fontAlgn="base" hangingPunct="0">
              <a:spcBef>
                <a:spcPct val="50000"/>
              </a:spcBef>
              <a:spcAft>
                <a:spcPct val="0"/>
              </a:spcAft>
              <a:defRPr sz="2000" i="1">
                <a:solidFill>
                  <a:schemeClr val="tx1"/>
                </a:solidFill>
                <a:latin typeface="Arial" charset="0"/>
              </a:defRPr>
            </a:lvl7pPr>
            <a:lvl8pPr marL="3429000" indent="-228600" eaLnBrk="0" fontAlgn="base" hangingPunct="0">
              <a:spcBef>
                <a:spcPct val="50000"/>
              </a:spcBef>
              <a:spcAft>
                <a:spcPct val="0"/>
              </a:spcAft>
              <a:defRPr sz="2000" i="1">
                <a:solidFill>
                  <a:schemeClr val="tx1"/>
                </a:solidFill>
                <a:latin typeface="Arial" charset="0"/>
              </a:defRPr>
            </a:lvl8pPr>
            <a:lvl9pPr marL="3886200" indent="-228600" eaLnBrk="0" fontAlgn="base" hangingPunct="0">
              <a:spcBef>
                <a:spcPct val="50000"/>
              </a:spcBef>
              <a:spcAft>
                <a:spcPct val="0"/>
              </a:spcAft>
              <a:defRPr sz="2000" i="1">
                <a:solidFill>
                  <a:schemeClr val="tx1"/>
                </a:solidFill>
                <a:latin typeface="Arial" charset="0"/>
              </a:defRPr>
            </a:lvl9pPr>
          </a:lstStyle>
          <a:p>
            <a:pPr eaLnBrk="1" fontAlgn="base" hangingPunct="1">
              <a:spcBef>
                <a:spcPct val="50000"/>
              </a:spcBef>
              <a:spcAft>
                <a:spcPct val="0"/>
              </a:spcAft>
            </a:pPr>
            <a:r>
              <a:rPr lang="en-US" sz="1600" i="0" dirty="0">
                <a:solidFill>
                  <a:srgbClr val="000000"/>
                </a:solidFill>
              </a:rPr>
              <a:t>3M P100</a:t>
            </a:r>
          </a:p>
        </p:txBody>
      </p:sp>
      <p:sp>
        <p:nvSpPr>
          <p:cNvPr id="2" name="TextBox 1"/>
          <p:cNvSpPr txBox="1"/>
          <p:nvPr/>
        </p:nvSpPr>
        <p:spPr>
          <a:xfrm>
            <a:off x="5105400" y="1779358"/>
            <a:ext cx="3505200" cy="2292935"/>
          </a:xfrm>
          <a:prstGeom prst="rect">
            <a:avLst/>
          </a:prstGeom>
          <a:noFill/>
        </p:spPr>
        <p:txBody>
          <a:bodyPr wrap="square" rtlCol="0">
            <a:spAutoFit/>
          </a:bodyPr>
          <a:lstStyle/>
          <a:p>
            <a:pPr marL="342900" indent="-342900">
              <a:buFont typeface="Arial"/>
              <a:buChar char="•"/>
            </a:pPr>
            <a:r>
              <a:rPr lang="en-US" sz="2200" dirty="0">
                <a:solidFill>
                  <a:srgbClr val="000000"/>
                </a:solidFill>
              </a:rPr>
              <a:t>Hazard can be organic dust (molds and spores).</a:t>
            </a:r>
          </a:p>
          <a:p>
            <a:endParaRPr lang="en-US" sz="1100" dirty="0">
              <a:solidFill>
                <a:srgbClr val="000000"/>
              </a:solidFill>
            </a:endParaRPr>
          </a:p>
          <a:p>
            <a:pPr marL="342900" indent="-342900">
              <a:buFont typeface="Arial"/>
              <a:buChar char="•"/>
            </a:pPr>
            <a:r>
              <a:rPr lang="en-US" sz="2200" dirty="0">
                <a:solidFill>
                  <a:srgbClr val="000000"/>
                </a:solidFill>
              </a:rPr>
              <a:t>Can cause Toxic Dust Organic Syndrome or Farmers Lung. </a:t>
            </a:r>
          </a:p>
        </p:txBody>
      </p:sp>
      <p:sp>
        <p:nvSpPr>
          <p:cNvPr id="3" name="TextBox 2"/>
          <p:cNvSpPr txBox="1"/>
          <p:nvPr/>
        </p:nvSpPr>
        <p:spPr>
          <a:xfrm>
            <a:off x="1447800" y="4174381"/>
            <a:ext cx="7848600" cy="769441"/>
          </a:xfrm>
          <a:prstGeom prst="rect">
            <a:avLst/>
          </a:prstGeom>
          <a:noFill/>
        </p:spPr>
        <p:txBody>
          <a:bodyPr wrap="square" rtlCol="0">
            <a:spAutoFit/>
          </a:bodyPr>
          <a:lstStyle/>
          <a:p>
            <a:r>
              <a:rPr lang="en-US" sz="2200" dirty="0">
                <a:solidFill>
                  <a:srgbClr val="000000"/>
                </a:solidFill>
              </a:rPr>
              <a:t>Protection:  N95 – N100 Filtering face pieces – many options . </a:t>
            </a:r>
          </a:p>
        </p:txBody>
      </p:sp>
      <p:pic>
        <p:nvPicPr>
          <p:cNvPr id="4" name="Picture 3" title="image of a strap face piec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51886" y="4660281"/>
            <a:ext cx="1707028" cy="1444877"/>
          </a:xfrm>
          <a:prstGeom prst="rect">
            <a:avLst/>
          </a:prstGeom>
        </p:spPr>
      </p:pic>
      <p:sp>
        <p:nvSpPr>
          <p:cNvPr id="11" name="Text Box 11"/>
          <p:cNvSpPr txBox="1">
            <a:spLocks noChangeArrowheads="1"/>
          </p:cNvSpPr>
          <p:nvPr/>
        </p:nvSpPr>
        <p:spPr bwMode="auto">
          <a:xfrm>
            <a:off x="4574494" y="6189898"/>
            <a:ext cx="15475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i="1">
                <a:solidFill>
                  <a:schemeClr val="tx1"/>
                </a:solidFill>
                <a:latin typeface="Arial" charset="0"/>
              </a:defRPr>
            </a:lvl1pPr>
            <a:lvl2pPr marL="742950" indent="-285750" eaLnBrk="0" hangingPunct="0">
              <a:defRPr sz="2000" i="1">
                <a:solidFill>
                  <a:schemeClr val="tx1"/>
                </a:solidFill>
                <a:latin typeface="Arial" charset="0"/>
              </a:defRPr>
            </a:lvl2pPr>
            <a:lvl3pPr marL="1143000" indent="-228600" eaLnBrk="0" hangingPunct="0">
              <a:defRPr sz="2000" i="1">
                <a:solidFill>
                  <a:schemeClr val="tx1"/>
                </a:solidFill>
                <a:latin typeface="Arial" charset="0"/>
              </a:defRPr>
            </a:lvl3pPr>
            <a:lvl4pPr marL="1600200" indent="-228600" eaLnBrk="0" hangingPunct="0">
              <a:defRPr sz="2000" i="1">
                <a:solidFill>
                  <a:schemeClr val="tx1"/>
                </a:solidFill>
                <a:latin typeface="Arial" charset="0"/>
              </a:defRPr>
            </a:lvl4pPr>
            <a:lvl5pPr marL="2057400" indent="-228600" eaLnBrk="0" hangingPunct="0">
              <a:defRPr sz="2000" i="1">
                <a:solidFill>
                  <a:schemeClr val="tx1"/>
                </a:solidFill>
                <a:latin typeface="Arial" charset="0"/>
              </a:defRPr>
            </a:lvl5pPr>
            <a:lvl6pPr marL="2514600" indent="-228600" eaLnBrk="0" fontAlgn="base" hangingPunct="0">
              <a:spcBef>
                <a:spcPct val="50000"/>
              </a:spcBef>
              <a:spcAft>
                <a:spcPct val="0"/>
              </a:spcAft>
              <a:defRPr sz="2000" i="1">
                <a:solidFill>
                  <a:schemeClr val="tx1"/>
                </a:solidFill>
                <a:latin typeface="Arial" charset="0"/>
              </a:defRPr>
            </a:lvl6pPr>
            <a:lvl7pPr marL="2971800" indent="-228600" eaLnBrk="0" fontAlgn="base" hangingPunct="0">
              <a:spcBef>
                <a:spcPct val="50000"/>
              </a:spcBef>
              <a:spcAft>
                <a:spcPct val="0"/>
              </a:spcAft>
              <a:defRPr sz="2000" i="1">
                <a:solidFill>
                  <a:schemeClr val="tx1"/>
                </a:solidFill>
                <a:latin typeface="Arial" charset="0"/>
              </a:defRPr>
            </a:lvl7pPr>
            <a:lvl8pPr marL="3429000" indent="-228600" eaLnBrk="0" fontAlgn="base" hangingPunct="0">
              <a:spcBef>
                <a:spcPct val="50000"/>
              </a:spcBef>
              <a:spcAft>
                <a:spcPct val="0"/>
              </a:spcAft>
              <a:defRPr sz="2000" i="1">
                <a:solidFill>
                  <a:schemeClr val="tx1"/>
                </a:solidFill>
                <a:latin typeface="Arial" charset="0"/>
              </a:defRPr>
            </a:lvl8pPr>
            <a:lvl9pPr marL="3886200" indent="-228600" eaLnBrk="0" fontAlgn="base" hangingPunct="0">
              <a:spcBef>
                <a:spcPct val="50000"/>
              </a:spcBef>
              <a:spcAft>
                <a:spcPct val="0"/>
              </a:spcAft>
              <a:defRPr sz="2000" i="1">
                <a:solidFill>
                  <a:schemeClr val="tx1"/>
                </a:solidFill>
                <a:latin typeface="Arial" charset="0"/>
              </a:defRPr>
            </a:lvl9pPr>
          </a:lstStyle>
          <a:p>
            <a:pPr eaLnBrk="1" fontAlgn="base" hangingPunct="1">
              <a:spcBef>
                <a:spcPct val="50000"/>
              </a:spcBef>
              <a:spcAft>
                <a:spcPct val="0"/>
              </a:spcAft>
            </a:pPr>
            <a:r>
              <a:rPr lang="en-US" sz="1800" i="0" dirty="0">
                <a:solidFill>
                  <a:srgbClr val="000000"/>
                </a:solidFill>
              </a:rPr>
              <a:t>3M 8271 good seal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p:cNvSpPr txBox="1">
            <a:spLocks noChangeArrowheads="1"/>
          </p:cNvSpPr>
          <p:nvPr/>
        </p:nvSpPr>
        <p:spPr>
          <a:xfrm>
            <a:off x="1143000" y="1371600"/>
            <a:ext cx="7048500" cy="40386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lnSpc>
                <a:spcPct val="120000"/>
              </a:lnSpc>
              <a:buFont typeface="Arial"/>
              <a:buChar char="•"/>
            </a:pPr>
            <a:r>
              <a:rPr lang="en-US" altLang="en-US" sz="2400" dirty="0">
                <a:solidFill>
                  <a:prstClr val="black"/>
                </a:solidFill>
              </a:rPr>
              <a:t>Hazard is organic vapors and aerosols (solid and sprayed liquids).</a:t>
            </a:r>
          </a:p>
          <a:p>
            <a:pPr algn="l">
              <a:lnSpc>
                <a:spcPct val="120000"/>
              </a:lnSpc>
            </a:pPr>
            <a:endParaRPr lang="en-US" altLang="en-US" sz="800" dirty="0">
              <a:solidFill>
                <a:prstClr val="black"/>
              </a:solidFill>
            </a:endParaRPr>
          </a:p>
          <a:p>
            <a:pPr marL="457200" indent="-457200" algn="l">
              <a:lnSpc>
                <a:spcPct val="120000"/>
              </a:lnSpc>
              <a:buFont typeface="Arial"/>
              <a:buChar char="•"/>
            </a:pPr>
            <a:r>
              <a:rPr lang="en-US" altLang="en-US" sz="2400" dirty="0">
                <a:solidFill>
                  <a:prstClr val="black"/>
                </a:solidFill>
              </a:rPr>
              <a:t>Respirator selection: </a:t>
            </a:r>
          </a:p>
          <a:p>
            <a:pPr marL="914400" lvl="1" indent="-457200" algn="l">
              <a:lnSpc>
                <a:spcPct val="120000"/>
              </a:lnSpc>
              <a:buFont typeface="Arial"/>
              <a:buChar char="•"/>
            </a:pPr>
            <a:r>
              <a:rPr lang="en-US" altLang="en-US" sz="2400" dirty="0">
                <a:solidFill>
                  <a:prstClr val="black"/>
                </a:solidFill>
              </a:rPr>
              <a:t>Solids – filtering face piece N,R, or P series.</a:t>
            </a:r>
          </a:p>
          <a:p>
            <a:pPr marL="914400" lvl="1" indent="-457200" algn="l">
              <a:lnSpc>
                <a:spcPct val="120000"/>
              </a:lnSpc>
              <a:buFont typeface="Arial"/>
              <a:buChar char="•"/>
            </a:pPr>
            <a:r>
              <a:rPr lang="en-US" altLang="en-US" sz="2400" dirty="0">
                <a:solidFill>
                  <a:prstClr val="black"/>
                </a:solidFill>
              </a:rPr>
              <a:t>Liquids – Half mask face piece with Organic Vapor cartridge and P pre-filter.</a:t>
            </a:r>
          </a:p>
          <a:p>
            <a:pPr lvl="1" algn="l">
              <a:lnSpc>
                <a:spcPct val="120000"/>
              </a:lnSpc>
            </a:pPr>
            <a:endParaRPr lang="en-US" altLang="en-US" sz="800" dirty="0">
              <a:solidFill>
                <a:prstClr val="black"/>
              </a:solidFill>
            </a:endParaRPr>
          </a:p>
          <a:p>
            <a:pPr marL="342900" lvl="1" indent="-342900" algn="l">
              <a:lnSpc>
                <a:spcPct val="120000"/>
              </a:lnSpc>
              <a:buFont typeface="Arial"/>
              <a:buChar char="•"/>
            </a:pPr>
            <a:r>
              <a:rPr lang="en-US" altLang="en-US" sz="2400" dirty="0">
                <a:solidFill>
                  <a:prstClr val="black"/>
                </a:solidFill>
              </a:rPr>
              <a:t>Can also use full face piece or powered air purifying respirator.</a:t>
            </a:r>
          </a:p>
          <a:p>
            <a:pPr algn="l"/>
            <a:endParaRPr lang="en-US" altLang="en-US" sz="2800" dirty="0">
              <a:solidFill>
                <a:prstClr val="black">
                  <a:tint val="75000"/>
                </a:prstClr>
              </a:solidFill>
            </a:endParaRPr>
          </a:p>
          <a:p>
            <a:endParaRPr lang="en-US" altLang="en-US" dirty="0">
              <a:solidFill>
                <a:srgbClr val="FF0000"/>
              </a:solidFill>
            </a:endParaRPr>
          </a:p>
        </p:txBody>
      </p:sp>
      <p:pic>
        <p:nvPicPr>
          <p:cNvPr id="2" name="Picture 1" title="Image of a respirato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5181600"/>
            <a:ext cx="1981372" cy="1481456"/>
          </a:xfrm>
          <a:prstGeom prst="rect">
            <a:avLst/>
          </a:prstGeom>
        </p:spPr>
      </p:pic>
      <p:sp>
        <p:nvSpPr>
          <p:cNvPr id="4" name="Title 3"/>
          <p:cNvSpPr>
            <a:spLocks noGrp="1"/>
          </p:cNvSpPr>
          <p:nvPr>
            <p:ph type="title"/>
          </p:nvPr>
        </p:nvSpPr>
        <p:spPr/>
        <p:txBody>
          <a:bodyPr>
            <a:normAutofit/>
          </a:bodyPr>
          <a:lstStyle/>
          <a:p>
            <a:r>
              <a:rPr lang="en-US" altLang="en-US" b="1" dirty="0" smtClean="0">
                <a:solidFill>
                  <a:prstClr val="black"/>
                </a:solidFill>
              </a:rPr>
              <a:t>Pesticides</a:t>
            </a:r>
            <a:endParaRPr lang="en-US" dirty="0"/>
          </a:p>
        </p:txBody>
      </p:sp>
    </p:spTree>
    <p:extLst>
      <p:ext uri="{BB962C8B-B14F-4D97-AF65-F5344CB8AC3E}">
        <p14:creationId xmlns:p14="http://schemas.microsoft.com/office/powerpoint/2010/main" val="29149478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6781800" cy="914400"/>
          </a:xfrm>
        </p:spPr>
        <p:txBody>
          <a:bodyPr>
            <a:normAutofit/>
          </a:bodyPr>
          <a:lstStyle/>
          <a:p>
            <a:r>
              <a:rPr lang="en-US" altLang="en-US" sz="3600" dirty="0" smtClean="0"/>
              <a:t>Pesticides </a:t>
            </a:r>
            <a:endParaRPr lang="en-US" sz="3600" dirty="0"/>
          </a:p>
        </p:txBody>
      </p:sp>
      <p:sp>
        <p:nvSpPr>
          <p:cNvPr id="3" name="Rectangle 3"/>
          <p:cNvSpPr txBox="1">
            <a:spLocks noChangeArrowheads="1"/>
          </p:cNvSpPr>
          <p:nvPr/>
        </p:nvSpPr>
        <p:spPr>
          <a:xfrm>
            <a:off x="838200" y="1524000"/>
            <a:ext cx="7543800" cy="4221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800" dirty="0"/>
              <a:t>Read Label or MSDS which provides information on respirator selection.</a:t>
            </a:r>
          </a:p>
          <a:p>
            <a:endParaRPr lang="en-US" altLang="en-US" dirty="0">
              <a:solidFill>
                <a:srgbClr val="FF0000"/>
              </a:solidFill>
            </a:endParaRPr>
          </a:p>
          <a:p>
            <a:pPr marL="0" indent="0">
              <a:buFont typeface="Arial" pitchFamily="34" charset="0"/>
              <a:buNone/>
            </a:pPr>
            <a:endParaRPr lang="en-US" altLang="en-US" dirty="0">
              <a:solidFill>
                <a:prstClr val="black"/>
              </a:solidFill>
            </a:endParaRPr>
          </a:p>
        </p:txBody>
      </p:sp>
      <p:pic>
        <p:nvPicPr>
          <p:cNvPr id="4" name="Picture 4" descr="Paul spray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3048000"/>
            <a:ext cx="42672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8066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Title 1"/>
          <p:cNvSpPr>
            <a:spLocks noGrp="1"/>
          </p:cNvSpPr>
          <p:nvPr>
            <p:ph type="title"/>
          </p:nvPr>
        </p:nvSpPr>
        <p:spPr>
          <a:xfrm>
            <a:off x="1323975" y="228600"/>
            <a:ext cx="7410450" cy="1143000"/>
          </a:xfrm>
        </p:spPr>
        <p:txBody>
          <a:bodyPr/>
          <a:lstStyle/>
          <a:p>
            <a:pPr eaLnBrk="1" hangingPunct="1"/>
            <a:r>
              <a:rPr lang="en-US" sz="4000" dirty="0"/>
              <a:t>Demonstration         Education</a:t>
            </a:r>
          </a:p>
        </p:txBody>
      </p:sp>
      <p:pic>
        <p:nvPicPr>
          <p:cNvPr id="18434" name="Picture 2" title="Demonstration Education Images"/>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04800" y="2133600"/>
            <a:ext cx="4517805" cy="338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title="Demonstration Education Imag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05400" y="1676400"/>
            <a:ext cx="3352800" cy="251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descr="E:\Network\web site PPE\fit test.bmp" title="Demonstration Education Image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29200" y="4249526"/>
            <a:ext cx="3505200" cy="2346855"/>
          </a:xfrm>
          <a:prstGeom prst="rect">
            <a:avLst/>
          </a:prstGeom>
          <a:noFill/>
          <a:extLst>
            <a:ext uri="{909E8E84-426E-40DD-AFC4-6F175D3DCCD1}">
              <a14:hiddenFill xmlns:a14="http://schemas.microsoft.com/office/drawing/2010/main">
                <a:solidFill>
                  <a:srgbClr val="FFFFFF"/>
                </a:solidFill>
              </a14:hiddenFill>
            </a:ext>
          </a:extLst>
        </p:spPr>
      </p:pic>
      <p:sp>
        <p:nvSpPr>
          <p:cNvPr id="2" name="Notched Right Arrow 1" title="Arrow pointing at the word Education"/>
          <p:cNvSpPr/>
          <p:nvPr/>
        </p:nvSpPr>
        <p:spPr>
          <a:xfrm>
            <a:off x="5257800" y="557784"/>
            <a:ext cx="568890" cy="484632"/>
          </a:xfrm>
          <a:prstGeom prst="notch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472358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6324600" cy="762000"/>
          </a:xfrm>
        </p:spPr>
        <p:txBody>
          <a:bodyPr>
            <a:normAutofit/>
          </a:bodyPr>
          <a:lstStyle/>
          <a:p>
            <a:r>
              <a:rPr lang="en-US" altLang="en-US" sz="4000" dirty="0"/>
              <a:t>Storage </a:t>
            </a:r>
            <a:endParaRPr lang="en-US" sz="4000" dirty="0"/>
          </a:p>
        </p:txBody>
      </p:sp>
      <p:sp>
        <p:nvSpPr>
          <p:cNvPr id="8" name="Content Placeholder 2"/>
          <p:cNvSpPr>
            <a:spLocks noGrp="1"/>
          </p:cNvSpPr>
          <p:nvPr>
            <p:ph idx="1"/>
          </p:nvPr>
        </p:nvSpPr>
        <p:spPr>
          <a:xfrm>
            <a:off x="914400" y="1828800"/>
            <a:ext cx="7315200" cy="4525963"/>
          </a:xfrm>
        </p:spPr>
        <p:txBody>
          <a:bodyPr/>
          <a:lstStyle/>
          <a:p>
            <a:r>
              <a:rPr lang="en-US" sz="2400" dirty="0"/>
              <a:t>We recommend a central location on the farm or work place for storing most PPE supplies. </a:t>
            </a:r>
          </a:p>
          <a:p>
            <a:r>
              <a:rPr lang="en-US" sz="2400" dirty="0"/>
              <a:t>This could be a cabinet in the office or machine shed or a tackle box or rubber maid container – the main thing is that PPE is clean and easily accessible. </a:t>
            </a:r>
          </a:p>
          <a:p>
            <a:endParaRPr lang="en-US" sz="2400" dirty="0"/>
          </a:p>
        </p:txBody>
      </p:sp>
      <p:pic>
        <p:nvPicPr>
          <p:cNvPr id="9" name="Picture 8" title="Image of a tackle box for PPE stor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8900" y="4182890"/>
            <a:ext cx="2725148" cy="1950889"/>
          </a:xfrm>
          <a:prstGeom prst="rect">
            <a:avLst/>
          </a:prstGeom>
        </p:spPr>
      </p:pic>
      <p:pic>
        <p:nvPicPr>
          <p:cNvPr id="10" name="Picture 9" title="Image of a storage shelf with PP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9156" y="4167649"/>
            <a:ext cx="2908044" cy="1981372"/>
          </a:xfrm>
          <a:prstGeom prst="rect">
            <a:avLst/>
          </a:prstGeom>
        </p:spPr>
      </p:pic>
    </p:spTree>
    <p:extLst>
      <p:ext uri="{BB962C8B-B14F-4D97-AF65-F5344CB8AC3E}">
        <p14:creationId xmlns:p14="http://schemas.microsoft.com/office/powerpoint/2010/main" val="8340109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0800" y="6107410"/>
            <a:ext cx="4610100" cy="547914"/>
          </a:xfrm>
          <a:solidFill>
            <a:schemeClr val="accent3">
              <a:lumMod val="60000"/>
              <a:lumOff val="40000"/>
            </a:schemeClr>
          </a:solidFill>
        </p:spPr>
        <p:txBody>
          <a:bodyPr>
            <a:normAutofit fontScale="90000"/>
          </a:bodyPr>
          <a:lstStyle/>
          <a:p>
            <a:r>
              <a:rPr lang="en-US" sz="3200" dirty="0"/>
              <a:t>Choice and Comfort</a:t>
            </a:r>
          </a:p>
        </p:txBody>
      </p:sp>
      <p:pic>
        <p:nvPicPr>
          <p:cNvPr id="10" name="Picture 4" descr="deb mask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93371" y="1638060"/>
            <a:ext cx="2926443" cy="201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title="Image of a respirato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77643" y="3962400"/>
            <a:ext cx="2818061" cy="2053309"/>
          </a:xfrm>
          <a:prstGeom prst="rect">
            <a:avLst/>
          </a:prstGeom>
        </p:spPr>
      </p:pic>
      <p:pic>
        <p:nvPicPr>
          <p:cNvPr id="13" name="Picture 12" title="Image of a man wearing PPE in a Pig she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9700" y="3841060"/>
            <a:ext cx="2910114" cy="2174649"/>
          </a:xfrm>
          <a:prstGeom prst="rect">
            <a:avLst/>
          </a:prstGeom>
        </p:spPr>
      </p:pic>
      <p:pic>
        <p:nvPicPr>
          <p:cNvPr id="3" name="Picture 2" title="Image of eyeware selection"/>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00599" y="1726519"/>
            <a:ext cx="2706111" cy="2022840"/>
          </a:xfrm>
          <a:prstGeom prst="rect">
            <a:avLst/>
          </a:prstGeom>
          <a:solidFill>
            <a:srgbClr val="FFFF00"/>
          </a:solidFill>
        </p:spPr>
      </p:pic>
      <p:sp>
        <p:nvSpPr>
          <p:cNvPr id="6" name="TextBox 5"/>
          <p:cNvSpPr txBox="1"/>
          <p:nvPr/>
        </p:nvSpPr>
        <p:spPr>
          <a:xfrm>
            <a:off x="1619250" y="61983"/>
            <a:ext cx="6553200" cy="954107"/>
          </a:xfrm>
          <a:prstGeom prst="rect">
            <a:avLst/>
          </a:prstGeom>
          <a:noFill/>
        </p:spPr>
        <p:txBody>
          <a:bodyPr wrap="square" rtlCol="0">
            <a:spAutoFit/>
          </a:bodyPr>
          <a:lstStyle/>
          <a:p>
            <a:pPr algn="ctr"/>
            <a:r>
              <a:rPr lang="en-US" sz="2800" dirty="0"/>
              <a:t>Use of Appropriate Personal </a:t>
            </a:r>
          </a:p>
          <a:p>
            <a:pPr algn="ctr"/>
            <a:r>
              <a:rPr lang="en-US" sz="2800" dirty="0"/>
              <a:t>Protective Equipment </a:t>
            </a:r>
          </a:p>
        </p:txBody>
      </p:sp>
    </p:spTree>
    <p:extLst>
      <p:ext uri="{BB962C8B-B14F-4D97-AF65-F5344CB8AC3E}">
        <p14:creationId xmlns:p14="http://schemas.microsoft.com/office/powerpoint/2010/main" val="35014695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102458"/>
            <a:ext cx="6172200" cy="1143000"/>
          </a:xfrm>
        </p:spPr>
        <p:txBody>
          <a:bodyPr rtlCol="0">
            <a:noAutofit/>
          </a:bodyPr>
          <a:lstStyle/>
          <a:p>
            <a:pPr algn="ctr" eaLnBrk="1" fontAlgn="auto" hangingPunct="1">
              <a:spcAft>
                <a:spcPts val="0"/>
              </a:spcAft>
              <a:defRPr/>
            </a:pPr>
            <a:r>
              <a:rPr lang="en-US" dirty="0"/>
              <a:t>Whistle Blower Protection Program </a:t>
            </a:r>
          </a:p>
        </p:txBody>
      </p:sp>
      <p:pic>
        <p:nvPicPr>
          <p:cNvPr id="4" name="Picture 2" title="Image of the OSHA WhistleBlower Fact shee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08604" y="1594090"/>
            <a:ext cx="3581401" cy="418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5562600" y="5977116"/>
            <a:ext cx="2590800" cy="6096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1800" dirty="0"/>
              <a:t>Whistle Blower Fact Sheet (FS 3638)</a:t>
            </a:r>
          </a:p>
        </p:txBody>
      </p:sp>
      <p:sp>
        <p:nvSpPr>
          <p:cNvPr id="6" name="Title 1"/>
          <p:cNvSpPr txBox="1">
            <a:spLocks/>
          </p:cNvSpPr>
          <p:nvPr/>
        </p:nvSpPr>
        <p:spPr bwMode="auto">
          <a:xfrm>
            <a:off x="1219200" y="5841123"/>
            <a:ext cx="2590800" cy="6096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1800" dirty="0"/>
              <a:t>OSHA.gov</a:t>
            </a:r>
          </a:p>
        </p:txBody>
      </p:sp>
      <p:pic>
        <p:nvPicPr>
          <p:cNvPr id="3" name="Picture 2" title="Image of the OSHA webpage for the Whistleblower Protection Program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611" y="1874177"/>
            <a:ext cx="4039786" cy="3644021"/>
          </a:xfrm>
          <a:prstGeom prst="rect">
            <a:avLst/>
          </a:prstGeom>
        </p:spPr>
      </p:pic>
      <p:pic>
        <p:nvPicPr>
          <p:cNvPr id="7" name="Picture 6" title="AgriSafe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174043"/>
            <a:ext cx="1329043" cy="499915"/>
          </a:xfrm>
          <a:prstGeom prst="rect">
            <a:avLst/>
          </a:prstGeom>
        </p:spPr>
      </p:pic>
    </p:spTree>
    <p:extLst>
      <p:ext uri="{BB962C8B-B14F-4D97-AF65-F5344CB8AC3E}">
        <p14:creationId xmlns:p14="http://schemas.microsoft.com/office/powerpoint/2010/main" val="122174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914400" y="0"/>
            <a:ext cx="8229600" cy="1143000"/>
          </a:xfrm>
        </p:spPr>
        <p:txBody>
          <a:bodyPr/>
          <a:lstStyle/>
          <a:p>
            <a:pPr eaLnBrk="1" hangingPunct="1"/>
            <a:r>
              <a:rPr lang="en-US" dirty="0"/>
              <a:t>Sun Safety </a:t>
            </a:r>
          </a:p>
        </p:txBody>
      </p:sp>
      <p:sp>
        <p:nvSpPr>
          <p:cNvPr id="30723" name="Content Placeholder 2"/>
          <p:cNvSpPr>
            <a:spLocks noGrp="1"/>
          </p:cNvSpPr>
          <p:nvPr>
            <p:ph idx="1"/>
          </p:nvPr>
        </p:nvSpPr>
        <p:spPr>
          <a:xfrm>
            <a:off x="914400" y="1595438"/>
            <a:ext cx="7772400" cy="4525962"/>
          </a:xfrm>
        </p:spPr>
        <p:txBody>
          <a:bodyPr/>
          <a:lstStyle/>
          <a:p>
            <a:pPr eaLnBrk="1" hangingPunct="1"/>
            <a:r>
              <a:rPr lang="en-US" sz="2400" dirty="0"/>
              <a:t>Hats  -wide brim of at least 3 inches made with a fabric that will block UV rays</a:t>
            </a:r>
          </a:p>
          <a:p>
            <a:pPr eaLnBrk="1" hangingPunct="1"/>
            <a:r>
              <a:rPr lang="en-US" sz="2400" dirty="0"/>
              <a:t>Provide choices</a:t>
            </a:r>
          </a:p>
          <a:p>
            <a:pPr eaLnBrk="1" hangingPunct="1"/>
            <a:r>
              <a:rPr lang="en-US" sz="2400" dirty="0"/>
              <a:t>Sun Screen – at least 15 sun protection factor (SPF) with UVA and UVB protection</a:t>
            </a:r>
          </a:p>
          <a:p>
            <a:pPr eaLnBrk="1" hangingPunct="1"/>
            <a:r>
              <a:rPr lang="en-US" sz="2400" dirty="0"/>
              <a:t>spray on – greaseless - reapply</a:t>
            </a:r>
          </a:p>
          <a:p>
            <a:pPr eaLnBrk="1" hangingPunct="1"/>
            <a:r>
              <a:rPr lang="en-US" sz="2400" dirty="0"/>
              <a:t>Wear clothing that covers your body and choose clothing with UV protection</a:t>
            </a:r>
          </a:p>
          <a:p>
            <a:pPr eaLnBrk="1" hangingPunct="1"/>
            <a:r>
              <a:rPr lang="en-US" sz="2400" dirty="0"/>
              <a:t>Provide options</a:t>
            </a:r>
          </a:p>
          <a:p>
            <a:pPr eaLnBrk="1" hangingPunct="1"/>
            <a:r>
              <a:rPr lang="en-US" sz="2400" dirty="0"/>
              <a:t>Limit the time you spend in the sun between 10am and 4pm</a:t>
            </a:r>
            <a:endParaRPr lang="en-US" dirty="0"/>
          </a:p>
        </p:txBody>
      </p:sp>
      <p:sp>
        <p:nvSpPr>
          <p:cNvPr id="2" name="TextBox 1"/>
          <p:cNvSpPr txBox="1"/>
          <p:nvPr/>
        </p:nvSpPr>
        <p:spPr>
          <a:xfrm>
            <a:off x="6553200" y="6248400"/>
            <a:ext cx="2380523" cy="369332"/>
          </a:xfrm>
          <a:prstGeom prst="rect">
            <a:avLst/>
          </a:prstGeom>
          <a:noFill/>
        </p:spPr>
        <p:txBody>
          <a:bodyPr wrap="none" rtlCol="0">
            <a:spAutoFit/>
          </a:bodyPr>
          <a:lstStyle/>
          <a:p>
            <a:r>
              <a:rPr lang="en-US" dirty="0"/>
              <a:t>Fred </a:t>
            </a:r>
            <a:r>
              <a:rPr lang="en-US" dirty="0" err="1"/>
              <a:t>Gerr</a:t>
            </a:r>
            <a:r>
              <a:rPr lang="en-US" dirty="0"/>
              <a:t> presentation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Employee Rights </a:t>
            </a:r>
            <a:br>
              <a:rPr lang="en-US" dirty="0"/>
            </a:br>
            <a:r>
              <a:rPr lang="en-US" dirty="0"/>
              <a:t>and Responsibilities</a:t>
            </a:r>
          </a:p>
        </p:txBody>
      </p:sp>
      <p:sp>
        <p:nvSpPr>
          <p:cNvPr id="131075" name="Content Placeholder 2"/>
          <p:cNvSpPr>
            <a:spLocks noGrp="1"/>
          </p:cNvSpPr>
          <p:nvPr>
            <p:ph idx="1"/>
          </p:nvPr>
        </p:nvSpPr>
        <p:spPr/>
        <p:txBody>
          <a:bodyPr/>
          <a:lstStyle/>
          <a:p>
            <a:pPr eaLnBrk="1" hangingPunct="1">
              <a:buFont typeface="Arial" charset="0"/>
              <a:buNone/>
            </a:pPr>
            <a:r>
              <a:rPr lang="en-US" sz="2800">
                <a:latin typeface="Arial" charset="0"/>
                <a:cs typeface="Arial" charset="0"/>
              </a:rPr>
              <a:t>You have the right to:</a:t>
            </a:r>
          </a:p>
          <a:p>
            <a:pPr lvl="1" eaLnBrk="1" hangingPunct="1">
              <a:buFont typeface="Arial" charset="0"/>
              <a:buChar char="•"/>
            </a:pPr>
            <a:r>
              <a:rPr lang="en-US">
                <a:latin typeface="Arial" charset="0"/>
                <a:cs typeface="Arial" charset="0"/>
              </a:rPr>
              <a:t>A safe and healthful workplace </a:t>
            </a:r>
            <a:endParaRPr lang="en-US" b="1">
              <a:latin typeface="Arial" charset="0"/>
              <a:cs typeface="Arial" charset="0"/>
            </a:endParaRPr>
          </a:p>
          <a:p>
            <a:pPr lvl="1" eaLnBrk="1" hangingPunct="1">
              <a:buFont typeface="Arial" charset="0"/>
              <a:buChar char="•"/>
            </a:pPr>
            <a:r>
              <a:rPr lang="en-US">
                <a:latin typeface="Arial" charset="0"/>
                <a:cs typeface="Arial" charset="0"/>
              </a:rPr>
              <a:t>Know about hazardous chemicals</a:t>
            </a:r>
            <a:endParaRPr lang="en-US" b="1">
              <a:latin typeface="Arial" charset="0"/>
              <a:cs typeface="Arial" charset="0"/>
            </a:endParaRPr>
          </a:p>
          <a:p>
            <a:pPr lvl="1" eaLnBrk="1" hangingPunct="1">
              <a:buFont typeface="Arial" charset="0"/>
              <a:buChar char="•"/>
            </a:pPr>
            <a:r>
              <a:rPr lang="en-US">
                <a:latin typeface="Arial" charset="0"/>
                <a:cs typeface="Arial" charset="0"/>
              </a:rPr>
              <a:t>Information about injuries and illnesses in your workplace </a:t>
            </a:r>
            <a:endParaRPr lang="en-US" b="1">
              <a:latin typeface="Arial" charset="0"/>
              <a:cs typeface="Arial" charset="0"/>
            </a:endParaRPr>
          </a:p>
          <a:p>
            <a:pPr lvl="1" eaLnBrk="1" hangingPunct="1">
              <a:buFont typeface="Arial" charset="0"/>
              <a:buChar char="•"/>
            </a:pPr>
            <a:r>
              <a:rPr lang="en-US">
                <a:latin typeface="Arial" charset="0"/>
                <a:cs typeface="Arial" charset="0"/>
              </a:rPr>
              <a:t>Complain or request hazard correction from employer </a:t>
            </a:r>
            <a:endParaRPr lang="en-US" b="1">
              <a:latin typeface="Arial" charset="0"/>
              <a:cs typeface="Arial" charset="0"/>
            </a:endParaRPr>
          </a:p>
          <a:p>
            <a:pPr eaLnBrk="1" hangingPunct="1"/>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1143000"/>
          </a:xfrm>
        </p:spPr>
        <p:txBody>
          <a:bodyPr rtlCol="0">
            <a:normAutofit fontScale="90000"/>
          </a:bodyPr>
          <a:lstStyle/>
          <a:p>
            <a:pPr eaLnBrk="1" fontAlgn="auto" hangingPunct="1">
              <a:spcAft>
                <a:spcPts val="0"/>
              </a:spcAft>
              <a:defRPr/>
            </a:pPr>
            <a:r>
              <a:rPr lang="en-US" dirty="0"/>
              <a:t>Employee Rights </a:t>
            </a:r>
            <a:br>
              <a:rPr lang="en-US" dirty="0"/>
            </a:br>
            <a:r>
              <a:rPr lang="en-US" dirty="0"/>
              <a:t>and </a:t>
            </a:r>
            <a:r>
              <a:rPr lang="en-US" dirty="0" smtClean="0"/>
              <a:t>Responsibilities </a:t>
            </a:r>
            <a:endParaRPr lang="en-US" dirty="0"/>
          </a:p>
        </p:txBody>
      </p:sp>
      <p:sp>
        <p:nvSpPr>
          <p:cNvPr id="132099" name="Content Placeholder 2"/>
          <p:cNvSpPr>
            <a:spLocks noGrp="1"/>
          </p:cNvSpPr>
          <p:nvPr>
            <p:ph idx="1"/>
          </p:nvPr>
        </p:nvSpPr>
        <p:spPr/>
        <p:txBody>
          <a:bodyPr/>
          <a:lstStyle/>
          <a:p>
            <a:pPr eaLnBrk="1" hangingPunct="1">
              <a:buFont typeface="Arial" charset="0"/>
              <a:buNone/>
            </a:pPr>
            <a:r>
              <a:rPr lang="en-US" sz="2800">
                <a:latin typeface="Arial" charset="0"/>
                <a:cs typeface="Arial" charset="0"/>
              </a:rPr>
              <a:t>You have the right to:</a:t>
            </a:r>
          </a:p>
          <a:p>
            <a:pPr lvl="1" eaLnBrk="1" hangingPunct="1">
              <a:buFont typeface="Arial" charset="0"/>
              <a:buChar char="•"/>
            </a:pPr>
            <a:r>
              <a:rPr lang="en-US">
                <a:latin typeface="Arial" charset="0"/>
                <a:cs typeface="Arial" charset="0"/>
              </a:rPr>
              <a:t>Training</a:t>
            </a:r>
            <a:endParaRPr lang="en-US" b="1">
              <a:latin typeface="Arial" charset="0"/>
              <a:cs typeface="Arial" charset="0"/>
            </a:endParaRPr>
          </a:p>
          <a:p>
            <a:pPr lvl="1" eaLnBrk="1" hangingPunct="1">
              <a:buFont typeface="Arial" charset="0"/>
              <a:buChar char="•"/>
            </a:pPr>
            <a:r>
              <a:rPr lang="en-US">
                <a:latin typeface="Arial" charset="0"/>
                <a:cs typeface="Arial" charset="0"/>
              </a:rPr>
              <a:t>Access to hazard exposure and medical records</a:t>
            </a:r>
            <a:endParaRPr lang="en-US" b="1">
              <a:latin typeface="Arial" charset="0"/>
              <a:cs typeface="Arial" charset="0"/>
            </a:endParaRPr>
          </a:p>
          <a:p>
            <a:pPr lvl="1" eaLnBrk="1" hangingPunct="1">
              <a:buFont typeface="Arial" charset="0"/>
              <a:buChar char="•"/>
            </a:pPr>
            <a:r>
              <a:rPr lang="en-US">
                <a:latin typeface="Arial" charset="0"/>
                <a:cs typeface="Arial" charset="0"/>
              </a:rPr>
              <a:t>File a complaint with OSHA</a:t>
            </a:r>
            <a:endParaRPr lang="en-US" b="1">
              <a:latin typeface="Arial" charset="0"/>
              <a:cs typeface="Arial" charset="0"/>
            </a:endParaRPr>
          </a:p>
          <a:p>
            <a:pPr lvl="1" eaLnBrk="1" hangingPunct="1">
              <a:buFont typeface="Arial" charset="0"/>
              <a:buChar char="•"/>
            </a:pPr>
            <a:r>
              <a:rPr lang="en-US">
                <a:latin typeface="Arial" charset="0"/>
                <a:cs typeface="Arial" charset="0"/>
              </a:rPr>
              <a:t>Participate in an OSHA inspection</a:t>
            </a:r>
            <a:endParaRPr lang="en-US" b="1">
              <a:latin typeface="Arial" charset="0"/>
              <a:cs typeface="Arial" charset="0"/>
            </a:endParaRPr>
          </a:p>
          <a:p>
            <a:pPr lvl="1" eaLnBrk="1" hangingPunct="1">
              <a:buFont typeface="Arial" charset="0"/>
              <a:buChar char="•"/>
            </a:pPr>
            <a:r>
              <a:rPr lang="en-US">
                <a:latin typeface="Arial" charset="0"/>
                <a:cs typeface="Arial" charset="0"/>
              </a:rPr>
              <a:t>Be free from retaliation for exercising safety and health rights</a:t>
            </a:r>
          </a:p>
          <a:p>
            <a:pPr eaLnBrk="1" hangingPunct="1"/>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_barn template">
  <a:themeElements>
    <a:clrScheme name="bar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ar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1" u="none" strike="noStrike" cap="none" normalizeH="0" baseline="0" smtClean="0">
            <a:ln>
              <a:noFill/>
            </a:ln>
            <a:solidFill>
              <a:schemeClr val="tx1"/>
            </a:solidFill>
            <a:effectLst/>
            <a:latin typeface="Arial" charset="0"/>
          </a:defRPr>
        </a:defPPr>
      </a:lstStyle>
    </a:lnDef>
  </a:objectDefaults>
  <a:extraClrSchemeLst>
    <a:extraClrScheme>
      <a:clrScheme name="bar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4244</TotalTime>
  <Words>5498</Words>
  <Application>Microsoft Office PowerPoint</Application>
  <PresentationFormat>On-screen Show (4:3)</PresentationFormat>
  <Paragraphs>765</Paragraphs>
  <Slides>91</Slides>
  <Notes>66</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91</vt:i4>
      </vt:variant>
    </vt:vector>
  </HeadingPairs>
  <TitlesOfParts>
    <vt:vector size="104" baseType="lpstr">
      <vt:lpstr>Office Theme</vt:lpstr>
      <vt:lpstr>2_Office Theme</vt:lpstr>
      <vt:lpstr>6_Office Theme</vt:lpstr>
      <vt:lpstr>8_Office Theme</vt:lpstr>
      <vt:lpstr>9_Office Theme</vt:lpstr>
      <vt:lpstr>11_Office Theme</vt:lpstr>
      <vt:lpstr>1_Office Theme</vt:lpstr>
      <vt:lpstr>3_Office Theme</vt:lpstr>
      <vt:lpstr>7_Office Theme</vt:lpstr>
      <vt:lpstr>14_Office Theme</vt:lpstr>
      <vt:lpstr>12_barn template</vt:lpstr>
      <vt:lpstr>Default Design</vt:lpstr>
      <vt:lpstr>Acrobat Document</vt:lpstr>
      <vt:lpstr> Personal Protective Equipment  in Agriculture</vt:lpstr>
      <vt:lpstr>    Susan Harwood Training Grant</vt:lpstr>
      <vt:lpstr>  Objectives </vt:lpstr>
      <vt:lpstr>    Opportunities for Exposures</vt:lpstr>
      <vt:lpstr>What hazards are agricultural workers exposed to? </vt:lpstr>
      <vt:lpstr>Agriculture Operations  Safety and Health Topics Page</vt:lpstr>
      <vt:lpstr>Where does PPE fit?  </vt:lpstr>
      <vt:lpstr>Head to Toe Protection</vt:lpstr>
      <vt:lpstr>Sun Safety </vt:lpstr>
      <vt:lpstr>Sun Protection</vt:lpstr>
      <vt:lpstr>Eye and Face Protection</vt:lpstr>
      <vt:lpstr>Eyes – OSHA Standard </vt:lpstr>
      <vt:lpstr>Eye Wear Fit </vt:lpstr>
      <vt:lpstr>Hearing – OSHA Standard</vt:lpstr>
      <vt:lpstr>Common Noise Levels</vt:lpstr>
      <vt:lpstr>Anatomy of the Ear</vt:lpstr>
      <vt:lpstr>Ear Structure </vt:lpstr>
      <vt:lpstr>Speech Banana </vt:lpstr>
      <vt:lpstr>Types of hearing protection devices</vt:lpstr>
      <vt:lpstr>Noise Reduction Rating, NRR</vt:lpstr>
      <vt:lpstr>Using the NRR</vt:lpstr>
      <vt:lpstr>Reduce chemical risk</vt:lpstr>
      <vt:lpstr>    Environmental Protection Agency</vt:lpstr>
      <vt:lpstr>           Toxic Pesticides </vt:lpstr>
      <vt:lpstr>Cholinesterase Protocol for Healthcare Providers</vt:lpstr>
      <vt:lpstr>Cholinesterase Algorithm</vt:lpstr>
      <vt:lpstr>Who to Monitor?</vt:lpstr>
      <vt:lpstr>What to Measure</vt:lpstr>
      <vt:lpstr>Action Levels</vt:lpstr>
      <vt:lpstr>Return to  Work</vt:lpstr>
      <vt:lpstr>Review  Work Practices </vt:lpstr>
      <vt:lpstr>Role of  Clinician</vt:lpstr>
      <vt:lpstr>               Prevent Exposures</vt:lpstr>
      <vt:lpstr>PPE for Chemicals </vt:lpstr>
      <vt:lpstr>Labels – Proper PPE </vt:lpstr>
      <vt:lpstr>Selecting Dermal Protection or Chemical Protective Clothing</vt:lpstr>
      <vt:lpstr>Important Terms for Protective Clothing</vt:lpstr>
      <vt:lpstr>Head to Toe Protection </vt:lpstr>
      <vt:lpstr>Dress for Success</vt:lpstr>
      <vt:lpstr>Coveralls </vt:lpstr>
      <vt:lpstr>Layered Clothing</vt:lpstr>
      <vt:lpstr>What is appropriate use of PPE for pesticide exposure </vt:lpstr>
      <vt:lpstr>Laundering </vt:lpstr>
      <vt:lpstr>Gloves</vt:lpstr>
      <vt:lpstr>Chemical Resistant Gloves</vt:lpstr>
      <vt:lpstr>Unlined Gloves</vt:lpstr>
      <vt:lpstr> Eyewear</vt:lpstr>
      <vt:lpstr>Footwear</vt:lpstr>
      <vt:lpstr>Care &amp; Maintenance of PPE</vt:lpstr>
      <vt:lpstr>Respiratory Protection</vt:lpstr>
      <vt:lpstr>Respiratory Protection in Agriculture</vt:lpstr>
      <vt:lpstr>Appropriate Respiratory Protection</vt:lpstr>
      <vt:lpstr>Types of Respiratory Hazards</vt:lpstr>
      <vt:lpstr>Inadequate Protection</vt:lpstr>
      <vt:lpstr>Types of Respirators </vt:lpstr>
      <vt:lpstr>Air Purifying</vt:lpstr>
      <vt:lpstr>Two-strap disposable respirators </vt:lpstr>
      <vt:lpstr>Filter Efficiency </vt:lpstr>
      <vt:lpstr>Half-mask respirator</vt:lpstr>
      <vt:lpstr>Half Mask Cartridges  </vt:lpstr>
      <vt:lpstr>Air-purifying Respirator</vt:lpstr>
      <vt:lpstr>Powered Air-Purifying Respirator</vt:lpstr>
      <vt:lpstr>Supplied Air Respirator</vt:lpstr>
      <vt:lpstr>Self-contained Breathing Apparatus (SCBA) </vt:lpstr>
      <vt:lpstr>OSHA’s Respiratory Protection Standard - 29 CFR 1910.134 </vt:lpstr>
      <vt:lpstr>Respiratory Program Elements</vt:lpstr>
      <vt:lpstr>Respiratory Program</vt:lpstr>
      <vt:lpstr>Respirator Program (cont’d) Where Respirator Use is Not Required</vt:lpstr>
      <vt:lpstr>Selection of Respirators (cont’d)</vt:lpstr>
      <vt:lpstr>Medical Evaluation Procedures</vt:lpstr>
      <vt:lpstr>Physician or Other Licensed Health Care Professional (PLHCP)</vt:lpstr>
      <vt:lpstr>Medical Evaluation  Additional Medical Evaluations</vt:lpstr>
      <vt:lpstr>Fit Testing</vt:lpstr>
      <vt:lpstr>User Seal Check</vt:lpstr>
      <vt:lpstr>Demonstration - education</vt:lpstr>
      <vt:lpstr>Maintenance and Care</vt:lpstr>
      <vt:lpstr>Identification of Filters, Cartridges, and Canisters</vt:lpstr>
      <vt:lpstr>Respiratory Exposures </vt:lpstr>
      <vt:lpstr>  </vt:lpstr>
      <vt:lpstr>Hog or Poultry Confinement </vt:lpstr>
      <vt:lpstr>Livestock</vt:lpstr>
      <vt:lpstr>Grain Dust </vt:lpstr>
      <vt:lpstr>Hay </vt:lpstr>
      <vt:lpstr>Pesticides</vt:lpstr>
      <vt:lpstr>Pesticides </vt:lpstr>
      <vt:lpstr>Demonstration         Education</vt:lpstr>
      <vt:lpstr>Storage </vt:lpstr>
      <vt:lpstr>Choice and Comfort</vt:lpstr>
      <vt:lpstr>Whistle Blower Protection Program </vt:lpstr>
      <vt:lpstr>Employee Rights  and Responsibilities</vt:lpstr>
      <vt:lpstr>Employee Rights  and Responsibilities </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Euvonnne</dc:creator>
  <cp:lastModifiedBy>Robertson, Donna - OSHA</cp:lastModifiedBy>
  <cp:revision>214</cp:revision>
  <cp:lastPrinted>2013-05-23T03:09:12Z</cp:lastPrinted>
  <dcterms:created xsi:type="dcterms:W3CDTF">2011-11-16T17:02:10Z</dcterms:created>
  <dcterms:modified xsi:type="dcterms:W3CDTF">2017-11-16T21:32:54Z</dcterms:modified>
</cp:coreProperties>
</file>