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sldIdLst>
    <p:sldId id="257" r:id="rId2"/>
    <p:sldId id="258" r:id="rId3"/>
    <p:sldId id="263" r:id="rId4"/>
    <p:sldId id="259" r:id="rId5"/>
    <p:sldId id="264" r:id="rId6"/>
    <p:sldId id="270" r:id="rId7"/>
    <p:sldId id="271" r:id="rId8"/>
    <p:sldId id="272" r:id="rId9"/>
    <p:sldId id="273" r:id="rId10"/>
    <p:sldId id="276" r:id="rId11"/>
    <p:sldId id="274" r:id="rId12"/>
    <p:sldId id="277" r:id="rId13"/>
    <p:sldId id="278" r:id="rId14"/>
    <p:sldId id="280" r:id="rId15"/>
    <p:sldId id="281" r:id="rId16"/>
    <p:sldId id="283" r:id="rId17"/>
    <p:sldId id="284" r:id="rId18"/>
    <p:sldId id="285" r:id="rId19"/>
    <p:sldId id="286" r:id="rId20"/>
    <p:sldId id="287" r:id="rId21"/>
    <p:sldId id="288" r:id="rId22"/>
    <p:sldId id="289" r:id="rId23"/>
    <p:sldId id="290" r:id="rId24"/>
    <p:sldId id="291" r:id="rId25"/>
    <p:sldId id="293" r:id="rId26"/>
    <p:sldId id="295" r:id="rId27"/>
    <p:sldId id="296" r:id="rId28"/>
    <p:sldId id="297" r:id="rId29"/>
    <p:sldId id="298" r:id="rId30"/>
    <p:sldId id="299" r:id="rId31"/>
    <p:sldId id="300" r:id="rId32"/>
    <p:sldId id="305" r:id="rId33"/>
    <p:sldId id="306" r:id="rId34"/>
    <p:sldId id="350" r:id="rId35"/>
    <p:sldId id="352" r:id="rId36"/>
    <p:sldId id="351" r:id="rId37"/>
    <p:sldId id="301" r:id="rId38"/>
    <p:sldId id="361" r:id="rId39"/>
    <p:sldId id="360" r:id="rId40"/>
    <p:sldId id="302" r:id="rId41"/>
    <p:sldId id="303" r:id="rId42"/>
    <p:sldId id="304" r:id="rId43"/>
    <p:sldId id="309" r:id="rId44"/>
    <p:sldId id="359" r:id="rId45"/>
    <p:sldId id="310" r:id="rId46"/>
    <p:sldId id="311" r:id="rId47"/>
    <p:sldId id="312" r:id="rId48"/>
    <p:sldId id="313" r:id="rId49"/>
    <p:sldId id="314" r:id="rId50"/>
    <p:sldId id="315" r:id="rId51"/>
    <p:sldId id="316" r:id="rId52"/>
    <p:sldId id="317" r:id="rId53"/>
    <p:sldId id="318" r:id="rId54"/>
    <p:sldId id="357" r:id="rId55"/>
    <p:sldId id="319" r:id="rId56"/>
    <p:sldId id="261" r:id="rId57"/>
    <p:sldId id="260" r:id="rId58"/>
    <p:sldId id="358" r:id="rId59"/>
    <p:sldId id="363" r:id="rId60"/>
  </p:sldIdLst>
  <p:sldSz cx="9144000" cy="6858000" type="screen4x3"/>
  <p:notesSz cx="7086600" cy="9372600"/>
  <p:custDataLst>
    <p:tags r:id="rId6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95129" autoAdjust="0"/>
  </p:normalViewPr>
  <p:slideViewPr>
    <p:cSldViewPr snapToGrid="0" snapToObjects="1">
      <p:cViewPr>
        <p:scale>
          <a:sx n="50" d="100"/>
          <a:sy n="50" d="100"/>
        </p:scale>
        <p:origin x="-1488" y="-514"/>
      </p:cViewPr>
      <p:guideLst>
        <p:guide orient="horz" pos="2160"/>
        <p:guide pos="2880"/>
      </p:guideLst>
    </p:cSldViewPr>
  </p:slideViewPr>
  <p:notesTextViewPr>
    <p:cViewPr>
      <p:scale>
        <a:sx n="100" d="100"/>
        <a:sy n="100" d="100"/>
      </p:scale>
      <p:origin x="0" y="0"/>
    </p:cViewPr>
  </p:notesTextViewPr>
  <p:sorterViewPr>
    <p:cViewPr>
      <p:scale>
        <a:sx n="112" d="100"/>
        <a:sy n="112" d="100"/>
      </p:scale>
      <p:origin x="0" y="0"/>
    </p:cViewPr>
  </p:sorterViewPr>
  <p:notesViewPr>
    <p:cSldViewPr snapToGrid="0" snapToObjects="1">
      <p:cViewPr>
        <p:scale>
          <a:sx n="232" d="100"/>
          <a:sy n="232" d="100"/>
        </p:scale>
        <p:origin x="546" y="-419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2831FDA0-34EB-724D-884F-341DAD81A462}" type="datetimeFigureOut">
              <a:rPr lang="en-US" smtClean="0"/>
              <a:t>11/16/2017</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9AD0E981-E35B-254E-9C00-9AAAE9D94B3E}" type="slidenum">
              <a:rPr lang="en-US" smtClean="0"/>
              <a:t>‹#›</a:t>
            </a:fld>
            <a:endParaRPr lang="en-US"/>
          </a:p>
        </p:txBody>
      </p:sp>
    </p:spTree>
    <p:extLst>
      <p:ext uri="{BB962C8B-B14F-4D97-AF65-F5344CB8AC3E}">
        <p14:creationId xmlns:p14="http://schemas.microsoft.com/office/powerpoint/2010/main" val="37663048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23D42026-2DF0-8845-81B2-24F2FE2EEEC7}" type="slidenum">
              <a:rPr lang="en-US" sz="1200" i="0">
                <a:latin typeface="Times New Roman" charset="0"/>
              </a:rPr>
              <a:pPr/>
              <a:t>1</a:t>
            </a:fld>
            <a:endParaRPr lang="en-US" sz="1200" i="0">
              <a:latin typeface="Times New Roman" charset="0"/>
            </a:endParaRPr>
          </a:p>
        </p:txBody>
      </p:sp>
    </p:spTree>
    <p:extLst>
      <p:ext uri="{BB962C8B-B14F-4D97-AF65-F5344CB8AC3E}">
        <p14:creationId xmlns:p14="http://schemas.microsoft.com/office/powerpoint/2010/main" val="2391039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Source:  OSHA.gov</a:t>
            </a:r>
          </a:p>
          <a:p>
            <a:r>
              <a:rPr lang="en-US"/>
              <a:t>How to get in contact with your state plan</a:t>
            </a:r>
          </a:p>
          <a:p>
            <a:pPr>
              <a:buFontTx/>
              <a:buChar char="-"/>
            </a:pPr>
            <a:r>
              <a:rPr lang="en-US"/>
              <a:t>Google</a:t>
            </a:r>
          </a:p>
          <a:p>
            <a:pPr>
              <a:buFontTx/>
              <a:buChar char="-"/>
            </a:pPr>
            <a:r>
              <a:rPr lang="en-US"/>
              <a:t> with in state department of labor</a:t>
            </a:r>
          </a:p>
          <a:p>
            <a:pPr>
              <a:buFontTx/>
              <a:buChar char="-"/>
            </a:pPr>
            <a:r>
              <a:rPr lang="en-US"/>
              <a:t> </a:t>
            </a:r>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A3334973-4C6D-934C-83ED-8731F0943C0C}" type="slidenum">
              <a:rPr lang="en-US" sz="1200" i="0">
                <a:latin typeface="Times New Roman" charset="0"/>
              </a:rPr>
              <a:pPr/>
              <a:t>10</a:t>
            </a:fld>
            <a:endParaRPr lang="en-US" sz="1200" i="0">
              <a:latin typeface="Times New Roman" charset="0"/>
            </a:endParaRPr>
          </a:p>
        </p:txBody>
      </p:sp>
    </p:spTree>
    <p:extLst>
      <p:ext uri="{BB962C8B-B14F-4D97-AF65-F5344CB8AC3E}">
        <p14:creationId xmlns:p14="http://schemas.microsoft.com/office/powerpoint/2010/main" val="1084933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6CEAD7BE-83E6-B44C-824D-A9F4E5709BFA}" type="slidenum">
              <a:rPr lang="en-US" sz="1200" i="0">
                <a:latin typeface="Times New Roman" charset="0"/>
              </a:rPr>
              <a:pPr/>
              <a:t>11</a:t>
            </a:fld>
            <a:endParaRPr lang="en-US" sz="1200" i="0">
              <a:latin typeface="Times New Roman" charset="0"/>
            </a:endParaRPr>
          </a:p>
        </p:txBody>
      </p:sp>
    </p:spTree>
    <p:extLst>
      <p:ext uri="{BB962C8B-B14F-4D97-AF65-F5344CB8AC3E}">
        <p14:creationId xmlns:p14="http://schemas.microsoft.com/office/powerpoint/2010/main" val="3276265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218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113A89B2-600C-F149-B848-022C9FBF25CE}" type="slidenum">
              <a:rPr lang="en-US" sz="1200" i="0">
                <a:latin typeface="Times New Roman" charset="0"/>
              </a:rPr>
              <a:pPr/>
              <a:t>12</a:t>
            </a:fld>
            <a:endParaRPr lang="en-US" sz="1200" i="0">
              <a:latin typeface="Times New Roman" charset="0"/>
            </a:endParaRPr>
          </a:p>
        </p:txBody>
      </p:sp>
    </p:spTree>
    <p:extLst>
      <p:ext uri="{BB962C8B-B14F-4D97-AF65-F5344CB8AC3E}">
        <p14:creationId xmlns:p14="http://schemas.microsoft.com/office/powerpoint/2010/main" val="2352590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219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2678EEF5-8556-E848-A8A4-5C731565BAED}" type="slidenum">
              <a:rPr lang="en-US" sz="1200" i="0">
                <a:latin typeface="Times New Roman" charset="0"/>
              </a:rPr>
              <a:pPr/>
              <a:t>13</a:t>
            </a:fld>
            <a:endParaRPr lang="en-US" sz="1200" i="0">
              <a:latin typeface="Times New Roman" charset="0"/>
            </a:endParaRPr>
          </a:p>
        </p:txBody>
      </p:sp>
    </p:spTree>
    <p:extLst>
      <p:ext uri="{BB962C8B-B14F-4D97-AF65-F5344CB8AC3E}">
        <p14:creationId xmlns:p14="http://schemas.microsoft.com/office/powerpoint/2010/main" val="3274311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solidFill>
                <a:srgbClr val="FF0000"/>
              </a:solidFill>
            </a:endParaRPr>
          </a:p>
        </p:txBody>
      </p:sp>
      <p:sp>
        <p:nvSpPr>
          <p:cNvPr id="221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7E30511A-BC16-A542-8ABF-C00ED10307F1}" type="slidenum">
              <a:rPr lang="en-US" sz="1200" i="0">
                <a:latin typeface="Times New Roman" charset="0"/>
              </a:rPr>
              <a:pPr/>
              <a:t>14</a:t>
            </a:fld>
            <a:endParaRPr lang="en-US" sz="1200" i="0">
              <a:latin typeface="Times New Roman" charset="0"/>
            </a:endParaRPr>
          </a:p>
        </p:txBody>
      </p:sp>
    </p:spTree>
    <p:extLst>
      <p:ext uri="{BB962C8B-B14F-4D97-AF65-F5344CB8AC3E}">
        <p14:creationId xmlns:p14="http://schemas.microsoft.com/office/powerpoint/2010/main" val="2644175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If exempt – encourage to comply </a:t>
            </a:r>
          </a:p>
          <a:p>
            <a:r>
              <a:rPr lang="en-US"/>
              <a:t>Can</a:t>
            </a:r>
            <a:r>
              <a:rPr lang="ja-JP" altLang="en-US"/>
              <a:t>’</a:t>
            </a:r>
            <a:r>
              <a:rPr lang="en-US"/>
              <a:t>t use Federal funds to inspect or cite</a:t>
            </a:r>
          </a:p>
          <a:p>
            <a:r>
              <a:rPr lang="en-US"/>
              <a:t>A state plan can</a:t>
            </a:r>
            <a:r>
              <a:rPr lang="ja-JP" altLang="en-US"/>
              <a:t>’</a:t>
            </a:r>
            <a:r>
              <a:rPr lang="en-US"/>
              <a:t>t  use federal funds to inspect ---- but the state plans can use state funds to inspect.   </a:t>
            </a:r>
          </a:p>
          <a:p>
            <a:r>
              <a:rPr lang="en-US"/>
              <a:t>Can call local state plan to find out  - contact information is located on OSHA.gov</a:t>
            </a:r>
            <a:endParaRPr lang="en-US">
              <a:solidFill>
                <a:srgbClr val="FF0000"/>
              </a:solidFill>
            </a:endParaRPr>
          </a:p>
          <a:p>
            <a:endParaRPr lang="en-US"/>
          </a:p>
        </p:txBody>
      </p:sp>
      <p:sp>
        <p:nvSpPr>
          <p:cNvPr id="222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789BCF33-A1EC-5C48-BDD3-65EB858195C5}" type="slidenum">
              <a:rPr lang="en-US" sz="1200" i="0">
                <a:latin typeface="Times New Roman" charset="0"/>
              </a:rPr>
              <a:pPr/>
              <a:t>15</a:t>
            </a:fld>
            <a:endParaRPr lang="en-US" sz="1200" i="0">
              <a:latin typeface="Times New Roman" charset="0"/>
            </a:endParaRPr>
          </a:p>
        </p:txBody>
      </p:sp>
    </p:spTree>
    <p:extLst>
      <p:ext uri="{BB962C8B-B14F-4D97-AF65-F5344CB8AC3E}">
        <p14:creationId xmlns:p14="http://schemas.microsoft.com/office/powerpoint/2010/main" val="895320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xfrm>
            <a:off x="944880" y="4379002"/>
            <a:ext cx="5196840" cy="421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t>Federal OSHA may send someone out to confirm the information; </a:t>
            </a:r>
          </a:p>
          <a:p>
            <a:pPr>
              <a:buFontTx/>
              <a:buChar char="•"/>
            </a:pPr>
            <a:r>
              <a:rPr lang="en-US"/>
              <a:t>if they found out that it was actually agriculture SIC and there were 10 or fewer employees, then would back out at that time. </a:t>
            </a:r>
          </a:p>
          <a:p>
            <a:pPr>
              <a:buFontTx/>
              <a:buChar char="•"/>
            </a:pPr>
            <a:r>
              <a:rPr lang="en-US"/>
              <a:t> State OSHA may continue if use state funds and not federal funds</a:t>
            </a:r>
          </a:p>
          <a:p>
            <a:pPr>
              <a:buFontTx/>
              <a:buChar char="•"/>
            </a:pPr>
            <a:r>
              <a:rPr lang="en-US"/>
              <a:t>Personal liability issue</a:t>
            </a:r>
          </a:p>
          <a:p>
            <a:pPr>
              <a:buFontTx/>
              <a:buChar char="•"/>
            </a:pPr>
            <a:r>
              <a:rPr lang="en-US"/>
              <a:t>State plans may have more stringent regulations</a:t>
            </a:r>
          </a:p>
          <a:p>
            <a:pPr>
              <a:buFontTx/>
              <a:buChar char="•"/>
            </a:pPr>
            <a:r>
              <a:rPr lang="en-US"/>
              <a:t>Have to accept Federal OSHA (minimum standards)</a:t>
            </a: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B045C7A0-A05C-624E-9FC4-E152D3D6C2A5}" type="slidenum">
              <a:rPr lang="en-US" sz="1200" i="0">
                <a:latin typeface="Times New Roman" charset="0"/>
              </a:rPr>
              <a:pPr/>
              <a:t>16</a:t>
            </a:fld>
            <a:endParaRPr lang="en-US" sz="1200" i="0">
              <a:latin typeface="Times New Roman" charset="0"/>
            </a:endParaRPr>
          </a:p>
        </p:txBody>
      </p:sp>
    </p:spTree>
    <p:extLst>
      <p:ext uri="{BB962C8B-B14F-4D97-AF65-F5344CB8AC3E}">
        <p14:creationId xmlns:p14="http://schemas.microsoft.com/office/powerpoint/2010/main" val="635059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B738276D-1715-E245-8799-9E77F178C239}" type="slidenum">
              <a:rPr lang="en-US" sz="1200" i="0">
                <a:latin typeface="Times New Roman" charset="0"/>
              </a:rPr>
              <a:pPr/>
              <a:t>17</a:t>
            </a:fld>
            <a:endParaRPr lang="en-US" sz="1200" i="0">
              <a:latin typeface="Times New Roman" charset="0"/>
            </a:endParaRPr>
          </a:p>
        </p:txBody>
      </p:sp>
    </p:spTree>
    <p:extLst>
      <p:ext uri="{BB962C8B-B14F-4D97-AF65-F5344CB8AC3E}">
        <p14:creationId xmlns:p14="http://schemas.microsoft.com/office/powerpoint/2010/main" val="4210127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Find your SIC code to determine classification as a business</a:t>
            </a:r>
          </a:p>
          <a:p>
            <a:endParaRPr lang="en-US"/>
          </a:p>
          <a:p>
            <a:r>
              <a:rPr lang="en-US"/>
              <a:t>Workers Compensation insurance will know this</a:t>
            </a:r>
          </a:p>
          <a:p>
            <a:endParaRPr lang="en-US"/>
          </a:p>
          <a:p>
            <a:r>
              <a:rPr lang="en-US"/>
              <a:t>If a corporation – the corporation has to be registered in the state</a:t>
            </a:r>
          </a:p>
          <a:p>
            <a:endParaRPr lang="en-US"/>
          </a:p>
          <a:p>
            <a:r>
              <a:rPr lang="en-US"/>
              <a:t>It is your responsibility to know what classification your business is – you may be classified as general business versus agriculture.</a:t>
            </a:r>
          </a:p>
        </p:txBody>
      </p:sp>
      <p:sp>
        <p:nvSpPr>
          <p:cNvPr id="226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02C38764-22A2-8548-83D2-0ABF2975D24D}" type="slidenum">
              <a:rPr lang="en-US" sz="1200" i="0">
                <a:latin typeface="Times New Roman" charset="0"/>
              </a:rPr>
              <a:pPr/>
              <a:t>18</a:t>
            </a:fld>
            <a:endParaRPr lang="en-US" sz="1200" i="0">
              <a:latin typeface="Times New Roman" charset="0"/>
            </a:endParaRPr>
          </a:p>
        </p:txBody>
      </p:sp>
    </p:spTree>
    <p:extLst>
      <p:ext uri="{BB962C8B-B14F-4D97-AF65-F5344CB8AC3E}">
        <p14:creationId xmlns:p14="http://schemas.microsoft.com/office/powerpoint/2010/main" val="1383740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Need to know what classification is for the businesses</a:t>
            </a:r>
          </a:p>
          <a:p>
            <a:r>
              <a:rPr lang="en-US"/>
              <a:t>Workers comp insurance will know the code </a:t>
            </a:r>
          </a:p>
          <a:p>
            <a:pPr>
              <a:buFontTx/>
              <a:buChar char="-"/>
            </a:pPr>
            <a:r>
              <a:rPr lang="en-US"/>
              <a:t> Factory</a:t>
            </a:r>
          </a:p>
          <a:p>
            <a:pPr>
              <a:buFontTx/>
              <a:buChar char="-"/>
            </a:pPr>
            <a:r>
              <a:rPr lang="en-US"/>
              <a:t> agriculture</a:t>
            </a:r>
          </a:p>
          <a:p>
            <a:endParaRPr lang="en-US"/>
          </a:p>
        </p:txBody>
      </p:sp>
      <p:sp>
        <p:nvSpPr>
          <p:cNvPr id="227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78C8401B-91BE-3444-9F93-73BF131FAB94}" type="slidenum">
              <a:rPr lang="en-US" sz="1200" i="0">
                <a:latin typeface="Times New Roman" charset="0"/>
              </a:rPr>
              <a:pPr/>
              <a:t>19</a:t>
            </a:fld>
            <a:endParaRPr lang="en-US" sz="1200" i="0">
              <a:latin typeface="Times New Roman" charset="0"/>
            </a:endParaRPr>
          </a:p>
        </p:txBody>
      </p:sp>
    </p:spTree>
    <p:extLst>
      <p:ext uri="{BB962C8B-B14F-4D97-AF65-F5344CB8AC3E}">
        <p14:creationId xmlns:p14="http://schemas.microsoft.com/office/powerpoint/2010/main" val="3242551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E36495E1-04D2-854D-8376-91C333A9BC58}" type="slidenum">
              <a:rPr lang="en-US" sz="1200" i="0">
                <a:latin typeface="Times New Roman" charset="0"/>
              </a:rPr>
              <a:pPr/>
              <a:t>2</a:t>
            </a:fld>
            <a:endParaRPr lang="en-US" sz="1200" i="0">
              <a:latin typeface="Times New Roman" charset="0"/>
            </a:endParaRPr>
          </a:p>
        </p:txBody>
      </p:sp>
    </p:spTree>
    <p:extLst>
      <p:ext uri="{BB962C8B-B14F-4D97-AF65-F5344CB8AC3E}">
        <p14:creationId xmlns:p14="http://schemas.microsoft.com/office/powerpoint/2010/main" val="3530004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228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4C312DD6-1997-E34D-86C0-CEF6F09E30EF}" type="slidenum">
              <a:rPr lang="en-US" sz="1200" i="0">
                <a:latin typeface="Times New Roman" charset="0"/>
              </a:rPr>
              <a:pPr/>
              <a:t>20</a:t>
            </a:fld>
            <a:endParaRPr lang="en-US" sz="1200" i="0">
              <a:latin typeface="Times New Roman" charset="0"/>
            </a:endParaRPr>
          </a:p>
        </p:txBody>
      </p:sp>
    </p:spTree>
    <p:extLst>
      <p:ext uri="{BB962C8B-B14F-4D97-AF65-F5344CB8AC3E}">
        <p14:creationId xmlns:p14="http://schemas.microsoft.com/office/powerpoint/2010/main" val="2052507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buFontTx/>
              <a:buChar char="•"/>
            </a:pPr>
            <a:r>
              <a:rPr lang="en-US"/>
              <a:t>OSHA typically looks at blood relatives and spouses. </a:t>
            </a:r>
          </a:p>
          <a:p>
            <a:pPr lvl="1" eaLnBrk="1" hangingPunct="1">
              <a:buFontTx/>
              <a:buChar char="•"/>
            </a:pPr>
            <a:r>
              <a:rPr lang="en-US"/>
              <a:t>Chapter 10 states – Immediate family members.</a:t>
            </a:r>
          </a:p>
          <a:p>
            <a:pPr lvl="1" eaLnBrk="1" hangingPunct="1">
              <a:buFontTx/>
              <a:buChar char="•"/>
            </a:pPr>
            <a:r>
              <a:rPr lang="en-US"/>
              <a:t>Case by case basis may take the EPA definition. </a:t>
            </a:r>
            <a:br>
              <a:rPr lang="en-US"/>
            </a:br>
            <a:endParaRPr lang="en-US"/>
          </a:p>
          <a:p>
            <a:r>
              <a:rPr lang="en-US"/>
              <a:t>This can still be seen as a gray area.</a:t>
            </a:r>
          </a:p>
          <a:p>
            <a:r>
              <a:rPr lang="en-US"/>
              <a:t>Legally a family member (step child, adopted) </a:t>
            </a:r>
          </a:p>
        </p:txBody>
      </p:sp>
      <p:sp>
        <p:nvSpPr>
          <p:cNvPr id="229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3E9E6E2B-520A-5D47-B626-4CF04913F03E}" type="slidenum">
              <a:rPr lang="en-US" sz="1200" i="0">
                <a:latin typeface="Times New Roman" charset="0"/>
              </a:rPr>
              <a:pPr/>
              <a:t>21</a:t>
            </a:fld>
            <a:endParaRPr lang="en-US" sz="1200" i="0">
              <a:latin typeface="Times New Roman" charset="0"/>
            </a:endParaRPr>
          </a:p>
        </p:txBody>
      </p:sp>
    </p:spTree>
    <p:extLst>
      <p:ext uri="{BB962C8B-B14F-4D97-AF65-F5344CB8AC3E}">
        <p14:creationId xmlns:p14="http://schemas.microsoft.com/office/powerpoint/2010/main" val="37737301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WPS defines this differently that OSHA   </a:t>
            </a:r>
          </a:p>
        </p:txBody>
      </p:sp>
      <p:sp>
        <p:nvSpPr>
          <p:cNvPr id="230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79C34A1C-7C0E-1B4B-974F-30F97F7C351A}" type="slidenum">
              <a:rPr lang="en-US" sz="1200" i="0">
                <a:latin typeface="Times New Roman" charset="0"/>
              </a:rPr>
              <a:pPr/>
              <a:t>22</a:t>
            </a:fld>
            <a:endParaRPr lang="en-US" sz="1200" i="0">
              <a:latin typeface="Times New Roman" charset="0"/>
            </a:endParaRPr>
          </a:p>
        </p:txBody>
      </p:sp>
    </p:spTree>
    <p:extLst>
      <p:ext uri="{BB962C8B-B14F-4D97-AF65-F5344CB8AC3E}">
        <p14:creationId xmlns:p14="http://schemas.microsoft.com/office/powerpoint/2010/main" val="1111077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Use OSHA.gov Search box and put in your topic</a:t>
            </a:r>
          </a:p>
        </p:txBody>
      </p:sp>
      <p:sp>
        <p:nvSpPr>
          <p:cNvPr id="231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DEE43AFD-91A7-D147-ACA7-14225EAB9FBA}" type="slidenum">
              <a:rPr lang="en-US" sz="1200" i="0">
                <a:latin typeface="Times New Roman" charset="0"/>
              </a:rPr>
              <a:pPr/>
              <a:t>23</a:t>
            </a:fld>
            <a:endParaRPr lang="en-US" sz="1200" i="0">
              <a:latin typeface="Times New Roman" charset="0"/>
            </a:endParaRPr>
          </a:p>
        </p:txBody>
      </p:sp>
    </p:spTree>
    <p:extLst>
      <p:ext uri="{BB962C8B-B14F-4D97-AF65-F5344CB8AC3E}">
        <p14:creationId xmlns:p14="http://schemas.microsoft.com/office/powerpoint/2010/main" val="4036786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Temporary labor camp is considered a group of people who come in to do a specific task.   Leave after the job is done.  Mobile</a:t>
            </a:r>
          </a:p>
          <a:p>
            <a:endParaRPr lang="en-US"/>
          </a:p>
        </p:txBody>
      </p:sp>
      <p:sp>
        <p:nvSpPr>
          <p:cNvPr id="232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010A70D8-22AA-F44C-9D6F-A28352674E71}" type="slidenum">
              <a:rPr lang="en-US" sz="1200" i="0">
                <a:latin typeface="Times New Roman" charset="0"/>
              </a:rPr>
              <a:pPr/>
              <a:t>24</a:t>
            </a:fld>
            <a:endParaRPr lang="en-US" sz="1200" i="0">
              <a:latin typeface="Times New Roman" charset="0"/>
            </a:endParaRPr>
          </a:p>
        </p:txBody>
      </p:sp>
    </p:spTree>
    <p:extLst>
      <p:ext uri="{BB962C8B-B14F-4D97-AF65-F5344CB8AC3E}">
        <p14:creationId xmlns:p14="http://schemas.microsoft.com/office/powerpoint/2010/main" val="4269899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If you look at the Ag operations standard tab</a:t>
            </a:r>
          </a:p>
          <a:p>
            <a:pPr>
              <a:buFontTx/>
              <a:buChar char="-"/>
            </a:pPr>
            <a:r>
              <a:rPr lang="en-US"/>
              <a:t> 1928 standards (limited number)</a:t>
            </a:r>
          </a:p>
          <a:p>
            <a:pPr>
              <a:buFontTx/>
              <a:buChar char="-"/>
            </a:pPr>
            <a:r>
              <a:rPr lang="en-US"/>
              <a:t>  handful of general industry standards that are applicable to Ag (7)</a:t>
            </a:r>
          </a:p>
          <a:p>
            <a:pPr>
              <a:buFontTx/>
              <a:buChar char="-"/>
            </a:pPr>
            <a:r>
              <a:rPr lang="en-US"/>
              <a:t>  If outside of those 7standards then go to the general industry  (general duty clause)  standard</a:t>
            </a:r>
          </a:p>
          <a:p>
            <a:endParaRPr lang="en-US"/>
          </a:p>
          <a:p>
            <a:r>
              <a:rPr lang="en-US"/>
              <a:t>So if you do not fall under the AG Exemption and your state is not more stringent than Federal OSHA – this is how OSHA would work to determine if they can cite or fine you.  </a:t>
            </a:r>
          </a:p>
          <a:p>
            <a:endParaRPr lang="en-US"/>
          </a:p>
          <a:p>
            <a:r>
              <a:rPr lang="en-US"/>
              <a:t>If your state is more stringent you may have to follow additional standards even if you meet the Ag Exemption </a:t>
            </a:r>
          </a:p>
          <a:p>
            <a:r>
              <a:rPr lang="en-US"/>
              <a:t>- Example is California  </a:t>
            </a:r>
          </a:p>
          <a:p>
            <a:pPr>
              <a:buFontTx/>
              <a:buChar char="-"/>
            </a:pPr>
            <a:endParaRPr lang="en-US"/>
          </a:p>
        </p:txBody>
      </p:sp>
      <p:sp>
        <p:nvSpPr>
          <p:cNvPr id="234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2AAF244B-0793-5144-BE37-C08D90BB8562}" type="slidenum">
              <a:rPr lang="en-US" sz="1200" i="0">
                <a:latin typeface="Times New Roman" charset="0"/>
              </a:rPr>
              <a:pPr/>
              <a:t>25</a:t>
            </a:fld>
            <a:endParaRPr lang="en-US" sz="1200" i="0">
              <a:latin typeface="Times New Roman" charset="0"/>
            </a:endParaRPr>
          </a:p>
        </p:txBody>
      </p:sp>
    </p:spTree>
    <p:extLst>
      <p:ext uri="{BB962C8B-B14F-4D97-AF65-F5344CB8AC3E}">
        <p14:creationId xmlns:p14="http://schemas.microsoft.com/office/powerpoint/2010/main" val="2610844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E55B240D-1AD8-F341-B43B-AC29AF092368}" type="slidenum">
              <a:rPr lang="en-US" sz="1200" i="0">
                <a:latin typeface="Times New Roman" charset="0"/>
              </a:rPr>
              <a:pPr/>
              <a:t>26</a:t>
            </a:fld>
            <a:endParaRPr lang="en-US" sz="1200" i="0">
              <a:latin typeface="Times New Roman" charset="0"/>
            </a:endParaRPr>
          </a:p>
        </p:txBody>
      </p:sp>
    </p:spTree>
    <p:extLst>
      <p:ext uri="{BB962C8B-B14F-4D97-AF65-F5344CB8AC3E}">
        <p14:creationId xmlns:p14="http://schemas.microsoft.com/office/powerpoint/2010/main" val="35363293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237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D74A650A-D581-0E4F-9468-9C584368E127}" type="slidenum">
              <a:rPr lang="en-US" sz="1200" i="0">
                <a:latin typeface="Times New Roman" charset="0"/>
              </a:rPr>
              <a:pPr/>
              <a:t>27</a:t>
            </a:fld>
            <a:endParaRPr lang="en-US" sz="1200" i="0">
              <a:latin typeface="Times New Roman" charset="0"/>
            </a:endParaRPr>
          </a:p>
        </p:txBody>
      </p:sp>
    </p:spTree>
    <p:extLst>
      <p:ext uri="{BB962C8B-B14F-4D97-AF65-F5344CB8AC3E}">
        <p14:creationId xmlns:p14="http://schemas.microsoft.com/office/powerpoint/2010/main" val="14625456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238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238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E55A3EFA-B9C3-B941-BEA1-85C7255B159A}" type="slidenum">
              <a:rPr lang="en-US" sz="1200" i="0">
                <a:latin typeface="Times New Roman" charset="0"/>
              </a:rPr>
              <a:pPr/>
              <a:t>28</a:t>
            </a:fld>
            <a:endParaRPr lang="en-US" sz="1200" i="0">
              <a:latin typeface="Times New Roman" charset="0"/>
            </a:endParaRPr>
          </a:p>
        </p:txBody>
      </p:sp>
    </p:spTree>
    <p:extLst>
      <p:ext uri="{BB962C8B-B14F-4D97-AF65-F5344CB8AC3E}">
        <p14:creationId xmlns:p14="http://schemas.microsoft.com/office/powerpoint/2010/main" val="2433191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239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DD1EE396-3549-2F40-9ED0-FF895E2FA680}" type="slidenum">
              <a:rPr lang="en-US" sz="1200" i="0">
                <a:latin typeface="Times New Roman" charset="0"/>
              </a:rPr>
              <a:pPr/>
              <a:t>29</a:t>
            </a:fld>
            <a:endParaRPr lang="en-US" sz="1200" i="0">
              <a:latin typeface="Times New Roman" charset="0"/>
            </a:endParaRPr>
          </a:p>
        </p:txBody>
      </p:sp>
    </p:spTree>
    <p:extLst>
      <p:ext uri="{BB962C8B-B14F-4D97-AF65-F5344CB8AC3E}">
        <p14:creationId xmlns:p14="http://schemas.microsoft.com/office/powerpoint/2010/main" val="2004208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State what the initials mean or spell out </a:t>
            </a:r>
          </a:p>
          <a:p>
            <a:r>
              <a:rPr lang="en-US"/>
              <a:t>WPS is Worker Protection Standard </a:t>
            </a:r>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635FABED-3CC9-6340-B13B-2D965F590EAD}" type="slidenum">
              <a:rPr lang="en-US" sz="1200" i="0">
                <a:latin typeface="Times New Roman" charset="0"/>
              </a:rPr>
              <a:pPr/>
              <a:t>3</a:t>
            </a:fld>
            <a:endParaRPr lang="en-US" sz="1200" i="0">
              <a:latin typeface="Times New Roman" charset="0"/>
            </a:endParaRPr>
          </a:p>
        </p:txBody>
      </p:sp>
    </p:spTree>
    <p:extLst>
      <p:ext uri="{BB962C8B-B14F-4D97-AF65-F5344CB8AC3E}">
        <p14:creationId xmlns:p14="http://schemas.microsoft.com/office/powerpoint/2010/main" val="33065516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a:ln/>
        </p:spPr>
      </p:sp>
      <p:sp>
        <p:nvSpPr>
          <p:cNvPr id="240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240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3D4D6F77-4B98-F243-82EF-3C2067C5CD20}" type="slidenum">
              <a:rPr lang="en-US" sz="1200" i="0">
                <a:latin typeface="Times New Roman" charset="0"/>
              </a:rPr>
              <a:pPr/>
              <a:t>30</a:t>
            </a:fld>
            <a:endParaRPr lang="en-US" sz="1200" i="0">
              <a:latin typeface="Times New Roman" charset="0"/>
            </a:endParaRPr>
          </a:p>
        </p:txBody>
      </p:sp>
    </p:spTree>
    <p:extLst>
      <p:ext uri="{BB962C8B-B14F-4D97-AF65-F5344CB8AC3E}">
        <p14:creationId xmlns:p14="http://schemas.microsoft.com/office/powerpoint/2010/main" val="39307586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ln/>
        </p:spPr>
      </p:sp>
      <p:sp>
        <p:nvSpPr>
          <p:cNvPr id="241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241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0D65FA2E-E69D-F647-A274-125168C34CCF}" type="slidenum">
              <a:rPr lang="en-US" sz="1200" i="0">
                <a:latin typeface="Times New Roman" charset="0"/>
              </a:rPr>
              <a:pPr/>
              <a:t>31</a:t>
            </a:fld>
            <a:endParaRPr lang="en-US" sz="1200" i="0">
              <a:latin typeface="Times New Roman" charset="0"/>
            </a:endParaRPr>
          </a:p>
        </p:txBody>
      </p:sp>
    </p:spTree>
    <p:extLst>
      <p:ext uri="{BB962C8B-B14F-4D97-AF65-F5344CB8AC3E}">
        <p14:creationId xmlns:p14="http://schemas.microsoft.com/office/powerpoint/2010/main" val="38846724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ln/>
        </p:spPr>
      </p:sp>
      <p:sp>
        <p:nvSpPr>
          <p:cNvPr id="246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246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06B31484-6134-DA4E-8109-41160B1C062D}" type="slidenum">
              <a:rPr lang="en-US" sz="1200" i="0">
                <a:latin typeface="Times New Roman" charset="0"/>
              </a:rPr>
              <a:pPr/>
              <a:t>32</a:t>
            </a:fld>
            <a:endParaRPr lang="en-US" sz="1200" i="0">
              <a:latin typeface="Times New Roman" charset="0"/>
            </a:endParaRPr>
          </a:p>
        </p:txBody>
      </p:sp>
    </p:spTree>
    <p:extLst>
      <p:ext uri="{BB962C8B-B14F-4D97-AF65-F5344CB8AC3E}">
        <p14:creationId xmlns:p14="http://schemas.microsoft.com/office/powerpoint/2010/main" val="16348376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ln/>
        </p:spPr>
      </p:sp>
      <p:sp>
        <p:nvSpPr>
          <p:cNvPr id="247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247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D92DEEA2-493D-C64E-B95E-474ABCCADCE1}" type="slidenum">
              <a:rPr lang="en-US" sz="1200" i="0">
                <a:latin typeface="Times New Roman" charset="0"/>
              </a:rPr>
              <a:pPr/>
              <a:t>33</a:t>
            </a:fld>
            <a:endParaRPr lang="en-US" sz="1200" i="0">
              <a:latin typeface="Times New Roman" charset="0"/>
            </a:endParaRPr>
          </a:p>
        </p:txBody>
      </p:sp>
    </p:spTree>
    <p:extLst>
      <p:ext uri="{BB962C8B-B14F-4D97-AF65-F5344CB8AC3E}">
        <p14:creationId xmlns:p14="http://schemas.microsoft.com/office/powerpoint/2010/main" val="26169380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Source: OSHA.gov</a:t>
            </a:r>
          </a:p>
          <a:p>
            <a:r>
              <a:rPr lang="en-US"/>
              <a:t>If you haven</a:t>
            </a:r>
            <a:r>
              <a:rPr lang="ja-JP" altLang="en-US"/>
              <a:t>’</a:t>
            </a:r>
            <a:r>
              <a:rPr lang="en-US"/>
              <a:t>t spent time looking at what OSHA has to offer you may not be aware of all of the resources that are available to promote worker safety and health.</a:t>
            </a:r>
          </a:p>
          <a:p>
            <a:r>
              <a:rPr lang="en-US"/>
              <a:t>Safety and Health Topic pages </a:t>
            </a:r>
          </a:p>
          <a:p>
            <a:r>
              <a:rPr lang="en-US"/>
              <a:t>Water Rest  Shade </a:t>
            </a:r>
          </a:p>
          <a:p>
            <a:r>
              <a:rPr lang="en-US"/>
              <a:t>Smart Phone application</a:t>
            </a:r>
          </a:p>
          <a:p>
            <a:r>
              <a:rPr lang="en-US"/>
              <a:t>This is a good example of how things change on the website and are based on current urgent topics. </a:t>
            </a:r>
          </a:p>
        </p:txBody>
      </p:sp>
      <p:sp>
        <p:nvSpPr>
          <p:cNvPr id="209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5CD93584-2928-F341-A044-11B029CA3362}" type="slidenum">
              <a:rPr lang="en-US" sz="1200" i="0">
                <a:latin typeface="Times New Roman" charset="0"/>
              </a:rPr>
              <a:pPr/>
              <a:t>34</a:t>
            </a:fld>
            <a:endParaRPr lang="en-US" sz="1200" i="0">
              <a:latin typeface="Times New Roman" charset="0"/>
            </a:endParaRPr>
          </a:p>
        </p:txBody>
      </p:sp>
    </p:spTree>
    <p:extLst>
      <p:ext uri="{BB962C8B-B14F-4D97-AF65-F5344CB8AC3E}">
        <p14:creationId xmlns:p14="http://schemas.microsoft.com/office/powerpoint/2010/main" val="37874029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D0E981-E35B-254E-9C00-9AAAE9D94B3E}" type="slidenum">
              <a:rPr lang="en-US" smtClean="0"/>
              <a:t>36</a:t>
            </a:fld>
            <a:endParaRPr lang="en-US"/>
          </a:p>
        </p:txBody>
      </p:sp>
    </p:spTree>
    <p:extLst>
      <p:ext uri="{BB962C8B-B14F-4D97-AF65-F5344CB8AC3E}">
        <p14:creationId xmlns:p14="http://schemas.microsoft.com/office/powerpoint/2010/main" val="42196987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Photo property of AgriSafe Network</a:t>
            </a:r>
          </a:p>
        </p:txBody>
      </p:sp>
      <p:sp>
        <p:nvSpPr>
          <p:cNvPr id="242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92EF3861-BF96-2541-A240-C669DC9A49F7}" type="slidenum">
              <a:rPr lang="en-US" sz="1200" i="0">
                <a:latin typeface="Times New Roman" charset="0"/>
              </a:rPr>
              <a:pPr/>
              <a:t>37</a:t>
            </a:fld>
            <a:endParaRPr lang="en-US" sz="1200" i="0">
              <a:latin typeface="Times New Roman" charset="0"/>
            </a:endParaRPr>
          </a:p>
        </p:txBody>
      </p:sp>
    </p:spTree>
    <p:extLst>
      <p:ext uri="{BB962C8B-B14F-4D97-AF65-F5344CB8AC3E}">
        <p14:creationId xmlns:p14="http://schemas.microsoft.com/office/powerpoint/2010/main" val="27681207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Photo property of AgriSafe Network</a:t>
            </a:r>
          </a:p>
        </p:txBody>
      </p:sp>
      <p:sp>
        <p:nvSpPr>
          <p:cNvPr id="242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92EF3861-BF96-2541-A240-C669DC9A49F7}" type="slidenum">
              <a:rPr lang="en-US" sz="1200" i="0">
                <a:latin typeface="Times New Roman" charset="0"/>
              </a:rPr>
              <a:pPr/>
              <a:t>38</a:t>
            </a:fld>
            <a:endParaRPr lang="en-US" sz="1200" i="0">
              <a:latin typeface="Times New Roman" charset="0"/>
            </a:endParaRPr>
          </a:p>
        </p:txBody>
      </p:sp>
    </p:spTree>
    <p:extLst>
      <p:ext uri="{BB962C8B-B14F-4D97-AF65-F5344CB8AC3E}">
        <p14:creationId xmlns:p14="http://schemas.microsoft.com/office/powerpoint/2010/main" val="9624399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Photo property of </a:t>
            </a:r>
            <a:r>
              <a:rPr lang="en-US" dirty="0" err="1"/>
              <a:t>AgriSafe</a:t>
            </a:r>
            <a:r>
              <a:rPr lang="en-US" dirty="0"/>
              <a:t> Network</a:t>
            </a:r>
          </a:p>
        </p:txBody>
      </p:sp>
      <p:sp>
        <p:nvSpPr>
          <p:cNvPr id="242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92EF3861-BF96-2541-A240-C669DC9A49F7}" type="slidenum">
              <a:rPr lang="en-US" sz="1200" i="0">
                <a:latin typeface="Times New Roman" charset="0"/>
              </a:rPr>
              <a:pPr/>
              <a:t>39</a:t>
            </a:fld>
            <a:endParaRPr lang="en-US" sz="1200" i="0">
              <a:latin typeface="Times New Roman" charset="0"/>
            </a:endParaRPr>
          </a:p>
        </p:txBody>
      </p:sp>
    </p:spTree>
    <p:extLst>
      <p:ext uri="{BB962C8B-B14F-4D97-AF65-F5344CB8AC3E}">
        <p14:creationId xmlns:p14="http://schemas.microsoft.com/office/powerpoint/2010/main" val="21268775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a:ln/>
        </p:spPr>
      </p:sp>
      <p:sp>
        <p:nvSpPr>
          <p:cNvPr id="243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p>
        </p:txBody>
      </p:sp>
      <p:sp>
        <p:nvSpPr>
          <p:cNvPr id="243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D63A9F8B-C9FD-F740-B77E-7805359BAA53}" type="slidenum">
              <a:rPr lang="en-US" sz="1200" i="0">
                <a:latin typeface="Times New Roman" charset="0"/>
              </a:rPr>
              <a:pPr/>
              <a:t>40</a:t>
            </a:fld>
            <a:endParaRPr lang="en-US" sz="1200" i="0">
              <a:latin typeface="Times New Roman" charset="0"/>
            </a:endParaRPr>
          </a:p>
        </p:txBody>
      </p:sp>
    </p:spTree>
    <p:extLst>
      <p:ext uri="{BB962C8B-B14F-4D97-AF65-F5344CB8AC3E}">
        <p14:creationId xmlns:p14="http://schemas.microsoft.com/office/powerpoint/2010/main" val="1879735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E0D45D9D-763D-2C43-A2E6-60AEBA805D9F}" type="slidenum">
              <a:rPr lang="en-US" sz="1200" i="0">
                <a:latin typeface="Times New Roman" charset="0"/>
              </a:rPr>
              <a:pPr/>
              <a:t>4</a:t>
            </a:fld>
            <a:endParaRPr lang="en-US" sz="1200" i="0">
              <a:latin typeface="Times New Roman" charset="0"/>
            </a:endParaRPr>
          </a:p>
        </p:txBody>
      </p:sp>
    </p:spTree>
    <p:extLst>
      <p:ext uri="{BB962C8B-B14F-4D97-AF65-F5344CB8AC3E}">
        <p14:creationId xmlns:p14="http://schemas.microsoft.com/office/powerpoint/2010/main" val="33385354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ln/>
        </p:spPr>
      </p:sp>
      <p:sp>
        <p:nvSpPr>
          <p:cNvPr id="244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New changes to the Occupational Safety and Health Administration's (OSHA) Hazard Communication Standard are bringing the United States into alignment with the Globally Harmonized System of Classification and Labeling of Chemicals (GHS), further improving safety and health protections for America's workers. Building on the success of OSHA's current Hazard Communication Standard, the GHS is expected to prevent injuries and illnesses, save lives and improve trade conditions for chemical manufacturers. The Hazard Communication Standard in 1983 gave the workers the </a:t>
            </a:r>
            <a:r>
              <a:rPr lang="ja-JP" altLang="en-US"/>
              <a:t>‘</a:t>
            </a:r>
            <a:r>
              <a:rPr lang="en-US"/>
              <a:t>right to know,' but the new Globally Harmonized System gives workers the </a:t>
            </a:r>
            <a:r>
              <a:rPr lang="ja-JP" altLang="en-US"/>
              <a:t>‘</a:t>
            </a:r>
            <a:r>
              <a:rPr lang="en-US"/>
              <a:t>right to understand.'</a:t>
            </a:r>
          </a:p>
          <a:p>
            <a:endParaRPr lang="en-US"/>
          </a:p>
        </p:txBody>
      </p:sp>
      <p:sp>
        <p:nvSpPr>
          <p:cNvPr id="244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D8532FC3-2C23-5C4B-A57F-9200A25B7BF7}" type="slidenum">
              <a:rPr lang="en-US" sz="1200" i="0">
                <a:latin typeface="Times New Roman" charset="0"/>
              </a:rPr>
              <a:pPr/>
              <a:t>41</a:t>
            </a:fld>
            <a:endParaRPr lang="en-US" sz="1200" i="0">
              <a:latin typeface="Times New Roman" charset="0"/>
            </a:endParaRPr>
          </a:p>
        </p:txBody>
      </p:sp>
    </p:spTree>
    <p:extLst>
      <p:ext uri="{BB962C8B-B14F-4D97-AF65-F5344CB8AC3E}">
        <p14:creationId xmlns:p14="http://schemas.microsoft.com/office/powerpoint/2010/main" val="29676057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ln/>
        </p:spPr>
      </p:sp>
      <p:sp>
        <p:nvSpPr>
          <p:cNvPr id="245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only exemption is the labeling requirement </a:t>
            </a:r>
          </a:p>
          <a:p>
            <a:r>
              <a:rPr lang="en-US" dirty="0"/>
              <a:t>Need to comply with everything else including training </a:t>
            </a:r>
          </a:p>
        </p:txBody>
      </p:sp>
      <p:sp>
        <p:nvSpPr>
          <p:cNvPr id="245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67E94A8A-C817-194B-B7B3-EF99A5EEC422}" type="slidenum">
              <a:rPr lang="en-US" sz="1200" i="0">
                <a:latin typeface="Times New Roman" charset="0"/>
              </a:rPr>
              <a:pPr/>
              <a:t>42</a:t>
            </a:fld>
            <a:endParaRPr lang="en-US" sz="1200" i="0">
              <a:latin typeface="Times New Roman" charset="0"/>
            </a:endParaRPr>
          </a:p>
        </p:txBody>
      </p:sp>
    </p:spTree>
    <p:extLst>
      <p:ext uri="{BB962C8B-B14F-4D97-AF65-F5344CB8AC3E}">
        <p14:creationId xmlns:p14="http://schemas.microsoft.com/office/powerpoint/2010/main" val="19953131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a:ln/>
        </p:spPr>
      </p:sp>
      <p:sp>
        <p:nvSpPr>
          <p:cNvPr id="250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Relationship</a:t>
            </a:r>
          </a:p>
          <a:p>
            <a:pPr lvl="1" eaLnBrk="1" hangingPunct="1"/>
            <a:r>
              <a:rPr lang="en-US" dirty="0"/>
              <a:t>Role of OSHA – primary role for worker protection</a:t>
            </a:r>
          </a:p>
          <a:p>
            <a:pPr lvl="1" eaLnBrk="1" hangingPunct="1"/>
            <a:r>
              <a:rPr lang="en-US" dirty="0"/>
              <a:t>Role of EPA – primary purpose – environmental – cover other things such as Worker Protection (will cover next)</a:t>
            </a:r>
          </a:p>
          <a:p>
            <a:pPr lvl="1" eaLnBrk="1" hangingPunct="1"/>
            <a:endParaRPr lang="en-US" dirty="0"/>
          </a:p>
          <a:p>
            <a:pPr lvl="1" eaLnBrk="1" hangingPunct="1"/>
            <a:r>
              <a:rPr lang="en-US" dirty="0"/>
              <a:t>How they work together </a:t>
            </a:r>
          </a:p>
          <a:p>
            <a:pPr lvl="1" eaLnBrk="1" hangingPunct="1"/>
            <a:r>
              <a:rPr lang="en-US" dirty="0"/>
              <a:t>Memorandum of understanding</a:t>
            </a:r>
          </a:p>
          <a:p>
            <a:r>
              <a:rPr lang="en-US" dirty="0"/>
              <a:t>In 1991, EPA and OSHA signed a Memorandum of Understanding, The purpose of this interagency Memorandum of Understanding (MOU) is to establish and improve the working relationship between the Office of Enforcement of the Environmental Protection Agency (EPA) and the Occupational Safety and Health Administration (OSHA) of the Department of Labor. </a:t>
            </a:r>
          </a:p>
          <a:p>
            <a:r>
              <a:rPr lang="en-US" dirty="0"/>
              <a:t>The goals of the agencies are to improve the combined efforts of the agencies to achieve protection of workers, the public, and the environment at facilities subject to EPA and OSHA jurisdiction; to delineate the general areas of responsibility of each agency; to provide guidelines for coordination of interface activities between the two agencies with the overall goal of identifying and minimizing environmental or workplace hazards. </a:t>
            </a:r>
          </a:p>
        </p:txBody>
      </p:sp>
      <p:sp>
        <p:nvSpPr>
          <p:cNvPr id="250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84CB2FEC-A00C-5A46-A2C0-A35110B345C3}" type="slidenum">
              <a:rPr lang="en-US" sz="1200" i="0">
                <a:latin typeface="Times New Roman" charset="0"/>
              </a:rPr>
              <a:pPr/>
              <a:t>43</a:t>
            </a:fld>
            <a:endParaRPr lang="en-US" sz="1200" i="0">
              <a:latin typeface="Times New Roman" charset="0"/>
            </a:endParaRPr>
          </a:p>
        </p:txBody>
      </p:sp>
    </p:spTree>
    <p:extLst>
      <p:ext uri="{BB962C8B-B14F-4D97-AF65-F5344CB8AC3E}">
        <p14:creationId xmlns:p14="http://schemas.microsoft.com/office/powerpoint/2010/main" val="7488211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a:ln/>
        </p:spPr>
      </p:sp>
      <p:sp>
        <p:nvSpPr>
          <p:cNvPr id="250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Relationship</a:t>
            </a:r>
          </a:p>
          <a:p>
            <a:pPr lvl="1" eaLnBrk="1" hangingPunct="1"/>
            <a:r>
              <a:rPr lang="en-US" dirty="0"/>
              <a:t>Role of OSHA – primary role for worker protection</a:t>
            </a:r>
          </a:p>
          <a:p>
            <a:pPr lvl="1" eaLnBrk="1" hangingPunct="1"/>
            <a:r>
              <a:rPr lang="en-US" dirty="0"/>
              <a:t>Role of EPA – primary purpose – environmental – cover other things such as Worker Protection (will cover next)</a:t>
            </a:r>
          </a:p>
          <a:p>
            <a:pPr lvl="1" eaLnBrk="1" hangingPunct="1"/>
            <a:endParaRPr lang="en-US" dirty="0"/>
          </a:p>
          <a:p>
            <a:pPr lvl="1" eaLnBrk="1" hangingPunct="1"/>
            <a:r>
              <a:rPr lang="en-US" dirty="0"/>
              <a:t>How they work together </a:t>
            </a:r>
          </a:p>
          <a:p>
            <a:pPr lvl="1" eaLnBrk="1" hangingPunct="1"/>
            <a:r>
              <a:rPr lang="en-US" dirty="0"/>
              <a:t>Memorandum of understanding</a:t>
            </a:r>
          </a:p>
          <a:p>
            <a:r>
              <a:rPr lang="en-US" dirty="0"/>
              <a:t>In 1991, EPA and OSHA signed a Memorandum of Understanding, The purpose of this interagency Memorandum of Understanding (MOU) is to establish and improve the working relationship between the Office of Enforcement of the Environmental Protection Agency (EPA) and the Occupational Safety and Health Administration (OSHA) of the Department of Labor. </a:t>
            </a:r>
          </a:p>
          <a:p>
            <a:r>
              <a:rPr lang="en-US" dirty="0"/>
              <a:t>The goals of the agencies are to improve the combined efforts of the agencies to achieve protection of workers, the public, and the environment at facilities subject to EPA and OSHA jurisdiction; to delineate the general areas of responsibility of each agency; to provide guidelines for coordination of interface activities between the two agencies with the overall goal of identifying and minimizing environmental or workplace hazards. </a:t>
            </a:r>
          </a:p>
        </p:txBody>
      </p:sp>
      <p:sp>
        <p:nvSpPr>
          <p:cNvPr id="250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84CB2FEC-A00C-5A46-A2C0-A35110B345C3}" type="slidenum">
              <a:rPr lang="en-US" sz="1200" i="0">
                <a:latin typeface="Times New Roman" charset="0"/>
              </a:rPr>
              <a:pPr/>
              <a:t>44</a:t>
            </a:fld>
            <a:endParaRPr lang="en-US" sz="1200" i="0">
              <a:latin typeface="Times New Roman" charset="0"/>
            </a:endParaRPr>
          </a:p>
        </p:txBody>
      </p:sp>
    </p:spTree>
    <p:extLst>
      <p:ext uri="{BB962C8B-B14F-4D97-AF65-F5344CB8AC3E}">
        <p14:creationId xmlns:p14="http://schemas.microsoft.com/office/powerpoint/2010/main" val="19136581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a:ln/>
        </p:spPr>
      </p:sp>
      <p:sp>
        <p:nvSpPr>
          <p:cNvPr id="251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p>
        </p:txBody>
      </p:sp>
      <p:sp>
        <p:nvSpPr>
          <p:cNvPr id="251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43E38B17-FBA9-314D-B5C7-15CD7DA445B0}" type="slidenum">
              <a:rPr lang="en-US" sz="1200" i="0">
                <a:latin typeface="Times New Roman" charset="0"/>
              </a:rPr>
              <a:pPr/>
              <a:t>45</a:t>
            </a:fld>
            <a:endParaRPr lang="en-US" sz="1200" i="0">
              <a:latin typeface="Times New Roman" charset="0"/>
            </a:endParaRPr>
          </a:p>
        </p:txBody>
      </p:sp>
    </p:spTree>
    <p:extLst>
      <p:ext uri="{BB962C8B-B14F-4D97-AF65-F5344CB8AC3E}">
        <p14:creationId xmlns:p14="http://schemas.microsoft.com/office/powerpoint/2010/main" val="16338921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a:ln/>
        </p:spPr>
      </p:sp>
      <p:sp>
        <p:nvSpPr>
          <p:cNvPr id="252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Photo property of AgriSafe Network</a:t>
            </a:r>
          </a:p>
        </p:txBody>
      </p:sp>
      <p:sp>
        <p:nvSpPr>
          <p:cNvPr id="252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0AC06BA9-9C91-9847-B43D-86C6AE86BB00}" type="slidenum">
              <a:rPr lang="en-US" sz="1200" i="0">
                <a:latin typeface="Times New Roman" charset="0"/>
              </a:rPr>
              <a:pPr/>
              <a:t>46</a:t>
            </a:fld>
            <a:endParaRPr lang="en-US" sz="1200" i="0">
              <a:latin typeface="Times New Roman" charset="0"/>
            </a:endParaRPr>
          </a:p>
        </p:txBody>
      </p:sp>
    </p:spTree>
    <p:extLst>
      <p:ext uri="{BB962C8B-B14F-4D97-AF65-F5344CB8AC3E}">
        <p14:creationId xmlns:p14="http://schemas.microsoft.com/office/powerpoint/2010/main" val="34420658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a:ln/>
        </p:spPr>
      </p:sp>
      <p:sp>
        <p:nvSpPr>
          <p:cNvPr id="253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253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3789AD6C-A151-FA45-97E9-83CF31A79AF9}" type="slidenum">
              <a:rPr lang="en-US" sz="1200" i="0">
                <a:latin typeface="Times New Roman" charset="0"/>
              </a:rPr>
              <a:pPr/>
              <a:t>47</a:t>
            </a:fld>
            <a:endParaRPr lang="en-US" sz="1200" i="0">
              <a:latin typeface="Times New Roman" charset="0"/>
            </a:endParaRPr>
          </a:p>
        </p:txBody>
      </p:sp>
    </p:spTree>
    <p:extLst>
      <p:ext uri="{BB962C8B-B14F-4D97-AF65-F5344CB8AC3E}">
        <p14:creationId xmlns:p14="http://schemas.microsoft.com/office/powerpoint/2010/main" val="20225365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a:ln/>
        </p:spPr>
      </p:sp>
      <p:sp>
        <p:nvSpPr>
          <p:cNvPr id="254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Photo property of AgriSafe Network</a:t>
            </a:r>
          </a:p>
        </p:txBody>
      </p:sp>
      <p:sp>
        <p:nvSpPr>
          <p:cNvPr id="254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9D64ECE4-A80E-CD41-8F1B-BEDC0E80AE07}" type="slidenum">
              <a:rPr lang="en-US" sz="1200" i="0">
                <a:latin typeface="Times New Roman" charset="0"/>
              </a:rPr>
              <a:pPr/>
              <a:t>48</a:t>
            </a:fld>
            <a:endParaRPr lang="en-US" sz="1200" i="0">
              <a:latin typeface="Times New Roman" charset="0"/>
            </a:endParaRPr>
          </a:p>
        </p:txBody>
      </p:sp>
    </p:spTree>
    <p:extLst>
      <p:ext uri="{BB962C8B-B14F-4D97-AF65-F5344CB8AC3E}">
        <p14:creationId xmlns:p14="http://schemas.microsoft.com/office/powerpoint/2010/main" val="21948837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a:ln/>
        </p:spPr>
      </p:sp>
      <p:sp>
        <p:nvSpPr>
          <p:cNvPr id="256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256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9C54C815-12F0-D444-BD83-DC9CF694B2FD}" type="slidenum">
              <a:rPr lang="en-US" sz="1200" i="0">
                <a:latin typeface="Times New Roman" charset="0"/>
              </a:rPr>
              <a:pPr/>
              <a:t>49</a:t>
            </a:fld>
            <a:endParaRPr lang="en-US" sz="1200" i="0">
              <a:latin typeface="Times New Roman" charset="0"/>
            </a:endParaRPr>
          </a:p>
        </p:txBody>
      </p:sp>
    </p:spTree>
    <p:extLst>
      <p:ext uri="{BB962C8B-B14F-4D97-AF65-F5344CB8AC3E}">
        <p14:creationId xmlns:p14="http://schemas.microsoft.com/office/powerpoint/2010/main" val="6129172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257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257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94BDC8BD-7DC7-6C4E-B51F-C50B47A8708D}" type="slidenum">
              <a:rPr lang="en-US" sz="1200" i="0">
                <a:latin typeface="Times New Roman" charset="0"/>
              </a:rPr>
              <a:pPr/>
              <a:t>50</a:t>
            </a:fld>
            <a:endParaRPr lang="en-US" sz="1200" i="0">
              <a:latin typeface="Times New Roman" charset="0"/>
            </a:endParaRPr>
          </a:p>
        </p:txBody>
      </p:sp>
    </p:spTree>
    <p:extLst>
      <p:ext uri="{BB962C8B-B14F-4D97-AF65-F5344CB8AC3E}">
        <p14:creationId xmlns:p14="http://schemas.microsoft.com/office/powerpoint/2010/main" val="2545622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Information is awareness level training and providing resources </a:t>
            </a:r>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D1C83383-9BAD-3349-AD83-D7CF3259A9DE}" type="slidenum">
              <a:rPr lang="en-US" sz="1200" i="0">
                <a:latin typeface="Times New Roman" charset="0"/>
              </a:rPr>
              <a:pPr/>
              <a:t>5</a:t>
            </a:fld>
            <a:endParaRPr lang="en-US" sz="1200" i="0">
              <a:latin typeface="Times New Roman" charset="0"/>
            </a:endParaRPr>
          </a:p>
        </p:txBody>
      </p:sp>
    </p:spTree>
    <p:extLst>
      <p:ext uri="{BB962C8B-B14F-4D97-AF65-F5344CB8AC3E}">
        <p14:creationId xmlns:p14="http://schemas.microsoft.com/office/powerpoint/2010/main" val="18934408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ln/>
        </p:spPr>
      </p:sp>
      <p:sp>
        <p:nvSpPr>
          <p:cNvPr id="258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258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774E74E0-66B7-F744-AC76-65F3577AF111}" type="slidenum">
              <a:rPr lang="en-US" sz="1200" i="0">
                <a:latin typeface="Times New Roman" charset="0"/>
              </a:rPr>
              <a:pPr/>
              <a:t>51</a:t>
            </a:fld>
            <a:endParaRPr lang="en-US" sz="1200" i="0">
              <a:latin typeface="Times New Roman" charset="0"/>
            </a:endParaRPr>
          </a:p>
        </p:txBody>
      </p:sp>
    </p:spTree>
    <p:extLst>
      <p:ext uri="{BB962C8B-B14F-4D97-AF65-F5344CB8AC3E}">
        <p14:creationId xmlns:p14="http://schemas.microsoft.com/office/powerpoint/2010/main" val="34072056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a:ln/>
        </p:spPr>
      </p:sp>
      <p:sp>
        <p:nvSpPr>
          <p:cNvPr id="259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259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1EE107A3-51C3-0C46-9483-1D12C8218A55}" type="slidenum">
              <a:rPr lang="en-US" sz="1200" i="0">
                <a:latin typeface="Times New Roman" charset="0"/>
              </a:rPr>
              <a:pPr/>
              <a:t>52</a:t>
            </a:fld>
            <a:endParaRPr lang="en-US" sz="1200" i="0">
              <a:latin typeface="Times New Roman" charset="0"/>
            </a:endParaRPr>
          </a:p>
        </p:txBody>
      </p:sp>
    </p:spTree>
    <p:extLst>
      <p:ext uri="{BB962C8B-B14F-4D97-AF65-F5344CB8AC3E}">
        <p14:creationId xmlns:p14="http://schemas.microsoft.com/office/powerpoint/2010/main" val="18156004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ln/>
        </p:spPr>
      </p:sp>
      <p:sp>
        <p:nvSpPr>
          <p:cNvPr id="260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260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4F0235DA-DBDD-3B47-8616-04BE4FDBF422}" type="slidenum">
              <a:rPr lang="en-US" sz="1200" i="0">
                <a:latin typeface="Times New Roman" charset="0"/>
              </a:rPr>
              <a:pPr/>
              <a:t>53</a:t>
            </a:fld>
            <a:endParaRPr lang="en-US" sz="1200" i="0">
              <a:latin typeface="Times New Roman" charset="0"/>
            </a:endParaRPr>
          </a:p>
        </p:txBody>
      </p:sp>
    </p:spTree>
    <p:extLst>
      <p:ext uri="{BB962C8B-B14F-4D97-AF65-F5344CB8AC3E}">
        <p14:creationId xmlns:p14="http://schemas.microsoft.com/office/powerpoint/2010/main" val="40442148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a:ln/>
        </p:spPr>
      </p:sp>
      <p:sp>
        <p:nvSpPr>
          <p:cNvPr id="262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p>
        </p:txBody>
      </p:sp>
      <p:sp>
        <p:nvSpPr>
          <p:cNvPr id="262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AFE1BE50-6606-C443-8EC5-AC46B6A1536C}" type="slidenum">
              <a:rPr lang="en-US" sz="1200" i="0">
                <a:latin typeface="Times New Roman" charset="0"/>
              </a:rPr>
              <a:pPr/>
              <a:t>54</a:t>
            </a:fld>
            <a:endParaRPr lang="en-US" sz="1200" i="0">
              <a:latin typeface="Times New Roman" charset="0"/>
            </a:endParaRPr>
          </a:p>
        </p:txBody>
      </p:sp>
    </p:spTree>
    <p:extLst>
      <p:ext uri="{BB962C8B-B14F-4D97-AF65-F5344CB8AC3E}">
        <p14:creationId xmlns:p14="http://schemas.microsoft.com/office/powerpoint/2010/main" val="41118466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261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03E543A1-D14A-1046-96C7-AB7E836411A9}" type="slidenum">
              <a:rPr lang="en-US" sz="1200" i="0">
                <a:latin typeface="Times New Roman" charset="0"/>
              </a:rPr>
              <a:pPr/>
              <a:t>55</a:t>
            </a:fld>
            <a:endParaRPr lang="en-US" sz="1200" i="0">
              <a:latin typeface="Times New Roman" charset="0"/>
            </a:endParaRPr>
          </a:p>
        </p:txBody>
      </p:sp>
    </p:spTree>
    <p:extLst>
      <p:ext uri="{BB962C8B-B14F-4D97-AF65-F5344CB8AC3E}">
        <p14:creationId xmlns:p14="http://schemas.microsoft.com/office/powerpoint/2010/main" val="28226945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CC9BDE4F-5CE3-584B-ADA6-4B2D7687F294}" type="slidenum">
              <a:rPr lang="en-US" sz="1200" i="0">
                <a:latin typeface="Times New Roman" charset="0"/>
              </a:rPr>
              <a:pPr/>
              <a:t>56</a:t>
            </a:fld>
            <a:endParaRPr lang="en-US" sz="1200" i="0">
              <a:latin typeface="Times New Roman" charset="0"/>
            </a:endParaRPr>
          </a:p>
        </p:txBody>
      </p:sp>
    </p:spTree>
    <p:extLst>
      <p:ext uri="{BB962C8B-B14F-4D97-AF65-F5344CB8AC3E}">
        <p14:creationId xmlns:p14="http://schemas.microsoft.com/office/powerpoint/2010/main" val="27001406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7B03AEA2-A9B7-164A-8999-7F2DA2655E9D}" type="slidenum">
              <a:rPr lang="en-US" sz="1200" i="0">
                <a:latin typeface="Times New Roman" charset="0"/>
              </a:rPr>
              <a:pPr/>
              <a:t>57</a:t>
            </a:fld>
            <a:endParaRPr lang="en-US" sz="1200" i="0">
              <a:latin typeface="Times New Roman" charset="0"/>
            </a:endParaRPr>
          </a:p>
        </p:txBody>
      </p:sp>
    </p:spTree>
    <p:extLst>
      <p:ext uri="{BB962C8B-B14F-4D97-AF65-F5344CB8AC3E}">
        <p14:creationId xmlns:p14="http://schemas.microsoft.com/office/powerpoint/2010/main" val="2965829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Introductory slide</a:t>
            </a:r>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F84DC852-2237-F849-BCFD-039BC703D0FA}" type="slidenum">
              <a:rPr lang="en-US" sz="1200" i="0">
                <a:latin typeface="Times New Roman" charset="0"/>
              </a:rPr>
              <a:pPr/>
              <a:t>6</a:t>
            </a:fld>
            <a:endParaRPr lang="en-US" sz="1200" i="0">
              <a:latin typeface="Times New Roman" charset="0"/>
            </a:endParaRPr>
          </a:p>
        </p:txBody>
      </p:sp>
    </p:spTree>
    <p:extLst>
      <p:ext uri="{BB962C8B-B14F-4D97-AF65-F5344CB8AC3E}">
        <p14:creationId xmlns:p14="http://schemas.microsoft.com/office/powerpoint/2010/main" val="1187143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Go to our website to find more information</a:t>
            </a:r>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CD6CA8F1-EF15-FB45-B0DA-DA1EE0DE80BD}" type="slidenum">
              <a:rPr lang="en-US" sz="1200" i="0">
                <a:latin typeface="Times New Roman" charset="0"/>
              </a:rPr>
              <a:pPr/>
              <a:t>7</a:t>
            </a:fld>
            <a:endParaRPr lang="en-US" sz="1200" i="0">
              <a:latin typeface="Times New Roman" charset="0"/>
            </a:endParaRPr>
          </a:p>
        </p:txBody>
      </p:sp>
    </p:spTree>
    <p:extLst>
      <p:ext uri="{BB962C8B-B14F-4D97-AF65-F5344CB8AC3E}">
        <p14:creationId xmlns:p14="http://schemas.microsoft.com/office/powerpoint/2010/main" val="982205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6A4A3144-9492-1742-87AC-B44BEFB2C84A}" type="slidenum">
              <a:rPr lang="en-US" sz="1200" i="0">
                <a:latin typeface="Times New Roman" charset="0"/>
              </a:rPr>
              <a:pPr/>
              <a:t>8</a:t>
            </a:fld>
            <a:endParaRPr lang="en-US" sz="1200" i="0">
              <a:latin typeface="Times New Roman" charset="0"/>
            </a:endParaRPr>
          </a:p>
        </p:txBody>
      </p:sp>
    </p:spTree>
    <p:extLst>
      <p:ext uri="{BB962C8B-B14F-4D97-AF65-F5344CB8AC3E}">
        <p14:creationId xmlns:p14="http://schemas.microsoft.com/office/powerpoint/2010/main" val="99413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i="1">
                <a:solidFill>
                  <a:schemeClr val="tx1"/>
                </a:solidFill>
                <a:latin typeface="Arial" charset="0"/>
                <a:ea typeface="ＭＳ Ｐゴシック" charset="0"/>
              </a:defRPr>
            </a:lvl1pPr>
            <a:lvl2pPr marL="764124" indent="-293894" eaLnBrk="0" hangingPunct="0">
              <a:defRPr sz="2100" i="1">
                <a:solidFill>
                  <a:schemeClr val="tx1"/>
                </a:solidFill>
                <a:latin typeface="Arial" charset="0"/>
                <a:ea typeface="ＭＳ Ｐゴシック" charset="0"/>
              </a:defRPr>
            </a:lvl2pPr>
            <a:lvl3pPr marL="1175576" indent="-235115" eaLnBrk="0" hangingPunct="0">
              <a:defRPr sz="2100" i="1">
                <a:solidFill>
                  <a:schemeClr val="tx1"/>
                </a:solidFill>
                <a:latin typeface="Arial" charset="0"/>
                <a:ea typeface="ＭＳ Ｐゴシック" charset="0"/>
              </a:defRPr>
            </a:lvl3pPr>
            <a:lvl4pPr marL="1645806" indent="-235115" eaLnBrk="0" hangingPunct="0">
              <a:defRPr sz="2100" i="1">
                <a:solidFill>
                  <a:schemeClr val="tx1"/>
                </a:solidFill>
                <a:latin typeface="Arial" charset="0"/>
                <a:ea typeface="ＭＳ Ｐゴシック" charset="0"/>
              </a:defRPr>
            </a:lvl4pPr>
            <a:lvl5pPr marL="2116036" indent="-235115" eaLnBrk="0" hangingPunct="0">
              <a:defRPr sz="2100" i="1">
                <a:solidFill>
                  <a:schemeClr val="tx1"/>
                </a:solidFill>
                <a:latin typeface="Arial" charset="0"/>
                <a:ea typeface="ＭＳ Ｐゴシック" charset="0"/>
              </a:defRPr>
            </a:lvl5pPr>
            <a:lvl6pPr marL="2586266" indent="-235115" eaLnBrk="0" fontAlgn="base" hangingPunct="0">
              <a:spcBef>
                <a:spcPct val="50000"/>
              </a:spcBef>
              <a:spcAft>
                <a:spcPct val="0"/>
              </a:spcAft>
              <a:defRPr sz="2100" i="1">
                <a:solidFill>
                  <a:schemeClr val="tx1"/>
                </a:solidFill>
                <a:latin typeface="Arial" charset="0"/>
                <a:ea typeface="ＭＳ Ｐゴシック" charset="0"/>
              </a:defRPr>
            </a:lvl6pPr>
            <a:lvl7pPr marL="3056496" indent="-235115" eaLnBrk="0" fontAlgn="base" hangingPunct="0">
              <a:spcBef>
                <a:spcPct val="50000"/>
              </a:spcBef>
              <a:spcAft>
                <a:spcPct val="0"/>
              </a:spcAft>
              <a:defRPr sz="2100" i="1">
                <a:solidFill>
                  <a:schemeClr val="tx1"/>
                </a:solidFill>
                <a:latin typeface="Arial" charset="0"/>
                <a:ea typeface="ＭＳ Ｐゴシック" charset="0"/>
              </a:defRPr>
            </a:lvl7pPr>
            <a:lvl8pPr marL="3526727" indent="-235115" eaLnBrk="0" fontAlgn="base" hangingPunct="0">
              <a:spcBef>
                <a:spcPct val="50000"/>
              </a:spcBef>
              <a:spcAft>
                <a:spcPct val="0"/>
              </a:spcAft>
              <a:defRPr sz="2100" i="1">
                <a:solidFill>
                  <a:schemeClr val="tx1"/>
                </a:solidFill>
                <a:latin typeface="Arial" charset="0"/>
                <a:ea typeface="ＭＳ Ｐゴシック" charset="0"/>
              </a:defRPr>
            </a:lvl8pPr>
            <a:lvl9pPr marL="3996957" indent="-235115" eaLnBrk="0" fontAlgn="base" hangingPunct="0">
              <a:spcBef>
                <a:spcPct val="50000"/>
              </a:spcBef>
              <a:spcAft>
                <a:spcPct val="0"/>
              </a:spcAft>
              <a:defRPr sz="2100" i="1">
                <a:solidFill>
                  <a:schemeClr val="tx1"/>
                </a:solidFill>
                <a:latin typeface="Arial" charset="0"/>
                <a:ea typeface="ＭＳ Ｐゴシック" charset="0"/>
              </a:defRPr>
            </a:lvl9pPr>
          </a:lstStyle>
          <a:p>
            <a:fld id="{3F0307B1-FB28-2F4B-AB0B-AE8B87407BEC}" type="slidenum">
              <a:rPr lang="en-US" sz="1200" i="0">
                <a:latin typeface="Times New Roman" charset="0"/>
              </a:rPr>
              <a:pPr/>
              <a:t>9</a:t>
            </a:fld>
            <a:endParaRPr lang="en-US" sz="1200" i="0">
              <a:latin typeface="Times New Roman" charset="0"/>
            </a:endParaRPr>
          </a:p>
        </p:txBody>
      </p:sp>
    </p:spTree>
    <p:extLst>
      <p:ext uri="{BB962C8B-B14F-4D97-AF65-F5344CB8AC3E}">
        <p14:creationId xmlns:p14="http://schemas.microsoft.com/office/powerpoint/2010/main" val="2822298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9F5775-F166-6C4F-A923-B6CC6427F0B5}"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F134-BA75-5842-A097-AF98C1B8E087}" type="slidenum">
              <a:rPr lang="en-US" smtClean="0"/>
              <a:t>‹#›</a:t>
            </a:fld>
            <a:endParaRPr lang="en-US"/>
          </a:p>
        </p:txBody>
      </p:sp>
    </p:spTree>
    <p:extLst>
      <p:ext uri="{BB962C8B-B14F-4D97-AF65-F5344CB8AC3E}">
        <p14:creationId xmlns:p14="http://schemas.microsoft.com/office/powerpoint/2010/main" val="2709491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9F5775-F166-6C4F-A923-B6CC6427F0B5}"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F134-BA75-5842-A097-AF98C1B8E087}" type="slidenum">
              <a:rPr lang="en-US" smtClean="0"/>
              <a:t>‹#›</a:t>
            </a:fld>
            <a:endParaRPr lang="en-US"/>
          </a:p>
        </p:txBody>
      </p:sp>
    </p:spTree>
    <p:extLst>
      <p:ext uri="{BB962C8B-B14F-4D97-AF65-F5344CB8AC3E}">
        <p14:creationId xmlns:p14="http://schemas.microsoft.com/office/powerpoint/2010/main" val="524065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9F5775-F166-6C4F-A923-B6CC6427F0B5}"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F134-BA75-5842-A097-AF98C1B8E087}" type="slidenum">
              <a:rPr lang="en-US" smtClean="0"/>
              <a:t>‹#›</a:t>
            </a:fld>
            <a:endParaRPr lang="en-US"/>
          </a:p>
        </p:txBody>
      </p:sp>
    </p:spTree>
    <p:extLst>
      <p:ext uri="{BB962C8B-B14F-4D97-AF65-F5344CB8AC3E}">
        <p14:creationId xmlns:p14="http://schemas.microsoft.com/office/powerpoint/2010/main" val="3754611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9F5775-F166-6C4F-A923-B6CC6427F0B5}"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F134-BA75-5842-A097-AF98C1B8E087}" type="slidenum">
              <a:rPr lang="en-US" smtClean="0"/>
              <a:t>‹#›</a:t>
            </a:fld>
            <a:endParaRPr lang="en-US"/>
          </a:p>
        </p:txBody>
      </p:sp>
    </p:spTree>
    <p:extLst>
      <p:ext uri="{BB962C8B-B14F-4D97-AF65-F5344CB8AC3E}">
        <p14:creationId xmlns:p14="http://schemas.microsoft.com/office/powerpoint/2010/main" val="258365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9F5775-F166-6C4F-A923-B6CC6427F0B5}"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F134-BA75-5842-A097-AF98C1B8E087}" type="slidenum">
              <a:rPr lang="en-US" smtClean="0"/>
              <a:t>‹#›</a:t>
            </a:fld>
            <a:endParaRPr lang="en-US"/>
          </a:p>
        </p:txBody>
      </p:sp>
    </p:spTree>
    <p:extLst>
      <p:ext uri="{BB962C8B-B14F-4D97-AF65-F5344CB8AC3E}">
        <p14:creationId xmlns:p14="http://schemas.microsoft.com/office/powerpoint/2010/main" val="1994850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9F5775-F166-6C4F-A923-B6CC6427F0B5}"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F134-BA75-5842-A097-AF98C1B8E087}" type="slidenum">
              <a:rPr lang="en-US" smtClean="0"/>
              <a:t>‹#›</a:t>
            </a:fld>
            <a:endParaRPr lang="en-US"/>
          </a:p>
        </p:txBody>
      </p:sp>
    </p:spTree>
    <p:extLst>
      <p:ext uri="{BB962C8B-B14F-4D97-AF65-F5344CB8AC3E}">
        <p14:creationId xmlns:p14="http://schemas.microsoft.com/office/powerpoint/2010/main" val="127948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9F5775-F166-6C4F-A923-B6CC6427F0B5}" type="datetimeFigureOut">
              <a:rPr lang="en-US" smtClean="0"/>
              <a:t>11/16/2017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1F134-BA75-5842-A097-AF98C1B8E087}" type="slidenum">
              <a:rPr lang="en-US" smtClean="0"/>
              <a:t>‹#›</a:t>
            </a:fld>
            <a:endParaRPr lang="en-US"/>
          </a:p>
        </p:txBody>
      </p:sp>
    </p:spTree>
    <p:extLst>
      <p:ext uri="{BB962C8B-B14F-4D97-AF65-F5344CB8AC3E}">
        <p14:creationId xmlns:p14="http://schemas.microsoft.com/office/powerpoint/2010/main" val="2487823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9F5775-F166-6C4F-A923-B6CC6427F0B5}" type="datetimeFigureOut">
              <a:rPr lang="en-US" smtClean="0"/>
              <a:t>11/16/2017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01F134-BA75-5842-A097-AF98C1B8E087}" type="slidenum">
              <a:rPr lang="en-US" smtClean="0"/>
              <a:t>‹#›</a:t>
            </a:fld>
            <a:endParaRPr lang="en-US"/>
          </a:p>
        </p:txBody>
      </p:sp>
    </p:spTree>
    <p:extLst>
      <p:ext uri="{BB962C8B-B14F-4D97-AF65-F5344CB8AC3E}">
        <p14:creationId xmlns:p14="http://schemas.microsoft.com/office/powerpoint/2010/main" val="42411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9F5775-F166-6C4F-A923-B6CC6427F0B5}" type="datetimeFigureOut">
              <a:rPr lang="en-US" smtClean="0"/>
              <a:t>11/16/2017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01F134-BA75-5842-A097-AF98C1B8E087}" type="slidenum">
              <a:rPr lang="en-US" smtClean="0"/>
              <a:t>‹#›</a:t>
            </a:fld>
            <a:endParaRPr lang="en-US"/>
          </a:p>
        </p:txBody>
      </p:sp>
    </p:spTree>
    <p:extLst>
      <p:ext uri="{BB962C8B-B14F-4D97-AF65-F5344CB8AC3E}">
        <p14:creationId xmlns:p14="http://schemas.microsoft.com/office/powerpoint/2010/main" val="1468480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9F5775-F166-6C4F-A923-B6CC6427F0B5}" type="datetimeFigureOut">
              <a:rPr lang="en-US" smtClean="0"/>
              <a:t>11/16/2017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01F134-BA75-5842-A097-AF98C1B8E087}" type="slidenum">
              <a:rPr lang="en-US" smtClean="0"/>
              <a:t>‹#›</a:t>
            </a:fld>
            <a:endParaRPr lang="en-US"/>
          </a:p>
        </p:txBody>
      </p:sp>
    </p:spTree>
    <p:extLst>
      <p:ext uri="{BB962C8B-B14F-4D97-AF65-F5344CB8AC3E}">
        <p14:creationId xmlns:p14="http://schemas.microsoft.com/office/powerpoint/2010/main" val="244717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9F5775-F166-6C4F-A923-B6CC6427F0B5}" type="datetimeFigureOut">
              <a:rPr lang="en-US" smtClean="0"/>
              <a:t>11/16/2017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1F134-BA75-5842-A097-AF98C1B8E087}" type="slidenum">
              <a:rPr lang="en-US" smtClean="0"/>
              <a:t>‹#›</a:t>
            </a:fld>
            <a:endParaRPr lang="en-US"/>
          </a:p>
        </p:txBody>
      </p:sp>
    </p:spTree>
    <p:extLst>
      <p:ext uri="{BB962C8B-B14F-4D97-AF65-F5344CB8AC3E}">
        <p14:creationId xmlns:p14="http://schemas.microsoft.com/office/powerpoint/2010/main" val="2509695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9F5775-F166-6C4F-A923-B6CC6427F0B5}" type="datetimeFigureOut">
              <a:rPr lang="en-US" smtClean="0"/>
              <a:t>11/16/2017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1F134-BA75-5842-A097-AF98C1B8E087}" type="slidenum">
              <a:rPr lang="en-US" smtClean="0"/>
              <a:t>‹#›</a:t>
            </a:fld>
            <a:endParaRPr lang="en-US"/>
          </a:p>
        </p:txBody>
      </p:sp>
    </p:spTree>
    <p:extLst>
      <p:ext uri="{BB962C8B-B14F-4D97-AF65-F5344CB8AC3E}">
        <p14:creationId xmlns:p14="http://schemas.microsoft.com/office/powerpoint/2010/main" val="1737068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F5775-F166-6C4F-A923-B6CC6427F0B5}" type="datetimeFigureOut">
              <a:rPr lang="en-US" smtClean="0"/>
              <a:t>11/16/2017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01F134-BA75-5842-A097-AF98C1B8E087}" type="slidenum">
              <a:rPr lang="en-US" smtClean="0"/>
              <a:t>‹#›</a:t>
            </a:fld>
            <a:endParaRPr lang="en-US"/>
          </a:p>
        </p:txBody>
      </p:sp>
    </p:spTree>
    <p:extLst>
      <p:ext uri="{BB962C8B-B14F-4D97-AF65-F5344CB8AC3E}">
        <p14:creationId xmlns:p14="http://schemas.microsoft.com/office/powerpoint/2010/main" val="1358113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osha.gov/pls/oshaweb/owastand.display_standard_group?p_toc_level=1&amp;p_part_number=1928"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osha.gov/pls/oshaweb/owadisp.show_document?p_table=OSHACT&amp;p_id=3359"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www.osha.gov/pls/oshaweb/owasrch.search_form?p_doc_type=FEDERAL_REGISTER&amp;p_toc_level=2&amp;p_keyvalue=Part1910" TargetMode="External"/><Relationship Id="rId5" Type="http://schemas.openxmlformats.org/officeDocument/2006/relationships/hyperlink" Target="http://www.osha.gov/pls/oshaweb/owasrch.search_form?p_doc_type=FEDERAL_REGISTER&amp;p_toc_level=2&amp;p_keyvalue=Part1928" TargetMode="External"/><Relationship Id="rId4" Type="http://schemas.openxmlformats.org/officeDocument/2006/relationships/hyperlink" Target="http://www.osha.gov/pls/oshaweb/owadisp.show_document?p_table=OSHACT&amp;p_id=3359"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osha.gov/pls/oshaweb/owadisp.show_document?p_table=STANDARDS&amp;p_id=10099"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osha.gov/dsg/hazcom/HCSFactsheet.html"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www.cdc.gov/niosh"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590800"/>
            <a:ext cx="7772400" cy="1470025"/>
          </a:xfrm>
        </p:spPr>
        <p:txBody>
          <a:bodyPr>
            <a:noAutofit/>
          </a:bodyPr>
          <a:lstStyle/>
          <a:p>
            <a:pPr eaLnBrk="1" hangingPunct="1"/>
            <a:r>
              <a:rPr lang="en-US" sz="3800" dirty="0">
                <a:latin typeface="Calibri" charset="0"/>
              </a:rPr>
              <a:t>Understanding OSHA’s</a:t>
            </a:r>
            <a:br>
              <a:rPr lang="en-US" sz="3800" dirty="0">
                <a:latin typeface="Calibri" charset="0"/>
              </a:rPr>
            </a:br>
            <a:r>
              <a:rPr lang="en-US" sz="3800" dirty="0">
                <a:latin typeface="Calibri" charset="0"/>
              </a:rPr>
              <a:t>Agriculture Exemption</a:t>
            </a:r>
            <a:br>
              <a:rPr lang="en-US" sz="3800" dirty="0">
                <a:latin typeface="Calibri" charset="0"/>
              </a:rPr>
            </a:br>
            <a:r>
              <a:rPr lang="en-US" sz="3800" dirty="0">
                <a:latin typeface="Calibri" charset="0"/>
              </a:rPr>
              <a:t>&amp; Standards</a:t>
            </a:r>
          </a:p>
        </p:txBody>
      </p:sp>
      <p:sp>
        <p:nvSpPr>
          <p:cNvPr id="4" name="TextBox 3" title="Hiding the copyright date"/>
          <p:cNvSpPr txBox="1"/>
          <p:nvPr/>
        </p:nvSpPr>
        <p:spPr>
          <a:xfrm>
            <a:off x="7692390" y="6343650"/>
            <a:ext cx="1451610" cy="514350"/>
          </a:xfrm>
          <a:prstGeom prst="rect">
            <a:avLst/>
          </a:prstGeom>
          <a:solidFill>
            <a:schemeClr val="bg1"/>
          </a:solidFill>
        </p:spPr>
        <p:txBody>
          <a:bodyPr wrap="square" rtlCol="0">
            <a:sp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47458" name="Title 1"/>
          <p:cNvSpPr>
            <a:spLocks noGrp="1"/>
          </p:cNvSpPr>
          <p:nvPr>
            <p:ph type="title"/>
          </p:nvPr>
        </p:nvSpPr>
        <p:spPr>
          <a:xfrm>
            <a:off x="0" y="166688"/>
            <a:ext cx="9144000" cy="715962"/>
          </a:xfrm>
        </p:spPr>
        <p:txBody>
          <a:bodyPr>
            <a:normAutofit fontScale="90000"/>
          </a:bodyPr>
          <a:lstStyle/>
          <a:p>
            <a:r>
              <a:rPr lang="en-US" b="1" dirty="0">
                <a:latin typeface="Calibri" charset="0"/>
              </a:rPr>
              <a:t/>
            </a:r>
            <a:br>
              <a:rPr lang="en-US" b="1" dirty="0">
                <a:latin typeface="Calibri" charset="0"/>
              </a:rPr>
            </a:br>
            <a:r>
              <a:rPr lang="en-US" b="1" dirty="0">
                <a:latin typeface="Calibri" charset="0"/>
              </a:rPr>
              <a:t/>
            </a:r>
            <a:br>
              <a:rPr lang="en-US" b="1" dirty="0">
                <a:latin typeface="Calibri" charset="0"/>
              </a:rPr>
            </a:br>
            <a:r>
              <a:rPr lang="en-US" b="1" dirty="0">
                <a:latin typeface="Calibri" charset="0"/>
              </a:rPr>
              <a:t/>
            </a:r>
            <a:br>
              <a:rPr lang="en-US" b="1" dirty="0">
                <a:latin typeface="Calibri" charset="0"/>
              </a:rPr>
            </a:br>
            <a:r>
              <a:rPr lang="en-US" sz="3600" dirty="0">
                <a:latin typeface="Arial" charset="0"/>
                <a:cs typeface="Arial" charset="0"/>
              </a:rPr>
              <a:t>OSHA Approved State Programs</a:t>
            </a:r>
            <a:br>
              <a:rPr lang="en-US" sz="3600" dirty="0">
                <a:latin typeface="Arial" charset="0"/>
                <a:cs typeface="Arial" charset="0"/>
              </a:rPr>
            </a:br>
            <a:r>
              <a:rPr lang="en-US" dirty="0">
                <a:latin typeface="Calibri" charset="0"/>
              </a:rPr>
              <a:t/>
            </a:r>
            <a:br>
              <a:rPr lang="en-US" dirty="0">
                <a:latin typeface="Calibri" charset="0"/>
              </a:rPr>
            </a:br>
            <a:r>
              <a:rPr lang="en-US" dirty="0">
                <a:latin typeface="Calibri" charset="0"/>
              </a:rPr>
              <a:t/>
            </a:r>
            <a:br>
              <a:rPr lang="en-US" dirty="0">
                <a:latin typeface="Calibri" charset="0"/>
              </a:rPr>
            </a:br>
            <a:endParaRPr lang="en-US" dirty="0">
              <a:latin typeface="Calibri" charset="0"/>
            </a:endParaRPr>
          </a:p>
        </p:txBody>
      </p:sp>
      <p:pic>
        <p:nvPicPr>
          <p:cNvPr id="147463" name="Picture 2" descr="Map with Lege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65" y="1212574"/>
            <a:ext cx="7298635" cy="5179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957391" y="4996528"/>
            <a:ext cx="2067338" cy="1754326"/>
          </a:xfrm>
          <a:prstGeom prst="rect">
            <a:avLst/>
          </a:prstGeom>
          <a:solidFill>
            <a:schemeClr val="accent3">
              <a:lumMod val="40000"/>
              <a:lumOff val="60000"/>
            </a:schemeClr>
          </a:solidFill>
        </p:spPr>
        <p:txBody>
          <a:bodyPr wrap="square" rtlCol="0">
            <a:spAutoFit/>
          </a:bodyPr>
          <a:lstStyle/>
          <a:p>
            <a:r>
              <a:rPr lang="en-US" sz="1200" b="1" dirty="0"/>
              <a:t>There are 27 states and U.S. territories that have their own OSHA-approved occupational safety and health programs called State Plans. State Plans are required to have standards that are at least as effective as OSHA's.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5704" y="-18143"/>
            <a:ext cx="8208296" cy="1143000"/>
          </a:xfrm>
        </p:spPr>
        <p:txBody>
          <a:bodyPr rtlCol="0">
            <a:normAutofit/>
          </a:bodyPr>
          <a:lstStyle/>
          <a:p>
            <a:pPr eaLnBrk="1" fontAlgn="auto" hangingPunct="1">
              <a:spcAft>
                <a:spcPts val="0"/>
              </a:spcAft>
              <a:defRPr/>
            </a:pPr>
            <a:r>
              <a:rPr lang="en-US" sz="3200" dirty="0">
                <a:ea typeface="+mj-ea"/>
              </a:rPr>
              <a:t>OSHA Instruction </a:t>
            </a:r>
            <a:br>
              <a:rPr lang="en-US" sz="3200" dirty="0">
                <a:ea typeface="+mj-ea"/>
              </a:rPr>
            </a:br>
            <a:r>
              <a:rPr lang="en-US" sz="3200" dirty="0">
                <a:ea typeface="+mj-ea"/>
              </a:rPr>
              <a:t>Field Operations Manual</a:t>
            </a:r>
          </a:p>
        </p:txBody>
      </p:sp>
      <p:pic>
        <p:nvPicPr>
          <p:cNvPr id="145411" name="Content Placeholder 3" title="Image of OSHA instruction"/>
          <p:cNvPicPr>
            <a:picLocks noGrp="1"/>
          </p:cNvPicPr>
          <p:nvPr>
            <p:ph idx="1"/>
          </p:nvPr>
        </p:nvPicPr>
        <p:blipFill>
          <a:blip r:embed="rId3">
            <a:extLst>
              <a:ext uri="{28A0092B-C50C-407E-A947-70E740481C1C}">
                <a14:useLocalDpi xmlns:a14="http://schemas.microsoft.com/office/drawing/2010/main" val="0"/>
              </a:ext>
            </a:extLst>
          </a:blip>
          <a:srcRect l="28397" r="29007"/>
          <a:stretch>
            <a:fillRect/>
          </a:stretch>
        </p:blipFill>
        <p:spPr>
          <a:xfrm>
            <a:off x="381000" y="1524000"/>
            <a:ext cx="4038600" cy="4983163"/>
          </a:xfrm>
        </p:spPr>
      </p:pic>
      <p:pic>
        <p:nvPicPr>
          <p:cNvPr id="145412" name="Picture 4" title="OSHA instruction page 2"/>
          <p:cNvPicPr>
            <a:picLocks noChangeAspect="1" noChangeArrowheads="1"/>
          </p:cNvPicPr>
          <p:nvPr/>
        </p:nvPicPr>
        <p:blipFill>
          <a:blip r:embed="rId4">
            <a:extLst>
              <a:ext uri="{28A0092B-C50C-407E-A947-70E740481C1C}">
                <a14:useLocalDpi xmlns:a14="http://schemas.microsoft.com/office/drawing/2010/main" val="0"/>
              </a:ext>
            </a:extLst>
          </a:blip>
          <a:srcRect l="28204" r="28204"/>
          <a:stretch>
            <a:fillRect/>
          </a:stretch>
        </p:blipFill>
        <p:spPr bwMode="auto">
          <a:xfrm>
            <a:off x="4724400" y="1524000"/>
            <a:ext cx="3810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3" name="Rectangle 5"/>
          <p:cNvSpPr>
            <a:spLocks noChangeArrowheads="1"/>
          </p:cNvSpPr>
          <p:nvPr/>
        </p:nvSpPr>
        <p:spPr bwMode="auto">
          <a:xfrm>
            <a:off x="7162800" y="1752600"/>
            <a:ext cx="1828800" cy="461963"/>
          </a:xfrm>
          <a:prstGeom prst="rect">
            <a:avLst/>
          </a:prstGeom>
          <a:solidFill>
            <a:srgbClr val="FFCC00"/>
          </a:solidFill>
          <a:ln w="28575">
            <a:solidFill>
              <a:schemeClr val="tx1"/>
            </a:solidFill>
            <a:miter lim="800000"/>
            <a:headEnd/>
            <a:tailEnd/>
          </a:ln>
        </p:spPr>
        <p:txBody>
          <a:bodyPr>
            <a:spAutoFit/>
          </a:bodyPr>
          <a:lstStyle/>
          <a:p>
            <a:pPr algn="ctr"/>
            <a:r>
              <a:rPr lang="en-US" sz="2400" i="0"/>
              <a:t>Chapter 10</a:t>
            </a:r>
          </a:p>
        </p:txBody>
      </p:sp>
      <p:sp>
        <p:nvSpPr>
          <p:cNvPr id="7" name="Up Arrow 6" title="Up arrow"/>
          <p:cNvSpPr/>
          <p:nvPr/>
        </p:nvSpPr>
        <p:spPr>
          <a:xfrm rot="956723">
            <a:off x="5184775" y="2571750"/>
            <a:ext cx="471488" cy="1066800"/>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5415" name="Rectangle 7"/>
          <p:cNvSpPr>
            <a:spLocks noChangeArrowheads="1"/>
          </p:cNvSpPr>
          <p:nvPr/>
        </p:nvSpPr>
        <p:spPr bwMode="auto">
          <a:xfrm>
            <a:off x="4038600" y="3886200"/>
            <a:ext cx="1828800" cy="461963"/>
          </a:xfrm>
          <a:prstGeom prst="rect">
            <a:avLst/>
          </a:prstGeom>
          <a:solidFill>
            <a:srgbClr val="FFC000"/>
          </a:solidFill>
          <a:ln w="28575">
            <a:solidFill>
              <a:schemeClr val="tx1"/>
            </a:solidFill>
            <a:miter lim="800000"/>
            <a:headEnd/>
            <a:tailEnd/>
          </a:ln>
        </p:spPr>
        <p:txBody>
          <a:bodyPr>
            <a:spAutoFit/>
          </a:bodyPr>
          <a:lstStyle/>
          <a:p>
            <a:pPr algn="ctr"/>
            <a:r>
              <a:rPr lang="en-US" sz="2400" i="0"/>
              <a:t>Agriculture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48482" name="Title 1"/>
          <p:cNvSpPr>
            <a:spLocks noGrp="1"/>
          </p:cNvSpPr>
          <p:nvPr>
            <p:ph type="title"/>
          </p:nvPr>
        </p:nvSpPr>
        <p:spPr>
          <a:xfrm>
            <a:off x="914400" y="0"/>
            <a:ext cx="8229600" cy="1143000"/>
          </a:xfrm>
        </p:spPr>
        <p:txBody>
          <a:bodyPr>
            <a:normAutofit fontScale="90000"/>
          </a:bodyPr>
          <a:lstStyle/>
          <a:p>
            <a:r>
              <a:rPr lang="en-US" sz="3600" dirty="0">
                <a:latin typeface="Calibri" charset="0"/>
              </a:rPr>
              <a:t>Table 10-1: OSHA’s Appropriation Act Exemptions for Farming Operations </a:t>
            </a:r>
          </a:p>
        </p:txBody>
      </p:sp>
      <p:pic>
        <p:nvPicPr>
          <p:cNvPr id="5" name="Content Placeholder 4" title="Image of OSHA act exemption fro Farm operations"/>
          <p:cNvPicPr>
            <a:picLocks noGrp="1" noChangeAspect="1"/>
          </p:cNvPicPr>
          <p:nvPr>
            <p:ph idx="1"/>
          </p:nvPr>
        </p:nvPicPr>
        <p:blipFill rotWithShape="1">
          <a:blip r:embed="rId3"/>
          <a:srcRect l="29930" t="9883" r="29190" b="27433"/>
          <a:stretch/>
        </p:blipFill>
        <p:spPr>
          <a:xfrm>
            <a:off x="1938129" y="1222513"/>
            <a:ext cx="6291469" cy="542676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49506" name="Title 1"/>
          <p:cNvSpPr>
            <a:spLocks noGrp="1"/>
          </p:cNvSpPr>
          <p:nvPr>
            <p:ph type="title"/>
          </p:nvPr>
        </p:nvSpPr>
        <p:spPr>
          <a:xfrm>
            <a:off x="902286" y="0"/>
            <a:ext cx="8241714" cy="1143000"/>
          </a:xfrm>
        </p:spPr>
        <p:txBody>
          <a:bodyPr>
            <a:normAutofit/>
          </a:bodyPr>
          <a:lstStyle/>
          <a:p>
            <a:pPr eaLnBrk="1" hangingPunct="1"/>
            <a:r>
              <a:rPr lang="en-US" sz="3600" dirty="0">
                <a:latin typeface="Calibri" charset="0"/>
              </a:rPr>
              <a:t>Example - Iowa</a:t>
            </a:r>
          </a:p>
        </p:txBody>
      </p:sp>
      <p:pic>
        <p:nvPicPr>
          <p:cNvPr id="149507" name="Content Placeholder 3" title="Iowa web page"/>
          <p:cNvPicPr>
            <a:picLocks noGrp="1"/>
          </p:cNvPicPr>
          <p:nvPr>
            <p:ph idx="1"/>
          </p:nvPr>
        </p:nvPicPr>
        <p:blipFill>
          <a:blip r:embed="rId3">
            <a:extLst>
              <a:ext uri="{28A0092B-C50C-407E-A947-70E740481C1C}">
                <a14:useLocalDpi xmlns:a14="http://schemas.microsoft.com/office/drawing/2010/main" val="0"/>
              </a:ext>
            </a:extLst>
          </a:blip>
          <a:srcRect l="12227" t="8955" r="12663" b="16418"/>
          <a:stretch>
            <a:fillRect/>
          </a:stretch>
        </p:blipFill>
        <p:spPr>
          <a:xfrm>
            <a:off x="152400" y="1752600"/>
            <a:ext cx="4876800" cy="4191000"/>
          </a:xfrm>
        </p:spPr>
      </p:pic>
      <p:pic>
        <p:nvPicPr>
          <p:cNvPr id="149508" name="Picture 4" title="State Plans must meet Federal Regula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2004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486400" y="5562600"/>
            <a:ext cx="1600200" cy="461963"/>
          </a:xfrm>
          <a:prstGeom prst="rect">
            <a:avLst/>
          </a:prstGeom>
          <a:solidFill>
            <a:srgbClr val="FFC000"/>
          </a:solidFill>
          <a:ln w="28575">
            <a:solidFill>
              <a:schemeClr val="tx1"/>
            </a:solidFill>
          </a:ln>
        </p:spPr>
        <p:txBody>
          <a:bodyPr>
            <a:spAutoFit/>
          </a:bodyPr>
          <a:lstStyle/>
          <a:p>
            <a:pPr algn="ctr">
              <a:defRPr/>
            </a:pPr>
            <a:r>
              <a:rPr lang="en-US" sz="2400" i="0" dirty="0">
                <a:latin typeface="+mn-lt"/>
                <a:ea typeface="+mn-ea"/>
              </a:rPr>
              <a:t>State </a:t>
            </a:r>
          </a:p>
        </p:txBody>
      </p:sp>
      <p:sp>
        <p:nvSpPr>
          <p:cNvPr id="7" name="Rectangle 6"/>
          <p:cNvSpPr/>
          <p:nvPr/>
        </p:nvSpPr>
        <p:spPr>
          <a:xfrm>
            <a:off x="7315200" y="5562600"/>
            <a:ext cx="1600200" cy="461963"/>
          </a:xfrm>
          <a:prstGeom prst="rect">
            <a:avLst/>
          </a:prstGeom>
          <a:solidFill>
            <a:srgbClr val="FFC000"/>
          </a:solidFill>
          <a:ln w="28575">
            <a:solidFill>
              <a:schemeClr val="tx1"/>
            </a:solidFill>
          </a:ln>
        </p:spPr>
        <p:txBody>
          <a:bodyPr>
            <a:spAutoFit/>
          </a:bodyPr>
          <a:lstStyle/>
          <a:p>
            <a:pPr algn="ctr">
              <a:defRPr/>
            </a:pPr>
            <a:r>
              <a:rPr lang="en-US" sz="2400" i="0" dirty="0">
                <a:latin typeface="+mn-lt"/>
                <a:ea typeface="+mn-ea"/>
              </a:rPr>
              <a:t>Federal </a:t>
            </a:r>
          </a:p>
        </p:txBody>
      </p:sp>
      <p:sp>
        <p:nvSpPr>
          <p:cNvPr id="8" name="Rectangle 7"/>
          <p:cNvSpPr/>
          <p:nvPr/>
        </p:nvSpPr>
        <p:spPr>
          <a:xfrm>
            <a:off x="5791200" y="1447800"/>
            <a:ext cx="2590800" cy="1570038"/>
          </a:xfrm>
          <a:prstGeom prst="rect">
            <a:avLst/>
          </a:prstGeom>
          <a:solidFill>
            <a:srgbClr val="FFCC00"/>
          </a:solidFill>
          <a:ln w="28575">
            <a:solidFill>
              <a:schemeClr val="tx1"/>
            </a:solidFill>
          </a:ln>
        </p:spPr>
        <p:txBody>
          <a:bodyPr>
            <a:spAutoFit/>
          </a:bodyPr>
          <a:lstStyle/>
          <a:p>
            <a:pPr algn="ctr">
              <a:defRPr/>
            </a:pPr>
            <a:r>
              <a:rPr lang="en-US" sz="2400" i="0" dirty="0">
                <a:latin typeface="+mn-lt"/>
                <a:ea typeface="+mn-ea"/>
              </a:rPr>
              <a:t>State plan must meet Federal Regulation and can exceed Federal</a:t>
            </a:r>
          </a:p>
        </p:txBody>
      </p:sp>
      <p:sp>
        <p:nvSpPr>
          <p:cNvPr id="9" name="Rectangle 8"/>
          <p:cNvSpPr/>
          <p:nvPr/>
        </p:nvSpPr>
        <p:spPr>
          <a:xfrm>
            <a:off x="6400800" y="3276600"/>
            <a:ext cx="1371600" cy="338138"/>
          </a:xfrm>
          <a:prstGeom prst="rect">
            <a:avLst/>
          </a:prstGeom>
          <a:solidFill>
            <a:srgbClr val="FFC000"/>
          </a:solidFill>
          <a:ln w="28575">
            <a:solidFill>
              <a:schemeClr val="tx1"/>
            </a:solidFill>
          </a:ln>
        </p:spPr>
        <p:txBody>
          <a:bodyPr>
            <a:spAutoFit/>
          </a:bodyPr>
          <a:lstStyle/>
          <a:p>
            <a:pPr algn="ctr">
              <a:defRPr/>
            </a:pPr>
            <a:r>
              <a:rPr lang="en-US" sz="1600" i="0" dirty="0">
                <a:latin typeface="+mn-lt"/>
                <a:ea typeface="+mn-ea"/>
              </a:rPr>
              <a:t>Chapter 10 </a:t>
            </a:r>
          </a:p>
        </p:txBody>
      </p:sp>
      <p:sp>
        <p:nvSpPr>
          <p:cNvPr id="10" name="Up Arrow 9" title="Up arrow"/>
          <p:cNvSpPr/>
          <p:nvPr/>
        </p:nvSpPr>
        <p:spPr>
          <a:xfrm rot="1497793">
            <a:off x="736600" y="4392613"/>
            <a:ext cx="471488" cy="1066800"/>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51554" name="Title 1"/>
          <p:cNvSpPr>
            <a:spLocks noGrp="1"/>
          </p:cNvSpPr>
          <p:nvPr>
            <p:ph type="title"/>
          </p:nvPr>
        </p:nvSpPr>
        <p:spPr>
          <a:xfrm>
            <a:off x="1553937" y="0"/>
            <a:ext cx="7590063" cy="899886"/>
          </a:xfrm>
        </p:spPr>
        <p:txBody>
          <a:bodyPr>
            <a:normAutofit/>
          </a:bodyPr>
          <a:lstStyle/>
          <a:p>
            <a:pPr eaLnBrk="1" hangingPunct="1"/>
            <a:r>
              <a:rPr lang="en-US" sz="3600" dirty="0">
                <a:latin typeface="Calibri" charset="0"/>
              </a:rPr>
              <a:t>Ag Exemption</a:t>
            </a:r>
          </a:p>
        </p:txBody>
      </p:sp>
      <p:sp>
        <p:nvSpPr>
          <p:cNvPr id="3" name="Content Placeholder 2"/>
          <p:cNvSpPr>
            <a:spLocks noGrp="1"/>
          </p:cNvSpPr>
          <p:nvPr>
            <p:ph idx="1"/>
          </p:nvPr>
        </p:nvSpPr>
        <p:spPr>
          <a:xfrm>
            <a:off x="935346" y="1287591"/>
            <a:ext cx="7413524" cy="4050620"/>
          </a:xfrm>
        </p:spPr>
        <p:txBody>
          <a:bodyPr rtlCol="0">
            <a:normAutofit fontScale="92500" lnSpcReduction="20000"/>
          </a:bodyPr>
          <a:lstStyle/>
          <a:p>
            <a:pPr marL="0" indent="0" eaLnBrk="1" fontAlgn="auto" hangingPunct="1">
              <a:spcAft>
                <a:spcPts val="0"/>
              </a:spcAft>
              <a:buFontTx/>
              <a:buNone/>
              <a:defRPr/>
            </a:pPr>
            <a:r>
              <a:rPr lang="en-US" sz="2600" b="1" dirty="0">
                <a:latin typeface="+mj-lt"/>
                <a:ea typeface="+mn-ea"/>
                <a:cs typeface="Arial" pitchFamily="34" charset="0"/>
              </a:rPr>
              <a:t>Enforcement Guidance for Small Farming Operations</a:t>
            </a:r>
          </a:p>
          <a:p>
            <a:pPr marL="0" indent="0" eaLnBrk="1" fontAlgn="auto" hangingPunct="1">
              <a:spcAft>
                <a:spcPts val="0"/>
              </a:spcAft>
              <a:buFontTx/>
              <a:buNone/>
              <a:defRPr/>
            </a:pPr>
            <a:endParaRPr lang="en-US" sz="2600" b="1" dirty="0">
              <a:latin typeface="+mj-lt"/>
              <a:ea typeface="+mn-ea"/>
              <a:cs typeface="Arial" pitchFamily="34" charset="0"/>
            </a:endParaRPr>
          </a:p>
          <a:p>
            <a:pPr eaLnBrk="1" fontAlgn="auto" hangingPunct="1">
              <a:spcAft>
                <a:spcPts val="0"/>
              </a:spcAft>
              <a:buFontTx/>
              <a:buNone/>
              <a:defRPr/>
            </a:pPr>
            <a:r>
              <a:rPr lang="en-US" sz="2600" dirty="0">
                <a:latin typeface="+mj-lt"/>
                <a:ea typeface="+mn-ea"/>
                <a:cs typeface="Arial" pitchFamily="34" charset="0"/>
              </a:rPr>
              <a:t>	The Appropriations Act exempts small farming operations from enforcement of </a:t>
            </a:r>
            <a:r>
              <a:rPr lang="en-US" sz="2600" u="sng" dirty="0">
                <a:latin typeface="+mj-lt"/>
                <a:ea typeface="+mn-ea"/>
                <a:cs typeface="Arial" pitchFamily="34" charset="0"/>
              </a:rPr>
              <a:t>all</a:t>
            </a:r>
            <a:r>
              <a:rPr lang="en-US" sz="2600" dirty="0">
                <a:latin typeface="+mj-lt"/>
                <a:ea typeface="+mn-ea"/>
                <a:cs typeface="Arial" pitchFamily="34" charset="0"/>
              </a:rPr>
              <a:t> rules, regulations, standards or orders under the Occupational Safety and Health Act. A farming operation is </a:t>
            </a:r>
            <a:r>
              <a:rPr lang="en-US" sz="2600" b="1" dirty="0">
                <a:latin typeface="+mj-lt"/>
                <a:ea typeface="+mn-ea"/>
                <a:cs typeface="Arial" pitchFamily="34" charset="0"/>
              </a:rPr>
              <a:t>exempt</a:t>
            </a:r>
            <a:r>
              <a:rPr lang="en-US" sz="2600" dirty="0">
                <a:latin typeface="+mj-lt"/>
                <a:ea typeface="+mn-ea"/>
                <a:cs typeface="Arial" pitchFamily="34" charset="0"/>
              </a:rPr>
              <a:t> from </a:t>
            </a:r>
            <a:r>
              <a:rPr lang="en-US" sz="2600" b="1" dirty="0">
                <a:latin typeface="+mj-lt"/>
                <a:ea typeface="+mn-ea"/>
                <a:cs typeface="Arial" pitchFamily="34" charset="0"/>
              </a:rPr>
              <a:t>all</a:t>
            </a:r>
            <a:r>
              <a:rPr lang="en-US" sz="2600" dirty="0">
                <a:latin typeface="+mj-lt"/>
                <a:ea typeface="+mn-ea"/>
                <a:cs typeface="Arial" pitchFamily="34" charset="0"/>
              </a:rPr>
              <a:t> OSHA activities if it: </a:t>
            </a:r>
          </a:p>
          <a:p>
            <a:pPr marL="0" indent="0" eaLnBrk="1" fontAlgn="auto" hangingPunct="1">
              <a:spcAft>
                <a:spcPts val="0"/>
              </a:spcAft>
              <a:buNone/>
              <a:defRPr/>
            </a:pPr>
            <a:endParaRPr lang="en-US" sz="2600" dirty="0">
              <a:latin typeface="+mj-lt"/>
              <a:ea typeface="+mn-ea"/>
            </a:endParaRPr>
          </a:p>
          <a:p>
            <a:pPr lvl="1" eaLnBrk="1" fontAlgn="auto" hangingPunct="1">
              <a:spcAft>
                <a:spcPts val="0"/>
              </a:spcAft>
              <a:buFont typeface="Arial" pitchFamily="34" charset="0"/>
              <a:buChar char="•"/>
              <a:defRPr/>
            </a:pPr>
            <a:r>
              <a:rPr lang="en-US" sz="2600" dirty="0">
                <a:latin typeface="+mj-lt"/>
                <a:ea typeface="+mn-ea"/>
                <a:cs typeface="Arial" pitchFamily="34" charset="0"/>
              </a:rPr>
              <a:t>Employs </a:t>
            </a:r>
            <a:r>
              <a:rPr lang="en-US" sz="2600" b="1" u="sng" dirty="0">
                <a:latin typeface="+mj-lt"/>
                <a:ea typeface="+mn-ea"/>
                <a:cs typeface="Arial" pitchFamily="34" charset="0"/>
              </a:rPr>
              <a:t>10 or fewer employees </a:t>
            </a:r>
            <a:r>
              <a:rPr lang="en-US" sz="2600" dirty="0">
                <a:latin typeface="+mj-lt"/>
                <a:ea typeface="+mn-ea"/>
                <a:cs typeface="Arial" pitchFamily="34" charset="0"/>
              </a:rPr>
              <a:t>currently and at all times during the last 12 months; and </a:t>
            </a:r>
          </a:p>
          <a:p>
            <a:pPr lvl="1" eaLnBrk="1" fontAlgn="auto" hangingPunct="1">
              <a:spcAft>
                <a:spcPts val="0"/>
              </a:spcAft>
              <a:buFont typeface="Arial" pitchFamily="34" charset="0"/>
              <a:buChar char="•"/>
              <a:defRPr/>
            </a:pPr>
            <a:r>
              <a:rPr lang="en-US" sz="2600" dirty="0">
                <a:latin typeface="+mj-lt"/>
                <a:ea typeface="+mn-ea"/>
                <a:cs typeface="Arial" pitchFamily="34" charset="0"/>
              </a:rPr>
              <a:t>Has not had an active temporary labor camp during the proceeding 12 months.</a:t>
            </a:r>
          </a:p>
          <a:p>
            <a:pPr lvl="1" eaLnBrk="1" fontAlgn="auto" hangingPunct="1">
              <a:spcAft>
                <a:spcPts val="0"/>
              </a:spcAft>
              <a:buFontTx/>
              <a:buNone/>
              <a:defRPr/>
            </a:pPr>
            <a:endParaRPr lang="en-US" dirty="0">
              <a:ea typeface="+mn-ea"/>
            </a:endParaRPr>
          </a:p>
          <a:p>
            <a:pPr eaLnBrk="1" fontAlgn="auto" hangingPunct="1">
              <a:spcAft>
                <a:spcPts val="0"/>
              </a:spcAft>
              <a:buFont typeface="Arial" pitchFamily="34" charset="0"/>
              <a:buChar char="•"/>
              <a:defRPr/>
            </a:pPr>
            <a:endParaRPr lang="en-US" dirty="0">
              <a:ea typeface="+mn-ea"/>
            </a:endParaRPr>
          </a:p>
          <a:p>
            <a:pPr eaLnBrk="1" fontAlgn="auto" hangingPunct="1">
              <a:spcAft>
                <a:spcPts val="0"/>
              </a:spcAft>
              <a:buFont typeface="Arial" pitchFamily="34" charset="0"/>
              <a:buChar char="•"/>
              <a:defRPr/>
            </a:pPr>
            <a:endParaRPr lang="en-US" dirty="0">
              <a:ea typeface="+mn-ea"/>
            </a:endParaRPr>
          </a:p>
        </p:txBody>
      </p:sp>
      <p:sp>
        <p:nvSpPr>
          <p:cNvPr id="151556" name="TextBox 6"/>
          <p:cNvSpPr txBox="1">
            <a:spLocks noChangeArrowheads="1"/>
          </p:cNvSpPr>
          <p:nvPr/>
        </p:nvSpPr>
        <p:spPr bwMode="auto">
          <a:xfrm>
            <a:off x="2590800" y="6096000"/>
            <a:ext cx="35811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i="1">
                <a:solidFill>
                  <a:schemeClr val="tx1"/>
                </a:solidFill>
                <a:latin typeface="Arial" charset="0"/>
                <a:ea typeface="ＭＳ Ｐゴシック" charset="0"/>
              </a:defRPr>
            </a:lvl1pPr>
            <a:lvl2pPr marL="742950" indent="-285750" eaLnBrk="0" hangingPunct="0">
              <a:defRPr sz="2000" i="1">
                <a:solidFill>
                  <a:schemeClr val="tx1"/>
                </a:solidFill>
                <a:latin typeface="Arial" charset="0"/>
                <a:ea typeface="ＭＳ Ｐゴシック" charset="0"/>
              </a:defRPr>
            </a:lvl2pPr>
            <a:lvl3pPr marL="1143000" indent="-228600" eaLnBrk="0" hangingPunct="0">
              <a:defRPr sz="2000" i="1">
                <a:solidFill>
                  <a:schemeClr val="tx1"/>
                </a:solidFill>
                <a:latin typeface="Arial" charset="0"/>
                <a:ea typeface="ＭＳ Ｐゴシック" charset="0"/>
              </a:defRPr>
            </a:lvl3pPr>
            <a:lvl4pPr marL="1600200" indent="-228600" eaLnBrk="0" hangingPunct="0">
              <a:defRPr sz="2000" i="1">
                <a:solidFill>
                  <a:schemeClr val="tx1"/>
                </a:solidFill>
                <a:latin typeface="Arial" charset="0"/>
                <a:ea typeface="ＭＳ Ｐゴシック" charset="0"/>
              </a:defRPr>
            </a:lvl4pPr>
            <a:lvl5pPr marL="2057400" indent="-228600" eaLnBrk="0" hangingPunct="0">
              <a:defRPr sz="2000" i="1">
                <a:solidFill>
                  <a:schemeClr val="tx1"/>
                </a:solidFill>
                <a:latin typeface="Arial" charset="0"/>
                <a:ea typeface="ＭＳ Ｐゴシック" charset="0"/>
              </a:defRPr>
            </a:lvl5pPr>
            <a:lvl6pPr marL="2514600" indent="-228600" eaLnBrk="0" fontAlgn="base" hangingPunct="0">
              <a:spcBef>
                <a:spcPct val="50000"/>
              </a:spcBef>
              <a:spcAft>
                <a:spcPct val="0"/>
              </a:spcAft>
              <a:defRPr sz="2000" i="1">
                <a:solidFill>
                  <a:schemeClr val="tx1"/>
                </a:solidFill>
                <a:latin typeface="Arial" charset="0"/>
                <a:ea typeface="ＭＳ Ｐゴシック" charset="0"/>
              </a:defRPr>
            </a:lvl6pPr>
            <a:lvl7pPr marL="2971800" indent="-228600" eaLnBrk="0" fontAlgn="base" hangingPunct="0">
              <a:spcBef>
                <a:spcPct val="50000"/>
              </a:spcBef>
              <a:spcAft>
                <a:spcPct val="0"/>
              </a:spcAft>
              <a:defRPr sz="2000" i="1">
                <a:solidFill>
                  <a:schemeClr val="tx1"/>
                </a:solidFill>
                <a:latin typeface="Arial" charset="0"/>
                <a:ea typeface="ＭＳ Ｐゴシック" charset="0"/>
              </a:defRPr>
            </a:lvl7pPr>
            <a:lvl8pPr marL="3429000" indent="-228600" eaLnBrk="0" fontAlgn="base" hangingPunct="0">
              <a:spcBef>
                <a:spcPct val="50000"/>
              </a:spcBef>
              <a:spcAft>
                <a:spcPct val="0"/>
              </a:spcAft>
              <a:defRPr sz="2000" i="1">
                <a:solidFill>
                  <a:schemeClr val="tx1"/>
                </a:solidFill>
                <a:latin typeface="Arial" charset="0"/>
                <a:ea typeface="ＭＳ Ｐゴシック" charset="0"/>
              </a:defRPr>
            </a:lvl8pPr>
            <a:lvl9pPr marL="3886200" indent="-228600" eaLnBrk="0" fontAlgn="base" hangingPunct="0">
              <a:spcBef>
                <a:spcPct val="50000"/>
              </a:spcBef>
              <a:spcAft>
                <a:spcPct val="0"/>
              </a:spcAft>
              <a:defRPr sz="2000" i="1">
                <a:solidFill>
                  <a:schemeClr val="tx1"/>
                </a:solidFill>
                <a:latin typeface="Arial" charset="0"/>
                <a:ea typeface="ＭＳ Ｐゴシック" charset="0"/>
              </a:defRPr>
            </a:lvl9pPr>
          </a:lstStyle>
          <a:p>
            <a:pPr eaLnBrk="1" hangingPunct="1"/>
            <a:r>
              <a:rPr lang="en-US" sz="1400" b="1" dirty="0"/>
              <a:t>Source</a:t>
            </a:r>
            <a:r>
              <a:rPr lang="en-US" sz="1400" dirty="0"/>
              <a:t>: OSHA Instruction CPL 02-00-051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52578" name="Title 1"/>
          <p:cNvSpPr>
            <a:spLocks noGrp="1"/>
          </p:cNvSpPr>
          <p:nvPr>
            <p:ph type="title"/>
          </p:nvPr>
        </p:nvSpPr>
        <p:spPr>
          <a:xfrm>
            <a:off x="1253175" y="0"/>
            <a:ext cx="7890825" cy="892629"/>
          </a:xfrm>
        </p:spPr>
        <p:txBody>
          <a:bodyPr/>
          <a:lstStyle/>
          <a:p>
            <a:pPr eaLnBrk="1" hangingPunct="1"/>
            <a:r>
              <a:rPr lang="en-US" sz="3600" dirty="0">
                <a:latin typeface="Calibri" charset="0"/>
              </a:rPr>
              <a:t>Enforcement</a:t>
            </a:r>
            <a:r>
              <a:rPr lang="en-US" dirty="0">
                <a:latin typeface="Calibri" charset="0"/>
              </a:rPr>
              <a:t> </a:t>
            </a:r>
          </a:p>
        </p:txBody>
      </p:sp>
      <p:sp>
        <p:nvSpPr>
          <p:cNvPr id="152579" name="Content Placeholder 2"/>
          <p:cNvSpPr>
            <a:spLocks noGrp="1"/>
          </p:cNvSpPr>
          <p:nvPr>
            <p:ph idx="1"/>
          </p:nvPr>
        </p:nvSpPr>
        <p:spPr>
          <a:xfrm>
            <a:off x="1807028" y="2061029"/>
            <a:ext cx="6892472" cy="4065134"/>
          </a:xfrm>
        </p:spPr>
        <p:txBody>
          <a:bodyPr>
            <a:noAutofit/>
          </a:bodyPr>
          <a:lstStyle/>
          <a:p>
            <a:pPr eaLnBrk="1" hangingPunct="1">
              <a:buFont typeface="Arial" charset="0"/>
              <a:buNone/>
            </a:pPr>
            <a:r>
              <a:rPr lang="en-US" sz="2800" dirty="0"/>
              <a:t>What does exempt from enforcement of </a:t>
            </a:r>
            <a:r>
              <a:rPr lang="en-US" sz="2800" u="sng" dirty="0"/>
              <a:t>all</a:t>
            </a:r>
            <a:r>
              <a:rPr lang="en-US" sz="2800" dirty="0"/>
              <a:t> rules, regulations, standards or orders mean?</a:t>
            </a:r>
          </a:p>
          <a:p>
            <a:pPr eaLnBrk="1" hangingPunct="1"/>
            <a:r>
              <a:rPr lang="en-US" sz="2800" dirty="0"/>
              <a:t>Can not use Federal funds to inspect or cite.</a:t>
            </a:r>
          </a:p>
          <a:p>
            <a:pPr eaLnBrk="1" hangingPunct="1"/>
            <a:r>
              <a:rPr lang="en-US" sz="2800" dirty="0"/>
              <a:t>A state plan can</a:t>
            </a:r>
            <a:r>
              <a:rPr lang="ja-JP" altLang="en-US" sz="2800" dirty="0"/>
              <a:t> </a:t>
            </a:r>
            <a:r>
              <a:rPr lang="en-US" altLang="ja-JP" sz="2800" dirty="0"/>
              <a:t>not</a:t>
            </a:r>
            <a:r>
              <a:rPr lang="en-US" sz="2800" dirty="0"/>
              <a:t> use federal funds to inspect </a:t>
            </a:r>
          </a:p>
          <a:p>
            <a:pPr eaLnBrk="1" hangingPunct="1"/>
            <a:r>
              <a:rPr lang="en-US" sz="2800" dirty="0"/>
              <a:t>But the state plans can use state funds to inspect.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54626" name="Title 1"/>
          <p:cNvSpPr>
            <a:spLocks noGrp="1"/>
          </p:cNvSpPr>
          <p:nvPr>
            <p:ph type="title"/>
          </p:nvPr>
        </p:nvSpPr>
        <p:spPr>
          <a:xfrm>
            <a:off x="1676400" y="0"/>
            <a:ext cx="7467600" cy="899886"/>
          </a:xfrm>
        </p:spPr>
        <p:txBody>
          <a:bodyPr>
            <a:normAutofit/>
          </a:bodyPr>
          <a:lstStyle/>
          <a:p>
            <a:pPr eaLnBrk="1" hangingPunct="1"/>
            <a:r>
              <a:rPr lang="en-US" sz="3600" dirty="0">
                <a:latin typeface="Calibri" charset="0"/>
              </a:rPr>
              <a:t>Injury or Fatality </a:t>
            </a:r>
          </a:p>
        </p:txBody>
      </p:sp>
      <p:sp>
        <p:nvSpPr>
          <p:cNvPr id="154627" name="Content Placeholder 2"/>
          <p:cNvSpPr>
            <a:spLocks noGrp="1"/>
          </p:cNvSpPr>
          <p:nvPr>
            <p:ph idx="1"/>
          </p:nvPr>
        </p:nvSpPr>
        <p:spPr>
          <a:xfrm>
            <a:off x="1089991" y="1504120"/>
            <a:ext cx="7785651" cy="4558749"/>
          </a:xfrm>
        </p:spPr>
        <p:txBody>
          <a:bodyPr>
            <a:normAutofit/>
          </a:bodyPr>
          <a:lstStyle/>
          <a:p>
            <a:pPr algn="ctr" eaLnBrk="1" hangingPunct="1">
              <a:buFont typeface="Arial" charset="0"/>
              <a:buNone/>
            </a:pPr>
            <a:r>
              <a:rPr lang="en-US" sz="2400" dirty="0">
                <a:latin typeface="Calibri" charset="0"/>
                <a:cs typeface="Arial" charset="0"/>
              </a:rPr>
              <a:t>Does the Exemption still hold true with injuries                         and a fatality?   </a:t>
            </a:r>
            <a:r>
              <a:rPr lang="en-US" sz="2000" b="1" dirty="0">
                <a:latin typeface="Calibri" charset="0"/>
                <a:cs typeface="Arial" charset="0"/>
              </a:rPr>
              <a:t>YES </a:t>
            </a:r>
          </a:p>
          <a:p>
            <a:pPr algn="ctr" eaLnBrk="1" hangingPunct="1">
              <a:buFont typeface="Arial" charset="0"/>
              <a:buNone/>
            </a:pPr>
            <a:endParaRPr lang="en-US" sz="1100" b="1" dirty="0">
              <a:latin typeface="Calibri" charset="0"/>
              <a:cs typeface="Arial" charset="0"/>
            </a:endParaRPr>
          </a:p>
          <a:p>
            <a:pPr marL="457200" lvl="1" indent="0" eaLnBrk="1" hangingPunct="1">
              <a:buNone/>
            </a:pPr>
            <a:r>
              <a:rPr lang="en-US" sz="2000" dirty="0">
                <a:latin typeface="Calibri" charset="0"/>
                <a:cs typeface="Arial" charset="0"/>
              </a:rPr>
              <a:t>Small farms, however, are not actually exempt from OSHA regulations because:</a:t>
            </a:r>
          </a:p>
          <a:p>
            <a:pPr marL="457200" lvl="1" indent="0" eaLnBrk="1" hangingPunct="1">
              <a:buNone/>
            </a:pPr>
            <a:endParaRPr lang="en-US" sz="1100" dirty="0">
              <a:latin typeface="Calibri" charset="0"/>
              <a:cs typeface="Arial" charset="0"/>
            </a:endParaRPr>
          </a:p>
          <a:p>
            <a:pPr lvl="2" eaLnBrk="1" hangingPunct="1">
              <a:buFont typeface="Wingdings" charset="0"/>
              <a:buChar char="ü"/>
            </a:pPr>
            <a:r>
              <a:rPr lang="en-US" sz="2000" dirty="0">
                <a:latin typeface="Calibri" charset="0"/>
                <a:cs typeface="Arial" charset="0"/>
              </a:rPr>
              <a:t>Legally OSHA covers all farms, even though OSHA cannot inspect or cite farms with 10 or fewer employees.</a:t>
            </a:r>
          </a:p>
          <a:p>
            <a:pPr lvl="2" eaLnBrk="1" hangingPunct="1">
              <a:buFont typeface="Arial" charset="0"/>
              <a:buNone/>
            </a:pPr>
            <a:endParaRPr lang="en-US" sz="1800" dirty="0">
              <a:latin typeface="Arial" charset="0"/>
              <a:cs typeface="Arial" charset="0"/>
            </a:endParaRPr>
          </a:p>
          <a:p>
            <a:pPr lvl="1" eaLnBrk="1" hangingPunct="1">
              <a:buFont typeface="Arial" charset="0"/>
              <a:buChar char="•"/>
            </a:pPr>
            <a:r>
              <a:rPr lang="en-US" sz="2000" b="1" i="1" dirty="0">
                <a:solidFill>
                  <a:srgbClr val="FF0000"/>
                </a:solidFill>
                <a:latin typeface="Calibri" charset="0"/>
                <a:cs typeface="Arial" charset="0"/>
              </a:rPr>
              <a:t>One important reason for understanding that small farms still fall under OSHA is that, in a court of law, OSHA rules and regulations may be used to identify safe and unsafe conditions on the farm.</a:t>
            </a:r>
          </a:p>
          <a:p>
            <a:pPr lvl="1" eaLnBrk="1" hangingPunct="1">
              <a:buFont typeface="Arial" charset="0"/>
              <a:buChar char="•"/>
            </a:pPr>
            <a:r>
              <a:rPr lang="en-US" sz="2000" b="1" i="1" dirty="0">
                <a:solidFill>
                  <a:srgbClr val="FF0000"/>
                </a:solidFill>
                <a:latin typeface="Calibri" charset="0"/>
                <a:cs typeface="Arial" charset="0"/>
              </a:rPr>
              <a:t>State plan - state may be more stringent based on the state regulations. </a:t>
            </a:r>
          </a:p>
          <a:p>
            <a:pPr eaLnBrk="1" hangingPunct="1"/>
            <a:endParaRPr lang="en-US" sz="2800" dirty="0">
              <a:latin typeface="Calibri" charset="0"/>
            </a:endParaRPr>
          </a:p>
          <a:p>
            <a:pPr eaLnBrk="1" hangingPunct="1">
              <a:buFont typeface="Arial" charset="0"/>
              <a:buNone/>
            </a:pPr>
            <a:endParaRPr lang="en-US" sz="1600" dirty="0">
              <a:latin typeface="Calibri" charset="0"/>
            </a:endParaRPr>
          </a:p>
          <a:p>
            <a:pPr eaLnBrk="1" hangingPunct="1"/>
            <a:endParaRPr lang="en-US" sz="1600" dirty="0">
              <a:latin typeface="Calibri"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u="sng" dirty="0"/>
              <a:t>Define your farming operation: </a:t>
            </a:r>
            <a:br>
              <a:rPr lang="en-US" u="sng" dirty="0"/>
            </a:br>
            <a:endParaRPr lang="en-US" dirty="0"/>
          </a:p>
        </p:txBody>
      </p:sp>
      <p:sp>
        <p:nvSpPr>
          <p:cNvPr id="3" name="Content Placeholder 2"/>
          <p:cNvSpPr>
            <a:spLocks noGrp="1"/>
          </p:cNvSpPr>
          <p:nvPr>
            <p:ph idx="4294967295"/>
          </p:nvPr>
        </p:nvSpPr>
        <p:spPr>
          <a:xfrm>
            <a:off x="1524000" y="1600200"/>
            <a:ext cx="7620000" cy="4525963"/>
          </a:xfrm>
        </p:spPr>
        <p:txBody>
          <a:bodyPr rtlCol="0">
            <a:normAutofit fontScale="92500" lnSpcReduction="20000"/>
          </a:bodyPr>
          <a:lstStyle/>
          <a:p>
            <a:pPr eaLnBrk="1" fontAlgn="auto" hangingPunct="1">
              <a:spcAft>
                <a:spcPts val="0"/>
              </a:spcAft>
              <a:buFont typeface="Arial" pitchFamily="34" charset="0"/>
              <a:buChar char="•"/>
              <a:defRPr/>
            </a:pPr>
            <a:r>
              <a:rPr lang="en-US" sz="3500" u="sng" dirty="0">
                <a:ea typeface="+mn-ea"/>
              </a:rPr>
              <a:t>Define your farming operation: </a:t>
            </a:r>
          </a:p>
          <a:p>
            <a:pPr eaLnBrk="1" fontAlgn="auto" hangingPunct="1">
              <a:spcAft>
                <a:spcPts val="0"/>
              </a:spcAft>
              <a:buFont typeface="Arial" charset="0"/>
              <a:buNone/>
              <a:defRPr/>
            </a:pPr>
            <a:r>
              <a:rPr lang="en-US" sz="3500" u="sng" dirty="0">
                <a:ea typeface="+mn-ea"/>
              </a:rPr>
              <a:t> </a:t>
            </a:r>
          </a:p>
          <a:p>
            <a:pPr marL="0" indent="0" eaLnBrk="1" fontAlgn="auto" hangingPunct="1">
              <a:spcAft>
                <a:spcPts val="0"/>
              </a:spcAft>
              <a:buFont typeface="Arial" pitchFamily="34" charset="0"/>
              <a:buNone/>
              <a:defRPr/>
            </a:pPr>
            <a:r>
              <a:rPr lang="en-US" sz="3500" dirty="0">
                <a:ea typeface="+mn-ea"/>
              </a:rPr>
              <a:t>    </a:t>
            </a:r>
          </a:p>
          <a:p>
            <a:pPr eaLnBrk="1" fontAlgn="auto" hangingPunct="1">
              <a:spcAft>
                <a:spcPts val="0"/>
              </a:spcAft>
              <a:buFont typeface="Arial" pitchFamily="34" charset="0"/>
              <a:buChar char="•"/>
              <a:defRPr/>
            </a:pPr>
            <a:r>
              <a:rPr lang="en-US" sz="3500" u="sng" dirty="0">
                <a:ea typeface="+mn-ea"/>
              </a:rPr>
              <a:t>Do you have employees?</a:t>
            </a:r>
          </a:p>
          <a:p>
            <a:pPr eaLnBrk="1" fontAlgn="auto" hangingPunct="1">
              <a:spcAft>
                <a:spcPts val="0"/>
              </a:spcAft>
              <a:buFont typeface="Arial" charset="0"/>
              <a:buNone/>
              <a:defRPr/>
            </a:pPr>
            <a:endParaRPr lang="en-US" sz="2800" u="sng" dirty="0">
              <a:ea typeface="+mn-ea"/>
            </a:endParaRPr>
          </a:p>
          <a:p>
            <a:pPr marL="0" indent="0" eaLnBrk="1" fontAlgn="auto" hangingPunct="1">
              <a:spcAft>
                <a:spcPts val="0"/>
              </a:spcAft>
              <a:buFont typeface="Arial" pitchFamily="34" charset="0"/>
              <a:buNone/>
              <a:defRPr/>
            </a:pPr>
            <a:endParaRPr lang="en-US" sz="2800" u="sng" dirty="0">
              <a:ea typeface="+mn-ea"/>
            </a:endParaRPr>
          </a:p>
          <a:p>
            <a:pPr marL="0" indent="0" eaLnBrk="1" fontAlgn="auto" hangingPunct="1">
              <a:spcAft>
                <a:spcPts val="0"/>
              </a:spcAft>
              <a:buFont typeface="Arial" pitchFamily="34" charset="0"/>
              <a:buNone/>
              <a:defRPr/>
            </a:pPr>
            <a:endParaRPr lang="en-US" sz="2800" u="sng" dirty="0">
              <a:ea typeface="+mn-ea"/>
            </a:endParaRPr>
          </a:p>
          <a:p>
            <a:pPr marL="0" indent="0" eaLnBrk="1" fontAlgn="auto" hangingPunct="1">
              <a:spcAft>
                <a:spcPts val="0"/>
              </a:spcAft>
              <a:buFont typeface="Arial" pitchFamily="34" charset="0"/>
              <a:buNone/>
              <a:defRPr/>
            </a:pPr>
            <a:endParaRPr lang="en-US" sz="2800" u="sng" dirty="0">
              <a:ea typeface="+mn-ea"/>
            </a:endParaRPr>
          </a:p>
          <a:p>
            <a:pPr marL="0" indent="0" eaLnBrk="1" fontAlgn="auto" hangingPunct="1">
              <a:spcAft>
                <a:spcPts val="0"/>
              </a:spcAft>
              <a:buFont typeface="Arial" pitchFamily="34" charset="0"/>
              <a:buNone/>
              <a:defRPr/>
            </a:pPr>
            <a:endParaRPr lang="en-US" sz="2800" i="1" u="sng" dirty="0">
              <a:ea typeface="+mn-ea"/>
            </a:endParaRPr>
          </a:p>
          <a:p>
            <a:pPr marL="0" indent="0" eaLnBrk="1" fontAlgn="auto" hangingPunct="1">
              <a:spcAft>
                <a:spcPts val="0"/>
              </a:spcAft>
              <a:buFont typeface="Arial" pitchFamily="34" charset="0"/>
              <a:buNone/>
              <a:defRPr/>
            </a:pPr>
            <a:r>
              <a:rPr lang="en-US" sz="2400" i="1" dirty="0">
                <a:ea typeface="+mn-ea"/>
              </a:rPr>
              <a:t>                        </a:t>
            </a:r>
            <a:r>
              <a:rPr lang="en-US" sz="1800" i="1" dirty="0">
                <a:ea typeface="+mn-ea"/>
              </a:rPr>
              <a:t>Source:  Occupational Safety &amp; Health Act  1970</a:t>
            </a:r>
            <a:endParaRPr lang="en-US" sz="2400" i="1" dirty="0">
              <a:ea typeface="+mn-ea"/>
            </a:endParaRPr>
          </a:p>
          <a:p>
            <a:pPr lvl="1" eaLnBrk="1" fontAlgn="auto" hangingPunct="1">
              <a:spcAft>
                <a:spcPts val="0"/>
              </a:spcAft>
              <a:buFont typeface="Arial" pitchFamily="34" charset="0"/>
              <a:buChar char="–"/>
              <a:defRPr/>
            </a:pPr>
            <a:endParaRPr lang="en-US" u="sng" dirty="0">
              <a:ea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56674" name="Title 1"/>
          <p:cNvSpPr>
            <a:spLocks noGrp="1"/>
          </p:cNvSpPr>
          <p:nvPr>
            <p:ph type="title"/>
          </p:nvPr>
        </p:nvSpPr>
        <p:spPr>
          <a:xfrm>
            <a:off x="1353429" y="0"/>
            <a:ext cx="7790570" cy="885371"/>
          </a:xfrm>
        </p:spPr>
        <p:txBody>
          <a:bodyPr>
            <a:normAutofit/>
          </a:bodyPr>
          <a:lstStyle/>
          <a:p>
            <a:pPr eaLnBrk="1" hangingPunct="1"/>
            <a:r>
              <a:rPr lang="en-US" sz="3600" dirty="0">
                <a:latin typeface="Calibri" charset="0"/>
              </a:rPr>
              <a:t>Farming Operation</a:t>
            </a:r>
          </a:p>
        </p:txBody>
      </p:sp>
      <p:sp>
        <p:nvSpPr>
          <p:cNvPr id="156675" name="Content Placeholder 2"/>
          <p:cNvSpPr>
            <a:spLocks noGrp="1"/>
          </p:cNvSpPr>
          <p:nvPr>
            <p:ph idx="1"/>
          </p:nvPr>
        </p:nvSpPr>
        <p:spPr>
          <a:xfrm>
            <a:off x="1143000" y="2075543"/>
            <a:ext cx="7543800" cy="4050620"/>
          </a:xfrm>
        </p:spPr>
        <p:txBody>
          <a:bodyPr>
            <a:normAutofit fontScale="92500"/>
          </a:bodyPr>
          <a:lstStyle/>
          <a:p>
            <a:pPr marL="0" indent="0" eaLnBrk="1" hangingPunct="1">
              <a:buNone/>
            </a:pPr>
            <a:r>
              <a:rPr lang="en-US" sz="2800" dirty="0">
                <a:latin typeface="Calibri" charset="0"/>
              </a:rPr>
              <a:t>A "farming operation" means any operation involved in the growing or harvesting of crops, the raising of livestock or poultry, or related activities conducted by a farmer on sites such as farms, ranches, orchards, dairy farms or similar farming operations. </a:t>
            </a:r>
          </a:p>
          <a:p>
            <a:pPr marL="0" indent="0" eaLnBrk="1" hangingPunct="1">
              <a:buNone/>
            </a:pPr>
            <a:endParaRPr lang="en-US" sz="2800" dirty="0">
              <a:latin typeface="Calibri" charset="0"/>
            </a:endParaRPr>
          </a:p>
          <a:p>
            <a:pPr eaLnBrk="1" hangingPunct="1">
              <a:buFont typeface="Arial" charset="0"/>
              <a:buNone/>
            </a:pPr>
            <a:endParaRPr lang="en-US" sz="2000" dirty="0">
              <a:latin typeface="Calibri" charset="0"/>
            </a:endParaRPr>
          </a:p>
          <a:p>
            <a:pPr eaLnBrk="1" hangingPunct="1">
              <a:buFont typeface="Arial" charset="0"/>
              <a:buNone/>
            </a:pPr>
            <a:endParaRPr lang="en-US" sz="2000" dirty="0">
              <a:latin typeface="Calibri" charset="0"/>
            </a:endParaRPr>
          </a:p>
          <a:p>
            <a:pPr eaLnBrk="1" hangingPunct="1">
              <a:buFont typeface="Arial" charset="0"/>
              <a:buNone/>
            </a:pPr>
            <a:r>
              <a:rPr lang="en-US" sz="2000" dirty="0">
                <a:latin typeface="Calibri" charset="0"/>
              </a:rPr>
              <a:t>	Source: </a:t>
            </a:r>
            <a:r>
              <a:rPr lang="en-US" sz="2000" dirty="0" err="1">
                <a:latin typeface="Calibri" charset="0"/>
              </a:rPr>
              <a:t>OSHA.gov</a:t>
            </a:r>
            <a:r>
              <a:rPr lang="en-US" sz="2000" dirty="0">
                <a:latin typeface="Calibri" charset="0"/>
              </a:rPr>
              <a:t> </a:t>
            </a:r>
            <a:r>
              <a:rPr lang="en-US" sz="2400" dirty="0">
                <a:latin typeface="Calibri" charset="0"/>
              </a:rPr>
              <a:t/>
            </a:r>
            <a:br>
              <a:rPr lang="en-US" sz="2400" dirty="0">
                <a:latin typeface="Calibri" charset="0"/>
              </a:rPr>
            </a:br>
            <a:endParaRPr lang="en-US" sz="2400" dirty="0">
              <a:latin typeface="Calibri"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57698" name="Title 1"/>
          <p:cNvSpPr>
            <a:spLocks noGrp="1"/>
          </p:cNvSpPr>
          <p:nvPr>
            <p:ph type="title"/>
          </p:nvPr>
        </p:nvSpPr>
        <p:spPr>
          <a:xfrm>
            <a:off x="2138752" y="0"/>
            <a:ext cx="6776648" cy="899886"/>
          </a:xfrm>
        </p:spPr>
        <p:txBody>
          <a:bodyPr>
            <a:normAutofit/>
          </a:bodyPr>
          <a:lstStyle/>
          <a:p>
            <a:pPr eaLnBrk="1" hangingPunct="1"/>
            <a:r>
              <a:rPr lang="en-US" sz="3200" dirty="0">
                <a:latin typeface="Calibri" charset="0"/>
              </a:rPr>
              <a:t>Standard Industrial Classification (SIC)</a:t>
            </a:r>
          </a:p>
        </p:txBody>
      </p:sp>
      <p:sp>
        <p:nvSpPr>
          <p:cNvPr id="3" name="Content Placeholder 2"/>
          <p:cNvSpPr>
            <a:spLocks noGrp="1"/>
          </p:cNvSpPr>
          <p:nvPr>
            <p:ph idx="1"/>
          </p:nvPr>
        </p:nvSpPr>
        <p:spPr>
          <a:xfrm>
            <a:off x="1587500" y="1739348"/>
            <a:ext cx="7009848" cy="4939747"/>
          </a:xfrm>
        </p:spPr>
        <p:txBody>
          <a:bodyPr>
            <a:normAutofit fontScale="92500" lnSpcReduction="20000"/>
          </a:bodyPr>
          <a:lstStyle/>
          <a:p>
            <a:pPr marL="0" indent="0" eaLnBrk="1" hangingPunct="1">
              <a:lnSpc>
                <a:spcPct val="80000"/>
              </a:lnSpc>
              <a:buNone/>
            </a:pPr>
            <a:r>
              <a:rPr lang="en-US" sz="2400" dirty="0">
                <a:cs typeface="Arial" charset="0"/>
              </a:rPr>
              <a:t>These are employers engaged in businesses that </a:t>
            </a:r>
          </a:p>
          <a:p>
            <a:pPr marL="0" indent="0" eaLnBrk="1" hangingPunct="1">
              <a:lnSpc>
                <a:spcPct val="80000"/>
              </a:lnSpc>
              <a:buNone/>
            </a:pPr>
            <a:r>
              <a:rPr lang="en-US" sz="2400" dirty="0">
                <a:cs typeface="Arial" charset="0"/>
              </a:rPr>
              <a:t>have a </a:t>
            </a:r>
            <a:r>
              <a:rPr lang="en-US" sz="2400" b="1" dirty="0">
                <a:cs typeface="Arial" charset="0"/>
              </a:rPr>
              <a:t>two digit Standard Industrial Classification (SIC) </a:t>
            </a:r>
            <a:r>
              <a:rPr lang="en-US" sz="2400" dirty="0">
                <a:cs typeface="Arial" charset="0"/>
              </a:rPr>
              <a:t>of:</a:t>
            </a:r>
          </a:p>
          <a:p>
            <a:pPr marL="0" indent="0" eaLnBrk="1" hangingPunct="1">
              <a:lnSpc>
                <a:spcPct val="80000"/>
              </a:lnSpc>
              <a:buNone/>
            </a:pPr>
            <a:endParaRPr lang="en-US" sz="2400" dirty="0">
              <a:cs typeface="Arial" charset="0"/>
            </a:endParaRPr>
          </a:p>
          <a:p>
            <a:pPr>
              <a:lnSpc>
                <a:spcPct val="80000"/>
              </a:lnSpc>
            </a:pPr>
            <a:r>
              <a:rPr lang="en-US" sz="2400" dirty="0">
                <a:cs typeface="Arial" charset="0"/>
              </a:rPr>
              <a:t>01 (Agricultural Production - Crops)</a:t>
            </a:r>
          </a:p>
          <a:p>
            <a:pPr>
              <a:lnSpc>
                <a:spcPct val="80000"/>
              </a:lnSpc>
            </a:pPr>
            <a:r>
              <a:rPr lang="en-US" sz="2400" dirty="0">
                <a:cs typeface="Arial" charset="0"/>
              </a:rPr>
              <a:t>02 (Agricultural Production - Livestock and Animal  Specialties)</a:t>
            </a:r>
          </a:p>
          <a:p>
            <a:pPr>
              <a:lnSpc>
                <a:spcPct val="80000"/>
              </a:lnSpc>
            </a:pPr>
            <a:r>
              <a:rPr lang="en-US" sz="2400" b="1" dirty="0">
                <a:cs typeface="Arial" charset="0"/>
              </a:rPr>
              <a:t>Four digit SIC </a:t>
            </a:r>
          </a:p>
          <a:p>
            <a:pPr lvl="1">
              <a:lnSpc>
                <a:spcPct val="80000"/>
              </a:lnSpc>
            </a:pPr>
            <a:r>
              <a:rPr lang="en-US" sz="2400" dirty="0">
                <a:cs typeface="Arial" charset="0"/>
              </a:rPr>
              <a:t>0711 (Soil Preparation Services)</a:t>
            </a:r>
          </a:p>
          <a:p>
            <a:pPr lvl="1">
              <a:lnSpc>
                <a:spcPct val="80000"/>
              </a:lnSpc>
            </a:pPr>
            <a:r>
              <a:rPr lang="en-US" sz="2400" dirty="0">
                <a:cs typeface="Arial" charset="0"/>
              </a:rPr>
              <a:t>0721 (Crop Planting, Cultivating, and Protecting)</a:t>
            </a:r>
          </a:p>
          <a:p>
            <a:pPr lvl="1">
              <a:lnSpc>
                <a:spcPct val="80000"/>
              </a:lnSpc>
            </a:pPr>
            <a:r>
              <a:rPr lang="en-US" sz="2400" dirty="0">
                <a:cs typeface="Arial" charset="0"/>
              </a:rPr>
              <a:t>0722 (Crop Harvesting, Primarily by Machine)</a:t>
            </a:r>
          </a:p>
          <a:p>
            <a:pPr lvl="1">
              <a:lnSpc>
                <a:spcPct val="80000"/>
              </a:lnSpc>
            </a:pPr>
            <a:r>
              <a:rPr lang="en-US" sz="2400" dirty="0">
                <a:cs typeface="Arial" charset="0"/>
              </a:rPr>
              <a:t>0761 (Farm Labor Contractors and Crew Leaders) </a:t>
            </a:r>
          </a:p>
          <a:p>
            <a:pPr lvl="1">
              <a:lnSpc>
                <a:spcPct val="80000"/>
              </a:lnSpc>
            </a:pPr>
            <a:r>
              <a:rPr lang="en-US" sz="2400" dirty="0">
                <a:cs typeface="Arial" charset="0"/>
              </a:rPr>
              <a:t>0762 Farm Management Services). </a:t>
            </a:r>
          </a:p>
          <a:p>
            <a:pPr marL="0" indent="0" eaLnBrk="1" hangingPunct="1">
              <a:lnSpc>
                <a:spcPct val="80000"/>
              </a:lnSpc>
              <a:buNone/>
            </a:pPr>
            <a:endParaRPr lang="en-US" sz="2400" dirty="0"/>
          </a:p>
          <a:p>
            <a:pPr marL="0" indent="0" eaLnBrk="1" hangingPunct="1">
              <a:lnSpc>
                <a:spcPct val="80000"/>
              </a:lnSpc>
              <a:buNone/>
            </a:pPr>
            <a:r>
              <a:rPr lang="en-US" sz="2400" dirty="0"/>
              <a:t>To find your SIC code:</a:t>
            </a:r>
          </a:p>
          <a:p>
            <a:pPr marL="0" indent="0" eaLnBrk="1" hangingPunct="1">
              <a:lnSpc>
                <a:spcPct val="80000"/>
              </a:lnSpc>
              <a:buNone/>
            </a:pPr>
            <a:r>
              <a:rPr lang="en-US" sz="2400" dirty="0"/>
              <a:t>	Insurance policy</a:t>
            </a:r>
          </a:p>
          <a:p>
            <a:pPr marL="0" indent="0" eaLnBrk="1" hangingPunct="1">
              <a:lnSpc>
                <a:spcPct val="80000"/>
              </a:lnSpc>
              <a:buNone/>
            </a:pPr>
            <a:r>
              <a:rPr lang="en-US" sz="2400" dirty="0"/>
              <a:t>	tax preparers  </a:t>
            </a:r>
          </a:p>
          <a:p>
            <a:pPr eaLnBrk="1" hangingPunct="1">
              <a:lnSpc>
                <a:spcPct val="80000"/>
              </a:lnSpc>
              <a:buFont typeface="Arial" charset="0"/>
              <a:buNone/>
            </a:pPr>
            <a:r>
              <a:rPr lang="en-US" sz="2400" dirty="0"/>
              <a:t>	</a:t>
            </a:r>
            <a:endParaRPr lang="en-US" sz="2500" dirty="0">
              <a:latin typeface="Calibri"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9026" name="Title 1"/>
          <p:cNvSpPr>
            <a:spLocks noGrp="1"/>
          </p:cNvSpPr>
          <p:nvPr>
            <p:ph type="title"/>
          </p:nvPr>
        </p:nvSpPr>
        <p:spPr>
          <a:xfrm>
            <a:off x="947530" y="318052"/>
            <a:ext cx="7391400" cy="885371"/>
          </a:xfrm>
        </p:spPr>
        <p:txBody>
          <a:bodyPr>
            <a:normAutofit/>
          </a:bodyPr>
          <a:lstStyle/>
          <a:p>
            <a:pPr eaLnBrk="1" hangingPunct="1"/>
            <a:r>
              <a:rPr lang="en-US" sz="3600" dirty="0">
                <a:latin typeface="Calibri" charset="0"/>
              </a:rPr>
              <a:t>Disclaimers</a:t>
            </a:r>
          </a:p>
        </p:txBody>
      </p:sp>
      <p:sp>
        <p:nvSpPr>
          <p:cNvPr id="3" name="Content Placeholder 2"/>
          <p:cNvSpPr>
            <a:spLocks noGrp="1"/>
          </p:cNvSpPr>
          <p:nvPr>
            <p:ph idx="1"/>
          </p:nvPr>
        </p:nvSpPr>
        <p:spPr>
          <a:xfrm>
            <a:off x="1348409" y="1475093"/>
            <a:ext cx="6781800" cy="3762829"/>
          </a:xfrm>
        </p:spPr>
        <p:txBody>
          <a:bodyPr>
            <a:normAutofit/>
          </a:bodyPr>
          <a:lstStyle/>
          <a:p>
            <a:pPr>
              <a:buNone/>
            </a:pPr>
            <a:r>
              <a:rPr lang="en-US" sz="3000" dirty="0">
                <a:latin typeface="Calibri" charset="0"/>
              </a:rPr>
              <a:t>    </a:t>
            </a:r>
            <a:r>
              <a:rPr lang="en-US" sz="2600" i="1" dirty="0">
                <a:latin typeface="Calibri" charset="0"/>
              </a:rPr>
              <a:t>This material was produced under a grant (SH26280SH4) from the Occupational Safety and Health Administration, U.S. Department of Labor. It does not necessarily  reflect the views or policies of the U.S. Department of Labor, nor does the mention of trade names, commercial products, or organization imply endorsement by the U.S. Government.</a:t>
            </a:r>
          </a:p>
          <a:p>
            <a:pPr eaLnBrk="1" hangingPunct="1">
              <a:lnSpc>
                <a:spcPct val="90000"/>
              </a:lnSpc>
              <a:buFont typeface="Arial" charset="0"/>
              <a:buNone/>
            </a:pPr>
            <a:endParaRPr lang="en-US" dirty="0">
              <a:latin typeface="Calibri"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58722" name="Title 1"/>
          <p:cNvSpPr>
            <a:spLocks noGrp="1"/>
          </p:cNvSpPr>
          <p:nvPr>
            <p:ph type="title"/>
          </p:nvPr>
        </p:nvSpPr>
        <p:spPr>
          <a:xfrm>
            <a:off x="914400" y="0"/>
            <a:ext cx="8229600" cy="1143000"/>
          </a:xfrm>
        </p:spPr>
        <p:txBody>
          <a:bodyPr>
            <a:normAutofit/>
          </a:bodyPr>
          <a:lstStyle/>
          <a:p>
            <a:pPr eaLnBrk="1" hangingPunct="1"/>
            <a:r>
              <a:rPr lang="en-US" sz="3600" dirty="0">
                <a:latin typeface="Calibri" charset="0"/>
              </a:rPr>
              <a:t>Employees</a:t>
            </a:r>
          </a:p>
        </p:txBody>
      </p:sp>
      <p:sp>
        <p:nvSpPr>
          <p:cNvPr id="3" name="Content Placeholder 2"/>
          <p:cNvSpPr>
            <a:spLocks noGrp="1"/>
          </p:cNvSpPr>
          <p:nvPr>
            <p:ph idx="1"/>
          </p:nvPr>
        </p:nvSpPr>
        <p:spPr>
          <a:xfrm>
            <a:off x="457200" y="1600200"/>
            <a:ext cx="8229600" cy="4950725"/>
          </a:xfrm>
        </p:spPr>
        <p:txBody>
          <a:bodyPr rtlCol="0">
            <a:noAutofit/>
          </a:bodyPr>
          <a:lstStyle/>
          <a:p>
            <a:pPr marL="0" indent="0" eaLnBrk="1" fontAlgn="auto" hangingPunct="1">
              <a:spcAft>
                <a:spcPts val="0"/>
              </a:spcAft>
              <a:buNone/>
              <a:defRPr/>
            </a:pPr>
            <a:r>
              <a:rPr lang="en-US" sz="2800" dirty="0">
                <a:ea typeface="+mn-ea"/>
              </a:rPr>
              <a:t>Do you employ 10 or fewer people (excluding family) at any time during the year?</a:t>
            </a:r>
          </a:p>
          <a:p>
            <a:pPr marL="0" indent="0" eaLnBrk="1" fontAlgn="auto" hangingPunct="1">
              <a:spcAft>
                <a:spcPts val="0"/>
              </a:spcAft>
              <a:buNone/>
              <a:defRPr/>
            </a:pPr>
            <a:endParaRPr lang="en-US" sz="2400" dirty="0">
              <a:ea typeface="+mn-ea"/>
            </a:endParaRPr>
          </a:p>
          <a:p>
            <a:pPr marL="0" indent="0" eaLnBrk="1" fontAlgn="auto" hangingPunct="1">
              <a:spcAft>
                <a:spcPts val="0"/>
              </a:spcAft>
              <a:buNone/>
              <a:defRPr/>
            </a:pPr>
            <a:r>
              <a:rPr lang="en-US" sz="2800" b="1" dirty="0">
                <a:latin typeface="Arial" pitchFamily="34" charset="0"/>
                <a:ea typeface="+mn-ea"/>
                <a:cs typeface="Arial" pitchFamily="34" charset="0"/>
              </a:rPr>
              <a:t>Background</a:t>
            </a:r>
            <a:r>
              <a:rPr lang="en-US" sz="2800" dirty="0">
                <a:latin typeface="Arial" pitchFamily="34" charset="0"/>
                <a:ea typeface="+mn-ea"/>
                <a:cs typeface="Arial" pitchFamily="34" charset="0"/>
              </a:rPr>
              <a:t>.</a:t>
            </a:r>
            <a:r>
              <a:rPr lang="en-US" sz="2800" dirty="0">
                <a:ea typeface="+mn-ea"/>
              </a:rPr>
              <a:t> In providing funding for OSHA, Congress has placed restrictions on enforcement activities regarding two categories of employers: </a:t>
            </a:r>
          </a:p>
          <a:p>
            <a:pPr lvl="1" eaLnBrk="1" fontAlgn="auto" hangingPunct="1">
              <a:spcAft>
                <a:spcPts val="0"/>
              </a:spcAft>
              <a:buFont typeface="Arial" pitchFamily="34" charset="0"/>
              <a:buChar char="•"/>
              <a:defRPr/>
            </a:pPr>
            <a:r>
              <a:rPr lang="en-US" dirty="0">
                <a:ea typeface="+mn-ea"/>
              </a:rPr>
              <a:t>small farming operations </a:t>
            </a:r>
          </a:p>
          <a:p>
            <a:pPr lvl="1" eaLnBrk="1" fontAlgn="auto" hangingPunct="1">
              <a:spcAft>
                <a:spcPts val="0"/>
              </a:spcAft>
              <a:buFont typeface="Arial" pitchFamily="34" charset="0"/>
              <a:buChar char="•"/>
              <a:defRPr/>
            </a:pPr>
            <a:r>
              <a:rPr lang="en-US" dirty="0">
                <a:ea typeface="+mn-ea"/>
              </a:rPr>
              <a:t>small employers in low-hazard industries. The Appropriations Act contains limits for OSH Act activities on a </a:t>
            </a:r>
            <a:r>
              <a:rPr lang="en-US" dirty="0">
                <a:solidFill>
                  <a:srgbClr val="FF0000"/>
                </a:solidFill>
                <a:ea typeface="+mn-ea"/>
              </a:rPr>
              <a:t>year-by-year basis.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59746" name="Title 1"/>
          <p:cNvSpPr>
            <a:spLocks noGrp="1"/>
          </p:cNvSpPr>
          <p:nvPr>
            <p:ph type="title"/>
          </p:nvPr>
        </p:nvSpPr>
        <p:spPr>
          <a:xfrm>
            <a:off x="1253175" y="-7257"/>
            <a:ext cx="7890825" cy="907143"/>
          </a:xfrm>
        </p:spPr>
        <p:txBody>
          <a:bodyPr>
            <a:normAutofit/>
          </a:bodyPr>
          <a:lstStyle/>
          <a:p>
            <a:pPr eaLnBrk="1" hangingPunct="1"/>
            <a:r>
              <a:rPr lang="en-US" sz="3600" dirty="0">
                <a:latin typeface="Calibri" charset="0"/>
              </a:rPr>
              <a:t>Family Members</a:t>
            </a:r>
          </a:p>
        </p:txBody>
      </p:sp>
      <p:sp>
        <p:nvSpPr>
          <p:cNvPr id="3" name="Content Placeholder 2"/>
          <p:cNvSpPr>
            <a:spLocks noGrp="1"/>
          </p:cNvSpPr>
          <p:nvPr>
            <p:ph idx="1"/>
          </p:nvPr>
        </p:nvSpPr>
        <p:spPr>
          <a:xfrm>
            <a:off x="964681" y="1652725"/>
            <a:ext cx="7315200" cy="4050620"/>
          </a:xfrm>
        </p:spPr>
        <p:txBody>
          <a:bodyPr>
            <a:normAutofit fontScale="92500" lnSpcReduction="10000"/>
          </a:bodyPr>
          <a:lstStyle/>
          <a:p>
            <a:pPr marL="457200" lvl="1" indent="0" eaLnBrk="1" hangingPunct="1">
              <a:lnSpc>
                <a:spcPct val="80000"/>
              </a:lnSpc>
              <a:buNone/>
            </a:pPr>
            <a:r>
              <a:rPr lang="en-US" sz="2600" dirty="0"/>
              <a:t>Family members of farm employers are not counted when determining the number of employees.</a:t>
            </a:r>
          </a:p>
          <a:p>
            <a:pPr marL="457200" lvl="1" indent="0" eaLnBrk="1" hangingPunct="1">
              <a:lnSpc>
                <a:spcPct val="80000"/>
              </a:lnSpc>
              <a:buNone/>
            </a:pPr>
            <a:r>
              <a:rPr lang="en-US" sz="2600" dirty="0"/>
              <a:t> </a:t>
            </a:r>
          </a:p>
          <a:p>
            <a:pPr marL="457200" lvl="1" indent="0" eaLnBrk="1" hangingPunct="1">
              <a:lnSpc>
                <a:spcPct val="80000"/>
              </a:lnSpc>
              <a:buNone/>
            </a:pPr>
            <a:r>
              <a:rPr lang="en-US" sz="2600" dirty="0"/>
              <a:t>Who are family members:</a:t>
            </a:r>
          </a:p>
          <a:p>
            <a:pPr lvl="2" eaLnBrk="1" hangingPunct="1">
              <a:lnSpc>
                <a:spcPct val="80000"/>
              </a:lnSpc>
              <a:buFont typeface="Arial" panose="020B0604020202020204" pitchFamily="34" charset="0"/>
              <a:buChar char="•"/>
            </a:pPr>
            <a:r>
              <a:rPr lang="en-US" sz="2600" dirty="0"/>
              <a:t>Children</a:t>
            </a:r>
          </a:p>
          <a:p>
            <a:pPr lvl="2" eaLnBrk="1" hangingPunct="1">
              <a:lnSpc>
                <a:spcPct val="80000"/>
              </a:lnSpc>
              <a:buFont typeface="Arial" panose="020B0604020202020204" pitchFamily="34" charset="0"/>
              <a:buChar char="•"/>
            </a:pPr>
            <a:r>
              <a:rPr lang="en-US" sz="2600" dirty="0"/>
              <a:t>Spouse</a:t>
            </a:r>
          </a:p>
          <a:p>
            <a:pPr lvl="2" eaLnBrk="1" hangingPunct="1">
              <a:lnSpc>
                <a:spcPct val="80000"/>
              </a:lnSpc>
              <a:buFont typeface="Arial" panose="020B0604020202020204" pitchFamily="34" charset="0"/>
              <a:buChar char="•"/>
            </a:pPr>
            <a:r>
              <a:rPr lang="en-US" sz="2600" dirty="0"/>
              <a:t>Parents</a:t>
            </a:r>
          </a:p>
          <a:p>
            <a:pPr lvl="2" eaLnBrk="1" hangingPunct="1">
              <a:lnSpc>
                <a:spcPct val="80000"/>
              </a:lnSpc>
              <a:buFont typeface="Arial" panose="020B0604020202020204" pitchFamily="34" charset="0"/>
              <a:buChar char="•"/>
            </a:pPr>
            <a:r>
              <a:rPr lang="en-US" sz="2600" dirty="0"/>
              <a:t>Grandparents</a:t>
            </a:r>
          </a:p>
          <a:p>
            <a:pPr lvl="2" eaLnBrk="1" hangingPunct="1">
              <a:lnSpc>
                <a:spcPct val="80000"/>
              </a:lnSpc>
              <a:buFont typeface="Arial" charset="0"/>
              <a:buNone/>
            </a:pPr>
            <a:endParaRPr lang="en-US" sz="2600" dirty="0"/>
          </a:p>
          <a:p>
            <a:pPr marL="457200" lvl="1" indent="0" eaLnBrk="1" hangingPunct="1">
              <a:lnSpc>
                <a:spcPct val="80000"/>
              </a:lnSpc>
              <a:buNone/>
            </a:pPr>
            <a:r>
              <a:rPr lang="en-US" sz="2600" dirty="0"/>
              <a:t>OSHA typically looks at blood relatives, spouses, or immediate relatives. </a:t>
            </a:r>
          </a:p>
          <a:p>
            <a:pPr lvl="1" eaLnBrk="1" hangingPunct="1">
              <a:lnSpc>
                <a:spcPct val="80000"/>
              </a:lnSpc>
              <a:buFont typeface="Arial" charset="0"/>
              <a:buNone/>
            </a:pPr>
            <a:r>
              <a:rPr lang="en-US" sz="2400" dirty="0">
                <a:latin typeface="Calibri" charset="0"/>
              </a:rPr>
              <a:t/>
            </a:r>
            <a:br>
              <a:rPr lang="en-US" sz="2400" dirty="0">
                <a:latin typeface="Calibri" charset="0"/>
              </a:rPr>
            </a:br>
            <a:endParaRPr lang="en-US" sz="2400" dirty="0">
              <a:latin typeface="Calibri" charset="0"/>
            </a:endParaRPr>
          </a:p>
          <a:p>
            <a:pPr eaLnBrk="1" hangingPunct="1">
              <a:lnSpc>
                <a:spcPct val="80000"/>
              </a:lnSpc>
            </a:pPr>
            <a:endParaRPr lang="en-US" sz="2700" dirty="0">
              <a:latin typeface="Calibri"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60770" name="Title 1"/>
          <p:cNvSpPr>
            <a:spLocks noGrp="1"/>
          </p:cNvSpPr>
          <p:nvPr>
            <p:ph type="title"/>
          </p:nvPr>
        </p:nvSpPr>
        <p:spPr>
          <a:xfrm>
            <a:off x="811239" y="228600"/>
            <a:ext cx="7656899" cy="907143"/>
          </a:xfrm>
        </p:spPr>
        <p:txBody>
          <a:bodyPr>
            <a:normAutofit/>
          </a:bodyPr>
          <a:lstStyle/>
          <a:p>
            <a:pPr eaLnBrk="1" hangingPunct="1"/>
            <a:r>
              <a:rPr lang="en-US" sz="3600" dirty="0">
                <a:latin typeface="Calibri" charset="0"/>
              </a:rPr>
              <a:t>WPS Definition </a:t>
            </a:r>
          </a:p>
        </p:txBody>
      </p:sp>
      <p:sp>
        <p:nvSpPr>
          <p:cNvPr id="3" name="Content Placeholder 2"/>
          <p:cNvSpPr>
            <a:spLocks noGrp="1"/>
          </p:cNvSpPr>
          <p:nvPr>
            <p:ph idx="1"/>
          </p:nvPr>
        </p:nvSpPr>
        <p:spPr>
          <a:xfrm>
            <a:off x="924339" y="1292088"/>
            <a:ext cx="7900345" cy="5425954"/>
          </a:xfrm>
        </p:spPr>
        <p:txBody>
          <a:bodyPr>
            <a:normAutofit fontScale="85000" lnSpcReduction="10000"/>
          </a:bodyPr>
          <a:lstStyle/>
          <a:p>
            <a:pPr eaLnBrk="1" hangingPunct="1">
              <a:buFont typeface="Arial" charset="0"/>
              <a:buNone/>
            </a:pPr>
            <a:r>
              <a:rPr lang="en-US" dirty="0">
                <a:latin typeface="Calibri" charset="0"/>
              </a:rPr>
              <a:t>However under the Worker Protection Standard </a:t>
            </a:r>
          </a:p>
          <a:p>
            <a:pPr eaLnBrk="1" hangingPunct="1">
              <a:buFont typeface="Arial" charset="0"/>
              <a:buNone/>
            </a:pPr>
            <a:r>
              <a:rPr lang="en-US" dirty="0">
                <a:latin typeface="Calibri" charset="0"/>
              </a:rPr>
              <a:t>their family exemption states the following:</a:t>
            </a:r>
          </a:p>
          <a:p>
            <a:pPr marL="0" indent="0" eaLnBrk="1" hangingPunct="1">
              <a:buNone/>
            </a:pPr>
            <a:r>
              <a:rPr lang="en-US" dirty="0">
                <a:latin typeface="Calibri" charset="0"/>
                <a:cs typeface="Arial" charset="0"/>
              </a:rPr>
              <a:t> </a:t>
            </a:r>
          </a:p>
          <a:p>
            <a:pPr marL="0" indent="0" eaLnBrk="1" hangingPunct="1">
              <a:buNone/>
            </a:pPr>
            <a:r>
              <a:rPr lang="en-US" dirty="0">
                <a:latin typeface="Calibri" charset="0"/>
                <a:cs typeface="Arial" charset="0"/>
              </a:rPr>
              <a:t>The Agricultural Worker Protection Standard 40 CFR Parts 156 &amp; 170 Interpretive Policy </a:t>
            </a:r>
            <a:r>
              <a:rPr lang="en-US" b="1" dirty="0">
                <a:latin typeface="Calibri" charset="0"/>
                <a:cs typeface="Arial" charset="0"/>
              </a:rPr>
              <a:t>7.17 Immediate family exemption states the following: </a:t>
            </a:r>
          </a:p>
          <a:p>
            <a:pPr marL="0" indent="0" eaLnBrk="1" hangingPunct="1">
              <a:buNone/>
            </a:pPr>
            <a:endParaRPr lang="en-US" b="1" dirty="0">
              <a:latin typeface="Calibri" charset="0"/>
              <a:cs typeface="Arial" charset="0"/>
            </a:endParaRPr>
          </a:p>
          <a:p>
            <a:pPr lvl="1" eaLnBrk="1" hangingPunct="1">
              <a:buFont typeface="Arial" charset="0"/>
              <a:buChar char="•"/>
            </a:pPr>
            <a:r>
              <a:rPr lang="en-US" sz="3200" dirty="0">
                <a:latin typeface="Calibri" charset="0"/>
              </a:rPr>
              <a:t>The rule defines immediate family as including only spouse; children; step children; foster children; parents; stepparents; foster parents; brothers; and sisters. (40 CFR part 170.3) </a:t>
            </a:r>
          </a:p>
          <a:p>
            <a:pPr marL="457200" lvl="1" indent="0" eaLnBrk="1" hangingPunct="1">
              <a:lnSpc>
                <a:spcPct val="90000"/>
              </a:lnSpc>
              <a:buNone/>
            </a:pPr>
            <a:endParaRPr lang="en-US" sz="1300" dirty="0">
              <a:latin typeface="Calibri" charset="0"/>
            </a:endParaRPr>
          </a:p>
          <a:p>
            <a:pPr eaLnBrk="1" hangingPunct="1">
              <a:lnSpc>
                <a:spcPct val="90000"/>
              </a:lnSpc>
              <a:buFont typeface="Arial" charset="0"/>
              <a:buNone/>
            </a:pPr>
            <a:r>
              <a:rPr lang="en-US" sz="3100" dirty="0">
                <a:latin typeface="Calibri" charset="0"/>
              </a:rPr>
              <a:t>        </a:t>
            </a:r>
            <a:r>
              <a:rPr lang="en-US" sz="1100" dirty="0">
                <a:latin typeface="Calibri" charset="0"/>
              </a:rPr>
              <a:t> </a:t>
            </a:r>
            <a:r>
              <a:rPr lang="en-US" sz="1100" i="1" dirty="0">
                <a:latin typeface="Calibri" charset="0"/>
              </a:rPr>
              <a:t>source:  </a:t>
            </a:r>
            <a:r>
              <a:rPr lang="en-US" sz="1100" i="1" dirty="0" err="1">
                <a:latin typeface="Calibri" charset="0"/>
              </a:rPr>
              <a:t>EPA.gov</a:t>
            </a:r>
            <a:endParaRPr lang="en-US" sz="1100" i="1" dirty="0">
              <a:latin typeface="Calibri" charset="0"/>
            </a:endParaRPr>
          </a:p>
          <a:p>
            <a:pPr eaLnBrk="1" hangingPunct="1">
              <a:lnSpc>
                <a:spcPct val="90000"/>
              </a:lnSpc>
            </a:pPr>
            <a:endParaRPr lang="en-US" sz="3000" dirty="0">
              <a:latin typeface="Calibri"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61794" name="Title 1"/>
          <p:cNvSpPr>
            <a:spLocks noGrp="1"/>
          </p:cNvSpPr>
          <p:nvPr>
            <p:ph type="title"/>
          </p:nvPr>
        </p:nvSpPr>
        <p:spPr>
          <a:xfrm>
            <a:off x="1908628" y="0"/>
            <a:ext cx="7006771" cy="899886"/>
          </a:xfrm>
        </p:spPr>
        <p:txBody>
          <a:bodyPr>
            <a:normAutofit/>
          </a:bodyPr>
          <a:lstStyle/>
          <a:p>
            <a:pPr eaLnBrk="1" hangingPunct="1"/>
            <a:r>
              <a:rPr lang="en-US" sz="3600" dirty="0">
                <a:latin typeface="Calibri" charset="0"/>
              </a:rPr>
              <a:t>Temporary Labor Camp</a:t>
            </a:r>
          </a:p>
        </p:txBody>
      </p:sp>
      <p:sp>
        <p:nvSpPr>
          <p:cNvPr id="161795" name="Content Placeholder 2"/>
          <p:cNvSpPr>
            <a:spLocks noGrp="1"/>
          </p:cNvSpPr>
          <p:nvPr>
            <p:ph idx="1"/>
          </p:nvPr>
        </p:nvSpPr>
        <p:spPr>
          <a:xfrm>
            <a:off x="1003851" y="1726253"/>
            <a:ext cx="7722705" cy="4028849"/>
          </a:xfrm>
        </p:spPr>
        <p:txBody>
          <a:bodyPr/>
          <a:lstStyle/>
          <a:p>
            <a:pPr eaLnBrk="1" hangingPunct="1">
              <a:buFont typeface="Arial" charset="0"/>
              <a:buNone/>
            </a:pPr>
            <a:r>
              <a:rPr lang="en-US" sz="1600" dirty="0">
                <a:latin typeface="Calibri" charset="0"/>
              </a:rPr>
              <a:t>	</a:t>
            </a:r>
            <a:br>
              <a:rPr lang="en-US" sz="1600" dirty="0">
                <a:latin typeface="Calibri" charset="0"/>
              </a:rPr>
            </a:br>
            <a:r>
              <a:rPr lang="en-US" sz="2400" dirty="0">
                <a:latin typeface="Calibri" charset="0"/>
              </a:rPr>
              <a:t>A </a:t>
            </a:r>
            <a:r>
              <a:rPr lang="en-US" sz="2400" b="1" dirty="0">
                <a:latin typeface="Calibri" charset="0"/>
              </a:rPr>
              <a:t>"temporary labor camp"</a:t>
            </a:r>
            <a:r>
              <a:rPr lang="en-US" sz="2400" dirty="0">
                <a:latin typeface="Calibri" charset="0"/>
              </a:rPr>
              <a:t> means farm housing directly related to the seasonal or temporary employment of farm workers. </a:t>
            </a:r>
            <a:br>
              <a:rPr lang="en-US" sz="2400" dirty="0">
                <a:latin typeface="Calibri" charset="0"/>
              </a:rPr>
            </a:br>
            <a:r>
              <a:rPr lang="en-US" sz="2400" dirty="0">
                <a:latin typeface="Calibri" charset="0"/>
              </a:rPr>
              <a:t/>
            </a:r>
            <a:br>
              <a:rPr lang="en-US" sz="2400" dirty="0">
                <a:latin typeface="Calibri" charset="0"/>
              </a:rPr>
            </a:br>
            <a:r>
              <a:rPr lang="en-US" sz="2400" b="1" dirty="0">
                <a:latin typeface="Calibri" charset="0"/>
              </a:rPr>
              <a:t>"Housing"</a:t>
            </a:r>
            <a:r>
              <a:rPr lang="en-US" sz="2400" dirty="0">
                <a:latin typeface="Calibri" charset="0"/>
              </a:rPr>
              <a:t> includes both permanent and temporary structures located on or off the property of any employer who meets the above definition. </a:t>
            </a:r>
            <a:r>
              <a:rPr lang="en-US" sz="2800" dirty="0">
                <a:latin typeface="Calibri" charset="0"/>
              </a:rPr>
              <a:t/>
            </a:r>
            <a:br>
              <a:rPr lang="en-US" sz="2800" dirty="0">
                <a:latin typeface="Calibri" charset="0"/>
              </a:rPr>
            </a:br>
            <a:endParaRPr lang="en-US" sz="1200" dirty="0">
              <a:latin typeface="Calibri" charset="0"/>
            </a:endParaRPr>
          </a:p>
          <a:p>
            <a:pPr eaLnBrk="1" hangingPunct="1">
              <a:buFont typeface="Arial" charset="0"/>
              <a:buNone/>
            </a:pPr>
            <a:r>
              <a:rPr lang="en-US" sz="1600" i="1" dirty="0">
                <a:latin typeface="Calibri" charset="0"/>
              </a:rPr>
              <a:t>	Source: </a:t>
            </a:r>
            <a:r>
              <a:rPr lang="en-US" sz="1600" i="1" dirty="0" err="1">
                <a:latin typeface="Calibri" charset="0"/>
              </a:rPr>
              <a:t>OSHA.gov</a:t>
            </a:r>
            <a:r>
              <a:rPr lang="en-US" sz="1600" i="1" dirty="0">
                <a:latin typeface="Calibri" charset="0"/>
              </a:rPr>
              <a:t>  --- http://</a:t>
            </a:r>
            <a:r>
              <a:rPr lang="en-US" sz="1600" i="1" dirty="0" err="1">
                <a:latin typeface="Calibri" charset="0"/>
              </a:rPr>
              <a:t>www.osha.gov</a:t>
            </a:r>
            <a:r>
              <a:rPr lang="en-US" sz="1600" i="1" dirty="0">
                <a:latin typeface="Calibri" charset="0"/>
              </a:rPr>
              <a:t>/</a:t>
            </a:r>
            <a:r>
              <a:rPr lang="en-US" sz="1600" i="1" dirty="0" err="1">
                <a:latin typeface="Calibri" charset="0"/>
              </a:rPr>
              <a:t>pls</a:t>
            </a:r>
            <a:r>
              <a:rPr lang="en-US" sz="1600" i="1" dirty="0">
                <a:latin typeface="Calibri" charset="0"/>
              </a:rPr>
              <a:t>/</a:t>
            </a:r>
            <a:r>
              <a:rPr lang="en-US" sz="1600" i="1" dirty="0" err="1">
                <a:latin typeface="Calibri" charset="0"/>
              </a:rPr>
              <a:t>oshaweb</a:t>
            </a:r>
            <a:r>
              <a:rPr lang="en-US" sz="1600" i="1" dirty="0">
                <a:latin typeface="Calibri" charset="0"/>
              </a:rPr>
              <a:t>/</a:t>
            </a:r>
            <a:r>
              <a:rPr lang="en-US" sz="1600" i="1" dirty="0" err="1">
                <a:latin typeface="Calibri" charset="0"/>
              </a:rPr>
              <a:t>owadisp.show_document?p_table</a:t>
            </a:r>
            <a:r>
              <a:rPr lang="en-US" sz="1600" i="1" dirty="0">
                <a:latin typeface="Calibri" charset="0"/>
              </a:rPr>
              <a:t>=</a:t>
            </a:r>
            <a:r>
              <a:rPr lang="en-US" sz="1600" i="1" dirty="0" err="1">
                <a:latin typeface="Calibri" charset="0"/>
              </a:rPr>
              <a:t>DIRECTIVES&amp;p_id</a:t>
            </a:r>
            <a:r>
              <a:rPr lang="en-US" sz="1600" i="1" dirty="0">
                <a:latin typeface="Calibri" charset="0"/>
              </a:rPr>
              <a:t>=1519#GEN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62818" name="Title 1"/>
          <p:cNvSpPr>
            <a:spLocks noGrp="1"/>
          </p:cNvSpPr>
          <p:nvPr>
            <p:ph type="title"/>
          </p:nvPr>
        </p:nvSpPr>
        <p:spPr>
          <a:xfrm>
            <a:off x="914400" y="0"/>
            <a:ext cx="8229600" cy="1143000"/>
          </a:xfrm>
        </p:spPr>
        <p:txBody>
          <a:bodyPr>
            <a:normAutofit/>
          </a:bodyPr>
          <a:lstStyle/>
          <a:p>
            <a:pPr eaLnBrk="1" hangingPunct="1"/>
            <a:r>
              <a:rPr lang="en-US" sz="3600" dirty="0">
                <a:latin typeface="Calibri" charset="0"/>
              </a:rPr>
              <a:t>Housing on Farm</a:t>
            </a:r>
          </a:p>
        </p:txBody>
      </p:sp>
      <p:sp>
        <p:nvSpPr>
          <p:cNvPr id="162819" name="Content Placeholder 2"/>
          <p:cNvSpPr>
            <a:spLocks noGrp="1"/>
          </p:cNvSpPr>
          <p:nvPr>
            <p:ph idx="1"/>
          </p:nvPr>
        </p:nvSpPr>
        <p:spPr>
          <a:xfrm>
            <a:off x="685800" y="1447800"/>
            <a:ext cx="8229600" cy="4525963"/>
          </a:xfrm>
        </p:spPr>
        <p:txBody>
          <a:bodyPr>
            <a:normAutofit/>
          </a:bodyPr>
          <a:lstStyle/>
          <a:p>
            <a:pPr marL="0" indent="0" eaLnBrk="1" hangingPunct="1">
              <a:buNone/>
            </a:pPr>
            <a:r>
              <a:rPr lang="en-US" sz="2800" dirty="0">
                <a:latin typeface="Calibri" charset="0"/>
              </a:rPr>
              <a:t>Scenario:  Farmer employs a hired man.  He and his family live in a house on the farm with his wife and children.  The hired man does not pay rent or utilities. </a:t>
            </a:r>
          </a:p>
          <a:p>
            <a:pPr marL="0" indent="0" eaLnBrk="1" hangingPunct="1">
              <a:buNone/>
            </a:pPr>
            <a:endParaRPr lang="en-US" sz="1000" dirty="0">
              <a:latin typeface="Calibri" charset="0"/>
            </a:endParaRPr>
          </a:p>
          <a:p>
            <a:pPr lvl="1" eaLnBrk="1" hangingPunct="1"/>
            <a:r>
              <a:rPr lang="en-US" dirty="0">
                <a:latin typeface="Calibri" charset="0"/>
              </a:rPr>
              <a:t>This is not considered a temporary labor camp according to OSHA. </a:t>
            </a:r>
          </a:p>
          <a:p>
            <a:pPr marL="457200" lvl="1" indent="0" eaLnBrk="1" hangingPunct="1">
              <a:buNone/>
            </a:pPr>
            <a:endParaRPr lang="en-US" sz="1000" dirty="0">
              <a:latin typeface="Calibri" charset="0"/>
            </a:endParaRPr>
          </a:p>
          <a:p>
            <a:pPr lvl="1" eaLnBrk="1" hangingPunct="1"/>
            <a:r>
              <a:rPr lang="en-US" dirty="0">
                <a:latin typeface="Calibri" charset="0"/>
              </a:rPr>
              <a:t>Temporary labor camp is considered a group of people who come in to do a specific task.</a:t>
            </a:r>
          </a:p>
          <a:p>
            <a:pPr marL="457200" lvl="1" indent="0" eaLnBrk="1" hangingPunct="1">
              <a:buNone/>
            </a:pPr>
            <a:endParaRPr lang="en-US" sz="1000" dirty="0">
              <a:latin typeface="Calibri" charset="0"/>
            </a:endParaRPr>
          </a:p>
          <a:p>
            <a:pPr lvl="1" eaLnBrk="1" hangingPunct="1"/>
            <a:r>
              <a:rPr lang="en-US" dirty="0">
                <a:latin typeface="Calibri" charset="0"/>
              </a:rPr>
              <a:t>Leave after the job is done.  Mobile</a:t>
            </a:r>
          </a:p>
          <a:p>
            <a:pPr eaLnBrk="1" hangingPunct="1"/>
            <a:endParaRPr lang="en-US" dirty="0">
              <a:latin typeface="Calibri"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64866" name="Title 1"/>
          <p:cNvSpPr>
            <a:spLocks noGrp="1"/>
          </p:cNvSpPr>
          <p:nvPr>
            <p:ph type="title"/>
          </p:nvPr>
        </p:nvSpPr>
        <p:spPr>
          <a:xfrm>
            <a:off x="1414670" y="218661"/>
            <a:ext cx="7162800" cy="899886"/>
          </a:xfrm>
        </p:spPr>
        <p:txBody>
          <a:bodyPr>
            <a:normAutofit/>
          </a:bodyPr>
          <a:lstStyle/>
          <a:p>
            <a:pPr eaLnBrk="1" hangingPunct="1"/>
            <a:r>
              <a:rPr lang="en-US" sz="3600" dirty="0">
                <a:latin typeface="Calibri" charset="0"/>
              </a:rPr>
              <a:t>General Duty </a:t>
            </a:r>
            <a:r>
              <a:rPr lang="en-US" sz="3600" dirty="0" err="1">
                <a:latin typeface="Calibri" charset="0"/>
              </a:rPr>
              <a:t>vs</a:t>
            </a:r>
            <a:r>
              <a:rPr lang="en-US" sz="3600" dirty="0">
                <a:latin typeface="Calibri" charset="0"/>
              </a:rPr>
              <a:t> Ag Standards</a:t>
            </a:r>
          </a:p>
        </p:txBody>
      </p:sp>
      <p:sp>
        <p:nvSpPr>
          <p:cNvPr id="3" name="Content Placeholder 2"/>
          <p:cNvSpPr>
            <a:spLocks noGrp="1"/>
          </p:cNvSpPr>
          <p:nvPr>
            <p:ph idx="1"/>
          </p:nvPr>
        </p:nvSpPr>
        <p:spPr>
          <a:xfrm>
            <a:off x="1759857" y="2079172"/>
            <a:ext cx="7239000" cy="4525963"/>
          </a:xfrm>
        </p:spPr>
        <p:txBody>
          <a:bodyPr rtlCol="0">
            <a:normAutofit fontScale="55000" lnSpcReduction="20000"/>
          </a:bodyPr>
          <a:lstStyle/>
          <a:p>
            <a:pPr eaLnBrk="1" fontAlgn="auto" hangingPunct="1">
              <a:spcAft>
                <a:spcPts val="0"/>
              </a:spcAft>
              <a:buFont typeface="Arial" pitchFamily="34" charset="0"/>
              <a:buChar char="•"/>
              <a:defRPr/>
            </a:pPr>
            <a:r>
              <a:rPr lang="en-US" sz="3800" dirty="0">
                <a:ea typeface="+mn-ea"/>
              </a:rPr>
              <a:t>OSHA has an Agriculture standard (</a:t>
            </a:r>
            <a:r>
              <a:rPr lang="en-US" sz="3800" dirty="0">
                <a:ea typeface="+mn-ea"/>
                <a:hlinkClick r:id="rId3" action="ppaction://hlinkfile" tooltip="29 CFR 1928"/>
              </a:rPr>
              <a:t>29 CFR 1928</a:t>
            </a:r>
            <a:r>
              <a:rPr lang="en-US" sz="3800" dirty="0">
                <a:ea typeface="+mn-ea"/>
              </a:rPr>
              <a:t>)</a:t>
            </a:r>
          </a:p>
          <a:p>
            <a:pPr marL="0" indent="0" eaLnBrk="1" fontAlgn="auto" hangingPunct="1">
              <a:spcAft>
                <a:spcPts val="0"/>
              </a:spcAft>
              <a:buNone/>
              <a:defRPr/>
            </a:pPr>
            <a:endParaRPr lang="en-US" sz="1800" dirty="0">
              <a:ea typeface="+mn-ea"/>
            </a:endParaRPr>
          </a:p>
          <a:p>
            <a:pPr eaLnBrk="1" fontAlgn="auto" hangingPunct="1">
              <a:spcAft>
                <a:spcPts val="0"/>
              </a:spcAft>
              <a:buFont typeface="Arial" pitchFamily="34" charset="0"/>
              <a:buChar char="•"/>
              <a:defRPr/>
            </a:pPr>
            <a:r>
              <a:rPr lang="en-US" sz="3800" dirty="0">
                <a:ea typeface="+mn-ea"/>
              </a:rPr>
              <a:t>If the hazard cannot be addressed in the Agriculture Standard (29 CFR 1928)  OSHA defers to the General Industry Standard (29 CFR 1910) </a:t>
            </a:r>
          </a:p>
          <a:p>
            <a:pPr marL="0" indent="0" eaLnBrk="1" fontAlgn="auto" hangingPunct="1">
              <a:spcAft>
                <a:spcPts val="0"/>
              </a:spcAft>
              <a:buNone/>
              <a:defRPr/>
            </a:pPr>
            <a:endParaRPr lang="en-US" sz="1800" dirty="0">
              <a:ea typeface="+mn-ea"/>
            </a:endParaRPr>
          </a:p>
          <a:p>
            <a:pPr eaLnBrk="1" fontAlgn="auto" hangingPunct="1">
              <a:spcAft>
                <a:spcPts val="0"/>
              </a:spcAft>
              <a:buFont typeface="Arial" pitchFamily="34" charset="0"/>
              <a:buChar char="•"/>
              <a:defRPr/>
            </a:pPr>
            <a:r>
              <a:rPr lang="en-US" sz="3800" dirty="0">
                <a:ea typeface="+mn-ea"/>
              </a:rPr>
              <a:t> If there is not a standard that is applicable to agriculture in the General Industry Standards then go to the General Duty Clause </a:t>
            </a:r>
          </a:p>
          <a:p>
            <a:pPr lvl="1">
              <a:buFont typeface="Arial" pitchFamily="34" charset="0"/>
              <a:buChar char="•"/>
              <a:defRPr/>
            </a:pPr>
            <a:r>
              <a:rPr lang="en-US" sz="3400" dirty="0">
                <a:ea typeface="+mn-ea"/>
                <a:hlinkClick r:id="rId4" action="ppaction://hlinkfile" tooltip="Section 5(a)(1)"/>
              </a:rPr>
              <a:t>Section 5(a)(1)</a:t>
            </a:r>
            <a:r>
              <a:rPr lang="en-US" sz="3400" dirty="0">
                <a:ea typeface="+mn-ea"/>
              </a:rPr>
              <a:t>  Each employer shall furnish to each employee a place of employment which is free from recognized hazards that are causing or are likely to cause death or serious harm</a:t>
            </a:r>
          </a:p>
          <a:p>
            <a:pPr marL="0" indent="0" eaLnBrk="1" fontAlgn="auto" hangingPunct="1">
              <a:spcAft>
                <a:spcPts val="0"/>
              </a:spcAft>
              <a:buNone/>
              <a:defRPr/>
            </a:pPr>
            <a:endParaRPr lang="en-US" sz="1800" dirty="0">
              <a:ea typeface="+mn-ea"/>
            </a:endParaRPr>
          </a:p>
          <a:p>
            <a:pPr lvl="1">
              <a:buFont typeface="Arial" pitchFamily="34" charset="0"/>
              <a:buChar char="•"/>
              <a:defRPr/>
            </a:pPr>
            <a:r>
              <a:rPr lang="en-US" sz="3600" dirty="0">
                <a:hlinkClick r:id="rId4" action="ppaction://hlinkfile" tooltip="Section 5(a)(2)"/>
              </a:rPr>
              <a:t>Section 5(a)(2)</a:t>
            </a:r>
            <a:r>
              <a:rPr lang="en-US" sz="3600" dirty="0"/>
              <a:t> requires employers to "comply with occupational safety and health standards promulgated under this Act</a:t>
            </a:r>
            <a:endParaRPr lang="en-US" sz="3400" dirty="0">
              <a:ea typeface="+mn-ea"/>
            </a:endParaRPr>
          </a:p>
          <a:p>
            <a:pPr eaLnBrk="1" fontAlgn="auto" hangingPunct="1">
              <a:spcAft>
                <a:spcPts val="0"/>
              </a:spcAft>
              <a:buFont typeface="Arial" pitchFamily="34" charset="0"/>
              <a:buChar char="•"/>
              <a:defRPr/>
            </a:pPr>
            <a:endParaRPr lang="en-US" dirty="0">
              <a:ea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66914" name="Title 1"/>
          <p:cNvSpPr>
            <a:spLocks noGrp="1"/>
          </p:cNvSpPr>
          <p:nvPr>
            <p:ph type="title"/>
          </p:nvPr>
        </p:nvSpPr>
        <p:spPr>
          <a:xfrm>
            <a:off x="914400" y="0"/>
            <a:ext cx="8229600" cy="899886"/>
          </a:xfrm>
        </p:spPr>
        <p:txBody>
          <a:bodyPr>
            <a:normAutofit/>
          </a:bodyPr>
          <a:lstStyle/>
          <a:p>
            <a:pPr eaLnBrk="1" hangingPunct="1"/>
            <a:r>
              <a:rPr lang="en-US" sz="3600" dirty="0">
                <a:latin typeface="Calibri" charset="0"/>
              </a:rPr>
              <a:t>State to State</a:t>
            </a:r>
          </a:p>
        </p:txBody>
      </p:sp>
      <p:sp>
        <p:nvSpPr>
          <p:cNvPr id="166915" name="Content Placeholder 2"/>
          <p:cNvSpPr>
            <a:spLocks noGrp="1"/>
          </p:cNvSpPr>
          <p:nvPr>
            <p:ph idx="1"/>
          </p:nvPr>
        </p:nvSpPr>
        <p:spPr>
          <a:xfrm>
            <a:off x="1600200" y="1600200"/>
            <a:ext cx="7086600" cy="4525963"/>
          </a:xfrm>
        </p:spPr>
        <p:txBody>
          <a:bodyPr/>
          <a:lstStyle/>
          <a:p>
            <a:pPr eaLnBrk="1" hangingPunct="1">
              <a:buFont typeface="Arial" charset="0"/>
              <a:buNone/>
            </a:pPr>
            <a:r>
              <a:rPr lang="en-US" i="1" dirty="0">
                <a:latin typeface="Calibri" charset="0"/>
              </a:rPr>
              <a:t>	</a:t>
            </a:r>
            <a:r>
              <a:rPr lang="en-US" sz="2700" dirty="0">
                <a:latin typeface="Calibri" charset="0"/>
              </a:rPr>
              <a:t>Important to check with your state OSHA  since there are 25 states that match or exceed this OSHA Instruction</a:t>
            </a:r>
          </a:p>
        </p:txBody>
      </p:sp>
      <p:pic>
        <p:nvPicPr>
          <p:cNvPr id="166916" name="Picture 2" descr="Map with Lege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3565" y="2996627"/>
            <a:ext cx="5061480" cy="351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67938" name="Title 1"/>
          <p:cNvSpPr>
            <a:spLocks noGrp="1"/>
          </p:cNvSpPr>
          <p:nvPr>
            <p:ph type="title"/>
          </p:nvPr>
        </p:nvSpPr>
        <p:spPr>
          <a:xfrm>
            <a:off x="914400" y="0"/>
            <a:ext cx="8229600" cy="1143000"/>
          </a:xfrm>
        </p:spPr>
        <p:txBody>
          <a:bodyPr>
            <a:normAutofit/>
          </a:bodyPr>
          <a:lstStyle/>
          <a:p>
            <a:pPr eaLnBrk="1" hangingPunct="1"/>
            <a:r>
              <a:rPr lang="en-US" sz="3600" dirty="0">
                <a:latin typeface="Calibri" charset="0"/>
              </a:rPr>
              <a:t>Ag Standards </a:t>
            </a:r>
          </a:p>
        </p:txBody>
      </p:sp>
      <p:sp>
        <p:nvSpPr>
          <p:cNvPr id="167939" name="Content Placeholder 2"/>
          <p:cNvSpPr>
            <a:spLocks noGrp="1"/>
          </p:cNvSpPr>
          <p:nvPr>
            <p:ph idx="1"/>
          </p:nvPr>
        </p:nvSpPr>
        <p:spPr>
          <a:xfrm>
            <a:off x="685800" y="1407886"/>
            <a:ext cx="8001000" cy="4413477"/>
          </a:xfrm>
        </p:spPr>
        <p:txBody>
          <a:bodyPr/>
          <a:lstStyle/>
          <a:p>
            <a:pPr eaLnBrk="1" hangingPunct="1">
              <a:buFont typeface="Arial" charset="0"/>
              <a:buNone/>
            </a:pPr>
            <a:r>
              <a:rPr lang="en-US" sz="2800" b="1" dirty="0">
                <a:latin typeface="Calibri" charset="0"/>
              </a:rPr>
              <a:t>Occupational Safety &amp; Health Act of 1970 – Federal Laws &amp; Regulations Affecting Agricultural Employers  (29 CFR 1928) </a:t>
            </a:r>
          </a:p>
          <a:p>
            <a:pPr eaLnBrk="1" hangingPunct="1">
              <a:buFont typeface="Arial" charset="0"/>
              <a:buNone/>
            </a:pPr>
            <a:endParaRPr lang="en-US" sz="2800" b="1" dirty="0">
              <a:latin typeface="Calibri" charset="0"/>
            </a:endParaRPr>
          </a:p>
          <a:p>
            <a:pPr lvl="1" eaLnBrk="1" hangingPunct="1">
              <a:buFont typeface="Arial" charset="0"/>
              <a:buNone/>
            </a:pPr>
            <a:r>
              <a:rPr lang="en-US" dirty="0">
                <a:latin typeface="Calibri" charset="0"/>
              </a:rPr>
              <a:t>8 sections:</a:t>
            </a:r>
          </a:p>
          <a:p>
            <a:pPr lvl="1" eaLnBrk="1" hangingPunct="1">
              <a:buFont typeface="Arial" charset="0"/>
              <a:buNone/>
            </a:pPr>
            <a:r>
              <a:rPr lang="en-US" dirty="0">
                <a:latin typeface="Calibri" charset="0"/>
              </a:rPr>
              <a:t>		. 1  Purpose and Scope</a:t>
            </a:r>
          </a:p>
          <a:p>
            <a:pPr lvl="1" eaLnBrk="1" hangingPunct="1">
              <a:buFont typeface="Arial" charset="0"/>
              <a:buNone/>
            </a:pPr>
            <a:r>
              <a:rPr lang="en-US" dirty="0">
                <a:latin typeface="Calibri" charset="0"/>
              </a:rPr>
              <a:t>		. 21  Applicability and standards </a:t>
            </a:r>
          </a:p>
          <a:p>
            <a:pPr lvl="1" eaLnBrk="1" hangingPunct="1">
              <a:buFont typeface="Arial" charset="0"/>
              <a:buNone/>
            </a:pPr>
            <a:r>
              <a:rPr lang="en-US" dirty="0">
                <a:latin typeface="Calibri" charset="0"/>
              </a:rPr>
              <a:t>Followed by 6 specific Agriculture standards</a:t>
            </a:r>
          </a:p>
          <a:p>
            <a:pPr lvl="1" eaLnBrk="1" hangingPunct="1">
              <a:buFont typeface="Arial" charset="0"/>
              <a:buNone/>
            </a:pPr>
            <a:endParaRPr lang="en-US" sz="2400" b="1" dirty="0">
              <a:solidFill>
                <a:srgbClr val="C00000"/>
              </a:solidFill>
              <a:latin typeface="Calibri" charset="0"/>
            </a:endParaRPr>
          </a:p>
          <a:p>
            <a:pPr eaLnBrk="1" hangingPunct="1"/>
            <a:endParaRPr lang="en-US" sz="2400" dirty="0">
              <a:latin typeface="Calibri"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8661" y="198783"/>
            <a:ext cx="8229600" cy="1143000"/>
          </a:xfrm>
        </p:spPr>
        <p:txBody>
          <a:bodyPr rtlCol="0">
            <a:normAutofit fontScale="90000"/>
          </a:bodyPr>
          <a:lstStyle/>
          <a:p>
            <a:pPr eaLnBrk="1" fontAlgn="auto" hangingPunct="1">
              <a:spcAft>
                <a:spcPts val="0"/>
              </a:spcAft>
              <a:defRPr/>
            </a:pPr>
            <a:r>
              <a:rPr lang="en-US" dirty="0">
                <a:ea typeface="+mj-ea"/>
              </a:rPr>
              <a:t>        </a:t>
            </a:r>
            <a:r>
              <a:rPr lang="en-US" sz="4000" dirty="0">
                <a:ea typeface="+mj-ea"/>
              </a:rPr>
              <a:t>OSHA Standards                            	Specific to Agriculture</a:t>
            </a:r>
          </a:p>
        </p:txBody>
      </p:sp>
      <p:sp>
        <p:nvSpPr>
          <p:cNvPr id="3" name="Content Placeholder 2"/>
          <p:cNvSpPr>
            <a:spLocks noGrp="1"/>
          </p:cNvSpPr>
          <p:nvPr>
            <p:ph idx="1"/>
          </p:nvPr>
        </p:nvSpPr>
        <p:spPr>
          <a:xfrm>
            <a:off x="457200" y="2053771"/>
            <a:ext cx="8229600" cy="4072392"/>
          </a:xfrm>
        </p:spPr>
        <p:txBody>
          <a:bodyPr>
            <a:normAutofit/>
          </a:bodyPr>
          <a:lstStyle/>
          <a:p>
            <a:pPr eaLnBrk="1" hangingPunct="1"/>
            <a:r>
              <a:rPr lang="en-US" sz="2800" dirty="0">
                <a:latin typeface="Calibri" charset="0"/>
              </a:rPr>
              <a:t>29 CFR 1928.51: Roll over protective structures (ROPS) for agricultural tractors – refers to 2 or 4 wheel drive or track vehicles of over 20 horsepower</a:t>
            </a:r>
          </a:p>
          <a:p>
            <a:pPr marL="0" indent="0" eaLnBrk="1" hangingPunct="1">
              <a:buNone/>
            </a:pPr>
            <a:endParaRPr lang="en-US" sz="1000" dirty="0">
              <a:latin typeface="Calibri" charset="0"/>
            </a:endParaRPr>
          </a:p>
          <a:p>
            <a:pPr eaLnBrk="1" hangingPunct="1"/>
            <a:r>
              <a:rPr lang="en-US" sz="2800" dirty="0">
                <a:latin typeface="Calibri" charset="0"/>
              </a:rPr>
              <a:t>29 CFR 1928.52: Protective frames for wheel-type agricultural tractors</a:t>
            </a:r>
          </a:p>
          <a:p>
            <a:pPr eaLnBrk="1" hangingPunct="1">
              <a:buFont typeface="Arial" charset="0"/>
              <a:buNone/>
            </a:pPr>
            <a:endParaRPr lang="en-US" sz="1000" dirty="0">
              <a:latin typeface="Calibri" charset="0"/>
            </a:endParaRPr>
          </a:p>
          <a:p>
            <a:pPr eaLnBrk="1" hangingPunct="1"/>
            <a:r>
              <a:rPr lang="en-US" sz="2800" dirty="0">
                <a:latin typeface="Calibri" charset="0"/>
              </a:rPr>
              <a:t>29 CFR 1928.53: Protective enclosures for wheel-type agricultural tractors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69986" name="Title 1"/>
          <p:cNvSpPr>
            <a:spLocks noGrp="1"/>
          </p:cNvSpPr>
          <p:nvPr>
            <p:ph type="title"/>
          </p:nvPr>
        </p:nvSpPr>
        <p:spPr>
          <a:xfrm>
            <a:off x="914400" y="0"/>
            <a:ext cx="8229600" cy="1143000"/>
          </a:xfrm>
        </p:spPr>
        <p:txBody>
          <a:bodyPr>
            <a:normAutofit fontScale="90000"/>
          </a:bodyPr>
          <a:lstStyle/>
          <a:p>
            <a:pPr eaLnBrk="1" hangingPunct="1"/>
            <a:r>
              <a:rPr lang="en-US" sz="4000" dirty="0">
                <a:latin typeface="Calibri" charset="0"/>
              </a:rPr>
              <a:t> </a:t>
            </a:r>
            <a:r>
              <a:rPr lang="en-US" sz="3100" dirty="0">
                <a:latin typeface="Calibri" charset="0"/>
              </a:rPr>
              <a:t>   OSHA Standards </a:t>
            </a:r>
            <a:br>
              <a:rPr lang="en-US" sz="3100" dirty="0">
                <a:latin typeface="Calibri" charset="0"/>
              </a:rPr>
            </a:br>
            <a:r>
              <a:rPr lang="en-US" sz="3100" dirty="0">
                <a:latin typeface="Calibri" charset="0"/>
              </a:rPr>
              <a:t> </a:t>
            </a:r>
            <a:r>
              <a:rPr lang="en-US" sz="3100" u="sng" dirty="0">
                <a:latin typeface="Calibri" charset="0"/>
              </a:rPr>
              <a:t>Specific</a:t>
            </a:r>
            <a:r>
              <a:rPr lang="en-US" sz="3100" dirty="0">
                <a:latin typeface="Calibri" charset="0"/>
              </a:rPr>
              <a:t> to Agriculture </a:t>
            </a:r>
            <a:r>
              <a:rPr lang="en-US" sz="3600" dirty="0">
                <a:latin typeface="Calibri" charset="0"/>
              </a:rPr>
              <a:t> </a:t>
            </a:r>
            <a:endParaRPr lang="en-US" sz="3600" u="sng" dirty="0">
              <a:latin typeface="Calibri" charset="0"/>
            </a:endParaRPr>
          </a:p>
        </p:txBody>
      </p:sp>
      <p:sp>
        <p:nvSpPr>
          <p:cNvPr id="169987" name="Content Placeholder 2"/>
          <p:cNvSpPr>
            <a:spLocks noGrp="1"/>
          </p:cNvSpPr>
          <p:nvPr>
            <p:ph idx="1"/>
          </p:nvPr>
        </p:nvSpPr>
        <p:spPr>
          <a:xfrm>
            <a:off x="457200" y="1756229"/>
            <a:ext cx="8229600" cy="4369934"/>
          </a:xfrm>
        </p:spPr>
        <p:txBody>
          <a:bodyPr>
            <a:normAutofit lnSpcReduction="10000"/>
          </a:bodyPr>
          <a:lstStyle/>
          <a:p>
            <a:pPr eaLnBrk="1" hangingPunct="1"/>
            <a:r>
              <a:rPr lang="en-US" sz="2800" dirty="0">
                <a:latin typeface="Calibri" charset="0"/>
              </a:rPr>
              <a:t>29 CFR 1928.57: Guarding of farm field equipment, farmstead equipment, and cotton gins</a:t>
            </a:r>
          </a:p>
          <a:p>
            <a:pPr eaLnBrk="1" hangingPunct="1"/>
            <a:endParaRPr lang="en-US" sz="1600" dirty="0">
              <a:latin typeface="Calibri" charset="0"/>
            </a:endParaRPr>
          </a:p>
          <a:p>
            <a:pPr eaLnBrk="1" hangingPunct="1"/>
            <a:r>
              <a:rPr lang="en-US" sz="2800" dirty="0">
                <a:latin typeface="Calibri" charset="0"/>
              </a:rPr>
              <a:t>29 CFR 1928.110: Field Sanitation – refers to provision of drinking water, hand washing and toilet facilities for hand labor workers.</a:t>
            </a:r>
          </a:p>
          <a:p>
            <a:pPr eaLnBrk="1" hangingPunct="1"/>
            <a:endParaRPr lang="en-US" sz="1600" dirty="0">
              <a:latin typeface="Calibri" charset="0"/>
            </a:endParaRPr>
          </a:p>
          <a:p>
            <a:pPr eaLnBrk="1" hangingPunct="1"/>
            <a:r>
              <a:rPr lang="en-US" sz="2800" dirty="0">
                <a:latin typeface="Calibri" charset="0"/>
              </a:rPr>
              <a:t>29 CFR 1928.1027: Cadmium – refers to exposure to toxic metal fumes; some phosphate sources in fertilizer may contain cadmium(*also identified under General Industry 29 CFR 1910.1027)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34146" name="Title 1"/>
          <p:cNvSpPr>
            <a:spLocks noGrp="1"/>
          </p:cNvSpPr>
          <p:nvPr>
            <p:ph type="title"/>
          </p:nvPr>
        </p:nvSpPr>
        <p:spPr>
          <a:xfrm>
            <a:off x="1157199" y="228600"/>
            <a:ext cx="7380514" cy="885371"/>
          </a:xfrm>
        </p:spPr>
        <p:txBody>
          <a:bodyPr>
            <a:normAutofit/>
          </a:bodyPr>
          <a:lstStyle/>
          <a:p>
            <a:pPr eaLnBrk="1" hangingPunct="1"/>
            <a:r>
              <a:rPr lang="en-US" sz="3600" dirty="0">
                <a:latin typeface="Calibri" charset="0"/>
              </a:rPr>
              <a:t>Objectives of Training</a:t>
            </a:r>
          </a:p>
        </p:txBody>
      </p:sp>
      <p:sp>
        <p:nvSpPr>
          <p:cNvPr id="134147" name="Content Placeholder 2"/>
          <p:cNvSpPr>
            <a:spLocks noGrp="1"/>
          </p:cNvSpPr>
          <p:nvPr>
            <p:ph idx="1"/>
          </p:nvPr>
        </p:nvSpPr>
        <p:spPr>
          <a:xfrm>
            <a:off x="457200" y="1886857"/>
            <a:ext cx="8229600" cy="4239306"/>
          </a:xfrm>
        </p:spPr>
        <p:txBody>
          <a:bodyPr>
            <a:normAutofit/>
          </a:bodyPr>
          <a:lstStyle/>
          <a:p>
            <a:pPr eaLnBrk="1" hangingPunct="1"/>
            <a:r>
              <a:rPr lang="en-US" sz="2400" dirty="0">
                <a:latin typeface="Calibri" charset="0"/>
              </a:rPr>
              <a:t>Identify OSHA standards specific to Agriculture</a:t>
            </a:r>
          </a:p>
          <a:p>
            <a:pPr marL="0" indent="0" eaLnBrk="1" hangingPunct="1">
              <a:buNone/>
            </a:pPr>
            <a:endParaRPr lang="en-US" sz="1000" dirty="0">
              <a:latin typeface="Calibri" charset="0"/>
            </a:endParaRPr>
          </a:p>
          <a:p>
            <a:pPr eaLnBrk="1" hangingPunct="1"/>
            <a:r>
              <a:rPr lang="en-US" sz="2400" dirty="0">
                <a:latin typeface="Calibri" charset="0"/>
              </a:rPr>
              <a:t>Identify General Industry OSHA standards that should be considered in Agriculture </a:t>
            </a:r>
          </a:p>
          <a:p>
            <a:pPr marL="0" indent="0" eaLnBrk="1" hangingPunct="1">
              <a:buNone/>
            </a:pPr>
            <a:endParaRPr lang="en-US" sz="1000" dirty="0">
              <a:latin typeface="Calibri" charset="0"/>
            </a:endParaRPr>
          </a:p>
          <a:p>
            <a:pPr eaLnBrk="1" hangingPunct="1"/>
            <a:r>
              <a:rPr lang="en-US" sz="2400" dirty="0">
                <a:latin typeface="Calibri" charset="0"/>
              </a:rPr>
              <a:t>Understand OSHA exemption</a:t>
            </a:r>
          </a:p>
          <a:p>
            <a:pPr marL="0" indent="0" eaLnBrk="1" hangingPunct="1">
              <a:buNone/>
            </a:pPr>
            <a:endParaRPr lang="en-US" sz="1000" dirty="0">
              <a:latin typeface="Calibri" charset="0"/>
            </a:endParaRPr>
          </a:p>
          <a:p>
            <a:pPr eaLnBrk="1" hangingPunct="1"/>
            <a:r>
              <a:rPr lang="en-US" sz="2400" dirty="0">
                <a:latin typeface="Calibri" charset="0"/>
              </a:rPr>
              <a:t>Differentiate between Federal OSHA, State OSHA, NIOSH, EPA (Environmental Protection Agency) and WPS (Worker Protection Standard) </a:t>
            </a:r>
          </a:p>
          <a:p>
            <a:pPr marL="0" indent="0" eaLnBrk="1" hangingPunct="1">
              <a:buNone/>
            </a:pPr>
            <a:endParaRPr lang="en-US" sz="1000" dirty="0">
              <a:latin typeface="Calibri" charset="0"/>
            </a:endParaRPr>
          </a:p>
          <a:p>
            <a:pPr eaLnBrk="1" hangingPunct="1"/>
            <a:r>
              <a:rPr lang="en-US" sz="2400" dirty="0">
                <a:latin typeface="Calibri" charset="0"/>
              </a:rPr>
              <a:t>Disseminate resources to aid in OSHA standard compliance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71010" name="Title 1"/>
          <p:cNvSpPr>
            <a:spLocks noGrp="1"/>
          </p:cNvSpPr>
          <p:nvPr>
            <p:ph type="title"/>
          </p:nvPr>
        </p:nvSpPr>
        <p:spPr>
          <a:xfrm>
            <a:off x="914400" y="0"/>
            <a:ext cx="8229600" cy="1143000"/>
          </a:xfrm>
        </p:spPr>
        <p:txBody>
          <a:bodyPr>
            <a:normAutofit/>
          </a:bodyPr>
          <a:lstStyle/>
          <a:p>
            <a:pPr eaLnBrk="1" hangingPunct="1"/>
            <a:r>
              <a:rPr lang="en-US" sz="3600" dirty="0">
                <a:latin typeface="Calibri" charset="0"/>
              </a:rPr>
              <a:t>General Industry</a:t>
            </a:r>
          </a:p>
        </p:txBody>
      </p:sp>
      <p:sp>
        <p:nvSpPr>
          <p:cNvPr id="171011" name="Content Placeholder 2"/>
          <p:cNvSpPr>
            <a:spLocks noGrp="1"/>
          </p:cNvSpPr>
          <p:nvPr>
            <p:ph idx="1"/>
          </p:nvPr>
        </p:nvSpPr>
        <p:spPr>
          <a:xfrm>
            <a:off x="595085" y="1984829"/>
            <a:ext cx="8229600" cy="4525963"/>
          </a:xfrm>
        </p:spPr>
        <p:txBody>
          <a:bodyPr/>
          <a:lstStyle/>
          <a:p>
            <a:pPr eaLnBrk="1" hangingPunct="1"/>
            <a:r>
              <a:rPr lang="en-US" dirty="0">
                <a:latin typeface="Calibri" charset="0"/>
              </a:rPr>
              <a:t>Some standards are general industry standards (29 CFR 1910)</a:t>
            </a:r>
          </a:p>
          <a:p>
            <a:pPr marL="0" indent="0" eaLnBrk="1" hangingPunct="1">
              <a:buNone/>
            </a:pPr>
            <a:endParaRPr lang="en-US" sz="1000" dirty="0">
              <a:latin typeface="Calibri" charset="0"/>
            </a:endParaRPr>
          </a:p>
          <a:p>
            <a:pPr eaLnBrk="1" hangingPunct="1"/>
            <a:r>
              <a:rPr lang="en-US" dirty="0">
                <a:latin typeface="Calibri" charset="0"/>
              </a:rPr>
              <a:t>Need to be aware of these because OSHA can  cite under the General Industry standards </a:t>
            </a:r>
          </a:p>
          <a:p>
            <a:pPr marL="0" indent="0" eaLnBrk="1" hangingPunct="1">
              <a:buNone/>
            </a:pPr>
            <a:endParaRPr lang="en-US" sz="1000" dirty="0">
              <a:latin typeface="Calibri" charset="0"/>
            </a:endParaRPr>
          </a:p>
          <a:p>
            <a:pPr eaLnBrk="1" hangingPunct="1"/>
            <a:r>
              <a:rPr lang="en-US" dirty="0">
                <a:latin typeface="Calibri" charset="0"/>
              </a:rPr>
              <a:t>Examples </a:t>
            </a:r>
          </a:p>
          <a:p>
            <a:pPr lvl="1" eaLnBrk="1" hangingPunct="1">
              <a:buFont typeface="Arial" charset="0"/>
              <a:buNone/>
            </a:pPr>
            <a:endParaRPr lang="en-US" b="1" dirty="0">
              <a:latin typeface="Calibri" charset="0"/>
            </a:endParaRPr>
          </a:p>
          <a:p>
            <a:pPr eaLnBrk="1" hangingPunct="1"/>
            <a:endParaRPr lang="en-US" dirty="0">
              <a:latin typeface="Calibri"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rtlCol="0">
            <a:noAutofit/>
          </a:bodyPr>
          <a:lstStyle/>
          <a:p>
            <a:pPr eaLnBrk="1" fontAlgn="auto" hangingPunct="1">
              <a:spcAft>
                <a:spcPts val="0"/>
              </a:spcAft>
              <a:defRPr/>
            </a:pPr>
            <a:r>
              <a:rPr lang="en-US" sz="3600" dirty="0"/>
              <a:t>General Industry </a:t>
            </a:r>
            <a:br>
              <a:rPr lang="en-US" sz="3600" dirty="0"/>
            </a:br>
            <a:r>
              <a:rPr lang="en-US" sz="3600" dirty="0"/>
              <a:t>Applicable Standards</a:t>
            </a:r>
          </a:p>
        </p:txBody>
      </p:sp>
      <p:sp>
        <p:nvSpPr>
          <p:cNvPr id="3" name="Content Placeholder 2"/>
          <p:cNvSpPr>
            <a:spLocks noGrp="1"/>
          </p:cNvSpPr>
          <p:nvPr>
            <p:ph idx="1"/>
          </p:nvPr>
        </p:nvSpPr>
        <p:spPr>
          <a:xfrm>
            <a:off x="457200" y="1600200"/>
            <a:ext cx="8229600" cy="4967514"/>
          </a:xfrm>
        </p:spPr>
        <p:txBody>
          <a:bodyPr rtlCol="0">
            <a:normAutofit/>
          </a:bodyPr>
          <a:lstStyle/>
          <a:p>
            <a:pPr lvl="1" eaLnBrk="1" fontAlgn="auto" hangingPunct="1">
              <a:spcAft>
                <a:spcPts val="0"/>
              </a:spcAft>
              <a:buFont typeface="Arial" pitchFamily="34" charset="0"/>
              <a:buChar char="–"/>
              <a:defRPr/>
            </a:pPr>
            <a:r>
              <a:rPr lang="en-US" sz="2200" b="1" dirty="0">
                <a:ea typeface="+mn-ea"/>
              </a:rPr>
              <a:t>29 CFR 1910.142: Temporary Labor Camps</a:t>
            </a:r>
          </a:p>
          <a:p>
            <a:pPr lvl="1" eaLnBrk="1" fontAlgn="auto" hangingPunct="1">
              <a:spcAft>
                <a:spcPts val="0"/>
              </a:spcAft>
              <a:buFont typeface="Arial" pitchFamily="34" charset="0"/>
              <a:buChar char="–"/>
              <a:defRPr/>
            </a:pPr>
            <a:r>
              <a:rPr lang="en-US" sz="2200" b="1" dirty="0">
                <a:ea typeface="+mn-ea"/>
              </a:rPr>
              <a:t>29 CFR 1910.111(a) and (b): Storage &amp; Handling of Anhydrous Ammonia</a:t>
            </a:r>
          </a:p>
          <a:p>
            <a:pPr lvl="1" eaLnBrk="1" fontAlgn="auto" hangingPunct="1">
              <a:spcAft>
                <a:spcPts val="0"/>
              </a:spcAft>
              <a:buFont typeface="Arial" pitchFamily="34" charset="0"/>
              <a:buChar char="–"/>
              <a:defRPr/>
            </a:pPr>
            <a:r>
              <a:rPr lang="en-US" sz="2200" b="1" dirty="0">
                <a:ea typeface="+mn-ea"/>
              </a:rPr>
              <a:t>29 CFR 1910.266: Logging Operations</a:t>
            </a:r>
          </a:p>
          <a:p>
            <a:pPr lvl="1" eaLnBrk="1" fontAlgn="auto" hangingPunct="1">
              <a:spcAft>
                <a:spcPts val="0"/>
              </a:spcAft>
              <a:buFont typeface="Arial" pitchFamily="34" charset="0"/>
              <a:buChar char="–"/>
              <a:defRPr/>
            </a:pPr>
            <a:r>
              <a:rPr lang="en-US" sz="2200" b="1" dirty="0">
                <a:ea typeface="+mn-ea"/>
              </a:rPr>
              <a:t>29CFR 1910.145: Slow Moving Vehicles</a:t>
            </a:r>
          </a:p>
          <a:p>
            <a:pPr lvl="1" eaLnBrk="1" fontAlgn="auto" hangingPunct="1">
              <a:spcAft>
                <a:spcPts val="0"/>
              </a:spcAft>
              <a:buFont typeface="Arial" pitchFamily="34" charset="0"/>
              <a:buChar char="–"/>
              <a:defRPr/>
            </a:pPr>
            <a:r>
              <a:rPr lang="en-US" sz="2200" b="1" dirty="0">
                <a:ea typeface="+mn-ea"/>
              </a:rPr>
              <a:t>29 CFR 1910.1201: DOT Markings</a:t>
            </a:r>
          </a:p>
          <a:p>
            <a:pPr lvl="1" eaLnBrk="1" fontAlgn="auto" hangingPunct="1">
              <a:spcAft>
                <a:spcPts val="0"/>
              </a:spcAft>
              <a:buFont typeface="Arial" pitchFamily="34" charset="0"/>
              <a:buChar char="–"/>
              <a:defRPr/>
            </a:pPr>
            <a:r>
              <a:rPr lang="en-US" sz="2200" b="1" dirty="0">
                <a:ea typeface="+mn-ea"/>
              </a:rPr>
              <a:t>29 FR 1910.1200: Hazard Communication </a:t>
            </a:r>
            <a:r>
              <a:rPr lang="en-US" sz="2200" b="1" dirty="0">
                <a:solidFill>
                  <a:srgbClr val="FF0000"/>
                </a:solidFill>
                <a:ea typeface="+mn-ea"/>
              </a:rPr>
              <a:t>(changes)</a:t>
            </a:r>
          </a:p>
          <a:p>
            <a:pPr lvl="1" eaLnBrk="1" fontAlgn="auto" hangingPunct="1">
              <a:spcAft>
                <a:spcPts val="0"/>
              </a:spcAft>
              <a:buFont typeface="Arial" pitchFamily="34" charset="0"/>
              <a:buChar char="–"/>
              <a:defRPr/>
            </a:pPr>
            <a:r>
              <a:rPr lang="en-US" sz="2200" b="1" dirty="0">
                <a:ea typeface="+mn-ea"/>
              </a:rPr>
              <a:t>29 CFR 1910.1027 Cadmium  (welding, grinding, painting) </a:t>
            </a:r>
          </a:p>
          <a:p>
            <a:pPr marL="457200" lvl="1" indent="0" eaLnBrk="1" fontAlgn="auto" hangingPunct="1">
              <a:spcAft>
                <a:spcPts val="0"/>
              </a:spcAft>
              <a:buNone/>
              <a:defRPr/>
            </a:pPr>
            <a:endParaRPr lang="en-US" sz="1000" b="1" dirty="0">
              <a:ea typeface="+mn-ea"/>
            </a:endParaRPr>
          </a:p>
          <a:p>
            <a:pPr eaLnBrk="1" fontAlgn="auto" hangingPunct="1">
              <a:spcAft>
                <a:spcPts val="0"/>
              </a:spcAft>
              <a:buFont typeface="Arial" pitchFamily="34" charset="0"/>
              <a:buChar char="•"/>
              <a:defRPr/>
            </a:pPr>
            <a:r>
              <a:rPr lang="en-US" dirty="0">
                <a:ea typeface="+mn-ea"/>
              </a:rPr>
              <a:t>These standards can be cited directly</a:t>
            </a:r>
          </a:p>
          <a:p>
            <a:pPr marL="0" indent="0" eaLnBrk="1" fontAlgn="auto" hangingPunct="1">
              <a:spcAft>
                <a:spcPts val="0"/>
              </a:spcAft>
              <a:buNone/>
              <a:defRPr/>
            </a:pPr>
            <a:endParaRPr lang="en-US" sz="1000" dirty="0">
              <a:ea typeface="+mn-ea"/>
            </a:endParaRPr>
          </a:p>
          <a:p>
            <a:pPr eaLnBrk="1" fontAlgn="auto" hangingPunct="1">
              <a:spcAft>
                <a:spcPts val="0"/>
              </a:spcAft>
              <a:buFont typeface="Arial" pitchFamily="34" charset="0"/>
              <a:buChar char="•"/>
              <a:defRPr/>
            </a:pPr>
            <a:r>
              <a:rPr lang="en-US" dirty="0">
                <a:solidFill>
                  <a:srgbClr val="FF0000"/>
                </a:solidFill>
                <a:ea typeface="+mn-ea"/>
              </a:rPr>
              <a:t>Reference Chapter 10</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77154" name="Title 1"/>
          <p:cNvSpPr>
            <a:spLocks noGrp="1"/>
          </p:cNvSpPr>
          <p:nvPr>
            <p:ph type="title"/>
          </p:nvPr>
        </p:nvSpPr>
        <p:spPr>
          <a:xfrm>
            <a:off x="327991" y="143407"/>
            <a:ext cx="8229600" cy="1143000"/>
          </a:xfrm>
        </p:spPr>
        <p:txBody>
          <a:bodyPr>
            <a:normAutofit fontScale="90000"/>
          </a:bodyPr>
          <a:lstStyle/>
          <a:p>
            <a:pPr eaLnBrk="1" hangingPunct="1"/>
            <a:r>
              <a:rPr lang="en-US" sz="3600" dirty="0">
                <a:latin typeface="Calibri" charset="0"/>
              </a:rPr>
              <a:t>             Additional OSHA Standards </a:t>
            </a:r>
            <a:r>
              <a:rPr lang="en-US" sz="3600" u="sng" dirty="0">
                <a:latin typeface="Calibri" charset="0"/>
              </a:rPr>
              <a:t>Related</a:t>
            </a:r>
            <a:r>
              <a:rPr lang="en-US" sz="3600" dirty="0">
                <a:latin typeface="Calibri" charset="0"/>
              </a:rPr>
              <a:t> to  Agriculture</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sz="2800" dirty="0">
                <a:ea typeface="+mn-ea"/>
              </a:rPr>
              <a:t>29 CFR 1910.134: Respiratory Protection</a:t>
            </a:r>
          </a:p>
          <a:p>
            <a:pPr marL="0" indent="0" eaLnBrk="1" fontAlgn="auto" hangingPunct="1">
              <a:spcAft>
                <a:spcPts val="0"/>
              </a:spcAft>
              <a:buNone/>
              <a:defRPr/>
            </a:pPr>
            <a:endParaRPr lang="en-US" sz="1200" dirty="0">
              <a:ea typeface="+mn-ea"/>
            </a:endParaRPr>
          </a:p>
          <a:p>
            <a:pPr eaLnBrk="1" fontAlgn="auto" hangingPunct="1">
              <a:spcAft>
                <a:spcPts val="0"/>
              </a:spcAft>
              <a:buFont typeface="Arial" pitchFamily="34" charset="0"/>
              <a:buChar char="•"/>
              <a:defRPr/>
            </a:pPr>
            <a:r>
              <a:rPr lang="en-US" sz="2800" dirty="0">
                <a:ea typeface="+mn-ea"/>
              </a:rPr>
              <a:t>29 CFR 1910.95: Hearing Conservation                                &amp; Noise Exposure</a:t>
            </a:r>
          </a:p>
          <a:p>
            <a:pPr marL="0" indent="0" eaLnBrk="1" fontAlgn="auto" hangingPunct="1">
              <a:spcAft>
                <a:spcPts val="0"/>
              </a:spcAft>
              <a:buNone/>
              <a:defRPr/>
            </a:pPr>
            <a:endParaRPr lang="en-US" sz="1200" dirty="0">
              <a:ea typeface="+mn-ea"/>
            </a:endParaRPr>
          </a:p>
          <a:p>
            <a:pPr eaLnBrk="1" fontAlgn="auto" hangingPunct="1">
              <a:spcAft>
                <a:spcPts val="0"/>
              </a:spcAft>
              <a:buFont typeface="Arial" pitchFamily="34" charset="0"/>
              <a:buChar char="•"/>
              <a:defRPr/>
            </a:pPr>
            <a:r>
              <a:rPr lang="en-US" sz="2800" dirty="0">
                <a:ea typeface="+mn-ea"/>
              </a:rPr>
              <a:t>29 CFR 1910.133: Eye &amp; Face Protection</a:t>
            </a:r>
          </a:p>
          <a:p>
            <a:pPr marL="0" indent="0" eaLnBrk="1" fontAlgn="auto" hangingPunct="1">
              <a:spcAft>
                <a:spcPts val="0"/>
              </a:spcAft>
              <a:buNone/>
              <a:defRPr/>
            </a:pPr>
            <a:endParaRPr lang="en-US" sz="1000" dirty="0">
              <a:ea typeface="+mn-ea"/>
            </a:endParaRPr>
          </a:p>
          <a:p>
            <a:pPr marL="0" indent="0" eaLnBrk="1" fontAlgn="auto" hangingPunct="1">
              <a:spcAft>
                <a:spcPts val="0"/>
              </a:spcAft>
              <a:buNone/>
              <a:defRPr/>
            </a:pPr>
            <a:endParaRPr lang="en-US" sz="1200" dirty="0">
              <a:ea typeface="+mn-ea"/>
            </a:endParaRPr>
          </a:p>
          <a:p>
            <a:pPr eaLnBrk="1" fontAlgn="auto" hangingPunct="1">
              <a:spcAft>
                <a:spcPts val="0"/>
              </a:spcAft>
              <a:buFont typeface="Arial" pitchFamily="34" charset="0"/>
              <a:buChar char="•"/>
              <a:defRPr/>
            </a:pPr>
            <a:r>
              <a:rPr lang="en-US" sz="2800" dirty="0">
                <a:ea typeface="+mn-ea"/>
              </a:rPr>
              <a:t>29 CFR 1910.132: General  Requirements                 for Personal Protective Equipment  </a:t>
            </a:r>
          </a:p>
          <a:p>
            <a:pPr marL="0" indent="0" eaLnBrk="1" fontAlgn="auto" hangingPunct="1">
              <a:spcAft>
                <a:spcPts val="0"/>
              </a:spcAft>
              <a:buFont typeface="Arial" pitchFamily="34" charset="0"/>
              <a:buNone/>
              <a:defRPr/>
            </a:pPr>
            <a:endParaRPr lang="en-US" dirty="0">
              <a:ea typeface="+mn-ea"/>
            </a:endParaRPr>
          </a:p>
          <a:p>
            <a:pPr eaLnBrk="1" fontAlgn="auto" hangingPunct="1">
              <a:spcAft>
                <a:spcPts val="0"/>
              </a:spcAft>
              <a:buFont typeface="Arial" pitchFamily="34" charset="0"/>
              <a:buChar char="•"/>
              <a:defRPr/>
            </a:pPr>
            <a:endParaRPr lang="en-US" dirty="0">
              <a:ea typeface="+mn-ea"/>
            </a:endParaRPr>
          </a:p>
        </p:txBody>
      </p:sp>
      <p:pic>
        <p:nvPicPr>
          <p:cNvPr id="177156" name="Content Placeholder 7" descr="P3190098.JPG" title="Picture of safety glasses"/>
          <p:cNvPicPr>
            <a:picLocks noChangeAspect="1"/>
          </p:cNvPicPr>
          <p:nvPr/>
        </p:nvPicPr>
        <p:blipFill>
          <a:blip r:embed="rId3">
            <a:extLst>
              <a:ext uri="{28A0092B-C50C-407E-A947-70E740481C1C}">
                <a14:useLocalDpi xmlns:a14="http://schemas.microsoft.com/office/drawing/2010/main" val="0"/>
              </a:ext>
            </a:extLst>
          </a:blip>
          <a:srcRect r="43333" b="15385"/>
          <a:stretch>
            <a:fillRect/>
          </a:stretch>
        </p:blipFill>
        <p:spPr bwMode="auto">
          <a:xfrm>
            <a:off x="6966857" y="4412343"/>
            <a:ext cx="1872343" cy="202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7" name="Picture 5" descr="DSCF0076.JPG" title="Image of fit testing an SCBA"/>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66856" y="1160008"/>
            <a:ext cx="1821543" cy="1510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8" name="Picture 6" descr="P3190010.JPG" title="Image of inserting hearing protectio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66857" y="2819400"/>
            <a:ext cx="1821542" cy="136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0886"/>
            <a:ext cx="8229600" cy="1143000"/>
          </a:xfrm>
        </p:spPr>
        <p:txBody>
          <a:bodyPr rtlCol="0">
            <a:normAutofit fontScale="90000"/>
          </a:bodyPr>
          <a:lstStyle/>
          <a:p>
            <a:pPr eaLnBrk="1" fontAlgn="auto" hangingPunct="1">
              <a:spcAft>
                <a:spcPts val="0"/>
              </a:spcAft>
              <a:defRPr/>
            </a:pPr>
            <a:r>
              <a:rPr lang="en-US" sz="4000" dirty="0">
                <a:ea typeface="+mj-ea"/>
              </a:rPr>
              <a:t>	</a:t>
            </a:r>
            <a:r>
              <a:rPr lang="en-US" sz="3600" dirty="0">
                <a:ea typeface="+mj-ea"/>
              </a:rPr>
              <a:t>Additional General Industry Standards  </a:t>
            </a:r>
            <a:br>
              <a:rPr lang="en-US" sz="3600" dirty="0">
                <a:ea typeface="+mj-ea"/>
              </a:rPr>
            </a:br>
            <a:r>
              <a:rPr lang="en-US" sz="3600" dirty="0">
                <a:ea typeface="+mj-ea"/>
              </a:rPr>
              <a:t>to be aware of:  </a:t>
            </a:r>
            <a:r>
              <a:rPr lang="en-US" sz="4000" dirty="0">
                <a:ea typeface="+mj-ea"/>
              </a:rPr>
              <a:t>	</a:t>
            </a:r>
          </a:p>
        </p:txBody>
      </p:sp>
      <p:sp>
        <p:nvSpPr>
          <p:cNvPr id="178179" name="Content Placeholder 2"/>
          <p:cNvSpPr>
            <a:spLocks noGrp="1"/>
          </p:cNvSpPr>
          <p:nvPr>
            <p:ph idx="1"/>
          </p:nvPr>
        </p:nvSpPr>
        <p:spPr>
          <a:xfrm>
            <a:off x="457200" y="1984828"/>
            <a:ext cx="8229600" cy="4525963"/>
          </a:xfrm>
        </p:spPr>
        <p:txBody>
          <a:bodyPr/>
          <a:lstStyle/>
          <a:p>
            <a:pPr eaLnBrk="1" hangingPunct="1"/>
            <a:r>
              <a:rPr lang="en-US" dirty="0">
                <a:latin typeface="Calibri" charset="0"/>
              </a:rPr>
              <a:t>29 CFR 1910.22 -28: Slips, Trips, &amp; Falls – refers to walking surfaces, working surfaces, ladders, and scaffolding.</a:t>
            </a:r>
          </a:p>
          <a:p>
            <a:pPr marL="0" indent="0" eaLnBrk="1" hangingPunct="1">
              <a:buNone/>
            </a:pPr>
            <a:endParaRPr lang="en-US" sz="1200" dirty="0">
              <a:latin typeface="Calibri" charset="0"/>
            </a:endParaRPr>
          </a:p>
          <a:p>
            <a:pPr eaLnBrk="1" hangingPunct="1"/>
            <a:r>
              <a:rPr lang="en-US" dirty="0">
                <a:latin typeface="Calibri" charset="0"/>
              </a:rPr>
              <a:t>29 CFR 1910.14 6 -147: Confined Space Entry – refers to definition of confined space, hazards, lock out/tag out.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title="Image of fit testing "/>
          <p:cNvPicPr>
            <a:picLocks noChangeAspect="1"/>
          </p:cNvPicPr>
          <p:nvPr/>
        </p:nvPicPr>
        <p:blipFill>
          <a:blip r:embed="rId3"/>
          <a:stretch>
            <a:fillRect/>
          </a:stretch>
        </p:blipFill>
        <p:spPr>
          <a:xfrm>
            <a:off x="6126496" y="1891898"/>
            <a:ext cx="2828662" cy="2156922"/>
          </a:xfrm>
          <a:prstGeom prst="rect">
            <a:avLst/>
          </a:prstGeom>
        </p:spPr>
      </p:pic>
      <p:sp>
        <p:nvSpPr>
          <p:cNvPr id="140290" name="Title 1"/>
          <p:cNvSpPr>
            <a:spLocks noGrp="1"/>
          </p:cNvSpPr>
          <p:nvPr>
            <p:ph type="title"/>
          </p:nvPr>
        </p:nvSpPr>
        <p:spPr/>
        <p:txBody>
          <a:bodyPr>
            <a:normAutofit/>
          </a:bodyPr>
          <a:lstStyle/>
          <a:p>
            <a:r>
              <a:rPr lang="en-US" sz="3600" dirty="0">
                <a:latin typeface="Calibri" charset="0"/>
              </a:rPr>
              <a:t>How does this apply?</a:t>
            </a:r>
          </a:p>
        </p:txBody>
      </p:sp>
      <p:sp>
        <p:nvSpPr>
          <p:cNvPr id="2" name="Content Placeholder 1"/>
          <p:cNvSpPr>
            <a:spLocks noGrp="1"/>
          </p:cNvSpPr>
          <p:nvPr>
            <p:ph idx="1"/>
          </p:nvPr>
        </p:nvSpPr>
        <p:spPr>
          <a:xfrm>
            <a:off x="381679" y="1380895"/>
            <a:ext cx="5744817" cy="3896784"/>
          </a:xfrm>
        </p:spPr>
        <p:txBody>
          <a:bodyPr>
            <a:normAutofit fontScale="92500" lnSpcReduction="10000"/>
          </a:bodyPr>
          <a:lstStyle/>
          <a:p>
            <a:pPr marL="0" indent="0">
              <a:buNone/>
            </a:pPr>
            <a:r>
              <a:rPr lang="en-US" dirty="0">
                <a:latin typeface="Calibri" panose="020F0502020204030204" pitchFamily="34" charset="0"/>
                <a:ea typeface="Calibri" panose="020F0502020204030204" pitchFamily="34" charset="0"/>
                <a:cs typeface="Times New Roman" panose="02020603050405020304" pitchFamily="18" charset="0"/>
              </a:rPr>
              <a:t>Frequently asked question:</a:t>
            </a:r>
          </a:p>
          <a:p>
            <a:r>
              <a:rPr lang="en-US" sz="2600" dirty="0">
                <a:latin typeface="Calibri" panose="020F0502020204030204" pitchFamily="34" charset="0"/>
                <a:ea typeface="Calibri" panose="020F0502020204030204" pitchFamily="34" charset="0"/>
                <a:cs typeface="Times New Roman" panose="02020603050405020304" pitchFamily="18" charset="0"/>
              </a:rPr>
              <a:t>How does the application of the OSHA Respirator Standard, 1910.134 apply to agriculture, and particularly farming operations.  </a:t>
            </a:r>
          </a:p>
          <a:p>
            <a:r>
              <a:rPr lang="en-US" sz="26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tooltip="Section 5(a)(2)"/>
              </a:rPr>
              <a:t>Section 5(a)(2)</a:t>
            </a:r>
            <a:r>
              <a:rPr lang="en-US" sz="2600" dirty="0">
                <a:latin typeface="Calibri" panose="020F0502020204030204" pitchFamily="34" charset="0"/>
                <a:ea typeface="Calibri" panose="020F0502020204030204" pitchFamily="34" charset="0"/>
                <a:cs typeface="Times New Roman" panose="02020603050405020304" pitchFamily="18" charset="0"/>
              </a:rPr>
              <a:t> requires employers to "comply with occupational safety and health standards promulgated under this Act".  </a:t>
            </a:r>
          </a:p>
          <a:p>
            <a:pPr marL="0" indent="0">
              <a:buNone/>
            </a:pPr>
            <a:r>
              <a:rPr lang="en-US" sz="29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5" name="TextBox 4"/>
          <p:cNvSpPr txBox="1"/>
          <p:nvPr/>
        </p:nvSpPr>
        <p:spPr>
          <a:xfrm>
            <a:off x="711626" y="4914277"/>
            <a:ext cx="8342923" cy="1246495"/>
          </a:xfrm>
          <a:prstGeom prst="rect">
            <a:avLst/>
          </a:prstGeom>
          <a:noFill/>
        </p:spPr>
        <p:txBody>
          <a:bodyPr wrap="square" rtlCol="0">
            <a:spAutoFit/>
          </a:bodyPr>
          <a:lstStyle/>
          <a:p>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Agricultural operations are covered by several Occupational Safety and Health standards including Agriculture (</a:t>
            </a:r>
            <a:r>
              <a:rPr lang="en-US" sz="2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tooltip="29 CFR 1928"/>
              </a:rPr>
              <a:t>29 CFR 1928</a:t>
            </a: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General Industry (</a:t>
            </a:r>
            <a:r>
              <a:rPr lang="en-US" sz="2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6" tooltip="29 CFR 1910"/>
              </a:rPr>
              <a:t>29 CFR 1910</a:t>
            </a: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and the </a:t>
            </a:r>
            <a:r>
              <a:rPr lang="en-US" sz="2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tooltip="General Duty Clause"/>
              </a:rPr>
              <a:t>General Duty Clause</a:t>
            </a: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lang="en-US" sz="27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3845894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3500"/>
            <a:ext cx="8229600" cy="1143000"/>
          </a:xfrm>
        </p:spPr>
        <p:txBody>
          <a:bodyPr/>
          <a:lstStyle/>
          <a:p>
            <a:r>
              <a:rPr lang="en-US" dirty="0"/>
              <a:t>Respiratory example</a:t>
            </a:r>
          </a:p>
        </p:txBody>
      </p:sp>
      <p:sp>
        <p:nvSpPr>
          <p:cNvPr id="3" name="Content Placeholder 2"/>
          <p:cNvSpPr>
            <a:spLocks noGrp="1"/>
          </p:cNvSpPr>
          <p:nvPr>
            <p:ph idx="1"/>
          </p:nvPr>
        </p:nvSpPr>
        <p:spPr>
          <a:xfrm>
            <a:off x="828045" y="1313566"/>
            <a:ext cx="8047597" cy="4799000"/>
          </a:xfrm>
        </p:spPr>
        <p:txBody>
          <a:bodyPr>
            <a:normAutofit fontScale="25000" lnSpcReduction="20000"/>
          </a:bodyPr>
          <a:lstStyle/>
          <a:p>
            <a:pPr marL="0" indent="0">
              <a:buNone/>
            </a:pPr>
            <a:r>
              <a:rPr lang="en-US" sz="9600" b="1" dirty="0">
                <a:latin typeface="Calibri" panose="020F0502020204030204" pitchFamily="34" charset="0"/>
                <a:ea typeface="Calibri" panose="020F0502020204030204" pitchFamily="34" charset="0"/>
                <a:cs typeface="Times New Roman" panose="02020603050405020304" pitchFamily="18" charset="0"/>
              </a:rPr>
              <a:t>OSHA’s respirator standard, 1910.134, is applicable indirectly</a:t>
            </a:r>
          </a:p>
          <a:p>
            <a:pPr marL="0" indent="0">
              <a:buNone/>
            </a:pPr>
            <a:endParaRPr lang="en-US" sz="9600" b="1" dirty="0">
              <a:latin typeface="Calibri" panose="020F0502020204030204" pitchFamily="34" charset="0"/>
              <a:ea typeface="Calibri" panose="020F0502020204030204" pitchFamily="34" charset="0"/>
              <a:cs typeface="Times New Roman" panose="02020603050405020304" pitchFamily="18" charset="0"/>
            </a:endParaRPr>
          </a:p>
          <a:p>
            <a:r>
              <a:rPr lang="en-US" sz="9600" dirty="0">
                <a:latin typeface="Calibri" panose="020F0502020204030204" pitchFamily="34" charset="0"/>
                <a:ea typeface="Calibri" panose="020F0502020204030204" pitchFamily="34" charset="0"/>
                <a:cs typeface="Times New Roman" panose="02020603050405020304" pitchFamily="18" charset="0"/>
              </a:rPr>
              <a:t>OSHA’s General Duty Clause, Section 5(a)(1) of the OSH Act, requires employers to "furnish to each of his employees employment and a place of employment which are free from recognized hazards that are causing or are likely to cause death or serious physical harm to his employees".  </a:t>
            </a:r>
          </a:p>
          <a:p>
            <a:endParaRPr lang="en-US" sz="5600" dirty="0">
              <a:latin typeface="Calibri" panose="020F0502020204030204" pitchFamily="34" charset="0"/>
              <a:ea typeface="Calibri" panose="020F0502020204030204" pitchFamily="34" charset="0"/>
              <a:cs typeface="Times New Roman" panose="02020603050405020304" pitchFamily="18" charset="0"/>
            </a:endParaRPr>
          </a:p>
          <a:p>
            <a:r>
              <a:rPr lang="en-US" sz="9600" dirty="0">
                <a:latin typeface="Calibri" panose="020F0502020204030204" pitchFamily="34" charset="0"/>
                <a:ea typeface="Calibri" panose="020F0502020204030204" pitchFamily="34" charset="0"/>
                <a:cs typeface="Times New Roman" panose="02020603050405020304" pitchFamily="18" charset="0"/>
              </a:rPr>
              <a:t>The General Duty Clause is used to cite employers for recognized hazards where there is no direct standard that applies to the operation.  </a:t>
            </a:r>
          </a:p>
          <a:p>
            <a:pPr marL="0" indent="0">
              <a:buNone/>
            </a:pPr>
            <a:endParaRPr lang="en-US" sz="5600" dirty="0">
              <a:latin typeface="Calibri" panose="020F0502020204030204" pitchFamily="34" charset="0"/>
              <a:ea typeface="Calibri" panose="020F0502020204030204" pitchFamily="34" charset="0"/>
              <a:cs typeface="Times New Roman" panose="02020603050405020304" pitchFamily="18" charset="0"/>
            </a:endParaRPr>
          </a:p>
          <a:p>
            <a:r>
              <a:rPr lang="en-US" sz="9600" dirty="0">
                <a:latin typeface="Calibri" panose="020F0502020204030204" pitchFamily="34" charset="0"/>
                <a:ea typeface="Calibri" panose="020F0502020204030204" pitchFamily="34" charset="0"/>
                <a:cs typeface="Times New Roman" panose="02020603050405020304" pitchFamily="18" charset="0"/>
              </a:rPr>
              <a:t>Since the scope of 1910.134, doesn’t apply directly to agricultural operations, OSHA would utilize the General Duty Clause, referencing the respirator standard.  </a:t>
            </a:r>
            <a:r>
              <a:rPr lang="en-US" sz="6000" dirty="0">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US" sz="6000" dirty="0">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2305136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90869" y="346858"/>
            <a:ext cx="7056783" cy="1143000"/>
          </a:xfrm>
        </p:spPr>
        <p:txBody>
          <a:bodyPr/>
          <a:lstStyle/>
          <a:p>
            <a:r>
              <a:rPr lang="en-US" dirty="0"/>
              <a:t>10 or fewer employees</a:t>
            </a:r>
          </a:p>
        </p:txBody>
      </p:sp>
      <p:sp>
        <p:nvSpPr>
          <p:cNvPr id="3" name="Content Placeholder 2"/>
          <p:cNvSpPr>
            <a:spLocks noGrp="1"/>
          </p:cNvSpPr>
          <p:nvPr>
            <p:ph idx="1"/>
          </p:nvPr>
        </p:nvSpPr>
        <p:spPr>
          <a:xfrm>
            <a:off x="584200" y="1739900"/>
            <a:ext cx="8102600" cy="4386263"/>
          </a:xfrm>
        </p:spPr>
        <p:txBody>
          <a:bodyPr>
            <a:norm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Small farming operations with 10 or fewer employees are exempted from OSHA </a:t>
            </a:r>
            <a:r>
              <a:rPr lang="en-US" b="1" dirty="0">
                <a:latin typeface="Calibri" panose="020F0502020204030204" pitchFamily="34" charset="0"/>
                <a:ea typeface="Calibri" panose="020F0502020204030204" pitchFamily="34" charset="0"/>
                <a:cs typeface="Times New Roman" panose="02020603050405020304" pitchFamily="18" charset="0"/>
              </a:rPr>
              <a:t>enforcement activities</a:t>
            </a:r>
            <a:r>
              <a:rPr lang="en-US" dirty="0">
                <a:latin typeface="Calibri" panose="020F0502020204030204" pitchFamily="34" charset="0"/>
                <a:ea typeface="Calibri" panose="020F0502020204030204" pitchFamily="34" charset="0"/>
                <a:cs typeface="Times New Roman" panose="02020603050405020304" pitchFamily="18" charset="0"/>
              </a:rPr>
              <a:t>, per the Appropriations Act.  </a:t>
            </a:r>
          </a:p>
          <a:p>
            <a:r>
              <a:rPr lang="en-US" dirty="0">
                <a:latin typeface="Calibri" panose="020F0502020204030204" pitchFamily="34" charset="0"/>
                <a:ea typeface="Calibri" panose="020F0502020204030204" pitchFamily="34" charset="0"/>
                <a:cs typeface="Times New Roman" panose="02020603050405020304" pitchFamily="18" charset="0"/>
              </a:rPr>
              <a:t>However, it is suggested that these employers should follow the standards, and could be liable under a court of law.</a:t>
            </a:r>
          </a:p>
          <a:p>
            <a:endParaRPr lang="en-US" dirty="0"/>
          </a:p>
        </p:txBody>
      </p:sp>
    </p:spTree>
    <p:extLst>
      <p:ext uri="{BB962C8B-B14F-4D97-AF65-F5344CB8AC3E}">
        <p14:creationId xmlns:p14="http://schemas.microsoft.com/office/powerpoint/2010/main" val="2242453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73058" name="Title 1"/>
          <p:cNvSpPr>
            <a:spLocks noGrp="1"/>
          </p:cNvSpPr>
          <p:nvPr>
            <p:ph type="title"/>
          </p:nvPr>
        </p:nvSpPr>
        <p:spPr>
          <a:xfrm>
            <a:off x="1103243" y="49696"/>
            <a:ext cx="8229600" cy="1143000"/>
          </a:xfrm>
        </p:spPr>
        <p:txBody>
          <a:bodyPr>
            <a:normAutofit/>
          </a:bodyPr>
          <a:lstStyle/>
          <a:p>
            <a:pPr eaLnBrk="1" hangingPunct="1"/>
            <a:r>
              <a:rPr lang="en-US" sz="3200" dirty="0">
                <a:latin typeface="Calibri" charset="0"/>
              </a:rPr>
              <a:t>Updates to OSHA’s Record Keeping Rule</a:t>
            </a:r>
          </a:p>
        </p:txBody>
      </p:sp>
      <p:sp>
        <p:nvSpPr>
          <p:cNvPr id="173059" name="Content Placeholder 2"/>
          <p:cNvSpPr>
            <a:spLocks noGrp="1"/>
          </p:cNvSpPr>
          <p:nvPr>
            <p:ph idx="1"/>
          </p:nvPr>
        </p:nvSpPr>
        <p:spPr>
          <a:xfrm>
            <a:off x="636104" y="1092673"/>
            <a:ext cx="8140148" cy="5636118"/>
          </a:xfrm>
        </p:spPr>
        <p:txBody>
          <a:bodyPr>
            <a:normAutofit fontScale="70000" lnSpcReduction="20000"/>
          </a:bodyPr>
          <a:lstStyle/>
          <a:p>
            <a:pPr marL="0" indent="0">
              <a:buNone/>
            </a:pPr>
            <a:r>
              <a:rPr lang="en-US" b="1" dirty="0"/>
              <a:t>As of January 1, 2015, all employers must report</a:t>
            </a:r>
            <a:endParaRPr lang="en-US" dirty="0"/>
          </a:p>
          <a:p>
            <a:pPr lvl="1"/>
            <a:r>
              <a:rPr lang="en-US" dirty="0"/>
              <a:t>All work-related fatalities within 8 hours.</a:t>
            </a:r>
          </a:p>
          <a:p>
            <a:pPr lvl="1"/>
            <a:r>
              <a:rPr lang="en-US" dirty="0"/>
              <a:t>All work-related inpatient hospitalizations, all amputations and all losses of an eye within 24 hours.</a:t>
            </a:r>
          </a:p>
          <a:p>
            <a:pPr marL="0" indent="0">
              <a:buNone/>
            </a:pPr>
            <a:endParaRPr lang="en-US" b="1" dirty="0"/>
          </a:p>
          <a:p>
            <a:pPr marL="0" indent="0">
              <a:buNone/>
            </a:pPr>
            <a:r>
              <a:rPr lang="en-US" b="1" dirty="0"/>
              <a:t>The Occupational Safety and Health Administration's revised recordkeeping rule includes two key changes:</a:t>
            </a:r>
          </a:p>
          <a:p>
            <a:r>
              <a:rPr lang="en-US" dirty="0"/>
              <a:t>First, the rule updates the list of industries that are exempt from the requirement to routinely keep OSHA injury and illness records, due to relatively low occupational injury and illness rates. The previous list of industries was based on the old Standard Industrial Classification (SIC) system and injury and illness data from the Bureau of Labor Statistics (BLS) from 1996, 1997, and 1998. </a:t>
            </a:r>
          </a:p>
          <a:p>
            <a:r>
              <a:rPr lang="en-US" dirty="0"/>
              <a:t>The new list of industries that are exempt from routinely keeping OSHA injury and illness records is based on the North American Industry Classification System (NAICS) and injury and illness data from the Bureau of Labor Statistics (BLS) from 2007, 2008, and 2009. </a:t>
            </a:r>
          </a:p>
          <a:p>
            <a:pPr eaLnBrk="1" hangingPunct="1"/>
            <a:endParaRPr lang="en-US" dirty="0">
              <a:latin typeface="Calibri"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73058" name="Title 1"/>
          <p:cNvSpPr>
            <a:spLocks noGrp="1"/>
          </p:cNvSpPr>
          <p:nvPr>
            <p:ph type="title"/>
          </p:nvPr>
        </p:nvSpPr>
        <p:spPr>
          <a:xfrm>
            <a:off x="0" y="49696"/>
            <a:ext cx="9332843" cy="1143000"/>
          </a:xfrm>
        </p:spPr>
        <p:txBody>
          <a:bodyPr>
            <a:normAutofit/>
          </a:bodyPr>
          <a:lstStyle/>
          <a:p>
            <a:pPr eaLnBrk="1" hangingPunct="1"/>
            <a:r>
              <a:rPr lang="en-US" sz="3200" dirty="0">
                <a:latin typeface="Calibri" charset="0"/>
              </a:rPr>
              <a:t>Updates to OSHA’s Record Keeping </a:t>
            </a:r>
            <a:r>
              <a:rPr lang="en-US" sz="3200" dirty="0" smtClean="0">
                <a:latin typeface="Calibri" charset="0"/>
              </a:rPr>
              <a:t>Rule </a:t>
            </a:r>
            <a:endParaRPr lang="en-US" sz="3200" dirty="0">
              <a:latin typeface="Calibri" charset="0"/>
            </a:endParaRPr>
          </a:p>
        </p:txBody>
      </p:sp>
      <p:sp>
        <p:nvSpPr>
          <p:cNvPr id="173059" name="Content Placeholder 2"/>
          <p:cNvSpPr>
            <a:spLocks noGrp="1"/>
          </p:cNvSpPr>
          <p:nvPr>
            <p:ph idx="1"/>
          </p:nvPr>
        </p:nvSpPr>
        <p:spPr>
          <a:xfrm>
            <a:off x="636104" y="1092673"/>
            <a:ext cx="8140148" cy="5636118"/>
          </a:xfrm>
        </p:spPr>
        <p:txBody>
          <a:bodyPr>
            <a:normAutofit fontScale="92500" lnSpcReduction="10000"/>
          </a:bodyPr>
          <a:lstStyle/>
          <a:p>
            <a:pPr marL="0" indent="0">
              <a:buNone/>
            </a:pPr>
            <a:r>
              <a:rPr lang="en-US" sz="2400" b="1" dirty="0"/>
              <a:t>Second,</a:t>
            </a:r>
            <a:r>
              <a:rPr lang="en-US" sz="2400" dirty="0"/>
              <a:t> the rule expands the list of severe work-related injuries that all covered employers </a:t>
            </a:r>
            <a:r>
              <a:rPr lang="en-US" sz="2400" b="1" dirty="0"/>
              <a:t>must report </a:t>
            </a:r>
            <a:r>
              <a:rPr lang="en-US" sz="2400" dirty="0"/>
              <a:t>to OSHA.</a:t>
            </a:r>
          </a:p>
          <a:p>
            <a:pPr marL="0" indent="0">
              <a:buNone/>
            </a:pPr>
            <a:endParaRPr lang="en-US" sz="900" b="1" dirty="0"/>
          </a:p>
          <a:p>
            <a:pPr marL="0" indent="0">
              <a:buNone/>
            </a:pPr>
            <a:r>
              <a:rPr lang="en-US" sz="2400" b="1" dirty="0"/>
              <a:t>Note: </a:t>
            </a:r>
            <a:r>
              <a:rPr lang="en-US" sz="2400" dirty="0"/>
              <a:t>The new rule </a:t>
            </a:r>
            <a:r>
              <a:rPr lang="en-US" sz="2400" b="1" dirty="0"/>
              <a:t>retains the exemption for any employer with ten or fewer employees</a:t>
            </a:r>
            <a:r>
              <a:rPr lang="en-US" sz="2400" dirty="0"/>
              <a:t>, regardless of their industry classification, from the requirement to routinely keep records.</a:t>
            </a:r>
          </a:p>
          <a:p>
            <a:pPr marL="0" indent="0">
              <a:buNone/>
            </a:pPr>
            <a:r>
              <a:rPr lang="en-US" sz="2400" b="1" u="sng" dirty="0"/>
              <a:t>Interpretation for Agriculture</a:t>
            </a:r>
            <a:r>
              <a:rPr lang="en-US" sz="2600" b="1" dirty="0"/>
              <a:t>: </a:t>
            </a:r>
          </a:p>
          <a:p>
            <a:r>
              <a:rPr lang="en-US" sz="2400" dirty="0"/>
              <a:t>Agriculture would not be affected.  However, the Cooperatives and other entities may have a SIC or NAICS  in general industry, so they need to check with their insurance carrier.  </a:t>
            </a:r>
            <a:endParaRPr lang="en-US" sz="2400" dirty="0">
              <a:latin typeface="Calibri" charset="0"/>
            </a:endParaRPr>
          </a:p>
          <a:p>
            <a:r>
              <a:rPr lang="en-US" sz="2600" dirty="0"/>
              <a:t>Establishments located in States under Federal OSHA jurisdiction must begin to comply with the new requirements on January 1, 2015. Establishments located in states that operate their own safety and health programs (State Plan States) should check with their state plan for the implementation date of the new requirements.</a:t>
            </a:r>
            <a:endParaRPr lang="en-US" sz="2600" dirty="0">
              <a:latin typeface="Calibri" charset="0"/>
            </a:endParaRPr>
          </a:p>
        </p:txBody>
      </p:sp>
    </p:spTree>
    <p:extLst>
      <p:ext uri="{BB962C8B-B14F-4D97-AF65-F5344CB8AC3E}">
        <p14:creationId xmlns:p14="http://schemas.microsoft.com/office/powerpoint/2010/main" val="8228741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73058" name="Title 1"/>
          <p:cNvSpPr>
            <a:spLocks noGrp="1"/>
          </p:cNvSpPr>
          <p:nvPr>
            <p:ph type="title"/>
          </p:nvPr>
        </p:nvSpPr>
        <p:spPr>
          <a:xfrm>
            <a:off x="914400" y="0"/>
            <a:ext cx="8229600" cy="1143000"/>
          </a:xfrm>
        </p:spPr>
        <p:txBody>
          <a:bodyPr>
            <a:normAutofit/>
          </a:bodyPr>
          <a:lstStyle/>
          <a:p>
            <a:pPr eaLnBrk="1" hangingPunct="1"/>
            <a:r>
              <a:rPr lang="en-US" sz="3600" dirty="0">
                <a:latin typeface="Calibri" charset="0"/>
              </a:rPr>
              <a:t>Hazard Communication</a:t>
            </a:r>
          </a:p>
        </p:txBody>
      </p:sp>
      <p:sp>
        <p:nvSpPr>
          <p:cNvPr id="173059" name="Content Placeholder 2"/>
          <p:cNvSpPr>
            <a:spLocks noGrp="1"/>
          </p:cNvSpPr>
          <p:nvPr>
            <p:ph idx="1"/>
          </p:nvPr>
        </p:nvSpPr>
        <p:spPr>
          <a:xfrm>
            <a:off x="1219200" y="1211944"/>
            <a:ext cx="7467600" cy="4914220"/>
          </a:xfrm>
        </p:spPr>
        <p:txBody>
          <a:bodyPr/>
          <a:lstStyle/>
          <a:p>
            <a:pPr eaLnBrk="1" hangingPunct="1"/>
            <a:r>
              <a:rPr lang="en-US" sz="2800" dirty="0">
                <a:latin typeface="Calibri" charset="0"/>
              </a:rPr>
              <a:t>What is the Hazard Communication Standard?</a:t>
            </a:r>
          </a:p>
          <a:p>
            <a:pPr marL="0" indent="0" eaLnBrk="1" hangingPunct="1">
              <a:buNone/>
            </a:pPr>
            <a:endParaRPr lang="en-US" sz="1000" dirty="0">
              <a:latin typeface="Calibri" charset="0"/>
            </a:endParaRPr>
          </a:p>
          <a:p>
            <a:pPr eaLnBrk="1" hangingPunct="1"/>
            <a:r>
              <a:rPr lang="en-US" sz="2800" dirty="0">
                <a:latin typeface="Calibri" charset="0"/>
              </a:rPr>
              <a:t>How does it impact Agriculture? </a:t>
            </a:r>
          </a:p>
          <a:p>
            <a:pPr eaLnBrk="1" hangingPunct="1"/>
            <a:endParaRPr lang="en-US" dirty="0">
              <a:latin typeface="Calibri" charset="0"/>
            </a:endParaRPr>
          </a:p>
          <a:p>
            <a:pPr eaLnBrk="1" hangingPunct="1"/>
            <a:endParaRPr lang="en-US" dirty="0">
              <a:latin typeface="Calibri" charset="0"/>
            </a:endParaRPr>
          </a:p>
          <a:p>
            <a:pPr eaLnBrk="1" hangingPunct="1"/>
            <a:endParaRPr lang="en-US" dirty="0">
              <a:latin typeface="Calibri" charset="0"/>
            </a:endParaRPr>
          </a:p>
        </p:txBody>
      </p:sp>
      <p:pic>
        <p:nvPicPr>
          <p:cNvPr id="173060" name="Picture 6" descr="Paul sprayer.JPG" title="Image of a man wearing PP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2057" y="2931886"/>
            <a:ext cx="6125029" cy="369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0186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30050" name="Title 1"/>
          <p:cNvSpPr>
            <a:spLocks noGrp="1"/>
          </p:cNvSpPr>
          <p:nvPr>
            <p:ph type="title"/>
          </p:nvPr>
        </p:nvSpPr>
        <p:spPr>
          <a:xfrm>
            <a:off x="1894114" y="0"/>
            <a:ext cx="7249886" cy="892629"/>
          </a:xfrm>
        </p:spPr>
        <p:txBody>
          <a:bodyPr/>
          <a:lstStyle/>
          <a:p>
            <a:pPr eaLnBrk="1" hangingPunct="1"/>
            <a:r>
              <a:rPr lang="en-US" sz="2800" dirty="0">
                <a:latin typeface="Calibri" charset="0"/>
              </a:rPr>
              <a:t>Occupational Safety and Health Act of 1970</a:t>
            </a:r>
          </a:p>
        </p:txBody>
      </p:sp>
      <p:sp>
        <p:nvSpPr>
          <p:cNvPr id="3" name="Content Placeholder 2"/>
          <p:cNvSpPr>
            <a:spLocks noGrp="1"/>
          </p:cNvSpPr>
          <p:nvPr>
            <p:ph idx="1"/>
          </p:nvPr>
        </p:nvSpPr>
        <p:spPr>
          <a:xfrm>
            <a:off x="457200" y="2177143"/>
            <a:ext cx="8229600" cy="3949020"/>
          </a:xfrm>
        </p:spPr>
        <p:txBody>
          <a:bodyPr>
            <a:normAutofit/>
          </a:bodyPr>
          <a:lstStyle/>
          <a:p>
            <a:pPr marL="0" indent="0" eaLnBrk="1" hangingPunct="1">
              <a:lnSpc>
                <a:spcPct val="80000"/>
              </a:lnSpc>
              <a:buNone/>
            </a:pPr>
            <a:r>
              <a:rPr lang="en-US" sz="2400" dirty="0">
                <a:latin typeface="Calibri" charset="0"/>
              </a:rPr>
              <a:t>The  OSH Act was passed to prevent workers from being killed or seriously harmed at work. The law requires employers to provide their employees with working conditions that are free of known dangers. The Act created the Occupational Safety and Health Administration (OSHA), which sets and enforces protective workplace safety and health standards. OSHA also provides information, training and assistance to workers and employers. Workers may file a complaint to have OSHA inspect their workplace if they believe that their employer is not following OSHA standards or that there are serious hazards.</a:t>
            </a:r>
          </a:p>
          <a:p>
            <a:pPr eaLnBrk="1" hangingPunct="1">
              <a:lnSpc>
                <a:spcPct val="80000"/>
              </a:lnSpc>
            </a:pPr>
            <a:endParaRPr lang="en-US" sz="2000" dirty="0">
              <a:latin typeface="Calibri" charset="0"/>
            </a:endParaRPr>
          </a:p>
          <a:p>
            <a:pPr marL="0" indent="0" eaLnBrk="1" hangingPunct="1">
              <a:lnSpc>
                <a:spcPct val="80000"/>
              </a:lnSpc>
              <a:buNone/>
            </a:pPr>
            <a:r>
              <a:rPr lang="en-US" sz="2000" i="1" dirty="0">
                <a:latin typeface="Calibri" charset="0"/>
              </a:rPr>
              <a:t>Source:  </a:t>
            </a:r>
            <a:r>
              <a:rPr lang="en-US" sz="2000" i="1" dirty="0" err="1">
                <a:latin typeface="Calibri" charset="0"/>
              </a:rPr>
              <a:t>OSHA.gov</a:t>
            </a:r>
            <a:r>
              <a:rPr lang="en-US" sz="2000" i="1" dirty="0">
                <a:latin typeface="Calibri" charset="0"/>
              </a:rPr>
              <a:t> – OSH Act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74082" name="Title 1"/>
          <p:cNvSpPr>
            <a:spLocks noGrp="1"/>
          </p:cNvSpPr>
          <p:nvPr>
            <p:ph type="title"/>
          </p:nvPr>
        </p:nvSpPr>
        <p:spPr>
          <a:xfrm>
            <a:off x="0" y="0"/>
            <a:ext cx="8229600" cy="892629"/>
          </a:xfrm>
        </p:spPr>
        <p:txBody>
          <a:bodyPr>
            <a:normAutofit/>
          </a:bodyPr>
          <a:lstStyle/>
          <a:p>
            <a:pPr eaLnBrk="1" hangingPunct="1"/>
            <a:r>
              <a:rPr lang="en-US" sz="3600" dirty="0">
                <a:latin typeface="Calibri" charset="0"/>
              </a:rPr>
              <a:t>Hazard </a:t>
            </a:r>
            <a:r>
              <a:rPr lang="en-US" sz="3600" dirty="0" smtClean="0">
                <a:latin typeface="Calibri" charset="0"/>
              </a:rPr>
              <a:t>Communication </a:t>
            </a:r>
            <a:endParaRPr lang="en-US" sz="3600" dirty="0">
              <a:latin typeface="Calibri" charset="0"/>
            </a:endParaRPr>
          </a:p>
        </p:txBody>
      </p:sp>
      <p:sp>
        <p:nvSpPr>
          <p:cNvPr id="174083" name="Content Placeholder 2"/>
          <p:cNvSpPr>
            <a:spLocks noGrp="1"/>
          </p:cNvSpPr>
          <p:nvPr>
            <p:ph idx="1"/>
          </p:nvPr>
        </p:nvSpPr>
        <p:spPr>
          <a:xfrm>
            <a:off x="995490" y="1709531"/>
            <a:ext cx="6916057" cy="4297363"/>
          </a:xfrm>
        </p:spPr>
        <p:txBody>
          <a:bodyPr>
            <a:normAutofit/>
          </a:bodyPr>
          <a:lstStyle/>
          <a:p>
            <a:pPr marL="0" indent="0" eaLnBrk="1" hangingPunct="1">
              <a:buNone/>
            </a:pPr>
            <a:r>
              <a:rPr lang="en-US" sz="2200" dirty="0">
                <a:latin typeface="Calibri" charset="0"/>
                <a:hlinkClick r:id="rId3" action="ppaction://hlinkfile" tooltip="1910.1200"/>
              </a:rPr>
              <a:t>1910.1200</a:t>
            </a:r>
            <a:r>
              <a:rPr lang="en-US" sz="2200" dirty="0">
                <a:latin typeface="Calibri" charset="0"/>
              </a:rPr>
              <a:t>, Hazard communication</a:t>
            </a:r>
          </a:p>
          <a:p>
            <a:pPr lvl="1" eaLnBrk="1" hangingPunct="1">
              <a:buFontTx/>
              <a:buNone/>
            </a:pPr>
            <a:r>
              <a:rPr lang="en-US" sz="2200" dirty="0">
                <a:latin typeface="Calibri" charset="0"/>
              </a:rPr>
              <a:t>The purpose of this section is to ensure that the hazards of all chemicals produced or imported are classified, and that information concerning  classified  hazards is transmitted to employers and employees. </a:t>
            </a:r>
          </a:p>
          <a:p>
            <a:pPr lvl="1" eaLnBrk="1" hangingPunct="1">
              <a:buFontTx/>
              <a:buNone/>
            </a:pPr>
            <a:endParaRPr lang="en-US" sz="1200" dirty="0">
              <a:latin typeface="Calibri" charset="0"/>
            </a:endParaRPr>
          </a:p>
          <a:p>
            <a:pPr lvl="1" eaLnBrk="1" hangingPunct="1">
              <a:buFontTx/>
              <a:buNone/>
            </a:pPr>
            <a:r>
              <a:rPr lang="en-US" sz="2200" dirty="0">
                <a:latin typeface="Calibri" charset="0"/>
              </a:rPr>
              <a:t>This transmittal of information is to be accomplished by means of comprehensive hazard communication programs, which are to include container labeling and other forms of warning, safety data sheets and employee training.</a:t>
            </a:r>
          </a:p>
          <a:p>
            <a:pPr eaLnBrk="1" hangingPunct="1"/>
            <a:endParaRPr lang="en-US" dirty="0">
              <a:latin typeface="Calibri"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75106" name="Title 1"/>
          <p:cNvSpPr>
            <a:spLocks noGrp="1"/>
          </p:cNvSpPr>
          <p:nvPr>
            <p:ph type="title"/>
          </p:nvPr>
        </p:nvSpPr>
        <p:spPr>
          <a:xfrm>
            <a:off x="168728" y="0"/>
            <a:ext cx="7489371" cy="1451610"/>
          </a:xfrm>
        </p:spPr>
        <p:txBody>
          <a:bodyPr>
            <a:normAutofit/>
          </a:bodyPr>
          <a:lstStyle/>
          <a:p>
            <a:pPr eaLnBrk="1" hangingPunct="1"/>
            <a:r>
              <a:rPr lang="en-US" sz="3600" dirty="0">
                <a:latin typeface="Calibri" charset="0"/>
              </a:rPr>
              <a:t>Hazard </a:t>
            </a:r>
            <a:r>
              <a:rPr lang="en-US" sz="3600" dirty="0" smtClean="0">
                <a:latin typeface="Calibri" charset="0"/>
              </a:rPr>
              <a:t>Communication</a:t>
            </a:r>
            <a:br>
              <a:rPr lang="en-US" sz="3600" dirty="0" smtClean="0">
                <a:latin typeface="Calibri" charset="0"/>
              </a:rPr>
            </a:br>
            <a:endParaRPr lang="en-US" sz="3600" dirty="0">
              <a:latin typeface="Calibri" charset="0"/>
            </a:endParaRPr>
          </a:p>
        </p:txBody>
      </p:sp>
      <p:sp>
        <p:nvSpPr>
          <p:cNvPr id="3" name="Content Placeholder 2"/>
          <p:cNvSpPr>
            <a:spLocks noGrp="1"/>
          </p:cNvSpPr>
          <p:nvPr>
            <p:ph idx="1"/>
          </p:nvPr>
        </p:nvSpPr>
        <p:spPr>
          <a:xfrm>
            <a:off x="1524000" y="1937656"/>
            <a:ext cx="6934200" cy="4615543"/>
          </a:xfrm>
        </p:spPr>
        <p:txBody>
          <a:bodyPr>
            <a:noAutofit/>
          </a:bodyPr>
          <a:lstStyle/>
          <a:p>
            <a:pPr eaLnBrk="1" hangingPunct="1">
              <a:lnSpc>
                <a:spcPct val="80000"/>
              </a:lnSpc>
            </a:pPr>
            <a:r>
              <a:rPr lang="en-US" sz="2200" dirty="0">
                <a:latin typeface="Calibri" charset="0"/>
              </a:rPr>
              <a:t>Changes to the Occupational Safety and Health Administration's (OSHA) Hazard Communication Standard  bring the United States into alignment with the Globally Harmonized System of Classification and Labeling of Chemicals (GHS)</a:t>
            </a:r>
          </a:p>
          <a:p>
            <a:pPr marL="0" indent="0" eaLnBrk="1" hangingPunct="1">
              <a:lnSpc>
                <a:spcPct val="80000"/>
              </a:lnSpc>
              <a:buNone/>
            </a:pPr>
            <a:endParaRPr lang="en-US" sz="1000" dirty="0">
              <a:latin typeface="Calibri" charset="0"/>
            </a:endParaRPr>
          </a:p>
          <a:p>
            <a:pPr eaLnBrk="1" hangingPunct="1">
              <a:lnSpc>
                <a:spcPct val="80000"/>
              </a:lnSpc>
            </a:pPr>
            <a:r>
              <a:rPr lang="en-US" sz="2200" dirty="0">
                <a:latin typeface="Calibri" charset="0"/>
              </a:rPr>
              <a:t>The Hazard Communication Standard in 1983 gave the workers the </a:t>
            </a:r>
            <a:r>
              <a:rPr lang="ja-JP" altLang="en-US" sz="2200" dirty="0">
                <a:latin typeface="Calibri" charset="0"/>
              </a:rPr>
              <a:t>‘</a:t>
            </a:r>
            <a:r>
              <a:rPr lang="en-US" sz="2200" dirty="0">
                <a:latin typeface="Calibri" charset="0"/>
              </a:rPr>
              <a:t>right to know,' but the new Globally Harmonized System gives workers the </a:t>
            </a:r>
            <a:r>
              <a:rPr lang="ja-JP" altLang="en-US" sz="2200" dirty="0">
                <a:latin typeface="Calibri" charset="0"/>
              </a:rPr>
              <a:t>‘</a:t>
            </a:r>
            <a:r>
              <a:rPr lang="en-US" sz="2200" dirty="0">
                <a:latin typeface="Calibri" charset="0"/>
              </a:rPr>
              <a:t>right to understand.</a:t>
            </a:r>
            <a:r>
              <a:rPr lang="ja-JP" altLang="en-US" sz="2200" dirty="0">
                <a:latin typeface="Calibri" charset="0"/>
              </a:rPr>
              <a:t>‘</a:t>
            </a:r>
            <a:r>
              <a:rPr lang="en-US" sz="2200" dirty="0">
                <a:latin typeface="Calibri" charset="0"/>
              </a:rPr>
              <a:t>   </a:t>
            </a:r>
          </a:p>
          <a:p>
            <a:pPr eaLnBrk="1" hangingPunct="1">
              <a:lnSpc>
                <a:spcPct val="80000"/>
              </a:lnSpc>
              <a:buFont typeface="Arial" charset="0"/>
              <a:buNone/>
            </a:pPr>
            <a:endParaRPr lang="en-US" sz="1000" dirty="0">
              <a:latin typeface="Calibri" charset="0"/>
            </a:endParaRPr>
          </a:p>
          <a:p>
            <a:pPr eaLnBrk="1" hangingPunct="1">
              <a:lnSpc>
                <a:spcPct val="80000"/>
              </a:lnSpc>
            </a:pPr>
            <a:r>
              <a:rPr lang="en-US" sz="2200" b="1" dirty="0">
                <a:latin typeface="Calibri" charset="0"/>
              </a:rPr>
              <a:t>OSHA Fact Sheet</a:t>
            </a:r>
          </a:p>
          <a:p>
            <a:pPr eaLnBrk="1" hangingPunct="1">
              <a:lnSpc>
                <a:spcPct val="80000"/>
              </a:lnSpc>
              <a:buFont typeface="Arial" charset="0"/>
              <a:buNone/>
            </a:pPr>
            <a:r>
              <a:rPr lang="en-US" sz="2200" b="1" dirty="0">
                <a:latin typeface="Calibri" charset="0"/>
              </a:rPr>
              <a:t>	</a:t>
            </a:r>
            <a:r>
              <a:rPr lang="en-US" sz="2200" dirty="0">
                <a:latin typeface="Calibri" charset="0"/>
              </a:rPr>
              <a:t>Hazard Communication Standard Final Rule</a:t>
            </a:r>
            <a:r>
              <a:rPr lang="en-US" sz="2200" dirty="0">
                <a:latin typeface="Calibri" charset="0"/>
                <a:hlinkClick r:id="rId3" tooltip="Link to OSHA Haz Comm Final Rule"/>
              </a:rPr>
              <a:t>    http://www.osha.gov/dsg/hazcom/HCSFactsheet.html</a:t>
            </a:r>
            <a:endParaRPr lang="en-US" sz="2200" dirty="0">
              <a:latin typeface="Calibri"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76130" name="Title 1"/>
          <p:cNvSpPr>
            <a:spLocks noGrp="1"/>
          </p:cNvSpPr>
          <p:nvPr>
            <p:ph type="title"/>
          </p:nvPr>
        </p:nvSpPr>
        <p:spPr>
          <a:xfrm>
            <a:off x="1210681" y="308113"/>
            <a:ext cx="7336971" cy="892629"/>
          </a:xfrm>
        </p:spPr>
        <p:txBody>
          <a:bodyPr>
            <a:normAutofit fontScale="90000"/>
          </a:bodyPr>
          <a:lstStyle/>
          <a:p>
            <a:pPr eaLnBrk="1" hangingPunct="1"/>
            <a:r>
              <a:rPr lang="en-US" sz="4000" dirty="0">
                <a:latin typeface="Calibri" charset="0"/>
              </a:rPr>
              <a:t>Hazard Communication </a:t>
            </a:r>
            <a:r>
              <a:rPr lang="en-US" dirty="0">
                <a:latin typeface="Calibri" charset="0"/>
              </a:rPr>
              <a:t/>
            </a:r>
            <a:br>
              <a:rPr lang="en-US" dirty="0">
                <a:latin typeface="Calibri" charset="0"/>
              </a:rPr>
            </a:br>
            <a:endParaRPr lang="en-US" sz="2200" dirty="0">
              <a:latin typeface="Calibri" charset="0"/>
            </a:endParaRPr>
          </a:p>
        </p:txBody>
      </p:sp>
      <p:sp>
        <p:nvSpPr>
          <p:cNvPr id="3" name="Content Placeholder 2"/>
          <p:cNvSpPr>
            <a:spLocks noGrp="1"/>
          </p:cNvSpPr>
          <p:nvPr>
            <p:ph idx="1"/>
          </p:nvPr>
        </p:nvSpPr>
        <p:spPr>
          <a:xfrm>
            <a:off x="1066800" y="1910838"/>
            <a:ext cx="6781800" cy="4192134"/>
          </a:xfrm>
        </p:spPr>
        <p:txBody>
          <a:bodyPr>
            <a:normAutofit/>
          </a:bodyPr>
          <a:lstStyle/>
          <a:p>
            <a:pPr eaLnBrk="1" hangingPunct="1">
              <a:lnSpc>
                <a:spcPct val="80000"/>
              </a:lnSpc>
            </a:pPr>
            <a:r>
              <a:rPr lang="en-US" sz="2400" dirty="0"/>
              <a:t>For Agriculture, the labeling of pesticides remains the same </a:t>
            </a:r>
          </a:p>
          <a:p>
            <a:pPr marL="0" indent="0" eaLnBrk="1" hangingPunct="1">
              <a:lnSpc>
                <a:spcPct val="80000"/>
              </a:lnSpc>
              <a:buNone/>
            </a:pPr>
            <a:endParaRPr lang="en-US" sz="1400" dirty="0"/>
          </a:p>
          <a:p>
            <a:pPr eaLnBrk="1" hangingPunct="1">
              <a:lnSpc>
                <a:spcPct val="80000"/>
              </a:lnSpc>
            </a:pPr>
            <a:r>
              <a:rPr lang="en-US" sz="2400" dirty="0"/>
              <a:t>The only exemption is the labeling requirement for pesticides covered under FIFRA (Federal Insecticide, Fungicide, Rodenticide Act) ; other chemical hazards are required to have the new labeling.  </a:t>
            </a:r>
          </a:p>
          <a:p>
            <a:pPr marL="0" indent="0" eaLnBrk="1" hangingPunct="1">
              <a:lnSpc>
                <a:spcPct val="80000"/>
              </a:lnSpc>
              <a:buNone/>
            </a:pPr>
            <a:endParaRPr lang="en-US" sz="1400" dirty="0"/>
          </a:p>
          <a:p>
            <a:pPr eaLnBrk="1" hangingPunct="1">
              <a:lnSpc>
                <a:spcPct val="80000"/>
              </a:lnSpc>
            </a:pPr>
            <a:r>
              <a:rPr lang="en-US" sz="2400" dirty="0"/>
              <a:t>If it is a pesticide, and the employer would be covered under OSHA (more than 10 people), then the other requirements, such Safety Data Sheets (SDSs), formerly MSDSs, and training is needed under the new standard. </a:t>
            </a:r>
          </a:p>
          <a:p>
            <a:pPr eaLnBrk="1" hangingPunct="1">
              <a:lnSpc>
                <a:spcPct val="80000"/>
              </a:lnSpc>
            </a:pPr>
            <a:endParaRPr lang="en-US" sz="2500" dirty="0">
              <a:latin typeface="Calibri"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pic>
        <p:nvPicPr>
          <p:cNvPr id="181250" name="Picture 2" title="EP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047875"/>
            <a:ext cx="27051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1" name="Picture 3" title="OSHA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124075"/>
            <a:ext cx="419100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dirty="0"/>
              <a:t>OSHA and </a:t>
            </a:r>
            <a:r>
              <a:rPr lang="en-US" dirty="0" smtClean="0"/>
              <a:t>EPA</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OSHA and </a:t>
            </a:r>
            <a:r>
              <a:rPr lang="en-US" dirty="0" smtClean="0"/>
              <a:t>EPA </a:t>
            </a:r>
            <a:endParaRPr lang="en-US" dirty="0"/>
          </a:p>
        </p:txBody>
      </p:sp>
      <p:sp>
        <p:nvSpPr>
          <p:cNvPr id="4" name="Content Placeholder 3"/>
          <p:cNvSpPr>
            <a:spLocks noGrp="1"/>
          </p:cNvSpPr>
          <p:nvPr>
            <p:ph idx="4294967295"/>
          </p:nvPr>
        </p:nvSpPr>
        <p:spPr>
          <a:xfrm>
            <a:off x="733425" y="1189038"/>
            <a:ext cx="8410575" cy="5064125"/>
          </a:xfrm>
        </p:spPr>
        <p:txBody>
          <a:bodyPr>
            <a:normAutofit fontScale="47500" lnSpcReduction="20000"/>
          </a:bodyPr>
          <a:lstStyle/>
          <a:p>
            <a:pPr marL="0" indent="0">
              <a:buNone/>
            </a:pPr>
            <a:r>
              <a:rPr lang="en-US" sz="5100" b="1" dirty="0"/>
              <a:t>Relationship</a:t>
            </a:r>
          </a:p>
          <a:p>
            <a:r>
              <a:rPr lang="en-US" sz="5100" dirty="0"/>
              <a:t>Role of OSHA – primary role for worker protection</a:t>
            </a:r>
          </a:p>
          <a:p>
            <a:r>
              <a:rPr lang="en-US" sz="5100" b="1" dirty="0"/>
              <a:t>Role of EPA </a:t>
            </a:r>
            <a:r>
              <a:rPr lang="en-US" sz="5100" dirty="0"/>
              <a:t>– primary purpose is environmental and covers other things such as </a:t>
            </a:r>
            <a:r>
              <a:rPr lang="en-US" sz="5100" b="1" dirty="0"/>
              <a:t>Worker Protection Standard</a:t>
            </a:r>
            <a:r>
              <a:rPr lang="en-US" sz="5100" dirty="0"/>
              <a:t>. </a:t>
            </a:r>
          </a:p>
          <a:p>
            <a:pPr marL="0" indent="0">
              <a:buNone/>
            </a:pPr>
            <a:endParaRPr lang="en-US" b="1" dirty="0"/>
          </a:p>
          <a:p>
            <a:pPr marL="0" indent="0">
              <a:buNone/>
            </a:pPr>
            <a:r>
              <a:rPr lang="en-US" sz="4400" b="1" dirty="0"/>
              <a:t>How they work together </a:t>
            </a:r>
          </a:p>
          <a:p>
            <a:r>
              <a:rPr lang="en-US" sz="4200" dirty="0"/>
              <a:t>In 1991, EPA and OSHA signed a Memorandum of Understanding</a:t>
            </a:r>
          </a:p>
          <a:p>
            <a:pPr lvl="1"/>
            <a:r>
              <a:rPr lang="en-US" sz="3800" dirty="0"/>
              <a:t>Purpose of MOU was to establish and improve the working relationship between EPA and OSHA. </a:t>
            </a:r>
          </a:p>
          <a:p>
            <a:r>
              <a:rPr lang="en-US" sz="4200" dirty="0"/>
              <a:t>The goals of the agencies are:</a:t>
            </a:r>
          </a:p>
          <a:p>
            <a:pPr lvl="1"/>
            <a:r>
              <a:rPr lang="en-US" sz="3800" dirty="0"/>
              <a:t> to improve the combined efforts of the agencies to achieve protection of workers, the public, and the environment at facilities subject to EPA and OSHA jurisdiction; </a:t>
            </a:r>
          </a:p>
          <a:p>
            <a:pPr lvl="1"/>
            <a:r>
              <a:rPr lang="en-US" sz="3800" dirty="0"/>
              <a:t>to delineate the general areas of responsibility of each agency; </a:t>
            </a:r>
          </a:p>
          <a:p>
            <a:pPr lvl="1"/>
            <a:r>
              <a:rPr lang="en-US" sz="3800" dirty="0"/>
              <a:t>to provide guidelines for coordination of interface activities between the two agencies with the overall goal of identifying and minimizing environmental or workplace hazards. </a:t>
            </a:r>
          </a:p>
          <a:p>
            <a:endParaRPr lang="en-US" dirty="0"/>
          </a:p>
        </p:txBody>
      </p:sp>
    </p:spTree>
    <p:extLst>
      <p:ext uri="{BB962C8B-B14F-4D97-AF65-F5344CB8AC3E}">
        <p14:creationId xmlns:p14="http://schemas.microsoft.com/office/powerpoint/2010/main" val="15677324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82274" name="Title 1"/>
          <p:cNvSpPr>
            <a:spLocks noGrp="1"/>
          </p:cNvSpPr>
          <p:nvPr>
            <p:ph type="title"/>
          </p:nvPr>
        </p:nvSpPr>
        <p:spPr>
          <a:xfrm>
            <a:off x="1606669" y="119269"/>
            <a:ext cx="7278914" cy="899886"/>
          </a:xfrm>
        </p:spPr>
        <p:txBody>
          <a:bodyPr>
            <a:normAutofit/>
          </a:bodyPr>
          <a:lstStyle/>
          <a:p>
            <a:pPr eaLnBrk="1" hangingPunct="1"/>
            <a:r>
              <a:rPr lang="en-US" sz="3600" dirty="0">
                <a:latin typeface="Calibri" charset="0"/>
              </a:rPr>
              <a:t>Worker Protection Standard</a:t>
            </a:r>
            <a:endParaRPr lang="en-US" sz="3600" dirty="0">
              <a:solidFill>
                <a:srgbClr val="FF0000"/>
              </a:solidFill>
              <a:latin typeface="Calibri" charset="0"/>
            </a:endParaRPr>
          </a:p>
        </p:txBody>
      </p:sp>
      <p:sp>
        <p:nvSpPr>
          <p:cNvPr id="3" name="Content Placeholder 2"/>
          <p:cNvSpPr>
            <a:spLocks noGrp="1"/>
          </p:cNvSpPr>
          <p:nvPr>
            <p:ph idx="1"/>
          </p:nvPr>
        </p:nvSpPr>
        <p:spPr>
          <a:xfrm>
            <a:off x="1318434" y="1909102"/>
            <a:ext cx="6921106" cy="4536819"/>
          </a:xfrm>
        </p:spPr>
        <p:txBody>
          <a:bodyPr rtlCol="0">
            <a:normAutofit fontScale="70000" lnSpcReduction="20000"/>
          </a:bodyPr>
          <a:lstStyle/>
          <a:p>
            <a:pPr marL="0" indent="0" eaLnBrk="1" fontAlgn="auto" hangingPunct="1">
              <a:spcAft>
                <a:spcPts val="0"/>
              </a:spcAft>
              <a:buNone/>
              <a:defRPr/>
            </a:pPr>
            <a:r>
              <a:rPr lang="en-US" sz="3000" kern="0" dirty="0">
                <a:solidFill>
                  <a:srgbClr val="000000"/>
                </a:solidFill>
                <a:ea typeface="+mn-ea"/>
              </a:rPr>
              <a:t>Regulation aimed at reducing the risk of pesticides and injuries among agricultural workers and pesticide handlers.</a:t>
            </a:r>
          </a:p>
          <a:p>
            <a:pPr marL="0" indent="0" eaLnBrk="1" fontAlgn="auto" hangingPunct="1">
              <a:spcAft>
                <a:spcPts val="0"/>
              </a:spcAft>
              <a:buNone/>
              <a:defRPr/>
            </a:pPr>
            <a:endParaRPr lang="en-US" sz="3000" kern="0" dirty="0">
              <a:solidFill>
                <a:srgbClr val="000000"/>
              </a:solidFill>
              <a:ea typeface="+mn-ea"/>
            </a:endParaRPr>
          </a:p>
          <a:p>
            <a:pPr marL="0" indent="0" eaLnBrk="1" fontAlgn="auto" hangingPunct="1">
              <a:spcAft>
                <a:spcPts val="0"/>
              </a:spcAft>
              <a:buNone/>
              <a:defRPr/>
            </a:pPr>
            <a:r>
              <a:rPr lang="en-US" sz="3000" dirty="0">
                <a:ea typeface="+mn-ea"/>
              </a:rPr>
              <a:t>Contains requirements for:</a:t>
            </a:r>
          </a:p>
          <a:p>
            <a:pPr lvl="1" eaLnBrk="1" fontAlgn="auto" hangingPunct="1">
              <a:spcAft>
                <a:spcPts val="0"/>
              </a:spcAft>
              <a:buFont typeface="Arial" pitchFamily="34" charset="0"/>
              <a:buChar char="–"/>
              <a:defRPr/>
            </a:pPr>
            <a:r>
              <a:rPr lang="en-US" sz="3000" dirty="0">
                <a:ea typeface="+mn-ea"/>
              </a:rPr>
              <a:t> pesticide safety training	</a:t>
            </a:r>
          </a:p>
          <a:p>
            <a:pPr lvl="1" eaLnBrk="1" fontAlgn="auto" hangingPunct="1">
              <a:spcAft>
                <a:spcPts val="0"/>
              </a:spcAft>
              <a:buFont typeface="Arial" pitchFamily="34" charset="0"/>
              <a:buChar char="–"/>
              <a:defRPr/>
            </a:pPr>
            <a:r>
              <a:rPr lang="en-US" sz="3000" dirty="0">
                <a:ea typeface="+mn-ea"/>
              </a:rPr>
              <a:t>notification of pesticide applications</a:t>
            </a:r>
          </a:p>
          <a:p>
            <a:pPr lvl="1" eaLnBrk="1" fontAlgn="auto" hangingPunct="1">
              <a:spcAft>
                <a:spcPts val="0"/>
              </a:spcAft>
              <a:buFont typeface="Arial" pitchFamily="34" charset="0"/>
              <a:buChar char="–"/>
              <a:defRPr/>
            </a:pPr>
            <a:r>
              <a:rPr lang="en-US" sz="3000" dirty="0">
                <a:ea typeface="+mn-ea"/>
              </a:rPr>
              <a:t>use of PPE</a:t>
            </a:r>
          </a:p>
          <a:p>
            <a:pPr lvl="1" eaLnBrk="1" fontAlgn="auto" hangingPunct="1">
              <a:spcAft>
                <a:spcPts val="0"/>
              </a:spcAft>
              <a:buFont typeface="Arial" pitchFamily="34" charset="0"/>
              <a:buChar char="–"/>
              <a:defRPr/>
            </a:pPr>
            <a:r>
              <a:rPr lang="en-US" sz="3000" dirty="0">
                <a:ea typeface="+mn-ea"/>
              </a:rPr>
              <a:t>restricted entry after pesticide application</a:t>
            </a:r>
          </a:p>
          <a:p>
            <a:pPr lvl="1" eaLnBrk="1" fontAlgn="auto" hangingPunct="1">
              <a:spcAft>
                <a:spcPts val="0"/>
              </a:spcAft>
              <a:buFont typeface="Arial" pitchFamily="34" charset="0"/>
              <a:buChar char="–"/>
              <a:defRPr/>
            </a:pPr>
            <a:r>
              <a:rPr lang="en-US" sz="3000" dirty="0">
                <a:ea typeface="+mn-ea"/>
              </a:rPr>
              <a:t>decontamination supplies </a:t>
            </a:r>
          </a:p>
          <a:p>
            <a:pPr lvl="1" eaLnBrk="1" fontAlgn="auto" hangingPunct="1">
              <a:spcAft>
                <a:spcPts val="0"/>
              </a:spcAft>
              <a:buFont typeface="Arial" pitchFamily="34" charset="0"/>
              <a:buChar char="–"/>
              <a:defRPr/>
            </a:pPr>
            <a:r>
              <a:rPr lang="en-US" sz="3000" dirty="0">
                <a:ea typeface="+mn-ea"/>
              </a:rPr>
              <a:t>emergency medical assistance </a:t>
            </a:r>
          </a:p>
          <a:p>
            <a:pPr lvl="1" eaLnBrk="1" fontAlgn="auto" hangingPunct="1">
              <a:spcAft>
                <a:spcPts val="0"/>
              </a:spcAft>
              <a:buFontTx/>
              <a:buNone/>
              <a:defRPr/>
            </a:pPr>
            <a:r>
              <a:rPr lang="en-US" sz="3000" b="1" dirty="0">
                <a:solidFill>
                  <a:srgbClr val="00B050"/>
                </a:solidFill>
                <a:ea typeface="+mn-ea"/>
              </a:rPr>
              <a:t>Recognition and Management of Pesticide Poisonings Manual</a:t>
            </a:r>
          </a:p>
          <a:p>
            <a:pPr lvl="1" eaLnBrk="1" fontAlgn="auto" hangingPunct="1">
              <a:spcAft>
                <a:spcPts val="0"/>
              </a:spcAft>
              <a:buFontTx/>
              <a:buNone/>
              <a:defRPr/>
            </a:pPr>
            <a:r>
              <a:rPr lang="en-US" sz="2000" i="1" dirty="0">
                <a:ea typeface="+mn-ea"/>
              </a:rPr>
              <a:t>Information available at:  www.epa.gov</a:t>
            </a:r>
            <a:endParaRPr lang="en-US" i="1" dirty="0">
              <a:ea typeface="+mn-e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83298" name="Title 1"/>
          <p:cNvSpPr>
            <a:spLocks noGrp="1"/>
          </p:cNvSpPr>
          <p:nvPr>
            <p:ph type="title"/>
          </p:nvPr>
        </p:nvSpPr>
        <p:spPr>
          <a:xfrm>
            <a:off x="1063802" y="188844"/>
            <a:ext cx="7235371" cy="907143"/>
          </a:xfrm>
        </p:spPr>
        <p:txBody>
          <a:bodyPr>
            <a:normAutofit/>
          </a:bodyPr>
          <a:lstStyle/>
          <a:p>
            <a:pPr eaLnBrk="1" hangingPunct="1"/>
            <a:r>
              <a:rPr lang="en-US" sz="3600" dirty="0">
                <a:latin typeface="Calibri" charset="0"/>
              </a:rPr>
              <a:t>Case Study – Hog Confinement</a:t>
            </a:r>
          </a:p>
        </p:txBody>
      </p:sp>
      <p:sp>
        <p:nvSpPr>
          <p:cNvPr id="183299" name="Content Placeholder 2"/>
          <p:cNvSpPr>
            <a:spLocks noGrp="1"/>
          </p:cNvSpPr>
          <p:nvPr>
            <p:ph idx="1"/>
          </p:nvPr>
        </p:nvSpPr>
        <p:spPr>
          <a:xfrm>
            <a:off x="1244600" y="1694543"/>
            <a:ext cx="7463971" cy="4525963"/>
          </a:xfrm>
        </p:spPr>
        <p:txBody>
          <a:bodyPr/>
          <a:lstStyle/>
          <a:p>
            <a:pPr eaLnBrk="1" hangingPunct="1"/>
            <a:r>
              <a:rPr lang="en-US" sz="2800" dirty="0">
                <a:latin typeface="Calibri" charset="0"/>
              </a:rPr>
              <a:t>Hog confinement farm</a:t>
            </a:r>
          </a:p>
          <a:p>
            <a:pPr eaLnBrk="1" hangingPunct="1"/>
            <a:r>
              <a:rPr lang="en-US" sz="2800" dirty="0">
                <a:latin typeface="Calibri" charset="0"/>
              </a:rPr>
              <a:t>8 full time employees</a:t>
            </a:r>
          </a:p>
          <a:p>
            <a:pPr eaLnBrk="1" hangingPunct="1"/>
            <a:r>
              <a:rPr lang="en-US" sz="2800" dirty="0">
                <a:latin typeface="Calibri" charset="0"/>
              </a:rPr>
              <a:t>5 Seasonal workers – live in trailer on site.</a:t>
            </a:r>
          </a:p>
          <a:p>
            <a:pPr eaLnBrk="1" hangingPunct="1"/>
            <a:endParaRPr lang="en-US" dirty="0">
              <a:latin typeface="Calibri" charset="0"/>
            </a:endParaRPr>
          </a:p>
        </p:txBody>
      </p:sp>
      <p:pic>
        <p:nvPicPr>
          <p:cNvPr id="183300" name="Picture 4" descr="A Clean Well-Lit Pl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629" y="3522663"/>
            <a:ext cx="5704114" cy="308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84322" name="Title 1"/>
          <p:cNvSpPr>
            <a:spLocks noGrp="1"/>
          </p:cNvSpPr>
          <p:nvPr>
            <p:ph type="title"/>
          </p:nvPr>
        </p:nvSpPr>
        <p:spPr>
          <a:xfrm>
            <a:off x="1170134" y="149087"/>
            <a:ext cx="7467600" cy="914400"/>
          </a:xfrm>
        </p:spPr>
        <p:txBody>
          <a:bodyPr>
            <a:normAutofit/>
          </a:bodyPr>
          <a:lstStyle/>
          <a:p>
            <a:pPr eaLnBrk="1" hangingPunct="1"/>
            <a:r>
              <a:rPr lang="en-US" sz="3600" dirty="0">
                <a:latin typeface="Calibri" charset="0"/>
              </a:rPr>
              <a:t>Hog Case Study Response</a:t>
            </a:r>
          </a:p>
        </p:txBody>
      </p:sp>
      <p:sp>
        <p:nvSpPr>
          <p:cNvPr id="184323" name="Content Placeholder 2"/>
          <p:cNvSpPr>
            <a:spLocks noGrp="1"/>
          </p:cNvSpPr>
          <p:nvPr>
            <p:ph idx="1"/>
          </p:nvPr>
        </p:nvSpPr>
        <p:spPr>
          <a:xfrm>
            <a:off x="1170134" y="1545930"/>
            <a:ext cx="6926943" cy="4525963"/>
          </a:xfrm>
        </p:spPr>
        <p:txBody>
          <a:bodyPr/>
          <a:lstStyle/>
          <a:p>
            <a:pPr marL="0" indent="0" eaLnBrk="1" hangingPunct="1">
              <a:buNone/>
            </a:pPr>
            <a:r>
              <a:rPr lang="en-US" dirty="0">
                <a:latin typeface="Calibri" charset="0"/>
              </a:rPr>
              <a:t>Does not meet Agriculture exemption</a:t>
            </a:r>
          </a:p>
          <a:p>
            <a:pPr marL="0" indent="0" eaLnBrk="1" hangingPunct="1">
              <a:buNone/>
            </a:pPr>
            <a:endParaRPr lang="en-US" sz="1000" dirty="0">
              <a:latin typeface="Calibri" charset="0"/>
            </a:endParaRPr>
          </a:p>
          <a:p>
            <a:pPr marL="0" indent="0" eaLnBrk="1" hangingPunct="1">
              <a:buNone/>
            </a:pPr>
            <a:r>
              <a:rPr lang="en-US" dirty="0">
                <a:latin typeface="Calibri" charset="0"/>
              </a:rPr>
              <a:t>OSHA has ability to follow general enforcement activities   </a:t>
            </a:r>
          </a:p>
          <a:p>
            <a:pPr lvl="1" eaLnBrk="1" hangingPunct="1"/>
            <a:r>
              <a:rPr lang="en-US" dirty="0">
                <a:latin typeface="Calibri" charset="0"/>
              </a:rPr>
              <a:t>No family members</a:t>
            </a:r>
          </a:p>
          <a:p>
            <a:pPr lvl="1" eaLnBrk="1" hangingPunct="1"/>
            <a:r>
              <a:rPr lang="en-US" dirty="0">
                <a:latin typeface="Calibri" charset="0"/>
              </a:rPr>
              <a:t> More than 10 employees</a:t>
            </a:r>
          </a:p>
          <a:p>
            <a:pPr lvl="1" eaLnBrk="1" hangingPunct="1"/>
            <a:r>
              <a:rPr lang="en-US" dirty="0">
                <a:latin typeface="Calibri" charset="0"/>
              </a:rPr>
              <a:t>Temporary labor camp in past 12 months</a:t>
            </a:r>
          </a:p>
          <a:p>
            <a:pPr lvl="1" eaLnBrk="1" hangingPunct="1"/>
            <a:endParaRPr lang="en-US" dirty="0">
              <a:latin typeface="Calibri" charset="0"/>
            </a:endParaRPr>
          </a:p>
          <a:p>
            <a:pPr lvl="1" eaLnBrk="1" hangingPunct="1"/>
            <a:endParaRPr lang="en-US" dirty="0">
              <a:latin typeface="Calibri" charset="0"/>
            </a:endParaRPr>
          </a:p>
          <a:p>
            <a:pPr eaLnBrk="1" hangingPunct="1"/>
            <a:endParaRPr lang="en-US" dirty="0">
              <a:latin typeface="Calibri"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85346" name="Title 1"/>
          <p:cNvSpPr>
            <a:spLocks noGrp="1"/>
          </p:cNvSpPr>
          <p:nvPr>
            <p:ph type="title"/>
          </p:nvPr>
        </p:nvSpPr>
        <p:spPr>
          <a:xfrm>
            <a:off x="1872342" y="0"/>
            <a:ext cx="7271657" cy="907143"/>
          </a:xfrm>
        </p:spPr>
        <p:txBody>
          <a:bodyPr>
            <a:normAutofit/>
          </a:bodyPr>
          <a:lstStyle/>
          <a:p>
            <a:pPr eaLnBrk="1" hangingPunct="1"/>
            <a:r>
              <a:rPr lang="en-US" sz="3600" dirty="0">
                <a:latin typeface="Calibri" charset="0"/>
              </a:rPr>
              <a:t>Case Study- Grain Elevator</a:t>
            </a:r>
          </a:p>
        </p:txBody>
      </p:sp>
      <p:sp>
        <p:nvSpPr>
          <p:cNvPr id="185347" name="Content Placeholder 2"/>
          <p:cNvSpPr>
            <a:spLocks noGrp="1"/>
          </p:cNvSpPr>
          <p:nvPr>
            <p:ph idx="1"/>
          </p:nvPr>
        </p:nvSpPr>
        <p:spPr>
          <a:xfrm>
            <a:off x="1447800" y="1600200"/>
            <a:ext cx="7239000" cy="4525963"/>
          </a:xfrm>
        </p:spPr>
        <p:txBody>
          <a:bodyPr/>
          <a:lstStyle/>
          <a:p>
            <a:pPr eaLnBrk="1" hangingPunct="1"/>
            <a:r>
              <a:rPr lang="en-US" dirty="0">
                <a:latin typeface="Calibri" charset="0"/>
              </a:rPr>
              <a:t>Grain Elevator with 22 employees</a:t>
            </a:r>
          </a:p>
          <a:p>
            <a:pPr eaLnBrk="1" hangingPunct="1"/>
            <a:r>
              <a:rPr lang="en-US" dirty="0">
                <a:latin typeface="Calibri" charset="0"/>
              </a:rPr>
              <a:t>5 employees are seasonal </a:t>
            </a:r>
          </a:p>
          <a:p>
            <a:pPr eaLnBrk="1" hangingPunct="1"/>
            <a:endParaRPr lang="en-US" dirty="0">
              <a:latin typeface="Calibri" charset="0"/>
            </a:endParaRPr>
          </a:p>
          <a:p>
            <a:pPr eaLnBrk="1" hangingPunct="1">
              <a:buFont typeface="Arial" charset="0"/>
              <a:buNone/>
            </a:pPr>
            <a:endParaRPr lang="en-US" dirty="0">
              <a:latin typeface="Calibri" charset="0"/>
            </a:endParaRPr>
          </a:p>
          <a:p>
            <a:pPr eaLnBrk="1" hangingPunct="1"/>
            <a:endParaRPr lang="en-US" dirty="0">
              <a:latin typeface="Calibri" charset="0"/>
            </a:endParaRPr>
          </a:p>
        </p:txBody>
      </p:sp>
      <p:pic>
        <p:nvPicPr>
          <p:cNvPr id="185348" name="Picture 4" descr="webb elevator 2 str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1542" y="2950029"/>
            <a:ext cx="5406571"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86370" name="Title 1"/>
          <p:cNvSpPr>
            <a:spLocks noGrp="1"/>
          </p:cNvSpPr>
          <p:nvPr>
            <p:ph type="title"/>
          </p:nvPr>
        </p:nvSpPr>
        <p:spPr>
          <a:xfrm>
            <a:off x="1676400" y="0"/>
            <a:ext cx="7467600" cy="907143"/>
          </a:xfrm>
        </p:spPr>
        <p:txBody>
          <a:bodyPr>
            <a:normAutofit/>
          </a:bodyPr>
          <a:lstStyle/>
          <a:p>
            <a:pPr eaLnBrk="1" hangingPunct="1"/>
            <a:r>
              <a:rPr lang="en-US" sz="3600" dirty="0">
                <a:latin typeface="Calibri" charset="0"/>
              </a:rPr>
              <a:t>Grain Elevator Case Response </a:t>
            </a:r>
          </a:p>
        </p:txBody>
      </p:sp>
      <p:sp>
        <p:nvSpPr>
          <p:cNvPr id="186371" name="Content Placeholder 2"/>
          <p:cNvSpPr>
            <a:spLocks noGrp="1"/>
          </p:cNvSpPr>
          <p:nvPr>
            <p:ph idx="1"/>
          </p:nvPr>
        </p:nvSpPr>
        <p:spPr>
          <a:xfrm>
            <a:off x="1821542" y="2061029"/>
            <a:ext cx="6934200" cy="4504191"/>
          </a:xfrm>
        </p:spPr>
        <p:txBody>
          <a:bodyPr/>
          <a:lstStyle/>
          <a:p>
            <a:pPr eaLnBrk="1" hangingPunct="1"/>
            <a:r>
              <a:rPr lang="en-US" dirty="0">
                <a:latin typeface="Calibri" charset="0"/>
              </a:rPr>
              <a:t>OSHA has ability to follow general enforcement activities   </a:t>
            </a:r>
          </a:p>
          <a:p>
            <a:pPr eaLnBrk="1" hangingPunct="1"/>
            <a:r>
              <a:rPr lang="en-US" dirty="0">
                <a:latin typeface="Calibri" charset="0"/>
              </a:rPr>
              <a:t>If Grain Elevator will fall under General Industry 29CFR. 1910.272</a:t>
            </a:r>
          </a:p>
          <a:p>
            <a:pPr eaLnBrk="1" hangingPunct="1"/>
            <a:r>
              <a:rPr lang="en-US" dirty="0">
                <a:latin typeface="Calibri" charset="0"/>
              </a:rPr>
              <a:t>Classified as Industry under SIC code</a:t>
            </a:r>
          </a:p>
          <a:p>
            <a:pPr eaLnBrk="1" hangingPunct="1"/>
            <a:r>
              <a:rPr lang="en-US" dirty="0">
                <a:latin typeface="Calibri" charset="0"/>
              </a:rPr>
              <a:t>Even with 1 employee</a:t>
            </a:r>
          </a:p>
          <a:p>
            <a:pPr eaLnBrk="1" hangingPunct="1"/>
            <a:r>
              <a:rPr lang="en-US" dirty="0">
                <a:latin typeface="Calibri" charset="0"/>
              </a:rPr>
              <a:t>Agriculture Exemption does not apply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35170" name="Title 1"/>
          <p:cNvSpPr>
            <a:spLocks noGrp="1"/>
          </p:cNvSpPr>
          <p:nvPr>
            <p:ph type="title"/>
          </p:nvPr>
        </p:nvSpPr>
        <p:spPr>
          <a:xfrm>
            <a:off x="712461" y="308113"/>
            <a:ext cx="6741886" cy="921657"/>
          </a:xfrm>
        </p:spPr>
        <p:txBody>
          <a:bodyPr>
            <a:normAutofit/>
          </a:bodyPr>
          <a:lstStyle/>
          <a:p>
            <a:pPr eaLnBrk="1" hangingPunct="1"/>
            <a:r>
              <a:rPr lang="en-US" sz="3600" dirty="0">
                <a:latin typeface="Calibri" charset="0"/>
              </a:rPr>
              <a:t>Limitations</a:t>
            </a:r>
          </a:p>
        </p:txBody>
      </p:sp>
      <p:sp>
        <p:nvSpPr>
          <p:cNvPr id="135171" name="Content Placeholder 2"/>
          <p:cNvSpPr>
            <a:spLocks noGrp="1"/>
          </p:cNvSpPr>
          <p:nvPr>
            <p:ph idx="1"/>
          </p:nvPr>
        </p:nvSpPr>
        <p:spPr>
          <a:xfrm>
            <a:off x="952412" y="1832429"/>
            <a:ext cx="7734387" cy="4525963"/>
          </a:xfrm>
        </p:spPr>
        <p:txBody>
          <a:bodyPr>
            <a:normAutofit/>
          </a:bodyPr>
          <a:lstStyle/>
          <a:p>
            <a:pPr marL="0" indent="0" eaLnBrk="1" hangingPunct="1">
              <a:buNone/>
            </a:pPr>
            <a:endParaRPr lang="en-US" dirty="0">
              <a:latin typeface="Arial" charset="0"/>
              <a:cs typeface="Arial" charset="0"/>
            </a:endParaRPr>
          </a:p>
          <a:p>
            <a:pPr marL="0" indent="0" eaLnBrk="1" hangingPunct="1">
              <a:buNone/>
            </a:pPr>
            <a:r>
              <a:rPr lang="en-US" sz="2400" dirty="0">
                <a:latin typeface="Arial" charset="0"/>
                <a:cs typeface="Arial" charset="0"/>
              </a:rPr>
              <a:t>This one hour training is NOT intended to replace:</a:t>
            </a:r>
          </a:p>
          <a:p>
            <a:pPr marL="0" indent="0" eaLnBrk="1" hangingPunct="1">
              <a:buNone/>
            </a:pPr>
            <a:endParaRPr lang="en-US" sz="1000" dirty="0">
              <a:latin typeface="Arial" charset="0"/>
              <a:cs typeface="Arial" charset="0"/>
            </a:endParaRPr>
          </a:p>
          <a:p>
            <a:pPr lvl="1" eaLnBrk="1" hangingPunct="1"/>
            <a:r>
              <a:rPr lang="en-US" sz="2400" dirty="0">
                <a:latin typeface="Arial" charset="0"/>
                <a:cs typeface="Arial" charset="0"/>
              </a:rPr>
              <a:t>Business research and investment into understanding OSHA standards</a:t>
            </a:r>
          </a:p>
          <a:p>
            <a:pPr marL="457200" lvl="1" indent="0" eaLnBrk="1" hangingPunct="1">
              <a:buNone/>
            </a:pPr>
            <a:endParaRPr lang="en-US" sz="1000" dirty="0">
              <a:latin typeface="Arial" charset="0"/>
              <a:cs typeface="Arial" charset="0"/>
            </a:endParaRPr>
          </a:p>
          <a:p>
            <a:pPr lvl="1" eaLnBrk="1" hangingPunct="1"/>
            <a:r>
              <a:rPr lang="en-US" sz="2400" dirty="0">
                <a:latin typeface="Arial" charset="0"/>
                <a:cs typeface="Arial" charset="0"/>
              </a:rPr>
              <a:t>Trainings that reflect OSHA standards </a:t>
            </a:r>
          </a:p>
          <a:p>
            <a:pPr marL="457200" lvl="1" indent="0" eaLnBrk="1" hangingPunct="1">
              <a:buNone/>
            </a:pPr>
            <a:endParaRPr lang="en-US" sz="1000" dirty="0">
              <a:latin typeface="Arial" charset="0"/>
              <a:cs typeface="Arial" charset="0"/>
            </a:endParaRPr>
          </a:p>
          <a:p>
            <a:pPr lvl="1" eaLnBrk="1" hangingPunct="1"/>
            <a:r>
              <a:rPr lang="en-US" sz="2400" dirty="0">
                <a:latin typeface="Arial" charset="0"/>
                <a:cs typeface="Arial" charset="0"/>
              </a:rPr>
              <a:t>Safety professional</a:t>
            </a:r>
            <a:r>
              <a:rPr lang="ja-JP" altLang="en-US" sz="2400" dirty="0">
                <a:latin typeface="Arial" charset="0"/>
                <a:cs typeface="Arial" charset="0"/>
              </a:rPr>
              <a:t>’</a:t>
            </a:r>
            <a:r>
              <a:rPr lang="en-US" sz="2400" dirty="0">
                <a:latin typeface="Arial" charset="0"/>
                <a:cs typeface="Arial" charset="0"/>
              </a:rPr>
              <a:t>s responsibility to follow standards</a:t>
            </a:r>
          </a:p>
          <a:p>
            <a:pPr eaLnBrk="1" hangingPunct="1"/>
            <a:endParaRPr lang="en-US" dirty="0">
              <a:latin typeface="Calibri"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87394" name="Title 1"/>
          <p:cNvSpPr>
            <a:spLocks noGrp="1"/>
          </p:cNvSpPr>
          <p:nvPr>
            <p:ph type="title"/>
          </p:nvPr>
        </p:nvSpPr>
        <p:spPr>
          <a:xfrm>
            <a:off x="1857828" y="-18143"/>
            <a:ext cx="7286171" cy="932543"/>
          </a:xfrm>
        </p:spPr>
        <p:txBody>
          <a:bodyPr>
            <a:normAutofit/>
          </a:bodyPr>
          <a:lstStyle/>
          <a:p>
            <a:pPr eaLnBrk="1" hangingPunct="1"/>
            <a:r>
              <a:rPr lang="en-US" sz="3600" dirty="0">
                <a:latin typeface="Calibri" charset="0"/>
              </a:rPr>
              <a:t>Family Farm Case Study</a:t>
            </a:r>
          </a:p>
        </p:txBody>
      </p:sp>
      <p:sp>
        <p:nvSpPr>
          <p:cNvPr id="187395" name="Content Placeholder 2"/>
          <p:cNvSpPr>
            <a:spLocks noGrp="1"/>
          </p:cNvSpPr>
          <p:nvPr>
            <p:ph idx="1"/>
          </p:nvPr>
        </p:nvSpPr>
        <p:spPr>
          <a:xfrm>
            <a:off x="914400" y="1865086"/>
            <a:ext cx="8229600" cy="4337277"/>
          </a:xfrm>
        </p:spPr>
        <p:txBody>
          <a:bodyPr>
            <a:normAutofit fontScale="92500" lnSpcReduction="10000"/>
          </a:bodyPr>
          <a:lstStyle/>
          <a:p>
            <a:pPr eaLnBrk="1" hangingPunct="1"/>
            <a:r>
              <a:rPr lang="en-US" dirty="0">
                <a:latin typeface="Calibri" charset="0"/>
              </a:rPr>
              <a:t>Family Farm (grain and hogs) </a:t>
            </a:r>
          </a:p>
          <a:p>
            <a:pPr marL="0" indent="0" eaLnBrk="1" hangingPunct="1">
              <a:buNone/>
            </a:pPr>
            <a:endParaRPr lang="en-US" sz="1000" dirty="0">
              <a:latin typeface="Calibri" charset="0"/>
            </a:endParaRPr>
          </a:p>
          <a:p>
            <a:pPr eaLnBrk="1" hangingPunct="1"/>
            <a:r>
              <a:rPr lang="en-US" dirty="0">
                <a:latin typeface="Calibri" charset="0"/>
              </a:rPr>
              <a:t>Father and son equal partnership in farming operation </a:t>
            </a:r>
          </a:p>
          <a:p>
            <a:pPr marL="0" indent="0" eaLnBrk="1" hangingPunct="1">
              <a:buNone/>
            </a:pPr>
            <a:endParaRPr lang="en-US" sz="1000" dirty="0">
              <a:latin typeface="Calibri" charset="0"/>
            </a:endParaRPr>
          </a:p>
          <a:p>
            <a:pPr eaLnBrk="1" hangingPunct="1"/>
            <a:r>
              <a:rPr lang="en-US" dirty="0">
                <a:latin typeface="Calibri" charset="0"/>
              </a:rPr>
              <a:t>Son and daughter in law work on farm</a:t>
            </a:r>
          </a:p>
          <a:p>
            <a:pPr marL="0" indent="0" eaLnBrk="1" hangingPunct="1">
              <a:buNone/>
            </a:pPr>
            <a:endParaRPr lang="en-US" sz="1100" dirty="0">
              <a:latin typeface="Calibri" charset="0"/>
            </a:endParaRPr>
          </a:p>
          <a:p>
            <a:pPr eaLnBrk="1" hangingPunct="1"/>
            <a:r>
              <a:rPr lang="en-US" dirty="0">
                <a:latin typeface="Calibri" charset="0"/>
              </a:rPr>
              <a:t>Grandson / son works on farm after school and in summer</a:t>
            </a:r>
          </a:p>
          <a:p>
            <a:pPr marL="0" indent="0" eaLnBrk="1" hangingPunct="1">
              <a:buNone/>
            </a:pPr>
            <a:endParaRPr lang="en-US" sz="1100" dirty="0">
              <a:latin typeface="Calibri" charset="0"/>
            </a:endParaRPr>
          </a:p>
          <a:p>
            <a:pPr eaLnBrk="1" hangingPunct="1"/>
            <a:r>
              <a:rPr lang="en-US" dirty="0">
                <a:latin typeface="Calibri" charset="0"/>
              </a:rPr>
              <a:t> 2</a:t>
            </a:r>
            <a:r>
              <a:rPr lang="en-US" baseline="30000" dirty="0">
                <a:latin typeface="Calibri" charset="0"/>
              </a:rPr>
              <a:t>nd</a:t>
            </a:r>
            <a:r>
              <a:rPr lang="en-US" dirty="0">
                <a:latin typeface="Calibri" charset="0"/>
              </a:rPr>
              <a:t> son helps during harvest season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88418" name="Title 1"/>
          <p:cNvSpPr>
            <a:spLocks noGrp="1"/>
          </p:cNvSpPr>
          <p:nvPr>
            <p:ph type="title"/>
          </p:nvPr>
        </p:nvSpPr>
        <p:spPr>
          <a:xfrm>
            <a:off x="1741714" y="0"/>
            <a:ext cx="7097486" cy="878114"/>
          </a:xfrm>
        </p:spPr>
        <p:txBody>
          <a:bodyPr>
            <a:normAutofit/>
          </a:bodyPr>
          <a:lstStyle/>
          <a:p>
            <a:pPr eaLnBrk="1" hangingPunct="1"/>
            <a:r>
              <a:rPr lang="en-US" sz="3600" dirty="0">
                <a:latin typeface="Calibri" charset="0"/>
              </a:rPr>
              <a:t>Family Farm Response</a:t>
            </a:r>
          </a:p>
        </p:txBody>
      </p:sp>
      <p:sp>
        <p:nvSpPr>
          <p:cNvPr id="188419" name="Content Placeholder 2"/>
          <p:cNvSpPr>
            <a:spLocks noGrp="1"/>
          </p:cNvSpPr>
          <p:nvPr>
            <p:ph idx="1"/>
          </p:nvPr>
        </p:nvSpPr>
        <p:spPr>
          <a:xfrm>
            <a:off x="1741714" y="1600200"/>
            <a:ext cx="7173686" cy="4525963"/>
          </a:xfrm>
        </p:spPr>
        <p:txBody>
          <a:bodyPr/>
          <a:lstStyle/>
          <a:p>
            <a:pPr marL="0" indent="0" eaLnBrk="1" hangingPunct="1">
              <a:buNone/>
            </a:pPr>
            <a:r>
              <a:rPr lang="en-US" sz="2400" dirty="0">
                <a:latin typeface="Calibri" charset="0"/>
              </a:rPr>
              <a:t>Meets the Agriculture exemption</a:t>
            </a:r>
          </a:p>
          <a:p>
            <a:pPr marL="0" indent="0" eaLnBrk="1" hangingPunct="1">
              <a:buNone/>
            </a:pPr>
            <a:r>
              <a:rPr lang="en-US" sz="2400" dirty="0">
                <a:latin typeface="Calibri" charset="0"/>
              </a:rPr>
              <a:t>All family members qualify as family</a:t>
            </a:r>
          </a:p>
          <a:p>
            <a:pPr eaLnBrk="1" hangingPunct="1">
              <a:buFont typeface="Arial" charset="0"/>
              <a:buNone/>
            </a:pPr>
            <a:r>
              <a:rPr lang="en-US" sz="2400" dirty="0">
                <a:latin typeface="Calibri" charset="0"/>
              </a:rPr>
              <a:t>(son, daughter in law, grandson)  </a:t>
            </a:r>
          </a:p>
          <a:p>
            <a:pPr eaLnBrk="1" hangingPunct="1">
              <a:buFont typeface="Arial" charset="0"/>
              <a:buNone/>
            </a:pPr>
            <a:r>
              <a:rPr lang="en-US" sz="2400" dirty="0">
                <a:latin typeface="Calibri" charset="0"/>
              </a:rPr>
              <a:t>        </a:t>
            </a:r>
          </a:p>
          <a:p>
            <a:pPr eaLnBrk="1" hangingPunct="1">
              <a:buFont typeface="Arial" charset="0"/>
              <a:buNone/>
            </a:pPr>
            <a:r>
              <a:rPr lang="en-US" i="1" dirty="0">
                <a:latin typeface="Calibri" charset="0"/>
              </a:rPr>
              <a:t>					Continuum of Life </a:t>
            </a:r>
          </a:p>
        </p:txBody>
      </p:sp>
      <p:pic>
        <p:nvPicPr>
          <p:cNvPr id="188420" name="Content Placeholder 3" title="Age progression of a family"/>
          <p:cNvPicPr>
            <a:picLocks noChangeAspect="1"/>
          </p:cNvPicPr>
          <p:nvPr/>
        </p:nvPicPr>
        <p:blipFill>
          <a:blip r:embed="rId3">
            <a:extLst>
              <a:ext uri="{28A0092B-C50C-407E-A947-70E740481C1C}">
                <a14:useLocalDpi xmlns:a14="http://schemas.microsoft.com/office/drawing/2010/main" val="0"/>
              </a:ext>
            </a:extLst>
          </a:blip>
          <a:srcRect t="53488" r="20918"/>
          <a:stretch>
            <a:fillRect/>
          </a:stretch>
        </p:blipFill>
        <p:spPr bwMode="auto">
          <a:xfrm>
            <a:off x="2119085" y="3897086"/>
            <a:ext cx="6096000"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89442" name="Title 1"/>
          <p:cNvSpPr>
            <a:spLocks noGrp="1"/>
          </p:cNvSpPr>
          <p:nvPr>
            <p:ph type="title"/>
          </p:nvPr>
        </p:nvSpPr>
        <p:spPr>
          <a:xfrm>
            <a:off x="1836056" y="0"/>
            <a:ext cx="7307943" cy="892629"/>
          </a:xfrm>
        </p:spPr>
        <p:txBody>
          <a:bodyPr>
            <a:normAutofit/>
          </a:bodyPr>
          <a:lstStyle/>
          <a:p>
            <a:pPr eaLnBrk="1" hangingPunct="1"/>
            <a:r>
              <a:rPr lang="en-US" sz="3200" dirty="0">
                <a:latin typeface="Calibri" charset="0"/>
              </a:rPr>
              <a:t>Family and Hired Worker Case Study </a:t>
            </a:r>
          </a:p>
        </p:txBody>
      </p:sp>
      <p:sp>
        <p:nvSpPr>
          <p:cNvPr id="189443" name="Content Placeholder 2"/>
          <p:cNvSpPr>
            <a:spLocks noGrp="1"/>
          </p:cNvSpPr>
          <p:nvPr>
            <p:ph idx="1"/>
          </p:nvPr>
        </p:nvSpPr>
        <p:spPr>
          <a:xfrm>
            <a:off x="1219200" y="1676400"/>
            <a:ext cx="7696200" cy="4525963"/>
          </a:xfrm>
        </p:spPr>
        <p:txBody>
          <a:bodyPr>
            <a:normAutofit lnSpcReduction="10000"/>
          </a:bodyPr>
          <a:lstStyle/>
          <a:p>
            <a:pPr eaLnBrk="1" hangingPunct="1"/>
            <a:r>
              <a:rPr lang="en-US" sz="2600" dirty="0">
                <a:latin typeface="Calibri" charset="0"/>
              </a:rPr>
              <a:t>Family Farm </a:t>
            </a:r>
          </a:p>
          <a:p>
            <a:pPr marL="0" indent="0" eaLnBrk="1" hangingPunct="1">
              <a:buNone/>
            </a:pPr>
            <a:endParaRPr lang="en-US" sz="1000" dirty="0">
              <a:latin typeface="Calibri" charset="0"/>
            </a:endParaRPr>
          </a:p>
          <a:p>
            <a:pPr eaLnBrk="1" hangingPunct="1"/>
            <a:r>
              <a:rPr lang="en-US" sz="2600" dirty="0">
                <a:latin typeface="Calibri" charset="0"/>
              </a:rPr>
              <a:t>6 hired workers (3 couples)</a:t>
            </a:r>
          </a:p>
          <a:p>
            <a:pPr marL="0" indent="0" eaLnBrk="1" hangingPunct="1">
              <a:buNone/>
            </a:pPr>
            <a:endParaRPr lang="en-US" sz="1000" dirty="0">
              <a:latin typeface="Calibri" charset="0"/>
            </a:endParaRPr>
          </a:p>
          <a:p>
            <a:pPr eaLnBrk="1" hangingPunct="1"/>
            <a:r>
              <a:rPr lang="en-US" sz="2600" dirty="0">
                <a:latin typeface="Calibri" charset="0"/>
              </a:rPr>
              <a:t>1 Hired worker his and family live on the farm in house and they do not pay rent or utilities.</a:t>
            </a:r>
          </a:p>
          <a:p>
            <a:pPr marL="0" indent="0" eaLnBrk="1" hangingPunct="1">
              <a:buNone/>
            </a:pPr>
            <a:endParaRPr lang="en-US" sz="1000" dirty="0">
              <a:latin typeface="Calibri" charset="0"/>
            </a:endParaRPr>
          </a:p>
          <a:p>
            <a:pPr eaLnBrk="1" hangingPunct="1"/>
            <a:r>
              <a:rPr lang="en-US" sz="2600" dirty="0">
                <a:latin typeface="Calibri" charset="0"/>
              </a:rPr>
              <a:t>2</a:t>
            </a:r>
            <a:r>
              <a:rPr lang="en-US" sz="2600" baseline="30000" dirty="0">
                <a:latin typeface="Calibri" charset="0"/>
              </a:rPr>
              <a:t>nd</a:t>
            </a:r>
            <a:r>
              <a:rPr lang="en-US" sz="2600" dirty="0">
                <a:latin typeface="Calibri" charset="0"/>
              </a:rPr>
              <a:t>  and 3</a:t>
            </a:r>
            <a:r>
              <a:rPr lang="en-US" sz="2600" baseline="30000" dirty="0">
                <a:latin typeface="Calibri" charset="0"/>
              </a:rPr>
              <a:t>rd</a:t>
            </a:r>
            <a:r>
              <a:rPr lang="en-US" sz="2600" dirty="0">
                <a:latin typeface="Calibri" charset="0"/>
              </a:rPr>
              <a:t> couples  live in own home</a:t>
            </a:r>
          </a:p>
          <a:p>
            <a:pPr marL="0" indent="0" eaLnBrk="1" hangingPunct="1">
              <a:buNone/>
            </a:pPr>
            <a:endParaRPr lang="en-US" sz="1000" dirty="0">
              <a:latin typeface="Calibri" charset="0"/>
            </a:endParaRPr>
          </a:p>
          <a:p>
            <a:pPr eaLnBrk="1" hangingPunct="1"/>
            <a:r>
              <a:rPr lang="en-US" sz="2600" dirty="0">
                <a:latin typeface="Calibri" charset="0"/>
              </a:rPr>
              <a:t>2 High school age sons  and 1 daughter work on farm</a:t>
            </a:r>
          </a:p>
          <a:p>
            <a:pPr marL="0" indent="0" eaLnBrk="1" hangingPunct="1">
              <a:buNone/>
            </a:pPr>
            <a:endParaRPr lang="en-US" sz="1100" dirty="0">
              <a:latin typeface="Calibri" charset="0"/>
            </a:endParaRPr>
          </a:p>
          <a:p>
            <a:pPr eaLnBrk="1" hangingPunct="1"/>
            <a:r>
              <a:rPr lang="en-US" sz="2600" dirty="0">
                <a:latin typeface="Calibri" charset="0"/>
              </a:rPr>
              <a:t>Wife works on farm</a:t>
            </a:r>
          </a:p>
          <a:p>
            <a:pPr marL="0" indent="0" eaLnBrk="1" hangingPunct="1">
              <a:buNone/>
            </a:pPr>
            <a:endParaRPr lang="en-US" sz="1100" dirty="0">
              <a:latin typeface="Calibri" charset="0"/>
            </a:endParaRPr>
          </a:p>
          <a:p>
            <a:pPr eaLnBrk="1" hangingPunct="1"/>
            <a:r>
              <a:rPr lang="en-US" sz="2600" dirty="0">
                <a:latin typeface="Calibri" charset="0"/>
              </a:rPr>
              <a:t>Father works on farm seasonally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90466" name="Title 1"/>
          <p:cNvSpPr>
            <a:spLocks noGrp="1"/>
          </p:cNvSpPr>
          <p:nvPr>
            <p:ph type="title"/>
          </p:nvPr>
        </p:nvSpPr>
        <p:spPr>
          <a:xfrm>
            <a:off x="1371600" y="0"/>
            <a:ext cx="7772400" cy="885371"/>
          </a:xfrm>
        </p:spPr>
        <p:txBody>
          <a:bodyPr>
            <a:normAutofit/>
          </a:bodyPr>
          <a:lstStyle/>
          <a:p>
            <a:pPr eaLnBrk="1" hangingPunct="1"/>
            <a:r>
              <a:rPr lang="en-US" sz="3600" dirty="0">
                <a:latin typeface="Calibri" charset="0"/>
              </a:rPr>
              <a:t>Family – Hired Case Response</a:t>
            </a:r>
          </a:p>
        </p:txBody>
      </p:sp>
      <p:sp>
        <p:nvSpPr>
          <p:cNvPr id="190467" name="Content Placeholder 2"/>
          <p:cNvSpPr>
            <a:spLocks noGrp="1"/>
          </p:cNvSpPr>
          <p:nvPr>
            <p:ph idx="1"/>
          </p:nvPr>
        </p:nvSpPr>
        <p:spPr>
          <a:xfrm>
            <a:off x="1788886" y="1788886"/>
            <a:ext cx="7086600" cy="4525963"/>
          </a:xfrm>
        </p:spPr>
        <p:txBody>
          <a:bodyPr>
            <a:normAutofit lnSpcReduction="10000"/>
          </a:bodyPr>
          <a:lstStyle/>
          <a:p>
            <a:pPr eaLnBrk="1" hangingPunct="1"/>
            <a:r>
              <a:rPr lang="en-US" sz="2800" dirty="0">
                <a:latin typeface="Calibri" charset="0"/>
              </a:rPr>
              <a:t>Meets agriculture exemption</a:t>
            </a:r>
          </a:p>
          <a:p>
            <a:pPr marL="0" indent="0" eaLnBrk="1" hangingPunct="1">
              <a:buNone/>
            </a:pPr>
            <a:endParaRPr lang="en-US" sz="1000" dirty="0">
              <a:latin typeface="Calibri" charset="0"/>
            </a:endParaRPr>
          </a:p>
          <a:p>
            <a:pPr eaLnBrk="1" hangingPunct="1"/>
            <a:r>
              <a:rPr lang="en-US" sz="2800" dirty="0">
                <a:latin typeface="Calibri" charset="0"/>
              </a:rPr>
              <a:t>11 workers but less than 10 employees by OSHA standards</a:t>
            </a:r>
          </a:p>
          <a:p>
            <a:pPr marL="0" indent="0" eaLnBrk="1" hangingPunct="1">
              <a:buNone/>
            </a:pPr>
            <a:endParaRPr lang="en-US" sz="1100" dirty="0">
              <a:latin typeface="Calibri" charset="0"/>
            </a:endParaRPr>
          </a:p>
          <a:p>
            <a:pPr eaLnBrk="1" hangingPunct="1"/>
            <a:r>
              <a:rPr lang="en-US" sz="2800" dirty="0">
                <a:latin typeface="Calibri" charset="0"/>
              </a:rPr>
              <a:t>Family members are not part of count towards 10 employees</a:t>
            </a:r>
          </a:p>
          <a:p>
            <a:pPr marL="0" indent="0" eaLnBrk="1" hangingPunct="1">
              <a:buNone/>
            </a:pPr>
            <a:endParaRPr lang="en-US" sz="1000" dirty="0">
              <a:latin typeface="Calibri" charset="0"/>
            </a:endParaRPr>
          </a:p>
          <a:p>
            <a:pPr eaLnBrk="1" hangingPunct="1"/>
            <a:r>
              <a:rPr lang="en-US" sz="2800" dirty="0">
                <a:latin typeface="Calibri" charset="0"/>
              </a:rPr>
              <a:t>Not a temporary labor camp</a:t>
            </a:r>
          </a:p>
          <a:p>
            <a:pPr marL="0" indent="0" eaLnBrk="1" hangingPunct="1">
              <a:buNone/>
            </a:pPr>
            <a:endParaRPr lang="en-US" sz="1000" dirty="0">
              <a:latin typeface="Calibri" charset="0"/>
            </a:endParaRPr>
          </a:p>
          <a:p>
            <a:pPr eaLnBrk="1" hangingPunct="1"/>
            <a:r>
              <a:rPr lang="en-US" sz="2800" dirty="0">
                <a:latin typeface="Calibri" charset="0"/>
              </a:rPr>
              <a:t>Paying Health Insurance or Social Security does not impact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92514" name="Title 1"/>
          <p:cNvSpPr>
            <a:spLocks noGrp="1"/>
          </p:cNvSpPr>
          <p:nvPr>
            <p:ph type="title"/>
          </p:nvPr>
        </p:nvSpPr>
        <p:spPr>
          <a:xfrm>
            <a:off x="387350" y="0"/>
            <a:ext cx="8229600" cy="1143000"/>
          </a:xfrm>
        </p:spPr>
        <p:txBody>
          <a:bodyPr/>
          <a:lstStyle/>
          <a:p>
            <a:pPr eaLnBrk="1" hangingPunct="1"/>
            <a:r>
              <a:rPr lang="en-US" dirty="0">
                <a:latin typeface="Calibri" charset="0"/>
              </a:rPr>
              <a:t>     Poster – Handout </a:t>
            </a:r>
            <a:endParaRPr lang="en-US" sz="3600" dirty="0">
              <a:latin typeface="Calibri" charset="0"/>
            </a:endParaRPr>
          </a:p>
        </p:txBody>
      </p:sp>
      <p:pic>
        <p:nvPicPr>
          <p:cNvPr id="3" name="Picture 2" title="Resource page"/>
          <p:cNvPicPr>
            <a:picLocks noChangeAspect="1"/>
          </p:cNvPicPr>
          <p:nvPr/>
        </p:nvPicPr>
        <p:blipFill rotWithShape="1">
          <a:blip r:embed="rId3"/>
          <a:srcRect l="18447" t="8589" r="17229" b="4145"/>
          <a:stretch/>
        </p:blipFill>
        <p:spPr>
          <a:xfrm>
            <a:off x="1082842" y="1110178"/>
            <a:ext cx="7224540" cy="5513264"/>
          </a:xfrm>
          <a:prstGeom prst="rect">
            <a:avLst/>
          </a:prstGeom>
        </p:spPr>
      </p:pic>
    </p:spTree>
    <p:extLst>
      <p:ext uri="{BB962C8B-B14F-4D97-AF65-F5344CB8AC3E}">
        <p14:creationId xmlns:p14="http://schemas.microsoft.com/office/powerpoint/2010/main" val="8776200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91490" name="Title 1"/>
          <p:cNvSpPr>
            <a:spLocks noGrp="1"/>
          </p:cNvSpPr>
          <p:nvPr>
            <p:ph type="title"/>
          </p:nvPr>
        </p:nvSpPr>
        <p:spPr>
          <a:xfrm>
            <a:off x="914400" y="21773"/>
            <a:ext cx="8229600" cy="856342"/>
          </a:xfrm>
        </p:spPr>
        <p:txBody>
          <a:bodyPr>
            <a:normAutofit/>
          </a:bodyPr>
          <a:lstStyle/>
          <a:p>
            <a:pPr eaLnBrk="1" hangingPunct="1"/>
            <a:r>
              <a:rPr lang="en-US" sz="3600" dirty="0">
                <a:latin typeface="Calibri" charset="0"/>
              </a:rPr>
              <a:t>Resources</a:t>
            </a:r>
          </a:p>
        </p:txBody>
      </p:sp>
      <p:sp>
        <p:nvSpPr>
          <p:cNvPr id="3" name="Content Placeholder 2"/>
          <p:cNvSpPr>
            <a:spLocks noGrp="1"/>
          </p:cNvSpPr>
          <p:nvPr>
            <p:ph idx="1"/>
          </p:nvPr>
        </p:nvSpPr>
        <p:spPr>
          <a:xfrm>
            <a:off x="1588352" y="1437640"/>
            <a:ext cx="6041762" cy="4339823"/>
          </a:xfrm>
        </p:spPr>
        <p:txBody>
          <a:bodyPr>
            <a:normAutofit/>
          </a:bodyPr>
          <a:lstStyle/>
          <a:p>
            <a:pPr marL="0" indent="0" eaLnBrk="1" hangingPunct="1">
              <a:lnSpc>
                <a:spcPct val="90000"/>
              </a:lnSpc>
              <a:buNone/>
            </a:pPr>
            <a:r>
              <a:rPr lang="en-US" sz="2400" dirty="0">
                <a:latin typeface="Calibri" charset="0"/>
              </a:rPr>
              <a:t>Resources  in Go To Training Materials </a:t>
            </a:r>
          </a:p>
          <a:p>
            <a:pPr marL="0" indent="0" eaLnBrk="1" hangingPunct="1">
              <a:lnSpc>
                <a:spcPct val="90000"/>
              </a:lnSpc>
              <a:buNone/>
            </a:pPr>
            <a:endParaRPr lang="en-US" sz="2400" dirty="0">
              <a:latin typeface="Calibri" charset="0"/>
            </a:endParaRPr>
          </a:p>
          <a:p>
            <a:pPr eaLnBrk="1" hangingPunct="1">
              <a:lnSpc>
                <a:spcPct val="90000"/>
              </a:lnSpc>
            </a:pPr>
            <a:r>
              <a:rPr lang="en-US" sz="2000" dirty="0">
                <a:latin typeface="Calibri" charset="0"/>
              </a:rPr>
              <a:t>Occupational Safety &amp; Health Administration </a:t>
            </a:r>
            <a:r>
              <a:rPr lang="en-US" sz="2000" u="sng" dirty="0">
                <a:solidFill>
                  <a:srgbClr val="558ED5"/>
                </a:solidFill>
                <a:latin typeface="Calibri" charset="0"/>
                <a:hlinkClick r:id="rId3" tooltip="Link to OSHA"/>
              </a:rPr>
              <a:t>www.osha.gov</a:t>
            </a:r>
            <a:endParaRPr lang="en-US" sz="2000" u="sng" dirty="0">
              <a:solidFill>
                <a:srgbClr val="558ED5"/>
              </a:solidFill>
              <a:latin typeface="Calibri" charset="0"/>
            </a:endParaRPr>
          </a:p>
          <a:p>
            <a:pPr marL="0" indent="0" eaLnBrk="1" hangingPunct="1">
              <a:lnSpc>
                <a:spcPct val="90000"/>
              </a:lnSpc>
              <a:buNone/>
            </a:pPr>
            <a:endParaRPr lang="en-US" sz="2000" u="sng" dirty="0">
              <a:solidFill>
                <a:srgbClr val="558ED5"/>
              </a:solidFill>
              <a:latin typeface="Calibri" charset="0"/>
            </a:endParaRPr>
          </a:p>
          <a:p>
            <a:pPr eaLnBrk="1" hangingPunct="1">
              <a:lnSpc>
                <a:spcPct val="90000"/>
              </a:lnSpc>
            </a:pPr>
            <a:r>
              <a:rPr lang="en-US" sz="2000" dirty="0">
                <a:latin typeface="Calibri" charset="0"/>
              </a:rPr>
              <a:t>Institute for Occupational Safety &amp; Health </a:t>
            </a:r>
            <a:r>
              <a:rPr lang="en-US" sz="2000" u="sng" dirty="0">
                <a:solidFill>
                  <a:srgbClr val="0070C0"/>
                </a:solidFill>
                <a:latin typeface="Calibri" charset="0"/>
                <a:hlinkClick r:id="rId4" tooltip="Link to NIOSH"/>
              </a:rPr>
              <a:t>www.cdc.gov/niosh</a:t>
            </a:r>
            <a:r>
              <a:rPr lang="en-US" sz="2000" dirty="0">
                <a:latin typeface="Calibri" charset="0"/>
              </a:rPr>
              <a:t> Home for NIOSH Ag Centers</a:t>
            </a:r>
          </a:p>
          <a:p>
            <a:pPr eaLnBrk="1" hangingPunct="1">
              <a:lnSpc>
                <a:spcPct val="90000"/>
              </a:lnSpc>
            </a:pPr>
            <a:endParaRPr lang="en-US" sz="2000" dirty="0">
              <a:latin typeface="Calibri" charset="0"/>
            </a:endParaRPr>
          </a:p>
          <a:p>
            <a:pPr>
              <a:lnSpc>
                <a:spcPct val="90000"/>
              </a:lnSpc>
            </a:pPr>
            <a:r>
              <a:rPr lang="en-US" sz="2000" dirty="0">
                <a:latin typeface="Calibri" charset="0"/>
              </a:rPr>
              <a:t>OSHA offices: 1-800-321-OSHA</a:t>
            </a:r>
          </a:p>
          <a:p>
            <a:pPr marL="0" indent="0" eaLnBrk="1" hangingPunct="1">
              <a:lnSpc>
                <a:spcPct val="90000"/>
              </a:lnSpc>
              <a:buNone/>
            </a:pPr>
            <a:endParaRPr lang="en-US" sz="2000" dirty="0">
              <a:latin typeface="Calibri" charset="0"/>
            </a:endParaRPr>
          </a:p>
          <a:p>
            <a:pPr marL="0" indent="0" eaLnBrk="1" hangingPunct="1">
              <a:lnSpc>
                <a:spcPct val="90000"/>
              </a:lnSpc>
              <a:buNone/>
            </a:pPr>
            <a:endParaRPr lang="en-US" sz="1000" u="sng" dirty="0">
              <a:solidFill>
                <a:srgbClr val="0070C0"/>
              </a:solidFill>
              <a:latin typeface="Calibri" charset="0"/>
            </a:endParaRPr>
          </a:p>
          <a:p>
            <a:pPr marL="0" indent="0" eaLnBrk="1" hangingPunct="1">
              <a:lnSpc>
                <a:spcPct val="90000"/>
              </a:lnSpc>
              <a:buNone/>
            </a:pPr>
            <a:endParaRPr lang="en-US" sz="1000" u="sng" dirty="0">
              <a:solidFill>
                <a:srgbClr val="0070C0"/>
              </a:solidFill>
              <a:latin typeface="Calibri" charset="0"/>
            </a:endParaRPr>
          </a:p>
          <a:p>
            <a:pPr marL="0" indent="0" eaLnBrk="1" hangingPunct="1">
              <a:lnSpc>
                <a:spcPct val="90000"/>
              </a:lnSpc>
              <a:buNone/>
            </a:pPr>
            <a:endParaRPr lang="en-US" sz="3000" dirty="0">
              <a:latin typeface="Calibri"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rtlCol="0">
            <a:noAutofit/>
          </a:bodyPr>
          <a:lstStyle/>
          <a:p>
            <a:pPr eaLnBrk="1" fontAlgn="auto" hangingPunct="1">
              <a:spcAft>
                <a:spcPts val="0"/>
              </a:spcAft>
              <a:defRPr/>
            </a:pPr>
            <a:r>
              <a:rPr lang="en-US" sz="3600" dirty="0">
                <a:ea typeface="+mj-ea"/>
              </a:rPr>
              <a:t>Employee Rights </a:t>
            </a:r>
            <a:br>
              <a:rPr lang="en-US" sz="3600" dirty="0">
                <a:ea typeface="+mj-ea"/>
              </a:rPr>
            </a:br>
            <a:r>
              <a:rPr lang="en-US" sz="3600" dirty="0">
                <a:ea typeface="+mj-ea"/>
              </a:rPr>
              <a:t>and Responsibilities</a:t>
            </a:r>
          </a:p>
        </p:txBody>
      </p:sp>
      <p:sp>
        <p:nvSpPr>
          <p:cNvPr id="132099" name="Content Placeholder 2"/>
          <p:cNvSpPr>
            <a:spLocks noGrp="1"/>
          </p:cNvSpPr>
          <p:nvPr>
            <p:ph idx="1"/>
          </p:nvPr>
        </p:nvSpPr>
        <p:spPr>
          <a:xfrm>
            <a:off x="544286" y="1600200"/>
            <a:ext cx="8142514" cy="4851400"/>
          </a:xfrm>
        </p:spPr>
        <p:txBody>
          <a:bodyPr>
            <a:noAutofit/>
          </a:bodyPr>
          <a:lstStyle/>
          <a:p>
            <a:pPr eaLnBrk="1" hangingPunct="1">
              <a:buFont typeface="Arial" charset="0"/>
              <a:buNone/>
            </a:pPr>
            <a:r>
              <a:rPr lang="en-US" sz="2400" dirty="0">
                <a:latin typeface="Arial" charset="0"/>
                <a:cs typeface="Arial" charset="0"/>
              </a:rPr>
              <a:t>You have the right to:</a:t>
            </a:r>
          </a:p>
          <a:p>
            <a:pPr eaLnBrk="1" hangingPunct="1">
              <a:buFont typeface="Arial" charset="0"/>
              <a:buNone/>
            </a:pPr>
            <a:endParaRPr lang="en-US" sz="2400" dirty="0">
              <a:latin typeface="Arial" charset="0"/>
              <a:cs typeface="Arial" charset="0"/>
            </a:endParaRPr>
          </a:p>
          <a:p>
            <a:pPr lvl="1" eaLnBrk="1" hangingPunct="1">
              <a:buFont typeface="Arial" charset="0"/>
              <a:buChar char="•"/>
            </a:pPr>
            <a:r>
              <a:rPr lang="en-US" sz="2400" dirty="0">
                <a:latin typeface="Arial" charset="0"/>
                <a:cs typeface="Arial" charset="0"/>
              </a:rPr>
              <a:t>Training</a:t>
            </a:r>
            <a:endParaRPr lang="en-US" sz="2400" b="1" dirty="0">
              <a:latin typeface="Arial" charset="0"/>
              <a:cs typeface="Arial" charset="0"/>
            </a:endParaRPr>
          </a:p>
          <a:p>
            <a:pPr lvl="1" eaLnBrk="1" hangingPunct="1">
              <a:buFont typeface="Arial" charset="0"/>
              <a:buChar char="•"/>
            </a:pPr>
            <a:r>
              <a:rPr lang="en-US" sz="2400" dirty="0">
                <a:latin typeface="Arial" charset="0"/>
                <a:cs typeface="Arial" charset="0"/>
              </a:rPr>
              <a:t>Access to hazard exposure and medical records</a:t>
            </a:r>
            <a:endParaRPr lang="en-US" sz="2400" b="1" dirty="0">
              <a:latin typeface="Arial" charset="0"/>
              <a:cs typeface="Arial" charset="0"/>
            </a:endParaRPr>
          </a:p>
          <a:p>
            <a:pPr lvl="1" eaLnBrk="1" hangingPunct="1">
              <a:buFont typeface="Arial" charset="0"/>
              <a:buChar char="•"/>
            </a:pPr>
            <a:r>
              <a:rPr lang="en-US" sz="2400" dirty="0">
                <a:latin typeface="Arial" charset="0"/>
                <a:cs typeface="Arial" charset="0"/>
              </a:rPr>
              <a:t>File a complaint with OSHA</a:t>
            </a:r>
            <a:endParaRPr lang="en-US" sz="2400" b="1" dirty="0">
              <a:latin typeface="Arial" charset="0"/>
              <a:cs typeface="Arial" charset="0"/>
            </a:endParaRPr>
          </a:p>
          <a:p>
            <a:pPr lvl="1" eaLnBrk="1" hangingPunct="1">
              <a:buFont typeface="Arial" charset="0"/>
              <a:buChar char="•"/>
            </a:pPr>
            <a:r>
              <a:rPr lang="en-US" sz="2400" dirty="0">
                <a:latin typeface="Arial" charset="0"/>
                <a:cs typeface="Arial" charset="0"/>
              </a:rPr>
              <a:t>Participate in an OSHA inspection</a:t>
            </a:r>
            <a:endParaRPr lang="en-US" sz="2400" b="1" dirty="0">
              <a:latin typeface="Arial" charset="0"/>
              <a:cs typeface="Arial" charset="0"/>
            </a:endParaRPr>
          </a:p>
          <a:p>
            <a:pPr lvl="1" eaLnBrk="1" hangingPunct="1">
              <a:buFont typeface="Arial" charset="0"/>
              <a:buChar char="•"/>
            </a:pPr>
            <a:r>
              <a:rPr lang="en-US" sz="2400" dirty="0">
                <a:latin typeface="Arial" charset="0"/>
                <a:cs typeface="Arial" charset="0"/>
              </a:rPr>
              <a:t>Be free from retaliation for exercising safety and</a:t>
            </a:r>
          </a:p>
          <a:p>
            <a:pPr marL="457200" lvl="1" indent="0" eaLnBrk="1" hangingPunct="1">
              <a:buNone/>
            </a:pPr>
            <a:r>
              <a:rPr lang="en-US" sz="2400" dirty="0">
                <a:latin typeface="Arial" charset="0"/>
                <a:cs typeface="Arial" charset="0"/>
              </a:rPr>
              <a:t>   health rights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7009"/>
            <a:ext cx="8229600" cy="1143000"/>
          </a:xfrm>
        </p:spPr>
        <p:txBody>
          <a:bodyPr rtlCol="0">
            <a:noAutofit/>
          </a:bodyPr>
          <a:lstStyle/>
          <a:p>
            <a:pPr eaLnBrk="1" fontAlgn="auto" hangingPunct="1">
              <a:spcAft>
                <a:spcPts val="0"/>
              </a:spcAft>
              <a:defRPr/>
            </a:pPr>
            <a:r>
              <a:rPr lang="en-US" sz="3600" dirty="0">
                <a:ea typeface="+mj-ea"/>
              </a:rPr>
              <a:t>Employee Rights </a:t>
            </a:r>
            <a:r>
              <a:rPr lang="en-US" sz="3600" dirty="0" smtClean="0">
                <a:ea typeface="+mj-ea"/>
              </a:rPr>
              <a:t> </a:t>
            </a:r>
            <a:r>
              <a:rPr lang="en-US" sz="3600" dirty="0">
                <a:ea typeface="+mj-ea"/>
              </a:rPr>
              <a:t/>
            </a:r>
            <a:br>
              <a:rPr lang="en-US" sz="3600" dirty="0">
                <a:ea typeface="+mj-ea"/>
              </a:rPr>
            </a:br>
            <a:r>
              <a:rPr lang="en-US" sz="3600" dirty="0">
                <a:ea typeface="+mj-ea"/>
              </a:rPr>
              <a:t>and Responsibilities</a:t>
            </a:r>
          </a:p>
        </p:txBody>
      </p:sp>
      <p:sp>
        <p:nvSpPr>
          <p:cNvPr id="131075" name="Content Placeholder 2"/>
          <p:cNvSpPr>
            <a:spLocks noGrp="1"/>
          </p:cNvSpPr>
          <p:nvPr>
            <p:ph idx="1"/>
          </p:nvPr>
        </p:nvSpPr>
        <p:spPr>
          <a:xfrm>
            <a:off x="457200" y="1872343"/>
            <a:ext cx="8229600" cy="4253820"/>
          </a:xfrm>
        </p:spPr>
        <p:txBody>
          <a:bodyPr/>
          <a:lstStyle/>
          <a:p>
            <a:pPr eaLnBrk="1" hangingPunct="1">
              <a:buFont typeface="Arial" charset="0"/>
              <a:buNone/>
            </a:pPr>
            <a:r>
              <a:rPr lang="en-US" sz="2400" dirty="0">
                <a:latin typeface="Arial" charset="0"/>
                <a:cs typeface="Arial" charset="0"/>
              </a:rPr>
              <a:t>You have the right to:</a:t>
            </a:r>
          </a:p>
          <a:p>
            <a:pPr eaLnBrk="1" hangingPunct="1">
              <a:buFont typeface="Arial" charset="0"/>
              <a:buNone/>
            </a:pPr>
            <a:endParaRPr lang="en-US" sz="2400" dirty="0">
              <a:latin typeface="Arial" charset="0"/>
              <a:cs typeface="Arial" charset="0"/>
            </a:endParaRPr>
          </a:p>
          <a:p>
            <a:pPr lvl="1" eaLnBrk="1" hangingPunct="1">
              <a:buFont typeface="Arial" charset="0"/>
              <a:buChar char="•"/>
            </a:pPr>
            <a:r>
              <a:rPr lang="en-US" sz="2400" dirty="0">
                <a:latin typeface="Arial" charset="0"/>
                <a:cs typeface="Arial" charset="0"/>
              </a:rPr>
              <a:t>A safe and healthful workplace </a:t>
            </a:r>
            <a:endParaRPr lang="en-US" sz="2400" b="1" dirty="0">
              <a:latin typeface="Arial" charset="0"/>
              <a:cs typeface="Arial" charset="0"/>
            </a:endParaRPr>
          </a:p>
          <a:p>
            <a:pPr lvl="1" eaLnBrk="1" hangingPunct="1">
              <a:buFont typeface="Arial" charset="0"/>
              <a:buChar char="•"/>
            </a:pPr>
            <a:r>
              <a:rPr lang="en-US" sz="2400" dirty="0">
                <a:latin typeface="Arial" charset="0"/>
                <a:cs typeface="Arial" charset="0"/>
              </a:rPr>
              <a:t>Know about hazardous chemicals</a:t>
            </a:r>
            <a:endParaRPr lang="en-US" sz="2400" b="1" dirty="0">
              <a:latin typeface="Arial" charset="0"/>
              <a:cs typeface="Arial" charset="0"/>
            </a:endParaRPr>
          </a:p>
          <a:p>
            <a:pPr lvl="1" eaLnBrk="1" hangingPunct="1">
              <a:buFont typeface="Arial" charset="0"/>
              <a:buChar char="•"/>
            </a:pPr>
            <a:r>
              <a:rPr lang="en-US" sz="2400" dirty="0">
                <a:latin typeface="Arial" charset="0"/>
                <a:cs typeface="Arial" charset="0"/>
              </a:rPr>
              <a:t>Information about injuries and illnesses in your workplace </a:t>
            </a:r>
            <a:endParaRPr lang="en-US" sz="2400" b="1" dirty="0">
              <a:latin typeface="Arial" charset="0"/>
              <a:cs typeface="Arial" charset="0"/>
            </a:endParaRPr>
          </a:p>
          <a:p>
            <a:pPr lvl="1" eaLnBrk="1" hangingPunct="1">
              <a:buFont typeface="Arial" charset="0"/>
              <a:buChar char="•"/>
            </a:pPr>
            <a:r>
              <a:rPr lang="en-US" sz="2400" dirty="0">
                <a:latin typeface="Arial" charset="0"/>
                <a:cs typeface="Arial" charset="0"/>
              </a:rPr>
              <a:t>Complain or request hazard correction from employer </a:t>
            </a:r>
            <a:endParaRPr lang="en-US" sz="2400" b="1" dirty="0">
              <a:latin typeface="Arial" charset="0"/>
              <a:cs typeface="Arial" charset="0"/>
            </a:endParaRPr>
          </a:p>
          <a:p>
            <a:pPr eaLnBrk="1" hangingPunct="1"/>
            <a:endParaRPr lang="en-US" dirty="0">
              <a:latin typeface="Calibri"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2" title="Image of the OSHA whistleblower fact sheet"/>
          <p:cNvPicPr>
            <a:picLocks noChangeAspect="1" noChangeArrowheads="1"/>
          </p:cNvPicPr>
          <p:nvPr/>
        </p:nvPicPr>
        <p:blipFill rotWithShape="1">
          <a:blip r:embed="rId2">
            <a:extLst>
              <a:ext uri="{28A0092B-C50C-407E-A947-70E740481C1C}">
                <a14:useLocalDpi xmlns:a14="http://schemas.microsoft.com/office/drawing/2010/main" val="0"/>
              </a:ext>
            </a:extLst>
          </a:blip>
          <a:srcRect l="30238" t="11524" r="28810" b="7714"/>
          <a:stretch/>
        </p:blipFill>
        <p:spPr bwMode="auto">
          <a:xfrm>
            <a:off x="3986879" y="705677"/>
            <a:ext cx="5003248" cy="5297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normAutofit/>
          </a:bodyPr>
          <a:lstStyle/>
          <a:p>
            <a:r>
              <a:rPr lang="en-US" dirty="0"/>
              <a:t>Whistle Blower Protection </a:t>
            </a:r>
            <a:r>
              <a:rPr lang="en-US" dirty="0" smtClean="0"/>
              <a:t>Program</a:t>
            </a:r>
            <a:endParaRPr lang="en-US" dirty="0"/>
          </a:p>
        </p:txBody>
      </p:sp>
      <p:pic>
        <p:nvPicPr>
          <p:cNvPr id="3" name="Content Placeholder 2" title="Image of OSHA Whistleblower web pate"/>
          <p:cNvPicPr>
            <a:picLocks noGrp="1" noChangeAspect="1"/>
          </p:cNvPicPr>
          <p:nvPr>
            <p:ph idx="4294967295"/>
          </p:nvPr>
        </p:nvPicPr>
        <p:blipFill rotWithShape="1">
          <a:blip r:embed="rId3"/>
          <a:srcRect l="15983" t="4271" r="12454" b="10570"/>
          <a:stretch/>
        </p:blipFill>
        <p:spPr>
          <a:xfrm>
            <a:off x="0" y="2435225"/>
            <a:ext cx="3302000" cy="2971800"/>
          </a:xfrm>
          <a:prstGeom prst="rect">
            <a:avLst/>
          </a:prstGeom>
        </p:spPr>
      </p:pic>
    </p:spTree>
    <p:extLst>
      <p:ext uri="{BB962C8B-B14F-4D97-AF65-F5344CB8AC3E}">
        <p14:creationId xmlns:p14="http://schemas.microsoft.com/office/powerpoint/2010/main" val="35316542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96348" y="506896"/>
            <a:ext cx="7494104" cy="6278642"/>
          </a:xfrm>
          <a:prstGeom prst="rect">
            <a:avLst/>
          </a:prstGeom>
        </p:spPr>
        <p:txBody>
          <a:bodyPr wrap="square">
            <a:spAutoFit/>
          </a:bodyPr>
          <a:lstStyle/>
          <a:p>
            <a:r>
              <a:rPr lang="en-US" sz="1600" b="1" dirty="0" smtClean="0"/>
              <a:t>Test Questions</a:t>
            </a:r>
          </a:p>
          <a:p>
            <a:endParaRPr lang="en-US" sz="1600" dirty="0"/>
          </a:p>
          <a:p>
            <a:r>
              <a:rPr lang="en-US" sz="1600" dirty="0" smtClean="0"/>
              <a:t>1.	The </a:t>
            </a:r>
            <a:r>
              <a:rPr lang="en-US" sz="1600" dirty="0"/>
              <a:t>OSHA General Duty Clause is never applicable to agriculture.</a:t>
            </a:r>
          </a:p>
          <a:p>
            <a:pPr lvl="2"/>
            <a:r>
              <a:rPr lang="en-US" sz="1600" dirty="0"/>
              <a:t>True</a:t>
            </a:r>
          </a:p>
          <a:p>
            <a:pPr lvl="2"/>
            <a:r>
              <a:rPr lang="en-US" sz="1600" dirty="0"/>
              <a:t>False</a:t>
            </a:r>
          </a:p>
          <a:p>
            <a:r>
              <a:rPr lang="en-US" sz="1600" dirty="0"/>
              <a:t>2</a:t>
            </a:r>
            <a:r>
              <a:rPr lang="en-US" sz="1600" dirty="0" smtClean="0"/>
              <a:t>.	OSHA </a:t>
            </a:r>
            <a:r>
              <a:rPr lang="en-US" sz="1600" dirty="0"/>
              <a:t>establishes Worker Protection Standards in agriculture.</a:t>
            </a:r>
          </a:p>
          <a:p>
            <a:pPr lvl="2"/>
            <a:r>
              <a:rPr lang="en-US" sz="1600" dirty="0"/>
              <a:t>True</a:t>
            </a:r>
          </a:p>
          <a:p>
            <a:pPr lvl="2"/>
            <a:r>
              <a:rPr lang="en-US" sz="1600" dirty="0"/>
              <a:t>False</a:t>
            </a:r>
          </a:p>
          <a:p>
            <a:r>
              <a:rPr lang="en-US" sz="1600" dirty="0"/>
              <a:t>3</a:t>
            </a:r>
            <a:r>
              <a:rPr lang="en-US" sz="1600" dirty="0" smtClean="0"/>
              <a:t>.	OSHA </a:t>
            </a:r>
            <a:r>
              <a:rPr lang="en-US" sz="1600" dirty="0"/>
              <a:t>regulations for small farms with less than 10 employees may vary </a:t>
            </a:r>
            <a:r>
              <a:rPr lang="en-US" sz="1600" dirty="0" smtClean="0"/>
              <a:t>	from </a:t>
            </a:r>
            <a:r>
              <a:rPr lang="en-US" sz="1600" dirty="0"/>
              <a:t>state </a:t>
            </a:r>
            <a:r>
              <a:rPr lang="en-US" sz="1600" dirty="0" smtClean="0"/>
              <a:t>	to </a:t>
            </a:r>
            <a:r>
              <a:rPr lang="en-US" sz="1600" dirty="0"/>
              <a:t>state.</a:t>
            </a:r>
          </a:p>
          <a:p>
            <a:pPr lvl="2"/>
            <a:r>
              <a:rPr lang="en-US" sz="1600" dirty="0"/>
              <a:t>True</a:t>
            </a:r>
          </a:p>
          <a:p>
            <a:pPr lvl="2"/>
            <a:r>
              <a:rPr lang="en-US" sz="1600" dirty="0"/>
              <a:t>False</a:t>
            </a:r>
          </a:p>
          <a:p>
            <a:r>
              <a:rPr lang="en-US" sz="1600" dirty="0"/>
              <a:t>4</a:t>
            </a:r>
            <a:r>
              <a:rPr lang="en-US" sz="1600" dirty="0" smtClean="0"/>
              <a:t>.	Agricultural </a:t>
            </a:r>
            <a:r>
              <a:rPr lang="en-US" sz="1600" dirty="0"/>
              <a:t>operations are addressed in specific standards for agriculture </a:t>
            </a:r>
            <a:r>
              <a:rPr lang="en-US" sz="1600" dirty="0" smtClean="0"/>
              <a:t>and 	the </a:t>
            </a:r>
            <a:r>
              <a:rPr lang="en-US" sz="1600" dirty="0"/>
              <a:t>general industry</a:t>
            </a:r>
          </a:p>
          <a:p>
            <a:pPr lvl="2"/>
            <a:r>
              <a:rPr lang="en-US" sz="1600" dirty="0"/>
              <a:t>True</a:t>
            </a:r>
          </a:p>
          <a:p>
            <a:pPr lvl="2"/>
            <a:r>
              <a:rPr lang="en-US" sz="1600" dirty="0"/>
              <a:t>False</a:t>
            </a:r>
          </a:p>
          <a:p>
            <a:pPr marL="342900" indent="-342900">
              <a:buAutoNum type="arabicPeriod" startAt="5"/>
            </a:pPr>
            <a:r>
              <a:rPr lang="en-US" sz="1600" dirty="0" smtClean="0"/>
              <a:t>Agriculture </a:t>
            </a:r>
            <a:r>
              <a:rPr lang="en-US" sz="1600" dirty="0"/>
              <a:t>must follow the OSHA revised record keeping rule which went </a:t>
            </a:r>
            <a:r>
              <a:rPr lang="en-US" sz="1600" dirty="0" smtClean="0"/>
              <a:t>into </a:t>
            </a:r>
            <a:r>
              <a:rPr lang="en-US" sz="1600" dirty="0"/>
              <a:t>effect on January 1, 2015</a:t>
            </a:r>
            <a:r>
              <a:rPr lang="en-US" sz="1600" dirty="0" smtClean="0"/>
              <a:t>.</a:t>
            </a:r>
          </a:p>
          <a:p>
            <a:pPr lvl="2"/>
            <a:r>
              <a:rPr lang="en-US" sz="1600" dirty="0"/>
              <a:t>True</a:t>
            </a:r>
          </a:p>
          <a:p>
            <a:pPr lvl="2"/>
            <a:r>
              <a:rPr lang="en-US" sz="1600" dirty="0" smtClean="0"/>
              <a:t>False</a:t>
            </a:r>
          </a:p>
          <a:p>
            <a:pPr marL="0" lvl="2"/>
            <a:r>
              <a:rPr lang="en-US" sz="1600" dirty="0" smtClean="0"/>
              <a:t>6.    	Small </a:t>
            </a:r>
            <a:r>
              <a:rPr lang="en-US" sz="1600" dirty="0"/>
              <a:t>farming operations with 10 or fewer employees are exempted from 	</a:t>
            </a:r>
            <a:r>
              <a:rPr lang="en-US" sz="1600" dirty="0" smtClean="0"/>
              <a:t>OSHA enforcement </a:t>
            </a:r>
            <a:r>
              <a:rPr lang="en-US" sz="1600" dirty="0"/>
              <a:t>activities</a:t>
            </a:r>
          </a:p>
          <a:p>
            <a:pPr lvl="2"/>
            <a:r>
              <a:rPr lang="en-US" sz="1600" dirty="0" smtClean="0"/>
              <a:t>True</a:t>
            </a:r>
            <a:endParaRPr lang="en-US" sz="1600" dirty="0"/>
          </a:p>
          <a:p>
            <a:pPr lvl="2"/>
            <a:r>
              <a:rPr lang="en-US" sz="1600" dirty="0" smtClean="0"/>
              <a:t>False</a:t>
            </a:r>
          </a:p>
          <a:p>
            <a:pPr lvl="2"/>
            <a:endParaRPr lang="en-US" dirty="0"/>
          </a:p>
        </p:txBody>
      </p:sp>
      <p:sp>
        <p:nvSpPr>
          <p:cNvPr id="2" name="Title 1" hidden="1"/>
          <p:cNvSpPr>
            <a:spLocks noGrp="1"/>
          </p:cNvSpPr>
          <p:nvPr>
            <p:ph type="title"/>
          </p:nvPr>
        </p:nvSpPr>
        <p:spPr/>
        <p:txBody>
          <a:bodyPr/>
          <a:lstStyle/>
          <a:p>
            <a:r>
              <a:rPr lang="en-US" dirty="0" smtClean="0"/>
              <a:t>Test</a:t>
            </a:r>
            <a:endParaRPr lang="en-US" dirty="0"/>
          </a:p>
        </p:txBody>
      </p:sp>
    </p:spTree>
    <p:extLst>
      <p:ext uri="{BB962C8B-B14F-4D97-AF65-F5344CB8AC3E}">
        <p14:creationId xmlns:p14="http://schemas.microsoft.com/office/powerpoint/2010/main" val="967785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41314" name="Title 1"/>
          <p:cNvSpPr>
            <a:spLocks noGrp="1"/>
          </p:cNvSpPr>
          <p:nvPr>
            <p:ph type="title"/>
          </p:nvPr>
        </p:nvSpPr>
        <p:spPr>
          <a:xfrm>
            <a:off x="91891" y="99391"/>
            <a:ext cx="8475639" cy="1143000"/>
          </a:xfrm>
        </p:spPr>
        <p:txBody>
          <a:bodyPr>
            <a:normAutofit/>
          </a:bodyPr>
          <a:lstStyle/>
          <a:p>
            <a:pPr eaLnBrk="1" hangingPunct="1"/>
            <a:r>
              <a:rPr lang="en-US" dirty="0">
                <a:latin typeface="Calibri" charset="0"/>
              </a:rPr>
              <a:t>     </a:t>
            </a:r>
            <a:r>
              <a:rPr lang="en-US" sz="3600" dirty="0">
                <a:latin typeface="Calibri" charset="0"/>
              </a:rPr>
              <a:t>    Navigating OSHA Standards</a:t>
            </a:r>
          </a:p>
        </p:txBody>
      </p:sp>
      <p:sp>
        <p:nvSpPr>
          <p:cNvPr id="141315" name="Content Placeholder 2"/>
          <p:cNvSpPr>
            <a:spLocks noGrp="1"/>
          </p:cNvSpPr>
          <p:nvPr>
            <p:ph idx="1"/>
          </p:nvPr>
        </p:nvSpPr>
        <p:spPr>
          <a:xfrm>
            <a:off x="457200" y="1719943"/>
            <a:ext cx="8229600" cy="4406220"/>
          </a:xfrm>
        </p:spPr>
        <p:txBody>
          <a:bodyPr/>
          <a:lstStyle/>
          <a:p>
            <a:pPr eaLnBrk="1" hangingPunct="1"/>
            <a:r>
              <a:rPr lang="en-US" sz="2800" dirty="0">
                <a:latin typeface="Calibri" charset="0"/>
              </a:rPr>
              <a:t>Understanding standards, regulations, terminology, and definitions is not always easy</a:t>
            </a:r>
          </a:p>
          <a:p>
            <a:pPr marL="0" indent="0" eaLnBrk="1" hangingPunct="1">
              <a:buNone/>
            </a:pPr>
            <a:endParaRPr lang="en-US" sz="1000" dirty="0">
              <a:latin typeface="Calibri" charset="0"/>
            </a:endParaRPr>
          </a:p>
          <a:p>
            <a:pPr eaLnBrk="1" hangingPunct="1"/>
            <a:r>
              <a:rPr lang="en-US" sz="2800" dirty="0">
                <a:latin typeface="Calibri" charset="0"/>
              </a:rPr>
              <a:t>Understanding how OSHA relates to agriculture can be confusing…but there is help and access to resources </a:t>
            </a:r>
          </a:p>
          <a:p>
            <a:pPr marL="0" indent="0" eaLnBrk="1" hangingPunct="1">
              <a:buNone/>
            </a:pPr>
            <a:endParaRPr lang="en-US" sz="1000" dirty="0">
              <a:latin typeface="Calibri" charset="0"/>
            </a:endParaRPr>
          </a:p>
          <a:p>
            <a:pPr eaLnBrk="1" hangingPunct="1"/>
            <a:r>
              <a:rPr lang="en-US" sz="2800" dirty="0">
                <a:latin typeface="Calibri" charset="0"/>
              </a:rPr>
              <a:t>29 CFR refers to Title 29 Code of Federal  Regulations  (Standards)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42338" name="Title 1"/>
          <p:cNvSpPr>
            <a:spLocks noGrp="1"/>
          </p:cNvSpPr>
          <p:nvPr>
            <p:ph type="title"/>
          </p:nvPr>
        </p:nvSpPr>
        <p:spPr>
          <a:xfrm>
            <a:off x="1748970" y="-14514"/>
            <a:ext cx="7395029" cy="1045028"/>
          </a:xfrm>
        </p:spPr>
        <p:txBody>
          <a:bodyPr>
            <a:normAutofit/>
          </a:bodyPr>
          <a:lstStyle/>
          <a:p>
            <a:pPr eaLnBrk="1" hangingPunct="1"/>
            <a:r>
              <a:rPr lang="en-US" sz="3600" dirty="0">
                <a:latin typeface="Calibri" charset="0"/>
              </a:rPr>
              <a:t>Agriculture OSHA Resources</a:t>
            </a:r>
          </a:p>
        </p:txBody>
      </p:sp>
      <p:sp>
        <p:nvSpPr>
          <p:cNvPr id="142339" name="Content Placeholder 2"/>
          <p:cNvSpPr>
            <a:spLocks noGrp="1"/>
          </p:cNvSpPr>
          <p:nvPr>
            <p:ph idx="1"/>
          </p:nvPr>
        </p:nvSpPr>
        <p:spPr/>
        <p:txBody>
          <a:bodyPr/>
          <a:lstStyle/>
          <a:p>
            <a:pPr marL="0" indent="0" eaLnBrk="1" hangingPunct="1">
              <a:buNone/>
            </a:pPr>
            <a:r>
              <a:rPr lang="en-US" sz="2400" dirty="0">
                <a:latin typeface="Calibri" charset="0"/>
              </a:rPr>
              <a:t>Available on </a:t>
            </a:r>
            <a:r>
              <a:rPr lang="en-US" sz="2400" dirty="0">
                <a:latin typeface="Calibri" charset="0"/>
                <a:hlinkClick r:id="rId3" tooltip="Link to OSHA.gov"/>
              </a:rPr>
              <a:t>www.OSHA.gov</a:t>
            </a:r>
            <a:r>
              <a:rPr lang="en-US" sz="2400" dirty="0">
                <a:latin typeface="Calibri" charset="0"/>
              </a:rPr>
              <a:t>  Website</a:t>
            </a:r>
          </a:p>
          <a:p>
            <a:pPr marL="0" indent="0" algn="ctr" eaLnBrk="1" hangingPunct="1">
              <a:buNone/>
            </a:pPr>
            <a:r>
              <a:rPr lang="en-US" dirty="0">
                <a:latin typeface="Calibri" charset="0"/>
              </a:rPr>
              <a:t> </a:t>
            </a:r>
          </a:p>
          <a:p>
            <a:pPr marL="0" indent="0" algn="ctr" eaLnBrk="1" hangingPunct="1">
              <a:buNone/>
            </a:pPr>
            <a:r>
              <a:rPr lang="en-US" dirty="0">
                <a:latin typeface="Calibri" charset="0"/>
              </a:rPr>
              <a:t>In search bar type</a:t>
            </a:r>
          </a:p>
          <a:p>
            <a:pPr eaLnBrk="1" hangingPunct="1">
              <a:buFont typeface="Arial" charset="0"/>
              <a:buNone/>
            </a:pPr>
            <a:r>
              <a:rPr lang="en-US" dirty="0">
                <a:latin typeface="Calibri" charset="0"/>
              </a:rPr>
              <a:t>	</a:t>
            </a:r>
            <a:r>
              <a:rPr lang="en-US" sz="2800" i="1" dirty="0">
                <a:latin typeface="Arial" charset="0"/>
                <a:cs typeface="Arial" charset="0"/>
              </a:rPr>
              <a:t>Agriculture Operations Safety and Health Topics</a:t>
            </a:r>
          </a:p>
        </p:txBody>
      </p:sp>
      <p:pic>
        <p:nvPicPr>
          <p:cNvPr id="142340" name="Content Placeholder 3" title="Copy of OSHA webpage"/>
          <p:cNvPicPr>
            <a:picLocks/>
          </p:cNvPicPr>
          <p:nvPr/>
        </p:nvPicPr>
        <p:blipFill>
          <a:blip r:embed="rId4">
            <a:extLst>
              <a:ext uri="{28A0092B-C50C-407E-A947-70E740481C1C}">
                <a14:useLocalDpi xmlns:a14="http://schemas.microsoft.com/office/drawing/2010/main" val="0"/>
              </a:ext>
            </a:extLst>
          </a:blip>
          <a:srcRect l="13084" r="14030" b="79105"/>
          <a:stretch>
            <a:fillRect/>
          </a:stretch>
        </p:blipFill>
        <p:spPr bwMode="auto">
          <a:xfrm>
            <a:off x="609600" y="4114800"/>
            <a:ext cx="7848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Up Arrow 4" title="Arrow points to the resource link"/>
          <p:cNvSpPr/>
          <p:nvPr/>
        </p:nvSpPr>
        <p:spPr>
          <a:xfrm rot="14127253">
            <a:off x="7960519" y="3710781"/>
            <a:ext cx="403225" cy="1223963"/>
          </a:xfrm>
          <a:prstGeom prst="upArrow">
            <a:avLst>
              <a:gd name="adj1" fmla="val 58865"/>
              <a:gd name="adj2"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43362" name="Title 1"/>
          <p:cNvSpPr>
            <a:spLocks noGrp="1"/>
          </p:cNvSpPr>
          <p:nvPr>
            <p:ph type="title"/>
          </p:nvPr>
        </p:nvSpPr>
        <p:spPr>
          <a:xfrm>
            <a:off x="914400" y="17009"/>
            <a:ext cx="8229600" cy="1143000"/>
          </a:xfrm>
        </p:spPr>
        <p:txBody>
          <a:bodyPr>
            <a:noAutofit/>
          </a:bodyPr>
          <a:lstStyle/>
          <a:p>
            <a:pPr eaLnBrk="1" hangingPunct="1"/>
            <a:r>
              <a:rPr lang="en-US" sz="3200" dirty="0">
                <a:latin typeface="Calibri" charset="0"/>
              </a:rPr>
              <a:t>Agriculture Operations </a:t>
            </a:r>
            <a:br>
              <a:rPr lang="en-US" sz="3200" dirty="0">
                <a:latin typeface="Calibri" charset="0"/>
              </a:rPr>
            </a:br>
            <a:r>
              <a:rPr lang="en-US" sz="3200" dirty="0">
                <a:latin typeface="Calibri" charset="0"/>
              </a:rPr>
              <a:t>Safety and Health Topics Page</a:t>
            </a:r>
          </a:p>
        </p:txBody>
      </p:sp>
      <p:pic>
        <p:nvPicPr>
          <p:cNvPr id="143363" name="Content Placeholder 3" title="Image of Agricultural Operations OSHA webpage"/>
          <p:cNvPicPr>
            <a:picLocks noGrp="1"/>
          </p:cNvPicPr>
          <p:nvPr>
            <p:ph idx="1"/>
          </p:nvPr>
        </p:nvPicPr>
        <p:blipFill>
          <a:blip r:embed="rId3">
            <a:extLst>
              <a:ext uri="{28A0092B-C50C-407E-A947-70E740481C1C}">
                <a14:useLocalDpi xmlns:a14="http://schemas.microsoft.com/office/drawing/2010/main" val="0"/>
              </a:ext>
            </a:extLst>
          </a:blip>
          <a:srcRect l="13084" r="14030"/>
          <a:stretch>
            <a:fillRect/>
          </a:stretch>
        </p:blipFill>
        <p:spPr>
          <a:xfrm>
            <a:off x="1524000" y="1524000"/>
            <a:ext cx="6400800" cy="5105400"/>
          </a:xfrm>
        </p:spPr>
      </p:pic>
      <p:sp>
        <p:nvSpPr>
          <p:cNvPr id="5" name="Up Arrow 4" title="Up arrow to general resources"/>
          <p:cNvSpPr/>
          <p:nvPr/>
        </p:nvSpPr>
        <p:spPr>
          <a:xfrm>
            <a:off x="5638800" y="5257800"/>
            <a:ext cx="533400" cy="1143000"/>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365" name="Rectangle 5"/>
          <p:cNvSpPr>
            <a:spLocks noChangeArrowheads="1"/>
          </p:cNvSpPr>
          <p:nvPr/>
        </p:nvSpPr>
        <p:spPr bwMode="auto">
          <a:xfrm>
            <a:off x="6324600" y="5562600"/>
            <a:ext cx="1828800" cy="830263"/>
          </a:xfrm>
          <a:prstGeom prst="rect">
            <a:avLst/>
          </a:prstGeom>
          <a:solidFill>
            <a:srgbClr val="FFC000"/>
          </a:solidFill>
          <a:ln w="28575">
            <a:solidFill>
              <a:schemeClr val="tx1"/>
            </a:solidFill>
            <a:miter lim="800000"/>
            <a:headEnd/>
            <a:tailEnd/>
          </a:ln>
        </p:spPr>
        <p:txBody>
          <a:bodyPr>
            <a:spAutoFit/>
          </a:bodyPr>
          <a:lstStyle/>
          <a:p>
            <a:pPr algn="ctr"/>
            <a:r>
              <a:rPr lang="en-US" sz="2400" i="0"/>
              <a:t>General Resources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44386" name="Title 1"/>
          <p:cNvSpPr>
            <a:spLocks noGrp="1"/>
          </p:cNvSpPr>
          <p:nvPr>
            <p:ph type="title"/>
          </p:nvPr>
        </p:nvSpPr>
        <p:spPr>
          <a:xfrm>
            <a:off x="1052667" y="3629"/>
            <a:ext cx="8091333" cy="1143000"/>
          </a:xfrm>
        </p:spPr>
        <p:txBody>
          <a:bodyPr>
            <a:normAutofit/>
          </a:bodyPr>
          <a:lstStyle/>
          <a:p>
            <a:pPr eaLnBrk="1" hangingPunct="1"/>
            <a:r>
              <a:rPr lang="en-US" sz="3200" dirty="0">
                <a:latin typeface="Calibri" charset="0"/>
              </a:rPr>
              <a:t>Agriculture Operations </a:t>
            </a:r>
            <a:r>
              <a:rPr lang="en-US" sz="3200" dirty="0" smtClean="0">
                <a:latin typeface="Calibri" charset="0"/>
              </a:rPr>
              <a:t> </a:t>
            </a:r>
            <a:r>
              <a:rPr lang="en-US" sz="3200" dirty="0">
                <a:latin typeface="Calibri" charset="0"/>
              </a:rPr>
              <a:t/>
            </a:r>
            <a:br>
              <a:rPr lang="en-US" sz="3200" dirty="0">
                <a:latin typeface="Calibri" charset="0"/>
              </a:rPr>
            </a:br>
            <a:r>
              <a:rPr lang="en-US" sz="3200" dirty="0">
                <a:latin typeface="Calibri" charset="0"/>
              </a:rPr>
              <a:t>Safety and Health Topics Page</a:t>
            </a:r>
          </a:p>
        </p:txBody>
      </p:sp>
      <p:pic>
        <p:nvPicPr>
          <p:cNvPr id="144387" name="Content Placeholder 3" title="up arrow to Standards"/>
          <p:cNvPicPr>
            <a:picLocks noGrp="1"/>
          </p:cNvPicPr>
          <p:nvPr>
            <p:ph idx="1"/>
          </p:nvPr>
        </p:nvPicPr>
        <p:blipFill>
          <a:blip r:embed="rId3">
            <a:extLst>
              <a:ext uri="{28A0092B-C50C-407E-A947-70E740481C1C}">
                <a14:useLocalDpi xmlns:a14="http://schemas.microsoft.com/office/drawing/2010/main" val="0"/>
              </a:ext>
            </a:extLst>
          </a:blip>
          <a:srcRect l="13084" r="14030"/>
          <a:stretch>
            <a:fillRect/>
          </a:stretch>
        </p:blipFill>
        <p:spPr>
          <a:xfrm>
            <a:off x="1524000" y="1524000"/>
            <a:ext cx="6324600" cy="5105400"/>
          </a:xfrm>
        </p:spPr>
      </p:pic>
      <p:sp>
        <p:nvSpPr>
          <p:cNvPr id="6" name="Up Arrow 5" title="up arrow"/>
          <p:cNvSpPr/>
          <p:nvPr/>
        </p:nvSpPr>
        <p:spPr>
          <a:xfrm>
            <a:off x="6629400" y="5181600"/>
            <a:ext cx="533400" cy="1066800"/>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7162800" y="5715000"/>
            <a:ext cx="1828800" cy="461963"/>
          </a:xfrm>
          <a:prstGeom prst="rect">
            <a:avLst/>
          </a:prstGeom>
          <a:solidFill>
            <a:srgbClr val="FFC000"/>
          </a:solidFill>
          <a:ln w="28575">
            <a:solidFill>
              <a:schemeClr val="tx1"/>
            </a:solidFill>
          </a:ln>
        </p:spPr>
        <p:txBody>
          <a:bodyPr>
            <a:spAutoFit/>
          </a:bodyPr>
          <a:lstStyle/>
          <a:p>
            <a:pPr algn="ctr">
              <a:defRPr/>
            </a:pPr>
            <a:r>
              <a:rPr lang="en-US" sz="2400" i="0" dirty="0">
                <a:latin typeface="+mn-lt"/>
                <a:ea typeface="+mn-ea"/>
              </a:rPr>
              <a:t>Standards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ASPOLLED" val="A8C2A22593E0479293C2AD3A7E9B9949"/>
  <p:tag name="TPVERSION" val="5"/>
  <p:tag name="TPFULLVERSION" val="5.3.1.3337"/>
  <p:tag name="PPTVERSION" val="15"/>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5470</TotalTime>
  <Words>3410</Words>
  <Application>Microsoft Office PowerPoint</Application>
  <PresentationFormat>On-screen Show (4:3)</PresentationFormat>
  <Paragraphs>534</Paragraphs>
  <Slides>59</Slides>
  <Notes>56</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Understanding OSHA’s Agriculture Exemption &amp; Standards</vt:lpstr>
      <vt:lpstr>Disclaimers</vt:lpstr>
      <vt:lpstr>Objectives of Training</vt:lpstr>
      <vt:lpstr>Occupational Safety and Health Act of 1970</vt:lpstr>
      <vt:lpstr>Limitations</vt:lpstr>
      <vt:lpstr>         Navigating OSHA Standards</vt:lpstr>
      <vt:lpstr>Agriculture OSHA Resources</vt:lpstr>
      <vt:lpstr>Agriculture Operations  Safety and Health Topics Page</vt:lpstr>
      <vt:lpstr>Agriculture Operations   Safety and Health Topics Page</vt:lpstr>
      <vt:lpstr>   OSHA Approved State Programs   </vt:lpstr>
      <vt:lpstr>OSHA Instruction  Field Operations Manual</vt:lpstr>
      <vt:lpstr>Table 10-1: OSHA’s Appropriation Act Exemptions for Farming Operations </vt:lpstr>
      <vt:lpstr>Example - Iowa</vt:lpstr>
      <vt:lpstr>Ag Exemption</vt:lpstr>
      <vt:lpstr>Enforcement </vt:lpstr>
      <vt:lpstr>Injury or Fatality </vt:lpstr>
      <vt:lpstr>Define your farming operation:  </vt:lpstr>
      <vt:lpstr>Farming Operation</vt:lpstr>
      <vt:lpstr>Standard Industrial Classification (SIC)</vt:lpstr>
      <vt:lpstr>Employees</vt:lpstr>
      <vt:lpstr>Family Members</vt:lpstr>
      <vt:lpstr>WPS Definition </vt:lpstr>
      <vt:lpstr>Temporary Labor Camp</vt:lpstr>
      <vt:lpstr>Housing on Farm</vt:lpstr>
      <vt:lpstr>General Duty vs Ag Standards</vt:lpstr>
      <vt:lpstr>State to State</vt:lpstr>
      <vt:lpstr>Ag Standards </vt:lpstr>
      <vt:lpstr>        OSHA Standards                             Specific to Agriculture</vt:lpstr>
      <vt:lpstr>    OSHA Standards   Specific to Agriculture  </vt:lpstr>
      <vt:lpstr>General Industry</vt:lpstr>
      <vt:lpstr>General Industry  Applicable Standards</vt:lpstr>
      <vt:lpstr>             Additional OSHA Standards Related to  Agriculture</vt:lpstr>
      <vt:lpstr> Additional General Industry Standards   to be aware of:   </vt:lpstr>
      <vt:lpstr>How does this apply?</vt:lpstr>
      <vt:lpstr>Respiratory example</vt:lpstr>
      <vt:lpstr>10 or fewer employees</vt:lpstr>
      <vt:lpstr>Updates to OSHA’s Record Keeping Rule</vt:lpstr>
      <vt:lpstr>Updates to OSHA’s Record Keeping Rule </vt:lpstr>
      <vt:lpstr>Hazard Communication</vt:lpstr>
      <vt:lpstr>Hazard Communication </vt:lpstr>
      <vt:lpstr>Hazard Communication </vt:lpstr>
      <vt:lpstr>Hazard Communication  </vt:lpstr>
      <vt:lpstr>OSHA and EPA</vt:lpstr>
      <vt:lpstr>OSHA and EPA </vt:lpstr>
      <vt:lpstr>Worker Protection Standard</vt:lpstr>
      <vt:lpstr>Case Study – Hog Confinement</vt:lpstr>
      <vt:lpstr>Hog Case Study Response</vt:lpstr>
      <vt:lpstr>Case Study- Grain Elevator</vt:lpstr>
      <vt:lpstr>Grain Elevator Case Response </vt:lpstr>
      <vt:lpstr>Family Farm Case Study</vt:lpstr>
      <vt:lpstr>Family Farm Response</vt:lpstr>
      <vt:lpstr>Family and Hired Worker Case Study </vt:lpstr>
      <vt:lpstr>Family – Hired Case Response</vt:lpstr>
      <vt:lpstr>     Poster – Handout </vt:lpstr>
      <vt:lpstr>Resources</vt:lpstr>
      <vt:lpstr>Employee Rights  and Responsibilities</vt:lpstr>
      <vt:lpstr>Employee Rights   and Responsibilities</vt:lpstr>
      <vt:lpstr>Whistle Blower Protection Program</vt:lpstr>
      <vt:lpstr>Test</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KDealecio</dc:creator>
  <cp:lastModifiedBy>Robertson, Donna - OSHA</cp:lastModifiedBy>
  <cp:revision>102</cp:revision>
  <cp:lastPrinted>2014-12-01T15:47:47Z</cp:lastPrinted>
  <dcterms:created xsi:type="dcterms:W3CDTF">2014-04-28T15:36:29Z</dcterms:created>
  <dcterms:modified xsi:type="dcterms:W3CDTF">2017-11-16T20:52:58Z</dcterms:modified>
</cp:coreProperties>
</file>