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59"/>
  </p:notesMasterIdLst>
  <p:sldIdLst>
    <p:sldId id="317" r:id="rId4"/>
    <p:sldId id="320" r:id="rId5"/>
    <p:sldId id="267" r:id="rId6"/>
    <p:sldId id="321" r:id="rId7"/>
    <p:sldId id="323" r:id="rId8"/>
    <p:sldId id="315" r:id="rId9"/>
    <p:sldId id="325" r:id="rId10"/>
    <p:sldId id="307" r:id="rId11"/>
    <p:sldId id="326" r:id="rId12"/>
    <p:sldId id="304" r:id="rId13"/>
    <p:sldId id="369" r:id="rId14"/>
    <p:sldId id="293" r:id="rId15"/>
    <p:sldId id="297" r:id="rId16"/>
    <p:sldId id="303" r:id="rId17"/>
    <p:sldId id="335" r:id="rId18"/>
    <p:sldId id="348" r:id="rId19"/>
    <p:sldId id="334" r:id="rId20"/>
    <p:sldId id="338" r:id="rId21"/>
    <p:sldId id="337" r:id="rId22"/>
    <p:sldId id="339" r:id="rId23"/>
    <p:sldId id="340" r:id="rId24"/>
    <p:sldId id="342" r:id="rId25"/>
    <p:sldId id="262" r:id="rId26"/>
    <p:sldId id="295" r:id="rId27"/>
    <p:sldId id="344" r:id="rId28"/>
    <p:sldId id="351" r:id="rId29"/>
    <p:sldId id="294" r:id="rId30"/>
    <p:sldId id="349" r:id="rId31"/>
    <p:sldId id="347" r:id="rId32"/>
    <p:sldId id="280" r:id="rId33"/>
    <p:sldId id="261" r:id="rId34"/>
    <p:sldId id="370" r:id="rId35"/>
    <p:sldId id="356" r:id="rId36"/>
    <p:sldId id="357" r:id="rId37"/>
    <p:sldId id="358" r:id="rId38"/>
    <p:sldId id="263" r:id="rId39"/>
    <p:sldId id="352" r:id="rId40"/>
    <p:sldId id="289" r:id="rId41"/>
    <p:sldId id="354" r:id="rId42"/>
    <p:sldId id="355" r:id="rId43"/>
    <p:sldId id="359" r:id="rId44"/>
    <p:sldId id="265" r:id="rId45"/>
    <p:sldId id="360" r:id="rId46"/>
    <p:sldId id="266" r:id="rId47"/>
    <p:sldId id="327" r:id="rId48"/>
    <p:sldId id="264" r:id="rId49"/>
    <p:sldId id="329" r:id="rId50"/>
    <p:sldId id="330" r:id="rId51"/>
    <p:sldId id="361" r:id="rId52"/>
    <p:sldId id="362" r:id="rId53"/>
    <p:sldId id="363" r:id="rId54"/>
    <p:sldId id="364" r:id="rId55"/>
    <p:sldId id="365" r:id="rId56"/>
    <p:sldId id="371" r:id="rId57"/>
    <p:sldId id="372" r:id="rId5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0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0" autoAdjust="0"/>
    <p:restoredTop sz="94660"/>
  </p:normalViewPr>
  <p:slideViewPr>
    <p:cSldViewPr>
      <p:cViewPr>
        <p:scale>
          <a:sx n="66" d="100"/>
          <a:sy n="66" d="100"/>
        </p:scale>
        <p:origin x="-1368" y="-163"/>
      </p:cViewPr>
      <p:guideLst>
        <p:guide orient="horz" pos="2160"/>
        <p:guide pos="2880"/>
      </p:guideLst>
    </p:cSldViewPr>
  </p:slideViewPr>
  <p:notesTextViewPr>
    <p:cViewPr>
      <p:scale>
        <a:sx n="1" d="1"/>
        <a:sy n="1" d="1"/>
      </p:scale>
      <p:origin x="0" y="0"/>
    </p:cViewPr>
  </p:notesTextViewPr>
  <p:sorterViewPr>
    <p:cViewPr>
      <p:scale>
        <a:sx n="100" d="100"/>
        <a:sy n="100" d="100"/>
      </p:scale>
      <p:origin x="0" y="-6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3D820D81-3998-49ED-853D-F82CC524A10D}" type="datetimeFigureOut">
              <a:rPr lang="en-US" smtClean="0"/>
              <a:t>11/16/2017</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AE1A3B1F-0A55-4BB2-8C9A-0E8AAE063A1D}" type="slidenum">
              <a:rPr lang="en-US" smtClean="0"/>
              <a:t>‹#›</a:t>
            </a:fld>
            <a:endParaRPr lang="en-US"/>
          </a:p>
        </p:txBody>
      </p:sp>
    </p:spTree>
    <p:extLst>
      <p:ext uri="{BB962C8B-B14F-4D97-AF65-F5344CB8AC3E}">
        <p14:creationId xmlns:p14="http://schemas.microsoft.com/office/powerpoint/2010/main" val="252049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6157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a:t>
            </a:r>
            <a:r>
              <a:rPr lang="en-US" baseline="0" dirty="0" smtClean="0"/>
              <a:t>Rural populations include but are not limited to agricultural residences. </a:t>
            </a:r>
            <a:r>
              <a:rPr lang="en-US" dirty="0" smtClean="0"/>
              <a:t>The U.S. Census Bureau identifies two types of urban areas: Urbanized Areas (UAs) of 50,000 or more people;</a:t>
            </a:r>
          </a:p>
          <a:p>
            <a:r>
              <a:rPr lang="en-US" dirty="0" smtClean="0"/>
              <a:t>Urban Clusters (UCs) of at least 2,500 and less than 50,000 people. "Rural</a:t>
            </a:r>
            <a:r>
              <a:rPr lang="en-US" b="1" dirty="0" smtClean="0"/>
              <a:t>” encompasses all population, housing, and territory not included within an urban area. </a:t>
            </a:r>
            <a:r>
              <a:rPr lang="en-US" b="0" dirty="0" smtClean="0"/>
              <a:t>Feb. 2015</a:t>
            </a:r>
          </a:p>
          <a:p>
            <a:r>
              <a:rPr lang="en-US" b="1" dirty="0" smtClean="0"/>
              <a:t>Note: </a:t>
            </a:r>
            <a:r>
              <a:rPr lang="en-US" b="0" dirty="0" smtClean="0"/>
              <a:t> Source: American Psychological Assoc.</a:t>
            </a:r>
            <a:r>
              <a:rPr lang="en-US" b="0" baseline="0" dirty="0" smtClean="0"/>
              <a:t> 2010 and 2014</a:t>
            </a:r>
            <a:endParaRPr lang="en-US" b="1" dirty="0" smtClean="0"/>
          </a:p>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18</a:t>
            </a:fld>
            <a:endParaRPr lang="en-US"/>
          </a:p>
        </p:txBody>
      </p:sp>
    </p:spTree>
    <p:extLst>
      <p:ext uri="{BB962C8B-B14F-4D97-AF65-F5344CB8AC3E}">
        <p14:creationId xmlns:p14="http://schemas.microsoft.com/office/powerpoint/2010/main" val="190183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National Council on Alcoholism and Drug Dependence</a:t>
            </a:r>
          </a:p>
          <a:p>
            <a:r>
              <a:rPr lang="en-US" dirty="0" smtClean="0"/>
              <a:t>               Mayo Clinic Foundation</a:t>
            </a:r>
          </a:p>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19</a:t>
            </a:fld>
            <a:endParaRPr lang="en-US"/>
          </a:p>
        </p:txBody>
      </p:sp>
    </p:spTree>
    <p:extLst>
      <p:ext uri="{BB962C8B-B14F-4D97-AF65-F5344CB8AC3E}">
        <p14:creationId xmlns:p14="http://schemas.microsoft.com/office/powerpoint/2010/main" val="2480805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National Council on Alcoholism and Drug Dependence</a:t>
            </a:r>
          </a:p>
          <a:p>
            <a:r>
              <a:rPr lang="en-US" dirty="0" smtClean="0"/>
              <a:t>               Mayo Clinic Foundation</a:t>
            </a:r>
          </a:p>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20</a:t>
            </a:fld>
            <a:endParaRPr lang="en-US"/>
          </a:p>
        </p:txBody>
      </p:sp>
    </p:spTree>
    <p:extLst>
      <p:ext uri="{BB962C8B-B14F-4D97-AF65-F5344CB8AC3E}">
        <p14:creationId xmlns:p14="http://schemas.microsoft.com/office/powerpoint/2010/main" val="6789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Sources: </a:t>
            </a:r>
            <a:r>
              <a:rPr lang="en-US" dirty="0" smtClean="0"/>
              <a:t>National Council on Alcoholism and Drug Dependence</a:t>
            </a:r>
          </a:p>
          <a:p>
            <a:r>
              <a:rPr lang="en-US" baseline="0" dirty="0" smtClean="0"/>
              <a:t>               Mayo Clinic Foundation</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21</a:t>
            </a:fld>
            <a:endParaRPr lang="en-US"/>
          </a:p>
        </p:txBody>
      </p:sp>
    </p:spTree>
    <p:extLst>
      <p:ext uri="{BB962C8B-B14F-4D97-AF65-F5344CB8AC3E}">
        <p14:creationId xmlns:p14="http://schemas.microsoft.com/office/powerpoint/2010/main" val="226496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a:t>
            </a:r>
            <a:r>
              <a:rPr lang="en-US" b="0" dirty="0" smtClean="0"/>
              <a:t>American Psychological</a:t>
            </a:r>
            <a:r>
              <a:rPr lang="en-US" b="0" baseline="0" dirty="0" smtClean="0"/>
              <a:t> Assoc.</a:t>
            </a:r>
          </a:p>
          <a:p>
            <a:r>
              <a:rPr lang="en-US" baseline="0" dirty="0" smtClean="0"/>
              <a:t>             </a:t>
            </a:r>
            <a:r>
              <a:rPr lang="en-US" dirty="0" smtClean="0"/>
              <a:t>UCLA Dual Addiction Program</a:t>
            </a:r>
          </a:p>
          <a:p>
            <a:r>
              <a:rPr lang="en-US" baseline="0" dirty="0" smtClean="0"/>
              <a:t>              Promises Treatment Program</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25</a:t>
            </a:fld>
            <a:endParaRPr lang="en-US"/>
          </a:p>
        </p:txBody>
      </p:sp>
    </p:spTree>
    <p:extLst>
      <p:ext uri="{BB962C8B-B14F-4D97-AF65-F5344CB8AC3E}">
        <p14:creationId xmlns:p14="http://schemas.microsoft.com/office/powerpoint/2010/main" val="3136472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a:t>
            </a:r>
            <a:r>
              <a:rPr lang="en-US" dirty="0" err="1" smtClean="0"/>
              <a:t>AgriSafe</a:t>
            </a:r>
            <a:r>
              <a:rPr lang="en-US" baseline="0" dirty="0" smtClean="0"/>
              <a:t> property </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27</a:t>
            </a:fld>
            <a:endParaRPr lang="en-US"/>
          </a:p>
        </p:txBody>
      </p:sp>
    </p:spTree>
    <p:extLst>
      <p:ext uri="{BB962C8B-B14F-4D97-AF65-F5344CB8AC3E}">
        <p14:creationId xmlns:p14="http://schemas.microsoft.com/office/powerpoint/2010/main" val="2949640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 with</a:t>
            </a:r>
            <a:r>
              <a:rPr lang="en-US" baseline="0" dirty="0" smtClean="0"/>
              <a:t> farm woman, permission to use quotes </a:t>
            </a:r>
            <a:endParaRPr lang="en-US" dirty="0"/>
          </a:p>
        </p:txBody>
      </p:sp>
      <p:sp>
        <p:nvSpPr>
          <p:cNvPr id="4" name="Slide Number Placeholder 3"/>
          <p:cNvSpPr>
            <a:spLocks noGrp="1"/>
          </p:cNvSpPr>
          <p:nvPr>
            <p:ph type="sldNum" sz="quarter" idx="10"/>
          </p:nvPr>
        </p:nvSpPr>
        <p:spPr/>
        <p:txBody>
          <a:bodyPr/>
          <a:lstStyle/>
          <a:p>
            <a:fld id="{98BF4694-BDF0-45B9-BC78-4036E455B0B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7152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Source: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University of Wyoming Cooperative Extension -  R Weigel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Ohio State University Wexner Medical Center -</a:t>
            </a:r>
            <a:r>
              <a:rPr kumimoji="0" lang="en-US" sz="1200" b="1" i="1" u="sng" strike="noStrike" kern="1200" cap="none" spc="0" normalizeH="0" baseline="0" noProof="0" dirty="0" smtClean="0">
                <a:ln>
                  <a:noFill/>
                </a:ln>
                <a:solidFill>
                  <a:prstClr val="black"/>
                </a:solidFill>
                <a:effectLst/>
                <a:uLnTx/>
                <a:uFillTx/>
                <a:latin typeface="+mn-lt"/>
                <a:ea typeface="+mn-ea"/>
                <a:cs typeface="+mn-cs"/>
              </a:rPr>
              <a:t>Between 1996 and 2010, the rate of teen and young adult suicide in rural communities was twice that of urban communities. </a:t>
            </a:r>
            <a:endParaRPr lang="en-US" b="1" i="1" u="sng" dirty="0"/>
          </a:p>
        </p:txBody>
      </p:sp>
      <p:sp>
        <p:nvSpPr>
          <p:cNvPr id="4" name="Slide Number Placeholder 3"/>
          <p:cNvSpPr>
            <a:spLocks noGrp="1"/>
          </p:cNvSpPr>
          <p:nvPr>
            <p:ph type="sldNum" sz="quarter" idx="10"/>
          </p:nvPr>
        </p:nvSpPr>
        <p:spPr/>
        <p:txBody>
          <a:bodyPr/>
          <a:lstStyle/>
          <a:p>
            <a:fld id="{AE1A3B1F-0A55-4BB2-8C9A-0E8AAE063A1D}" type="slidenum">
              <a:rPr lang="en-US" smtClean="0"/>
              <a:t>30</a:t>
            </a:fld>
            <a:endParaRPr lang="en-US"/>
          </a:p>
        </p:txBody>
      </p:sp>
    </p:spTree>
    <p:extLst>
      <p:ext uri="{BB962C8B-B14F-4D97-AF65-F5344CB8AC3E}">
        <p14:creationId xmlns:p14="http://schemas.microsoft.com/office/powerpoint/2010/main" val="139015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a:t>
            </a:r>
            <a:r>
              <a:rPr lang="en-US" dirty="0" smtClean="0"/>
              <a:t>University</a:t>
            </a:r>
            <a:r>
              <a:rPr lang="en-US" baseline="0" dirty="0" smtClean="0"/>
              <a:t> of Wyoming Cooperative Extension -  R Weigel</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31</a:t>
            </a:fld>
            <a:endParaRPr lang="en-US"/>
          </a:p>
        </p:txBody>
      </p:sp>
    </p:spTree>
    <p:extLst>
      <p:ext uri="{BB962C8B-B14F-4D97-AF65-F5344CB8AC3E}">
        <p14:creationId xmlns:p14="http://schemas.microsoft.com/office/powerpoint/2010/main" val="2067271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American Psychological Association  2014</a:t>
            </a:r>
          </a:p>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32</a:t>
            </a:fld>
            <a:endParaRPr lang="en-US"/>
          </a:p>
        </p:txBody>
      </p:sp>
    </p:spTree>
    <p:extLst>
      <p:ext uri="{BB962C8B-B14F-4D97-AF65-F5344CB8AC3E}">
        <p14:creationId xmlns:p14="http://schemas.microsoft.com/office/powerpoint/2010/main" val="26258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about the Susan Harwood Training Grant </a:t>
            </a:r>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09059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Mental Health America</a:t>
            </a:r>
          </a:p>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33</a:t>
            </a:fld>
            <a:endParaRPr lang="en-US"/>
          </a:p>
        </p:txBody>
      </p:sp>
    </p:spTree>
    <p:extLst>
      <p:ext uri="{BB962C8B-B14F-4D97-AF65-F5344CB8AC3E}">
        <p14:creationId xmlns:p14="http://schemas.microsoft.com/office/powerpoint/2010/main" val="2810962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a:t>
            </a:r>
            <a:r>
              <a:rPr lang="en-US" dirty="0" smtClean="0"/>
              <a:t>Mental Health America</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34</a:t>
            </a:fld>
            <a:endParaRPr lang="en-US"/>
          </a:p>
        </p:txBody>
      </p:sp>
    </p:spTree>
    <p:extLst>
      <p:ext uri="{BB962C8B-B14F-4D97-AF65-F5344CB8AC3E}">
        <p14:creationId xmlns:p14="http://schemas.microsoft.com/office/powerpoint/2010/main" val="1108548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a:t>
            </a:r>
            <a:r>
              <a:rPr lang="en-US" dirty="0" smtClean="0"/>
              <a:t>: Mental Health America</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35</a:t>
            </a:fld>
            <a:endParaRPr lang="en-US"/>
          </a:p>
        </p:txBody>
      </p:sp>
    </p:spTree>
    <p:extLst>
      <p:ext uri="{BB962C8B-B14F-4D97-AF65-F5344CB8AC3E}">
        <p14:creationId xmlns:p14="http://schemas.microsoft.com/office/powerpoint/2010/main" val="501272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American Academy of Family Practice 2012</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39</a:t>
            </a:fld>
            <a:endParaRPr lang="en-US"/>
          </a:p>
        </p:txBody>
      </p:sp>
    </p:spTree>
    <p:extLst>
      <p:ext uri="{BB962C8B-B14F-4D97-AF65-F5344CB8AC3E}">
        <p14:creationId xmlns:p14="http://schemas.microsoft.com/office/powerpoint/2010/main" val="562952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a:t>
            </a:r>
            <a:r>
              <a:rPr lang="en-US" dirty="0" smtClean="0"/>
              <a:t>American Academy of Family Practice 2012</a:t>
            </a:r>
          </a:p>
          <a:p>
            <a:r>
              <a:rPr lang="en-US" baseline="0" dirty="0" smtClean="0"/>
              <a:t>              Prime MD</a:t>
            </a:r>
          </a:p>
          <a:p>
            <a:r>
              <a:rPr lang="en-US" baseline="0" dirty="0" smtClean="0"/>
              <a:t>There are also anxiety screening tools and tools for bipolar and PTSD screening available from Mental Health America</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40</a:t>
            </a:fld>
            <a:endParaRPr lang="en-US"/>
          </a:p>
        </p:txBody>
      </p:sp>
    </p:spTree>
    <p:extLst>
      <p:ext uri="{BB962C8B-B14F-4D97-AF65-F5344CB8AC3E}">
        <p14:creationId xmlns:p14="http://schemas.microsoft.com/office/powerpoint/2010/main" val="473336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 In cases of imminent harm to self or others, family or worksite  notification may be required.</a:t>
            </a:r>
            <a:endParaRPr lang="en-US" sz="1200" b="1" dirty="0"/>
          </a:p>
        </p:txBody>
      </p:sp>
      <p:sp>
        <p:nvSpPr>
          <p:cNvPr id="4" name="Slide Number Placeholder 3"/>
          <p:cNvSpPr>
            <a:spLocks noGrp="1"/>
          </p:cNvSpPr>
          <p:nvPr>
            <p:ph type="sldNum" sz="quarter" idx="10"/>
          </p:nvPr>
        </p:nvSpPr>
        <p:spPr/>
        <p:txBody>
          <a:bodyPr/>
          <a:lstStyle/>
          <a:p>
            <a:fld id="{AE1A3B1F-0A55-4BB2-8C9A-0E8AAE063A1D}" type="slidenum">
              <a:rPr lang="en-US" smtClean="0"/>
              <a:t>41</a:t>
            </a:fld>
            <a:endParaRPr lang="en-US"/>
          </a:p>
        </p:txBody>
      </p:sp>
    </p:spTree>
    <p:extLst>
      <p:ext uri="{BB962C8B-B14F-4D97-AF65-F5344CB8AC3E}">
        <p14:creationId xmlns:p14="http://schemas.microsoft.com/office/powerpoint/2010/main" val="3394624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Journal of Nursing Management July 2010</a:t>
            </a:r>
          </a:p>
          <a:p>
            <a:r>
              <a:rPr lang="en-US" dirty="0" smtClean="0"/>
              <a:t>              G</a:t>
            </a:r>
            <a:r>
              <a:rPr lang="en-US" baseline="0" dirty="0" smtClean="0"/>
              <a:t> Couser, MD,MPH Spurn the Burn April 2015</a:t>
            </a:r>
          </a:p>
          <a:p>
            <a:r>
              <a:rPr lang="en-US" b="1" baseline="0" dirty="0" smtClean="0"/>
              <a:t>Compassion fatigue: </a:t>
            </a:r>
            <a:r>
              <a:rPr lang="en-US" baseline="0" dirty="0" smtClean="0"/>
              <a:t>also called STS – secondary traumatic stress or secondary victimization – results from multiple exposures to traumatic incidents or care …can become isolated and physically ill.</a:t>
            </a:r>
          </a:p>
          <a:p>
            <a:r>
              <a:rPr lang="en-US" b="1" baseline="0" dirty="0" smtClean="0"/>
              <a:t>Burn out: </a:t>
            </a:r>
            <a:r>
              <a:rPr lang="en-US" baseline="0" dirty="0" smtClean="0"/>
              <a:t>is related to chronic tedium and not traumatic incidents</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45</a:t>
            </a:fld>
            <a:endParaRPr lang="en-US"/>
          </a:p>
        </p:txBody>
      </p:sp>
    </p:spTree>
    <p:extLst>
      <p:ext uri="{BB962C8B-B14F-4D97-AF65-F5344CB8AC3E}">
        <p14:creationId xmlns:p14="http://schemas.microsoft.com/office/powerpoint/2010/main" val="3659810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Web site resources</a:t>
            </a: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94B864DB-431A-43EB-90A1-D6B6AC71DB56}" type="slidenum">
              <a:rPr lang="en-US" sz="1200" i="0">
                <a:solidFill>
                  <a:srgbClr val="000000"/>
                </a:solidFill>
                <a:latin typeface="Times New Roman" pitchFamily="18" charset="0"/>
              </a:rPr>
              <a:pPr/>
              <a:t>49</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38656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Many states have different OSHA Instruction</a:t>
            </a:r>
          </a:p>
          <a:p>
            <a:r>
              <a:rPr lang="en-US" dirty="0" smtClean="0"/>
              <a:t>Could require</a:t>
            </a:r>
            <a:r>
              <a:rPr lang="en-US" baseline="0" dirty="0" smtClean="0"/>
              <a:t> more under each state plan – be sure to check with your state</a:t>
            </a:r>
          </a:p>
          <a:p>
            <a:r>
              <a:rPr lang="en-US" baseline="0" dirty="0" smtClean="0"/>
              <a:t>State OSHA can be a resource</a:t>
            </a:r>
          </a:p>
          <a:p>
            <a:endParaRPr lang="en-US" dirty="0" smtClean="0"/>
          </a:p>
          <a:p>
            <a:endParaRPr lang="en-US" dirty="0"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E3930E-545A-4E97-B637-4AF9CB361E2A}" type="slidenum">
              <a:rPr lang="en-US" sz="1200" i="0">
                <a:solidFill>
                  <a:srgbClr val="000000"/>
                </a:solidFill>
                <a:latin typeface="Times New Roman" pitchFamily="18" charset="0"/>
              </a:rPr>
              <a:pPr/>
              <a:t>53</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28988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an agricultural community, issues that have an impact on a ranch or</a:t>
            </a:r>
            <a:r>
              <a:rPr lang="en-US" b="1" baseline="0" dirty="0" smtClean="0"/>
              <a:t> farm operation will likely impact the greater community.</a:t>
            </a:r>
            <a:endParaRPr lang="en-US" b="1" dirty="0"/>
          </a:p>
        </p:txBody>
      </p:sp>
      <p:sp>
        <p:nvSpPr>
          <p:cNvPr id="4" name="Slide Number Placeholder 3"/>
          <p:cNvSpPr>
            <a:spLocks noGrp="1"/>
          </p:cNvSpPr>
          <p:nvPr>
            <p:ph type="sldNum" sz="quarter" idx="10"/>
          </p:nvPr>
        </p:nvSpPr>
        <p:spPr/>
        <p:txBody>
          <a:bodyPr/>
          <a:lstStyle/>
          <a:p>
            <a:fld id="{AE1A3B1F-0A55-4BB2-8C9A-0E8AAE063A1D}" type="slidenum">
              <a:rPr lang="en-US" smtClean="0"/>
              <a:t>3</a:t>
            </a:fld>
            <a:endParaRPr lang="en-US"/>
          </a:p>
        </p:txBody>
      </p:sp>
    </p:spTree>
    <p:extLst>
      <p:ext uri="{BB962C8B-B14F-4D97-AF65-F5344CB8AC3E}">
        <p14:creationId xmlns:p14="http://schemas.microsoft.com/office/powerpoint/2010/main" val="268111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Primary Goal of  Webinar</a:t>
            </a:r>
          </a:p>
          <a:p>
            <a:endParaRPr lang="en-US" dirty="0"/>
          </a:p>
          <a:p>
            <a:r>
              <a:rPr lang="en-US" dirty="0" smtClean="0"/>
              <a:t>Goals: </a:t>
            </a:r>
          </a:p>
          <a:p>
            <a:pPr marL="179478" indent="-179478">
              <a:buFont typeface="Arial" pitchFamily="34" charset="0"/>
              <a:buChar char="•"/>
            </a:pPr>
            <a:r>
              <a:rPr lang="en-US" dirty="0"/>
              <a:t>Recognize the diverse respiratory hazards unique to agricultural and the justification for a comprehensive respiratory program. </a:t>
            </a:r>
          </a:p>
          <a:p>
            <a:pPr marL="179478" indent="-179478">
              <a:buFont typeface="Arial" pitchFamily="34" charset="0"/>
              <a:buChar char="•"/>
            </a:pPr>
            <a:r>
              <a:rPr lang="en-US" dirty="0"/>
              <a:t>Identify the OSHA respirator standards that apply to an agricultural setting. </a:t>
            </a:r>
          </a:p>
          <a:p>
            <a:pPr marL="179478" indent="-179478">
              <a:buFont typeface="Arial" pitchFamily="34" charset="0"/>
              <a:buChar char="•"/>
            </a:pPr>
            <a:r>
              <a:rPr lang="en-US" dirty="0"/>
              <a:t>Understand  key components of an effective respiratory protection program </a:t>
            </a:r>
          </a:p>
          <a:p>
            <a:pPr marL="179478" indent="-179478">
              <a:buFont typeface="Arial" pitchFamily="34" charset="0"/>
              <a:buChar char="•"/>
            </a:pPr>
            <a:r>
              <a:rPr lang="en-US" dirty="0"/>
              <a:t>Access resources, templates, medical evaluations, and further trainings to effectively implement a respiratory program. </a:t>
            </a:r>
            <a:endParaRPr lang="en-US" dirty="0" smtClean="0"/>
          </a:p>
          <a:p>
            <a:pPr marL="179478" indent="-179478">
              <a:buFont typeface="Arial" pitchFamily="34" charset="0"/>
              <a:buChar char="•"/>
            </a:pPr>
            <a:endParaRPr lang="en-US" dirty="0"/>
          </a:p>
          <a:p>
            <a:r>
              <a:rPr lang="en-US" dirty="0" smtClean="0"/>
              <a:t>Discuss who the intended audience is</a:t>
            </a:r>
          </a:p>
        </p:txBody>
      </p:sp>
      <p:sp>
        <p:nvSpPr>
          <p:cNvPr id="4" name="Slide Number Placeholder 3"/>
          <p:cNvSpPr>
            <a:spLocks noGrp="1"/>
          </p:cNvSpPr>
          <p:nvPr>
            <p:ph type="sldNum" sz="quarter" idx="10"/>
          </p:nvPr>
        </p:nvSpPr>
        <p:spPr/>
        <p:txBody>
          <a:bodyPr/>
          <a:lstStyle/>
          <a:p>
            <a:fld id="{7BC99A56-93F4-40C0-AAFC-B66DB3A051F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2142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Recognize the work of Dr. Mike Rosmann, Dr. Roger Williams, Dr. Paul Lasley, Dr. Angeline Bushy / Extension</a:t>
            </a:r>
            <a:r>
              <a:rPr lang="en-US" b="1" baseline="0" dirty="0" smtClean="0"/>
              <a:t> and land grant universities</a:t>
            </a:r>
            <a:endParaRPr lang="en-US" b="1" dirty="0"/>
          </a:p>
        </p:txBody>
      </p:sp>
      <p:sp>
        <p:nvSpPr>
          <p:cNvPr id="4" name="Slide Number Placeholder 3"/>
          <p:cNvSpPr>
            <a:spLocks noGrp="1"/>
          </p:cNvSpPr>
          <p:nvPr>
            <p:ph type="sldNum" sz="quarter" idx="10"/>
          </p:nvPr>
        </p:nvSpPr>
        <p:spPr/>
        <p:txBody>
          <a:bodyPr/>
          <a:lstStyle/>
          <a:p>
            <a:fld id="{AE1A3B1F-0A55-4BB2-8C9A-0E8AAE063A1D}" type="slidenum">
              <a:rPr lang="en-US" smtClean="0"/>
              <a:t>5</a:t>
            </a:fld>
            <a:endParaRPr lang="en-US"/>
          </a:p>
        </p:txBody>
      </p:sp>
    </p:spTree>
    <p:extLst>
      <p:ext uri="{BB962C8B-B14F-4D97-AF65-F5344CB8AC3E}">
        <p14:creationId xmlns:p14="http://schemas.microsoft.com/office/powerpoint/2010/main" val="343614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Dr. Lasley has been a leading researcher</a:t>
            </a:r>
            <a:r>
              <a:rPr lang="en-US" b="1" baseline="0" dirty="0" smtClean="0"/>
              <a:t> and educator in the filed of rural and agricultural economic impact</a:t>
            </a:r>
            <a:endParaRPr lang="en-US" b="1" dirty="0"/>
          </a:p>
        </p:txBody>
      </p:sp>
      <p:sp>
        <p:nvSpPr>
          <p:cNvPr id="4" name="Slide Number Placeholder 3"/>
          <p:cNvSpPr>
            <a:spLocks noGrp="1"/>
          </p:cNvSpPr>
          <p:nvPr>
            <p:ph type="sldNum" sz="quarter" idx="10"/>
          </p:nvPr>
        </p:nvSpPr>
        <p:spPr/>
        <p:txBody>
          <a:bodyPr/>
          <a:lstStyle/>
          <a:p>
            <a:fld id="{AE1A3B1F-0A55-4BB2-8C9A-0E8AAE063A1D}" type="slidenum">
              <a:rPr lang="en-US" smtClean="0"/>
              <a:t>9</a:t>
            </a:fld>
            <a:endParaRPr lang="en-US"/>
          </a:p>
        </p:txBody>
      </p:sp>
    </p:spTree>
    <p:extLst>
      <p:ext uri="{BB962C8B-B14F-4D97-AF65-F5344CB8AC3E}">
        <p14:creationId xmlns:p14="http://schemas.microsoft.com/office/powerpoint/2010/main" val="105629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Reference Promoting Mental Health</a:t>
            </a:r>
          </a:p>
          <a:p>
            <a:r>
              <a:rPr lang="en-US" dirty="0" smtClean="0"/>
              <a:t>CONCEPTS ■ EMERGING EVIDENCE ■ PRACTICE  (World Health Organization – 2005)</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12</a:t>
            </a:fld>
            <a:endParaRPr lang="en-US"/>
          </a:p>
        </p:txBody>
      </p:sp>
    </p:spTree>
    <p:extLst>
      <p:ext uri="{BB962C8B-B14F-4D97-AF65-F5344CB8AC3E}">
        <p14:creationId xmlns:p14="http://schemas.microsoft.com/office/powerpoint/2010/main" val="205260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 property of AgriSafe Network </a:t>
            </a:r>
            <a:endParaRPr lang="en-US" dirty="0"/>
          </a:p>
        </p:txBody>
      </p:sp>
      <p:sp>
        <p:nvSpPr>
          <p:cNvPr id="4" name="Slide Number Placeholder 3"/>
          <p:cNvSpPr>
            <a:spLocks noGrp="1"/>
          </p:cNvSpPr>
          <p:nvPr>
            <p:ph type="sldNum" sz="quarter" idx="10"/>
          </p:nvPr>
        </p:nvSpPr>
        <p:spPr/>
        <p:txBody>
          <a:bodyPr/>
          <a:lstStyle/>
          <a:p>
            <a:fld id="{98BF4694-BDF0-45B9-BC78-4036E455B0B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33412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In depression, the chemicals in the brain that are affected are serotonin and norepinephrine – the levels decrease and cause a change in brain structure</a:t>
            </a:r>
          </a:p>
          <a:p>
            <a:r>
              <a:rPr lang="en-US" dirty="0" smtClean="0"/>
              <a:t>Source: Mental Health America and Mayo Clinic</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17</a:t>
            </a:fld>
            <a:endParaRPr lang="en-US"/>
          </a:p>
        </p:txBody>
      </p:sp>
    </p:spTree>
    <p:extLst>
      <p:ext uri="{BB962C8B-B14F-4D97-AF65-F5344CB8AC3E}">
        <p14:creationId xmlns:p14="http://schemas.microsoft.com/office/powerpoint/2010/main" val="386393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98633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198738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14690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58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2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6F9785F3-E61C-4C30-AC9A-02AF948D0603}" type="datetimeFigureOut">
              <a:rPr lang="en-US"/>
              <a:pPr>
                <a:defRPr/>
              </a:pPr>
              <a:t>11/16/2017</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E56808E2-03B0-44E9-B940-BCC2A878D8E4}" type="slidenum">
              <a:rPr lang="en-US"/>
              <a:pPr>
                <a:defRPr/>
              </a:pPr>
              <a:t>‹#›</a:t>
            </a:fld>
            <a:endParaRPr lang="en-US"/>
          </a:p>
        </p:txBody>
      </p:sp>
    </p:spTree>
    <p:extLst>
      <p:ext uri="{BB962C8B-B14F-4D97-AF65-F5344CB8AC3E}">
        <p14:creationId xmlns:p14="http://schemas.microsoft.com/office/powerpoint/2010/main" val="428039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66592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413597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40631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424239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6107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05937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64566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86760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t>11/16/2017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t>‹#›</a:t>
            </a:fld>
            <a:endParaRPr lang="en-US"/>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11/16/2017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74001"/>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cs typeface="+mn-cs"/>
              </a:defRPr>
            </a:lvl1pPr>
          </a:lstStyle>
          <a:p>
            <a:pPr>
              <a:defRPr/>
            </a:pPr>
            <a:fld id="{8A98F2FF-1B51-4343-A9B2-85CB5360001C}" type="datetimeFigureOut">
              <a:rPr lang="en-US"/>
              <a:pPr>
                <a:defRPr/>
              </a:pPr>
              <a:t>11/16/2017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cs typeface="+mn-cs"/>
              </a:defRPr>
            </a:lvl1pPr>
          </a:lstStyle>
          <a:p>
            <a:pPr>
              <a:defRPr/>
            </a:pPr>
            <a:fld id="{9DFB5D6A-A8BE-4578-B237-7F3E5B83D938}" type="slidenum">
              <a:rPr lang="en-US"/>
              <a:pPr>
                <a:defRPr/>
              </a:pPr>
              <a:t>‹#›</a:t>
            </a:fld>
            <a:endParaRPr lang="en-US"/>
          </a:p>
        </p:txBody>
      </p:sp>
    </p:spTree>
    <p:extLst>
      <p:ext uri="{BB962C8B-B14F-4D97-AF65-F5344CB8AC3E}">
        <p14:creationId xmlns:p14="http://schemas.microsoft.com/office/powerpoint/2010/main" val="4176897776"/>
      </p:ext>
    </p:extLst>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nimh.nih.gov/health/index.shtml" TargetMode="External"/><Relationship Id="rId3" Type="http://schemas.openxmlformats.org/officeDocument/2006/relationships/hyperlink" Target="https://www.ruralhealthinfo.org/" TargetMode="External"/><Relationship Id="rId7" Type="http://schemas.openxmlformats.org/officeDocument/2006/relationships/hyperlink" Target="http://www.integration.samhsa.gov/mental-health-first-aid"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extension.umn.edu/family/live-healthy-live-well/healthy-minds/dealing-with-stress/" TargetMode="External"/><Relationship Id="rId5" Type="http://schemas.openxmlformats.org/officeDocument/2006/relationships/hyperlink" Target="http://www.extension.org/pages/70313/production-agriculture-and-stress" TargetMode="External"/><Relationship Id="rId4" Type="http://schemas.openxmlformats.org/officeDocument/2006/relationships/hyperlink" Target="http://mentalhealthamerica.net/"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apa.org/topics/anxiety/" TargetMode="External"/><Relationship Id="rId3" Type="http://schemas.openxmlformats.org/officeDocument/2006/relationships/hyperlink" Target="http://www.nami.org/" TargetMode="External"/><Relationship Id="rId7" Type="http://schemas.openxmlformats.org/officeDocument/2006/relationships/hyperlink" Target="http://www.aafp.org/afp/2012/0115/p139.html"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fyi.uwex.edu/farmfinances/2009/09/30/communication-skills-to-deal-with-farm-stress/" TargetMode="External"/><Relationship Id="rId5" Type="http://schemas.openxmlformats.org/officeDocument/2006/relationships/hyperlink" Target="http://www.migrantclinicain.org/issues/behavioralhealth.html" TargetMode="External"/><Relationship Id="rId4" Type="http://schemas.openxmlformats.org/officeDocument/2006/relationships/hyperlink" Target="http://www.agbehavioralhealth.com/"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nsc.org/" TargetMode="External"/><Relationship Id="rId3" Type="http://schemas.openxmlformats.org/officeDocument/2006/relationships/image" Target="../media/image28.jpeg"/><Relationship Id="rId7" Type="http://schemas.openxmlformats.org/officeDocument/2006/relationships/hyperlink" Target="http://www.necasag.org/"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www.agrisafe.org/" TargetMode="External"/><Relationship Id="rId5" Type="http://schemas.openxmlformats.org/officeDocument/2006/relationships/hyperlink" Target="http://www.cdc.gov/niosh" TargetMode="External"/><Relationship Id="rId4" Type="http://schemas.openxmlformats.org/officeDocument/2006/relationships/hyperlink" Target="http://www.osh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www.whistleblowers.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981201"/>
            <a:ext cx="6553200" cy="1828800"/>
          </a:xfrm>
        </p:spPr>
        <p:txBody>
          <a:bodyPr>
            <a:normAutofit/>
          </a:bodyPr>
          <a:lstStyle/>
          <a:p>
            <a:r>
              <a:rPr lang="en-US" sz="3600" dirty="0" smtClean="0"/>
              <a:t>Integration of Behavioral Health Practices in Agriculture</a:t>
            </a:r>
            <a:br>
              <a:rPr lang="en-US" sz="3600" dirty="0" smtClean="0"/>
            </a:br>
            <a:endParaRPr lang="en-US" sz="3600" dirty="0"/>
          </a:p>
        </p:txBody>
      </p:sp>
    </p:spTree>
    <p:extLst>
      <p:ext uri="{BB962C8B-B14F-4D97-AF65-F5344CB8AC3E}">
        <p14:creationId xmlns:p14="http://schemas.microsoft.com/office/powerpoint/2010/main" val="4154732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239000" cy="685800"/>
          </a:xfrm>
        </p:spPr>
        <p:txBody>
          <a:bodyPr>
            <a:normAutofit fontScale="90000"/>
          </a:bodyPr>
          <a:lstStyle/>
          <a:p>
            <a:r>
              <a:rPr lang="en-US" dirty="0" smtClean="0"/>
              <a:t>Agricultural </a:t>
            </a:r>
            <a:r>
              <a:rPr lang="en-US" dirty="0"/>
              <a:t>T</a:t>
            </a:r>
            <a:r>
              <a:rPr lang="en-US" dirty="0" smtClean="0"/>
              <a:t>raits</a:t>
            </a:r>
            <a:endParaRPr lang="en-US" dirty="0"/>
          </a:p>
        </p:txBody>
      </p:sp>
      <p:sp>
        <p:nvSpPr>
          <p:cNvPr id="3" name="Content Placeholder 2"/>
          <p:cNvSpPr>
            <a:spLocks noGrp="1"/>
          </p:cNvSpPr>
          <p:nvPr>
            <p:ph idx="1"/>
          </p:nvPr>
        </p:nvSpPr>
        <p:spPr>
          <a:xfrm>
            <a:off x="800100" y="1828801"/>
            <a:ext cx="7277100" cy="4038600"/>
          </a:xfrm>
        </p:spPr>
        <p:txBody>
          <a:bodyPr>
            <a:normAutofit fontScale="92500" lnSpcReduction="10000"/>
          </a:bodyPr>
          <a:lstStyle/>
          <a:p>
            <a:pPr marL="0" indent="0">
              <a:buNone/>
            </a:pPr>
            <a:r>
              <a:rPr lang="en-US" dirty="0" smtClean="0"/>
              <a:t>Ranchers and Farmers:</a:t>
            </a:r>
          </a:p>
          <a:p>
            <a:r>
              <a:rPr lang="en-US" sz="2800" dirty="0"/>
              <a:t>h</a:t>
            </a:r>
            <a:r>
              <a:rPr lang="en-US" sz="2800" dirty="0" smtClean="0"/>
              <a:t>ave a sense of “rootedness”- a way of life</a:t>
            </a:r>
          </a:p>
          <a:p>
            <a:r>
              <a:rPr lang="en-US" sz="2800" dirty="0" smtClean="0"/>
              <a:t>home site and work site are often the same site</a:t>
            </a:r>
          </a:p>
          <a:p>
            <a:r>
              <a:rPr lang="en-US" sz="2800" dirty="0"/>
              <a:t>p</a:t>
            </a:r>
            <a:r>
              <a:rPr lang="en-US" sz="2800" dirty="0" smtClean="0"/>
              <a:t>erseverance - difficulty in asking for help</a:t>
            </a:r>
          </a:p>
          <a:p>
            <a:r>
              <a:rPr lang="en-US" sz="2800" dirty="0"/>
              <a:t>r</a:t>
            </a:r>
            <a:r>
              <a:rPr lang="en-US" sz="2800" dirty="0" smtClean="0"/>
              <a:t>esponsibility – “so many people depend on me”</a:t>
            </a:r>
          </a:p>
          <a:p>
            <a:r>
              <a:rPr lang="en-US" sz="2800" dirty="0"/>
              <a:t>t</a:t>
            </a:r>
            <a:r>
              <a:rPr lang="en-US" sz="2800" dirty="0" smtClean="0"/>
              <a:t>radition – the family farm or ranch</a:t>
            </a:r>
          </a:p>
          <a:p>
            <a:r>
              <a:rPr lang="en-US" sz="2800" dirty="0"/>
              <a:t>l</a:t>
            </a:r>
            <a:r>
              <a:rPr lang="en-US" sz="2800" dirty="0" smtClean="0"/>
              <a:t>ong workdays – lack of adequate rest or inability to sleep  exacerbates stress levels</a:t>
            </a:r>
          </a:p>
          <a:p>
            <a:r>
              <a:rPr lang="en-US" sz="2800" dirty="0"/>
              <a:t>f</a:t>
            </a:r>
            <a:r>
              <a:rPr lang="en-US" sz="2800" dirty="0" smtClean="0"/>
              <a:t>requently work alone – isolation</a:t>
            </a:r>
          </a:p>
          <a:p>
            <a:endParaRPr lang="en-US" sz="2800" dirty="0"/>
          </a:p>
        </p:txBody>
      </p:sp>
    </p:spTree>
    <p:extLst>
      <p:ext uri="{BB962C8B-B14F-4D97-AF65-F5344CB8AC3E}">
        <p14:creationId xmlns:p14="http://schemas.microsoft.com/office/powerpoint/2010/main" val="136131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239000" cy="685800"/>
          </a:xfrm>
        </p:spPr>
        <p:txBody>
          <a:bodyPr>
            <a:normAutofit fontScale="90000"/>
          </a:bodyPr>
          <a:lstStyle/>
          <a:p>
            <a:r>
              <a:rPr lang="en-US" dirty="0" smtClean="0"/>
              <a:t>Agricultural </a:t>
            </a:r>
            <a:r>
              <a:rPr lang="en-US" dirty="0" smtClean="0"/>
              <a:t>Traits  </a:t>
            </a:r>
            <a:endParaRPr lang="en-US" dirty="0"/>
          </a:p>
        </p:txBody>
      </p:sp>
      <p:sp>
        <p:nvSpPr>
          <p:cNvPr id="3" name="Content Placeholder 2"/>
          <p:cNvSpPr>
            <a:spLocks noGrp="1"/>
          </p:cNvSpPr>
          <p:nvPr>
            <p:ph idx="1"/>
          </p:nvPr>
        </p:nvSpPr>
        <p:spPr>
          <a:xfrm>
            <a:off x="990600" y="2133600"/>
            <a:ext cx="7277100" cy="3428999"/>
          </a:xfrm>
        </p:spPr>
        <p:txBody>
          <a:bodyPr>
            <a:normAutofit/>
          </a:bodyPr>
          <a:lstStyle/>
          <a:p>
            <a:pPr marL="0" indent="0">
              <a:buNone/>
            </a:pPr>
            <a:r>
              <a:rPr lang="en-US" sz="2800" dirty="0" smtClean="0"/>
              <a:t>“Losing the family farm is the ultimate loss…….. Farming has always been a stressful occupation because many of the factors that affect agriculture production are largely beyond the control of the producers.”</a:t>
            </a:r>
          </a:p>
          <a:p>
            <a:pPr marL="0" indent="0">
              <a:buNone/>
            </a:pPr>
            <a:r>
              <a:rPr lang="en-US" sz="2800" dirty="0"/>
              <a:t>Mike </a:t>
            </a:r>
            <a:r>
              <a:rPr lang="en-US" sz="2800" dirty="0" smtClean="0"/>
              <a:t>Rosemann, PhD                                                                 </a:t>
            </a:r>
            <a:r>
              <a:rPr lang="en-US" sz="2000" dirty="0" smtClean="0"/>
              <a:t>Farm and Ranch Life, Iowa Farmer Today </a:t>
            </a:r>
            <a:endParaRPr lang="en-US" sz="2000" dirty="0"/>
          </a:p>
          <a:p>
            <a:endParaRPr lang="en-US" sz="2800" dirty="0"/>
          </a:p>
        </p:txBody>
      </p:sp>
      <p:pic>
        <p:nvPicPr>
          <p:cNvPr id="4" name="Picture 3" title="Photo of Mike Rosemann, PhD from Farm and Ranch Life, Iowa Farmer Toda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114800"/>
            <a:ext cx="2033016" cy="2217836"/>
          </a:xfrm>
          <a:prstGeom prst="rect">
            <a:avLst/>
          </a:prstGeom>
        </p:spPr>
      </p:pic>
    </p:spTree>
    <p:extLst>
      <p:ext uri="{BB962C8B-B14F-4D97-AF65-F5344CB8AC3E}">
        <p14:creationId xmlns:p14="http://schemas.microsoft.com/office/powerpoint/2010/main" val="56291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638" y="76200"/>
            <a:ext cx="8229600" cy="792162"/>
          </a:xfrm>
        </p:spPr>
        <p:txBody>
          <a:bodyPr>
            <a:normAutofit/>
          </a:bodyPr>
          <a:lstStyle/>
          <a:p>
            <a:r>
              <a:rPr lang="en-US" sz="3600" dirty="0" smtClean="0"/>
              <a:t>Rural vs. Urban</a:t>
            </a:r>
            <a:endParaRPr lang="en-US" sz="3600" dirty="0"/>
          </a:p>
        </p:txBody>
      </p:sp>
      <p:sp>
        <p:nvSpPr>
          <p:cNvPr id="3" name="Content Placeholder 2"/>
          <p:cNvSpPr>
            <a:spLocks noGrp="1"/>
          </p:cNvSpPr>
          <p:nvPr>
            <p:ph idx="1"/>
          </p:nvPr>
        </p:nvSpPr>
        <p:spPr>
          <a:xfrm>
            <a:off x="762000" y="1905000"/>
            <a:ext cx="8039100" cy="4495800"/>
          </a:xfrm>
        </p:spPr>
        <p:txBody>
          <a:bodyPr>
            <a:normAutofit fontScale="92500"/>
          </a:bodyPr>
          <a:lstStyle/>
          <a:p>
            <a:pPr marL="0" indent="0">
              <a:buNone/>
            </a:pPr>
            <a:r>
              <a:rPr lang="en-US" dirty="0" smtClean="0"/>
              <a:t>Rural and Agricultural residents: </a:t>
            </a:r>
          </a:p>
          <a:p>
            <a:pPr lvl="2"/>
            <a:r>
              <a:rPr lang="en-US" dirty="0"/>
              <a:t>a</a:t>
            </a:r>
            <a:r>
              <a:rPr lang="en-US" dirty="0" smtClean="0"/>
              <a:t>re older</a:t>
            </a:r>
          </a:p>
          <a:p>
            <a:pPr lvl="2"/>
            <a:r>
              <a:rPr lang="en-US" dirty="0"/>
              <a:t>h</a:t>
            </a:r>
            <a:r>
              <a:rPr lang="en-US" dirty="0" smtClean="0"/>
              <a:t>ave a smaller average annual income</a:t>
            </a:r>
          </a:p>
          <a:p>
            <a:pPr lvl="2"/>
            <a:r>
              <a:rPr lang="en-US" dirty="0"/>
              <a:t>w</a:t>
            </a:r>
            <a:r>
              <a:rPr lang="en-US" dirty="0" smtClean="0"/>
              <a:t>ill not readily trust an “expert” – need to develop a comfort level</a:t>
            </a:r>
          </a:p>
          <a:p>
            <a:pPr lvl="2"/>
            <a:r>
              <a:rPr lang="en-US" dirty="0" smtClean="0"/>
              <a:t> more likely to experience high psychological stress</a:t>
            </a:r>
          </a:p>
          <a:p>
            <a:pPr lvl="2"/>
            <a:r>
              <a:rPr lang="en-US" dirty="0" smtClean="0"/>
              <a:t> less likely to seek and obtain treatment</a:t>
            </a:r>
          </a:p>
          <a:p>
            <a:pPr lvl="2"/>
            <a:r>
              <a:rPr lang="en-US" dirty="0"/>
              <a:t> </a:t>
            </a:r>
            <a:r>
              <a:rPr lang="en-US" dirty="0" smtClean="0"/>
              <a:t>more likely to report consuming alcohol as a youth</a:t>
            </a:r>
          </a:p>
          <a:p>
            <a:pPr lvl="2"/>
            <a:r>
              <a:rPr lang="en-US" dirty="0"/>
              <a:t>m</a:t>
            </a:r>
            <a:r>
              <a:rPr lang="en-US" dirty="0" smtClean="0"/>
              <a:t>ust travel greater distances to seek care</a:t>
            </a:r>
          </a:p>
          <a:p>
            <a:pPr lvl="2"/>
            <a:r>
              <a:rPr lang="en-US" dirty="0"/>
              <a:t>m</a:t>
            </a:r>
            <a:r>
              <a:rPr lang="en-US" dirty="0" smtClean="0"/>
              <a:t>ay have limited or no mental health services available</a:t>
            </a:r>
          </a:p>
          <a:p>
            <a:pPr marL="914400" lvl="2" indent="0">
              <a:buNone/>
            </a:pPr>
            <a:r>
              <a:rPr lang="en-US" sz="1300" dirty="0" smtClean="0"/>
              <a:t>        World Health Organization (2005) </a:t>
            </a:r>
          </a:p>
          <a:p>
            <a:pPr lvl="2"/>
            <a:endParaRPr lang="en-US" dirty="0" smtClean="0"/>
          </a:p>
          <a:p>
            <a:pPr lvl="2"/>
            <a:endParaRPr lang="en-US" dirty="0" smtClean="0"/>
          </a:p>
          <a:p>
            <a:endParaRPr lang="en-US" dirty="0"/>
          </a:p>
        </p:txBody>
      </p:sp>
    </p:spTree>
    <p:extLst>
      <p:ext uri="{BB962C8B-B14F-4D97-AF65-F5344CB8AC3E}">
        <p14:creationId xmlns:p14="http://schemas.microsoft.com/office/powerpoint/2010/main" val="376065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Barriers</a:t>
            </a:r>
            <a:br>
              <a:rPr lang="en-US" dirty="0" smtClean="0"/>
            </a:br>
            <a:endParaRPr lang="en-US" dirty="0"/>
          </a:p>
        </p:txBody>
      </p:sp>
      <p:sp>
        <p:nvSpPr>
          <p:cNvPr id="3" name="Content Placeholder 2"/>
          <p:cNvSpPr>
            <a:spLocks noGrp="1"/>
          </p:cNvSpPr>
          <p:nvPr>
            <p:ph idx="1"/>
          </p:nvPr>
        </p:nvSpPr>
        <p:spPr>
          <a:xfrm>
            <a:off x="1066800" y="2133600"/>
            <a:ext cx="7620000" cy="3992563"/>
          </a:xfrm>
        </p:spPr>
        <p:txBody>
          <a:bodyPr/>
          <a:lstStyle/>
          <a:p>
            <a:pPr marL="0" indent="0">
              <a:buNone/>
            </a:pPr>
            <a:r>
              <a:rPr lang="en-US" dirty="0" smtClean="0"/>
              <a:t>Challenges in the agricultural setting:</a:t>
            </a:r>
          </a:p>
          <a:p>
            <a:r>
              <a:rPr lang="en-US" dirty="0" smtClean="0"/>
              <a:t>accessibility: </a:t>
            </a:r>
            <a:r>
              <a:rPr lang="en-US" sz="2800" dirty="0" smtClean="0"/>
              <a:t>travel distance</a:t>
            </a:r>
          </a:p>
          <a:p>
            <a:pPr marL="2286000" lvl="5" indent="0">
              <a:buNone/>
            </a:pPr>
            <a:r>
              <a:rPr lang="en-US" dirty="0" smtClean="0"/>
              <a:t>    </a:t>
            </a:r>
            <a:r>
              <a:rPr lang="en-US" sz="2800" dirty="0" smtClean="0"/>
              <a:t>insurance coverage</a:t>
            </a:r>
          </a:p>
          <a:p>
            <a:r>
              <a:rPr lang="en-US" dirty="0"/>
              <a:t>a</a:t>
            </a:r>
            <a:r>
              <a:rPr lang="en-US" dirty="0" smtClean="0"/>
              <a:t>vailability:   </a:t>
            </a:r>
            <a:r>
              <a:rPr lang="en-US" sz="2800" dirty="0" smtClean="0"/>
              <a:t>shortage of professionals</a:t>
            </a:r>
          </a:p>
          <a:p>
            <a:r>
              <a:rPr lang="en-US" dirty="0"/>
              <a:t>a</a:t>
            </a:r>
            <a:r>
              <a:rPr lang="en-US" dirty="0" smtClean="0"/>
              <a:t>cceptability: </a:t>
            </a:r>
            <a:r>
              <a:rPr lang="en-US" sz="2800" dirty="0" smtClean="0"/>
              <a:t>stigma remains</a:t>
            </a:r>
          </a:p>
          <a:p>
            <a:endParaRPr lang="en-US" sz="2800" dirty="0"/>
          </a:p>
          <a:p>
            <a:pPr lvl="6"/>
            <a:r>
              <a:rPr lang="en-US" sz="1600" dirty="0" smtClean="0"/>
              <a:t>Rural Assistance Center  www.raconline.org</a:t>
            </a:r>
            <a:endParaRPr lang="en-US" sz="1600" dirty="0"/>
          </a:p>
        </p:txBody>
      </p:sp>
    </p:spTree>
    <p:extLst>
      <p:ext uri="{BB962C8B-B14F-4D97-AF65-F5344CB8AC3E}">
        <p14:creationId xmlns:p14="http://schemas.microsoft.com/office/powerpoint/2010/main" val="56888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32238"/>
            <a:ext cx="8229600" cy="868362"/>
          </a:xfrm>
        </p:spPr>
        <p:txBody>
          <a:bodyPr>
            <a:normAutofit/>
          </a:bodyPr>
          <a:lstStyle/>
          <a:p>
            <a:r>
              <a:rPr lang="en-US" sz="3600" dirty="0" smtClean="0"/>
              <a:t>The Mental Illness Stigma</a:t>
            </a:r>
            <a:endParaRPr lang="en-US" sz="3600" dirty="0"/>
          </a:p>
        </p:txBody>
      </p:sp>
      <p:sp>
        <p:nvSpPr>
          <p:cNvPr id="3" name="Content Placeholder 2"/>
          <p:cNvSpPr>
            <a:spLocks noGrp="1"/>
          </p:cNvSpPr>
          <p:nvPr>
            <p:ph idx="1"/>
          </p:nvPr>
        </p:nvSpPr>
        <p:spPr>
          <a:xfrm>
            <a:off x="838200" y="2209800"/>
            <a:ext cx="7772400" cy="3916363"/>
          </a:xfrm>
        </p:spPr>
        <p:txBody>
          <a:bodyPr>
            <a:normAutofit fontScale="92500" lnSpcReduction="10000"/>
          </a:bodyPr>
          <a:lstStyle/>
          <a:p>
            <a:pPr marL="0" indent="0">
              <a:buNone/>
            </a:pPr>
            <a:r>
              <a:rPr lang="en-US" u="sng" dirty="0" smtClean="0"/>
              <a:t>Stigma</a:t>
            </a:r>
            <a:r>
              <a:rPr lang="en-US" dirty="0" smtClean="0"/>
              <a:t> –</a:t>
            </a:r>
            <a:r>
              <a:rPr lang="en-US" sz="2600" dirty="0" smtClean="0"/>
              <a:t> refers to severe social disapproval of personal characteristics or beliefs that are against cultural norms. </a:t>
            </a:r>
            <a:r>
              <a:rPr lang="en-US" sz="1100" dirty="0" smtClean="0"/>
              <a:t>U.S. Dept. of Health &amp; Human Services</a:t>
            </a:r>
          </a:p>
          <a:p>
            <a:pPr marL="0" indent="0">
              <a:buNone/>
            </a:pPr>
            <a:endParaRPr lang="en-US" sz="1100" dirty="0" smtClean="0"/>
          </a:p>
          <a:p>
            <a:pPr>
              <a:buFont typeface="Wingdings" panose="05000000000000000000" pitchFamily="2" charset="2"/>
              <a:buChar char="Ø"/>
            </a:pPr>
            <a:r>
              <a:rPr lang="en-US" dirty="0" smtClean="0"/>
              <a:t>	</a:t>
            </a:r>
            <a:r>
              <a:rPr lang="en-US" sz="2600" dirty="0" smtClean="0"/>
              <a:t>In spite of educational efforts, there is still a stigma 	associated with care and treatment for mental 	illnesses.</a:t>
            </a:r>
          </a:p>
          <a:p>
            <a:pPr>
              <a:buFont typeface="Wingdings" panose="05000000000000000000" pitchFamily="2" charset="2"/>
              <a:buChar char="Ø"/>
            </a:pPr>
            <a:r>
              <a:rPr lang="en-US" sz="2600" dirty="0"/>
              <a:t> </a:t>
            </a:r>
            <a:r>
              <a:rPr lang="en-US" sz="2600" dirty="0" smtClean="0"/>
              <a:t>      This is still widely evident in rural communities</a:t>
            </a:r>
          </a:p>
          <a:p>
            <a:pPr marL="0" indent="0">
              <a:buNone/>
            </a:pPr>
            <a:endParaRPr lang="en-US" sz="1300" dirty="0" smtClean="0"/>
          </a:p>
          <a:p>
            <a:pPr>
              <a:buFont typeface="Wingdings" panose="05000000000000000000" pitchFamily="2" charset="2"/>
              <a:buChar char="Ø"/>
            </a:pPr>
            <a:r>
              <a:rPr lang="en-US" sz="2600" dirty="0" smtClean="0"/>
              <a:t>       Contributes to the lack of early intervention until a 	crisis point is reached</a:t>
            </a:r>
          </a:p>
        </p:txBody>
      </p:sp>
    </p:spTree>
    <p:extLst>
      <p:ext uri="{BB962C8B-B14F-4D97-AF65-F5344CB8AC3E}">
        <p14:creationId xmlns:p14="http://schemas.microsoft.com/office/powerpoint/2010/main" val="364578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162" y="0"/>
            <a:ext cx="8229600" cy="868362"/>
          </a:xfrm>
        </p:spPr>
        <p:txBody>
          <a:bodyPr>
            <a:normAutofit/>
          </a:bodyPr>
          <a:lstStyle/>
          <a:p>
            <a:r>
              <a:rPr lang="en-US" sz="3600" dirty="0" smtClean="0"/>
              <a:t>Stressors</a:t>
            </a:r>
            <a:endParaRPr lang="en-US" sz="3600" dirty="0"/>
          </a:p>
        </p:txBody>
      </p:sp>
      <p:sp>
        <p:nvSpPr>
          <p:cNvPr id="3" name="Content Placeholder 2"/>
          <p:cNvSpPr>
            <a:spLocks noGrp="1"/>
          </p:cNvSpPr>
          <p:nvPr>
            <p:ph idx="1"/>
          </p:nvPr>
        </p:nvSpPr>
        <p:spPr>
          <a:xfrm>
            <a:off x="2133600" y="1676400"/>
            <a:ext cx="5181600" cy="4800600"/>
          </a:xfrm>
        </p:spPr>
        <p:txBody>
          <a:bodyPr>
            <a:normAutofit fontScale="85000" lnSpcReduction="20000"/>
          </a:bodyPr>
          <a:lstStyle/>
          <a:p>
            <a:r>
              <a:rPr lang="en-US" sz="2800" dirty="0" smtClean="0"/>
              <a:t>Financial &amp; Economic:</a:t>
            </a:r>
          </a:p>
          <a:p>
            <a:pPr lvl="1"/>
            <a:r>
              <a:rPr lang="en-US" sz="2400" dirty="0" smtClean="0"/>
              <a:t>low commodity prices</a:t>
            </a:r>
          </a:p>
          <a:p>
            <a:pPr lvl="1"/>
            <a:r>
              <a:rPr lang="en-US" sz="2400" dirty="0"/>
              <a:t>h</a:t>
            </a:r>
            <a:r>
              <a:rPr lang="en-US" sz="2400" dirty="0" smtClean="0"/>
              <a:t>igh land values</a:t>
            </a:r>
          </a:p>
          <a:p>
            <a:pPr lvl="1"/>
            <a:r>
              <a:rPr lang="en-US" sz="2400" dirty="0"/>
              <a:t>h</a:t>
            </a:r>
            <a:r>
              <a:rPr lang="en-US" sz="2400" dirty="0" smtClean="0"/>
              <a:t>igh production costs</a:t>
            </a:r>
          </a:p>
          <a:p>
            <a:pPr lvl="1"/>
            <a:r>
              <a:rPr lang="en-US" sz="2400" dirty="0"/>
              <a:t>a</a:t>
            </a:r>
            <a:r>
              <a:rPr lang="en-US" sz="2400" dirty="0" smtClean="0"/>
              <a:t>nimal / crop health</a:t>
            </a:r>
          </a:p>
          <a:p>
            <a:r>
              <a:rPr lang="en-US" sz="2800" dirty="0" smtClean="0"/>
              <a:t>Environmental:</a:t>
            </a:r>
          </a:p>
          <a:p>
            <a:pPr lvl="1"/>
            <a:r>
              <a:rPr lang="en-US" sz="2400" dirty="0" smtClean="0"/>
              <a:t>weather </a:t>
            </a:r>
          </a:p>
          <a:p>
            <a:r>
              <a:rPr lang="en-US" sz="2800" dirty="0" smtClean="0"/>
              <a:t>Physical: </a:t>
            </a:r>
          </a:p>
          <a:p>
            <a:pPr lvl="1"/>
            <a:r>
              <a:rPr lang="en-US" sz="2400" dirty="0" smtClean="0"/>
              <a:t>age related</a:t>
            </a:r>
          </a:p>
          <a:p>
            <a:pPr lvl="1"/>
            <a:r>
              <a:rPr lang="en-US" sz="2400" dirty="0" smtClean="0"/>
              <a:t>illness – physical or emotional</a:t>
            </a:r>
          </a:p>
          <a:p>
            <a:r>
              <a:rPr lang="en-US" sz="2800" dirty="0" smtClean="0"/>
              <a:t>Social:</a:t>
            </a:r>
          </a:p>
          <a:p>
            <a:pPr lvl="1"/>
            <a:r>
              <a:rPr lang="en-US" sz="2400" dirty="0" smtClean="0"/>
              <a:t>family obligations</a:t>
            </a:r>
          </a:p>
          <a:p>
            <a:pPr lvl="1"/>
            <a:r>
              <a:rPr lang="en-US" sz="2400" dirty="0"/>
              <a:t>f</a:t>
            </a:r>
            <a:r>
              <a:rPr lang="en-US" sz="2400" dirty="0" smtClean="0"/>
              <a:t>amily discord</a:t>
            </a:r>
          </a:p>
          <a:p>
            <a:pPr lvl="1"/>
            <a:r>
              <a:rPr lang="en-US" sz="2400" dirty="0" smtClean="0"/>
              <a:t>community responsibilities</a:t>
            </a:r>
            <a:endParaRPr lang="en-US" sz="2400" dirty="0"/>
          </a:p>
        </p:txBody>
      </p:sp>
    </p:spTree>
    <p:extLst>
      <p:ext uri="{BB962C8B-B14F-4D97-AF65-F5344CB8AC3E}">
        <p14:creationId xmlns:p14="http://schemas.microsoft.com/office/powerpoint/2010/main" val="2047070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Testimonial</a:t>
            </a:r>
            <a:endParaRPr lang="en-US" dirty="0"/>
          </a:p>
        </p:txBody>
      </p:sp>
      <p:pic>
        <p:nvPicPr>
          <p:cNvPr id="5" name="Content Placeholder 4" title="Pciture of a farm family"/>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461653" y="1957915"/>
            <a:ext cx="6220694" cy="3810532"/>
          </a:xfrm>
          <a:prstGeom prst="rect">
            <a:avLst/>
          </a:prstGeom>
        </p:spPr>
      </p:pic>
      <p:sp>
        <p:nvSpPr>
          <p:cNvPr id="6" name="Content Placeholder 2"/>
          <p:cNvSpPr txBox="1">
            <a:spLocks/>
          </p:cNvSpPr>
          <p:nvPr/>
        </p:nvSpPr>
        <p:spPr>
          <a:xfrm>
            <a:off x="1828800" y="304800"/>
            <a:ext cx="67056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prstClr val="black"/>
                </a:solidFill>
              </a:rPr>
              <a:t>“ </a:t>
            </a:r>
            <a:r>
              <a:rPr lang="en-US" sz="2000" dirty="0" smtClean="0">
                <a:solidFill>
                  <a:prstClr val="black"/>
                </a:solidFill>
              </a:rPr>
              <a:t>The biggest challenge is the juggling act we do between our household and our farm. In that is the fact that we do not have any leeway for sickness or even inefficiency. Other jobs I’ve had one could call in sick if needed but we have no such luxury. That leads to the worry that if Paul ever hurt himself it would unhinge the whole delicate balance. I worry about him working alone for this reason</a:t>
            </a:r>
            <a:r>
              <a:rPr lang="en-US" sz="2000" dirty="0">
                <a:solidFill>
                  <a:prstClr val="black"/>
                </a:solidFill>
              </a:rPr>
              <a:t>”. </a:t>
            </a:r>
            <a:r>
              <a:rPr lang="en-US" sz="2000" dirty="0" smtClean="0">
                <a:solidFill>
                  <a:prstClr val="black"/>
                </a:solidFill>
              </a:rPr>
              <a:t>  </a:t>
            </a:r>
            <a:r>
              <a:rPr lang="en-US" sz="2000" i="1" dirty="0" smtClean="0">
                <a:solidFill>
                  <a:prstClr val="black"/>
                </a:solidFill>
              </a:rPr>
              <a:t>Janna </a:t>
            </a:r>
            <a:endParaRPr lang="en-US" sz="2000" i="1" dirty="0">
              <a:solidFill>
                <a:prstClr val="black"/>
              </a:solidFill>
            </a:endParaRPr>
          </a:p>
          <a:p>
            <a:pPr marL="0" indent="0">
              <a:buFont typeface="Arial" pitchFamily="34" charset="0"/>
              <a:buNone/>
            </a:pPr>
            <a:endParaRPr lang="en-US" sz="2000" dirty="0">
              <a:solidFill>
                <a:prstClr val="black"/>
              </a:solidFill>
            </a:endParaRPr>
          </a:p>
        </p:txBody>
      </p:sp>
    </p:spTree>
    <p:extLst>
      <p:ext uri="{BB962C8B-B14F-4D97-AF65-F5344CB8AC3E}">
        <p14:creationId xmlns:p14="http://schemas.microsoft.com/office/powerpoint/2010/main" val="1856030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781800" cy="792162"/>
          </a:xfrm>
        </p:spPr>
        <p:txBody>
          <a:bodyPr>
            <a:normAutofit fontScale="90000"/>
          </a:bodyPr>
          <a:lstStyle/>
          <a:p>
            <a:r>
              <a:rPr lang="en-US" sz="3600" dirty="0" smtClean="0"/>
              <a:t>Manifestations of Unmanageable Stress</a:t>
            </a:r>
            <a:endParaRPr lang="en-US" sz="3600" dirty="0"/>
          </a:p>
        </p:txBody>
      </p:sp>
      <p:sp>
        <p:nvSpPr>
          <p:cNvPr id="3" name="Content Placeholder 2"/>
          <p:cNvSpPr>
            <a:spLocks noGrp="1"/>
          </p:cNvSpPr>
          <p:nvPr>
            <p:ph idx="1"/>
          </p:nvPr>
        </p:nvSpPr>
        <p:spPr>
          <a:xfrm>
            <a:off x="1295400" y="1905000"/>
            <a:ext cx="6705600" cy="4221163"/>
          </a:xfrm>
          <a:solidFill>
            <a:schemeClr val="accent3">
              <a:lumMod val="60000"/>
              <a:lumOff val="40000"/>
            </a:schemeClr>
          </a:solidFill>
        </p:spPr>
        <p:txBody>
          <a:bodyPr>
            <a:normAutofit/>
          </a:bodyPr>
          <a:lstStyle/>
          <a:p>
            <a:pPr>
              <a:buFont typeface="Wingdings" panose="05000000000000000000" pitchFamily="2" charset="2"/>
              <a:buChar char="§"/>
            </a:pPr>
            <a:endParaRPr lang="en-US" sz="1200" dirty="0" smtClean="0"/>
          </a:p>
          <a:p>
            <a:pPr>
              <a:buFont typeface="Wingdings" panose="05000000000000000000" pitchFamily="2" charset="2"/>
              <a:buChar char="§"/>
            </a:pPr>
            <a:r>
              <a:rPr lang="en-US" sz="2600" dirty="0" smtClean="0"/>
              <a:t>Anxiety</a:t>
            </a:r>
          </a:p>
          <a:p>
            <a:pPr lvl="1">
              <a:buFont typeface="Wingdings" panose="05000000000000000000" pitchFamily="2" charset="2"/>
              <a:buChar char="§"/>
            </a:pPr>
            <a:r>
              <a:rPr lang="en-US" sz="2000" dirty="0" smtClean="0"/>
              <a:t>symptoms present for several weeks or months</a:t>
            </a:r>
          </a:p>
          <a:p>
            <a:pPr lvl="1">
              <a:buFont typeface="Wingdings" panose="05000000000000000000" pitchFamily="2" charset="2"/>
              <a:buChar char="§"/>
            </a:pPr>
            <a:r>
              <a:rPr lang="en-US" sz="2000" dirty="0"/>
              <a:t>m</a:t>
            </a:r>
            <a:r>
              <a:rPr lang="en-US" sz="2000" dirty="0" smtClean="0"/>
              <a:t>ost common  mental disorder</a:t>
            </a:r>
          </a:p>
          <a:p>
            <a:pPr marL="457200" lvl="1" indent="0">
              <a:buNone/>
            </a:pPr>
            <a:endParaRPr lang="en-US" sz="2000" dirty="0"/>
          </a:p>
          <a:p>
            <a:pPr>
              <a:buFont typeface="Wingdings" panose="05000000000000000000" pitchFamily="2" charset="2"/>
              <a:buChar char="§"/>
            </a:pPr>
            <a:r>
              <a:rPr lang="en-US" sz="2600" dirty="0" smtClean="0"/>
              <a:t>Depression</a:t>
            </a:r>
          </a:p>
          <a:p>
            <a:pPr lvl="1">
              <a:buFont typeface="Wingdings" panose="05000000000000000000" pitchFamily="2" charset="2"/>
              <a:buChar char="§"/>
            </a:pPr>
            <a:r>
              <a:rPr lang="en-US" sz="2000" dirty="0" smtClean="0"/>
              <a:t>a disease process that affect biochemical balance in the brain</a:t>
            </a:r>
          </a:p>
          <a:p>
            <a:pPr lvl="1">
              <a:buFont typeface="Wingdings" panose="05000000000000000000" pitchFamily="2" charset="2"/>
              <a:buChar char="§"/>
            </a:pPr>
            <a:r>
              <a:rPr lang="en-US" sz="2000" dirty="0"/>
              <a:t>d</a:t>
            </a:r>
            <a:r>
              <a:rPr lang="en-US" sz="2000" dirty="0" smtClean="0"/>
              <a:t>etermined when several symptoms are present for over 2 weeks</a:t>
            </a:r>
          </a:p>
        </p:txBody>
      </p:sp>
    </p:spTree>
    <p:extLst>
      <p:ext uri="{BB962C8B-B14F-4D97-AF65-F5344CB8AC3E}">
        <p14:creationId xmlns:p14="http://schemas.microsoft.com/office/powerpoint/2010/main" val="378523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781800" cy="792162"/>
          </a:xfrm>
        </p:spPr>
        <p:txBody>
          <a:bodyPr>
            <a:normAutofit fontScale="90000"/>
          </a:bodyPr>
          <a:lstStyle/>
          <a:p>
            <a:r>
              <a:rPr lang="en-US" sz="3600" dirty="0" smtClean="0"/>
              <a:t>Manifestations of Unmanageable </a:t>
            </a:r>
            <a:r>
              <a:rPr lang="en-US" sz="3600" dirty="0" smtClean="0"/>
              <a:t>Stress </a:t>
            </a:r>
            <a:endParaRPr lang="en-US" sz="3600" dirty="0"/>
          </a:p>
        </p:txBody>
      </p:sp>
      <p:sp>
        <p:nvSpPr>
          <p:cNvPr id="3" name="Content Placeholder 2"/>
          <p:cNvSpPr>
            <a:spLocks noGrp="1"/>
          </p:cNvSpPr>
          <p:nvPr>
            <p:ph idx="1"/>
          </p:nvPr>
        </p:nvSpPr>
        <p:spPr>
          <a:xfrm>
            <a:off x="685800" y="1981200"/>
            <a:ext cx="7467600" cy="4602163"/>
          </a:xfrm>
          <a:noFill/>
        </p:spPr>
        <p:txBody>
          <a:bodyPr>
            <a:normAutofit fontScale="92500"/>
          </a:bodyPr>
          <a:lstStyle/>
          <a:p>
            <a:endParaRPr lang="en-US" sz="1300" dirty="0" smtClean="0"/>
          </a:p>
          <a:p>
            <a:pPr>
              <a:buFont typeface="Wingdings" panose="05000000000000000000" pitchFamily="2" charset="2"/>
              <a:buChar char="§"/>
            </a:pPr>
            <a:r>
              <a:rPr lang="en-US" sz="2600" dirty="0" smtClean="0"/>
              <a:t>Substance Abuse</a:t>
            </a:r>
          </a:p>
          <a:p>
            <a:pPr lvl="1">
              <a:buFont typeface="Wingdings" panose="05000000000000000000" pitchFamily="2" charset="2"/>
              <a:buChar char="§"/>
            </a:pPr>
            <a:r>
              <a:rPr lang="en-US" sz="2200" dirty="0"/>
              <a:t>d</a:t>
            </a:r>
            <a:r>
              <a:rPr lang="en-US" sz="2200" dirty="0" smtClean="0"/>
              <a:t>ata specific to agricultural populations is inconsistent or lacking</a:t>
            </a:r>
          </a:p>
          <a:p>
            <a:pPr lvl="1">
              <a:buFont typeface="Wingdings" panose="05000000000000000000" pitchFamily="2" charset="2"/>
              <a:buChar char="§"/>
            </a:pPr>
            <a:r>
              <a:rPr lang="en-US" sz="2200" dirty="0"/>
              <a:t>a</a:t>
            </a:r>
            <a:r>
              <a:rPr lang="en-US" sz="2200" dirty="0" smtClean="0"/>
              <a:t>lcohol, inhalants, and meth use are  reported as higher in rural youth compared to urban youth among rural youth </a:t>
            </a:r>
          </a:p>
          <a:p>
            <a:pPr>
              <a:buFont typeface="Wingdings" panose="05000000000000000000" pitchFamily="2" charset="2"/>
              <a:buChar char="§"/>
            </a:pPr>
            <a:r>
              <a:rPr lang="en-US" sz="2600" dirty="0" smtClean="0"/>
              <a:t>Suicide</a:t>
            </a:r>
          </a:p>
          <a:p>
            <a:pPr lvl="1">
              <a:buFont typeface="Wingdings" panose="05000000000000000000" pitchFamily="2" charset="2"/>
              <a:buChar char="§"/>
            </a:pPr>
            <a:r>
              <a:rPr lang="en-US" sz="2200" dirty="0"/>
              <a:t>s</a:t>
            </a:r>
            <a:r>
              <a:rPr lang="en-US" sz="2200" dirty="0" smtClean="0"/>
              <a:t>uicide rates in rural communities are much higher than in urban areas – nearly double in the young male population</a:t>
            </a:r>
          </a:p>
          <a:p>
            <a:pPr lvl="1">
              <a:buFont typeface="Wingdings" panose="05000000000000000000" pitchFamily="2" charset="2"/>
              <a:buChar char="§"/>
            </a:pPr>
            <a:r>
              <a:rPr lang="en-US" sz="2200" dirty="0"/>
              <a:t>g</a:t>
            </a:r>
            <a:r>
              <a:rPr lang="en-US" sz="2200" dirty="0" smtClean="0"/>
              <a:t>reater access to lethal means – firearms and farm chemicals</a:t>
            </a:r>
          </a:p>
          <a:p>
            <a:pPr lvl="1">
              <a:buFont typeface="Wingdings" panose="05000000000000000000" pitchFamily="2" charset="2"/>
              <a:buChar char="§"/>
            </a:pPr>
            <a:r>
              <a:rPr lang="en-US" sz="2200" dirty="0"/>
              <a:t>l</a:t>
            </a:r>
            <a:r>
              <a:rPr lang="en-US" sz="2200" dirty="0" smtClean="0"/>
              <a:t>imited access to care</a:t>
            </a:r>
            <a:endParaRPr lang="en-US" sz="2200" dirty="0"/>
          </a:p>
        </p:txBody>
      </p:sp>
    </p:spTree>
    <p:extLst>
      <p:ext uri="{BB962C8B-B14F-4D97-AF65-F5344CB8AC3E}">
        <p14:creationId xmlns:p14="http://schemas.microsoft.com/office/powerpoint/2010/main" val="2374888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a:bodyPr>
          <a:lstStyle/>
          <a:p>
            <a:r>
              <a:rPr lang="en-US" sz="3600" dirty="0" smtClean="0"/>
              <a:t>Anxiety: Signs / Symptoms</a:t>
            </a:r>
            <a:endParaRPr lang="en-US" sz="3600" dirty="0"/>
          </a:p>
        </p:txBody>
      </p:sp>
      <p:sp>
        <p:nvSpPr>
          <p:cNvPr id="3" name="Text Placeholder 2"/>
          <p:cNvSpPr>
            <a:spLocks noGrp="1"/>
          </p:cNvSpPr>
          <p:nvPr>
            <p:ph type="body" idx="1"/>
          </p:nvPr>
        </p:nvSpPr>
        <p:spPr>
          <a:solidFill>
            <a:schemeClr val="accent3">
              <a:lumMod val="75000"/>
            </a:schemeClr>
          </a:solidFill>
        </p:spPr>
        <p:txBody>
          <a:bodyPr/>
          <a:lstStyle/>
          <a:p>
            <a:r>
              <a:rPr lang="en-US" dirty="0" smtClean="0"/>
              <a:t>Psychological</a:t>
            </a:r>
            <a:endParaRPr lang="en-US" dirty="0"/>
          </a:p>
        </p:txBody>
      </p:sp>
      <p:sp>
        <p:nvSpPr>
          <p:cNvPr id="4" name="Content Placeholder 3"/>
          <p:cNvSpPr>
            <a:spLocks noGrp="1"/>
          </p:cNvSpPr>
          <p:nvPr>
            <p:ph sz="half" idx="2"/>
          </p:nvPr>
        </p:nvSpPr>
        <p:spPr>
          <a:solidFill>
            <a:schemeClr val="accent3">
              <a:lumMod val="60000"/>
              <a:lumOff val="40000"/>
            </a:schemeClr>
          </a:solidFill>
        </p:spPr>
        <p:txBody>
          <a:bodyPr/>
          <a:lstStyle/>
          <a:p>
            <a:r>
              <a:rPr lang="en-US" dirty="0"/>
              <a:t>Persistent and uncontrollable worry</a:t>
            </a:r>
          </a:p>
          <a:p>
            <a:r>
              <a:rPr lang="en-US" dirty="0"/>
              <a:t>Inability to concentrate</a:t>
            </a:r>
          </a:p>
          <a:p>
            <a:r>
              <a:rPr lang="en-US" dirty="0"/>
              <a:t>Restlessness</a:t>
            </a:r>
          </a:p>
          <a:p>
            <a:r>
              <a:rPr lang="en-US" dirty="0" smtClean="0"/>
              <a:t>Irritability</a:t>
            </a:r>
          </a:p>
          <a:p>
            <a:r>
              <a:rPr lang="en-US" dirty="0" smtClean="0"/>
              <a:t>Fear of illness/dying</a:t>
            </a:r>
          </a:p>
          <a:p>
            <a:r>
              <a:rPr lang="en-US" dirty="0" smtClean="0"/>
              <a:t>Escapism</a:t>
            </a:r>
          </a:p>
          <a:p>
            <a:r>
              <a:rPr lang="en-US" dirty="0" smtClean="0"/>
              <a:t>Avoidance</a:t>
            </a:r>
          </a:p>
          <a:p>
            <a:r>
              <a:rPr lang="en-US" dirty="0" smtClean="0"/>
              <a:t>Nervousness</a:t>
            </a:r>
            <a:endParaRPr lang="en-US" dirty="0"/>
          </a:p>
          <a:p>
            <a:endParaRPr lang="en-US" dirty="0"/>
          </a:p>
        </p:txBody>
      </p:sp>
      <p:sp>
        <p:nvSpPr>
          <p:cNvPr id="5" name="Text Placeholder 4"/>
          <p:cNvSpPr>
            <a:spLocks noGrp="1"/>
          </p:cNvSpPr>
          <p:nvPr>
            <p:ph type="body" sz="quarter" idx="3"/>
          </p:nvPr>
        </p:nvSpPr>
        <p:spPr>
          <a:solidFill>
            <a:schemeClr val="accent3">
              <a:lumMod val="75000"/>
            </a:schemeClr>
          </a:solidFill>
        </p:spPr>
        <p:txBody>
          <a:bodyPr/>
          <a:lstStyle/>
          <a:p>
            <a:r>
              <a:rPr lang="en-US" dirty="0" smtClean="0"/>
              <a:t>Physical</a:t>
            </a:r>
            <a:endParaRPr lang="en-US" dirty="0"/>
          </a:p>
        </p:txBody>
      </p:sp>
      <p:sp>
        <p:nvSpPr>
          <p:cNvPr id="6" name="Content Placeholder 5"/>
          <p:cNvSpPr>
            <a:spLocks noGrp="1"/>
          </p:cNvSpPr>
          <p:nvPr>
            <p:ph sz="quarter" idx="4"/>
          </p:nvPr>
        </p:nvSpPr>
        <p:spPr>
          <a:solidFill>
            <a:schemeClr val="accent3">
              <a:lumMod val="60000"/>
              <a:lumOff val="40000"/>
            </a:schemeClr>
          </a:solidFill>
        </p:spPr>
        <p:txBody>
          <a:bodyPr>
            <a:normAutofit fontScale="92500" lnSpcReduction="20000"/>
          </a:bodyPr>
          <a:lstStyle/>
          <a:p>
            <a:r>
              <a:rPr lang="en-US" dirty="0" smtClean="0"/>
              <a:t>Short of breath / chest pain</a:t>
            </a:r>
          </a:p>
          <a:p>
            <a:r>
              <a:rPr lang="en-US" dirty="0" smtClean="0"/>
              <a:t>Rapid heart beat</a:t>
            </a:r>
          </a:p>
          <a:p>
            <a:r>
              <a:rPr lang="en-US" dirty="0" smtClean="0"/>
              <a:t>Muscle tension</a:t>
            </a:r>
          </a:p>
          <a:p>
            <a:r>
              <a:rPr lang="en-US" dirty="0" smtClean="0"/>
              <a:t>Skeletal pain</a:t>
            </a:r>
          </a:p>
          <a:p>
            <a:r>
              <a:rPr lang="en-US" dirty="0" smtClean="0"/>
              <a:t>Headaches / dizzy</a:t>
            </a:r>
          </a:p>
          <a:p>
            <a:r>
              <a:rPr lang="en-US" dirty="0" smtClean="0"/>
              <a:t>Excessive perspiration</a:t>
            </a:r>
          </a:p>
          <a:p>
            <a:r>
              <a:rPr lang="en-US" dirty="0" smtClean="0"/>
              <a:t>Insomnia</a:t>
            </a:r>
          </a:p>
          <a:p>
            <a:r>
              <a:rPr lang="en-US" dirty="0" smtClean="0"/>
              <a:t>Muscle tremors</a:t>
            </a:r>
          </a:p>
          <a:p>
            <a:r>
              <a:rPr lang="en-US" dirty="0" smtClean="0"/>
              <a:t>Fatigue</a:t>
            </a:r>
          </a:p>
          <a:p>
            <a:r>
              <a:rPr lang="en-US" dirty="0" smtClean="0"/>
              <a:t>Vomiting / diarrhea </a:t>
            </a:r>
          </a:p>
          <a:p>
            <a:r>
              <a:rPr lang="en-US" dirty="0" smtClean="0"/>
              <a:t>Frequent urination</a:t>
            </a:r>
          </a:p>
          <a:p>
            <a:endParaRPr lang="en-US" dirty="0"/>
          </a:p>
        </p:txBody>
      </p:sp>
      <p:pic>
        <p:nvPicPr>
          <p:cNvPr id="7" name="Picture 6" title="AgriSaf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3800" y="6211846"/>
            <a:ext cx="1426588" cy="536494"/>
          </a:xfrm>
          <a:prstGeom prst="rect">
            <a:avLst/>
          </a:prstGeom>
        </p:spPr>
      </p:pic>
    </p:spTree>
    <p:extLst>
      <p:ext uri="{BB962C8B-B14F-4D97-AF65-F5344CB8AC3E}">
        <p14:creationId xmlns:p14="http://schemas.microsoft.com/office/powerpoint/2010/main" val="109811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normAutofit/>
          </a:bodyPr>
          <a:lstStyle/>
          <a:p>
            <a:r>
              <a:rPr lang="en-US" sz="3600" dirty="0" smtClean="0"/>
              <a:t>Susan Harwood Training Grant</a:t>
            </a:r>
            <a:endParaRPr lang="en-US" sz="3600" dirty="0"/>
          </a:p>
        </p:txBody>
      </p:sp>
      <p:sp>
        <p:nvSpPr>
          <p:cNvPr id="3" name="Content Placeholder 2"/>
          <p:cNvSpPr>
            <a:spLocks noGrp="1"/>
          </p:cNvSpPr>
          <p:nvPr>
            <p:ph idx="1"/>
          </p:nvPr>
        </p:nvSpPr>
        <p:spPr>
          <a:xfrm>
            <a:off x="1828800" y="1905000"/>
            <a:ext cx="6781800" cy="3840163"/>
          </a:xfrm>
        </p:spPr>
        <p:txBody>
          <a:bodyPr>
            <a:normAutofit/>
          </a:bodyPr>
          <a:lstStyle/>
          <a:p>
            <a:pPr marL="0" indent="0">
              <a:buNone/>
            </a:pPr>
            <a:r>
              <a:rPr lang="en-US" sz="2400" i="1" dirty="0"/>
              <a:t>This material was produced under a </a:t>
            </a:r>
            <a:r>
              <a:rPr lang="en-US" sz="2400" i="1" dirty="0" smtClean="0"/>
              <a:t>grant                      (SH – 26280 - SH4) </a:t>
            </a:r>
            <a:r>
              <a:rPr lang="en-US" sz="2400" i="1" dirty="0"/>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endParaRPr lang="en-US" dirty="0"/>
          </a:p>
        </p:txBody>
      </p:sp>
    </p:spTree>
    <p:extLst>
      <p:ext uri="{BB962C8B-B14F-4D97-AF65-F5344CB8AC3E}">
        <p14:creationId xmlns:p14="http://schemas.microsoft.com/office/powerpoint/2010/main" val="289986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a:bodyPr>
          <a:lstStyle/>
          <a:p>
            <a:r>
              <a:rPr lang="en-US" sz="3600" dirty="0" smtClean="0"/>
              <a:t>Depression: Signs / Symptoms</a:t>
            </a:r>
            <a:endParaRPr lang="en-US" sz="3600" dirty="0"/>
          </a:p>
        </p:txBody>
      </p:sp>
      <p:sp>
        <p:nvSpPr>
          <p:cNvPr id="3" name="Text Placeholder 2"/>
          <p:cNvSpPr>
            <a:spLocks noGrp="1"/>
          </p:cNvSpPr>
          <p:nvPr>
            <p:ph type="body" idx="1"/>
          </p:nvPr>
        </p:nvSpPr>
        <p:spPr>
          <a:solidFill>
            <a:schemeClr val="accent3">
              <a:lumMod val="75000"/>
            </a:schemeClr>
          </a:solidFill>
        </p:spPr>
        <p:txBody>
          <a:bodyPr/>
          <a:lstStyle/>
          <a:p>
            <a:r>
              <a:rPr lang="en-US" dirty="0" smtClean="0"/>
              <a:t>Psychological</a:t>
            </a:r>
            <a:endParaRPr lang="en-US" dirty="0"/>
          </a:p>
        </p:txBody>
      </p:sp>
      <p:sp>
        <p:nvSpPr>
          <p:cNvPr id="4" name="Content Placeholder 3"/>
          <p:cNvSpPr>
            <a:spLocks noGrp="1"/>
          </p:cNvSpPr>
          <p:nvPr>
            <p:ph sz="half" idx="2"/>
          </p:nvPr>
        </p:nvSpPr>
        <p:spPr>
          <a:solidFill>
            <a:schemeClr val="accent3">
              <a:lumMod val="60000"/>
              <a:lumOff val="40000"/>
            </a:schemeClr>
          </a:solidFill>
        </p:spPr>
        <p:txBody>
          <a:bodyPr>
            <a:normAutofit fontScale="85000" lnSpcReduction="20000"/>
          </a:bodyPr>
          <a:lstStyle/>
          <a:p>
            <a:r>
              <a:rPr lang="en-US" dirty="0" smtClean="0"/>
              <a:t>Depressed mood</a:t>
            </a:r>
          </a:p>
          <a:p>
            <a:r>
              <a:rPr lang="en-US" dirty="0" smtClean="0"/>
              <a:t>Crying frequently</a:t>
            </a:r>
          </a:p>
          <a:p>
            <a:r>
              <a:rPr lang="en-US" dirty="0" smtClean="0"/>
              <a:t>Loss of interest or diminished pleasure in typically enjoyable activities</a:t>
            </a:r>
          </a:p>
          <a:p>
            <a:r>
              <a:rPr lang="en-US" dirty="0" smtClean="0"/>
              <a:t>Feeling worthless</a:t>
            </a:r>
          </a:p>
          <a:p>
            <a:r>
              <a:rPr lang="en-US" dirty="0" smtClean="0"/>
              <a:t>Persistent worry about the future</a:t>
            </a:r>
          </a:p>
          <a:p>
            <a:r>
              <a:rPr lang="en-US" dirty="0" smtClean="0"/>
              <a:t>Poor judgement</a:t>
            </a:r>
          </a:p>
          <a:p>
            <a:r>
              <a:rPr lang="en-US" dirty="0" smtClean="0"/>
              <a:t>Extreme guilt</a:t>
            </a:r>
          </a:p>
          <a:p>
            <a:r>
              <a:rPr lang="en-US" dirty="0" smtClean="0"/>
              <a:t>Difficulty concentrating</a:t>
            </a:r>
          </a:p>
          <a:p>
            <a:r>
              <a:rPr lang="en-US" dirty="0" smtClean="0"/>
              <a:t>Anger without provocation</a:t>
            </a:r>
          </a:p>
          <a:p>
            <a:r>
              <a:rPr lang="en-US" dirty="0" smtClean="0"/>
              <a:t>Decline in care of livestock and property</a:t>
            </a:r>
            <a:endParaRPr lang="en-US" dirty="0"/>
          </a:p>
        </p:txBody>
      </p:sp>
      <p:sp>
        <p:nvSpPr>
          <p:cNvPr id="5" name="Text Placeholder 4"/>
          <p:cNvSpPr>
            <a:spLocks noGrp="1"/>
          </p:cNvSpPr>
          <p:nvPr>
            <p:ph type="body" sz="quarter" idx="3"/>
          </p:nvPr>
        </p:nvSpPr>
        <p:spPr>
          <a:solidFill>
            <a:schemeClr val="accent3">
              <a:lumMod val="75000"/>
            </a:schemeClr>
          </a:solidFill>
        </p:spPr>
        <p:txBody>
          <a:bodyPr/>
          <a:lstStyle/>
          <a:p>
            <a:r>
              <a:rPr lang="en-US" dirty="0" smtClean="0"/>
              <a:t>Physical</a:t>
            </a:r>
            <a:endParaRPr lang="en-US" dirty="0"/>
          </a:p>
        </p:txBody>
      </p:sp>
      <p:sp>
        <p:nvSpPr>
          <p:cNvPr id="6" name="Content Placeholder 5"/>
          <p:cNvSpPr>
            <a:spLocks noGrp="1"/>
          </p:cNvSpPr>
          <p:nvPr>
            <p:ph sz="quarter" idx="4"/>
          </p:nvPr>
        </p:nvSpPr>
        <p:spPr>
          <a:solidFill>
            <a:schemeClr val="accent3">
              <a:lumMod val="60000"/>
              <a:lumOff val="40000"/>
            </a:schemeClr>
          </a:solidFill>
        </p:spPr>
        <p:txBody>
          <a:bodyPr>
            <a:normAutofit/>
          </a:bodyPr>
          <a:lstStyle/>
          <a:p>
            <a:r>
              <a:rPr lang="en-US" sz="2000" dirty="0" smtClean="0"/>
              <a:t>Insomnia</a:t>
            </a:r>
          </a:p>
          <a:p>
            <a:r>
              <a:rPr lang="en-US" sz="2000" dirty="0" smtClean="0"/>
              <a:t>Sleeping constantly</a:t>
            </a:r>
          </a:p>
          <a:p>
            <a:r>
              <a:rPr lang="en-US" sz="2000" dirty="0" smtClean="0"/>
              <a:t>Significant weight change</a:t>
            </a:r>
          </a:p>
          <a:p>
            <a:r>
              <a:rPr lang="en-US" sz="2000" dirty="0" smtClean="0"/>
              <a:t>Eating all the time or rarely eating</a:t>
            </a:r>
          </a:p>
          <a:p>
            <a:r>
              <a:rPr lang="en-US" sz="2000" dirty="0" smtClean="0"/>
              <a:t>Headache</a:t>
            </a:r>
          </a:p>
          <a:p>
            <a:r>
              <a:rPr lang="en-US" sz="2000" dirty="0" smtClean="0"/>
              <a:t>Unexplained musculoskeletal pains</a:t>
            </a:r>
          </a:p>
          <a:p>
            <a:r>
              <a:rPr lang="en-US" sz="2000" dirty="0" smtClean="0"/>
              <a:t>Unexplained gastrointestinal symptoms</a:t>
            </a:r>
          </a:p>
          <a:p>
            <a:r>
              <a:rPr lang="en-US" sz="2000" dirty="0" smtClean="0"/>
              <a:t>Overuse of tobacco, alcohol, other drugs</a:t>
            </a:r>
            <a:endParaRPr lang="en-US" sz="2000" dirty="0"/>
          </a:p>
        </p:txBody>
      </p:sp>
      <p:pic>
        <p:nvPicPr>
          <p:cNvPr id="7" name="Picture 6" title="AgriSaf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229431"/>
            <a:ext cx="1426588" cy="536494"/>
          </a:xfrm>
          <a:prstGeom prst="rect">
            <a:avLst/>
          </a:prstGeom>
        </p:spPr>
      </p:pic>
    </p:spTree>
    <p:extLst>
      <p:ext uri="{BB962C8B-B14F-4D97-AF65-F5344CB8AC3E}">
        <p14:creationId xmlns:p14="http://schemas.microsoft.com/office/powerpoint/2010/main" val="3880010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80" y="209035"/>
            <a:ext cx="8229600" cy="1143000"/>
          </a:xfrm>
          <a:solidFill>
            <a:schemeClr val="accent3">
              <a:lumMod val="60000"/>
              <a:lumOff val="40000"/>
            </a:schemeClr>
          </a:solidFill>
        </p:spPr>
        <p:txBody>
          <a:bodyPr>
            <a:normAutofit/>
          </a:bodyPr>
          <a:lstStyle/>
          <a:p>
            <a:r>
              <a:rPr lang="en-US" sz="3600" dirty="0" smtClean="0"/>
              <a:t>Substance Abuse: Signs / Symptoms</a:t>
            </a:r>
            <a:endParaRPr lang="en-US" sz="3600" dirty="0"/>
          </a:p>
        </p:txBody>
      </p:sp>
      <p:sp>
        <p:nvSpPr>
          <p:cNvPr id="3" name="Text Placeholder 2"/>
          <p:cNvSpPr>
            <a:spLocks noGrp="1"/>
          </p:cNvSpPr>
          <p:nvPr>
            <p:ph type="body" idx="1"/>
          </p:nvPr>
        </p:nvSpPr>
        <p:spPr>
          <a:xfrm>
            <a:off x="531019" y="1425988"/>
            <a:ext cx="4040188" cy="639762"/>
          </a:xfrm>
          <a:solidFill>
            <a:schemeClr val="accent3">
              <a:lumMod val="75000"/>
            </a:schemeClr>
          </a:solidFill>
        </p:spPr>
        <p:txBody>
          <a:bodyPr/>
          <a:lstStyle/>
          <a:p>
            <a:r>
              <a:rPr lang="en-US" dirty="0" smtClean="0"/>
              <a:t>Psychological</a:t>
            </a:r>
            <a:endParaRPr lang="en-US" dirty="0"/>
          </a:p>
        </p:txBody>
      </p:sp>
      <p:sp>
        <p:nvSpPr>
          <p:cNvPr id="4" name="Content Placeholder 3"/>
          <p:cNvSpPr>
            <a:spLocks noGrp="1"/>
          </p:cNvSpPr>
          <p:nvPr>
            <p:ph sz="half" idx="2"/>
          </p:nvPr>
        </p:nvSpPr>
        <p:spPr>
          <a:xfrm>
            <a:off x="531019" y="2050535"/>
            <a:ext cx="4040188" cy="4378325"/>
          </a:xfrm>
          <a:solidFill>
            <a:schemeClr val="accent3">
              <a:lumMod val="60000"/>
              <a:lumOff val="40000"/>
            </a:schemeClr>
          </a:solidFill>
        </p:spPr>
        <p:txBody>
          <a:bodyPr>
            <a:noAutofit/>
          </a:bodyPr>
          <a:lstStyle/>
          <a:p>
            <a:r>
              <a:rPr lang="en-US" sz="2000" dirty="0" smtClean="0"/>
              <a:t>Secretive/hiding</a:t>
            </a:r>
          </a:p>
          <a:p>
            <a:r>
              <a:rPr lang="en-US" sz="2000" dirty="0" smtClean="0"/>
              <a:t>Lying</a:t>
            </a:r>
          </a:p>
          <a:p>
            <a:r>
              <a:rPr lang="en-US" sz="2000" dirty="0" smtClean="0"/>
              <a:t>Stealing</a:t>
            </a:r>
          </a:p>
          <a:p>
            <a:r>
              <a:rPr lang="en-US" sz="2000" dirty="0" smtClean="0"/>
              <a:t>Unexplained absence from work, school, etc.</a:t>
            </a:r>
          </a:p>
          <a:p>
            <a:r>
              <a:rPr lang="en-US" sz="2000" dirty="0" smtClean="0"/>
              <a:t>Reckless behavior</a:t>
            </a:r>
          </a:p>
          <a:p>
            <a:r>
              <a:rPr lang="en-US" sz="2000" dirty="0" smtClean="0"/>
              <a:t>Lack of interest in usual activities</a:t>
            </a:r>
          </a:p>
          <a:p>
            <a:r>
              <a:rPr lang="en-US" sz="2000" dirty="0" smtClean="0"/>
              <a:t>Emotional “roller coaster”</a:t>
            </a:r>
          </a:p>
          <a:p>
            <a:r>
              <a:rPr lang="en-US" sz="2000" dirty="0" smtClean="0"/>
              <a:t>Hyperactive</a:t>
            </a:r>
          </a:p>
          <a:p>
            <a:r>
              <a:rPr lang="en-US" sz="2000" dirty="0" smtClean="0"/>
              <a:t>Argumentative</a:t>
            </a:r>
          </a:p>
          <a:p>
            <a:r>
              <a:rPr lang="en-US" sz="2000" dirty="0" smtClean="0"/>
              <a:t>Change in peer group</a:t>
            </a:r>
          </a:p>
          <a:p>
            <a:r>
              <a:rPr lang="en-US" sz="2000" dirty="0" smtClean="0"/>
              <a:t>Change in appearance/dress</a:t>
            </a:r>
            <a:endParaRPr lang="en-US" sz="2000" dirty="0"/>
          </a:p>
        </p:txBody>
      </p:sp>
      <p:sp>
        <p:nvSpPr>
          <p:cNvPr id="5" name="Text Placeholder 4"/>
          <p:cNvSpPr>
            <a:spLocks noGrp="1"/>
          </p:cNvSpPr>
          <p:nvPr>
            <p:ph type="body" sz="quarter" idx="3"/>
          </p:nvPr>
        </p:nvSpPr>
        <p:spPr>
          <a:xfrm>
            <a:off x="4648199" y="1395752"/>
            <a:ext cx="4041775" cy="639762"/>
          </a:xfrm>
          <a:solidFill>
            <a:schemeClr val="accent3">
              <a:lumMod val="75000"/>
            </a:schemeClr>
          </a:solidFill>
        </p:spPr>
        <p:txBody>
          <a:bodyPr/>
          <a:lstStyle/>
          <a:p>
            <a:r>
              <a:rPr lang="en-US" dirty="0" smtClean="0"/>
              <a:t>Physical</a:t>
            </a:r>
            <a:endParaRPr lang="en-US" dirty="0"/>
          </a:p>
        </p:txBody>
      </p:sp>
      <p:sp>
        <p:nvSpPr>
          <p:cNvPr id="6" name="Content Placeholder 5"/>
          <p:cNvSpPr>
            <a:spLocks noGrp="1"/>
          </p:cNvSpPr>
          <p:nvPr>
            <p:ph sz="quarter" idx="4"/>
          </p:nvPr>
        </p:nvSpPr>
        <p:spPr>
          <a:xfrm>
            <a:off x="4648199" y="2035514"/>
            <a:ext cx="4041775" cy="4332288"/>
          </a:xfrm>
          <a:solidFill>
            <a:schemeClr val="accent3">
              <a:lumMod val="60000"/>
              <a:lumOff val="40000"/>
            </a:schemeClr>
          </a:solidFill>
        </p:spPr>
        <p:txBody>
          <a:bodyPr>
            <a:normAutofit fontScale="92500" lnSpcReduction="10000"/>
          </a:bodyPr>
          <a:lstStyle/>
          <a:p>
            <a:r>
              <a:rPr lang="en-US" dirty="0" smtClean="0"/>
              <a:t>Erratic sleep/wake patterns</a:t>
            </a:r>
          </a:p>
          <a:p>
            <a:r>
              <a:rPr lang="en-US" dirty="0" smtClean="0"/>
              <a:t>Avoiding eye contact</a:t>
            </a:r>
          </a:p>
          <a:p>
            <a:r>
              <a:rPr lang="en-US" dirty="0" smtClean="0"/>
              <a:t>Eyes blood shot</a:t>
            </a:r>
          </a:p>
          <a:p>
            <a:r>
              <a:rPr lang="en-US" dirty="0" smtClean="0"/>
              <a:t>Ill frequently</a:t>
            </a:r>
          </a:p>
          <a:p>
            <a:r>
              <a:rPr lang="en-US" dirty="0" smtClean="0"/>
              <a:t>Changes in appetite</a:t>
            </a:r>
          </a:p>
          <a:p>
            <a:r>
              <a:rPr lang="en-US" dirty="0" smtClean="0"/>
              <a:t>Tremors</a:t>
            </a:r>
          </a:p>
          <a:p>
            <a:r>
              <a:rPr lang="en-US" dirty="0" smtClean="0"/>
              <a:t>Altered or slurred speech pattern</a:t>
            </a:r>
          </a:p>
          <a:p>
            <a:r>
              <a:rPr lang="en-US" dirty="0" smtClean="0"/>
              <a:t>Abrasions / bruises</a:t>
            </a:r>
          </a:p>
          <a:p>
            <a:r>
              <a:rPr lang="en-US" dirty="0" smtClean="0"/>
              <a:t>Tripping injuries</a:t>
            </a:r>
          </a:p>
          <a:p>
            <a:r>
              <a:rPr lang="en-US" dirty="0" smtClean="0"/>
              <a:t>Accidents</a:t>
            </a:r>
          </a:p>
          <a:p>
            <a:pPr marL="0" indent="0">
              <a:buNone/>
            </a:pPr>
            <a:endParaRPr lang="en-US" dirty="0" smtClean="0"/>
          </a:p>
          <a:p>
            <a:endParaRPr lang="en-US" dirty="0" smtClean="0"/>
          </a:p>
          <a:p>
            <a:endParaRPr lang="en-US" dirty="0"/>
          </a:p>
        </p:txBody>
      </p:sp>
      <p:pic>
        <p:nvPicPr>
          <p:cNvPr id="7" name="Picture 6" title="AgriSaf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00" y="6387070"/>
            <a:ext cx="1016506" cy="382275"/>
          </a:xfrm>
          <a:prstGeom prst="rect">
            <a:avLst/>
          </a:prstGeom>
        </p:spPr>
      </p:pic>
    </p:spTree>
    <p:extLst>
      <p:ext uri="{BB962C8B-B14F-4D97-AF65-F5344CB8AC3E}">
        <p14:creationId xmlns:p14="http://schemas.microsoft.com/office/powerpoint/2010/main" val="235482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 Warning Signs</a:t>
            </a:r>
            <a:endParaRPr lang="en-US" dirty="0"/>
          </a:p>
        </p:txBody>
      </p:sp>
      <p:sp>
        <p:nvSpPr>
          <p:cNvPr id="3" name="Content Placeholder 2"/>
          <p:cNvSpPr>
            <a:spLocks noGrp="1"/>
          </p:cNvSpPr>
          <p:nvPr>
            <p:ph idx="1"/>
          </p:nvPr>
        </p:nvSpPr>
        <p:spPr>
          <a:solidFill>
            <a:schemeClr val="accent3">
              <a:lumMod val="60000"/>
              <a:lumOff val="40000"/>
            </a:schemeClr>
          </a:solidFill>
        </p:spPr>
        <p:txBody>
          <a:bodyPr>
            <a:normAutofit lnSpcReduction="10000"/>
          </a:bodyPr>
          <a:lstStyle/>
          <a:p>
            <a:r>
              <a:rPr lang="en-US" sz="2400" dirty="0" smtClean="0"/>
              <a:t>Increased substance abuse</a:t>
            </a:r>
          </a:p>
          <a:p>
            <a:r>
              <a:rPr lang="en-US" sz="2400" dirty="0" smtClean="0"/>
              <a:t>Stop taking medications – or hoarding medications</a:t>
            </a:r>
          </a:p>
          <a:p>
            <a:r>
              <a:rPr lang="en-US" sz="2400" dirty="0" smtClean="0"/>
              <a:t>Depression</a:t>
            </a:r>
          </a:p>
          <a:p>
            <a:r>
              <a:rPr lang="en-US" sz="2400" dirty="0" smtClean="0"/>
              <a:t>Disruptive behavior</a:t>
            </a:r>
          </a:p>
          <a:p>
            <a:r>
              <a:rPr lang="en-US" sz="2400" dirty="0" smtClean="0"/>
              <a:t>Preoccupation with death /dying</a:t>
            </a:r>
          </a:p>
          <a:p>
            <a:r>
              <a:rPr lang="en-US" sz="2400" dirty="0" smtClean="0"/>
              <a:t>Stating that others will be better off without him/her</a:t>
            </a:r>
          </a:p>
          <a:p>
            <a:r>
              <a:rPr lang="en-US" sz="2400" dirty="0" smtClean="0"/>
              <a:t>Insomnia</a:t>
            </a:r>
          </a:p>
          <a:p>
            <a:r>
              <a:rPr lang="en-US" sz="2400" dirty="0" smtClean="0"/>
              <a:t>Obtaining firearms</a:t>
            </a:r>
          </a:p>
          <a:p>
            <a:r>
              <a:rPr lang="en-US" sz="2400" dirty="0" smtClean="0"/>
              <a:t>Increased irritability</a:t>
            </a:r>
          </a:p>
          <a:p>
            <a:r>
              <a:rPr lang="en-US" sz="2400" dirty="0" smtClean="0"/>
              <a:t>Admitting to thoughts of suicide</a:t>
            </a:r>
          </a:p>
          <a:p>
            <a:r>
              <a:rPr lang="en-US" sz="2400" dirty="0" smtClean="0"/>
              <a:t>Family history of suicide or history of friends’ suicide</a:t>
            </a:r>
            <a:endParaRPr lang="en-US" sz="2400" dirty="0"/>
          </a:p>
        </p:txBody>
      </p:sp>
    </p:spTree>
    <p:extLst>
      <p:ext uri="{BB962C8B-B14F-4D97-AF65-F5344CB8AC3E}">
        <p14:creationId xmlns:p14="http://schemas.microsoft.com/office/powerpoint/2010/main" val="3413517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715962"/>
          </a:xfrm>
        </p:spPr>
        <p:txBody>
          <a:bodyPr>
            <a:normAutofit/>
          </a:bodyPr>
          <a:lstStyle/>
          <a:p>
            <a:r>
              <a:rPr lang="en-US" sz="3600" dirty="0" smtClean="0"/>
              <a:t>Suicidal Thoughts vs. Lashing Out</a:t>
            </a:r>
            <a:endParaRPr lang="en-US" sz="3600" dirty="0"/>
          </a:p>
        </p:txBody>
      </p:sp>
      <p:sp>
        <p:nvSpPr>
          <p:cNvPr id="3" name="Content Placeholder 2"/>
          <p:cNvSpPr>
            <a:spLocks noGrp="1"/>
          </p:cNvSpPr>
          <p:nvPr>
            <p:ph idx="1"/>
          </p:nvPr>
        </p:nvSpPr>
        <p:spPr>
          <a:xfrm>
            <a:off x="1676400" y="2286001"/>
            <a:ext cx="7162800" cy="4038600"/>
          </a:xfrm>
        </p:spPr>
        <p:txBody>
          <a:bodyPr>
            <a:normAutofit/>
          </a:bodyPr>
          <a:lstStyle/>
          <a:p>
            <a:pPr marL="0" indent="0">
              <a:buNone/>
            </a:pPr>
            <a:r>
              <a:rPr lang="en-US" sz="2800" dirty="0" smtClean="0"/>
              <a:t>Those who blame themselves for problems</a:t>
            </a:r>
          </a:p>
          <a:p>
            <a:pPr marL="0" indent="0">
              <a:buNone/>
            </a:pPr>
            <a:r>
              <a:rPr lang="en-US" sz="2800" dirty="0"/>
              <a:t>	</a:t>
            </a:r>
            <a:r>
              <a:rPr lang="en-US" sz="2800" dirty="0" smtClean="0"/>
              <a:t>- may have suicidal thoughts</a:t>
            </a:r>
          </a:p>
          <a:p>
            <a:pPr marL="0" indent="0">
              <a:buNone/>
            </a:pPr>
            <a:endParaRPr lang="en-US" sz="2800" dirty="0"/>
          </a:p>
          <a:p>
            <a:pPr marL="0" indent="0">
              <a:buNone/>
            </a:pPr>
            <a:r>
              <a:rPr lang="en-US" sz="2800" dirty="0" smtClean="0"/>
              <a:t>Those who blame others for problems</a:t>
            </a:r>
          </a:p>
          <a:p>
            <a:pPr marL="0" indent="0">
              <a:buNone/>
            </a:pPr>
            <a:r>
              <a:rPr lang="en-US" sz="2800" dirty="0"/>
              <a:t>	</a:t>
            </a:r>
            <a:r>
              <a:rPr lang="en-US" sz="2800" dirty="0" smtClean="0"/>
              <a:t>- may become irrationally angry,  	combative, and strike out against another</a:t>
            </a:r>
          </a:p>
          <a:p>
            <a:pPr marL="0" indent="0">
              <a:buNone/>
            </a:pPr>
            <a:r>
              <a:rPr lang="en-US" sz="1100" dirty="0"/>
              <a:t> </a:t>
            </a:r>
            <a:r>
              <a:rPr lang="en-US" sz="1100" dirty="0" smtClean="0"/>
              <a:t>                                          	</a:t>
            </a:r>
            <a:r>
              <a:rPr lang="en-US" sz="1100" i="1" dirty="0" smtClean="0"/>
              <a:t>Responding to Farm Stress   </a:t>
            </a:r>
            <a:r>
              <a:rPr lang="en-US" sz="1100" dirty="0" smtClean="0"/>
              <a:t>Thomas Anderegg, PhD. Clinical Psychology, Dubuque IA</a:t>
            </a:r>
            <a:endParaRPr lang="en-US" sz="1100" dirty="0"/>
          </a:p>
        </p:txBody>
      </p:sp>
    </p:spTree>
    <p:extLst>
      <p:ext uri="{BB962C8B-B14F-4D97-AF65-F5344CB8AC3E}">
        <p14:creationId xmlns:p14="http://schemas.microsoft.com/office/powerpoint/2010/main" val="141844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639762"/>
          </a:xfrm>
        </p:spPr>
        <p:txBody>
          <a:bodyPr>
            <a:normAutofit fontScale="90000"/>
          </a:bodyPr>
          <a:lstStyle/>
          <a:p>
            <a:r>
              <a:rPr lang="en-US" dirty="0" smtClean="0"/>
              <a:t>Coping</a:t>
            </a:r>
            <a:endParaRPr lang="en-US" dirty="0"/>
          </a:p>
        </p:txBody>
      </p:sp>
      <p:sp>
        <p:nvSpPr>
          <p:cNvPr id="3" name="Content Placeholder 2"/>
          <p:cNvSpPr>
            <a:spLocks noGrp="1"/>
          </p:cNvSpPr>
          <p:nvPr>
            <p:ph idx="1"/>
          </p:nvPr>
        </p:nvSpPr>
        <p:spPr>
          <a:xfrm>
            <a:off x="1066800" y="2362200"/>
            <a:ext cx="7467600" cy="3306763"/>
          </a:xfrm>
        </p:spPr>
        <p:txBody>
          <a:bodyPr/>
          <a:lstStyle/>
          <a:p>
            <a:pPr marL="0" indent="0">
              <a:buNone/>
            </a:pPr>
            <a:r>
              <a:rPr lang="en-US" sz="2400" dirty="0" smtClean="0"/>
              <a:t>Definition: </a:t>
            </a:r>
            <a:r>
              <a:rPr lang="en-US" sz="2400" dirty="0"/>
              <a:t>an adaptation to environmental stress that is based on conscious or unconscious choice and that enhances control over behavior or gives psychological comfort. </a:t>
            </a:r>
            <a:r>
              <a:rPr lang="en-US" sz="1100" dirty="0" smtClean="0"/>
              <a:t>Random House dictionary.</a:t>
            </a:r>
          </a:p>
          <a:p>
            <a:pPr marL="0" indent="0">
              <a:buNone/>
            </a:pPr>
            <a:endParaRPr lang="en-US" sz="1100" dirty="0"/>
          </a:p>
          <a:p>
            <a:pPr marL="0" indent="0">
              <a:buNone/>
            </a:pPr>
            <a:endParaRPr lang="en-US" sz="1100" dirty="0" smtClean="0"/>
          </a:p>
          <a:p>
            <a:pPr marL="0" indent="0">
              <a:buNone/>
            </a:pPr>
            <a:r>
              <a:rPr lang="en-US" sz="2400" dirty="0" smtClean="0"/>
              <a:t>The stressful experiences can be so intense that positive coping strategies cannot work</a:t>
            </a:r>
          </a:p>
          <a:p>
            <a:pPr marL="0" indent="0">
              <a:buNone/>
            </a:pPr>
            <a:endParaRPr lang="en-US" sz="1100" dirty="0"/>
          </a:p>
          <a:p>
            <a:pPr marL="0" indent="0">
              <a:buNone/>
            </a:pPr>
            <a:endParaRPr lang="en-US" sz="2000" dirty="0"/>
          </a:p>
        </p:txBody>
      </p:sp>
    </p:spTree>
    <p:extLst>
      <p:ext uri="{BB962C8B-B14F-4D97-AF65-F5344CB8AC3E}">
        <p14:creationId xmlns:p14="http://schemas.microsoft.com/office/powerpoint/2010/main" val="110067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Coping Strategies</a:t>
            </a:r>
            <a:endParaRPr lang="en-US" dirty="0"/>
          </a:p>
        </p:txBody>
      </p:sp>
      <p:sp>
        <p:nvSpPr>
          <p:cNvPr id="3" name="Text Placeholder 2"/>
          <p:cNvSpPr>
            <a:spLocks noGrp="1"/>
          </p:cNvSpPr>
          <p:nvPr>
            <p:ph type="body" idx="1"/>
          </p:nvPr>
        </p:nvSpPr>
        <p:spPr>
          <a:solidFill>
            <a:schemeClr val="accent3">
              <a:lumMod val="75000"/>
            </a:schemeClr>
          </a:solidFill>
        </p:spPr>
        <p:txBody>
          <a:bodyPr/>
          <a:lstStyle/>
          <a:p>
            <a:r>
              <a:rPr lang="en-US" dirty="0" smtClean="0"/>
              <a:t>Positive</a:t>
            </a:r>
            <a:endParaRPr lang="en-US" dirty="0"/>
          </a:p>
        </p:txBody>
      </p:sp>
      <p:sp>
        <p:nvSpPr>
          <p:cNvPr id="4" name="Content Placeholder 3"/>
          <p:cNvSpPr>
            <a:spLocks noGrp="1"/>
          </p:cNvSpPr>
          <p:nvPr>
            <p:ph sz="half" idx="2"/>
          </p:nvPr>
        </p:nvSpPr>
        <p:spPr>
          <a:solidFill>
            <a:schemeClr val="accent3">
              <a:lumMod val="60000"/>
              <a:lumOff val="40000"/>
            </a:schemeClr>
          </a:solidFill>
        </p:spPr>
        <p:txBody>
          <a:bodyPr>
            <a:normAutofit fontScale="92500"/>
          </a:bodyPr>
          <a:lstStyle/>
          <a:p>
            <a:r>
              <a:rPr lang="en-US" dirty="0" smtClean="0"/>
              <a:t>Humor</a:t>
            </a:r>
          </a:p>
          <a:p>
            <a:r>
              <a:rPr lang="en-US" dirty="0" smtClean="0"/>
              <a:t>Seeking Support</a:t>
            </a:r>
          </a:p>
          <a:p>
            <a:r>
              <a:rPr lang="en-US" dirty="0" smtClean="0"/>
              <a:t>Problem solving</a:t>
            </a:r>
          </a:p>
          <a:p>
            <a:r>
              <a:rPr lang="en-US" dirty="0" smtClean="0"/>
              <a:t>Relaxation</a:t>
            </a:r>
          </a:p>
          <a:p>
            <a:r>
              <a:rPr lang="en-US" dirty="0" smtClean="0"/>
              <a:t>Deep breathing</a:t>
            </a:r>
          </a:p>
          <a:p>
            <a:r>
              <a:rPr lang="en-US" dirty="0" smtClean="0"/>
              <a:t>Physical recreation</a:t>
            </a:r>
          </a:p>
          <a:p>
            <a:r>
              <a:rPr lang="en-US" dirty="0" smtClean="0"/>
              <a:t>Adjusting expectations</a:t>
            </a:r>
          </a:p>
          <a:p>
            <a:r>
              <a:rPr lang="en-US" dirty="0" smtClean="0"/>
              <a:t>Positive venting (talking it out)</a:t>
            </a:r>
          </a:p>
          <a:p>
            <a:r>
              <a:rPr lang="en-US" dirty="0" smtClean="0"/>
              <a:t>Socialize</a:t>
            </a:r>
            <a:endParaRPr lang="en-US" dirty="0"/>
          </a:p>
        </p:txBody>
      </p:sp>
      <p:sp>
        <p:nvSpPr>
          <p:cNvPr id="5" name="Text Placeholder 4"/>
          <p:cNvSpPr>
            <a:spLocks noGrp="1"/>
          </p:cNvSpPr>
          <p:nvPr>
            <p:ph type="body" sz="quarter" idx="3"/>
          </p:nvPr>
        </p:nvSpPr>
        <p:spPr>
          <a:solidFill>
            <a:schemeClr val="accent3">
              <a:lumMod val="75000"/>
            </a:schemeClr>
          </a:solidFill>
        </p:spPr>
        <p:txBody>
          <a:bodyPr/>
          <a:lstStyle/>
          <a:p>
            <a:r>
              <a:rPr lang="en-US" dirty="0" smtClean="0"/>
              <a:t>Negative</a:t>
            </a:r>
            <a:endParaRPr lang="en-US" dirty="0"/>
          </a:p>
        </p:txBody>
      </p:sp>
      <p:sp>
        <p:nvSpPr>
          <p:cNvPr id="6" name="Content Placeholder 5"/>
          <p:cNvSpPr>
            <a:spLocks noGrp="1"/>
          </p:cNvSpPr>
          <p:nvPr>
            <p:ph sz="quarter" idx="4"/>
          </p:nvPr>
        </p:nvSpPr>
        <p:spPr>
          <a:solidFill>
            <a:schemeClr val="accent3">
              <a:lumMod val="60000"/>
              <a:lumOff val="40000"/>
            </a:schemeClr>
          </a:solidFill>
        </p:spPr>
        <p:txBody>
          <a:bodyPr>
            <a:normAutofit/>
          </a:bodyPr>
          <a:lstStyle/>
          <a:p>
            <a:r>
              <a:rPr lang="en-US" sz="2000" dirty="0" smtClean="0"/>
              <a:t>Denial</a:t>
            </a:r>
          </a:p>
          <a:p>
            <a:r>
              <a:rPr lang="en-US" sz="2000" dirty="0" smtClean="0"/>
              <a:t>Avoidance</a:t>
            </a:r>
          </a:p>
          <a:p>
            <a:r>
              <a:rPr lang="en-US" sz="2000" dirty="0" smtClean="0"/>
              <a:t>Procrastination</a:t>
            </a:r>
          </a:p>
          <a:p>
            <a:r>
              <a:rPr lang="en-US" sz="2000" dirty="0" smtClean="0"/>
              <a:t>Rationalization</a:t>
            </a:r>
          </a:p>
          <a:p>
            <a:r>
              <a:rPr lang="en-US" sz="2000" dirty="0" smtClean="0"/>
              <a:t>Self blame</a:t>
            </a:r>
          </a:p>
          <a:p>
            <a:r>
              <a:rPr lang="en-US" sz="2000" dirty="0" smtClean="0"/>
              <a:t>Consistently blaming others/ displacement</a:t>
            </a:r>
          </a:p>
          <a:p>
            <a:r>
              <a:rPr lang="en-US" sz="2000" dirty="0" smtClean="0"/>
              <a:t>Negative venting</a:t>
            </a:r>
          </a:p>
          <a:p>
            <a:r>
              <a:rPr lang="en-US" sz="2000" dirty="0" smtClean="0"/>
              <a:t>Passive –aggressive behavior</a:t>
            </a:r>
            <a:endParaRPr lang="en-US" sz="2000" dirty="0"/>
          </a:p>
        </p:txBody>
      </p:sp>
      <p:pic>
        <p:nvPicPr>
          <p:cNvPr id="7" name="Picture 6" title="AgriSaf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231236"/>
            <a:ext cx="1427994" cy="534689"/>
          </a:xfrm>
          <a:prstGeom prst="rect">
            <a:avLst/>
          </a:prstGeom>
        </p:spPr>
      </p:pic>
    </p:spTree>
    <p:extLst>
      <p:ext uri="{BB962C8B-B14F-4D97-AF65-F5344CB8AC3E}">
        <p14:creationId xmlns:p14="http://schemas.microsoft.com/office/powerpoint/2010/main" val="363406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55723" cy="788276"/>
          </a:xfrm>
          <a:solidFill>
            <a:schemeClr val="accent3">
              <a:lumMod val="60000"/>
              <a:lumOff val="40000"/>
            </a:schemeClr>
          </a:solidFill>
        </p:spPr>
        <p:txBody>
          <a:bodyPr>
            <a:normAutofit/>
          </a:bodyPr>
          <a:lstStyle/>
          <a:p>
            <a:r>
              <a:rPr lang="en-US" sz="4000" dirty="0" smtClean="0"/>
              <a:t>Who Is Affected?</a:t>
            </a:r>
            <a:endParaRPr lang="en-US" sz="4000" dirty="0"/>
          </a:p>
        </p:txBody>
      </p:sp>
      <p:sp>
        <p:nvSpPr>
          <p:cNvPr id="3" name="Content Placeholder 2"/>
          <p:cNvSpPr>
            <a:spLocks noGrp="1"/>
          </p:cNvSpPr>
          <p:nvPr>
            <p:ph idx="1"/>
          </p:nvPr>
        </p:nvSpPr>
        <p:spPr>
          <a:xfrm>
            <a:off x="457200" y="1600200"/>
            <a:ext cx="7620000" cy="4221163"/>
          </a:xfrm>
        </p:spPr>
        <p:txBody>
          <a:bodyPr/>
          <a:lstStyle/>
          <a:p>
            <a:endParaRPr lang="en-US"/>
          </a:p>
        </p:txBody>
      </p:sp>
      <p:pic>
        <p:nvPicPr>
          <p:cNvPr id="55300" name="Picture 7" title="Image o"/>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88277"/>
            <a:ext cx="9250940" cy="6173826"/>
          </a:xfrm>
          <a:prstGeom prst="rect">
            <a:avLst/>
          </a:prstGeom>
          <a:noFill/>
          <a:ln w="9525">
            <a:noFill/>
            <a:miter lim="800000"/>
            <a:headEnd/>
            <a:tailEnd/>
          </a:ln>
        </p:spPr>
      </p:pic>
    </p:spTree>
    <p:extLst>
      <p:ext uri="{BB962C8B-B14F-4D97-AF65-F5344CB8AC3E}">
        <p14:creationId xmlns:p14="http://schemas.microsoft.com/office/powerpoint/2010/main" val="1895524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Who is Affected</a:t>
            </a:r>
            <a:endParaRPr lang="en-US" dirty="0"/>
          </a:p>
        </p:txBody>
      </p:sp>
      <p:sp>
        <p:nvSpPr>
          <p:cNvPr id="3" name="Content Placeholder 2"/>
          <p:cNvSpPr>
            <a:spLocks noGrp="1"/>
          </p:cNvSpPr>
          <p:nvPr>
            <p:ph idx="1"/>
          </p:nvPr>
        </p:nvSpPr>
        <p:spPr>
          <a:xfrm>
            <a:off x="1066800" y="2286000"/>
            <a:ext cx="6858000" cy="3657600"/>
          </a:xfrm>
          <a:noFill/>
        </p:spPr>
        <p:txBody>
          <a:bodyPr/>
          <a:lstStyle/>
          <a:p>
            <a:pPr marL="0" indent="0">
              <a:buNone/>
            </a:pPr>
            <a:endParaRPr lang="en-US" sz="1200" dirty="0" smtClean="0"/>
          </a:p>
          <a:p>
            <a:r>
              <a:rPr lang="en-US" dirty="0" smtClean="0"/>
              <a:t>Producer</a:t>
            </a:r>
          </a:p>
          <a:p>
            <a:r>
              <a:rPr lang="en-US" dirty="0" smtClean="0"/>
              <a:t>Family</a:t>
            </a:r>
          </a:p>
          <a:p>
            <a:r>
              <a:rPr lang="en-US" dirty="0" smtClean="0"/>
              <a:t>Older adult</a:t>
            </a:r>
          </a:p>
          <a:p>
            <a:r>
              <a:rPr lang="en-US" dirty="0" smtClean="0"/>
              <a:t>Youth</a:t>
            </a:r>
          </a:p>
          <a:p>
            <a:r>
              <a:rPr lang="en-US" dirty="0" smtClean="0"/>
              <a:t>Community</a:t>
            </a:r>
          </a:p>
        </p:txBody>
      </p:sp>
    </p:spTree>
    <p:extLst>
      <p:ext uri="{BB962C8B-B14F-4D97-AF65-F5344CB8AC3E}">
        <p14:creationId xmlns:p14="http://schemas.microsoft.com/office/powerpoint/2010/main" val="3884066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smtClean="0"/>
              <a:t>Stress</a:t>
            </a:r>
            <a:endParaRPr lang="en-US" dirty="0"/>
          </a:p>
        </p:txBody>
      </p:sp>
      <p:sp>
        <p:nvSpPr>
          <p:cNvPr id="3" name="Content Placeholder 2"/>
          <p:cNvSpPr>
            <a:spLocks noGrp="1"/>
          </p:cNvSpPr>
          <p:nvPr>
            <p:ph idx="1"/>
          </p:nvPr>
        </p:nvSpPr>
        <p:spPr>
          <a:xfrm>
            <a:off x="1905000" y="1600200"/>
            <a:ext cx="6781800" cy="4525963"/>
          </a:xfrm>
        </p:spPr>
        <p:txBody>
          <a:bodyPr/>
          <a:lstStyle/>
          <a:p>
            <a:r>
              <a:rPr lang="en-US" dirty="0" smtClean="0"/>
              <a:t>Women in Agriculture Stress</a:t>
            </a:r>
          </a:p>
          <a:p>
            <a:pPr lvl="1"/>
            <a:r>
              <a:rPr lang="en-US" dirty="0" smtClean="0"/>
              <a:t>Multiple roles	</a:t>
            </a:r>
          </a:p>
          <a:p>
            <a:pPr lvl="1"/>
            <a:r>
              <a:rPr lang="en-US" dirty="0" smtClean="0"/>
              <a:t>Off farm work</a:t>
            </a:r>
          </a:p>
          <a:p>
            <a:pPr lvl="1"/>
            <a:r>
              <a:rPr lang="en-US" dirty="0" smtClean="0"/>
              <a:t>Live with risk every day</a:t>
            </a:r>
          </a:p>
          <a:p>
            <a:pPr lvl="1"/>
            <a:r>
              <a:rPr lang="en-US" dirty="0" smtClean="0"/>
              <a:t>Lack of mental health providers </a:t>
            </a:r>
          </a:p>
          <a:p>
            <a:pPr lvl="1"/>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16803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547991"/>
          </a:xfrm>
        </p:spPr>
        <p:txBody>
          <a:bodyPr>
            <a:normAutofit fontScale="90000"/>
          </a:bodyPr>
          <a:lstStyle/>
          <a:p>
            <a:r>
              <a:rPr lang="en-US" dirty="0"/>
              <a:t>Challenges</a:t>
            </a:r>
            <a:br>
              <a:rPr lang="en-US" dirty="0"/>
            </a:br>
            <a:r>
              <a:rPr lang="en-US" dirty="0"/>
              <a:t>  </a:t>
            </a:r>
          </a:p>
        </p:txBody>
      </p:sp>
      <p:pic>
        <p:nvPicPr>
          <p:cNvPr id="4" name="Content Placeholder 3" title="Picutre of a Woman Farme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5791200" y="838199"/>
            <a:ext cx="3101622" cy="5338459"/>
          </a:xfrm>
          <a:prstGeom prst="rect">
            <a:avLst/>
          </a:prstGeom>
        </p:spPr>
      </p:pic>
      <p:sp>
        <p:nvSpPr>
          <p:cNvPr id="8" name="Content Placeholder 2"/>
          <p:cNvSpPr txBox="1">
            <a:spLocks/>
          </p:cNvSpPr>
          <p:nvPr/>
        </p:nvSpPr>
        <p:spPr>
          <a:xfrm>
            <a:off x="304800" y="1371600"/>
            <a:ext cx="5116689" cy="5087447"/>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200" dirty="0" smtClean="0">
                <a:solidFill>
                  <a:prstClr val="black"/>
                </a:solidFill>
              </a:rPr>
              <a:t>I think the biggest thing is that everything else takes a back seat.  Nothing else gets done.  No time for myself and I can’t keep up with the other things like laundry, cleaning and even cooking.  When we both leave the door at the same time in the morning and come back at the same time I can’t keep up.  We just eat and hit the bed. </a:t>
            </a:r>
          </a:p>
          <a:p>
            <a:pPr marL="0" indent="0">
              <a:buFont typeface="Arial" pitchFamily="34" charset="0"/>
              <a:buNone/>
            </a:pPr>
            <a:endParaRPr lang="en-US" sz="4800" dirty="0" smtClean="0">
              <a:solidFill>
                <a:prstClr val="black"/>
              </a:solidFill>
            </a:endParaRPr>
          </a:p>
          <a:p>
            <a:pPr marL="0" indent="0">
              <a:buFont typeface="Arial" pitchFamily="34" charset="0"/>
              <a:buNone/>
            </a:pPr>
            <a:r>
              <a:rPr lang="en-US" sz="7200" dirty="0" smtClean="0">
                <a:solidFill>
                  <a:prstClr val="black"/>
                </a:solidFill>
              </a:rPr>
              <a:t>I don’t have the same physical strength as a man would and sometimes I just can’t do what needs to be done.  The equipment is so big now (tractors and wagons) it would be hard without all the auto stuff.</a:t>
            </a:r>
          </a:p>
          <a:p>
            <a:pPr marL="0" indent="0">
              <a:buFont typeface="Arial" pitchFamily="34" charset="0"/>
              <a:buNone/>
            </a:pPr>
            <a:endParaRPr lang="en-US" sz="4800" dirty="0" smtClean="0">
              <a:solidFill>
                <a:prstClr val="black"/>
              </a:solidFill>
            </a:endParaRPr>
          </a:p>
          <a:p>
            <a:pPr marL="0" indent="0">
              <a:buFont typeface="Arial" pitchFamily="34" charset="0"/>
              <a:buNone/>
            </a:pPr>
            <a:r>
              <a:rPr lang="en-US" sz="7200" dirty="0" smtClean="0">
                <a:solidFill>
                  <a:prstClr val="black"/>
                </a:solidFill>
              </a:rPr>
              <a:t>Much of the time we work alone – fields away from each other.  It is better now with 2-way radios and cell phones.  </a:t>
            </a:r>
          </a:p>
          <a:p>
            <a:pPr marL="0" indent="0">
              <a:buFont typeface="Arial" pitchFamily="34" charset="0"/>
              <a:buNone/>
            </a:pPr>
            <a:endParaRPr lang="en-US" sz="4800" dirty="0" smtClean="0">
              <a:solidFill>
                <a:prstClr val="black"/>
              </a:solidFill>
            </a:endParaRPr>
          </a:p>
          <a:p>
            <a:pPr marL="0" indent="0">
              <a:buNone/>
            </a:pPr>
            <a:r>
              <a:rPr lang="en-US" sz="7200" dirty="0" smtClean="0">
                <a:solidFill>
                  <a:prstClr val="black"/>
                </a:solidFill>
              </a:rPr>
              <a:t>I also have an off the farm job that I take time off from (with no pay) during harvest and spring.  They understand - but when it rains and I should maybe try and get caught up at home, I feel guilty and so I go to work.       </a:t>
            </a:r>
            <a:r>
              <a:rPr lang="en-US" sz="7200" b="1" dirty="0" smtClean="0">
                <a:solidFill>
                  <a:prstClr val="black"/>
                </a:solidFill>
              </a:rPr>
              <a:t>Diane </a:t>
            </a:r>
            <a:r>
              <a:rPr lang="en-US" sz="7200" b="1" dirty="0">
                <a:solidFill>
                  <a:prstClr val="black"/>
                </a:solidFill>
              </a:rPr>
              <a:t>(60 something) </a:t>
            </a:r>
            <a:endParaRPr lang="en-US" sz="7200" b="1" dirty="0" smtClean="0">
              <a:solidFill>
                <a:prstClr val="black"/>
              </a:solidFill>
            </a:endParaRPr>
          </a:p>
          <a:p>
            <a:endParaRPr lang="en-US" sz="7200" dirty="0">
              <a:solidFill>
                <a:prstClr val="black"/>
              </a:solidFill>
            </a:endParaRPr>
          </a:p>
        </p:txBody>
      </p:sp>
    </p:spTree>
    <p:extLst>
      <p:ext uri="{BB962C8B-B14F-4D97-AF65-F5344CB8AC3E}">
        <p14:creationId xmlns:p14="http://schemas.microsoft.com/office/powerpoint/2010/main" val="3481473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Intended Audience</a:t>
            </a:r>
            <a:endParaRPr lang="en-US" dirty="0"/>
          </a:p>
        </p:txBody>
      </p:sp>
      <p:sp>
        <p:nvSpPr>
          <p:cNvPr id="3" name="Content Placeholder 2"/>
          <p:cNvSpPr>
            <a:spLocks noGrp="1"/>
          </p:cNvSpPr>
          <p:nvPr>
            <p:ph idx="1"/>
          </p:nvPr>
        </p:nvSpPr>
        <p:spPr>
          <a:xfrm>
            <a:off x="1828800" y="2057400"/>
            <a:ext cx="7086600" cy="4221163"/>
          </a:xfrm>
        </p:spPr>
        <p:txBody>
          <a:bodyPr>
            <a:normAutofit/>
          </a:bodyPr>
          <a:lstStyle/>
          <a:p>
            <a:pPr marL="0" indent="0">
              <a:buNone/>
            </a:pPr>
            <a:r>
              <a:rPr lang="en-US" sz="2400" dirty="0" smtClean="0"/>
              <a:t>This webinar presentation is intended primarily for frontline primary care health service providers in agricultural communities.</a:t>
            </a:r>
          </a:p>
          <a:p>
            <a:pPr marL="0" indent="0">
              <a:buNone/>
            </a:pPr>
            <a:endParaRPr lang="en-US" sz="2400" dirty="0" smtClean="0"/>
          </a:p>
          <a:p>
            <a:pPr marL="0" indent="0">
              <a:buNone/>
            </a:pPr>
            <a:r>
              <a:rPr lang="en-US" sz="2400" dirty="0" smtClean="0"/>
              <a:t> By nature of the rural environment where these services take place, it is expected that additional care services, educators, producer groups, and agencies will have a vested interest in this discussion. </a:t>
            </a:r>
            <a:r>
              <a:rPr lang="en-US" sz="2400" dirty="0"/>
              <a:t> </a:t>
            </a:r>
            <a:endParaRPr lang="en-US" sz="2400" dirty="0" smtClean="0"/>
          </a:p>
        </p:txBody>
      </p:sp>
    </p:spTree>
    <p:extLst>
      <p:ext uri="{BB962C8B-B14F-4D97-AF65-F5344CB8AC3E}">
        <p14:creationId xmlns:p14="http://schemas.microsoft.com/office/powerpoint/2010/main" val="1493633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943600" cy="1143000"/>
          </a:xfrm>
        </p:spPr>
        <p:txBody>
          <a:bodyPr/>
          <a:lstStyle/>
          <a:p>
            <a:r>
              <a:rPr lang="en-US" dirty="0" smtClean="0"/>
              <a:t>Youth</a:t>
            </a:r>
            <a:endParaRPr lang="en-US" dirty="0"/>
          </a:p>
        </p:txBody>
      </p:sp>
      <p:sp>
        <p:nvSpPr>
          <p:cNvPr id="3" name="Content Placeholder 2"/>
          <p:cNvSpPr>
            <a:spLocks noGrp="1"/>
          </p:cNvSpPr>
          <p:nvPr>
            <p:ph idx="1"/>
          </p:nvPr>
        </p:nvSpPr>
        <p:spPr>
          <a:xfrm>
            <a:off x="1752600" y="1905000"/>
            <a:ext cx="5893593" cy="4572000"/>
          </a:xfrm>
        </p:spPr>
        <p:txBody>
          <a:bodyPr>
            <a:normAutofit/>
          </a:bodyPr>
          <a:lstStyle/>
          <a:p>
            <a:pPr marL="0" indent="0">
              <a:buNone/>
            </a:pPr>
            <a:r>
              <a:rPr lang="en-US" sz="2000" dirty="0" smtClean="0"/>
              <a:t>Economic stress within a farm or ranch family can have major effects on children:</a:t>
            </a:r>
            <a:endParaRPr lang="en-US" sz="2000" dirty="0"/>
          </a:p>
          <a:p>
            <a:pPr>
              <a:buFont typeface="Wingdings" panose="05000000000000000000" pitchFamily="2" charset="2"/>
              <a:buChar char="§"/>
            </a:pPr>
            <a:r>
              <a:rPr lang="en-US" sz="2000" dirty="0" smtClean="0"/>
              <a:t>Fear of what will happen to them</a:t>
            </a:r>
          </a:p>
          <a:p>
            <a:pPr>
              <a:buFont typeface="Wingdings" panose="05000000000000000000" pitchFamily="2" charset="2"/>
              <a:buChar char="§"/>
            </a:pPr>
            <a:r>
              <a:rPr lang="en-US" sz="2000" dirty="0"/>
              <a:t>Decrease in academic </a:t>
            </a:r>
            <a:r>
              <a:rPr lang="en-US" sz="2000" dirty="0" smtClean="0"/>
              <a:t>performance</a:t>
            </a:r>
          </a:p>
          <a:p>
            <a:pPr>
              <a:buFont typeface="Wingdings" panose="05000000000000000000" pitchFamily="2" charset="2"/>
              <a:buChar char="§"/>
            </a:pPr>
            <a:r>
              <a:rPr lang="en-US" sz="2000" dirty="0"/>
              <a:t>Lack of family communication</a:t>
            </a:r>
          </a:p>
          <a:p>
            <a:pPr>
              <a:buFont typeface="Wingdings" panose="05000000000000000000" pitchFamily="2" charset="2"/>
              <a:buChar char="§"/>
            </a:pPr>
            <a:r>
              <a:rPr lang="en-US" sz="2000" dirty="0" smtClean="0"/>
              <a:t>Loss of hope</a:t>
            </a:r>
          </a:p>
          <a:p>
            <a:pPr>
              <a:buFont typeface="Wingdings" panose="05000000000000000000" pitchFamily="2" charset="2"/>
              <a:buChar char="§"/>
            </a:pPr>
            <a:r>
              <a:rPr lang="en-US" sz="2000" dirty="0" smtClean="0"/>
              <a:t>Loss of peer status</a:t>
            </a:r>
          </a:p>
          <a:p>
            <a:pPr>
              <a:buFont typeface="Wingdings" panose="05000000000000000000" pitchFamily="2" charset="2"/>
              <a:buChar char="§"/>
            </a:pPr>
            <a:r>
              <a:rPr lang="en-US" sz="2000" dirty="0" smtClean="0"/>
              <a:t>Isolation from friends</a:t>
            </a:r>
          </a:p>
        </p:txBody>
      </p:sp>
      <p:pic>
        <p:nvPicPr>
          <p:cNvPr id="4" name="Picture 3" title="Image of men by a tru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200" y="3692769"/>
            <a:ext cx="4229101" cy="2819400"/>
          </a:xfrm>
          <a:prstGeom prst="rect">
            <a:avLst/>
          </a:prstGeom>
        </p:spPr>
      </p:pic>
    </p:spTree>
    <p:extLst>
      <p:ext uri="{BB962C8B-B14F-4D97-AF65-F5344CB8AC3E}">
        <p14:creationId xmlns:p14="http://schemas.microsoft.com/office/powerpoint/2010/main" val="147097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Youth </a:t>
            </a:r>
            <a:endParaRPr lang="en-US" dirty="0"/>
          </a:p>
        </p:txBody>
      </p:sp>
      <p:sp>
        <p:nvSpPr>
          <p:cNvPr id="3" name="Content Placeholder 2"/>
          <p:cNvSpPr>
            <a:spLocks noGrp="1"/>
          </p:cNvSpPr>
          <p:nvPr>
            <p:ph idx="1"/>
          </p:nvPr>
        </p:nvSpPr>
        <p:spPr>
          <a:xfrm>
            <a:off x="2057400" y="1600200"/>
            <a:ext cx="7391400" cy="4525963"/>
          </a:xfrm>
        </p:spPr>
        <p:txBody>
          <a:bodyPr>
            <a:normAutofit/>
          </a:bodyPr>
          <a:lstStyle/>
          <a:p>
            <a:pPr marL="0" indent="0">
              <a:buNone/>
            </a:pPr>
            <a:r>
              <a:rPr lang="en-US" dirty="0" smtClean="0"/>
              <a:t>Watch for:</a:t>
            </a:r>
          </a:p>
          <a:p>
            <a:pPr>
              <a:buFont typeface="Wingdings" panose="05000000000000000000" pitchFamily="2" charset="2"/>
              <a:buChar char="§"/>
            </a:pPr>
            <a:r>
              <a:rPr lang="en-US" sz="2400" dirty="0" smtClean="0"/>
              <a:t>Change in eating and sleeping habits</a:t>
            </a:r>
          </a:p>
          <a:p>
            <a:pPr>
              <a:buFont typeface="Wingdings" panose="05000000000000000000" pitchFamily="2" charset="2"/>
              <a:buChar char="§"/>
            </a:pPr>
            <a:r>
              <a:rPr lang="en-US" sz="2400" dirty="0" smtClean="0"/>
              <a:t>Signs of apathy or depression</a:t>
            </a:r>
          </a:p>
          <a:p>
            <a:pPr>
              <a:buFont typeface="Wingdings" panose="05000000000000000000" pitchFamily="2" charset="2"/>
              <a:buChar char="§"/>
            </a:pPr>
            <a:r>
              <a:rPr lang="en-US" sz="2400" dirty="0" smtClean="0"/>
              <a:t>Defiance or defensiveness</a:t>
            </a:r>
          </a:p>
          <a:p>
            <a:pPr>
              <a:buFont typeface="Wingdings" panose="05000000000000000000" pitchFamily="2" charset="2"/>
              <a:buChar char="§"/>
            </a:pPr>
            <a:r>
              <a:rPr lang="en-US" sz="2400" dirty="0" smtClean="0"/>
              <a:t>Withdrawal from friends, family, school</a:t>
            </a:r>
          </a:p>
          <a:p>
            <a:pPr>
              <a:buFont typeface="Wingdings" panose="05000000000000000000" pitchFamily="2" charset="2"/>
              <a:buChar char="§"/>
            </a:pPr>
            <a:r>
              <a:rPr lang="en-US" sz="2400" dirty="0" smtClean="0"/>
              <a:t>Aggressive behavior</a:t>
            </a:r>
          </a:p>
          <a:p>
            <a:pPr>
              <a:buFont typeface="Wingdings" panose="05000000000000000000" pitchFamily="2" charset="2"/>
              <a:buChar char="§"/>
            </a:pPr>
            <a:r>
              <a:rPr lang="en-US" sz="2400" dirty="0" smtClean="0"/>
              <a:t>Sleep disturbances</a:t>
            </a:r>
          </a:p>
          <a:p>
            <a:pPr>
              <a:buFont typeface="Wingdings" panose="05000000000000000000" pitchFamily="2" charset="2"/>
              <a:buChar char="§"/>
            </a:pPr>
            <a:r>
              <a:rPr lang="en-US" sz="2400" dirty="0" smtClean="0"/>
              <a:t>Complaint of headaches, fatigue, gastrointestinal distress</a:t>
            </a:r>
          </a:p>
          <a:p>
            <a:pPr>
              <a:buFont typeface="Wingdings" panose="05000000000000000000" pitchFamily="2" charset="2"/>
              <a:buChar char="§"/>
            </a:pPr>
            <a:r>
              <a:rPr lang="en-US" sz="2400" dirty="0" smtClean="0"/>
              <a:t>Signs of substance abuse</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471752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AgriSaf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00" y="6387070"/>
            <a:ext cx="1016506" cy="382275"/>
          </a:xfrm>
          <a:prstGeom prst="rect">
            <a:avLst/>
          </a:prstGeom>
        </p:spPr>
      </p:pic>
      <p:sp>
        <p:nvSpPr>
          <p:cNvPr id="2" name="Title 1"/>
          <p:cNvSpPr>
            <a:spLocks noGrp="1"/>
          </p:cNvSpPr>
          <p:nvPr>
            <p:ph type="title"/>
          </p:nvPr>
        </p:nvSpPr>
        <p:spPr/>
        <p:txBody>
          <a:bodyPr/>
          <a:lstStyle/>
          <a:p>
            <a:r>
              <a:rPr lang="en-US" dirty="0" smtClean="0"/>
              <a:t>VETERANS</a:t>
            </a:r>
            <a:endParaRPr lang="en-US" dirty="0"/>
          </a:p>
        </p:txBody>
      </p:sp>
      <p:sp>
        <p:nvSpPr>
          <p:cNvPr id="9" name="Content Placeholder 8"/>
          <p:cNvSpPr>
            <a:spLocks noGrp="1"/>
          </p:cNvSpPr>
          <p:nvPr>
            <p:ph idx="1"/>
          </p:nvPr>
        </p:nvSpPr>
        <p:spPr/>
        <p:txBody>
          <a:bodyPr>
            <a:normAutofit/>
          </a:bodyPr>
          <a:lstStyle/>
          <a:p>
            <a:pPr lvl="0"/>
            <a:r>
              <a:rPr lang="en-US" sz="2200" dirty="0">
                <a:solidFill>
                  <a:prstClr val="black"/>
                </a:solidFill>
              </a:rPr>
              <a:t>Rural veterans have a heightened risk of suicide</a:t>
            </a:r>
          </a:p>
          <a:p>
            <a:pPr lvl="0"/>
            <a:r>
              <a:rPr lang="en-US" sz="2200" dirty="0">
                <a:solidFill>
                  <a:prstClr val="black"/>
                </a:solidFill>
              </a:rPr>
              <a:t>44% of vets returning from Iraq &amp; Afghanistan come home to rural zip codes   </a:t>
            </a:r>
            <a:r>
              <a:rPr lang="en-US" sz="1000" dirty="0">
                <a:solidFill>
                  <a:prstClr val="black"/>
                </a:solidFill>
              </a:rPr>
              <a:t>Mark Ward, PhD, Portland,OR Veterans Affairs Medical Center</a:t>
            </a:r>
          </a:p>
          <a:p>
            <a:pPr lvl="0"/>
            <a:r>
              <a:rPr lang="en-US" sz="2200" dirty="0">
                <a:solidFill>
                  <a:prstClr val="black"/>
                </a:solidFill>
              </a:rPr>
              <a:t>Rural veterans must travel long distances to VA facilities</a:t>
            </a:r>
          </a:p>
          <a:p>
            <a:pPr lvl="0"/>
            <a:r>
              <a:rPr lang="en-US" sz="2200" dirty="0">
                <a:solidFill>
                  <a:prstClr val="black"/>
                </a:solidFill>
              </a:rPr>
              <a:t>Many community based mental health centers lack expertise in treating PTSD</a:t>
            </a:r>
          </a:p>
          <a:p>
            <a:pPr lvl="0"/>
            <a:r>
              <a:rPr lang="en-US" sz="2200" dirty="0">
                <a:solidFill>
                  <a:prstClr val="black"/>
                </a:solidFill>
              </a:rPr>
              <a:t>Stigma especially high in the military</a:t>
            </a:r>
          </a:p>
          <a:p>
            <a:pPr marL="0" lvl="0" indent="0">
              <a:buNone/>
            </a:pPr>
            <a:r>
              <a:rPr lang="en-US" sz="1900" i="1" dirty="0" smtClean="0">
                <a:solidFill>
                  <a:srgbClr val="9BBB59">
                    <a:lumMod val="75000"/>
                  </a:srgbClr>
                </a:solidFill>
              </a:rPr>
              <a:t>“</a:t>
            </a:r>
            <a:r>
              <a:rPr lang="en-US" sz="1900" i="1" dirty="0">
                <a:solidFill>
                  <a:srgbClr val="9BBB59">
                    <a:lumMod val="75000"/>
                  </a:srgbClr>
                </a:solidFill>
              </a:rPr>
              <a:t>We often see them 2 years after they return – when they have lost jobs </a:t>
            </a:r>
            <a:r>
              <a:rPr lang="en-US" sz="1900" i="1" dirty="0" smtClean="0">
                <a:solidFill>
                  <a:srgbClr val="9BBB59">
                    <a:lumMod val="75000"/>
                  </a:srgbClr>
                </a:solidFill>
              </a:rPr>
              <a:t>and     spouses </a:t>
            </a:r>
            <a:r>
              <a:rPr lang="en-US" sz="1900" i="1" dirty="0">
                <a:solidFill>
                  <a:srgbClr val="9BBB59">
                    <a:lumMod val="75000"/>
                  </a:srgbClr>
                </a:solidFill>
              </a:rPr>
              <a:t>and are in real trouble.”</a:t>
            </a:r>
          </a:p>
          <a:p>
            <a:pPr marL="0" lvl="0" indent="0">
              <a:buNone/>
            </a:pPr>
            <a:r>
              <a:rPr lang="en-US" sz="1200" dirty="0">
                <a:solidFill>
                  <a:prstClr val="black"/>
                </a:solidFill>
              </a:rPr>
              <a:t>                                                         </a:t>
            </a:r>
            <a:r>
              <a:rPr lang="en-US" sz="1400" b="1" i="1" dirty="0">
                <a:solidFill>
                  <a:prstClr val="black"/>
                </a:solidFill>
              </a:rPr>
              <a:t>Mark Ward, PhD - Portland,OR Veterans Affairs Medical Center</a:t>
            </a:r>
          </a:p>
          <a:p>
            <a:pPr marL="0" lvl="0" indent="0">
              <a:buNone/>
            </a:pPr>
            <a:endParaRPr lang="en-US" sz="2200" dirty="0">
              <a:solidFill>
                <a:prstClr val="black"/>
              </a:solidFill>
            </a:endParaRPr>
          </a:p>
          <a:p>
            <a:endParaRPr lang="en-US" dirty="0"/>
          </a:p>
        </p:txBody>
      </p:sp>
      <p:pic>
        <p:nvPicPr>
          <p:cNvPr id="13" name="Picture 12" title="Image of a Farmer Veteran Sig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2200" y="3980012"/>
            <a:ext cx="4056338" cy="2727107"/>
          </a:xfrm>
          <a:prstGeom prst="rect">
            <a:avLst/>
          </a:prstGeom>
        </p:spPr>
      </p:pic>
    </p:spTree>
    <p:extLst>
      <p:ext uri="{BB962C8B-B14F-4D97-AF65-F5344CB8AC3E}">
        <p14:creationId xmlns:p14="http://schemas.microsoft.com/office/powerpoint/2010/main" val="2991253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010400" cy="609600"/>
          </a:xfrm>
        </p:spPr>
        <p:txBody>
          <a:bodyPr>
            <a:normAutofit fontScale="90000"/>
          </a:bodyPr>
          <a:lstStyle/>
          <a:p>
            <a:r>
              <a:rPr lang="en-US" dirty="0" smtClean="0"/>
              <a:t>Co-Occurring Disorders</a:t>
            </a:r>
            <a:endParaRPr lang="en-US" dirty="0"/>
          </a:p>
        </p:txBody>
      </p:sp>
      <p:sp>
        <p:nvSpPr>
          <p:cNvPr id="3" name="Content Placeholder 2"/>
          <p:cNvSpPr>
            <a:spLocks noGrp="1"/>
          </p:cNvSpPr>
          <p:nvPr>
            <p:ph idx="1"/>
          </p:nvPr>
        </p:nvSpPr>
        <p:spPr>
          <a:xfrm>
            <a:off x="838200" y="1905000"/>
            <a:ext cx="8229600" cy="4525963"/>
          </a:xfrm>
        </p:spPr>
        <p:txBody>
          <a:bodyPr/>
          <a:lstStyle/>
          <a:p>
            <a:r>
              <a:rPr lang="en-US" dirty="0" smtClean="0"/>
              <a:t>The rate of depression in those seen in primary care settings is estimated at 5 – 10%</a:t>
            </a:r>
          </a:p>
          <a:p>
            <a:r>
              <a:rPr lang="en-US" dirty="0" smtClean="0"/>
              <a:t>The rate of depression in those admitted to hospitals for care is estimated at 10 to 14%</a:t>
            </a:r>
          </a:p>
          <a:p>
            <a:r>
              <a:rPr lang="en-US" dirty="0" smtClean="0"/>
              <a:t>Medical conditions contribute biologically to depression</a:t>
            </a:r>
          </a:p>
          <a:p>
            <a:pPr lvl="2"/>
            <a:r>
              <a:rPr lang="en-US" dirty="0" smtClean="0"/>
              <a:t>Reaction to prognosis</a:t>
            </a:r>
          </a:p>
          <a:p>
            <a:pPr lvl="2"/>
            <a:r>
              <a:rPr lang="en-US" dirty="0" smtClean="0"/>
              <a:t>Response to pain</a:t>
            </a:r>
            <a:endParaRPr lang="en-US" dirty="0"/>
          </a:p>
        </p:txBody>
      </p:sp>
    </p:spTree>
    <p:extLst>
      <p:ext uri="{BB962C8B-B14F-4D97-AF65-F5344CB8AC3E}">
        <p14:creationId xmlns:p14="http://schemas.microsoft.com/office/powerpoint/2010/main" val="2327589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162800" cy="639762"/>
          </a:xfrm>
        </p:spPr>
        <p:txBody>
          <a:bodyPr>
            <a:normAutofit fontScale="90000"/>
          </a:bodyPr>
          <a:lstStyle/>
          <a:p>
            <a:r>
              <a:rPr lang="en-US" sz="3600" dirty="0" smtClean="0"/>
              <a:t>Prevalence of Co-Occurring Disorders</a:t>
            </a:r>
            <a:endParaRPr lang="en-US" sz="3600" dirty="0"/>
          </a:p>
        </p:txBody>
      </p:sp>
      <p:sp>
        <p:nvSpPr>
          <p:cNvPr id="3" name="Content Placeholder 2"/>
          <p:cNvSpPr>
            <a:spLocks noGrp="1"/>
          </p:cNvSpPr>
          <p:nvPr>
            <p:ph idx="1"/>
          </p:nvPr>
        </p:nvSpPr>
        <p:spPr>
          <a:xfrm>
            <a:off x="762000" y="1905000"/>
            <a:ext cx="8229600" cy="4525963"/>
          </a:xfrm>
        </p:spPr>
        <p:txBody>
          <a:bodyPr>
            <a:normAutofit/>
          </a:bodyPr>
          <a:lstStyle/>
          <a:p>
            <a:pPr marL="0" indent="0">
              <a:buNone/>
            </a:pPr>
            <a:r>
              <a:rPr lang="en-US" sz="2800" b="1" dirty="0" smtClean="0"/>
              <a:t>Prevalence of Depression and –</a:t>
            </a:r>
          </a:p>
          <a:p>
            <a:pPr marL="0" indent="0">
              <a:buNone/>
            </a:pPr>
            <a:endParaRPr lang="en-US" sz="1400" dirty="0" smtClean="0"/>
          </a:p>
          <a:p>
            <a:pPr marL="0" indent="0">
              <a:buNone/>
            </a:pPr>
            <a:r>
              <a:rPr lang="en-US" sz="2400" b="1" dirty="0" smtClean="0"/>
              <a:t>Heart Disease</a:t>
            </a:r>
            <a:r>
              <a:rPr lang="en-US" sz="2200" b="1" dirty="0" smtClean="0"/>
              <a:t>: </a:t>
            </a:r>
            <a:r>
              <a:rPr lang="en-US" sz="2200" dirty="0" smtClean="0"/>
              <a:t>Depression occurs in 40 to 65% of patients who experienced a heart attack; in 18 to 20% of patients with coronary heart disease but have not had a heart attack</a:t>
            </a:r>
          </a:p>
          <a:p>
            <a:pPr marL="0" indent="0">
              <a:buNone/>
            </a:pPr>
            <a:endParaRPr lang="en-US" sz="1400" dirty="0" smtClean="0"/>
          </a:p>
          <a:p>
            <a:pPr marL="0" indent="0">
              <a:buNone/>
            </a:pPr>
            <a:r>
              <a:rPr lang="en-US" sz="2400" b="1" dirty="0" smtClean="0"/>
              <a:t>Stroke: </a:t>
            </a:r>
            <a:r>
              <a:rPr lang="en-US" sz="2200" dirty="0" smtClean="0"/>
              <a:t>Depression occurs in 10 to 27 % of stroke survivors and lasts about one year</a:t>
            </a:r>
          </a:p>
          <a:p>
            <a:pPr marL="0" indent="0">
              <a:buNone/>
            </a:pPr>
            <a:endParaRPr lang="en-US" sz="1400" dirty="0" smtClean="0"/>
          </a:p>
          <a:p>
            <a:pPr marL="0" indent="0">
              <a:buNone/>
            </a:pPr>
            <a:r>
              <a:rPr lang="en-US" sz="2400" b="1" dirty="0" smtClean="0"/>
              <a:t>Cancer</a:t>
            </a:r>
            <a:r>
              <a:rPr lang="en-US" sz="2400" dirty="0" smtClean="0"/>
              <a:t>: </a:t>
            </a:r>
            <a:r>
              <a:rPr lang="en-US" sz="2200" dirty="0" smtClean="0"/>
              <a:t>One in four persons with cancer also suffer clinical depression</a:t>
            </a:r>
          </a:p>
        </p:txBody>
      </p:sp>
    </p:spTree>
    <p:extLst>
      <p:ext uri="{BB962C8B-B14F-4D97-AF65-F5344CB8AC3E}">
        <p14:creationId xmlns:p14="http://schemas.microsoft.com/office/powerpoint/2010/main" val="2327589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162800" cy="639762"/>
          </a:xfrm>
        </p:spPr>
        <p:txBody>
          <a:bodyPr>
            <a:normAutofit fontScale="90000"/>
          </a:bodyPr>
          <a:lstStyle/>
          <a:p>
            <a:r>
              <a:rPr lang="en-US" sz="3600" dirty="0" smtClean="0"/>
              <a:t>Prevalence of Co-Occurring </a:t>
            </a:r>
            <a:r>
              <a:rPr lang="en-US" sz="3600" dirty="0" smtClean="0"/>
              <a:t>Disorders </a:t>
            </a:r>
            <a:endParaRPr lang="en-US" sz="3600" dirty="0"/>
          </a:p>
        </p:txBody>
      </p:sp>
      <p:sp>
        <p:nvSpPr>
          <p:cNvPr id="3" name="Content Placeholder 2"/>
          <p:cNvSpPr>
            <a:spLocks noGrp="1"/>
          </p:cNvSpPr>
          <p:nvPr>
            <p:ph idx="1"/>
          </p:nvPr>
        </p:nvSpPr>
        <p:spPr>
          <a:xfrm>
            <a:off x="609600" y="1828800"/>
            <a:ext cx="8229600" cy="4525963"/>
          </a:xfrm>
        </p:spPr>
        <p:txBody>
          <a:bodyPr>
            <a:normAutofit/>
          </a:bodyPr>
          <a:lstStyle/>
          <a:p>
            <a:pPr marL="0" indent="0">
              <a:buNone/>
            </a:pPr>
            <a:r>
              <a:rPr lang="en-US" sz="2800" b="1" dirty="0" smtClean="0"/>
              <a:t>Prevalence of Depression and –</a:t>
            </a:r>
          </a:p>
          <a:p>
            <a:pPr marL="0" indent="0">
              <a:buNone/>
            </a:pPr>
            <a:endParaRPr lang="en-US" sz="2000" dirty="0" smtClean="0"/>
          </a:p>
          <a:p>
            <a:pPr marL="0" indent="0">
              <a:buNone/>
            </a:pPr>
            <a:r>
              <a:rPr lang="en-US" sz="2400" b="1" dirty="0" smtClean="0"/>
              <a:t>Diabetes: </a:t>
            </a:r>
            <a:r>
              <a:rPr lang="en-US" sz="2200" dirty="0" smtClean="0"/>
              <a:t>People with adult onset diabetes have a 25% chance of also having depression. Depression also affects as many as 70%  of patients with diabetic compilations </a:t>
            </a:r>
          </a:p>
          <a:p>
            <a:pPr marL="0" indent="0">
              <a:buNone/>
            </a:pPr>
            <a:endParaRPr lang="en-US" sz="2200" dirty="0" smtClean="0"/>
          </a:p>
          <a:p>
            <a:pPr marL="0" indent="0">
              <a:buNone/>
            </a:pPr>
            <a:r>
              <a:rPr lang="en-US" sz="2400" b="1" dirty="0" smtClean="0"/>
              <a:t>Eating Disorders: </a:t>
            </a:r>
            <a:r>
              <a:rPr lang="en-US" sz="2200" dirty="0" smtClean="0"/>
              <a:t>Research shows a strong relationship between depression and eating disorders (bulimia and anorexia)</a:t>
            </a:r>
          </a:p>
          <a:p>
            <a:pPr marL="0" indent="0">
              <a:buNone/>
            </a:pPr>
            <a:endParaRPr lang="en-US" sz="2200" dirty="0" smtClean="0"/>
          </a:p>
          <a:p>
            <a:pPr marL="0" indent="0">
              <a:buNone/>
            </a:pPr>
            <a:r>
              <a:rPr lang="en-US" sz="2400" b="1" dirty="0" smtClean="0"/>
              <a:t>Alcoholism</a:t>
            </a:r>
            <a:r>
              <a:rPr lang="en-US" sz="2200" b="1" dirty="0" smtClean="0"/>
              <a:t>: </a:t>
            </a:r>
            <a:r>
              <a:rPr lang="en-US" sz="2200" dirty="0" smtClean="0"/>
              <a:t>One in three patients with depression suffer from drug or alcohol dependence</a:t>
            </a:r>
            <a:endParaRPr lang="en-US" sz="2200" dirty="0"/>
          </a:p>
        </p:txBody>
      </p:sp>
    </p:spTree>
    <p:extLst>
      <p:ext uri="{BB962C8B-B14F-4D97-AF65-F5344CB8AC3E}">
        <p14:creationId xmlns:p14="http://schemas.microsoft.com/office/powerpoint/2010/main" val="4105146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781800" cy="974834"/>
          </a:xfrm>
        </p:spPr>
        <p:txBody>
          <a:bodyPr/>
          <a:lstStyle/>
          <a:p>
            <a:r>
              <a:rPr lang="en-US" dirty="0" smtClean="0"/>
              <a:t>Providers Respond</a:t>
            </a:r>
            <a:endParaRPr lang="en-US" dirty="0"/>
          </a:p>
        </p:txBody>
      </p:sp>
      <p:sp>
        <p:nvSpPr>
          <p:cNvPr id="3" name="Content Placeholder 2"/>
          <p:cNvSpPr>
            <a:spLocks noGrp="1"/>
          </p:cNvSpPr>
          <p:nvPr>
            <p:ph idx="1"/>
          </p:nvPr>
        </p:nvSpPr>
        <p:spPr>
          <a:xfrm>
            <a:off x="990600" y="1524000"/>
            <a:ext cx="7162800" cy="4449763"/>
          </a:xfrm>
        </p:spPr>
        <p:txBody>
          <a:bodyPr>
            <a:normAutofit fontScale="92500"/>
          </a:bodyPr>
          <a:lstStyle/>
          <a:p>
            <a:pPr marL="914400" lvl="2" indent="0">
              <a:buNone/>
            </a:pPr>
            <a:r>
              <a:rPr lang="en-US" dirty="0" smtClean="0">
                <a:solidFill>
                  <a:srgbClr val="C00000"/>
                </a:solidFill>
              </a:rPr>
              <a:t>Do your homework!</a:t>
            </a:r>
          </a:p>
          <a:p>
            <a:pPr lvl="2"/>
            <a:r>
              <a:rPr lang="en-US" dirty="0" smtClean="0"/>
              <a:t>Get a sense of the economical climate in your community – talk with producers, agricultural businesses, service providers ( veterinarians, bank managers, pastors, school principals, commodity and member organizations, etc.)</a:t>
            </a:r>
          </a:p>
          <a:p>
            <a:pPr lvl="2"/>
            <a:r>
              <a:rPr lang="en-US" dirty="0" smtClean="0"/>
              <a:t>Become familiar with primary insurance carriers and coverage limitations on mental health services</a:t>
            </a:r>
          </a:p>
          <a:p>
            <a:pPr lvl="2"/>
            <a:r>
              <a:rPr lang="en-US" dirty="0" smtClean="0"/>
              <a:t>Know the local agencies and organizations who may provide information, assistance, or emotional support for a producer or family member experiencing extreme stress</a:t>
            </a:r>
          </a:p>
          <a:p>
            <a:pPr lvl="2"/>
            <a:endParaRPr lang="en-US" dirty="0"/>
          </a:p>
        </p:txBody>
      </p:sp>
    </p:spTree>
    <p:extLst>
      <p:ext uri="{BB962C8B-B14F-4D97-AF65-F5344CB8AC3E}">
        <p14:creationId xmlns:p14="http://schemas.microsoft.com/office/powerpoint/2010/main" val="965744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15766"/>
            <a:ext cx="6781800" cy="974834"/>
          </a:xfrm>
        </p:spPr>
        <p:txBody>
          <a:bodyPr/>
          <a:lstStyle/>
          <a:p>
            <a:r>
              <a:rPr lang="en-US" dirty="0" smtClean="0"/>
              <a:t>Providers </a:t>
            </a:r>
            <a:r>
              <a:rPr lang="en-US" dirty="0" smtClean="0"/>
              <a:t>Respond </a:t>
            </a:r>
            <a:endParaRPr lang="en-US" dirty="0"/>
          </a:p>
        </p:txBody>
      </p:sp>
      <p:sp>
        <p:nvSpPr>
          <p:cNvPr id="3" name="Content Placeholder 2"/>
          <p:cNvSpPr>
            <a:spLocks noGrp="1"/>
          </p:cNvSpPr>
          <p:nvPr>
            <p:ph idx="1"/>
          </p:nvPr>
        </p:nvSpPr>
        <p:spPr>
          <a:xfrm>
            <a:off x="990600" y="1524000"/>
            <a:ext cx="7162800" cy="4449763"/>
          </a:xfrm>
        </p:spPr>
        <p:txBody>
          <a:bodyPr>
            <a:normAutofit/>
          </a:bodyPr>
          <a:lstStyle/>
          <a:p>
            <a:pPr marL="914400" lvl="2" indent="0">
              <a:buNone/>
            </a:pPr>
            <a:r>
              <a:rPr lang="en-US" dirty="0" smtClean="0">
                <a:solidFill>
                  <a:srgbClr val="C00000"/>
                </a:solidFill>
              </a:rPr>
              <a:t>Be an attentive listener!!</a:t>
            </a:r>
          </a:p>
          <a:p>
            <a:pPr lvl="3"/>
            <a:r>
              <a:rPr lang="en-US" dirty="0" smtClean="0"/>
              <a:t>It is the first step in developing a trust relationship </a:t>
            </a:r>
          </a:p>
          <a:p>
            <a:pPr lvl="2"/>
            <a:r>
              <a:rPr lang="en-US" sz="2000" dirty="0" smtClean="0"/>
              <a:t>Non –judgmental</a:t>
            </a:r>
          </a:p>
          <a:p>
            <a:pPr lvl="2"/>
            <a:r>
              <a:rPr lang="en-US" sz="2000" dirty="0" smtClean="0"/>
              <a:t>Not defensive</a:t>
            </a:r>
          </a:p>
          <a:p>
            <a:pPr lvl="2"/>
            <a:r>
              <a:rPr lang="en-US" sz="2000" dirty="0" smtClean="0"/>
              <a:t>Try to clearly understand</a:t>
            </a:r>
          </a:p>
          <a:p>
            <a:pPr lvl="2"/>
            <a:endParaRPr lang="en-US" sz="2000" dirty="0" smtClean="0"/>
          </a:p>
          <a:p>
            <a:pPr marL="457200" lvl="1" indent="0">
              <a:buNone/>
            </a:pPr>
            <a:r>
              <a:rPr lang="en-US" dirty="0"/>
              <a:t> </a:t>
            </a:r>
            <a:r>
              <a:rPr lang="en-US" sz="2400" dirty="0" smtClean="0"/>
              <a:t>People in crisis need:</a:t>
            </a:r>
          </a:p>
          <a:p>
            <a:pPr lvl="2"/>
            <a:r>
              <a:rPr lang="en-US" sz="2000" dirty="0" smtClean="0"/>
              <a:t>To know the variety of options for care and counseling</a:t>
            </a:r>
          </a:p>
          <a:p>
            <a:pPr lvl="2"/>
            <a:r>
              <a:rPr lang="en-US" sz="2000" dirty="0" smtClean="0"/>
              <a:t>Honest responses and truth telling – do not mask reality</a:t>
            </a:r>
          </a:p>
          <a:p>
            <a:pPr lvl="2"/>
            <a:endParaRPr lang="en-US" dirty="0"/>
          </a:p>
        </p:txBody>
      </p:sp>
    </p:spTree>
    <p:extLst>
      <p:ext uri="{BB962C8B-B14F-4D97-AF65-F5344CB8AC3E}">
        <p14:creationId xmlns:p14="http://schemas.microsoft.com/office/powerpoint/2010/main" val="2311562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229600" cy="639762"/>
          </a:xfrm>
        </p:spPr>
        <p:txBody>
          <a:bodyPr>
            <a:normAutofit fontScale="90000"/>
          </a:bodyPr>
          <a:lstStyle/>
          <a:p>
            <a:r>
              <a:rPr lang="en-US" dirty="0" smtClean="0"/>
              <a:t>Depression </a:t>
            </a:r>
            <a:r>
              <a:rPr lang="en-US" dirty="0"/>
              <a:t>S</a:t>
            </a:r>
            <a:r>
              <a:rPr lang="en-US" dirty="0" smtClean="0"/>
              <a:t>creening Tools</a:t>
            </a:r>
            <a:endParaRPr lang="en-US" dirty="0"/>
          </a:p>
        </p:txBody>
      </p:sp>
      <p:sp>
        <p:nvSpPr>
          <p:cNvPr id="3" name="Content Placeholder 2"/>
          <p:cNvSpPr>
            <a:spLocks noGrp="1"/>
          </p:cNvSpPr>
          <p:nvPr>
            <p:ph idx="1"/>
          </p:nvPr>
        </p:nvSpPr>
        <p:spPr>
          <a:xfrm>
            <a:off x="1066800" y="2133600"/>
            <a:ext cx="7467600" cy="3916363"/>
          </a:xfrm>
        </p:spPr>
        <p:txBody>
          <a:bodyPr>
            <a:normAutofit fontScale="92500" lnSpcReduction="10000"/>
          </a:bodyPr>
          <a:lstStyle/>
          <a:p>
            <a:r>
              <a:rPr lang="en-US" dirty="0" smtClean="0"/>
              <a:t>Health care providers in general clinic settings are not expected to be mental health specialists</a:t>
            </a:r>
          </a:p>
          <a:p>
            <a:r>
              <a:rPr lang="en-US" dirty="0" smtClean="0"/>
              <a:t>Appointment times do not allow for extensive tests</a:t>
            </a:r>
          </a:p>
          <a:p>
            <a:r>
              <a:rPr lang="en-US" dirty="0" smtClean="0"/>
              <a:t>Two easy to use tools designed for clinicians</a:t>
            </a:r>
          </a:p>
          <a:p>
            <a:pPr lvl="1">
              <a:buFont typeface="Wingdings" panose="05000000000000000000" pitchFamily="2" charset="2"/>
              <a:buChar char="ü"/>
            </a:pPr>
            <a:r>
              <a:rPr lang="en-US" dirty="0" smtClean="0"/>
              <a:t>PHQ -2</a:t>
            </a:r>
          </a:p>
          <a:p>
            <a:pPr lvl="1">
              <a:buFont typeface="Wingdings" panose="05000000000000000000" pitchFamily="2" charset="2"/>
              <a:buChar char="ü"/>
            </a:pPr>
            <a:r>
              <a:rPr lang="en-US" dirty="0" smtClean="0"/>
              <a:t>PHQ-9</a:t>
            </a:r>
            <a:endParaRPr lang="en-US" dirty="0"/>
          </a:p>
        </p:txBody>
      </p:sp>
    </p:spTree>
    <p:extLst>
      <p:ext uri="{BB962C8B-B14F-4D97-AF65-F5344CB8AC3E}">
        <p14:creationId xmlns:p14="http://schemas.microsoft.com/office/powerpoint/2010/main" val="3371071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a:solidFill>
            <a:schemeClr val="accent3">
              <a:lumMod val="60000"/>
              <a:lumOff val="40000"/>
            </a:schemeClr>
          </a:solidFill>
        </p:spPr>
        <p:txBody>
          <a:bodyPr>
            <a:normAutofit/>
          </a:bodyPr>
          <a:lstStyle/>
          <a:p>
            <a:r>
              <a:rPr lang="en-US" sz="3200" dirty="0" smtClean="0"/>
              <a:t>Patient Health Questionnaire-2 (PHQ-2) </a:t>
            </a:r>
            <a:endParaRPr lang="en-US" sz="3200" dirty="0"/>
          </a:p>
        </p:txBody>
      </p:sp>
      <p:pic>
        <p:nvPicPr>
          <p:cNvPr id="4" name="Content Placeholder 3" title="Health Questionnaire 2 text box"/>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600200" y="1524000"/>
            <a:ext cx="6367555" cy="5015003"/>
          </a:xfrm>
        </p:spPr>
      </p:pic>
    </p:spTree>
    <p:extLst>
      <p:ext uri="{BB962C8B-B14F-4D97-AF65-F5344CB8AC3E}">
        <p14:creationId xmlns:p14="http://schemas.microsoft.com/office/powerpoint/2010/main" val="304135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229600" cy="1143000"/>
          </a:xfrm>
        </p:spPr>
        <p:txBody>
          <a:bodyPr>
            <a:normAutofit/>
          </a:bodyPr>
          <a:lstStyle/>
          <a:p>
            <a:r>
              <a:rPr lang="en-US" sz="4000" dirty="0" smtClean="0"/>
              <a:t>Focus Areas for Presentation</a:t>
            </a:r>
            <a:endParaRPr lang="en-US" sz="4000" dirty="0"/>
          </a:p>
        </p:txBody>
      </p:sp>
      <p:sp>
        <p:nvSpPr>
          <p:cNvPr id="3" name="Content Placeholder 2"/>
          <p:cNvSpPr>
            <a:spLocks noGrp="1"/>
          </p:cNvSpPr>
          <p:nvPr>
            <p:ph idx="1"/>
          </p:nvPr>
        </p:nvSpPr>
        <p:spPr>
          <a:xfrm>
            <a:off x="1752600" y="2057400"/>
            <a:ext cx="6705600" cy="4191000"/>
          </a:xfrm>
        </p:spPr>
        <p:txBody>
          <a:bodyPr>
            <a:normAutofit fontScale="92500" lnSpcReduction="10000"/>
          </a:bodyPr>
          <a:lstStyle/>
          <a:p>
            <a:pPr marL="0" indent="0">
              <a:buNone/>
            </a:pPr>
            <a:r>
              <a:rPr lang="en-US" sz="2800" dirty="0" smtClean="0"/>
              <a:t>At the conclusion of this presentation, participants will be able to:</a:t>
            </a:r>
          </a:p>
          <a:p>
            <a:pPr marL="0" indent="0">
              <a:buNone/>
            </a:pPr>
            <a:endParaRPr lang="en-US" sz="2800" dirty="0"/>
          </a:p>
          <a:p>
            <a:pPr marL="457200" indent="-457200">
              <a:buFont typeface="+mj-lt"/>
              <a:buAutoNum type="arabicPeriod"/>
            </a:pPr>
            <a:r>
              <a:rPr lang="en-US" sz="2400" dirty="0" smtClean="0"/>
              <a:t>Identify a minimum of three common stressors prevalent among agricultural producers</a:t>
            </a:r>
          </a:p>
          <a:p>
            <a:pPr marL="457200" indent="-457200">
              <a:buFont typeface="+mj-lt"/>
              <a:buAutoNum type="arabicPeriod"/>
            </a:pPr>
            <a:r>
              <a:rPr lang="en-US" sz="2400" dirty="0" smtClean="0"/>
              <a:t>Describe at least four signs and symptoms of depression and anxiety</a:t>
            </a:r>
          </a:p>
          <a:p>
            <a:pPr marL="457200" indent="-457200">
              <a:buFont typeface="+mj-lt"/>
              <a:buAutoNum type="arabicPeriod"/>
            </a:pPr>
            <a:r>
              <a:rPr lang="en-US" sz="2400" dirty="0" smtClean="0"/>
              <a:t>Describe population based and individual based behavioral health interventions</a:t>
            </a:r>
          </a:p>
          <a:p>
            <a:pPr marL="457200" indent="-457200">
              <a:buFont typeface="+mj-lt"/>
              <a:buAutoNum type="arabicPeriod"/>
            </a:pPr>
            <a:r>
              <a:rPr lang="en-US" sz="2400" dirty="0" smtClean="0"/>
              <a:t>Locate professionals and current resources in the field of agricultural behavioral health</a:t>
            </a:r>
          </a:p>
          <a:p>
            <a:pPr marL="0" indent="0">
              <a:buNone/>
            </a:pPr>
            <a:endParaRPr lang="en-US" sz="2800" b="1" i="1" dirty="0" smtClean="0"/>
          </a:p>
        </p:txBody>
      </p:sp>
    </p:spTree>
    <p:extLst>
      <p:ext uri="{BB962C8B-B14F-4D97-AF65-F5344CB8AC3E}">
        <p14:creationId xmlns:p14="http://schemas.microsoft.com/office/powerpoint/2010/main" val="238668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762000"/>
          </a:xfrm>
          <a:solidFill>
            <a:schemeClr val="accent3">
              <a:lumMod val="60000"/>
              <a:lumOff val="40000"/>
            </a:schemeClr>
          </a:solidFill>
        </p:spPr>
        <p:txBody>
          <a:bodyPr>
            <a:normAutofit/>
          </a:bodyPr>
          <a:lstStyle/>
          <a:p>
            <a:r>
              <a:rPr lang="en-US" sz="3200" dirty="0" smtClean="0"/>
              <a:t>Patient Health Questionnaire-9(PHQ-9)</a:t>
            </a:r>
            <a:endParaRPr lang="en-US" sz="3200" dirty="0"/>
          </a:p>
        </p:txBody>
      </p:sp>
      <p:pic>
        <p:nvPicPr>
          <p:cNvPr id="4" name="Content Placeholder 3" title="Health Questionnaire-9 text box"/>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405784" y="1295401"/>
            <a:ext cx="4071216" cy="5486400"/>
          </a:xfrm>
        </p:spPr>
      </p:pic>
    </p:spTree>
    <p:extLst>
      <p:ext uri="{BB962C8B-B14F-4D97-AF65-F5344CB8AC3E}">
        <p14:creationId xmlns:p14="http://schemas.microsoft.com/office/powerpoint/2010/main" val="3041357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r>
              <a:rPr lang="en-US" sz="3600" dirty="0" smtClean="0"/>
              <a:t>Making Referrals</a:t>
            </a:r>
            <a:endParaRPr lang="en-US" sz="3600" dirty="0"/>
          </a:p>
        </p:txBody>
      </p:sp>
      <p:sp>
        <p:nvSpPr>
          <p:cNvPr id="3" name="Content Placeholder 2"/>
          <p:cNvSpPr>
            <a:spLocks noGrp="1"/>
          </p:cNvSpPr>
          <p:nvPr>
            <p:ph idx="1"/>
          </p:nvPr>
        </p:nvSpPr>
        <p:spPr>
          <a:xfrm>
            <a:off x="1752600" y="1981200"/>
            <a:ext cx="6934200" cy="4267201"/>
          </a:xfrm>
        </p:spPr>
        <p:txBody>
          <a:bodyPr>
            <a:normAutofit lnSpcReduction="10000"/>
          </a:bodyPr>
          <a:lstStyle/>
          <a:p>
            <a:r>
              <a:rPr lang="en-US" sz="2400" dirty="0" smtClean="0"/>
              <a:t>Knowing when, where, and how to make referrals is crucial to the care and welfare of your client/patient.</a:t>
            </a:r>
          </a:p>
          <a:p>
            <a:r>
              <a:rPr lang="en-US" sz="2400" dirty="0" smtClean="0"/>
              <a:t>Referral resource may require significant travel for a patient</a:t>
            </a:r>
          </a:p>
          <a:p>
            <a:r>
              <a:rPr lang="en-US" sz="2400" dirty="0" smtClean="0"/>
              <a:t>When making referrals and recommendations, be specific about symptoms</a:t>
            </a:r>
          </a:p>
          <a:p>
            <a:r>
              <a:rPr lang="en-US" sz="2400" dirty="0" smtClean="0"/>
              <a:t>Insurance coverage may be a factor</a:t>
            </a:r>
          </a:p>
          <a:p>
            <a:r>
              <a:rPr lang="en-US" sz="2400" dirty="0" smtClean="0"/>
              <a:t>Assurance of confidentiality is more difficult in a smaller community – </a:t>
            </a:r>
            <a:r>
              <a:rPr lang="en-US" sz="2400" u="sng" dirty="0" smtClean="0"/>
              <a:t>but it is vital! *</a:t>
            </a:r>
          </a:p>
          <a:p>
            <a:r>
              <a:rPr lang="en-US" sz="2400" dirty="0" smtClean="0"/>
              <a:t>Remind client that you care and will follow up</a:t>
            </a:r>
            <a:endParaRPr lang="en-US" sz="2400" dirty="0"/>
          </a:p>
        </p:txBody>
      </p:sp>
    </p:spTree>
    <p:extLst>
      <p:ext uri="{BB962C8B-B14F-4D97-AF65-F5344CB8AC3E}">
        <p14:creationId xmlns:p14="http://schemas.microsoft.com/office/powerpoint/2010/main" val="3274649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Community Educator</a:t>
            </a:r>
            <a:endParaRPr lang="en-US" dirty="0"/>
          </a:p>
        </p:txBody>
      </p:sp>
      <p:sp>
        <p:nvSpPr>
          <p:cNvPr id="3" name="Content Placeholder 2"/>
          <p:cNvSpPr>
            <a:spLocks noGrp="1"/>
          </p:cNvSpPr>
          <p:nvPr>
            <p:ph idx="1"/>
          </p:nvPr>
        </p:nvSpPr>
        <p:spPr>
          <a:xfrm>
            <a:off x="1752600" y="2362200"/>
            <a:ext cx="7924800" cy="3840163"/>
          </a:xfrm>
        </p:spPr>
        <p:txBody>
          <a:bodyPr/>
          <a:lstStyle/>
          <a:p>
            <a:pPr marL="0" indent="0">
              <a:buNone/>
            </a:pPr>
            <a:r>
              <a:rPr lang="en-US" dirty="0" smtClean="0"/>
              <a:t>Rural health care providers often serve as community educators on two levels:</a:t>
            </a:r>
          </a:p>
          <a:p>
            <a:r>
              <a:rPr lang="en-US" dirty="0" smtClean="0"/>
              <a:t>Population based intervention</a:t>
            </a:r>
          </a:p>
          <a:p>
            <a:pPr lvl="2"/>
            <a:r>
              <a:rPr lang="en-US" dirty="0" smtClean="0"/>
              <a:t>Services provided to large groups</a:t>
            </a:r>
          </a:p>
          <a:p>
            <a:r>
              <a:rPr lang="en-US" dirty="0" smtClean="0"/>
              <a:t>Individual based intervention</a:t>
            </a:r>
          </a:p>
          <a:p>
            <a:pPr lvl="2"/>
            <a:r>
              <a:rPr lang="en-US" dirty="0" smtClean="0"/>
              <a:t>Services provided directly to individuals/families</a:t>
            </a:r>
            <a:endParaRPr lang="en-US" dirty="0"/>
          </a:p>
        </p:txBody>
      </p:sp>
    </p:spTree>
    <p:extLst>
      <p:ext uri="{BB962C8B-B14F-4D97-AF65-F5344CB8AC3E}">
        <p14:creationId xmlns:p14="http://schemas.microsoft.com/office/powerpoint/2010/main" val="2039801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Community Role</a:t>
            </a:r>
            <a:endParaRPr lang="en-US" dirty="0"/>
          </a:p>
        </p:txBody>
      </p:sp>
      <p:sp>
        <p:nvSpPr>
          <p:cNvPr id="3" name="Text Placeholder 2"/>
          <p:cNvSpPr>
            <a:spLocks noGrp="1"/>
          </p:cNvSpPr>
          <p:nvPr>
            <p:ph type="body" idx="1"/>
          </p:nvPr>
        </p:nvSpPr>
        <p:spPr>
          <a:solidFill>
            <a:schemeClr val="accent3">
              <a:lumMod val="75000"/>
            </a:schemeClr>
          </a:solidFill>
        </p:spPr>
        <p:txBody>
          <a:bodyPr/>
          <a:lstStyle/>
          <a:p>
            <a:r>
              <a:rPr lang="en-US" dirty="0" smtClean="0"/>
              <a:t>Population based</a:t>
            </a:r>
            <a:endParaRPr lang="en-US" dirty="0"/>
          </a:p>
        </p:txBody>
      </p:sp>
      <p:sp>
        <p:nvSpPr>
          <p:cNvPr id="4" name="Content Placeholder 3"/>
          <p:cNvSpPr>
            <a:spLocks noGrp="1"/>
          </p:cNvSpPr>
          <p:nvPr>
            <p:ph sz="half" idx="2"/>
          </p:nvPr>
        </p:nvSpPr>
        <p:spPr>
          <a:solidFill>
            <a:schemeClr val="accent3">
              <a:lumMod val="60000"/>
              <a:lumOff val="40000"/>
            </a:schemeClr>
          </a:solidFill>
        </p:spPr>
        <p:txBody>
          <a:bodyPr/>
          <a:lstStyle/>
          <a:p>
            <a:r>
              <a:rPr lang="en-US" dirty="0" smtClean="0"/>
              <a:t>Identifying community wide needs</a:t>
            </a:r>
          </a:p>
          <a:p>
            <a:r>
              <a:rPr lang="en-US" dirty="0" smtClean="0"/>
              <a:t>Liaison / linking services</a:t>
            </a:r>
          </a:p>
          <a:p>
            <a:r>
              <a:rPr lang="en-US" dirty="0" smtClean="0"/>
              <a:t>Group education</a:t>
            </a:r>
          </a:p>
          <a:p>
            <a:r>
              <a:rPr lang="en-US" dirty="0" smtClean="0"/>
              <a:t>Responding to media</a:t>
            </a:r>
          </a:p>
          <a:p>
            <a:r>
              <a:rPr lang="en-US" dirty="0" smtClean="0"/>
              <a:t>Stay connected with other care providers, educators, Extension service, etc.</a:t>
            </a:r>
            <a:endParaRPr lang="en-US" dirty="0"/>
          </a:p>
        </p:txBody>
      </p:sp>
      <p:sp>
        <p:nvSpPr>
          <p:cNvPr id="5" name="Text Placeholder 4"/>
          <p:cNvSpPr>
            <a:spLocks noGrp="1"/>
          </p:cNvSpPr>
          <p:nvPr>
            <p:ph type="body" sz="quarter" idx="3"/>
          </p:nvPr>
        </p:nvSpPr>
        <p:spPr>
          <a:solidFill>
            <a:schemeClr val="accent3">
              <a:lumMod val="75000"/>
            </a:schemeClr>
          </a:solidFill>
        </p:spPr>
        <p:txBody>
          <a:bodyPr/>
          <a:lstStyle/>
          <a:p>
            <a:r>
              <a:rPr lang="en-US" dirty="0" smtClean="0"/>
              <a:t>Individual/Family based</a:t>
            </a:r>
            <a:endParaRPr lang="en-US" dirty="0"/>
          </a:p>
        </p:txBody>
      </p:sp>
      <p:sp>
        <p:nvSpPr>
          <p:cNvPr id="6" name="Content Placeholder 5"/>
          <p:cNvSpPr>
            <a:spLocks noGrp="1"/>
          </p:cNvSpPr>
          <p:nvPr>
            <p:ph sz="quarter" idx="4"/>
          </p:nvPr>
        </p:nvSpPr>
        <p:spPr>
          <a:solidFill>
            <a:schemeClr val="accent3">
              <a:lumMod val="60000"/>
              <a:lumOff val="40000"/>
            </a:schemeClr>
          </a:solidFill>
        </p:spPr>
        <p:txBody>
          <a:bodyPr/>
          <a:lstStyle/>
          <a:p>
            <a:r>
              <a:rPr lang="en-US" dirty="0" smtClean="0"/>
              <a:t>Client /patient referral</a:t>
            </a:r>
          </a:p>
          <a:p>
            <a:r>
              <a:rPr lang="en-US" dirty="0" smtClean="0"/>
              <a:t>Serve as primary care provider</a:t>
            </a:r>
          </a:p>
          <a:p>
            <a:r>
              <a:rPr lang="en-US" dirty="0" smtClean="0"/>
              <a:t>Conduct initial screenings if indicated</a:t>
            </a:r>
          </a:p>
          <a:p>
            <a:r>
              <a:rPr lang="en-US" dirty="0" smtClean="0"/>
              <a:t>Provide current and accurate printed and electronic resource material</a:t>
            </a:r>
            <a:endParaRPr lang="en-US" dirty="0"/>
          </a:p>
        </p:txBody>
      </p:sp>
    </p:spTree>
    <p:extLst>
      <p:ext uri="{BB962C8B-B14F-4D97-AF65-F5344CB8AC3E}">
        <p14:creationId xmlns:p14="http://schemas.microsoft.com/office/powerpoint/2010/main" val="668456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792162"/>
          </a:xfrm>
        </p:spPr>
        <p:txBody>
          <a:bodyPr>
            <a:normAutofit/>
          </a:bodyPr>
          <a:lstStyle/>
          <a:p>
            <a:r>
              <a:rPr lang="en-US" sz="3600" dirty="0" smtClean="0"/>
              <a:t>Self Care</a:t>
            </a:r>
            <a:endParaRPr lang="en-US" sz="3600" dirty="0"/>
          </a:p>
        </p:txBody>
      </p:sp>
      <p:sp>
        <p:nvSpPr>
          <p:cNvPr id="3" name="Content Placeholder 2"/>
          <p:cNvSpPr>
            <a:spLocks noGrp="1"/>
          </p:cNvSpPr>
          <p:nvPr>
            <p:ph idx="1"/>
          </p:nvPr>
        </p:nvSpPr>
        <p:spPr>
          <a:xfrm>
            <a:off x="1752600" y="2362200"/>
            <a:ext cx="7315200" cy="3916363"/>
          </a:xfrm>
        </p:spPr>
        <p:txBody>
          <a:bodyPr>
            <a:normAutofit/>
          </a:bodyPr>
          <a:lstStyle/>
          <a:p>
            <a:r>
              <a:rPr lang="en-US" sz="2800" dirty="0" smtClean="0"/>
              <a:t>As care professionals, producer group organizers, or business managers, we all want to provide compassionate care, excellent service, support, and guidance to our production works and neighbors</a:t>
            </a:r>
          </a:p>
          <a:p>
            <a:r>
              <a:rPr lang="en-US" sz="2800" dirty="0" smtClean="0"/>
              <a:t>To serve others well, we need to take care of ourselves</a:t>
            </a:r>
            <a:endParaRPr lang="en-US" sz="2800" dirty="0"/>
          </a:p>
        </p:txBody>
      </p:sp>
    </p:spTree>
    <p:extLst>
      <p:ext uri="{BB962C8B-B14F-4D97-AF65-F5344CB8AC3E}">
        <p14:creationId xmlns:p14="http://schemas.microsoft.com/office/powerpoint/2010/main" val="3865932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639762"/>
          </a:xfrm>
        </p:spPr>
        <p:txBody>
          <a:bodyPr>
            <a:normAutofit fontScale="90000"/>
          </a:bodyPr>
          <a:lstStyle/>
          <a:p>
            <a:r>
              <a:rPr lang="en-US" dirty="0" smtClean="0"/>
              <a:t>Self </a:t>
            </a:r>
            <a:r>
              <a:rPr lang="en-US" dirty="0" smtClean="0"/>
              <a:t>Care </a:t>
            </a:r>
            <a:endParaRPr lang="en-US" dirty="0"/>
          </a:p>
        </p:txBody>
      </p:sp>
      <p:sp>
        <p:nvSpPr>
          <p:cNvPr id="3" name="Content Placeholder 2"/>
          <p:cNvSpPr>
            <a:spLocks noGrp="1"/>
          </p:cNvSpPr>
          <p:nvPr>
            <p:ph idx="1"/>
          </p:nvPr>
        </p:nvSpPr>
        <p:spPr>
          <a:xfrm>
            <a:off x="1676400" y="2133600"/>
            <a:ext cx="6934200" cy="4068763"/>
          </a:xfrm>
        </p:spPr>
        <p:txBody>
          <a:bodyPr>
            <a:normAutofit fontScale="70000" lnSpcReduction="20000"/>
          </a:bodyPr>
          <a:lstStyle/>
          <a:p>
            <a:pPr marL="0" indent="0">
              <a:buNone/>
            </a:pPr>
            <a:r>
              <a:rPr lang="en-US" sz="3400" dirty="0" smtClean="0"/>
              <a:t>Reminders to avoid burn out and compassion fatigue:</a:t>
            </a:r>
          </a:p>
          <a:p>
            <a:pPr marL="0" indent="0">
              <a:buNone/>
            </a:pPr>
            <a:endParaRPr lang="en-US" sz="3400" dirty="0" smtClean="0"/>
          </a:p>
          <a:p>
            <a:pPr>
              <a:buFont typeface="Wingdings" panose="05000000000000000000" pitchFamily="2" charset="2"/>
              <a:buChar char="§"/>
            </a:pPr>
            <a:r>
              <a:rPr lang="en-US" dirty="0" smtClean="0"/>
              <a:t>7 to 8 hours of restorative sleep each night</a:t>
            </a:r>
          </a:p>
          <a:p>
            <a:pPr>
              <a:buFont typeface="Wingdings" panose="05000000000000000000" pitchFamily="2" charset="2"/>
              <a:buChar char="§"/>
            </a:pPr>
            <a:r>
              <a:rPr lang="en-US" dirty="0" smtClean="0"/>
              <a:t>Physical exercise each day</a:t>
            </a:r>
          </a:p>
          <a:p>
            <a:pPr>
              <a:buFont typeface="Wingdings" panose="05000000000000000000" pitchFamily="2" charset="2"/>
              <a:buChar char="§"/>
            </a:pPr>
            <a:r>
              <a:rPr lang="en-US" dirty="0" smtClean="0"/>
              <a:t>Adequate hydration</a:t>
            </a:r>
          </a:p>
          <a:p>
            <a:pPr>
              <a:buFont typeface="Wingdings" panose="05000000000000000000" pitchFamily="2" charset="2"/>
              <a:buChar char="§"/>
            </a:pPr>
            <a:r>
              <a:rPr lang="en-US" dirty="0" smtClean="0"/>
              <a:t>Balanced diet</a:t>
            </a:r>
          </a:p>
          <a:p>
            <a:pPr>
              <a:buFont typeface="Wingdings" panose="05000000000000000000" pitchFamily="2" charset="2"/>
              <a:buChar char="§"/>
            </a:pPr>
            <a:r>
              <a:rPr lang="en-US" dirty="0" smtClean="0"/>
              <a:t>Emotional and spiritual care – meditation, prayer, etc.</a:t>
            </a:r>
          </a:p>
          <a:p>
            <a:pPr>
              <a:buFont typeface="Wingdings" panose="05000000000000000000" pitchFamily="2" charset="2"/>
              <a:buChar char="§"/>
            </a:pPr>
            <a:r>
              <a:rPr lang="en-US" dirty="0" smtClean="0"/>
              <a:t>Socialize – network of friends </a:t>
            </a:r>
          </a:p>
          <a:p>
            <a:pPr>
              <a:buFont typeface="Wingdings" panose="05000000000000000000" pitchFamily="2" charset="2"/>
              <a:buChar char="§"/>
            </a:pPr>
            <a:r>
              <a:rPr lang="en-US" dirty="0" smtClean="0"/>
              <a:t>Family time</a:t>
            </a:r>
          </a:p>
          <a:p>
            <a:pPr>
              <a:buFont typeface="Wingdings" panose="05000000000000000000" pitchFamily="2" charset="2"/>
              <a:buChar char="§"/>
            </a:pPr>
            <a:r>
              <a:rPr lang="en-US" dirty="0" smtClean="0"/>
              <a:t>Set workplace limits and boundaries: time, emotional immersion</a:t>
            </a:r>
          </a:p>
          <a:p>
            <a:pPr>
              <a:buFont typeface="Wingdings" panose="05000000000000000000" pitchFamily="2" charset="2"/>
              <a:buChar char="§"/>
            </a:pPr>
            <a:r>
              <a:rPr lang="en-US" dirty="0" smtClean="0"/>
              <a:t>Laugh!</a:t>
            </a:r>
            <a:endParaRPr lang="en-US" dirty="0"/>
          </a:p>
        </p:txBody>
      </p:sp>
    </p:spTree>
    <p:extLst>
      <p:ext uri="{BB962C8B-B14F-4D97-AF65-F5344CB8AC3E}">
        <p14:creationId xmlns:p14="http://schemas.microsoft.com/office/powerpoint/2010/main" val="2271393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i="1" dirty="0" smtClean="0"/>
              <a:t>Thank You!</a:t>
            </a:r>
            <a:endParaRPr lang="en-US" i="1" dirty="0"/>
          </a:p>
        </p:txBody>
      </p:sp>
      <p:sp>
        <p:nvSpPr>
          <p:cNvPr id="4" name="Rectangle 3"/>
          <p:cNvSpPr/>
          <p:nvPr/>
        </p:nvSpPr>
        <p:spPr>
          <a:xfrm>
            <a:off x="1752600" y="2514600"/>
            <a:ext cx="6705600" cy="2126736"/>
          </a:xfrm>
          <a:prstGeom prst="rect">
            <a:avLst/>
          </a:prstGeom>
          <a:solidFill>
            <a:schemeClr val="accent3">
              <a:lumMod val="60000"/>
              <a:lumOff val="40000"/>
            </a:schemeClr>
          </a:solidFill>
        </p:spPr>
        <p:txBody>
          <a:bodyPr wrap="square">
            <a:spAutoFit/>
          </a:bodyPr>
          <a:lstStyle/>
          <a:p>
            <a:r>
              <a:rPr lang="en-US" dirty="0">
                <a:solidFill>
                  <a:srgbClr val="000000"/>
                </a:solidFill>
                <a:latin typeface="Adobe Garamond Pro"/>
              </a:rPr>
              <a:t>While there are challenges in rural practice, the rewards can be great. In the end, highly skilled and creative nurses are prepared to “leave no stone unturned” when caring for patients in rural and remote communities. </a:t>
            </a:r>
            <a:endParaRPr lang="en-US" dirty="0" smtClean="0">
              <a:solidFill>
                <a:srgbClr val="000000"/>
              </a:solidFill>
              <a:latin typeface="Adobe Garamond Pro"/>
            </a:endParaRPr>
          </a:p>
          <a:p>
            <a:endParaRPr lang="en-US" dirty="0" smtClean="0">
              <a:solidFill>
                <a:srgbClr val="000000"/>
              </a:solidFill>
              <a:latin typeface="Adobe Garamond Pro"/>
            </a:endParaRPr>
          </a:p>
          <a:p>
            <a:pPr lvl="0">
              <a:spcBef>
                <a:spcPct val="20000"/>
              </a:spcBef>
            </a:pPr>
            <a:r>
              <a:rPr lang="en-US" sz="1100" i="1" dirty="0">
                <a:solidFill>
                  <a:srgbClr val="000000"/>
                </a:solidFill>
                <a:latin typeface="Myriad Pro"/>
              </a:rPr>
              <a:t>Angeline Bushy, PhD, RN, </a:t>
            </a:r>
            <a:r>
              <a:rPr lang="en-US" sz="1100" i="1" dirty="0" smtClean="0">
                <a:solidFill>
                  <a:srgbClr val="000000"/>
                </a:solidFill>
                <a:latin typeface="Myriad Pro"/>
              </a:rPr>
              <a:t>FAAN</a:t>
            </a:r>
            <a:r>
              <a:rPr lang="en-US" sz="1100" dirty="0">
                <a:solidFill>
                  <a:srgbClr val="000000"/>
                </a:solidFill>
                <a:latin typeface="Myriad Pro"/>
              </a:rPr>
              <a:t> Nursing in Rural and Frontier Areas: Issues, Challenges and Opportunities</a:t>
            </a:r>
            <a:endParaRPr lang="en-US" sz="1100" dirty="0">
              <a:solidFill>
                <a:prstClr val="black"/>
              </a:solidFill>
            </a:endParaRPr>
          </a:p>
          <a:p>
            <a:endParaRPr lang="en-US" dirty="0"/>
          </a:p>
        </p:txBody>
      </p:sp>
    </p:spTree>
    <p:extLst>
      <p:ext uri="{BB962C8B-B14F-4D97-AF65-F5344CB8AC3E}">
        <p14:creationId xmlns:p14="http://schemas.microsoft.com/office/powerpoint/2010/main" val="2786211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title="List of Links to Resources"/>
          <p:cNvSpPr>
            <a:spLocks noGrp="1"/>
          </p:cNvSpPr>
          <p:nvPr>
            <p:ph idx="1"/>
          </p:nvPr>
        </p:nvSpPr>
        <p:spPr/>
        <p:txBody>
          <a:bodyPr>
            <a:normAutofit/>
          </a:bodyPr>
          <a:lstStyle/>
          <a:p>
            <a:r>
              <a:rPr lang="en-US" sz="1400" b="1" dirty="0" smtClean="0"/>
              <a:t>Rural Health Information Hub  (formerly RAC – Rural Assistance Center) </a:t>
            </a:r>
            <a:r>
              <a:rPr lang="en-US" sz="1400" b="1" dirty="0" smtClean="0">
                <a:solidFill>
                  <a:srgbClr val="380BB5"/>
                </a:solidFill>
                <a:hlinkClick r:id="rId3" tooltip="Rural Health Information Hub  "/>
              </a:rPr>
              <a:t>https</a:t>
            </a:r>
            <a:r>
              <a:rPr lang="en-US" sz="1400" b="1" dirty="0">
                <a:solidFill>
                  <a:srgbClr val="380BB5"/>
                </a:solidFill>
                <a:hlinkClick r:id="rId3" tooltip="Rural Health Information Hub  "/>
              </a:rPr>
              <a:t>://</a:t>
            </a:r>
            <a:r>
              <a:rPr lang="en-US" sz="1400" b="1" dirty="0" smtClean="0">
                <a:solidFill>
                  <a:srgbClr val="380BB5"/>
                </a:solidFill>
                <a:hlinkClick r:id="rId3" tooltip="Rural Health Information Hub  "/>
              </a:rPr>
              <a:t>www.ruralhealthinfo.org</a:t>
            </a:r>
            <a:r>
              <a:rPr lang="en-US" sz="1400" b="1" dirty="0" smtClean="0">
                <a:solidFill>
                  <a:srgbClr val="380BB5"/>
                </a:solidFill>
              </a:rPr>
              <a:t> </a:t>
            </a:r>
            <a:r>
              <a:rPr lang="en-US" sz="1400" b="1" dirty="0" smtClean="0"/>
              <a:t>- links to each state  </a:t>
            </a:r>
          </a:p>
          <a:p>
            <a:pPr marL="457200" lvl="1" indent="0">
              <a:buNone/>
            </a:pPr>
            <a:endParaRPr lang="en-US" sz="1400" b="1" dirty="0" smtClean="0"/>
          </a:p>
          <a:p>
            <a:pPr lvl="0"/>
            <a:r>
              <a:rPr lang="en-US" sz="1400" b="1" dirty="0">
                <a:solidFill>
                  <a:prstClr val="black"/>
                </a:solidFill>
              </a:rPr>
              <a:t>Mental Health </a:t>
            </a:r>
            <a:r>
              <a:rPr lang="en-US" sz="1400" b="1" dirty="0" smtClean="0">
                <a:solidFill>
                  <a:prstClr val="black"/>
                </a:solidFill>
              </a:rPr>
              <a:t>America      </a:t>
            </a:r>
            <a:r>
              <a:rPr lang="en-US" sz="1400" b="1" dirty="0" smtClean="0">
                <a:hlinkClick r:id="rId4" tooltip="Link to the Mental Health America      "/>
              </a:rPr>
              <a:t>http://mentalhealthamerica.net</a:t>
            </a:r>
            <a:endParaRPr lang="en-US" sz="1400" b="1" dirty="0" smtClean="0"/>
          </a:p>
          <a:p>
            <a:pPr marL="0" lvl="0" indent="0">
              <a:buNone/>
            </a:pPr>
            <a:endParaRPr lang="en-US" sz="1400" b="1" dirty="0" smtClean="0"/>
          </a:p>
          <a:p>
            <a:pPr lvl="0"/>
            <a:r>
              <a:rPr lang="en-US" sz="1400" b="1" dirty="0" smtClean="0"/>
              <a:t>eXtension       </a:t>
            </a:r>
            <a:r>
              <a:rPr lang="en-US" sz="1400" b="1" dirty="0" smtClean="0">
                <a:hlinkClick r:id="rId5" tooltip="Extension.org"/>
              </a:rPr>
              <a:t>http://www.extension.org/pages/70313/production-agriculture-and-stress</a:t>
            </a:r>
            <a:r>
              <a:rPr lang="en-US" sz="1400" b="1" dirty="0" smtClean="0"/>
              <a:t> </a:t>
            </a:r>
          </a:p>
          <a:p>
            <a:pPr marL="0" lvl="0" indent="0">
              <a:buNone/>
            </a:pPr>
            <a:endParaRPr lang="en-US" sz="1400" b="1" dirty="0" smtClean="0"/>
          </a:p>
          <a:p>
            <a:pPr marL="0" lvl="0" indent="0">
              <a:buNone/>
            </a:pPr>
            <a:endParaRPr lang="en-US" sz="1400" b="1" dirty="0" smtClean="0"/>
          </a:p>
          <a:p>
            <a:pPr lvl="0"/>
            <a:r>
              <a:rPr lang="en-US" sz="1400" b="1" dirty="0" smtClean="0"/>
              <a:t>University of Minnesota Extension   Dealing with Stress: A </a:t>
            </a:r>
            <a:r>
              <a:rPr lang="en-US" sz="1400" b="1" dirty="0"/>
              <a:t>W</a:t>
            </a:r>
            <a:r>
              <a:rPr lang="en-US" sz="1400" b="1" dirty="0" smtClean="0"/>
              <a:t>eb-based Educational Series</a:t>
            </a:r>
          </a:p>
          <a:p>
            <a:pPr marL="914400" lvl="2" indent="0">
              <a:buNone/>
            </a:pPr>
            <a:r>
              <a:rPr lang="en-US" sz="1400" b="1" dirty="0" smtClean="0">
                <a:hlinkClick r:id="rId6" tooltip="University of Minnesota Extension   Dealing with Stress: A Web-based Educational Series"/>
              </a:rPr>
              <a:t>http://www.extension.umn.edu/family/live-healthy-live-well/healthy-minds/dealing-with-stress/</a:t>
            </a:r>
            <a:r>
              <a:rPr lang="en-US" sz="1400" b="1" dirty="0" smtClean="0"/>
              <a:t>  </a:t>
            </a:r>
          </a:p>
          <a:p>
            <a:pPr marL="914400" lvl="2" indent="0">
              <a:buNone/>
            </a:pPr>
            <a:endParaRPr lang="en-US" sz="1400" b="1" dirty="0" smtClean="0"/>
          </a:p>
          <a:p>
            <a:pPr marL="400050"/>
            <a:r>
              <a:rPr lang="en-US" sz="1400" b="1" dirty="0" smtClean="0"/>
              <a:t>Mental Health First Aid   </a:t>
            </a:r>
            <a:r>
              <a:rPr lang="en-US" sz="1400" b="1" dirty="0" smtClean="0">
                <a:hlinkClick r:id="rId7" tooltip="Mental Health First Aid   "/>
              </a:rPr>
              <a:t>http://www.integration.samhsa.gov/mental-health-first-aid</a:t>
            </a:r>
            <a:r>
              <a:rPr lang="en-US" sz="1400" b="1" dirty="0" smtClean="0"/>
              <a:t> </a:t>
            </a:r>
          </a:p>
          <a:p>
            <a:pPr marL="57150" indent="0">
              <a:buNone/>
            </a:pPr>
            <a:endParaRPr lang="en-US" sz="1400" b="1" dirty="0" smtClean="0"/>
          </a:p>
          <a:p>
            <a:pPr marL="400050"/>
            <a:r>
              <a:rPr lang="en-US" sz="1400" b="1" dirty="0" smtClean="0"/>
              <a:t>The National Institute of Mental Health  Education </a:t>
            </a:r>
            <a:r>
              <a:rPr lang="en-US" sz="1400" b="1" dirty="0"/>
              <a:t>T</a:t>
            </a:r>
            <a:r>
              <a:rPr lang="en-US" sz="1400" b="1" dirty="0" smtClean="0"/>
              <a:t>opics   </a:t>
            </a:r>
            <a:r>
              <a:rPr lang="en-US" sz="1400" b="1" dirty="0" smtClean="0">
                <a:hlinkClick r:id="rId8" tooltip="The National Institute of Mental Health  Education Topics   "/>
              </a:rPr>
              <a:t>http://www.nimh.nih.gov/health/index.shtml</a:t>
            </a:r>
            <a:r>
              <a:rPr lang="en-US" sz="1400" b="1" dirty="0" smtClean="0"/>
              <a:t> </a:t>
            </a:r>
          </a:p>
        </p:txBody>
      </p:sp>
    </p:spTree>
    <p:extLst>
      <p:ext uri="{BB962C8B-B14F-4D97-AF65-F5344CB8AC3E}">
        <p14:creationId xmlns:p14="http://schemas.microsoft.com/office/powerpoint/2010/main" val="34135173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title="Text Box"/>
          <p:cNvSpPr>
            <a:spLocks noGrp="1"/>
          </p:cNvSpPr>
          <p:nvPr>
            <p:ph idx="1"/>
          </p:nvPr>
        </p:nvSpPr>
        <p:spPr>
          <a:xfrm>
            <a:off x="609600" y="1981200"/>
            <a:ext cx="8077200" cy="4144963"/>
          </a:xfrm>
        </p:spPr>
        <p:txBody>
          <a:bodyPr>
            <a:normAutofit/>
          </a:bodyPr>
          <a:lstStyle/>
          <a:p>
            <a:r>
              <a:rPr lang="en-US" sz="1400" b="1" dirty="0" smtClean="0"/>
              <a:t>National Alliance for Mental Illness    </a:t>
            </a:r>
            <a:r>
              <a:rPr lang="en-US" sz="1400" b="1" dirty="0" smtClean="0">
                <a:hlinkClick r:id="rId3" tooltip="National Alliance for Mental Illness    "/>
              </a:rPr>
              <a:t>www.nami.org</a:t>
            </a:r>
            <a:r>
              <a:rPr lang="en-US" sz="1400" b="1" dirty="0" smtClean="0"/>
              <a:t> </a:t>
            </a:r>
          </a:p>
          <a:p>
            <a:pPr marL="0" indent="0">
              <a:buNone/>
            </a:pPr>
            <a:endParaRPr lang="en-US" sz="1400" b="1" dirty="0"/>
          </a:p>
          <a:p>
            <a:r>
              <a:rPr lang="en-US" sz="1400" b="1" dirty="0" smtClean="0"/>
              <a:t>Rosmann, M.R. (2008) Behavioral Health Care if the Agricultural Population: A Brief History  Journal of Rural Mental Health. 32(1), </a:t>
            </a:r>
            <a:r>
              <a:rPr lang="en-US" sz="1400" b="1" dirty="0"/>
              <a:t>39-48   </a:t>
            </a:r>
            <a:r>
              <a:rPr lang="en-US" sz="1400" b="1" dirty="0">
                <a:hlinkClick r:id="rId4" tooltip="Rosmann, M.R. (2008) Behavioral Health Care if the Agricultural Population: A Brief History  Journal of Rural Mental Health. 32(1), 39-48   "/>
              </a:rPr>
              <a:t>http://www.agbehavioralhealth.com</a:t>
            </a:r>
            <a:r>
              <a:rPr lang="en-US" sz="1400" b="1" dirty="0" smtClean="0">
                <a:hlinkClick r:id="rId4" tooltip="Rosmann, M.R. (2008) Behavioral Health Care if the Agricultural Population: A Brief History  Journal of Rural Mental Health. 32(1), 39-48   "/>
              </a:rPr>
              <a:t>/</a:t>
            </a:r>
            <a:r>
              <a:rPr lang="en-US" sz="1400" b="1" dirty="0" smtClean="0"/>
              <a:t> </a:t>
            </a:r>
          </a:p>
          <a:p>
            <a:endParaRPr lang="en-US" sz="1400" b="1" dirty="0" smtClean="0"/>
          </a:p>
          <a:p>
            <a:pPr lvl="0"/>
            <a:r>
              <a:rPr lang="en-US" sz="1400" b="1" dirty="0">
                <a:solidFill>
                  <a:prstClr val="black"/>
                </a:solidFill>
              </a:rPr>
              <a:t>Migrant Clinicians Network        </a:t>
            </a:r>
            <a:r>
              <a:rPr lang="en-US" sz="1400" b="1" dirty="0">
                <a:solidFill>
                  <a:prstClr val="black"/>
                </a:solidFill>
                <a:hlinkClick r:id="rId5" tooltip="Migrant Clinicians Network        "/>
              </a:rPr>
              <a:t>http://www.migrantclinicain.org/issues/behavioralhealth.html</a:t>
            </a:r>
            <a:r>
              <a:rPr lang="en-US" sz="1400" b="1" dirty="0">
                <a:solidFill>
                  <a:prstClr val="black"/>
                </a:solidFill>
              </a:rPr>
              <a:t>  </a:t>
            </a:r>
            <a:endParaRPr lang="en-US" sz="1400" b="1" dirty="0" smtClean="0">
              <a:solidFill>
                <a:prstClr val="black"/>
              </a:solidFill>
            </a:endParaRPr>
          </a:p>
          <a:p>
            <a:pPr marL="0" lvl="0" indent="0">
              <a:buNone/>
            </a:pPr>
            <a:endParaRPr lang="en-US" sz="1400" b="1" dirty="0">
              <a:solidFill>
                <a:prstClr val="black"/>
              </a:solidFill>
            </a:endParaRPr>
          </a:p>
          <a:p>
            <a:pPr lvl="0"/>
            <a:r>
              <a:rPr lang="en-US" sz="1400" b="1" dirty="0">
                <a:solidFill>
                  <a:prstClr val="black"/>
                </a:solidFill>
              </a:rPr>
              <a:t>Farming through Difficult Times – UW Cooperative Extension    </a:t>
            </a:r>
            <a:r>
              <a:rPr lang="en-US" sz="1400" b="1" dirty="0" smtClean="0">
                <a:solidFill>
                  <a:prstClr val="black"/>
                </a:solidFill>
                <a:hlinkClick r:id="rId6" tooltip="Farming through Difficult Times – UW Cooperative Extension    "/>
              </a:rPr>
              <a:t>http</a:t>
            </a:r>
            <a:r>
              <a:rPr lang="en-US" sz="1400" b="1" dirty="0">
                <a:solidFill>
                  <a:prstClr val="black"/>
                </a:solidFill>
                <a:hlinkClick r:id="rId6" tooltip="Farming through Difficult Times – UW Cooperative Extension    "/>
              </a:rPr>
              <a:t>://fyi.uwex.edu/farmfinances/2009/09/30/communication-skills-to-deal-with-farm-stress/</a:t>
            </a:r>
            <a:r>
              <a:rPr lang="en-US" sz="1400" b="1" dirty="0">
                <a:solidFill>
                  <a:prstClr val="black"/>
                </a:solidFill>
              </a:rPr>
              <a:t> </a:t>
            </a:r>
          </a:p>
          <a:p>
            <a:pPr marL="0" indent="0">
              <a:buNone/>
            </a:pPr>
            <a:endParaRPr lang="en-US" sz="1400" b="1" dirty="0" smtClean="0"/>
          </a:p>
          <a:p>
            <a:pPr marL="400050" lvl="0"/>
            <a:r>
              <a:rPr lang="en-US" sz="1400" b="1" dirty="0">
                <a:solidFill>
                  <a:prstClr val="black"/>
                </a:solidFill>
              </a:rPr>
              <a:t>PHQ-9 &amp;PHQ-2 Screening  Tools  from American Academy of Family Physicians.   Drs. R Spritzer, J Williams, K Kroenke, et al. 	</a:t>
            </a:r>
            <a:r>
              <a:rPr lang="en-US" sz="1400" b="1" dirty="0">
                <a:solidFill>
                  <a:prstClr val="black"/>
                </a:solidFill>
                <a:hlinkClick r:id="rId7" tooltip="PHQ-9 &amp;PHQ-2 Screening  Tools  from American Academy of Family Physicians.   Drs. R Spritzer, J Williams, K Kroenke, et al. "/>
              </a:rPr>
              <a:t>http://www.aafp.org/afp/2012/0115/p139.html</a:t>
            </a:r>
            <a:r>
              <a:rPr lang="en-US" sz="1400" b="1" dirty="0">
                <a:solidFill>
                  <a:prstClr val="black"/>
                </a:solidFill>
              </a:rPr>
              <a:t> </a:t>
            </a:r>
            <a:endParaRPr lang="en-US" sz="1400" b="1" dirty="0" smtClean="0">
              <a:solidFill>
                <a:prstClr val="black"/>
              </a:solidFill>
            </a:endParaRPr>
          </a:p>
          <a:p>
            <a:pPr marL="57150" lvl="0" indent="0">
              <a:buNone/>
            </a:pPr>
            <a:endParaRPr lang="en-US" sz="1400" b="1" dirty="0" smtClean="0">
              <a:solidFill>
                <a:prstClr val="black"/>
              </a:solidFill>
            </a:endParaRPr>
          </a:p>
          <a:p>
            <a:pPr lvl="0"/>
            <a:r>
              <a:rPr lang="en-US" sz="1400" b="1" dirty="0">
                <a:solidFill>
                  <a:prstClr val="black"/>
                </a:solidFill>
              </a:rPr>
              <a:t>American Psychological Association    </a:t>
            </a:r>
            <a:r>
              <a:rPr lang="en-US" sz="1400" b="1" dirty="0">
                <a:solidFill>
                  <a:prstClr val="black"/>
                </a:solidFill>
                <a:hlinkClick r:id="rId8" tooltip="American Psychological Association    "/>
              </a:rPr>
              <a:t>http://www.apa.org/topics/anxiety/</a:t>
            </a:r>
            <a:r>
              <a:rPr lang="en-US" sz="1400" b="1" dirty="0">
                <a:solidFill>
                  <a:prstClr val="black"/>
                </a:solidFill>
              </a:rPr>
              <a:t>  </a:t>
            </a:r>
          </a:p>
          <a:p>
            <a:pPr marL="400050" lvl="0"/>
            <a:endParaRPr lang="en-US" sz="1400" dirty="0">
              <a:solidFill>
                <a:prstClr val="black"/>
              </a:solidFill>
            </a:endParaRPr>
          </a:p>
          <a:p>
            <a:endParaRPr lang="en-US" sz="1400" dirty="0"/>
          </a:p>
        </p:txBody>
      </p:sp>
    </p:spTree>
    <p:extLst>
      <p:ext uri="{BB962C8B-B14F-4D97-AF65-F5344CB8AC3E}">
        <p14:creationId xmlns:p14="http://schemas.microsoft.com/office/powerpoint/2010/main" val="34135173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1490" name="Title 1"/>
          <p:cNvSpPr>
            <a:spLocks noGrp="1"/>
          </p:cNvSpPr>
          <p:nvPr>
            <p:ph type="title"/>
          </p:nvPr>
        </p:nvSpPr>
        <p:spPr>
          <a:xfrm>
            <a:off x="609600" y="0"/>
            <a:ext cx="8229600" cy="1143000"/>
          </a:xfrm>
        </p:spPr>
        <p:txBody>
          <a:bodyPr/>
          <a:lstStyle/>
          <a:p>
            <a:pPr eaLnBrk="1" hangingPunct="1"/>
            <a:r>
              <a:rPr lang="en-US" dirty="0" smtClean="0"/>
              <a:t>Resources  </a:t>
            </a:r>
            <a:endParaRPr lang="en-US" dirty="0" smtClean="0"/>
          </a:p>
        </p:txBody>
      </p:sp>
      <p:sp>
        <p:nvSpPr>
          <p:cNvPr id="3" name="Content Placeholder 2"/>
          <p:cNvSpPr>
            <a:spLocks noGrp="1"/>
          </p:cNvSpPr>
          <p:nvPr>
            <p:ph idx="1"/>
          </p:nvPr>
        </p:nvSpPr>
        <p:spPr>
          <a:xfrm>
            <a:off x="1600200" y="2133600"/>
            <a:ext cx="7086600" cy="3992563"/>
          </a:xfrm>
        </p:spPr>
        <p:txBody>
          <a:bodyPr rtlCol="0">
            <a:normAutofit lnSpcReduction="10000"/>
          </a:bodyPr>
          <a:lstStyle/>
          <a:p>
            <a:pPr eaLnBrk="1" fontAlgn="auto" hangingPunct="1">
              <a:spcAft>
                <a:spcPts val="0"/>
              </a:spcAft>
              <a:buFont typeface="Arial" pitchFamily="34" charset="0"/>
              <a:buChar char="•"/>
              <a:defRPr/>
            </a:pPr>
            <a:r>
              <a:rPr lang="en-US" sz="2800" dirty="0" smtClean="0"/>
              <a:t>Occupational Safety &amp; Health Administration </a:t>
            </a:r>
            <a:r>
              <a:rPr lang="en-US" sz="2800" u="sng" dirty="0" smtClean="0">
                <a:solidFill>
                  <a:schemeClr val="tx2">
                    <a:lumMod val="60000"/>
                    <a:lumOff val="40000"/>
                  </a:schemeClr>
                </a:solidFill>
                <a:hlinkClick r:id="rId4" tooltip="Link to OSHA.gov"/>
              </a:rPr>
              <a:t>www.osha.gov</a:t>
            </a:r>
            <a:endParaRPr lang="en-US" sz="2800" u="sng" dirty="0" smtClean="0">
              <a:solidFill>
                <a:schemeClr val="tx2">
                  <a:lumMod val="60000"/>
                  <a:lumOff val="40000"/>
                </a:schemeClr>
              </a:solidFill>
            </a:endParaRPr>
          </a:p>
          <a:p>
            <a:pPr eaLnBrk="1" fontAlgn="auto" hangingPunct="1">
              <a:spcAft>
                <a:spcPts val="0"/>
              </a:spcAft>
              <a:buFont typeface="Arial" pitchFamily="34" charset="0"/>
              <a:buChar char="•"/>
              <a:defRPr/>
            </a:pPr>
            <a:r>
              <a:rPr lang="en-US" sz="2800" dirty="0" smtClean="0"/>
              <a:t>Institute for Occupational Safety &amp; Health </a:t>
            </a:r>
            <a:r>
              <a:rPr lang="en-US" sz="2800" u="sng" dirty="0" smtClean="0">
                <a:solidFill>
                  <a:srgbClr val="0070C0"/>
                </a:solidFill>
                <a:hlinkClick r:id="rId5" tooltip="Link to NIOSH"/>
              </a:rPr>
              <a:t>www.cdc.gov/niosh</a:t>
            </a:r>
            <a:r>
              <a:rPr lang="en-US" sz="2800" dirty="0" smtClean="0"/>
              <a:t> ~ home for NIOSH Ag Centers</a:t>
            </a:r>
          </a:p>
          <a:p>
            <a:pPr eaLnBrk="1" fontAlgn="auto" hangingPunct="1">
              <a:spcAft>
                <a:spcPts val="0"/>
              </a:spcAft>
              <a:buFont typeface="Arial" pitchFamily="34" charset="0"/>
              <a:buChar char="•"/>
              <a:defRPr/>
            </a:pPr>
            <a:r>
              <a:rPr lang="en-US" sz="2800" dirty="0" smtClean="0"/>
              <a:t>AgriSafe – </a:t>
            </a:r>
            <a:r>
              <a:rPr lang="en-US" sz="2800" u="sng" dirty="0" smtClean="0">
                <a:solidFill>
                  <a:srgbClr val="0070C0"/>
                </a:solidFill>
                <a:hlinkClick r:id="rId6" tooltip="Link to AgriSafe"/>
              </a:rPr>
              <a:t>www.agrisafe.org</a:t>
            </a:r>
            <a:endParaRPr lang="en-US" sz="2800" u="sng" dirty="0" smtClean="0">
              <a:solidFill>
                <a:srgbClr val="0070C0"/>
              </a:solidFill>
            </a:endParaRPr>
          </a:p>
          <a:p>
            <a:pPr eaLnBrk="1" fontAlgn="auto" hangingPunct="1">
              <a:spcAft>
                <a:spcPts val="0"/>
              </a:spcAft>
              <a:buFont typeface="Arial" pitchFamily="34" charset="0"/>
              <a:buChar char="•"/>
              <a:defRPr/>
            </a:pPr>
            <a:r>
              <a:rPr lang="en-US" sz="2800" dirty="0" smtClean="0"/>
              <a:t>National Education Center for Agricultural Safety  </a:t>
            </a:r>
            <a:r>
              <a:rPr lang="en-US" sz="2800" u="sng" dirty="0" smtClean="0">
                <a:solidFill>
                  <a:srgbClr val="0070C0"/>
                </a:solidFill>
                <a:hlinkClick r:id="rId7" tooltip="National Educaiton Center for Agricultural Safety"/>
              </a:rPr>
              <a:t>www.necasag.org</a:t>
            </a:r>
            <a:endParaRPr lang="en-US" sz="2800" u="sng" dirty="0" smtClean="0">
              <a:solidFill>
                <a:srgbClr val="0070C0"/>
              </a:solidFill>
            </a:endParaRPr>
          </a:p>
          <a:p>
            <a:pPr eaLnBrk="1" fontAlgn="auto" hangingPunct="1">
              <a:spcAft>
                <a:spcPts val="0"/>
              </a:spcAft>
              <a:buFont typeface="Arial" pitchFamily="34" charset="0"/>
              <a:buChar char="•"/>
              <a:defRPr/>
            </a:pPr>
            <a:r>
              <a:rPr lang="en-US" sz="2800" dirty="0" smtClean="0"/>
              <a:t>National Safety Council- </a:t>
            </a:r>
            <a:r>
              <a:rPr lang="en-US" sz="2800" u="sng" dirty="0" smtClean="0">
                <a:solidFill>
                  <a:srgbClr val="0070C0"/>
                </a:solidFill>
                <a:hlinkClick r:id="rId8" tooltip="Link to National Safety Council"/>
              </a:rPr>
              <a:t>www.nsc.org</a:t>
            </a:r>
            <a:endParaRPr lang="en-US" sz="2800" u="sng" dirty="0" smtClean="0">
              <a:solidFill>
                <a:srgbClr val="0070C0"/>
              </a:solidFill>
            </a:endParaRPr>
          </a:p>
          <a:p>
            <a:pPr marL="0" indent="0" eaLnBrk="1" fontAlgn="auto" hangingPunct="1">
              <a:spcAft>
                <a:spcPts val="0"/>
              </a:spcAft>
              <a:buNone/>
              <a:defRPr/>
            </a:pPr>
            <a:endParaRPr lang="en-US" dirty="0"/>
          </a:p>
        </p:txBody>
      </p:sp>
    </p:spTree>
    <p:extLst>
      <p:ext uri="{BB962C8B-B14F-4D97-AF65-F5344CB8AC3E}">
        <p14:creationId xmlns:p14="http://schemas.microsoft.com/office/powerpoint/2010/main" val="3712686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4915" y="152400"/>
            <a:ext cx="8229600" cy="792162"/>
          </a:xfrm>
        </p:spPr>
        <p:txBody>
          <a:bodyPr>
            <a:normAutofit/>
          </a:bodyPr>
          <a:lstStyle/>
          <a:p>
            <a:r>
              <a:rPr lang="en-US" sz="3600" dirty="0" smtClean="0"/>
              <a:t>Recognize the Leaders</a:t>
            </a:r>
            <a:endParaRPr lang="en-US" sz="3600" dirty="0"/>
          </a:p>
        </p:txBody>
      </p:sp>
      <p:sp>
        <p:nvSpPr>
          <p:cNvPr id="3" name="Content Placeholder 2"/>
          <p:cNvSpPr>
            <a:spLocks noGrp="1"/>
          </p:cNvSpPr>
          <p:nvPr>
            <p:ph idx="1"/>
          </p:nvPr>
        </p:nvSpPr>
        <p:spPr>
          <a:xfrm>
            <a:off x="1891937" y="2286000"/>
            <a:ext cx="6781800" cy="3840163"/>
          </a:xfrm>
        </p:spPr>
        <p:txBody>
          <a:bodyPr>
            <a:normAutofit lnSpcReduction="10000"/>
          </a:bodyPr>
          <a:lstStyle/>
          <a:p>
            <a:pPr marL="0" indent="0">
              <a:buNone/>
            </a:pPr>
            <a:r>
              <a:rPr lang="en-US" sz="2400" dirty="0" smtClean="0"/>
              <a:t>Over the past twenty five years, several leaders and organizations in the field of agricultural health and safety have worked hard to provide research data and develop educational resources to help care providers and educators identify many of the issues related to stress in agriculture. </a:t>
            </a:r>
          </a:p>
          <a:p>
            <a:pPr marL="0" indent="0">
              <a:buNone/>
            </a:pPr>
            <a:endParaRPr lang="en-US" sz="2400" dirty="0"/>
          </a:p>
          <a:p>
            <a:pPr marL="0" indent="0">
              <a:buNone/>
            </a:pPr>
            <a:r>
              <a:rPr lang="en-US" sz="2400" dirty="0" smtClean="0"/>
              <a:t>The AgriSafe staff is most grateful for their efforts and their work will be recognized throughout this presentation.</a:t>
            </a:r>
            <a:endParaRPr lang="en-US" sz="2400" dirty="0"/>
          </a:p>
        </p:txBody>
      </p:sp>
    </p:spTree>
    <p:extLst>
      <p:ext uri="{BB962C8B-B14F-4D97-AF65-F5344CB8AC3E}">
        <p14:creationId xmlns:p14="http://schemas.microsoft.com/office/powerpoint/2010/main" val="2386681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417"/>
            <a:ext cx="8229600" cy="1143000"/>
          </a:xfrm>
        </p:spPr>
        <p:txBody>
          <a:bodyPr/>
          <a:lstStyle/>
          <a:p>
            <a:r>
              <a:rPr lang="en-US" dirty="0" smtClean="0"/>
              <a:t>Employee Rights</a:t>
            </a:r>
            <a:endParaRPr lang="en-US" dirty="0"/>
          </a:p>
        </p:txBody>
      </p:sp>
      <p:sp>
        <p:nvSpPr>
          <p:cNvPr id="4" name="Content Placeholder 2"/>
          <p:cNvSpPr>
            <a:spLocks noGrp="1"/>
          </p:cNvSpPr>
          <p:nvPr>
            <p:ph idx="1"/>
          </p:nvPr>
        </p:nvSpPr>
        <p:spPr>
          <a:xfrm>
            <a:off x="990600" y="1981200"/>
            <a:ext cx="7696200" cy="4144963"/>
          </a:xfrm>
        </p:spPr>
        <p:txBody>
          <a:bodyPr/>
          <a:lstStyle/>
          <a:p>
            <a:pPr eaLnBrk="1" hangingPunct="1">
              <a:buFont typeface="Arial" charset="0"/>
              <a:buNone/>
            </a:pPr>
            <a:r>
              <a:rPr lang="en-US" sz="2400" dirty="0" smtClean="0">
                <a:latin typeface="Arial" charset="0"/>
                <a:cs typeface="Arial" charset="0"/>
              </a:rPr>
              <a:t>You have the right to:</a:t>
            </a:r>
          </a:p>
          <a:p>
            <a:pPr eaLnBrk="1" hangingPunct="1">
              <a:buFont typeface="Arial" charset="0"/>
              <a:buNone/>
            </a:pPr>
            <a:endParaRPr lang="en-US" sz="1000"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A safe and healthful workplace </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Know about hazardous chemicals</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Information about injuries and illnesses in your workplace </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Complain or request hazard correction from employer </a:t>
            </a:r>
            <a:endParaRPr lang="en-US" sz="2400" b="1" dirty="0" smtClean="0">
              <a:latin typeface="Arial" charset="0"/>
              <a:cs typeface="Arial" charset="0"/>
            </a:endParaRPr>
          </a:p>
          <a:p>
            <a:pPr eaLnBrk="1" hangingPunct="1"/>
            <a:endParaRPr lang="en-US" dirty="0" smtClean="0"/>
          </a:p>
        </p:txBody>
      </p:sp>
    </p:spTree>
    <p:extLst>
      <p:ext uri="{BB962C8B-B14F-4D97-AF65-F5344CB8AC3E}">
        <p14:creationId xmlns:p14="http://schemas.microsoft.com/office/powerpoint/2010/main" val="39979207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086" y="17417"/>
            <a:ext cx="8229600" cy="1143000"/>
          </a:xfrm>
        </p:spPr>
        <p:txBody>
          <a:bodyPr/>
          <a:lstStyle/>
          <a:p>
            <a:r>
              <a:rPr lang="en-US" dirty="0" smtClean="0"/>
              <a:t>Employee Rights </a:t>
            </a:r>
            <a:endParaRPr lang="en-US" dirty="0"/>
          </a:p>
        </p:txBody>
      </p:sp>
      <p:sp>
        <p:nvSpPr>
          <p:cNvPr id="5" name="Content Placeholder 2"/>
          <p:cNvSpPr>
            <a:spLocks noGrp="1"/>
          </p:cNvSpPr>
          <p:nvPr>
            <p:ph idx="1"/>
          </p:nvPr>
        </p:nvSpPr>
        <p:spPr>
          <a:xfrm>
            <a:off x="838200" y="1905000"/>
            <a:ext cx="7848600" cy="4221163"/>
          </a:xfrm>
        </p:spPr>
        <p:txBody>
          <a:bodyPr/>
          <a:lstStyle/>
          <a:p>
            <a:pPr eaLnBrk="1" hangingPunct="1">
              <a:buFont typeface="Arial" charset="0"/>
              <a:buNone/>
            </a:pPr>
            <a:r>
              <a:rPr lang="en-US" sz="2400" dirty="0" smtClean="0">
                <a:latin typeface="Arial" charset="0"/>
                <a:cs typeface="Arial" charset="0"/>
              </a:rPr>
              <a:t>You have the right to:</a:t>
            </a:r>
          </a:p>
          <a:p>
            <a:pPr eaLnBrk="1" hangingPunct="1">
              <a:buFont typeface="Arial" charset="0"/>
              <a:buNone/>
            </a:pPr>
            <a:endParaRPr lang="en-US" sz="1000"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Training</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Access to hazard exposure and medical records</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File a complaint with OSHA</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Participate in an OSHA inspection</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Be free from retaliation for exercising safety and health rights</a:t>
            </a:r>
          </a:p>
          <a:p>
            <a:pPr eaLnBrk="1" hangingPunct="1"/>
            <a:endParaRPr lang="en-US" dirty="0" smtClean="0"/>
          </a:p>
        </p:txBody>
      </p:sp>
    </p:spTree>
    <p:extLst>
      <p:ext uri="{BB962C8B-B14F-4D97-AF65-F5344CB8AC3E}">
        <p14:creationId xmlns:p14="http://schemas.microsoft.com/office/powerpoint/2010/main" val="42889957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57200" y="1371601"/>
            <a:ext cx="2362200" cy="707886"/>
          </a:xfrm>
          <a:prstGeom prst="rect">
            <a:avLst/>
          </a:prstGeom>
        </p:spPr>
        <p:txBody>
          <a:bodyPr wrap="square">
            <a:spAutoFit/>
          </a:bodyPr>
          <a:lstStyle/>
          <a:p>
            <a:r>
              <a:rPr lang="en-US" sz="2000" dirty="0">
                <a:solidFill>
                  <a:prstClr val="black"/>
                </a:solidFill>
              </a:rPr>
              <a:t>Whistle Blower Protection Program </a:t>
            </a:r>
          </a:p>
        </p:txBody>
      </p:sp>
      <p:pic>
        <p:nvPicPr>
          <p:cNvPr id="7" name="Picture 2" title="Image of the OSHA FactSheet for Your Rights as a Whistleblow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0238" t="11524" r="28810" b="7714"/>
          <a:stretch/>
        </p:blipFill>
        <p:spPr bwMode="auto">
          <a:xfrm>
            <a:off x="3859696" y="609600"/>
            <a:ext cx="5315962" cy="562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lstStyle/>
          <a:p>
            <a:r>
              <a:rPr lang="en-US" dirty="0" smtClean="0"/>
              <a:t>OSHA WEB PAGES</a:t>
            </a:r>
            <a:endParaRPr lang="en-US" dirty="0"/>
          </a:p>
        </p:txBody>
      </p:sp>
      <p:pic>
        <p:nvPicPr>
          <p:cNvPr id="4" name="Picture 2" title="Image of the OSHA webpage for the Whistleblower Protection Program">
            <a:hlinkClick r:id="rId4"/>
          </p:cNvPr>
          <p:cNvPicPr>
            <a:picLocks noGrp="1" noChangeAspect="1" noChangeArrowheads="1"/>
          </p:cNvPicPr>
          <p:nvPr>
            <p:ph idx="1"/>
          </p:nvPr>
        </p:nvPicPr>
        <p:blipFill rotWithShape="1">
          <a:blip r:embed="rId5" cstate="email">
            <a:extLst>
              <a:ext uri="{28A0092B-C50C-407E-A947-70E740481C1C}">
                <a14:useLocalDpi xmlns:a14="http://schemas.microsoft.com/office/drawing/2010/main"/>
              </a:ext>
            </a:extLst>
          </a:blip>
          <a:stretch/>
        </p:blipFill>
        <p:spPr bwMode="auto">
          <a:xfrm>
            <a:off x="2838208" y="1953152"/>
            <a:ext cx="3467584" cy="3820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1229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0114" name="Title 1"/>
          <p:cNvSpPr>
            <a:spLocks noGrp="1"/>
          </p:cNvSpPr>
          <p:nvPr>
            <p:ph type="title"/>
          </p:nvPr>
        </p:nvSpPr>
        <p:spPr>
          <a:xfrm>
            <a:off x="685800" y="0"/>
            <a:ext cx="8229600" cy="1143000"/>
          </a:xfrm>
        </p:spPr>
        <p:txBody>
          <a:bodyPr/>
          <a:lstStyle/>
          <a:p>
            <a:pPr eaLnBrk="1" hangingPunct="1"/>
            <a:r>
              <a:rPr lang="en-US" smtClean="0"/>
              <a:t>State to State</a:t>
            </a:r>
          </a:p>
        </p:txBody>
      </p:sp>
      <p:sp>
        <p:nvSpPr>
          <p:cNvPr id="90115" name="Content Placeholder 2"/>
          <p:cNvSpPr>
            <a:spLocks noGrp="1"/>
          </p:cNvSpPr>
          <p:nvPr>
            <p:ph idx="1"/>
          </p:nvPr>
        </p:nvSpPr>
        <p:spPr>
          <a:xfrm>
            <a:off x="1600200" y="1828800"/>
            <a:ext cx="7086600" cy="4297363"/>
          </a:xfrm>
        </p:spPr>
        <p:txBody>
          <a:bodyPr/>
          <a:lstStyle/>
          <a:p>
            <a:pPr eaLnBrk="1" hangingPunct="1">
              <a:buFont typeface="Arial" charset="0"/>
              <a:buNone/>
            </a:pPr>
            <a:r>
              <a:rPr lang="en-US" i="1" dirty="0" smtClean="0"/>
              <a:t>	</a:t>
            </a:r>
            <a:r>
              <a:rPr lang="en-US" dirty="0" smtClean="0"/>
              <a:t>Important to check with your state OSHA  since there are 25 states that match or exceed this OSHA instruction</a:t>
            </a:r>
          </a:p>
        </p:txBody>
      </p:sp>
      <p:pic>
        <p:nvPicPr>
          <p:cNvPr id="90116" name="Picture 2" descr="Map with Legen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3581400"/>
            <a:ext cx="38862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12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487362"/>
          </a:xfrm>
        </p:spPr>
        <p:txBody>
          <a:bodyPr>
            <a:noAutofit/>
          </a:bodyPr>
          <a:lstStyle/>
          <a:p>
            <a:r>
              <a:rPr lang="en-US" sz="3600" b="1" dirty="0" smtClean="0"/>
              <a:t>Test Questions</a:t>
            </a:r>
            <a:endParaRPr lang="en-US" sz="3600" b="1" dirty="0"/>
          </a:p>
        </p:txBody>
      </p:sp>
      <p:sp>
        <p:nvSpPr>
          <p:cNvPr id="5" name="Rectangle 4"/>
          <p:cNvSpPr/>
          <p:nvPr/>
        </p:nvSpPr>
        <p:spPr>
          <a:xfrm>
            <a:off x="609600" y="1066800"/>
            <a:ext cx="8001000" cy="4860177"/>
          </a:xfrm>
          <a:prstGeom prst="rect">
            <a:avLst/>
          </a:prstGeom>
        </p:spPr>
        <p:txBody>
          <a:bodyPr wrap="square">
            <a:spAutoFit/>
          </a:bodyPr>
          <a:lstStyle/>
          <a:p>
            <a:pPr>
              <a:lnSpc>
                <a:spcPct val="107000"/>
              </a:lnSpc>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 Which of the following is </a:t>
            </a:r>
            <a:r>
              <a:rPr lang="en-US" sz="1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a:t>
            </a: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 sign of anxiety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avoidance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 rapid heart beat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 excess perspiration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 persistent worry for 4 -5 days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 insomnia</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Answer: d.    Anxiety is considered serious if persistent worry takes place over several weeks.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indent="-57150">
              <a:lnSpc>
                <a:spcPct val="107000"/>
              </a:lnSpc>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 Rural veterans have less risk of suicide than urban counterparts due to a safer and less intense environment.        T___     F___</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Answer: False – the risk for suicide among rural veterans is increased due to easier access to firearms and farm chemicals and diminished access to mental health services.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 Behavioral health is described as the promotion of optimal emotional and social well-being with an emphasis on activities of daily living rather than a state of mind.        T___   F___</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Answer: True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4.  Combativeness and blaming others is a common indicator for suicide risk.     T___   F___</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Answer: False   Blaming </a:t>
            </a:r>
            <a:r>
              <a:rPr lang="en-US" sz="10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self</a:t>
            </a: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for negative events is an indicator for suicide risk.</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5. Which of the following are effects on youth during times of stress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sleep disturbances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 clinging to friends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 lack of family communication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 change in eating habits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__all of the above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__b, c, 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__a, c</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__a, c, 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Answer: a, c, d: Typically, young people will isolate themselves from friends as they don’t want to talk about issues or feel incompetent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882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47800"/>
            <a:ext cx="8229600" cy="4692375"/>
          </a:xfrm>
          <a:prstGeom prst="rect">
            <a:avLst/>
          </a:prstGeom>
        </p:spPr>
        <p:txBody>
          <a:bodyPr wrap="square">
            <a:spAutoFit/>
          </a:bodyPr>
          <a:lstStyle/>
          <a:p>
            <a:pPr>
              <a:lnSpc>
                <a:spcPct val="107000"/>
              </a:lnSpc>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6.  The Patient Health Questionnaire-9 (PHQ-9) is a common screening tool and can be administered as a confirmation of the Patient Health Questionnaire-2(PHQ-2)            T___   F___</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Answer: True    The PHQ-9 is commonly used and only takes a few minutes to complete. The PHQ-2 consists of the first 2 questions on the PHQ-9.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7. Dysthymic disorder refers to depression that is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long term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 short term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 a combination of long and short term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Answer: a. Dysthymic disorder is long term – typically lasting at least two years.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8. Anxiety is stress that continues after a stressful event is gone.          T___   F___</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Answer: True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9. Less than 50 % of visits to healthcare providers in U.S. are related to stress.            T___   F___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Answer: False:  According to the Substance Abuse and Mental Health Services Administration (SAMHSA), 60 – 80 % of visits to healthcare providers in U.S. are related to stress.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10. One in three patients with depression suffer from drug or alcohol dependence     T___   F___</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Answer: True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a:xfrm>
            <a:off x="304800" y="76200"/>
            <a:ext cx="8229600" cy="1143000"/>
          </a:xfrm>
        </p:spPr>
        <p:txBody>
          <a:bodyPr>
            <a:normAutofit/>
          </a:bodyPr>
          <a:lstStyle/>
          <a:p>
            <a:r>
              <a:rPr lang="en-US" b="1" dirty="0"/>
              <a:t>Test </a:t>
            </a:r>
            <a:r>
              <a:rPr lang="en-US" b="1" dirty="0" smtClean="0"/>
              <a:t>Questions </a:t>
            </a:r>
            <a:endParaRPr lang="en-US" dirty="0"/>
          </a:p>
        </p:txBody>
      </p:sp>
    </p:spTree>
    <p:extLst>
      <p:ext uri="{BB962C8B-B14F-4D97-AF65-F5344CB8AC3E}">
        <p14:creationId xmlns:p14="http://schemas.microsoft.com/office/powerpoint/2010/main" val="274877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By Definition</a:t>
            </a:r>
          </a:p>
        </p:txBody>
      </p:sp>
      <p:sp>
        <p:nvSpPr>
          <p:cNvPr id="3" name="Content Placeholder 2"/>
          <p:cNvSpPr>
            <a:spLocks noGrp="1"/>
          </p:cNvSpPr>
          <p:nvPr>
            <p:ph idx="1"/>
          </p:nvPr>
        </p:nvSpPr>
        <p:spPr>
          <a:xfrm>
            <a:off x="304800" y="1600200"/>
            <a:ext cx="8534400" cy="4449763"/>
          </a:xfrm>
          <a:solidFill>
            <a:schemeClr val="accent3">
              <a:lumMod val="60000"/>
              <a:lumOff val="40000"/>
            </a:schemeClr>
          </a:solidFill>
        </p:spPr>
        <p:txBody>
          <a:bodyPr>
            <a:normAutofit lnSpcReduction="10000"/>
          </a:bodyPr>
          <a:lstStyle/>
          <a:p>
            <a:endParaRPr lang="en-US" sz="2800" b="1" dirty="0" smtClean="0"/>
          </a:p>
          <a:p>
            <a:r>
              <a:rPr lang="en-US" sz="2800" b="1" dirty="0" smtClean="0"/>
              <a:t>Mental Health</a:t>
            </a:r>
            <a:r>
              <a:rPr lang="en-US" sz="2600" dirty="0" smtClean="0"/>
              <a:t> – a state of well-being in which every individual realizes his or her own potential and can cope with the normal stresses of life, can work productively and fruitfully, and is able to make a contribution to her or his community.  </a:t>
            </a:r>
            <a:r>
              <a:rPr lang="en-US" sz="1200" dirty="0" smtClean="0"/>
              <a:t>World Health Organization (WHO)</a:t>
            </a:r>
            <a:endParaRPr lang="en-US" sz="2800" b="1" dirty="0" smtClean="0"/>
          </a:p>
          <a:p>
            <a:pPr marL="0" indent="0">
              <a:buNone/>
            </a:pPr>
            <a:endParaRPr lang="en-US" sz="2800" b="1" dirty="0" smtClean="0"/>
          </a:p>
          <a:p>
            <a:r>
              <a:rPr lang="en-US" sz="2800" b="1" dirty="0" smtClean="0"/>
              <a:t>Behavioral Health </a:t>
            </a:r>
            <a:r>
              <a:rPr lang="en-US" sz="2800" dirty="0" smtClean="0"/>
              <a:t>– </a:t>
            </a:r>
            <a:r>
              <a:rPr lang="en-US" sz="2400" dirty="0" smtClean="0"/>
              <a:t>the term used to describe care given to people to promote optimal emotional and social well being- the emphasis is on activities of daily living rather than a state of mind  (in contrast to </a:t>
            </a:r>
            <a:r>
              <a:rPr lang="en-US" sz="2400" b="1" i="1" dirty="0" smtClean="0"/>
              <a:t>mental health</a:t>
            </a:r>
            <a:r>
              <a:rPr lang="en-US" sz="2400" dirty="0" smtClean="0"/>
              <a:t>). </a:t>
            </a:r>
            <a:r>
              <a:rPr lang="en-US" sz="1100" dirty="0" smtClean="0"/>
              <a:t>Migrant Clinicians Network (MCN)</a:t>
            </a:r>
          </a:p>
        </p:txBody>
      </p:sp>
    </p:spTree>
    <p:extLst>
      <p:ext uri="{BB962C8B-B14F-4D97-AF65-F5344CB8AC3E}">
        <p14:creationId xmlns:p14="http://schemas.microsoft.com/office/powerpoint/2010/main" val="426659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By </a:t>
            </a:r>
            <a:r>
              <a:rPr lang="en-US" sz="3600" dirty="0" smtClean="0"/>
              <a:t>Definition </a:t>
            </a:r>
            <a:endParaRPr lang="en-US" sz="3600" dirty="0"/>
          </a:p>
        </p:txBody>
      </p:sp>
      <p:sp>
        <p:nvSpPr>
          <p:cNvPr id="3" name="Content Placeholder 2"/>
          <p:cNvSpPr>
            <a:spLocks noGrp="1"/>
          </p:cNvSpPr>
          <p:nvPr>
            <p:ph idx="1"/>
          </p:nvPr>
        </p:nvSpPr>
        <p:spPr>
          <a:xfrm>
            <a:off x="609600" y="1600201"/>
            <a:ext cx="8229600" cy="4343400"/>
          </a:xfrm>
          <a:solidFill>
            <a:schemeClr val="accent3">
              <a:lumMod val="60000"/>
              <a:lumOff val="40000"/>
            </a:schemeClr>
          </a:solidFill>
        </p:spPr>
        <p:txBody>
          <a:bodyPr>
            <a:normAutofit fontScale="92500" lnSpcReduction="10000"/>
          </a:bodyPr>
          <a:lstStyle/>
          <a:p>
            <a:endParaRPr lang="en-US" sz="2800" b="1" dirty="0" smtClean="0"/>
          </a:p>
          <a:p>
            <a:r>
              <a:rPr lang="en-US" sz="2800" b="1" dirty="0" smtClean="0"/>
              <a:t>Stress</a:t>
            </a:r>
            <a:r>
              <a:rPr lang="en-US" sz="2800" dirty="0" smtClean="0"/>
              <a:t> – </a:t>
            </a:r>
            <a:r>
              <a:rPr lang="en-US" sz="2400" dirty="0" smtClean="0"/>
              <a:t>a feeling of emotional or physical tension. It is a body’s reaction to a challenge or demand. In short bursts, it can be positive. Stress can be </a:t>
            </a:r>
            <a:r>
              <a:rPr lang="en-US" sz="2400" b="1" dirty="0" smtClean="0"/>
              <a:t>acute</a:t>
            </a:r>
            <a:r>
              <a:rPr lang="en-US" sz="2400" dirty="0" smtClean="0"/>
              <a:t> or </a:t>
            </a:r>
            <a:r>
              <a:rPr lang="en-US" sz="2400" b="1" dirty="0" smtClean="0"/>
              <a:t>chronic</a:t>
            </a:r>
            <a:r>
              <a:rPr lang="en-US" sz="2400" dirty="0" smtClean="0"/>
              <a:t>.  </a:t>
            </a:r>
            <a:r>
              <a:rPr lang="en-US" sz="1100" dirty="0" smtClean="0"/>
              <a:t>National Institute of Health (NIH)</a:t>
            </a:r>
          </a:p>
          <a:p>
            <a:r>
              <a:rPr lang="en-US" sz="2800" b="1" dirty="0" smtClean="0"/>
              <a:t>Anxiety </a:t>
            </a:r>
            <a:r>
              <a:rPr lang="en-US" sz="2400" dirty="0" smtClean="0"/>
              <a:t>– an emotion characterized by feelings of tension, worried thoughts, and physical changes (i.e.: increase in blood pressure) Anxiety is stress that continues after the stressor is gone. </a:t>
            </a:r>
            <a:r>
              <a:rPr lang="en-US" sz="2400" dirty="0"/>
              <a:t> </a:t>
            </a:r>
            <a:r>
              <a:rPr lang="en-US" sz="2400" dirty="0" smtClean="0"/>
              <a:t>                                </a:t>
            </a:r>
            <a:r>
              <a:rPr lang="en-US" sz="1100" dirty="0" smtClean="0"/>
              <a:t>American Psychological Association / National Institute of Health (NIH)</a:t>
            </a:r>
          </a:p>
          <a:p>
            <a:pPr marL="0" indent="0">
              <a:buNone/>
            </a:pPr>
            <a:endParaRPr lang="en-US" sz="1100" dirty="0" smtClean="0"/>
          </a:p>
          <a:p>
            <a:r>
              <a:rPr lang="en-US" sz="2800" b="1" dirty="0" smtClean="0"/>
              <a:t>Depression </a:t>
            </a:r>
            <a:r>
              <a:rPr lang="en-US" sz="2200" dirty="0" smtClean="0"/>
              <a:t>– an illness that involves the body, mood, and thoughts interfering with daily life and normal function. It is a bio-chemical imbalance. Depression can be short term or long term(dysthymic).                         </a:t>
            </a:r>
            <a:r>
              <a:rPr lang="en-US" sz="1200" dirty="0" smtClean="0"/>
              <a:t>Psychology Today  </a:t>
            </a:r>
          </a:p>
        </p:txBody>
      </p:sp>
    </p:spTree>
    <p:extLst>
      <p:ext uri="{BB962C8B-B14F-4D97-AF65-F5344CB8AC3E}">
        <p14:creationId xmlns:p14="http://schemas.microsoft.com/office/powerpoint/2010/main" val="291553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914400"/>
          </a:xfrm>
        </p:spPr>
        <p:txBody>
          <a:bodyPr>
            <a:normAutofit/>
          </a:bodyPr>
          <a:lstStyle/>
          <a:p>
            <a:r>
              <a:rPr lang="en-US" sz="3600" dirty="0" smtClean="0"/>
              <a:t>Some Statistics</a:t>
            </a:r>
            <a:endParaRPr lang="en-US" sz="3600" dirty="0"/>
          </a:p>
        </p:txBody>
      </p:sp>
      <p:sp>
        <p:nvSpPr>
          <p:cNvPr id="3" name="Content Placeholder 2"/>
          <p:cNvSpPr>
            <a:spLocks noGrp="1"/>
          </p:cNvSpPr>
          <p:nvPr>
            <p:ph idx="1"/>
          </p:nvPr>
        </p:nvSpPr>
        <p:spPr>
          <a:xfrm>
            <a:off x="838200" y="1981200"/>
            <a:ext cx="7696200" cy="4267200"/>
          </a:xfrm>
          <a:noFill/>
        </p:spPr>
        <p:txBody>
          <a:bodyPr>
            <a:normAutofit fontScale="40000" lnSpcReduction="20000"/>
          </a:bodyPr>
          <a:lstStyle/>
          <a:p>
            <a:endParaRPr lang="en-US" sz="4200" dirty="0" smtClean="0"/>
          </a:p>
          <a:p>
            <a:r>
              <a:rPr lang="en-US" sz="4200" dirty="0" smtClean="0"/>
              <a:t>60 – 80 % of visits to healthcare providers in U.S. are related to stress --almost 20% of people live in rural areas. </a:t>
            </a:r>
            <a:r>
              <a:rPr lang="en-US" sz="3500" dirty="0" smtClean="0"/>
              <a:t>Substance Abuse and Mental Health Services Admiration (SAMHSA ) </a:t>
            </a:r>
          </a:p>
          <a:p>
            <a:endParaRPr lang="en-US" sz="4200" dirty="0" smtClean="0"/>
          </a:p>
          <a:p>
            <a:r>
              <a:rPr lang="en-US" sz="4200" dirty="0" smtClean="0"/>
              <a:t>Nearly 74% of Americans who seek help for symptoms of depression will go to a primary care provider.  </a:t>
            </a:r>
            <a:r>
              <a:rPr lang="en-US" sz="3000" dirty="0" smtClean="0"/>
              <a:t>Mental Health America</a:t>
            </a:r>
          </a:p>
          <a:p>
            <a:endParaRPr lang="en-US" sz="4200" dirty="0" smtClean="0"/>
          </a:p>
          <a:p>
            <a:r>
              <a:rPr lang="en-US" sz="4200" dirty="0" smtClean="0"/>
              <a:t>Unfortunately, the diagnosis of depression is missed about 50% of the time in a primary care setting. </a:t>
            </a:r>
            <a:r>
              <a:rPr lang="en-US" sz="3000" dirty="0" smtClean="0"/>
              <a:t>Mental Health America</a:t>
            </a:r>
          </a:p>
          <a:p>
            <a:endParaRPr lang="en-US" sz="4200" dirty="0" smtClean="0"/>
          </a:p>
          <a:p>
            <a:r>
              <a:rPr lang="en-US" sz="4200" dirty="0" smtClean="0"/>
              <a:t>According to SAMHSA, in 2012- 18.7% of non-metro county residents experienced  mental illness within the past year…over 7 million people. </a:t>
            </a:r>
          </a:p>
          <a:p>
            <a:pPr lvl="2">
              <a:buFont typeface="Wingdings" panose="05000000000000000000" pitchFamily="2" charset="2"/>
              <a:buChar char="Ø"/>
            </a:pPr>
            <a:r>
              <a:rPr lang="en-US" sz="4200" dirty="0" smtClean="0"/>
              <a:t>3.6% of these residents contemplated suicide</a:t>
            </a:r>
            <a:endParaRPr lang="en-US" sz="2900" dirty="0" smtClean="0"/>
          </a:p>
          <a:p>
            <a:pPr marL="457200" lvl="1" indent="0">
              <a:buNone/>
            </a:pPr>
            <a:r>
              <a:rPr lang="en-US" dirty="0" smtClean="0"/>
              <a:t>										</a:t>
            </a:r>
          </a:p>
          <a:p>
            <a:pPr lvl="2"/>
            <a:endParaRPr lang="en-US" dirty="0" smtClean="0"/>
          </a:p>
          <a:p>
            <a:pPr marL="971550" lvl="1" indent="-457200"/>
            <a:endParaRPr lang="en-US" dirty="0" smtClean="0"/>
          </a:p>
          <a:p>
            <a:pPr lvl="1"/>
            <a:endParaRPr lang="en-US" dirty="0" smtClean="0"/>
          </a:p>
        </p:txBody>
      </p:sp>
    </p:spTree>
    <p:extLst>
      <p:ext uri="{BB962C8B-B14F-4D97-AF65-F5344CB8AC3E}">
        <p14:creationId xmlns:p14="http://schemas.microsoft.com/office/powerpoint/2010/main" val="109050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3600" dirty="0" smtClean="0"/>
              <a:t>Economic Concerns</a:t>
            </a:r>
            <a:endParaRPr lang="en-US" sz="3600" dirty="0"/>
          </a:p>
        </p:txBody>
      </p:sp>
      <p:sp>
        <p:nvSpPr>
          <p:cNvPr id="3" name="Content Placeholder 2"/>
          <p:cNvSpPr>
            <a:spLocks noGrp="1"/>
          </p:cNvSpPr>
          <p:nvPr>
            <p:ph idx="1"/>
          </p:nvPr>
        </p:nvSpPr>
        <p:spPr/>
        <p:txBody>
          <a:bodyPr>
            <a:normAutofit fontScale="92500"/>
          </a:bodyPr>
          <a:lstStyle/>
          <a:p>
            <a:pPr marL="0" indent="0">
              <a:buNone/>
            </a:pPr>
            <a:r>
              <a:rPr lang="en-US" i="1" dirty="0" smtClean="0"/>
              <a:t>There are troubling storm clouds gathering once again on farming’s economic climate</a:t>
            </a:r>
            <a:r>
              <a:rPr lang="en-US" dirty="0" smtClean="0"/>
              <a:t>…</a:t>
            </a:r>
          </a:p>
          <a:p>
            <a:pPr>
              <a:buFont typeface="Wingdings" panose="05000000000000000000" pitchFamily="2" charset="2"/>
              <a:buChar char="Ø"/>
            </a:pPr>
            <a:r>
              <a:rPr lang="en-US" sz="2000" dirty="0" smtClean="0"/>
              <a:t>low commodity prices</a:t>
            </a:r>
          </a:p>
          <a:p>
            <a:pPr>
              <a:buFont typeface="Wingdings" panose="05000000000000000000" pitchFamily="2" charset="2"/>
              <a:buChar char="Ø"/>
            </a:pPr>
            <a:r>
              <a:rPr lang="en-US" sz="2000" dirty="0"/>
              <a:t>h</a:t>
            </a:r>
            <a:r>
              <a:rPr lang="en-US" sz="2000" dirty="0" smtClean="0"/>
              <a:t>igh land values &amp; rent</a:t>
            </a:r>
          </a:p>
          <a:p>
            <a:pPr>
              <a:buFont typeface="Wingdings" panose="05000000000000000000" pitchFamily="2" charset="2"/>
              <a:buChar char="Ø"/>
            </a:pPr>
            <a:r>
              <a:rPr lang="en-US" sz="2000" dirty="0"/>
              <a:t>h</a:t>
            </a:r>
            <a:r>
              <a:rPr lang="en-US" sz="2000" dirty="0" smtClean="0"/>
              <a:t>igh input production costs</a:t>
            </a:r>
          </a:p>
          <a:p>
            <a:pPr>
              <a:buFont typeface="Wingdings" panose="05000000000000000000" pitchFamily="2" charset="2"/>
              <a:buChar char="Ø"/>
            </a:pPr>
            <a:r>
              <a:rPr lang="en-US" sz="2000" dirty="0"/>
              <a:t>a</a:t>
            </a:r>
            <a:r>
              <a:rPr lang="en-US" sz="2000" dirty="0" smtClean="0"/>
              <a:t>vian flu epidemic – may reduce exports and reduce demand for feed grains</a:t>
            </a:r>
          </a:p>
          <a:p>
            <a:pPr>
              <a:buFont typeface="Wingdings" panose="05000000000000000000" pitchFamily="2" charset="2"/>
              <a:buChar char="Ø"/>
            </a:pPr>
            <a:r>
              <a:rPr lang="en-US" sz="2000" dirty="0"/>
              <a:t> </a:t>
            </a:r>
            <a:r>
              <a:rPr lang="en-US" sz="2000" dirty="0" smtClean="0"/>
              <a:t>persistent drought in western states</a:t>
            </a:r>
          </a:p>
          <a:p>
            <a:pPr marL="0" indent="0">
              <a:buNone/>
            </a:pPr>
            <a:r>
              <a:rPr lang="en-US" i="1" dirty="0" smtClean="0"/>
              <a:t>The next two to five years may be stressful for many farm families and rural communities….</a:t>
            </a:r>
          </a:p>
          <a:p>
            <a:pPr marL="0" indent="0">
              <a:buNone/>
            </a:pPr>
            <a:r>
              <a:rPr lang="en-US" i="1" dirty="0"/>
              <a:t>	</a:t>
            </a:r>
            <a:r>
              <a:rPr lang="en-US" i="1" dirty="0" smtClean="0"/>
              <a:t>		</a:t>
            </a:r>
            <a:r>
              <a:rPr lang="en-US" sz="2200" i="1" dirty="0" smtClean="0"/>
              <a:t>Paul Lasley, PhD - Iowa State University   May 2015</a:t>
            </a:r>
            <a:endParaRPr lang="en-US" sz="2200" i="1" dirty="0"/>
          </a:p>
        </p:txBody>
      </p:sp>
    </p:spTree>
    <p:extLst>
      <p:ext uri="{BB962C8B-B14F-4D97-AF65-F5344CB8AC3E}">
        <p14:creationId xmlns:p14="http://schemas.microsoft.com/office/powerpoint/2010/main" val="89023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3646</TotalTime>
  <Words>3580</Words>
  <Application>Microsoft Office PowerPoint</Application>
  <PresentationFormat>On-screen Show (4:3)</PresentationFormat>
  <Paragraphs>559</Paragraphs>
  <Slides>55</Slides>
  <Notes>28</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Office Theme</vt:lpstr>
      <vt:lpstr>2_Office Theme</vt:lpstr>
      <vt:lpstr>6_Office Theme</vt:lpstr>
      <vt:lpstr>Integration of Behavioral Health Practices in Agriculture </vt:lpstr>
      <vt:lpstr>Susan Harwood Training Grant</vt:lpstr>
      <vt:lpstr>Intended Audience</vt:lpstr>
      <vt:lpstr>Focus Areas for Presentation</vt:lpstr>
      <vt:lpstr>Recognize the Leaders</vt:lpstr>
      <vt:lpstr>By Definition</vt:lpstr>
      <vt:lpstr>By Definition </vt:lpstr>
      <vt:lpstr>Some Statistics</vt:lpstr>
      <vt:lpstr>Economic Concerns</vt:lpstr>
      <vt:lpstr>Agricultural Traits</vt:lpstr>
      <vt:lpstr>Agricultural Traits  </vt:lpstr>
      <vt:lpstr>Rural vs. Urban</vt:lpstr>
      <vt:lpstr>Barriers </vt:lpstr>
      <vt:lpstr>The Mental Illness Stigma</vt:lpstr>
      <vt:lpstr>Stressors</vt:lpstr>
      <vt:lpstr>Testimonial</vt:lpstr>
      <vt:lpstr>Manifestations of Unmanageable Stress</vt:lpstr>
      <vt:lpstr>Manifestations of Unmanageable Stress </vt:lpstr>
      <vt:lpstr>Anxiety: Signs / Symptoms</vt:lpstr>
      <vt:lpstr>Depression: Signs / Symptoms</vt:lpstr>
      <vt:lpstr>Substance Abuse: Signs / Symptoms</vt:lpstr>
      <vt:lpstr>Suicide – Warning Signs</vt:lpstr>
      <vt:lpstr>Suicidal Thoughts vs. Lashing Out</vt:lpstr>
      <vt:lpstr>Coping</vt:lpstr>
      <vt:lpstr>Coping Strategies</vt:lpstr>
      <vt:lpstr>Who Is Affected?</vt:lpstr>
      <vt:lpstr>Who is Affected</vt:lpstr>
      <vt:lpstr>Stress</vt:lpstr>
      <vt:lpstr>Challenges   </vt:lpstr>
      <vt:lpstr>Youth</vt:lpstr>
      <vt:lpstr>Youth </vt:lpstr>
      <vt:lpstr>VETERANS</vt:lpstr>
      <vt:lpstr>Co-Occurring Disorders</vt:lpstr>
      <vt:lpstr>Prevalence of Co-Occurring Disorders</vt:lpstr>
      <vt:lpstr>Prevalence of Co-Occurring Disorders </vt:lpstr>
      <vt:lpstr>Providers Respond</vt:lpstr>
      <vt:lpstr>Providers Respond </vt:lpstr>
      <vt:lpstr>Depression Screening Tools</vt:lpstr>
      <vt:lpstr>Patient Health Questionnaire-2 (PHQ-2) </vt:lpstr>
      <vt:lpstr>Patient Health Questionnaire-9(PHQ-9)</vt:lpstr>
      <vt:lpstr>Making Referrals</vt:lpstr>
      <vt:lpstr>Community Educator</vt:lpstr>
      <vt:lpstr>Community Role</vt:lpstr>
      <vt:lpstr>Self Care</vt:lpstr>
      <vt:lpstr>Self Care </vt:lpstr>
      <vt:lpstr>Thank You!</vt:lpstr>
      <vt:lpstr>Resources</vt:lpstr>
      <vt:lpstr>Resources </vt:lpstr>
      <vt:lpstr>Resources  </vt:lpstr>
      <vt:lpstr>Employee Rights</vt:lpstr>
      <vt:lpstr>Employee Rights </vt:lpstr>
      <vt:lpstr>OSHA WEB PAGES</vt:lpstr>
      <vt:lpstr>State to State</vt:lpstr>
      <vt:lpstr>Test Questions</vt:lpstr>
      <vt:lpstr>Test Questions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Euvonnne</dc:creator>
  <cp:lastModifiedBy>Robertson, Donna - OSHA</cp:lastModifiedBy>
  <cp:revision>148</cp:revision>
  <cp:lastPrinted>2015-05-05T23:31:28Z</cp:lastPrinted>
  <dcterms:created xsi:type="dcterms:W3CDTF">2011-11-16T17:02:10Z</dcterms:created>
  <dcterms:modified xsi:type="dcterms:W3CDTF">2017-11-16T20:34:21Z</dcterms:modified>
</cp:coreProperties>
</file>