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71" r:id="rId2"/>
    <p:sldId id="308" r:id="rId3"/>
    <p:sldId id="309" r:id="rId4"/>
    <p:sldId id="272" r:id="rId5"/>
    <p:sldId id="273" r:id="rId6"/>
    <p:sldId id="276" r:id="rId7"/>
    <p:sldId id="274" r:id="rId8"/>
    <p:sldId id="275" r:id="rId9"/>
    <p:sldId id="277" r:id="rId10"/>
    <p:sldId id="278" r:id="rId11"/>
    <p:sldId id="264" r:id="rId12"/>
    <p:sldId id="279" r:id="rId13"/>
    <p:sldId id="280" r:id="rId14"/>
    <p:sldId id="297" r:id="rId15"/>
    <p:sldId id="281" r:id="rId16"/>
    <p:sldId id="282" r:id="rId17"/>
    <p:sldId id="283" r:id="rId18"/>
    <p:sldId id="284" r:id="rId19"/>
    <p:sldId id="285" r:id="rId20"/>
    <p:sldId id="286" r:id="rId21"/>
    <p:sldId id="300" r:id="rId22"/>
    <p:sldId id="287" r:id="rId23"/>
    <p:sldId id="298" r:id="rId24"/>
    <p:sldId id="299" r:id="rId25"/>
    <p:sldId id="292" r:id="rId26"/>
    <p:sldId id="301" r:id="rId27"/>
    <p:sldId id="310" r:id="rId28"/>
    <p:sldId id="311" r:id="rId29"/>
    <p:sldId id="312" r:id="rId30"/>
    <p:sldId id="313" r:id="rId31"/>
    <p:sldId id="314" r:id="rId32"/>
    <p:sldId id="315" r:id="rId33"/>
    <p:sldId id="316" r:id="rId34"/>
    <p:sldId id="317" r:id="rId35"/>
    <p:sldId id="318" r:id="rId36"/>
    <p:sldId id="319" r:id="rId37"/>
    <p:sldId id="320"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903" autoAdjust="0"/>
  </p:normalViewPr>
  <p:slideViewPr>
    <p:cSldViewPr>
      <p:cViewPr>
        <p:scale>
          <a:sx n="50" d="100"/>
          <a:sy n="50" d="100"/>
        </p:scale>
        <p:origin x="-1627" y="-245"/>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7164"/>
    </p:cViewPr>
  </p:sorter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640B027-8A2C-4456-B0EA-F433EAE86155}" type="datetimeFigureOut">
              <a:rPr lang="en-US"/>
              <a:pPr>
                <a:defRPr/>
              </a:pPr>
              <a:t>6/9/2017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FDC615C-5743-4186-8CBF-08A95CA04B94}" type="slidenum">
              <a:rPr lang="en-US" altLang="en-US"/>
              <a:pPr>
                <a:defRPr/>
              </a:pPr>
              <a:t>‹#›</a:t>
            </a:fld>
            <a:endParaRPr lang="en-US" altLang="en-US"/>
          </a:p>
        </p:txBody>
      </p:sp>
    </p:spTree>
    <p:extLst>
      <p:ext uri="{BB962C8B-B14F-4D97-AF65-F5344CB8AC3E}">
        <p14:creationId xmlns:p14="http://schemas.microsoft.com/office/powerpoint/2010/main" val="297697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Title page and credits for OSHA and NECAS.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792429-B3D5-4FC0-9961-9C0CBBC0DB1D}" type="slidenum">
              <a:rPr lang="en-US" altLang="en-US"/>
              <a:pPr>
                <a:spcBef>
                  <a:spcPct val="0"/>
                </a:spcBef>
              </a:pPr>
              <a:t>1</a:t>
            </a:fld>
            <a:endParaRPr lang="en-US" altLang="en-US"/>
          </a:p>
        </p:txBody>
      </p:sp>
    </p:spTree>
    <p:extLst>
      <p:ext uri="{BB962C8B-B14F-4D97-AF65-F5344CB8AC3E}">
        <p14:creationId xmlns:p14="http://schemas.microsoft.com/office/powerpoint/2010/main" val="21462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PPE is the last level of control because the hazard is still present. The participants will discuss the different types of PPE. The discussion will help the participants to understand that the hazards are still present even if PPE is being used.</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DC37FA-521A-4B23-82A2-3F5DB3533D45}" type="slidenum">
              <a:rPr lang="en-US" altLang="en-US"/>
              <a:pPr>
                <a:spcBef>
                  <a:spcPct val="0"/>
                </a:spcBef>
              </a:pPr>
              <a:t>10</a:t>
            </a:fld>
            <a:endParaRPr lang="en-US" altLang="en-US"/>
          </a:p>
        </p:txBody>
      </p:sp>
    </p:spTree>
    <p:extLst>
      <p:ext uri="{BB962C8B-B14F-4D97-AF65-F5344CB8AC3E}">
        <p14:creationId xmlns:p14="http://schemas.microsoft.com/office/powerpoint/2010/main" val="24595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types of fall protection listed above will be discussed later in the module. These types of fall protection are recognized by OSHA and listed in Subpart M of the CFR.</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19CF85-8DEA-44C3-8173-A355FA55E225}" type="slidenum">
              <a:rPr lang="en-US" altLang="en-US"/>
              <a:pPr>
                <a:spcBef>
                  <a:spcPct val="0"/>
                </a:spcBef>
              </a:pPr>
              <a:t>11</a:t>
            </a:fld>
            <a:endParaRPr lang="en-US" altLang="en-US"/>
          </a:p>
        </p:txBody>
      </p:sp>
    </p:spTree>
    <p:extLst>
      <p:ext uri="{BB962C8B-B14F-4D97-AF65-F5344CB8AC3E}">
        <p14:creationId xmlns:p14="http://schemas.microsoft.com/office/powerpoint/2010/main" val="2483341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Guardrail systems are a form of fall restraint. The participants will discuss the differences between fall restraint and fall arrest. This discussion is intended to inform the participants that there are different types of protection: fall restraint and fall arrest. Guardrails are forms of engineering controls, discuss why.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D11A8A-D974-44B3-9427-F6C419A80117}" type="slidenum">
              <a:rPr lang="en-US" altLang="en-US"/>
              <a:pPr>
                <a:spcBef>
                  <a:spcPct val="0"/>
                </a:spcBef>
              </a:pPr>
              <a:t>12</a:t>
            </a:fld>
            <a:endParaRPr lang="en-US" altLang="en-US"/>
          </a:p>
        </p:txBody>
      </p:sp>
    </p:spTree>
    <p:extLst>
      <p:ext uri="{BB962C8B-B14F-4D97-AF65-F5344CB8AC3E}">
        <p14:creationId xmlns:p14="http://schemas.microsoft.com/office/powerpoint/2010/main" val="313375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1926.502(b)(1)</a:t>
            </a:r>
          </a:p>
          <a:p>
            <a:r>
              <a:rPr lang="en-US" altLang="en-US" smtClean="0"/>
              <a:t>Top edge height of top rails, or equivalent guardrail system members, shall be 42 inches (1.1 m) plus or minus 3 inches (8 cm) above the walking/working level. When conditions warrant, the height of the top edge may exceed the 45-inch height, provided the guardrail system meets all other criteria of this paragraph.</a:t>
            </a:r>
          </a:p>
          <a:p>
            <a:endParaRPr lang="en-US" altLang="en-US" smtClean="0"/>
          </a:p>
          <a:p>
            <a:r>
              <a:rPr lang="en-US" altLang="en-US" smtClean="0"/>
              <a:t>1926.502(b)(2)</a:t>
            </a:r>
          </a:p>
          <a:p>
            <a:r>
              <a:rPr lang="en-US" altLang="en-US" smtClean="0"/>
              <a:t>Midrails, screens, mesh, intermediate vertical members, or equivalent intermediate structural members shall be installed between the top edge of the guardrail system and the walking/working surface when there is no wall or parapet wall at least 21 inches (53 cm) high.</a:t>
            </a:r>
          </a:p>
          <a:p>
            <a:endParaRPr lang="en-US" altLang="en-US" smtClean="0"/>
          </a:p>
          <a:p>
            <a:endParaRPr lang="en-US" altLang="en-US" smtClean="0"/>
          </a:p>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1FA8A0-8EDD-4A37-A162-5BFC0C65B7F6}" type="slidenum">
              <a:rPr lang="en-US" altLang="en-US"/>
              <a:pPr>
                <a:spcBef>
                  <a:spcPct val="0"/>
                </a:spcBef>
              </a:pPr>
              <a:t>13</a:t>
            </a:fld>
            <a:endParaRPr lang="en-US" altLang="en-US"/>
          </a:p>
        </p:txBody>
      </p:sp>
    </p:spTree>
    <p:extLst>
      <p:ext uri="{BB962C8B-B14F-4D97-AF65-F5344CB8AC3E}">
        <p14:creationId xmlns:p14="http://schemas.microsoft.com/office/powerpoint/2010/main" val="354388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1926.502(b)(4)</a:t>
            </a:r>
          </a:p>
          <a:p>
            <a:r>
              <a:rPr lang="en-US" altLang="en-US" smtClean="0"/>
              <a:t>When the 200 pound (890 N) test load specified in paragraph (b)(3) of this section is applied in a downward direction, the top edge of the guardrail shall not deflect to a height less than 39 inches (1.0 m) above the walking/working level. Guardrail system components selected and constructed in accordance with the Appendix B to subpart M of this part will be deemed to meet this requirement.</a:t>
            </a:r>
          </a:p>
          <a:p>
            <a:endParaRPr lang="en-US" altLang="en-US" smtClean="0"/>
          </a:p>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6EEDE9-677A-422A-8049-07C20CFCDF5F}" type="slidenum">
              <a:rPr lang="en-US" altLang="en-US"/>
              <a:pPr>
                <a:spcBef>
                  <a:spcPct val="0"/>
                </a:spcBef>
              </a:pPr>
              <a:t>14</a:t>
            </a:fld>
            <a:endParaRPr lang="en-US" altLang="en-US"/>
          </a:p>
        </p:txBody>
      </p:sp>
    </p:spTree>
    <p:extLst>
      <p:ext uri="{BB962C8B-B14F-4D97-AF65-F5344CB8AC3E}">
        <p14:creationId xmlns:p14="http://schemas.microsoft.com/office/powerpoint/2010/main" val="221509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D17240-C8BA-4E22-B28D-3D4C7B0B560B}" type="slidenum">
              <a:rPr lang="en-US" altLang="en-US"/>
              <a:pPr>
                <a:spcBef>
                  <a:spcPct val="0"/>
                </a:spcBef>
              </a:pPr>
              <a:t>15</a:t>
            </a:fld>
            <a:endParaRPr lang="en-US" altLang="en-US"/>
          </a:p>
        </p:txBody>
      </p:sp>
    </p:spTree>
    <p:extLst>
      <p:ext uri="{BB962C8B-B14F-4D97-AF65-F5344CB8AC3E}">
        <p14:creationId xmlns:p14="http://schemas.microsoft.com/office/powerpoint/2010/main" val="1156306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A+B+C=PFAS equation is intended for the participant to understand all three components must be used in order to have a true PFAS.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891D92-E5C6-4E7D-9158-6E2BEB26CA82}" type="slidenum">
              <a:rPr lang="en-US" altLang="en-US"/>
              <a:pPr>
                <a:spcBef>
                  <a:spcPct val="0"/>
                </a:spcBef>
              </a:pPr>
              <a:t>16</a:t>
            </a:fld>
            <a:endParaRPr lang="en-US" altLang="en-US"/>
          </a:p>
        </p:txBody>
      </p:sp>
    </p:spTree>
    <p:extLst>
      <p:ext uri="{BB962C8B-B14F-4D97-AF65-F5344CB8AC3E}">
        <p14:creationId xmlns:p14="http://schemas.microsoft.com/office/powerpoint/2010/main" val="368255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1926.502(d)(15)</a:t>
            </a:r>
          </a:p>
          <a:p>
            <a:r>
              <a:rPr lang="en-US" altLang="en-US" smtClean="0"/>
              <a:t>Anchorages used for attachment of personal fall arrest equipment shall be independent of any anchorage being used to support or suspend platforms and capable of supporting at least 5,000 pounds (22.2 kN) per employee attached.</a:t>
            </a:r>
          </a:p>
          <a:p>
            <a:endParaRPr lang="en-US" altLang="en-US" smtClean="0"/>
          </a:p>
          <a:p>
            <a:r>
              <a:rPr lang="en-US" altLang="en-US" smtClean="0"/>
              <a:t>This standard is very important for the participants to understand. A 5,000 lb. anchorage point is vital in when being used with a personal fall arrest system or PFAS.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00ECE3-9D1F-4858-A175-D3FDB198B3D8}" type="slidenum">
              <a:rPr lang="en-US" altLang="en-US"/>
              <a:pPr>
                <a:spcBef>
                  <a:spcPct val="0"/>
                </a:spcBef>
              </a:pPr>
              <a:t>17</a:t>
            </a:fld>
            <a:endParaRPr lang="en-US" altLang="en-US"/>
          </a:p>
        </p:txBody>
      </p:sp>
    </p:spTree>
    <p:extLst>
      <p:ext uri="{BB962C8B-B14F-4D97-AF65-F5344CB8AC3E}">
        <p14:creationId xmlns:p14="http://schemas.microsoft.com/office/powerpoint/2010/main" val="921448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 body harness is defined by OSHA as:          “straps which may be secured about the employee in a manner that will distribute the fall arrest forces over at least the thighs, pelvis, waist, chest and shoulders with means for attaching it to other components of a personal fall arrest system”</a:t>
            </a:r>
          </a:p>
          <a:p>
            <a:pPr eaLnBrk="1" hangingPunct="1"/>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CCF20A-EBCF-407C-82DE-F5B0327099FC}" type="slidenum">
              <a:rPr lang="en-US" altLang="en-US"/>
              <a:pPr>
                <a:spcBef>
                  <a:spcPct val="0"/>
                </a:spcBef>
              </a:pPr>
              <a:t>18</a:t>
            </a:fld>
            <a:endParaRPr lang="en-US" altLang="en-US"/>
          </a:p>
        </p:txBody>
      </p:sp>
    </p:spTree>
    <p:extLst>
      <p:ext uri="{BB962C8B-B14F-4D97-AF65-F5344CB8AC3E}">
        <p14:creationId xmlns:p14="http://schemas.microsoft.com/office/powerpoint/2010/main" val="149430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intent of this picture is to familiarize the participant with what a properly fit harness looks like as well as the different components that can be used in fall protection. The different components will be discussed throughout the module.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ADAEDB-0EBA-4911-B0BE-DB6EF2543258}" type="slidenum">
              <a:rPr lang="en-US" altLang="en-US"/>
              <a:pPr>
                <a:spcBef>
                  <a:spcPct val="0"/>
                </a:spcBef>
              </a:pPr>
              <a:t>19</a:t>
            </a:fld>
            <a:endParaRPr lang="en-US" altLang="en-US"/>
          </a:p>
        </p:txBody>
      </p:sp>
    </p:spTree>
    <p:extLst>
      <p:ext uri="{BB962C8B-B14F-4D97-AF65-F5344CB8AC3E}">
        <p14:creationId xmlns:p14="http://schemas.microsoft.com/office/powerpoint/2010/main" val="333580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7925"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7FED0C-2DE0-423C-A988-BA54C7E2F96F}" type="slidenum">
              <a:rPr lang="de-DE" altLang="en-US">
                <a:solidFill>
                  <a:srgbClr val="000000"/>
                </a:solidFill>
                <a:latin typeface="ISOCTEUR"/>
              </a:rPr>
              <a:pPr>
                <a:spcBef>
                  <a:spcPct val="0"/>
                </a:spcBef>
              </a:pPr>
              <a:t>2</a:t>
            </a:fld>
            <a:endParaRPr lang="de-DE" altLang="en-US">
              <a:solidFill>
                <a:srgbClr val="000000"/>
              </a:solidFill>
              <a:latin typeface="ISOCTEUR"/>
            </a:endParaRPr>
          </a:p>
        </p:txBody>
      </p:sp>
      <p:sp>
        <p:nvSpPr>
          <p:cNvPr id="25603" name="Rectangle 2"/>
          <p:cNvSpPr>
            <a:spLocks noChangeArrowheads="1"/>
          </p:cNvSpPr>
          <p:nvPr/>
        </p:nvSpPr>
        <p:spPr bwMode="auto">
          <a:xfrm>
            <a:off x="3886200" y="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25604" name="Rectangle 3"/>
          <p:cNvSpPr>
            <a:spLocks noChangeArrowheads="1"/>
          </p:cNvSpPr>
          <p:nvPr/>
        </p:nvSpPr>
        <p:spPr bwMode="auto">
          <a:xfrm>
            <a:off x="3886200" y="897890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259" tIns="45812" rIns="93259" bIns="45812"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000000"/>
                </a:solidFill>
                <a:latin typeface="Times New Roman" panose="02020603050405020304" pitchFamily="18" charset="0"/>
              </a:rPr>
              <a:t>5</a:t>
            </a:r>
          </a:p>
        </p:txBody>
      </p:sp>
      <p:sp>
        <p:nvSpPr>
          <p:cNvPr id="25605" name="Rectangle 4"/>
          <p:cNvSpPr>
            <a:spLocks noChangeArrowheads="1"/>
          </p:cNvSpPr>
          <p:nvPr/>
        </p:nvSpPr>
        <p:spPr bwMode="auto">
          <a:xfrm>
            <a:off x="0" y="897890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25606" name="Rectangle 5"/>
          <p:cNvSpPr>
            <a:spLocks noChangeArrowheads="1"/>
          </p:cNvSpPr>
          <p:nvPr/>
        </p:nvSpPr>
        <p:spPr bwMode="auto">
          <a:xfrm>
            <a:off x="0" y="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25607" name="Rectangle 6"/>
          <p:cNvSpPr>
            <a:spLocks noGrp="1" noRot="1" noChangeAspect="1" noChangeArrowheads="1" noTextEdit="1"/>
          </p:cNvSpPr>
          <p:nvPr>
            <p:ph type="sldImg"/>
          </p:nvPr>
        </p:nvSpPr>
        <p:spPr bwMode="auto">
          <a:xfrm>
            <a:off x="1076325" y="714375"/>
            <a:ext cx="4706938" cy="3530600"/>
          </a:xfrm>
          <a:solidFill>
            <a:srgbClr val="FFFFFF"/>
          </a:solidFill>
          <a:ln cap="flat">
            <a:solidFill>
              <a:srgbClr val="000000"/>
            </a:solidFill>
            <a:miter lim="800000"/>
            <a:headEnd/>
            <a:tailEnd/>
          </a:ln>
        </p:spPr>
      </p:sp>
      <p:sp>
        <p:nvSpPr>
          <p:cNvPr id="25608"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59" tIns="45812" rIns="93259" bIns="45812" numCol="1" anchor="t" anchorCtr="0" compatLnSpc="1">
            <a:prstTxWarp prst="textNoShape">
              <a:avLst/>
            </a:prstTxWarp>
          </a:bodyPr>
          <a:lstStyle/>
          <a:p>
            <a:pPr eaLnBrk="1" hangingPunct="1"/>
            <a:r>
              <a:rPr lang="en-US" altLang="en-US" smtClean="0"/>
              <a:t>Here in the US it include about 2% of the population and we are seeing a shift from the family farm to larger production units. </a:t>
            </a:r>
          </a:p>
          <a:p>
            <a:pPr eaLnBrk="1" hangingPunct="1"/>
            <a:r>
              <a:rPr lang="en-US" altLang="en-US" smtClean="0"/>
              <a:t>The wife is working off the farm to bring revenue and insurance back to the farm</a:t>
            </a:r>
          </a:p>
        </p:txBody>
      </p:sp>
    </p:spTree>
    <p:extLst>
      <p:ext uri="{BB962C8B-B14F-4D97-AF65-F5344CB8AC3E}">
        <p14:creationId xmlns:p14="http://schemas.microsoft.com/office/powerpoint/2010/main" val="1321328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Connectors are defined by OSHA as:              “A device which is used to couple (connect) parts of the PFAS and positioning device systems together. It may be an independent component of the system, such as a carabiner, or it may be an integral component of part of the system (such as a buckle or dee-ring sewn into a body belt or body harness, or a snap-hook spliced or sewn to a lanyard or self-retracting lanyard.)</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9FD1F7-BFD0-4638-AD05-B9A883E5B1B3}" type="slidenum">
              <a:rPr lang="en-US" altLang="en-US"/>
              <a:pPr>
                <a:spcBef>
                  <a:spcPct val="0"/>
                </a:spcBef>
              </a:pPr>
              <a:t>20</a:t>
            </a:fld>
            <a:endParaRPr lang="en-US" altLang="en-US"/>
          </a:p>
        </p:txBody>
      </p:sp>
    </p:spTree>
    <p:extLst>
      <p:ext uri="{BB962C8B-B14F-4D97-AF65-F5344CB8AC3E}">
        <p14:creationId xmlns:p14="http://schemas.microsoft.com/office/powerpoint/2010/main" val="1740045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Example of technical feasibility:</a:t>
            </a:r>
          </a:p>
          <a:p>
            <a:r>
              <a:rPr lang="en-US" altLang="en-US" smtClean="0"/>
              <a:t>If you are unloading material off a flatbed semi trailer, you do not need fall protection. However, if you stand on material on that same flatbed fall protection is required. How feasible is fall protection on a flatbed semi trailer?</a:t>
            </a:r>
          </a:p>
          <a:p>
            <a:endParaRPr lang="en-US" altLang="en-US" smtClean="0"/>
          </a:p>
          <a:p>
            <a:r>
              <a:rPr lang="en-US" altLang="en-US" smtClean="0"/>
              <a:t>Example of economic feasibility:</a:t>
            </a:r>
          </a:p>
          <a:p>
            <a:r>
              <a:rPr lang="en-US" altLang="en-US" smtClean="0"/>
              <a:t>If the safety equipment costs too much to implement, the employees remain at high risk of injury because the employer did not spend the money on the equipment.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9F75FB-8028-4B19-A4B7-EBB4554C3719}" type="slidenum">
              <a:rPr lang="en-US" altLang="en-US"/>
              <a:pPr>
                <a:spcBef>
                  <a:spcPct val="0"/>
                </a:spcBef>
              </a:pPr>
              <a:t>21</a:t>
            </a:fld>
            <a:endParaRPr lang="en-US" altLang="en-US"/>
          </a:p>
        </p:txBody>
      </p:sp>
    </p:spTree>
    <p:extLst>
      <p:ext uri="{BB962C8B-B14F-4D97-AF65-F5344CB8AC3E}">
        <p14:creationId xmlns:p14="http://schemas.microsoft.com/office/powerpoint/2010/main" val="136736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dirty="0" smtClean="0"/>
              <a:t>1926.502(c)(1)</a:t>
            </a:r>
          </a:p>
          <a:p>
            <a:pPr>
              <a:defRPr/>
            </a:pPr>
            <a:r>
              <a:rPr lang="en-US" dirty="0" smtClean="0"/>
              <a:t>Safety nets shall be installed as close as practicable under the walking/working surface on which employees are working, but in no case more than 30 feet (9.1 m) below such level. When nets are used on bridges, the potential fall area from the walking/working surface to the net shall be unobstructed.</a:t>
            </a:r>
          </a:p>
          <a:p>
            <a:pPr>
              <a:defRPr/>
            </a:pPr>
            <a:r>
              <a:rPr lang="en-US" dirty="0" smtClean="0"/>
              <a:t>1926.502(c)(4)(i)</a:t>
            </a:r>
          </a:p>
          <a:p>
            <a:pPr>
              <a:defRPr/>
            </a:pPr>
            <a:r>
              <a:rPr lang="en-US" dirty="0" smtClean="0"/>
              <a:t>Except as provided in paragraph (c)(4)(ii) of this section, safety nets and safety net installations shall be drop-tested at the jobsite after initial installation and before being used as a fall protection system, whenever relocated, after major repair, and at 6-month intervals if left in one place. The drop-test shall consist of a 400 pound (180 kg) bag of sand 30 + or - 2 inches (76 + or - 5 cm) in diameter dropped into the net from the highest walking/working surface at which employees are exposed to fall hazards, but not from less than 42 inches (1.1 m) above that level.</a:t>
            </a:r>
          </a:p>
          <a:p>
            <a:pPr>
              <a:defRPr/>
            </a:pPr>
            <a:r>
              <a:rPr lang="en-US" dirty="0" smtClean="0"/>
              <a:t>1926.502(c)(5)</a:t>
            </a:r>
          </a:p>
          <a:p>
            <a:pPr>
              <a:defRPr/>
            </a:pPr>
            <a:r>
              <a:rPr lang="en-US" dirty="0" smtClean="0"/>
              <a:t>Defective nets shall not be used. Safety nets shall be inspected at least once a week for wear, damage, and other deterioration. Defective components shall be removed from service. Safety nets shall also be inspected after any occurrence which could affect the integrity of the safety net system.</a:t>
            </a:r>
          </a:p>
          <a:p>
            <a:pPr>
              <a:defRPr/>
            </a:pPr>
            <a:r>
              <a:rPr lang="en-US" dirty="0" smtClean="0"/>
              <a:t>1926.502(c)(8)</a:t>
            </a:r>
          </a:p>
          <a:p>
            <a:pPr>
              <a:defRPr/>
            </a:pPr>
            <a:r>
              <a:rPr lang="en-US" dirty="0" smtClean="0"/>
              <a:t>Each safety net (or section of it) shall have a border rope for webbing with a minimum breaking strength of 5,000 pounds (22.2 </a:t>
            </a:r>
            <a:r>
              <a:rPr lang="en-US" dirty="0" err="1" smtClean="0"/>
              <a:t>kN</a:t>
            </a:r>
            <a:r>
              <a:rPr lang="en-US" dirty="0" smtClean="0"/>
              <a:t>).</a:t>
            </a:r>
          </a:p>
          <a:p>
            <a:pPr>
              <a:defRPr/>
            </a:pPr>
            <a:r>
              <a:rPr lang="en-US" dirty="0" smtClean="0"/>
              <a:t>1926.32(f)</a:t>
            </a:r>
          </a:p>
          <a:p>
            <a:pPr>
              <a:defRPr/>
            </a:pPr>
            <a:r>
              <a:rPr lang="en-US" dirty="0" smtClean="0"/>
              <a:t>Competent person means one who is capable of identifying existing and predictable hazards in the surroundings or working conditions which are unsanitary, hazardous, or dangerous to employees, and who has authorization to take prompt corrective measures to eliminate them.</a:t>
            </a:r>
          </a:p>
          <a:p>
            <a:pPr>
              <a:defRPr/>
            </a:pPr>
            <a:endParaRPr lang="en-US" dirty="0" smtClean="0"/>
          </a:p>
          <a:p>
            <a:pPr>
              <a:defRPr/>
            </a:pPr>
            <a:endParaRPr 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DA2815-E912-4A6A-962A-C1727D3C38F6}" type="slidenum">
              <a:rPr lang="en-US" altLang="en-US"/>
              <a:pPr>
                <a:spcBef>
                  <a:spcPct val="0"/>
                </a:spcBef>
              </a:pPr>
              <a:t>22</a:t>
            </a:fld>
            <a:endParaRPr lang="en-US" altLang="en-US"/>
          </a:p>
        </p:txBody>
      </p:sp>
    </p:spTree>
    <p:extLst>
      <p:ext uri="{BB962C8B-B14F-4D97-AF65-F5344CB8AC3E}">
        <p14:creationId xmlns:p14="http://schemas.microsoft.com/office/powerpoint/2010/main" val="1415661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In the picture above, a Personal Fall Arrest System (PFAS) would be the most feasible form of fall protection to use.</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C2DA50-CBCE-46B2-A750-55686BC3081F}" type="slidenum">
              <a:rPr lang="en-US" altLang="en-US"/>
              <a:pPr>
                <a:spcBef>
                  <a:spcPct val="0"/>
                </a:spcBef>
              </a:pPr>
              <a:t>23</a:t>
            </a:fld>
            <a:endParaRPr lang="en-US" altLang="en-US"/>
          </a:p>
        </p:txBody>
      </p:sp>
    </p:spTree>
    <p:extLst>
      <p:ext uri="{BB962C8B-B14F-4D97-AF65-F5344CB8AC3E}">
        <p14:creationId xmlns:p14="http://schemas.microsoft.com/office/powerpoint/2010/main" val="2747810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picture in this slide was taken from the OSHA website. http://www.osha.gov/dte/outreach/construction_generalindustry/const_outreach_tp.html</a:t>
            </a:r>
          </a:p>
          <a:p>
            <a:r>
              <a:rPr lang="en-US" altLang="en-US" smtClean="0"/>
              <a:t>In the picture above, there is a guardrail but the employee is on the wrong side of it. The guardrail is the most feasible in this case.</a:t>
            </a:r>
          </a:p>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887984-1D30-4187-A91D-37A984C9C56C}" type="slidenum">
              <a:rPr lang="en-US" altLang="en-US"/>
              <a:pPr>
                <a:spcBef>
                  <a:spcPct val="0"/>
                </a:spcBef>
              </a:pPr>
              <a:t>24</a:t>
            </a:fld>
            <a:endParaRPr lang="en-US" altLang="en-US"/>
          </a:p>
        </p:txBody>
      </p:sp>
    </p:spTree>
    <p:extLst>
      <p:ext uri="{BB962C8B-B14F-4D97-AF65-F5344CB8AC3E}">
        <p14:creationId xmlns:p14="http://schemas.microsoft.com/office/powerpoint/2010/main" val="3013842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1926.502 (d)(20) </a:t>
            </a:r>
          </a:p>
          <a:p>
            <a:r>
              <a:rPr lang="en-US" altLang="en-US" smtClean="0"/>
              <a:t>The employer shall provide for prompt rescue of employees in the event of a fall or shall assure that employees are able to rescue themselves.</a:t>
            </a:r>
          </a:p>
          <a:p>
            <a:endParaRPr lang="en-US" altLang="en-US" smtClean="0"/>
          </a:p>
          <a:p>
            <a:r>
              <a:rPr lang="en-US" altLang="en-US" smtClean="0"/>
              <a:t>The participants must be made aware that if they are exposed to fall hazards, they also will be provided with a means to be rescued or rescue themselves.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09B9CC-A710-4B54-9892-2102D99E43CA}" type="slidenum">
              <a:rPr lang="en-US" altLang="en-US"/>
              <a:pPr>
                <a:spcBef>
                  <a:spcPct val="0"/>
                </a:spcBef>
              </a:pPr>
              <a:t>25</a:t>
            </a:fld>
            <a:endParaRPr lang="en-US" altLang="en-US"/>
          </a:p>
        </p:txBody>
      </p:sp>
    </p:spTree>
    <p:extLst>
      <p:ext uri="{BB962C8B-B14F-4D97-AF65-F5344CB8AC3E}">
        <p14:creationId xmlns:p14="http://schemas.microsoft.com/office/powerpoint/2010/main" val="2060003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Summary of the items discussed during this module. Review with participants to ensure retention.</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0EADA9-4696-44F1-B1CE-232F5B5DDA15}" type="slidenum">
              <a:rPr lang="en-US" altLang="en-US"/>
              <a:pPr>
                <a:spcBef>
                  <a:spcPct val="0"/>
                </a:spcBef>
              </a:pPr>
              <a:t>26</a:t>
            </a:fld>
            <a:endParaRPr lang="en-US" altLang="en-US"/>
          </a:p>
        </p:txBody>
      </p:sp>
    </p:spTree>
    <p:extLst>
      <p:ext uri="{BB962C8B-B14F-4D97-AF65-F5344CB8AC3E}">
        <p14:creationId xmlns:p14="http://schemas.microsoft.com/office/powerpoint/2010/main" val="3307717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rPr>
              <a:t>Agricultural Exemption - Appropriations Act </a:t>
            </a:r>
          </a:p>
          <a:p>
            <a:r>
              <a:rPr lang="en-US" altLang="en-US" b="1" smtClean="0">
                <a:latin typeface="Arial" panose="020B0604020202020204" pitchFamily="34" charset="0"/>
              </a:rPr>
              <a:t>Enforcement Guidance for Small Farming Operations</a:t>
            </a:r>
            <a:r>
              <a:rPr lang="en-US" altLang="en-US" smtClean="0">
                <a:latin typeface="Arial" panose="020B0604020202020204" pitchFamily="34" charset="0"/>
              </a:rPr>
              <a:t>. The Appropriations Act exempts small farming operations from enforcement of </a:t>
            </a:r>
            <a:r>
              <a:rPr lang="en-US" altLang="en-US" u="sng" smtClean="0">
                <a:latin typeface="Arial" panose="020B0604020202020204" pitchFamily="34" charset="0"/>
              </a:rPr>
              <a:t>all</a:t>
            </a:r>
            <a:r>
              <a:rPr lang="en-US" altLang="en-US" smtClean="0">
                <a:latin typeface="Arial" panose="020B0604020202020204" pitchFamily="34" charset="0"/>
              </a:rPr>
              <a:t> rules, regulations, standards or orders under the Occupational Safety and Health Act. </a:t>
            </a:r>
            <a:br>
              <a:rPr lang="en-US" altLang="en-US" smtClean="0">
                <a:latin typeface="Arial" panose="020B0604020202020204" pitchFamily="34" charset="0"/>
              </a:rPr>
            </a:br>
            <a:r>
              <a:rPr lang="en-US" altLang="en-US" smtClean="0">
                <a:latin typeface="Arial" panose="020B0604020202020204" pitchFamily="34" charset="0"/>
              </a:rPr>
              <a:t>A farming operation is </a:t>
            </a:r>
            <a:r>
              <a:rPr lang="en-US" altLang="en-US" b="1" smtClean="0">
                <a:latin typeface="Arial" panose="020B0604020202020204" pitchFamily="34" charset="0"/>
              </a:rPr>
              <a:t>exempt</a:t>
            </a:r>
            <a:r>
              <a:rPr lang="en-US" altLang="en-US" smtClean="0">
                <a:latin typeface="Arial" panose="020B0604020202020204" pitchFamily="34" charset="0"/>
              </a:rPr>
              <a:t> from </a:t>
            </a:r>
            <a:r>
              <a:rPr lang="en-US" altLang="en-US" b="1" smtClean="0">
                <a:latin typeface="Arial" panose="020B0604020202020204" pitchFamily="34" charset="0"/>
              </a:rPr>
              <a:t>all</a:t>
            </a:r>
            <a:r>
              <a:rPr lang="en-US" altLang="en-US" smtClean="0">
                <a:latin typeface="Arial" panose="020B0604020202020204" pitchFamily="34" charset="0"/>
              </a:rPr>
              <a:t> OSHA activities if it: </a:t>
            </a:r>
            <a:br>
              <a:rPr lang="en-US" altLang="en-US" smtClean="0">
                <a:latin typeface="Arial" panose="020B0604020202020204" pitchFamily="34" charset="0"/>
              </a:rPr>
            </a:br>
            <a:r>
              <a:rPr lang="en-US" altLang="en-US" smtClean="0">
                <a:latin typeface="Arial" panose="020B0604020202020204" pitchFamily="34" charset="0"/>
              </a:rPr>
              <a:t>	Employs 10 or fewer employees currently and at all times during the last 12 months; and </a:t>
            </a:r>
            <a:br>
              <a:rPr lang="en-US" altLang="en-US" smtClean="0">
                <a:latin typeface="Arial" panose="020B0604020202020204" pitchFamily="34" charset="0"/>
              </a:rPr>
            </a:br>
            <a:r>
              <a:rPr lang="en-US" altLang="en-US" smtClean="0">
                <a:latin typeface="Arial" panose="020B0604020202020204" pitchFamily="34" charset="0"/>
              </a:rPr>
              <a:t>	Has not had an active temporary labor camp during the proceeding 12 months.</a:t>
            </a:r>
          </a:p>
          <a:p>
            <a:pPr lvl="1"/>
            <a:r>
              <a:rPr lang="en-US" altLang="en-US" smtClean="0">
                <a:latin typeface="Arial" panose="020B0604020202020204" pitchFamily="34" charset="0"/>
              </a:rPr>
              <a:t>Note: Family members of farm employers are not counted when determining the number of employees.</a:t>
            </a:r>
          </a:p>
          <a:p>
            <a:pPr lvl="1"/>
            <a:endParaRPr lang="en-US" altLang="en-US" b="1" i="1" smtClean="0">
              <a:latin typeface="Arial" panose="020B0604020202020204" pitchFamily="34" charset="0"/>
            </a:endParaRPr>
          </a:p>
          <a:p>
            <a:pPr lvl="1"/>
            <a:r>
              <a:rPr lang="en-US" altLang="en-US" b="1" smtClean="0">
                <a:latin typeface="Arial" panose="020B0604020202020204" pitchFamily="34" charset="0"/>
              </a:rPr>
              <a:t>Important to check with your state OSHA  since there are 25 states that match or exceed this OSHA Instruction</a:t>
            </a:r>
          </a:p>
          <a:p>
            <a:pPr lvl="1"/>
            <a:r>
              <a:rPr lang="en-US" altLang="en-US" smtClean="0">
                <a:latin typeface="Arial" panose="020B0604020202020204" pitchFamily="34" charset="0"/>
              </a:rPr>
              <a:t>Consider giving an example from a state – California is typically more stringent </a:t>
            </a:r>
          </a:p>
          <a:p>
            <a:r>
              <a:rPr lang="en-US" altLang="en-US" smtClean="0">
                <a:latin typeface="Arial" panose="020B0604020202020204" pitchFamily="34" charset="0"/>
              </a:rPr>
              <a:t/>
            </a:r>
            <a:br>
              <a:rPr lang="en-US" altLang="en-US" smtClean="0">
                <a:latin typeface="Arial" panose="020B0604020202020204" pitchFamily="34" charset="0"/>
              </a:rPr>
            </a:br>
            <a:r>
              <a:rPr lang="en-US" altLang="en-US" sz="1800" smtClean="0">
                <a:solidFill>
                  <a:srgbClr val="000000"/>
                </a:solidFill>
                <a:latin typeface="Arial Narrow" panose="020B0606020202030204" pitchFamily="34" charset="0"/>
              </a:rPr>
              <a:t>Source: OSHA Instruction CPL 02-00-051</a:t>
            </a:r>
          </a:p>
          <a:p>
            <a:pPr lvl="1"/>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C3E0BA4E-87D1-4B7F-AFA8-626E4757B8EC}" type="slidenum">
              <a:rPr lang="en-US" altLang="en-US">
                <a:solidFill>
                  <a:srgbClr val="000000"/>
                </a:solidFill>
                <a:latin typeface="Times New Roman" panose="02020603050405020304" pitchFamily="18" charset="0"/>
              </a:rPr>
              <a:pPr eaLnBrk="0" hangingPunct="0">
                <a:spcBef>
                  <a:spcPct val="0"/>
                </a:spcBef>
              </a:pPr>
              <a:t>27</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74082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9130EB-121A-48B4-BBF1-8BB4799C999D}" type="slidenum">
              <a:rPr lang="en-US" altLang="en-US">
                <a:latin typeface="Arial" panose="020B0604020202020204" pitchFamily="34" charset="0"/>
              </a:rPr>
              <a:pPr>
                <a:spcBef>
                  <a:spcPct val="0"/>
                </a:spcBef>
              </a:pPr>
              <a:t>28</a:t>
            </a:fld>
            <a:endParaRPr lang="en-US" altLang="en-US">
              <a:latin typeface="Arial" panose="020B0604020202020204" pitchFamily="34" charset="0"/>
            </a:endParaRPr>
          </a:p>
        </p:txBody>
      </p:sp>
      <p:sp>
        <p:nvSpPr>
          <p:cNvPr id="78851" name="Slide Image Placeholder 1"/>
          <p:cNvSpPr>
            <a:spLocks noGrp="1" noRot="1" noChangeAspect="1" noTextEdit="1"/>
          </p:cNvSpPr>
          <p:nvPr>
            <p:ph type="sldImg"/>
          </p:nvPr>
        </p:nvSpPr>
        <p:spPr bwMode="auto">
          <a:xfrm>
            <a:off x="1065213"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78853"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anose="020F0502020204030204" pitchFamily="34" charset="0"/>
              </a:defRPr>
            </a:lvl1pPr>
            <a:lvl2pPr marL="742950" indent="-285750" defTabSz="896938">
              <a:spcBef>
                <a:spcPct val="30000"/>
              </a:spcBef>
              <a:defRPr sz="1200">
                <a:solidFill>
                  <a:schemeClr val="tx1"/>
                </a:solidFill>
                <a:latin typeface="Calibri" panose="020F0502020204030204" pitchFamily="34" charset="0"/>
              </a:defRPr>
            </a:lvl2pPr>
            <a:lvl3pPr marL="1143000" indent="-228600" defTabSz="896938">
              <a:spcBef>
                <a:spcPct val="30000"/>
              </a:spcBef>
              <a:defRPr sz="1200">
                <a:solidFill>
                  <a:schemeClr val="tx1"/>
                </a:solidFill>
                <a:latin typeface="Calibri" panose="020F0502020204030204" pitchFamily="34" charset="0"/>
              </a:defRPr>
            </a:lvl3pPr>
            <a:lvl4pPr marL="1600200" indent="-228600" defTabSz="896938">
              <a:spcBef>
                <a:spcPct val="30000"/>
              </a:spcBef>
              <a:defRPr sz="1200">
                <a:solidFill>
                  <a:schemeClr val="tx1"/>
                </a:solidFill>
                <a:latin typeface="Calibri" panose="020F0502020204030204" pitchFamily="34" charset="0"/>
              </a:defRPr>
            </a:lvl4pPr>
            <a:lvl5pPr marL="2057400" indent="-228600" defTabSz="896938">
              <a:spcBef>
                <a:spcPct val="30000"/>
              </a:spcBef>
              <a:defRPr sz="1200">
                <a:solidFill>
                  <a:schemeClr val="tx1"/>
                </a:solidFill>
                <a:latin typeface="Calibri" panose="020F0502020204030204" pitchFamily="34" charset="0"/>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E2BA064-86B9-440F-97B1-C49AC2F76015}" type="slidenum">
              <a:rPr lang="en-US" altLang="en-US">
                <a:solidFill>
                  <a:srgbClr val="000000"/>
                </a:solidFill>
                <a:latin typeface="Times New Roman" panose="02020603050405020304" pitchFamily="18" charset="0"/>
              </a:rPr>
              <a:pPr algn="r" eaLnBrk="1" hangingPunct="1">
                <a:spcBef>
                  <a:spcPct val="0"/>
                </a:spcBef>
              </a:pPr>
              <a:t>28</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29343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937E3C-587F-400C-BE72-1688CE888A9D}" type="slidenum">
              <a:rPr lang="en-US" altLang="en-US">
                <a:latin typeface="Arial" panose="020B0604020202020204" pitchFamily="34" charset="0"/>
              </a:rPr>
              <a:pPr>
                <a:spcBef>
                  <a:spcPct val="0"/>
                </a:spcBef>
              </a:pPr>
              <a:t>29</a:t>
            </a:fld>
            <a:endParaRPr lang="en-US" altLang="en-US">
              <a:latin typeface="Arial" panose="020B0604020202020204" pitchFamily="34" charset="0"/>
            </a:endParaRPr>
          </a:p>
        </p:txBody>
      </p:sp>
      <p:sp>
        <p:nvSpPr>
          <p:cNvPr id="80899" name="Slide Image Placeholder 1"/>
          <p:cNvSpPr>
            <a:spLocks noGrp="1" noRot="1" noChangeAspect="1" noTextEdit="1"/>
          </p:cNvSpPr>
          <p:nvPr>
            <p:ph type="sldImg"/>
          </p:nvPr>
        </p:nvSpPr>
        <p:spPr bwMode="auto">
          <a:xfrm>
            <a:off x="1065213"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p:txBody>
      </p:sp>
      <p:sp>
        <p:nvSpPr>
          <p:cNvPr id="80901"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anose="020F0502020204030204" pitchFamily="34" charset="0"/>
              </a:defRPr>
            </a:lvl1pPr>
            <a:lvl2pPr marL="742950" indent="-285750" defTabSz="896938">
              <a:spcBef>
                <a:spcPct val="30000"/>
              </a:spcBef>
              <a:defRPr sz="1200">
                <a:solidFill>
                  <a:schemeClr val="tx1"/>
                </a:solidFill>
                <a:latin typeface="Calibri" panose="020F0502020204030204" pitchFamily="34" charset="0"/>
              </a:defRPr>
            </a:lvl2pPr>
            <a:lvl3pPr marL="1143000" indent="-228600" defTabSz="896938">
              <a:spcBef>
                <a:spcPct val="30000"/>
              </a:spcBef>
              <a:defRPr sz="1200">
                <a:solidFill>
                  <a:schemeClr val="tx1"/>
                </a:solidFill>
                <a:latin typeface="Calibri" panose="020F0502020204030204" pitchFamily="34" charset="0"/>
              </a:defRPr>
            </a:lvl3pPr>
            <a:lvl4pPr marL="1600200" indent="-228600" defTabSz="896938">
              <a:spcBef>
                <a:spcPct val="30000"/>
              </a:spcBef>
              <a:defRPr sz="1200">
                <a:solidFill>
                  <a:schemeClr val="tx1"/>
                </a:solidFill>
                <a:latin typeface="Calibri" panose="020F0502020204030204" pitchFamily="34" charset="0"/>
              </a:defRPr>
            </a:lvl4pPr>
            <a:lvl5pPr marL="2057400" indent="-228600" defTabSz="896938">
              <a:spcBef>
                <a:spcPct val="30000"/>
              </a:spcBef>
              <a:defRPr sz="1200">
                <a:solidFill>
                  <a:schemeClr val="tx1"/>
                </a:solidFill>
                <a:latin typeface="Calibri" panose="020F0502020204030204" pitchFamily="34" charset="0"/>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870617D-EC06-49BC-8424-59DEEBD4A148}" type="slidenum">
              <a:rPr lang="en-US" altLang="en-US">
                <a:latin typeface="Times New Roman" panose="02020603050405020304" pitchFamily="18" charset="0"/>
              </a:rPr>
              <a:pPr algn="r" eaLnBrk="1" hangingPunct="1">
                <a:spcBef>
                  <a:spcPct val="0"/>
                </a:spcBef>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6014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F477F9-1492-4EB9-86C3-3E2B05E8B500}" type="slidenum">
              <a:rPr lang="de-DE" altLang="en-US">
                <a:solidFill>
                  <a:srgbClr val="000000"/>
                </a:solidFill>
                <a:latin typeface="ISOCTEUR"/>
              </a:rPr>
              <a:pPr>
                <a:spcBef>
                  <a:spcPct val="0"/>
                </a:spcBef>
              </a:pPr>
              <a:t>3</a:t>
            </a:fld>
            <a:endParaRPr lang="de-DE" altLang="en-US">
              <a:solidFill>
                <a:srgbClr val="000000"/>
              </a:solidFill>
              <a:latin typeface="ISOCTEUR"/>
            </a:endParaRPr>
          </a:p>
        </p:txBody>
      </p:sp>
      <p:sp>
        <p:nvSpPr>
          <p:cNvPr id="27651" name="Rectangle 2"/>
          <p:cNvSpPr>
            <a:spLocks noChangeArrowheads="1"/>
          </p:cNvSpPr>
          <p:nvPr/>
        </p:nvSpPr>
        <p:spPr bwMode="auto">
          <a:xfrm>
            <a:off x="3886200" y="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30" tIns="46415" rIns="92830" bIns="4641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27652" name="Rectangle 3"/>
          <p:cNvSpPr>
            <a:spLocks noChangeArrowheads="1"/>
          </p:cNvSpPr>
          <p:nvPr/>
        </p:nvSpPr>
        <p:spPr bwMode="auto">
          <a:xfrm>
            <a:off x="3886200" y="897890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3" tIns="45126" rIns="91863" bIns="4512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000000"/>
                </a:solidFill>
                <a:latin typeface="Times New Roman" panose="02020603050405020304" pitchFamily="18" charset="0"/>
              </a:rPr>
              <a:t>7</a:t>
            </a:r>
          </a:p>
        </p:txBody>
      </p:sp>
      <p:sp>
        <p:nvSpPr>
          <p:cNvPr id="27653" name="Rectangle 4"/>
          <p:cNvSpPr>
            <a:spLocks noChangeArrowheads="1"/>
          </p:cNvSpPr>
          <p:nvPr/>
        </p:nvSpPr>
        <p:spPr bwMode="auto">
          <a:xfrm>
            <a:off x="0" y="897890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30" tIns="46415" rIns="92830" bIns="4641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27654" name="Rectangle 5"/>
          <p:cNvSpPr>
            <a:spLocks noChangeArrowheads="1"/>
          </p:cNvSpPr>
          <p:nvPr/>
        </p:nvSpPr>
        <p:spPr bwMode="auto">
          <a:xfrm>
            <a:off x="0" y="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30" tIns="46415" rIns="92830" bIns="4641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27655" name="Rectangle 6"/>
          <p:cNvSpPr>
            <a:spLocks noGrp="1" noRot="1" noChangeAspect="1" noChangeArrowheads="1" noTextEdit="1"/>
          </p:cNvSpPr>
          <p:nvPr>
            <p:ph type="sldImg"/>
          </p:nvPr>
        </p:nvSpPr>
        <p:spPr bwMode="auto">
          <a:xfrm>
            <a:off x="1076325" y="714375"/>
            <a:ext cx="4706938" cy="3530600"/>
          </a:xfrm>
          <a:solidFill>
            <a:srgbClr val="FFFFFF"/>
          </a:solidFill>
          <a:ln cap="flat">
            <a:solidFill>
              <a:srgbClr val="000000"/>
            </a:solidFill>
            <a:miter lim="800000"/>
            <a:headEnd/>
            <a:tailEnd/>
          </a:ln>
        </p:spPr>
      </p:sp>
      <p:sp>
        <p:nvSpPr>
          <p:cNvPr id="27656"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863" tIns="45126" rIns="91863" bIns="45126" numCol="1" anchor="t" anchorCtr="0" compatLnSpc="1">
            <a:prstTxWarp prst="textNoShape">
              <a:avLst/>
            </a:prstTxWarp>
          </a:bodyPr>
          <a:lstStyle/>
          <a:p>
            <a:pPr eaLnBrk="1" hangingPunct="1"/>
            <a:r>
              <a:rPr lang="en-US" altLang="en-US" smtClean="0"/>
              <a:t>Here in the US are injuries and fatality numbers are getting better but</a:t>
            </a:r>
          </a:p>
          <a:p>
            <a:pPr eaLnBrk="1" hangingPunct="1"/>
            <a:r>
              <a:rPr lang="en-US" altLang="en-US" smtClean="0"/>
              <a:t>Voluntary standard for tractor manufactures to install ROPS since 1985</a:t>
            </a:r>
          </a:p>
          <a:p>
            <a:pPr eaLnBrk="1" hangingPunct="1"/>
            <a:endParaRPr lang="en-US" altLang="en-US" smtClean="0"/>
          </a:p>
          <a:p>
            <a:pPr eaLnBrk="1" hangingPunct="1"/>
            <a:r>
              <a:rPr lang="en-US" altLang="en-US" smtClean="0"/>
              <a:t>22.2 deaths per 100,000 workers</a:t>
            </a:r>
          </a:p>
        </p:txBody>
      </p:sp>
    </p:spTree>
    <p:extLst>
      <p:ext uri="{BB962C8B-B14F-4D97-AF65-F5344CB8AC3E}">
        <p14:creationId xmlns:p14="http://schemas.microsoft.com/office/powerpoint/2010/main" val="1376622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E2486C-B636-4524-8E19-16C0B4363256}"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
        <p:nvSpPr>
          <p:cNvPr id="82947" name="Slide Image Placeholder 1"/>
          <p:cNvSpPr>
            <a:spLocks noGrp="1" noRot="1" noChangeAspect="1" noTextEdit="1"/>
          </p:cNvSpPr>
          <p:nvPr>
            <p:ph type="sldImg"/>
          </p:nvPr>
        </p:nvSpPr>
        <p:spPr bwMode="auto">
          <a:xfrm>
            <a:off x="1065213"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p:txBody>
      </p:sp>
      <p:sp>
        <p:nvSpPr>
          <p:cNvPr id="82949"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anose="020F0502020204030204" pitchFamily="34" charset="0"/>
              </a:defRPr>
            </a:lvl1pPr>
            <a:lvl2pPr marL="742950" indent="-285750" defTabSz="896938">
              <a:spcBef>
                <a:spcPct val="30000"/>
              </a:spcBef>
              <a:defRPr sz="1200">
                <a:solidFill>
                  <a:schemeClr val="tx1"/>
                </a:solidFill>
                <a:latin typeface="Calibri" panose="020F0502020204030204" pitchFamily="34" charset="0"/>
              </a:defRPr>
            </a:lvl2pPr>
            <a:lvl3pPr marL="1143000" indent="-228600" defTabSz="896938">
              <a:spcBef>
                <a:spcPct val="30000"/>
              </a:spcBef>
              <a:defRPr sz="1200">
                <a:solidFill>
                  <a:schemeClr val="tx1"/>
                </a:solidFill>
                <a:latin typeface="Calibri" panose="020F0502020204030204" pitchFamily="34" charset="0"/>
              </a:defRPr>
            </a:lvl3pPr>
            <a:lvl4pPr marL="1600200" indent="-228600" defTabSz="896938">
              <a:spcBef>
                <a:spcPct val="30000"/>
              </a:spcBef>
              <a:defRPr sz="1200">
                <a:solidFill>
                  <a:schemeClr val="tx1"/>
                </a:solidFill>
                <a:latin typeface="Calibri" panose="020F0502020204030204" pitchFamily="34" charset="0"/>
              </a:defRPr>
            </a:lvl4pPr>
            <a:lvl5pPr marL="2057400" indent="-228600" defTabSz="896938">
              <a:spcBef>
                <a:spcPct val="30000"/>
              </a:spcBef>
              <a:defRPr sz="1200">
                <a:solidFill>
                  <a:schemeClr val="tx1"/>
                </a:solidFill>
                <a:latin typeface="Calibri" panose="020F0502020204030204" pitchFamily="34" charset="0"/>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62F364-C9EA-4234-AA2B-0864EC0BB6CA}" type="slidenum">
              <a:rPr lang="en-US" altLang="en-US">
                <a:solidFill>
                  <a:srgbClr val="000000"/>
                </a:solidFill>
                <a:latin typeface="Times New Roman" panose="02020603050405020304" pitchFamily="18" charset="0"/>
              </a:rPr>
              <a:pPr algn="r" eaLnBrk="1" hangingPunct="1">
                <a:spcBef>
                  <a:spcPct val="0"/>
                </a:spcBef>
              </a:pPr>
              <a:t>30</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24622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065213" y="708025"/>
            <a:ext cx="47275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71" tIns="47185" rIns="94371" bIns="47185" numCol="1" anchor="t" anchorCtr="0" compatLnSpc="1">
            <a:prstTxWarp prst="textNoShape">
              <a:avLst/>
            </a:prstTxWarp>
          </a:bodyPr>
          <a:lstStyle/>
          <a:p>
            <a:r>
              <a:rPr lang="en-US" altLang="en-US" smtClean="0"/>
              <a:t>Material possible from </a:t>
            </a:r>
          </a:p>
          <a:p>
            <a:r>
              <a:rPr lang="en-US" altLang="en-US" smtClean="0"/>
              <a:t>US Dept of Health and Human Services</a:t>
            </a:r>
          </a:p>
          <a:p>
            <a:r>
              <a:rPr lang="en-US" altLang="en-US" smtClean="0"/>
              <a:t>EPA</a:t>
            </a:r>
          </a:p>
          <a:p>
            <a:r>
              <a:rPr lang="en-US" altLang="en-US" smtClean="0"/>
              <a:t>OSHA </a:t>
            </a:r>
          </a:p>
        </p:txBody>
      </p:sp>
      <p:sp>
        <p:nvSpPr>
          <p:cNvPr id="84996" name="Slide Number Placeholder 3"/>
          <p:cNvSpPr>
            <a:spLocks noGrp="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8D6F54-0161-4622-9E76-B11D2EF6B2D8}" type="slidenum">
              <a:rPr lang="en-US" altLang="en-US">
                <a:latin typeface="Arial" panose="020B0604020202020204" pitchFamily="34" charset="0"/>
              </a:rPr>
              <a:pPr>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2722510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E1C3EC-A13B-4504-9B90-F3FDE946E7E0}" type="slidenum">
              <a:rPr lang="en-US" altLang="en-US">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1553323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Review Employee Rights – OSHA Publication Fact Sheet (FS) 3638</a:t>
            </a:r>
          </a:p>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A6DBA7-69C9-44B4-B671-D903C1E2FD9B}" type="slidenum">
              <a:rPr lang="en-US" altLang="en-US">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496164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With in OSHA is the whistle blower program</a:t>
            </a:r>
          </a:p>
          <a:p>
            <a:r>
              <a:rPr lang="en-US" altLang="en-US" smtClean="0"/>
              <a:t>Website resources</a:t>
            </a:r>
          </a:p>
          <a:p>
            <a:r>
              <a:rPr lang="en-US" altLang="en-US" smtClean="0"/>
              <a:t>22 statutes </a:t>
            </a:r>
          </a:p>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0B05A3-C65B-4EB9-A752-66071A9B1D92}" type="slidenum">
              <a:rPr lang="en-US" altLang="en-US">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66412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hierarchy of controls gets the participants to think about processes they have at their job site and identify the best way to prevent if not eliminate the hazard entirely.</a:t>
            </a:r>
          </a:p>
          <a:p>
            <a:endParaRPr lang="en-US" altLang="en-US" smtClean="0"/>
          </a:p>
          <a:p>
            <a:r>
              <a:rPr lang="en-US" altLang="en-US" smtClean="0"/>
              <a:t>We will discuss the remainder of the information later in the module.</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F949C4-BD27-4008-A264-E73D0BD96D92}" type="slidenum">
              <a:rPr lang="en-US" altLang="en-US"/>
              <a:pPr>
                <a:spcBef>
                  <a:spcPct val="0"/>
                </a:spcBef>
              </a:pPr>
              <a:t>4</a:t>
            </a:fld>
            <a:endParaRPr lang="en-US" altLang="en-US"/>
          </a:p>
        </p:txBody>
      </p:sp>
    </p:spTree>
    <p:extLst>
      <p:ext uri="{BB962C8B-B14F-4D97-AF65-F5344CB8AC3E}">
        <p14:creationId xmlns:p14="http://schemas.microsoft.com/office/powerpoint/2010/main" val="167263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slide is intended to show the participants all of the hazard controls from most effective to least effective. They will all be discussed later in the module.</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8FAE30-E73C-40F9-A109-BDDA079BDE7F}" type="slidenum">
              <a:rPr lang="en-US" altLang="en-US"/>
              <a:pPr>
                <a:spcBef>
                  <a:spcPct val="0"/>
                </a:spcBef>
              </a:pPr>
              <a:t>5</a:t>
            </a:fld>
            <a:endParaRPr lang="en-US" altLang="en-US"/>
          </a:p>
        </p:txBody>
      </p:sp>
    </p:spTree>
    <p:extLst>
      <p:ext uri="{BB962C8B-B14F-4D97-AF65-F5344CB8AC3E}">
        <p14:creationId xmlns:p14="http://schemas.microsoft.com/office/powerpoint/2010/main" val="411211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Engineering controls are important for the employee to understand. By simply changing the environment, hazard prevention is beginning to occur. </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755991-0FE8-42BF-9DE0-D090718EFA30}" type="slidenum">
              <a:rPr lang="en-US" altLang="en-US"/>
              <a:pPr>
                <a:spcBef>
                  <a:spcPct val="0"/>
                </a:spcBef>
              </a:pPr>
              <a:t>6</a:t>
            </a:fld>
            <a:endParaRPr lang="en-US" altLang="en-US"/>
          </a:p>
        </p:txBody>
      </p:sp>
    </p:spTree>
    <p:extLst>
      <p:ext uri="{BB962C8B-B14F-4D97-AF65-F5344CB8AC3E}">
        <p14:creationId xmlns:p14="http://schemas.microsoft.com/office/powerpoint/2010/main" val="1826861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definition of elimination was taken from the Merriam-Webster Dictionary, New Edition.</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3A68E5-17BC-41B2-93E2-2B4B77C97CD3}" type="slidenum">
              <a:rPr lang="en-US" altLang="en-US"/>
              <a:pPr>
                <a:spcBef>
                  <a:spcPct val="0"/>
                </a:spcBef>
              </a:pPr>
              <a:t>7</a:t>
            </a:fld>
            <a:endParaRPr lang="en-US" altLang="en-US"/>
          </a:p>
        </p:txBody>
      </p:sp>
    </p:spTree>
    <p:extLst>
      <p:ext uri="{BB962C8B-B14F-4D97-AF65-F5344CB8AC3E}">
        <p14:creationId xmlns:p14="http://schemas.microsoft.com/office/powerpoint/2010/main" val="4156552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definition of substitution was taken from the Merriam-Webster Dictionary, New Edition.</a:t>
            </a:r>
          </a:p>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F01D0E-DDE5-4EC1-B631-334119AAE800}" type="slidenum">
              <a:rPr lang="en-US" altLang="en-US"/>
              <a:pPr>
                <a:spcBef>
                  <a:spcPct val="0"/>
                </a:spcBef>
              </a:pPr>
              <a:t>8</a:t>
            </a:fld>
            <a:endParaRPr lang="en-US" altLang="en-US"/>
          </a:p>
        </p:txBody>
      </p:sp>
    </p:spTree>
    <p:extLst>
      <p:ext uri="{BB962C8B-B14F-4D97-AF65-F5344CB8AC3E}">
        <p14:creationId xmlns:p14="http://schemas.microsoft.com/office/powerpoint/2010/main" val="319964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Training and other administrative controls are what most employers rely on for safety. By informing the participant of the hierarchy of controls, the participant gains an understanding of the most effective controls in regards to hazards.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F19C21-4EB8-4457-8417-897648374C0B}" type="slidenum">
              <a:rPr lang="en-US" altLang="en-US"/>
              <a:pPr>
                <a:spcBef>
                  <a:spcPct val="0"/>
                </a:spcBef>
              </a:pPr>
              <a:t>9</a:t>
            </a:fld>
            <a:endParaRPr lang="en-US" altLang="en-US"/>
          </a:p>
        </p:txBody>
      </p:sp>
    </p:spTree>
    <p:extLst>
      <p:ext uri="{BB962C8B-B14F-4D97-AF65-F5344CB8AC3E}">
        <p14:creationId xmlns:p14="http://schemas.microsoft.com/office/powerpoint/2010/main" val="3829023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D0218C92-F31D-4779-872B-10189AB057A2}" type="datetimeFigureOut">
              <a:rPr lang="en-US"/>
              <a:pPr>
                <a:defRPr/>
              </a:pPr>
              <a:t>6/9/2017</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46D4C484-CD0C-49F3-96D5-6F7A254B7D1D}" type="slidenum">
              <a:rPr lang="en-US" altLang="en-US"/>
              <a:pPr>
                <a:defRPr/>
              </a:pPr>
              <a:t>‹#›</a:t>
            </a:fld>
            <a:endParaRPr lang="en-US" altLang="en-US"/>
          </a:p>
        </p:txBody>
      </p:sp>
    </p:spTree>
    <p:extLst>
      <p:ext uri="{BB962C8B-B14F-4D97-AF65-F5344CB8AC3E}">
        <p14:creationId xmlns:p14="http://schemas.microsoft.com/office/powerpoint/2010/main" val="376758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4FF9BC8-70EF-4D38-B82A-5342A4B5A48F}" type="datetimeFigureOut">
              <a:rPr lang="en-US"/>
              <a:pPr>
                <a:defRPr/>
              </a:pPr>
              <a:t>6/9/2017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E7EAFEA-4F61-4727-95F9-689E94F1AD68}" type="slidenum">
              <a:rPr lang="en-US" altLang="en-US"/>
              <a:pPr>
                <a:defRPr/>
              </a:pPr>
              <a:t>‹#›</a:t>
            </a:fld>
            <a:endParaRPr lang="en-US" altLang="en-US"/>
          </a:p>
        </p:txBody>
      </p:sp>
    </p:spTree>
    <p:extLst>
      <p:ext uri="{BB962C8B-B14F-4D97-AF65-F5344CB8AC3E}">
        <p14:creationId xmlns:p14="http://schemas.microsoft.com/office/powerpoint/2010/main" val="118792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5C01563-F001-4E6E-BA43-8D75F46FA2D9}" type="datetimeFigureOut">
              <a:rPr lang="en-US"/>
              <a:pPr>
                <a:defRPr/>
              </a:pPr>
              <a:t>6/9/2017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78B28CB-4704-4F6B-ABC6-11A6B3367241}" type="slidenum">
              <a:rPr lang="en-US" altLang="en-US"/>
              <a:pPr>
                <a:defRPr/>
              </a:pPr>
              <a:t>‹#›</a:t>
            </a:fld>
            <a:endParaRPr lang="en-US" altLang="en-US"/>
          </a:p>
        </p:txBody>
      </p:sp>
    </p:spTree>
    <p:extLst>
      <p:ext uri="{BB962C8B-B14F-4D97-AF65-F5344CB8AC3E}">
        <p14:creationId xmlns:p14="http://schemas.microsoft.com/office/powerpoint/2010/main" val="424292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8F081D92-5162-4EBC-9F08-9F7B201943F4}" type="datetimeFigureOut">
              <a:rPr lang="en-US"/>
              <a:pPr>
                <a:defRPr/>
              </a:pPr>
              <a:t>6/9/2017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1401AFD-5CFA-412E-86D8-E452100AD9D5}" type="slidenum">
              <a:rPr lang="en-US" altLang="en-US"/>
              <a:pPr>
                <a:defRPr/>
              </a:pPr>
              <a:t>‹#›</a:t>
            </a:fld>
            <a:endParaRPr lang="en-US" altLang="en-US"/>
          </a:p>
        </p:txBody>
      </p:sp>
    </p:spTree>
    <p:extLst>
      <p:ext uri="{BB962C8B-B14F-4D97-AF65-F5344CB8AC3E}">
        <p14:creationId xmlns:p14="http://schemas.microsoft.com/office/powerpoint/2010/main" val="277619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6D57B11-EC68-4BC4-B508-6D7BA33E58BE}" type="datetimeFigureOut">
              <a:rPr lang="en-US"/>
              <a:pPr>
                <a:defRPr/>
              </a:pPr>
              <a:t>6/9/2017</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85CF1681-9E21-4C71-B9DE-4747CBEE11BD}" type="slidenum">
              <a:rPr lang="en-US" altLang="en-US"/>
              <a:pPr>
                <a:defRPr/>
              </a:pPr>
              <a:t>‹#›</a:t>
            </a:fld>
            <a:endParaRPr lang="en-US" altLang="en-US"/>
          </a:p>
        </p:txBody>
      </p:sp>
    </p:spTree>
    <p:extLst>
      <p:ext uri="{BB962C8B-B14F-4D97-AF65-F5344CB8AC3E}">
        <p14:creationId xmlns:p14="http://schemas.microsoft.com/office/powerpoint/2010/main" val="22991484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FBD7B3FC-9472-48C3-9635-5E3AAE157199}" type="datetimeFigureOut">
              <a:rPr lang="en-US"/>
              <a:pPr>
                <a:defRPr/>
              </a:pPr>
              <a:t>6/9/2017</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8C92F94-6F47-4D13-A564-C44FADFB079D}" type="slidenum">
              <a:rPr lang="en-US" altLang="en-US"/>
              <a:pPr>
                <a:defRPr/>
              </a:pPr>
              <a:t>‹#›</a:t>
            </a:fld>
            <a:endParaRPr lang="en-US" altLang="en-US"/>
          </a:p>
        </p:txBody>
      </p:sp>
    </p:spTree>
    <p:extLst>
      <p:ext uri="{BB962C8B-B14F-4D97-AF65-F5344CB8AC3E}">
        <p14:creationId xmlns:p14="http://schemas.microsoft.com/office/powerpoint/2010/main" val="341958367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EA5BE62E-D285-4D96-82CA-D4A7164529AA}" type="datetimeFigureOut">
              <a:rPr lang="en-US"/>
              <a:pPr>
                <a:defRPr/>
              </a:pPr>
              <a:t>6/9/2017</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27052520-8D23-4C22-96C6-7C0E4CDE4A6B}" type="slidenum">
              <a:rPr lang="en-US" altLang="en-US"/>
              <a:pPr>
                <a:defRPr/>
              </a:pPr>
              <a:t>‹#›</a:t>
            </a:fld>
            <a:endParaRPr lang="en-US" altLang="en-US"/>
          </a:p>
        </p:txBody>
      </p:sp>
    </p:spTree>
    <p:extLst>
      <p:ext uri="{BB962C8B-B14F-4D97-AF65-F5344CB8AC3E}">
        <p14:creationId xmlns:p14="http://schemas.microsoft.com/office/powerpoint/2010/main" val="238327428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B75BC8A3-61CD-4FA2-A506-9FD2E8E179AB}" type="datetimeFigureOut">
              <a:rPr lang="en-US"/>
              <a:pPr>
                <a:defRPr/>
              </a:pPr>
              <a:t>6/9/2017</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39279778-1352-4C74-B12C-94CDC62FDB4C}" type="slidenum">
              <a:rPr lang="en-US" altLang="en-US"/>
              <a:pPr>
                <a:defRPr/>
              </a:pPr>
              <a:t>‹#›</a:t>
            </a:fld>
            <a:endParaRPr lang="en-US" altLang="en-US"/>
          </a:p>
        </p:txBody>
      </p:sp>
    </p:spTree>
    <p:extLst>
      <p:ext uri="{BB962C8B-B14F-4D97-AF65-F5344CB8AC3E}">
        <p14:creationId xmlns:p14="http://schemas.microsoft.com/office/powerpoint/2010/main" val="134718141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AFC4BA3-018E-47B8-B1BD-7EBFD189B4A4}" type="datetimeFigureOut">
              <a:rPr lang="en-US"/>
              <a:pPr>
                <a:defRPr/>
              </a:pPr>
              <a:t>6/9/2017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4D332E3-FB8C-4D75-AAE8-E39197301727}" type="slidenum">
              <a:rPr lang="en-US" altLang="en-US"/>
              <a:pPr>
                <a:defRPr/>
              </a:pPr>
              <a:t>‹#›</a:t>
            </a:fld>
            <a:endParaRPr lang="en-US" altLang="en-US"/>
          </a:p>
        </p:txBody>
      </p:sp>
    </p:spTree>
    <p:extLst>
      <p:ext uri="{BB962C8B-B14F-4D97-AF65-F5344CB8AC3E}">
        <p14:creationId xmlns:p14="http://schemas.microsoft.com/office/powerpoint/2010/main" val="114503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D9A2AE2-A94C-4F05-BEEA-56688F9F934C}" type="datetimeFigureOut">
              <a:rPr lang="en-US"/>
              <a:pPr>
                <a:defRPr/>
              </a:pPr>
              <a:t>6/9/2017</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1A0E64E-665A-4ADA-9A93-B8F702E0E4B8}" type="slidenum">
              <a:rPr lang="en-US" altLang="en-US"/>
              <a:pPr>
                <a:defRPr/>
              </a:pPr>
              <a:t>‹#›</a:t>
            </a:fld>
            <a:endParaRPr lang="en-US" altLang="en-US"/>
          </a:p>
        </p:txBody>
      </p:sp>
    </p:spTree>
    <p:extLst>
      <p:ext uri="{BB962C8B-B14F-4D97-AF65-F5344CB8AC3E}">
        <p14:creationId xmlns:p14="http://schemas.microsoft.com/office/powerpoint/2010/main" val="296203134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FF70E052-E105-4E3B-A39B-93ED12D53DD7}" type="datetimeFigureOut">
              <a:rPr lang="en-US"/>
              <a:pPr>
                <a:defRPr/>
              </a:pPr>
              <a:t>6/9/2017</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lvl1pPr>
          </a:lstStyle>
          <a:p>
            <a:pPr>
              <a:defRPr/>
            </a:pPr>
            <a:fld id="{62134499-8604-4F73-A901-F118C4EBD461}" type="slidenum">
              <a:rPr lang="en-US" altLang="en-US"/>
              <a:pPr>
                <a:defRPr/>
              </a:pPr>
              <a:t>‹#›</a:t>
            </a:fld>
            <a:endParaRPr lang="en-US" altLang="en-US"/>
          </a:p>
        </p:txBody>
      </p:sp>
    </p:spTree>
    <p:extLst>
      <p:ext uri="{BB962C8B-B14F-4D97-AF65-F5344CB8AC3E}">
        <p14:creationId xmlns:p14="http://schemas.microsoft.com/office/powerpoint/2010/main" val="379590575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3E8B6AE5-1932-47F2-9536-6941D32569CC}" type="datetimeFigureOut">
              <a:rPr lang="en-US"/>
              <a:pPr>
                <a:defRPr/>
              </a:pPr>
              <a:t>6/9/2017</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Lucida Sans Unicode" panose="020B0602030504020204" pitchFamily="34" charset="0"/>
              </a:defRPr>
            </a:lvl1pPr>
          </a:lstStyle>
          <a:p>
            <a:pPr>
              <a:defRPr/>
            </a:pPr>
            <a:fld id="{AD317A1C-D1E5-43BB-9F45-F6BC8EED60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17" r:id="rId1"/>
    <p:sldLayoutId id="2147483913" r:id="rId2"/>
    <p:sldLayoutId id="2147483918" r:id="rId3"/>
    <p:sldLayoutId id="2147483919" r:id="rId4"/>
    <p:sldLayoutId id="2147483920" r:id="rId5"/>
    <p:sldLayoutId id="2147483921" r:id="rId6"/>
    <p:sldLayoutId id="2147483914" r:id="rId7"/>
    <p:sldLayoutId id="2147483922" r:id="rId8"/>
    <p:sldLayoutId id="2147483923" r:id="rId9"/>
    <p:sldLayoutId id="2147483915" r:id="rId10"/>
    <p:sldLayoutId id="214748391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Fall Prevention in Agriculture</a:t>
            </a:r>
            <a:endParaRPr lang="en-US" dirty="0"/>
          </a:p>
        </p:txBody>
      </p:sp>
      <p:sp>
        <p:nvSpPr>
          <p:cNvPr id="10243" name="Subtitle 2"/>
          <p:cNvSpPr>
            <a:spLocks noGrp="1"/>
          </p:cNvSpPr>
          <p:nvPr>
            <p:ph type="subTitle" idx="1"/>
          </p:nvPr>
        </p:nvSpPr>
        <p:spPr>
          <a:xfrm>
            <a:off x="685800" y="3611563"/>
            <a:ext cx="7772400" cy="1417637"/>
          </a:xfrm>
        </p:spPr>
        <p:txBody>
          <a:bodyPr/>
          <a:lstStyle/>
          <a:p>
            <a:pPr marR="0" eaLnBrk="1" hangingPunct="1">
              <a:lnSpc>
                <a:spcPct val="80000"/>
              </a:lnSpc>
              <a:buClr>
                <a:srgbClr val="000000"/>
              </a:buClr>
            </a:pPr>
            <a:endParaRPr lang="en-US" altLang="en-US" sz="1400" dirty="0" smtClean="0"/>
          </a:p>
          <a:p>
            <a:pPr marR="0" eaLnBrk="1" hangingPunct="1">
              <a:lnSpc>
                <a:spcPct val="80000"/>
              </a:lnSpc>
              <a:buClr>
                <a:srgbClr val="000000"/>
              </a:buClr>
            </a:pPr>
            <a:endParaRPr lang="en-US" altLang="en-US" sz="1400" dirty="0" smtClean="0"/>
          </a:p>
          <a:p>
            <a:pPr marR="0" eaLnBrk="1" hangingPunct="1">
              <a:lnSpc>
                <a:spcPct val="80000"/>
              </a:lnSpc>
              <a:buClr>
                <a:srgbClr val="000000"/>
              </a:buClr>
            </a:pPr>
            <a:r>
              <a:rPr lang="en-US" altLang="en-US" sz="1400" dirty="0" smtClean="0"/>
              <a:t>This material was produced under a grant (</a:t>
            </a:r>
            <a:r>
              <a:rPr lang="en-US" altLang="en-US" sz="1400" dirty="0" smtClean="0">
                <a:solidFill>
                  <a:schemeClr val="tx1"/>
                </a:solidFill>
              </a:rPr>
              <a:t>SH20836SHO) </a:t>
            </a:r>
            <a:r>
              <a:rPr lang="en-US" altLang="en-US" sz="1400" dirty="0" smtClean="0"/>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marR="0" eaLnBrk="1" hangingPunct="1">
              <a:lnSpc>
                <a:spcPct val="80000"/>
              </a:lnSpc>
            </a:pPr>
            <a:endParaRPr lang="en-US" altLang="en-US" sz="7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pPr eaLnBrk="1" hangingPunct="1"/>
            <a:r>
              <a:rPr lang="en-US" altLang="en-US" smtClean="0"/>
              <a:t>Personal Protective Equipment (PPE) is the last level of protection for employees.</a:t>
            </a:r>
          </a:p>
          <a:p>
            <a:pPr eaLnBrk="1" hangingPunct="1"/>
            <a:endParaRPr lang="en-US" altLang="en-US" smtClean="0"/>
          </a:p>
          <a:p>
            <a:pPr eaLnBrk="1" hangingPunct="1"/>
            <a:r>
              <a:rPr lang="en-US" altLang="en-US" smtClean="0"/>
              <a:t>There are many forms of PPE. The many different forms protect different areas of the body such as (not limited to):</a:t>
            </a:r>
          </a:p>
          <a:p>
            <a:pPr lvl="1" eaLnBrk="1" hangingPunct="1"/>
            <a:r>
              <a:rPr lang="en-US" altLang="en-US" smtClean="0"/>
              <a:t>Head</a:t>
            </a:r>
          </a:p>
          <a:p>
            <a:pPr lvl="1" eaLnBrk="1" hangingPunct="1"/>
            <a:r>
              <a:rPr lang="en-US" altLang="en-US" smtClean="0"/>
              <a:t>Foot</a:t>
            </a:r>
          </a:p>
          <a:p>
            <a:pPr lvl="1" eaLnBrk="1" hangingPunct="1"/>
            <a:r>
              <a:rPr lang="en-US" altLang="en-US" smtClean="0"/>
              <a:t>Hand</a:t>
            </a:r>
          </a:p>
          <a:p>
            <a:pPr lvl="1" eaLnBrk="1" hangingPunct="1"/>
            <a:r>
              <a:rPr lang="en-US" altLang="en-US" smtClean="0"/>
              <a:t>Hearing</a:t>
            </a:r>
          </a:p>
          <a:p>
            <a:pPr lvl="1" eaLnBrk="1" hangingPunct="1"/>
            <a:r>
              <a:rPr lang="en-US" altLang="en-US" smtClean="0"/>
              <a:t>Eye </a:t>
            </a:r>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 The Hierarchy of Hazard Controls </a:t>
            </a:r>
            <a:endParaRPr lang="en-US" dirty="0"/>
          </a:p>
        </p:txBody>
      </p:sp>
      <p:pic>
        <p:nvPicPr>
          <p:cNvPr id="40964" name="Picture 4" descr="C:\Documents and Settings\jason_erickson\Local Settings\Temporary Internet Files\Content.IE5\34XR7BUE\MC900018420[1].wmf" title="Clipart of a woman wearing Hardhat, eye and ear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4343400"/>
            <a:ext cx="126047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pPr eaLnBrk="1" hangingPunct="1"/>
            <a:r>
              <a:rPr lang="en-US" altLang="en-US" smtClean="0"/>
              <a:t>Types of fall protection</a:t>
            </a:r>
          </a:p>
          <a:p>
            <a:pPr lvl="1" eaLnBrk="1" hangingPunct="1"/>
            <a:endParaRPr lang="en-US" altLang="en-US" smtClean="0"/>
          </a:p>
          <a:p>
            <a:pPr lvl="1" eaLnBrk="1" hangingPunct="1"/>
            <a:r>
              <a:rPr lang="en-US" altLang="en-US" smtClean="0"/>
              <a:t>Guardrails</a:t>
            </a:r>
          </a:p>
          <a:p>
            <a:pPr lvl="1" eaLnBrk="1" hangingPunct="1"/>
            <a:endParaRPr lang="en-US" altLang="en-US" smtClean="0"/>
          </a:p>
          <a:p>
            <a:pPr lvl="1" eaLnBrk="1" hangingPunct="1"/>
            <a:r>
              <a:rPr lang="en-US" altLang="en-US" smtClean="0"/>
              <a:t>Personal Fall Arrest System or PFAS</a:t>
            </a:r>
          </a:p>
          <a:p>
            <a:pPr lvl="1" eaLnBrk="1" hangingPunct="1"/>
            <a:endParaRPr lang="en-US" altLang="en-US" smtClean="0"/>
          </a:p>
          <a:p>
            <a:pPr lvl="1" eaLnBrk="1" hangingPunct="1"/>
            <a:r>
              <a:rPr lang="en-US" altLang="en-US" smtClean="0"/>
              <a:t>Safety Nets</a:t>
            </a:r>
          </a:p>
          <a:p>
            <a:pPr lvl="1" eaLnBrk="1" hangingPunct="1"/>
            <a:endParaRPr lang="en-US" altLang="en-US" smtClean="0"/>
          </a:p>
          <a:p>
            <a:pPr lvl="1" eaLnBrk="1" hangingPunct="1">
              <a:buFont typeface="Verdana" panose="020B0604030504040204" pitchFamily="34" charset="0"/>
              <a:buNone/>
            </a:pPr>
            <a:endParaRPr lang="en-US" altLang="en-US"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Fall Protection Systems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pPr eaLnBrk="1" hangingPunct="1"/>
            <a:r>
              <a:rPr lang="en-US" altLang="en-US" smtClean="0"/>
              <a:t>Guardrails provide workers with fall protection in the form of fall restraint.</a:t>
            </a:r>
          </a:p>
          <a:p>
            <a:pPr eaLnBrk="1" hangingPunct="1">
              <a:buFont typeface="Wingdings 3" panose="05040102010807070707" pitchFamily="18" charset="2"/>
              <a:buNone/>
            </a:pPr>
            <a:endParaRPr lang="en-US" altLang="en-US" smtClean="0"/>
          </a:p>
          <a:p>
            <a:pPr lvl="1" eaLnBrk="1" hangingPunct="1"/>
            <a:r>
              <a:rPr lang="en-US" altLang="en-US" smtClean="0"/>
              <a:t>Fall restraint is a system that, because of design, does not allow an employee to experience a fall.</a:t>
            </a:r>
          </a:p>
          <a:p>
            <a:pPr lvl="1" eaLnBrk="1" hangingPunct="1"/>
            <a:endParaRPr lang="en-US" altLang="en-US" smtClean="0"/>
          </a:p>
          <a:p>
            <a:pPr lvl="1" eaLnBrk="1" hangingPunct="1">
              <a:buFont typeface="Verdana" panose="020B0604030504040204" pitchFamily="34" charset="0"/>
              <a:buNone/>
            </a:pPr>
            <a:endParaRPr lang="en-US" altLang="en-US" smtClean="0"/>
          </a:p>
          <a:p>
            <a:pPr eaLnBrk="1" hangingPunct="1"/>
            <a:endParaRPr lang="en-US" altLang="en-US" smtClean="0"/>
          </a:p>
        </p:txBody>
      </p:sp>
      <p:sp>
        <p:nvSpPr>
          <p:cNvPr id="3" name="Title 2"/>
          <p:cNvSpPr>
            <a:spLocks noGrp="1"/>
          </p:cNvSpPr>
          <p:nvPr>
            <p:ph type="title"/>
          </p:nvPr>
        </p:nvSpPr>
        <p:spPr/>
        <p:txBody>
          <a:bodyPr/>
          <a:lstStyle/>
          <a:p>
            <a:pPr algn="ctr" eaLnBrk="1" hangingPunct="1">
              <a:defRPr/>
            </a:pPr>
            <a:r>
              <a:rPr lang="en-US" dirty="0" smtClean="0"/>
              <a:t>Guardrails</a:t>
            </a:r>
            <a:endParaRPr lang="en-US" dirty="0"/>
          </a:p>
        </p:txBody>
      </p:sp>
      <p:pic>
        <p:nvPicPr>
          <p:cNvPr id="45060" name="Picture 4" title="Image of guardrails"/>
          <p:cNvPicPr>
            <a:picLocks noChangeArrowheads="1"/>
          </p:cNvPicPr>
          <p:nvPr/>
        </p:nvPicPr>
        <p:blipFill>
          <a:blip r:embed="rId3" cstate="email">
            <a:extLst>
              <a:ext uri="{28A0092B-C50C-407E-A947-70E740481C1C}">
                <a14:useLocalDpi xmlns:a14="http://schemas.microsoft.com/office/drawing/2010/main"/>
              </a:ext>
            </a:extLst>
          </a:blip>
          <a:srcRect t="23166"/>
          <a:stretch>
            <a:fillRect/>
          </a:stretch>
        </p:blipFill>
        <p:spPr bwMode="auto">
          <a:xfrm>
            <a:off x="2895600" y="4038600"/>
            <a:ext cx="3733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eaLnBrk="1" hangingPunct="1">
              <a:defRPr/>
            </a:pPr>
            <a:r>
              <a:rPr lang="en-US" dirty="0" smtClean="0"/>
              <a:t>OSHA requires a guardrail to meet the following criteria:</a:t>
            </a:r>
          </a:p>
          <a:p>
            <a:pPr marL="109537" indent="0" eaLnBrk="1" hangingPunct="1">
              <a:buFont typeface="Wingdings 3" panose="05040102010807070707" pitchFamily="18" charset="2"/>
              <a:buNone/>
              <a:defRPr/>
            </a:pPr>
            <a:endParaRPr lang="en-US" dirty="0" smtClean="0"/>
          </a:p>
          <a:p>
            <a:pPr eaLnBrk="1" hangingPunct="1">
              <a:defRPr/>
            </a:pPr>
            <a:r>
              <a:rPr lang="en-US" dirty="0" smtClean="0"/>
              <a:t>Height</a:t>
            </a:r>
          </a:p>
          <a:p>
            <a:pPr lvl="1" eaLnBrk="1" hangingPunct="1">
              <a:defRPr/>
            </a:pPr>
            <a:r>
              <a:rPr lang="en-US" dirty="0" smtClean="0"/>
              <a:t>Top Rail – 39 to 45 inches in Construction           (42 inches in General Industry)</a:t>
            </a:r>
          </a:p>
          <a:p>
            <a:pPr lvl="1" eaLnBrk="1" hangingPunct="1">
              <a:defRPr/>
            </a:pPr>
            <a:r>
              <a:rPr lang="en-US" dirty="0" smtClean="0"/>
              <a:t>Mid Rail – between the top rail and the surface in Construction     </a:t>
            </a:r>
          </a:p>
          <a:p>
            <a:pPr marL="392113" lvl="1" indent="0" eaLnBrk="1" hangingPunct="1">
              <a:buFont typeface="Verdana" panose="020B0604030504040204" pitchFamily="34" charset="0"/>
              <a:buNone/>
              <a:defRPr/>
            </a:pPr>
            <a:r>
              <a:rPr lang="en-US" dirty="0"/>
              <a:t> </a:t>
            </a:r>
            <a:r>
              <a:rPr lang="en-US" dirty="0" smtClean="0"/>
              <a:t>  (21 inches in General Industry)</a:t>
            </a:r>
          </a:p>
          <a:p>
            <a:pPr lvl="1" eaLnBrk="1" hangingPunct="1">
              <a:defRPr/>
            </a:pPr>
            <a:r>
              <a:rPr lang="en-US" dirty="0" smtClean="0"/>
              <a:t>Toe Board – 3 ½ inches tall in Construction            (4 inches in General Industry)</a:t>
            </a:r>
          </a:p>
        </p:txBody>
      </p:sp>
      <p:sp>
        <p:nvSpPr>
          <p:cNvPr id="3" name="Title 2"/>
          <p:cNvSpPr>
            <a:spLocks noGrp="1"/>
          </p:cNvSpPr>
          <p:nvPr>
            <p:ph type="title"/>
          </p:nvPr>
        </p:nvSpPr>
        <p:spPr/>
        <p:txBody>
          <a:bodyPr/>
          <a:lstStyle/>
          <a:p>
            <a:pPr algn="ctr" eaLnBrk="1" hangingPunct="1">
              <a:defRPr/>
            </a:pPr>
            <a:r>
              <a:rPr lang="en-US" dirty="0" smtClean="0"/>
              <a:t>Guardrails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p:txBody>
          <a:bodyPr/>
          <a:lstStyle/>
          <a:p>
            <a:r>
              <a:rPr lang="en-US" altLang="en-US" smtClean="0"/>
              <a:t>Load Rating</a:t>
            </a:r>
          </a:p>
          <a:p>
            <a:pPr lvl="1"/>
            <a:r>
              <a:rPr lang="en-US" altLang="en-US" smtClean="0"/>
              <a:t>Must be able to withstand a minimum force of 200 pounds in a downward, outward motion.</a:t>
            </a:r>
          </a:p>
          <a:p>
            <a:endParaRPr lang="en-US" altLang="en-US" smtClean="0"/>
          </a:p>
        </p:txBody>
      </p:sp>
      <p:sp>
        <p:nvSpPr>
          <p:cNvPr id="3" name="Title 2"/>
          <p:cNvSpPr>
            <a:spLocks noGrp="1"/>
          </p:cNvSpPr>
          <p:nvPr>
            <p:ph type="title"/>
          </p:nvPr>
        </p:nvSpPr>
        <p:spPr/>
        <p:txBody>
          <a:bodyPr/>
          <a:lstStyle/>
          <a:p>
            <a:pPr algn="ctr">
              <a:defRPr/>
            </a:pPr>
            <a:r>
              <a:rPr lang="en-US" dirty="0" smtClean="0"/>
              <a:t> Guardrails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eaLnBrk="1" hangingPunct="1">
              <a:defRPr/>
            </a:pPr>
            <a:r>
              <a:rPr lang="en-US" dirty="0" smtClean="0"/>
              <a:t>Personal Fall Arrest Systems (PFAS)</a:t>
            </a:r>
            <a:endParaRPr lang="en-US" dirty="0"/>
          </a:p>
        </p:txBody>
      </p:sp>
      <p:pic>
        <p:nvPicPr>
          <p:cNvPr id="51203" name="Picture 3" descr="F:\NATE PICS\NATE\NATE PICS\Anchorage Points\DSC_0234.JPG" title="Image of person wearing fall arrest harness and lanyard"/>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824163" y="1524000"/>
            <a:ext cx="3038475" cy="452596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p:txBody>
          <a:bodyPr/>
          <a:lstStyle/>
          <a:p>
            <a:pPr eaLnBrk="1" hangingPunct="1"/>
            <a:r>
              <a:rPr lang="en-US" altLang="en-US" smtClean="0"/>
              <a:t>A PFAS consists of the following components:</a:t>
            </a:r>
          </a:p>
          <a:p>
            <a:pPr lvl="1" eaLnBrk="1" hangingPunct="1"/>
            <a:endParaRPr lang="en-US" altLang="en-US" smtClean="0"/>
          </a:p>
          <a:p>
            <a:pPr lvl="1" eaLnBrk="1" hangingPunct="1"/>
            <a:r>
              <a:rPr lang="en-US" altLang="en-US" sz="4000" b="1" smtClean="0"/>
              <a:t>A</a:t>
            </a:r>
            <a:r>
              <a:rPr lang="en-US" altLang="en-US" smtClean="0"/>
              <a:t>nchorage Point</a:t>
            </a:r>
          </a:p>
          <a:p>
            <a:pPr lvl="1" eaLnBrk="1" hangingPunct="1"/>
            <a:endParaRPr lang="en-US" altLang="en-US" smtClean="0"/>
          </a:p>
          <a:p>
            <a:pPr lvl="1" eaLnBrk="1" hangingPunct="1"/>
            <a:r>
              <a:rPr lang="en-US" altLang="en-US" sz="4000" b="1" smtClean="0"/>
              <a:t>B</a:t>
            </a:r>
            <a:r>
              <a:rPr lang="en-US" altLang="en-US" smtClean="0"/>
              <a:t>ody Harness</a:t>
            </a:r>
          </a:p>
          <a:p>
            <a:pPr lvl="1" eaLnBrk="1" hangingPunct="1">
              <a:buFont typeface="Verdana" panose="020B0604030504040204" pitchFamily="34" charset="0"/>
              <a:buNone/>
            </a:pPr>
            <a:endParaRPr lang="en-US" altLang="en-US" smtClean="0"/>
          </a:p>
          <a:p>
            <a:pPr lvl="1" eaLnBrk="1" hangingPunct="1"/>
            <a:r>
              <a:rPr lang="en-US" altLang="en-US" sz="4000" b="1" smtClean="0"/>
              <a:t>C</a:t>
            </a:r>
            <a:r>
              <a:rPr lang="en-US" altLang="en-US" smtClean="0"/>
              <a:t>onnector</a:t>
            </a:r>
          </a:p>
          <a:p>
            <a:pPr lvl="1" eaLnBrk="1" hangingPunct="1"/>
            <a:endParaRPr lang="en-US" altLang="en-US" smtClean="0"/>
          </a:p>
          <a:p>
            <a:pPr lvl="1" algn="ctr" eaLnBrk="1" hangingPunct="1">
              <a:buFont typeface="Verdana" panose="020B0604030504040204" pitchFamily="34" charset="0"/>
              <a:buNone/>
            </a:pPr>
            <a:r>
              <a:rPr lang="en-US" altLang="en-US" sz="4000" b="1" smtClean="0"/>
              <a:t>A+B+C=PFAS</a:t>
            </a:r>
          </a:p>
        </p:txBody>
      </p:sp>
      <p:sp>
        <p:nvSpPr>
          <p:cNvPr id="3" name="Title 2"/>
          <p:cNvSpPr>
            <a:spLocks noGrp="1"/>
          </p:cNvSpPr>
          <p:nvPr>
            <p:ph type="title"/>
          </p:nvPr>
        </p:nvSpPr>
        <p:spPr>
          <a:xfrm>
            <a:off x="457200" y="274638"/>
            <a:ext cx="8534400" cy="1143000"/>
          </a:xfrm>
        </p:spPr>
        <p:txBody>
          <a:bodyPr>
            <a:normAutofit fontScale="90000"/>
          </a:bodyPr>
          <a:lstStyle/>
          <a:p>
            <a:pPr algn="ctr" eaLnBrk="1" hangingPunct="1">
              <a:defRPr/>
            </a:pPr>
            <a:r>
              <a:rPr lang="en-US" dirty="0" smtClean="0"/>
              <a:t> Personal Fall Arrest Systems (PFAS)</a:t>
            </a:r>
            <a:endParaRPr lang="en-US" dirty="0"/>
          </a:p>
        </p:txBody>
      </p:sp>
      <p:pic>
        <p:nvPicPr>
          <p:cNvPr id="53252" name="Picture 2" descr="C:\Documents and Settings\jason_erickson\Local Settings\Temporary Internet Files\Content.IE5\Z69E0S3O\MC900290682[1].wmf" title="Clipart of a chalk bo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3763" y="2443163"/>
            <a:ext cx="2065337"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p:txBody>
          <a:bodyPr/>
          <a:lstStyle/>
          <a:p>
            <a:pPr eaLnBrk="1" hangingPunct="1"/>
            <a:r>
              <a:rPr lang="en-US" altLang="en-US" smtClean="0"/>
              <a:t>Anchorages used for attachment of personal fall arrest equipment shall be independent of any anchorage being used to support or suspend platforms and capable of supporting at least </a:t>
            </a:r>
            <a:r>
              <a:rPr lang="en-US" altLang="en-US" b="1" smtClean="0"/>
              <a:t>5,000</a:t>
            </a:r>
            <a:r>
              <a:rPr lang="en-US" altLang="en-US" smtClean="0"/>
              <a:t> pounds (22.2 kn.) per employee attached</a:t>
            </a:r>
          </a:p>
          <a:p>
            <a:pPr eaLnBrk="1" hangingPunct="1"/>
            <a:endParaRPr lang="en-US" altLang="en-US" smtClean="0"/>
          </a:p>
        </p:txBody>
      </p:sp>
      <p:sp>
        <p:nvSpPr>
          <p:cNvPr id="3" name="Title 2"/>
          <p:cNvSpPr>
            <a:spLocks noGrp="1"/>
          </p:cNvSpPr>
          <p:nvPr>
            <p:ph type="title"/>
          </p:nvPr>
        </p:nvSpPr>
        <p:spPr>
          <a:xfrm>
            <a:off x="457200" y="274638"/>
            <a:ext cx="8534400" cy="1143000"/>
          </a:xfrm>
        </p:spPr>
        <p:txBody>
          <a:bodyPr>
            <a:normAutofit fontScale="90000"/>
          </a:bodyPr>
          <a:lstStyle/>
          <a:p>
            <a:pPr algn="ctr" eaLnBrk="1" hangingPunct="1">
              <a:defRPr/>
            </a:pPr>
            <a:r>
              <a:rPr lang="en-US" dirty="0" smtClean="0"/>
              <a:t>Personal Fall Arrest Systems (PFAS) </a:t>
            </a:r>
            <a:endParaRPr lang="en-US" dirty="0"/>
          </a:p>
        </p:txBody>
      </p:sp>
      <p:pic>
        <p:nvPicPr>
          <p:cNvPr id="55300" name="Picture 4" descr="C:\Documents and Settings\jason_erickson\Local Settings\Temporary Internet Files\Content.IE5\D5BT0MCV\MC900391604[1].wmf" title="Clip are of an anch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3888" y="4291013"/>
            <a:ext cx="1808162"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p:txBody>
          <a:bodyPr/>
          <a:lstStyle/>
          <a:p>
            <a:pPr eaLnBrk="1" hangingPunct="1"/>
            <a:r>
              <a:rPr lang="en-US" altLang="en-US" smtClean="0"/>
              <a:t>A body harness is defined by OSHA as:          “straps which may be secured about the employee in a manner that will distribute the fall arrest forces over at least the thighs, pelvis, waist, chest and shoulders with means for attaching it to other components of a personal fall arrest system”</a:t>
            </a:r>
          </a:p>
          <a:p>
            <a:pPr eaLnBrk="1" hangingPunct="1">
              <a:buFont typeface="Wingdings 3" panose="05040102010807070707" pitchFamily="18" charset="2"/>
              <a:buNone/>
            </a:pPr>
            <a:endParaRPr lang="en-US" altLang="en-US" smtClean="0"/>
          </a:p>
          <a:p>
            <a:pPr eaLnBrk="1" hangingPunct="1">
              <a:buFont typeface="Wingdings 3" panose="05040102010807070707" pitchFamily="18" charset="2"/>
              <a:buNone/>
            </a:pPr>
            <a:endParaRPr lang="en-US" altLang="en-US" smtClean="0"/>
          </a:p>
        </p:txBody>
      </p:sp>
      <p:sp>
        <p:nvSpPr>
          <p:cNvPr id="3" name="Title 2"/>
          <p:cNvSpPr>
            <a:spLocks noGrp="1"/>
          </p:cNvSpPr>
          <p:nvPr>
            <p:ph type="title"/>
          </p:nvPr>
        </p:nvSpPr>
        <p:spPr>
          <a:xfrm>
            <a:off x="76200" y="274638"/>
            <a:ext cx="8763000" cy="1143000"/>
          </a:xfrm>
        </p:spPr>
        <p:txBody>
          <a:bodyPr>
            <a:normAutofit fontScale="90000"/>
          </a:bodyPr>
          <a:lstStyle/>
          <a:p>
            <a:pPr algn="ctr" eaLnBrk="1" hangingPunct="1">
              <a:defRPr/>
            </a:pPr>
            <a:r>
              <a:rPr lang="en-US" dirty="0" smtClean="0"/>
              <a:t>  Personal Fall Arrest Systems (PFAS)  </a:t>
            </a:r>
            <a:endParaRPr lang="en-US" dirty="0"/>
          </a:p>
        </p:txBody>
      </p:sp>
      <p:pic>
        <p:nvPicPr>
          <p:cNvPr id="57348" name="Picture 2" descr="C:\Documents and Settings\jason_erickson\Local Settings\Temporary Internet Files\Content.IE5\SRTSQD3X\MC900097837[1].wmf" title="Clipart of a man wearing fall arrest climbing a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4114800"/>
            <a:ext cx="13477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3050"/>
            <a:ext cx="8915400" cy="1143000"/>
          </a:xfrm>
        </p:spPr>
        <p:txBody>
          <a:bodyPr>
            <a:normAutofit fontScale="90000"/>
          </a:bodyPr>
          <a:lstStyle/>
          <a:p>
            <a:pPr algn="ctr" eaLnBrk="1" hangingPunct="1">
              <a:defRPr/>
            </a:pPr>
            <a:r>
              <a:rPr lang="en-US" dirty="0" smtClean="0"/>
              <a:t>   Personal Fall Arrest Systems (PFAS)   </a:t>
            </a:r>
            <a:endParaRPr lang="en-US" dirty="0"/>
          </a:p>
        </p:txBody>
      </p:sp>
      <p:sp>
        <p:nvSpPr>
          <p:cNvPr id="59395" name="Text Placeholder 4"/>
          <p:cNvSpPr>
            <a:spLocks noGrp="1"/>
          </p:cNvSpPr>
          <p:nvPr>
            <p:ph type="body" idx="1"/>
          </p:nvPr>
        </p:nvSpPr>
        <p:spPr>
          <a:ln>
            <a:headEnd/>
            <a:tailEnd/>
          </a:ln>
        </p:spPr>
        <p:txBody>
          <a:bodyPr/>
          <a:lstStyle/>
          <a:p>
            <a:pPr eaLnBrk="1" hangingPunct="1"/>
            <a:r>
              <a:rPr lang="en-US" altLang="en-US" smtClean="0"/>
              <a:t>Back view of a full body harness.</a:t>
            </a:r>
          </a:p>
        </p:txBody>
      </p:sp>
      <p:sp>
        <p:nvSpPr>
          <p:cNvPr id="59396" name="Text Placeholder 6"/>
          <p:cNvSpPr>
            <a:spLocks noGrp="1"/>
          </p:cNvSpPr>
          <p:nvPr>
            <p:ph type="body" sz="half" idx="3"/>
          </p:nvPr>
        </p:nvSpPr>
        <p:spPr>
          <a:xfrm>
            <a:off x="4645025" y="5410200"/>
            <a:ext cx="4041775" cy="762000"/>
          </a:xfrm>
          <a:ln>
            <a:headEnd/>
            <a:tailEnd/>
          </a:ln>
        </p:spPr>
        <p:txBody>
          <a:bodyPr/>
          <a:lstStyle/>
          <a:p>
            <a:pPr eaLnBrk="1" hangingPunct="1"/>
            <a:r>
              <a:rPr lang="en-US" altLang="en-US" smtClean="0"/>
              <a:t>Front view of a full body harness.</a:t>
            </a:r>
          </a:p>
        </p:txBody>
      </p:sp>
      <p:pic>
        <p:nvPicPr>
          <p:cNvPr id="59397" name="Picture 2" descr="F:\NATE PICS\Energy Absorbing Lanyards\DSC_0343.JPG" title="Image of the back view of a full body harness"/>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506413" y="2092325"/>
            <a:ext cx="3941762" cy="2646363"/>
          </a:xfrm>
          <a:noFill/>
          <a:ln>
            <a:prstDash val="solid"/>
          </a:ln>
        </p:spPr>
      </p:pic>
      <p:pic>
        <p:nvPicPr>
          <p:cNvPr id="59398" name="Picture 3" descr="F:\NATE PICS\Attaching Cable Grab\DSC_0062.JPG" title="Image of the front view of a full body harness"/>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a:xfrm>
            <a:off x="5343525" y="1444625"/>
            <a:ext cx="2644775" cy="3941763"/>
          </a:xfrm>
          <a:noFill/>
          <a:ln>
            <a:prstDash val="soli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1657350" y="1314450"/>
            <a:ext cx="5943600" cy="1257300"/>
          </a:xfrm>
        </p:spPr>
        <p:txBody>
          <a:bodyPr lIns="67866" tIns="33338" rIns="67866" bIns="33338"/>
          <a:lstStyle/>
          <a:p>
            <a:pPr eaLnBrk="1" hangingPunct="1">
              <a:defRPr/>
            </a:pPr>
            <a:r>
              <a:rPr lang="en-US" sz="4950" u="sng" dirty="0">
                <a:effectLst>
                  <a:outerShdw blurRad="38100" dist="38100" dir="2700000" algn="tl">
                    <a:srgbClr val="000000"/>
                  </a:outerShdw>
                </a:effectLst>
              </a:rPr>
              <a:t>Statistics:</a:t>
            </a:r>
            <a:br>
              <a:rPr lang="en-US" sz="4950" u="sng" dirty="0">
                <a:effectLst>
                  <a:outerShdw blurRad="38100" dist="38100" dir="2700000" algn="tl">
                    <a:srgbClr val="000000"/>
                  </a:outerShdw>
                </a:effectLst>
              </a:rPr>
            </a:br>
            <a:r>
              <a:rPr lang="en-US" sz="2700" dirty="0"/>
              <a:t>Involvement in Farming in the U.S.</a:t>
            </a:r>
          </a:p>
        </p:txBody>
      </p:sp>
      <p:sp>
        <p:nvSpPr>
          <p:cNvPr id="71685" name="Rectangle 5"/>
          <p:cNvSpPr>
            <a:spLocks noGrp="1" noChangeArrowheads="1"/>
          </p:cNvSpPr>
          <p:nvPr>
            <p:ph type="body" idx="1"/>
          </p:nvPr>
        </p:nvSpPr>
        <p:spPr>
          <a:xfrm>
            <a:off x="1657350" y="3086100"/>
            <a:ext cx="3143250" cy="1257300"/>
          </a:xfrm>
        </p:spPr>
        <p:txBody>
          <a:bodyPr lIns="67866" tIns="33338" rIns="67866" bIns="33338" rtlCol="0">
            <a:normAutofit fontScale="85000" lnSpcReduction="20000"/>
          </a:bodyPr>
          <a:lstStyle/>
          <a:p>
            <a:pPr eaLnBrk="1" hangingPunct="1">
              <a:defRPr/>
            </a:pPr>
            <a:r>
              <a:rPr lang="en-US" dirty="0" smtClean="0"/>
              <a:t>2.1 Million farmers</a:t>
            </a:r>
          </a:p>
          <a:p>
            <a:pPr eaLnBrk="1" hangingPunct="1">
              <a:defRPr/>
            </a:pPr>
            <a:r>
              <a:rPr lang="en-US" dirty="0" smtClean="0"/>
              <a:t>2% of the population</a:t>
            </a:r>
          </a:p>
        </p:txBody>
      </p:sp>
      <p:graphicFrame>
        <p:nvGraphicFramePr>
          <p:cNvPr id="24580" name="Object 6" title="Image of the US">
            <a:hlinkClick r:id="" action="ppaction://ole?verb=0"/>
          </p:cNvPr>
          <p:cNvGraphicFramePr>
            <a:graphicFrameLocks/>
          </p:cNvGraphicFramePr>
          <p:nvPr>
            <p:extLst>
              <p:ext uri="{D42A27DB-BD31-4B8C-83A1-F6EECF244321}">
                <p14:modId xmlns:p14="http://schemas.microsoft.com/office/powerpoint/2010/main" val="445750454"/>
              </p:ext>
            </p:extLst>
          </p:nvPr>
        </p:nvGraphicFramePr>
        <p:xfrm>
          <a:off x="4229100" y="2914650"/>
          <a:ext cx="3486150" cy="2343150"/>
        </p:xfrm>
        <a:graphic>
          <a:graphicData uri="http://schemas.openxmlformats.org/presentationml/2006/ole">
            <mc:AlternateContent xmlns:mc="http://schemas.openxmlformats.org/markup-compatibility/2006">
              <mc:Choice xmlns:v="urn:schemas-microsoft-com:vml" Requires="v">
                <p:oleObj spid="_x0000_s24590" name="Clip" r:id="rId4" imgW="3543300" imgH="1968500" progId="MS_ClipArt_Gallery.5">
                  <p:embed/>
                </p:oleObj>
              </mc:Choice>
              <mc:Fallback>
                <p:oleObj name="Clip" r:id="rId4" imgW="3543300" imgH="1968500" progId="MS_ClipArt_Gallery.5">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2914650"/>
                        <a:ext cx="34861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7"/>
          <p:cNvSpPr>
            <a:spLocks noGrp="1"/>
          </p:cNvSpPr>
          <p:nvPr>
            <p:ph idx="1"/>
          </p:nvPr>
        </p:nvSpPr>
        <p:spPr/>
        <p:txBody>
          <a:bodyPr/>
          <a:lstStyle/>
          <a:p>
            <a:pPr eaLnBrk="1" hangingPunct="1"/>
            <a:r>
              <a:rPr lang="en-US" altLang="en-US" smtClean="0"/>
              <a:t>Connectors are devices used to connect the body harness to the anchorage point.</a:t>
            </a:r>
          </a:p>
          <a:p>
            <a:pPr eaLnBrk="1" hangingPunct="1"/>
            <a:endParaRPr lang="en-US" altLang="en-US" smtClean="0"/>
          </a:p>
          <a:p>
            <a:pPr eaLnBrk="1" hangingPunct="1"/>
            <a:r>
              <a:rPr lang="en-US" altLang="en-US" smtClean="0"/>
              <a:t>Examples of connectors are:</a:t>
            </a:r>
          </a:p>
          <a:p>
            <a:pPr lvl="1" eaLnBrk="1" hangingPunct="1"/>
            <a:r>
              <a:rPr lang="en-US" altLang="en-US" smtClean="0"/>
              <a:t>Carabiners</a:t>
            </a:r>
          </a:p>
          <a:p>
            <a:pPr lvl="1" eaLnBrk="1" hangingPunct="1"/>
            <a:r>
              <a:rPr lang="en-US" altLang="en-US" smtClean="0"/>
              <a:t>Buckles</a:t>
            </a:r>
          </a:p>
          <a:p>
            <a:pPr lvl="1" eaLnBrk="1" hangingPunct="1"/>
            <a:r>
              <a:rPr lang="en-US" altLang="en-US" smtClean="0"/>
              <a:t>Dee-rings</a:t>
            </a:r>
          </a:p>
          <a:p>
            <a:pPr lvl="1" eaLnBrk="1" hangingPunct="1"/>
            <a:r>
              <a:rPr lang="en-US" altLang="en-US" smtClean="0"/>
              <a:t>Snap-hooks</a:t>
            </a:r>
          </a:p>
        </p:txBody>
      </p:sp>
      <p:sp>
        <p:nvSpPr>
          <p:cNvPr id="7" name="Title 6"/>
          <p:cNvSpPr>
            <a:spLocks noGrp="1"/>
          </p:cNvSpPr>
          <p:nvPr>
            <p:ph type="title"/>
          </p:nvPr>
        </p:nvSpPr>
        <p:spPr>
          <a:xfrm>
            <a:off x="76200" y="274638"/>
            <a:ext cx="9067800" cy="1143000"/>
          </a:xfrm>
        </p:spPr>
        <p:txBody>
          <a:bodyPr>
            <a:normAutofit fontScale="90000"/>
          </a:bodyPr>
          <a:lstStyle/>
          <a:p>
            <a:pPr algn="ctr" eaLnBrk="1" hangingPunct="1">
              <a:defRPr/>
            </a:pPr>
            <a:r>
              <a:rPr lang="en-US" dirty="0" smtClean="0"/>
              <a:t>  Personal Fall Arrest Systems (PFAS)   </a:t>
            </a:r>
            <a:endParaRPr lang="en-US" dirty="0"/>
          </a:p>
        </p:txBody>
      </p:sp>
      <p:pic>
        <p:nvPicPr>
          <p:cNvPr id="61444" name="Picture 2" descr="C:\Documents and Settings\jason_erickson\Local Settings\Temporary Internet Files\Content.IE5\VGYA62AF\MC900352308[1].wmf" title="Clipart of a carbi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7675" y="3638550"/>
            <a:ext cx="145256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p:txBody>
          <a:bodyPr/>
          <a:lstStyle/>
          <a:p>
            <a:r>
              <a:rPr lang="en-US" altLang="en-US" smtClean="0"/>
              <a:t>When selecting fall protection systems, you must first determine the most feasible form of fall protection possible.</a:t>
            </a:r>
          </a:p>
          <a:p>
            <a:endParaRPr lang="en-US" altLang="en-US" smtClean="0"/>
          </a:p>
          <a:p>
            <a:r>
              <a:rPr lang="en-US" altLang="en-US" smtClean="0"/>
              <a:t>The only form of feasibility that must be considered is technical feasibility. </a:t>
            </a:r>
          </a:p>
          <a:p>
            <a:endParaRPr lang="en-US" altLang="en-US" smtClean="0"/>
          </a:p>
          <a:p>
            <a:r>
              <a:rPr lang="en-US" altLang="en-US" smtClean="0"/>
              <a:t>Economic feasibility, when discussing safety, is prohibited.</a:t>
            </a:r>
          </a:p>
        </p:txBody>
      </p:sp>
      <p:sp>
        <p:nvSpPr>
          <p:cNvPr id="3" name="Title 2"/>
          <p:cNvSpPr>
            <a:spLocks noGrp="1"/>
          </p:cNvSpPr>
          <p:nvPr>
            <p:ph type="title"/>
          </p:nvPr>
        </p:nvSpPr>
        <p:spPr/>
        <p:txBody>
          <a:bodyPr>
            <a:normAutofit fontScale="90000"/>
          </a:bodyPr>
          <a:lstStyle/>
          <a:p>
            <a:pPr algn="ctr">
              <a:defRPr/>
            </a:pPr>
            <a:r>
              <a:rPr lang="en-US" dirty="0" smtClean="0"/>
              <a:t>Selection of Proper Fall Protection Systems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p:txBody>
          <a:bodyPr/>
          <a:lstStyle/>
          <a:p>
            <a:pPr eaLnBrk="1" hangingPunct="1"/>
            <a:r>
              <a:rPr lang="en-US" altLang="en-US" smtClean="0"/>
              <a:t>Safety Nets must meet the following criteria:</a:t>
            </a:r>
          </a:p>
          <a:p>
            <a:pPr lvl="1" eaLnBrk="1" hangingPunct="1"/>
            <a:r>
              <a:rPr lang="en-US" altLang="en-US" smtClean="0"/>
              <a:t>Installed a maximum of 30' below working level</a:t>
            </a:r>
          </a:p>
          <a:p>
            <a:pPr lvl="1" eaLnBrk="1" hangingPunct="1"/>
            <a:r>
              <a:rPr lang="en-US" altLang="en-US" smtClean="0"/>
              <a:t>400 pound drop test or certified by employer or Competent Person</a:t>
            </a:r>
          </a:p>
          <a:p>
            <a:pPr lvl="1" eaLnBrk="1" hangingPunct="1"/>
            <a:r>
              <a:rPr lang="en-US" altLang="en-US" smtClean="0"/>
              <a:t>Extends sufficiently from outer edge</a:t>
            </a:r>
          </a:p>
          <a:p>
            <a:pPr lvl="1" eaLnBrk="1" hangingPunct="1"/>
            <a:r>
              <a:rPr lang="en-US" altLang="en-US" smtClean="0"/>
              <a:t>Inspected weekly</a:t>
            </a:r>
          </a:p>
          <a:p>
            <a:pPr lvl="1" eaLnBrk="1" hangingPunct="1"/>
            <a:r>
              <a:rPr lang="en-US" altLang="en-US" smtClean="0"/>
              <a:t>Objects removed from net within shift</a:t>
            </a:r>
          </a:p>
          <a:p>
            <a:pPr lvl="1" eaLnBrk="1" hangingPunct="1"/>
            <a:r>
              <a:rPr lang="en-US" altLang="en-US" smtClean="0"/>
              <a:t>Border rope strength of 5000 pounds</a:t>
            </a:r>
          </a:p>
        </p:txBody>
      </p:sp>
      <p:sp>
        <p:nvSpPr>
          <p:cNvPr id="3" name="Title 2"/>
          <p:cNvSpPr>
            <a:spLocks noGrp="1"/>
          </p:cNvSpPr>
          <p:nvPr>
            <p:ph type="title"/>
          </p:nvPr>
        </p:nvSpPr>
        <p:spPr/>
        <p:txBody>
          <a:bodyPr/>
          <a:lstStyle/>
          <a:p>
            <a:pPr algn="ctr" eaLnBrk="1" hangingPunct="1">
              <a:defRPr/>
            </a:pPr>
            <a:r>
              <a:rPr lang="en-US" dirty="0" smtClean="0"/>
              <a:t>Safety Nets </a:t>
            </a:r>
            <a:endParaRPr lang="en-US" dirty="0"/>
          </a:p>
        </p:txBody>
      </p:sp>
      <p:pic>
        <p:nvPicPr>
          <p:cNvPr id="65540" name="Picture 2" title="Image of a safety  net"/>
          <p:cNvPicPr>
            <a:picLocks noChangeArrowheads="1"/>
          </p:cNvPicPr>
          <p:nvPr/>
        </p:nvPicPr>
        <p:blipFill>
          <a:blip r:embed="rId3" cstate="email">
            <a:extLst>
              <a:ext uri="{28A0092B-C50C-407E-A947-70E740481C1C}">
                <a14:useLocalDpi xmlns:a14="http://schemas.microsoft.com/office/drawing/2010/main"/>
              </a:ext>
            </a:extLst>
          </a:blip>
          <a:srcRect r="2979"/>
          <a:stretch>
            <a:fillRect/>
          </a:stretch>
        </p:blipFill>
        <p:spPr bwMode="auto">
          <a:xfrm>
            <a:off x="4572000" y="4572000"/>
            <a:ext cx="4114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p:txBody>
          <a:bodyPr/>
          <a:lstStyle/>
          <a:p>
            <a:r>
              <a:rPr lang="en-US" altLang="en-US" smtClean="0"/>
              <a:t>For example:</a:t>
            </a:r>
          </a:p>
          <a:p>
            <a:pPr lvl="1"/>
            <a:r>
              <a:rPr lang="en-US" altLang="en-US" smtClean="0"/>
              <a:t>If your job was to climb a lattice tower, what form of fall protection would be the most feasible?</a:t>
            </a:r>
          </a:p>
          <a:p>
            <a:endParaRPr lang="en-US" altLang="en-US" smtClean="0"/>
          </a:p>
        </p:txBody>
      </p:sp>
      <p:sp>
        <p:nvSpPr>
          <p:cNvPr id="3" name="Title 2"/>
          <p:cNvSpPr>
            <a:spLocks noGrp="1"/>
          </p:cNvSpPr>
          <p:nvPr>
            <p:ph type="title"/>
          </p:nvPr>
        </p:nvSpPr>
        <p:spPr/>
        <p:txBody>
          <a:bodyPr>
            <a:normAutofit fontScale="90000"/>
          </a:bodyPr>
          <a:lstStyle/>
          <a:p>
            <a:pPr algn="ctr">
              <a:defRPr/>
            </a:pPr>
            <a:r>
              <a:rPr lang="en-US" dirty="0" smtClean="0"/>
              <a:t>Selection of Proper Fall Protection Systems  </a:t>
            </a:r>
            <a:endParaRPr lang="en-US" dirty="0"/>
          </a:p>
        </p:txBody>
      </p:sp>
      <p:pic>
        <p:nvPicPr>
          <p:cNvPr id="67588" name="Picture 2" title="Image of a fall protection 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895600"/>
            <a:ext cx="404177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p:txBody>
          <a:bodyPr/>
          <a:lstStyle/>
          <a:p>
            <a:r>
              <a:rPr lang="en-US" altLang="en-US" smtClean="0"/>
              <a:t>For Example:</a:t>
            </a:r>
          </a:p>
          <a:p>
            <a:pPr lvl="1"/>
            <a:r>
              <a:rPr lang="en-US" altLang="en-US" smtClean="0"/>
              <a:t>If you were building a multi-story building, what form of fall protection would be the most feasible?</a:t>
            </a:r>
          </a:p>
          <a:p>
            <a:endParaRPr lang="en-US" altLang="en-US" smtClean="0"/>
          </a:p>
        </p:txBody>
      </p:sp>
      <p:sp>
        <p:nvSpPr>
          <p:cNvPr id="3" name="Title 2"/>
          <p:cNvSpPr>
            <a:spLocks noGrp="1"/>
          </p:cNvSpPr>
          <p:nvPr>
            <p:ph type="title"/>
          </p:nvPr>
        </p:nvSpPr>
        <p:spPr/>
        <p:txBody>
          <a:bodyPr>
            <a:normAutofit fontScale="90000"/>
          </a:bodyPr>
          <a:lstStyle/>
          <a:p>
            <a:pPr algn="ctr">
              <a:defRPr/>
            </a:pPr>
            <a:r>
              <a:rPr lang="en-US" dirty="0" smtClean="0"/>
              <a:t>Selection of Proper Fall Protection  Systems</a:t>
            </a:r>
            <a:endParaRPr lang="en-US" dirty="0"/>
          </a:p>
        </p:txBody>
      </p:sp>
      <p:pic>
        <p:nvPicPr>
          <p:cNvPr id="69636" name="Picture 2" title="Image is of a man on a multi-story building under construction working on the wrong side of the guardr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2895600"/>
            <a:ext cx="4035425" cy="376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quot;No&quot; Symbol 4" title="Do not do symbol"/>
          <p:cNvSpPr/>
          <p:nvPr/>
        </p:nvSpPr>
        <p:spPr>
          <a:xfrm>
            <a:off x="7010400" y="4038600"/>
            <a:ext cx="1905000" cy="1981200"/>
          </a:xfrm>
          <a:prstGeom prst="noSmoking">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7"/>
          <p:cNvSpPr>
            <a:spLocks noGrp="1"/>
          </p:cNvSpPr>
          <p:nvPr>
            <p:ph idx="1"/>
          </p:nvPr>
        </p:nvSpPr>
        <p:spPr/>
        <p:txBody>
          <a:bodyPr/>
          <a:lstStyle/>
          <a:p>
            <a:r>
              <a:rPr lang="en-US" altLang="en-US" smtClean="0"/>
              <a:t>OSHA states that, “The employer shall provide for prompt rescue of employees in the event of a fall or shall assure that employees are able to rescue themselves.”</a:t>
            </a:r>
          </a:p>
          <a:p>
            <a:endParaRPr lang="en-US" altLang="en-US" smtClean="0"/>
          </a:p>
          <a:p>
            <a:endParaRPr lang="en-US" altLang="en-US" smtClean="0"/>
          </a:p>
        </p:txBody>
      </p:sp>
      <p:sp>
        <p:nvSpPr>
          <p:cNvPr id="7" name="Title 6"/>
          <p:cNvSpPr>
            <a:spLocks noGrp="1"/>
          </p:cNvSpPr>
          <p:nvPr>
            <p:ph type="title"/>
          </p:nvPr>
        </p:nvSpPr>
        <p:spPr/>
        <p:txBody>
          <a:bodyPr/>
          <a:lstStyle/>
          <a:p>
            <a:pPr algn="ctr">
              <a:defRPr/>
            </a:pPr>
            <a:r>
              <a:rPr lang="en-US" dirty="0" smtClean="0"/>
              <a:t>Rescue</a:t>
            </a:r>
            <a:endParaRPr lang="en-US" dirty="0"/>
          </a:p>
        </p:txBody>
      </p:sp>
      <p:pic>
        <p:nvPicPr>
          <p:cNvPr id="71684" name="Picture 9" descr="C:\Documents and Settings\jason_erickson\Local Settings\Temporary Internet Files\Content.IE5\34XR7BUE\MC900231692[1].wmf" title="Clipart of a rescue l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3276600"/>
            <a:ext cx="2514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p:txBody>
          <a:bodyPr/>
          <a:lstStyle/>
          <a:p>
            <a:r>
              <a:rPr lang="en-US" altLang="en-US" smtClean="0"/>
              <a:t>We learned about the different hazard controls to reduce or eliminate the hazard of a fall:</a:t>
            </a:r>
          </a:p>
          <a:p>
            <a:pPr lvl="1"/>
            <a:r>
              <a:rPr lang="en-US" altLang="en-US" smtClean="0"/>
              <a:t>Engineering Controls</a:t>
            </a:r>
          </a:p>
          <a:p>
            <a:pPr lvl="1"/>
            <a:r>
              <a:rPr lang="en-US" altLang="en-US" smtClean="0"/>
              <a:t>Administrative Controls</a:t>
            </a:r>
          </a:p>
          <a:p>
            <a:pPr lvl="1"/>
            <a:r>
              <a:rPr lang="en-US" altLang="en-US" smtClean="0"/>
              <a:t>Personal Protective Equipment</a:t>
            </a:r>
          </a:p>
          <a:p>
            <a:r>
              <a:rPr lang="en-US" altLang="en-US" smtClean="0"/>
              <a:t>We learned about the different types of fall prevention and protection systems:</a:t>
            </a:r>
          </a:p>
          <a:p>
            <a:pPr lvl="1"/>
            <a:r>
              <a:rPr lang="en-US" altLang="en-US" smtClean="0"/>
              <a:t>Guardrails</a:t>
            </a:r>
          </a:p>
          <a:p>
            <a:pPr lvl="1"/>
            <a:r>
              <a:rPr lang="en-US" altLang="en-US" smtClean="0"/>
              <a:t>Personal Fall Arrest System</a:t>
            </a:r>
          </a:p>
          <a:p>
            <a:pPr lvl="1"/>
            <a:r>
              <a:rPr lang="en-US" altLang="en-US" smtClean="0"/>
              <a:t>Safety Nets</a:t>
            </a:r>
          </a:p>
        </p:txBody>
      </p:sp>
      <p:sp>
        <p:nvSpPr>
          <p:cNvPr id="3" name="Title 2"/>
          <p:cNvSpPr>
            <a:spLocks noGrp="1"/>
          </p:cNvSpPr>
          <p:nvPr>
            <p:ph type="title"/>
          </p:nvPr>
        </p:nvSpPr>
        <p:spPr/>
        <p:txBody>
          <a:bodyPr/>
          <a:lstStyle/>
          <a:p>
            <a:pPr algn="ctr">
              <a:defRPr/>
            </a:pPr>
            <a:r>
              <a:rPr lang="en-US" dirty="0" smtClean="0"/>
              <a:t>Fall Prevention &amp; Protection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762000" y="1447800"/>
            <a:ext cx="7242175" cy="4343400"/>
          </a:xfrm>
        </p:spPr>
        <p:txBody>
          <a:bodyPr>
            <a:normAutofit fontScale="70000" lnSpcReduction="20000"/>
          </a:bodyPr>
          <a:lstStyle/>
          <a:p>
            <a:pPr marL="0" indent="0">
              <a:buFont typeface="Wingdings 3" panose="05040102010807070707" pitchFamily="18" charset="2"/>
              <a:buNone/>
              <a:defRPr/>
            </a:pPr>
            <a:r>
              <a:rPr lang="en-US" b="1" dirty="0" smtClean="0"/>
              <a:t>Enforcement Guidance for Small Farming Operations</a:t>
            </a:r>
          </a:p>
          <a:p>
            <a:pPr>
              <a:buFontTx/>
              <a:buNone/>
              <a:defRPr/>
            </a:pPr>
            <a:r>
              <a:rPr lang="en-US" dirty="0" smtClean="0"/>
              <a:t>The Appropriations Act exempts small farming operations from enforcement of </a:t>
            </a:r>
            <a:r>
              <a:rPr lang="en-US" u="sng" dirty="0" smtClean="0"/>
              <a:t>all</a:t>
            </a:r>
            <a:r>
              <a:rPr lang="en-US" dirty="0" smtClean="0"/>
              <a:t> rules, regulations, standards or orders under the Occupational Safety and Health Act. A farming operation is </a:t>
            </a:r>
            <a:r>
              <a:rPr lang="en-US" b="1" dirty="0" smtClean="0"/>
              <a:t>exempt</a:t>
            </a:r>
            <a:r>
              <a:rPr lang="en-US" dirty="0" smtClean="0"/>
              <a:t> from </a:t>
            </a:r>
            <a:r>
              <a:rPr lang="en-US" b="1" dirty="0" smtClean="0"/>
              <a:t>all</a:t>
            </a:r>
            <a:r>
              <a:rPr lang="en-US" dirty="0" smtClean="0"/>
              <a:t> OSHA activities if it: </a:t>
            </a:r>
          </a:p>
          <a:p>
            <a:pPr>
              <a:defRPr/>
            </a:pPr>
            <a:endParaRPr lang="en-US" dirty="0" smtClean="0"/>
          </a:p>
          <a:p>
            <a:pPr>
              <a:defRPr/>
            </a:pPr>
            <a:r>
              <a:rPr lang="en-US" dirty="0" smtClean="0"/>
              <a:t>Employs </a:t>
            </a:r>
            <a:r>
              <a:rPr lang="en-US" b="1" u="sng" dirty="0" smtClean="0"/>
              <a:t>10 or fewer employees </a:t>
            </a:r>
            <a:r>
              <a:rPr lang="en-US" dirty="0" smtClean="0"/>
              <a:t>currently and at all times during the last 12 months; and </a:t>
            </a:r>
          </a:p>
          <a:p>
            <a:pPr>
              <a:defRPr/>
            </a:pPr>
            <a:r>
              <a:rPr lang="en-US" dirty="0" smtClean="0"/>
              <a:t>Has not had an active temporary labor camp during the proceeding 12 months.</a:t>
            </a:r>
          </a:p>
          <a:p>
            <a:pPr lvl="1">
              <a:buFontTx/>
              <a:buNone/>
              <a:defRPr/>
            </a:pPr>
            <a:endParaRPr lang="en-US" dirty="0" smtClean="0"/>
          </a:p>
          <a:p>
            <a:pPr lvl="1">
              <a:buFontTx/>
              <a:buNone/>
              <a:defRPr/>
            </a:pPr>
            <a:r>
              <a:rPr lang="en-US" dirty="0" smtClean="0"/>
              <a:t>Note: Family members of farm employers are not counted when determining the number of employees. </a:t>
            </a:r>
          </a:p>
          <a:p>
            <a:pPr lvl="1">
              <a:defRPr/>
            </a:pPr>
            <a:r>
              <a:rPr lang="en-US" b="1" i="1" dirty="0" smtClean="0"/>
              <a:t>Important to check with your state OSHA  since there are 25 states that match or exceed this OSHA Instruction</a:t>
            </a:r>
            <a:r>
              <a:rPr lang="en-US" dirty="0" smtClean="0"/>
              <a:t/>
            </a:r>
            <a:br>
              <a:rPr lang="en-US" dirty="0" smtClean="0"/>
            </a:br>
            <a:endParaRPr lang="en-US" dirty="0" smtClean="0"/>
          </a:p>
          <a:p>
            <a:pPr>
              <a:defRPr/>
            </a:pPr>
            <a:endParaRPr lang="en-US" dirty="0" smtClean="0"/>
          </a:p>
          <a:p>
            <a:pPr marL="0" indent="0">
              <a:buFont typeface="Wingdings 3" panose="05040102010807070707" pitchFamily="18" charset="2"/>
              <a:buNone/>
              <a:defRPr/>
            </a:pPr>
            <a:endParaRPr lang="en-US" dirty="0"/>
          </a:p>
        </p:txBody>
      </p:sp>
      <p:sp>
        <p:nvSpPr>
          <p:cNvPr id="37893" name="Title 8"/>
          <p:cNvSpPr>
            <a:spLocks noGrp="1"/>
          </p:cNvSpPr>
          <p:nvPr>
            <p:ph type="title"/>
          </p:nvPr>
        </p:nvSpPr>
        <p:spPr>
          <a:xfrm>
            <a:off x="1371600" y="381000"/>
            <a:ext cx="6172200" cy="857250"/>
          </a:xfrm>
        </p:spPr>
        <p:txBody>
          <a:bodyPr/>
          <a:lstStyle/>
          <a:p>
            <a:pPr>
              <a:defRPr/>
            </a:pPr>
            <a:r>
              <a:rPr lang="en-US" dirty="0" smtClean="0"/>
              <a:t>Agriculture Exemption</a:t>
            </a:r>
          </a:p>
        </p:txBody>
      </p:sp>
      <p:sp>
        <p:nvSpPr>
          <p:cNvPr id="75780" name="TextBox 6"/>
          <p:cNvSpPr txBox="1">
            <a:spLocks noChangeArrowheads="1"/>
          </p:cNvSpPr>
          <p:nvPr/>
        </p:nvSpPr>
        <p:spPr bwMode="auto">
          <a:xfrm>
            <a:off x="4267200" y="6172200"/>
            <a:ext cx="3736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500" i="1" dirty="0">
                <a:solidFill>
                  <a:srgbClr val="000000"/>
                </a:solidFill>
                <a:latin typeface="Arial" panose="020B0604020202020204" pitchFamily="34" charset="0"/>
              </a:rPr>
              <a:t>Source: OSHA Instruction CPL 02-00-051</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p:cNvSpPr>
            <a:spLocks noGrp="1"/>
          </p:cNvSpPr>
          <p:nvPr>
            <p:ph idx="4294967295"/>
          </p:nvPr>
        </p:nvSpPr>
        <p:spPr>
          <a:xfrm>
            <a:off x="2457450" y="2114550"/>
            <a:ext cx="5543550" cy="2800350"/>
          </a:xfrm>
        </p:spPr>
        <p:txBody>
          <a:bodyPr/>
          <a:lstStyle/>
          <a:p>
            <a:pPr eaLnBrk="1" hangingPunct="1">
              <a:buFont typeface="Wingdings 2" panose="05020102010507070707" pitchFamily="18" charset="2"/>
              <a:buNone/>
            </a:pPr>
            <a:r>
              <a:rPr lang="en-US" altLang="en-US" smtClean="0"/>
              <a:t>You have the right to:</a:t>
            </a:r>
          </a:p>
          <a:p>
            <a:pPr eaLnBrk="1" hangingPunct="1">
              <a:buFont typeface="Wingdings 2" panose="05020102010507070707" pitchFamily="18" charset="2"/>
              <a:buNone/>
            </a:pPr>
            <a:endParaRPr lang="en-US" altLang="en-US" sz="900" smtClean="0"/>
          </a:p>
          <a:p>
            <a:pPr lvl="1" eaLnBrk="1" hangingPunct="1">
              <a:buFont typeface="Wingdings" panose="05000000000000000000" pitchFamily="2" charset="2"/>
              <a:buChar char="Ø"/>
            </a:pPr>
            <a:r>
              <a:rPr lang="en-US" altLang="en-US" sz="1800" smtClean="0"/>
              <a:t>A safe and healthful workplace </a:t>
            </a:r>
            <a:endParaRPr lang="en-US" altLang="en-US" sz="1800" b="1" smtClean="0"/>
          </a:p>
          <a:p>
            <a:pPr lvl="1" eaLnBrk="1" hangingPunct="1">
              <a:buFont typeface="Wingdings" panose="05000000000000000000" pitchFamily="2" charset="2"/>
              <a:buChar char="Ø"/>
            </a:pPr>
            <a:r>
              <a:rPr lang="en-US" altLang="en-US" sz="1800" smtClean="0"/>
              <a:t>Know about hazardous chemicals</a:t>
            </a:r>
            <a:endParaRPr lang="en-US" altLang="en-US" sz="1800" b="1" smtClean="0"/>
          </a:p>
          <a:p>
            <a:pPr lvl="1" eaLnBrk="1" hangingPunct="1">
              <a:buFont typeface="Wingdings" panose="05000000000000000000" pitchFamily="2" charset="2"/>
              <a:buChar char="Ø"/>
            </a:pPr>
            <a:r>
              <a:rPr lang="en-US" altLang="en-US" sz="1800" smtClean="0"/>
              <a:t>Information about injuries and illnesses in your workplace </a:t>
            </a:r>
            <a:endParaRPr lang="en-US" altLang="en-US" sz="1800" b="1" smtClean="0"/>
          </a:p>
          <a:p>
            <a:pPr lvl="1" eaLnBrk="1" hangingPunct="1">
              <a:buFont typeface="Wingdings" panose="05000000000000000000" pitchFamily="2" charset="2"/>
              <a:buChar char="Ø"/>
            </a:pPr>
            <a:r>
              <a:rPr lang="en-US" altLang="en-US" sz="1800" smtClean="0"/>
              <a:t>Complain or request hazard correction from employer </a:t>
            </a:r>
            <a:endParaRPr lang="en-US" altLang="en-US" sz="1800" b="1" smtClean="0"/>
          </a:p>
          <a:p>
            <a:pPr eaLnBrk="1" hangingPunct="1"/>
            <a:endParaRPr lang="en-US" altLang="en-US" sz="1800" smtClean="0"/>
          </a:p>
        </p:txBody>
      </p:sp>
      <p:sp>
        <p:nvSpPr>
          <p:cNvPr id="2051" name="Title 2"/>
          <p:cNvSpPr>
            <a:spLocks noGrp="1"/>
          </p:cNvSpPr>
          <p:nvPr>
            <p:ph type="title" idx="4294967295"/>
          </p:nvPr>
        </p:nvSpPr>
        <p:spPr>
          <a:xfrm>
            <a:off x="1143000" y="1085850"/>
            <a:ext cx="6572250" cy="857250"/>
          </a:xfrm>
        </p:spPr>
        <p:txBody>
          <a:bodyPr>
            <a:normAutofit fontScale="90000"/>
          </a:bodyPr>
          <a:lstStyle/>
          <a:p>
            <a:pPr eaLnBrk="1" hangingPunct="1">
              <a:defRPr/>
            </a:pPr>
            <a:r>
              <a:rPr lang="en-US" sz="3000"/>
              <a:t>Employee Rights and Responsibilities</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p:cNvSpPr>
            <a:spLocks noGrp="1"/>
          </p:cNvSpPr>
          <p:nvPr>
            <p:ph idx="4294967295"/>
          </p:nvPr>
        </p:nvSpPr>
        <p:spPr>
          <a:xfrm>
            <a:off x="1143000" y="2114550"/>
            <a:ext cx="5600700" cy="3394075"/>
          </a:xfrm>
        </p:spPr>
        <p:txBody>
          <a:bodyPr/>
          <a:lstStyle/>
          <a:p>
            <a:pPr eaLnBrk="1" hangingPunct="1">
              <a:buFontTx/>
              <a:buNone/>
            </a:pPr>
            <a:r>
              <a:rPr lang="en-US" altLang="en-US" sz="2100" smtClean="0"/>
              <a:t>You have the right to:</a:t>
            </a:r>
            <a:endParaRPr lang="en-US" altLang="en-US" smtClean="0"/>
          </a:p>
          <a:p>
            <a:pPr lvl="1" eaLnBrk="1" hangingPunct="1">
              <a:buFont typeface="Wingdings" panose="05000000000000000000" pitchFamily="2" charset="2"/>
              <a:buChar char="Ø"/>
            </a:pPr>
            <a:r>
              <a:rPr lang="en-US" altLang="en-US" smtClean="0"/>
              <a:t>Training</a:t>
            </a:r>
            <a:endParaRPr lang="en-US" altLang="en-US" b="1" smtClean="0"/>
          </a:p>
          <a:p>
            <a:pPr lvl="1" eaLnBrk="1" hangingPunct="1">
              <a:buFont typeface="Wingdings" panose="05000000000000000000" pitchFamily="2" charset="2"/>
              <a:buChar char="Ø"/>
            </a:pPr>
            <a:r>
              <a:rPr lang="en-US" altLang="en-US" smtClean="0"/>
              <a:t>Access to Hazard exposure and medical records</a:t>
            </a:r>
            <a:endParaRPr lang="en-US" altLang="en-US" b="1" smtClean="0"/>
          </a:p>
          <a:p>
            <a:pPr lvl="1" eaLnBrk="1" hangingPunct="1">
              <a:buFont typeface="Wingdings" panose="05000000000000000000" pitchFamily="2" charset="2"/>
              <a:buChar char="Ø"/>
            </a:pPr>
            <a:r>
              <a:rPr lang="en-US" altLang="en-US" smtClean="0"/>
              <a:t>File a complaint with OSHA</a:t>
            </a:r>
            <a:endParaRPr lang="en-US" altLang="en-US" b="1" smtClean="0"/>
          </a:p>
          <a:p>
            <a:pPr lvl="1" eaLnBrk="1" hangingPunct="1">
              <a:buFont typeface="Wingdings" panose="05000000000000000000" pitchFamily="2" charset="2"/>
              <a:buChar char="Ø"/>
            </a:pPr>
            <a:r>
              <a:rPr lang="en-US" altLang="en-US" smtClean="0"/>
              <a:t>Participate in an OSHA inspection</a:t>
            </a:r>
            <a:endParaRPr lang="en-US" altLang="en-US" b="1" smtClean="0"/>
          </a:p>
          <a:p>
            <a:pPr lvl="1" eaLnBrk="1" hangingPunct="1">
              <a:buFont typeface="Wingdings" panose="05000000000000000000" pitchFamily="2" charset="2"/>
              <a:buChar char="Ø"/>
            </a:pPr>
            <a:r>
              <a:rPr lang="en-US" altLang="en-US" smtClean="0"/>
              <a:t>Be free from retaliation for exercising safety and health rights</a:t>
            </a:r>
          </a:p>
        </p:txBody>
      </p:sp>
      <p:sp>
        <p:nvSpPr>
          <p:cNvPr id="3075" name="Title 2"/>
          <p:cNvSpPr>
            <a:spLocks noGrp="1"/>
          </p:cNvSpPr>
          <p:nvPr>
            <p:ph type="title" idx="4294967295"/>
          </p:nvPr>
        </p:nvSpPr>
        <p:spPr>
          <a:xfrm>
            <a:off x="1143000" y="1028700"/>
            <a:ext cx="6172200" cy="857250"/>
          </a:xfrm>
        </p:spPr>
        <p:txBody>
          <a:bodyPr>
            <a:normAutofit fontScale="90000"/>
          </a:bodyPr>
          <a:lstStyle/>
          <a:p>
            <a:pPr eaLnBrk="1" hangingPunct="1">
              <a:defRPr/>
            </a:pPr>
            <a:r>
              <a:rPr lang="en-US" sz="3000" dirty="0"/>
              <a:t>Employee Rights and </a:t>
            </a:r>
            <a:r>
              <a:rPr lang="en-US" sz="3000" dirty="0" smtClean="0"/>
              <a:t>Responsibilities </a:t>
            </a:r>
            <a:endParaRPr lang="en-US" sz="3000"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1657350" y="1314450"/>
            <a:ext cx="6229350" cy="1028700"/>
          </a:xfrm>
        </p:spPr>
        <p:txBody>
          <a:bodyPr lIns="67866" tIns="33338" rIns="67866" bIns="33338">
            <a:normAutofit fontScale="90000"/>
          </a:bodyPr>
          <a:lstStyle/>
          <a:p>
            <a:pPr eaLnBrk="1" hangingPunct="1">
              <a:defRPr/>
            </a:pPr>
            <a:r>
              <a:rPr lang="en-US" sz="3600" u="sng" dirty="0">
                <a:effectLst>
                  <a:outerShdw blurRad="38100" dist="38100" dir="2700000" algn="tl">
                    <a:srgbClr val="000000"/>
                  </a:outerShdw>
                </a:effectLst>
              </a:rPr>
              <a:t>Statistics of Injury/Mortality:</a:t>
            </a:r>
            <a:br>
              <a:rPr lang="en-US" sz="3600" u="sng" dirty="0">
                <a:effectLst>
                  <a:outerShdw blurRad="38100" dist="38100" dir="2700000" algn="tl">
                    <a:srgbClr val="000000"/>
                  </a:outerShdw>
                </a:effectLst>
              </a:rPr>
            </a:br>
            <a:r>
              <a:rPr lang="en-US" dirty="0" smtClean="0"/>
              <a:t>U.S.</a:t>
            </a:r>
          </a:p>
        </p:txBody>
      </p:sp>
      <p:sp>
        <p:nvSpPr>
          <p:cNvPr id="75781" name="Rectangle 5"/>
          <p:cNvSpPr>
            <a:spLocks noGrp="1" noChangeArrowheads="1"/>
          </p:cNvSpPr>
          <p:nvPr>
            <p:ph type="body" idx="1"/>
          </p:nvPr>
        </p:nvSpPr>
        <p:spPr>
          <a:xfrm>
            <a:off x="1600200" y="2400300"/>
            <a:ext cx="2800350" cy="3028950"/>
          </a:xfrm>
        </p:spPr>
        <p:txBody>
          <a:bodyPr lIns="67866" tIns="33338" rIns="67866" bIns="33338" rtlCol="0">
            <a:normAutofit fontScale="85000" lnSpcReduction="20000"/>
          </a:bodyPr>
          <a:lstStyle/>
          <a:p>
            <a:pPr eaLnBrk="1" hangingPunct="1">
              <a:defRPr/>
            </a:pPr>
            <a:r>
              <a:rPr lang="en-US" dirty="0" smtClean="0"/>
              <a:t>70,000 Disabling Injuries</a:t>
            </a:r>
          </a:p>
          <a:p>
            <a:pPr eaLnBrk="1" hangingPunct="1">
              <a:defRPr/>
            </a:pPr>
            <a:r>
              <a:rPr lang="en-US" dirty="0" smtClean="0"/>
              <a:t>479 Fatalities (2013)</a:t>
            </a:r>
          </a:p>
          <a:p>
            <a:pPr eaLnBrk="1" hangingPunct="1">
              <a:defRPr/>
            </a:pPr>
            <a:r>
              <a:rPr lang="en-US" dirty="0" smtClean="0"/>
              <a:t>40% are tractor related</a:t>
            </a:r>
          </a:p>
          <a:p>
            <a:pPr eaLnBrk="1" hangingPunct="1">
              <a:defRPr/>
            </a:pPr>
            <a:r>
              <a:rPr lang="en-US" dirty="0" smtClean="0"/>
              <a:t>22.2 deaths per 100,000 workers</a:t>
            </a:r>
          </a:p>
        </p:txBody>
      </p:sp>
      <p:graphicFrame>
        <p:nvGraphicFramePr>
          <p:cNvPr id="26628" name="Object 6" title="Image of the US">
            <a:hlinkClick r:id="" action="ppaction://ole?verb=0"/>
          </p:cNvPr>
          <p:cNvGraphicFramePr>
            <a:graphicFrameLocks/>
          </p:cNvGraphicFramePr>
          <p:nvPr>
            <p:extLst>
              <p:ext uri="{D42A27DB-BD31-4B8C-83A1-F6EECF244321}">
                <p14:modId xmlns:p14="http://schemas.microsoft.com/office/powerpoint/2010/main" val="122130904"/>
              </p:ext>
            </p:extLst>
          </p:nvPr>
        </p:nvGraphicFramePr>
        <p:xfrm>
          <a:off x="4057650" y="2571750"/>
          <a:ext cx="3486150" cy="2219325"/>
        </p:xfrm>
        <a:graphic>
          <a:graphicData uri="http://schemas.openxmlformats.org/presentationml/2006/ole">
            <mc:AlternateContent xmlns:mc="http://schemas.openxmlformats.org/markup-compatibility/2006">
              <mc:Choice xmlns:v="urn:schemas-microsoft-com:vml" Requires="v">
                <p:oleObj spid="_x0000_s26638" name="Clip" r:id="rId4" imgW="4838700" imgH="2806700" progId="MS_ClipArt_Gallery.5">
                  <p:embed/>
                </p:oleObj>
              </mc:Choice>
              <mc:Fallback>
                <p:oleObj name="Clip" r:id="rId4" imgW="4838700" imgH="2806700" progId="MS_ClipArt_Gallery.5">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650" y="2571750"/>
                        <a:ext cx="348615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1143000" y="2228850"/>
            <a:ext cx="6229350" cy="3394075"/>
          </a:xfrm>
        </p:spPr>
        <p:txBody>
          <a:bodyPr/>
          <a:lstStyle/>
          <a:p>
            <a:pPr eaLnBrk="1" hangingPunct="1">
              <a:buFont typeface="Wingdings 2" pitchFamily="18" charset="2"/>
              <a:buChar char=""/>
              <a:defRPr/>
            </a:pPr>
            <a:r>
              <a:rPr lang="en-US" sz="1950" dirty="0"/>
              <a:t>OSHA website: </a:t>
            </a:r>
            <a:r>
              <a:rPr lang="en-US" sz="1950" dirty="0">
                <a:hlinkClick r:id="rId3" tooltip="Web Address for OSHA.gov"/>
              </a:rPr>
              <a:t>www.osha.gov</a:t>
            </a:r>
            <a:r>
              <a:rPr lang="en-US" sz="1950" dirty="0"/>
              <a:t> and OSHA offices: Call or Write (800-321-OSHA) </a:t>
            </a:r>
          </a:p>
          <a:p>
            <a:pPr eaLnBrk="1" hangingPunct="1">
              <a:buFont typeface="Wingdings 2" pitchFamily="18" charset="2"/>
              <a:buChar char=""/>
              <a:defRPr/>
            </a:pPr>
            <a:r>
              <a:rPr lang="en-US" sz="1950" dirty="0"/>
              <a:t>Compliance Assistance Specialists in the area offices </a:t>
            </a:r>
          </a:p>
          <a:p>
            <a:pPr eaLnBrk="1" hangingPunct="1">
              <a:buFont typeface="Wingdings 2" pitchFamily="18" charset="2"/>
              <a:buChar char=""/>
              <a:defRPr/>
            </a:pPr>
            <a:r>
              <a:rPr lang="en-US" sz="1950" dirty="0"/>
              <a:t>National Institute for Occupational Safety and Health (NIOSH) – OSHA’s sister agency</a:t>
            </a:r>
          </a:p>
          <a:p>
            <a:pPr eaLnBrk="1" hangingPunct="1">
              <a:buFont typeface="Wingdings 2" pitchFamily="18" charset="2"/>
              <a:buChar char=""/>
              <a:defRPr/>
            </a:pPr>
            <a:r>
              <a:rPr lang="en-US" sz="1950" dirty="0"/>
              <a:t>OSHA Training Institute Education Centers</a:t>
            </a:r>
          </a:p>
          <a:p>
            <a:pPr eaLnBrk="1" hangingPunct="1">
              <a:buFont typeface="Wingdings 2" pitchFamily="18" charset="2"/>
              <a:buChar char=""/>
              <a:defRPr/>
            </a:pPr>
            <a:r>
              <a:rPr lang="en-US" sz="1950" dirty="0"/>
              <a:t>Doctors, nurses, other health care providers</a:t>
            </a:r>
          </a:p>
          <a:p>
            <a:pPr eaLnBrk="1" hangingPunct="1">
              <a:buFont typeface="Wingdings 2" pitchFamily="18" charset="2"/>
              <a:buChar char=""/>
              <a:defRPr/>
            </a:pPr>
            <a:r>
              <a:rPr lang="en-US" sz="1950" dirty="0"/>
              <a:t>Public libraries</a:t>
            </a:r>
          </a:p>
          <a:p>
            <a:pPr eaLnBrk="1" hangingPunct="1">
              <a:buFont typeface="Wingdings 2" pitchFamily="18" charset="2"/>
              <a:buChar char=""/>
              <a:defRPr/>
            </a:pPr>
            <a:r>
              <a:rPr lang="en-US" sz="1950" dirty="0"/>
              <a:t>Other local, community-based resources</a:t>
            </a:r>
          </a:p>
        </p:txBody>
      </p:sp>
      <p:sp>
        <p:nvSpPr>
          <p:cNvPr id="4099" name="Title 2"/>
          <p:cNvSpPr>
            <a:spLocks noGrp="1"/>
          </p:cNvSpPr>
          <p:nvPr>
            <p:ph type="title" idx="4294967295"/>
          </p:nvPr>
        </p:nvSpPr>
        <p:spPr>
          <a:xfrm>
            <a:off x="1143000" y="1143000"/>
            <a:ext cx="6172200" cy="857250"/>
          </a:xfrm>
        </p:spPr>
        <p:txBody>
          <a:bodyPr>
            <a:normAutofit fontScale="90000"/>
          </a:bodyPr>
          <a:lstStyle/>
          <a:p>
            <a:pPr eaLnBrk="1" hangingPunct="1">
              <a:defRPr/>
            </a:pPr>
            <a:r>
              <a:rPr lang="en-US" sz="3000" dirty="0"/>
              <a:t>Employee Rights and </a:t>
            </a:r>
            <a:r>
              <a:rPr lang="en-US" sz="3000" dirty="0" smtClean="0"/>
              <a:t>Responsibilities  </a:t>
            </a:r>
            <a:endParaRPr lang="en-US" sz="3000"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a:xfrm>
            <a:off x="1485900" y="1085850"/>
            <a:ext cx="6172200" cy="857250"/>
          </a:xfrm>
        </p:spPr>
        <p:txBody>
          <a:bodyPr/>
          <a:lstStyle/>
          <a:p>
            <a:pPr eaLnBrk="1" hangingPunct="1">
              <a:defRPr/>
            </a:pPr>
            <a:r>
              <a:rPr lang="en-US" smtClean="0"/>
              <a:t>Disclaimers</a:t>
            </a:r>
          </a:p>
        </p:txBody>
      </p:sp>
      <p:sp>
        <p:nvSpPr>
          <p:cNvPr id="5123" name="Rectangle 10"/>
          <p:cNvSpPr>
            <a:spLocks noGrp="1" noChangeArrowheads="1"/>
          </p:cNvSpPr>
          <p:nvPr>
            <p:ph idx="1"/>
          </p:nvPr>
        </p:nvSpPr>
        <p:spPr/>
        <p:txBody>
          <a:bodyPr/>
          <a:lstStyle/>
          <a:p>
            <a:pPr eaLnBrk="1" hangingPunct="1">
              <a:defRPr/>
            </a:pPr>
            <a:endParaRPr lang="en-US" sz="1200" dirty="0"/>
          </a:p>
          <a:p>
            <a:pPr eaLnBrk="1" hangingPunct="1">
              <a:defRPr/>
            </a:pPr>
            <a:endParaRPr lang="en-US" sz="1200" dirty="0"/>
          </a:p>
          <a:p>
            <a:pPr>
              <a:defRPr/>
            </a:pPr>
            <a:r>
              <a:rPr lang="en-US" sz="1200" dirty="0"/>
              <a:t>This material was produced under a grant (SH23598SH2)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eaLnBrk="1" hangingPunct="1">
              <a:defRPr/>
            </a:pPr>
            <a:endParaRPr lang="en-US" sz="1200" dirty="0"/>
          </a:p>
          <a:p>
            <a:pPr eaLnBrk="1" hangingPunct="1">
              <a:defRPr/>
            </a:pPr>
            <a:endParaRPr lang="en-US" sz="1050" dirty="0"/>
          </a:p>
          <a:p>
            <a:pPr eaLnBrk="1" hangingPunct="1">
              <a:defRPr/>
            </a:pPr>
            <a:endParaRPr lang="en-US" sz="1050" dirty="0"/>
          </a:p>
        </p:txBody>
      </p:sp>
      <p:pic>
        <p:nvPicPr>
          <p:cNvPr id="83972" name="Picture 4" descr="necas"/>
          <p:cNvPicPr>
            <a:picLocks noChangeAspect="1" noChangeArrowheads="1"/>
          </p:cNvPicPr>
          <p:nvPr/>
        </p:nvPicPr>
        <p:blipFill>
          <a:blip r:embed="rId3" cstate="email">
            <a:clrChange>
              <a:clrFrom>
                <a:srgbClr val="FFFDFF"/>
              </a:clrFrom>
              <a:clrTo>
                <a:srgbClr val="FFFDFF">
                  <a:alpha val="0"/>
                </a:srgbClr>
              </a:clrTo>
            </a:clrChange>
            <a:extLst>
              <a:ext uri="{28A0092B-C50C-407E-A947-70E740481C1C}">
                <a14:useLocalDpi xmlns:a14="http://schemas.microsoft.com/office/drawing/2010/main"/>
              </a:ext>
            </a:extLst>
          </a:blip>
          <a:srcRect/>
          <a:stretch>
            <a:fillRect/>
          </a:stretch>
        </p:blipFill>
        <p:spPr bwMode="auto">
          <a:xfrm>
            <a:off x="5486400" y="4229100"/>
            <a:ext cx="1143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1" title="AgriSafe Logo"/>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4489450"/>
            <a:ext cx="28432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657350" y="1028700"/>
            <a:ext cx="5829300" cy="628650"/>
          </a:xfrm>
        </p:spPr>
        <p:txBody>
          <a:bodyPr>
            <a:normAutofit fontScale="90000"/>
          </a:bodyPr>
          <a:lstStyle/>
          <a:p>
            <a:pPr>
              <a:defRPr/>
            </a:pPr>
            <a:r>
              <a:rPr lang="en-US" dirty="0" smtClean="0">
                <a:effectLst>
                  <a:outerShdw blurRad="38100" dist="38100" dir="2700000" algn="tl">
                    <a:srgbClr val="FFFFFF"/>
                  </a:outerShdw>
                </a:effectLst>
              </a:rPr>
              <a:t>Summary</a:t>
            </a:r>
          </a:p>
        </p:txBody>
      </p:sp>
      <p:sp>
        <p:nvSpPr>
          <p:cNvPr id="86019" name="Rectangle 3"/>
          <p:cNvSpPr>
            <a:spLocks noGrp="1" noChangeArrowheads="1"/>
          </p:cNvSpPr>
          <p:nvPr>
            <p:ph idx="1"/>
          </p:nvPr>
        </p:nvSpPr>
        <p:spPr>
          <a:xfrm>
            <a:off x="1371600" y="1885950"/>
            <a:ext cx="6286500" cy="3314700"/>
          </a:xfrm>
        </p:spPr>
        <p:txBody>
          <a:bodyPr/>
          <a:lstStyle/>
          <a:p>
            <a:pPr>
              <a:lnSpc>
                <a:spcPct val="90000"/>
              </a:lnSpc>
              <a:buFont typeface="Monotype Sorts"/>
              <a:buNone/>
            </a:pPr>
            <a:r>
              <a:rPr lang="en-US" altLang="en-US" sz="2100" smtClean="0">
                <a:solidFill>
                  <a:schemeClr val="bg2"/>
                </a:solidFill>
              </a:rPr>
              <a:t>	</a:t>
            </a:r>
            <a:r>
              <a:rPr lang="en-US" altLang="en-US" smtClean="0"/>
              <a:t>Confined spaces are entered safely every day.  However, for them to be entered safely, specific procedures must be followed.</a:t>
            </a:r>
          </a:p>
          <a:p>
            <a:pPr>
              <a:lnSpc>
                <a:spcPct val="90000"/>
              </a:lnSpc>
              <a:buFont typeface="Monotype Sorts"/>
              <a:buNone/>
            </a:pPr>
            <a:r>
              <a:rPr lang="en-US" altLang="en-US" smtClean="0"/>
              <a:t>	It is hoped that the information provided in this program gives you the information needed to enter the spaces that you may encounter safely.</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title="OSHA Whistleblower fact sheet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1475" y="992188"/>
            <a:ext cx="4173538" cy="487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3505200" cy="4068762"/>
          </a:xfrm>
        </p:spPr>
        <p:txBody>
          <a:bodyPr>
            <a:normAutofit/>
          </a:bodyPr>
          <a:lstStyle/>
          <a:p>
            <a:pPr lvl="0" eaLnBrk="1" hangingPunct="1"/>
            <a:r>
              <a:rPr lang="en-US" altLang="en-US" sz="3000" b="0" dirty="0" smtClean="0">
                <a:solidFill>
                  <a:prstClr val="black"/>
                </a:solidFill>
                <a:effectLst/>
                <a:latin typeface="Arial" panose="020B0604020202020204" pitchFamily="34" charset="0"/>
                <a:ea typeface="+mn-ea"/>
                <a:cs typeface="+mn-cs"/>
              </a:rPr>
              <a:t>Whistleblower </a:t>
            </a:r>
            <a:r>
              <a:rPr lang="en-US" altLang="en-US" sz="3000" b="0" dirty="0">
                <a:solidFill>
                  <a:prstClr val="black"/>
                </a:solidFill>
                <a:effectLst/>
                <a:latin typeface="Arial" panose="020B0604020202020204" pitchFamily="34" charset="0"/>
                <a:ea typeface="+mn-ea"/>
                <a:cs typeface="+mn-cs"/>
              </a:rPr>
              <a:t>Fact Sheet</a:t>
            </a:r>
            <a:br>
              <a:rPr lang="en-US" altLang="en-US" sz="3000" b="0" dirty="0">
                <a:solidFill>
                  <a:prstClr val="black"/>
                </a:solidFill>
                <a:effectLst/>
                <a:latin typeface="Arial" panose="020B0604020202020204" pitchFamily="34" charset="0"/>
                <a:ea typeface="+mn-ea"/>
                <a:cs typeface="+mn-cs"/>
              </a:rPr>
            </a:br>
            <a:r>
              <a:rPr lang="en-US" altLang="en-US" sz="3000" b="0" dirty="0">
                <a:solidFill>
                  <a:prstClr val="black"/>
                </a:solidFill>
                <a:effectLst/>
                <a:latin typeface="Arial" panose="020B0604020202020204" pitchFamily="34" charset="0"/>
                <a:ea typeface="+mn-ea"/>
                <a:cs typeface="+mn-cs"/>
              </a:rPr>
              <a:t>(FS 3638)</a:t>
            </a:r>
            <a:br>
              <a:rPr lang="en-US" altLang="en-US" sz="3000" b="0" dirty="0">
                <a:solidFill>
                  <a:prstClr val="black"/>
                </a:solidFill>
                <a:effectLst/>
                <a:latin typeface="Arial" panose="020B0604020202020204" pitchFamily="34" charset="0"/>
                <a:ea typeface="+mn-ea"/>
                <a:cs typeface="+mn-cs"/>
              </a:rPr>
            </a:br>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title="Image of the OSHA webpage for the Whistleblower Protection Progr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6150" y="1143000"/>
            <a:ext cx="5075238" cy="452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4572000" cy="715962"/>
          </a:xfrm>
        </p:spPr>
        <p:txBody>
          <a:bodyPr>
            <a:normAutofit/>
          </a:bodyPr>
          <a:lstStyle/>
          <a:p>
            <a:pPr lvl="0" eaLnBrk="1" hangingPunct="1"/>
            <a:r>
              <a:rPr lang="en-US" altLang="en-US" sz="2100" b="0" dirty="0">
                <a:solidFill>
                  <a:prstClr val="black"/>
                </a:solidFill>
                <a:effectLst/>
                <a:latin typeface="Arial" panose="020B0604020202020204" pitchFamily="34" charset="0"/>
                <a:ea typeface="+mn-ea"/>
                <a:cs typeface="+mn-cs"/>
              </a:rPr>
              <a:t>Whistle Blower Protection </a:t>
            </a:r>
            <a:r>
              <a:rPr lang="en-US" altLang="en-US" sz="2100" b="0" dirty="0" smtClean="0">
                <a:solidFill>
                  <a:prstClr val="black"/>
                </a:solidFill>
                <a:effectLst/>
                <a:latin typeface="Arial" panose="020B0604020202020204" pitchFamily="34" charset="0"/>
                <a:ea typeface="+mn-ea"/>
                <a:cs typeface="+mn-cs"/>
              </a:rPr>
              <a:t>Program</a:t>
            </a:r>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pPr marL="365125" lvl="0" indent="-255588">
              <a:spcBef>
                <a:spcPts val="400"/>
              </a:spcBef>
            </a:pPr>
            <a:r>
              <a:rPr lang="en-US" sz="1800" b="0" dirty="0">
                <a:solidFill>
                  <a:prstClr val="black"/>
                </a:solidFill>
                <a:effectLst/>
                <a:ea typeface="+mn-ea"/>
                <a:cs typeface="+mn-cs"/>
              </a:rPr>
              <a:t>Fall Protection In Agriculture Questions</a:t>
            </a:r>
            <a:br>
              <a:rPr lang="en-US" sz="1800" b="0" dirty="0">
                <a:solidFill>
                  <a:prstClr val="black"/>
                </a:solidFill>
                <a:effectLst/>
                <a:ea typeface="+mn-ea"/>
                <a:cs typeface="+mn-cs"/>
              </a:rPr>
            </a:br>
            <a:endParaRPr lang="en-US" sz="1800" dirty="0"/>
          </a:p>
        </p:txBody>
      </p:sp>
      <p:sp>
        <p:nvSpPr>
          <p:cNvPr id="3" name="Content Placeholder 2"/>
          <p:cNvSpPr>
            <a:spLocks noGrp="1"/>
          </p:cNvSpPr>
          <p:nvPr>
            <p:ph idx="1"/>
          </p:nvPr>
        </p:nvSpPr>
        <p:spPr>
          <a:xfrm>
            <a:off x="457200" y="795686"/>
            <a:ext cx="8229600" cy="5528913"/>
          </a:xfrm>
        </p:spPr>
        <p:txBody>
          <a:bodyPr/>
          <a:lstStyle/>
          <a:p>
            <a:endParaRPr lang="en-US" sz="900" dirty="0"/>
          </a:p>
          <a:p>
            <a:r>
              <a:rPr lang="en-US" sz="1200" dirty="0" smtClean="0">
                <a:latin typeface="Calibri" panose="020F0502020204030204" pitchFamily="34" charset="0"/>
              </a:rPr>
              <a:t>1) Select </a:t>
            </a:r>
            <a:r>
              <a:rPr lang="en-US" sz="1200" dirty="0">
                <a:latin typeface="Calibri" panose="020F0502020204030204" pitchFamily="34" charset="0"/>
              </a:rPr>
              <a:t>the correct order in the Hierarchy of Fall protection:</a:t>
            </a:r>
          </a:p>
          <a:p>
            <a:pPr lvl="1"/>
            <a:r>
              <a:rPr lang="en-US" sz="1200" dirty="0">
                <a:latin typeface="Calibri" panose="020F0502020204030204" pitchFamily="34" charset="0"/>
              </a:rPr>
              <a:t>A)	Administrative Controls, Engineering Controls, Personnel Protective Equipment</a:t>
            </a:r>
          </a:p>
          <a:p>
            <a:pPr lvl="1"/>
            <a:r>
              <a:rPr lang="en-US" sz="1200" dirty="0">
                <a:latin typeface="Calibri" panose="020F0502020204030204" pitchFamily="34" charset="0"/>
              </a:rPr>
              <a:t>B)	Personnel Protective Equipment, Administrative Controls, Engineering Controls</a:t>
            </a:r>
          </a:p>
          <a:p>
            <a:pPr lvl="1"/>
            <a:r>
              <a:rPr lang="en-US" sz="1200" dirty="0">
                <a:latin typeface="Calibri" panose="020F0502020204030204" pitchFamily="34" charset="0"/>
              </a:rPr>
              <a:t>C)	Engineering Controls, Administrative Controls, Personnel Protective Equipment</a:t>
            </a:r>
          </a:p>
          <a:p>
            <a:pPr lvl="1"/>
            <a:r>
              <a:rPr lang="en-US" sz="1200" dirty="0">
                <a:latin typeface="Calibri" panose="020F0502020204030204" pitchFamily="34" charset="0"/>
              </a:rPr>
              <a:t>D)	None of the above</a:t>
            </a:r>
          </a:p>
          <a:p>
            <a:pPr lvl="1"/>
            <a:endParaRPr lang="en-US" sz="1200" dirty="0">
              <a:latin typeface="Calibri" panose="020F0502020204030204" pitchFamily="34" charset="0"/>
            </a:endParaRPr>
          </a:p>
          <a:p>
            <a:pPr marL="392113" lvl="1" indent="0">
              <a:buNone/>
            </a:pPr>
            <a:r>
              <a:rPr lang="en-US" sz="1200" dirty="0" smtClean="0">
                <a:latin typeface="Calibri" panose="020F0502020204030204" pitchFamily="34" charset="0"/>
              </a:rPr>
              <a:t>2) With </a:t>
            </a:r>
            <a:r>
              <a:rPr lang="en-US" sz="1200" dirty="0">
                <a:latin typeface="Calibri" panose="020F0502020204030204" pitchFamily="34" charset="0"/>
              </a:rPr>
              <a:t>Engineering Controls, which is the best way to control a hazard?</a:t>
            </a:r>
          </a:p>
          <a:p>
            <a:pPr lvl="1"/>
            <a:r>
              <a:rPr lang="en-US" sz="1200" dirty="0">
                <a:latin typeface="Calibri" panose="020F0502020204030204" pitchFamily="34" charset="0"/>
              </a:rPr>
              <a:t>a)	Elimination</a:t>
            </a:r>
          </a:p>
          <a:p>
            <a:pPr lvl="1"/>
            <a:r>
              <a:rPr lang="en-US" sz="1200" dirty="0">
                <a:latin typeface="Calibri" panose="020F0502020204030204" pitchFamily="34" charset="0"/>
              </a:rPr>
              <a:t>b)	Substitution</a:t>
            </a:r>
          </a:p>
          <a:p>
            <a:endParaRPr lang="en-US" sz="1200" dirty="0">
              <a:latin typeface="Calibri" panose="020F0502020204030204" pitchFamily="34" charset="0"/>
            </a:endParaRPr>
          </a:p>
          <a:p>
            <a:r>
              <a:rPr lang="en-US" sz="1200" dirty="0" smtClean="0">
                <a:latin typeface="Calibri" panose="020F0502020204030204" pitchFamily="34" charset="0"/>
              </a:rPr>
              <a:t>3) If </a:t>
            </a:r>
            <a:r>
              <a:rPr lang="en-US" sz="1200" dirty="0">
                <a:latin typeface="Calibri" panose="020F0502020204030204" pitchFamily="34" charset="0"/>
              </a:rPr>
              <a:t>there is not an Agricultural Standard, OSHA will apply according to </a:t>
            </a:r>
          </a:p>
          <a:p>
            <a:pPr lvl="1"/>
            <a:r>
              <a:rPr lang="en-US" sz="1200" dirty="0">
                <a:latin typeface="Calibri" panose="020F0502020204030204" pitchFamily="34" charset="0"/>
              </a:rPr>
              <a:t>a)	Construction </a:t>
            </a:r>
          </a:p>
          <a:p>
            <a:pPr lvl="1"/>
            <a:r>
              <a:rPr lang="en-US" sz="1200" dirty="0">
                <a:latin typeface="Calibri" panose="020F0502020204030204" pitchFamily="34" charset="0"/>
              </a:rPr>
              <a:t>b)	General Duty Clause</a:t>
            </a:r>
          </a:p>
          <a:p>
            <a:pPr lvl="1"/>
            <a:r>
              <a:rPr lang="en-US" sz="1200" dirty="0">
                <a:latin typeface="Calibri" panose="020F0502020204030204" pitchFamily="34" charset="0"/>
              </a:rPr>
              <a:t>c)	Utilities </a:t>
            </a:r>
          </a:p>
          <a:p>
            <a:pPr lvl="1"/>
            <a:r>
              <a:rPr lang="en-US" sz="1200" dirty="0">
                <a:latin typeface="Calibri" panose="020F0502020204030204" pitchFamily="34" charset="0"/>
              </a:rPr>
              <a:t>d)	Manufacturing</a:t>
            </a:r>
          </a:p>
          <a:p>
            <a:endParaRPr lang="en-US" sz="1200" dirty="0">
              <a:latin typeface="Calibri" panose="020F0502020204030204" pitchFamily="34" charset="0"/>
            </a:endParaRPr>
          </a:p>
          <a:p>
            <a:r>
              <a:rPr lang="en-US" sz="1200" dirty="0" smtClean="0">
                <a:latin typeface="Calibri" panose="020F0502020204030204" pitchFamily="34" charset="0"/>
              </a:rPr>
              <a:t>4) Guardrails </a:t>
            </a:r>
            <a:r>
              <a:rPr lang="en-US" sz="1200" dirty="0">
                <a:latin typeface="Calibri" panose="020F0502020204030204" pitchFamily="34" charset="0"/>
              </a:rPr>
              <a:t>must be able to withstand a minimum force of _______ pounds in a downward, outward motion</a:t>
            </a:r>
          </a:p>
          <a:p>
            <a:pPr lvl="1"/>
            <a:r>
              <a:rPr lang="en-US" sz="1200" dirty="0">
                <a:latin typeface="Calibri" panose="020F0502020204030204" pitchFamily="34" charset="0"/>
              </a:rPr>
              <a:t>a)	200</a:t>
            </a:r>
          </a:p>
          <a:p>
            <a:pPr lvl="1"/>
            <a:r>
              <a:rPr lang="en-US" sz="1200" dirty="0">
                <a:latin typeface="Calibri" panose="020F0502020204030204" pitchFamily="34" charset="0"/>
              </a:rPr>
              <a:t>b)	250</a:t>
            </a:r>
          </a:p>
          <a:p>
            <a:pPr lvl="1"/>
            <a:r>
              <a:rPr lang="en-US" sz="1200" dirty="0">
                <a:latin typeface="Calibri" panose="020F0502020204030204" pitchFamily="34" charset="0"/>
              </a:rPr>
              <a:t>c)	275</a:t>
            </a:r>
          </a:p>
          <a:p>
            <a:pPr lvl="1"/>
            <a:r>
              <a:rPr lang="en-US" sz="1200" dirty="0">
                <a:latin typeface="Calibri" panose="020F0502020204030204" pitchFamily="34" charset="0"/>
              </a:rPr>
              <a:t>d)	300</a:t>
            </a:r>
          </a:p>
          <a:p>
            <a:endParaRPr lang="en-US" sz="1200" dirty="0"/>
          </a:p>
        </p:txBody>
      </p:sp>
    </p:spTree>
    <p:extLst>
      <p:ext uri="{BB962C8B-B14F-4D97-AF65-F5344CB8AC3E}">
        <p14:creationId xmlns:p14="http://schemas.microsoft.com/office/powerpoint/2010/main" val="2568525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685800"/>
            <a:ext cx="7924800" cy="5486400"/>
          </a:xfrm>
        </p:spPr>
        <p:txBody>
          <a:bodyPr/>
          <a:lstStyle/>
          <a:p>
            <a:pPr lvl="0">
              <a:buClr>
                <a:srgbClr val="2DA2BF"/>
              </a:buClr>
            </a:pPr>
            <a:endParaRPr lang="en-US" sz="1200" dirty="0" smtClean="0">
              <a:solidFill>
                <a:prstClr val="black"/>
              </a:solidFill>
              <a:latin typeface="Calibri" panose="020F0502020204030204" pitchFamily="34" charset="0"/>
            </a:endParaRPr>
          </a:p>
          <a:p>
            <a:pPr lvl="0">
              <a:buClr>
                <a:srgbClr val="2DA2BF"/>
              </a:buClr>
            </a:pPr>
            <a:r>
              <a:rPr lang="en-US" sz="1200" dirty="0" smtClean="0">
                <a:solidFill>
                  <a:prstClr val="black"/>
                </a:solidFill>
                <a:latin typeface="Calibri" panose="020F0502020204030204" pitchFamily="34" charset="0"/>
              </a:rPr>
              <a:t>5)  The </a:t>
            </a:r>
            <a:r>
              <a:rPr lang="en-US" sz="1200" dirty="0">
                <a:solidFill>
                  <a:prstClr val="black"/>
                </a:solidFill>
                <a:latin typeface="Calibri" panose="020F0502020204030204" pitchFamily="34" charset="0"/>
              </a:rPr>
              <a:t>height of handrails shall not be more than</a:t>
            </a:r>
          </a:p>
          <a:p>
            <a:pPr lvl="1">
              <a:buClr>
                <a:srgbClr val="2DA2BF"/>
              </a:buClr>
            </a:pPr>
            <a:r>
              <a:rPr lang="en-US" sz="1200" dirty="0">
                <a:solidFill>
                  <a:prstClr val="black"/>
                </a:solidFill>
                <a:latin typeface="Calibri" panose="020F0502020204030204" pitchFamily="34" charset="0"/>
              </a:rPr>
              <a:t>a)	37 inches</a:t>
            </a:r>
          </a:p>
          <a:p>
            <a:pPr lvl="1">
              <a:buClr>
                <a:srgbClr val="2DA2BF"/>
              </a:buClr>
            </a:pPr>
            <a:r>
              <a:rPr lang="en-US" sz="1200" dirty="0">
                <a:solidFill>
                  <a:prstClr val="black"/>
                </a:solidFill>
                <a:latin typeface="Calibri" panose="020F0502020204030204" pitchFamily="34" charset="0"/>
              </a:rPr>
              <a:t>b)	42 inches</a:t>
            </a:r>
          </a:p>
          <a:p>
            <a:pPr lvl="1">
              <a:buClr>
                <a:srgbClr val="2DA2BF"/>
              </a:buClr>
            </a:pPr>
            <a:r>
              <a:rPr lang="en-US" sz="1200" dirty="0">
                <a:solidFill>
                  <a:prstClr val="black"/>
                </a:solidFill>
                <a:latin typeface="Calibri" panose="020F0502020204030204" pitchFamily="34" charset="0"/>
              </a:rPr>
              <a:t>c)	45 inches</a:t>
            </a:r>
          </a:p>
          <a:p>
            <a:pPr lvl="1">
              <a:buClr>
                <a:srgbClr val="2DA2BF"/>
              </a:buClr>
            </a:pPr>
            <a:r>
              <a:rPr lang="en-US" sz="1200" dirty="0">
                <a:solidFill>
                  <a:prstClr val="black"/>
                </a:solidFill>
                <a:latin typeface="Calibri" panose="020F0502020204030204" pitchFamily="34" charset="0"/>
              </a:rPr>
              <a:t>d)	50 inches</a:t>
            </a:r>
          </a:p>
          <a:p>
            <a:pPr lvl="0">
              <a:buClr>
                <a:srgbClr val="2DA2BF"/>
              </a:buClr>
            </a:pPr>
            <a:endParaRPr lang="en-US" sz="1200" dirty="0">
              <a:solidFill>
                <a:prstClr val="black"/>
              </a:solidFill>
              <a:latin typeface="Calibri" panose="020F0502020204030204" pitchFamily="34" charset="0"/>
            </a:endParaRPr>
          </a:p>
          <a:p>
            <a:pPr lvl="0">
              <a:buClr>
                <a:srgbClr val="2DA2BF"/>
              </a:buClr>
            </a:pPr>
            <a:r>
              <a:rPr lang="en-US" sz="1200" dirty="0" smtClean="0">
                <a:solidFill>
                  <a:prstClr val="black"/>
                </a:solidFill>
                <a:latin typeface="Calibri" panose="020F0502020204030204" pitchFamily="34" charset="0"/>
              </a:rPr>
              <a:t>6) Anchorages </a:t>
            </a:r>
            <a:r>
              <a:rPr lang="en-US" sz="1200" dirty="0">
                <a:solidFill>
                  <a:prstClr val="black"/>
                </a:solidFill>
                <a:latin typeface="Calibri" panose="020F0502020204030204" pitchFamily="34" charset="0"/>
              </a:rPr>
              <a:t>used for attachment of Personnel Fall Arrest equipment needs to be capable of supporting at least</a:t>
            </a:r>
          </a:p>
          <a:p>
            <a:pPr lvl="1">
              <a:buClr>
                <a:srgbClr val="2DA2BF"/>
              </a:buClr>
            </a:pPr>
            <a:r>
              <a:rPr lang="en-US" sz="1200" dirty="0">
                <a:solidFill>
                  <a:prstClr val="black"/>
                </a:solidFill>
                <a:latin typeface="Calibri" panose="020F0502020204030204" pitchFamily="34" charset="0"/>
              </a:rPr>
              <a:t>a)	3000 pounds</a:t>
            </a:r>
          </a:p>
          <a:p>
            <a:pPr lvl="1">
              <a:buClr>
                <a:srgbClr val="2DA2BF"/>
              </a:buClr>
            </a:pPr>
            <a:r>
              <a:rPr lang="en-US" sz="1200" dirty="0">
                <a:solidFill>
                  <a:prstClr val="black"/>
                </a:solidFill>
                <a:latin typeface="Calibri" panose="020F0502020204030204" pitchFamily="34" charset="0"/>
              </a:rPr>
              <a:t>b)	4000 pounds</a:t>
            </a:r>
          </a:p>
          <a:p>
            <a:pPr lvl="1">
              <a:buClr>
                <a:srgbClr val="2DA2BF"/>
              </a:buClr>
            </a:pPr>
            <a:r>
              <a:rPr lang="en-US" sz="1200" dirty="0">
                <a:solidFill>
                  <a:prstClr val="black"/>
                </a:solidFill>
                <a:latin typeface="Calibri" panose="020F0502020204030204" pitchFamily="34" charset="0"/>
              </a:rPr>
              <a:t>c)	5000 pounds</a:t>
            </a:r>
          </a:p>
          <a:p>
            <a:pPr lvl="1">
              <a:buClr>
                <a:srgbClr val="2DA2BF"/>
              </a:buClr>
            </a:pPr>
            <a:r>
              <a:rPr lang="en-US" sz="1200" dirty="0">
                <a:solidFill>
                  <a:prstClr val="black"/>
                </a:solidFill>
                <a:latin typeface="Calibri" panose="020F0502020204030204" pitchFamily="34" charset="0"/>
              </a:rPr>
              <a:t>d)	6000 pounds</a:t>
            </a:r>
          </a:p>
          <a:p>
            <a:pPr lvl="0">
              <a:buClr>
                <a:srgbClr val="2DA2BF"/>
              </a:buClr>
            </a:pPr>
            <a:endParaRPr lang="en-US" sz="1200" dirty="0">
              <a:solidFill>
                <a:prstClr val="black"/>
              </a:solidFill>
              <a:latin typeface="Calibri" panose="020F0502020204030204" pitchFamily="34" charset="0"/>
            </a:endParaRPr>
          </a:p>
          <a:p>
            <a:pPr lvl="0">
              <a:buClr>
                <a:srgbClr val="2DA2BF"/>
              </a:buClr>
            </a:pPr>
            <a:r>
              <a:rPr lang="en-US" sz="1200" dirty="0">
                <a:solidFill>
                  <a:prstClr val="black"/>
                </a:solidFill>
                <a:latin typeface="Calibri" panose="020F0502020204030204" pitchFamily="34" charset="0"/>
              </a:rPr>
              <a:t>7) </a:t>
            </a:r>
            <a:r>
              <a:rPr lang="en-US" sz="1200" dirty="0" smtClean="0">
                <a:solidFill>
                  <a:prstClr val="black"/>
                </a:solidFill>
                <a:latin typeface="Calibri" panose="020F0502020204030204" pitchFamily="34" charset="0"/>
              </a:rPr>
              <a:t> When </a:t>
            </a:r>
            <a:r>
              <a:rPr lang="en-US" sz="1200" dirty="0">
                <a:solidFill>
                  <a:prstClr val="black"/>
                </a:solidFill>
                <a:latin typeface="Calibri" panose="020F0502020204030204" pitchFamily="34" charset="0"/>
              </a:rPr>
              <a:t>selecting fall protection systems, what should you consider?</a:t>
            </a:r>
          </a:p>
          <a:p>
            <a:pPr lvl="1">
              <a:buClr>
                <a:srgbClr val="2DA2BF"/>
              </a:buClr>
            </a:pPr>
            <a:r>
              <a:rPr lang="en-US" sz="1200" dirty="0">
                <a:solidFill>
                  <a:prstClr val="black"/>
                </a:solidFill>
                <a:latin typeface="Calibri" panose="020F0502020204030204" pitchFamily="34" charset="0"/>
              </a:rPr>
              <a:t>a)	Technical Feasibility</a:t>
            </a:r>
          </a:p>
          <a:p>
            <a:pPr lvl="1">
              <a:buClr>
                <a:srgbClr val="2DA2BF"/>
              </a:buClr>
            </a:pPr>
            <a:r>
              <a:rPr lang="en-US" sz="1200" dirty="0">
                <a:solidFill>
                  <a:prstClr val="black"/>
                </a:solidFill>
                <a:latin typeface="Calibri" panose="020F0502020204030204" pitchFamily="34" charset="0"/>
              </a:rPr>
              <a:t>b)	Economic Feasibility</a:t>
            </a:r>
          </a:p>
          <a:p>
            <a:pPr lvl="1">
              <a:buClr>
                <a:srgbClr val="2DA2BF"/>
              </a:buClr>
            </a:pPr>
            <a:r>
              <a:rPr lang="en-US" sz="1200" dirty="0">
                <a:solidFill>
                  <a:prstClr val="black"/>
                </a:solidFill>
                <a:latin typeface="Calibri" panose="020F0502020204030204" pitchFamily="34" charset="0"/>
              </a:rPr>
              <a:t>c)	Both of the above</a:t>
            </a:r>
          </a:p>
          <a:p>
            <a:pPr lvl="1">
              <a:buClr>
                <a:srgbClr val="2DA2BF"/>
              </a:buClr>
            </a:pPr>
            <a:r>
              <a:rPr lang="en-US" sz="1200" dirty="0">
                <a:solidFill>
                  <a:prstClr val="black"/>
                </a:solidFill>
                <a:latin typeface="Calibri" panose="020F0502020204030204" pitchFamily="34" charset="0"/>
              </a:rPr>
              <a:t>d)	Neither of the above	</a:t>
            </a:r>
          </a:p>
          <a:p>
            <a:pPr lvl="0">
              <a:buClr>
                <a:srgbClr val="2DA2BF"/>
              </a:buClr>
            </a:pPr>
            <a:endParaRPr lang="en-US" sz="1200" dirty="0">
              <a:solidFill>
                <a:prstClr val="black"/>
              </a:solidFill>
              <a:latin typeface="Calibri" panose="020F0502020204030204" pitchFamily="34" charset="0"/>
            </a:endParaRPr>
          </a:p>
          <a:p>
            <a:pPr marL="109537" lvl="0" indent="0">
              <a:buClr>
                <a:srgbClr val="2DA2BF"/>
              </a:buClr>
              <a:buNone/>
            </a:pPr>
            <a:r>
              <a:rPr lang="en-US" sz="1200" dirty="0" smtClean="0">
                <a:solidFill>
                  <a:prstClr val="black"/>
                </a:solidFill>
                <a:latin typeface="Calibri" panose="020F0502020204030204" pitchFamily="34" charset="0"/>
              </a:rPr>
              <a:t>8 ) When </a:t>
            </a:r>
            <a:r>
              <a:rPr lang="en-US" sz="1200" dirty="0">
                <a:solidFill>
                  <a:prstClr val="black"/>
                </a:solidFill>
                <a:latin typeface="Calibri" panose="020F0502020204030204" pitchFamily="34" charset="0"/>
              </a:rPr>
              <a:t>selecting fall protection systems, what should you consider?</a:t>
            </a:r>
          </a:p>
          <a:p>
            <a:pPr lvl="1">
              <a:buClr>
                <a:srgbClr val="2DA2BF"/>
              </a:buClr>
            </a:pPr>
            <a:r>
              <a:rPr lang="en-US" sz="1200" dirty="0">
                <a:solidFill>
                  <a:prstClr val="black"/>
                </a:solidFill>
                <a:latin typeface="Calibri" panose="020F0502020204030204" pitchFamily="34" charset="0"/>
              </a:rPr>
              <a:t>a)	Technical Feasibility</a:t>
            </a:r>
          </a:p>
          <a:p>
            <a:pPr lvl="1">
              <a:buClr>
                <a:srgbClr val="2DA2BF"/>
              </a:buClr>
            </a:pPr>
            <a:r>
              <a:rPr lang="en-US" sz="1200" dirty="0">
                <a:solidFill>
                  <a:prstClr val="black"/>
                </a:solidFill>
                <a:latin typeface="Calibri" panose="020F0502020204030204" pitchFamily="34" charset="0"/>
              </a:rPr>
              <a:t>b)	Economic Feasibility</a:t>
            </a:r>
          </a:p>
          <a:p>
            <a:pPr lvl="1">
              <a:buClr>
                <a:srgbClr val="2DA2BF"/>
              </a:buClr>
            </a:pPr>
            <a:r>
              <a:rPr lang="en-US" sz="1200" dirty="0">
                <a:solidFill>
                  <a:prstClr val="black"/>
                </a:solidFill>
                <a:latin typeface="Calibri" panose="020F0502020204030204" pitchFamily="34" charset="0"/>
              </a:rPr>
              <a:t>c)	Both of the above</a:t>
            </a:r>
          </a:p>
          <a:p>
            <a:pPr lvl="1">
              <a:buClr>
                <a:srgbClr val="2DA2BF"/>
              </a:buClr>
            </a:pPr>
            <a:r>
              <a:rPr lang="en-US" sz="1200" dirty="0">
                <a:solidFill>
                  <a:prstClr val="black"/>
                </a:solidFill>
                <a:latin typeface="Calibri" panose="020F0502020204030204" pitchFamily="34" charset="0"/>
              </a:rPr>
              <a:t>d)	Neither of the </a:t>
            </a:r>
            <a:r>
              <a:rPr lang="en-US" sz="1200" dirty="0" smtClean="0">
                <a:solidFill>
                  <a:prstClr val="black"/>
                </a:solidFill>
                <a:latin typeface="Calibri" panose="020F0502020204030204" pitchFamily="34" charset="0"/>
              </a:rPr>
              <a:t>above</a:t>
            </a:r>
          </a:p>
        </p:txBody>
      </p:sp>
      <p:sp>
        <p:nvSpPr>
          <p:cNvPr id="3" name="Title 2"/>
          <p:cNvSpPr>
            <a:spLocks noGrp="1"/>
          </p:cNvSpPr>
          <p:nvPr>
            <p:ph type="title"/>
          </p:nvPr>
        </p:nvSpPr>
        <p:spPr>
          <a:xfrm>
            <a:off x="381000" y="76200"/>
            <a:ext cx="8229600" cy="715962"/>
          </a:xfrm>
        </p:spPr>
        <p:txBody>
          <a:bodyPr/>
          <a:lstStyle/>
          <a:p>
            <a:r>
              <a:rPr lang="en-US" sz="1800" b="0" dirty="0">
                <a:solidFill>
                  <a:prstClr val="black"/>
                </a:solidFill>
                <a:effectLst/>
              </a:rPr>
              <a:t>Fall Protection In Agriculture </a:t>
            </a:r>
            <a:r>
              <a:rPr lang="en-US" sz="1800" b="0" dirty="0" smtClean="0">
                <a:solidFill>
                  <a:prstClr val="black"/>
                </a:solidFill>
                <a:effectLst/>
              </a:rPr>
              <a:t>Questions page 2</a:t>
            </a:r>
            <a:endParaRPr lang="en-US" dirty="0"/>
          </a:p>
        </p:txBody>
      </p:sp>
    </p:spTree>
    <p:extLst>
      <p:ext uri="{BB962C8B-B14F-4D97-AF65-F5344CB8AC3E}">
        <p14:creationId xmlns:p14="http://schemas.microsoft.com/office/powerpoint/2010/main" val="1262079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638800"/>
          </a:xfrm>
        </p:spPr>
        <p:txBody>
          <a:bodyPr/>
          <a:lstStyle/>
          <a:p>
            <a:r>
              <a:rPr lang="en-US" sz="1200" dirty="0" smtClean="0">
                <a:latin typeface="Calibri" panose="020F0502020204030204" pitchFamily="34" charset="0"/>
              </a:rPr>
              <a:t>9) Every </a:t>
            </a:r>
            <a:r>
              <a:rPr lang="en-US" sz="1200" dirty="0">
                <a:latin typeface="Calibri" panose="020F0502020204030204" pitchFamily="34" charset="0"/>
              </a:rPr>
              <a:t>pit or trap door floor opening, when not covered shall</a:t>
            </a:r>
          </a:p>
          <a:p>
            <a:pPr lvl="1"/>
            <a:r>
              <a:rPr lang="en-US" sz="1200" dirty="0">
                <a:latin typeface="Calibri" panose="020F0502020204030204" pitchFamily="34" charset="0"/>
              </a:rPr>
              <a:t>a)	Be constantly attended by someone</a:t>
            </a:r>
          </a:p>
          <a:p>
            <a:pPr lvl="1"/>
            <a:r>
              <a:rPr lang="en-US" sz="1200" dirty="0">
                <a:latin typeface="Calibri" panose="020F0502020204030204" pitchFamily="34" charset="0"/>
              </a:rPr>
              <a:t>b)	Be protected on all exposed sides by removable standard railing</a:t>
            </a:r>
          </a:p>
          <a:p>
            <a:pPr lvl="1"/>
            <a:r>
              <a:rPr lang="en-US" sz="1200" dirty="0">
                <a:latin typeface="Calibri" panose="020F0502020204030204" pitchFamily="34" charset="0"/>
              </a:rPr>
              <a:t>c)	Both A and B</a:t>
            </a:r>
          </a:p>
          <a:p>
            <a:pPr lvl="1"/>
            <a:r>
              <a:rPr lang="en-US" sz="1200" dirty="0">
                <a:latin typeface="Calibri" panose="020F0502020204030204" pitchFamily="34" charset="0"/>
              </a:rPr>
              <a:t>d)	None of the above</a:t>
            </a:r>
          </a:p>
          <a:p>
            <a:pPr lvl="1"/>
            <a:endParaRPr lang="en-US" sz="1200" dirty="0">
              <a:latin typeface="Calibri" panose="020F0502020204030204" pitchFamily="34" charset="0"/>
            </a:endParaRPr>
          </a:p>
          <a:p>
            <a:r>
              <a:rPr lang="en-US" sz="1200" dirty="0" smtClean="0">
                <a:latin typeface="Calibri" panose="020F0502020204030204" pitchFamily="34" charset="0"/>
              </a:rPr>
              <a:t>10) Falls </a:t>
            </a:r>
            <a:r>
              <a:rPr lang="en-US" sz="1200" dirty="0">
                <a:latin typeface="Calibri" panose="020F0502020204030204" pitchFamily="34" charset="0"/>
              </a:rPr>
              <a:t>accounted for 699 deaths in the United States in 2013, Falls in Agriculture accounted for how many number of deaths?</a:t>
            </a:r>
          </a:p>
          <a:p>
            <a:pPr lvl="1"/>
            <a:r>
              <a:rPr lang="en-US" sz="1200" dirty="0">
                <a:latin typeface="Calibri" panose="020F0502020204030204" pitchFamily="34" charset="0"/>
              </a:rPr>
              <a:t>a)	10</a:t>
            </a:r>
          </a:p>
          <a:p>
            <a:pPr lvl="1"/>
            <a:r>
              <a:rPr lang="en-US" sz="1200" dirty="0">
                <a:latin typeface="Calibri" panose="020F0502020204030204" pitchFamily="34" charset="0"/>
              </a:rPr>
              <a:t>b)	15</a:t>
            </a:r>
          </a:p>
          <a:p>
            <a:pPr lvl="1"/>
            <a:r>
              <a:rPr lang="en-US" sz="1200" dirty="0">
                <a:latin typeface="Calibri" panose="020F0502020204030204" pitchFamily="34" charset="0"/>
              </a:rPr>
              <a:t>c)	23</a:t>
            </a:r>
          </a:p>
          <a:p>
            <a:pPr lvl="1"/>
            <a:r>
              <a:rPr lang="en-US" sz="1200" dirty="0">
                <a:latin typeface="Calibri" panose="020F0502020204030204" pitchFamily="34" charset="0"/>
              </a:rPr>
              <a:t>d)	27</a:t>
            </a:r>
          </a:p>
          <a:p>
            <a:pPr marL="6692900" lvl="5">
              <a:buNone/>
            </a:pPr>
            <a:r>
              <a:rPr lang="en-US" sz="1200" dirty="0" smtClean="0">
                <a:latin typeface="Calibri" panose="020F0502020204030204" pitchFamily="34" charset="0"/>
              </a:rPr>
              <a:t>Answers </a:t>
            </a:r>
            <a:endParaRPr lang="en-US" sz="1200" dirty="0">
              <a:latin typeface="Calibri" panose="020F0502020204030204" pitchFamily="34" charset="0"/>
            </a:endParaRPr>
          </a:p>
          <a:p>
            <a:pPr marL="6692900" lvl="5"/>
            <a:r>
              <a:rPr lang="en-US" sz="1200" dirty="0" smtClean="0">
                <a:latin typeface="Calibri" panose="020F0502020204030204" pitchFamily="34" charset="0"/>
              </a:rPr>
              <a:t>1</a:t>
            </a:r>
            <a:r>
              <a:rPr lang="en-US" sz="1200" dirty="0">
                <a:latin typeface="Calibri" panose="020F0502020204030204" pitchFamily="34" charset="0"/>
              </a:rPr>
              <a:t>)	</a:t>
            </a:r>
            <a:r>
              <a:rPr lang="en-US" sz="1200" dirty="0" smtClean="0">
                <a:latin typeface="Calibri" panose="020F0502020204030204" pitchFamily="34" charset="0"/>
              </a:rPr>
              <a:t>C   </a:t>
            </a:r>
          </a:p>
          <a:p>
            <a:pPr marL="6692900" lvl="5"/>
            <a:r>
              <a:rPr lang="en-US" sz="1200" dirty="0" smtClean="0">
                <a:latin typeface="Calibri" panose="020F0502020204030204" pitchFamily="34" charset="0"/>
              </a:rPr>
              <a:t>2)	A</a:t>
            </a:r>
          </a:p>
          <a:p>
            <a:pPr marL="6692900" lvl="5"/>
            <a:r>
              <a:rPr lang="en-US" sz="1200" dirty="0" smtClean="0">
                <a:latin typeface="Calibri" panose="020F0502020204030204" pitchFamily="34" charset="0"/>
              </a:rPr>
              <a:t>3</a:t>
            </a:r>
            <a:r>
              <a:rPr lang="en-US" sz="1200" dirty="0">
                <a:latin typeface="Calibri" panose="020F0502020204030204" pitchFamily="34" charset="0"/>
              </a:rPr>
              <a:t>)	B</a:t>
            </a:r>
          </a:p>
          <a:p>
            <a:pPr marL="6692900" lvl="5"/>
            <a:r>
              <a:rPr lang="en-US" sz="1200" dirty="0">
                <a:latin typeface="Calibri" panose="020F0502020204030204" pitchFamily="34" charset="0"/>
              </a:rPr>
              <a:t>4)	A</a:t>
            </a:r>
          </a:p>
          <a:p>
            <a:pPr marL="6692900" lvl="5"/>
            <a:r>
              <a:rPr lang="en-US" sz="1200" dirty="0">
                <a:latin typeface="Calibri" panose="020F0502020204030204" pitchFamily="34" charset="0"/>
              </a:rPr>
              <a:t>5)	B</a:t>
            </a:r>
          </a:p>
          <a:p>
            <a:pPr marL="6692900" lvl="5"/>
            <a:r>
              <a:rPr lang="en-US" sz="1200" dirty="0">
                <a:latin typeface="Calibri" panose="020F0502020204030204" pitchFamily="34" charset="0"/>
              </a:rPr>
              <a:t>6)	C</a:t>
            </a:r>
          </a:p>
          <a:p>
            <a:pPr marL="6692900" lvl="5"/>
            <a:r>
              <a:rPr lang="en-US" sz="1200" dirty="0">
                <a:latin typeface="Calibri" panose="020F0502020204030204" pitchFamily="34" charset="0"/>
              </a:rPr>
              <a:t>7)	A</a:t>
            </a:r>
          </a:p>
          <a:p>
            <a:pPr marL="6692900" lvl="5"/>
            <a:r>
              <a:rPr lang="en-US" sz="1200" dirty="0">
                <a:latin typeface="Calibri" panose="020F0502020204030204" pitchFamily="34" charset="0"/>
              </a:rPr>
              <a:t>8)	C</a:t>
            </a:r>
          </a:p>
          <a:p>
            <a:pPr marL="6692900" lvl="5"/>
            <a:r>
              <a:rPr lang="en-US" sz="1200" dirty="0">
                <a:latin typeface="Calibri" panose="020F0502020204030204" pitchFamily="34" charset="0"/>
              </a:rPr>
              <a:t>9)	C</a:t>
            </a:r>
          </a:p>
          <a:p>
            <a:pPr marL="6692900" lvl="5"/>
            <a:r>
              <a:rPr lang="en-US" sz="1200" dirty="0">
                <a:latin typeface="Calibri" panose="020F0502020204030204" pitchFamily="34" charset="0"/>
              </a:rPr>
              <a:t>10)	A</a:t>
            </a:r>
          </a:p>
          <a:p>
            <a:endParaRPr lang="en-US" dirty="0"/>
          </a:p>
          <a:p>
            <a:endParaRPr lang="en-US" dirty="0"/>
          </a:p>
          <a:p>
            <a:endParaRPr lang="en-US" dirty="0"/>
          </a:p>
          <a:p>
            <a:endParaRPr lang="en-US" dirty="0"/>
          </a:p>
        </p:txBody>
      </p:sp>
      <p:sp>
        <p:nvSpPr>
          <p:cNvPr id="3" name="Title 2"/>
          <p:cNvSpPr>
            <a:spLocks noGrp="1"/>
          </p:cNvSpPr>
          <p:nvPr>
            <p:ph type="title"/>
          </p:nvPr>
        </p:nvSpPr>
        <p:spPr>
          <a:xfrm>
            <a:off x="457200" y="274638"/>
            <a:ext cx="8229600" cy="487362"/>
          </a:xfrm>
        </p:spPr>
        <p:txBody>
          <a:bodyPr/>
          <a:lstStyle/>
          <a:p>
            <a:r>
              <a:rPr lang="en-US" sz="1800" b="0" dirty="0">
                <a:solidFill>
                  <a:prstClr val="black"/>
                </a:solidFill>
                <a:effectLst/>
              </a:rPr>
              <a:t>Fall Protection In Agriculture </a:t>
            </a:r>
            <a:r>
              <a:rPr lang="en-US" sz="1800" b="0" dirty="0" smtClean="0">
                <a:solidFill>
                  <a:prstClr val="black"/>
                </a:solidFill>
                <a:effectLst/>
              </a:rPr>
              <a:t>Questions - page 3</a:t>
            </a:r>
            <a:endParaRPr lang="en-US" dirty="0"/>
          </a:p>
        </p:txBody>
      </p:sp>
    </p:spTree>
    <p:extLst>
      <p:ext uri="{BB962C8B-B14F-4D97-AF65-F5344CB8AC3E}">
        <p14:creationId xmlns:p14="http://schemas.microsoft.com/office/powerpoint/2010/main" val="73353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eaLnBrk="1" hangingPunct="1"/>
            <a:r>
              <a:rPr lang="en-US" altLang="en-US" smtClean="0"/>
              <a:t>In this section, you will learn about:</a:t>
            </a:r>
          </a:p>
          <a:p>
            <a:pPr lvl="1" eaLnBrk="1" hangingPunct="1"/>
            <a:endParaRPr lang="en-US" altLang="en-US" smtClean="0"/>
          </a:p>
          <a:p>
            <a:pPr lvl="1" eaLnBrk="1" hangingPunct="1"/>
            <a:r>
              <a:rPr lang="en-US" altLang="en-US" smtClean="0"/>
              <a:t>The Hierarchy of Hazard Controls</a:t>
            </a:r>
          </a:p>
          <a:p>
            <a:pPr lvl="1" eaLnBrk="1" hangingPunct="1"/>
            <a:r>
              <a:rPr lang="en-US" altLang="en-US" smtClean="0"/>
              <a:t>Fall Protection Systems</a:t>
            </a:r>
          </a:p>
          <a:p>
            <a:pPr lvl="1" eaLnBrk="1" hangingPunct="1"/>
            <a:r>
              <a:rPr lang="en-US" altLang="en-US" smtClean="0"/>
              <a:t>Selection of Proper Fall Protection Systems</a:t>
            </a:r>
          </a:p>
          <a:p>
            <a:pPr lvl="1" eaLnBrk="1" hangingPunct="1"/>
            <a:r>
              <a:rPr lang="en-US" altLang="en-US" smtClean="0"/>
              <a:t>Rescue</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Fall Prevention &amp; Protection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eaLnBrk="1" hangingPunct="1"/>
            <a:r>
              <a:rPr lang="en-US" altLang="en-US" smtClean="0"/>
              <a:t>The following are arranged from most effective to least effective:</a:t>
            </a:r>
          </a:p>
          <a:p>
            <a:pPr eaLnBrk="1" hangingPunct="1"/>
            <a:endParaRPr lang="en-US" altLang="en-US" smtClean="0"/>
          </a:p>
          <a:p>
            <a:pPr eaLnBrk="1" hangingPunct="1"/>
            <a:r>
              <a:rPr lang="en-US" altLang="en-US" smtClean="0"/>
              <a:t>1. Engineering Controls</a:t>
            </a:r>
          </a:p>
          <a:p>
            <a:pPr lvl="1" eaLnBrk="1" hangingPunct="1"/>
            <a:r>
              <a:rPr lang="en-US" altLang="en-US" smtClean="0"/>
              <a:t>Elimination</a:t>
            </a:r>
          </a:p>
          <a:p>
            <a:pPr lvl="1" eaLnBrk="1" hangingPunct="1"/>
            <a:r>
              <a:rPr lang="en-US" altLang="en-US" smtClean="0"/>
              <a:t>Substitution</a:t>
            </a:r>
          </a:p>
          <a:p>
            <a:pPr eaLnBrk="1" hangingPunct="1"/>
            <a:r>
              <a:rPr lang="en-US" altLang="en-US" smtClean="0"/>
              <a:t>2. Administrative Controls</a:t>
            </a:r>
          </a:p>
          <a:p>
            <a:pPr eaLnBrk="1" hangingPunct="1"/>
            <a:r>
              <a:rPr lang="en-US" altLang="en-US" smtClean="0"/>
              <a:t>3. Personal Protective Equipment</a:t>
            </a:r>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The Hierarchy of Hazard Controls</a:t>
            </a:r>
            <a:endParaRPr lang="en-US" dirty="0"/>
          </a:p>
        </p:txBody>
      </p:sp>
      <p:pic>
        <p:nvPicPr>
          <p:cNvPr id="30724" name="Picture 4" descr="C:\Documents and Settings\jason_erickson\Local Settings\Temporary Internet Files\Content.IE5\IR1BLRZ5\MC900434906[1].png" title="Image of the Hazard Symb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00" y="2743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lstStyle/>
          <a:p>
            <a:pPr eaLnBrk="1" hangingPunct="1"/>
            <a:r>
              <a:rPr lang="en-US" altLang="en-US" smtClean="0"/>
              <a:t>Engineering Controls are changes to the environment to prevent employee exposure to potential hazards.</a:t>
            </a:r>
          </a:p>
          <a:p>
            <a:pPr eaLnBrk="1" hangingPunct="1"/>
            <a:endParaRPr lang="en-US" altLang="en-US" smtClean="0"/>
          </a:p>
          <a:p>
            <a:pPr eaLnBrk="1" hangingPunct="1"/>
            <a:r>
              <a:rPr lang="en-US" altLang="en-US" smtClean="0"/>
              <a:t>There are two types of engineering controls we will discuss:</a:t>
            </a:r>
          </a:p>
          <a:p>
            <a:pPr lvl="1" eaLnBrk="1" hangingPunct="1"/>
            <a:r>
              <a:rPr lang="en-US" altLang="en-US" smtClean="0"/>
              <a:t>Elimination</a:t>
            </a:r>
          </a:p>
          <a:p>
            <a:pPr lvl="1" eaLnBrk="1" hangingPunct="1"/>
            <a:r>
              <a:rPr lang="en-US" altLang="en-US" smtClean="0"/>
              <a:t>Substitution</a:t>
            </a:r>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The Hierarchy of Hazard Controls </a:t>
            </a:r>
            <a:endParaRPr lang="en-US" dirty="0"/>
          </a:p>
        </p:txBody>
      </p:sp>
      <p:pic>
        <p:nvPicPr>
          <p:cNvPr id="32772" name="Picture 3" descr="C:\Documents and Settings\jason_erickson\Local Settings\Temporary Internet Files\Content.IE5\D5BT0MCV\MP900390562[1].jpg" title="Image of &quot;Access Denied&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4572000"/>
            <a:ext cx="26670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eaLnBrk="1" hangingPunct="1"/>
            <a:r>
              <a:rPr lang="en-US" altLang="en-US" smtClean="0"/>
              <a:t>Elimination – Remove/Eradicate</a:t>
            </a:r>
          </a:p>
          <a:p>
            <a:pPr eaLnBrk="1" hangingPunct="1"/>
            <a:endParaRPr lang="en-US" altLang="en-US" smtClean="0"/>
          </a:p>
          <a:p>
            <a:pPr eaLnBrk="1" hangingPunct="1"/>
            <a:r>
              <a:rPr lang="en-US" altLang="en-US" smtClean="0"/>
              <a:t>Elimination is by far the best way to control a hazard.</a:t>
            </a:r>
          </a:p>
          <a:p>
            <a:pPr eaLnBrk="1" hangingPunct="1"/>
            <a:endParaRPr lang="en-US" altLang="en-US" smtClean="0"/>
          </a:p>
          <a:p>
            <a:pPr lvl="1" eaLnBrk="1" hangingPunct="1"/>
            <a:r>
              <a:rPr lang="en-US" altLang="en-US" smtClean="0"/>
              <a:t>An example of eliminating a hazard would be to complete work at ground level instead of working at heights. </a:t>
            </a:r>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The Hierarchy of Hazard Controls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p:txBody>
          <a:bodyPr/>
          <a:lstStyle/>
          <a:p>
            <a:pPr eaLnBrk="1" hangingPunct="1"/>
            <a:r>
              <a:rPr lang="en-US" altLang="en-US" smtClean="0"/>
              <a:t>Substitution – To put or use in place of another.</a:t>
            </a:r>
          </a:p>
          <a:p>
            <a:pPr eaLnBrk="1" hangingPunct="1"/>
            <a:endParaRPr lang="en-US" altLang="en-US" smtClean="0"/>
          </a:p>
          <a:p>
            <a:pPr eaLnBrk="1" hangingPunct="1"/>
            <a:r>
              <a:rPr lang="en-US" altLang="en-US" smtClean="0"/>
              <a:t>Substitution is also a very good method of controlling hazards.</a:t>
            </a:r>
          </a:p>
          <a:p>
            <a:pPr eaLnBrk="1" hangingPunct="1"/>
            <a:endParaRPr lang="en-US" altLang="en-US" smtClean="0"/>
          </a:p>
          <a:p>
            <a:pPr lvl="1" eaLnBrk="1" hangingPunct="1"/>
            <a:r>
              <a:rPr lang="en-US" altLang="en-US" smtClean="0"/>
              <a:t>An example of substitution would be to use a lift to get into a position to work at heights instead of physically climbing.</a:t>
            </a:r>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 The Hierarchy of Hazard Controls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dirty="0" smtClean="0"/>
              <a:t>Administrative Controls directly effect workplace policies and procedures.</a:t>
            </a:r>
          </a:p>
          <a:p>
            <a:pPr marL="365760" indent="-256032" eaLnBrk="1" fontAlgn="auto" hangingPunct="1">
              <a:spcAft>
                <a:spcPts val="0"/>
              </a:spcAft>
              <a:buFont typeface="Wingdings 3"/>
              <a:buNone/>
              <a:defRPr/>
            </a:pPr>
            <a:endParaRPr lang="en-US" dirty="0" smtClean="0"/>
          </a:p>
          <a:p>
            <a:pPr marL="621792" lvl="1" eaLnBrk="1" fontAlgn="auto" hangingPunct="1">
              <a:spcBef>
                <a:spcPts val="324"/>
              </a:spcBef>
              <a:spcAft>
                <a:spcPts val="0"/>
              </a:spcAft>
              <a:buFont typeface="Verdana"/>
              <a:buChar char="◦"/>
              <a:defRPr/>
            </a:pPr>
            <a:r>
              <a:rPr lang="en-US" dirty="0" smtClean="0"/>
              <a:t>An example of administrative controls would be employee training with RF radiation.</a:t>
            </a:r>
          </a:p>
          <a:p>
            <a:pPr marL="621792" lvl="1" eaLnBrk="1" fontAlgn="auto" hangingPunct="1">
              <a:spcBef>
                <a:spcPts val="324"/>
              </a:spcBef>
              <a:spcAft>
                <a:spcPts val="0"/>
              </a:spcAft>
              <a:buFont typeface="Verdana"/>
              <a:buChar char="◦"/>
              <a:defRPr/>
            </a:pPr>
            <a:endParaRPr lang="en-US" dirty="0" smtClean="0"/>
          </a:p>
          <a:p>
            <a:pPr marL="365760" indent="-256032" eaLnBrk="1" fontAlgn="auto" hangingPunct="1">
              <a:spcAft>
                <a:spcPts val="0"/>
              </a:spcAft>
              <a:buFont typeface="Wingdings 3"/>
              <a:buChar char=""/>
              <a:defRPr/>
            </a:pPr>
            <a:r>
              <a:rPr lang="en-US" dirty="0" smtClean="0"/>
              <a:t>Administrative Controls include the following (but are not limited to):</a:t>
            </a:r>
          </a:p>
          <a:p>
            <a:pPr marL="621792" lvl="1" eaLnBrk="1" fontAlgn="auto" hangingPunct="1">
              <a:spcBef>
                <a:spcPts val="324"/>
              </a:spcBef>
              <a:spcAft>
                <a:spcPts val="0"/>
              </a:spcAft>
              <a:buFont typeface="Verdana"/>
              <a:buChar char="◦"/>
              <a:defRPr/>
            </a:pPr>
            <a:r>
              <a:rPr lang="en-US" dirty="0" smtClean="0"/>
              <a:t>Employee Training</a:t>
            </a:r>
          </a:p>
          <a:p>
            <a:pPr marL="621792" lvl="1" eaLnBrk="1" fontAlgn="auto" hangingPunct="1">
              <a:spcBef>
                <a:spcPts val="324"/>
              </a:spcBef>
              <a:spcAft>
                <a:spcPts val="0"/>
              </a:spcAft>
              <a:buFont typeface="Verdana"/>
              <a:buChar char="◦"/>
              <a:defRPr/>
            </a:pPr>
            <a:r>
              <a:rPr lang="en-US" dirty="0" smtClean="0"/>
              <a:t>Alarms</a:t>
            </a:r>
          </a:p>
          <a:p>
            <a:pPr marL="621792" lvl="1" eaLnBrk="1" fontAlgn="auto" hangingPunct="1">
              <a:spcBef>
                <a:spcPts val="324"/>
              </a:spcBef>
              <a:spcAft>
                <a:spcPts val="0"/>
              </a:spcAft>
              <a:buFont typeface="Verdana"/>
              <a:buChar char="◦"/>
              <a:defRPr/>
            </a:pPr>
            <a:r>
              <a:rPr lang="en-US" dirty="0" smtClean="0"/>
              <a:t>Job Rotation</a:t>
            </a:r>
          </a:p>
          <a:p>
            <a:pPr marL="621792" lvl="1" eaLnBrk="1" fontAlgn="auto" hangingPunct="1">
              <a:spcBef>
                <a:spcPts val="324"/>
              </a:spcBef>
              <a:spcAft>
                <a:spcPts val="0"/>
              </a:spcAft>
              <a:buFont typeface="Verdana"/>
              <a:buChar char="◦"/>
              <a:defRPr/>
            </a:pPr>
            <a:endParaRPr lang="en-US" dirty="0" smtClean="0"/>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  The Hierarchy of Hazard Controls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1192</TotalTime>
  <Words>2855</Words>
  <Application>Microsoft Office PowerPoint</Application>
  <PresentationFormat>On-screen Show (4:3)</PresentationFormat>
  <Paragraphs>373</Paragraphs>
  <Slides>37</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Concourse</vt:lpstr>
      <vt:lpstr>Clip</vt:lpstr>
      <vt:lpstr>Fall Prevention in Agriculture</vt:lpstr>
      <vt:lpstr>Statistics: Involvement in Farming in the U.S.</vt:lpstr>
      <vt:lpstr>Statistics of Injury/Mortality: U.S.</vt:lpstr>
      <vt:lpstr>Fall Prevention &amp; Protection</vt:lpstr>
      <vt:lpstr>The Hierarchy of Hazard Controls</vt:lpstr>
      <vt:lpstr>The Hierarchy of Hazard Controls </vt:lpstr>
      <vt:lpstr>The Hierarchy of Hazard Controls  </vt:lpstr>
      <vt:lpstr> The Hierarchy of Hazard Controls</vt:lpstr>
      <vt:lpstr>  The Hierarchy of Hazard Controls</vt:lpstr>
      <vt:lpstr> The Hierarchy of Hazard Controls </vt:lpstr>
      <vt:lpstr>Fall Protection Systems</vt:lpstr>
      <vt:lpstr>Guardrails</vt:lpstr>
      <vt:lpstr>Guardrails </vt:lpstr>
      <vt:lpstr> Guardrails</vt:lpstr>
      <vt:lpstr>Personal Fall Arrest Systems (PFAS)</vt:lpstr>
      <vt:lpstr> Personal Fall Arrest Systems (PFAS)</vt:lpstr>
      <vt:lpstr>Personal Fall Arrest Systems (PFAS) </vt:lpstr>
      <vt:lpstr>  Personal Fall Arrest Systems (PFAS)  </vt:lpstr>
      <vt:lpstr>   Personal Fall Arrest Systems (PFAS)   </vt:lpstr>
      <vt:lpstr>  Personal Fall Arrest Systems (PFAS)   </vt:lpstr>
      <vt:lpstr>Selection of Proper Fall Protection Systems</vt:lpstr>
      <vt:lpstr>Safety Nets </vt:lpstr>
      <vt:lpstr>Selection of Proper Fall Protection Systems  </vt:lpstr>
      <vt:lpstr>Selection of Proper Fall Protection  Systems</vt:lpstr>
      <vt:lpstr>Rescue</vt:lpstr>
      <vt:lpstr>Fall Prevention &amp; Protection </vt:lpstr>
      <vt:lpstr>Agriculture Exemption</vt:lpstr>
      <vt:lpstr>Employee Rights and Responsibilities</vt:lpstr>
      <vt:lpstr>Employee Rights and Responsibilities </vt:lpstr>
      <vt:lpstr>Employee Rights and Responsibilities  </vt:lpstr>
      <vt:lpstr>Disclaimers</vt:lpstr>
      <vt:lpstr>Summary</vt:lpstr>
      <vt:lpstr>Whistleblower Fact Sheet (FS 3638) </vt:lpstr>
      <vt:lpstr>Whistle Blower Protection Program</vt:lpstr>
      <vt:lpstr>Fall Protection In Agriculture Questions </vt:lpstr>
      <vt:lpstr>Fall Protection In Agriculture Questions page 2</vt:lpstr>
      <vt:lpstr>Fall Protection In Agriculture Questions - page 3</vt:lpstr>
    </vt:vector>
  </TitlesOfParts>
  <Company>Western Iowa Tech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Recognition &amp; Prevention</dc:title>
  <dc:creator>WITCC</dc:creator>
  <cp:lastModifiedBy>Robertson, Donna - OSHA</cp:lastModifiedBy>
  <cp:revision>102</cp:revision>
  <dcterms:created xsi:type="dcterms:W3CDTF">2010-12-13T14:33:04Z</dcterms:created>
  <dcterms:modified xsi:type="dcterms:W3CDTF">2017-06-09T20:27:30Z</dcterms:modified>
</cp:coreProperties>
</file>