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 id="2147483702" r:id="rId2"/>
    <p:sldMasterId id="2147483718" r:id="rId3"/>
  </p:sldMasterIdLst>
  <p:notesMasterIdLst>
    <p:notesMasterId r:id="rId82"/>
  </p:notesMasterIdLst>
  <p:sldIdLst>
    <p:sldId id="257" r:id="rId4"/>
    <p:sldId id="271" r:id="rId5"/>
    <p:sldId id="272" r:id="rId6"/>
    <p:sldId id="273" r:id="rId7"/>
    <p:sldId id="414" r:id="rId8"/>
    <p:sldId id="330" r:id="rId9"/>
    <p:sldId id="313" r:id="rId10"/>
    <p:sldId id="374" r:id="rId11"/>
    <p:sldId id="356" r:id="rId12"/>
    <p:sldId id="357" r:id="rId13"/>
    <p:sldId id="324" r:id="rId14"/>
    <p:sldId id="332" r:id="rId15"/>
    <p:sldId id="385" r:id="rId16"/>
    <p:sldId id="386" r:id="rId17"/>
    <p:sldId id="387" r:id="rId18"/>
    <p:sldId id="353" r:id="rId19"/>
    <p:sldId id="354" r:id="rId20"/>
    <p:sldId id="355" r:id="rId21"/>
    <p:sldId id="358" r:id="rId22"/>
    <p:sldId id="404" r:id="rId23"/>
    <p:sldId id="359" r:id="rId24"/>
    <p:sldId id="412" r:id="rId25"/>
    <p:sldId id="361" r:id="rId26"/>
    <p:sldId id="278" r:id="rId27"/>
    <p:sldId id="377" r:id="rId28"/>
    <p:sldId id="376" r:id="rId29"/>
    <p:sldId id="396" r:id="rId30"/>
    <p:sldId id="397" r:id="rId31"/>
    <p:sldId id="297" r:id="rId32"/>
    <p:sldId id="388" r:id="rId33"/>
    <p:sldId id="375" r:id="rId34"/>
    <p:sldId id="282" r:id="rId35"/>
    <p:sldId id="406" r:id="rId36"/>
    <p:sldId id="398" r:id="rId37"/>
    <p:sldId id="379" r:id="rId38"/>
    <p:sldId id="380" r:id="rId39"/>
    <p:sldId id="381" r:id="rId40"/>
    <p:sldId id="383" r:id="rId41"/>
    <p:sldId id="384" r:id="rId42"/>
    <p:sldId id="321" r:id="rId43"/>
    <p:sldId id="408" r:id="rId44"/>
    <p:sldId id="320" r:id="rId45"/>
    <p:sldId id="319" r:id="rId46"/>
    <p:sldId id="363" r:id="rId47"/>
    <p:sldId id="364" r:id="rId48"/>
    <p:sldId id="301" r:id="rId49"/>
    <p:sldId id="302" r:id="rId50"/>
    <p:sldId id="303" r:id="rId51"/>
    <p:sldId id="304" r:id="rId52"/>
    <p:sldId id="413" r:id="rId53"/>
    <p:sldId id="365" r:id="rId54"/>
    <p:sldId id="331" r:id="rId55"/>
    <p:sldId id="410" r:id="rId56"/>
    <p:sldId id="368" r:id="rId57"/>
    <p:sldId id="369" r:id="rId58"/>
    <p:sldId id="333" r:id="rId59"/>
    <p:sldId id="334" r:id="rId60"/>
    <p:sldId id="370" r:id="rId61"/>
    <p:sldId id="371" r:id="rId62"/>
    <p:sldId id="399" r:id="rId63"/>
    <p:sldId id="326" r:id="rId64"/>
    <p:sldId id="325" r:id="rId65"/>
    <p:sldId id="372" r:id="rId66"/>
    <p:sldId id="373" r:id="rId67"/>
    <p:sldId id="339" r:id="rId68"/>
    <p:sldId id="340" r:id="rId69"/>
    <p:sldId id="341" r:id="rId70"/>
    <p:sldId id="342" r:id="rId71"/>
    <p:sldId id="343" r:id="rId72"/>
    <p:sldId id="344" r:id="rId73"/>
    <p:sldId id="395" r:id="rId74"/>
    <p:sldId id="345" r:id="rId75"/>
    <p:sldId id="346" r:id="rId76"/>
    <p:sldId id="347" r:id="rId77"/>
    <p:sldId id="349" r:id="rId78"/>
    <p:sldId id="402" r:id="rId79"/>
    <p:sldId id="403" r:id="rId80"/>
    <p:sldId id="415" r:id="rId81"/>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A8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18" autoAdjust="0"/>
    <p:restoredTop sz="81858" autoAdjust="0"/>
  </p:normalViewPr>
  <p:slideViewPr>
    <p:cSldViewPr snapToGrid="0">
      <p:cViewPr varScale="1">
        <p:scale>
          <a:sx n="55" d="100"/>
          <a:sy n="55" d="100"/>
        </p:scale>
        <p:origin x="-1128" y="-7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notesMaster" Target="notesMasters/notesMaster1.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5"/>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884613" y="0"/>
            <a:ext cx="2971800" cy="466435"/>
          </a:xfrm>
          <a:prstGeom prst="rect">
            <a:avLst/>
          </a:prstGeom>
        </p:spPr>
        <p:txBody>
          <a:bodyPr vert="horz" lIns="92830" tIns="46415" rIns="92830" bIns="46415" rtlCol="0"/>
          <a:lstStyle>
            <a:lvl1pPr algn="r">
              <a:defRPr sz="1200"/>
            </a:lvl1pPr>
          </a:lstStyle>
          <a:p>
            <a:fld id="{2ADE7212-3D66-4158-9C89-AB2CC4F5C7DE}" type="datetimeFigureOut">
              <a:rPr lang="en-US" smtClean="0"/>
              <a:t>6/9/2017</a:t>
            </a:fld>
            <a:endParaRPr lang="en-US"/>
          </a:p>
        </p:txBody>
      </p:sp>
      <p:sp>
        <p:nvSpPr>
          <p:cNvPr id="4" name="Slide Image Placeholder 3"/>
          <p:cNvSpPr>
            <a:spLocks noGrp="1" noRot="1" noChangeAspect="1"/>
          </p:cNvSpPr>
          <p:nvPr>
            <p:ph type="sldImg" idx="2"/>
          </p:nvPr>
        </p:nvSpPr>
        <p:spPr>
          <a:xfrm>
            <a:off x="639763" y="1162050"/>
            <a:ext cx="5578475" cy="3138488"/>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685800" y="4473893"/>
            <a:ext cx="5486400" cy="3660458"/>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2971800" cy="466434"/>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8"/>
            <a:ext cx="2971800" cy="466434"/>
          </a:xfrm>
          <a:prstGeom prst="rect">
            <a:avLst/>
          </a:prstGeom>
        </p:spPr>
        <p:txBody>
          <a:bodyPr vert="horz" lIns="92830" tIns="46415" rIns="92830" bIns="46415" rtlCol="0" anchor="b"/>
          <a:lstStyle>
            <a:lvl1pPr algn="r">
              <a:defRPr sz="1200"/>
            </a:lvl1pPr>
          </a:lstStyle>
          <a:p>
            <a:fld id="{2AEE1135-E3E1-45FA-B126-831279701FF5}" type="slidenum">
              <a:rPr lang="en-US" smtClean="0"/>
              <a:t>‹#›</a:t>
            </a:fld>
            <a:endParaRPr lang="en-US"/>
          </a:p>
        </p:txBody>
      </p:sp>
    </p:spTree>
    <p:extLst>
      <p:ext uri="{BB962C8B-B14F-4D97-AF65-F5344CB8AC3E}">
        <p14:creationId xmlns:p14="http://schemas.microsoft.com/office/powerpoint/2010/main" val="3365460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dirty="0" smtClean="0"/>
              <a:t>Picture is from the National Education Center for Agricultural Safety. Permission given to use photo</a:t>
            </a:r>
          </a:p>
          <a:p>
            <a:endParaRPr lang="en-US" dirty="0"/>
          </a:p>
        </p:txBody>
      </p:sp>
      <p:sp>
        <p:nvSpPr>
          <p:cNvPr id="4" name="Slide Number Placeholder 3"/>
          <p:cNvSpPr>
            <a:spLocks noGrp="1"/>
          </p:cNvSpPr>
          <p:nvPr>
            <p:ph type="sldNum" sz="quarter" idx="10"/>
          </p:nvPr>
        </p:nvSpPr>
        <p:spPr/>
        <p:txBody>
          <a:bodyPr/>
          <a:lstStyle/>
          <a:p>
            <a:fld id="{6184BF39-4619-4C83-A6FB-577BD3A2018F}" type="slidenum">
              <a:rPr lang="en-US" smtClean="0"/>
              <a:t>1</a:t>
            </a:fld>
            <a:endParaRPr lang="en-US" dirty="0"/>
          </a:p>
        </p:txBody>
      </p:sp>
    </p:spTree>
    <p:extLst>
      <p:ext uri="{BB962C8B-B14F-4D97-AF65-F5344CB8AC3E}">
        <p14:creationId xmlns:p14="http://schemas.microsoft.com/office/powerpoint/2010/main" val="4288991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9400" y="708025"/>
            <a:ext cx="6299200" cy="3544888"/>
          </a:xfrm>
          <a:prstGeom prst="rect">
            <a:avLst/>
          </a:prstGeom>
          <a:noFill/>
          <a:ln w="12700">
            <a:solidFill>
              <a:prstClr val="black"/>
            </a:solidFill>
          </a:ln>
        </p:spPr>
      </p:sp>
      <p:sp>
        <p:nvSpPr>
          <p:cNvPr id="3" name="Notes Placeholder 2"/>
          <p:cNvSpPr>
            <a:spLocks noGrp="1"/>
          </p:cNvSpPr>
          <p:nvPr>
            <p:ph type="body" idx="1"/>
          </p:nvPr>
        </p:nvSpPr>
        <p:spPr>
          <a:xfrm>
            <a:off x="686416" y="4489061"/>
            <a:ext cx="5485169" cy="4254082"/>
          </a:xfrm>
          <a:prstGeom prst="rect">
            <a:avLst/>
          </a:prstGeom>
        </p:spPr>
        <p:txBody>
          <a:bodyPr/>
          <a:lstStyle/>
          <a:p>
            <a:r>
              <a:rPr lang="en-US" dirty="0" smtClean="0"/>
              <a:t>146</a:t>
            </a:r>
            <a:endParaRPr lang="en-US" dirty="0"/>
          </a:p>
        </p:txBody>
      </p:sp>
    </p:spTree>
    <p:extLst>
      <p:ext uri="{BB962C8B-B14F-4D97-AF65-F5344CB8AC3E}">
        <p14:creationId xmlns:p14="http://schemas.microsoft.com/office/powerpoint/2010/main" val="3493917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65707" indent="-294502">
              <a:defRPr>
                <a:solidFill>
                  <a:schemeClr val="tx1"/>
                </a:solidFill>
                <a:latin typeface="Arial" panose="020B0604020202020204" pitchFamily="34" charset="0"/>
              </a:defRPr>
            </a:lvl2pPr>
            <a:lvl3pPr marL="1178012" indent="-235603">
              <a:defRPr>
                <a:solidFill>
                  <a:schemeClr val="tx1"/>
                </a:solidFill>
                <a:latin typeface="Arial" panose="020B0604020202020204" pitchFamily="34" charset="0"/>
              </a:defRPr>
            </a:lvl3pPr>
            <a:lvl4pPr marL="1649216" indent="-235603">
              <a:defRPr>
                <a:solidFill>
                  <a:schemeClr val="tx1"/>
                </a:solidFill>
                <a:latin typeface="Arial" panose="020B0604020202020204" pitchFamily="34" charset="0"/>
              </a:defRPr>
            </a:lvl4pPr>
            <a:lvl5pPr marL="2120420" indent="-235603">
              <a:defRPr>
                <a:solidFill>
                  <a:schemeClr val="tx1"/>
                </a:solidFill>
                <a:latin typeface="Arial" panose="020B0604020202020204" pitchFamily="34" charset="0"/>
              </a:defRPr>
            </a:lvl5pPr>
            <a:lvl6pPr marL="2591625" indent="-235603" eaLnBrk="0" fontAlgn="base" hangingPunct="0">
              <a:spcBef>
                <a:spcPct val="0"/>
              </a:spcBef>
              <a:spcAft>
                <a:spcPct val="0"/>
              </a:spcAft>
              <a:defRPr>
                <a:solidFill>
                  <a:schemeClr val="tx1"/>
                </a:solidFill>
                <a:latin typeface="Arial" panose="020B0604020202020204" pitchFamily="34" charset="0"/>
              </a:defRPr>
            </a:lvl6pPr>
            <a:lvl7pPr marL="3062829" indent="-235603" eaLnBrk="0" fontAlgn="base" hangingPunct="0">
              <a:spcBef>
                <a:spcPct val="0"/>
              </a:spcBef>
              <a:spcAft>
                <a:spcPct val="0"/>
              </a:spcAft>
              <a:defRPr>
                <a:solidFill>
                  <a:schemeClr val="tx1"/>
                </a:solidFill>
                <a:latin typeface="Arial" panose="020B0604020202020204" pitchFamily="34" charset="0"/>
              </a:defRPr>
            </a:lvl7pPr>
            <a:lvl8pPr marL="3534034" indent="-235603" eaLnBrk="0" fontAlgn="base" hangingPunct="0">
              <a:spcBef>
                <a:spcPct val="0"/>
              </a:spcBef>
              <a:spcAft>
                <a:spcPct val="0"/>
              </a:spcAft>
              <a:defRPr>
                <a:solidFill>
                  <a:schemeClr val="tx1"/>
                </a:solidFill>
                <a:latin typeface="Arial" panose="020B0604020202020204" pitchFamily="34" charset="0"/>
              </a:defRPr>
            </a:lvl8pPr>
            <a:lvl9pPr marL="4005238" indent="-235603" eaLnBrk="0" fontAlgn="base" hangingPunct="0">
              <a:spcBef>
                <a:spcPct val="0"/>
              </a:spcBef>
              <a:spcAft>
                <a:spcPct val="0"/>
              </a:spcAft>
              <a:defRPr>
                <a:solidFill>
                  <a:schemeClr val="tx1"/>
                </a:solidFill>
                <a:latin typeface="Arial" panose="020B0604020202020204" pitchFamily="34" charset="0"/>
              </a:defRPr>
            </a:lvl9pPr>
          </a:lstStyle>
          <a:p>
            <a:fld id="{E14E5B60-DD58-4B44-913F-0DBA64DA7A97}" type="slidenum">
              <a:rPr lang="en-US"/>
              <a:pPr/>
              <a:t>12</a:t>
            </a:fld>
            <a:endParaRPr lang="en-US"/>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6554472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9400" y="708025"/>
            <a:ext cx="6299200" cy="3544888"/>
          </a:xfrm>
          <a:prstGeom prst="rect">
            <a:avLst/>
          </a:prstGeom>
          <a:noFill/>
          <a:ln w="12700">
            <a:solidFill>
              <a:prstClr val="black"/>
            </a:solidFill>
          </a:ln>
        </p:spPr>
      </p:sp>
      <p:sp>
        <p:nvSpPr>
          <p:cNvPr id="3" name="Notes Placeholder 2"/>
          <p:cNvSpPr>
            <a:spLocks noGrp="1"/>
          </p:cNvSpPr>
          <p:nvPr>
            <p:ph type="body" idx="1"/>
          </p:nvPr>
        </p:nvSpPr>
        <p:spPr>
          <a:xfrm>
            <a:off x="686416" y="4489061"/>
            <a:ext cx="5485169" cy="4254082"/>
          </a:xfrm>
          <a:prstGeom prst="rect">
            <a:avLst/>
          </a:prstGeom>
        </p:spPr>
        <p:txBody>
          <a:bodyPr/>
          <a:lstStyle/>
          <a:p>
            <a:r>
              <a:rPr lang="en-US" dirty="0" smtClean="0"/>
              <a:t>272</a:t>
            </a:r>
          </a:p>
          <a:p>
            <a:r>
              <a:rPr lang="en-US" dirty="0" smtClean="0"/>
              <a:t>Still will want to test oxygen level during your time in the space</a:t>
            </a:r>
            <a:endParaRPr lang="en-US" dirty="0"/>
          </a:p>
        </p:txBody>
      </p:sp>
    </p:spTree>
    <p:extLst>
      <p:ext uri="{BB962C8B-B14F-4D97-AF65-F5344CB8AC3E}">
        <p14:creationId xmlns:p14="http://schemas.microsoft.com/office/powerpoint/2010/main" val="3363860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EE1135-E3E1-45FA-B126-831279701FF5}" type="slidenum">
              <a:rPr lang="en-US" smtClean="0"/>
              <a:t>17</a:t>
            </a:fld>
            <a:endParaRPr lang="en-US"/>
          </a:p>
        </p:txBody>
      </p:sp>
    </p:spTree>
    <p:extLst>
      <p:ext uri="{BB962C8B-B14F-4D97-AF65-F5344CB8AC3E}">
        <p14:creationId xmlns:p14="http://schemas.microsoft.com/office/powerpoint/2010/main" val="30691827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CFR.1910.134</a:t>
            </a:r>
          </a:p>
          <a:p>
            <a:r>
              <a:rPr lang="en-US" dirty="0" smtClean="0"/>
              <a:t>Respirator standard is part of the General industry standard, however in</a:t>
            </a:r>
            <a:r>
              <a:rPr lang="en-US" baseline="0" dirty="0" smtClean="0"/>
              <a:t> a</a:t>
            </a:r>
            <a:r>
              <a:rPr lang="en-US" dirty="0" smtClean="0"/>
              <a:t> Agricultural establishment, OSHA would cite the General</a:t>
            </a:r>
            <a:r>
              <a:rPr lang="en-US" baseline="0" dirty="0" smtClean="0"/>
              <a:t> Duty Clause referencing the General Duty Standard.</a:t>
            </a:r>
          </a:p>
          <a:p>
            <a:r>
              <a:rPr lang="en-US" sz="1200" kern="1200" dirty="0" smtClean="0">
                <a:solidFill>
                  <a:schemeClr val="tx1"/>
                </a:solidFill>
                <a:effectLst/>
                <a:latin typeface="+mn-lt"/>
                <a:ea typeface="+mn-ea"/>
                <a:cs typeface="+mn-cs"/>
              </a:rPr>
              <a:t>General Industry Standards, such as 1910.146, 1910.147 and 1910.134, are not applicable to agriculture. Depending on the establishments business classification [Standard Industrial Classification (SIC) or North American Industry Classification System (NAICS) codes], these standards may or may not apply. However, OSHA could cite the General Duty Clause using the general industry standard, consensus standard, and/or industry practice as a reference, for an agriculture business if appropriate. In addition the employer could be liable in a court of law.</a:t>
            </a:r>
            <a:endParaRPr lang="en-US" dirty="0"/>
          </a:p>
        </p:txBody>
      </p:sp>
      <p:sp>
        <p:nvSpPr>
          <p:cNvPr id="4" name="Slide Number Placeholder 3"/>
          <p:cNvSpPr>
            <a:spLocks noGrp="1"/>
          </p:cNvSpPr>
          <p:nvPr>
            <p:ph type="sldNum" sz="quarter" idx="10"/>
          </p:nvPr>
        </p:nvSpPr>
        <p:spPr/>
        <p:txBody>
          <a:bodyPr/>
          <a:lstStyle/>
          <a:p>
            <a:fld id="{6184BF39-4619-4C83-A6FB-577BD3A2018F}" type="slidenum">
              <a:rPr lang="en-US" smtClean="0"/>
              <a:t>18</a:t>
            </a:fld>
            <a:endParaRPr lang="en-US" dirty="0"/>
          </a:p>
        </p:txBody>
      </p:sp>
    </p:spTree>
    <p:extLst>
      <p:ext uri="{BB962C8B-B14F-4D97-AF65-F5344CB8AC3E}">
        <p14:creationId xmlns:p14="http://schemas.microsoft.com/office/powerpoint/2010/main" val="6837415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400">
                <a:solidFill>
                  <a:schemeClr val="tx1"/>
                </a:solidFill>
                <a:latin typeface="ISOCTEUR"/>
              </a:defRPr>
            </a:lvl1pPr>
            <a:lvl2pPr marL="765707" indent="-294502" algn="ctr" eaLnBrk="0" hangingPunct="0">
              <a:defRPr sz="2400">
                <a:solidFill>
                  <a:schemeClr val="tx1"/>
                </a:solidFill>
                <a:latin typeface="ISOCTEUR"/>
              </a:defRPr>
            </a:lvl2pPr>
            <a:lvl3pPr marL="1178012" indent="-235603" algn="ctr" eaLnBrk="0" hangingPunct="0">
              <a:defRPr sz="2400">
                <a:solidFill>
                  <a:schemeClr val="tx1"/>
                </a:solidFill>
                <a:latin typeface="ISOCTEUR"/>
              </a:defRPr>
            </a:lvl3pPr>
            <a:lvl4pPr marL="1649216" indent="-235603" algn="ctr" eaLnBrk="0" hangingPunct="0">
              <a:defRPr sz="2400">
                <a:solidFill>
                  <a:schemeClr val="tx1"/>
                </a:solidFill>
                <a:latin typeface="ISOCTEUR"/>
              </a:defRPr>
            </a:lvl4pPr>
            <a:lvl5pPr marL="2120420" indent="-235603" algn="ctr" eaLnBrk="0" hangingPunct="0">
              <a:defRPr sz="2400">
                <a:solidFill>
                  <a:schemeClr val="tx1"/>
                </a:solidFill>
                <a:latin typeface="ISOCTEUR"/>
              </a:defRPr>
            </a:lvl5pPr>
            <a:lvl6pPr marL="2591625" indent="-235603" algn="ctr" eaLnBrk="0" fontAlgn="base" hangingPunct="0">
              <a:spcBef>
                <a:spcPct val="0"/>
              </a:spcBef>
              <a:spcAft>
                <a:spcPct val="0"/>
              </a:spcAft>
              <a:defRPr sz="2400">
                <a:solidFill>
                  <a:schemeClr val="tx1"/>
                </a:solidFill>
                <a:latin typeface="ISOCTEUR"/>
              </a:defRPr>
            </a:lvl6pPr>
            <a:lvl7pPr marL="3062829" indent="-235603" algn="ctr" eaLnBrk="0" fontAlgn="base" hangingPunct="0">
              <a:spcBef>
                <a:spcPct val="0"/>
              </a:spcBef>
              <a:spcAft>
                <a:spcPct val="0"/>
              </a:spcAft>
              <a:defRPr sz="2400">
                <a:solidFill>
                  <a:schemeClr val="tx1"/>
                </a:solidFill>
                <a:latin typeface="ISOCTEUR"/>
              </a:defRPr>
            </a:lvl7pPr>
            <a:lvl8pPr marL="3534034" indent="-235603" algn="ctr" eaLnBrk="0" fontAlgn="base" hangingPunct="0">
              <a:spcBef>
                <a:spcPct val="0"/>
              </a:spcBef>
              <a:spcAft>
                <a:spcPct val="0"/>
              </a:spcAft>
              <a:defRPr sz="2400">
                <a:solidFill>
                  <a:schemeClr val="tx1"/>
                </a:solidFill>
                <a:latin typeface="ISOCTEUR"/>
              </a:defRPr>
            </a:lvl8pPr>
            <a:lvl9pPr marL="4005238" indent="-235603" algn="ctr" eaLnBrk="0" fontAlgn="base" hangingPunct="0">
              <a:spcBef>
                <a:spcPct val="0"/>
              </a:spcBef>
              <a:spcAft>
                <a:spcPct val="0"/>
              </a:spcAft>
              <a:defRPr sz="2400">
                <a:solidFill>
                  <a:schemeClr val="tx1"/>
                </a:solidFill>
                <a:latin typeface="ISOCTEUR"/>
              </a:defRPr>
            </a:lvl9pPr>
          </a:lstStyle>
          <a:p>
            <a:pPr algn="r" eaLnBrk="1" hangingPunct="1">
              <a:defRPr/>
            </a:pPr>
            <a:fld id="{13065197-E2CD-42CF-ABE0-2D57E4ABAF34}" type="slidenum">
              <a:rPr lang="de-DE" sz="1200">
                <a:solidFill>
                  <a:prstClr val="black"/>
                </a:solidFill>
              </a:rPr>
              <a:pPr algn="r" eaLnBrk="1" hangingPunct="1">
                <a:defRPr/>
              </a:pPr>
              <a:t>19</a:t>
            </a:fld>
            <a:endParaRPr lang="de-DE" sz="1200">
              <a:solidFill>
                <a:prstClr val="black"/>
              </a:solidFill>
            </a:endParaRPr>
          </a:p>
        </p:txBody>
      </p:sp>
      <p:sp>
        <p:nvSpPr>
          <p:cNvPr id="130051" name="Rectangle 2"/>
          <p:cNvSpPr>
            <a:spLocks noGrp="1" noRot="1" noChangeAspect="1" noChangeArrowheads="1" noTextEdit="1"/>
          </p:cNvSpPr>
          <p:nvPr>
            <p:ph type="sldImg"/>
          </p:nvPr>
        </p:nvSpPr>
        <p:spPr>
          <a:xfrm>
            <a:off x="277813" y="708025"/>
            <a:ext cx="6303962" cy="3546475"/>
          </a:xfrm>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This is the OSHA regulations to Lock out Tag out</a:t>
            </a:r>
          </a:p>
          <a:p>
            <a:pPr defTabSz="928299">
              <a:defRPr/>
            </a:pPr>
            <a:r>
              <a:rPr lang="en-US" b="1" dirty="0">
                <a:solidFill>
                  <a:srgbClr val="000000"/>
                </a:solidFill>
                <a:latin typeface="Arial" pitchFamily="34" charset="0"/>
              </a:rPr>
              <a:t>OSHA Regulation 29 CFR 1910.147</a:t>
            </a:r>
            <a:endParaRPr lang="en-US" sz="1100" b="1" dirty="0">
              <a:solidFill>
                <a:srgbClr val="000000"/>
              </a:solidFill>
              <a:latin typeface="Arial" pitchFamily="34" charset="0"/>
            </a:endParaRPr>
          </a:p>
          <a:p>
            <a:pPr eaLnBrk="1" hangingPunct="1"/>
            <a:endParaRPr lang="en-US" dirty="0" smtClean="0"/>
          </a:p>
        </p:txBody>
      </p:sp>
    </p:spTree>
    <p:extLst>
      <p:ext uri="{BB962C8B-B14F-4D97-AF65-F5344CB8AC3E}">
        <p14:creationId xmlns:p14="http://schemas.microsoft.com/office/powerpoint/2010/main" val="16968946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3075" y="688975"/>
            <a:ext cx="6127750" cy="3448050"/>
          </a:xfrm>
          <a:prstGeom prst="rect">
            <a:avLst/>
          </a:prstGeom>
          <a:noFill/>
          <a:ln w="12700">
            <a:solidFill>
              <a:prstClr val="black"/>
            </a:solidFill>
          </a:ln>
        </p:spPr>
      </p:sp>
      <p:sp>
        <p:nvSpPr>
          <p:cNvPr id="3" name="Notes Placeholder 2"/>
          <p:cNvSpPr>
            <a:spLocks noGrp="1"/>
          </p:cNvSpPr>
          <p:nvPr>
            <p:ph type="body" idx="1"/>
          </p:nvPr>
        </p:nvSpPr>
        <p:spPr>
          <a:xfrm>
            <a:off x="708025" y="4367213"/>
            <a:ext cx="5657850" cy="4138612"/>
          </a:xfrm>
          <a:prstGeom prst="rect">
            <a:avLst/>
          </a:prstGeom>
        </p:spPr>
        <p:txBody>
          <a:bodyPr/>
          <a:lstStyle/>
          <a:p>
            <a:r>
              <a:rPr lang="en-US" dirty="0" smtClean="0"/>
              <a:t>272</a:t>
            </a:r>
          </a:p>
          <a:p>
            <a:r>
              <a:rPr lang="en-US" dirty="0" smtClean="0"/>
              <a:t>This would prevent the movement of manure</a:t>
            </a:r>
          </a:p>
          <a:p>
            <a:r>
              <a:rPr lang="en-US" dirty="0" smtClean="0"/>
              <a:t>Picture from</a:t>
            </a:r>
            <a:r>
              <a:rPr lang="en-US" baseline="0" dirty="0" smtClean="0"/>
              <a:t> OSHA Lockout/</a:t>
            </a:r>
            <a:r>
              <a:rPr lang="en-US" baseline="0" dirty="0" err="1" smtClean="0"/>
              <a:t>Tagout</a:t>
            </a:r>
            <a:r>
              <a:rPr lang="en-US" baseline="0" dirty="0" smtClean="0"/>
              <a:t>   ttps://www.osha.gov/dts/osta/lototraining/hottopics/ht-relche-1-4.html</a:t>
            </a:r>
            <a:endParaRPr lang="en-US" dirty="0"/>
          </a:p>
        </p:txBody>
      </p:sp>
    </p:spTree>
    <p:extLst>
      <p:ext uri="{BB962C8B-B14F-4D97-AF65-F5344CB8AC3E}">
        <p14:creationId xmlns:p14="http://schemas.microsoft.com/office/powerpoint/2010/main" val="6666929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400">
                <a:solidFill>
                  <a:schemeClr val="tx1"/>
                </a:solidFill>
                <a:latin typeface="ISOCTEUR"/>
              </a:defRPr>
            </a:lvl1pPr>
            <a:lvl2pPr marL="765707" indent="-294502" algn="ctr" eaLnBrk="0" hangingPunct="0">
              <a:defRPr sz="2400">
                <a:solidFill>
                  <a:schemeClr val="tx1"/>
                </a:solidFill>
                <a:latin typeface="ISOCTEUR"/>
              </a:defRPr>
            </a:lvl2pPr>
            <a:lvl3pPr marL="1178012" indent="-235603" algn="ctr" eaLnBrk="0" hangingPunct="0">
              <a:defRPr sz="2400">
                <a:solidFill>
                  <a:schemeClr val="tx1"/>
                </a:solidFill>
                <a:latin typeface="ISOCTEUR"/>
              </a:defRPr>
            </a:lvl3pPr>
            <a:lvl4pPr marL="1649216" indent="-235603" algn="ctr" eaLnBrk="0" hangingPunct="0">
              <a:defRPr sz="2400">
                <a:solidFill>
                  <a:schemeClr val="tx1"/>
                </a:solidFill>
                <a:latin typeface="ISOCTEUR"/>
              </a:defRPr>
            </a:lvl4pPr>
            <a:lvl5pPr marL="2120420" indent="-235603" algn="ctr" eaLnBrk="0" hangingPunct="0">
              <a:defRPr sz="2400">
                <a:solidFill>
                  <a:schemeClr val="tx1"/>
                </a:solidFill>
                <a:latin typeface="ISOCTEUR"/>
              </a:defRPr>
            </a:lvl5pPr>
            <a:lvl6pPr marL="2591625" indent="-235603" algn="ctr" eaLnBrk="0" fontAlgn="base" hangingPunct="0">
              <a:spcBef>
                <a:spcPct val="0"/>
              </a:spcBef>
              <a:spcAft>
                <a:spcPct val="0"/>
              </a:spcAft>
              <a:defRPr sz="2400">
                <a:solidFill>
                  <a:schemeClr val="tx1"/>
                </a:solidFill>
                <a:latin typeface="ISOCTEUR"/>
              </a:defRPr>
            </a:lvl6pPr>
            <a:lvl7pPr marL="3062829" indent="-235603" algn="ctr" eaLnBrk="0" fontAlgn="base" hangingPunct="0">
              <a:spcBef>
                <a:spcPct val="0"/>
              </a:spcBef>
              <a:spcAft>
                <a:spcPct val="0"/>
              </a:spcAft>
              <a:defRPr sz="2400">
                <a:solidFill>
                  <a:schemeClr val="tx1"/>
                </a:solidFill>
                <a:latin typeface="ISOCTEUR"/>
              </a:defRPr>
            </a:lvl7pPr>
            <a:lvl8pPr marL="3534034" indent="-235603" algn="ctr" eaLnBrk="0" fontAlgn="base" hangingPunct="0">
              <a:spcBef>
                <a:spcPct val="0"/>
              </a:spcBef>
              <a:spcAft>
                <a:spcPct val="0"/>
              </a:spcAft>
              <a:defRPr sz="2400">
                <a:solidFill>
                  <a:schemeClr val="tx1"/>
                </a:solidFill>
                <a:latin typeface="ISOCTEUR"/>
              </a:defRPr>
            </a:lvl8pPr>
            <a:lvl9pPr marL="4005238" indent="-235603" algn="ctr" eaLnBrk="0" fontAlgn="base" hangingPunct="0">
              <a:spcBef>
                <a:spcPct val="0"/>
              </a:spcBef>
              <a:spcAft>
                <a:spcPct val="0"/>
              </a:spcAft>
              <a:defRPr sz="2400">
                <a:solidFill>
                  <a:schemeClr val="tx1"/>
                </a:solidFill>
                <a:latin typeface="ISOCTEUR"/>
              </a:defRPr>
            </a:lvl9pPr>
          </a:lstStyle>
          <a:p>
            <a:pPr algn="r" eaLnBrk="1" hangingPunct="1">
              <a:defRPr/>
            </a:pPr>
            <a:fld id="{9D05B7A1-4EEC-41BE-B60D-9B849D462A6F}" type="slidenum">
              <a:rPr lang="de-DE" sz="1200">
                <a:solidFill>
                  <a:prstClr val="black"/>
                </a:solidFill>
              </a:rPr>
              <a:pPr algn="r" eaLnBrk="1" hangingPunct="1">
                <a:defRPr/>
              </a:pPr>
              <a:t>21</a:t>
            </a:fld>
            <a:endParaRPr lang="de-DE" sz="1200">
              <a:solidFill>
                <a:prstClr val="black"/>
              </a:solidFill>
            </a:endParaRPr>
          </a:p>
        </p:txBody>
      </p:sp>
      <p:sp>
        <p:nvSpPr>
          <p:cNvPr id="131075" name="Rectangle 2"/>
          <p:cNvSpPr>
            <a:spLocks noGrp="1" noRot="1" noChangeAspect="1" noChangeArrowheads="1" noTextEdit="1"/>
          </p:cNvSpPr>
          <p:nvPr>
            <p:ph type="sldImg"/>
          </p:nvPr>
        </p:nvSpPr>
        <p:spPr>
          <a:xfrm>
            <a:off x="280988" y="708025"/>
            <a:ext cx="6299200" cy="3544888"/>
          </a:xfrm>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Most farm electrical systems are not what you would call up to code. You may have to shut off power to the farm to be sure the pit is off.</a:t>
            </a:r>
          </a:p>
          <a:p>
            <a:pPr defTabSz="928299">
              <a:defRPr/>
            </a:pPr>
            <a:r>
              <a:rPr lang="en-US" b="1" dirty="0">
                <a:solidFill>
                  <a:srgbClr val="000000"/>
                </a:solidFill>
                <a:latin typeface="Arial" pitchFamily="34" charset="0"/>
              </a:rPr>
              <a:t>OSHA Regulation 29 CFR 1910.147</a:t>
            </a:r>
            <a:endParaRPr lang="en-US" sz="1100" b="1" dirty="0">
              <a:solidFill>
                <a:srgbClr val="000000"/>
              </a:solidFill>
              <a:latin typeface="Arial" pitchFamily="34" charset="0"/>
            </a:endParaRPr>
          </a:p>
          <a:p>
            <a:pPr eaLnBrk="1" hangingPunct="1"/>
            <a:endParaRPr lang="en-US" dirty="0" smtClean="0"/>
          </a:p>
        </p:txBody>
      </p:sp>
    </p:spTree>
    <p:extLst>
      <p:ext uri="{BB962C8B-B14F-4D97-AF65-F5344CB8AC3E}">
        <p14:creationId xmlns:p14="http://schemas.microsoft.com/office/powerpoint/2010/main" val="26816808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Picture is from the National Education Center for Agricultural Safety. Permission given to use photo</a:t>
            </a:r>
          </a:p>
          <a:p>
            <a:endParaRPr lang="en-US" dirty="0"/>
          </a:p>
        </p:txBody>
      </p:sp>
      <p:sp>
        <p:nvSpPr>
          <p:cNvPr id="4" name="Slide Number Placeholder 3"/>
          <p:cNvSpPr>
            <a:spLocks noGrp="1"/>
          </p:cNvSpPr>
          <p:nvPr>
            <p:ph type="sldNum" sz="quarter" idx="10"/>
          </p:nvPr>
        </p:nvSpPr>
        <p:spPr/>
        <p:txBody>
          <a:bodyPr/>
          <a:lstStyle/>
          <a:p>
            <a:fld id="{2AEE1135-E3E1-45FA-B126-831279701FF5}" type="slidenum">
              <a:rPr lang="en-US" smtClean="0"/>
              <a:t>22</a:t>
            </a:fld>
            <a:endParaRPr lang="en-US"/>
          </a:p>
        </p:txBody>
      </p:sp>
    </p:spTree>
    <p:extLst>
      <p:ext uri="{BB962C8B-B14F-4D97-AF65-F5344CB8AC3E}">
        <p14:creationId xmlns:p14="http://schemas.microsoft.com/office/powerpoint/2010/main" val="9319365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dirty="0" smtClean="0"/>
              <a:t>Picture is from the National Education Center for Agricultural Safety. Permission given to use photo</a:t>
            </a:r>
          </a:p>
          <a:p>
            <a:endParaRPr lang="en-US" dirty="0"/>
          </a:p>
        </p:txBody>
      </p:sp>
      <p:sp>
        <p:nvSpPr>
          <p:cNvPr id="4" name="Slide Number Placeholder 3"/>
          <p:cNvSpPr>
            <a:spLocks noGrp="1"/>
          </p:cNvSpPr>
          <p:nvPr>
            <p:ph type="sldNum" sz="quarter" idx="10"/>
          </p:nvPr>
        </p:nvSpPr>
        <p:spPr/>
        <p:txBody>
          <a:bodyPr/>
          <a:lstStyle/>
          <a:p>
            <a:fld id="{6184BF39-4619-4C83-A6FB-577BD3A2018F}" type="slidenum">
              <a:rPr lang="en-US" smtClean="0"/>
              <a:t>23</a:t>
            </a:fld>
            <a:endParaRPr lang="en-US" dirty="0"/>
          </a:p>
        </p:txBody>
      </p:sp>
    </p:spTree>
    <p:extLst>
      <p:ext uri="{BB962C8B-B14F-4D97-AF65-F5344CB8AC3E}">
        <p14:creationId xmlns:p14="http://schemas.microsoft.com/office/powerpoint/2010/main" val="4239627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84BF39-4619-4C83-A6FB-577BD3A2018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2651344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dirty="0" smtClean="0"/>
              <a:t>Permission granted to use slide. Davis E Hill, EMT-P, </a:t>
            </a:r>
            <a:r>
              <a:rPr lang="en-US" dirty="0"/>
              <a:t>Sr. Extension Associate, The Pennsylvania State University, www.agsafety.psu.edu</a:t>
            </a:r>
          </a:p>
          <a:p>
            <a:pPr defTabSz="928299">
              <a:defRPr/>
            </a:pPr>
            <a:endParaRPr lang="en-US" dirty="0"/>
          </a:p>
          <a:p>
            <a:pPr defTabSz="928299">
              <a:defRPr/>
            </a:pPr>
            <a:endParaRPr lang="en-US" dirty="0"/>
          </a:p>
          <a:p>
            <a:pPr defTabSz="928299">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AEE1135-E3E1-45FA-B126-831279701FF5}" type="slidenum">
              <a:rPr lang="en-US" smtClean="0"/>
              <a:t>24</a:t>
            </a:fld>
            <a:endParaRPr lang="en-US"/>
          </a:p>
        </p:txBody>
      </p:sp>
    </p:spTree>
    <p:extLst>
      <p:ext uri="{BB962C8B-B14F-4D97-AF65-F5344CB8AC3E}">
        <p14:creationId xmlns:p14="http://schemas.microsoft.com/office/powerpoint/2010/main" val="1173059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9400" y="708025"/>
            <a:ext cx="6299200" cy="3544888"/>
          </a:xfrm>
          <a:prstGeom prst="rect">
            <a:avLst/>
          </a:prstGeom>
          <a:noFill/>
          <a:ln w="12700">
            <a:solidFill>
              <a:prstClr val="black"/>
            </a:solidFill>
          </a:ln>
        </p:spPr>
      </p:sp>
      <p:sp>
        <p:nvSpPr>
          <p:cNvPr id="3" name="Notes Placeholder 2"/>
          <p:cNvSpPr>
            <a:spLocks noGrp="1"/>
          </p:cNvSpPr>
          <p:nvPr>
            <p:ph type="body" idx="1"/>
          </p:nvPr>
        </p:nvSpPr>
        <p:spPr>
          <a:xfrm>
            <a:off x="686416" y="4489062"/>
            <a:ext cx="5485169" cy="4254081"/>
          </a:xfrm>
          <a:prstGeom prst="rect">
            <a:avLst/>
          </a:prstGeom>
        </p:spPr>
        <p:txBody>
          <a:bodyPr/>
          <a:lstStyle/>
          <a:p>
            <a:r>
              <a:rPr lang="en-US" dirty="0" smtClean="0"/>
              <a:t>Source: NIOSH</a:t>
            </a:r>
            <a:endParaRPr lang="en-US" dirty="0"/>
          </a:p>
        </p:txBody>
      </p:sp>
    </p:spTree>
    <p:extLst>
      <p:ext uri="{BB962C8B-B14F-4D97-AF65-F5344CB8AC3E}">
        <p14:creationId xmlns:p14="http://schemas.microsoft.com/office/powerpoint/2010/main" val="8882817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9400" y="708025"/>
            <a:ext cx="6299200" cy="3544888"/>
          </a:xfrm>
          <a:prstGeom prst="rect">
            <a:avLst/>
          </a:prstGeom>
          <a:noFill/>
          <a:ln w="12700">
            <a:solidFill>
              <a:prstClr val="black"/>
            </a:solidFill>
          </a:ln>
        </p:spPr>
      </p:sp>
      <p:sp>
        <p:nvSpPr>
          <p:cNvPr id="3" name="Notes Placeholder 2"/>
          <p:cNvSpPr>
            <a:spLocks noGrp="1"/>
          </p:cNvSpPr>
          <p:nvPr>
            <p:ph type="body" idx="1"/>
          </p:nvPr>
        </p:nvSpPr>
        <p:spPr>
          <a:xfrm>
            <a:off x="686416" y="4489062"/>
            <a:ext cx="5485169" cy="4254081"/>
          </a:xfrm>
          <a:prstGeom prst="rect">
            <a:avLst/>
          </a:prstGeom>
        </p:spPr>
        <p:txBody>
          <a:bodyPr/>
          <a:lstStyle/>
          <a:p>
            <a:r>
              <a:rPr lang="en-US" dirty="0" smtClean="0"/>
              <a:t>Source: NIOSH</a:t>
            </a:r>
            <a:endParaRPr lang="en-US" dirty="0"/>
          </a:p>
        </p:txBody>
      </p:sp>
    </p:spTree>
    <p:extLst>
      <p:ext uri="{BB962C8B-B14F-4D97-AF65-F5344CB8AC3E}">
        <p14:creationId xmlns:p14="http://schemas.microsoft.com/office/powerpoint/2010/main" val="32007706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dirty="0" smtClean="0"/>
              <a:t>Davis E Hill, EMT-P, </a:t>
            </a:r>
            <a:r>
              <a:rPr lang="en-US" dirty="0"/>
              <a:t>Sr. Extension Associate, The Pennsylvania State University, www.agsafety.psu.edu</a:t>
            </a:r>
          </a:p>
          <a:p>
            <a:endParaRPr lang="en-US" dirty="0"/>
          </a:p>
        </p:txBody>
      </p:sp>
      <p:sp>
        <p:nvSpPr>
          <p:cNvPr id="4" name="Slide Number Placeholder 3"/>
          <p:cNvSpPr>
            <a:spLocks noGrp="1"/>
          </p:cNvSpPr>
          <p:nvPr>
            <p:ph type="sldNum" sz="quarter" idx="10"/>
          </p:nvPr>
        </p:nvSpPr>
        <p:spPr/>
        <p:txBody>
          <a:bodyPr/>
          <a:lstStyle/>
          <a:p>
            <a:fld id="{6184BF39-4619-4C83-A6FB-577BD3A2018F}" type="slidenum">
              <a:rPr lang="en-US" smtClean="0"/>
              <a:t>29</a:t>
            </a:fld>
            <a:endParaRPr lang="en-US" dirty="0"/>
          </a:p>
        </p:txBody>
      </p:sp>
    </p:spTree>
    <p:extLst>
      <p:ext uri="{BB962C8B-B14F-4D97-AF65-F5344CB8AC3E}">
        <p14:creationId xmlns:p14="http://schemas.microsoft.com/office/powerpoint/2010/main" val="12501280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EE1135-E3E1-45FA-B126-831279701FF5}" type="slidenum">
              <a:rPr lang="en-US" smtClean="0"/>
              <a:t>30</a:t>
            </a:fld>
            <a:endParaRPr lang="en-US"/>
          </a:p>
        </p:txBody>
      </p:sp>
    </p:spTree>
    <p:extLst>
      <p:ext uri="{BB962C8B-B14F-4D97-AF65-F5344CB8AC3E}">
        <p14:creationId xmlns:p14="http://schemas.microsoft.com/office/powerpoint/2010/main" val="34692442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a:prstGeom prst="rect">
            <a:avLst/>
          </a:prstGeom>
          <a:noFill/>
          <a:ln w="12700">
            <a:solidFill>
              <a:prstClr val="black"/>
            </a:solidFill>
          </a:ln>
        </p:spPr>
      </p:sp>
      <p:sp>
        <p:nvSpPr>
          <p:cNvPr id="3" name="Notes Placeholder 2"/>
          <p:cNvSpPr>
            <a:spLocks noGrp="1"/>
          </p:cNvSpPr>
          <p:nvPr>
            <p:ph type="body" idx="1"/>
          </p:nvPr>
        </p:nvSpPr>
        <p:spPr>
          <a:xfrm>
            <a:off x="701670" y="4386818"/>
            <a:ext cx="5607062" cy="4157190"/>
          </a:xfrm>
          <a:prstGeom prst="rect">
            <a:avLst/>
          </a:prstGeom>
        </p:spPr>
        <p:txBody>
          <a:bodyPr/>
          <a:lstStyle/>
          <a:p>
            <a:r>
              <a:rPr lang="en-US" dirty="0" smtClean="0"/>
              <a:t>Source: NIOSH</a:t>
            </a:r>
            <a:r>
              <a:rPr lang="en-US" baseline="0" dirty="0" smtClean="0"/>
              <a:t> Datasheet</a:t>
            </a:r>
            <a:endParaRPr lang="en-US" dirty="0"/>
          </a:p>
        </p:txBody>
      </p:sp>
    </p:spTree>
    <p:extLst>
      <p:ext uri="{BB962C8B-B14F-4D97-AF65-F5344CB8AC3E}">
        <p14:creationId xmlns:p14="http://schemas.microsoft.com/office/powerpoint/2010/main" val="25058227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dirty="0" smtClean="0"/>
              <a:t>Davis E Hill, EMT-P, </a:t>
            </a:r>
            <a:r>
              <a:rPr lang="en-US" dirty="0"/>
              <a:t>Sr. Extension Associate, The Pennsylvania State University, </a:t>
            </a:r>
            <a:r>
              <a:rPr lang="en-US" dirty="0" smtClean="0"/>
              <a:t>www.agsafety.psu.edu</a:t>
            </a:r>
          </a:p>
          <a:p>
            <a:pPr marL="0" marR="0" indent="0" algn="l" defTabSz="928299" rtl="0" eaLnBrk="1" fontAlgn="auto" latinLnBrk="0" hangingPunct="1">
              <a:lnSpc>
                <a:spcPct val="100000"/>
              </a:lnSpc>
              <a:spcBef>
                <a:spcPts val="0"/>
              </a:spcBef>
              <a:spcAft>
                <a:spcPts val="0"/>
              </a:spcAft>
              <a:buClrTx/>
              <a:buSzTx/>
              <a:buFontTx/>
              <a:buNone/>
              <a:tabLst/>
              <a:defRPr/>
            </a:pPr>
            <a:r>
              <a:rPr lang="en-US" dirty="0" smtClean="0"/>
              <a:t>Picture is from the National Education Center for Agricultural Safety. Permission given to use photo</a:t>
            </a:r>
          </a:p>
          <a:p>
            <a:pPr defTabSz="928299">
              <a:defRPr/>
            </a:pPr>
            <a:endParaRPr lang="en-US" dirty="0"/>
          </a:p>
        </p:txBody>
      </p:sp>
      <p:sp>
        <p:nvSpPr>
          <p:cNvPr id="4" name="Slide Number Placeholder 3"/>
          <p:cNvSpPr>
            <a:spLocks noGrp="1"/>
          </p:cNvSpPr>
          <p:nvPr>
            <p:ph type="sldNum" sz="quarter" idx="10"/>
          </p:nvPr>
        </p:nvSpPr>
        <p:spPr/>
        <p:txBody>
          <a:bodyPr/>
          <a:lstStyle/>
          <a:p>
            <a:fld id="{2AEE1135-E3E1-45FA-B126-831279701FF5}" type="slidenum">
              <a:rPr lang="en-US" smtClean="0"/>
              <a:t>32</a:t>
            </a:fld>
            <a:endParaRPr lang="en-US"/>
          </a:p>
        </p:txBody>
      </p:sp>
    </p:spTree>
    <p:extLst>
      <p:ext uri="{BB962C8B-B14F-4D97-AF65-F5344CB8AC3E}">
        <p14:creationId xmlns:p14="http://schemas.microsoft.com/office/powerpoint/2010/main" val="25235725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NIOSH Alert / CDC: Preventing Deaths</a:t>
            </a:r>
            <a:r>
              <a:rPr lang="en-US" baseline="0" dirty="0" smtClean="0"/>
              <a:t> of Farm Workers in Manure Pits.</a:t>
            </a:r>
            <a:endParaRPr lang="en-US" dirty="0"/>
          </a:p>
        </p:txBody>
      </p:sp>
      <p:sp>
        <p:nvSpPr>
          <p:cNvPr id="4" name="Slide Number Placeholder 3"/>
          <p:cNvSpPr>
            <a:spLocks noGrp="1"/>
          </p:cNvSpPr>
          <p:nvPr>
            <p:ph type="sldNum" sz="quarter" idx="10"/>
          </p:nvPr>
        </p:nvSpPr>
        <p:spPr/>
        <p:txBody>
          <a:bodyPr/>
          <a:lstStyle/>
          <a:p>
            <a:fld id="{2AEE1135-E3E1-45FA-B126-831279701FF5}" type="slidenum">
              <a:rPr lang="en-US" smtClean="0"/>
              <a:t>33</a:t>
            </a:fld>
            <a:endParaRPr lang="en-US"/>
          </a:p>
        </p:txBody>
      </p:sp>
    </p:spTree>
    <p:extLst>
      <p:ext uri="{BB962C8B-B14F-4D97-AF65-F5344CB8AC3E}">
        <p14:creationId xmlns:p14="http://schemas.microsoft.com/office/powerpoint/2010/main" val="39995144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Think about shutting off tractors and</a:t>
            </a:r>
            <a:r>
              <a:rPr lang="en-US" baseline="0" dirty="0" smtClean="0"/>
              <a:t> other fuel powered equipment around the area. Wind direction.</a:t>
            </a:r>
          </a:p>
          <a:p>
            <a:endParaRPr lang="en-US" dirty="0"/>
          </a:p>
        </p:txBody>
      </p:sp>
      <p:sp>
        <p:nvSpPr>
          <p:cNvPr id="4" name="Slide Number Placeholder 3"/>
          <p:cNvSpPr>
            <a:spLocks noGrp="1"/>
          </p:cNvSpPr>
          <p:nvPr>
            <p:ph type="sldNum" sz="quarter" idx="10"/>
          </p:nvPr>
        </p:nvSpPr>
        <p:spPr/>
        <p:txBody>
          <a:bodyPr/>
          <a:lstStyle/>
          <a:p>
            <a:fld id="{2AEE1135-E3E1-45FA-B126-831279701FF5}" type="slidenum">
              <a:rPr lang="en-US" smtClean="0"/>
              <a:t>34</a:t>
            </a:fld>
            <a:endParaRPr lang="en-US"/>
          </a:p>
        </p:txBody>
      </p:sp>
    </p:spTree>
    <p:extLst>
      <p:ext uri="{BB962C8B-B14F-4D97-AF65-F5344CB8AC3E}">
        <p14:creationId xmlns:p14="http://schemas.microsoft.com/office/powerpoint/2010/main" val="37420490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NIOSH Pocket</a:t>
            </a:r>
            <a:r>
              <a:rPr lang="en-US" baseline="0" dirty="0" smtClean="0"/>
              <a:t> Guide to Chemical Hazards</a:t>
            </a:r>
            <a:endParaRPr lang="en-US" dirty="0"/>
          </a:p>
        </p:txBody>
      </p:sp>
      <p:sp>
        <p:nvSpPr>
          <p:cNvPr id="4" name="Slide Number Placeholder 3"/>
          <p:cNvSpPr>
            <a:spLocks noGrp="1"/>
          </p:cNvSpPr>
          <p:nvPr>
            <p:ph type="sldNum" sz="quarter" idx="10"/>
          </p:nvPr>
        </p:nvSpPr>
        <p:spPr/>
        <p:txBody>
          <a:bodyPr/>
          <a:lstStyle/>
          <a:p>
            <a:fld id="{6184BF39-4619-4C83-A6FB-577BD3A2018F}" type="slidenum">
              <a:rPr lang="en-US" smtClean="0"/>
              <a:t>35</a:t>
            </a:fld>
            <a:endParaRPr lang="en-US" dirty="0"/>
          </a:p>
        </p:txBody>
      </p:sp>
    </p:spTree>
    <p:extLst>
      <p:ext uri="{BB962C8B-B14F-4D97-AF65-F5344CB8AC3E}">
        <p14:creationId xmlns:p14="http://schemas.microsoft.com/office/powerpoint/2010/main" val="3875411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400">
                <a:solidFill>
                  <a:schemeClr val="tx1"/>
                </a:solidFill>
                <a:latin typeface="ISOCTEUR"/>
              </a:defRPr>
            </a:lvl1pPr>
            <a:lvl2pPr marL="765707" indent="-294502" algn="ctr" eaLnBrk="0" hangingPunct="0">
              <a:defRPr sz="2400">
                <a:solidFill>
                  <a:schemeClr val="tx1"/>
                </a:solidFill>
                <a:latin typeface="ISOCTEUR"/>
              </a:defRPr>
            </a:lvl2pPr>
            <a:lvl3pPr marL="1178012" indent="-235603" algn="ctr" eaLnBrk="0" hangingPunct="0">
              <a:defRPr sz="2400">
                <a:solidFill>
                  <a:schemeClr val="tx1"/>
                </a:solidFill>
                <a:latin typeface="ISOCTEUR"/>
              </a:defRPr>
            </a:lvl3pPr>
            <a:lvl4pPr marL="1649216" indent="-235603" algn="ctr" eaLnBrk="0" hangingPunct="0">
              <a:defRPr sz="2400">
                <a:solidFill>
                  <a:schemeClr val="tx1"/>
                </a:solidFill>
                <a:latin typeface="ISOCTEUR"/>
              </a:defRPr>
            </a:lvl4pPr>
            <a:lvl5pPr marL="2120420" indent="-235603" algn="ctr" eaLnBrk="0" hangingPunct="0">
              <a:defRPr sz="2400">
                <a:solidFill>
                  <a:schemeClr val="tx1"/>
                </a:solidFill>
                <a:latin typeface="ISOCTEUR"/>
              </a:defRPr>
            </a:lvl5pPr>
            <a:lvl6pPr marL="2591625" indent="-235603" algn="ctr" eaLnBrk="0" fontAlgn="base" hangingPunct="0">
              <a:spcBef>
                <a:spcPct val="0"/>
              </a:spcBef>
              <a:spcAft>
                <a:spcPct val="0"/>
              </a:spcAft>
              <a:defRPr sz="2400">
                <a:solidFill>
                  <a:schemeClr val="tx1"/>
                </a:solidFill>
                <a:latin typeface="ISOCTEUR"/>
              </a:defRPr>
            </a:lvl6pPr>
            <a:lvl7pPr marL="3062829" indent="-235603" algn="ctr" eaLnBrk="0" fontAlgn="base" hangingPunct="0">
              <a:spcBef>
                <a:spcPct val="0"/>
              </a:spcBef>
              <a:spcAft>
                <a:spcPct val="0"/>
              </a:spcAft>
              <a:defRPr sz="2400">
                <a:solidFill>
                  <a:schemeClr val="tx1"/>
                </a:solidFill>
                <a:latin typeface="ISOCTEUR"/>
              </a:defRPr>
            </a:lvl7pPr>
            <a:lvl8pPr marL="3534034" indent="-235603" algn="ctr" eaLnBrk="0" fontAlgn="base" hangingPunct="0">
              <a:spcBef>
                <a:spcPct val="0"/>
              </a:spcBef>
              <a:spcAft>
                <a:spcPct val="0"/>
              </a:spcAft>
              <a:defRPr sz="2400">
                <a:solidFill>
                  <a:schemeClr val="tx1"/>
                </a:solidFill>
                <a:latin typeface="ISOCTEUR"/>
              </a:defRPr>
            </a:lvl8pPr>
            <a:lvl9pPr marL="4005238" indent="-235603" algn="ctr" eaLnBrk="0" fontAlgn="base" hangingPunct="0">
              <a:spcBef>
                <a:spcPct val="0"/>
              </a:spcBef>
              <a:spcAft>
                <a:spcPct val="0"/>
              </a:spcAft>
              <a:defRPr sz="2400">
                <a:solidFill>
                  <a:schemeClr val="tx1"/>
                </a:solidFill>
                <a:latin typeface="ISOCTEUR"/>
              </a:defRPr>
            </a:lvl9pPr>
          </a:lstStyle>
          <a:p>
            <a:pPr algn="r" eaLnBrk="1" hangingPunct="1">
              <a:defRPr/>
            </a:pPr>
            <a:fld id="{E1DE4561-139F-43BA-9514-DB8CEBBAD90F}" type="slidenum">
              <a:rPr lang="de-DE" sz="1200">
                <a:solidFill>
                  <a:prstClr val="black"/>
                </a:solidFill>
              </a:rPr>
              <a:pPr algn="r" eaLnBrk="1" hangingPunct="1">
                <a:defRPr/>
              </a:pPr>
              <a:t>3</a:t>
            </a:fld>
            <a:endParaRPr lang="de-DE" sz="1200">
              <a:solidFill>
                <a:prstClr val="black"/>
              </a:solidFill>
            </a:endParaRPr>
          </a:p>
        </p:txBody>
      </p:sp>
      <p:sp>
        <p:nvSpPr>
          <p:cNvPr id="96259" name="Rectangle 2"/>
          <p:cNvSpPr>
            <a:spLocks noChangeArrowheads="1"/>
          </p:cNvSpPr>
          <p:nvPr/>
        </p:nvSpPr>
        <p:spPr bwMode="auto">
          <a:xfrm>
            <a:off x="3886200" y="0"/>
            <a:ext cx="2971800" cy="472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4241" tIns="47121" rIns="94241" bIns="47121" anchor="ctr"/>
          <a:lstStyle/>
          <a:p>
            <a:pPr algn="ctr"/>
            <a:endParaRPr lang="en-US" dirty="0">
              <a:solidFill>
                <a:prstClr val="black"/>
              </a:solidFill>
            </a:endParaRPr>
          </a:p>
        </p:txBody>
      </p:sp>
      <p:sp>
        <p:nvSpPr>
          <p:cNvPr id="96260" name="Rectangle 3"/>
          <p:cNvSpPr>
            <a:spLocks noChangeArrowheads="1"/>
          </p:cNvSpPr>
          <p:nvPr/>
        </p:nvSpPr>
        <p:spPr bwMode="auto">
          <a:xfrm>
            <a:off x="3886200" y="8978452"/>
            <a:ext cx="2971800" cy="47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259" tIns="45812" rIns="93259" bIns="45812" anchor="b"/>
          <a:lstStyle/>
          <a:p>
            <a:pPr algn="r" eaLnBrk="0" hangingPunct="0"/>
            <a:r>
              <a:rPr lang="en-US" sz="1200" dirty="0">
                <a:solidFill>
                  <a:prstClr val="black"/>
                </a:solidFill>
                <a:latin typeface="Times New Roman" pitchFamily="18" charset="0"/>
              </a:rPr>
              <a:t>5</a:t>
            </a:r>
          </a:p>
        </p:txBody>
      </p:sp>
      <p:sp>
        <p:nvSpPr>
          <p:cNvPr id="96261" name="Rectangle 4"/>
          <p:cNvSpPr>
            <a:spLocks noChangeArrowheads="1"/>
          </p:cNvSpPr>
          <p:nvPr/>
        </p:nvSpPr>
        <p:spPr bwMode="auto">
          <a:xfrm>
            <a:off x="0" y="8978452"/>
            <a:ext cx="2971800" cy="47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4241" tIns="47121" rIns="94241" bIns="47121" anchor="ctr"/>
          <a:lstStyle/>
          <a:p>
            <a:pPr algn="ctr"/>
            <a:endParaRPr lang="en-US" dirty="0">
              <a:solidFill>
                <a:prstClr val="black"/>
              </a:solidFill>
            </a:endParaRPr>
          </a:p>
        </p:txBody>
      </p:sp>
      <p:sp>
        <p:nvSpPr>
          <p:cNvPr id="96262" name="Rectangle 5"/>
          <p:cNvSpPr>
            <a:spLocks noChangeArrowheads="1"/>
          </p:cNvSpPr>
          <p:nvPr/>
        </p:nvSpPr>
        <p:spPr bwMode="auto">
          <a:xfrm>
            <a:off x="0" y="0"/>
            <a:ext cx="2971800" cy="472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4241" tIns="47121" rIns="94241" bIns="47121" anchor="ctr"/>
          <a:lstStyle/>
          <a:p>
            <a:pPr algn="ctr"/>
            <a:endParaRPr lang="en-US" dirty="0">
              <a:solidFill>
                <a:prstClr val="black"/>
              </a:solidFill>
            </a:endParaRPr>
          </a:p>
        </p:txBody>
      </p:sp>
      <p:sp>
        <p:nvSpPr>
          <p:cNvPr id="96263" name="Rectangle 6"/>
          <p:cNvSpPr>
            <a:spLocks noGrp="1" noRot="1" noChangeAspect="1" noChangeArrowheads="1" noTextEdit="1"/>
          </p:cNvSpPr>
          <p:nvPr>
            <p:ph type="sldImg"/>
          </p:nvPr>
        </p:nvSpPr>
        <p:spPr>
          <a:xfrm>
            <a:off x="292100" y="714375"/>
            <a:ext cx="6275388" cy="3530600"/>
          </a:xfrm>
          <a:solidFill>
            <a:srgbClr val="FFFFFF"/>
          </a:solidFill>
          <a:ln w="12700" cap="flat"/>
        </p:spPr>
      </p:sp>
      <p:sp>
        <p:nvSpPr>
          <p:cNvPr id="96264"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59" tIns="45812" rIns="93259" bIns="45812"/>
          <a:lstStyle/>
          <a:p>
            <a:pPr eaLnBrk="1" hangingPunct="1"/>
            <a:r>
              <a:rPr lang="en-US" dirty="0" smtClean="0"/>
              <a:t>Here in the US it include about 2% of the population and we are seeing a shift from the family farm to larger production units. </a:t>
            </a:r>
          </a:p>
          <a:p>
            <a:pPr eaLnBrk="1" hangingPunct="1"/>
            <a:r>
              <a:rPr lang="en-US" dirty="0" smtClean="0"/>
              <a:t>The wife is working off the farm to bring revenue and insurance .back to the farm</a:t>
            </a:r>
          </a:p>
        </p:txBody>
      </p:sp>
    </p:spTree>
    <p:extLst>
      <p:ext uri="{BB962C8B-B14F-4D97-AF65-F5344CB8AC3E}">
        <p14:creationId xmlns:p14="http://schemas.microsoft.com/office/powerpoint/2010/main" val="12572981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NIOSH Alert / CDC: Preventing Deaths</a:t>
            </a:r>
            <a:r>
              <a:rPr lang="en-US" baseline="0" dirty="0" smtClean="0"/>
              <a:t> of Farm Workers in Manure Pits.</a:t>
            </a:r>
            <a:endParaRPr lang="en-US" dirty="0" smtClean="0"/>
          </a:p>
          <a:p>
            <a:endParaRPr lang="en-US" dirty="0"/>
          </a:p>
        </p:txBody>
      </p:sp>
      <p:sp>
        <p:nvSpPr>
          <p:cNvPr id="4" name="Slide Number Placeholder 3"/>
          <p:cNvSpPr>
            <a:spLocks noGrp="1"/>
          </p:cNvSpPr>
          <p:nvPr>
            <p:ph type="sldNum" sz="quarter" idx="10"/>
          </p:nvPr>
        </p:nvSpPr>
        <p:spPr/>
        <p:txBody>
          <a:bodyPr/>
          <a:lstStyle/>
          <a:p>
            <a:fld id="{6184BF39-4619-4C83-A6FB-577BD3A2018F}" type="slidenum">
              <a:rPr lang="en-US" smtClean="0"/>
              <a:t>36</a:t>
            </a:fld>
            <a:endParaRPr lang="en-US" dirty="0"/>
          </a:p>
        </p:txBody>
      </p:sp>
    </p:spTree>
    <p:extLst>
      <p:ext uri="{BB962C8B-B14F-4D97-AF65-F5344CB8AC3E}">
        <p14:creationId xmlns:p14="http://schemas.microsoft.com/office/powerpoint/2010/main" val="11923887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NIOSH Alert / CDC: Preventing Deaths</a:t>
            </a:r>
            <a:r>
              <a:rPr lang="en-US" baseline="0" dirty="0" smtClean="0"/>
              <a:t> of Farm Workers in Manure Pits.</a:t>
            </a:r>
            <a:endParaRPr lang="en-US" dirty="0" smtClean="0"/>
          </a:p>
          <a:p>
            <a:endParaRPr lang="en-US" dirty="0"/>
          </a:p>
        </p:txBody>
      </p:sp>
      <p:sp>
        <p:nvSpPr>
          <p:cNvPr id="4" name="Slide Number Placeholder 3"/>
          <p:cNvSpPr>
            <a:spLocks noGrp="1"/>
          </p:cNvSpPr>
          <p:nvPr>
            <p:ph type="sldNum" sz="quarter" idx="10"/>
          </p:nvPr>
        </p:nvSpPr>
        <p:spPr/>
        <p:txBody>
          <a:bodyPr/>
          <a:lstStyle/>
          <a:p>
            <a:fld id="{2AEE1135-E3E1-45FA-B126-831279701FF5}" type="slidenum">
              <a:rPr lang="en-US" smtClean="0"/>
              <a:t>37</a:t>
            </a:fld>
            <a:endParaRPr lang="en-US"/>
          </a:p>
        </p:txBody>
      </p:sp>
    </p:spTree>
    <p:extLst>
      <p:ext uri="{BB962C8B-B14F-4D97-AF65-F5344CB8AC3E}">
        <p14:creationId xmlns:p14="http://schemas.microsoft.com/office/powerpoint/2010/main" val="24470309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Davis E Hill, EMT-P, Sr. Extension Associate, The Pennsylvania State University, www.agsafety.psu.edu</a:t>
            </a:r>
          </a:p>
          <a:p>
            <a:endParaRPr lang="en-US" dirty="0"/>
          </a:p>
        </p:txBody>
      </p:sp>
      <p:sp>
        <p:nvSpPr>
          <p:cNvPr id="4" name="Slide Number Placeholder 3"/>
          <p:cNvSpPr>
            <a:spLocks noGrp="1"/>
          </p:cNvSpPr>
          <p:nvPr>
            <p:ph type="sldNum" sz="quarter" idx="10"/>
          </p:nvPr>
        </p:nvSpPr>
        <p:spPr/>
        <p:txBody>
          <a:bodyPr/>
          <a:lstStyle/>
          <a:p>
            <a:fld id="{2AEE1135-E3E1-45FA-B126-831279701FF5}" type="slidenum">
              <a:rPr lang="en-US" smtClean="0"/>
              <a:t>38</a:t>
            </a:fld>
            <a:endParaRPr lang="en-US"/>
          </a:p>
        </p:txBody>
      </p:sp>
    </p:spTree>
    <p:extLst>
      <p:ext uri="{BB962C8B-B14F-4D97-AF65-F5344CB8AC3E}">
        <p14:creationId xmlns:p14="http://schemas.microsoft.com/office/powerpoint/2010/main" val="15042329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NIOSH Alert / CDC: Preventing Deaths</a:t>
            </a:r>
            <a:r>
              <a:rPr lang="en-US" baseline="0" dirty="0" smtClean="0"/>
              <a:t> of Farm Workers in Manure Pits.</a:t>
            </a:r>
            <a:endParaRPr lang="en-US" dirty="0" smtClean="0"/>
          </a:p>
          <a:p>
            <a:endParaRPr lang="en-US" dirty="0"/>
          </a:p>
        </p:txBody>
      </p:sp>
      <p:sp>
        <p:nvSpPr>
          <p:cNvPr id="4" name="Slide Number Placeholder 3"/>
          <p:cNvSpPr>
            <a:spLocks noGrp="1"/>
          </p:cNvSpPr>
          <p:nvPr>
            <p:ph type="sldNum" sz="quarter" idx="10"/>
          </p:nvPr>
        </p:nvSpPr>
        <p:spPr/>
        <p:txBody>
          <a:bodyPr/>
          <a:lstStyle/>
          <a:p>
            <a:fld id="{6184BF39-4619-4C83-A6FB-577BD3A2018F}" type="slidenum">
              <a:rPr lang="en-US" smtClean="0"/>
              <a:t>39</a:t>
            </a:fld>
            <a:endParaRPr lang="en-US" dirty="0"/>
          </a:p>
        </p:txBody>
      </p:sp>
    </p:spTree>
    <p:extLst>
      <p:ext uri="{BB962C8B-B14F-4D97-AF65-F5344CB8AC3E}">
        <p14:creationId xmlns:p14="http://schemas.microsoft.com/office/powerpoint/2010/main" val="15376019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Picture is from the National Education Center for Agricultural Safety. Permission given to use photo</a:t>
            </a:r>
          </a:p>
          <a:p>
            <a:endParaRPr lang="en-US" dirty="0"/>
          </a:p>
        </p:txBody>
      </p:sp>
      <p:sp>
        <p:nvSpPr>
          <p:cNvPr id="4" name="Slide Number Placeholder 3"/>
          <p:cNvSpPr>
            <a:spLocks noGrp="1"/>
          </p:cNvSpPr>
          <p:nvPr>
            <p:ph type="sldNum" sz="quarter" idx="10"/>
          </p:nvPr>
        </p:nvSpPr>
        <p:spPr/>
        <p:txBody>
          <a:bodyPr/>
          <a:lstStyle/>
          <a:p>
            <a:fld id="{6184BF39-4619-4C83-A6FB-577BD3A2018F}" type="slidenum">
              <a:rPr lang="en-US" smtClean="0"/>
              <a:t>40</a:t>
            </a:fld>
            <a:endParaRPr lang="en-US" dirty="0"/>
          </a:p>
        </p:txBody>
      </p:sp>
    </p:spTree>
    <p:extLst>
      <p:ext uri="{BB962C8B-B14F-4D97-AF65-F5344CB8AC3E}">
        <p14:creationId xmlns:p14="http://schemas.microsoft.com/office/powerpoint/2010/main" val="9625572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Picture is from the National Education Center for Agricultural Safety. Permission given to use photo</a:t>
            </a:r>
          </a:p>
          <a:p>
            <a:endParaRPr lang="en-US" dirty="0"/>
          </a:p>
        </p:txBody>
      </p:sp>
      <p:sp>
        <p:nvSpPr>
          <p:cNvPr id="4" name="Slide Number Placeholder 3"/>
          <p:cNvSpPr>
            <a:spLocks noGrp="1"/>
          </p:cNvSpPr>
          <p:nvPr>
            <p:ph type="sldNum" sz="quarter" idx="10"/>
          </p:nvPr>
        </p:nvSpPr>
        <p:spPr/>
        <p:txBody>
          <a:bodyPr/>
          <a:lstStyle/>
          <a:p>
            <a:fld id="{2AEE1135-E3E1-45FA-B126-831279701FF5}" type="slidenum">
              <a:rPr lang="en-US" smtClean="0"/>
              <a:t>41</a:t>
            </a:fld>
            <a:endParaRPr lang="en-US"/>
          </a:p>
        </p:txBody>
      </p:sp>
    </p:spTree>
    <p:extLst>
      <p:ext uri="{BB962C8B-B14F-4D97-AF65-F5344CB8AC3E}">
        <p14:creationId xmlns:p14="http://schemas.microsoft.com/office/powerpoint/2010/main" val="39738088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 if you exit the space for lunch or a break you need to retest</a:t>
            </a:r>
            <a:r>
              <a:rPr lang="en-US" baseline="0" dirty="0" smtClean="0"/>
              <a:t> before entry. </a:t>
            </a:r>
            <a:endParaRPr lang="en-US" dirty="0"/>
          </a:p>
        </p:txBody>
      </p:sp>
      <p:sp>
        <p:nvSpPr>
          <p:cNvPr id="4" name="Slide Number Placeholder 3"/>
          <p:cNvSpPr>
            <a:spLocks noGrp="1"/>
          </p:cNvSpPr>
          <p:nvPr>
            <p:ph type="sldNum" sz="quarter" idx="10"/>
          </p:nvPr>
        </p:nvSpPr>
        <p:spPr/>
        <p:txBody>
          <a:bodyPr/>
          <a:lstStyle/>
          <a:p>
            <a:fld id="{2AEE1135-E3E1-45FA-B126-831279701FF5}" type="slidenum">
              <a:rPr lang="en-US" smtClean="0"/>
              <a:t>42</a:t>
            </a:fld>
            <a:endParaRPr lang="en-US"/>
          </a:p>
        </p:txBody>
      </p:sp>
    </p:spTree>
    <p:extLst>
      <p:ext uri="{BB962C8B-B14F-4D97-AF65-F5344CB8AC3E}">
        <p14:creationId xmlns:p14="http://schemas.microsoft.com/office/powerpoint/2010/main" val="13449004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9400" y="708025"/>
            <a:ext cx="6299200" cy="3544888"/>
          </a:xfrm>
          <a:prstGeom prst="rect">
            <a:avLst/>
          </a:prstGeom>
          <a:noFill/>
          <a:ln w="12700">
            <a:solidFill>
              <a:prstClr val="black"/>
            </a:solidFill>
          </a:ln>
        </p:spPr>
      </p:sp>
      <p:sp>
        <p:nvSpPr>
          <p:cNvPr id="3" name="Notes Placeholder 2"/>
          <p:cNvSpPr>
            <a:spLocks noGrp="1"/>
          </p:cNvSpPr>
          <p:nvPr>
            <p:ph type="body" idx="1"/>
          </p:nvPr>
        </p:nvSpPr>
        <p:spPr>
          <a:xfrm>
            <a:off x="686416" y="4489061"/>
            <a:ext cx="5485169" cy="4254082"/>
          </a:xfrm>
          <a:prstGeom prst="rect">
            <a:avLst/>
          </a:prstGeom>
        </p:spPr>
        <p:txBody>
          <a:bodyPr/>
          <a:lstStyle/>
          <a:p>
            <a:r>
              <a:rPr lang="en-US" dirty="0" smtClean="0"/>
              <a:t>The 4 gas detector needs to be tested regularly</a:t>
            </a:r>
            <a:r>
              <a:rPr lang="en-US" baseline="0" dirty="0" smtClean="0"/>
              <a:t>. Bump test (Calibration) before every use. Follow manufactures recommendation. </a:t>
            </a:r>
            <a:endParaRPr lang="en-US" dirty="0"/>
          </a:p>
        </p:txBody>
      </p:sp>
    </p:spTree>
    <p:extLst>
      <p:ext uri="{BB962C8B-B14F-4D97-AF65-F5344CB8AC3E}">
        <p14:creationId xmlns:p14="http://schemas.microsoft.com/office/powerpoint/2010/main" val="41642995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Picture is from the National Education Center for Agricultural Safety. Permission given to use photo</a:t>
            </a:r>
          </a:p>
          <a:p>
            <a:endParaRPr lang="en-US" dirty="0"/>
          </a:p>
        </p:txBody>
      </p:sp>
      <p:sp>
        <p:nvSpPr>
          <p:cNvPr id="4" name="Slide Number Placeholder 3"/>
          <p:cNvSpPr>
            <a:spLocks noGrp="1"/>
          </p:cNvSpPr>
          <p:nvPr>
            <p:ph type="sldNum" sz="quarter" idx="10"/>
          </p:nvPr>
        </p:nvSpPr>
        <p:spPr/>
        <p:txBody>
          <a:bodyPr/>
          <a:lstStyle/>
          <a:p>
            <a:fld id="{2AEE1135-E3E1-45FA-B126-831279701FF5}" type="slidenum">
              <a:rPr lang="en-US" smtClean="0"/>
              <a:t>44</a:t>
            </a:fld>
            <a:endParaRPr lang="en-US"/>
          </a:p>
        </p:txBody>
      </p:sp>
    </p:spTree>
    <p:extLst>
      <p:ext uri="{BB962C8B-B14F-4D97-AF65-F5344CB8AC3E}">
        <p14:creationId xmlns:p14="http://schemas.microsoft.com/office/powerpoint/2010/main" val="6741343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9400" y="708025"/>
            <a:ext cx="6299200" cy="3544888"/>
          </a:xfrm>
          <a:prstGeom prst="rect">
            <a:avLst/>
          </a:prstGeom>
          <a:noFill/>
          <a:ln w="12700">
            <a:solidFill>
              <a:prstClr val="black"/>
            </a:solidFill>
          </a:ln>
        </p:spPr>
      </p:sp>
      <p:sp>
        <p:nvSpPr>
          <p:cNvPr id="3" name="Notes Placeholder 2"/>
          <p:cNvSpPr>
            <a:spLocks noGrp="1"/>
          </p:cNvSpPr>
          <p:nvPr>
            <p:ph type="body" idx="1"/>
          </p:nvPr>
        </p:nvSpPr>
        <p:spPr>
          <a:xfrm>
            <a:off x="686416" y="4489061"/>
            <a:ext cx="5485169" cy="4254082"/>
          </a:xfrm>
          <a:prstGeom prst="rect">
            <a:avLst/>
          </a:prstGeom>
        </p:spPr>
        <p:txBody>
          <a:bodyPr/>
          <a:lstStyle/>
          <a:p>
            <a:r>
              <a:rPr lang="en-US" dirty="0" smtClean="0"/>
              <a:t>Picture is from the National Education Center for Agricultural Safety. Permission given to use photo</a:t>
            </a:r>
            <a:endParaRPr lang="en-US" dirty="0"/>
          </a:p>
        </p:txBody>
      </p:sp>
    </p:spTree>
    <p:extLst>
      <p:ext uri="{BB962C8B-B14F-4D97-AF65-F5344CB8AC3E}">
        <p14:creationId xmlns:p14="http://schemas.microsoft.com/office/powerpoint/2010/main" val="1308272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400">
                <a:solidFill>
                  <a:schemeClr val="tx1"/>
                </a:solidFill>
                <a:latin typeface="ISOCTEUR"/>
              </a:defRPr>
            </a:lvl1pPr>
            <a:lvl2pPr marL="754243" indent="-290093" algn="ctr" eaLnBrk="0" hangingPunct="0">
              <a:defRPr sz="2400">
                <a:solidFill>
                  <a:schemeClr val="tx1"/>
                </a:solidFill>
                <a:latin typeface="ISOCTEUR"/>
              </a:defRPr>
            </a:lvl2pPr>
            <a:lvl3pPr marL="1160374" indent="-232075" algn="ctr" eaLnBrk="0" hangingPunct="0">
              <a:defRPr sz="2400">
                <a:solidFill>
                  <a:schemeClr val="tx1"/>
                </a:solidFill>
                <a:latin typeface="ISOCTEUR"/>
              </a:defRPr>
            </a:lvl3pPr>
            <a:lvl4pPr marL="1624523" indent="-232075" algn="ctr" eaLnBrk="0" hangingPunct="0">
              <a:defRPr sz="2400">
                <a:solidFill>
                  <a:schemeClr val="tx1"/>
                </a:solidFill>
                <a:latin typeface="ISOCTEUR"/>
              </a:defRPr>
            </a:lvl4pPr>
            <a:lvl5pPr marL="2088672" indent="-232075" algn="ctr" eaLnBrk="0" hangingPunct="0">
              <a:defRPr sz="2400">
                <a:solidFill>
                  <a:schemeClr val="tx1"/>
                </a:solidFill>
                <a:latin typeface="ISOCTEUR"/>
              </a:defRPr>
            </a:lvl5pPr>
            <a:lvl6pPr marL="2552822" indent="-232075" algn="ctr" eaLnBrk="0" fontAlgn="base" hangingPunct="0">
              <a:spcBef>
                <a:spcPct val="0"/>
              </a:spcBef>
              <a:spcAft>
                <a:spcPct val="0"/>
              </a:spcAft>
              <a:defRPr sz="2400">
                <a:solidFill>
                  <a:schemeClr val="tx1"/>
                </a:solidFill>
                <a:latin typeface="ISOCTEUR"/>
              </a:defRPr>
            </a:lvl6pPr>
            <a:lvl7pPr marL="3016971" indent="-232075" algn="ctr" eaLnBrk="0" fontAlgn="base" hangingPunct="0">
              <a:spcBef>
                <a:spcPct val="0"/>
              </a:spcBef>
              <a:spcAft>
                <a:spcPct val="0"/>
              </a:spcAft>
              <a:defRPr sz="2400">
                <a:solidFill>
                  <a:schemeClr val="tx1"/>
                </a:solidFill>
                <a:latin typeface="ISOCTEUR"/>
              </a:defRPr>
            </a:lvl7pPr>
            <a:lvl8pPr marL="3481121" indent="-232075" algn="ctr" eaLnBrk="0" fontAlgn="base" hangingPunct="0">
              <a:spcBef>
                <a:spcPct val="0"/>
              </a:spcBef>
              <a:spcAft>
                <a:spcPct val="0"/>
              </a:spcAft>
              <a:defRPr sz="2400">
                <a:solidFill>
                  <a:schemeClr val="tx1"/>
                </a:solidFill>
                <a:latin typeface="ISOCTEUR"/>
              </a:defRPr>
            </a:lvl8pPr>
            <a:lvl9pPr marL="3945270" indent="-232075" algn="ctr" eaLnBrk="0" fontAlgn="base" hangingPunct="0">
              <a:spcBef>
                <a:spcPct val="0"/>
              </a:spcBef>
              <a:spcAft>
                <a:spcPct val="0"/>
              </a:spcAft>
              <a:defRPr sz="2400">
                <a:solidFill>
                  <a:schemeClr val="tx1"/>
                </a:solidFill>
                <a:latin typeface="ISOCTEUR"/>
              </a:defRPr>
            </a:lvl9pPr>
          </a:lstStyle>
          <a:p>
            <a:pPr algn="r" eaLnBrk="1" hangingPunct="1">
              <a:defRPr/>
            </a:pPr>
            <a:fld id="{39FBE306-7D63-462C-AC14-00685C3E1C37}" type="slidenum">
              <a:rPr lang="de-DE" sz="1200">
                <a:solidFill>
                  <a:prstClr val="black"/>
                </a:solidFill>
              </a:rPr>
              <a:pPr algn="r" eaLnBrk="1" hangingPunct="1">
                <a:defRPr/>
              </a:pPr>
              <a:t>4</a:t>
            </a:fld>
            <a:endParaRPr lang="de-DE" sz="1200">
              <a:solidFill>
                <a:prstClr val="black"/>
              </a:solidFill>
            </a:endParaRPr>
          </a:p>
        </p:txBody>
      </p:sp>
      <p:sp>
        <p:nvSpPr>
          <p:cNvPr id="97283" name="Rectangle 2"/>
          <p:cNvSpPr>
            <a:spLocks noChangeArrowheads="1"/>
          </p:cNvSpPr>
          <p:nvPr/>
        </p:nvSpPr>
        <p:spPr bwMode="auto">
          <a:xfrm>
            <a:off x="3886200" y="0"/>
            <a:ext cx="2971800" cy="472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830" tIns="46415" rIns="92830" bIns="46415" anchor="ctr"/>
          <a:lstStyle/>
          <a:p>
            <a:pPr algn="ctr"/>
            <a:endParaRPr lang="en-US">
              <a:solidFill>
                <a:prstClr val="black"/>
              </a:solidFill>
            </a:endParaRPr>
          </a:p>
        </p:txBody>
      </p:sp>
      <p:sp>
        <p:nvSpPr>
          <p:cNvPr id="97284" name="Rectangle 3"/>
          <p:cNvSpPr>
            <a:spLocks noChangeArrowheads="1"/>
          </p:cNvSpPr>
          <p:nvPr/>
        </p:nvSpPr>
        <p:spPr bwMode="auto">
          <a:xfrm>
            <a:off x="3886200" y="8978451"/>
            <a:ext cx="2971800" cy="47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63" tIns="45126" rIns="91863" bIns="45126" anchor="b"/>
          <a:lstStyle/>
          <a:p>
            <a:pPr algn="r" eaLnBrk="0" hangingPunct="0"/>
            <a:r>
              <a:rPr lang="en-US" sz="1200">
                <a:solidFill>
                  <a:prstClr val="black"/>
                </a:solidFill>
                <a:latin typeface="Times New Roman" pitchFamily="18" charset="0"/>
              </a:rPr>
              <a:t>7</a:t>
            </a:r>
          </a:p>
        </p:txBody>
      </p:sp>
      <p:sp>
        <p:nvSpPr>
          <p:cNvPr id="97285" name="Rectangle 4"/>
          <p:cNvSpPr>
            <a:spLocks noChangeArrowheads="1"/>
          </p:cNvSpPr>
          <p:nvPr/>
        </p:nvSpPr>
        <p:spPr bwMode="auto">
          <a:xfrm>
            <a:off x="0" y="8978451"/>
            <a:ext cx="2971800" cy="47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830" tIns="46415" rIns="92830" bIns="46415" anchor="ctr"/>
          <a:lstStyle/>
          <a:p>
            <a:pPr algn="ctr"/>
            <a:endParaRPr lang="en-US">
              <a:solidFill>
                <a:prstClr val="black"/>
              </a:solidFill>
            </a:endParaRPr>
          </a:p>
        </p:txBody>
      </p:sp>
      <p:sp>
        <p:nvSpPr>
          <p:cNvPr id="97286" name="Rectangle 5"/>
          <p:cNvSpPr>
            <a:spLocks noChangeArrowheads="1"/>
          </p:cNvSpPr>
          <p:nvPr/>
        </p:nvSpPr>
        <p:spPr bwMode="auto">
          <a:xfrm>
            <a:off x="0" y="0"/>
            <a:ext cx="2971800" cy="472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830" tIns="46415" rIns="92830" bIns="46415" anchor="ctr"/>
          <a:lstStyle/>
          <a:p>
            <a:pPr algn="ctr"/>
            <a:endParaRPr lang="en-US">
              <a:solidFill>
                <a:prstClr val="black"/>
              </a:solidFill>
            </a:endParaRPr>
          </a:p>
        </p:txBody>
      </p:sp>
      <p:sp>
        <p:nvSpPr>
          <p:cNvPr id="97287" name="Rectangle 6"/>
          <p:cNvSpPr>
            <a:spLocks noGrp="1" noRot="1" noChangeAspect="1" noChangeArrowheads="1" noTextEdit="1"/>
          </p:cNvSpPr>
          <p:nvPr>
            <p:ph type="sldImg"/>
          </p:nvPr>
        </p:nvSpPr>
        <p:spPr>
          <a:xfrm>
            <a:off x="292100" y="714375"/>
            <a:ext cx="6275388" cy="3530600"/>
          </a:xfrm>
          <a:solidFill>
            <a:srgbClr val="FFFFFF"/>
          </a:solidFill>
          <a:ln w="12700" cap="flat"/>
        </p:spPr>
      </p:sp>
      <p:sp>
        <p:nvSpPr>
          <p:cNvPr id="97288"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63" tIns="45126" rIns="91863" bIns="45126"/>
          <a:lstStyle/>
          <a:p>
            <a:pPr eaLnBrk="1" hangingPunct="1"/>
            <a:r>
              <a:rPr lang="en-US" dirty="0" smtClean="0"/>
              <a:t>Here in the US are injuries and fatality numbers are getting better but</a:t>
            </a:r>
          </a:p>
          <a:p>
            <a:pPr eaLnBrk="1" hangingPunct="1"/>
            <a:r>
              <a:rPr lang="en-US" dirty="0" smtClean="0"/>
              <a:t>Voluntary standard for tractor manufactures to install ROPS since 1985</a:t>
            </a:r>
          </a:p>
          <a:p>
            <a:pPr eaLnBrk="1" hangingPunct="1"/>
            <a:endParaRPr lang="en-US" dirty="0" smtClean="0"/>
          </a:p>
          <a:p>
            <a:pPr eaLnBrk="1" hangingPunct="1"/>
            <a:r>
              <a:rPr lang="en-US" dirty="0" smtClean="0"/>
              <a:t>21.2 deaths per 100,000 workers</a:t>
            </a:r>
          </a:p>
        </p:txBody>
      </p:sp>
    </p:spTree>
    <p:extLst>
      <p:ext uri="{BB962C8B-B14F-4D97-AF65-F5344CB8AC3E}">
        <p14:creationId xmlns:p14="http://schemas.microsoft.com/office/powerpoint/2010/main" val="14595053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anose="020B0604020202020204" pitchFamily="34" charset="0"/>
            </a:endParaRPr>
          </a:p>
        </p:txBody>
      </p:sp>
      <p:sp>
        <p:nvSpPr>
          <p:cNvPr id="104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panose="020B0604020202020204" pitchFamily="34" charset="0"/>
              </a:defRPr>
            </a:lvl1pPr>
            <a:lvl2pPr marL="754243" indent="-290093" eaLnBrk="0" hangingPunct="0">
              <a:defRPr sz="2000" i="1">
                <a:solidFill>
                  <a:schemeClr val="tx1"/>
                </a:solidFill>
                <a:latin typeface="Arial" panose="020B0604020202020204" pitchFamily="34" charset="0"/>
              </a:defRPr>
            </a:lvl2pPr>
            <a:lvl3pPr marL="1160374" indent="-232075" eaLnBrk="0" hangingPunct="0">
              <a:defRPr sz="2000" i="1">
                <a:solidFill>
                  <a:schemeClr val="tx1"/>
                </a:solidFill>
                <a:latin typeface="Arial" panose="020B0604020202020204" pitchFamily="34" charset="0"/>
              </a:defRPr>
            </a:lvl3pPr>
            <a:lvl4pPr marL="1624523" indent="-232075" eaLnBrk="0" hangingPunct="0">
              <a:defRPr sz="2000" i="1">
                <a:solidFill>
                  <a:schemeClr val="tx1"/>
                </a:solidFill>
                <a:latin typeface="Arial" panose="020B0604020202020204" pitchFamily="34" charset="0"/>
              </a:defRPr>
            </a:lvl4pPr>
            <a:lvl5pPr marL="2088672" indent="-232075" eaLnBrk="0" hangingPunct="0">
              <a:defRPr sz="2000" i="1">
                <a:solidFill>
                  <a:schemeClr val="tx1"/>
                </a:solidFill>
                <a:latin typeface="Arial" panose="020B0604020202020204" pitchFamily="34" charset="0"/>
              </a:defRPr>
            </a:lvl5pPr>
            <a:lvl6pPr marL="2552822" indent="-232075" eaLnBrk="0" fontAlgn="base" hangingPunct="0">
              <a:spcBef>
                <a:spcPct val="50000"/>
              </a:spcBef>
              <a:spcAft>
                <a:spcPct val="0"/>
              </a:spcAft>
              <a:defRPr sz="2000" i="1">
                <a:solidFill>
                  <a:schemeClr val="tx1"/>
                </a:solidFill>
                <a:latin typeface="Arial" panose="020B0604020202020204" pitchFamily="34" charset="0"/>
              </a:defRPr>
            </a:lvl6pPr>
            <a:lvl7pPr marL="3016971" indent="-232075" eaLnBrk="0" fontAlgn="base" hangingPunct="0">
              <a:spcBef>
                <a:spcPct val="50000"/>
              </a:spcBef>
              <a:spcAft>
                <a:spcPct val="0"/>
              </a:spcAft>
              <a:defRPr sz="2000" i="1">
                <a:solidFill>
                  <a:schemeClr val="tx1"/>
                </a:solidFill>
                <a:latin typeface="Arial" panose="020B0604020202020204" pitchFamily="34" charset="0"/>
              </a:defRPr>
            </a:lvl7pPr>
            <a:lvl8pPr marL="3481121" indent="-232075" eaLnBrk="0" fontAlgn="base" hangingPunct="0">
              <a:spcBef>
                <a:spcPct val="50000"/>
              </a:spcBef>
              <a:spcAft>
                <a:spcPct val="0"/>
              </a:spcAft>
              <a:defRPr sz="2000" i="1">
                <a:solidFill>
                  <a:schemeClr val="tx1"/>
                </a:solidFill>
                <a:latin typeface="Arial" panose="020B0604020202020204" pitchFamily="34" charset="0"/>
              </a:defRPr>
            </a:lvl8pPr>
            <a:lvl9pPr marL="3945270" indent="-232075" eaLnBrk="0" fontAlgn="base" hangingPunct="0">
              <a:spcBef>
                <a:spcPct val="50000"/>
              </a:spcBef>
              <a:spcAft>
                <a:spcPct val="0"/>
              </a:spcAft>
              <a:defRPr sz="2000" i="1">
                <a:solidFill>
                  <a:schemeClr val="tx1"/>
                </a:solidFill>
                <a:latin typeface="Arial" panose="020B0604020202020204" pitchFamily="34" charset="0"/>
              </a:defRPr>
            </a:lvl9pPr>
          </a:lstStyle>
          <a:p>
            <a:fld id="{9E127C7E-98EB-4720-90C6-C555523ABADD}" type="slidenum">
              <a:rPr lang="en-US" sz="1200" i="0">
                <a:latin typeface="Times New Roman" panose="02020603050405020304" pitchFamily="18" charset="0"/>
              </a:rPr>
              <a:pPr/>
              <a:t>46</a:t>
            </a:fld>
            <a:endParaRPr lang="en-US" sz="1200" i="0">
              <a:latin typeface="Times New Roman" panose="02020603050405020304" pitchFamily="18" charset="0"/>
            </a:endParaRPr>
          </a:p>
        </p:txBody>
      </p:sp>
    </p:spTree>
    <p:extLst>
      <p:ext uri="{BB962C8B-B14F-4D97-AF65-F5344CB8AC3E}">
        <p14:creationId xmlns:p14="http://schemas.microsoft.com/office/powerpoint/2010/main" val="3973684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Permission granted to use photo;</a:t>
            </a:r>
          </a:p>
          <a:p>
            <a:r>
              <a:rPr lang="en-US" dirty="0" smtClean="0"/>
              <a:t>http://www.airsystems.cc/index.php/fire-rescue/multi-air-command-kits</a:t>
            </a:r>
          </a:p>
          <a:p>
            <a:r>
              <a:rPr lang="en-US" b="1" dirty="0"/>
              <a:t>Air Systems Inc.</a:t>
            </a:r>
            <a:endParaRPr lang="en-US" b="1" dirty="0" smtClean="0">
              <a:effectLst/>
            </a:endParaRPr>
          </a:p>
          <a:p>
            <a:r>
              <a:rPr lang="en-US" b="1" dirty="0"/>
              <a:t>829 Juniper Crescent</a:t>
            </a:r>
            <a:br>
              <a:rPr lang="en-US" b="1" dirty="0"/>
            </a:br>
            <a:r>
              <a:rPr lang="en-US" b="1" dirty="0"/>
              <a:t>Chesapeake, VA  23320</a:t>
            </a:r>
            <a:endParaRPr lang="en-US" b="1" dirty="0" smtClean="0">
              <a:effectLst/>
            </a:endParaRPr>
          </a:p>
          <a:p>
            <a:r>
              <a:rPr lang="en-US" b="1" dirty="0"/>
              <a:t> </a:t>
            </a:r>
            <a:endParaRPr lang="en-US" b="1" dirty="0" smtClean="0">
              <a:effectLst/>
            </a:endParaRPr>
          </a:p>
          <a:p>
            <a:endParaRPr lang="en-US" dirty="0"/>
          </a:p>
        </p:txBody>
      </p:sp>
      <p:sp>
        <p:nvSpPr>
          <p:cNvPr id="4" name="Slide Number Placeholder 3"/>
          <p:cNvSpPr>
            <a:spLocks noGrp="1"/>
          </p:cNvSpPr>
          <p:nvPr>
            <p:ph type="sldNum" sz="quarter" idx="10"/>
          </p:nvPr>
        </p:nvSpPr>
        <p:spPr/>
        <p:txBody>
          <a:bodyPr/>
          <a:lstStyle/>
          <a:p>
            <a:fld id="{6184BF39-4619-4C83-A6FB-577BD3A2018F}" type="slidenum">
              <a:rPr lang="en-US" smtClean="0"/>
              <a:t>47</a:t>
            </a:fld>
            <a:endParaRPr lang="en-US" dirty="0"/>
          </a:p>
        </p:txBody>
      </p:sp>
    </p:spTree>
    <p:extLst>
      <p:ext uri="{BB962C8B-B14F-4D97-AF65-F5344CB8AC3E}">
        <p14:creationId xmlns:p14="http://schemas.microsoft.com/office/powerpoint/2010/main" val="35610540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anose="020B0604020202020204" pitchFamily="34" charset="0"/>
              </a:rPr>
              <a:t>Need to make sure that it is clear on airline type versus tank – clarify these two </a:t>
            </a:r>
          </a:p>
          <a:p>
            <a:endParaRPr lang="en-US" smtClean="0">
              <a:latin typeface="Arial" panose="020B0604020202020204" pitchFamily="34" charset="0"/>
            </a:endParaRPr>
          </a:p>
          <a:p>
            <a:r>
              <a:rPr lang="en-US" smtClean="0">
                <a:latin typeface="Arial" panose="020B0604020202020204" pitchFamily="34" charset="0"/>
              </a:rPr>
              <a:t>Airline versus tank </a:t>
            </a:r>
          </a:p>
          <a:p>
            <a:endParaRPr lang="en-US" smtClean="0">
              <a:latin typeface="Arial" panose="020B0604020202020204" pitchFamily="34" charset="0"/>
            </a:endParaRPr>
          </a:p>
          <a:p>
            <a:r>
              <a:rPr lang="en-US" smtClean="0">
                <a:latin typeface="Arial" panose="020B0604020202020204" pitchFamily="34" charset="0"/>
              </a:rPr>
              <a:t>Problems with these related to hose – cutting off air supply etc</a:t>
            </a:r>
          </a:p>
          <a:p>
            <a:endParaRPr lang="en-US" smtClean="0">
              <a:latin typeface="Arial" panose="020B0604020202020204" pitchFamily="34" charset="0"/>
            </a:endParaRPr>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panose="020B0604020202020204" pitchFamily="34" charset="0"/>
              </a:defRPr>
            </a:lvl1pPr>
            <a:lvl2pPr marL="754243" indent="-290093" eaLnBrk="0" hangingPunct="0">
              <a:defRPr sz="2000" i="1">
                <a:solidFill>
                  <a:schemeClr val="tx1"/>
                </a:solidFill>
                <a:latin typeface="Arial" panose="020B0604020202020204" pitchFamily="34" charset="0"/>
              </a:defRPr>
            </a:lvl2pPr>
            <a:lvl3pPr marL="1160374" indent="-232075" eaLnBrk="0" hangingPunct="0">
              <a:defRPr sz="2000" i="1">
                <a:solidFill>
                  <a:schemeClr val="tx1"/>
                </a:solidFill>
                <a:latin typeface="Arial" panose="020B0604020202020204" pitchFamily="34" charset="0"/>
              </a:defRPr>
            </a:lvl3pPr>
            <a:lvl4pPr marL="1624523" indent="-232075" eaLnBrk="0" hangingPunct="0">
              <a:defRPr sz="2000" i="1">
                <a:solidFill>
                  <a:schemeClr val="tx1"/>
                </a:solidFill>
                <a:latin typeface="Arial" panose="020B0604020202020204" pitchFamily="34" charset="0"/>
              </a:defRPr>
            </a:lvl4pPr>
            <a:lvl5pPr marL="2088672" indent="-232075" eaLnBrk="0" hangingPunct="0">
              <a:defRPr sz="2000" i="1">
                <a:solidFill>
                  <a:schemeClr val="tx1"/>
                </a:solidFill>
                <a:latin typeface="Arial" panose="020B0604020202020204" pitchFamily="34" charset="0"/>
              </a:defRPr>
            </a:lvl5pPr>
            <a:lvl6pPr marL="2552822" indent="-232075" eaLnBrk="0" fontAlgn="base" hangingPunct="0">
              <a:spcBef>
                <a:spcPct val="50000"/>
              </a:spcBef>
              <a:spcAft>
                <a:spcPct val="0"/>
              </a:spcAft>
              <a:defRPr sz="2000" i="1">
                <a:solidFill>
                  <a:schemeClr val="tx1"/>
                </a:solidFill>
                <a:latin typeface="Arial" panose="020B0604020202020204" pitchFamily="34" charset="0"/>
              </a:defRPr>
            </a:lvl6pPr>
            <a:lvl7pPr marL="3016971" indent="-232075" eaLnBrk="0" fontAlgn="base" hangingPunct="0">
              <a:spcBef>
                <a:spcPct val="50000"/>
              </a:spcBef>
              <a:spcAft>
                <a:spcPct val="0"/>
              </a:spcAft>
              <a:defRPr sz="2000" i="1">
                <a:solidFill>
                  <a:schemeClr val="tx1"/>
                </a:solidFill>
                <a:latin typeface="Arial" panose="020B0604020202020204" pitchFamily="34" charset="0"/>
              </a:defRPr>
            </a:lvl7pPr>
            <a:lvl8pPr marL="3481121" indent="-232075" eaLnBrk="0" fontAlgn="base" hangingPunct="0">
              <a:spcBef>
                <a:spcPct val="50000"/>
              </a:spcBef>
              <a:spcAft>
                <a:spcPct val="0"/>
              </a:spcAft>
              <a:defRPr sz="2000" i="1">
                <a:solidFill>
                  <a:schemeClr val="tx1"/>
                </a:solidFill>
                <a:latin typeface="Arial" panose="020B0604020202020204" pitchFamily="34" charset="0"/>
              </a:defRPr>
            </a:lvl8pPr>
            <a:lvl9pPr marL="3945270" indent="-232075" eaLnBrk="0" fontAlgn="base" hangingPunct="0">
              <a:spcBef>
                <a:spcPct val="50000"/>
              </a:spcBef>
              <a:spcAft>
                <a:spcPct val="0"/>
              </a:spcAft>
              <a:defRPr sz="2000" i="1">
                <a:solidFill>
                  <a:schemeClr val="tx1"/>
                </a:solidFill>
                <a:latin typeface="Arial" panose="020B0604020202020204" pitchFamily="34" charset="0"/>
              </a:defRPr>
            </a:lvl9pPr>
          </a:lstStyle>
          <a:p>
            <a:fld id="{9B66841E-8D89-4636-97E2-A020F6E3D217}" type="slidenum">
              <a:rPr lang="en-US" sz="1200" i="0">
                <a:latin typeface="Times New Roman" panose="02020603050405020304" pitchFamily="18" charset="0"/>
              </a:rPr>
              <a:pPr/>
              <a:t>48</a:t>
            </a:fld>
            <a:endParaRPr lang="en-US" sz="1200" i="0">
              <a:latin typeface="Times New Roman" panose="02020603050405020304" pitchFamily="18" charset="0"/>
            </a:endParaRPr>
          </a:p>
        </p:txBody>
      </p:sp>
    </p:spTree>
    <p:extLst>
      <p:ext uri="{BB962C8B-B14F-4D97-AF65-F5344CB8AC3E}">
        <p14:creationId xmlns:p14="http://schemas.microsoft.com/office/powerpoint/2010/main" val="11267600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anose="020B0604020202020204" pitchFamily="34" charset="0"/>
              </a:rPr>
              <a:t>OSHA requires fit testing performed annually [in 29 CFR 1910.134(f)(2)] if the employee is required to wear the respirator by the employer or is exposed above the PELs.</a:t>
            </a:r>
          </a:p>
          <a:p>
            <a:r>
              <a:rPr lang="en-US" sz="1200" kern="1200" dirty="0" smtClean="0">
                <a:solidFill>
                  <a:schemeClr val="tx1"/>
                </a:solidFill>
                <a:effectLst/>
                <a:latin typeface="+mn-lt"/>
                <a:ea typeface="+mn-ea"/>
                <a:cs typeface="+mn-cs"/>
              </a:rPr>
              <a:t>General Industry Standards, such as 1910.146, 1910.147 and 1910.134, are not applicable to agriculture. Depending on the establishments business classification [Standard Industrial Classification (SIC) or North American Industry Classification System (NAICS) codes], these standards may or may not apply. However, OSHA could cite the General Duty Clause using the general industry standard, consensus standard, and/or industry practice as a reference, for an agriculture business if appropriate. In addition the employer could be liable in a court of law.</a:t>
            </a:r>
            <a:endParaRPr lang="en-US" dirty="0" smtClean="0">
              <a:latin typeface="Arial" panose="020B0604020202020204" pitchFamily="34" charset="0"/>
            </a:endParaRPr>
          </a:p>
        </p:txBody>
      </p:sp>
      <p:sp>
        <p:nvSpPr>
          <p:cNvPr id="107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panose="020B0604020202020204" pitchFamily="34" charset="0"/>
              </a:defRPr>
            </a:lvl1pPr>
            <a:lvl2pPr marL="754243" indent="-290093" eaLnBrk="0" hangingPunct="0">
              <a:defRPr sz="2000" i="1">
                <a:solidFill>
                  <a:schemeClr val="tx1"/>
                </a:solidFill>
                <a:latin typeface="Arial" panose="020B0604020202020204" pitchFamily="34" charset="0"/>
              </a:defRPr>
            </a:lvl2pPr>
            <a:lvl3pPr marL="1160374" indent="-232075" eaLnBrk="0" hangingPunct="0">
              <a:defRPr sz="2000" i="1">
                <a:solidFill>
                  <a:schemeClr val="tx1"/>
                </a:solidFill>
                <a:latin typeface="Arial" panose="020B0604020202020204" pitchFamily="34" charset="0"/>
              </a:defRPr>
            </a:lvl3pPr>
            <a:lvl4pPr marL="1624523" indent="-232075" eaLnBrk="0" hangingPunct="0">
              <a:defRPr sz="2000" i="1">
                <a:solidFill>
                  <a:schemeClr val="tx1"/>
                </a:solidFill>
                <a:latin typeface="Arial" panose="020B0604020202020204" pitchFamily="34" charset="0"/>
              </a:defRPr>
            </a:lvl4pPr>
            <a:lvl5pPr marL="2088672" indent="-232075" eaLnBrk="0" hangingPunct="0">
              <a:defRPr sz="2000" i="1">
                <a:solidFill>
                  <a:schemeClr val="tx1"/>
                </a:solidFill>
                <a:latin typeface="Arial" panose="020B0604020202020204" pitchFamily="34" charset="0"/>
              </a:defRPr>
            </a:lvl5pPr>
            <a:lvl6pPr marL="2552822" indent="-232075" eaLnBrk="0" fontAlgn="base" hangingPunct="0">
              <a:spcBef>
                <a:spcPct val="50000"/>
              </a:spcBef>
              <a:spcAft>
                <a:spcPct val="0"/>
              </a:spcAft>
              <a:defRPr sz="2000" i="1">
                <a:solidFill>
                  <a:schemeClr val="tx1"/>
                </a:solidFill>
                <a:latin typeface="Arial" panose="020B0604020202020204" pitchFamily="34" charset="0"/>
              </a:defRPr>
            </a:lvl6pPr>
            <a:lvl7pPr marL="3016971" indent="-232075" eaLnBrk="0" fontAlgn="base" hangingPunct="0">
              <a:spcBef>
                <a:spcPct val="50000"/>
              </a:spcBef>
              <a:spcAft>
                <a:spcPct val="0"/>
              </a:spcAft>
              <a:defRPr sz="2000" i="1">
                <a:solidFill>
                  <a:schemeClr val="tx1"/>
                </a:solidFill>
                <a:latin typeface="Arial" panose="020B0604020202020204" pitchFamily="34" charset="0"/>
              </a:defRPr>
            </a:lvl7pPr>
            <a:lvl8pPr marL="3481121" indent="-232075" eaLnBrk="0" fontAlgn="base" hangingPunct="0">
              <a:spcBef>
                <a:spcPct val="50000"/>
              </a:spcBef>
              <a:spcAft>
                <a:spcPct val="0"/>
              </a:spcAft>
              <a:defRPr sz="2000" i="1">
                <a:solidFill>
                  <a:schemeClr val="tx1"/>
                </a:solidFill>
                <a:latin typeface="Arial" panose="020B0604020202020204" pitchFamily="34" charset="0"/>
              </a:defRPr>
            </a:lvl8pPr>
            <a:lvl9pPr marL="3945270" indent="-232075" eaLnBrk="0" fontAlgn="base" hangingPunct="0">
              <a:spcBef>
                <a:spcPct val="50000"/>
              </a:spcBef>
              <a:spcAft>
                <a:spcPct val="0"/>
              </a:spcAft>
              <a:defRPr sz="2000" i="1">
                <a:solidFill>
                  <a:schemeClr val="tx1"/>
                </a:solidFill>
                <a:latin typeface="Arial" panose="020B0604020202020204" pitchFamily="34" charset="0"/>
              </a:defRPr>
            </a:lvl9pPr>
          </a:lstStyle>
          <a:p>
            <a:fld id="{C32902FD-B768-4566-BF2F-B3C7BA54C542}" type="slidenum">
              <a:rPr lang="en-US" sz="1200" i="0">
                <a:latin typeface="Times New Roman" panose="02020603050405020304" pitchFamily="18" charset="0"/>
              </a:rPr>
              <a:pPr/>
              <a:t>49</a:t>
            </a:fld>
            <a:endParaRPr lang="en-US" sz="1200" i="0">
              <a:latin typeface="Times New Roman" panose="02020603050405020304" pitchFamily="18" charset="0"/>
            </a:endParaRPr>
          </a:p>
        </p:txBody>
      </p:sp>
    </p:spTree>
    <p:extLst>
      <p:ext uri="{BB962C8B-B14F-4D97-AF65-F5344CB8AC3E}">
        <p14:creationId xmlns:p14="http://schemas.microsoft.com/office/powerpoint/2010/main" val="773023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dirty="0" smtClean="0"/>
              <a:t>Davis E Hill, EMT-P, </a:t>
            </a:r>
            <a:r>
              <a:rPr lang="en-US" dirty="0"/>
              <a:t>Sr. Extension Associate, The Pennsylvania State University, www.agsafety.psu.edu</a:t>
            </a:r>
          </a:p>
          <a:p>
            <a:r>
              <a:rPr lang="en-US" dirty="0"/>
              <a:t/>
            </a:r>
            <a:br>
              <a:rPr lang="en-US" dirty="0"/>
            </a:br>
            <a:r>
              <a:rPr lang="en-US" dirty="0" smtClean="0"/>
              <a:t>Picture</a:t>
            </a:r>
            <a:r>
              <a:rPr lang="en-US" baseline="0" dirty="0" smtClean="0"/>
              <a:t> from OSHA Evacuation Plans and Procedures.</a:t>
            </a:r>
            <a:endParaRPr lang="en-US" dirty="0" smtClean="0"/>
          </a:p>
        </p:txBody>
      </p:sp>
      <p:sp>
        <p:nvSpPr>
          <p:cNvPr id="4" name="Slide Number Placeholder 3"/>
          <p:cNvSpPr>
            <a:spLocks noGrp="1"/>
          </p:cNvSpPr>
          <p:nvPr>
            <p:ph type="sldNum" sz="quarter" idx="10"/>
          </p:nvPr>
        </p:nvSpPr>
        <p:spPr/>
        <p:txBody>
          <a:bodyPr/>
          <a:lstStyle/>
          <a:p>
            <a:fld id="{2AEE1135-E3E1-45FA-B126-831279701FF5}" type="slidenum">
              <a:rPr lang="en-US" smtClean="0"/>
              <a:t>51</a:t>
            </a:fld>
            <a:endParaRPr lang="en-US"/>
          </a:p>
        </p:txBody>
      </p:sp>
    </p:spTree>
    <p:extLst>
      <p:ext uri="{BB962C8B-B14F-4D97-AF65-F5344CB8AC3E}">
        <p14:creationId xmlns:p14="http://schemas.microsoft.com/office/powerpoint/2010/main" val="4461553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effectLst/>
            </a:endParaRPr>
          </a:p>
          <a:p>
            <a:r>
              <a:rPr lang="en-US" dirty="0" smtClean="0"/>
              <a:t>Used with permission: David Schmidt, University of Minnesota </a:t>
            </a:r>
            <a:endParaRPr lang="en-US" dirty="0"/>
          </a:p>
        </p:txBody>
      </p:sp>
      <p:sp>
        <p:nvSpPr>
          <p:cNvPr id="4" name="Slide Number Placeholder 3"/>
          <p:cNvSpPr>
            <a:spLocks noGrp="1"/>
          </p:cNvSpPr>
          <p:nvPr>
            <p:ph type="sldNum" sz="quarter" idx="10"/>
          </p:nvPr>
        </p:nvSpPr>
        <p:spPr/>
        <p:txBody>
          <a:bodyPr/>
          <a:lstStyle/>
          <a:p>
            <a:fld id="{6184BF39-4619-4C83-A6FB-577BD3A2018F}" type="slidenum">
              <a:rPr lang="en-US" smtClean="0"/>
              <a:t>52</a:t>
            </a:fld>
            <a:endParaRPr lang="en-US" dirty="0"/>
          </a:p>
        </p:txBody>
      </p:sp>
    </p:spTree>
    <p:extLst>
      <p:ext uri="{BB962C8B-B14F-4D97-AF65-F5344CB8AC3E}">
        <p14:creationId xmlns:p14="http://schemas.microsoft.com/office/powerpoint/2010/main" val="39961354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Picture is from the National Education Center for Agricultural Safety. Permission given to use photo</a:t>
            </a:r>
          </a:p>
          <a:p>
            <a:endParaRPr lang="en-US" dirty="0"/>
          </a:p>
        </p:txBody>
      </p:sp>
      <p:sp>
        <p:nvSpPr>
          <p:cNvPr id="4" name="Slide Number Placeholder 3"/>
          <p:cNvSpPr>
            <a:spLocks noGrp="1"/>
          </p:cNvSpPr>
          <p:nvPr>
            <p:ph type="sldNum" sz="quarter" idx="10"/>
          </p:nvPr>
        </p:nvSpPr>
        <p:spPr/>
        <p:txBody>
          <a:bodyPr/>
          <a:lstStyle/>
          <a:p>
            <a:fld id="{2AEE1135-E3E1-45FA-B126-831279701FF5}" type="slidenum">
              <a:rPr lang="en-US" smtClean="0"/>
              <a:t>53</a:t>
            </a:fld>
            <a:endParaRPr lang="en-US"/>
          </a:p>
        </p:txBody>
      </p:sp>
    </p:spTree>
    <p:extLst>
      <p:ext uri="{BB962C8B-B14F-4D97-AF65-F5344CB8AC3E}">
        <p14:creationId xmlns:p14="http://schemas.microsoft.com/office/powerpoint/2010/main" val="7612156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Permission</a:t>
            </a:r>
            <a:r>
              <a:rPr lang="en-US" baseline="0" dirty="0" smtClean="0"/>
              <a:t> from Dave Hill</a:t>
            </a:r>
            <a:endParaRPr lang="en-US" dirty="0"/>
          </a:p>
        </p:txBody>
      </p:sp>
      <p:sp>
        <p:nvSpPr>
          <p:cNvPr id="4" name="Slide Number Placeholder 3"/>
          <p:cNvSpPr>
            <a:spLocks noGrp="1"/>
          </p:cNvSpPr>
          <p:nvPr>
            <p:ph type="sldNum" sz="quarter" idx="10"/>
          </p:nvPr>
        </p:nvSpPr>
        <p:spPr/>
        <p:txBody>
          <a:bodyPr/>
          <a:lstStyle/>
          <a:p>
            <a:fld id="{2AEE1135-E3E1-45FA-B126-831279701FF5}" type="slidenum">
              <a:rPr lang="en-US" smtClean="0"/>
              <a:t>54</a:t>
            </a:fld>
            <a:endParaRPr lang="en-US"/>
          </a:p>
        </p:txBody>
      </p:sp>
    </p:spTree>
    <p:extLst>
      <p:ext uri="{BB962C8B-B14F-4D97-AF65-F5344CB8AC3E}">
        <p14:creationId xmlns:p14="http://schemas.microsoft.com/office/powerpoint/2010/main" val="26773763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Permission</a:t>
            </a:r>
            <a:r>
              <a:rPr lang="en-US" baseline="0" dirty="0" smtClean="0"/>
              <a:t> from Dave Hill</a:t>
            </a:r>
            <a:endParaRPr lang="en-US" dirty="0" smtClean="0"/>
          </a:p>
          <a:p>
            <a:endParaRPr lang="en-US" dirty="0"/>
          </a:p>
        </p:txBody>
      </p:sp>
      <p:sp>
        <p:nvSpPr>
          <p:cNvPr id="4" name="Slide Number Placeholder 3"/>
          <p:cNvSpPr>
            <a:spLocks noGrp="1"/>
          </p:cNvSpPr>
          <p:nvPr>
            <p:ph type="sldNum" sz="quarter" idx="10"/>
          </p:nvPr>
        </p:nvSpPr>
        <p:spPr/>
        <p:txBody>
          <a:bodyPr/>
          <a:lstStyle/>
          <a:p>
            <a:fld id="{2AEE1135-E3E1-45FA-B126-831279701FF5}" type="slidenum">
              <a:rPr lang="en-US" smtClean="0"/>
              <a:t>55</a:t>
            </a:fld>
            <a:endParaRPr lang="en-US"/>
          </a:p>
        </p:txBody>
      </p:sp>
    </p:spTree>
    <p:extLst>
      <p:ext uri="{BB962C8B-B14F-4D97-AF65-F5344CB8AC3E}">
        <p14:creationId xmlns:p14="http://schemas.microsoft.com/office/powerpoint/2010/main" val="21891260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65707" indent="-294502">
              <a:defRPr>
                <a:solidFill>
                  <a:schemeClr val="tx1"/>
                </a:solidFill>
                <a:latin typeface="Arial" panose="020B0604020202020204" pitchFamily="34" charset="0"/>
              </a:defRPr>
            </a:lvl2pPr>
            <a:lvl3pPr marL="1178012" indent="-235603">
              <a:defRPr>
                <a:solidFill>
                  <a:schemeClr val="tx1"/>
                </a:solidFill>
                <a:latin typeface="Arial" panose="020B0604020202020204" pitchFamily="34" charset="0"/>
              </a:defRPr>
            </a:lvl3pPr>
            <a:lvl4pPr marL="1649216" indent="-235603">
              <a:defRPr>
                <a:solidFill>
                  <a:schemeClr val="tx1"/>
                </a:solidFill>
                <a:latin typeface="Arial" panose="020B0604020202020204" pitchFamily="34" charset="0"/>
              </a:defRPr>
            </a:lvl4pPr>
            <a:lvl5pPr marL="2120420" indent="-235603">
              <a:defRPr>
                <a:solidFill>
                  <a:schemeClr val="tx1"/>
                </a:solidFill>
                <a:latin typeface="Arial" panose="020B0604020202020204" pitchFamily="34" charset="0"/>
              </a:defRPr>
            </a:lvl5pPr>
            <a:lvl6pPr marL="2591625" indent="-235603" eaLnBrk="0" fontAlgn="base" hangingPunct="0">
              <a:spcBef>
                <a:spcPct val="0"/>
              </a:spcBef>
              <a:spcAft>
                <a:spcPct val="0"/>
              </a:spcAft>
              <a:defRPr>
                <a:solidFill>
                  <a:schemeClr val="tx1"/>
                </a:solidFill>
                <a:latin typeface="Arial" panose="020B0604020202020204" pitchFamily="34" charset="0"/>
              </a:defRPr>
            </a:lvl6pPr>
            <a:lvl7pPr marL="3062829" indent="-235603" eaLnBrk="0" fontAlgn="base" hangingPunct="0">
              <a:spcBef>
                <a:spcPct val="0"/>
              </a:spcBef>
              <a:spcAft>
                <a:spcPct val="0"/>
              </a:spcAft>
              <a:defRPr>
                <a:solidFill>
                  <a:schemeClr val="tx1"/>
                </a:solidFill>
                <a:latin typeface="Arial" panose="020B0604020202020204" pitchFamily="34" charset="0"/>
              </a:defRPr>
            </a:lvl7pPr>
            <a:lvl8pPr marL="3534034" indent="-235603" eaLnBrk="0" fontAlgn="base" hangingPunct="0">
              <a:spcBef>
                <a:spcPct val="0"/>
              </a:spcBef>
              <a:spcAft>
                <a:spcPct val="0"/>
              </a:spcAft>
              <a:defRPr>
                <a:solidFill>
                  <a:schemeClr val="tx1"/>
                </a:solidFill>
                <a:latin typeface="Arial" panose="020B0604020202020204" pitchFamily="34" charset="0"/>
              </a:defRPr>
            </a:lvl8pPr>
            <a:lvl9pPr marL="4005238" indent="-235603" eaLnBrk="0" fontAlgn="base" hangingPunct="0">
              <a:spcBef>
                <a:spcPct val="0"/>
              </a:spcBef>
              <a:spcAft>
                <a:spcPct val="0"/>
              </a:spcAft>
              <a:defRPr>
                <a:solidFill>
                  <a:schemeClr val="tx1"/>
                </a:solidFill>
                <a:latin typeface="Arial" panose="020B0604020202020204" pitchFamily="34" charset="0"/>
              </a:defRPr>
            </a:lvl9pPr>
          </a:lstStyle>
          <a:p>
            <a:fld id="{0D6D1B7D-34EF-48F4-8C0B-73AB057F9307}" type="slidenum">
              <a:rPr lang="en-US"/>
              <a:pPr/>
              <a:t>56</a:t>
            </a:fld>
            <a:endParaRPr 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Picture is from the National Education Center for Agricultural Safety. Permission given to use photo</a:t>
            </a:r>
          </a:p>
          <a:p>
            <a:pPr eaLnBrk="1" hangingPunct="1"/>
            <a:endParaRPr lang="en-US" dirty="0" smtClean="0"/>
          </a:p>
        </p:txBody>
      </p:sp>
    </p:spTree>
    <p:extLst>
      <p:ext uri="{BB962C8B-B14F-4D97-AF65-F5344CB8AC3E}">
        <p14:creationId xmlns:p14="http://schemas.microsoft.com/office/powerpoint/2010/main" val="3532679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USDA</a:t>
            </a:r>
            <a:r>
              <a:rPr lang="en-US" baseline="0" dirty="0" smtClean="0"/>
              <a:t> Animal Manure Management.</a:t>
            </a:r>
            <a:endParaRPr lang="en-US" dirty="0"/>
          </a:p>
        </p:txBody>
      </p:sp>
      <p:sp>
        <p:nvSpPr>
          <p:cNvPr id="4" name="Slide Number Placeholder 3"/>
          <p:cNvSpPr>
            <a:spLocks noGrp="1"/>
          </p:cNvSpPr>
          <p:nvPr>
            <p:ph type="sldNum" sz="quarter" idx="10"/>
          </p:nvPr>
        </p:nvSpPr>
        <p:spPr/>
        <p:txBody>
          <a:bodyPr/>
          <a:lstStyle/>
          <a:p>
            <a:fld id="{2AEE1135-E3E1-45FA-B126-831279701FF5}" type="slidenum">
              <a:rPr lang="en-US" smtClean="0"/>
              <a:t>5</a:t>
            </a:fld>
            <a:endParaRPr lang="en-US"/>
          </a:p>
        </p:txBody>
      </p:sp>
    </p:spTree>
    <p:extLst>
      <p:ext uri="{BB962C8B-B14F-4D97-AF65-F5344CB8AC3E}">
        <p14:creationId xmlns:p14="http://schemas.microsoft.com/office/powerpoint/2010/main" val="166885908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65707" indent="-294502">
              <a:defRPr>
                <a:solidFill>
                  <a:schemeClr val="tx1"/>
                </a:solidFill>
                <a:latin typeface="Arial" panose="020B0604020202020204" pitchFamily="34" charset="0"/>
              </a:defRPr>
            </a:lvl2pPr>
            <a:lvl3pPr marL="1178012" indent="-235603">
              <a:defRPr>
                <a:solidFill>
                  <a:schemeClr val="tx1"/>
                </a:solidFill>
                <a:latin typeface="Arial" panose="020B0604020202020204" pitchFamily="34" charset="0"/>
              </a:defRPr>
            </a:lvl3pPr>
            <a:lvl4pPr marL="1649216" indent="-235603">
              <a:defRPr>
                <a:solidFill>
                  <a:schemeClr val="tx1"/>
                </a:solidFill>
                <a:latin typeface="Arial" panose="020B0604020202020204" pitchFamily="34" charset="0"/>
              </a:defRPr>
            </a:lvl4pPr>
            <a:lvl5pPr marL="2120420" indent="-235603">
              <a:defRPr>
                <a:solidFill>
                  <a:schemeClr val="tx1"/>
                </a:solidFill>
                <a:latin typeface="Arial" panose="020B0604020202020204" pitchFamily="34" charset="0"/>
              </a:defRPr>
            </a:lvl5pPr>
            <a:lvl6pPr marL="2591625" indent="-235603" eaLnBrk="0" fontAlgn="base" hangingPunct="0">
              <a:spcBef>
                <a:spcPct val="0"/>
              </a:spcBef>
              <a:spcAft>
                <a:spcPct val="0"/>
              </a:spcAft>
              <a:defRPr>
                <a:solidFill>
                  <a:schemeClr val="tx1"/>
                </a:solidFill>
                <a:latin typeface="Arial" panose="020B0604020202020204" pitchFamily="34" charset="0"/>
              </a:defRPr>
            </a:lvl6pPr>
            <a:lvl7pPr marL="3062829" indent="-235603" eaLnBrk="0" fontAlgn="base" hangingPunct="0">
              <a:spcBef>
                <a:spcPct val="0"/>
              </a:spcBef>
              <a:spcAft>
                <a:spcPct val="0"/>
              </a:spcAft>
              <a:defRPr>
                <a:solidFill>
                  <a:schemeClr val="tx1"/>
                </a:solidFill>
                <a:latin typeface="Arial" panose="020B0604020202020204" pitchFamily="34" charset="0"/>
              </a:defRPr>
            </a:lvl7pPr>
            <a:lvl8pPr marL="3534034" indent="-235603" eaLnBrk="0" fontAlgn="base" hangingPunct="0">
              <a:spcBef>
                <a:spcPct val="0"/>
              </a:spcBef>
              <a:spcAft>
                <a:spcPct val="0"/>
              </a:spcAft>
              <a:defRPr>
                <a:solidFill>
                  <a:schemeClr val="tx1"/>
                </a:solidFill>
                <a:latin typeface="Arial" panose="020B0604020202020204" pitchFamily="34" charset="0"/>
              </a:defRPr>
            </a:lvl8pPr>
            <a:lvl9pPr marL="4005238" indent="-235603" eaLnBrk="0" fontAlgn="base" hangingPunct="0">
              <a:spcBef>
                <a:spcPct val="0"/>
              </a:spcBef>
              <a:spcAft>
                <a:spcPct val="0"/>
              </a:spcAft>
              <a:defRPr>
                <a:solidFill>
                  <a:schemeClr val="tx1"/>
                </a:solidFill>
                <a:latin typeface="Arial" panose="020B0604020202020204" pitchFamily="34" charset="0"/>
              </a:defRPr>
            </a:lvl9pPr>
          </a:lstStyle>
          <a:p>
            <a:fld id="{686AED33-FD71-46AC-95C9-2C63D32AEA3A}" type="slidenum">
              <a:rPr lang="en-US"/>
              <a:pPr/>
              <a:t>57</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255884051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65707" indent="-294502">
              <a:defRPr>
                <a:solidFill>
                  <a:schemeClr val="tx1"/>
                </a:solidFill>
                <a:latin typeface="Arial" panose="020B0604020202020204" pitchFamily="34" charset="0"/>
              </a:defRPr>
            </a:lvl2pPr>
            <a:lvl3pPr marL="1178012" indent="-235603">
              <a:defRPr>
                <a:solidFill>
                  <a:schemeClr val="tx1"/>
                </a:solidFill>
                <a:latin typeface="Arial" panose="020B0604020202020204" pitchFamily="34" charset="0"/>
              </a:defRPr>
            </a:lvl3pPr>
            <a:lvl4pPr marL="1649216" indent="-235603">
              <a:defRPr>
                <a:solidFill>
                  <a:schemeClr val="tx1"/>
                </a:solidFill>
                <a:latin typeface="Arial" panose="020B0604020202020204" pitchFamily="34" charset="0"/>
              </a:defRPr>
            </a:lvl4pPr>
            <a:lvl5pPr marL="2120420" indent="-235603">
              <a:defRPr>
                <a:solidFill>
                  <a:schemeClr val="tx1"/>
                </a:solidFill>
                <a:latin typeface="Arial" panose="020B0604020202020204" pitchFamily="34" charset="0"/>
              </a:defRPr>
            </a:lvl5pPr>
            <a:lvl6pPr marL="2591625" indent="-235603" eaLnBrk="0" fontAlgn="base" hangingPunct="0">
              <a:spcBef>
                <a:spcPct val="0"/>
              </a:spcBef>
              <a:spcAft>
                <a:spcPct val="0"/>
              </a:spcAft>
              <a:defRPr>
                <a:solidFill>
                  <a:schemeClr val="tx1"/>
                </a:solidFill>
                <a:latin typeface="Arial" panose="020B0604020202020204" pitchFamily="34" charset="0"/>
              </a:defRPr>
            </a:lvl6pPr>
            <a:lvl7pPr marL="3062829" indent="-235603" eaLnBrk="0" fontAlgn="base" hangingPunct="0">
              <a:spcBef>
                <a:spcPct val="0"/>
              </a:spcBef>
              <a:spcAft>
                <a:spcPct val="0"/>
              </a:spcAft>
              <a:defRPr>
                <a:solidFill>
                  <a:schemeClr val="tx1"/>
                </a:solidFill>
                <a:latin typeface="Arial" panose="020B0604020202020204" pitchFamily="34" charset="0"/>
              </a:defRPr>
            </a:lvl7pPr>
            <a:lvl8pPr marL="3534034" indent="-235603" eaLnBrk="0" fontAlgn="base" hangingPunct="0">
              <a:spcBef>
                <a:spcPct val="0"/>
              </a:spcBef>
              <a:spcAft>
                <a:spcPct val="0"/>
              </a:spcAft>
              <a:defRPr>
                <a:solidFill>
                  <a:schemeClr val="tx1"/>
                </a:solidFill>
                <a:latin typeface="Arial" panose="020B0604020202020204" pitchFamily="34" charset="0"/>
              </a:defRPr>
            </a:lvl8pPr>
            <a:lvl9pPr marL="4005238" indent="-235603" eaLnBrk="0" fontAlgn="base" hangingPunct="0">
              <a:spcBef>
                <a:spcPct val="0"/>
              </a:spcBef>
              <a:spcAft>
                <a:spcPct val="0"/>
              </a:spcAft>
              <a:defRPr>
                <a:solidFill>
                  <a:schemeClr val="tx1"/>
                </a:solidFill>
                <a:latin typeface="Arial" panose="020B0604020202020204" pitchFamily="34" charset="0"/>
              </a:defRPr>
            </a:lvl9pPr>
          </a:lstStyle>
          <a:p>
            <a:fld id="{CAF915BF-2F26-4866-B113-3FB787CA9457}" type="slidenum">
              <a:rPr lang="en-US"/>
              <a:pPr/>
              <a:t>58</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341185042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65707" indent="-294502">
              <a:defRPr>
                <a:solidFill>
                  <a:schemeClr val="tx1"/>
                </a:solidFill>
                <a:latin typeface="Arial" panose="020B0604020202020204" pitchFamily="34" charset="0"/>
              </a:defRPr>
            </a:lvl2pPr>
            <a:lvl3pPr marL="1178012" indent="-235603">
              <a:defRPr>
                <a:solidFill>
                  <a:schemeClr val="tx1"/>
                </a:solidFill>
                <a:latin typeface="Arial" panose="020B0604020202020204" pitchFamily="34" charset="0"/>
              </a:defRPr>
            </a:lvl3pPr>
            <a:lvl4pPr marL="1649216" indent="-235603">
              <a:defRPr>
                <a:solidFill>
                  <a:schemeClr val="tx1"/>
                </a:solidFill>
                <a:latin typeface="Arial" panose="020B0604020202020204" pitchFamily="34" charset="0"/>
              </a:defRPr>
            </a:lvl4pPr>
            <a:lvl5pPr marL="2120420" indent="-235603">
              <a:defRPr>
                <a:solidFill>
                  <a:schemeClr val="tx1"/>
                </a:solidFill>
                <a:latin typeface="Arial" panose="020B0604020202020204" pitchFamily="34" charset="0"/>
              </a:defRPr>
            </a:lvl5pPr>
            <a:lvl6pPr marL="2591625" indent="-235603" eaLnBrk="0" fontAlgn="base" hangingPunct="0">
              <a:spcBef>
                <a:spcPct val="0"/>
              </a:spcBef>
              <a:spcAft>
                <a:spcPct val="0"/>
              </a:spcAft>
              <a:defRPr>
                <a:solidFill>
                  <a:schemeClr val="tx1"/>
                </a:solidFill>
                <a:latin typeface="Arial" panose="020B0604020202020204" pitchFamily="34" charset="0"/>
              </a:defRPr>
            </a:lvl6pPr>
            <a:lvl7pPr marL="3062829" indent="-235603" eaLnBrk="0" fontAlgn="base" hangingPunct="0">
              <a:spcBef>
                <a:spcPct val="0"/>
              </a:spcBef>
              <a:spcAft>
                <a:spcPct val="0"/>
              </a:spcAft>
              <a:defRPr>
                <a:solidFill>
                  <a:schemeClr val="tx1"/>
                </a:solidFill>
                <a:latin typeface="Arial" panose="020B0604020202020204" pitchFamily="34" charset="0"/>
              </a:defRPr>
            </a:lvl7pPr>
            <a:lvl8pPr marL="3534034" indent="-235603" eaLnBrk="0" fontAlgn="base" hangingPunct="0">
              <a:spcBef>
                <a:spcPct val="0"/>
              </a:spcBef>
              <a:spcAft>
                <a:spcPct val="0"/>
              </a:spcAft>
              <a:defRPr>
                <a:solidFill>
                  <a:schemeClr val="tx1"/>
                </a:solidFill>
                <a:latin typeface="Arial" panose="020B0604020202020204" pitchFamily="34" charset="0"/>
              </a:defRPr>
            </a:lvl8pPr>
            <a:lvl9pPr marL="4005238" indent="-235603" eaLnBrk="0" fontAlgn="base" hangingPunct="0">
              <a:spcBef>
                <a:spcPct val="0"/>
              </a:spcBef>
              <a:spcAft>
                <a:spcPct val="0"/>
              </a:spcAft>
              <a:defRPr>
                <a:solidFill>
                  <a:schemeClr val="tx1"/>
                </a:solidFill>
                <a:latin typeface="Arial" panose="020B0604020202020204" pitchFamily="34" charset="0"/>
              </a:defRPr>
            </a:lvl9pPr>
          </a:lstStyle>
          <a:p>
            <a:fld id="{00F98E58-B57F-44EF-A304-582CA919C6E2}" type="slidenum">
              <a:rPr lang="en-US"/>
              <a:pPr/>
              <a:t>59</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274865726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NECAS</a:t>
            </a:r>
            <a:endParaRPr lang="en-US" dirty="0"/>
          </a:p>
        </p:txBody>
      </p:sp>
      <p:sp>
        <p:nvSpPr>
          <p:cNvPr id="4" name="Slide Number Placeholder 3"/>
          <p:cNvSpPr>
            <a:spLocks noGrp="1"/>
          </p:cNvSpPr>
          <p:nvPr>
            <p:ph type="sldNum" sz="quarter" idx="10"/>
          </p:nvPr>
        </p:nvSpPr>
        <p:spPr/>
        <p:txBody>
          <a:bodyPr/>
          <a:lstStyle/>
          <a:p>
            <a:fld id="{6184BF39-4619-4C83-A6FB-577BD3A2018F}" type="slidenum">
              <a:rPr lang="en-US" smtClean="0"/>
              <a:t>60</a:t>
            </a:fld>
            <a:endParaRPr lang="en-US" dirty="0"/>
          </a:p>
        </p:txBody>
      </p:sp>
    </p:spTree>
    <p:extLst>
      <p:ext uri="{BB962C8B-B14F-4D97-AF65-F5344CB8AC3E}">
        <p14:creationId xmlns:p14="http://schemas.microsoft.com/office/powerpoint/2010/main" val="348311398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9400" y="708025"/>
            <a:ext cx="6299200" cy="3544888"/>
          </a:xfrm>
          <a:prstGeom prst="rect">
            <a:avLst/>
          </a:prstGeom>
          <a:noFill/>
          <a:ln w="12700">
            <a:solidFill>
              <a:prstClr val="black"/>
            </a:solidFill>
          </a:ln>
        </p:spPr>
      </p:sp>
      <p:sp>
        <p:nvSpPr>
          <p:cNvPr id="3" name="Notes Placeholder 2"/>
          <p:cNvSpPr>
            <a:spLocks noGrp="1"/>
          </p:cNvSpPr>
          <p:nvPr>
            <p:ph type="body" idx="1"/>
          </p:nvPr>
        </p:nvSpPr>
        <p:spPr>
          <a:xfrm>
            <a:off x="686416" y="4489062"/>
            <a:ext cx="5485169" cy="4254081"/>
          </a:xfrm>
          <a:prstGeom prst="rect">
            <a:avLst/>
          </a:prstGeom>
        </p:spPr>
        <p:txBody>
          <a:bodyPr/>
          <a:lstStyle/>
          <a:p>
            <a:pPr defTabSz="926954" eaLnBrk="0" fontAlgn="base" hangingPunct="0">
              <a:spcBef>
                <a:spcPct val="30000"/>
              </a:spcBef>
              <a:spcAft>
                <a:spcPct val="0"/>
              </a:spcAft>
              <a:defRPr/>
            </a:pPr>
            <a:r>
              <a:rPr lang="en-US" dirty="0" smtClean="0"/>
              <a:t>From OSHA General Industry standard 29 CFR 1910.146</a:t>
            </a:r>
          </a:p>
          <a:p>
            <a:r>
              <a:rPr lang="en-US" dirty="0"/>
              <a:t>Picture</a:t>
            </a:r>
          </a:p>
          <a:p>
            <a:r>
              <a:rPr lang="en-US" dirty="0"/>
              <a:t> </a:t>
            </a:r>
          </a:p>
          <a:p>
            <a:r>
              <a:rPr lang="en-US" dirty="0"/>
              <a:t>Penn State University </a:t>
            </a:r>
          </a:p>
          <a:p>
            <a:r>
              <a:rPr lang="en-US" dirty="0"/>
              <a:t>www.agsafety.psu.edu </a:t>
            </a:r>
            <a:endParaRPr lang="en-US" dirty="0" smtClean="0"/>
          </a:p>
          <a:p>
            <a:r>
              <a:rPr lang="en-US" dirty="0" smtClean="0"/>
              <a:t>Used with permission:</a:t>
            </a:r>
          </a:p>
          <a:p>
            <a:endParaRPr lang="en-US" dirty="0"/>
          </a:p>
          <a:p>
            <a:r>
              <a:rPr lang="en-US" dirty="0"/>
              <a:t> </a:t>
            </a:r>
            <a:r>
              <a:rPr lang="en-US" b="1" dirty="0"/>
              <a:t>Reducing Risk of Entry Into </a:t>
            </a:r>
            <a:endParaRPr lang="en-US" dirty="0"/>
          </a:p>
          <a:p>
            <a:r>
              <a:rPr lang="en-US" b="1" dirty="0"/>
              <a:t>Confined Space Manure Storages </a:t>
            </a:r>
            <a:endParaRPr lang="en-US" dirty="0"/>
          </a:p>
        </p:txBody>
      </p:sp>
    </p:spTree>
    <p:extLst>
      <p:ext uri="{BB962C8B-B14F-4D97-AF65-F5344CB8AC3E}">
        <p14:creationId xmlns:p14="http://schemas.microsoft.com/office/powerpoint/2010/main" val="5956041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EE1135-E3E1-45FA-B126-831279701FF5}" type="slidenum">
              <a:rPr lang="en-US" smtClean="0"/>
              <a:t>62</a:t>
            </a:fld>
            <a:endParaRPr lang="en-US"/>
          </a:p>
        </p:txBody>
      </p:sp>
    </p:spTree>
    <p:extLst>
      <p:ext uri="{BB962C8B-B14F-4D97-AF65-F5344CB8AC3E}">
        <p14:creationId xmlns:p14="http://schemas.microsoft.com/office/powerpoint/2010/main" val="272805597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EE1135-E3E1-45FA-B126-831279701FF5}" type="slidenum">
              <a:rPr lang="en-US" smtClean="0"/>
              <a:t>63</a:t>
            </a:fld>
            <a:endParaRPr lang="en-US"/>
          </a:p>
        </p:txBody>
      </p:sp>
    </p:spTree>
    <p:extLst>
      <p:ext uri="{BB962C8B-B14F-4D97-AF65-F5344CB8AC3E}">
        <p14:creationId xmlns:p14="http://schemas.microsoft.com/office/powerpoint/2010/main" val="26854119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dirty="0" smtClean="0"/>
              <a:t>Davis E Hill, EMT-P, </a:t>
            </a:r>
            <a:r>
              <a:rPr lang="en-US" dirty="0"/>
              <a:t>Sr. Extension Associate, The Pennsylvania State University, www.agsafety.psu.edu</a:t>
            </a:r>
          </a:p>
          <a:p>
            <a:endParaRPr lang="en-US" dirty="0"/>
          </a:p>
        </p:txBody>
      </p:sp>
      <p:sp>
        <p:nvSpPr>
          <p:cNvPr id="4" name="Slide Number Placeholder 3"/>
          <p:cNvSpPr>
            <a:spLocks noGrp="1"/>
          </p:cNvSpPr>
          <p:nvPr>
            <p:ph type="sldNum" sz="quarter" idx="10"/>
          </p:nvPr>
        </p:nvSpPr>
        <p:spPr/>
        <p:txBody>
          <a:bodyPr/>
          <a:lstStyle/>
          <a:p>
            <a:fld id="{2AEE1135-E3E1-45FA-B126-831279701FF5}" type="slidenum">
              <a:rPr lang="en-US" smtClean="0"/>
              <a:t>64</a:t>
            </a:fld>
            <a:endParaRPr lang="en-US"/>
          </a:p>
        </p:txBody>
      </p:sp>
    </p:spTree>
    <p:extLst>
      <p:ext uri="{BB962C8B-B14F-4D97-AF65-F5344CB8AC3E}">
        <p14:creationId xmlns:p14="http://schemas.microsoft.com/office/powerpoint/2010/main" val="14980636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EE1135-E3E1-45FA-B126-831279701FF5}" type="slidenum">
              <a:rPr lang="en-US" smtClean="0"/>
              <a:t>65</a:t>
            </a:fld>
            <a:endParaRPr lang="en-US"/>
          </a:p>
        </p:txBody>
      </p:sp>
    </p:spTree>
    <p:extLst>
      <p:ext uri="{BB962C8B-B14F-4D97-AF65-F5344CB8AC3E}">
        <p14:creationId xmlns:p14="http://schemas.microsoft.com/office/powerpoint/2010/main" val="422941876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NIOSH</a:t>
            </a:r>
            <a:endParaRPr lang="en-US" dirty="0"/>
          </a:p>
        </p:txBody>
      </p:sp>
      <p:sp>
        <p:nvSpPr>
          <p:cNvPr id="4" name="Slide Number Placeholder 3"/>
          <p:cNvSpPr>
            <a:spLocks noGrp="1"/>
          </p:cNvSpPr>
          <p:nvPr>
            <p:ph type="sldNum" sz="quarter" idx="10"/>
          </p:nvPr>
        </p:nvSpPr>
        <p:spPr/>
        <p:txBody>
          <a:bodyPr/>
          <a:lstStyle/>
          <a:p>
            <a:fld id="{6184BF39-4619-4C83-A6FB-577BD3A2018F}" type="slidenum">
              <a:rPr lang="en-US" smtClean="0"/>
              <a:t>66</a:t>
            </a:fld>
            <a:endParaRPr lang="en-US" dirty="0"/>
          </a:p>
        </p:txBody>
      </p:sp>
    </p:spTree>
    <p:extLst>
      <p:ext uri="{BB962C8B-B14F-4D97-AF65-F5344CB8AC3E}">
        <p14:creationId xmlns:p14="http://schemas.microsoft.com/office/powerpoint/2010/main" val="1836695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dirty="0" smtClean="0"/>
              <a:t>Picture is from the National Education Center for Agricultural Safety. Permission given to use photo</a:t>
            </a:r>
          </a:p>
          <a:p>
            <a:endParaRPr lang="en-US" dirty="0"/>
          </a:p>
        </p:txBody>
      </p:sp>
      <p:sp>
        <p:nvSpPr>
          <p:cNvPr id="4" name="Slide Number Placeholder 3"/>
          <p:cNvSpPr>
            <a:spLocks noGrp="1"/>
          </p:cNvSpPr>
          <p:nvPr>
            <p:ph type="sldNum" sz="quarter" idx="10"/>
          </p:nvPr>
        </p:nvSpPr>
        <p:spPr/>
        <p:txBody>
          <a:bodyPr/>
          <a:lstStyle/>
          <a:p>
            <a:fld id="{6184BF39-4619-4C83-A6FB-577BD3A2018F}" type="slidenum">
              <a:rPr lang="en-US" smtClean="0"/>
              <a:t>6</a:t>
            </a:fld>
            <a:endParaRPr lang="en-US" dirty="0"/>
          </a:p>
        </p:txBody>
      </p:sp>
    </p:spTree>
    <p:extLst>
      <p:ext uri="{BB962C8B-B14F-4D97-AF65-F5344CB8AC3E}">
        <p14:creationId xmlns:p14="http://schemas.microsoft.com/office/powerpoint/2010/main" val="283751781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EE1135-E3E1-45FA-B126-831279701FF5}" type="slidenum">
              <a:rPr lang="en-US" smtClean="0"/>
              <a:t>67</a:t>
            </a:fld>
            <a:endParaRPr lang="en-US"/>
          </a:p>
        </p:txBody>
      </p:sp>
    </p:spTree>
    <p:extLst>
      <p:ext uri="{BB962C8B-B14F-4D97-AF65-F5344CB8AC3E}">
        <p14:creationId xmlns:p14="http://schemas.microsoft.com/office/powerpoint/2010/main" val="252524876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9400" y="708025"/>
            <a:ext cx="6299200" cy="3544888"/>
          </a:xfrm>
          <a:prstGeom prst="rect">
            <a:avLst/>
          </a:prstGeom>
          <a:noFill/>
          <a:ln w="12700">
            <a:solidFill>
              <a:prstClr val="black"/>
            </a:solidFill>
          </a:ln>
        </p:spPr>
      </p:sp>
      <p:sp>
        <p:nvSpPr>
          <p:cNvPr id="3" name="Notes Placeholder 2"/>
          <p:cNvSpPr>
            <a:spLocks noGrp="1"/>
          </p:cNvSpPr>
          <p:nvPr>
            <p:ph type="body" idx="1"/>
          </p:nvPr>
        </p:nvSpPr>
        <p:spPr>
          <a:xfrm>
            <a:off x="686416" y="4489061"/>
            <a:ext cx="5485169" cy="4254082"/>
          </a:xfrm>
          <a:prstGeom prst="rect">
            <a:avLst/>
          </a:prstGeom>
        </p:spPr>
        <p:txBody>
          <a:bodyPr/>
          <a:lstStyle/>
          <a:p>
            <a:pPr defTabSz="928299">
              <a:defRPr/>
            </a:pPr>
            <a:r>
              <a:rPr lang="en-US" dirty="0" smtClean="0"/>
              <a:t>Picture is from the National Education Center for Agricultural Safety. Permission given to use photo</a:t>
            </a:r>
          </a:p>
          <a:p>
            <a:endParaRPr lang="en-US" dirty="0"/>
          </a:p>
        </p:txBody>
      </p:sp>
    </p:spTree>
    <p:extLst>
      <p:ext uri="{BB962C8B-B14F-4D97-AF65-F5344CB8AC3E}">
        <p14:creationId xmlns:p14="http://schemas.microsoft.com/office/powerpoint/2010/main" val="211171930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dirty="0" smtClean="0"/>
              <a:t>Picture is from the National Education Center for Agricultural Safety. Permission given to use photo</a:t>
            </a:r>
          </a:p>
          <a:p>
            <a:endParaRPr lang="en-US" dirty="0"/>
          </a:p>
        </p:txBody>
      </p:sp>
      <p:sp>
        <p:nvSpPr>
          <p:cNvPr id="4" name="Slide Number Placeholder 3"/>
          <p:cNvSpPr>
            <a:spLocks noGrp="1"/>
          </p:cNvSpPr>
          <p:nvPr>
            <p:ph type="sldNum" sz="quarter" idx="10"/>
          </p:nvPr>
        </p:nvSpPr>
        <p:spPr/>
        <p:txBody>
          <a:bodyPr/>
          <a:lstStyle/>
          <a:p>
            <a:fld id="{6184BF39-4619-4C83-A6FB-577BD3A2018F}" type="slidenum">
              <a:rPr lang="en-US" smtClean="0"/>
              <a:t>69</a:t>
            </a:fld>
            <a:endParaRPr lang="en-US" dirty="0"/>
          </a:p>
        </p:txBody>
      </p:sp>
    </p:spTree>
    <p:extLst>
      <p:ext uri="{BB962C8B-B14F-4D97-AF65-F5344CB8AC3E}">
        <p14:creationId xmlns:p14="http://schemas.microsoft.com/office/powerpoint/2010/main" val="320990223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9400" y="708025"/>
            <a:ext cx="6299200" cy="3544888"/>
          </a:xfrm>
          <a:prstGeom prst="rect">
            <a:avLst/>
          </a:prstGeom>
          <a:noFill/>
          <a:ln w="12700">
            <a:solidFill>
              <a:prstClr val="black"/>
            </a:solidFill>
          </a:ln>
        </p:spPr>
      </p:sp>
      <p:sp>
        <p:nvSpPr>
          <p:cNvPr id="3" name="Notes Placeholder 2"/>
          <p:cNvSpPr>
            <a:spLocks noGrp="1"/>
          </p:cNvSpPr>
          <p:nvPr>
            <p:ph type="body" idx="1"/>
          </p:nvPr>
        </p:nvSpPr>
        <p:spPr>
          <a:xfrm>
            <a:off x="686416" y="4489061"/>
            <a:ext cx="5485169" cy="4254082"/>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Picture is from the National Education Center for Agricultural Safety. Permission given to use photo. </a:t>
            </a:r>
            <a:r>
              <a:rPr lang="en-US" dirty="0" err="1" smtClean="0"/>
              <a:t>Frankville</a:t>
            </a:r>
            <a:r>
              <a:rPr lang="en-US" dirty="0" smtClean="0"/>
              <a:t> Iowa training.</a:t>
            </a:r>
          </a:p>
          <a:p>
            <a:endParaRPr lang="en-US" dirty="0"/>
          </a:p>
        </p:txBody>
      </p:sp>
    </p:spTree>
    <p:extLst>
      <p:ext uri="{BB962C8B-B14F-4D97-AF65-F5344CB8AC3E}">
        <p14:creationId xmlns:p14="http://schemas.microsoft.com/office/powerpoint/2010/main" val="364058495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anose="020B0604020202020204" pitchFamily="34" charset="0"/>
              </a:rPr>
              <a:t>Agricultural Exemption - Appropriations Act </a:t>
            </a:r>
          </a:p>
          <a:p>
            <a:r>
              <a:rPr lang="en-US" b="1" dirty="0" smtClean="0">
                <a:latin typeface="Arial" panose="020B0604020202020204" pitchFamily="34" charset="0"/>
              </a:rPr>
              <a:t>Enforcement Guidance for Small Farming Operations</a:t>
            </a:r>
            <a:r>
              <a:rPr lang="en-US" dirty="0" smtClean="0">
                <a:latin typeface="Arial" panose="020B0604020202020204" pitchFamily="34" charset="0"/>
              </a:rPr>
              <a:t>. The Appropriations Act exempts small farming operations from enforcement of </a:t>
            </a:r>
            <a:r>
              <a:rPr lang="en-US" u="sng" dirty="0" smtClean="0">
                <a:latin typeface="Arial" panose="020B0604020202020204" pitchFamily="34" charset="0"/>
              </a:rPr>
              <a:t>all</a:t>
            </a:r>
            <a:r>
              <a:rPr lang="en-US" dirty="0" smtClean="0">
                <a:latin typeface="Arial" panose="020B0604020202020204" pitchFamily="34" charset="0"/>
              </a:rPr>
              <a:t> rules, regulations, standards or orders under the Occupational Safety and Health Act. </a:t>
            </a:r>
            <a:br>
              <a:rPr lang="en-US" dirty="0" smtClean="0">
                <a:latin typeface="Arial" panose="020B0604020202020204" pitchFamily="34" charset="0"/>
              </a:rPr>
            </a:br>
            <a:r>
              <a:rPr lang="en-US" dirty="0" smtClean="0">
                <a:latin typeface="Arial" panose="020B0604020202020204" pitchFamily="34" charset="0"/>
              </a:rPr>
              <a:t>A farming operation is </a:t>
            </a:r>
            <a:r>
              <a:rPr lang="en-US" b="1" dirty="0" smtClean="0">
                <a:latin typeface="Arial" panose="020B0604020202020204" pitchFamily="34" charset="0"/>
              </a:rPr>
              <a:t>exempt</a:t>
            </a:r>
            <a:r>
              <a:rPr lang="en-US" dirty="0" smtClean="0">
                <a:latin typeface="Arial" panose="020B0604020202020204" pitchFamily="34" charset="0"/>
              </a:rPr>
              <a:t> from </a:t>
            </a:r>
            <a:r>
              <a:rPr lang="en-US" b="1" dirty="0" smtClean="0">
                <a:latin typeface="Arial" panose="020B0604020202020204" pitchFamily="34" charset="0"/>
              </a:rPr>
              <a:t>all</a:t>
            </a:r>
            <a:r>
              <a:rPr lang="en-US" dirty="0" smtClean="0">
                <a:latin typeface="Arial" panose="020B0604020202020204" pitchFamily="34" charset="0"/>
              </a:rPr>
              <a:t> OSHA activities if it: </a:t>
            </a:r>
            <a:br>
              <a:rPr lang="en-US" dirty="0" smtClean="0">
                <a:latin typeface="Arial" panose="020B0604020202020204" pitchFamily="34" charset="0"/>
              </a:rPr>
            </a:br>
            <a:r>
              <a:rPr lang="en-US" dirty="0" smtClean="0">
                <a:latin typeface="Arial" panose="020B0604020202020204" pitchFamily="34" charset="0"/>
              </a:rPr>
              <a:t>	Employs 10 or fewer employees currently and at all times during the last 12 months; and </a:t>
            </a:r>
            <a:br>
              <a:rPr lang="en-US" dirty="0" smtClean="0">
                <a:latin typeface="Arial" panose="020B0604020202020204" pitchFamily="34" charset="0"/>
              </a:rPr>
            </a:br>
            <a:r>
              <a:rPr lang="en-US" dirty="0" smtClean="0">
                <a:latin typeface="Arial" panose="020B0604020202020204" pitchFamily="34" charset="0"/>
              </a:rPr>
              <a:t>	Has not had an active temporary labor camp during the proceeding 12 months.</a:t>
            </a:r>
          </a:p>
          <a:p>
            <a:pPr lvl="1"/>
            <a:r>
              <a:rPr lang="en-US" dirty="0" smtClean="0">
                <a:latin typeface="Arial" panose="020B0604020202020204" pitchFamily="34" charset="0"/>
              </a:rPr>
              <a:t>Note: Family members of farm employers are not counted when determining the number of employees.</a:t>
            </a:r>
          </a:p>
          <a:p>
            <a:pPr lvl="1"/>
            <a:endParaRPr lang="en-US" b="1" i="1" dirty="0" smtClean="0">
              <a:latin typeface="Arial" panose="020B0604020202020204" pitchFamily="34" charset="0"/>
            </a:endParaRPr>
          </a:p>
          <a:p>
            <a:pPr lvl="1"/>
            <a:r>
              <a:rPr lang="en-US" b="1" dirty="0" smtClean="0">
                <a:latin typeface="Arial" panose="020B0604020202020204" pitchFamily="34" charset="0"/>
              </a:rPr>
              <a:t>Important to check with your state OSHA  since there are 25 states that match or exceed this OSHA Instruction</a:t>
            </a:r>
          </a:p>
          <a:p>
            <a:pPr lvl="1"/>
            <a:r>
              <a:rPr lang="en-US" dirty="0" smtClean="0">
                <a:latin typeface="Arial" panose="020B0604020202020204" pitchFamily="34" charset="0"/>
              </a:rPr>
              <a:t>Consider giving an example from a state – California is typically more stringent </a:t>
            </a:r>
          </a:p>
          <a:p>
            <a:pPr defTabSz="928299">
              <a:defRPr/>
            </a:pPr>
            <a:r>
              <a:rPr lang="en-US" dirty="0" smtClean="0">
                <a:latin typeface="Arial" panose="020B0604020202020204" pitchFamily="34" charset="0"/>
              </a:rPr>
              <a:t/>
            </a:r>
            <a:br>
              <a:rPr lang="en-US" dirty="0" smtClean="0">
                <a:latin typeface="Arial" panose="020B0604020202020204" pitchFamily="34" charset="0"/>
              </a:rPr>
            </a:br>
            <a:r>
              <a:rPr lang="en-US" sz="1800" dirty="0">
                <a:solidFill>
                  <a:srgbClr val="000000"/>
                </a:solidFill>
                <a:latin typeface="Arial Narrow"/>
              </a:rPr>
              <a:t>Source: OSHA Instruction CPL 02-00-051</a:t>
            </a:r>
          </a:p>
          <a:p>
            <a:pPr lvl="1"/>
            <a:endParaRPr lang="en-US" dirty="0" smtClean="0">
              <a:latin typeface="Arial" panose="020B0604020202020204" pitchFamily="34" charset="0"/>
            </a:endParaRPr>
          </a:p>
          <a:p>
            <a:endParaRPr lang="en-US" dirty="0" smtClean="0">
              <a:latin typeface="Arial" panose="020B0604020202020204" pitchFamily="34" charset="0"/>
            </a:endParaRPr>
          </a:p>
          <a:p>
            <a:endParaRPr lang="en-US" dirty="0" smtClean="0">
              <a:latin typeface="Arial" panose="020B0604020202020204" pitchFamily="34" charset="0"/>
            </a:endParaRPr>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panose="020B0604020202020204" pitchFamily="34" charset="0"/>
              </a:defRPr>
            </a:lvl1pPr>
            <a:lvl2pPr marL="754243" indent="-290093" eaLnBrk="0" hangingPunct="0">
              <a:defRPr sz="2000" i="1">
                <a:solidFill>
                  <a:schemeClr val="tx1"/>
                </a:solidFill>
                <a:latin typeface="Arial" panose="020B0604020202020204" pitchFamily="34" charset="0"/>
              </a:defRPr>
            </a:lvl2pPr>
            <a:lvl3pPr marL="1160374" indent="-232075" eaLnBrk="0" hangingPunct="0">
              <a:defRPr sz="2000" i="1">
                <a:solidFill>
                  <a:schemeClr val="tx1"/>
                </a:solidFill>
                <a:latin typeface="Arial" panose="020B0604020202020204" pitchFamily="34" charset="0"/>
              </a:defRPr>
            </a:lvl3pPr>
            <a:lvl4pPr marL="1624523" indent="-232075" eaLnBrk="0" hangingPunct="0">
              <a:defRPr sz="2000" i="1">
                <a:solidFill>
                  <a:schemeClr val="tx1"/>
                </a:solidFill>
                <a:latin typeface="Arial" panose="020B0604020202020204" pitchFamily="34" charset="0"/>
              </a:defRPr>
            </a:lvl4pPr>
            <a:lvl5pPr marL="2088672" indent="-232075" eaLnBrk="0" hangingPunct="0">
              <a:defRPr sz="2000" i="1">
                <a:solidFill>
                  <a:schemeClr val="tx1"/>
                </a:solidFill>
                <a:latin typeface="Arial" panose="020B0604020202020204" pitchFamily="34" charset="0"/>
              </a:defRPr>
            </a:lvl5pPr>
            <a:lvl6pPr marL="2552822" indent="-232075" eaLnBrk="0" fontAlgn="base" hangingPunct="0">
              <a:spcBef>
                <a:spcPct val="50000"/>
              </a:spcBef>
              <a:spcAft>
                <a:spcPct val="0"/>
              </a:spcAft>
              <a:defRPr sz="2000" i="1">
                <a:solidFill>
                  <a:schemeClr val="tx1"/>
                </a:solidFill>
                <a:latin typeface="Arial" panose="020B0604020202020204" pitchFamily="34" charset="0"/>
              </a:defRPr>
            </a:lvl6pPr>
            <a:lvl7pPr marL="3016971" indent="-232075" eaLnBrk="0" fontAlgn="base" hangingPunct="0">
              <a:spcBef>
                <a:spcPct val="50000"/>
              </a:spcBef>
              <a:spcAft>
                <a:spcPct val="0"/>
              </a:spcAft>
              <a:defRPr sz="2000" i="1">
                <a:solidFill>
                  <a:schemeClr val="tx1"/>
                </a:solidFill>
                <a:latin typeface="Arial" panose="020B0604020202020204" pitchFamily="34" charset="0"/>
              </a:defRPr>
            </a:lvl7pPr>
            <a:lvl8pPr marL="3481121" indent="-232075" eaLnBrk="0" fontAlgn="base" hangingPunct="0">
              <a:spcBef>
                <a:spcPct val="50000"/>
              </a:spcBef>
              <a:spcAft>
                <a:spcPct val="0"/>
              </a:spcAft>
              <a:defRPr sz="2000" i="1">
                <a:solidFill>
                  <a:schemeClr val="tx1"/>
                </a:solidFill>
                <a:latin typeface="Arial" panose="020B0604020202020204" pitchFamily="34" charset="0"/>
              </a:defRPr>
            </a:lvl8pPr>
            <a:lvl9pPr marL="3945270" indent="-232075" eaLnBrk="0" fontAlgn="base" hangingPunct="0">
              <a:spcBef>
                <a:spcPct val="50000"/>
              </a:spcBef>
              <a:spcAft>
                <a:spcPct val="0"/>
              </a:spcAft>
              <a:defRPr sz="2000" i="1">
                <a:solidFill>
                  <a:schemeClr val="tx1"/>
                </a:solidFill>
                <a:latin typeface="Arial" panose="020B0604020202020204" pitchFamily="34" charset="0"/>
              </a:defRPr>
            </a:lvl9pPr>
          </a:lstStyle>
          <a:p>
            <a:fld id="{DDD4890C-5FAA-43E0-86E2-EB078F5F338F}" type="slidenum">
              <a:rPr lang="en-US" sz="1200" i="0">
                <a:solidFill>
                  <a:prstClr val="black"/>
                </a:solidFill>
                <a:latin typeface="Times New Roman" panose="02020603050405020304" pitchFamily="18" charset="0"/>
              </a:rPr>
              <a:pPr/>
              <a:t>71</a:t>
            </a:fld>
            <a:endParaRPr lang="en-US" sz="1200" i="0">
              <a:solidFill>
                <a:prstClr val="black"/>
              </a:solidFill>
              <a:latin typeface="Times New Roman" panose="02020603050405020304" pitchFamily="18" charset="0"/>
            </a:endParaRPr>
          </a:p>
        </p:txBody>
      </p:sp>
    </p:spTree>
    <p:extLst>
      <p:ext uri="{BB962C8B-B14F-4D97-AF65-F5344CB8AC3E}">
        <p14:creationId xmlns:p14="http://schemas.microsoft.com/office/powerpoint/2010/main" val="321057511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xfrm>
            <a:off x="3884613" y="8977132"/>
            <a:ext cx="2971800" cy="47256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71" tIns="47185" rIns="94371" bIns="47185"/>
          <a:lstStyle>
            <a:lvl1pPr eaLnBrk="0" hangingPunct="0">
              <a:defRPr>
                <a:solidFill>
                  <a:schemeClr val="tx1"/>
                </a:solidFill>
                <a:latin typeface="Arial" charset="0"/>
              </a:defRPr>
            </a:lvl1pPr>
            <a:lvl2pPr marL="766763" indent="-294908" eaLnBrk="0" hangingPunct="0">
              <a:defRPr>
                <a:solidFill>
                  <a:schemeClr val="tx1"/>
                </a:solidFill>
                <a:latin typeface="Arial" charset="0"/>
              </a:defRPr>
            </a:lvl2pPr>
            <a:lvl3pPr marL="1179636" indent="-235927" eaLnBrk="0" hangingPunct="0">
              <a:defRPr>
                <a:solidFill>
                  <a:schemeClr val="tx1"/>
                </a:solidFill>
                <a:latin typeface="Arial" charset="0"/>
              </a:defRPr>
            </a:lvl3pPr>
            <a:lvl4pPr marL="1651490" indent="-235927" eaLnBrk="0" hangingPunct="0">
              <a:defRPr>
                <a:solidFill>
                  <a:schemeClr val="tx1"/>
                </a:solidFill>
                <a:latin typeface="Arial" charset="0"/>
              </a:defRPr>
            </a:lvl4pPr>
            <a:lvl5pPr marL="2123345" indent="-235927" eaLnBrk="0" hangingPunct="0">
              <a:defRPr>
                <a:solidFill>
                  <a:schemeClr val="tx1"/>
                </a:solidFill>
                <a:latin typeface="Arial" charset="0"/>
              </a:defRPr>
            </a:lvl5pPr>
            <a:lvl6pPr marL="2595198" indent="-235927" eaLnBrk="0" fontAlgn="base" hangingPunct="0">
              <a:spcBef>
                <a:spcPct val="0"/>
              </a:spcBef>
              <a:spcAft>
                <a:spcPct val="0"/>
              </a:spcAft>
              <a:defRPr>
                <a:solidFill>
                  <a:schemeClr val="tx1"/>
                </a:solidFill>
                <a:latin typeface="Arial" charset="0"/>
              </a:defRPr>
            </a:lvl6pPr>
            <a:lvl7pPr marL="3067053" indent="-235927" eaLnBrk="0" fontAlgn="base" hangingPunct="0">
              <a:spcBef>
                <a:spcPct val="0"/>
              </a:spcBef>
              <a:spcAft>
                <a:spcPct val="0"/>
              </a:spcAft>
              <a:defRPr>
                <a:solidFill>
                  <a:schemeClr val="tx1"/>
                </a:solidFill>
                <a:latin typeface="Arial" charset="0"/>
              </a:defRPr>
            </a:lvl7pPr>
            <a:lvl8pPr marL="3538907" indent="-235927" eaLnBrk="0" fontAlgn="base" hangingPunct="0">
              <a:spcBef>
                <a:spcPct val="0"/>
              </a:spcBef>
              <a:spcAft>
                <a:spcPct val="0"/>
              </a:spcAft>
              <a:defRPr>
                <a:solidFill>
                  <a:schemeClr val="tx1"/>
                </a:solidFill>
                <a:latin typeface="Arial" charset="0"/>
              </a:defRPr>
            </a:lvl8pPr>
            <a:lvl9pPr marL="4010762" indent="-235927" eaLnBrk="0" fontAlgn="base" hangingPunct="0">
              <a:spcBef>
                <a:spcPct val="0"/>
              </a:spcBef>
              <a:spcAft>
                <a:spcPct val="0"/>
              </a:spcAft>
              <a:defRPr>
                <a:solidFill>
                  <a:schemeClr val="tx1"/>
                </a:solidFill>
                <a:latin typeface="Arial" charset="0"/>
              </a:defRPr>
            </a:lvl9pPr>
          </a:lstStyle>
          <a:p>
            <a:pPr eaLnBrk="1" hangingPunct="1"/>
            <a:fld id="{0F6F67D0-6D55-4736-9A12-B0DA94B5241E}" type="slidenum">
              <a:rPr lang="en-US" smtClean="0"/>
              <a:pPr eaLnBrk="1" hangingPunct="1"/>
              <a:t>72</a:t>
            </a:fld>
            <a:endParaRPr lang="en-US" smtClean="0"/>
          </a:p>
        </p:txBody>
      </p:sp>
      <p:sp>
        <p:nvSpPr>
          <p:cNvPr id="7171" name="Slide Image Placeholder 1"/>
          <p:cNvSpPr>
            <a:spLocks noGrp="1" noRot="1" noChangeAspect="1" noTextEdit="1"/>
          </p:cNvSpPr>
          <p:nvPr>
            <p:ph type="sldImg"/>
          </p:nvPr>
        </p:nvSpPr>
        <p:spPr>
          <a:xfrm>
            <a:off x="279400" y="708025"/>
            <a:ext cx="6299200" cy="3544888"/>
          </a:xfrm>
          <a:prstGeom prst="rect">
            <a:avLst/>
          </a:prstGeom>
          <a:ln/>
        </p:spPr>
      </p:sp>
      <p:sp>
        <p:nvSpPr>
          <p:cNvPr id="7172" name="Notes Placeholder 2"/>
          <p:cNvSpPr>
            <a:spLocks noGrp="1"/>
          </p:cNvSpPr>
          <p:nvPr>
            <p:ph type="body" idx="1"/>
          </p:nvPr>
        </p:nvSpPr>
        <p:spPr>
          <a:xfrm>
            <a:off x="685800" y="4489387"/>
            <a:ext cx="5486400" cy="425310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07" tIns="46303" rIns="92607" bIns="46303"/>
          <a:lstStyle/>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p:txBody>
      </p:sp>
      <p:sp>
        <p:nvSpPr>
          <p:cNvPr id="7173" name="Slide Number Placeholder 3"/>
          <p:cNvSpPr txBox="1">
            <a:spLocks noGrp="1"/>
          </p:cNvSpPr>
          <p:nvPr/>
        </p:nvSpPr>
        <p:spPr bwMode="auto">
          <a:xfrm>
            <a:off x="3884613" y="8977132"/>
            <a:ext cx="2971800" cy="472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07" tIns="46303" rIns="92607" bIns="46303" anchor="b"/>
          <a:lstStyle>
            <a:lvl1pPr defTabSz="896938" eaLnBrk="0" hangingPunct="0">
              <a:defRPr>
                <a:solidFill>
                  <a:schemeClr val="tx1"/>
                </a:solidFill>
                <a:latin typeface="Arial" charset="0"/>
              </a:defRPr>
            </a:lvl1pPr>
            <a:lvl2pPr marL="742950" indent="-285750" defTabSz="896938" eaLnBrk="0" hangingPunct="0">
              <a:defRPr>
                <a:solidFill>
                  <a:schemeClr val="tx1"/>
                </a:solidFill>
                <a:latin typeface="Arial" charset="0"/>
              </a:defRPr>
            </a:lvl2pPr>
            <a:lvl3pPr marL="1143000" indent="-228600" defTabSz="896938" eaLnBrk="0" hangingPunct="0">
              <a:defRPr>
                <a:solidFill>
                  <a:schemeClr val="tx1"/>
                </a:solidFill>
                <a:latin typeface="Arial" charset="0"/>
              </a:defRPr>
            </a:lvl3pPr>
            <a:lvl4pPr marL="1600200" indent="-228600" defTabSz="896938" eaLnBrk="0" hangingPunct="0">
              <a:defRPr>
                <a:solidFill>
                  <a:schemeClr val="tx1"/>
                </a:solidFill>
                <a:latin typeface="Arial" charset="0"/>
              </a:defRPr>
            </a:lvl4pPr>
            <a:lvl5pPr marL="2057400" indent="-228600" defTabSz="896938" eaLnBrk="0" hangingPunct="0">
              <a:defRPr>
                <a:solidFill>
                  <a:schemeClr val="tx1"/>
                </a:solidFill>
                <a:latin typeface="Arial" charset="0"/>
              </a:defRPr>
            </a:lvl5pPr>
            <a:lvl6pPr marL="2514600" indent="-228600" defTabSz="896938" eaLnBrk="0" fontAlgn="base" hangingPunct="0">
              <a:spcBef>
                <a:spcPct val="0"/>
              </a:spcBef>
              <a:spcAft>
                <a:spcPct val="0"/>
              </a:spcAft>
              <a:defRPr>
                <a:solidFill>
                  <a:schemeClr val="tx1"/>
                </a:solidFill>
                <a:latin typeface="Arial" charset="0"/>
              </a:defRPr>
            </a:lvl6pPr>
            <a:lvl7pPr marL="2971800" indent="-228600" defTabSz="896938" eaLnBrk="0" fontAlgn="base" hangingPunct="0">
              <a:spcBef>
                <a:spcPct val="0"/>
              </a:spcBef>
              <a:spcAft>
                <a:spcPct val="0"/>
              </a:spcAft>
              <a:defRPr>
                <a:solidFill>
                  <a:schemeClr val="tx1"/>
                </a:solidFill>
                <a:latin typeface="Arial" charset="0"/>
              </a:defRPr>
            </a:lvl7pPr>
            <a:lvl8pPr marL="3429000" indent="-228600" defTabSz="896938" eaLnBrk="0" fontAlgn="base" hangingPunct="0">
              <a:spcBef>
                <a:spcPct val="0"/>
              </a:spcBef>
              <a:spcAft>
                <a:spcPct val="0"/>
              </a:spcAft>
              <a:defRPr>
                <a:solidFill>
                  <a:schemeClr val="tx1"/>
                </a:solidFill>
                <a:latin typeface="Arial" charset="0"/>
              </a:defRPr>
            </a:lvl8pPr>
            <a:lvl9pPr marL="3886200" indent="-228600" defTabSz="896938" eaLnBrk="0" fontAlgn="base" hangingPunct="0">
              <a:spcBef>
                <a:spcPct val="0"/>
              </a:spcBef>
              <a:spcAft>
                <a:spcPct val="0"/>
              </a:spcAft>
              <a:defRPr>
                <a:solidFill>
                  <a:schemeClr val="tx1"/>
                </a:solidFill>
                <a:latin typeface="Arial" charset="0"/>
              </a:defRPr>
            </a:lvl9pPr>
          </a:lstStyle>
          <a:p>
            <a:pPr algn="r" eaLnBrk="1" hangingPunct="1"/>
            <a:fld id="{B33FEE04-6BD7-4D19-B23E-28E47E8C9DF1}" type="slidenum">
              <a:rPr lang="en-US" sz="1200">
                <a:solidFill>
                  <a:srgbClr val="000000"/>
                </a:solidFill>
                <a:latin typeface="Times New Roman" pitchFamily="18" charset="0"/>
              </a:rPr>
              <a:pPr algn="r" eaLnBrk="1" hangingPunct="1"/>
              <a:t>72</a:t>
            </a:fld>
            <a:endParaRPr lang="en-US" sz="1200">
              <a:solidFill>
                <a:srgbClr val="000000"/>
              </a:solidFill>
              <a:latin typeface="Times New Roman" pitchFamily="18" charset="0"/>
            </a:endParaRPr>
          </a:p>
        </p:txBody>
      </p:sp>
    </p:spTree>
    <p:extLst>
      <p:ext uri="{BB962C8B-B14F-4D97-AF65-F5344CB8AC3E}">
        <p14:creationId xmlns:p14="http://schemas.microsoft.com/office/powerpoint/2010/main" val="367433242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xfrm>
            <a:off x="3884613" y="8977132"/>
            <a:ext cx="2971800" cy="47256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71" tIns="47185" rIns="94371" bIns="47185"/>
          <a:lstStyle>
            <a:lvl1pPr eaLnBrk="0" hangingPunct="0">
              <a:defRPr>
                <a:solidFill>
                  <a:schemeClr val="tx1"/>
                </a:solidFill>
                <a:latin typeface="Arial" charset="0"/>
              </a:defRPr>
            </a:lvl1pPr>
            <a:lvl2pPr marL="766763" indent="-294908" eaLnBrk="0" hangingPunct="0">
              <a:defRPr>
                <a:solidFill>
                  <a:schemeClr val="tx1"/>
                </a:solidFill>
                <a:latin typeface="Arial" charset="0"/>
              </a:defRPr>
            </a:lvl2pPr>
            <a:lvl3pPr marL="1179636" indent="-235927" eaLnBrk="0" hangingPunct="0">
              <a:defRPr>
                <a:solidFill>
                  <a:schemeClr val="tx1"/>
                </a:solidFill>
                <a:latin typeface="Arial" charset="0"/>
              </a:defRPr>
            </a:lvl3pPr>
            <a:lvl4pPr marL="1651490" indent="-235927" eaLnBrk="0" hangingPunct="0">
              <a:defRPr>
                <a:solidFill>
                  <a:schemeClr val="tx1"/>
                </a:solidFill>
                <a:latin typeface="Arial" charset="0"/>
              </a:defRPr>
            </a:lvl4pPr>
            <a:lvl5pPr marL="2123345" indent="-235927" eaLnBrk="0" hangingPunct="0">
              <a:defRPr>
                <a:solidFill>
                  <a:schemeClr val="tx1"/>
                </a:solidFill>
                <a:latin typeface="Arial" charset="0"/>
              </a:defRPr>
            </a:lvl5pPr>
            <a:lvl6pPr marL="2595198" indent="-235927" eaLnBrk="0" fontAlgn="base" hangingPunct="0">
              <a:spcBef>
                <a:spcPct val="0"/>
              </a:spcBef>
              <a:spcAft>
                <a:spcPct val="0"/>
              </a:spcAft>
              <a:defRPr>
                <a:solidFill>
                  <a:schemeClr val="tx1"/>
                </a:solidFill>
                <a:latin typeface="Arial" charset="0"/>
              </a:defRPr>
            </a:lvl6pPr>
            <a:lvl7pPr marL="3067053" indent="-235927" eaLnBrk="0" fontAlgn="base" hangingPunct="0">
              <a:spcBef>
                <a:spcPct val="0"/>
              </a:spcBef>
              <a:spcAft>
                <a:spcPct val="0"/>
              </a:spcAft>
              <a:defRPr>
                <a:solidFill>
                  <a:schemeClr val="tx1"/>
                </a:solidFill>
                <a:latin typeface="Arial" charset="0"/>
              </a:defRPr>
            </a:lvl7pPr>
            <a:lvl8pPr marL="3538907" indent="-235927" eaLnBrk="0" fontAlgn="base" hangingPunct="0">
              <a:spcBef>
                <a:spcPct val="0"/>
              </a:spcBef>
              <a:spcAft>
                <a:spcPct val="0"/>
              </a:spcAft>
              <a:defRPr>
                <a:solidFill>
                  <a:schemeClr val="tx1"/>
                </a:solidFill>
                <a:latin typeface="Arial" charset="0"/>
              </a:defRPr>
            </a:lvl8pPr>
            <a:lvl9pPr marL="4010762" indent="-235927" eaLnBrk="0" fontAlgn="base" hangingPunct="0">
              <a:spcBef>
                <a:spcPct val="0"/>
              </a:spcBef>
              <a:spcAft>
                <a:spcPct val="0"/>
              </a:spcAft>
              <a:defRPr>
                <a:solidFill>
                  <a:schemeClr val="tx1"/>
                </a:solidFill>
                <a:latin typeface="Arial" charset="0"/>
              </a:defRPr>
            </a:lvl9pPr>
          </a:lstStyle>
          <a:p>
            <a:pPr eaLnBrk="1" hangingPunct="1"/>
            <a:fld id="{F3C82053-C57C-4E0B-928D-3ACB48698F00}" type="slidenum">
              <a:rPr lang="en-US" smtClean="0"/>
              <a:pPr eaLnBrk="1" hangingPunct="1"/>
              <a:t>73</a:t>
            </a:fld>
            <a:endParaRPr lang="en-US" smtClean="0"/>
          </a:p>
        </p:txBody>
      </p:sp>
      <p:sp>
        <p:nvSpPr>
          <p:cNvPr id="8195" name="Slide Image Placeholder 1"/>
          <p:cNvSpPr>
            <a:spLocks noGrp="1" noRot="1" noChangeAspect="1" noTextEdit="1"/>
          </p:cNvSpPr>
          <p:nvPr>
            <p:ph type="sldImg"/>
          </p:nvPr>
        </p:nvSpPr>
        <p:spPr>
          <a:xfrm>
            <a:off x="279400" y="708025"/>
            <a:ext cx="6299200" cy="3544888"/>
          </a:xfrm>
          <a:prstGeom prst="rect">
            <a:avLst/>
          </a:prstGeom>
          <a:ln/>
        </p:spPr>
      </p:sp>
      <p:sp>
        <p:nvSpPr>
          <p:cNvPr id="8196" name="Notes Placeholder 2"/>
          <p:cNvSpPr>
            <a:spLocks noGrp="1"/>
          </p:cNvSpPr>
          <p:nvPr>
            <p:ph type="body" idx="1"/>
          </p:nvPr>
        </p:nvSpPr>
        <p:spPr>
          <a:xfrm>
            <a:off x="685800" y="4489387"/>
            <a:ext cx="5486400" cy="425310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07" tIns="46303" rIns="92607" bIns="46303"/>
          <a:lstStyle/>
          <a:p>
            <a:pPr eaLnBrk="1" hangingPunct="1">
              <a:spcBef>
                <a:spcPct val="0"/>
              </a:spcBef>
            </a:pPr>
            <a:endParaRPr lang="en-US" dirty="0" smtClean="0"/>
          </a:p>
        </p:txBody>
      </p:sp>
      <p:sp>
        <p:nvSpPr>
          <p:cNvPr id="8197" name="Slide Number Placeholder 3"/>
          <p:cNvSpPr txBox="1">
            <a:spLocks noGrp="1"/>
          </p:cNvSpPr>
          <p:nvPr/>
        </p:nvSpPr>
        <p:spPr bwMode="auto">
          <a:xfrm>
            <a:off x="3884613" y="8977132"/>
            <a:ext cx="2971800" cy="472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07" tIns="46303" rIns="92607" bIns="46303" anchor="b"/>
          <a:lstStyle>
            <a:lvl1pPr defTabSz="896938" eaLnBrk="0" hangingPunct="0">
              <a:defRPr>
                <a:solidFill>
                  <a:schemeClr val="tx1"/>
                </a:solidFill>
                <a:latin typeface="Arial" charset="0"/>
              </a:defRPr>
            </a:lvl1pPr>
            <a:lvl2pPr marL="742950" indent="-285750" defTabSz="896938" eaLnBrk="0" hangingPunct="0">
              <a:defRPr>
                <a:solidFill>
                  <a:schemeClr val="tx1"/>
                </a:solidFill>
                <a:latin typeface="Arial" charset="0"/>
              </a:defRPr>
            </a:lvl2pPr>
            <a:lvl3pPr marL="1143000" indent="-228600" defTabSz="896938" eaLnBrk="0" hangingPunct="0">
              <a:defRPr>
                <a:solidFill>
                  <a:schemeClr val="tx1"/>
                </a:solidFill>
                <a:latin typeface="Arial" charset="0"/>
              </a:defRPr>
            </a:lvl3pPr>
            <a:lvl4pPr marL="1600200" indent="-228600" defTabSz="896938" eaLnBrk="0" hangingPunct="0">
              <a:defRPr>
                <a:solidFill>
                  <a:schemeClr val="tx1"/>
                </a:solidFill>
                <a:latin typeface="Arial" charset="0"/>
              </a:defRPr>
            </a:lvl4pPr>
            <a:lvl5pPr marL="2057400" indent="-228600" defTabSz="896938" eaLnBrk="0" hangingPunct="0">
              <a:defRPr>
                <a:solidFill>
                  <a:schemeClr val="tx1"/>
                </a:solidFill>
                <a:latin typeface="Arial" charset="0"/>
              </a:defRPr>
            </a:lvl5pPr>
            <a:lvl6pPr marL="2514600" indent="-228600" defTabSz="896938" eaLnBrk="0" fontAlgn="base" hangingPunct="0">
              <a:spcBef>
                <a:spcPct val="0"/>
              </a:spcBef>
              <a:spcAft>
                <a:spcPct val="0"/>
              </a:spcAft>
              <a:defRPr>
                <a:solidFill>
                  <a:schemeClr val="tx1"/>
                </a:solidFill>
                <a:latin typeface="Arial" charset="0"/>
              </a:defRPr>
            </a:lvl6pPr>
            <a:lvl7pPr marL="2971800" indent="-228600" defTabSz="896938" eaLnBrk="0" fontAlgn="base" hangingPunct="0">
              <a:spcBef>
                <a:spcPct val="0"/>
              </a:spcBef>
              <a:spcAft>
                <a:spcPct val="0"/>
              </a:spcAft>
              <a:defRPr>
                <a:solidFill>
                  <a:schemeClr val="tx1"/>
                </a:solidFill>
                <a:latin typeface="Arial" charset="0"/>
              </a:defRPr>
            </a:lvl7pPr>
            <a:lvl8pPr marL="3429000" indent="-228600" defTabSz="896938" eaLnBrk="0" fontAlgn="base" hangingPunct="0">
              <a:spcBef>
                <a:spcPct val="0"/>
              </a:spcBef>
              <a:spcAft>
                <a:spcPct val="0"/>
              </a:spcAft>
              <a:defRPr>
                <a:solidFill>
                  <a:schemeClr val="tx1"/>
                </a:solidFill>
                <a:latin typeface="Arial" charset="0"/>
              </a:defRPr>
            </a:lvl8pPr>
            <a:lvl9pPr marL="3886200" indent="-228600" defTabSz="896938" eaLnBrk="0" fontAlgn="base" hangingPunct="0">
              <a:spcBef>
                <a:spcPct val="0"/>
              </a:spcBef>
              <a:spcAft>
                <a:spcPct val="0"/>
              </a:spcAft>
              <a:defRPr>
                <a:solidFill>
                  <a:schemeClr val="tx1"/>
                </a:solidFill>
                <a:latin typeface="Arial" charset="0"/>
              </a:defRPr>
            </a:lvl9pPr>
          </a:lstStyle>
          <a:p>
            <a:pPr algn="r" eaLnBrk="1" hangingPunct="1"/>
            <a:fld id="{16DE3925-E614-4232-84AF-9942741C9FE9}" type="slidenum">
              <a:rPr lang="en-US" sz="1200">
                <a:latin typeface="Times New Roman" pitchFamily="18" charset="0"/>
              </a:rPr>
              <a:pPr algn="r" eaLnBrk="1" hangingPunct="1"/>
              <a:t>73</a:t>
            </a:fld>
            <a:endParaRPr lang="en-US" sz="1200">
              <a:latin typeface="Times New Roman" pitchFamily="18" charset="0"/>
            </a:endParaRPr>
          </a:p>
        </p:txBody>
      </p:sp>
    </p:spTree>
    <p:extLst>
      <p:ext uri="{BB962C8B-B14F-4D97-AF65-F5344CB8AC3E}">
        <p14:creationId xmlns:p14="http://schemas.microsoft.com/office/powerpoint/2010/main" val="64516884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xfrm>
            <a:off x="3884613" y="8977132"/>
            <a:ext cx="2971800" cy="47256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71" tIns="47185" rIns="94371" bIns="47185"/>
          <a:lstStyle>
            <a:lvl1pPr eaLnBrk="0" hangingPunct="0">
              <a:defRPr>
                <a:solidFill>
                  <a:schemeClr val="tx1"/>
                </a:solidFill>
                <a:latin typeface="Arial" charset="0"/>
              </a:defRPr>
            </a:lvl1pPr>
            <a:lvl2pPr marL="766763" indent="-294908" eaLnBrk="0" hangingPunct="0">
              <a:defRPr>
                <a:solidFill>
                  <a:schemeClr val="tx1"/>
                </a:solidFill>
                <a:latin typeface="Arial" charset="0"/>
              </a:defRPr>
            </a:lvl2pPr>
            <a:lvl3pPr marL="1179636" indent="-235927" eaLnBrk="0" hangingPunct="0">
              <a:defRPr>
                <a:solidFill>
                  <a:schemeClr val="tx1"/>
                </a:solidFill>
                <a:latin typeface="Arial" charset="0"/>
              </a:defRPr>
            </a:lvl3pPr>
            <a:lvl4pPr marL="1651490" indent="-235927" eaLnBrk="0" hangingPunct="0">
              <a:defRPr>
                <a:solidFill>
                  <a:schemeClr val="tx1"/>
                </a:solidFill>
                <a:latin typeface="Arial" charset="0"/>
              </a:defRPr>
            </a:lvl4pPr>
            <a:lvl5pPr marL="2123345" indent="-235927" eaLnBrk="0" hangingPunct="0">
              <a:defRPr>
                <a:solidFill>
                  <a:schemeClr val="tx1"/>
                </a:solidFill>
                <a:latin typeface="Arial" charset="0"/>
              </a:defRPr>
            </a:lvl5pPr>
            <a:lvl6pPr marL="2595198" indent="-235927" eaLnBrk="0" fontAlgn="base" hangingPunct="0">
              <a:spcBef>
                <a:spcPct val="0"/>
              </a:spcBef>
              <a:spcAft>
                <a:spcPct val="0"/>
              </a:spcAft>
              <a:defRPr>
                <a:solidFill>
                  <a:schemeClr val="tx1"/>
                </a:solidFill>
                <a:latin typeface="Arial" charset="0"/>
              </a:defRPr>
            </a:lvl6pPr>
            <a:lvl7pPr marL="3067053" indent="-235927" eaLnBrk="0" fontAlgn="base" hangingPunct="0">
              <a:spcBef>
                <a:spcPct val="0"/>
              </a:spcBef>
              <a:spcAft>
                <a:spcPct val="0"/>
              </a:spcAft>
              <a:defRPr>
                <a:solidFill>
                  <a:schemeClr val="tx1"/>
                </a:solidFill>
                <a:latin typeface="Arial" charset="0"/>
              </a:defRPr>
            </a:lvl7pPr>
            <a:lvl8pPr marL="3538907" indent="-235927" eaLnBrk="0" fontAlgn="base" hangingPunct="0">
              <a:spcBef>
                <a:spcPct val="0"/>
              </a:spcBef>
              <a:spcAft>
                <a:spcPct val="0"/>
              </a:spcAft>
              <a:defRPr>
                <a:solidFill>
                  <a:schemeClr val="tx1"/>
                </a:solidFill>
                <a:latin typeface="Arial" charset="0"/>
              </a:defRPr>
            </a:lvl8pPr>
            <a:lvl9pPr marL="4010762" indent="-235927" eaLnBrk="0" fontAlgn="base" hangingPunct="0">
              <a:spcBef>
                <a:spcPct val="0"/>
              </a:spcBef>
              <a:spcAft>
                <a:spcPct val="0"/>
              </a:spcAft>
              <a:defRPr>
                <a:solidFill>
                  <a:schemeClr val="tx1"/>
                </a:solidFill>
                <a:latin typeface="Arial" charset="0"/>
              </a:defRPr>
            </a:lvl9pPr>
          </a:lstStyle>
          <a:p>
            <a:pPr eaLnBrk="1" hangingPunct="1"/>
            <a:fld id="{48FFB65E-14E8-41BA-9BF3-E4C61B275422}" type="slidenum">
              <a:rPr lang="en-US" smtClean="0"/>
              <a:pPr eaLnBrk="1" hangingPunct="1"/>
              <a:t>74</a:t>
            </a:fld>
            <a:endParaRPr lang="en-US" smtClean="0"/>
          </a:p>
        </p:txBody>
      </p:sp>
      <p:sp>
        <p:nvSpPr>
          <p:cNvPr id="9219" name="Slide Image Placeholder 1"/>
          <p:cNvSpPr>
            <a:spLocks noGrp="1" noRot="1" noChangeAspect="1" noTextEdit="1"/>
          </p:cNvSpPr>
          <p:nvPr>
            <p:ph type="sldImg"/>
          </p:nvPr>
        </p:nvSpPr>
        <p:spPr>
          <a:xfrm>
            <a:off x="279400" y="708025"/>
            <a:ext cx="6299200" cy="3544888"/>
          </a:xfrm>
          <a:prstGeom prst="rect">
            <a:avLst/>
          </a:prstGeom>
          <a:ln/>
        </p:spPr>
      </p:sp>
      <p:sp>
        <p:nvSpPr>
          <p:cNvPr id="9220" name="Notes Placeholder 2"/>
          <p:cNvSpPr>
            <a:spLocks noGrp="1"/>
          </p:cNvSpPr>
          <p:nvPr>
            <p:ph type="body" idx="1"/>
          </p:nvPr>
        </p:nvSpPr>
        <p:spPr>
          <a:xfrm>
            <a:off x="685800" y="4489387"/>
            <a:ext cx="5486400" cy="425310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07" tIns="46303" rIns="92607" bIns="46303"/>
          <a:lstStyle/>
          <a:p>
            <a:pPr eaLnBrk="1" hangingPunct="1">
              <a:spcBef>
                <a:spcPct val="0"/>
              </a:spcBef>
            </a:pPr>
            <a:endParaRPr lang="en-US" dirty="0" smtClean="0"/>
          </a:p>
        </p:txBody>
      </p:sp>
      <p:sp>
        <p:nvSpPr>
          <p:cNvPr id="9221" name="Slide Number Placeholder 3"/>
          <p:cNvSpPr txBox="1">
            <a:spLocks noGrp="1"/>
          </p:cNvSpPr>
          <p:nvPr/>
        </p:nvSpPr>
        <p:spPr bwMode="auto">
          <a:xfrm>
            <a:off x="3884613" y="8977132"/>
            <a:ext cx="2971800" cy="472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07" tIns="46303" rIns="92607" bIns="46303" anchor="b"/>
          <a:lstStyle>
            <a:lvl1pPr defTabSz="896938" eaLnBrk="0" hangingPunct="0">
              <a:defRPr>
                <a:solidFill>
                  <a:schemeClr val="tx1"/>
                </a:solidFill>
                <a:latin typeface="Arial" charset="0"/>
              </a:defRPr>
            </a:lvl1pPr>
            <a:lvl2pPr marL="742950" indent="-285750" defTabSz="896938" eaLnBrk="0" hangingPunct="0">
              <a:defRPr>
                <a:solidFill>
                  <a:schemeClr val="tx1"/>
                </a:solidFill>
                <a:latin typeface="Arial" charset="0"/>
              </a:defRPr>
            </a:lvl2pPr>
            <a:lvl3pPr marL="1143000" indent="-228600" defTabSz="896938" eaLnBrk="0" hangingPunct="0">
              <a:defRPr>
                <a:solidFill>
                  <a:schemeClr val="tx1"/>
                </a:solidFill>
                <a:latin typeface="Arial" charset="0"/>
              </a:defRPr>
            </a:lvl3pPr>
            <a:lvl4pPr marL="1600200" indent="-228600" defTabSz="896938" eaLnBrk="0" hangingPunct="0">
              <a:defRPr>
                <a:solidFill>
                  <a:schemeClr val="tx1"/>
                </a:solidFill>
                <a:latin typeface="Arial" charset="0"/>
              </a:defRPr>
            </a:lvl4pPr>
            <a:lvl5pPr marL="2057400" indent="-228600" defTabSz="896938" eaLnBrk="0" hangingPunct="0">
              <a:defRPr>
                <a:solidFill>
                  <a:schemeClr val="tx1"/>
                </a:solidFill>
                <a:latin typeface="Arial" charset="0"/>
              </a:defRPr>
            </a:lvl5pPr>
            <a:lvl6pPr marL="2514600" indent="-228600" defTabSz="896938" eaLnBrk="0" fontAlgn="base" hangingPunct="0">
              <a:spcBef>
                <a:spcPct val="0"/>
              </a:spcBef>
              <a:spcAft>
                <a:spcPct val="0"/>
              </a:spcAft>
              <a:defRPr>
                <a:solidFill>
                  <a:schemeClr val="tx1"/>
                </a:solidFill>
                <a:latin typeface="Arial" charset="0"/>
              </a:defRPr>
            </a:lvl6pPr>
            <a:lvl7pPr marL="2971800" indent="-228600" defTabSz="896938" eaLnBrk="0" fontAlgn="base" hangingPunct="0">
              <a:spcBef>
                <a:spcPct val="0"/>
              </a:spcBef>
              <a:spcAft>
                <a:spcPct val="0"/>
              </a:spcAft>
              <a:defRPr>
                <a:solidFill>
                  <a:schemeClr val="tx1"/>
                </a:solidFill>
                <a:latin typeface="Arial" charset="0"/>
              </a:defRPr>
            </a:lvl7pPr>
            <a:lvl8pPr marL="3429000" indent="-228600" defTabSz="896938" eaLnBrk="0" fontAlgn="base" hangingPunct="0">
              <a:spcBef>
                <a:spcPct val="0"/>
              </a:spcBef>
              <a:spcAft>
                <a:spcPct val="0"/>
              </a:spcAft>
              <a:defRPr>
                <a:solidFill>
                  <a:schemeClr val="tx1"/>
                </a:solidFill>
                <a:latin typeface="Arial" charset="0"/>
              </a:defRPr>
            </a:lvl8pPr>
            <a:lvl9pPr marL="3886200" indent="-228600" defTabSz="896938" eaLnBrk="0" fontAlgn="base" hangingPunct="0">
              <a:spcBef>
                <a:spcPct val="0"/>
              </a:spcBef>
              <a:spcAft>
                <a:spcPct val="0"/>
              </a:spcAft>
              <a:defRPr>
                <a:solidFill>
                  <a:schemeClr val="tx1"/>
                </a:solidFill>
                <a:latin typeface="Arial" charset="0"/>
              </a:defRPr>
            </a:lvl9pPr>
          </a:lstStyle>
          <a:p>
            <a:pPr algn="r" eaLnBrk="1" hangingPunct="1"/>
            <a:fld id="{72523336-A254-4733-BA89-B6466DCC0412}" type="slidenum">
              <a:rPr lang="en-US" sz="1200">
                <a:solidFill>
                  <a:srgbClr val="000000"/>
                </a:solidFill>
                <a:latin typeface="Times New Roman" pitchFamily="18" charset="0"/>
              </a:rPr>
              <a:pPr algn="r" eaLnBrk="1" hangingPunct="1"/>
              <a:t>74</a:t>
            </a:fld>
            <a:endParaRPr lang="en-US" sz="1200">
              <a:solidFill>
                <a:srgbClr val="000000"/>
              </a:solidFill>
              <a:latin typeface="Times New Roman" pitchFamily="18" charset="0"/>
            </a:endParaRPr>
          </a:p>
        </p:txBody>
      </p:sp>
    </p:spTree>
    <p:extLst>
      <p:ext uri="{BB962C8B-B14F-4D97-AF65-F5344CB8AC3E}">
        <p14:creationId xmlns:p14="http://schemas.microsoft.com/office/powerpoint/2010/main" val="217633419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EE1135-E3E1-45FA-B126-831279701FF5}" type="slidenum">
              <a:rPr lang="en-US" smtClean="0"/>
              <a:t>75</a:t>
            </a:fld>
            <a:endParaRPr lang="en-US"/>
          </a:p>
        </p:txBody>
      </p:sp>
    </p:spTree>
    <p:extLst>
      <p:ext uri="{BB962C8B-B14F-4D97-AF65-F5344CB8AC3E}">
        <p14:creationId xmlns:p14="http://schemas.microsoft.com/office/powerpoint/2010/main" val="344584947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Review Employee Rights – OSHA Publication Fact Sheet (FS) 3638</a:t>
            </a:r>
          </a:p>
          <a:p>
            <a:endParaRPr lang="en-US" dirty="0"/>
          </a:p>
        </p:txBody>
      </p:sp>
      <p:sp>
        <p:nvSpPr>
          <p:cNvPr id="4" name="Slide Number Placeholder 3"/>
          <p:cNvSpPr>
            <a:spLocks noGrp="1"/>
          </p:cNvSpPr>
          <p:nvPr>
            <p:ph type="sldNum" sz="quarter" idx="10"/>
          </p:nvPr>
        </p:nvSpPr>
        <p:spPr/>
        <p:txBody>
          <a:bodyPr/>
          <a:lstStyle/>
          <a:p>
            <a:fld id="{2AEE1135-E3E1-45FA-B126-831279701FF5}" type="slidenum">
              <a:rPr lang="en-US" smtClean="0"/>
              <a:t>76</a:t>
            </a:fld>
            <a:endParaRPr lang="en-US"/>
          </a:p>
        </p:txBody>
      </p:sp>
    </p:spTree>
    <p:extLst>
      <p:ext uri="{BB962C8B-B14F-4D97-AF65-F5344CB8AC3E}">
        <p14:creationId xmlns:p14="http://schemas.microsoft.com/office/powerpoint/2010/main" val="888283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Permission granted from </a:t>
            </a:r>
            <a:r>
              <a:rPr lang="en-US" baseline="0" dirty="0" err="1" smtClean="0"/>
              <a:t>Jamesway</a:t>
            </a:r>
            <a:r>
              <a:rPr lang="en-US" baseline="0" dirty="0" smtClean="0"/>
              <a:t> Farm Equipment</a:t>
            </a:r>
          </a:p>
          <a:p>
            <a:r>
              <a:rPr lang="fr-FR" sz="1200" kern="1200" dirty="0" smtClean="0">
                <a:solidFill>
                  <a:schemeClr val="tx1"/>
                </a:solidFill>
                <a:latin typeface="+mn-lt"/>
                <a:ea typeface="+mn-ea"/>
                <a:cs typeface="+mn-cs"/>
              </a:rPr>
              <a:t>12 Route 249</a:t>
            </a:r>
            <a:br>
              <a:rPr lang="fr-FR" sz="1200" kern="1200" dirty="0" smtClean="0">
                <a:solidFill>
                  <a:schemeClr val="tx1"/>
                </a:solidFill>
                <a:latin typeface="+mn-lt"/>
                <a:ea typeface="+mn-ea"/>
                <a:cs typeface="+mn-cs"/>
              </a:rPr>
            </a:br>
            <a:r>
              <a:rPr lang="fr-FR" sz="1200" kern="1200" dirty="0" smtClean="0">
                <a:solidFill>
                  <a:schemeClr val="tx1"/>
                </a:solidFill>
                <a:latin typeface="+mn-lt"/>
                <a:ea typeface="+mn-ea"/>
                <a:cs typeface="+mn-cs"/>
              </a:rPr>
              <a:t>St-</a:t>
            </a:r>
            <a:r>
              <a:rPr lang="fr-FR" sz="1200" kern="1200" dirty="0" err="1" smtClean="0">
                <a:solidFill>
                  <a:schemeClr val="tx1"/>
                </a:solidFill>
                <a:latin typeface="+mn-lt"/>
                <a:ea typeface="+mn-ea"/>
                <a:cs typeface="+mn-cs"/>
              </a:rPr>
              <a:t>Francois</a:t>
            </a:r>
            <a:r>
              <a:rPr lang="fr-FR" sz="1200" kern="1200" dirty="0" smtClean="0">
                <a:solidFill>
                  <a:schemeClr val="tx1"/>
                </a:solidFill>
                <a:latin typeface="+mn-lt"/>
                <a:ea typeface="+mn-ea"/>
                <a:cs typeface="+mn-cs"/>
              </a:rPr>
              <a:t>-Xavier QC</a:t>
            </a:r>
            <a:br>
              <a:rPr lang="fr-FR" sz="1200" kern="1200" dirty="0" smtClean="0">
                <a:solidFill>
                  <a:schemeClr val="tx1"/>
                </a:solidFill>
                <a:latin typeface="+mn-lt"/>
                <a:ea typeface="+mn-ea"/>
                <a:cs typeface="+mn-cs"/>
              </a:rPr>
            </a:br>
            <a:r>
              <a:rPr lang="fr-FR" sz="1200" kern="1200" dirty="0" smtClean="0">
                <a:solidFill>
                  <a:schemeClr val="tx1"/>
                </a:solidFill>
                <a:latin typeface="+mn-lt"/>
                <a:ea typeface="+mn-ea"/>
                <a:cs typeface="+mn-cs"/>
              </a:rPr>
              <a:t>Canada J0B 2V0</a:t>
            </a:r>
            <a:endParaRPr lang="en-US" baseline="0" dirty="0" smtClean="0"/>
          </a:p>
        </p:txBody>
      </p:sp>
      <p:sp>
        <p:nvSpPr>
          <p:cNvPr id="4" name="Slide Number Placeholder 3"/>
          <p:cNvSpPr>
            <a:spLocks noGrp="1"/>
          </p:cNvSpPr>
          <p:nvPr>
            <p:ph type="sldNum" sz="quarter" idx="10"/>
          </p:nvPr>
        </p:nvSpPr>
        <p:spPr/>
        <p:txBody>
          <a:bodyPr/>
          <a:lstStyle/>
          <a:p>
            <a:fld id="{6184BF39-4619-4C83-A6FB-577BD3A2018F}" type="slidenum">
              <a:rPr lang="en-US" smtClean="0"/>
              <a:t>7</a:t>
            </a:fld>
            <a:endParaRPr lang="en-US" dirty="0"/>
          </a:p>
        </p:txBody>
      </p:sp>
    </p:spTree>
    <p:extLst>
      <p:ext uri="{BB962C8B-B14F-4D97-AF65-F5344CB8AC3E}">
        <p14:creationId xmlns:p14="http://schemas.microsoft.com/office/powerpoint/2010/main" val="418450273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in OSHA is the whistle blower program</a:t>
            </a:r>
          </a:p>
          <a:p>
            <a:r>
              <a:rPr lang="en-US" dirty="0" smtClean="0"/>
              <a:t>Website resources</a:t>
            </a:r>
          </a:p>
          <a:p>
            <a:r>
              <a:rPr lang="en-US" dirty="0" smtClean="0"/>
              <a:t>22 statutes </a:t>
            </a:r>
          </a:p>
          <a:p>
            <a:endParaRPr lang="en-US" dirty="0"/>
          </a:p>
        </p:txBody>
      </p:sp>
      <p:sp>
        <p:nvSpPr>
          <p:cNvPr id="4" name="Slide Number Placeholder 3"/>
          <p:cNvSpPr>
            <a:spLocks noGrp="1"/>
          </p:cNvSpPr>
          <p:nvPr>
            <p:ph type="sldNum" sz="quarter" idx="10"/>
          </p:nvPr>
        </p:nvSpPr>
        <p:spPr/>
        <p:txBody>
          <a:bodyPr/>
          <a:lstStyle/>
          <a:p>
            <a:fld id="{2AEE1135-E3E1-45FA-B126-831279701FF5}" type="slidenum">
              <a:rPr lang="en-US" smtClean="0"/>
              <a:t>77</a:t>
            </a:fld>
            <a:endParaRPr lang="en-US"/>
          </a:p>
        </p:txBody>
      </p:sp>
    </p:spTree>
    <p:extLst>
      <p:ext uri="{BB962C8B-B14F-4D97-AF65-F5344CB8AC3E}">
        <p14:creationId xmlns:p14="http://schemas.microsoft.com/office/powerpoint/2010/main" val="2655659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400">
                <a:solidFill>
                  <a:schemeClr val="tx1"/>
                </a:solidFill>
                <a:latin typeface="ISOCTEUR"/>
              </a:defRPr>
            </a:lvl1pPr>
            <a:lvl2pPr marL="765707" indent="-294502" algn="ctr" eaLnBrk="0" hangingPunct="0">
              <a:defRPr sz="2400">
                <a:solidFill>
                  <a:schemeClr val="tx1"/>
                </a:solidFill>
                <a:latin typeface="ISOCTEUR"/>
              </a:defRPr>
            </a:lvl2pPr>
            <a:lvl3pPr marL="1178012" indent="-235603" algn="ctr" eaLnBrk="0" hangingPunct="0">
              <a:defRPr sz="2400">
                <a:solidFill>
                  <a:schemeClr val="tx1"/>
                </a:solidFill>
                <a:latin typeface="ISOCTEUR"/>
              </a:defRPr>
            </a:lvl3pPr>
            <a:lvl4pPr marL="1649216" indent="-235603" algn="ctr" eaLnBrk="0" hangingPunct="0">
              <a:defRPr sz="2400">
                <a:solidFill>
                  <a:schemeClr val="tx1"/>
                </a:solidFill>
                <a:latin typeface="ISOCTEUR"/>
              </a:defRPr>
            </a:lvl4pPr>
            <a:lvl5pPr marL="2120420" indent="-235603" algn="ctr" eaLnBrk="0" hangingPunct="0">
              <a:defRPr sz="2400">
                <a:solidFill>
                  <a:schemeClr val="tx1"/>
                </a:solidFill>
                <a:latin typeface="ISOCTEUR"/>
              </a:defRPr>
            </a:lvl5pPr>
            <a:lvl6pPr marL="2591625" indent="-235603" algn="ctr" eaLnBrk="0" fontAlgn="base" hangingPunct="0">
              <a:spcBef>
                <a:spcPct val="0"/>
              </a:spcBef>
              <a:spcAft>
                <a:spcPct val="0"/>
              </a:spcAft>
              <a:defRPr sz="2400">
                <a:solidFill>
                  <a:schemeClr val="tx1"/>
                </a:solidFill>
                <a:latin typeface="ISOCTEUR"/>
              </a:defRPr>
            </a:lvl6pPr>
            <a:lvl7pPr marL="3062829" indent="-235603" algn="ctr" eaLnBrk="0" fontAlgn="base" hangingPunct="0">
              <a:spcBef>
                <a:spcPct val="0"/>
              </a:spcBef>
              <a:spcAft>
                <a:spcPct val="0"/>
              </a:spcAft>
              <a:defRPr sz="2400">
                <a:solidFill>
                  <a:schemeClr val="tx1"/>
                </a:solidFill>
                <a:latin typeface="ISOCTEUR"/>
              </a:defRPr>
            </a:lvl7pPr>
            <a:lvl8pPr marL="3534034" indent="-235603" algn="ctr" eaLnBrk="0" fontAlgn="base" hangingPunct="0">
              <a:spcBef>
                <a:spcPct val="0"/>
              </a:spcBef>
              <a:spcAft>
                <a:spcPct val="0"/>
              </a:spcAft>
              <a:defRPr sz="2400">
                <a:solidFill>
                  <a:schemeClr val="tx1"/>
                </a:solidFill>
                <a:latin typeface="ISOCTEUR"/>
              </a:defRPr>
            </a:lvl8pPr>
            <a:lvl9pPr marL="4005238" indent="-235603" algn="ctr" eaLnBrk="0" fontAlgn="base" hangingPunct="0">
              <a:spcBef>
                <a:spcPct val="0"/>
              </a:spcBef>
              <a:spcAft>
                <a:spcPct val="0"/>
              </a:spcAft>
              <a:defRPr sz="2400">
                <a:solidFill>
                  <a:schemeClr val="tx1"/>
                </a:solidFill>
                <a:latin typeface="ISOCTEUR"/>
              </a:defRPr>
            </a:lvl9pPr>
          </a:lstStyle>
          <a:p>
            <a:pPr algn="r" eaLnBrk="1" hangingPunct="1">
              <a:defRPr/>
            </a:pPr>
            <a:fld id="{13065197-E2CD-42CF-ABE0-2D57E4ABAF34}" type="slidenum">
              <a:rPr lang="de-DE" sz="1200">
                <a:solidFill>
                  <a:prstClr val="black"/>
                </a:solidFill>
              </a:rPr>
              <a:pPr algn="r" eaLnBrk="1" hangingPunct="1">
                <a:defRPr/>
              </a:pPr>
              <a:t>9</a:t>
            </a:fld>
            <a:endParaRPr lang="de-DE" sz="1200">
              <a:solidFill>
                <a:prstClr val="black"/>
              </a:solidFill>
            </a:endParaRPr>
          </a:p>
        </p:txBody>
      </p:sp>
      <p:sp>
        <p:nvSpPr>
          <p:cNvPr id="130051" name="Rectangle 2"/>
          <p:cNvSpPr>
            <a:spLocks noGrp="1" noRot="1" noChangeAspect="1" noChangeArrowheads="1" noTextEdit="1"/>
          </p:cNvSpPr>
          <p:nvPr>
            <p:ph type="sldImg"/>
          </p:nvPr>
        </p:nvSpPr>
        <p:spPr>
          <a:xfrm>
            <a:off x="277813" y="708025"/>
            <a:ext cx="6303962" cy="3546475"/>
          </a:xfrm>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299">
              <a:defRPr/>
            </a:pPr>
            <a:r>
              <a:rPr lang="en-US" b="1" dirty="0" smtClean="0">
                <a:solidFill>
                  <a:srgbClr val="000000"/>
                </a:solidFill>
                <a:latin typeface="Arial" pitchFamily="34" charset="0"/>
              </a:rPr>
              <a:t>OSHA </a:t>
            </a:r>
            <a:r>
              <a:rPr lang="en-US" b="1" dirty="0">
                <a:solidFill>
                  <a:srgbClr val="000000"/>
                </a:solidFill>
                <a:latin typeface="Arial" pitchFamily="34" charset="0"/>
              </a:rPr>
              <a:t>Regulation 29 CFR </a:t>
            </a:r>
            <a:r>
              <a:rPr lang="en-US" b="1" dirty="0" smtClean="0">
                <a:solidFill>
                  <a:srgbClr val="000000"/>
                </a:solidFill>
                <a:latin typeface="Arial" pitchFamily="34" charset="0"/>
              </a:rPr>
              <a:t>1910.146</a:t>
            </a:r>
            <a:endParaRPr lang="en-US" sz="1100" b="1" dirty="0">
              <a:solidFill>
                <a:srgbClr val="000000"/>
              </a:solidFill>
              <a:latin typeface="Arial" pitchFamily="34" charset="0"/>
            </a:endParaRPr>
          </a:p>
          <a:p>
            <a:pPr eaLnBrk="1" hangingPunct="1"/>
            <a:r>
              <a:rPr lang="en-US" sz="1200" kern="1200" dirty="0" smtClean="0">
                <a:solidFill>
                  <a:schemeClr val="tx1"/>
                </a:solidFill>
                <a:effectLst/>
                <a:latin typeface="+mn-lt"/>
                <a:ea typeface="+mn-ea"/>
                <a:cs typeface="+mn-cs"/>
              </a:rPr>
              <a:t>General Industry Standards, such as 1910.146, 1910.147 and 1910.134, are not applicable to agriculture. Depending on the establishments business classification [Standard Industrial Classification (SIC) or North American Industry Classification System (NAICS) codes], these standards may or may not apply. However, OSHA could cite the General Duty Clause using the general industry standard, consensus standard, and/or industry practice as a reference, for an agriculture business if appropriate. In addition the employer could be liable in a court of law.</a:t>
            </a:r>
            <a:endParaRPr lang="en-US" dirty="0" smtClean="0"/>
          </a:p>
        </p:txBody>
      </p:sp>
    </p:spTree>
    <p:extLst>
      <p:ext uri="{BB962C8B-B14F-4D97-AF65-F5344CB8AC3E}">
        <p14:creationId xmlns:p14="http://schemas.microsoft.com/office/powerpoint/2010/main" val="395920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Manure pit or lagoon fits the criteria for Permit</a:t>
            </a:r>
            <a:r>
              <a:rPr lang="en-US" baseline="0" dirty="0" smtClean="0"/>
              <a:t> required</a:t>
            </a:r>
            <a:endParaRPr lang="en-US" dirty="0"/>
          </a:p>
        </p:txBody>
      </p:sp>
      <p:sp>
        <p:nvSpPr>
          <p:cNvPr id="4" name="Slide Number Placeholder 3"/>
          <p:cNvSpPr>
            <a:spLocks noGrp="1"/>
          </p:cNvSpPr>
          <p:nvPr>
            <p:ph type="sldNum" sz="quarter" idx="10"/>
          </p:nvPr>
        </p:nvSpPr>
        <p:spPr/>
        <p:txBody>
          <a:bodyPr/>
          <a:lstStyle/>
          <a:p>
            <a:fld id="{2AEE1135-E3E1-45FA-B126-831279701FF5}" type="slidenum">
              <a:rPr lang="en-US" smtClean="0"/>
              <a:t>10</a:t>
            </a:fld>
            <a:endParaRPr lang="en-US"/>
          </a:p>
        </p:txBody>
      </p:sp>
    </p:spTree>
    <p:extLst>
      <p:ext uri="{BB962C8B-B14F-4D97-AF65-F5344CB8AC3E}">
        <p14:creationId xmlns:p14="http://schemas.microsoft.com/office/powerpoint/2010/main" val="1724323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04AAC9C-49DE-456D-9C80-F4AB546FCB67}" type="datetimeFigureOut">
              <a:rPr lang="en-US" smtClean="0">
                <a:solidFill>
                  <a:prstClr val="black">
                    <a:tint val="75000"/>
                  </a:prstClr>
                </a:solidFill>
              </a:rPr>
              <a:pPr/>
              <a:t>6/9/2017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AF7B167-6999-40A6-BFAB-10A88B1756D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32914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4AAC9C-49DE-456D-9C80-F4AB546FCB67}" type="datetimeFigureOut">
              <a:rPr lang="en-US" smtClean="0">
                <a:solidFill>
                  <a:prstClr val="black">
                    <a:tint val="75000"/>
                  </a:prstClr>
                </a:solidFill>
              </a:rPr>
              <a:pPr/>
              <a:t>6/9/2017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AF7B167-6999-40A6-BFAB-10A88B1756D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323021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4AAC9C-49DE-456D-9C80-F4AB546FCB67}" type="datetimeFigureOut">
              <a:rPr lang="en-US" smtClean="0">
                <a:solidFill>
                  <a:prstClr val="black">
                    <a:tint val="75000"/>
                  </a:prstClr>
                </a:solidFill>
              </a:rPr>
              <a:pPr/>
              <a:t>6/9/2017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AF7B167-6999-40A6-BFAB-10A88B1756D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94874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6197600" y="1600201"/>
            <a:ext cx="53848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fld id="{2B94D6CA-F820-4EB8-8EA0-80E4696F0091}" type="datetime1">
              <a:rPr lang="en-US">
                <a:solidFill>
                  <a:prstClr val="black">
                    <a:tint val="75000"/>
                  </a:prstClr>
                </a:solidFill>
              </a:rPr>
              <a:pPr>
                <a:defRPr/>
              </a:pPr>
              <a:t>6/9/2017</a:t>
            </a:fld>
            <a:endParaRPr lang="en-US">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fld id="{E57C4E17-EFCC-44DB-9120-94B9EEBD8E5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9817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52"/>
          <p:cNvSpPr>
            <a:spLocks/>
          </p:cNvSpPr>
          <p:nvPr/>
        </p:nvSpPr>
        <p:spPr bwMode="hidden">
          <a:xfrm rot="5400000">
            <a:off x="5317332" y="-2510631"/>
            <a:ext cx="1595438" cy="10121900"/>
          </a:xfrm>
          <a:custGeom>
            <a:avLst/>
            <a:gdLst>
              <a:gd name="T0" fmla="*/ 0 w 290"/>
              <a:gd name="T1" fmla="*/ 2147483647 h 1250"/>
              <a:gd name="T2" fmla="*/ 2147483647 w 290"/>
              <a:gd name="T3" fmla="*/ 2147483647 h 1250"/>
              <a:gd name="T4" fmla="*/ 2147483647 w 290"/>
              <a:gd name="T5" fmla="*/ 2147483647 h 1250"/>
              <a:gd name="T6" fmla="*/ 2147483647 w 290"/>
              <a:gd name="T7" fmla="*/ 2147483647 h 1250"/>
              <a:gd name="T8" fmla="*/ 2147483647 w 290"/>
              <a:gd name="T9" fmla="*/ 2147483647 h 1250"/>
              <a:gd name="T10" fmla="*/ 0 w 290"/>
              <a:gd name="T11" fmla="*/ 2147483647 h 1250"/>
              <a:gd name="T12" fmla="*/ 0 w 290"/>
              <a:gd name="T13" fmla="*/ 2147483647 h 12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0" h="1250">
                <a:moveTo>
                  <a:pt x="0" y="2"/>
                </a:moveTo>
                <a:cubicBezTo>
                  <a:pt x="0" y="2"/>
                  <a:pt x="120" y="2"/>
                  <a:pt x="240" y="2"/>
                </a:cubicBezTo>
                <a:cubicBezTo>
                  <a:pt x="262" y="0"/>
                  <a:pt x="290" y="12"/>
                  <a:pt x="288" y="50"/>
                </a:cubicBezTo>
                <a:cubicBezTo>
                  <a:pt x="288" y="626"/>
                  <a:pt x="288" y="1202"/>
                  <a:pt x="288" y="1202"/>
                </a:cubicBezTo>
                <a:cubicBezTo>
                  <a:pt x="288" y="1232"/>
                  <a:pt x="274" y="1250"/>
                  <a:pt x="240" y="1250"/>
                </a:cubicBezTo>
                <a:cubicBezTo>
                  <a:pt x="120" y="1250"/>
                  <a:pt x="0" y="1250"/>
                  <a:pt x="0" y="1250"/>
                </a:cubicBezTo>
                <a:lnTo>
                  <a:pt x="0" y="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en-US" sz="2400" dirty="0">
              <a:solidFill>
                <a:srgbClr val="000000"/>
              </a:solidFill>
              <a:latin typeface="ISOCTEUR"/>
              <a:cs typeface="Arial" pitchFamily="34" charset="0"/>
            </a:endParaRPr>
          </a:p>
        </p:txBody>
      </p:sp>
      <p:sp>
        <p:nvSpPr>
          <p:cNvPr id="6191" name="Rectangle 47"/>
          <p:cNvSpPr>
            <a:spLocks noGrp="1" noChangeArrowheads="1"/>
          </p:cNvSpPr>
          <p:nvPr>
            <p:ph type="ctrTitle"/>
          </p:nvPr>
        </p:nvSpPr>
        <p:spPr>
          <a:xfrm>
            <a:off x="914400" y="2057400"/>
            <a:ext cx="10363200" cy="1143000"/>
          </a:xfrm>
          <a:effectLst/>
        </p:spPr>
        <p:txBody>
          <a:bodyPr/>
          <a:lstStyle>
            <a:lvl1pPr>
              <a:defRPr/>
            </a:lvl1pPr>
          </a:lstStyle>
          <a:p>
            <a:r>
              <a:rPr lang="de-DE"/>
              <a:t>Klicken Sie, um das Titelformat zu bearbeiten</a:t>
            </a:r>
          </a:p>
        </p:txBody>
      </p:sp>
      <p:sp>
        <p:nvSpPr>
          <p:cNvPr id="6192" name="Rectangle 48"/>
          <p:cNvSpPr>
            <a:spLocks noGrp="1" noChangeArrowheads="1"/>
          </p:cNvSpPr>
          <p:nvPr>
            <p:ph type="subTitle" idx="1"/>
          </p:nvPr>
        </p:nvSpPr>
        <p:spPr>
          <a:xfrm>
            <a:off x="1828800" y="3886200"/>
            <a:ext cx="8534400" cy="1752600"/>
          </a:xfrm>
        </p:spPr>
        <p:txBody>
          <a:bodyPr/>
          <a:lstStyle>
            <a:lvl1pPr marL="0" indent="0" algn="ctr">
              <a:buFont typeface="Wingdings" pitchFamily="2" charset="2"/>
              <a:buNone/>
              <a:defRPr/>
            </a:lvl1pPr>
          </a:lstStyle>
          <a:p>
            <a:r>
              <a:rPr lang="de-DE"/>
              <a:t>Klicken Sie, um das Format des Untertitelmasters zu bearbeiten</a:t>
            </a:r>
          </a:p>
        </p:txBody>
      </p:sp>
      <p:sp>
        <p:nvSpPr>
          <p:cNvPr id="5" name="Rectangle 49"/>
          <p:cNvSpPr>
            <a:spLocks noGrp="1" noChangeArrowheads="1"/>
          </p:cNvSpPr>
          <p:nvPr>
            <p:ph type="dt" sz="half" idx="10"/>
          </p:nvPr>
        </p:nvSpPr>
        <p:spPr>
          <a:xfrm>
            <a:off x="914400" y="6248400"/>
            <a:ext cx="2540000" cy="457200"/>
          </a:xfrm>
        </p:spPr>
        <p:txBody>
          <a:bodyPr/>
          <a:lstStyle>
            <a:lvl1pPr>
              <a:defRPr>
                <a:solidFill>
                  <a:schemeClr val="tx1"/>
                </a:solidFill>
              </a:defRPr>
            </a:lvl1pPr>
          </a:lstStyle>
          <a:p>
            <a:pPr>
              <a:defRPr/>
            </a:pPr>
            <a:endParaRPr lang="de-DE">
              <a:solidFill>
                <a:srgbClr val="000000"/>
              </a:solidFill>
            </a:endParaRPr>
          </a:p>
        </p:txBody>
      </p:sp>
      <p:sp>
        <p:nvSpPr>
          <p:cNvPr id="6" name="Rectangle 50"/>
          <p:cNvSpPr>
            <a:spLocks noGrp="1" noChangeArrowheads="1"/>
          </p:cNvSpPr>
          <p:nvPr>
            <p:ph type="ftr" sz="quarter" idx="11"/>
          </p:nvPr>
        </p:nvSpPr>
        <p:spPr>
          <a:xfrm>
            <a:off x="4165600" y="6248400"/>
            <a:ext cx="3860800" cy="457200"/>
          </a:xfrm>
        </p:spPr>
        <p:txBody>
          <a:bodyPr/>
          <a:lstStyle>
            <a:lvl1pPr>
              <a:defRPr>
                <a:solidFill>
                  <a:schemeClr val="tx1"/>
                </a:solidFill>
              </a:defRPr>
            </a:lvl1pPr>
          </a:lstStyle>
          <a:p>
            <a:pPr>
              <a:defRPr/>
            </a:pPr>
            <a:endParaRPr lang="de-DE">
              <a:solidFill>
                <a:srgbClr val="000000"/>
              </a:solidFill>
            </a:endParaRPr>
          </a:p>
        </p:txBody>
      </p:sp>
      <p:sp>
        <p:nvSpPr>
          <p:cNvPr id="7" name="Rectangle 51"/>
          <p:cNvSpPr>
            <a:spLocks noGrp="1" noChangeArrowheads="1"/>
          </p:cNvSpPr>
          <p:nvPr>
            <p:ph type="sldNum" sz="quarter" idx="12"/>
          </p:nvPr>
        </p:nvSpPr>
        <p:spPr>
          <a:xfrm>
            <a:off x="8737600" y="6248400"/>
            <a:ext cx="2540000" cy="457200"/>
          </a:xfrm>
        </p:spPr>
        <p:txBody>
          <a:bodyPr/>
          <a:lstStyle>
            <a:lvl1pPr>
              <a:defRPr>
                <a:solidFill>
                  <a:schemeClr val="tx1"/>
                </a:solidFill>
              </a:defRPr>
            </a:lvl1pPr>
          </a:lstStyle>
          <a:p>
            <a:pPr>
              <a:defRPr/>
            </a:pPr>
            <a:fld id="{E5712448-A69D-4ACD-B235-7D1915379C43}" type="slidenum">
              <a:rPr lang="de-DE">
                <a:solidFill>
                  <a:srgbClr val="000000"/>
                </a:solidFill>
              </a:rPr>
              <a:pPr>
                <a:defRPr/>
              </a:pPr>
              <a:t>‹#›</a:t>
            </a:fld>
            <a:endParaRPr lang="de-DE">
              <a:solidFill>
                <a:srgbClr val="000000"/>
              </a:solidFill>
            </a:endParaRPr>
          </a:p>
        </p:txBody>
      </p:sp>
    </p:spTree>
    <p:extLst>
      <p:ext uri="{BB962C8B-B14F-4D97-AF65-F5344CB8AC3E}">
        <p14:creationId xmlns:p14="http://schemas.microsoft.com/office/powerpoint/2010/main" val="3823899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de-DE">
              <a:solidFill>
                <a:srgbClr val="99CCCC"/>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e-DE">
              <a:solidFill>
                <a:srgbClr val="99CCCC"/>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E1374F-517B-43F0-8817-7EAA0E79B9F6}" type="slidenum">
              <a:rPr lang="de-DE">
                <a:solidFill>
                  <a:srgbClr val="99CCCC"/>
                </a:solidFill>
              </a:rPr>
              <a:pPr>
                <a:defRPr/>
              </a:pPr>
              <a:t>‹#›</a:t>
            </a:fld>
            <a:endParaRPr lang="de-DE">
              <a:solidFill>
                <a:srgbClr val="99CCCC"/>
              </a:solidFill>
            </a:endParaRPr>
          </a:p>
        </p:txBody>
      </p:sp>
    </p:spTree>
    <p:extLst>
      <p:ext uri="{BB962C8B-B14F-4D97-AF65-F5344CB8AC3E}">
        <p14:creationId xmlns:p14="http://schemas.microsoft.com/office/powerpoint/2010/main" val="2195452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de-DE">
              <a:solidFill>
                <a:srgbClr val="99CCCC"/>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e-DE">
              <a:solidFill>
                <a:srgbClr val="99CCCC"/>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2E68553-8976-4372-A7D5-33B932615B83}" type="slidenum">
              <a:rPr lang="de-DE">
                <a:solidFill>
                  <a:srgbClr val="99CCCC"/>
                </a:solidFill>
              </a:rPr>
              <a:pPr>
                <a:defRPr/>
              </a:pPr>
              <a:t>‹#›</a:t>
            </a:fld>
            <a:endParaRPr lang="de-DE">
              <a:solidFill>
                <a:srgbClr val="99CCCC"/>
              </a:solidFill>
            </a:endParaRPr>
          </a:p>
        </p:txBody>
      </p:sp>
    </p:spTree>
    <p:extLst>
      <p:ext uri="{BB962C8B-B14F-4D97-AF65-F5344CB8AC3E}">
        <p14:creationId xmlns:p14="http://schemas.microsoft.com/office/powerpoint/2010/main" val="2623938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de-DE">
              <a:solidFill>
                <a:srgbClr val="99CCCC"/>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e-DE">
              <a:solidFill>
                <a:srgbClr val="99CCCC"/>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F7DB27E-FAE5-4796-9A06-3B229B612326}" type="slidenum">
              <a:rPr lang="de-DE">
                <a:solidFill>
                  <a:srgbClr val="99CCCC"/>
                </a:solidFill>
              </a:rPr>
              <a:pPr>
                <a:defRPr/>
              </a:pPr>
              <a:t>‹#›</a:t>
            </a:fld>
            <a:endParaRPr lang="de-DE">
              <a:solidFill>
                <a:srgbClr val="99CCCC"/>
              </a:solidFill>
            </a:endParaRPr>
          </a:p>
        </p:txBody>
      </p:sp>
    </p:spTree>
    <p:extLst>
      <p:ext uri="{BB962C8B-B14F-4D97-AF65-F5344CB8AC3E}">
        <p14:creationId xmlns:p14="http://schemas.microsoft.com/office/powerpoint/2010/main" val="55846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de-DE">
              <a:solidFill>
                <a:srgbClr val="99CCCC"/>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de-DE">
              <a:solidFill>
                <a:srgbClr val="99CCCC"/>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E6137B5-7E05-4950-8ED2-3690EBF48BEF}" type="slidenum">
              <a:rPr lang="de-DE">
                <a:solidFill>
                  <a:srgbClr val="99CCCC"/>
                </a:solidFill>
              </a:rPr>
              <a:pPr>
                <a:defRPr/>
              </a:pPr>
              <a:t>‹#›</a:t>
            </a:fld>
            <a:endParaRPr lang="de-DE">
              <a:solidFill>
                <a:srgbClr val="99CCCC"/>
              </a:solidFill>
            </a:endParaRPr>
          </a:p>
        </p:txBody>
      </p:sp>
    </p:spTree>
    <p:extLst>
      <p:ext uri="{BB962C8B-B14F-4D97-AF65-F5344CB8AC3E}">
        <p14:creationId xmlns:p14="http://schemas.microsoft.com/office/powerpoint/2010/main" val="471032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de-DE">
              <a:solidFill>
                <a:srgbClr val="99CCCC"/>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de-DE">
              <a:solidFill>
                <a:srgbClr val="99CCCC"/>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7002ED2-FA87-4EB4-BD50-844F4A974844}" type="slidenum">
              <a:rPr lang="de-DE">
                <a:solidFill>
                  <a:srgbClr val="99CCCC"/>
                </a:solidFill>
              </a:rPr>
              <a:pPr>
                <a:defRPr/>
              </a:pPr>
              <a:t>‹#›</a:t>
            </a:fld>
            <a:endParaRPr lang="de-DE">
              <a:solidFill>
                <a:srgbClr val="99CCCC"/>
              </a:solidFill>
            </a:endParaRPr>
          </a:p>
        </p:txBody>
      </p:sp>
    </p:spTree>
    <p:extLst>
      <p:ext uri="{BB962C8B-B14F-4D97-AF65-F5344CB8AC3E}">
        <p14:creationId xmlns:p14="http://schemas.microsoft.com/office/powerpoint/2010/main" val="4217870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solidFill>
                <a:srgbClr val="99CCCC"/>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de-DE">
              <a:solidFill>
                <a:srgbClr val="99CCCC"/>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DF1F187-8361-4234-872B-22CCCF6B71AB}" type="slidenum">
              <a:rPr lang="de-DE">
                <a:solidFill>
                  <a:srgbClr val="99CCCC"/>
                </a:solidFill>
              </a:rPr>
              <a:pPr>
                <a:defRPr/>
              </a:pPr>
              <a:t>‹#›</a:t>
            </a:fld>
            <a:endParaRPr lang="de-DE">
              <a:solidFill>
                <a:srgbClr val="99CCCC"/>
              </a:solidFill>
            </a:endParaRPr>
          </a:p>
        </p:txBody>
      </p:sp>
    </p:spTree>
    <p:extLst>
      <p:ext uri="{BB962C8B-B14F-4D97-AF65-F5344CB8AC3E}">
        <p14:creationId xmlns:p14="http://schemas.microsoft.com/office/powerpoint/2010/main" val="1006052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4AAC9C-49DE-456D-9C80-F4AB546FCB67}" type="datetimeFigureOut">
              <a:rPr lang="en-US" smtClean="0">
                <a:solidFill>
                  <a:prstClr val="black">
                    <a:tint val="75000"/>
                  </a:prstClr>
                </a:solidFill>
              </a:rPr>
              <a:pPr/>
              <a:t>6/9/2017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AF7B167-6999-40A6-BFAB-10A88B1756D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67770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de-DE">
              <a:solidFill>
                <a:srgbClr val="99CCCC"/>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e-DE">
              <a:solidFill>
                <a:srgbClr val="99CCCC"/>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BD43840-A45B-4DE9-9634-965F994731B7}" type="slidenum">
              <a:rPr lang="de-DE">
                <a:solidFill>
                  <a:srgbClr val="99CCCC"/>
                </a:solidFill>
              </a:rPr>
              <a:pPr>
                <a:defRPr/>
              </a:pPr>
              <a:t>‹#›</a:t>
            </a:fld>
            <a:endParaRPr lang="de-DE">
              <a:solidFill>
                <a:srgbClr val="99CCCC"/>
              </a:solidFill>
            </a:endParaRPr>
          </a:p>
        </p:txBody>
      </p:sp>
    </p:spTree>
    <p:extLst>
      <p:ext uri="{BB962C8B-B14F-4D97-AF65-F5344CB8AC3E}">
        <p14:creationId xmlns:p14="http://schemas.microsoft.com/office/powerpoint/2010/main" val="3394147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de-DE">
              <a:solidFill>
                <a:srgbClr val="99CCCC"/>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e-DE">
              <a:solidFill>
                <a:srgbClr val="99CCCC"/>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B0D37A9-D91E-4824-9237-C1EC7A6EFF5A}" type="slidenum">
              <a:rPr lang="de-DE">
                <a:solidFill>
                  <a:srgbClr val="99CCCC"/>
                </a:solidFill>
              </a:rPr>
              <a:pPr>
                <a:defRPr/>
              </a:pPr>
              <a:t>‹#›</a:t>
            </a:fld>
            <a:endParaRPr lang="de-DE">
              <a:solidFill>
                <a:srgbClr val="99CCCC"/>
              </a:solidFill>
            </a:endParaRPr>
          </a:p>
        </p:txBody>
      </p:sp>
    </p:spTree>
    <p:extLst>
      <p:ext uri="{BB962C8B-B14F-4D97-AF65-F5344CB8AC3E}">
        <p14:creationId xmlns:p14="http://schemas.microsoft.com/office/powerpoint/2010/main" val="2658475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de-DE">
              <a:solidFill>
                <a:srgbClr val="99CCCC"/>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e-DE">
              <a:solidFill>
                <a:srgbClr val="99CCCC"/>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0B5EE7-481E-49B7-94CB-AE9D71A4ECB9}" type="slidenum">
              <a:rPr lang="de-DE">
                <a:solidFill>
                  <a:srgbClr val="99CCCC"/>
                </a:solidFill>
              </a:rPr>
              <a:pPr>
                <a:defRPr/>
              </a:pPr>
              <a:t>‹#›</a:t>
            </a:fld>
            <a:endParaRPr lang="de-DE">
              <a:solidFill>
                <a:srgbClr val="99CCCC"/>
              </a:solidFill>
            </a:endParaRPr>
          </a:p>
        </p:txBody>
      </p:sp>
    </p:spTree>
    <p:extLst>
      <p:ext uri="{BB962C8B-B14F-4D97-AF65-F5344CB8AC3E}">
        <p14:creationId xmlns:p14="http://schemas.microsoft.com/office/powerpoint/2010/main" val="944281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de-DE">
              <a:solidFill>
                <a:srgbClr val="99CCCC"/>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e-DE">
              <a:solidFill>
                <a:srgbClr val="99CCCC"/>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785E60E-6E4D-4D39-98DC-741F79ED0C6E}" type="slidenum">
              <a:rPr lang="de-DE">
                <a:solidFill>
                  <a:srgbClr val="99CCCC"/>
                </a:solidFill>
              </a:rPr>
              <a:pPr>
                <a:defRPr/>
              </a:pPr>
              <a:t>‹#›</a:t>
            </a:fld>
            <a:endParaRPr lang="de-DE">
              <a:solidFill>
                <a:srgbClr val="99CCCC"/>
              </a:solidFill>
            </a:endParaRPr>
          </a:p>
        </p:txBody>
      </p:sp>
    </p:spTree>
    <p:extLst>
      <p:ext uri="{BB962C8B-B14F-4D97-AF65-F5344CB8AC3E}">
        <p14:creationId xmlns:p14="http://schemas.microsoft.com/office/powerpoint/2010/main" val="1181992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197600" y="1981200"/>
            <a:ext cx="5080000" cy="4114800"/>
          </a:xfrm>
        </p:spPr>
        <p:txBody>
          <a:bodyPr/>
          <a:lstStyle/>
          <a:p>
            <a:pPr lvl="0"/>
            <a:endParaRPr lang="en-US" noProof="0" dirty="0" smtClean="0"/>
          </a:p>
        </p:txBody>
      </p:sp>
      <p:sp>
        <p:nvSpPr>
          <p:cNvPr id="5" name="Rectangle 4"/>
          <p:cNvSpPr>
            <a:spLocks noGrp="1" noChangeArrowheads="1"/>
          </p:cNvSpPr>
          <p:nvPr>
            <p:ph type="dt" sz="half" idx="10"/>
          </p:nvPr>
        </p:nvSpPr>
        <p:spPr>
          <a:ln/>
        </p:spPr>
        <p:txBody>
          <a:bodyPr/>
          <a:lstStyle>
            <a:lvl1pPr>
              <a:defRPr/>
            </a:lvl1pPr>
          </a:lstStyle>
          <a:p>
            <a:pPr>
              <a:defRPr/>
            </a:pPr>
            <a:endParaRPr lang="de-DE">
              <a:solidFill>
                <a:srgbClr val="99CCCC"/>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e-DE">
              <a:solidFill>
                <a:srgbClr val="99CCCC"/>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1D0E33D-FCF5-455A-AB6E-ACC454067C31}" type="slidenum">
              <a:rPr lang="de-DE">
                <a:solidFill>
                  <a:srgbClr val="99CCCC"/>
                </a:solidFill>
              </a:rPr>
              <a:pPr>
                <a:defRPr/>
              </a:pPr>
              <a:t>‹#›</a:t>
            </a:fld>
            <a:endParaRPr lang="de-DE">
              <a:solidFill>
                <a:srgbClr val="99CCCC"/>
              </a:solidFill>
            </a:endParaRPr>
          </a:p>
        </p:txBody>
      </p:sp>
    </p:spTree>
    <p:extLst>
      <p:ext uri="{BB962C8B-B14F-4D97-AF65-F5344CB8AC3E}">
        <p14:creationId xmlns:p14="http://schemas.microsoft.com/office/powerpoint/2010/main" val="716158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914400" y="1981200"/>
            <a:ext cx="10363200" cy="41148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de-DE">
              <a:solidFill>
                <a:srgbClr val="99CCCC"/>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e-DE">
              <a:solidFill>
                <a:srgbClr val="99CCCC"/>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4492CCA-ED22-4D9B-A49B-6083FCA8BD86}" type="slidenum">
              <a:rPr lang="de-DE">
                <a:solidFill>
                  <a:srgbClr val="99CCCC"/>
                </a:solidFill>
              </a:rPr>
              <a:pPr>
                <a:defRPr/>
              </a:pPr>
              <a:t>‹#›</a:t>
            </a:fld>
            <a:endParaRPr lang="de-DE">
              <a:solidFill>
                <a:srgbClr val="99CCCC"/>
              </a:solidFill>
            </a:endParaRPr>
          </a:p>
        </p:txBody>
      </p:sp>
    </p:spTree>
    <p:extLst>
      <p:ext uri="{BB962C8B-B14F-4D97-AF65-F5344CB8AC3E}">
        <p14:creationId xmlns:p14="http://schemas.microsoft.com/office/powerpoint/2010/main" val="25989740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914400" y="1981200"/>
            <a:ext cx="5080000" cy="4114800"/>
          </a:xfrm>
        </p:spPr>
        <p:txBody>
          <a:bodyPr/>
          <a:lstStyle/>
          <a:p>
            <a:pPr lvl="0"/>
            <a:endParaRPr lang="en-US" noProof="0" dirty="0" smtClean="0"/>
          </a:p>
        </p:txBody>
      </p:sp>
      <p:sp>
        <p:nvSpPr>
          <p:cNvPr id="4" name="Text Placeholder 3"/>
          <p:cNvSpPr>
            <a:spLocks noGrp="1"/>
          </p:cNvSpPr>
          <p:nvPr>
            <p:ph type="body"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de-DE">
              <a:solidFill>
                <a:srgbClr val="99CCCC"/>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e-DE">
              <a:solidFill>
                <a:srgbClr val="99CCCC"/>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C4BE045-8267-430D-8895-A4C249B65633}" type="slidenum">
              <a:rPr lang="de-DE">
                <a:solidFill>
                  <a:srgbClr val="99CCCC"/>
                </a:solidFill>
              </a:rPr>
              <a:pPr>
                <a:defRPr/>
              </a:pPr>
              <a:t>‹#›</a:t>
            </a:fld>
            <a:endParaRPr lang="de-DE">
              <a:solidFill>
                <a:srgbClr val="99CCCC"/>
              </a:solidFill>
            </a:endParaRPr>
          </a:p>
        </p:txBody>
      </p:sp>
    </p:spTree>
    <p:extLst>
      <p:ext uri="{BB962C8B-B14F-4D97-AF65-F5344CB8AC3E}">
        <p14:creationId xmlns:p14="http://schemas.microsoft.com/office/powerpoint/2010/main" val="1925289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09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09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vl1pPr>
          </a:lstStyle>
          <a:p>
            <a:pPr>
              <a:defRPr/>
            </a:pPr>
            <a:endParaRPr lang="en-US" dirty="0">
              <a:solidFill>
                <a:srgbClr val="99CCCC"/>
              </a:solidFill>
            </a:endParaRPr>
          </a:p>
        </p:txBody>
      </p:sp>
      <p:sp>
        <p:nvSpPr>
          <p:cNvPr id="7" name="Rectangle 5"/>
          <p:cNvSpPr>
            <a:spLocks noGrp="1" noChangeArrowheads="1"/>
          </p:cNvSpPr>
          <p:nvPr>
            <p:ph type="ftr" sz="quarter" idx="11"/>
          </p:nvPr>
        </p:nvSpPr>
        <p:spPr/>
        <p:txBody>
          <a:bodyPr/>
          <a:lstStyle>
            <a:lvl1pPr>
              <a:defRPr/>
            </a:lvl1pPr>
          </a:lstStyle>
          <a:p>
            <a:pPr>
              <a:defRPr/>
            </a:pPr>
            <a:endParaRPr lang="en-US" dirty="0">
              <a:solidFill>
                <a:srgbClr val="99CCCC"/>
              </a:solidFill>
            </a:endParaRPr>
          </a:p>
        </p:txBody>
      </p:sp>
      <p:sp>
        <p:nvSpPr>
          <p:cNvPr id="8" name="Rectangle 6"/>
          <p:cNvSpPr>
            <a:spLocks noGrp="1" noChangeArrowheads="1"/>
          </p:cNvSpPr>
          <p:nvPr>
            <p:ph type="sldNum" sz="quarter" idx="12"/>
          </p:nvPr>
        </p:nvSpPr>
        <p:spPr/>
        <p:txBody>
          <a:bodyPr/>
          <a:lstStyle>
            <a:lvl1pPr>
              <a:defRPr/>
            </a:lvl1pPr>
          </a:lstStyle>
          <a:p>
            <a:pPr>
              <a:defRPr/>
            </a:pPr>
            <a:fld id="{3F667477-9BD3-42CB-B3A5-33B487659EB4}" type="slidenum">
              <a:rPr lang="en-US">
                <a:solidFill>
                  <a:srgbClr val="99CCCC"/>
                </a:solidFill>
              </a:rPr>
              <a:pPr>
                <a:defRPr/>
              </a:pPr>
              <a:t>‹#›</a:t>
            </a:fld>
            <a:endParaRPr lang="en-US" dirty="0">
              <a:solidFill>
                <a:srgbClr val="99CCCC"/>
              </a:solidFill>
            </a:endParaRPr>
          </a:p>
        </p:txBody>
      </p:sp>
    </p:spTree>
    <p:extLst>
      <p:ext uri="{BB962C8B-B14F-4D97-AF65-F5344CB8AC3E}">
        <p14:creationId xmlns:p14="http://schemas.microsoft.com/office/powerpoint/2010/main" val="820267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52"/>
          <p:cNvSpPr>
            <a:spLocks/>
          </p:cNvSpPr>
          <p:nvPr/>
        </p:nvSpPr>
        <p:spPr bwMode="hidden">
          <a:xfrm rot="5400000">
            <a:off x="5317332" y="-2510631"/>
            <a:ext cx="1595438" cy="10121900"/>
          </a:xfrm>
          <a:custGeom>
            <a:avLst/>
            <a:gdLst>
              <a:gd name="T0" fmla="*/ 0 w 290"/>
              <a:gd name="T1" fmla="*/ 2147483647 h 1250"/>
              <a:gd name="T2" fmla="*/ 2147483647 w 290"/>
              <a:gd name="T3" fmla="*/ 2147483647 h 1250"/>
              <a:gd name="T4" fmla="*/ 2147483647 w 290"/>
              <a:gd name="T5" fmla="*/ 2147483647 h 1250"/>
              <a:gd name="T6" fmla="*/ 2147483647 w 290"/>
              <a:gd name="T7" fmla="*/ 2147483647 h 1250"/>
              <a:gd name="T8" fmla="*/ 2147483647 w 290"/>
              <a:gd name="T9" fmla="*/ 2147483647 h 1250"/>
              <a:gd name="T10" fmla="*/ 0 w 290"/>
              <a:gd name="T11" fmla="*/ 2147483647 h 1250"/>
              <a:gd name="T12" fmla="*/ 0 w 290"/>
              <a:gd name="T13" fmla="*/ 2147483647 h 12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0" h="1250">
                <a:moveTo>
                  <a:pt x="0" y="2"/>
                </a:moveTo>
                <a:cubicBezTo>
                  <a:pt x="0" y="2"/>
                  <a:pt x="120" y="2"/>
                  <a:pt x="240" y="2"/>
                </a:cubicBezTo>
                <a:cubicBezTo>
                  <a:pt x="262" y="0"/>
                  <a:pt x="290" y="12"/>
                  <a:pt x="288" y="50"/>
                </a:cubicBezTo>
                <a:cubicBezTo>
                  <a:pt x="288" y="626"/>
                  <a:pt x="288" y="1202"/>
                  <a:pt x="288" y="1202"/>
                </a:cubicBezTo>
                <a:cubicBezTo>
                  <a:pt x="288" y="1232"/>
                  <a:pt x="274" y="1250"/>
                  <a:pt x="240" y="1250"/>
                </a:cubicBezTo>
                <a:cubicBezTo>
                  <a:pt x="120" y="1250"/>
                  <a:pt x="0" y="1250"/>
                  <a:pt x="0" y="1250"/>
                </a:cubicBezTo>
                <a:lnTo>
                  <a:pt x="0" y="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en-US" sz="2400" dirty="0">
              <a:solidFill>
                <a:srgbClr val="000000"/>
              </a:solidFill>
              <a:latin typeface="ISOCTEUR"/>
              <a:cs typeface="Arial" pitchFamily="34" charset="0"/>
            </a:endParaRPr>
          </a:p>
        </p:txBody>
      </p:sp>
      <p:sp>
        <p:nvSpPr>
          <p:cNvPr id="6191" name="Rectangle 47"/>
          <p:cNvSpPr>
            <a:spLocks noGrp="1" noChangeArrowheads="1"/>
          </p:cNvSpPr>
          <p:nvPr>
            <p:ph type="ctrTitle"/>
          </p:nvPr>
        </p:nvSpPr>
        <p:spPr>
          <a:xfrm>
            <a:off x="914400" y="2057400"/>
            <a:ext cx="10363200" cy="1143000"/>
          </a:xfrm>
          <a:effectLst/>
        </p:spPr>
        <p:txBody>
          <a:bodyPr/>
          <a:lstStyle>
            <a:lvl1pPr>
              <a:defRPr/>
            </a:lvl1pPr>
          </a:lstStyle>
          <a:p>
            <a:r>
              <a:rPr lang="de-DE"/>
              <a:t>Klicken Sie, um das Titelformat zu bearbeiten</a:t>
            </a:r>
          </a:p>
        </p:txBody>
      </p:sp>
      <p:sp>
        <p:nvSpPr>
          <p:cNvPr id="6192" name="Rectangle 48"/>
          <p:cNvSpPr>
            <a:spLocks noGrp="1" noChangeArrowheads="1"/>
          </p:cNvSpPr>
          <p:nvPr>
            <p:ph type="subTitle" idx="1"/>
          </p:nvPr>
        </p:nvSpPr>
        <p:spPr>
          <a:xfrm>
            <a:off x="1828800" y="3886200"/>
            <a:ext cx="8534400" cy="1752600"/>
          </a:xfrm>
        </p:spPr>
        <p:txBody>
          <a:bodyPr/>
          <a:lstStyle>
            <a:lvl1pPr marL="0" indent="0" algn="ctr">
              <a:buFont typeface="Wingdings" pitchFamily="2" charset="2"/>
              <a:buNone/>
              <a:defRPr/>
            </a:lvl1pPr>
          </a:lstStyle>
          <a:p>
            <a:r>
              <a:rPr lang="de-DE"/>
              <a:t>Klicken Sie, um das Format des Untertitelmasters zu bearbeiten</a:t>
            </a:r>
          </a:p>
        </p:txBody>
      </p:sp>
      <p:sp>
        <p:nvSpPr>
          <p:cNvPr id="5" name="Rectangle 49"/>
          <p:cNvSpPr>
            <a:spLocks noGrp="1" noChangeArrowheads="1"/>
          </p:cNvSpPr>
          <p:nvPr>
            <p:ph type="dt" sz="half" idx="10"/>
          </p:nvPr>
        </p:nvSpPr>
        <p:spPr>
          <a:xfrm>
            <a:off x="914400" y="6248400"/>
            <a:ext cx="2540000" cy="457200"/>
          </a:xfrm>
        </p:spPr>
        <p:txBody>
          <a:bodyPr/>
          <a:lstStyle>
            <a:lvl1pPr>
              <a:defRPr>
                <a:solidFill>
                  <a:schemeClr val="tx1"/>
                </a:solidFill>
              </a:defRPr>
            </a:lvl1pPr>
          </a:lstStyle>
          <a:p>
            <a:pPr>
              <a:defRPr/>
            </a:pPr>
            <a:endParaRPr lang="de-DE">
              <a:solidFill>
                <a:srgbClr val="000000"/>
              </a:solidFill>
            </a:endParaRPr>
          </a:p>
        </p:txBody>
      </p:sp>
      <p:sp>
        <p:nvSpPr>
          <p:cNvPr id="6" name="Rectangle 50"/>
          <p:cNvSpPr>
            <a:spLocks noGrp="1" noChangeArrowheads="1"/>
          </p:cNvSpPr>
          <p:nvPr>
            <p:ph type="ftr" sz="quarter" idx="11"/>
          </p:nvPr>
        </p:nvSpPr>
        <p:spPr>
          <a:xfrm>
            <a:off x="4165600" y="6248400"/>
            <a:ext cx="3860800" cy="457200"/>
          </a:xfrm>
        </p:spPr>
        <p:txBody>
          <a:bodyPr/>
          <a:lstStyle>
            <a:lvl1pPr>
              <a:defRPr>
                <a:solidFill>
                  <a:schemeClr val="tx1"/>
                </a:solidFill>
              </a:defRPr>
            </a:lvl1pPr>
          </a:lstStyle>
          <a:p>
            <a:pPr>
              <a:defRPr/>
            </a:pPr>
            <a:endParaRPr lang="de-DE">
              <a:solidFill>
                <a:srgbClr val="000000"/>
              </a:solidFill>
            </a:endParaRPr>
          </a:p>
        </p:txBody>
      </p:sp>
      <p:sp>
        <p:nvSpPr>
          <p:cNvPr id="7" name="Rectangle 51"/>
          <p:cNvSpPr>
            <a:spLocks noGrp="1" noChangeArrowheads="1"/>
          </p:cNvSpPr>
          <p:nvPr>
            <p:ph type="sldNum" sz="quarter" idx="12"/>
          </p:nvPr>
        </p:nvSpPr>
        <p:spPr>
          <a:xfrm>
            <a:off x="8737600" y="6248400"/>
            <a:ext cx="2540000" cy="457200"/>
          </a:xfrm>
        </p:spPr>
        <p:txBody>
          <a:bodyPr/>
          <a:lstStyle>
            <a:lvl1pPr>
              <a:defRPr>
                <a:solidFill>
                  <a:schemeClr val="tx1"/>
                </a:solidFill>
              </a:defRPr>
            </a:lvl1pPr>
          </a:lstStyle>
          <a:p>
            <a:pPr>
              <a:defRPr/>
            </a:pPr>
            <a:fld id="{E5712448-A69D-4ACD-B235-7D1915379C43}" type="slidenum">
              <a:rPr lang="de-DE">
                <a:solidFill>
                  <a:srgbClr val="000000"/>
                </a:solidFill>
              </a:rPr>
              <a:pPr>
                <a:defRPr/>
              </a:pPr>
              <a:t>‹#›</a:t>
            </a:fld>
            <a:endParaRPr lang="de-DE">
              <a:solidFill>
                <a:srgbClr val="000000"/>
              </a:solidFill>
            </a:endParaRPr>
          </a:p>
        </p:txBody>
      </p:sp>
    </p:spTree>
    <p:extLst>
      <p:ext uri="{BB962C8B-B14F-4D97-AF65-F5344CB8AC3E}">
        <p14:creationId xmlns:p14="http://schemas.microsoft.com/office/powerpoint/2010/main" val="581741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de-DE">
              <a:solidFill>
                <a:srgbClr val="99CCCC"/>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e-DE">
              <a:solidFill>
                <a:srgbClr val="99CCCC"/>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E1374F-517B-43F0-8817-7EAA0E79B9F6}" type="slidenum">
              <a:rPr lang="de-DE">
                <a:solidFill>
                  <a:srgbClr val="99CCCC"/>
                </a:solidFill>
              </a:rPr>
              <a:pPr>
                <a:defRPr/>
              </a:pPr>
              <a:t>‹#›</a:t>
            </a:fld>
            <a:endParaRPr lang="de-DE">
              <a:solidFill>
                <a:srgbClr val="99CCCC"/>
              </a:solidFill>
            </a:endParaRPr>
          </a:p>
        </p:txBody>
      </p:sp>
    </p:spTree>
    <p:extLst>
      <p:ext uri="{BB962C8B-B14F-4D97-AF65-F5344CB8AC3E}">
        <p14:creationId xmlns:p14="http://schemas.microsoft.com/office/powerpoint/2010/main" val="2697625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4AAC9C-49DE-456D-9C80-F4AB546FCB67}" type="datetimeFigureOut">
              <a:rPr lang="en-US" smtClean="0">
                <a:solidFill>
                  <a:prstClr val="black">
                    <a:tint val="75000"/>
                  </a:prstClr>
                </a:solidFill>
              </a:rPr>
              <a:pPr/>
              <a:t>6/9/2017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AF7B167-6999-40A6-BFAB-10A88B1756D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35332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de-DE">
              <a:solidFill>
                <a:srgbClr val="99CCCC"/>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e-DE">
              <a:solidFill>
                <a:srgbClr val="99CCCC"/>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2E68553-8976-4372-A7D5-33B932615B83}" type="slidenum">
              <a:rPr lang="de-DE">
                <a:solidFill>
                  <a:srgbClr val="99CCCC"/>
                </a:solidFill>
              </a:rPr>
              <a:pPr>
                <a:defRPr/>
              </a:pPr>
              <a:t>‹#›</a:t>
            </a:fld>
            <a:endParaRPr lang="de-DE">
              <a:solidFill>
                <a:srgbClr val="99CCCC"/>
              </a:solidFill>
            </a:endParaRPr>
          </a:p>
        </p:txBody>
      </p:sp>
    </p:spTree>
    <p:extLst>
      <p:ext uri="{BB962C8B-B14F-4D97-AF65-F5344CB8AC3E}">
        <p14:creationId xmlns:p14="http://schemas.microsoft.com/office/powerpoint/2010/main" val="1047523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de-DE">
              <a:solidFill>
                <a:srgbClr val="99CCCC"/>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e-DE">
              <a:solidFill>
                <a:srgbClr val="99CCCC"/>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F7DB27E-FAE5-4796-9A06-3B229B612326}" type="slidenum">
              <a:rPr lang="de-DE">
                <a:solidFill>
                  <a:srgbClr val="99CCCC"/>
                </a:solidFill>
              </a:rPr>
              <a:pPr>
                <a:defRPr/>
              </a:pPr>
              <a:t>‹#›</a:t>
            </a:fld>
            <a:endParaRPr lang="de-DE">
              <a:solidFill>
                <a:srgbClr val="99CCCC"/>
              </a:solidFill>
            </a:endParaRPr>
          </a:p>
        </p:txBody>
      </p:sp>
    </p:spTree>
    <p:extLst>
      <p:ext uri="{BB962C8B-B14F-4D97-AF65-F5344CB8AC3E}">
        <p14:creationId xmlns:p14="http://schemas.microsoft.com/office/powerpoint/2010/main" val="2443698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de-DE">
              <a:solidFill>
                <a:srgbClr val="99CCCC"/>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de-DE">
              <a:solidFill>
                <a:srgbClr val="99CCCC"/>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E6137B5-7E05-4950-8ED2-3690EBF48BEF}" type="slidenum">
              <a:rPr lang="de-DE">
                <a:solidFill>
                  <a:srgbClr val="99CCCC"/>
                </a:solidFill>
              </a:rPr>
              <a:pPr>
                <a:defRPr/>
              </a:pPr>
              <a:t>‹#›</a:t>
            </a:fld>
            <a:endParaRPr lang="de-DE">
              <a:solidFill>
                <a:srgbClr val="99CCCC"/>
              </a:solidFill>
            </a:endParaRPr>
          </a:p>
        </p:txBody>
      </p:sp>
    </p:spTree>
    <p:extLst>
      <p:ext uri="{BB962C8B-B14F-4D97-AF65-F5344CB8AC3E}">
        <p14:creationId xmlns:p14="http://schemas.microsoft.com/office/powerpoint/2010/main" val="1464793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de-DE">
              <a:solidFill>
                <a:srgbClr val="99CCCC"/>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de-DE">
              <a:solidFill>
                <a:srgbClr val="99CCCC"/>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7002ED2-FA87-4EB4-BD50-844F4A974844}" type="slidenum">
              <a:rPr lang="de-DE">
                <a:solidFill>
                  <a:srgbClr val="99CCCC"/>
                </a:solidFill>
              </a:rPr>
              <a:pPr>
                <a:defRPr/>
              </a:pPr>
              <a:t>‹#›</a:t>
            </a:fld>
            <a:endParaRPr lang="de-DE">
              <a:solidFill>
                <a:srgbClr val="99CCCC"/>
              </a:solidFill>
            </a:endParaRPr>
          </a:p>
        </p:txBody>
      </p:sp>
    </p:spTree>
    <p:extLst>
      <p:ext uri="{BB962C8B-B14F-4D97-AF65-F5344CB8AC3E}">
        <p14:creationId xmlns:p14="http://schemas.microsoft.com/office/powerpoint/2010/main" val="45078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solidFill>
                <a:srgbClr val="99CCCC"/>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de-DE">
              <a:solidFill>
                <a:srgbClr val="99CCCC"/>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DF1F187-8361-4234-872B-22CCCF6B71AB}" type="slidenum">
              <a:rPr lang="de-DE">
                <a:solidFill>
                  <a:srgbClr val="99CCCC"/>
                </a:solidFill>
              </a:rPr>
              <a:pPr>
                <a:defRPr/>
              </a:pPr>
              <a:t>‹#›</a:t>
            </a:fld>
            <a:endParaRPr lang="de-DE">
              <a:solidFill>
                <a:srgbClr val="99CCCC"/>
              </a:solidFill>
            </a:endParaRPr>
          </a:p>
        </p:txBody>
      </p:sp>
    </p:spTree>
    <p:extLst>
      <p:ext uri="{BB962C8B-B14F-4D97-AF65-F5344CB8AC3E}">
        <p14:creationId xmlns:p14="http://schemas.microsoft.com/office/powerpoint/2010/main" val="1850874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de-DE">
              <a:solidFill>
                <a:srgbClr val="99CCCC"/>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e-DE">
              <a:solidFill>
                <a:srgbClr val="99CCCC"/>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BD43840-A45B-4DE9-9634-965F994731B7}" type="slidenum">
              <a:rPr lang="de-DE">
                <a:solidFill>
                  <a:srgbClr val="99CCCC"/>
                </a:solidFill>
              </a:rPr>
              <a:pPr>
                <a:defRPr/>
              </a:pPr>
              <a:t>‹#›</a:t>
            </a:fld>
            <a:endParaRPr lang="de-DE">
              <a:solidFill>
                <a:srgbClr val="99CCCC"/>
              </a:solidFill>
            </a:endParaRPr>
          </a:p>
        </p:txBody>
      </p:sp>
    </p:spTree>
    <p:extLst>
      <p:ext uri="{BB962C8B-B14F-4D97-AF65-F5344CB8AC3E}">
        <p14:creationId xmlns:p14="http://schemas.microsoft.com/office/powerpoint/2010/main" val="1990222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de-DE">
              <a:solidFill>
                <a:srgbClr val="99CCCC"/>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e-DE">
              <a:solidFill>
                <a:srgbClr val="99CCCC"/>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B0D37A9-D91E-4824-9237-C1EC7A6EFF5A}" type="slidenum">
              <a:rPr lang="de-DE">
                <a:solidFill>
                  <a:srgbClr val="99CCCC"/>
                </a:solidFill>
              </a:rPr>
              <a:pPr>
                <a:defRPr/>
              </a:pPr>
              <a:t>‹#›</a:t>
            </a:fld>
            <a:endParaRPr lang="de-DE">
              <a:solidFill>
                <a:srgbClr val="99CCCC"/>
              </a:solidFill>
            </a:endParaRPr>
          </a:p>
        </p:txBody>
      </p:sp>
    </p:spTree>
    <p:extLst>
      <p:ext uri="{BB962C8B-B14F-4D97-AF65-F5344CB8AC3E}">
        <p14:creationId xmlns:p14="http://schemas.microsoft.com/office/powerpoint/2010/main" val="3079474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de-DE">
              <a:solidFill>
                <a:srgbClr val="99CCCC"/>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e-DE">
              <a:solidFill>
                <a:srgbClr val="99CCCC"/>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0B5EE7-481E-49B7-94CB-AE9D71A4ECB9}" type="slidenum">
              <a:rPr lang="de-DE">
                <a:solidFill>
                  <a:srgbClr val="99CCCC"/>
                </a:solidFill>
              </a:rPr>
              <a:pPr>
                <a:defRPr/>
              </a:pPr>
              <a:t>‹#›</a:t>
            </a:fld>
            <a:endParaRPr lang="de-DE">
              <a:solidFill>
                <a:srgbClr val="99CCCC"/>
              </a:solidFill>
            </a:endParaRPr>
          </a:p>
        </p:txBody>
      </p:sp>
    </p:spTree>
    <p:extLst>
      <p:ext uri="{BB962C8B-B14F-4D97-AF65-F5344CB8AC3E}">
        <p14:creationId xmlns:p14="http://schemas.microsoft.com/office/powerpoint/2010/main" val="4081495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de-DE">
              <a:solidFill>
                <a:srgbClr val="99CCCC"/>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e-DE">
              <a:solidFill>
                <a:srgbClr val="99CCCC"/>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785E60E-6E4D-4D39-98DC-741F79ED0C6E}" type="slidenum">
              <a:rPr lang="de-DE">
                <a:solidFill>
                  <a:srgbClr val="99CCCC"/>
                </a:solidFill>
              </a:rPr>
              <a:pPr>
                <a:defRPr/>
              </a:pPr>
              <a:t>‹#›</a:t>
            </a:fld>
            <a:endParaRPr lang="de-DE">
              <a:solidFill>
                <a:srgbClr val="99CCCC"/>
              </a:solidFill>
            </a:endParaRPr>
          </a:p>
        </p:txBody>
      </p:sp>
    </p:spTree>
    <p:extLst>
      <p:ext uri="{BB962C8B-B14F-4D97-AF65-F5344CB8AC3E}">
        <p14:creationId xmlns:p14="http://schemas.microsoft.com/office/powerpoint/2010/main" val="3560119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197600" y="1981200"/>
            <a:ext cx="5080000" cy="4114800"/>
          </a:xfrm>
        </p:spPr>
        <p:txBody>
          <a:bodyPr/>
          <a:lstStyle/>
          <a:p>
            <a:pPr lvl="0"/>
            <a:endParaRPr lang="en-US" noProof="0" dirty="0" smtClean="0"/>
          </a:p>
        </p:txBody>
      </p:sp>
      <p:sp>
        <p:nvSpPr>
          <p:cNvPr id="5" name="Rectangle 4"/>
          <p:cNvSpPr>
            <a:spLocks noGrp="1" noChangeArrowheads="1"/>
          </p:cNvSpPr>
          <p:nvPr>
            <p:ph type="dt" sz="half" idx="10"/>
          </p:nvPr>
        </p:nvSpPr>
        <p:spPr>
          <a:ln/>
        </p:spPr>
        <p:txBody>
          <a:bodyPr/>
          <a:lstStyle>
            <a:lvl1pPr>
              <a:defRPr/>
            </a:lvl1pPr>
          </a:lstStyle>
          <a:p>
            <a:pPr>
              <a:defRPr/>
            </a:pPr>
            <a:endParaRPr lang="de-DE">
              <a:solidFill>
                <a:srgbClr val="99CCCC"/>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e-DE">
              <a:solidFill>
                <a:srgbClr val="99CCCC"/>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1D0E33D-FCF5-455A-AB6E-ACC454067C31}" type="slidenum">
              <a:rPr lang="de-DE">
                <a:solidFill>
                  <a:srgbClr val="99CCCC"/>
                </a:solidFill>
              </a:rPr>
              <a:pPr>
                <a:defRPr/>
              </a:pPr>
              <a:t>‹#›</a:t>
            </a:fld>
            <a:endParaRPr lang="de-DE">
              <a:solidFill>
                <a:srgbClr val="99CCCC"/>
              </a:solidFill>
            </a:endParaRPr>
          </a:p>
        </p:txBody>
      </p:sp>
    </p:spTree>
    <p:extLst>
      <p:ext uri="{BB962C8B-B14F-4D97-AF65-F5344CB8AC3E}">
        <p14:creationId xmlns:p14="http://schemas.microsoft.com/office/powerpoint/2010/main" val="2173201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04AAC9C-49DE-456D-9C80-F4AB546FCB67}" type="datetimeFigureOut">
              <a:rPr lang="en-US" smtClean="0">
                <a:solidFill>
                  <a:prstClr val="black">
                    <a:tint val="75000"/>
                  </a:prstClr>
                </a:solidFill>
              </a:rPr>
              <a:pPr/>
              <a:t>6/9/2017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AF7B167-6999-40A6-BFAB-10A88B1756D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05836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914400" y="1981200"/>
            <a:ext cx="10363200" cy="41148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de-DE">
              <a:solidFill>
                <a:srgbClr val="99CCCC"/>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e-DE">
              <a:solidFill>
                <a:srgbClr val="99CCCC"/>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4492CCA-ED22-4D9B-A49B-6083FCA8BD86}" type="slidenum">
              <a:rPr lang="de-DE">
                <a:solidFill>
                  <a:srgbClr val="99CCCC"/>
                </a:solidFill>
              </a:rPr>
              <a:pPr>
                <a:defRPr/>
              </a:pPr>
              <a:t>‹#›</a:t>
            </a:fld>
            <a:endParaRPr lang="de-DE">
              <a:solidFill>
                <a:srgbClr val="99CCCC"/>
              </a:solidFill>
            </a:endParaRPr>
          </a:p>
        </p:txBody>
      </p:sp>
    </p:spTree>
    <p:extLst>
      <p:ext uri="{BB962C8B-B14F-4D97-AF65-F5344CB8AC3E}">
        <p14:creationId xmlns:p14="http://schemas.microsoft.com/office/powerpoint/2010/main" val="3581658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914400" y="1981200"/>
            <a:ext cx="5080000" cy="4114800"/>
          </a:xfrm>
        </p:spPr>
        <p:txBody>
          <a:bodyPr/>
          <a:lstStyle/>
          <a:p>
            <a:pPr lvl="0"/>
            <a:endParaRPr lang="en-US" noProof="0" dirty="0" smtClean="0"/>
          </a:p>
        </p:txBody>
      </p:sp>
      <p:sp>
        <p:nvSpPr>
          <p:cNvPr id="4" name="Text Placeholder 3"/>
          <p:cNvSpPr>
            <a:spLocks noGrp="1"/>
          </p:cNvSpPr>
          <p:nvPr>
            <p:ph type="body"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de-DE">
              <a:solidFill>
                <a:srgbClr val="99CCCC"/>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e-DE">
              <a:solidFill>
                <a:srgbClr val="99CCCC"/>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C4BE045-8267-430D-8895-A4C249B65633}" type="slidenum">
              <a:rPr lang="de-DE">
                <a:solidFill>
                  <a:srgbClr val="99CCCC"/>
                </a:solidFill>
              </a:rPr>
              <a:pPr>
                <a:defRPr/>
              </a:pPr>
              <a:t>‹#›</a:t>
            </a:fld>
            <a:endParaRPr lang="de-DE">
              <a:solidFill>
                <a:srgbClr val="99CCCC"/>
              </a:solidFill>
            </a:endParaRPr>
          </a:p>
        </p:txBody>
      </p:sp>
    </p:spTree>
    <p:extLst>
      <p:ext uri="{BB962C8B-B14F-4D97-AF65-F5344CB8AC3E}">
        <p14:creationId xmlns:p14="http://schemas.microsoft.com/office/powerpoint/2010/main" val="1980396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6197600" y="1600201"/>
            <a:ext cx="53848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fld id="{2B94D6CA-F820-4EB8-8EA0-80E4696F0091}" type="datetime1">
              <a:rPr lang="en-US"/>
              <a:pPr>
                <a:defRPr/>
              </a:pPr>
              <a:t>6/9/2017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57C4E17-EFCC-44DB-9120-94B9EEBD8E59}" type="slidenum">
              <a:rPr lang="en-US"/>
              <a:pPr/>
              <a:t>‹#›</a:t>
            </a:fld>
            <a:endParaRPr lang="en-US"/>
          </a:p>
        </p:txBody>
      </p:sp>
    </p:spTree>
    <p:extLst>
      <p:ext uri="{BB962C8B-B14F-4D97-AF65-F5344CB8AC3E}">
        <p14:creationId xmlns:p14="http://schemas.microsoft.com/office/powerpoint/2010/main" val="3265056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4AAC9C-49DE-456D-9C80-F4AB546FCB67}" type="datetimeFigureOut">
              <a:rPr lang="en-US" smtClean="0">
                <a:solidFill>
                  <a:prstClr val="black">
                    <a:tint val="75000"/>
                  </a:prstClr>
                </a:solidFill>
              </a:rPr>
              <a:pPr/>
              <a:t>6/9/2017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1AF7B167-6999-40A6-BFAB-10A88B1756D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12328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4AAC9C-49DE-456D-9C80-F4AB546FCB67}" type="datetimeFigureOut">
              <a:rPr lang="en-US" smtClean="0">
                <a:solidFill>
                  <a:prstClr val="black">
                    <a:tint val="75000"/>
                  </a:prstClr>
                </a:solidFill>
              </a:rPr>
              <a:pPr/>
              <a:t>6/9/2017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1AF7B167-6999-40A6-BFAB-10A88B1756D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76764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4AAC9C-49DE-456D-9C80-F4AB546FCB67}" type="datetimeFigureOut">
              <a:rPr lang="en-US" smtClean="0">
                <a:solidFill>
                  <a:prstClr val="black">
                    <a:tint val="75000"/>
                  </a:prstClr>
                </a:solidFill>
              </a:rPr>
              <a:pPr/>
              <a:t>6/9/2017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1AF7B167-6999-40A6-BFAB-10A88B1756D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40412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4AAC9C-49DE-456D-9C80-F4AB546FCB67}" type="datetimeFigureOut">
              <a:rPr lang="en-US" smtClean="0">
                <a:solidFill>
                  <a:prstClr val="black">
                    <a:tint val="75000"/>
                  </a:prstClr>
                </a:solidFill>
              </a:rPr>
              <a:pPr/>
              <a:t>6/9/2017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AF7B167-6999-40A6-BFAB-10A88B1756D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37835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4AAC9C-49DE-456D-9C80-F4AB546FCB67}" type="datetimeFigureOut">
              <a:rPr lang="en-US" smtClean="0">
                <a:solidFill>
                  <a:prstClr val="black">
                    <a:tint val="75000"/>
                  </a:prstClr>
                </a:solidFill>
              </a:rPr>
              <a:pPr/>
              <a:t>6/9/2017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AF7B167-6999-40A6-BFAB-10A88B1756D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67806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6" Type="http://schemas.openxmlformats.org/officeDocument/2006/relationships/theme" Target="../theme/theme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EBD8F4"/>
            </a:gs>
            <a:gs pos="100000">
              <a:srgbClr val="A89AAE"/>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4AAC9C-49DE-456D-9C80-F4AB546FCB67}" type="datetimeFigureOut">
              <a:rPr lang="en-US" smtClean="0">
                <a:solidFill>
                  <a:prstClr val="black">
                    <a:tint val="75000"/>
                  </a:prstClr>
                </a:solidFill>
              </a:rPr>
              <a:pPr/>
              <a:t>6/9/2017</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F7B167-6999-40A6-BFAB-10A88B1756D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4091039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EBD8F4"/>
            </a:gs>
            <a:gs pos="100000">
              <a:srgbClr val="A89AAE"/>
            </a:gs>
          </a:gsLst>
          <a:lin ang="5400000" scaled="1"/>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smtClean="0"/>
              <a:t>Klicken Sie, um das Titelformat zu bearbeiten</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smtClean="0"/>
              <a:t>Klicken Sie, um die Formate des Vorlagentextes zu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028" name="Rectangle 4"/>
          <p:cNvSpPr>
            <a:spLocks noGrp="1" noChangeArrowheads="1"/>
          </p:cNvSpPr>
          <p:nvPr>
            <p:ph type="dt" sz="half" idx="2"/>
          </p:nvPr>
        </p:nvSpPr>
        <p:spPr bwMode="auto">
          <a:xfrm>
            <a:off x="914400" y="6283325"/>
            <a:ext cx="2540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400">
                <a:solidFill>
                  <a:schemeClr val="folHlink"/>
                </a:solidFill>
                <a:latin typeface="+mn-lt"/>
                <a:cs typeface="+mn-cs"/>
              </a:defRPr>
            </a:lvl1pPr>
          </a:lstStyle>
          <a:p>
            <a:pPr fontAlgn="base">
              <a:spcBef>
                <a:spcPct val="0"/>
              </a:spcBef>
              <a:spcAft>
                <a:spcPct val="0"/>
              </a:spcAft>
              <a:defRPr/>
            </a:pPr>
            <a:endParaRPr lang="de-DE">
              <a:solidFill>
                <a:srgbClr val="99CCCC"/>
              </a:solidFill>
            </a:endParaRPr>
          </a:p>
        </p:txBody>
      </p:sp>
      <p:sp>
        <p:nvSpPr>
          <p:cNvPr id="1029" name="Rectangle 5"/>
          <p:cNvSpPr>
            <a:spLocks noGrp="1" noChangeArrowheads="1"/>
          </p:cNvSpPr>
          <p:nvPr>
            <p:ph type="ftr" sz="quarter" idx="3"/>
          </p:nvPr>
        </p:nvSpPr>
        <p:spPr bwMode="auto">
          <a:xfrm>
            <a:off x="4165600" y="6283325"/>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chemeClr val="folHlink"/>
                </a:solidFill>
                <a:latin typeface="+mn-lt"/>
                <a:cs typeface="+mn-cs"/>
              </a:defRPr>
            </a:lvl1pPr>
          </a:lstStyle>
          <a:p>
            <a:pPr fontAlgn="base">
              <a:spcBef>
                <a:spcPct val="0"/>
              </a:spcBef>
              <a:spcAft>
                <a:spcPct val="0"/>
              </a:spcAft>
              <a:defRPr/>
            </a:pPr>
            <a:endParaRPr lang="de-DE">
              <a:solidFill>
                <a:srgbClr val="99CCCC"/>
              </a:solidFill>
            </a:endParaRPr>
          </a:p>
        </p:txBody>
      </p:sp>
      <p:sp>
        <p:nvSpPr>
          <p:cNvPr id="1030" name="Rectangle 6"/>
          <p:cNvSpPr>
            <a:spLocks noGrp="1" noChangeArrowheads="1"/>
          </p:cNvSpPr>
          <p:nvPr>
            <p:ph type="sldNum" sz="quarter" idx="4"/>
          </p:nvPr>
        </p:nvSpPr>
        <p:spPr bwMode="auto">
          <a:xfrm>
            <a:off x="8737600" y="6283325"/>
            <a:ext cx="2540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chemeClr val="folHlink"/>
                </a:solidFill>
                <a:latin typeface="+mn-lt"/>
                <a:cs typeface="+mn-cs"/>
              </a:defRPr>
            </a:lvl1pPr>
          </a:lstStyle>
          <a:p>
            <a:pPr fontAlgn="base">
              <a:spcBef>
                <a:spcPct val="0"/>
              </a:spcBef>
              <a:spcAft>
                <a:spcPct val="0"/>
              </a:spcAft>
              <a:defRPr/>
            </a:pPr>
            <a:fld id="{CF8FBD96-987F-49AE-BE23-5B41CDFCB87E}" type="slidenum">
              <a:rPr lang="de-DE">
                <a:solidFill>
                  <a:srgbClr val="99CCCC"/>
                </a:solidFill>
              </a:rPr>
              <a:pPr fontAlgn="base">
                <a:spcBef>
                  <a:spcPct val="0"/>
                </a:spcBef>
                <a:spcAft>
                  <a:spcPct val="0"/>
                </a:spcAft>
                <a:defRPr/>
              </a:pPr>
              <a:t>‹#›</a:t>
            </a:fld>
            <a:endParaRPr lang="de-DE">
              <a:solidFill>
                <a:srgbClr val="99CCCC"/>
              </a:solidFill>
            </a:endParaRPr>
          </a:p>
        </p:txBody>
      </p:sp>
    </p:spTree>
    <p:extLst>
      <p:ext uri="{BB962C8B-B14F-4D97-AF65-F5344CB8AC3E}">
        <p14:creationId xmlns:p14="http://schemas.microsoft.com/office/powerpoint/2010/main" val="1785957347"/>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Impact" pitchFamily="34" charset="0"/>
        </a:defRPr>
      </a:lvl2pPr>
      <a:lvl3pPr algn="ctr" rtl="0" eaLnBrk="0" fontAlgn="base" hangingPunct="0">
        <a:spcBef>
          <a:spcPct val="0"/>
        </a:spcBef>
        <a:spcAft>
          <a:spcPct val="0"/>
        </a:spcAft>
        <a:defRPr sz="4400">
          <a:solidFill>
            <a:schemeClr val="tx2"/>
          </a:solidFill>
          <a:latin typeface="Impact" pitchFamily="34" charset="0"/>
        </a:defRPr>
      </a:lvl3pPr>
      <a:lvl4pPr algn="ctr" rtl="0" eaLnBrk="0" fontAlgn="base" hangingPunct="0">
        <a:spcBef>
          <a:spcPct val="0"/>
        </a:spcBef>
        <a:spcAft>
          <a:spcPct val="0"/>
        </a:spcAft>
        <a:defRPr sz="4400">
          <a:solidFill>
            <a:schemeClr val="tx2"/>
          </a:solidFill>
          <a:latin typeface="Impact" pitchFamily="34" charset="0"/>
        </a:defRPr>
      </a:lvl4pPr>
      <a:lvl5pPr algn="ctr" rtl="0" eaLnBrk="0" fontAlgn="base" hangingPunct="0">
        <a:spcBef>
          <a:spcPct val="0"/>
        </a:spcBef>
        <a:spcAft>
          <a:spcPct val="0"/>
        </a:spcAft>
        <a:defRPr sz="4400">
          <a:solidFill>
            <a:schemeClr val="tx2"/>
          </a:solidFill>
          <a:latin typeface="Impact" pitchFamily="34" charset="0"/>
        </a:defRPr>
      </a:lvl5pPr>
      <a:lvl6pPr marL="457200" algn="ctr" rtl="0" fontAlgn="base">
        <a:spcBef>
          <a:spcPct val="0"/>
        </a:spcBef>
        <a:spcAft>
          <a:spcPct val="0"/>
        </a:spcAft>
        <a:defRPr sz="4400">
          <a:solidFill>
            <a:schemeClr val="tx2"/>
          </a:solidFill>
          <a:latin typeface="Impact" pitchFamily="34" charset="0"/>
        </a:defRPr>
      </a:lvl6pPr>
      <a:lvl7pPr marL="914400" algn="ctr" rtl="0" fontAlgn="base">
        <a:spcBef>
          <a:spcPct val="0"/>
        </a:spcBef>
        <a:spcAft>
          <a:spcPct val="0"/>
        </a:spcAft>
        <a:defRPr sz="4400">
          <a:solidFill>
            <a:schemeClr val="tx2"/>
          </a:solidFill>
          <a:latin typeface="Impact" pitchFamily="34" charset="0"/>
        </a:defRPr>
      </a:lvl7pPr>
      <a:lvl8pPr marL="1371600" algn="ctr" rtl="0" fontAlgn="base">
        <a:spcBef>
          <a:spcPct val="0"/>
        </a:spcBef>
        <a:spcAft>
          <a:spcPct val="0"/>
        </a:spcAft>
        <a:defRPr sz="4400">
          <a:solidFill>
            <a:schemeClr val="tx2"/>
          </a:solidFill>
          <a:latin typeface="Impact" pitchFamily="34" charset="0"/>
        </a:defRPr>
      </a:lvl8pPr>
      <a:lvl9pPr marL="1828800" algn="ctr" rtl="0" fontAlgn="base">
        <a:spcBef>
          <a:spcPct val="0"/>
        </a:spcBef>
        <a:spcAft>
          <a:spcPct val="0"/>
        </a:spcAft>
        <a:defRPr sz="4400">
          <a:solidFill>
            <a:schemeClr val="tx2"/>
          </a:solidFill>
          <a:latin typeface="Impact" pitchFamily="34" charset="0"/>
        </a:defRPr>
      </a:lvl9pPr>
    </p:titleStyle>
    <p:bodyStyle>
      <a:lvl1pPr marL="231775" indent="-231775" algn="l" rtl="0" eaLnBrk="0" fontAlgn="base" hangingPunct="0">
        <a:spcBef>
          <a:spcPct val="20000"/>
        </a:spcBef>
        <a:spcAft>
          <a:spcPct val="0"/>
        </a:spcAft>
        <a:buClr>
          <a:schemeClr val="tx2"/>
        </a:buClr>
        <a:buSzPct val="75000"/>
        <a:buFont typeface="Wingdings" pitchFamily="2" charset="2"/>
        <a:buChar char="t"/>
        <a:defRPr sz="3200">
          <a:solidFill>
            <a:schemeClr val="tx1"/>
          </a:solidFill>
          <a:latin typeface="+mn-lt"/>
          <a:ea typeface="+mn-ea"/>
          <a:cs typeface="+mn-cs"/>
        </a:defRPr>
      </a:lvl1pPr>
      <a:lvl2pPr marL="630238" indent="-173038" algn="l" rtl="0" eaLnBrk="0" fontAlgn="base" hangingPunct="0">
        <a:spcBef>
          <a:spcPct val="20000"/>
        </a:spcBef>
        <a:spcAft>
          <a:spcPct val="0"/>
        </a:spcAft>
        <a:buClr>
          <a:schemeClr val="accent1"/>
        </a:buClr>
        <a:buSzPct val="70000"/>
        <a:buFont typeface="Wingdings" pitchFamily="2" charset="2"/>
        <a:buChar char="t"/>
        <a:defRPr sz="2800">
          <a:solidFill>
            <a:schemeClr val="tx1"/>
          </a:solidFill>
          <a:latin typeface="+mn-lt"/>
        </a:defRPr>
      </a:lvl2pPr>
      <a:lvl3pPr marL="1081088" indent="-166688" algn="l" rtl="0" eaLnBrk="0" fontAlgn="base" hangingPunct="0">
        <a:spcBef>
          <a:spcPct val="20000"/>
        </a:spcBef>
        <a:spcAft>
          <a:spcPct val="0"/>
        </a:spcAft>
        <a:buClr>
          <a:schemeClr val="folHlink"/>
        </a:buClr>
        <a:buSzPct val="70000"/>
        <a:buFont typeface="Wingdings" pitchFamily="2" charset="2"/>
        <a:buChar char="t"/>
        <a:defRPr sz="2400">
          <a:solidFill>
            <a:schemeClr val="tx1"/>
          </a:solidFill>
          <a:latin typeface="+mn-lt"/>
        </a:defRPr>
      </a:lvl3pPr>
      <a:lvl4pPr marL="1600200" indent="-228600" algn="l" rtl="0" eaLnBrk="0" fontAlgn="base" hangingPunct="0">
        <a:spcBef>
          <a:spcPct val="20000"/>
        </a:spcBef>
        <a:spcAft>
          <a:spcPct val="0"/>
        </a:spcAft>
        <a:buChar char="&gt;"/>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EBD8F4"/>
            </a:gs>
            <a:gs pos="100000">
              <a:srgbClr val="A89AAE"/>
            </a:gs>
          </a:gsLst>
          <a:lin ang="5400000" scaled="1"/>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smtClean="0"/>
              <a:t>Klicken Sie, um das Titelformat zu bearbeiten</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smtClean="0"/>
              <a:t>Klicken Sie, um die Formate des Vorlagentextes zu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028" name="Rectangle 4"/>
          <p:cNvSpPr>
            <a:spLocks noGrp="1" noChangeArrowheads="1"/>
          </p:cNvSpPr>
          <p:nvPr>
            <p:ph type="dt" sz="half" idx="2"/>
          </p:nvPr>
        </p:nvSpPr>
        <p:spPr bwMode="auto">
          <a:xfrm>
            <a:off x="914400" y="6283325"/>
            <a:ext cx="2540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400">
                <a:solidFill>
                  <a:schemeClr val="folHlink"/>
                </a:solidFill>
                <a:latin typeface="+mn-lt"/>
                <a:cs typeface="+mn-cs"/>
              </a:defRPr>
            </a:lvl1pPr>
          </a:lstStyle>
          <a:p>
            <a:pPr fontAlgn="base">
              <a:spcBef>
                <a:spcPct val="0"/>
              </a:spcBef>
              <a:spcAft>
                <a:spcPct val="0"/>
              </a:spcAft>
              <a:defRPr/>
            </a:pPr>
            <a:endParaRPr lang="de-DE">
              <a:solidFill>
                <a:srgbClr val="99CCCC"/>
              </a:solidFill>
            </a:endParaRPr>
          </a:p>
        </p:txBody>
      </p:sp>
      <p:sp>
        <p:nvSpPr>
          <p:cNvPr id="1029" name="Rectangle 5"/>
          <p:cNvSpPr>
            <a:spLocks noGrp="1" noChangeArrowheads="1"/>
          </p:cNvSpPr>
          <p:nvPr>
            <p:ph type="ftr" sz="quarter" idx="3"/>
          </p:nvPr>
        </p:nvSpPr>
        <p:spPr bwMode="auto">
          <a:xfrm>
            <a:off x="4165600" y="6283325"/>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chemeClr val="folHlink"/>
                </a:solidFill>
                <a:latin typeface="+mn-lt"/>
                <a:cs typeface="+mn-cs"/>
              </a:defRPr>
            </a:lvl1pPr>
          </a:lstStyle>
          <a:p>
            <a:pPr fontAlgn="base">
              <a:spcBef>
                <a:spcPct val="0"/>
              </a:spcBef>
              <a:spcAft>
                <a:spcPct val="0"/>
              </a:spcAft>
              <a:defRPr/>
            </a:pPr>
            <a:endParaRPr lang="de-DE">
              <a:solidFill>
                <a:srgbClr val="99CCCC"/>
              </a:solidFill>
            </a:endParaRPr>
          </a:p>
        </p:txBody>
      </p:sp>
      <p:sp>
        <p:nvSpPr>
          <p:cNvPr id="1030" name="Rectangle 6"/>
          <p:cNvSpPr>
            <a:spLocks noGrp="1" noChangeArrowheads="1"/>
          </p:cNvSpPr>
          <p:nvPr>
            <p:ph type="sldNum" sz="quarter" idx="4"/>
          </p:nvPr>
        </p:nvSpPr>
        <p:spPr bwMode="auto">
          <a:xfrm>
            <a:off x="8737600" y="6283325"/>
            <a:ext cx="2540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chemeClr val="folHlink"/>
                </a:solidFill>
                <a:latin typeface="+mn-lt"/>
                <a:cs typeface="+mn-cs"/>
              </a:defRPr>
            </a:lvl1pPr>
          </a:lstStyle>
          <a:p>
            <a:pPr fontAlgn="base">
              <a:spcBef>
                <a:spcPct val="0"/>
              </a:spcBef>
              <a:spcAft>
                <a:spcPct val="0"/>
              </a:spcAft>
              <a:defRPr/>
            </a:pPr>
            <a:fld id="{CF8FBD96-987F-49AE-BE23-5B41CDFCB87E}" type="slidenum">
              <a:rPr lang="de-DE">
                <a:solidFill>
                  <a:srgbClr val="99CCCC"/>
                </a:solidFill>
              </a:rPr>
              <a:pPr fontAlgn="base">
                <a:spcBef>
                  <a:spcPct val="0"/>
                </a:spcBef>
                <a:spcAft>
                  <a:spcPct val="0"/>
                </a:spcAft>
                <a:defRPr/>
              </a:pPr>
              <a:t>‹#›</a:t>
            </a:fld>
            <a:endParaRPr lang="de-DE">
              <a:solidFill>
                <a:srgbClr val="99CCCC"/>
              </a:solidFill>
            </a:endParaRPr>
          </a:p>
        </p:txBody>
      </p:sp>
    </p:spTree>
    <p:extLst>
      <p:ext uri="{BB962C8B-B14F-4D97-AF65-F5344CB8AC3E}">
        <p14:creationId xmlns:p14="http://schemas.microsoft.com/office/powerpoint/2010/main" val="3765925013"/>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7" r:id="rId15"/>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Impact" pitchFamily="34" charset="0"/>
        </a:defRPr>
      </a:lvl2pPr>
      <a:lvl3pPr algn="ctr" rtl="0" eaLnBrk="0" fontAlgn="base" hangingPunct="0">
        <a:spcBef>
          <a:spcPct val="0"/>
        </a:spcBef>
        <a:spcAft>
          <a:spcPct val="0"/>
        </a:spcAft>
        <a:defRPr sz="4400">
          <a:solidFill>
            <a:schemeClr val="tx2"/>
          </a:solidFill>
          <a:latin typeface="Impact" pitchFamily="34" charset="0"/>
        </a:defRPr>
      </a:lvl3pPr>
      <a:lvl4pPr algn="ctr" rtl="0" eaLnBrk="0" fontAlgn="base" hangingPunct="0">
        <a:spcBef>
          <a:spcPct val="0"/>
        </a:spcBef>
        <a:spcAft>
          <a:spcPct val="0"/>
        </a:spcAft>
        <a:defRPr sz="4400">
          <a:solidFill>
            <a:schemeClr val="tx2"/>
          </a:solidFill>
          <a:latin typeface="Impact" pitchFamily="34" charset="0"/>
        </a:defRPr>
      </a:lvl4pPr>
      <a:lvl5pPr algn="ctr" rtl="0" eaLnBrk="0" fontAlgn="base" hangingPunct="0">
        <a:spcBef>
          <a:spcPct val="0"/>
        </a:spcBef>
        <a:spcAft>
          <a:spcPct val="0"/>
        </a:spcAft>
        <a:defRPr sz="4400">
          <a:solidFill>
            <a:schemeClr val="tx2"/>
          </a:solidFill>
          <a:latin typeface="Impact" pitchFamily="34" charset="0"/>
        </a:defRPr>
      </a:lvl5pPr>
      <a:lvl6pPr marL="457200" algn="ctr" rtl="0" fontAlgn="base">
        <a:spcBef>
          <a:spcPct val="0"/>
        </a:spcBef>
        <a:spcAft>
          <a:spcPct val="0"/>
        </a:spcAft>
        <a:defRPr sz="4400">
          <a:solidFill>
            <a:schemeClr val="tx2"/>
          </a:solidFill>
          <a:latin typeface="Impact" pitchFamily="34" charset="0"/>
        </a:defRPr>
      </a:lvl6pPr>
      <a:lvl7pPr marL="914400" algn="ctr" rtl="0" fontAlgn="base">
        <a:spcBef>
          <a:spcPct val="0"/>
        </a:spcBef>
        <a:spcAft>
          <a:spcPct val="0"/>
        </a:spcAft>
        <a:defRPr sz="4400">
          <a:solidFill>
            <a:schemeClr val="tx2"/>
          </a:solidFill>
          <a:latin typeface="Impact" pitchFamily="34" charset="0"/>
        </a:defRPr>
      </a:lvl7pPr>
      <a:lvl8pPr marL="1371600" algn="ctr" rtl="0" fontAlgn="base">
        <a:spcBef>
          <a:spcPct val="0"/>
        </a:spcBef>
        <a:spcAft>
          <a:spcPct val="0"/>
        </a:spcAft>
        <a:defRPr sz="4400">
          <a:solidFill>
            <a:schemeClr val="tx2"/>
          </a:solidFill>
          <a:latin typeface="Impact" pitchFamily="34" charset="0"/>
        </a:defRPr>
      </a:lvl8pPr>
      <a:lvl9pPr marL="1828800" algn="ctr" rtl="0" fontAlgn="base">
        <a:spcBef>
          <a:spcPct val="0"/>
        </a:spcBef>
        <a:spcAft>
          <a:spcPct val="0"/>
        </a:spcAft>
        <a:defRPr sz="4400">
          <a:solidFill>
            <a:schemeClr val="tx2"/>
          </a:solidFill>
          <a:latin typeface="Impact" pitchFamily="34" charset="0"/>
        </a:defRPr>
      </a:lvl9pPr>
    </p:titleStyle>
    <p:bodyStyle>
      <a:lvl1pPr marL="231775" indent="-231775" algn="l" rtl="0" eaLnBrk="0" fontAlgn="base" hangingPunct="0">
        <a:spcBef>
          <a:spcPct val="20000"/>
        </a:spcBef>
        <a:spcAft>
          <a:spcPct val="0"/>
        </a:spcAft>
        <a:buClr>
          <a:schemeClr val="tx2"/>
        </a:buClr>
        <a:buSzPct val="75000"/>
        <a:buFont typeface="Wingdings" pitchFamily="2" charset="2"/>
        <a:buChar char="t"/>
        <a:defRPr sz="3200">
          <a:solidFill>
            <a:schemeClr val="tx1"/>
          </a:solidFill>
          <a:latin typeface="+mn-lt"/>
          <a:ea typeface="+mn-ea"/>
          <a:cs typeface="+mn-cs"/>
        </a:defRPr>
      </a:lvl1pPr>
      <a:lvl2pPr marL="630238" indent="-173038" algn="l" rtl="0" eaLnBrk="0" fontAlgn="base" hangingPunct="0">
        <a:spcBef>
          <a:spcPct val="20000"/>
        </a:spcBef>
        <a:spcAft>
          <a:spcPct val="0"/>
        </a:spcAft>
        <a:buClr>
          <a:schemeClr val="accent1"/>
        </a:buClr>
        <a:buSzPct val="70000"/>
        <a:buFont typeface="Wingdings" pitchFamily="2" charset="2"/>
        <a:buChar char="t"/>
        <a:defRPr sz="2800">
          <a:solidFill>
            <a:schemeClr val="tx1"/>
          </a:solidFill>
          <a:latin typeface="+mn-lt"/>
        </a:defRPr>
      </a:lvl2pPr>
      <a:lvl3pPr marL="1081088" indent="-166688" algn="l" rtl="0" eaLnBrk="0" fontAlgn="base" hangingPunct="0">
        <a:spcBef>
          <a:spcPct val="20000"/>
        </a:spcBef>
        <a:spcAft>
          <a:spcPct val="0"/>
        </a:spcAft>
        <a:buClr>
          <a:schemeClr val="folHlink"/>
        </a:buClr>
        <a:buSzPct val="70000"/>
        <a:buFont typeface="Wingdings" pitchFamily="2" charset="2"/>
        <a:buChar char="t"/>
        <a:defRPr sz="2400">
          <a:solidFill>
            <a:schemeClr val="tx1"/>
          </a:solidFill>
          <a:latin typeface="+mn-lt"/>
        </a:defRPr>
      </a:lvl3pPr>
      <a:lvl4pPr marL="1600200" indent="-228600" algn="l" rtl="0" eaLnBrk="0" fontAlgn="base" hangingPunct="0">
        <a:spcBef>
          <a:spcPct val="20000"/>
        </a:spcBef>
        <a:spcAft>
          <a:spcPct val="0"/>
        </a:spcAft>
        <a:buChar char="&gt;"/>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18.xml"/><Relationship Id="rId5" Type="http://schemas.openxmlformats.org/officeDocument/2006/relationships/image" Target="../media/image17.png"/><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18.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8.xml"/><Relationship Id="rId1" Type="http://schemas.openxmlformats.org/officeDocument/2006/relationships/vmlDrawing" Target="../drawings/vmlDrawing3.vml"/><Relationship Id="rId5" Type="http://schemas.openxmlformats.org/officeDocument/2006/relationships/image" Target="../media/image22.png"/><Relationship Id="rId4" Type="http://schemas.openxmlformats.org/officeDocument/2006/relationships/oleObject" Target="../embeddings/oleObject3.bin"/></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2.xml"/><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wmf"/><Relationship Id="rId4" Type="http://schemas.openxmlformats.org/officeDocument/2006/relationships/oleObject" Target="../embeddings/oleObject2.bin"/></Relationships>
</file>

<file path=ppt/slides/_rels/slide4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4.xml"/><Relationship Id="rId1" Type="http://schemas.openxmlformats.org/officeDocument/2006/relationships/slideLayout" Target="../slideLayouts/slideLayout3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37.xml"/><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notesSlide" Target="../notesSlides/notesSlide38.xml"/><Relationship Id="rId1" Type="http://schemas.openxmlformats.org/officeDocument/2006/relationships/slideLayout" Target="../slideLayouts/slideLayout31.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 Id="rId9" Type="http://schemas.openxmlformats.org/officeDocument/2006/relationships/image" Target="../media/image34.jpeg"/></Relationships>
</file>

<file path=ppt/slides/_rels/slide4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9.xml"/><Relationship Id="rId1" Type="http://schemas.openxmlformats.org/officeDocument/2006/relationships/slideLayout" Target="../slideLayouts/slideLayout39.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0.xml"/><Relationship Id="rId1" Type="http://schemas.openxmlformats.org/officeDocument/2006/relationships/slideLayout" Target="../slideLayouts/slideLayout42.xml"/></Relationships>
</file>

<file path=ppt/slides/_rels/slide4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1.xml"/><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2.xml"/><Relationship Id="rId1" Type="http://schemas.openxmlformats.org/officeDocument/2006/relationships/slideLayout" Target="../slideLayouts/slideLayout31.xml"/><Relationship Id="rId4" Type="http://schemas.openxmlformats.org/officeDocument/2006/relationships/image" Target="../media/image39.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5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33.xml"/></Relationships>
</file>

<file path=ppt/slides/_rels/slide5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4.xml"/><Relationship Id="rId1" Type="http://schemas.openxmlformats.org/officeDocument/2006/relationships/slideLayout" Target="../slideLayouts/slideLayout34.xml"/></Relationships>
</file>

<file path=ppt/slides/_rels/slide5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5.xml"/><Relationship Id="rId1" Type="http://schemas.openxmlformats.org/officeDocument/2006/relationships/slideLayout" Target="../slideLayouts/slideLayout3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3.xml"/></Relationships>
</file>

<file path=ppt/slides/_rels/slide5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7.xml"/><Relationship Id="rId1" Type="http://schemas.openxmlformats.org/officeDocument/2006/relationships/slideLayout" Target="../slideLayouts/slideLayout3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4.xml"/></Relationships>
</file>

<file path=ppt/slides/_rels/slide5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9.xml"/><Relationship Id="rId1" Type="http://schemas.openxmlformats.org/officeDocument/2006/relationships/slideLayout" Target="../slideLayouts/slideLayout29.xml"/><Relationship Id="rId4" Type="http://schemas.openxmlformats.org/officeDocument/2006/relationships/image" Target="../media/image45.jpe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3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1.xml"/></Relationships>
</file>

<file path=ppt/slides/_rels/slide61.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54.xml"/><Relationship Id="rId1" Type="http://schemas.openxmlformats.org/officeDocument/2006/relationships/slideLayout" Target="../slideLayouts/slideLayout29.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3.xml"/></Relationships>
</file>

<file path=ppt/slides/_rels/slide6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7.xml"/><Relationship Id="rId1" Type="http://schemas.openxmlformats.org/officeDocument/2006/relationships/slideLayout" Target="../slideLayouts/slideLayout33.xml"/><Relationship Id="rId4" Type="http://schemas.openxmlformats.org/officeDocument/2006/relationships/image" Target="../media/image48.jpe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58.xml"/><Relationship Id="rId7" Type="http://schemas.openxmlformats.org/officeDocument/2006/relationships/image" Target="../media/image50.wmf"/><Relationship Id="rId2" Type="http://schemas.openxmlformats.org/officeDocument/2006/relationships/slideLayout" Target="../slideLayouts/slideLayout33.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49.wmf"/><Relationship Id="rId4" Type="http://schemas.openxmlformats.org/officeDocument/2006/relationships/oleObject" Target="../embeddings/oleObject4.bin"/></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9.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33.xml"/><Relationship Id="rId1" Type="http://schemas.openxmlformats.org/officeDocument/2006/relationships/vmlDrawing" Target="../drawings/vmlDrawing5.vml"/><Relationship Id="rId5" Type="http://schemas.openxmlformats.org/officeDocument/2006/relationships/image" Target="../media/image51.wmf"/><Relationship Id="rId4" Type="http://schemas.openxmlformats.org/officeDocument/2006/relationships/oleObject" Target="../embeddings/oleObject6.bin"/></Relationships>
</file>

<file path=ppt/slides/_rels/slide6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61.xml"/><Relationship Id="rId1" Type="http://schemas.openxmlformats.org/officeDocument/2006/relationships/slideLayout" Target="../slideLayouts/slideLayout41.xml"/><Relationship Id="rId4" Type="http://schemas.openxmlformats.org/officeDocument/2006/relationships/image" Target="../media/image53.png"/></Relationships>
</file>

<file path=ppt/slides/_rels/slide6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62.xml"/><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33.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emf"/></Relationships>
</file>

<file path=ppt/slides/_rels/slide7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63.xml"/><Relationship Id="rId1" Type="http://schemas.openxmlformats.org/officeDocument/2006/relationships/slideLayout" Target="../slideLayouts/slideLayout3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9.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4.xml"/></Relationships>
</file>

<file path=ppt/slides/_rels/slide74.xml.rels><?xml version="1.0" encoding="UTF-8" standalone="yes"?>
<Relationships xmlns="http://schemas.openxmlformats.org/package/2006/relationships"><Relationship Id="rId3" Type="http://schemas.openxmlformats.org/officeDocument/2006/relationships/hyperlink" Target="http://www.osha.gov/" TargetMode="External"/><Relationship Id="rId2" Type="http://schemas.openxmlformats.org/officeDocument/2006/relationships/notesSlide" Target="../notesSlides/notesSlide67.xml"/><Relationship Id="rId1" Type="http://schemas.openxmlformats.org/officeDocument/2006/relationships/slideLayout" Target="../slideLayouts/slideLayout3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9.xml"/></Relationships>
</file>

<file path=ppt/slides/_rels/slide7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9.xml"/><Relationship Id="rId1" Type="http://schemas.openxmlformats.org/officeDocument/2006/relationships/slideLayout" Target="../slideLayouts/slideLayout33.xml"/></Relationships>
</file>

<file path=ppt/slides/_rels/slide7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0.xml"/><Relationship Id="rId1" Type="http://schemas.openxmlformats.org/officeDocument/2006/relationships/slideLayout" Target="../slideLayouts/slideLayout3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7A8BD"/>
        </a:solidFill>
        <a:effectLst/>
      </p:bgPr>
    </p:bg>
    <p:spTree>
      <p:nvGrpSpPr>
        <p:cNvPr id="1" name=""/>
        <p:cNvGrpSpPr/>
        <p:nvPr/>
      </p:nvGrpSpPr>
      <p:grpSpPr>
        <a:xfrm>
          <a:off x="0" y="0"/>
          <a:ext cx="0" cy="0"/>
          <a:chOff x="0" y="0"/>
          <a:chExt cx="0" cy="0"/>
        </a:xfrm>
      </p:grpSpPr>
      <p:pic>
        <p:nvPicPr>
          <p:cNvPr id="6" name="Picture 5" title="Background Image of a manure pi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65958" y="0"/>
            <a:ext cx="8961120" cy="6720840"/>
          </a:xfrm>
          <a:prstGeom prst="rect">
            <a:avLst/>
          </a:prstGeom>
        </p:spPr>
      </p:pic>
      <p:pic>
        <p:nvPicPr>
          <p:cNvPr id="4" name="Picture 4" descr="necas"/>
          <p:cNvPicPr>
            <a:picLocks noChangeAspect="1" noChangeArrowheads="1"/>
          </p:cNvPicPr>
          <p:nvPr/>
        </p:nvPicPr>
        <p:blipFill>
          <a:blip r:embed="rId4" cstate="email">
            <a:clrChange>
              <a:clrFrom>
                <a:srgbClr val="FFFDFF"/>
              </a:clrFrom>
              <a:clrTo>
                <a:srgbClr val="FFFDFF">
                  <a:alpha val="0"/>
                </a:srgbClr>
              </a:clrTo>
            </a:clrChange>
            <a:extLst>
              <a:ext uri="{28A0092B-C50C-407E-A947-70E740481C1C}">
                <a14:useLocalDpi xmlns:a14="http://schemas.microsoft.com/office/drawing/2010/main"/>
              </a:ext>
            </a:extLst>
          </a:blip>
          <a:srcRect/>
          <a:stretch>
            <a:fillRect/>
          </a:stretch>
        </p:blipFill>
        <p:spPr bwMode="auto">
          <a:xfrm>
            <a:off x="1371600" y="-152400"/>
            <a:ext cx="15240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txBox="1">
            <a:spLocks noChangeArrowheads="1"/>
          </p:cNvSpPr>
          <p:nvPr/>
        </p:nvSpPr>
        <p:spPr bwMode="auto">
          <a:xfrm>
            <a:off x="2930878" y="0"/>
            <a:ext cx="7696200" cy="1981200"/>
          </a:xfrm>
          <a:prstGeom prst="rect">
            <a:avLst/>
          </a:prstGeom>
          <a:gradFill rotWithShape="0">
            <a:gsLst>
              <a:gs pos="0">
                <a:srgbClr val="FFCC00"/>
              </a:gs>
              <a:gs pos="100000">
                <a:srgbClr val="FFFBEA"/>
              </a:gs>
            </a:gsLst>
            <a:lin ang="0" scaled="1"/>
          </a:gra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Impact" pitchFamily="34" charset="0"/>
              </a:defRPr>
            </a:lvl2pPr>
            <a:lvl3pPr algn="ctr" rtl="0" eaLnBrk="0" fontAlgn="base" hangingPunct="0">
              <a:spcBef>
                <a:spcPct val="0"/>
              </a:spcBef>
              <a:spcAft>
                <a:spcPct val="0"/>
              </a:spcAft>
              <a:defRPr sz="4400">
                <a:solidFill>
                  <a:schemeClr val="tx2"/>
                </a:solidFill>
                <a:latin typeface="Impact" pitchFamily="34" charset="0"/>
              </a:defRPr>
            </a:lvl3pPr>
            <a:lvl4pPr algn="ctr" rtl="0" eaLnBrk="0" fontAlgn="base" hangingPunct="0">
              <a:spcBef>
                <a:spcPct val="0"/>
              </a:spcBef>
              <a:spcAft>
                <a:spcPct val="0"/>
              </a:spcAft>
              <a:defRPr sz="4400">
                <a:solidFill>
                  <a:schemeClr val="tx2"/>
                </a:solidFill>
                <a:latin typeface="Impact" pitchFamily="34" charset="0"/>
              </a:defRPr>
            </a:lvl4pPr>
            <a:lvl5pPr algn="ctr" rtl="0" eaLnBrk="0" fontAlgn="base" hangingPunct="0">
              <a:spcBef>
                <a:spcPct val="0"/>
              </a:spcBef>
              <a:spcAft>
                <a:spcPct val="0"/>
              </a:spcAft>
              <a:defRPr sz="4400">
                <a:solidFill>
                  <a:schemeClr val="tx2"/>
                </a:solidFill>
                <a:latin typeface="Impact" pitchFamily="34" charset="0"/>
              </a:defRPr>
            </a:lvl5pPr>
            <a:lvl6pPr marL="457200" algn="ctr" rtl="0" fontAlgn="base">
              <a:spcBef>
                <a:spcPct val="0"/>
              </a:spcBef>
              <a:spcAft>
                <a:spcPct val="0"/>
              </a:spcAft>
              <a:defRPr sz="4400">
                <a:solidFill>
                  <a:schemeClr val="tx2"/>
                </a:solidFill>
                <a:latin typeface="Impact" pitchFamily="34" charset="0"/>
              </a:defRPr>
            </a:lvl6pPr>
            <a:lvl7pPr marL="914400" algn="ctr" rtl="0" fontAlgn="base">
              <a:spcBef>
                <a:spcPct val="0"/>
              </a:spcBef>
              <a:spcAft>
                <a:spcPct val="0"/>
              </a:spcAft>
              <a:defRPr sz="4400">
                <a:solidFill>
                  <a:schemeClr val="tx2"/>
                </a:solidFill>
                <a:latin typeface="Impact" pitchFamily="34" charset="0"/>
              </a:defRPr>
            </a:lvl7pPr>
            <a:lvl8pPr marL="1371600" algn="ctr" rtl="0" fontAlgn="base">
              <a:spcBef>
                <a:spcPct val="0"/>
              </a:spcBef>
              <a:spcAft>
                <a:spcPct val="0"/>
              </a:spcAft>
              <a:defRPr sz="4400">
                <a:solidFill>
                  <a:schemeClr val="tx2"/>
                </a:solidFill>
                <a:latin typeface="Impact" pitchFamily="34" charset="0"/>
              </a:defRPr>
            </a:lvl8pPr>
            <a:lvl9pPr marL="1828800" algn="ctr" rtl="0" fontAlgn="base">
              <a:spcBef>
                <a:spcPct val="0"/>
              </a:spcBef>
              <a:spcAft>
                <a:spcPct val="0"/>
              </a:spcAft>
              <a:defRPr sz="4400">
                <a:solidFill>
                  <a:schemeClr val="tx2"/>
                </a:solidFill>
                <a:latin typeface="Impact" pitchFamily="34" charset="0"/>
              </a:defRPr>
            </a:lvl9pPr>
          </a:lstStyle>
          <a:p>
            <a:pPr eaLnBrk="1" hangingPunct="1"/>
            <a:r>
              <a:rPr lang="en-US" kern="0" dirty="0">
                <a:solidFill>
                  <a:schemeClr val="tx1"/>
                </a:solidFill>
              </a:rPr>
              <a:t>Manure Pit Safety</a:t>
            </a:r>
          </a:p>
        </p:txBody>
      </p:sp>
      <p:sp>
        <p:nvSpPr>
          <p:cNvPr id="3" name="TextBox 2"/>
          <p:cNvSpPr txBox="1"/>
          <p:nvPr/>
        </p:nvSpPr>
        <p:spPr>
          <a:xfrm>
            <a:off x="2438400" y="6172200"/>
            <a:ext cx="7924800" cy="369332"/>
          </a:xfrm>
          <a:prstGeom prst="rect">
            <a:avLst/>
          </a:prstGeom>
          <a:noFill/>
        </p:spPr>
        <p:txBody>
          <a:bodyPr wrap="square" rtlCol="0">
            <a:spAutoFit/>
          </a:bodyPr>
          <a:lstStyle/>
          <a:p>
            <a:pPr>
              <a:spcBef>
                <a:spcPct val="50000"/>
              </a:spcBef>
              <a:defRPr/>
            </a:pPr>
            <a:r>
              <a:rPr lang="en-US" b="1" dirty="0">
                <a:solidFill>
                  <a:schemeClr val="tx2">
                    <a:lumMod val="20000"/>
                    <a:lumOff val="80000"/>
                  </a:schemeClr>
                </a:solidFill>
                <a:effectLst>
                  <a:outerShdw blurRad="38100" dist="38100" dir="2700000" algn="tl">
                    <a:srgbClr val="FFFFFF"/>
                  </a:outerShdw>
                </a:effectLst>
                <a:latin typeface="Times New Roman" pitchFamily="18" charset="0"/>
              </a:rPr>
              <a:t>The National Education Center for Agricultural Safety (NECAS)  888-844-6322</a:t>
            </a:r>
          </a:p>
        </p:txBody>
      </p:sp>
      <p:sp>
        <p:nvSpPr>
          <p:cNvPr id="2" name="Title 1" hidden="1"/>
          <p:cNvSpPr>
            <a:spLocks noGrp="1"/>
          </p:cNvSpPr>
          <p:nvPr>
            <p:ph type="title"/>
          </p:nvPr>
        </p:nvSpPr>
        <p:spPr/>
        <p:txBody>
          <a:bodyPr/>
          <a:lstStyle/>
          <a:p>
            <a:r>
              <a:rPr lang="en-US" dirty="0" smtClean="0"/>
              <a:t>Manure Pit Safety</a:t>
            </a:r>
            <a:endParaRPr lang="en-US" dirty="0"/>
          </a:p>
        </p:txBody>
      </p:sp>
    </p:spTree>
    <p:extLst>
      <p:ext uri="{BB962C8B-B14F-4D97-AF65-F5344CB8AC3E}">
        <p14:creationId xmlns:p14="http://schemas.microsoft.com/office/powerpoint/2010/main" val="2840774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0"/>
            <a:ext cx="10363200" cy="1143000"/>
          </a:xfrm>
        </p:spPr>
        <p:txBody>
          <a:bodyPr/>
          <a:lstStyle/>
          <a:p>
            <a:r>
              <a:rPr lang="en-US" dirty="0" smtClean="0"/>
              <a:t>Permit-Required Confined Space</a:t>
            </a:r>
            <a:endParaRPr lang="en-US" dirty="0"/>
          </a:p>
        </p:txBody>
      </p:sp>
      <p:sp>
        <p:nvSpPr>
          <p:cNvPr id="5" name="Rectangle 4"/>
          <p:cNvSpPr/>
          <p:nvPr/>
        </p:nvSpPr>
        <p:spPr>
          <a:xfrm>
            <a:off x="3048000" y="1143000"/>
            <a:ext cx="6096000" cy="5632311"/>
          </a:xfrm>
          <a:prstGeom prst="rect">
            <a:avLst/>
          </a:prstGeom>
        </p:spPr>
        <p:txBody>
          <a:bodyPr>
            <a:spAutoFit/>
          </a:bodyPr>
          <a:lstStyle/>
          <a:p>
            <a:pPr marL="342900" indent="-342900">
              <a:buFont typeface="Arial" panose="020B0604020202020204" pitchFamily="34" charset="0"/>
              <a:buChar char="•"/>
            </a:pPr>
            <a:r>
              <a:rPr lang="en-US" sz="2400" dirty="0">
                <a:solidFill>
                  <a:srgbClr val="000000"/>
                </a:solidFill>
                <a:latin typeface="Univers"/>
              </a:rPr>
              <a:t>By definition, a </a:t>
            </a:r>
            <a:r>
              <a:rPr lang="en-US" sz="2400" b="1" dirty="0">
                <a:solidFill>
                  <a:srgbClr val="000000"/>
                </a:solidFill>
                <a:latin typeface="Univers-Bold"/>
              </a:rPr>
              <a:t>permit-required confined space </a:t>
            </a:r>
            <a:r>
              <a:rPr lang="en-US" sz="2400" dirty="0">
                <a:solidFill>
                  <a:srgbClr val="000000"/>
                </a:solidFill>
                <a:latin typeface="Univers"/>
              </a:rPr>
              <a:t>has one or </a:t>
            </a:r>
            <a:r>
              <a:rPr lang="en-US" sz="2400" dirty="0" smtClean="0">
                <a:solidFill>
                  <a:srgbClr val="000000"/>
                </a:solidFill>
                <a:latin typeface="Univers"/>
              </a:rPr>
              <a:t>more of </a:t>
            </a:r>
            <a:r>
              <a:rPr lang="en-US" sz="2400" dirty="0">
                <a:solidFill>
                  <a:srgbClr val="000000"/>
                </a:solidFill>
                <a:latin typeface="Univers"/>
              </a:rPr>
              <a:t>these characteristics:</a:t>
            </a:r>
          </a:p>
          <a:p>
            <a:pPr marL="342900" indent="-342900">
              <a:buFont typeface="Arial" panose="020B0604020202020204" pitchFamily="34" charset="0"/>
              <a:buChar char="•"/>
            </a:pPr>
            <a:r>
              <a:rPr lang="en-US" sz="2400" dirty="0" smtClean="0">
                <a:solidFill>
                  <a:srgbClr val="000000"/>
                </a:solidFill>
                <a:latin typeface="Univers"/>
              </a:rPr>
              <a:t>Contains </a:t>
            </a:r>
            <a:r>
              <a:rPr lang="en-US" sz="2400" dirty="0">
                <a:solidFill>
                  <a:srgbClr val="000000"/>
                </a:solidFill>
                <a:latin typeface="Univers"/>
              </a:rPr>
              <a:t>or has the potential to contain a </a:t>
            </a:r>
            <a:r>
              <a:rPr lang="en-US" sz="2400" dirty="0" smtClean="0">
                <a:solidFill>
                  <a:srgbClr val="000000"/>
                </a:solidFill>
                <a:latin typeface="Univers"/>
              </a:rPr>
              <a:t>hazardous atmosphere</a:t>
            </a:r>
            <a:endParaRPr lang="en-US" sz="2400" dirty="0">
              <a:solidFill>
                <a:srgbClr val="000000"/>
              </a:solidFill>
              <a:latin typeface="Univers"/>
            </a:endParaRPr>
          </a:p>
          <a:p>
            <a:pPr marL="342900" indent="-342900">
              <a:buFont typeface="Arial" panose="020B0604020202020204" pitchFamily="34" charset="0"/>
              <a:buChar char="•"/>
            </a:pPr>
            <a:r>
              <a:rPr lang="en-US" sz="2400" dirty="0" smtClean="0">
                <a:solidFill>
                  <a:srgbClr val="000000"/>
                </a:solidFill>
                <a:latin typeface="Univers"/>
              </a:rPr>
              <a:t>Contains </a:t>
            </a:r>
            <a:r>
              <a:rPr lang="en-US" sz="2400" dirty="0">
                <a:solidFill>
                  <a:srgbClr val="000000"/>
                </a:solidFill>
                <a:latin typeface="Univers"/>
              </a:rPr>
              <a:t>a material with the potential to engulf someone </a:t>
            </a:r>
            <a:r>
              <a:rPr lang="en-US" sz="2400" dirty="0" smtClean="0">
                <a:solidFill>
                  <a:srgbClr val="000000"/>
                </a:solidFill>
                <a:latin typeface="Univers"/>
              </a:rPr>
              <a:t>who enters </a:t>
            </a:r>
            <a:r>
              <a:rPr lang="en-US" sz="2400" dirty="0">
                <a:solidFill>
                  <a:srgbClr val="000000"/>
                </a:solidFill>
                <a:latin typeface="Univers"/>
              </a:rPr>
              <a:t>the </a:t>
            </a:r>
            <a:r>
              <a:rPr lang="en-US" sz="2400" dirty="0" smtClean="0">
                <a:solidFill>
                  <a:srgbClr val="000000"/>
                </a:solidFill>
                <a:latin typeface="Univers"/>
              </a:rPr>
              <a:t>space</a:t>
            </a:r>
            <a:endParaRPr lang="en-US" sz="2400" dirty="0">
              <a:solidFill>
                <a:srgbClr val="000000"/>
              </a:solidFill>
              <a:latin typeface="Univers"/>
            </a:endParaRPr>
          </a:p>
          <a:p>
            <a:pPr marL="342900" indent="-342900">
              <a:buFont typeface="Arial" panose="020B0604020202020204" pitchFamily="34" charset="0"/>
              <a:buChar char="•"/>
            </a:pPr>
            <a:r>
              <a:rPr lang="en-US" sz="2400" b="1" dirty="0">
                <a:solidFill>
                  <a:srgbClr val="000026"/>
                </a:solidFill>
                <a:latin typeface="ZapfDingbats"/>
              </a:rPr>
              <a:t> </a:t>
            </a:r>
            <a:r>
              <a:rPr lang="en-US" sz="2400" dirty="0">
                <a:solidFill>
                  <a:srgbClr val="000000"/>
                </a:solidFill>
                <a:latin typeface="Univers"/>
              </a:rPr>
              <a:t>Has an internal configuration that might cause an entrant to </a:t>
            </a:r>
            <a:r>
              <a:rPr lang="en-US" sz="2400" dirty="0" smtClean="0">
                <a:solidFill>
                  <a:srgbClr val="000000"/>
                </a:solidFill>
                <a:latin typeface="Univers"/>
              </a:rPr>
              <a:t>be trapped </a:t>
            </a:r>
            <a:r>
              <a:rPr lang="en-US" sz="2400" dirty="0">
                <a:solidFill>
                  <a:srgbClr val="000000"/>
                </a:solidFill>
                <a:latin typeface="Univers"/>
              </a:rPr>
              <a:t>or asphyxiated by inwardly converging walls or by </a:t>
            </a:r>
            <a:r>
              <a:rPr lang="en-US" sz="2400" dirty="0" smtClean="0">
                <a:solidFill>
                  <a:srgbClr val="000000"/>
                </a:solidFill>
                <a:latin typeface="Univers"/>
              </a:rPr>
              <a:t>a </a:t>
            </a:r>
            <a:r>
              <a:rPr lang="en-US" sz="2400" dirty="0" smtClean="0">
                <a:latin typeface="Univers"/>
              </a:rPr>
              <a:t>floor </a:t>
            </a:r>
            <a:r>
              <a:rPr lang="en-US" sz="2400" dirty="0">
                <a:latin typeface="Univers"/>
              </a:rPr>
              <a:t>that slopes downward and tapers to a smaller </a:t>
            </a:r>
            <a:r>
              <a:rPr lang="en-US" sz="2400" dirty="0" smtClean="0">
                <a:latin typeface="Univers"/>
              </a:rPr>
              <a:t>cross section</a:t>
            </a:r>
            <a:r>
              <a:rPr lang="en-US" sz="2400" dirty="0">
                <a:latin typeface="Univers"/>
              </a:rPr>
              <a:t>; and/or</a:t>
            </a:r>
          </a:p>
          <a:p>
            <a:pPr marL="342900" indent="-342900">
              <a:buFont typeface="Arial" panose="020B0604020202020204" pitchFamily="34" charset="0"/>
              <a:buChar char="•"/>
            </a:pPr>
            <a:r>
              <a:rPr lang="en-US" sz="2400" b="1" dirty="0">
                <a:latin typeface="Univers"/>
              </a:rPr>
              <a:t> </a:t>
            </a:r>
            <a:r>
              <a:rPr lang="en-US" sz="2400" dirty="0">
                <a:latin typeface="Univers"/>
              </a:rPr>
              <a:t>Contains any other recognized serious safety or health hazards.</a:t>
            </a:r>
          </a:p>
        </p:txBody>
      </p:sp>
    </p:spTree>
    <p:extLst>
      <p:ext uri="{BB962C8B-B14F-4D97-AF65-F5344CB8AC3E}">
        <p14:creationId xmlns:p14="http://schemas.microsoft.com/office/powerpoint/2010/main" val="34733452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197100" y="139700"/>
            <a:ext cx="7772400" cy="990600"/>
          </a:xfrm>
        </p:spPr>
        <p:txBody>
          <a:bodyPr/>
          <a:lstStyle/>
          <a:p>
            <a:pPr>
              <a:defRPr/>
            </a:pPr>
            <a:r>
              <a:rPr lang="en-US" b="1" dirty="0" smtClean="0"/>
              <a:t>Complete Entry Permit Form</a:t>
            </a:r>
          </a:p>
        </p:txBody>
      </p:sp>
      <p:sp>
        <p:nvSpPr>
          <p:cNvPr id="62467" name="Rectangle 3"/>
          <p:cNvSpPr>
            <a:spLocks noGrp="1" noChangeArrowheads="1"/>
          </p:cNvSpPr>
          <p:nvPr>
            <p:ph type="body" sz="half" idx="1"/>
          </p:nvPr>
        </p:nvSpPr>
        <p:spPr>
          <a:xfrm>
            <a:off x="2044700" y="1256538"/>
            <a:ext cx="3810000" cy="5181600"/>
          </a:xfrm>
          <a:noFill/>
        </p:spPr>
        <p:txBody>
          <a:bodyPr/>
          <a:lstStyle/>
          <a:p>
            <a:pPr>
              <a:lnSpc>
                <a:spcPct val="90000"/>
              </a:lnSpc>
              <a:buClr>
                <a:schemeClr val="hlink"/>
              </a:buClr>
              <a:buFont typeface="Wingdings" pitchFamily="2" charset="2"/>
              <a:buChar char="Ø"/>
            </a:pPr>
            <a:r>
              <a:rPr lang="en-US" sz="2400" b="1" dirty="0"/>
              <a:t>Permit must be correctly and completely filled out prior to entry.</a:t>
            </a:r>
          </a:p>
          <a:p>
            <a:pPr>
              <a:lnSpc>
                <a:spcPct val="90000"/>
              </a:lnSpc>
              <a:buClr>
                <a:schemeClr val="hlink"/>
              </a:buClr>
              <a:buFont typeface="Wingdings" pitchFamily="2" charset="2"/>
              <a:buChar char="Ø"/>
            </a:pPr>
            <a:r>
              <a:rPr lang="en-US" sz="2400" b="1" dirty="0"/>
              <a:t>Permit must be activated by Entry Supervisor’s signature to be valid.</a:t>
            </a:r>
          </a:p>
          <a:p>
            <a:pPr>
              <a:lnSpc>
                <a:spcPct val="90000"/>
              </a:lnSpc>
              <a:buClr>
                <a:schemeClr val="hlink"/>
              </a:buClr>
              <a:buFont typeface="Wingdings" pitchFamily="2" charset="2"/>
              <a:buChar char="Ø"/>
            </a:pPr>
            <a:r>
              <a:rPr lang="en-US" sz="2400" b="1" dirty="0"/>
              <a:t>No entry is allowed without a valid permit.</a:t>
            </a:r>
          </a:p>
          <a:p>
            <a:pPr>
              <a:lnSpc>
                <a:spcPct val="90000"/>
              </a:lnSpc>
              <a:buClr>
                <a:schemeClr val="hlink"/>
              </a:buClr>
              <a:buFont typeface="Wingdings" pitchFamily="2" charset="2"/>
              <a:buChar char="Ø"/>
            </a:pPr>
            <a:r>
              <a:rPr lang="en-US" sz="2400" b="1" dirty="0"/>
              <a:t>When work is completed, permit and evaluation form should be returned to your Safety Dept.</a:t>
            </a:r>
          </a:p>
          <a:p>
            <a:pPr>
              <a:lnSpc>
                <a:spcPct val="90000"/>
              </a:lnSpc>
              <a:buClr>
                <a:schemeClr val="hlink"/>
              </a:buClr>
              <a:buFont typeface="Wingdings" pitchFamily="2" charset="2"/>
              <a:buChar char="Ø"/>
            </a:pPr>
            <a:r>
              <a:rPr lang="en-US" sz="2400" b="1" dirty="0"/>
              <a:t>Cancelled permits must be kept on file for at least one year.</a:t>
            </a:r>
          </a:p>
        </p:txBody>
      </p:sp>
      <p:pic>
        <p:nvPicPr>
          <p:cNvPr id="62468" name="Picture 11" descr="permit"/>
          <p:cNvPicPr>
            <a:picLocks noGrp="1" noChangeAspect="1" noChangeArrowheads="1"/>
          </p:cNvPicPr>
          <p:nvPr>
            <p:ph type="clipArt" sz="half" idx="2"/>
          </p:nvPr>
        </p:nvPicPr>
        <p:blipFill>
          <a:blip r:embed="rId3" cstate="email">
            <a:extLst>
              <a:ext uri="{28A0092B-C50C-407E-A947-70E740481C1C}">
                <a14:useLocalDpi xmlns:a14="http://schemas.microsoft.com/office/drawing/2010/main"/>
              </a:ext>
            </a:extLst>
          </a:blip>
          <a:srcRect/>
          <a:stretch>
            <a:fillRect/>
          </a:stretch>
        </p:blipFill>
        <p:spPr>
          <a:xfrm>
            <a:off x="6172200" y="1447800"/>
            <a:ext cx="4229100" cy="4990338"/>
          </a:xfrm>
        </p:spPr>
      </p:pic>
    </p:spTree>
    <p:extLst>
      <p:ext uri="{BB962C8B-B14F-4D97-AF65-F5344CB8AC3E}">
        <p14:creationId xmlns:p14="http://schemas.microsoft.com/office/powerpoint/2010/main" val="1830800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847272" y="107043"/>
            <a:ext cx="10363200" cy="1143000"/>
          </a:xfrm>
        </p:spPr>
        <p:txBody>
          <a:bodyPr/>
          <a:lstStyle/>
          <a:p>
            <a:pPr eaLnBrk="1" hangingPunct="1"/>
            <a:r>
              <a:rPr lang="en-US" dirty="0" smtClean="0"/>
              <a:t>Entry Permits</a:t>
            </a:r>
          </a:p>
        </p:txBody>
      </p:sp>
      <p:sp>
        <p:nvSpPr>
          <p:cNvPr id="57347" name="Rectangle 3"/>
          <p:cNvSpPr>
            <a:spLocks noGrp="1" noChangeArrowheads="1"/>
          </p:cNvSpPr>
          <p:nvPr>
            <p:ph type="body" idx="1"/>
          </p:nvPr>
        </p:nvSpPr>
        <p:spPr>
          <a:xfrm>
            <a:off x="2290083" y="1097642"/>
            <a:ext cx="8296275" cy="5569857"/>
          </a:xfrm>
        </p:spPr>
        <p:txBody>
          <a:bodyPr/>
          <a:lstStyle/>
          <a:p>
            <a:pPr eaLnBrk="1" hangingPunct="1">
              <a:lnSpc>
                <a:spcPct val="80000"/>
              </a:lnSpc>
            </a:pPr>
            <a:r>
              <a:rPr lang="en-US" sz="2600" dirty="0"/>
              <a:t>Permit space to be entered</a:t>
            </a:r>
          </a:p>
          <a:p>
            <a:pPr eaLnBrk="1" hangingPunct="1">
              <a:lnSpc>
                <a:spcPct val="80000"/>
              </a:lnSpc>
            </a:pPr>
            <a:r>
              <a:rPr lang="en-US" sz="2600" dirty="0"/>
              <a:t>Purpose of entry</a:t>
            </a:r>
          </a:p>
          <a:p>
            <a:pPr eaLnBrk="1" hangingPunct="1">
              <a:lnSpc>
                <a:spcPct val="80000"/>
              </a:lnSpc>
            </a:pPr>
            <a:r>
              <a:rPr lang="en-US" sz="2600" dirty="0"/>
              <a:t>Date &amp; authorized duration of permit</a:t>
            </a:r>
          </a:p>
          <a:p>
            <a:pPr eaLnBrk="1" hangingPunct="1">
              <a:lnSpc>
                <a:spcPct val="80000"/>
              </a:lnSpc>
            </a:pPr>
            <a:r>
              <a:rPr lang="en-US" sz="2600" dirty="0"/>
              <a:t>Authorized entrants</a:t>
            </a:r>
          </a:p>
          <a:p>
            <a:pPr eaLnBrk="1" hangingPunct="1">
              <a:lnSpc>
                <a:spcPct val="80000"/>
              </a:lnSpc>
            </a:pPr>
            <a:r>
              <a:rPr lang="en-US" sz="2600" dirty="0"/>
              <a:t>Authorized attendants</a:t>
            </a:r>
          </a:p>
          <a:p>
            <a:pPr eaLnBrk="1" hangingPunct="1">
              <a:lnSpc>
                <a:spcPct val="80000"/>
              </a:lnSpc>
            </a:pPr>
            <a:r>
              <a:rPr lang="en-US" sz="2600" dirty="0"/>
              <a:t>Name &amp; signature of entry supervisor</a:t>
            </a:r>
          </a:p>
          <a:p>
            <a:pPr eaLnBrk="1" hangingPunct="1">
              <a:lnSpc>
                <a:spcPct val="80000"/>
              </a:lnSpc>
            </a:pPr>
            <a:r>
              <a:rPr lang="en-US" sz="2600" dirty="0"/>
              <a:t>Hazards of permit space to be entered</a:t>
            </a:r>
          </a:p>
          <a:p>
            <a:pPr eaLnBrk="1" hangingPunct="1">
              <a:lnSpc>
                <a:spcPct val="80000"/>
              </a:lnSpc>
            </a:pPr>
            <a:r>
              <a:rPr lang="en-US" sz="2600" dirty="0"/>
              <a:t>Isolation of hazard control measures</a:t>
            </a:r>
          </a:p>
          <a:p>
            <a:pPr eaLnBrk="1" hangingPunct="1">
              <a:lnSpc>
                <a:spcPct val="80000"/>
              </a:lnSpc>
            </a:pPr>
            <a:r>
              <a:rPr lang="en-US" sz="2600" dirty="0"/>
              <a:t>Acceptable entry conditions</a:t>
            </a:r>
          </a:p>
          <a:p>
            <a:pPr eaLnBrk="1" hangingPunct="1">
              <a:lnSpc>
                <a:spcPct val="80000"/>
              </a:lnSpc>
            </a:pPr>
            <a:r>
              <a:rPr lang="en-US" sz="2600" dirty="0"/>
              <a:t>Results of initial &amp; periodic atmospheric monitoring</a:t>
            </a:r>
          </a:p>
          <a:p>
            <a:pPr eaLnBrk="1" hangingPunct="1">
              <a:lnSpc>
                <a:spcPct val="80000"/>
              </a:lnSpc>
            </a:pPr>
            <a:r>
              <a:rPr lang="en-US" sz="2600" dirty="0"/>
              <a:t>Rescue &amp; emergency services</a:t>
            </a:r>
          </a:p>
          <a:p>
            <a:pPr eaLnBrk="1" hangingPunct="1">
              <a:lnSpc>
                <a:spcPct val="80000"/>
              </a:lnSpc>
            </a:pPr>
            <a:r>
              <a:rPr lang="en-US" sz="2600" dirty="0"/>
              <a:t>Communications procedures</a:t>
            </a:r>
          </a:p>
          <a:p>
            <a:pPr eaLnBrk="1" hangingPunct="1">
              <a:lnSpc>
                <a:spcPct val="80000"/>
              </a:lnSpc>
            </a:pPr>
            <a:r>
              <a:rPr lang="en-US" sz="2600" dirty="0"/>
              <a:t>Equipment required for entry &amp; rescue operations</a:t>
            </a:r>
          </a:p>
          <a:p>
            <a:pPr eaLnBrk="1" hangingPunct="1">
              <a:lnSpc>
                <a:spcPct val="80000"/>
              </a:lnSpc>
            </a:pPr>
            <a:r>
              <a:rPr lang="en-US" sz="2600" dirty="0"/>
              <a:t>Other necessary information &amp; other required permits</a:t>
            </a:r>
          </a:p>
        </p:txBody>
      </p:sp>
    </p:spTree>
    <p:extLst>
      <p:ext uri="{BB962C8B-B14F-4D97-AF65-F5344CB8AC3E}">
        <p14:creationId xmlns:p14="http://schemas.microsoft.com/office/powerpoint/2010/main" val="329341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209800" y="609600"/>
            <a:ext cx="7772400" cy="762000"/>
          </a:xfrm>
        </p:spPr>
        <p:txBody>
          <a:bodyPr/>
          <a:lstStyle/>
          <a:p>
            <a:pPr>
              <a:defRPr/>
            </a:pPr>
            <a:r>
              <a:rPr lang="en-US" b="1" dirty="0" smtClean="0"/>
              <a:t>Conduct a Pre-Entry Briefing</a:t>
            </a:r>
          </a:p>
        </p:txBody>
      </p:sp>
      <p:sp>
        <p:nvSpPr>
          <p:cNvPr id="61443" name="Rectangle 3"/>
          <p:cNvSpPr>
            <a:spLocks noGrp="1" noChangeArrowheads="1"/>
          </p:cNvSpPr>
          <p:nvPr>
            <p:ph idx="1"/>
          </p:nvPr>
        </p:nvSpPr>
        <p:spPr/>
        <p:txBody>
          <a:bodyPr/>
          <a:lstStyle/>
          <a:p>
            <a:pPr>
              <a:buClr>
                <a:schemeClr val="hlink"/>
              </a:buClr>
              <a:buSzTx/>
              <a:buFont typeface="Wingdings" pitchFamily="2" charset="2"/>
              <a:buChar char="Ø"/>
            </a:pPr>
            <a:r>
              <a:rPr lang="en-US" dirty="0" smtClean="0"/>
              <a:t>Entire crew must attend</a:t>
            </a:r>
          </a:p>
          <a:p>
            <a:pPr lvl="1">
              <a:buClr>
                <a:schemeClr val="hlink"/>
              </a:buClr>
              <a:buFont typeface="Wingdings" pitchFamily="2" charset="2"/>
              <a:buChar char="§"/>
            </a:pPr>
            <a:r>
              <a:rPr lang="en-US" dirty="0" smtClean="0"/>
              <a:t>Attendants, entrants, entry supervisor</a:t>
            </a:r>
          </a:p>
          <a:p>
            <a:pPr>
              <a:buClr>
                <a:schemeClr val="hlink"/>
              </a:buClr>
              <a:buSzTx/>
              <a:buFont typeface="Wingdings" pitchFamily="2" charset="2"/>
              <a:buChar char="Ø"/>
            </a:pPr>
            <a:r>
              <a:rPr lang="en-US" dirty="0" smtClean="0"/>
              <a:t>Review hazards of entry and work</a:t>
            </a:r>
          </a:p>
          <a:p>
            <a:pPr>
              <a:buClr>
                <a:schemeClr val="hlink"/>
              </a:buClr>
              <a:buSzTx/>
              <a:buFont typeface="Wingdings" pitchFamily="2" charset="2"/>
              <a:buChar char="Ø"/>
            </a:pPr>
            <a:r>
              <a:rPr lang="en-US" dirty="0" smtClean="0"/>
              <a:t>Review PPE</a:t>
            </a:r>
          </a:p>
          <a:p>
            <a:pPr>
              <a:buClr>
                <a:schemeClr val="hlink"/>
              </a:buClr>
              <a:buSzTx/>
              <a:buFont typeface="Wingdings" pitchFamily="2" charset="2"/>
              <a:buChar char="Ø"/>
            </a:pPr>
            <a:r>
              <a:rPr lang="en-US" dirty="0" smtClean="0"/>
              <a:t>Review procedure for contacting rescue</a:t>
            </a:r>
          </a:p>
          <a:p>
            <a:pPr lvl="1">
              <a:buClr>
                <a:schemeClr val="hlink"/>
              </a:buClr>
              <a:buFont typeface="Wingdings" pitchFamily="2" charset="2"/>
              <a:buChar char="§"/>
            </a:pPr>
            <a:r>
              <a:rPr lang="en-US" dirty="0" smtClean="0"/>
              <a:t>verify rescue is available</a:t>
            </a:r>
          </a:p>
          <a:p>
            <a:pPr>
              <a:buClr>
                <a:schemeClr val="hlink"/>
              </a:buClr>
              <a:buSzTx/>
              <a:buFont typeface="Wingdings" pitchFamily="2" charset="2"/>
              <a:buChar char="Ø"/>
            </a:pPr>
            <a:r>
              <a:rPr lang="en-US" dirty="0" smtClean="0"/>
              <a:t>Complete permit</a:t>
            </a:r>
          </a:p>
        </p:txBody>
      </p:sp>
    </p:spTree>
    <p:extLst>
      <p:ext uri="{BB962C8B-B14F-4D97-AF65-F5344CB8AC3E}">
        <p14:creationId xmlns:p14="http://schemas.microsoft.com/office/powerpoint/2010/main" val="2335822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209800" y="152400"/>
            <a:ext cx="7772400" cy="1524000"/>
          </a:xfrm>
        </p:spPr>
        <p:txBody>
          <a:bodyPr/>
          <a:lstStyle/>
          <a:p>
            <a:pPr>
              <a:defRPr/>
            </a:pPr>
            <a:r>
              <a:rPr lang="en-US" b="1" dirty="0" smtClean="0"/>
              <a:t>Enter the Space and Proceed with work:</a:t>
            </a:r>
          </a:p>
        </p:txBody>
      </p:sp>
      <p:sp>
        <p:nvSpPr>
          <p:cNvPr id="63491" name="Rectangle 3"/>
          <p:cNvSpPr>
            <a:spLocks noGrp="1" noChangeArrowheads="1"/>
          </p:cNvSpPr>
          <p:nvPr>
            <p:ph idx="1"/>
          </p:nvPr>
        </p:nvSpPr>
        <p:spPr>
          <a:xfrm>
            <a:off x="2082800" y="2374900"/>
            <a:ext cx="7772400" cy="3886200"/>
          </a:xfrm>
          <a:noFill/>
        </p:spPr>
        <p:txBody>
          <a:bodyPr/>
          <a:lstStyle/>
          <a:p>
            <a:pPr>
              <a:buClr>
                <a:schemeClr val="hlink"/>
              </a:buClr>
              <a:buFont typeface="Wingdings" pitchFamily="2" charset="2"/>
              <a:buChar char="Ø"/>
            </a:pPr>
            <a:r>
              <a:rPr lang="en-US" sz="2800" b="1" dirty="0"/>
              <a:t>An attendant shall be posted near the entrance for the duration of the work. </a:t>
            </a:r>
            <a:r>
              <a:rPr lang="en-US" sz="2800" b="1" dirty="0" smtClean="0"/>
              <a:t>They </a:t>
            </a:r>
            <a:r>
              <a:rPr lang="en-US" sz="2800" b="1" dirty="0"/>
              <a:t>shall be in constant communication with the entrants while the job is in progress.</a:t>
            </a:r>
          </a:p>
          <a:p>
            <a:pPr>
              <a:buClr>
                <a:schemeClr val="hlink"/>
              </a:buClr>
              <a:buFont typeface="Wingdings" pitchFamily="2" charset="2"/>
              <a:buChar char="Ø"/>
            </a:pPr>
            <a:r>
              <a:rPr lang="en-US" sz="2800" b="1" dirty="0"/>
              <a:t>All entrants shall sign a sign-in-log when entering the space and sign out when exiting.</a:t>
            </a:r>
          </a:p>
          <a:p>
            <a:pPr>
              <a:buClr>
                <a:schemeClr val="hlink"/>
              </a:buClr>
              <a:buFont typeface="Wingdings" pitchFamily="2" charset="2"/>
              <a:buChar char="Ø"/>
            </a:pPr>
            <a:r>
              <a:rPr lang="en-US" sz="2800" b="1" dirty="0"/>
              <a:t>The attendant shall maintain the permit and sign in log for the duration of the work.</a:t>
            </a:r>
          </a:p>
        </p:txBody>
      </p:sp>
    </p:spTree>
    <p:extLst>
      <p:ext uri="{BB962C8B-B14F-4D97-AF65-F5344CB8AC3E}">
        <p14:creationId xmlns:p14="http://schemas.microsoft.com/office/powerpoint/2010/main" val="479304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209800" y="457200"/>
            <a:ext cx="7848600" cy="838200"/>
          </a:xfrm>
        </p:spPr>
        <p:txBody>
          <a:bodyPr/>
          <a:lstStyle/>
          <a:p>
            <a:pPr>
              <a:defRPr/>
            </a:pPr>
            <a:r>
              <a:rPr lang="en-US" b="1" dirty="0" smtClean="0"/>
              <a:t>When the Job is Done:</a:t>
            </a:r>
          </a:p>
        </p:txBody>
      </p:sp>
      <p:sp>
        <p:nvSpPr>
          <p:cNvPr id="64515" name="Rectangle 3"/>
          <p:cNvSpPr>
            <a:spLocks noGrp="1" noChangeArrowheads="1"/>
          </p:cNvSpPr>
          <p:nvPr>
            <p:ph idx="1"/>
          </p:nvPr>
        </p:nvSpPr>
        <p:spPr>
          <a:xfrm>
            <a:off x="2286000" y="2133600"/>
            <a:ext cx="7772400" cy="3886200"/>
          </a:xfrm>
          <a:noFill/>
        </p:spPr>
        <p:txBody>
          <a:bodyPr/>
          <a:lstStyle/>
          <a:p>
            <a:pPr>
              <a:buClr>
                <a:schemeClr val="hlink"/>
              </a:buClr>
              <a:buFont typeface="Wingdings" pitchFamily="2" charset="2"/>
              <a:buChar char="Ø"/>
            </a:pPr>
            <a:r>
              <a:rPr lang="en-US" b="1" dirty="0" smtClean="0"/>
              <a:t>Remove all personnel, tools, and debris from the space. Sign off the permit.</a:t>
            </a:r>
          </a:p>
          <a:p>
            <a:pPr>
              <a:buClr>
                <a:schemeClr val="hlink"/>
              </a:buClr>
              <a:buFont typeface="Wingdings" pitchFamily="2" charset="2"/>
              <a:buChar char="Ø"/>
            </a:pPr>
            <a:r>
              <a:rPr lang="en-US" b="1" dirty="0" smtClean="0"/>
              <a:t>Close the space.</a:t>
            </a:r>
          </a:p>
          <a:p>
            <a:pPr>
              <a:buClr>
                <a:schemeClr val="hlink"/>
              </a:buClr>
              <a:buFont typeface="Wingdings" pitchFamily="2" charset="2"/>
              <a:buChar char="Ø"/>
            </a:pPr>
            <a:r>
              <a:rPr lang="en-US" b="1" dirty="0" smtClean="0"/>
              <a:t>Cancel the permit.</a:t>
            </a:r>
          </a:p>
          <a:p>
            <a:pPr>
              <a:buClr>
                <a:schemeClr val="hlink"/>
              </a:buClr>
              <a:buFont typeface="Wingdings" pitchFamily="2" charset="2"/>
              <a:buChar char="Ø"/>
            </a:pPr>
            <a:r>
              <a:rPr lang="en-US" b="1" dirty="0" smtClean="0"/>
              <a:t>Review the job with all personnel (hazards, problems, etc.)</a:t>
            </a:r>
          </a:p>
        </p:txBody>
      </p:sp>
    </p:spTree>
    <p:extLst>
      <p:ext uri="{BB962C8B-B14F-4D97-AF65-F5344CB8AC3E}">
        <p14:creationId xmlns:p14="http://schemas.microsoft.com/office/powerpoint/2010/main" val="3604325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2286000" y="228600"/>
            <a:ext cx="7772400" cy="1143000"/>
          </a:xfrm>
        </p:spPr>
        <p:txBody>
          <a:bodyPr/>
          <a:lstStyle/>
          <a:p>
            <a:pPr>
              <a:defRPr/>
            </a:pPr>
            <a:r>
              <a:rPr lang="en-US" dirty="0" smtClean="0"/>
              <a:t>General Requirements</a:t>
            </a:r>
          </a:p>
        </p:txBody>
      </p:sp>
      <p:sp>
        <p:nvSpPr>
          <p:cNvPr id="38915" name="Rectangle 3"/>
          <p:cNvSpPr>
            <a:spLocks noGrp="1" noChangeArrowheads="1"/>
          </p:cNvSpPr>
          <p:nvPr>
            <p:ph idx="1"/>
          </p:nvPr>
        </p:nvSpPr>
        <p:spPr>
          <a:xfrm>
            <a:off x="2209800" y="1600200"/>
            <a:ext cx="7772400" cy="4495800"/>
          </a:xfrm>
        </p:spPr>
        <p:txBody>
          <a:bodyPr/>
          <a:lstStyle/>
          <a:p>
            <a:pPr>
              <a:lnSpc>
                <a:spcPct val="90000"/>
              </a:lnSpc>
              <a:buFont typeface="Monotype Sorts" pitchFamily="2" charset="2"/>
              <a:buNone/>
            </a:pPr>
            <a:r>
              <a:rPr lang="en-US" dirty="0" smtClean="0">
                <a:solidFill>
                  <a:schemeClr val="bg2"/>
                </a:solidFill>
              </a:rPr>
              <a:t>	</a:t>
            </a:r>
            <a:endParaRPr lang="en-US" sz="2800" dirty="0"/>
          </a:p>
          <a:p>
            <a:pPr>
              <a:lnSpc>
                <a:spcPct val="90000"/>
              </a:lnSpc>
              <a:buFont typeface="Monotype Sorts" pitchFamily="2" charset="2"/>
              <a:buNone/>
            </a:pPr>
            <a:r>
              <a:rPr lang="en-US" sz="2800" dirty="0"/>
              <a:t>	</a:t>
            </a:r>
            <a:r>
              <a:rPr lang="en-US" sz="2800" dirty="0" smtClean="0"/>
              <a:t>The </a:t>
            </a:r>
            <a:r>
              <a:rPr lang="en-US" sz="2800" dirty="0"/>
              <a:t>atmosphere within a pit or tank shall be tested for oxygen </a:t>
            </a:r>
            <a:r>
              <a:rPr lang="en-US" sz="2800" dirty="0" smtClean="0"/>
              <a:t>content.</a:t>
            </a:r>
          </a:p>
          <a:p>
            <a:pPr>
              <a:lnSpc>
                <a:spcPct val="90000"/>
              </a:lnSpc>
              <a:buFont typeface="Monotype Sorts" pitchFamily="2" charset="2"/>
              <a:buNone/>
            </a:pPr>
            <a:endParaRPr lang="en-US" sz="2800" dirty="0"/>
          </a:p>
          <a:p>
            <a:pPr>
              <a:lnSpc>
                <a:spcPct val="90000"/>
              </a:lnSpc>
              <a:buNone/>
            </a:pPr>
            <a:r>
              <a:rPr lang="en-US" sz="2800" dirty="0" smtClean="0"/>
              <a:t>   Additionally the </a:t>
            </a:r>
            <a:r>
              <a:rPr lang="en-US" sz="2800" dirty="0"/>
              <a:t>atmosphere within a pit or tank shall be tested for the presence of combustible gases, vapors and toxic agents when the employer has reason to believe they may be present.</a:t>
            </a:r>
          </a:p>
          <a:p>
            <a:pPr>
              <a:lnSpc>
                <a:spcPct val="90000"/>
              </a:lnSpc>
              <a:buFont typeface="Monotype Sorts" pitchFamily="2" charset="2"/>
              <a:buNone/>
            </a:pPr>
            <a:endParaRPr lang="en-US" sz="2800" dirty="0"/>
          </a:p>
        </p:txBody>
      </p:sp>
    </p:spTree>
    <p:extLst>
      <p:ext uri="{BB962C8B-B14F-4D97-AF65-F5344CB8AC3E}">
        <p14:creationId xmlns:p14="http://schemas.microsoft.com/office/powerpoint/2010/main" val="685690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a:defRPr/>
            </a:pPr>
            <a:r>
              <a:rPr lang="en-US" dirty="0" smtClean="0"/>
              <a:t>General </a:t>
            </a:r>
            <a:r>
              <a:rPr lang="en-US" dirty="0" smtClean="0"/>
              <a:t>Requirements </a:t>
            </a:r>
            <a:endParaRPr lang="en-US" dirty="0" smtClean="0"/>
          </a:p>
        </p:txBody>
      </p:sp>
      <p:sp>
        <p:nvSpPr>
          <p:cNvPr id="39939" name="Rectangle 3"/>
          <p:cNvSpPr>
            <a:spLocks noGrp="1" noChangeArrowheads="1"/>
          </p:cNvSpPr>
          <p:nvPr>
            <p:ph idx="1"/>
          </p:nvPr>
        </p:nvSpPr>
        <p:spPr>
          <a:xfrm>
            <a:off x="2209800" y="1981200"/>
            <a:ext cx="7772400" cy="3352800"/>
          </a:xfrm>
        </p:spPr>
        <p:txBody>
          <a:bodyPr>
            <a:normAutofit/>
          </a:bodyPr>
          <a:lstStyle/>
          <a:p>
            <a:pPr>
              <a:buFont typeface="Monotype Sorts" pitchFamily="2" charset="2"/>
              <a:buNone/>
            </a:pPr>
            <a:r>
              <a:rPr lang="en-US" dirty="0" smtClean="0"/>
              <a:t>	</a:t>
            </a:r>
            <a:r>
              <a:rPr lang="en-US" sz="2800" dirty="0"/>
              <a:t>If the oxygen level is less than 19.5% or if combustible gas or vapor is detected in access of 10% of the lower flammable limit, or if toxic agents are present in excess of ceiling limits or present in concentrations that will cause health effects which prevent employees from effecting self-rescue or communication to obtain assistance then the following apply: </a:t>
            </a:r>
          </a:p>
        </p:txBody>
      </p:sp>
    </p:spTree>
    <p:extLst>
      <p:ext uri="{BB962C8B-B14F-4D97-AF65-F5344CB8AC3E}">
        <p14:creationId xmlns:p14="http://schemas.microsoft.com/office/powerpoint/2010/main" val="2679582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2209800" y="228600"/>
            <a:ext cx="7772400" cy="1143000"/>
          </a:xfrm>
        </p:spPr>
        <p:txBody>
          <a:bodyPr/>
          <a:lstStyle/>
          <a:p>
            <a:pPr>
              <a:defRPr/>
            </a:pPr>
            <a:r>
              <a:rPr lang="en-US" dirty="0" smtClean="0">
                <a:effectLst>
                  <a:outerShdw blurRad="38100" dist="38100" dir="2700000" algn="tl">
                    <a:srgbClr val="FFFFFF"/>
                  </a:outerShdw>
                </a:effectLst>
              </a:rPr>
              <a:t>General </a:t>
            </a:r>
            <a:r>
              <a:rPr lang="en-US" dirty="0" smtClean="0">
                <a:effectLst>
                  <a:outerShdw blurRad="38100" dist="38100" dir="2700000" algn="tl">
                    <a:srgbClr val="FFFFFF"/>
                  </a:outerShdw>
                </a:effectLst>
              </a:rPr>
              <a:t>Requirements  </a:t>
            </a:r>
            <a:endParaRPr lang="en-US" dirty="0" smtClean="0">
              <a:effectLst>
                <a:outerShdw blurRad="38100" dist="38100" dir="2700000" algn="tl">
                  <a:srgbClr val="FFFFFF"/>
                </a:outerShdw>
              </a:effectLst>
            </a:endParaRPr>
          </a:p>
        </p:txBody>
      </p:sp>
      <p:sp>
        <p:nvSpPr>
          <p:cNvPr id="14339" name="Rectangle 3"/>
          <p:cNvSpPr>
            <a:spLocks noGrp="1" noChangeArrowheads="1"/>
          </p:cNvSpPr>
          <p:nvPr>
            <p:ph idx="1"/>
          </p:nvPr>
        </p:nvSpPr>
        <p:spPr>
          <a:xfrm>
            <a:off x="2133600" y="1371600"/>
            <a:ext cx="7772400" cy="3352800"/>
          </a:xfrm>
        </p:spPr>
        <p:txBody>
          <a:bodyPr>
            <a:normAutofit lnSpcReduction="10000"/>
          </a:bodyPr>
          <a:lstStyle/>
          <a:p>
            <a:pPr marL="457200" indent="-457200">
              <a:buClr>
                <a:srgbClr val="FF0000"/>
              </a:buClr>
              <a:buSzPct val="100000"/>
              <a:buNone/>
              <a:defRPr/>
            </a:pPr>
            <a:r>
              <a:rPr lang="en-US" sz="2400" dirty="0"/>
              <a:t>A - Ventilation shall be provided until the unsafe condition or conditions are eliminated, and the ventilation shall be continued as long as there is a possibility of recurrence of the unsafe condition while </a:t>
            </a:r>
            <a:r>
              <a:rPr lang="en-US" sz="2400" dirty="0" smtClean="0"/>
              <a:t>the tank </a:t>
            </a:r>
            <a:r>
              <a:rPr lang="en-US" sz="2400" dirty="0"/>
              <a:t>is occupied by employees.</a:t>
            </a:r>
          </a:p>
          <a:p>
            <a:pPr marL="457200" indent="-457200">
              <a:buClr>
                <a:srgbClr val="FF0000"/>
              </a:buClr>
              <a:buSzPct val="100000"/>
              <a:buFont typeface="Monotype Sorts" pitchFamily="2" charset="2"/>
              <a:buAutoNum type="alphaUcPeriod"/>
              <a:defRPr/>
            </a:pPr>
            <a:endParaRPr lang="en-US" sz="2400" dirty="0"/>
          </a:p>
          <a:p>
            <a:pPr>
              <a:buClr>
                <a:srgbClr val="FF0000"/>
              </a:buClr>
              <a:buSzPct val="100000"/>
              <a:buFont typeface="Monotype Sorts" pitchFamily="2" charset="2"/>
              <a:buNone/>
              <a:defRPr/>
            </a:pPr>
            <a:r>
              <a:rPr lang="en-US" sz="2400" dirty="0"/>
              <a:t>B - If toxic or oxygen deficiency cannot be eliminated by ventilation, employees entering the </a:t>
            </a:r>
            <a:r>
              <a:rPr lang="en-US" sz="2400" dirty="0" smtClean="0"/>
              <a:t>tank </a:t>
            </a:r>
            <a:r>
              <a:rPr lang="en-US" sz="2400" dirty="0"/>
              <a:t>shall wear an appropriate respirator.  Respirator use shall be in accordance with the requirements of 29 CFR.1910.134.	</a:t>
            </a:r>
          </a:p>
        </p:txBody>
      </p:sp>
    </p:spTree>
    <p:extLst>
      <p:ext uri="{BB962C8B-B14F-4D97-AF65-F5344CB8AC3E}">
        <p14:creationId xmlns:p14="http://schemas.microsoft.com/office/powerpoint/2010/main" val="1283290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209800" y="0"/>
            <a:ext cx="7772400" cy="990600"/>
          </a:xfrm>
        </p:spPr>
        <p:txBody>
          <a:bodyPr/>
          <a:lstStyle/>
          <a:p>
            <a:pPr eaLnBrk="1" hangingPunct="1"/>
            <a:r>
              <a:rPr lang="en-US" dirty="0" smtClean="0"/>
              <a:t>Lockout/Tagout</a:t>
            </a:r>
          </a:p>
        </p:txBody>
      </p:sp>
      <p:sp>
        <p:nvSpPr>
          <p:cNvPr id="40963" name="Rectangle 3"/>
          <p:cNvSpPr>
            <a:spLocks noGrp="1" noChangeArrowheads="1"/>
          </p:cNvSpPr>
          <p:nvPr>
            <p:ph type="body" idx="1"/>
          </p:nvPr>
        </p:nvSpPr>
        <p:spPr>
          <a:xfrm>
            <a:off x="2133600" y="2209800"/>
            <a:ext cx="8077200" cy="4038600"/>
          </a:xfrm>
        </p:spPr>
        <p:txBody>
          <a:bodyPr/>
          <a:lstStyle/>
          <a:p>
            <a:pPr marL="342900" indent="-342900" eaLnBrk="1" hangingPunct="1">
              <a:lnSpc>
                <a:spcPct val="125000"/>
              </a:lnSpc>
              <a:tabLst>
                <a:tab pos="2457450" algn="l"/>
              </a:tabLst>
            </a:pPr>
            <a:r>
              <a:rPr lang="en-US" sz="2400" i="1" dirty="0"/>
              <a:t>“</a:t>
            </a:r>
            <a:r>
              <a:rPr lang="en-US" sz="2400" i="1" u="sng" dirty="0"/>
              <a:t>Lockout</a:t>
            </a:r>
            <a:r>
              <a:rPr lang="en-US" sz="2400" i="1" dirty="0"/>
              <a:t>”</a:t>
            </a:r>
            <a:r>
              <a:rPr lang="en-US" sz="2400" dirty="0"/>
              <a:t>  To physically insure that all mechanical or electrical systems, that can be energized or started up, or release stored energy, are secured, isolated, disabled, or rendered inoperative.</a:t>
            </a:r>
          </a:p>
          <a:p>
            <a:pPr marL="342900" indent="-342900" eaLnBrk="1" hangingPunct="1">
              <a:lnSpc>
                <a:spcPct val="125000"/>
              </a:lnSpc>
              <a:tabLst>
                <a:tab pos="2457450" algn="l"/>
              </a:tabLst>
            </a:pPr>
            <a:endParaRPr lang="en-US" sz="2400" dirty="0"/>
          </a:p>
          <a:p>
            <a:pPr marL="342900" indent="-342900" eaLnBrk="1" hangingPunct="1">
              <a:lnSpc>
                <a:spcPct val="125000"/>
              </a:lnSpc>
              <a:tabLst>
                <a:tab pos="2457450" algn="l"/>
              </a:tabLst>
            </a:pPr>
            <a:r>
              <a:rPr lang="en-US" sz="2400" i="1" dirty="0"/>
              <a:t>“</a:t>
            </a:r>
            <a:r>
              <a:rPr lang="en-US" sz="2400" i="1" u="sng" dirty="0"/>
              <a:t>Tagout</a:t>
            </a:r>
            <a:r>
              <a:rPr lang="en-US" sz="2400" i="1" dirty="0"/>
              <a:t>”</a:t>
            </a:r>
            <a:r>
              <a:rPr lang="en-US" sz="2400" dirty="0"/>
              <a:t>  The placement of a device to indicate that the energy isolating device and the equipment being controlled may not be operated until the tagout device is removed.</a:t>
            </a:r>
          </a:p>
        </p:txBody>
      </p:sp>
      <p:sp>
        <p:nvSpPr>
          <p:cNvPr id="40964" name="Line 4" title="Underline title"/>
          <p:cNvSpPr>
            <a:spLocks noChangeShapeType="1"/>
          </p:cNvSpPr>
          <p:nvPr/>
        </p:nvSpPr>
        <p:spPr bwMode="auto">
          <a:xfrm>
            <a:off x="3810000" y="914400"/>
            <a:ext cx="4648200"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dirty="0">
              <a:solidFill>
                <a:srgbClr val="000000"/>
              </a:solidFill>
              <a:latin typeface="ISOCTEUR"/>
              <a:cs typeface="Arial" pitchFamily="34" charset="0"/>
            </a:endParaRPr>
          </a:p>
        </p:txBody>
      </p:sp>
      <p:sp>
        <p:nvSpPr>
          <p:cNvPr id="40965" name="Text Box 5"/>
          <p:cNvSpPr txBox="1">
            <a:spLocks noChangeArrowheads="1"/>
          </p:cNvSpPr>
          <p:nvPr/>
        </p:nvSpPr>
        <p:spPr bwMode="auto">
          <a:xfrm>
            <a:off x="1905000" y="1219200"/>
            <a:ext cx="8305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ISOCTEUR"/>
                <a:cs typeface="Arial" pitchFamily="34" charset="0"/>
              </a:defRPr>
            </a:lvl1pPr>
            <a:lvl2pPr marL="742950" indent="-285750" eaLnBrk="0" hangingPunct="0">
              <a:defRPr sz="2400">
                <a:solidFill>
                  <a:schemeClr val="tx1"/>
                </a:solidFill>
                <a:latin typeface="ISOCTEUR"/>
                <a:cs typeface="Arial" pitchFamily="34" charset="0"/>
              </a:defRPr>
            </a:lvl2pPr>
            <a:lvl3pPr marL="1143000" indent="-228600" eaLnBrk="0" hangingPunct="0">
              <a:defRPr sz="2400">
                <a:solidFill>
                  <a:schemeClr val="tx1"/>
                </a:solidFill>
                <a:latin typeface="ISOCTEUR"/>
                <a:cs typeface="Arial" pitchFamily="34" charset="0"/>
              </a:defRPr>
            </a:lvl3pPr>
            <a:lvl4pPr marL="1600200" indent="-228600" eaLnBrk="0" hangingPunct="0">
              <a:defRPr sz="2400">
                <a:solidFill>
                  <a:schemeClr val="tx1"/>
                </a:solidFill>
                <a:latin typeface="ISOCTEUR"/>
                <a:cs typeface="Arial" pitchFamily="34" charset="0"/>
              </a:defRPr>
            </a:lvl4pPr>
            <a:lvl5pPr marL="2057400" indent="-228600" eaLnBrk="0" hangingPunct="0">
              <a:defRPr sz="2400">
                <a:solidFill>
                  <a:schemeClr val="tx1"/>
                </a:solidFill>
                <a:latin typeface="ISOCTEUR"/>
                <a:cs typeface="Arial" pitchFamily="34" charset="0"/>
              </a:defRPr>
            </a:lvl5pPr>
            <a:lvl6pPr marL="2514600" indent="-228600" eaLnBrk="0" fontAlgn="base" hangingPunct="0">
              <a:spcBef>
                <a:spcPct val="0"/>
              </a:spcBef>
              <a:spcAft>
                <a:spcPct val="0"/>
              </a:spcAft>
              <a:defRPr sz="2400">
                <a:solidFill>
                  <a:schemeClr val="tx1"/>
                </a:solidFill>
                <a:latin typeface="ISOCTEUR"/>
                <a:cs typeface="Arial" pitchFamily="34" charset="0"/>
              </a:defRPr>
            </a:lvl6pPr>
            <a:lvl7pPr marL="2971800" indent="-228600" eaLnBrk="0" fontAlgn="base" hangingPunct="0">
              <a:spcBef>
                <a:spcPct val="0"/>
              </a:spcBef>
              <a:spcAft>
                <a:spcPct val="0"/>
              </a:spcAft>
              <a:defRPr sz="2400">
                <a:solidFill>
                  <a:schemeClr val="tx1"/>
                </a:solidFill>
                <a:latin typeface="ISOCTEUR"/>
                <a:cs typeface="Arial" pitchFamily="34" charset="0"/>
              </a:defRPr>
            </a:lvl7pPr>
            <a:lvl8pPr marL="3429000" indent="-228600" eaLnBrk="0" fontAlgn="base" hangingPunct="0">
              <a:spcBef>
                <a:spcPct val="0"/>
              </a:spcBef>
              <a:spcAft>
                <a:spcPct val="0"/>
              </a:spcAft>
              <a:defRPr sz="2400">
                <a:solidFill>
                  <a:schemeClr val="tx1"/>
                </a:solidFill>
                <a:latin typeface="ISOCTEUR"/>
                <a:cs typeface="Arial" pitchFamily="34" charset="0"/>
              </a:defRPr>
            </a:lvl8pPr>
            <a:lvl9pPr marL="3886200" indent="-228600" eaLnBrk="0" fontAlgn="base" hangingPunct="0">
              <a:spcBef>
                <a:spcPct val="0"/>
              </a:spcBef>
              <a:spcAft>
                <a:spcPct val="0"/>
              </a:spcAft>
              <a:defRPr sz="2400">
                <a:solidFill>
                  <a:schemeClr val="tx1"/>
                </a:solidFill>
                <a:latin typeface="ISOCTEUR"/>
                <a:cs typeface="Arial" pitchFamily="34" charset="0"/>
              </a:defRPr>
            </a:lvl9pPr>
          </a:lstStyle>
          <a:p>
            <a:pPr algn="ctr" fontAlgn="base">
              <a:spcBef>
                <a:spcPct val="50000"/>
              </a:spcBef>
              <a:spcAft>
                <a:spcPct val="0"/>
              </a:spcAft>
              <a:buFontTx/>
              <a:buChar char=" "/>
            </a:pPr>
            <a:r>
              <a:rPr lang="en-US" sz="3600" b="1" dirty="0">
                <a:solidFill>
                  <a:srgbClr val="000000"/>
                </a:solidFill>
                <a:latin typeface="Arial" pitchFamily="34" charset="0"/>
              </a:rPr>
              <a:t>OSHA Regulation 29 CFR 1910.147</a:t>
            </a:r>
            <a:endParaRPr lang="en-US" sz="2800" b="1" dirty="0">
              <a:solidFill>
                <a:srgbClr val="000000"/>
              </a:solidFill>
              <a:latin typeface="Arial" pitchFamily="34" charset="0"/>
            </a:endParaRPr>
          </a:p>
        </p:txBody>
      </p:sp>
      <p:sp>
        <p:nvSpPr>
          <p:cNvPr id="40966" name="Rectangle 6" title="Text Box OSHA Regulation 29 CFR 1910.147"/>
          <p:cNvSpPr>
            <a:spLocks noChangeArrowheads="1"/>
          </p:cNvSpPr>
          <p:nvPr/>
        </p:nvSpPr>
        <p:spPr bwMode="auto">
          <a:xfrm>
            <a:off x="2133600" y="1143000"/>
            <a:ext cx="8001000" cy="838200"/>
          </a:xfrm>
          <a:prstGeom prst="rect">
            <a:avLst/>
          </a:prstGeom>
          <a:noFill/>
          <a:ln w="571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endParaRPr lang="en-US" sz="2400" dirty="0">
              <a:solidFill>
                <a:srgbClr val="000000"/>
              </a:solidFill>
              <a:latin typeface="ISOCTEUR"/>
              <a:cs typeface="Arial" pitchFamily="34" charset="0"/>
            </a:endParaRPr>
          </a:p>
        </p:txBody>
      </p:sp>
    </p:spTree>
    <p:extLst>
      <p:ext uri="{BB962C8B-B14F-4D97-AF65-F5344CB8AC3E}">
        <p14:creationId xmlns:p14="http://schemas.microsoft.com/office/powerpoint/2010/main" val="2151137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Objectives</a:t>
            </a:r>
            <a:endParaRPr lang="en-US" dirty="0"/>
          </a:p>
        </p:txBody>
      </p:sp>
      <p:sp>
        <p:nvSpPr>
          <p:cNvPr id="3" name="Content Placeholder 2"/>
          <p:cNvSpPr>
            <a:spLocks noGrp="1"/>
          </p:cNvSpPr>
          <p:nvPr>
            <p:ph idx="1"/>
          </p:nvPr>
        </p:nvSpPr>
        <p:spPr/>
        <p:txBody>
          <a:bodyPr>
            <a:normAutofit/>
          </a:bodyPr>
          <a:lstStyle/>
          <a:p>
            <a:r>
              <a:rPr lang="en-US" dirty="0" smtClean="0"/>
              <a:t>At the conclusion of this presentation, participants will:</a:t>
            </a:r>
          </a:p>
          <a:p>
            <a:pPr lvl="1">
              <a:buFont typeface="Wingdings" pitchFamily="2" charset="2"/>
              <a:buChar char="Ø"/>
            </a:pPr>
            <a:r>
              <a:rPr lang="en-US" dirty="0" smtClean="0"/>
              <a:t>Be able to identify hazards associated with confined space work associated with manure pits</a:t>
            </a:r>
          </a:p>
          <a:p>
            <a:pPr lvl="1">
              <a:buFont typeface="Wingdings" pitchFamily="2" charset="2"/>
              <a:buChar char="Ø"/>
            </a:pPr>
            <a:r>
              <a:rPr lang="en-US" dirty="0" smtClean="0"/>
              <a:t>Understand  the process for confined space entry and lock out/tag out procedures </a:t>
            </a:r>
          </a:p>
          <a:p>
            <a:pPr lvl="1">
              <a:buFont typeface="Wingdings" pitchFamily="2" charset="2"/>
              <a:buChar char="Ø"/>
            </a:pPr>
            <a:r>
              <a:rPr lang="en-US" dirty="0" smtClean="0"/>
              <a:t>Know where to look for OSHA references and resources related to confined space entry in the agricultural industry </a:t>
            </a:r>
          </a:p>
          <a:p>
            <a:pPr marL="457200" lvl="1" indent="0">
              <a:buNone/>
            </a:pPr>
            <a:endParaRPr lang="en-US" dirty="0" smtClean="0"/>
          </a:p>
          <a:p>
            <a:pPr lvl="1">
              <a:buFont typeface="Wingdings" pitchFamily="2" charset="2"/>
              <a:buChar char="Ø"/>
            </a:pPr>
            <a:endParaRPr lang="en-US" dirty="0"/>
          </a:p>
        </p:txBody>
      </p:sp>
      <p:sp>
        <p:nvSpPr>
          <p:cNvPr id="4" name="Slide Number Placeholder 3"/>
          <p:cNvSpPr>
            <a:spLocks noGrp="1"/>
          </p:cNvSpPr>
          <p:nvPr>
            <p:ph type="sldNum" sz="quarter" idx="12"/>
          </p:nvPr>
        </p:nvSpPr>
        <p:spPr/>
        <p:txBody>
          <a:bodyPr/>
          <a:lstStyle/>
          <a:p>
            <a:pPr>
              <a:defRPr/>
            </a:pPr>
            <a:fld id="{EB64A4C1-5F3F-4284-BC10-F19C7BC77DBD}" type="slidenum">
              <a:rPr lang="en-US" smtClean="0">
                <a:solidFill>
                  <a:prstClr val="black">
                    <a:tint val="75000"/>
                  </a:prstClr>
                </a:solidFill>
              </a:rPr>
              <a:pPr>
                <a:defRPr/>
              </a:pPr>
              <a:t>2</a:t>
            </a:fld>
            <a:endParaRPr lang="en-US">
              <a:solidFill>
                <a:prstClr val="black">
                  <a:tint val="75000"/>
                </a:prstClr>
              </a:solidFill>
            </a:endParaRPr>
          </a:p>
        </p:txBody>
      </p:sp>
    </p:spTree>
    <p:extLst>
      <p:ext uri="{BB962C8B-B14F-4D97-AF65-F5344CB8AC3E}">
        <p14:creationId xmlns:p14="http://schemas.microsoft.com/office/powerpoint/2010/main" val="35060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idx="4294967295"/>
          </p:nvPr>
        </p:nvSpPr>
        <p:spPr>
          <a:xfrm>
            <a:off x="2565400" y="203200"/>
            <a:ext cx="7772400" cy="1143000"/>
          </a:xfrm>
        </p:spPr>
        <p:txBody>
          <a:bodyPr/>
          <a:lstStyle/>
          <a:p>
            <a:pPr>
              <a:defRPr/>
            </a:pPr>
            <a:r>
              <a:rPr lang="en-US" dirty="0" smtClean="0"/>
              <a:t> General </a:t>
            </a:r>
            <a:r>
              <a:rPr lang="en-US" dirty="0" smtClean="0"/>
              <a:t>Requirements</a:t>
            </a:r>
          </a:p>
        </p:txBody>
      </p:sp>
      <p:sp>
        <p:nvSpPr>
          <p:cNvPr id="37891" name="Rectangle 3"/>
          <p:cNvSpPr>
            <a:spLocks noGrp="1" noChangeArrowheads="1"/>
          </p:cNvSpPr>
          <p:nvPr>
            <p:ph sz="half" idx="4294967295"/>
          </p:nvPr>
        </p:nvSpPr>
        <p:spPr>
          <a:xfrm>
            <a:off x="1752600" y="1549400"/>
            <a:ext cx="4191000" cy="4465320"/>
          </a:xfrm>
        </p:spPr>
        <p:txBody>
          <a:bodyPr/>
          <a:lstStyle/>
          <a:p>
            <a:pPr>
              <a:lnSpc>
                <a:spcPct val="90000"/>
              </a:lnSpc>
              <a:buFont typeface="Monotype Sorts" pitchFamily="2" charset="2"/>
              <a:buNone/>
            </a:pPr>
            <a:r>
              <a:rPr lang="en-US" dirty="0" smtClean="0">
                <a:solidFill>
                  <a:schemeClr val="bg2"/>
                </a:solidFill>
              </a:rPr>
              <a:t>	</a:t>
            </a:r>
            <a:r>
              <a:rPr lang="en-US" sz="2800" dirty="0"/>
              <a:t>All mechanical, electrical, hydraulic and pneumatic which presents a danger to employees inside </a:t>
            </a:r>
            <a:r>
              <a:rPr lang="en-US" sz="2800" dirty="0" smtClean="0"/>
              <a:t>of the storage </a:t>
            </a:r>
            <a:r>
              <a:rPr lang="en-US" sz="2800" dirty="0"/>
              <a:t>structures shall be de-energized and shall be disconnected, locked-out and tagged, blocked off, or otherwise prevented from operating from other equally effective means or methods.</a:t>
            </a:r>
            <a:r>
              <a:rPr lang="en-US" sz="2400" dirty="0"/>
              <a:t>	</a:t>
            </a:r>
          </a:p>
        </p:txBody>
      </p:sp>
      <p:pic>
        <p:nvPicPr>
          <p:cNvPr id="16386" name="Picture 2" descr="Lockout/tagout device attache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264395" y="1549400"/>
            <a:ext cx="2407664" cy="4297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7389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elect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19400" y="0"/>
            <a:ext cx="7772400" cy="437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3" descr="elect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68614" y="3124200"/>
            <a:ext cx="2541587"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4" descr="Lockout Ta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715000" y="4248150"/>
            <a:ext cx="1581150"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Text Box 5"/>
          <p:cNvSpPr txBox="1">
            <a:spLocks noChangeArrowheads="1"/>
          </p:cNvSpPr>
          <p:nvPr/>
        </p:nvSpPr>
        <p:spPr bwMode="auto">
          <a:xfrm>
            <a:off x="8153400" y="5226050"/>
            <a:ext cx="2286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ISOCTEUR"/>
                <a:cs typeface="Arial" pitchFamily="34" charset="0"/>
              </a:defRPr>
            </a:lvl1pPr>
            <a:lvl2pPr marL="742950" indent="-285750" eaLnBrk="0" hangingPunct="0">
              <a:defRPr sz="2400">
                <a:solidFill>
                  <a:schemeClr val="tx1"/>
                </a:solidFill>
                <a:latin typeface="ISOCTEUR"/>
                <a:cs typeface="Arial" pitchFamily="34" charset="0"/>
              </a:defRPr>
            </a:lvl2pPr>
            <a:lvl3pPr marL="1143000" indent="-228600" eaLnBrk="0" hangingPunct="0">
              <a:defRPr sz="2400">
                <a:solidFill>
                  <a:schemeClr val="tx1"/>
                </a:solidFill>
                <a:latin typeface="ISOCTEUR"/>
                <a:cs typeface="Arial" pitchFamily="34" charset="0"/>
              </a:defRPr>
            </a:lvl3pPr>
            <a:lvl4pPr marL="1600200" indent="-228600" eaLnBrk="0" hangingPunct="0">
              <a:defRPr sz="2400">
                <a:solidFill>
                  <a:schemeClr val="tx1"/>
                </a:solidFill>
                <a:latin typeface="ISOCTEUR"/>
                <a:cs typeface="Arial" pitchFamily="34" charset="0"/>
              </a:defRPr>
            </a:lvl4pPr>
            <a:lvl5pPr marL="2057400" indent="-228600" eaLnBrk="0" hangingPunct="0">
              <a:defRPr sz="2400">
                <a:solidFill>
                  <a:schemeClr val="tx1"/>
                </a:solidFill>
                <a:latin typeface="ISOCTEUR"/>
                <a:cs typeface="Arial" pitchFamily="34" charset="0"/>
              </a:defRPr>
            </a:lvl5pPr>
            <a:lvl6pPr marL="2514600" indent="-228600" eaLnBrk="0" fontAlgn="base" hangingPunct="0">
              <a:spcBef>
                <a:spcPct val="0"/>
              </a:spcBef>
              <a:spcAft>
                <a:spcPct val="0"/>
              </a:spcAft>
              <a:defRPr sz="2400">
                <a:solidFill>
                  <a:schemeClr val="tx1"/>
                </a:solidFill>
                <a:latin typeface="ISOCTEUR"/>
                <a:cs typeface="Arial" pitchFamily="34" charset="0"/>
              </a:defRPr>
            </a:lvl6pPr>
            <a:lvl7pPr marL="2971800" indent="-228600" eaLnBrk="0" fontAlgn="base" hangingPunct="0">
              <a:spcBef>
                <a:spcPct val="0"/>
              </a:spcBef>
              <a:spcAft>
                <a:spcPct val="0"/>
              </a:spcAft>
              <a:defRPr sz="2400">
                <a:solidFill>
                  <a:schemeClr val="tx1"/>
                </a:solidFill>
                <a:latin typeface="ISOCTEUR"/>
                <a:cs typeface="Arial" pitchFamily="34" charset="0"/>
              </a:defRPr>
            </a:lvl7pPr>
            <a:lvl8pPr marL="3429000" indent="-228600" eaLnBrk="0" fontAlgn="base" hangingPunct="0">
              <a:spcBef>
                <a:spcPct val="0"/>
              </a:spcBef>
              <a:spcAft>
                <a:spcPct val="0"/>
              </a:spcAft>
              <a:defRPr sz="2400">
                <a:solidFill>
                  <a:schemeClr val="tx1"/>
                </a:solidFill>
                <a:latin typeface="ISOCTEUR"/>
                <a:cs typeface="Arial" pitchFamily="34" charset="0"/>
              </a:defRPr>
            </a:lvl8pPr>
            <a:lvl9pPr marL="3886200" indent="-228600" eaLnBrk="0" fontAlgn="base" hangingPunct="0">
              <a:spcBef>
                <a:spcPct val="0"/>
              </a:spcBef>
              <a:spcAft>
                <a:spcPct val="0"/>
              </a:spcAft>
              <a:defRPr sz="2400">
                <a:solidFill>
                  <a:schemeClr val="tx1"/>
                </a:solidFill>
                <a:latin typeface="ISOCTEUR"/>
                <a:cs typeface="Arial" pitchFamily="34" charset="0"/>
              </a:defRPr>
            </a:lvl9pPr>
          </a:lstStyle>
          <a:p>
            <a:pPr fontAlgn="base">
              <a:spcBef>
                <a:spcPct val="50000"/>
              </a:spcBef>
              <a:spcAft>
                <a:spcPct val="0"/>
              </a:spcAft>
            </a:pPr>
            <a:r>
              <a:rPr kumimoji="1" lang="en-US" sz="2800" b="1" dirty="0">
                <a:solidFill>
                  <a:srgbClr val="000000"/>
                </a:solidFill>
                <a:latin typeface="Times New Roman" pitchFamily="18" charset="0"/>
              </a:rPr>
              <a:t>Where? How?</a:t>
            </a:r>
          </a:p>
        </p:txBody>
      </p:sp>
      <p:sp>
        <p:nvSpPr>
          <p:cNvPr id="2" name="Title 1"/>
          <p:cNvSpPr>
            <a:spLocks noGrp="1"/>
          </p:cNvSpPr>
          <p:nvPr>
            <p:ph type="title"/>
          </p:nvPr>
        </p:nvSpPr>
        <p:spPr>
          <a:xfrm>
            <a:off x="7362824" y="4248150"/>
            <a:ext cx="3228976" cy="1143000"/>
          </a:xfrm>
        </p:spPr>
        <p:txBody>
          <a:bodyPr/>
          <a:lstStyle/>
          <a:p>
            <a:pPr lvl="0" eaLnBrk="1" hangingPunct="1">
              <a:spcBef>
                <a:spcPct val="50000"/>
              </a:spcBef>
            </a:pPr>
            <a:r>
              <a:rPr kumimoji="1" lang="en-US" sz="3200" b="1" kern="1200" dirty="0">
                <a:solidFill>
                  <a:srgbClr val="FF0000"/>
                </a:solidFill>
                <a:latin typeface="Times New Roman" pitchFamily="18" charset="0"/>
                <a:ea typeface="+mn-ea"/>
                <a:cs typeface="+mn-cs"/>
              </a:rPr>
              <a:t>Lockout / </a:t>
            </a:r>
            <a:r>
              <a:rPr kumimoji="1" lang="en-US" sz="3200" b="1" kern="1200" dirty="0" smtClean="0">
                <a:solidFill>
                  <a:srgbClr val="FF0000"/>
                </a:solidFill>
                <a:latin typeface="Times New Roman" pitchFamily="18" charset="0"/>
                <a:ea typeface="+mn-ea"/>
                <a:cs typeface="+mn-cs"/>
              </a:rPr>
              <a:t>Tagout</a:t>
            </a:r>
            <a:endParaRPr lang="en-US" dirty="0"/>
          </a:p>
        </p:txBody>
      </p:sp>
    </p:spTree>
    <p:extLst>
      <p:ext uri="{BB962C8B-B14F-4D97-AF65-F5344CB8AC3E}">
        <p14:creationId xmlns:p14="http://schemas.microsoft.com/office/powerpoint/2010/main" val="561336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86200" y="666749"/>
            <a:ext cx="4930536" cy="2405063"/>
          </a:xfrm>
        </p:spPr>
        <p:txBody>
          <a:bodyPr/>
          <a:lstStyle/>
          <a:p>
            <a:pPr lvl="0" eaLnBrk="1" fontAlgn="auto" hangingPunct="1">
              <a:spcBef>
                <a:spcPts val="0"/>
              </a:spcBef>
              <a:spcAft>
                <a:spcPts val="0"/>
              </a:spcAft>
            </a:pPr>
            <a:r>
              <a:rPr lang="en-US" dirty="0">
                <a:solidFill>
                  <a:srgbClr val="FFC545"/>
                </a:solidFill>
                <a:ea typeface="+mn-ea"/>
                <a:cs typeface="+mn-cs"/>
              </a:rPr>
              <a:t>Electrical &amp; Valves Lockout /Tag out </a:t>
            </a:r>
            <a:r>
              <a:rPr lang="en-US" kern="1200" dirty="0">
                <a:solidFill>
                  <a:srgbClr val="000000"/>
                </a:solidFill>
                <a:latin typeface="Arial Narrow"/>
                <a:ea typeface="+mn-ea"/>
                <a:cs typeface="+mn-cs"/>
              </a:rPr>
              <a:t/>
            </a:r>
            <a:br>
              <a:rPr lang="en-US" kern="1200" dirty="0">
                <a:solidFill>
                  <a:srgbClr val="000000"/>
                </a:solidFill>
                <a:latin typeface="Arial Narrow"/>
                <a:ea typeface="+mn-ea"/>
                <a:cs typeface="+mn-cs"/>
              </a:rPr>
            </a:br>
            <a:endParaRPr lang="en-US" dirty="0"/>
          </a:p>
        </p:txBody>
      </p:sp>
      <p:pic>
        <p:nvPicPr>
          <p:cNvPr id="18" name="Content Placeholder 17" title="Image of Logout Tagout 1"/>
          <p:cNvPicPr>
            <a:picLocks noGrp="1" noChangeAspect="1"/>
          </p:cNvPicPr>
          <p:nvPr>
            <p:ph idx="4294967295"/>
          </p:nvPr>
        </p:nvPicPr>
        <p:blipFill rotWithShape="1">
          <a:blip r:embed="rId3" cstate="email">
            <a:extLst>
              <a:ext uri="{28A0092B-C50C-407E-A947-70E740481C1C}">
                <a14:useLocalDpi xmlns:a14="http://schemas.microsoft.com/office/drawing/2010/main"/>
              </a:ext>
            </a:extLst>
          </a:blip>
          <a:srcRect l="-3030" r="-3030"/>
          <a:stretch/>
        </p:blipFill>
        <p:spPr>
          <a:xfrm>
            <a:off x="0" y="178954"/>
            <a:ext cx="3900488" cy="2925763"/>
          </a:xfrm>
        </p:spPr>
      </p:pic>
      <p:pic>
        <p:nvPicPr>
          <p:cNvPr id="2" name="Picture 1" title="Image of Logout Tagout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820956" y="3315543"/>
            <a:ext cx="3364201" cy="3383280"/>
          </a:xfrm>
          <a:prstGeom prst="rect">
            <a:avLst/>
          </a:prstGeom>
        </p:spPr>
      </p:pic>
      <p:pic>
        <p:nvPicPr>
          <p:cNvPr id="5" name="Picture 4" title="Image of Logout Tagout 3"/>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816736" y="469056"/>
            <a:ext cx="3060700" cy="4876800"/>
          </a:xfrm>
          <a:prstGeom prst="rect">
            <a:avLst/>
          </a:prstGeom>
        </p:spPr>
      </p:pic>
      <p:pic>
        <p:nvPicPr>
          <p:cNvPr id="11" name="Picture 10" title="Image of Logout Tagout 4"/>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38334" y="3269823"/>
            <a:ext cx="3684310" cy="3474720"/>
          </a:xfrm>
          <a:prstGeom prst="rect">
            <a:avLst/>
          </a:prstGeom>
        </p:spPr>
      </p:pic>
    </p:spTree>
    <p:extLst>
      <p:ext uri="{BB962C8B-B14F-4D97-AF65-F5344CB8AC3E}">
        <p14:creationId xmlns:p14="http://schemas.microsoft.com/office/powerpoint/2010/main" val="4210223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a:xfrm>
            <a:off x="800100" y="123825"/>
            <a:ext cx="10363200" cy="1143000"/>
          </a:xfrm>
        </p:spPr>
        <p:txBody>
          <a:bodyPr/>
          <a:lstStyle/>
          <a:p>
            <a:r>
              <a:rPr lang="en-US" dirty="0" smtClean="0"/>
              <a:t>Shut off the tractor and power equipment.</a:t>
            </a:r>
            <a:endParaRPr lang="en-US" dirty="0"/>
          </a:p>
        </p:txBody>
      </p:sp>
      <p:graphicFrame>
        <p:nvGraphicFramePr>
          <p:cNvPr id="7" name="Object 5" title="Image of a lawnmower - Ignition on"/>
          <p:cNvGraphicFramePr>
            <a:graphicFrameLocks noGrp="1" noChangeAspect="1"/>
          </p:cNvGraphicFramePr>
          <p:nvPr>
            <p:ph type="pic" idx="4294967295"/>
            <p:extLst>
              <p:ext uri="{D42A27DB-BD31-4B8C-83A1-F6EECF244321}">
                <p14:modId xmlns:p14="http://schemas.microsoft.com/office/powerpoint/2010/main" val="2398576196"/>
              </p:ext>
            </p:extLst>
          </p:nvPr>
        </p:nvGraphicFramePr>
        <p:xfrm>
          <a:off x="3621088" y="998537"/>
          <a:ext cx="4876800" cy="3657600"/>
        </p:xfrm>
        <a:graphic>
          <a:graphicData uri="http://schemas.openxmlformats.org/presentationml/2006/ole">
            <mc:AlternateContent xmlns:mc="http://schemas.openxmlformats.org/markup-compatibility/2006">
              <mc:Choice xmlns:v="urn:schemas-microsoft-com:vml" Requires="v">
                <p:oleObj spid="_x0000_s12404" name="Photo Editor Photo" r:id="rId4" imgW="4877223" imgH="3657917" progId="MSPhotoEd.3">
                  <p:embed/>
                </p:oleObj>
              </mc:Choice>
              <mc:Fallback>
                <p:oleObj name="Photo Editor Photo" r:id="rId4" imgW="4877223" imgH="3657917"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21088" y="998537"/>
                        <a:ext cx="4876800" cy="3657600"/>
                      </a:xfrm>
                      <a:prstGeom prst="rect">
                        <a:avLst/>
                      </a:prstGeom>
                    </p:spPr>
                  </p:pic>
                </p:oleObj>
              </mc:Fallback>
            </mc:AlternateContent>
          </a:graphicData>
        </a:graphic>
      </p:graphicFrame>
      <p:sp>
        <p:nvSpPr>
          <p:cNvPr id="2" name="TextBox 1"/>
          <p:cNvSpPr txBox="1"/>
          <p:nvPr/>
        </p:nvSpPr>
        <p:spPr>
          <a:xfrm>
            <a:off x="3621088" y="4822371"/>
            <a:ext cx="5040086" cy="1569660"/>
          </a:xfrm>
          <a:prstGeom prst="rect">
            <a:avLst/>
          </a:prstGeom>
          <a:noFill/>
        </p:spPr>
        <p:txBody>
          <a:bodyPr wrap="square" rtlCol="0">
            <a:spAutoFit/>
          </a:bodyPr>
          <a:lstStyle/>
          <a:p>
            <a:pPr algn="ctr"/>
            <a:r>
              <a:rPr lang="en-US" sz="3200" dirty="0" smtClean="0">
                <a:solidFill>
                  <a:schemeClr val="accent1">
                    <a:lumMod val="75000"/>
                  </a:schemeClr>
                </a:solidFill>
              </a:rPr>
              <a:t>Shut </a:t>
            </a:r>
            <a:r>
              <a:rPr lang="en-US" sz="3200" dirty="0" smtClean="0">
                <a:solidFill>
                  <a:schemeClr val="accent1">
                    <a:lumMod val="75000"/>
                  </a:schemeClr>
                </a:solidFill>
              </a:rPr>
              <a:t>off </a:t>
            </a:r>
            <a:r>
              <a:rPr lang="en-US" sz="3200" dirty="0" smtClean="0">
                <a:solidFill>
                  <a:schemeClr val="accent1">
                    <a:lumMod val="75000"/>
                  </a:schemeClr>
                </a:solidFill>
              </a:rPr>
              <a:t>the tractor and power equipment.</a:t>
            </a:r>
          </a:p>
          <a:p>
            <a:pPr algn="ctr"/>
            <a:r>
              <a:rPr lang="en-US" sz="3200" dirty="0" smtClean="0">
                <a:solidFill>
                  <a:schemeClr val="accent1">
                    <a:lumMod val="75000"/>
                  </a:schemeClr>
                </a:solidFill>
              </a:rPr>
              <a:t>Keep ventilation fans operating.</a:t>
            </a:r>
            <a:endParaRPr lang="en-US" sz="3200" dirty="0">
              <a:solidFill>
                <a:schemeClr val="accent1">
                  <a:lumMod val="75000"/>
                </a:schemeClr>
              </a:solidFill>
            </a:endParaRPr>
          </a:p>
        </p:txBody>
      </p:sp>
    </p:spTree>
    <p:extLst>
      <p:ext uri="{BB962C8B-B14F-4D97-AF65-F5344CB8AC3E}">
        <p14:creationId xmlns:p14="http://schemas.microsoft.com/office/powerpoint/2010/main" val="4009687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Atmospheric Hazards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Oxygen Deficiency</a:t>
            </a:r>
          </a:p>
          <a:p>
            <a:r>
              <a:rPr lang="en-US" dirty="0" smtClean="0"/>
              <a:t>Presence of Combustible Gases</a:t>
            </a:r>
          </a:p>
          <a:p>
            <a:r>
              <a:rPr lang="en-US" dirty="0" smtClean="0"/>
              <a:t>Presence of Hazardous Gases</a:t>
            </a:r>
          </a:p>
          <a:p>
            <a:pPr>
              <a:buNone/>
            </a:pPr>
            <a:endParaRPr lang="en-US" dirty="0"/>
          </a:p>
          <a:p>
            <a:endParaRPr lang="en-US" dirty="0" smtClean="0"/>
          </a:p>
          <a:p>
            <a:pPr>
              <a:buNone/>
            </a:pPr>
            <a:endParaRPr lang="en-US" dirty="0" smtClean="0"/>
          </a:p>
          <a:p>
            <a:pPr>
              <a:buNone/>
            </a:pPr>
            <a:endParaRPr lang="en-US" dirty="0"/>
          </a:p>
          <a:p>
            <a:pPr>
              <a:buNone/>
            </a:pPr>
            <a:r>
              <a:rPr lang="en-US" dirty="0" smtClean="0">
                <a:solidFill>
                  <a:srgbClr val="FF0000"/>
                </a:solidFill>
              </a:rPr>
              <a:t>None of these conditions can be seen!</a:t>
            </a:r>
            <a:endParaRPr lang="en-US" dirty="0">
              <a:solidFill>
                <a:srgbClr val="FF0000"/>
              </a:solidFill>
            </a:endParaRPr>
          </a:p>
        </p:txBody>
      </p:sp>
      <p:pic>
        <p:nvPicPr>
          <p:cNvPr id="4" name="Picture 3" descr="Manuregas1.png" title="Drawing of a manure pit"/>
          <p:cNvPicPr>
            <a:picLocks noChangeAspect="1"/>
          </p:cNvPicPr>
          <p:nvPr/>
        </p:nvPicPr>
        <p:blipFill>
          <a:blip r:embed="rId3"/>
          <a:stretch>
            <a:fillRect/>
          </a:stretch>
        </p:blipFill>
        <p:spPr>
          <a:xfrm>
            <a:off x="6705600" y="3116580"/>
            <a:ext cx="3356518" cy="2293620"/>
          </a:xfrm>
          <a:prstGeom prst="rect">
            <a:avLst/>
          </a:prstGeom>
        </p:spPr>
      </p:pic>
    </p:spTree>
    <p:extLst>
      <p:ext uri="{BB962C8B-B14F-4D97-AF65-F5344CB8AC3E}">
        <p14:creationId xmlns:p14="http://schemas.microsoft.com/office/powerpoint/2010/main" val="268027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2133600" y="152400"/>
            <a:ext cx="7772400" cy="1143000"/>
          </a:xfrm>
        </p:spPr>
        <p:txBody>
          <a:bodyPr/>
          <a:lstStyle/>
          <a:p>
            <a:pPr>
              <a:defRPr/>
            </a:pPr>
            <a:r>
              <a:rPr lang="en-US" dirty="0" smtClean="0"/>
              <a:t>Confined Space - Hazards</a:t>
            </a:r>
            <a:endParaRPr lang="en-US" dirty="0" smtClean="0">
              <a:effectLst>
                <a:outerShdw blurRad="38100" dist="38100" dir="2700000" algn="tl">
                  <a:srgbClr val="FFFFFF"/>
                </a:outerShdw>
              </a:effectLst>
            </a:endParaRPr>
          </a:p>
        </p:txBody>
      </p:sp>
      <p:sp>
        <p:nvSpPr>
          <p:cNvPr id="26627" name="Rectangle 3"/>
          <p:cNvSpPr>
            <a:spLocks noGrp="1" noChangeArrowheads="1"/>
          </p:cNvSpPr>
          <p:nvPr>
            <p:ph idx="1"/>
          </p:nvPr>
        </p:nvSpPr>
        <p:spPr>
          <a:xfrm>
            <a:off x="2209800" y="1371600"/>
            <a:ext cx="7772400" cy="4724400"/>
          </a:xfrm>
        </p:spPr>
        <p:txBody>
          <a:bodyPr/>
          <a:lstStyle/>
          <a:p>
            <a:pPr>
              <a:lnSpc>
                <a:spcPct val="90000"/>
              </a:lnSpc>
              <a:buFont typeface="Monotype Sorts" pitchFamily="2" charset="2"/>
              <a:buNone/>
            </a:pPr>
            <a:r>
              <a:rPr lang="en-US" dirty="0" smtClean="0">
                <a:solidFill>
                  <a:schemeClr val="bg2"/>
                </a:solidFill>
              </a:rPr>
              <a:t>	</a:t>
            </a:r>
            <a:r>
              <a:rPr lang="en-US" sz="2400" dirty="0" smtClean="0"/>
              <a:t>Oxygen deficiency can be caused by several different processes:</a:t>
            </a:r>
          </a:p>
          <a:p>
            <a:pPr>
              <a:lnSpc>
                <a:spcPct val="90000"/>
              </a:lnSpc>
              <a:buFont typeface="Monotype Sorts" pitchFamily="2" charset="2"/>
              <a:buNone/>
            </a:pPr>
            <a:r>
              <a:rPr lang="en-US" sz="2400" dirty="0" smtClean="0"/>
              <a:t>	</a:t>
            </a:r>
            <a:r>
              <a:rPr lang="en-US" sz="2400" u="sng" dirty="0" smtClean="0"/>
              <a:t>Consumption:</a:t>
            </a:r>
            <a:r>
              <a:rPr lang="en-US" sz="2400" dirty="0" smtClean="0"/>
              <a:t> oxygen is used up by the person who is in the confined space and is turned into carbon dioxide.</a:t>
            </a:r>
          </a:p>
          <a:p>
            <a:pPr>
              <a:lnSpc>
                <a:spcPct val="90000"/>
              </a:lnSpc>
              <a:buFont typeface="Monotype Sorts" pitchFamily="2" charset="2"/>
              <a:buNone/>
            </a:pPr>
            <a:r>
              <a:rPr lang="en-US" sz="2400" dirty="0" smtClean="0"/>
              <a:t>	</a:t>
            </a:r>
            <a:r>
              <a:rPr lang="en-US" sz="2400" u="sng" dirty="0" smtClean="0"/>
              <a:t>Displacement:</a:t>
            </a:r>
            <a:r>
              <a:rPr lang="en-US" sz="2400" dirty="0" smtClean="0"/>
              <a:t> denser materials push the oxygen out of the confined space.</a:t>
            </a:r>
          </a:p>
          <a:p>
            <a:pPr>
              <a:lnSpc>
                <a:spcPct val="90000"/>
              </a:lnSpc>
              <a:buFont typeface="Monotype Sorts" pitchFamily="2" charset="2"/>
              <a:buNone/>
            </a:pPr>
            <a:r>
              <a:rPr lang="en-US" sz="2400" dirty="0" smtClean="0"/>
              <a:t>	</a:t>
            </a:r>
            <a:r>
              <a:rPr lang="en-US" sz="2400" u="sng" dirty="0" smtClean="0"/>
              <a:t>Reaction:</a:t>
            </a:r>
            <a:r>
              <a:rPr lang="en-US" sz="2400" dirty="0" smtClean="0"/>
              <a:t> oxygen reacts with other materials to make other compounds. </a:t>
            </a:r>
          </a:p>
          <a:p>
            <a:pPr>
              <a:lnSpc>
                <a:spcPct val="90000"/>
              </a:lnSpc>
              <a:buFont typeface="Monotype Sorts" pitchFamily="2" charset="2"/>
              <a:buNone/>
            </a:pPr>
            <a:endParaRPr lang="en-US" sz="2400" dirty="0" smtClean="0"/>
          </a:p>
          <a:p>
            <a:pPr lvl="1">
              <a:buClr>
                <a:schemeClr val="hlink"/>
              </a:buClr>
              <a:buNone/>
            </a:pPr>
            <a:r>
              <a:rPr lang="en-US" dirty="0" smtClean="0"/>
              <a:t>Work Performed in a confined space.</a:t>
            </a:r>
          </a:p>
          <a:p>
            <a:pPr lvl="3">
              <a:buClr>
                <a:schemeClr val="hlink"/>
              </a:buClr>
              <a:buFont typeface="Wingdings" pitchFamily="2" charset="2"/>
              <a:buChar char="§"/>
            </a:pPr>
            <a:r>
              <a:rPr lang="en-US" dirty="0" smtClean="0"/>
              <a:t>Welding</a:t>
            </a:r>
            <a:r>
              <a:rPr lang="en-US" dirty="0"/>
              <a:t>, cutting, painting, scraping, sanding, etc.</a:t>
            </a:r>
          </a:p>
          <a:p>
            <a:pPr>
              <a:lnSpc>
                <a:spcPct val="90000"/>
              </a:lnSpc>
              <a:buFont typeface="Monotype Sorts" pitchFamily="2" charset="2"/>
              <a:buNone/>
            </a:pPr>
            <a:endParaRPr lang="en-US" sz="2400" dirty="0" smtClean="0"/>
          </a:p>
        </p:txBody>
      </p:sp>
    </p:spTree>
    <p:extLst>
      <p:ext uri="{BB962C8B-B14F-4D97-AF65-F5344CB8AC3E}">
        <p14:creationId xmlns:p14="http://schemas.microsoft.com/office/powerpoint/2010/main" val="24571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ln>
            <a:solidFill>
              <a:schemeClr val="bg2"/>
            </a:solidFill>
          </a:ln>
        </p:spPr>
        <p:txBody>
          <a:bodyPr/>
          <a:lstStyle/>
          <a:p>
            <a:pPr>
              <a:defRPr/>
            </a:pPr>
            <a:r>
              <a:rPr lang="en-US" dirty="0" smtClean="0"/>
              <a:t>Confined Space </a:t>
            </a:r>
            <a:r>
              <a:rPr lang="en-US" dirty="0" smtClean="0"/>
              <a:t>– Hazards </a:t>
            </a:r>
            <a:endParaRPr lang="en-US" dirty="0" smtClean="0">
              <a:effectLst>
                <a:outerShdw blurRad="38100" dist="38100" dir="2700000" algn="tl">
                  <a:srgbClr val="FFFFFF"/>
                </a:outerShdw>
              </a:effectLst>
            </a:endParaRPr>
          </a:p>
        </p:txBody>
      </p:sp>
      <p:sp>
        <p:nvSpPr>
          <p:cNvPr id="23555" name="Rectangle 3"/>
          <p:cNvSpPr>
            <a:spLocks noGrp="1" noChangeArrowheads="1"/>
          </p:cNvSpPr>
          <p:nvPr>
            <p:ph sz="half" idx="1"/>
          </p:nvPr>
        </p:nvSpPr>
        <p:spPr/>
        <p:txBody>
          <a:bodyPr/>
          <a:lstStyle/>
          <a:p>
            <a:pPr algn="ctr">
              <a:buFont typeface="Monotype Sorts" pitchFamily="2" charset="2"/>
              <a:buNone/>
            </a:pPr>
            <a:r>
              <a:rPr lang="en-US" sz="5400" dirty="0">
                <a:solidFill>
                  <a:srgbClr val="339933"/>
                </a:solidFill>
              </a:rPr>
              <a:t>O</a:t>
            </a:r>
            <a:r>
              <a:rPr lang="en-US" sz="4000" dirty="0">
                <a:solidFill>
                  <a:srgbClr val="339933"/>
                </a:solidFill>
              </a:rPr>
              <a:t>2</a:t>
            </a:r>
            <a:endParaRPr lang="en-US" sz="4000" dirty="0">
              <a:solidFill>
                <a:schemeClr val="bg2"/>
              </a:solidFill>
            </a:endParaRPr>
          </a:p>
          <a:p>
            <a:pPr>
              <a:buFont typeface="Monotype Sorts" pitchFamily="2" charset="2"/>
              <a:buNone/>
            </a:pPr>
            <a:r>
              <a:rPr lang="en-US" sz="3200" dirty="0">
                <a:solidFill>
                  <a:schemeClr val="bg2"/>
                </a:solidFill>
              </a:rPr>
              <a:t>	</a:t>
            </a:r>
            <a:r>
              <a:rPr lang="en-US" dirty="0" smtClean="0"/>
              <a:t>All living creatures require oxygen to live.  One of the primary hazards of entering confined spaces is oxygen deficiency.</a:t>
            </a:r>
            <a:endParaRPr lang="en-US" sz="5400" dirty="0"/>
          </a:p>
        </p:txBody>
      </p:sp>
      <p:sp>
        <p:nvSpPr>
          <p:cNvPr id="23556" name="Rectangle 4"/>
          <p:cNvSpPr>
            <a:spLocks noGrp="1" noChangeArrowheads="1"/>
          </p:cNvSpPr>
          <p:nvPr>
            <p:ph sz="half" idx="2"/>
          </p:nvPr>
        </p:nvSpPr>
        <p:spPr/>
        <p:txBody>
          <a:bodyPr/>
          <a:lstStyle/>
          <a:p>
            <a:pPr>
              <a:buFont typeface="Monotype Sorts" pitchFamily="2" charset="2"/>
              <a:buNone/>
            </a:pPr>
            <a:r>
              <a:rPr lang="en-US" dirty="0" smtClean="0"/>
              <a:t>	When oxygen is present in concentrations less than 19.5% the atmosphere is said to be oxygen deficient.</a:t>
            </a:r>
          </a:p>
          <a:p>
            <a:pPr algn="ctr">
              <a:buFont typeface="Monotype Sorts" pitchFamily="2" charset="2"/>
              <a:buNone/>
            </a:pPr>
            <a:r>
              <a:rPr lang="en-US" sz="5400" dirty="0">
                <a:solidFill>
                  <a:srgbClr val="00B050"/>
                </a:solidFill>
              </a:rPr>
              <a:t>O</a:t>
            </a:r>
            <a:r>
              <a:rPr lang="en-US" sz="4000" dirty="0">
                <a:solidFill>
                  <a:srgbClr val="00B050"/>
                </a:solidFill>
              </a:rPr>
              <a:t>2</a:t>
            </a:r>
          </a:p>
        </p:txBody>
      </p:sp>
    </p:spTree>
    <p:extLst>
      <p:ext uri="{BB962C8B-B14F-4D97-AF65-F5344CB8AC3E}">
        <p14:creationId xmlns:p14="http://schemas.microsoft.com/office/powerpoint/2010/main" val="3502026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209800" y="381000"/>
            <a:ext cx="7772400" cy="990600"/>
          </a:xfrm>
          <a:effectLst>
            <a:outerShdw dist="107763" dir="2700000" algn="ctr" rotWithShape="0">
              <a:schemeClr val="bg2"/>
            </a:outerShdw>
          </a:effectLst>
        </p:spPr>
        <p:txBody>
          <a:bodyPr>
            <a:normAutofit fontScale="90000"/>
          </a:bodyPr>
          <a:lstStyle/>
          <a:p>
            <a:pPr>
              <a:defRPr/>
            </a:pPr>
            <a:r>
              <a:rPr lang="en-US" sz="6600" b="1" dirty="0" smtClean="0">
                <a:solidFill>
                  <a:srgbClr val="FF0033"/>
                </a:solidFill>
              </a:rPr>
              <a:t>IDLH</a:t>
            </a:r>
            <a:endParaRPr lang="en-US" sz="6600" b="1" dirty="0">
              <a:solidFill>
                <a:srgbClr val="FF0033"/>
              </a:solidFill>
            </a:endParaRPr>
          </a:p>
        </p:txBody>
      </p:sp>
      <p:sp>
        <p:nvSpPr>
          <p:cNvPr id="21507" name="Rectangle 3"/>
          <p:cNvSpPr>
            <a:spLocks noGrp="1" noChangeArrowheads="1"/>
          </p:cNvSpPr>
          <p:nvPr>
            <p:ph idx="1"/>
          </p:nvPr>
        </p:nvSpPr>
        <p:spPr>
          <a:xfrm>
            <a:off x="2209800" y="1524000"/>
            <a:ext cx="7772400" cy="4419600"/>
          </a:xfrm>
          <a:noFill/>
        </p:spPr>
        <p:txBody>
          <a:bodyPr/>
          <a:lstStyle/>
          <a:p>
            <a:pPr>
              <a:buClr>
                <a:schemeClr val="bg1"/>
              </a:buClr>
              <a:buFont typeface="Wingdings" pitchFamily="2" charset="2"/>
              <a:buChar char="v"/>
            </a:pPr>
            <a:r>
              <a:rPr lang="en-US" dirty="0" smtClean="0"/>
              <a:t>IMMEDIATELY DANGEROUS TO LIFE OR HEALTH</a:t>
            </a:r>
          </a:p>
          <a:p>
            <a:pPr>
              <a:buClr>
                <a:schemeClr val="bg1"/>
              </a:buClr>
              <a:buFont typeface="Wingdings" pitchFamily="2" charset="2"/>
              <a:buChar char="v"/>
            </a:pPr>
            <a:r>
              <a:rPr lang="en-US" dirty="0" smtClean="0"/>
              <a:t>Any condition which poses an immediate threat to the life of an entrant, or;</a:t>
            </a:r>
          </a:p>
          <a:p>
            <a:pPr>
              <a:buClr>
                <a:schemeClr val="bg1"/>
              </a:buClr>
              <a:buFont typeface="Wingdings" pitchFamily="2" charset="2"/>
              <a:buChar char="v"/>
            </a:pPr>
            <a:r>
              <a:rPr lang="en-US" dirty="0" smtClean="0"/>
              <a:t>Would cause irreversible adverse health effects, or;</a:t>
            </a:r>
          </a:p>
          <a:p>
            <a:pPr>
              <a:buClr>
                <a:schemeClr val="bg1"/>
              </a:buClr>
              <a:buFont typeface="Wingdings" pitchFamily="2" charset="2"/>
              <a:buChar char="v"/>
            </a:pPr>
            <a:r>
              <a:rPr lang="en-US" dirty="0" smtClean="0"/>
              <a:t>Would interfere with an individual’s ability to escape unaided from a permit space.</a:t>
            </a:r>
          </a:p>
        </p:txBody>
      </p:sp>
    </p:spTree>
    <p:extLst>
      <p:ext uri="{BB962C8B-B14F-4D97-AF65-F5344CB8AC3E}">
        <p14:creationId xmlns:p14="http://schemas.microsoft.com/office/powerpoint/2010/main" val="660160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2209800" y="304800"/>
            <a:ext cx="7772400" cy="1143000"/>
          </a:xfrm>
        </p:spPr>
        <p:txBody>
          <a:bodyPr/>
          <a:lstStyle/>
          <a:p>
            <a:pPr>
              <a:defRPr/>
            </a:pPr>
            <a:r>
              <a:rPr lang="en-US" sz="6600" b="1" dirty="0" smtClean="0">
                <a:solidFill>
                  <a:srgbClr val="FF0033"/>
                </a:solidFill>
              </a:rPr>
              <a:t>IDLH </a:t>
            </a:r>
            <a:endParaRPr lang="en-US" sz="6600" b="1" dirty="0">
              <a:solidFill>
                <a:srgbClr val="FF0033"/>
              </a:solidFill>
            </a:endParaRPr>
          </a:p>
        </p:txBody>
      </p:sp>
      <p:sp>
        <p:nvSpPr>
          <p:cNvPr id="22531" name="Rectangle 3"/>
          <p:cNvSpPr>
            <a:spLocks noGrp="1" noChangeArrowheads="1"/>
          </p:cNvSpPr>
          <p:nvPr>
            <p:ph idx="1"/>
          </p:nvPr>
        </p:nvSpPr>
        <p:spPr>
          <a:xfrm>
            <a:off x="2209800" y="1676400"/>
            <a:ext cx="7772400" cy="4953000"/>
          </a:xfrm>
        </p:spPr>
        <p:txBody>
          <a:bodyPr/>
          <a:lstStyle/>
          <a:p>
            <a:pPr>
              <a:buFont typeface="Monotype Sorts" pitchFamily="2" charset="2"/>
              <a:buNone/>
            </a:pPr>
            <a:r>
              <a:rPr lang="en-US" dirty="0" smtClean="0">
                <a:solidFill>
                  <a:schemeClr val="bg2"/>
                </a:solidFill>
              </a:rPr>
              <a:t>	</a:t>
            </a:r>
            <a:r>
              <a:rPr lang="en-US" sz="4000" dirty="0"/>
              <a:t>No person shall:</a:t>
            </a:r>
          </a:p>
          <a:p>
            <a:pPr>
              <a:buFont typeface="Monotype Sorts" pitchFamily="2" charset="2"/>
              <a:buNone/>
            </a:pPr>
            <a:r>
              <a:rPr lang="en-US" sz="4000" dirty="0"/>
              <a:t>	Enter – Work – or Remain</a:t>
            </a:r>
          </a:p>
          <a:p>
            <a:pPr>
              <a:buFont typeface="Monotype Sorts" pitchFamily="2" charset="2"/>
              <a:buNone/>
            </a:pPr>
            <a:r>
              <a:rPr lang="en-US" sz="4000" dirty="0"/>
              <a:t>	in an IDLH condition until such time that the condition has been eliminated or controlled.</a:t>
            </a:r>
          </a:p>
          <a:p>
            <a:pPr>
              <a:buFont typeface="Monotype Sorts" pitchFamily="2" charset="2"/>
              <a:buNone/>
            </a:pPr>
            <a:endParaRPr lang="en-US" sz="4000" dirty="0"/>
          </a:p>
          <a:p>
            <a:pPr>
              <a:buFont typeface="Monotype Sorts" pitchFamily="2" charset="2"/>
              <a:buNone/>
            </a:pPr>
            <a:r>
              <a:rPr lang="en-US" sz="2400" dirty="0"/>
              <a:t>Source: CDC/NIOSH</a:t>
            </a:r>
          </a:p>
        </p:txBody>
      </p:sp>
    </p:spTree>
    <p:extLst>
      <p:ext uri="{BB962C8B-B14F-4D97-AF65-F5344CB8AC3E}">
        <p14:creationId xmlns:p14="http://schemas.microsoft.com/office/powerpoint/2010/main" val="2276415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2133600" y="304800"/>
            <a:ext cx="7772400" cy="762000"/>
          </a:xfrm>
        </p:spPr>
        <p:txBody>
          <a:bodyPr/>
          <a:lstStyle/>
          <a:p>
            <a:pPr>
              <a:defRPr/>
            </a:pPr>
            <a:r>
              <a:rPr lang="en-US" dirty="0" smtClean="0"/>
              <a:t>Toxic Atmospheres</a:t>
            </a:r>
          </a:p>
        </p:txBody>
      </p:sp>
      <p:sp>
        <p:nvSpPr>
          <p:cNvPr id="29699" name="Rectangle 3"/>
          <p:cNvSpPr>
            <a:spLocks noGrp="1" noChangeArrowheads="1"/>
          </p:cNvSpPr>
          <p:nvPr>
            <p:ph idx="1"/>
          </p:nvPr>
        </p:nvSpPr>
        <p:spPr>
          <a:xfrm>
            <a:off x="2133600" y="1143000"/>
            <a:ext cx="7772400" cy="4648200"/>
          </a:xfrm>
        </p:spPr>
        <p:txBody>
          <a:bodyPr/>
          <a:lstStyle/>
          <a:p>
            <a:pPr algn="ctr">
              <a:buFont typeface="Monotype Sorts" pitchFamily="2" charset="2"/>
              <a:buNone/>
            </a:pPr>
            <a:r>
              <a:rPr lang="en-US" dirty="0" smtClean="0"/>
              <a:t>Toxic atmospheres can be caused by:</a:t>
            </a:r>
          </a:p>
          <a:p>
            <a:pPr lvl="1">
              <a:buClr>
                <a:schemeClr val="hlink"/>
              </a:buClr>
              <a:buFont typeface="Wingdings" pitchFamily="2" charset="2"/>
              <a:buNone/>
            </a:pPr>
            <a:r>
              <a:rPr lang="en-US" dirty="0" smtClean="0"/>
              <a:t>		Product stored in a confined space.</a:t>
            </a:r>
          </a:p>
          <a:p>
            <a:pPr lvl="3">
              <a:buClr>
                <a:schemeClr val="hlink"/>
              </a:buClr>
              <a:buFont typeface="Wingdings" pitchFamily="2" charset="2"/>
              <a:buChar char="§"/>
            </a:pPr>
            <a:r>
              <a:rPr lang="en-US" dirty="0" smtClean="0"/>
              <a:t>Gases released by decomposing manure.</a:t>
            </a:r>
          </a:p>
          <a:p>
            <a:pPr lvl="3">
              <a:buClr>
                <a:schemeClr val="hlink"/>
              </a:buClr>
              <a:buFont typeface="Wingdings" pitchFamily="2" charset="2"/>
              <a:buChar char="§"/>
            </a:pPr>
            <a:r>
              <a:rPr lang="en-US" dirty="0" smtClean="0"/>
              <a:t>Decomposition of materials stored.</a:t>
            </a:r>
          </a:p>
          <a:p>
            <a:pPr lvl="3">
              <a:buClr>
                <a:schemeClr val="hlink"/>
              </a:buClr>
              <a:buFont typeface="Wingdings" pitchFamily="2" charset="2"/>
              <a:buChar char="§"/>
            </a:pPr>
            <a:r>
              <a:rPr lang="en-US" dirty="0" smtClean="0"/>
              <a:t>Gases released when cleaning.</a:t>
            </a:r>
          </a:p>
          <a:p>
            <a:pPr lvl="3">
              <a:buClr>
                <a:schemeClr val="hlink"/>
              </a:buClr>
              <a:buFont typeface="Wingdings" pitchFamily="2" charset="2"/>
              <a:buChar char="§"/>
            </a:pPr>
            <a:r>
              <a:rPr lang="en-US" dirty="0" smtClean="0"/>
              <a:t>Oxidation of metals</a:t>
            </a:r>
          </a:p>
          <a:p>
            <a:pPr lvl="3">
              <a:buClr>
                <a:schemeClr val="hlink"/>
              </a:buClr>
              <a:buFont typeface="Wingdings" pitchFamily="2" charset="2"/>
              <a:buNone/>
            </a:pPr>
            <a:endParaRPr lang="en-US" sz="1000" dirty="0"/>
          </a:p>
          <a:p>
            <a:pPr lvl="1">
              <a:buClr>
                <a:schemeClr val="hlink"/>
              </a:buClr>
              <a:buFont typeface="Wingdings" pitchFamily="2" charset="2"/>
              <a:buNone/>
            </a:pPr>
            <a:r>
              <a:rPr lang="en-US" dirty="0" smtClean="0"/>
              <a:t>		Work Performed in a confined space.</a:t>
            </a:r>
          </a:p>
          <a:p>
            <a:pPr lvl="3">
              <a:buClr>
                <a:schemeClr val="hlink"/>
              </a:buClr>
              <a:buFont typeface="Wingdings" pitchFamily="2" charset="2"/>
              <a:buChar char="§"/>
            </a:pPr>
            <a:r>
              <a:rPr lang="en-US" dirty="0" smtClean="0"/>
              <a:t>Welding, cutting, painting, scraping, sanding, etc.</a:t>
            </a:r>
          </a:p>
          <a:p>
            <a:pPr lvl="3">
              <a:buClr>
                <a:schemeClr val="hlink"/>
              </a:buClr>
              <a:buFont typeface="Wingdings" pitchFamily="2" charset="2"/>
              <a:buNone/>
            </a:pPr>
            <a:endParaRPr lang="en-US" sz="1000" dirty="0"/>
          </a:p>
          <a:p>
            <a:pPr lvl="2">
              <a:buClr>
                <a:schemeClr val="hlink"/>
              </a:buClr>
              <a:buFont typeface="Wingdings" pitchFamily="2" charset="2"/>
              <a:buNone/>
            </a:pPr>
            <a:r>
              <a:rPr lang="en-US" sz="2800" dirty="0"/>
              <a:t>Toxic materials adjacent to a confined space.</a:t>
            </a:r>
          </a:p>
          <a:p>
            <a:pPr lvl="1"/>
            <a:endParaRPr lang="en-US" dirty="0" smtClean="0"/>
          </a:p>
          <a:p>
            <a:pPr lvl="1">
              <a:buFontTx/>
              <a:buNone/>
            </a:pPr>
            <a:endParaRPr lang="en-US" dirty="0" smtClean="0"/>
          </a:p>
        </p:txBody>
      </p:sp>
    </p:spTree>
    <p:extLst>
      <p:ext uri="{BB962C8B-B14F-4D97-AF65-F5344CB8AC3E}">
        <p14:creationId xmlns:p14="http://schemas.microsoft.com/office/powerpoint/2010/main" val="1025474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4" name="Rectangle 4"/>
          <p:cNvSpPr>
            <a:spLocks noGrp="1" noChangeArrowheads="1"/>
          </p:cNvSpPr>
          <p:nvPr>
            <p:ph type="title"/>
          </p:nvPr>
        </p:nvSpPr>
        <p:spPr>
          <a:xfrm>
            <a:off x="2209800" y="609600"/>
            <a:ext cx="7924800" cy="1676400"/>
          </a:xfrm>
          <a:effectLst/>
        </p:spPr>
        <p:txBody>
          <a:bodyPr vert="horz" lIns="90488" tIns="44450" rIns="90488" bIns="44450" rtlCol="0" anchor="ctr">
            <a:normAutofit/>
          </a:bodyPr>
          <a:lstStyle/>
          <a:p>
            <a:pPr algn="l" eaLnBrk="1" hangingPunct="1">
              <a:defRPr/>
            </a:pPr>
            <a:r>
              <a:rPr lang="en-US" sz="6600" b="1" u="sng" dirty="0">
                <a:effectLst>
                  <a:outerShdw blurRad="38100" dist="38100" dir="2700000" algn="tl">
                    <a:srgbClr val="000000"/>
                  </a:outerShdw>
                </a:effectLst>
              </a:rPr>
              <a:t>Statistics:</a:t>
            </a:r>
            <a:br>
              <a:rPr lang="en-US" sz="6600" b="1" u="sng" dirty="0">
                <a:effectLst>
                  <a:outerShdw blurRad="38100" dist="38100" dir="2700000" algn="tl">
                    <a:srgbClr val="000000"/>
                  </a:outerShdw>
                </a:effectLst>
              </a:rPr>
            </a:br>
            <a:r>
              <a:rPr lang="en-US" sz="3600" dirty="0"/>
              <a:t>Involvement in Farming in the U.S.</a:t>
            </a:r>
          </a:p>
        </p:txBody>
      </p:sp>
      <p:sp>
        <p:nvSpPr>
          <p:cNvPr id="71685" name="Rectangle 5"/>
          <p:cNvSpPr>
            <a:spLocks noGrp="1" noChangeArrowheads="1"/>
          </p:cNvSpPr>
          <p:nvPr>
            <p:ph type="body" idx="1"/>
          </p:nvPr>
        </p:nvSpPr>
        <p:spPr>
          <a:xfrm>
            <a:off x="2209800" y="2971800"/>
            <a:ext cx="4191000" cy="1676400"/>
          </a:xfrm>
        </p:spPr>
        <p:txBody>
          <a:bodyPr vert="horz" lIns="90488" tIns="44450" rIns="90488" bIns="44450" rtlCol="0">
            <a:normAutofit/>
          </a:bodyPr>
          <a:lstStyle/>
          <a:p>
            <a:pPr eaLnBrk="1" hangingPunct="1"/>
            <a:r>
              <a:rPr lang="en-US" dirty="0" smtClean="0"/>
              <a:t>2.1 Million farmers</a:t>
            </a:r>
          </a:p>
          <a:p>
            <a:pPr eaLnBrk="1" hangingPunct="1"/>
            <a:r>
              <a:rPr lang="en-US" dirty="0" smtClean="0"/>
              <a:t>2% of the population</a:t>
            </a:r>
          </a:p>
        </p:txBody>
      </p:sp>
      <p:graphicFrame>
        <p:nvGraphicFramePr>
          <p:cNvPr id="6148" name="Object 6" title="Image of the US">
            <a:hlinkClick r:id="" action="ppaction://ole?verb=0"/>
          </p:cNvPr>
          <p:cNvGraphicFramePr>
            <a:graphicFrameLocks/>
          </p:cNvGraphicFramePr>
          <p:nvPr>
            <p:extLst>
              <p:ext uri="{D42A27DB-BD31-4B8C-83A1-F6EECF244321}">
                <p14:modId xmlns:p14="http://schemas.microsoft.com/office/powerpoint/2010/main" val="3856371461"/>
              </p:ext>
            </p:extLst>
          </p:nvPr>
        </p:nvGraphicFramePr>
        <p:xfrm>
          <a:off x="5638800" y="2743200"/>
          <a:ext cx="4648200" cy="3124200"/>
        </p:xfrm>
        <a:graphic>
          <a:graphicData uri="http://schemas.openxmlformats.org/presentationml/2006/ole">
            <mc:AlternateContent xmlns:mc="http://schemas.openxmlformats.org/markup-compatibility/2006">
              <mc:Choice xmlns:v="urn:schemas-microsoft-com:vml" Requires="v">
                <p:oleObj spid="_x0000_s2182" name="Clip" r:id="rId4" imgW="3543300" imgH="1968500" progId="MS_ClipArt_Gallery.5">
                  <p:embed/>
                </p:oleObj>
              </mc:Choice>
              <mc:Fallback>
                <p:oleObj name="Clip" r:id="rId4" imgW="3543300" imgH="1968500" progId="MS_ClipArt_Gallery.5">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2743200"/>
                        <a:ext cx="46482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83839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2133600" y="228600"/>
            <a:ext cx="7772400" cy="1143000"/>
          </a:xfrm>
        </p:spPr>
        <p:txBody>
          <a:bodyPr/>
          <a:lstStyle/>
          <a:p>
            <a:pPr>
              <a:defRPr/>
            </a:pPr>
            <a:r>
              <a:rPr lang="en-US" dirty="0" smtClean="0"/>
              <a:t>Temperature Extremes</a:t>
            </a:r>
          </a:p>
        </p:txBody>
      </p:sp>
      <p:sp>
        <p:nvSpPr>
          <p:cNvPr id="31747" name="Rectangle 3"/>
          <p:cNvSpPr>
            <a:spLocks noGrp="1" noChangeArrowheads="1"/>
          </p:cNvSpPr>
          <p:nvPr>
            <p:ph idx="1"/>
          </p:nvPr>
        </p:nvSpPr>
        <p:spPr>
          <a:xfrm>
            <a:off x="2209800" y="1371600"/>
            <a:ext cx="7772400" cy="4724400"/>
          </a:xfrm>
        </p:spPr>
        <p:txBody>
          <a:bodyPr/>
          <a:lstStyle/>
          <a:p>
            <a:pPr>
              <a:lnSpc>
                <a:spcPct val="90000"/>
              </a:lnSpc>
              <a:buClr>
                <a:schemeClr val="hlink"/>
              </a:buClr>
              <a:buFont typeface="Wingdings" pitchFamily="2" charset="2"/>
              <a:buChar char="Ø"/>
            </a:pPr>
            <a:r>
              <a:rPr lang="en-US" dirty="0" smtClean="0"/>
              <a:t>Extremely hot or cold outside temperatures can magnify the temperature inside the confined space.</a:t>
            </a:r>
          </a:p>
          <a:p>
            <a:pPr>
              <a:lnSpc>
                <a:spcPct val="90000"/>
              </a:lnSpc>
              <a:buClr>
                <a:schemeClr val="hlink"/>
              </a:buClr>
              <a:buFont typeface="Wingdings" pitchFamily="2" charset="2"/>
              <a:buChar char="Ø"/>
            </a:pPr>
            <a:r>
              <a:rPr lang="en-US" dirty="0" smtClean="0"/>
              <a:t>Steam cleaning &amp; working can increase temperatures within a confined space.</a:t>
            </a:r>
          </a:p>
          <a:p>
            <a:pPr>
              <a:lnSpc>
                <a:spcPct val="90000"/>
              </a:lnSpc>
              <a:buClr>
                <a:schemeClr val="hlink"/>
              </a:buClr>
              <a:buFont typeface="Wingdings" pitchFamily="2" charset="2"/>
              <a:buChar char="Ø"/>
            </a:pPr>
            <a:r>
              <a:rPr lang="en-US" dirty="0" smtClean="0"/>
              <a:t>Humidity factors &amp; wearing PPE can affect workers.</a:t>
            </a:r>
          </a:p>
          <a:p>
            <a:pPr>
              <a:lnSpc>
                <a:spcPct val="90000"/>
              </a:lnSpc>
              <a:buClr>
                <a:schemeClr val="hlink"/>
              </a:buClr>
              <a:buFont typeface="Wingdings" pitchFamily="2" charset="2"/>
              <a:buChar char="Ø"/>
            </a:pPr>
            <a:r>
              <a:rPr lang="en-US" dirty="0" smtClean="0"/>
              <a:t>Attendant needs to keep watch on the entry worker &amp; have them take frequent breaks with rest and water.</a:t>
            </a:r>
          </a:p>
          <a:p>
            <a:pPr>
              <a:lnSpc>
                <a:spcPct val="90000"/>
              </a:lnSpc>
              <a:buClr>
                <a:schemeClr val="hlink"/>
              </a:buClr>
              <a:buFont typeface="Wingdings" pitchFamily="2" charset="2"/>
              <a:buChar char="Ø"/>
            </a:pPr>
            <a:endParaRPr lang="en-US" dirty="0" smtClean="0"/>
          </a:p>
          <a:p>
            <a:pPr>
              <a:lnSpc>
                <a:spcPct val="90000"/>
              </a:lnSpc>
              <a:buClr>
                <a:schemeClr val="hlink"/>
              </a:buClr>
              <a:buFont typeface="Wingdings" pitchFamily="2" charset="2"/>
              <a:buChar char="Ø"/>
            </a:pPr>
            <a:endParaRPr lang="en-US" dirty="0" smtClean="0"/>
          </a:p>
        </p:txBody>
      </p:sp>
    </p:spTree>
    <p:extLst>
      <p:ext uri="{BB962C8B-B14F-4D97-AF65-F5344CB8AC3E}">
        <p14:creationId xmlns:p14="http://schemas.microsoft.com/office/powerpoint/2010/main" val="3745589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2209800" y="228600"/>
            <a:ext cx="7772400" cy="1143000"/>
          </a:xfrm>
        </p:spPr>
        <p:txBody>
          <a:bodyPr/>
          <a:lstStyle/>
          <a:p>
            <a:pPr>
              <a:defRPr/>
            </a:pPr>
            <a:r>
              <a:rPr lang="en-US" sz="4000" dirty="0"/>
              <a:t>Oxygen Deficient Atmospheres</a:t>
            </a:r>
          </a:p>
        </p:txBody>
      </p:sp>
      <p:sp>
        <p:nvSpPr>
          <p:cNvPr id="24579" name="Rectangle 3"/>
          <p:cNvSpPr>
            <a:spLocks noGrp="1" noChangeArrowheads="1"/>
          </p:cNvSpPr>
          <p:nvPr>
            <p:ph idx="1"/>
          </p:nvPr>
        </p:nvSpPr>
        <p:spPr>
          <a:xfrm>
            <a:off x="2209800" y="1524000"/>
            <a:ext cx="7772400" cy="4572000"/>
          </a:xfrm>
        </p:spPr>
        <p:txBody>
          <a:bodyPr>
            <a:normAutofit lnSpcReduction="10000"/>
          </a:bodyPr>
          <a:lstStyle/>
          <a:p>
            <a:pPr>
              <a:lnSpc>
                <a:spcPct val="90000"/>
              </a:lnSpc>
              <a:buFont typeface="Monotype Sorts" pitchFamily="2" charset="2"/>
              <a:buNone/>
            </a:pPr>
            <a:r>
              <a:rPr lang="en-US" sz="2800" dirty="0"/>
              <a:t>19.5%   	Minimum acceptable oxygen level.</a:t>
            </a:r>
          </a:p>
          <a:p>
            <a:pPr>
              <a:lnSpc>
                <a:spcPct val="90000"/>
              </a:lnSpc>
              <a:buFont typeface="Monotype Sorts" pitchFamily="2" charset="2"/>
              <a:buNone/>
            </a:pPr>
            <a:r>
              <a:rPr lang="en-US" sz="2800" dirty="0"/>
              <a:t>15 –19%	Decreased ability to work strenuously.</a:t>
            </a:r>
          </a:p>
          <a:p>
            <a:pPr>
              <a:lnSpc>
                <a:spcPct val="90000"/>
              </a:lnSpc>
              <a:buFont typeface="Monotype Sorts" pitchFamily="2" charset="2"/>
              <a:buNone/>
            </a:pPr>
            <a:r>
              <a:rPr lang="en-US" sz="2800" dirty="0"/>
              <a:t>			Impaired coordination.</a:t>
            </a:r>
          </a:p>
          <a:p>
            <a:pPr>
              <a:lnSpc>
                <a:spcPct val="90000"/>
              </a:lnSpc>
              <a:buFont typeface="Monotype Sorts" pitchFamily="2" charset="2"/>
              <a:buNone/>
            </a:pPr>
            <a:r>
              <a:rPr lang="en-US" sz="2800" dirty="0"/>
              <a:t>12 –14%	Respiration increases - Poor Judgment.</a:t>
            </a:r>
          </a:p>
          <a:p>
            <a:pPr>
              <a:lnSpc>
                <a:spcPct val="90000"/>
              </a:lnSpc>
              <a:buFont typeface="Monotype Sorts" pitchFamily="2" charset="2"/>
              <a:buNone/>
            </a:pPr>
            <a:r>
              <a:rPr lang="en-US" sz="2800" dirty="0"/>
              <a:t>10 –12% 	Respiration increases – Lips Blue.</a:t>
            </a:r>
          </a:p>
          <a:p>
            <a:pPr>
              <a:lnSpc>
                <a:spcPct val="90000"/>
              </a:lnSpc>
              <a:buFont typeface="Monotype Sorts" pitchFamily="2" charset="2"/>
              <a:buNone/>
            </a:pPr>
            <a:r>
              <a:rPr lang="en-US" sz="2800" dirty="0"/>
              <a:t>  8 –10%	Mental failure – Fainting, Nausea, 			           Unconscious, Vomiting.</a:t>
            </a:r>
          </a:p>
          <a:p>
            <a:pPr>
              <a:lnSpc>
                <a:spcPct val="90000"/>
              </a:lnSpc>
              <a:buFont typeface="Monotype Sorts" pitchFamily="2" charset="2"/>
              <a:buNone/>
            </a:pPr>
            <a:r>
              <a:rPr lang="en-US" sz="2800" dirty="0"/>
              <a:t>  6 – 8%	Possible recovery 4-5 minutes, 50    			percent fatal after 6 minutes, fatal after 		           8 minutes 		</a:t>
            </a:r>
          </a:p>
          <a:p>
            <a:pPr>
              <a:lnSpc>
                <a:spcPct val="90000"/>
              </a:lnSpc>
              <a:buFont typeface="Monotype Sorts" pitchFamily="2" charset="2"/>
              <a:buNone/>
            </a:pPr>
            <a:r>
              <a:rPr lang="en-US" sz="2800" dirty="0"/>
              <a:t>  4 – 6%         Coma in 40 seconds – Death.</a:t>
            </a:r>
          </a:p>
        </p:txBody>
      </p:sp>
      <p:sp>
        <p:nvSpPr>
          <p:cNvPr id="2" name="TextBox 1"/>
          <p:cNvSpPr txBox="1"/>
          <p:nvPr/>
        </p:nvSpPr>
        <p:spPr>
          <a:xfrm>
            <a:off x="1981200" y="6324600"/>
            <a:ext cx="5943600" cy="369332"/>
          </a:xfrm>
          <a:prstGeom prst="rect">
            <a:avLst/>
          </a:prstGeom>
          <a:noFill/>
        </p:spPr>
        <p:txBody>
          <a:bodyPr wrap="square" rtlCol="0">
            <a:spAutoFit/>
          </a:bodyPr>
          <a:lstStyle/>
          <a:p>
            <a:r>
              <a:rPr lang="en-US" dirty="0"/>
              <a:t>Source: NIOSH Datasheet</a:t>
            </a:r>
          </a:p>
        </p:txBody>
      </p:sp>
    </p:spTree>
    <p:extLst>
      <p:ext uri="{BB962C8B-B14F-4D97-AF65-F5344CB8AC3E}">
        <p14:creationId xmlns:p14="http://schemas.microsoft.com/office/powerpoint/2010/main" val="18049182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1066800" y="1469572"/>
            <a:ext cx="3956050" cy="4533900"/>
          </a:xfrm>
        </p:spPr>
        <p:txBody>
          <a:bodyPr/>
          <a:lstStyle/>
          <a:p>
            <a:r>
              <a:rPr lang="en-US" dirty="0" smtClean="0"/>
              <a:t>Hydrogen Sulfide</a:t>
            </a:r>
          </a:p>
          <a:p>
            <a:r>
              <a:rPr lang="en-US" dirty="0" smtClean="0"/>
              <a:t>Carbon Dioxide</a:t>
            </a:r>
          </a:p>
          <a:p>
            <a:r>
              <a:rPr lang="en-US" dirty="0" smtClean="0"/>
              <a:t>Ammonia</a:t>
            </a:r>
          </a:p>
          <a:p>
            <a:r>
              <a:rPr lang="en-US" dirty="0" smtClean="0"/>
              <a:t>Carbon Monoxide</a:t>
            </a:r>
          </a:p>
          <a:p>
            <a:r>
              <a:rPr lang="en-US" dirty="0" smtClean="0"/>
              <a:t>Methane</a:t>
            </a:r>
            <a:endParaRPr lang="en-US" dirty="0"/>
          </a:p>
        </p:txBody>
      </p:sp>
      <p:sp>
        <p:nvSpPr>
          <p:cNvPr id="2" name="Title 1"/>
          <p:cNvSpPr>
            <a:spLocks noGrp="1"/>
          </p:cNvSpPr>
          <p:nvPr>
            <p:ph type="title" idx="4294967295"/>
          </p:nvPr>
        </p:nvSpPr>
        <p:spPr>
          <a:xfrm>
            <a:off x="534266" y="357188"/>
            <a:ext cx="10868025" cy="731837"/>
          </a:xfrm>
        </p:spPr>
        <p:txBody>
          <a:bodyPr>
            <a:normAutofit/>
          </a:bodyPr>
          <a:lstStyle/>
          <a:p>
            <a:r>
              <a:rPr lang="en-US" sz="4000" kern="0" dirty="0">
                <a:solidFill>
                  <a:srgbClr val="FFC545"/>
                </a:solidFill>
                <a:latin typeface="Impact"/>
              </a:rPr>
              <a:t>Oxygen Deficient </a:t>
            </a:r>
            <a:r>
              <a:rPr lang="en-US" sz="4000" kern="0" dirty="0" smtClean="0">
                <a:solidFill>
                  <a:srgbClr val="FFC545"/>
                </a:solidFill>
                <a:latin typeface="Impact"/>
              </a:rPr>
              <a:t>Atmospheres </a:t>
            </a:r>
            <a:endParaRPr lang="en-US" sz="4000" dirty="0">
              <a:solidFill>
                <a:srgbClr val="B7A8BD"/>
              </a:solidFill>
            </a:endParaRPr>
          </a:p>
        </p:txBody>
      </p:sp>
      <p:pic>
        <p:nvPicPr>
          <p:cNvPr id="6" name="Picture 5" title="Image of a manure pi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20032" y="1285102"/>
            <a:ext cx="4511040" cy="3383280"/>
          </a:xfrm>
          <a:prstGeom prst="rect">
            <a:avLst/>
          </a:prstGeom>
        </p:spPr>
      </p:pic>
    </p:spTree>
    <p:extLst>
      <p:ext uri="{BB962C8B-B14F-4D97-AF65-F5344CB8AC3E}">
        <p14:creationId xmlns:p14="http://schemas.microsoft.com/office/powerpoint/2010/main" val="3674382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278524"/>
            <a:ext cx="10363200" cy="1143000"/>
          </a:xfrm>
        </p:spPr>
        <p:txBody>
          <a:bodyPr/>
          <a:lstStyle/>
          <a:p>
            <a:r>
              <a:rPr lang="en-US" dirty="0" smtClean="0"/>
              <a:t>Hydrogen Sulfide</a:t>
            </a:r>
            <a:endParaRPr lang="en-US" dirty="0"/>
          </a:p>
        </p:txBody>
      </p:sp>
      <p:sp>
        <p:nvSpPr>
          <p:cNvPr id="3" name="Rectangle 2"/>
          <p:cNvSpPr/>
          <p:nvPr/>
        </p:nvSpPr>
        <p:spPr>
          <a:xfrm>
            <a:off x="914400" y="1421524"/>
            <a:ext cx="10363200" cy="5170646"/>
          </a:xfrm>
          <a:prstGeom prst="rect">
            <a:avLst/>
          </a:prstGeom>
        </p:spPr>
        <p:txBody>
          <a:bodyPr wrap="square">
            <a:spAutoFit/>
          </a:bodyPr>
          <a:lstStyle/>
          <a:p>
            <a:r>
              <a:rPr lang="en-US" sz="3000" dirty="0"/>
              <a:t>Hydrogen sulfide (H</a:t>
            </a:r>
            <a:r>
              <a:rPr lang="en-US" sz="3000" baseline="-25000" dirty="0"/>
              <a:t>2</a:t>
            </a:r>
            <a:r>
              <a:rPr lang="en-US" sz="3000" dirty="0"/>
              <a:t>S) is a highly toxic gas with a "rotten egg" odor at low concentrations [NIOSH/OSHA 1981]. At high concentrations, hydrogen sulfide can paralyze the olfactory senses [NIOSH 1979]. Because this gas is heavier than air, it can settle near the bottom of the manure pit. Hydrogen sulfide is a severe eye irritant and may cause tissue damage [NIOSH/OSHA 1981]. At low concentrations, gas can cause dizziness, headache, nausea, and irritation of the respiratory tract. At high concentrations, hydrogen sulfide can cause unconsciousness, respiratory failure, and death within minutes. In addition, hydrogen sulfide may be explosive at a wide range of concentrations in air--4.3% to 46% by volume [NIOSH 1985a]. </a:t>
            </a:r>
          </a:p>
        </p:txBody>
      </p:sp>
    </p:spTree>
    <p:extLst>
      <p:ext uri="{BB962C8B-B14F-4D97-AF65-F5344CB8AC3E}">
        <p14:creationId xmlns:p14="http://schemas.microsoft.com/office/powerpoint/2010/main" val="2568988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Carbon Monoxide </a:t>
            </a:r>
            <a:endParaRPr lang="en-US" dirty="0"/>
          </a:p>
        </p:txBody>
      </p:sp>
      <p:sp>
        <p:nvSpPr>
          <p:cNvPr id="4" name="Content Placeholder 3"/>
          <p:cNvSpPr>
            <a:spLocks noGrp="1"/>
          </p:cNvSpPr>
          <p:nvPr>
            <p:ph idx="1"/>
          </p:nvPr>
        </p:nvSpPr>
        <p:spPr/>
        <p:txBody>
          <a:bodyPr/>
          <a:lstStyle/>
          <a:p>
            <a:r>
              <a:rPr lang="en-US" dirty="0" smtClean="0"/>
              <a:t>Odorless, cannot see or taste</a:t>
            </a:r>
          </a:p>
          <a:p>
            <a:r>
              <a:rPr lang="en-US" dirty="0" smtClean="0"/>
              <a:t>By-product of combustion</a:t>
            </a:r>
          </a:p>
          <a:p>
            <a:r>
              <a:rPr lang="en-US" dirty="0" smtClean="0"/>
              <a:t>Found in gas/oil furnaces, engines and small motors.</a:t>
            </a:r>
          </a:p>
          <a:p>
            <a:endParaRPr lang="en-US" dirty="0"/>
          </a:p>
        </p:txBody>
      </p:sp>
    </p:spTree>
    <p:extLst>
      <p:ext uri="{BB962C8B-B14F-4D97-AF65-F5344CB8AC3E}">
        <p14:creationId xmlns:p14="http://schemas.microsoft.com/office/powerpoint/2010/main" val="840821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Carbon Monoxide</a:t>
            </a:r>
            <a:endParaRPr lang="en-US" dirty="0"/>
          </a:p>
        </p:txBody>
      </p:sp>
      <p:sp>
        <p:nvSpPr>
          <p:cNvPr id="3" name="Content Placeholder 2"/>
          <p:cNvSpPr>
            <a:spLocks noGrp="1"/>
          </p:cNvSpPr>
          <p:nvPr>
            <p:ph idx="1"/>
          </p:nvPr>
        </p:nvSpPr>
        <p:spPr/>
        <p:txBody>
          <a:bodyPr/>
          <a:lstStyle/>
          <a:p>
            <a:r>
              <a:rPr lang="en-US" sz="3000" dirty="0" smtClean="0"/>
              <a:t>IDLH: 1200 ppm</a:t>
            </a:r>
          </a:p>
          <a:p>
            <a:r>
              <a:rPr lang="en-US" sz="3000" dirty="0" smtClean="0"/>
              <a:t>Exposure Limits: NIOSH REL- TWA 35 ppm, OSHA PEL- TWA 50 ppm</a:t>
            </a:r>
          </a:p>
          <a:p>
            <a:r>
              <a:rPr lang="en-US" sz="3000" dirty="0" smtClean="0"/>
              <a:t>Physical Description: Colorless, odorless gas</a:t>
            </a:r>
          </a:p>
          <a:p>
            <a:r>
              <a:rPr lang="en-US" sz="3000" dirty="0" smtClean="0"/>
              <a:t>Exposure Routes: Inhalation, skin &amp;/or eye contact</a:t>
            </a:r>
          </a:p>
          <a:p>
            <a:r>
              <a:rPr lang="en-US" sz="3000" dirty="0" smtClean="0"/>
              <a:t>Symptoms: Headache, Tachypnea, Nausea, Weakness, Exhaustion, Dizziness, Confusion, Hallucinations, Cyanosis, Depressed S-T segment of electrocardiogram, Angina, Syncope</a:t>
            </a:r>
            <a:endParaRPr lang="en-US" sz="3000" dirty="0"/>
          </a:p>
        </p:txBody>
      </p:sp>
    </p:spTree>
    <p:extLst>
      <p:ext uri="{BB962C8B-B14F-4D97-AF65-F5344CB8AC3E}">
        <p14:creationId xmlns:p14="http://schemas.microsoft.com/office/powerpoint/2010/main" val="2143581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Methane</a:t>
            </a:r>
            <a:endParaRPr lang="en-US" dirty="0"/>
          </a:p>
        </p:txBody>
      </p:sp>
      <p:sp>
        <p:nvSpPr>
          <p:cNvPr id="3" name="Content Placeholder 2"/>
          <p:cNvSpPr>
            <a:spLocks noGrp="1"/>
          </p:cNvSpPr>
          <p:nvPr>
            <p:ph idx="1"/>
          </p:nvPr>
        </p:nvSpPr>
        <p:spPr/>
        <p:txBody>
          <a:bodyPr/>
          <a:lstStyle/>
          <a:p>
            <a:r>
              <a:rPr lang="en-US" dirty="0"/>
              <a:t>Methane (CH</a:t>
            </a:r>
            <a:r>
              <a:rPr lang="en-US" baseline="-25000" dirty="0"/>
              <a:t>4</a:t>
            </a:r>
            <a:r>
              <a:rPr lang="en-US" dirty="0"/>
              <a:t>), is an odorless gas that is flammable or explosive at concentrations of 5% to 15% by volume of air [NIOSH 1985b]. At high concentrations, methane can displace enough oxygen to cause death by suffocation. Because this gas is lighter than air, it occurs near the top of the pit. Methane should be expected to be present in manure pits. </a:t>
            </a:r>
          </a:p>
        </p:txBody>
      </p:sp>
    </p:spTree>
    <p:extLst>
      <p:ext uri="{BB962C8B-B14F-4D97-AF65-F5344CB8AC3E}">
        <p14:creationId xmlns:p14="http://schemas.microsoft.com/office/powerpoint/2010/main" val="893228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03388" y="344489"/>
            <a:ext cx="8150225" cy="731837"/>
          </a:xfrm>
        </p:spPr>
        <p:txBody>
          <a:bodyPr>
            <a:normAutofit fontScale="90000"/>
          </a:bodyPr>
          <a:lstStyle/>
          <a:p>
            <a:r>
              <a:rPr lang="en-US" dirty="0" smtClean="0"/>
              <a:t>Ammonia (NH</a:t>
            </a:r>
            <a:r>
              <a:rPr lang="en-US" baseline="-25000" dirty="0" smtClean="0"/>
              <a:t>3</a:t>
            </a:r>
            <a:r>
              <a:rPr lang="en-US" dirty="0" smtClean="0"/>
              <a:t>)</a:t>
            </a:r>
            <a:endParaRPr lang="en-US" baseline="25000" dirty="0"/>
          </a:p>
        </p:txBody>
      </p:sp>
      <p:sp>
        <p:nvSpPr>
          <p:cNvPr id="3" name="Content Placeholder 2"/>
          <p:cNvSpPr>
            <a:spLocks noGrp="1"/>
          </p:cNvSpPr>
          <p:nvPr>
            <p:ph idx="4294967295"/>
          </p:nvPr>
        </p:nvSpPr>
        <p:spPr>
          <a:xfrm>
            <a:off x="889001" y="1485901"/>
            <a:ext cx="9779000" cy="4525963"/>
          </a:xfrm>
        </p:spPr>
        <p:txBody>
          <a:bodyPr/>
          <a:lstStyle/>
          <a:p>
            <a:pPr>
              <a:buNone/>
            </a:pPr>
            <a:r>
              <a:rPr lang="en-US" dirty="0" smtClean="0"/>
              <a:t>	</a:t>
            </a:r>
            <a:r>
              <a:rPr lang="en-US" dirty="0"/>
              <a:t>Ammonia (NH</a:t>
            </a:r>
            <a:r>
              <a:rPr lang="en-US" baseline="-25000" dirty="0"/>
              <a:t>3</a:t>
            </a:r>
            <a:r>
              <a:rPr lang="en-US" dirty="0"/>
              <a:t>) has the sharp odor characteristic of household ammonia [NIOSH/OSHA 1981]. This gas can severely irritate the eyes, nose, throat, and lungs. Exposure to high concentrations can be fatal. </a:t>
            </a:r>
            <a:endParaRPr lang="en-US" dirty="0" smtClean="0"/>
          </a:p>
        </p:txBody>
      </p:sp>
    </p:spTree>
    <p:extLst>
      <p:ext uri="{BB962C8B-B14F-4D97-AF65-F5344CB8AC3E}">
        <p14:creationId xmlns:p14="http://schemas.microsoft.com/office/powerpoint/2010/main" val="210592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1524000" y="1271588"/>
            <a:ext cx="3956050" cy="4533900"/>
          </a:xfrm>
        </p:spPr>
        <p:txBody>
          <a:bodyPr/>
          <a:lstStyle/>
          <a:p>
            <a:r>
              <a:rPr lang="en-US" dirty="0" smtClean="0"/>
              <a:t>Product of decomposition</a:t>
            </a:r>
          </a:p>
          <a:p>
            <a:r>
              <a:rPr lang="en-US" dirty="0" smtClean="0"/>
              <a:t>Common in manure storages.</a:t>
            </a:r>
          </a:p>
          <a:p>
            <a:r>
              <a:rPr lang="en-US" dirty="0" smtClean="0"/>
              <a:t>Odorless, colorless.</a:t>
            </a:r>
          </a:p>
          <a:p>
            <a:r>
              <a:rPr lang="en-US" dirty="0" smtClean="0"/>
              <a:t>Difficult to measure.</a:t>
            </a:r>
          </a:p>
          <a:p>
            <a:r>
              <a:rPr lang="en-US" dirty="0" smtClean="0"/>
              <a:t>Displaces oxygen.</a:t>
            </a:r>
            <a:endParaRPr lang="en-US" dirty="0"/>
          </a:p>
        </p:txBody>
      </p:sp>
      <p:pic>
        <p:nvPicPr>
          <p:cNvPr id="5" name="Content Placeholder 4" title="Image of manure storage"/>
          <p:cNvPicPr>
            <a:picLocks noGrp="1" noChangeAspect="1"/>
          </p:cNvPicPr>
          <p:nvPr>
            <p:ph sz="half" idx="4294967295"/>
          </p:nvPr>
        </p:nvPicPr>
        <p:blipFill>
          <a:blip r:embed="rId3" cstate="email">
            <a:extLst>
              <a:ext uri="{28A0092B-C50C-407E-A947-70E740481C1C}">
                <a14:useLocalDpi xmlns:a14="http://schemas.microsoft.com/office/drawing/2010/main"/>
              </a:ext>
            </a:extLst>
          </a:blip>
          <a:stretch>
            <a:fillRect/>
          </a:stretch>
        </p:blipFill>
        <p:spPr>
          <a:xfrm>
            <a:off x="6711950" y="2225676"/>
            <a:ext cx="3956050" cy="2638425"/>
          </a:xfrm>
        </p:spPr>
      </p:pic>
      <p:sp>
        <p:nvSpPr>
          <p:cNvPr id="2" name="Title 1"/>
          <p:cNvSpPr>
            <a:spLocks noGrp="1"/>
          </p:cNvSpPr>
          <p:nvPr>
            <p:ph type="title" idx="4294967295"/>
          </p:nvPr>
        </p:nvSpPr>
        <p:spPr>
          <a:xfrm>
            <a:off x="2517776" y="357189"/>
            <a:ext cx="8150225" cy="731837"/>
          </a:xfrm>
        </p:spPr>
        <p:txBody>
          <a:bodyPr>
            <a:normAutofit fontScale="90000"/>
          </a:bodyPr>
          <a:lstStyle/>
          <a:p>
            <a:r>
              <a:rPr lang="en-US" dirty="0" smtClean="0"/>
              <a:t>Carbon Dioxide (CO</a:t>
            </a:r>
            <a:r>
              <a:rPr lang="en-US" baseline="-25000" dirty="0" smtClean="0"/>
              <a:t>2</a:t>
            </a:r>
            <a:r>
              <a:rPr lang="en-US" dirty="0" smtClean="0"/>
              <a:t>)</a:t>
            </a:r>
            <a:endParaRPr lang="en-US" dirty="0"/>
          </a:p>
        </p:txBody>
      </p:sp>
    </p:spTree>
    <p:extLst>
      <p:ext uri="{BB962C8B-B14F-4D97-AF65-F5344CB8AC3E}">
        <p14:creationId xmlns:p14="http://schemas.microsoft.com/office/powerpoint/2010/main" val="3835623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Carbon Dioxide</a:t>
            </a:r>
            <a:endParaRPr lang="en-US" dirty="0"/>
          </a:p>
        </p:txBody>
      </p:sp>
      <p:sp>
        <p:nvSpPr>
          <p:cNvPr id="5" name="Content Placeholder 4"/>
          <p:cNvSpPr>
            <a:spLocks noGrp="1"/>
          </p:cNvSpPr>
          <p:nvPr>
            <p:ph idx="1"/>
          </p:nvPr>
        </p:nvSpPr>
        <p:spPr/>
        <p:txBody>
          <a:bodyPr/>
          <a:lstStyle/>
          <a:p>
            <a:r>
              <a:rPr lang="en-US" dirty="0"/>
              <a:t>Carbon dioxide (CO</a:t>
            </a:r>
            <a:r>
              <a:rPr lang="en-US" baseline="-25000" dirty="0"/>
              <a:t>2</a:t>
            </a:r>
            <a:r>
              <a:rPr lang="en-US" dirty="0"/>
              <a:t>) is an odorless that is normally in the atmosphere [NIOSH/OSHA 1981]. Because this gas is heavier than air, it can settle near the bottom of the manure pit. At low concentrations, carbon dioxide can result in labored breathing, drowsiness, and headache. At high concentrations, carbon dioxide can displace enough oxygen to cause death by suffocation. </a:t>
            </a:r>
          </a:p>
        </p:txBody>
      </p:sp>
    </p:spTree>
    <p:extLst>
      <p:ext uri="{BB962C8B-B14F-4D97-AF65-F5344CB8AC3E}">
        <p14:creationId xmlns:p14="http://schemas.microsoft.com/office/powerpoint/2010/main" val="4266258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80" name="Rectangle 4"/>
          <p:cNvSpPr>
            <a:spLocks noGrp="1" noChangeArrowheads="1"/>
          </p:cNvSpPr>
          <p:nvPr>
            <p:ph type="title"/>
          </p:nvPr>
        </p:nvSpPr>
        <p:spPr>
          <a:xfrm>
            <a:off x="2209800" y="609600"/>
            <a:ext cx="8305800" cy="1371600"/>
          </a:xfrm>
          <a:effectLst/>
        </p:spPr>
        <p:txBody>
          <a:bodyPr vert="horz" lIns="90488" tIns="44450" rIns="90488" bIns="44450" rtlCol="0" anchor="ctr">
            <a:normAutofit fontScale="90000"/>
          </a:bodyPr>
          <a:lstStyle/>
          <a:p>
            <a:pPr algn="l" eaLnBrk="1" hangingPunct="1">
              <a:defRPr/>
            </a:pPr>
            <a:r>
              <a:rPr lang="en-US" sz="4800" b="1" u="sng" dirty="0">
                <a:effectLst>
                  <a:outerShdw blurRad="38100" dist="38100" dir="2700000" algn="tl">
                    <a:srgbClr val="000000"/>
                  </a:outerShdw>
                </a:effectLst>
              </a:rPr>
              <a:t>Statistics of Injury/Mortality:</a:t>
            </a:r>
            <a:br>
              <a:rPr lang="en-US" sz="4800" b="1" u="sng" dirty="0">
                <a:effectLst>
                  <a:outerShdw blurRad="38100" dist="38100" dir="2700000" algn="tl">
                    <a:srgbClr val="000000"/>
                  </a:outerShdw>
                </a:effectLst>
              </a:rPr>
            </a:br>
            <a:r>
              <a:rPr lang="en-US" dirty="0" smtClean="0"/>
              <a:t>U.S.</a:t>
            </a:r>
          </a:p>
        </p:txBody>
      </p:sp>
      <p:sp>
        <p:nvSpPr>
          <p:cNvPr id="75781" name="Rectangle 5"/>
          <p:cNvSpPr>
            <a:spLocks noGrp="1" noChangeArrowheads="1"/>
          </p:cNvSpPr>
          <p:nvPr>
            <p:ph type="body" idx="1"/>
          </p:nvPr>
        </p:nvSpPr>
        <p:spPr>
          <a:xfrm>
            <a:off x="2133600" y="2057400"/>
            <a:ext cx="3733800" cy="4038600"/>
          </a:xfrm>
        </p:spPr>
        <p:txBody>
          <a:bodyPr vert="horz" lIns="90488" tIns="44450" rIns="90488" bIns="44450" rtlCol="0">
            <a:normAutofit lnSpcReduction="10000"/>
          </a:bodyPr>
          <a:lstStyle/>
          <a:p>
            <a:pPr eaLnBrk="1" hangingPunct="1"/>
            <a:r>
              <a:rPr lang="en-US" dirty="0" smtClean="0"/>
              <a:t>70,000 Disabling Injuries</a:t>
            </a:r>
          </a:p>
          <a:p>
            <a:pPr eaLnBrk="1" hangingPunct="1"/>
            <a:r>
              <a:rPr lang="en-US" dirty="0" smtClean="0"/>
              <a:t>500 Fatalities (2013)</a:t>
            </a:r>
          </a:p>
          <a:p>
            <a:pPr eaLnBrk="1" hangingPunct="1"/>
            <a:r>
              <a:rPr lang="en-US" dirty="0" smtClean="0"/>
              <a:t>40% are tractor related</a:t>
            </a:r>
          </a:p>
          <a:p>
            <a:pPr eaLnBrk="1" hangingPunct="1"/>
            <a:r>
              <a:rPr lang="en-US" dirty="0" smtClean="0"/>
              <a:t>23.2 deaths per 100,000 workers</a:t>
            </a:r>
          </a:p>
        </p:txBody>
      </p:sp>
      <p:graphicFrame>
        <p:nvGraphicFramePr>
          <p:cNvPr id="7172" name="Object 6" title="Image of the US">
            <a:hlinkClick r:id="" action="ppaction://ole?verb=0"/>
          </p:cNvPr>
          <p:cNvGraphicFramePr>
            <a:graphicFrameLocks/>
          </p:cNvGraphicFramePr>
          <p:nvPr>
            <p:extLst>
              <p:ext uri="{D42A27DB-BD31-4B8C-83A1-F6EECF244321}">
                <p14:modId xmlns:p14="http://schemas.microsoft.com/office/powerpoint/2010/main" val="3080354569"/>
              </p:ext>
            </p:extLst>
          </p:nvPr>
        </p:nvGraphicFramePr>
        <p:xfrm>
          <a:off x="5410200" y="2286000"/>
          <a:ext cx="4648200" cy="2959100"/>
        </p:xfrm>
        <a:graphic>
          <a:graphicData uri="http://schemas.openxmlformats.org/presentationml/2006/ole">
            <mc:AlternateContent xmlns:mc="http://schemas.openxmlformats.org/markup-compatibility/2006">
              <mc:Choice xmlns:v="urn:schemas-microsoft-com:vml" Requires="v">
                <p:oleObj spid="_x0000_s3206" name="Clip" r:id="rId4" imgW="4838700" imgH="2806700" progId="MS_ClipArt_Gallery.5">
                  <p:embed/>
                </p:oleObj>
              </mc:Choice>
              <mc:Fallback>
                <p:oleObj name="Clip" r:id="rId4" imgW="4838700" imgH="2806700" progId="MS_ClipArt_Gallery.5">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2286000"/>
                        <a:ext cx="4648200" cy="29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599999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068286" y="185057"/>
            <a:ext cx="7772400" cy="1001486"/>
          </a:xfrm>
        </p:spPr>
        <p:txBody>
          <a:bodyPr/>
          <a:lstStyle/>
          <a:p>
            <a:pPr>
              <a:defRPr/>
            </a:pPr>
            <a:r>
              <a:rPr lang="en-US" sz="4800" b="1" dirty="0"/>
              <a:t>Ventilate the Space</a:t>
            </a:r>
          </a:p>
        </p:txBody>
      </p:sp>
      <p:sp>
        <p:nvSpPr>
          <p:cNvPr id="55299" name="Rectangle 3"/>
          <p:cNvSpPr>
            <a:spLocks noGrp="1" noChangeArrowheads="1"/>
          </p:cNvSpPr>
          <p:nvPr>
            <p:ph type="body" sz="half" idx="1"/>
          </p:nvPr>
        </p:nvSpPr>
        <p:spPr>
          <a:xfrm>
            <a:off x="794657" y="1186543"/>
            <a:ext cx="3962400" cy="5029200"/>
          </a:xfrm>
          <a:noFill/>
        </p:spPr>
        <p:txBody>
          <a:bodyPr/>
          <a:lstStyle/>
          <a:p>
            <a:pPr>
              <a:buClr>
                <a:schemeClr val="hlink"/>
              </a:buClr>
              <a:buSzTx/>
              <a:buFont typeface="Wingdings" pitchFamily="2" charset="2"/>
              <a:buChar char="Ø"/>
            </a:pPr>
            <a:r>
              <a:rPr lang="en-US" sz="2400" b="1" dirty="0"/>
              <a:t>Use mechanical ventilation</a:t>
            </a:r>
            <a:endParaRPr lang="en-US" sz="2400" dirty="0"/>
          </a:p>
          <a:p>
            <a:pPr lvl="1">
              <a:buClr>
                <a:schemeClr val="hlink"/>
              </a:buClr>
              <a:buFont typeface="Wingdings" pitchFamily="2" charset="2"/>
              <a:buChar char="§"/>
            </a:pPr>
            <a:r>
              <a:rPr lang="en-US" sz="2000" dirty="0"/>
              <a:t>Fans</a:t>
            </a:r>
          </a:p>
          <a:p>
            <a:pPr>
              <a:buClr>
                <a:schemeClr val="hlink"/>
              </a:buClr>
              <a:buSzTx/>
              <a:buFont typeface="Wingdings" pitchFamily="2" charset="2"/>
              <a:buChar char="Ø"/>
            </a:pPr>
            <a:r>
              <a:rPr lang="en-US" sz="2400" b="1" dirty="0"/>
              <a:t>Ventilate at the rate of at least four (4) volumes per hour</a:t>
            </a:r>
          </a:p>
          <a:p>
            <a:pPr lvl="1">
              <a:buClr>
                <a:schemeClr val="hlink"/>
              </a:buClr>
              <a:buFont typeface="Wingdings" pitchFamily="2" charset="2"/>
              <a:buChar char="§"/>
            </a:pPr>
            <a:r>
              <a:rPr lang="en-US" sz="2000" dirty="0"/>
              <a:t>Larger spaces require more ventilation</a:t>
            </a:r>
          </a:p>
          <a:p>
            <a:pPr>
              <a:buClr>
                <a:schemeClr val="hlink"/>
              </a:buClr>
              <a:buSzTx/>
              <a:buFont typeface="Wingdings" pitchFamily="2" charset="2"/>
              <a:buChar char="Ø"/>
            </a:pPr>
            <a:r>
              <a:rPr lang="en-US" sz="2400" b="1" dirty="0"/>
              <a:t>Make sure air supply is not contaminated</a:t>
            </a:r>
          </a:p>
          <a:p>
            <a:pPr lvl="1">
              <a:buClr>
                <a:schemeClr val="hlink"/>
              </a:buClr>
              <a:buFont typeface="Wingdings" pitchFamily="2" charset="2"/>
              <a:buChar char="§"/>
            </a:pPr>
            <a:r>
              <a:rPr lang="en-US" sz="1800" dirty="0"/>
              <a:t>Ventilation air supply must be from fresh air uncontaminated with flammables, toxins, etc.</a:t>
            </a:r>
          </a:p>
          <a:p>
            <a:pPr lvl="1">
              <a:buClr>
                <a:schemeClr val="hlink"/>
              </a:buClr>
              <a:buFont typeface="Wingdings" pitchFamily="2" charset="2"/>
              <a:buChar char="§"/>
            </a:pPr>
            <a:r>
              <a:rPr lang="en-US" sz="1800" b="1" dirty="0"/>
              <a:t>Gas powered fans can be Dangerous</a:t>
            </a:r>
          </a:p>
        </p:txBody>
      </p:sp>
      <p:pic>
        <p:nvPicPr>
          <p:cNvPr id="2" name="Picture 1" title="Image of mechanical ventilati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57586" y="1643743"/>
            <a:ext cx="6096000" cy="4572000"/>
          </a:xfrm>
          <a:prstGeom prst="rect">
            <a:avLst/>
          </a:prstGeom>
        </p:spPr>
      </p:pic>
    </p:spTree>
    <p:extLst>
      <p:ext uri="{BB962C8B-B14F-4D97-AF65-F5344CB8AC3E}">
        <p14:creationId xmlns:p14="http://schemas.microsoft.com/office/powerpoint/2010/main" val="2302675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title="Bar graph - Good Air"/>
          <p:cNvSpPr>
            <a:spLocks noChangeArrowheads="1"/>
          </p:cNvSpPr>
          <p:nvPr/>
        </p:nvSpPr>
        <p:spPr bwMode="auto">
          <a:xfrm>
            <a:off x="9093200" y="1797049"/>
            <a:ext cx="1955800" cy="1022351"/>
          </a:xfrm>
          <a:prstGeom prst="rect">
            <a:avLst/>
          </a:prstGeom>
          <a:solidFill>
            <a:srgbClr val="5B9BD5"/>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 name="Text Box 3"/>
          <p:cNvSpPr txBox="1">
            <a:spLocks noChangeArrowheads="1"/>
          </p:cNvSpPr>
          <p:nvPr/>
        </p:nvSpPr>
        <p:spPr bwMode="auto">
          <a:xfrm>
            <a:off x="9578181" y="2118914"/>
            <a:ext cx="985837" cy="378619"/>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1" u="none" strike="noStrike" cap="none" normalizeH="0" baseline="0" dirty="0" smtClean="0">
                <a:ln>
                  <a:noFill/>
                </a:ln>
                <a:solidFill>
                  <a:srgbClr val="5B9BD5"/>
                </a:solidFill>
                <a:effectLst/>
                <a:latin typeface="Calibri" panose="020F0502020204030204" pitchFamily="34" charset="0"/>
              </a:rPr>
              <a:t>GOOD AIR</a:t>
            </a:r>
            <a:endParaRPr kumimoji="0" lang="en-US" sz="1400" b="0" i="0" u="none" strike="noStrike" cap="none" normalizeH="0" baseline="0" dirty="0" smtClean="0">
              <a:ln>
                <a:noFill/>
              </a:ln>
              <a:solidFill>
                <a:schemeClr val="tx1"/>
              </a:solidFill>
              <a:effectLst/>
              <a:latin typeface="Arial" panose="020B0604020202020204" pitchFamily="34" charset="0"/>
            </a:endParaRPr>
          </a:p>
        </p:txBody>
      </p:sp>
      <p:sp>
        <p:nvSpPr>
          <p:cNvPr id="4" name="Rectangle 4" title="Bar graph - Bad Air"/>
          <p:cNvSpPr>
            <a:spLocks noChangeArrowheads="1"/>
          </p:cNvSpPr>
          <p:nvPr/>
        </p:nvSpPr>
        <p:spPr bwMode="auto">
          <a:xfrm>
            <a:off x="9093200" y="2819400"/>
            <a:ext cx="1955800" cy="1133475"/>
          </a:xfrm>
          <a:prstGeom prst="rect">
            <a:avLst/>
          </a:prstGeom>
          <a:solidFill>
            <a:srgbClr val="FFFF00"/>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 name="Text Box 5"/>
          <p:cNvSpPr txBox="1">
            <a:spLocks noChangeArrowheads="1"/>
          </p:cNvSpPr>
          <p:nvPr/>
        </p:nvSpPr>
        <p:spPr bwMode="auto">
          <a:xfrm>
            <a:off x="9578181" y="3081336"/>
            <a:ext cx="985836" cy="434976"/>
          </a:xfrm>
          <a:prstGeom prst="rect">
            <a:avLst/>
          </a:prstGeom>
          <a:solidFill>
            <a:srgbClr val="FFFFFF"/>
          </a:solidFill>
          <a:ln w="25400" algn="ctr">
            <a:solidFill>
              <a:srgbClr val="FFFF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1" u="none" strike="noStrike" cap="none" normalizeH="0" baseline="0" dirty="0" smtClean="0">
                <a:ln>
                  <a:noFill/>
                </a:ln>
                <a:solidFill>
                  <a:srgbClr val="000000"/>
                </a:solidFill>
                <a:effectLst/>
                <a:latin typeface="Calibri" panose="020F0502020204030204" pitchFamily="34" charset="0"/>
              </a:rPr>
              <a:t>BAD AIR</a:t>
            </a:r>
            <a:endParaRPr kumimoji="0" lang="en-US" sz="1600" b="0" i="0" u="none" strike="noStrike" cap="none" normalizeH="0" baseline="0" dirty="0" smtClean="0">
              <a:ln>
                <a:noFill/>
              </a:ln>
              <a:solidFill>
                <a:schemeClr val="tx1"/>
              </a:solidFill>
              <a:effectLst/>
              <a:latin typeface="Arial" panose="020B0604020202020204" pitchFamily="34" charset="0"/>
            </a:endParaRPr>
          </a:p>
        </p:txBody>
      </p:sp>
      <p:sp>
        <p:nvSpPr>
          <p:cNvPr id="6" name="Rectangle 6" title="Bar Graphp - Deadly Air"/>
          <p:cNvSpPr>
            <a:spLocks noChangeArrowheads="1"/>
          </p:cNvSpPr>
          <p:nvPr/>
        </p:nvSpPr>
        <p:spPr bwMode="auto">
          <a:xfrm>
            <a:off x="9093200" y="3952875"/>
            <a:ext cx="1955800" cy="1393825"/>
          </a:xfrm>
          <a:prstGeom prst="rect">
            <a:avLst/>
          </a:prstGeom>
          <a:solidFill>
            <a:srgbClr val="FF0000"/>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Text Box 7"/>
          <p:cNvSpPr txBox="1">
            <a:spLocks noChangeArrowheads="1"/>
          </p:cNvSpPr>
          <p:nvPr/>
        </p:nvSpPr>
        <p:spPr bwMode="auto">
          <a:xfrm>
            <a:off x="9578181" y="4430315"/>
            <a:ext cx="1130299" cy="438944"/>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1" u="none" strike="noStrike" cap="none" normalizeH="0" baseline="0" dirty="0" smtClean="0">
                <a:ln>
                  <a:noFill/>
                </a:ln>
                <a:solidFill>
                  <a:srgbClr val="000000"/>
                </a:solidFill>
                <a:effectLst/>
                <a:latin typeface="Calibri" panose="020F0502020204030204" pitchFamily="34" charset="0"/>
              </a:rPr>
              <a:t>DEADLY AIR</a:t>
            </a:r>
            <a:endParaRPr kumimoji="0" lang="en-US" sz="1600" b="0" i="0" u="none" strike="noStrike" cap="none" normalizeH="0" baseline="0" dirty="0" smtClean="0">
              <a:ln>
                <a:noFill/>
              </a:ln>
              <a:solidFill>
                <a:schemeClr val="tx1"/>
              </a:solidFill>
              <a:effectLst/>
              <a:latin typeface="Arial" panose="020B0604020202020204" pitchFamily="34" charset="0"/>
            </a:endParaRPr>
          </a:p>
        </p:txBody>
      </p:sp>
      <p:sp>
        <p:nvSpPr>
          <p:cNvPr id="9" name="TextBox 8"/>
          <p:cNvSpPr txBox="1"/>
          <p:nvPr/>
        </p:nvSpPr>
        <p:spPr>
          <a:xfrm>
            <a:off x="1587500" y="1797049"/>
            <a:ext cx="6286500" cy="2062103"/>
          </a:xfrm>
          <a:prstGeom prst="rect">
            <a:avLst/>
          </a:prstGeom>
          <a:noFill/>
        </p:spPr>
        <p:txBody>
          <a:bodyPr wrap="square" rtlCol="0">
            <a:spAutoFit/>
          </a:bodyPr>
          <a:lstStyle/>
          <a:p>
            <a:r>
              <a:rPr lang="en-US" sz="3200" dirty="0" smtClean="0"/>
              <a:t>Always test the air at different levels of the structure to make sure it is safe. The air might be clear at the top and deadly at the bottom.</a:t>
            </a:r>
            <a:endParaRPr lang="en-US" sz="3200" dirty="0"/>
          </a:p>
        </p:txBody>
      </p:sp>
      <p:sp>
        <p:nvSpPr>
          <p:cNvPr id="8" name="Title 7"/>
          <p:cNvSpPr>
            <a:spLocks noGrp="1"/>
          </p:cNvSpPr>
          <p:nvPr>
            <p:ph type="title"/>
          </p:nvPr>
        </p:nvSpPr>
        <p:spPr>
          <a:xfrm>
            <a:off x="685800" y="176608"/>
            <a:ext cx="10363200" cy="1143000"/>
          </a:xfrm>
        </p:spPr>
        <p:txBody>
          <a:bodyPr/>
          <a:lstStyle/>
          <a:p>
            <a:r>
              <a:rPr lang="en-US" dirty="0" smtClean="0"/>
              <a:t>Air quality</a:t>
            </a:r>
            <a:endParaRPr lang="en-US" dirty="0"/>
          </a:p>
        </p:txBody>
      </p:sp>
    </p:spTree>
    <p:extLst>
      <p:ext uri="{BB962C8B-B14F-4D97-AF65-F5344CB8AC3E}">
        <p14:creationId xmlns:p14="http://schemas.microsoft.com/office/powerpoint/2010/main" val="2475614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057400" y="304800"/>
            <a:ext cx="7848600" cy="1371600"/>
          </a:xfrm>
        </p:spPr>
        <p:txBody>
          <a:bodyPr>
            <a:normAutofit fontScale="90000"/>
          </a:bodyPr>
          <a:lstStyle/>
          <a:p>
            <a:pPr>
              <a:defRPr/>
            </a:pPr>
            <a:r>
              <a:rPr lang="en-US" b="1" dirty="0" smtClean="0"/>
              <a:t>Atmosphere Testing Shall Be Performed:</a:t>
            </a:r>
          </a:p>
        </p:txBody>
      </p:sp>
      <p:sp>
        <p:nvSpPr>
          <p:cNvPr id="57347" name="Rectangle 3"/>
          <p:cNvSpPr>
            <a:spLocks noGrp="1" noChangeArrowheads="1"/>
          </p:cNvSpPr>
          <p:nvPr>
            <p:ph idx="1"/>
          </p:nvPr>
        </p:nvSpPr>
        <p:spPr>
          <a:noFill/>
        </p:spPr>
        <p:txBody>
          <a:bodyPr/>
          <a:lstStyle/>
          <a:p>
            <a:pPr>
              <a:buClr>
                <a:schemeClr val="hlink"/>
              </a:buClr>
              <a:buFont typeface="Wingdings" pitchFamily="2" charset="2"/>
              <a:buChar char="Ø"/>
            </a:pPr>
            <a:r>
              <a:rPr lang="en-US" b="1" dirty="0" smtClean="0"/>
              <a:t>Prior to every entry when the space is vacant;</a:t>
            </a:r>
          </a:p>
          <a:p>
            <a:pPr>
              <a:buClr>
                <a:schemeClr val="hlink"/>
              </a:buClr>
              <a:buFont typeface="Wingdings" pitchFamily="2" charset="2"/>
              <a:buChar char="Ø"/>
            </a:pPr>
            <a:r>
              <a:rPr lang="en-US" b="1" dirty="0" smtClean="0"/>
              <a:t>At least hourly for permit-required confined spaces.</a:t>
            </a:r>
          </a:p>
          <a:p>
            <a:pPr>
              <a:buClr>
                <a:schemeClr val="hlink"/>
              </a:buClr>
              <a:buFont typeface="Wingdings" pitchFamily="2" charset="2"/>
              <a:buChar char="Ø"/>
            </a:pPr>
            <a:r>
              <a:rPr lang="en-US" b="1" dirty="0" smtClean="0"/>
              <a:t>More frequently, if conditions or suspicions warrant.</a:t>
            </a:r>
          </a:p>
        </p:txBody>
      </p:sp>
    </p:spTree>
    <p:extLst>
      <p:ext uri="{BB962C8B-B14F-4D97-AF65-F5344CB8AC3E}">
        <p14:creationId xmlns:p14="http://schemas.microsoft.com/office/powerpoint/2010/main" val="1352387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209800" y="76200"/>
            <a:ext cx="7772400" cy="1143000"/>
          </a:xfrm>
        </p:spPr>
        <p:txBody>
          <a:bodyPr/>
          <a:lstStyle/>
          <a:p>
            <a:pPr>
              <a:defRPr/>
            </a:pPr>
            <a:r>
              <a:rPr lang="en-US" sz="4800" b="1" dirty="0"/>
              <a:t>Test the Atmosphere</a:t>
            </a:r>
          </a:p>
        </p:txBody>
      </p:sp>
      <p:sp>
        <p:nvSpPr>
          <p:cNvPr id="56323" name="Rectangle 3"/>
          <p:cNvSpPr>
            <a:spLocks noGrp="1" noChangeArrowheads="1"/>
          </p:cNvSpPr>
          <p:nvPr>
            <p:ph idx="1"/>
          </p:nvPr>
        </p:nvSpPr>
        <p:spPr>
          <a:xfrm>
            <a:off x="2209800" y="1978026"/>
            <a:ext cx="7772400" cy="4422775"/>
          </a:xfrm>
          <a:noFill/>
        </p:spPr>
        <p:txBody>
          <a:bodyPr/>
          <a:lstStyle/>
          <a:p>
            <a:pPr>
              <a:lnSpc>
                <a:spcPct val="90000"/>
              </a:lnSpc>
              <a:buClr>
                <a:schemeClr val="hlink"/>
              </a:buClr>
              <a:buSzTx/>
              <a:buFont typeface="Wingdings" pitchFamily="2" charset="2"/>
              <a:buChar char="Ø"/>
            </a:pPr>
            <a:r>
              <a:rPr lang="en-US" sz="2800" b="1" dirty="0"/>
              <a:t>Check for Oxygen Content:</a:t>
            </a:r>
          </a:p>
          <a:p>
            <a:pPr lvl="1">
              <a:lnSpc>
                <a:spcPct val="90000"/>
              </a:lnSpc>
              <a:buClr>
                <a:schemeClr val="hlink"/>
              </a:buClr>
              <a:buFont typeface="Wingdings" pitchFamily="2" charset="2"/>
              <a:buChar char="§"/>
            </a:pPr>
            <a:r>
              <a:rPr lang="en-US" dirty="0" smtClean="0"/>
              <a:t>At least 19.5% and less than 23.5%</a:t>
            </a:r>
          </a:p>
          <a:p>
            <a:pPr>
              <a:lnSpc>
                <a:spcPct val="90000"/>
              </a:lnSpc>
              <a:buClr>
                <a:schemeClr val="hlink"/>
              </a:buClr>
              <a:buSzTx/>
              <a:buFont typeface="Wingdings" pitchFamily="2" charset="2"/>
              <a:buChar char="Ø"/>
            </a:pPr>
            <a:r>
              <a:rPr lang="en-US" sz="2800" b="1" dirty="0"/>
              <a:t>Check for Combustibles:</a:t>
            </a:r>
          </a:p>
          <a:p>
            <a:pPr lvl="1">
              <a:lnSpc>
                <a:spcPct val="90000"/>
              </a:lnSpc>
              <a:buClr>
                <a:schemeClr val="hlink"/>
              </a:buClr>
              <a:buFont typeface="Wingdings" pitchFamily="2" charset="2"/>
              <a:buChar char="§"/>
            </a:pPr>
            <a:r>
              <a:rPr lang="en-US" dirty="0" smtClean="0"/>
              <a:t>Less than 10% of the LEL</a:t>
            </a:r>
          </a:p>
          <a:p>
            <a:pPr>
              <a:lnSpc>
                <a:spcPct val="90000"/>
              </a:lnSpc>
              <a:buClr>
                <a:schemeClr val="hlink"/>
              </a:buClr>
              <a:buSzTx/>
              <a:buFont typeface="Wingdings" pitchFamily="2" charset="2"/>
              <a:buChar char="Ø"/>
            </a:pPr>
            <a:r>
              <a:rPr lang="en-US" sz="2800" b="1" dirty="0"/>
              <a:t>Check for Toxic Gases:</a:t>
            </a:r>
            <a:endParaRPr lang="en-US" sz="2800" dirty="0"/>
          </a:p>
          <a:p>
            <a:pPr lvl="1">
              <a:lnSpc>
                <a:spcPct val="90000"/>
              </a:lnSpc>
              <a:buClr>
                <a:schemeClr val="hlink"/>
              </a:buClr>
              <a:buFont typeface="Wingdings" pitchFamily="2" charset="2"/>
              <a:buChar char="§"/>
            </a:pPr>
            <a:r>
              <a:rPr lang="en-US" dirty="0" smtClean="0"/>
              <a:t>Most commonly carbon monoxide (PEL 50 ppm)</a:t>
            </a:r>
          </a:p>
          <a:p>
            <a:pPr lvl="1">
              <a:lnSpc>
                <a:spcPct val="90000"/>
              </a:lnSpc>
              <a:buClr>
                <a:schemeClr val="hlink"/>
              </a:buClr>
              <a:buFont typeface="Wingdings" pitchFamily="2" charset="2"/>
              <a:buChar char="§"/>
            </a:pPr>
            <a:r>
              <a:rPr lang="en-US" dirty="0" smtClean="0"/>
              <a:t>or any other hazardous materials as determined by the use of the space.</a:t>
            </a:r>
          </a:p>
        </p:txBody>
      </p:sp>
      <p:sp>
        <p:nvSpPr>
          <p:cNvPr id="56324" name="Rectangle 4"/>
          <p:cNvSpPr>
            <a:spLocks noChangeArrowheads="1"/>
          </p:cNvSpPr>
          <p:nvPr/>
        </p:nvSpPr>
        <p:spPr bwMode="auto">
          <a:xfrm>
            <a:off x="2514600" y="1295401"/>
            <a:ext cx="7162800" cy="519113"/>
          </a:xfrm>
          <a:prstGeom prst="rect">
            <a:avLst/>
          </a:prstGeom>
          <a:noFill/>
          <a:ln w="9525">
            <a:noFill/>
            <a:miter lim="800000"/>
            <a:headEnd/>
            <a:tailEnd/>
          </a:ln>
        </p:spPr>
        <p:txBody>
          <a:bodyPr lIns="92075" tIns="46038" rIns="92075" bIns="46038">
            <a:spAutoFit/>
          </a:bodyPr>
          <a:lstStyle/>
          <a:p>
            <a:pPr>
              <a:spcBef>
                <a:spcPct val="50000"/>
              </a:spcBef>
              <a:buClrTx/>
              <a:buSzTx/>
              <a:buFontTx/>
              <a:buNone/>
            </a:pPr>
            <a:r>
              <a:rPr lang="en-US" sz="2800" b="1" dirty="0">
                <a:latin typeface="Arial" charset="0"/>
              </a:rPr>
              <a:t>In this order:</a:t>
            </a:r>
            <a:endParaRPr lang="en-US" sz="2400" b="1" dirty="0">
              <a:latin typeface="Arial" charset="0"/>
            </a:endParaRPr>
          </a:p>
        </p:txBody>
      </p:sp>
      <p:pic>
        <p:nvPicPr>
          <p:cNvPr id="56325" name="Picture 5" descr="GASMONI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48601" y="2362200"/>
            <a:ext cx="2409825" cy="2057400"/>
          </a:xfrm>
          <a:prstGeom prst="rect">
            <a:avLst/>
          </a:prstGeom>
          <a:noFill/>
          <a:ln w="9525">
            <a:noFill/>
            <a:miter lim="800000"/>
            <a:headEnd/>
            <a:tailEnd/>
          </a:ln>
        </p:spPr>
      </p:pic>
    </p:spTree>
    <p:extLst>
      <p:ext uri="{BB962C8B-B14F-4D97-AF65-F5344CB8AC3E}">
        <p14:creationId xmlns:p14="http://schemas.microsoft.com/office/powerpoint/2010/main" val="884871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2209800" y="228600"/>
            <a:ext cx="7772400" cy="1143000"/>
          </a:xfrm>
        </p:spPr>
        <p:txBody>
          <a:bodyPr/>
          <a:lstStyle/>
          <a:p>
            <a:pPr>
              <a:defRPr/>
            </a:pPr>
            <a:r>
              <a:rPr lang="en-US" dirty="0" smtClean="0">
                <a:effectLst>
                  <a:outerShdw blurRad="38100" dist="38100" dir="2700000" algn="tl">
                    <a:srgbClr val="FFFFFF"/>
                  </a:outerShdw>
                </a:effectLst>
              </a:rPr>
              <a:t>Personal Protective Equipment</a:t>
            </a:r>
          </a:p>
        </p:txBody>
      </p:sp>
      <p:sp>
        <p:nvSpPr>
          <p:cNvPr id="59395" name="Rectangle 3"/>
          <p:cNvSpPr>
            <a:spLocks noGrp="1" noChangeArrowheads="1"/>
          </p:cNvSpPr>
          <p:nvPr>
            <p:ph sz="half" idx="1"/>
          </p:nvPr>
        </p:nvSpPr>
        <p:spPr>
          <a:xfrm>
            <a:off x="2209800" y="1752600"/>
            <a:ext cx="3810000" cy="4114800"/>
          </a:xfrm>
        </p:spPr>
        <p:txBody>
          <a:bodyPr/>
          <a:lstStyle/>
          <a:p>
            <a:pPr>
              <a:buFont typeface="Monotype Sorts" pitchFamily="2" charset="2"/>
              <a:buNone/>
            </a:pPr>
            <a:r>
              <a:rPr lang="en-US" dirty="0" smtClean="0">
                <a:solidFill>
                  <a:schemeClr val="bg2"/>
                </a:solidFill>
              </a:rPr>
              <a:t>	</a:t>
            </a:r>
            <a:r>
              <a:rPr lang="en-US" dirty="0" smtClean="0"/>
              <a:t>Once all the hazards are identified, the space has been ventilated and the atmosphere checked, determine what personal protective equipment will be necessary.</a:t>
            </a:r>
          </a:p>
        </p:txBody>
      </p:sp>
      <p:sp>
        <p:nvSpPr>
          <p:cNvPr id="59396" name="Rectangle 4"/>
          <p:cNvSpPr>
            <a:spLocks noGrp="1" noChangeArrowheads="1"/>
          </p:cNvSpPr>
          <p:nvPr>
            <p:ph sz="half" idx="2"/>
          </p:nvPr>
        </p:nvSpPr>
        <p:spPr>
          <a:xfrm>
            <a:off x="6172200" y="1600200"/>
            <a:ext cx="3810000" cy="4419600"/>
          </a:xfrm>
        </p:spPr>
        <p:txBody>
          <a:bodyPr/>
          <a:lstStyle/>
          <a:p>
            <a:pPr>
              <a:buClr>
                <a:schemeClr val="hlink"/>
              </a:buClr>
            </a:pPr>
            <a:r>
              <a:rPr lang="en-US" dirty="0" smtClean="0"/>
              <a:t>Hard Hats</a:t>
            </a:r>
          </a:p>
          <a:p>
            <a:pPr>
              <a:buClr>
                <a:schemeClr val="hlink"/>
              </a:buClr>
            </a:pPr>
            <a:r>
              <a:rPr lang="en-US" dirty="0" smtClean="0"/>
              <a:t>Eye Protection</a:t>
            </a:r>
          </a:p>
          <a:p>
            <a:pPr>
              <a:buClr>
                <a:schemeClr val="hlink"/>
              </a:buClr>
            </a:pPr>
            <a:r>
              <a:rPr lang="en-US" dirty="0" smtClean="0"/>
              <a:t>Hearing Protection</a:t>
            </a:r>
          </a:p>
          <a:p>
            <a:pPr>
              <a:buClr>
                <a:schemeClr val="hlink"/>
              </a:buClr>
            </a:pPr>
            <a:r>
              <a:rPr lang="en-US" dirty="0" smtClean="0"/>
              <a:t>Respirator</a:t>
            </a:r>
          </a:p>
          <a:p>
            <a:pPr>
              <a:buClr>
                <a:schemeClr val="hlink"/>
              </a:buClr>
            </a:pPr>
            <a:r>
              <a:rPr lang="en-US" dirty="0" smtClean="0"/>
              <a:t>Protective Coveralls</a:t>
            </a:r>
          </a:p>
          <a:p>
            <a:pPr>
              <a:buClr>
                <a:schemeClr val="hlink"/>
              </a:buClr>
            </a:pPr>
            <a:r>
              <a:rPr lang="en-US" dirty="0" smtClean="0"/>
              <a:t>Gloves</a:t>
            </a:r>
          </a:p>
          <a:p>
            <a:pPr>
              <a:buClr>
                <a:schemeClr val="hlink"/>
              </a:buClr>
            </a:pPr>
            <a:r>
              <a:rPr lang="en-US" dirty="0" smtClean="0"/>
              <a:t>Footwear</a:t>
            </a:r>
          </a:p>
          <a:p>
            <a:pPr>
              <a:buClr>
                <a:schemeClr val="hlink"/>
              </a:buClr>
            </a:pPr>
            <a:r>
              <a:rPr lang="en-US" dirty="0" smtClean="0"/>
              <a:t>Safety Harness</a:t>
            </a:r>
          </a:p>
        </p:txBody>
      </p:sp>
      <p:pic>
        <p:nvPicPr>
          <p:cNvPr id="59397" name="Picture 7" descr="Workboot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763000" y="4819650"/>
            <a:ext cx="762000" cy="571500"/>
          </a:xfrm>
          <a:prstGeom prst="rect">
            <a:avLst/>
          </a:prstGeom>
          <a:noFill/>
          <a:ln w="9525">
            <a:noFill/>
            <a:miter lim="800000"/>
            <a:headEnd/>
            <a:tailEnd/>
          </a:ln>
        </p:spPr>
      </p:pic>
      <p:pic>
        <p:nvPicPr>
          <p:cNvPr id="59398" name="Picture 8" descr="Hard Hat"/>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153400" y="1295400"/>
            <a:ext cx="838200" cy="628650"/>
          </a:xfrm>
          <a:prstGeom prst="rect">
            <a:avLst/>
          </a:prstGeom>
          <a:noFill/>
          <a:ln w="9525">
            <a:noFill/>
            <a:miter lim="800000"/>
            <a:headEnd/>
            <a:tailEnd/>
          </a:ln>
        </p:spPr>
      </p:pic>
      <p:pic>
        <p:nvPicPr>
          <p:cNvPr id="59399" name="Picture 9" descr="Eye Face Protection"/>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839200" y="2057400"/>
            <a:ext cx="914400" cy="685800"/>
          </a:xfrm>
          <a:prstGeom prst="rect">
            <a:avLst/>
          </a:prstGeom>
          <a:noFill/>
          <a:ln w="9525">
            <a:noFill/>
            <a:miter lim="800000"/>
            <a:headEnd/>
            <a:tailEnd/>
          </a:ln>
        </p:spPr>
      </p:pic>
      <p:pic>
        <p:nvPicPr>
          <p:cNvPr id="59400" name="Picture 10" descr="Respirators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382000" y="3124200"/>
            <a:ext cx="914400" cy="685800"/>
          </a:xfrm>
          <a:prstGeom prst="rect">
            <a:avLst/>
          </a:prstGeom>
          <a:noFill/>
          <a:ln w="9525">
            <a:noFill/>
            <a:miter lim="800000"/>
            <a:headEnd/>
            <a:tailEnd/>
          </a:ln>
        </p:spPr>
      </p:pic>
      <p:pic>
        <p:nvPicPr>
          <p:cNvPr id="59401" name="Picture 11" descr="hearing protection 1"/>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9525000" y="2819400"/>
            <a:ext cx="914400" cy="685800"/>
          </a:xfrm>
          <a:prstGeom prst="rect">
            <a:avLst/>
          </a:prstGeom>
          <a:noFill/>
          <a:ln w="9525">
            <a:noFill/>
            <a:miter lim="800000"/>
            <a:headEnd/>
            <a:tailEnd/>
          </a:ln>
        </p:spPr>
      </p:pic>
      <p:pic>
        <p:nvPicPr>
          <p:cNvPr id="59402" name="Picture 12" descr="gloves 1"/>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001000" y="4133850"/>
            <a:ext cx="838200" cy="628650"/>
          </a:xfrm>
          <a:prstGeom prst="rect">
            <a:avLst/>
          </a:prstGeom>
          <a:noFill/>
          <a:ln w="9525">
            <a:noFill/>
            <a:miter lim="800000"/>
            <a:headEnd/>
            <a:tailEnd/>
          </a:ln>
        </p:spPr>
      </p:pic>
      <p:pic>
        <p:nvPicPr>
          <p:cNvPr id="12" name="Picture 2" title="Image of a man wearing a ball cap"/>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665720" y="5770245"/>
            <a:ext cx="1097280" cy="822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48192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1752600" y="152400"/>
            <a:ext cx="8610600" cy="1219200"/>
          </a:xfrm>
        </p:spPr>
        <p:txBody>
          <a:bodyPr/>
          <a:lstStyle/>
          <a:p>
            <a:pPr>
              <a:defRPr/>
            </a:pPr>
            <a:r>
              <a:rPr lang="en-US" dirty="0" smtClean="0">
                <a:effectLst>
                  <a:outerShdw blurRad="38100" dist="38100" dir="2700000" algn="tl">
                    <a:srgbClr val="FFFFFF"/>
                  </a:outerShdw>
                </a:effectLst>
              </a:rPr>
              <a:t>Personal Protective </a:t>
            </a:r>
            <a:r>
              <a:rPr lang="en-US" dirty="0" smtClean="0">
                <a:effectLst>
                  <a:outerShdw blurRad="38100" dist="38100" dir="2700000" algn="tl">
                    <a:srgbClr val="FFFFFF"/>
                  </a:outerShdw>
                </a:effectLst>
              </a:rPr>
              <a:t>Equipment </a:t>
            </a:r>
            <a:endParaRPr lang="en-US" dirty="0" smtClean="0">
              <a:effectLst>
                <a:outerShdw blurRad="38100" dist="38100" dir="2700000" algn="tl">
                  <a:srgbClr val="FFFFFF"/>
                </a:outerShdw>
              </a:effectLst>
            </a:endParaRPr>
          </a:p>
        </p:txBody>
      </p:sp>
      <p:sp>
        <p:nvSpPr>
          <p:cNvPr id="60419" name="Rectangle 4"/>
          <p:cNvSpPr>
            <a:spLocks noGrp="1" noChangeArrowheads="1"/>
          </p:cNvSpPr>
          <p:nvPr>
            <p:ph type="body" sz="half" idx="1"/>
          </p:nvPr>
        </p:nvSpPr>
        <p:spPr>
          <a:xfrm>
            <a:off x="2057400" y="1447800"/>
            <a:ext cx="3810000" cy="2819400"/>
          </a:xfrm>
        </p:spPr>
        <p:txBody>
          <a:bodyPr>
            <a:normAutofit fontScale="92500"/>
          </a:bodyPr>
          <a:lstStyle/>
          <a:p>
            <a:pPr>
              <a:lnSpc>
                <a:spcPct val="90000"/>
              </a:lnSpc>
              <a:buFont typeface="Monotype Sorts" pitchFamily="2" charset="2"/>
              <a:buNone/>
            </a:pPr>
            <a:r>
              <a:rPr lang="en-US" sz="2800" dirty="0">
                <a:solidFill>
                  <a:schemeClr val="bg2"/>
                </a:solidFill>
              </a:rPr>
              <a:t>	</a:t>
            </a:r>
            <a:r>
              <a:rPr lang="en-US" dirty="0" smtClean="0"/>
              <a:t>Each entrant shall use a chest or full body harness or a boatswain’s chair, with a retrieval line attached to assist in removal. </a:t>
            </a:r>
          </a:p>
        </p:txBody>
      </p:sp>
      <p:sp>
        <p:nvSpPr>
          <p:cNvPr id="60421" name="Rectangle 10"/>
          <p:cNvSpPr>
            <a:spLocks noChangeArrowheads="1"/>
          </p:cNvSpPr>
          <p:nvPr/>
        </p:nvSpPr>
        <p:spPr bwMode="auto">
          <a:xfrm>
            <a:off x="2438400" y="4419601"/>
            <a:ext cx="7467600" cy="2246769"/>
          </a:xfrm>
          <a:prstGeom prst="rect">
            <a:avLst/>
          </a:prstGeom>
          <a:noFill/>
          <a:ln w="9525">
            <a:noFill/>
            <a:miter lim="800000"/>
            <a:headEnd/>
            <a:tailEnd/>
          </a:ln>
        </p:spPr>
        <p:txBody>
          <a:bodyPr>
            <a:spAutoFit/>
          </a:bodyPr>
          <a:lstStyle/>
          <a:p>
            <a:r>
              <a:rPr lang="en-US" sz="2800" dirty="0">
                <a:solidFill>
                  <a:srgbClr val="FF0000"/>
                </a:solidFill>
                <a:latin typeface="Brush Script MT" pitchFamily="66" charset="0"/>
              </a:rPr>
              <a:t>Exception – </a:t>
            </a:r>
            <a:r>
              <a:rPr lang="en-US" sz="2800" dirty="0">
                <a:solidFill>
                  <a:srgbClr val="0070C0"/>
                </a:solidFill>
                <a:latin typeface="Brush Script MT" pitchFamily="66" charset="0"/>
              </a:rPr>
              <a:t>Where the employer can demonstrate that the protection required is not feasible or creates a greater hazard, the employer shall provide an alternative means of protection which is demonstrated  to prevent the employee from sinking further than waist-deep in the grain.</a:t>
            </a:r>
          </a:p>
        </p:txBody>
      </p:sp>
      <p:pic>
        <p:nvPicPr>
          <p:cNvPr id="10242" name="Picture 2" title="Image of a man wearing a body harness"/>
          <p:cNvPicPr>
            <a:picLocks noGrp="1" noChangeAspect="1" noChangeArrowheads="1"/>
          </p:cNvPicPr>
          <p:nvPr>
            <p:ph type="clipArt" sz="half" idx="2"/>
          </p:nvPr>
        </p:nvPicPr>
        <p:blipFill>
          <a:blip r:embed="rId3" cstate="email">
            <a:extLst>
              <a:ext uri="{28A0092B-C50C-407E-A947-70E740481C1C}">
                <a14:useLocalDpi xmlns:a14="http://schemas.microsoft.com/office/drawing/2010/main"/>
              </a:ext>
            </a:extLst>
          </a:blip>
          <a:srcRect/>
          <a:stretch>
            <a:fillRect/>
          </a:stretch>
        </p:blipFill>
        <p:spPr bwMode="auto">
          <a:xfrm>
            <a:off x="6172200" y="1371600"/>
            <a:ext cx="38100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566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743200" y="0"/>
            <a:ext cx="8229600" cy="1143000"/>
          </a:xfrm>
        </p:spPr>
        <p:txBody>
          <a:bodyPr/>
          <a:lstStyle/>
          <a:p>
            <a:pPr eaLnBrk="1" hangingPunct="1"/>
            <a:r>
              <a:rPr lang="en-US" sz="4000" b="1" dirty="0"/>
              <a:t>Self-contained Breathing </a:t>
            </a:r>
            <a:r>
              <a:rPr lang="en-US" sz="4000" b="1" dirty="0" smtClean="0"/>
              <a:t>Apparatus (SCBA)</a:t>
            </a:r>
            <a:endParaRPr lang="en-US" sz="4000" b="1" dirty="0"/>
          </a:p>
        </p:txBody>
      </p:sp>
      <p:sp>
        <p:nvSpPr>
          <p:cNvPr id="28675" name="Rectangle 3"/>
          <p:cNvSpPr>
            <a:spLocks noGrp="1" noChangeArrowheads="1"/>
          </p:cNvSpPr>
          <p:nvPr>
            <p:ph type="body" sz="half" idx="1"/>
          </p:nvPr>
        </p:nvSpPr>
        <p:spPr>
          <a:xfrm>
            <a:off x="2895600" y="1600201"/>
            <a:ext cx="4191000" cy="4525963"/>
          </a:xfrm>
        </p:spPr>
        <p:txBody>
          <a:bodyPr/>
          <a:lstStyle/>
          <a:p>
            <a:pPr eaLnBrk="1" hangingPunct="1">
              <a:buFontTx/>
              <a:buNone/>
            </a:pPr>
            <a:r>
              <a:rPr lang="en-US" sz="2800" dirty="0">
                <a:solidFill>
                  <a:srgbClr val="FFFFFF"/>
                </a:solidFill>
              </a:rPr>
              <a:t>	</a:t>
            </a:r>
            <a:r>
              <a:rPr lang="en-US" sz="2200" dirty="0"/>
              <a:t>An atmosphere-supplying respirator for which the breathing air source is designed to be carried by the user.</a:t>
            </a:r>
          </a:p>
          <a:p>
            <a:pPr eaLnBrk="1" hangingPunct="1">
              <a:buFontTx/>
              <a:buNone/>
            </a:pPr>
            <a:r>
              <a:rPr lang="en-US" sz="2200" dirty="0"/>
              <a:t>    When to use:</a:t>
            </a:r>
          </a:p>
          <a:p>
            <a:pPr eaLnBrk="1" hangingPunct="1">
              <a:buFontTx/>
              <a:buNone/>
            </a:pPr>
            <a:r>
              <a:rPr lang="en-US" sz="2200" dirty="0"/>
              <a:t>	- Manure pits or confinement buildings during pit agitation or pumping</a:t>
            </a:r>
          </a:p>
          <a:p>
            <a:pPr eaLnBrk="1" hangingPunct="1">
              <a:buFontTx/>
              <a:buNone/>
            </a:pPr>
            <a:r>
              <a:rPr lang="en-US" sz="2200" dirty="0"/>
              <a:t>	- Environments with poor ventilation creating high levels of carbon monoxide</a:t>
            </a:r>
          </a:p>
          <a:p>
            <a:pPr eaLnBrk="1" hangingPunct="1">
              <a:buFontTx/>
              <a:buNone/>
            </a:pPr>
            <a:r>
              <a:rPr lang="en-US" sz="2200" dirty="0"/>
              <a:t>	- Fumigation in enclosed areas</a:t>
            </a:r>
          </a:p>
          <a:p>
            <a:pPr eaLnBrk="1" hangingPunct="1">
              <a:buFontTx/>
              <a:buNone/>
            </a:pPr>
            <a:r>
              <a:rPr lang="en-US" sz="2200" dirty="0"/>
              <a:t>	- Silo entry that is oxygen limiting</a:t>
            </a:r>
          </a:p>
          <a:p>
            <a:pPr eaLnBrk="1" hangingPunct="1">
              <a:buFontTx/>
              <a:buNone/>
            </a:pPr>
            <a:endParaRPr lang="en-US" sz="1800" dirty="0"/>
          </a:p>
          <a:p>
            <a:pPr eaLnBrk="1" hangingPunct="1">
              <a:buFontTx/>
              <a:buNone/>
            </a:pPr>
            <a:endParaRPr lang="en-US" sz="2000" dirty="0"/>
          </a:p>
          <a:p>
            <a:pPr eaLnBrk="1" hangingPunct="1"/>
            <a:endParaRPr lang="en-US" sz="2000" dirty="0"/>
          </a:p>
        </p:txBody>
      </p:sp>
      <p:pic>
        <p:nvPicPr>
          <p:cNvPr id="28676" name="Picture 4" title="Image of a person wearing a SCBA"/>
          <p:cNvPicPr>
            <a:picLocks noGrp="1" noChangeArrowheads="1"/>
          </p:cNvPicPr>
          <p:nvPr>
            <p:ph type="chart" sz="half" idx="2"/>
          </p:nvPr>
        </p:nvPicPr>
        <p:blipFill>
          <a:blip r:embed="rId3" cstate="email">
            <a:extLst>
              <a:ext uri="{28A0092B-C50C-407E-A947-70E740481C1C}">
                <a14:useLocalDpi xmlns:a14="http://schemas.microsoft.com/office/drawing/2010/main"/>
              </a:ext>
            </a:extLst>
          </a:blip>
          <a:srcRect/>
          <a:stretch>
            <a:fillRect/>
          </a:stretch>
        </p:blipFill>
        <p:spPr>
          <a:xfrm>
            <a:off x="7086601" y="2209800"/>
            <a:ext cx="3281363" cy="3429000"/>
          </a:xfrm>
          <a:noFill/>
        </p:spPr>
      </p:pic>
    </p:spTree>
    <p:extLst>
      <p:ext uri="{BB962C8B-B14F-4D97-AF65-F5344CB8AC3E}">
        <p14:creationId xmlns:p14="http://schemas.microsoft.com/office/powerpoint/2010/main" val="913073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751114" y="274638"/>
            <a:ext cx="10363200" cy="1143000"/>
          </a:xfrm>
        </p:spPr>
        <p:txBody>
          <a:bodyPr/>
          <a:lstStyle/>
          <a:p>
            <a:r>
              <a:rPr lang="en-US" dirty="0" smtClean="0"/>
              <a:t>Supplied Air Unit</a:t>
            </a:r>
            <a:endParaRPr lang="en-US" dirty="0"/>
          </a:p>
        </p:txBody>
      </p:sp>
      <p:sp>
        <p:nvSpPr>
          <p:cNvPr id="3" name="Content Placeholder 2"/>
          <p:cNvSpPr>
            <a:spLocks noGrp="1"/>
          </p:cNvSpPr>
          <p:nvPr>
            <p:ph idx="1"/>
          </p:nvPr>
        </p:nvSpPr>
        <p:spPr>
          <a:xfrm>
            <a:off x="2019300" y="1643744"/>
            <a:ext cx="8229600" cy="4525963"/>
          </a:xfrm>
        </p:spPr>
        <p:txBody>
          <a:bodyPr/>
          <a:lstStyle/>
          <a:p>
            <a:endParaRPr lang="en-US" dirty="0"/>
          </a:p>
        </p:txBody>
      </p:sp>
      <p:pic>
        <p:nvPicPr>
          <p:cNvPr id="19458" name="Picture 2" descr="MACK-NFPA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003252" y="1433404"/>
            <a:ext cx="8261695" cy="5212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9783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438400" y="0"/>
            <a:ext cx="8229600" cy="1143000"/>
          </a:xfrm>
        </p:spPr>
        <p:txBody>
          <a:bodyPr/>
          <a:lstStyle/>
          <a:p>
            <a:pPr eaLnBrk="1" hangingPunct="1"/>
            <a:r>
              <a:rPr lang="en-US" sz="4000" b="1" dirty="0"/>
              <a:t>Supplied Air Respirator</a:t>
            </a:r>
          </a:p>
        </p:txBody>
      </p:sp>
      <p:sp>
        <p:nvSpPr>
          <p:cNvPr id="27651" name="Rectangle 3"/>
          <p:cNvSpPr>
            <a:spLocks noGrp="1" noChangeArrowheads="1"/>
          </p:cNvSpPr>
          <p:nvPr>
            <p:ph type="body" sz="half" idx="1"/>
          </p:nvPr>
        </p:nvSpPr>
        <p:spPr>
          <a:xfrm>
            <a:off x="2438400" y="1143000"/>
            <a:ext cx="3581400" cy="5320862"/>
          </a:xfrm>
        </p:spPr>
        <p:txBody>
          <a:bodyPr/>
          <a:lstStyle/>
          <a:p>
            <a:pPr eaLnBrk="1" hangingPunct="1">
              <a:lnSpc>
                <a:spcPct val="80000"/>
              </a:lnSpc>
              <a:buFontTx/>
              <a:buNone/>
            </a:pPr>
            <a:r>
              <a:rPr lang="en-US" sz="2400" dirty="0"/>
              <a:t>When to </a:t>
            </a:r>
            <a:r>
              <a:rPr lang="en-US" sz="2400" dirty="0" smtClean="0"/>
              <a:t>use</a:t>
            </a:r>
          </a:p>
          <a:p>
            <a:pPr eaLnBrk="1" hangingPunct="1">
              <a:lnSpc>
                <a:spcPct val="80000"/>
              </a:lnSpc>
            </a:pPr>
            <a:r>
              <a:rPr lang="en-US" sz="2400" dirty="0" smtClean="0"/>
              <a:t>Manure pits or confinement buildings during pit agitation or pumping</a:t>
            </a:r>
            <a:endParaRPr lang="en-US" sz="2400" dirty="0"/>
          </a:p>
          <a:p>
            <a:pPr eaLnBrk="1" hangingPunct="1">
              <a:lnSpc>
                <a:spcPct val="80000"/>
              </a:lnSpc>
            </a:pPr>
            <a:r>
              <a:rPr lang="en-US" sz="2400" dirty="0"/>
              <a:t>Environments with poor ventilation creating high levels of carbon </a:t>
            </a:r>
            <a:r>
              <a:rPr lang="en-US" sz="2400" dirty="0" smtClean="0"/>
              <a:t>monoxide</a:t>
            </a:r>
            <a:endParaRPr lang="en-US" sz="2400" dirty="0"/>
          </a:p>
          <a:p>
            <a:pPr eaLnBrk="1" hangingPunct="1">
              <a:lnSpc>
                <a:spcPct val="80000"/>
              </a:lnSpc>
            </a:pPr>
            <a:r>
              <a:rPr lang="en-US" sz="2400" dirty="0"/>
              <a:t>Fumigation in enclosed areas</a:t>
            </a:r>
          </a:p>
          <a:p>
            <a:pPr eaLnBrk="1" hangingPunct="1">
              <a:lnSpc>
                <a:spcPct val="80000"/>
              </a:lnSpc>
            </a:pPr>
            <a:endParaRPr lang="en-US" sz="2400" dirty="0"/>
          </a:p>
          <a:p>
            <a:pPr eaLnBrk="1" hangingPunct="1">
              <a:lnSpc>
                <a:spcPct val="80000"/>
              </a:lnSpc>
              <a:buFontTx/>
              <a:buNone/>
            </a:pPr>
            <a:r>
              <a:rPr lang="en-US" sz="2400" dirty="0">
                <a:solidFill>
                  <a:srgbClr val="FFFFFF"/>
                </a:solidFill>
              </a:rPr>
              <a:t>	</a:t>
            </a:r>
            <a:r>
              <a:rPr lang="en-US" sz="2400" dirty="0"/>
              <a:t>An atmosphere-supplying respirator for which the source of breathing air is not designed to be carried by the user.  Also called airline respirator.</a:t>
            </a:r>
          </a:p>
          <a:p>
            <a:pPr eaLnBrk="1" hangingPunct="1">
              <a:lnSpc>
                <a:spcPct val="80000"/>
              </a:lnSpc>
            </a:pPr>
            <a:endParaRPr lang="en-US" sz="2000" dirty="0"/>
          </a:p>
          <a:p>
            <a:pPr eaLnBrk="1" hangingPunct="1">
              <a:lnSpc>
                <a:spcPct val="80000"/>
              </a:lnSpc>
            </a:pPr>
            <a:endParaRPr lang="en-US" sz="2000" dirty="0"/>
          </a:p>
          <a:p>
            <a:pPr eaLnBrk="1" hangingPunct="1">
              <a:lnSpc>
                <a:spcPct val="80000"/>
              </a:lnSpc>
            </a:pPr>
            <a:endParaRPr lang="en-US" sz="2400" dirty="0"/>
          </a:p>
        </p:txBody>
      </p:sp>
      <p:pic>
        <p:nvPicPr>
          <p:cNvPr id="27653" name="Picture 5" title="Image of a man wearing a supplied air respirator"/>
          <p:cNvPicPr>
            <a:picLocks noGrp="1" noChangeArrowheads="1"/>
          </p:cNvPicPr>
          <p:nvPr>
            <p:ph type="clipArt" sz="half" idx="4294967295"/>
          </p:nvPr>
        </p:nvPicPr>
        <p:blipFill>
          <a:blip r:embed="rId3" cstate="email">
            <a:extLst>
              <a:ext uri="{28A0092B-C50C-407E-A947-70E740481C1C}">
                <a14:useLocalDpi xmlns:a14="http://schemas.microsoft.com/office/drawing/2010/main"/>
              </a:ext>
            </a:extLst>
          </a:blip>
          <a:srcRect/>
          <a:stretch>
            <a:fillRect/>
          </a:stretch>
        </p:blipFill>
        <p:spPr>
          <a:xfrm>
            <a:off x="9791700" y="374431"/>
            <a:ext cx="2133600" cy="3429000"/>
          </a:xfrm>
          <a:noFill/>
        </p:spPr>
      </p:pic>
      <p:pic>
        <p:nvPicPr>
          <p:cNvPr id="6" name="Picture 2" descr="MACK-NFPA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53200" y="3939382"/>
            <a:ext cx="4348261"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317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590800" y="0"/>
            <a:ext cx="7696200" cy="1295400"/>
          </a:xfrm>
        </p:spPr>
        <p:txBody>
          <a:bodyPr/>
          <a:lstStyle/>
          <a:p>
            <a:pPr eaLnBrk="1" hangingPunct="1"/>
            <a:r>
              <a:rPr lang="en-US" sz="4000" b="1" dirty="0"/>
              <a:t>Fit Testing  </a:t>
            </a:r>
          </a:p>
        </p:txBody>
      </p:sp>
      <p:sp>
        <p:nvSpPr>
          <p:cNvPr id="31747" name="Rectangle 3"/>
          <p:cNvSpPr>
            <a:spLocks noGrp="1" noChangeArrowheads="1"/>
          </p:cNvSpPr>
          <p:nvPr>
            <p:ph type="body" idx="1"/>
          </p:nvPr>
        </p:nvSpPr>
        <p:spPr>
          <a:xfrm>
            <a:off x="3276600" y="1371601"/>
            <a:ext cx="7010400" cy="4525963"/>
          </a:xfrm>
        </p:spPr>
        <p:txBody>
          <a:bodyPr>
            <a:normAutofit lnSpcReduction="10000"/>
          </a:bodyPr>
          <a:lstStyle/>
          <a:p>
            <a:pPr eaLnBrk="1" hangingPunct="1">
              <a:lnSpc>
                <a:spcPct val="90000"/>
              </a:lnSpc>
              <a:buFontTx/>
              <a:buNone/>
            </a:pPr>
            <a:r>
              <a:rPr lang="en-US" sz="2400" b="1"/>
              <a:t>Mandatory</a:t>
            </a:r>
          </a:p>
          <a:p>
            <a:r>
              <a:rPr lang="en-US" sz="2000"/>
              <a:t>Initially</a:t>
            </a:r>
          </a:p>
          <a:p>
            <a:r>
              <a:rPr lang="en-US" sz="2000"/>
              <a:t>Annually thereafter </a:t>
            </a:r>
          </a:p>
          <a:p>
            <a:r>
              <a:rPr lang="en-US" sz="2000"/>
              <a:t>Employer - employee relationship </a:t>
            </a:r>
          </a:p>
          <a:p>
            <a:r>
              <a:rPr lang="en-US" sz="2000"/>
              <a:t>If employer requires respirator</a:t>
            </a:r>
          </a:p>
          <a:p>
            <a:r>
              <a:rPr lang="en-US" sz="2000"/>
              <a:t>Exposure is above recommended </a:t>
            </a:r>
          </a:p>
          <a:p>
            <a:pPr>
              <a:buFontTx/>
              <a:buNone/>
            </a:pPr>
            <a:r>
              <a:rPr lang="en-US" sz="2000"/>
              <a:t>	Permissible Exposure Limits (PEL)</a:t>
            </a:r>
          </a:p>
          <a:p>
            <a:pPr eaLnBrk="1" hangingPunct="1">
              <a:buFontTx/>
              <a:buNone/>
            </a:pPr>
            <a:r>
              <a:rPr lang="en-US" sz="2400" b="1"/>
              <a:t>Follow-up testing </a:t>
            </a:r>
          </a:p>
          <a:p>
            <a:pPr eaLnBrk="1" hangingPunct="1">
              <a:buFontTx/>
              <a:buNone/>
            </a:pPr>
            <a:r>
              <a:rPr lang="en-US" sz="2400" b="1"/>
              <a:t>	</a:t>
            </a:r>
            <a:r>
              <a:rPr lang="en-US" sz="2000"/>
              <a:t>Periodically as warranted to determine employees continued fitness to wear respirators.  </a:t>
            </a:r>
            <a:r>
              <a:rPr lang="en-US" sz="2000" b="1"/>
              <a:t>1910.134(f)(3)</a:t>
            </a:r>
            <a:r>
              <a:rPr lang="en-US" sz="2000"/>
              <a:t> </a:t>
            </a:r>
          </a:p>
          <a:p>
            <a:pPr eaLnBrk="1" hangingPunct="1">
              <a:buFontTx/>
              <a:buNone/>
            </a:pPr>
            <a:r>
              <a:rPr lang="en-US" sz="1600" i="1"/>
              <a:t>	</a:t>
            </a:r>
            <a:r>
              <a:rPr lang="en-US" sz="1400" i="1"/>
              <a:t>The employer shall conduct an additional fit test whenever the employee reports, or the employer, PLHCP, supervisor, or program administrator makes visual observations of, changes in the employee's physical condition that could affect respirator fit. Such conditions include, but are not limited to, facial scarring, dental changes, cosmetic surgery, or an obvious change in body weight.</a:t>
            </a:r>
          </a:p>
          <a:p>
            <a:pPr eaLnBrk="1" hangingPunct="1">
              <a:buFontTx/>
              <a:buNone/>
            </a:pPr>
            <a:endParaRPr lang="en-US" smtClean="0"/>
          </a:p>
          <a:p>
            <a:pPr eaLnBrk="1" hangingPunct="1">
              <a:buFontTx/>
              <a:buNone/>
            </a:pPr>
            <a:endParaRPr lang="en-US" smtClean="0"/>
          </a:p>
        </p:txBody>
      </p:sp>
    </p:spTree>
    <p:extLst>
      <p:ext uri="{BB962C8B-B14F-4D97-AF65-F5344CB8AC3E}">
        <p14:creationId xmlns:p14="http://schemas.microsoft.com/office/powerpoint/2010/main" val="23938585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Manure Produced</a:t>
            </a:r>
            <a:endParaRPr lang="en-US" dirty="0"/>
          </a:p>
        </p:txBody>
      </p:sp>
      <p:graphicFrame>
        <p:nvGraphicFramePr>
          <p:cNvPr id="5" name="Content Placeholder 4" title="Table for Manure produced"/>
          <p:cNvGraphicFramePr>
            <a:graphicFrameLocks noGrp="1"/>
          </p:cNvGraphicFramePr>
          <p:nvPr>
            <p:ph idx="1"/>
            <p:extLst>
              <p:ext uri="{D42A27DB-BD31-4B8C-83A1-F6EECF244321}">
                <p14:modId xmlns:p14="http://schemas.microsoft.com/office/powerpoint/2010/main" val="3536095965"/>
              </p:ext>
            </p:extLst>
          </p:nvPr>
        </p:nvGraphicFramePr>
        <p:xfrm>
          <a:off x="887105" y="1885950"/>
          <a:ext cx="10390496" cy="4381500"/>
        </p:xfrm>
        <a:graphic>
          <a:graphicData uri="http://schemas.openxmlformats.org/drawingml/2006/table">
            <a:tbl>
              <a:tblPr firstRow="1"/>
              <a:tblGrid>
                <a:gridCol w="2618096"/>
                <a:gridCol w="2590800"/>
                <a:gridCol w="2590800"/>
                <a:gridCol w="2590800"/>
              </a:tblGrid>
              <a:tr h="0">
                <a:tc>
                  <a:txBody>
                    <a:bodyPr/>
                    <a:lstStyle/>
                    <a:p>
                      <a:r>
                        <a:rPr lang="en-US" sz="2200" dirty="0"/>
                        <a:t>Livestock type</a:t>
                      </a:r>
                    </a:p>
                  </a:txBody>
                  <a:tcPr marL="57150" marR="57150" marT="57150" marB="57150" anchor="ctr">
                    <a:lnL>
                      <a:noFill/>
                    </a:lnL>
                    <a:lnR>
                      <a:noFill/>
                    </a:lnR>
                    <a:lnT>
                      <a:noFill/>
                    </a:lnT>
                    <a:lnB>
                      <a:noFill/>
                    </a:lnB>
                  </a:tcPr>
                </a:tc>
                <a:tc>
                  <a:txBody>
                    <a:bodyPr/>
                    <a:lstStyle/>
                    <a:p>
                      <a:pPr algn="ctr"/>
                      <a:r>
                        <a:rPr lang="en-US" sz="2200">
                          <a:effectLst/>
                        </a:rPr>
                        <a:t>Total manure</a:t>
                      </a:r>
                    </a:p>
                  </a:txBody>
                  <a:tcPr marL="57150" marR="57150" marT="57150" marB="57150" anchor="ctr">
                    <a:lnL>
                      <a:noFill/>
                    </a:lnL>
                    <a:lnR>
                      <a:noFill/>
                    </a:lnR>
                    <a:lnT>
                      <a:noFill/>
                    </a:lnT>
                    <a:lnB>
                      <a:noFill/>
                    </a:lnB>
                  </a:tcPr>
                </a:tc>
                <a:tc>
                  <a:txBody>
                    <a:bodyPr/>
                    <a:lstStyle/>
                    <a:p>
                      <a:pPr algn="ctr"/>
                      <a:r>
                        <a:rPr lang="en-US" sz="2200">
                          <a:effectLst/>
                        </a:rPr>
                        <a:t>Nitrogen</a:t>
                      </a:r>
                    </a:p>
                  </a:txBody>
                  <a:tcPr marL="57150" marR="57150" marT="57150" marB="57150" anchor="ctr">
                    <a:lnL>
                      <a:noFill/>
                    </a:lnL>
                    <a:lnR>
                      <a:noFill/>
                    </a:lnR>
                    <a:lnT>
                      <a:noFill/>
                    </a:lnT>
                    <a:lnB>
                      <a:noFill/>
                    </a:lnB>
                  </a:tcPr>
                </a:tc>
                <a:tc>
                  <a:txBody>
                    <a:bodyPr/>
                    <a:lstStyle/>
                    <a:p>
                      <a:pPr algn="ctr"/>
                      <a:r>
                        <a:rPr lang="en-US" sz="2200" dirty="0">
                          <a:effectLst/>
                        </a:rPr>
                        <a:t>Phosphorus</a:t>
                      </a:r>
                    </a:p>
                  </a:txBody>
                  <a:tcPr marL="57150" marR="57150" marT="57150" marB="57150" anchor="ctr">
                    <a:lnL>
                      <a:noFill/>
                    </a:lnL>
                    <a:lnR>
                      <a:noFill/>
                    </a:lnR>
                    <a:lnT>
                      <a:noFill/>
                    </a:lnT>
                    <a:lnB>
                      <a:noFill/>
                    </a:lnB>
                  </a:tcPr>
                </a:tc>
              </a:tr>
              <a:tr h="0">
                <a:tc>
                  <a:txBody>
                    <a:bodyPr/>
                    <a:lstStyle/>
                    <a:p>
                      <a:r>
                        <a:rPr lang="en-US" sz="2200" dirty="0"/>
                        <a:t> </a:t>
                      </a:r>
                    </a:p>
                  </a:txBody>
                  <a:tcPr marL="57150" marR="57150" marT="57150" marB="57150" anchor="ctr">
                    <a:lnL>
                      <a:noFill/>
                    </a:lnL>
                    <a:lnR>
                      <a:noFill/>
                    </a:lnR>
                    <a:lnT>
                      <a:noFill/>
                    </a:lnT>
                    <a:lnB>
                      <a:noFill/>
                    </a:lnB>
                  </a:tcPr>
                </a:tc>
                <a:tc gridSpan="3">
                  <a:txBody>
                    <a:bodyPr/>
                    <a:lstStyle/>
                    <a:p>
                      <a:pPr algn="ctr"/>
                      <a:r>
                        <a:rPr lang="en-US" sz="2200" dirty="0">
                          <a:effectLst/>
                        </a:rPr>
                        <a:t>------- </a:t>
                      </a:r>
                      <a:r>
                        <a:rPr lang="en-US" sz="2200" dirty="0" err="1">
                          <a:effectLst/>
                        </a:rPr>
                        <a:t>lbs</a:t>
                      </a:r>
                      <a:r>
                        <a:rPr lang="en-US" sz="2200" dirty="0">
                          <a:effectLst/>
                        </a:rPr>
                        <a:t>/day/1000-lb animal unit -------</a:t>
                      </a:r>
                    </a:p>
                  </a:txBody>
                  <a:tcPr marL="57150" marR="57150" marT="57150" marB="57150" anchor="ctr">
                    <a:lnL>
                      <a:noFill/>
                    </a:lnL>
                    <a:lnR>
                      <a:noFill/>
                    </a:lnR>
                    <a:lnT>
                      <a:noFill/>
                    </a:lnT>
                    <a:lnB>
                      <a:noFill/>
                    </a:lnB>
                  </a:tcPr>
                </a:tc>
                <a:tc hMerge="1">
                  <a:txBody>
                    <a:bodyPr/>
                    <a:lstStyle/>
                    <a:p>
                      <a:endParaRPr lang="en-US"/>
                    </a:p>
                  </a:txBody>
                  <a:tcPr/>
                </a:tc>
                <a:tc hMerge="1">
                  <a:txBody>
                    <a:bodyPr/>
                    <a:lstStyle/>
                    <a:p>
                      <a:endParaRPr lang="en-US"/>
                    </a:p>
                  </a:txBody>
                  <a:tcPr/>
                </a:tc>
              </a:tr>
              <a:tr h="0">
                <a:tc>
                  <a:txBody>
                    <a:bodyPr/>
                    <a:lstStyle/>
                    <a:p>
                      <a:r>
                        <a:rPr lang="en-US" sz="2200"/>
                        <a:t>Beef</a:t>
                      </a:r>
                      <a:r>
                        <a:rPr lang="en-US" sz="2200" baseline="30000"/>
                        <a:t>1</a:t>
                      </a:r>
                      <a:endParaRPr lang="en-US" sz="2200"/>
                    </a:p>
                  </a:txBody>
                  <a:tcPr marL="57150" marR="57150" marT="57150" marB="57150" anchor="ctr">
                    <a:lnL>
                      <a:noFill/>
                    </a:lnL>
                    <a:lnR>
                      <a:noFill/>
                    </a:lnR>
                    <a:lnT>
                      <a:noFill/>
                    </a:lnT>
                    <a:lnB>
                      <a:noFill/>
                    </a:lnB>
                  </a:tcPr>
                </a:tc>
                <a:tc>
                  <a:txBody>
                    <a:bodyPr/>
                    <a:lstStyle/>
                    <a:p>
                      <a:pPr algn="ctr"/>
                      <a:r>
                        <a:rPr lang="en-US" sz="2200" dirty="0">
                          <a:effectLst/>
                        </a:rPr>
                        <a:t>59.1</a:t>
                      </a:r>
                    </a:p>
                  </a:txBody>
                  <a:tcPr marL="57150" marR="57150" marT="57150" marB="57150" anchor="ctr">
                    <a:lnL>
                      <a:noFill/>
                    </a:lnL>
                    <a:lnR>
                      <a:noFill/>
                    </a:lnR>
                    <a:lnT>
                      <a:noFill/>
                    </a:lnT>
                    <a:lnB>
                      <a:noFill/>
                    </a:lnB>
                  </a:tcPr>
                </a:tc>
                <a:tc>
                  <a:txBody>
                    <a:bodyPr/>
                    <a:lstStyle/>
                    <a:p>
                      <a:pPr algn="ctr"/>
                      <a:r>
                        <a:rPr lang="en-US" sz="2200">
                          <a:effectLst/>
                        </a:rPr>
                        <a:t>0.31</a:t>
                      </a:r>
                    </a:p>
                  </a:txBody>
                  <a:tcPr marL="57150" marR="57150" marT="57150" marB="57150" anchor="ctr">
                    <a:lnL>
                      <a:noFill/>
                    </a:lnL>
                    <a:lnR>
                      <a:noFill/>
                    </a:lnR>
                    <a:lnT>
                      <a:noFill/>
                    </a:lnT>
                    <a:lnB>
                      <a:noFill/>
                    </a:lnB>
                  </a:tcPr>
                </a:tc>
                <a:tc>
                  <a:txBody>
                    <a:bodyPr/>
                    <a:lstStyle/>
                    <a:p>
                      <a:pPr algn="ctr"/>
                      <a:r>
                        <a:rPr lang="en-US" sz="2200">
                          <a:effectLst/>
                        </a:rPr>
                        <a:t>0.11</a:t>
                      </a:r>
                    </a:p>
                  </a:txBody>
                  <a:tcPr marL="57150" marR="57150" marT="57150" marB="57150" anchor="ctr">
                    <a:lnL>
                      <a:noFill/>
                    </a:lnL>
                    <a:lnR>
                      <a:noFill/>
                    </a:lnR>
                    <a:lnT>
                      <a:noFill/>
                    </a:lnT>
                    <a:lnB>
                      <a:noFill/>
                    </a:lnB>
                  </a:tcPr>
                </a:tc>
              </a:tr>
              <a:tr h="0">
                <a:tc>
                  <a:txBody>
                    <a:bodyPr/>
                    <a:lstStyle/>
                    <a:p>
                      <a:r>
                        <a:rPr lang="en-US" sz="2200"/>
                        <a:t>Dairy</a:t>
                      </a:r>
                      <a:r>
                        <a:rPr lang="en-US" sz="2200" baseline="30000"/>
                        <a:t>2</a:t>
                      </a:r>
                      <a:endParaRPr lang="en-US" sz="2200"/>
                    </a:p>
                  </a:txBody>
                  <a:tcPr marL="57150" marR="57150" marT="57150" marB="57150" anchor="ctr">
                    <a:lnL>
                      <a:noFill/>
                    </a:lnL>
                    <a:lnR>
                      <a:noFill/>
                    </a:lnR>
                    <a:lnT>
                      <a:noFill/>
                    </a:lnT>
                    <a:lnB>
                      <a:noFill/>
                    </a:lnB>
                  </a:tcPr>
                </a:tc>
                <a:tc>
                  <a:txBody>
                    <a:bodyPr/>
                    <a:lstStyle/>
                    <a:p>
                      <a:pPr algn="ctr"/>
                      <a:r>
                        <a:rPr lang="en-US" sz="2200" dirty="0">
                          <a:effectLst/>
                        </a:rPr>
                        <a:t>80.0</a:t>
                      </a:r>
                    </a:p>
                  </a:txBody>
                  <a:tcPr marL="57150" marR="57150" marT="57150" marB="57150" anchor="ctr">
                    <a:lnL>
                      <a:noFill/>
                    </a:lnL>
                    <a:lnR>
                      <a:noFill/>
                    </a:lnR>
                    <a:lnT>
                      <a:noFill/>
                    </a:lnT>
                    <a:lnB>
                      <a:noFill/>
                    </a:lnB>
                  </a:tcPr>
                </a:tc>
                <a:tc>
                  <a:txBody>
                    <a:bodyPr/>
                    <a:lstStyle/>
                    <a:p>
                      <a:pPr algn="ctr"/>
                      <a:r>
                        <a:rPr lang="en-US" sz="2200">
                          <a:effectLst/>
                        </a:rPr>
                        <a:t>0.45</a:t>
                      </a:r>
                    </a:p>
                  </a:txBody>
                  <a:tcPr marL="57150" marR="57150" marT="57150" marB="57150" anchor="ctr">
                    <a:lnL>
                      <a:noFill/>
                    </a:lnL>
                    <a:lnR>
                      <a:noFill/>
                    </a:lnR>
                    <a:lnT>
                      <a:noFill/>
                    </a:lnT>
                    <a:lnB>
                      <a:noFill/>
                    </a:lnB>
                  </a:tcPr>
                </a:tc>
                <a:tc>
                  <a:txBody>
                    <a:bodyPr/>
                    <a:lstStyle/>
                    <a:p>
                      <a:pPr algn="ctr"/>
                      <a:r>
                        <a:rPr lang="en-US" sz="2200">
                          <a:effectLst/>
                        </a:rPr>
                        <a:t>0.07</a:t>
                      </a:r>
                    </a:p>
                  </a:txBody>
                  <a:tcPr marL="57150" marR="57150" marT="57150" marB="57150" anchor="ctr">
                    <a:lnL>
                      <a:noFill/>
                    </a:lnL>
                    <a:lnR>
                      <a:noFill/>
                    </a:lnR>
                    <a:lnT>
                      <a:noFill/>
                    </a:lnT>
                    <a:lnB>
                      <a:noFill/>
                    </a:lnB>
                  </a:tcPr>
                </a:tc>
              </a:tr>
              <a:tr h="0">
                <a:tc>
                  <a:txBody>
                    <a:bodyPr/>
                    <a:lstStyle/>
                    <a:p>
                      <a:r>
                        <a:rPr lang="en-US" sz="2200"/>
                        <a:t>Hogs and pigs</a:t>
                      </a:r>
                      <a:r>
                        <a:rPr lang="en-US" sz="2200" baseline="30000"/>
                        <a:t>3</a:t>
                      </a:r>
                      <a:endParaRPr lang="en-US" sz="2200"/>
                    </a:p>
                  </a:txBody>
                  <a:tcPr marL="57150" marR="57150" marT="57150" marB="57150" anchor="ctr">
                    <a:lnL>
                      <a:noFill/>
                    </a:lnL>
                    <a:lnR>
                      <a:noFill/>
                    </a:lnR>
                    <a:lnT>
                      <a:noFill/>
                    </a:lnT>
                    <a:lnB>
                      <a:noFill/>
                    </a:lnB>
                  </a:tcPr>
                </a:tc>
                <a:tc>
                  <a:txBody>
                    <a:bodyPr/>
                    <a:lstStyle/>
                    <a:p>
                      <a:pPr algn="ctr"/>
                      <a:r>
                        <a:rPr lang="en-US" sz="2200" dirty="0">
                          <a:effectLst/>
                        </a:rPr>
                        <a:t>63.1</a:t>
                      </a:r>
                    </a:p>
                  </a:txBody>
                  <a:tcPr marL="57150" marR="57150" marT="57150" marB="57150" anchor="ctr">
                    <a:lnL>
                      <a:noFill/>
                    </a:lnL>
                    <a:lnR>
                      <a:noFill/>
                    </a:lnR>
                    <a:lnT>
                      <a:noFill/>
                    </a:lnT>
                    <a:lnB>
                      <a:noFill/>
                    </a:lnB>
                  </a:tcPr>
                </a:tc>
                <a:tc>
                  <a:txBody>
                    <a:bodyPr/>
                    <a:lstStyle/>
                    <a:p>
                      <a:pPr algn="ctr"/>
                      <a:r>
                        <a:rPr lang="en-US" sz="2200">
                          <a:effectLst/>
                        </a:rPr>
                        <a:t>0.42</a:t>
                      </a:r>
                    </a:p>
                  </a:txBody>
                  <a:tcPr marL="57150" marR="57150" marT="57150" marB="57150" anchor="ctr">
                    <a:lnL>
                      <a:noFill/>
                    </a:lnL>
                    <a:lnR>
                      <a:noFill/>
                    </a:lnR>
                    <a:lnT>
                      <a:noFill/>
                    </a:lnT>
                    <a:lnB>
                      <a:noFill/>
                    </a:lnB>
                  </a:tcPr>
                </a:tc>
                <a:tc>
                  <a:txBody>
                    <a:bodyPr/>
                    <a:lstStyle/>
                    <a:p>
                      <a:pPr algn="ctr"/>
                      <a:r>
                        <a:rPr lang="en-US" sz="2200">
                          <a:effectLst/>
                        </a:rPr>
                        <a:t>0.16</a:t>
                      </a:r>
                    </a:p>
                  </a:txBody>
                  <a:tcPr marL="57150" marR="57150" marT="57150" marB="57150" anchor="ctr">
                    <a:lnL>
                      <a:noFill/>
                    </a:lnL>
                    <a:lnR>
                      <a:noFill/>
                    </a:lnR>
                    <a:lnT>
                      <a:noFill/>
                    </a:lnT>
                    <a:lnB>
                      <a:noFill/>
                    </a:lnB>
                  </a:tcPr>
                </a:tc>
              </a:tr>
              <a:tr h="0">
                <a:tc>
                  <a:txBody>
                    <a:bodyPr/>
                    <a:lstStyle/>
                    <a:p>
                      <a:r>
                        <a:rPr lang="en-US" sz="2200"/>
                        <a:t>Chickens (layers)</a:t>
                      </a:r>
                    </a:p>
                  </a:txBody>
                  <a:tcPr marL="57150" marR="57150" marT="57150" marB="57150" anchor="ctr">
                    <a:lnL>
                      <a:noFill/>
                    </a:lnL>
                    <a:lnR>
                      <a:noFill/>
                    </a:lnR>
                    <a:lnT>
                      <a:noFill/>
                    </a:lnT>
                    <a:lnB>
                      <a:noFill/>
                    </a:lnB>
                  </a:tcPr>
                </a:tc>
                <a:tc>
                  <a:txBody>
                    <a:bodyPr/>
                    <a:lstStyle/>
                    <a:p>
                      <a:pPr algn="ctr"/>
                      <a:r>
                        <a:rPr lang="en-US" sz="2200" dirty="0">
                          <a:effectLst/>
                        </a:rPr>
                        <a:t>60.5</a:t>
                      </a:r>
                    </a:p>
                  </a:txBody>
                  <a:tcPr marL="57150" marR="57150" marT="57150" marB="57150" anchor="ctr">
                    <a:lnL>
                      <a:noFill/>
                    </a:lnL>
                    <a:lnR>
                      <a:noFill/>
                    </a:lnR>
                    <a:lnT>
                      <a:noFill/>
                    </a:lnT>
                    <a:lnB>
                      <a:noFill/>
                    </a:lnB>
                  </a:tcPr>
                </a:tc>
                <a:tc>
                  <a:txBody>
                    <a:bodyPr/>
                    <a:lstStyle/>
                    <a:p>
                      <a:pPr algn="ctr"/>
                      <a:r>
                        <a:rPr lang="en-US" sz="2200" dirty="0">
                          <a:effectLst/>
                        </a:rPr>
                        <a:t>0.83</a:t>
                      </a:r>
                    </a:p>
                  </a:txBody>
                  <a:tcPr marL="57150" marR="57150" marT="57150" marB="57150" anchor="ctr">
                    <a:lnL>
                      <a:noFill/>
                    </a:lnL>
                    <a:lnR>
                      <a:noFill/>
                    </a:lnR>
                    <a:lnT>
                      <a:noFill/>
                    </a:lnT>
                    <a:lnB>
                      <a:noFill/>
                    </a:lnB>
                  </a:tcPr>
                </a:tc>
                <a:tc>
                  <a:txBody>
                    <a:bodyPr/>
                    <a:lstStyle/>
                    <a:p>
                      <a:pPr algn="ctr"/>
                      <a:r>
                        <a:rPr lang="en-US" sz="2200">
                          <a:effectLst/>
                        </a:rPr>
                        <a:t>0.31</a:t>
                      </a:r>
                    </a:p>
                  </a:txBody>
                  <a:tcPr marL="57150" marR="57150" marT="57150" marB="57150" anchor="ctr">
                    <a:lnL>
                      <a:noFill/>
                    </a:lnL>
                    <a:lnR>
                      <a:noFill/>
                    </a:lnR>
                    <a:lnT>
                      <a:noFill/>
                    </a:lnT>
                    <a:lnB>
                      <a:noFill/>
                    </a:lnB>
                  </a:tcPr>
                </a:tc>
              </a:tr>
              <a:tr h="0">
                <a:tc>
                  <a:txBody>
                    <a:bodyPr/>
                    <a:lstStyle/>
                    <a:p>
                      <a:r>
                        <a:rPr lang="en-US" sz="2200"/>
                        <a:t>Chickens (broilers)</a:t>
                      </a:r>
                    </a:p>
                  </a:txBody>
                  <a:tcPr marL="57150" marR="57150" marT="57150" marB="57150" anchor="ctr">
                    <a:lnL>
                      <a:noFill/>
                    </a:lnL>
                    <a:lnR>
                      <a:noFill/>
                    </a:lnR>
                    <a:lnT>
                      <a:noFill/>
                    </a:lnT>
                    <a:lnB>
                      <a:noFill/>
                    </a:lnB>
                  </a:tcPr>
                </a:tc>
                <a:tc>
                  <a:txBody>
                    <a:bodyPr/>
                    <a:lstStyle/>
                    <a:p>
                      <a:pPr algn="ctr"/>
                      <a:r>
                        <a:rPr lang="en-US" sz="2200">
                          <a:effectLst/>
                        </a:rPr>
                        <a:t>80.0</a:t>
                      </a:r>
                    </a:p>
                  </a:txBody>
                  <a:tcPr marL="57150" marR="57150" marT="57150" marB="57150" anchor="ctr">
                    <a:lnL>
                      <a:noFill/>
                    </a:lnL>
                    <a:lnR>
                      <a:noFill/>
                    </a:lnR>
                    <a:lnT>
                      <a:noFill/>
                    </a:lnT>
                    <a:lnB>
                      <a:noFill/>
                    </a:lnB>
                  </a:tcPr>
                </a:tc>
                <a:tc>
                  <a:txBody>
                    <a:bodyPr/>
                    <a:lstStyle/>
                    <a:p>
                      <a:pPr algn="ctr"/>
                      <a:r>
                        <a:rPr lang="en-US" sz="2200" dirty="0">
                          <a:effectLst/>
                        </a:rPr>
                        <a:t>1.10</a:t>
                      </a:r>
                    </a:p>
                  </a:txBody>
                  <a:tcPr marL="57150" marR="57150" marT="57150" marB="57150" anchor="ctr">
                    <a:lnL>
                      <a:noFill/>
                    </a:lnL>
                    <a:lnR>
                      <a:noFill/>
                    </a:lnR>
                    <a:lnT>
                      <a:noFill/>
                    </a:lnT>
                    <a:lnB>
                      <a:noFill/>
                    </a:lnB>
                  </a:tcPr>
                </a:tc>
                <a:tc>
                  <a:txBody>
                    <a:bodyPr/>
                    <a:lstStyle/>
                    <a:p>
                      <a:pPr algn="ctr"/>
                      <a:r>
                        <a:rPr lang="en-US" sz="2200">
                          <a:effectLst/>
                        </a:rPr>
                        <a:t>0.34</a:t>
                      </a:r>
                    </a:p>
                  </a:txBody>
                  <a:tcPr marL="57150" marR="57150" marT="57150" marB="57150" anchor="ctr">
                    <a:lnL>
                      <a:noFill/>
                    </a:lnL>
                    <a:lnR>
                      <a:noFill/>
                    </a:lnR>
                    <a:lnT>
                      <a:noFill/>
                    </a:lnT>
                    <a:lnB>
                      <a:noFill/>
                    </a:lnB>
                  </a:tcPr>
                </a:tc>
              </a:tr>
              <a:tr h="0">
                <a:tc>
                  <a:txBody>
                    <a:bodyPr/>
                    <a:lstStyle/>
                    <a:p>
                      <a:r>
                        <a:rPr lang="en-US" sz="2200"/>
                        <a:t>Turkeys</a:t>
                      </a:r>
                    </a:p>
                  </a:txBody>
                  <a:tcPr marL="57150" marR="57150" marT="57150" marB="57150" anchor="ctr">
                    <a:lnL>
                      <a:noFill/>
                    </a:lnL>
                    <a:lnR>
                      <a:noFill/>
                    </a:lnR>
                    <a:lnT>
                      <a:noFill/>
                    </a:lnT>
                    <a:lnB>
                      <a:noFill/>
                    </a:lnB>
                  </a:tcPr>
                </a:tc>
                <a:tc>
                  <a:txBody>
                    <a:bodyPr/>
                    <a:lstStyle/>
                    <a:p>
                      <a:pPr algn="ctr"/>
                      <a:r>
                        <a:rPr lang="en-US" sz="2200">
                          <a:effectLst/>
                        </a:rPr>
                        <a:t>43.6</a:t>
                      </a:r>
                    </a:p>
                  </a:txBody>
                  <a:tcPr marL="57150" marR="57150" marT="57150" marB="57150" anchor="ctr">
                    <a:lnL>
                      <a:noFill/>
                    </a:lnL>
                    <a:lnR>
                      <a:noFill/>
                    </a:lnR>
                    <a:lnT>
                      <a:noFill/>
                    </a:lnT>
                    <a:lnB>
                      <a:noFill/>
                    </a:lnB>
                  </a:tcPr>
                </a:tc>
                <a:tc>
                  <a:txBody>
                    <a:bodyPr/>
                    <a:lstStyle/>
                    <a:p>
                      <a:pPr algn="ctr"/>
                      <a:r>
                        <a:rPr lang="en-US" sz="2200" dirty="0">
                          <a:effectLst/>
                        </a:rPr>
                        <a:t>0.74</a:t>
                      </a:r>
                    </a:p>
                  </a:txBody>
                  <a:tcPr marL="57150" marR="57150" marT="57150" marB="57150" anchor="ctr">
                    <a:lnL>
                      <a:noFill/>
                    </a:lnL>
                    <a:lnR>
                      <a:noFill/>
                    </a:lnR>
                    <a:lnT>
                      <a:noFill/>
                    </a:lnT>
                    <a:lnB>
                      <a:noFill/>
                    </a:lnB>
                  </a:tcPr>
                </a:tc>
                <a:tc>
                  <a:txBody>
                    <a:bodyPr/>
                    <a:lstStyle/>
                    <a:p>
                      <a:pPr algn="ctr"/>
                      <a:r>
                        <a:rPr lang="en-US" sz="2200" dirty="0">
                          <a:effectLst/>
                        </a:rPr>
                        <a:t>0.28</a:t>
                      </a:r>
                    </a:p>
                  </a:txBody>
                  <a:tcPr marL="57150" marR="57150" marT="57150" marB="57150" anchor="ctr">
                    <a:lnL>
                      <a:noFill/>
                    </a:lnL>
                    <a:lnR>
                      <a:noFill/>
                    </a:lnR>
                    <a:lnT>
                      <a:noFill/>
                    </a:lnT>
                    <a:lnB>
                      <a:noFill/>
                    </a:lnB>
                  </a:tcPr>
                </a:tc>
              </a:tr>
              <a:tr h="0">
                <a:tc gridSpan="4">
                  <a:txBody>
                    <a:bodyPr/>
                    <a:lstStyle/>
                    <a:p>
                      <a:r>
                        <a:rPr lang="en-US" sz="2200" baseline="30000" dirty="0"/>
                        <a:t>1</a:t>
                      </a:r>
                      <a:r>
                        <a:rPr lang="en-US" sz="2200" dirty="0"/>
                        <a:t>High forage diet. </a:t>
                      </a:r>
                      <a:r>
                        <a:rPr lang="en-US" sz="2200" baseline="30000" dirty="0"/>
                        <a:t>2</a:t>
                      </a:r>
                      <a:r>
                        <a:rPr lang="en-US" sz="2200" dirty="0"/>
                        <a:t>Lactating cow. </a:t>
                      </a:r>
                      <a:r>
                        <a:rPr lang="en-US" sz="2200" baseline="30000" dirty="0"/>
                        <a:t>3</a:t>
                      </a:r>
                      <a:r>
                        <a:rPr lang="en-US" sz="2200" dirty="0"/>
                        <a:t>Grower.</a:t>
                      </a:r>
                      <a:br>
                        <a:rPr lang="en-US" sz="2200" dirty="0"/>
                      </a:br>
                      <a:endParaRPr lang="en-US" sz="2200" dirty="0"/>
                    </a:p>
                  </a:txBody>
                  <a:tcPr marL="57150" marR="57150" marT="57150" marB="5715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1283517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fit tes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41557" y="2466326"/>
            <a:ext cx="4177739"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62857" y="2083903"/>
            <a:ext cx="6096000" cy="3914918"/>
          </a:xfrm>
          <a:prstGeom prst="rect">
            <a:avLst/>
          </a:prstGeom>
        </p:spPr>
        <p:txBody>
          <a:bodyPr>
            <a:spAutoFit/>
          </a:bodyPr>
          <a:lstStyle/>
          <a:p>
            <a:pPr>
              <a:lnSpc>
                <a:spcPct val="90000"/>
              </a:lnSpc>
              <a:defRPr/>
            </a:pPr>
            <a:endParaRPr lang="en-US" sz="2400" b="1" dirty="0">
              <a:latin typeface="Arial" charset="0"/>
            </a:endParaRPr>
          </a:p>
          <a:p>
            <a:pPr marL="0" lvl="1">
              <a:lnSpc>
                <a:spcPct val="90000"/>
              </a:lnSpc>
              <a:buFont typeface="Arial" pitchFamily="34" charset="0"/>
              <a:buChar char="•"/>
              <a:defRPr/>
            </a:pPr>
            <a:r>
              <a:rPr lang="en-US" sz="2800" b="1" dirty="0" smtClean="0">
                <a:latin typeface="Arial" charset="0"/>
              </a:rPr>
              <a:t>Quantitative</a:t>
            </a:r>
            <a:endParaRPr lang="en-US" sz="2800" dirty="0" smtClean="0">
              <a:latin typeface="Arial" charset="0"/>
            </a:endParaRPr>
          </a:p>
          <a:p>
            <a:pPr marL="0" lvl="1">
              <a:lnSpc>
                <a:spcPct val="90000"/>
              </a:lnSpc>
              <a:buFont typeface="Arial" pitchFamily="34" charset="0"/>
              <a:buChar char="•"/>
              <a:defRPr/>
            </a:pPr>
            <a:r>
              <a:rPr lang="en-US" sz="2800" dirty="0" smtClean="0">
                <a:latin typeface="Arial" charset="0"/>
              </a:rPr>
              <a:t>- </a:t>
            </a:r>
            <a:r>
              <a:rPr lang="en-US" sz="2800" dirty="0" err="1">
                <a:latin typeface="Arial" charset="0"/>
              </a:rPr>
              <a:t>Portacount</a:t>
            </a:r>
            <a:r>
              <a:rPr lang="en-US" sz="2800" dirty="0">
                <a:latin typeface="Arial" charset="0"/>
              </a:rPr>
              <a:t> test</a:t>
            </a:r>
          </a:p>
          <a:p>
            <a:pPr>
              <a:lnSpc>
                <a:spcPct val="90000"/>
              </a:lnSpc>
              <a:defRPr/>
            </a:pPr>
            <a:endParaRPr lang="en-US" sz="2800" b="1" dirty="0" smtClean="0">
              <a:latin typeface="Arial" charset="0"/>
            </a:endParaRPr>
          </a:p>
          <a:p>
            <a:pPr>
              <a:lnSpc>
                <a:spcPct val="90000"/>
              </a:lnSpc>
              <a:buFont typeface="Arial" pitchFamily="34" charset="0"/>
              <a:buChar char="•"/>
              <a:defRPr/>
            </a:pPr>
            <a:r>
              <a:rPr lang="en-US" sz="2800" b="1" dirty="0" smtClean="0">
                <a:latin typeface="Arial" charset="0"/>
              </a:rPr>
              <a:t>Qualitative</a:t>
            </a:r>
            <a:endParaRPr lang="en-US" sz="2800" b="1" dirty="0">
              <a:latin typeface="Arial" charset="0"/>
            </a:endParaRPr>
          </a:p>
          <a:p>
            <a:pPr>
              <a:lnSpc>
                <a:spcPct val="90000"/>
              </a:lnSpc>
              <a:defRPr/>
            </a:pPr>
            <a:r>
              <a:rPr lang="en-US" sz="2800" b="1" dirty="0">
                <a:latin typeface="Arial" charset="0"/>
              </a:rPr>
              <a:t>   -  </a:t>
            </a:r>
            <a:r>
              <a:rPr lang="en-US" sz="2800" dirty="0" err="1">
                <a:latin typeface="Arial" charset="0"/>
              </a:rPr>
              <a:t>Bitrex</a:t>
            </a:r>
            <a:r>
              <a:rPr lang="en-US" sz="2800" dirty="0">
                <a:latin typeface="Arial" charset="0"/>
              </a:rPr>
              <a:t>, Saccharin, </a:t>
            </a:r>
          </a:p>
          <a:p>
            <a:pPr lvl="1">
              <a:lnSpc>
                <a:spcPct val="90000"/>
              </a:lnSpc>
              <a:defRPr/>
            </a:pPr>
            <a:r>
              <a:rPr lang="en-US" sz="2800" dirty="0">
                <a:latin typeface="Arial" charset="0"/>
              </a:rPr>
              <a:t>Use OSHA approved fit test  protocols  (Appendix A to § 1910.134: Fit Testing Procedures) </a:t>
            </a:r>
          </a:p>
          <a:p>
            <a:pPr lvl="1">
              <a:lnSpc>
                <a:spcPct val="90000"/>
              </a:lnSpc>
              <a:defRPr/>
            </a:pPr>
            <a:r>
              <a:rPr lang="en-US" sz="2800" dirty="0">
                <a:latin typeface="Arial" charset="0"/>
              </a:rPr>
              <a:t>Available on OSHA.gov website</a:t>
            </a:r>
          </a:p>
        </p:txBody>
      </p:sp>
      <p:sp>
        <p:nvSpPr>
          <p:cNvPr id="5" name="Title 4"/>
          <p:cNvSpPr>
            <a:spLocks noGrp="1"/>
          </p:cNvSpPr>
          <p:nvPr>
            <p:ph type="title"/>
          </p:nvPr>
        </p:nvSpPr>
        <p:spPr/>
        <p:txBody>
          <a:bodyPr/>
          <a:lstStyle/>
          <a:p>
            <a:r>
              <a:rPr lang="en-US" dirty="0" smtClean="0"/>
              <a:t>Type of Fit Testing</a:t>
            </a:r>
            <a:endParaRPr lang="en-US" dirty="0"/>
          </a:p>
        </p:txBody>
      </p:sp>
    </p:spTree>
    <p:extLst>
      <p:ext uri="{BB962C8B-B14F-4D97-AF65-F5344CB8AC3E}">
        <p14:creationId xmlns:p14="http://schemas.microsoft.com/office/powerpoint/2010/main" val="741995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EBD8F4"/>
            </a:gs>
            <a:gs pos="100000">
              <a:srgbClr val="A89AAE"/>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9926" y="76200"/>
            <a:ext cx="8150225" cy="731838"/>
          </a:xfrm>
        </p:spPr>
        <p:txBody>
          <a:bodyPr>
            <a:normAutofit fontScale="90000"/>
          </a:bodyPr>
          <a:lstStyle/>
          <a:p>
            <a:pPr marL="742950" indent="-742950"/>
            <a:r>
              <a:rPr lang="en-US" dirty="0" smtClean="0"/>
              <a:t> Combustible Gas Hazards</a:t>
            </a:r>
            <a:endParaRPr lang="en-US" dirty="0"/>
          </a:p>
        </p:txBody>
      </p:sp>
      <p:sp>
        <p:nvSpPr>
          <p:cNvPr id="5" name="TextBox 4"/>
          <p:cNvSpPr txBox="1"/>
          <p:nvPr/>
        </p:nvSpPr>
        <p:spPr>
          <a:xfrm>
            <a:off x="1981200" y="762000"/>
            <a:ext cx="7239000" cy="2677656"/>
          </a:xfrm>
          <a:prstGeom prst="rect">
            <a:avLst/>
          </a:prstGeom>
          <a:noFill/>
        </p:spPr>
        <p:txBody>
          <a:bodyPr wrap="square" rtlCol="0">
            <a:spAutoFit/>
          </a:bodyPr>
          <a:lstStyle/>
          <a:p>
            <a:pPr algn="ctr"/>
            <a:r>
              <a:rPr lang="en-US" sz="2400" b="1" dirty="0" smtClean="0"/>
              <a:t> </a:t>
            </a:r>
            <a:r>
              <a:rPr lang="en-US" sz="2400" b="1" dirty="0"/>
              <a:t>C</a:t>
            </a:r>
            <a:r>
              <a:rPr lang="en-US" sz="2400" b="1" dirty="0" smtClean="0"/>
              <a:t>omponents </a:t>
            </a:r>
            <a:r>
              <a:rPr lang="en-US" sz="2400" b="1" dirty="0"/>
              <a:t>must be present at once</a:t>
            </a:r>
          </a:p>
          <a:p>
            <a:pPr marL="457200" indent="-457200">
              <a:buFont typeface="+mj-lt"/>
              <a:buAutoNum type="arabicPeriod"/>
            </a:pPr>
            <a:r>
              <a:rPr lang="en-US" sz="2400" dirty="0"/>
              <a:t>Fuel (combustible gas)</a:t>
            </a:r>
          </a:p>
          <a:p>
            <a:pPr marL="914400" lvl="1" indent="-457200">
              <a:buFont typeface="Arial" pitchFamily="34" charset="0"/>
              <a:buChar char="•"/>
            </a:pPr>
            <a:r>
              <a:rPr lang="en-US" sz="2400" dirty="0"/>
              <a:t>Methane</a:t>
            </a:r>
          </a:p>
          <a:p>
            <a:pPr marL="457200" indent="-457200">
              <a:buFont typeface="+mj-lt"/>
              <a:buAutoNum type="arabicPeriod"/>
            </a:pPr>
            <a:r>
              <a:rPr lang="en-US" sz="2400" dirty="0"/>
              <a:t>Air (oxygen)</a:t>
            </a:r>
          </a:p>
          <a:p>
            <a:pPr marL="457200" indent="-457200">
              <a:buFont typeface="+mj-lt"/>
              <a:buAutoNum type="arabicPeriod"/>
            </a:pPr>
            <a:r>
              <a:rPr lang="en-US" sz="2400" dirty="0"/>
              <a:t>Heat (some source of ignition)</a:t>
            </a:r>
          </a:p>
          <a:p>
            <a:pPr marL="914400" lvl="1" indent="-457200">
              <a:buFont typeface="Arial" pitchFamily="34" charset="0"/>
              <a:buChar char="•"/>
            </a:pPr>
            <a:r>
              <a:rPr lang="en-US" sz="2400" dirty="0"/>
              <a:t>Cutting torch, spark from electric equipment or cell phone, scraping, </a:t>
            </a:r>
            <a:r>
              <a:rPr lang="en-US" sz="2400" dirty="0" smtClean="0"/>
              <a:t>smoking etc.</a:t>
            </a:r>
            <a:endParaRPr lang="en-US" sz="2400" dirty="0"/>
          </a:p>
        </p:txBody>
      </p:sp>
      <p:pic>
        <p:nvPicPr>
          <p:cNvPr id="15362" name="Picture 2" descr="Fire Triangle with the text oxygen, heat and fuel surrounding the fire - Copyright WARNING: Not all materials on this Web site were created by the federal government. Some content — including both images and text — may be the copyrighted property of others and used by the DOL under a license. Such content generally is accompanied by a copyright notice. It is your responsibility to obtain any necessary permission from the owner's of such material prior to making use of it. You may contact the DOL for details on specific content, but we cannot guarantee the copyright status of such items. Please consult the U.S.Copyright Office at the Library of Congress — http://www.copyright.gov — to search for copyrighted materials."/>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897038" y="3556000"/>
            <a:ext cx="3407323" cy="3200400"/>
          </a:xfrm>
          <a:prstGeom prst="rect">
            <a:avLst/>
          </a:prstGeom>
          <a:solidFill>
            <a:srgbClr val="B7A8BD"/>
          </a:solidFill>
          <a:extLst/>
        </p:spPr>
      </p:pic>
    </p:spTree>
    <p:extLst>
      <p:ext uri="{BB962C8B-B14F-4D97-AF65-F5344CB8AC3E}">
        <p14:creationId xmlns:p14="http://schemas.microsoft.com/office/powerpoint/2010/main" val="3203814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Foaming Pit’s</a:t>
            </a:r>
            <a:endParaRPr lang="en-US" dirty="0"/>
          </a:p>
        </p:txBody>
      </p:sp>
      <p:pic>
        <p:nvPicPr>
          <p:cNvPr id="3" name="Picture 2" title="Image of Pit Foam"/>
          <p:cNvPicPr>
            <a:picLocks noChangeAspect="1"/>
          </p:cNvPicPr>
          <p:nvPr/>
        </p:nvPicPr>
        <p:blipFill>
          <a:blip r:embed="rId3"/>
          <a:stretch>
            <a:fillRect/>
          </a:stretch>
        </p:blipFill>
        <p:spPr>
          <a:xfrm>
            <a:off x="4405313" y="2476500"/>
            <a:ext cx="3381375" cy="1905000"/>
          </a:xfrm>
          <a:prstGeom prst="rect">
            <a:avLst/>
          </a:prstGeom>
        </p:spPr>
      </p:pic>
      <p:grpSp>
        <p:nvGrpSpPr>
          <p:cNvPr id="4" name="Group 6" title="Clip are of exploding firecrackers"/>
          <p:cNvGrpSpPr>
            <a:grpSpLocks/>
          </p:cNvGrpSpPr>
          <p:nvPr/>
        </p:nvGrpSpPr>
        <p:grpSpPr bwMode="auto">
          <a:xfrm>
            <a:off x="1981200" y="2133601"/>
            <a:ext cx="1695450" cy="1725613"/>
            <a:chOff x="3360" y="624"/>
            <a:chExt cx="1068" cy="1087"/>
          </a:xfrm>
        </p:grpSpPr>
        <p:sp>
          <p:nvSpPr>
            <p:cNvPr id="5" name="Freeform 7"/>
            <p:cNvSpPr>
              <a:spLocks/>
            </p:cNvSpPr>
            <p:nvPr/>
          </p:nvSpPr>
          <p:spPr bwMode="auto">
            <a:xfrm>
              <a:off x="3360" y="624"/>
              <a:ext cx="1056" cy="1087"/>
            </a:xfrm>
            <a:custGeom>
              <a:avLst/>
              <a:gdLst>
                <a:gd name="T0" fmla="*/ 11 w 2560"/>
                <a:gd name="T1" fmla="*/ 2 h 3422"/>
                <a:gd name="T2" fmla="*/ 13 w 2560"/>
                <a:gd name="T3" fmla="*/ 1 h 3422"/>
                <a:gd name="T4" fmla="*/ 14 w 2560"/>
                <a:gd name="T5" fmla="*/ 1 h 3422"/>
                <a:gd name="T6" fmla="*/ 16 w 2560"/>
                <a:gd name="T7" fmla="*/ 1 h 3422"/>
                <a:gd name="T8" fmla="*/ 18 w 2560"/>
                <a:gd name="T9" fmla="*/ 0 h 3422"/>
                <a:gd name="T10" fmla="*/ 20 w 2560"/>
                <a:gd name="T11" fmla="*/ 0 h 3422"/>
                <a:gd name="T12" fmla="*/ 23 w 2560"/>
                <a:gd name="T13" fmla="*/ 0 h 3422"/>
                <a:gd name="T14" fmla="*/ 26 w 2560"/>
                <a:gd name="T15" fmla="*/ 0 h 3422"/>
                <a:gd name="T16" fmla="*/ 28 w 2560"/>
                <a:gd name="T17" fmla="*/ 1 h 3422"/>
                <a:gd name="T18" fmla="*/ 30 w 2560"/>
                <a:gd name="T19" fmla="*/ 1 h 3422"/>
                <a:gd name="T20" fmla="*/ 31 w 2560"/>
                <a:gd name="T21" fmla="*/ 2 h 3422"/>
                <a:gd name="T22" fmla="*/ 31 w 2560"/>
                <a:gd name="T23" fmla="*/ 3 h 3422"/>
                <a:gd name="T24" fmla="*/ 30 w 2560"/>
                <a:gd name="T25" fmla="*/ 3 h 3422"/>
                <a:gd name="T26" fmla="*/ 28 w 2560"/>
                <a:gd name="T27" fmla="*/ 3 h 3422"/>
                <a:gd name="T28" fmla="*/ 27 w 2560"/>
                <a:gd name="T29" fmla="*/ 3 h 3422"/>
                <a:gd name="T30" fmla="*/ 27 w 2560"/>
                <a:gd name="T31" fmla="*/ 4 h 3422"/>
                <a:gd name="T32" fmla="*/ 27 w 2560"/>
                <a:gd name="T33" fmla="*/ 4 h 3422"/>
                <a:gd name="T34" fmla="*/ 26 w 2560"/>
                <a:gd name="T35" fmla="*/ 5 h 3422"/>
                <a:gd name="T36" fmla="*/ 26 w 2560"/>
                <a:gd name="T37" fmla="*/ 5 h 3422"/>
                <a:gd name="T38" fmla="*/ 27 w 2560"/>
                <a:gd name="T39" fmla="*/ 5 h 3422"/>
                <a:gd name="T40" fmla="*/ 28 w 2560"/>
                <a:gd name="T41" fmla="*/ 6 h 3422"/>
                <a:gd name="T42" fmla="*/ 28 w 2560"/>
                <a:gd name="T43" fmla="*/ 6 h 3422"/>
                <a:gd name="T44" fmla="*/ 28 w 2560"/>
                <a:gd name="T45" fmla="*/ 7 h 3422"/>
                <a:gd name="T46" fmla="*/ 27 w 2560"/>
                <a:gd name="T47" fmla="*/ 7 h 3422"/>
                <a:gd name="T48" fmla="*/ 28 w 2560"/>
                <a:gd name="T49" fmla="*/ 8 h 3422"/>
                <a:gd name="T50" fmla="*/ 29 w 2560"/>
                <a:gd name="T51" fmla="*/ 8 h 3422"/>
                <a:gd name="T52" fmla="*/ 30 w 2560"/>
                <a:gd name="T53" fmla="*/ 8 h 3422"/>
                <a:gd name="T54" fmla="*/ 31 w 2560"/>
                <a:gd name="T55" fmla="*/ 9 h 3422"/>
                <a:gd name="T56" fmla="*/ 30 w 2560"/>
                <a:gd name="T57" fmla="*/ 9 h 3422"/>
                <a:gd name="T58" fmla="*/ 29 w 2560"/>
                <a:gd name="T59" fmla="*/ 10 h 3422"/>
                <a:gd name="T60" fmla="*/ 27 w 2560"/>
                <a:gd name="T61" fmla="*/ 10 h 3422"/>
                <a:gd name="T62" fmla="*/ 26 w 2560"/>
                <a:gd name="T63" fmla="*/ 10 h 3422"/>
                <a:gd name="T64" fmla="*/ 24 w 2560"/>
                <a:gd name="T65" fmla="*/ 10 h 3422"/>
                <a:gd name="T66" fmla="*/ 21 w 2560"/>
                <a:gd name="T67" fmla="*/ 11 h 3422"/>
                <a:gd name="T68" fmla="*/ 19 w 2560"/>
                <a:gd name="T69" fmla="*/ 11 h 3422"/>
                <a:gd name="T70" fmla="*/ 17 w 2560"/>
                <a:gd name="T71" fmla="*/ 11 h 3422"/>
                <a:gd name="T72" fmla="*/ 16 w 2560"/>
                <a:gd name="T73" fmla="*/ 10 h 3422"/>
                <a:gd name="T74" fmla="*/ 15 w 2560"/>
                <a:gd name="T75" fmla="*/ 10 h 3422"/>
                <a:gd name="T76" fmla="*/ 14 w 2560"/>
                <a:gd name="T77" fmla="*/ 10 h 3422"/>
                <a:gd name="T78" fmla="*/ 12 w 2560"/>
                <a:gd name="T79" fmla="*/ 9 h 3422"/>
                <a:gd name="T80" fmla="*/ 11 w 2560"/>
                <a:gd name="T81" fmla="*/ 9 h 3422"/>
                <a:gd name="T82" fmla="*/ 8 w 2560"/>
                <a:gd name="T83" fmla="*/ 10 h 3422"/>
                <a:gd name="T84" fmla="*/ 5 w 2560"/>
                <a:gd name="T85" fmla="*/ 10 h 3422"/>
                <a:gd name="T86" fmla="*/ 2 w 2560"/>
                <a:gd name="T87" fmla="*/ 10 h 3422"/>
                <a:gd name="T88" fmla="*/ 1 w 2560"/>
                <a:gd name="T89" fmla="*/ 9 h 3422"/>
                <a:gd name="T90" fmla="*/ 0 w 2560"/>
                <a:gd name="T91" fmla="*/ 9 h 3422"/>
                <a:gd name="T92" fmla="*/ 0 w 2560"/>
                <a:gd name="T93" fmla="*/ 8 h 3422"/>
                <a:gd name="T94" fmla="*/ 0 w 2560"/>
                <a:gd name="T95" fmla="*/ 8 h 3422"/>
                <a:gd name="T96" fmla="*/ 1 w 2560"/>
                <a:gd name="T97" fmla="*/ 7 h 3422"/>
                <a:gd name="T98" fmla="*/ 2 w 2560"/>
                <a:gd name="T99" fmla="*/ 7 h 3422"/>
                <a:gd name="T100" fmla="*/ 2 w 2560"/>
                <a:gd name="T101" fmla="*/ 6 h 3422"/>
                <a:gd name="T102" fmla="*/ 1 w 2560"/>
                <a:gd name="T103" fmla="*/ 6 h 3422"/>
                <a:gd name="T104" fmla="*/ 2 w 2560"/>
                <a:gd name="T105" fmla="*/ 5 h 3422"/>
                <a:gd name="T106" fmla="*/ 3 w 2560"/>
                <a:gd name="T107" fmla="*/ 5 h 3422"/>
                <a:gd name="T108" fmla="*/ 3 w 2560"/>
                <a:gd name="T109" fmla="*/ 4 h 3422"/>
                <a:gd name="T110" fmla="*/ 4 w 2560"/>
                <a:gd name="T111" fmla="*/ 4 h 3422"/>
                <a:gd name="T112" fmla="*/ 5 w 2560"/>
                <a:gd name="T113" fmla="*/ 4 h 3422"/>
                <a:gd name="T114" fmla="*/ 6 w 2560"/>
                <a:gd name="T115" fmla="*/ 3 h 3422"/>
                <a:gd name="T116" fmla="*/ 7 w 2560"/>
                <a:gd name="T117" fmla="*/ 3 h 3422"/>
                <a:gd name="T118" fmla="*/ 9 w 2560"/>
                <a:gd name="T119" fmla="*/ 3 h 3422"/>
                <a:gd name="T120" fmla="*/ 9 w 2560"/>
                <a:gd name="T121" fmla="*/ 3 h 342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560" h="3422">
                  <a:moveTo>
                    <a:pt x="796" y="648"/>
                  </a:moveTo>
                  <a:lnTo>
                    <a:pt x="798" y="641"/>
                  </a:lnTo>
                  <a:lnTo>
                    <a:pt x="802" y="633"/>
                  </a:lnTo>
                  <a:lnTo>
                    <a:pt x="806" y="627"/>
                  </a:lnTo>
                  <a:lnTo>
                    <a:pt x="810" y="620"/>
                  </a:lnTo>
                  <a:lnTo>
                    <a:pt x="813" y="614"/>
                  </a:lnTo>
                  <a:lnTo>
                    <a:pt x="817" y="606"/>
                  </a:lnTo>
                  <a:lnTo>
                    <a:pt x="823" y="601"/>
                  </a:lnTo>
                  <a:lnTo>
                    <a:pt x="829" y="593"/>
                  </a:lnTo>
                  <a:lnTo>
                    <a:pt x="832" y="587"/>
                  </a:lnTo>
                  <a:lnTo>
                    <a:pt x="838" y="580"/>
                  </a:lnTo>
                  <a:lnTo>
                    <a:pt x="844" y="572"/>
                  </a:lnTo>
                  <a:lnTo>
                    <a:pt x="850" y="567"/>
                  </a:lnTo>
                  <a:lnTo>
                    <a:pt x="853" y="561"/>
                  </a:lnTo>
                  <a:lnTo>
                    <a:pt x="861" y="553"/>
                  </a:lnTo>
                  <a:lnTo>
                    <a:pt x="867" y="546"/>
                  </a:lnTo>
                  <a:lnTo>
                    <a:pt x="874" y="540"/>
                  </a:lnTo>
                  <a:lnTo>
                    <a:pt x="880" y="532"/>
                  </a:lnTo>
                  <a:lnTo>
                    <a:pt x="888" y="527"/>
                  </a:lnTo>
                  <a:lnTo>
                    <a:pt x="893" y="519"/>
                  </a:lnTo>
                  <a:lnTo>
                    <a:pt x="901" y="513"/>
                  </a:lnTo>
                  <a:lnTo>
                    <a:pt x="907" y="506"/>
                  </a:lnTo>
                  <a:lnTo>
                    <a:pt x="914" y="500"/>
                  </a:lnTo>
                  <a:lnTo>
                    <a:pt x="922" y="492"/>
                  </a:lnTo>
                  <a:lnTo>
                    <a:pt x="929" y="487"/>
                  </a:lnTo>
                  <a:lnTo>
                    <a:pt x="937" y="479"/>
                  </a:lnTo>
                  <a:lnTo>
                    <a:pt x="945" y="473"/>
                  </a:lnTo>
                  <a:lnTo>
                    <a:pt x="952" y="466"/>
                  </a:lnTo>
                  <a:lnTo>
                    <a:pt x="960" y="460"/>
                  </a:lnTo>
                  <a:lnTo>
                    <a:pt x="967" y="452"/>
                  </a:lnTo>
                  <a:lnTo>
                    <a:pt x="977" y="449"/>
                  </a:lnTo>
                  <a:lnTo>
                    <a:pt x="984" y="441"/>
                  </a:lnTo>
                  <a:lnTo>
                    <a:pt x="992" y="435"/>
                  </a:lnTo>
                  <a:lnTo>
                    <a:pt x="1002" y="430"/>
                  </a:lnTo>
                  <a:lnTo>
                    <a:pt x="1009" y="424"/>
                  </a:lnTo>
                  <a:lnTo>
                    <a:pt x="1017" y="416"/>
                  </a:lnTo>
                  <a:lnTo>
                    <a:pt x="1024" y="411"/>
                  </a:lnTo>
                  <a:lnTo>
                    <a:pt x="1032" y="403"/>
                  </a:lnTo>
                  <a:lnTo>
                    <a:pt x="1041" y="397"/>
                  </a:lnTo>
                  <a:lnTo>
                    <a:pt x="1049" y="392"/>
                  </a:lnTo>
                  <a:lnTo>
                    <a:pt x="1059" y="388"/>
                  </a:lnTo>
                  <a:lnTo>
                    <a:pt x="1066" y="382"/>
                  </a:lnTo>
                  <a:lnTo>
                    <a:pt x="1076" y="375"/>
                  </a:lnTo>
                  <a:lnTo>
                    <a:pt x="1083" y="369"/>
                  </a:lnTo>
                  <a:lnTo>
                    <a:pt x="1093" y="363"/>
                  </a:lnTo>
                  <a:lnTo>
                    <a:pt x="1100" y="359"/>
                  </a:lnTo>
                  <a:lnTo>
                    <a:pt x="1110" y="354"/>
                  </a:lnTo>
                  <a:lnTo>
                    <a:pt x="1118" y="348"/>
                  </a:lnTo>
                  <a:lnTo>
                    <a:pt x="1127" y="344"/>
                  </a:lnTo>
                  <a:lnTo>
                    <a:pt x="1135" y="338"/>
                  </a:lnTo>
                  <a:lnTo>
                    <a:pt x="1144" y="335"/>
                  </a:lnTo>
                  <a:lnTo>
                    <a:pt x="1152" y="329"/>
                  </a:lnTo>
                  <a:lnTo>
                    <a:pt x="1159" y="325"/>
                  </a:lnTo>
                  <a:lnTo>
                    <a:pt x="1167" y="319"/>
                  </a:lnTo>
                  <a:lnTo>
                    <a:pt x="1176" y="316"/>
                  </a:lnTo>
                  <a:lnTo>
                    <a:pt x="1186" y="312"/>
                  </a:lnTo>
                  <a:lnTo>
                    <a:pt x="1194" y="308"/>
                  </a:lnTo>
                  <a:lnTo>
                    <a:pt x="1201" y="302"/>
                  </a:lnTo>
                  <a:lnTo>
                    <a:pt x="1209" y="298"/>
                  </a:lnTo>
                  <a:lnTo>
                    <a:pt x="1216" y="295"/>
                  </a:lnTo>
                  <a:lnTo>
                    <a:pt x="1226" y="293"/>
                  </a:lnTo>
                  <a:lnTo>
                    <a:pt x="1233" y="287"/>
                  </a:lnTo>
                  <a:lnTo>
                    <a:pt x="1241" y="285"/>
                  </a:lnTo>
                  <a:lnTo>
                    <a:pt x="1249" y="281"/>
                  </a:lnTo>
                  <a:lnTo>
                    <a:pt x="1258" y="279"/>
                  </a:lnTo>
                  <a:lnTo>
                    <a:pt x="1264" y="276"/>
                  </a:lnTo>
                  <a:lnTo>
                    <a:pt x="1271" y="272"/>
                  </a:lnTo>
                  <a:lnTo>
                    <a:pt x="1279" y="268"/>
                  </a:lnTo>
                  <a:lnTo>
                    <a:pt x="1287" y="264"/>
                  </a:lnTo>
                  <a:lnTo>
                    <a:pt x="1292" y="259"/>
                  </a:lnTo>
                  <a:lnTo>
                    <a:pt x="1300" y="255"/>
                  </a:lnTo>
                  <a:lnTo>
                    <a:pt x="1306" y="251"/>
                  </a:lnTo>
                  <a:lnTo>
                    <a:pt x="1313" y="247"/>
                  </a:lnTo>
                  <a:lnTo>
                    <a:pt x="1319" y="241"/>
                  </a:lnTo>
                  <a:lnTo>
                    <a:pt x="1327" y="236"/>
                  </a:lnTo>
                  <a:lnTo>
                    <a:pt x="1332" y="232"/>
                  </a:lnTo>
                  <a:lnTo>
                    <a:pt x="1340" y="226"/>
                  </a:lnTo>
                  <a:lnTo>
                    <a:pt x="1346" y="222"/>
                  </a:lnTo>
                  <a:lnTo>
                    <a:pt x="1351" y="217"/>
                  </a:lnTo>
                  <a:lnTo>
                    <a:pt x="1359" y="211"/>
                  </a:lnTo>
                  <a:lnTo>
                    <a:pt x="1365" y="207"/>
                  </a:lnTo>
                  <a:lnTo>
                    <a:pt x="1370" y="202"/>
                  </a:lnTo>
                  <a:lnTo>
                    <a:pt x="1378" y="196"/>
                  </a:lnTo>
                  <a:lnTo>
                    <a:pt x="1382" y="188"/>
                  </a:lnTo>
                  <a:lnTo>
                    <a:pt x="1389" y="184"/>
                  </a:lnTo>
                  <a:lnTo>
                    <a:pt x="1395" y="177"/>
                  </a:lnTo>
                  <a:lnTo>
                    <a:pt x="1401" y="171"/>
                  </a:lnTo>
                  <a:lnTo>
                    <a:pt x="1408" y="165"/>
                  </a:lnTo>
                  <a:lnTo>
                    <a:pt x="1414" y="160"/>
                  </a:lnTo>
                  <a:lnTo>
                    <a:pt x="1420" y="154"/>
                  </a:lnTo>
                  <a:lnTo>
                    <a:pt x="1427" y="148"/>
                  </a:lnTo>
                  <a:lnTo>
                    <a:pt x="1433" y="143"/>
                  </a:lnTo>
                  <a:lnTo>
                    <a:pt x="1441" y="137"/>
                  </a:lnTo>
                  <a:lnTo>
                    <a:pt x="1446" y="131"/>
                  </a:lnTo>
                  <a:lnTo>
                    <a:pt x="1454" y="125"/>
                  </a:lnTo>
                  <a:lnTo>
                    <a:pt x="1460" y="120"/>
                  </a:lnTo>
                  <a:lnTo>
                    <a:pt x="1467" y="114"/>
                  </a:lnTo>
                  <a:lnTo>
                    <a:pt x="1473" y="108"/>
                  </a:lnTo>
                  <a:lnTo>
                    <a:pt x="1480" y="103"/>
                  </a:lnTo>
                  <a:lnTo>
                    <a:pt x="1486" y="95"/>
                  </a:lnTo>
                  <a:lnTo>
                    <a:pt x="1494" y="91"/>
                  </a:lnTo>
                  <a:lnTo>
                    <a:pt x="1501" y="86"/>
                  </a:lnTo>
                  <a:lnTo>
                    <a:pt x="1507" y="80"/>
                  </a:lnTo>
                  <a:lnTo>
                    <a:pt x="1517" y="76"/>
                  </a:lnTo>
                  <a:lnTo>
                    <a:pt x="1524" y="70"/>
                  </a:lnTo>
                  <a:lnTo>
                    <a:pt x="1532" y="65"/>
                  </a:lnTo>
                  <a:lnTo>
                    <a:pt x="1539" y="59"/>
                  </a:lnTo>
                  <a:lnTo>
                    <a:pt x="1547" y="55"/>
                  </a:lnTo>
                  <a:lnTo>
                    <a:pt x="1555" y="51"/>
                  </a:lnTo>
                  <a:lnTo>
                    <a:pt x="1564" y="46"/>
                  </a:lnTo>
                  <a:lnTo>
                    <a:pt x="1574" y="42"/>
                  </a:lnTo>
                  <a:lnTo>
                    <a:pt x="1581" y="38"/>
                  </a:lnTo>
                  <a:lnTo>
                    <a:pt x="1591" y="34"/>
                  </a:lnTo>
                  <a:lnTo>
                    <a:pt x="1600" y="30"/>
                  </a:lnTo>
                  <a:lnTo>
                    <a:pt x="1610" y="27"/>
                  </a:lnTo>
                  <a:lnTo>
                    <a:pt x="1617" y="23"/>
                  </a:lnTo>
                  <a:lnTo>
                    <a:pt x="1629" y="19"/>
                  </a:lnTo>
                  <a:lnTo>
                    <a:pt x="1638" y="17"/>
                  </a:lnTo>
                  <a:lnTo>
                    <a:pt x="1648" y="13"/>
                  </a:lnTo>
                  <a:lnTo>
                    <a:pt x="1659" y="11"/>
                  </a:lnTo>
                  <a:lnTo>
                    <a:pt x="1671" y="10"/>
                  </a:lnTo>
                  <a:lnTo>
                    <a:pt x="1680" y="8"/>
                  </a:lnTo>
                  <a:lnTo>
                    <a:pt x="1691" y="6"/>
                  </a:lnTo>
                  <a:lnTo>
                    <a:pt x="1703" y="4"/>
                  </a:lnTo>
                  <a:lnTo>
                    <a:pt x="1714" y="2"/>
                  </a:lnTo>
                  <a:lnTo>
                    <a:pt x="1728" y="0"/>
                  </a:lnTo>
                  <a:lnTo>
                    <a:pt x="1739" y="0"/>
                  </a:lnTo>
                  <a:lnTo>
                    <a:pt x="1752" y="0"/>
                  </a:lnTo>
                  <a:lnTo>
                    <a:pt x="1766" y="0"/>
                  </a:lnTo>
                  <a:lnTo>
                    <a:pt x="1779" y="0"/>
                  </a:lnTo>
                  <a:lnTo>
                    <a:pt x="1792" y="0"/>
                  </a:lnTo>
                  <a:lnTo>
                    <a:pt x="1805" y="0"/>
                  </a:lnTo>
                  <a:lnTo>
                    <a:pt x="1817" y="0"/>
                  </a:lnTo>
                  <a:lnTo>
                    <a:pt x="1830" y="0"/>
                  </a:lnTo>
                  <a:lnTo>
                    <a:pt x="1843" y="0"/>
                  </a:lnTo>
                  <a:lnTo>
                    <a:pt x="1857" y="2"/>
                  </a:lnTo>
                  <a:lnTo>
                    <a:pt x="1870" y="2"/>
                  </a:lnTo>
                  <a:lnTo>
                    <a:pt x="1883" y="2"/>
                  </a:lnTo>
                  <a:lnTo>
                    <a:pt x="1897" y="4"/>
                  </a:lnTo>
                  <a:lnTo>
                    <a:pt x="1910" y="4"/>
                  </a:lnTo>
                  <a:lnTo>
                    <a:pt x="1923" y="6"/>
                  </a:lnTo>
                  <a:lnTo>
                    <a:pt x="1935" y="8"/>
                  </a:lnTo>
                  <a:lnTo>
                    <a:pt x="1948" y="8"/>
                  </a:lnTo>
                  <a:lnTo>
                    <a:pt x="1961" y="10"/>
                  </a:lnTo>
                  <a:lnTo>
                    <a:pt x="1975" y="11"/>
                  </a:lnTo>
                  <a:lnTo>
                    <a:pt x="1988" y="13"/>
                  </a:lnTo>
                  <a:lnTo>
                    <a:pt x="2001" y="15"/>
                  </a:lnTo>
                  <a:lnTo>
                    <a:pt x="2013" y="17"/>
                  </a:lnTo>
                  <a:lnTo>
                    <a:pt x="2026" y="19"/>
                  </a:lnTo>
                  <a:lnTo>
                    <a:pt x="2039" y="21"/>
                  </a:lnTo>
                  <a:lnTo>
                    <a:pt x="2051" y="23"/>
                  </a:lnTo>
                  <a:lnTo>
                    <a:pt x="2064" y="27"/>
                  </a:lnTo>
                  <a:lnTo>
                    <a:pt x="2077" y="29"/>
                  </a:lnTo>
                  <a:lnTo>
                    <a:pt x="2089" y="32"/>
                  </a:lnTo>
                  <a:lnTo>
                    <a:pt x="2102" y="34"/>
                  </a:lnTo>
                  <a:lnTo>
                    <a:pt x="2113" y="38"/>
                  </a:lnTo>
                  <a:lnTo>
                    <a:pt x="2127" y="42"/>
                  </a:lnTo>
                  <a:lnTo>
                    <a:pt x="2138" y="46"/>
                  </a:lnTo>
                  <a:lnTo>
                    <a:pt x="2149" y="49"/>
                  </a:lnTo>
                  <a:lnTo>
                    <a:pt x="2163" y="53"/>
                  </a:lnTo>
                  <a:lnTo>
                    <a:pt x="2174" y="59"/>
                  </a:lnTo>
                  <a:lnTo>
                    <a:pt x="2186" y="63"/>
                  </a:lnTo>
                  <a:lnTo>
                    <a:pt x="2197" y="67"/>
                  </a:lnTo>
                  <a:lnTo>
                    <a:pt x="2208" y="72"/>
                  </a:lnTo>
                  <a:lnTo>
                    <a:pt x="2220" y="76"/>
                  </a:lnTo>
                  <a:lnTo>
                    <a:pt x="2229" y="82"/>
                  </a:lnTo>
                  <a:lnTo>
                    <a:pt x="2241" y="87"/>
                  </a:lnTo>
                  <a:lnTo>
                    <a:pt x="2252" y="93"/>
                  </a:lnTo>
                  <a:lnTo>
                    <a:pt x="2264" y="101"/>
                  </a:lnTo>
                  <a:lnTo>
                    <a:pt x="2273" y="106"/>
                  </a:lnTo>
                  <a:lnTo>
                    <a:pt x="2284" y="112"/>
                  </a:lnTo>
                  <a:lnTo>
                    <a:pt x="2294" y="118"/>
                  </a:lnTo>
                  <a:lnTo>
                    <a:pt x="2303" y="127"/>
                  </a:lnTo>
                  <a:lnTo>
                    <a:pt x="2315" y="135"/>
                  </a:lnTo>
                  <a:lnTo>
                    <a:pt x="2324" y="143"/>
                  </a:lnTo>
                  <a:lnTo>
                    <a:pt x="2334" y="150"/>
                  </a:lnTo>
                  <a:lnTo>
                    <a:pt x="2343" y="158"/>
                  </a:lnTo>
                  <a:lnTo>
                    <a:pt x="2353" y="165"/>
                  </a:lnTo>
                  <a:lnTo>
                    <a:pt x="2360" y="175"/>
                  </a:lnTo>
                  <a:lnTo>
                    <a:pt x="2370" y="184"/>
                  </a:lnTo>
                  <a:lnTo>
                    <a:pt x="2378" y="194"/>
                  </a:lnTo>
                  <a:lnTo>
                    <a:pt x="2385" y="202"/>
                  </a:lnTo>
                  <a:lnTo>
                    <a:pt x="2395" y="213"/>
                  </a:lnTo>
                  <a:lnTo>
                    <a:pt x="2402" y="222"/>
                  </a:lnTo>
                  <a:lnTo>
                    <a:pt x="2412" y="234"/>
                  </a:lnTo>
                  <a:lnTo>
                    <a:pt x="2417" y="243"/>
                  </a:lnTo>
                  <a:lnTo>
                    <a:pt x="2425" y="255"/>
                  </a:lnTo>
                  <a:lnTo>
                    <a:pt x="2431" y="266"/>
                  </a:lnTo>
                  <a:lnTo>
                    <a:pt x="2438" y="278"/>
                  </a:lnTo>
                  <a:lnTo>
                    <a:pt x="2444" y="291"/>
                  </a:lnTo>
                  <a:lnTo>
                    <a:pt x="2452" y="302"/>
                  </a:lnTo>
                  <a:lnTo>
                    <a:pt x="2457" y="316"/>
                  </a:lnTo>
                  <a:lnTo>
                    <a:pt x="2463" y="329"/>
                  </a:lnTo>
                  <a:lnTo>
                    <a:pt x="2469" y="342"/>
                  </a:lnTo>
                  <a:lnTo>
                    <a:pt x="2474" y="354"/>
                  </a:lnTo>
                  <a:lnTo>
                    <a:pt x="2478" y="367"/>
                  </a:lnTo>
                  <a:lnTo>
                    <a:pt x="2484" y="380"/>
                  </a:lnTo>
                  <a:lnTo>
                    <a:pt x="2490" y="392"/>
                  </a:lnTo>
                  <a:lnTo>
                    <a:pt x="2493" y="403"/>
                  </a:lnTo>
                  <a:lnTo>
                    <a:pt x="2497" y="416"/>
                  </a:lnTo>
                  <a:lnTo>
                    <a:pt x="2503" y="428"/>
                  </a:lnTo>
                  <a:lnTo>
                    <a:pt x="2507" y="439"/>
                  </a:lnTo>
                  <a:lnTo>
                    <a:pt x="2511" y="451"/>
                  </a:lnTo>
                  <a:lnTo>
                    <a:pt x="2514" y="462"/>
                  </a:lnTo>
                  <a:lnTo>
                    <a:pt x="2518" y="473"/>
                  </a:lnTo>
                  <a:lnTo>
                    <a:pt x="2520" y="483"/>
                  </a:lnTo>
                  <a:lnTo>
                    <a:pt x="2524" y="494"/>
                  </a:lnTo>
                  <a:lnTo>
                    <a:pt x="2528" y="504"/>
                  </a:lnTo>
                  <a:lnTo>
                    <a:pt x="2531" y="515"/>
                  </a:lnTo>
                  <a:lnTo>
                    <a:pt x="2533" y="525"/>
                  </a:lnTo>
                  <a:lnTo>
                    <a:pt x="2537" y="534"/>
                  </a:lnTo>
                  <a:lnTo>
                    <a:pt x="2539" y="544"/>
                  </a:lnTo>
                  <a:lnTo>
                    <a:pt x="2541" y="555"/>
                  </a:lnTo>
                  <a:lnTo>
                    <a:pt x="2543" y="563"/>
                  </a:lnTo>
                  <a:lnTo>
                    <a:pt x="2545" y="572"/>
                  </a:lnTo>
                  <a:lnTo>
                    <a:pt x="2547" y="582"/>
                  </a:lnTo>
                  <a:lnTo>
                    <a:pt x="2549" y="591"/>
                  </a:lnTo>
                  <a:lnTo>
                    <a:pt x="2550" y="601"/>
                  </a:lnTo>
                  <a:lnTo>
                    <a:pt x="2552" y="610"/>
                  </a:lnTo>
                  <a:lnTo>
                    <a:pt x="2554" y="618"/>
                  </a:lnTo>
                  <a:lnTo>
                    <a:pt x="2556" y="627"/>
                  </a:lnTo>
                  <a:lnTo>
                    <a:pt x="2556" y="635"/>
                  </a:lnTo>
                  <a:lnTo>
                    <a:pt x="2558" y="643"/>
                  </a:lnTo>
                  <a:lnTo>
                    <a:pt x="2558" y="652"/>
                  </a:lnTo>
                  <a:lnTo>
                    <a:pt x="2560" y="660"/>
                  </a:lnTo>
                  <a:lnTo>
                    <a:pt x="2560" y="667"/>
                  </a:lnTo>
                  <a:lnTo>
                    <a:pt x="2560" y="675"/>
                  </a:lnTo>
                  <a:lnTo>
                    <a:pt x="2560" y="683"/>
                  </a:lnTo>
                  <a:lnTo>
                    <a:pt x="2560" y="690"/>
                  </a:lnTo>
                  <a:lnTo>
                    <a:pt x="2558" y="698"/>
                  </a:lnTo>
                  <a:lnTo>
                    <a:pt x="2558" y="705"/>
                  </a:lnTo>
                  <a:lnTo>
                    <a:pt x="2558" y="711"/>
                  </a:lnTo>
                  <a:lnTo>
                    <a:pt x="2558" y="719"/>
                  </a:lnTo>
                  <a:lnTo>
                    <a:pt x="2558" y="726"/>
                  </a:lnTo>
                  <a:lnTo>
                    <a:pt x="2556" y="732"/>
                  </a:lnTo>
                  <a:lnTo>
                    <a:pt x="2556" y="740"/>
                  </a:lnTo>
                  <a:lnTo>
                    <a:pt x="2554" y="747"/>
                  </a:lnTo>
                  <a:lnTo>
                    <a:pt x="2552" y="753"/>
                  </a:lnTo>
                  <a:lnTo>
                    <a:pt x="2552" y="759"/>
                  </a:lnTo>
                  <a:lnTo>
                    <a:pt x="2550" y="766"/>
                  </a:lnTo>
                  <a:lnTo>
                    <a:pt x="2549" y="772"/>
                  </a:lnTo>
                  <a:lnTo>
                    <a:pt x="2547" y="778"/>
                  </a:lnTo>
                  <a:lnTo>
                    <a:pt x="2545" y="783"/>
                  </a:lnTo>
                  <a:lnTo>
                    <a:pt x="2543" y="789"/>
                  </a:lnTo>
                  <a:lnTo>
                    <a:pt x="2541" y="797"/>
                  </a:lnTo>
                  <a:lnTo>
                    <a:pt x="2539" y="802"/>
                  </a:lnTo>
                  <a:lnTo>
                    <a:pt x="2535" y="808"/>
                  </a:lnTo>
                  <a:lnTo>
                    <a:pt x="2533" y="814"/>
                  </a:lnTo>
                  <a:lnTo>
                    <a:pt x="2530" y="819"/>
                  </a:lnTo>
                  <a:lnTo>
                    <a:pt x="2528" y="825"/>
                  </a:lnTo>
                  <a:lnTo>
                    <a:pt x="2524" y="831"/>
                  </a:lnTo>
                  <a:lnTo>
                    <a:pt x="2520" y="837"/>
                  </a:lnTo>
                  <a:lnTo>
                    <a:pt x="2518" y="842"/>
                  </a:lnTo>
                  <a:lnTo>
                    <a:pt x="2514" y="846"/>
                  </a:lnTo>
                  <a:lnTo>
                    <a:pt x="2511" y="852"/>
                  </a:lnTo>
                  <a:lnTo>
                    <a:pt x="2507" y="857"/>
                  </a:lnTo>
                  <a:lnTo>
                    <a:pt x="2503" y="863"/>
                  </a:lnTo>
                  <a:lnTo>
                    <a:pt x="2493" y="873"/>
                  </a:lnTo>
                  <a:lnTo>
                    <a:pt x="2486" y="882"/>
                  </a:lnTo>
                  <a:lnTo>
                    <a:pt x="2476" y="890"/>
                  </a:lnTo>
                  <a:lnTo>
                    <a:pt x="2469" y="897"/>
                  </a:lnTo>
                  <a:lnTo>
                    <a:pt x="2459" y="905"/>
                  </a:lnTo>
                  <a:lnTo>
                    <a:pt x="2452" y="913"/>
                  </a:lnTo>
                  <a:lnTo>
                    <a:pt x="2442" y="918"/>
                  </a:lnTo>
                  <a:lnTo>
                    <a:pt x="2435" y="926"/>
                  </a:lnTo>
                  <a:lnTo>
                    <a:pt x="2425" y="932"/>
                  </a:lnTo>
                  <a:lnTo>
                    <a:pt x="2416" y="935"/>
                  </a:lnTo>
                  <a:lnTo>
                    <a:pt x="2408" y="941"/>
                  </a:lnTo>
                  <a:lnTo>
                    <a:pt x="2400" y="947"/>
                  </a:lnTo>
                  <a:lnTo>
                    <a:pt x="2391" y="952"/>
                  </a:lnTo>
                  <a:lnTo>
                    <a:pt x="2383" y="956"/>
                  </a:lnTo>
                  <a:lnTo>
                    <a:pt x="2376" y="962"/>
                  </a:lnTo>
                  <a:lnTo>
                    <a:pt x="2368" y="968"/>
                  </a:lnTo>
                  <a:lnTo>
                    <a:pt x="2360" y="971"/>
                  </a:lnTo>
                  <a:lnTo>
                    <a:pt x="2353" y="975"/>
                  </a:lnTo>
                  <a:lnTo>
                    <a:pt x="2345" y="981"/>
                  </a:lnTo>
                  <a:lnTo>
                    <a:pt x="2340" y="987"/>
                  </a:lnTo>
                  <a:lnTo>
                    <a:pt x="2334" y="992"/>
                  </a:lnTo>
                  <a:lnTo>
                    <a:pt x="2328" y="996"/>
                  </a:lnTo>
                  <a:lnTo>
                    <a:pt x="2322" y="1004"/>
                  </a:lnTo>
                  <a:lnTo>
                    <a:pt x="2319" y="1011"/>
                  </a:lnTo>
                  <a:lnTo>
                    <a:pt x="2313" y="1017"/>
                  </a:lnTo>
                  <a:lnTo>
                    <a:pt x="2309" y="1025"/>
                  </a:lnTo>
                  <a:lnTo>
                    <a:pt x="2305" y="1032"/>
                  </a:lnTo>
                  <a:lnTo>
                    <a:pt x="2303" y="1042"/>
                  </a:lnTo>
                  <a:lnTo>
                    <a:pt x="2302" y="1046"/>
                  </a:lnTo>
                  <a:lnTo>
                    <a:pt x="2302" y="1049"/>
                  </a:lnTo>
                  <a:lnTo>
                    <a:pt x="2300" y="1055"/>
                  </a:lnTo>
                  <a:lnTo>
                    <a:pt x="2300" y="1061"/>
                  </a:lnTo>
                  <a:lnTo>
                    <a:pt x="2300" y="1065"/>
                  </a:lnTo>
                  <a:lnTo>
                    <a:pt x="2300" y="1070"/>
                  </a:lnTo>
                  <a:lnTo>
                    <a:pt x="2300" y="1076"/>
                  </a:lnTo>
                  <a:lnTo>
                    <a:pt x="2300" y="1084"/>
                  </a:lnTo>
                  <a:lnTo>
                    <a:pt x="2298" y="1089"/>
                  </a:lnTo>
                  <a:lnTo>
                    <a:pt x="2298" y="1095"/>
                  </a:lnTo>
                  <a:lnTo>
                    <a:pt x="2298" y="1101"/>
                  </a:lnTo>
                  <a:lnTo>
                    <a:pt x="2298" y="1106"/>
                  </a:lnTo>
                  <a:lnTo>
                    <a:pt x="2298" y="1112"/>
                  </a:lnTo>
                  <a:lnTo>
                    <a:pt x="2298" y="1118"/>
                  </a:lnTo>
                  <a:lnTo>
                    <a:pt x="2298" y="1122"/>
                  </a:lnTo>
                  <a:lnTo>
                    <a:pt x="2298" y="1129"/>
                  </a:lnTo>
                  <a:lnTo>
                    <a:pt x="2296" y="1133"/>
                  </a:lnTo>
                  <a:lnTo>
                    <a:pt x="2296" y="1139"/>
                  </a:lnTo>
                  <a:lnTo>
                    <a:pt x="2294" y="1144"/>
                  </a:lnTo>
                  <a:lnTo>
                    <a:pt x="2294" y="1150"/>
                  </a:lnTo>
                  <a:lnTo>
                    <a:pt x="2294" y="1156"/>
                  </a:lnTo>
                  <a:lnTo>
                    <a:pt x="2294" y="1162"/>
                  </a:lnTo>
                  <a:lnTo>
                    <a:pt x="2294" y="1167"/>
                  </a:lnTo>
                  <a:lnTo>
                    <a:pt x="2294" y="1173"/>
                  </a:lnTo>
                  <a:lnTo>
                    <a:pt x="2292" y="1179"/>
                  </a:lnTo>
                  <a:lnTo>
                    <a:pt x="2292" y="1182"/>
                  </a:lnTo>
                  <a:lnTo>
                    <a:pt x="2290" y="1188"/>
                  </a:lnTo>
                  <a:lnTo>
                    <a:pt x="2290" y="1194"/>
                  </a:lnTo>
                  <a:lnTo>
                    <a:pt x="2288" y="1200"/>
                  </a:lnTo>
                  <a:lnTo>
                    <a:pt x="2288" y="1203"/>
                  </a:lnTo>
                  <a:lnTo>
                    <a:pt x="2286" y="1209"/>
                  </a:lnTo>
                  <a:lnTo>
                    <a:pt x="2286" y="1215"/>
                  </a:lnTo>
                  <a:lnTo>
                    <a:pt x="2284" y="1221"/>
                  </a:lnTo>
                  <a:lnTo>
                    <a:pt x="2284" y="1224"/>
                  </a:lnTo>
                  <a:lnTo>
                    <a:pt x="2283" y="1230"/>
                  </a:lnTo>
                  <a:lnTo>
                    <a:pt x="2281" y="1236"/>
                  </a:lnTo>
                  <a:lnTo>
                    <a:pt x="2279" y="1241"/>
                  </a:lnTo>
                  <a:lnTo>
                    <a:pt x="2279" y="1245"/>
                  </a:lnTo>
                  <a:lnTo>
                    <a:pt x="2277" y="1251"/>
                  </a:lnTo>
                  <a:lnTo>
                    <a:pt x="2277" y="1257"/>
                  </a:lnTo>
                  <a:lnTo>
                    <a:pt x="2275" y="1260"/>
                  </a:lnTo>
                  <a:lnTo>
                    <a:pt x="2273" y="1266"/>
                  </a:lnTo>
                  <a:lnTo>
                    <a:pt x="2271" y="1270"/>
                  </a:lnTo>
                  <a:lnTo>
                    <a:pt x="2269" y="1276"/>
                  </a:lnTo>
                  <a:lnTo>
                    <a:pt x="2267" y="1279"/>
                  </a:lnTo>
                  <a:lnTo>
                    <a:pt x="2265" y="1285"/>
                  </a:lnTo>
                  <a:lnTo>
                    <a:pt x="2265" y="1291"/>
                  </a:lnTo>
                  <a:lnTo>
                    <a:pt x="2264" y="1295"/>
                  </a:lnTo>
                  <a:lnTo>
                    <a:pt x="2262" y="1300"/>
                  </a:lnTo>
                  <a:lnTo>
                    <a:pt x="2260" y="1304"/>
                  </a:lnTo>
                  <a:lnTo>
                    <a:pt x="2258" y="1310"/>
                  </a:lnTo>
                  <a:lnTo>
                    <a:pt x="2256" y="1316"/>
                  </a:lnTo>
                  <a:lnTo>
                    <a:pt x="2254" y="1319"/>
                  </a:lnTo>
                  <a:lnTo>
                    <a:pt x="2252" y="1325"/>
                  </a:lnTo>
                  <a:lnTo>
                    <a:pt x="2250" y="1331"/>
                  </a:lnTo>
                  <a:lnTo>
                    <a:pt x="2248" y="1335"/>
                  </a:lnTo>
                  <a:lnTo>
                    <a:pt x="2246" y="1340"/>
                  </a:lnTo>
                  <a:lnTo>
                    <a:pt x="2245" y="1344"/>
                  </a:lnTo>
                  <a:lnTo>
                    <a:pt x="2243" y="1350"/>
                  </a:lnTo>
                  <a:lnTo>
                    <a:pt x="2241" y="1354"/>
                  </a:lnTo>
                  <a:lnTo>
                    <a:pt x="2237" y="1359"/>
                  </a:lnTo>
                  <a:lnTo>
                    <a:pt x="2237" y="1363"/>
                  </a:lnTo>
                  <a:lnTo>
                    <a:pt x="2233" y="1369"/>
                  </a:lnTo>
                  <a:lnTo>
                    <a:pt x="2231" y="1373"/>
                  </a:lnTo>
                  <a:lnTo>
                    <a:pt x="2229" y="1378"/>
                  </a:lnTo>
                  <a:lnTo>
                    <a:pt x="2225" y="1382"/>
                  </a:lnTo>
                  <a:lnTo>
                    <a:pt x="2224" y="1388"/>
                  </a:lnTo>
                  <a:lnTo>
                    <a:pt x="2222" y="1392"/>
                  </a:lnTo>
                  <a:lnTo>
                    <a:pt x="2220" y="1397"/>
                  </a:lnTo>
                  <a:lnTo>
                    <a:pt x="2216" y="1401"/>
                  </a:lnTo>
                  <a:lnTo>
                    <a:pt x="2214" y="1407"/>
                  </a:lnTo>
                  <a:lnTo>
                    <a:pt x="2212" y="1413"/>
                  </a:lnTo>
                  <a:lnTo>
                    <a:pt x="2206" y="1420"/>
                  </a:lnTo>
                  <a:lnTo>
                    <a:pt x="2203" y="1430"/>
                  </a:lnTo>
                  <a:lnTo>
                    <a:pt x="2199" y="1435"/>
                  </a:lnTo>
                  <a:lnTo>
                    <a:pt x="2197" y="1439"/>
                  </a:lnTo>
                  <a:lnTo>
                    <a:pt x="2195" y="1445"/>
                  </a:lnTo>
                  <a:lnTo>
                    <a:pt x="2193" y="1449"/>
                  </a:lnTo>
                  <a:lnTo>
                    <a:pt x="2187" y="1458"/>
                  </a:lnTo>
                  <a:lnTo>
                    <a:pt x="2184" y="1468"/>
                  </a:lnTo>
                  <a:lnTo>
                    <a:pt x="2180" y="1471"/>
                  </a:lnTo>
                  <a:lnTo>
                    <a:pt x="2178" y="1477"/>
                  </a:lnTo>
                  <a:lnTo>
                    <a:pt x="2178" y="1481"/>
                  </a:lnTo>
                  <a:lnTo>
                    <a:pt x="2176" y="1487"/>
                  </a:lnTo>
                  <a:lnTo>
                    <a:pt x="2170" y="1496"/>
                  </a:lnTo>
                  <a:lnTo>
                    <a:pt x="2168" y="1504"/>
                  </a:lnTo>
                  <a:lnTo>
                    <a:pt x="2165" y="1513"/>
                  </a:lnTo>
                  <a:lnTo>
                    <a:pt x="2161" y="1523"/>
                  </a:lnTo>
                  <a:lnTo>
                    <a:pt x="2159" y="1530"/>
                  </a:lnTo>
                  <a:lnTo>
                    <a:pt x="2157" y="1540"/>
                  </a:lnTo>
                  <a:lnTo>
                    <a:pt x="2155" y="1548"/>
                  </a:lnTo>
                  <a:lnTo>
                    <a:pt x="2153" y="1557"/>
                  </a:lnTo>
                  <a:lnTo>
                    <a:pt x="2151" y="1567"/>
                  </a:lnTo>
                  <a:lnTo>
                    <a:pt x="2151" y="1574"/>
                  </a:lnTo>
                  <a:lnTo>
                    <a:pt x="2151" y="1582"/>
                  </a:lnTo>
                  <a:lnTo>
                    <a:pt x="2151" y="1589"/>
                  </a:lnTo>
                  <a:lnTo>
                    <a:pt x="2151" y="1597"/>
                  </a:lnTo>
                  <a:lnTo>
                    <a:pt x="2153" y="1606"/>
                  </a:lnTo>
                  <a:lnTo>
                    <a:pt x="2155" y="1614"/>
                  </a:lnTo>
                  <a:lnTo>
                    <a:pt x="2159" y="1622"/>
                  </a:lnTo>
                  <a:lnTo>
                    <a:pt x="2161" y="1627"/>
                  </a:lnTo>
                  <a:lnTo>
                    <a:pt x="2165" y="1635"/>
                  </a:lnTo>
                  <a:lnTo>
                    <a:pt x="2168" y="1643"/>
                  </a:lnTo>
                  <a:lnTo>
                    <a:pt x="2174" y="1650"/>
                  </a:lnTo>
                  <a:lnTo>
                    <a:pt x="2180" y="1656"/>
                  </a:lnTo>
                  <a:lnTo>
                    <a:pt x="2186" y="1663"/>
                  </a:lnTo>
                  <a:lnTo>
                    <a:pt x="2193" y="1669"/>
                  </a:lnTo>
                  <a:lnTo>
                    <a:pt x="2201" y="1677"/>
                  </a:lnTo>
                  <a:lnTo>
                    <a:pt x="2208" y="1681"/>
                  </a:lnTo>
                  <a:lnTo>
                    <a:pt x="2216" y="1688"/>
                  </a:lnTo>
                  <a:lnTo>
                    <a:pt x="2225" y="1696"/>
                  </a:lnTo>
                  <a:lnTo>
                    <a:pt x="2235" y="1703"/>
                  </a:lnTo>
                  <a:lnTo>
                    <a:pt x="2239" y="1707"/>
                  </a:lnTo>
                  <a:lnTo>
                    <a:pt x="2243" y="1711"/>
                  </a:lnTo>
                  <a:lnTo>
                    <a:pt x="2246" y="1717"/>
                  </a:lnTo>
                  <a:lnTo>
                    <a:pt x="2252" y="1722"/>
                  </a:lnTo>
                  <a:lnTo>
                    <a:pt x="2256" y="1726"/>
                  </a:lnTo>
                  <a:lnTo>
                    <a:pt x="2262" y="1732"/>
                  </a:lnTo>
                  <a:lnTo>
                    <a:pt x="2265" y="1736"/>
                  </a:lnTo>
                  <a:lnTo>
                    <a:pt x="2271" y="1743"/>
                  </a:lnTo>
                  <a:lnTo>
                    <a:pt x="2275" y="1747"/>
                  </a:lnTo>
                  <a:lnTo>
                    <a:pt x="2279" y="1753"/>
                  </a:lnTo>
                  <a:lnTo>
                    <a:pt x="2283" y="1759"/>
                  </a:lnTo>
                  <a:lnTo>
                    <a:pt x="2288" y="1764"/>
                  </a:lnTo>
                  <a:lnTo>
                    <a:pt x="2292" y="1770"/>
                  </a:lnTo>
                  <a:lnTo>
                    <a:pt x="2296" y="1776"/>
                  </a:lnTo>
                  <a:lnTo>
                    <a:pt x="2302" y="1781"/>
                  </a:lnTo>
                  <a:lnTo>
                    <a:pt x="2305" y="1789"/>
                  </a:lnTo>
                  <a:lnTo>
                    <a:pt x="2309" y="1795"/>
                  </a:lnTo>
                  <a:lnTo>
                    <a:pt x="2315" y="1800"/>
                  </a:lnTo>
                  <a:lnTo>
                    <a:pt x="2319" y="1806"/>
                  </a:lnTo>
                  <a:lnTo>
                    <a:pt x="2322" y="1814"/>
                  </a:lnTo>
                  <a:lnTo>
                    <a:pt x="2326" y="1819"/>
                  </a:lnTo>
                  <a:lnTo>
                    <a:pt x="2330" y="1827"/>
                  </a:lnTo>
                  <a:lnTo>
                    <a:pt x="2334" y="1833"/>
                  </a:lnTo>
                  <a:lnTo>
                    <a:pt x="2340" y="1840"/>
                  </a:lnTo>
                  <a:lnTo>
                    <a:pt x="2341" y="1846"/>
                  </a:lnTo>
                  <a:lnTo>
                    <a:pt x="2345" y="1854"/>
                  </a:lnTo>
                  <a:lnTo>
                    <a:pt x="2349" y="1859"/>
                  </a:lnTo>
                  <a:lnTo>
                    <a:pt x="2353" y="1867"/>
                  </a:lnTo>
                  <a:lnTo>
                    <a:pt x="2355" y="1874"/>
                  </a:lnTo>
                  <a:lnTo>
                    <a:pt x="2359" y="1882"/>
                  </a:lnTo>
                  <a:lnTo>
                    <a:pt x="2362" y="1888"/>
                  </a:lnTo>
                  <a:lnTo>
                    <a:pt x="2366" y="1895"/>
                  </a:lnTo>
                  <a:lnTo>
                    <a:pt x="2368" y="1903"/>
                  </a:lnTo>
                  <a:lnTo>
                    <a:pt x="2372" y="1911"/>
                  </a:lnTo>
                  <a:lnTo>
                    <a:pt x="2374" y="1916"/>
                  </a:lnTo>
                  <a:lnTo>
                    <a:pt x="2378" y="1924"/>
                  </a:lnTo>
                  <a:lnTo>
                    <a:pt x="2379" y="1932"/>
                  </a:lnTo>
                  <a:lnTo>
                    <a:pt x="2383" y="1939"/>
                  </a:lnTo>
                  <a:lnTo>
                    <a:pt x="2385" y="1947"/>
                  </a:lnTo>
                  <a:lnTo>
                    <a:pt x="2387" y="1954"/>
                  </a:lnTo>
                  <a:lnTo>
                    <a:pt x="2389" y="1962"/>
                  </a:lnTo>
                  <a:lnTo>
                    <a:pt x="2391" y="1968"/>
                  </a:lnTo>
                  <a:lnTo>
                    <a:pt x="2393" y="1975"/>
                  </a:lnTo>
                  <a:lnTo>
                    <a:pt x="2395" y="1983"/>
                  </a:lnTo>
                  <a:lnTo>
                    <a:pt x="2395" y="1990"/>
                  </a:lnTo>
                  <a:lnTo>
                    <a:pt x="2397" y="1998"/>
                  </a:lnTo>
                  <a:lnTo>
                    <a:pt x="2397" y="2004"/>
                  </a:lnTo>
                  <a:lnTo>
                    <a:pt x="2398" y="2011"/>
                  </a:lnTo>
                  <a:lnTo>
                    <a:pt x="2398" y="2019"/>
                  </a:lnTo>
                  <a:lnTo>
                    <a:pt x="2400" y="2027"/>
                  </a:lnTo>
                  <a:lnTo>
                    <a:pt x="2400" y="2032"/>
                  </a:lnTo>
                  <a:lnTo>
                    <a:pt x="2400" y="2040"/>
                  </a:lnTo>
                  <a:lnTo>
                    <a:pt x="2400" y="2047"/>
                  </a:lnTo>
                  <a:lnTo>
                    <a:pt x="2400" y="2053"/>
                  </a:lnTo>
                  <a:lnTo>
                    <a:pt x="2400" y="2061"/>
                  </a:lnTo>
                  <a:lnTo>
                    <a:pt x="2400" y="2068"/>
                  </a:lnTo>
                  <a:lnTo>
                    <a:pt x="2398" y="2074"/>
                  </a:lnTo>
                  <a:lnTo>
                    <a:pt x="2397" y="2082"/>
                  </a:lnTo>
                  <a:lnTo>
                    <a:pt x="2395" y="2087"/>
                  </a:lnTo>
                  <a:lnTo>
                    <a:pt x="2395" y="2093"/>
                  </a:lnTo>
                  <a:lnTo>
                    <a:pt x="2393" y="2099"/>
                  </a:lnTo>
                  <a:lnTo>
                    <a:pt x="2391" y="2105"/>
                  </a:lnTo>
                  <a:lnTo>
                    <a:pt x="2389" y="2110"/>
                  </a:lnTo>
                  <a:lnTo>
                    <a:pt x="2387" y="2118"/>
                  </a:lnTo>
                  <a:lnTo>
                    <a:pt x="2383" y="2122"/>
                  </a:lnTo>
                  <a:lnTo>
                    <a:pt x="2381" y="2127"/>
                  </a:lnTo>
                  <a:lnTo>
                    <a:pt x="2378" y="2133"/>
                  </a:lnTo>
                  <a:lnTo>
                    <a:pt x="2376" y="2139"/>
                  </a:lnTo>
                  <a:lnTo>
                    <a:pt x="2372" y="2144"/>
                  </a:lnTo>
                  <a:lnTo>
                    <a:pt x="2370" y="2150"/>
                  </a:lnTo>
                  <a:lnTo>
                    <a:pt x="2366" y="2154"/>
                  </a:lnTo>
                  <a:lnTo>
                    <a:pt x="2362" y="2160"/>
                  </a:lnTo>
                  <a:lnTo>
                    <a:pt x="2355" y="2169"/>
                  </a:lnTo>
                  <a:lnTo>
                    <a:pt x="2349" y="2179"/>
                  </a:lnTo>
                  <a:lnTo>
                    <a:pt x="2341" y="2186"/>
                  </a:lnTo>
                  <a:lnTo>
                    <a:pt x="2334" y="2196"/>
                  </a:lnTo>
                  <a:lnTo>
                    <a:pt x="2326" y="2203"/>
                  </a:lnTo>
                  <a:lnTo>
                    <a:pt x="2321" y="2213"/>
                  </a:lnTo>
                  <a:lnTo>
                    <a:pt x="2313" y="2220"/>
                  </a:lnTo>
                  <a:lnTo>
                    <a:pt x="2307" y="2230"/>
                  </a:lnTo>
                  <a:lnTo>
                    <a:pt x="2302" y="2238"/>
                  </a:lnTo>
                  <a:lnTo>
                    <a:pt x="2296" y="2245"/>
                  </a:lnTo>
                  <a:lnTo>
                    <a:pt x="2290" y="2253"/>
                  </a:lnTo>
                  <a:lnTo>
                    <a:pt x="2288" y="2262"/>
                  </a:lnTo>
                  <a:lnTo>
                    <a:pt x="2284" y="2270"/>
                  </a:lnTo>
                  <a:lnTo>
                    <a:pt x="2283" y="2278"/>
                  </a:lnTo>
                  <a:lnTo>
                    <a:pt x="2281" y="2287"/>
                  </a:lnTo>
                  <a:lnTo>
                    <a:pt x="2281" y="2297"/>
                  </a:lnTo>
                  <a:lnTo>
                    <a:pt x="2281" y="2304"/>
                  </a:lnTo>
                  <a:lnTo>
                    <a:pt x="2284" y="2314"/>
                  </a:lnTo>
                  <a:lnTo>
                    <a:pt x="2284" y="2317"/>
                  </a:lnTo>
                  <a:lnTo>
                    <a:pt x="2286" y="2321"/>
                  </a:lnTo>
                  <a:lnTo>
                    <a:pt x="2290" y="2327"/>
                  </a:lnTo>
                  <a:lnTo>
                    <a:pt x="2294" y="2333"/>
                  </a:lnTo>
                  <a:lnTo>
                    <a:pt x="2296" y="2336"/>
                  </a:lnTo>
                  <a:lnTo>
                    <a:pt x="2300" y="2342"/>
                  </a:lnTo>
                  <a:lnTo>
                    <a:pt x="2303" y="2348"/>
                  </a:lnTo>
                  <a:lnTo>
                    <a:pt x="2309" y="2352"/>
                  </a:lnTo>
                  <a:lnTo>
                    <a:pt x="2313" y="2357"/>
                  </a:lnTo>
                  <a:lnTo>
                    <a:pt x="2319" y="2363"/>
                  </a:lnTo>
                  <a:lnTo>
                    <a:pt x="2324" y="2369"/>
                  </a:lnTo>
                  <a:lnTo>
                    <a:pt x="2332" y="2374"/>
                  </a:lnTo>
                  <a:lnTo>
                    <a:pt x="2336" y="2380"/>
                  </a:lnTo>
                  <a:lnTo>
                    <a:pt x="2343" y="2386"/>
                  </a:lnTo>
                  <a:lnTo>
                    <a:pt x="2349" y="2390"/>
                  </a:lnTo>
                  <a:lnTo>
                    <a:pt x="2355" y="2397"/>
                  </a:lnTo>
                  <a:lnTo>
                    <a:pt x="2362" y="2401"/>
                  </a:lnTo>
                  <a:lnTo>
                    <a:pt x="2368" y="2407"/>
                  </a:lnTo>
                  <a:lnTo>
                    <a:pt x="2374" y="2413"/>
                  </a:lnTo>
                  <a:lnTo>
                    <a:pt x="2381" y="2418"/>
                  </a:lnTo>
                  <a:lnTo>
                    <a:pt x="2385" y="2424"/>
                  </a:lnTo>
                  <a:lnTo>
                    <a:pt x="2393" y="2430"/>
                  </a:lnTo>
                  <a:lnTo>
                    <a:pt x="2398" y="2435"/>
                  </a:lnTo>
                  <a:lnTo>
                    <a:pt x="2404" y="2441"/>
                  </a:lnTo>
                  <a:lnTo>
                    <a:pt x="2410" y="2445"/>
                  </a:lnTo>
                  <a:lnTo>
                    <a:pt x="2416" y="2451"/>
                  </a:lnTo>
                  <a:lnTo>
                    <a:pt x="2421" y="2456"/>
                  </a:lnTo>
                  <a:lnTo>
                    <a:pt x="2427" y="2462"/>
                  </a:lnTo>
                  <a:lnTo>
                    <a:pt x="2433" y="2466"/>
                  </a:lnTo>
                  <a:lnTo>
                    <a:pt x="2438" y="2471"/>
                  </a:lnTo>
                  <a:lnTo>
                    <a:pt x="2442" y="2477"/>
                  </a:lnTo>
                  <a:lnTo>
                    <a:pt x="2448" y="2483"/>
                  </a:lnTo>
                  <a:lnTo>
                    <a:pt x="2454" y="2487"/>
                  </a:lnTo>
                  <a:lnTo>
                    <a:pt x="2459" y="2492"/>
                  </a:lnTo>
                  <a:lnTo>
                    <a:pt x="2463" y="2498"/>
                  </a:lnTo>
                  <a:lnTo>
                    <a:pt x="2469" y="2504"/>
                  </a:lnTo>
                  <a:lnTo>
                    <a:pt x="2473" y="2508"/>
                  </a:lnTo>
                  <a:lnTo>
                    <a:pt x="2478" y="2513"/>
                  </a:lnTo>
                  <a:lnTo>
                    <a:pt x="2482" y="2519"/>
                  </a:lnTo>
                  <a:lnTo>
                    <a:pt x="2488" y="2525"/>
                  </a:lnTo>
                  <a:lnTo>
                    <a:pt x="2492" y="2528"/>
                  </a:lnTo>
                  <a:lnTo>
                    <a:pt x="2495" y="2534"/>
                  </a:lnTo>
                  <a:lnTo>
                    <a:pt x="2499" y="2540"/>
                  </a:lnTo>
                  <a:lnTo>
                    <a:pt x="2505" y="2546"/>
                  </a:lnTo>
                  <a:lnTo>
                    <a:pt x="2509" y="2549"/>
                  </a:lnTo>
                  <a:lnTo>
                    <a:pt x="2512" y="2555"/>
                  </a:lnTo>
                  <a:lnTo>
                    <a:pt x="2516" y="2559"/>
                  </a:lnTo>
                  <a:lnTo>
                    <a:pt x="2520" y="2565"/>
                  </a:lnTo>
                  <a:lnTo>
                    <a:pt x="2522" y="2568"/>
                  </a:lnTo>
                  <a:lnTo>
                    <a:pt x="2526" y="2574"/>
                  </a:lnTo>
                  <a:lnTo>
                    <a:pt x="2530" y="2580"/>
                  </a:lnTo>
                  <a:lnTo>
                    <a:pt x="2531" y="2584"/>
                  </a:lnTo>
                  <a:lnTo>
                    <a:pt x="2535" y="2589"/>
                  </a:lnTo>
                  <a:lnTo>
                    <a:pt x="2537" y="2593"/>
                  </a:lnTo>
                  <a:lnTo>
                    <a:pt x="2539" y="2599"/>
                  </a:lnTo>
                  <a:lnTo>
                    <a:pt x="2543" y="2605"/>
                  </a:lnTo>
                  <a:lnTo>
                    <a:pt x="2545" y="2610"/>
                  </a:lnTo>
                  <a:lnTo>
                    <a:pt x="2547" y="2614"/>
                  </a:lnTo>
                  <a:lnTo>
                    <a:pt x="2549" y="2620"/>
                  </a:lnTo>
                  <a:lnTo>
                    <a:pt x="2550" y="2625"/>
                  </a:lnTo>
                  <a:lnTo>
                    <a:pt x="2552" y="2629"/>
                  </a:lnTo>
                  <a:lnTo>
                    <a:pt x="2552" y="2635"/>
                  </a:lnTo>
                  <a:lnTo>
                    <a:pt x="2554" y="2641"/>
                  </a:lnTo>
                  <a:lnTo>
                    <a:pt x="2556" y="2644"/>
                  </a:lnTo>
                  <a:lnTo>
                    <a:pt x="2556" y="2650"/>
                  </a:lnTo>
                  <a:lnTo>
                    <a:pt x="2558" y="2656"/>
                  </a:lnTo>
                  <a:lnTo>
                    <a:pt x="2558" y="2662"/>
                  </a:lnTo>
                  <a:lnTo>
                    <a:pt x="2558" y="2665"/>
                  </a:lnTo>
                  <a:lnTo>
                    <a:pt x="2558" y="2671"/>
                  </a:lnTo>
                  <a:lnTo>
                    <a:pt x="2558" y="2677"/>
                  </a:lnTo>
                  <a:lnTo>
                    <a:pt x="2558" y="2682"/>
                  </a:lnTo>
                  <a:lnTo>
                    <a:pt x="2558" y="2686"/>
                  </a:lnTo>
                  <a:lnTo>
                    <a:pt x="2556" y="2692"/>
                  </a:lnTo>
                  <a:lnTo>
                    <a:pt x="2556" y="2698"/>
                  </a:lnTo>
                  <a:lnTo>
                    <a:pt x="2554" y="2703"/>
                  </a:lnTo>
                  <a:lnTo>
                    <a:pt x="2554" y="2707"/>
                  </a:lnTo>
                  <a:lnTo>
                    <a:pt x="2550" y="2713"/>
                  </a:lnTo>
                  <a:lnTo>
                    <a:pt x="2549" y="2717"/>
                  </a:lnTo>
                  <a:lnTo>
                    <a:pt x="2547" y="2722"/>
                  </a:lnTo>
                  <a:lnTo>
                    <a:pt x="2545" y="2728"/>
                  </a:lnTo>
                  <a:lnTo>
                    <a:pt x="2543" y="2732"/>
                  </a:lnTo>
                  <a:lnTo>
                    <a:pt x="2539" y="2739"/>
                  </a:lnTo>
                  <a:lnTo>
                    <a:pt x="2537" y="2743"/>
                  </a:lnTo>
                  <a:lnTo>
                    <a:pt x="2535" y="2751"/>
                  </a:lnTo>
                  <a:lnTo>
                    <a:pt x="2531" y="2755"/>
                  </a:lnTo>
                  <a:lnTo>
                    <a:pt x="2528" y="2760"/>
                  </a:lnTo>
                  <a:lnTo>
                    <a:pt x="2524" y="2768"/>
                  </a:lnTo>
                  <a:lnTo>
                    <a:pt x="2522" y="2774"/>
                  </a:lnTo>
                  <a:lnTo>
                    <a:pt x="2518" y="2779"/>
                  </a:lnTo>
                  <a:lnTo>
                    <a:pt x="2514" y="2785"/>
                  </a:lnTo>
                  <a:lnTo>
                    <a:pt x="2511" y="2791"/>
                  </a:lnTo>
                  <a:lnTo>
                    <a:pt x="2509" y="2798"/>
                  </a:lnTo>
                  <a:lnTo>
                    <a:pt x="2503" y="2804"/>
                  </a:lnTo>
                  <a:lnTo>
                    <a:pt x="2499" y="2812"/>
                  </a:lnTo>
                  <a:lnTo>
                    <a:pt x="2493" y="2816"/>
                  </a:lnTo>
                  <a:lnTo>
                    <a:pt x="2490" y="2823"/>
                  </a:lnTo>
                  <a:lnTo>
                    <a:pt x="2484" y="2829"/>
                  </a:lnTo>
                  <a:lnTo>
                    <a:pt x="2480" y="2835"/>
                  </a:lnTo>
                  <a:lnTo>
                    <a:pt x="2476" y="2840"/>
                  </a:lnTo>
                  <a:lnTo>
                    <a:pt x="2471" y="2848"/>
                  </a:lnTo>
                  <a:lnTo>
                    <a:pt x="2467" y="2854"/>
                  </a:lnTo>
                  <a:lnTo>
                    <a:pt x="2461" y="2861"/>
                  </a:lnTo>
                  <a:lnTo>
                    <a:pt x="2455" y="2867"/>
                  </a:lnTo>
                  <a:lnTo>
                    <a:pt x="2450" y="2873"/>
                  </a:lnTo>
                  <a:lnTo>
                    <a:pt x="2446" y="2878"/>
                  </a:lnTo>
                  <a:lnTo>
                    <a:pt x="2440" y="2886"/>
                  </a:lnTo>
                  <a:lnTo>
                    <a:pt x="2435" y="2892"/>
                  </a:lnTo>
                  <a:lnTo>
                    <a:pt x="2431" y="2899"/>
                  </a:lnTo>
                  <a:lnTo>
                    <a:pt x="2425" y="2903"/>
                  </a:lnTo>
                  <a:lnTo>
                    <a:pt x="2419" y="2909"/>
                  </a:lnTo>
                  <a:lnTo>
                    <a:pt x="2414" y="2916"/>
                  </a:lnTo>
                  <a:lnTo>
                    <a:pt x="2408" y="2922"/>
                  </a:lnTo>
                  <a:lnTo>
                    <a:pt x="2402" y="2928"/>
                  </a:lnTo>
                  <a:lnTo>
                    <a:pt x="2397" y="2933"/>
                  </a:lnTo>
                  <a:lnTo>
                    <a:pt x="2391" y="2939"/>
                  </a:lnTo>
                  <a:lnTo>
                    <a:pt x="2385" y="2947"/>
                  </a:lnTo>
                  <a:lnTo>
                    <a:pt x="2379" y="2951"/>
                  </a:lnTo>
                  <a:lnTo>
                    <a:pt x="2374" y="2958"/>
                  </a:lnTo>
                  <a:lnTo>
                    <a:pt x="2368" y="2962"/>
                  </a:lnTo>
                  <a:lnTo>
                    <a:pt x="2362" y="2970"/>
                  </a:lnTo>
                  <a:lnTo>
                    <a:pt x="2357" y="2973"/>
                  </a:lnTo>
                  <a:lnTo>
                    <a:pt x="2351" y="2979"/>
                  </a:lnTo>
                  <a:lnTo>
                    <a:pt x="2345" y="2985"/>
                  </a:lnTo>
                  <a:lnTo>
                    <a:pt x="2341" y="2990"/>
                  </a:lnTo>
                  <a:lnTo>
                    <a:pt x="2334" y="2994"/>
                  </a:lnTo>
                  <a:lnTo>
                    <a:pt x="2328" y="3000"/>
                  </a:lnTo>
                  <a:lnTo>
                    <a:pt x="2322" y="3006"/>
                  </a:lnTo>
                  <a:lnTo>
                    <a:pt x="2317" y="3009"/>
                  </a:lnTo>
                  <a:lnTo>
                    <a:pt x="2313" y="3015"/>
                  </a:lnTo>
                  <a:lnTo>
                    <a:pt x="2307" y="3019"/>
                  </a:lnTo>
                  <a:lnTo>
                    <a:pt x="2302" y="3023"/>
                  </a:lnTo>
                  <a:lnTo>
                    <a:pt x="2296" y="3028"/>
                  </a:lnTo>
                  <a:lnTo>
                    <a:pt x="2292" y="3032"/>
                  </a:lnTo>
                  <a:lnTo>
                    <a:pt x="2286" y="3036"/>
                  </a:lnTo>
                  <a:lnTo>
                    <a:pt x="2281" y="3040"/>
                  </a:lnTo>
                  <a:lnTo>
                    <a:pt x="2275" y="3046"/>
                  </a:lnTo>
                  <a:lnTo>
                    <a:pt x="2271" y="3047"/>
                  </a:lnTo>
                  <a:lnTo>
                    <a:pt x="2265" y="3053"/>
                  </a:lnTo>
                  <a:lnTo>
                    <a:pt x="2262" y="3057"/>
                  </a:lnTo>
                  <a:lnTo>
                    <a:pt x="2256" y="3061"/>
                  </a:lnTo>
                  <a:lnTo>
                    <a:pt x="2250" y="3063"/>
                  </a:lnTo>
                  <a:lnTo>
                    <a:pt x="2246" y="3066"/>
                  </a:lnTo>
                  <a:lnTo>
                    <a:pt x="2239" y="3070"/>
                  </a:lnTo>
                  <a:lnTo>
                    <a:pt x="2235" y="3076"/>
                  </a:lnTo>
                  <a:lnTo>
                    <a:pt x="2227" y="3080"/>
                  </a:lnTo>
                  <a:lnTo>
                    <a:pt x="2222" y="3085"/>
                  </a:lnTo>
                  <a:lnTo>
                    <a:pt x="2214" y="3089"/>
                  </a:lnTo>
                  <a:lnTo>
                    <a:pt x="2208" y="3095"/>
                  </a:lnTo>
                  <a:lnTo>
                    <a:pt x="2201" y="3101"/>
                  </a:lnTo>
                  <a:lnTo>
                    <a:pt x="2193" y="3106"/>
                  </a:lnTo>
                  <a:lnTo>
                    <a:pt x="2186" y="3112"/>
                  </a:lnTo>
                  <a:lnTo>
                    <a:pt x="2178" y="3118"/>
                  </a:lnTo>
                  <a:lnTo>
                    <a:pt x="2168" y="3125"/>
                  </a:lnTo>
                  <a:lnTo>
                    <a:pt x="2161" y="3131"/>
                  </a:lnTo>
                  <a:lnTo>
                    <a:pt x="2153" y="3139"/>
                  </a:lnTo>
                  <a:lnTo>
                    <a:pt x="2146" y="3146"/>
                  </a:lnTo>
                  <a:lnTo>
                    <a:pt x="2136" y="3152"/>
                  </a:lnTo>
                  <a:lnTo>
                    <a:pt x="2127" y="3160"/>
                  </a:lnTo>
                  <a:lnTo>
                    <a:pt x="2117" y="3165"/>
                  </a:lnTo>
                  <a:lnTo>
                    <a:pt x="2108" y="3175"/>
                  </a:lnTo>
                  <a:lnTo>
                    <a:pt x="2098" y="3182"/>
                  </a:lnTo>
                  <a:lnTo>
                    <a:pt x="2089" y="3190"/>
                  </a:lnTo>
                  <a:lnTo>
                    <a:pt x="2079" y="3198"/>
                  </a:lnTo>
                  <a:lnTo>
                    <a:pt x="2070" y="3205"/>
                  </a:lnTo>
                  <a:lnTo>
                    <a:pt x="2060" y="3213"/>
                  </a:lnTo>
                  <a:lnTo>
                    <a:pt x="2049" y="3220"/>
                  </a:lnTo>
                  <a:lnTo>
                    <a:pt x="2039" y="3228"/>
                  </a:lnTo>
                  <a:lnTo>
                    <a:pt x="2028" y="3236"/>
                  </a:lnTo>
                  <a:lnTo>
                    <a:pt x="2018" y="3245"/>
                  </a:lnTo>
                  <a:lnTo>
                    <a:pt x="2007" y="3253"/>
                  </a:lnTo>
                  <a:lnTo>
                    <a:pt x="1997" y="3260"/>
                  </a:lnTo>
                  <a:lnTo>
                    <a:pt x="1986" y="3268"/>
                  </a:lnTo>
                  <a:lnTo>
                    <a:pt x="1975" y="3276"/>
                  </a:lnTo>
                  <a:lnTo>
                    <a:pt x="1963" y="3283"/>
                  </a:lnTo>
                  <a:lnTo>
                    <a:pt x="1954" y="3289"/>
                  </a:lnTo>
                  <a:lnTo>
                    <a:pt x="1942" y="3297"/>
                  </a:lnTo>
                  <a:lnTo>
                    <a:pt x="1931" y="3304"/>
                  </a:lnTo>
                  <a:lnTo>
                    <a:pt x="1921" y="3312"/>
                  </a:lnTo>
                  <a:lnTo>
                    <a:pt x="1910" y="3317"/>
                  </a:lnTo>
                  <a:lnTo>
                    <a:pt x="1899" y="3325"/>
                  </a:lnTo>
                  <a:lnTo>
                    <a:pt x="1887" y="3333"/>
                  </a:lnTo>
                  <a:lnTo>
                    <a:pt x="1878" y="3338"/>
                  </a:lnTo>
                  <a:lnTo>
                    <a:pt x="1866" y="3344"/>
                  </a:lnTo>
                  <a:lnTo>
                    <a:pt x="1855" y="3352"/>
                  </a:lnTo>
                  <a:lnTo>
                    <a:pt x="1843" y="3357"/>
                  </a:lnTo>
                  <a:lnTo>
                    <a:pt x="1832" y="3363"/>
                  </a:lnTo>
                  <a:lnTo>
                    <a:pt x="1823" y="3369"/>
                  </a:lnTo>
                  <a:lnTo>
                    <a:pt x="1811" y="3374"/>
                  </a:lnTo>
                  <a:lnTo>
                    <a:pt x="1800" y="3380"/>
                  </a:lnTo>
                  <a:lnTo>
                    <a:pt x="1790" y="3384"/>
                  </a:lnTo>
                  <a:lnTo>
                    <a:pt x="1779" y="3390"/>
                  </a:lnTo>
                  <a:lnTo>
                    <a:pt x="1769" y="3393"/>
                  </a:lnTo>
                  <a:lnTo>
                    <a:pt x="1758" y="3397"/>
                  </a:lnTo>
                  <a:lnTo>
                    <a:pt x="1748" y="3401"/>
                  </a:lnTo>
                  <a:lnTo>
                    <a:pt x="1739" y="3405"/>
                  </a:lnTo>
                  <a:lnTo>
                    <a:pt x="1729" y="3409"/>
                  </a:lnTo>
                  <a:lnTo>
                    <a:pt x="1718" y="3411"/>
                  </a:lnTo>
                  <a:lnTo>
                    <a:pt x="1709" y="3414"/>
                  </a:lnTo>
                  <a:lnTo>
                    <a:pt x="1699" y="3414"/>
                  </a:lnTo>
                  <a:lnTo>
                    <a:pt x="1690" y="3418"/>
                  </a:lnTo>
                  <a:lnTo>
                    <a:pt x="1680" y="3418"/>
                  </a:lnTo>
                  <a:lnTo>
                    <a:pt x="1671" y="3420"/>
                  </a:lnTo>
                  <a:lnTo>
                    <a:pt x="1661" y="3422"/>
                  </a:lnTo>
                  <a:lnTo>
                    <a:pt x="1653" y="3422"/>
                  </a:lnTo>
                  <a:lnTo>
                    <a:pt x="1644" y="3422"/>
                  </a:lnTo>
                  <a:lnTo>
                    <a:pt x="1634" y="3420"/>
                  </a:lnTo>
                  <a:lnTo>
                    <a:pt x="1627" y="3420"/>
                  </a:lnTo>
                  <a:lnTo>
                    <a:pt x="1619" y="3418"/>
                  </a:lnTo>
                  <a:lnTo>
                    <a:pt x="1610" y="3416"/>
                  </a:lnTo>
                  <a:lnTo>
                    <a:pt x="1602" y="3414"/>
                  </a:lnTo>
                  <a:lnTo>
                    <a:pt x="1595" y="3412"/>
                  </a:lnTo>
                  <a:lnTo>
                    <a:pt x="1587" y="3411"/>
                  </a:lnTo>
                  <a:lnTo>
                    <a:pt x="1579" y="3407"/>
                  </a:lnTo>
                  <a:lnTo>
                    <a:pt x="1572" y="3405"/>
                  </a:lnTo>
                  <a:lnTo>
                    <a:pt x="1564" y="3401"/>
                  </a:lnTo>
                  <a:lnTo>
                    <a:pt x="1557" y="3397"/>
                  </a:lnTo>
                  <a:lnTo>
                    <a:pt x="1549" y="3393"/>
                  </a:lnTo>
                  <a:lnTo>
                    <a:pt x="1541" y="3390"/>
                  </a:lnTo>
                  <a:lnTo>
                    <a:pt x="1536" y="3386"/>
                  </a:lnTo>
                  <a:lnTo>
                    <a:pt x="1528" y="3382"/>
                  </a:lnTo>
                  <a:lnTo>
                    <a:pt x="1520" y="3376"/>
                  </a:lnTo>
                  <a:lnTo>
                    <a:pt x="1515" y="3373"/>
                  </a:lnTo>
                  <a:lnTo>
                    <a:pt x="1507" y="3367"/>
                  </a:lnTo>
                  <a:lnTo>
                    <a:pt x="1501" y="3363"/>
                  </a:lnTo>
                  <a:lnTo>
                    <a:pt x="1494" y="3355"/>
                  </a:lnTo>
                  <a:lnTo>
                    <a:pt x="1488" y="3352"/>
                  </a:lnTo>
                  <a:lnTo>
                    <a:pt x="1480" y="3346"/>
                  </a:lnTo>
                  <a:lnTo>
                    <a:pt x="1477" y="3340"/>
                  </a:lnTo>
                  <a:lnTo>
                    <a:pt x="1469" y="3335"/>
                  </a:lnTo>
                  <a:lnTo>
                    <a:pt x="1463" y="3329"/>
                  </a:lnTo>
                  <a:lnTo>
                    <a:pt x="1458" y="3321"/>
                  </a:lnTo>
                  <a:lnTo>
                    <a:pt x="1452" y="3316"/>
                  </a:lnTo>
                  <a:lnTo>
                    <a:pt x="1446" y="3310"/>
                  </a:lnTo>
                  <a:lnTo>
                    <a:pt x="1441" y="3304"/>
                  </a:lnTo>
                  <a:lnTo>
                    <a:pt x="1435" y="3297"/>
                  </a:lnTo>
                  <a:lnTo>
                    <a:pt x="1429" y="3291"/>
                  </a:lnTo>
                  <a:lnTo>
                    <a:pt x="1423" y="3285"/>
                  </a:lnTo>
                  <a:lnTo>
                    <a:pt x="1418" y="3277"/>
                  </a:lnTo>
                  <a:lnTo>
                    <a:pt x="1412" y="3270"/>
                  </a:lnTo>
                  <a:lnTo>
                    <a:pt x="1406" y="3264"/>
                  </a:lnTo>
                  <a:lnTo>
                    <a:pt x="1401" y="3257"/>
                  </a:lnTo>
                  <a:lnTo>
                    <a:pt x="1397" y="3251"/>
                  </a:lnTo>
                  <a:lnTo>
                    <a:pt x="1391" y="3243"/>
                  </a:lnTo>
                  <a:lnTo>
                    <a:pt x="1385" y="3238"/>
                  </a:lnTo>
                  <a:lnTo>
                    <a:pt x="1382" y="3230"/>
                  </a:lnTo>
                  <a:lnTo>
                    <a:pt x="1376" y="3224"/>
                  </a:lnTo>
                  <a:lnTo>
                    <a:pt x="1370" y="3217"/>
                  </a:lnTo>
                  <a:lnTo>
                    <a:pt x="1365" y="3211"/>
                  </a:lnTo>
                  <a:lnTo>
                    <a:pt x="1361" y="3205"/>
                  </a:lnTo>
                  <a:lnTo>
                    <a:pt x="1355" y="3198"/>
                  </a:lnTo>
                  <a:lnTo>
                    <a:pt x="1349" y="3192"/>
                  </a:lnTo>
                  <a:lnTo>
                    <a:pt x="1344" y="3186"/>
                  </a:lnTo>
                  <a:lnTo>
                    <a:pt x="1340" y="3179"/>
                  </a:lnTo>
                  <a:lnTo>
                    <a:pt x="1334" y="3173"/>
                  </a:lnTo>
                  <a:lnTo>
                    <a:pt x="1328" y="3167"/>
                  </a:lnTo>
                  <a:lnTo>
                    <a:pt x="1323" y="3162"/>
                  </a:lnTo>
                  <a:lnTo>
                    <a:pt x="1319" y="3156"/>
                  </a:lnTo>
                  <a:lnTo>
                    <a:pt x="1313" y="3150"/>
                  </a:lnTo>
                  <a:lnTo>
                    <a:pt x="1308" y="3146"/>
                  </a:lnTo>
                  <a:lnTo>
                    <a:pt x="1302" y="3141"/>
                  </a:lnTo>
                  <a:lnTo>
                    <a:pt x="1296" y="3135"/>
                  </a:lnTo>
                  <a:lnTo>
                    <a:pt x="1292" y="3129"/>
                  </a:lnTo>
                  <a:lnTo>
                    <a:pt x="1287" y="3125"/>
                  </a:lnTo>
                  <a:lnTo>
                    <a:pt x="1281" y="3122"/>
                  </a:lnTo>
                  <a:lnTo>
                    <a:pt x="1275" y="3118"/>
                  </a:lnTo>
                  <a:lnTo>
                    <a:pt x="1271" y="3114"/>
                  </a:lnTo>
                  <a:lnTo>
                    <a:pt x="1266" y="3110"/>
                  </a:lnTo>
                  <a:lnTo>
                    <a:pt x="1260" y="3108"/>
                  </a:lnTo>
                  <a:lnTo>
                    <a:pt x="1254" y="3103"/>
                  </a:lnTo>
                  <a:lnTo>
                    <a:pt x="1249" y="3099"/>
                  </a:lnTo>
                  <a:lnTo>
                    <a:pt x="1245" y="3097"/>
                  </a:lnTo>
                  <a:lnTo>
                    <a:pt x="1239" y="3093"/>
                  </a:lnTo>
                  <a:lnTo>
                    <a:pt x="1233" y="3087"/>
                  </a:lnTo>
                  <a:lnTo>
                    <a:pt x="1228" y="3084"/>
                  </a:lnTo>
                  <a:lnTo>
                    <a:pt x="1224" y="3080"/>
                  </a:lnTo>
                  <a:lnTo>
                    <a:pt x="1218" y="3076"/>
                  </a:lnTo>
                  <a:lnTo>
                    <a:pt x="1213" y="3070"/>
                  </a:lnTo>
                  <a:lnTo>
                    <a:pt x="1207" y="3066"/>
                  </a:lnTo>
                  <a:lnTo>
                    <a:pt x="1203" y="3061"/>
                  </a:lnTo>
                  <a:lnTo>
                    <a:pt x="1199" y="3057"/>
                  </a:lnTo>
                  <a:lnTo>
                    <a:pt x="1194" y="3051"/>
                  </a:lnTo>
                  <a:lnTo>
                    <a:pt x="1190" y="3047"/>
                  </a:lnTo>
                  <a:lnTo>
                    <a:pt x="1186" y="3042"/>
                  </a:lnTo>
                  <a:lnTo>
                    <a:pt x="1182" y="3038"/>
                  </a:lnTo>
                  <a:lnTo>
                    <a:pt x="1176" y="3032"/>
                  </a:lnTo>
                  <a:lnTo>
                    <a:pt x="1173" y="3028"/>
                  </a:lnTo>
                  <a:lnTo>
                    <a:pt x="1167" y="3023"/>
                  </a:lnTo>
                  <a:lnTo>
                    <a:pt x="1163" y="3017"/>
                  </a:lnTo>
                  <a:lnTo>
                    <a:pt x="1159" y="3011"/>
                  </a:lnTo>
                  <a:lnTo>
                    <a:pt x="1156" y="3008"/>
                  </a:lnTo>
                  <a:lnTo>
                    <a:pt x="1152" y="3002"/>
                  </a:lnTo>
                  <a:lnTo>
                    <a:pt x="1148" y="2996"/>
                  </a:lnTo>
                  <a:lnTo>
                    <a:pt x="1144" y="2990"/>
                  </a:lnTo>
                  <a:lnTo>
                    <a:pt x="1140" y="2985"/>
                  </a:lnTo>
                  <a:lnTo>
                    <a:pt x="1137" y="2979"/>
                  </a:lnTo>
                  <a:lnTo>
                    <a:pt x="1133" y="2975"/>
                  </a:lnTo>
                  <a:lnTo>
                    <a:pt x="1127" y="2970"/>
                  </a:lnTo>
                  <a:lnTo>
                    <a:pt x="1125" y="2964"/>
                  </a:lnTo>
                  <a:lnTo>
                    <a:pt x="1119" y="2960"/>
                  </a:lnTo>
                  <a:lnTo>
                    <a:pt x="1118" y="2954"/>
                  </a:lnTo>
                  <a:lnTo>
                    <a:pt x="1112" y="2951"/>
                  </a:lnTo>
                  <a:lnTo>
                    <a:pt x="1108" y="2945"/>
                  </a:lnTo>
                  <a:lnTo>
                    <a:pt x="1104" y="2939"/>
                  </a:lnTo>
                  <a:lnTo>
                    <a:pt x="1100" y="2933"/>
                  </a:lnTo>
                  <a:lnTo>
                    <a:pt x="1095" y="2928"/>
                  </a:lnTo>
                  <a:lnTo>
                    <a:pt x="1091" y="2924"/>
                  </a:lnTo>
                  <a:lnTo>
                    <a:pt x="1087" y="2918"/>
                  </a:lnTo>
                  <a:lnTo>
                    <a:pt x="1083" y="2914"/>
                  </a:lnTo>
                  <a:lnTo>
                    <a:pt x="1076" y="2905"/>
                  </a:lnTo>
                  <a:lnTo>
                    <a:pt x="1068" y="2897"/>
                  </a:lnTo>
                  <a:lnTo>
                    <a:pt x="1059" y="2890"/>
                  </a:lnTo>
                  <a:lnTo>
                    <a:pt x="1051" y="2882"/>
                  </a:lnTo>
                  <a:lnTo>
                    <a:pt x="1043" y="2874"/>
                  </a:lnTo>
                  <a:lnTo>
                    <a:pt x="1034" y="2869"/>
                  </a:lnTo>
                  <a:lnTo>
                    <a:pt x="1026" y="2863"/>
                  </a:lnTo>
                  <a:lnTo>
                    <a:pt x="1017" y="2859"/>
                  </a:lnTo>
                  <a:lnTo>
                    <a:pt x="1007" y="2854"/>
                  </a:lnTo>
                  <a:lnTo>
                    <a:pt x="1000" y="2852"/>
                  </a:lnTo>
                  <a:lnTo>
                    <a:pt x="994" y="2850"/>
                  </a:lnTo>
                  <a:lnTo>
                    <a:pt x="990" y="2850"/>
                  </a:lnTo>
                  <a:lnTo>
                    <a:pt x="984" y="2850"/>
                  </a:lnTo>
                  <a:lnTo>
                    <a:pt x="981" y="2850"/>
                  </a:lnTo>
                  <a:lnTo>
                    <a:pt x="973" y="2848"/>
                  </a:lnTo>
                  <a:lnTo>
                    <a:pt x="967" y="2848"/>
                  </a:lnTo>
                  <a:lnTo>
                    <a:pt x="962" y="2850"/>
                  </a:lnTo>
                  <a:lnTo>
                    <a:pt x="956" y="2850"/>
                  </a:lnTo>
                  <a:lnTo>
                    <a:pt x="948" y="2850"/>
                  </a:lnTo>
                  <a:lnTo>
                    <a:pt x="941" y="2852"/>
                  </a:lnTo>
                  <a:lnTo>
                    <a:pt x="935" y="2855"/>
                  </a:lnTo>
                  <a:lnTo>
                    <a:pt x="927" y="2857"/>
                  </a:lnTo>
                  <a:lnTo>
                    <a:pt x="920" y="2861"/>
                  </a:lnTo>
                  <a:lnTo>
                    <a:pt x="912" y="2863"/>
                  </a:lnTo>
                  <a:lnTo>
                    <a:pt x="903" y="2865"/>
                  </a:lnTo>
                  <a:lnTo>
                    <a:pt x="893" y="2871"/>
                  </a:lnTo>
                  <a:lnTo>
                    <a:pt x="884" y="2873"/>
                  </a:lnTo>
                  <a:lnTo>
                    <a:pt x="876" y="2876"/>
                  </a:lnTo>
                  <a:lnTo>
                    <a:pt x="867" y="2880"/>
                  </a:lnTo>
                  <a:lnTo>
                    <a:pt x="857" y="2886"/>
                  </a:lnTo>
                  <a:lnTo>
                    <a:pt x="848" y="2890"/>
                  </a:lnTo>
                  <a:lnTo>
                    <a:pt x="836" y="2893"/>
                  </a:lnTo>
                  <a:lnTo>
                    <a:pt x="827" y="2897"/>
                  </a:lnTo>
                  <a:lnTo>
                    <a:pt x="817" y="2903"/>
                  </a:lnTo>
                  <a:lnTo>
                    <a:pt x="806" y="2907"/>
                  </a:lnTo>
                  <a:lnTo>
                    <a:pt x="796" y="2912"/>
                  </a:lnTo>
                  <a:lnTo>
                    <a:pt x="785" y="2918"/>
                  </a:lnTo>
                  <a:lnTo>
                    <a:pt x="774" y="2922"/>
                  </a:lnTo>
                  <a:lnTo>
                    <a:pt x="762" y="2928"/>
                  </a:lnTo>
                  <a:lnTo>
                    <a:pt x="751" y="2931"/>
                  </a:lnTo>
                  <a:lnTo>
                    <a:pt x="737" y="2937"/>
                  </a:lnTo>
                  <a:lnTo>
                    <a:pt x="728" y="2943"/>
                  </a:lnTo>
                  <a:lnTo>
                    <a:pt x="715" y="2949"/>
                  </a:lnTo>
                  <a:lnTo>
                    <a:pt x="703" y="2952"/>
                  </a:lnTo>
                  <a:lnTo>
                    <a:pt x="690" y="2958"/>
                  </a:lnTo>
                  <a:lnTo>
                    <a:pt x="678" y="2964"/>
                  </a:lnTo>
                  <a:lnTo>
                    <a:pt x="667" y="2968"/>
                  </a:lnTo>
                  <a:lnTo>
                    <a:pt x="654" y="2971"/>
                  </a:lnTo>
                  <a:lnTo>
                    <a:pt x="640" y="2977"/>
                  </a:lnTo>
                  <a:lnTo>
                    <a:pt x="629" y="2981"/>
                  </a:lnTo>
                  <a:lnTo>
                    <a:pt x="616" y="2985"/>
                  </a:lnTo>
                  <a:lnTo>
                    <a:pt x="602" y="2989"/>
                  </a:lnTo>
                  <a:lnTo>
                    <a:pt x="589" y="2994"/>
                  </a:lnTo>
                  <a:lnTo>
                    <a:pt x="578" y="2998"/>
                  </a:lnTo>
                  <a:lnTo>
                    <a:pt x="564" y="3000"/>
                  </a:lnTo>
                  <a:lnTo>
                    <a:pt x="551" y="3004"/>
                  </a:lnTo>
                  <a:lnTo>
                    <a:pt x="538" y="3008"/>
                  </a:lnTo>
                  <a:lnTo>
                    <a:pt x="525" y="3009"/>
                  </a:lnTo>
                  <a:lnTo>
                    <a:pt x="513" y="3013"/>
                  </a:lnTo>
                  <a:lnTo>
                    <a:pt x="500" y="3015"/>
                  </a:lnTo>
                  <a:lnTo>
                    <a:pt x="487" y="3017"/>
                  </a:lnTo>
                  <a:lnTo>
                    <a:pt x="473" y="3019"/>
                  </a:lnTo>
                  <a:lnTo>
                    <a:pt x="460" y="3021"/>
                  </a:lnTo>
                  <a:lnTo>
                    <a:pt x="447" y="3021"/>
                  </a:lnTo>
                  <a:lnTo>
                    <a:pt x="435" y="3021"/>
                  </a:lnTo>
                  <a:lnTo>
                    <a:pt x="422" y="3023"/>
                  </a:lnTo>
                  <a:lnTo>
                    <a:pt x="409" y="3021"/>
                  </a:lnTo>
                  <a:lnTo>
                    <a:pt x="395" y="3021"/>
                  </a:lnTo>
                  <a:lnTo>
                    <a:pt x="382" y="3019"/>
                  </a:lnTo>
                  <a:lnTo>
                    <a:pt x="371" y="3019"/>
                  </a:lnTo>
                  <a:lnTo>
                    <a:pt x="357" y="3017"/>
                  </a:lnTo>
                  <a:lnTo>
                    <a:pt x="344" y="3013"/>
                  </a:lnTo>
                  <a:lnTo>
                    <a:pt x="333" y="3011"/>
                  </a:lnTo>
                  <a:lnTo>
                    <a:pt x="319" y="3008"/>
                  </a:lnTo>
                  <a:lnTo>
                    <a:pt x="308" y="3004"/>
                  </a:lnTo>
                  <a:lnTo>
                    <a:pt x="296" y="3000"/>
                  </a:lnTo>
                  <a:lnTo>
                    <a:pt x="285" y="2996"/>
                  </a:lnTo>
                  <a:lnTo>
                    <a:pt x="274" y="2990"/>
                  </a:lnTo>
                  <a:lnTo>
                    <a:pt x="260" y="2983"/>
                  </a:lnTo>
                  <a:lnTo>
                    <a:pt x="249" y="2977"/>
                  </a:lnTo>
                  <a:lnTo>
                    <a:pt x="239" y="2970"/>
                  </a:lnTo>
                  <a:lnTo>
                    <a:pt x="228" y="2964"/>
                  </a:lnTo>
                  <a:lnTo>
                    <a:pt x="217" y="2956"/>
                  </a:lnTo>
                  <a:lnTo>
                    <a:pt x="207" y="2951"/>
                  </a:lnTo>
                  <a:lnTo>
                    <a:pt x="198" y="2943"/>
                  </a:lnTo>
                  <a:lnTo>
                    <a:pt x="188" y="2935"/>
                  </a:lnTo>
                  <a:lnTo>
                    <a:pt x="179" y="2928"/>
                  </a:lnTo>
                  <a:lnTo>
                    <a:pt x="171" y="2920"/>
                  </a:lnTo>
                  <a:lnTo>
                    <a:pt x="162" y="2912"/>
                  </a:lnTo>
                  <a:lnTo>
                    <a:pt x="154" y="2905"/>
                  </a:lnTo>
                  <a:lnTo>
                    <a:pt x="146" y="2895"/>
                  </a:lnTo>
                  <a:lnTo>
                    <a:pt x="139" y="2888"/>
                  </a:lnTo>
                  <a:lnTo>
                    <a:pt x="131" y="2880"/>
                  </a:lnTo>
                  <a:lnTo>
                    <a:pt x="125" y="2873"/>
                  </a:lnTo>
                  <a:lnTo>
                    <a:pt x="116" y="2863"/>
                  </a:lnTo>
                  <a:lnTo>
                    <a:pt x="110" y="2855"/>
                  </a:lnTo>
                  <a:lnTo>
                    <a:pt x="105" y="2846"/>
                  </a:lnTo>
                  <a:lnTo>
                    <a:pt x="97" y="2838"/>
                  </a:lnTo>
                  <a:lnTo>
                    <a:pt x="91" y="2829"/>
                  </a:lnTo>
                  <a:lnTo>
                    <a:pt x="86" y="2821"/>
                  </a:lnTo>
                  <a:lnTo>
                    <a:pt x="82" y="2812"/>
                  </a:lnTo>
                  <a:lnTo>
                    <a:pt x="76" y="2802"/>
                  </a:lnTo>
                  <a:lnTo>
                    <a:pt x="70" y="2793"/>
                  </a:lnTo>
                  <a:lnTo>
                    <a:pt x="67" y="2785"/>
                  </a:lnTo>
                  <a:lnTo>
                    <a:pt x="61" y="2776"/>
                  </a:lnTo>
                  <a:lnTo>
                    <a:pt x="57" y="2766"/>
                  </a:lnTo>
                  <a:lnTo>
                    <a:pt x="51" y="2757"/>
                  </a:lnTo>
                  <a:lnTo>
                    <a:pt x="48" y="2749"/>
                  </a:lnTo>
                  <a:lnTo>
                    <a:pt x="46" y="2739"/>
                  </a:lnTo>
                  <a:lnTo>
                    <a:pt x="42" y="2732"/>
                  </a:lnTo>
                  <a:lnTo>
                    <a:pt x="38" y="2722"/>
                  </a:lnTo>
                  <a:lnTo>
                    <a:pt x="34" y="2713"/>
                  </a:lnTo>
                  <a:lnTo>
                    <a:pt x="32" y="2703"/>
                  </a:lnTo>
                  <a:lnTo>
                    <a:pt x="29" y="2694"/>
                  </a:lnTo>
                  <a:lnTo>
                    <a:pt x="27" y="2684"/>
                  </a:lnTo>
                  <a:lnTo>
                    <a:pt x="23" y="2677"/>
                  </a:lnTo>
                  <a:lnTo>
                    <a:pt x="21" y="2667"/>
                  </a:lnTo>
                  <a:lnTo>
                    <a:pt x="19" y="2660"/>
                  </a:lnTo>
                  <a:lnTo>
                    <a:pt x="17" y="2650"/>
                  </a:lnTo>
                  <a:lnTo>
                    <a:pt x="15" y="2643"/>
                  </a:lnTo>
                  <a:lnTo>
                    <a:pt x="13" y="2633"/>
                  </a:lnTo>
                  <a:lnTo>
                    <a:pt x="11" y="2625"/>
                  </a:lnTo>
                  <a:lnTo>
                    <a:pt x="10" y="2618"/>
                  </a:lnTo>
                  <a:lnTo>
                    <a:pt x="10" y="2610"/>
                  </a:lnTo>
                  <a:lnTo>
                    <a:pt x="8" y="2603"/>
                  </a:lnTo>
                  <a:lnTo>
                    <a:pt x="6" y="2595"/>
                  </a:lnTo>
                  <a:lnTo>
                    <a:pt x="4" y="2587"/>
                  </a:lnTo>
                  <a:lnTo>
                    <a:pt x="4" y="2580"/>
                  </a:lnTo>
                  <a:lnTo>
                    <a:pt x="2" y="2572"/>
                  </a:lnTo>
                  <a:lnTo>
                    <a:pt x="2" y="2565"/>
                  </a:lnTo>
                  <a:lnTo>
                    <a:pt x="0" y="2557"/>
                  </a:lnTo>
                  <a:lnTo>
                    <a:pt x="0" y="2551"/>
                  </a:lnTo>
                  <a:lnTo>
                    <a:pt x="0" y="2544"/>
                  </a:lnTo>
                  <a:lnTo>
                    <a:pt x="0" y="2538"/>
                  </a:lnTo>
                  <a:lnTo>
                    <a:pt x="0" y="2532"/>
                  </a:lnTo>
                  <a:lnTo>
                    <a:pt x="0" y="2525"/>
                  </a:lnTo>
                  <a:lnTo>
                    <a:pt x="0" y="2521"/>
                  </a:lnTo>
                  <a:lnTo>
                    <a:pt x="0" y="2515"/>
                  </a:lnTo>
                  <a:lnTo>
                    <a:pt x="0" y="2509"/>
                  </a:lnTo>
                  <a:lnTo>
                    <a:pt x="0" y="2506"/>
                  </a:lnTo>
                  <a:lnTo>
                    <a:pt x="0" y="2500"/>
                  </a:lnTo>
                  <a:lnTo>
                    <a:pt x="0" y="2496"/>
                  </a:lnTo>
                  <a:lnTo>
                    <a:pt x="0" y="2490"/>
                  </a:lnTo>
                  <a:lnTo>
                    <a:pt x="0" y="2485"/>
                  </a:lnTo>
                  <a:lnTo>
                    <a:pt x="0" y="2481"/>
                  </a:lnTo>
                  <a:lnTo>
                    <a:pt x="0" y="2475"/>
                  </a:lnTo>
                  <a:lnTo>
                    <a:pt x="0" y="2471"/>
                  </a:lnTo>
                  <a:lnTo>
                    <a:pt x="0" y="2466"/>
                  </a:lnTo>
                  <a:lnTo>
                    <a:pt x="0" y="2460"/>
                  </a:lnTo>
                  <a:lnTo>
                    <a:pt x="0" y="2454"/>
                  </a:lnTo>
                  <a:lnTo>
                    <a:pt x="0" y="2449"/>
                  </a:lnTo>
                  <a:lnTo>
                    <a:pt x="2" y="2443"/>
                  </a:lnTo>
                  <a:lnTo>
                    <a:pt x="2" y="2437"/>
                  </a:lnTo>
                  <a:lnTo>
                    <a:pt x="4" y="2432"/>
                  </a:lnTo>
                  <a:lnTo>
                    <a:pt x="4" y="2426"/>
                  </a:lnTo>
                  <a:lnTo>
                    <a:pt x="6" y="2420"/>
                  </a:lnTo>
                  <a:lnTo>
                    <a:pt x="8" y="2414"/>
                  </a:lnTo>
                  <a:lnTo>
                    <a:pt x="10" y="2409"/>
                  </a:lnTo>
                  <a:lnTo>
                    <a:pt x="10" y="2401"/>
                  </a:lnTo>
                  <a:lnTo>
                    <a:pt x="11" y="2395"/>
                  </a:lnTo>
                  <a:lnTo>
                    <a:pt x="11" y="2388"/>
                  </a:lnTo>
                  <a:lnTo>
                    <a:pt x="13" y="2382"/>
                  </a:lnTo>
                  <a:lnTo>
                    <a:pt x="15" y="2374"/>
                  </a:lnTo>
                  <a:lnTo>
                    <a:pt x="17" y="2369"/>
                  </a:lnTo>
                  <a:lnTo>
                    <a:pt x="19" y="2361"/>
                  </a:lnTo>
                  <a:lnTo>
                    <a:pt x="21" y="2355"/>
                  </a:lnTo>
                  <a:lnTo>
                    <a:pt x="23" y="2348"/>
                  </a:lnTo>
                  <a:lnTo>
                    <a:pt x="25" y="2342"/>
                  </a:lnTo>
                  <a:lnTo>
                    <a:pt x="27" y="2335"/>
                  </a:lnTo>
                  <a:lnTo>
                    <a:pt x="29" y="2329"/>
                  </a:lnTo>
                  <a:lnTo>
                    <a:pt x="30" y="2321"/>
                  </a:lnTo>
                  <a:lnTo>
                    <a:pt x="32" y="2316"/>
                  </a:lnTo>
                  <a:lnTo>
                    <a:pt x="36" y="2308"/>
                  </a:lnTo>
                  <a:lnTo>
                    <a:pt x="38" y="2302"/>
                  </a:lnTo>
                  <a:lnTo>
                    <a:pt x="40" y="2295"/>
                  </a:lnTo>
                  <a:lnTo>
                    <a:pt x="42" y="2287"/>
                  </a:lnTo>
                  <a:lnTo>
                    <a:pt x="46" y="2279"/>
                  </a:lnTo>
                  <a:lnTo>
                    <a:pt x="48" y="2274"/>
                  </a:lnTo>
                  <a:lnTo>
                    <a:pt x="49" y="2266"/>
                  </a:lnTo>
                  <a:lnTo>
                    <a:pt x="53" y="2259"/>
                  </a:lnTo>
                  <a:lnTo>
                    <a:pt x="55" y="2253"/>
                  </a:lnTo>
                  <a:lnTo>
                    <a:pt x="57" y="2247"/>
                  </a:lnTo>
                  <a:lnTo>
                    <a:pt x="61" y="2240"/>
                  </a:lnTo>
                  <a:lnTo>
                    <a:pt x="63" y="2232"/>
                  </a:lnTo>
                  <a:lnTo>
                    <a:pt x="67" y="2224"/>
                  </a:lnTo>
                  <a:lnTo>
                    <a:pt x="70" y="2219"/>
                  </a:lnTo>
                  <a:lnTo>
                    <a:pt x="72" y="2211"/>
                  </a:lnTo>
                  <a:lnTo>
                    <a:pt x="76" y="2205"/>
                  </a:lnTo>
                  <a:lnTo>
                    <a:pt x="80" y="2200"/>
                  </a:lnTo>
                  <a:lnTo>
                    <a:pt x="84" y="2194"/>
                  </a:lnTo>
                  <a:lnTo>
                    <a:pt x="86" y="2186"/>
                  </a:lnTo>
                  <a:lnTo>
                    <a:pt x="89" y="2181"/>
                  </a:lnTo>
                  <a:lnTo>
                    <a:pt x="93" y="2173"/>
                  </a:lnTo>
                  <a:lnTo>
                    <a:pt x="97" y="2167"/>
                  </a:lnTo>
                  <a:lnTo>
                    <a:pt x="101" y="2162"/>
                  </a:lnTo>
                  <a:lnTo>
                    <a:pt x="105" y="2156"/>
                  </a:lnTo>
                  <a:lnTo>
                    <a:pt x="108" y="2150"/>
                  </a:lnTo>
                  <a:lnTo>
                    <a:pt x="114" y="2144"/>
                  </a:lnTo>
                  <a:lnTo>
                    <a:pt x="116" y="2139"/>
                  </a:lnTo>
                  <a:lnTo>
                    <a:pt x="122" y="2131"/>
                  </a:lnTo>
                  <a:lnTo>
                    <a:pt x="125" y="2127"/>
                  </a:lnTo>
                  <a:lnTo>
                    <a:pt x="129" y="2122"/>
                  </a:lnTo>
                  <a:lnTo>
                    <a:pt x="133" y="2116"/>
                  </a:lnTo>
                  <a:lnTo>
                    <a:pt x="137" y="2110"/>
                  </a:lnTo>
                  <a:lnTo>
                    <a:pt x="143" y="2106"/>
                  </a:lnTo>
                  <a:lnTo>
                    <a:pt x="146" y="2103"/>
                  </a:lnTo>
                  <a:lnTo>
                    <a:pt x="150" y="2097"/>
                  </a:lnTo>
                  <a:lnTo>
                    <a:pt x="154" y="2091"/>
                  </a:lnTo>
                  <a:lnTo>
                    <a:pt x="156" y="2087"/>
                  </a:lnTo>
                  <a:lnTo>
                    <a:pt x="160" y="2084"/>
                  </a:lnTo>
                  <a:lnTo>
                    <a:pt x="163" y="2076"/>
                  </a:lnTo>
                  <a:lnTo>
                    <a:pt x="167" y="2070"/>
                  </a:lnTo>
                  <a:lnTo>
                    <a:pt x="169" y="2063"/>
                  </a:lnTo>
                  <a:lnTo>
                    <a:pt x="169" y="2059"/>
                  </a:lnTo>
                  <a:lnTo>
                    <a:pt x="167" y="2053"/>
                  </a:lnTo>
                  <a:lnTo>
                    <a:pt x="165" y="2049"/>
                  </a:lnTo>
                  <a:lnTo>
                    <a:pt x="163" y="2044"/>
                  </a:lnTo>
                  <a:lnTo>
                    <a:pt x="160" y="2040"/>
                  </a:lnTo>
                  <a:lnTo>
                    <a:pt x="154" y="2034"/>
                  </a:lnTo>
                  <a:lnTo>
                    <a:pt x="150" y="2030"/>
                  </a:lnTo>
                  <a:lnTo>
                    <a:pt x="144" y="2025"/>
                  </a:lnTo>
                  <a:lnTo>
                    <a:pt x="139" y="2021"/>
                  </a:lnTo>
                  <a:lnTo>
                    <a:pt x="133" y="2015"/>
                  </a:lnTo>
                  <a:lnTo>
                    <a:pt x="127" y="2011"/>
                  </a:lnTo>
                  <a:lnTo>
                    <a:pt x="120" y="2004"/>
                  </a:lnTo>
                  <a:lnTo>
                    <a:pt x="114" y="1998"/>
                  </a:lnTo>
                  <a:lnTo>
                    <a:pt x="108" y="1990"/>
                  </a:lnTo>
                  <a:lnTo>
                    <a:pt x="105" y="1983"/>
                  </a:lnTo>
                  <a:lnTo>
                    <a:pt x="101" y="1979"/>
                  </a:lnTo>
                  <a:lnTo>
                    <a:pt x="99" y="1973"/>
                  </a:lnTo>
                  <a:lnTo>
                    <a:pt x="97" y="1970"/>
                  </a:lnTo>
                  <a:lnTo>
                    <a:pt x="95" y="1964"/>
                  </a:lnTo>
                  <a:lnTo>
                    <a:pt x="93" y="1960"/>
                  </a:lnTo>
                  <a:lnTo>
                    <a:pt x="93" y="1954"/>
                  </a:lnTo>
                  <a:lnTo>
                    <a:pt x="91" y="1949"/>
                  </a:lnTo>
                  <a:lnTo>
                    <a:pt x="91" y="1943"/>
                  </a:lnTo>
                  <a:lnTo>
                    <a:pt x="89" y="1935"/>
                  </a:lnTo>
                  <a:lnTo>
                    <a:pt x="89" y="1930"/>
                  </a:lnTo>
                  <a:lnTo>
                    <a:pt x="89" y="1922"/>
                  </a:lnTo>
                  <a:lnTo>
                    <a:pt x="89" y="1914"/>
                  </a:lnTo>
                  <a:lnTo>
                    <a:pt x="89" y="1907"/>
                  </a:lnTo>
                  <a:lnTo>
                    <a:pt x="91" y="1899"/>
                  </a:lnTo>
                  <a:lnTo>
                    <a:pt x="93" y="1890"/>
                  </a:lnTo>
                  <a:lnTo>
                    <a:pt x="95" y="1882"/>
                  </a:lnTo>
                  <a:lnTo>
                    <a:pt x="97" y="1873"/>
                  </a:lnTo>
                  <a:lnTo>
                    <a:pt x="99" y="1863"/>
                  </a:lnTo>
                  <a:lnTo>
                    <a:pt x="103" y="1854"/>
                  </a:lnTo>
                  <a:lnTo>
                    <a:pt x="105" y="1844"/>
                  </a:lnTo>
                  <a:lnTo>
                    <a:pt x="108" y="1833"/>
                  </a:lnTo>
                  <a:lnTo>
                    <a:pt x="114" y="1821"/>
                  </a:lnTo>
                  <a:lnTo>
                    <a:pt x="118" y="1808"/>
                  </a:lnTo>
                  <a:lnTo>
                    <a:pt x="125" y="1797"/>
                  </a:lnTo>
                  <a:lnTo>
                    <a:pt x="129" y="1785"/>
                  </a:lnTo>
                  <a:lnTo>
                    <a:pt x="135" y="1772"/>
                  </a:lnTo>
                  <a:lnTo>
                    <a:pt x="139" y="1760"/>
                  </a:lnTo>
                  <a:lnTo>
                    <a:pt x="144" y="1749"/>
                  </a:lnTo>
                  <a:lnTo>
                    <a:pt x="148" y="1740"/>
                  </a:lnTo>
                  <a:lnTo>
                    <a:pt x="154" y="1728"/>
                  </a:lnTo>
                  <a:lnTo>
                    <a:pt x="158" y="1719"/>
                  </a:lnTo>
                  <a:lnTo>
                    <a:pt x="163" y="1709"/>
                  </a:lnTo>
                  <a:lnTo>
                    <a:pt x="167" y="1700"/>
                  </a:lnTo>
                  <a:lnTo>
                    <a:pt x="173" y="1692"/>
                  </a:lnTo>
                  <a:lnTo>
                    <a:pt x="175" y="1684"/>
                  </a:lnTo>
                  <a:lnTo>
                    <a:pt x="181" y="1677"/>
                  </a:lnTo>
                  <a:lnTo>
                    <a:pt x="184" y="1667"/>
                  </a:lnTo>
                  <a:lnTo>
                    <a:pt x="188" y="1662"/>
                  </a:lnTo>
                  <a:lnTo>
                    <a:pt x="192" y="1654"/>
                  </a:lnTo>
                  <a:lnTo>
                    <a:pt x="196" y="1648"/>
                  </a:lnTo>
                  <a:lnTo>
                    <a:pt x="200" y="1641"/>
                  </a:lnTo>
                  <a:lnTo>
                    <a:pt x="201" y="1635"/>
                  </a:lnTo>
                  <a:lnTo>
                    <a:pt x="205" y="1627"/>
                  </a:lnTo>
                  <a:lnTo>
                    <a:pt x="209" y="1624"/>
                  </a:lnTo>
                  <a:lnTo>
                    <a:pt x="211" y="1618"/>
                  </a:lnTo>
                  <a:lnTo>
                    <a:pt x="215" y="1612"/>
                  </a:lnTo>
                  <a:lnTo>
                    <a:pt x="219" y="1606"/>
                  </a:lnTo>
                  <a:lnTo>
                    <a:pt x="220" y="1603"/>
                  </a:lnTo>
                  <a:lnTo>
                    <a:pt x="226" y="1593"/>
                  </a:lnTo>
                  <a:lnTo>
                    <a:pt x="232" y="1584"/>
                  </a:lnTo>
                  <a:lnTo>
                    <a:pt x="238" y="1576"/>
                  </a:lnTo>
                  <a:lnTo>
                    <a:pt x="241" y="1568"/>
                  </a:lnTo>
                  <a:lnTo>
                    <a:pt x="245" y="1561"/>
                  </a:lnTo>
                  <a:lnTo>
                    <a:pt x="249" y="1553"/>
                  </a:lnTo>
                  <a:lnTo>
                    <a:pt x="253" y="1546"/>
                  </a:lnTo>
                  <a:lnTo>
                    <a:pt x="257" y="1538"/>
                  </a:lnTo>
                  <a:lnTo>
                    <a:pt x="258" y="1530"/>
                  </a:lnTo>
                  <a:lnTo>
                    <a:pt x="262" y="1523"/>
                  </a:lnTo>
                  <a:lnTo>
                    <a:pt x="262" y="1515"/>
                  </a:lnTo>
                  <a:lnTo>
                    <a:pt x="266" y="1508"/>
                  </a:lnTo>
                  <a:lnTo>
                    <a:pt x="266" y="1502"/>
                  </a:lnTo>
                  <a:lnTo>
                    <a:pt x="266" y="1498"/>
                  </a:lnTo>
                  <a:lnTo>
                    <a:pt x="268" y="1492"/>
                  </a:lnTo>
                  <a:lnTo>
                    <a:pt x="268" y="1489"/>
                  </a:lnTo>
                  <a:lnTo>
                    <a:pt x="268" y="1483"/>
                  </a:lnTo>
                  <a:lnTo>
                    <a:pt x="270" y="1477"/>
                  </a:lnTo>
                  <a:lnTo>
                    <a:pt x="270" y="1471"/>
                  </a:lnTo>
                  <a:lnTo>
                    <a:pt x="272" y="1468"/>
                  </a:lnTo>
                  <a:lnTo>
                    <a:pt x="272" y="1460"/>
                  </a:lnTo>
                  <a:lnTo>
                    <a:pt x="272" y="1454"/>
                  </a:lnTo>
                  <a:lnTo>
                    <a:pt x="272" y="1449"/>
                  </a:lnTo>
                  <a:lnTo>
                    <a:pt x="272" y="1441"/>
                  </a:lnTo>
                  <a:lnTo>
                    <a:pt x="272" y="1433"/>
                  </a:lnTo>
                  <a:lnTo>
                    <a:pt x="272" y="1428"/>
                  </a:lnTo>
                  <a:lnTo>
                    <a:pt x="272" y="1418"/>
                  </a:lnTo>
                  <a:lnTo>
                    <a:pt x="274" y="1413"/>
                  </a:lnTo>
                  <a:lnTo>
                    <a:pt x="274" y="1403"/>
                  </a:lnTo>
                  <a:lnTo>
                    <a:pt x="274" y="1395"/>
                  </a:lnTo>
                  <a:lnTo>
                    <a:pt x="274" y="1388"/>
                  </a:lnTo>
                  <a:lnTo>
                    <a:pt x="274" y="1380"/>
                  </a:lnTo>
                  <a:lnTo>
                    <a:pt x="274" y="1373"/>
                  </a:lnTo>
                  <a:lnTo>
                    <a:pt x="274" y="1367"/>
                  </a:lnTo>
                  <a:lnTo>
                    <a:pt x="276" y="1361"/>
                  </a:lnTo>
                  <a:lnTo>
                    <a:pt x="276" y="1355"/>
                  </a:lnTo>
                  <a:lnTo>
                    <a:pt x="276" y="1350"/>
                  </a:lnTo>
                  <a:lnTo>
                    <a:pt x="277" y="1342"/>
                  </a:lnTo>
                  <a:lnTo>
                    <a:pt x="277" y="1338"/>
                  </a:lnTo>
                  <a:lnTo>
                    <a:pt x="279" y="1333"/>
                  </a:lnTo>
                  <a:lnTo>
                    <a:pt x="279" y="1327"/>
                  </a:lnTo>
                  <a:lnTo>
                    <a:pt x="281" y="1321"/>
                  </a:lnTo>
                  <a:lnTo>
                    <a:pt x="281" y="1317"/>
                  </a:lnTo>
                  <a:lnTo>
                    <a:pt x="283" y="1314"/>
                  </a:lnTo>
                  <a:lnTo>
                    <a:pt x="287" y="1306"/>
                  </a:lnTo>
                  <a:lnTo>
                    <a:pt x="289" y="1298"/>
                  </a:lnTo>
                  <a:lnTo>
                    <a:pt x="293" y="1291"/>
                  </a:lnTo>
                  <a:lnTo>
                    <a:pt x="296" y="1285"/>
                  </a:lnTo>
                  <a:lnTo>
                    <a:pt x="300" y="1279"/>
                  </a:lnTo>
                  <a:lnTo>
                    <a:pt x="306" y="1274"/>
                  </a:lnTo>
                  <a:lnTo>
                    <a:pt x="310" y="1268"/>
                  </a:lnTo>
                  <a:lnTo>
                    <a:pt x="315" y="1264"/>
                  </a:lnTo>
                  <a:lnTo>
                    <a:pt x="321" y="1260"/>
                  </a:lnTo>
                  <a:lnTo>
                    <a:pt x="327" y="1257"/>
                  </a:lnTo>
                  <a:lnTo>
                    <a:pt x="331" y="1251"/>
                  </a:lnTo>
                  <a:lnTo>
                    <a:pt x="338" y="1249"/>
                  </a:lnTo>
                  <a:lnTo>
                    <a:pt x="344" y="1245"/>
                  </a:lnTo>
                  <a:lnTo>
                    <a:pt x="350" y="1241"/>
                  </a:lnTo>
                  <a:lnTo>
                    <a:pt x="357" y="1238"/>
                  </a:lnTo>
                  <a:lnTo>
                    <a:pt x="365" y="1236"/>
                  </a:lnTo>
                  <a:lnTo>
                    <a:pt x="373" y="1232"/>
                  </a:lnTo>
                  <a:lnTo>
                    <a:pt x="378" y="1228"/>
                  </a:lnTo>
                  <a:lnTo>
                    <a:pt x="388" y="1222"/>
                  </a:lnTo>
                  <a:lnTo>
                    <a:pt x="395" y="1221"/>
                  </a:lnTo>
                  <a:lnTo>
                    <a:pt x="403" y="1215"/>
                  </a:lnTo>
                  <a:lnTo>
                    <a:pt x="412" y="1211"/>
                  </a:lnTo>
                  <a:lnTo>
                    <a:pt x="420" y="1205"/>
                  </a:lnTo>
                  <a:lnTo>
                    <a:pt x="430" y="1202"/>
                  </a:lnTo>
                  <a:lnTo>
                    <a:pt x="437" y="1194"/>
                  </a:lnTo>
                  <a:lnTo>
                    <a:pt x="445" y="1188"/>
                  </a:lnTo>
                  <a:lnTo>
                    <a:pt x="452" y="1182"/>
                  </a:lnTo>
                  <a:lnTo>
                    <a:pt x="458" y="1175"/>
                  </a:lnTo>
                  <a:lnTo>
                    <a:pt x="462" y="1169"/>
                  </a:lnTo>
                  <a:lnTo>
                    <a:pt x="466" y="1163"/>
                  </a:lnTo>
                  <a:lnTo>
                    <a:pt x="469" y="1156"/>
                  </a:lnTo>
                  <a:lnTo>
                    <a:pt x="473" y="1150"/>
                  </a:lnTo>
                  <a:lnTo>
                    <a:pt x="475" y="1143"/>
                  </a:lnTo>
                  <a:lnTo>
                    <a:pt x="479" y="1137"/>
                  </a:lnTo>
                  <a:lnTo>
                    <a:pt x="481" y="1129"/>
                  </a:lnTo>
                  <a:lnTo>
                    <a:pt x="483" y="1122"/>
                  </a:lnTo>
                  <a:lnTo>
                    <a:pt x="485" y="1114"/>
                  </a:lnTo>
                  <a:lnTo>
                    <a:pt x="485" y="1108"/>
                  </a:lnTo>
                  <a:lnTo>
                    <a:pt x="487" y="1101"/>
                  </a:lnTo>
                  <a:lnTo>
                    <a:pt x="488" y="1093"/>
                  </a:lnTo>
                  <a:lnTo>
                    <a:pt x="488" y="1086"/>
                  </a:lnTo>
                  <a:lnTo>
                    <a:pt x="488" y="1078"/>
                  </a:lnTo>
                  <a:lnTo>
                    <a:pt x="490" y="1070"/>
                  </a:lnTo>
                  <a:lnTo>
                    <a:pt x="492" y="1063"/>
                  </a:lnTo>
                  <a:lnTo>
                    <a:pt x="492" y="1055"/>
                  </a:lnTo>
                  <a:lnTo>
                    <a:pt x="494" y="1048"/>
                  </a:lnTo>
                  <a:lnTo>
                    <a:pt x="496" y="1040"/>
                  </a:lnTo>
                  <a:lnTo>
                    <a:pt x="500" y="1032"/>
                  </a:lnTo>
                  <a:lnTo>
                    <a:pt x="502" y="1023"/>
                  </a:lnTo>
                  <a:lnTo>
                    <a:pt x="506" y="1015"/>
                  </a:lnTo>
                  <a:lnTo>
                    <a:pt x="509" y="1006"/>
                  </a:lnTo>
                  <a:lnTo>
                    <a:pt x="515" y="998"/>
                  </a:lnTo>
                  <a:lnTo>
                    <a:pt x="519" y="990"/>
                  </a:lnTo>
                  <a:lnTo>
                    <a:pt x="525" y="981"/>
                  </a:lnTo>
                  <a:lnTo>
                    <a:pt x="532" y="973"/>
                  </a:lnTo>
                  <a:lnTo>
                    <a:pt x="540" y="964"/>
                  </a:lnTo>
                  <a:lnTo>
                    <a:pt x="547" y="954"/>
                  </a:lnTo>
                  <a:lnTo>
                    <a:pt x="555" y="949"/>
                  </a:lnTo>
                  <a:lnTo>
                    <a:pt x="563" y="941"/>
                  </a:lnTo>
                  <a:lnTo>
                    <a:pt x="572" y="935"/>
                  </a:lnTo>
                  <a:lnTo>
                    <a:pt x="580" y="928"/>
                  </a:lnTo>
                  <a:lnTo>
                    <a:pt x="587" y="924"/>
                  </a:lnTo>
                  <a:lnTo>
                    <a:pt x="595" y="918"/>
                  </a:lnTo>
                  <a:lnTo>
                    <a:pt x="602" y="914"/>
                  </a:lnTo>
                  <a:lnTo>
                    <a:pt x="610" y="909"/>
                  </a:lnTo>
                  <a:lnTo>
                    <a:pt x="618" y="907"/>
                  </a:lnTo>
                  <a:lnTo>
                    <a:pt x="623" y="903"/>
                  </a:lnTo>
                  <a:lnTo>
                    <a:pt x="631" y="899"/>
                  </a:lnTo>
                  <a:lnTo>
                    <a:pt x="639" y="897"/>
                  </a:lnTo>
                  <a:lnTo>
                    <a:pt x="646" y="895"/>
                  </a:lnTo>
                  <a:lnTo>
                    <a:pt x="654" y="892"/>
                  </a:lnTo>
                  <a:lnTo>
                    <a:pt x="661" y="890"/>
                  </a:lnTo>
                  <a:lnTo>
                    <a:pt x="667" y="888"/>
                  </a:lnTo>
                  <a:lnTo>
                    <a:pt x="675" y="886"/>
                  </a:lnTo>
                  <a:lnTo>
                    <a:pt x="680" y="882"/>
                  </a:lnTo>
                  <a:lnTo>
                    <a:pt x="688" y="880"/>
                  </a:lnTo>
                  <a:lnTo>
                    <a:pt x="694" y="878"/>
                  </a:lnTo>
                  <a:lnTo>
                    <a:pt x="699" y="876"/>
                  </a:lnTo>
                  <a:lnTo>
                    <a:pt x="707" y="873"/>
                  </a:lnTo>
                  <a:lnTo>
                    <a:pt x="713" y="871"/>
                  </a:lnTo>
                  <a:lnTo>
                    <a:pt x="718" y="867"/>
                  </a:lnTo>
                  <a:lnTo>
                    <a:pt x="724" y="865"/>
                  </a:lnTo>
                  <a:lnTo>
                    <a:pt x="730" y="861"/>
                  </a:lnTo>
                  <a:lnTo>
                    <a:pt x="737" y="857"/>
                  </a:lnTo>
                  <a:lnTo>
                    <a:pt x="741" y="854"/>
                  </a:lnTo>
                  <a:lnTo>
                    <a:pt x="749" y="850"/>
                  </a:lnTo>
                  <a:lnTo>
                    <a:pt x="755" y="844"/>
                  </a:lnTo>
                  <a:lnTo>
                    <a:pt x="760" y="838"/>
                  </a:lnTo>
                  <a:lnTo>
                    <a:pt x="764" y="833"/>
                  </a:lnTo>
                  <a:lnTo>
                    <a:pt x="768" y="827"/>
                  </a:lnTo>
                  <a:lnTo>
                    <a:pt x="772" y="821"/>
                  </a:lnTo>
                  <a:lnTo>
                    <a:pt x="775" y="816"/>
                  </a:lnTo>
                  <a:lnTo>
                    <a:pt x="777" y="810"/>
                  </a:lnTo>
                  <a:lnTo>
                    <a:pt x="777" y="804"/>
                  </a:lnTo>
                  <a:lnTo>
                    <a:pt x="779" y="798"/>
                  </a:lnTo>
                  <a:lnTo>
                    <a:pt x="781" y="795"/>
                  </a:lnTo>
                  <a:lnTo>
                    <a:pt x="781" y="787"/>
                  </a:lnTo>
                  <a:lnTo>
                    <a:pt x="781" y="783"/>
                  </a:lnTo>
                  <a:lnTo>
                    <a:pt x="781" y="778"/>
                  </a:lnTo>
                  <a:lnTo>
                    <a:pt x="783" y="772"/>
                  </a:lnTo>
                  <a:lnTo>
                    <a:pt x="781" y="766"/>
                  </a:lnTo>
                  <a:lnTo>
                    <a:pt x="781" y="760"/>
                  </a:lnTo>
                  <a:lnTo>
                    <a:pt x="781" y="755"/>
                  </a:lnTo>
                  <a:lnTo>
                    <a:pt x="781" y="749"/>
                  </a:lnTo>
                  <a:lnTo>
                    <a:pt x="779" y="743"/>
                  </a:lnTo>
                  <a:lnTo>
                    <a:pt x="779" y="738"/>
                  </a:lnTo>
                  <a:lnTo>
                    <a:pt x="777" y="732"/>
                  </a:lnTo>
                  <a:lnTo>
                    <a:pt x="777" y="726"/>
                  </a:lnTo>
                  <a:lnTo>
                    <a:pt x="777" y="721"/>
                  </a:lnTo>
                  <a:lnTo>
                    <a:pt x="777" y="715"/>
                  </a:lnTo>
                  <a:lnTo>
                    <a:pt x="777" y="709"/>
                  </a:lnTo>
                  <a:lnTo>
                    <a:pt x="777" y="702"/>
                  </a:lnTo>
                  <a:lnTo>
                    <a:pt x="777" y="696"/>
                  </a:lnTo>
                  <a:lnTo>
                    <a:pt x="779" y="688"/>
                  </a:lnTo>
                  <a:lnTo>
                    <a:pt x="779" y="683"/>
                  </a:lnTo>
                  <a:lnTo>
                    <a:pt x="783" y="677"/>
                  </a:lnTo>
                  <a:lnTo>
                    <a:pt x="785" y="669"/>
                  </a:lnTo>
                  <a:lnTo>
                    <a:pt x="787" y="662"/>
                  </a:lnTo>
                  <a:lnTo>
                    <a:pt x="791" y="654"/>
                  </a:lnTo>
                  <a:lnTo>
                    <a:pt x="796" y="648"/>
                  </a:lnTo>
                  <a:close/>
                </a:path>
              </a:pathLst>
            </a:custGeom>
            <a:gradFill rotWithShape="1">
              <a:gsLst>
                <a:gs pos="0">
                  <a:srgbClr val="FF0000"/>
                </a:gs>
                <a:gs pos="100000">
                  <a:srgbClr val="FFFF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8"/>
            <p:cNvSpPr>
              <a:spLocks/>
            </p:cNvSpPr>
            <p:nvPr/>
          </p:nvSpPr>
          <p:spPr bwMode="auto">
            <a:xfrm>
              <a:off x="3780" y="990"/>
              <a:ext cx="462" cy="520"/>
            </a:xfrm>
            <a:custGeom>
              <a:avLst/>
              <a:gdLst>
                <a:gd name="T0" fmla="*/ 21 w 923"/>
                <a:gd name="T1" fmla="*/ 7 h 1039"/>
                <a:gd name="T2" fmla="*/ 20 w 923"/>
                <a:gd name="T3" fmla="*/ 6 h 1039"/>
                <a:gd name="T4" fmla="*/ 19 w 923"/>
                <a:gd name="T5" fmla="*/ 5 h 1039"/>
                <a:gd name="T6" fmla="*/ 17 w 923"/>
                <a:gd name="T7" fmla="*/ 3 h 1039"/>
                <a:gd name="T8" fmla="*/ 16 w 923"/>
                <a:gd name="T9" fmla="*/ 2 h 1039"/>
                <a:gd name="T10" fmla="*/ 14 w 923"/>
                <a:gd name="T11" fmla="*/ 1 h 1039"/>
                <a:gd name="T12" fmla="*/ 12 w 923"/>
                <a:gd name="T13" fmla="*/ 1 h 1039"/>
                <a:gd name="T14" fmla="*/ 10 w 923"/>
                <a:gd name="T15" fmla="*/ 1 h 1039"/>
                <a:gd name="T16" fmla="*/ 8 w 923"/>
                <a:gd name="T17" fmla="*/ 1 h 1039"/>
                <a:gd name="T18" fmla="*/ 6 w 923"/>
                <a:gd name="T19" fmla="*/ 1 h 1039"/>
                <a:gd name="T20" fmla="*/ 5 w 923"/>
                <a:gd name="T21" fmla="*/ 1 h 1039"/>
                <a:gd name="T22" fmla="*/ 3 w 923"/>
                <a:gd name="T23" fmla="*/ 1 h 1039"/>
                <a:gd name="T24" fmla="*/ 2 w 923"/>
                <a:gd name="T25" fmla="*/ 2 h 1039"/>
                <a:gd name="T26" fmla="*/ 2 w 923"/>
                <a:gd name="T27" fmla="*/ 3 h 1039"/>
                <a:gd name="T28" fmla="*/ 1 w 923"/>
                <a:gd name="T29" fmla="*/ 4 h 1039"/>
                <a:gd name="T30" fmla="*/ 1 w 923"/>
                <a:gd name="T31" fmla="*/ 6 h 1039"/>
                <a:gd name="T32" fmla="*/ 1 w 923"/>
                <a:gd name="T33" fmla="*/ 7 h 1039"/>
                <a:gd name="T34" fmla="*/ 1 w 923"/>
                <a:gd name="T35" fmla="*/ 9 h 1039"/>
                <a:gd name="T36" fmla="*/ 1 w 923"/>
                <a:gd name="T37" fmla="*/ 10 h 1039"/>
                <a:gd name="T38" fmla="*/ 1 w 923"/>
                <a:gd name="T39" fmla="*/ 12 h 1039"/>
                <a:gd name="T40" fmla="*/ 1 w 923"/>
                <a:gd name="T41" fmla="*/ 13 h 1039"/>
                <a:gd name="T42" fmla="*/ 2 w 923"/>
                <a:gd name="T43" fmla="*/ 14 h 1039"/>
                <a:gd name="T44" fmla="*/ 3 w 923"/>
                <a:gd name="T45" fmla="*/ 15 h 1039"/>
                <a:gd name="T46" fmla="*/ 4 w 923"/>
                <a:gd name="T47" fmla="*/ 16 h 1039"/>
                <a:gd name="T48" fmla="*/ 5 w 923"/>
                <a:gd name="T49" fmla="*/ 16 h 1039"/>
                <a:gd name="T50" fmla="*/ 6 w 923"/>
                <a:gd name="T51" fmla="*/ 17 h 1039"/>
                <a:gd name="T52" fmla="*/ 7 w 923"/>
                <a:gd name="T53" fmla="*/ 18 h 1039"/>
                <a:gd name="T54" fmla="*/ 8 w 923"/>
                <a:gd name="T55" fmla="*/ 20 h 1039"/>
                <a:gd name="T56" fmla="*/ 8 w 923"/>
                <a:gd name="T57" fmla="*/ 21 h 1039"/>
                <a:gd name="T58" fmla="*/ 9 w 923"/>
                <a:gd name="T59" fmla="*/ 22 h 1039"/>
                <a:gd name="T60" fmla="*/ 9 w 923"/>
                <a:gd name="T61" fmla="*/ 23 h 1039"/>
                <a:gd name="T62" fmla="*/ 10 w 923"/>
                <a:gd name="T63" fmla="*/ 25 h 1039"/>
                <a:gd name="T64" fmla="*/ 11 w 923"/>
                <a:gd name="T65" fmla="*/ 26 h 1039"/>
                <a:gd name="T66" fmla="*/ 11 w 923"/>
                <a:gd name="T67" fmla="*/ 28 h 1039"/>
                <a:gd name="T68" fmla="*/ 12 w 923"/>
                <a:gd name="T69" fmla="*/ 29 h 1039"/>
                <a:gd name="T70" fmla="*/ 13 w 923"/>
                <a:gd name="T71" fmla="*/ 30 h 1039"/>
                <a:gd name="T72" fmla="*/ 14 w 923"/>
                <a:gd name="T73" fmla="*/ 31 h 1039"/>
                <a:gd name="T74" fmla="*/ 15 w 923"/>
                <a:gd name="T75" fmla="*/ 31 h 1039"/>
                <a:gd name="T76" fmla="*/ 17 w 923"/>
                <a:gd name="T77" fmla="*/ 32 h 1039"/>
                <a:gd name="T78" fmla="*/ 19 w 923"/>
                <a:gd name="T79" fmla="*/ 32 h 1039"/>
                <a:gd name="T80" fmla="*/ 20 w 923"/>
                <a:gd name="T81" fmla="*/ 32 h 1039"/>
                <a:gd name="T82" fmla="*/ 22 w 923"/>
                <a:gd name="T83" fmla="*/ 33 h 1039"/>
                <a:gd name="T84" fmla="*/ 23 w 923"/>
                <a:gd name="T85" fmla="*/ 33 h 1039"/>
                <a:gd name="T86" fmla="*/ 24 w 923"/>
                <a:gd name="T87" fmla="*/ 33 h 1039"/>
                <a:gd name="T88" fmla="*/ 25 w 923"/>
                <a:gd name="T89" fmla="*/ 33 h 1039"/>
                <a:gd name="T90" fmla="*/ 26 w 923"/>
                <a:gd name="T91" fmla="*/ 33 h 1039"/>
                <a:gd name="T92" fmla="*/ 27 w 923"/>
                <a:gd name="T93" fmla="*/ 32 h 1039"/>
                <a:gd name="T94" fmla="*/ 28 w 923"/>
                <a:gd name="T95" fmla="*/ 31 h 1039"/>
                <a:gd name="T96" fmla="*/ 29 w 923"/>
                <a:gd name="T97" fmla="*/ 29 h 1039"/>
                <a:gd name="T98" fmla="*/ 29 w 923"/>
                <a:gd name="T99" fmla="*/ 27 h 1039"/>
                <a:gd name="T100" fmla="*/ 29 w 923"/>
                <a:gd name="T101" fmla="*/ 24 h 1039"/>
                <a:gd name="T102" fmla="*/ 29 w 923"/>
                <a:gd name="T103" fmla="*/ 22 h 1039"/>
                <a:gd name="T104" fmla="*/ 29 w 923"/>
                <a:gd name="T105" fmla="*/ 20 h 1039"/>
                <a:gd name="T106" fmla="*/ 29 w 923"/>
                <a:gd name="T107" fmla="*/ 18 h 1039"/>
                <a:gd name="T108" fmla="*/ 29 w 923"/>
                <a:gd name="T109" fmla="*/ 17 h 1039"/>
                <a:gd name="T110" fmla="*/ 28 w 923"/>
                <a:gd name="T111" fmla="*/ 16 h 1039"/>
                <a:gd name="T112" fmla="*/ 28 w 923"/>
                <a:gd name="T113" fmla="*/ 15 h 1039"/>
                <a:gd name="T114" fmla="*/ 27 w 923"/>
                <a:gd name="T115" fmla="*/ 13 h 1039"/>
                <a:gd name="T116" fmla="*/ 26 w 923"/>
                <a:gd name="T117" fmla="*/ 12 h 1039"/>
                <a:gd name="T118" fmla="*/ 25 w 923"/>
                <a:gd name="T119" fmla="*/ 11 h 1039"/>
                <a:gd name="T120" fmla="*/ 24 w 923"/>
                <a:gd name="T121" fmla="*/ 10 h 1039"/>
                <a:gd name="T122" fmla="*/ 23 w 923"/>
                <a:gd name="T123" fmla="*/ 9 h 1039"/>
                <a:gd name="T124" fmla="*/ 22 w 923"/>
                <a:gd name="T125" fmla="*/ 8 h 103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23" h="1039">
                  <a:moveTo>
                    <a:pt x="661" y="230"/>
                  </a:moveTo>
                  <a:lnTo>
                    <a:pt x="658" y="228"/>
                  </a:lnTo>
                  <a:lnTo>
                    <a:pt x="657" y="224"/>
                  </a:lnTo>
                  <a:lnTo>
                    <a:pt x="655" y="220"/>
                  </a:lnTo>
                  <a:lnTo>
                    <a:pt x="653" y="217"/>
                  </a:lnTo>
                  <a:lnTo>
                    <a:pt x="651" y="213"/>
                  </a:lnTo>
                  <a:lnTo>
                    <a:pt x="650" y="209"/>
                  </a:lnTo>
                  <a:lnTo>
                    <a:pt x="647" y="207"/>
                  </a:lnTo>
                  <a:lnTo>
                    <a:pt x="645" y="203"/>
                  </a:lnTo>
                  <a:lnTo>
                    <a:pt x="642" y="199"/>
                  </a:lnTo>
                  <a:lnTo>
                    <a:pt x="640" y="195"/>
                  </a:lnTo>
                  <a:lnTo>
                    <a:pt x="637" y="190"/>
                  </a:lnTo>
                  <a:lnTo>
                    <a:pt x="635" y="188"/>
                  </a:lnTo>
                  <a:lnTo>
                    <a:pt x="631" y="183"/>
                  </a:lnTo>
                  <a:lnTo>
                    <a:pt x="628" y="179"/>
                  </a:lnTo>
                  <a:lnTo>
                    <a:pt x="626" y="175"/>
                  </a:lnTo>
                  <a:lnTo>
                    <a:pt x="622" y="171"/>
                  </a:lnTo>
                  <a:lnTo>
                    <a:pt x="618" y="166"/>
                  </a:lnTo>
                  <a:lnTo>
                    <a:pt x="615" y="163"/>
                  </a:lnTo>
                  <a:lnTo>
                    <a:pt x="611" y="158"/>
                  </a:lnTo>
                  <a:lnTo>
                    <a:pt x="607" y="155"/>
                  </a:lnTo>
                  <a:lnTo>
                    <a:pt x="603" y="150"/>
                  </a:lnTo>
                  <a:lnTo>
                    <a:pt x="600" y="146"/>
                  </a:lnTo>
                  <a:lnTo>
                    <a:pt x="596" y="141"/>
                  </a:lnTo>
                  <a:lnTo>
                    <a:pt x="592" y="138"/>
                  </a:lnTo>
                  <a:lnTo>
                    <a:pt x="587" y="134"/>
                  </a:lnTo>
                  <a:lnTo>
                    <a:pt x="583" y="130"/>
                  </a:lnTo>
                  <a:lnTo>
                    <a:pt x="578" y="125"/>
                  </a:lnTo>
                  <a:lnTo>
                    <a:pt x="575" y="121"/>
                  </a:lnTo>
                  <a:lnTo>
                    <a:pt x="568" y="116"/>
                  </a:lnTo>
                  <a:lnTo>
                    <a:pt x="565" y="113"/>
                  </a:lnTo>
                  <a:lnTo>
                    <a:pt x="559" y="109"/>
                  </a:lnTo>
                  <a:lnTo>
                    <a:pt x="556" y="105"/>
                  </a:lnTo>
                  <a:lnTo>
                    <a:pt x="549" y="100"/>
                  </a:lnTo>
                  <a:lnTo>
                    <a:pt x="544" y="96"/>
                  </a:lnTo>
                  <a:lnTo>
                    <a:pt x="538" y="93"/>
                  </a:lnTo>
                  <a:lnTo>
                    <a:pt x="533" y="89"/>
                  </a:lnTo>
                  <a:lnTo>
                    <a:pt x="528" y="85"/>
                  </a:lnTo>
                  <a:lnTo>
                    <a:pt x="522" y="80"/>
                  </a:lnTo>
                  <a:lnTo>
                    <a:pt x="516" y="78"/>
                  </a:lnTo>
                  <a:lnTo>
                    <a:pt x="511" y="74"/>
                  </a:lnTo>
                  <a:lnTo>
                    <a:pt x="504" y="70"/>
                  </a:lnTo>
                  <a:lnTo>
                    <a:pt x="498" y="66"/>
                  </a:lnTo>
                  <a:lnTo>
                    <a:pt x="492" y="63"/>
                  </a:lnTo>
                  <a:lnTo>
                    <a:pt x="487" y="59"/>
                  </a:lnTo>
                  <a:lnTo>
                    <a:pt x="479" y="55"/>
                  </a:lnTo>
                  <a:lnTo>
                    <a:pt x="473" y="53"/>
                  </a:lnTo>
                  <a:lnTo>
                    <a:pt x="467" y="49"/>
                  </a:lnTo>
                  <a:lnTo>
                    <a:pt x="461" y="46"/>
                  </a:lnTo>
                  <a:lnTo>
                    <a:pt x="454" y="43"/>
                  </a:lnTo>
                  <a:lnTo>
                    <a:pt x="447" y="40"/>
                  </a:lnTo>
                  <a:lnTo>
                    <a:pt x="441" y="38"/>
                  </a:lnTo>
                  <a:lnTo>
                    <a:pt x="433" y="35"/>
                  </a:lnTo>
                  <a:lnTo>
                    <a:pt x="427" y="31"/>
                  </a:lnTo>
                  <a:lnTo>
                    <a:pt x="419" y="29"/>
                  </a:lnTo>
                  <a:lnTo>
                    <a:pt x="412" y="26"/>
                  </a:lnTo>
                  <a:lnTo>
                    <a:pt x="404" y="25"/>
                  </a:lnTo>
                  <a:lnTo>
                    <a:pt x="397" y="22"/>
                  </a:lnTo>
                  <a:lnTo>
                    <a:pt x="389" y="20"/>
                  </a:lnTo>
                  <a:lnTo>
                    <a:pt x="382" y="19"/>
                  </a:lnTo>
                  <a:lnTo>
                    <a:pt x="374" y="17"/>
                  </a:lnTo>
                  <a:lnTo>
                    <a:pt x="367" y="15"/>
                  </a:lnTo>
                  <a:lnTo>
                    <a:pt x="359" y="14"/>
                  </a:lnTo>
                  <a:lnTo>
                    <a:pt x="350" y="14"/>
                  </a:lnTo>
                  <a:lnTo>
                    <a:pt x="343" y="12"/>
                  </a:lnTo>
                  <a:lnTo>
                    <a:pt x="335" y="11"/>
                  </a:lnTo>
                  <a:lnTo>
                    <a:pt x="327" y="10"/>
                  </a:lnTo>
                  <a:lnTo>
                    <a:pt x="319" y="9"/>
                  </a:lnTo>
                  <a:lnTo>
                    <a:pt x="312" y="7"/>
                  </a:lnTo>
                  <a:lnTo>
                    <a:pt x="304" y="7"/>
                  </a:lnTo>
                  <a:lnTo>
                    <a:pt x="296" y="6"/>
                  </a:lnTo>
                  <a:lnTo>
                    <a:pt x="289" y="5"/>
                  </a:lnTo>
                  <a:lnTo>
                    <a:pt x="283" y="5"/>
                  </a:lnTo>
                  <a:lnTo>
                    <a:pt x="275" y="4"/>
                  </a:lnTo>
                  <a:lnTo>
                    <a:pt x="268" y="4"/>
                  </a:lnTo>
                  <a:lnTo>
                    <a:pt x="261" y="2"/>
                  </a:lnTo>
                  <a:lnTo>
                    <a:pt x="255" y="2"/>
                  </a:lnTo>
                  <a:lnTo>
                    <a:pt x="248" y="1"/>
                  </a:lnTo>
                  <a:lnTo>
                    <a:pt x="241" y="1"/>
                  </a:lnTo>
                  <a:lnTo>
                    <a:pt x="235" y="1"/>
                  </a:lnTo>
                  <a:lnTo>
                    <a:pt x="229" y="1"/>
                  </a:lnTo>
                  <a:lnTo>
                    <a:pt x="223" y="1"/>
                  </a:lnTo>
                  <a:lnTo>
                    <a:pt x="216" y="0"/>
                  </a:lnTo>
                  <a:lnTo>
                    <a:pt x="210" y="0"/>
                  </a:lnTo>
                  <a:lnTo>
                    <a:pt x="205" y="0"/>
                  </a:lnTo>
                  <a:lnTo>
                    <a:pt x="199" y="0"/>
                  </a:lnTo>
                  <a:lnTo>
                    <a:pt x="194" y="0"/>
                  </a:lnTo>
                  <a:lnTo>
                    <a:pt x="188" y="0"/>
                  </a:lnTo>
                  <a:lnTo>
                    <a:pt x="183" y="1"/>
                  </a:lnTo>
                  <a:lnTo>
                    <a:pt x="176" y="1"/>
                  </a:lnTo>
                  <a:lnTo>
                    <a:pt x="171" y="1"/>
                  </a:lnTo>
                  <a:lnTo>
                    <a:pt x="166" y="1"/>
                  </a:lnTo>
                  <a:lnTo>
                    <a:pt x="161" y="2"/>
                  </a:lnTo>
                  <a:lnTo>
                    <a:pt x="156" y="2"/>
                  </a:lnTo>
                  <a:lnTo>
                    <a:pt x="151" y="4"/>
                  </a:lnTo>
                  <a:lnTo>
                    <a:pt x="147" y="4"/>
                  </a:lnTo>
                  <a:lnTo>
                    <a:pt x="142" y="6"/>
                  </a:lnTo>
                  <a:lnTo>
                    <a:pt x="137" y="6"/>
                  </a:lnTo>
                  <a:lnTo>
                    <a:pt x="132" y="7"/>
                  </a:lnTo>
                  <a:lnTo>
                    <a:pt x="129" y="7"/>
                  </a:lnTo>
                  <a:lnTo>
                    <a:pt x="124" y="10"/>
                  </a:lnTo>
                  <a:lnTo>
                    <a:pt x="119" y="10"/>
                  </a:lnTo>
                  <a:lnTo>
                    <a:pt x="115" y="12"/>
                  </a:lnTo>
                  <a:lnTo>
                    <a:pt x="111" y="14"/>
                  </a:lnTo>
                  <a:lnTo>
                    <a:pt x="107" y="15"/>
                  </a:lnTo>
                  <a:lnTo>
                    <a:pt x="104" y="17"/>
                  </a:lnTo>
                  <a:lnTo>
                    <a:pt x="99" y="19"/>
                  </a:lnTo>
                  <a:lnTo>
                    <a:pt x="95" y="20"/>
                  </a:lnTo>
                  <a:lnTo>
                    <a:pt x="92" y="22"/>
                  </a:lnTo>
                  <a:lnTo>
                    <a:pt x="87" y="25"/>
                  </a:lnTo>
                  <a:lnTo>
                    <a:pt x="85" y="27"/>
                  </a:lnTo>
                  <a:lnTo>
                    <a:pt x="81" y="30"/>
                  </a:lnTo>
                  <a:lnTo>
                    <a:pt x="77" y="32"/>
                  </a:lnTo>
                  <a:lnTo>
                    <a:pt x="74" y="35"/>
                  </a:lnTo>
                  <a:lnTo>
                    <a:pt x="70" y="38"/>
                  </a:lnTo>
                  <a:lnTo>
                    <a:pt x="67" y="40"/>
                  </a:lnTo>
                  <a:lnTo>
                    <a:pt x="64" y="44"/>
                  </a:lnTo>
                  <a:lnTo>
                    <a:pt x="60" y="46"/>
                  </a:lnTo>
                  <a:lnTo>
                    <a:pt x="57" y="50"/>
                  </a:lnTo>
                  <a:lnTo>
                    <a:pt x="55" y="54"/>
                  </a:lnTo>
                  <a:lnTo>
                    <a:pt x="51" y="58"/>
                  </a:lnTo>
                  <a:lnTo>
                    <a:pt x="49" y="60"/>
                  </a:lnTo>
                  <a:lnTo>
                    <a:pt x="45" y="64"/>
                  </a:lnTo>
                  <a:lnTo>
                    <a:pt x="42" y="68"/>
                  </a:lnTo>
                  <a:lnTo>
                    <a:pt x="39" y="73"/>
                  </a:lnTo>
                  <a:lnTo>
                    <a:pt x="36" y="76"/>
                  </a:lnTo>
                  <a:lnTo>
                    <a:pt x="33" y="81"/>
                  </a:lnTo>
                  <a:lnTo>
                    <a:pt x="31" y="85"/>
                  </a:lnTo>
                  <a:lnTo>
                    <a:pt x="28" y="91"/>
                  </a:lnTo>
                  <a:lnTo>
                    <a:pt x="25" y="95"/>
                  </a:lnTo>
                  <a:lnTo>
                    <a:pt x="22" y="99"/>
                  </a:lnTo>
                  <a:lnTo>
                    <a:pt x="20" y="104"/>
                  </a:lnTo>
                  <a:lnTo>
                    <a:pt x="18" y="109"/>
                  </a:lnTo>
                  <a:lnTo>
                    <a:pt x="16" y="114"/>
                  </a:lnTo>
                  <a:lnTo>
                    <a:pt x="15" y="119"/>
                  </a:lnTo>
                  <a:lnTo>
                    <a:pt x="12" y="124"/>
                  </a:lnTo>
                  <a:lnTo>
                    <a:pt x="11" y="130"/>
                  </a:lnTo>
                  <a:lnTo>
                    <a:pt x="10" y="135"/>
                  </a:lnTo>
                  <a:lnTo>
                    <a:pt x="7" y="140"/>
                  </a:lnTo>
                  <a:lnTo>
                    <a:pt x="6" y="145"/>
                  </a:lnTo>
                  <a:lnTo>
                    <a:pt x="6" y="150"/>
                  </a:lnTo>
                  <a:lnTo>
                    <a:pt x="3" y="155"/>
                  </a:lnTo>
                  <a:lnTo>
                    <a:pt x="3" y="161"/>
                  </a:lnTo>
                  <a:lnTo>
                    <a:pt x="2" y="166"/>
                  </a:lnTo>
                  <a:lnTo>
                    <a:pt x="2" y="173"/>
                  </a:lnTo>
                  <a:lnTo>
                    <a:pt x="1" y="178"/>
                  </a:lnTo>
                  <a:lnTo>
                    <a:pt x="1" y="183"/>
                  </a:lnTo>
                  <a:lnTo>
                    <a:pt x="1" y="189"/>
                  </a:lnTo>
                  <a:lnTo>
                    <a:pt x="1" y="194"/>
                  </a:lnTo>
                  <a:lnTo>
                    <a:pt x="0" y="199"/>
                  </a:lnTo>
                  <a:lnTo>
                    <a:pt x="0" y="205"/>
                  </a:lnTo>
                  <a:lnTo>
                    <a:pt x="0" y="210"/>
                  </a:lnTo>
                  <a:lnTo>
                    <a:pt x="1" y="217"/>
                  </a:lnTo>
                  <a:lnTo>
                    <a:pt x="1" y="222"/>
                  </a:lnTo>
                  <a:lnTo>
                    <a:pt x="1" y="228"/>
                  </a:lnTo>
                  <a:lnTo>
                    <a:pt x="1" y="234"/>
                  </a:lnTo>
                  <a:lnTo>
                    <a:pt x="2" y="239"/>
                  </a:lnTo>
                  <a:lnTo>
                    <a:pt x="2" y="244"/>
                  </a:lnTo>
                  <a:lnTo>
                    <a:pt x="3" y="250"/>
                  </a:lnTo>
                  <a:lnTo>
                    <a:pt x="3" y="255"/>
                  </a:lnTo>
                  <a:lnTo>
                    <a:pt x="5" y="262"/>
                  </a:lnTo>
                  <a:lnTo>
                    <a:pt x="5" y="268"/>
                  </a:lnTo>
                  <a:lnTo>
                    <a:pt x="6" y="273"/>
                  </a:lnTo>
                  <a:lnTo>
                    <a:pt x="6" y="278"/>
                  </a:lnTo>
                  <a:lnTo>
                    <a:pt x="7" y="284"/>
                  </a:lnTo>
                  <a:lnTo>
                    <a:pt x="8" y="289"/>
                  </a:lnTo>
                  <a:lnTo>
                    <a:pt x="10" y="294"/>
                  </a:lnTo>
                  <a:lnTo>
                    <a:pt x="10" y="300"/>
                  </a:lnTo>
                  <a:lnTo>
                    <a:pt x="11" y="305"/>
                  </a:lnTo>
                  <a:lnTo>
                    <a:pt x="11" y="310"/>
                  </a:lnTo>
                  <a:lnTo>
                    <a:pt x="12" y="315"/>
                  </a:lnTo>
                  <a:lnTo>
                    <a:pt x="13" y="320"/>
                  </a:lnTo>
                  <a:lnTo>
                    <a:pt x="15" y="326"/>
                  </a:lnTo>
                  <a:lnTo>
                    <a:pt x="16" y="332"/>
                  </a:lnTo>
                  <a:lnTo>
                    <a:pt x="17" y="337"/>
                  </a:lnTo>
                  <a:lnTo>
                    <a:pt x="17" y="342"/>
                  </a:lnTo>
                  <a:lnTo>
                    <a:pt x="20" y="347"/>
                  </a:lnTo>
                  <a:lnTo>
                    <a:pt x="20" y="352"/>
                  </a:lnTo>
                  <a:lnTo>
                    <a:pt x="21" y="356"/>
                  </a:lnTo>
                  <a:lnTo>
                    <a:pt x="22" y="361"/>
                  </a:lnTo>
                  <a:lnTo>
                    <a:pt x="22" y="366"/>
                  </a:lnTo>
                  <a:lnTo>
                    <a:pt x="23" y="369"/>
                  </a:lnTo>
                  <a:lnTo>
                    <a:pt x="25" y="374"/>
                  </a:lnTo>
                  <a:lnTo>
                    <a:pt x="26" y="378"/>
                  </a:lnTo>
                  <a:lnTo>
                    <a:pt x="27" y="383"/>
                  </a:lnTo>
                  <a:lnTo>
                    <a:pt x="27" y="387"/>
                  </a:lnTo>
                  <a:lnTo>
                    <a:pt x="28" y="391"/>
                  </a:lnTo>
                  <a:lnTo>
                    <a:pt x="28" y="396"/>
                  </a:lnTo>
                  <a:lnTo>
                    <a:pt x="30" y="399"/>
                  </a:lnTo>
                  <a:lnTo>
                    <a:pt x="31" y="403"/>
                  </a:lnTo>
                  <a:lnTo>
                    <a:pt x="31" y="407"/>
                  </a:lnTo>
                  <a:lnTo>
                    <a:pt x="32" y="411"/>
                  </a:lnTo>
                  <a:lnTo>
                    <a:pt x="33" y="414"/>
                  </a:lnTo>
                  <a:lnTo>
                    <a:pt x="33" y="417"/>
                  </a:lnTo>
                  <a:lnTo>
                    <a:pt x="35" y="421"/>
                  </a:lnTo>
                  <a:lnTo>
                    <a:pt x="35" y="423"/>
                  </a:lnTo>
                  <a:lnTo>
                    <a:pt x="36" y="427"/>
                  </a:lnTo>
                  <a:lnTo>
                    <a:pt x="37" y="429"/>
                  </a:lnTo>
                  <a:lnTo>
                    <a:pt x="39" y="433"/>
                  </a:lnTo>
                  <a:lnTo>
                    <a:pt x="41" y="436"/>
                  </a:lnTo>
                  <a:lnTo>
                    <a:pt x="42" y="439"/>
                  </a:lnTo>
                  <a:lnTo>
                    <a:pt x="46" y="444"/>
                  </a:lnTo>
                  <a:lnTo>
                    <a:pt x="51" y="451"/>
                  </a:lnTo>
                  <a:lnTo>
                    <a:pt x="56" y="456"/>
                  </a:lnTo>
                  <a:lnTo>
                    <a:pt x="61" y="462"/>
                  </a:lnTo>
                  <a:lnTo>
                    <a:pt x="67" y="466"/>
                  </a:lnTo>
                  <a:lnTo>
                    <a:pt x="74" y="471"/>
                  </a:lnTo>
                  <a:lnTo>
                    <a:pt x="76" y="473"/>
                  </a:lnTo>
                  <a:lnTo>
                    <a:pt x="80" y="476"/>
                  </a:lnTo>
                  <a:lnTo>
                    <a:pt x="84" y="478"/>
                  </a:lnTo>
                  <a:lnTo>
                    <a:pt x="86" y="481"/>
                  </a:lnTo>
                  <a:lnTo>
                    <a:pt x="90" y="482"/>
                  </a:lnTo>
                  <a:lnTo>
                    <a:pt x="94" y="485"/>
                  </a:lnTo>
                  <a:lnTo>
                    <a:pt x="97" y="487"/>
                  </a:lnTo>
                  <a:lnTo>
                    <a:pt x="100" y="490"/>
                  </a:lnTo>
                  <a:lnTo>
                    <a:pt x="104" y="492"/>
                  </a:lnTo>
                  <a:lnTo>
                    <a:pt x="107" y="495"/>
                  </a:lnTo>
                  <a:lnTo>
                    <a:pt x="111" y="496"/>
                  </a:lnTo>
                  <a:lnTo>
                    <a:pt x="116" y="500"/>
                  </a:lnTo>
                  <a:lnTo>
                    <a:pt x="119" y="501"/>
                  </a:lnTo>
                  <a:lnTo>
                    <a:pt x="122" y="503"/>
                  </a:lnTo>
                  <a:lnTo>
                    <a:pt x="126" y="506"/>
                  </a:lnTo>
                  <a:lnTo>
                    <a:pt x="130" y="508"/>
                  </a:lnTo>
                  <a:lnTo>
                    <a:pt x="134" y="510"/>
                  </a:lnTo>
                  <a:lnTo>
                    <a:pt x="137" y="512"/>
                  </a:lnTo>
                  <a:lnTo>
                    <a:pt x="141" y="515"/>
                  </a:lnTo>
                  <a:lnTo>
                    <a:pt x="145" y="517"/>
                  </a:lnTo>
                  <a:lnTo>
                    <a:pt x="149" y="518"/>
                  </a:lnTo>
                  <a:lnTo>
                    <a:pt x="151" y="521"/>
                  </a:lnTo>
                  <a:lnTo>
                    <a:pt x="155" y="523"/>
                  </a:lnTo>
                  <a:lnTo>
                    <a:pt x="159" y="526"/>
                  </a:lnTo>
                  <a:lnTo>
                    <a:pt x="162" y="527"/>
                  </a:lnTo>
                  <a:lnTo>
                    <a:pt x="166" y="531"/>
                  </a:lnTo>
                  <a:lnTo>
                    <a:pt x="170" y="533"/>
                  </a:lnTo>
                  <a:lnTo>
                    <a:pt x="173" y="536"/>
                  </a:lnTo>
                  <a:lnTo>
                    <a:pt x="179" y="540"/>
                  </a:lnTo>
                  <a:lnTo>
                    <a:pt x="185" y="545"/>
                  </a:lnTo>
                  <a:lnTo>
                    <a:pt x="190" y="550"/>
                  </a:lnTo>
                  <a:lnTo>
                    <a:pt x="195" y="556"/>
                  </a:lnTo>
                  <a:lnTo>
                    <a:pt x="200" y="561"/>
                  </a:lnTo>
                  <a:lnTo>
                    <a:pt x="204" y="567"/>
                  </a:lnTo>
                  <a:lnTo>
                    <a:pt x="206" y="570"/>
                  </a:lnTo>
                  <a:lnTo>
                    <a:pt x="208" y="572"/>
                  </a:lnTo>
                  <a:lnTo>
                    <a:pt x="209" y="576"/>
                  </a:lnTo>
                  <a:lnTo>
                    <a:pt x="211" y="580"/>
                  </a:lnTo>
                  <a:lnTo>
                    <a:pt x="213" y="585"/>
                  </a:lnTo>
                  <a:lnTo>
                    <a:pt x="215" y="591"/>
                  </a:lnTo>
                  <a:lnTo>
                    <a:pt x="218" y="596"/>
                  </a:lnTo>
                  <a:lnTo>
                    <a:pt x="220" y="602"/>
                  </a:lnTo>
                  <a:lnTo>
                    <a:pt x="223" y="608"/>
                  </a:lnTo>
                  <a:lnTo>
                    <a:pt x="225" y="614"/>
                  </a:lnTo>
                  <a:lnTo>
                    <a:pt x="228" y="620"/>
                  </a:lnTo>
                  <a:lnTo>
                    <a:pt x="230" y="626"/>
                  </a:lnTo>
                  <a:lnTo>
                    <a:pt x="231" y="631"/>
                  </a:lnTo>
                  <a:lnTo>
                    <a:pt x="234" y="637"/>
                  </a:lnTo>
                  <a:lnTo>
                    <a:pt x="236" y="642"/>
                  </a:lnTo>
                  <a:lnTo>
                    <a:pt x="240" y="649"/>
                  </a:lnTo>
                  <a:lnTo>
                    <a:pt x="241" y="655"/>
                  </a:lnTo>
                  <a:lnTo>
                    <a:pt x="245" y="661"/>
                  </a:lnTo>
                  <a:lnTo>
                    <a:pt x="246" y="664"/>
                  </a:lnTo>
                  <a:lnTo>
                    <a:pt x="248" y="666"/>
                  </a:lnTo>
                  <a:lnTo>
                    <a:pt x="249" y="670"/>
                  </a:lnTo>
                  <a:lnTo>
                    <a:pt x="251" y="674"/>
                  </a:lnTo>
                  <a:lnTo>
                    <a:pt x="253" y="679"/>
                  </a:lnTo>
                  <a:lnTo>
                    <a:pt x="256" y="685"/>
                  </a:lnTo>
                  <a:lnTo>
                    <a:pt x="258" y="689"/>
                  </a:lnTo>
                  <a:lnTo>
                    <a:pt x="259" y="692"/>
                  </a:lnTo>
                  <a:lnTo>
                    <a:pt x="261" y="696"/>
                  </a:lnTo>
                  <a:lnTo>
                    <a:pt x="263" y="700"/>
                  </a:lnTo>
                  <a:lnTo>
                    <a:pt x="265" y="702"/>
                  </a:lnTo>
                  <a:lnTo>
                    <a:pt x="266" y="706"/>
                  </a:lnTo>
                  <a:lnTo>
                    <a:pt x="268" y="710"/>
                  </a:lnTo>
                  <a:lnTo>
                    <a:pt x="270" y="714"/>
                  </a:lnTo>
                  <a:lnTo>
                    <a:pt x="271" y="716"/>
                  </a:lnTo>
                  <a:lnTo>
                    <a:pt x="274" y="721"/>
                  </a:lnTo>
                  <a:lnTo>
                    <a:pt x="275" y="725"/>
                  </a:lnTo>
                  <a:lnTo>
                    <a:pt x="278" y="729"/>
                  </a:lnTo>
                  <a:lnTo>
                    <a:pt x="279" y="732"/>
                  </a:lnTo>
                  <a:lnTo>
                    <a:pt x="281" y="736"/>
                  </a:lnTo>
                  <a:lnTo>
                    <a:pt x="284" y="741"/>
                  </a:lnTo>
                  <a:lnTo>
                    <a:pt x="285" y="745"/>
                  </a:lnTo>
                  <a:lnTo>
                    <a:pt x="288" y="749"/>
                  </a:lnTo>
                  <a:lnTo>
                    <a:pt x="290" y="754"/>
                  </a:lnTo>
                  <a:lnTo>
                    <a:pt x="293" y="758"/>
                  </a:lnTo>
                  <a:lnTo>
                    <a:pt x="295" y="763"/>
                  </a:lnTo>
                  <a:lnTo>
                    <a:pt x="298" y="768"/>
                  </a:lnTo>
                  <a:lnTo>
                    <a:pt x="300" y="771"/>
                  </a:lnTo>
                  <a:lnTo>
                    <a:pt x="303" y="776"/>
                  </a:lnTo>
                  <a:lnTo>
                    <a:pt x="305" y="781"/>
                  </a:lnTo>
                  <a:lnTo>
                    <a:pt x="308" y="786"/>
                  </a:lnTo>
                  <a:lnTo>
                    <a:pt x="310" y="791"/>
                  </a:lnTo>
                  <a:lnTo>
                    <a:pt x="313" y="796"/>
                  </a:lnTo>
                  <a:lnTo>
                    <a:pt x="317" y="803"/>
                  </a:lnTo>
                  <a:lnTo>
                    <a:pt x="319" y="806"/>
                  </a:lnTo>
                  <a:lnTo>
                    <a:pt x="322" y="813"/>
                  </a:lnTo>
                  <a:lnTo>
                    <a:pt x="324" y="818"/>
                  </a:lnTo>
                  <a:lnTo>
                    <a:pt x="328" y="823"/>
                  </a:lnTo>
                  <a:lnTo>
                    <a:pt x="330" y="826"/>
                  </a:lnTo>
                  <a:lnTo>
                    <a:pt x="333" y="833"/>
                  </a:lnTo>
                  <a:lnTo>
                    <a:pt x="335" y="836"/>
                  </a:lnTo>
                  <a:lnTo>
                    <a:pt x="338" y="841"/>
                  </a:lnTo>
                  <a:lnTo>
                    <a:pt x="340" y="846"/>
                  </a:lnTo>
                  <a:lnTo>
                    <a:pt x="343" y="851"/>
                  </a:lnTo>
                  <a:lnTo>
                    <a:pt x="347" y="855"/>
                  </a:lnTo>
                  <a:lnTo>
                    <a:pt x="349" y="860"/>
                  </a:lnTo>
                  <a:lnTo>
                    <a:pt x="352" y="865"/>
                  </a:lnTo>
                  <a:lnTo>
                    <a:pt x="355" y="870"/>
                  </a:lnTo>
                  <a:lnTo>
                    <a:pt x="358" y="874"/>
                  </a:lnTo>
                  <a:lnTo>
                    <a:pt x="362" y="879"/>
                  </a:lnTo>
                  <a:lnTo>
                    <a:pt x="363" y="883"/>
                  </a:lnTo>
                  <a:lnTo>
                    <a:pt x="367" y="888"/>
                  </a:lnTo>
                  <a:lnTo>
                    <a:pt x="369" y="891"/>
                  </a:lnTo>
                  <a:lnTo>
                    <a:pt x="373" y="896"/>
                  </a:lnTo>
                  <a:lnTo>
                    <a:pt x="375" y="900"/>
                  </a:lnTo>
                  <a:lnTo>
                    <a:pt x="378" y="904"/>
                  </a:lnTo>
                  <a:lnTo>
                    <a:pt x="382" y="908"/>
                  </a:lnTo>
                  <a:lnTo>
                    <a:pt x="384" y="913"/>
                  </a:lnTo>
                  <a:lnTo>
                    <a:pt x="388" y="917"/>
                  </a:lnTo>
                  <a:lnTo>
                    <a:pt x="390" y="920"/>
                  </a:lnTo>
                  <a:lnTo>
                    <a:pt x="394" y="923"/>
                  </a:lnTo>
                  <a:lnTo>
                    <a:pt x="397" y="928"/>
                  </a:lnTo>
                  <a:lnTo>
                    <a:pt x="400" y="930"/>
                  </a:lnTo>
                  <a:lnTo>
                    <a:pt x="404" y="935"/>
                  </a:lnTo>
                  <a:lnTo>
                    <a:pt x="408" y="938"/>
                  </a:lnTo>
                  <a:lnTo>
                    <a:pt x="412" y="943"/>
                  </a:lnTo>
                  <a:lnTo>
                    <a:pt x="414" y="945"/>
                  </a:lnTo>
                  <a:lnTo>
                    <a:pt x="418" y="949"/>
                  </a:lnTo>
                  <a:lnTo>
                    <a:pt x="422" y="952"/>
                  </a:lnTo>
                  <a:lnTo>
                    <a:pt x="425" y="955"/>
                  </a:lnTo>
                  <a:lnTo>
                    <a:pt x="428" y="958"/>
                  </a:lnTo>
                  <a:lnTo>
                    <a:pt x="433" y="960"/>
                  </a:lnTo>
                  <a:lnTo>
                    <a:pt x="437" y="963"/>
                  </a:lnTo>
                  <a:lnTo>
                    <a:pt x="441" y="967"/>
                  </a:lnTo>
                  <a:lnTo>
                    <a:pt x="444" y="969"/>
                  </a:lnTo>
                  <a:lnTo>
                    <a:pt x="448" y="972"/>
                  </a:lnTo>
                  <a:lnTo>
                    <a:pt x="452" y="974"/>
                  </a:lnTo>
                  <a:lnTo>
                    <a:pt x="457" y="977"/>
                  </a:lnTo>
                  <a:lnTo>
                    <a:pt x="461" y="979"/>
                  </a:lnTo>
                  <a:lnTo>
                    <a:pt x="466" y="982"/>
                  </a:lnTo>
                  <a:lnTo>
                    <a:pt x="469" y="984"/>
                  </a:lnTo>
                  <a:lnTo>
                    <a:pt x="474" y="987"/>
                  </a:lnTo>
                  <a:lnTo>
                    <a:pt x="478" y="989"/>
                  </a:lnTo>
                  <a:lnTo>
                    <a:pt x="483" y="990"/>
                  </a:lnTo>
                  <a:lnTo>
                    <a:pt x="488" y="992"/>
                  </a:lnTo>
                  <a:lnTo>
                    <a:pt x="493" y="994"/>
                  </a:lnTo>
                  <a:lnTo>
                    <a:pt x="498" y="995"/>
                  </a:lnTo>
                  <a:lnTo>
                    <a:pt x="503" y="998"/>
                  </a:lnTo>
                  <a:lnTo>
                    <a:pt x="508" y="999"/>
                  </a:lnTo>
                  <a:lnTo>
                    <a:pt x="514" y="1002"/>
                  </a:lnTo>
                  <a:lnTo>
                    <a:pt x="519" y="1002"/>
                  </a:lnTo>
                  <a:lnTo>
                    <a:pt x="524" y="1003"/>
                  </a:lnTo>
                  <a:lnTo>
                    <a:pt x="529" y="1004"/>
                  </a:lnTo>
                  <a:lnTo>
                    <a:pt x="536" y="1007"/>
                  </a:lnTo>
                  <a:lnTo>
                    <a:pt x="542" y="1007"/>
                  </a:lnTo>
                  <a:lnTo>
                    <a:pt x="548" y="1008"/>
                  </a:lnTo>
                  <a:lnTo>
                    <a:pt x="553" y="1009"/>
                  </a:lnTo>
                  <a:lnTo>
                    <a:pt x="561" y="1010"/>
                  </a:lnTo>
                  <a:lnTo>
                    <a:pt x="566" y="1010"/>
                  </a:lnTo>
                  <a:lnTo>
                    <a:pt x="572" y="1012"/>
                  </a:lnTo>
                  <a:lnTo>
                    <a:pt x="578" y="1012"/>
                  </a:lnTo>
                  <a:lnTo>
                    <a:pt x="585" y="1013"/>
                  </a:lnTo>
                  <a:lnTo>
                    <a:pt x="590" y="1013"/>
                  </a:lnTo>
                  <a:lnTo>
                    <a:pt x="596" y="1014"/>
                  </a:lnTo>
                  <a:lnTo>
                    <a:pt x="601" y="1014"/>
                  </a:lnTo>
                  <a:lnTo>
                    <a:pt x="607" y="1015"/>
                  </a:lnTo>
                  <a:lnTo>
                    <a:pt x="612" y="1017"/>
                  </a:lnTo>
                  <a:lnTo>
                    <a:pt x="618" y="1018"/>
                  </a:lnTo>
                  <a:lnTo>
                    <a:pt x="623" y="1018"/>
                  </a:lnTo>
                  <a:lnTo>
                    <a:pt x="628" y="1020"/>
                  </a:lnTo>
                  <a:lnTo>
                    <a:pt x="633" y="1020"/>
                  </a:lnTo>
                  <a:lnTo>
                    <a:pt x="638" y="1022"/>
                  </a:lnTo>
                  <a:lnTo>
                    <a:pt x="645" y="1022"/>
                  </a:lnTo>
                  <a:lnTo>
                    <a:pt x="650" y="1024"/>
                  </a:lnTo>
                  <a:lnTo>
                    <a:pt x="655" y="1024"/>
                  </a:lnTo>
                  <a:lnTo>
                    <a:pt x="660" y="1025"/>
                  </a:lnTo>
                  <a:lnTo>
                    <a:pt x="663" y="1027"/>
                  </a:lnTo>
                  <a:lnTo>
                    <a:pt x="670" y="1028"/>
                  </a:lnTo>
                  <a:lnTo>
                    <a:pt x="673" y="1028"/>
                  </a:lnTo>
                  <a:lnTo>
                    <a:pt x="678" y="1029"/>
                  </a:lnTo>
                  <a:lnTo>
                    <a:pt x="683" y="1029"/>
                  </a:lnTo>
                  <a:lnTo>
                    <a:pt x="688" y="1030"/>
                  </a:lnTo>
                  <a:lnTo>
                    <a:pt x="692" y="1032"/>
                  </a:lnTo>
                  <a:lnTo>
                    <a:pt x="697" y="1032"/>
                  </a:lnTo>
                  <a:lnTo>
                    <a:pt x="702" y="1033"/>
                  </a:lnTo>
                  <a:lnTo>
                    <a:pt x="707" y="1034"/>
                  </a:lnTo>
                  <a:lnTo>
                    <a:pt x="711" y="1034"/>
                  </a:lnTo>
                  <a:lnTo>
                    <a:pt x="716" y="1034"/>
                  </a:lnTo>
                  <a:lnTo>
                    <a:pt x="720" y="1035"/>
                  </a:lnTo>
                  <a:lnTo>
                    <a:pt x="725" y="1037"/>
                  </a:lnTo>
                  <a:lnTo>
                    <a:pt x="729" y="1037"/>
                  </a:lnTo>
                  <a:lnTo>
                    <a:pt x="732" y="1037"/>
                  </a:lnTo>
                  <a:lnTo>
                    <a:pt x="736" y="1037"/>
                  </a:lnTo>
                  <a:lnTo>
                    <a:pt x="741" y="1038"/>
                  </a:lnTo>
                  <a:lnTo>
                    <a:pt x="745" y="1038"/>
                  </a:lnTo>
                  <a:lnTo>
                    <a:pt x="749" y="1038"/>
                  </a:lnTo>
                  <a:lnTo>
                    <a:pt x="752" y="1038"/>
                  </a:lnTo>
                  <a:lnTo>
                    <a:pt x="757" y="1039"/>
                  </a:lnTo>
                  <a:lnTo>
                    <a:pt x="760" y="1038"/>
                  </a:lnTo>
                  <a:lnTo>
                    <a:pt x="765" y="1038"/>
                  </a:lnTo>
                  <a:lnTo>
                    <a:pt x="769" y="1038"/>
                  </a:lnTo>
                  <a:lnTo>
                    <a:pt x="772" y="1038"/>
                  </a:lnTo>
                  <a:lnTo>
                    <a:pt x="776" y="1038"/>
                  </a:lnTo>
                  <a:lnTo>
                    <a:pt x="780" y="1038"/>
                  </a:lnTo>
                  <a:lnTo>
                    <a:pt x="785" y="1037"/>
                  </a:lnTo>
                  <a:lnTo>
                    <a:pt x="789" y="1037"/>
                  </a:lnTo>
                  <a:lnTo>
                    <a:pt x="792" y="1035"/>
                  </a:lnTo>
                  <a:lnTo>
                    <a:pt x="795" y="1035"/>
                  </a:lnTo>
                  <a:lnTo>
                    <a:pt x="799" y="1034"/>
                  </a:lnTo>
                  <a:lnTo>
                    <a:pt x="802" y="1034"/>
                  </a:lnTo>
                  <a:lnTo>
                    <a:pt x="806" y="1033"/>
                  </a:lnTo>
                  <a:lnTo>
                    <a:pt x="810" y="1032"/>
                  </a:lnTo>
                  <a:lnTo>
                    <a:pt x="814" y="1030"/>
                  </a:lnTo>
                  <a:lnTo>
                    <a:pt x="817" y="1029"/>
                  </a:lnTo>
                  <a:lnTo>
                    <a:pt x="821" y="1028"/>
                  </a:lnTo>
                  <a:lnTo>
                    <a:pt x="824" y="1027"/>
                  </a:lnTo>
                  <a:lnTo>
                    <a:pt x="828" y="1024"/>
                  </a:lnTo>
                  <a:lnTo>
                    <a:pt x="831" y="1023"/>
                  </a:lnTo>
                  <a:lnTo>
                    <a:pt x="835" y="1020"/>
                  </a:lnTo>
                  <a:lnTo>
                    <a:pt x="839" y="1019"/>
                  </a:lnTo>
                  <a:lnTo>
                    <a:pt x="843" y="1018"/>
                  </a:lnTo>
                  <a:lnTo>
                    <a:pt x="846" y="1015"/>
                  </a:lnTo>
                  <a:lnTo>
                    <a:pt x="849" y="1013"/>
                  </a:lnTo>
                  <a:lnTo>
                    <a:pt x="853" y="1010"/>
                  </a:lnTo>
                  <a:lnTo>
                    <a:pt x="856" y="1007"/>
                  </a:lnTo>
                  <a:lnTo>
                    <a:pt x="860" y="1003"/>
                  </a:lnTo>
                  <a:lnTo>
                    <a:pt x="863" y="999"/>
                  </a:lnTo>
                  <a:lnTo>
                    <a:pt x="865" y="995"/>
                  </a:lnTo>
                  <a:lnTo>
                    <a:pt x="869" y="990"/>
                  </a:lnTo>
                  <a:lnTo>
                    <a:pt x="871" y="987"/>
                  </a:lnTo>
                  <a:lnTo>
                    <a:pt x="874" y="982"/>
                  </a:lnTo>
                  <a:lnTo>
                    <a:pt x="876" y="977"/>
                  </a:lnTo>
                  <a:lnTo>
                    <a:pt x="879" y="970"/>
                  </a:lnTo>
                  <a:lnTo>
                    <a:pt x="881" y="964"/>
                  </a:lnTo>
                  <a:lnTo>
                    <a:pt x="883" y="958"/>
                  </a:lnTo>
                  <a:lnTo>
                    <a:pt x="886" y="953"/>
                  </a:lnTo>
                  <a:lnTo>
                    <a:pt x="888" y="945"/>
                  </a:lnTo>
                  <a:lnTo>
                    <a:pt x="890" y="939"/>
                  </a:lnTo>
                  <a:lnTo>
                    <a:pt x="893" y="932"/>
                  </a:lnTo>
                  <a:lnTo>
                    <a:pt x="894" y="925"/>
                  </a:lnTo>
                  <a:lnTo>
                    <a:pt x="895" y="918"/>
                  </a:lnTo>
                  <a:lnTo>
                    <a:pt x="898" y="910"/>
                  </a:lnTo>
                  <a:lnTo>
                    <a:pt x="899" y="903"/>
                  </a:lnTo>
                  <a:lnTo>
                    <a:pt x="901" y="895"/>
                  </a:lnTo>
                  <a:lnTo>
                    <a:pt x="903" y="888"/>
                  </a:lnTo>
                  <a:lnTo>
                    <a:pt x="904" y="880"/>
                  </a:lnTo>
                  <a:lnTo>
                    <a:pt x="905" y="871"/>
                  </a:lnTo>
                  <a:lnTo>
                    <a:pt x="906" y="864"/>
                  </a:lnTo>
                  <a:lnTo>
                    <a:pt x="908" y="855"/>
                  </a:lnTo>
                  <a:lnTo>
                    <a:pt x="909" y="848"/>
                  </a:lnTo>
                  <a:lnTo>
                    <a:pt x="910" y="839"/>
                  </a:lnTo>
                  <a:lnTo>
                    <a:pt x="911" y="830"/>
                  </a:lnTo>
                  <a:lnTo>
                    <a:pt x="913" y="821"/>
                  </a:lnTo>
                  <a:lnTo>
                    <a:pt x="914" y="814"/>
                  </a:lnTo>
                  <a:lnTo>
                    <a:pt x="914" y="805"/>
                  </a:lnTo>
                  <a:lnTo>
                    <a:pt x="915" y="796"/>
                  </a:lnTo>
                  <a:lnTo>
                    <a:pt x="915" y="788"/>
                  </a:lnTo>
                  <a:lnTo>
                    <a:pt x="916" y="779"/>
                  </a:lnTo>
                  <a:lnTo>
                    <a:pt x="918" y="770"/>
                  </a:lnTo>
                  <a:lnTo>
                    <a:pt x="918" y="763"/>
                  </a:lnTo>
                  <a:lnTo>
                    <a:pt x="919" y="754"/>
                  </a:lnTo>
                  <a:lnTo>
                    <a:pt x="920" y="745"/>
                  </a:lnTo>
                  <a:lnTo>
                    <a:pt x="920" y="736"/>
                  </a:lnTo>
                  <a:lnTo>
                    <a:pt x="920" y="729"/>
                  </a:lnTo>
                  <a:lnTo>
                    <a:pt x="920" y="720"/>
                  </a:lnTo>
                  <a:lnTo>
                    <a:pt x="920" y="711"/>
                  </a:lnTo>
                  <a:lnTo>
                    <a:pt x="920" y="702"/>
                  </a:lnTo>
                  <a:lnTo>
                    <a:pt x="921" y="696"/>
                  </a:lnTo>
                  <a:lnTo>
                    <a:pt x="921" y="687"/>
                  </a:lnTo>
                  <a:lnTo>
                    <a:pt x="923" y="680"/>
                  </a:lnTo>
                  <a:lnTo>
                    <a:pt x="923" y="672"/>
                  </a:lnTo>
                  <a:lnTo>
                    <a:pt x="923" y="665"/>
                  </a:lnTo>
                  <a:lnTo>
                    <a:pt x="923" y="657"/>
                  </a:lnTo>
                  <a:lnTo>
                    <a:pt x="923" y="650"/>
                  </a:lnTo>
                  <a:lnTo>
                    <a:pt x="923" y="644"/>
                  </a:lnTo>
                  <a:lnTo>
                    <a:pt x="923" y="636"/>
                  </a:lnTo>
                  <a:lnTo>
                    <a:pt x="923" y="630"/>
                  </a:lnTo>
                  <a:lnTo>
                    <a:pt x="923" y="624"/>
                  </a:lnTo>
                  <a:lnTo>
                    <a:pt x="923" y="617"/>
                  </a:lnTo>
                  <a:lnTo>
                    <a:pt x="923" y="611"/>
                  </a:lnTo>
                  <a:lnTo>
                    <a:pt x="923" y="605"/>
                  </a:lnTo>
                  <a:lnTo>
                    <a:pt x="923" y="600"/>
                  </a:lnTo>
                  <a:lnTo>
                    <a:pt x="921" y="595"/>
                  </a:lnTo>
                  <a:lnTo>
                    <a:pt x="921" y="590"/>
                  </a:lnTo>
                  <a:lnTo>
                    <a:pt x="921" y="585"/>
                  </a:lnTo>
                  <a:lnTo>
                    <a:pt x="921" y="581"/>
                  </a:lnTo>
                  <a:lnTo>
                    <a:pt x="920" y="576"/>
                  </a:lnTo>
                  <a:lnTo>
                    <a:pt x="920" y="572"/>
                  </a:lnTo>
                  <a:lnTo>
                    <a:pt x="920" y="567"/>
                  </a:lnTo>
                  <a:lnTo>
                    <a:pt x="919" y="563"/>
                  </a:lnTo>
                  <a:lnTo>
                    <a:pt x="918" y="558"/>
                  </a:lnTo>
                  <a:lnTo>
                    <a:pt x="916" y="555"/>
                  </a:lnTo>
                  <a:lnTo>
                    <a:pt x="915" y="550"/>
                  </a:lnTo>
                  <a:lnTo>
                    <a:pt x="915" y="546"/>
                  </a:lnTo>
                  <a:lnTo>
                    <a:pt x="914" y="540"/>
                  </a:lnTo>
                  <a:lnTo>
                    <a:pt x="911" y="536"/>
                  </a:lnTo>
                  <a:lnTo>
                    <a:pt x="910" y="531"/>
                  </a:lnTo>
                  <a:lnTo>
                    <a:pt x="909" y="527"/>
                  </a:lnTo>
                  <a:lnTo>
                    <a:pt x="908" y="522"/>
                  </a:lnTo>
                  <a:lnTo>
                    <a:pt x="905" y="518"/>
                  </a:lnTo>
                  <a:lnTo>
                    <a:pt x="904" y="513"/>
                  </a:lnTo>
                  <a:lnTo>
                    <a:pt x="901" y="510"/>
                  </a:lnTo>
                  <a:lnTo>
                    <a:pt x="899" y="505"/>
                  </a:lnTo>
                  <a:lnTo>
                    <a:pt x="898" y="500"/>
                  </a:lnTo>
                  <a:lnTo>
                    <a:pt x="895" y="495"/>
                  </a:lnTo>
                  <a:lnTo>
                    <a:pt x="893" y="491"/>
                  </a:lnTo>
                  <a:lnTo>
                    <a:pt x="890" y="486"/>
                  </a:lnTo>
                  <a:lnTo>
                    <a:pt x="888" y="481"/>
                  </a:lnTo>
                  <a:lnTo>
                    <a:pt x="885" y="476"/>
                  </a:lnTo>
                  <a:lnTo>
                    <a:pt x="883" y="472"/>
                  </a:lnTo>
                  <a:lnTo>
                    <a:pt x="880" y="467"/>
                  </a:lnTo>
                  <a:lnTo>
                    <a:pt x="878" y="463"/>
                  </a:lnTo>
                  <a:lnTo>
                    <a:pt x="875" y="458"/>
                  </a:lnTo>
                  <a:lnTo>
                    <a:pt x="873" y="453"/>
                  </a:lnTo>
                  <a:lnTo>
                    <a:pt x="869" y="449"/>
                  </a:lnTo>
                  <a:lnTo>
                    <a:pt x="866" y="444"/>
                  </a:lnTo>
                  <a:lnTo>
                    <a:pt x="863" y="441"/>
                  </a:lnTo>
                  <a:lnTo>
                    <a:pt x="861" y="436"/>
                  </a:lnTo>
                  <a:lnTo>
                    <a:pt x="858" y="431"/>
                  </a:lnTo>
                  <a:lnTo>
                    <a:pt x="855" y="427"/>
                  </a:lnTo>
                  <a:lnTo>
                    <a:pt x="851" y="422"/>
                  </a:lnTo>
                  <a:lnTo>
                    <a:pt x="849" y="418"/>
                  </a:lnTo>
                  <a:lnTo>
                    <a:pt x="845" y="413"/>
                  </a:lnTo>
                  <a:lnTo>
                    <a:pt x="843" y="409"/>
                  </a:lnTo>
                  <a:lnTo>
                    <a:pt x="839" y="404"/>
                  </a:lnTo>
                  <a:lnTo>
                    <a:pt x="836" y="401"/>
                  </a:lnTo>
                  <a:lnTo>
                    <a:pt x="833" y="397"/>
                  </a:lnTo>
                  <a:lnTo>
                    <a:pt x="830" y="392"/>
                  </a:lnTo>
                  <a:lnTo>
                    <a:pt x="826" y="388"/>
                  </a:lnTo>
                  <a:lnTo>
                    <a:pt x="824" y="384"/>
                  </a:lnTo>
                  <a:lnTo>
                    <a:pt x="820" y="381"/>
                  </a:lnTo>
                  <a:lnTo>
                    <a:pt x="817" y="377"/>
                  </a:lnTo>
                  <a:lnTo>
                    <a:pt x="814" y="372"/>
                  </a:lnTo>
                  <a:lnTo>
                    <a:pt x="811" y="369"/>
                  </a:lnTo>
                  <a:lnTo>
                    <a:pt x="807" y="366"/>
                  </a:lnTo>
                  <a:lnTo>
                    <a:pt x="805" y="361"/>
                  </a:lnTo>
                  <a:lnTo>
                    <a:pt x="801" y="357"/>
                  </a:lnTo>
                  <a:lnTo>
                    <a:pt x="799" y="353"/>
                  </a:lnTo>
                  <a:lnTo>
                    <a:pt x="795" y="351"/>
                  </a:lnTo>
                  <a:lnTo>
                    <a:pt x="792" y="347"/>
                  </a:lnTo>
                  <a:lnTo>
                    <a:pt x="790" y="343"/>
                  </a:lnTo>
                  <a:lnTo>
                    <a:pt x="787" y="339"/>
                  </a:lnTo>
                  <a:lnTo>
                    <a:pt x="784" y="337"/>
                  </a:lnTo>
                  <a:lnTo>
                    <a:pt x="781" y="333"/>
                  </a:lnTo>
                  <a:lnTo>
                    <a:pt x="779" y="329"/>
                  </a:lnTo>
                  <a:lnTo>
                    <a:pt x="776" y="327"/>
                  </a:lnTo>
                  <a:lnTo>
                    <a:pt x="771" y="320"/>
                  </a:lnTo>
                  <a:lnTo>
                    <a:pt x="766" y="315"/>
                  </a:lnTo>
                  <a:lnTo>
                    <a:pt x="761" y="310"/>
                  </a:lnTo>
                  <a:lnTo>
                    <a:pt x="756" y="305"/>
                  </a:lnTo>
                  <a:lnTo>
                    <a:pt x="752" y="300"/>
                  </a:lnTo>
                  <a:lnTo>
                    <a:pt x="747" y="295"/>
                  </a:lnTo>
                  <a:lnTo>
                    <a:pt x="742" y="292"/>
                  </a:lnTo>
                  <a:lnTo>
                    <a:pt x="739" y="288"/>
                  </a:lnTo>
                  <a:lnTo>
                    <a:pt x="735" y="284"/>
                  </a:lnTo>
                  <a:lnTo>
                    <a:pt x="730" y="282"/>
                  </a:lnTo>
                  <a:lnTo>
                    <a:pt x="726" y="278"/>
                  </a:lnTo>
                  <a:lnTo>
                    <a:pt x="722" y="275"/>
                  </a:lnTo>
                  <a:lnTo>
                    <a:pt x="717" y="273"/>
                  </a:lnTo>
                  <a:lnTo>
                    <a:pt x="714" y="270"/>
                  </a:lnTo>
                  <a:lnTo>
                    <a:pt x="710" y="268"/>
                  </a:lnTo>
                  <a:lnTo>
                    <a:pt x="706" y="267"/>
                  </a:lnTo>
                  <a:lnTo>
                    <a:pt x="702" y="265"/>
                  </a:lnTo>
                  <a:lnTo>
                    <a:pt x="700" y="263"/>
                  </a:lnTo>
                  <a:lnTo>
                    <a:pt x="696" y="262"/>
                  </a:lnTo>
                  <a:lnTo>
                    <a:pt x="692" y="259"/>
                  </a:lnTo>
                  <a:lnTo>
                    <a:pt x="688" y="258"/>
                  </a:lnTo>
                  <a:lnTo>
                    <a:pt x="686" y="255"/>
                  </a:lnTo>
                  <a:lnTo>
                    <a:pt x="681" y="253"/>
                  </a:lnTo>
                  <a:lnTo>
                    <a:pt x="676" y="249"/>
                  </a:lnTo>
                  <a:lnTo>
                    <a:pt x="670" y="245"/>
                  </a:lnTo>
                  <a:lnTo>
                    <a:pt x="667" y="240"/>
                  </a:lnTo>
                  <a:lnTo>
                    <a:pt x="663" y="235"/>
                  </a:lnTo>
                  <a:lnTo>
                    <a:pt x="661" y="230"/>
                  </a:lnTo>
                  <a:close/>
                </a:path>
              </a:pathLst>
            </a:custGeom>
            <a:gradFill rotWithShape="1">
              <a:gsLst>
                <a:gs pos="0">
                  <a:srgbClr val="FFFF00"/>
                </a:gs>
                <a:gs pos="100000">
                  <a:srgbClr val="FF00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9"/>
            <p:cNvSpPr>
              <a:spLocks/>
            </p:cNvSpPr>
            <p:nvPr/>
          </p:nvSpPr>
          <p:spPr bwMode="auto">
            <a:xfrm>
              <a:off x="3897" y="731"/>
              <a:ext cx="426" cy="507"/>
            </a:xfrm>
            <a:custGeom>
              <a:avLst/>
              <a:gdLst>
                <a:gd name="T0" fmla="*/ 27 w 851"/>
                <a:gd name="T1" fmla="*/ 18 h 1014"/>
                <a:gd name="T2" fmla="*/ 27 w 851"/>
                <a:gd name="T3" fmla="*/ 17 h 1014"/>
                <a:gd name="T4" fmla="*/ 27 w 851"/>
                <a:gd name="T5" fmla="*/ 16 h 1014"/>
                <a:gd name="T6" fmla="*/ 27 w 851"/>
                <a:gd name="T7" fmla="*/ 16 h 1014"/>
                <a:gd name="T8" fmla="*/ 27 w 851"/>
                <a:gd name="T9" fmla="*/ 15 h 1014"/>
                <a:gd name="T10" fmla="*/ 27 w 851"/>
                <a:gd name="T11" fmla="*/ 14 h 1014"/>
                <a:gd name="T12" fmla="*/ 26 w 851"/>
                <a:gd name="T13" fmla="*/ 14 h 1014"/>
                <a:gd name="T14" fmla="*/ 26 w 851"/>
                <a:gd name="T15" fmla="*/ 13 h 1014"/>
                <a:gd name="T16" fmla="*/ 25 w 851"/>
                <a:gd name="T17" fmla="*/ 13 h 1014"/>
                <a:gd name="T18" fmla="*/ 25 w 851"/>
                <a:gd name="T19" fmla="*/ 12 h 1014"/>
                <a:gd name="T20" fmla="*/ 24 w 851"/>
                <a:gd name="T21" fmla="*/ 12 h 1014"/>
                <a:gd name="T22" fmla="*/ 23 w 851"/>
                <a:gd name="T23" fmla="*/ 11 h 1014"/>
                <a:gd name="T24" fmla="*/ 23 w 851"/>
                <a:gd name="T25" fmla="*/ 11 h 1014"/>
                <a:gd name="T26" fmla="*/ 22 w 851"/>
                <a:gd name="T27" fmla="*/ 10 h 1014"/>
                <a:gd name="T28" fmla="*/ 21 w 851"/>
                <a:gd name="T29" fmla="*/ 10 h 1014"/>
                <a:gd name="T30" fmla="*/ 20 w 851"/>
                <a:gd name="T31" fmla="*/ 10 h 1014"/>
                <a:gd name="T32" fmla="*/ 20 w 851"/>
                <a:gd name="T33" fmla="*/ 10 h 1014"/>
                <a:gd name="T34" fmla="*/ 19 w 851"/>
                <a:gd name="T35" fmla="*/ 10 h 1014"/>
                <a:gd name="T36" fmla="*/ 18 w 851"/>
                <a:gd name="T37" fmla="*/ 10 h 1014"/>
                <a:gd name="T38" fmla="*/ 17 w 851"/>
                <a:gd name="T39" fmla="*/ 10 h 1014"/>
                <a:gd name="T40" fmla="*/ 16 w 851"/>
                <a:gd name="T41" fmla="*/ 10 h 1014"/>
                <a:gd name="T42" fmla="*/ 15 w 851"/>
                <a:gd name="T43" fmla="*/ 11 h 1014"/>
                <a:gd name="T44" fmla="*/ 15 w 851"/>
                <a:gd name="T45" fmla="*/ 12 h 1014"/>
                <a:gd name="T46" fmla="*/ 15 w 851"/>
                <a:gd name="T47" fmla="*/ 13 h 1014"/>
                <a:gd name="T48" fmla="*/ 14 w 851"/>
                <a:gd name="T49" fmla="*/ 12 h 1014"/>
                <a:gd name="T50" fmla="*/ 15 w 851"/>
                <a:gd name="T51" fmla="*/ 6 h 1014"/>
                <a:gd name="T52" fmla="*/ 15 w 851"/>
                <a:gd name="T53" fmla="*/ 5 h 1014"/>
                <a:gd name="T54" fmla="*/ 15 w 851"/>
                <a:gd name="T55" fmla="*/ 4 h 1014"/>
                <a:gd name="T56" fmla="*/ 15 w 851"/>
                <a:gd name="T57" fmla="*/ 3 h 1014"/>
                <a:gd name="T58" fmla="*/ 14 w 851"/>
                <a:gd name="T59" fmla="*/ 3 h 1014"/>
                <a:gd name="T60" fmla="*/ 13 w 851"/>
                <a:gd name="T61" fmla="*/ 2 h 1014"/>
                <a:gd name="T62" fmla="*/ 13 w 851"/>
                <a:gd name="T63" fmla="*/ 1 h 1014"/>
                <a:gd name="T64" fmla="*/ 12 w 851"/>
                <a:gd name="T65" fmla="*/ 1 h 1014"/>
                <a:gd name="T66" fmla="*/ 11 w 851"/>
                <a:gd name="T67" fmla="*/ 1 h 1014"/>
                <a:gd name="T68" fmla="*/ 11 w 851"/>
                <a:gd name="T69" fmla="*/ 1 h 1014"/>
                <a:gd name="T70" fmla="*/ 10 w 851"/>
                <a:gd name="T71" fmla="*/ 0 h 1014"/>
                <a:gd name="T72" fmla="*/ 9 w 851"/>
                <a:gd name="T73" fmla="*/ 0 h 1014"/>
                <a:gd name="T74" fmla="*/ 9 w 851"/>
                <a:gd name="T75" fmla="*/ 0 h 1014"/>
                <a:gd name="T76" fmla="*/ 8 w 851"/>
                <a:gd name="T77" fmla="*/ 1 h 1014"/>
                <a:gd name="T78" fmla="*/ 7 w 851"/>
                <a:gd name="T79" fmla="*/ 1 h 1014"/>
                <a:gd name="T80" fmla="*/ 6 w 851"/>
                <a:gd name="T81" fmla="*/ 1 h 1014"/>
                <a:gd name="T82" fmla="*/ 5 w 851"/>
                <a:gd name="T83" fmla="*/ 1 h 1014"/>
                <a:gd name="T84" fmla="*/ 5 w 851"/>
                <a:gd name="T85" fmla="*/ 2 h 1014"/>
                <a:gd name="T86" fmla="*/ 4 w 851"/>
                <a:gd name="T87" fmla="*/ 2 h 1014"/>
                <a:gd name="T88" fmla="*/ 3 w 851"/>
                <a:gd name="T89" fmla="*/ 3 h 1014"/>
                <a:gd name="T90" fmla="*/ 3 w 851"/>
                <a:gd name="T91" fmla="*/ 4 h 1014"/>
                <a:gd name="T92" fmla="*/ 2 w 851"/>
                <a:gd name="T93" fmla="*/ 4 h 1014"/>
                <a:gd name="T94" fmla="*/ 2 w 851"/>
                <a:gd name="T95" fmla="*/ 5 h 1014"/>
                <a:gd name="T96" fmla="*/ 2 w 851"/>
                <a:gd name="T97" fmla="*/ 6 h 1014"/>
                <a:gd name="T98" fmla="*/ 1 w 851"/>
                <a:gd name="T99" fmla="*/ 6 h 1014"/>
                <a:gd name="T100" fmla="*/ 1 w 851"/>
                <a:gd name="T101" fmla="*/ 7 h 1014"/>
                <a:gd name="T102" fmla="*/ 1 w 851"/>
                <a:gd name="T103" fmla="*/ 8 h 1014"/>
                <a:gd name="T104" fmla="*/ 1 w 851"/>
                <a:gd name="T105" fmla="*/ 9 h 1014"/>
                <a:gd name="T106" fmla="*/ 1 w 851"/>
                <a:gd name="T107" fmla="*/ 10 h 1014"/>
                <a:gd name="T108" fmla="*/ 1 w 851"/>
                <a:gd name="T109" fmla="*/ 11 h 1014"/>
                <a:gd name="T110" fmla="*/ 1 w 851"/>
                <a:gd name="T111" fmla="*/ 13 h 1014"/>
                <a:gd name="T112" fmla="*/ 1 w 851"/>
                <a:gd name="T113" fmla="*/ 14 h 1014"/>
                <a:gd name="T114" fmla="*/ 1 w 851"/>
                <a:gd name="T115" fmla="*/ 15 h 1014"/>
                <a:gd name="T116" fmla="*/ 1 w 851"/>
                <a:gd name="T117" fmla="*/ 16 h 1014"/>
                <a:gd name="T118" fmla="*/ 0 w 851"/>
                <a:gd name="T119" fmla="*/ 17 h 1014"/>
                <a:gd name="T120" fmla="*/ 5 w 851"/>
                <a:gd name="T121" fmla="*/ 15 h 1014"/>
                <a:gd name="T122" fmla="*/ 8 w 851"/>
                <a:gd name="T123" fmla="*/ 26 h 101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51" h="1014">
                  <a:moveTo>
                    <a:pt x="394" y="1014"/>
                  </a:moveTo>
                  <a:lnTo>
                    <a:pt x="547" y="959"/>
                  </a:lnTo>
                  <a:lnTo>
                    <a:pt x="840" y="572"/>
                  </a:lnTo>
                  <a:lnTo>
                    <a:pt x="840" y="571"/>
                  </a:lnTo>
                  <a:lnTo>
                    <a:pt x="841" y="567"/>
                  </a:lnTo>
                  <a:lnTo>
                    <a:pt x="841" y="564"/>
                  </a:lnTo>
                  <a:lnTo>
                    <a:pt x="843" y="561"/>
                  </a:lnTo>
                  <a:lnTo>
                    <a:pt x="844" y="557"/>
                  </a:lnTo>
                  <a:lnTo>
                    <a:pt x="845" y="554"/>
                  </a:lnTo>
                  <a:lnTo>
                    <a:pt x="845" y="549"/>
                  </a:lnTo>
                  <a:lnTo>
                    <a:pt x="846" y="544"/>
                  </a:lnTo>
                  <a:lnTo>
                    <a:pt x="848" y="539"/>
                  </a:lnTo>
                  <a:lnTo>
                    <a:pt x="849" y="534"/>
                  </a:lnTo>
                  <a:lnTo>
                    <a:pt x="849" y="529"/>
                  </a:lnTo>
                  <a:lnTo>
                    <a:pt x="850" y="523"/>
                  </a:lnTo>
                  <a:lnTo>
                    <a:pt x="850" y="517"/>
                  </a:lnTo>
                  <a:lnTo>
                    <a:pt x="851" y="512"/>
                  </a:lnTo>
                  <a:lnTo>
                    <a:pt x="850" y="508"/>
                  </a:lnTo>
                  <a:lnTo>
                    <a:pt x="850" y="504"/>
                  </a:lnTo>
                  <a:lnTo>
                    <a:pt x="850" y="500"/>
                  </a:lnTo>
                  <a:lnTo>
                    <a:pt x="850" y="498"/>
                  </a:lnTo>
                  <a:lnTo>
                    <a:pt x="850" y="494"/>
                  </a:lnTo>
                  <a:lnTo>
                    <a:pt x="850" y="490"/>
                  </a:lnTo>
                  <a:lnTo>
                    <a:pt x="850" y="487"/>
                  </a:lnTo>
                  <a:lnTo>
                    <a:pt x="850" y="484"/>
                  </a:lnTo>
                  <a:lnTo>
                    <a:pt x="849" y="480"/>
                  </a:lnTo>
                  <a:lnTo>
                    <a:pt x="849" y="478"/>
                  </a:lnTo>
                  <a:lnTo>
                    <a:pt x="848" y="474"/>
                  </a:lnTo>
                  <a:lnTo>
                    <a:pt x="848" y="470"/>
                  </a:lnTo>
                  <a:lnTo>
                    <a:pt x="846" y="467"/>
                  </a:lnTo>
                  <a:lnTo>
                    <a:pt x="846" y="464"/>
                  </a:lnTo>
                  <a:lnTo>
                    <a:pt x="845" y="460"/>
                  </a:lnTo>
                  <a:lnTo>
                    <a:pt x="845" y="457"/>
                  </a:lnTo>
                  <a:lnTo>
                    <a:pt x="843" y="453"/>
                  </a:lnTo>
                  <a:lnTo>
                    <a:pt x="841" y="450"/>
                  </a:lnTo>
                  <a:lnTo>
                    <a:pt x="840" y="447"/>
                  </a:lnTo>
                  <a:lnTo>
                    <a:pt x="840" y="443"/>
                  </a:lnTo>
                  <a:lnTo>
                    <a:pt x="838" y="440"/>
                  </a:lnTo>
                  <a:lnTo>
                    <a:pt x="836" y="437"/>
                  </a:lnTo>
                  <a:lnTo>
                    <a:pt x="834" y="433"/>
                  </a:lnTo>
                  <a:lnTo>
                    <a:pt x="833" y="429"/>
                  </a:lnTo>
                  <a:lnTo>
                    <a:pt x="830" y="427"/>
                  </a:lnTo>
                  <a:lnTo>
                    <a:pt x="828" y="423"/>
                  </a:lnTo>
                  <a:lnTo>
                    <a:pt x="826" y="420"/>
                  </a:lnTo>
                  <a:lnTo>
                    <a:pt x="824" y="417"/>
                  </a:lnTo>
                  <a:lnTo>
                    <a:pt x="818" y="410"/>
                  </a:lnTo>
                  <a:lnTo>
                    <a:pt x="813" y="405"/>
                  </a:lnTo>
                  <a:lnTo>
                    <a:pt x="809" y="403"/>
                  </a:lnTo>
                  <a:lnTo>
                    <a:pt x="806" y="399"/>
                  </a:lnTo>
                  <a:lnTo>
                    <a:pt x="803" y="396"/>
                  </a:lnTo>
                  <a:lnTo>
                    <a:pt x="800" y="394"/>
                  </a:lnTo>
                  <a:lnTo>
                    <a:pt x="796" y="390"/>
                  </a:lnTo>
                  <a:lnTo>
                    <a:pt x="794" y="388"/>
                  </a:lnTo>
                  <a:lnTo>
                    <a:pt x="790" y="385"/>
                  </a:lnTo>
                  <a:lnTo>
                    <a:pt x="788" y="383"/>
                  </a:lnTo>
                  <a:lnTo>
                    <a:pt x="784" y="379"/>
                  </a:lnTo>
                  <a:lnTo>
                    <a:pt x="780" y="376"/>
                  </a:lnTo>
                  <a:lnTo>
                    <a:pt x="778" y="374"/>
                  </a:lnTo>
                  <a:lnTo>
                    <a:pt x="775" y="371"/>
                  </a:lnTo>
                  <a:lnTo>
                    <a:pt x="771" y="369"/>
                  </a:lnTo>
                  <a:lnTo>
                    <a:pt x="768" y="366"/>
                  </a:lnTo>
                  <a:lnTo>
                    <a:pt x="765" y="363"/>
                  </a:lnTo>
                  <a:lnTo>
                    <a:pt x="763" y="361"/>
                  </a:lnTo>
                  <a:lnTo>
                    <a:pt x="759" y="358"/>
                  </a:lnTo>
                  <a:lnTo>
                    <a:pt x="755" y="356"/>
                  </a:lnTo>
                  <a:lnTo>
                    <a:pt x="751" y="353"/>
                  </a:lnTo>
                  <a:lnTo>
                    <a:pt x="749" y="350"/>
                  </a:lnTo>
                  <a:lnTo>
                    <a:pt x="745" y="348"/>
                  </a:lnTo>
                  <a:lnTo>
                    <a:pt x="743" y="345"/>
                  </a:lnTo>
                  <a:lnTo>
                    <a:pt x="739" y="343"/>
                  </a:lnTo>
                  <a:lnTo>
                    <a:pt x="736" y="341"/>
                  </a:lnTo>
                  <a:lnTo>
                    <a:pt x="731" y="338"/>
                  </a:lnTo>
                  <a:lnTo>
                    <a:pt x="729" y="336"/>
                  </a:lnTo>
                  <a:lnTo>
                    <a:pt x="725" y="334"/>
                  </a:lnTo>
                  <a:lnTo>
                    <a:pt x="721" y="331"/>
                  </a:lnTo>
                  <a:lnTo>
                    <a:pt x="719" y="330"/>
                  </a:lnTo>
                  <a:lnTo>
                    <a:pt x="715" y="328"/>
                  </a:lnTo>
                  <a:lnTo>
                    <a:pt x="711" y="325"/>
                  </a:lnTo>
                  <a:lnTo>
                    <a:pt x="707" y="324"/>
                  </a:lnTo>
                  <a:lnTo>
                    <a:pt x="704" y="321"/>
                  </a:lnTo>
                  <a:lnTo>
                    <a:pt x="700" y="320"/>
                  </a:lnTo>
                  <a:lnTo>
                    <a:pt x="696" y="318"/>
                  </a:lnTo>
                  <a:lnTo>
                    <a:pt x="692" y="316"/>
                  </a:lnTo>
                  <a:lnTo>
                    <a:pt x="689" y="314"/>
                  </a:lnTo>
                  <a:lnTo>
                    <a:pt x="685" y="313"/>
                  </a:lnTo>
                  <a:lnTo>
                    <a:pt x="680" y="311"/>
                  </a:lnTo>
                  <a:lnTo>
                    <a:pt x="677" y="310"/>
                  </a:lnTo>
                  <a:lnTo>
                    <a:pt x="672" y="308"/>
                  </a:lnTo>
                  <a:lnTo>
                    <a:pt x="669" y="306"/>
                  </a:lnTo>
                  <a:lnTo>
                    <a:pt x="665" y="305"/>
                  </a:lnTo>
                  <a:lnTo>
                    <a:pt x="661" y="304"/>
                  </a:lnTo>
                  <a:lnTo>
                    <a:pt x="656" y="303"/>
                  </a:lnTo>
                  <a:lnTo>
                    <a:pt x="652" y="303"/>
                  </a:lnTo>
                  <a:lnTo>
                    <a:pt x="649" y="301"/>
                  </a:lnTo>
                  <a:lnTo>
                    <a:pt x="644" y="300"/>
                  </a:lnTo>
                  <a:lnTo>
                    <a:pt x="639" y="299"/>
                  </a:lnTo>
                  <a:lnTo>
                    <a:pt x="635" y="299"/>
                  </a:lnTo>
                  <a:lnTo>
                    <a:pt x="630" y="298"/>
                  </a:lnTo>
                  <a:lnTo>
                    <a:pt x="625" y="298"/>
                  </a:lnTo>
                  <a:lnTo>
                    <a:pt x="620" y="296"/>
                  </a:lnTo>
                  <a:lnTo>
                    <a:pt x="615" y="296"/>
                  </a:lnTo>
                  <a:lnTo>
                    <a:pt x="610" y="296"/>
                  </a:lnTo>
                  <a:lnTo>
                    <a:pt x="606" y="296"/>
                  </a:lnTo>
                  <a:lnTo>
                    <a:pt x="601" y="296"/>
                  </a:lnTo>
                  <a:lnTo>
                    <a:pt x="596" y="296"/>
                  </a:lnTo>
                  <a:lnTo>
                    <a:pt x="590" y="296"/>
                  </a:lnTo>
                  <a:lnTo>
                    <a:pt x="585" y="296"/>
                  </a:lnTo>
                  <a:lnTo>
                    <a:pt x="580" y="296"/>
                  </a:lnTo>
                  <a:lnTo>
                    <a:pt x="575" y="296"/>
                  </a:lnTo>
                  <a:lnTo>
                    <a:pt x="570" y="298"/>
                  </a:lnTo>
                  <a:lnTo>
                    <a:pt x="565" y="299"/>
                  </a:lnTo>
                  <a:lnTo>
                    <a:pt x="558" y="299"/>
                  </a:lnTo>
                  <a:lnTo>
                    <a:pt x="552" y="299"/>
                  </a:lnTo>
                  <a:lnTo>
                    <a:pt x="547" y="299"/>
                  </a:lnTo>
                  <a:lnTo>
                    <a:pt x="543" y="301"/>
                  </a:lnTo>
                  <a:lnTo>
                    <a:pt x="538" y="301"/>
                  </a:lnTo>
                  <a:lnTo>
                    <a:pt x="533" y="303"/>
                  </a:lnTo>
                  <a:lnTo>
                    <a:pt x="528" y="305"/>
                  </a:lnTo>
                  <a:lnTo>
                    <a:pt x="526" y="306"/>
                  </a:lnTo>
                  <a:lnTo>
                    <a:pt x="521" y="308"/>
                  </a:lnTo>
                  <a:lnTo>
                    <a:pt x="517" y="309"/>
                  </a:lnTo>
                  <a:lnTo>
                    <a:pt x="513" y="311"/>
                  </a:lnTo>
                  <a:lnTo>
                    <a:pt x="511" y="313"/>
                  </a:lnTo>
                  <a:lnTo>
                    <a:pt x="507" y="314"/>
                  </a:lnTo>
                  <a:lnTo>
                    <a:pt x="505" y="316"/>
                  </a:lnTo>
                  <a:lnTo>
                    <a:pt x="501" y="319"/>
                  </a:lnTo>
                  <a:lnTo>
                    <a:pt x="500" y="321"/>
                  </a:lnTo>
                  <a:lnTo>
                    <a:pt x="495" y="325"/>
                  </a:lnTo>
                  <a:lnTo>
                    <a:pt x="490" y="330"/>
                  </a:lnTo>
                  <a:lnTo>
                    <a:pt x="486" y="335"/>
                  </a:lnTo>
                  <a:lnTo>
                    <a:pt x="482" y="340"/>
                  </a:lnTo>
                  <a:lnTo>
                    <a:pt x="480" y="344"/>
                  </a:lnTo>
                  <a:lnTo>
                    <a:pt x="477" y="349"/>
                  </a:lnTo>
                  <a:lnTo>
                    <a:pt x="476" y="355"/>
                  </a:lnTo>
                  <a:lnTo>
                    <a:pt x="475" y="360"/>
                  </a:lnTo>
                  <a:lnTo>
                    <a:pt x="473" y="365"/>
                  </a:lnTo>
                  <a:lnTo>
                    <a:pt x="472" y="369"/>
                  </a:lnTo>
                  <a:lnTo>
                    <a:pt x="472" y="374"/>
                  </a:lnTo>
                  <a:lnTo>
                    <a:pt x="472" y="379"/>
                  </a:lnTo>
                  <a:lnTo>
                    <a:pt x="471" y="383"/>
                  </a:lnTo>
                  <a:lnTo>
                    <a:pt x="471" y="388"/>
                  </a:lnTo>
                  <a:lnTo>
                    <a:pt x="472" y="391"/>
                  </a:lnTo>
                  <a:lnTo>
                    <a:pt x="473" y="396"/>
                  </a:lnTo>
                  <a:lnTo>
                    <a:pt x="473" y="399"/>
                  </a:lnTo>
                  <a:lnTo>
                    <a:pt x="473" y="403"/>
                  </a:lnTo>
                  <a:lnTo>
                    <a:pt x="475" y="405"/>
                  </a:lnTo>
                  <a:lnTo>
                    <a:pt x="475" y="408"/>
                  </a:lnTo>
                  <a:lnTo>
                    <a:pt x="476" y="412"/>
                  </a:lnTo>
                  <a:lnTo>
                    <a:pt x="476" y="413"/>
                  </a:lnTo>
                  <a:lnTo>
                    <a:pt x="439" y="374"/>
                  </a:lnTo>
                  <a:lnTo>
                    <a:pt x="468" y="191"/>
                  </a:lnTo>
                  <a:lnTo>
                    <a:pt x="467" y="189"/>
                  </a:lnTo>
                  <a:lnTo>
                    <a:pt x="467" y="185"/>
                  </a:lnTo>
                  <a:lnTo>
                    <a:pt x="467" y="181"/>
                  </a:lnTo>
                  <a:lnTo>
                    <a:pt x="467" y="179"/>
                  </a:lnTo>
                  <a:lnTo>
                    <a:pt x="467" y="175"/>
                  </a:lnTo>
                  <a:lnTo>
                    <a:pt x="467" y="171"/>
                  </a:lnTo>
                  <a:lnTo>
                    <a:pt x="467" y="166"/>
                  </a:lnTo>
                  <a:lnTo>
                    <a:pt x="466" y="161"/>
                  </a:lnTo>
                  <a:lnTo>
                    <a:pt x="466" y="155"/>
                  </a:lnTo>
                  <a:lnTo>
                    <a:pt x="466" y="150"/>
                  </a:lnTo>
                  <a:lnTo>
                    <a:pt x="465" y="144"/>
                  </a:lnTo>
                  <a:lnTo>
                    <a:pt x="463" y="139"/>
                  </a:lnTo>
                  <a:lnTo>
                    <a:pt x="462" y="132"/>
                  </a:lnTo>
                  <a:lnTo>
                    <a:pt x="461" y="126"/>
                  </a:lnTo>
                  <a:lnTo>
                    <a:pt x="461" y="122"/>
                  </a:lnTo>
                  <a:lnTo>
                    <a:pt x="460" y="120"/>
                  </a:lnTo>
                  <a:lnTo>
                    <a:pt x="458" y="116"/>
                  </a:lnTo>
                  <a:lnTo>
                    <a:pt x="457" y="112"/>
                  </a:lnTo>
                  <a:lnTo>
                    <a:pt x="456" y="110"/>
                  </a:lnTo>
                  <a:lnTo>
                    <a:pt x="454" y="106"/>
                  </a:lnTo>
                  <a:lnTo>
                    <a:pt x="454" y="102"/>
                  </a:lnTo>
                  <a:lnTo>
                    <a:pt x="453" y="100"/>
                  </a:lnTo>
                  <a:lnTo>
                    <a:pt x="452" y="96"/>
                  </a:lnTo>
                  <a:lnTo>
                    <a:pt x="451" y="92"/>
                  </a:lnTo>
                  <a:lnTo>
                    <a:pt x="449" y="90"/>
                  </a:lnTo>
                  <a:lnTo>
                    <a:pt x="448" y="86"/>
                  </a:lnTo>
                  <a:lnTo>
                    <a:pt x="444" y="80"/>
                  </a:lnTo>
                  <a:lnTo>
                    <a:pt x="442" y="73"/>
                  </a:lnTo>
                  <a:lnTo>
                    <a:pt x="437" y="67"/>
                  </a:lnTo>
                  <a:lnTo>
                    <a:pt x="433" y="62"/>
                  </a:lnTo>
                  <a:lnTo>
                    <a:pt x="429" y="56"/>
                  </a:lnTo>
                  <a:lnTo>
                    <a:pt x="424" y="51"/>
                  </a:lnTo>
                  <a:lnTo>
                    <a:pt x="418" y="46"/>
                  </a:lnTo>
                  <a:lnTo>
                    <a:pt x="413" y="42"/>
                  </a:lnTo>
                  <a:lnTo>
                    <a:pt x="411" y="40"/>
                  </a:lnTo>
                  <a:lnTo>
                    <a:pt x="407" y="37"/>
                  </a:lnTo>
                  <a:lnTo>
                    <a:pt x="404" y="36"/>
                  </a:lnTo>
                  <a:lnTo>
                    <a:pt x="401" y="35"/>
                  </a:lnTo>
                  <a:lnTo>
                    <a:pt x="398" y="32"/>
                  </a:lnTo>
                  <a:lnTo>
                    <a:pt x="394" y="31"/>
                  </a:lnTo>
                  <a:lnTo>
                    <a:pt x="391" y="30"/>
                  </a:lnTo>
                  <a:lnTo>
                    <a:pt x="387" y="27"/>
                  </a:lnTo>
                  <a:lnTo>
                    <a:pt x="384" y="26"/>
                  </a:lnTo>
                  <a:lnTo>
                    <a:pt x="381" y="25"/>
                  </a:lnTo>
                  <a:lnTo>
                    <a:pt x="377" y="22"/>
                  </a:lnTo>
                  <a:lnTo>
                    <a:pt x="374" y="21"/>
                  </a:lnTo>
                  <a:lnTo>
                    <a:pt x="371" y="20"/>
                  </a:lnTo>
                  <a:lnTo>
                    <a:pt x="367" y="18"/>
                  </a:lnTo>
                  <a:lnTo>
                    <a:pt x="364" y="17"/>
                  </a:lnTo>
                  <a:lnTo>
                    <a:pt x="362" y="16"/>
                  </a:lnTo>
                  <a:lnTo>
                    <a:pt x="356" y="13"/>
                  </a:lnTo>
                  <a:lnTo>
                    <a:pt x="349" y="12"/>
                  </a:lnTo>
                  <a:lnTo>
                    <a:pt x="347" y="10"/>
                  </a:lnTo>
                  <a:lnTo>
                    <a:pt x="343" y="10"/>
                  </a:lnTo>
                  <a:lnTo>
                    <a:pt x="341" y="8"/>
                  </a:lnTo>
                  <a:lnTo>
                    <a:pt x="337" y="7"/>
                  </a:lnTo>
                  <a:lnTo>
                    <a:pt x="331" y="6"/>
                  </a:lnTo>
                  <a:lnTo>
                    <a:pt x="325" y="5"/>
                  </a:lnTo>
                  <a:lnTo>
                    <a:pt x="322" y="3"/>
                  </a:lnTo>
                  <a:lnTo>
                    <a:pt x="318" y="2"/>
                  </a:lnTo>
                  <a:lnTo>
                    <a:pt x="315" y="2"/>
                  </a:lnTo>
                  <a:lnTo>
                    <a:pt x="313" y="2"/>
                  </a:lnTo>
                  <a:lnTo>
                    <a:pt x="307" y="1"/>
                  </a:lnTo>
                  <a:lnTo>
                    <a:pt x="300" y="1"/>
                  </a:lnTo>
                  <a:lnTo>
                    <a:pt x="297" y="0"/>
                  </a:lnTo>
                  <a:lnTo>
                    <a:pt x="294" y="0"/>
                  </a:lnTo>
                  <a:lnTo>
                    <a:pt x="290" y="0"/>
                  </a:lnTo>
                  <a:lnTo>
                    <a:pt x="287" y="0"/>
                  </a:lnTo>
                  <a:lnTo>
                    <a:pt x="283" y="0"/>
                  </a:lnTo>
                  <a:lnTo>
                    <a:pt x="280" y="0"/>
                  </a:lnTo>
                  <a:lnTo>
                    <a:pt x="277" y="0"/>
                  </a:lnTo>
                  <a:lnTo>
                    <a:pt x="274" y="0"/>
                  </a:lnTo>
                  <a:lnTo>
                    <a:pt x="270" y="0"/>
                  </a:lnTo>
                  <a:lnTo>
                    <a:pt x="267" y="0"/>
                  </a:lnTo>
                  <a:lnTo>
                    <a:pt x="263" y="0"/>
                  </a:lnTo>
                  <a:lnTo>
                    <a:pt x="260" y="0"/>
                  </a:lnTo>
                  <a:lnTo>
                    <a:pt x="257" y="0"/>
                  </a:lnTo>
                  <a:lnTo>
                    <a:pt x="253" y="1"/>
                  </a:lnTo>
                  <a:lnTo>
                    <a:pt x="249" y="1"/>
                  </a:lnTo>
                  <a:lnTo>
                    <a:pt x="245" y="2"/>
                  </a:lnTo>
                  <a:lnTo>
                    <a:pt x="242" y="2"/>
                  </a:lnTo>
                  <a:lnTo>
                    <a:pt x="238" y="3"/>
                  </a:lnTo>
                  <a:lnTo>
                    <a:pt x="234" y="3"/>
                  </a:lnTo>
                  <a:lnTo>
                    <a:pt x="230" y="5"/>
                  </a:lnTo>
                  <a:lnTo>
                    <a:pt x="225" y="6"/>
                  </a:lnTo>
                  <a:lnTo>
                    <a:pt x="222" y="6"/>
                  </a:lnTo>
                  <a:lnTo>
                    <a:pt x="218" y="7"/>
                  </a:lnTo>
                  <a:lnTo>
                    <a:pt x="214" y="8"/>
                  </a:lnTo>
                  <a:lnTo>
                    <a:pt x="209" y="10"/>
                  </a:lnTo>
                  <a:lnTo>
                    <a:pt x="205" y="11"/>
                  </a:lnTo>
                  <a:lnTo>
                    <a:pt x="200" y="12"/>
                  </a:lnTo>
                  <a:lnTo>
                    <a:pt x="197" y="13"/>
                  </a:lnTo>
                  <a:lnTo>
                    <a:pt x="191" y="15"/>
                  </a:lnTo>
                  <a:lnTo>
                    <a:pt x="186" y="17"/>
                  </a:lnTo>
                  <a:lnTo>
                    <a:pt x="183" y="18"/>
                  </a:lnTo>
                  <a:lnTo>
                    <a:pt x="179" y="20"/>
                  </a:lnTo>
                  <a:lnTo>
                    <a:pt x="174" y="21"/>
                  </a:lnTo>
                  <a:lnTo>
                    <a:pt x="168" y="23"/>
                  </a:lnTo>
                  <a:lnTo>
                    <a:pt x="164" y="25"/>
                  </a:lnTo>
                  <a:lnTo>
                    <a:pt x="159" y="27"/>
                  </a:lnTo>
                  <a:lnTo>
                    <a:pt x="154" y="28"/>
                  </a:lnTo>
                  <a:lnTo>
                    <a:pt x="150" y="31"/>
                  </a:lnTo>
                  <a:lnTo>
                    <a:pt x="145" y="33"/>
                  </a:lnTo>
                  <a:lnTo>
                    <a:pt x="141" y="36"/>
                  </a:lnTo>
                  <a:lnTo>
                    <a:pt x="138" y="38"/>
                  </a:lnTo>
                  <a:lnTo>
                    <a:pt x="134" y="41"/>
                  </a:lnTo>
                  <a:lnTo>
                    <a:pt x="129" y="43"/>
                  </a:lnTo>
                  <a:lnTo>
                    <a:pt x="125" y="46"/>
                  </a:lnTo>
                  <a:lnTo>
                    <a:pt x="121" y="50"/>
                  </a:lnTo>
                  <a:lnTo>
                    <a:pt x="118" y="52"/>
                  </a:lnTo>
                  <a:lnTo>
                    <a:pt x="115" y="55"/>
                  </a:lnTo>
                  <a:lnTo>
                    <a:pt x="111" y="58"/>
                  </a:lnTo>
                  <a:lnTo>
                    <a:pt x="108" y="61"/>
                  </a:lnTo>
                  <a:lnTo>
                    <a:pt x="104" y="63"/>
                  </a:lnTo>
                  <a:lnTo>
                    <a:pt x="100" y="67"/>
                  </a:lnTo>
                  <a:lnTo>
                    <a:pt x="96" y="71"/>
                  </a:lnTo>
                  <a:lnTo>
                    <a:pt x="94" y="75"/>
                  </a:lnTo>
                  <a:lnTo>
                    <a:pt x="90" y="77"/>
                  </a:lnTo>
                  <a:lnTo>
                    <a:pt x="88" y="81"/>
                  </a:lnTo>
                  <a:lnTo>
                    <a:pt x="85" y="85"/>
                  </a:lnTo>
                  <a:lnTo>
                    <a:pt x="81" y="88"/>
                  </a:lnTo>
                  <a:lnTo>
                    <a:pt x="79" y="91"/>
                  </a:lnTo>
                  <a:lnTo>
                    <a:pt x="76" y="95"/>
                  </a:lnTo>
                  <a:lnTo>
                    <a:pt x="74" y="98"/>
                  </a:lnTo>
                  <a:lnTo>
                    <a:pt x="71" y="102"/>
                  </a:lnTo>
                  <a:lnTo>
                    <a:pt x="69" y="106"/>
                  </a:lnTo>
                  <a:lnTo>
                    <a:pt x="66" y="110"/>
                  </a:lnTo>
                  <a:lnTo>
                    <a:pt x="65" y="115"/>
                  </a:lnTo>
                  <a:lnTo>
                    <a:pt x="61" y="117"/>
                  </a:lnTo>
                  <a:lnTo>
                    <a:pt x="59" y="121"/>
                  </a:lnTo>
                  <a:lnTo>
                    <a:pt x="57" y="125"/>
                  </a:lnTo>
                  <a:lnTo>
                    <a:pt x="55" y="129"/>
                  </a:lnTo>
                  <a:lnTo>
                    <a:pt x="54" y="132"/>
                  </a:lnTo>
                  <a:lnTo>
                    <a:pt x="51" y="135"/>
                  </a:lnTo>
                  <a:lnTo>
                    <a:pt x="50" y="139"/>
                  </a:lnTo>
                  <a:lnTo>
                    <a:pt x="49" y="142"/>
                  </a:lnTo>
                  <a:lnTo>
                    <a:pt x="46" y="146"/>
                  </a:lnTo>
                  <a:lnTo>
                    <a:pt x="45" y="150"/>
                  </a:lnTo>
                  <a:lnTo>
                    <a:pt x="44" y="154"/>
                  </a:lnTo>
                  <a:lnTo>
                    <a:pt x="41" y="157"/>
                  </a:lnTo>
                  <a:lnTo>
                    <a:pt x="40" y="161"/>
                  </a:lnTo>
                  <a:lnTo>
                    <a:pt x="39" y="164"/>
                  </a:lnTo>
                  <a:lnTo>
                    <a:pt x="37" y="167"/>
                  </a:lnTo>
                  <a:lnTo>
                    <a:pt x="37" y="171"/>
                  </a:lnTo>
                  <a:lnTo>
                    <a:pt x="35" y="174"/>
                  </a:lnTo>
                  <a:lnTo>
                    <a:pt x="35" y="177"/>
                  </a:lnTo>
                  <a:lnTo>
                    <a:pt x="34" y="181"/>
                  </a:lnTo>
                  <a:lnTo>
                    <a:pt x="32" y="184"/>
                  </a:lnTo>
                  <a:lnTo>
                    <a:pt x="31" y="190"/>
                  </a:lnTo>
                  <a:lnTo>
                    <a:pt x="30" y="196"/>
                  </a:lnTo>
                  <a:lnTo>
                    <a:pt x="29" y="201"/>
                  </a:lnTo>
                  <a:lnTo>
                    <a:pt x="27" y="207"/>
                  </a:lnTo>
                  <a:lnTo>
                    <a:pt x="27" y="212"/>
                  </a:lnTo>
                  <a:lnTo>
                    <a:pt x="27" y="217"/>
                  </a:lnTo>
                  <a:lnTo>
                    <a:pt x="27" y="221"/>
                  </a:lnTo>
                  <a:lnTo>
                    <a:pt x="26" y="227"/>
                  </a:lnTo>
                  <a:lnTo>
                    <a:pt x="26" y="231"/>
                  </a:lnTo>
                  <a:lnTo>
                    <a:pt x="26" y="234"/>
                  </a:lnTo>
                  <a:lnTo>
                    <a:pt x="26" y="239"/>
                  </a:lnTo>
                  <a:lnTo>
                    <a:pt x="26" y="242"/>
                  </a:lnTo>
                  <a:lnTo>
                    <a:pt x="25" y="246"/>
                  </a:lnTo>
                  <a:lnTo>
                    <a:pt x="25" y="251"/>
                  </a:lnTo>
                  <a:lnTo>
                    <a:pt x="25" y="256"/>
                  </a:lnTo>
                  <a:lnTo>
                    <a:pt x="25" y="261"/>
                  </a:lnTo>
                  <a:lnTo>
                    <a:pt x="24" y="266"/>
                  </a:lnTo>
                  <a:lnTo>
                    <a:pt x="24" y="271"/>
                  </a:lnTo>
                  <a:lnTo>
                    <a:pt x="22" y="278"/>
                  </a:lnTo>
                  <a:lnTo>
                    <a:pt x="22" y="284"/>
                  </a:lnTo>
                  <a:lnTo>
                    <a:pt x="21" y="289"/>
                  </a:lnTo>
                  <a:lnTo>
                    <a:pt x="21" y="295"/>
                  </a:lnTo>
                  <a:lnTo>
                    <a:pt x="20" y="300"/>
                  </a:lnTo>
                  <a:lnTo>
                    <a:pt x="20" y="306"/>
                  </a:lnTo>
                  <a:lnTo>
                    <a:pt x="19" y="313"/>
                  </a:lnTo>
                  <a:lnTo>
                    <a:pt x="19" y="319"/>
                  </a:lnTo>
                  <a:lnTo>
                    <a:pt x="19" y="325"/>
                  </a:lnTo>
                  <a:lnTo>
                    <a:pt x="19" y="333"/>
                  </a:lnTo>
                  <a:lnTo>
                    <a:pt x="17" y="339"/>
                  </a:lnTo>
                  <a:lnTo>
                    <a:pt x="17" y="345"/>
                  </a:lnTo>
                  <a:lnTo>
                    <a:pt x="16" y="351"/>
                  </a:lnTo>
                  <a:lnTo>
                    <a:pt x="16" y="359"/>
                  </a:lnTo>
                  <a:lnTo>
                    <a:pt x="15" y="365"/>
                  </a:lnTo>
                  <a:lnTo>
                    <a:pt x="15" y="371"/>
                  </a:lnTo>
                  <a:lnTo>
                    <a:pt x="14" y="379"/>
                  </a:lnTo>
                  <a:lnTo>
                    <a:pt x="14" y="385"/>
                  </a:lnTo>
                  <a:lnTo>
                    <a:pt x="12" y="391"/>
                  </a:lnTo>
                  <a:lnTo>
                    <a:pt x="12" y="398"/>
                  </a:lnTo>
                  <a:lnTo>
                    <a:pt x="11" y="404"/>
                  </a:lnTo>
                  <a:lnTo>
                    <a:pt x="11" y="410"/>
                  </a:lnTo>
                  <a:lnTo>
                    <a:pt x="10" y="417"/>
                  </a:lnTo>
                  <a:lnTo>
                    <a:pt x="10" y="423"/>
                  </a:lnTo>
                  <a:lnTo>
                    <a:pt x="9" y="429"/>
                  </a:lnTo>
                  <a:lnTo>
                    <a:pt x="9" y="435"/>
                  </a:lnTo>
                  <a:lnTo>
                    <a:pt x="7" y="442"/>
                  </a:lnTo>
                  <a:lnTo>
                    <a:pt x="6" y="447"/>
                  </a:lnTo>
                  <a:lnTo>
                    <a:pt x="6" y="453"/>
                  </a:lnTo>
                  <a:lnTo>
                    <a:pt x="6" y="459"/>
                  </a:lnTo>
                  <a:lnTo>
                    <a:pt x="6" y="464"/>
                  </a:lnTo>
                  <a:lnTo>
                    <a:pt x="5" y="469"/>
                  </a:lnTo>
                  <a:lnTo>
                    <a:pt x="5" y="474"/>
                  </a:lnTo>
                  <a:lnTo>
                    <a:pt x="5" y="479"/>
                  </a:lnTo>
                  <a:lnTo>
                    <a:pt x="4" y="483"/>
                  </a:lnTo>
                  <a:lnTo>
                    <a:pt x="2" y="487"/>
                  </a:lnTo>
                  <a:lnTo>
                    <a:pt x="2" y="492"/>
                  </a:lnTo>
                  <a:lnTo>
                    <a:pt x="2" y="495"/>
                  </a:lnTo>
                  <a:lnTo>
                    <a:pt x="1" y="499"/>
                  </a:lnTo>
                  <a:lnTo>
                    <a:pt x="1" y="502"/>
                  </a:lnTo>
                  <a:lnTo>
                    <a:pt x="1" y="505"/>
                  </a:lnTo>
                  <a:lnTo>
                    <a:pt x="1" y="509"/>
                  </a:lnTo>
                  <a:lnTo>
                    <a:pt x="0" y="513"/>
                  </a:lnTo>
                  <a:lnTo>
                    <a:pt x="0" y="517"/>
                  </a:lnTo>
                  <a:lnTo>
                    <a:pt x="0" y="519"/>
                  </a:lnTo>
                  <a:lnTo>
                    <a:pt x="0" y="520"/>
                  </a:lnTo>
                  <a:lnTo>
                    <a:pt x="20" y="527"/>
                  </a:lnTo>
                  <a:lnTo>
                    <a:pt x="135" y="449"/>
                  </a:lnTo>
                  <a:lnTo>
                    <a:pt x="154" y="467"/>
                  </a:lnTo>
                  <a:lnTo>
                    <a:pt x="189" y="578"/>
                  </a:lnTo>
                  <a:lnTo>
                    <a:pt x="212" y="574"/>
                  </a:lnTo>
                  <a:lnTo>
                    <a:pt x="265" y="539"/>
                  </a:lnTo>
                  <a:lnTo>
                    <a:pt x="322" y="598"/>
                  </a:lnTo>
                  <a:lnTo>
                    <a:pt x="213" y="821"/>
                  </a:lnTo>
                  <a:lnTo>
                    <a:pt x="227" y="818"/>
                  </a:lnTo>
                  <a:lnTo>
                    <a:pt x="308" y="793"/>
                  </a:lnTo>
                  <a:lnTo>
                    <a:pt x="292" y="885"/>
                  </a:lnTo>
                  <a:lnTo>
                    <a:pt x="404" y="851"/>
                  </a:lnTo>
                  <a:lnTo>
                    <a:pt x="394" y="1014"/>
                  </a:lnTo>
                  <a:close/>
                </a:path>
              </a:pathLst>
            </a:cu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10"/>
            <p:cNvSpPr>
              <a:spLocks/>
            </p:cNvSpPr>
            <p:nvPr/>
          </p:nvSpPr>
          <p:spPr bwMode="auto">
            <a:xfrm>
              <a:off x="3916" y="731"/>
              <a:ext cx="215" cy="161"/>
            </a:xfrm>
            <a:custGeom>
              <a:avLst/>
              <a:gdLst>
                <a:gd name="T0" fmla="*/ 10 w 430"/>
                <a:gd name="T1" fmla="*/ 0 h 322"/>
                <a:gd name="T2" fmla="*/ 9 w 430"/>
                <a:gd name="T3" fmla="*/ 0 h 322"/>
                <a:gd name="T4" fmla="*/ 8 w 430"/>
                <a:gd name="T5" fmla="*/ 1 h 322"/>
                <a:gd name="T6" fmla="*/ 8 w 430"/>
                <a:gd name="T7" fmla="*/ 1 h 322"/>
                <a:gd name="T8" fmla="*/ 7 w 430"/>
                <a:gd name="T9" fmla="*/ 1 h 322"/>
                <a:gd name="T10" fmla="*/ 6 w 430"/>
                <a:gd name="T11" fmla="*/ 1 h 322"/>
                <a:gd name="T12" fmla="*/ 6 w 430"/>
                <a:gd name="T13" fmla="*/ 1 h 322"/>
                <a:gd name="T14" fmla="*/ 5 w 430"/>
                <a:gd name="T15" fmla="*/ 1 h 322"/>
                <a:gd name="T16" fmla="*/ 4 w 430"/>
                <a:gd name="T17" fmla="*/ 2 h 322"/>
                <a:gd name="T18" fmla="*/ 3 w 430"/>
                <a:gd name="T19" fmla="*/ 2 h 322"/>
                <a:gd name="T20" fmla="*/ 2 w 430"/>
                <a:gd name="T21" fmla="*/ 3 h 322"/>
                <a:gd name="T22" fmla="*/ 2 w 430"/>
                <a:gd name="T23" fmla="*/ 3 h 322"/>
                <a:gd name="T24" fmla="*/ 1 w 430"/>
                <a:gd name="T25" fmla="*/ 4 h 322"/>
                <a:gd name="T26" fmla="*/ 1 w 430"/>
                <a:gd name="T27" fmla="*/ 4 h 322"/>
                <a:gd name="T28" fmla="*/ 1 w 430"/>
                <a:gd name="T29" fmla="*/ 5 h 322"/>
                <a:gd name="T30" fmla="*/ 1 w 430"/>
                <a:gd name="T31" fmla="*/ 6 h 322"/>
                <a:gd name="T32" fmla="*/ 0 w 430"/>
                <a:gd name="T33" fmla="*/ 7 h 322"/>
                <a:gd name="T34" fmla="*/ 1 w 430"/>
                <a:gd name="T35" fmla="*/ 7 h 322"/>
                <a:gd name="T36" fmla="*/ 1 w 430"/>
                <a:gd name="T37" fmla="*/ 8 h 322"/>
                <a:gd name="T38" fmla="*/ 1 w 430"/>
                <a:gd name="T39" fmla="*/ 9 h 322"/>
                <a:gd name="T40" fmla="*/ 1 w 430"/>
                <a:gd name="T41" fmla="*/ 9 h 322"/>
                <a:gd name="T42" fmla="*/ 2 w 430"/>
                <a:gd name="T43" fmla="*/ 10 h 322"/>
                <a:gd name="T44" fmla="*/ 3 w 430"/>
                <a:gd name="T45" fmla="*/ 10 h 322"/>
                <a:gd name="T46" fmla="*/ 4 w 430"/>
                <a:gd name="T47" fmla="*/ 10 h 322"/>
                <a:gd name="T48" fmla="*/ 4 w 430"/>
                <a:gd name="T49" fmla="*/ 10 h 322"/>
                <a:gd name="T50" fmla="*/ 5 w 430"/>
                <a:gd name="T51" fmla="*/ 10 h 322"/>
                <a:gd name="T52" fmla="*/ 5 w 430"/>
                <a:gd name="T53" fmla="*/ 11 h 322"/>
                <a:gd name="T54" fmla="*/ 6 w 430"/>
                <a:gd name="T55" fmla="*/ 11 h 322"/>
                <a:gd name="T56" fmla="*/ 6 w 430"/>
                <a:gd name="T57" fmla="*/ 10 h 322"/>
                <a:gd name="T58" fmla="*/ 7 w 430"/>
                <a:gd name="T59" fmla="*/ 10 h 322"/>
                <a:gd name="T60" fmla="*/ 8 w 430"/>
                <a:gd name="T61" fmla="*/ 10 h 322"/>
                <a:gd name="T62" fmla="*/ 8 w 430"/>
                <a:gd name="T63" fmla="*/ 10 h 322"/>
                <a:gd name="T64" fmla="*/ 9 w 430"/>
                <a:gd name="T65" fmla="*/ 10 h 322"/>
                <a:gd name="T66" fmla="*/ 9 w 430"/>
                <a:gd name="T67" fmla="*/ 10 h 322"/>
                <a:gd name="T68" fmla="*/ 10 w 430"/>
                <a:gd name="T69" fmla="*/ 9 h 322"/>
                <a:gd name="T70" fmla="*/ 10 w 430"/>
                <a:gd name="T71" fmla="*/ 9 h 322"/>
                <a:gd name="T72" fmla="*/ 11 w 430"/>
                <a:gd name="T73" fmla="*/ 9 h 322"/>
                <a:gd name="T74" fmla="*/ 11 w 430"/>
                <a:gd name="T75" fmla="*/ 9 h 322"/>
                <a:gd name="T76" fmla="*/ 12 w 430"/>
                <a:gd name="T77" fmla="*/ 8 h 322"/>
                <a:gd name="T78" fmla="*/ 13 w 430"/>
                <a:gd name="T79" fmla="*/ 8 h 322"/>
                <a:gd name="T80" fmla="*/ 14 w 430"/>
                <a:gd name="T81" fmla="*/ 7 h 322"/>
                <a:gd name="T82" fmla="*/ 14 w 430"/>
                <a:gd name="T83" fmla="*/ 7 h 322"/>
                <a:gd name="T84" fmla="*/ 14 w 430"/>
                <a:gd name="T85" fmla="*/ 6 h 322"/>
                <a:gd name="T86" fmla="*/ 14 w 430"/>
                <a:gd name="T87" fmla="*/ 5 h 322"/>
                <a:gd name="T88" fmla="*/ 14 w 430"/>
                <a:gd name="T89" fmla="*/ 5 h 322"/>
                <a:gd name="T90" fmla="*/ 14 w 430"/>
                <a:gd name="T91" fmla="*/ 4 h 322"/>
                <a:gd name="T92" fmla="*/ 14 w 430"/>
                <a:gd name="T93" fmla="*/ 4 h 322"/>
                <a:gd name="T94" fmla="*/ 13 w 430"/>
                <a:gd name="T95" fmla="*/ 3 h 322"/>
                <a:gd name="T96" fmla="*/ 12 w 430"/>
                <a:gd name="T97" fmla="*/ 2 h 322"/>
                <a:gd name="T98" fmla="*/ 12 w 430"/>
                <a:gd name="T99" fmla="*/ 2 h 322"/>
                <a:gd name="T100" fmla="*/ 11 w 430"/>
                <a:gd name="T101" fmla="*/ 1 h 322"/>
                <a:gd name="T102" fmla="*/ 10 w 430"/>
                <a:gd name="T103" fmla="*/ 1 h 32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30" h="322">
                  <a:moveTo>
                    <a:pt x="302" y="0"/>
                  </a:moveTo>
                  <a:lnTo>
                    <a:pt x="301" y="0"/>
                  </a:lnTo>
                  <a:lnTo>
                    <a:pt x="297" y="0"/>
                  </a:lnTo>
                  <a:lnTo>
                    <a:pt x="296" y="0"/>
                  </a:lnTo>
                  <a:lnTo>
                    <a:pt x="294" y="0"/>
                  </a:lnTo>
                  <a:lnTo>
                    <a:pt x="290" y="0"/>
                  </a:lnTo>
                  <a:lnTo>
                    <a:pt x="287" y="0"/>
                  </a:lnTo>
                  <a:lnTo>
                    <a:pt x="282" y="0"/>
                  </a:lnTo>
                  <a:lnTo>
                    <a:pt x="278" y="0"/>
                  </a:lnTo>
                  <a:lnTo>
                    <a:pt x="273" y="0"/>
                  </a:lnTo>
                  <a:lnTo>
                    <a:pt x="268" y="2"/>
                  </a:lnTo>
                  <a:lnTo>
                    <a:pt x="263" y="2"/>
                  </a:lnTo>
                  <a:lnTo>
                    <a:pt x="257" y="2"/>
                  </a:lnTo>
                  <a:lnTo>
                    <a:pt x="253" y="2"/>
                  </a:lnTo>
                  <a:lnTo>
                    <a:pt x="251" y="3"/>
                  </a:lnTo>
                  <a:lnTo>
                    <a:pt x="247" y="3"/>
                  </a:lnTo>
                  <a:lnTo>
                    <a:pt x="245" y="4"/>
                  </a:lnTo>
                  <a:lnTo>
                    <a:pt x="241" y="4"/>
                  </a:lnTo>
                  <a:lnTo>
                    <a:pt x="237" y="5"/>
                  </a:lnTo>
                  <a:lnTo>
                    <a:pt x="233" y="5"/>
                  </a:lnTo>
                  <a:lnTo>
                    <a:pt x="230" y="7"/>
                  </a:lnTo>
                  <a:lnTo>
                    <a:pt x="226" y="7"/>
                  </a:lnTo>
                  <a:lnTo>
                    <a:pt x="222" y="8"/>
                  </a:lnTo>
                  <a:lnTo>
                    <a:pt x="218" y="8"/>
                  </a:lnTo>
                  <a:lnTo>
                    <a:pt x="215" y="9"/>
                  </a:lnTo>
                  <a:lnTo>
                    <a:pt x="210" y="10"/>
                  </a:lnTo>
                  <a:lnTo>
                    <a:pt x="206" y="12"/>
                  </a:lnTo>
                  <a:lnTo>
                    <a:pt x="201" y="13"/>
                  </a:lnTo>
                  <a:lnTo>
                    <a:pt x="197" y="14"/>
                  </a:lnTo>
                  <a:lnTo>
                    <a:pt x="192" y="14"/>
                  </a:lnTo>
                  <a:lnTo>
                    <a:pt x="188" y="15"/>
                  </a:lnTo>
                  <a:lnTo>
                    <a:pt x="183" y="17"/>
                  </a:lnTo>
                  <a:lnTo>
                    <a:pt x="180" y="19"/>
                  </a:lnTo>
                  <a:lnTo>
                    <a:pt x="175" y="20"/>
                  </a:lnTo>
                  <a:lnTo>
                    <a:pt x="168" y="20"/>
                  </a:lnTo>
                  <a:lnTo>
                    <a:pt x="163" y="23"/>
                  </a:lnTo>
                  <a:lnTo>
                    <a:pt x="160" y="24"/>
                  </a:lnTo>
                  <a:lnTo>
                    <a:pt x="154" y="27"/>
                  </a:lnTo>
                  <a:lnTo>
                    <a:pt x="149" y="28"/>
                  </a:lnTo>
                  <a:lnTo>
                    <a:pt x="143" y="29"/>
                  </a:lnTo>
                  <a:lnTo>
                    <a:pt x="139" y="32"/>
                  </a:lnTo>
                  <a:lnTo>
                    <a:pt x="133" y="33"/>
                  </a:lnTo>
                  <a:lnTo>
                    <a:pt x="128" y="35"/>
                  </a:lnTo>
                  <a:lnTo>
                    <a:pt x="123" y="38"/>
                  </a:lnTo>
                  <a:lnTo>
                    <a:pt x="117" y="40"/>
                  </a:lnTo>
                  <a:lnTo>
                    <a:pt x="112" y="42"/>
                  </a:lnTo>
                  <a:lnTo>
                    <a:pt x="106" y="45"/>
                  </a:lnTo>
                  <a:lnTo>
                    <a:pt x="101" y="47"/>
                  </a:lnTo>
                  <a:lnTo>
                    <a:pt x="96" y="50"/>
                  </a:lnTo>
                  <a:lnTo>
                    <a:pt x="89" y="53"/>
                  </a:lnTo>
                  <a:lnTo>
                    <a:pt x="84" y="55"/>
                  </a:lnTo>
                  <a:lnTo>
                    <a:pt x="78" y="58"/>
                  </a:lnTo>
                  <a:lnTo>
                    <a:pt x="73" y="62"/>
                  </a:lnTo>
                  <a:lnTo>
                    <a:pt x="68" y="64"/>
                  </a:lnTo>
                  <a:lnTo>
                    <a:pt x="64" y="68"/>
                  </a:lnTo>
                  <a:lnTo>
                    <a:pt x="59" y="72"/>
                  </a:lnTo>
                  <a:lnTo>
                    <a:pt x="56" y="75"/>
                  </a:lnTo>
                  <a:lnTo>
                    <a:pt x="51" y="78"/>
                  </a:lnTo>
                  <a:lnTo>
                    <a:pt x="47" y="82"/>
                  </a:lnTo>
                  <a:lnTo>
                    <a:pt x="43" y="85"/>
                  </a:lnTo>
                  <a:lnTo>
                    <a:pt x="39" y="90"/>
                  </a:lnTo>
                  <a:lnTo>
                    <a:pt x="36" y="94"/>
                  </a:lnTo>
                  <a:lnTo>
                    <a:pt x="33" y="99"/>
                  </a:lnTo>
                  <a:lnTo>
                    <a:pt x="29" y="103"/>
                  </a:lnTo>
                  <a:lnTo>
                    <a:pt x="28" y="107"/>
                  </a:lnTo>
                  <a:lnTo>
                    <a:pt x="24" y="112"/>
                  </a:lnTo>
                  <a:lnTo>
                    <a:pt x="22" y="115"/>
                  </a:lnTo>
                  <a:lnTo>
                    <a:pt x="19" y="119"/>
                  </a:lnTo>
                  <a:lnTo>
                    <a:pt x="17" y="124"/>
                  </a:lnTo>
                  <a:lnTo>
                    <a:pt x="14" y="128"/>
                  </a:lnTo>
                  <a:lnTo>
                    <a:pt x="13" y="133"/>
                  </a:lnTo>
                  <a:lnTo>
                    <a:pt x="12" y="137"/>
                  </a:lnTo>
                  <a:lnTo>
                    <a:pt x="9" y="143"/>
                  </a:lnTo>
                  <a:lnTo>
                    <a:pt x="8" y="147"/>
                  </a:lnTo>
                  <a:lnTo>
                    <a:pt x="7" y="152"/>
                  </a:lnTo>
                  <a:lnTo>
                    <a:pt x="5" y="157"/>
                  </a:lnTo>
                  <a:lnTo>
                    <a:pt x="4" y="162"/>
                  </a:lnTo>
                  <a:lnTo>
                    <a:pt x="3" y="166"/>
                  </a:lnTo>
                  <a:lnTo>
                    <a:pt x="3" y="171"/>
                  </a:lnTo>
                  <a:lnTo>
                    <a:pt x="2" y="176"/>
                  </a:lnTo>
                  <a:lnTo>
                    <a:pt x="2" y="181"/>
                  </a:lnTo>
                  <a:lnTo>
                    <a:pt x="2" y="184"/>
                  </a:lnTo>
                  <a:lnTo>
                    <a:pt x="0" y="189"/>
                  </a:lnTo>
                  <a:lnTo>
                    <a:pt x="0" y="193"/>
                  </a:lnTo>
                  <a:lnTo>
                    <a:pt x="0" y="198"/>
                  </a:lnTo>
                  <a:lnTo>
                    <a:pt x="0" y="202"/>
                  </a:lnTo>
                  <a:lnTo>
                    <a:pt x="0" y="207"/>
                  </a:lnTo>
                  <a:lnTo>
                    <a:pt x="2" y="211"/>
                  </a:lnTo>
                  <a:lnTo>
                    <a:pt x="2" y="216"/>
                  </a:lnTo>
                  <a:lnTo>
                    <a:pt x="2" y="219"/>
                  </a:lnTo>
                  <a:lnTo>
                    <a:pt x="2" y="224"/>
                  </a:lnTo>
                  <a:lnTo>
                    <a:pt x="2" y="228"/>
                  </a:lnTo>
                  <a:lnTo>
                    <a:pt x="3" y="233"/>
                  </a:lnTo>
                  <a:lnTo>
                    <a:pt x="4" y="236"/>
                  </a:lnTo>
                  <a:lnTo>
                    <a:pt x="5" y="241"/>
                  </a:lnTo>
                  <a:lnTo>
                    <a:pt x="7" y="244"/>
                  </a:lnTo>
                  <a:lnTo>
                    <a:pt x="8" y="248"/>
                  </a:lnTo>
                  <a:lnTo>
                    <a:pt x="8" y="251"/>
                  </a:lnTo>
                  <a:lnTo>
                    <a:pt x="9" y="254"/>
                  </a:lnTo>
                  <a:lnTo>
                    <a:pt x="10" y="258"/>
                  </a:lnTo>
                  <a:lnTo>
                    <a:pt x="13" y="261"/>
                  </a:lnTo>
                  <a:lnTo>
                    <a:pt x="15" y="267"/>
                  </a:lnTo>
                  <a:lnTo>
                    <a:pt x="19" y="273"/>
                  </a:lnTo>
                  <a:lnTo>
                    <a:pt x="23" y="277"/>
                  </a:lnTo>
                  <a:lnTo>
                    <a:pt x="27" y="282"/>
                  </a:lnTo>
                  <a:lnTo>
                    <a:pt x="31" y="286"/>
                  </a:lnTo>
                  <a:lnTo>
                    <a:pt x="36" y="288"/>
                  </a:lnTo>
                  <a:lnTo>
                    <a:pt x="41" y="291"/>
                  </a:lnTo>
                  <a:lnTo>
                    <a:pt x="44" y="293"/>
                  </a:lnTo>
                  <a:lnTo>
                    <a:pt x="49" y="295"/>
                  </a:lnTo>
                  <a:lnTo>
                    <a:pt x="54" y="297"/>
                  </a:lnTo>
                  <a:lnTo>
                    <a:pt x="59" y="300"/>
                  </a:lnTo>
                  <a:lnTo>
                    <a:pt x="64" y="302"/>
                  </a:lnTo>
                  <a:lnTo>
                    <a:pt x="71" y="305"/>
                  </a:lnTo>
                  <a:lnTo>
                    <a:pt x="76" y="307"/>
                  </a:lnTo>
                  <a:lnTo>
                    <a:pt x="81" y="308"/>
                  </a:lnTo>
                  <a:lnTo>
                    <a:pt x="86" y="310"/>
                  </a:lnTo>
                  <a:lnTo>
                    <a:pt x="92" y="312"/>
                  </a:lnTo>
                  <a:lnTo>
                    <a:pt x="98" y="313"/>
                  </a:lnTo>
                  <a:lnTo>
                    <a:pt x="104" y="315"/>
                  </a:lnTo>
                  <a:lnTo>
                    <a:pt x="111" y="316"/>
                  </a:lnTo>
                  <a:lnTo>
                    <a:pt x="113" y="317"/>
                  </a:lnTo>
                  <a:lnTo>
                    <a:pt x="117" y="317"/>
                  </a:lnTo>
                  <a:lnTo>
                    <a:pt x="119" y="318"/>
                  </a:lnTo>
                  <a:lnTo>
                    <a:pt x="123" y="320"/>
                  </a:lnTo>
                  <a:lnTo>
                    <a:pt x="126" y="320"/>
                  </a:lnTo>
                  <a:lnTo>
                    <a:pt x="129" y="320"/>
                  </a:lnTo>
                  <a:lnTo>
                    <a:pt x="132" y="320"/>
                  </a:lnTo>
                  <a:lnTo>
                    <a:pt x="136" y="320"/>
                  </a:lnTo>
                  <a:lnTo>
                    <a:pt x="138" y="320"/>
                  </a:lnTo>
                  <a:lnTo>
                    <a:pt x="142" y="321"/>
                  </a:lnTo>
                  <a:lnTo>
                    <a:pt x="146" y="321"/>
                  </a:lnTo>
                  <a:lnTo>
                    <a:pt x="149" y="322"/>
                  </a:lnTo>
                  <a:lnTo>
                    <a:pt x="152" y="322"/>
                  </a:lnTo>
                  <a:lnTo>
                    <a:pt x="156" y="322"/>
                  </a:lnTo>
                  <a:lnTo>
                    <a:pt x="160" y="322"/>
                  </a:lnTo>
                  <a:lnTo>
                    <a:pt x="162" y="322"/>
                  </a:lnTo>
                  <a:lnTo>
                    <a:pt x="166" y="322"/>
                  </a:lnTo>
                  <a:lnTo>
                    <a:pt x="170" y="322"/>
                  </a:lnTo>
                  <a:lnTo>
                    <a:pt x="173" y="322"/>
                  </a:lnTo>
                  <a:lnTo>
                    <a:pt x="176" y="322"/>
                  </a:lnTo>
                  <a:lnTo>
                    <a:pt x="180" y="321"/>
                  </a:lnTo>
                  <a:lnTo>
                    <a:pt x="183" y="321"/>
                  </a:lnTo>
                  <a:lnTo>
                    <a:pt x="187" y="320"/>
                  </a:lnTo>
                  <a:lnTo>
                    <a:pt x="190" y="320"/>
                  </a:lnTo>
                  <a:lnTo>
                    <a:pt x="193" y="320"/>
                  </a:lnTo>
                  <a:lnTo>
                    <a:pt x="197" y="320"/>
                  </a:lnTo>
                  <a:lnTo>
                    <a:pt x="201" y="318"/>
                  </a:lnTo>
                  <a:lnTo>
                    <a:pt x="205" y="318"/>
                  </a:lnTo>
                  <a:lnTo>
                    <a:pt x="207" y="317"/>
                  </a:lnTo>
                  <a:lnTo>
                    <a:pt x="211" y="317"/>
                  </a:lnTo>
                  <a:lnTo>
                    <a:pt x="215" y="316"/>
                  </a:lnTo>
                  <a:lnTo>
                    <a:pt x="218" y="316"/>
                  </a:lnTo>
                  <a:lnTo>
                    <a:pt x="222" y="315"/>
                  </a:lnTo>
                  <a:lnTo>
                    <a:pt x="226" y="313"/>
                  </a:lnTo>
                  <a:lnTo>
                    <a:pt x="230" y="313"/>
                  </a:lnTo>
                  <a:lnTo>
                    <a:pt x="233" y="312"/>
                  </a:lnTo>
                  <a:lnTo>
                    <a:pt x="237" y="311"/>
                  </a:lnTo>
                  <a:lnTo>
                    <a:pt x="240" y="310"/>
                  </a:lnTo>
                  <a:lnTo>
                    <a:pt x="243" y="308"/>
                  </a:lnTo>
                  <a:lnTo>
                    <a:pt x="247" y="307"/>
                  </a:lnTo>
                  <a:lnTo>
                    <a:pt x="251" y="306"/>
                  </a:lnTo>
                  <a:lnTo>
                    <a:pt x="255" y="305"/>
                  </a:lnTo>
                  <a:lnTo>
                    <a:pt x="258" y="303"/>
                  </a:lnTo>
                  <a:lnTo>
                    <a:pt x="262" y="302"/>
                  </a:lnTo>
                  <a:lnTo>
                    <a:pt x="266" y="301"/>
                  </a:lnTo>
                  <a:lnTo>
                    <a:pt x="270" y="300"/>
                  </a:lnTo>
                  <a:lnTo>
                    <a:pt x="272" y="297"/>
                  </a:lnTo>
                  <a:lnTo>
                    <a:pt x="277" y="296"/>
                  </a:lnTo>
                  <a:lnTo>
                    <a:pt x="280" y="295"/>
                  </a:lnTo>
                  <a:lnTo>
                    <a:pt x="285" y="293"/>
                  </a:lnTo>
                  <a:lnTo>
                    <a:pt x="287" y="292"/>
                  </a:lnTo>
                  <a:lnTo>
                    <a:pt x="291" y="291"/>
                  </a:lnTo>
                  <a:lnTo>
                    <a:pt x="295" y="290"/>
                  </a:lnTo>
                  <a:lnTo>
                    <a:pt x="299" y="288"/>
                  </a:lnTo>
                  <a:lnTo>
                    <a:pt x="302" y="287"/>
                  </a:lnTo>
                  <a:lnTo>
                    <a:pt x="305" y="286"/>
                  </a:lnTo>
                  <a:lnTo>
                    <a:pt x="309" y="283"/>
                  </a:lnTo>
                  <a:lnTo>
                    <a:pt x="312" y="282"/>
                  </a:lnTo>
                  <a:lnTo>
                    <a:pt x="316" y="281"/>
                  </a:lnTo>
                  <a:lnTo>
                    <a:pt x="320" y="280"/>
                  </a:lnTo>
                  <a:lnTo>
                    <a:pt x="322" y="278"/>
                  </a:lnTo>
                  <a:lnTo>
                    <a:pt x="326" y="277"/>
                  </a:lnTo>
                  <a:lnTo>
                    <a:pt x="329" y="275"/>
                  </a:lnTo>
                  <a:lnTo>
                    <a:pt x="332" y="273"/>
                  </a:lnTo>
                  <a:lnTo>
                    <a:pt x="335" y="272"/>
                  </a:lnTo>
                  <a:lnTo>
                    <a:pt x="339" y="271"/>
                  </a:lnTo>
                  <a:lnTo>
                    <a:pt x="342" y="270"/>
                  </a:lnTo>
                  <a:lnTo>
                    <a:pt x="346" y="268"/>
                  </a:lnTo>
                  <a:lnTo>
                    <a:pt x="351" y="266"/>
                  </a:lnTo>
                  <a:lnTo>
                    <a:pt x="357" y="263"/>
                  </a:lnTo>
                  <a:lnTo>
                    <a:pt x="362" y="259"/>
                  </a:lnTo>
                  <a:lnTo>
                    <a:pt x="367" y="257"/>
                  </a:lnTo>
                  <a:lnTo>
                    <a:pt x="372" y="254"/>
                  </a:lnTo>
                  <a:lnTo>
                    <a:pt x="377" y="252"/>
                  </a:lnTo>
                  <a:lnTo>
                    <a:pt x="382" y="248"/>
                  </a:lnTo>
                  <a:lnTo>
                    <a:pt x="387" y="247"/>
                  </a:lnTo>
                  <a:lnTo>
                    <a:pt x="391" y="243"/>
                  </a:lnTo>
                  <a:lnTo>
                    <a:pt x="395" y="241"/>
                  </a:lnTo>
                  <a:lnTo>
                    <a:pt x="399" y="238"/>
                  </a:lnTo>
                  <a:lnTo>
                    <a:pt x="402" y="236"/>
                  </a:lnTo>
                  <a:lnTo>
                    <a:pt x="407" y="232"/>
                  </a:lnTo>
                  <a:lnTo>
                    <a:pt x="411" y="228"/>
                  </a:lnTo>
                  <a:lnTo>
                    <a:pt x="414" y="222"/>
                  </a:lnTo>
                  <a:lnTo>
                    <a:pt x="417" y="217"/>
                  </a:lnTo>
                  <a:lnTo>
                    <a:pt x="417" y="213"/>
                  </a:lnTo>
                  <a:lnTo>
                    <a:pt x="419" y="209"/>
                  </a:lnTo>
                  <a:lnTo>
                    <a:pt x="420" y="206"/>
                  </a:lnTo>
                  <a:lnTo>
                    <a:pt x="423" y="203"/>
                  </a:lnTo>
                  <a:lnTo>
                    <a:pt x="423" y="198"/>
                  </a:lnTo>
                  <a:lnTo>
                    <a:pt x="424" y="194"/>
                  </a:lnTo>
                  <a:lnTo>
                    <a:pt x="424" y="189"/>
                  </a:lnTo>
                  <a:lnTo>
                    <a:pt x="425" y="186"/>
                  </a:lnTo>
                  <a:lnTo>
                    <a:pt x="426" y="182"/>
                  </a:lnTo>
                  <a:lnTo>
                    <a:pt x="428" y="177"/>
                  </a:lnTo>
                  <a:lnTo>
                    <a:pt x="428" y="173"/>
                  </a:lnTo>
                  <a:lnTo>
                    <a:pt x="429" y="169"/>
                  </a:lnTo>
                  <a:lnTo>
                    <a:pt x="429" y="163"/>
                  </a:lnTo>
                  <a:lnTo>
                    <a:pt x="429" y="159"/>
                  </a:lnTo>
                  <a:lnTo>
                    <a:pt x="429" y="156"/>
                  </a:lnTo>
                  <a:lnTo>
                    <a:pt x="430" y="151"/>
                  </a:lnTo>
                  <a:lnTo>
                    <a:pt x="430" y="147"/>
                  </a:lnTo>
                  <a:lnTo>
                    <a:pt x="430" y="143"/>
                  </a:lnTo>
                  <a:lnTo>
                    <a:pt x="430" y="138"/>
                  </a:lnTo>
                  <a:lnTo>
                    <a:pt x="430" y="136"/>
                  </a:lnTo>
                  <a:lnTo>
                    <a:pt x="429" y="131"/>
                  </a:lnTo>
                  <a:lnTo>
                    <a:pt x="429" y="128"/>
                  </a:lnTo>
                  <a:lnTo>
                    <a:pt x="429" y="124"/>
                  </a:lnTo>
                  <a:lnTo>
                    <a:pt x="429" y="122"/>
                  </a:lnTo>
                  <a:lnTo>
                    <a:pt x="426" y="115"/>
                  </a:lnTo>
                  <a:lnTo>
                    <a:pt x="425" y="112"/>
                  </a:lnTo>
                  <a:lnTo>
                    <a:pt x="424" y="109"/>
                  </a:lnTo>
                  <a:lnTo>
                    <a:pt x="423" y="107"/>
                  </a:lnTo>
                  <a:lnTo>
                    <a:pt x="420" y="104"/>
                  </a:lnTo>
                  <a:lnTo>
                    <a:pt x="417" y="100"/>
                  </a:lnTo>
                  <a:lnTo>
                    <a:pt x="415" y="97"/>
                  </a:lnTo>
                  <a:lnTo>
                    <a:pt x="412" y="93"/>
                  </a:lnTo>
                  <a:lnTo>
                    <a:pt x="409" y="89"/>
                  </a:lnTo>
                  <a:lnTo>
                    <a:pt x="406" y="85"/>
                  </a:lnTo>
                  <a:lnTo>
                    <a:pt x="402" y="80"/>
                  </a:lnTo>
                  <a:lnTo>
                    <a:pt x="399" y="77"/>
                  </a:lnTo>
                  <a:lnTo>
                    <a:pt x="394" y="72"/>
                  </a:lnTo>
                  <a:lnTo>
                    <a:pt x="390" y="68"/>
                  </a:lnTo>
                  <a:lnTo>
                    <a:pt x="386" y="63"/>
                  </a:lnTo>
                  <a:lnTo>
                    <a:pt x="381" y="58"/>
                  </a:lnTo>
                  <a:lnTo>
                    <a:pt x="376" y="53"/>
                  </a:lnTo>
                  <a:lnTo>
                    <a:pt x="372" y="49"/>
                  </a:lnTo>
                  <a:lnTo>
                    <a:pt x="367" y="44"/>
                  </a:lnTo>
                  <a:lnTo>
                    <a:pt x="362" y="39"/>
                  </a:lnTo>
                  <a:lnTo>
                    <a:pt x="357" y="34"/>
                  </a:lnTo>
                  <a:lnTo>
                    <a:pt x="354" y="30"/>
                  </a:lnTo>
                  <a:lnTo>
                    <a:pt x="347" y="27"/>
                  </a:lnTo>
                  <a:lnTo>
                    <a:pt x="342" y="22"/>
                  </a:lnTo>
                  <a:lnTo>
                    <a:pt x="339" y="19"/>
                  </a:lnTo>
                  <a:lnTo>
                    <a:pt x="335" y="15"/>
                  </a:lnTo>
                  <a:lnTo>
                    <a:pt x="329" y="12"/>
                  </a:lnTo>
                  <a:lnTo>
                    <a:pt x="325" y="9"/>
                  </a:lnTo>
                  <a:lnTo>
                    <a:pt x="320" y="7"/>
                  </a:lnTo>
                  <a:lnTo>
                    <a:pt x="316" y="4"/>
                  </a:lnTo>
                  <a:lnTo>
                    <a:pt x="312" y="3"/>
                  </a:lnTo>
                  <a:lnTo>
                    <a:pt x="309" y="2"/>
                  </a:lnTo>
                  <a:lnTo>
                    <a:pt x="305" y="0"/>
                  </a:lnTo>
                  <a:lnTo>
                    <a:pt x="302" y="0"/>
                  </a:lnTo>
                  <a:close/>
                </a:path>
              </a:pathLst>
            </a:custGeom>
            <a:solidFill>
              <a:srgbClr val="FFAD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11"/>
            <p:cNvSpPr>
              <a:spLocks/>
            </p:cNvSpPr>
            <p:nvPr/>
          </p:nvSpPr>
          <p:spPr bwMode="auto">
            <a:xfrm>
              <a:off x="4135" y="878"/>
              <a:ext cx="190" cy="158"/>
            </a:xfrm>
            <a:custGeom>
              <a:avLst/>
              <a:gdLst>
                <a:gd name="T0" fmla="*/ 4 w 378"/>
                <a:gd name="T1" fmla="*/ 0 h 315"/>
                <a:gd name="T2" fmla="*/ 4 w 378"/>
                <a:gd name="T3" fmla="*/ 1 h 315"/>
                <a:gd name="T4" fmla="*/ 3 w 378"/>
                <a:gd name="T5" fmla="*/ 1 h 315"/>
                <a:gd name="T6" fmla="*/ 2 w 378"/>
                <a:gd name="T7" fmla="*/ 1 h 315"/>
                <a:gd name="T8" fmla="*/ 2 w 378"/>
                <a:gd name="T9" fmla="*/ 1 h 315"/>
                <a:gd name="T10" fmla="*/ 1 w 378"/>
                <a:gd name="T11" fmla="*/ 2 h 315"/>
                <a:gd name="T12" fmla="*/ 1 w 378"/>
                <a:gd name="T13" fmla="*/ 2 h 315"/>
                <a:gd name="T14" fmla="*/ 1 w 378"/>
                <a:gd name="T15" fmla="*/ 3 h 315"/>
                <a:gd name="T16" fmla="*/ 1 w 378"/>
                <a:gd name="T17" fmla="*/ 3 h 315"/>
                <a:gd name="T18" fmla="*/ 0 w 378"/>
                <a:gd name="T19" fmla="*/ 4 h 315"/>
                <a:gd name="T20" fmla="*/ 0 w 378"/>
                <a:gd name="T21" fmla="*/ 4 h 315"/>
                <a:gd name="T22" fmla="*/ 1 w 378"/>
                <a:gd name="T23" fmla="*/ 5 h 315"/>
                <a:gd name="T24" fmla="*/ 1 w 378"/>
                <a:gd name="T25" fmla="*/ 6 h 315"/>
                <a:gd name="T26" fmla="*/ 1 w 378"/>
                <a:gd name="T27" fmla="*/ 6 h 315"/>
                <a:gd name="T28" fmla="*/ 1 w 378"/>
                <a:gd name="T29" fmla="*/ 7 h 315"/>
                <a:gd name="T30" fmla="*/ 2 w 378"/>
                <a:gd name="T31" fmla="*/ 7 h 315"/>
                <a:gd name="T32" fmla="*/ 2 w 378"/>
                <a:gd name="T33" fmla="*/ 8 h 315"/>
                <a:gd name="T34" fmla="*/ 2 w 378"/>
                <a:gd name="T35" fmla="*/ 8 h 315"/>
                <a:gd name="T36" fmla="*/ 3 w 378"/>
                <a:gd name="T37" fmla="*/ 9 h 315"/>
                <a:gd name="T38" fmla="*/ 4 w 378"/>
                <a:gd name="T39" fmla="*/ 9 h 315"/>
                <a:gd name="T40" fmla="*/ 4 w 378"/>
                <a:gd name="T41" fmla="*/ 9 h 315"/>
                <a:gd name="T42" fmla="*/ 5 w 378"/>
                <a:gd name="T43" fmla="*/ 10 h 315"/>
                <a:gd name="T44" fmla="*/ 5 w 378"/>
                <a:gd name="T45" fmla="*/ 10 h 315"/>
                <a:gd name="T46" fmla="*/ 6 w 378"/>
                <a:gd name="T47" fmla="*/ 10 h 315"/>
                <a:gd name="T48" fmla="*/ 6 w 378"/>
                <a:gd name="T49" fmla="*/ 10 h 315"/>
                <a:gd name="T50" fmla="*/ 7 w 378"/>
                <a:gd name="T51" fmla="*/ 10 h 315"/>
                <a:gd name="T52" fmla="*/ 7 w 378"/>
                <a:gd name="T53" fmla="*/ 10 h 315"/>
                <a:gd name="T54" fmla="*/ 8 w 378"/>
                <a:gd name="T55" fmla="*/ 10 h 315"/>
                <a:gd name="T56" fmla="*/ 8 w 378"/>
                <a:gd name="T57" fmla="*/ 10 h 315"/>
                <a:gd name="T58" fmla="*/ 9 w 378"/>
                <a:gd name="T59" fmla="*/ 10 h 315"/>
                <a:gd name="T60" fmla="*/ 9 w 378"/>
                <a:gd name="T61" fmla="*/ 10 h 315"/>
                <a:gd name="T62" fmla="*/ 10 w 378"/>
                <a:gd name="T63" fmla="*/ 10 h 315"/>
                <a:gd name="T64" fmla="*/ 10 w 378"/>
                <a:gd name="T65" fmla="*/ 10 h 315"/>
                <a:gd name="T66" fmla="*/ 11 w 378"/>
                <a:gd name="T67" fmla="*/ 10 h 315"/>
                <a:gd name="T68" fmla="*/ 11 w 378"/>
                <a:gd name="T69" fmla="*/ 10 h 315"/>
                <a:gd name="T70" fmla="*/ 12 w 378"/>
                <a:gd name="T71" fmla="*/ 10 h 315"/>
                <a:gd name="T72" fmla="*/ 12 w 378"/>
                <a:gd name="T73" fmla="*/ 9 h 315"/>
                <a:gd name="T74" fmla="*/ 12 w 378"/>
                <a:gd name="T75" fmla="*/ 9 h 315"/>
                <a:gd name="T76" fmla="*/ 12 w 378"/>
                <a:gd name="T77" fmla="*/ 8 h 315"/>
                <a:gd name="T78" fmla="*/ 12 w 378"/>
                <a:gd name="T79" fmla="*/ 7 h 315"/>
                <a:gd name="T80" fmla="*/ 12 w 378"/>
                <a:gd name="T81" fmla="*/ 7 h 315"/>
                <a:gd name="T82" fmla="*/ 12 w 378"/>
                <a:gd name="T83" fmla="*/ 6 h 315"/>
                <a:gd name="T84" fmla="*/ 12 w 378"/>
                <a:gd name="T85" fmla="*/ 5 h 315"/>
                <a:gd name="T86" fmla="*/ 11 w 378"/>
                <a:gd name="T87" fmla="*/ 5 h 315"/>
                <a:gd name="T88" fmla="*/ 11 w 378"/>
                <a:gd name="T89" fmla="*/ 4 h 315"/>
                <a:gd name="T90" fmla="*/ 11 w 378"/>
                <a:gd name="T91" fmla="*/ 3 h 315"/>
                <a:gd name="T92" fmla="*/ 10 w 378"/>
                <a:gd name="T93" fmla="*/ 3 h 315"/>
                <a:gd name="T94" fmla="*/ 9 w 378"/>
                <a:gd name="T95" fmla="*/ 2 h 315"/>
                <a:gd name="T96" fmla="*/ 9 w 378"/>
                <a:gd name="T97" fmla="*/ 2 h 315"/>
                <a:gd name="T98" fmla="*/ 8 w 378"/>
                <a:gd name="T99" fmla="*/ 2 h 315"/>
                <a:gd name="T100" fmla="*/ 8 w 378"/>
                <a:gd name="T101" fmla="*/ 1 h 315"/>
                <a:gd name="T102" fmla="*/ 7 w 378"/>
                <a:gd name="T103" fmla="*/ 1 h 315"/>
                <a:gd name="T104" fmla="*/ 7 w 378"/>
                <a:gd name="T105" fmla="*/ 1 h 315"/>
                <a:gd name="T106" fmla="*/ 6 w 378"/>
                <a:gd name="T107" fmla="*/ 1 h 315"/>
                <a:gd name="T108" fmla="*/ 6 w 378"/>
                <a:gd name="T109" fmla="*/ 1 h 315"/>
                <a:gd name="T110" fmla="*/ 5 w 378"/>
                <a:gd name="T111" fmla="*/ 1 h 315"/>
                <a:gd name="T112" fmla="*/ 5 w 378"/>
                <a:gd name="T113" fmla="*/ 0 h 31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78" h="315">
                  <a:moveTo>
                    <a:pt x="126" y="0"/>
                  </a:moveTo>
                  <a:lnTo>
                    <a:pt x="125" y="0"/>
                  </a:lnTo>
                  <a:lnTo>
                    <a:pt x="120" y="0"/>
                  </a:lnTo>
                  <a:lnTo>
                    <a:pt x="116" y="0"/>
                  </a:lnTo>
                  <a:lnTo>
                    <a:pt x="114" y="0"/>
                  </a:lnTo>
                  <a:lnTo>
                    <a:pt x="109" y="0"/>
                  </a:lnTo>
                  <a:lnTo>
                    <a:pt x="105" y="1"/>
                  </a:lnTo>
                  <a:lnTo>
                    <a:pt x="100" y="1"/>
                  </a:lnTo>
                  <a:lnTo>
                    <a:pt x="95" y="2"/>
                  </a:lnTo>
                  <a:lnTo>
                    <a:pt x="89" y="3"/>
                  </a:lnTo>
                  <a:lnTo>
                    <a:pt x="82" y="6"/>
                  </a:lnTo>
                  <a:lnTo>
                    <a:pt x="76" y="6"/>
                  </a:lnTo>
                  <a:lnTo>
                    <a:pt x="71" y="8"/>
                  </a:lnTo>
                  <a:lnTo>
                    <a:pt x="65" y="11"/>
                  </a:lnTo>
                  <a:lnTo>
                    <a:pt x="60" y="13"/>
                  </a:lnTo>
                  <a:lnTo>
                    <a:pt x="56" y="15"/>
                  </a:lnTo>
                  <a:lnTo>
                    <a:pt x="52" y="16"/>
                  </a:lnTo>
                  <a:lnTo>
                    <a:pt x="50" y="18"/>
                  </a:lnTo>
                  <a:lnTo>
                    <a:pt x="47" y="20"/>
                  </a:lnTo>
                  <a:lnTo>
                    <a:pt x="41" y="23"/>
                  </a:lnTo>
                  <a:lnTo>
                    <a:pt x="36" y="27"/>
                  </a:lnTo>
                  <a:lnTo>
                    <a:pt x="30" y="31"/>
                  </a:lnTo>
                  <a:lnTo>
                    <a:pt x="25" y="37"/>
                  </a:lnTo>
                  <a:lnTo>
                    <a:pt x="22" y="40"/>
                  </a:lnTo>
                  <a:lnTo>
                    <a:pt x="20" y="42"/>
                  </a:lnTo>
                  <a:lnTo>
                    <a:pt x="17" y="46"/>
                  </a:lnTo>
                  <a:lnTo>
                    <a:pt x="16" y="50"/>
                  </a:lnTo>
                  <a:lnTo>
                    <a:pt x="14" y="52"/>
                  </a:lnTo>
                  <a:lnTo>
                    <a:pt x="11" y="56"/>
                  </a:lnTo>
                  <a:lnTo>
                    <a:pt x="10" y="58"/>
                  </a:lnTo>
                  <a:lnTo>
                    <a:pt x="7" y="63"/>
                  </a:lnTo>
                  <a:lnTo>
                    <a:pt x="6" y="66"/>
                  </a:lnTo>
                  <a:lnTo>
                    <a:pt x="5" y="70"/>
                  </a:lnTo>
                  <a:lnTo>
                    <a:pt x="4" y="75"/>
                  </a:lnTo>
                  <a:lnTo>
                    <a:pt x="2" y="80"/>
                  </a:lnTo>
                  <a:lnTo>
                    <a:pt x="1" y="83"/>
                  </a:lnTo>
                  <a:lnTo>
                    <a:pt x="0" y="88"/>
                  </a:lnTo>
                  <a:lnTo>
                    <a:pt x="0" y="92"/>
                  </a:lnTo>
                  <a:lnTo>
                    <a:pt x="0" y="97"/>
                  </a:lnTo>
                  <a:lnTo>
                    <a:pt x="0" y="102"/>
                  </a:lnTo>
                  <a:lnTo>
                    <a:pt x="0" y="108"/>
                  </a:lnTo>
                  <a:lnTo>
                    <a:pt x="0" y="113"/>
                  </a:lnTo>
                  <a:lnTo>
                    <a:pt x="0" y="120"/>
                  </a:lnTo>
                  <a:lnTo>
                    <a:pt x="0" y="125"/>
                  </a:lnTo>
                  <a:lnTo>
                    <a:pt x="1" y="131"/>
                  </a:lnTo>
                  <a:lnTo>
                    <a:pt x="1" y="136"/>
                  </a:lnTo>
                  <a:lnTo>
                    <a:pt x="2" y="141"/>
                  </a:lnTo>
                  <a:lnTo>
                    <a:pt x="4" y="147"/>
                  </a:lnTo>
                  <a:lnTo>
                    <a:pt x="5" y="152"/>
                  </a:lnTo>
                  <a:lnTo>
                    <a:pt x="6" y="157"/>
                  </a:lnTo>
                  <a:lnTo>
                    <a:pt x="7" y="162"/>
                  </a:lnTo>
                  <a:lnTo>
                    <a:pt x="9" y="167"/>
                  </a:lnTo>
                  <a:lnTo>
                    <a:pt x="10" y="171"/>
                  </a:lnTo>
                  <a:lnTo>
                    <a:pt x="12" y="176"/>
                  </a:lnTo>
                  <a:lnTo>
                    <a:pt x="14" y="181"/>
                  </a:lnTo>
                  <a:lnTo>
                    <a:pt x="16" y="185"/>
                  </a:lnTo>
                  <a:lnTo>
                    <a:pt x="19" y="190"/>
                  </a:lnTo>
                  <a:lnTo>
                    <a:pt x="20" y="194"/>
                  </a:lnTo>
                  <a:lnTo>
                    <a:pt x="24" y="199"/>
                  </a:lnTo>
                  <a:lnTo>
                    <a:pt x="25" y="201"/>
                  </a:lnTo>
                  <a:lnTo>
                    <a:pt x="27" y="206"/>
                  </a:lnTo>
                  <a:lnTo>
                    <a:pt x="30" y="210"/>
                  </a:lnTo>
                  <a:lnTo>
                    <a:pt x="32" y="214"/>
                  </a:lnTo>
                  <a:lnTo>
                    <a:pt x="35" y="217"/>
                  </a:lnTo>
                  <a:lnTo>
                    <a:pt x="37" y="220"/>
                  </a:lnTo>
                  <a:lnTo>
                    <a:pt x="40" y="224"/>
                  </a:lnTo>
                  <a:lnTo>
                    <a:pt x="44" y="227"/>
                  </a:lnTo>
                  <a:lnTo>
                    <a:pt x="46" y="231"/>
                  </a:lnTo>
                  <a:lnTo>
                    <a:pt x="49" y="234"/>
                  </a:lnTo>
                  <a:lnTo>
                    <a:pt x="51" y="237"/>
                  </a:lnTo>
                  <a:lnTo>
                    <a:pt x="55" y="240"/>
                  </a:lnTo>
                  <a:lnTo>
                    <a:pt x="57" y="244"/>
                  </a:lnTo>
                  <a:lnTo>
                    <a:pt x="61" y="246"/>
                  </a:lnTo>
                  <a:lnTo>
                    <a:pt x="64" y="249"/>
                  </a:lnTo>
                  <a:lnTo>
                    <a:pt x="67" y="252"/>
                  </a:lnTo>
                  <a:lnTo>
                    <a:pt x="74" y="257"/>
                  </a:lnTo>
                  <a:lnTo>
                    <a:pt x="80" y="263"/>
                  </a:lnTo>
                  <a:lnTo>
                    <a:pt x="85" y="266"/>
                  </a:lnTo>
                  <a:lnTo>
                    <a:pt x="91" y="271"/>
                  </a:lnTo>
                  <a:lnTo>
                    <a:pt x="97" y="275"/>
                  </a:lnTo>
                  <a:lnTo>
                    <a:pt x="102" y="279"/>
                  </a:lnTo>
                  <a:lnTo>
                    <a:pt x="109" y="283"/>
                  </a:lnTo>
                  <a:lnTo>
                    <a:pt x="115" y="285"/>
                  </a:lnTo>
                  <a:lnTo>
                    <a:pt x="120" y="288"/>
                  </a:lnTo>
                  <a:lnTo>
                    <a:pt x="125" y="291"/>
                  </a:lnTo>
                  <a:lnTo>
                    <a:pt x="129" y="293"/>
                  </a:lnTo>
                  <a:lnTo>
                    <a:pt x="134" y="296"/>
                  </a:lnTo>
                  <a:lnTo>
                    <a:pt x="138" y="298"/>
                  </a:lnTo>
                  <a:lnTo>
                    <a:pt x="140" y="299"/>
                  </a:lnTo>
                  <a:lnTo>
                    <a:pt x="144" y="301"/>
                  </a:lnTo>
                  <a:lnTo>
                    <a:pt x="146" y="303"/>
                  </a:lnTo>
                  <a:lnTo>
                    <a:pt x="149" y="304"/>
                  </a:lnTo>
                  <a:lnTo>
                    <a:pt x="153" y="304"/>
                  </a:lnTo>
                  <a:lnTo>
                    <a:pt x="156" y="305"/>
                  </a:lnTo>
                  <a:lnTo>
                    <a:pt x="161" y="306"/>
                  </a:lnTo>
                  <a:lnTo>
                    <a:pt x="166" y="308"/>
                  </a:lnTo>
                  <a:lnTo>
                    <a:pt x="173" y="309"/>
                  </a:lnTo>
                  <a:lnTo>
                    <a:pt x="175" y="309"/>
                  </a:lnTo>
                  <a:lnTo>
                    <a:pt x="179" y="310"/>
                  </a:lnTo>
                  <a:lnTo>
                    <a:pt x="181" y="310"/>
                  </a:lnTo>
                  <a:lnTo>
                    <a:pt x="185" y="310"/>
                  </a:lnTo>
                  <a:lnTo>
                    <a:pt x="189" y="310"/>
                  </a:lnTo>
                  <a:lnTo>
                    <a:pt x="191" y="311"/>
                  </a:lnTo>
                  <a:lnTo>
                    <a:pt x="195" y="311"/>
                  </a:lnTo>
                  <a:lnTo>
                    <a:pt x="199" y="311"/>
                  </a:lnTo>
                  <a:lnTo>
                    <a:pt x="203" y="311"/>
                  </a:lnTo>
                  <a:lnTo>
                    <a:pt x="206" y="313"/>
                  </a:lnTo>
                  <a:lnTo>
                    <a:pt x="210" y="313"/>
                  </a:lnTo>
                  <a:lnTo>
                    <a:pt x="215" y="314"/>
                  </a:lnTo>
                  <a:lnTo>
                    <a:pt x="219" y="314"/>
                  </a:lnTo>
                  <a:lnTo>
                    <a:pt x="223" y="314"/>
                  </a:lnTo>
                  <a:lnTo>
                    <a:pt x="228" y="314"/>
                  </a:lnTo>
                  <a:lnTo>
                    <a:pt x="231" y="314"/>
                  </a:lnTo>
                  <a:lnTo>
                    <a:pt x="235" y="314"/>
                  </a:lnTo>
                  <a:lnTo>
                    <a:pt x="240" y="314"/>
                  </a:lnTo>
                  <a:lnTo>
                    <a:pt x="244" y="314"/>
                  </a:lnTo>
                  <a:lnTo>
                    <a:pt x="249" y="315"/>
                  </a:lnTo>
                  <a:lnTo>
                    <a:pt x="253" y="314"/>
                  </a:lnTo>
                  <a:lnTo>
                    <a:pt x="257" y="314"/>
                  </a:lnTo>
                  <a:lnTo>
                    <a:pt x="262" y="314"/>
                  </a:lnTo>
                  <a:lnTo>
                    <a:pt x="265" y="314"/>
                  </a:lnTo>
                  <a:lnTo>
                    <a:pt x="269" y="314"/>
                  </a:lnTo>
                  <a:lnTo>
                    <a:pt x="274" y="314"/>
                  </a:lnTo>
                  <a:lnTo>
                    <a:pt x="278" y="314"/>
                  </a:lnTo>
                  <a:lnTo>
                    <a:pt x="283" y="314"/>
                  </a:lnTo>
                  <a:lnTo>
                    <a:pt x="287" y="313"/>
                  </a:lnTo>
                  <a:lnTo>
                    <a:pt x="290" y="313"/>
                  </a:lnTo>
                  <a:lnTo>
                    <a:pt x="294" y="311"/>
                  </a:lnTo>
                  <a:lnTo>
                    <a:pt x="298" y="311"/>
                  </a:lnTo>
                  <a:lnTo>
                    <a:pt x="302" y="311"/>
                  </a:lnTo>
                  <a:lnTo>
                    <a:pt x="305" y="310"/>
                  </a:lnTo>
                  <a:lnTo>
                    <a:pt x="309" y="310"/>
                  </a:lnTo>
                  <a:lnTo>
                    <a:pt x="313" y="310"/>
                  </a:lnTo>
                  <a:lnTo>
                    <a:pt x="317" y="309"/>
                  </a:lnTo>
                  <a:lnTo>
                    <a:pt x="319" y="309"/>
                  </a:lnTo>
                  <a:lnTo>
                    <a:pt x="323" y="308"/>
                  </a:lnTo>
                  <a:lnTo>
                    <a:pt x="327" y="306"/>
                  </a:lnTo>
                  <a:lnTo>
                    <a:pt x="333" y="305"/>
                  </a:lnTo>
                  <a:lnTo>
                    <a:pt x="338" y="304"/>
                  </a:lnTo>
                  <a:lnTo>
                    <a:pt x="343" y="300"/>
                  </a:lnTo>
                  <a:lnTo>
                    <a:pt x="347" y="298"/>
                  </a:lnTo>
                  <a:lnTo>
                    <a:pt x="350" y="295"/>
                  </a:lnTo>
                  <a:lnTo>
                    <a:pt x="354" y="293"/>
                  </a:lnTo>
                  <a:lnTo>
                    <a:pt x="357" y="290"/>
                  </a:lnTo>
                  <a:lnTo>
                    <a:pt x="358" y="286"/>
                  </a:lnTo>
                  <a:lnTo>
                    <a:pt x="360" y="283"/>
                  </a:lnTo>
                  <a:lnTo>
                    <a:pt x="363" y="279"/>
                  </a:lnTo>
                  <a:lnTo>
                    <a:pt x="364" y="275"/>
                  </a:lnTo>
                  <a:lnTo>
                    <a:pt x="367" y="271"/>
                  </a:lnTo>
                  <a:lnTo>
                    <a:pt x="368" y="268"/>
                  </a:lnTo>
                  <a:lnTo>
                    <a:pt x="370" y="264"/>
                  </a:lnTo>
                  <a:lnTo>
                    <a:pt x="372" y="259"/>
                  </a:lnTo>
                  <a:lnTo>
                    <a:pt x="373" y="255"/>
                  </a:lnTo>
                  <a:lnTo>
                    <a:pt x="374" y="250"/>
                  </a:lnTo>
                  <a:lnTo>
                    <a:pt x="375" y="246"/>
                  </a:lnTo>
                  <a:lnTo>
                    <a:pt x="375" y="241"/>
                  </a:lnTo>
                  <a:lnTo>
                    <a:pt x="377" y="236"/>
                  </a:lnTo>
                  <a:lnTo>
                    <a:pt x="377" y="232"/>
                  </a:lnTo>
                  <a:lnTo>
                    <a:pt x="378" y="227"/>
                  </a:lnTo>
                  <a:lnTo>
                    <a:pt x="377" y="221"/>
                  </a:lnTo>
                  <a:lnTo>
                    <a:pt x="377" y="216"/>
                  </a:lnTo>
                  <a:lnTo>
                    <a:pt x="377" y="211"/>
                  </a:lnTo>
                  <a:lnTo>
                    <a:pt x="377" y="206"/>
                  </a:lnTo>
                  <a:lnTo>
                    <a:pt x="375" y="200"/>
                  </a:lnTo>
                  <a:lnTo>
                    <a:pt x="375" y="195"/>
                  </a:lnTo>
                  <a:lnTo>
                    <a:pt x="374" y="190"/>
                  </a:lnTo>
                  <a:lnTo>
                    <a:pt x="373" y="185"/>
                  </a:lnTo>
                  <a:lnTo>
                    <a:pt x="370" y="179"/>
                  </a:lnTo>
                  <a:lnTo>
                    <a:pt x="369" y="174"/>
                  </a:lnTo>
                  <a:lnTo>
                    <a:pt x="367" y="167"/>
                  </a:lnTo>
                  <a:lnTo>
                    <a:pt x="364" y="161"/>
                  </a:lnTo>
                  <a:lnTo>
                    <a:pt x="362" y="155"/>
                  </a:lnTo>
                  <a:lnTo>
                    <a:pt x="358" y="150"/>
                  </a:lnTo>
                  <a:lnTo>
                    <a:pt x="355" y="144"/>
                  </a:lnTo>
                  <a:lnTo>
                    <a:pt x="352" y="139"/>
                  </a:lnTo>
                  <a:lnTo>
                    <a:pt x="350" y="135"/>
                  </a:lnTo>
                  <a:lnTo>
                    <a:pt x="348" y="132"/>
                  </a:lnTo>
                  <a:lnTo>
                    <a:pt x="345" y="129"/>
                  </a:lnTo>
                  <a:lnTo>
                    <a:pt x="344" y="126"/>
                  </a:lnTo>
                  <a:lnTo>
                    <a:pt x="339" y="120"/>
                  </a:lnTo>
                  <a:lnTo>
                    <a:pt x="335" y="115"/>
                  </a:lnTo>
                  <a:lnTo>
                    <a:pt x="330" y="108"/>
                  </a:lnTo>
                  <a:lnTo>
                    <a:pt x="325" y="102"/>
                  </a:lnTo>
                  <a:lnTo>
                    <a:pt x="320" y="96"/>
                  </a:lnTo>
                  <a:lnTo>
                    <a:pt x="315" y="90"/>
                  </a:lnTo>
                  <a:lnTo>
                    <a:pt x="309" y="83"/>
                  </a:lnTo>
                  <a:lnTo>
                    <a:pt x="304" y="78"/>
                  </a:lnTo>
                  <a:lnTo>
                    <a:pt x="298" y="72"/>
                  </a:lnTo>
                  <a:lnTo>
                    <a:pt x="292" y="67"/>
                  </a:lnTo>
                  <a:lnTo>
                    <a:pt x="288" y="63"/>
                  </a:lnTo>
                  <a:lnTo>
                    <a:pt x="285" y="61"/>
                  </a:lnTo>
                  <a:lnTo>
                    <a:pt x="282" y="58"/>
                  </a:lnTo>
                  <a:lnTo>
                    <a:pt x="279" y="56"/>
                  </a:lnTo>
                  <a:lnTo>
                    <a:pt x="275" y="53"/>
                  </a:lnTo>
                  <a:lnTo>
                    <a:pt x="272" y="51"/>
                  </a:lnTo>
                  <a:lnTo>
                    <a:pt x="268" y="48"/>
                  </a:lnTo>
                  <a:lnTo>
                    <a:pt x="265" y="46"/>
                  </a:lnTo>
                  <a:lnTo>
                    <a:pt x="262" y="43"/>
                  </a:lnTo>
                  <a:lnTo>
                    <a:pt x="258" y="41"/>
                  </a:lnTo>
                  <a:lnTo>
                    <a:pt x="254" y="38"/>
                  </a:lnTo>
                  <a:lnTo>
                    <a:pt x="250" y="36"/>
                  </a:lnTo>
                  <a:lnTo>
                    <a:pt x="247" y="33"/>
                  </a:lnTo>
                  <a:lnTo>
                    <a:pt x="243" y="31"/>
                  </a:lnTo>
                  <a:lnTo>
                    <a:pt x="238" y="30"/>
                  </a:lnTo>
                  <a:lnTo>
                    <a:pt x="235" y="27"/>
                  </a:lnTo>
                  <a:lnTo>
                    <a:pt x="230" y="25"/>
                  </a:lnTo>
                  <a:lnTo>
                    <a:pt x="226" y="23"/>
                  </a:lnTo>
                  <a:lnTo>
                    <a:pt x="223" y="21"/>
                  </a:lnTo>
                  <a:lnTo>
                    <a:pt x="218" y="20"/>
                  </a:lnTo>
                  <a:lnTo>
                    <a:pt x="214" y="18"/>
                  </a:lnTo>
                  <a:lnTo>
                    <a:pt x="210" y="16"/>
                  </a:lnTo>
                  <a:lnTo>
                    <a:pt x="205" y="15"/>
                  </a:lnTo>
                  <a:lnTo>
                    <a:pt x="201" y="13"/>
                  </a:lnTo>
                  <a:lnTo>
                    <a:pt x="196" y="12"/>
                  </a:lnTo>
                  <a:lnTo>
                    <a:pt x="193" y="10"/>
                  </a:lnTo>
                  <a:lnTo>
                    <a:pt x="188" y="8"/>
                  </a:lnTo>
                  <a:lnTo>
                    <a:pt x="184" y="7"/>
                  </a:lnTo>
                  <a:lnTo>
                    <a:pt x="179" y="6"/>
                  </a:lnTo>
                  <a:lnTo>
                    <a:pt x="174" y="6"/>
                  </a:lnTo>
                  <a:lnTo>
                    <a:pt x="169" y="5"/>
                  </a:lnTo>
                  <a:lnTo>
                    <a:pt x="165" y="3"/>
                  </a:lnTo>
                  <a:lnTo>
                    <a:pt x="160" y="2"/>
                  </a:lnTo>
                  <a:lnTo>
                    <a:pt x="155" y="2"/>
                  </a:lnTo>
                  <a:lnTo>
                    <a:pt x="150" y="1"/>
                  </a:lnTo>
                  <a:lnTo>
                    <a:pt x="145" y="1"/>
                  </a:lnTo>
                  <a:lnTo>
                    <a:pt x="140" y="0"/>
                  </a:lnTo>
                  <a:lnTo>
                    <a:pt x="136" y="0"/>
                  </a:lnTo>
                  <a:lnTo>
                    <a:pt x="131" y="0"/>
                  </a:lnTo>
                  <a:lnTo>
                    <a:pt x="126" y="0"/>
                  </a:lnTo>
                  <a:close/>
                </a:path>
              </a:pathLst>
            </a:custGeom>
            <a:solidFill>
              <a:srgbClr val="FFAD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12"/>
            <p:cNvSpPr>
              <a:spLocks/>
            </p:cNvSpPr>
            <p:nvPr/>
          </p:nvSpPr>
          <p:spPr bwMode="auto">
            <a:xfrm>
              <a:off x="3637" y="1223"/>
              <a:ext cx="374" cy="321"/>
            </a:xfrm>
            <a:custGeom>
              <a:avLst/>
              <a:gdLst>
                <a:gd name="T0" fmla="*/ 2 w 748"/>
                <a:gd name="T1" fmla="*/ 7 h 641"/>
                <a:gd name="T2" fmla="*/ 1 w 748"/>
                <a:gd name="T3" fmla="*/ 7 h 641"/>
                <a:gd name="T4" fmla="*/ 1 w 748"/>
                <a:gd name="T5" fmla="*/ 8 h 641"/>
                <a:gd name="T6" fmla="*/ 1 w 748"/>
                <a:gd name="T7" fmla="*/ 8 h 641"/>
                <a:gd name="T8" fmla="*/ 1 w 748"/>
                <a:gd name="T9" fmla="*/ 9 h 641"/>
                <a:gd name="T10" fmla="*/ 1 w 748"/>
                <a:gd name="T11" fmla="*/ 10 h 641"/>
                <a:gd name="T12" fmla="*/ 0 w 748"/>
                <a:gd name="T13" fmla="*/ 10 h 641"/>
                <a:gd name="T14" fmla="*/ 0 w 748"/>
                <a:gd name="T15" fmla="*/ 11 h 641"/>
                <a:gd name="T16" fmla="*/ 1 w 748"/>
                <a:gd name="T17" fmla="*/ 12 h 641"/>
                <a:gd name="T18" fmla="*/ 1 w 748"/>
                <a:gd name="T19" fmla="*/ 12 h 641"/>
                <a:gd name="T20" fmla="*/ 1 w 748"/>
                <a:gd name="T21" fmla="*/ 13 h 641"/>
                <a:gd name="T22" fmla="*/ 1 w 748"/>
                <a:gd name="T23" fmla="*/ 13 h 641"/>
                <a:gd name="T24" fmla="*/ 1 w 748"/>
                <a:gd name="T25" fmla="*/ 14 h 641"/>
                <a:gd name="T26" fmla="*/ 1 w 748"/>
                <a:gd name="T27" fmla="*/ 14 h 641"/>
                <a:gd name="T28" fmla="*/ 1 w 748"/>
                <a:gd name="T29" fmla="*/ 15 h 641"/>
                <a:gd name="T30" fmla="*/ 1 w 748"/>
                <a:gd name="T31" fmla="*/ 16 h 641"/>
                <a:gd name="T32" fmla="*/ 1 w 748"/>
                <a:gd name="T33" fmla="*/ 16 h 641"/>
                <a:gd name="T34" fmla="*/ 1 w 748"/>
                <a:gd name="T35" fmla="*/ 17 h 641"/>
                <a:gd name="T36" fmla="*/ 2 w 748"/>
                <a:gd name="T37" fmla="*/ 17 h 641"/>
                <a:gd name="T38" fmla="*/ 2 w 748"/>
                <a:gd name="T39" fmla="*/ 18 h 641"/>
                <a:gd name="T40" fmla="*/ 3 w 748"/>
                <a:gd name="T41" fmla="*/ 18 h 641"/>
                <a:gd name="T42" fmla="*/ 3 w 748"/>
                <a:gd name="T43" fmla="*/ 19 h 641"/>
                <a:gd name="T44" fmla="*/ 4 w 748"/>
                <a:gd name="T45" fmla="*/ 19 h 641"/>
                <a:gd name="T46" fmla="*/ 4 w 748"/>
                <a:gd name="T47" fmla="*/ 20 h 641"/>
                <a:gd name="T48" fmla="*/ 5 w 748"/>
                <a:gd name="T49" fmla="*/ 20 h 641"/>
                <a:gd name="T50" fmla="*/ 6 w 748"/>
                <a:gd name="T51" fmla="*/ 20 h 641"/>
                <a:gd name="T52" fmla="*/ 7 w 748"/>
                <a:gd name="T53" fmla="*/ 20 h 641"/>
                <a:gd name="T54" fmla="*/ 8 w 748"/>
                <a:gd name="T55" fmla="*/ 21 h 641"/>
                <a:gd name="T56" fmla="*/ 8 w 748"/>
                <a:gd name="T57" fmla="*/ 20 h 641"/>
                <a:gd name="T58" fmla="*/ 9 w 748"/>
                <a:gd name="T59" fmla="*/ 20 h 641"/>
                <a:gd name="T60" fmla="*/ 10 w 748"/>
                <a:gd name="T61" fmla="*/ 20 h 641"/>
                <a:gd name="T62" fmla="*/ 11 w 748"/>
                <a:gd name="T63" fmla="*/ 20 h 641"/>
                <a:gd name="T64" fmla="*/ 12 w 748"/>
                <a:gd name="T65" fmla="*/ 19 h 641"/>
                <a:gd name="T66" fmla="*/ 13 w 748"/>
                <a:gd name="T67" fmla="*/ 19 h 641"/>
                <a:gd name="T68" fmla="*/ 14 w 748"/>
                <a:gd name="T69" fmla="*/ 18 h 641"/>
                <a:gd name="T70" fmla="*/ 15 w 748"/>
                <a:gd name="T71" fmla="*/ 18 h 641"/>
                <a:gd name="T72" fmla="*/ 16 w 748"/>
                <a:gd name="T73" fmla="*/ 17 h 641"/>
                <a:gd name="T74" fmla="*/ 16 w 748"/>
                <a:gd name="T75" fmla="*/ 17 h 641"/>
                <a:gd name="T76" fmla="*/ 17 w 748"/>
                <a:gd name="T77" fmla="*/ 17 h 641"/>
                <a:gd name="T78" fmla="*/ 18 w 748"/>
                <a:gd name="T79" fmla="*/ 16 h 641"/>
                <a:gd name="T80" fmla="*/ 19 w 748"/>
                <a:gd name="T81" fmla="*/ 16 h 641"/>
                <a:gd name="T82" fmla="*/ 19 w 748"/>
                <a:gd name="T83" fmla="*/ 16 h 641"/>
                <a:gd name="T84" fmla="*/ 20 w 748"/>
                <a:gd name="T85" fmla="*/ 15 h 641"/>
                <a:gd name="T86" fmla="*/ 21 w 748"/>
                <a:gd name="T87" fmla="*/ 15 h 641"/>
                <a:gd name="T88" fmla="*/ 21 w 748"/>
                <a:gd name="T89" fmla="*/ 15 h 641"/>
                <a:gd name="T90" fmla="*/ 22 w 748"/>
                <a:gd name="T91" fmla="*/ 14 h 641"/>
                <a:gd name="T92" fmla="*/ 22 w 748"/>
                <a:gd name="T93" fmla="*/ 14 h 641"/>
                <a:gd name="T94" fmla="*/ 23 w 748"/>
                <a:gd name="T95" fmla="*/ 13 h 641"/>
                <a:gd name="T96" fmla="*/ 24 w 748"/>
                <a:gd name="T97" fmla="*/ 13 h 641"/>
                <a:gd name="T98" fmla="*/ 21 w 748"/>
                <a:gd name="T99" fmla="*/ 10 h 641"/>
                <a:gd name="T100" fmla="*/ 16 w 748"/>
                <a:gd name="T101" fmla="*/ 4 h 641"/>
                <a:gd name="T102" fmla="*/ 10 w 748"/>
                <a:gd name="T103" fmla="*/ 0 h 64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48" h="641">
                  <a:moveTo>
                    <a:pt x="299" y="0"/>
                  </a:moveTo>
                  <a:lnTo>
                    <a:pt x="40" y="195"/>
                  </a:lnTo>
                  <a:lnTo>
                    <a:pt x="39" y="196"/>
                  </a:lnTo>
                  <a:lnTo>
                    <a:pt x="36" y="199"/>
                  </a:lnTo>
                  <a:lnTo>
                    <a:pt x="35" y="200"/>
                  </a:lnTo>
                  <a:lnTo>
                    <a:pt x="34" y="204"/>
                  </a:lnTo>
                  <a:lnTo>
                    <a:pt x="31" y="206"/>
                  </a:lnTo>
                  <a:lnTo>
                    <a:pt x="30" y="210"/>
                  </a:lnTo>
                  <a:lnTo>
                    <a:pt x="27" y="214"/>
                  </a:lnTo>
                  <a:lnTo>
                    <a:pt x="25" y="218"/>
                  </a:lnTo>
                  <a:lnTo>
                    <a:pt x="22" y="223"/>
                  </a:lnTo>
                  <a:lnTo>
                    <a:pt x="21" y="228"/>
                  </a:lnTo>
                  <a:lnTo>
                    <a:pt x="17" y="233"/>
                  </a:lnTo>
                  <a:lnTo>
                    <a:pt x="15" y="239"/>
                  </a:lnTo>
                  <a:lnTo>
                    <a:pt x="15" y="241"/>
                  </a:lnTo>
                  <a:lnTo>
                    <a:pt x="14" y="244"/>
                  </a:lnTo>
                  <a:lnTo>
                    <a:pt x="12" y="248"/>
                  </a:lnTo>
                  <a:lnTo>
                    <a:pt x="11" y="251"/>
                  </a:lnTo>
                  <a:lnTo>
                    <a:pt x="10" y="254"/>
                  </a:lnTo>
                  <a:lnTo>
                    <a:pt x="9" y="256"/>
                  </a:lnTo>
                  <a:lnTo>
                    <a:pt x="7" y="260"/>
                  </a:lnTo>
                  <a:lnTo>
                    <a:pt x="7" y="264"/>
                  </a:lnTo>
                  <a:lnTo>
                    <a:pt x="6" y="268"/>
                  </a:lnTo>
                  <a:lnTo>
                    <a:pt x="5" y="270"/>
                  </a:lnTo>
                  <a:lnTo>
                    <a:pt x="4" y="274"/>
                  </a:lnTo>
                  <a:lnTo>
                    <a:pt x="4" y="278"/>
                  </a:lnTo>
                  <a:lnTo>
                    <a:pt x="2" y="281"/>
                  </a:lnTo>
                  <a:lnTo>
                    <a:pt x="2" y="285"/>
                  </a:lnTo>
                  <a:lnTo>
                    <a:pt x="1" y="289"/>
                  </a:lnTo>
                  <a:lnTo>
                    <a:pt x="1" y="293"/>
                  </a:lnTo>
                  <a:lnTo>
                    <a:pt x="1" y="297"/>
                  </a:lnTo>
                  <a:lnTo>
                    <a:pt x="0" y="300"/>
                  </a:lnTo>
                  <a:lnTo>
                    <a:pt x="0" y="304"/>
                  </a:lnTo>
                  <a:lnTo>
                    <a:pt x="0" y="309"/>
                  </a:lnTo>
                  <a:lnTo>
                    <a:pt x="0" y="313"/>
                  </a:lnTo>
                  <a:lnTo>
                    <a:pt x="0" y="317"/>
                  </a:lnTo>
                  <a:lnTo>
                    <a:pt x="0" y="320"/>
                  </a:lnTo>
                  <a:lnTo>
                    <a:pt x="0" y="325"/>
                  </a:lnTo>
                  <a:lnTo>
                    <a:pt x="0" y="329"/>
                  </a:lnTo>
                  <a:lnTo>
                    <a:pt x="0" y="334"/>
                  </a:lnTo>
                  <a:lnTo>
                    <a:pt x="1" y="338"/>
                  </a:lnTo>
                  <a:lnTo>
                    <a:pt x="2" y="342"/>
                  </a:lnTo>
                  <a:lnTo>
                    <a:pt x="2" y="347"/>
                  </a:lnTo>
                  <a:lnTo>
                    <a:pt x="4" y="350"/>
                  </a:lnTo>
                  <a:lnTo>
                    <a:pt x="4" y="354"/>
                  </a:lnTo>
                  <a:lnTo>
                    <a:pt x="6" y="360"/>
                  </a:lnTo>
                  <a:lnTo>
                    <a:pt x="7" y="364"/>
                  </a:lnTo>
                  <a:lnTo>
                    <a:pt x="9" y="368"/>
                  </a:lnTo>
                  <a:lnTo>
                    <a:pt x="10" y="373"/>
                  </a:lnTo>
                  <a:lnTo>
                    <a:pt x="12" y="378"/>
                  </a:lnTo>
                  <a:lnTo>
                    <a:pt x="11" y="378"/>
                  </a:lnTo>
                  <a:lnTo>
                    <a:pt x="10" y="382"/>
                  </a:lnTo>
                  <a:lnTo>
                    <a:pt x="9" y="383"/>
                  </a:lnTo>
                  <a:lnTo>
                    <a:pt x="9" y="387"/>
                  </a:lnTo>
                  <a:lnTo>
                    <a:pt x="9" y="389"/>
                  </a:lnTo>
                  <a:lnTo>
                    <a:pt x="9" y="393"/>
                  </a:lnTo>
                  <a:lnTo>
                    <a:pt x="7" y="397"/>
                  </a:lnTo>
                  <a:lnTo>
                    <a:pt x="6" y="402"/>
                  </a:lnTo>
                  <a:lnTo>
                    <a:pt x="6" y="407"/>
                  </a:lnTo>
                  <a:lnTo>
                    <a:pt x="6" y="412"/>
                  </a:lnTo>
                  <a:lnTo>
                    <a:pt x="5" y="417"/>
                  </a:lnTo>
                  <a:lnTo>
                    <a:pt x="5" y="423"/>
                  </a:lnTo>
                  <a:lnTo>
                    <a:pt x="5" y="425"/>
                  </a:lnTo>
                  <a:lnTo>
                    <a:pt x="5" y="429"/>
                  </a:lnTo>
                  <a:lnTo>
                    <a:pt x="5" y="432"/>
                  </a:lnTo>
                  <a:lnTo>
                    <a:pt x="5" y="436"/>
                  </a:lnTo>
                  <a:lnTo>
                    <a:pt x="5" y="438"/>
                  </a:lnTo>
                  <a:lnTo>
                    <a:pt x="5" y="442"/>
                  </a:lnTo>
                  <a:lnTo>
                    <a:pt x="5" y="444"/>
                  </a:lnTo>
                  <a:lnTo>
                    <a:pt x="5" y="448"/>
                  </a:lnTo>
                  <a:lnTo>
                    <a:pt x="5" y="452"/>
                  </a:lnTo>
                  <a:lnTo>
                    <a:pt x="6" y="456"/>
                  </a:lnTo>
                  <a:lnTo>
                    <a:pt x="6" y="458"/>
                  </a:lnTo>
                  <a:lnTo>
                    <a:pt x="7" y="462"/>
                  </a:lnTo>
                  <a:lnTo>
                    <a:pt x="7" y="466"/>
                  </a:lnTo>
                  <a:lnTo>
                    <a:pt x="7" y="469"/>
                  </a:lnTo>
                  <a:lnTo>
                    <a:pt x="9" y="472"/>
                  </a:lnTo>
                  <a:lnTo>
                    <a:pt x="9" y="477"/>
                  </a:lnTo>
                  <a:lnTo>
                    <a:pt x="10" y="479"/>
                  </a:lnTo>
                  <a:lnTo>
                    <a:pt x="11" y="484"/>
                  </a:lnTo>
                  <a:lnTo>
                    <a:pt x="12" y="487"/>
                  </a:lnTo>
                  <a:lnTo>
                    <a:pt x="14" y="491"/>
                  </a:lnTo>
                  <a:lnTo>
                    <a:pt x="15" y="494"/>
                  </a:lnTo>
                  <a:lnTo>
                    <a:pt x="15" y="498"/>
                  </a:lnTo>
                  <a:lnTo>
                    <a:pt x="17" y="502"/>
                  </a:lnTo>
                  <a:lnTo>
                    <a:pt x="19" y="506"/>
                  </a:lnTo>
                  <a:lnTo>
                    <a:pt x="20" y="509"/>
                  </a:lnTo>
                  <a:lnTo>
                    <a:pt x="21" y="513"/>
                  </a:lnTo>
                  <a:lnTo>
                    <a:pt x="24" y="517"/>
                  </a:lnTo>
                  <a:lnTo>
                    <a:pt x="26" y="521"/>
                  </a:lnTo>
                  <a:lnTo>
                    <a:pt x="27" y="524"/>
                  </a:lnTo>
                  <a:lnTo>
                    <a:pt x="29" y="528"/>
                  </a:lnTo>
                  <a:lnTo>
                    <a:pt x="31" y="531"/>
                  </a:lnTo>
                  <a:lnTo>
                    <a:pt x="34" y="536"/>
                  </a:lnTo>
                  <a:lnTo>
                    <a:pt x="36" y="538"/>
                  </a:lnTo>
                  <a:lnTo>
                    <a:pt x="40" y="542"/>
                  </a:lnTo>
                  <a:lnTo>
                    <a:pt x="42" y="546"/>
                  </a:lnTo>
                  <a:lnTo>
                    <a:pt x="46" y="549"/>
                  </a:lnTo>
                  <a:lnTo>
                    <a:pt x="47" y="553"/>
                  </a:lnTo>
                  <a:lnTo>
                    <a:pt x="51" y="556"/>
                  </a:lnTo>
                  <a:lnTo>
                    <a:pt x="54" y="559"/>
                  </a:lnTo>
                  <a:lnTo>
                    <a:pt x="57" y="563"/>
                  </a:lnTo>
                  <a:lnTo>
                    <a:pt x="60" y="566"/>
                  </a:lnTo>
                  <a:lnTo>
                    <a:pt x="64" y="569"/>
                  </a:lnTo>
                  <a:lnTo>
                    <a:pt x="68" y="573"/>
                  </a:lnTo>
                  <a:lnTo>
                    <a:pt x="71" y="576"/>
                  </a:lnTo>
                  <a:lnTo>
                    <a:pt x="74" y="580"/>
                  </a:lnTo>
                  <a:lnTo>
                    <a:pt x="78" y="582"/>
                  </a:lnTo>
                  <a:lnTo>
                    <a:pt x="81" y="585"/>
                  </a:lnTo>
                  <a:lnTo>
                    <a:pt x="85" y="588"/>
                  </a:lnTo>
                  <a:lnTo>
                    <a:pt x="89" y="591"/>
                  </a:lnTo>
                  <a:lnTo>
                    <a:pt x="93" y="595"/>
                  </a:lnTo>
                  <a:lnTo>
                    <a:pt x="98" y="597"/>
                  </a:lnTo>
                  <a:lnTo>
                    <a:pt x="101" y="601"/>
                  </a:lnTo>
                  <a:lnTo>
                    <a:pt x="105" y="602"/>
                  </a:lnTo>
                  <a:lnTo>
                    <a:pt x="110" y="605"/>
                  </a:lnTo>
                  <a:lnTo>
                    <a:pt x="114" y="607"/>
                  </a:lnTo>
                  <a:lnTo>
                    <a:pt x="118" y="610"/>
                  </a:lnTo>
                  <a:lnTo>
                    <a:pt x="123" y="612"/>
                  </a:lnTo>
                  <a:lnTo>
                    <a:pt x="126" y="615"/>
                  </a:lnTo>
                  <a:lnTo>
                    <a:pt x="130" y="617"/>
                  </a:lnTo>
                  <a:lnTo>
                    <a:pt x="136" y="620"/>
                  </a:lnTo>
                  <a:lnTo>
                    <a:pt x="140" y="621"/>
                  </a:lnTo>
                  <a:lnTo>
                    <a:pt x="144" y="623"/>
                  </a:lnTo>
                  <a:lnTo>
                    <a:pt x="149" y="625"/>
                  </a:lnTo>
                  <a:lnTo>
                    <a:pt x="154" y="627"/>
                  </a:lnTo>
                  <a:lnTo>
                    <a:pt x="159" y="628"/>
                  </a:lnTo>
                  <a:lnTo>
                    <a:pt x="164" y="631"/>
                  </a:lnTo>
                  <a:lnTo>
                    <a:pt x="169" y="632"/>
                  </a:lnTo>
                  <a:lnTo>
                    <a:pt x="174" y="633"/>
                  </a:lnTo>
                  <a:lnTo>
                    <a:pt x="179" y="635"/>
                  </a:lnTo>
                  <a:lnTo>
                    <a:pt x="184" y="636"/>
                  </a:lnTo>
                  <a:lnTo>
                    <a:pt x="189" y="637"/>
                  </a:lnTo>
                  <a:lnTo>
                    <a:pt x="194" y="638"/>
                  </a:lnTo>
                  <a:lnTo>
                    <a:pt x="199" y="638"/>
                  </a:lnTo>
                  <a:lnTo>
                    <a:pt x="204" y="640"/>
                  </a:lnTo>
                  <a:lnTo>
                    <a:pt x="209" y="640"/>
                  </a:lnTo>
                  <a:lnTo>
                    <a:pt x="214" y="641"/>
                  </a:lnTo>
                  <a:lnTo>
                    <a:pt x="219" y="641"/>
                  </a:lnTo>
                  <a:lnTo>
                    <a:pt x="225" y="641"/>
                  </a:lnTo>
                  <a:lnTo>
                    <a:pt x="230" y="641"/>
                  </a:lnTo>
                  <a:lnTo>
                    <a:pt x="237" y="641"/>
                  </a:lnTo>
                  <a:lnTo>
                    <a:pt x="242" y="640"/>
                  </a:lnTo>
                  <a:lnTo>
                    <a:pt x="247" y="640"/>
                  </a:lnTo>
                  <a:lnTo>
                    <a:pt x="253" y="640"/>
                  </a:lnTo>
                  <a:lnTo>
                    <a:pt x="259" y="640"/>
                  </a:lnTo>
                  <a:lnTo>
                    <a:pt x="264" y="638"/>
                  </a:lnTo>
                  <a:lnTo>
                    <a:pt x="270" y="637"/>
                  </a:lnTo>
                  <a:lnTo>
                    <a:pt x="275" y="636"/>
                  </a:lnTo>
                  <a:lnTo>
                    <a:pt x="282" y="635"/>
                  </a:lnTo>
                  <a:lnTo>
                    <a:pt x="287" y="633"/>
                  </a:lnTo>
                  <a:lnTo>
                    <a:pt x="293" y="632"/>
                  </a:lnTo>
                  <a:lnTo>
                    <a:pt x="298" y="630"/>
                  </a:lnTo>
                  <a:lnTo>
                    <a:pt x="304" y="628"/>
                  </a:lnTo>
                  <a:lnTo>
                    <a:pt x="310" y="626"/>
                  </a:lnTo>
                  <a:lnTo>
                    <a:pt x="317" y="623"/>
                  </a:lnTo>
                  <a:lnTo>
                    <a:pt x="322" y="621"/>
                  </a:lnTo>
                  <a:lnTo>
                    <a:pt x="329" y="618"/>
                  </a:lnTo>
                  <a:lnTo>
                    <a:pt x="334" y="616"/>
                  </a:lnTo>
                  <a:lnTo>
                    <a:pt x="341" y="613"/>
                  </a:lnTo>
                  <a:lnTo>
                    <a:pt x="347" y="610"/>
                  </a:lnTo>
                  <a:lnTo>
                    <a:pt x="353" y="607"/>
                  </a:lnTo>
                  <a:lnTo>
                    <a:pt x="359" y="602"/>
                  </a:lnTo>
                  <a:lnTo>
                    <a:pt x="364" y="600"/>
                  </a:lnTo>
                  <a:lnTo>
                    <a:pt x="371" y="596"/>
                  </a:lnTo>
                  <a:lnTo>
                    <a:pt x="377" y="592"/>
                  </a:lnTo>
                  <a:lnTo>
                    <a:pt x="382" y="588"/>
                  </a:lnTo>
                  <a:lnTo>
                    <a:pt x="388" y="586"/>
                  </a:lnTo>
                  <a:lnTo>
                    <a:pt x="393" y="582"/>
                  </a:lnTo>
                  <a:lnTo>
                    <a:pt x="399" y="580"/>
                  </a:lnTo>
                  <a:lnTo>
                    <a:pt x="406" y="576"/>
                  </a:lnTo>
                  <a:lnTo>
                    <a:pt x="411" y="572"/>
                  </a:lnTo>
                  <a:lnTo>
                    <a:pt x="417" y="569"/>
                  </a:lnTo>
                  <a:lnTo>
                    <a:pt x="422" y="567"/>
                  </a:lnTo>
                  <a:lnTo>
                    <a:pt x="428" y="563"/>
                  </a:lnTo>
                  <a:lnTo>
                    <a:pt x="433" y="561"/>
                  </a:lnTo>
                  <a:lnTo>
                    <a:pt x="439" y="558"/>
                  </a:lnTo>
                  <a:lnTo>
                    <a:pt x="444" y="556"/>
                  </a:lnTo>
                  <a:lnTo>
                    <a:pt x="451" y="552"/>
                  </a:lnTo>
                  <a:lnTo>
                    <a:pt x="456" y="549"/>
                  </a:lnTo>
                  <a:lnTo>
                    <a:pt x="461" y="547"/>
                  </a:lnTo>
                  <a:lnTo>
                    <a:pt x="467" y="544"/>
                  </a:lnTo>
                  <a:lnTo>
                    <a:pt x="472" y="542"/>
                  </a:lnTo>
                  <a:lnTo>
                    <a:pt x="477" y="539"/>
                  </a:lnTo>
                  <a:lnTo>
                    <a:pt x="482" y="536"/>
                  </a:lnTo>
                  <a:lnTo>
                    <a:pt x="488" y="534"/>
                  </a:lnTo>
                  <a:lnTo>
                    <a:pt x="493" y="532"/>
                  </a:lnTo>
                  <a:lnTo>
                    <a:pt x="498" y="529"/>
                  </a:lnTo>
                  <a:lnTo>
                    <a:pt x="503" y="527"/>
                  </a:lnTo>
                  <a:lnTo>
                    <a:pt x="508" y="524"/>
                  </a:lnTo>
                  <a:lnTo>
                    <a:pt x="513" y="522"/>
                  </a:lnTo>
                  <a:lnTo>
                    <a:pt x="518" y="519"/>
                  </a:lnTo>
                  <a:lnTo>
                    <a:pt x="523" y="517"/>
                  </a:lnTo>
                  <a:lnTo>
                    <a:pt x="528" y="516"/>
                  </a:lnTo>
                  <a:lnTo>
                    <a:pt x="533" y="513"/>
                  </a:lnTo>
                  <a:lnTo>
                    <a:pt x="538" y="511"/>
                  </a:lnTo>
                  <a:lnTo>
                    <a:pt x="542" y="508"/>
                  </a:lnTo>
                  <a:lnTo>
                    <a:pt x="547" y="506"/>
                  </a:lnTo>
                  <a:lnTo>
                    <a:pt x="552" y="504"/>
                  </a:lnTo>
                  <a:lnTo>
                    <a:pt x="556" y="502"/>
                  </a:lnTo>
                  <a:lnTo>
                    <a:pt x="561" y="499"/>
                  </a:lnTo>
                  <a:lnTo>
                    <a:pt x="566" y="497"/>
                  </a:lnTo>
                  <a:lnTo>
                    <a:pt x="570" y="496"/>
                  </a:lnTo>
                  <a:lnTo>
                    <a:pt x="575" y="493"/>
                  </a:lnTo>
                  <a:lnTo>
                    <a:pt x="578" y="491"/>
                  </a:lnTo>
                  <a:lnTo>
                    <a:pt x="583" y="489"/>
                  </a:lnTo>
                  <a:lnTo>
                    <a:pt x="587" y="487"/>
                  </a:lnTo>
                  <a:lnTo>
                    <a:pt x="592" y="484"/>
                  </a:lnTo>
                  <a:lnTo>
                    <a:pt x="597" y="483"/>
                  </a:lnTo>
                  <a:lnTo>
                    <a:pt x="601" y="481"/>
                  </a:lnTo>
                  <a:lnTo>
                    <a:pt x="605" y="478"/>
                  </a:lnTo>
                  <a:lnTo>
                    <a:pt x="610" y="477"/>
                  </a:lnTo>
                  <a:lnTo>
                    <a:pt x="614" y="474"/>
                  </a:lnTo>
                  <a:lnTo>
                    <a:pt x="617" y="472"/>
                  </a:lnTo>
                  <a:lnTo>
                    <a:pt x="621" y="471"/>
                  </a:lnTo>
                  <a:lnTo>
                    <a:pt x="626" y="468"/>
                  </a:lnTo>
                  <a:lnTo>
                    <a:pt x="630" y="466"/>
                  </a:lnTo>
                  <a:lnTo>
                    <a:pt x="634" y="464"/>
                  </a:lnTo>
                  <a:lnTo>
                    <a:pt x="637" y="462"/>
                  </a:lnTo>
                  <a:lnTo>
                    <a:pt x="641" y="459"/>
                  </a:lnTo>
                  <a:lnTo>
                    <a:pt x="645" y="457"/>
                  </a:lnTo>
                  <a:lnTo>
                    <a:pt x="649" y="456"/>
                  </a:lnTo>
                  <a:lnTo>
                    <a:pt x="652" y="453"/>
                  </a:lnTo>
                  <a:lnTo>
                    <a:pt x="656" y="451"/>
                  </a:lnTo>
                  <a:lnTo>
                    <a:pt x="660" y="449"/>
                  </a:lnTo>
                  <a:lnTo>
                    <a:pt x="664" y="447"/>
                  </a:lnTo>
                  <a:lnTo>
                    <a:pt x="666" y="444"/>
                  </a:lnTo>
                  <a:lnTo>
                    <a:pt x="670" y="443"/>
                  </a:lnTo>
                  <a:lnTo>
                    <a:pt x="674" y="441"/>
                  </a:lnTo>
                  <a:lnTo>
                    <a:pt x="676" y="438"/>
                  </a:lnTo>
                  <a:lnTo>
                    <a:pt x="682" y="434"/>
                  </a:lnTo>
                  <a:lnTo>
                    <a:pt x="689" y="432"/>
                  </a:lnTo>
                  <a:lnTo>
                    <a:pt x="694" y="427"/>
                  </a:lnTo>
                  <a:lnTo>
                    <a:pt x="699" y="424"/>
                  </a:lnTo>
                  <a:lnTo>
                    <a:pt x="702" y="420"/>
                  </a:lnTo>
                  <a:lnTo>
                    <a:pt x="707" y="418"/>
                  </a:lnTo>
                  <a:lnTo>
                    <a:pt x="711" y="414"/>
                  </a:lnTo>
                  <a:lnTo>
                    <a:pt x="715" y="412"/>
                  </a:lnTo>
                  <a:lnTo>
                    <a:pt x="719" y="408"/>
                  </a:lnTo>
                  <a:lnTo>
                    <a:pt x="723" y="407"/>
                  </a:lnTo>
                  <a:lnTo>
                    <a:pt x="729" y="402"/>
                  </a:lnTo>
                  <a:lnTo>
                    <a:pt x="734" y="399"/>
                  </a:lnTo>
                  <a:lnTo>
                    <a:pt x="738" y="394"/>
                  </a:lnTo>
                  <a:lnTo>
                    <a:pt x="740" y="392"/>
                  </a:lnTo>
                  <a:lnTo>
                    <a:pt x="743" y="389"/>
                  </a:lnTo>
                  <a:lnTo>
                    <a:pt x="745" y="387"/>
                  </a:lnTo>
                  <a:lnTo>
                    <a:pt x="748" y="385"/>
                  </a:lnTo>
                  <a:lnTo>
                    <a:pt x="748" y="384"/>
                  </a:lnTo>
                  <a:lnTo>
                    <a:pt x="652" y="383"/>
                  </a:lnTo>
                  <a:lnTo>
                    <a:pt x="672" y="302"/>
                  </a:lnTo>
                  <a:lnTo>
                    <a:pt x="586" y="315"/>
                  </a:lnTo>
                  <a:lnTo>
                    <a:pt x="612" y="210"/>
                  </a:lnTo>
                  <a:lnTo>
                    <a:pt x="476" y="204"/>
                  </a:lnTo>
                  <a:lnTo>
                    <a:pt x="513" y="97"/>
                  </a:lnTo>
                  <a:lnTo>
                    <a:pt x="493" y="97"/>
                  </a:lnTo>
                  <a:lnTo>
                    <a:pt x="398" y="134"/>
                  </a:lnTo>
                  <a:lnTo>
                    <a:pt x="403" y="80"/>
                  </a:lnTo>
                  <a:lnTo>
                    <a:pt x="379" y="76"/>
                  </a:lnTo>
                  <a:lnTo>
                    <a:pt x="298" y="91"/>
                  </a:lnTo>
                  <a:lnTo>
                    <a:pt x="299" y="0"/>
                  </a:lnTo>
                  <a:close/>
                </a:path>
              </a:pathLst>
            </a:cu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3"/>
            <p:cNvSpPr>
              <a:spLocks/>
            </p:cNvSpPr>
            <p:nvPr/>
          </p:nvSpPr>
          <p:spPr bwMode="auto">
            <a:xfrm>
              <a:off x="3905" y="787"/>
              <a:ext cx="234" cy="115"/>
            </a:xfrm>
            <a:custGeom>
              <a:avLst/>
              <a:gdLst>
                <a:gd name="T0" fmla="*/ 15 w 467"/>
                <a:gd name="T1" fmla="*/ 1 h 229"/>
                <a:gd name="T2" fmla="*/ 14 w 467"/>
                <a:gd name="T3" fmla="*/ 1 h 229"/>
                <a:gd name="T4" fmla="*/ 14 w 467"/>
                <a:gd name="T5" fmla="*/ 1 h 229"/>
                <a:gd name="T6" fmla="*/ 14 w 467"/>
                <a:gd name="T7" fmla="*/ 2 h 229"/>
                <a:gd name="T8" fmla="*/ 14 w 467"/>
                <a:gd name="T9" fmla="*/ 3 h 229"/>
                <a:gd name="T10" fmla="*/ 14 w 467"/>
                <a:gd name="T11" fmla="*/ 3 h 229"/>
                <a:gd name="T12" fmla="*/ 13 w 467"/>
                <a:gd name="T13" fmla="*/ 4 h 229"/>
                <a:gd name="T14" fmla="*/ 12 w 467"/>
                <a:gd name="T15" fmla="*/ 5 h 229"/>
                <a:gd name="T16" fmla="*/ 12 w 467"/>
                <a:gd name="T17" fmla="*/ 5 h 229"/>
                <a:gd name="T18" fmla="*/ 11 w 467"/>
                <a:gd name="T19" fmla="*/ 5 h 229"/>
                <a:gd name="T20" fmla="*/ 11 w 467"/>
                <a:gd name="T21" fmla="*/ 6 h 229"/>
                <a:gd name="T22" fmla="*/ 10 w 467"/>
                <a:gd name="T23" fmla="*/ 6 h 229"/>
                <a:gd name="T24" fmla="*/ 10 w 467"/>
                <a:gd name="T25" fmla="*/ 6 h 229"/>
                <a:gd name="T26" fmla="*/ 9 w 467"/>
                <a:gd name="T27" fmla="*/ 6 h 229"/>
                <a:gd name="T28" fmla="*/ 8 w 467"/>
                <a:gd name="T29" fmla="*/ 6 h 229"/>
                <a:gd name="T30" fmla="*/ 8 w 467"/>
                <a:gd name="T31" fmla="*/ 6 h 229"/>
                <a:gd name="T32" fmla="*/ 7 w 467"/>
                <a:gd name="T33" fmla="*/ 7 h 229"/>
                <a:gd name="T34" fmla="*/ 6 w 467"/>
                <a:gd name="T35" fmla="*/ 7 h 229"/>
                <a:gd name="T36" fmla="*/ 6 w 467"/>
                <a:gd name="T37" fmla="*/ 7 h 229"/>
                <a:gd name="T38" fmla="*/ 5 w 467"/>
                <a:gd name="T39" fmla="*/ 6 h 229"/>
                <a:gd name="T40" fmla="*/ 4 w 467"/>
                <a:gd name="T41" fmla="*/ 6 h 229"/>
                <a:gd name="T42" fmla="*/ 3 w 467"/>
                <a:gd name="T43" fmla="*/ 6 h 229"/>
                <a:gd name="T44" fmla="*/ 3 w 467"/>
                <a:gd name="T45" fmla="*/ 6 h 229"/>
                <a:gd name="T46" fmla="*/ 2 w 467"/>
                <a:gd name="T47" fmla="*/ 5 h 229"/>
                <a:gd name="T48" fmla="*/ 2 w 467"/>
                <a:gd name="T49" fmla="*/ 5 h 229"/>
                <a:gd name="T50" fmla="*/ 2 w 467"/>
                <a:gd name="T51" fmla="*/ 4 h 229"/>
                <a:gd name="T52" fmla="*/ 2 w 467"/>
                <a:gd name="T53" fmla="*/ 3 h 229"/>
                <a:gd name="T54" fmla="*/ 1 w 467"/>
                <a:gd name="T55" fmla="*/ 3 h 229"/>
                <a:gd name="T56" fmla="*/ 1 w 467"/>
                <a:gd name="T57" fmla="*/ 3 h 229"/>
                <a:gd name="T58" fmla="*/ 1 w 467"/>
                <a:gd name="T59" fmla="*/ 3 h 229"/>
                <a:gd name="T60" fmla="*/ 1 w 467"/>
                <a:gd name="T61" fmla="*/ 4 h 229"/>
                <a:gd name="T62" fmla="*/ 1 w 467"/>
                <a:gd name="T63" fmla="*/ 5 h 229"/>
                <a:gd name="T64" fmla="*/ 1 w 467"/>
                <a:gd name="T65" fmla="*/ 5 h 229"/>
                <a:gd name="T66" fmla="*/ 2 w 467"/>
                <a:gd name="T67" fmla="*/ 6 h 229"/>
                <a:gd name="T68" fmla="*/ 2 w 467"/>
                <a:gd name="T69" fmla="*/ 7 h 229"/>
                <a:gd name="T70" fmla="*/ 3 w 467"/>
                <a:gd name="T71" fmla="*/ 7 h 229"/>
                <a:gd name="T72" fmla="*/ 4 w 467"/>
                <a:gd name="T73" fmla="*/ 7 h 229"/>
                <a:gd name="T74" fmla="*/ 5 w 467"/>
                <a:gd name="T75" fmla="*/ 8 h 229"/>
                <a:gd name="T76" fmla="*/ 5 w 467"/>
                <a:gd name="T77" fmla="*/ 8 h 229"/>
                <a:gd name="T78" fmla="*/ 6 w 467"/>
                <a:gd name="T79" fmla="*/ 8 h 229"/>
                <a:gd name="T80" fmla="*/ 7 w 467"/>
                <a:gd name="T81" fmla="*/ 8 h 229"/>
                <a:gd name="T82" fmla="*/ 7 w 467"/>
                <a:gd name="T83" fmla="*/ 8 h 229"/>
                <a:gd name="T84" fmla="*/ 8 w 467"/>
                <a:gd name="T85" fmla="*/ 7 h 229"/>
                <a:gd name="T86" fmla="*/ 9 w 467"/>
                <a:gd name="T87" fmla="*/ 7 h 229"/>
                <a:gd name="T88" fmla="*/ 9 w 467"/>
                <a:gd name="T89" fmla="*/ 7 h 229"/>
                <a:gd name="T90" fmla="*/ 10 w 467"/>
                <a:gd name="T91" fmla="*/ 7 h 229"/>
                <a:gd name="T92" fmla="*/ 10 w 467"/>
                <a:gd name="T93" fmla="*/ 7 h 229"/>
                <a:gd name="T94" fmla="*/ 11 w 467"/>
                <a:gd name="T95" fmla="*/ 6 h 229"/>
                <a:gd name="T96" fmla="*/ 12 w 467"/>
                <a:gd name="T97" fmla="*/ 6 h 229"/>
                <a:gd name="T98" fmla="*/ 12 w 467"/>
                <a:gd name="T99" fmla="*/ 6 h 229"/>
                <a:gd name="T100" fmla="*/ 13 w 467"/>
                <a:gd name="T101" fmla="*/ 6 h 229"/>
                <a:gd name="T102" fmla="*/ 14 w 467"/>
                <a:gd name="T103" fmla="*/ 5 h 229"/>
                <a:gd name="T104" fmla="*/ 14 w 467"/>
                <a:gd name="T105" fmla="*/ 4 h 229"/>
                <a:gd name="T106" fmla="*/ 15 w 467"/>
                <a:gd name="T107" fmla="*/ 3 h 229"/>
                <a:gd name="T108" fmla="*/ 15 w 467"/>
                <a:gd name="T109" fmla="*/ 2 h 229"/>
                <a:gd name="T110" fmla="*/ 15 w 467"/>
                <a:gd name="T111" fmla="*/ 2 h 229"/>
                <a:gd name="T112" fmla="*/ 15 w 467"/>
                <a:gd name="T113" fmla="*/ 1 h 229"/>
                <a:gd name="T114" fmla="*/ 15 w 467"/>
                <a:gd name="T115" fmla="*/ 1 h 22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67" h="229">
                  <a:moveTo>
                    <a:pt x="465" y="18"/>
                  </a:moveTo>
                  <a:lnTo>
                    <a:pt x="462" y="13"/>
                  </a:lnTo>
                  <a:lnTo>
                    <a:pt x="461" y="9"/>
                  </a:lnTo>
                  <a:lnTo>
                    <a:pt x="457" y="5"/>
                  </a:lnTo>
                  <a:lnTo>
                    <a:pt x="455" y="4"/>
                  </a:lnTo>
                  <a:lnTo>
                    <a:pt x="451" y="1"/>
                  </a:lnTo>
                  <a:lnTo>
                    <a:pt x="448" y="0"/>
                  </a:lnTo>
                  <a:lnTo>
                    <a:pt x="445" y="0"/>
                  </a:lnTo>
                  <a:lnTo>
                    <a:pt x="442" y="0"/>
                  </a:lnTo>
                  <a:lnTo>
                    <a:pt x="436" y="2"/>
                  </a:lnTo>
                  <a:lnTo>
                    <a:pt x="432" y="7"/>
                  </a:lnTo>
                  <a:lnTo>
                    <a:pt x="429" y="11"/>
                  </a:lnTo>
                  <a:lnTo>
                    <a:pt x="429" y="15"/>
                  </a:lnTo>
                  <a:lnTo>
                    <a:pt x="429" y="20"/>
                  </a:lnTo>
                  <a:lnTo>
                    <a:pt x="432" y="26"/>
                  </a:lnTo>
                  <a:lnTo>
                    <a:pt x="432" y="30"/>
                  </a:lnTo>
                  <a:lnTo>
                    <a:pt x="433" y="35"/>
                  </a:lnTo>
                  <a:lnTo>
                    <a:pt x="433" y="39"/>
                  </a:lnTo>
                  <a:lnTo>
                    <a:pt x="434" y="44"/>
                  </a:lnTo>
                  <a:lnTo>
                    <a:pt x="433" y="48"/>
                  </a:lnTo>
                  <a:lnTo>
                    <a:pt x="433" y="53"/>
                  </a:lnTo>
                  <a:lnTo>
                    <a:pt x="433" y="56"/>
                  </a:lnTo>
                  <a:lnTo>
                    <a:pt x="433" y="61"/>
                  </a:lnTo>
                  <a:lnTo>
                    <a:pt x="432" y="65"/>
                  </a:lnTo>
                  <a:lnTo>
                    <a:pt x="431" y="70"/>
                  </a:lnTo>
                  <a:lnTo>
                    <a:pt x="429" y="74"/>
                  </a:lnTo>
                  <a:lnTo>
                    <a:pt x="427" y="79"/>
                  </a:lnTo>
                  <a:lnTo>
                    <a:pt x="426" y="83"/>
                  </a:lnTo>
                  <a:lnTo>
                    <a:pt x="423" y="88"/>
                  </a:lnTo>
                  <a:lnTo>
                    <a:pt x="421" y="91"/>
                  </a:lnTo>
                  <a:lnTo>
                    <a:pt x="419" y="96"/>
                  </a:lnTo>
                  <a:lnTo>
                    <a:pt x="414" y="100"/>
                  </a:lnTo>
                  <a:lnTo>
                    <a:pt x="411" y="105"/>
                  </a:lnTo>
                  <a:lnTo>
                    <a:pt x="406" y="109"/>
                  </a:lnTo>
                  <a:lnTo>
                    <a:pt x="402" y="115"/>
                  </a:lnTo>
                  <a:lnTo>
                    <a:pt x="396" y="119"/>
                  </a:lnTo>
                  <a:lnTo>
                    <a:pt x="391" y="123"/>
                  </a:lnTo>
                  <a:lnTo>
                    <a:pt x="386" y="128"/>
                  </a:lnTo>
                  <a:lnTo>
                    <a:pt x="381" y="133"/>
                  </a:lnTo>
                  <a:lnTo>
                    <a:pt x="377" y="134"/>
                  </a:lnTo>
                  <a:lnTo>
                    <a:pt x="374" y="135"/>
                  </a:lnTo>
                  <a:lnTo>
                    <a:pt x="371" y="138"/>
                  </a:lnTo>
                  <a:lnTo>
                    <a:pt x="368" y="140"/>
                  </a:lnTo>
                  <a:lnTo>
                    <a:pt x="364" y="141"/>
                  </a:lnTo>
                  <a:lnTo>
                    <a:pt x="362" y="144"/>
                  </a:lnTo>
                  <a:lnTo>
                    <a:pt x="358" y="145"/>
                  </a:lnTo>
                  <a:lnTo>
                    <a:pt x="356" y="148"/>
                  </a:lnTo>
                  <a:lnTo>
                    <a:pt x="351" y="149"/>
                  </a:lnTo>
                  <a:lnTo>
                    <a:pt x="348" y="151"/>
                  </a:lnTo>
                  <a:lnTo>
                    <a:pt x="344" y="153"/>
                  </a:lnTo>
                  <a:lnTo>
                    <a:pt x="341" y="154"/>
                  </a:lnTo>
                  <a:lnTo>
                    <a:pt x="338" y="157"/>
                  </a:lnTo>
                  <a:lnTo>
                    <a:pt x="334" y="158"/>
                  </a:lnTo>
                  <a:lnTo>
                    <a:pt x="331" y="160"/>
                  </a:lnTo>
                  <a:lnTo>
                    <a:pt x="327" y="162"/>
                  </a:lnTo>
                  <a:lnTo>
                    <a:pt x="323" y="163"/>
                  </a:lnTo>
                  <a:lnTo>
                    <a:pt x="319" y="164"/>
                  </a:lnTo>
                  <a:lnTo>
                    <a:pt x="316" y="165"/>
                  </a:lnTo>
                  <a:lnTo>
                    <a:pt x="312" y="167"/>
                  </a:lnTo>
                  <a:lnTo>
                    <a:pt x="308" y="168"/>
                  </a:lnTo>
                  <a:lnTo>
                    <a:pt x="304" y="169"/>
                  </a:lnTo>
                  <a:lnTo>
                    <a:pt x="300" y="170"/>
                  </a:lnTo>
                  <a:lnTo>
                    <a:pt x="297" y="173"/>
                  </a:lnTo>
                  <a:lnTo>
                    <a:pt x="293" y="173"/>
                  </a:lnTo>
                  <a:lnTo>
                    <a:pt x="289" y="174"/>
                  </a:lnTo>
                  <a:lnTo>
                    <a:pt x="285" y="175"/>
                  </a:lnTo>
                  <a:lnTo>
                    <a:pt x="282" y="177"/>
                  </a:lnTo>
                  <a:lnTo>
                    <a:pt x="278" y="178"/>
                  </a:lnTo>
                  <a:lnTo>
                    <a:pt x="274" y="179"/>
                  </a:lnTo>
                  <a:lnTo>
                    <a:pt x="270" y="180"/>
                  </a:lnTo>
                  <a:lnTo>
                    <a:pt x="267" y="182"/>
                  </a:lnTo>
                  <a:lnTo>
                    <a:pt x="263" y="182"/>
                  </a:lnTo>
                  <a:lnTo>
                    <a:pt x="259" y="183"/>
                  </a:lnTo>
                  <a:lnTo>
                    <a:pt x="254" y="184"/>
                  </a:lnTo>
                  <a:lnTo>
                    <a:pt x="252" y="185"/>
                  </a:lnTo>
                  <a:lnTo>
                    <a:pt x="248" y="185"/>
                  </a:lnTo>
                  <a:lnTo>
                    <a:pt x="243" y="187"/>
                  </a:lnTo>
                  <a:lnTo>
                    <a:pt x="239" y="188"/>
                  </a:lnTo>
                  <a:lnTo>
                    <a:pt x="235" y="188"/>
                  </a:lnTo>
                  <a:lnTo>
                    <a:pt x="232" y="189"/>
                  </a:lnTo>
                  <a:lnTo>
                    <a:pt x="229" y="189"/>
                  </a:lnTo>
                  <a:lnTo>
                    <a:pt x="224" y="190"/>
                  </a:lnTo>
                  <a:lnTo>
                    <a:pt x="222" y="192"/>
                  </a:lnTo>
                  <a:lnTo>
                    <a:pt x="218" y="192"/>
                  </a:lnTo>
                  <a:lnTo>
                    <a:pt x="214" y="193"/>
                  </a:lnTo>
                  <a:lnTo>
                    <a:pt x="210" y="193"/>
                  </a:lnTo>
                  <a:lnTo>
                    <a:pt x="208" y="194"/>
                  </a:lnTo>
                  <a:lnTo>
                    <a:pt x="202" y="194"/>
                  </a:lnTo>
                  <a:lnTo>
                    <a:pt x="197" y="194"/>
                  </a:lnTo>
                  <a:lnTo>
                    <a:pt x="190" y="194"/>
                  </a:lnTo>
                  <a:lnTo>
                    <a:pt x="185" y="194"/>
                  </a:lnTo>
                  <a:lnTo>
                    <a:pt x="179" y="194"/>
                  </a:lnTo>
                  <a:lnTo>
                    <a:pt x="174" y="194"/>
                  </a:lnTo>
                  <a:lnTo>
                    <a:pt x="169" y="194"/>
                  </a:lnTo>
                  <a:lnTo>
                    <a:pt x="164" y="194"/>
                  </a:lnTo>
                  <a:lnTo>
                    <a:pt x="159" y="193"/>
                  </a:lnTo>
                  <a:lnTo>
                    <a:pt x="154" y="193"/>
                  </a:lnTo>
                  <a:lnTo>
                    <a:pt x="149" y="192"/>
                  </a:lnTo>
                  <a:lnTo>
                    <a:pt x="144" y="192"/>
                  </a:lnTo>
                  <a:lnTo>
                    <a:pt x="139" y="190"/>
                  </a:lnTo>
                  <a:lnTo>
                    <a:pt x="134" y="189"/>
                  </a:lnTo>
                  <a:lnTo>
                    <a:pt x="129" y="188"/>
                  </a:lnTo>
                  <a:lnTo>
                    <a:pt x="125" y="188"/>
                  </a:lnTo>
                  <a:lnTo>
                    <a:pt x="120" y="185"/>
                  </a:lnTo>
                  <a:lnTo>
                    <a:pt x="115" y="184"/>
                  </a:lnTo>
                  <a:lnTo>
                    <a:pt x="110" y="182"/>
                  </a:lnTo>
                  <a:lnTo>
                    <a:pt x="106" y="180"/>
                  </a:lnTo>
                  <a:lnTo>
                    <a:pt x="101" y="179"/>
                  </a:lnTo>
                  <a:lnTo>
                    <a:pt x="98" y="177"/>
                  </a:lnTo>
                  <a:lnTo>
                    <a:pt x="93" y="174"/>
                  </a:lnTo>
                  <a:lnTo>
                    <a:pt x="89" y="173"/>
                  </a:lnTo>
                  <a:lnTo>
                    <a:pt x="85" y="170"/>
                  </a:lnTo>
                  <a:lnTo>
                    <a:pt x="81" y="168"/>
                  </a:lnTo>
                  <a:lnTo>
                    <a:pt x="78" y="165"/>
                  </a:lnTo>
                  <a:lnTo>
                    <a:pt x="74" y="163"/>
                  </a:lnTo>
                  <a:lnTo>
                    <a:pt x="70" y="160"/>
                  </a:lnTo>
                  <a:lnTo>
                    <a:pt x="66" y="158"/>
                  </a:lnTo>
                  <a:lnTo>
                    <a:pt x="64" y="154"/>
                  </a:lnTo>
                  <a:lnTo>
                    <a:pt x="61" y="153"/>
                  </a:lnTo>
                  <a:lnTo>
                    <a:pt x="58" y="148"/>
                  </a:lnTo>
                  <a:lnTo>
                    <a:pt x="54" y="145"/>
                  </a:lnTo>
                  <a:lnTo>
                    <a:pt x="51" y="141"/>
                  </a:lnTo>
                  <a:lnTo>
                    <a:pt x="49" y="138"/>
                  </a:lnTo>
                  <a:lnTo>
                    <a:pt x="46" y="134"/>
                  </a:lnTo>
                  <a:lnTo>
                    <a:pt x="44" y="130"/>
                  </a:lnTo>
                  <a:lnTo>
                    <a:pt x="42" y="126"/>
                  </a:lnTo>
                  <a:lnTo>
                    <a:pt x="41" y="123"/>
                  </a:lnTo>
                  <a:lnTo>
                    <a:pt x="39" y="119"/>
                  </a:lnTo>
                  <a:lnTo>
                    <a:pt x="37" y="115"/>
                  </a:lnTo>
                  <a:lnTo>
                    <a:pt x="36" y="111"/>
                  </a:lnTo>
                  <a:lnTo>
                    <a:pt x="36" y="109"/>
                  </a:lnTo>
                  <a:lnTo>
                    <a:pt x="36" y="104"/>
                  </a:lnTo>
                  <a:lnTo>
                    <a:pt x="35" y="100"/>
                  </a:lnTo>
                  <a:lnTo>
                    <a:pt x="35" y="96"/>
                  </a:lnTo>
                  <a:lnTo>
                    <a:pt x="36" y="94"/>
                  </a:lnTo>
                  <a:lnTo>
                    <a:pt x="35" y="89"/>
                  </a:lnTo>
                  <a:lnTo>
                    <a:pt x="34" y="84"/>
                  </a:lnTo>
                  <a:lnTo>
                    <a:pt x="32" y="80"/>
                  </a:lnTo>
                  <a:lnTo>
                    <a:pt x="30" y="76"/>
                  </a:lnTo>
                  <a:lnTo>
                    <a:pt x="27" y="74"/>
                  </a:lnTo>
                  <a:lnTo>
                    <a:pt x="25" y="71"/>
                  </a:lnTo>
                  <a:lnTo>
                    <a:pt x="22" y="70"/>
                  </a:lnTo>
                  <a:lnTo>
                    <a:pt x="19" y="69"/>
                  </a:lnTo>
                  <a:lnTo>
                    <a:pt x="16" y="69"/>
                  </a:lnTo>
                  <a:lnTo>
                    <a:pt x="12" y="69"/>
                  </a:lnTo>
                  <a:lnTo>
                    <a:pt x="10" y="70"/>
                  </a:lnTo>
                  <a:lnTo>
                    <a:pt x="7" y="73"/>
                  </a:lnTo>
                  <a:lnTo>
                    <a:pt x="5" y="76"/>
                  </a:lnTo>
                  <a:lnTo>
                    <a:pt x="4" y="80"/>
                  </a:lnTo>
                  <a:lnTo>
                    <a:pt x="2" y="81"/>
                  </a:lnTo>
                  <a:lnTo>
                    <a:pt x="1" y="84"/>
                  </a:lnTo>
                  <a:lnTo>
                    <a:pt x="1" y="88"/>
                  </a:lnTo>
                  <a:lnTo>
                    <a:pt x="1" y="91"/>
                  </a:lnTo>
                  <a:lnTo>
                    <a:pt x="0" y="96"/>
                  </a:lnTo>
                  <a:lnTo>
                    <a:pt x="1" y="103"/>
                  </a:lnTo>
                  <a:lnTo>
                    <a:pt x="1" y="108"/>
                  </a:lnTo>
                  <a:lnTo>
                    <a:pt x="2" y="114"/>
                  </a:lnTo>
                  <a:lnTo>
                    <a:pt x="2" y="119"/>
                  </a:lnTo>
                  <a:lnTo>
                    <a:pt x="4" y="124"/>
                  </a:lnTo>
                  <a:lnTo>
                    <a:pt x="6" y="130"/>
                  </a:lnTo>
                  <a:lnTo>
                    <a:pt x="9" y="135"/>
                  </a:lnTo>
                  <a:lnTo>
                    <a:pt x="10" y="141"/>
                  </a:lnTo>
                  <a:lnTo>
                    <a:pt x="14" y="146"/>
                  </a:lnTo>
                  <a:lnTo>
                    <a:pt x="16" y="151"/>
                  </a:lnTo>
                  <a:lnTo>
                    <a:pt x="20" y="157"/>
                  </a:lnTo>
                  <a:lnTo>
                    <a:pt x="24" y="162"/>
                  </a:lnTo>
                  <a:lnTo>
                    <a:pt x="27" y="167"/>
                  </a:lnTo>
                  <a:lnTo>
                    <a:pt x="32" y="172"/>
                  </a:lnTo>
                  <a:lnTo>
                    <a:pt x="37" y="177"/>
                  </a:lnTo>
                  <a:lnTo>
                    <a:pt x="41" y="180"/>
                  </a:lnTo>
                  <a:lnTo>
                    <a:pt x="44" y="183"/>
                  </a:lnTo>
                  <a:lnTo>
                    <a:pt x="49" y="187"/>
                  </a:lnTo>
                  <a:lnTo>
                    <a:pt x="53" y="190"/>
                  </a:lnTo>
                  <a:lnTo>
                    <a:pt x="56" y="193"/>
                  </a:lnTo>
                  <a:lnTo>
                    <a:pt x="61" y="197"/>
                  </a:lnTo>
                  <a:lnTo>
                    <a:pt x="66" y="199"/>
                  </a:lnTo>
                  <a:lnTo>
                    <a:pt x="71" y="202"/>
                  </a:lnTo>
                  <a:lnTo>
                    <a:pt x="76" y="204"/>
                  </a:lnTo>
                  <a:lnTo>
                    <a:pt x="81" y="207"/>
                  </a:lnTo>
                  <a:lnTo>
                    <a:pt x="86" y="209"/>
                  </a:lnTo>
                  <a:lnTo>
                    <a:pt x="91" y="212"/>
                  </a:lnTo>
                  <a:lnTo>
                    <a:pt x="96" y="213"/>
                  </a:lnTo>
                  <a:lnTo>
                    <a:pt x="101" y="215"/>
                  </a:lnTo>
                  <a:lnTo>
                    <a:pt x="108" y="218"/>
                  </a:lnTo>
                  <a:lnTo>
                    <a:pt x="113" y="219"/>
                  </a:lnTo>
                  <a:lnTo>
                    <a:pt x="119" y="220"/>
                  </a:lnTo>
                  <a:lnTo>
                    <a:pt x="124" y="222"/>
                  </a:lnTo>
                  <a:lnTo>
                    <a:pt x="130" y="223"/>
                  </a:lnTo>
                  <a:lnTo>
                    <a:pt x="136" y="224"/>
                  </a:lnTo>
                  <a:lnTo>
                    <a:pt x="141" y="225"/>
                  </a:lnTo>
                  <a:lnTo>
                    <a:pt x="148" y="225"/>
                  </a:lnTo>
                  <a:lnTo>
                    <a:pt x="151" y="225"/>
                  </a:lnTo>
                  <a:lnTo>
                    <a:pt x="154" y="227"/>
                  </a:lnTo>
                  <a:lnTo>
                    <a:pt x="158" y="227"/>
                  </a:lnTo>
                  <a:lnTo>
                    <a:pt x="160" y="228"/>
                  </a:lnTo>
                  <a:lnTo>
                    <a:pt x="166" y="228"/>
                  </a:lnTo>
                  <a:lnTo>
                    <a:pt x="173" y="228"/>
                  </a:lnTo>
                  <a:lnTo>
                    <a:pt x="175" y="228"/>
                  </a:lnTo>
                  <a:lnTo>
                    <a:pt x="178" y="228"/>
                  </a:lnTo>
                  <a:lnTo>
                    <a:pt x="182" y="228"/>
                  </a:lnTo>
                  <a:lnTo>
                    <a:pt x="185" y="229"/>
                  </a:lnTo>
                  <a:lnTo>
                    <a:pt x="188" y="228"/>
                  </a:lnTo>
                  <a:lnTo>
                    <a:pt x="192" y="228"/>
                  </a:lnTo>
                  <a:lnTo>
                    <a:pt x="194" y="228"/>
                  </a:lnTo>
                  <a:lnTo>
                    <a:pt x="198" y="228"/>
                  </a:lnTo>
                  <a:lnTo>
                    <a:pt x="202" y="228"/>
                  </a:lnTo>
                  <a:lnTo>
                    <a:pt x="204" y="228"/>
                  </a:lnTo>
                  <a:lnTo>
                    <a:pt x="208" y="228"/>
                  </a:lnTo>
                  <a:lnTo>
                    <a:pt x="212" y="228"/>
                  </a:lnTo>
                  <a:lnTo>
                    <a:pt x="215" y="227"/>
                  </a:lnTo>
                  <a:lnTo>
                    <a:pt x="219" y="225"/>
                  </a:lnTo>
                  <a:lnTo>
                    <a:pt x="223" y="225"/>
                  </a:lnTo>
                  <a:lnTo>
                    <a:pt x="227" y="225"/>
                  </a:lnTo>
                  <a:lnTo>
                    <a:pt x="230" y="224"/>
                  </a:lnTo>
                  <a:lnTo>
                    <a:pt x="235" y="223"/>
                  </a:lnTo>
                  <a:lnTo>
                    <a:pt x="239" y="223"/>
                  </a:lnTo>
                  <a:lnTo>
                    <a:pt x="244" y="222"/>
                  </a:lnTo>
                  <a:lnTo>
                    <a:pt x="248" y="220"/>
                  </a:lnTo>
                  <a:lnTo>
                    <a:pt x="253" y="219"/>
                  </a:lnTo>
                  <a:lnTo>
                    <a:pt x="257" y="219"/>
                  </a:lnTo>
                  <a:lnTo>
                    <a:pt x="260" y="218"/>
                  </a:lnTo>
                  <a:lnTo>
                    <a:pt x="265" y="217"/>
                  </a:lnTo>
                  <a:lnTo>
                    <a:pt x="269" y="215"/>
                  </a:lnTo>
                  <a:lnTo>
                    <a:pt x="273" y="214"/>
                  </a:lnTo>
                  <a:lnTo>
                    <a:pt x="278" y="214"/>
                  </a:lnTo>
                  <a:lnTo>
                    <a:pt x="282" y="213"/>
                  </a:lnTo>
                  <a:lnTo>
                    <a:pt x="287" y="212"/>
                  </a:lnTo>
                  <a:lnTo>
                    <a:pt x="290" y="209"/>
                  </a:lnTo>
                  <a:lnTo>
                    <a:pt x="294" y="208"/>
                  </a:lnTo>
                  <a:lnTo>
                    <a:pt x="298" y="207"/>
                  </a:lnTo>
                  <a:lnTo>
                    <a:pt x="303" y="205"/>
                  </a:lnTo>
                  <a:lnTo>
                    <a:pt x="307" y="204"/>
                  </a:lnTo>
                  <a:lnTo>
                    <a:pt x="312" y="203"/>
                  </a:lnTo>
                  <a:lnTo>
                    <a:pt x="316" y="202"/>
                  </a:lnTo>
                  <a:lnTo>
                    <a:pt x="319" y="200"/>
                  </a:lnTo>
                  <a:lnTo>
                    <a:pt x="323" y="198"/>
                  </a:lnTo>
                  <a:lnTo>
                    <a:pt x="328" y="197"/>
                  </a:lnTo>
                  <a:lnTo>
                    <a:pt x="332" y="195"/>
                  </a:lnTo>
                  <a:lnTo>
                    <a:pt x="337" y="194"/>
                  </a:lnTo>
                  <a:lnTo>
                    <a:pt x="341" y="192"/>
                  </a:lnTo>
                  <a:lnTo>
                    <a:pt x="344" y="190"/>
                  </a:lnTo>
                  <a:lnTo>
                    <a:pt x="348" y="188"/>
                  </a:lnTo>
                  <a:lnTo>
                    <a:pt x="352" y="187"/>
                  </a:lnTo>
                  <a:lnTo>
                    <a:pt x="356" y="184"/>
                  </a:lnTo>
                  <a:lnTo>
                    <a:pt x="359" y="183"/>
                  </a:lnTo>
                  <a:lnTo>
                    <a:pt x="363" y="180"/>
                  </a:lnTo>
                  <a:lnTo>
                    <a:pt x="367" y="179"/>
                  </a:lnTo>
                  <a:lnTo>
                    <a:pt x="371" y="177"/>
                  </a:lnTo>
                  <a:lnTo>
                    <a:pt x="376" y="174"/>
                  </a:lnTo>
                  <a:lnTo>
                    <a:pt x="378" y="173"/>
                  </a:lnTo>
                  <a:lnTo>
                    <a:pt x="382" y="170"/>
                  </a:lnTo>
                  <a:lnTo>
                    <a:pt x="386" y="168"/>
                  </a:lnTo>
                  <a:lnTo>
                    <a:pt x="389" y="167"/>
                  </a:lnTo>
                  <a:lnTo>
                    <a:pt x="393" y="164"/>
                  </a:lnTo>
                  <a:lnTo>
                    <a:pt x="396" y="162"/>
                  </a:lnTo>
                  <a:lnTo>
                    <a:pt x="399" y="159"/>
                  </a:lnTo>
                  <a:lnTo>
                    <a:pt x="403" y="158"/>
                  </a:lnTo>
                  <a:lnTo>
                    <a:pt x="409" y="153"/>
                  </a:lnTo>
                  <a:lnTo>
                    <a:pt x="416" y="148"/>
                  </a:lnTo>
                  <a:lnTo>
                    <a:pt x="421" y="141"/>
                  </a:lnTo>
                  <a:lnTo>
                    <a:pt x="427" y="136"/>
                  </a:lnTo>
                  <a:lnTo>
                    <a:pt x="433" y="131"/>
                  </a:lnTo>
                  <a:lnTo>
                    <a:pt x="438" y="126"/>
                  </a:lnTo>
                  <a:lnTo>
                    <a:pt x="442" y="120"/>
                  </a:lnTo>
                  <a:lnTo>
                    <a:pt x="447" y="115"/>
                  </a:lnTo>
                  <a:lnTo>
                    <a:pt x="451" y="109"/>
                  </a:lnTo>
                  <a:lnTo>
                    <a:pt x="453" y="103"/>
                  </a:lnTo>
                  <a:lnTo>
                    <a:pt x="456" y="96"/>
                  </a:lnTo>
                  <a:lnTo>
                    <a:pt x="460" y="91"/>
                  </a:lnTo>
                  <a:lnTo>
                    <a:pt x="461" y="85"/>
                  </a:lnTo>
                  <a:lnTo>
                    <a:pt x="463" y="79"/>
                  </a:lnTo>
                  <a:lnTo>
                    <a:pt x="465" y="74"/>
                  </a:lnTo>
                  <a:lnTo>
                    <a:pt x="466" y="68"/>
                  </a:lnTo>
                  <a:lnTo>
                    <a:pt x="466" y="64"/>
                  </a:lnTo>
                  <a:lnTo>
                    <a:pt x="467" y="61"/>
                  </a:lnTo>
                  <a:lnTo>
                    <a:pt x="467" y="58"/>
                  </a:lnTo>
                  <a:lnTo>
                    <a:pt x="467" y="55"/>
                  </a:lnTo>
                  <a:lnTo>
                    <a:pt x="467" y="51"/>
                  </a:lnTo>
                  <a:lnTo>
                    <a:pt x="467" y="49"/>
                  </a:lnTo>
                  <a:lnTo>
                    <a:pt x="467" y="45"/>
                  </a:lnTo>
                  <a:lnTo>
                    <a:pt x="467" y="43"/>
                  </a:lnTo>
                  <a:lnTo>
                    <a:pt x="467" y="39"/>
                  </a:lnTo>
                  <a:lnTo>
                    <a:pt x="467" y="36"/>
                  </a:lnTo>
                  <a:lnTo>
                    <a:pt x="466" y="33"/>
                  </a:lnTo>
                  <a:lnTo>
                    <a:pt x="466" y="30"/>
                  </a:lnTo>
                  <a:lnTo>
                    <a:pt x="466" y="26"/>
                  </a:lnTo>
                  <a:lnTo>
                    <a:pt x="465" y="24"/>
                  </a:lnTo>
                  <a:lnTo>
                    <a:pt x="465" y="20"/>
                  </a:lnTo>
                  <a:lnTo>
                    <a:pt x="465"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4"/>
            <p:cNvSpPr>
              <a:spLocks/>
            </p:cNvSpPr>
            <p:nvPr/>
          </p:nvSpPr>
          <p:spPr bwMode="auto">
            <a:xfrm>
              <a:off x="3891" y="694"/>
              <a:ext cx="249" cy="343"/>
            </a:xfrm>
            <a:custGeom>
              <a:avLst/>
              <a:gdLst>
                <a:gd name="T0" fmla="*/ 12 w 500"/>
                <a:gd name="T1" fmla="*/ 3 h 686"/>
                <a:gd name="T2" fmla="*/ 13 w 500"/>
                <a:gd name="T3" fmla="*/ 2 h 686"/>
                <a:gd name="T4" fmla="*/ 15 w 500"/>
                <a:gd name="T5" fmla="*/ 1 h 686"/>
                <a:gd name="T6" fmla="*/ 13 w 500"/>
                <a:gd name="T7" fmla="*/ 1 h 686"/>
                <a:gd name="T8" fmla="*/ 12 w 500"/>
                <a:gd name="T9" fmla="*/ 2 h 686"/>
                <a:gd name="T10" fmla="*/ 10 w 500"/>
                <a:gd name="T11" fmla="*/ 2 h 686"/>
                <a:gd name="T12" fmla="*/ 8 w 500"/>
                <a:gd name="T13" fmla="*/ 2 h 686"/>
                <a:gd name="T14" fmla="*/ 5 w 500"/>
                <a:gd name="T15" fmla="*/ 3 h 686"/>
                <a:gd name="T16" fmla="*/ 2 w 500"/>
                <a:gd name="T17" fmla="*/ 5 h 686"/>
                <a:gd name="T18" fmla="*/ 1 w 500"/>
                <a:gd name="T19" fmla="*/ 7 h 686"/>
                <a:gd name="T20" fmla="*/ 0 w 500"/>
                <a:gd name="T21" fmla="*/ 9 h 686"/>
                <a:gd name="T22" fmla="*/ 0 w 500"/>
                <a:gd name="T23" fmla="*/ 10 h 686"/>
                <a:gd name="T24" fmla="*/ 0 w 500"/>
                <a:gd name="T25" fmla="*/ 12 h 686"/>
                <a:gd name="T26" fmla="*/ 0 w 500"/>
                <a:gd name="T27" fmla="*/ 14 h 686"/>
                <a:gd name="T28" fmla="*/ 0 w 500"/>
                <a:gd name="T29" fmla="*/ 16 h 686"/>
                <a:gd name="T30" fmla="*/ 0 w 500"/>
                <a:gd name="T31" fmla="*/ 18 h 686"/>
                <a:gd name="T32" fmla="*/ 0 w 500"/>
                <a:gd name="T33" fmla="*/ 20 h 686"/>
                <a:gd name="T34" fmla="*/ 1 w 500"/>
                <a:gd name="T35" fmla="*/ 19 h 686"/>
                <a:gd name="T36" fmla="*/ 3 w 500"/>
                <a:gd name="T37" fmla="*/ 18 h 686"/>
                <a:gd name="T38" fmla="*/ 4 w 500"/>
                <a:gd name="T39" fmla="*/ 18 h 686"/>
                <a:gd name="T40" fmla="*/ 5 w 500"/>
                <a:gd name="T41" fmla="*/ 20 h 686"/>
                <a:gd name="T42" fmla="*/ 5 w 500"/>
                <a:gd name="T43" fmla="*/ 21 h 686"/>
                <a:gd name="T44" fmla="*/ 7 w 500"/>
                <a:gd name="T45" fmla="*/ 21 h 686"/>
                <a:gd name="T46" fmla="*/ 8 w 500"/>
                <a:gd name="T47" fmla="*/ 21 h 686"/>
                <a:gd name="T48" fmla="*/ 10 w 500"/>
                <a:gd name="T49" fmla="*/ 22 h 686"/>
                <a:gd name="T50" fmla="*/ 10 w 500"/>
                <a:gd name="T51" fmla="*/ 20 h 686"/>
                <a:gd name="T52" fmla="*/ 8 w 500"/>
                <a:gd name="T53" fmla="*/ 19 h 686"/>
                <a:gd name="T54" fmla="*/ 6 w 500"/>
                <a:gd name="T55" fmla="*/ 20 h 686"/>
                <a:gd name="T56" fmla="*/ 6 w 500"/>
                <a:gd name="T57" fmla="*/ 19 h 686"/>
                <a:gd name="T58" fmla="*/ 5 w 500"/>
                <a:gd name="T59" fmla="*/ 17 h 686"/>
                <a:gd name="T60" fmla="*/ 4 w 500"/>
                <a:gd name="T61" fmla="*/ 17 h 686"/>
                <a:gd name="T62" fmla="*/ 2 w 500"/>
                <a:gd name="T63" fmla="*/ 18 h 686"/>
                <a:gd name="T64" fmla="*/ 1 w 500"/>
                <a:gd name="T65" fmla="*/ 18 h 686"/>
                <a:gd name="T66" fmla="*/ 1 w 500"/>
                <a:gd name="T67" fmla="*/ 16 h 686"/>
                <a:gd name="T68" fmla="*/ 1 w 500"/>
                <a:gd name="T69" fmla="*/ 13 h 686"/>
                <a:gd name="T70" fmla="*/ 1 w 500"/>
                <a:gd name="T71" fmla="*/ 11 h 686"/>
                <a:gd name="T72" fmla="*/ 2 w 500"/>
                <a:gd name="T73" fmla="*/ 9 h 686"/>
                <a:gd name="T74" fmla="*/ 2 w 500"/>
                <a:gd name="T75" fmla="*/ 8 h 686"/>
                <a:gd name="T76" fmla="*/ 3 w 500"/>
                <a:gd name="T77" fmla="*/ 6 h 686"/>
                <a:gd name="T78" fmla="*/ 5 w 500"/>
                <a:gd name="T79" fmla="*/ 5 h 686"/>
                <a:gd name="T80" fmla="*/ 7 w 500"/>
                <a:gd name="T81" fmla="*/ 4 h 686"/>
                <a:gd name="T82" fmla="*/ 9 w 500"/>
                <a:gd name="T83" fmla="*/ 4 h 686"/>
                <a:gd name="T84" fmla="*/ 8 w 500"/>
                <a:gd name="T85" fmla="*/ 6 h 686"/>
                <a:gd name="T86" fmla="*/ 7 w 500"/>
                <a:gd name="T87" fmla="*/ 8 h 686"/>
                <a:gd name="T88" fmla="*/ 7 w 500"/>
                <a:gd name="T89" fmla="*/ 9 h 686"/>
                <a:gd name="T90" fmla="*/ 8 w 500"/>
                <a:gd name="T91" fmla="*/ 7 h 686"/>
                <a:gd name="T92" fmla="*/ 9 w 500"/>
                <a:gd name="T93" fmla="*/ 5 h 686"/>
                <a:gd name="T94" fmla="*/ 11 w 500"/>
                <a:gd name="T95" fmla="*/ 4 h 686"/>
                <a:gd name="T96" fmla="*/ 13 w 500"/>
                <a:gd name="T97" fmla="*/ 5 h 686"/>
                <a:gd name="T98" fmla="*/ 14 w 500"/>
                <a:gd name="T99" fmla="*/ 7 h 686"/>
                <a:gd name="T100" fmla="*/ 14 w 500"/>
                <a:gd name="T101" fmla="*/ 9 h 686"/>
                <a:gd name="T102" fmla="*/ 14 w 500"/>
                <a:gd name="T103" fmla="*/ 11 h 686"/>
                <a:gd name="T104" fmla="*/ 13 w 500"/>
                <a:gd name="T105" fmla="*/ 12 h 686"/>
                <a:gd name="T106" fmla="*/ 13 w 500"/>
                <a:gd name="T107" fmla="*/ 14 h 686"/>
                <a:gd name="T108" fmla="*/ 13 w 500"/>
                <a:gd name="T109" fmla="*/ 15 h 686"/>
                <a:gd name="T110" fmla="*/ 13 w 500"/>
                <a:gd name="T111" fmla="*/ 17 h 686"/>
                <a:gd name="T112" fmla="*/ 14 w 500"/>
                <a:gd name="T113" fmla="*/ 16 h 686"/>
                <a:gd name="T114" fmla="*/ 14 w 500"/>
                <a:gd name="T115" fmla="*/ 14 h 686"/>
                <a:gd name="T116" fmla="*/ 14 w 500"/>
                <a:gd name="T117" fmla="*/ 13 h 686"/>
                <a:gd name="T118" fmla="*/ 15 w 500"/>
                <a:gd name="T119" fmla="*/ 11 h 686"/>
                <a:gd name="T120" fmla="*/ 15 w 500"/>
                <a:gd name="T121" fmla="*/ 9 h 686"/>
                <a:gd name="T122" fmla="*/ 15 w 500"/>
                <a:gd name="T123" fmla="*/ 7 h 686"/>
                <a:gd name="T124" fmla="*/ 14 w 500"/>
                <a:gd name="T125" fmla="*/ 5 h 6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00" h="686">
                  <a:moveTo>
                    <a:pt x="450" y="111"/>
                  </a:moveTo>
                  <a:lnTo>
                    <a:pt x="446" y="107"/>
                  </a:lnTo>
                  <a:lnTo>
                    <a:pt x="443" y="105"/>
                  </a:lnTo>
                  <a:lnTo>
                    <a:pt x="441" y="101"/>
                  </a:lnTo>
                  <a:lnTo>
                    <a:pt x="437" y="99"/>
                  </a:lnTo>
                  <a:lnTo>
                    <a:pt x="435" y="95"/>
                  </a:lnTo>
                  <a:lnTo>
                    <a:pt x="431" y="92"/>
                  </a:lnTo>
                  <a:lnTo>
                    <a:pt x="427" y="90"/>
                  </a:lnTo>
                  <a:lnTo>
                    <a:pt x="425" y="87"/>
                  </a:lnTo>
                  <a:lnTo>
                    <a:pt x="421" y="85"/>
                  </a:lnTo>
                  <a:lnTo>
                    <a:pt x="417" y="82"/>
                  </a:lnTo>
                  <a:lnTo>
                    <a:pt x="413" y="80"/>
                  </a:lnTo>
                  <a:lnTo>
                    <a:pt x="411" y="79"/>
                  </a:lnTo>
                  <a:lnTo>
                    <a:pt x="406" y="76"/>
                  </a:lnTo>
                  <a:lnTo>
                    <a:pt x="403" y="75"/>
                  </a:lnTo>
                  <a:lnTo>
                    <a:pt x="398" y="74"/>
                  </a:lnTo>
                  <a:lnTo>
                    <a:pt x="396" y="72"/>
                  </a:lnTo>
                  <a:lnTo>
                    <a:pt x="400" y="69"/>
                  </a:lnTo>
                  <a:lnTo>
                    <a:pt x="405" y="65"/>
                  </a:lnTo>
                  <a:lnTo>
                    <a:pt x="408" y="61"/>
                  </a:lnTo>
                  <a:lnTo>
                    <a:pt x="413" y="59"/>
                  </a:lnTo>
                  <a:lnTo>
                    <a:pt x="418" y="55"/>
                  </a:lnTo>
                  <a:lnTo>
                    <a:pt x="422" y="52"/>
                  </a:lnTo>
                  <a:lnTo>
                    <a:pt x="427" y="50"/>
                  </a:lnTo>
                  <a:lnTo>
                    <a:pt x="432" y="47"/>
                  </a:lnTo>
                  <a:lnTo>
                    <a:pt x="436" y="45"/>
                  </a:lnTo>
                  <a:lnTo>
                    <a:pt x="441" y="42"/>
                  </a:lnTo>
                  <a:lnTo>
                    <a:pt x="445" y="40"/>
                  </a:lnTo>
                  <a:lnTo>
                    <a:pt x="450" y="40"/>
                  </a:lnTo>
                  <a:lnTo>
                    <a:pt x="453" y="37"/>
                  </a:lnTo>
                  <a:lnTo>
                    <a:pt x="457" y="36"/>
                  </a:lnTo>
                  <a:lnTo>
                    <a:pt x="461" y="35"/>
                  </a:lnTo>
                  <a:lnTo>
                    <a:pt x="465" y="35"/>
                  </a:lnTo>
                  <a:lnTo>
                    <a:pt x="470" y="33"/>
                  </a:lnTo>
                  <a:lnTo>
                    <a:pt x="474" y="31"/>
                  </a:lnTo>
                  <a:lnTo>
                    <a:pt x="476" y="28"/>
                  </a:lnTo>
                  <a:lnTo>
                    <a:pt x="480" y="26"/>
                  </a:lnTo>
                  <a:lnTo>
                    <a:pt x="481" y="22"/>
                  </a:lnTo>
                  <a:lnTo>
                    <a:pt x="482" y="20"/>
                  </a:lnTo>
                  <a:lnTo>
                    <a:pt x="482" y="16"/>
                  </a:lnTo>
                  <a:lnTo>
                    <a:pt x="482" y="13"/>
                  </a:lnTo>
                  <a:lnTo>
                    <a:pt x="481" y="10"/>
                  </a:lnTo>
                  <a:lnTo>
                    <a:pt x="480" y="7"/>
                  </a:lnTo>
                  <a:lnTo>
                    <a:pt x="477" y="5"/>
                  </a:lnTo>
                  <a:lnTo>
                    <a:pt x="475" y="2"/>
                  </a:lnTo>
                  <a:lnTo>
                    <a:pt x="470" y="1"/>
                  </a:lnTo>
                  <a:lnTo>
                    <a:pt x="467" y="0"/>
                  </a:lnTo>
                  <a:lnTo>
                    <a:pt x="462" y="0"/>
                  </a:lnTo>
                  <a:lnTo>
                    <a:pt x="458" y="1"/>
                  </a:lnTo>
                  <a:lnTo>
                    <a:pt x="455" y="1"/>
                  </a:lnTo>
                  <a:lnTo>
                    <a:pt x="452" y="2"/>
                  </a:lnTo>
                  <a:lnTo>
                    <a:pt x="448" y="2"/>
                  </a:lnTo>
                  <a:lnTo>
                    <a:pt x="446" y="3"/>
                  </a:lnTo>
                  <a:lnTo>
                    <a:pt x="442" y="5"/>
                  </a:lnTo>
                  <a:lnTo>
                    <a:pt x="440" y="6"/>
                  </a:lnTo>
                  <a:lnTo>
                    <a:pt x="436" y="7"/>
                  </a:lnTo>
                  <a:lnTo>
                    <a:pt x="433" y="8"/>
                  </a:lnTo>
                  <a:lnTo>
                    <a:pt x="430" y="10"/>
                  </a:lnTo>
                  <a:lnTo>
                    <a:pt x="426" y="12"/>
                  </a:lnTo>
                  <a:lnTo>
                    <a:pt x="423" y="13"/>
                  </a:lnTo>
                  <a:lnTo>
                    <a:pt x="420" y="15"/>
                  </a:lnTo>
                  <a:lnTo>
                    <a:pt x="417" y="17"/>
                  </a:lnTo>
                  <a:lnTo>
                    <a:pt x="413" y="18"/>
                  </a:lnTo>
                  <a:lnTo>
                    <a:pt x="410" y="21"/>
                  </a:lnTo>
                  <a:lnTo>
                    <a:pt x="407" y="23"/>
                  </a:lnTo>
                  <a:lnTo>
                    <a:pt x="403" y="25"/>
                  </a:lnTo>
                  <a:lnTo>
                    <a:pt x="400" y="27"/>
                  </a:lnTo>
                  <a:lnTo>
                    <a:pt x="397" y="28"/>
                  </a:lnTo>
                  <a:lnTo>
                    <a:pt x="393" y="31"/>
                  </a:lnTo>
                  <a:lnTo>
                    <a:pt x="390" y="33"/>
                  </a:lnTo>
                  <a:lnTo>
                    <a:pt x="386" y="35"/>
                  </a:lnTo>
                  <a:lnTo>
                    <a:pt x="383" y="37"/>
                  </a:lnTo>
                  <a:lnTo>
                    <a:pt x="380" y="40"/>
                  </a:lnTo>
                  <a:lnTo>
                    <a:pt x="377" y="42"/>
                  </a:lnTo>
                  <a:lnTo>
                    <a:pt x="373" y="45"/>
                  </a:lnTo>
                  <a:lnTo>
                    <a:pt x="370" y="46"/>
                  </a:lnTo>
                  <a:lnTo>
                    <a:pt x="367" y="50"/>
                  </a:lnTo>
                  <a:lnTo>
                    <a:pt x="361" y="54"/>
                  </a:lnTo>
                  <a:lnTo>
                    <a:pt x="355" y="60"/>
                  </a:lnTo>
                  <a:lnTo>
                    <a:pt x="352" y="59"/>
                  </a:lnTo>
                  <a:lnTo>
                    <a:pt x="348" y="57"/>
                  </a:lnTo>
                  <a:lnTo>
                    <a:pt x="345" y="57"/>
                  </a:lnTo>
                  <a:lnTo>
                    <a:pt x="342" y="57"/>
                  </a:lnTo>
                  <a:lnTo>
                    <a:pt x="338" y="56"/>
                  </a:lnTo>
                  <a:lnTo>
                    <a:pt x="334" y="56"/>
                  </a:lnTo>
                  <a:lnTo>
                    <a:pt x="331" y="56"/>
                  </a:lnTo>
                  <a:lnTo>
                    <a:pt x="328" y="56"/>
                  </a:lnTo>
                  <a:lnTo>
                    <a:pt x="324" y="56"/>
                  </a:lnTo>
                  <a:lnTo>
                    <a:pt x="321" y="56"/>
                  </a:lnTo>
                  <a:lnTo>
                    <a:pt x="317" y="56"/>
                  </a:lnTo>
                  <a:lnTo>
                    <a:pt x="314" y="56"/>
                  </a:lnTo>
                  <a:lnTo>
                    <a:pt x="309" y="56"/>
                  </a:lnTo>
                  <a:lnTo>
                    <a:pt x="307" y="56"/>
                  </a:lnTo>
                  <a:lnTo>
                    <a:pt x="303" y="56"/>
                  </a:lnTo>
                  <a:lnTo>
                    <a:pt x="299" y="56"/>
                  </a:lnTo>
                  <a:lnTo>
                    <a:pt x="289" y="56"/>
                  </a:lnTo>
                  <a:lnTo>
                    <a:pt x="281" y="57"/>
                  </a:lnTo>
                  <a:lnTo>
                    <a:pt x="272" y="59"/>
                  </a:lnTo>
                  <a:lnTo>
                    <a:pt x="264" y="60"/>
                  </a:lnTo>
                  <a:lnTo>
                    <a:pt x="256" y="60"/>
                  </a:lnTo>
                  <a:lnTo>
                    <a:pt x="247" y="62"/>
                  </a:lnTo>
                  <a:lnTo>
                    <a:pt x="239" y="64"/>
                  </a:lnTo>
                  <a:lnTo>
                    <a:pt x="232" y="66"/>
                  </a:lnTo>
                  <a:lnTo>
                    <a:pt x="223" y="67"/>
                  </a:lnTo>
                  <a:lnTo>
                    <a:pt x="216" y="70"/>
                  </a:lnTo>
                  <a:lnTo>
                    <a:pt x="208" y="72"/>
                  </a:lnTo>
                  <a:lnTo>
                    <a:pt x="200" y="75"/>
                  </a:lnTo>
                  <a:lnTo>
                    <a:pt x="194" y="77"/>
                  </a:lnTo>
                  <a:lnTo>
                    <a:pt x="187" y="80"/>
                  </a:lnTo>
                  <a:lnTo>
                    <a:pt x="180" y="82"/>
                  </a:lnTo>
                  <a:lnTo>
                    <a:pt x="174" y="86"/>
                  </a:lnTo>
                  <a:lnTo>
                    <a:pt x="168" y="89"/>
                  </a:lnTo>
                  <a:lnTo>
                    <a:pt x="162" y="92"/>
                  </a:lnTo>
                  <a:lnTo>
                    <a:pt x="155" y="95"/>
                  </a:lnTo>
                  <a:lnTo>
                    <a:pt x="149" y="99"/>
                  </a:lnTo>
                  <a:lnTo>
                    <a:pt x="143" y="102"/>
                  </a:lnTo>
                  <a:lnTo>
                    <a:pt x="138" y="105"/>
                  </a:lnTo>
                  <a:lnTo>
                    <a:pt x="133" y="109"/>
                  </a:lnTo>
                  <a:lnTo>
                    <a:pt x="128" y="112"/>
                  </a:lnTo>
                  <a:lnTo>
                    <a:pt x="123" y="116"/>
                  </a:lnTo>
                  <a:lnTo>
                    <a:pt x="118" y="120"/>
                  </a:lnTo>
                  <a:lnTo>
                    <a:pt x="113" y="125"/>
                  </a:lnTo>
                  <a:lnTo>
                    <a:pt x="109" y="129"/>
                  </a:lnTo>
                  <a:lnTo>
                    <a:pt x="104" y="132"/>
                  </a:lnTo>
                  <a:lnTo>
                    <a:pt x="99" y="137"/>
                  </a:lnTo>
                  <a:lnTo>
                    <a:pt x="95" y="141"/>
                  </a:lnTo>
                  <a:lnTo>
                    <a:pt x="92" y="145"/>
                  </a:lnTo>
                  <a:lnTo>
                    <a:pt x="88" y="150"/>
                  </a:lnTo>
                  <a:lnTo>
                    <a:pt x="84" y="154"/>
                  </a:lnTo>
                  <a:lnTo>
                    <a:pt x="80" y="157"/>
                  </a:lnTo>
                  <a:lnTo>
                    <a:pt x="76" y="162"/>
                  </a:lnTo>
                  <a:lnTo>
                    <a:pt x="73" y="166"/>
                  </a:lnTo>
                  <a:lnTo>
                    <a:pt x="70" y="171"/>
                  </a:lnTo>
                  <a:lnTo>
                    <a:pt x="66" y="175"/>
                  </a:lnTo>
                  <a:lnTo>
                    <a:pt x="65" y="180"/>
                  </a:lnTo>
                  <a:lnTo>
                    <a:pt x="61" y="184"/>
                  </a:lnTo>
                  <a:lnTo>
                    <a:pt x="59" y="189"/>
                  </a:lnTo>
                  <a:lnTo>
                    <a:pt x="55" y="192"/>
                  </a:lnTo>
                  <a:lnTo>
                    <a:pt x="54" y="198"/>
                  </a:lnTo>
                  <a:lnTo>
                    <a:pt x="51" y="201"/>
                  </a:lnTo>
                  <a:lnTo>
                    <a:pt x="49" y="206"/>
                  </a:lnTo>
                  <a:lnTo>
                    <a:pt x="48" y="210"/>
                  </a:lnTo>
                  <a:lnTo>
                    <a:pt x="46" y="215"/>
                  </a:lnTo>
                  <a:lnTo>
                    <a:pt x="44" y="219"/>
                  </a:lnTo>
                  <a:lnTo>
                    <a:pt x="41" y="223"/>
                  </a:lnTo>
                  <a:lnTo>
                    <a:pt x="40" y="228"/>
                  </a:lnTo>
                  <a:lnTo>
                    <a:pt x="39" y="231"/>
                  </a:lnTo>
                  <a:lnTo>
                    <a:pt x="38" y="235"/>
                  </a:lnTo>
                  <a:lnTo>
                    <a:pt x="36" y="240"/>
                  </a:lnTo>
                  <a:lnTo>
                    <a:pt x="35" y="244"/>
                  </a:lnTo>
                  <a:lnTo>
                    <a:pt x="34" y="248"/>
                  </a:lnTo>
                  <a:lnTo>
                    <a:pt x="33" y="251"/>
                  </a:lnTo>
                  <a:lnTo>
                    <a:pt x="33" y="255"/>
                  </a:lnTo>
                  <a:lnTo>
                    <a:pt x="31" y="259"/>
                  </a:lnTo>
                  <a:lnTo>
                    <a:pt x="31" y="263"/>
                  </a:lnTo>
                  <a:lnTo>
                    <a:pt x="30" y="266"/>
                  </a:lnTo>
                  <a:lnTo>
                    <a:pt x="30" y="270"/>
                  </a:lnTo>
                  <a:lnTo>
                    <a:pt x="30" y="274"/>
                  </a:lnTo>
                  <a:lnTo>
                    <a:pt x="30" y="276"/>
                  </a:lnTo>
                  <a:lnTo>
                    <a:pt x="30" y="281"/>
                  </a:lnTo>
                  <a:lnTo>
                    <a:pt x="29" y="286"/>
                  </a:lnTo>
                  <a:lnTo>
                    <a:pt x="29" y="289"/>
                  </a:lnTo>
                  <a:lnTo>
                    <a:pt x="29" y="291"/>
                  </a:lnTo>
                  <a:lnTo>
                    <a:pt x="29" y="295"/>
                  </a:lnTo>
                  <a:lnTo>
                    <a:pt x="29" y="299"/>
                  </a:lnTo>
                  <a:lnTo>
                    <a:pt x="28" y="301"/>
                  </a:lnTo>
                  <a:lnTo>
                    <a:pt x="28" y="305"/>
                  </a:lnTo>
                  <a:lnTo>
                    <a:pt x="26" y="309"/>
                  </a:lnTo>
                  <a:lnTo>
                    <a:pt x="26" y="313"/>
                  </a:lnTo>
                  <a:lnTo>
                    <a:pt x="26" y="316"/>
                  </a:lnTo>
                  <a:lnTo>
                    <a:pt x="26" y="320"/>
                  </a:lnTo>
                  <a:lnTo>
                    <a:pt x="25" y="325"/>
                  </a:lnTo>
                  <a:lnTo>
                    <a:pt x="25" y="329"/>
                  </a:lnTo>
                  <a:lnTo>
                    <a:pt x="24" y="333"/>
                  </a:lnTo>
                  <a:lnTo>
                    <a:pt x="24" y="338"/>
                  </a:lnTo>
                  <a:lnTo>
                    <a:pt x="23" y="342"/>
                  </a:lnTo>
                  <a:lnTo>
                    <a:pt x="23" y="347"/>
                  </a:lnTo>
                  <a:lnTo>
                    <a:pt x="23" y="352"/>
                  </a:lnTo>
                  <a:lnTo>
                    <a:pt x="21" y="355"/>
                  </a:lnTo>
                  <a:lnTo>
                    <a:pt x="21" y="360"/>
                  </a:lnTo>
                  <a:lnTo>
                    <a:pt x="21" y="365"/>
                  </a:lnTo>
                  <a:lnTo>
                    <a:pt x="20" y="370"/>
                  </a:lnTo>
                  <a:lnTo>
                    <a:pt x="20" y="375"/>
                  </a:lnTo>
                  <a:lnTo>
                    <a:pt x="19" y="380"/>
                  </a:lnTo>
                  <a:lnTo>
                    <a:pt x="19" y="385"/>
                  </a:lnTo>
                  <a:lnTo>
                    <a:pt x="19" y="392"/>
                  </a:lnTo>
                  <a:lnTo>
                    <a:pt x="18" y="397"/>
                  </a:lnTo>
                  <a:lnTo>
                    <a:pt x="18" y="402"/>
                  </a:lnTo>
                  <a:lnTo>
                    <a:pt x="18" y="407"/>
                  </a:lnTo>
                  <a:lnTo>
                    <a:pt x="16" y="410"/>
                  </a:lnTo>
                  <a:lnTo>
                    <a:pt x="15" y="415"/>
                  </a:lnTo>
                  <a:lnTo>
                    <a:pt x="15" y="419"/>
                  </a:lnTo>
                  <a:lnTo>
                    <a:pt x="15" y="424"/>
                  </a:lnTo>
                  <a:lnTo>
                    <a:pt x="14" y="428"/>
                  </a:lnTo>
                  <a:lnTo>
                    <a:pt x="14" y="433"/>
                  </a:lnTo>
                  <a:lnTo>
                    <a:pt x="13" y="437"/>
                  </a:lnTo>
                  <a:lnTo>
                    <a:pt x="13" y="442"/>
                  </a:lnTo>
                  <a:lnTo>
                    <a:pt x="13" y="445"/>
                  </a:lnTo>
                  <a:lnTo>
                    <a:pt x="11" y="450"/>
                  </a:lnTo>
                  <a:lnTo>
                    <a:pt x="11" y="454"/>
                  </a:lnTo>
                  <a:lnTo>
                    <a:pt x="11" y="458"/>
                  </a:lnTo>
                  <a:lnTo>
                    <a:pt x="10" y="463"/>
                  </a:lnTo>
                  <a:lnTo>
                    <a:pt x="10" y="467"/>
                  </a:lnTo>
                  <a:lnTo>
                    <a:pt x="9" y="470"/>
                  </a:lnTo>
                  <a:lnTo>
                    <a:pt x="9" y="475"/>
                  </a:lnTo>
                  <a:lnTo>
                    <a:pt x="9" y="479"/>
                  </a:lnTo>
                  <a:lnTo>
                    <a:pt x="8" y="483"/>
                  </a:lnTo>
                  <a:lnTo>
                    <a:pt x="8" y="487"/>
                  </a:lnTo>
                  <a:lnTo>
                    <a:pt x="8" y="492"/>
                  </a:lnTo>
                  <a:lnTo>
                    <a:pt x="8" y="496"/>
                  </a:lnTo>
                  <a:lnTo>
                    <a:pt x="6" y="499"/>
                  </a:lnTo>
                  <a:lnTo>
                    <a:pt x="6" y="503"/>
                  </a:lnTo>
                  <a:lnTo>
                    <a:pt x="6" y="508"/>
                  </a:lnTo>
                  <a:lnTo>
                    <a:pt x="5" y="512"/>
                  </a:lnTo>
                  <a:lnTo>
                    <a:pt x="5" y="516"/>
                  </a:lnTo>
                  <a:lnTo>
                    <a:pt x="4" y="519"/>
                  </a:lnTo>
                  <a:lnTo>
                    <a:pt x="4" y="523"/>
                  </a:lnTo>
                  <a:lnTo>
                    <a:pt x="4" y="527"/>
                  </a:lnTo>
                  <a:lnTo>
                    <a:pt x="3" y="531"/>
                  </a:lnTo>
                  <a:lnTo>
                    <a:pt x="3" y="534"/>
                  </a:lnTo>
                  <a:lnTo>
                    <a:pt x="3" y="538"/>
                  </a:lnTo>
                  <a:lnTo>
                    <a:pt x="1" y="544"/>
                  </a:lnTo>
                  <a:lnTo>
                    <a:pt x="1" y="551"/>
                  </a:lnTo>
                  <a:lnTo>
                    <a:pt x="1" y="556"/>
                  </a:lnTo>
                  <a:lnTo>
                    <a:pt x="1" y="561"/>
                  </a:lnTo>
                  <a:lnTo>
                    <a:pt x="0" y="566"/>
                  </a:lnTo>
                  <a:lnTo>
                    <a:pt x="0" y="571"/>
                  </a:lnTo>
                  <a:lnTo>
                    <a:pt x="0" y="574"/>
                  </a:lnTo>
                  <a:lnTo>
                    <a:pt x="0" y="579"/>
                  </a:lnTo>
                  <a:lnTo>
                    <a:pt x="0" y="582"/>
                  </a:lnTo>
                  <a:lnTo>
                    <a:pt x="0" y="586"/>
                  </a:lnTo>
                  <a:lnTo>
                    <a:pt x="0" y="589"/>
                  </a:lnTo>
                  <a:lnTo>
                    <a:pt x="0" y="593"/>
                  </a:lnTo>
                  <a:lnTo>
                    <a:pt x="0" y="598"/>
                  </a:lnTo>
                  <a:lnTo>
                    <a:pt x="0" y="603"/>
                  </a:lnTo>
                  <a:lnTo>
                    <a:pt x="0" y="606"/>
                  </a:lnTo>
                  <a:lnTo>
                    <a:pt x="1" y="609"/>
                  </a:lnTo>
                  <a:lnTo>
                    <a:pt x="1" y="612"/>
                  </a:lnTo>
                  <a:lnTo>
                    <a:pt x="4" y="614"/>
                  </a:lnTo>
                  <a:lnTo>
                    <a:pt x="8" y="618"/>
                  </a:lnTo>
                  <a:lnTo>
                    <a:pt x="11" y="621"/>
                  </a:lnTo>
                  <a:lnTo>
                    <a:pt x="15" y="623"/>
                  </a:lnTo>
                  <a:lnTo>
                    <a:pt x="21" y="623"/>
                  </a:lnTo>
                  <a:lnTo>
                    <a:pt x="24" y="622"/>
                  </a:lnTo>
                  <a:lnTo>
                    <a:pt x="26" y="621"/>
                  </a:lnTo>
                  <a:lnTo>
                    <a:pt x="30" y="619"/>
                  </a:lnTo>
                  <a:lnTo>
                    <a:pt x="35" y="618"/>
                  </a:lnTo>
                  <a:lnTo>
                    <a:pt x="39" y="616"/>
                  </a:lnTo>
                  <a:lnTo>
                    <a:pt x="44" y="612"/>
                  </a:lnTo>
                  <a:lnTo>
                    <a:pt x="46" y="611"/>
                  </a:lnTo>
                  <a:lnTo>
                    <a:pt x="49" y="608"/>
                  </a:lnTo>
                  <a:lnTo>
                    <a:pt x="53" y="607"/>
                  </a:lnTo>
                  <a:lnTo>
                    <a:pt x="56" y="606"/>
                  </a:lnTo>
                  <a:lnTo>
                    <a:pt x="59" y="602"/>
                  </a:lnTo>
                  <a:lnTo>
                    <a:pt x="63" y="599"/>
                  </a:lnTo>
                  <a:lnTo>
                    <a:pt x="66" y="597"/>
                  </a:lnTo>
                  <a:lnTo>
                    <a:pt x="71" y="594"/>
                  </a:lnTo>
                  <a:lnTo>
                    <a:pt x="75" y="592"/>
                  </a:lnTo>
                  <a:lnTo>
                    <a:pt x="79" y="589"/>
                  </a:lnTo>
                  <a:lnTo>
                    <a:pt x="85" y="586"/>
                  </a:lnTo>
                  <a:lnTo>
                    <a:pt x="90" y="583"/>
                  </a:lnTo>
                  <a:lnTo>
                    <a:pt x="93" y="581"/>
                  </a:lnTo>
                  <a:lnTo>
                    <a:pt x="97" y="577"/>
                  </a:lnTo>
                  <a:lnTo>
                    <a:pt x="100" y="574"/>
                  </a:lnTo>
                  <a:lnTo>
                    <a:pt x="104" y="572"/>
                  </a:lnTo>
                  <a:lnTo>
                    <a:pt x="109" y="568"/>
                  </a:lnTo>
                  <a:lnTo>
                    <a:pt x="113" y="566"/>
                  </a:lnTo>
                  <a:lnTo>
                    <a:pt x="117" y="563"/>
                  </a:lnTo>
                  <a:lnTo>
                    <a:pt x="122" y="561"/>
                  </a:lnTo>
                  <a:lnTo>
                    <a:pt x="125" y="557"/>
                  </a:lnTo>
                  <a:lnTo>
                    <a:pt x="129" y="554"/>
                  </a:lnTo>
                  <a:lnTo>
                    <a:pt x="134" y="552"/>
                  </a:lnTo>
                  <a:lnTo>
                    <a:pt x="138" y="549"/>
                  </a:lnTo>
                  <a:lnTo>
                    <a:pt x="140" y="547"/>
                  </a:lnTo>
                  <a:lnTo>
                    <a:pt x="144" y="546"/>
                  </a:lnTo>
                  <a:lnTo>
                    <a:pt x="148" y="543"/>
                  </a:lnTo>
                  <a:lnTo>
                    <a:pt x="150" y="542"/>
                  </a:lnTo>
                  <a:lnTo>
                    <a:pt x="152" y="544"/>
                  </a:lnTo>
                  <a:lnTo>
                    <a:pt x="153" y="548"/>
                  </a:lnTo>
                  <a:lnTo>
                    <a:pt x="154" y="552"/>
                  </a:lnTo>
                  <a:lnTo>
                    <a:pt x="155" y="556"/>
                  </a:lnTo>
                  <a:lnTo>
                    <a:pt x="157" y="559"/>
                  </a:lnTo>
                  <a:lnTo>
                    <a:pt x="158" y="563"/>
                  </a:lnTo>
                  <a:lnTo>
                    <a:pt x="159" y="567"/>
                  </a:lnTo>
                  <a:lnTo>
                    <a:pt x="162" y="573"/>
                  </a:lnTo>
                  <a:lnTo>
                    <a:pt x="162" y="577"/>
                  </a:lnTo>
                  <a:lnTo>
                    <a:pt x="163" y="581"/>
                  </a:lnTo>
                  <a:lnTo>
                    <a:pt x="164" y="586"/>
                  </a:lnTo>
                  <a:lnTo>
                    <a:pt x="165" y="591"/>
                  </a:lnTo>
                  <a:lnTo>
                    <a:pt x="167" y="594"/>
                  </a:lnTo>
                  <a:lnTo>
                    <a:pt x="168" y="599"/>
                  </a:lnTo>
                  <a:lnTo>
                    <a:pt x="169" y="603"/>
                  </a:lnTo>
                  <a:lnTo>
                    <a:pt x="170" y="607"/>
                  </a:lnTo>
                  <a:lnTo>
                    <a:pt x="172" y="612"/>
                  </a:lnTo>
                  <a:lnTo>
                    <a:pt x="173" y="617"/>
                  </a:lnTo>
                  <a:lnTo>
                    <a:pt x="174" y="622"/>
                  </a:lnTo>
                  <a:lnTo>
                    <a:pt x="175" y="626"/>
                  </a:lnTo>
                  <a:lnTo>
                    <a:pt x="175" y="631"/>
                  </a:lnTo>
                  <a:lnTo>
                    <a:pt x="178" y="635"/>
                  </a:lnTo>
                  <a:lnTo>
                    <a:pt x="178" y="638"/>
                  </a:lnTo>
                  <a:lnTo>
                    <a:pt x="180" y="642"/>
                  </a:lnTo>
                  <a:lnTo>
                    <a:pt x="180" y="645"/>
                  </a:lnTo>
                  <a:lnTo>
                    <a:pt x="182" y="648"/>
                  </a:lnTo>
                  <a:lnTo>
                    <a:pt x="182" y="652"/>
                  </a:lnTo>
                  <a:lnTo>
                    <a:pt x="184" y="655"/>
                  </a:lnTo>
                  <a:lnTo>
                    <a:pt x="185" y="660"/>
                  </a:lnTo>
                  <a:lnTo>
                    <a:pt x="188" y="665"/>
                  </a:lnTo>
                  <a:lnTo>
                    <a:pt x="189" y="668"/>
                  </a:lnTo>
                  <a:lnTo>
                    <a:pt x="192" y="671"/>
                  </a:lnTo>
                  <a:lnTo>
                    <a:pt x="194" y="675"/>
                  </a:lnTo>
                  <a:lnTo>
                    <a:pt x="195" y="677"/>
                  </a:lnTo>
                  <a:lnTo>
                    <a:pt x="198" y="677"/>
                  </a:lnTo>
                  <a:lnTo>
                    <a:pt x="200" y="678"/>
                  </a:lnTo>
                  <a:lnTo>
                    <a:pt x="204" y="680"/>
                  </a:lnTo>
                  <a:lnTo>
                    <a:pt x="207" y="680"/>
                  </a:lnTo>
                  <a:lnTo>
                    <a:pt x="211" y="680"/>
                  </a:lnTo>
                  <a:lnTo>
                    <a:pt x="214" y="678"/>
                  </a:lnTo>
                  <a:lnTo>
                    <a:pt x="218" y="676"/>
                  </a:lnTo>
                  <a:lnTo>
                    <a:pt x="223" y="673"/>
                  </a:lnTo>
                  <a:lnTo>
                    <a:pt x="227" y="670"/>
                  </a:lnTo>
                  <a:lnTo>
                    <a:pt x="233" y="665"/>
                  </a:lnTo>
                  <a:lnTo>
                    <a:pt x="236" y="662"/>
                  </a:lnTo>
                  <a:lnTo>
                    <a:pt x="239" y="660"/>
                  </a:lnTo>
                  <a:lnTo>
                    <a:pt x="243" y="657"/>
                  </a:lnTo>
                  <a:lnTo>
                    <a:pt x="247" y="653"/>
                  </a:lnTo>
                  <a:lnTo>
                    <a:pt x="249" y="651"/>
                  </a:lnTo>
                  <a:lnTo>
                    <a:pt x="253" y="647"/>
                  </a:lnTo>
                  <a:lnTo>
                    <a:pt x="257" y="645"/>
                  </a:lnTo>
                  <a:lnTo>
                    <a:pt x="262" y="641"/>
                  </a:lnTo>
                  <a:lnTo>
                    <a:pt x="264" y="637"/>
                  </a:lnTo>
                  <a:lnTo>
                    <a:pt x="269" y="635"/>
                  </a:lnTo>
                  <a:lnTo>
                    <a:pt x="272" y="631"/>
                  </a:lnTo>
                  <a:lnTo>
                    <a:pt x="276" y="630"/>
                  </a:lnTo>
                  <a:lnTo>
                    <a:pt x="279" y="633"/>
                  </a:lnTo>
                  <a:lnTo>
                    <a:pt x="284" y="638"/>
                  </a:lnTo>
                  <a:lnTo>
                    <a:pt x="287" y="642"/>
                  </a:lnTo>
                  <a:lnTo>
                    <a:pt x="289" y="645"/>
                  </a:lnTo>
                  <a:lnTo>
                    <a:pt x="293" y="650"/>
                  </a:lnTo>
                  <a:lnTo>
                    <a:pt x="297" y="653"/>
                  </a:lnTo>
                  <a:lnTo>
                    <a:pt x="301" y="657"/>
                  </a:lnTo>
                  <a:lnTo>
                    <a:pt x="303" y="661"/>
                  </a:lnTo>
                  <a:lnTo>
                    <a:pt x="307" y="665"/>
                  </a:lnTo>
                  <a:lnTo>
                    <a:pt x="311" y="670"/>
                  </a:lnTo>
                  <a:lnTo>
                    <a:pt x="313" y="673"/>
                  </a:lnTo>
                  <a:lnTo>
                    <a:pt x="317" y="677"/>
                  </a:lnTo>
                  <a:lnTo>
                    <a:pt x="321" y="682"/>
                  </a:lnTo>
                  <a:lnTo>
                    <a:pt x="323" y="686"/>
                  </a:lnTo>
                  <a:lnTo>
                    <a:pt x="327" y="683"/>
                  </a:lnTo>
                  <a:lnTo>
                    <a:pt x="329" y="682"/>
                  </a:lnTo>
                  <a:lnTo>
                    <a:pt x="333" y="678"/>
                  </a:lnTo>
                  <a:lnTo>
                    <a:pt x="337" y="677"/>
                  </a:lnTo>
                  <a:lnTo>
                    <a:pt x="341" y="675"/>
                  </a:lnTo>
                  <a:lnTo>
                    <a:pt x="343" y="672"/>
                  </a:lnTo>
                  <a:lnTo>
                    <a:pt x="347" y="671"/>
                  </a:lnTo>
                  <a:lnTo>
                    <a:pt x="351" y="668"/>
                  </a:lnTo>
                  <a:lnTo>
                    <a:pt x="347" y="665"/>
                  </a:lnTo>
                  <a:lnTo>
                    <a:pt x="345" y="660"/>
                  </a:lnTo>
                  <a:lnTo>
                    <a:pt x="342" y="656"/>
                  </a:lnTo>
                  <a:lnTo>
                    <a:pt x="338" y="652"/>
                  </a:lnTo>
                  <a:lnTo>
                    <a:pt x="336" y="648"/>
                  </a:lnTo>
                  <a:lnTo>
                    <a:pt x="333" y="645"/>
                  </a:lnTo>
                  <a:lnTo>
                    <a:pt x="331" y="642"/>
                  </a:lnTo>
                  <a:lnTo>
                    <a:pt x="328" y="638"/>
                  </a:lnTo>
                  <a:lnTo>
                    <a:pt x="326" y="636"/>
                  </a:lnTo>
                  <a:lnTo>
                    <a:pt x="323" y="632"/>
                  </a:lnTo>
                  <a:lnTo>
                    <a:pt x="321" y="630"/>
                  </a:lnTo>
                  <a:lnTo>
                    <a:pt x="318" y="627"/>
                  </a:lnTo>
                  <a:lnTo>
                    <a:pt x="314" y="621"/>
                  </a:lnTo>
                  <a:lnTo>
                    <a:pt x="311" y="617"/>
                  </a:lnTo>
                  <a:lnTo>
                    <a:pt x="306" y="612"/>
                  </a:lnTo>
                  <a:lnTo>
                    <a:pt x="302" y="608"/>
                  </a:lnTo>
                  <a:lnTo>
                    <a:pt x="299" y="604"/>
                  </a:lnTo>
                  <a:lnTo>
                    <a:pt x="296" y="602"/>
                  </a:lnTo>
                  <a:lnTo>
                    <a:pt x="289" y="597"/>
                  </a:lnTo>
                  <a:lnTo>
                    <a:pt x="286" y="594"/>
                  </a:lnTo>
                  <a:lnTo>
                    <a:pt x="282" y="593"/>
                  </a:lnTo>
                  <a:lnTo>
                    <a:pt x="279" y="593"/>
                  </a:lnTo>
                  <a:lnTo>
                    <a:pt x="276" y="593"/>
                  </a:lnTo>
                  <a:lnTo>
                    <a:pt x="273" y="593"/>
                  </a:lnTo>
                  <a:lnTo>
                    <a:pt x="269" y="593"/>
                  </a:lnTo>
                  <a:lnTo>
                    <a:pt x="266" y="596"/>
                  </a:lnTo>
                  <a:lnTo>
                    <a:pt x="263" y="597"/>
                  </a:lnTo>
                  <a:lnTo>
                    <a:pt x="259" y="599"/>
                  </a:lnTo>
                  <a:lnTo>
                    <a:pt x="256" y="601"/>
                  </a:lnTo>
                  <a:lnTo>
                    <a:pt x="252" y="604"/>
                  </a:lnTo>
                  <a:lnTo>
                    <a:pt x="247" y="607"/>
                  </a:lnTo>
                  <a:lnTo>
                    <a:pt x="243" y="611"/>
                  </a:lnTo>
                  <a:lnTo>
                    <a:pt x="239" y="614"/>
                  </a:lnTo>
                  <a:lnTo>
                    <a:pt x="234" y="618"/>
                  </a:lnTo>
                  <a:lnTo>
                    <a:pt x="229" y="623"/>
                  </a:lnTo>
                  <a:lnTo>
                    <a:pt x="224" y="628"/>
                  </a:lnTo>
                  <a:lnTo>
                    <a:pt x="219" y="632"/>
                  </a:lnTo>
                  <a:lnTo>
                    <a:pt x="214" y="638"/>
                  </a:lnTo>
                  <a:lnTo>
                    <a:pt x="213" y="632"/>
                  </a:lnTo>
                  <a:lnTo>
                    <a:pt x="211" y="628"/>
                  </a:lnTo>
                  <a:lnTo>
                    <a:pt x="209" y="623"/>
                  </a:lnTo>
                  <a:lnTo>
                    <a:pt x="208" y="618"/>
                  </a:lnTo>
                  <a:lnTo>
                    <a:pt x="207" y="613"/>
                  </a:lnTo>
                  <a:lnTo>
                    <a:pt x="205" y="608"/>
                  </a:lnTo>
                  <a:lnTo>
                    <a:pt x="204" y="603"/>
                  </a:lnTo>
                  <a:lnTo>
                    <a:pt x="203" y="599"/>
                  </a:lnTo>
                  <a:lnTo>
                    <a:pt x="202" y="596"/>
                  </a:lnTo>
                  <a:lnTo>
                    <a:pt x="202" y="592"/>
                  </a:lnTo>
                  <a:lnTo>
                    <a:pt x="200" y="589"/>
                  </a:lnTo>
                  <a:lnTo>
                    <a:pt x="200" y="587"/>
                  </a:lnTo>
                  <a:lnTo>
                    <a:pt x="198" y="581"/>
                  </a:lnTo>
                  <a:lnTo>
                    <a:pt x="197" y="574"/>
                  </a:lnTo>
                  <a:lnTo>
                    <a:pt x="194" y="569"/>
                  </a:lnTo>
                  <a:lnTo>
                    <a:pt x="194" y="564"/>
                  </a:lnTo>
                  <a:lnTo>
                    <a:pt x="193" y="561"/>
                  </a:lnTo>
                  <a:lnTo>
                    <a:pt x="192" y="556"/>
                  </a:lnTo>
                  <a:lnTo>
                    <a:pt x="189" y="552"/>
                  </a:lnTo>
                  <a:lnTo>
                    <a:pt x="188" y="547"/>
                  </a:lnTo>
                  <a:lnTo>
                    <a:pt x="188" y="544"/>
                  </a:lnTo>
                  <a:lnTo>
                    <a:pt x="187" y="541"/>
                  </a:lnTo>
                  <a:lnTo>
                    <a:pt x="184" y="537"/>
                  </a:lnTo>
                  <a:lnTo>
                    <a:pt x="183" y="534"/>
                  </a:lnTo>
                  <a:lnTo>
                    <a:pt x="182" y="532"/>
                  </a:lnTo>
                  <a:lnTo>
                    <a:pt x="182" y="529"/>
                  </a:lnTo>
                  <a:lnTo>
                    <a:pt x="179" y="524"/>
                  </a:lnTo>
                  <a:lnTo>
                    <a:pt x="177" y="521"/>
                  </a:lnTo>
                  <a:lnTo>
                    <a:pt x="174" y="516"/>
                  </a:lnTo>
                  <a:lnTo>
                    <a:pt x="173" y="514"/>
                  </a:lnTo>
                  <a:lnTo>
                    <a:pt x="168" y="509"/>
                  </a:lnTo>
                  <a:lnTo>
                    <a:pt x="163" y="508"/>
                  </a:lnTo>
                  <a:lnTo>
                    <a:pt x="160" y="506"/>
                  </a:lnTo>
                  <a:lnTo>
                    <a:pt x="157" y="506"/>
                  </a:lnTo>
                  <a:lnTo>
                    <a:pt x="154" y="506"/>
                  </a:lnTo>
                  <a:lnTo>
                    <a:pt x="150" y="507"/>
                  </a:lnTo>
                  <a:lnTo>
                    <a:pt x="147" y="507"/>
                  </a:lnTo>
                  <a:lnTo>
                    <a:pt x="143" y="508"/>
                  </a:lnTo>
                  <a:lnTo>
                    <a:pt x="139" y="509"/>
                  </a:lnTo>
                  <a:lnTo>
                    <a:pt x="134" y="513"/>
                  </a:lnTo>
                  <a:lnTo>
                    <a:pt x="132" y="514"/>
                  </a:lnTo>
                  <a:lnTo>
                    <a:pt x="129" y="514"/>
                  </a:lnTo>
                  <a:lnTo>
                    <a:pt x="125" y="517"/>
                  </a:lnTo>
                  <a:lnTo>
                    <a:pt x="123" y="519"/>
                  </a:lnTo>
                  <a:lnTo>
                    <a:pt x="119" y="521"/>
                  </a:lnTo>
                  <a:lnTo>
                    <a:pt x="115" y="523"/>
                  </a:lnTo>
                  <a:lnTo>
                    <a:pt x="112" y="526"/>
                  </a:lnTo>
                  <a:lnTo>
                    <a:pt x="109" y="528"/>
                  </a:lnTo>
                  <a:lnTo>
                    <a:pt x="104" y="531"/>
                  </a:lnTo>
                  <a:lnTo>
                    <a:pt x="100" y="533"/>
                  </a:lnTo>
                  <a:lnTo>
                    <a:pt x="95" y="536"/>
                  </a:lnTo>
                  <a:lnTo>
                    <a:pt x="92" y="539"/>
                  </a:lnTo>
                  <a:lnTo>
                    <a:pt x="87" y="543"/>
                  </a:lnTo>
                  <a:lnTo>
                    <a:pt x="82" y="547"/>
                  </a:lnTo>
                  <a:lnTo>
                    <a:pt x="76" y="549"/>
                  </a:lnTo>
                  <a:lnTo>
                    <a:pt x="71" y="554"/>
                  </a:lnTo>
                  <a:lnTo>
                    <a:pt x="65" y="557"/>
                  </a:lnTo>
                  <a:lnTo>
                    <a:pt x="61" y="561"/>
                  </a:lnTo>
                  <a:lnTo>
                    <a:pt x="56" y="564"/>
                  </a:lnTo>
                  <a:lnTo>
                    <a:pt x="53" y="567"/>
                  </a:lnTo>
                  <a:lnTo>
                    <a:pt x="46" y="571"/>
                  </a:lnTo>
                  <a:lnTo>
                    <a:pt x="43" y="573"/>
                  </a:lnTo>
                  <a:lnTo>
                    <a:pt x="39" y="577"/>
                  </a:lnTo>
                  <a:lnTo>
                    <a:pt x="34" y="581"/>
                  </a:lnTo>
                  <a:lnTo>
                    <a:pt x="34" y="576"/>
                  </a:lnTo>
                  <a:lnTo>
                    <a:pt x="34" y="572"/>
                  </a:lnTo>
                  <a:lnTo>
                    <a:pt x="34" y="567"/>
                  </a:lnTo>
                  <a:lnTo>
                    <a:pt x="35" y="563"/>
                  </a:lnTo>
                  <a:lnTo>
                    <a:pt x="35" y="559"/>
                  </a:lnTo>
                  <a:lnTo>
                    <a:pt x="35" y="554"/>
                  </a:lnTo>
                  <a:lnTo>
                    <a:pt x="36" y="549"/>
                  </a:lnTo>
                  <a:lnTo>
                    <a:pt x="36" y="544"/>
                  </a:lnTo>
                  <a:lnTo>
                    <a:pt x="36" y="539"/>
                  </a:lnTo>
                  <a:lnTo>
                    <a:pt x="38" y="534"/>
                  </a:lnTo>
                  <a:lnTo>
                    <a:pt x="38" y="528"/>
                  </a:lnTo>
                  <a:lnTo>
                    <a:pt x="39" y="523"/>
                  </a:lnTo>
                  <a:lnTo>
                    <a:pt x="39" y="518"/>
                  </a:lnTo>
                  <a:lnTo>
                    <a:pt x="39" y="512"/>
                  </a:lnTo>
                  <a:lnTo>
                    <a:pt x="39" y="507"/>
                  </a:lnTo>
                  <a:lnTo>
                    <a:pt x="40" y="502"/>
                  </a:lnTo>
                  <a:lnTo>
                    <a:pt x="40" y="496"/>
                  </a:lnTo>
                  <a:lnTo>
                    <a:pt x="41" y="489"/>
                  </a:lnTo>
                  <a:lnTo>
                    <a:pt x="41" y="483"/>
                  </a:lnTo>
                  <a:lnTo>
                    <a:pt x="43" y="478"/>
                  </a:lnTo>
                  <a:lnTo>
                    <a:pt x="44" y="472"/>
                  </a:lnTo>
                  <a:lnTo>
                    <a:pt x="44" y="465"/>
                  </a:lnTo>
                  <a:lnTo>
                    <a:pt x="45" y="459"/>
                  </a:lnTo>
                  <a:lnTo>
                    <a:pt x="46" y="454"/>
                  </a:lnTo>
                  <a:lnTo>
                    <a:pt x="46" y="448"/>
                  </a:lnTo>
                  <a:lnTo>
                    <a:pt x="46" y="443"/>
                  </a:lnTo>
                  <a:lnTo>
                    <a:pt x="46" y="437"/>
                  </a:lnTo>
                  <a:lnTo>
                    <a:pt x="48" y="432"/>
                  </a:lnTo>
                  <a:lnTo>
                    <a:pt x="49" y="425"/>
                  </a:lnTo>
                  <a:lnTo>
                    <a:pt x="49" y="420"/>
                  </a:lnTo>
                  <a:lnTo>
                    <a:pt x="50" y="415"/>
                  </a:lnTo>
                  <a:lnTo>
                    <a:pt x="51" y="410"/>
                  </a:lnTo>
                  <a:lnTo>
                    <a:pt x="51" y="404"/>
                  </a:lnTo>
                  <a:lnTo>
                    <a:pt x="51" y="399"/>
                  </a:lnTo>
                  <a:lnTo>
                    <a:pt x="53" y="394"/>
                  </a:lnTo>
                  <a:lnTo>
                    <a:pt x="53" y="389"/>
                  </a:lnTo>
                  <a:lnTo>
                    <a:pt x="53" y="384"/>
                  </a:lnTo>
                  <a:lnTo>
                    <a:pt x="54" y="379"/>
                  </a:lnTo>
                  <a:lnTo>
                    <a:pt x="54" y="374"/>
                  </a:lnTo>
                  <a:lnTo>
                    <a:pt x="55" y="369"/>
                  </a:lnTo>
                  <a:lnTo>
                    <a:pt x="55" y="364"/>
                  </a:lnTo>
                  <a:lnTo>
                    <a:pt x="55" y="359"/>
                  </a:lnTo>
                  <a:lnTo>
                    <a:pt x="56" y="354"/>
                  </a:lnTo>
                  <a:lnTo>
                    <a:pt x="58" y="350"/>
                  </a:lnTo>
                  <a:lnTo>
                    <a:pt x="58" y="345"/>
                  </a:lnTo>
                  <a:lnTo>
                    <a:pt x="58" y="340"/>
                  </a:lnTo>
                  <a:lnTo>
                    <a:pt x="59" y="336"/>
                  </a:lnTo>
                  <a:lnTo>
                    <a:pt x="59" y="333"/>
                  </a:lnTo>
                  <a:lnTo>
                    <a:pt x="59" y="326"/>
                  </a:lnTo>
                  <a:lnTo>
                    <a:pt x="60" y="323"/>
                  </a:lnTo>
                  <a:lnTo>
                    <a:pt x="60" y="319"/>
                  </a:lnTo>
                  <a:lnTo>
                    <a:pt x="60" y="315"/>
                  </a:lnTo>
                  <a:lnTo>
                    <a:pt x="60" y="311"/>
                  </a:lnTo>
                  <a:lnTo>
                    <a:pt x="61" y="308"/>
                  </a:lnTo>
                  <a:lnTo>
                    <a:pt x="61" y="304"/>
                  </a:lnTo>
                  <a:lnTo>
                    <a:pt x="63" y="300"/>
                  </a:lnTo>
                  <a:lnTo>
                    <a:pt x="63" y="298"/>
                  </a:lnTo>
                  <a:lnTo>
                    <a:pt x="63" y="294"/>
                  </a:lnTo>
                  <a:lnTo>
                    <a:pt x="63" y="290"/>
                  </a:lnTo>
                  <a:lnTo>
                    <a:pt x="64" y="288"/>
                  </a:lnTo>
                  <a:lnTo>
                    <a:pt x="64" y="283"/>
                  </a:lnTo>
                  <a:lnTo>
                    <a:pt x="65" y="279"/>
                  </a:lnTo>
                  <a:lnTo>
                    <a:pt x="65" y="273"/>
                  </a:lnTo>
                  <a:lnTo>
                    <a:pt x="65" y="266"/>
                  </a:lnTo>
                  <a:lnTo>
                    <a:pt x="65" y="263"/>
                  </a:lnTo>
                  <a:lnTo>
                    <a:pt x="65" y="260"/>
                  </a:lnTo>
                  <a:lnTo>
                    <a:pt x="66" y="256"/>
                  </a:lnTo>
                  <a:lnTo>
                    <a:pt x="68" y="254"/>
                  </a:lnTo>
                  <a:lnTo>
                    <a:pt x="68" y="250"/>
                  </a:lnTo>
                  <a:lnTo>
                    <a:pt x="69" y="248"/>
                  </a:lnTo>
                  <a:lnTo>
                    <a:pt x="70" y="244"/>
                  </a:lnTo>
                  <a:lnTo>
                    <a:pt x="71" y="240"/>
                  </a:lnTo>
                  <a:lnTo>
                    <a:pt x="73" y="236"/>
                  </a:lnTo>
                  <a:lnTo>
                    <a:pt x="74" y="234"/>
                  </a:lnTo>
                  <a:lnTo>
                    <a:pt x="76" y="230"/>
                  </a:lnTo>
                  <a:lnTo>
                    <a:pt x="78" y="226"/>
                  </a:lnTo>
                  <a:lnTo>
                    <a:pt x="79" y="223"/>
                  </a:lnTo>
                  <a:lnTo>
                    <a:pt x="80" y="219"/>
                  </a:lnTo>
                  <a:lnTo>
                    <a:pt x="83" y="215"/>
                  </a:lnTo>
                  <a:lnTo>
                    <a:pt x="85" y="211"/>
                  </a:lnTo>
                  <a:lnTo>
                    <a:pt x="87" y="208"/>
                  </a:lnTo>
                  <a:lnTo>
                    <a:pt x="89" y="204"/>
                  </a:lnTo>
                  <a:lnTo>
                    <a:pt x="92" y="200"/>
                  </a:lnTo>
                  <a:lnTo>
                    <a:pt x="94" y="196"/>
                  </a:lnTo>
                  <a:lnTo>
                    <a:pt x="97" y="192"/>
                  </a:lnTo>
                  <a:lnTo>
                    <a:pt x="99" y="189"/>
                  </a:lnTo>
                  <a:lnTo>
                    <a:pt x="102" y="185"/>
                  </a:lnTo>
                  <a:lnTo>
                    <a:pt x="105" y="181"/>
                  </a:lnTo>
                  <a:lnTo>
                    <a:pt x="108" y="177"/>
                  </a:lnTo>
                  <a:lnTo>
                    <a:pt x="112" y="174"/>
                  </a:lnTo>
                  <a:lnTo>
                    <a:pt x="115" y="171"/>
                  </a:lnTo>
                  <a:lnTo>
                    <a:pt x="119" y="167"/>
                  </a:lnTo>
                  <a:lnTo>
                    <a:pt x="123" y="164"/>
                  </a:lnTo>
                  <a:lnTo>
                    <a:pt x="125" y="160"/>
                  </a:lnTo>
                  <a:lnTo>
                    <a:pt x="129" y="156"/>
                  </a:lnTo>
                  <a:lnTo>
                    <a:pt x="134" y="152"/>
                  </a:lnTo>
                  <a:lnTo>
                    <a:pt x="137" y="149"/>
                  </a:lnTo>
                  <a:lnTo>
                    <a:pt x="142" y="145"/>
                  </a:lnTo>
                  <a:lnTo>
                    <a:pt x="145" y="142"/>
                  </a:lnTo>
                  <a:lnTo>
                    <a:pt x="150" y="139"/>
                  </a:lnTo>
                  <a:lnTo>
                    <a:pt x="155" y="136"/>
                  </a:lnTo>
                  <a:lnTo>
                    <a:pt x="159" y="132"/>
                  </a:lnTo>
                  <a:lnTo>
                    <a:pt x="164" y="130"/>
                  </a:lnTo>
                  <a:lnTo>
                    <a:pt x="169" y="126"/>
                  </a:lnTo>
                  <a:lnTo>
                    <a:pt x="174" y="124"/>
                  </a:lnTo>
                  <a:lnTo>
                    <a:pt x="180" y="121"/>
                  </a:lnTo>
                  <a:lnTo>
                    <a:pt x="185" y="119"/>
                  </a:lnTo>
                  <a:lnTo>
                    <a:pt x="192" y="116"/>
                  </a:lnTo>
                  <a:lnTo>
                    <a:pt x="197" y="112"/>
                  </a:lnTo>
                  <a:lnTo>
                    <a:pt x="203" y="111"/>
                  </a:lnTo>
                  <a:lnTo>
                    <a:pt x="208" y="107"/>
                  </a:lnTo>
                  <a:lnTo>
                    <a:pt x="216" y="106"/>
                  </a:lnTo>
                  <a:lnTo>
                    <a:pt x="221" y="104"/>
                  </a:lnTo>
                  <a:lnTo>
                    <a:pt x="228" y="102"/>
                  </a:lnTo>
                  <a:lnTo>
                    <a:pt x="234" y="100"/>
                  </a:lnTo>
                  <a:lnTo>
                    <a:pt x="242" y="99"/>
                  </a:lnTo>
                  <a:lnTo>
                    <a:pt x="248" y="97"/>
                  </a:lnTo>
                  <a:lnTo>
                    <a:pt x="256" y="95"/>
                  </a:lnTo>
                  <a:lnTo>
                    <a:pt x="262" y="94"/>
                  </a:lnTo>
                  <a:lnTo>
                    <a:pt x="271" y="94"/>
                  </a:lnTo>
                  <a:lnTo>
                    <a:pt x="277" y="92"/>
                  </a:lnTo>
                  <a:lnTo>
                    <a:pt x="284" y="91"/>
                  </a:lnTo>
                  <a:lnTo>
                    <a:pt x="293" y="91"/>
                  </a:lnTo>
                  <a:lnTo>
                    <a:pt x="302" y="91"/>
                  </a:lnTo>
                  <a:lnTo>
                    <a:pt x="306" y="90"/>
                  </a:lnTo>
                  <a:lnTo>
                    <a:pt x="311" y="90"/>
                  </a:lnTo>
                  <a:lnTo>
                    <a:pt x="316" y="90"/>
                  </a:lnTo>
                  <a:lnTo>
                    <a:pt x="321" y="91"/>
                  </a:lnTo>
                  <a:lnTo>
                    <a:pt x="316" y="94"/>
                  </a:lnTo>
                  <a:lnTo>
                    <a:pt x="312" y="97"/>
                  </a:lnTo>
                  <a:lnTo>
                    <a:pt x="308" y="100"/>
                  </a:lnTo>
                  <a:lnTo>
                    <a:pt x="307" y="104"/>
                  </a:lnTo>
                  <a:lnTo>
                    <a:pt x="304" y="106"/>
                  </a:lnTo>
                  <a:lnTo>
                    <a:pt x="302" y="110"/>
                  </a:lnTo>
                  <a:lnTo>
                    <a:pt x="299" y="112"/>
                  </a:lnTo>
                  <a:lnTo>
                    <a:pt x="297" y="117"/>
                  </a:lnTo>
                  <a:lnTo>
                    <a:pt x="294" y="120"/>
                  </a:lnTo>
                  <a:lnTo>
                    <a:pt x="291" y="125"/>
                  </a:lnTo>
                  <a:lnTo>
                    <a:pt x="288" y="130"/>
                  </a:lnTo>
                  <a:lnTo>
                    <a:pt x="286" y="135"/>
                  </a:lnTo>
                  <a:lnTo>
                    <a:pt x="283" y="140"/>
                  </a:lnTo>
                  <a:lnTo>
                    <a:pt x="279" y="145"/>
                  </a:lnTo>
                  <a:lnTo>
                    <a:pt x="277" y="150"/>
                  </a:lnTo>
                  <a:lnTo>
                    <a:pt x="274" y="156"/>
                  </a:lnTo>
                  <a:lnTo>
                    <a:pt x="271" y="161"/>
                  </a:lnTo>
                  <a:lnTo>
                    <a:pt x="268" y="167"/>
                  </a:lnTo>
                  <a:lnTo>
                    <a:pt x="264" y="172"/>
                  </a:lnTo>
                  <a:lnTo>
                    <a:pt x="263" y="179"/>
                  </a:lnTo>
                  <a:lnTo>
                    <a:pt x="259" y="184"/>
                  </a:lnTo>
                  <a:lnTo>
                    <a:pt x="257" y="189"/>
                  </a:lnTo>
                  <a:lnTo>
                    <a:pt x="253" y="194"/>
                  </a:lnTo>
                  <a:lnTo>
                    <a:pt x="252" y="199"/>
                  </a:lnTo>
                  <a:lnTo>
                    <a:pt x="248" y="204"/>
                  </a:lnTo>
                  <a:lnTo>
                    <a:pt x="246" y="209"/>
                  </a:lnTo>
                  <a:lnTo>
                    <a:pt x="244" y="214"/>
                  </a:lnTo>
                  <a:lnTo>
                    <a:pt x="242" y="219"/>
                  </a:lnTo>
                  <a:lnTo>
                    <a:pt x="239" y="223"/>
                  </a:lnTo>
                  <a:lnTo>
                    <a:pt x="238" y="226"/>
                  </a:lnTo>
                  <a:lnTo>
                    <a:pt x="237" y="229"/>
                  </a:lnTo>
                  <a:lnTo>
                    <a:pt x="236" y="233"/>
                  </a:lnTo>
                  <a:lnTo>
                    <a:pt x="233" y="238"/>
                  </a:lnTo>
                  <a:lnTo>
                    <a:pt x="232" y="241"/>
                  </a:lnTo>
                  <a:lnTo>
                    <a:pt x="229" y="246"/>
                  </a:lnTo>
                  <a:lnTo>
                    <a:pt x="229" y="250"/>
                  </a:lnTo>
                  <a:lnTo>
                    <a:pt x="229" y="254"/>
                  </a:lnTo>
                  <a:lnTo>
                    <a:pt x="231" y="258"/>
                  </a:lnTo>
                  <a:lnTo>
                    <a:pt x="234" y="261"/>
                  </a:lnTo>
                  <a:lnTo>
                    <a:pt x="239" y="265"/>
                  </a:lnTo>
                  <a:lnTo>
                    <a:pt x="243" y="265"/>
                  </a:lnTo>
                  <a:lnTo>
                    <a:pt x="246" y="265"/>
                  </a:lnTo>
                  <a:lnTo>
                    <a:pt x="249" y="265"/>
                  </a:lnTo>
                  <a:lnTo>
                    <a:pt x="252" y="264"/>
                  </a:lnTo>
                  <a:lnTo>
                    <a:pt x="256" y="261"/>
                  </a:lnTo>
                  <a:lnTo>
                    <a:pt x="258" y="260"/>
                  </a:lnTo>
                  <a:lnTo>
                    <a:pt x="261" y="258"/>
                  </a:lnTo>
                  <a:lnTo>
                    <a:pt x="263" y="255"/>
                  </a:lnTo>
                  <a:lnTo>
                    <a:pt x="263" y="251"/>
                  </a:lnTo>
                  <a:lnTo>
                    <a:pt x="264" y="248"/>
                  </a:lnTo>
                  <a:lnTo>
                    <a:pt x="267" y="245"/>
                  </a:lnTo>
                  <a:lnTo>
                    <a:pt x="268" y="241"/>
                  </a:lnTo>
                  <a:lnTo>
                    <a:pt x="271" y="236"/>
                  </a:lnTo>
                  <a:lnTo>
                    <a:pt x="272" y="233"/>
                  </a:lnTo>
                  <a:lnTo>
                    <a:pt x="274" y="229"/>
                  </a:lnTo>
                  <a:lnTo>
                    <a:pt x="277" y="225"/>
                  </a:lnTo>
                  <a:lnTo>
                    <a:pt x="278" y="220"/>
                  </a:lnTo>
                  <a:lnTo>
                    <a:pt x="281" y="215"/>
                  </a:lnTo>
                  <a:lnTo>
                    <a:pt x="283" y="210"/>
                  </a:lnTo>
                  <a:lnTo>
                    <a:pt x="286" y="206"/>
                  </a:lnTo>
                  <a:lnTo>
                    <a:pt x="288" y="201"/>
                  </a:lnTo>
                  <a:lnTo>
                    <a:pt x="291" y="196"/>
                  </a:lnTo>
                  <a:lnTo>
                    <a:pt x="293" y="191"/>
                  </a:lnTo>
                  <a:lnTo>
                    <a:pt x="296" y="187"/>
                  </a:lnTo>
                  <a:lnTo>
                    <a:pt x="298" y="182"/>
                  </a:lnTo>
                  <a:lnTo>
                    <a:pt x="301" y="177"/>
                  </a:lnTo>
                  <a:lnTo>
                    <a:pt x="302" y="172"/>
                  </a:lnTo>
                  <a:lnTo>
                    <a:pt x="306" y="167"/>
                  </a:lnTo>
                  <a:lnTo>
                    <a:pt x="308" y="162"/>
                  </a:lnTo>
                  <a:lnTo>
                    <a:pt x="311" y="157"/>
                  </a:lnTo>
                  <a:lnTo>
                    <a:pt x="313" y="154"/>
                  </a:lnTo>
                  <a:lnTo>
                    <a:pt x="316" y="150"/>
                  </a:lnTo>
                  <a:lnTo>
                    <a:pt x="317" y="145"/>
                  </a:lnTo>
                  <a:lnTo>
                    <a:pt x="319" y="142"/>
                  </a:lnTo>
                  <a:lnTo>
                    <a:pt x="322" y="139"/>
                  </a:lnTo>
                  <a:lnTo>
                    <a:pt x="324" y="135"/>
                  </a:lnTo>
                  <a:lnTo>
                    <a:pt x="328" y="130"/>
                  </a:lnTo>
                  <a:lnTo>
                    <a:pt x="332" y="126"/>
                  </a:lnTo>
                  <a:lnTo>
                    <a:pt x="334" y="122"/>
                  </a:lnTo>
                  <a:lnTo>
                    <a:pt x="338" y="119"/>
                  </a:lnTo>
                  <a:lnTo>
                    <a:pt x="342" y="115"/>
                  </a:lnTo>
                  <a:lnTo>
                    <a:pt x="346" y="111"/>
                  </a:lnTo>
                  <a:lnTo>
                    <a:pt x="348" y="107"/>
                  </a:lnTo>
                  <a:lnTo>
                    <a:pt x="353" y="104"/>
                  </a:lnTo>
                  <a:lnTo>
                    <a:pt x="358" y="100"/>
                  </a:lnTo>
                  <a:lnTo>
                    <a:pt x="363" y="96"/>
                  </a:lnTo>
                  <a:lnTo>
                    <a:pt x="367" y="97"/>
                  </a:lnTo>
                  <a:lnTo>
                    <a:pt x="372" y="99"/>
                  </a:lnTo>
                  <a:lnTo>
                    <a:pt x="376" y="100"/>
                  </a:lnTo>
                  <a:lnTo>
                    <a:pt x="381" y="102"/>
                  </a:lnTo>
                  <a:lnTo>
                    <a:pt x="385" y="104"/>
                  </a:lnTo>
                  <a:lnTo>
                    <a:pt x="388" y="105"/>
                  </a:lnTo>
                  <a:lnTo>
                    <a:pt x="392" y="107"/>
                  </a:lnTo>
                  <a:lnTo>
                    <a:pt x="397" y="111"/>
                  </a:lnTo>
                  <a:lnTo>
                    <a:pt x="401" y="112"/>
                  </a:lnTo>
                  <a:lnTo>
                    <a:pt x="405" y="115"/>
                  </a:lnTo>
                  <a:lnTo>
                    <a:pt x="407" y="117"/>
                  </a:lnTo>
                  <a:lnTo>
                    <a:pt x="412" y="121"/>
                  </a:lnTo>
                  <a:lnTo>
                    <a:pt x="415" y="124"/>
                  </a:lnTo>
                  <a:lnTo>
                    <a:pt x="418" y="127"/>
                  </a:lnTo>
                  <a:lnTo>
                    <a:pt x="421" y="131"/>
                  </a:lnTo>
                  <a:lnTo>
                    <a:pt x="425" y="134"/>
                  </a:lnTo>
                  <a:lnTo>
                    <a:pt x="428" y="137"/>
                  </a:lnTo>
                  <a:lnTo>
                    <a:pt x="431" y="142"/>
                  </a:lnTo>
                  <a:lnTo>
                    <a:pt x="435" y="147"/>
                  </a:lnTo>
                  <a:lnTo>
                    <a:pt x="438" y="152"/>
                  </a:lnTo>
                  <a:lnTo>
                    <a:pt x="441" y="157"/>
                  </a:lnTo>
                  <a:lnTo>
                    <a:pt x="443" y="164"/>
                  </a:lnTo>
                  <a:lnTo>
                    <a:pt x="446" y="169"/>
                  </a:lnTo>
                  <a:lnTo>
                    <a:pt x="450" y="174"/>
                  </a:lnTo>
                  <a:lnTo>
                    <a:pt x="451" y="179"/>
                  </a:lnTo>
                  <a:lnTo>
                    <a:pt x="452" y="185"/>
                  </a:lnTo>
                  <a:lnTo>
                    <a:pt x="455" y="190"/>
                  </a:lnTo>
                  <a:lnTo>
                    <a:pt x="456" y="196"/>
                  </a:lnTo>
                  <a:lnTo>
                    <a:pt x="457" y="201"/>
                  </a:lnTo>
                  <a:lnTo>
                    <a:pt x="460" y="208"/>
                  </a:lnTo>
                  <a:lnTo>
                    <a:pt x="461" y="213"/>
                  </a:lnTo>
                  <a:lnTo>
                    <a:pt x="462" y="219"/>
                  </a:lnTo>
                  <a:lnTo>
                    <a:pt x="462" y="224"/>
                  </a:lnTo>
                  <a:lnTo>
                    <a:pt x="463" y="229"/>
                  </a:lnTo>
                  <a:lnTo>
                    <a:pt x="463" y="234"/>
                  </a:lnTo>
                  <a:lnTo>
                    <a:pt x="465" y="240"/>
                  </a:lnTo>
                  <a:lnTo>
                    <a:pt x="465" y="244"/>
                  </a:lnTo>
                  <a:lnTo>
                    <a:pt x="465" y="249"/>
                  </a:lnTo>
                  <a:lnTo>
                    <a:pt x="465" y="254"/>
                  </a:lnTo>
                  <a:lnTo>
                    <a:pt x="466" y="259"/>
                  </a:lnTo>
                  <a:lnTo>
                    <a:pt x="465" y="263"/>
                  </a:lnTo>
                  <a:lnTo>
                    <a:pt x="465" y="268"/>
                  </a:lnTo>
                  <a:lnTo>
                    <a:pt x="465" y="271"/>
                  </a:lnTo>
                  <a:lnTo>
                    <a:pt x="465" y="276"/>
                  </a:lnTo>
                  <a:lnTo>
                    <a:pt x="465" y="280"/>
                  </a:lnTo>
                  <a:lnTo>
                    <a:pt x="465" y="283"/>
                  </a:lnTo>
                  <a:lnTo>
                    <a:pt x="463" y="286"/>
                  </a:lnTo>
                  <a:lnTo>
                    <a:pt x="463" y="290"/>
                  </a:lnTo>
                  <a:lnTo>
                    <a:pt x="463" y="291"/>
                  </a:lnTo>
                  <a:lnTo>
                    <a:pt x="462" y="294"/>
                  </a:lnTo>
                  <a:lnTo>
                    <a:pt x="462" y="299"/>
                  </a:lnTo>
                  <a:lnTo>
                    <a:pt x="462" y="305"/>
                  </a:lnTo>
                  <a:lnTo>
                    <a:pt x="461" y="310"/>
                  </a:lnTo>
                  <a:lnTo>
                    <a:pt x="460" y="315"/>
                  </a:lnTo>
                  <a:lnTo>
                    <a:pt x="460" y="319"/>
                  </a:lnTo>
                  <a:lnTo>
                    <a:pt x="460" y="320"/>
                  </a:lnTo>
                  <a:lnTo>
                    <a:pt x="457" y="325"/>
                  </a:lnTo>
                  <a:lnTo>
                    <a:pt x="456" y="330"/>
                  </a:lnTo>
                  <a:lnTo>
                    <a:pt x="456" y="333"/>
                  </a:lnTo>
                  <a:lnTo>
                    <a:pt x="456" y="336"/>
                  </a:lnTo>
                  <a:lnTo>
                    <a:pt x="455" y="339"/>
                  </a:lnTo>
                  <a:lnTo>
                    <a:pt x="455" y="343"/>
                  </a:lnTo>
                  <a:lnTo>
                    <a:pt x="453" y="345"/>
                  </a:lnTo>
                  <a:lnTo>
                    <a:pt x="453" y="349"/>
                  </a:lnTo>
                  <a:lnTo>
                    <a:pt x="452" y="353"/>
                  </a:lnTo>
                  <a:lnTo>
                    <a:pt x="452" y="357"/>
                  </a:lnTo>
                  <a:lnTo>
                    <a:pt x="451" y="359"/>
                  </a:lnTo>
                  <a:lnTo>
                    <a:pt x="451" y="364"/>
                  </a:lnTo>
                  <a:lnTo>
                    <a:pt x="450" y="367"/>
                  </a:lnTo>
                  <a:lnTo>
                    <a:pt x="450" y="372"/>
                  </a:lnTo>
                  <a:lnTo>
                    <a:pt x="448" y="374"/>
                  </a:lnTo>
                  <a:lnTo>
                    <a:pt x="448" y="378"/>
                  </a:lnTo>
                  <a:lnTo>
                    <a:pt x="447" y="382"/>
                  </a:lnTo>
                  <a:lnTo>
                    <a:pt x="447" y="385"/>
                  </a:lnTo>
                  <a:lnTo>
                    <a:pt x="446" y="389"/>
                  </a:lnTo>
                  <a:lnTo>
                    <a:pt x="445" y="393"/>
                  </a:lnTo>
                  <a:lnTo>
                    <a:pt x="443" y="397"/>
                  </a:lnTo>
                  <a:lnTo>
                    <a:pt x="443" y="400"/>
                  </a:lnTo>
                  <a:lnTo>
                    <a:pt x="443" y="404"/>
                  </a:lnTo>
                  <a:lnTo>
                    <a:pt x="442" y="408"/>
                  </a:lnTo>
                  <a:lnTo>
                    <a:pt x="442" y="412"/>
                  </a:lnTo>
                  <a:lnTo>
                    <a:pt x="441" y="417"/>
                  </a:lnTo>
                  <a:lnTo>
                    <a:pt x="440" y="419"/>
                  </a:lnTo>
                  <a:lnTo>
                    <a:pt x="440" y="423"/>
                  </a:lnTo>
                  <a:lnTo>
                    <a:pt x="438" y="428"/>
                  </a:lnTo>
                  <a:lnTo>
                    <a:pt x="438" y="432"/>
                  </a:lnTo>
                  <a:lnTo>
                    <a:pt x="437" y="435"/>
                  </a:lnTo>
                  <a:lnTo>
                    <a:pt x="437" y="438"/>
                  </a:lnTo>
                  <a:lnTo>
                    <a:pt x="436" y="442"/>
                  </a:lnTo>
                  <a:lnTo>
                    <a:pt x="436" y="445"/>
                  </a:lnTo>
                  <a:lnTo>
                    <a:pt x="435" y="449"/>
                  </a:lnTo>
                  <a:lnTo>
                    <a:pt x="435" y="453"/>
                  </a:lnTo>
                  <a:lnTo>
                    <a:pt x="433" y="457"/>
                  </a:lnTo>
                  <a:lnTo>
                    <a:pt x="433" y="460"/>
                  </a:lnTo>
                  <a:lnTo>
                    <a:pt x="432" y="463"/>
                  </a:lnTo>
                  <a:lnTo>
                    <a:pt x="431" y="467"/>
                  </a:lnTo>
                  <a:lnTo>
                    <a:pt x="431" y="469"/>
                  </a:lnTo>
                  <a:lnTo>
                    <a:pt x="431" y="473"/>
                  </a:lnTo>
                  <a:lnTo>
                    <a:pt x="430" y="477"/>
                  </a:lnTo>
                  <a:lnTo>
                    <a:pt x="430" y="479"/>
                  </a:lnTo>
                  <a:lnTo>
                    <a:pt x="428" y="483"/>
                  </a:lnTo>
                  <a:lnTo>
                    <a:pt x="428" y="486"/>
                  </a:lnTo>
                  <a:lnTo>
                    <a:pt x="427" y="491"/>
                  </a:lnTo>
                  <a:lnTo>
                    <a:pt x="426" y="496"/>
                  </a:lnTo>
                  <a:lnTo>
                    <a:pt x="425" y="501"/>
                  </a:lnTo>
                  <a:lnTo>
                    <a:pt x="425" y="506"/>
                  </a:lnTo>
                  <a:lnTo>
                    <a:pt x="425" y="508"/>
                  </a:lnTo>
                  <a:lnTo>
                    <a:pt x="423" y="512"/>
                  </a:lnTo>
                  <a:lnTo>
                    <a:pt x="423" y="514"/>
                  </a:lnTo>
                  <a:lnTo>
                    <a:pt x="423" y="518"/>
                  </a:lnTo>
                  <a:lnTo>
                    <a:pt x="421" y="521"/>
                  </a:lnTo>
                  <a:lnTo>
                    <a:pt x="421" y="524"/>
                  </a:lnTo>
                  <a:lnTo>
                    <a:pt x="420" y="527"/>
                  </a:lnTo>
                  <a:lnTo>
                    <a:pt x="420" y="529"/>
                  </a:lnTo>
                  <a:lnTo>
                    <a:pt x="421" y="533"/>
                  </a:lnTo>
                  <a:lnTo>
                    <a:pt x="423" y="534"/>
                  </a:lnTo>
                  <a:lnTo>
                    <a:pt x="425" y="534"/>
                  </a:lnTo>
                  <a:lnTo>
                    <a:pt x="428" y="534"/>
                  </a:lnTo>
                  <a:lnTo>
                    <a:pt x="431" y="532"/>
                  </a:lnTo>
                  <a:lnTo>
                    <a:pt x="436" y="529"/>
                  </a:lnTo>
                  <a:lnTo>
                    <a:pt x="440" y="526"/>
                  </a:lnTo>
                  <a:lnTo>
                    <a:pt x="443" y="522"/>
                  </a:lnTo>
                  <a:lnTo>
                    <a:pt x="448" y="517"/>
                  </a:lnTo>
                  <a:lnTo>
                    <a:pt x="452" y="514"/>
                  </a:lnTo>
                  <a:lnTo>
                    <a:pt x="455" y="509"/>
                  </a:lnTo>
                  <a:lnTo>
                    <a:pt x="458" y="506"/>
                  </a:lnTo>
                  <a:lnTo>
                    <a:pt x="461" y="502"/>
                  </a:lnTo>
                  <a:lnTo>
                    <a:pt x="462" y="501"/>
                  </a:lnTo>
                  <a:lnTo>
                    <a:pt x="462" y="496"/>
                  </a:lnTo>
                  <a:lnTo>
                    <a:pt x="463" y="489"/>
                  </a:lnTo>
                  <a:lnTo>
                    <a:pt x="465" y="487"/>
                  </a:lnTo>
                  <a:lnTo>
                    <a:pt x="466" y="483"/>
                  </a:lnTo>
                  <a:lnTo>
                    <a:pt x="466" y="479"/>
                  </a:lnTo>
                  <a:lnTo>
                    <a:pt x="467" y="475"/>
                  </a:lnTo>
                  <a:lnTo>
                    <a:pt x="467" y="470"/>
                  </a:lnTo>
                  <a:lnTo>
                    <a:pt x="468" y="467"/>
                  </a:lnTo>
                  <a:lnTo>
                    <a:pt x="468" y="462"/>
                  </a:lnTo>
                  <a:lnTo>
                    <a:pt x="470" y="457"/>
                  </a:lnTo>
                  <a:lnTo>
                    <a:pt x="471" y="452"/>
                  </a:lnTo>
                  <a:lnTo>
                    <a:pt x="472" y="447"/>
                  </a:lnTo>
                  <a:lnTo>
                    <a:pt x="472" y="442"/>
                  </a:lnTo>
                  <a:lnTo>
                    <a:pt x="475" y="437"/>
                  </a:lnTo>
                  <a:lnTo>
                    <a:pt x="475" y="433"/>
                  </a:lnTo>
                  <a:lnTo>
                    <a:pt x="475" y="430"/>
                  </a:lnTo>
                  <a:lnTo>
                    <a:pt x="475" y="427"/>
                  </a:lnTo>
                  <a:lnTo>
                    <a:pt x="476" y="424"/>
                  </a:lnTo>
                  <a:lnTo>
                    <a:pt x="476" y="420"/>
                  </a:lnTo>
                  <a:lnTo>
                    <a:pt x="476" y="418"/>
                  </a:lnTo>
                  <a:lnTo>
                    <a:pt x="477" y="414"/>
                  </a:lnTo>
                  <a:lnTo>
                    <a:pt x="477" y="412"/>
                  </a:lnTo>
                  <a:lnTo>
                    <a:pt x="477" y="408"/>
                  </a:lnTo>
                  <a:lnTo>
                    <a:pt x="479" y="404"/>
                  </a:lnTo>
                  <a:lnTo>
                    <a:pt x="479" y="402"/>
                  </a:lnTo>
                  <a:lnTo>
                    <a:pt x="480" y="398"/>
                  </a:lnTo>
                  <a:lnTo>
                    <a:pt x="480" y="395"/>
                  </a:lnTo>
                  <a:lnTo>
                    <a:pt x="481" y="392"/>
                  </a:lnTo>
                  <a:lnTo>
                    <a:pt x="481" y="388"/>
                  </a:lnTo>
                  <a:lnTo>
                    <a:pt x="482" y="385"/>
                  </a:lnTo>
                  <a:lnTo>
                    <a:pt x="482" y="382"/>
                  </a:lnTo>
                  <a:lnTo>
                    <a:pt x="482" y="378"/>
                  </a:lnTo>
                  <a:lnTo>
                    <a:pt x="484" y="374"/>
                  </a:lnTo>
                  <a:lnTo>
                    <a:pt x="484" y="370"/>
                  </a:lnTo>
                  <a:lnTo>
                    <a:pt x="485" y="367"/>
                  </a:lnTo>
                  <a:lnTo>
                    <a:pt x="485" y="363"/>
                  </a:lnTo>
                  <a:lnTo>
                    <a:pt x="486" y="359"/>
                  </a:lnTo>
                  <a:lnTo>
                    <a:pt x="487" y="357"/>
                  </a:lnTo>
                  <a:lnTo>
                    <a:pt x="487" y="353"/>
                  </a:lnTo>
                  <a:lnTo>
                    <a:pt x="489" y="348"/>
                  </a:lnTo>
                  <a:lnTo>
                    <a:pt x="489" y="344"/>
                  </a:lnTo>
                  <a:lnTo>
                    <a:pt x="490" y="340"/>
                  </a:lnTo>
                  <a:lnTo>
                    <a:pt x="490" y="336"/>
                  </a:lnTo>
                  <a:lnTo>
                    <a:pt x="491" y="333"/>
                  </a:lnTo>
                  <a:lnTo>
                    <a:pt x="491" y="329"/>
                  </a:lnTo>
                  <a:lnTo>
                    <a:pt x="492" y="326"/>
                  </a:lnTo>
                  <a:lnTo>
                    <a:pt x="497" y="295"/>
                  </a:lnTo>
                  <a:lnTo>
                    <a:pt x="497" y="293"/>
                  </a:lnTo>
                  <a:lnTo>
                    <a:pt x="499" y="289"/>
                  </a:lnTo>
                  <a:lnTo>
                    <a:pt x="499" y="285"/>
                  </a:lnTo>
                  <a:lnTo>
                    <a:pt x="499" y="281"/>
                  </a:lnTo>
                  <a:lnTo>
                    <a:pt x="499" y="278"/>
                  </a:lnTo>
                  <a:lnTo>
                    <a:pt x="499" y="273"/>
                  </a:lnTo>
                  <a:lnTo>
                    <a:pt x="499" y="269"/>
                  </a:lnTo>
                  <a:lnTo>
                    <a:pt x="500" y="264"/>
                  </a:lnTo>
                  <a:lnTo>
                    <a:pt x="499" y="258"/>
                  </a:lnTo>
                  <a:lnTo>
                    <a:pt x="499" y="253"/>
                  </a:lnTo>
                  <a:lnTo>
                    <a:pt x="499" y="246"/>
                  </a:lnTo>
                  <a:lnTo>
                    <a:pt x="499" y="241"/>
                  </a:lnTo>
                  <a:lnTo>
                    <a:pt x="497" y="238"/>
                  </a:lnTo>
                  <a:lnTo>
                    <a:pt x="497" y="235"/>
                  </a:lnTo>
                  <a:lnTo>
                    <a:pt x="497" y="231"/>
                  </a:lnTo>
                  <a:lnTo>
                    <a:pt x="497" y="229"/>
                  </a:lnTo>
                  <a:lnTo>
                    <a:pt x="496" y="223"/>
                  </a:lnTo>
                  <a:lnTo>
                    <a:pt x="496" y="216"/>
                  </a:lnTo>
                  <a:lnTo>
                    <a:pt x="495" y="213"/>
                  </a:lnTo>
                  <a:lnTo>
                    <a:pt x="495" y="209"/>
                  </a:lnTo>
                  <a:lnTo>
                    <a:pt x="494" y="206"/>
                  </a:lnTo>
                  <a:lnTo>
                    <a:pt x="494" y="203"/>
                  </a:lnTo>
                  <a:lnTo>
                    <a:pt x="492" y="199"/>
                  </a:lnTo>
                  <a:lnTo>
                    <a:pt x="491" y="196"/>
                  </a:lnTo>
                  <a:lnTo>
                    <a:pt x="490" y="192"/>
                  </a:lnTo>
                  <a:lnTo>
                    <a:pt x="490" y="189"/>
                  </a:lnTo>
                  <a:lnTo>
                    <a:pt x="489" y="185"/>
                  </a:lnTo>
                  <a:lnTo>
                    <a:pt x="487" y="182"/>
                  </a:lnTo>
                  <a:lnTo>
                    <a:pt x="486" y="179"/>
                  </a:lnTo>
                  <a:lnTo>
                    <a:pt x="485" y="175"/>
                  </a:lnTo>
                  <a:lnTo>
                    <a:pt x="484" y="171"/>
                  </a:lnTo>
                  <a:lnTo>
                    <a:pt x="482" y="169"/>
                  </a:lnTo>
                  <a:lnTo>
                    <a:pt x="482" y="165"/>
                  </a:lnTo>
                  <a:lnTo>
                    <a:pt x="481" y="162"/>
                  </a:lnTo>
                  <a:lnTo>
                    <a:pt x="479" y="159"/>
                  </a:lnTo>
                  <a:lnTo>
                    <a:pt x="477" y="155"/>
                  </a:lnTo>
                  <a:lnTo>
                    <a:pt x="475" y="151"/>
                  </a:lnTo>
                  <a:lnTo>
                    <a:pt x="475" y="149"/>
                  </a:lnTo>
                  <a:lnTo>
                    <a:pt x="472" y="145"/>
                  </a:lnTo>
                  <a:lnTo>
                    <a:pt x="471" y="141"/>
                  </a:lnTo>
                  <a:lnTo>
                    <a:pt x="468" y="137"/>
                  </a:lnTo>
                  <a:lnTo>
                    <a:pt x="467" y="135"/>
                  </a:lnTo>
                  <a:lnTo>
                    <a:pt x="465" y="131"/>
                  </a:lnTo>
                  <a:lnTo>
                    <a:pt x="462" y="129"/>
                  </a:lnTo>
                  <a:lnTo>
                    <a:pt x="461" y="125"/>
                  </a:lnTo>
                  <a:lnTo>
                    <a:pt x="458" y="122"/>
                  </a:lnTo>
                  <a:lnTo>
                    <a:pt x="455" y="116"/>
                  </a:lnTo>
                  <a:lnTo>
                    <a:pt x="450" y="1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5"/>
            <p:cNvSpPr>
              <a:spLocks/>
            </p:cNvSpPr>
            <p:nvPr/>
          </p:nvSpPr>
          <p:spPr bwMode="auto">
            <a:xfrm>
              <a:off x="3993" y="819"/>
              <a:ext cx="340" cy="429"/>
            </a:xfrm>
            <a:custGeom>
              <a:avLst/>
              <a:gdLst>
                <a:gd name="T0" fmla="*/ 16 w 681"/>
                <a:gd name="T1" fmla="*/ 5 h 858"/>
                <a:gd name="T2" fmla="*/ 17 w 681"/>
                <a:gd name="T3" fmla="*/ 2 h 858"/>
                <a:gd name="T4" fmla="*/ 17 w 681"/>
                <a:gd name="T5" fmla="*/ 1 h 858"/>
                <a:gd name="T6" fmla="*/ 16 w 681"/>
                <a:gd name="T7" fmla="*/ 2 h 858"/>
                <a:gd name="T8" fmla="*/ 15 w 681"/>
                <a:gd name="T9" fmla="*/ 4 h 858"/>
                <a:gd name="T10" fmla="*/ 13 w 681"/>
                <a:gd name="T11" fmla="*/ 4 h 858"/>
                <a:gd name="T12" fmla="*/ 11 w 681"/>
                <a:gd name="T13" fmla="*/ 4 h 858"/>
                <a:gd name="T14" fmla="*/ 9 w 681"/>
                <a:gd name="T15" fmla="*/ 5 h 858"/>
                <a:gd name="T16" fmla="*/ 7 w 681"/>
                <a:gd name="T17" fmla="*/ 8 h 858"/>
                <a:gd name="T18" fmla="*/ 6 w 681"/>
                <a:gd name="T19" fmla="*/ 10 h 858"/>
                <a:gd name="T20" fmla="*/ 4 w 681"/>
                <a:gd name="T21" fmla="*/ 12 h 858"/>
                <a:gd name="T22" fmla="*/ 2 w 681"/>
                <a:gd name="T23" fmla="*/ 15 h 858"/>
                <a:gd name="T24" fmla="*/ 1 w 681"/>
                <a:gd name="T25" fmla="*/ 18 h 858"/>
                <a:gd name="T26" fmla="*/ 0 w 681"/>
                <a:gd name="T27" fmla="*/ 20 h 858"/>
                <a:gd name="T28" fmla="*/ 1 w 681"/>
                <a:gd name="T29" fmla="*/ 21 h 858"/>
                <a:gd name="T30" fmla="*/ 3 w 681"/>
                <a:gd name="T31" fmla="*/ 20 h 858"/>
                <a:gd name="T32" fmla="*/ 3 w 681"/>
                <a:gd name="T33" fmla="*/ 19 h 858"/>
                <a:gd name="T34" fmla="*/ 1 w 681"/>
                <a:gd name="T35" fmla="*/ 20 h 858"/>
                <a:gd name="T36" fmla="*/ 2 w 681"/>
                <a:gd name="T37" fmla="*/ 18 h 858"/>
                <a:gd name="T38" fmla="*/ 3 w 681"/>
                <a:gd name="T39" fmla="*/ 16 h 858"/>
                <a:gd name="T40" fmla="*/ 4 w 681"/>
                <a:gd name="T41" fmla="*/ 14 h 858"/>
                <a:gd name="T42" fmla="*/ 5 w 681"/>
                <a:gd name="T43" fmla="*/ 12 h 858"/>
                <a:gd name="T44" fmla="*/ 7 w 681"/>
                <a:gd name="T45" fmla="*/ 10 h 858"/>
                <a:gd name="T46" fmla="*/ 8 w 681"/>
                <a:gd name="T47" fmla="*/ 8 h 858"/>
                <a:gd name="T48" fmla="*/ 9 w 681"/>
                <a:gd name="T49" fmla="*/ 6 h 858"/>
                <a:gd name="T50" fmla="*/ 12 w 681"/>
                <a:gd name="T51" fmla="*/ 5 h 858"/>
                <a:gd name="T52" fmla="*/ 14 w 681"/>
                <a:gd name="T53" fmla="*/ 5 h 858"/>
                <a:gd name="T54" fmla="*/ 14 w 681"/>
                <a:gd name="T55" fmla="*/ 6 h 858"/>
                <a:gd name="T56" fmla="*/ 13 w 681"/>
                <a:gd name="T57" fmla="*/ 9 h 858"/>
                <a:gd name="T58" fmla="*/ 14 w 681"/>
                <a:gd name="T59" fmla="*/ 9 h 858"/>
                <a:gd name="T60" fmla="*/ 14 w 681"/>
                <a:gd name="T61" fmla="*/ 7 h 858"/>
                <a:gd name="T62" fmla="*/ 15 w 681"/>
                <a:gd name="T63" fmla="*/ 5 h 858"/>
                <a:gd name="T64" fmla="*/ 18 w 681"/>
                <a:gd name="T65" fmla="*/ 7 h 858"/>
                <a:gd name="T66" fmla="*/ 19 w 681"/>
                <a:gd name="T67" fmla="*/ 10 h 858"/>
                <a:gd name="T68" fmla="*/ 20 w 681"/>
                <a:gd name="T69" fmla="*/ 12 h 858"/>
                <a:gd name="T70" fmla="*/ 18 w 681"/>
                <a:gd name="T71" fmla="*/ 14 h 858"/>
                <a:gd name="T72" fmla="*/ 16 w 681"/>
                <a:gd name="T73" fmla="*/ 17 h 858"/>
                <a:gd name="T74" fmla="*/ 14 w 681"/>
                <a:gd name="T75" fmla="*/ 20 h 858"/>
                <a:gd name="T76" fmla="*/ 13 w 681"/>
                <a:gd name="T77" fmla="*/ 22 h 858"/>
                <a:gd name="T78" fmla="*/ 10 w 681"/>
                <a:gd name="T79" fmla="*/ 25 h 858"/>
                <a:gd name="T80" fmla="*/ 8 w 681"/>
                <a:gd name="T81" fmla="*/ 26 h 858"/>
                <a:gd name="T82" fmla="*/ 6 w 681"/>
                <a:gd name="T83" fmla="*/ 25 h 858"/>
                <a:gd name="T84" fmla="*/ 7 w 681"/>
                <a:gd name="T85" fmla="*/ 23 h 858"/>
                <a:gd name="T86" fmla="*/ 7 w 681"/>
                <a:gd name="T87" fmla="*/ 21 h 858"/>
                <a:gd name="T88" fmla="*/ 5 w 681"/>
                <a:gd name="T89" fmla="*/ 21 h 858"/>
                <a:gd name="T90" fmla="*/ 2 w 681"/>
                <a:gd name="T91" fmla="*/ 23 h 858"/>
                <a:gd name="T92" fmla="*/ 3 w 681"/>
                <a:gd name="T93" fmla="*/ 23 h 858"/>
                <a:gd name="T94" fmla="*/ 5 w 681"/>
                <a:gd name="T95" fmla="*/ 22 h 858"/>
                <a:gd name="T96" fmla="*/ 6 w 681"/>
                <a:gd name="T97" fmla="*/ 24 h 858"/>
                <a:gd name="T98" fmla="*/ 5 w 681"/>
                <a:gd name="T99" fmla="*/ 26 h 858"/>
                <a:gd name="T100" fmla="*/ 6 w 681"/>
                <a:gd name="T101" fmla="*/ 27 h 858"/>
                <a:gd name="T102" fmla="*/ 9 w 681"/>
                <a:gd name="T103" fmla="*/ 26 h 858"/>
                <a:gd name="T104" fmla="*/ 11 w 681"/>
                <a:gd name="T105" fmla="*/ 25 h 858"/>
                <a:gd name="T106" fmla="*/ 14 w 681"/>
                <a:gd name="T107" fmla="*/ 23 h 858"/>
                <a:gd name="T108" fmla="*/ 15 w 681"/>
                <a:gd name="T109" fmla="*/ 20 h 858"/>
                <a:gd name="T110" fmla="*/ 17 w 681"/>
                <a:gd name="T111" fmla="*/ 18 h 858"/>
                <a:gd name="T112" fmla="*/ 19 w 681"/>
                <a:gd name="T113" fmla="*/ 15 h 858"/>
                <a:gd name="T114" fmla="*/ 20 w 681"/>
                <a:gd name="T115" fmla="*/ 13 h 858"/>
                <a:gd name="T116" fmla="*/ 21 w 681"/>
                <a:gd name="T117" fmla="*/ 11 h 858"/>
                <a:gd name="T118" fmla="*/ 20 w 681"/>
                <a:gd name="T119" fmla="*/ 9 h 858"/>
                <a:gd name="T120" fmla="*/ 19 w 681"/>
                <a:gd name="T121" fmla="*/ 7 h 85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81" h="858">
                  <a:moveTo>
                    <a:pt x="614" y="194"/>
                  </a:moveTo>
                  <a:lnTo>
                    <a:pt x="609" y="189"/>
                  </a:lnTo>
                  <a:lnTo>
                    <a:pt x="604" y="184"/>
                  </a:lnTo>
                  <a:lnTo>
                    <a:pt x="600" y="179"/>
                  </a:lnTo>
                  <a:lnTo>
                    <a:pt x="595" y="174"/>
                  </a:lnTo>
                  <a:lnTo>
                    <a:pt x="590" y="169"/>
                  </a:lnTo>
                  <a:lnTo>
                    <a:pt x="585" y="165"/>
                  </a:lnTo>
                  <a:lnTo>
                    <a:pt x="580" y="161"/>
                  </a:lnTo>
                  <a:lnTo>
                    <a:pt x="577" y="158"/>
                  </a:lnTo>
                  <a:lnTo>
                    <a:pt x="570" y="154"/>
                  </a:lnTo>
                  <a:lnTo>
                    <a:pt x="565" y="149"/>
                  </a:lnTo>
                  <a:lnTo>
                    <a:pt x="560" y="146"/>
                  </a:lnTo>
                  <a:lnTo>
                    <a:pt x="555" y="143"/>
                  </a:lnTo>
                  <a:lnTo>
                    <a:pt x="549" y="139"/>
                  </a:lnTo>
                  <a:lnTo>
                    <a:pt x="544" y="136"/>
                  </a:lnTo>
                  <a:lnTo>
                    <a:pt x="538" y="133"/>
                  </a:lnTo>
                  <a:lnTo>
                    <a:pt x="533" y="130"/>
                  </a:lnTo>
                  <a:lnTo>
                    <a:pt x="535" y="126"/>
                  </a:lnTo>
                  <a:lnTo>
                    <a:pt x="538" y="124"/>
                  </a:lnTo>
                  <a:lnTo>
                    <a:pt x="540" y="119"/>
                  </a:lnTo>
                  <a:lnTo>
                    <a:pt x="543" y="115"/>
                  </a:lnTo>
                  <a:lnTo>
                    <a:pt x="544" y="110"/>
                  </a:lnTo>
                  <a:lnTo>
                    <a:pt x="547" y="106"/>
                  </a:lnTo>
                  <a:lnTo>
                    <a:pt x="549" y="103"/>
                  </a:lnTo>
                  <a:lnTo>
                    <a:pt x="552" y="99"/>
                  </a:lnTo>
                  <a:lnTo>
                    <a:pt x="553" y="94"/>
                  </a:lnTo>
                  <a:lnTo>
                    <a:pt x="555" y="90"/>
                  </a:lnTo>
                  <a:lnTo>
                    <a:pt x="557" y="85"/>
                  </a:lnTo>
                  <a:lnTo>
                    <a:pt x="559" y="81"/>
                  </a:lnTo>
                  <a:lnTo>
                    <a:pt x="560" y="77"/>
                  </a:lnTo>
                  <a:lnTo>
                    <a:pt x="563" y="72"/>
                  </a:lnTo>
                  <a:lnTo>
                    <a:pt x="564" y="69"/>
                  </a:lnTo>
                  <a:lnTo>
                    <a:pt x="565" y="65"/>
                  </a:lnTo>
                  <a:lnTo>
                    <a:pt x="567" y="60"/>
                  </a:lnTo>
                  <a:lnTo>
                    <a:pt x="568" y="56"/>
                  </a:lnTo>
                  <a:lnTo>
                    <a:pt x="569" y="52"/>
                  </a:lnTo>
                  <a:lnTo>
                    <a:pt x="572" y="50"/>
                  </a:lnTo>
                  <a:lnTo>
                    <a:pt x="572" y="46"/>
                  </a:lnTo>
                  <a:lnTo>
                    <a:pt x="573" y="42"/>
                  </a:lnTo>
                  <a:lnTo>
                    <a:pt x="574" y="39"/>
                  </a:lnTo>
                  <a:lnTo>
                    <a:pt x="575" y="37"/>
                  </a:lnTo>
                  <a:lnTo>
                    <a:pt x="577" y="32"/>
                  </a:lnTo>
                  <a:lnTo>
                    <a:pt x="578" y="29"/>
                  </a:lnTo>
                  <a:lnTo>
                    <a:pt x="578" y="26"/>
                  </a:lnTo>
                  <a:lnTo>
                    <a:pt x="579" y="25"/>
                  </a:lnTo>
                  <a:lnTo>
                    <a:pt x="579" y="20"/>
                  </a:lnTo>
                  <a:lnTo>
                    <a:pt x="579" y="16"/>
                  </a:lnTo>
                  <a:lnTo>
                    <a:pt x="578" y="12"/>
                  </a:lnTo>
                  <a:lnTo>
                    <a:pt x="577" y="9"/>
                  </a:lnTo>
                  <a:lnTo>
                    <a:pt x="572" y="4"/>
                  </a:lnTo>
                  <a:lnTo>
                    <a:pt x="565" y="1"/>
                  </a:lnTo>
                  <a:lnTo>
                    <a:pt x="563" y="0"/>
                  </a:lnTo>
                  <a:lnTo>
                    <a:pt x="559" y="1"/>
                  </a:lnTo>
                  <a:lnTo>
                    <a:pt x="557" y="1"/>
                  </a:lnTo>
                  <a:lnTo>
                    <a:pt x="554" y="4"/>
                  </a:lnTo>
                  <a:lnTo>
                    <a:pt x="550" y="5"/>
                  </a:lnTo>
                  <a:lnTo>
                    <a:pt x="549" y="7"/>
                  </a:lnTo>
                  <a:lnTo>
                    <a:pt x="547" y="11"/>
                  </a:lnTo>
                  <a:lnTo>
                    <a:pt x="547" y="16"/>
                  </a:lnTo>
                  <a:lnTo>
                    <a:pt x="544" y="20"/>
                  </a:lnTo>
                  <a:lnTo>
                    <a:pt x="543" y="25"/>
                  </a:lnTo>
                  <a:lnTo>
                    <a:pt x="542" y="30"/>
                  </a:lnTo>
                  <a:lnTo>
                    <a:pt x="540" y="36"/>
                  </a:lnTo>
                  <a:lnTo>
                    <a:pt x="539" y="39"/>
                  </a:lnTo>
                  <a:lnTo>
                    <a:pt x="538" y="42"/>
                  </a:lnTo>
                  <a:lnTo>
                    <a:pt x="537" y="46"/>
                  </a:lnTo>
                  <a:lnTo>
                    <a:pt x="535" y="50"/>
                  </a:lnTo>
                  <a:lnTo>
                    <a:pt x="534" y="52"/>
                  </a:lnTo>
                  <a:lnTo>
                    <a:pt x="533" y="57"/>
                  </a:lnTo>
                  <a:lnTo>
                    <a:pt x="532" y="60"/>
                  </a:lnTo>
                  <a:lnTo>
                    <a:pt x="530" y="64"/>
                  </a:lnTo>
                  <a:lnTo>
                    <a:pt x="529" y="67"/>
                  </a:lnTo>
                  <a:lnTo>
                    <a:pt x="528" y="71"/>
                  </a:lnTo>
                  <a:lnTo>
                    <a:pt x="525" y="75"/>
                  </a:lnTo>
                  <a:lnTo>
                    <a:pt x="524" y="77"/>
                  </a:lnTo>
                  <a:lnTo>
                    <a:pt x="521" y="81"/>
                  </a:lnTo>
                  <a:lnTo>
                    <a:pt x="520" y="85"/>
                  </a:lnTo>
                  <a:lnTo>
                    <a:pt x="519" y="89"/>
                  </a:lnTo>
                  <a:lnTo>
                    <a:pt x="516" y="91"/>
                  </a:lnTo>
                  <a:lnTo>
                    <a:pt x="514" y="95"/>
                  </a:lnTo>
                  <a:lnTo>
                    <a:pt x="513" y="98"/>
                  </a:lnTo>
                  <a:lnTo>
                    <a:pt x="511" y="101"/>
                  </a:lnTo>
                  <a:lnTo>
                    <a:pt x="509" y="104"/>
                  </a:lnTo>
                  <a:lnTo>
                    <a:pt x="505" y="110"/>
                  </a:lnTo>
                  <a:lnTo>
                    <a:pt x="501" y="115"/>
                  </a:lnTo>
                  <a:lnTo>
                    <a:pt x="500" y="115"/>
                  </a:lnTo>
                  <a:lnTo>
                    <a:pt x="500" y="116"/>
                  </a:lnTo>
                  <a:lnTo>
                    <a:pt x="495" y="115"/>
                  </a:lnTo>
                  <a:lnTo>
                    <a:pt x="491" y="114"/>
                  </a:lnTo>
                  <a:lnTo>
                    <a:pt x="488" y="113"/>
                  </a:lnTo>
                  <a:lnTo>
                    <a:pt x="484" y="111"/>
                  </a:lnTo>
                  <a:lnTo>
                    <a:pt x="480" y="110"/>
                  </a:lnTo>
                  <a:lnTo>
                    <a:pt x="476" y="110"/>
                  </a:lnTo>
                  <a:lnTo>
                    <a:pt x="473" y="109"/>
                  </a:lnTo>
                  <a:lnTo>
                    <a:pt x="469" y="109"/>
                  </a:lnTo>
                  <a:lnTo>
                    <a:pt x="465" y="108"/>
                  </a:lnTo>
                  <a:lnTo>
                    <a:pt x="461" y="106"/>
                  </a:lnTo>
                  <a:lnTo>
                    <a:pt x="458" y="106"/>
                  </a:lnTo>
                  <a:lnTo>
                    <a:pt x="454" y="105"/>
                  </a:lnTo>
                  <a:lnTo>
                    <a:pt x="450" y="105"/>
                  </a:lnTo>
                  <a:lnTo>
                    <a:pt x="445" y="104"/>
                  </a:lnTo>
                  <a:lnTo>
                    <a:pt x="441" y="104"/>
                  </a:lnTo>
                  <a:lnTo>
                    <a:pt x="438" y="104"/>
                  </a:lnTo>
                  <a:lnTo>
                    <a:pt x="434" y="104"/>
                  </a:lnTo>
                  <a:lnTo>
                    <a:pt x="430" y="104"/>
                  </a:lnTo>
                  <a:lnTo>
                    <a:pt x="425" y="104"/>
                  </a:lnTo>
                  <a:lnTo>
                    <a:pt x="421" y="104"/>
                  </a:lnTo>
                  <a:lnTo>
                    <a:pt x="418" y="104"/>
                  </a:lnTo>
                  <a:lnTo>
                    <a:pt x="414" y="104"/>
                  </a:lnTo>
                  <a:lnTo>
                    <a:pt x="409" y="104"/>
                  </a:lnTo>
                  <a:lnTo>
                    <a:pt x="405" y="104"/>
                  </a:lnTo>
                  <a:lnTo>
                    <a:pt x="401" y="104"/>
                  </a:lnTo>
                  <a:lnTo>
                    <a:pt x="397" y="104"/>
                  </a:lnTo>
                  <a:lnTo>
                    <a:pt x="392" y="104"/>
                  </a:lnTo>
                  <a:lnTo>
                    <a:pt x="389" y="104"/>
                  </a:lnTo>
                  <a:lnTo>
                    <a:pt x="385" y="104"/>
                  </a:lnTo>
                  <a:lnTo>
                    <a:pt x="381" y="104"/>
                  </a:lnTo>
                  <a:lnTo>
                    <a:pt x="376" y="105"/>
                  </a:lnTo>
                  <a:lnTo>
                    <a:pt x="374" y="106"/>
                  </a:lnTo>
                  <a:lnTo>
                    <a:pt x="369" y="106"/>
                  </a:lnTo>
                  <a:lnTo>
                    <a:pt x="365" y="106"/>
                  </a:lnTo>
                  <a:lnTo>
                    <a:pt x="361" y="108"/>
                  </a:lnTo>
                  <a:lnTo>
                    <a:pt x="357" y="109"/>
                  </a:lnTo>
                  <a:lnTo>
                    <a:pt x="354" y="110"/>
                  </a:lnTo>
                  <a:lnTo>
                    <a:pt x="350" y="110"/>
                  </a:lnTo>
                  <a:lnTo>
                    <a:pt x="347" y="111"/>
                  </a:lnTo>
                  <a:lnTo>
                    <a:pt x="344" y="114"/>
                  </a:lnTo>
                  <a:lnTo>
                    <a:pt x="340" y="115"/>
                  </a:lnTo>
                  <a:lnTo>
                    <a:pt x="336" y="116"/>
                  </a:lnTo>
                  <a:lnTo>
                    <a:pt x="334" y="118"/>
                  </a:lnTo>
                  <a:lnTo>
                    <a:pt x="330" y="119"/>
                  </a:lnTo>
                  <a:lnTo>
                    <a:pt x="324" y="123"/>
                  </a:lnTo>
                  <a:lnTo>
                    <a:pt x="317" y="128"/>
                  </a:lnTo>
                  <a:lnTo>
                    <a:pt x="311" y="130"/>
                  </a:lnTo>
                  <a:lnTo>
                    <a:pt x="306" y="135"/>
                  </a:lnTo>
                  <a:lnTo>
                    <a:pt x="300" y="139"/>
                  </a:lnTo>
                  <a:lnTo>
                    <a:pt x="295" y="144"/>
                  </a:lnTo>
                  <a:lnTo>
                    <a:pt x="290" y="149"/>
                  </a:lnTo>
                  <a:lnTo>
                    <a:pt x="285" y="155"/>
                  </a:lnTo>
                  <a:lnTo>
                    <a:pt x="280" y="160"/>
                  </a:lnTo>
                  <a:lnTo>
                    <a:pt x="276" y="165"/>
                  </a:lnTo>
                  <a:lnTo>
                    <a:pt x="271" y="170"/>
                  </a:lnTo>
                  <a:lnTo>
                    <a:pt x="267" y="175"/>
                  </a:lnTo>
                  <a:lnTo>
                    <a:pt x="262" y="181"/>
                  </a:lnTo>
                  <a:lnTo>
                    <a:pt x="258" y="188"/>
                  </a:lnTo>
                  <a:lnTo>
                    <a:pt x="256" y="193"/>
                  </a:lnTo>
                  <a:lnTo>
                    <a:pt x="252" y="198"/>
                  </a:lnTo>
                  <a:lnTo>
                    <a:pt x="248" y="203"/>
                  </a:lnTo>
                  <a:lnTo>
                    <a:pt x="246" y="209"/>
                  </a:lnTo>
                  <a:lnTo>
                    <a:pt x="242" y="214"/>
                  </a:lnTo>
                  <a:lnTo>
                    <a:pt x="240" y="219"/>
                  </a:lnTo>
                  <a:lnTo>
                    <a:pt x="237" y="223"/>
                  </a:lnTo>
                  <a:lnTo>
                    <a:pt x="235" y="228"/>
                  </a:lnTo>
                  <a:lnTo>
                    <a:pt x="232" y="233"/>
                  </a:lnTo>
                  <a:lnTo>
                    <a:pt x="231" y="237"/>
                  </a:lnTo>
                  <a:lnTo>
                    <a:pt x="228" y="240"/>
                  </a:lnTo>
                  <a:lnTo>
                    <a:pt x="227" y="245"/>
                  </a:lnTo>
                  <a:lnTo>
                    <a:pt x="225" y="249"/>
                  </a:lnTo>
                  <a:lnTo>
                    <a:pt x="222" y="253"/>
                  </a:lnTo>
                  <a:lnTo>
                    <a:pt x="221" y="254"/>
                  </a:lnTo>
                  <a:lnTo>
                    <a:pt x="220" y="258"/>
                  </a:lnTo>
                  <a:lnTo>
                    <a:pt x="217" y="260"/>
                  </a:lnTo>
                  <a:lnTo>
                    <a:pt x="215" y="264"/>
                  </a:lnTo>
                  <a:lnTo>
                    <a:pt x="212" y="268"/>
                  </a:lnTo>
                  <a:lnTo>
                    <a:pt x="210" y="273"/>
                  </a:lnTo>
                  <a:lnTo>
                    <a:pt x="206" y="278"/>
                  </a:lnTo>
                  <a:lnTo>
                    <a:pt x="202" y="285"/>
                  </a:lnTo>
                  <a:lnTo>
                    <a:pt x="200" y="288"/>
                  </a:lnTo>
                  <a:lnTo>
                    <a:pt x="198" y="292"/>
                  </a:lnTo>
                  <a:lnTo>
                    <a:pt x="196" y="295"/>
                  </a:lnTo>
                  <a:lnTo>
                    <a:pt x="193" y="298"/>
                  </a:lnTo>
                  <a:lnTo>
                    <a:pt x="191" y="302"/>
                  </a:lnTo>
                  <a:lnTo>
                    <a:pt x="190" y="305"/>
                  </a:lnTo>
                  <a:lnTo>
                    <a:pt x="187" y="309"/>
                  </a:lnTo>
                  <a:lnTo>
                    <a:pt x="185" y="313"/>
                  </a:lnTo>
                  <a:lnTo>
                    <a:pt x="182" y="317"/>
                  </a:lnTo>
                  <a:lnTo>
                    <a:pt x="180" y="320"/>
                  </a:lnTo>
                  <a:lnTo>
                    <a:pt x="177" y="324"/>
                  </a:lnTo>
                  <a:lnTo>
                    <a:pt x="175" y="328"/>
                  </a:lnTo>
                  <a:lnTo>
                    <a:pt x="172" y="332"/>
                  </a:lnTo>
                  <a:lnTo>
                    <a:pt x="170" y="335"/>
                  </a:lnTo>
                  <a:lnTo>
                    <a:pt x="167" y="339"/>
                  </a:lnTo>
                  <a:lnTo>
                    <a:pt x="166" y="344"/>
                  </a:lnTo>
                  <a:lnTo>
                    <a:pt x="162" y="347"/>
                  </a:lnTo>
                  <a:lnTo>
                    <a:pt x="161" y="350"/>
                  </a:lnTo>
                  <a:lnTo>
                    <a:pt x="157" y="355"/>
                  </a:lnTo>
                  <a:lnTo>
                    <a:pt x="156" y="359"/>
                  </a:lnTo>
                  <a:lnTo>
                    <a:pt x="117" y="421"/>
                  </a:lnTo>
                  <a:lnTo>
                    <a:pt x="114" y="423"/>
                  </a:lnTo>
                  <a:lnTo>
                    <a:pt x="112" y="428"/>
                  </a:lnTo>
                  <a:lnTo>
                    <a:pt x="111" y="431"/>
                  </a:lnTo>
                  <a:lnTo>
                    <a:pt x="108" y="433"/>
                  </a:lnTo>
                  <a:lnTo>
                    <a:pt x="107" y="436"/>
                  </a:lnTo>
                  <a:lnTo>
                    <a:pt x="104" y="439"/>
                  </a:lnTo>
                  <a:lnTo>
                    <a:pt x="103" y="442"/>
                  </a:lnTo>
                  <a:lnTo>
                    <a:pt x="101" y="446"/>
                  </a:lnTo>
                  <a:lnTo>
                    <a:pt x="98" y="449"/>
                  </a:lnTo>
                  <a:lnTo>
                    <a:pt x="97" y="453"/>
                  </a:lnTo>
                  <a:lnTo>
                    <a:pt x="94" y="457"/>
                  </a:lnTo>
                  <a:lnTo>
                    <a:pt x="92" y="461"/>
                  </a:lnTo>
                  <a:lnTo>
                    <a:pt x="91" y="466"/>
                  </a:lnTo>
                  <a:lnTo>
                    <a:pt x="88" y="469"/>
                  </a:lnTo>
                  <a:lnTo>
                    <a:pt x="86" y="473"/>
                  </a:lnTo>
                  <a:lnTo>
                    <a:pt x="83" y="478"/>
                  </a:lnTo>
                  <a:lnTo>
                    <a:pt x="81" y="482"/>
                  </a:lnTo>
                  <a:lnTo>
                    <a:pt x="78" y="487"/>
                  </a:lnTo>
                  <a:lnTo>
                    <a:pt x="76" y="491"/>
                  </a:lnTo>
                  <a:lnTo>
                    <a:pt x="73" y="496"/>
                  </a:lnTo>
                  <a:lnTo>
                    <a:pt x="72" y="501"/>
                  </a:lnTo>
                  <a:lnTo>
                    <a:pt x="69" y="506"/>
                  </a:lnTo>
                  <a:lnTo>
                    <a:pt x="66" y="509"/>
                  </a:lnTo>
                  <a:lnTo>
                    <a:pt x="64" y="514"/>
                  </a:lnTo>
                  <a:lnTo>
                    <a:pt x="61" y="519"/>
                  </a:lnTo>
                  <a:lnTo>
                    <a:pt x="59" y="525"/>
                  </a:lnTo>
                  <a:lnTo>
                    <a:pt x="57" y="528"/>
                  </a:lnTo>
                  <a:lnTo>
                    <a:pt x="54" y="533"/>
                  </a:lnTo>
                  <a:lnTo>
                    <a:pt x="52" y="538"/>
                  </a:lnTo>
                  <a:lnTo>
                    <a:pt x="51" y="543"/>
                  </a:lnTo>
                  <a:lnTo>
                    <a:pt x="47" y="548"/>
                  </a:lnTo>
                  <a:lnTo>
                    <a:pt x="44" y="553"/>
                  </a:lnTo>
                  <a:lnTo>
                    <a:pt x="42" y="558"/>
                  </a:lnTo>
                  <a:lnTo>
                    <a:pt x="39" y="563"/>
                  </a:lnTo>
                  <a:lnTo>
                    <a:pt x="37" y="568"/>
                  </a:lnTo>
                  <a:lnTo>
                    <a:pt x="34" y="572"/>
                  </a:lnTo>
                  <a:lnTo>
                    <a:pt x="32" y="577"/>
                  </a:lnTo>
                  <a:lnTo>
                    <a:pt x="29" y="582"/>
                  </a:lnTo>
                  <a:lnTo>
                    <a:pt x="27" y="586"/>
                  </a:lnTo>
                  <a:lnTo>
                    <a:pt x="26" y="591"/>
                  </a:lnTo>
                  <a:lnTo>
                    <a:pt x="23" y="595"/>
                  </a:lnTo>
                  <a:lnTo>
                    <a:pt x="21" y="598"/>
                  </a:lnTo>
                  <a:lnTo>
                    <a:pt x="19" y="602"/>
                  </a:lnTo>
                  <a:lnTo>
                    <a:pt x="18" y="606"/>
                  </a:lnTo>
                  <a:lnTo>
                    <a:pt x="16" y="610"/>
                  </a:lnTo>
                  <a:lnTo>
                    <a:pt x="14" y="613"/>
                  </a:lnTo>
                  <a:lnTo>
                    <a:pt x="12" y="618"/>
                  </a:lnTo>
                  <a:lnTo>
                    <a:pt x="9" y="623"/>
                  </a:lnTo>
                  <a:lnTo>
                    <a:pt x="8" y="627"/>
                  </a:lnTo>
                  <a:lnTo>
                    <a:pt x="6" y="632"/>
                  </a:lnTo>
                  <a:lnTo>
                    <a:pt x="4" y="636"/>
                  </a:lnTo>
                  <a:lnTo>
                    <a:pt x="2" y="640"/>
                  </a:lnTo>
                  <a:lnTo>
                    <a:pt x="2" y="643"/>
                  </a:lnTo>
                  <a:lnTo>
                    <a:pt x="2" y="647"/>
                  </a:lnTo>
                  <a:lnTo>
                    <a:pt x="0" y="652"/>
                  </a:lnTo>
                  <a:lnTo>
                    <a:pt x="2" y="657"/>
                  </a:lnTo>
                  <a:lnTo>
                    <a:pt x="3" y="662"/>
                  </a:lnTo>
                  <a:lnTo>
                    <a:pt x="7" y="666"/>
                  </a:lnTo>
                  <a:lnTo>
                    <a:pt x="8" y="669"/>
                  </a:lnTo>
                  <a:lnTo>
                    <a:pt x="11" y="670"/>
                  </a:lnTo>
                  <a:lnTo>
                    <a:pt x="13" y="670"/>
                  </a:lnTo>
                  <a:lnTo>
                    <a:pt x="16" y="671"/>
                  </a:lnTo>
                  <a:lnTo>
                    <a:pt x="19" y="671"/>
                  </a:lnTo>
                  <a:lnTo>
                    <a:pt x="23" y="671"/>
                  </a:lnTo>
                  <a:lnTo>
                    <a:pt x="27" y="670"/>
                  </a:lnTo>
                  <a:lnTo>
                    <a:pt x="33" y="669"/>
                  </a:lnTo>
                  <a:lnTo>
                    <a:pt x="36" y="669"/>
                  </a:lnTo>
                  <a:lnTo>
                    <a:pt x="39" y="667"/>
                  </a:lnTo>
                  <a:lnTo>
                    <a:pt x="42" y="665"/>
                  </a:lnTo>
                  <a:lnTo>
                    <a:pt x="46" y="663"/>
                  </a:lnTo>
                  <a:lnTo>
                    <a:pt x="49" y="662"/>
                  </a:lnTo>
                  <a:lnTo>
                    <a:pt x="53" y="661"/>
                  </a:lnTo>
                  <a:lnTo>
                    <a:pt x="58" y="658"/>
                  </a:lnTo>
                  <a:lnTo>
                    <a:pt x="63" y="656"/>
                  </a:lnTo>
                  <a:lnTo>
                    <a:pt x="67" y="653"/>
                  </a:lnTo>
                  <a:lnTo>
                    <a:pt x="72" y="651"/>
                  </a:lnTo>
                  <a:lnTo>
                    <a:pt x="78" y="648"/>
                  </a:lnTo>
                  <a:lnTo>
                    <a:pt x="84" y="646"/>
                  </a:lnTo>
                  <a:lnTo>
                    <a:pt x="87" y="645"/>
                  </a:lnTo>
                  <a:lnTo>
                    <a:pt x="89" y="643"/>
                  </a:lnTo>
                  <a:lnTo>
                    <a:pt x="93" y="641"/>
                  </a:lnTo>
                  <a:lnTo>
                    <a:pt x="97" y="640"/>
                  </a:lnTo>
                  <a:lnTo>
                    <a:pt x="99" y="637"/>
                  </a:lnTo>
                  <a:lnTo>
                    <a:pt x="103" y="636"/>
                  </a:lnTo>
                  <a:lnTo>
                    <a:pt x="107" y="635"/>
                  </a:lnTo>
                  <a:lnTo>
                    <a:pt x="111" y="633"/>
                  </a:lnTo>
                  <a:lnTo>
                    <a:pt x="117" y="630"/>
                  </a:lnTo>
                  <a:lnTo>
                    <a:pt x="122" y="628"/>
                  </a:lnTo>
                  <a:lnTo>
                    <a:pt x="124" y="626"/>
                  </a:lnTo>
                  <a:lnTo>
                    <a:pt x="128" y="625"/>
                  </a:lnTo>
                  <a:lnTo>
                    <a:pt x="128" y="623"/>
                  </a:lnTo>
                  <a:lnTo>
                    <a:pt x="128" y="620"/>
                  </a:lnTo>
                  <a:lnTo>
                    <a:pt x="127" y="613"/>
                  </a:lnTo>
                  <a:lnTo>
                    <a:pt x="127" y="608"/>
                  </a:lnTo>
                  <a:lnTo>
                    <a:pt x="126" y="602"/>
                  </a:lnTo>
                  <a:lnTo>
                    <a:pt x="124" y="597"/>
                  </a:lnTo>
                  <a:lnTo>
                    <a:pt x="123" y="593"/>
                  </a:lnTo>
                  <a:lnTo>
                    <a:pt x="121" y="592"/>
                  </a:lnTo>
                  <a:lnTo>
                    <a:pt x="117" y="592"/>
                  </a:lnTo>
                  <a:lnTo>
                    <a:pt x="114" y="592"/>
                  </a:lnTo>
                  <a:lnTo>
                    <a:pt x="111" y="593"/>
                  </a:lnTo>
                  <a:lnTo>
                    <a:pt x="108" y="596"/>
                  </a:lnTo>
                  <a:lnTo>
                    <a:pt x="104" y="597"/>
                  </a:lnTo>
                  <a:lnTo>
                    <a:pt x="102" y="598"/>
                  </a:lnTo>
                  <a:lnTo>
                    <a:pt x="98" y="601"/>
                  </a:lnTo>
                  <a:lnTo>
                    <a:pt x="96" y="603"/>
                  </a:lnTo>
                  <a:lnTo>
                    <a:pt x="91" y="605"/>
                  </a:lnTo>
                  <a:lnTo>
                    <a:pt x="86" y="607"/>
                  </a:lnTo>
                  <a:lnTo>
                    <a:pt x="82" y="608"/>
                  </a:lnTo>
                  <a:lnTo>
                    <a:pt x="79" y="611"/>
                  </a:lnTo>
                  <a:lnTo>
                    <a:pt x="76" y="612"/>
                  </a:lnTo>
                  <a:lnTo>
                    <a:pt x="73" y="613"/>
                  </a:lnTo>
                  <a:lnTo>
                    <a:pt x="69" y="616"/>
                  </a:lnTo>
                  <a:lnTo>
                    <a:pt x="66" y="617"/>
                  </a:lnTo>
                  <a:lnTo>
                    <a:pt x="62" y="618"/>
                  </a:lnTo>
                  <a:lnTo>
                    <a:pt x="59" y="621"/>
                  </a:lnTo>
                  <a:lnTo>
                    <a:pt x="56" y="622"/>
                  </a:lnTo>
                  <a:lnTo>
                    <a:pt x="52" y="623"/>
                  </a:lnTo>
                  <a:lnTo>
                    <a:pt x="48" y="626"/>
                  </a:lnTo>
                  <a:lnTo>
                    <a:pt x="46" y="627"/>
                  </a:lnTo>
                  <a:lnTo>
                    <a:pt x="47" y="622"/>
                  </a:lnTo>
                  <a:lnTo>
                    <a:pt x="51" y="617"/>
                  </a:lnTo>
                  <a:lnTo>
                    <a:pt x="53" y="611"/>
                  </a:lnTo>
                  <a:lnTo>
                    <a:pt x="56" y="605"/>
                  </a:lnTo>
                  <a:lnTo>
                    <a:pt x="57" y="601"/>
                  </a:lnTo>
                  <a:lnTo>
                    <a:pt x="59" y="598"/>
                  </a:lnTo>
                  <a:lnTo>
                    <a:pt x="61" y="595"/>
                  </a:lnTo>
                  <a:lnTo>
                    <a:pt x="62" y="592"/>
                  </a:lnTo>
                  <a:lnTo>
                    <a:pt x="64" y="588"/>
                  </a:lnTo>
                  <a:lnTo>
                    <a:pt x="66" y="585"/>
                  </a:lnTo>
                  <a:lnTo>
                    <a:pt x="67" y="582"/>
                  </a:lnTo>
                  <a:lnTo>
                    <a:pt x="69" y="578"/>
                  </a:lnTo>
                  <a:lnTo>
                    <a:pt x="71" y="575"/>
                  </a:lnTo>
                  <a:lnTo>
                    <a:pt x="72" y="571"/>
                  </a:lnTo>
                  <a:lnTo>
                    <a:pt x="74" y="568"/>
                  </a:lnTo>
                  <a:lnTo>
                    <a:pt x="76" y="565"/>
                  </a:lnTo>
                  <a:lnTo>
                    <a:pt x="78" y="561"/>
                  </a:lnTo>
                  <a:lnTo>
                    <a:pt x="79" y="558"/>
                  </a:lnTo>
                  <a:lnTo>
                    <a:pt x="81" y="555"/>
                  </a:lnTo>
                  <a:lnTo>
                    <a:pt x="83" y="551"/>
                  </a:lnTo>
                  <a:lnTo>
                    <a:pt x="84" y="547"/>
                  </a:lnTo>
                  <a:lnTo>
                    <a:pt x="87" y="543"/>
                  </a:lnTo>
                  <a:lnTo>
                    <a:pt x="88" y="540"/>
                  </a:lnTo>
                  <a:lnTo>
                    <a:pt x="91" y="537"/>
                  </a:lnTo>
                  <a:lnTo>
                    <a:pt x="92" y="533"/>
                  </a:lnTo>
                  <a:lnTo>
                    <a:pt x="94" y="530"/>
                  </a:lnTo>
                  <a:lnTo>
                    <a:pt x="97" y="526"/>
                  </a:lnTo>
                  <a:lnTo>
                    <a:pt x="98" y="523"/>
                  </a:lnTo>
                  <a:lnTo>
                    <a:pt x="101" y="519"/>
                  </a:lnTo>
                  <a:lnTo>
                    <a:pt x="102" y="516"/>
                  </a:lnTo>
                  <a:lnTo>
                    <a:pt x="103" y="512"/>
                  </a:lnTo>
                  <a:lnTo>
                    <a:pt x="106" y="508"/>
                  </a:lnTo>
                  <a:lnTo>
                    <a:pt x="107" y="506"/>
                  </a:lnTo>
                  <a:lnTo>
                    <a:pt x="109" y="502"/>
                  </a:lnTo>
                  <a:lnTo>
                    <a:pt x="111" y="498"/>
                  </a:lnTo>
                  <a:lnTo>
                    <a:pt x="113" y="494"/>
                  </a:lnTo>
                  <a:lnTo>
                    <a:pt x="114" y="492"/>
                  </a:lnTo>
                  <a:lnTo>
                    <a:pt x="116" y="488"/>
                  </a:lnTo>
                  <a:lnTo>
                    <a:pt x="117" y="486"/>
                  </a:lnTo>
                  <a:lnTo>
                    <a:pt x="119" y="482"/>
                  </a:lnTo>
                  <a:lnTo>
                    <a:pt x="123" y="476"/>
                  </a:lnTo>
                  <a:lnTo>
                    <a:pt x="126" y="471"/>
                  </a:lnTo>
                  <a:lnTo>
                    <a:pt x="129" y="466"/>
                  </a:lnTo>
                  <a:lnTo>
                    <a:pt x="132" y="461"/>
                  </a:lnTo>
                  <a:lnTo>
                    <a:pt x="134" y="456"/>
                  </a:lnTo>
                  <a:lnTo>
                    <a:pt x="137" y="452"/>
                  </a:lnTo>
                  <a:lnTo>
                    <a:pt x="140" y="447"/>
                  </a:lnTo>
                  <a:lnTo>
                    <a:pt x="142" y="443"/>
                  </a:lnTo>
                  <a:lnTo>
                    <a:pt x="143" y="441"/>
                  </a:lnTo>
                  <a:lnTo>
                    <a:pt x="146" y="438"/>
                  </a:lnTo>
                  <a:lnTo>
                    <a:pt x="146" y="437"/>
                  </a:lnTo>
                  <a:lnTo>
                    <a:pt x="147" y="436"/>
                  </a:lnTo>
                  <a:lnTo>
                    <a:pt x="148" y="432"/>
                  </a:lnTo>
                  <a:lnTo>
                    <a:pt x="151" y="428"/>
                  </a:lnTo>
                  <a:lnTo>
                    <a:pt x="155" y="423"/>
                  </a:lnTo>
                  <a:lnTo>
                    <a:pt x="157" y="418"/>
                  </a:lnTo>
                  <a:lnTo>
                    <a:pt x="161" y="413"/>
                  </a:lnTo>
                  <a:lnTo>
                    <a:pt x="165" y="408"/>
                  </a:lnTo>
                  <a:lnTo>
                    <a:pt x="168" y="402"/>
                  </a:lnTo>
                  <a:lnTo>
                    <a:pt x="172" y="396"/>
                  </a:lnTo>
                  <a:lnTo>
                    <a:pt x="175" y="391"/>
                  </a:lnTo>
                  <a:lnTo>
                    <a:pt x="178" y="387"/>
                  </a:lnTo>
                  <a:lnTo>
                    <a:pt x="181" y="382"/>
                  </a:lnTo>
                  <a:lnTo>
                    <a:pt x="182" y="379"/>
                  </a:lnTo>
                  <a:lnTo>
                    <a:pt x="183" y="377"/>
                  </a:lnTo>
                  <a:lnTo>
                    <a:pt x="185" y="377"/>
                  </a:lnTo>
                  <a:lnTo>
                    <a:pt x="187" y="373"/>
                  </a:lnTo>
                  <a:lnTo>
                    <a:pt x="190" y="369"/>
                  </a:lnTo>
                  <a:lnTo>
                    <a:pt x="192" y="364"/>
                  </a:lnTo>
                  <a:lnTo>
                    <a:pt x="195" y="362"/>
                  </a:lnTo>
                  <a:lnTo>
                    <a:pt x="196" y="357"/>
                  </a:lnTo>
                  <a:lnTo>
                    <a:pt x="200" y="353"/>
                  </a:lnTo>
                  <a:lnTo>
                    <a:pt x="201" y="349"/>
                  </a:lnTo>
                  <a:lnTo>
                    <a:pt x="205" y="345"/>
                  </a:lnTo>
                  <a:lnTo>
                    <a:pt x="207" y="342"/>
                  </a:lnTo>
                  <a:lnTo>
                    <a:pt x="208" y="338"/>
                  </a:lnTo>
                  <a:lnTo>
                    <a:pt x="211" y="334"/>
                  </a:lnTo>
                  <a:lnTo>
                    <a:pt x="213" y="330"/>
                  </a:lnTo>
                  <a:lnTo>
                    <a:pt x="216" y="327"/>
                  </a:lnTo>
                  <a:lnTo>
                    <a:pt x="218" y="324"/>
                  </a:lnTo>
                  <a:lnTo>
                    <a:pt x="220" y="320"/>
                  </a:lnTo>
                  <a:lnTo>
                    <a:pt x="223" y="317"/>
                  </a:lnTo>
                  <a:lnTo>
                    <a:pt x="225" y="313"/>
                  </a:lnTo>
                  <a:lnTo>
                    <a:pt x="227" y="309"/>
                  </a:lnTo>
                  <a:lnTo>
                    <a:pt x="228" y="305"/>
                  </a:lnTo>
                  <a:lnTo>
                    <a:pt x="231" y="303"/>
                  </a:lnTo>
                  <a:lnTo>
                    <a:pt x="232" y="299"/>
                  </a:lnTo>
                  <a:lnTo>
                    <a:pt x="235" y="297"/>
                  </a:lnTo>
                  <a:lnTo>
                    <a:pt x="237" y="294"/>
                  </a:lnTo>
                  <a:lnTo>
                    <a:pt x="238" y="292"/>
                  </a:lnTo>
                  <a:lnTo>
                    <a:pt x="242" y="287"/>
                  </a:lnTo>
                  <a:lnTo>
                    <a:pt x="245" y="282"/>
                  </a:lnTo>
                  <a:lnTo>
                    <a:pt x="247" y="278"/>
                  </a:lnTo>
                  <a:lnTo>
                    <a:pt x="250" y="275"/>
                  </a:lnTo>
                  <a:lnTo>
                    <a:pt x="251" y="272"/>
                  </a:lnTo>
                  <a:lnTo>
                    <a:pt x="252" y="269"/>
                  </a:lnTo>
                  <a:lnTo>
                    <a:pt x="255" y="265"/>
                  </a:lnTo>
                  <a:lnTo>
                    <a:pt x="257" y="260"/>
                  </a:lnTo>
                  <a:lnTo>
                    <a:pt x="258" y="257"/>
                  </a:lnTo>
                  <a:lnTo>
                    <a:pt x="260" y="253"/>
                  </a:lnTo>
                  <a:lnTo>
                    <a:pt x="262" y="249"/>
                  </a:lnTo>
                  <a:lnTo>
                    <a:pt x="263" y="245"/>
                  </a:lnTo>
                  <a:lnTo>
                    <a:pt x="266" y="240"/>
                  </a:lnTo>
                  <a:lnTo>
                    <a:pt x="269" y="235"/>
                  </a:lnTo>
                  <a:lnTo>
                    <a:pt x="271" y="231"/>
                  </a:lnTo>
                  <a:lnTo>
                    <a:pt x="275" y="228"/>
                  </a:lnTo>
                  <a:lnTo>
                    <a:pt x="277" y="221"/>
                  </a:lnTo>
                  <a:lnTo>
                    <a:pt x="280" y="218"/>
                  </a:lnTo>
                  <a:lnTo>
                    <a:pt x="282" y="213"/>
                  </a:lnTo>
                  <a:lnTo>
                    <a:pt x="286" y="208"/>
                  </a:lnTo>
                  <a:lnTo>
                    <a:pt x="289" y="203"/>
                  </a:lnTo>
                  <a:lnTo>
                    <a:pt x="292" y="199"/>
                  </a:lnTo>
                  <a:lnTo>
                    <a:pt x="296" y="194"/>
                  </a:lnTo>
                  <a:lnTo>
                    <a:pt x="300" y="189"/>
                  </a:lnTo>
                  <a:lnTo>
                    <a:pt x="304" y="184"/>
                  </a:lnTo>
                  <a:lnTo>
                    <a:pt x="307" y="180"/>
                  </a:lnTo>
                  <a:lnTo>
                    <a:pt x="311" y="175"/>
                  </a:lnTo>
                  <a:lnTo>
                    <a:pt x="316" y="171"/>
                  </a:lnTo>
                  <a:lnTo>
                    <a:pt x="320" y="168"/>
                  </a:lnTo>
                  <a:lnTo>
                    <a:pt x="324" y="163"/>
                  </a:lnTo>
                  <a:lnTo>
                    <a:pt x="329" y="160"/>
                  </a:lnTo>
                  <a:lnTo>
                    <a:pt x="335" y="156"/>
                  </a:lnTo>
                  <a:lnTo>
                    <a:pt x="339" y="154"/>
                  </a:lnTo>
                  <a:lnTo>
                    <a:pt x="344" y="150"/>
                  </a:lnTo>
                  <a:lnTo>
                    <a:pt x="349" y="148"/>
                  </a:lnTo>
                  <a:lnTo>
                    <a:pt x="354" y="145"/>
                  </a:lnTo>
                  <a:lnTo>
                    <a:pt x="360" y="143"/>
                  </a:lnTo>
                  <a:lnTo>
                    <a:pt x="366" y="141"/>
                  </a:lnTo>
                  <a:lnTo>
                    <a:pt x="371" y="140"/>
                  </a:lnTo>
                  <a:lnTo>
                    <a:pt x="377" y="140"/>
                  </a:lnTo>
                  <a:lnTo>
                    <a:pt x="380" y="139"/>
                  </a:lnTo>
                  <a:lnTo>
                    <a:pt x="384" y="139"/>
                  </a:lnTo>
                  <a:lnTo>
                    <a:pt x="386" y="138"/>
                  </a:lnTo>
                  <a:lnTo>
                    <a:pt x="390" y="138"/>
                  </a:lnTo>
                  <a:lnTo>
                    <a:pt x="392" y="138"/>
                  </a:lnTo>
                  <a:lnTo>
                    <a:pt x="396" y="136"/>
                  </a:lnTo>
                  <a:lnTo>
                    <a:pt x="399" y="136"/>
                  </a:lnTo>
                  <a:lnTo>
                    <a:pt x="403" y="136"/>
                  </a:lnTo>
                  <a:lnTo>
                    <a:pt x="405" y="136"/>
                  </a:lnTo>
                  <a:lnTo>
                    <a:pt x="409" y="136"/>
                  </a:lnTo>
                  <a:lnTo>
                    <a:pt x="411" y="136"/>
                  </a:lnTo>
                  <a:lnTo>
                    <a:pt x="415" y="136"/>
                  </a:lnTo>
                  <a:lnTo>
                    <a:pt x="418" y="136"/>
                  </a:lnTo>
                  <a:lnTo>
                    <a:pt x="421" y="136"/>
                  </a:lnTo>
                  <a:lnTo>
                    <a:pt x="424" y="136"/>
                  </a:lnTo>
                  <a:lnTo>
                    <a:pt x="428" y="138"/>
                  </a:lnTo>
                  <a:lnTo>
                    <a:pt x="434" y="138"/>
                  </a:lnTo>
                  <a:lnTo>
                    <a:pt x="440" y="138"/>
                  </a:lnTo>
                  <a:lnTo>
                    <a:pt x="445" y="139"/>
                  </a:lnTo>
                  <a:lnTo>
                    <a:pt x="451" y="140"/>
                  </a:lnTo>
                  <a:lnTo>
                    <a:pt x="458" y="140"/>
                  </a:lnTo>
                  <a:lnTo>
                    <a:pt x="464" y="141"/>
                  </a:lnTo>
                  <a:lnTo>
                    <a:pt x="466" y="143"/>
                  </a:lnTo>
                  <a:lnTo>
                    <a:pt x="470" y="143"/>
                  </a:lnTo>
                  <a:lnTo>
                    <a:pt x="473" y="144"/>
                  </a:lnTo>
                  <a:lnTo>
                    <a:pt x="476" y="145"/>
                  </a:lnTo>
                  <a:lnTo>
                    <a:pt x="474" y="148"/>
                  </a:lnTo>
                  <a:lnTo>
                    <a:pt x="471" y="150"/>
                  </a:lnTo>
                  <a:lnTo>
                    <a:pt x="469" y="154"/>
                  </a:lnTo>
                  <a:lnTo>
                    <a:pt x="466" y="158"/>
                  </a:lnTo>
                  <a:lnTo>
                    <a:pt x="464" y="161"/>
                  </a:lnTo>
                  <a:lnTo>
                    <a:pt x="461" y="164"/>
                  </a:lnTo>
                  <a:lnTo>
                    <a:pt x="459" y="168"/>
                  </a:lnTo>
                  <a:lnTo>
                    <a:pt x="458" y="173"/>
                  </a:lnTo>
                  <a:lnTo>
                    <a:pt x="454" y="175"/>
                  </a:lnTo>
                  <a:lnTo>
                    <a:pt x="451" y="179"/>
                  </a:lnTo>
                  <a:lnTo>
                    <a:pt x="450" y="183"/>
                  </a:lnTo>
                  <a:lnTo>
                    <a:pt x="448" y="188"/>
                  </a:lnTo>
                  <a:lnTo>
                    <a:pt x="445" y="191"/>
                  </a:lnTo>
                  <a:lnTo>
                    <a:pt x="444" y="195"/>
                  </a:lnTo>
                  <a:lnTo>
                    <a:pt x="441" y="200"/>
                  </a:lnTo>
                  <a:lnTo>
                    <a:pt x="440" y="204"/>
                  </a:lnTo>
                  <a:lnTo>
                    <a:pt x="438" y="208"/>
                  </a:lnTo>
                  <a:lnTo>
                    <a:pt x="435" y="213"/>
                  </a:lnTo>
                  <a:lnTo>
                    <a:pt x="434" y="216"/>
                  </a:lnTo>
                  <a:lnTo>
                    <a:pt x="431" y="220"/>
                  </a:lnTo>
                  <a:lnTo>
                    <a:pt x="430" y="225"/>
                  </a:lnTo>
                  <a:lnTo>
                    <a:pt x="429" y="229"/>
                  </a:lnTo>
                  <a:lnTo>
                    <a:pt x="426" y="234"/>
                  </a:lnTo>
                  <a:lnTo>
                    <a:pt x="425" y="238"/>
                  </a:lnTo>
                  <a:lnTo>
                    <a:pt x="424" y="242"/>
                  </a:lnTo>
                  <a:lnTo>
                    <a:pt x="423" y="247"/>
                  </a:lnTo>
                  <a:lnTo>
                    <a:pt x="421" y="250"/>
                  </a:lnTo>
                  <a:lnTo>
                    <a:pt x="421" y="255"/>
                  </a:lnTo>
                  <a:lnTo>
                    <a:pt x="420" y="259"/>
                  </a:lnTo>
                  <a:lnTo>
                    <a:pt x="419" y="264"/>
                  </a:lnTo>
                  <a:lnTo>
                    <a:pt x="419" y="268"/>
                  </a:lnTo>
                  <a:lnTo>
                    <a:pt x="419" y="273"/>
                  </a:lnTo>
                  <a:lnTo>
                    <a:pt x="418" y="278"/>
                  </a:lnTo>
                  <a:lnTo>
                    <a:pt x="419" y="282"/>
                  </a:lnTo>
                  <a:lnTo>
                    <a:pt x="420" y="285"/>
                  </a:lnTo>
                  <a:lnTo>
                    <a:pt x="423" y="288"/>
                  </a:lnTo>
                  <a:lnTo>
                    <a:pt x="424" y="290"/>
                  </a:lnTo>
                  <a:lnTo>
                    <a:pt x="426" y="292"/>
                  </a:lnTo>
                  <a:lnTo>
                    <a:pt x="430" y="293"/>
                  </a:lnTo>
                  <a:lnTo>
                    <a:pt x="434" y="294"/>
                  </a:lnTo>
                  <a:lnTo>
                    <a:pt x="436" y="293"/>
                  </a:lnTo>
                  <a:lnTo>
                    <a:pt x="439" y="292"/>
                  </a:lnTo>
                  <a:lnTo>
                    <a:pt x="443" y="290"/>
                  </a:lnTo>
                  <a:lnTo>
                    <a:pt x="445" y="289"/>
                  </a:lnTo>
                  <a:lnTo>
                    <a:pt x="448" y="285"/>
                  </a:lnTo>
                  <a:lnTo>
                    <a:pt x="450" y="283"/>
                  </a:lnTo>
                  <a:lnTo>
                    <a:pt x="451" y="279"/>
                  </a:lnTo>
                  <a:lnTo>
                    <a:pt x="453" y="275"/>
                  </a:lnTo>
                  <a:lnTo>
                    <a:pt x="453" y="272"/>
                  </a:lnTo>
                  <a:lnTo>
                    <a:pt x="453" y="268"/>
                  </a:lnTo>
                  <a:lnTo>
                    <a:pt x="454" y="264"/>
                  </a:lnTo>
                  <a:lnTo>
                    <a:pt x="455" y="260"/>
                  </a:lnTo>
                  <a:lnTo>
                    <a:pt x="455" y="257"/>
                  </a:lnTo>
                  <a:lnTo>
                    <a:pt x="456" y="253"/>
                  </a:lnTo>
                  <a:lnTo>
                    <a:pt x="458" y="249"/>
                  </a:lnTo>
                  <a:lnTo>
                    <a:pt x="459" y="247"/>
                  </a:lnTo>
                  <a:lnTo>
                    <a:pt x="460" y="242"/>
                  </a:lnTo>
                  <a:lnTo>
                    <a:pt x="461" y="238"/>
                  </a:lnTo>
                  <a:lnTo>
                    <a:pt x="464" y="234"/>
                  </a:lnTo>
                  <a:lnTo>
                    <a:pt x="465" y="230"/>
                  </a:lnTo>
                  <a:lnTo>
                    <a:pt x="466" y="226"/>
                  </a:lnTo>
                  <a:lnTo>
                    <a:pt x="469" y="221"/>
                  </a:lnTo>
                  <a:lnTo>
                    <a:pt x="470" y="218"/>
                  </a:lnTo>
                  <a:lnTo>
                    <a:pt x="473" y="214"/>
                  </a:lnTo>
                  <a:lnTo>
                    <a:pt x="474" y="210"/>
                  </a:lnTo>
                  <a:lnTo>
                    <a:pt x="476" y="206"/>
                  </a:lnTo>
                  <a:lnTo>
                    <a:pt x="478" y="201"/>
                  </a:lnTo>
                  <a:lnTo>
                    <a:pt x="480" y="199"/>
                  </a:lnTo>
                  <a:lnTo>
                    <a:pt x="483" y="194"/>
                  </a:lnTo>
                  <a:lnTo>
                    <a:pt x="484" y="190"/>
                  </a:lnTo>
                  <a:lnTo>
                    <a:pt x="486" y="188"/>
                  </a:lnTo>
                  <a:lnTo>
                    <a:pt x="489" y="184"/>
                  </a:lnTo>
                  <a:lnTo>
                    <a:pt x="491" y="180"/>
                  </a:lnTo>
                  <a:lnTo>
                    <a:pt x="495" y="176"/>
                  </a:lnTo>
                  <a:lnTo>
                    <a:pt x="496" y="173"/>
                  </a:lnTo>
                  <a:lnTo>
                    <a:pt x="500" y="169"/>
                  </a:lnTo>
                  <a:lnTo>
                    <a:pt x="501" y="166"/>
                  </a:lnTo>
                  <a:lnTo>
                    <a:pt x="505" y="163"/>
                  </a:lnTo>
                  <a:lnTo>
                    <a:pt x="508" y="160"/>
                  </a:lnTo>
                  <a:lnTo>
                    <a:pt x="510" y="156"/>
                  </a:lnTo>
                  <a:lnTo>
                    <a:pt x="515" y="159"/>
                  </a:lnTo>
                  <a:lnTo>
                    <a:pt x="520" y="161"/>
                  </a:lnTo>
                  <a:lnTo>
                    <a:pt x="525" y="164"/>
                  </a:lnTo>
                  <a:lnTo>
                    <a:pt x="532" y="168"/>
                  </a:lnTo>
                  <a:lnTo>
                    <a:pt x="537" y="170"/>
                  </a:lnTo>
                  <a:lnTo>
                    <a:pt x="542" y="174"/>
                  </a:lnTo>
                  <a:lnTo>
                    <a:pt x="547" y="178"/>
                  </a:lnTo>
                  <a:lnTo>
                    <a:pt x="552" y="181"/>
                  </a:lnTo>
                  <a:lnTo>
                    <a:pt x="557" y="185"/>
                  </a:lnTo>
                  <a:lnTo>
                    <a:pt x="560" y="189"/>
                  </a:lnTo>
                  <a:lnTo>
                    <a:pt x="565" y="193"/>
                  </a:lnTo>
                  <a:lnTo>
                    <a:pt x="570" y="198"/>
                  </a:lnTo>
                  <a:lnTo>
                    <a:pt x="574" y="201"/>
                  </a:lnTo>
                  <a:lnTo>
                    <a:pt x="579" y="206"/>
                  </a:lnTo>
                  <a:lnTo>
                    <a:pt x="584" y="211"/>
                  </a:lnTo>
                  <a:lnTo>
                    <a:pt x="588" y="216"/>
                  </a:lnTo>
                  <a:lnTo>
                    <a:pt x="590" y="219"/>
                  </a:lnTo>
                  <a:lnTo>
                    <a:pt x="593" y="223"/>
                  </a:lnTo>
                  <a:lnTo>
                    <a:pt x="595" y="226"/>
                  </a:lnTo>
                  <a:lnTo>
                    <a:pt x="598" y="229"/>
                  </a:lnTo>
                  <a:lnTo>
                    <a:pt x="600" y="233"/>
                  </a:lnTo>
                  <a:lnTo>
                    <a:pt x="603" y="235"/>
                  </a:lnTo>
                  <a:lnTo>
                    <a:pt x="605" y="239"/>
                  </a:lnTo>
                  <a:lnTo>
                    <a:pt x="608" y="242"/>
                  </a:lnTo>
                  <a:lnTo>
                    <a:pt x="612" y="248"/>
                  </a:lnTo>
                  <a:lnTo>
                    <a:pt x="617" y="254"/>
                  </a:lnTo>
                  <a:lnTo>
                    <a:pt x="618" y="257"/>
                  </a:lnTo>
                  <a:lnTo>
                    <a:pt x="620" y="260"/>
                  </a:lnTo>
                  <a:lnTo>
                    <a:pt x="623" y="263"/>
                  </a:lnTo>
                  <a:lnTo>
                    <a:pt x="624" y="267"/>
                  </a:lnTo>
                  <a:lnTo>
                    <a:pt x="628" y="272"/>
                  </a:lnTo>
                  <a:lnTo>
                    <a:pt x="630" y="278"/>
                  </a:lnTo>
                  <a:lnTo>
                    <a:pt x="633" y="284"/>
                  </a:lnTo>
                  <a:lnTo>
                    <a:pt x="637" y="289"/>
                  </a:lnTo>
                  <a:lnTo>
                    <a:pt x="638" y="294"/>
                  </a:lnTo>
                  <a:lnTo>
                    <a:pt x="640" y="299"/>
                  </a:lnTo>
                  <a:lnTo>
                    <a:pt x="642" y="305"/>
                  </a:lnTo>
                  <a:lnTo>
                    <a:pt x="644" y="310"/>
                  </a:lnTo>
                  <a:lnTo>
                    <a:pt x="644" y="315"/>
                  </a:lnTo>
                  <a:lnTo>
                    <a:pt x="645" y="320"/>
                  </a:lnTo>
                  <a:lnTo>
                    <a:pt x="647" y="325"/>
                  </a:lnTo>
                  <a:lnTo>
                    <a:pt x="647" y="330"/>
                  </a:lnTo>
                  <a:lnTo>
                    <a:pt x="647" y="335"/>
                  </a:lnTo>
                  <a:lnTo>
                    <a:pt x="647" y="340"/>
                  </a:lnTo>
                  <a:lnTo>
                    <a:pt x="647" y="345"/>
                  </a:lnTo>
                  <a:lnTo>
                    <a:pt x="647" y="350"/>
                  </a:lnTo>
                  <a:lnTo>
                    <a:pt x="645" y="355"/>
                  </a:lnTo>
                  <a:lnTo>
                    <a:pt x="644" y="360"/>
                  </a:lnTo>
                  <a:lnTo>
                    <a:pt x="643" y="364"/>
                  </a:lnTo>
                  <a:lnTo>
                    <a:pt x="643" y="369"/>
                  </a:lnTo>
                  <a:lnTo>
                    <a:pt x="640" y="375"/>
                  </a:lnTo>
                  <a:lnTo>
                    <a:pt x="638" y="381"/>
                  </a:lnTo>
                  <a:lnTo>
                    <a:pt x="637" y="386"/>
                  </a:lnTo>
                  <a:lnTo>
                    <a:pt x="634" y="391"/>
                  </a:lnTo>
                  <a:lnTo>
                    <a:pt x="632" y="393"/>
                  </a:lnTo>
                  <a:lnTo>
                    <a:pt x="630" y="396"/>
                  </a:lnTo>
                  <a:lnTo>
                    <a:pt x="628" y="399"/>
                  </a:lnTo>
                  <a:lnTo>
                    <a:pt x="627" y="403"/>
                  </a:lnTo>
                  <a:lnTo>
                    <a:pt x="624" y="407"/>
                  </a:lnTo>
                  <a:lnTo>
                    <a:pt x="622" y="411"/>
                  </a:lnTo>
                  <a:lnTo>
                    <a:pt x="619" y="416"/>
                  </a:lnTo>
                  <a:lnTo>
                    <a:pt x="617" y="419"/>
                  </a:lnTo>
                  <a:lnTo>
                    <a:pt x="614" y="423"/>
                  </a:lnTo>
                  <a:lnTo>
                    <a:pt x="612" y="428"/>
                  </a:lnTo>
                  <a:lnTo>
                    <a:pt x="608" y="432"/>
                  </a:lnTo>
                  <a:lnTo>
                    <a:pt x="605" y="437"/>
                  </a:lnTo>
                  <a:lnTo>
                    <a:pt x="602" y="442"/>
                  </a:lnTo>
                  <a:lnTo>
                    <a:pt x="599" y="446"/>
                  </a:lnTo>
                  <a:lnTo>
                    <a:pt x="595" y="451"/>
                  </a:lnTo>
                  <a:lnTo>
                    <a:pt x="593" y="456"/>
                  </a:lnTo>
                  <a:lnTo>
                    <a:pt x="589" y="461"/>
                  </a:lnTo>
                  <a:lnTo>
                    <a:pt x="585" y="466"/>
                  </a:lnTo>
                  <a:lnTo>
                    <a:pt x="582" y="471"/>
                  </a:lnTo>
                  <a:lnTo>
                    <a:pt x="578" y="476"/>
                  </a:lnTo>
                  <a:lnTo>
                    <a:pt x="574" y="481"/>
                  </a:lnTo>
                  <a:lnTo>
                    <a:pt x="570" y="486"/>
                  </a:lnTo>
                  <a:lnTo>
                    <a:pt x="567" y="492"/>
                  </a:lnTo>
                  <a:lnTo>
                    <a:pt x="563" y="497"/>
                  </a:lnTo>
                  <a:lnTo>
                    <a:pt x="559" y="502"/>
                  </a:lnTo>
                  <a:lnTo>
                    <a:pt x="555" y="507"/>
                  </a:lnTo>
                  <a:lnTo>
                    <a:pt x="552" y="513"/>
                  </a:lnTo>
                  <a:lnTo>
                    <a:pt x="547" y="519"/>
                  </a:lnTo>
                  <a:lnTo>
                    <a:pt x="543" y="525"/>
                  </a:lnTo>
                  <a:lnTo>
                    <a:pt x="539" y="530"/>
                  </a:lnTo>
                  <a:lnTo>
                    <a:pt x="535" y="536"/>
                  </a:lnTo>
                  <a:lnTo>
                    <a:pt x="532" y="541"/>
                  </a:lnTo>
                  <a:lnTo>
                    <a:pt x="528" y="546"/>
                  </a:lnTo>
                  <a:lnTo>
                    <a:pt x="523" y="552"/>
                  </a:lnTo>
                  <a:lnTo>
                    <a:pt x="519" y="557"/>
                  </a:lnTo>
                  <a:lnTo>
                    <a:pt x="515" y="562"/>
                  </a:lnTo>
                  <a:lnTo>
                    <a:pt x="510" y="567"/>
                  </a:lnTo>
                  <a:lnTo>
                    <a:pt x="506" y="573"/>
                  </a:lnTo>
                  <a:lnTo>
                    <a:pt x="503" y="578"/>
                  </a:lnTo>
                  <a:lnTo>
                    <a:pt x="499" y="583"/>
                  </a:lnTo>
                  <a:lnTo>
                    <a:pt x="495" y="588"/>
                  </a:lnTo>
                  <a:lnTo>
                    <a:pt x="490" y="593"/>
                  </a:lnTo>
                  <a:lnTo>
                    <a:pt x="486" y="598"/>
                  </a:lnTo>
                  <a:lnTo>
                    <a:pt x="483" y="605"/>
                  </a:lnTo>
                  <a:lnTo>
                    <a:pt x="479" y="608"/>
                  </a:lnTo>
                  <a:lnTo>
                    <a:pt x="475" y="613"/>
                  </a:lnTo>
                  <a:lnTo>
                    <a:pt x="471" y="618"/>
                  </a:lnTo>
                  <a:lnTo>
                    <a:pt x="469" y="623"/>
                  </a:lnTo>
                  <a:lnTo>
                    <a:pt x="464" y="627"/>
                  </a:lnTo>
                  <a:lnTo>
                    <a:pt x="461" y="632"/>
                  </a:lnTo>
                  <a:lnTo>
                    <a:pt x="458" y="636"/>
                  </a:lnTo>
                  <a:lnTo>
                    <a:pt x="454" y="641"/>
                  </a:lnTo>
                  <a:lnTo>
                    <a:pt x="451" y="645"/>
                  </a:lnTo>
                  <a:lnTo>
                    <a:pt x="448" y="650"/>
                  </a:lnTo>
                  <a:lnTo>
                    <a:pt x="444" y="653"/>
                  </a:lnTo>
                  <a:lnTo>
                    <a:pt x="441" y="657"/>
                  </a:lnTo>
                  <a:lnTo>
                    <a:pt x="438" y="661"/>
                  </a:lnTo>
                  <a:lnTo>
                    <a:pt x="435" y="665"/>
                  </a:lnTo>
                  <a:lnTo>
                    <a:pt x="433" y="669"/>
                  </a:lnTo>
                  <a:lnTo>
                    <a:pt x="430" y="671"/>
                  </a:lnTo>
                  <a:lnTo>
                    <a:pt x="428" y="675"/>
                  </a:lnTo>
                  <a:lnTo>
                    <a:pt x="425" y="677"/>
                  </a:lnTo>
                  <a:lnTo>
                    <a:pt x="424" y="681"/>
                  </a:lnTo>
                  <a:lnTo>
                    <a:pt x="421" y="684"/>
                  </a:lnTo>
                  <a:lnTo>
                    <a:pt x="416" y="689"/>
                  </a:lnTo>
                  <a:lnTo>
                    <a:pt x="411" y="695"/>
                  </a:lnTo>
                  <a:lnTo>
                    <a:pt x="406" y="700"/>
                  </a:lnTo>
                  <a:lnTo>
                    <a:pt x="403" y="706"/>
                  </a:lnTo>
                  <a:lnTo>
                    <a:pt x="397" y="711"/>
                  </a:lnTo>
                  <a:lnTo>
                    <a:pt x="392" y="716"/>
                  </a:lnTo>
                  <a:lnTo>
                    <a:pt x="387" y="721"/>
                  </a:lnTo>
                  <a:lnTo>
                    <a:pt x="382" y="727"/>
                  </a:lnTo>
                  <a:lnTo>
                    <a:pt x="377" y="732"/>
                  </a:lnTo>
                  <a:lnTo>
                    <a:pt x="374" y="737"/>
                  </a:lnTo>
                  <a:lnTo>
                    <a:pt x="367" y="744"/>
                  </a:lnTo>
                  <a:lnTo>
                    <a:pt x="364" y="749"/>
                  </a:lnTo>
                  <a:lnTo>
                    <a:pt x="359" y="754"/>
                  </a:lnTo>
                  <a:lnTo>
                    <a:pt x="354" y="760"/>
                  </a:lnTo>
                  <a:lnTo>
                    <a:pt x="349" y="765"/>
                  </a:lnTo>
                  <a:lnTo>
                    <a:pt x="345" y="771"/>
                  </a:lnTo>
                  <a:lnTo>
                    <a:pt x="341" y="772"/>
                  </a:lnTo>
                  <a:lnTo>
                    <a:pt x="337" y="774"/>
                  </a:lnTo>
                  <a:lnTo>
                    <a:pt x="334" y="775"/>
                  </a:lnTo>
                  <a:lnTo>
                    <a:pt x="331" y="776"/>
                  </a:lnTo>
                  <a:lnTo>
                    <a:pt x="327" y="779"/>
                  </a:lnTo>
                  <a:lnTo>
                    <a:pt x="325" y="780"/>
                  </a:lnTo>
                  <a:lnTo>
                    <a:pt x="321" y="781"/>
                  </a:lnTo>
                  <a:lnTo>
                    <a:pt x="316" y="784"/>
                  </a:lnTo>
                  <a:lnTo>
                    <a:pt x="312" y="785"/>
                  </a:lnTo>
                  <a:lnTo>
                    <a:pt x="309" y="786"/>
                  </a:lnTo>
                  <a:lnTo>
                    <a:pt x="304" y="789"/>
                  </a:lnTo>
                  <a:lnTo>
                    <a:pt x="299" y="790"/>
                  </a:lnTo>
                  <a:lnTo>
                    <a:pt x="295" y="792"/>
                  </a:lnTo>
                  <a:lnTo>
                    <a:pt x="291" y="794"/>
                  </a:lnTo>
                  <a:lnTo>
                    <a:pt x="285" y="796"/>
                  </a:lnTo>
                  <a:lnTo>
                    <a:pt x="280" y="797"/>
                  </a:lnTo>
                  <a:lnTo>
                    <a:pt x="275" y="800"/>
                  </a:lnTo>
                  <a:lnTo>
                    <a:pt x="270" y="801"/>
                  </a:lnTo>
                  <a:lnTo>
                    <a:pt x="265" y="804"/>
                  </a:lnTo>
                  <a:lnTo>
                    <a:pt x="260" y="805"/>
                  </a:lnTo>
                  <a:lnTo>
                    <a:pt x="256" y="806"/>
                  </a:lnTo>
                  <a:lnTo>
                    <a:pt x="251" y="809"/>
                  </a:lnTo>
                  <a:lnTo>
                    <a:pt x="246" y="810"/>
                  </a:lnTo>
                  <a:lnTo>
                    <a:pt x="241" y="813"/>
                  </a:lnTo>
                  <a:lnTo>
                    <a:pt x="237" y="814"/>
                  </a:lnTo>
                  <a:lnTo>
                    <a:pt x="232" y="815"/>
                  </a:lnTo>
                  <a:lnTo>
                    <a:pt x="228" y="816"/>
                  </a:lnTo>
                  <a:lnTo>
                    <a:pt x="225" y="818"/>
                  </a:lnTo>
                  <a:lnTo>
                    <a:pt x="221" y="819"/>
                  </a:lnTo>
                  <a:lnTo>
                    <a:pt x="218" y="820"/>
                  </a:lnTo>
                  <a:lnTo>
                    <a:pt x="218" y="815"/>
                  </a:lnTo>
                  <a:lnTo>
                    <a:pt x="220" y="809"/>
                  </a:lnTo>
                  <a:lnTo>
                    <a:pt x="220" y="804"/>
                  </a:lnTo>
                  <a:lnTo>
                    <a:pt x="221" y="797"/>
                  </a:lnTo>
                  <a:lnTo>
                    <a:pt x="221" y="794"/>
                  </a:lnTo>
                  <a:lnTo>
                    <a:pt x="221" y="791"/>
                  </a:lnTo>
                  <a:lnTo>
                    <a:pt x="222" y="787"/>
                  </a:lnTo>
                  <a:lnTo>
                    <a:pt x="222" y="785"/>
                  </a:lnTo>
                  <a:lnTo>
                    <a:pt x="223" y="779"/>
                  </a:lnTo>
                  <a:lnTo>
                    <a:pt x="225" y="774"/>
                  </a:lnTo>
                  <a:lnTo>
                    <a:pt x="225" y="769"/>
                  </a:lnTo>
                  <a:lnTo>
                    <a:pt x="226" y="765"/>
                  </a:lnTo>
                  <a:lnTo>
                    <a:pt x="226" y="760"/>
                  </a:lnTo>
                  <a:lnTo>
                    <a:pt x="226" y="757"/>
                  </a:lnTo>
                  <a:lnTo>
                    <a:pt x="227" y="752"/>
                  </a:lnTo>
                  <a:lnTo>
                    <a:pt x="227" y="749"/>
                  </a:lnTo>
                  <a:lnTo>
                    <a:pt x="228" y="745"/>
                  </a:lnTo>
                  <a:lnTo>
                    <a:pt x="230" y="741"/>
                  </a:lnTo>
                  <a:lnTo>
                    <a:pt x="230" y="737"/>
                  </a:lnTo>
                  <a:lnTo>
                    <a:pt x="230" y="734"/>
                  </a:lnTo>
                  <a:lnTo>
                    <a:pt x="231" y="731"/>
                  </a:lnTo>
                  <a:lnTo>
                    <a:pt x="231" y="727"/>
                  </a:lnTo>
                  <a:lnTo>
                    <a:pt x="231" y="725"/>
                  </a:lnTo>
                  <a:lnTo>
                    <a:pt x="232" y="721"/>
                  </a:lnTo>
                  <a:lnTo>
                    <a:pt x="232" y="719"/>
                  </a:lnTo>
                  <a:lnTo>
                    <a:pt x="232" y="716"/>
                  </a:lnTo>
                  <a:lnTo>
                    <a:pt x="233" y="710"/>
                  </a:lnTo>
                  <a:lnTo>
                    <a:pt x="233" y="705"/>
                  </a:lnTo>
                  <a:lnTo>
                    <a:pt x="235" y="700"/>
                  </a:lnTo>
                  <a:lnTo>
                    <a:pt x="235" y="696"/>
                  </a:lnTo>
                  <a:lnTo>
                    <a:pt x="235" y="692"/>
                  </a:lnTo>
                  <a:lnTo>
                    <a:pt x="236" y="689"/>
                  </a:lnTo>
                  <a:lnTo>
                    <a:pt x="236" y="685"/>
                  </a:lnTo>
                  <a:lnTo>
                    <a:pt x="236" y="682"/>
                  </a:lnTo>
                  <a:lnTo>
                    <a:pt x="236" y="676"/>
                  </a:lnTo>
                  <a:lnTo>
                    <a:pt x="236" y="671"/>
                  </a:lnTo>
                  <a:lnTo>
                    <a:pt x="235" y="667"/>
                  </a:lnTo>
                  <a:lnTo>
                    <a:pt x="233" y="665"/>
                  </a:lnTo>
                  <a:lnTo>
                    <a:pt x="231" y="660"/>
                  </a:lnTo>
                  <a:lnTo>
                    <a:pt x="227" y="656"/>
                  </a:lnTo>
                  <a:lnTo>
                    <a:pt x="225" y="655"/>
                  </a:lnTo>
                  <a:lnTo>
                    <a:pt x="221" y="653"/>
                  </a:lnTo>
                  <a:lnTo>
                    <a:pt x="218" y="653"/>
                  </a:lnTo>
                  <a:lnTo>
                    <a:pt x="216" y="653"/>
                  </a:lnTo>
                  <a:lnTo>
                    <a:pt x="212" y="653"/>
                  </a:lnTo>
                  <a:lnTo>
                    <a:pt x="208" y="653"/>
                  </a:lnTo>
                  <a:lnTo>
                    <a:pt x="203" y="655"/>
                  </a:lnTo>
                  <a:lnTo>
                    <a:pt x="200" y="656"/>
                  </a:lnTo>
                  <a:lnTo>
                    <a:pt x="196" y="657"/>
                  </a:lnTo>
                  <a:lnTo>
                    <a:pt x="193" y="658"/>
                  </a:lnTo>
                  <a:lnTo>
                    <a:pt x="190" y="658"/>
                  </a:lnTo>
                  <a:lnTo>
                    <a:pt x="187" y="661"/>
                  </a:lnTo>
                  <a:lnTo>
                    <a:pt x="183" y="662"/>
                  </a:lnTo>
                  <a:lnTo>
                    <a:pt x="180" y="663"/>
                  </a:lnTo>
                  <a:lnTo>
                    <a:pt x="176" y="666"/>
                  </a:lnTo>
                  <a:lnTo>
                    <a:pt x="172" y="669"/>
                  </a:lnTo>
                  <a:lnTo>
                    <a:pt x="167" y="670"/>
                  </a:lnTo>
                  <a:lnTo>
                    <a:pt x="162" y="672"/>
                  </a:lnTo>
                  <a:lnTo>
                    <a:pt x="157" y="675"/>
                  </a:lnTo>
                  <a:lnTo>
                    <a:pt x="152" y="677"/>
                  </a:lnTo>
                  <a:lnTo>
                    <a:pt x="146" y="680"/>
                  </a:lnTo>
                  <a:lnTo>
                    <a:pt x="141" y="682"/>
                  </a:lnTo>
                  <a:lnTo>
                    <a:pt x="134" y="686"/>
                  </a:lnTo>
                  <a:lnTo>
                    <a:pt x="128" y="690"/>
                  </a:lnTo>
                  <a:lnTo>
                    <a:pt x="123" y="691"/>
                  </a:lnTo>
                  <a:lnTo>
                    <a:pt x="117" y="695"/>
                  </a:lnTo>
                  <a:lnTo>
                    <a:pt x="112" y="696"/>
                  </a:lnTo>
                  <a:lnTo>
                    <a:pt x="108" y="699"/>
                  </a:lnTo>
                  <a:lnTo>
                    <a:pt x="103" y="701"/>
                  </a:lnTo>
                  <a:lnTo>
                    <a:pt x="99" y="702"/>
                  </a:lnTo>
                  <a:lnTo>
                    <a:pt x="97" y="704"/>
                  </a:lnTo>
                  <a:lnTo>
                    <a:pt x="96" y="705"/>
                  </a:lnTo>
                  <a:lnTo>
                    <a:pt x="93" y="706"/>
                  </a:lnTo>
                  <a:lnTo>
                    <a:pt x="91" y="710"/>
                  </a:lnTo>
                  <a:lnTo>
                    <a:pt x="88" y="715"/>
                  </a:lnTo>
                  <a:lnTo>
                    <a:pt x="88" y="717"/>
                  </a:lnTo>
                  <a:lnTo>
                    <a:pt x="88" y="720"/>
                  </a:lnTo>
                  <a:lnTo>
                    <a:pt x="88" y="722"/>
                  </a:lnTo>
                  <a:lnTo>
                    <a:pt x="88" y="726"/>
                  </a:lnTo>
                  <a:lnTo>
                    <a:pt x="89" y="730"/>
                  </a:lnTo>
                  <a:lnTo>
                    <a:pt x="91" y="734"/>
                  </a:lnTo>
                  <a:lnTo>
                    <a:pt x="91" y="735"/>
                  </a:lnTo>
                  <a:lnTo>
                    <a:pt x="92" y="736"/>
                  </a:lnTo>
                  <a:lnTo>
                    <a:pt x="96" y="737"/>
                  </a:lnTo>
                  <a:lnTo>
                    <a:pt x="99" y="737"/>
                  </a:lnTo>
                  <a:lnTo>
                    <a:pt x="103" y="737"/>
                  </a:lnTo>
                  <a:lnTo>
                    <a:pt x="109" y="736"/>
                  </a:lnTo>
                  <a:lnTo>
                    <a:pt x="112" y="734"/>
                  </a:lnTo>
                  <a:lnTo>
                    <a:pt x="116" y="734"/>
                  </a:lnTo>
                  <a:lnTo>
                    <a:pt x="118" y="731"/>
                  </a:lnTo>
                  <a:lnTo>
                    <a:pt x="123" y="730"/>
                  </a:lnTo>
                  <a:lnTo>
                    <a:pt x="127" y="727"/>
                  </a:lnTo>
                  <a:lnTo>
                    <a:pt x="132" y="725"/>
                  </a:lnTo>
                  <a:lnTo>
                    <a:pt x="137" y="722"/>
                  </a:lnTo>
                  <a:lnTo>
                    <a:pt x="143" y="720"/>
                  </a:lnTo>
                  <a:lnTo>
                    <a:pt x="146" y="719"/>
                  </a:lnTo>
                  <a:lnTo>
                    <a:pt x="150" y="716"/>
                  </a:lnTo>
                  <a:lnTo>
                    <a:pt x="152" y="715"/>
                  </a:lnTo>
                  <a:lnTo>
                    <a:pt x="156" y="714"/>
                  </a:lnTo>
                  <a:lnTo>
                    <a:pt x="160" y="711"/>
                  </a:lnTo>
                  <a:lnTo>
                    <a:pt x="163" y="709"/>
                  </a:lnTo>
                  <a:lnTo>
                    <a:pt x="167" y="707"/>
                  </a:lnTo>
                  <a:lnTo>
                    <a:pt x="172" y="706"/>
                  </a:lnTo>
                  <a:lnTo>
                    <a:pt x="175" y="704"/>
                  </a:lnTo>
                  <a:lnTo>
                    <a:pt x="180" y="701"/>
                  </a:lnTo>
                  <a:lnTo>
                    <a:pt x="183" y="700"/>
                  </a:lnTo>
                  <a:lnTo>
                    <a:pt x="187" y="697"/>
                  </a:lnTo>
                  <a:lnTo>
                    <a:pt x="191" y="695"/>
                  </a:lnTo>
                  <a:lnTo>
                    <a:pt x="195" y="694"/>
                  </a:lnTo>
                  <a:lnTo>
                    <a:pt x="198" y="692"/>
                  </a:lnTo>
                  <a:lnTo>
                    <a:pt x="202" y="691"/>
                  </a:lnTo>
                  <a:lnTo>
                    <a:pt x="201" y="695"/>
                  </a:lnTo>
                  <a:lnTo>
                    <a:pt x="201" y="700"/>
                  </a:lnTo>
                  <a:lnTo>
                    <a:pt x="201" y="704"/>
                  </a:lnTo>
                  <a:lnTo>
                    <a:pt x="201" y="709"/>
                  </a:lnTo>
                  <a:lnTo>
                    <a:pt x="200" y="714"/>
                  </a:lnTo>
                  <a:lnTo>
                    <a:pt x="198" y="719"/>
                  </a:lnTo>
                  <a:lnTo>
                    <a:pt x="198" y="724"/>
                  </a:lnTo>
                  <a:lnTo>
                    <a:pt x="197" y="729"/>
                  </a:lnTo>
                  <a:lnTo>
                    <a:pt x="196" y="734"/>
                  </a:lnTo>
                  <a:lnTo>
                    <a:pt x="196" y="740"/>
                  </a:lnTo>
                  <a:lnTo>
                    <a:pt x="195" y="745"/>
                  </a:lnTo>
                  <a:lnTo>
                    <a:pt x="193" y="750"/>
                  </a:lnTo>
                  <a:lnTo>
                    <a:pt x="193" y="754"/>
                  </a:lnTo>
                  <a:lnTo>
                    <a:pt x="192" y="760"/>
                  </a:lnTo>
                  <a:lnTo>
                    <a:pt x="191" y="764"/>
                  </a:lnTo>
                  <a:lnTo>
                    <a:pt x="191" y="769"/>
                  </a:lnTo>
                  <a:lnTo>
                    <a:pt x="190" y="771"/>
                  </a:lnTo>
                  <a:lnTo>
                    <a:pt x="190" y="775"/>
                  </a:lnTo>
                  <a:lnTo>
                    <a:pt x="188" y="779"/>
                  </a:lnTo>
                  <a:lnTo>
                    <a:pt x="188" y="781"/>
                  </a:lnTo>
                  <a:lnTo>
                    <a:pt x="188" y="785"/>
                  </a:lnTo>
                  <a:lnTo>
                    <a:pt x="187" y="787"/>
                  </a:lnTo>
                  <a:lnTo>
                    <a:pt x="187" y="791"/>
                  </a:lnTo>
                  <a:lnTo>
                    <a:pt x="187" y="795"/>
                  </a:lnTo>
                  <a:lnTo>
                    <a:pt x="186" y="800"/>
                  </a:lnTo>
                  <a:lnTo>
                    <a:pt x="186" y="806"/>
                  </a:lnTo>
                  <a:lnTo>
                    <a:pt x="185" y="811"/>
                  </a:lnTo>
                  <a:lnTo>
                    <a:pt x="183" y="818"/>
                  </a:lnTo>
                  <a:lnTo>
                    <a:pt x="182" y="820"/>
                  </a:lnTo>
                  <a:lnTo>
                    <a:pt x="182" y="824"/>
                  </a:lnTo>
                  <a:lnTo>
                    <a:pt x="182" y="826"/>
                  </a:lnTo>
                  <a:lnTo>
                    <a:pt x="182" y="830"/>
                  </a:lnTo>
                  <a:lnTo>
                    <a:pt x="181" y="835"/>
                  </a:lnTo>
                  <a:lnTo>
                    <a:pt x="182" y="841"/>
                  </a:lnTo>
                  <a:lnTo>
                    <a:pt x="182" y="845"/>
                  </a:lnTo>
                  <a:lnTo>
                    <a:pt x="185" y="850"/>
                  </a:lnTo>
                  <a:lnTo>
                    <a:pt x="187" y="853"/>
                  </a:lnTo>
                  <a:lnTo>
                    <a:pt x="191" y="856"/>
                  </a:lnTo>
                  <a:lnTo>
                    <a:pt x="193" y="858"/>
                  </a:lnTo>
                  <a:lnTo>
                    <a:pt x="197" y="858"/>
                  </a:lnTo>
                  <a:lnTo>
                    <a:pt x="198" y="858"/>
                  </a:lnTo>
                  <a:lnTo>
                    <a:pt x="201" y="858"/>
                  </a:lnTo>
                  <a:lnTo>
                    <a:pt x="205" y="858"/>
                  </a:lnTo>
                  <a:lnTo>
                    <a:pt x="210" y="858"/>
                  </a:lnTo>
                  <a:lnTo>
                    <a:pt x="213" y="855"/>
                  </a:lnTo>
                  <a:lnTo>
                    <a:pt x="220" y="854"/>
                  </a:lnTo>
                  <a:lnTo>
                    <a:pt x="223" y="853"/>
                  </a:lnTo>
                  <a:lnTo>
                    <a:pt x="226" y="851"/>
                  </a:lnTo>
                  <a:lnTo>
                    <a:pt x="231" y="851"/>
                  </a:lnTo>
                  <a:lnTo>
                    <a:pt x="235" y="850"/>
                  </a:lnTo>
                  <a:lnTo>
                    <a:pt x="238" y="848"/>
                  </a:lnTo>
                  <a:lnTo>
                    <a:pt x="245" y="845"/>
                  </a:lnTo>
                  <a:lnTo>
                    <a:pt x="250" y="844"/>
                  </a:lnTo>
                  <a:lnTo>
                    <a:pt x="256" y="843"/>
                  </a:lnTo>
                  <a:lnTo>
                    <a:pt x="258" y="841"/>
                  </a:lnTo>
                  <a:lnTo>
                    <a:pt x="261" y="840"/>
                  </a:lnTo>
                  <a:lnTo>
                    <a:pt x="265" y="839"/>
                  </a:lnTo>
                  <a:lnTo>
                    <a:pt x="269" y="838"/>
                  </a:lnTo>
                  <a:lnTo>
                    <a:pt x="271" y="836"/>
                  </a:lnTo>
                  <a:lnTo>
                    <a:pt x="275" y="836"/>
                  </a:lnTo>
                  <a:lnTo>
                    <a:pt x="279" y="834"/>
                  </a:lnTo>
                  <a:lnTo>
                    <a:pt x="282" y="834"/>
                  </a:lnTo>
                  <a:lnTo>
                    <a:pt x="286" y="831"/>
                  </a:lnTo>
                  <a:lnTo>
                    <a:pt x="291" y="830"/>
                  </a:lnTo>
                  <a:lnTo>
                    <a:pt x="295" y="828"/>
                  </a:lnTo>
                  <a:lnTo>
                    <a:pt x="300" y="826"/>
                  </a:lnTo>
                  <a:lnTo>
                    <a:pt x="304" y="825"/>
                  </a:lnTo>
                  <a:lnTo>
                    <a:pt x="307" y="824"/>
                  </a:lnTo>
                  <a:lnTo>
                    <a:pt x="311" y="821"/>
                  </a:lnTo>
                  <a:lnTo>
                    <a:pt x="316" y="820"/>
                  </a:lnTo>
                  <a:lnTo>
                    <a:pt x="319" y="819"/>
                  </a:lnTo>
                  <a:lnTo>
                    <a:pt x="322" y="818"/>
                  </a:lnTo>
                  <a:lnTo>
                    <a:pt x="326" y="816"/>
                  </a:lnTo>
                  <a:lnTo>
                    <a:pt x="329" y="815"/>
                  </a:lnTo>
                  <a:lnTo>
                    <a:pt x="335" y="813"/>
                  </a:lnTo>
                  <a:lnTo>
                    <a:pt x="341" y="810"/>
                  </a:lnTo>
                  <a:lnTo>
                    <a:pt x="346" y="807"/>
                  </a:lnTo>
                  <a:lnTo>
                    <a:pt x="351" y="805"/>
                  </a:lnTo>
                  <a:lnTo>
                    <a:pt x="355" y="804"/>
                  </a:lnTo>
                  <a:lnTo>
                    <a:pt x="359" y="801"/>
                  </a:lnTo>
                  <a:lnTo>
                    <a:pt x="364" y="797"/>
                  </a:lnTo>
                  <a:lnTo>
                    <a:pt x="367" y="795"/>
                  </a:lnTo>
                  <a:lnTo>
                    <a:pt x="372" y="790"/>
                  </a:lnTo>
                  <a:lnTo>
                    <a:pt x="377" y="784"/>
                  </a:lnTo>
                  <a:lnTo>
                    <a:pt x="382" y="779"/>
                  </a:lnTo>
                  <a:lnTo>
                    <a:pt x="387" y="772"/>
                  </a:lnTo>
                  <a:lnTo>
                    <a:pt x="392" y="766"/>
                  </a:lnTo>
                  <a:lnTo>
                    <a:pt x="397" y="761"/>
                  </a:lnTo>
                  <a:lnTo>
                    <a:pt x="403" y="755"/>
                  </a:lnTo>
                  <a:lnTo>
                    <a:pt x="408" y="750"/>
                  </a:lnTo>
                  <a:lnTo>
                    <a:pt x="413" y="744"/>
                  </a:lnTo>
                  <a:lnTo>
                    <a:pt x="418" y="739"/>
                  </a:lnTo>
                  <a:lnTo>
                    <a:pt x="423" y="732"/>
                  </a:lnTo>
                  <a:lnTo>
                    <a:pt x="428" y="727"/>
                  </a:lnTo>
                  <a:lnTo>
                    <a:pt x="433" y="721"/>
                  </a:lnTo>
                  <a:lnTo>
                    <a:pt x="438" y="716"/>
                  </a:lnTo>
                  <a:lnTo>
                    <a:pt x="443" y="711"/>
                  </a:lnTo>
                  <a:lnTo>
                    <a:pt x="448" y="706"/>
                  </a:lnTo>
                  <a:lnTo>
                    <a:pt x="450" y="702"/>
                  </a:lnTo>
                  <a:lnTo>
                    <a:pt x="451" y="700"/>
                  </a:lnTo>
                  <a:lnTo>
                    <a:pt x="454" y="696"/>
                  </a:lnTo>
                  <a:lnTo>
                    <a:pt x="458" y="694"/>
                  </a:lnTo>
                  <a:lnTo>
                    <a:pt x="459" y="689"/>
                  </a:lnTo>
                  <a:lnTo>
                    <a:pt x="463" y="686"/>
                  </a:lnTo>
                  <a:lnTo>
                    <a:pt x="465" y="681"/>
                  </a:lnTo>
                  <a:lnTo>
                    <a:pt x="469" y="679"/>
                  </a:lnTo>
                  <a:lnTo>
                    <a:pt x="471" y="674"/>
                  </a:lnTo>
                  <a:lnTo>
                    <a:pt x="474" y="670"/>
                  </a:lnTo>
                  <a:lnTo>
                    <a:pt x="478" y="666"/>
                  </a:lnTo>
                  <a:lnTo>
                    <a:pt x="481" y="662"/>
                  </a:lnTo>
                  <a:lnTo>
                    <a:pt x="484" y="657"/>
                  </a:lnTo>
                  <a:lnTo>
                    <a:pt x="488" y="652"/>
                  </a:lnTo>
                  <a:lnTo>
                    <a:pt x="491" y="648"/>
                  </a:lnTo>
                  <a:lnTo>
                    <a:pt x="495" y="643"/>
                  </a:lnTo>
                  <a:lnTo>
                    <a:pt x="499" y="638"/>
                  </a:lnTo>
                  <a:lnTo>
                    <a:pt x="503" y="633"/>
                  </a:lnTo>
                  <a:lnTo>
                    <a:pt x="506" y="628"/>
                  </a:lnTo>
                  <a:lnTo>
                    <a:pt x="510" y="623"/>
                  </a:lnTo>
                  <a:lnTo>
                    <a:pt x="514" y="618"/>
                  </a:lnTo>
                  <a:lnTo>
                    <a:pt x="518" y="613"/>
                  </a:lnTo>
                  <a:lnTo>
                    <a:pt x="521" y="608"/>
                  </a:lnTo>
                  <a:lnTo>
                    <a:pt x="526" y="603"/>
                  </a:lnTo>
                  <a:lnTo>
                    <a:pt x="530" y="597"/>
                  </a:lnTo>
                  <a:lnTo>
                    <a:pt x="534" y="592"/>
                  </a:lnTo>
                  <a:lnTo>
                    <a:pt x="538" y="586"/>
                  </a:lnTo>
                  <a:lnTo>
                    <a:pt x="543" y="581"/>
                  </a:lnTo>
                  <a:lnTo>
                    <a:pt x="547" y="576"/>
                  </a:lnTo>
                  <a:lnTo>
                    <a:pt x="552" y="571"/>
                  </a:lnTo>
                  <a:lnTo>
                    <a:pt x="555" y="565"/>
                  </a:lnTo>
                  <a:lnTo>
                    <a:pt x="559" y="560"/>
                  </a:lnTo>
                  <a:lnTo>
                    <a:pt x="563" y="553"/>
                  </a:lnTo>
                  <a:lnTo>
                    <a:pt x="568" y="548"/>
                  </a:lnTo>
                  <a:lnTo>
                    <a:pt x="572" y="542"/>
                  </a:lnTo>
                  <a:lnTo>
                    <a:pt x="575" y="537"/>
                  </a:lnTo>
                  <a:lnTo>
                    <a:pt x="579" y="532"/>
                  </a:lnTo>
                  <a:lnTo>
                    <a:pt x="584" y="526"/>
                  </a:lnTo>
                  <a:lnTo>
                    <a:pt x="587" y="521"/>
                  </a:lnTo>
                  <a:lnTo>
                    <a:pt x="592" y="516"/>
                  </a:lnTo>
                  <a:lnTo>
                    <a:pt x="595" y="509"/>
                  </a:lnTo>
                  <a:lnTo>
                    <a:pt x="599" y="504"/>
                  </a:lnTo>
                  <a:lnTo>
                    <a:pt x="603" y="499"/>
                  </a:lnTo>
                  <a:lnTo>
                    <a:pt x="607" y="493"/>
                  </a:lnTo>
                  <a:lnTo>
                    <a:pt x="610" y="488"/>
                  </a:lnTo>
                  <a:lnTo>
                    <a:pt x="614" y="483"/>
                  </a:lnTo>
                  <a:lnTo>
                    <a:pt x="618" y="478"/>
                  </a:lnTo>
                  <a:lnTo>
                    <a:pt x="622" y="473"/>
                  </a:lnTo>
                  <a:lnTo>
                    <a:pt x="624" y="468"/>
                  </a:lnTo>
                  <a:lnTo>
                    <a:pt x="628" y="463"/>
                  </a:lnTo>
                  <a:lnTo>
                    <a:pt x="630" y="458"/>
                  </a:lnTo>
                  <a:lnTo>
                    <a:pt x="634" y="454"/>
                  </a:lnTo>
                  <a:lnTo>
                    <a:pt x="637" y="448"/>
                  </a:lnTo>
                  <a:lnTo>
                    <a:pt x="640" y="444"/>
                  </a:lnTo>
                  <a:lnTo>
                    <a:pt x="643" y="441"/>
                  </a:lnTo>
                  <a:lnTo>
                    <a:pt x="647" y="436"/>
                  </a:lnTo>
                  <a:lnTo>
                    <a:pt x="649" y="432"/>
                  </a:lnTo>
                  <a:lnTo>
                    <a:pt x="650" y="428"/>
                  </a:lnTo>
                  <a:lnTo>
                    <a:pt x="653" y="423"/>
                  </a:lnTo>
                  <a:lnTo>
                    <a:pt x="655" y="421"/>
                  </a:lnTo>
                  <a:lnTo>
                    <a:pt x="658" y="416"/>
                  </a:lnTo>
                  <a:lnTo>
                    <a:pt x="660" y="413"/>
                  </a:lnTo>
                  <a:lnTo>
                    <a:pt x="662" y="409"/>
                  </a:lnTo>
                  <a:lnTo>
                    <a:pt x="664" y="407"/>
                  </a:lnTo>
                  <a:lnTo>
                    <a:pt x="666" y="403"/>
                  </a:lnTo>
                  <a:lnTo>
                    <a:pt x="668" y="398"/>
                  </a:lnTo>
                  <a:lnTo>
                    <a:pt x="669" y="394"/>
                  </a:lnTo>
                  <a:lnTo>
                    <a:pt x="671" y="391"/>
                  </a:lnTo>
                  <a:lnTo>
                    <a:pt x="672" y="388"/>
                  </a:lnTo>
                  <a:lnTo>
                    <a:pt x="673" y="384"/>
                  </a:lnTo>
                  <a:lnTo>
                    <a:pt x="674" y="381"/>
                  </a:lnTo>
                  <a:lnTo>
                    <a:pt x="676" y="377"/>
                  </a:lnTo>
                  <a:lnTo>
                    <a:pt x="676" y="373"/>
                  </a:lnTo>
                  <a:lnTo>
                    <a:pt x="677" y="369"/>
                  </a:lnTo>
                  <a:lnTo>
                    <a:pt x="678" y="367"/>
                  </a:lnTo>
                  <a:lnTo>
                    <a:pt x="679" y="363"/>
                  </a:lnTo>
                  <a:lnTo>
                    <a:pt x="679" y="359"/>
                  </a:lnTo>
                  <a:lnTo>
                    <a:pt x="681" y="357"/>
                  </a:lnTo>
                  <a:lnTo>
                    <a:pt x="681" y="353"/>
                  </a:lnTo>
                  <a:lnTo>
                    <a:pt x="681" y="350"/>
                  </a:lnTo>
                  <a:lnTo>
                    <a:pt x="681" y="347"/>
                  </a:lnTo>
                  <a:lnTo>
                    <a:pt x="681" y="343"/>
                  </a:lnTo>
                  <a:lnTo>
                    <a:pt x="681" y="339"/>
                  </a:lnTo>
                  <a:lnTo>
                    <a:pt x="681" y="337"/>
                  </a:lnTo>
                  <a:lnTo>
                    <a:pt x="681" y="333"/>
                  </a:lnTo>
                  <a:lnTo>
                    <a:pt x="681" y="329"/>
                  </a:lnTo>
                  <a:lnTo>
                    <a:pt x="681" y="325"/>
                  </a:lnTo>
                  <a:lnTo>
                    <a:pt x="681" y="323"/>
                  </a:lnTo>
                  <a:lnTo>
                    <a:pt x="681" y="319"/>
                  </a:lnTo>
                  <a:lnTo>
                    <a:pt x="681" y="317"/>
                  </a:lnTo>
                  <a:lnTo>
                    <a:pt x="679" y="313"/>
                  </a:lnTo>
                  <a:lnTo>
                    <a:pt x="679" y="310"/>
                  </a:lnTo>
                  <a:lnTo>
                    <a:pt x="678" y="307"/>
                  </a:lnTo>
                  <a:lnTo>
                    <a:pt x="677" y="304"/>
                  </a:lnTo>
                  <a:lnTo>
                    <a:pt x="677" y="300"/>
                  </a:lnTo>
                  <a:lnTo>
                    <a:pt x="676" y="298"/>
                  </a:lnTo>
                  <a:lnTo>
                    <a:pt x="674" y="294"/>
                  </a:lnTo>
                  <a:lnTo>
                    <a:pt x="673" y="290"/>
                  </a:lnTo>
                  <a:lnTo>
                    <a:pt x="672" y="287"/>
                  </a:lnTo>
                  <a:lnTo>
                    <a:pt x="671" y="284"/>
                  </a:lnTo>
                  <a:lnTo>
                    <a:pt x="669" y="280"/>
                  </a:lnTo>
                  <a:lnTo>
                    <a:pt x="668" y="278"/>
                  </a:lnTo>
                  <a:lnTo>
                    <a:pt x="667" y="274"/>
                  </a:lnTo>
                  <a:lnTo>
                    <a:pt x="666" y="272"/>
                  </a:lnTo>
                  <a:lnTo>
                    <a:pt x="664" y="268"/>
                  </a:lnTo>
                  <a:lnTo>
                    <a:pt x="662" y="265"/>
                  </a:lnTo>
                  <a:lnTo>
                    <a:pt x="660" y="262"/>
                  </a:lnTo>
                  <a:lnTo>
                    <a:pt x="659" y="259"/>
                  </a:lnTo>
                  <a:lnTo>
                    <a:pt x="657" y="255"/>
                  </a:lnTo>
                  <a:lnTo>
                    <a:pt x="655" y="253"/>
                  </a:lnTo>
                  <a:lnTo>
                    <a:pt x="654" y="249"/>
                  </a:lnTo>
                  <a:lnTo>
                    <a:pt x="652" y="247"/>
                  </a:lnTo>
                  <a:lnTo>
                    <a:pt x="649" y="243"/>
                  </a:lnTo>
                  <a:lnTo>
                    <a:pt x="648" y="239"/>
                  </a:lnTo>
                  <a:lnTo>
                    <a:pt x="645" y="235"/>
                  </a:lnTo>
                  <a:lnTo>
                    <a:pt x="643" y="233"/>
                  </a:lnTo>
                  <a:lnTo>
                    <a:pt x="640" y="229"/>
                  </a:lnTo>
                  <a:lnTo>
                    <a:pt x="639" y="226"/>
                  </a:lnTo>
                  <a:lnTo>
                    <a:pt x="637" y="223"/>
                  </a:lnTo>
                  <a:lnTo>
                    <a:pt x="634" y="220"/>
                  </a:lnTo>
                  <a:lnTo>
                    <a:pt x="632" y="216"/>
                  </a:lnTo>
                  <a:lnTo>
                    <a:pt x="629" y="214"/>
                  </a:lnTo>
                  <a:lnTo>
                    <a:pt x="627" y="210"/>
                  </a:lnTo>
                  <a:lnTo>
                    <a:pt x="624" y="208"/>
                  </a:lnTo>
                  <a:lnTo>
                    <a:pt x="622" y="204"/>
                  </a:lnTo>
                  <a:lnTo>
                    <a:pt x="619" y="201"/>
                  </a:lnTo>
                  <a:lnTo>
                    <a:pt x="617" y="198"/>
                  </a:lnTo>
                  <a:lnTo>
                    <a:pt x="614" y="1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6"/>
            <p:cNvSpPr>
              <a:spLocks/>
            </p:cNvSpPr>
            <p:nvPr/>
          </p:nvSpPr>
          <p:spPr bwMode="auto">
            <a:xfrm>
              <a:off x="4033" y="1115"/>
              <a:ext cx="29" cy="72"/>
            </a:xfrm>
            <a:custGeom>
              <a:avLst/>
              <a:gdLst>
                <a:gd name="T0" fmla="*/ 2 w 57"/>
                <a:gd name="T1" fmla="*/ 1 h 144"/>
                <a:gd name="T2" fmla="*/ 2 w 57"/>
                <a:gd name="T3" fmla="*/ 0 h 144"/>
                <a:gd name="T4" fmla="*/ 2 w 57"/>
                <a:gd name="T5" fmla="*/ 1 h 144"/>
                <a:gd name="T6" fmla="*/ 1 w 57"/>
                <a:gd name="T7" fmla="*/ 1 h 144"/>
                <a:gd name="T8" fmla="*/ 1 w 57"/>
                <a:gd name="T9" fmla="*/ 1 h 144"/>
                <a:gd name="T10" fmla="*/ 1 w 57"/>
                <a:gd name="T11" fmla="*/ 1 h 144"/>
                <a:gd name="T12" fmla="*/ 1 w 57"/>
                <a:gd name="T13" fmla="*/ 2 h 144"/>
                <a:gd name="T14" fmla="*/ 1 w 57"/>
                <a:gd name="T15" fmla="*/ 2 h 144"/>
                <a:gd name="T16" fmla="*/ 1 w 57"/>
                <a:gd name="T17" fmla="*/ 2 h 144"/>
                <a:gd name="T18" fmla="*/ 1 w 57"/>
                <a:gd name="T19" fmla="*/ 2 h 144"/>
                <a:gd name="T20" fmla="*/ 1 w 57"/>
                <a:gd name="T21" fmla="*/ 3 h 144"/>
                <a:gd name="T22" fmla="*/ 1 w 57"/>
                <a:gd name="T23" fmla="*/ 3 h 144"/>
                <a:gd name="T24" fmla="*/ 1 w 57"/>
                <a:gd name="T25" fmla="*/ 3 h 144"/>
                <a:gd name="T26" fmla="*/ 1 w 57"/>
                <a:gd name="T27" fmla="*/ 3 h 144"/>
                <a:gd name="T28" fmla="*/ 1 w 57"/>
                <a:gd name="T29" fmla="*/ 4 h 144"/>
                <a:gd name="T30" fmla="*/ 1 w 57"/>
                <a:gd name="T31" fmla="*/ 4 h 144"/>
                <a:gd name="T32" fmla="*/ 0 w 57"/>
                <a:gd name="T33" fmla="*/ 4 h 144"/>
                <a:gd name="T34" fmla="*/ 1 w 57"/>
                <a:gd name="T35" fmla="*/ 5 h 144"/>
                <a:gd name="T36" fmla="*/ 1 w 57"/>
                <a:gd name="T37" fmla="*/ 5 h 144"/>
                <a:gd name="T38" fmla="*/ 1 w 57"/>
                <a:gd name="T39" fmla="*/ 5 h 144"/>
                <a:gd name="T40" fmla="*/ 1 w 57"/>
                <a:gd name="T41" fmla="*/ 5 h 144"/>
                <a:gd name="T42" fmla="*/ 2 w 57"/>
                <a:gd name="T43" fmla="*/ 4 h 144"/>
                <a:gd name="T44" fmla="*/ 2 w 57"/>
                <a:gd name="T45" fmla="*/ 4 h 144"/>
                <a:gd name="T46" fmla="*/ 2 w 57"/>
                <a:gd name="T47" fmla="*/ 4 h 144"/>
                <a:gd name="T48" fmla="*/ 2 w 57"/>
                <a:gd name="T49" fmla="*/ 4 h 144"/>
                <a:gd name="T50" fmla="*/ 2 w 57"/>
                <a:gd name="T51" fmla="*/ 3 h 144"/>
                <a:gd name="T52" fmla="*/ 2 w 57"/>
                <a:gd name="T53" fmla="*/ 3 h 144"/>
                <a:gd name="T54" fmla="*/ 2 w 57"/>
                <a:gd name="T55" fmla="*/ 3 h 144"/>
                <a:gd name="T56" fmla="*/ 2 w 57"/>
                <a:gd name="T57" fmla="*/ 3 h 144"/>
                <a:gd name="T58" fmla="*/ 2 w 57"/>
                <a:gd name="T59" fmla="*/ 2 h 144"/>
                <a:gd name="T60" fmla="*/ 2 w 57"/>
                <a:gd name="T61" fmla="*/ 2 h 144"/>
                <a:gd name="T62" fmla="*/ 2 w 57"/>
                <a:gd name="T63" fmla="*/ 2 h 144"/>
                <a:gd name="T64" fmla="*/ 2 w 57"/>
                <a:gd name="T65" fmla="*/ 2 h 144"/>
                <a:gd name="T66" fmla="*/ 2 w 57"/>
                <a:gd name="T67" fmla="*/ 2 h 144"/>
                <a:gd name="T68" fmla="*/ 2 w 57"/>
                <a:gd name="T69" fmla="*/ 1 h 144"/>
                <a:gd name="T70" fmla="*/ 2 w 57"/>
                <a:gd name="T71" fmla="*/ 1 h 144"/>
                <a:gd name="T72" fmla="*/ 2 w 57"/>
                <a:gd name="T73" fmla="*/ 1 h 144"/>
                <a:gd name="T74" fmla="*/ 2 w 57"/>
                <a:gd name="T75" fmla="*/ 1 h 144"/>
                <a:gd name="T76" fmla="*/ 2 w 57"/>
                <a:gd name="T77" fmla="*/ 1 h 14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7" h="144">
                  <a:moveTo>
                    <a:pt x="55" y="8"/>
                  </a:moveTo>
                  <a:lnTo>
                    <a:pt x="51" y="4"/>
                  </a:lnTo>
                  <a:lnTo>
                    <a:pt x="47" y="1"/>
                  </a:lnTo>
                  <a:lnTo>
                    <a:pt x="43" y="0"/>
                  </a:lnTo>
                  <a:lnTo>
                    <a:pt x="40" y="0"/>
                  </a:lnTo>
                  <a:lnTo>
                    <a:pt x="36" y="5"/>
                  </a:lnTo>
                  <a:lnTo>
                    <a:pt x="32" y="10"/>
                  </a:lnTo>
                  <a:lnTo>
                    <a:pt x="28" y="14"/>
                  </a:lnTo>
                  <a:lnTo>
                    <a:pt x="23" y="19"/>
                  </a:lnTo>
                  <a:lnTo>
                    <a:pt x="23" y="23"/>
                  </a:lnTo>
                  <a:lnTo>
                    <a:pt x="22" y="28"/>
                  </a:lnTo>
                  <a:lnTo>
                    <a:pt x="22" y="30"/>
                  </a:lnTo>
                  <a:lnTo>
                    <a:pt x="21" y="33"/>
                  </a:lnTo>
                  <a:lnTo>
                    <a:pt x="21" y="36"/>
                  </a:lnTo>
                  <a:lnTo>
                    <a:pt x="20" y="40"/>
                  </a:lnTo>
                  <a:lnTo>
                    <a:pt x="18" y="44"/>
                  </a:lnTo>
                  <a:lnTo>
                    <a:pt x="17" y="48"/>
                  </a:lnTo>
                  <a:lnTo>
                    <a:pt x="16" y="51"/>
                  </a:lnTo>
                  <a:lnTo>
                    <a:pt x="16" y="55"/>
                  </a:lnTo>
                  <a:lnTo>
                    <a:pt x="15" y="59"/>
                  </a:lnTo>
                  <a:lnTo>
                    <a:pt x="15" y="63"/>
                  </a:lnTo>
                  <a:lnTo>
                    <a:pt x="13" y="65"/>
                  </a:lnTo>
                  <a:lnTo>
                    <a:pt x="12" y="70"/>
                  </a:lnTo>
                  <a:lnTo>
                    <a:pt x="11" y="74"/>
                  </a:lnTo>
                  <a:lnTo>
                    <a:pt x="10" y="79"/>
                  </a:lnTo>
                  <a:lnTo>
                    <a:pt x="8" y="84"/>
                  </a:lnTo>
                  <a:lnTo>
                    <a:pt x="7" y="89"/>
                  </a:lnTo>
                  <a:lnTo>
                    <a:pt x="5" y="94"/>
                  </a:lnTo>
                  <a:lnTo>
                    <a:pt x="5" y="99"/>
                  </a:lnTo>
                  <a:lnTo>
                    <a:pt x="3" y="103"/>
                  </a:lnTo>
                  <a:lnTo>
                    <a:pt x="3" y="108"/>
                  </a:lnTo>
                  <a:lnTo>
                    <a:pt x="2" y="113"/>
                  </a:lnTo>
                  <a:lnTo>
                    <a:pt x="1" y="119"/>
                  </a:lnTo>
                  <a:lnTo>
                    <a:pt x="0" y="124"/>
                  </a:lnTo>
                  <a:lnTo>
                    <a:pt x="1" y="129"/>
                  </a:lnTo>
                  <a:lnTo>
                    <a:pt x="1" y="134"/>
                  </a:lnTo>
                  <a:lnTo>
                    <a:pt x="3" y="138"/>
                  </a:lnTo>
                  <a:lnTo>
                    <a:pt x="6" y="142"/>
                  </a:lnTo>
                  <a:lnTo>
                    <a:pt x="11" y="144"/>
                  </a:lnTo>
                  <a:lnTo>
                    <a:pt x="17" y="140"/>
                  </a:lnTo>
                  <a:lnTo>
                    <a:pt x="22" y="135"/>
                  </a:lnTo>
                  <a:lnTo>
                    <a:pt x="28" y="130"/>
                  </a:lnTo>
                  <a:lnTo>
                    <a:pt x="35" y="127"/>
                  </a:lnTo>
                  <a:lnTo>
                    <a:pt x="35" y="123"/>
                  </a:lnTo>
                  <a:lnTo>
                    <a:pt x="35" y="119"/>
                  </a:lnTo>
                  <a:lnTo>
                    <a:pt x="35" y="115"/>
                  </a:lnTo>
                  <a:lnTo>
                    <a:pt x="36" y="113"/>
                  </a:lnTo>
                  <a:lnTo>
                    <a:pt x="36" y="109"/>
                  </a:lnTo>
                  <a:lnTo>
                    <a:pt x="37" y="107"/>
                  </a:lnTo>
                  <a:lnTo>
                    <a:pt x="38" y="103"/>
                  </a:lnTo>
                  <a:lnTo>
                    <a:pt x="40" y="99"/>
                  </a:lnTo>
                  <a:lnTo>
                    <a:pt x="40" y="95"/>
                  </a:lnTo>
                  <a:lnTo>
                    <a:pt x="41" y="92"/>
                  </a:lnTo>
                  <a:lnTo>
                    <a:pt x="42" y="88"/>
                  </a:lnTo>
                  <a:lnTo>
                    <a:pt x="43" y="84"/>
                  </a:lnTo>
                  <a:lnTo>
                    <a:pt x="43" y="80"/>
                  </a:lnTo>
                  <a:lnTo>
                    <a:pt x="46" y="78"/>
                  </a:lnTo>
                  <a:lnTo>
                    <a:pt x="46" y="73"/>
                  </a:lnTo>
                  <a:lnTo>
                    <a:pt x="47" y="68"/>
                  </a:lnTo>
                  <a:lnTo>
                    <a:pt x="48" y="64"/>
                  </a:lnTo>
                  <a:lnTo>
                    <a:pt x="50" y="59"/>
                  </a:lnTo>
                  <a:lnTo>
                    <a:pt x="50" y="55"/>
                  </a:lnTo>
                  <a:lnTo>
                    <a:pt x="51" y="51"/>
                  </a:lnTo>
                  <a:lnTo>
                    <a:pt x="52" y="49"/>
                  </a:lnTo>
                  <a:lnTo>
                    <a:pt x="53" y="45"/>
                  </a:lnTo>
                  <a:lnTo>
                    <a:pt x="53" y="43"/>
                  </a:lnTo>
                  <a:lnTo>
                    <a:pt x="55" y="39"/>
                  </a:lnTo>
                  <a:lnTo>
                    <a:pt x="55" y="36"/>
                  </a:lnTo>
                  <a:lnTo>
                    <a:pt x="56" y="34"/>
                  </a:lnTo>
                  <a:lnTo>
                    <a:pt x="56" y="29"/>
                  </a:lnTo>
                  <a:lnTo>
                    <a:pt x="57" y="25"/>
                  </a:lnTo>
                  <a:lnTo>
                    <a:pt x="57" y="21"/>
                  </a:lnTo>
                  <a:lnTo>
                    <a:pt x="57" y="19"/>
                  </a:lnTo>
                  <a:lnTo>
                    <a:pt x="57" y="16"/>
                  </a:lnTo>
                  <a:lnTo>
                    <a:pt x="57" y="14"/>
                  </a:lnTo>
                  <a:lnTo>
                    <a:pt x="56" y="10"/>
                  </a:lnTo>
                  <a:lnTo>
                    <a:pt x="55"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7"/>
            <p:cNvSpPr>
              <a:spLocks/>
            </p:cNvSpPr>
            <p:nvPr/>
          </p:nvSpPr>
          <p:spPr bwMode="auto">
            <a:xfrm>
              <a:off x="4125" y="890"/>
              <a:ext cx="208" cy="154"/>
            </a:xfrm>
            <a:custGeom>
              <a:avLst/>
              <a:gdLst>
                <a:gd name="T0" fmla="*/ 12 w 416"/>
                <a:gd name="T1" fmla="*/ 7 h 310"/>
                <a:gd name="T2" fmla="*/ 12 w 416"/>
                <a:gd name="T3" fmla="*/ 8 h 310"/>
                <a:gd name="T4" fmla="*/ 11 w 416"/>
                <a:gd name="T5" fmla="*/ 8 h 310"/>
                <a:gd name="T6" fmla="*/ 10 w 416"/>
                <a:gd name="T7" fmla="*/ 8 h 310"/>
                <a:gd name="T8" fmla="*/ 9 w 416"/>
                <a:gd name="T9" fmla="*/ 8 h 310"/>
                <a:gd name="T10" fmla="*/ 8 w 416"/>
                <a:gd name="T11" fmla="*/ 8 h 310"/>
                <a:gd name="T12" fmla="*/ 8 w 416"/>
                <a:gd name="T13" fmla="*/ 8 h 310"/>
                <a:gd name="T14" fmla="*/ 7 w 416"/>
                <a:gd name="T15" fmla="*/ 8 h 310"/>
                <a:gd name="T16" fmla="*/ 7 w 416"/>
                <a:gd name="T17" fmla="*/ 8 h 310"/>
                <a:gd name="T18" fmla="*/ 6 w 416"/>
                <a:gd name="T19" fmla="*/ 8 h 310"/>
                <a:gd name="T20" fmla="*/ 5 w 416"/>
                <a:gd name="T21" fmla="*/ 7 h 310"/>
                <a:gd name="T22" fmla="*/ 4 w 416"/>
                <a:gd name="T23" fmla="*/ 7 h 310"/>
                <a:gd name="T24" fmla="*/ 3 w 416"/>
                <a:gd name="T25" fmla="*/ 6 h 310"/>
                <a:gd name="T26" fmla="*/ 3 w 416"/>
                <a:gd name="T27" fmla="*/ 5 h 310"/>
                <a:gd name="T28" fmla="*/ 2 w 416"/>
                <a:gd name="T29" fmla="*/ 5 h 310"/>
                <a:gd name="T30" fmla="*/ 2 w 416"/>
                <a:gd name="T31" fmla="*/ 4 h 310"/>
                <a:gd name="T32" fmla="*/ 2 w 416"/>
                <a:gd name="T33" fmla="*/ 4 h 310"/>
                <a:gd name="T34" fmla="*/ 2 w 416"/>
                <a:gd name="T35" fmla="*/ 3 h 310"/>
                <a:gd name="T36" fmla="*/ 2 w 416"/>
                <a:gd name="T37" fmla="*/ 2 h 310"/>
                <a:gd name="T38" fmla="*/ 2 w 416"/>
                <a:gd name="T39" fmla="*/ 2 h 310"/>
                <a:gd name="T40" fmla="*/ 2 w 416"/>
                <a:gd name="T41" fmla="*/ 1 h 310"/>
                <a:gd name="T42" fmla="*/ 2 w 416"/>
                <a:gd name="T43" fmla="*/ 0 h 310"/>
                <a:gd name="T44" fmla="*/ 2 w 416"/>
                <a:gd name="T45" fmla="*/ 0 h 310"/>
                <a:gd name="T46" fmla="*/ 2 w 416"/>
                <a:gd name="T47" fmla="*/ 0 h 310"/>
                <a:gd name="T48" fmla="*/ 1 w 416"/>
                <a:gd name="T49" fmla="*/ 0 h 310"/>
                <a:gd name="T50" fmla="*/ 1 w 416"/>
                <a:gd name="T51" fmla="*/ 0 h 310"/>
                <a:gd name="T52" fmla="*/ 1 w 416"/>
                <a:gd name="T53" fmla="*/ 1 h 310"/>
                <a:gd name="T54" fmla="*/ 1 w 416"/>
                <a:gd name="T55" fmla="*/ 2 h 310"/>
                <a:gd name="T56" fmla="*/ 0 w 416"/>
                <a:gd name="T57" fmla="*/ 2 h 310"/>
                <a:gd name="T58" fmla="*/ 1 w 416"/>
                <a:gd name="T59" fmla="*/ 3 h 310"/>
                <a:gd name="T60" fmla="*/ 1 w 416"/>
                <a:gd name="T61" fmla="*/ 3 h 310"/>
                <a:gd name="T62" fmla="*/ 1 w 416"/>
                <a:gd name="T63" fmla="*/ 4 h 310"/>
                <a:gd name="T64" fmla="*/ 1 w 416"/>
                <a:gd name="T65" fmla="*/ 5 h 310"/>
                <a:gd name="T66" fmla="*/ 1 w 416"/>
                <a:gd name="T67" fmla="*/ 5 h 310"/>
                <a:gd name="T68" fmla="*/ 2 w 416"/>
                <a:gd name="T69" fmla="*/ 6 h 310"/>
                <a:gd name="T70" fmla="*/ 2 w 416"/>
                <a:gd name="T71" fmla="*/ 6 h 310"/>
                <a:gd name="T72" fmla="*/ 3 w 416"/>
                <a:gd name="T73" fmla="*/ 7 h 310"/>
                <a:gd name="T74" fmla="*/ 4 w 416"/>
                <a:gd name="T75" fmla="*/ 7 h 310"/>
                <a:gd name="T76" fmla="*/ 4 w 416"/>
                <a:gd name="T77" fmla="*/ 8 h 310"/>
                <a:gd name="T78" fmla="*/ 5 w 416"/>
                <a:gd name="T79" fmla="*/ 8 h 310"/>
                <a:gd name="T80" fmla="*/ 5 w 416"/>
                <a:gd name="T81" fmla="*/ 8 h 310"/>
                <a:gd name="T82" fmla="*/ 6 w 416"/>
                <a:gd name="T83" fmla="*/ 9 h 310"/>
                <a:gd name="T84" fmla="*/ 7 w 416"/>
                <a:gd name="T85" fmla="*/ 9 h 310"/>
                <a:gd name="T86" fmla="*/ 7 w 416"/>
                <a:gd name="T87" fmla="*/ 9 h 310"/>
                <a:gd name="T88" fmla="*/ 8 w 416"/>
                <a:gd name="T89" fmla="*/ 9 h 310"/>
                <a:gd name="T90" fmla="*/ 9 w 416"/>
                <a:gd name="T91" fmla="*/ 9 h 310"/>
                <a:gd name="T92" fmla="*/ 9 w 416"/>
                <a:gd name="T93" fmla="*/ 9 h 310"/>
                <a:gd name="T94" fmla="*/ 10 w 416"/>
                <a:gd name="T95" fmla="*/ 9 h 310"/>
                <a:gd name="T96" fmla="*/ 10 w 416"/>
                <a:gd name="T97" fmla="*/ 9 h 310"/>
                <a:gd name="T98" fmla="*/ 11 w 416"/>
                <a:gd name="T99" fmla="*/ 9 h 310"/>
                <a:gd name="T100" fmla="*/ 12 w 416"/>
                <a:gd name="T101" fmla="*/ 9 h 310"/>
                <a:gd name="T102" fmla="*/ 13 w 416"/>
                <a:gd name="T103" fmla="*/ 8 h 310"/>
                <a:gd name="T104" fmla="*/ 13 w 416"/>
                <a:gd name="T105" fmla="*/ 7 h 310"/>
                <a:gd name="T106" fmla="*/ 13 w 416"/>
                <a:gd name="T107" fmla="*/ 7 h 310"/>
                <a:gd name="T108" fmla="*/ 13 w 416"/>
                <a:gd name="T109" fmla="*/ 6 h 310"/>
                <a:gd name="T110" fmla="*/ 13 w 416"/>
                <a:gd name="T111" fmla="*/ 6 h 31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16" h="310">
                  <a:moveTo>
                    <a:pt x="382" y="227"/>
                  </a:moveTo>
                  <a:lnTo>
                    <a:pt x="381" y="231"/>
                  </a:lnTo>
                  <a:lnTo>
                    <a:pt x="380" y="234"/>
                  </a:lnTo>
                  <a:lnTo>
                    <a:pt x="377" y="240"/>
                  </a:lnTo>
                  <a:lnTo>
                    <a:pt x="375" y="243"/>
                  </a:lnTo>
                  <a:lnTo>
                    <a:pt x="371" y="247"/>
                  </a:lnTo>
                  <a:lnTo>
                    <a:pt x="367" y="250"/>
                  </a:lnTo>
                  <a:lnTo>
                    <a:pt x="364" y="253"/>
                  </a:lnTo>
                  <a:lnTo>
                    <a:pt x="360" y="257"/>
                  </a:lnTo>
                  <a:lnTo>
                    <a:pt x="355" y="258"/>
                  </a:lnTo>
                  <a:lnTo>
                    <a:pt x="351" y="261"/>
                  </a:lnTo>
                  <a:lnTo>
                    <a:pt x="346" y="262"/>
                  </a:lnTo>
                  <a:lnTo>
                    <a:pt x="341" y="265"/>
                  </a:lnTo>
                  <a:lnTo>
                    <a:pt x="336" y="266"/>
                  </a:lnTo>
                  <a:lnTo>
                    <a:pt x="331" y="268"/>
                  </a:lnTo>
                  <a:lnTo>
                    <a:pt x="326" y="268"/>
                  </a:lnTo>
                  <a:lnTo>
                    <a:pt x="321" y="271"/>
                  </a:lnTo>
                  <a:lnTo>
                    <a:pt x="315" y="271"/>
                  </a:lnTo>
                  <a:lnTo>
                    <a:pt x="310" y="272"/>
                  </a:lnTo>
                  <a:lnTo>
                    <a:pt x="304" y="273"/>
                  </a:lnTo>
                  <a:lnTo>
                    <a:pt x="299" y="275"/>
                  </a:lnTo>
                  <a:lnTo>
                    <a:pt x="294" y="275"/>
                  </a:lnTo>
                  <a:lnTo>
                    <a:pt x="287" y="275"/>
                  </a:lnTo>
                  <a:lnTo>
                    <a:pt x="282" y="276"/>
                  </a:lnTo>
                  <a:lnTo>
                    <a:pt x="277" y="276"/>
                  </a:lnTo>
                  <a:lnTo>
                    <a:pt x="271" y="276"/>
                  </a:lnTo>
                  <a:lnTo>
                    <a:pt x="266" y="276"/>
                  </a:lnTo>
                  <a:lnTo>
                    <a:pt x="261" y="276"/>
                  </a:lnTo>
                  <a:lnTo>
                    <a:pt x="256" y="276"/>
                  </a:lnTo>
                  <a:lnTo>
                    <a:pt x="251" y="276"/>
                  </a:lnTo>
                  <a:lnTo>
                    <a:pt x="245" y="276"/>
                  </a:lnTo>
                  <a:lnTo>
                    <a:pt x="240" y="276"/>
                  </a:lnTo>
                  <a:lnTo>
                    <a:pt x="236" y="276"/>
                  </a:lnTo>
                  <a:lnTo>
                    <a:pt x="231" y="275"/>
                  </a:lnTo>
                  <a:lnTo>
                    <a:pt x="227" y="275"/>
                  </a:lnTo>
                  <a:lnTo>
                    <a:pt x="223" y="275"/>
                  </a:lnTo>
                  <a:lnTo>
                    <a:pt x="220" y="273"/>
                  </a:lnTo>
                  <a:lnTo>
                    <a:pt x="216" y="273"/>
                  </a:lnTo>
                  <a:lnTo>
                    <a:pt x="213" y="272"/>
                  </a:lnTo>
                  <a:lnTo>
                    <a:pt x="211" y="272"/>
                  </a:lnTo>
                  <a:lnTo>
                    <a:pt x="208" y="272"/>
                  </a:lnTo>
                  <a:lnTo>
                    <a:pt x="206" y="271"/>
                  </a:lnTo>
                  <a:lnTo>
                    <a:pt x="202" y="270"/>
                  </a:lnTo>
                  <a:lnTo>
                    <a:pt x="198" y="268"/>
                  </a:lnTo>
                  <a:lnTo>
                    <a:pt x="195" y="267"/>
                  </a:lnTo>
                  <a:lnTo>
                    <a:pt x="190" y="266"/>
                  </a:lnTo>
                  <a:lnTo>
                    <a:pt x="186" y="263"/>
                  </a:lnTo>
                  <a:lnTo>
                    <a:pt x="181" y="262"/>
                  </a:lnTo>
                  <a:lnTo>
                    <a:pt x="177" y="261"/>
                  </a:lnTo>
                  <a:lnTo>
                    <a:pt x="171" y="258"/>
                  </a:lnTo>
                  <a:lnTo>
                    <a:pt x="166" y="256"/>
                  </a:lnTo>
                  <a:lnTo>
                    <a:pt x="161" y="255"/>
                  </a:lnTo>
                  <a:lnTo>
                    <a:pt x="155" y="252"/>
                  </a:lnTo>
                  <a:lnTo>
                    <a:pt x="148" y="248"/>
                  </a:lnTo>
                  <a:lnTo>
                    <a:pt x="143" y="246"/>
                  </a:lnTo>
                  <a:lnTo>
                    <a:pt x="137" y="242"/>
                  </a:lnTo>
                  <a:lnTo>
                    <a:pt x="132" y="240"/>
                  </a:lnTo>
                  <a:lnTo>
                    <a:pt x="126" y="236"/>
                  </a:lnTo>
                  <a:lnTo>
                    <a:pt x="121" y="232"/>
                  </a:lnTo>
                  <a:lnTo>
                    <a:pt x="114" y="227"/>
                  </a:lnTo>
                  <a:lnTo>
                    <a:pt x="108" y="223"/>
                  </a:lnTo>
                  <a:lnTo>
                    <a:pt x="102" y="218"/>
                  </a:lnTo>
                  <a:lnTo>
                    <a:pt x="97" y="214"/>
                  </a:lnTo>
                  <a:lnTo>
                    <a:pt x="91" y="209"/>
                  </a:lnTo>
                  <a:lnTo>
                    <a:pt x="86" y="203"/>
                  </a:lnTo>
                  <a:lnTo>
                    <a:pt x="81" y="197"/>
                  </a:lnTo>
                  <a:lnTo>
                    <a:pt x="76" y="192"/>
                  </a:lnTo>
                  <a:lnTo>
                    <a:pt x="73" y="188"/>
                  </a:lnTo>
                  <a:lnTo>
                    <a:pt x="71" y="186"/>
                  </a:lnTo>
                  <a:lnTo>
                    <a:pt x="68" y="182"/>
                  </a:lnTo>
                  <a:lnTo>
                    <a:pt x="67" y="179"/>
                  </a:lnTo>
                  <a:lnTo>
                    <a:pt x="64" y="176"/>
                  </a:lnTo>
                  <a:lnTo>
                    <a:pt x="62" y="172"/>
                  </a:lnTo>
                  <a:lnTo>
                    <a:pt x="59" y="169"/>
                  </a:lnTo>
                  <a:lnTo>
                    <a:pt x="58" y="166"/>
                  </a:lnTo>
                  <a:lnTo>
                    <a:pt x="56" y="162"/>
                  </a:lnTo>
                  <a:lnTo>
                    <a:pt x="54" y="158"/>
                  </a:lnTo>
                  <a:lnTo>
                    <a:pt x="53" y="154"/>
                  </a:lnTo>
                  <a:lnTo>
                    <a:pt x="51" y="151"/>
                  </a:lnTo>
                  <a:lnTo>
                    <a:pt x="49" y="147"/>
                  </a:lnTo>
                  <a:lnTo>
                    <a:pt x="47" y="143"/>
                  </a:lnTo>
                  <a:lnTo>
                    <a:pt x="46" y="139"/>
                  </a:lnTo>
                  <a:lnTo>
                    <a:pt x="44" y="137"/>
                  </a:lnTo>
                  <a:lnTo>
                    <a:pt x="43" y="133"/>
                  </a:lnTo>
                  <a:lnTo>
                    <a:pt x="42" y="129"/>
                  </a:lnTo>
                  <a:lnTo>
                    <a:pt x="41" y="126"/>
                  </a:lnTo>
                  <a:lnTo>
                    <a:pt x="41" y="123"/>
                  </a:lnTo>
                  <a:lnTo>
                    <a:pt x="39" y="119"/>
                  </a:lnTo>
                  <a:lnTo>
                    <a:pt x="39" y="117"/>
                  </a:lnTo>
                  <a:lnTo>
                    <a:pt x="38" y="113"/>
                  </a:lnTo>
                  <a:lnTo>
                    <a:pt x="37" y="111"/>
                  </a:lnTo>
                  <a:lnTo>
                    <a:pt x="36" y="106"/>
                  </a:lnTo>
                  <a:lnTo>
                    <a:pt x="36" y="99"/>
                  </a:lnTo>
                  <a:lnTo>
                    <a:pt x="34" y="94"/>
                  </a:lnTo>
                  <a:lnTo>
                    <a:pt x="34" y="89"/>
                  </a:lnTo>
                  <a:lnTo>
                    <a:pt x="34" y="84"/>
                  </a:lnTo>
                  <a:lnTo>
                    <a:pt x="34" y="79"/>
                  </a:lnTo>
                  <a:lnTo>
                    <a:pt x="34" y="74"/>
                  </a:lnTo>
                  <a:lnTo>
                    <a:pt x="36" y="70"/>
                  </a:lnTo>
                  <a:lnTo>
                    <a:pt x="36" y="67"/>
                  </a:lnTo>
                  <a:lnTo>
                    <a:pt x="37" y="63"/>
                  </a:lnTo>
                  <a:lnTo>
                    <a:pt x="38" y="59"/>
                  </a:lnTo>
                  <a:lnTo>
                    <a:pt x="39" y="55"/>
                  </a:lnTo>
                  <a:lnTo>
                    <a:pt x="39" y="53"/>
                  </a:lnTo>
                  <a:lnTo>
                    <a:pt x="41" y="49"/>
                  </a:lnTo>
                  <a:lnTo>
                    <a:pt x="43" y="44"/>
                  </a:lnTo>
                  <a:lnTo>
                    <a:pt x="47" y="40"/>
                  </a:lnTo>
                  <a:lnTo>
                    <a:pt x="48" y="35"/>
                  </a:lnTo>
                  <a:lnTo>
                    <a:pt x="51" y="33"/>
                  </a:lnTo>
                  <a:lnTo>
                    <a:pt x="53" y="30"/>
                  </a:lnTo>
                  <a:lnTo>
                    <a:pt x="54" y="29"/>
                  </a:lnTo>
                  <a:lnTo>
                    <a:pt x="56" y="25"/>
                  </a:lnTo>
                  <a:lnTo>
                    <a:pt x="56" y="23"/>
                  </a:lnTo>
                  <a:lnTo>
                    <a:pt x="56" y="20"/>
                  </a:lnTo>
                  <a:lnTo>
                    <a:pt x="57" y="17"/>
                  </a:lnTo>
                  <a:lnTo>
                    <a:pt x="56" y="14"/>
                  </a:lnTo>
                  <a:lnTo>
                    <a:pt x="54" y="10"/>
                  </a:lnTo>
                  <a:lnTo>
                    <a:pt x="53" y="8"/>
                  </a:lnTo>
                  <a:lnTo>
                    <a:pt x="52" y="5"/>
                  </a:lnTo>
                  <a:lnTo>
                    <a:pt x="47" y="2"/>
                  </a:lnTo>
                  <a:lnTo>
                    <a:pt x="41" y="0"/>
                  </a:lnTo>
                  <a:lnTo>
                    <a:pt x="38" y="0"/>
                  </a:lnTo>
                  <a:lnTo>
                    <a:pt x="34" y="2"/>
                  </a:lnTo>
                  <a:lnTo>
                    <a:pt x="32" y="3"/>
                  </a:lnTo>
                  <a:lnTo>
                    <a:pt x="29" y="8"/>
                  </a:lnTo>
                  <a:lnTo>
                    <a:pt x="28" y="8"/>
                  </a:lnTo>
                  <a:lnTo>
                    <a:pt x="26" y="10"/>
                  </a:lnTo>
                  <a:lnTo>
                    <a:pt x="23" y="14"/>
                  </a:lnTo>
                  <a:lnTo>
                    <a:pt x="21" y="19"/>
                  </a:lnTo>
                  <a:lnTo>
                    <a:pt x="18" y="20"/>
                  </a:lnTo>
                  <a:lnTo>
                    <a:pt x="16" y="24"/>
                  </a:lnTo>
                  <a:lnTo>
                    <a:pt x="14" y="28"/>
                  </a:lnTo>
                  <a:lnTo>
                    <a:pt x="13" y="32"/>
                  </a:lnTo>
                  <a:lnTo>
                    <a:pt x="11" y="35"/>
                  </a:lnTo>
                  <a:lnTo>
                    <a:pt x="9" y="40"/>
                  </a:lnTo>
                  <a:lnTo>
                    <a:pt x="8" y="45"/>
                  </a:lnTo>
                  <a:lnTo>
                    <a:pt x="7" y="50"/>
                  </a:lnTo>
                  <a:lnTo>
                    <a:pt x="6" y="54"/>
                  </a:lnTo>
                  <a:lnTo>
                    <a:pt x="3" y="60"/>
                  </a:lnTo>
                  <a:lnTo>
                    <a:pt x="2" y="65"/>
                  </a:lnTo>
                  <a:lnTo>
                    <a:pt x="2" y="72"/>
                  </a:lnTo>
                  <a:lnTo>
                    <a:pt x="2" y="74"/>
                  </a:lnTo>
                  <a:lnTo>
                    <a:pt x="0" y="78"/>
                  </a:lnTo>
                  <a:lnTo>
                    <a:pt x="0" y="80"/>
                  </a:lnTo>
                  <a:lnTo>
                    <a:pt x="0" y="84"/>
                  </a:lnTo>
                  <a:lnTo>
                    <a:pt x="0" y="88"/>
                  </a:lnTo>
                  <a:lnTo>
                    <a:pt x="0" y="92"/>
                  </a:lnTo>
                  <a:lnTo>
                    <a:pt x="0" y="94"/>
                  </a:lnTo>
                  <a:lnTo>
                    <a:pt x="2" y="99"/>
                  </a:lnTo>
                  <a:lnTo>
                    <a:pt x="2" y="102"/>
                  </a:lnTo>
                  <a:lnTo>
                    <a:pt x="2" y="106"/>
                  </a:lnTo>
                  <a:lnTo>
                    <a:pt x="2" y="109"/>
                  </a:lnTo>
                  <a:lnTo>
                    <a:pt x="3" y="113"/>
                  </a:lnTo>
                  <a:lnTo>
                    <a:pt x="3" y="117"/>
                  </a:lnTo>
                  <a:lnTo>
                    <a:pt x="4" y="121"/>
                  </a:lnTo>
                  <a:lnTo>
                    <a:pt x="6" y="124"/>
                  </a:lnTo>
                  <a:lnTo>
                    <a:pt x="7" y="129"/>
                  </a:lnTo>
                  <a:lnTo>
                    <a:pt x="7" y="133"/>
                  </a:lnTo>
                  <a:lnTo>
                    <a:pt x="8" y="137"/>
                  </a:lnTo>
                  <a:lnTo>
                    <a:pt x="11" y="142"/>
                  </a:lnTo>
                  <a:lnTo>
                    <a:pt x="12" y="146"/>
                  </a:lnTo>
                  <a:lnTo>
                    <a:pt x="13" y="151"/>
                  </a:lnTo>
                  <a:lnTo>
                    <a:pt x="14" y="154"/>
                  </a:lnTo>
                  <a:lnTo>
                    <a:pt x="17" y="159"/>
                  </a:lnTo>
                  <a:lnTo>
                    <a:pt x="19" y="164"/>
                  </a:lnTo>
                  <a:lnTo>
                    <a:pt x="22" y="168"/>
                  </a:lnTo>
                  <a:lnTo>
                    <a:pt x="23" y="173"/>
                  </a:lnTo>
                  <a:lnTo>
                    <a:pt x="26" y="177"/>
                  </a:lnTo>
                  <a:lnTo>
                    <a:pt x="28" y="182"/>
                  </a:lnTo>
                  <a:lnTo>
                    <a:pt x="29" y="186"/>
                  </a:lnTo>
                  <a:lnTo>
                    <a:pt x="33" y="189"/>
                  </a:lnTo>
                  <a:lnTo>
                    <a:pt x="34" y="193"/>
                  </a:lnTo>
                  <a:lnTo>
                    <a:pt x="38" y="197"/>
                  </a:lnTo>
                  <a:lnTo>
                    <a:pt x="41" y="201"/>
                  </a:lnTo>
                  <a:lnTo>
                    <a:pt x="43" y="204"/>
                  </a:lnTo>
                  <a:lnTo>
                    <a:pt x="46" y="208"/>
                  </a:lnTo>
                  <a:lnTo>
                    <a:pt x="48" y="212"/>
                  </a:lnTo>
                  <a:lnTo>
                    <a:pt x="52" y="216"/>
                  </a:lnTo>
                  <a:lnTo>
                    <a:pt x="54" y="219"/>
                  </a:lnTo>
                  <a:lnTo>
                    <a:pt x="58" y="222"/>
                  </a:lnTo>
                  <a:lnTo>
                    <a:pt x="61" y="226"/>
                  </a:lnTo>
                  <a:lnTo>
                    <a:pt x="67" y="232"/>
                  </a:lnTo>
                  <a:lnTo>
                    <a:pt x="73" y="238"/>
                  </a:lnTo>
                  <a:lnTo>
                    <a:pt x="77" y="241"/>
                  </a:lnTo>
                  <a:lnTo>
                    <a:pt x="79" y="243"/>
                  </a:lnTo>
                  <a:lnTo>
                    <a:pt x="83" y="246"/>
                  </a:lnTo>
                  <a:lnTo>
                    <a:pt x="87" y="248"/>
                  </a:lnTo>
                  <a:lnTo>
                    <a:pt x="91" y="251"/>
                  </a:lnTo>
                  <a:lnTo>
                    <a:pt x="93" y="253"/>
                  </a:lnTo>
                  <a:lnTo>
                    <a:pt x="97" y="256"/>
                  </a:lnTo>
                  <a:lnTo>
                    <a:pt x="101" y="258"/>
                  </a:lnTo>
                  <a:lnTo>
                    <a:pt x="104" y="261"/>
                  </a:lnTo>
                  <a:lnTo>
                    <a:pt x="107" y="263"/>
                  </a:lnTo>
                  <a:lnTo>
                    <a:pt x="111" y="265"/>
                  </a:lnTo>
                  <a:lnTo>
                    <a:pt x="114" y="268"/>
                  </a:lnTo>
                  <a:lnTo>
                    <a:pt x="117" y="270"/>
                  </a:lnTo>
                  <a:lnTo>
                    <a:pt x="121" y="271"/>
                  </a:lnTo>
                  <a:lnTo>
                    <a:pt x="123" y="273"/>
                  </a:lnTo>
                  <a:lnTo>
                    <a:pt x="127" y="275"/>
                  </a:lnTo>
                  <a:lnTo>
                    <a:pt x="129" y="276"/>
                  </a:lnTo>
                  <a:lnTo>
                    <a:pt x="133" y="278"/>
                  </a:lnTo>
                  <a:lnTo>
                    <a:pt x="136" y="280"/>
                  </a:lnTo>
                  <a:lnTo>
                    <a:pt x="140" y="282"/>
                  </a:lnTo>
                  <a:lnTo>
                    <a:pt x="146" y="285"/>
                  </a:lnTo>
                  <a:lnTo>
                    <a:pt x="152" y="287"/>
                  </a:lnTo>
                  <a:lnTo>
                    <a:pt x="155" y="288"/>
                  </a:lnTo>
                  <a:lnTo>
                    <a:pt x="158" y="290"/>
                  </a:lnTo>
                  <a:lnTo>
                    <a:pt x="161" y="291"/>
                  </a:lnTo>
                  <a:lnTo>
                    <a:pt x="165" y="293"/>
                  </a:lnTo>
                  <a:lnTo>
                    <a:pt x="170" y="295"/>
                  </a:lnTo>
                  <a:lnTo>
                    <a:pt x="175" y="296"/>
                  </a:lnTo>
                  <a:lnTo>
                    <a:pt x="180" y="298"/>
                  </a:lnTo>
                  <a:lnTo>
                    <a:pt x="185" y="300"/>
                  </a:lnTo>
                  <a:lnTo>
                    <a:pt x="188" y="301"/>
                  </a:lnTo>
                  <a:lnTo>
                    <a:pt x="193" y="302"/>
                  </a:lnTo>
                  <a:lnTo>
                    <a:pt x="196" y="303"/>
                  </a:lnTo>
                  <a:lnTo>
                    <a:pt x="201" y="305"/>
                  </a:lnTo>
                  <a:lnTo>
                    <a:pt x="202" y="305"/>
                  </a:lnTo>
                  <a:lnTo>
                    <a:pt x="206" y="306"/>
                  </a:lnTo>
                  <a:lnTo>
                    <a:pt x="210" y="306"/>
                  </a:lnTo>
                  <a:lnTo>
                    <a:pt x="213" y="307"/>
                  </a:lnTo>
                  <a:lnTo>
                    <a:pt x="218" y="307"/>
                  </a:lnTo>
                  <a:lnTo>
                    <a:pt x="222" y="307"/>
                  </a:lnTo>
                  <a:lnTo>
                    <a:pt x="227" y="308"/>
                  </a:lnTo>
                  <a:lnTo>
                    <a:pt x="232" y="308"/>
                  </a:lnTo>
                  <a:lnTo>
                    <a:pt x="238" y="308"/>
                  </a:lnTo>
                  <a:lnTo>
                    <a:pt x="243" y="310"/>
                  </a:lnTo>
                  <a:lnTo>
                    <a:pt x="248" y="310"/>
                  </a:lnTo>
                  <a:lnTo>
                    <a:pt x="255" y="310"/>
                  </a:lnTo>
                  <a:lnTo>
                    <a:pt x="261" y="310"/>
                  </a:lnTo>
                  <a:lnTo>
                    <a:pt x="267" y="310"/>
                  </a:lnTo>
                  <a:lnTo>
                    <a:pt x="270" y="310"/>
                  </a:lnTo>
                  <a:lnTo>
                    <a:pt x="274" y="310"/>
                  </a:lnTo>
                  <a:lnTo>
                    <a:pt x="277" y="310"/>
                  </a:lnTo>
                  <a:lnTo>
                    <a:pt x="280" y="310"/>
                  </a:lnTo>
                  <a:lnTo>
                    <a:pt x="286" y="308"/>
                  </a:lnTo>
                  <a:lnTo>
                    <a:pt x="292" y="308"/>
                  </a:lnTo>
                  <a:lnTo>
                    <a:pt x="295" y="307"/>
                  </a:lnTo>
                  <a:lnTo>
                    <a:pt x="299" y="307"/>
                  </a:lnTo>
                  <a:lnTo>
                    <a:pt x="302" y="307"/>
                  </a:lnTo>
                  <a:lnTo>
                    <a:pt x="305" y="307"/>
                  </a:lnTo>
                  <a:lnTo>
                    <a:pt x="309" y="306"/>
                  </a:lnTo>
                  <a:lnTo>
                    <a:pt x="311" y="306"/>
                  </a:lnTo>
                  <a:lnTo>
                    <a:pt x="315" y="305"/>
                  </a:lnTo>
                  <a:lnTo>
                    <a:pt x="319" y="305"/>
                  </a:lnTo>
                  <a:lnTo>
                    <a:pt x="321" y="303"/>
                  </a:lnTo>
                  <a:lnTo>
                    <a:pt x="325" y="303"/>
                  </a:lnTo>
                  <a:lnTo>
                    <a:pt x="327" y="302"/>
                  </a:lnTo>
                  <a:lnTo>
                    <a:pt x="331" y="302"/>
                  </a:lnTo>
                  <a:lnTo>
                    <a:pt x="337" y="301"/>
                  </a:lnTo>
                  <a:lnTo>
                    <a:pt x="344" y="298"/>
                  </a:lnTo>
                  <a:lnTo>
                    <a:pt x="349" y="297"/>
                  </a:lnTo>
                  <a:lnTo>
                    <a:pt x="355" y="295"/>
                  </a:lnTo>
                  <a:lnTo>
                    <a:pt x="361" y="292"/>
                  </a:lnTo>
                  <a:lnTo>
                    <a:pt x="367" y="290"/>
                  </a:lnTo>
                  <a:lnTo>
                    <a:pt x="372" y="287"/>
                  </a:lnTo>
                  <a:lnTo>
                    <a:pt x="377" y="285"/>
                  </a:lnTo>
                  <a:lnTo>
                    <a:pt x="381" y="282"/>
                  </a:lnTo>
                  <a:lnTo>
                    <a:pt x="385" y="280"/>
                  </a:lnTo>
                  <a:lnTo>
                    <a:pt x="387" y="277"/>
                  </a:lnTo>
                  <a:lnTo>
                    <a:pt x="391" y="275"/>
                  </a:lnTo>
                  <a:lnTo>
                    <a:pt x="397" y="268"/>
                  </a:lnTo>
                  <a:lnTo>
                    <a:pt x="403" y="262"/>
                  </a:lnTo>
                  <a:lnTo>
                    <a:pt x="404" y="260"/>
                  </a:lnTo>
                  <a:lnTo>
                    <a:pt x="406" y="256"/>
                  </a:lnTo>
                  <a:lnTo>
                    <a:pt x="408" y="252"/>
                  </a:lnTo>
                  <a:lnTo>
                    <a:pt x="410" y="248"/>
                  </a:lnTo>
                  <a:lnTo>
                    <a:pt x="411" y="245"/>
                  </a:lnTo>
                  <a:lnTo>
                    <a:pt x="413" y="241"/>
                  </a:lnTo>
                  <a:lnTo>
                    <a:pt x="414" y="237"/>
                  </a:lnTo>
                  <a:lnTo>
                    <a:pt x="415" y="233"/>
                  </a:lnTo>
                  <a:lnTo>
                    <a:pt x="415" y="228"/>
                  </a:lnTo>
                  <a:lnTo>
                    <a:pt x="416" y="223"/>
                  </a:lnTo>
                  <a:lnTo>
                    <a:pt x="414" y="219"/>
                  </a:lnTo>
                  <a:lnTo>
                    <a:pt x="413" y="217"/>
                  </a:lnTo>
                  <a:lnTo>
                    <a:pt x="408" y="213"/>
                  </a:lnTo>
                  <a:lnTo>
                    <a:pt x="403" y="213"/>
                  </a:lnTo>
                  <a:lnTo>
                    <a:pt x="399" y="213"/>
                  </a:lnTo>
                  <a:lnTo>
                    <a:pt x="395" y="214"/>
                  </a:lnTo>
                  <a:lnTo>
                    <a:pt x="391" y="216"/>
                  </a:lnTo>
                  <a:lnTo>
                    <a:pt x="389" y="217"/>
                  </a:lnTo>
                  <a:lnTo>
                    <a:pt x="385" y="222"/>
                  </a:lnTo>
                  <a:lnTo>
                    <a:pt x="382" y="2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8"/>
            <p:cNvSpPr>
              <a:spLocks/>
            </p:cNvSpPr>
            <p:nvPr/>
          </p:nvSpPr>
          <p:spPr bwMode="auto">
            <a:xfrm>
              <a:off x="3656" y="1166"/>
              <a:ext cx="45" cy="67"/>
            </a:xfrm>
            <a:custGeom>
              <a:avLst/>
              <a:gdLst>
                <a:gd name="T0" fmla="*/ 2 w 91"/>
                <a:gd name="T1" fmla="*/ 3 h 135"/>
                <a:gd name="T2" fmla="*/ 1 w 91"/>
                <a:gd name="T3" fmla="*/ 3 h 135"/>
                <a:gd name="T4" fmla="*/ 1 w 91"/>
                <a:gd name="T5" fmla="*/ 3 h 135"/>
                <a:gd name="T6" fmla="*/ 1 w 91"/>
                <a:gd name="T7" fmla="*/ 3 h 135"/>
                <a:gd name="T8" fmla="*/ 1 w 91"/>
                <a:gd name="T9" fmla="*/ 2 h 135"/>
                <a:gd name="T10" fmla="*/ 1 w 91"/>
                <a:gd name="T11" fmla="*/ 2 h 135"/>
                <a:gd name="T12" fmla="*/ 1 w 91"/>
                <a:gd name="T13" fmla="*/ 2 h 135"/>
                <a:gd name="T14" fmla="*/ 1 w 91"/>
                <a:gd name="T15" fmla="*/ 1 h 135"/>
                <a:gd name="T16" fmla="*/ 1 w 91"/>
                <a:gd name="T17" fmla="*/ 1 h 135"/>
                <a:gd name="T18" fmla="*/ 1 w 91"/>
                <a:gd name="T19" fmla="*/ 1 h 135"/>
                <a:gd name="T20" fmla="*/ 1 w 91"/>
                <a:gd name="T21" fmla="*/ 1 h 135"/>
                <a:gd name="T22" fmla="*/ 2 w 91"/>
                <a:gd name="T23" fmla="*/ 1 h 135"/>
                <a:gd name="T24" fmla="*/ 2 w 91"/>
                <a:gd name="T25" fmla="*/ 0 h 135"/>
                <a:gd name="T26" fmla="*/ 2 w 91"/>
                <a:gd name="T27" fmla="*/ 0 h 135"/>
                <a:gd name="T28" fmla="*/ 2 w 91"/>
                <a:gd name="T29" fmla="*/ 0 h 135"/>
                <a:gd name="T30" fmla="*/ 2 w 91"/>
                <a:gd name="T31" fmla="*/ 0 h 135"/>
                <a:gd name="T32" fmla="*/ 2 w 91"/>
                <a:gd name="T33" fmla="*/ 0 h 135"/>
                <a:gd name="T34" fmla="*/ 2 w 91"/>
                <a:gd name="T35" fmla="*/ 0 h 135"/>
                <a:gd name="T36" fmla="*/ 1 w 91"/>
                <a:gd name="T37" fmla="*/ 0 h 135"/>
                <a:gd name="T38" fmla="*/ 1 w 91"/>
                <a:gd name="T39" fmla="*/ 0 h 135"/>
                <a:gd name="T40" fmla="*/ 1 w 91"/>
                <a:gd name="T41" fmla="*/ 0 h 135"/>
                <a:gd name="T42" fmla="*/ 0 w 91"/>
                <a:gd name="T43" fmla="*/ 0 h 135"/>
                <a:gd name="T44" fmla="*/ 0 w 91"/>
                <a:gd name="T45" fmla="*/ 0 h 135"/>
                <a:gd name="T46" fmla="*/ 0 w 91"/>
                <a:gd name="T47" fmla="*/ 1 h 135"/>
                <a:gd name="T48" fmla="*/ 0 w 91"/>
                <a:gd name="T49" fmla="*/ 1 h 135"/>
                <a:gd name="T50" fmla="*/ 0 w 91"/>
                <a:gd name="T51" fmla="*/ 1 h 135"/>
                <a:gd name="T52" fmla="*/ 0 w 91"/>
                <a:gd name="T53" fmla="*/ 1 h 135"/>
                <a:gd name="T54" fmla="*/ 0 w 91"/>
                <a:gd name="T55" fmla="*/ 1 h 135"/>
                <a:gd name="T56" fmla="*/ 0 w 91"/>
                <a:gd name="T57" fmla="*/ 2 h 135"/>
                <a:gd name="T58" fmla="*/ 0 w 91"/>
                <a:gd name="T59" fmla="*/ 2 h 135"/>
                <a:gd name="T60" fmla="*/ 0 w 91"/>
                <a:gd name="T61" fmla="*/ 2 h 135"/>
                <a:gd name="T62" fmla="*/ 0 w 91"/>
                <a:gd name="T63" fmla="*/ 2 h 135"/>
                <a:gd name="T64" fmla="*/ 0 w 91"/>
                <a:gd name="T65" fmla="*/ 3 h 135"/>
                <a:gd name="T66" fmla="*/ 0 w 91"/>
                <a:gd name="T67" fmla="*/ 3 h 135"/>
                <a:gd name="T68" fmla="*/ 0 w 91"/>
                <a:gd name="T69" fmla="*/ 3 h 135"/>
                <a:gd name="T70" fmla="*/ 0 w 91"/>
                <a:gd name="T71" fmla="*/ 3 h 135"/>
                <a:gd name="T72" fmla="*/ 0 w 91"/>
                <a:gd name="T73" fmla="*/ 3 h 135"/>
                <a:gd name="T74" fmla="*/ 0 w 91"/>
                <a:gd name="T75" fmla="*/ 3 h 135"/>
                <a:gd name="T76" fmla="*/ 0 w 91"/>
                <a:gd name="T77" fmla="*/ 4 h 135"/>
                <a:gd name="T78" fmla="*/ 1 w 91"/>
                <a:gd name="T79" fmla="*/ 4 h 135"/>
                <a:gd name="T80" fmla="*/ 1 w 91"/>
                <a:gd name="T81" fmla="*/ 4 h 135"/>
                <a:gd name="T82" fmla="*/ 1 w 91"/>
                <a:gd name="T83" fmla="*/ 4 h 135"/>
                <a:gd name="T84" fmla="*/ 1 w 91"/>
                <a:gd name="T85" fmla="*/ 4 h 135"/>
                <a:gd name="T86" fmla="*/ 2 w 91"/>
                <a:gd name="T87" fmla="*/ 4 h 135"/>
                <a:gd name="T88" fmla="*/ 2 w 91"/>
                <a:gd name="T89" fmla="*/ 4 h 135"/>
                <a:gd name="T90" fmla="*/ 2 w 91"/>
                <a:gd name="T91" fmla="*/ 4 h 135"/>
                <a:gd name="T92" fmla="*/ 2 w 91"/>
                <a:gd name="T93" fmla="*/ 3 h 135"/>
                <a:gd name="T94" fmla="*/ 2 w 91"/>
                <a:gd name="T95" fmla="*/ 3 h 135"/>
                <a:gd name="T96" fmla="*/ 2 w 91"/>
                <a:gd name="T97" fmla="*/ 3 h 135"/>
                <a:gd name="T98" fmla="*/ 2 w 91"/>
                <a:gd name="T99" fmla="*/ 3 h 135"/>
                <a:gd name="T100" fmla="*/ 2 w 91"/>
                <a:gd name="T101" fmla="*/ 3 h 13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1" h="135">
                  <a:moveTo>
                    <a:pt x="71" y="101"/>
                  </a:moveTo>
                  <a:lnTo>
                    <a:pt x="67" y="101"/>
                  </a:lnTo>
                  <a:lnTo>
                    <a:pt x="62" y="101"/>
                  </a:lnTo>
                  <a:lnTo>
                    <a:pt x="57" y="101"/>
                  </a:lnTo>
                  <a:lnTo>
                    <a:pt x="51" y="101"/>
                  </a:lnTo>
                  <a:lnTo>
                    <a:pt x="46" y="98"/>
                  </a:lnTo>
                  <a:lnTo>
                    <a:pt x="41" y="98"/>
                  </a:lnTo>
                  <a:lnTo>
                    <a:pt x="37" y="96"/>
                  </a:lnTo>
                  <a:lnTo>
                    <a:pt x="34" y="92"/>
                  </a:lnTo>
                  <a:lnTo>
                    <a:pt x="34" y="88"/>
                  </a:lnTo>
                  <a:lnTo>
                    <a:pt x="34" y="85"/>
                  </a:lnTo>
                  <a:lnTo>
                    <a:pt x="34" y="81"/>
                  </a:lnTo>
                  <a:lnTo>
                    <a:pt x="36" y="77"/>
                  </a:lnTo>
                  <a:lnTo>
                    <a:pt x="37" y="72"/>
                  </a:lnTo>
                  <a:lnTo>
                    <a:pt x="39" y="67"/>
                  </a:lnTo>
                  <a:lnTo>
                    <a:pt x="42" y="63"/>
                  </a:lnTo>
                  <a:lnTo>
                    <a:pt x="44" y="60"/>
                  </a:lnTo>
                  <a:lnTo>
                    <a:pt x="47" y="55"/>
                  </a:lnTo>
                  <a:lnTo>
                    <a:pt x="49" y="51"/>
                  </a:lnTo>
                  <a:lnTo>
                    <a:pt x="53" y="46"/>
                  </a:lnTo>
                  <a:lnTo>
                    <a:pt x="56" y="43"/>
                  </a:lnTo>
                  <a:lnTo>
                    <a:pt x="62" y="37"/>
                  </a:lnTo>
                  <a:lnTo>
                    <a:pt x="67" y="35"/>
                  </a:lnTo>
                  <a:lnTo>
                    <a:pt x="69" y="32"/>
                  </a:lnTo>
                  <a:lnTo>
                    <a:pt x="73" y="28"/>
                  </a:lnTo>
                  <a:lnTo>
                    <a:pt x="74" y="26"/>
                  </a:lnTo>
                  <a:lnTo>
                    <a:pt x="77" y="22"/>
                  </a:lnTo>
                  <a:lnTo>
                    <a:pt x="78" y="18"/>
                  </a:lnTo>
                  <a:lnTo>
                    <a:pt x="78" y="15"/>
                  </a:lnTo>
                  <a:lnTo>
                    <a:pt x="78" y="12"/>
                  </a:lnTo>
                  <a:lnTo>
                    <a:pt x="78" y="8"/>
                  </a:lnTo>
                  <a:lnTo>
                    <a:pt x="76" y="6"/>
                  </a:lnTo>
                  <a:lnTo>
                    <a:pt x="74" y="3"/>
                  </a:lnTo>
                  <a:lnTo>
                    <a:pt x="72" y="1"/>
                  </a:lnTo>
                  <a:lnTo>
                    <a:pt x="68" y="1"/>
                  </a:lnTo>
                  <a:lnTo>
                    <a:pt x="64" y="0"/>
                  </a:lnTo>
                  <a:lnTo>
                    <a:pt x="61" y="1"/>
                  </a:lnTo>
                  <a:lnTo>
                    <a:pt x="56" y="1"/>
                  </a:lnTo>
                  <a:lnTo>
                    <a:pt x="51" y="5"/>
                  </a:lnTo>
                  <a:lnTo>
                    <a:pt x="47" y="7"/>
                  </a:lnTo>
                  <a:lnTo>
                    <a:pt x="42" y="10"/>
                  </a:lnTo>
                  <a:lnTo>
                    <a:pt x="37" y="13"/>
                  </a:lnTo>
                  <a:lnTo>
                    <a:pt x="33" y="18"/>
                  </a:lnTo>
                  <a:lnTo>
                    <a:pt x="29" y="21"/>
                  </a:lnTo>
                  <a:lnTo>
                    <a:pt x="28" y="23"/>
                  </a:lnTo>
                  <a:lnTo>
                    <a:pt x="24" y="27"/>
                  </a:lnTo>
                  <a:lnTo>
                    <a:pt x="22" y="30"/>
                  </a:lnTo>
                  <a:lnTo>
                    <a:pt x="20" y="33"/>
                  </a:lnTo>
                  <a:lnTo>
                    <a:pt x="18" y="36"/>
                  </a:lnTo>
                  <a:lnTo>
                    <a:pt x="15" y="40"/>
                  </a:lnTo>
                  <a:lnTo>
                    <a:pt x="14" y="43"/>
                  </a:lnTo>
                  <a:lnTo>
                    <a:pt x="12" y="46"/>
                  </a:lnTo>
                  <a:lnTo>
                    <a:pt x="9" y="50"/>
                  </a:lnTo>
                  <a:lnTo>
                    <a:pt x="8" y="53"/>
                  </a:lnTo>
                  <a:lnTo>
                    <a:pt x="7" y="57"/>
                  </a:lnTo>
                  <a:lnTo>
                    <a:pt x="4" y="61"/>
                  </a:lnTo>
                  <a:lnTo>
                    <a:pt x="3" y="65"/>
                  </a:lnTo>
                  <a:lnTo>
                    <a:pt x="3" y="68"/>
                  </a:lnTo>
                  <a:lnTo>
                    <a:pt x="2" y="72"/>
                  </a:lnTo>
                  <a:lnTo>
                    <a:pt x="0" y="76"/>
                  </a:lnTo>
                  <a:lnTo>
                    <a:pt x="0" y="78"/>
                  </a:lnTo>
                  <a:lnTo>
                    <a:pt x="0" y="82"/>
                  </a:lnTo>
                  <a:lnTo>
                    <a:pt x="0" y="86"/>
                  </a:lnTo>
                  <a:lnTo>
                    <a:pt x="0" y="90"/>
                  </a:lnTo>
                  <a:lnTo>
                    <a:pt x="0" y="93"/>
                  </a:lnTo>
                  <a:lnTo>
                    <a:pt x="0" y="97"/>
                  </a:lnTo>
                  <a:lnTo>
                    <a:pt x="3" y="101"/>
                  </a:lnTo>
                  <a:lnTo>
                    <a:pt x="3" y="105"/>
                  </a:lnTo>
                  <a:lnTo>
                    <a:pt x="4" y="107"/>
                  </a:lnTo>
                  <a:lnTo>
                    <a:pt x="5" y="111"/>
                  </a:lnTo>
                  <a:lnTo>
                    <a:pt x="8" y="115"/>
                  </a:lnTo>
                  <a:lnTo>
                    <a:pt x="9" y="117"/>
                  </a:lnTo>
                  <a:lnTo>
                    <a:pt x="13" y="120"/>
                  </a:lnTo>
                  <a:lnTo>
                    <a:pt x="15" y="124"/>
                  </a:lnTo>
                  <a:lnTo>
                    <a:pt x="20" y="126"/>
                  </a:lnTo>
                  <a:lnTo>
                    <a:pt x="23" y="127"/>
                  </a:lnTo>
                  <a:lnTo>
                    <a:pt x="28" y="130"/>
                  </a:lnTo>
                  <a:lnTo>
                    <a:pt x="31" y="131"/>
                  </a:lnTo>
                  <a:lnTo>
                    <a:pt x="34" y="131"/>
                  </a:lnTo>
                  <a:lnTo>
                    <a:pt x="37" y="132"/>
                  </a:lnTo>
                  <a:lnTo>
                    <a:pt x="41" y="134"/>
                  </a:lnTo>
                  <a:lnTo>
                    <a:pt x="43" y="134"/>
                  </a:lnTo>
                  <a:lnTo>
                    <a:pt x="47" y="134"/>
                  </a:lnTo>
                  <a:lnTo>
                    <a:pt x="51" y="135"/>
                  </a:lnTo>
                  <a:lnTo>
                    <a:pt x="56" y="135"/>
                  </a:lnTo>
                  <a:lnTo>
                    <a:pt x="58" y="135"/>
                  </a:lnTo>
                  <a:lnTo>
                    <a:pt x="63" y="135"/>
                  </a:lnTo>
                  <a:lnTo>
                    <a:pt x="68" y="135"/>
                  </a:lnTo>
                  <a:lnTo>
                    <a:pt x="73" y="135"/>
                  </a:lnTo>
                  <a:lnTo>
                    <a:pt x="77" y="134"/>
                  </a:lnTo>
                  <a:lnTo>
                    <a:pt x="81" y="131"/>
                  </a:lnTo>
                  <a:lnTo>
                    <a:pt x="83" y="130"/>
                  </a:lnTo>
                  <a:lnTo>
                    <a:pt x="87" y="127"/>
                  </a:lnTo>
                  <a:lnTo>
                    <a:pt x="89" y="121"/>
                  </a:lnTo>
                  <a:lnTo>
                    <a:pt x="91" y="116"/>
                  </a:lnTo>
                  <a:lnTo>
                    <a:pt x="89" y="110"/>
                  </a:lnTo>
                  <a:lnTo>
                    <a:pt x="86" y="105"/>
                  </a:lnTo>
                  <a:lnTo>
                    <a:pt x="82" y="103"/>
                  </a:lnTo>
                  <a:lnTo>
                    <a:pt x="79" y="102"/>
                  </a:lnTo>
                  <a:lnTo>
                    <a:pt x="74" y="101"/>
                  </a:lnTo>
                  <a:lnTo>
                    <a:pt x="71"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9"/>
            <p:cNvSpPr>
              <a:spLocks/>
            </p:cNvSpPr>
            <p:nvPr/>
          </p:nvSpPr>
          <p:spPr bwMode="auto">
            <a:xfrm>
              <a:off x="3967" y="1049"/>
              <a:ext cx="46" cy="44"/>
            </a:xfrm>
            <a:custGeom>
              <a:avLst/>
              <a:gdLst>
                <a:gd name="T0" fmla="*/ 0 w 93"/>
                <a:gd name="T1" fmla="*/ 1 h 88"/>
                <a:gd name="T2" fmla="*/ 0 w 93"/>
                <a:gd name="T3" fmla="*/ 1 h 88"/>
                <a:gd name="T4" fmla="*/ 0 w 93"/>
                <a:gd name="T5" fmla="*/ 1 h 88"/>
                <a:gd name="T6" fmla="*/ 0 w 93"/>
                <a:gd name="T7" fmla="*/ 1 h 88"/>
                <a:gd name="T8" fmla="*/ 0 w 93"/>
                <a:gd name="T9" fmla="*/ 2 h 88"/>
                <a:gd name="T10" fmla="*/ 0 w 93"/>
                <a:gd name="T11" fmla="*/ 2 h 88"/>
                <a:gd name="T12" fmla="*/ 0 w 93"/>
                <a:gd name="T13" fmla="*/ 2 h 88"/>
                <a:gd name="T14" fmla="*/ 0 w 93"/>
                <a:gd name="T15" fmla="*/ 3 h 88"/>
                <a:gd name="T16" fmla="*/ 0 w 93"/>
                <a:gd name="T17" fmla="*/ 3 h 88"/>
                <a:gd name="T18" fmla="*/ 0 w 93"/>
                <a:gd name="T19" fmla="*/ 3 h 88"/>
                <a:gd name="T20" fmla="*/ 0 w 93"/>
                <a:gd name="T21" fmla="*/ 3 h 88"/>
                <a:gd name="T22" fmla="*/ 0 w 93"/>
                <a:gd name="T23" fmla="*/ 3 h 88"/>
                <a:gd name="T24" fmla="*/ 0 w 93"/>
                <a:gd name="T25" fmla="*/ 3 h 88"/>
                <a:gd name="T26" fmla="*/ 1 w 93"/>
                <a:gd name="T27" fmla="*/ 3 h 88"/>
                <a:gd name="T28" fmla="*/ 1 w 93"/>
                <a:gd name="T29" fmla="*/ 3 h 88"/>
                <a:gd name="T30" fmla="*/ 1 w 93"/>
                <a:gd name="T31" fmla="*/ 3 h 88"/>
                <a:gd name="T32" fmla="*/ 1 w 93"/>
                <a:gd name="T33" fmla="*/ 2 h 88"/>
                <a:gd name="T34" fmla="*/ 1 w 93"/>
                <a:gd name="T35" fmla="*/ 2 h 88"/>
                <a:gd name="T36" fmla="*/ 1 w 93"/>
                <a:gd name="T37" fmla="*/ 2 h 88"/>
                <a:gd name="T38" fmla="*/ 1 w 93"/>
                <a:gd name="T39" fmla="*/ 2 h 88"/>
                <a:gd name="T40" fmla="*/ 1 w 93"/>
                <a:gd name="T41" fmla="*/ 2 h 88"/>
                <a:gd name="T42" fmla="*/ 2 w 93"/>
                <a:gd name="T43" fmla="*/ 2 h 88"/>
                <a:gd name="T44" fmla="*/ 2 w 93"/>
                <a:gd name="T45" fmla="*/ 2 h 88"/>
                <a:gd name="T46" fmla="*/ 2 w 93"/>
                <a:gd name="T47" fmla="*/ 2 h 88"/>
                <a:gd name="T48" fmla="*/ 2 w 93"/>
                <a:gd name="T49" fmla="*/ 1 h 88"/>
                <a:gd name="T50" fmla="*/ 2 w 93"/>
                <a:gd name="T51" fmla="*/ 1 h 88"/>
                <a:gd name="T52" fmla="*/ 2 w 93"/>
                <a:gd name="T53" fmla="*/ 1 h 88"/>
                <a:gd name="T54" fmla="*/ 2 w 93"/>
                <a:gd name="T55" fmla="*/ 1 h 88"/>
                <a:gd name="T56" fmla="*/ 2 w 93"/>
                <a:gd name="T57" fmla="*/ 1 h 88"/>
                <a:gd name="T58" fmla="*/ 1 w 93"/>
                <a:gd name="T59" fmla="*/ 0 h 88"/>
                <a:gd name="T60" fmla="*/ 1 w 93"/>
                <a:gd name="T61" fmla="*/ 0 h 88"/>
                <a:gd name="T62" fmla="*/ 1 w 93"/>
                <a:gd name="T63" fmla="*/ 1 h 88"/>
                <a:gd name="T64" fmla="*/ 1 w 93"/>
                <a:gd name="T65" fmla="*/ 1 h 88"/>
                <a:gd name="T66" fmla="*/ 0 w 93"/>
                <a:gd name="T67" fmla="*/ 1 h 88"/>
                <a:gd name="T68" fmla="*/ 0 w 93"/>
                <a:gd name="T69" fmla="*/ 1 h 8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3" h="88">
                  <a:moveTo>
                    <a:pt x="29" y="9"/>
                  </a:moveTo>
                  <a:lnTo>
                    <a:pt x="24" y="12"/>
                  </a:lnTo>
                  <a:lnTo>
                    <a:pt x="20" y="14"/>
                  </a:lnTo>
                  <a:lnTo>
                    <a:pt x="16" y="18"/>
                  </a:lnTo>
                  <a:lnTo>
                    <a:pt x="14" y="20"/>
                  </a:lnTo>
                  <a:lnTo>
                    <a:pt x="10" y="24"/>
                  </a:lnTo>
                  <a:lnTo>
                    <a:pt x="9" y="28"/>
                  </a:lnTo>
                  <a:lnTo>
                    <a:pt x="6" y="32"/>
                  </a:lnTo>
                  <a:lnTo>
                    <a:pt x="5" y="37"/>
                  </a:lnTo>
                  <a:lnTo>
                    <a:pt x="2" y="40"/>
                  </a:lnTo>
                  <a:lnTo>
                    <a:pt x="1" y="44"/>
                  </a:lnTo>
                  <a:lnTo>
                    <a:pt x="0" y="48"/>
                  </a:lnTo>
                  <a:lnTo>
                    <a:pt x="0" y="54"/>
                  </a:lnTo>
                  <a:lnTo>
                    <a:pt x="0" y="58"/>
                  </a:lnTo>
                  <a:lnTo>
                    <a:pt x="0" y="63"/>
                  </a:lnTo>
                  <a:lnTo>
                    <a:pt x="1" y="67"/>
                  </a:lnTo>
                  <a:lnTo>
                    <a:pt x="2" y="73"/>
                  </a:lnTo>
                  <a:lnTo>
                    <a:pt x="4" y="77"/>
                  </a:lnTo>
                  <a:lnTo>
                    <a:pt x="6" y="81"/>
                  </a:lnTo>
                  <a:lnTo>
                    <a:pt x="9" y="84"/>
                  </a:lnTo>
                  <a:lnTo>
                    <a:pt x="11" y="87"/>
                  </a:lnTo>
                  <a:lnTo>
                    <a:pt x="15" y="88"/>
                  </a:lnTo>
                  <a:lnTo>
                    <a:pt x="17" y="88"/>
                  </a:lnTo>
                  <a:lnTo>
                    <a:pt x="21" y="88"/>
                  </a:lnTo>
                  <a:lnTo>
                    <a:pt x="25" y="88"/>
                  </a:lnTo>
                  <a:lnTo>
                    <a:pt x="27" y="87"/>
                  </a:lnTo>
                  <a:lnTo>
                    <a:pt x="30" y="86"/>
                  </a:lnTo>
                  <a:lnTo>
                    <a:pt x="32" y="83"/>
                  </a:lnTo>
                  <a:lnTo>
                    <a:pt x="35" y="81"/>
                  </a:lnTo>
                  <a:lnTo>
                    <a:pt x="35" y="76"/>
                  </a:lnTo>
                  <a:lnTo>
                    <a:pt x="36" y="73"/>
                  </a:lnTo>
                  <a:lnTo>
                    <a:pt x="35" y="68"/>
                  </a:lnTo>
                  <a:lnTo>
                    <a:pt x="35" y="64"/>
                  </a:lnTo>
                  <a:lnTo>
                    <a:pt x="35" y="58"/>
                  </a:lnTo>
                  <a:lnTo>
                    <a:pt x="35" y="54"/>
                  </a:lnTo>
                  <a:lnTo>
                    <a:pt x="35" y="49"/>
                  </a:lnTo>
                  <a:lnTo>
                    <a:pt x="36" y="47"/>
                  </a:lnTo>
                  <a:lnTo>
                    <a:pt x="41" y="42"/>
                  </a:lnTo>
                  <a:lnTo>
                    <a:pt x="45" y="39"/>
                  </a:lnTo>
                  <a:lnTo>
                    <a:pt x="50" y="35"/>
                  </a:lnTo>
                  <a:lnTo>
                    <a:pt x="56" y="34"/>
                  </a:lnTo>
                  <a:lnTo>
                    <a:pt x="60" y="34"/>
                  </a:lnTo>
                  <a:lnTo>
                    <a:pt x="65" y="38"/>
                  </a:lnTo>
                  <a:lnTo>
                    <a:pt x="68" y="39"/>
                  </a:lnTo>
                  <a:lnTo>
                    <a:pt x="71" y="40"/>
                  </a:lnTo>
                  <a:lnTo>
                    <a:pt x="75" y="40"/>
                  </a:lnTo>
                  <a:lnTo>
                    <a:pt x="79" y="40"/>
                  </a:lnTo>
                  <a:lnTo>
                    <a:pt x="84" y="38"/>
                  </a:lnTo>
                  <a:lnTo>
                    <a:pt x="89" y="34"/>
                  </a:lnTo>
                  <a:lnTo>
                    <a:pt x="91" y="28"/>
                  </a:lnTo>
                  <a:lnTo>
                    <a:pt x="93" y="23"/>
                  </a:lnTo>
                  <a:lnTo>
                    <a:pt x="91" y="17"/>
                  </a:lnTo>
                  <a:lnTo>
                    <a:pt x="88" y="13"/>
                  </a:lnTo>
                  <a:lnTo>
                    <a:pt x="84" y="9"/>
                  </a:lnTo>
                  <a:lnTo>
                    <a:pt x="80" y="8"/>
                  </a:lnTo>
                  <a:lnTo>
                    <a:pt x="78" y="5"/>
                  </a:lnTo>
                  <a:lnTo>
                    <a:pt x="74" y="4"/>
                  </a:lnTo>
                  <a:lnTo>
                    <a:pt x="70" y="2"/>
                  </a:lnTo>
                  <a:lnTo>
                    <a:pt x="66" y="2"/>
                  </a:lnTo>
                  <a:lnTo>
                    <a:pt x="63" y="0"/>
                  </a:lnTo>
                  <a:lnTo>
                    <a:pt x="60" y="0"/>
                  </a:lnTo>
                  <a:lnTo>
                    <a:pt x="55" y="0"/>
                  </a:lnTo>
                  <a:lnTo>
                    <a:pt x="51" y="0"/>
                  </a:lnTo>
                  <a:lnTo>
                    <a:pt x="47" y="2"/>
                  </a:lnTo>
                  <a:lnTo>
                    <a:pt x="42" y="2"/>
                  </a:lnTo>
                  <a:lnTo>
                    <a:pt x="39" y="3"/>
                  </a:lnTo>
                  <a:lnTo>
                    <a:pt x="35" y="5"/>
                  </a:lnTo>
                  <a:lnTo>
                    <a:pt x="31" y="7"/>
                  </a:lnTo>
                  <a:lnTo>
                    <a:pt x="29"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20"/>
            <p:cNvSpPr>
              <a:spLocks/>
            </p:cNvSpPr>
            <p:nvPr/>
          </p:nvSpPr>
          <p:spPr bwMode="auto">
            <a:xfrm>
              <a:off x="3800" y="922"/>
              <a:ext cx="67" cy="30"/>
            </a:xfrm>
            <a:custGeom>
              <a:avLst/>
              <a:gdLst>
                <a:gd name="T0" fmla="*/ 1 w 134"/>
                <a:gd name="T1" fmla="*/ 1 h 59"/>
                <a:gd name="T2" fmla="*/ 1 w 134"/>
                <a:gd name="T3" fmla="*/ 1 h 59"/>
                <a:gd name="T4" fmla="*/ 0 w 134"/>
                <a:gd name="T5" fmla="*/ 2 h 59"/>
                <a:gd name="T6" fmla="*/ 1 w 134"/>
                <a:gd name="T7" fmla="*/ 2 h 59"/>
                <a:gd name="T8" fmla="*/ 1 w 134"/>
                <a:gd name="T9" fmla="*/ 2 h 59"/>
                <a:gd name="T10" fmla="*/ 1 w 134"/>
                <a:gd name="T11" fmla="*/ 2 h 59"/>
                <a:gd name="T12" fmla="*/ 1 w 134"/>
                <a:gd name="T13" fmla="*/ 2 h 59"/>
                <a:gd name="T14" fmla="*/ 2 w 134"/>
                <a:gd name="T15" fmla="*/ 2 h 59"/>
                <a:gd name="T16" fmla="*/ 2 w 134"/>
                <a:gd name="T17" fmla="*/ 2 h 59"/>
                <a:gd name="T18" fmla="*/ 2 w 134"/>
                <a:gd name="T19" fmla="*/ 2 h 59"/>
                <a:gd name="T20" fmla="*/ 3 w 134"/>
                <a:gd name="T21" fmla="*/ 2 h 59"/>
                <a:gd name="T22" fmla="*/ 3 w 134"/>
                <a:gd name="T23" fmla="*/ 2 h 59"/>
                <a:gd name="T24" fmla="*/ 3 w 134"/>
                <a:gd name="T25" fmla="*/ 2 h 59"/>
                <a:gd name="T26" fmla="*/ 3 w 134"/>
                <a:gd name="T27" fmla="*/ 2 h 59"/>
                <a:gd name="T28" fmla="*/ 4 w 134"/>
                <a:gd name="T29" fmla="*/ 2 h 59"/>
                <a:gd name="T30" fmla="*/ 4 w 134"/>
                <a:gd name="T31" fmla="*/ 2 h 59"/>
                <a:gd name="T32" fmla="*/ 4 w 134"/>
                <a:gd name="T33" fmla="*/ 2 h 59"/>
                <a:gd name="T34" fmla="*/ 4 w 134"/>
                <a:gd name="T35" fmla="*/ 2 h 59"/>
                <a:gd name="T36" fmla="*/ 4 w 134"/>
                <a:gd name="T37" fmla="*/ 2 h 59"/>
                <a:gd name="T38" fmla="*/ 5 w 134"/>
                <a:gd name="T39" fmla="*/ 2 h 59"/>
                <a:gd name="T40" fmla="*/ 5 w 134"/>
                <a:gd name="T41" fmla="*/ 2 h 59"/>
                <a:gd name="T42" fmla="*/ 5 w 134"/>
                <a:gd name="T43" fmla="*/ 2 h 59"/>
                <a:gd name="T44" fmla="*/ 4 w 134"/>
                <a:gd name="T45" fmla="*/ 1 h 59"/>
                <a:gd name="T46" fmla="*/ 4 w 134"/>
                <a:gd name="T47" fmla="*/ 1 h 59"/>
                <a:gd name="T48" fmla="*/ 4 w 134"/>
                <a:gd name="T49" fmla="*/ 1 h 59"/>
                <a:gd name="T50" fmla="*/ 4 w 134"/>
                <a:gd name="T51" fmla="*/ 1 h 59"/>
                <a:gd name="T52" fmla="*/ 4 w 134"/>
                <a:gd name="T53" fmla="*/ 1 h 59"/>
                <a:gd name="T54" fmla="*/ 3 w 134"/>
                <a:gd name="T55" fmla="*/ 1 h 59"/>
                <a:gd name="T56" fmla="*/ 3 w 134"/>
                <a:gd name="T57" fmla="*/ 1 h 59"/>
                <a:gd name="T58" fmla="*/ 3 w 134"/>
                <a:gd name="T59" fmla="*/ 0 h 59"/>
                <a:gd name="T60" fmla="*/ 3 w 134"/>
                <a:gd name="T61" fmla="*/ 0 h 59"/>
                <a:gd name="T62" fmla="*/ 3 w 134"/>
                <a:gd name="T63" fmla="*/ 0 h 59"/>
                <a:gd name="T64" fmla="*/ 2 w 134"/>
                <a:gd name="T65" fmla="*/ 0 h 59"/>
                <a:gd name="T66" fmla="*/ 2 w 134"/>
                <a:gd name="T67" fmla="*/ 1 h 59"/>
                <a:gd name="T68" fmla="*/ 2 w 134"/>
                <a:gd name="T69" fmla="*/ 1 h 59"/>
                <a:gd name="T70" fmla="*/ 1 w 134"/>
                <a:gd name="T71" fmla="*/ 1 h 59"/>
                <a:gd name="T72" fmla="*/ 1 w 134"/>
                <a:gd name="T73" fmla="*/ 1 h 59"/>
                <a:gd name="T74" fmla="*/ 1 w 134"/>
                <a:gd name="T75" fmla="*/ 1 h 59"/>
                <a:gd name="T76" fmla="*/ 1 w 134"/>
                <a:gd name="T77" fmla="*/ 1 h 5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34" h="59">
                  <a:moveTo>
                    <a:pt x="10" y="20"/>
                  </a:moveTo>
                  <a:lnTo>
                    <a:pt x="6" y="22"/>
                  </a:lnTo>
                  <a:lnTo>
                    <a:pt x="4" y="25"/>
                  </a:lnTo>
                  <a:lnTo>
                    <a:pt x="2" y="28"/>
                  </a:lnTo>
                  <a:lnTo>
                    <a:pt x="1" y="32"/>
                  </a:lnTo>
                  <a:lnTo>
                    <a:pt x="0" y="34"/>
                  </a:lnTo>
                  <a:lnTo>
                    <a:pt x="1" y="38"/>
                  </a:lnTo>
                  <a:lnTo>
                    <a:pt x="1" y="42"/>
                  </a:lnTo>
                  <a:lnTo>
                    <a:pt x="2" y="46"/>
                  </a:lnTo>
                  <a:lnTo>
                    <a:pt x="7" y="49"/>
                  </a:lnTo>
                  <a:lnTo>
                    <a:pt x="12" y="52"/>
                  </a:lnTo>
                  <a:lnTo>
                    <a:pt x="16" y="52"/>
                  </a:lnTo>
                  <a:lnTo>
                    <a:pt x="20" y="52"/>
                  </a:lnTo>
                  <a:lnTo>
                    <a:pt x="24" y="51"/>
                  </a:lnTo>
                  <a:lnTo>
                    <a:pt x="27" y="48"/>
                  </a:lnTo>
                  <a:lnTo>
                    <a:pt x="34" y="44"/>
                  </a:lnTo>
                  <a:lnTo>
                    <a:pt x="40" y="41"/>
                  </a:lnTo>
                  <a:lnTo>
                    <a:pt x="45" y="38"/>
                  </a:lnTo>
                  <a:lnTo>
                    <a:pt x="51" y="37"/>
                  </a:lnTo>
                  <a:lnTo>
                    <a:pt x="56" y="34"/>
                  </a:lnTo>
                  <a:lnTo>
                    <a:pt x="61" y="34"/>
                  </a:lnTo>
                  <a:lnTo>
                    <a:pt x="66" y="33"/>
                  </a:lnTo>
                  <a:lnTo>
                    <a:pt x="71" y="34"/>
                  </a:lnTo>
                  <a:lnTo>
                    <a:pt x="75" y="34"/>
                  </a:lnTo>
                  <a:lnTo>
                    <a:pt x="80" y="34"/>
                  </a:lnTo>
                  <a:lnTo>
                    <a:pt x="85" y="36"/>
                  </a:lnTo>
                  <a:lnTo>
                    <a:pt x="89" y="39"/>
                  </a:lnTo>
                  <a:lnTo>
                    <a:pt x="92" y="41"/>
                  </a:lnTo>
                  <a:lnTo>
                    <a:pt x="96" y="44"/>
                  </a:lnTo>
                  <a:lnTo>
                    <a:pt x="99" y="47"/>
                  </a:lnTo>
                  <a:lnTo>
                    <a:pt x="104" y="53"/>
                  </a:lnTo>
                  <a:lnTo>
                    <a:pt x="105" y="54"/>
                  </a:lnTo>
                  <a:lnTo>
                    <a:pt x="107" y="57"/>
                  </a:lnTo>
                  <a:lnTo>
                    <a:pt x="111" y="58"/>
                  </a:lnTo>
                  <a:lnTo>
                    <a:pt x="115" y="59"/>
                  </a:lnTo>
                  <a:lnTo>
                    <a:pt x="117" y="58"/>
                  </a:lnTo>
                  <a:lnTo>
                    <a:pt x="121" y="58"/>
                  </a:lnTo>
                  <a:lnTo>
                    <a:pt x="124" y="57"/>
                  </a:lnTo>
                  <a:lnTo>
                    <a:pt x="128" y="56"/>
                  </a:lnTo>
                  <a:lnTo>
                    <a:pt x="131" y="51"/>
                  </a:lnTo>
                  <a:lnTo>
                    <a:pt x="134" y="46"/>
                  </a:lnTo>
                  <a:lnTo>
                    <a:pt x="134" y="42"/>
                  </a:lnTo>
                  <a:lnTo>
                    <a:pt x="134" y="39"/>
                  </a:lnTo>
                  <a:lnTo>
                    <a:pt x="133" y="36"/>
                  </a:lnTo>
                  <a:lnTo>
                    <a:pt x="130" y="33"/>
                  </a:lnTo>
                  <a:lnTo>
                    <a:pt x="128" y="28"/>
                  </a:lnTo>
                  <a:lnTo>
                    <a:pt x="125" y="25"/>
                  </a:lnTo>
                  <a:lnTo>
                    <a:pt x="122" y="22"/>
                  </a:lnTo>
                  <a:lnTo>
                    <a:pt x="119" y="19"/>
                  </a:lnTo>
                  <a:lnTo>
                    <a:pt x="116" y="15"/>
                  </a:lnTo>
                  <a:lnTo>
                    <a:pt x="112" y="14"/>
                  </a:lnTo>
                  <a:lnTo>
                    <a:pt x="110" y="12"/>
                  </a:lnTo>
                  <a:lnTo>
                    <a:pt x="106" y="9"/>
                  </a:lnTo>
                  <a:lnTo>
                    <a:pt x="102" y="8"/>
                  </a:lnTo>
                  <a:lnTo>
                    <a:pt x="99" y="5"/>
                  </a:lnTo>
                  <a:lnTo>
                    <a:pt x="96" y="4"/>
                  </a:lnTo>
                  <a:lnTo>
                    <a:pt x="92" y="3"/>
                  </a:lnTo>
                  <a:lnTo>
                    <a:pt x="89" y="2"/>
                  </a:lnTo>
                  <a:lnTo>
                    <a:pt x="85" y="2"/>
                  </a:lnTo>
                  <a:lnTo>
                    <a:pt x="81" y="0"/>
                  </a:lnTo>
                  <a:lnTo>
                    <a:pt x="77" y="0"/>
                  </a:lnTo>
                  <a:lnTo>
                    <a:pt x="72" y="0"/>
                  </a:lnTo>
                  <a:lnTo>
                    <a:pt x="69" y="0"/>
                  </a:lnTo>
                  <a:lnTo>
                    <a:pt x="65" y="0"/>
                  </a:lnTo>
                  <a:lnTo>
                    <a:pt x="61" y="0"/>
                  </a:lnTo>
                  <a:lnTo>
                    <a:pt x="56" y="0"/>
                  </a:lnTo>
                  <a:lnTo>
                    <a:pt x="52" y="2"/>
                  </a:lnTo>
                  <a:lnTo>
                    <a:pt x="49" y="2"/>
                  </a:lnTo>
                  <a:lnTo>
                    <a:pt x="45" y="3"/>
                  </a:lnTo>
                  <a:lnTo>
                    <a:pt x="40" y="4"/>
                  </a:lnTo>
                  <a:lnTo>
                    <a:pt x="36" y="7"/>
                  </a:lnTo>
                  <a:lnTo>
                    <a:pt x="31" y="8"/>
                  </a:lnTo>
                  <a:lnTo>
                    <a:pt x="27" y="10"/>
                  </a:lnTo>
                  <a:lnTo>
                    <a:pt x="22" y="12"/>
                  </a:lnTo>
                  <a:lnTo>
                    <a:pt x="19" y="14"/>
                  </a:lnTo>
                  <a:lnTo>
                    <a:pt x="15" y="17"/>
                  </a:lnTo>
                  <a:lnTo>
                    <a:pt x="1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21"/>
            <p:cNvSpPr>
              <a:spLocks/>
            </p:cNvSpPr>
            <p:nvPr/>
          </p:nvSpPr>
          <p:spPr bwMode="auto">
            <a:xfrm>
              <a:off x="3991" y="1170"/>
              <a:ext cx="45" cy="52"/>
            </a:xfrm>
            <a:custGeom>
              <a:avLst/>
              <a:gdLst>
                <a:gd name="T0" fmla="*/ 1 w 91"/>
                <a:gd name="T1" fmla="*/ 2 h 104"/>
                <a:gd name="T2" fmla="*/ 1 w 91"/>
                <a:gd name="T3" fmla="*/ 3 h 104"/>
                <a:gd name="T4" fmla="*/ 1 w 91"/>
                <a:gd name="T5" fmla="*/ 3 h 104"/>
                <a:gd name="T6" fmla="*/ 1 w 91"/>
                <a:gd name="T7" fmla="*/ 3 h 104"/>
                <a:gd name="T8" fmla="*/ 1 w 91"/>
                <a:gd name="T9" fmla="*/ 3 h 104"/>
                <a:gd name="T10" fmla="*/ 1 w 91"/>
                <a:gd name="T11" fmla="*/ 3 h 104"/>
                <a:gd name="T12" fmla="*/ 1 w 91"/>
                <a:gd name="T13" fmla="*/ 2 h 104"/>
                <a:gd name="T14" fmla="*/ 1 w 91"/>
                <a:gd name="T15" fmla="*/ 2 h 104"/>
                <a:gd name="T16" fmla="*/ 1 w 91"/>
                <a:gd name="T17" fmla="*/ 2 h 104"/>
                <a:gd name="T18" fmla="*/ 1 w 91"/>
                <a:gd name="T19" fmla="*/ 2 h 104"/>
                <a:gd name="T20" fmla="*/ 1 w 91"/>
                <a:gd name="T21" fmla="*/ 2 h 104"/>
                <a:gd name="T22" fmla="*/ 1 w 91"/>
                <a:gd name="T23" fmla="*/ 1 h 104"/>
                <a:gd name="T24" fmla="*/ 1 w 91"/>
                <a:gd name="T25" fmla="*/ 1 h 104"/>
                <a:gd name="T26" fmla="*/ 1 w 91"/>
                <a:gd name="T27" fmla="*/ 1 h 104"/>
                <a:gd name="T28" fmla="*/ 1 w 91"/>
                <a:gd name="T29" fmla="*/ 1 h 104"/>
                <a:gd name="T30" fmla="*/ 1 w 91"/>
                <a:gd name="T31" fmla="*/ 1 h 104"/>
                <a:gd name="T32" fmla="*/ 1 w 91"/>
                <a:gd name="T33" fmla="*/ 1 h 104"/>
                <a:gd name="T34" fmla="*/ 1 w 91"/>
                <a:gd name="T35" fmla="*/ 1 h 104"/>
                <a:gd name="T36" fmla="*/ 0 w 91"/>
                <a:gd name="T37" fmla="*/ 1 h 104"/>
                <a:gd name="T38" fmla="*/ 0 w 91"/>
                <a:gd name="T39" fmla="*/ 1 h 104"/>
                <a:gd name="T40" fmla="*/ 0 w 91"/>
                <a:gd name="T41" fmla="*/ 1 h 104"/>
                <a:gd name="T42" fmla="*/ 0 w 91"/>
                <a:gd name="T43" fmla="*/ 1 h 104"/>
                <a:gd name="T44" fmla="*/ 0 w 91"/>
                <a:gd name="T45" fmla="*/ 2 h 104"/>
                <a:gd name="T46" fmla="*/ 0 w 91"/>
                <a:gd name="T47" fmla="*/ 2 h 104"/>
                <a:gd name="T48" fmla="*/ 0 w 91"/>
                <a:gd name="T49" fmla="*/ 3 h 104"/>
                <a:gd name="T50" fmla="*/ 0 w 91"/>
                <a:gd name="T51" fmla="*/ 3 h 104"/>
                <a:gd name="T52" fmla="*/ 0 w 91"/>
                <a:gd name="T53" fmla="*/ 3 h 104"/>
                <a:gd name="T54" fmla="*/ 0 w 91"/>
                <a:gd name="T55" fmla="*/ 4 h 104"/>
                <a:gd name="T56" fmla="*/ 0 w 91"/>
                <a:gd name="T57" fmla="*/ 4 h 104"/>
                <a:gd name="T58" fmla="*/ 0 w 91"/>
                <a:gd name="T59" fmla="*/ 4 h 104"/>
                <a:gd name="T60" fmla="*/ 1 w 91"/>
                <a:gd name="T61" fmla="*/ 4 h 104"/>
                <a:gd name="T62" fmla="*/ 1 w 91"/>
                <a:gd name="T63" fmla="*/ 4 h 104"/>
                <a:gd name="T64" fmla="*/ 1 w 91"/>
                <a:gd name="T65" fmla="*/ 4 h 104"/>
                <a:gd name="T66" fmla="*/ 2 w 91"/>
                <a:gd name="T67" fmla="*/ 4 h 104"/>
                <a:gd name="T68" fmla="*/ 2 w 91"/>
                <a:gd name="T69" fmla="*/ 3 h 104"/>
                <a:gd name="T70" fmla="*/ 2 w 91"/>
                <a:gd name="T71" fmla="*/ 3 h 104"/>
                <a:gd name="T72" fmla="*/ 2 w 91"/>
                <a:gd name="T73" fmla="*/ 3 h 104"/>
                <a:gd name="T74" fmla="*/ 2 w 91"/>
                <a:gd name="T75" fmla="*/ 3 h 104"/>
                <a:gd name="T76" fmla="*/ 2 w 91"/>
                <a:gd name="T77" fmla="*/ 3 h 104"/>
                <a:gd name="T78" fmla="*/ 2 w 91"/>
                <a:gd name="T79" fmla="*/ 3 h 104"/>
                <a:gd name="T80" fmla="*/ 2 w 91"/>
                <a:gd name="T81" fmla="*/ 2 h 104"/>
                <a:gd name="T82" fmla="*/ 2 w 91"/>
                <a:gd name="T83" fmla="*/ 2 h 104"/>
                <a:gd name="T84" fmla="*/ 2 w 91"/>
                <a:gd name="T85" fmla="*/ 2 h 10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91" h="104">
                  <a:moveTo>
                    <a:pt x="64" y="62"/>
                  </a:moveTo>
                  <a:lnTo>
                    <a:pt x="61" y="63"/>
                  </a:lnTo>
                  <a:lnTo>
                    <a:pt x="58" y="64"/>
                  </a:lnTo>
                  <a:lnTo>
                    <a:pt x="54" y="65"/>
                  </a:lnTo>
                  <a:lnTo>
                    <a:pt x="52" y="67"/>
                  </a:lnTo>
                  <a:lnTo>
                    <a:pt x="47" y="69"/>
                  </a:lnTo>
                  <a:lnTo>
                    <a:pt x="44" y="70"/>
                  </a:lnTo>
                  <a:lnTo>
                    <a:pt x="41" y="70"/>
                  </a:lnTo>
                  <a:lnTo>
                    <a:pt x="39" y="70"/>
                  </a:lnTo>
                  <a:lnTo>
                    <a:pt x="38" y="70"/>
                  </a:lnTo>
                  <a:lnTo>
                    <a:pt x="37" y="69"/>
                  </a:lnTo>
                  <a:lnTo>
                    <a:pt x="36" y="68"/>
                  </a:lnTo>
                  <a:lnTo>
                    <a:pt x="36" y="64"/>
                  </a:lnTo>
                  <a:lnTo>
                    <a:pt x="37" y="60"/>
                  </a:lnTo>
                  <a:lnTo>
                    <a:pt x="37" y="55"/>
                  </a:lnTo>
                  <a:lnTo>
                    <a:pt x="38" y="52"/>
                  </a:lnTo>
                  <a:lnTo>
                    <a:pt x="39" y="47"/>
                  </a:lnTo>
                  <a:lnTo>
                    <a:pt x="41" y="44"/>
                  </a:lnTo>
                  <a:lnTo>
                    <a:pt x="43" y="39"/>
                  </a:lnTo>
                  <a:lnTo>
                    <a:pt x="46" y="37"/>
                  </a:lnTo>
                  <a:lnTo>
                    <a:pt x="47" y="34"/>
                  </a:lnTo>
                  <a:lnTo>
                    <a:pt x="49" y="33"/>
                  </a:lnTo>
                  <a:lnTo>
                    <a:pt x="53" y="29"/>
                  </a:lnTo>
                  <a:lnTo>
                    <a:pt x="56" y="27"/>
                  </a:lnTo>
                  <a:lnTo>
                    <a:pt x="58" y="23"/>
                  </a:lnTo>
                  <a:lnTo>
                    <a:pt x="58" y="20"/>
                  </a:lnTo>
                  <a:lnTo>
                    <a:pt x="58" y="17"/>
                  </a:lnTo>
                  <a:lnTo>
                    <a:pt x="58" y="13"/>
                  </a:lnTo>
                  <a:lnTo>
                    <a:pt x="57" y="10"/>
                  </a:lnTo>
                  <a:lnTo>
                    <a:pt x="56" y="8"/>
                  </a:lnTo>
                  <a:lnTo>
                    <a:pt x="53" y="5"/>
                  </a:lnTo>
                  <a:lnTo>
                    <a:pt x="51" y="4"/>
                  </a:lnTo>
                  <a:lnTo>
                    <a:pt x="47" y="2"/>
                  </a:lnTo>
                  <a:lnTo>
                    <a:pt x="44" y="2"/>
                  </a:lnTo>
                  <a:lnTo>
                    <a:pt x="41" y="0"/>
                  </a:lnTo>
                  <a:lnTo>
                    <a:pt x="38" y="2"/>
                  </a:lnTo>
                  <a:lnTo>
                    <a:pt x="33" y="3"/>
                  </a:lnTo>
                  <a:lnTo>
                    <a:pt x="31" y="5"/>
                  </a:lnTo>
                  <a:lnTo>
                    <a:pt x="26" y="8"/>
                  </a:lnTo>
                  <a:lnTo>
                    <a:pt x="22" y="12"/>
                  </a:lnTo>
                  <a:lnTo>
                    <a:pt x="18" y="15"/>
                  </a:lnTo>
                  <a:lnTo>
                    <a:pt x="14" y="20"/>
                  </a:lnTo>
                  <a:lnTo>
                    <a:pt x="12" y="25"/>
                  </a:lnTo>
                  <a:lnTo>
                    <a:pt x="8" y="32"/>
                  </a:lnTo>
                  <a:lnTo>
                    <a:pt x="7" y="38"/>
                  </a:lnTo>
                  <a:lnTo>
                    <a:pt x="4" y="44"/>
                  </a:lnTo>
                  <a:lnTo>
                    <a:pt x="3" y="49"/>
                  </a:lnTo>
                  <a:lnTo>
                    <a:pt x="2" y="55"/>
                  </a:lnTo>
                  <a:lnTo>
                    <a:pt x="0" y="60"/>
                  </a:lnTo>
                  <a:lnTo>
                    <a:pt x="2" y="67"/>
                  </a:lnTo>
                  <a:lnTo>
                    <a:pt x="2" y="72"/>
                  </a:lnTo>
                  <a:lnTo>
                    <a:pt x="3" y="78"/>
                  </a:lnTo>
                  <a:lnTo>
                    <a:pt x="5" y="83"/>
                  </a:lnTo>
                  <a:lnTo>
                    <a:pt x="8" y="88"/>
                  </a:lnTo>
                  <a:lnTo>
                    <a:pt x="12" y="93"/>
                  </a:lnTo>
                  <a:lnTo>
                    <a:pt x="16" y="98"/>
                  </a:lnTo>
                  <a:lnTo>
                    <a:pt x="19" y="99"/>
                  </a:lnTo>
                  <a:lnTo>
                    <a:pt x="22" y="100"/>
                  </a:lnTo>
                  <a:lnTo>
                    <a:pt x="26" y="102"/>
                  </a:lnTo>
                  <a:lnTo>
                    <a:pt x="31" y="104"/>
                  </a:lnTo>
                  <a:lnTo>
                    <a:pt x="34" y="104"/>
                  </a:lnTo>
                  <a:lnTo>
                    <a:pt x="39" y="104"/>
                  </a:lnTo>
                  <a:lnTo>
                    <a:pt x="46" y="104"/>
                  </a:lnTo>
                  <a:lnTo>
                    <a:pt x="52" y="103"/>
                  </a:lnTo>
                  <a:lnTo>
                    <a:pt x="54" y="102"/>
                  </a:lnTo>
                  <a:lnTo>
                    <a:pt x="58" y="100"/>
                  </a:lnTo>
                  <a:lnTo>
                    <a:pt x="61" y="99"/>
                  </a:lnTo>
                  <a:lnTo>
                    <a:pt x="64" y="98"/>
                  </a:lnTo>
                  <a:lnTo>
                    <a:pt x="68" y="97"/>
                  </a:lnTo>
                  <a:lnTo>
                    <a:pt x="73" y="94"/>
                  </a:lnTo>
                  <a:lnTo>
                    <a:pt x="77" y="93"/>
                  </a:lnTo>
                  <a:lnTo>
                    <a:pt x="82" y="90"/>
                  </a:lnTo>
                  <a:lnTo>
                    <a:pt x="84" y="88"/>
                  </a:lnTo>
                  <a:lnTo>
                    <a:pt x="88" y="85"/>
                  </a:lnTo>
                  <a:lnTo>
                    <a:pt x="89" y="82"/>
                  </a:lnTo>
                  <a:lnTo>
                    <a:pt x="91" y="79"/>
                  </a:lnTo>
                  <a:lnTo>
                    <a:pt x="91" y="75"/>
                  </a:lnTo>
                  <a:lnTo>
                    <a:pt x="91" y="72"/>
                  </a:lnTo>
                  <a:lnTo>
                    <a:pt x="91" y="69"/>
                  </a:lnTo>
                  <a:lnTo>
                    <a:pt x="89" y="67"/>
                  </a:lnTo>
                  <a:lnTo>
                    <a:pt x="84" y="62"/>
                  </a:lnTo>
                  <a:lnTo>
                    <a:pt x="79" y="58"/>
                  </a:lnTo>
                  <a:lnTo>
                    <a:pt x="76" y="58"/>
                  </a:lnTo>
                  <a:lnTo>
                    <a:pt x="72" y="58"/>
                  </a:lnTo>
                  <a:lnTo>
                    <a:pt x="68" y="59"/>
                  </a:lnTo>
                  <a:lnTo>
                    <a:pt x="64"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22"/>
            <p:cNvSpPr>
              <a:spLocks/>
            </p:cNvSpPr>
            <p:nvPr/>
          </p:nvSpPr>
          <p:spPr bwMode="auto">
            <a:xfrm>
              <a:off x="4259" y="1158"/>
              <a:ext cx="61" cy="74"/>
            </a:xfrm>
            <a:custGeom>
              <a:avLst/>
              <a:gdLst>
                <a:gd name="T0" fmla="*/ 4 w 122"/>
                <a:gd name="T1" fmla="*/ 1 h 149"/>
                <a:gd name="T2" fmla="*/ 4 w 122"/>
                <a:gd name="T3" fmla="*/ 0 h 149"/>
                <a:gd name="T4" fmla="*/ 4 w 122"/>
                <a:gd name="T5" fmla="*/ 0 h 149"/>
                <a:gd name="T6" fmla="*/ 3 w 122"/>
                <a:gd name="T7" fmla="*/ 0 h 149"/>
                <a:gd name="T8" fmla="*/ 3 w 122"/>
                <a:gd name="T9" fmla="*/ 0 h 149"/>
                <a:gd name="T10" fmla="*/ 3 w 122"/>
                <a:gd name="T11" fmla="*/ 0 h 149"/>
                <a:gd name="T12" fmla="*/ 3 w 122"/>
                <a:gd name="T13" fmla="*/ 0 h 149"/>
                <a:gd name="T14" fmla="*/ 3 w 122"/>
                <a:gd name="T15" fmla="*/ 0 h 149"/>
                <a:gd name="T16" fmla="*/ 2 w 122"/>
                <a:gd name="T17" fmla="*/ 0 h 149"/>
                <a:gd name="T18" fmla="*/ 2 w 122"/>
                <a:gd name="T19" fmla="*/ 0 h 149"/>
                <a:gd name="T20" fmla="*/ 2 w 122"/>
                <a:gd name="T21" fmla="*/ 0 h 149"/>
                <a:gd name="T22" fmla="*/ 2 w 122"/>
                <a:gd name="T23" fmla="*/ 0 h 149"/>
                <a:gd name="T24" fmla="*/ 2 w 122"/>
                <a:gd name="T25" fmla="*/ 0 h 149"/>
                <a:gd name="T26" fmla="*/ 2 w 122"/>
                <a:gd name="T27" fmla="*/ 1 h 149"/>
                <a:gd name="T28" fmla="*/ 3 w 122"/>
                <a:gd name="T29" fmla="*/ 1 h 149"/>
                <a:gd name="T30" fmla="*/ 3 w 122"/>
                <a:gd name="T31" fmla="*/ 1 h 149"/>
                <a:gd name="T32" fmla="*/ 3 w 122"/>
                <a:gd name="T33" fmla="*/ 1 h 149"/>
                <a:gd name="T34" fmla="*/ 3 w 122"/>
                <a:gd name="T35" fmla="*/ 1 h 149"/>
                <a:gd name="T36" fmla="*/ 3 w 122"/>
                <a:gd name="T37" fmla="*/ 2 h 149"/>
                <a:gd name="T38" fmla="*/ 3 w 122"/>
                <a:gd name="T39" fmla="*/ 2 h 149"/>
                <a:gd name="T40" fmla="*/ 3 w 122"/>
                <a:gd name="T41" fmla="*/ 2 h 149"/>
                <a:gd name="T42" fmla="*/ 2 w 122"/>
                <a:gd name="T43" fmla="*/ 2 h 149"/>
                <a:gd name="T44" fmla="*/ 2 w 122"/>
                <a:gd name="T45" fmla="*/ 3 h 149"/>
                <a:gd name="T46" fmla="*/ 2 w 122"/>
                <a:gd name="T47" fmla="*/ 3 h 149"/>
                <a:gd name="T48" fmla="*/ 2 w 122"/>
                <a:gd name="T49" fmla="*/ 3 h 149"/>
                <a:gd name="T50" fmla="*/ 1 w 122"/>
                <a:gd name="T51" fmla="*/ 3 h 149"/>
                <a:gd name="T52" fmla="*/ 1 w 122"/>
                <a:gd name="T53" fmla="*/ 3 h 149"/>
                <a:gd name="T54" fmla="*/ 1 w 122"/>
                <a:gd name="T55" fmla="*/ 3 h 149"/>
                <a:gd name="T56" fmla="*/ 1 w 122"/>
                <a:gd name="T57" fmla="*/ 3 h 149"/>
                <a:gd name="T58" fmla="*/ 1 w 122"/>
                <a:gd name="T59" fmla="*/ 3 h 149"/>
                <a:gd name="T60" fmla="*/ 0 w 122"/>
                <a:gd name="T61" fmla="*/ 4 h 149"/>
                <a:gd name="T62" fmla="*/ 1 w 122"/>
                <a:gd name="T63" fmla="*/ 4 h 149"/>
                <a:gd name="T64" fmla="*/ 1 w 122"/>
                <a:gd name="T65" fmla="*/ 4 h 149"/>
                <a:gd name="T66" fmla="*/ 1 w 122"/>
                <a:gd name="T67" fmla="*/ 4 h 149"/>
                <a:gd name="T68" fmla="*/ 1 w 122"/>
                <a:gd name="T69" fmla="*/ 4 h 149"/>
                <a:gd name="T70" fmla="*/ 2 w 122"/>
                <a:gd name="T71" fmla="*/ 4 h 149"/>
                <a:gd name="T72" fmla="*/ 2 w 122"/>
                <a:gd name="T73" fmla="*/ 4 h 149"/>
                <a:gd name="T74" fmla="*/ 2 w 122"/>
                <a:gd name="T75" fmla="*/ 4 h 149"/>
                <a:gd name="T76" fmla="*/ 3 w 122"/>
                <a:gd name="T77" fmla="*/ 4 h 149"/>
                <a:gd name="T78" fmla="*/ 3 w 122"/>
                <a:gd name="T79" fmla="*/ 3 h 149"/>
                <a:gd name="T80" fmla="*/ 3 w 122"/>
                <a:gd name="T81" fmla="*/ 3 h 149"/>
                <a:gd name="T82" fmla="*/ 3 w 122"/>
                <a:gd name="T83" fmla="*/ 3 h 149"/>
                <a:gd name="T84" fmla="*/ 4 w 122"/>
                <a:gd name="T85" fmla="*/ 3 h 149"/>
                <a:gd name="T86" fmla="*/ 4 w 122"/>
                <a:gd name="T87" fmla="*/ 2 h 149"/>
                <a:gd name="T88" fmla="*/ 4 w 122"/>
                <a:gd name="T89" fmla="*/ 2 h 149"/>
                <a:gd name="T90" fmla="*/ 4 w 122"/>
                <a:gd name="T91" fmla="*/ 2 h 149"/>
                <a:gd name="T92" fmla="*/ 4 w 122"/>
                <a:gd name="T93" fmla="*/ 2 h 149"/>
                <a:gd name="T94" fmla="*/ 4 w 122"/>
                <a:gd name="T95" fmla="*/ 1 h 149"/>
                <a:gd name="T96" fmla="*/ 4 w 122"/>
                <a:gd name="T97" fmla="*/ 1 h 149"/>
                <a:gd name="T98" fmla="*/ 4 w 122"/>
                <a:gd name="T99" fmla="*/ 1 h 149"/>
                <a:gd name="T100" fmla="*/ 4 w 122"/>
                <a:gd name="T101" fmla="*/ 1 h 149"/>
                <a:gd name="T102" fmla="*/ 4 w 122"/>
                <a:gd name="T103" fmla="*/ 1 h 14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22" h="149">
                  <a:moveTo>
                    <a:pt x="118" y="37"/>
                  </a:moveTo>
                  <a:lnTo>
                    <a:pt x="116" y="32"/>
                  </a:lnTo>
                  <a:lnTo>
                    <a:pt x="115" y="29"/>
                  </a:lnTo>
                  <a:lnTo>
                    <a:pt x="112" y="25"/>
                  </a:lnTo>
                  <a:lnTo>
                    <a:pt x="110" y="23"/>
                  </a:lnTo>
                  <a:lnTo>
                    <a:pt x="105" y="17"/>
                  </a:lnTo>
                  <a:lnTo>
                    <a:pt x="98" y="12"/>
                  </a:lnTo>
                  <a:lnTo>
                    <a:pt x="95" y="9"/>
                  </a:lnTo>
                  <a:lnTo>
                    <a:pt x="92" y="7"/>
                  </a:lnTo>
                  <a:lnTo>
                    <a:pt x="88" y="5"/>
                  </a:lnTo>
                  <a:lnTo>
                    <a:pt x="85" y="4"/>
                  </a:lnTo>
                  <a:lnTo>
                    <a:pt x="81" y="3"/>
                  </a:lnTo>
                  <a:lnTo>
                    <a:pt x="77" y="2"/>
                  </a:lnTo>
                  <a:lnTo>
                    <a:pt x="72" y="2"/>
                  </a:lnTo>
                  <a:lnTo>
                    <a:pt x="70" y="2"/>
                  </a:lnTo>
                  <a:lnTo>
                    <a:pt x="65" y="0"/>
                  </a:lnTo>
                  <a:lnTo>
                    <a:pt x="61" y="2"/>
                  </a:lnTo>
                  <a:lnTo>
                    <a:pt x="57" y="3"/>
                  </a:lnTo>
                  <a:lnTo>
                    <a:pt x="55" y="5"/>
                  </a:lnTo>
                  <a:lnTo>
                    <a:pt x="52" y="10"/>
                  </a:lnTo>
                  <a:lnTo>
                    <a:pt x="51" y="17"/>
                  </a:lnTo>
                  <a:lnTo>
                    <a:pt x="51" y="19"/>
                  </a:lnTo>
                  <a:lnTo>
                    <a:pt x="52" y="23"/>
                  </a:lnTo>
                  <a:lnTo>
                    <a:pt x="52" y="25"/>
                  </a:lnTo>
                  <a:lnTo>
                    <a:pt x="55" y="29"/>
                  </a:lnTo>
                  <a:lnTo>
                    <a:pt x="57" y="30"/>
                  </a:lnTo>
                  <a:lnTo>
                    <a:pt x="60" y="33"/>
                  </a:lnTo>
                  <a:lnTo>
                    <a:pt x="62" y="34"/>
                  </a:lnTo>
                  <a:lnTo>
                    <a:pt x="66" y="35"/>
                  </a:lnTo>
                  <a:lnTo>
                    <a:pt x="70" y="35"/>
                  </a:lnTo>
                  <a:lnTo>
                    <a:pt x="72" y="37"/>
                  </a:lnTo>
                  <a:lnTo>
                    <a:pt x="75" y="38"/>
                  </a:lnTo>
                  <a:lnTo>
                    <a:pt x="78" y="39"/>
                  </a:lnTo>
                  <a:lnTo>
                    <a:pt x="83" y="44"/>
                  </a:lnTo>
                  <a:lnTo>
                    <a:pt x="87" y="49"/>
                  </a:lnTo>
                  <a:lnTo>
                    <a:pt x="88" y="54"/>
                  </a:lnTo>
                  <a:lnTo>
                    <a:pt x="87" y="59"/>
                  </a:lnTo>
                  <a:lnTo>
                    <a:pt x="86" y="64"/>
                  </a:lnTo>
                  <a:lnTo>
                    <a:pt x="82" y="70"/>
                  </a:lnTo>
                  <a:lnTo>
                    <a:pt x="78" y="74"/>
                  </a:lnTo>
                  <a:lnTo>
                    <a:pt x="75" y="79"/>
                  </a:lnTo>
                  <a:lnTo>
                    <a:pt x="71" y="83"/>
                  </a:lnTo>
                  <a:lnTo>
                    <a:pt x="67" y="88"/>
                  </a:lnTo>
                  <a:lnTo>
                    <a:pt x="63" y="90"/>
                  </a:lnTo>
                  <a:lnTo>
                    <a:pt x="58" y="94"/>
                  </a:lnTo>
                  <a:lnTo>
                    <a:pt x="55" y="97"/>
                  </a:lnTo>
                  <a:lnTo>
                    <a:pt x="52" y="100"/>
                  </a:lnTo>
                  <a:lnTo>
                    <a:pt x="47" y="103"/>
                  </a:lnTo>
                  <a:lnTo>
                    <a:pt x="43" y="105"/>
                  </a:lnTo>
                  <a:lnTo>
                    <a:pt x="38" y="108"/>
                  </a:lnTo>
                  <a:lnTo>
                    <a:pt x="35" y="109"/>
                  </a:lnTo>
                  <a:lnTo>
                    <a:pt x="30" y="110"/>
                  </a:lnTo>
                  <a:lnTo>
                    <a:pt x="25" y="113"/>
                  </a:lnTo>
                  <a:lnTo>
                    <a:pt x="21" y="114"/>
                  </a:lnTo>
                  <a:lnTo>
                    <a:pt x="16" y="115"/>
                  </a:lnTo>
                  <a:lnTo>
                    <a:pt x="11" y="115"/>
                  </a:lnTo>
                  <a:lnTo>
                    <a:pt x="7" y="118"/>
                  </a:lnTo>
                  <a:lnTo>
                    <a:pt x="5" y="120"/>
                  </a:lnTo>
                  <a:lnTo>
                    <a:pt x="2" y="123"/>
                  </a:lnTo>
                  <a:lnTo>
                    <a:pt x="1" y="125"/>
                  </a:lnTo>
                  <a:lnTo>
                    <a:pt x="0" y="129"/>
                  </a:lnTo>
                  <a:lnTo>
                    <a:pt x="0" y="132"/>
                  </a:lnTo>
                  <a:lnTo>
                    <a:pt x="1" y="136"/>
                  </a:lnTo>
                  <a:lnTo>
                    <a:pt x="2" y="141"/>
                  </a:lnTo>
                  <a:lnTo>
                    <a:pt x="7" y="146"/>
                  </a:lnTo>
                  <a:lnTo>
                    <a:pt x="10" y="147"/>
                  </a:lnTo>
                  <a:lnTo>
                    <a:pt x="15" y="148"/>
                  </a:lnTo>
                  <a:lnTo>
                    <a:pt x="17" y="148"/>
                  </a:lnTo>
                  <a:lnTo>
                    <a:pt x="22" y="149"/>
                  </a:lnTo>
                  <a:lnTo>
                    <a:pt x="28" y="148"/>
                  </a:lnTo>
                  <a:lnTo>
                    <a:pt x="35" y="146"/>
                  </a:lnTo>
                  <a:lnTo>
                    <a:pt x="37" y="144"/>
                  </a:lnTo>
                  <a:lnTo>
                    <a:pt x="41" y="144"/>
                  </a:lnTo>
                  <a:lnTo>
                    <a:pt x="43" y="143"/>
                  </a:lnTo>
                  <a:lnTo>
                    <a:pt x="47" y="142"/>
                  </a:lnTo>
                  <a:lnTo>
                    <a:pt x="52" y="139"/>
                  </a:lnTo>
                  <a:lnTo>
                    <a:pt x="58" y="137"/>
                  </a:lnTo>
                  <a:lnTo>
                    <a:pt x="65" y="133"/>
                  </a:lnTo>
                  <a:lnTo>
                    <a:pt x="70" y="130"/>
                  </a:lnTo>
                  <a:lnTo>
                    <a:pt x="75" y="125"/>
                  </a:lnTo>
                  <a:lnTo>
                    <a:pt x="80" y="122"/>
                  </a:lnTo>
                  <a:lnTo>
                    <a:pt x="86" y="117"/>
                  </a:lnTo>
                  <a:lnTo>
                    <a:pt x="91" y="113"/>
                  </a:lnTo>
                  <a:lnTo>
                    <a:pt x="95" y="108"/>
                  </a:lnTo>
                  <a:lnTo>
                    <a:pt x="100" y="102"/>
                  </a:lnTo>
                  <a:lnTo>
                    <a:pt x="105" y="97"/>
                  </a:lnTo>
                  <a:lnTo>
                    <a:pt x="110" y="90"/>
                  </a:lnTo>
                  <a:lnTo>
                    <a:pt x="111" y="88"/>
                  </a:lnTo>
                  <a:lnTo>
                    <a:pt x="113" y="84"/>
                  </a:lnTo>
                  <a:lnTo>
                    <a:pt x="116" y="80"/>
                  </a:lnTo>
                  <a:lnTo>
                    <a:pt x="117" y="77"/>
                  </a:lnTo>
                  <a:lnTo>
                    <a:pt x="118" y="74"/>
                  </a:lnTo>
                  <a:lnTo>
                    <a:pt x="120" y="70"/>
                  </a:lnTo>
                  <a:lnTo>
                    <a:pt x="121" y="67"/>
                  </a:lnTo>
                  <a:lnTo>
                    <a:pt x="122" y="63"/>
                  </a:lnTo>
                  <a:lnTo>
                    <a:pt x="122" y="60"/>
                  </a:lnTo>
                  <a:lnTo>
                    <a:pt x="122" y="57"/>
                  </a:lnTo>
                  <a:lnTo>
                    <a:pt x="122" y="53"/>
                  </a:lnTo>
                  <a:lnTo>
                    <a:pt x="122" y="50"/>
                  </a:lnTo>
                  <a:lnTo>
                    <a:pt x="121" y="47"/>
                  </a:lnTo>
                  <a:lnTo>
                    <a:pt x="120" y="43"/>
                  </a:lnTo>
                  <a:lnTo>
                    <a:pt x="118" y="39"/>
                  </a:lnTo>
                  <a:lnTo>
                    <a:pt x="118"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23"/>
            <p:cNvSpPr>
              <a:spLocks/>
            </p:cNvSpPr>
            <p:nvPr/>
          </p:nvSpPr>
          <p:spPr bwMode="auto">
            <a:xfrm>
              <a:off x="3972" y="1327"/>
              <a:ext cx="61" cy="44"/>
            </a:xfrm>
            <a:custGeom>
              <a:avLst/>
              <a:gdLst>
                <a:gd name="T0" fmla="*/ 3 w 121"/>
                <a:gd name="T1" fmla="*/ 1 h 87"/>
                <a:gd name="T2" fmla="*/ 3 w 121"/>
                <a:gd name="T3" fmla="*/ 1 h 87"/>
                <a:gd name="T4" fmla="*/ 3 w 121"/>
                <a:gd name="T5" fmla="*/ 0 h 87"/>
                <a:gd name="T6" fmla="*/ 2 w 121"/>
                <a:gd name="T7" fmla="*/ 1 h 87"/>
                <a:gd name="T8" fmla="*/ 2 w 121"/>
                <a:gd name="T9" fmla="*/ 1 h 87"/>
                <a:gd name="T10" fmla="*/ 1 w 121"/>
                <a:gd name="T11" fmla="*/ 1 h 87"/>
                <a:gd name="T12" fmla="*/ 1 w 121"/>
                <a:gd name="T13" fmla="*/ 1 h 87"/>
                <a:gd name="T14" fmla="*/ 1 w 121"/>
                <a:gd name="T15" fmla="*/ 1 h 87"/>
                <a:gd name="T16" fmla="*/ 1 w 121"/>
                <a:gd name="T17" fmla="*/ 1 h 87"/>
                <a:gd name="T18" fmla="*/ 1 w 121"/>
                <a:gd name="T19" fmla="*/ 1 h 87"/>
                <a:gd name="T20" fmla="*/ 0 w 121"/>
                <a:gd name="T21" fmla="*/ 2 h 87"/>
                <a:gd name="T22" fmla="*/ 1 w 121"/>
                <a:gd name="T23" fmla="*/ 2 h 87"/>
                <a:gd name="T24" fmla="*/ 1 w 121"/>
                <a:gd name="T25" fmla="*/ 2 h 87"/>
                <a:gd name="T26" fmla="*/ 1 w 121"/>
                <a:gd name="T27" fmla="*/ 2 h 87"/>
                <a:gd name="T28" fmla="*/ 1 w 121"/>
                <a:gd name="T29" fmla="*/ 2 h 87"/>
                <a:gd name="T30" fmla="*/ 1 w 121"/>
                <a:gd name="T31" fmla="*/ 2 h 87"/>
                <a:gd name="T32" fmla="*/ 2 w 121"/>
                <a:gd name="T33" fmla="*/ 2 h 87"/>
                <a:gd name="T34" fmla="*/ 2 w 121"/>
                <a:gd name="T35" fmla="*/ 2 h 87"/>
                <a:gd name="T36" fmla="*/ 2 w 121"/>
                <a:gd name="T37" fmla="*/ 2 h 87"/>
                <a:gd name="T38" fmla="*/ 2 w 121"/>
                <a:gd name="T39" fmla="*/ 2 h 87"/>
                <a:gd name="T40" fmla="*/ 3 w 121"/>
                <a:gd name="T41" fmla="*/ 2 h 87"/>
                <a:gd name="T42" fmla="*/ 3 w 121"/>
                <a:gd name="T43" fmla="*/ 2 h 87"/>
                <a:gd name="T44" fmla="*/ 3 w 121"/>
                <a:gd name="T45" fmla="*/ 2 h 87"/>
                <a:gd name="T46" fmla="*/ 3 w 121"/>
                <a:gd name="T47" fmla="*/ 2 h 87"/>
                <a:gd name="T48" fmla="*/ 3 w 121"/>
                <a:gd name="T49" fmla="*/ 2 h 87"/>
                <a:gd name="T50" fmla="*/ 3 w 121"/>
                <a:gd name="T51" fmla="*/ 3 h 87"/>
                <a:gd name="T52" fmla="*/ 3 w 121"/>
                <a:gd name="T53" fmla="*/ 3 h 87"/>
                <a:gd name="T54" fmla="*/ 3 w 121"/>
                <a:gd name="T55" fmla="*/ 3 h 87"/>
                <a:gd name="T56" fmla="*/ 4 w 121"/>
                <a:gd name="T57" fmla="*/ 3 h 87"/>
                <a:gd name="T58" fmla="*/ 4 w 121"/>
                <a:gd name="T59" fmla="*/ 3 h 87"/>
                <a:gd name="T60" fmla="*/ 4 w 121"/>
                <a:gd name="T61" fmla="*/ 3 h 87"/>
                <a:gd name="T62" fmla="*/ 4 w 121"/>
                <a:gd name="T63" fmla="*/ 3 h 87"/>
                <a:gd name="T64" fmla="*/ 4 w 121"/>
                <a:gd name="T65" fmla="*/ 3 h 87"/>
                <a:gd name="T66" fmla="*/ 4 w 121"/>
                <a:gd name="T67" fmla="*/ 2 h 87"/>
                <a:gd name="T68" fmla="*/ 4 w 121"/>
                <a:gd name="T69" fmla="*/ 2 h 87"/>
                <a:gd name="T70" fmla="*/ 4 w 121"/>
                <a:gd name="T71" fmla="*/ 2 h 87"/>
                <a:gd name="T72" fmla="*/ 4 w 121"/>
                <a:gd name="T73" fmla="*/ 2 h 87"/>
                <a:gd name="T74" fmla="*/ 4 w 121"/>
                <a:gd name="T75" fmla="*/ 2 h 87"/>
                <a:gd name="T76" fmla="*/ 4 w 121"/>
                <a:gd name="T77" fmla="*/ 1 h 87"/>
                <a:gd name="T78" fmla="*/ 4 w 121"/>
                <a:gd name="T79" fmla="*/ 1 h 87"/>
                <a:gd name="T80" fmla="*/ 4 w 121"/>
                <a:gd name="T81" fmla="*/ 1 h 87"/>
                <a:gd name="T82" fmla="*/ 4 w 121"/>
                <a:gd name="T83" fmla="*/ 1 h 87"/>
                <a:gd name="T84" fmla="*/ 3 w 121"/>
                <a:gd name="T85" fmla="*/ 1 h 8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1" h="87">
                  <a:moveTo>
                    <a:pt x="94" y="7"/>
                  </a:moveTo>
                  <a:lnTo>
                    <a:pt x="88" y="3"/>
                  </a:lnTo>
                  <a:lnTo>
                    <a:pt x="83" y="2"/>
                  </a:lnTo>
                  <a:lnTo>
                    <a:pt x="76" y="1"/>
                  </a:lnTo>
                  <a:lnTo>
                    <a:pt x="71" y="1"/>
                  </a:lnTo>
                  <a:lnTo>
                    <a:pt x="65" y="0"/>
                  </a:lnTo>
                  <a:lnTo>
                    <a:pt x="60" y="1"/>
                  </a:lnTo>
                  <a:lnTo>
                    <a:pt x="54" y="1"/>
                  </a:lnTo>
                  <a:lnTo>
                    <a:pt x="49" y="2"/>
                  </a:lnTo>
                  <a:lnTo>
                    <a:pt x="44" y="3"/>
                  </a:lnTo>
                  <a:lnTo>
                    <a:pt x="37" y="5"/>
                  </a:lnTo>
                  <a:lnTo>
                    <a:pt x="32" y="6"/>
                  </a:lnTo>
                  <a:lnTo>
                    <a:pt x="27" y="8"/>
                  </a:lnTo>
                  <a:lnTo>
                    <a:pt x="22" y="11"/>
                  </a:lnTo>
                  <a:lnTo>
                    <a:pt x="19" y="13"/>
                  </a:lnTo>
                  <a:lnTo>
                    <a:pt x="15" y="16"/>
                  </a:lnTo>
                  <a:lnTo>
                    <a:pt x="11" y="20"/>
                  </a:lnTo>
                  <a:lnTo>
                    <a:pt x="6" y="23"/>
                  </a:lnTo>
                  <a:lnTo>
                    <a:pt x="4" y="28"/>
                  </a:lnTo>
                  <a:lnTo>
                    <a:pt x="1" y="32"/>
                  </a:lnTo>
                  <a:lnTo>
                    <a:pt x="1" y="36"/>
                  </a:lnTo>
                  <a:lnTo>
                    <a:pt x="0" y="38"/>
                  </a:lnTo>
                  <a:lnTo>
                    <a:pt x="1" y="42"/>
                  </a:lnTo>
                  <a:lnTo>
                    <a:pt x="2" y="45"/>
                  </a:lnTo>
                  <a:lnTo>
                    <a:pt x="5" y="47"/>
                  </a:lnTo>
                  <a:lnTo>
                    <a:pt x="7" y="48"/>
                  </a:lnTo>
                  <a:lnTo>
                    <a:pt x="11" y="50"/>
                  </a:lnTo>
                  <a:lnTo>
                    <a:pt x="14" y="51"/>
                  </a:lnTo>
                  <a:lnTo>
                    <a:pt x="19" y="51"/>
                  </a:lnTo>
                  <a:lnTo>
                    <a:pt x="21" y="51"/>
                  </a:lnTo>
                  <a:lnTo>
                    <a:pt x="26" y="50"/>
                  </a:lnTo>
                  <a:lnTo>
                    <a:pt x="30" y="48"/>
                  </a:lnTo>
                  <a:lnTo>
                    <a:pt x="34" y="46"/>
                  </a:lnTo>
                  <a:lnTo>
                    <a:pt x="37" y="42"/>
                  </a:lnTo>
                  <a:lnTo>
                    <a:pt x="42" y="40"/>
                  </a:lnTo>
                  <a:lnTo>
                    <a:pt x="48" y="37"/>
                  </a:lnTo>
                  <a:lnTo>
                    <a:pt x="54" y="36"/>
                  </a:lnTo>
                  <a:lnTo>
                    <a:pt x="56" y="35"/>
                  </a:lnTo>
                  <a:lnTo>
                    <a:pt x="60" y="35"/>
                  </a:lnTo>
                  <a:lnTo>
                    <a:pt x="63" y="35"/>
                  </a:lnTo>
                  <a:lnTo>
                    <a:pt x="66" y="35"/>
                  </a:lnTo>
                  <a:lnTo>
                    <a:pt x="73" y="35"/>
                  </a:lnTo>
                  <a:lnTo>
                    <a:pt x="78" y="37"/>
                  </a:lnTo>
                  <a:lnTo>
                    <a:pt x="81" y="38"/>
                  </a:lnTo>
                  <a:lnTo>
                    <a:pt x="85" y="43"/>
                  </a:lnTo>
                  <a:lnTo>
                    <a:pt x="86" y="46"/>
                  </a:lnTo>
                  <a:lnTo>
                    <a:pt x="88" y="51"/>
                  </a:lnTo>
                  <a:lnTo>
                    <a:pt x="88" y="53"/>
                  </a:lnTo>
                  <a:lnTo>
                    <a:pt x="88" y="57"/>
                  </a:lnTo>
                  <a:lnTo>
                    <a:pt x="88" y="61"/>
                  </a:lnTo>
                  <a:lnTo>
                    <a:pt x="88" y="65"/>
                  </a:lnTo>
                  <a:lnTo>
                    <a:pt x="88" y="70"/>
                  </a:lnTo>
                  <a:lnTo>
                    <a:pt x="88" y="75"/>
                  </a:lnTo>
                  <a:lnTo>
                    <a:pt x="89" y="80"/>
                  </a:lnTo>
                  <a:lnTo>
                    <a:pt x="90" y="82"/>
                  </a:lnTo>
                  <a:lnTo>
                    <a:pt x="91" y="85"/>
                  </a:lnTo>
                  <a:lnTo>
                    <a:pt x="95" y="86"/>
                  </a:lnTo>
                  <a:lnTo>
                    <a:pt x="98" y="86"/>
                  </a:lnTo>
                  <a:lnTo>
                    <a:pt x="101" y="87"/>
                  </a:lnTo>
                  <a:lnTo>
                    <a:pt x="104" y="86"/>
                  </a:lnTo>
                  <a:lnTo>
                    <a:pt x="108" y="85"/>
                  </a:lnTo>
                  <a:lnTo>
                    <a:pt x="110" y="82"/>
                  </a:lnTo>
                  <a:lnTo>
                    <a:pt x="114" y="81"/>
                  </a:lnTo>
                  <a:lnTo>
                    <a:pt x="116" y="77"/>
                  </a:lnTo>
                  <a:lnTo>
                    <a:pt x="119" y="75"/>
                  </a:lnTo>
                  <a:lnTo>
                    <a:pt x="120" y="71"/>
                  </a:lnTo>
                  <a:lnTo>
                    <a:pt x="121" y="68"/>
                  </a:lnTo>
                  <a:lnTo>
                    <a:pt x="121" y="63"/>
                  </a:lnTo>
                  <a:lnTo>
                    <a:pt x="121" y="61"/>
                  </a:lnTo>
                  <a:lnTo>
                    <a:pt x="121" y="57"/>
                  </a:lnTo>
                  <a:lnTo>
                    <a:pt x="121" y="55"/>
                  </a:lnTo>
                  <a:lnTo>
                    <a:pt x="121" y="51"/>
                  </a:lnTo>
                  <a:lnTo>
                    <a:pt x="121" y="48"/>
                  </a:lnTo>
                  <a:lnTo>
                    <a:pt x="120" y="45"/>
                  </a:lnTo>
                  <a:lnTo>
                    <a:pt x="120" y="42"/>
                  </a:lnTo>
                  <a:lnTo>
                    <a:pt x="119" y="37"/>
                  </a:lnTo>
                  <a:lnTo>
                    <a:pt x="118" y="32"/>
                  </a:lnTo>
                  <a:lnTo>
                    <a:pt x="115" y="28"/>
                  </a:lnTo>
                  <a:lnTo>
                    <a:pt x="114" y="25"/>
                  </a:lnTo>
                  <a:lnTo>
                    <a:pt x="111" y="22"/>
                  </a:lnTo>
                  <a:lnTo>
                    <a:pt x="108" y="18"/>
                  </a:lnTo>
                  <a:lnTo>
                    <a:pt x="105" y="16"/>
                  </a:lnTo>
                  <a:lnTo>
                    <a:pt x="103" y="13"/>
                  </a:lnTo>
                  <a:lnTo>
                    <a:pt x="98" y="10"/>
                  </a:lnTo>
                  <a:lnTo>
                    <a:pt x="94"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24"/>
            <p:cNvSpPr>
              <a:spLocks/>
            </p:cNvSpPr>
            <p:nvPr/>
          </p:nvSpPr>
          <p:spPr bwMode="auto">
            <a:xfrm>
              <a:off x="3963" y="1494"/>
              <a:ext cx="47" cy="60"/>
            </a:xfrm>
            <a:custGeom>
              <a:avLst/>
              <a:gdLst>
                <a:gd name="T0" fmla="*/ 3 w 93"/>
                <a:gd name="T1" fmla="*/ 3 h 120"/>
                <a:gd name="T2" fmla="*/ 2 w 93"/>
                <a:gd name="T3" fmla="*/ 3 h 120"/>
                <a:gd name="T4" fmla="*/ 2 w 93"/>
                <a:gd name="T5" fmla="*/ 3 h 120"/>
                <a:gd name="T6" fmla="*/ 2 w 93"/>
                <a:gd name="T7" fmla="*/ 3 h 120"/>
                <a:gd name="T8" fmla="*/ 2 w 93"/>
                <a:gd name="T9" fmla="*/ 3 h 120"/>
                <a:gd name="T10" fmla="*/ 2 w 93"/>
                <a:gd name="T11" fmla="*/ 3 h 120"/>
                <a:gd name="T12" fmla="*/ 2 w 93"/>
                <a:gd name="T13" fmla="*/ 3 h 120"/>
                <a:gd name="T14" fmla="*/ 2 w 93"/>
                <a:gd name="T15" fmla="*/ 2 h 120"/>
                <a:gd name="T16" fmla="*/ 2 w 93"/>
                <a:gd name="T17" fmla="*/ 2 h 120"/>
                <a:gd name="T18" fmla="*/ 2 w 93"/>
                <a:gd name="T19" fmla="*/ 2 h 120"/>
                <a:gd name="T20" fmla="*/ 2 w 93"/>
                <a:gd name="T21" fmla="*/ 2 h 120"/>
                <a:gd name="T22" fmla="*/ 2 w 93"/>
                <a:gd name="T23" fmla="*/ 1 h 120"/>
                <a:gd name="T24" fmla="*/ 2 w 93"/>
                <a:gd name="T25" fmla="*/ 1 h 120"/>
                <a:gd name="T26" fmla="*/ 2 w 93"/>
                <a:gd name="T27" fmla="*/ 1 h 120"/>
                <a:gd name="T28" fmla="*/ 2 w 93"/>
                <a:gd name="T29" fmla="*/ 1 h 120"/>
                <a:gd name="T30" fmla="*/ 2 w 93"/>
                <a:gd name="T31" fmla="*/ 1 h 120"/>
                <a:gd name="T32" fmla="*/ 2 w 93"/>
                <a:gd name="T33" fmla="*/ 1 h 120"/>
                <a:gd name="T34" fmla="*/ 2 w 93"/>
                <a:gd name="T35" fmla="*/ 0 h 120"/>
                <a:gd name="T36" fmla="*/ 2 w 93"/>
                <a:gd name="T37" fmla="*/ 1 h 120"/>
                <a:gd name="T38" fmla="*/ 1 w 93"/>
                <a:gd name="T39" fmla="*/ 1 h 120"/>
                <a:gd name="T40" fmla="*/ 1 w 93"/>
                <a:gd name="T41" fmla="*/ 1 h 120"/>
                <a:gd name="T42" fmla="*/ 1 w 93"/>
                <a:gd name="T43" fmla="*/ 1 h 120"/>
                <a:gd name="T44" fmla="*/ 1 w 93"/>
                <a:gd name="T45" fmla="*/ 1 h 120"/>
                <a:gd name="T46" fmla="*/ 1 w 93"/>
                <a:gd name="T47" fmla="*/ 2 h 120"/>
                <a:gd name="T48" fmla="*/ 1 w 93"/>
                <a:gd name="T49" fmla="*/ 2 h 120"/>
                <a:gd name="T50" fmla="*/ 1 w 93"/>
                <a:gd name="T51" fmla="*/ 2 h 120"/>
                <a:gd name="T52" fmla="*/ 1 w 93"/>
                <a:gd name="T53" fmla="*/ 2 h 120"/>
                <a:gd name="T54" fmla="*/ 0 w 93"/>
                <a:gd name="T55" fmla="*/ 2 h 120"/>
                <a:gd name="T56" fmla="*/ 0 w 93"/>
                <a:gd name="T57" fmla="*/ 3 h 120"/>
                <a:gd name="T58" fmla="*/ 1 w 93"/>
                <a:gd name="T59" fmla="*/ 3 h 120"/>
                <a:gd name="T60" fmla="*/ 1 w 93"/>
                <a:gd name="T61" fmla="*/ 3 h 120"/>
                <a:gd name="T62" fmla="*/ 1 w 93"/>
                <a:gd name="T63" fmla="*/ 3 h 120"/>
                <a:gd name="T64" fmla="*/ 1 w 93"/>
                <a:gd name="T65" fmla="*/ 3 h 120"/>
                <a:gd name="T66" fmla="*/ 1 w 93"/>
                <a:gd name="T67" fmla="*/ 4 h 120"/>
                <a:gd name="T68" fmla="*/ 1 w 93"/>
                <a:gd name="T69" fmla="*/ 4 h 120"/>
                <a:gd name="T70" fmla="*/ 1 w 93"/>
                <a:gd name="T71" fmla="*/ 4 h 120"/>
                <a:gd name="T72" fmla="*/ 2 w 93"/>
                <a:gd name="T73" fmla="*/ 4 h 120"/>
                <a:gd name="T74" fmla="*/ 2 w 93"/>
                <a:gd name="T75" fmla="*/ 4 h 120"/>
                <a:gd name="T76" fmla="*/ 2 w 93"/>
                <a:gd name="T77" fmla="*/ 4 h 120"/>
                <a:gd name="T78" fmla="*/ 2 w 93"/>
                <a:gd name="T79" fmla="*/ 4 h 120"/>
                <a:gd name="T80" fmla="*/ 2 w 93"/>
                <a:gd name="T81" fmla="*/ 4 h 120"/>
                <a:gd name="T82" fmla="*/ 3 w 93"/>
                <a:gd name="T83" fmla="*/ 4 h 120"/>
                <a:gd name="T84" fmla="*/ 3 w 93"/>
                <a:gd name="T85" fmla="*/ 4 h 120"/>
                <a:gd name="T86" fmla="*/ 3 w 93"/>
                <a:gd name="T87" fmla="*/ 4 h 120"/>
                <a:gd name="T88" fmla="*/ 3 w 93"/>
                <a:gd name="T89" fmla="*/ 4 h 120"/>
                <a:gd name="T90" fmla="*/ 3 w 93"/>
                <a:gd name="T91" fmla="*/ 3 h 120"/>
                <a:gd name="T92" fmla="*/ 3 w 93"/>
                <a:gd name="T93" fmla="*/ 3 h 120"/>
                <a:gd name="T94" fmla="*/ 3 w 93"/>
                <a:gd name="T95" fmla="*/ 3 h 120"/>
                <a:gd name="T96" fmla="*/ 3 w 93"/>
                <a:gd name="T97" fmla="*/ 3 h 120"/>
                <a:gd name="T98" fmla="*/ 3 w 93"/>
                <a:gd name="T99" fmla="*/ 3 h 120"/>
                <a:gd name="T100" fmla="*/ 3 w 93"/>
                <a:gd name="T101" fmla="*/ 3 h 1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3" h="120">
                  <a:moveTo>
                    <a:pt x="69" y="80"/>
                  </a:moveTo>
                  <a:lnTo>
                    <a:pt x="66" y="81"/>
                  </a:lnTo>
                  <a:lnTo>
                    <a:pt x="62" y="82"/>
                  </a:lnTo>
                  <a:lnTo>
                    <a:pt x="57" y="84"/>
                  </a:lnTo>
                  <a:lnTo>
                    <a:pt x="53" y="86"/>
                  </a:lnTo>
                  <a:lnTo>
                    <a:pt x="48" y="86"/>
                  </a:lnTo>
                  <a:lnTo>
                    <a:pt x="43" y="86"/>
                  </a:lnTo>
                  <a:lnTo>
                    <a:pt x="39" y="85"/>
                  </a:lnTo>
                  <a:lnTo>
                    <a:pt x="38" y="84"/>
                  </a:lnTo>
                  <a:lnTo>
                    <a:pt x="37" y="80"/>
                  </a:lnTo>
                  <a:lnTo>
                    <a:pt x="35" y="77"/>
                  </a:lnTo>
                  <a:lnTo>
                    <a:pt x="35" y="74"/>
                  </a:lnTo>
                  <a:lnTo>
                    <a:pt x="35" y="70"/>
                  </a:lnTo>
                  <a:lnTo>
                    <a:pt x="35" y="66"/>
                  </a:lnTo>
                  <a:lnTo>
                    <a:pt x="35" y="62"/>
                  </a:lnTo>
                  <a:lnTo>
                    <a:pt x="35" y="59"/>
                  </a:lnTo>
                  <a:lnTo>
                    <a:pt x="37" y="55"/>
                  </a:lnTo>
                  <a:lnTo>
                    <a:pt x="38" y="51"/>
                  </a:lnTo>
                  <a:lnTo>
                    <a:pt x="39" y="47"/>
                  </a:lnTo>
                  <a:lnTo>
                    <a:pt x="42" y="44"/>
                  </a:lnTo>
                  <a:lnTo>
                    <a:pt x="43" y="41"/>
                  </a:lnTo>
                  <a:lnTo>
                    <a:pt x="47" y="35"/>
                  </a:lnTo>
                  <a:lnTo>
                    <a:pt x="50" y="32"/>
                  </a:lnTo>
                  <a:lnTo>
                    <a:pt x="54" y="28"/>
                  </a:lnTo>
                  <a:lnTo>
                    <a:pt x="58" y="26"/>
                  </a:lnTo>
                  <a:lnTo>
                    <a:pt x="59" y="23"/>
                  </a:lnTo>
                  <a:lnTo>
                    <a:pt x="62" y="21"/>
                  </a:lnTo>
                  <a:lnTo>
                    <a:pt x="62" y="17"/>
                  </a:lnTo>
                  <a:lnTo>
                    <a:pt x="62" y="13"/>
                  </a:lnTo>
                  <a:lnTo>
                    <a:pt x="62" y="11"/>
                  </a:lnTo>
                  <a:lnTo>
                    <a:pt x="60" y="8"/>
                  </a:lnTo>
                  <a:lnTo>
                    <a:pt x="58" y="5"/>
                  </a:lnTo>
                  <a:lnTo>
                    <a:pt x="55" y="3"/>
                  </a:lnTo>
                  <a:lnTo>
                    <a:pt x="53" y="1"/>
                  </a:lnTo>
                  <a:lnTo>
                    <a:pt x="50" y="1"/>
                  </a:lnTo>
                  <a:lnTo>
                    <a:pt x="47" y="0"/>
                  </a:lnTo>
                  <a:lnTo>
                    <a:pt x="43" y="0"/>
                  </a:lnTo>
                  <a:lnTo>
                    <a:pt x="38" y="1"/>
                  </a:lnTo>
                  <a:lnTo>
                    <a:pt x="34" y="3"/>
                  </a:lnTo>
                  <a:lnTo>
                    <a:pt x="29" y="6"/>
                  </a:lnTo>
                  <a:lnTo>
                    <a:pt x="24" y="10"/>
                  </a:lnTo>
                  <a:lnTo>
                    <a:pt x="19" y="15"/>
                  </a:lnTo>
                  <a:lnTo>
                    <a:pt x="17" y="21"/>
                  </a:lnTo>
                  <a:lnTo>
                    <a:pt x="14" y="22"/>
                  </a:lnTo>
                  <a:lnTo>
                    <a:pt x="12" y="26"/>
                  </a:lnTo>
                  <a:lnTo>
                    <a:pt x="10" y="28"/>
                  </a:lnTo>
                  <a:lnTo>
                    <a:pt x="9" y="32"/>
                  </a:lnTo>
                  <a:lnTo>
                    <a:pt x="8" y="36"/>
                  </a:lnTo>
                  <a:lnTo>
                    <a:pt x="7" y="40"/>
                  </a:lnTo>
                  <a:lnTo>
                    <a:pt x="5" y="42"/>
                  </a:lnTo>
                  <a:lnTo>
                    <a:pt x="4" y="46"/>
                  </a:lnTo>
                  <a:lnTo>
                    <a:pt x="3" y="50"/>
                  </a:lnTo>
                  <a:lnTo>
                    <a:pt x="3" y="54"/>
                  </a:lnTo>
                  <a:lnTo>
                    <a:pt x="2" y="56"/>
                  </a:lnTo>
                  <a:lnTo>
                    <a:pt x="2" y="60"/>
                  </a:lnTo>
                  <a:lnTo>
                    <a:pt x="0" y="64"/>
                  </a:lnTo>
                  <a:lnTo>
                    <a:pt x="0" y="66"/>
                  </a:lnTo>
                  <a:lnTo>
                    <a:pt x="0" y="70"/>
                  </a:lnTo>
                  <a:lnTo>
                    <a:pt x="2" y="74"/>
                  </a:lnTo>
                  <a:lnTo>
                    <a:pt x="2" y="76"/>
                  </a:lnTo>
                  <a:lnTo>
                    <a:pt x="2" y="80"/>
                  </a:lnTo>
                  <a:lnTo>
                    <a:pt x="2" y="84"/>
                  </a:lnTo>
                  <a:lnTo>
                    <a:pt x="3" y="86"/>
                  </a:lnTo>
                  <a:lnTo>
                    <a:pt x="4" y="90"/>
                  </a:lnTo>
                  <a:lnTo>
                    <a:pt x="4" y="92"/>
                  </a:lnTo>
                  <a:lnTo>
                    <a:pt x="5" y="96"/>
                  </a:lnTo>
                  <a:lnTo>
                    <a:pt x="8" y="99"/>
                  </a:lnTo>
                  <a:lnTo>
                    <a:pt x="10" y="104"/>
                  </a:lnTo>
                  <a:lnTo>
                    <a:pt x="15" y="109"/>
                  </a:lnTo>
                  <a:lnTo>
                    <a:pt x="17" y="111"/>
                  </a:lnTo>
                  <a:lnTo>
                    <a:pt x="20" y="114"/>
                  </a:lnTo>
                  <a:lnTo>
                    <a:pt x="24" y="116"/>
                  </a:lnTo>
                  <a:lnTo>
                    <a:pt x="29" y="117"/>
                  </a:lnTo>
                  <a:lnTo>
                    <a:pt x="34" y="119"/>
                  </a:lnTo>
                  <a:lnTo>
                    <a:pt x="39" y="120"/>
                  </a:lnTo>
                  <a:lnTo>
                    <a:pt x="42" y="120"/>
                  </a:lnTo>
                  <a:lnTo>
                    <a:pt x="44" y="120"/>
                  </a:lnTo>
                  <a:lnTo>
                    <a:pt x="48" y="120"/>
                  </a:lnTo>
                  <a:lnTo>
                    <a:pt x="52" y="120"/>
                  </a:lnTo>
                  <a:lnTo>
                    <a:pt x="55" y="119"/>
                  </a:lnTo>
                  <a:lnTo>
                    <a:pt x="58" y="119"/>
                  </a:lnTo>
                  <a:lnTo>
                    <a:pt x="62" y="117"/>
                  </a:lnTo>
                  <a:lnTo>
                    <a:pt x="67" y="117"/>
                  </a:lnTo>
                  <a:lnTo>
                    <a:pt x="69" y="115"/>
                  </a:lnTo>
                  <a:lnTo>
                    <a:pt x="74" y="114"/>
                  </a:lnTo>
                  <a:lnTo>
                    <a:pt x="79" y="112"/>
                  </a:lnTo>
                  <a:lnTo>
                    <a:pt x="84" y="111"/>
                  </a:lnTo>
                  <a:lnTo>
                    <a:pt x="87" y="107"/>
                  </a:lnTo>
                  <a:lnTo>
                    <a:pt x="89" y="105"/>
                  </a:lnTo>
                  <a:lnTo>
                    <a:pt x="92" y="102"/>
                  </a:lnTo>
                  <a:lnTo>
                    <a:pt x="93" y="99"/>
                  </a:lnTo>
                  <a:lnTo>
                    <a:pt x="93" y="96"/>
                  </a:lnTo>
                  <a:lnTo>
                    <a:pt x="93" y="92"/>
                  </a:lnTo>
                  <a:lnTo>
                    <a:pt x="93" y="89"/>
                  </a:lnTo>
                  <a:lnTo>
                    <a:pt x="92" y="86"/>
                  </a:lnTo>
                  <a:lnTo>
                    <a:pt x="88" y="80"/>
                  </a:lnTo>
                  <a:lnTo>
                    <a:pt x="83" y="77"/>
                  </a:lnTo>
                  <a:lnTo>
                    <a:pt x="79" y="76"/>
                  </a:lnTo>
                  <a:lnTo>
                    <a:pt x="76" y="76"/>
                  </a:lnTo>
                  <a:lnTo>
                    <a:pt x="73" y="77"/>
                  </a:lnTo>
                  <a:lnTo>
                    <a:pt x="69" y="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25"/>
            <p:cNvSpPr>
              <a:spLocks/>
            </p:cNvSpPr>
            <p:nvPr/>
          </p:nvSpPr>
          <p:spPr bwMode="auto">
            <a:xfrm>
              <a:off x="4187" y="1551"/>
              <a:ext cx="70" cy="95"/>
            </a:xfrm>
            <a:custGeom>
              <a:avLst/>
              <a:gdLst>
                <a:gd name="T0" fmla="*/ 3 w 141"/>
                <a:gd name="T1" fmla="*/ 1 h 189"/>
                <a:gd name="T2" fmla="*/ 2 w 141"/>
                <a:gd name="T3" fmla="*/ 1 h 189"/>
                <a:gd name="T4" fmla="*/ 2 w 141"/>
                <a:gd name="T5" fmla="*/ 0 h 189"/>
                <a:gd name="T6" fmla="*/ 1 w 141"/>
                <a:gd name="T7" fmla="*/ 1 h 189"/>
                <a:gd name="T8" fmla="*/ 1 w 141"/>
                <a:gd name="T9" fmla="*/ 1 h 189"/>
                <a:gd name="T10" fmla="*/ 1 w 141"/>
                <a:gd name="T11" fmla="*/ 1 h 189"/>
                <a:gd name="T12" fmla="*/ 0 w 141"/>
                <a:gd name="T13" fmla="*/ 1 h 189"/>
                <a:gd name="T14" fmla="*/ 0 w 141"/>
                <a:gd name="T15" fmla="*/ 2 h 189"/>
                <a:gd name="T16" fmla="*/ 0 w 141"/>
                <a:gd name="T17" fmla="*/ 2 h 189"/>
                <a:gd name="T18" fmla="*/ 0 w 141"/>
                <a:gd name="T19" fmla="*/ 2 h 189"/>
                <a:gd name="T20" fmla="*/ 0 w 141"/>
                <a:gd name="T21" fmla="*/ 2 h 189"/>
                <a:gd name="T22" fmla="*/ 0 w 141"/>
                <a:gd name="T23" fmla="*/ 2 h 189"/>
                <a:gd name="T24" fmla="*/ 1 w 141"/>
                <a:gd name="T25" fmla="*/ 2 h 189"/>
                <a:gd name="T26" fmla="*/ 1 w 141"/>
                <a:gd name="T27" fmla="*/ 2 h 189"/>
                <a:gd name="T28" fmla="*/ 2 w 141"/>
                <a:gd name="T29" fmla="*/ 2 h 189"/>
                <a:gd name="T30" fmla="*/ 2 w 141"/>
                <a:gd name="T31" fmla="*/ 2 h 189"/>
                <a:gd name="T32" fmla="*/ 3 w 141"/>
                <a:gd name="T33" fmla="*/ 2 h 189"/>
                <a:gd name="T34" fmla="*/ 3 w 141"/>
                <a:gd name="T35" fmla="*/ 2 h 189"/>
                <a:gd name="T36" fmla="*/ 3 w 141"/>
                <a:gd name="T37" fmla="*/ 2 h 189"/>
                <a:gd name="T38" fmla="*/ 3 w 141"/>
                <a:gd name="T39" fmla="*/ 3 h 189"/>
                <a:gd name="T40" fmla="*/ 3 w 141"/>
                <a:gd name="T41" fmla="*/ 3 h 189"/>
                <a:gd name="T42" fmla="*/ 3 w 141"/>
                <a:gd name="T43" fmla="*/ 4 h 189"/>
                <a:gd name="T44" fmla="*/ 2 w 141"/>
                <a:gd name="T45" fmla="*/ 4 h 189"/>
                <a:gd name="T46" fmla="*/ 2 w 141"/>
                <a:gd name="T47" fmla="*/ 4 h 189"/>
                <a:gd name="T48" fmla="*/ 2 w 141"/>
                <a:gd name="T49" fmla="*/ 5 h 189"/>
                <a:gd name="T50" fmla="*/ 1 w 141"/>
                <a:gd name="T51" fmla="*/ 5 h 189"/>
                <a:gd name="T52" fmla="*/ 1 w 141"/>
                <a:gd name="T53" fmla="*/ 5 h 189"/>
                <a:gd name="T54" fmla="*/ 1 w 141"/>
                <a:gd name="T55" fmla="*/ 5 h 189"/>
                <a:gd name="T56" fmla="*/ 1 w 141"/>
                <a:gd name="T57" fmla="*/ 5 h 189"/>
                <a:gd name="T58" fmla="*/ 0 w 141"/>
                <a:gd name="T59" fmla="*/ 5 h 189"/>
                <a:gd name="T60" fmla="*/ 0 w 141"/>
                <a:gd name="T61" fmla="*/ 5 h 189"/>
                <a:gd name="T62" fmla="*/ 0 w 141"/>
                <a:gd name="T63" fmla="*/ 6 h 189"/>
                <a:gd name="T64" fmla="*/ 0 w 141"/>
                <a:gd name="T65" fmla="*/ 6 h 189"/>
                <a:gd name="T66" fmla="*/ 0 w 141"/>
                <a:gd name="T67" fmla="*/ 6 h 189"/>
                <a:gd name="T68" fmla="*/ 0 w 141"/>
                <a:gd name="T69" fmla="*/ 6 h 189"/>
                <a:gd name="T70" fmla="*/ 1 w 141"/>
                <a:gd name="T71" fmla="*/ 6 h 189"/>
                <a:gd name="T72" fmla="*/ 1 w 141"/>
                <a:gd name="T73" fmla="*/ 6 h 189"/>
                <a:gd name="T74" fmla="*/ 1 w 141"/>
                <a:gd name="T75" fmla="*/ 6 h 189"/>
                <a:gd name="T76" fmla="*/ 2 w 141"/>
                <a:gd name="T77" fmla="*/ 6 h 189"/>
                <a:gd name="T78" fmla="*/ 2 w 141"/>
                <a:gd name="T79" fmla="*/ 6 h 189"/>
                <a:gd name="T80" fmla="*/ 3 w 141"/>
                <a:gd name="T81" fmla="*/ 6 h 189"/>
                <a:gd name="T82" fmla="*/ 3 w 141"/>
                <a:gd name="T83" fmla="*/ 5 h 189"/>
                <a:gd name="T84" fmla="*/ 3 w 141"/>
                <a:gd name="T85" fmla="*/ 5 h 189"/>
                <a:gd name="T86" fmla="*/ 3 w 141"/>
                <a:gd name="T87" fmla="*/ 4 h 189"/>
                <a:gd name="T88" fmla="*/ 4 w 141"/>
                <a:gd name="T89" fmla="*/ 4 h 189"/>
                <a:gd name="T90" fmla="*/ 4 w 141"/>
                <a:gd name="T91" fmla="*/ 4 h 189"/>
                <a:gd name="T92" fmla="*/ 4 w 141"/>
                <a:gd name="T93" fmla="*/ 3 h 189"/>
                <a:gd name="T94" fmla="*/ 4 w 141"/>
                <a:gd name="T95" fmla="*/ 3 h 189"/>
                <a:gd name="T96" fmla="*/ 4 w 141"/>
                <a:gd name="T97" fmla="*/ 3 h 189"/>
                <a:gd name="T98" fmla="*/ 4 w 141"/>
                <a:gd name="T99" fmla="*/ 2 h 189"/>
                <a:gd name="T100" fmla="*/ 4 w 141"/>
                <a:gd name="T101" fmla="*/ 2 h 189"/>
                <a:gd name="T102" fmla="*/ 4 w 141"/>
                <a:gd name="T103" fmla="*/ 1 h 189"/>
                <a:gd name="T104" fmla="*/ 3 w 141"/>
                <a:gd name="T105" fmla="*/ 1 h 18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41" h="189">
                  <a:moveTo>
                    <a:pt x="121" y="16"/>
                  </a:moveTo>
                  <a:lnTo>
                    <a:pt x="116" y="11"/>
                  </a:lnTo>
                  <a:lnTo>
                    <a:pt x="111" y="9"/>
                  </a:lnTo>
                  <a:lnTo>
                    <a:pt x="104" y="5"/>
                  </a:lnTo>
                  <a:lnTo>
                    <a:pt x="99" y="4"/>
                  </a:lnTo>
                  <a:lnTo>
                    <a:pt x="94" y="1"/>
                  </a:lnTo>
                  <a:lnTo>
                    <a:pt x="88" y="0"/>
                  </a:lnTo>
                  <a:lnTo>
                    <a:pt x="83" y="0"/>
                  </a:lnTo>
                  <a:lnTo>
                    <a:pt x="77" y="0"/>
                  </a:lnTo>
                  <a:lnTo>
                    <a:pt x="71" y="0"/>
                  </a:lnTo>
                  <a:lnTo>
                    <a:pt x="66" y="1"/>
                  </a:lnTo>
                  <a:lnTo>
                    <a:pt x="61" y="2"/>
                  </a:lnTo>
                  <a:lnTo>
                    <a:pt x="56" y="5"/>
                  </a:lnTo>
                  <a:lnTo>
                    <a:pt x="51" y="6"/>
                  </a:lnTo>
                  <a:lnTo>
                    <a:pt x="47" y="9"/>
                  </a:lnTo>
                  <a:lnTo>
                    <a:pt x="42" y="11"/>
                  </a:lnTo>
                  <a:lnTo>
                    <a:pt x="38" y="14"/>
                  </a:lnTo>
                  <a:lnTo>
                    <a:pt x="34" y="16"/>
                  </a:lnTo>
                  <a:lnTo>
                    <a:pt x="31" y="19"/>
                  </a:lnTo>
                  <a:lnTo>
                    <a:pt x="28" y="21"/>
                  </a:lnTo>
                  <a:lnTo>
                    <a:pt x="24" y="24"/>
                  </a:lnTo>
                  <a:lnTo>
                    <a:pt x="19" y="29"/>
                  </a:lnTo>
                  <a:lnTo>
                    <a:pt x="17" y="34"/>
                  </a:lnTo>
                  <a:lnTo>
                    <a:pt x="13" y="36"/>
                  </a:lnTo>
                  <a:lnTo>
                    <a:pt x="12" y="40"/>
                  </a:lnTo>
                  <a:lnTo>
                    <a:pt x="10" y="42"/>
                  </a:lnTo>
                  <a:lnTo>
                    <a:pt x="10" y="46"/>
                  </a:lnTo>
                  <a:lnTo>
                    <a:pt x="10" y="49"/>
                  </a:lnTo>
                  <a:lnTo>
                    <a:pt x="12" y="52"/>
                  </a:lnTo>
                  <a:lnTo>
                    <a:pt x="13" y="55"/>
                  </a:lnTo>
                  <a:lnTo>
                    <a:pt x="16" y="57"/>
                  </a:lnTo>
                  <a:lnTo>
                    <a:pt x="18" y="59"/>
                  </a:lnTo>
                  <a:lnTo>
                    <a:pt x="21" y="61"/>
                  </a:lnTo>
                  <a:lnTo>
                    <a:pt x="24" y="61"/>
                  </a:lnTo>
                  <a:lnTo>
                    <a:pt x="28" y="62"/>
                  </a:lnTo>
                  <a:lnTo>
                    <a:pt x="31" y="61"/>
                  </a:lnTo>
                  <a:lnTo>
                    <a:pt x="34" y="60"/>
                  </a:lnTo>
                  <a:lnTo>
                    <a:pt x="38" y="59"/>
                  </a:lnTo>
                  <a:lnTo>
                    <a:pt x="42" y="56"/>
                  </a:lnTo>
                  <a:lnTo>
                    <a:pt x="44" y="51"/>
                  </a:lnTo>
                  <a:lnTo>
                    <a:pt x="49" y="47"/>
                  </a:lnTo>
                  <a:lnTo>
                    <a:pt x="53" y="44"/>
                  </a:lnTo>
                  <a:lnTo>
                    <a:pt x="58" y="41"/>
                  </a:lnTo>
                  <a:lnTo>
                    <a:pt x="63" y="37"/>
                  </a:lnTo>
                  <a:lnTo>
                    <a:pt x="68" y="36"/>
                  </a:lnTo>
                  <a:lnTo>
                    <a:pt x="73" y="35"/>
                  </a:lnTo>
                  <a:lnTo>
                    <a:pt x="79" y="35"/>
                  </a:lnTo>
                  <a:lnTo>
                    <a:pt x="83" y="34"/>
                  </a:lnTo>
                  <a:lnTo>
                    <a:pt x="89" y="36"/>
                  </a:lnTo>
                  <a:lnTo>
                    <a:pt x="93" y="37"/>
                  </a:lnTo>
                  <a:lnTo>
                    <a:pt x="98" y="42"/>
                  </a:lnTo>
                  <a:lnTo>
                    <a:pt x="101" y="44"/>
                  </a:lnTo>
                  <a:lnTo>
                    <a:pt x="102" y="47"/>
                  </a:lnTo>
                  <a:lnTo>
                    <a:pt x="103" y="50"/>
                  </a:lnTo>
                  <a:lnTo>
                    <a:pt x="104" y="54"/>
                  </a:lnTo>
                  <a:lnTo>
                    <a:pt x="106" y="57"/>
                  </a:lnTo>
                  <a:lnTo>
                    <a:pt x="106" y="62"/>
                  </a:lnTo>
                  <a:lnTo>
                    <a:pt x="106" y="68"/>
                  </a:lnTo>
                  <a:lnTo>
                    <a:pt x="107" y="73"/>
                  </a:lnTo>
                  <a:lnTo>
                    <a:pt x="106" y="76"/>
                  </a:lnTo>
                  <a:lnTo>
                    <a:pt x="104" y="81"/>
                  </a:lnTo>
                  <a:lnTo>
                    <a:pt x="103" y="86"/>
                  </a:lnTo>
                  <a:lnTo>
                    <a:pt x="102" y="91"/>
                  </a:lnTo>
                  <a:lnTo>
                    <a:pt x="101" y="95"/>
                  </a:lnTo>
                  <a:lnTo>
                    <a:pt x="99" y="100"/>
                  </a:lnTo>
                  <a:lnTo>
                    <a:pt x="97" y="104"/>
                  </a:lnTo>
                  <a:lnTo>
                    <a:pt x="96" y="109"/>
                  </a:lnTo>
                  <a:lnTo>
                    <a:pt x="93" y="113"/>
                  </a:lnTo>
                  <a:lnTo>
                    <a:pt x="91" y="116"/>
                  </a:lnTo>
                  <a:lnTo>
                    <a:pt x="89" y="120"/>
                  </a:lnTo>
                  <a:lnTo>
                    <a:pt x="87" y="124"/>
                  </a:lnTo>
                  <a:lnTo>
                    <a:pt x="83" y="126"/>
                  </a:lnTo>
                  <a:lnTo>
                    <a:pt x="82" y="129"/>
                  </a:lnTo>
                  <a:lnTo>
                    <a:pt x="79" y="131"/>
                  </a:lnTo>
                  <a:lnTo>
                    <a:pt x="77" y="134"/>
                  </a:lnTo>
                  <a:lnTo>
                    <a:pt x="71" y="136"/>
                  </a:lnTo>
                  <a:lnTo>
                    <a:pt x="67" y="140"/>
                  </a:lnTo>
                  <a:lnTo>
                    <a:pt x="62" y="141"/>
                  </a:lnTo>
                  <a:lnTo>
                    <a:pt x="58" y="144"/>
                  </a:lnTo>
                  <a:lnTo>
                    <a:pt x="54" y="146"/>
                  </a:lnTo>
                  <a:lnTo>
                    <a:pt x="51" y="148"/>
                  </a:lnTo>
                  <a:lnTo>
                    <a:pt x="47" y="149"/>
                  </a:lnTo>
                  <a:lnTo>
                    <a:pt x="44" y="150"/>
                  </a:lnTo>
                  <a:lnTo>
                    <a:pt x="41" y="151"/>
                  </a:lnTo>
                  <a:lnTo>
                    <a:pt x="37" y="151"/>
                  </a:lnTo>
                  <a:lnTo>
                    <a:pt x="34" y="153"/>
                  </a:lnTo>
                  <a:lnTo>
                    <a:pt x="32" y="153"/>
                  </a:lnTo>
                  <a:lnTo>
                    <a:pt x="27" y="154"/>
                  </a:lnTo>
                  <a:lnTo>
                    <a:pt x="22" y="155"/>
                  </a:lnTo>
                  <a:lnTo>
                    <a:pt x="18" y="155"/>
                  </a:lnTo>
                  <a:lnTo>
                    <a:pt x="16" y="155"/>
                  </a:lnTo>
                  <a:lnTo>
                    <a:pt x="12" y="155"/>
                  </a:lnTo>
                  <a:lnTo>
                    <a:pt x="10" y="156"/>
                  </a:lnTo>
                  <a:lnTo>
                    <a:pt x="7" y="159"/>
                  </a:lnTo>
                  <a:lnTo>
                    <a:pt x="5" y="161"/>
                  </a:lnTo>
                  <a:lnTo>
                    <a:pt x="3" y="164"/>
                  </a:lnTo>
                  <a:lnTo>
                    <a:pt x="2" y="166"/>
                  </a:lnTo>
                  <a:lnTo>
                    <a:pt x="0" y="170"/>
                  </a:lnTo>
                  <a:lnTo>
                    <a:pt x="2" y="173"/>
                  </a:lnTo>
                  <a:lnTo>
                    <a:pt x="4" y="179"/>
                  </a:lnTo>
                  <a:lnTo>
                    <a:pt x="8" y="184"/>
                  </a:lnTo>
                  <a:lnTo>
                    <a:pt x="10" y="185"/>
                  </a:lnTo>
                  <a:lnTo>
                    <a:pt x="14" y="186"/>
                  </a:lnTo>
                  <a:lnTo>
                    <a:pt x="18" y="188"/>
                  </a:lnTo>
                  <a:lnTo>
                    <a:pt x="22" y="189"/>
                  </a:lnTo>
                  <a:lnTo>
                    <a:pt x="26" y="188"/>
                  </a:lnTo>
                  <a:lnTo>
                    <a:pt x="29" y="188"/>
                  </a:lnTo>
                  <a:lnTo>
                    <a:pt x="33" y="186"/>
                  </a:lnTo>
                  <a:lnTo>
                    <a:pt x="38" y="186"/>
                  </a:lnTo>
                  <a:lnTo>
                    <a:pt x="42" y="185"/>
                  </a:lnTo>
                  <a:lnTo>
                    <a:pt x="46" y="185"/>
                  </a:lnTo>
                  <a:lnTo>
                    <a:pt x="51" y="184"/>
                  </a:lnTo>
                  <a:lnTo>
                    <a:pt x="54" y="183"/>
                  </a:lnTo>
                  <a:lnTo>
                    <a:pt x="58" y="180"/>
                  </a:lnTo>
                  <a:lnTo>
                    <a:pt x="63" y="179"/>
                  </a:lnTo>
                  <a:lnTo>
                    <a:pt x="68" y="176"/>
                  </a:lnTo>
                  <a:lnTo>
                    <a:pt x="73" y="175"/>
                  </a:lnTo>
                  <a:lnTo>
                    <a:pt x="78" y="173"/>
                  </a:lnTo>
                  <a:lnTo>
                    <a:pt x="83" y="169"/>
                  </a:lnTo>
                  <a:lnTo>
                    <a:pt x="86" y="168"/>
                  </a:lnTo>
                  <a:lnTo>
                    <a:pt x="89" y="166"/>
                  </a:lnTo>
                  <a:lnTo>
                    <a:pt x="92" y="164"/>
                  </a:lnTo>
                  <a:lnTo>
                    <a:pt x="96" y="163"/>
                  </a:lnTo>
                  <a:lnTo>
                    <a:pt x="99" y="159"/>
                  </a:lnTo>
                  <a:lnTo>
                    <a:pt x="103" y="155"/>
                  </a:lnTo>
                  <a:lnTo>
                    <a:pt x="108" y="150"/>
                  </a:lnTo>
                  <a:lnTo>
                    <a:pt x="112" y="146"/>
                  </a:lnTo>
                  <a:lnTo>
                    <a:pt x="114" y="141"/>
                  </a:lnTo>
                  <a:lnTo>
                    <a:pt x="118" y="136"/>
                  </a:lnTo>
                  <a:lnTo>
                    <a:pt x="122" y="131"/>
                  </a:lnTo>
                  <a:lnTo>
                    <a:pt x="126" y="126"/>
                  </a:lnTo>
                  <a:lnTo>
                    <a:pt x="127" y="123"/>
                  </a:lnTo>
                  <a:lnTo>
                    <a:pt x="127" y="120"/>
                  </a:lnTo>
                  <a:lnTo>
                    <a:pt x="128" y="116"/>
                  </a:lnTo>
                  <a:lnTo>
                    <a:pt x="131" y="114"/>
                  </a:lnTo>
                  <a:lnTo>
                    <a:pt x="133" y="108"/>
                  </a:lnTo>
                  <a:lnTo>
                    <a:pt x="134" y="101"/>
                  </a:lnTo>
                  <a:lnTo>
                    <a:pt x="136" y="98"/>
                  </a:lnTo>
                  <a:lnTo>
                    <a:pt x="136" y="94"/>
                  </a:lnTo>
                  <a:lnTo>
                    <a:pt x="137" y="91"/>
                  </a:lnTo>
                  <a:lnTo>
                    <a:pt x="138" y="88"/>
                  </a:lnTo>
                  <a:lnTo>
                    <a:pt x="138" y="85"/>
                  </a:lnTo>
                  <a:lnTo>
                    <a:pt x="139" y="81"/>
                  </a:lnTo>
                  <a:lnTo>
                    <a:pt x="139" y="78"/>
                  </a:lnTo>
                  <a:lnTo>
                    <a:pt x="141" y="75"/>
                  </a:lnTo>
                  <a:lnTo>
                    <a:pt x="139" y="70"/>
                  </a:lnTo>
                  <a:lnTo>
                    <a:pt x="139" y="65"/>
                  </a:lnTo>
                  <a:lnTo>
                    <a:pt x="139" y="61"/>
                  </a:lnTo>
                  <a:lnTo>
                    <a:pt x="139" y="56"/>
                  </a:lnTo>
                  <a:lnTo>
                    <a:pt x="138" y="52"/>
                  </a:lnTo>
                  <a:lnTo>
                    <a:pt x="138" y="49"/>
                  </a:lnTo>
                  <a:lnTo>
                    <a:pt x="137" y="45"/>
                  </a:lnTo>
                  <a:lnTo>
                    <a:pt x="137" y="41"/>
                  </a:lnTo>
                  <a:lnTo>
                    <a:pt x="134" y="37"/>
                  </a:lnTo>
                  <a:lnTo>
                    <a:pt x="133" y="34"/>
                  </a:lnTo>
                  <a:lnTo>
                    <a:pt x="132" y="30"/>
                  </a:lnTo>
                  <a:lnTo>
                    <a:pt x="129" y="27"/>
                  </a:lnTo>
                  <a:lnTo>
                    <a:pt x="126" y="21"/>
                  </a:lnTo>
                  <a:lnTo>
                    <a:pt x="121"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26"/>
            <p:cNvSpPr>
              <a:spLocks/>
            </p:cNvSpPr>
            <p:nvPr/>
          </p:nvSpPr>
          <p:spPr bwMode="auto">
            <a:xfrm>
              <a:off x="3917" y="1364"/>
              <a:ext cx="68" cy="62"/>
            </a:xfrm>
            <a:custGeom>
              <a:avLst/>
              <a:gdLst>
                <a:gd name="T0" fmla="*/ 5 w 136"/>
                <a:gd name="T1" fmla="*/ 1 h 124"/>
                <a:gd name="T2" fmla="*/ 4 w 136"/>
                <a:gd name="T3" fmla="*/ 1 h 124"/>
                <a:gd name="T4" fmla="*/ 4 w 136"/>
                <a:gd name="T5" fmla="*/ 1 h 124"/>
                <a:gd name="T6" fmla="*/ 4 w 136"/>
                <a:gd name="T7" fmla="*/ 0 h 124"/>
                <a:gd name="T8" fmla="*/ 4 w 136"/>
                <a:gd name="T9" fmla="*/ 0 h 124"/>
                <a:gd name="T10" fmla="*/ 3 w 136"/>
                <a:gd name="T11" fmla="*/ 1 h 124"/>
                <a:gd name="T12" fmla="*/ 3 w 136"/>
                <a:gd name="T13" fmla="*/ 1 h 124"/>
                <a:gd name="T14" fmla="*/ 3 w 136"/>
                <a:gd name="T15" fmla="*/ 1 h 124"/>
                <a:gd name="T16" fmla="*/ 3 w 136"/>
                <a:gd name="T17" fmla="*/ 1 h 124"/>
                <a:gd name="T18" fmla="*/ 3 w 136"/>
                <a:gd name="T19" fmla="*/ 1 h 124"/>
                <a:gd name="T20" fmla="*/ 2 w 136"/>
                <a:gd name="T21" fmla="*/ 1 h 124"/>
                <a:gd name="T22" fmla="*/ 2 w 136"/>
                <a:gd name="T23" fmla="*/ 1 h 124"/>
                <a:gd name="T24" fmla="*/ 2 w 136"/>
                <a:gd name="T25" fmla="*/ 1 h 124"/>
                <a:gd name="T26" fmla="*/ 2 w 136"/>
                <a:gd name="T27" fmla="*/ 1 h 124"/>
                <a:gd name="T28" fmla="*/ 0 w 136"/>
                <a:gd name="T29" fmla="*/ 2 h 124"/>
                <a:gd name="T30" fmla="*/ 0 w 136"/>
                <a:gd name="T31" fmla="*/ 2 h 124"/>
                <a:gd name="T32" fmla="*/ 1 w 136"/>
                <a:gd name="T33" fmla="*/ 2 h 124"/>
                <a:gd name="T34" fmla="*/ 1 w 136"/>
                <a:gd name="T35" fmla="*/ 2 h 124"/>
                <a:gd name="T36" fmla="*/ 1 w 136"/>
                <a:gd name="T37" fmla="*/ 2 h 124"/>
                <a:gd name="T38" fmla="*/ 1 w 136"/>
                <a:gd name="T39" fmla="*/ 2 h 124"/>
                <a:gd name="T40" fmla="*/ 1 w 136"/>
                <a:gd name="T41" fmla="*/ 2 h 124"/>
                <a:gd name="T42" fmla="*/ 2 w 136"/>
                <a:gd name="T43" fmla="*/ 2 h 124"/>
                <a:gd name="T44" fmla="*/ 2 w 136"/>
                <a:gd name="T45" fmla="*/ 2 h 124"/>
                <a:gd name="T46" fmla="*/ 2 w 136"/>
                <a:gd name="T47" fmla="*/ 2 h 124"/>
                <a:gd name="T48" fmla="*/ 2 w 136"/>
                <a:gd name="T49" fmla="*/ 2 h 124"/>
                <a:gd name="T50" fmla="*/ 2 w 136"/>
                <a:gd name="T51" fmla="*/ 2 h 124"/>
                <a:gd name="T52" fmla="*/ 3 w 136"/>
                <a:gd name="T53" fmla="*/ 2 h 124"/>
                <a:gd name="T54" fmla="*/ 3 w 136"/>
                <a:gd name="T55" fmla="*/ 2 h 124"/>
                <a:gd name="T56" fmla="*/ 3 w 136"/>
                <a:gd name="T57" fmla="*/ 2 h 124"/>
                <a:gd name="T58" fmla="*/ 3 w 136"/>
                <a:gd name="T59" fmla="*/ 2 h 124"/>
                <a:gd name="T60" fmla="*/ 4 w 136"/>
                <a:gd name="T61" fmla="*/ 2 h 124"/>
                <a:gd name="T62" fmla="*/ 3 w 136"/>
                <a:gd name="T63" fmla="*/ 2 h 124"/>
                <a:gd name="T64" fmla="*/ 3 w 136"/>
                <a:gd name="T65" fmla="*/ 2 h 124"/>
                <a:gd name="T66" fmla="*/ 3 w 136"/>
                <a:gd name="T67" fmla="*/ 3 h 124"/>
                <a:gd name="T68" fmla="*/ 3 w 136"/>
                <a:gd name="T69" fmla="*/ 3 h 124"/>
                <a:gd name="T70" fmla="*/ 3 w 136"/>
                <a:gd name="T71" fmla="*/ 3 h 124"/>
                <a:gd name="T72" fmla="*/ 3 w 136"/>
                <a:gd name="T73" fmla="*/ 3 h 124"/>
                <a:gd name="T74" fmla="*/ 3 w 136"/>
                <a:gd name="T75" fmla="*/ 3 h 124"/>
                <a:gd name="T76" fmla="*/ 2 w 136"/>
                <a:gd name="T77" fmla="*/ 4 h 124"/>
                <a:gd name="T78" fmla="*/ 2 w 136"/>
                <a:gd name="T79" fmla="*/ 4 h 124"/>
                <a:gd name="T80" fmla="*/ 2 w 136"/>
                <a:gd name="T81" fmla="*/ 4 h 124"/>
                <a:gd name="T82" fmla="*/ 3 w 136"/>
                <a:gd name="T83" fmla="*/ 4 h 124"/>
                <a:gd name="T84" fmla="*/ 3 w 136"/>
                <a:gd name="T85" fmla="*/ 4 h 124"/>
                <a:gd name="T86" fmla="*/ 3 w 136"/>
                <a:gd name="T87" fmla="*/ 4 h 124"/>
                <a:gd name="T88" fmla="*/ 3 w 136"/>
                <a:gd name="T89" fmla="*/ 4 h 124"/>
                <a:gd name="T90" fmla="*/ 3 w 136"/>
                <a:gd name="T91" fmla="*/ 4 h 124"/>
                <a:gd name="T92" fmla="*/ 4 w 136"/>
                <a:gd name="T93" fmla="*/ 4 h 124"/>
                <a:gd name="T94" fmla="*/ 4 w 136"/>
                <a:gd name="T95" fmla="*/ 3 h 124"/>
                <a:gd name="T96" fmla="*/ 4 w 136"/>
                <a:gd name="T97" fmla="*/ 3 h 124"/>
                <a:gd name="T98" fmla="*/ 4 w 136"/>
                <a:gd name="T99" fmla="*/ 3 h 124"/>
                <a:gd name="T100" fmla="*/ 4 w 136"/>
                <a:gd name="T101" fmla="*/ 3 h 124"/>
                <a:gd name="T102" fmla="*/ 4 w 136"/>
                <a:gd name="T103" fmla="*/ 2 h 124"/>
                <a:gd name="T104" fmla="*/ 5 w 136"/>
                <a:gd name="T105" fmla="*/ 2 h 124"/>
                <a:gd name="T106" fmla="*/ 5 w 136"/>
                <a:gd name="T107" fmla="*/ 2 h 124"/>
                <a:gd name="T108" fmla="*/ 5 w 136"/>
                <a:gd name="T109" fmla="*/ 1 h 124"/>
                <a:gd name="T110" fmla="*/ 5 w 136"/>
                <a:gd name="T111" fmla="*/ 1 h 124"/>
                <a:gd name="T112" fmla="*/ 5 w 136"/>
                <a:gd name="T113" fmla="*/ 1 h 12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6" h="124">
                  <a:moveTo>
                    <a:pt x="135" y="16"/>
                  </a:moveTo>
                  <a:lnTo>
                    <a:pt x="134" y="12"/>
                  </a:lnTo>
                  <a:lnTo>
                    <a:pt x="131" y="8"/>
                  </a:lnTo>
                  <a:lnTo>
                    <a:pt x="127" y="5"/>
                  </a:lnTo>
                  <a:lnTo>
                    <a:pt x="124" y="3"/>
                  </a:lnTo>
                  <a:lnTo>
                    <a:pt x="121" y="2"/>
                  </a:lnTo>
                  <a:lnTo>
                    <a:pt x="117" y="2"/>
                  </a:lnTo>
                  <a:lnTo>
                    <a:pt x="114" y="0"/>
                  </a:lnTo>
                  <a:lnTo>
                    <a:pt x="110" y="0"/>
                  </a:lnTo>
                  <a:lnTo>
                    <a:pt x="106" y="0"/>
                  </a:lnTo>
                  <a:lnTo>
                    <a:pt x="101" y="2"/>
                  </a:lnTo>
                  <a:lnTo>
                    <a:pt x="96" y="2"/>
                  </a:lnTo>
                  <a:lnTo>
                    <a:pt x="91" y="3"/>
                  </a:lnTo>
                  <a:lnTo>
                    <a:pt x="87" y="3"/>
                  </a:lnTo>
                  <a:lnTo>
                    <a:pt x="85" y="4"/>
                  </a:lnTo>
                  <a:lnTo>
                    <a:pt x="81" y="5"/>
                  </a:lnTo>
                  <a:lnTo>
                    <a:pt x="79" y="7"/>
                  </a:lnTo>
                  <a:lnTo>
                    <a:pt x="75" y="7"/>
                  </a:lnTo>
                  <a:lnTo>
                    <a:pt x="71" y="8"/>
                  </a:lnTo>
                  <a:lnTo>
                    <a:pt x="69" y="9"/>
                  </a:lnTo>
                  <a:lnTo>
                    <a:pt x="65" y="11"/>
                  </a:lnTo>
                  <a:lnTo>
                    <a:pt x="61" y="12"/>
                  </a:lnTo>
                  <a:lnTo>
                    <a:pt x="57" y="14"/>
                  </a:lnTo>
                  <a:lnTo>
                    <a:pt x="52" y="16"/>
                  </a:lnTo>
                  <a:lnTo>
                    <a:pt x="49" y="17"/>
                  </a:lnTo>
                  <a:lnTo>
                    <a:pt x="45" y="18"/>
                  </a:lnTo>
                  <a:lnTo>
                    <a:pt x="40" y="21"/>
                  </a:lnTo>
                  <a:lnTo>
                    <a:pt x="35" y="22"/>
                  </a:lnTo>
                  <a:lnTo>
                    <a:pt x="31" y="24"/>
                  </a:lnTo>
                  <a:lnTo>
                    <a:pt x="0" y="48"/>
                  </a:lnTo>
                  <a:lnTo>
                    <a:pt x="0" y="51"/>
                  </a:lnTo>
                  <a:lnTo>
                    <a:pt x="0" y="54"/>
                  </a:lnTo>
                  <a:lnTo>
                    <a:pt x="1" y="56"/>
                  </a:lnTo>
                  <a:lnTo>
                    <a:pt x="5" y="58"/>
                  </a:lnTo>
                  <a:lnTo>
                    <a:pt x="6" y="59"/>
                  </a:lnTo>
                  <a:lnTo>
                    <a:pt x="10" y="61"/>
                  </a:lnTo>
                  <a:lnTo>
                    <a:pt x="13" y="61"/>
                  </a:lnTo>
                  <a:lnTo>
                    <a:pt x="17" y="61"/>
                  </a:lnTo>
                  <a:lnTo>
                    <a:pt x="21" y="59"/>
                  </a:lnTo>
                  <a:lnTo>
                    <a:pt x="25" y="59"/>
                  </a:lnTo>
                  <a:lnTo>
                    <a:pt x="29" y="59"/>
                  </a:lnTo>
                  <a:lnTo>
                    <a:pt x="32" y="58"/>
                  </a:lnTo>
                  <a:lnTo>
                    <a:pt x="35" y="57"/>
                  </a:lnTo>
                  <a:lnTo>
                    <a:pt x="39" y="57"/>
                  </a:lnTo>
                  <a:lnTo>
                    <a:pt x="41" y="56"/>
                  </a:lnTo>
                  <a:lnTo>
                    <a:pt x="44" y="56"/>
                  </a:lnTo>
                  <a:lnTo>
                    <a:pt x="45" y="54"/>
                  </a:lnTo>
                  <a:lnTo>
                    <a:pt x="49" y="53"/>
                  </a:lnTo>
                  <a:lnTo>
                    <a:pt x="51" y="52"/>
                  </a:lnTo>
                  <a:lnTo>
                    <a:pt x="55" y="51"/>
                  </a:lnTo>
                  <a:lnTo>
                    <a:pt x="57" y="49"/>
                  </a:lnTo>
                  <a:lnTo>
                    <a:pt x="61" y="48"/>
                  </a:lnTo>
                  <a:lnTo>
                    <a:pt x="65" y="47"/>
                  </a:lnTo>
                  <a:lnTo>
                    <a:pt x="70" y="46"/>
                  </a:lnTo>
                  <a:lnTo>
                    <a:pt x="74" y="43"/>
                  </a:lnTo>
                  <a:lnTo>
                    <a:pt x="77" y="42"/>
                  </a:lnTo>
                  <a:lnTo>
                    <a:pt x="81" y="41"/>
                  </a:lnTo>
                  <a:lnTo>
                    <a:pt x="85" y="41"/>
                  </a:lnTo>
                  <a:lnTo>
                    <a:pt x="89" y="38"/>
                  </a:lnTo>
                  <a:lnTo>
                    <a:pt x="92" y="38"/>
                  </a:lnTo>
                  <a:lnTo>
                    <a:pt x="96" y="37"/>
                  </a:lnTo>
                  <a:lnTo>
                    <a:pt x="100" y="37"/>
                  </a:lnTo>
                  <a:lnTo>
                    <a:pt x="97" y="41"/>
                  </a:lnTo>
                  <a:lnTo>
                    <a:pt x="95" y="46"/>
                  </a:lnTo>
                  <a:lnTo>
                    <a:pt x="92" y="51"/>
                  </a:lnTo>
                  <a:lnTo>
                    <a:pt x="90" y="56"/>
                  </a:lnTo>
                  <a:lnTo>
                    <a:pt x="87" y="59"/>
                  </a:lnTo>
                  <a:lnTo>
                    <a:pt x="85" y="66"/>
                  </a:lnTo>
                  <a:lnTo>
                    <a:pt x="82" y="69"/>
                  </a:lnTo>
                  <a:lnTo>
                    <a:pt x="80" y="74"/>
                  </a:lnTo>
                  <a:lnTo>
                    <a:pt x="77" y="77"/>
                  </a:lnTo>
                  <a:lnTo>
                    <a:pt x="75" y="81"/>
                  </a:lnTo>
                  <a:lnTo>
                    <a:pt x="72" y="84"/>
                  </a:lnTo>
                  <a:lnTo>
                    <a:pt x="70" y="87"/>
                  </a:lnTo>
                  <a:lnTo>
                    <a:pt x="69" y="91"/>
                  </a:lnTo>
                  <a:lnTo>
                    <a:pt x="66" y="93"/>
                  </a:lnTo>
                  <a:lnTo>
                    <a:pt x="64" y="97"/>
                  </a:lnTo>
                  <a:lnTo>
                    <a:pt x="64" y="101"/>
                  </a:lnTo>
                  <a:lnTo>
                    <a:pt x="62" y="103"/>
                  </a:lnTo>
                  <a:lnTo>
                    <a:pt x="61" y="107"/>
                  </a:lnTo>
                  <a:lnTo>
                    <a:pt x="60" y="111"/>
                  </a:lnTo>
                  <a:lnTo>
                    <a:pt x="61" y="116"/>
                  </a:lnTo>
                  <a:lnTo>
                    <a:pt x="62" y="119"/>
                  </a:lnTo>
                  <a:lnTo>
                    <a:pt x="66" y="122"/>
                  </a:lnTo>
                  <a:lnTo>
                    <a:pt x="69" y="123"/>
                  </a:lnTo>
                  <a:lnTo>
                    <a:pt x="71" y="124"/>
                  </a:lnTo>
                  <a:lnTo>
                    <a:pt x="76" y="124"/>
                  </a:lnTo>
                  <a:lnTo>
                    <a:pt x="81" y="124"/>
                  </a:lnTo>
                  <a:lnTo>
                    <a:pt x="84" y="122"/>
                  </a:lnTo>
                  <a:lnTo>
                    <a:pt x="87" y="119"/>
                  </a:lnTo>
                  <a:lnTo>
                    <a:pt x="91" y="114"/>
                  </a:lnTo>
                  <a:lnTo>
                    <a:pt x="96" y="111"/>
                  </a:lnTo>
                  <a:lnTo>
                    <a:pt x="99" y="104"/>
                  </a:lnTo>
                  <a:lnTo>
                    <a:pt x="102" y="99"/>
                  </a:lnTo>
                  <a:lnTo>
                    <a:pt x="106" y="93"/>
                  </a:lnTo>
                  <a:lnTo>
                    <a:pt x="109" y="91"/>
                  </a:lnTo>
                  <a:lnTo>
                    <a:pt x="110" y="87"/>
                  </a:lnTo>
                  <a:lnTo>
                    <a:pt x="112" y="84"/>
                  </a:lnTo>
                  <a:lnTo>
                    <a:pt x="114" y="81"/>
                  </a:lnTo>
                  <a:lnTo>
                    <a:pt x="115" y="78"/>
                  </a:lnTo>
                  <a:lnTo>
                    <a:pt x="119" y="72"/>
                  </a:lnTo>
                  <a:lnTo>
                    <a:pt x="121" y="67"/>
                  </a:lnTo>
                  <a:lnTo>
                    <a:pt x="124" y="61"/>
                  </a:lnTo>
                  <a:lnTo>
                    <a:pt x="127" y="56"/>
                  </a:lnTo>
                  <a:lnTo>
                    <a:pt x="129" y="52"/>
                  </a:lnTo>
                  <a:lnTo>
                    <a:pt x="131" y="47"/>
                  </a:lnTo>
                  <a:lnTo>
                    <a:pt x="132" y="42"/>
                  </a:lnTo>
                  <a:lnTo>
                    <a:pt x="135" y="38"/>
                  </a:lnTo>
                  <a:lnTo>
                    <a:pt x="135" y="33"/>
                  </a:lnTo>
                  <a:lnTo>
                    <a:pt x="136" y="29"/>
                  </a:lnTo>
                  <a:lnTo>
                    <a:pt x="136" y="26"/>
                  </a:lnTo>
                  <a:lnTo>
                    <a:pt x="136" y="22"/>
                  </a:lnTo>
                  <a:lnTo>
                    <a:pt x="136" y="19"/>
                  </a:lnTo>
                  <a:lnTo>
                    <a:pt x="135"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27"/>
            <p:cNvSpPr>
              <a:spLocks/>
            </p:cNvSpPr>
            <p:nvPr/>
          </p:nvSpPr>
          <p:spPr bwMode="auto">
            <a:xfrm>
              <a:off x="3631" y="1262"/>
              <a:ext cx="395" cy="294"/>
            </a:xfrm>
            <a:custGeom>
              <a:avLst/>
              <a:gdLst>
                <a:gd name="T0" fmla="*/ 23 w 789"/>
                <a:gd name="T1" fmla="*/ 8 h 589"/>
                <a:gd name="T2" fmla="*/ 21 w 789"/>
                <a:gd name="T3" fmla="*/ 9 h 589"/>
                <a:gd name="T4" fmla="*/ 22 w 789"/>
                <a:gd name="T5" fmla="*/ 10 h 589"/>
                <a:gd name="T6" fmla="*/ 22 w 789"/>
                <a:gd name="T7" fmla="*/ 10 h 589"/>
                <a:gd name="T8" fmla="*/ 19 w 789"/>
                <a:gd name="T9" fmla="*/ 12 h 589"/>
                <a:gd name="T10" fmla="*/ 17 w 789"/>
                <a:gd name="T11" fmla="*/ 13 h 589"/>
                <a:gd name="T12" fmla="*/ 15 w 789"/>
                <a:gd name="T13" fmla="*/ 14 h 589"/>
                <a:gd name="T14" fmla="*/ 13 w 789"/>
                <a:gd name="T15" fmla="*/ 15 h 589"/>
                <a:gd name="T16" fmla="*/ 11 w 789"/>
                <a:gd name="T17" fmla="*/ 15 h 589"/>
                <a:gd name="T18" fmla="*/ 10 w 789"/>
                <a:gd name="T19" fmla="*/ 16 h 589"/>
                <a:gd name="T20" fmla="*/ 8 w 789"/>
                <a:gd name="T21" fmla="*/ 17 h 589"/>
                <a:gd name="T22" fmla="*/ 6 w 789"/>
                <a:gd name="T23" fmla="*/ 17 h 589"/>
                <a:gd name="T24" fmla="*/ 4 w 789"/>
                <a:gd name="T25" fmla="*/ 16 h 589"/>
                <a:gd name="T26" fmla="*/ 3 w 789"/>
                <a:gd name="T27" fmla="*/ 14 h 589"/>
                <a:gd name="T28" fmla="*/ 2 w 789"/>
                <a:gd name="T29" fmla="*/ 12 h 589"/>
                <a:gd name="T30" fmla="*/ 2 w 789"/>
                <a:gd name="T31" fmla="*/ 10 h 589"/>
                <a:gd name="T32" fmla="*/ 2 w 789"/>
                <a:gd name="T33" fmla="*/ 8 h 589"/>
                <a:gd name="T34" fmla="*/ 4 w 789"/>
                <a:gd name="T35" fmla="*/ 7 h 589"/>
                <a:gd name="T36" fmla="*/ 5 w 789"/>
                <a:gd name="T37" fmla="*/ 7 h 589"/>
                <a:gd name="T38" fmla="*/ 5 w 789"/>
                <a:gd name="T39" fmla="*/ 6 h 589"/>
                <a:gd name="T40" fmla="*/ 7 w 789"/>
                <a:gd name="T41" fmla="*/ 6 h 589"/>
                <a:gd name="T42" fmla="*/ 8 w 789"/>
                <a:gd name="T43" fmla="*/ 6 h 589"/>
                <a:gd name="T44" fmla="*/ 9 w 789"/>
                <a:gd name="T45" fmla="*/ 4 h 589"/>
                <a:gd name="T46" fmla="*/ 10 w 789"/>
                <a:gd name="T47" fmla="*/ 5 h 589"/>
                <a:gd name="T48" fmla="*/ 11 w 789"/>
                <a:gd name="T49" fmla="*/ 4 h 589"/>
                <a:gd name="T50" fmla="*/ 12 w 789"/>
                <a:gd name="T51" fmla="*/ 3 h 589"/>
                <a:gd name="T52" fmla="*/ 14 w 789"/>
                <a:gd name="T53" fmla="*/ 2 h 589"/>
                <a:gd name="T54" fmla="*/ 16 w 789"/>
                <a:gd name="T55" fmla="*/ 1 h 589"/>
                <a:gd name="T56" fmla="*/ 16 w 789"/>
                <a:gd name="T57" fmla="*/ 2 h 589"/>
                <a:gd name="T58" fmla="*/ 16 w 789"/>
                <a:gd name="T59" fmla="*/ 4 h 589"/>
                <a:gd name="T60" fmla="*/ 18 w 789"/>
                <a:gd name="T61" fmla="*/ 4 h 589"/>
                <a:gd name="T62" fmla="*/ 19 w 789"/>
                <a:gd name="T63" fmla="*/ 4 h 589"/>
                <a:gd name="T64" fmla="*/ 19 w 789"/>
                <a:gd name="T65" fmla="*/ 6 h 589"/>
                <a:gd name="T66" fmla="*/ 19 w 789"/>
                <a:gd name="T67" fmla="*/ 7 h 589"/>
                <a:gd name="T68" fmla="*/ 20 w 789"/>
                <a:gd name="T69" fmla="*/ 6 h 589"/>
                <a:gd name="T70" fmla="*/ 21 w 789"/>
                <a:gd name="T71" fmla="*/ 4 h 589"/>
                <a:gd name="T72" fmla="*/ 19 w 789"/>
                <a:gd name="T73" fmla="*/ 3 h 589"/>
                <a:gd name="T74" fmla="*/ 17 w 789"/>
                <a:gd name="T75" fmla="*/ 3 h 589"/>
                <a:gd name="T76" fmla="*/ 17 w 789"/>
                <a:gd name="T77" fmla="*/ 1 h 589"/>
                <a:gd name="T78" fmla="*/ 17 w 789"/>
                <a:gd name="T79" fmla="*/ 0 h 589"/>
                <a:gd name="T80" fmla="*/ 15 w 789"/>
                <a:gd name="T81" fmla="*/ 0 h 589"/>
                <a:gd name="T82" fmla="*/ 13 w 789"/>
                <a:gd name="T83" fmla="*/ 1 h 589"/>
                <a:gd name="T84" fmla="*/ 11 w 789"/>
                <a:gd name="T85" fmla="*/ 2 h 589"/>
                <a:gd name="T86" fmla="*/ 9 w 789"/>
                <a:gd name="T87" fmla="*/ 3 h 589"/>
                <a:gd name="T88" fmla="*/ 7 w 789"/>
                <a:gd name="T89" fmla="*/ 4 h 589"/>
                <a:gd name="T90" fmla="*/ 5 w 789"/>
                <a:gd name="T91" fmla="*/ 5 h 589"/>
                <a:gd name="T92" fmla="*/ 2 w 789"/>
                <a:gd name="T93" fmla="*/ 7 h 589"/>
                <a:gd name="T94" fmla="*/ 1 w 789"/>
                <a:gd name="T95" fmla="*/ 9 h 589"/>
                <a:gd name="T96" fmla="*/ 0 w 789"/>
                <a:gd name="T97" fmla="*/ 11 h 589"/>
                <a:gd name="T98" fmla="*/ 1 w 789"/>
                <a:gd name="T99" fmla="*/ 13 h 589"/>
                <a:gd name="T100" fmla="*/ 2 w 789"/>
                <a:gd name="T101" fmla="*/ 15 h 589"/>
                <a:gd name="T102" fmla="*/ 4 w 789"/>
                <a:gd name="T103" fmla="*/ 17 h 589"/>
                <a:gd name="T104" fmla="*/ 6 w 789"/>
                <a:gd name="T105" fmla="*/ 18 h 589"/>
                <a:gd name="T106" fmla="*/ 8 w 789"/>
                <a:gd name="T107" fmla="*/ 18 h 589"/>
                <a:gd name="T108" fmla="*/ 10 w 789"/>
                <a:gd name="T109" fmla="*/ 17 h 589"/>
                <a:gd name="T110" fmla="*/ 12 w 789"/>
                <a:gd name="T111" fmla="*/ 16 h 589"/>
                <a:gd name="T112" fmla="*/ 14 w 789"/>
                <a:gd name="T113" fmla="*/ 16 h 589"/>
                <a:gd name="T114" fmla="*/ 15 w 789"/>
                <a:gd name="T115" fmla="*/ 15 h 589"/>
                <a:gd name="T116" fmla="*/ 17 w 789"/>
                <a:gd name="T117" fmla="*/ 14 h 589"/>
                <a:gd name="T118" fmla="*/ 20 w 789"/>
                <a:gd name="T119" fmla="*/ 13 h 589"/>
                <a:gd name="T120" fmla="*/ 22 w 789"/>
                <a:gd name="T121" fmla="*/ 11 h 589"/>
                <a:gd name="T122" fmla="*/ 24 w 789"/>
                <a:gd name="T123" fmla="*/ 10 h 58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89" h="589">
                  <a:moveTo>
                    <a:pt x="789" y="301"/>
                  </a:moveTo>
                  <a:lnTo>
                    <a:pt x="787" y="297"/>
                  </a:lnTo>
                  <a:lnTo>
                    <a:pt x="786" y="293"/>
                  </a:lnTo>
                  <a:lnTo>
                    <a:pt x="784" y="289"/>
                  </a:lnTo>
                  <a:lnTo>
                    <a:pt x="781" y="288"/>
                  </a:lnTo>
                  <a:lnTo>
                    <a:pt x="776" y="286"/>
                  </a:lnTo>
                  <a:lnTo>
                    <a:pt x="772" y="284"/>
                  </a:lnTo>
                  <a:lnTo>
                    <a:pt x="766" y="283"/>
                  </a:lnTo>
                  <a:lnTo>
                    <a:pt x="761" y="283"/>
                  </a:lnTo>
                  <a:lnTo>
                    <a:pt x="757" y="283"/>
                  </a:lnTo>
                  <a:lnTo>
                    <a:pt x="754" y="283"/>
                  </a:lnTo>
                  <a:lnTo>
                    <a:pt x="750" y="283"/>
                  </a:lnTo>
                  <a:lnTo>
                    <a:pt x="745" y="283"/>
                  </a:lnTo>
                  <a:lnTo>
                    <a:pt x="741" y="283"/>
                  </a:lnTo>
                  <a:lnTo>
                    <a:pt x="736" y="283"/>
                  </a:lnTo>
                  <a:lnTo>
                    <a:pt x="731" y="284"/>
                  </a:lnTo>
                  <a:lnTo>
                    <a:pt x="726" y="284"/>
                  </a:lnTo>
                  <a:lnTo>
                    <a:pt x="721" y="284"/>
                  </a:lnTo>
                  <a:lnTo>
                    <a:pt x="715" y="286"/>
                  </a:lnTo>
                  <a:lnTo>
                    <a:pt x="710" y="286"/>
                  </a:lnTo>
                  <a:lnTo>
                    <a:pt x="703" y="287"/>
                  </a:lnTo>
                  <a:lnTo>
                    <a:pt x="700" y="287"/>
                  </a:lnTo>
                  <a:lnTo>
                    <a:pt x="697" y="288"/>
                  </a:lnTo>
                  <a:lnTo>
                    <a:pt x="693" y="288"/>
                  </a:lnTo>
                  <a:lnTo>
                    <a:pt x="690" y="289"/>
                  </a:lnTo>
                  <a:lnTo>
                    <a:pt x="686" y="289"/>
                  </a:lnTo>
                  <a:lnTo>
                    <a:pt x="683" y="289"/>
                  </a:lnTo>
                  <a:lnTo>
                    <a:pt x="680" y="291"/>
                  </a:lnTo>
                  <a:lnTo>
                    <a:pt x="676" y="291"/>
                  </a:lnTo>
                  <a:lnTo>
                    <a:pt x="672" y="292"/>
                  </a:lnTo>
                  <a:lnTo>
                    <a:pt x="668" y="292"/>
                  </a:lnTo>
                  <a:lnTo>
                    <a:pt x="665" y="293"/>
                  </a:lnTo>
                  <a:lnTo>
                    <a:pt x="661" y="294"/>
                  </a:lnTo>
                  <a:lnTo>
                    <a:pt x="657" y="294"/>
                  </a:lnTo>
                  <a:lnTo>
                    <a:pt x="655" y="294"/>
                  </a:lnTo>
                  <a:lnTo>
                    <a:pt x="653" y="294"/>
                  </a:lnTo>
                  <a:lnTo>
                    <a:pt x="652" y="296"/>
                  </a:lnTo>
                  <a:lnTo>
                    <a:pt x="652" y="329"/>
                  </a:lnTo>
                  <a:lnTo>
                    <a:pt x="653" y="328"/>
                  </a:lnTo>
                  <a:lnTo>
                    <a:pt x="656" y="328"/>
                  </a:lnTo>
                  <a:lnTo>
                    <a:pt x="658" y="328"/>
                  </a:lnTo>
                  <a:lnTo>
                    <a:pt x="661" y="328"/>
                  </a:lnTo>
                  <a:lnTo>
                    <a:pt x="665" y="327"/>
                  </a:lnTo>
                  <a:lnTo>
                    <a:pt x="670" y="327"/>
                  </a:lnTo>
                  <a:lnTo>
                    <a:pt x="672" y="326"/>
                  </a:lnTo>
                  <a:lnTo>
                    <a:pt x="675" y="326"/>
                  </a:lnTo>
                  <a:lnTo>
                    <a:pt x="678" y="326"/>
                  </a:lnTo>
                  <a:lnTo>
                    <a:pt x="682" y="326"/>
                  </a:lnTo>
                  <a:lnTo>
                    <a:pt x="686" y="324"/>
                  </a:lnTo>
                  <a:lnTo>
                    <a:pt x="690" y="324"/>
                  </a:lnTo>
                  <a:lnTo>
                    <a:pt x="695" y="323"/>
                  </a:lnTo>
                  <a:lnTo>
                    <a:pt x="700" y="322"/>
                  </a:lnTo>
                  <a:lnTo>
                    <a:pt x="706" y="321"/>
                  </a:lnTo>
                  <a:lnTo>
                    <a:pt x="712" y="321"/>
                  </a:lnTo>
                  <a:lnTo>
                    <a:pt x="717" y="319"/>
                  </a:lnTo>
                  <a:lnTo>
                    <a:pt x="723" y="319"/>
                  </a:lnTo>
                  <a:lnTo>
                    <a:pt x="718" y="322"/>
                  </a:lnTo>
                  <a:lnTo>
                    <a:pt x="713" y="324"/>
                  </a:lnTo>
                  <a:lnTo>
                    <a:pt x="708" y="327"/>
                  </a:lnTo>
                  <a:lnTo>
                    <a:pt x="705" y="331"/>
                  </a:lnTo>
                  <a:lnTo>
                    <a:pt x="700" y="333"/>
                  </a:lnTo>
                  <a:lnTo>
                    <a:pt x="693" y="336"/>
                  </a:lnTo>
                  <a:lnTo>
                    <a:pt x="688" y="338"/>
                  </a:lnTo>
                  <a:lnTo>
                    <a:pt x="683" y="342"/>
                  </a:lnTo>
                  <a:lnTo>
                    <a:pt x="677" y="344"/>
                  </a:lnTo>
                  <a:lnTo>
                    <a:pt x="672" y="348"/>
                  </a:lnTo>
                  <a:lnTo>
                    <a:pt x="666" y="351"/>
                  </a:lnTo>
                  <a:lnTo>
                    <a:pt x="661" y="354"/>
                  </a:lnTo>
                  <a:lnTo>
                    <a:pt x="655" y="357"/>
                  </a:lnTo>
                  <a:lnTo>
                    <a:pt x="648" y="361"/>
                  </a:lnTo>
                  <a:lnTo>
                    <a:pt x="643" y="365"/>
                  </a:lnTo>
                  <a:lnTo>
                    <a:pt x="637" y="368"/>
                  </a:lnTo>
                  <a:lnTo>
                    <a:pt x="631" y="371"/>
                  </a:lnTo>
                  <a:lnTo>
                    <a:pt x="626" y="375"/>
                  </a:lnTo>
                  <a:lnTo>
                    <a:pt x="620" y="377"/>
                  </a:lnTo>
                  <a:lnTo>
                    <a:pt x="613" y="381"/>
                  </a:lnTo>
                  <a:lnTo>
                    <a:pt x="608" y="383"/>
                  </a:lnTo>
                  <a:lnTo>
                    <a:pt x="602" y="387"/>
                  </a:lnTo>
                  <a:lnTo>
                    <a:pt x="597" y="390"/>
                  </a:lnTo>
                  <a:lnTo>
                    <a:pt x="591" y="393"/>
                  </a:lnTo>
                  <a:lnTo>
                    <a:pt x="586" y="396"/>
                  </a:lnTo>
                  <a:lnTo>
                    <a:pt x="579" y="400"/>
                  </a:lnTo>
                  <a:lnTo>
                    <a:pt x="574" y="402"/>
                  </a:lnTo>
                  <a:lnTo>
                    <a:pt x="569" y="405"/>
                  </a:lnTo>
                  <a:lnTo>
                    <a:pt x="564" y="407"/>
                  </a:lnTo>
                  <a:lnTo>
                    <a:pt x="559" y="410"/>
                  </a:lnTo>
                  <a:lnTo>
                    <a:pt x="554" y="413"/>
                  </a:lnTo>
                  <a:lnTo>
                    <a:pt x="551" y="416"/>
                  </a:lnTo>
                  <a:lnTo>
                    <a:pt x="547" y="417"/>
                  </a:lnTo>
                  <a:lnTo>
                    <a:pt x="543" y="420"/>
                  </a:lnTo>
                  <a:lnTo>
                    <a:pt x="539" y="421"/>
                  </a:lnTo>
                  <a:lnTo>
                    <a:pt x="537" y="422"/>
                  </a:lnTo>
                  <a:lnTo>
                    <a:pt x="533" y="425"/>
                  </a:lnTo>
                  <a:lnTo>
                    <a:pt x="529" y="426"/>
                  </a:lnTo>
                  <a:lnTo>
                    <a:pt x="527" y="428"/>
                  </a:lnTo>
                  <a:lnTo>
                    <a:pt x="524" y="430"/>
                  </a:lnTo>
                  <a:lnTo>
                    <a:pt x="518" y="432"/>
                  </a:lnTo>
                  <a:lnTo>
                    <a:pt x="513" y="436"/>
                  </a:lnTo>
                  <a:lnTo>
                    <a:pt x="507" y="438"/>
                  </a:lnTo>
                  <a:lnTo>
                    <a:pt x="503" y="442"/>
                  </a:lnTo>
                  <a:lnTo>
                    <a:pt x="498" y="445"/>
                  </a:lnTo>
                  <a:lnTo>
                    <a:pt x="493" y="447"/>
                  </a:lnTo>
                  <a:lnTo>
                    <a:pt x="489" y="448"/>
                  </a:lnTo>
                  <a:lnTo>
                    <a:pt x="486" y="452"/>
                  </a:lnTo>
                  <a:lnTo>
                    <a:pt x="482" y="453"/>
                  </a:lnTo>
                  <a:lnTo>
                    <a:pt x="479" y="455"/>
                  </a:lnTo>
                  <a:lnTo>
                    <a:pt x="477" y="456"/>
                  </a:lnTo>
                  <a:lnTo>
                    <a:pt x="476" y="458"/>
                  </a:lnTo>
                  <a:lnTo>
                    <a:pt x="472" y="460"/>
                  </a:lnTo>
                  <a:lnTo>
                    <a:pt x="468" y="461"/>
                  </a:lnTo>
                  <a:lnTo>
                    <a:pt x="464" y="462"/>
                  </a:lnTo>
                  <a:lnTo>
                    <a:pt x="462" y="463"/>
                  </a:lnTo>
                  <a:lnTo>
                    <a:pt x="458" y="465"/>
                  </a:lnTo>
                  <a:lnTo>
                    <a:pt x="454" y="466"/>
                  </a:lnTo>
                  <a:lnTo>
                    <a:pt x="450" y="468"/>
                  </a:lnTo>
                  <a:lnTo>
                    <a:pt x="448" y="470"/>
                  </a:lnTo>
                  <a:lnTo>
                    <a:pt x="444" y="471"/>
                  </a:lnTo>
                  <a:lnTo>
                    <a:pt x="440" y="472"/>
                  </a:lnTo>
                  <a:lnTo>
                    <a:pt x="437" y="473"/>
                  </a:lnTo>
                  <a:lnTo>
                    <a:pt x="434" y="476"/>
                  </a:lnTo>
                  <a:lnTo>
                    <a:pt x="430" y="477"/>
                  </a:lnTo>
                  <a:lnTo>
                    <a:pt x="427" y="478"/>
                  </a:lnTo>
                  <a:lnTo>
                    <a:pt x="423" y="480"/>
                  </a:lnTo>
                  <a:lnTo>
                    <a:pt x="420" y="482"/>
                  </a:lnTo>
                  <a:lnTo>
                    <a:pt x="417" y="483"/>
                  </a:lnTo>
                  <a:lnTo>
                    <a:pt x="413" y="485"/>
                  </a:lnTo>
                  <a:lnTo>
                    <a:pt x="409" y="486"/>
                  </a:lnTo>
                  <a:lnTo>
                    <a:pt x="407" y="487"/>
                  </a:lnTo>
                  <a:lnTo>
                    <a:pt x="403" y="488"/>
                  </a:lnTo>
                  <a:lnTo>
                    <a:pt x="399" y="490"/>
                  </a:lnTo>
                  <a:lnTo>
                    <a:pt x="397" y="492"/>
                  </a:lnTo>
                  <a:lnTo>
                    <a:pt x="393" y="493"/>
                  </a:lnTo>
                  <a:lnTo>
                    <a:pt x="389" y="495"/>
                  </a:lnTo>
                  <a:lnTo>
                    <a:pt x="385" y="496"/>
                  </a:lnTo>
                  <a:lnTo>
                    <a:pt x="383" y="497"/>
                  </a:lnTo>
                  <a:lnTo>
                    <a:pt x="379" y="500"/>
                  </a:lnTo>
                  <a:lnTo>
                    <a:pt x="375" y="500"/>
                  </a:lnTo>
                  <a:lnTo>
                    <a:pt x="372" y="502"/>
                  </a:lnTo>
                  <a:lnTo>
                    <a:pt x="369" y="504"/>
                  </a:lnTo>
                  <a:lnTo>
                    <a:pt x="365" y="506"/>
                  </a:lnTo>
                  <a:lnTo>
                    <a:pt x="362" y="506"/>
                  </a:lnTo>
                  <a:lnTo>
                    <a:pt x="358" y="507"/>
                  </a:lnTo>
                  <a:lnTo>
                    <a:pt x="354" y="509"/>
                  </a:lnTo>
                  <a:lnTo>
                    <a:pt x="352" y="511"/>
                  </a:lnTo>
                  <a:lnTo>
                    <a:pt x="348" y="512"/>
                  </a:lnTo>
                  <a:lnTo>
                    <a:pt x="344" y="514"/>
                  </a:lnTo>
                  <a:lnTo>
                    <a:pt x="340" y="515"/>
                  </a:lnTo>
                  <a:lnTo>
                    <a:pt x="338" y="517"/>
                  </a:lnTo>
                  <a:lnTo>
                    <a:pt x="334" y="519"/>
                  </a:lnTo>
                  <a:lnTo>
                    <a:pt x="330" y="519"/>
                  </a:lnTo>
                  <a:lnTo>
                    <a:pt x="326" y="520"/>
                  </a:lnTo>
                  <a:lnTo>
                    <a:pt x="324" y="522"/>
                  </a:lnTo>
                  <a:lnTo>
                    <a:pt x="320" y="524"/>
                  </a:lnTo>
                  <a:lnTo>
                    <a:pt x="316" y="525"/>
                  </a:lnTo>
                  <a:lnTo>
                    <a:pt x="314" y="526"/>
                  </a:lnTo>
                  <a:lnTo>
                    <a:pt x="310" y="529"/>
                  </a:lnTo>
                  <a:lnTo>
                    <a:pt x="306" y="530"/>
                  </a:lnTo>
                  <a:lnTo>
                    <a:pt x="303" y="531"/>
                  </a:lnTo>
                  <a:lnTo>
                    <a:pt x="300" y="532"/>
                  </a:lnTo>
                  <a:lnTo>
                    <a:pt x="296" y="534"/>
                  </a:lnTo>
                  <a:lnTo>
                    <a:pt x="293" y="535"/>
                  </a:lnTo>
                  <a:lnTo>
                    <a:pt x="289" y="537"/>
                  </a:lnTo>
                  <a:lnTo>
                    <a:pt x="286" y="539"/>
                  </a:lnTo>
                  <a:lnTo>
                    <a:pt x="283" y="540"/>
                  </a:lnTo>
                  <a:lnTo>
                    <a:pt x="279" y="541"/>
                  </a:lnTo>
                  <a:lnTo>
                    <a:pt x="276" y="544"/>
                  </a:lnTo>
                  <a:lnTo>
                    <a:pt x="273" y="545"/>
                  </a:lnTo>
                  <a:lnTo>
                    <a:pt x="269" y="546"/>
                  </a:lnTo>
                  <a:lnTo>
                    <a:pt x="265" y="547"/>
                  </a:lnTo>
                  <a:lnTo>
                    <a:pt x="263" y="549"/>
                  </a:lnTo>
                  <a:lnTo>
                    <a:pt x="259" y="551"/>
                  </a:lnTo>
                  <a:lnTo>
                    <a:pt x="255" y="552"/>
                  </a:lnTo>
                  <a:lnTo>
                    <a:pt x="253" y="552"/>
                  </a:lnTo>
                  <a:lnTo>
                    <a:pt x="250" y="554"/>
                  </a:lnTo>
                  <a:lnTo>
                    <a:pt x="246" y="554"/>
                  </a:lnTo>
                  <a:lnTo>
                    <a:pt x="244" y="555"/>
                  </a:lnTo>
                  <a:lnTo>
                    <a:pt x="239" y="555"/>
                  </a:lnTo>
                  <a:lnTo>
                    <a:pt x="235" y="555"/>
                  </a:lnTo>
                  <a:lnTo>
                    <a:pt x="230" y="555"/>
                  </a:lnTo>
                  <a:lnTo>
                    <a:pt x="226" y="555"/>
                  </a:lnTo>
                  <a:lnTo>
                    <a:pt x="221" y="555"/>
                  </a:lnTo>
                  <a:lnTo>
                    <a:pt x="216" y="555"/>
                  </a:lnTo>
                  <a:lnTo>
                    <a:pt x="210" y="554"/>
                  </a:lnTo>
                  <a:lnTo>
                    <a:pt x="205" y="552"/>
                  </a:lnTo>
                  <a:lnTo>
                    <a:pt x="201" y="551"/>
                  </a:lnTo>
                  <a:lnTo>
                    <a:pt x="199" y="551"/>
                  </a:lnTo>
                  <a:lnTo>
                    <a:pt x="195" y="551"/>
                  </a:lnTo>
                  <a:lnTo>
                    <a:pt x="192" y="551"/>
                  </a:lnTo>
                  <a:lnTo>
                    <a:pt x="186" y="549"/>
                  </a:lnTo>
                  <a:lnTo>
                    <a:pt x="180" y="547"/>
                  </a:lnTo>
                  <a:lnTo>
                    <a:pt x="177" y="546"/>
                  </a:lnTo>
                  <a:lnTo>
                    <a:pt x="174" y="545"/>
                  </a:lnTo>
                  <a:lnTo>
                    <a:pt x="170" y="544"/>
                  </a:lnTo>
                  <a:lnTo>
                    <a:pt x="166" y="542"/>
                  </a:lnTo>
                  <a:lnTo>
                    <a:pt x="164" y="541"/>
                  </a:lnTo>
                  <a:lnTo>
                    <a:pt x="160" y="539"/>
                  </a:lnTo>
                  <a:lnTo>
                    <a:pt x="156" y="537"/>
                  </a:lnTo>
                  <a:lnTo>
                    <a:pt x="154" y="536"/>
                  </a:lnTo>
                  <a:lnTo>
                    <a:pt x="149" y="534"/>
                  </a:lnTo>
                  <a:lnTo>
                    <a:pt x="146" y="532"/>
                  </a:lnTo>
                  <a:lnTo>
                    <a:pt x="142" y="531"/>
                  </a:lnTo>
                  <a:lnTo>
                    <a:pt x="139" y="529"/>
                  </a:lnTo>
                  <a:lnTo>
                    <a:pt x="135" y="526"/>
                  </a:lnTo>
                  <a:lnTo>
                    <a:pt x="132" y="525"/>
                  </a:lnTo>
                  <a:lnTo>
                    <a:pt x="129" y="522"/>
                  </a:lnTo>
                  <a:lnTo>
                    <a:pt x="125" y="520"/>
                  </a:lnTo>
                  <a:lnTo>
                    <a:pt x="121" y="517"/>
                  </a:lnTo>
                  <a:lnTo>
                    <a:pt x="117" y="515"/>
                  </a:lnTo>
                  <a:lnTo>
                    <a:pt x="115" y="512"/>
                  </a:lnTo>
                  <a:lnTo>
                    <a:pt x="111" y="509"/>
                  </a:lnTo>
                  <a:lnTo>
                    <a:pt x="107" y="506"/>
                  </a:lnTo>
                  <a:lnTo>
                    <a:pt x="104" y="502"/>
                  </a:lnTo>
                  <a:lnTo>
                    <a:pt x="101" y="500"/>
                  </a:lnTo>
                  <a:lnTo>
                    <a:pt x="97" y="496"/>
                  </a:lnTo>
                  <a:lnTo>
                    <a:pt x="94" y="492"/>
                  </a:lnTo>
                  <a:lnTo>
                    <a:pt x="90" y="488"/>
                  </a:lnTo>
                  <a:lnTo>
                    <a:pt x="87" y="485"/>
                  </a:lnTo>
                  <a:lnTo>
                    <a:pt x="84" y="481"/>
                  </a:lnTo>
                  <a:lnTo>
                    <a:pt x="80" y="477"/>
                  </a:lnTo>
                  <a:lnTo>
                    <a:pt x="77" y="473"/>
                  </a:lnTo>
                  <a:lnTo>
                    <a:pt x="75" y="470"/>
                  </a:lnTo>
                  <a:lnTo>
                    <a:pt x="71" y="466"/>
                  </a:lnTo>
                  <a:lnTo>
                    <a:pt x="68" y="461"/>
                  </a:lnTo>
                  <a:lnTo>
                    <a:pt x="66" y="457"/>
                  </a:lnTo>
                  <a:lnTo>
                    <a:pt x="63" y="453"/>
                  </a:lnTo>
                  <a:lnTo>
                    <a:pt x="61" y="450"/>
                  </a:lnTo>
                  <a:lnTo>
                    <a:pt x="58" y="446"/>
                  </a:lnTo>
                  <a:lnTo>
                    <a:pt x="56" y="441"/>
                  </a:lnTo>
                  <a:lnTo>
                    <a:pt x="53" y="437"/>
                  </a:lnTo>
                  <a:lnTo>
                    <a:pt x="52" y="435"/>
                  </a:lnTo>
                  <a:lnTo>
                    <a:pt x="50" y="430"/>
                  </a:lnTo>
                  <a:lnTo>
                    <a:pt x="48" y="426"/>
                  </a:lnTo>
                  <a:lnTo>
                    <a:pt x="46" y="422"/>
                  </a:lnTo>
                  <a:lnTo>
                    <a:pt x="45" y="420"/>
                  </a:lnTo>
                  <a:lnTo>
                    <a:pt x="43" y="415"/>
                  </a:lnTo>
                  <a:lnTo>
                    <a:pt x="42" y="411"/>
                  </a:lnTo>
                  <a:lnTo>
                    <a:pt x="41" y="408"/>
                  </a:lnTo>
                  <a:lnTo>
                    <a:pt x="40" y="405"/>
                  </a:lnTo>
                  <a:lnTo>
                    <a:pt x="38" y="401"/>
                  </a:lnTo>
                  <a:lnTo>
                    <a:pt x="37" y="397"/>
                  </a:lnTo>
                  <a:lnTo>
                    <a:pt x="36" y="393"/>
                  </a:lnTo>
                  <a:lnTo>
                    <a:pt x="36" y="390"/>
                  </a:lnTo>
                  <a:lnTo>
                    <a:pt x="35" y="386"/>
                  </a:lnTo>
                  <a:lnTo>
                    <a:pt x="35" y="382"/>
                  </a:lnTo>
                  <a:lnTo>
                    <a:pt x="33" y="378"/>
                  </a:lnTo>
                  <a:lnTo>
                    <a:pt x="33" y="375"/>
                  </a:lnTo>
                  <a:lnTo>
                    <a:pt x="33" y="371"/>
                  </a:lnTo>
                  <a:lnTo>
                    <a:pt x="33" y="368"/>
                  </a:lnTo>
                  <a:lnTo>
                    <a:pt x="33" y="365"/>
                  </a:lnTo>
                  <a:lnTo>
                    <a:pt x="33" y="361"/>
                  </a:lnTo>
                  <a:lnTo>
                    <a:pt x="33" y="357"/>
                  </a:lnTo>
                  <a:lnTo>
                    <a:pt x="33" y="354"/>
                  </a:lnTo>
                  <a:lnTo>
                    <a:pt x="33" y="351"/>
                  </a:lnTo>
                  <a:lnTo>
                    <a:pt x="35" y="347"/>
                  </a:lnTo>
                  <a:lnTo>
                    <a:pt x="35" y="343"/>
                  </a:lnTo>
                  <a:lnTo>
                    <a:pt x="36" y="339"/>
                  </a:lnTo>
                  <a:lnTo>
                    <a:pt x="36" y="337"/>
                  </a:lnTo>
                  <a:lnTo>
                    <a:pt x="37" y="333"/>
                  </a:lnTo>
                  <a:lnTo>
                    <a:pt x="38" y="329"/>
                  </a:lnTo>
                  <a:lnTo>
                    <a:pt x="38" y="326"/>
                  </a:lnTo>
                  <a:lnTo>
                    <a:pt x="40" y="322"/>
                  </a:lnTo>
                  <a:lnTo>
                    <a:pt x="42" y="318"/>
                  </a:lnTo>
                  <a:lnTo>
                    <a:pt x="43" y="314"/>
                  </a:lnTo>
                  <a:lnTo>
                    <a:pt x="45" y="311"/>
                  </a:lnTo>
                  <a:lnTo>
                    <a:pt x="46" y="308"/>
                  </a:lnTo>
                  <a:lnTo>
                    <a:pt x="47" y="304"/>
                  </a:lnTo>
                  <a:lnTo>
                    <a:pt x="50" y="301"/>
                  </a:lnTo>
                  <a:lnTo>
                    <a:pt x="51" y="297"/>
                  </a:lnTo>
                  <a:lnTo>
                    <a:pt x="53" y="294"/>
                  </a:lnTo>
                  <a:lnTo>
                    <a:pt x="56" y="291"/>
                  </a:lnTo>
                  <a:lnTo>
                    <a:pt x="57" y="287"/>
                  </a:lnTo>
                  <a:lnTo>
                    <a:pt x="60" y="283"/>
                  </a:lnTo>
                  <a:lnTo>
                    <a:pt x="62" y="279"/>
                  </a:lnTo>
                  <a:lnTo>
                    <a:pt x="65" y="277"/>
                  </a:lnTo>
                  <a:lnTo>
                    <a:pt x="67" y="272"/>
                  </a:lnTo>
                  <a:lnTo>
                    <a:pt x="70" y="269"/>
                  </a:lnTo>
                  <a:lnTo>
                    <a:pt x="72" y="266"/>
                  </a:lnTo>
                  <a:lnTo>
                    <a:pt x="76" y="262"/>
                  </a:lnTo>
                  <a:lnTo>
                    <a:pt x="79" y="258"/>
                  </a:lnTo>
                  <a:lnTo>
                    <a:pt x="81" y="254"/>
                  </a:lnTo>
                  <a:lnTo>
                    <a:pt x="85" y="252"/>
                  </a:lnTo>
                  <a:lnTo>
                    <a:pt x="89" y="248"/>
                  </a:lnTo>
                  <a:lnTo>
                    <a:pt x="91" y="244"/>
                  </a:lnTo>
                  <a:lnTo>
                    <a:pt x="95" y="241"/>
                  </a:lnTo>
                  <a:lnTo>
                    <a:pt x="99" y="238"/>
                  </a:lnTo>
                  <a:lnTo>
                    <a:pt x="104" y="234"/>
                  </a:lnTo>
                  <a:lnTo>
                    <a:pt x="104" y="233"/>
                  </a:lnTo>
                  <a:lnTo>
                    <a:pt x="105" y="232"/>
                  </a:lnTo>
                  <a:lnTo>
                    <a:pt x="105" y="238"/>
                  </a:lnTo>
                  <a:lnTo>
                    <a:pt x="105" y="243"/>
                  </a:lnTo>
                  <a:lnTo>
                    <a:pt x="106" y="248"/>
                  </a:lnTo>
                  <a:lnTo>
                    <a:pt x="107" y="253"/>
                  </a:lnTo>
                  <a:lnTo>
                    <a:pt x="107" y="257"/>
                  </a:lnTo>
                  <a:lnTo>
                    <a:pt x="109" y="259"/>
                  </a:lnTo>
                  <a:lnTo>
                    <a:pt x="110" y="262"/>
                  </a:lnTo>
                  <a:lnTo>
                    <a:pt x="114" y="264"/>
                  </a:lnTo>
                  <a:lnTo>
                    <a:pt x="115" y="266"/>
                  </a:lnTo>
                  <a:lnTo>
                    <a:pt x="119" y="267"/>
                  </a:lnTo>
                  <a:lnTo>
                    <a:pt x="121" y="267"/>
                  </a:lnTo>
                  <a:lnTo>
                    <a:pt x="125" y="267"/>
                  </a:lnTo>
                  <a:lnTo>
                    <a:pt x="130" y="264"/>
                  </a:lnTo>
                  <a:lnTo>
                    <a:pt x="135" y="261"/>
                  </a:lnTo>
                  <a:lnTo>
                    <a:pt x="137" y="258"/>
                  </a:lnTo>
                  <a:lnTo>
                    <a:pt x="139" y="254"/>
                  </a:lnTo>
                  <a:lnTo>
                    <a:pt x="140" y="251"/>
                  </a:lnTo>
                  <a:lnTo>
                    <a:pt x="141" y="246"/>
                  </a:lnTo>
                  <a:lnTo>
                    <a:pt x="140" y="242"/>
                  </a:lnTo>
                  <a:lnTo>
                    <a:pt x="140" y="238"/>
                  </a:lnTo>
                  <a:lnTo>
                    <a:pt x="139" y="233"/>
                  </a:lnTo>
                  <a:lnTo>
                    <a:pt x="139" y="228"/>
                  </a:lnTo>
                  <a:lnTo>
                    <a:pt x="139" y="223"/>
                  </a:lnTo>
                  <a:lnTo>
                    <a:pt x="137" y="218"/>
                  </a:lnTo>
                  <a:lnTo>
                    <a:pt x="137" y="212"/>
                  </a:lnTo>
                  <a:lnTo>
                    <a:pt x="137" y="207"/>
                  </a:lnTo>
                  <a:lnTo>
                    <a:pt x="141" y="204"/>
                  </a:lnTo>
                  <a:lnTo>
                    <a:pt x="144" y="202"/>
                  </a:lnTo>
                  <a:lnTo>
                    <a:pt x="147" y="200"/>
                  </a:lnTo>
                  <a:lnTo>
                    <a:pt x="151" y="198"/>
                  </a:lnTo>
                  <a:lnTo>
                    <a:pt x="154" y="195"/>
                  </a:lnTo>
                  <a:lnTo>
                    <a:pt x="159" y="193"/>
                  </a:lnTo>
                  <a:lnTo>
                    <a:pt x="161" y="192"/>
                  </a:lnTo>
                  <a:lnTo>
                    <a:pt x="166" y="189"/>
                  </a:lnTo>
                  <a:lnTo>
                    <a:pt x="169" y="187"/>
                  </a:lnTo>
                  <a:lnTo>
                    <a:pt x="172" y="185"/>
                  </a:lnTo>
                  <a:lnTo>
                    <a:pt x="177" y="183"/>
                  </a:lnTo>
                  <a:lnTo>
                    <a:pt x="181" y="180"/>
                  </a:lnTo>
                  <a:lnTo>
                    <a:pt x="185" y="179"/>
                  </a:lnTo>
                  <a:lnTo>
                    <a:pt x="189" y="177"/>
                  </a:lnTo>
                  <a:lnTo>
                    <a:pt x="192" y="175"/>
                  </a:lnTo>
                  <a:lnTo>
                    <a:pt x="197" y="174"/>
                  </a:lnTo>
                  <a:lnTo>
                    <a:pt x="197" y="177"/>
                  </a:lnTo>
                  <a:lnTo>
                    <a:pt x="197" y="180"/>
                  </a:lnTo>
                  <a:lnTo>
                    <a:pt x="197" y="185"/>
                  </a:lnTo>
                  <a:lnTo>
                    <a:pt x="199" y="189"/>
                  </a:lnTo>
                  <a:lnTo>
                    <a:pt x="199" y="193"/>
                  </a:lnTo>
                  <a:lnTo>
                    <a:pt x="199" y="197"/>
                  </a:lnTo>
                  <a:lnTo>
                    <a:pt x="200" y="200"/>
                  </a:lnTo>
                  <a:lnTo>
                    <a:pt x="200" y="204"/>
                  </a:lnTo>
                  <a:lnTo>
                    <a:pt x="200" y="207"/>
                  </a:lnTo>
                  <a:lnTo>
                    <a:pt x="201" y="210"/>
                  </a:lnTo>
                  <a:lnTo>
                    <a:pt x="204" y="213"/>
                  </a:lnTo>
                  <a:lnTo>
                    <a:pt x="206" y="216"/>
                  </a:lnTo>
                  <a:lnTo>
                    <a:pt x="208" y="217"/>
                  </a:lnTo>
                  <a:lnTo>
                    <a:pt x="211" y="218"/>
                  </a:lnTo>
                  <a:lnTo>
                    <a:pt x="214" y="218"/>
                  </a:lnTo>
                  <a:lnTo>
                    <a:pt x="218" y="218"/>
                  </a:lnTo>
                  <a:lnTo>
                    <a:pt x="224" y="214"/>
                  </a:lnTo>
                  <a:lnTo>
                    <a:pt x="229" y="209"/>
                  </a:lnTo>
                  <a:lnTo>
                    <a:pt x="230" y="207"/>
                  </a:lnTo>
                  <a:lnTo>
                    <a:pt x="231" y="203"/>
                  </a:lnTo>
                  <a:lnTo>
                    <a:pt x="233" y="199"/>
                  </a:lnTo>
                  <a:lnTo>
                    <a:pt x="234" y="195"/>
                  </a:lnTo>
                  <a:lnTo>
                    <a:pt x="233" y="192"/>
                  </a:lnTo>
                  <a:lnTo>
                    <a:pt x="233" y="188"/>
                  </a:lnTo>
                  <a:lnTo>
                    <a:pt x="231" y="183"/>
                  </a:lnTo>
                  <a:lnTo>
                    <a:pt x="231" y="179"/>
                  </a:lnTo>
                  <a:lnTo>
                    <a:pt x="230" y="173"/>
                  </a:lnTo>
                  <a:lnTo>
                    <a:pt x="230" y="168"/>
                  </a:lnTo>
                  <a:lnTo>
                    <a:pt x="230" y="163"/>
                  </a:lnTo>
                  <a:lnTo>
                    <a:pt x="230" y="158"/>
                  </a:lnTo>
                  <a:lnTo>
                    <a:pt x="234" y="155"/>
                  </a:lnTo>
                  <a:lnTo>
                    <a:pt x="238" y="154"/>
                  </a:lnTo>
                  <a:lnTo>
                    <a:pt x="241" y="153"/>
                  </a:lnTo>
                  <a:lnTo>
                    <a:pt x="245" y="150"/>
                  </a:lnTo>
                  <a:lnTo>
                    <a:pt x="249" y="149"/>
                  </a:lnTo>
                  <a:lnTo>
                    <a:pt x="253" y="148"/>
                  </a:lnTo>
                  <a:lnTo>
                    <a:pt x="256" y="145"/>
                  </a:lnTo>
                  <a:lnTo>
                    <a:pt x="260" y="144"/>
                  </a:lnTo>
                  <a:lnTo>
                    <a:pt x="264" y="143"/>
                  </a:lnTo>
                  <a:lnTo>
                    <a:pt x="268" y="142"/>
                  </a:lnTo>
                  <a:lnTo>
                    <a:pt x="270" y="139"/>
                  </a:lnTo>
                  <a:lnTo>
                    <a:pt x="275" y="138"/>
                  </a:lnTo>
                  <a:lnTo>
                    <a:pt x="278" y="137"/>
                  </a:lnTo>
                  <a:lnTo>
                    <a:pt x="283" y="135"/>
                  </a:lnTo>
                  <a:lnTo>
                    <a:pt x="286" y="134"/>
                  </a:lnTo>
                  <a:lnTo>
                    <a:pt x="290" y="133"/>
                  </a:lnTo>
                  <a:lnTo>
                    <a:pt x="290" y="137"/>
                  </a:lnTo>
                  <a:lnTo>
                    <a:pt x="290" y="142"/>
                  </a:lnTo>
                  <a:lnTo>
                    <a:pt x="290" y="148"/>
                  </a:lnTo>
                  <a:lnTo>
                    <a:pt x="290" y="153"/>
                  </a:lnTo>
                  <a:lnTo>
                    <a:pt x="290" y="157"/>
                  </a:lnTo>
                  <a:lnTo>
                    <a:pt x="291" y="162"/>
                  </a:lnTo>
                  <a:lnTo>
                    <a:pt x="291" y="165"/>
                  </a:lnTo>
                  <a:lnTo>
                    <a:pt x="293" y="170"/>
                  </a:lnTo>
                  <a:lnTo>
                    <a:pt x="293" y="174"/>
                  </a:lnTo>
                  <a:lnTo>
                    <a:pt x="295" y="178"/>
                  </a:lnTo>
                  <a:lnTo>
                    <a:pt x="296" y="180"/>
                  </a:lnTo>
                  <a:lnTo>
                    <a:pt x="299" y="183"/>
                  </a:lnTo>
                  <a:lnTo>
                    <a:pt x="304" y="185"/>
                  </a:lnTo>
                  <a:lnTo>
                    <a:pt x="310" y="185"/>
                  </a:lnTo>
                  <a:lnTo>
                    <a:pt x="313" y="184"/>
                  </a:lnTo>
                  <a:lnTo>
                    <a:pt x="315" y="183"/>
                  </a:lnTo>
                  <a:lnTo>
                    <a:pt x="318" y="180"/>
                  </a:lnTo>
                  <a:lnTo>
                    <a:pt x="320" y="178"/>
                  </a:lnTo>
                  <a:lnTo>
                    <a:pt x="321" y="174"/>
                  </a:lnTo>
                  <a:lnTo>
                    <a:pt x="324" y="170"/>
                  </a:lnTo>
                  <a:lnTo>
                    <a:pt x="324" y="167"/>
                  </a:lnTo>
                  <a:lnTo>
                    <a:pt x="325" y="162"/>
                  </a:lnTo>
                  <a:lnTo>
                    <a:pt x="325" y="158"/>
                  </a:lnTo>
                  <a:lnTo>
                    <a:pt x="325" y="153"/>
                  </a:lnTo>
                  <a:lnTo>
                    <a:pt x="325" y="148"/>
                  </a:lnTo>
                  <a:lnTo>
                    <a:pt x="325" y="142"/>
                  </a:lnTo>
                  <a:lnTo>
                    <a:pt x="324" y="135"/>
                  </a:lnTo>
                  <a:lnTo>
                    <a:pt x="324" y="130"/>
                  </a:lnTo>
                  <a:lnTo>
                    <a:pt x="324" y="124"/>
                  </a:lnTo>
                  <a:lnTo>
                    <a:pt x="324" y="119"/>
                  </a:lnTo>
                  <a:lnTo>
                    <a:pt x="326" y="117"/>
                  </a:lnTo>
                  <a:lnTo>
                    <a:pt x="331" y="115"/>
                  </a:lnTo>
                  <a:lnTo>
                    <a:pt x="334" y="114"/>
                  </a:lnTo>
                  <a:lnTo>
                    <a:pt x="338" y="112"/>
                  </a:lnTo>
                  <a:lnTo>
                    <a:pt x="340" y="110"/>
                  </a:lnTo>
                  <a:lnTo>
                    <a:pt x="344" y="109"/>
                  </a:lnTo>
                  <a:lnTo>
                    <a:pt x="347" y="108"/>
                  </a:lnTo>
                  <a:lnTo>
                    <a:pt x="350" y="107"/>
                  </a:lnTo>
                  <a:lnTo>
                    <a:pt x="353" y="105"/>
                  </a:lnTo>
                  <a:lnTo>
                    <a:pt x="357" y="104"/>
                  </a:lnTo>
                  <a:lnTo>
                    <a:pt x="362" y="102"/>
                  </a:lnTo>
                  <a:lnTo>
                    <a:pt x="368" y="100"/>
                  </a:lnTo>
                  <a:lnTo>
                    <a:pt x="374" y="97"/>
                  </a:lnTo>
                  <a:lnTo>
                    <a:pt x="380" y="95"/>
                  </a:lnTo>
                  <a:lnTo>
                    <a:pt x="384" y="93"/>
                  </a:lnTo>
                  <a:lnTo>
                    <a:pt x="390" y="90"/>
                  </a:lnTo>
                  <a:lnTo>
                    <a:pt x="395" y="88"/>
                  </a:lnTo>
                  <a:lnTo>
                    <a:pt x="400" y="87"/>
                  </a:lnTo>
                  <a:lnTo>
                    <a:pt x="404" y="84"/>
                  </a:lnTo>
                  <a:lnTo>
                    <a:pt x="408" y="83"/>
                  </a:lnTo>
                  <a:lnTo>
                    <a:pt x="412" y="80"/>
                  </a:lnTo>
                  <a:lnTo>
                    <a:pt x="417" y="79"/>
                  </a:lnTo>
                  <a:lnTo>
                    <a:pt x="420" y="77"/>
                  </a:lnTo>
                  <a:lnTo>
                    <a:pt x="424" y="74"/>
                  </a:lnTo>
                  <a:lnTo>
                    <a:pt x="428" y="72"/>
                  </a:lnTo>
                  <a:lnTo>
                    <a:pt x="432" y="70"/>
                  </a:lnTo>
                  <a:lnTo>
                    <a:pt x="435" y="69"/>
                  </a:lnTo>
                  <a:lnTo>
                    <a:pt x="439" y="66"/>
                  </a:lnTo>
                  <a:lnTo>
                    <a:pt x="443" y="65"/>
                  </a:lnTo>
                  <a:lnTo>
                    <a:pt x="447" y="63"/>
                  </a:lnTo>
                  <a:lnTo>
                    <a:pt x="449" y="61"/>
                  </a:lnTo>
                  <a:lnTo>
                    <a:pt x="453" y="60"/>
                  </a:lnTo>
                  <a:lnTo>
                    <a:pt x="455" y="58"/>
                  </a:lnTo>
                  <a:lnTo>
                    <a:pt x="459" y="56"/>
                  </a:lnTo>
                  <a:lnTo>
                    <a:pt x="462" y="55"/>
                  </a:lnTo>
                  <a:lnTo>
                    <a:pt x="466" y="54"/>
                  </a:lnTo>
                  <a:lnTo>
                    <a:pt x="468" y="53"/>
                  </a:lnTo>
                  <a:lnTo>
                    <a:pt x="472" y="51"/>
                  </a:lnTo>
                  <a:lnTo>
                    <a:pt x="477" y="49"/>
                  </a:lnTo>
                  <a:lnTo>
                    <a:pt x="482" y="46"/>
                  </a:lnTo>
                  <a:lnTo>
                    <a:pt x="487" y="44"/>
                  </a:lnTo>
                  <a:lnTo>
                    <a:pt x="493" y="43"/>
                  </a:lnTo>
                  <a:lnTo>
                    <a:pt x="497" y="40"/>
                  </a:lnTo>
                  <a:lnTo>
                    <a:pt x="501" y="39"/>
                  </a:lnTo>
                  <a:lnTo>
                    <a:pt x="506" y="38"/>
                  </a:lnTo>
                  <a:lnTo>
                    <a:pt x="509" y="38"/>
                  </a:lnTo>
                  <a:lnTo>
                    <a:pt x="507" y="40"/>
                  </a:lnTo>
                  <a:lnTo>
                    <a:pt x="504" y="45"/>
                  </a:lnTo>
                  <a:lnTo>
                    <a:pt x="502" y="49"/>
                  </a:lnTo>
                  <a:lnTo>
                    <a:pt x="501" y="54"/>
                  </a:lnTo>
                  <a:lnTo>
                    <a:pt x="498" y="58"/>
                  </a:lnTo>
                  <a:lnTo>
                    <a:pt x="496" y="63"/>
                  </a:lnTo>
                  <a:lnTo>
                    <a:pt x="493" y="66"/>
                  </a:lnTo>
                  <a:lnTo>
                    <a:pt x="492" y="72"/>
                  </a:lnTo>
                  <a:lnTo>
                    <a:pt x="489" y="74"/>
                  </a:lnTo>
                  <a:lnTo>
                    <a:pt x="488" y="78"/>
                  </a:lnTo>
                  <a:lnTo>
                    <a:pt x="487" y="82"/>
                  </a:lnTo>
                  <a:lnTo>
                    <a:pt x="484" y="84"/>
                  </a:lnTo>
                  <a:lnTo>
                    <a:pt x="481" y="90"/>
                  </a:lnTo>
                  <a:lnTo>
                    <a:pt x="479" y="95"/>
                  </a:lnTo>
                  <a:lnTo>
                    <a:pt x="476" y="100"/>
                  </a:lnTo>
                  <a:lnTo>
                    <a:pt x="474" y="105"/>
                  </a:lnTo>
                  <a:lnTo>
                    <a:pt x="473" y="109"/>
                  </a:lnTo>
                  <a:lnTo>
                    <a:pt x="472" y="114"/>
                  </a:lnTo>
                  <a:lnTo>
                    <a:pt x="469" y="117"/>
                  </a:lnTo>
                  <a:lnTo>
                    <a:pt x="469" y="120"/>
                  </a:lnTo>
                  <a:lnTo>
                    <a:pt x="468" y="123"/>
                  </a:lnTo>
                  <a:lnTo>
                    <a:pt x="468" y="125"/>
                  </a:lnTo>
                  <a:lnTo>
                    <a:pt x="469" y="130"/>
                  </a:lnTo>
                  <a:lnTo>
                    <a:pt x="472" y="135"/>
                  </a:lnTo>
                  <a:lnTo>
                    <a:pt x="474" y="140"/>
                  </a:lnTo>
                  <a:lnTo>
                    <a:pt x="478" y="143"/>
                  </a:lnTo>
                  <a:lnTo>
                    <a:pt x="481" y="144"/>
                  </a:lnTo>
                  <a:lnTo>
                    <a:pt x="484" y="145"/>
                  </a:lnTo>
                  <a:lnTo>
                    <a:pt x="487" y="147"/>
                  </a:lnTo>
                  <a:lnTo>
                    <a:pt x="493" y="148"/>
                  </a:lnTo>
                  <a:lnTo>
                    <a:pt x="497" y="148"/>
                  </a:lnTo>
                  <a:lnTo>
                    <a:pt x="502" y="148"/>
                  </a:lnTo>
                  <a:lnTo>
                    <a:pt x="504" y="148"/>
                  </a:lnTo>
                  <a:lnTo>
                    <a:pt x="507" y="148"/>
                  </a:lnTo>
                  <a:lnTo>
                    <a:pt x="511" y="148"/>
                  </a:lnTo>
                  <a:lnTo>
                    <a:pt x="514" y="149"/>
                  </a:lnTo>
                  <a:lnTo>
                    <a:pt x="517" y="149"/>
                  </a:lnTo>
                  <a:lnTo>
                    <a:pt x="521" y="149"/>
                  </a:lnTo>
                  <a:lnTo>
                    <a:pt x="524" y="149"/>
                  </a:lnTo>
                  <a:lnTo>
                    <a:pt x="528" y="149"/>
                  </a:lnTo>
                  <a:lnTo>
                    <a:pt x="532" y="149"/>
                  </a:lnTo>
                  <a:lnTo>
                    <a:pt x="537" y="149"/>
                  </a:lnTo>
                  <a:lnTo>
                    <a:pt x="542" y="149"/>
                  </a:lnTo>
                  <a:lnTo>
                    <a:pt x="547" y="149"/>
                  </a:lnTo>
                  <a:lnTo>
                    <a:pt x="549" y="148"/>
                  </a:lnTo>
                  <a:lnTo>
                    <a:pt x="553" y="148"/>
                  </a:lnTo>
                  <a:lnTo>
                    <a:pt x="557" y="148"/>
                  </a:lnTo>
                  <a:lnTo>
                    <a:pt x="562" y="148"/>
                  </a:lnTo>
                  <a:lnTo>
                    <a:pt x="564" y="148"/>
                  </a:lnTo>
                  <a:lnTo>
                    <a:pt x="569" y="148"/>
                  </a:lnTo>
                  <a:lnTo>
                    <a:pt x="573" y="148"/>
                  </a:lnTo>
                  <a:lnTo>
                    <a:pt x="578" y="148"/>
                  </a:lnTo>
                  <a:lnTo>
                    <a:pt x="582" y="148"/>
                  </a:lnTo>
                  <a:lnTo>
                    <a:pt x="586" y="148"/>
                  </a:lnTo>
                  <a:lnTo>
                    <a:pt x="589" y="148"/>
                  </a:lnTo>
                  <a:lnTo>
                    <a:pt x="594" y="148"/>
                  </a:lnTo>
                  <a:lnTo>
                    <a:pt x="597" y="148"/>
                  </a:lnTo>
                  <a:lnTo>
                    <a:pt x="601" y="148"/>
                  </a:lnTo>
                  <a:lnTo>
                    <a:pt x="605" y="148"/>
                  </a:lnTo>
                  <a:lnTo>
                    <a:pt x="608" y="149"/>
                  </a:lnTo>
                  <a:lnTo>
                    <a:pt x="607" y="152"/>
                  </a:lnTo>
                  <a:lnTo>
                    <a:pt x="606" y="154"/>
                  </a:lnTo>
                  <a:lnTo>
                    <a:pt x="605" y="158"/>
                  </a:lnTo>
                  <a:lnTo>
                    <a:pt x="603" y="162"/>
                  </a:lnTo>
                  <a:lnTo>
                    <a:pt x="602" y="165"/>
                  </a:lnTo>
                  <a:lnTo>
                    <a:pt x="600" y="170"/>
                  </a:lnTo>
                  <a:lnTo>
                    <a:pt x="598" y="174"/>
                  </a:lnTo>
                  <a:lnTo>
                    <a:pt x="597" y="179"/>
                  </a:lnTo>
                  <a:lnTo>
                    <a:pt x="596" y="183"/>
                  </a:lnTo>
                  <a:lnTo>
                    <a:pt x="593" y="187"/>
                  </a:lnTo>
                  <a:lnTo>
                    <a:pt x="592" y="190"/>
                  </a:lnTo>
                  <a:lnTo>
                    <a:pt x="591" y="195"/>
                  </a:lnTo>
                  <a:lnTo>
                    <a:pt x="589" y="199"/>
                  </a:lnTo>
                  <a:lnTo>
                    <a:pt x="587" y="203"/>
                  </a:lnTo>
                  <a:lnTo>
                    <a:pt x="586" y="207"/>
                  </a:lnTo>
                  <a:lnTo>
                    <a:pt x="584" y="209"/>
                  </a:lnTo>
                  <a:lnTo>
                    <a:pt x="582" y="214"/>
                  </a:lnTo>
                  <a:lnTo>
                    <a:pt x="581" y="219"/>
                  </a:lnTo>
                  <a:lnTo>
                    <a:pt x="578" y="223"/>
                  </a:lnTo>
                  <a:lnTo>
                    <a:pt x="577" y="227"/>
                  </a:lnTo>
                  <a:lnTo>
                    <a:pt x="576" y="231"/>
                  </a:lnTo>
                  <a:lnTo>
                    <a:pt x="574" y="233"/>
                  </a:lnTo>
                  <a:lnTo>
                    <a:pt x="573" y="237"/>
                  </a:lnTo>
                  <a:lnTo>
                    <a:pt x="573" y="239"/>
                  </a:lnTo>
                  <a:lnTo>
                    <a:pt x="571" y="243"/>
                  </a:lnTo>
                  <a:lnTo>
                    <a:pt x="571" y="247"/>
                  </a:lnTo>
                  <a:lnTo>
                    <a:pt x="571" y="249"/>
                  </a:lnTo>
                  <a:lnTo>
                    <a:pt x="571" y="253"/>
                  </a:lnTo>
                  <a:lnTo>
                    <a:pt x="574" y="253"/>
                  </a:lnTo>
                  <a:lnTo>
                    <a:pt x="578" y="253"/>
                  </a:lnTo>
                  <a:lnTo>
                    <a:pt x="582" y="253"/>
                  </a:lnTo>
                  <a:lnTo>
                    <a:pt x="587" y="253"/>
                  </a:lnTo>
                  <a:lnTo>
                    <a:pt x="591" y="253"/>
                  </a:lnTo>
                  <a:lnTo>
                    <a:pt x="596" y="253"/>
                  </a:lnTo>
                  <a:lnTo>
                    <a:pt x="600" y="254"/>
                  </a:lnTo>
                  <a:lnTo>
                    <a:pt x="603" y="254"/>
                  </a:lnTo>
                  <a:lnTo>
                    <a:pt x="603" y="252"/>
                  </a:lnTo>
                  <a:lnTo>
                    <a:pt x="605" y="249"/>
                  </a:lnTo>
                  <a:lnTo>
                    <a:pt x="607" y="246"/>
                  </a:lnTo>
                  <a:lnTo>
                    <a:pt x="608" y="242"/>
                  </a:lnTo>
                  <a:lnTo>
                    <a:pt x="610" y="237"/>
                  </a:lnTo>
                  <a:lnTo>
                    <a:pt x="612" y="232"/>
                  </a:lnTo>
                  <a:lnTo>
                    <a:pt x="615" y="227"/>
                  </a:lnTo>
                  <a:lnTo>
                    <a:pt x="616" y="222"/>
                  </a:lnTo>
                  <a:lnTo>
                    <a:pt x="618" y="217"/>
                  </a:lnTo>
                  <a:lnTo>
                    <a:pt x="620" y="212"/>
                  </a:lnTo>
                  <a:lnTo>
                    <a:pt x="622" y="207"/>
                  </a:lnTo>
                  <a:lnTo>
                    <a:pt x="623" y="202"/>
                  </a:lnTo>
                  <a:lnTo>
                    <a:pt x="625" y="198"/>
                  </a:lnTo>
                  <a:lnTo>
                    <a:pt x="627" y="193"/>
                  </a:lnTo>
                  <a:lnTo>
                    <a:pt x="628" y="189"/>
                  </a:lnTo>
                  <a:lnTo>
                    <a:pt x="630" y="187"/>
                  </a:lnTo>
                  <a:lnTo>
                    <a:pt x="631" y="182"/>
                  </a:lnTo>
                  <a:lnTo>
                    <a:pt x="632" y="179"/>
                  </a:lnTo>
                  <a:lnTo>
                    <a:pt x="633" y="175"/>
                  </a:lnTo>
                  <a:lnTo>
                    <a:pt x="635" y="173"/>
                  </a:lnTo>
                  <a:lnTo>
                    <a:pt x="637" y="167"/>
                  </a:lnTo>
                  <a:lnTo>
                    <a:pt x="640" y="162"/>
                  </a:lnTo>
                  <a:lnTo>
                    <a:pt x="640" y="157"/>
                  </a:lnTo>
                  <a:lnTo>
                    <a:pt x="641" y="152"/>
                  </a:lnTo>
                  <a:lnTo>
                    <a:pt x="641" y="148"/>
                  </a:lnTo>
                  <a:lnTo>
                    <a:pt x="642" y="144"/>
                  </a:lnTo>
                  <a:lnTo>
                    <a:pt x="642" y="142"/>
                  </a:lnTo>
                  <a:lnTo>
                    <a:pt x="642" y="138"/>
                  </a:lnTo>
                  <a:lnTo>
                    <a:pt x="641" y="135"/>
                  </a:lnTo>
                  <a:lnTo>
                    <a:pt x="641" y="133"/>
                  </a:lnTo>
                  <a:lnTo>
                    <a:pt x="640" y="129"/>
                  </a:lnTo>
                  <a:lnTo>
                    <a:pt x="637" y="127"/>
                  </a:lnTo>
                  <a:lnTo>
                    <a:pt x="635" y="123"/>
                  </a:lnTo>
                  <a:lnTo>
                    <a:pt x="632" y="122"/>
                  </a:lnTo>
                  <a:lnTo>
                    <a:pt x="628" y="119"/>
                  </a:lnTo>
                  <a:lnTo>
                    <a:pt x="625" y="118"/>
                  </a:lnTo>
                  <a:lnTo>
                    <a:pt x="620" y="117"/>
                  </a:lnTo>
                  <a:lnTo>
                    <a:pt x="615" y="117"/>
                  </a:lnTo>
                  <a:lnTo>
                    <a:pt x="611" y="115"/>
                  </a:lnTo>
                  <a:lnTo>
                    <a:pt x="608" y="115"/>
                  </a:lnTo>
                  <a:lnTo>
                    <a:pt x="605" y="114"/>
                  </a:lnTo>
                  <a:lnTo>
                    <a:pt x="602" y="114"/>
                  </a:lnTo>
                  <a:lnTo>
                    <a:pt x="597" y="114"/>
                  </a:lnTo>
                  <a:lnTo>
                    <a:pt x="594" y="114"/>
                  </a:lnTo>
                  <a:lnTo>
                    <a:pt x="589" y="114"/>
                  </a:lnTo>
                  <a:lnTo>
                    <a:pt x="586" y="114"/>
                  </a:lnTo>
                  <a:lnTo>
                    <a:pt x="582" y="114"/>
                  </a:lnTo>
                  <a:lnTo>
                    <a:pt x="577" y="114"/>
                  </a:lnTo>
                  <a:lnTo>
                    <a:pt x="572" y="114"/>
                  </a:lnTo>
                  <a:lnTo>
                    <a:pt x="567" y="114"/>
                  </a:lnTo>
                  <a:lnTo>
                    <a:pt x="562" y="114"/>
                  </a:lnTo>
                  <a:lnTo>
                    <a:pt x="557" y="115"/>
                  </a:lnTo>
                  <a:lnTo>
                    <a:pt x="551" y="115"/>
                  </a:lnTo>
                  <a:lnTo>
                    <a:pt x="546" y="115"/>
                  </a:lnTo>
                  <a:lnTo>
                    <a:pt x="541" y="115"/>
                  </a:lnTo>
                  <a:lnTo>
                    <a:pt x="536" y="115"/>
                  </a:lnTo>
                  <a:lnTo>
                    <a:pt x="531" y="115"/>
                  </a:lnTo>
                  <a:lnTo>
                    <a:pt x="526" y="115"/>
                  </a:lnTo>
                  <a:lnTo>
                    <a:pt x="521" y="115"/>
                  </a:lnTo>
                  <a:lnTo>
                    <a:pt x="516" y="115"/>
                  </a:lnTo>
                  <a:lnTo>
                    <a:pt x="512" y="115"/>
                  </a:lnTo>
                  <a:lnTo>
                    <a:pt x="508" y="115"/>
                  </a:lnTo>
                  <a:lnTo>
                    <a:pt x="509" y="112"/>
                  </a:lnTo>
                  <a:lnTo>
                    <a:pt x="511" y="108"/>
                  </a:lnTo>
                  <a:lnTo>
                    <a:pt x="513" y="104"/>
                  </a:lnTo>
                  <a:lnTo>
                    <a:pt x="514" y="100"/>
                  </a:lnTo>
                  <a:lnTo>
                    <a:pt x="517" y="97"/>
                  </a:lnTo>
                  <a:lnTo>
                    <a:pt x="518" y="93"/>
                  </a:lnTo>
                  <a:lnTo>
                    <a:pt x="519" y="89"/>
                  </a:lnTo>
                  <a:lnTo>
                    <a:pt x="522" y="87"/>
                  </a:lnTo>
                  <a:lnTo>
                    <a:pt x="524" y="82"/>
                  </a:lnTo>
                  <a:lnTo>
                    <a:pt x="526" y="77"/>
                  </a:lnTo>
                  <a:lnTo>
                    <a:pt x="527" y="73"/>
                  </a:lnTo>
                  <a:lnTo>
                    <a:pt x="529" y="70"/>
                  </a:lnTo>
                  <a:lnTo>
                    <a:pt x="532" y="65"/>
                  </a:lnTo>
                  <a:lnTo>
                    <a:pt x="533" y="63"/>
                  </a:lnTo>
                  <a:lnTo>
                    <a:pt x="534" y="59"/>
                  </a:lnTo>
                  <a:lnTo>
                    <a:pt x="537" y="56"/>
                  </a:lnTo>
                  <a:lnTo>
                    <a:pt x="538" y="50"/>
                  </a:lnTo>
                  <a:lnTo>
                    <a:pt x="542" y="44"/>
                  </a:lnTo>
                  <a:lnTo>
                    <a:pt x="543" y="39"/>
                  </a:lnTo>
                  <a:lnTo>
                    <a:pt x="546" y="35"/>
                  </a:lnTo>
                  <a:lnTo>
                    <a:pt x="546" y="30"/>
                  </a:lnTo>
                  <a:lnTo>
                    <a:pt x="547" y="26"/>
                  </a:lnTo>
                  <a:lnTo>
                    <a:pt x="547" y="24"/>
                  </a:lnTo>
                  <a:lnTo>
                    <a:pt x="548" y="20"/>
                  </a:lnTo>
                  <a:lnTo>
                    <a:pt x="546" y="14"/>
                  </a:lnTo>
                  <a:lnTo>
                    <a:pt x="544" y="10"/>
                  </a:lnTo>
                  <a:lnTo>
                    <a:pt x="542" y="8"/>
                  </a:lnTo>
                  <a:lnTo>
                    <a:pt x="541" y="5"/>
                  </a:lnTo>
                  <a:lnTo>
                    <a:pt x="538" y="4"/>
                  </a:lnTo>
                  <a:lnTo>
                    <a:pt x="536" y="3"/>
                  </a:lnTo>
                  <a:lnTo>
                    <a:pt x="532" y="1"/>
                  </a:lnTo>
                  <a:lnTo>
                    <a:pt x="527" y="0"/>
                  </a:lnTo>
                  <a:lnTo>
                    <a:pt x="524" y="0"/>
                  </a:lnTo>
                  <a:lnTo>
                    <a:pt x="522" y="0"/>
                  </a:lnTo>
                  <a:lnTo>
                    <a:pt x="518" y="0"/>
                  </a:lnTo>
                  <a:lnTo>
                    <a:pt x="516" y="1"/>
                  </a:lnTo>
                  <a:lnTo>
                    <a:pt x="511" y="1"/>
                  </a:lnTo>
                  <a:lnTo>
                    <a:pt x="507" y="3"/>
                  </a:lnTo>
                  <a:lnTo>
                    <a:pt x="502" y="3"/>
                  </a:lnTo>
                  <a:lnTo>
                    <a:pt x="498" y="5"/>
                  </a:lnTo>
                  <a:lnTo>
                    <a:pt x="492" y="5"/>
                  </a:lnTo>
                  <a:lnTo>
                    <a:pt x="486" y="8"/>
                  </a:lnTo>
                  <a:lnTo>
                    <a:pt x="482" y="9"/>
                  </a:lnTo>
                  <a:lnTo>
                    <a:pt x="479" y="10"/>
                  </a:lnTo>
                  <a:lnTo>
                    <a:pt x="476" y="11"/>
                  </a:lnTo>
                  <a:lnTo>
                    <a:pt x="473" y="13"/>
                  </a:lnTo>
                  <a:lnTo>
                    <a:pt x="469" y="14"/>
                  </a:lnTo>
                  <a:lnTo>
                    <a:pt x="466" y="15"/>
                  </a:lnTo>
                  <a:lnTo>
                    <a:pt x="462" y="18"/>
                  </a:lnTo>
                  <a:lnTo>
                    <a:pt x="458" y="19"/>
                  </a:lnTo>
                  <a:lnTo>
                    <a:pt x="453" y="21"/>
                  </a:lnTo>
                  <a:lnTo>
                    <a:pt x="449" y="23"/>
                  </a:lnTo>
                  <a:lnTo>
                    <a:pt x="445" y="25"/>
                  </a:lnTo>
                  <a:lnTo>
                    <a:pt x="442" y="28"/>
                  </a:lnTo>
                  <a:lnTo>
                    <a:pt x="437" y="29"/>
                  </a:lnTo>
                  <a:lnTo>
                    <a:pt x="432" y="31"/>
                  </a:lnTo>
                  <a:lnTo>
                    <a:pt x="427" y="34"/>
                  </a:lnTo>
                  <a:lnTo>
                    <a:pt x="422" y="38"/>
                  </a:lnTo>
                  <a:lnTo>
                    <a:pt x="417" y="40"/>
                  </a:lnTo>
                  <a:lnTo>
                    <a:pt x="410" y="43"/>
                  </a:lnTo>
                  <a:lnTo>
                    <a:pt x="405" y="46"/>
                  </a:lnTo>
                  <a:lnTo>
                    <a:pt x="400" y="50"/>
                  </a:lnTo>
                  <a:lnTo>
                    <a:pt x="397" y="50"/>
                  </a:lnTo>
                  <a:lnTo>
                    <a:pt x="393" y="53"/>
                  </a:lnTo>
                  <a:lnTo>
                    <a:pt x="389" y="54"/>
                  </a:lnTo>
                  <a:lnTo>
                    <a:pt x="385" y="56"/>
                  </a:lnTo>
                  <a:lnTo>
                    <a:pt x="380" y="58"/>
                  </a:lnTo>
                  <a:lnTo>
                    <a:pt x="377" y="60"/>
                  </a:lnTo>
                  <a:lnTo>
                    <a:pt x="372" y="63"/>
                  </a:lnTo>
                  <a:lnTo>
                    <a:pt x="367" y="64"/>
                  </a:lnTo>
                  <a:lnTo>
                    <a:pt x="360" y="66"/>
                  </a:lnTo>
                  <a:lnTo>
                    <a:pt x="355" y="69"/>
                  </a:lnTo>
                  <a:lnTo>
                    <a:pt x="349" y="70"/>
                  </a:lnTo>
                  <a:lnTo>
                    <a:pt x="344" y="74"/>
                  </a:lnTo>
                  <a:lnTo>
                    <a:pt x="340" y="75"/>
                  </a:lnTo>
                  <a:lnTo>
                    <a:pt x="338" y="77"/>
                  </a:lnTo>
                  <a:lnTo>
                    <a:pt x="334" y="77"/>
                  </a:lnTo>
                  <a:lnTo>
                    <a:pt x="331" y="79"/>
                  </a:lnTo>
                  <a:lnTo>
                    <a:pt x="325" y="82"/>
                  </a:lnTo>
                  <a:lnTo>
                    <a:pt x="319" y="84"/>
                  </a:lnTo>
                  <a:lnTo>
                    <a:pt x="314" y="85"/>
                  </a:lnTo>
                  <a:lnTo>
                    <a:pt x="310" y="88"/>
                  </a:lnTo>
                  <a:lnTo>
                    <a:pt x="306" y="89"/>
                  </a:lnTo>
                  <a:lnTo>
                    <a:pt x="303" y="90"/>
                  </a:lnTo>
                  <a:lnTo>
                    <a:pt x="298" y="92"/>
                  </a:lnTo>
                  <a:lnTo>
                    <a:pt x="295" y="93"/>
                  </a:lnTo>
                  <a:lnTo>
                    <a:pt x="290" y="95"/>
                  </a:lnTo>
                  <a:lnTo>
                    <a:pt x="286" y="97"/>
                  </a:lnTo>
                  <a:lnTo>
                    <a:pt x="283" y="98"/>
                  </a:lnTo>
                  <a:lnTo>
                    <a:pt x="278" y="100"/>
                  </a:lnTo>
                  <a:lnTo>
                    <a:pt x="274" y="102"/>
                  </a:lnTo>
                  <a:lnTo>
                    <a:pt x="270" y="103"/>
                  </a:lnTo>
                  <a:lnTo>
                    <a:pt x="265" y="105"/>
                  </a:lnTo>
                  <a:lnTo>
                    <a:pt x="261" y="107"/>
                  </a:lnTo>
                  <a:lnTo>
                    <a:pt x="256" y="109"/>
                  </a:lnTo>
                  <a:lnTo>
                    <a:pt x="253" y="110"/>
                  </a:lnTo>
                  <a:lnTo>
                    <a:pt x="249" y="112"/>
                  </a:lnTo>
                  <a:lnTo>
                    <a:pt x="244" y="114"/>
                  </a:lnTo>
                  <a:lnTo>
                    <a:pt x="240" y="115"/>
                  </a:lnTo>
                  <a:lnTo>
                    <a:pt x="236" y="117"/>
                  </a:lnTo>
                  <a:lnTo>
                    <a:pt x="231" y="119"/>
                  </a:lnTo>
                  <a:lnTo>
                    <a:pt x="228" y="120"/>
                  </a:lnTo>
                  <a:lnTo>
                    <a:pt x="224" y="123"/>
                  </a:lnTo>
                  <a:lnTo>
                    <a:pt x="219" y="124"/>
                  </a:lnTo>
                  <a:lnTo>
                    <a:pt x="215" y="127"/>
                  </a:lnTo>
                  <a:lnTo>
                    <a:pt x="211" y="128"/>
                  </a:lnTo>
                  <a:lnTo>
                    <a:pt x="206" y="129"/>
                  </a:lnTo>
                  <a:lnTo>
                    <a:pt x="203" y="132"/>
                  </a:lnTo>
                  <a:lnTo>
                    <a:pt x="199" y="134"/>
                  </a:lnTo>
                  <a:lnTo>
                    <a:pt x="195" y="135"/>
                  </a:lnTo>
                  <a:lnTo>
                    <a:pt x="191" y="138"/>
                  </a:lnTo>
                  <a:lnTo>
                    <a:pt x="187" y="140"/>
                  </a:lnTo>
                  <a:lnTo>
                    <a:pt x="182" y="142"/>
                  </a:lnTo>
                  <a:lnTo>
                    <a:pt x="179" y="143"/>
                  </a:lnTo>
                  <a:lnTo>
                    <a:pt x="175" y="145"/>
                  </a:lnTo>
                  <a:lnTo>
                    <a:pt x="171" y="148"/>
                  </a:lnTo>
                  <a:lnTo>
                    <a:pt x="166" y="149"/>
                  </a:lnTo>
                  <a:lnTo>
                    <a:pt x="162" y="152"/>
                  </a:lnTo>
                  <a:lnTo>
                    <a:pt x="159" y="153"/>
                  </a:lnTo>
                  <a:lnTo>
                    <a:pt x="155" y="155"/>
                  </a:lnTo>
                  <a:lnTo>
                    <a:pt x="151" y="157"/>
                  </a:lnTo>
                  <a:lnTo>
                    <a:pt x="147" y="159"/>
                  </a:lnTo>
                  <a:lnTo>
                    <a:pt x="144" y="162"/>
                  </a:lnTo>
                  <a:lnTo>
                    <a:pt x="141" y="164"/>
                  </a:lnTo>
                  <a:lnTo>
                    <a:pt x="137" y="165"/>
                  </a:lnTo>
                  <a:lnTo>
                    <a:pt x="134" y="168"/>
                  </a:lnTo>
                  <a:lnTo>
                    <a:pt x="130" y="170"/>
                  </a:lnTo>
                  <a:lnTo>
                    <a:pt x="127" y="173"/>
                  </a:lnTo>
                  <a:lnTo>
                    <a:pt x="124" y="174"/>
                  </a:lnTo>
                  <a:lnTo>
                    <a:pt x="120" y="177"/>
                  </a:lnTo>
                  <a:lnTo>
                    <a:pt x="116" y="179"/>
                  </a:lnTo>
                  <a:lnTo>
                    <a:pt x="114" y="182"/>
                  </a:lnTo>
                  <a:lnTo>
                    <a:pt x="107" y="185"/>
                  </a:lnTo>
                  <a:lnTo>
                    <a:pt x="101" y="190"/>
                  </a:lnTo>
                  <a:lnTo>
                    <a:pt x="95" y="194"/>
                  </a:lnTo>
                  <a:lnTo>
                    <a:pt x="90" y="199"/>
                  </a:lnTo>
                  <a:lnTo>
                    <a:pt x="84" y="204"/>
                  </a:lnTo>
                  <a:lnTo>
                    <a:pt x="80" y="209"/>
                  </a:lnTo>
                  <a:lnTo>
                    <a:pt x="75" y="213"/>
                  </a:lnTo>
                  <a:lnTo>
                    <a:pt x="71" y="218"/>
                  </a:lnTo>
                  <a:lnTo>
                    <a:pt x="66" y="221"/>
                  </a:lnTo>
                  <a:lnTo>
                    <a:pt x="63" y="226"/>
                  </a:lnTo>
                  <a:lnTo>
                    <a:pt x="58" y="229"/>
                  </a:lnTo>
                  <a:lnTo>
                    <a:pt x="56" y="233"/>
                  </a:lnTo>
                  <a:lnTo>
                    <a:pt x="52" y="238"/>
                  </a:lnTo>
                  <a:lnTo>
                    <a:pt x="48" y="242"/>
                  </a:lnTo>
                  <a:lnTo>
                    <a:pt x="45" y="246"/>
                  </a:lnTo>
                  <a:lnTo>
                    <a:pt x="42" y="251"/>
                  </a:lnTo>
                  <a:lnTo>
                    <a:pt x="38" y="254"/>
                  </a:lnTo>
                  <a:lnTo>
                    <a:pt x="36" y="258"/>
                  </a:lnTo>
                  <a:lnTo>
                    <a:pt x="32" y="263"/>
                  </a:lnTo>
                  <a:lnTo>
                    <a:pt x="30" y="267"/>
                  </a:lnTo>
                  <a:lnTo>
                    <a:pt x="27" y="271"/>
                  </a:lnTo>
                  <a:lnTo>
                    <a:pt x="26" y="276"/>
                  </a:lnTo>
                  <a:lnTo>
                    <a:pt x="22" y="279"/>
                  </a:lnTo>
                  <a:lnTo>
                    <a:pt x="20" y="284"/>
                  </a:lnTo>
                  <a:lnTo>
                    <a:pt x="18" y="288"/>
                  </a:lnTo>
                  <a:lnTo>
                    <a:pt x="16" y="292"/>
                  </a:lnTo>
                  <a:lnTo>
                    <a:pt x="13" y="296"/>
                  </a:lnTo>
                  <a:lnTo>
                    <a:pt x="12" y="301"/>
                  </a:lnTo>
                  <a:lnTo>
                    <a:pt x="11" y="304"/>
                  </a:lnTo>
                  <a:lnTo>
                    <a:pt x="10" y="309"/>
                  </a:lnTo>
                  <a:lnTo>
                    <a:pt x="7" y="313"/>
                  </a:lnTo>
                  <a:lnTo>
                    <a:pt x="6" y="317"/>
                  </a:lnTo>
                  <a:lnTo>
                    <a:pt x="5" y="322"/>
                  </a:lnTo>
                  <a:lnTo>
                    <a:pt x="5" y="326"/>
                  </a:lnTo>
                  <a:lnTo>
                    <a:pt x="2" y="331"/>
                  </a:lnTo>
                  <a:lnTo>
                    <a:pt x="2" y="334"/>
                  </a:lnTo>
                  <a:lnTo>
                    <a:pt x="1" y="338"/>
                  </a:lnTo>
                  <a:lnTo>
                    <a:pt x="1" y="343"/>
                  </a:lnTo>
                  <a:lnTo>
                    <a:pt x="0" y="347"/>
                  </a:lnTo>
                  <a:lnTo>
                    <a:pt x="0" y="352"/>
                  </a:lnTo>
                  <a:lnTo>
                    <a:pt x="0" y="356"/>
                  </a:lnTo>
                  <a:lnTo>
                    <a:pt x="0" y="361"/>
                  </a:lnTo>
                  <a:lnTo>
                    <a:pt x="0" y="365"/>
                  </a:lnTo>
                  <a:lnTo>
                    <a:pt x="0" y="368"/>
                  </a:lnTo>
                  <a:lnTo>
                    <a:pt x="0" y="373"/>
                  </a:lnTo>
                  <a:lnTo>
                    <a:pt x="0" y="377"/>
                  </a:lnTo>
                  <a:lnTo>
                    <a:pt x="0" y="381"/>
                  </a:lnTo>
                  <a:lnTo>
                    <a:pt x="1" y="386"/>
                  </a:lnTo>
                  <a:lnTo>
                    <a:pt x="1" y="390"/>
                  </a:lnTo>
                  <a:lnTo>
                    <a:pt x="2" y="395"/>
                  </a:lnTo>
                  <a:lnTo>
                    <a:pt x="3" y="398"/>
                  </a:lnTo>
                  <a:lnTo>
                    <a:pt x="5" y="403"/>
                  </a:lnTo>
                  <a:lnTo>
                    <a:pt x="6" y="407"/>
                  </a:lnTo>
                  <a:lnTo>
                    <a:pt x="7" y="412"/>
                  </a:lnTo>
                  <a:lnTo>
                    <a:pt x="8" y="416"/>
                  </a:lnTo>
                  <a:lnTo>
                    <a:pt x="10" y="421"/>
                  </a:lnTo>
                  <a:lnTo>
                    <a:pt x="11" y="425"/>
                  </a:lnTo>
                  <a:lnTo>
                    <a:pt x="13" y="430"/>
                  </a:lnTo>
                  <a:lnTo>
                    <a:pt x="15" y="433"/>
                  </a:lnTo>
                  <a:lnTo>
                    <a:pt x="17" y="438"/>
                  </a:lnTo>
                  <a:lnTo>
                    <a:pt x="20" y="442"/>
                  </a:lnTo>
                  <a:lnTo>
                    <a:pt x="21" y="447"/>
                  </a:lnTo>
                  <a:lnTo>
                    <a:pt x="23" y="452"/>
                  </a:lnTo>
                  <a:lnTo>
                    <a:pt x="26" y="456"/>
                  </a:lnTo>
                  <a:lnTo>
                    <a:pt x="28" y="461"/>
                  </a:lnTo>
                  <a:lnTo>
                    <a:pt x="32" y="466"/>
                  </a:lnTo>
                  <a:lnTo>
                    <a:pt x="33" y="470"/>
                  </a:lnTo>
                  <a:lnTo>
                    <a:pt x="37" y="475"/>
                  </a:lnTo>
                  <a:lnTo>
                    <a:pt x="40" y="478"/>
                  </a:lnTo>
                  <a:lnTo>
                    <a:pt x="43" y="485"/>
                  </a:lnTo>
                  <a:lnTo>
                    <a:pt x="47" y="488"/>
                  </a:lnTo>
                  <a:lnTo>
                    <a:pt x="51" y="493"/>
                  </a:lnTo>
                  <a:lnTo>
                    <a:pt x="55" y="498"/>
                  </a:lnTo>
                  <a:lnTo>
                    <a:pt x="58" y="504"/>
                  </a:lnTo>
                  <a:lnTo>
                    <a:pt x="62" y="507"/>
                  </a:lnTo>
                  <a:lnTo>
                    <a:pt x="66" y="512"/>
                  </a:lnTo>
                  <a:lnTo>
                    <a:pt x="70" y="516"/>
                  </a:lnTo>
                  <a:lnTo>
                    <a:pt x="74" y="520"/>
                  </a:lnTo>
                  <a:lnTo>
                    <a:pt x="77" y="524"/>
                  </a:lnTo>
                  <a:lnTo>
                    <a:pt x="82" y="527"/>
                  </a:lnTo>
                  <a:lnTo>
                    <a:pt x="85" y="531"/>
                  </a:lnTo>
                  <a:lnTo>
                    <a:pt x="90" y="535"/>
                  </a:lnTo>
                  <a:lnTo>
                    <a:pt x="94" y="539"/>
                  </a:lnTo>
                  <a:lnTo>
                    <a:pt x="99" y="541"/>
                  </a:lnTo>
                  <a:lnTo>
                    <a:pt x="102" y="545"/>
                  </a:lnTo>
                  <a:lnTo>
                    <a:pt x="107" y="549"/>
                  </a:lnTo>
                  <a:lnTo>
                    <a:pt x="110" y="551"/>
                  </a:lnTo>
                  <a:lnTo>
                    <a:pt x="115" y="554"/>
                  </a:lnTo>
                  <a:lnTo>
                    <a:pt x="119" y="556"/>
                  </a:lnTo>
                  <a:lnTo>
                    <a:pt x="124" y="559"/>
                  </a:lnTo>
                  <a:lnTo>
                    <a:pt x="127" y="560"/>
                  </a:lnTo>
                  <a:lnTo>
                    <a:pt x="131" y="564"/>
                  </a:lnTo>
                  <a:lnTo>
                    <a:pt x="135" y="565"/>
                  </a:lnTo>
                  <a:lnTo>
                    <a:pt x="140" y="567"/>
                  </a:lnTo>
                  <a:lnTo>
                    <a:pt x="144" y="570"/>
                  </a:lnTo>
                  <a:lnTo>
                    <a:pt x="147" y="571"/>
                  </a:lnTo>
                  <a:lnTo>
                    <a:pt x="152" y="572"/>
                  </a:lnTo>
                  <a:lnTo>
                    <a:pt x="156" y="575"/>
                  </a:lnTo>
                  <a:lnTo>
                    <a:pt x="160" y="576"/>
                  </a:lnTo>
                  <a:lnTo>
                    <a:pt x="165" y="577"/>
                  </a:lnTo>
                  <a:lnTo>
                    <a:pt x="169" y="579"/>
                  </a:lnTo>
                  <a:lnTo>
                    <a:pt x="174" y="580"/>
                  </a:lnTo>
                  <a:lnTo>
                    <a:pt x="177" y="581"/>
                  </a:lnTo>
                  <a:lnTo>
                    <a:pt x="181" y="582"/>
                  </a:lnTo>
                  <a:lnTo>
                    <a:pt x="185" y="582"/>
                  </a:lnTo>
                  <a:lnTo>
                    <a:pt x="189" y="584"/>
                  </a:lnTo>
                  <a:lnTo>
                    <a:pt x="192" y="584"/>
                  </a:lnTo>
                  <a:lnTo>
                    <a:pt x="196" y="585"/>
                  </a:lnTo>
                  <a:lnTo>
                    <a:pt x="200" y="585"/>
                  </a:lnTo>
                  <a:lnTo>
                    <a:pt x="204" y="586"/>
                  </a:lnTo>
                  <a:lnTo>
                    <a:pt x="206" y="586"/>
                  </a:lnTo>
                  <a:lnTo>
                    <a:pt x="210" y="587"/>
                  </a:lnTo>
                  <a:lnTo>
                    <a:pt x="214" y="587"/>
                  </a:lnTo>
                  <a:lnTo>
                    <a:pt x="218" y="587"/>
                  </a:lnTo>
                  <a:lnTo>
                    <a:pt x="220" y="587"/>
                  </a:lnTo>
                  <a:lnTo>
                    <a:pt x="224" y="587"/>
                  </a:lnTo>
                  <a:lnTo>
                    <a:pt x="228" y="587"/>
                  </a:lnTo>
                  <a:lnTo>
                    <a:pt x="230" y="589"/>
                  </a:lnTo>
                  <a:lnTo>
                    <a:pt x="236" y="587"/>
                  </a:lnTo>
                  <a:lnTo>
                    <a:pt x="243" y="587"/>
                  </a:lnTo>
                  <a:lnTo>
                    <a:pt x="248" y="587"/>
                  </a:lnTo>
                  <a:lnTo>
                    <a:pt x="253" y="586"/>
                  </a:lnTo>
                  <a:lnTo>
                    <a:pt x="256" y="585"/>
                  </a:lnTo>
                  <a:lnTo>
                    <a:pt x="261" y="585"/>
                  </a:lnTo>
                  <a:lnTo>
                    <a:pt x="264" y="584"/>
                  </a:lnTo>
                  <a:lnTo>
                    <a:pt x="269" y="582"/>
                  </a:lnTo>
                  <a:lnTo>
                    <a:pt x="271" y="581"/>
                  </a:lnTo>
                  <a:lnTo>
                    <a:pt x="275" y="580"/>
                  </a:lnTo>
                  <a:lnTo>
                    <a:pt x="279" y="577"/>
                  </a:lnTo>
                  <a:lnTo>
                    <a:pt x="283" y="576"/>
                  </a:lnTo>
                  <a:lnTo>
                    <a:pt x="285" y="575"/>
                  </a:lnTo>
                  <a:lnTo>
                    <a:pt x="289" y="574"/>
                  </a:lnTo>
                  <a:lnTo>
                    <a:pt x="293" y="572"/>
                  </a:lnTo>
                  <a:lnTo>
                    <a:pt x="296" y="571"/>
                  </a:lnTo>
                  <a:lnTo>
                    <a:pt x="300" y="570"/>
                  </a:lnTo>
                  <a:lnTo>
                    <a:pt x="303" y="567"/>
                  </a:lnTo>
                  <a:lnTo>
                    <a:pt x="306" y="566"/>
                  </a:lnTo>
                  <a:lnTo>
                    <a:pt x="310" y="565"/>
                  </a:lnTo>
                  <a:lnTo>
                    <a:pt x="314" y="564"/>
                  </a:lnTo>
                  <a:lnTo>
                    <a:pt x="316" y="562"/>
                  </a:lnTo>
                  <a:lnTo>
                    <a:pt x="320" y="560"/>
                  </a:lnTo>
                  <a:lnTo>
                    <a:pt x="324" y="559"/>
                  </a:lnTo>
                  <a:lnTo>
                    <a:pt x="328" y="557"/>
                  </a:lnTo>
                  <a:lnTo>
                    <a:pt x="331" y="556"/>
                  </a:lnTo>
                  <a:lnTo>
                    <a:pt x="334" y="554"/>
                  </a:lnTo>
                  <a:lnTo>
                    <a:pt x="338" y="552"/>
                  </a:lnTo>
                  <a:lnTo>
                    <a:pt x="342" y="551"/>
                  </a:lnTo>
                  <a:lnTo>
                    <a:pt x="345" y="550"/>
                  </a:lnTo>
                  <a:lnTo>
                    <a:pt x="348" y="549"/>
                  </a:lnTo>
                  <a:lnTo>
                    <a:pt x="353" y="547"/>
                  </a:lnTo>
                  <a:lnTo>
                    <a:pt x="355" y="545"/>
                  </a:lnTo>
                  <a:lnTo>
                    <a:pt x="359" y="545"/>
                  </a:lnTo>
                  <a:lnTo>
                    <a:pt x="363" y="542"/>
                  </a:lnTo>
                  <a:lnTo>
                    <a:pt x="367" y="541"/>
                  </a:lnTo>
                  <a:lnTo>
                    <a:pt x="370" y="540"/>
                  </a:lnTo>
                  <a:lnTo>
                    <a:pt x="373" y="539"/>
                  </a:lnTo>
                  <a:lnTo>
                    <a:pt x="377" y="537"/>
                  </a:lnTo>
                  <a:lnTo>
                    <a:pt x="380" y="536"/>
                  </a:lnTo>
                  <a:lnTo>
                    <a:pt x="384" y="534"/>
                  </a:lnTo>
                  <a:lnTo>
                    <a:pt x="388" y="532"/>
                  </a:lnTo>
                  <a:lnTo>
                    <a:pt x="390" y="531"/>
                  </a:lnTo>
                  <a:lnTo>
                    <a:pt x="394" y="530"/>
                  </a:lnTo>
                  <a:lnTo>
                    <a:pt x="398" y="527"/>
                  </a:lnTo>
                  <a:lnTo>
                    <a:pt x="402" y="526"/>
                  </a:lnTo>
                  <a:lnTo>
                    <a:pt x="404" y="525"/>
                  </a:lnTo>
                  <a:lnTo>
                    <a:pt x="409" y="524"/>
                  </a:lnTo>
                  <a:lnTo>
                    <a:pt x="412" y="521"/>
                  </a:lnTo>
                  <a:lnTo>
                    <a:pt x="415" y="520"/>
                  </a:lnTo>
                  <a:lnTo>
                    <a:pt x="419" y="519"/>
                  </a:lnTo>
                  <a:lnTo>
                    <a:pt x="423" y="517"/>
                  </a:lnTo>
                  <a:lnTo>
                    <a:pt x="425" y="515"/>
                  </a:lnTo>
                  <a:lnTo>
                    <a:pt x="429" y="514"/>
                  </a:lnTo>
                  <a:lnTo>
                    <a:pt x="433" y="512"/>
                  </a:lnTo>
                  <a:lnTo>
                    <a:pt x="437" y="511"/>
                  </a:lnTo>
                  <a:lnTo>
                    <a:pt x="440" y="510"/>
                  </a:lnTo>
                  <a:lnTo>
                    <a:pt x="443" y="507"/>
                  </a:lnTo>
                  <a:lnTo>
                    <a:pt x="447" y="506"/>
                  </a:lnTo>
                  <a:lnTo>
                    <a:pt x="450" y="505"/>
                  </a:lnTo>
                  <a:lnTo>
                    <a:pt x="454" y="502"/>
                  </a:lnTo>
                  <a:lnTo>
                    <a:pt x="457" y="501"/>
                  </a:lnTo>
                  <a:lnTo>
                    <a:pt x="460" y="500"/>
                  </a:lnTo>
                  <a:lnTo>
                    <a:pt x="464" y="498"/>
                  </a:lnTo>
                  <a:lnTo>
                    <a:pt x="468" y="497"/>
                  </a:lnTo>
                  <a:lnTo>
                    <a:pt x="472" y="495"/>
                  </a:lnTo>
                  <a:lnTo>
                    <a:pt x="474" y="493"/>
                  </a:lnTo>
                  <a:lnTo>
                    <a:pt x="479" y="492"/>
                  </a:lnTo>
                  <a:lnTo>
                    <a:pt x="482" y="490"/>
                  </a:lnTo>
                  <a:lnTo>
                    <a:pt x="486" y="488"/>
                  </a:lnTo>
                  <a:lnTo>
                    <a:pt x="489" y="487"/>
                  </a:lnTo>
                  <a:lnTo>
                    <a:pt x="493" y="486"/>
                  </a:lnTo>
                  <a:lnTo>
                    <a:pt x="494" y="485"/>
                  </a:lnTo>
                  <a:lnTo>
                    <a:pt x="497" y="483"/>
                  </a:lnTo>
                  <a:lnTo>
                    <a:pt x="499" y="482"/>
                  </a:lnTo>
                  <a:lnTo>
                    <a:pt x="503" y="480"/>
                  </a:lnTo>
                  <a:lnTo>
                    <a:pt x="507" y="478"/>
                  </a:lnTo>
                  <a:lnTo>
                    <a:pt x="511" y="476"/>
                  </a:lnTo>
                  <a:lnTo>
                    <a:pt x="514" y="473"/>
                  </a:lnTo>
                  <a:lnTo>
                    <a:pt x="519" y="472"/>
                  </a:lnTo>
                  <a:lnTo>
                    <a:pt x="524" y="468"/>
                  </a:lnTo>
                  <a:lnTo>
                    <a:pt x="529" y="466"/>
                  </a:lnTo>
                  <a:lnTo>
                    <a:pt x="536" y="462"/>
                  </a:lnTo>
                  <a:lnTo>
                    <a:pt x="541" y="460"/>
                  </a:lnTo>
                  <a:lnTo>
                    <a:pt x="547" y="456"/>
                  </a:lnTo>
                  <a:lnTo>
                    <a:pt x="553" y="452"/>
                  </a:lnTo>
                  <a:lnTo>
                    <a:pt x="556" y="451"/>
                  </a:lnTo>
                  <a:lnTo>
                    <a:pt x="559" y="448"/>
                  </a:lnTo>
                  <a:lnTo>
                    <a:pt x="563" y="447"/>
                  </a:lnTo>
                  <a:lnTo>
                    <a:pt x="566" y="446"/>
                  </a:lnTo>
                  <a:lnTo>
                    <a:pt x="569" y="443"/>
                  </a:lnTo>
                  <a:lnTo>
                    <a:pt x="574" y="441"/>
                  </a:lnTo>
                  <a:lnTo>
                    <a:pt x="578" y="438"/>
                  </a:lnTo>
                  <a:lnTo>
                    <a:pt x="583" y="436"/>
                  </a:lnTo>
                  <a:lnTo>
                    <a:pt x="587" y="433"/>
                  </a:lnTo>
                  <a:lnTo>
                    <a:pt x="591" y="431"/>
                  </a:lnTo>
                  <a:lnTo>
                    <a:pt x="596" y="428"/>
                  </a:lnTo>
                  <a:lnTo>
                    <a:pt x="601" y="427"/>
                  </a:lnTo>
                  <a:lnTo>
                    <a:pt x="605" y="423"/>
                  </a:lnTo>
                  <a:lnTo>
                    <a:pt x="610" y="421"/>
                  </a:lnTo>
                  <a:lnTo>
                    <a:pt x="613" y="418"/>
                  </a:lnTo>
                  <a:lnTo>
                    <a:pt x="618" y="416"/>
                  </a:lnTo>
                  <a:lnTo>
                    <a:pt x="622" y="413"/>
                  </a:lnTo>
                  <a:lnTo>
                    <a:pt x="627" y="411"/>
                  </a:lnTo>
                  <a:lnTo>
                    <a:pt x="632" y="408"/>
                  </a:lnTo>
                  <a:lnTo>
                    <a:pt x="637" y="407"/>
                  </a:lnTo>
                  <a:lnTo>
                    <a:pt x="641" y="403"/>
                  </a:lnTo>
                  <a:lnTo>
                    <a:pt x="646" y="402"/>
                  </a:lnTo>
                  <a:lnTo>
                    <a:pt x="650" y="398"/>
                  </a:lnTo>
                  <a:lnTo>
                    <a:pt x="655" y="396"/>
                  </a:lnTo>
                  <a:lnTo>
                    <a:pt x="660" y="393"/>
                  </a:lnTo>
                  <a:lnTo>
                    <a:pt x="663" y="391"/>
                  </a:lnTo>
                  <a:lnTo>
                    <a:pt x="668" y="388"/>
                  </a:lnTo>
                  <a:lnTo>
                    <a:pt x="673" y="387"/>
                  </a:lnTo>
                  <a:lnTo>
                    <a:pt x="677" y="383"/>
                  </a:lnTo>
                  <a:lnTo>
                    <a:pt x="681" y="381"/>
                  </a:lnTo>
                  <a:lnTo>
                    <a:pt x="686" y="378"/>
                  </a:lnTo>
                  <a:lnTo>
                    <a:pt x="691" y="376"/>
                  </a:lnTo>
                  <a:lnTo>
                    <a:pt x="695" y="375"/>
                  </a:lnTo>
                  <a:lnTo>
                    <a:pt x="700" y="372"/>
                  </a:lnTo>
                  <a:lnTo>
                    <a:pt x="703" y="370"/>
                  </a:lnTo>
                  <a:lnTo>
                    <a:pt x="707" y="368"/>
                  </a:lnTo>
                  <a:lnTo>
                    <a:pt x="712" y="365"/>
                  </a:lnTo>
                  <a:lnTo>
                    <a:pt x="716" y="362"/>
                  </a:lnTo>
                  <a:lnTo>
                    <a:pt x="720" y="360"/>
                  </a:lnTo>
                  <a:lnTo>
                    <a:pt x="725" y="357"/>
                  </a:lnTo>
                  <a:lnTo>
                    <a:pt x="727" y="356"/>
                  </a:lnTo>
                  <a:lnTo>
                    <a:pt x="731" y="353"/>
                  </a:lnTo>
                  <a:lnTo>
                    <a:pt x="735" y="351"/>
                  </a:lnTo>
                  <a:lnTo>
                    <a:pt x="739" y="349"/>
                  </a:lnTo>
                  <a:lnTo>
                    <a:pt x="745" y="344"/>
                  </a:lnTo>
                  <a:lnTo>
                    <a:pt x="751" y="342"/>
                  </a:lnTo>
                  <a:lnTo>
                    <a:pt x="756" y="338"/>
                  </a:lnTo>
                  <a:lnTo>
                    <a:pt x="762" y="336"/>
                  </a:lnTo>
                  <a:lnTo>
                    <a:pt x="765" y="333"/>
                  </a:lnTo>
                  <a:lnTo>
                    <a:pt x="769" y="331"/>
                  </a:lnTo>
                  <a:lnTo>
                    <a:pt x="771" y="328"/>
                  </a:lnTo>
                  <a:lnTo>
                    <a:pt x="774" y="327"/>
                  </a:lnTo>
                  <a:lnTo>
                    <a:pt x="779" y="322"/>
                  </a:lnTo>
                  <a:lnTo>
                    <a:pt x="784" y="318"/>
                  </a:lnTo>
                  <a:lnTo>
                    <a:pt x="786" y="313"/>
                  </a:lnTo>
                  <a:lnTo>
                    <a:pt x="789" y="309"/>
                  </a:lnTo>
                  <a:lnTo>
                    <a:pt x="789" y="304"/>
                  </a:lnTo>
                  <a:lnTo>
                    <a:pt x="789" y="3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28"/>
            <p:cNvSpPr>
              <a:spLocks/>
            </p:cNvSpPr>
            <p:nvPr/>
          </p:nvSpPr>
          <p:spPr bwMode="auto">
            <a:xfrm>
              <a:off x="3623" y="1205"/>
              <a:ext cx="298" cy="220"/>
            </a:xfrm>
            <a:custGeom>
              <a:avLst/>
              <a:gdLst>
                <a:gd name="T0" fmla="*/ 15 w 596"/>
                <a:gd name="T1" fmla="*/ 1 h 440"/>
                <a:gd name="T2" fmla="*/ 14 w 596"/>
                <a:gd name="T3" fmla="*/ 1 h 440"/>
                <a:gd name="T4" fmla="*/ 13 w 596"/>
                <a:gd name="T5" fmla="*/ 1 h 440"/>
                <a:gd name="T6" fmla="*/ 12 w 596"/>
                <a:gd name="T7" fmla="*/ 1 h 440"/>
                <a:gd name="T8" fmla="*/ 11 w 596"/>
                <a:gd name="T9" fmla="*/ 1 h 440"/>
                <a:gd name="T10" fmla="*/ 10 w 596"/>
                <a:gd name="T11" fmla="*/ 1 h 440"/>
                <a:gd name="T12" fmla="*/ 9 w 596"/>
                <a:gd name="T13" fmla="*/ 1 h 440"/>
                <a:gd name="T14" fmla="*/ 8 w 596"/>
                <a:gd name="T15" fmla="*/ 1 h 440"/>
                <a:gd name="T16" fmla="*/ 8 w 596"/>
                <a:gd name="T17" fmla="*/ 1 h 440"/>
                <a:gd name="T18" fmla="*/ 9 w 596"/>
                <a:gd name="T19" fmla="*/ 2 h 440"/>
                <a:gd name="T20" fmla="*/ 9 w 596"/>
                <a:gd name="T21" fmla="*/ 2 h 440"/>
                <a:gd name="T22" fmla="*/ 8 w 596"/>
                <a:gd name="T23" fmla="*/ 3 h 440"/>
                <a:gd name="T24" fmla="*/ 7 w 596"/>
                <a:gd name="T25" fmla="*/ 4 h 440"/>
                <a:gd name="T26" fmla="*/ 6 w 596"/>
                <a:gd name="T27" fmla="*/ 5 h 440"/>
                <a:gd name="T28" fmla="*/ 5 w 596"/>
                <a:gd name="T29" fmla="*/ 6 h 440"/>
                <a:gd name="T30" fmla="*/ 4 w 596"/>
                <a:gd name="T31" fmla="*/ 7 h 440"/>
                <a:gd name="T32" fmla="*/ 2 w 596"/>
                <a:gd name="T33" fmla="*/ 8 h 440"/>
                <a:gd name="T34" fmla="*/ 2 w 596"/>
                <a:gd name="T35" fmla="*/ 9 h 440"/>
                <a:gd name="T36" fmla="*/ 1 w 596"/>
                <a:gd name="T37" fmla="*/ 10 h 440"/>
                <a:gd name="T38" fmla="*/ 1 w 596"/>
                <a:gd name="T39" fmla="*/ 10 h 440"/>
                <a:gd name="T40" fmla="*/ 1 w 596"/>
                <a:gd name="T41" fmla="*/ 11 h 440"/>
                <a:gd name="T42" fmla="*/ 1 w 596"/>
                <a:gd name="T43" fmla="*/ 12 h 440"/>
                <a:gd name="T44" fmla="*/ 1 w 596"/>
                <a:gd name="T45" fmla="*/ 13 h 440"/>
                <a:gd name="T46" fmla="*/ 2 w 596"/>
                <a:gd name="T47" fmla="*/ 13 h 440"/>
                <a:gd name="T48" fmla="*/ 2 w 596"/>
                <a:gd name="T49" fmla="*/ 12 h 440"/>
                <a:gd name="T50" fmla="*/ 2 w 596"/>
                <a:gd name="T51" fmla="*/ 11 h 440"/>
                <a:gd name="T52" fmla="*/ 2 w 596"/>
                <a:gd name="T53" fmla="*/ 10 h 440"/>
                <a:gd name="T54" fmla="*/ 3 w 596"/>
                <a:gd name="T55" fmla="*/ 9 h 440"/>
                <a:gd name="T56" fmla="*/ 4 w 596"/>
                <a:gd name="T57" fmla="*/ 8 h 440"/>
                <a:gd name="T58" fmla="*/ 5 w 596"/>
                <a:gd name="T59" fmla="*/ 7 h 440"/>
                <a:gd name="T60" fmla="*/ 6 w 596"/>
                <a:gd name="T61" fmla="*/ 6 h 440"/>
                <a:gd name="T62" fmla="*/ 7 w 596"/>
                <a:gd name="T63" fmla="*/ 5 h 440"/>
                <a:gd name="T64" fmla="*/ 8 w 596"/>
                <a:gd name="T65" fmla="*/ 4 h 440"/>
                <a:gd name="T66" fmla="*/ 10 w 596"/>
                <a:gd name="T67" fmla="*/ 3 h 440"/>
                <a:gd name="T68" fmla="*/ 10 w 596"/>
                <a:gd name="T69" fmla="*/ 3 h 440"/>
                <a:gd name="T70" fmla="*/ 10 w 596"/>
                <a:gd name="T71" fmla="*/ 4 h 440"/>
                <a:gd name="T72" fmla="*/ 11 w 596"/>
                <a:gd name="T73" fmla="*/ 5 h 440"/>
                <a:gd name="T74" fmla="*/ 12 w 596"/>
                <a:gd name="T75" fmla="*/ 5 h 440"/>
                <a:gd name="T76" fmla="*/ 13 w 596"/>
                <a:gd name="T77" fmla="*/ 4 h 440"/>
                <a:gd name="T78" fmla="*/ 13 w 596"/>
                <a:gd name="T79" fmla="*/ 5 h 440"/>
                <a:gd name="T80" fmla="*/ 14 w 596"/>
                <a:gd name="T81" fmla="*/ 6 h 440"/>
                <a:gd name="T82" fmla="*/ 15 w 596"/>
                <a:gd name="T83" fmla="*/ 5 h 440"/>
                <a:gd name="T84" fmla="*/ 14 w 596"/>
                <a:gd name="T85" fmla="*/ 4 h 440"/>
                <a:gd name="T86" fmla="*/ 13 w 596"/>
                <a:gd name="T87" fmla="*/ 3 h 440"/>
                <a:gd name="T88" fmla="*/ 12 w 596"/>
                <a:gd name="T89" fmla="*/ 4 h 440"/>
                <a:gd name="T90" fmla="*/ 11 w 596"/>
                <a:gd name="T91" fmla="*/ 4 h 440"/>
                <a:gd name="T92" fmla="*/ 11 w 596"/>
                <a:gd name="T93" fmla="*/ 3 h 440"/>
                <a:gd name="T94" fmla="*/ 11 w 596"/>
                <a:gd name="T95" fmla="*/ 2 h 440"/>
                <a:gd name="T96" fmla="*/ 12 w 596"/>
                <a:gd name="T97" fmla="*/ 2 h 440"/>
                <a:gd name="T98" fmla="*/ 13 w 596"/>
                <a:gd name="T99" fmla="*/ 2 h 440"/>
                <a:gd name="T100" fmla="*/ 14 w 596"/>
                <a:gd name="T101" fmla="*/ 2 h 440"/>
                <a:gd name="T102" fmla="*/ 15 w 596"/>
                <a:gd name="T103" fmla="*/ 3 h 440"/>
                <a:gd name="T104" fmla="*/ 16 w 596"/>
                <a:gd name="T105" fmla="*/ 3 h 440"/>
                <a:gd name="T106" fmla="*/ 17 w 596"/>
                <a:gd name="T107" fmla="*/ 3 h 440"/>
                <a:gd name="T108" fmla="*/ 18 w 596"/>
                <a:gd name="T109" fmla="*/ 3 h 440"/>
                <a:gd name="T110" fmla="*/ 19 w 596"/>
                <a:gd name="T111" fmla="*/ 3 h 440"/>
                <a:gd name="T112" fmla="*/ 19 w 596"/>
                <a:gd name="T113" fmla="*/ 2 h 440"/>
                <a:gd name="T114" fmla="*/ 18 w 596"/>
                <a:gd name="T115" fmla="*/ 2 h 440"/>
                <a:gd name="T116" fmla="*/ 17 w 596"/>
                <a:gd name="T117" fmla="*/ 2 h 440"/>
                <a:gd name="T118" fmla="*/ 16 w 596"/>
                <a:gd name="T119" fmla="*/ 2 h 44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96" h="440">
                  <a:moveTo>
                    <a:pt x="490" y="37"/>
                  </a:moveTo>
                  <a:lnTo>
                    <a:pt x="486" y="35"/>
                  </a:lnTo>
                  <a:lnTo>
                    <a:pt x="483" y="34"/>
                  </a:lnTo>
                  <a:lnTo>
                    <a:pt x="479" y="34"/>
                  </a:lnTo>
                  <a:lnTo>
                    <a:pt x="475" y="34"/>
                  </a:lnTo>
                  <a:lnTo>
                    <a:pt x="471" y="33"/>
                  </a:lnTo>
                  <a:lnTo>
                    <a:pt x="467" y="33"/>
                  </a:lnTo>
                  <a:lnTo>
                    <a:pt x="464" y="32"/>
                  </a:lnTo>
                  <a:lnTo>
                    <a:pt x="460" y="32"/>
                  </a:lnTo>
                  <a:lnTo>
                    <a:pt x="456" y="30"/>
                  </a:lnTo>
                  <a:lnTo>
                    <a:pt x="452" y="30"/>
                  </a:lnTo>
                  <a:lnTo>
                    <a:pt x="449" y="29"/>
                  </a:lnTo>
                  <a:lnTo>
                    <a:pt x="445" y="29"/>
                  </a:lnTo>
                  <a:lnTo>
                    <a:pt x="441" y="28"/>
                  </a:lnTo>
                  <a:lnTo>
                    <a:pt x="437" y="28"/>
                  </a:lnTo>
                  <a:lnTo>
                    <a:pt x="434" y="28"/>
                  </a:lnTo>
                  <a:lnTo>
                    <a:pt x="430" y="28"/>
                  </a:lnTo>
                  <a:lnTo>
                    <a:pt x="425" y="27"/>
                  </a:lnTo>
                  <a:lnTo>
                    <a:pt x="421" y="25"/>
                  </a:lnTo>
                  <a:lnTo>
                    <a:pt x="417" y="25"/>
                  </a:lnTo>
                  <a:lnTo>
                    <a:pt x="414" y="24"/>
                  </a:lnTo>
                  <a:lnTo>
                    <a:pt x="409" y="23"/>
                  </a:lnTo>
                  <a:lnTo>
                    <a:pt x="405" y="23"/>
                  </a:lnTo>
                  <a:lnTo>
                    <a:pt x="401" y="22"/>
                  </a:lnTo>
                  <a:lnTo>
                    <a:pt x="397" y="22"/>
                  </a:lnTo>
                  <a:lnTo>
                    <a:pt x="394" y="20"/>
                  </a:lnTo>
                  <a:lnTo>
                    <a:pt x="390" y="20"/>
                  </a:lnTo>
                  <a:lnTo>
                    <a:pt x="386" y="20"/>
                  </a:lnTo>
                  <a:lnTo>
                    <a:pt x="382" y="20"/>
                  </a:lnTo>
                  <a:lnTo>
                    <a:pt x="379" y="19"/>
                  </a:lnTo>
                  <a:lnTo>
                    <a:pt x="375" y="19"/>
                  </a:lnTo>
                  <a:lnTo>
                    <a:pt x="371" y="18"/>
                  </a:lnTo>
                  <a:lnTo>
                    <a:pt x="367" y="18"/>
                  </a:lnTo>
                  <a:lnTo>
                    <a:pt x="364" y="17"/>
                  </a:lnTo>
                  <a:lnTo>
                    <a:pt x="360" y="15"/>
                  </a:lnTo>
                  <a:lnTo>
                    <a:pt x="356" y="15"/>
                  </a:lnTo>
                  <a:lnTo>
                    <a:pt x="352" y="14"/>
                  </a:lnTo>
                  <a:lnTo>
                    <a:pt x="348" y="14"/>
                  </a:lnTo>
                  <a:lnTo>
                    <a:pt x="343" y="14"/>
                  </a:lnTo>
                  <a:lnTo>
                    <a:pt x="341" y="13"/>
                  </a:lnTo>
                  <a:lnTo>
                    <a:pt x="337" y="13"/>
                  </a:lnTo>
                  <a:lnTo>
                    <a:pt x="333" y="12"/>
                  </a:lnTo>
                  <a:lnTo>
                    <a:pt x="331" y="12"/>
                  </a:lnTo>
                  <a:lnTo>
                    <a:pt x="327" y="10"/>
                  </a:lnTo>
                  <a:lnTo>
                    <a:pt x="323" y="10"/>
                  </a:lnTo>
                  <a:lnTo>
                    <a:pt x="320" y="9"/>
                  </a:lnTo>
                  <a:lnTo>
                    <a:pt x="317" y="9"/>
                  </a:lnTo>
                  <a:lnTo>
                    <a:pt x="313" y="8"/>
                  </a:lnTo>
                  <a:lnTo>
                    <a:pt x="311" y="8"/>
                  </a:lnTo>
                  <a:lnTo>
                    <a:pt x="307" y="8"/>
                  </a:lnTo>
                  <a:lnTo>
                    <a:pt x="305" y="7"/>
                  </a:lnTo>
                  <a:lnTo>
                    <a:pt x="301" y="7"/>
                  </a:lnTo>
                  <a:lnTo>
                    <a:pt x="298" y="7"/>
                  </a:lnTo>
                  <a:lnTo>
                    <a:pt x="292" y="5"/>
                  </a:lnTo>
                  <a:lnTo>
                    <a:pt x="287" y="5"/>
                  </a:lnTo>
                  <a:lnTo>
                    <a:pt x="281" y="4"/>
                  </a:lnTo>
                  <a:lnTo>
                    <a:pt x="277" y="3"/>
                  </a:lnTo>
                  <a:lnTo>
                    <a:pt x="272" y="2"/>
                  </a:lnTo>
                  <a:lnTo>
                    <a:pt x="268" y="2"/>
                  </a:lnTo>
                  <a:lnTo>
                    <a:pt x="265" y="0"/>
                  </a:lnTo>
                  <a:lnTo>
                    <a:pt x="261" y="0"/>
                  </a:lnTo>
                  <a:lnTo>
                    <a:pt x="258" y="0"/>
                  </a:lnTo>
                  <a:lnTo>
                    <a:pt x="256" y="2"/>
                  </a:lnTo>
                  <a:lnTo>
                    <a:pt x="251" y="2"/>
                  </a:lnTo>
                  <a:lnTo>
                    <a:pt x="247" y="4"/>
                  </a:lnTo>
                  <a:lnTo>
                    <a:pt x="245" y="7"/>
                  </a:lnTo>
                  <a:lnTo>
                    <a:pt x="242" y="9"/>
                  </a:lnTo>
                  <a:lnTo>
                    <a:pt x="241" y="12"/>
                  </a:lnTo>
                  <a:lnTo>
                    <a:pt x="241" y="15"/>
                  </a:lnTo>
                  <a:lnTo>
                    <a:pt x="241" y="18"/>
                  </a:lnTo>
                  <a:lnTo>
                    <a:pt x="242" y="22"/>
                  </a:lnTo>
                  <a:lnTo>
                    <a:pt x="243" y="24"/>
                  </a:lnTo>
                  <a:lnTo>
                    <a:pt x="246" y="28"/>
                  </a:lnTo>
                  <a:lnTo>
                    <a:pt x="248" y="30"/>
                  </a:lnTo>
                  <a:lnTo>
                    <a:pt x="252" y="33"/>
                  </a:lnTo>
                  <a:lnTo>
                    <a:pt x="256" y="34"/>
                  </a:lnTo>
                  <a:lnTo>
                    <a:pt x="261" y="35"/>
                  </a:lnTo>
                  <a:lnTo>
                    <a:pt x="263" y="35"/>
                  </a:lnTo>
                  <a:lnTo>
                    <a:pt x="267" y="35"/>
                  </a:lnTo>
                  <a:lnTo>
                    <a:pt x="271" y="37"/>
                  </a:lnTo>
                  <a:lnTo>
                    <a:pt x="273" y="38"/>
                  </a:lnTo>
                  <a:lnTo>
                    <a:pt x="277" y="38"/>
                  </a:lnTo>
                  <a:lnTo>
                    <a:pt x="282" y="41"/>
                  </a:lnTo>
                  <a:lnTo>
                    <a:pt x="286" y="41"/>
                  </a:lnTo>
                  <a:lnTo>
                    <a:pt x="291" y="42"/>
                  </a:lnTo>
                  <a:lnTo>
                    <a:pt x="287" y="44"/>
                  </a:lnTo>
                  <a:lnTo>
                    <a:pt x="283" y="47"/>
                  </a:lnTo>
                  <a:lnTo>
                    <a:pt x="280" y="49"/>
                  </a:lnTo>
                  <a:lnTo>
                    <a:pt x="276" y="53"/>
                  </a:lnTo>
                  <a:lnTo>
                    <a:pt x="271" y="56"/>
                  </a:lnTo>
                  <a:lnTo>
                    <a:pt x="266" y="59"/>
                  </a:lnTo>
                  <a:lnTo>
                    <a:pt x="261" y="62"/>
                  </a:lnTo>
                  <a:lnTo>
                    <a:pt x="257" y="66"/>
                  </a:lnTo>
                  <a:lnTo>
                    <a:pt x="252" y="69"/>
                  </a:lnTo>
                  <a:lnTo>
                    <a:pt x="247" y="73"/>
                  </a:lnTo>
                  <a:lnTo>
                    <a:pt x="242" y="78"/>
                  </a:lnTo>
                  <a:lnTo>
                    <a:pt x="237" y="82"/>
                  </a:lnTo>
                  <a:lnTo>
                    <a:pt x="232" y="86"/>
                  </a:lnTo>
                  <a:lnTo>
                    <a:pt x="227" y="91"/>
                  </a:lnTo>
                  <a:lnTo>
                    <a:pt x="222" y="94"/>
                  </a:lnTo>
                  <a:lnTo>
                    <a:pt x="217" y="98"/>
                  </a:lnTo>
                  <a:lnTo>
                    <a:pt x="212" y="102"/>
                  </a:lnTo>
                  <a:lnTo>
                    <a:pt x="207" y="107"/>
                  </a:lnTo>
                  <a:lnTo>
                    <a:pt x="203" y="111"/>
                  </a:lnTo>
                  <a:lnTo>
                    <a:pt x="198" y="116"/>
                  </a:lnTo>
                  <a:lnTo>
                    <a:pt x="193" y="118"/>
                  </a:lnTo>
                  <a:lnTo>
                    <a:pt x="188" y="123"/>
                  </a:lnTo>
                  <a:lnTo>
                    <a:pt x="183" y="126"/>
                  </a:lnTo>
                  <a:lnTo>
                    <a:pt x="179" y="131"/>
                  </a:lnTo>
                  <a:lnTo>
                    <a:pt x="174" y="133"/>
                  </a:lnTo>
                  <a:lnTo>
                    <a:pt x="171" y="137"/>
                  </a:lnTo>
                  <a:lnTo>
                    <a:pt x="166" y="139"/>
                  </a:lnTo>
                  <a:lnTo>
                    <a:pt x="162" y="143"/>
                  </a:lnTo>
                  <a:lnTo>
                    <a:pt x="158" y="146"/>
                  </a:lnTo>
                  <a:lnTo>
                    <a:pt x="154" y="149"/>
                  </a:lnTo>
                  <a:lnTo>
                    <a:pt x="151" y="152"/>
                  </a:lnTo>
                  <a:lnTo>
                    <a:pt x="148" y="154"/>
                  </a:lnTo>
                  <a:lnTo>
                    <a:pt x="142" y="159"/>
                  </a:lnTo>
                  <a:lnTo>
                    <a:pt x="138" y="163"/>
                  </a:lnTo>
                  <a:lnTo>
                    <a:pt x="133" y="164"/>
                  </a:lnTo>
                  <a:lnTo>
                    <a:pt x="129" y="168"/>
                  </a:lnTo>
                  <a:lnTo>
                    <a:pt x="126" y="171"/>
                  </a:lnTo>
                  <a:lnTo>
                    <a:pt x="122" y="174"/>
                  </a:lnTo>
                  <a:lnTo>
                    <a:pt x="117" y="178"/>
                  </a:lnTo>
                  <a:lnTo>
                    <a:pt x="112" y="182"/>
                  </a:lnTo>
                  <a:lnTo>
                    <a:pt x="107" y="186"/>
                  </a:lnTo>
                  <a:lnTo>
                    <a:pt x="103" y="190"/>
                  </a:lnTo>
                  <a:lnTo>
                    <a:pt x="97" y="195"/>
                  </a:lnTo>
                  <a:lnTo>
                    <a:pt x="92" y="198"/>
                  </a:lnTo>
                  <a:lnTo>
                    <a:pt x="87" y="203"/>
                  </a:lnTo>
                  <a:lnTo>
                    <a:pt x="82" y="208"/>
                  </a:lnTo>
                  <a:lnTo>
                    <a:pt x="77" y="213"/>
                  </a:lnTo>
                  <a:lnTo>
                    <a:pt x="72" y="218"/>
                  </a:lnTo>
                  <a:lnTo>
                    <a:pt x="67" y="225"/>
                  </a:lnTo>
                  <a:lnTo>
                    <a:pt x="62" y="231"/>
                  </a:lnTo>
                  <a:lnTo>
                    <a:pt x="55" y="236"/>
                  </a:lnTo>
                  <a:lnTo>
                    <a:pt x="50" y="242"/>
                  </a:lnTo>
                  <a:lnTo>
                    <a:pt x="48" y="245"/>
                  </a:lnTo>
                  <a:lnTo>
                    <a:pt x="45" y="248"/>
                  </a:lnTo>
                  <a:lnTo>
                    <a:pt x="43" y="251"/>
                  </a:lnTo>
                  <a:lnTo>
                    <a:pt x="42" y="255"/>
                  </a:lnTo>
                  <a:lnTo>
                    <a:pt x="38" y="257"/>
                  </a:lnTo>
                  <a:lnTo>
                    <a:pt x="37" y="261"/>
                  </a:lnTo>
                  <a:lnTo>
                    <a:pt x="34" y="265"/>
                  </a:lnTo>
                  <a:lnTo>
                    <a:pt x="32" y="267"/>
                  </a:lnTo>
                  <a:lnTo>
                    <a:pt x="30" y="271"/>
                  </a:lnTo>
                  <a:lnTo>
                    <a:pt x="28" y="275"/>
                  </a:lnTo>
                  <a:lnTo>
                    <a:pt x="25" y="278"/>
                  </a:lnTo>
                  <a:lnTo>
                    <a:pt x="24" y="281"/>
                  </a:lnTo>
                  <a:lnTo>
                    <a:pt x="22" y="285"/>
                  </a:lnTo>
                  <a:lnTo>
                    <a:pt x="20" y="288"/>
                  </a:lnTo>
                  <a:lnTo>
                    <a:pt x="18" y="292"/>
                  </a:lnTo>
                  <a:lnTo>
                    <a:pt x="17" y="295"/>
                  </a:lnTo>
                  <a:lnTo>
                    <a:pt x="15" y="298"/>
                  </a:lnTo>
                  <a:lnTo>
                    <a:pt x="13" y="302"/>
                  </a:lnTo>
                  <a:lnTo>
                    <a:pt x="12" y="306"/>
                  </a:lnTo>
                  <a:lnTo>
                    <a:pt x="10" y="310"/>
                  </a:lnTo>
                  <a:lnTo>
                    <a:pt x="9" y="313"/>
                  </a:lnTo>
                  <a:lnTo>
                    <a:pt x="8" y="316"/>
                  </a:lnTo>
                  <a:lnTo>
                    <a:pt x="7" y="320"/>
                  </a:lnTo>
                  <a:lnTo>
                    <a:pt x="5" y="325"/>
                  </a:lnTo>
                  <a:lnTo>
                    <a:pt x="4" y="327"/>
                  </a:lnTo>
                  <a:lnTo>
                    <a:pt x="4" y="332"/>
                  </a:lnTo>
                  <a:lnTo>
                    <a:pt x="3" y="336"/>
                  </a:lnTo>
                  <a:lnTo>
                    <a:pt x="3" y="340"/>
                  </a:lnTo>
                  <a:lnTo>
                    <a:pt x="2" y="342"/>
                  </a:lnTo>
                  <a:lnTo>
                    <a:pt x="2" y="346"/>
                  </a:lnTo>
                  <a:lnTo>
                    <a:pt x="2" y="350"/>
                  </a:lnTo>
                  <a:lnTo>
                    <a:pt x="2" y="352"/>
                  </a:lnTo>
                  <a:lnTo>
                    <a:pt x="0" y="356"/>
                  </a:lnTo>
                  <a:lnTo>
                    <a:pt x="0" y="359"/>
                  </a:lnTo>
                  <a:lnTo>
                    <a:pt x="0" y="362"/>
                  </a:lnTo>
                  <a:lnTo>
                    <a:pt x="2" y="366"/>
                  </a:lnTo>
                  <a:lnTo>
                    <a:pt x="2" y="369"/>
                  </a:lnTo>
                  <a:lnTo>
                    <a:pt x="2" y="372"/>
                  </a:lnTo>
                  <a:lnTo>
                    <a:pt x="2" y="376"/>
                  </a:lnTo>
                  <a:lnTo>
                    <a:pt x="3" y="379"/>
                  </a:lnTo>
                  <a:lnTo>
                    <a:pt x="3" y="382"/>
                  </a:lnTo>
                  <a:lnTo>
                    <a:pt x="4" y="385"/>
                  </a:lnTo>
                  <a:lnTo>
                    <a:pt x="4" y="389"/>
                  </a:lnTo>
                  <a:lnTo>
                    <a:pt x="5" y="392"/>
                  </a:lnTo>
                  <a:lnTo>
                    <a:pt x="8" y="397"/>
                  </a:lnTo>
                  <a:lnTo>
                    <a:pt x="9" y="404"/>
                  </a:lnTo>
                  <a:lnTo>
                    <a:pt x="12" y="410"/>
                  </a:lnTo>
                  <a:lnTo>
                    <a:pt x="15" y="416"/>
                  </a:lnTo>
                  <a:lnTo>
                    <a:pt x="18" y="422"/>
                  </a:lnTo>
                  <a:lnTo>
                    <a:pt x="22" y="429"/>
                  </a:lnTo>
                  <a:lnTo>
                    <a:pt x="25" y="434"/>
                  </a:lnTo>
                  <a:lnTo>
                    <a:pt x="30" y="440"/>
                  </a:lnTo>
                  <a:lnTo>
                    <a:pt x="57" y="420"/>
                  </a:lnTo>
                  <a:lnTo>
                    <a:pt x="53" y="415"/>
                  </a:lnTo>
                  <a:lnTo>
                    <a:pt x="49" y="410"/>
                  </a:lnTo>
                  <a:lnTo>
                    <a:pt x="47" y="405"/>
                  </a:lnTo>
                  <a:lnTo>
                    <a:pt x="45" y="401"/>
                  </a:lnTo>
                  <a:lnTo>
                    <a:pt x="43" y="396"/>
                  </a:lnTo>
                  <a:lnTo>
                    <a:pt x="42" y="392"/>
                  </a:lnTo>
                  <a:lnTo>
                    <a:pt x="39" y="387"/>
                  </a:lnTo>
                  <a:lnTo>
                    <a:pt x="38" y="384"/>
                  </a:lnTo>
                  <a:lnTo>
                    <a:pt x="37" y="377"/>
                  </a:lnTo>
                  <a:lnTo>
                    <a:pt x="37" y="374"/>
                  </a:lnTo>
                  <a:lnTo>
                    <a:pt x="35" y="369"/>
                  </a:lnTo>
                  <a:lnTo>
                    <a:pt x="35" y="364"/>
                  </a:lnTo>
                  <a:lnTo>
                    <a:pt x="35" y="359"/>
                  </a:lnTo>
                  <a:lnTo>
                    <a:pt x="35" y="354"/>
                  </a:lnTo>
                  <a:lnTo>
                    <a:pt x="35" y="350"/>
                  </a:lnTo>
                  <a:lnTo>
                    <a:pt x="37" y="345"/>
                  </a:lnTo>
                  <a:lnTo>
                    <a:pt x="37" y="341"/>
                  </a:lnTo>
                  <a:lnTo>
                    <a:pt x="37" y="339"/>
                  </a:lnTo>
                  <a:lnTo>
                    <a:pt x="37" y="335"/>
                  </a:lnTo>
                  <a:lnTo>
                    <a:pt x="38" y="332"/>
                  </a:lnTo>
                  <a:lnTo>
                    <a:pt x="39" y="329"/>
                  </a:lnTo>
                  <a:lnTo>
                    <a:pt x="40" y="326"/>
                  </a:lnTo>
                  <a:lnTo>
                    <a:pt x="40" y="322"/>
                  </a:lnTo>
                  <a:lnTo>
                    <a:pt x="43" y="320"/>
                  </a:lnTo>
                  <a:lnTo>
                    <a:pt x="43" y="316"/>
                  </a:lnTo>
                  <a:lnTo>
                    <a:pt x="44" y="312"/>
                  </a:lnTo>
                  <a:lnTo>
                    <a:pt x="45" y="310"/>
                  </a:lnTo>
                  <a:lnTo>
                    <a:pt x="48" y="306"/>
                  </a:lnTo>
                  <a:lnTo>
                    <a:pt x="50" y="300"/>
                  </a:lnTo>
                  <a:lnTo>
                    <a:pt x="54" y="295"/>
                  </a:lnTo>
                  <a:lnTo>
                    <a:pt x="58" y="288"/>
                  </a:lnTo>
                  <a:lnTo>
                    <a:pt x="62" y="282"/>
                  </a:lnTo>
                  <a:lnTo>
                    <a:pt x="65" y="276"/>
                  </a:lnTo>
                  <a:lnTo>
                    <a:pt x="69" y="271"/>
                  </a:lnTo>
                  <a:lnTo>
                    <a:pt x="74" y="266"/>
                  </a:lnTo>
                  <a:lnTo>
                    <a:pt x="78" y="261"/>
                  </a:lnTo>
                  <a:lnTo>
                    <a:pt x="83" y="255"/>
                  </a:lnTo>
                  <a:lnTo>
                    <a:pt x="88" y="251"/>
                  </a:lnTo>
                  <a:lnTo>
                    <a:pt x="93" y="246"/>
                  </a:lnTo>
                  <a:lnTo>
                    <a:pt x="97" y="241"/>
                  </a:lnTo>
                  <a:lnTo>
                    <a:pt x="102" y="236"/>
                  </a:lnTo>
                  <a:lnTo>
                    <a:pt x="107" y="231"/>
                  </a:lnTo>
                  <a:lnTo>
                    <a:pt x="112" y="226"/>
                  </a:lnTo>
                  <a:lnTo>
                    <a:pt x="116" y="222"/>
                  </a:lnTo>
                  <a:lnTo>
                    <a:pt x="121" y="218"/>
                  </a:lnTo>
                  <a:lnTo>
                    <a:pt x="126" y="215"/>
                  </a:lnTo>
                  <a:lnTo>
                    <a:pt x="129" y="211"/>
                  </a:lnTo>
                  <a:lnTo>
                    <a:pt x="134" y="207"/>
                  </a:lnTo>
                  <a:lnTo>
                    <a:pt x="138" y="203"/>
                  </a:lnTo>
                  <a:lnTo>
                    <a:pt x="143" y="201"/>
                  </a:lnTo>
                  <a:lnTo>
                    <a:pt x="146" y="197"/>
                  </a:lnTo>
                  <a:lnTo>
                    <a:pt x="151" y="196"/>
                  </a:lnTo>
                  <a:lnTo>
                    <a:pt x="153" y="192"/>
                  </a:lnTo>
                  <a:lnTo>
                    <a:pt x="158" y="191"/>
                  </a:lnTo>
                  <a:lnTo>
                    <a:pt x="162" y="187"/>
                  </a:lnTo>
                  <a:lnTo>
                    <a:pt x="168" y="182"/>
                  </a:lnTo>
                  <a:lnTo>
                    <a:pt x="171" y="179"/>
                  </a:lnTo>
                  <a:lnTo>
                    <a:pt x="174" y="176"/>
                  </a:lnTo>
                  <a:lnTo>
                    <a:pt x="178" y="173"/>
                  </a:lnTo>
                  <a:lnTo>
                    <a:pt x="183" y="171"/>
                  </a:lnTo>
                  <a:lnTo>
                    <a:pt x="186" y="167"/>
                  </a:lnTo>
                  <a:lnTo>
                    <a:pt x="191" y="163"/>
                  </a:lnTo>
                  <a:lnTo>
                    <a:pt x="194" y="161"/>
                  </a:lnTo>
                  <a:lnTo>
                    <a:pt x="199" y="157"/>
                  </a:lnTo>
                  <a:lnTo>
                    <a:pt x="204" y="153"/>
                  </a:lnTo>
                  <a:lnTo>
                    <a:pt x="209" y="149"/>
                  </a:lnTo>
                  <a:lnTo>
                    <a:pt x="214" y="144"/>
                  </a:lnTo>
                  <a:lnTo>
                    <a:pt x="220" y="142"/>
                  </a:lnTo>
                  <a:lnTo>
                    <a:pt x="225" y="137"/>
                  </a:lnTo>
                  <a:lnTo>
                    <a:pt x="230" y="132"/>
                  </a:lnTo>
                  <a:lnTo>
                    <a:pt x="235" y="128"/>
                  </a:lnTo>
                  <a:lnTo>
                    <a:pt x="241" y="123"/>
                  </a:lnTo>
                  <a:lnTo>
                    <a:pt x="247" y="118"/>
                  </a:lnTo>
                  <a:lnTo>
                    <a:pt x="253" y="113"/>
                  </a:lnTo>
                  <a:lnTo>
                    <a:pt x="258" y="108"/>
                  </a:lnTo>
                  <a:lnTo>
                    <a:pt x="265" y="104"/>
                  </a:lnTo>
                  <a:lnTo>
                    <a:pt x="271" y="98"/>
                  </a:lnTo>
                  <a:lnTo>
                    <a:pt x="276" y="93"/>
                  </a:lnTo>
                  <a:lnTo>
                    <a:pt x="282" y="89"/>
                  </a:lnTo>
                  <a:lnTo>
                    <a:pt x="288" y="84"/>
                  </a:lnTo>
                  <a:lnTo>
                    <a:pt x="293" y="79"/>
                  </a:lnTo>
                  <a:lnTo>
                    <a:pt x="300" y="76"/>
                  </a:lnTo>
                  <a:lnTo>
                    <a:pt x="305" y="72"/>
                  </a:lnTo>
                  <a:lnTo>
                    <a:pt x="310" y="69"/>
                  </a:lnTo>
                  <a:lnTo>
                    <a:pt x="310" y="73"/>
                  </a:lnTo>
                  <a:lnTo>
                    <a:pt x="308" y="77"/>
                  </a:lnTo>
                  <a:lnTo>
                    <a:pt x="308" y="81"/>
                  </a:lnTo>
                  <a:lnTo>
                    <a:pt x="308" y="84"/>
                  </a:lnTo>
                  <a:lnTo>
                    <a:pt x="307" y="88"/>
                  </a:lnTo>
                  <a:lnTo>
                    <a:pt x="307" y="92"/>
                  </a:lnTo>
                  <a:lnTo>
                    <a:pt x="307" y="94"/>
                  </a:lnTo>
                  <a:lnTo>
                    <a:pt x="307" y="98"/>
                  </a:lnTo>
                  <a:lnTo>
                    <a:pt x="307" y="103"/>
                  </a:lnTo>
                  <a:lnTo>
                    <a:pt x="307" y="109"/>
                  </a:lnTo>
                  <a:lnTo>
                    <a:pt x="308" y="113"/>
                  </a:lnTo>
                  <a:lnTo>
                    <a:pt x="310" y="118"/>
                  </a:lnTo>
                  <a:lnTo>
                    <a:pt x="310" y="122"/>
                  </a:lnTo>
                  <a:lnTo>
                    <a:pt x="311" y="126"/>
                  </a:lnTo>
                  <a:lnTo>
                    <a:pt x="311" y="128"/>
                  </a:lnTo>
                  <a:lnTo>
                    <a:pt x="312" y="131"/>
                  </a:lnTo>
                  <a:lnTo>
                    <a:pt x="315" y="134"/>
                  </a:lnTo>
                  <a:lnTo>
                    <a:pt x="318" y="138"/>
                  </a:lnTo>
                  <a:lnTo>
                    <a:pt x="322" y="142"/>
                  </a:lnTo>
                  <a:lnTo>
                    <a:pt x="326" y="144"/>
                  </a:lnTo>
                  <a:lnTo>
                    <a:pt x="330" y="146"/>
                  </a:lnTo>
                  <a:lnTo>
                    <a:pt x="335" y="147"/>
                  </a:lnTo>
                  <a:lnTo>
                    <a:pt x="338" y="147"/>
                  </a:lnTo>
                  <a:lnTo>
                    <a:pt x="342" y="146"/>
                  </a:lnTo>
                  <a:lnTo>
                    <a:pt x="347" y="144"/>
                  </a:lnTo>
                  <a:lnTo>
                    <a:pt x="352" y="144"/>
                  </a:lnTo>
                  <a:lnTo>
                    <a:pt x="357" y="143"/>
                  </a:lnTo>
                  <a:lnTo>
                    <a:pt x="364" y="141"/>
                  </a:lnTo>
                  <a:lnTo>
                    <a:pt x="367" y="139"/>
                  </a:lnTo>
                  <a:lnTo>
                    <a:pt x="371" y="138"/>
                  </a:lnTo>
                  <a:lnTo>
                    <a:pt x="375" y="138"/>
                  </a:lnTo>
                  <a:lnTo>
                    <a:pt x="380" y="137"/>
                  </a:lnTo>
                  <a:lnTo>
                    <a:pt x="382" y="136"/>
                  </a:lnTo>
                  <a:lnTo>
                    <a:pt x="389" y="134"/>
                  </a:lnTo>
                  <a:lnTo>
                    <a:pt x="394" y="132"/>
                  </a:lnTo>
                  <a:lnTo>
                    <a:pt x="399" y="132"/>
                  </a:lnTo>
                  <a:lnTo>
                    <a:pt x="402" y="129"/>
                  </a:lnTo>
                  <a:lnTo>
                    <a:pt x="407" y="128"/>
                  </a:lnTo>
                  <a:lnTo>
                    <a:pt x="412" y="127"/>
                  </a:lnTo>
                  <a:lnTo>
                    <a:pt x="417" y="127"/>
                  </a:lnTo>
                  <a:lnTo>
                    <a:pt x="416" y="132"/>
                  </a:lnTo>
                  <a:lnTo>
                    <a:pt x="415" y="138"/>
                  </a:lnTo>
                  <a:lnTo>
                    <a:pt x="415" y="141"/>
                  </a:lnTo>
                  <a:lnTo>
                    <a:pt x="414" y="144"/>
                  </a:lnTo>
                  <a:lnTo>
                    <a:pt x="414" y="147"/>
                  </a:lnTo>
                  <a:lnTo>
                    <a:pt x="414" y="151"/>
                  </a:lnTo>
                  <a:lnTo>
                    <a:pt x="412" y="156"/>
                  </a:lnTo>
                  <a:lnTo>
                    <a:pt x="411" y="162"/>
                  </a:lnTo>
                  <a:lnTo>
                    <a:pt x="410" y="168"/>
                  </a:lnTo>
                  <a:lnTo>
                    <a:pt x="410" y="173"/>
                  </a:lnTo>
                  <a:lnTo>
                    <a:pt x="442" y="181"/>
                  </a:lnTo>
                  <a:lnTo>
                    <a:pt x="442" y="178"/>
                  </a:lnTo>
                  <a:lnTo>
                    <a:pt x="442" y="176"/>
                  </a:lnTo>
                  <a:lnTo>
                    <a:pt x="442" y="173"/>
                  </a:lnTo>
                  <a:lnTo>
                    <a:pt x="444" y="169"/>
                  </a:lnTo>
                  <a:lnTo>
                    <a:pt x="445" y="164"/>
                  </a:lnTo>
                  <a:lnTo>
                    <a:pt x="446" y="161"/>
                  </a:lnTo>
                  <a:lnTo>
                    <a:pt x="447" y="156"/>
                  </a:lnTo>
                  <a:lnTo>
                    <a:pt x="447" y="151"/>
                  </a:lnTo>
                  <a:lnTo>
                    <a:pt x="449" y="144"/>
                  </a:lnTo>
                  <a:lnTo>
                    <a:pt x="450" y="139"/>
                  </a:lnTo>
                  <a:lnTo>
                    <a:pt x="450" y="133"/>
                  </a:lnTo>
                  <a:lnTo>
                    <a:pt x="451" y="129"/>
                  </a:lnTo>
                  <a:lnTo>
                    <a:pt x="452" y="124"/>
                  </a:lnTo>
                  <a:lnTo>
                    <a:pt x="452" y="119"/>
                  </a:lnTo>
                  <a:lnTo>
                    <a:pt x="454" y="116"/>
                  </a:lnTo>
                  <a:lnTo>
                    <a:pt x="454" y="112"/>
                  </a:lnTo>
                  <a:lnTo>
                    <a:pt x="452" y="107"/>
                  </a:lnTo>
                  <a:lnTo>
                    <a:pt x="451" y="103"/>
                  </a:lnTo>
                  <a:lnTo>
                    <a:pt x="447" y="98"/>
                  </a:lnTo>
                  <a:lnTo>
                    <a:pt x="445" y="96"/>
                  </a:lnTo>
                  <a:lnTo>
                    <a:pt x="440" y="92"/>
                  </a:lnTo>
                  <a:lnTo>
                    <a:pt x="434" y="92"/>
                  </a:lnTo>
                  <a:lnTo>
                    <a:pt x="431" y="91"/>
                  </a:lnTo>
                  <a:lnTo>
                    <a:pt x="427" y="91"/>
                  </a:lnTo>
                  <a:lnTo>
                    <a:pt x="424" y="91"/>
                  </a:lnTo>
                  <a:lnTo>
                    <a:pt x="420" y="92"/>
                  </a:lnTo>
                  <a:lnTo>
                    <a:pt x="414" y="92"/>
                  </a:lnTo>
                  <a:lnTo>
                    <a:pt x="410" y="92"/>
                  </a:lnTo>
                  <a:lnTo>
                    <a:pt x="404" y="93"/>
                  </a:lnTo>
                  <a:lnTo>
                    <a:pt x="399" y="96"/>
                  </a:lnTo>
                  <a:lnTo>
                    <a:pt x="395" y="96"/>
                  </a:lnTo>
                  <a:lnTo>
                    <a:pt x="391" y="97"/>
                  </a:lnTo>
                  <a:lnTo>
                    <a:pt x="389" y="98"/>
                  </a:lnTo>
                  <a:lnTo>
                    <a:pt x="385" y="98"/>
                  </a:lnTo>
                  <a:lnTo>
                    <a:pt x="381" y="99"/>
                  </a:lnTo>
                  <a:lnTo>
                    <a:pt x="377" y="101"/>
                  </a:lnTo>
                  <a:lnTo>
                    <a:pt x="374" y="102"/>
                  </a:lnTo>
                  <a:lnTo>
                    <a:pt x="370" y="104"/>
                  </a:lnTo>
                  <a:lnTo>
                    <a:pt x="366" y="104"/>
                  </a:lnTo>
                  <a:lnTo>
                    <a:pt x="362" y="106"/>
                  </a:lnTo>
                  <a:lnTo>
                    <a:pt x="359" y="107"/>
                  </a:lnTo>
                  <a:lnTo>
                    <a:pt x="356" y="108"/>
                  </a:lnTo>
                  <a:lnTo>
                    <a:pt x="352" y="109"/>
                  </a:lnTo>
                  <a:lnTo>
                    <a:pt x="348" y="111"/>
                  </a:lnTo>
                  <a:lnTo>
                    <a:pt x="345" y="111"/>
                  </a:lnTo>
                  <a:lnTo>
                    <a:pt x="342" y="112"/>
                  </a:lnTo>
                  <a:lnTo>
                    <a:pt x="342" y="108"/>
                  </a:lnTo>
                  <a:lnTo>
                    <a:pt x="341" y="104"/>
                  </a:lnTo>
                  <a:lnTo>
                    <a:pt x="341" y="101"/>
                  </a:lnTo>
                  <a:lnTo>
                    <a:pt x="341" y="98"/>
                  </a:lnTo>
                  <a:lnTo>
                    <a:pt x="341" y="94"/>
                  </a:lnTo>
                  <a:lnTo>
                    <a:pt x="342" y="92"/>
                  </a:lnTo>
                  <a:lnTo>
                    <a:pt x="342" y="87"/>
                  </a:lnTo>
                  <a:lnTo>
                    <a:pt x="342" y="83"/>
                  </a:lnTo>
                  <a:lnTo>
                    <a:pt x="342" y="79"/>
                  </a:lnTo>
                  <a:lnTo>
                    <a:pt x="343" y="74"/>
                  </a:lnTo>
                  <a:lnTo>
                    <a:pt x="343" y="68"/>
                  </a:lnTo>
                  <a:lnTo>
                    <a:pt x="343" y="63"/>
                  </a:lnTo>
                  <a:lnTo>
                    <a:pt x="343" y="59"/>
                  </a:lnTo>
                  <a:lnTo>
                    <a:pt x="345" y="57"/>
                  </a:lnTo>
                  <a:lnTo>
                    <a:pt x="345" y="53"/>
                  </a:lnTo>
                  <a:lnTo>
                    <a:pt x="346" y="51"/>
                  </a:lnTo>
                  <a:lnTo>
                    <a:pt x="350" y="51"/>
                  </a:lnTo>
                  <a:lnTo>
                    <a:pt x="355" y="52"/>
                  </a:lnTo>
                  <a:lnTo>
                    <a:pt x="359" y="52"/>
                  </a:lnTo>
                  <a:lnTo>
                    <a:pt x="364" y="53"/>
                  </a:lnTo>
                  <a:lnTo>
                    <a:pt x="367" y="53"/>
                  </a:lnTo>
                  <a:lnTo>
                    <a:pt x="371" y="53"/>
                  </a:lnTo>
                  <a:lnTo>
                    <a:pt x="376" y="54"/>
                  </a:lnTo>
                  <a:lnTo>
                    <a:pt x="381" y="56"/>
                  </a:lnTo>
                  <a:lnTo>
                    <a:pt x="385" y="56"/>
                  </a:lnTo>
                  <a:lnTo>
                    <a:pt x="389" y="57"/>
                  </a:lnTo>
                  <a:lnTo>
                    <a:pt x="394" y="57"/>
                  </a:lnTo>
                  <a:lnTo>
                    <a:pt x="399" y="58"/>
                  </a:lnTo>
                  <a:lnTo>
                    <a:pt x="402" y="58"/>
                  </a:lnTo>
                  <a:lnTo>
                    <a:pt x="407" y="59"/>
                  </a:lnTo>
                  <a:lnTo>
                    <a:pt x="412" y="59"/>
                  </a:lnTo>
                  <a:lnTo>
                    <a:pt x="417" y="61"/>
                  </a:lnTo>
                  <a:lnTo>
                    <a:pt x="421" y="61"/>
                  </a:lnTo>
                  <a:lnTo>
                    <a:pt x="426" y="62"/>
                  </a:lnTo>
                  <a:lnTo>
                    <a:pt x="430" y="62"/>
                  </a:lnTo>
                  <a:lnTo>
                    <a:pt x="435" y="63"/>
                  </a:lnTo>
                  <a:lnTo>
                    <a:pt x="439" y="63"/>
                  </a:lnTo>
                  <a:lnTo>
                    <a:pt x="444" y="64"/>
                  </a:lnTo>
                  <a:lnTo>
                    <a:pt x="447" y="64"/>
                  </a:lnTo>
                  <a:lnTo>
                    <a:pt x="452" y="66"/>
                  </a:lnTo>
                  <a:lnTo>
                    <a:pt x="456" y="66"/>
                  </a:lnTo>
                  <a:lnTo>
                    <a:pt x="461" y="66"/>
                  </a:lnTo>
                  <a:lnTo>
                    <a:pt x="465" y="66"/>
                  </a:lnTo>
                  <a:lnTo>
                    <a:pt x="470" y="67"/>
                  </a:lnTo>
                  <a:lnTo>
                    <a:pt x="474" y="68"/>
                  </a:lnTo>
                  <a:lnTo>
                    <a:pt x="479" y="68"/>
                  </a:lnTo>
                  <a:lnTo>
                    <a:pt x="483" y="69"/>
                  </a:lnTo>
                  <a:lnTo>
                    <a:pt x="486" y="71"/>
                  </a:lnTo>
                  <a:lnTo>
                    <a:pt x="490" y="71"/>
                  </a:lnTo>
                  <a:lnTo>
                    <a:pt x="494" y="71"/>
                  </a:lnTo>
                  <a:lnTo>
                    <a:pt x="498" y="72"/>
                  </a:lnTo>
                  <a:lnTo>
                    <a:pt x="501" y="72"/>
                  </a:lnTo>
                  <a:lnTo>
                    <a:pt x="504" y="72"/>
                  </a:lnTo>
                  <a:lnTo>
                    <a:pt x="508" y="72"/>
                  </a:lnTo>
                  <a:lnTo>
                    <a:pt x="511" y="73"/>
                  </a:lnTo>
                  <a:lnTo>
                    <a:pt x="515" y="73"/>
                  </a:lnTo>
                  <a:lnTo>
                    <a:pt x="518" y="73"/>
                  </a:lnTo>
                  <a:lnTo>
                    <a:pt x="521" y="74"/>
                  </a:lnTo>
                  <a:lnTo>
                    <a:pt x="525" y="74"/>
                  </a:lnTo>
                  <a:lnTo>
                    <a:pt x="529" y="76"/>
                  </a:lnTo>
                  <a:lnTo>
                    <a:pt x="531" y="76"/>
                  </a:lnTo>
                  <a:lnTo>
                    <a:pt x="535" y="77"/>
                  </a:lnTo>
                  <a:lnTo>
                    <a:pt x="538" y="77"/>
                  </a:lnTo>
                  <a:lnTo>
                    <a:pt x="541" y="78"/>
                  </a:lnTo>
                  <a:lnTo>
                    <a:pt x="546" y="78"/>
                  </a:lnTo>
                  <a:lnTo>
                    <a:pt x="551" y="79"/>
                  </a:lnTo>
                  <a:lnTo>
                    <a:pt x="555" y="79"/>
                  </a:lnTo>
                  <a:lnTo>
                    <a:pt x="560" y="79"/>
                  </a:lnTo>
                  <a:lnTo>
                    <a:pt x="563" y="79"/>
                  </a:lnTo>
                  <a:lnTo>
                    <a:pt x="566" y="81"/>
                  </a:lnTo>
                  <a:lnTo>
                    <a:pt x="569" y="81"/>
                  </a:lnTo>
                  <a:lnTo>
                    <a:pt x="571" y="82"/>
                  </a:lnTo>
                  <a:lnTo>
                    <a:pt x="574" y="82"/>
                  </a:lnTo>
                  <a:lnTo>
                    <a:pt x="579" y="82"/>
                  </a:lnTo>
                  <a:lnTo>
                    <a:pt x="581" y="81"/>
                  </a:lnTo>
                  <a:lnTo>
                    <a:pt x="586" y="79"/>
                  </a:lnTo>
                  <a:lnTo>
                    <a:pt x="591" y="74"/>
                  </a:lnTo>
                  <a:lnTo>
                    <a:pt x="595" y="69"/>
                  </a:lnTo>
                  <a:lnTo>
                    <a:pt x="596" y="66"/>
                  </a:lnTo>
                  <a:lnTo>
                    <a:pt x="596" y="63"/>
                  </a:lnTo>
                  <a:lnTo>
                    <a:pt x="596" y="59"/>
                  </a:lnTo>
                  <a:lnTo>
                    <a:pt x="595" y="58"/>
                  </a:lnTo>
                  <a:lnTo>
                    <a:pt x="593" y="54"/>
                  </a:lnTo>
                  <a:lnTo>
                    <a:pt x="589" y="53"/>
                  </a:lnTo>
                  <a:lnTo>
                    <a:pt x="586" y="51"/>
                  </a:lnTo>
                  <a:lnTo>
                    <a:pt x="584" y="51"/>
                  </a:lnTo>
                  <a:lnTo>
                    <a:pt x="581" y="49"/>
                  </a:lnTo>
                  <a:lnTo>
                    <a:pt x="578" y="49"/>
                  </a:lnTo>
                  <a:lnTo>
                    <a:pt x="575" y="48"/>
                  </a:lnTo>
                  <a:lnTo>
                    <a:pt x="574" y="48"/>
                  </a:lnTo>
                  <a:lnTo>
                    <a:pt x="570" y="47"/>
                  </a:lnTo>
                  <a:lnTo>
                    <a:pt x="568" y="47"/>
                  </a:lnTo>
                  <a:lnTo>
                    <a:pt x="563" y="47"/>
                  </a:lnTo>
                  <a:lnTo>
                    <a:pt x="559" y="46"/>
                  </a:lnTo>
                  <a:lnTo>
                    <a:pt x="554" y="46"/>
                  </a:lnTo>
                  <a:lnTo>
                    <a:pt x="549" y="44"/>
                  </a:lnTo>
                  <a:lnTo>
                    <a:pt x="543" y="43"/>
                  </a:lnTo>
                  <a:lnTo>
                    <a:pt x="538" y="42"/>
                  </a:lnTo>
                  <a:lnTo>
                    <a:pt x="534" y="42"/>
                  </a:lnTo>
                  <a:lnTo>
                    <a:pt x="530" y="41"/>
                  </a:lnTo>
                  <a:lnTo>
                    <a:pt x="528" y="41"/>
                  </a:lnTo>
                  <a:lnTo>
                    <a:pt x="524" y="41"/>
                  </a:lnTo>
                  <a:lnTo>
                    <a:pt x="519" y="39"/>
                  </a:lnTo>
                  <a:lnTo>
                    <a:pt x="516" y="39"/>
                  </a:lnTo>
                  <a:lnTo>
                    <a:pt x="511" y="38"/>
                  </a:lnTo>
                  <a:lnTo>
                    <a:pt x="508" y="38"/>
                  </a:lnTo>
                  <a:lnTo>
                    <a:pt x="504" y="38"/>
                  </a:lnTo>
                  <a:lnTo>
                    <a:pt x="499" y="37"/>
                  </a:lnTo>
                  <a:lnTo>
                    <a:pt x="494" y="37"/>
                  </a:lnTo>
                  <a:lnTo>
                    <a:pt x="49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29"/>
            <p:cNvSpPr>
              <a:spLocks/>
            </p:cNvSpPr>
            <p:nvPr/>
          </p:nvSpPr>
          <p:spPr bwMode="auto">
            <a:xfrm>
              <a:off x="3711" y="1036"/>
              <a:ext cx="246" cy="187"/>
            </a:xfrm>
            <a:custGeom>
              <a:avLst/>
              <a:gdLst>
                <a:gd name="T0" fmla="*/ 15 w 491"/>
                <a:gd name="T1" fmla="*/ 10 h 376"/>
                <a:gd name="T2" fmla="*/ 15 w 491"/>
                <a:gd name="T3" fmla="*/ 10 h 376"/>
                <a:gd name="T4" fmla="*/ 14 w 491"/>
                <a:gd name="T5" fmla="*/ 9 h 376"/>
                <a:gd name="T6" fmla="*/ 14 w 491"/>
                <a:gd name="T7" fmla="*/ 9 h 376"/>
                <a:gd name="T8" fmla="*/ 13 w 491"/>
                <a:gd name="T9" fmla="*/ 8 h 376"/>
                <a:gd name="T10" fmla="*/ 13 w 491"/>
                <a:gd name="T11" fmla="*/ 8 h 376"/>
                <a:gd name="T12" fmla="*/ 12 w 491"/>
                <a:gd name="T13" fmla="*/ 7 h 376"/>
                <a:gd name="T14" fmla="*/ 11 w 491"/>
                <a:gd name="T15" fmla="*/ 7 h 376"/>
                <a:gd name="T16" fmla="*/ 10 w 491"/>
                <a:gd name="T17" fmla="*/ 6 h 376"/>
                <a:gd name="T18" fmla="*/ 9 w 491"/>
                <a:gd name="T19" fmla="*/ 5 h 376"/>
                <a:gd name="T20" fmla="*/ 9 w 491"/>
                <a:gd name="T21" fmla="*/ 5 h 376"/>
                <a:gd name="T22" fmla="*/ 8 w 491"/>
                <a:gd name="T23" fmla="*/ 4 h 376"/>
                <a:gd name="T24" fmla="*/ 7 w 491"/>
                <a:gd name="T25" fmla="*/ 4 h 376"/>
                <a:gd name="T26" fmla="*/ 6 w 491"/>
                <a:gd name="T27" fmla="*/ 3 h 376"/>
                <a:gd name="T28" fmla="*/ 5 w 491"/>
                <a:gd name="T29" fmla="*/ 2 h 376"/>
                <a:gd name="T30" fmla="*/ 4 w 491"/>
                <a:gd name="T31" fmla="*/ 2 h 376"/>
                <a:gd name="T32" fmla="*/ 4 w 491"/>
                <a:gd name="T33" fmla="*/ 1 h 376"/>
                <a:gd name="T34" fmla="*/ 3 w 491"/>
                <a:gd name="T35" fmla="*/ 1 h 376"/>
                <a:gd name="T36" fmla="*/ 2 w 491"/>
                <a:gd name="T37" fmla="*/ 0 h 376"/>
                <a:gd name="T38" fmla="*/ 2 w 491"/>
                <a:gd name="T39" fmla="*/ 0 h 376"/>
                <a:gd name="T40" fmla="*/ 1 w 491"/>
                <a:gd name="T41" fmla="*/ 0 h 376"/>
                <a:gd name="T42" fmla="*/ 1 w 491"/>
                <a:gd name="T43" fmla="*/ 0 h 376"/>
                <a:gd name="T44" fmla="*/ 1 w 491"/>
                <a:gd name="T45" fmla="*/ 0 h 376"/>
                <a:gd name="T46" fmla="*/ 1 w 491"/>
                <a:gd name="T47" fmla="*/ 0 h 376"/>
                <a:gd name="T48" fmla="*/ 0 w 491"/>
                <a:gd name="T49" fmla="*/ 0 h 376"/>
                <a:gd name="T50" fmla="*/ 1 w 491"/>
                <a:gd name="T51" fmla="*/ 0 h 376"/>
                <a:gd name="T52" fmla="*/ 1 w 491"/>
                <a:gd name="T53" fmla="*/ 1 h 376"/>
                <a:gd name="T54" fmla="*/ 2 w 491"/>
                <a:gd name="T55" fmla="*/ 1 h 376"/>
                <a:gd name="T56" fmla="*/ 2 w 491"/>
                <a:gd name="T57" fmla="*/ 2 h 376"/>
                <a:gd name="T58" fmla="*/ 3 w 491"/>
                <a:gd name="T59" fmla="*/ 2 h 376"/>
                <a:gd name="T60" fmla="*/ 3 w 491"/>
                <a:gd name="T61" fmla="*/ 2 h 376"/>
                <a:gd name="T62" fmla="*/ 4 w 491"/>
                <a:gd name="T63" fmla="*/ 3 h 376"/>
                <a:gd name="T64" fmla="*/ 5 w 491"/>
                <a:gd name="T65" fmla="*/ 4 h 376"/>
                <a:gd name="T66" fmla="*/ 6 w 491"/>
                <a:gd name="T67" fmla="*/ 4 h 376"/>
                <a:gd name="T68" fmla="*/ 7 w 491"/>
                <a:gd name="T69" fmla="*/ 5 h 376"/>
                <a:gd name="T70" fmla="*/ 8 w 491"/>
                <a:gd name="T71" fmla="*/ 6 h 376"/>
                <a:gd name="T72" fmla="*/ 9 w 491"/>
                <a:gd name="T73" fmla="*/ 6 h 376"/>
                <a:gd name="T74" fmla="*/ 9 w 491"/>
                <a:gd name="T75" fmla="*/ 7 h 376"/>
                <a:gd name="T76" fmla="*/ 10 w 491"/>
                <a:gd name="T77" fmla="*/ 7 h 376"/>
                <a:gd name="T78" fmla="*/ 11 w 491"/>
                <a:gd name="T79" fmla="*/ 8 h 376"/>
                <a:gd name="T80" fmla="*/ 12 w 491"/>
                <a:gd name="T81" fmla="*/ 9 h 376"/>
                <a:gd name="T82" fmla="*/ 12 w 491"/>
                <a:gd name="T83" fmla="*/ 9 h 376"/>
                <a:gd name="T84" fmla="*/ 13 w 491"/>
                <a:gd name="T85" fmla="*/ 10 h 376"/>
                <a:gd name="T86" fmla="*/ 14 w 491"/>
                <a:gd name="T87" fmla="*/ 10 h 376"/>
                <a:gd name="T88" fmla="*/ 14 w 491"/>
                <a:gd name="T89" fmla="*/ 10 h 376"/>
                <a:gd name="T90" fmla="*/ 14 w 491"/>
                <a:gd name="T91" fmla="*/ 11 h 376"/>
                <a:gd name="T92" fmla="*/ 15 w 491"/>
                <a:gd name="T93" fmla="*/ 11 h 376"/>
                <a:gd name="T94" fmla="*/ 15 w 491"/>
                <a:gd name="T95" fmla="*/ 11 h 376"/>
                <a:gd name="T96" fmla="*/ 16 w 491"/>
                <a:gd name="T97" fmla="*/ 11 h 376"/>
                <a:gd name="T98" fmla="*/ 16 w 491"/>
                <a:gd name="T99" fmla="*/ 11 h 376"/>
                <a:gd name="T100" fmla="*/ 16 w 491"/>
                <a:gd name="T101" fmla="*/ 11 h 376"/>
                <a:gd name="T102" fmla="*/ 16 w 491"/>
                <a:gd name="T103" fmla="*/ 10 h 3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91" h="376">
                  <a:moveTo>
                    <a:pt x="482" y="343"/>
                  </a:moveTo>
                  <a:lnTo>
                    <a:pt x="480" y="339"/>
                  </a:lnTo>
                  <a:lnTo>
                    <a:pt x="475" y="336"/>
                  </a:lnTo>
                  <a:lnTo>
                    <a:pt x="471" y="333"/>
                  </a:lnTo>
                  <a:lnTo>
                    <a:pt x="467" y="329"/>
                  </a:lnTo>
                  <a:lnTo>
                    <a:pt x="462" y="327"/>
                  </a:lnTo>
                  <a:lnTo>
                    <a:pt x="458" y="323"/>
                  </a:lnTo>
                  <a:lnTo>
                    <a:pt x="453" y="319"/>
                  </a:lnTo>
                  <a:lnTo>
                    <a:pt x="448" y="314"/>
                  </a:lnTo>
                  <a:lnTo>
                    <a:pt x="443" y="311"/>
                  </a:lnTo>
                  <a:lnTo>
                    <a:pt x="437" y="307"/>
                  </a:lnTo>
                  <a:lnTo>
                    <a:pt x="431" y="302"/>
                  </a:lnTo>
                  <a:lnTo>
                    <a:pt x="424" y="297"/>
                  </a:lnTo>
                  <a:lnTo>
                    <a:pt x="417" y="292"/>
                  </a:lnTo>
                  <a:lnTo>
                    <a:pt x="411" y="287"/>
                  </a:lnTo>
                  <a:lnTo>
                    <a:pt x="403" y="282"/>
                  </a:lnTo>
                  <a:lnTo>
                    <a:pt x="396" y="276"/>
                  </a:lnTo>
                  <a:lnTo>
                    <a:pt x="388" y="269"/>
                  </a:lnTo>
                  <a:lnTo>
                    <a:pt x="381" y="263"/>
                  </a:lnTo>
                  <a:lnTo>
                    <a:pt x="372" y="257"/>
                  </a:lnTo>
                  <a:lnTo>
                    <a:pt x="364" y="251"/>
                  </a:lnTo>
                  <a:lnTo>
                    <a:pt x="356" y="244"/>
                  </a:lnTo>
                  <a:lnTo>
                    <a:pt x="347" y="239"/>
                  </a:lnTo>
                  <a:lnTo>
                    <a:pt x="338" y="232"/>
                  </a:lnTo>
                  <a:lnTo>
                    <a:pt x="329" y="225"/>
                  </a:lnTo>
                  <a:lnTo>
                    <a:pt x="321" y="218"/>
                  </a:lnTo>
                  <a:lnTo>
                    <a:pt x="312" y="212"/>
                  </a:lnTo>
                  <a:lnTo>
                    <a:pt x="302" y="204"/>
                  </a:lnTo>
                  <a:lnTo>
                    <a:pt x="294" y="198"/>
                  </a:lnTo>
                  <a:lnTo>
                    <a:pt x="284" y="190"/>
                  </a:lnTo>
                  <a:lnTo>
                    <a:pt x="275" y="184"/>
                  </a:lnTo>
                  <a:lnTo>
                    <a:pt x="265" y="178"/>
                  </a:lnTo>
                  <a:lnTo>
                    <a:pt x="257" y="170"/>
                  </a:lnTo>
                  <a:lnTo>
                    <a:pt x="247" y="163"/>
                  </a:lnTo>
                  <a:lnTo>
                    <a:pt x="237" y="157"/>
                  </a:lnTo>
                  <a:lnTo>
                    <a:pt x="228" y="149"/>
                  </a:lnTo>
                  <a:lnTo>
                    <a:pt x="218" y="142"/>
                  </a:lnTo>
                  <a:lnTo>
                    <a:pt x="209" y="135"/>
                  </a:lnTo>
                  <a:lnTo>
                    <a:pt x="200" y="128"/>
                  </a:lnTo>
                  <a:lnTo>
                    <a:pt x="190" y="122"/>
                  </a:lnTo>
                  <a:lnTo>
                    <a:pt x="182" y="114"/>
                  </a:lnTo>
                  <a:lnTo>
                    <a:pt x="173" y="108"/>
                  </a:lnTo>
                  <a:lnTo>
                    <a:pt x="164" y="102"/>
                  </a:lnTo>
                  <a:lnTo>
                    <a:pt x="154" y="94"/>
                  </a:lnTo>
                  <a:lnTo>
                    <a:pt x="146" y="89"/>
                  </a:lnTo>
                  <a:lnTo>
                    <a:pt x="138" y="83"/>
                  </a:lnTo>
                  <a:lnTo>
                    <a:pt x="130" y="76"/>
                  </a:lnTo>
                  <a:lnTo>
                    <a:pt x="121" y="70"/>
                  </a:lnTo>
                  <a:lnTo>
                    <a:pt x="114" y="65"/>
                  </a:lnTo>
                  <a:lnTo>
                    <a:pt x="105" y="59"/>
                  </a:lnTo>
                  <a:lnTo>
                    <a:pt x="98" y="53"/>
                  </a:lnTo>
                  <a:lnTo>
                    <a:pt x="90" y="48"/>
                  </a:lnTo>
                  <a:lnTo>
                    <a:pt x="84" y="43"/>
                  </a:lnTo>
                  <a:lnTo>
                    <a:pt x="76" y="38"/>
                  </a:lnTo>
                  <a:lnTo>
                    <a:pt x="71" y="34"/>
                  </a:lnTo>
                  <a:lnTo>
                    <a:pt x="64" y="29"/>
                  </a:lnTo>
                  <a:lnTo>
                    <a:pt x="59" y="25"/>
                  </a:lnTo>
                  <a:lnTo>
                    <a:pt x="54" y="21"/>
                  </a:lnTo>
                  <a:lnTo>
                    <a:pt x="49" y="18"/>
                  </a:lnTo>
                  <a:lnTo>
                    <a:pt x="44" y="15"/>
                  </a:lnTo>
                  <a:lnTo>
                    <a:pt x="40" y="11"/>
                  </a:lnTo>
                  <a:lnTo>
                    <a:pt x="36" y="9"/>
                  </a:lnTo>
                  <a:lnTo>
                    <a:pt x="32" y="6"/>
                  </a:lnTo>
                  <a:lnTo>
                    <a:pt x="29" y="3"/>
                  </a:lnTo>
                  <a:lnTo>
                    <a:pt x="24" y="1"/>
                  </a:lnTo>
                  <a:lnTo>
                    <a:pt x="20" y="0"/>
                  </a:lnTo>
                  <a:lnTo>
                    <a:pt x="16" y="0"/>
                  </a:lnTo>
                  <a:lnTo>
                    <a:pt x="12" y="0"/>
                  </a:lnTo>
                  <a:lnTo>
                    <a:pt x="9" y="1"/>
                  </a:lnTo>
                  <a:lnTo>
                    <a:pt x="6" y="3"/>
                  </a:lnTo>
                  <a:lnTo>
                    <a:pt x="4" y="5"/>
                  </a:lnTo>
                  <a:lnTo>
                    <a:pt x="1" y="8"/>
                  </a:lnTo>
                  <a:lnTo>
                    <a:pt x="0" y="10"/>
                  </a:lnTo>
                  <a:lnTo>
                    <a:pt x="0" y="14"/>
                  </a:lnTo>
                  <a:lnTo>
                    <a:pt x="0" y="18"/>
                  </a:lnTo>
                  <a:lnTo>
                    <a:pt x="1" y="21"/>
                  </a:lnTo>
                  <a:lnTo>
                    <a:pt x="5" y="25"/>
                  </a:lnTo>
                  <a:lnTo>
                    <a:pt x="7" y="29"/>
                  </a:lnTo>
                  <a:lnTo>
                    <a:pt x="12" y="34"/>
                  </a:lnTo>
                  <a:lnTo>
                    <a:pt x="16" y="35"/>
                  </a:lnTo>
                  <a:lnTo>
                    <a:pt x="20" y="39"/>
                  </a:lnTo>
                  <a:lnTo>
                    <a:pt x="25" y="43"/>
                  </a:lnTo>
                  <a:lnTo>
                    <a:pt x="30" y="46"/>
                  </a:lnTo>
                  <a:lnTo>
                    <a:pt x="35" y="50"/>
                  </a:lnTo>
                  <a:lnTo>
                    <a:pt x="41" y="54"/>
                  </a:lnTo>
                  <a:lnTo>
                    <a:pt x="46" y="59"/>
                  </a:lnTo>
                  <a:lnTo>
                    <a:pt x="54" y="64"/>
                  </a:lnTo>
                  <a:lnTo>
                    <a:pt x="60" y="68"/>
                  </a:lnTo>
                  <a:lnTo>
                    <a:pt x="66" y="74"/>
                  </a:lnTo>
                  <a:lnTo>
                    <a:pt x="74" y="79"/>
                  </a:lnTo>
                  <a:lnTo>
                    <a:pt x="81" y="84"/>
                  </a:lnTo>
                  <a:lnTo>
                    <a:pt x="89" y="89"/>
                  </a:lnTo>
                  <a:lnTo>
                    <a:pt x="96" y="95"/>
                  </a:lnTo>
                  <a:lnTo>
                    <a:pt x="104" y="100"/>
                  </a:lnTo>
                  <a:lnTo>
                    <a:pt x="113" y="108"/>
                  </a:lnTo>
                  <a:lnTo>
                    <a:pt x="121" y="113"/>
                  </a:lnTo>
                  <a:lnTo>
                    <a:pt x="129" y="119"/>
                  </a:lnTo>
                  <a:lnTo>
                    <a:pt x="138" y="125"/>
                  </a:lnTo>
                  <a:lnTo>
                    <a:pt x="146" y="133"/>
                  </a:lnTo>
                  <a:lnTo>
                    <a:pt x="155" y="139"/>
                  </a:lnTo>
                  <a:lnTo>
                    <a:pt x="164" y="147"/>
                  </a:lnTo>
                  <a:lnTo>
                    <a:pt x="173" y="153"/>
                  </a:lnTo>
                  <a:lnTo>
                    <a:pt x="183" y="160"/>
                  </a:lnTo>
                  <a:lnTo>
                    <a:pt x="192" y="167"/>
                  </a:lnTo>
                  <a:lnTo>
                    <a:pt x="202" y="174"/>
                  </a:lnTo>
                  <a:lnTo>
                    <a:pt x="210" y="180"/>
                  </a:lnTo>
                  <a:lnTo>
                    <a:pt x="220" y="188"/>
                  </a:lnTo>
                  <a:lnTo>
                    <a:pt x="229" y="194"/>
                  </a:lnTo>
                  <a:lnTo>
                    <a:pt x="239" y="202"/>
                  </a:lnTo>
                  <a:lnTo>
                    <a:pt x="248" y="209"/>
                  </a:lnTo>
                  <a:lnTo>
                    <a:pt x="258" y="217"/>
                  </a:lnTo>
                  <a:lnTo>
                    <a:pt x="267" y="223"/>
                  </a:lnTo>
                  <a:lnTo>
                    <a:pt x="277" y="229"/>
                  </a:lnTo>
                  <a:lnTo>
                    <a:pt x="284" y="236"/>
                  </a:lnTo>
                  <a:lnTo>
                    <a:pt x="294" y="243"/>
                  </a:lnTo>
                  <a:lnTo>
                    <a:pt x="303" y="249"/>
                  </a:lnTo>
                  <a:lnTo>
                    <a:pt x="312" y="256"/>
                  </a:lnTo>
                  <a:lnTo>
                    <a:pt x="321" y="263"/>
                  </a:lnTo>
                  <a:lnTo>
                    <a:pt x="329" y="269"/>
                  </a:lnTo>
                  <a:lnTo>
                    <a:pt x="337" y="276"/>
                  </a:lnTo>
                  <a:lnTo>
                    <a:pt x="346" y="282"/>
                  </a:lnTo>
                  <a:lnTo>
                    <a:pt x="353" y="288"/>
                  </a:lnTo>
                  <a:lnTo>
                    <a:pt x="362" y="294"/>
                  </a:lnTo>
                  <a:lnTo>
                    <a:pt x="369" y="301"/>
                  </a:lnTo>
                  <a:lnTo>
                    <a:pt x="377" y="306"/>
                  </a:lnTo>
                  <a:lnTo>
                    <a:pt x="384" y="312"/>
                  </a:lnTo>
                  <a:lnTo>
                    <a:pt x="392" y="317"/>
                  </a:lnTo>
                  <a:lnTo>
                    <a:pt x="398" y="322"/>
                  </a:lnTo>
                  <a:lnTo>
                    <a:pt x="404" y="327"/>
                  </a:lnTo>
                  <a:lnTo>
                    <a:pt x="411" y="332"/>
                  </a:lnTo>
                  <a:lnTo>
                    <a:pt x="417" y="336"/>
                  </a:lnTo>
                  <a:lnTo>
                    <a:pt x="422" y="339"/>
                  </a:lnTo>
                  <a:lnTo>
                    <a:pt x="427" y="344"/>
                  </a:lnTo>
                  <a:lnTo>
                    <a:pt x="432" y="348"/>
                  </a:lnTo>
                  <a:lnTo>
                    <a:pt x="437" y="352"/>
                  </a:lnTo>
                  <a:lnTo>
                    <a:pt x="441" y="354"/>
                  </a:lnTo>
                  <a:lnTo>
                    <a:pt x="445" y="358"/>
                  </a:lnTo>
                  <a:lnTo>
                    <a:pt x="448" y="361"/>
                  </a:lnTo>
                  <a:lnTo>
                    <a:pt x="452" y="363"/>
                  </a:lnTo>
                  <a:lnTo>
                    <a:pt x="456" y="367"/>
                  </a:lnTo>
                  <a:lnTo>
                    <a:pt x="460" y="371"/>
                  </a:lnTo>
                  <a:lnTo>
                    <a:pt x="463" y="373"/>
                  </a:lnTo>
                  <a:lnTo>
                    <a:pt x="467" y="374"/>
                  </a:lnTo>
                  <a:lnTo>
                    <a:pt x="470" y="376"/>
                  </a:lnTo>
                  <a:lnTo>
                    <a:pt x="475" y="376"/>
                  </a:lnTo>
                  <a:lnTo>
                    <a:pt x="477" y="376"/>
                  </a:lnTo>
                  <a:lnTo>
                    <a:pt x="481" y="374"/>
                  </a:lnTo>
                  <a:lnTo>
                    <a:pt x="483" y="373"/>
                  </a:lnTo>
                  <a:lnTo>
                    <a:pt x="487" y="371"/>
                  </a:lnTo>
                  <a:lnTo>
                    <a:pt x="487" y="368"/>
                  </a:lnTo>
                  <a:lnTo>
                    <a:pt x="490" y="366"/>
                  </a:lnTo>
                  <a:lnTo>
                    <a:pt x="491" y="362"/>
                  </a:lnTo>
                  <a:lnTo>
                    <a:pt x="491" y="358"/>
                  </a:lnTo>
                  <a:lnTo>
                    <a:pt x="490" y="354"/>
                  </a:lnTo>
                  <a:lnTo>
                    <a:pt x="488" y="351"/>
                  </a:lnTo>
                  <a:lnTo>
                    <a:pt x="486" y="347"/>
                  </a:lnTo>
                  <a:lnTo>
                    <a:pt x="482" y="3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30"/>
            <p:cNvSpPr>
              <a:spLocks/>
            </p:cNvSpPr>
            <p:nvPr/>
          </p:nvSpPr>
          <p:spPr bwMode="auto">
            <a:xfrm>
              <a:off x="3870" y="999"/>
              <a:ext cx="71" cy="164"/>
            </a:xfrm>
            <a:custGeom>
              <a:avLst/>
              <a:gdLst>
                <a:gd name="T0" fmla="*/ 5 w 141"/>
                <a:gd name="T1" fmla="*/ 9 h 329"/>
                <a:gd name="T2" fmla="*/ 5 w 141"/>
                <a:gd name="T3" fmla="*/ 8 h 329"/>
                <a:gd name="T4" fmla="*/ 4 w 141"/>
                <a:gd name="T5" fmla="*/ 8 h 329"/>
                <a:gd name="T6" fmla="*/ 4 w 141"/>
                <a:gd name="T7" fmla="*/ 8 h 329"/>
                <a:gd name="T8" fmla="*/ 4 w 141"/>
                <a:gd name="T9" fmla="*/ 7 h 329"/>
                <a:gd name="T10" fmla="*/ 4 w 141"/>
                <a:gd name="T11" fmla="*/ 7 h 329"/>
                <a:gd name="T12" fmla="*/ 4 w 141"/>
                <a:gd name="T13" fmla="*/ 6 h 329"/>
                <a:gd name="T14" fmla="*/ 4 w 141"/>
                <a:gd name="T15" fmla="*/ 6 h 329"/>
                <a:gd name="T16" fmla="*/ 3 w 141"/>
                <a:gd name="T17" fmla="*/ 5 h 329"/>
                <a:gd name="T18" fmla="*/ 3 w 141"/>
                <a:gd name="T19" fmla="*/ 5 h 329"/>
                <a:gd name="T20" fmla="*/ 3 w 141"/>
                <a:gd name="T21" fmla="*/ 4 h 329"/>
                <a:gd name="T22" fmla="*/ 3 w 141"/>
                <a:gd name="T23" fmla="*/ 4 h 329"/>
                <a:gd name="T24" fmla="*/ 3 w 141"/>
                <a:gd name="T25" fmla="*/ 3 h 329"/>
                <a:gd name="T26" fmla="*/ 3 w 141"/>
                <a:gd name="T27" fmla="*/ 3 h 329"/>
                <a:gd name="T28" fmla="*/ 2 w 141"/>
                <a:gd name="T29" fmla="*/ 2 h 329"/>
                <a:gd name="T30" fmla="*/ 2 w 141"/>
                <a:gd name="T31" fmla="*/ 2 h 329"/>
                <a:gd name="T32" fmla="*/ 2 w 141"/>
                <a:gd name="T33" fmla="*/ 1 h 329"/>
                <a:gd name="T34" fmla="*/ 2 w 141"/>
                <a:gd name="T35" fmla="*/ 1 h 329"/>
                <a:gd name="T36" fmla="*/ 2 w 141"/>
                <a:gd name="T37" fmla="*/ 1 h 329"/>
                <a:gd name="T38" fmla="*/ 2 w 141"/>
                <a:gd name="T39" fmla="*/ 0 h 329"/>
                <a:gd name="T40" fmla="*/ 1 w 141"/>
                <a:gd name="T41" fmla="*/ 0 h 329"/>
                <a:gd name="T42" fmla="*/ 1 w 141"/>
                <a:gd name="T43" fmla="*/ 0 h 329"/>
                <a:gd name="T44" fmla="*/ 1 w 141"/>
                <a:gd name="T45" fmla="*/ 0 h 329"/>
                <a:gd name="T46" fmla="*/ 1 w 141"/>
                <a:gd name="T47" fmla="*/ 0 h 329"/>
                <a:gd name="T48" fmla="*/ 0 w 141"/>
                <a:gd name="T49" fmla="*/ 0 h 329"/>
                <a:gd name="T50" fmla="*/ 1 w 141"/>
                <a:gd name="T51" fmla="*/ 1 h 329"/>
                <a:gd name="T52" fmla="*/ 1 w 141"/>
                <a:gd name="T53" fmla="*/ 1 h 329"/>
                <a:gd name="T54" fmla="*/ 1 w 141"/>
                <a:gd name="T55" fmla="*/ 1 h 329"/>
                <a:gd name="T56" fmla="*/ 1 w 141"/>
                <a:gd name="T57" fmla="*/ 2 h 329"/>
                <a:gd name="T58" fmla="*/ 1 w 141"/>
                <a:gd name="T59" fmla="*/ 2 h 329"/>
                <a:gd name="T60" fmla="*/ 1 w 141"/>
                <a:gd name="T61" fmla="*/ 3 h 329"/>
                <a:gd name="T62" fmla="*/ 2 w 141"/>
                <a:gd name="T63" fmla="*/ 3 h 329"/>
                <a:gd name="T64" fmla="*/ 2 w 141"/>
                <a:gd name="T65" fmla="*/ 4 h 329"/>
                <a:gd name="T66" fmla="*/ 2 w 141"/>
                <a:gd name="T67" fmla="*/ 5 h 329"/>
                <a:gd name="T68" fmla="*/ 2 w 141"/>
                <a:gd name="T69" fmla="*/ 5 h 329"/>
                <a:gd name="T70" fmla="*/ 2 w 141"/>
                <a:gd name="T71" fmla="*/ 6 h 329"/>
                <a:gd name="T72" fmla="*/ 3 w 141"/>
                <a:gd name="T73" fmla="*/ 6 h 329"/>
                <a:gd name="T74" fmla="*/ 3 w 141"/>
                <a:gd name="T75" fmla="*/ 7 h 329"/>
                <a:gd name="T76" fmla="*/ 3 w 141"/>
                <a:gd name="T77" fmla="*/ 7 h 329"/>
                <a:gd name="T78" fmla="*/ 3 w 141"/>
                <a:gd name="T79" fmla="*/ 8 h 329"/>
                <a:gd name="T80" fmla="*/ 3 w 141"/>
                <a:gd name="T81" fmla="*/ 8 h 329"/>
                <a:gd name="T82" fmla="*/ 3 w 141"/>
                <a:gd name="T83" fmla="*/ 8 h 329"/>
                <a:gd name="T84" fmla="*/ 4 w 141"/>
                <a:gd name="T85" fmla="*/ 9 h 329"/>
                <a:gd name="T86" fmla="*/ 4 w 141"/>
                <a:gd name="T87" fmla="*/ 9 h 329"/>
                <a:gd name="T88" fmla="*/ 4 w 141"/>
                <a:gd name="T89" fmla="*/ 9 h 329"/>
                <a:gd name="T90" fmla="*/ 4 w 141"/>
                <a:gd name="T91" fmla="*/ 10 h 329"/>
                <a:gd name="T92" fmla="*/ 4 w 141"/>
                <a:gd name="T93" fmla="*/ 10 h 329"/>
                <a:gd name="T94" fmla="*/ 5 w 141"/>
                <a:gd name="T95" fmla="*/ 10 h 329"/>
                <a:gd name="T96" fmla="*/ 5 w 141"/>
                <a:gd name="T97" fmla="*/ 10 h 329"/>
                <a:gd name="T98" fmla="*/ 5 w 141"/>
                <a:gd name="T99" fmla="*/ 9 h 32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41" h="329">
                  <a:moveTo>
                    <a:pt x="139" y="302"/>
                  </a:moveTo>
                  <a:lnTo>
                    <a:pt x="138" y="297"/>
                  </a:lnTo>
                  <a:lnTo>
                    <a:pt x="135" y="292"/>
                  </a:lnTo>
                  <a:lnTo>
                    <a:pt x="133" y="287"/>
                  </a:lnTo>
                  <a:lnTo>
                    <a:pt x="131" y="282"/>
                  </a:lnTo>
                  <a:lnTo>
                    <a:pt x="130" y="278"/>
                  </a:lnTo>
                  <a:lnTo>
                    <a:pt x="129" y="275"/>
                  </a:lnTo>
                  <a:lnTo>
                    <a:pt x="126" y="271"/>
                  </a:lnTo>
                  <a:lnTo>
                    <a:pt x="126" y="268"/>
                  </a:lnTo>
                  <a:lnTo>
                    <a:pt x="124" y="263"/>
                  </a:lnTo>
                  <a:lnTo>
                    <a:pt x="123" y="260"/>
                  </a:lnTo>
                  <a:lnTo>
                    <a:pt x="121" y="256"/>
                  </a:lnTo>
                  <a:lnTo>
                    <a:pt x="120" y="252"/>
                  </a:lnTo>
                  <a:lnTo>
                    <a:pt x="119" y="248"/>
                  </a:lnTo>
                  <a:lnTo>
                    <a:pt x="116" y="245"/>
                  </a:lnTo>
                  <a:lnTo>
                    <a:pt x="115" y="240"/>
                  </a:lnTo>
                  <a:lnTo>
                    <a:pt x="112" y="236"/>
                  </a:lnTo>
                  <a:lnTo>
                    <a:pt x="111" y="231"/>
                  </a:lnTo>
                  <a:lnTo>
                    <a:pt x="110" y="226"/>
                  </a:lnTo>
                  <a:lnTo>
                    <a:pt x="107" y="221"/>
                  </a:lnTo>
                  <a:lnTo>
                    <a:pt x="106" y="217"/>
                  </a:lnTo>
                  <a:lnTo>
                    <a:pt x="104" y="212"/>
                  </a:lnTo>
                  <a:lnTo>
                    <a:pt x="102" y="207"/>
                  </a:lnTo>
                  <a:lnTo>
                    <a:pt x="100" y="202"/>
                  </a:lnTo>
                  <a:lnTo>
                    <a:pt x="99" y="198"/>
                  </a:lnTo>
                  <a:lnTo>
                    <a:pt x="96" y="192"/>
                  </a:lnTo>
                  <a:lnTo>
                    <a:pt x="95" y="187"/>
                  </a:lnTo>
                  <a:lnTo>
                    <a:pt x="94" y="182"/>
                  </a:lnTo>
                  <a:lnTo>
                    <a:pt x="91" y="178"/>
                  </a:lnTo>
                  <a:lnTo>
                    <a:pt x="89" y="172"/>
                  </a:lnTo>
                  <a:lnTo>
                    <a:pt x="87" y="167"/>
                  </a:lnTo>
                  <a:lnTo>
                    <a:pt x="85" y="161"/>
                  </a:lnTo>
                  <a:lnTo>
                    <a:pt x="84" y="156"/>
                  </a:lnTo>
                  <a:lnTo>
                    <a:pt x="81" y="151"/>
                  </a:lnTo>
                  <a:lnTo>
                    <a:pt x="79" y="146"/>
                  </a:lnTo>
                  <a:lnTo>
                    <a:pt x="77" y="141"/>
                  </a:lnTo>
                  <a:lnTo>
                    <a:pt x="75" y="134"/>
                  </a:lnTo>
                  <a:lnTo>
                    <a:pt x="74" y="129"/>
                  </a:lnTo>
                  <a:lnTo>
                    <a:pt x="71" y="124"/>
                  </a:lnTo>
                  <a:lnTo>
                    <a:pt x="69" y="119"/>
                  </a:lnTo>
                  <a:lnTo>
                    <a:pt x="67" y="113"/>
                  </a:lnTo>
                  <a:lnTo>
                    <a:pt x="66" y="108"/>
                  </a:lnTo>
                  <a:lnTo>
                    <a:pt x="64" y="103"/>
                  </a:lnTo>
                  <a:lnTo>
                    <a:pt x="62" y="98"/>
                  </a:lnTo>
                  <a:lnTo>
                    <a:pt x="61" y="93"/>
                  </a:lnTo>
                  <a:lnTo>
                    <a:pt x="59" y="88"/>
                  </a:lnTo>
                  <a:lnTo>
                    <a:pt x="56" y="83"/>
                  </a:lnTo>
                  <a:lnTo>
                    <a:pt x="55" y="78"/>
                  </a:lnTo>
                  <a:lnTo>
                    <a:pt x="52" y="73"/>
                  </a:lnTo>
                  <a:lnTo>
                    <a:pt x="51" y="68"/>
                  </a:lnTo>
                  <a:lnTo>
                    <a:pt x="49" y="62"/>
                  </a:lnTo>
                  <a:lnTo>
                    <a:pt x="47" y="58"/>
                  </a:lnTo>
                  <a:lnTo>
                    <a:pt x="46" y="53"/>
                  </a:lnTo>
                  <a:lnTo>
                    <a:pt x="45" y="48"/>
                  </a:lnTo>
                  <a:lnTo>
                    <a:pt x="42" y="43"/>
                  </a:lnTo>
                  <a:lnTo>
                    <a:pt x="41" y="38"/>
                  </a:lnTo>
                  <a:lnTo>
                    <a:pt x="40" y="34"/>
                  </a:lnTo>
                  <a:lnTo>
                    <a:pt x="39" y="29"/>
                  </a:lnTo>
                  <a:lnTo>
                    <a:pt x="37" y="26"/>
                  </a:lnTo>
                  <a:lnTo>
                    <a:pt x="36" y="21"/>
                  </a:lnTo>
                  <a:lnTo>
                    <a:pt x="35" y="17"/>
                  </a:lnTo>
                  <a:lnTo>
                    <a:pt x="32" y="12"/>
                  </a:lnTo>
                  <a:lnTo>
                    <a:pt x="30" y="8"/>
                  </a:lnTo>
                  <a:lnTo>
                    <a:pt x="27" y="4"/>
                  </a:lnTo>
                  <a:lnTo>
                    <a:pt x="24" y="3"/>
                  </a:lnTo>
                  <a:lnTo>
                    <a:pt x="21" y="2"/>
                  </a:lnTo>
                  <a:lnTo>
                    <a:pt x="17" y="0"/>
                  </a:lnTo>
                  <a:lnTo>
                    <a:pt x="14" y="0"/>
                  </a:lnTo>
                  <a:lnTo>
                    <a:pt x="11" y="2"/>
                  </a:lnTo>
                  <a:lnTo>
                    <a:pt x="7" y="3"/>
                  </a:lnTo>
                  <a:lnTo>
                    <a:pt x="5" y="4"/>
                  </a:lnTo>
                  <a:lnTo>
                    <a:pt x="4" y="7"/>
                  </a:lnTo>
                  <a:lnTo>
                    <a:pt x="1" y="10"/>
                  </a:lnTo>
                  <a:lnTo>
                    <a:pt x="0" y="14"/>
                  </a:lnTo>
                  <a:lnTo>
                    <a:pt x="0" y="18"/>
                  </a:lnTo>
                  <a:lnTo>
                    <a:pt x="0" y="23"/>
                  </a:lnTo>
                  <a:lnTo>
                    <a:pt x="2" y="29"/>
                  </a:lnTo>
                  <a:lnTo>
                    <a:pt x="4" y="32"/>
                  </a:lnTo>
                  <a:lnTo>
                    <a:pt x="4" y="37"/>
                  </a:lnTo>
                  <a:lnTo>
                    <a:pt x="6" y="41"/>
                  </a:lnTo>
                  <a:lnTo>
                    <a:pt x="7" y="46"/>
                  </a:lnTo>
                  <a:lnTo>
                    <a:pt x="10" y="51"/>
                  </a:lnTo>
                  <a:lnTo>
                    <a:pt x="11" y="56"/>
                  </a:lnTo>
                  <a:lnTo>
                    <a:pt x="12" y="61"/>
                  </a:lnTo>
                  <a:lnTo>
                    <a:pt x="15" y="66"/>
                  </a:lnTo>
                  <a:lnTo>
                    <a:pt x="16" y="71"/>
                  </a:lnTo>
                  <a:lnTo>
                    <a:pt x="17" y="76"/>
                  </a:lnTo>
                  <a:lnTo>
                    <a:pt x="20" y="81"/>
                  </a:lnTo>
                  <a:lnTo>
                    <a:pt x="22" y="87"/>
                  </a:lnTo>
                  <a:lnTo>
                    <a:pt x="24" y="92"/>
                  </a:lnTo>
                  <a:lnTo>
                    <a:pt x="26" y="97"/>
                  </a:lnTo>
                  <a:lnTo>
                    <a:pt x="29" y="103"/>
                  </a:lnTo>
                  <a:lnTo>
                    <a:pt x="30" y="109"/>
                  </a:lnTo>
                  <a:lnTo>
                    <a:pt x="32" y="114"/>
                  </a:lnTo>
                  <a:lnTo>
                    <a:pt x="34" y="119"/>
                  </a:lnTo>
                  <a:lnTo>
                    <a:pt x="36" y="126"/>
                  </a:lnTo>
                  <a:lnTo>
                    <a:pt x="39" y="132"/>
                  </a:lnTo>
                  <a:lnTo>
                    <a:pt x="40" y="137"/>
                  </a:lnTo>
                  <a:lnTo>
                    <a:pt x="42" y="143"/>
                  </a:lnTo>
                  <a:lnTo>
                    <a:pt x="45" y="149"/>
                  </a:lnTo>
                  <a:lnTo>
                    <a:pt x="47" y="156"/>
                  </a:lnTo>
                  <a:lnTo>
                    <a:pt x="49" y="161"/>
                  </a:lnTo>
                  <a:lnTo>
                    <a:pt x="51" y="167"/>
                  </a:lnTo>
                  <a:lnTo>
                    <a:pt x="54" y="172"/>
                  </a:lnTo>
                  <a:lnTo>
                    <a:pt x="55" y="178"/>
                  </a:lnTo>
                  <a:lnTo>
                    <a:pt x="57" y="185"/>
                  </a:lnTo>
                  <a:lnTo>
                    <a:pt x="60" y="190"/>
                  </a:lnTo>
                  <a:lnTo>
                    <a:pt x="61" y="196"/>
                  </a:lnTo>
                  <a:lnTo>
                    <a:pt x="65" y="202"/>
                  </a:lnTo>
                  <a:lnTo>
                    <a:pt x="66" y="207"/>
                  </a:lnTo>
                  <a:lnTo>
                    <a:pt x="67" y="212"/>
                  </a:lnTo>
                  <a:lnTo>
                    <a:pt x="70" y="217"/>
                  </a:lnTo>
                  <a:lnTo>
                    <a:pt x="72" y="223"/>
                  </a:lnTo>
                  <a:lnTo>
                    <a:pt x="74" y="228"/>
                  </a:lnTo>
                  <a:lnTo>
                    <a:pt x="76" y="233"/>
                  </a:lnTo>
                  <a:lnTo>
                    <a:pt x="77" y="238"/>
                  </a:lnTo>
                  <a:lnTo>
                    <a:pt x="80" y="245"/>
                  </a:lnTo>
                  <a:lnTo>
                    <a:pt x="81" y="248"/>
                  </a:lnTo>
                  <a:lnTo>
                    <a:pt x="84" y="253"/>
                  </a:lnTo>
                  <a:lnTo>
                    <a:pt x="85" y="257"/>
                  </a:lnTo>
                  <a:lnTo>
                    <a:pt x="87" y="263"/>
                  </a:lnTo>
                  <a:lnTo>
                    <a:pt x="89" y="267"/>
                  </a:lnTo>
                  <a:lnTo>
                    <a:pt x="90" y="271"/>
                  </a:lnTo>
                  <a:lnTo>
                    <a:pt x="92" y="276"/>
                  </a:lnTo>
                  <a:lnTo>
                    <a:pt x="94" y="280"/>
                  </a:lnTo>
                  <a:lnTo>
                    <a:pt x="95" y="283"/>
                  </a:lnTo>
                  <a:lnTo>
                    <a:pt x="96" y="287"/>
                  </a:lnTo>
                  <a:lnTo>
                    <a:pt x="97" y="290"/>
                  </a:lnTo>
                  <a:lnTo>
                    <a:pt x="99" y="293"/>
                  </a:lnTo>
                  <a:lnTo>
                    <a:pt x="100" y="296"/>
                  </a:lnTo>
                  <a:lnTo>
                    <a:pt x="101" y="300"/>
                  </a:lnTo>
                  <a:lnTo>
                    <a:pt x="102" y="302"/>
                  </a:lnTo>
                  <a:lnTo>
                    <a:pt x="104" y="305"/>
                  </a:lnTo>
                  <a:lnTo>
                    <a:pt x="105" y="309"/>
                  </a:lnTo>
                  <a:lnTo>
                    <a:pt x="106" y="314"/>
                  </a:lnTo>
                  <a:lnTo>
                    <a:pt x="107" y="315"/>
                  </a:lnTo>
                  <a:lnTo>
                    <a:pt x="109" y="317"/>
                  </a:lnTo>
                  <a:lnTo>
                    <a:pt x="111" y="321"/>
                  </a:lnTo>
                  <a:lnTo>
                    <a:pt x="112" y="322"/>
                  </a:lnTo>
                  <a:lnTo>
                    <a:pt x="115" y="325"/>
                  </a:lnTo>
                  <a:lnTo>
                    <a:pt x="119" y="327"/>
                  </a:lnTo>
                  <a:lnTo>
                    <a:pt x="121" y="327"/>
                  </a:lnTo>
                  <a:lnTo>
                    <a:pt x="125" y="329"/>
                  </a:lnTo>
                  <a:lnTo>
                    <a:pt x="129" y="329"/>
                  </a:lnTo>
                  <a:lnTo>
                    <a:pt x="133" y="329"/>
                  </a:lnTo>
                  <a:lnTo>
                    <a:pt x="138" y="325"/>
                  </a:lnTo>
                  <a:lnTo>
                    <a:pt x="140" y="320"/>
                  </a:lnTo>
                  <a:lnTo>
                    <a:pt x="141" y="315"/>
                  </a:lnTo>
                  <a:lnTo>
                    <a:pt x="141" y="311"/>
                  </a:lnTo>
                  <a:lnTo>
                    <a:pt x="140" y="307"/>
                  </a:lnTo>
                  <a:lnTo>
                    <a:pt x="139" y="3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31"/>
            <p:cNvSpPr>
              <a:spLocks/>
            </p:cNvSpPr>
            <p:nvPr/>
          </p:nvSpPr>
          <p:spPr bwMode="auto">
            <a:xfrm>
              <a:off x="3938" y="1050"/>
              <a:ext cx="35" cy="125"/>
            </a:xfrm>
            <a:custGeom>
              <a:avLst/>
              <a:gdLst>
                <a:gd name="T0" fmla="*/ 3 w 70"/>
                <a:gd name="T1" fmla="*/ 7 h 250"/>
                <a:gd name="T2" fmla="*/ 3 w 70"/>
                <a:gd name="T3" fmla="*/ 7 h 250"/>
                <a:gd name="T4" fmla="*/ 2 w 70"/>
                <a:gd name="T5" fmla="*/ 7 h 250"/>
                <a:gd name="T6" fmla="*/ 2 w 70"/>
                <a:gd name="T7" fmla="*/ 6 h 250"/>
                <a:gd name="T8" fmla="*/ 2 w 70"/>
                <a:gd name="T9" fmla="*/ 6 h 250"/>
                <a:gd name="T10" fmla="*/ 2 w 70"/>
                <a:gd name="T11" fmla="*/ 6 h 250"/>
                <a:gd name="T12" fmla="*/ 2 w 70"/>
                <a:gd name="T13" fmla="*/ 5 h 250"/>
                <a:gd name="T14" fmla="*/ 2 w 70"/>
                <a:gd name="T15" fmla="*/ 5 h 250"/>
                <a:gd name="T16" fmla="*/ 2 w 70"/>
                <a:gd name="T17" fmla="*/ 4 h 250"/>
                <a:gd name="T18" fmla="*/ 2 w 70"/>
                <a:gd name="T19" fmla="*/ 4 h 250"/>
                <a:gd name="T20" fmla="*/ 2 w 70"/>
                <a:gd name="T21" fmla="*/ 4 h 250"/>
                <a:gd name="T22" fmla="*/ 2 w 70"/>
                <a:gd name="T23" fmla="*/ 3 h 250"/>
                <a:gd name="T24" fmla="*/ 2 w 70"/>
                <a:gd name="T25" fmla="*/ 3 h 250"/>
                <a:gd name="T26" fmla="*/ 2 w 70"/>
                <a:gd name="T27" fmla="*/ 2 h 250"/>
                <a:gd name="T28" fmla="*/ 2 w 70"/>
                <a:gd name="T29" fmla="*/ 2 h 250"/>
                <a:gd name="T30" fmla="*/ 2 w 70"/>
                <a:gd name="T31" fmla="*/ 2 h 250"/>
                <a:gd name="T32" fmla="*/ 2 w 70"/>
                <a:gd name="T33" fmla="*/ 1 h 250"/>
                <a:gd name="T34" fmla="*/ 2 w 70"/>
                <a:gd name="T35" fmla="*/ 1 h 250"/>
                <a:gd name="T36" fmla="*/ 1 w 70"/>
                <a:gd name="T37" fmla="*/ 1 h 250"/>
                <a:gd name="T38" fmla="*/ 1 w 70"/>
                <a:gd name="T39" fmla="*/ 0 h 250"/>
                <a:gd name="T40" fmla="*/ 1 w 70"/>
                <a:gd name="T41" fmla="*/ 1 h 250"/>
                <a:gd name="T42" fmla="*/ 1 w 70"/>
                <a:gd name="T43" fmla="*/ 1 h 250"/>
                <a:gd name="T44" fmla="*/ 0 w 70"/>
                <a:gd name="T45" fmla="*/ 1 h 250"/>
                <a:gd name="T46" fmla="*/ 1 w 70"/>
                <a:gd name="T47" fmla="*/ 2 h 250"/>
                <a:gd name="T48" fmla="*/ 1 w 70"/>
                <a:gd name="T49" fmla="*/ 2 h 250"/>
                <a:gd name="T50" fmla="*/ 1 w 70"/>
                <a:gd name="T51" fmla="*/ 2 h 250"/>
                <a:gd name="T52" fmla="*/ 1 w 70"/>
                <a:gd name="T53" fmla="*/ 3 h 250"/>
                <a:gd name="T54" fmla="*/ 1 w 70"/>
                <a:gd name="T55" fmla="*/ 3 h 250"/>
                <a:gd name="T56" fmla="*/ 1 w 70"/>
                <a:gd name="T57" fmla="*/ 3 h 250"/>
                <a:gd name="T58" fmla="*/ 1 w 70"/>
                <a:gd name="T59" fmla="*/ 4 h 250"/>
                <a:gd name="T60" fmla="*/ 1 w 70"/>
                <a:gd name="T61" fmla="*/ 4 h 250"/>
                <a:gd name="T62" fmla="*/ 1 w 70"/>
                <a:gd name="T63" fmla="*/ 5 h 250"/>
                <a:gd name="T64" fmla="*/ 1 w 70"/>
                <a:gd name="T65" fmla="*/ 5 h 250"/>
                <a:gd name="T66" fmla="*/ 1 w 70"/>
                <a:gd name="T67" fmla="*/ 6 h 250"/>
                <a:gd name="T68" fmla="*/ 1 w 70"/>
                <a:gd name="T69" fmla="*/ 6 h 250"/>
                <a:gd name="T70" fmla="*/ 1 w 70"/>
                <a:gd name="T71" fmla="*/ 6 h 250"/>
                <a:gd name="T72" fmla="*/ 1 w 70"/>
                <a:gd name="T73" fmla="*/ 7 h 250"/>
                <a:gd name="T74" fmla="*/ 1 w 70"/>
                <a:gd name="T75" fmla="*/ 7 h 250"/>
                <a:gd name="T76" fmla="*/ 2 w 70"/>
                <a:gd name="T77" fmla="*/ 7 h 250"/>
                <a:gd name="T78" fmla="*/ 2 w 70"/>
                <a:gd name="T79" fmla="*/ 8 h 250"/>
                <a:gd name="T80" fmla="*/ 2 w 70"/>
                <a:gd name="T81" fmla="*/ 8 h 250"/>
                <a:gd name="T82" fmla="*/ 2 w 70"/>
                <a:gd name="T83" fmla="*/ 8 h 250"/>
                <a:gd name="T84" fmla="*/ 2 w 70"/>
                <a:gd name="T85" fmla="*/ 8 h 250"/>
                <a:gd name="T86" fmla="*/ 3 w 70"/>
                <a:gd name="T87" fmla="*/ 8 h 250"/>
                <a:gd name="T88" fmla="*/ 3 w 70"/>
                <a:gd name="T89" fmla="*/ 8 h 25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0" h="250">
                  <a:moveTo>
                    <a:pt x="70" y="229"/>
                  </a:moveTo>
                  <a:lnTo>
                    <a:pt x="69" y="227"/>
                  </a:lnTo>
                  <a:lnTo>
                    <a:pt x="68" y="222"/>
                  </a:lnTo>
                  <a:lnTo>
                    <a:pt x="67" y="218"/>
                  </a:lnTo>
                  <a:lnTo>
                    <a:pt x="67" y="214"/>
                  </a:lnTo>
                  <a:lnTo>
                    <a:pt x="65" y="210"/>
                  </a:lnTo>
                  <a:lnTo>
                    <a:pt x="65" y="205"/>
                  </a:lnTo>
                  <a:lnTo>
                    <a:pt x="63" y="200"/>
                  </a:lnTo>
                  <a:lnTo>
                    <a:pt x="62" y="194"/>
                  </a:lnTo>
                  <a:lnTo>
                    <a:pt x="60" y="190"/>
                  </a:lnTo>
                  <a:lnTo>
                    <a:pt x="60" y="188"/>
                  </a:lnTo>
                  <a:lnTo>
                    <a:pt x="60" y="184"/>
                  </a:lnTo>
                  <a:lnTo>
                    <a:pt x="60" y="181"/>
                  </a:lnTo>
                  <a:lnTo>
                    <a:pt x="59" y="176"/>
                  </a:lnTo>
                  <a:lnTo>
                    <a:pt x="59" y="174"/>
                  </a:lnTo>
                  <a:lnTo>
                    <a:pt x="58" y="169"/>
                  </a:lnTo>
                  <a:lnTo>
                    <a:pt x="58" y="166"/>
                  </a:lnTo>
                  <a:lnTo>
                    <a:pt x="57" y="161"/>
                  </a:lnTo>
                  <a:lnTo>
                    <a:pt x="57" y="159"/>
                  </a:lnTo>
                  <a:lnTo>
                    <a:pt x="55" y="155"/>
                  </a:lnTo>
                  <a:lnTo>
                    <a:pt x="55" y="151"/>
                  </a:lnTo>
                  <a:lnTo>
                    <a:pt x="54" y="146"/>
                  </a:lnTo>
                  <a:lnTo>
                    <a:pt x="54" y="143"/>
                  </a:lnTo>
                  <a:lnTo>
                    <a:pt x="53" y="138"/>
                  </a:lnTo>
                  <a:lnTo>
                    <a:pt x="52" y="134"/>
                  </a:lnTo>
                  <a:lnTo>
                    <a:pt x="50" y="129"/>
                  </a:lnTo>
                  <a:lnTo>
                    <a:pt x="50" y="125"/>
                  </a:lnTo>
                  <a:lnTo>
                    <a:pt x="49" y="121"/>
                  </a:lnTo>
                  <a:lnTo>
                    <a:pt x="49" y="118"/>
                  </a:lnTo>
                  <a:lnTo>
                    <a:pt x="48" y="113"/>
                  </a:lnTo>
                  <a:lnTo>
                    <a:pt x="47" y="109"/>
                  </a:lnTo>
                  <a:lnTo>
                    <a:pt x="47" y="104"/>
                  </a:lnTo>
                  <a:lnTo>
                    <a:pt x="47" y="100"/>
                  </a:lnTo>
                  <a:lnTo>
                    <a:pt x="45" y="96"/>
                  </a:lnTo>
                  <a:lnTo>
                    <a:pt x="45" y="91"/>
                  </a:lnTo>
                  <a:lnTo>
                    <a:pt x="44" y="88"/>
                  </a:lnTo>
                  <a:lnTo>
                    <a:pt x="44" y="84"/>
                  </a:lnTo>
                  <a:lnTo>
                    <a:pt x="43" y="79"/>
                  </a:lnTo>
                  <a:lnTo>
                    <a:pt x="42" y="75"/>
                  </a:lnTo>
                  <a:lnTo>
                    <a:pt x="40" y="70"/>
                  </a:lnTo>
                  <a:lnTo>
                    <a:pt x="40" y="66"/>
                  </a:lnTo>
                  <a:lnTo>
                    <a:pt x="39" y="61"/>
                  </a:lnTo>
                  <a:lnTo>
                    <a:pt x="39" y="57"/>
                  </a:lnTo>
                  <a:lnTo>
                    <a:pt x="38" y="52"/>
                  </a:lnTo>
                  <a:lnTo>
                    <a:pt x="38" y="49"/>
                  </a:lnTo>
                  <a:lnTo>
                    <a:pt x="37" y="45"/>
                  </a:lnTo>
                  <a:lnTo>
                    <a:pt x="37" y="40"/>
                  </a:lnTo>
                  <a:lnTo>
                    <a:pt x="35" y="36"/>
                  </a:lnTo>
                  <a:lnTo>
                    <a:pt x="35" y="32"/>
                  </a:lnTo>
                  <a:lnTo>
                    <a:pt x="35" y="29"/>
                  </a:lnTo>
                  <a:lnTo>
                    <a:pt x="34" y="25"/>
                  </a:lnTo>
                  <a:lnTo>
                    <a:pt x="34" y="22"/>
                  </a:lnTo>
                  <a:lnTo>
                    <a:pt x="34" y="19"/>
                  </a:lnTo>
                  <a:lnTo>
                    <a:pt x="33" y="14"/>
                  </a:lnTo>
                  <a:lnTo>
                    <a:pt x="32" y="11"/>
                  </a:lnTo>
                  <a:lnTo>
                    <a:pt x="29" y="7"/>
                  </a:lnTo>
                  <a:lnTo>
                    <a:pt x="27" y="5"/>
                  </a:lnTo>
                  <a:lnTo>
                    <a:pt x="23" y="2"/>
                  </a:lnTo>
                  <a:lnTo>
                    <a:pt x="20" y="1"/>
                  </a:lnTo>
                  <a:lnTo>
                    <a:pt x="17" y="0"/>
                  </a:lnTo>
                  <a:lnTo>
                    <a:pt x="14" y="0"/>
                  </a:lnTo>
                  <a:lnTo>
                    <a:pt x="10" y="0"/>
                  </a:lnTo>
                  <a:lnTo>
                    <a:pt x="8" y="1"/>
                  </a:lnTo>
                  <a:lnTo>
                    <a:pt x="4" y="4"/>
                  </a:lnTo>
                  <a:lnTo>
                    <a:pt x="3" y="6"/>
                  </a:lnTo>
                  <a:lnTo>
                    <a:pt x="2" y="9"/>
                  </a:lnTo>
                  <a:lnTo>
                    <a:pt x="0" y="12"/>
                  </a:lnTo>
                  <a:lnTo>
                    <a:pt x="0" y="17"/>
                  </a:lnTo>
                  <a:lnTo>
                    <a:pt x="0" y="24"/>
                  </a:lnTo>
                  <a:lnTo>
                    <a:pt x="0" y="26"/>
                  </a:lnTo>
                  <a:lnTo>
                    <a:pt x="2" y="30"/>
                  </a:lnTo>
                  <a:lnTo>
                    <a:pt x="2" y="34"/>
                  </a:lnTo>
                  <a:lnTo>
                    <a:pt x="3" y="37"/>
                  </a:lnTo>
                  <a:lnTo>
                    <a:pt x="3" y="41"/>
                  </a:lnTo>
                  <a:lnTo>
                    <a:pt x="3" y="45"/>
                  </a:lnTo>
                  <a:lnTo>
                    <a:pt x="4" y="50"/>
                  </a:lnTo>
                  <a:lnTo>
                    <a:pt x="5" y="54"/>
                  </a:lnTo>
                  <a:lnTo>
                    <a:pt x="5" y="57"/>
                  </a:lnTo>
                  <a:lnTo>
                    <a:pt x="7" y="63"/>
                  </a:lnTo>
                  <a:lnTo>
                    <a:pt x="7" y="66"/>
                  </a:lnTo>
                  <a:lnTo>
                    <a:pt x="8" y="70"/>
                  </a:lnTo>
                  <a:lnTo>
                    <a:pt x="8" y="75"/>
                  </a:lnTo>
                  <a:lnTo>
                    <a:pt x="9" y="79"/>
                  </a:lnTo>
                  <a:lnTo>
                    <a:pt x="9" y="84"/>
                  </a:lnTo>
                  <a:lnTo>
                    <a:pt x="10" y="89"/>
                  </a:lnTo>
                  <a:lnTo>
                    <a:pt x="10" y="93"/>
                  </a:lnTo>
                  <a:lnTo>
                    <a:pt x="12" y="96"/>
                  </a:lnTo>
                  <a:lnTo>
                    <a:pt x="12" y="101"/>
                  </a:lnTo>
                  <a:lnTo>
                    <a:pt x="13" y="105"/>
                  </a:lnTo>
                  <a:lnTo>
                    <a:pt x="14" y="109"/>
                  </a:lnTo>
                  <a:lnTo>
                    <a:pt x="15" y="114"/>
                  </a:lnTo>
                  <a:lnTo>
                    <a:pt x="15" y="119"/>
                  </a:lnTo>
                  <a:lnTo>
                    <a:pt x="17" y="123"/>
                  </a:lnTo>
                  <a:lnTo>
                    <a:pt x="17" y="128"/>
                  </a:lnTo>
                  <a:lnTo>
                    <a:pt x="18" y="131"/>
                  </a:lnTo>
                  <a:lnTo>
                    <a:pt x="18" y="135"/>
                  </a:lnTo>
                  <a:lnTo>
                    <a:pt x="19" y="140"/>
                  </a:lnTo>
                  <a:lnTo>
                    <a:pt x="20" y="144"/>
                  </a:lnTo>
                  <a:lnTo>
                    <a:pt x="22" y="149"/>
                  </a:lnTo>
                  <a:lnTo>
                    <a:pt x="22" y="153"/>
                  </a:lnTo>
                  <a:lnTo>
                    <a:pt x="23" y="158"/>
                  </a:lnTo>
                  <a:lnTo>
                    <a:pt x="23" y="161"/>
                  </a:lnTo>
                  <a:lnTo>
                    <a:pt x="24" y="165"/>
                  </a:lnTo>
                  <a:lnTo>
                    <a:pt x="24" y="169"/>
                  </a:lnTo>
                  <a:lnTo>
                    <a:pt x="25" y="173"/>
                  </a:lnTo>
                  <a:lnTo>
                    <a:pt x="25" y="176"/>
                  </a:lnTo>
                  <a:lnTo>
                    <a:pt x="27" y="180"/>
                  </a:lnTo>
                  <a:lnTo>
                    <a:pt x="27" y="184"/>
                  </a:lnTo>
                  <a:lnTo>
                    <a:pt x="28" y="188"/>
                  </a:lnTo>
                  <a:lnTo>
                    <a:pt x="28" y="190"/>
                  </a:lnTo>
                  <a:lnTo>
                    <a:pt x="28" y="194"/>
                  </a:lnTo>
                  <a:lnTo>
                    <a:pt x="28" y="198"/>
                  </a:lnTo>
                  <a:lnTo>
                    <a:pt x="29" y="200"/>
                  </a:lnTo>
                  <a:lnTo>
                    <a:pt x="30" y="207"/>
                  </a:lnTo>
                  <a:lnTo>
                    <a:pt x="33" y="213"/>
                  </a:lnTo>
                  <a:lnTo>
                    <a:pt x="33" y="217"/>
                  </a:lnTo>
                  <a:lnTo>
                    <a:pt x="34" y="222"/>
                  </a:lnTo>
                  <a:lnTo>
                    <a:pt x="34" y="225"/>
                  </a:lnTo>
                  <a:lnTo>
                    <a:pt x="35" y="229"/>
                  </a:lnTo>
                  <a:lnTo>
                    <a:pt x="35" y="234"/>
                  </a:lnTo>
                  <a:lnTo>
                    <a:pt x="37" y="237"/>
                  </a:lnTo>
                  <a:lnTo>
                    <a:pt x="38" y="240"/>
                  </a:lnTo>
                  <a:lnTo>
                    <a:pt x="40" y="244"/>
                  </a:lnTo>
                  <a:lnTo>
                    <a:pt x="42" y="247"/>
                  </a:lnTo>
                  <a:lnTo>
                    <a:pt x="44" y="248"/>
                  </a:lnTo>
                  <a:lnTo>
                    <a:pt x="47" y="249"/>
                  </a:lnTo>
                  <a:lnTo>
                    <a:pt x="50" y="250"/>
                  </a:lnTo>
                  <a:lnTo>
                    <a:pt x="53" y="250"/>
                  </a:lnTo>
                  <a:lnTo>
                    <a:pt x="57" y="250"/>
                  </a:lnTo>
                  <a:lnTo>
                    <a:pt x="62" y="247"/>
                  </a:lnTo>
                  <a:lnTo>
                    <a:pt x="67" y="243"/>
                  </a:lnTo>
                  <a:lnTo>
                    <a:pt x="68" y="240"/>
                  </a:lnTo>
                  <a:lnTo>
                    <a:pt x="69" y="237"/>
                  </a:lnTo>
                  <a:lnTo>
                    <a:pt x="69" y="233"/>
                  </a:lnTo>
                  <a:lnTo>
                    <a:pt x="70" y="2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32"/>
            <p:cNvSpPr>
              <a:spLocks/>
            </p:cNvSpPr>
            <p:nvPr/>
          </p:nvSpPr>
          <p:spPr bwMode="auto">
            <a:xfrm>
              <a:off x="4038" y="1421"/>
              <a:ext cx="77" cy="260"/>
            </a:xfrm>
            <a:custGeom>
              <a:avLst/>
              <a:gdLst>
                <a:gd name="T0" fmla="*/ 1 w 152"/>
                <a:gd name="T1" fmla="*/ 1 h 520"/>
                <a:gd name="T2" fmla="*/ 1 w 152"/>
                <a:gd name="T3" fmla="*/ 2 h 520"/>
                <a:gd name="T4" fmla="*/ 1 w 152"/>
                <a:gd name="T5" fmla="*/ 2 h 520"/>
                <a:gd name="T6" fmla="*/ 1 w 152"/>
                <a:gd name="T7" fmla="*/ 3 h 520"/>
                <a:gd name="T8" fmla="*/ 1 w 152"/>
                <a:gd name="T9" fmla="*/ 3 h 520"/>
                <a:gd name="T10" fmla="*/ 1 w 152"/>
                <a:gd name="T11" fmla="*/ 4 h 520"/>
                <a:gd name="T12" fmla="*/ 1 w 152"/>
                <a:gd name="T13" fmla="*/ 5 h 520"/>
                <a:gd name="T14" fmla="*/ 2 w 152"/>
                <a:gd name="T15" fmla="*/ 6 h 520"/>
                <a:gd name="T16" fmla="*/ 2 w 152"/>
                <a:gd name="T17" fmla="*/ 7 h 520"/>
                <a:gd name="T18" fmla="*/ 2 w 152"/>
                <a:gd name="T19" fmla="*/ 8 h 520"/>
                <a:gd name="T20" fmla="*/ 2 w 152"/>
                <a:gd name="T21" fmla="*/ 8 h 520"/>
                <a:gd name="T22" fmla="*/ 3 w 152"/>
                <a:gd name="T23" fmla="*/ 9 h 520"/>
                <a:gd name="T24" fmla="*/ 3 w 152"/>
                <a:gd name="T25" fmla="*/ 10 h 520"/>
                <a:gd name="T26" fmla="*/ 3 w 152"/>
                <a:gd name="T27" fmla="*/ 11 h 520"/>
                <a:gd name="T28" fmla="*/ 3 w 152"/>
                <a:gd name="T29" fmla="*/ 12 h 520"/>
                <a:gd name="T30" fmla="*/ 3 w 152"/>
                <a:gd name="T31" fmla="*/ 13 h 520"/>
                <a:gd name="T32" fmla="*/ 4 w 152"/>
                <a:gd name="T33" fmla="*/ 14 h 520"/>
                <a:gd name="T34" fmla="*/ 4 w 152"/>
                <a:gd name="T35" fmla="*/ 15 h 520"/>
                <a:gd name="T36" fmla="*/ 4 w 152"/>
                <a:gd name="T37" fmla="*/ 15 h 520"/>
                <a:gd name="T38" fmla="*/ 4 w 152"/>
                <a:gd name="T39" fmla="*/ 16 h 520"/>
                <a:gd name="T40" fmla="*/ 4 w 152"/>
                <a:gd name="T41" fmla="*/ 16 h 520"/>
                <a:gd name="T42" fmla="*/ 4 w 152"/>
                <a:gd name="T43" fmla="*/ 17 h 520"/>
                <a:gd name="T44" fmla="*/ 5 w 152"/>
                <a:gd name="T45" fmla="*/ 17 h 520"/>
                <a:gd name="T46" fmla="*/ 5 w 152"/>
                <a:gd name="T47" fmla="*/ 17 h 520"/>
                <a:gd name="T48" fmla="*/ 5 w 152"/>
                <a:gd name="T49" fmla="*/ 16 h 520"/>
                <a:gd name="T50" fmla="*/ 5 w 152"/>
                <a:gd name="T51" fmla="*/ 16 h 520"/>
                <a:gd name="T52" fmla="*/ 5 w 152"/>
                <a:gd name="T53" fmla="*/ 15 h 520"/>
                <a:gd name="T54" fmla="*/ 5 w 152"/>
                <a:gd name="T55" fmla="*/ 15 h 520"/>
                <a:gd name="T56" fmla="*/ 5 w 152"/>
                <a:gd name="T57" fmla="*/ 14 h 520"/>
                <a:gd name="T58" fmla="*/ 5 w 152"/>
                <a:gd name="T59" fmla="*/ 13 h 520"/>
                <a:gd name="T60" fmla="*/ 4 w 152"/>
                <a:gd name="T61" fmla="*/ 13 h 520"/>
                <a:gd name="T62" fmla="*/ 4 w 152"/>
                <a:gd name="T63" fmla="*/ 12 h 520"/>
                <a:gd name="T64" fmla="*/ 4 w 152"/>
                <a:gd name="T65" fmla="*/ 11 h 520"/>
                <a:gd name="T66" fmla="*/ 4 w 152"/>
                <a:gd name="T67" fmla="*/ 10 h 520"/>
                <a:gd name="T68" fmla="*/ 3 w 152"/>
                <a:gd name="T69" fmla="*/ 9 h 520"/>
                <a:gd name="T70" fmla="*/ 3 w 152"/>
                <a:gd name="T71" fmla="*/ 8 h 520"/>
                <a:gd name="T72" fmla="*/ 3 w 152"/>
                <a:gd name="T73" fmla="*/ 7 h 520"/>
                <a:gd name="T74" fmla="*/ 3 w 152"/>
                <a:gd name="T75" fmla="*/ 6 h 520"/>
                <a:gd name="T76" fmla="*/ 3 w 152"/>
                <a:gd name="T77" fmla="*/ 5 h 520"/>
                <a:gd name="T78" fmla="*/ 2 w 152"/>
                <a:gd name="T79" fmla="*/ 4 h 520"/>
                <a:gd name="T80" fmla="*/ 2 w 152"/>
                <a:gd name="T81" fmla="*/ 3 h 520"/>
                <a:gd name="T82" fmla="*/ 2 w 152"/>
                <a:gd name="T83" fmla="*/ 3 h 520"/>
                <a:gd name="T84" fmla="*/ 2 w 152"/>
                <a:gd name="T85" fmla="*/ 2 h 520"/>
                <a:gd name="T86" fmla="*/ 2 w 152"/>
                <a:gd name="T87" fmla="*/ 2 h 520"/>
                <a:gd name="T88" fmla="*/ 2 w 152"/>
                <a:gd name="T89" fmla="*/ 1 h 520"/>
                <a:gd name="T90" fmla="*/ 2 w 152"/>
                <a:gd name="T91" fmla="*/ 1 h 520"/>
                <a:gd name="T92" fmla="*/ 1 w 152"/>
                <a:gd name="T93" fmla="*/ 1 h 520"/>
                <a:gd name="T94" fmla="*/ 1 w 152"/>
                <a:gd name="T95" fmla="*/ 0 h 520"/>
                <a:gd name="T96" fmla="*/ 1 w 152"/>
                <a:gd name="T97" fmla="*/ 1 h 520"/>
                <a:gd name="T98" fmla="*/ 0 w 152"/>
                <a:gd name="T99" fmla="*/ 1 h 52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52" h="520">
                  <a:moveTo>
                    <a:pt x="1" y="23"/>
                  </a:moveTo>
                  <a:lnTo>
                    <a:pt x="1" y="24"/>
                  </a:lnTo>
                  <a:lnTo>
                    <a:pt x="1" y="28"/>
                  </a:lnTo>
                  <a:lnTo>
                    <a:pt x="1" y="29"/>
                  </a:lnTo>
                  <a:lnTo>
                    <a:pt x="2" y="33"/>
                  </a:lnTo>
                  <a:lnTo>
                    <a:pt x="3" y="37"/>
                  </a:lnTo>
                  <a:lnTo>
                    <a:pt x="5" y="41"/>
                  </a:lnTo>
                  <a:lnTo>
                    <a:pt x="6" y="44"/>
                  </a:lnTo>
                  <a:lnTo>
                    <a:pt x="6" y="49"/>
                  </a:lnTo>
                  <a:lnTo>
                    <a:pt x="7" y="56"/>
                  </a:lnTo>
                  <a:lnTo>
                    <a:pt x="10" y="62"/>
                  </a:lnTo>
                  <a:lnTo>
                    <a:pt x="11" y="67"/>
                  </a:lnTo>
                  <a:lnTo>
                    <a:pt x="12" y="74"/>
                  </a:lnTo>
                  <a:lnTo>
                    <a:pt x="13" y="81"/>
                  </a:lnTo>
                  <a:lnTo>
                    <a:pt x="16" y="88"/>
                  </a:lnTo>
                  <a:lnTo>
                    <a:pt x="18" y="96"/>
                  </a:lnTo>
                  <a:lnTo>
                    <a:pt x="20" y="103"/>
                  </a:lnTo>
                  <a:lnTo>
                    <a:pt x="21" y="111"/>
                  </a:lnTo>
                  <a:lnTo>
                    <a:pt x="23" y="119"/>
                  </a:lnTo>
                  <a:lnTo>
                    <a:pt x="26" y="128"/>
                  </a:lnTo>
                  <a:lnTo>
                    <a:pt x="27" y="137"/>
                  </a:lnTo>
                  <a:lnTo>
                    <a:pt x="30" y="146"/>
                  </a:lnTo>
                  <a:lnTo>
                    <a:pt x="32" y="156"/>
                  </a:lnTo>
                  <a:lnTo>
                    <a:pt x="33" y="164"/>
                  </a:lnTo>
                  <a:lnTo>
                    <a:pt x="37" y="174"/>
                  </a:lnTo>
                  <a:lnTo>
                    <a:pt x="40" y="185"/>
                  </a:lnTo>
                  <a:lnTo>
                    <a:pt x="42" y="195"/>
                  </a:lnTo>
                  <a:lnTo>
                    <a:pt x="45" y="205"/>
                  </a:lnTo>
                  <a:lnTo>
                    <a:pt x="47" y="215"/>
                  </a:lnTo>
                  <a:lnTo>
                    <a:pt x="50" y="225"/>
                  </a:lnTo>
                  <a:lnTo>
                    <a:pt x="52" y="235"/>
                  </a:lnTo>
                  <a:lnTo>
                    <a:pt x="54" y="245"/>
                  </a:lnTo>
                  <a:lnTo>
                    <a:pt x="57" y="256"/>
                  </a:lnTo>
                  <a:lnTo>
                    <a:pt x="59" y="266"/>
                  </a:lnTo>
                  <a:lnTo>
                    <a:pt x="62" y="276"/>
                  </a:lnTo>
                  <a:lnTo>
                    <a:pt x="65" y="286"/>
                  </a:lnTo>
                  <a:lnTo>
                    <a:pt x="67" y="297"/>
                  </a:lnTo>
                  <a:lnTo>
                    <a:pt x="70" y="307"/>
                  </a:lnTo>
                  <a:lnTo>
                    <a:pt x="72" y="317"/>
                  </a:lnTo>
                  <a:lnTo>
                    <a:pt x="75" y="327"/>
                  </a:lnTo>
                  <a:lnTo>
                    <a:pt x="77" y="337"/>
                  </a:lnTo>
                  <a:lnTo>
                    <a:pt x="79" y="347"/>
                  </a:lnTo>
                  <a:lnTo>
                    <a:pt x="82" y="357"/>
                  </a:lnTo>
                  <a:lnTo>
                    <a:pt x="84" y="367"/>
                  </a:lnTo>
                  <a:lnTo>
                    <a:pt x="86" y="376"/>
                  </a:lnTo>
                  <a:lnTo>
                    <a:pt x="89" y="386"/>
                  </a:lnTo>
                  <a:lnTo>
                    <a:pt x="91" y="396"/>
                  </a:lnTo>
                  <a:lnTo>
                    <a:pt x="94" y="405"/>
                  </a:lnTo>
                  <a:lnTo>
                    <a:pt x="96" y="414"/>
                  </a:lnTo>
                  <a:lnTo>
                    <a:pt x="97" y="421"/>
                  </a:lnTo>
                  <a:lnTo>
                    <a:pt x="100" y="430"/>
                  </a:lnTo>
                  <a:lnTo>
                    <a:pt x="101" y="437"/>
                  </a:lnTo>
                  <a:lnTo>
                    <a:pt x="104" y="446"/>
                  </a:lnTo>
                  <a:lnTo>
                    <a:pt x="105" y="452"/>
                  </a:lnTo>
                  <a:lnTo>
                    <a:pt x="107" y="460"/>
                  </a:lnTo>
                  <a:lnTo>
                    <a:pt x="109" y="466"/>
                  </a:lnTo>
                  <a:lnTo>
                    <a:pt x="110" y="474"/>
                  </a:lnTo>
                  <a:lnTo>
                    <a:pt x="112" y="480"/>
                  </a:lnTo>
                  <a:lnTo>
                    <a:pt x="114" y="486"/>
                  </a:lnTo>
                  <a:lnTo>
                    <a:pt x="115" y="491"/>
                  </a:lnTo>
                  <a:lnTo>
                    <a:pt x="116" y="496"/>
                  </a:lnTo>
                  <a:lnTo>
                    <a:pt x="117" y="500"/>
                  </a:lnTo>
                  <a:lnTo>
                    <a:pt x="119" y="505"/>
                  </a:lnTo>
                  <a:lnTo>
                    <a:pt x="120" y="509"/>
                  </a:lnTo>
                  <a:lnTo>
                    <a:pt x="122" y="513"/>
                  </a:lnTo>
                  <a:lnTo>
                    <a:pt x="125" y="515"/>
                  </a:lnTo>
                  <a:lnTo>
                    <a:pt x="129" y="518"/>
                  </a:lnTo>
                  <a:lnTo>
                    <a:pt x="131" y="519"/>
                  </a:lnTo>
                  <a:lnTo>
                    <a:pt x="135" y="520"/>
                  </a:lnTo>
                  <a:lnTo>
                    <a:pt x="137" y="519"/>
                  </a:lnTo>
                  <a:lnTo>
                    <a:pt x="141" y="519"/>
                  </a:lnTo>
                  <a:lnTo>
                    <a:pt x="146" y="516"/>
                  </a:lnTo>
                  <a:lnTo>
                    <a:pt x="150" y="511"/>
                  </a:lnTo>
                  <a:lnTo>
                    <a:pt x="151" y="508"/>
                  </a:lnTo>
                  <a:lnTo>
                    <a:pt x="152" y="504"/>
                  </a:lnTo>
                  <a:lnTo>
                    <a:pt x="152" y="500"/>
                  </a:lnTo>
                  <a:lnTo>
                    <a:pt x="152" y="496"/>
                  </a:lnTo>
                  <a:lnTo>
                    <a:pt x="150" y="491"/>
                  </a:lnTo>
                  <a:lnTo>
                    <a:pt x="149" y="488"/>
                  </a:lnTo>
                  <a:lnTo>
                    <a:pt x="147" y="483"/>
                  </a:lnTo>
                  <a:lnTo>
                    <a:pt x="147" y="478"/>
                  </a:lnTo>
                  <a:lnTo>
                    <a:pt x="145" y="471"/>
                  </a:lnTo>
                  <a:lnTo>
                    <a:pt x="144" y="465"/>
                  </a:lnTo>
                  <a:lnTo>
                    <a:pt x="141" y="459"/>
                  </a:lnTo>
                  <a:lnTo>
                    <a:pt x="141" y="452"/>
                  </a:lnTo>
                  <a:lnTo>
                    <a:pt x="139" y="445"/>
                  </a:lnTo>
                  <a:lnTo>
                    <a:pt x="136" y="437"/>
                  </a:lnTo>
                  <a:lnTo>
                    <a:pt x="135" y="429"/>
                  </a:lnTo>
                  <a:lnTo>
                    <a:pt x="132" y="421"/>
                  </a:lnTo>
                  <a:lnTo>
                    <a:pt x="130" y="414"/>
                  </a:lnTo>
                  <a:lnTo>
                    <a:pt x="129" y="405"/>
                  </a:lnTo>
                  <a:lnTo>
                    <a:pt x="126" y="396"/>
                  </a:lnTo>
                  <a:lnTo>
                    <a:pt x="125" y="387"/>
                  </a:lnTo>
                  <a:lnTo>
                    <a:pt x="122" y="377"/>
                  </a:lnTo>
                  <a:lnTo>
                    <a:pt x="120" y="369"/>
                  </a:lnTo>
                  <a:lnTo>
                    <a:pt x="117" y="359"/>
                  </a:lnTo>
                  <a:lnTo>
                    <a:pt x="115" y="349"/>
                  </a:lnTo>
                  <a:lnTo>
                    <a:pt x="112" y="339"/>
                  </a:lnTo>
                  <a:lnTo>
                    <a:pt x="110" y="330"/>
                  </a:lnTo>
                  <a:lnTo>
                    <a:pt x="107" y="318"/>
                  </a:lnTo>
                  <a:lnTo>
                    <a:pt x="105" y="310"/>
                  </a:lnTo>
                  <a:lnTo>
                    <a:pt x="102" y="298"/>
                  </a:lnTo>
                  <a:lnTo>
                    <a:pt x="100" y="288"/>
                  </a:lnTo>
                  <a:lnTo>
                    <a:pt x="97" y="278"/>
                  </a:lnTo>
                  <a:lnTo>
                    <a:pt x="95" y="267"/>
                  </a:lnTo>
                  <a:lnTo>
                    <a:pt x="92" y="257"/>
                  </a:lnTo>
                  <a:lnTo>
                    <a:pt x="90" y="247"/>
                  </a:lnTo>
                  <a:lnTo>
                    <a:pt x="87" y="237"/>
                  </a:lnTo>
                  <a:lnTo>
                    <a:pt x="85" y="226"/>
                  </a:lnTo>
                  <a:lnTo>
                    <a:pt x="82" y="216"/>
                  </a:lnTo>
                  <a:lnTo>
                    <a:pt x="80" y="206"/>
                  </a:lnTo>
                  <a:lnTo>
                    <a:pt x="77" y="196"/>
                  </a:lnTo>
                  <a:lnTo>
                    <a:pt x="75" y="186"/>
                  </a:lnTo>
                  <a:lnTo>
                    <a:pt x="72" y="176"/>
                  </a:lnTo>
                  <a:lnTo>
                    <a:pt x="70" y="166"/>
                  </a:lnTo>
                  <a:lnTo>
                    <a:pt x="67" y="156"/>
                  </a:lnTo>
                  <a:lnTo>
                    <a:pt x="65" y="147"/>
                  </a:lnTo>
                  <a:lnTo>
                    <a:pt x="64" y="137"/>
                  </a:lnTo>
                  <a:lnTo>
                    <a:pt x="61" y="128"/>
                  </a:lnTo>
                  <a:lnTo>
                    <a:pt x="59" y="119"/>
                  </a:lnTo>
                  <a:lnTo>
                    <a:pt x="57" y="111"/>
                  </a:lnTo>
                  <a:lnTo>
                    <a:pt x="55" y="102"/>
                  </a:lnTo>
                  <a:lnTo>
                    <a:pt x="52" y="94"/>
                  </a:lnTo>
                  <a:lnTo>
                    <a:pt x="51" y="87"/>
                  </a:lnTo>
                  <a:lnTo>
                    <a:pt x="50" y="79"/>
                  </a:lnTo>
                  <a:lnTo>
                    <a:pt x="47" y="72"/>
                  </a:lnTo>
                  <a:lnTo>
                    <a:pt x="46" y="66"/>
                  </a:lnTo>
                  <a:lnTo>
                    <a:pt x="43" y="58"/>
                  </a:lnTo>
                  <a:lnTo>
                    <a:pt x="42" y="53"/>
                  </a:lnTo>
                  <a:lnTo>
                    <a:pt x="41" y="47"/>
                  </a:lnTo>
                  <a:lnTo>
                    <a:pt x="40" y="42"/>
                  </a:lnTo>
                  <a:lnTo>
                    <a:pt x="38" y="37"/>
                  </a:lnTo>
                  <a:lnTo>
                    <a:pt x="37" y="32"/>
                  </a:lnTo>
                  <a:lnTo>
                    <a:pt x="36" y="28"/>
                  </a:lnTo>
                  <a:lnTo>
                    <a:pt x="35" y="24"/>
                  </a:lnTo>
                  <a:lnTo>
                    <a:pt x="33" y="20"/>
                  </a:lnTo>
                  <a:lnTo>
                    <a:pt x="33" y="19"/>
                  </a:lnTo>
                  <a:lnTo>
                    <a:pt x="33" y="15"/>
                  </a:lnTo>
                  <a:lnTo>
                    <a:pt x="33" y="14"/>
                  </a:lnTo>
                  <a:lnTo>
                    <a:pt x="31" y="10"/>
                  </a:lnTo>
                  <a:lnTo>
                    <a:pt x="28" y="7"/>
                  </a:lnTo>
                  <a:lnTo>
                    <a:pt x="26" y="4"/>
                  </a:lnTo>
                  <a:lnTo>
                    <a:pt x="23" y="3"/>
                  </a:lnTo>
                  <a:lnTo>
                    <a:pt x="17" y="0"/>
                  </a:lnTo>
                  <a:lnTo>
                    <a:pt x="12" y="2"/>
                  </a:lnTo>
                  <a:lnTo>
                    <a:pt x="6" y="4"/>
                  </a:lnTo>
                  <a:lnTo>
                    <a:pt x="2" y="9"/>
                  </a:lnTo>
                  <a:lnTo>
                    <a:pt x="0" y="12"/>
                  </a:lnTo>
                  <a:lnTo>
                    <a:pt x="0" y="15"/>
                  </a:lnTo>
                  <a:lnTo>
                    <a:pt x="0" y="18"/>
                  </a:lnTo>
                  <a:lnTo>
                    <a:pt x="1"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33"/>
            <p:cNvSpPr>
              <a:spLocks/>
            </p:cNvSpPr>
            <p:nvPr/>
          </p:nvSpPr>
          <p:spPr bwMode="auto">
            <a:xfrm>
              <a:off x="4050" y="1332"/>
              <a:ext cx="79" cy="204"/>
            </a:xfrm>
            <a:custGeom>
              <a:avLst/>
              <a:gdLst>
                <a:gd name="T0" fmla="*/ 0 w 159"/>
                <a:gd name="T1" fmla="*/ 1 h 407"/>
                <a:gd name="T2" fmla="*/ 0 w 159"/>
                <a:gd name="T3" fmla="*/ 2 h 407"/>
                <a:gd name="T4" fmla="*/ 0 w 159"/>
                <a:gd name="T5" fmla="*/ 2 h 407"/>
                <a:gd name="T6" fmla="*/ 0 w 159"/>
                <a:gd name="T7" fmla="*/ 2 h 407"/>
                <a:gd name="T8" fmla="*/ 0 w 159"/>
                <a:gd name="T9" fmla="*/ 3 h 407"/>
                <a:gd name="T10" fmla="*/ 0 w 159"/>
                <a:gd name="T11" fmla="*/ 3 h 407"/>
                <a:gd name="T12" fmla="*/ 0 w 159"/>
                <a:gd name="T13" fmla="*/ 4 h 407"/>
                <a:gd name="T14" fmla="*/ 1 w 159"/>
                <a:gd name="T15" fmla="*/ 5 h 407"/>
                <a:gd name="T16" fmla="*/ 1 w 159"/>
                <a:gd name="T17" fmla="*/ 5 h 407"/>
                <a:gd name="T18" fmla="*/ 1 w 159"/>
                <a:gd name="T19" fmla="*/ 6 h 407"/>
                <a:gd name="T20" fmla="*/ 1 w 159"/>
                <a:gd name="T21" fmla="*/ 7 h 407"/>
                <a:gd name="T22" fmla="*/ 2 w 159"/>
                <a:gd name="T23" fmla="*/ 7 h 407"/>
                <a:gd name="T24" fmla="*/ 2 w 159"/>
                <a:gd name="T25" fmla="*/ 8 h 407"/>
                <a:gd name="T26" fmla="*/ 2 w 159"/>
                <a:gd name="T27" fmla="*/ 9 h 407"/>
                <a:gd name="T28" fmla="*/ 2 w 159"/>
                <a:gd name="T29" fmla="*/ 10 h 407"/>
                <a:gd name="T30" fmla="*/ 3 w 159"/>
                <a:gd name="T31" fmla="*/ 10 h 407"/>
                <a:gd name="T32" fmla="*/ 3 w 159"/>
                <a:gd name="T33" fmla="*/ 11 h 407"/>
                <a:gd name="T34" fmla="*/ 3 w 159"/>
                <a:gd name="T35" fmla="*/ 11 h 407"/>
                <a:gd name="T36" fmla="*/ 3 w 159"/>
                <a:gd name="T37" fmla="*/ 12 h 407"/>
                <a:gd name="T38" fmla="*/ 3 w 159"/>
                <a:gd name="T39" fmla="*/ 12 h 407"/>
                <a:gd name="T40" fmla="*/ 3 w 159"/>
                <a:gd name="T41" fmla="*/ 13 h 407"/>
                <a:gd name="T42" fmla="*/ 4 w 159"/>
                <a:gd name="T43" fmla="*/ 13 h 407"/>
                <a:gd name="T44" fmla="*/ 4 w 159"/>
                <a:gd name="T45" fmla="*/ 13 h 407"/>
                <a:gd name="T46" fmla="*/ 4 w 159"/>
                <a:gd name="T47" fmla="*/ 13 h 407"/>
                <a:gd name="T48" fmla="*/ 4 w 159"/>
                <a:gd name="T49" fmla="*/ 13 h 407"/>
                <a:gd name="T50" fmla="*/ 4 w 159"/>
                <a:gd name="T51" fmla="*/ 13 h 407"/>
                <a:gd name="T52" fmla="*/ 4 w 159"/>
                <a:gd name="T53" fmla="*/ 12 h 407"/>
                <a:gd name="T54" fmla="*/ 4 w 159"/>
                <a:gd name="T55" fmla="*/ 12 h 407"/>
                <a:gd name="T56" fmla="*/ 4 w 159"/>
                <a:gd name="T57" fmla="*/ 11 h 407"/>
                <a:gd name="T58" fmla="*/ 4 w 159"/>
                <a:gd name="T59" fmla="*/ 11 h 407"/>
                <a:gd name="T60" fmla="*/ 4 w 159"/>
                <a:gd name="T61" fmla="*/ 10 h 407"/>
                <a:gd name="T62" fmla="*/ 3 w 159"/>
                <a:gd name="T63" fmla="*/ 9 h 407"/>
                <a:gd name="T64" fmla="*/ 3 w 159"/>
                <a:gd name="T65" fmla="*/ 9 h 407"/>
                <a:gd name="T66" fmla="*/ 3 w 159"/>
                <a:gd name="T67" fmla="*/ 8 h 407"/>
                <a:gd name="T68" fmla="*/ 3 w 159"/>
                <a:gd name="T69" fmla="*/ 7 h 407"/>
                <a:gd name="T70" fmla="*/ 2 w 159"/>
                <a:gd name="T71" fmla="*/ 7 h 407"/>
                <a:gd name="T72" fmla="*/ 2 w 159"/>
                <a:gd name="T73" fmla="*/ 6 h 407"/>
                <a:gd name="T74" fmla="*/ 2 w 159"/>
                <a:gd name="T75" fmla="*/ 5 h 407"/>
                <a:gd name="T76" fmla="*/ 2 w 159"/>
                <a:gd name="T77" fmla="*/ 4 h 407"/>
                <a:gd name="T78" fmla="*/ 2 w 159"/>
                <a:gd name="T79" fmla="*/ 4 h 407"/>
                <a:gd name="T80" fmla="*/ 1 w 159"/>
                <a:gd name="T81" fmla="*/ 3 h 407"/>
                <a:gd name="T82" fmla="*/ 1 w 159"/>
                <a:gd name="T83" fmla="*/ 3 h 407"/>
                <a:gd name="T84" fmla="*/ 1 w 159"/>
                <a:gd name="T85" fmla="*/ 2 h 407"/>
                <a:gd name="T86" fmla="*/ 1 w 159"/>
                <a:gd name="T87" fmla="*/ 2 h 407"/>
                <a:gd name="T88" fmla="*/ 1 w 159"/>
                <a:gd name="T89" fmla="*/ 1 h 407"/>
                <a:gd name="T90" fmla="*/ 1 w 159"/>
                <a:gd name="T91" fmla="*/ 1 h 407"/>
                <a:gd name="T92" fmla="*/ 1 w 159"/>
                <a:gd name="T93" fmla="*/ 1 h 407"/>
                <a:gd name="T94" fmla="*/ 0 w 159"/>
                <a:gd name="T95" fmla="*/ 1 h 407"/>
                <a:gd name="T96" fmla="*/ 0 w 159"/>
                <a:gd name="T97" fmla="*/ 0 h 407"/>
                <a:gd name="T98" fmla="*/ 0 w 159"/>
                <a:gd name="T99" fmla="*/ 1 h 407"/>
                <a:gd name="T100" fmla="*/ 0 w 159"/>
                <a:gd name="T101" fmla="*/ 1 h 407"/>
                <a:gd name="T102" fmla="*/ 0 w 159"/>
                <a:gd name="T103" fmla="*/ 1 h 40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59" h="407">
                  <a:moveTo>
                    <a:pt x="3" y="25"/>
                  </a:moveTo>
                  <a:lnTo>
                    <a:pt x="3" y="26"/>
                  </a:lnTo>
                  <a:lnTo>
                    <a:pt x="3" y="28"/>
                  </a:lnTo>
                  <a:lnTo>
                    <a:pt x="3" y="30"/>
                  </a:lnTo>
                  <a:lnTo>
                    <a:pt x="4" y="32"/>
                  </a:lnTo>
                  <a:lnTo>
                    <a:pt x="4" y="35"/>
                  </a:lnTo>
                  <a:lnTo>
                    <a:pt x="6" y="38"/>
                  </a:lnTo>
                  <a:lnTo>
                    <a:pt x="6" y="41"/>
                  </a:lnTo>
                  <a:lnTo>
                    <a:pt x="8" y="45"/>
                  </a:lnTo>
                  <a:lnTo>
                    <a:pt x="10" y="48"/>
                  </a:lnTo>
                  <a:lnTo>
                    <a:pt x="11" y="53"/>
                  </a:lnTo>
                  <a:lnTo>
                    <a:pt x="13" y="57"/>
                  </a:lnTo>
                  <a:lnTo>
                    <a:pt x="14" y="62"/>
                  </a:lnTo>
                  <a:lnTo>
                    <a:pt x="16" y="67"/>
                  </a:lnTo>
                  <a:lnTo>
                    <a:pt x="18" y="74"/>
                  </a:lnTo>
                  <a:lnTo>
                    <a:pt x="20" y="79"/>
                  </a:lnTo>
                  <a:lnTo>
                    <a:pt x="21" y="85"/>
                  </a:lnTo>
                  <a:lnTo>
                    <a:pt x="24" y="90"/>
                  </a:lnTo>
                  <a:lnTo>
                    <a:pt x="25" y="96"/>
                  </a:lnTo>
                  <a:lnTo>
                    <a:pt x="27" y="102"/>
                  </a:lnTo>
                  <a:lnTo>
                    <a:pt x="29" y="109"/>
                  </a:lnTo>
                  <a:lnTo>
                    <a:pt x="32" y="116"/>
                  </a:lnTo>
                  <a:lnTo>
                    <a:pt x="34" y="122"/>
                  </a:lnTo>
                  <a:lnTo>
                    <a:pt x="37" y="130"/>
                  </a:lnTo>
                  <a:lnTo>
                    <a:pt x="39" y="136"/>
                  </a:lnTo>
                  <a:lnTo>
                    <a:pt x="42" y="144"/>
                  </a:lnTo>
                  <a:lnTo>
                    <a:pt x="44" y="151"/>
                  </a:lnTo>
                  <a:lnTo>
                    <a:pt x="47" y="159"/>
                  </a:lnTo>
                  <a:lnTo>
                    <a:pt x="49" y="167"/>
                  </a:lnTo>
                  <a:lnTo>
                    <a:pt x="52" y="175"/>
                  </a:lnTo>
                  <a:lnTo>
                    <a:pt x="55" y="182"/>
                  </a:lnTo>
                  <a:lnTo>
                    <a:pt x="57" y="190"/>
                  </a:lnTo>
                  <a:lnTo>
                    <a:pt x="60" y="197"/>
                  </a:lnTo>
                  <a:lnTo>
                    <a:pt x="62" y="205"/>
                  </a:lnTo>
                  <a:lnTo>
                    <a:pt x="65" y="214"/>
                  </a:lnTo>
                  <a:lnTo>
                    <a:pt x="68" y="220"/>
                  </a:lnTo>
                  <a:lnTo>
                    <a:pt x="70" y="229"/>
                  </a:lnTo>
                  <a:lnTo>
                    <a:pt x="73" y="236"/>
                  </a:lnTo>
                  <a:lnTo>
                    <a:pt x="75" y="244"/>
                  </a:lnTo>
                  <a:lnTo>
                    <a:pt x="78" y="251"/>
                  </a:lnTo>
                  <a:lnTo>
                    <a:pt x="80" y="259"/>
                  </a:lnTo>
                  <a:lnTo>
                    <a:pt x="82" y="266"/>
                  </a:lnTo>
                  <a:lnTo>
                    <a:pt x="85" y="274"/>
                  </a:lnTo>
                  <a:lnTo>
                    <a:pt x="88" y="281"/>
                  </a:lnTo>
                  <a:lnTo>
                    <a:pt x="90" y="289"/>
                  </a:lnTo>
                  <a:lnTo>
                    <a:pt x="93" y="296"/>
                  </a:lnTo>
                  <a:lnTo>
                    <a:pt x="95" y="304"/>
                  </a:lnTo>
                  <a:lnTo>
                    <a:pt x="97" y="310"/>
                  </a:lnTo>
                  <a:lnTo>
                    <a:pt x="100" y="318"/>
                  </a:lnTo>
                  <a:lnTo>
                    <a:pt x="102" y="324"/>
                  </a:lnTo>
                  <a:lnTo>
                    <a:pt x="104" y="330"/>
                  </a:lnTo>
                  <a:lnTo>
                    <a:pt x="107" y="336"/>
                  </a:lnTo>
                  <a:lnTo>
                    <a:pt x="108" y="343"/>
                  </a:lnTo>
                  <a:lnTo>
                    <a:pt x="110" y="349"/>
                  </a:lnTo>
                  <a:lnTo>
                    <a:pt x="113" y="355"/>
                  </a:lnTo>
                  <a:lnTo>
                    <a:pt x="114" y="360"/>
                  </a:lnTo>
                  <a:lnTo>
                    <a:pt x="117" y="365"/>
                  </a:lnTo>
                  <a:lnTo>
                    <a:pt x="118" y="370"/>
                  </a:lnTo>
                  <a:lnTo>
                    <a:pt x="119" y="375"/>
                  </a:lnTo>
                  <a:lnTo>
                    <a:pt x="120" y="379"/>
                  </a:lnTo>
                  <a:lnTo>
                    <a:pt x="123" y="384"/>
                  </a:lnTo>
                  <a:lnTo>
                    <a:pt x="124" y="388"/>
                  </a:lnTo>
                  <a:lnTo>
                    <a:pt x="125" y="393"/>
                  </a:lnTo>
                  <a:lnTo>
                    <a:pt x="128" y="397"/>
                  </a:lnTo>
                  <a:lnTo>
                    <a:pt x="130" y="400"/>
                  </a:lnTo>
                  <a:lnTo>
                    <a:pt x="133" y="403"/>
                  </a:lnTo>
                  <a:lnTo>
                    <a:pt x="137" y="405"/>
                  </a:lnTo>
                  <a:lnTo>
                    <a:pt x="139" y="407"/>
                  </a:lnTo>
                  <a:lnTo>
                    <a:pt x="143" y="407"/>
                  </a:lnTo>
                  <a:lnTo>
                    <a:pt x="145" y="407"/>
                  </a:lnTo>
                  <a:lnTo>
                    <a:pt x="149" y="405"/>
                  </a:lnTo>
                  <a:lnTo>
                    <a:pt x="150" y="403"/>
                  </a:lnTo>
                  <a:lnTo>
                    <a:pt x="154" y="402"/>
                  </a:lnTo>
                  <a:lnTo>
                    <a:pt x="156" y="399"/>
                  </a:lnTo>
                  <a:lnTo>
                    <a:pt x="158" y="397"/>
                  </a:lnTo>
                  <a:lnTo>
                    <a:pt x="158" y="393"/>
                  </a:lnTo>
                  <a:lnTo>
                    <a:pt x="159" y="389"/>
                  </a:lnTo>
                  <a:lnTo>
                    <a:pt x="159" y="385"/>
                  </a:lnTo>
                  <a:lnTo>
                    <a:pt x="158" y="382"/>
                  </a:lnTo>
                  <a:lnTo>
                    <a:pt x="157" y="377"/>
                  </a:lnTo>
                  <a:lnTo>
                    <a:pt x="156" y="373"/>
                  </a:lnTo>
                  <a:lnTo>
                    <a:pt x="154" y="369"/>
                  </a:lnTo>
                  <a:lnTo>
                    <a:pt x="153" y="364"/>
                  </a:lnTo>
                  <a:lnTo>
                    <a:pt x="150" y="359"/>
                  </a:lnTo>
                  <a:lnTo>
                    <a:pt x="149" y="354"/>
                  </a:lnTo>
                  <a:lnTo>
                    <a:pt x="148" y="349"/>
                  </a:lnTo>
                  <a:lnTo>
                    <a:pt x="145" y="344"/>
                  </a:lnTo>
                  <a:lnTo>
                    <a:pt x="144" y="338"/>
                  </a:lnTo>
                  <a:lnTo>
                    <a:pt x="142" y="331"/>
                  </a:lnTo>
                  <a:lnTo>
                    <a:pt x="139" y="325"/>
                  </a:lnTo>
                  <a:lnTo>
                    <a:pt x="138" y="320"/>
                  </a:lnTo>
                  <a:lnTo>
                    <a:pt x="134" y="313"/>
                  </a:lnTo>
                  <a:lnTo>
                    <a:pt x="133" y="306"/>
                  </a:lnTo>
                  <a:lnTo>
                    <a:pt x="130" y="299"/>
                  </a:lnTo>
                  <a:lnTo>
                    <a:pt x="128" y="293"/>
                  </a:lnTo>
                  <a:lnTo>
                    <a:pt x="125" y="286"/>
                  </a:lnTo>
                  <a:lnTo>
                    <a:pt x="123" y="279"/>
                  </a:lnTo>
                  <a:lnTo>
                    <a:pt x="120" y="271"/>
                  </a:lnTo>
                  <a:lnTo>
                    <a:pt x="118" y="264"/>
                  </a:lnTo>
                  <a:lnTo>
                    <a:pt x="115" y="255"/>
                  </a:lnTo>
                  <a:lnTo>
                    <a:pt x="113" y="248"/>
                  </a:lnTo>
                  <a:lnTo>
                    <a:pt x="110" y="240"/>
                  </a:lnTo>
                  <a:lnTo>
                    <a:pt x="108" y="233"/>
                  </a:lnTo>
                  <a:lnTo>
                    <a:pt x="105" y="225"/>
                  </a:lnTo>
                  <a:lnTo>
                    <a:pt x="103" y="218"/>
                  </a:lnTo>
                  <a:lnTo>
                    <a:pt x="100" y="209"/>
                  </a:lnTo>
                  <a:lnTo>
                    <a:pt x="98" y="201"/>
                  </a:lnTo>
                  <a:lnTo>
                    <a:pt x="94" y="194"/>
                  </a:lnTo>
                  <a:lnTo>
                    <a:pt x="93" y="186"/>
                  </a:lnTo>
                  <a:lnTo>
                    <a:pt x="89" y="179"/>
                  </a:lnTo>
                  <a:lnTo>
                    <a:pt x="88" y="171"/>
                  </a:lnTo>
                  <a:lnTo>
                    <a:pt x="84" y="162"/>
                  </a:lnTo>
                  <a:lnTo>
                    <a:pt x="82" y="155"/>
                  </a:lnTo>
                  <a:lnTo>
                    <a:pt x="79" y="147"/>
                  </a:lnTo>
                  <a:lnTo>
                    <a:pt x="77" y="140"/>
                  </a:lnTo>
                  <a:lnTo>
                    <a:pt x="74" y="132"/>
                  </a:lnTo>
                  <a:lnTo>
                    <a:pt x="72" y="125"/>
                  </a:lnTo>
                  <a:lnTo>
                    <a:pt x="68" y="119"/>
                  </a:lnTo>
                  <a:lnTo>
                    <a:pt x="67" y="111"/>
                  </a:lnTo>
                  <a:lnTo>
                    <a:pt x="64" y="105"/>
                  </a:lnTo>
                  <a:lnTo>
                    <a:pt x="62" y="97"/>
                  </a:lnTo>
                  <a:lnTo>
                    <a:pt x="59" y="91"/>
                  </a:lnTo>
                  <a:lnTo>
                    <a:pt x="58" y="85"/>
                  </a:lnTo>
                  <a:lnTo>
                    <a:pt x="55" y="79"/>
                  </a:lnTo>
                  <a:lnTo>
                    <a:pt x="54" y="74"/>
                  </a:lnTo>
                  <a:lnTo>
                    <a:pt x="52" y="67"/>
                  </a:lnTo>
                  <a:lnTo>
                    <a:pt x="50" y="62"/>
                  </a:lnTo>
                  <a:lnTo>
                    <a:pt x="48" y="57"/>
                  </a:lnTo>
                  <a:lnTo>
                    <a:pt x="47" y="51"/>
                  </a:lnTo>
                  <a:lnTo>
                    <a:pt x="44" y="47"/>
                  </a:lnTo>
                  <a:lnTo>
                    <a:pt x="43" y="42"/>
                  </a:lnTo>
                  <a:lnTo>
                    <a:pt x="42" y="38"/>
                  </a:lnTo>
                  <a:lnTo>
                    <a:pt x="40" y="35"/>
                  </a:lnTo>
                  <a:lnTo>
                    <a:pt x="39" y="31"/>
                  </a:lnTo>
                  <a:lnTo>
                    <a:pt x="38" y="28"/>
                  </a:lnTo>
                  <a:lnTo>
                    <a:pt x="37" y="25"/>
                  </a:lnTo>
                  <a:lnTo>
                    <a:pt x="37" y="22"/>
                  </a:lnTo>
                  <a:lnTo>
                    <a:pt x="35" y="20"/>
                  </a:lnTo>
                  <a:lnTo>
                    <a:pt x="35" y="18"/>
                  </a:lnTo>
                  <a:lnTo>
                    <a:pt x="34" y="16"/>
                  </a:lnTo>
                  <a:lnTo>
                    <a:pt x="34" y="15"/>
                  </a:lnTo>
                  <a:lnTo>
                    <a:pt x="32" y="11"/>
                  </a:lnTo>
                  <a:lnTo>
                    <a:pt x="30" y="7"/>
                  </a:lnTo>
                  <a:lnTo>
                    <a:pt x="27" y="5"/>
                  </a:lnTo>
                  <a:lnTo>
                    <a:pt x="24" y="2"/>
                  </a:lnTo>
                  <a:lnTo>
                    <a:pt x="20" y="1"/>
                  </a:lnTo>
                  <a:lnTo>
                    <a:pt x="18" y="0"/>
                  </a:lnTo>
                  <a:lnTo>
                    <a:pt x="14" y="0"/>
                  </a:lnTo>
                  <a:lnTo>
                    <a:pt x="11" y="1"/>
                  </a:lnTo>
                  <a:lnTo>
                    <a:pt x="5" y="3"/>
                  </a:lnTo>
                  <a:lnTo>
                    <a:pt x="1" y="8"/>
                  </a:lnTo>
                  <a:lnTo>
                    <a:pt x="0" y="12"/>
                  </a:lnTo>
                  <a:lnTo>
                    <a:pt x="0" y="16"/>
                  </a:lnTo>
                  <a:lnTo>
                    <a:pt x="0" y="20"/>
                  </a:lnTo>
                  <a:lnTo>
                    <a:pt x="3"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34"/>
            <p:cNvSpPr>
              <a:spLocks/>
            </p:cNvSpPr>
            <p:nvPr/>
          </p:nvSpPr>
          <p:spPr bwMode="auto">
            <a:xfrm>
              <a:off x="4104" y="1330"/>
              <a:ext cx="85" cy="135"/>
            </a:xfrm>
            <a:custGeom>
              <a:avLst/>
              <a:gdLst>
                <a:gd name="T0" fmla="*/ 1 w 170"/>
                <a:gd name="T1" fmla="*/ 1 h 270"/>
                <a:gd name="T2" fmla="*/ 1 w 170"/>
                <a:gd name="T3" fmla="*/ 2 h 270"/>
                <a:gd name="T4" fmla="*/ 1 w 170"/>
                <a:gd name="T5" fmla="*/ 2 h 270"/>
                <a:gd name="T6" fmla="*/ 1 w 170"/>
                <a:gd name="T7" fmla="*/ 3 h 270"/>
                <a:gd name="T8" fmla="*/ 1 w 170"/>
                <a:gd name="T9" fmla="*/ 3 h 270"/>
                <a:gd name="T10" fmla="*/ 2 w 170"/>
                <a:gd name="T11" fmla="*/ 3 h 270"/>
                <a:gd name="T12" fmla="*/ 2 w 170"/>
                <a:gd name="T13" fmla="*/ 4 h 270"/>
                <a:gd name="T14" fmla="*/ 2 w 170"/>
                <a:gd name="T15" fmla="*/ 4 h 270"/>
                <a:gd name="T16" fmla="*/ 2 w 170"/>
                <a:gd name="T17" fmla="*/ 5 h 270"/>
                <a:gd name="T18" fmla="*/ 3 w 170"/>
                <a:gd name="T19" fmla="*/ 5 h 270"/>
                <a:gd name="T20" fmla="*/ 3 w 170"/>
                <a:gd name="T21" fmla="*/ 5 h 270"/>
                <a:gd name="T22" fmla="*/ 3 w 170"/>
                <a:gd name="T23" fmla="*/ 6 h 270"/>
                <a:gd name="T24" fmla="*/ 3 w 170"/>
                <a:gd name="T25" fmla="*/ 6 h 270"/>
                <a:gd name="T26" fmla="*/ 4 w 170"/>
                <a:gd name="T27" fmla="*/ 7 h 270"/>
                <a:gd name="T28" fmla="*/ 4 w 170"/>
                <a:gd name="T29" fmla="*/ 7 h 270"/>
                <a:gd name="T30" fmla="*/ 4 w 170"/>
                <a:gd name="T31" fmla="*/ 8 h 270"/>
                <a:gd name="T32" fmla="*/ 4 w 170"/>
                <a:gd name="T33" fmla="*/ 8 h 270"/>
                <a:gd name="T34" fmla="*/ 4 w 170"/>
                <a:gd name="T35" fmla="*/ 8 h 270"/>
                <a:gd name="T36" fmla="*/ 5 w 170"/>
                <a:gd name="T37" fmla="*/ 9 h 270"/>
                <a:gd name="T38" fmla="*/ 5 w 170"/>
                <a:gd name="T39" fmla="*/ 9 h 270"/>
                <a:gd name="T40" fmla="*/ 5 w 170"/>
                <a:gd name="T41" fmla="*/ 9 h 270"/>
                <a:gd name="T42" fmla="*/ 6 w 170"/>
                <a:gd name="T43" fmla="*/ 9 h 270"/>
                <a:gd name="T44" fmla="*/ 6 w 170"/>
                <a:gd name="T45" fmla="*/ 8 h 270"/>
                <a:gd name="T46" fmla="*/ 6 w 170"/>
                <a:gd name="T47" fmla="*/ 8 h 270"/>
                <a:gd name="T48" fmla="*/ 5 w 170"/>
                <a:gd name="T49" fmla="*/ 8 h 270"/>
                <a:gd name="T50" fmla="*/ 5 w 170"/>
                <a:gd name="T51" fmla="*/ 7 h 270"/>
                <a:gd name="T52" fmla="*/ 5 w 170"/>
                <a:gd name="T53" fmla="*/ 7 h 270"/>
                <a:gd name="T54" fmla="*/ 5 w 170"/>
                <a:gd name="T55" fmla="*/ 7 h 270"/>
                <a:gd name="T56" fmla="*/ 5 w 170"/>
                <a:gd name="T57" fmla="*/ 6 h 270"/>
                <a:gd name="T58" fmla="*/ 4 w 170"/>
                <a:gd name="T59" fmla="*/ 6 h 270"/>
                <a:gd name="T60" fmla="*/ 4 w 170"/>
                <a:gd name="T61" fmla="*/ 5 h 270"/>
                <a:gd name="T62" fmla="*/ 4 w 170"/>
                <a:gd name="T63" fmla="*/ 5 h 270"/>
                <a:gd name="T64" fmla="*/ 4 w 170"/>
                <a:gd name="T65" fmla="*/ 5 h 270"/>
                <a:gd name="T66" fmla="*/ 3 w 170"/>
                <a:gd name="T67" fmla="*/ 4 h 270"/>
                <a:gd name="T68" fmla="*/ 3 w 170"/>
                <a:gd name="T69" fmla="*/ 4 h 270"/>
                <a:gd name="T70" fmla="*/ 3 w 170"/>
                <a:gd name="T71" fmla="*/ 3 h 270"/>
                <a:gd name="T72" fmla="*/ 3 w 170"/>
                <a:gd name="T73" fmla="*/ 3 h 270"/>
                <a:gd name="T74" fmla="*/ 2 w 170"/>
                <a:gd name="T75" fmla="*/ 2 h 270"/>
                <a:gd name="T76" fmla="*/ 2 w 170"/>
                <a:gd name="T77" fmla="*/ 2 h 270"/>
                <a:gd name="T78" fmla="*/ 2 w 170"/>
                <a:gd name="T79" fmla="*/ 2 h 270"/>
                <a:gd name="T80" fmla="*/ 2 w 170"/>
                <a:gd name="T81" fmla="*/ 1 h 270"/>
                <a:gd name="T82" fmla="*/ 2 w 170"/>
                <a:gd name="T83" fmla="*/ 1 h 270"/>
                <a:gd name="T84" fmla="*/ 1 w 170"/>
                <a:gd name="T85" fmla="*/ 1 h 270"/>
                <a:gd name="T86" fmla="*/ 1 w 170"/>
                <a:gd name="T87" fmla="*/ 1 h 270"/>
                <a:gd name="T88" fmla="*/ 1 w 170"/>
                <a:gd name="T89" fmla="*/ 0 h 270"/>
                <a:gd name="T90" fmla="*/ 1 w 170"/>
                <a:gd name="T91" fmla="*/ 1 h 270"/>
                <a:gd name="T92" fmla="*/ 0 w 170"/>
                <a:gd name="T93" fmla="*/ 1 h 270"/>
                <a:gd name="T94" fmla="*/ 1 w 170"/>
                <a:gd name="T95" fmla="*/ 1 h 27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70" h="270">
                  <a:moveTo>
                    <a:pt x="5" y="28"/>
                  </a:moveTo>
                  <a:lnTo>
                    <a:pt x="5" y="28"/>
                  </a:lnTo>
                  <a:lnTo>
                    <a:pt x="6" y="31"/>
                  </a:lnTo>
                  <a:lnTo>
                    <a:pt x="8" y="33"/>
                  </a:lnTo>
                  <a:lnTo>
                    <a:pt x="10" y="38"/>
                  </a:lnTo>
                  <a:lnTo>
                    <a:pt x="13" y="43"/>
                  </a:lnTo>
                  <a:lnTo>
                    <a:pt x="16" y="48"/>
                  </a:lnTo>
                  <a:lnTo>
                    <a:pt x="18" y="51"/>
                  </a:lnTo>
                  <a:lnTo>
                    <a:pt x="19" y="55"/>
                  </a:lnTo>
                  <a:lnTo>
                    <a:pt x="21" y="57"/>
                  </a:lnTo>
                  <a:lnTo>
                    <a:pt x="23" y="61"/>
                  </a:lnTo>
                  <a:lnTo>
                    <a:pt x="25" y="65"/>
                  </a:lnTo>
                  <a:lnTo>
                    <a:pt x="26" y="68"/>
                  </a:lnTo>
                  <a:lnTo>
                    <a:pt x="29" y="71"/>
                  </a:lnTo>
                  <a:lnTo>
                    <a:pt x="31" y="76"/>
                  </a:lnTo>
                  <a:lnTo>
                    <a:pt x="33" y="80"/>
                  </a:lnTo>
                  <a:lnTo>
                    <a:pt x="35" y="84"/>
                  </a:lnTo>
                  <a:lnTo>
                    <a:pt x="38" y="89"/>
                  </a:lnTo>
                  <a:lnTo>
                    <a:pt x="41" y="94"/>
                  </a:lnTo>
                  <a:lnTo>
                    <a:pt x="43" y="97"/>
                  </a:lnTo>
                  <a:lnTo>
                    <a:pt x="45" y="102"/>
                  </a:lnTo>
                  <a:lnTo>
                    <a:pt x="48" y="106"/>
                  </a:lnTo>
                  <a:lnTo>
                    <a:pt x="50" y="111"/>
                  </a:lnTo>
                  <a:lnTo>
                    <a:pt x="53" y="116"/>
                  </a:lnTo>
                  <a:lnTo>
                    <a:pt x="57" y="121"/>
                  </a:lnTo>
                  <a:lnTo>
                    <a:pt x="59" y="126"/>
                  </a:lnTo>
                  <a:lnTo>
                    <a:pt x="63" y="131"/>
                  </a:lnTo>
                  <a:lnTo>
                    <a:pt x="64" y="135"/>
                  </a:lnTo>
                  <a:lnTo>
                    <a:pt x="68" y="140"/>
                  </a:lnTo>
                  <a:lnTo>
                    <a:pt x="69" y="145"/>
                  </a:lnTo>
                  <a:lnTo>
                    <a:pt x="73" y="150"/>
                  </a:lnTo>
                  <a:lnTo>
                    <a:pt x="75" y="154"/>
                  </a:lnTo>
                  <a:lnTo>
                    <a:pt x="78" y="160"/>
                  </a:lnTo>
                  <a:lnTo>
                    <a:pt x="80" y="165"/>
                  </a:lnTo>
                  <a:lnTo>
                    <a:pt x="84" y="170"/>
                  </a:lnTo>
                  <a:lnTo>
                    <a:pt x="87" y="174"/>
                  </a:lnTo>
                  <a:lnTo>
                    <a:pt x="89" y="179"/>
                  </a:lnTo>
                  <a:lnTo>
                    <a:pt x="92" y="184"/>
                  </a:lnTo>
                  <a:lnTo>
                    <a:pt x="94" y="187"/>
                  </a:lnTo>
                  <a:lnTo>
                    <a:pt x="97" y="192"/>
                  </a:lnTo>
                  <a:lnTo>
                    <a:pt x="99" y="197"/>
                  </a:lnTo>
                  <a:lnTo>
                    <a:pt x="102" y="201"/>
                  </a:lnTo>
                  <a:lnTo>
                    <a:pt x="105" y="206"/>
                  </a:lnTo>
                  <a:lnTo>
                    <a:pt x="107" y="211"/>
                  </a:lnTo>
                  <a:lnTo>
                    <a:pt x="109" y="215"/>
                  </a:lnTo>
                  <a:lnTo>
                    <a:pt x="112" y="219"/>
                  </a:lnTo>
                  <a:lnTo>
                    <a:pt x="114" y="223"/>
                  </a:lnTo>
                  <a:lnTo>
                    <a:pt x="117" y="226"/>
                  </a:lnTo>
                  <a:lnTo>
                    <a:pt x="119" y="230"/>
                  </a:lnTo>
                  <a:lnTo>
                    <a:pt x="120" y="234"/>
                  </a:lnTo>
                  <a:lnTo>
                    <a:pt x="123" y="238"/>
                  </a:lnTo>
                  <a:lnTo>
                    <a:pt x="125" y="240"/>
                  </a:lnTo>
                  <a:lnTo>
                    <a:pt x="127" y="244"/>
                  </a:lnTo>
                  <a:lnTo>
                    <a:pt x="128" y="246"/>
                  </a:lnTo>
                  <a:lnTo>
                    <a:pt x="130" y="250"/>
                  </a:lnTo>
                  <a:lnTo>
                    <a:pt x="134" y="255"/>
                  </a:lnTo>
                  <a:lnTo>
                    <a:pt x="138" y="260"/>
                  </a:lnTo>
                  <a:lnTo>
                    <a:pt x="140" y="264"/>
                  </a:lnTo>
                  <a:lnTo>
                    <a:pt x="144" y="266"/>
                  </a:lnTo>
                  <a:lnTo>
                    <a:pt x="148" y="269"/>
                  </a:lnTo>
                  <a:lnTo>
                    <a:pt x="152" y="270"/>
                  </a:lnTo>
                  <a:lnTo>
                    <a:pt x="154" y="270"/>
                  </a:lnTo>
                  <a:lnTo>
                    <a:pt x="158" y="270"/>
                  </a:lnTo>
                  <a:lnTo>
                    <a:pt x="160" y="269"/>
                  </a:lnTo>
                  <a:lnTo>
                    <a:pt x="164" y="268"/>
                  </a:lnTo>
                  <a:lnTo>
                    <a:pt x="165" y="265"/>
                  </a:lnTo>
                  <a:lnTo>
                    <a:pt x="168" y="261"/>
                  </a:lnTo>
                  <a:lnTo>
                    <a:pt x="169" y="258"/>
                  </a:lnTo>
                  <a:lnTo>
                    <a:pt x="170" y="255"/>
                  </a:lnTo>
                  <a:lnTo>
                    <a:pt x="169" y="251"/>
                  </a:lnTo>
                  <a:lnTo>
                    <a:pt x="169" y="248"/>
                  </a:lnTo>
                  <a:lnTo>
                    <a:pt x="168" y="244"/>
                  </a:lnTo>
                  <a:lnTo>
                    <a:pt x="165" y="240"/>
                  </a:lnTo>
                  <a:lnTo>
                    <a:pt x="163" y="235"/>
                  </a:lnTo>
                  <a:lnTo>
                    <a:pt x="159" y="230"/>
                  </a:lnTo>
                  <a:lnTo>
                    <a:pt x="158" y="228"/>
                  </a:lnTo>
                  <a:lnTo>
                    <a:pt x="155" y="225"/>
                  </a:lnTo>
                  <a:lnTo>
                    <a:pt x="154" y="221"/>
                  </a:lnTo>
                  <a:lnTo>
                    <a:pt x="152" y="219"/>
                  </a:lnTo>
                  <a:lnTo>
                    <a:pt x="149" y="214"/>
                  </a:lnTo>
                  <a:lnTo>
                    <a:pt x="148" y="211"/>
                  </a:lnTo>
                  <a:lnTo>
                    <a:pt x="145" y="206"/>
                  </a:lnTo>
                  <a:lnTo>
                    <a:pt x="143" y="204"/>
                  </a:lnTo>
                  <a:lnTo>
                    <a:pt x="140" y="199"/>
                  </a:lnTo>
                  <a:lnTo>
                    <a:pt x="139" y="195"/>
                  </a:lnTo>
                  <a:lnTo>
                    <a:pt x="135" y="191"/>
                  </a:lnTo>
                  <a:lnTo>
                    <a:pt x="134" y="187"/>
                  </a:lnTo>
                  <a:lnTo>
                    <a:pt x="132" y="182"/>
                  </a:lnTo>
                  <a:lnTo>
                    <a:pt x="128" y="177"/>
                  </a:lnTo>
                  <a:lnTo>
                    <a:pt x="125" y="174"/>
                  </a:lnTo>
                  <a:lnTo>
                    <a:pt x="123" y="169"/>
                  </a:lnTo>
                  <a:lnTo>
                    <a:pt x="120" y="164"/>
                  </a:lnTo>
                  <a:lnTo>
                    <a:pt x="118" y="159"/>
                  </a:lnTo>
                  <a:lnTo>
                    <a:pt x="114" y="154"/>
                  </a:lnTo>
                  <a:lnTo>
                    <a:pt x="113" y="150"/>
                  </a:lnTo>
                  <a:lnTo>
                    <a:pt x="109" y="145"/>
                  </a:lnTo>
                  <a:lnTo>
                    <a:pt x="107" y="140"/>
                  </a:lnTo>
                  <a:lnTo>
                    <a:pt x="103" y="134"/>
                  </a:lnTo>
                  <a:lnTo>
                    <a:pt x="100" y="130"/>
                  </a:lnTo>
                  <a:lnTo>
                    <a:pt x="98" y="125"/>
                  </a:lnTo>
                  <a:lnTo>
                    <a:pt x="95" y="120"/>
                  </a:lnTo>
                  <a:lnTo>
                    <a:pt x="93" y="115"/>
                  </a:lnTo>
                  <a:lnTo>
                    <a:pt x="90" y="111"/>
                  </a:lnTo>
                  <a:lnTo>
                    <a:pt x="87" y="106"/>
                  </a:lnTo>
                  <a:lnTo>
                    <a:pt x="84" y="101"/>
                  </a:lnTo>
                  <a:lnTo>
                    <a:pt x="82" y="96"/>
                  </a:lnTo>
                  <a:lnTo>
                    <a:pt x="79" y="91"/>
                  </a:lnTo>
                  <a:lnTo>
                    <a:pt x="75" y="86"/>
                  </a:lnTo>
                  <a:lnTo>
                    <a:pt x="74" y="82"/>
                  </a:lnTo>
                  <a:lnTo>
                    <a:pt x="70" y="77"/>
                  </a:lnTo>
                  <a:lnTo>
                    <a:pt x="69" y="73"/>
                  </a:lnTo>
                  <a:lnTo>
                    <a:pt x="67" y="68"/>
                  </a:lnTo>
                  <a:lnTo>
                    <a:pt x="64" y="65"/>
                  </a:lnTo>
                  <a:lnTo>
                    <a:pt x="62" y="60"/>
                  </a:lnTo>
                  <a:lnTo>
                    <a:pt x="59" y="56"/>
                  </a:lnTo>
                  <a:lnTo>
                    <a:pt x="57" y="52"/>
                  </a:lnTo>
                  <a:lnTo>
                    <a:pt x="55" y="50"/>
                  </a:lnTo>
                  <a:lnTo>
                    <a:pt x="53" y="46"/>
                  </a:lnTo>
                  <a:lnTo>
                    <a:pt x="52" y="42"/>
                  </a:lnTo>
                  <a:lnTo>
                    <a:pt x="49" y="38"/>
                  </a:lnTo>
                  <a:lnTo>
                    <a:pt x="48" y="36"/>
                  </a:lnTo>
                  <a:lnTo>
                    <a:pt x="45" y="32"/>
                  </a:lnTo>
                  <a:lnTo>
                    <a:pt x="44" y="30"/>
                  </a:lnTo>
                  <a:lnTo>
                    <a:pt x="41" y="23"/>
                  </a:lnTo>
                  <a:lnTo>
                    <a:pt x="39" y="20"/>
                  </a:lnTo>
                  <a:lnTo>
                    <a:pt x="36" y="16"/>
                  </a:lnTo>
                  <a:lnTo>
                    <a:pt x="35" y="13"/>
                  </a:lnTo>
                  <a:lnTo>
                    <a:pt x="35" y="12"/>
                  </a:lnTo>
                  <a:lnTo>
                    <a:pt x="31" y="8"/>
                  </a:lnTo>
                  <a:lnTo>
                    <a:pt x="29" y="5"/>
                  </a:lnTo>
                  <a:lnTo>
                    <a:pt x="25" y="2"/>
                  </a:lnTo>
                  <a:lnTo>
                    <a:pt x="23" y="1"/>
                  </a:lnTo>
                  <a:lnTo>
                    <a:pt x="19" y="0"/>
                  </a:lnTo>
                  <a:lnTo>
                    <a:pt x="16" y="0"/>
                  </a:lnTo>
                  <a:lnTo>
                    <a:pt x="13" y="0"/>
                  </a:lnTo>
                  <a:lnTo>
                    <a:pt x="10" y="2"/>
                  </a:lnTo>
                  <a:lnTo>
                    <a:pt x="6" y="3"/>
                  </a:lnTo>
                  <a:lnTo>
                    <a:pt x="4" y="5"/>
                  </a:lnTo>
                  <a:lnTo>
                    <a:pt x="3" y="7"/>
                  </a:lnTo>
                  <a:lnTo>
                    <a:pt x="1" y="11"/>
                  </a:lnTo>
                  <a:lnTo>
                    <a:pt x="0" y="15"/>
                  </a:lnTo>
                  <a:lnTo>
                    <a:pt x="1" y="18"/>
                  </a:lnTo>
                  <a:lnTo>
                    <a:pt x="3" y="23"/>
                  </a:lnTo>
                  <a:lnTo>
                    <a:pt x="5"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35"/>
            <p:cNvSpPr>
              <a:spLocks/>
            </p:cNvSpPr>
            <p:nvPr/>
          </p:nvSpPr>
          <p:spPr bwMode="auto">
            <a:xfrm>
              <a:off x="4208" y="1421"/>
              <a:ext cx="108" cy="131"/>
            </a:xfrm>
            <a:custGeom>
              <a:avLst/>
              <a:gdLst>
                <a:gd name="T0" fmla="*/ 1 w 215"/>
                <a:gd name="T1" fmla="*/ 2 h 262"/>
                <a:gd name="T2" fmla="*/ 1 w 215"/>
                <a:gd name="T3" fmla="*/ 2 h 262"/>
                <a:gd name="T4" fmla="*/ 1 w 215"/>
                <a:gd name="T5" fmla="*/ 2 h 262"/>
                <a:gd name="T6" fmla="*/ 2 w 215"/>
                <a:gd name="T7" fmla="*/ 3 h 262"/>
                <a:gd name="T8" fmla="*/ 2 w 215"/>
                <a:gd name="T9" fmla="*/ 3 h 262"/>
                <a:gd name="T10" fmla="*/ 2 w 215"/>
                <a:gd name="T11" fmla="*/ 3 h 262"/>
                <a:gd name="T12" fmla="*/ 3 w 215"/>
                <a:gd name="T13" fmla="*/ 4 h 262"/>
                <a:gd name="T14" fmla="*/ 3 w 215"/>
                <a:gd name="T15" fmla="*/ 4 h 262"/>
                <a:gd name="T16" fmla="*/ 3 w 215"/>
                <a:gd name="T17" fmla="*/ 5 h 262"/>
                <a:gd name="T18" fmla="*/ 3 w 215"/>
                <a:gd name="T19" fmla="*/ 5 h 262"/>
                <a:gd name="T20" fmla="*/ 4 w 215"/>
                <a:gd name="T21" fmla="*/ 5 h 262"/>
                <a:gd name="T22" fmla="*/ 4 w 215"/>
                <a:gd name="T23" fmla="*/ 6 h 262"/>
                <a:gd name="T24" fmla="*/ 4 w 215"/>
                <a:gd name="T25" fmla="*/ 6 h 262"/>
                <a:gd name="T26" fmla="*/ 5 w 215"/>
                <a:gd name="T27" fmla="*/ 7 h 262"/>
                <a:gd name="T28" fmla="*/ 5 w 215"/>
                <a:gd name="T29" fmla="*/ 7 h 262"/>
                <a:gd name="T30" fmla="*/ 5 w 215"/>
                <a:gd name="T31" fmla="*/ 7 h 262"/>
                <a:gd name="T32" fmla="*/ 6 w 215"/>
                <a:gd name="T33" fmla="*/ 8 h 262"/>
                <a:gd name="T34" fmla="*/ 6 w 215"/>
                <a:gd name="T35" fmla="*/ 8 h 262"/>
                <a:gd name="T36" fmla="*/ 6 w 215"/>
                <a:gd name="T37" fmla="*/ 8 h 262"/>
                <a:gd name="T38" fmla="*/ 7 w 215"/>
                <a:gd name="T39" fmla="*/ 9 h 262"/>
                <a:gd name="T40" fmla="*/ 7 w 215"/>
                <a:gd name="T41" fmla="*/ 9 h 262"/>
                <a:gd name="T42" fmla="*/ 7 w 215"/>
                <a:gd name="T43" fmla="*/ 9 h 262"/>
                <a:gd name="T44" fmla="*/ 7 w 215"/>
                <a:gd name="T45" fmla="*/ 8 h 262"/>
                <a:gd name="T46" fmla="*/ 7 w 215"/>
                <a:gd name="T47" fmla="*/ 8 h 262"/>
                <a:gd name="T48" fmla="*/ 7 w 215"/>
                <a:gd name="T49" fmla="*/ 8 h 262"/>
                <a:gd name="T50" fmla="*/ 7 w 215"/>
                <a:gd name="T51" fmla="*/ 7 h 262"/>
                <a:gd name="T52" fmla="*/ 6 w 215"/>
                <a:gd name="T53" fmla="*/ 7 h 262"/>
                <a:gd name="T54" fmla="*/ 6 w 215"/>
                <a:gd name="T55" fmla="*/ 7 h 262"/>
                <a:gd name="T56" fmla="*/ 6 w 215"/>
                <a:gd name="T57" fmla="*/ 6 h 262"/>
                <a:gd name="T58" fmla="*/ 5 w 215"/>
                <a:gd name="T59" fmla="*/ 6 h 262"/>
                <a:gd name="T60" fmla="*/ 5 w 215"/>
                <a:gd name="T61" fmla="*/ 5 h 262"/>
                <a:gd name="T62" fmla="*/ 5 w 215"/>
                <a:gd name="T63" fmla="*/ 5 h 262"/>
                <a:gd name="T64" fmla="*/ 4 w 215"/>
                <a:gd name="T65" fmla="*/ 5 h 262"/>
                <a:gd name="T66" fmla="*/ 4 w 215"/>
                <a:gd name="T67" fmla="*/ 4 h 262"/>
                <a:gd name="T68" fmla="*/ 4 w 215"/>
                <a:gd name="T69" fmla="*/ 4 h 262"/>
                <a:gd name="T70" fmla="*/ 3 w 215"/>
                <a:gd name="T71" fmla="*/ 3 h 262"/>
                <a:gd name="T72" fmla="*/ 3 w 215"/>
                <a:gd name="T73" fmla="*/ 3 h 262"/>
                <a:gd name="T74" fmla="*/ 3 w 215"/>
                <a:gd name="T75" fmla="*/ 2 h 262"/>
                <a:gd name="T76" fmla="*/ 3 w 215"/>
                <a:gd name="T77" fmla="*/ 2 h 262"/>
                <a:gd name="T78" fmla="*/ 2 w 215"/>
                <a:gd name="T79" fmla="*/ 2 h 262"/>
                <a:gd name="T80" fmla="*/ 2 w 215"/>
                <a:gd name="T81" fmla="*/ 1 h 262"/>
                <a:gd name="T82" fmla="*/ 2 w 215"/>
                <a:gd name="T83" fmla="*/ 1 h 262"/>
                <a:gd name="T84" fmla="*/ 2 w 215"/>
                <a:gd name="T85" fmla="*/ 1 h 262"/>
                <a:gd name="T86" fmla="*/ 1 w 215"/>
                <a:gd name="T87" fmla="*/ 1 h 262"/>
                <a:gd name="T88" fmla="*/ 1 w 215"/>
                <a:gd name="T89" fmla="*/ 0 h 262"/>
                <a:gd name="T90" fmla="*/ 1 w 215"/>
                <a:gd name="T91" fmla="*/ 1 h 262"/>
                <a:gd name="T92" fmla="*/ 0 w 215"/>
                <a:gd name="T93" fmla="*/ 1 h 262"/>
                <a:gd name="T94" fmla="*/ 1 w 215"/>
                <a:gd name="T95" fmla="*/ 1 h 2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5" h="262">
                  <a:moveTo>
                    <a:pt x="6" y="29"/>
                  </a:moveTo>
                  <a:lnTo>
                    <a:pt x="8" y="30"/>
                  </a:lnTo>
                  <a:lnTo>
                    <a:pt x="10" y="33"/>
                  </a:lnTo>
                  <a:lnTo>
                    <a:pt x="13" y="37"/>
                  </a:lnTo>
                  <a:lnTo>
                    <a:pt x="16" y="42"/>
                  </a:lnTo>
                  <a:lnTo>
                    <a:pt x="20" y="47"/>
                  </a:lnTo>
                  <a:lnTo>
                    <a:pt x="25" y="52"/>
                  </a:lnTo>
                  <a:lnTo>
                    <a:pt x="26" y="56"/>
                  </a:lnTo>
                  <a:lnTo>
                    <a:pt x="29" y="58"/>
                  </a:lnTo>
                  <a:lnTo>
                    <a:pt x="31" y="62"/>
                  </a:lnTo>
                  <a:lnTo>
                    <a:pt x="35" y="66"/>
                  </a:lnTo>
                  <a:lnTo>
                    <a:pt x="38" y="69"/>
                  </a:lnTo>
                  <a:lnTo>
                    <a:pt x="40" y="72"/>
                  </a:lnTo>
                  <a:lnTo>
                    <a:pt x="43" y="76"/>
                  </a:lnTo>
                  <a:lnTo>
                    <a:pt x="46" y="79"/>
                  </a:lnTo>
                  <a:lnTo>
                    <a:pt x="49" y="83"/>
                  </a:lnTo>
                  <a:lnTo>
                    <a:pt x="51" y="87"/>
                  </a:lnTo>
                  <a:lnTo>
                    <a:pt x="55" y="91"/>
                  </a:lnTo>
                  <a:lnTo>
                    <a:pt x="59" y="96"/>
                  </a:lnTo>
                  <a:lnTo>
                    <a:pt x="61" y="99"/>
                  </a:lnTo>
                  <a:lnTo>
                    <a:pt x="65" y="103"/>
                  </a:lnTo>
                  <a:lnTo>
                    <a:pt x="68" y="108"/>
                  </a:lnTo>
                  <a:lnTo>
                    <a:pt x="71" y="112"/>
                  </a:lnTo>
                  <a:lnTo>
                    <a:pt x="75" y="116"/>
                  </a:lnTo>
                  <a:lnTo>
                    <a:pt x="78" y="121"/>
                  </a:lnTo>
                  <a:lnTo>
                    <a:pt x="81" y="124"/>
                  </a:lnTo>
                  <a:lnTo>
                    <a:pt x="85" y="129"/>
                  </a:lnTo>
                  <a:lnTo>
                    <a:pt x="89" y="134"/>
                  </a:lnTo>
                  <a:lnTo>
                    <a:pt x="93" y="138"/>
                  </a:lnTo>
                  <a:lnTo>
                    <a:pt x="96" y="142"/>
                  </a:lnTo>
                  <a:lnTo>
                    <a:pt x="99" y="147"/>
                  </a:lnTo>
                  <a:lnTo>
                    <a:pt x="103" y="151"/>
                  </a:lnTo>
                  <a:lnTo>
                    <a:pt x="107" y="156"/>
                  </a:lnTo>
                  <a:lnTo>
                    <a:pt x="110" y="159"/>
                  </a:lnTo>
                  <a:lnTo>
                    <a:pt x="114" y="166"/>
                  </a:lnTo>
                  <a:lnTo>
                    <a:pt x="117" y="169"/>
                  </a:lnTo>
                  <a:lnTo>
                    <a:pt x="120" y="173"/>
                  </a:lnTo>
                  <a:lnTo>
                    <a:pt x="124" y="178"/>
                  </a:lnTo>
                  <a:lnTo>
                    <a:pt x="128" y="182"/>
                  </a:lnTo>
                  <a:lnTo>
                    <a:pt x="130" y="187"/>
                  </a:lnTo>
                  <a:lnTo>
                    <a:pt x="134" y="191"/>
                  </a:lnTo>
                  <a:lnTo>
                    <a:pt x="138" y="195"/>
                  </a:lnTo>
                  <a:lnTo>
                    <a:pt x="142" y="200"/>
                  </a:lnTo>
                  <a:lnTo>
                    <a:pt x="144" y="203"/>
                  </a:lnTo>
                  <a:lnTo>
                    <a:pt x="147" y="207"/>
                  </a:lnTo>
                  <a:lnTo>
                    <a:pt x="149" y="211"/>
                  </a:lnTo>
                  <a:lnTo>
                    <a:pt x="153" y="215"/>
                  </a:lnTo>
                  <a:lnTo>
                    <a:pt x="155" y="218"/>
                  </a:lnTo>
                  <a:lnTo>
                    <a:pt x="159" y="222"/>
                  </a:lnTo>
                  <a:lnTo>
                    <a:pt x="162" y="226"/>
                  </a:lnTo>
                  <a:lnTo>
                    <a:pt x="165" y="230"/>
                  </a:lnTo>
                  <a:lnTo>
                    <a:pt x="168" y="232"/>
                  </a:lnTo>
                  <a:lnTo>
                    <a:pt x="169" y="236"/>
                  </a:lnTo>
                  <a:lnTo>
                    <a:pt x="172" y="238"/>
                  </a:lnTo>
                  <a:lnTo>
                    <a:pt x="174" y="242"/>
                  </a:lnTo>
                  <a:lnTo>
                    <a:pt x="179" y="248"/>
                  </a:lnTo>
                  <a:lnTo>
                    <a:pt x="184" y="253"/>
                  </a:lnTo>
                  <a:lnTo>
                    <a:pt x="187" y="257"/>
                  </a:lnTo>
                  <a:lnTo>
                    <a:pt x="190" y="260"/>
                  </a:lnTo>
                  <a:lnTo>
                    <a:pt x="194" y="261"/>
                  </a:lnTo>
                  <a:lnTo>
                    <a:pt x="197" y="262"/>
                  </a:lnTo>
                  <a:lnTo>
                    <a:pt x="200" y="262"/>
                  </a:lnTo>
                  <a:lnTo>
                    <a:pt x="203" y="262"/>
                  </a:lnTo>
                  <a:lnTo>
                    <a:pt x="207" y="261"/>
                  </a:lnTo>
                  <a:lnTo>
                    <a:pt x="209" y="260"/>
                  </a:lnTo>
                  <a:lnTo>
                    <a:pt x="212" y="257"/>
                  </a:lnTo>
                  <a:lnTo>
                    <a:pt x="213" y="255"/>
                  </a:lnTo>
                  <a:lnTo>
                    <a:pt x="214" y="251"/>
                  </a:lnTo>
                  <a:lnTo>
                    <a:pt x="215" y="248"/>
                  </a:lnTo>
                  <a:lnTo>
                    <a:pt x="214" y="245"/>
                  </a:lnTo>
                  <a:lnTo>
                    <a:pt x="214" y="241"/>
                  </a:lnTo>
                  <a:lnTo>
                    <a:pt x="213" y="237"/>
                  </a:lnTo>
                  <a:lnTo>
                    <a:pt x="210" y="233"/>
                  </a:lnTo>
                  <a:lnTo>
                    <a:pt x="208" y="231"/>
                  </a:lnTo>
                  <a:lnTo>
                    <a:pt x="205" y="227"/>
                  </a:lnTo>
                  <a:lnTo>
                    <a:pt x="203" y="225"/>
                  </a:lnTo>
                  <a:lnTo>
                    <a:pt x="200" y="221"/>
                  </a:lnTo>
                  <a:lnTo>
                    <a:pt x="198" y="218"/>
                  </a:lnTo>
                  <a:lnTo>
                    <a:pt x="195" y="215"/>
                  </a:lnTo>
                  <a:lnTo>
                    <a:pt x="193" y="211"/>
                  </a:lnTo>
                  <a:lnTo>
                    <a:pt x="190" y="208"/>
                  </a:lnTo>
                  <a:lnTo>
                    <a:pt x="187" y="205"/>
                  </a:lnTo>
                  <a:lnTo>
                    <a:pt x="184" y="200"/>
                  </a:lnTo>
                  <a:lnTo>
                    <a:pt x="182" y="196"/>
                  </a:lnTo>
                  <a:lnTo>
                    <a:pt x="178" y="193"/>
                  </a:lnTo>
                  <a:lnTo>
                    <a:pt x="174" y="188"/>
                  </a:lnTo>
                  <a:lnTo>
                    <a:pt x="172" y="185"/>
                  </a:lnTo>
                  <a:lnTo>
                    <a:pt x="168" y="181"/>
                  </a:lnTo>
                  <a:lnTo>
                    <a:pt x="165" y="176"/>
                  </a:lnTo>
                  <a:lnTo>
                    <a:pt x="160" y="171"/>
                  </a:lnTo>
                  <a:lnTo>
                    <a:pt x="158" y="167"/>
                  </a:lnTo>
                  <a:lnTo>
                    <a:pt x="154" y="162"/>
                  </a:lnTo>
                  <a:lnTo>
                    <a:pt x="150" y="157"/>
                  </a:lnTo>
                  <a:lnTo>
                    <a:pt x="147" y="153"/>
                  </a:lnTo>
                  <a:lnTo>
                    <a:pt x="143" y="148"/>
                  </a:lnTo>
                  <a:lnTo>
                    <a:pt x="139" y="143"/>
                  </a:lnTo>
                  <a:lnTo>
                    <a:pt x="135" y="139"/>
                  </a:lnTo>
                  <a:lnTo>
                    <a:pt x="132" y="134"/>
                  </a:lnTo>
                  <a:lnTo>
                    <a:pt x="128" y="129"/>
                  </a:lnTo>
                  <a:lnTo>
                    <a:pt x="124" y="124"/>
                  </a:lnTo>
                  <a:lnTo>
                    <a:pt x="120" y="121"/>
                  </a:lnTo>
                  <a:lnTo>
                    <a:pt x="117" y="116"/>
                  </a:lnTo>
                  <a:lnTo>
                    <a:pt x="113" y="111"/>
                  </a:lnTo>
                  <a:lnTo>
                    <a:pt x="110" y="106"/>
                  </a:lnTo>
                  <a:lnTo>
                    <a:pt x="107" y="102"/>
                  </a:lnTo>
                  <a:lnTo>
                    <a:pt x="103" y="97"/>
                  </a:lnTo>
                  <a:lnTo>
                    <a:pt x="98" y="92"/>
                  </a:lnTo>
                  <a:lnTo>
                    <a:pt x="94" y="88"/>
                  </a:lnTo>
                  <a:lnTo>
                    <a:pt x="90" y="83"/>
                  </a:lnTo>
                  <a:lnTo>
                    <a:pt x="88" y="78"/>
                  </a:lnTo>
                  <a:lnTo>
                    <a:pt x="84" y="74"/>
                  </a:lnTo>
                  <a:lnTo>
                    <a:pt x="80" y="69"/>
                  </a:lnTo>
                  <a:lnTo>
                    <a:pt x="78" y="66"/>
                  </a:lnTo>
                  <a:lnTo>
                    <a:pt x="74" y="62"/>
                  </a:lnTo>
                  <a:lnTo>
                    <a:pt x="71" y="57"/>
                  </a:lnTo>
                  <a:lnTo>
                    <a:pt x="68" y="53"/>
                  </a:lnTo>
                  <a:lnTo>
                    <a:pt x="65" y="49"/>
                  </a:lnTo>
                  <a:lnTo>
                    <a:pt x="61" y="46"/>
                  </a:lnTo>
                  <a:lnTo>
                    <a:pt x="59" y="43"/>
                  </a:lnTo>
                  <a:lnTo>
                    <a:pt x="56" y="39"/>
                  </a:lnTo>
                  <a:lnTo>
                    <a:pt x="54" y="37"/>
                  </a:lnTo>
                  <a:lnTo>
                    <a:pt x="51" y="33"/>
                  </a:lnTo>
                  <a:lnTo>
                    <a:pt x="49" y="29"/>
                  </a:lnTo>
                  <a:lnTo>
                    <a:pt x="46" y="27"/>
                  </a:lnTo>
                  <a:lnTo>
                    <a:pt x="45" y="24"/>
                  </a:lnTo>
                  <a:lnTo>
                    <a:pt x="40" y="19"/>
                  </a:lnTo>
                  <a:lnTo>
                    <a:pt x="38" y="15"/>
                  </a:lnTo>
                  <a:lnTo>
                    <a:pt x="35" y="12"/>
                  </a:lnTo>
                  <a:lnTo>
                    <a:pt x="34" y="10"/>
                  </a:lnTo>
                  <a:lnTo>
                    <a:pt x="33" y="8"/>
                  </a:lnTo>
                  <a:lnTo>
                    <a:pt x="29" y="5"/>
                  </a:lnTo>
                  <a:lnTo>
                    <a:pt x="25" y="3"/>
                  </a:lnTo>
                  <a:lnTo>
                    <a:pt x="21" y="0"/>
                  </a:lnTo>
                  <a:lnTo>
                    <a:pt x="19" y="0"/>
                  </a:lnTo>
                  <a:lnTo>
                    <a:pt x="15" y="0"/>
                  </a:lnTo>
                  <a:lnTo>
                    <a:pt x="13" y="2"/>
                  </a:lnTo>
                  <a:lnTo>
                    <a:pt x="9" y="3"/>
                  </a:lnTo>
                  <a:lnTo>
                    <a:pt x="8" y="4"/>
                  </a:lnTo>
                  <a:lnTo>
                    <a:pt x="3" y="8"/>
                  </a:lnTo>
                  <a:lnTo>
                    <a:pt x="0" y="14"/>
                  </a:lnTo>
                  <a:lnTo>
                    <a:pt x="0" y="18"/>
                  </a:lnTo>
                  <a:lnTo>
                    <a:pt x="1" y="20"/>
                  </a:lnTo>
                  <a:lnTo>
                    <a:pt x="3" y="24"/>
                  </a:lnTo>
                  <a:lnTo>
                    <a:pt x="6"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36"/>
            <p:cNvSpPr>
              <a:spLocks/>
            </p:cNvSpPr>
            <p:nvPr/>
          </p:nvSpPr>
          <p:spPr bwMode="auto">
            <a:xfrm>
              <a:off x="4153" y="1300"/>
              <a:ext cx="275" cy="181"/>
            </a:xfrm>
            <a:custGeom>
              <a:avLst/>
              <a:gdLst>
                <a:gd name="T0" fmla="*/ 0 w 551"/>
                <a:gd name="T1" fmla="*/ 2 h 362"/>
                <a:gd name="T2" fmla="*/ 0 w 551"/>
                <a:gd name="T3" fmla="*/ 2 h 362"/>
                <a:gd name="T4" fmla="*/ 1 w 551"/>
                <a:gd name="T5" fmla="*/ 2 h 362"/>
                <a:gd name="T6" fmla="*/ 1 w 551"/>
                <a:gd name="T7" fmla="*/ 3 h 362"/>
                <a:gd name="T8" fmla="*/ 2 w 551"/>
                <a:gd name="T9" fmla="*/ 3 h 362"/>
                <a:gd name="T10" fmla="*/ 3 w 551"/>
                <a:gd name="T11" fmla="*/ 3 h 362"/>
                <a:gd name="T12" fmla="*/ 4 w 551"/>
                <a:gd name="T13" fmla="*/ 4 h 362"/>
                <a:gd name="T14" fmla="*/ 5 w 551"/>
                <a:gd name="T15" fmla="*/ 5 h 362"/>
                <a:gd name="T16" fmla="*/ 6 w 551"/>
                <a:gd name="T17" fmla="*/ 5 h 362"/>
                <a:gd name="T18" fmla="*/ 7 w 551"/>
                <a:gd name="T19" fmla="*/ 6 h 362"/>
                <a:gd name="T20" fmla="*/ 8 w 551"/>
                <a:gd name="T21" fmla="*/ 7 h 362"/>
                <a:gd name="T22" fmla="*/ 9 w 551"/>
                <a:gd name="T23" fmla="*/ 7 h 362"/>
                <a:gd name="T24" fmla="*/ 10 w 551"/>
                <a:gd name="T25" fmla="*/ 8 h 362"/>
                <a:gd name="T26" fmla="*/ 11 w 551"/>
                <a:gd name="T27" fmla="*/ 8 h 362"/>
                <a:gd name="T28" fmla="*/ 12 w 551"/>
                <a:gd name="T29" fmla="*/ 9 h 362"/>
                <a:gd name="T30" fmla="*/ 13 w 551"/>
                <a:gd name="T31" fmla="*/ 10 h 362"/>
                <a:gd name="T32" fmla="*/ 13 w 551"/>
                <a:gd name="T33" fmla="*/ 10 h 362"/>
                <a:gd name="T34" fmla="*/ 14 w 551"/>
                <a:gd name="T35" fmla="*/ 11 h 362"/>
                <a:gd name="T36" fmla="*/ 15 w 551"/>
                <a:gd name="T37" fmla="*/ 11 h 362"/>
                <a:gd name="T38" fmla="*/ 15 w 551"/>
                <a:gd name="T39" fmla="*/ 11 h 362"/>
                <a:gd name="T40" fmla="*/ 16 w 551"/>
                <a:gd name="T41" fmla="*/ 12 h 362"/>
                <a:gd name="T42" fmla="*/ 16 w 551"/>
                <a:gd name="T43" fmla="*/ 12 h 362"/>
                <a:gd name="T44" fmla="*/ 17 w 551"/>
                <a:gd name="T45" fmla="*/ 12 h 362"/>
                <a:gd name="T46" fmla="*/ 17 w 551"/>
                <a:gd name="T47" fmla="*/ 11 h 362"/>
                <a:gd name="T48" fmla="*/ 17 w 551"/>
                <a:gd name="T49" fmla="*/ 11 h 362"/>
                <a:gd name="T50" fmla="*/ 16 w 551"/>
                <a:gd name="T51" fmla="*/ 11 h 362"/>
                <a:gd name="T52" fmla="*/ 16 w 551"/>
                <a:gd name="T53" fmla="*/ 11 h 362"/>
                <a:gd name="T54" fmla="*/ 16 w 551"/>
                <a:gd name="T55" fmla="*/ 10 h 362"/>
                <a:gd name="T56" fmla="*/ 15 w 551"/>
                <a:gd name="T57" fmla="*/ 10 h 362"/>
                <a:gd name="T58" fmla="*/ 14 w 551"/>
                <a:gd name="T59" fmla="*/ 9 h 362"/>
                <a:gd name="T60" fmla="*/ 13 w 551"/>
                <a:gd name="T61" fmla="*/ 9 h 362"/>
                <a:gd name="T62" fmla="*/ 13 w 551"/>
                <a:gd name="T63" fmla="*/ 8 h 362"/>
                <a:gd name="T64" fmla="*/ 12 w 551"/>
                <a:gd name="T65" fmla="*/ 8 h 362"/>
                <a:gd name="T66" fmla="*/ 11 w 551"/>
                <a:gd name="T67" fmla="*/ 7 h 362"/>
                <a:gd name="T68" fmla="*/ 10 w 551"/>
                <a:gd name="T69" fmla="*/ 6 h 362"/>
                <a:gd name="T70" fmla="*/ 9 w 551"/>
                <a:gd name="T71" fmla="*/ 6 h 362"/>
                <a:gd name="T72" fmla="*/ 8 w 551"/>
                <a:gd name="T73" fmla="*/ 5 h 362"/>
                <a:gd name="T74" fmla="*/ 6 w 551"/>
                <a:gd name="T75" fmla="*/ 5 h 362"/>
                <a:gd name="T76" fmla="*/ 5 w 551"/>
                <a:gd name="T77" fmla="*/ 4 h 362"/>
                <a:gd name="T78" fmla="*/ 5 w 551"/>
                <a:gd name="T79" fmla="*/ 3 h 362"/>
                <a:gd name="T80" fmla="*/ 4 w 551"/>
                <a:gd name="T81" fmla="*/ 3 h 362"/>
                <a:gd name="T82" fmla="*/ 3 w 551"/>
                <a:gd name="T83" fmla="*/ 2 h 362"/>
                <a:gd name="T84" fmla="*/ 2 w 551"/>
                <a:gd name="T85" fmla="*/ 2 h 362"/>
                <a:gd name="T86" fmla="*/ 2 w 551"/>
                <a:gd name="T87" fmla="*/ 1 h 362"/>
                <a:gd name="T88" fmla="*/ 1 w 551"/>
                <a:gd name="T89" fmla="*/ 1 h 362"/>
                <a:gd name="T90" fmla="*/ 1 w 551"/>
                <a:gd name="T91" fmla="*/ 1 h 362"/>
                <a:gd name="T92" fmla="*/ 0 w 551"/>
                <a:gd name="T93" fmla="*/ 1 h 362"/>
                <a:gd name="T94" fmla="*/ 0 w 551"/>
                <a:gd name="T95" fmla="*/ 0 h 362"/>
                <a:gd name="T96" fmla="*/ 0 w 551"/>
                <a:gd name="T97" fmla="*/ 1 h 362"/>
                <a:gd name="T98" fmla="*/ 0 w 551"/>
                <a:gd name="T99" fmla="*/ 1 h 362"/>
                <a:gd name="T100" fmla="*/ 0 w 551"/>
                <a:gd name="T101" fmla="*/ 1 h 362"/>
                <a:gd name="T102" fmla="*/ 0 w 551"/>
                <a:gd name="T103" fmla="*/ 1 h 36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51" h="362">
                  <a:moveTo>
                    <a:pt x="12" y="34"/>
                  </a:moveTo>
                  <a:lnTo>
                    <a:pt x="15" y="34"/>
                  </a:lnTo>
                  <a:lnTo>
                    <a:pt x="19" y="37"/>
                  </a:lnTo>
                  <a:lnTo>
                    <a:pt x="21" y="39"/>
                  </a:lnTo>
                  <a:lnTo>
                    <a:pt x="25" y="41"/>
                  </a:lnTo>
                  <a:lnTo>
                    <a:pt x="29" y="44"/>
                  </a:lnTo>
                  <a:lnTo>
                    <a:pt x="34" y="46"/>
                  </a:lnTo>
                  <a:lnTo>
                    <a:pt x="39" y="50"/>
                  </a:lnTo>
                  <a:lnTo>
                    <a:pt x="44" y="52"/>
                  </a:lnTo>
                  <a:lnTo>
                    <a:pt x="49" y="56"/>
                  </a:lnTo>
                  <a:lnTo>
                    <a:pt x="55" y="61"/>
                  </a:lnTo>
                  <a:lnTo>
                    <a:pt x="61" y="65"/>
                  </a:lnTo>
                  <a:lnTo>
                    <a:pt x="69" y="70"/>
                  </a:lnTo>
                  <a:lnTo>
                    <a:pt x="76" y="75"/>
                  </a:lnTo>
                  <a:lnTo>
                    <a:pt x="85" y="80"/>
                  </a:lnTo>
                  <a:lnTo>
                    <a:pt x="91" y="84"/>
                  </a:lnTo>
                  <a:lnTo>
                    <a:pt x="100" y="89"/>
                  </a:lnTo>
                  <a:lnTo>
                    <a:pt x="109" y="95"/>
                  </a:lnTo>
                  <a:lnTo>
                    <a:pt x="118" y="101"/>
                  </a:lnTo>
                  <a:lnTo>
                    <a:pt x="126" y="106"/>
                  </a:lnTo>
                  <a:lnTo>
                    <a:pt x="136" y="112"/>
                  </a:lnTo>
                  <a:lnTo>
                    <a:pt x="146" y="119"/>
                  </a:lnTo>
                  <a:lnTo>
                    <a:pt x="156" y="125"/>
                  </a:lnTo>
                  <a:lnTo>
                    <a:pt x="166" y="131"/>
                  </a:lnTo>
                  <a:lnTo>
                    <a:pt x="176" y="138"/>
                  </a:lnTo>
                  <a:lnTo>
                    <a:pt x="186" y="145"/>
                  </a:lnTo>
                  <a:lnTo>
                    <a:pt x="198" y="151"/>
                  </a:lnTo>
                  <a:lnTo>
                    <a:pt x="208" y="159"/>
                  </a:lnTo>
                  <a:lnTo>
                    <a:pt x="219" y="165"/>
                  </a:lnTo>
                  <a:lnTo>
                    <a:pt x="229" y="173"/>
                  </a:lnTo>
                  <a:lnTo>
                    <a:pt x="240" y="180"/>
                  </a:lnTo>
                  <a:lnTo>
                    <a:pt x="252" y="186"/>
                  </a:lnTo>
                  <a:lnTo>
                    <a:pt x="262" y="193"/>
                  </a:lnTo>
                  <a:lnTo>
                    <a:pt x="273" y="200"/>
                  </a:lnTo>
                  <a:lnTo>
                    <a:pt x="284" y="206"/>
                  </a:lnTo>
                  <a:lnTo>
                    <a:pt x="294" y="214"/>
                  </a:lnTo>
                  <a:lnTo>
                    <a:pt x="305" y="220"/>
                  </a:lnTo>
                  <a:lnTo>
                    <a:pt x="317" y="228"/>
                  </a:lnTo>
                  <a:lnTo>
                    <a:pt x="328" y="235"/>
                  </a:lnTo>
                  <a:lnTo>
                    <a:pt x="338" y="241"/>
                  </a:lnTo>
                  <a:lnTo>
                    <a:pt x="348" y="248"/>
                  </a:lnTo>
                  <a:lnTo>
                    <a:pt x="358" y="255"/>
                  </a:lnTo>
                  <a:lnTo>
                    <a:pt x="369" y="261"/>
                  </a:lnTo>
                  <a:lnTo>
                    <a:pt x="379" y="268"/>
                  </a:lnTo>
                  <a:lnTo>
                    <a:pt x="389" y="274"/>
                  </a:lnTo>
                  <a:lnTo>
                    <a:pt x="399" y="280"/>
                  </a:lnTo>
                  <a:lnTo>
                    <a:pt x="409" y="287"/>
                  </a:lnTo>
                  <a:lnTo>
                    <a:pt x="419" y="293"/>
                  </a:lnTo>
                  <a:lnTo>
                    <a:pt x="428" y="298"/>
                  </a:lnTo>
                  <a:lnTo>
                    <a:pt x="437" y="304"/>
                  </a:lnTo>
                  <a:lnTo>
                    <a:pt x="446" y="310"/>
                  </a:lnTo>
                  <a:lnTo>
                    <a:pt x="453" y="314"/>
                  </a:lnTo>
                  <a:lnTo>
                    <a:pt x="462" y="319"/>
                  </a:lnTo>
                  <a:lnTo>
                    <a:pt x="469" y="324"/>
                  </a:lnTo>
                  <a:lnTo>
                    <a:pt x="477" y="330"/>
                  </a:lnTo>
                  <a:lnTo>
                    <a:pt x="483" y="334"/>
                  </a:lnTo>
                  <a:lnTo>
                    <a:pt x="491" y="338"/>
                  </a:lnTo>
                  <a:lnTo>
                    <a:pt x="496" y="342"/>
                  </a:lnTo>
                  <a:lnTo>
                    <a:pt x="502" y="345"/>
                  </a:lnTo>
                  <a:lnTo>
                    <a:pt x="508" y="348"/>
                  </a:lnTo>
                  <a:lnTo>
                    <a:pt x="513" y="352"/>
                  </a:lnTo>
                  <a:lnTo>
                    <a:pt x="517" y="354"/>
                  </a:lnTo>
                  <a:lnTo>
                    <a:pt x="522" y="357"/>
                  </a:lnTo>
                  <a:lnTo>
                    <a:pt x="527" y="359"/>
                  </a:lnTo>
                  <a:lnTo>
                    <a:pt x="531" y="360"/>
                  </a:lnTo>
                  <a:lnTo>
                    <a:pt x="535" y="360"/>
                  </a:lnTo>
                  <a:lnTo>
                    <a:pt x="540" y="362"/>
                  </a:lnTo>
                  <a:lnTo>
                    <a:pt x="542" y="359"/>
                  </a:lnTo>
                  <a:lnTo>
                    <a:pt x="545" y="358"/>
                  </a:lnTo>
                  <a:lnTo>
                    <a:pt x="547" y="357"/>
                  </a:lnTo>
                  <a:lnTo>
                    <a:pt x="550" y="354"/>
                  </a:lnTo>
                  <a:lnTo>
                    <a:pt x="550" y="350"/>
                  </a:lnTo>
                  <a:lnTo>
                    <a:pt x="551" y="347"/>
                  </a:lnTo>
                  <a:lnTo>
                    <a:pt x="551" y="343"/>
                  </a:lnTo>
                  <a:lnTo>
                    <a:pt x="550" y="340"/>
                  </a:lnTo>
                  <a:lnTo>
                    <a:pt x="547" y="337"/>
                  </a:lnTo>
                  <a:lnTo>
                    <a:pt x="546" y="334"/>
                  </a:lnTo>
                  <a:lnTo>
                    <a:pt x="542" y="330"/>
                  </a:lnTo>
                  <a:lnTo>
                    <a:pt x="540" y="328"/>
                  </a:lnTo>
                  <a:lnTo>
                    <a:pt x="535" y="325"/>
                  </a:lnTo>
                  <a:lnTo>
                    <a:pt x="530" y="323"/>
                  </a:lnTo>
                  <a:lnTo>
                    <a:pt x="525" y="319"/>
                  </a:lnTo>
                  <a:lnTo>
                    <a:pt x="520" y="317"/>
                  </a:lnTo>
                  <a:lnTo>
                    <a:pt x="513" y="312"/>
                  </a:lnTo>
                  <a:lnTo>
                    <a:pt x="508" y="309"/>
                  </a:lnTo>
                  <a:lnTo>
                    <a:pt x="501" y="304"/>
                  </a:lnTo>
                  <a:lnTo>
                    <a:pt x="495" y="300"/>
                  </a:lnTo>
                  <a:lnTo>
                    <a:pt x="486" y="295"/>
                  </a:lnTo>
                  <a:lnTo>
                    <a:pt x="478" y="290"/>
                  </a:lnTo>
                  <a:lnTo>
                    <a:pt x="471" y="285"/>
                  </a:lnTo>
                  <a:lnTo>
                    <a:pt x="462" y="280"/>
                  </a:lnTo>
                  <a:lnTo>
                    <a:pt x="453" y="275"/>
                  </a:lnTo>
                  <a:lnTo>
                    <a:pt x="444" y="269"/>
                  </a:lnTo>
                  <a:lnTo>
                    <a:pt x="436" y="264"/>
                  </a:lnTo>
                  <a:lnTo>
                    <a:pt x="426" y="258"/>
                  </a:lnTo>
                  <a:lnTo>
                    <a:pt x="416" y="251"/>
                  </a:lnTo>
                  <a:lnTo>
                    <a:pt x="406" y="245"/>
                  </a:lnTo>
                  <a:lnTo>
                    <a:pt x="396" y="239"/>
                  </a:lnTo>
                  <a:lnTo>
                    <a:pt x="386" y="233"/>
                  </a:lnTo>
                  <a:lnTo>
                    <a:pt x="374" y="225"/>
                  </a:lnTo>
                  <a:lnTo>
                    <a:pt x="364" y="219"/>
                  </a:lnTo>
                  <a:lnTo>
                    <a:pt x="354" y="211"/>
                  </a:lnTo>
                  <a:lnTo>
                    <a:pt x="343" y="205"/>
                  </a:lnTo>
                  <a:lnTo>
                    <a:pt x="332" y="198"/>
                  </a:lnTo>
                  <a:lnTo>
                    <a:pt x="322" y="191"/>
                  </a:lnTo>
                  <a:lnTo>
                    <a:pt x="310" y="184"/>
                  </a:lnTo>
                  <a:lnTo>
                    <a:pt x="299" y="178"/>
                  </a:lnTo>
                  <a:lnTo>
                    <a:pt x="288" y="170"/>
                  </a:lnTo>
                  <a:lnTo>
                    <a:pt x="278" y="164"/>
                  </a:lnTo>
                  <a:lnTo>
                    <a:pt x="267" y="156"/>
                  </a:lnTo>
                  <a:lnTo>
                    <a:pt x="257" y="150"/>
                  </a:lnTo>
                  <a:lnTo>
                    <a:pt x="245" y="143"/>
                  </a:lnTo>
                  <a:lnTo>
                    <a:pt x="234" y="135"/>
                  </a:lnTo>
                  <a:lnTo>
                    <a:pt x="223" y="129"/>
                  </a:lnTo>
                  <a:lnTo>
                    <a:pt x="213" y="122"/>
                  </a:lnTo>
                  <a:lnTo>
                    <a:pt x="201" y="115"/>
                  </a:lnTo>
                  <a:lnTo>
                    <a:pt x="191" y="109"/>
                  </a:lnTo>
                  <a:lnTo>
                    <a:pt x="181" y="102"/>
                  </a:lnTo>
                  <a:lnTo>
                    <a:pt x="171" y="96"/>
                  </a:lnTo>
                  <a:lnTo>
                    <a:pt x="161" y="89"/>
                  </a:lnTo>
                  <a:lnTo>
                    <a:pt x="151" y="82"/>
                  </a:lnTo>
                  <a:lnTo>
                    <a:pt x="143" y="76"/>
                  </a:lnTo>
                  <a:lnTo>
                    <a:pt x="134" y="71"/>
                  </a:lnTo>
                  <a:lnTo>
                    <a:pt x="124" y="65"/>
                  </a:lnTo>
                  <a:lnTo>
                    <a:pt x="116" y="60"/>
                  </a:lnTo>
                  <a:lnTo>
                    <a:pt x="108" y="55"/>
                  </a:lnTo>
                  <a:lnTo>
                    <a:pt x="100" y="50"/>
                  </a:lnTo>
                  <a:lnTo>
                    <a:pt x="91" y="45"/>
                  </a:lnTo>
                  <a:lnTo>
                    <a:pt x="85" y="40"/>
                  </a:lnTo>
                  <a:lnTo>
                    <a:pt x="77" y="35"/>
                  </a:lnTo>
                  <a:lnTo>
                    <a:pt x="71" y="31"/>
                  </a:lnTo>
                  <a:lnTo>
                    <a:pt x="65" y="27"/>
                  </a:lnTo>
                  <a:lnTo>
                    <a:pt x="60" y="24"/>
                  </a:lnTo>
                  <a:lnTo>
                    <a:pt x="54" y="20"/>
                  </a:lnTo>
                  <a:lnTo>
                    <a:pt x="50" y="17"/>
                  </a:lnTo>
                  <a:lnTo>
                    <a:pt x="45" y="14"/>
                  </a:lnTo>
                  <a:lnTo>
                    <a:pt x="41" y="11"/>
                  </a:lnTo>
                  <a:lnTo>
                    <a:pt x="37" y="10"/>
                  </a:lnTo>
                  <a:lnTo>
                    <a:pt x="35" y="9"/>
                  </a:lnTo>
                  <a:lnTo>
                    <a:pt x="31" y="6"/>
                  </a:lnTo>
                  <a:lnTo>
                    <a:pt x="30" y="5"/>
                  </a:lnTo>
                  <a:lnTo>
                    <a:pt x="25" y="2"/>
                  </a:lnTo>
                  <a:lnTo>
                    <a:pt x="21" y="1"/>
                  </a:lnTo>
                  <a:lnTo>
                    <a:pt x="16" y="0"/>
                  </a:lnTo>
                  <a:lnTo>
                    <a:pt x="12" y="0"/>
                  </a:lnTo>
                  <a:lnTo>
                    <a:pt x="9" y="1"/>
                  </a:lnTo>
                  <a:lnTo>
                    <a:pt x="6" y="2"/>
                  </a:lnTo>
                  <a:lnTo>
                    <a:pt x="4" y="5"/>
                  </a:lnTo>
                  <a:lnTo>
                    <a:pt x="2" y="7"/>
                  </a:lnTo>
                  <a:lnTo>
                    <a:pt x="1" y="10"/>
                  </a:lnTo>
                  <a:lnTo>
                    <a:pt x="0" y="14"/>
                  </a:lnTo>
                  <a:lnTo>
                    <a:pt x="0" y="17"/>
                  </a:lnTo>
                  <a:lnTo>
                    <a:pt x="1" y="20"/>
                  </a:lnTo>
                  <a:lnTo>
                    <a:pt x="2" y="24"/>
                  </a:lnTo>
                  <a:lnTo>
                    <a:pt x="5" y="27"/>
                  </a:lnTo>
                  <a:lnTo>
                    <a:pt x="9" y="30"/>
                  </a:lnTo>
                  <a:lnTo>
                    <a:pt x="12"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37"/>
            <p:cNvSpPr>
              <a:spLocks/>
            </p:cNvSpPr>
            <p:nvPr/>
          </p:nvSpPr>
          <p:spPr bwMode="auto">
            <a:xfrm>
              <a:off x="4191" y="1252"/>
              <a:ext cx="172" cy="21"/>
            </a:xfrm>
            <a:custGeom>
              <a:avLst/>
              <a:gdLst>
                <a:gd name="T0" fmla="*/ 1 w 343"/>
                <a:gd name="T1" fmla="*/ 1 h 44"/>
                <a:gd name="T2" fmla="*/ 2 w 343"/>
                <a:gd name="T3" fmla="*/ 1 h 44"/>
                <a:gd name="T4" fmla="*/ 2 w 343"/>
                <a:gd name="T5" fmla="*/ 1 h 44"/>
                <a:gd name="T6" fmla="*/ 2 w 343"/>
                <a:gd name="T7" fmla="*/ 1 h 44"/>
                <a:gd name="T8" fmla="*/ 3 w 343"/>
                <a:gd name="T9" fmla="*/ 1 h 44"/>
                <a:gd name="T10" fmla="*/ 3 w 343"/>
                <a:gd name="T11" fmla="*/ 1 h 44"/>
                <a:gd name="T12" fmla="*/ 4 w 343"/>
                <a:gd name="T13" fmla="*/ 1 h 44"/>
                <a:gd name="T14" fmla="*/ 4 w 343"/>
                <a:gd name="T15" fmla="*/ 1 h 44"/>
                <a:gd name="T16" fmla="*/ 5 w 343"/>
                <a:gd name="T17" fmla="*/ 1 h 44"/>
                <a:gd name="T18" fmla="*/ 5 w 343"/>
                <a:gd name="T19" fmla="*/ 1 h 44"/>
                <a:gd name="T20" fmla="*/ 6 w 343"/>
                <a:gd name="T21" fmla="*/ 1 h 44"/>
                <a:gd name="T22" fmla="*/ 6 w 343"/>
                <a:gd name="T23" fmla="*/ 1 h 44"/>
                <a:gd name="T24" fmla="*/ 7 w 343"/>
                <a:gd name="T25" fmla="*/ 1 h 44"/>
                <a:gd name="T26" fmla="*/ 7 w 343"/>
                <a:gd name="T27" fmla="*/ 1 h 44"/>
                <a:gd name="T28" fmla="*/ 8 w 343"/>
                <a:gd name="T29" fmla="*/ 1 h 44"/>
                <a:gd name="T30" fmla="*/ 9 w 343"/>
                <a:gd name="T31" fmla="*/ 1 h 44"/>
                <a:gd name="T32" fmla="*/ 9 w 343"/>
                <a:gd name="T33" fmla="*/ 1 h 44"/>
                <a:gd name="T34" fmla="*/ 10 w 343"/>
                <a:gd name="T35" fmla="*/ 1 h 44"/>
                <a:gd name="T36" fmla="*/ 10 w 343"/>
                <a:gd name="T37" fmla="*/ 1 h 44"/>
                <a:gd name="T38" fmla="*/ 11 w 343"/>
                <a:gd name="T39" fmla="*/ 1 h 44"/>
                <a:gd name="T40" fmla="*/ 11 w 343"/>
                <a:gd name="T41" fmla="*/ 0 h 44"/>
                <a:gd name="T42" fmla="*/ 11 w 343"/>
                <a:gd name="T43" fmla="*/ 0 h 44"/>
                <a:gd name="T44" fmla="*/ 11 w 343"/>
                <a:gd name="T45" fmla="*/ 0 h 44"/>
                <a:gd name="T46" fmla="*/ 11 w 343"/>
                <a:gd name="T47" fmla="*/ 0 h 44"/>
                <a:gd name="T48" fmla="*/ 10 w 343"/>
                <a:gd name="T49" fmla="*/ 0 h 44"/>
                <a:gd name="T50" fmla="*/ 10 w 343"/>
                <a:gd name="T51" fmla="*/ 0 h 44"/>
                <a:gd name="T52" fmla="*/ 9 w 343"/>
                <a:gd name="T53" fmla="*/ 0 h 44"/>
                <a:gd name="T54" fmla="*/ 9 w 343"/>
                <a:gd name="T55" fmla="*/ 0 h 44"/>
                <a:gd name="T56" fmla="*/ 8 w 343"/>
                <a:gd name="T57" fmla="*/ 0 h 44"/>
                <a:gd name="T58" fmla="*/ 7 w 343"/>
                <a:gd name="T59" fmla="*/ 0 h 44"/>
                <a:gd name="T60" fmla="*/ 7 w 343"/>
                <a:gd name="T61" fmla="*/ 0 h 44"/>
                <a:gd name="T62" fmla="*/ 6 w 343"/>
                <a:gd name="T63" fmla="*/ 0 h 44"/>
                <a:gd name="T64" fmla="*/ 6 w 343"/>
                <a:gd name="T65" fmla="*/ 0 h 44"/>
                <a:gd name="T66" fmla="*/ 5 w 343"/>
                <a:gd name="T67" fmla="*/ 0 h 44"/>
                <a:gd name="T68" fmla="*/ 5 w 343"/>
                <a:gd name="T69" fmla="*/ 0 h 44"/>
                <a:gd name="T70" fmla="*/ 4 w 343"/>
                <a:gd name="T71" fmla="*/ 0 h 44"/>
                <a:gd name="T72" fmla="*/ 4 w 343"/>
                <a:gd name="T73" fmla="*/ 0 h 44"/>
                <a:gd name="T74" fmla="*/ 3 w 343"/>
                <a:gd name="T75" fmla="*/ 0 h 44"/>
                <a:gd name="T76" fmla="*/ 3 w 343"/>
                <a:gd name="T77" fmla="*/ 0 h 44"/>
                <a:gd name="T78" fmla="*/ 2 w 343"/>
                <a:gd name="T79" fmla="*/ 0 h 44"/>
                <a:gd name="T80" fmla="*/ 2 w 343"/>
                <a:gd name="T81" fmla="*/ 0 h 44"/>
                <a:gd name="T82" fmla="*/ 1 w 343"/>
                <a:gd name="T83" fmla="*/ 0 h 44"/>
                <a:gd name="T84" fmla="*/ 1 w 343"/>
                <a:gd name="T85" fmla="*/ 0 h 44"/>
                <a:gd name="T86" fmla="*/ 1 w 343"/>
                <a:gd name="T87" fmla="*/ 0 h 44"/>
                <a:gd name="T88" fmla="*/ 1 w 343"/>
                <a:gd name="T89" fmla="*/ 0 h 44"/>
                <a:gd name="T90" fmla="*/ 0 w 343"/>
                <a:gd name="T91" fmla="*/ 0 h 44"/>
                <a:gd name="T92" fmla="*/ 1 w 343"/>
                <a:gd name="T93" fmla="*/ 1 h 44"/>
                <a:gd name="T94" fmla="*/ 1 w 343"/>
                <a:gd name="T95" fmla="*/ 1 h 4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43" h="44">
                  <a:moveTo>
                    <a:pt x="20" y="44"/>
                  </a:moveTo>
                  <a:lnTo>
                    <a:pt x="20" y="44"/>
                  </a:lnTo>
                  <a:lnTo>
                    <a:pt x="22" y="44"/>
                  </a:lnTo>
                  <a:lnTo>
                    <a:pt x="25" y="44"/>
                  </a:lnTo>
                  <a:lnTo>
                    <a:pt x="29" y="44"/>
                  </a:lnTo>
                  <a:lnTo>
                    <a:pt x="34" y="43"/>
                  </a:lnTo>
                  <a:lnTo>
                    <a:pt x="39" y="43"/>
                  </a:lnTo>
                  <a:lnTo>
                    <a:pt x="42" y="43"/>
                  </a:lnTo>
                  <a:lnTo>
                    <a:pt x="45" y="43"/>
                  </a:lnTo>
                  <a:lnTo>
                    <a:pt x="49" y="43"/>
                  </a:lnTo>
                  <a:lnTo>
                    <a:pt x="54" y="43"/>
                  </a:lnTo>
                  <a:lnTo>
                    <a:pt x="57" y="41"/>
                  </a:lnTo>
                  <a:lnTo>
                    <a:pt x="62" y="41"/>
                  </a:lnTo>
                  <a:lnTo>
                    <a:pt x="65" y="41"/>
                  </a:lnTo>
                  <a:lnTo>
                    <a:pt x="69" y="41"/>
                  </a:lnTo>
                  <a:lnTo>
                    <a:pt x="74" y="40"/>
                  </a:lnTo>
                  <a:lnTo>
                    <a:pt x="79" y="40"/>
                  </a:lnTo>
                  <a:lnTo>
                    <a:pt x="84" y="40"/>
                  </a:lnTo>
                  <a:lnTo>
                    <a:pt x="89" y="40"/>
                  </a:lnTo>
                  <a:lnTo>
                    <a:pt x="94" y="40"/>
                  </a:lnTo>
                  <a:lnTo>
                    <a:pt x="99" y="40"/>
                  </a:lnTo>
                  <a:lnTo>
                    <a:pt x="104" y="40"/>
                  </a:lnTo>
                  <a:lnTo>
                    <a:pt x="110" y="40"/>
                  </a:lnTo>
                  <a:lnTo>
                    <a:pt x="115" y="39"/>
                  </a:lnTo>
                  <a:lnTo>
                    <a:pt x="122" y="39"/>
                  </a:lnTo>
                  <a:lnTo>
                    <a:pt x="127" y="39"/>
                  </a:lnTo>
                  <a:lnTo>
                    <a:pt x="133" y="39"/>
                  </a:lnTo>
                  <a:lnTo>
                    <a:pt x="138" y="39"/>
                  </a:lnTo>
                  <a:lnTo>
                    <a:pt x="144" y="39"/>
                  </a:lnTo>
                  <a:lnTo>
                    <a:pt x="151" y="39"/>
                  </a:lnTo>
                  <a:lnTo>
                    <a:pt x="157" y="39"/>
                  </a:lnTo>
                  <a:lnTo>
                    <a:pt x="163" y="38"/>
                  </a:lnTo>
                  <a:lnTo>
                    <a:pt x="169" y="38"/>
                  </a:lnTo>
                  <a:lnTo>
                    <a:pt x="174" y="38"/>
                  </a:lnTo>
                  <a:lnTo>
                    <a:pt x="182" y="38"/>
                  </a:lnTo>
                  <a:lnTo>
                    <a:pt x="187" y="36"/>
                  </a:lnTo>
                  <a:lnTo>
                    <a:pt x="193" y="36"/>
                  </a:lnTo>
                  <a:lnTo>
                    <a:pt x="199" y="36"/>
                  </a:lnTo>
                  <a:lnTo>
                    <a:pt x="207" y="36"/>
                  </a:lnTo>
                  <a:lnTo>
                    <a:pt x="212" y="35"/>
                  </a:lnTo>
                  <a:lnTo>
                    <a:pt x="218" y="35"/>
                  </a:lnTo>
                  <a:lnTo>
                    <a:pt x="224" y="35"/>
                  </a:lnTo>
                  <a:lnTo>
                    <a:pt x="232" y="35"/>
                  </a:lnTo>
                  <a:lnTo>
                    <a:pt x="237" y="35"/>
                  </a:lnTo>
                  <a:lnTo>
                    <a:pt x="243" y="35"/>
                  </a:lnTo>
                  <a:lnTo>
                    <a:pt x="249" y="34"/>
                  </a:lnTo>
                  <a:lnTo>
                    <a:pt x="256" y="34"/>
                  </a:lnTo>
                  <a:lnTo>
                    <a:pt x="261" y="34"/>
                  </a:lnTo>
                  <a:lnTo>
                    <a:pt x="267" y="34"/>
                  </a:lnTo>
                  <a:lnTo>
                    <a:pt x="273" y="34"/>
                  </a:lnTo>
                  <a:lnTo>
                    <a:pt x="280" y="34"/>
                  </a:lnTo>
                  <a:lnTo>
                    <a:pt x="285" y="34"/>
                  </a:lnTo>
                  <a:lnTo>
                    <a:pt x="291" y="34"/>
                  </a:lnTo>
                  <a:lnTo>
                    <a:pt x="296" y="34"/>
                  </a:lnTo>
                  <a:lnTo>
                    <a:pt x="302" y="34"/>
                  </a:lnTo>
                  <a:lnTo>
                    <a:pt x="307" y="34"/>
                  </a:lnTo>
                  <a:lnTo>
                    <a:pt x="312" y="34"/>
                  </a:lnTo>
                  <a:lnTo>
                    <a:pt x="317" y="34"/>
                  </a:lnTo>
                  <a:lnTo>
                    <a:pt x="322" y="34"/>
                  </a:lnTo>
                  <a:lnTo>
                    <a:pt x="326" y="33"/>
                  </a:lnTo>
                  <a:lnTo>
                    <a:pt x="330" y="31"/>
                  </a:lnTo>
                  <a:lnTo>
                    <a:pt x="333" y="29"/>
                  </a:lnTo>
                  <a:lnTo>
                    <a:pt x="337" y="28"/>
                  </a:lnTo>
                  <a:lnTo>
                    <a:pt x="338" y="25"/>
                  </a:lnTo>
                  <a:lnTo>
                    <a:pt x="341" y="21"/>
                  </a:lnTo>
                  <a:lnTo>
                    <a:pt x="342" y="19"/>
                  </a:lnTo>
                  <a:lnTo>
                    <a:pt x="343" y="16"/>
                  </a:lnTo>
                  <a:lnTo>
                    <a:pt x="341" y="10"/>
                  </a:lnTo>
                  <a:lnTo>
                    <a:pt x="337" y="5"/>
                  </a:lnTo>
                  <a:lnTo>
                    <a:pt x="335" y="3"/>
                  </a:lnTo>
                  <a:lnTo>
                    <a:pt x="331" y="1"/>
                  </a:lnTo>
                  <a:lnTo>
                    <a:pt x="326" y="0"/>
                  </a:lnTo>
                  <a:lnTo>
                    <a:pt x="321" y="0"/>
                  </a:lnTo>
                  <a:lnTo>
                    <a:pt x="316" y="0"/>
                  </a:lnTo>
                  <a:lnTo>
                    <a:pt x="311" y="0"/>
                  </a:lnTo>
                  <a:lnTo>
                    <a:pt x="306" y="0"/>
                  </a:lnTo>
                  <a:lnTo>
                    <a:pt x="301" y="0"/>
                  </a:lnTo>
                  <a:lnTo>
                    <a:pt x="295" y="0"/>
                  </a:lnTo>
                  <a:lnTo>
                    <a:pt x="290" y="0"/>
                  </a:lnTo>
                  <a:lnTo>
                    <a:pt x="283" y="0"/>
                  </a:lnTo>
                  <a:lnTo>
                    <a:pt x="278" y="0"/>
                  </a:lnTo>
                  <a:lnTo>
                    <a:pt x="272" y="0"/>
                  </a:lnTo>
                  <a:lnTo>
                    <a:pt x="266" y="0"/>
                  </a:lnTo>
                  <a:lnTo>
                    <a:pt x="259" y="0"/>
                  </a:lnTo>
                  <a:lnTo>
                    <a:pt x="254" y="0"/>
                  </a:lnTo>
                  <a:lnTo>
                    <a:pt x="248" y="0"/>
                  </a:lnTo>
                  <a:lnTo>
                    <a:pt x="242" y="1"/>
                  </a:lnTo>
                  <a:lnTo>
                    <a:pt x="236" y="1"/>
                  </a:lnTo>
                  <a:lnTo>
                    <a:pt x="231" y="1"/>
                  </a:lnTo>
                  <a:lnTo>
                    <a:pt x="223" y="1"/>
                  </a:lnTo>
                  <a:lnTo>
                    <a:pt x="217" y="1"/>
                  </a:lnTo>
                  <a:lnTo>
                    <a:pt x="211" y="1"/>
                  </a:lnTo>
                  <a:lnTo>
                    <a:pt x="206" y="1"/>
                  </a:lnTo>
                  <a:lnTo>
                    <a:pt x="198" y="1"/>
                  </a:lnTo>
                  <a:lnTo>
                    <a:pt x="192" y="3"/>
                  </a:lnTo>
                  <a:lnTo>
                    <a:pt x="186" y="3"/>
                  </a:lnTo>
                  <a:lnTo>
                    <a:pt x="181" y="3"/>
                  </a:lnTo>
                  <a:lnTo>
                    <a:pt x="173" y="3"/>
                  </a:lnTo>
                  <a:lnTo>
                    <a:pt x="168" y="3"/>
                  </a:lnTo>
                  <a:lnTo>
                    <a:pt x="161" y="4"/>
                  </a:lnTo>
                  <a:lnTo>
                    <a:pt x="156" y="4"/>
                  </a:lnTo>
                  <a:lnTo>
                    <a:pt x="149" y="4"/>
                  </a:lnTo>
                  <a:lnTo>
                    <a:pt x="143" y="4"/>
                  </a:lnTo>
                  <a:lnTo>
                    <a:pt x="137" y="5"/>
                  </a:lnTo>
                  <a:lnTo>
                    <a:pt x="132" y="5"/>
                  </a:lnTo>
                  <a:lnTo>
                    <a:pt x="125" y="5"/>
                  </a:lnTo>
                  <a:lnTo>
                    <a:pt x="119" y="5"/>
                  </a:lnTo>
                  <a:lnTo>
                    <a:pt x="113" y="5"/>
                  </a:lnTo>
                  <a:lnTo>
                    <a:pt x="108" y="5"/>
                  </a:lnTo>
                  <a:lnTo>
                    <a:pt x="103" y="5"/>
                  </a:lnTo>
                  <a:lnTo>
                    <a:pt x="98" y="6"/>
                  </a:lnTo>
                  <a:lnTo>
                    <a:pt x="93" y="6"/>
                  </a:lnTo>
                  <a:lnTo>
                    <a:pt x="87" y="6"/>
                  </a:lnTo>
                  <a:lnTo>
                    <a:pt x="82" y="6"/>
                  </a:lnTo>
                  <a:lnTo>
                    <a:pt x="77" y="6"/>
                  </a:lnTo>
                  <a:lnTo>
                    <a:pt x="73" y="6"/>
                  </a:lnTo>
                  <a:lnTo>
                    <a:pt x="68" y="8"/>
                  </a:lnTo>
                  <a:lnTo>
                    <a:pt x="63" y="8"/>
                  </a:lnTo>
                  <a:lnTo>
                    <a:pt x="59" y="8"/>
                  </a:lnTo>
                  <a:lnTo>
                    <a:pt x="55" y="8"/>
                  </a:lnTo>
                  <a:lnTo>
                    <a:pt x="52" y="9"/>
                  </a:lnTo>
                  <a:lnTo>
                    <a:pt x="48" y="9"/>
                  </a:lnTo>
                  <a:lnTo>
                    <a:pt x="44" y="9"/>
                  </a:lnTo>
                  <a:lnTo>
                    <a:pt x="40" y="9"/>
                  </a:lnTo>
                  <a:lnTo>
                    <a:pt x="38" y="9"/>
                  </a:lnTo>
                  <a:lnTo>
                    <a:pt x="32" y="9"/>
                  </a:lnTo>
                  <a:lnTo>
                    <a:pt x="28" y="9"/>
                  </a:lnTo>
                  <a:lnTo>
                    <a:pt x="23" y="9"/>
                  </a:lnTo>
                  <a:lnTo>
                    <a:pt x="20" y="10"/>
                  </a:lnTo>
                  <a:lnTo>
                    <a:pt x="18" y="10"/>
                  </a:lnTo>
                  <a:lnTo>
                    <a:pt x="13" y="10"/>
                  </a:lnTo>
                  <a:lnTo>
                    <a:pt x="9" y="11"/>
                  </a:lnTo>
                  <a:lnTo>
                    <a:pt x="7" y="13"/>
                  </a:lnTo>
                  <a:lnTo>
                    <a:pt x="4" y="16"/>
                  </a:lnTo>
                  <a:lnTo>
                    <a:pt x="1" y="18"/>
                  </a:lnTo>
                  <a:lnTo>
                    <a:pt x="0" y="21"/>
                  </a:lnTo>
                  <a:lnTo>
                    <a:pt x="0" y="25"/>
                  </a:lnTo>
                  <a:lnTo>
                    <a:pt x="0" y="28"/>
                  </a:lnTo>
                  <a:lnTo>
                    <a:pt x="1" y="34"/>
                  </a:lnTo>
                  <a:lnTo>
                    <a:pt x="5" y="39"/>
                  </a:lnTo>
                  <a:lnTo>
                    <a:pt x="8" y="40"/>
                  </a:lnTo>
                  <a:lnTo>
                    <a:pt x="12" y="43"/>
                  </a:lnTo>
                  <a:lnTo>
                    <a:pt x="15" y="44"/>
                  </a:lnTo>
                  <a:lnTo>
                    <a:pt x="20"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38"/>
            <p:cNvSpPr>
              <a:spLocks/>
            </p:cNvSpPr>
            <p:nvPr/>
          </p:nvSpPr>
          <p:spPr bwMode="auto">
            <a:xfrm>
              <a:off x="3813" y="1060"/>
              <a:ext cx="69" cy="62"/>
            </a:xfrm>
            <a:custGeom>
              <a:avLst/>
              <a:gdLst>
                <a:gd name="T0" fmla="*/ 1 w 139"/>
                <a:gd name="T1" fmla="*/ 1 h 124"/>
                <a:gd name="T2" fmla="*/ 1 w 139"/>
                <a:gd name="T3" fmla="*/ 1 h 124"/>
                <a:gd name="T4" fmla="*/ 1 w 139"/>
                <a:gd name="T5" fmla="*/ 1 h 124"/>
                <a:gd name="T6" fmla="*/ 1 w 139"/>
                <a:gd name="T7" fmla="*/ 1 h 124"/>
                <a:gd name="T8" fmla="*/ 1 w 139"/>
                <a:gd name="T9" fmla="*/ 1 h 124"/>
                <a:gd name="T10" fmla="*/ 2 w 139"/>
                <a:gd name="T11" fmla="*/ 2 h 124"/>
                <a:gd name="T12" fmla="*/ 2 w 139"/>
                <a:gd name="T13" fmla="*/ 2 h 124"/>
                <a:gd name="T14" fmla="*/ 2 w 139"/>
                <a:gd name="T15" fmla="*/ 2 h 124"/>
                <a:gd name="T16" fmla="*/ 2 w 139"/>
                <a:gd name="T17" fmla="*/ 2 h 124"/>
                <a:gd name="T18" fmla="*/ 3 w 139"/>
                <a:gd name="T19" fmla="*/ 3 h 124"/>
                <a:gd name="T20" fmla="*/ 3 w 139"/>
                <a:gd name="T21" fmla="*/ 3 h 124"/>
                <a:gd name="T22" fmla="*/ 3 w 139"/>
                <a:gd name="T23" fmla="*/ 3 h 124"/>
                <a:gd name="T24" fmla="*/ 3 w 139"/>
                <a:gd name="T25" fmla="*/ 3 h 124"/>
                <a:gd name="T26" fmla="*/ 4 w 139"/>
                <a:gd name="T27" fmla="*/ 3 h 124"/>
                <a:gd name="T28" fmla="*/ 4 w 139"/>
                <a:gd name="T29" fmla="*/ 3 h 124"/>
                <a:gd name="T30" fmla="*/ 4 w 139"/>
                <a:gd name="T31" fmla="*/ 4 h 124"/>
                <a:gd name="T32" fmla="*/ 4 w 139"/>
                <a:gd name="T33" fmla="*/ 4 h 124"/>
                <a:gd name="T34" fmla="*/ 4 w 139"/>
                <a:gd name="T35" fmla="*/ 4 h 124"/>
                <a:gd name="T36" fmla="*/ 4 w 139"/>
                <a:gd name="T37" fmla="*/ 4 h 124"/>
                <a:gd name="T38" fmla="*/ 4 w 139"/>
                <a:gd name="T39" fmla="*/ 4 h 124"/>
                <a:gd name="T40" fmla="*/ 3 w 139"/>
                <a:gd name="T41" fmla="*/ 4 h 124"/>
                <a:gd name="T42" fmla="*/ 3 w 139"/>
                <a:gd name="T43" fmla="*/ 4 h 124"/>
                <a:gd name="T44" fmla="*/ 3 w 139"/>
                <a:gd name="T45" fmla="*/ 4 h 124"/>
                <a:gd name="T46" fmla="*/ 2 w 139"/>
                <a:gd name="T47" fmla="*/ 4 h 124"/>
                <a:gd name="T48" fmla="*/ 2 w 139"/>
                <a:gd name="T49" fmla="*/ 3 h 124"/>
                <a:gd name="T50" fmla="*/ 2 w 139"/>
                <a:gd name="T51" fmla="*/ 3 h 124"/>
                <a:gd name="T52" fmla="*/ 2 w 139"/>
                <a:gd name="T53" fmla="*/ 3 h 124"/>
                <a:gd name="T54" fmla="*/ 2 w 139"/>
                <a:gd name="T55" fmla="*/ 3 h 124"/>
                <a:gd name="T56" fmla="*/ 1 w 139"/>
                <a:gd name="T57" fmla="*/ 3 h 124"/>
                <a:gd name="T58" fmla="*/ 1 w 139"/>
                <a:gd name="T59" fmla="*/ 3 h 124"/>
                <a:gd name="T60" fmla="*/ 1 w 139"/>
                <a:gd name="T61" fmla="*/ 2 h 124"/>
                <a:gd name="T62" fmla="*/ 1 w 139"/>
                <a:gd name="T63" fmla="*/ 2 h 124"/>
                <a:gd name="T64" fmla="*/ 0 w 139"/>
                <a:gd name="T65" fmla="*/ 2 h 124"/>
                <a:gd name="T66" fmla="*/ 0 w 139"/>
                <a:gd name="T67" fmla="*/ 2 h 124"/>
                <a:gd name="T68" fmla="*/ 0 w 139"/>
                <a:gd name="T69" fmla="*/ 2 h 124"/>
                <a:gd name="T70" fmla="*/ 0 w 139"/>
                <a:gd name="T71" fmla="*/ 1 h 124"/>
                <a:gd name="T72" fmla="*/ 0 w 139"/>
                <a:gd name="T73" fmla="*/ 1 h 124"/>
                <a:gd name="T74" fmla="*/ 0 w 139"/>
                <a:gd name="T75" fmla="*/ 1 h 124"/>
                <a:gd name="T76" fmla="*/ 0 w 139"/>
                <a:gd name="T77" fmla="*/ 1 h 124"/>
                <a:gd name="T78" fmla="*/ 0 w 139"/>
                <a:gd name="T79" fmla="*/ 1 h 124"/>
                <a:gd name="T80" fmla="*/ 0 w 139"/>
                <a:gd name="T81" fmla="*/ 0 h 124"/>
                <a:gd name="T82" fmla="*/ 0 w 139"/>
                <a:gd name="T83" fmla="*/ 0 h 124"/>
                <a:gd name="T84" fmla="*/ 0 w 139"/>
                <a:gd name="T85" fmla="*/ 1 h 124"/>
                <a:gd name="T86" fmla="*/ 0 w 139"/>
                <a:gd name="T87" fmla="*/ 1 h 12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24">
                  <a:moveTo>
                    <a:pt x="31" y="7"/>
                  </a:moveTo>
                  <a:lnTo>
                    <a:pt x="34" y="10"/>
                  </a:lnTo>
                  <a:lnTo>
                    <a:pt x="37" y="14"/>
                  </a:lnTo>
                  <a:lnTo>
                    <a:pt x="40" y="15"/>
                  </a:lnTo>
                  <a:lnTo>
                    <a:pt x="42" y="17"/>
                  </a:lnTo>
                  <a:lnTo>
                    <a:pt x="46" y="20"/>
                  </a:lnTo>
                  <a:lnTo>
                    <a:pt x="49" y="24"/>
                  </a:lnTo>
                  <a:lnTo>
                    <a:pt x="52" y="25"/>
                  </a:lnTo>
                  <a:lnTo>
                    <a:pt x="55" y="29"/>
                  </a:lnTo>
                  <a:lnTo>
                    <a:pt x="60" y="31"/>
                  </a:lnTo>
                  <a:lnTo>
                    <a:pt x="64" y="35"/>
                  </a:lnTo>
                  <a:lnTo>
                    <a:pt x="67" y="39"/>
                  </a:lnTo>
                  <a:lnTo>
                    <a:pt x="71" y="43"/>
                  </a:lnTo>
                  <a:lnTo>
                    <a:pt x="75" y="45"/>
                  </a:lnTo>
                  <a:lnTo>
                    <a:pt x="80" y="49"/>
                  </a:lnTo>
                  <a:lnTo>
                    <a:pt x="82" y="51"/>
                  </a:lnTo>
                  <a:lnTo>
                    <a:pt x="86" y="55"/>
                  </a:lnTo>
                  <a:lnTo>
                    <a:pt x="91" y="59"/>
                  </a:lnTo>
                  <a:lnTo>
                    <a:pt x="95" y="63"/>
                  </a:lnTo>
                  <a:lnTo>
                    <a:pt x="99" y="65"/>
                  </a:lnTo>
                  <a:lnTo>
                    <a:pt x="103" y="69"/>
                  </a:lnTo>
                  <a:lnTo>
                    <a:pt x="105" y="71"/>
                  </a:lnTo>
                  <a:lnTo>
                    <a:pt x="110" y="75"/>
                  </a:lnTo>
                  <a:lnTo>
                    <a:pt x="113" y="78"/>
                  </a:lnTo>
                  <a:lnTo>
                    <a:pt x="116" y="80"/>
                  </a:lnTo>
                  <a:lnTo>
                    <a:pt x="119" y="83"/>
                  </a:lnTo>
                  <a:lnTo>
                    <a:pt x="123" y="86"/>
                  </a:lnTo>
                  <a:lnTo>
                    <a:pt x="128" y="90"/>
                  </a:lnTo>
                  <a:lnTo>
                    <a:pt x="131" y="94"/>
                  </a:lnTo>
                  <a:lnTo>
                    <a:pt x="135" y="96"/>
                  </a:lnTo>
                  <a:lnTo>
                    <a:pt x="136" y="100"/>
                  </a:lnTo>
                  <a:lnTo>
                    <a:pt x="138" y="103"/>
                  </a:lnTo>
                  <a:lnTo>
                    <a:pt x="139" y="106"/>
                  </a:lnTo>
                  <a:lnTo>
                    <a:pt x="139" y="109"/>
                  </a:lnTo>
                  <a:lnTo>
                    <a:pt x="139" y="113"/>
                  </a:lnTo>
                  <a:lnTo>
                    <a:pt x="138" y="115"/>
                  </a:lnTo>
                  <a:lnTo>
                    <a:pt x="136" y="119"/>
                  </a:lnTo>
                  <a:lnTo>
                    <a:pt x="134" y="120"/>
                  </a:lnTo>
                  <a:lnTo>
                    <a:pt x="131" y="123"/>
                  </a:lnTo>
                  <a:lnTo>
                    <a:pt x="129" y="124"/>
                  </a:lnTo>
                  <a:lnTo>
                    <a:pt x="125" y="124"/>
                  </a:lnTo>
                  <a:lnTo>
                    <a:pt x="121" y="124"/>
                  </a:lnTo>
                  <a:lnTo>
                    <a:pt x="118" y="123"/>
                  </a:lnTo>
                  <a:lnTo>
                    <a:pt x="114" y="120"/>
                  </a:lnTo>
                  <a:lnTo>
                    <a:pt x="110" y="118"/>
                  </a:lnTo>
                  <a:lnTo>
                    <a:pt x="105" y="114"/>
                  </a:lnTo>
                  <a:lnTo>
                    <a:pt x="100" y="109"/>
                  </a:lnTo>
                  <a:lnTo>
                    <a:pt x="94" y="104"/>
                  </a:lnTo>
                  <a:lnTo>
                    <a:pt x="87" y="99"/>
                  </a:lnTo>
                  <a:lnTo>
                    <a:pt x="85" y="95"/>
                  </a:lnTo>
                  <a:lnTo>
                    <a:pt x="81" y="93"/>
                  </a:lnTo>
                  <a:lnTo>
                    <a:pt x="77" y="90"/>
                  </a:lnTo>
                  <a:lnTo>
                    <a:pt x="74" y="88"/>
                  </a:lnTo>
                  <a:lnTo>
                    <a:pt x="70" y="84"/>
                  </a:lnTo>
                  <a:lnTo>
                    <a:pt x="67" y="81"/>
                  </a:lnTo>
                  <a:lnTo>
                    <a:pt x="64" y="78"/>
                  </a:lnTo>
                  <a:lnTo>
                    <a:pt x="60" y="75"/>
                  </a:lnTo>
                  <a:lnTo>
                    <a:pt x="56" y="71"/>
                  </a:lnTo>
                  <a:lnTo>
                    <a:pt x="52" y="69"/>
                  </a:lnTo>
                  <a:lnTo>
                    <a:pt x="49" y="65"/>
                  </a:lnTo>
                  <a:lnTo>
                    <a:pt x="45" y="63"/>
                  </a:lnTo>
                  <a:lnTo>
                    <a:pt x="41" y="59"/>
                  </a:lnTo>
                  <a:lnTo>
                    <a:pt x="39" y="56"/>
                  </a:lnTo>
                  <a:lnTo>
                    <a:pt x="35" y="54"/>
                  </a:lnTo>
                  <a:lnTo>
                    <a:pt x="31" y="51"/>
                  </a:lnTo>
                  <a:lnTo>
                    <a:pt x="27" y="48"/>
                  </a:lnTo>
                  <a:lnTo>
                    <a:pt x="25" y="45"/>
                  </a:lnTo>
                  <a:lnTo>
                    <a:pt x="21" y="43"/>
                  </a:lnTo>
                  <a:lnTo>
                    <a:pt x="20" y="41"/>
                  </a:lnTo>
                  <a:lnTo>
                    <a:pt x="14" y="36"/>
                  </a:lnTo>
                  <a:lnTo>
                    <a:pt x="10" y="34"/>
                  </a:lnTo>
                  <a:lnTo>
                    <a:pt x="6" y="30"/>
                  </a:lnTo>
                  <a:lnTo>
                    <a:pt x="2" y="25"/>
                  </a:lnTo>
                  <a:lnTo>
                    <a:pt x="1" y="21"/>
                  </a:lnTo>
                  <a:lnTo>
                    <a:pt x="0" y="19"/>
                  </a:lnTo>
                  <a:lnTo>
                    <a:pt x="0" y="15"/>
                  </a:lnTo>
                  <a:lnTo>
                    <a:pt x="0" y="11"/>
                  </a:lnTo>
                  <a:lnTo>
                    <a:pt x="1" y="7"/>
                  </a:lnTo>
                  <a:lnTo>
                    <a:pt x="4" y="6"/>
                  </a:lnTo>
                  <a:lnTo>
                    <a:pt x="5" y="4"/>
                  </a:lnTo>
                  <a:lnTo>
                    <a:pt x="9" y="1"/>
                  </a:lnTo>
                  <a:lnTo>
                    <a:pt x="11" y="0"/>
                  </a:lnTo>
                  <a:lnTo>
                    <a:pt x="15" y="0"/>
                  </a:lnTo>
                  <a:lnTo>
                    <a:pt x="19" y="0"/>
                  </a:lnTo>
                  <a:lnTo>
                    <a:pt x="22" y="1"/>
                  </a:lnTo>
                  <a:lnTo>
                    <a:pt x="27" y="4"/>
                  </a:lnTo>
                  <a:lnTo>
                    <a:pt x="31"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8" name="TextBox 37"/>
          <p:cNvSpPr txBox="1"/>
          <p:nvPr/>
        </p:nvSpPr>
        <p:spPr>
          <a:xfrm>
            <a:off x="2395648" y="5187590"/>
            <a:ext cx="7278687" cy="1077218"/>
          </a:xfrm>
          <a:prstGeom prst="rect">
            <a:avLst/>
          </a:prstGeom>
          <a:noFill/>
        </p:spPr>
        <p:txBody>
          <a:bodyPr wrap="square" rtlCol="0">
            <a:spAutoFit/>
          </a:bodyPr>
          <a:lstStyle/>
          <a:p>
            <a:r>
              <a:rPr lang="en-US" sz="3200" dirty="0"/>
              <a:t>Agitating the foam may release methane which is explosive</a:t>
            </a:r>
          </a:p>
        </p:txBody>
      </p:sp>
    </p:spTree>
    <p:extLst>
      <p:ext uri="{BB962C8B-B14F-4D97-AF65-F5344CB8AC3E}">
        <p14:creationId xmlns:p14="http://schemas.microsoft.com/office/powerpoint/2010/main" val="2481434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Explosive Limits</a:t>
            </a:r>
            <a:endParaRPr lang="en-US" dirty="0"/>
          </a:p>
        </p:txBody>
      </p:sp>
      <p:sp>
        <p:nvSpPr>
          <p:cNvPr id="3" name="Rectangle 2" title="Explosive limits - Bar code for Too Rich"/>
          <p:cNvSpPr>
            <a:spLocks noChangeArrowheads="1"/>
          </p:cNvSpPr>
          <p:nvPr/>
        </p:nvSpPr>
        <p:spPr bwMode="auto">
          <a:xfrm>
            <a:off x="6557963" y="2096293"/>
            <a:ext cx="1620837" cy="1458912"/>
          </a:xfrm>
          <a:prstGeom prst="rect">
            <a:avLst/>
          </a:prstGeom>
          <a:solidFill>
            <a:srgbClr val="C285A3"/>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 name="Rectangle 3" title="Explosive limits - Bar code for Combustible"/>
          <p:cNvSpPr>
            <a:spLocks noChangeArrowheads="1"/>
          </p:cNvSpPr>
          <p:nvPr/>
        </p:nvSpPr>
        <p:spPr bwMode="auto">
          <a:xfrm>
            <a:off x="6557963" y="3582191"/>
            <a:ext cx="1620837" cy="428625"/>
          </a:xfrm>
          <a:prstGeom prst="rect">
            <a:avLst/>
          </a:prstGeom>
          <a:solidFill>
            <a:srgbClr val="FF0000"/>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 name="Rectangle 4" title="Explosive limits - Bar code for Too lean"/>
          <p:cNvSpPr>
            <a:spLocks noChangeArrowheads="1"/>
          </p:cNvSpPr>
          <p:nvPr/>
        </p:nvSpPr>
        <p:spPr bwMode="auto">
          <a:xfrm>
            <a:off x="6557963" y="4010816"/>
            <a:ext cx="1620836" cy="1398589"/>
          </a:xfrm>
          <a:prstGeom prst="rect">
            <a:avLst/>
          </a:prstGeom>
          <a:solidFill>
            <a:srgbClr val="EBD7E1"/>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TextBox 5"/>
          <p:cNvSpPr txBox="1"/>
          <p:nvPr/>
        </p:nvSpPr>
        <p:spPr>
          <a:xfrm>
            <a:off x="4025900" y="2521456"/>
            <a:ext cx="2247900" cy="584775"/>
          </a:xfrm>
          <a:prstGeom prst="rect">
            <a:avLst/>
          </a:prstGeom>
          <a:noFill/>
        </p:spPr>
        <p:txBody>
          <a:bodyPr wrap="square" rtlCol="0">
            <a:spAutoFit/>
          </a:bodyPr>
          <a:lstStyle/>
          <a:p>
            <a:r>
              <a:rPr lang="en-US" sz="3200" dirty="0" smtClean="0"/>
              <a:t>Too Rich</a:t>
            </a:r>
            <a:endParaRPr lang="en-US" sz="3200" dirty="0"/>
          </a:p>
        </p:txBody>
      </p:sp>
      <p:sp>
        <p:nvSpPr>
          <p:cNvPr id="7" name="TextBox 6"/>
          <p:cNvSpPr txBox="1"/>
          <p:nvPr/>
        </p:nvSpPr>
        <p:spPr>
          <a:xfrm>
            <a:off x="4025900" y="4564339"/>
            <a:ext cx="1663700" cy="584775"/>
          </a:xfrm>
          <a:prstGeom prst="rect">
            <a:avLst/>
          </a:prstGeom>
          <a:noFill/>
        </p:spPr>
        <p:txBody>
          <a:bodyPr wrap="square" rtlCol="0">
            <a:spAutoFit/>
          </a:bodyPr>
          <a:lstStyle/>
          <a:p>
            <a:r>
              <a:rPr lang="en-US" sz="3200" dirty="0" smtClean="0"/>
              <a:t>Too Lean</a:t>
            </a:r>
            <a:endParaRPr lang="en-US" sz="3200" dirty="0"/>
          </a:p>
        </p:txBody>
      </p:sp>
      <p:sp>
        <p:nvSpPr>
          <p:cNvPr id="8" name="TextBox 7"/>
          <p:cNvSpPr txBox="1"/>
          <p:nvPr/>
        </p:nvSpPr>
        <p:spPr>
          <a:xfrm>
            <a:off x="4025900" y="3555205"/>
            <a:ext cx="1778000" cy="461665"/>
          </a:xfrm>
          <a:prstGeom prst="rect">
            <a:avLst/>
          </a:prstGeom>
          <a:noFill/>
        </p:spPr>
        <p:txBody>
          <a:bodyPr wrap="square" rtlCol="0">
            <a:spAutoFit/>
          </a:bodyPr>
          <a:lstStyle/>
          <a:p>
            <a:r>
              <a:rPr lang="en-US" sz="2400" b="1" i="1" dirty="0" smtClean="0">
                <a:solidFill>
                  <a:srgbClr val="FF0000"/>
                </a:solidFill>
              </a:rPr>
              <a:t>Combustible</a:t>
            </a:r>
            <a:endParaRPr lang="en-US" sz="2400" b="1" i="1" dirty="0">
              <a:solidFill>
                <a:srgbClr val="FF0000"/>
              </a:solidFill>
            </a:endParaRPr>
          </a:p>
        </p:txBody>
      </p:sp>
      <p:cxnSp>
        <p:nvCxnSpPr>
          <p:cNvPr id="12" name="Straight Arrow Connector 11" title="Directional arrow for UEL"/>
          <p:cNvCxnSpPr/>
          <p:nvPr/>
        </p:nvCxnSpPr>
        <p:spPr bwMode="auto">
          <a:xfrm>
            <a:off x="8267700" y="4010816"/>
            <a:ext cx="72390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4" name="Straight Arrow Connector 13" title="Directional Arrow for LEL"/>
          <p:cNvCxnSpPr/>
          <p:nvPr/>
        </p:nvCxnSpPr>
        <p:spPr bwMode="auto">
          <a:xfrm>
            <a:off x="8267700" y="3555205"/>
            <a:ext cx="72390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5" name="TextBox 14"/>
          <p:cNvSpPr txBox="1"/>
          <p:nvPr/>
        </p:nvSpPr>
        <p:spPr>
          <a:xfrm>
            <a:off x="9093200" y="3416300"/>
            <a:ext cx="990600" cy="369332"/>
          </a:xfrm>
          <a:prstGeom prst="rect">
            <a:avLst/>
          </a:prstGeom>
          <a:noFill/>
        </p:spPr>
        <p:txBody>
          <a:bodyPr wrap="square" rtlCol="0">
            <a:spAutoFit/>
          </a:bodyPr>
          <a:lstStyle/>
          <a:p>
            <a:r>
              <a:rPr lang="en-US" dirty="0" smtClean="0"/>
              <a:t>LEL</a:t>
            </a:r>
            <a:endParaRPr lang="en-US" dirty="0"/>
          </a:p>
        </p:txBody>
      </p:sp>
      <p:sp>
        <p:nvSpPr>
          <p:cNvPr id="16" name="TextBox 15"/>
          <p:cNvSpPr txBox="1"/>
          <p:nvPr/>
        </p:nvSpPr>
        <p:spPr>
          <a:xfrm>
            <a:off x="9093200" y="3921916"/>
            <a:ext cx="698500" cy="369332"/>
          </a:xfrm>
          <a:prstGeom prst="rect">
            <a:avLst/>
          </a:prstGeom>
          <a:noFill/>
        </p:spPr>
        <p:txBody>
          <a:bodyPr wrap="square" rtlCol="0">
            <a:spAutoFit/>
          </a:bodyPr>
          <a:lstStyle/>
          <a:p>
            <a:r>
              <a:rPr lang="en-US" dirty="0" smtClean="0"/>
              <a:t>UEL</a:t>
            </a:r>
            <a:endParaRPr lang="en-US" dirty="0"/>
          </a:p>
        </p:txBody>
      </p:sp>
    </p:spTree>
    <p:extLst>
      <p:ext uri="{BB962C8B-B14F-4D97-AF65-F5344CB8AC3E}">
        <p14:creationId xmlns:p14="http://schemas.microsoft.com/office/powerpoint/2010/main" val="1670843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4294967295"/>
          </p:nvPr>
        </p:nvSpPr>
        <p:spPr>
          <a:xfrm>
            <a:off x="0" y="1271588"/>
            <a:ext cx="5273675" cy="4533900"/>
          </a:xfrm>
        </p:spPr>
        <p:txBody>
          <a:bodyPr/>
          <a:lstStyle/>
          <a:p>
            <a:r>
              <a:rPr lang="en-US" dirty="0" smtClean="0"/>
              <a:t>Pros	</a:t>
            </a:r>
          </a:p>
          <a:p>
            <a:pPr lvl="1"/>
            <a:r>
              <a:rPr lang="en-US" dirty="0" smtClean="0"/>
              <a:t>Economical</a:t>
            </a:r>
          </a:p>
          <a:p>
            <a:pPr lvl="1"/>
            <a:r>
              <a:rPr lang="en-US" dirty="0" smtClean="0"/>
              <a:t>Raises pH</a:t>
            </a:r>
          </a:p>
          <a:p>
            <a:pPr lvl="1"/>
            <a:r>
              <a:rPr lang="en-US" dirty="0" smtClean="0"/>
              <a:t>Adds Sulfur</a:t>
            </a:r>
          </a:p>
          <a:p>
            <a:pPr lvl="1"/>
            <a:r>
              <a:rPr lang="en-US" dirty="0" smtClean="0"/>
              <a:t>Lower somatic cell counts</a:t>
            </a:r>
            <a:endParaRPr lang="en-US" dirty="0"/>
          </a:p>
        </p:txBody>
      </p:sp>
      <p:sp>
        <p:nvSpPr>
          <p:cNvPr id="5" name="Content Placeholder 4"/>
          <p:cNvSpPr>
            <a:spLocks noGrp="1"/>
          </p:cNvSpPr>
          <p:nvPr>
            <p:ph sz="half" idx="4294967295"/>
          </p:nvPr>
        </p:nvSpPr>
        <p:spPr>
          <a:xfrm>
            <a:off x="6918325" y="1277938"/>
            <a:ext cx="5273675" cy="4533900"/>
          </a:xfrm>
        </p:spPr>
        <p:txBody>
          <a:bodyPr/>
          <a:lstStyle/>
          <a:p>
            <a:r>
              <a:rPr lang="en-US" dirty="0" smtClean="0"/>
              <a:t>Cons</a:t>
            </a:r>
          </a:p>
          <a:p>
            <a:pPr lvl="1"/>
            <a:r>
              <a:rPr lang="en-US" dirty="0" smtClean="0"/>
              <a:t>Increased sulfur leads to increased H</a:t>
            </a:r>
            <a:r>
              <a:rPr lang="en-US" baseline="-25000" dirty="0" smtClean="0"/>
              <a:t>2</a:t>
            </a:r>
            <a:r>
              <a:rPr lang="en-US" dirty="0" smtClean="0"/>
              <a:t>S </a:t>
            </a:r>
            <a:endParaRPr lang="en-US" dirty="0"/>
          </a:p>
        </p:txBody>
      </p:sp>
      <p:sp>
        <p:nvSpPr>
          <p:cNvPr id="2" name="Title 1"/>
          <p:cNvSpPr>
            <a:spLocks noGrp="1"/>
          </p:cNvSpPr>
          <p:nvPr>
            <p:ph type="title" idx="4294967295"/>
          </p:nvPr>
        </p:nvSpPr>
        <p:spPr>
          <a:xfrm>
            <a:off x="728300" y="319088"/>
            <a:ext cx="10868025" cy="731837"/>
          </a:xfrm>
        </p:spPr>
        <p:txBody>
          <a:bodyPr>
            <a:normAutofit fontScale="90000"/>
          </a:bodyPr>
          <a:lstStyle/>
          <a:p>
            <a:r>
              <a:rPr lang="en-US" dirty="0" smtClean="0"/>
              <a:t>Gypsum Bedding</a:t>
            </a:r>
            <a:endParaRPr lang="en-US" dirty="0"/>
          </a:p>
        </p:txBody>
      </p:sp>
      <p:pic>
        <p:nvPicPr>
          <p:cNvPr id="6" name="Picture 5" title="Image of a cow standing on gypsum beddi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45362" y="3544888"/>
            <a:ext cx="4419600" cy="2946400"/>
          </a:xfrm>
          <a:prstGeom prst="rect">
            <a:avLst/>
          </a:prstGeom>
        </p:spPr>
      </p:pic>
    </p:spTree>
    <p:extLst>
      <p:ext uri="{BB962C8B-B14F-4D97-AF65-F5344CB8AC3E}">
        <p14:creationId xmlns:p14="http://schemas.microsoft.com/office/powerpoint/2010/main" val="2421404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4294967295"/>
          </p:nvPr>
        </p:nvSpPr>
        <p:spPr>
          <a:xfrm>
            <a:off x="0" y="1271588"/>
            <a:ext cx="5273675" cy="4533900"/>
          </a:xfrm>
        </p:spPr>
        <p:txBody>
          <a:bodyPr/>
          <a:lstStyle/>
          <a:p>
            <a:r>
              <a:rPr lang="en-US" dirty="0" smtClean="0"/>
              <a:t>Construction debris</a:t>
            </a:r>
          </a:p>
          <a:p>
            <a:pPr lvl="1"/>
            <a:r>
              <a:rPr lang="en-US" dirty="0" smtClean="0"/>
              <a:t>Drywall</a:t>
            </a:r>
          </a:p>
          <a:p>
            <a:pPr lvl="1"/>
            <a:r>
              <a:rPr lang="en-US" dirty="0" smtClean="0"/>
              <a:t>Not from scrubber material</a:t>
            </a:r>
          </a:p>
          <a:p>
            <a:r>
              <a:rPr lang="en-US" dirty="0" smtClean="0"/>
              <a:t>Used straight or mixed with other bedding sources (sawdust, straw, etc.)</a:t>
            </a:r>
            <a:endParaRPr lang="en-US" dirty="0"/>
          </a:p>
        </p:txBody>
      </p:sp>
      <p:sp>
        <p:nvSpPr>
          <p:cNvPr id="3" name="Content Placeholder 2"/>
          <p:cNvSpPr>
            <a:spLocks noGrp="1"/>
          </p:cNvSpPr>
          <p:nvPr>
            <p:ph sz="half" idx="4294967295"/>
          </p:nvPr>
        </p:nvSpPr>
        <p:spPr>
          <a:xfrm>
            <a:off x="6918325" y="1277938"/>
            <a:ext cx="5273675" cy="4533900"/>
          </a:xfrm>
        </p:spPr>
        <p:txBody>
          <a:bodyPr>
            <a:normAutofit/>
          </a:bodyPr>
          <a:lstStyle/>
          <a:p>
            <a:r>
              <a:rPr lang="en-US" dirty="0" smtClean="0"/>
              <a:t>Anecdotal evidence</a:t>
            </a:r>
          </a:p>
          <a:p>
            <a:pPr lvl="1"/>
            <a:r>
              <a:rPr lang="en-US" dirty="0" smtClean="0"/>
              <a:t>People (haulers)nearly overcome </a:t>
            </a:r>
          </a:p>
          <a:p>
            <a:pPr lvl="2"/>
            <a:r>
              <a:rPr lang="en-US" dirty="0" smtClean="0"/>
              <a:t>Dizziness/burning eyes</a:t>
            </a:r>
          </a:p>
          <a:p>
            <a:pPr lvl="2"/>
            <a:r>
              <a:rPr lang="en-US" dirty="0" smtClean="0"/>
              <a:t>Drop to knees x2</a:t>
            </a:r>
          </a:p>
          <a:p>
            <a:pPr lvl="1"/>
            <a:r>
              <a:rPr lang="en-US" dirty="0" smtClean="0"/>
              <a:t>Dead animals x 4</a:t>
            </a:r>
          </a:p>
          <a:p>
            <a:pPr lvl="1"/>
            <a:r>
              <a:rPr lang="en-US" dirty="0" smtClean="0"/>
              <a:t>Gypsum used on farms involving manure related deaths in 3 separate incidents (9 deaths)</a:t>
            </a:r>
          </a:p>
          <a:p>
            <a:pPr lvl="1"/>
            <a:r>
              <a:rPr lang="en-US" dirty="0" smtClean="0"/>
              <a:t>REALLY strong smell</a:t>
            </a:r>
            <a:endParaRPr lang="en-US" dirty="0"/>
          </a:p>
        </p:txBody>
      </p:sp>
      <p:sp>
        <p:nvSpPr>
          <p:cNvPr id="4" name="Title 3"/>
          <p:cNvSpPr>
            <a:spLocks noGrp="1"/>
          </p:cNvSpPr>
          <p:nvPr>
            <p:ph type="title" idx="4294967295"/>
          </p:nvPr>
        </p:nvSpPr>
        <p:spPr>
          <a:xfrm>
            <a:off x="701675" y="319088"/>
            <a:ext cx="10868025" cy="731837"/>
          </a:xfrm>
        </p:spPr>
        <p:txBody>
          <a:bodyPr>
            <a:normAutofit fontScale="90000"/>
          </a:bodyPr>
          <a:lstStyle/>
          <a:p>
            <a:r>
              <a:rPr lang="en-US" dirty="0" smtClean="0"/>
              <a:t>Gypsum bedding	</a:t>
            </a:r>
            <a:endParaRPr lang="en-US" dirty="0"/>
          </a:p>
        </p:txBody>
      </p:sp>
    </p:spTree>
    <p:extLst>
      <p:ext uri="{BB962C8B-B14F-4D97-AF65-F5344CB8AC3E}">
        <p14:creationId xmlns:p14="http://schemas.microsoft.com/office/powerpoint/2010/main" val="4673643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914400" y="283206"/>
            <a:ext cx="10363200" cy="1143000"/>
          </a:xfrm>
        </p:spPr>
        <p:txBody>
          <a:bodyPr/>
          <a:lstStyle/>
          <a:p>
            <a:pPr eaLnBrk="1" hangingPunct="1"/>
            <a:r>
              <a:rPr lang="en-US" dirty="0" smtClean="0"/>
              <a:t>Definitions</a:t>
            </a:r>
          </a:p>
        </p:txBody>
      </p:sp>
      <p:sp>
        <p:nvSpPr>
          <p:cNvPr id="43011" name="Rectangle 3"/>
          <p:cNvSpPr>
            <a:spLocks noGrp="1" noChangeArrowheads="1"/>
          </p:cNvSpPr>
          <p:nvPr>
            <p:ph type="body" idx="1"/>
          </p:nvPr>
        </p:nvSpPr>
        <p:spPr>
          <a:xfrm>
            <a:off x="1981200" y="1426206"/>
            <a:ext cx="8229600" cy="2392363"/>
          </a:xfrm>
        </p:spPr>
        <p:txBody>
          <a:bodyPr/>
          <a:lstStyle/>
          <a:p>
            <a:pPr eaLnBrk="1" hangingPunct="1"/>
            <a:r>
              <a:rPr lang="en-US" dirty="0" smtClean="0"/>
              <a:t>Retrieval system</a:t>
            </a:r>
          </a:p>
          <a:p>
            <a:pPr lvl="1" eaLnBrk="1" hangingPunct="1"/>
            <a:r>
              <a:rPr lang="en-US" dirty="0" smtClean="0"/>
              <a:t>Equipment (including retrieval line, chest or full-body harness, wristlets, if appropriate, &amp; lifting device or anchor) used for non-entry rescue of persons from permit spaces</a:t>
            </a:r>
          </a:p>
        </p:txBody>
      </p:sp>
      <p:pic>
        <p:nvPicPr>
          <p:cNvPr id="2" name="Picture 1" title="Image of a lifting device"/>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806703" y="3818569"/>
            <a:ext cx="2545104" cy="2926080"/>
          </a:xfrm>
          <a:prstGeom prst="rect">
            <a:avLst/>
          </a:prstGeom>
        </p:spPr>
      </p:pic>
      <p:pic>
        <p:nvPicPr>
          <p:cNvPr id="5" name="Picture 4" title="Image of a fireman wearing PPE"/>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432157" y="3468049"/>
            <a:ext cx="2208029" cy="3276600"/>
          </a:xfrm>
          <a:prstGeom prst="rect">
            <a:avLst/>
          </a:prstGeom>
        </p:spPr>
      </p:pic>
    </p:spTree>
    <p:extLst>
      <p:ext uri="{BB962C8B-B14F-4D97-AF65-F5344CB8AC3E}">
        <p14:creationId xmlns:p14="http://schemas.microsoft.com/office/powerpoint/2010/main" val="1679048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dirty="0" smtClean="0"/>
              <a:t>Definitions </a:t>
            </a:r>
            <a:endParaRPr lang="en-US" dirty="0" smtClean="0"/>
          </a:p>
        </p:txBody>
      </p:sp>
      <p:sp>
        <p:nvSpPr>
          <p:cNvPr id="16387" name="Rectangle 3"/>
          <p:cNvSpPr>
            <a:spLocks noGrp="1" noChangeArrowheads="1"/>
          </p:cNvSpPr>
          <p:nvPr>
            <p:ph type="body" idx="1"/>
          </p:nvPr>
        </p:nvSpPr>
        <p:spPr/>
        <p:txBody>
          <a:bodyPr/>
          <a:lstStyle/>
          <a:p>
            <a:pPr eaLnBrk="1" hangingPunct="1"/>
            <a:r>
              <a:rPr lang="en-US" smtClean="0"/>
              <a:t>Attendant</a:t>
            </a:r>
          </a:p>
          <a:p>
            <a:pPr lvl="1" eaLnBrk="1" hangingPunct="1"/>
            <a:r>
              <a:rPr lang="en-US" smtClean="0"/>
              <a:t>Individual stationed outside one or more permit spaces who monitors authorized entrants &amp; performs all attendant’s duties assigned in employer’s permit space program</a:t>
            </a:r>
          </a:p>
        </p:txBody>
      </p:sp>
    </p:spTree>
    <p:extLst>
      <p:ext uri="{BB962C8B-B14F-4D97-AF65-F5344CB8AC3E}">
        <p14:creationId xmlns:p14="http://schemas.microsoft.com/office/powerpoint/2010/main" val="3063179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Duties of Attendants</a:t>
            </a:r>
          </a:p>
        </p:txBody>
      </p:sp>
      <p:sp>
        <p:nvSpPr>
          <p:cNvPr id="17411" name="Rectangle 3"/>
          <p:cNvSpPr>
            <a:spLocks noGrp="1" noChangeArrowheads="1"/>
          </p:cNvSpPr>
          <p:nvPr>
            <p:ph type="body" idx="1"/>
          </p:nvPr>
        </p:nvSpPr>
        <p:spPr>
          <a:xfrm>
            <a:off x="2371726" y="1809750"/>
            <a:ext cx="8296275" cy="5048250"/>
          </a:xfrm>
        </p:spPr>
        <p:txBody>
          <a:bodyPr/>
          <a:lstStyle/>
          <a:p>
            <a:pPr eaLnBrk="1" hangingPunct="1"/>
            <a:r>
              <a:rPr lang="en-US" smtClean="0"/>
              <a:t>Knows hazards that may be faced during entry</a:t>
            </a:r>
          </a:p>
          <a:p>
            <a:pPr eaLnBrk="1" hangingPunct="1"/>
            <a:r>
              <a:rPr lang="en-US" smtClean="0"/>
              <a:t>Aware of possible behavioral effects of hazard exposure in authorized entrants</a:t>
            </a:r>
          </a:p>
          <a:p>
            <a:pPr eaLnBrk="1" hangingPunct="1"/>
            <a:r>
              <a:rPr lang="en-US" smtClean="0"/>
              <a:t>Continuously maintains accurate count of authorized entrants</a:t>
            </a:r>
          </a:p>
          <a:p>
            <a:pPr eaLnBrk="1" hangingPunct="1"/>
            <a:r>
              <a:rPr lang="en-US" smtClean="0"/>
              <a:t>Remains outside permit space during entry operations until relieved by another attendant</a:t>
            </a:r>
          </a:p>
        </p:txBody>
      </p:sp>
    </p:spTree>
    <p:extLst>
      <p:ext uri="{BB962C8B-B14F-4D97-AF65-F5344CB8AC3E}">
        <p14:creationId xmlns:p14="http://schemas.microsoft.com/office/powerpoint/2010/main" val="346658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dirty="0" smtClean="0"/>
              <a:t>Duties of </a:t>
            </a:r>
            <a:r>
              <a:rPr lang="en-US" dirty="0" smtClean="0"/>
              <a:t>Attendants </a:t>
            </a:r>
            <a:endParaRPr lang="en-US" dirty="0" smtClean="0"/>
          </a:p>
        </p:txBody>
      </p:sp>
      <p:sp>
        <p:nvSpPr>
          <p:cNvPr id="18435" name="Rectangle 3"/>
          <p:cNvSpPr>
            <a:spLocks noGrp="1" noChangeArrowheads="1"/>
          </p:cNvSpPr>
          <p:nvPr>
            <p:ph type="body" idx="1"/>
          </p:nvPr>
        </p:nvSpPr>
        <p:spPr>
          <a:xfrm>
            <a:off x="2371726" y="1809750"/>
            <a:ext cx="8296275" cy="5048250"/>
          </a:xfrm>
        </p:spPr>
        <p:txBody>
          <a:bodyPr/>
          <a:lstStyle/>
          <a:p>
            <a:pPr eaLnBrk="1" hangingPunct="1"/>
            <a:r>
              <a:rPr lang="en-US" dirty="0" smtClean="0"/>
              <a:t>Communicates with authorized entrants</a:t>
            </a:r>
          </a:p>
          <a:p>
            <a:pPr eaLnBrk="1" hangingPunct="1"/>
            <a:r>
              <a:rPr lang="en-US" dirty="0" smtClean="0"/>
              <a:t>Monitors activities inside &amp; outside space</a:t>
            </a:r>
          </a:p>
          <a:p>
            <a:pPr eaLnBrk="1" hangingPunct="1"/>
            <a:r>
              <a:rPr lang="en-US" dirty="0" smtClean="0"/>
              <a:t>Summons rescue &amp; other emergency services</a:t>
            </a:r>
          </a:p>
          <a:p>
            <a:pPr eaLnBrk="1" hangingPunct="1"/>
            <a:r>
              <a:rPr lang="en-US" dirty="0" smtClean="0"/>
              <a:t>Performs non-entry rescues as specified by employer's rescue procedure</a:t>
            </a:r>
          </a:p>
          <a:p>
            <a:pPr eaLnBrk="1" hangingPunct="1"/>
            <a:r>
              <a:rPr lang="en-US" dirty="0" smtClean="0"/>
              <a:t>Performs no duties that might interfere with primary duty to monitor &amp; protect authorized entrants</a:t>
            </a:r>
          </a:p>
        </p:txBody>
      </p:sp>
    </p:spTree>
    <p:extLst>
      <p:ext uri="{BB962C8B-B14F-4D97-AF65-F5344CB8AC3E}">
        <p14:creationId xmlns:p14="http://schemas.microsoft.com/office/powerpoint/2010/main" val="38846878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Images of a manure pit operation - Imag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9032" y="0"/>
            <a:ext cx="4553712" cy="3415284"/>
          </a:xfrm>
          <a:prstGeom prst="rect">
            <a:avLst/>
          </a:prstGeom>
        </p:spPr>
      </p:pic>
      <p:pic>
        <p:nvPicPr>
          <p:cNvPr id="3" name="Picture 2" title="Images of a manure pit operation - Imag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01644" y="8467"/>
            <a:ext cx="4553712" cy="3415284"/>
          </a:xfrm>
          <a:prstGeom prst="rect">
            <a:avLst/>
          </a:prstGeom>
        </p:spPr>
      </p:pic>
      <p:pic>
        <p:nvPicPr>
          <p:cNvPr id="6" name="Picture 5" title="Images of a manure pit operation - Imag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2192" y="3415284"/>
            <a:ext cx="4550552" cy="3383280"/>
          </a:xfrm>
          <a:prstGeom prst="rect">
            <a:avLst/>
          </a:prstGeom>
        </p:spPr>
      </p:pic>
      <p:pic>
        <p:nvPicPr>
          <p:cNvPr id="8" name="Picture 7" title="Images of a manure pit operation - Image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01644" y="3442716"/>
            <a:ext cx="4553712" cy="3415284"/>
          </a:xfrm>
          <a:prstGeom prst="rect">
            <a:avLst/>
          </a:prstGeom>
        </p:spPr>
      </p:pic>
      <p:sp>
        <p:nvSpPr>
          <p:cNvPr id="4" name="Title 3" hidden="1"/>
          <p:cNvSpPr>
            <a:spLocks noGrp="1"/>
          </p:cNvSpPr>
          <p:nvPr>
            <p:ph type="title"/>
          </p:nvPr>
        </p:nvSpPr>
        <p:spPr/>
        <p:txBody>
          <a:bodyPr/>
          <a:lstStyle/>
          <a:p>
            <a:r>
              <a:rPr lang="en-US" dirty="0" smtClean="0"/>
              <a:t>Manure operations</a:t>
            </a:r>
            <a:endParaRPr lang="en-US" dirty="0"/>
          </a:p>
        </p:txBody>
      </p:sp>
    </p:spTree>
    <p:extLst>
      <p:ext uri="{BB962C8B-B14F-4D97-AF65-F5344CB8AC3E}">
        <p14:creationId xmlns:p14="http://schemas.microsoft.com/office/powerpoint/2010/main" val="452129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Medical </a:t>
            </a:r>
            <a:r>
              <a:rPr lang="en-US" dirty="0" smtClean="0"/>
              <a:t>Symptoms to </a:t>
            </a:r>
            <a:r>
              <a:rPr lang="en-US" smtClean="0"/>
              <a:t>watch for.</a:t>
            </a:r>
            <a:endParaRPr lang="en-US" dirty="0"/>
          </a:p>
        </p:txBody>
      </p:sp>
      <p:sp>
        <p:nvSpPr>
          <p:cNvPr id="7" name="Content Placeholder 6"/>
          <p:cNvSpPr>
            <a:spLocks noGrp="1"/>
          </p:cNvSpPr>
          <p:nvPr>
            <p:ph sz="half" idx="1"/>
          </p:nvPr>
        </p:nvSpPr>
        <p:spPr>
          <a:xfrm>
            <a:off x="2209800" y="1981200"/>
            <a:ext cx="3810000" cy="4572000"/>
          </a:xfrm>
        </p:spPr>
        <p:txBody>
          <a:bodyPr/>
          <a:lstStyle/>
          <a:p>
            <a:pPr>
              <a:buFont typeface="Arial" panose="020B0604020202020204" pitchFamily="34" charset="0"/>
              <a:buChar char="•"/>
            </a:pPr>
            <a:r>
              <a:rPr lang="en-US" dirty="0"/>
              <a:t>Falls</a:t>
            </a:r>
          </a:p>
          <a:p>
            <a:pPr>
              <a:buFont typeface="Arial" panose="020B0604020202020204" pitchFamily="34" charset="0"/>
              <a:buChar char="•"/>
            </a:pPr>
            <a:r>
              <a:rPr lang="en-US" dirty="0"/>
              <a:t>Shortness of Breath </a:t>
            </a:r>
          </a:p>
          <a:p>
            <a:pPr>
              <a:buFont typeface="Arial" panose="020B0604020202020204" pitchFamily="34" charset="0"/>
              <a:buChar char="•"/>
            </a:pPr>
            <a:r>
              <a:rPr lang="en-US" dirty="0"/>
              <a:t>Cardiac Emergencies</a:t>
            </a:r>
          </a:p>
          <a:p>
            <a:pPr>
              <a:buFont typeface="Arial" panose="020B0604020202020204" pitchFamily="34" charset="0"/>
              <a:buChar char="•"/>
            </a:pPr>
            <a:r>
              <a:rPr lang="en-US" dirty="0"/>
              <a:t>Headaches</a:t>
            </a:r>
          </a:p>
          <a:p>
            <a:pPr>
              <a:buFont typeface="Arial" panose="020B0604020202020204" pitchFamily="34" charset="0"/>
              <a:buChar char="•"/>
            </a:pPr>
            <a:r>
              <a:rPr lang="en-US" dirty="0"/>
              <a:t>Nervous system depression</a:t>
            </a:r>
          </a:p>
          <a:p>
            <a:pPr>
              <a:buFont typeface="Arial" panose="020B0604020202020204" pitchFamily="34" charset="0"/>
              <a:buChar char="•"/>
            </a:pPr>
            <a:r>
              <a:rPr lang="en-US" dirty="0"/>
              <a:t>Eye, nose, </a:t>
            </a:r>
            <a:r>
              <a:rPr lang="en-US" dirty="0" smtClean="0"/>
              <a:t>throat</a:t>
            </a:r>
          </a:p>
          <a:p>
            <a:pPr>
              <a:buFont typeface="Arial" panose="020B0604020202020204" pitchFamily="34" charset="0"/>
              <a:buChar char="•"/>
            </a:pPr>
            <a:r>
              <a:rPr lang="en-US" dirty="0" smtClean="0"/>
              <a:t>irritation</a:t>
            </a:r>
            <a:r>
              <a:rPr lang="en-US" dirty="0"/>
              <a:t>.</a:t>
            </a:r>
          </a:p>
          <a:p>
            <a:pPr>
              <a:buFont typeface="Arial" panose="020B0604020202020204" pitchFamily="34" charset="0"/>
              <a:buChar char="•"/>
            </a:pPr>
            <a:endParaRPr lang="en-US" dirty="0"/>
          </a:p>
        </p:txBody>
      </p:sp>
      <p:sp>
        <p:nvSpPr>
          <p:cNvPr id="2" name="Content Placeholder 1"/>
          <p:cNvSpPr>
            <a:spLocks noGrp="1"/>
          </p:cNvSpPr>
          <p:nvPr>
            <p:ph sz="half" idx="2"/>
          </p:nvPr>
        </p:nvSpPr>
        <p:spPr>
          <a:xfrm>
            <a:off x="6172200" y="1981200"/>
            <a:ext cx="3810000" cy="4572000"/>
          </a:xfrm>
        </p:spPr>
        <p:txBody>
          <a:bodyPr/>
          <a:lstStyle/>
          <a:p>
            <a:pPr>
              <a:buFont typeface="Arial" panose="020B0604020202020204" pitchFamily="34" charset="0"/>
              <a:buChar char="•"/>
            </a:pPr>
            <a:r>
              <a:rPr lang="en-US" dirty="0"/>
              <a:t>Nausea/Vomiting</a:t>
            </a:r>
          </a:p>
          <a:p>
            <a:pPr>
              <a:buFont typeface="Arial" panose="020B0604020202020204" pitchFamily="34" charset="0"/>
              <a:buChar char="•"/>
            </a:pPr>
            <a:r>
              <a:rPr lang="en-US" dirty="0"/>
              <a:t>Narcotic Effect</a:t>
            </a:r>
          </a:p>
          <a:p>
            <a:pPr>
              <a:buFont typeface="Arial" panose="020B0604020202020204" pitchFamily="34" charset="0"/>
              <a:buChar char="•"/>
            </a:pPr>
            <a:r>
              <a:rPr lang="en-US" dirty="0"/>
              <a:t>Convulsions</a:t>
            </a:r>
          </a:p>
          <a:p>
            <a:pPr>
              <a:buFont typeface="Arial" panose="020B0604020202020204" pitchFamily="34" charset="0"/>
              <a:buChar char="•"/>
            </a:pPr>
            <a:r>
              <a:rPr lang="en-US" dirty="0"/>
              <a:t>Impaired mental ability</a:t>
            </a:r>
          </a:p>
          <a:p>
            <a:pPr>
              <a:buFont typeface="Arial" panose="020B0604020202020204" pitchFamily="34" charset="0"/>
              <a:buChar char="•"/>
            </a:pPr>
            <a:r>
              <a:rPr lang="en-US" dirty="0"/>
              <a:t>Fluid on the lungs</a:t>
            </a:r>
          </a:p>
          <a:p>
            <a:pPr>
              <a:buFont typeface="Arial" panose="020B0604020202020204" pitchFamily="34" charset="0"/>
              <a:buChar char="•"/>
            </a:pPr>
            <a:r>
              <a:rPr lang="en-US" dirty="0"/>
              <a:t>Dizziness</a:t>
            </a:r>
          </a:p>
          <a:p>
            <a:pPr>
              <a:buFont typeface="Arial" panose="020B0604020202020204" pitchFamily="34" charset="0"/>
              <a:buChar char="•"/>
            </a:pPr>
            <a:r>
              <a:rPr lang="en-US" dirty="0"/>
              <a:t>Unresponsive</a:t>
            </a:r>
          </a:p>
          <a:p>
            <a:pPr>
              <a:buFont typeface="Arial" panose="020B0604020202020204" pitchFamily="34" charset="0"/>
              <a:buChar char="•"/>
            </a:pPr>
            <a:r>
              <a:rPr lang="en-US" dirty="0"/>
              <a:t>Fatigue</a:t>
            </a:r>
          </a:p>
          <a:p>
            <a:endParaRPr lang="en-US" dirty="0"/>
          </a:p>
        </p:txBody>
      </p:sp>
    </p:spTree>
    <p:extLst>
      <p:ext uri="{BB962C8B-B14F-4D97-AF65-F5344CB8AC3E}">
        <p14:creationId xmlns:p14="http://schemas.microsoft.com/office/powerpoint/2010/main" val="29055197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209800" y="228600"/>
            <a:ext cx="7772400" cy="838200"/>
          </a:xfrm>
        </p:spPr>
        <p:txBody>
          <a:bodyPr>
            <a:normAutofit fontScale="90000"/>
          </a:bodyPr>
          <a:lstStyle/>
          <a:p>
            <a:pPr>
              <a:defRPr/>
            </a:pPr>
            <a:r>
              <a:rPr lang="en-US" sz="6600" b="1" dirty="0"/>
              <a:t>ENTRY</a:t>
            </a:r>
          </a:p>
        </p:txBody>
      </p:sp>
      <p:sp>
        <p:nvSpPr>
          <p:cNvPr id="19459" name="Rectangle 3"/>
          <p:cNvSpPr>
            <a:spLocks noGrp="1" noChangeArrowheads="1"/>
          </p:cNvSpPr>
          <p:nvPr>
            <p:ph idx="1"/>
          </p:nvPr>
        </p:nvSpPr>
        <p:spPr>
          <a:xfrm>
            <a:off x="1828800" y="1524000"/>
            <a:ext cx="4648200" cy="4724400"/>
          </a:xfrm>
          <a:noFill/>
        </p:spPr>
        <p:txBody>
          <a:bodyPr/>
          <a:lstStyle/>
          <a:p>
            <a:pPr>
              <a:buClr>
                <a:schemeClr val="bg1"/>
              </a:buClr>
              <a:buFont typeface="Wingdings" pitchFamily="2" charset="2"/>
              <a:buChar char="Ø"/>
            </a:pPr>
            <a:r>
              <a:rPr lang="en-US" dirty="0" smtClean="0"/>
              <a:t>The act by which a person intentionally passes through an opening into a confined space.</a:t>
            </a:r>
          </a:p>
          <a:p>
            <a:pPr>
              <a:buClr>
                <a:schemeClr val="bg1"/>
              </a:buClr>
              <a:buFont typeface="Wingdings" pitchFamily="2" charset="2"/>
              <a:buChar char="Ø"/>
            </a:pPr>
            <a:r>
              <a:rPr lang="en-US" dirty="0" smtClean="0"/>
              <a:t>Any part of the body passing through the opening is considered entry.</a:t>
            </a:r>
          </a:p>
        </p:txBody>
      </p:sp>
      <p:pic>
        <p:nvPicPr>
          <p:cNvPr id="2" name="Picture 1" title="Man standing by an entry hatch"/>
          <p:cNvPicPr>
            <a:picLocks noChangeAspect="1"/>
          </p:cNvPicPr>
          <p:nvPr/>
        </p:nvPicPr>
        <p:blipFill>
          <a:blip r:embed="rId3"/>
          <a:stretch>
            <a:fillRect/>
          </a:stretch>
        </p:blipFill>
        <p:spPr>
          <a:xfrm>
            <a:off x="6743701" y="1371600"/>
            <a:ext cx="3631177" cy="4663440"/>
          </a:xfrm>
          <a:prstGeom prst="rect">
            <a:avLst/>
          </a:prstGeom>
        </p:spPr>
      </p:pic>
    </p:spTree>
    <p:extLst>
      <p:ext uri="{BB962C8B-B14F-4D97-AF65-F5344CB8AC3E}">
        <p14:creationId xmlns:p14="http://schemas.microsoft.com/office/powerpoint/2010/main" val="3655499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209800" y="152400"/>
            <a:ext cx="7772400" cy="1524000"/>
          </a:xfrm>
        </p:spPr>
        <p:txBody>
          <a:bodyPr/>
          <a:lstStyle/>
          <a:p>
            <a:pPr>
              <a:defRPr/>
            </a:pPr>
            <a:r>
              <a:rPr lang="en-US" b="1" dirty="0" smtClean="0"/>
              <a:t>Enter the Space and Proceed with work</a:t>
            </a:r>
            <a:r>
              <a:rPr lang="en-US" b="1" dirty="0" smtClean="0"/>
              <a:t>: </a:t>
            </a:r>
            <a:endParaRPr lang="en-US" b="1" dirty="0" smtClean="0"/>
          </a:p>
        </p:txBody>
      </p:sp>
      <p:sp>
        <p:nvSpPr>
          <p:cNvPr id="63491" name="Rectangle 3"/>
          <p:cNvSpPr>
            <a:spLocks noGrp="1" noChangeArrowheads="1"/>
          </p:cNvSpPr>
          <p:nvPr>
            <p:ph idx="1"/>
          </p:nvPr>
        </p:nvSpPr>
        <p:spPr>
          <a:xfrm>
            <a:off x="2133600" y="2362200"/>
            <a:ext cx="7772400" cy="3886200"/>
          </a:xfrm>
          <a:noFill/>
        </p:spPr>
        <p:txBody>
          <a:bodyPr/>
          <a:lstStyle/>
          <a:p>
            <a:pPr>
              <a:buClr>
                <a:schemeClr val="hlink"/>
              </a:buClr>
              <a:buFont typeface="Wingdings" pitchFamily="2" charset="2"/>
              <a:buChar char="Ø"/>
            </a:pPr>
            <a:r>
              <a:rPr lang="en-US" sz="2800" b="1" dirty="0"/>
              <a:t>An attendant shall be posted near the entrance for the duration of the work. He shall be in constant communication with the entrants while the job is in progress.</a:t>
            </a:r>
          </a:p>
          <a:p>
            <a:pPr>
              <a:buClr>
                <a:schemeClr val="hlink"/>
              </a:buClr>
              <a:buFont typeface="Wingdings" pitchFamily="2" charset="2"/>
              <a:buChar char="Ø"/>
            </a:pPr>
            <a:r>
              <a:rPr lang="en-US" sz="2800" b="1" dirty="0"/>
              <a:t>All entrants shall sign a sign-in-log when entering the space and sign out when exiting.</a:t>
            </a:r>
          </a:p>
          <a:p>
            <a:pPr>
              <a:buClr>
                <a:schemeClr val="hlink"/>
              </a:buClr>
              <a:buFont typeface="Wingdings" pitchFamily="2" charset="2"/>
              <a:buChar char="Ø"/>
            </a:pPr>
            <a:r>
              <a:rPr lang="en-US" sz="2800" b="1" dirty="0"/>
              <a:t>The attendant shall maintain the permit and sign in log for the duration of the work.</a:t>
            </a:r>
          </a:p>
        </p:txBody>
      </p:sp>
    </p:spTree>
    <p:extLst>
      <p:ext uri="{BB962C8B-B14F-4D97-AF65-F5344CB8AC3E}">
        <p14:creationId xmlns:p14="http://schemas.microsoft.com/office/powerpoint/2010/main" val="2316235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584323" y="370077"/>
            <a:ext cx="9017911" cy="5478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2600" b="1" dirty="0">
                <a:latin typeface="Arial" charset="0"/>
                <a:cs typeface="Arial" charset="0"/>
              </a:rPr>
              <a:t>Dairy Farmer’s Boys Have Close Call With Manure Gas </a:t>
            </a:r>
            <a:r>
              <a:rPr lang="en-US" sz="2600" dirty="0">
                <a:latin typeface="Arial" charset="0"/>
                <a:cs typeface="Arial" charset="0"/>
              </a:rPr>
              <a:t> </a:t>
            </a:r>
          </a:p>
          <a:p>
            <a:pPr eaLnBrk="0" fontAlgn="base" hangingPunct="0">
              <a:spcBef>
                <a:spcPct val="0"/>
              </a:spcBef>
              <a:spcAft>
                <a:spcPct val="0"/>
              </a:spcAft>
            </a:pPr>
            <a:r>
              <a:rPr lang="en-US" dirty="0">
                <a:latin typeface="Arial" charset="0"/>
                <a:cs typeface="Arial" charset="0"/>
              </a:rPr>
              <a:t>9/22/2012 7:00 AM</a:t>
            </a:r>
            <a:br>
              <a:rPr lang="en-US" dirty="0">
                <a:latin typeface="Arial" charset="0"/>
                <a:cs typeface="Arial" charset="0"/>
              </a:rPr>
            </a:br>
            <a:r>
              <a:rPr lang="en-US" dirty="0">
                <a:latin typeface="Arial" charset="0"/>
                <a:cs typeface="Arial" charset="0"/>
              </a:rPr>
              <a:t>By Chris Torres Staff Writer </a:t>
            </a:r>
          </a:p>
          <a:p>
            <a:pPr eaLnBrk="0" fontAlgn="base" hangingPunct="0">
              <a:spcBef>
                <a:spcPct val="0"/>
              </a:spcBef>
              <a:spcAft>
                <a:spcPct val="0"/>
              </a:spcAft>
            </a:pPr>
            <a:r>
              <a:rPr lang="en-US" dirty="0">
                <a:latin typeface="Arial" charset="0"/>
                <a:cs typeface="Arial" charset="0"/>
              </a:rPr>
              <a:t>  DANVILLE, Pa. — Monday was a harrowing day for dairy farmer Dennis </a:t>
            </a:r>
            <a:r>
              <a:rPr lang="en-US" dirty="0" err="1">
                <a:latin typeface="Arial" charset="0"/>
                <a:cs typeface="Arial" charset="0"/>
              </a:rPr>
              <a:t>Beachel</a:t>
            </a:r>
            <a:r>
              <a:rPr lang="en-US" dirty="0">
                <a:latin typeface="Arial" charset="0"/>
                <a:cs typeface="Arial" charset="0"/>
              </a:rPr>
              <a:t> of Danville, Montour County.</a:t>
            </a:r>
          </a:p>
          <a:p>
            <a:pPr eaLnBrk="0" fontAlgn="base" hangingPunct="0">
              <a:spcBef>
                <a:spcPct val="0"/>
              </a:spcBef>
              <a:spcAft>
                <a:spcPct val="0"/>
              </a:spcAft>
            </a:pPr>
            <a:r>
              <a:rPr lang="en-US" dirty="0">
                <a:latin typeface="Arial" charset="0"/>
                <a:cs typeface="Arial" charset="0"/>
              </a:rPr>
              <a:t>Just as he was starting to stir his 124-foot-wide, 12-foot-deep, 1.2-million-gallon concrete manure pit late Monday morning, he saw something no parent would ever want to see.</a:t>
            </a:r>
          </a:p>
          <a:p>
            <a:pPr eaLnBrk="0" fontAlgn="base" hangingPunct="0">
              <a:spcBef>
                <a:spcPct val="0"/>
              </a:spcBef>
              <a:spcAft>
                <a:spcPct val="0"/>
              </a:spcAft>
            </a:pPr>
            <a:r>
              <a:rPr lang="en-US" dirty="0">
                <a:latin typeface="Arial" charset="0"/>
                <a:cs typeface="Arial" charset="0"/>
              </a:rPr>
              <a:t>“</a:t>
            </a:r>
            <a:r>
              <a:rPr lang="en-US" dirty="0">
                <a:solidFill>
                  <a:srgbClr val="FF0000"/>
                </a:solidFill>
                <a:latin typeface="Arial" charset="0"/>
                <a:cs typeface="Arial" charset="0"/>
              </a:rPr>
              <a:t>We had just started to stir the pit and within two to three minutes, I turned around and both of the boys laid beside their bicycles</a:t>
            </a:r>
            <a:r>
              <a:rPr lang="en-US" dirty="0">
                <a:latin typeface="Arial" charset="0"/>
                <a:cs typeface="Arial" charset="0"/>
              </a:rPr>
              <a:t>,” </a:t>
            </a:r>
            <a:r>
              <a:rPr lang="en-US" dirty="0" err="1">
                <a:latin typeface="Arial" charset="0"/>
                <a:cs typeface="Arial" charset="0"/>
              </a:rPr>
              <a:t>Beachel</a:t>
            </a:r>
            <a:r>
              <a:rPr lang="en-US" dirty="0">
                <a:latin typeface="Arial" charset="0"/>
                <a:cs typeface="Arial" charset="0"/>
              </a:rPr>
              <a:t> said.</a:t>
            </a:r>
          </a:p>
          <a:p>
            <a:pPr eaLnBrk="0" fontAlgn="base" hangingPunct="0">
              <a:spcBef>
                <a:spcPct val="0"/>
              </a:spcBef>
              <a:spcAft>
                <a:spcPct val="0"/>
              </a:spcAft>
            </a:pPr>
            <a:r>
              <a:rPr lang="en-US" dirty="0">
                <a:latin typeface="Arial" charset="0"/>
                <a:cs typeface="Arial" charset="0"/>
              </a:rPr>
              <a:t>The boys, 4-year-old </a:t>
            </a:r>
            <a:r>
              <a:rPr lang="en-US" dirty="0" err="1">
                <a:latin typeface="Arial" charset="0"/>
                <a:cs typeface="Arial" charset="0"/>
              </a:rPr>
              <a:t>Denyn</a:t>
            </a:r>
            <a:r>
              <a:rPr lang="en-US" dirty="0">
                <a:latin typeface="Arial" charset="0"/>
                <a:cs typeface="Arial" charset="0"/>
              </a:rPr>
              <a:t> and 2-year-old </a:t>
            </a:r>
            <a:r>
              <a:rPr lang="en-US" dirty="0" err="1">
                <a:latin typeface="Arial" charset="0"/>
                <a:cs typeface="Arial" charset="0"/>
              </a:rPr>
              <a:t>Denallen</a:t>
            </a:r>
            <a:r>
              <a:rPr lang="en-US" dirty="0">
                <a:latin typeface="Arial" charset="0"/>
                <a:cs typeface="Arial" charset="0"/>
              </a:rPr>
              <a:t>, who had just celebrated his birthday the week before, were</a:t>
            </a:r>
            <a:r>
              <a:rPr lang="en-US" dirty="0">
                <a:solidFill>
                  <a:srgbClr val="FF0000"/>
                </a:solidFill>
                <a:latin typeface="Arial" charset="0"/>
                <a:cs typeface="Arial" charset="0"/>
              </a:rPr>
              <a:t> found face up and unresponsive</a:t>
            </a:r>
            <a:r>
              <a:rPr lang="en-US" dirty="0">
                <a:latin typeface="Arial" charset="0"/>
                <a:cs typeface="Arial" charset="0"/>
              </a:rPr>
              <a:t>. </a:t>
            </a:r>
            <a:r>
              <a:rPr lang="en-US" dirty="0">
                <a:solidFill>
                  <a:srgbClr val="FF0000"/>
                </a:solidFill>
                <a:latin typeface="Arial" charset="0"/>
                <a:cs typeface="Arial" charset="0"/>
              </a:rPr>
              <a:t>The younger boy’s face had turned blue, and his eyes had rolled back into his head.</a:t>
            </a:r>
          </a:p>
          <a:p>
            <a:pPr eaLnBrk="0" fontAlgn="base" hangingPunct="0">
              <a:spcBef>
                <a:spcPct val="0"/>
              </a:spcBef>
              <a:spcAft>
                <a:spcPct val="0"/>
              </a:spcAft>
            </a:pPr>
            <a:r>
              <a:rPr lang="en-US" dirty="0">
                <a:latin typeface="Arial" charset="0"/>
                <a:cs typeface="Arial" charset="0"/>
              </a:rPr>
              <a:t>The boys were playing next to the large manure pit when </a:t>
            </a:r>
            <a:r>
              <a:rPr lang="en-US" dirty="0" err="1">
                <a:latin typeface="Arial" charset="0"/>
                <a:cs typeface="Arial" charset="0"/>
              </a:rPr>
              <a:t>Beachel</a:t>
            </a:r>
            <a:r>
              <a:rPr lang="en-US" dirty="0">
                <a:latin typeface="Arial" charset="0"/>
                <a:cs typeface="Arial" charset="0"/>
              </a:rPr>
              <a:t> and his father starting prepping it to be emptied.</a:t>
            </a:r>
          </a:p>
          <a:p>
            <a:pPr eaLnBrk="0" fontAlgn="base" hangingPunct="0">
              <a:spcBef>
                <a:spcPct val="0"/>
              </a:spcBef>
              <a:spcAft>
                <a:spcPct val="0"/>
              </a:spcAft>
            </a:pPr>
            <a:r>
              <a:rPr lang="en-US" dirty="0">
                <a:latin typeface="Arial" charset="0"/>
                <a:cs typeface="Arial" charset="0"/>
              </a:rPr>
              <a:t>Aware of past accidents involving manure gas on dairy farms, </a:t>
            </a:r>
            <a:r>
              <a:rPr lang="en-US" dirty="0" err="1">
                <a:latin typeface="Arial" charset="0"/>
                <a:cs typeface="Arial" charset="0"/>
              </a:rPr>
              <a:t>Beachel</a:t>
            </a:r>
            <a:r>
              <a:rPr lang="en-US" dirty="0">
                <a:latin typeface="Arial" charset="0"/>
                <a:cs typeface="Arial" charset="0"/>
              </a:rPr>
              <a:t> feared the worst.</a:t>
            </a:r>
          </a:p>
          <a:p>
            <a:pPr eaLnBrk="0" fontAlgn="base" hangingPunct="0">
              <a:spcBef>
                <a:spcPct val="0"/>
              </a:spcBef>
              <a:spcAft>
                <a:spcPct val="0"/>
              </a:spcAft>
            </a:pPr>
            <a:r>
              <a:rPr lang="en-US" dirty="0">
                <a:latin typeface="Arial" charset="0"/>
                <a:cs typeface="Arial" charset="0"/>
              </a:rPr>
              <a:t>“</a:t>
            </a:r>
            <a:r>
              <a:rPr lang="en-US" dirty="0">
                <a:solidFill>
                  <a:srgbClr val="FF0000"/>
                </a:solidFill>
                <a:latin typeface="Arial" charset="0"/>
                <a:cs typeface="Arial" charset="0"/>
              </a:rPr>
              <a:t>They looked like they were dead. </a:t>
            </a:r>
            <a:r>
              <a:rPr lang="en-US" dirty="0">
                <a:latin typeface="Arial" charset="0"/>
                <a:cs typeface="Arial" charset="0"/>
              </a:rPr>
              <a:t>I feared they were when I first picked them up,” he said.</a:t>
            </a:r>
          </a:p>
        </p:txBody>
      </p:sp>
      <p:sp>
        <p:nvSpPr>
          <p:cNvPr id="2" name="Title 1" hidden="1"/>
          <p:cNvSpPr>
            <a:spLocks noGrp="1"/>
          </p:cNvSpPr>
          <p:nvPr>
            <p:ph type="title"/>
          </p:nvPr>
        </p:nvSpPr>
        <p:spPr/>
        <p:txBody>
          <a:bodyPr/>
          <a:lstStyle/>
          <a:p>
            <a:r>
              <a:rPr lang="en-US" dirty="0"/>
              <a:t>Dairy Farmer’s Boys Have Close Call With Manure Gas </a:t>
            </a:r>
          </a:p>
        </p:txBody>
      </p:sp>
    </p:spTree>
    <p:extLst>
      <p:ext uri="{BB962C8B-B14F-4D97-AF65-F5344CB8AC3E}">
        <p14:creationId xmlns:p14="http://schemas.microsoft.com/office/powerpoint/2010/main" val="4045098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title="Image of a man by a manure pi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1" y="1295401"/>
            <a:ext cx="4422775" cy="2950241"/>
          </a:xfrm>
          <a:prstGeom prst="rect">
            <a:avLst/>
          </a:prstGeom>
        </p:spPr>
      </p:pic>
      <p:sp>
        <p:nvSpPr>
          <p:cNvPr id="6" name="TextBox 5"/>
          <p:cNvSpPr txBox="1"/>
          <p:nvPr/>
        </p:nvSpPr>
        <p:spPr>
          <a:xfrm>
            <a:off x="7010400" y="4429125"/>
            <a:ext cx="3276600" cy="707886"/>
          </a:xfrm>
          <a:prstGeom prst="rect">
            <a:avLst/>
          </a:prstGeom>
          <a:noFill/>
        </p:spPr>
        <p:txBody>
          <a:bodyPr wrap="square" rtlCol="0">
            <a:spAutoFit/>
          </a:bodyPr>
          <a:lstStyle/>
          <a:p>
            <a:r>
              <a:rPr lang="en-US" sz="4000" dirty="0">
                <a:solidFill>
                  <a:srgbClr val="FF0000"/>
                </a:solidFill>
              </a:rPr>
              <a:t>150 PPM</a:t>
            </a:r>
          </a:p>
        </p:txBody>
      </p:sp>
      <p:sp>
        <p:nvSpPr>
          <p:cNvPr id="2" name="TextBox 1"/>
          <p:cNvSpPr txBox="1"/>
          <p:nvPr/>
        </p:nvSpPr>
        <p:spPr>
          <a:xfrm>
            <a:off x="1828800" y="1676401"/>
            <a:ext cx="3810000" cy="954107"/>
          </a:xfrm>
          <a:prstGeom prst="rect">
            <a:avLst/>
          </a:prstGeom>
          <a:noFill/>
        </p:spPr>
        <p:txBody>
          <a:bodyPr wrap="square" rtlCol="0">
            <a:spAutoFit/>
          </a:bodyPr>
          <a:lstStyle/>
          <a:p>
            <a:r>
              <a:rPr lang="en-US" sz="2800" dirty="0">
                <a:solidFill>
                  <a:srgbClr val="FF0000"/>
                </a:solidFill>
              </a:rPr>
              <a:t>Unresponsive but breathing 500-600 PPM</a:t>
            </a:r>
          </a:p>
        </p:txBody>
      </p:sp>
      <p:pic>
        <p:nvPicPr>
          <p:cNvPr id="7" name="Content Placeholder 3" title="Image of a farm near a manure pit"/>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61397" y="2770520"/>
            <a:ext cx="3786928" cy="2840196"/>
          </a:xfrm>
          <a:prstGeom prst="rect">
            <a:avLst/>
          </a:prstGeom>
        </p:spPr>
      </p:pic>
      <p:sp>
        <p:nvSpPr>
          <p:cNvPr id="3" name="Title 2" hidden="1"/>
          <p:cNvSpPr>
            <a:spLocks noGrp="1"/>
          </p:cNvSpPr>
          <p:nvPr>
            <p:ph type="title"/>
          </p:nvPr>
        </p:nvSpPr>
        <p:spPr/>
        <p:txBody>
          <a:bodyPr/>
          <a:lstStyle/>
          <a:p>
            <a:r>
              <a:rPr lang="en-US" dirty="0" smtClean="0"/>
              <a:t>Unresponsive but breathing</a:t>
            </a:r>
            <a:endParaRPr lang="en-US" dirty="0"/>
          </a:p>
        </p:txBody>
      </p:sp>
    </p:spTree>
    <p:extLst>
      <p:ext uri="{BB962C8B-B14F-4D97-AF65-F5344CB8AC3E}">
        <p14:creationId xmlns:p14="http://schemas.microsoft.com/office/powerpoint/2010/main" val="1292806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vert="horz" wrap="square" lIns="90488" tIns="44450" rIns="90488" bIns="44450" numCol="1" anchor="ctr" anchorCtr="0" compatLnSpc="1">
            <a:prstTxWarp prst="textNoShape">
              <a:avLst/>
            </a:prstTxWarp>
          </a:bodyPr>
          <a:lstStyle/>
          <a:p>
            <a:pPr>
              <a:defRPr/>
            </a:pPr>
            <a:r>
              <a:rPr lang="en-US" sz="5400" dirty="0"/>
              <a:t>Confined Space Rescue</a:t>
            </a:r>
          </a:p>
        </p:txBody>
      </p:sp>
      <p:graphicFrame>
        <p:nvGraphicFramePr>
          <p:cNvPr id="1026" name="Object 3" title="Image of an ambulance">
            <a:hlinkClick r:id="" action="ppaction://ole?verb=0"/>
          </p:cNvPr>
          <p:cNvGraphicFramePr>
            <a:graphicFrameLocks/>
          </p:cNvGraphicFramePr>
          <p:nvPr>
            <p:extLst>
              <p:ext uri="{D42A27DB-BD31-4B8C-83A1-F6EECF244321}">
                <p14:modId xmlns:p14="http://schemas.microsoft.com/office/powerpoint/2010/main" val="462430020"/>
              </p:ext>
            </p:extLst>
          </p:nvPr>
        </p:nvGraphicFramePr>
        <p:xfrm>
          <a:off x="6680200" y="4279901"/>
          <a:ext cx="3378200" cy="1757363"/>
        </p:xfrm>
        <a:graphic>
          <a:graphicData uri="http://schemas.openxmlformats.org/presentationml/2006/ole">
            <mc:AlternateContent xmlns:mc="http://schemas.openxmlformats.org/markup-compatibility/2006">
              <mc:Choice xmlns:v="urn:schemas-microsoft-com:vml" Requires="v">
                <p:oleObj spid="_x0000_s9462" name="Clip" r:id="rId4" imgW="4775040" imgH="2490480" progId="">
                  <p:embed/>
                </p:oleObj>
              </mc:Choice>
              <mc:Fallback>
                <p:oleObj name="Clip" r:id="rId4" imgW="4775040" imgH="2490480"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0200" y="4279901"/>
                        <a:ext cx="3378200" cy="1757363"/>
                      </a:xfrm>
                      <a:prstGeom prst="rect">
                        <a:avLst/>
                      </a:prstGeom>
                      <a:noFill/>
                      <a:ln>
                        <a:noFill/>
                      </a:ln>
                      <a:effectLst/>
                      <a:extLst>
                        <a:ext uri="{909E8E84-426E-40DD-AFC4-6F175D3DCCD1}">
                          <a14:hiddenFill xmlns:a14="http://schemas.microsoft.com/office/drawing/2010/main">
                            <a:solidFill>
                              <a:srgbClr val="618FFD"/>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919191"/>
                              </a:outerShdw>
                            </a:effectLst>
                          </a14:hiddenEffects>
                        </a:ext>
                      </a:extLst>
                    </p:spPr>
                  </p:pic>
                </p:oleObj>
              </mc:Fallback>
            </mc:AlternateContent>
          </a:graphicData>
        </a:graphic>
      </p:graphicFrame>
      <p:sp>
        <p:nvSpPr>
          <p:cNvPr id="1029" name="Rectangle 4"/>
          <p:cNvSpPr>
            <a:spLocks noChangeArrowheads="1"/>
          </p:cNvSpPr>
          <p:nvPr/>
        </p:nvSpPr>
        <p:spPr bwMode="auto">
          <a:xfrm>
            <a:off x="2119314" y="1890714"/>
            <a:ext cx="3377529" cy="2675091"/>
          </a:xfrm>
          <a:prstGeom prst="rect">
            <a:avLst/>
          </a:prstGeom>
          <a:noFill/>
          <a:ln w="12700">
            <a:noFill/>
            <a:miter lim="800000"/>
            <a:headEnd/>
            <a:tailEnd/>
          </a:ln>
        </p:spPr>
        <p:txBody>
          <a:bodyPr wrap="none" lIns="90488" tIns="44450" rIns="90488" bIns="44450">
            <a:spAutoFit/>
          </a:bodyPr>
          <a:lstStyle/>
          <a:p>
            <a:pPr>
              <a:spcBef>
                <a:spcPct val="0"/>
              </a:spcBef>
              <a:buClrTx/>
              <a:buSzTx/>
              <a:buFontTx/>
              <a:buNone/>
            </a:pPr>
            <a:r>
              <a:rPr lang="en-US" sz="2400">
                <a:solidFill>
                  <a:srgbClr val="00279F"/>
                </a:solidFill>
              </a:rPr>
              <a:t>Means of </a:t>
            </a:r>
            <a:r>
              <a:rPr lang="en-US" sz="2400">
                <a:solidFill>
                  <a:schemeClr val="hlink"/>
                </a:solidFill>
              </a:rPr>
              <a:t>emergency rescue</a:t>
            </a:r>
            <a:endParaRPr lang="en-US" sz="2400">
              <a:solidFill>
                <a:srgbClr val="00279F"/>
              </a:solidFill>
            </a:endParaRPr>
          </a:p>
          <a:p>
            <a:pPr>
              <a:spcBef>
                <a:spcPct val="0"/>
              </a:spcBef>
              <a:buClrTx/>
              <a:buSzTx/>
              <a:buFontTx/>
              <a:buNone/>
            </a:pPr>
            <a:r>
              <a:rPr lang="en-US" sz="2400">
                <a:solidFill>
                  <a:srgbClr val="00279F"/>
                </a:solidFill>
              </a:rPr>
              <a:t>must be </a:t>
            </a:r>
            <a:r>
              <a:rPr lang="en-US" sz="2400" u="sng">
                <a:solidFill>
                  <a:schemeClr val="hlink"/>
                </a:solidFill>
              </a:rPr>
              <a:t>readily available</a:t>
            </a:r>
            <a:r>
              <a:rPr lang="en-US" sz="2400">
                <a:solidFill>
                  <a:schemeClr val="hlink"/>
                </a:solidFill>
              </a:rPr>
              <a:t> </a:t>
            </a:r>
            <a:endParaRPr lang="en-US" sz="2400">
              <a:solidFill>
                <a:srgbClr val="00279F"/>
              </a:solidFill>
            </a:endParaRPr>
          </a:p>
          <a:p>
            <a:pPr>
              <a:spcBef>
                <a:spcPct val="0"/>
              </a:spcBef>
              <a:buClrTx/>
              <a:buSzTx/>
              <a:buFontTx/>
              <a:buNone/>
            </a:pPr>
            <a:r>
              <a:rPr lang="en-US" sz="2400">
                <a:solidFill>
                  <a:srgbClr val="00279F"/>
                </a:solidFill>
              </a:rPr>
              <a:t>to the confined space</a:t>
            </a:r>
          </a:p>
          <a:p>
            <a:pPr>
              <a:spcBef>
                <a:spcPct val="0"/>
              </a:spcBef>
              <a:buClrTx/>
              <a:buSzTx/>
              <a:buFontTx/>
              <a:buNone/>
            </a:pPr>
            <a:r>
              <a:rPr lang="en-US" sz="2400">
                <a:solidFill>
                  <a:srgbClr val="00279F"/>
                </a:solidFill>
              </a:rPr>
              <a:t>entry attendant for </a:t>
            </a:r>
          </a:p>
          <a:p>
            <a:pPr>
              <a:spcBef>
                <a:spcPct val="0"/>
              </a:spcBef>
              <a:buClrTx/>
              <a:buSzTx/>
              <a:buFontTx/>
              <a:buNone/>
            </a:pPr>
            <a:r>
              <a:rPr lang="en-US" sz="2400">
                <a:solidFill>
                  <a:srgbClr val="00279F"/>
                </a:solidFill>
              </a:rPr>
              <a:t>emergency </a:t>
            </a:r>
          </a:p>
          <a:p>
            <a:pPr>
              <a:spcBef>
                <a:spcPct val="0"/>
              </a:spcBef>
              <a:buClrTx/>
              <a:buSzTx/>
              <a:buFontTx/>
              <a:buNone/>
            </a:pPr>
            <a:r>
              <a:rPr lang="en-US" sz="2400">
                <a:solidFill>
                  <a:srgbClr val="00279F"/>
                </a:solidFill>
              </a:rPr>
              <a:t>extrication of</a:t>
            </a:r>
          </a:p>
          <a:p>
            <a:pPr>
              <a:spcBef>
                <a:spcPct val="0"/>
              </a:spcBef>
              <a:buClrTx/>
              <a:buSzTx/>
              <a:buFontTx/>
              <a:buNone/>
            </a:pPr>
            <a:r>
              <a:rPr lang="en-US" sz="2400">
                <a:solidFill>
                  <a:srgbClr val="00279F"/>
                </a:solidFill>
              </a:rPr>
              <a:t>entrants.</a:t>
            </a:r>
          </a:p>
        </p:txBody>
      </p:sp>
      <p:graphicFrame>
        <p:nvGraphicFramePr>
          <p:cNvPr id="1027" name="Object 5" title="Image of a telephone">
            <a:hlinkClick r:id="" action="ppaction://ole?verb=0"/>
          </p:cNvPr>
          <p:cNvGraphicFramePr>
            <a:graphicFrameLocks/>
          </p:cNvGraphicFramePr>
          <p:nvPr>
            <p:extLst>
              <p:ext uri="{D42A27DB-BD31-4B8C-83A1-F6EECF244321}">
                <p14:modId xmlns:p14="http://schemas.microsoft.com/office/powerpoint/2010/main" val="2454501533"/>
              </p:ext>
            </p:extLst>
          </p:nvPr>
        </p:nvGraphicFramePr>
        <p:xfrm>
          <a:off x="4381501" y="1830389"/>
          <a:ext cx="3419475" cy="4941887"/>
        </p:xfrm>
        <a:graphic>
          <a:graphicData uri="http://schemas.openxmlformats.org/presentationml/2006/ole">
            <mc:AlternateContent xmlns:mc="http://schemas.openxmlformats.org/markup-compatibility/2006">
              <mc:Choice xmlns:v="urn:schemas-microsoft-com:vml" Requires="v">
                <p:oleObj spid="_x0000_s9463" name="Clip" r:id="rId6" imgW="3429000" imgH="4951080" progId="">
                  <p:embed/>
                </p:oleObj>
              </mc:Choice>
              <mc:Fallback>
                <p:oleObj name="Clip" r:id="rId6" imgW="3429000" imgH="4951080" progId="">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81501" y="1830389"/>
                        <a:ext cx="3419475" cy="4941887"/>
                      </a:xfrm>
                      <a:prstGeom prst="rect">
                        <a:avLst/>
                      </a:prstGeom>
                      <a:noFill/>
                      <a:ln>
                        <a:noFill/>
                      </a:ln>
                      <a:effectLst/>
                      <a:extLst>
                        <a:ext uri="{909E8E84-426E-40DD-AFC4-6F175D3DCCD1}">
                          <a14:hiddenFill xmlns:a14="http://schemas.microsoft.com/office/drawing/2010/main">
                            <a:solidFill>
                              <a:srgbClr val="618FFD"/>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919191"/>
                              </a:outerShdw>
                            </a:effectLst>
                          </a14:hiddenEffects>
                        </a:ext>
                      </a:extLst>
                    </p:spPr>
                  </p:pic>
                </p:oleObj>
              </mc:Fallback>
            </mc:AlternateContent>
          </a:graphicData>
        </a:graphic>
      </p:graphicFrame>
    </p:spTree>
    <p:extLst>
      <p:ext uri="{BB962C8B-B14F-4D97-AF65-F5344CB8AC3E}">
        <p14:creationId xmlns:p14="http://schemas.microsoft.com/office/powerpoint/2010/main" val="4164497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a:defRPr/>
            </a:pPr>
            <a:r>
              <a:rPr lang="en-US" dirty="0" smtClean="0"/>
              <a:t>Standby/Rescue Personnel</a:t>
            </a:r>
          </a:p>
        </p:txBody>
      </p:sp>
      <p:sp>
        <p:nvSpPr>
          <p:cNvPr id="65539" name="Rectangle 3"/>
          <p:cNvSpPr>
            <a:spLocks noGrp="1" noChangeArrowheads="1"/>
          </p:cNvSpPr>
          <p:nvPr>
            <p:ph idx="1"/>
          </p:nvPr>
        </p:nvSpPr>
        <p:spPr/>
        <p:txBody>
          <a:bodyPr/>
          <a:lstStyle/>
          <a:p>
            <a:pPr>
              <a:buClr>
                <a:srgbClr val="FF0033"/>
              </a:buClr>
              <a:buFont typeface="Wingdings" pitchFamily="2" charset="2"/>
              <a:buNone/>
            </a:pPr>
            <a:r>
              <a:rPr lang="en-US" sz="2800" dirty="0">
                <a:solidFill>
                  <a:schemeClr val="folHlink"/>
                </a:solidFill>
              </a:rPr>
              <a:t>	</a:t>
            </a:r>
            <a:r>
              <a:rPr lang="en-US" sz="2800" dirty="0"/>
              <a:t>A worker who is assigned to remain outside a confined space must be:</a:t>
            </a:r>
          </a:p>
          <a:p>
            <a:pPr>
              <a:buClr>
                <a:srgbClr val="FF0033"/>
              </a:buClr>
              <a:buFont typeface="Wingdings" pitchFamily="2" charset="2"/>
              <a:buChar char="Ø"/>
            </a:pPr>
            <a:r>
              <a:rPr lang="en-US" sz="2800" dirty="0"/>
              <a:t>In constant contact with the workers inside.</a:t>
            </a:r>
          </a:p>
          <a:p>
            <a:pPr>
              <a:buClr>
                <a:srgbClr val="FF0033"/>
              </a:buClr>
              <a:buFont typeface="Wingdings" pitchFamily="2" charset="2"/>
              <a:buChar char="Ø"/>
            </a:pPr>
            <a:r>
              <a:rPr lang="en-US" sz="2800" dirty="0"/>
              <a:t>Know emergency procedures.</a:t>
            </a:r>
          </a:p>
          <a:p>
            <a:pPr>
              <a:buClr>
                <a:srgbClr val="FF0033"/>
              </a:buClr>
              <a:buFont typeface="Wingdings" pitchFamily="2" charset="2"/>
              <a:buChar char="Ø"/>
            </a:pPr>
            <a:r>
              <a:rPr lang="en-US" sz="2800" dirty="0"/>
              <a:t>Be trained in the use of emergency rescue equipment and PPE.</a:t>
            </a:r>
          </a:p>
          <a:p>
            <a:pPr>
              <a:buClr>
                <a:srgbClr val="FF0033"/>
              </a:buClr>
              <a:buFont typeface="Wingdings" pitchFamily="2" charset="2"/>
              <a:buNone/>
            </a:pPr>
            <a:endParaRPr lang="en-US" sz="1200" dirty="0">
              <a:solidFill>
                <a:schemeClr val="folHlink"/>
              </a:solidFill>
            </a:endParaRPr>
          </a:p>
          <a:p>
            <a:pPr>
              <a:buClr>
                <a:srgbClr val="FF0033"/>
              </a:buClr>
              <a:buFont typeface="Wingdings" pitchFamily="2" charset="2"/>
              <a:buNone/>
            </a:pPr>
            <a:r>
              <a:rPr lang="en-US" sz="2800" dirty="0">
                <a:solidFill>
                  <a:schemeClr val="folHlink"/>
                </a:solidFill>
              </a:rPr>
              <a:t>	</a:t>
            </a:r>
            <a:r>
              <a:rPr lang="en-US" sz="2800" i="1" dirty="0" smtClean="0"/>
              <a:t>60% </a:t>
            </a:r>
            <a:r>
              <a:rPr lang="en-US" sz="2800" i="1" dirty="0"/>
              <a:t>of workers who die in confined spaces are would-be rescuers.</a:t>
            </a:r>
            <a:endParaRPr lang="en-US" sz="2800" dirty="0"/>
          </a:p>
        </p:txBody>
      </p:sp>
    </p:spTree>
    <p:extLst>
      <p:ext uri="{BB962C8B-B14F-4D97-AF65-F5344CB8AC3E}">
        <p14:creationId xmlns:p14="http://schemas.microsoft.com/office/powerpoint/2010/main" val="2983749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Oval 2" title="Oval drawn to represent and entry space"/>
          <p:cNvSpPr>
            <a:spLocks noChangeArrowheads="1"/>
          </p:cNvSpPr>
          <p:nvPr/>
        </p:nvSpPr>
        <p:spPr bwMode="auto">
          <a:xfrm>
            <a:off x="3130550" y="3884614"/>
            <a:ext cx="1968500" cy="141287"/>
          </a:xfrm>
          <a:prstGeom prst="ellipse">
            <a:avLst/>
          </a:prstGeom>
          <a:noFill/>
          <a:ln w="12700">
            <a:solidFill>
              <a:schemeClr val="tx1"/>
            </a:solidFill>
            <a:round/>
            <a:headEnd/>
            <a:tailEnd/>
          </a:ln>
        </p:spPr>
        <p:txBody>
          <a:bodyPr wrap="none" anchor="ctr"/>
          <a:lstStyle/>
          <a:p>
            <a:endParaRPr lang="en-US"/>
          </a:p>
        </p:txBody>
      </p:sp>
      <p:sp>
        <p:nvSpPr>
          <p:cNvPr id="2052" name="Line 3" title="Lines around the entry space representing ground level"/>
          <p:cNvSpPr>
            <a:spLocks noChangeShapeType="1"/>
          </p:cNvSpPr>
          <p:nvPr/>
        </p:nvSpPr>
        <p:spPr bwMode="auto">
          <a:xfrm flipH="1">
            <a:off x="1822450" y="3886200"/>
            <a:ext cx="3822700" cy="0"/>
          </a:xfrm>
          <a:prstGeom prst="line">
            <a:avLst/>
          </a:prstGeom>
          <a:noFill/>
          <a:ln w="12700">
            <a:solidFill>
              <a:schemeClr val="tx1"/>
            </a:solidFill>
            <a:round/>
            <a:headEnd/>
            <a:tailEnd/>
          </a:ln>
        </p:spPr>
        <p:txBody>
          <a:bodyPr wrap="none" anchor="ctr"/>
          <a:lstStyle/>
          <a:p>
            <a:endParaRPr lang="en-US"/>
          </a:p>
        </p:txBody>
      </p:sp>
      <p:sp>
        <p:nvSpPr>
          <p:cNvPr id="2053" name="Oval 4" title="Oavl representing the bottom of the confined space"/>
          <p:cNvSpPr>
            <a:spLocks noChangeArrowheads="1"/>
          </p:cNvSpPr>
          <p:nvPr/>
        </p:nvSpPr>
        <p:spPr bwMode="auto">
          <a:xfrm>
            <a:off x="3130550" y="6330950"/>
            <a:ext cx="1968500" cy="139700"/>
          </a:xfrm>
          <a:prstGeom prst="ellipse">
            <a:avLst/>
          </a:prstGeom>
          <a:solidFill>
            <a:schemeClr val="bg2"/>
          </a:solidFill>
          <a:ln w="12700">
            <a:solidFill>
              <a:schemeClr val="tx1"/>
            </a:solidFill>
            <a:round/>
            <a:headEnd/>
            <a:tailEnd/>
          </a:ln>
        </p:spPr>
        <p:txBody>
          <a:bodyPr wrap="none" anchor="ctr"/>
          <a:lstStyle/>
          <a:p>
            <a:endParaRPr lang="en-US"/>
          </a:p>
        </p:txBody>
      </p:sp>
      <p:sp>
        <p:nvSpPr>
          <p:cNvPr id="2054" name="Rectangle 5" title="rectange representing the sides of a confined space"/>
          <p:cNvSpPr>
            <a:spLocks noChangeArrowheads="1"/>
          </p:cNvSpPr>
          <p:nvPr/>
        </p:nvSpPr>
        <p:spPr bwMode="auto">
          <a:xfrm>
            <a:off x="3663950" y="5030788"/>
            <a:ext cx="368300" cy="635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2055" name="Rectangle 6" title="Lines representing a ladder"/>
          <p:cNvSpPr>
            <a:spLocks noChangeArrowheads="1"/>
          </p:cNvSpPr>
          <p:nvPr/>
        </p:nvSpPr>
        <p:spPr bwMode="auto">
          <a:xfrm rot="-1140000">
            <a:off x="3560764" y="3125789"/>
            <a:ext cx="66675" cy="3425825"/>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2056" name="Rectangle 7" title="Drawing to complete image of a confined space rescue"/>
          <p:cNvSpPr>
            <a:spLocks noChangeArrowheads="1"/>
          </p:cNvSpPr>
          <p:nvPr/>
        </p:nvSpPr>
        <p:spPr bwMode="auto">
          <a:xfrm>
            <a:off x="3359150" y="3884614"/>
            <a:ext cx="368300" cy="223836"/>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2057" name="Rectangle 8" title="Drawing to complete image of a confined space rescue"/>
          <p:cNvSpPr>
            <a:spLocks noChangeArrowheads="1"/>
          </p:cNvSpPr>
          <p:nvPr/>
        </p:nvSpPr>
        <p:spPr bwMode="auto">
          <a:xfrm>
            <a:off x="3511550" y="4573588"/>
            <a:ext cx="368300" cy="635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2058" name="Rectangle 9" title="Drawing to complete image of a confined space rescue"/>
          <p:cNvSpPr>
            <a:spLocks noChangeArrowheads="1"/>
          </p:cNvSpPr>
          <p:nvPr/>
        </p:nvSpPr>
        <p:spPr bwMode="auto">
          <a:xfrm>
            <a:off x="3206750" y="3576638"/>
            <a:ext cx="368300" cy="74612"/>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2059" name="Rectangle 10" title="Drawing to complete image of a confined space rescue"/>
          <p:cNvSpPr>
            <a:spLocks noChangeArrowheads="1"/>
          </p:cNvSpPr>
          <p:nvPr/>
        </p:nvSpPr>
        <p:spPr bwMode="auto">
          <a:xfrm rot="-1140000">
            <a:off x="3965575" y="3195639"/>
            <a:ext cx="76200" cy="3271837"/>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2060" name="Line 11" title="lines to complete a drawing of a confined space rescue"/>
          <p:cNvSpPr>
            <a:spLocks noChangeShapeType="1"/>
          </p:cNvSpPr>
          <p:nvPr/>
        </p:nvSpPr>
        <p:spPr bwMode="auto">
          <a:xfrm flipH="1">
            <a:off x="3619500" y="2628900"/>
            <a:ext cx="228600" cy="457200"/>
          </a:xfrm>
          <a:prstGeom prst="line">
            <a:avLst/>
          </a:prstGeom>
          <a:noFill/>
          <a:ln w="76200">
            <a:solidFill>
              <a:srgbClr val="AD6900"/>
            </a:solidFill>
            <a:round/>
            <a:headEnd/>
            <a:tailEnd/>
          </a:ln>
        </p:spPr>
        <p:txBody>
          <a:bodyPr wrap="none" anchor="ctr"/>
          <a:lstStyle/>
          <a:p>
            <a:endParaRPr lang="en-US"/>
          </a:p>
        </p:txBody>
      </p:sp>
      <p:sp>
        <p:nvSpPr>
          <p:cNvPr id="2061" name="Line 12" title="lines to complete a drawing of a confined space rescue"/>
          <p:cNvSpPr>
            <a:spLocks noChangeShapeType="1"/>
          </p:cNvSpPr>
          <p:nvPr/>
        </p:nvSpPr>
        <p:spPr bwMode="auto">
          <a:xfrm flipH="1">
            <a:off x="3924300" y="2628900"/>
            <a:ext cx="228600" cy="457200"/>
          </a:xfrm>
          <a:prstGeom prst="line">
            <a:avLst/>
          </a:prstGeom>
          <a:noFill/>
          <a:ln w="76200">
            <a:solidFill>
              <a:srgbClr val="AD6900"/>
            </a:solidFill>
            <a:round/>
            <a:headEnd/>
            <a:tailEnd/>
          </a:ln>
        </p:spPr>
        <p:txBody>
          <a:bodyPr wrap="none" anchor="ctr"/>
          <a:lstStyle/>
          <a:p>
            <a:endParaRPr lang="en-US"/>
          </a:p>
        </p:txBody>
      </p:sp>
      <p:sp>
        <p:nvSpPr>
          <p:cNvPr id="2062" name="Line 13" title="lines to complete a drawing of a confined space rescue"/>
          <p:cNvSpPr>
            <a:spLocks noChangeShapeType="1"/>
          </p:cNvSpPr>
          <p:nvPr/>
        </p:nvSpPr>
        <p:spPr bwMode="auto">
          <a:xfrm flipH="1">
            <a:off x="3848100" y="2590800"/>
            <a:ext cx="304800" cy="0"/>
          </a:xfrm>
          <a:prstGeom prst="line">
            <a:avLst/>
          </a:prstGeom>
          <a:noFill/>
          <a:ln w="76200">
            <a:solidFill>
              <a:srgbClr val="AD6900"/>
            </a:solidFill>
            <a:round/>
            <a:headEnd/>
            <a:tailEnd/>
          </a:ln>
        </p:spPr>
        <p:txBody>
          <a:bodyPr wrap="none" anchor="ctr"/>
          <a:lstStyle/>
          <a:p>
            <a:endParaRPr lang="en-US"/>
          </a:p>
        </p:txBody>
      </p:sp>
      <p:sp>
        <p:nvSpPr>
          <p:cNvPr id="2063" name="Line 14" title="lines to complete a drawing of a confined space rescue"/>
          <p:cNvSpPr>
            <a:spLocks noChangeShapeType="1"/>
          </p:cNvSpPr>
          <p:nvPr/>
        </p:nvSpPr>
        <p:spPr bwMode="auto">
          <a:xfrm>
            <a:off x="4076700" y="2171700"/>
            <a:ext cx="0" cy="381000"/>
          </a:xfrm>
          <a:prstGeom prst="line">
            <a:avLst/>
          </a:prstGeom>
          <a:noFill/>
          <a:ln w="76200">
            <a:solidFill>
              <a:srgbClr val="AD6900"/>
            </a:solidFill>
            <a:round/>
            <a:headEnd/>
            <a:tailEnd/>
          </a:ln>
        </p:spPr>
        <p:txBody>
          <a:bodyPr wrap="none" anchor="ctr"/>
          <a:lstStyle/>
          <a:p>
            <a:endParaRPr lang="en-US"/>
          </a:p>
        </p:txBody>
      </p:sp>
      <p:sp>
        <p:nvSpPr>
          <p:cNvPr id="2064" name="Line 15" title="lines to complete a drawing of a confined space rescue"/>
          <p:cNvSpPr>
            <a:spLocks noChangeShapeType="1"/>
          </p:cNvSpPr>
          <p:nvPr/>
        </p:nvSpPr>
        <p:spPr bwMode="auto">
          <a:xfrm flipH="1">
            <a:off x="3771900" y="2209800"/>
            <a:ext cx="304800" cy="0"/>
          </a:xfrm>
          <a:prstGeom prst="line">
            <a:avLst/>
          </a:prstGeom>
          <a:noFill/>
          <a:ln w="76200">
            <a:solidFill>
              <a:srgbClr val="AD6900"/>
            </a:solidFill>
            <a:round/>
            <a:headEnd/>
            <a:tailEnd/>
          </a:ln>
        </p:spPr>
        <p:txBody>
          <a:bodyPr wrap="none" anchor="ctr"/>
          <a:lstStyle/>
          <a:p>
            <a:endParaRPr lang="en-US"/>
          </a:p>
        </p:txBody>
      </p:sp>
      <p:sp>
        <p:nvSpPr>
          <p:cNvPr id="2065" name="Line 16" title="lines to complete a drawing of a confined space rescue"/>
          <p:cNvSpPr>
            <a:spLocks noChangeShapeType="1"/>
          </p:cNvSpPr>
          <p:nvPr/>
        </p:nvSpPr>
        <p:spPr bwMode="auto">
          <a:xfrm flipH="1">
            <a:off x="3771900" y="1866900"/>
            <a:ext cx="152400" cy="228600"/>
          </a:xfrm>
          <a:prstGeom prst="line">
            <a:avLst/>
          </a:prstGeom>
          <a:noFill/>
          <a:ln w="76200">
            <a:solidFill>
              <a:srgbClr val="FE9B03"/>
            </a:solidFill>
            <a:round/>
            <a:headEnd/>
            <a:tailEnd/>
          </a:ln>
        </p:spPr>
        <p:txBody>
          <a:bodyPr wrap="none" anchor="ctr"/>
          <a:lstStyle/>
          <a:p>
            <a:endParaRPr lang="en-US"/>
          </a:p>
        </p:txBody>
      </p:sp>
      <p:sp>
        <p:nvSpPr>
          <p:cNvPr id="2066" name="Line 17" title="lines to complete a drawing of a confined space rescue"/>
          <p:cNvSpPr>
            <a:spLocks noChangeShapeType="1"/>
          </p:cNvSpPr>
          <p:nvPr/>
        </p:nvSpPr>
        <p:spPr bwMode="auto">
          <a:xfrm>
            <a:off x="3848100" y="2171700"/>
            <a:ext cx="0" cy="457200"/>
          </a:xfrm>
          <a:prstGeom prst="line">
            <a:avLst/>
          </a:prstGeom>
          <a:noFill/>
          <a:ln w="76200">
            <a:solidFill>
              <a:srgbClr val="AD6900"/>
            </a:solidFill>
            <a:round/>
            <a:headEnd/>
            <a:tailEnd/>
          </a:ln>
        </p:spPr>
        <p:txBody>
          <a:bodyPr wrap="none" anchor="ctr"/>
          <a:lstStyle/>
          <a:p>
            <a:endParaRPr lang="en-US"/>
          </a:p>
        </p:txBody>
      </p:sp>
      <p:sp>
        <p:nvSpPr>
          <p:cNvPr id="2067" name="Line 18" title="lines to complete a drawing of a confined space rescue"/>
          <p:cNvSpPr>
            <a:spLocks noChangeShapeType="1"/>
          </p:cNvSpPr>
          <p:nvPr/>
        </p:nvSpPr>
        <p:spPr bwMode="auto">
          <a:xfrm flipH="1">
            <a:off x="3543300" y="2171700"/>
            <a:ext cx="304800" cy="457200"/>
          </a:xfrm>
          <a:prstGeom prst="line">
            <a:avLst/>
          </a:prstGeom>
          <a:noFill/>
          <a:ln w="76200">
            <a:solidFill>
              <a:srgbClr val="FE9B03"/>
            </a:solidFill>
            <a:round/>
            <a:headEnd/>
            <a:tailEnd/>
          </a:ln>
        </p:spPr>
        <p:txBody>
          <a:bodyPr wrap="none" anchor="ctr"/>
          <a:lstStyle/>
          <a:p>
            <a:endParaRPr lang="en-US"/>
          </a:p>
        </p:txBody>
      </p:sp>
      <p:graphicFrame>
        <p:nvGraphicFramePr>
          <p:cNvPr id="2050" name="Object 19" title="Image of a man being rescued">
            <a:hlinkClick r:id="" action="ppaction://ole?verb=0"/>
          </p:cNvPr>
          <p:cNvGraphicFramePr>
            <a:graphicFrameLocks/>
          </p:cNvGraphicFramePr>
          <p:nvPr>
            <p:extLst>
              <p:ext uri="{D42A27DB-BD31-4B8C-83A1-F6EECF244321}">
                <p14:modId xmlns:p14="http://schemas.microsoft.com/office/powerpoint/2010/main" val="3466332605"/>
              </p:ext>
            </p:extLst>
          </p:nvPr>
        </p:nvGraphicFramePr>
        <p:xfrm>
          <a:off x="2976562" y="1539082"/>
          <a:ext cx="1362075" cy="3638550"/>
        </p:xfrm>
        <a:graphic>
          <a:graphicData uri="http://schemas.openxmlformats.org/presentationml/2006/ole">
            <mc:AlternateContent xmlns:mc="http://schemas.openxmlformats.org/markup-compatibility/2006">
              <mc:Choice xmlns:v="urn:schemas-microsoft-com:vml" Requires="v">
                <p:oleObj spid="_x0000_s10364" name="Clip" r:id="rId4" imgW="1371600" imgH="3647880" progId="">
                  <p:embed/>
                </p:oleObj>
              </mc:Choice>
              <mc:Fallback>
                <p:oleObj name="Clip" r:id="rId4" imgW="1371600" imgH="3647880"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6562" y="1539082"/>
                        <a:ext cx="1362075" cy="3638550"/>
                      </a:xfrm>
                      <a:prstGeom prst="rect">
                        <a:avLst/>
                      </a:prstGeom>
                      <a:noFill/>
                      <a:ln>
                        <a:noFill/>
                      </a:ln>
                      <a:effectLst/>
                      <a:extLst>
                        <a:ext uri="{909E8E84-426E-40DD-AFC4-6F175D3DCCD1}">
                          <a14:hiddenFill xmlns:a14="http://schemas.microsoft.com/office/drawing/2010/main">
                            <a:solidFill>
                              <a:srgbClr val="618FFD"/>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919191"/>
                              </a:outerShdw>
                            </a:effectLst>
                          </a14:hiddenEffects>
                        </a:ext>
                      </a:extLst>
                    </p:spPr>
                  </p:pic>
                </p:oleObj>
              </mc:Fallback>
            </mc:AlternateContent>
          </a:graphicData>
        </a:graphic>
      </p:graphicFrame>
      <p:sp>
        <p:nvSpPr>
          <p:cNvPr id="2068" name="Oval 20" title="Oval to complete a drawing of a confined space rescue"/>
          <p:cNvSpPr>
            <a:spLocks noChangeArrowheads="1"/>
          </p:cNvSpPr>
          <p:nvPr/>
        </p:nvSpPr>
        <p:spPr bwMode="auto">
          <a:xfrm>
            <a:off x="3905250" y="781050"/>
            <a:ext cx="38100" cy="114300"/>
          </a:xfrm>
          <a:prstGeom prst="ellipse">
            <a:avLst/>
          </a:prstGeom>
          <a:noFill/>
          <a:ln w="38100" cmpd="dbl">
            <a:solidFill>
              <a:schemeClr val="tx1"/>
            </a:solidFill>
            <a:round/>
            <a:headEnd/>
            <a:tailEnd/>
          </a:ln>
        </p:spPr>
        <p:txBody>
          <a:bodyPr wrap="none" anchor="ctr"/>
          <a:lstStyle/>
          <a:p>
            <a:endParaRPr lang="en-US"/>
          </a:p>
        </p:txBody>
      </p:sp>
      <p:sp>
        <p:nvSpPr>
          <p:cNvPr id="2069" name="Oval 21" title="Oval to complete a drawing of a confined space rescue"/>
          <p:cNvSpPr>
            <a:spLocks noChangeArrowheads="1"/>
          </p:cNvSpPr>
          <p:nvPr/>
        </p:nvSpPr>
        <p:spPr bwMode="auto">
          <a:xfrm>
            <a:off x="3892550" y="615950"/>
            <a:ext cx="63500" cy="139700"/>
          </a:xfrm>
          <a:prstGeom prst="ellipse">
            <a:avLst/>
          </a:prstGeom>
          <a:noFill/>
          <a:ln w="12700">
            <a:solidFill>
              <a:schemeClr val="tx1"/>
            </a:solidFill>
            <a:round/>
            <a:headEnd/>
            <a:tailEnd/>
          </a:ln>
        </p:spPr>
        <p:txBody>
          <a:bodyPr wrap="none" anchor="ctr"/>
          <a:lstStyle/>
          <a:p>
            <a:endParaRPr lang="en-US"/>
          </a:p>
        </p:txBody>
      </p:sp>
      <p:sp>
        <p:nvSpPr>
          <p:cNvPr id="2070" name="Oval 22" title="Oval to complete a drawing of a confined space rescue"/>
          <p:cNvSpPr>
            <a:spLocks noChangeArrowheads="1"/>
          </p:cNvSpPr>
          <p:nvPr/>
        </p:nvSpPr>
        <p:spPr bwMode="auto">
          <a:xfrm>
            <a:off x="4121150" y="2520950"/>
            <a:ext cx="63500" cy="139700"/>
          </a:xfrm>
          <a:prstGeom prst="ellipse">
            <a:avLst/>
          </a:prstGeom>
          <a:noFill/>
          <a:ln w="12700">
            <a:solidFill>
              <a:schemeClr val="tx1"/>
            </a:solidFill>
            <a:round/>
            <a:headEnd/>
            <a:tailEnd/>
          </a:ln>
        </p:spPr>
        <p:txBody>
          <a:bodyPr wrap="none" anchor="ctr"/>
          <a:lstStyle/>
          <a:p>
            <a:endParaRPr lang="en-US"/>
          </a:p>
        </p:txBody>
      </p:sp>
      <p:sp>
        <p:nvSpPr>
          <p:cNvPr id="2071" name="Oval 23" title="Oval to complete a drawing of a confined space rescue"/>
          <p:cNvSpPr>
            <a:spLocks noChangeArrowheads="1"/>
          </p:cNvSpPr>
          <p:nvPr/>
        </p:nvSpPr>
        <p:spPr bwMode="auto">
          <a:xfrm>
            <a:off x="3676650" y="3600450"/>
            <a:ext cx="114300" cy="114300"/>
          </a:xfrm>
          <a:prstGeom prst="ellipse">
            <a:avLst/>
          </a:prstGeom>
          <a:noFill/>
          <a:ln w="38100" cmpd="dbl">
            <a:solidFill>
              <a:schemeClr val="tx1"/>
            </a:solidFill>
            <a:round/>
            <a:headEnd/>
            <a:tailEnd/>
          </a:ln>
        </p:spPr>
        <p:txBody>
          <a:bodyPr wrap="none" anchor="ctr"/>
          <a:lstStyle/>
          <a:p>
            <a:endParaRPr lang="en-US"/>
          </a:p>
        </p:txBody>
      </p:sp>
      <p:sp>
        <p:nvSpPr>
          <p:cNvPr id="2072" name="Oval 24" title="Oval to complete a drawing of a confined space rescue"/>
          <p:cNvSpPr>
            <a:spLocks noChangeArrowheads="1"/>
          </p:cNvSpPr>
          <p:nvPr/>
        </p:nvSpPr>
        <p:spPr bwMode="auto">
          <a:xfrm>
            <a:off x="3981450" y="3600450"/>
            <a:ext cx="114300" cy="114300"/>
          </a:xfrm>
          <a:prstGeom prst="ellipse">
            <a:avLst/>
          </a:prstGeom>
          <a:noFill/>
          <a:ln w="38100" cmpd="dbl">
            <a:solidFill>
              <a:schemeClr val="tx1"/>
            </a:solidFill>
            <a:round/>
            <a:headEnd/>
            <a:tailEnd/>
          </a:ln>
        </p:spPr>
        <p:txBody>
          <a:bodyPr wrap="none" anchor="ctr"/>
          <a:lstStyle/>
          <a:p>
            <a:endParaRPr lang="en-US"/>
          </a:p>
        </p:txBody>
      </p:sp>
      <p:sp>
        <p:nvSpPr>
          <p:cNvPr id="2073" name="Oval 25" title="Oval to complete a drawing of a confined space rescue"/>
          <p:cNvSpPr>
            <a:spLocks noChangeArrowheads="1"/>
          </p:cNvSpPr>
          <p:nvPr/>
        </p:nvSpPr>
        <p:spPr bwMode="auto">
          <a:xfrm>
            <a:off x="3829050" y="1771650"/>
            <a:ext cx="114300" cy="114300"/>
          </a:xfrm>
          <a:prstGeom prst="ellipse">
            <a:avLst/>
          </a:prstGeom>
          <a:noFill/>
          <a:ln w="38100" cmpd="dbl">
            <a:solidFill>
              <a:schemeClr val="tx1"/>
            </a:solidFill>
            <a:round/>
            <a:headEnd/>
            <a:tailEnd/>
          </a:ln>
        </p:spPr>
        <p:txBody>
          <a:bodyPr wrap="none" anchor="ctr"/>
          <a:lstStyle/>
          <a:p>
            <a:endParaRPr lang="en-US"/>
          </a:p>
        </p:txBody>
      </p:sp>
      <p:sp>
        <p:nvSpPr>
          <p:cNvPr id="2074" name="Line 26" title="Line to complete a drawing of a confined space rescue"/>
          <p:cNvSpPr>
            <a:spLocks noChangeShapeType="1"/>
          </p:cNvSpPr>
          <p:nvPr/>
        </p:nvSpPr>
        <p:spPr bwMode="auto">
          <a:xfrm flipH="1">
            <a:off x="2355850" y="4038600"/>
            <a:ext cx="3822700" cy="0"/>
          </a:xfrm>
          <a:prstGeom prst="line">
            <a:avLst/>
          </a:prstGeom>
          <a:noFill/>
          <a:ln w="12700">
            <a:solidFill>
              <a:schemeClr val="tx1"/>
            </a:solidFill>
            <a:round/>
            <a:headEnd/>
            <a:tailEnd/>
          </a:ln>
        </p:spPr>
        <p:txBody>
          <a:bodyPr wrap="none" anchor="ctr"/>
          <a:lstStyle/>
          <a:p>
            <a:endParaRPr lang="en-US"/>
          </a:p>
        </p:txBody>
      </p:sp>
      <p:sp>
        <p:nvSpPr>
          <p:cNvPr id="2075" name="Oval 27" title="Oval to complete a drawing of a confined space rescue"/>
          <p:cNvSpPr>
            <a:spLocks noChangeArrowheads="1"/>
          </p:cNvSpPr>
          <p:nvPr/>
        </p:nvSpPr>
        <p:spPr bwMode="auto">
          <a:xfrm>
            <a:off x="5264150" y="4197350"/>
            <a:ext cx="368300" cy="139700"/>
          </a:xfrm>
          <a:prstGeom prst="ellipse">
            <a:avLst/>
          </a:prstGeom>
          <a:solidFill>
            <a:schemeClr val="hlink"/>
          </a:solidFill>
          <a:ln w="12700">
            <a:solidFill>
              <a:schemeClr val="tx1"/>
            </a:solidFill>
            <a:round/>
            <a:headEnd/>
            <a:tailEnd/>
          </a:ln>
        </p:spPr>
        <p:txBody>
          <a:bodyPr wrap="none" anchor="ctr"/>
          <a:lstStyle/>
          <a:p>
            <a:endParaRPr lang="en-US"/>
          </a:p>
        </p:txBody>
      </p:sp>
      <p:sp>
        <p:nvSpPr>
          <p:cNvPr id="81948" name="Rectangle 28"/>
          <p:cNvSpPr>
            <a:spLocks noGrp="1" noChangeArrowheads="1"/>
          </p:cNvSpPr>
          <p:nvPr>
            <p:ph type="title"/>
          </p:nvPr>
        </p:nvSpPr>
        <p:spPr>
          <a:xfrm>
            <a:off x="4419600" y="152400"/>
            <a:ext cx="5562600" cy="1143000"/>
          </a:xfrm>
        </p:spPr>
        <p:txBody>
          <a:bodyPr vert="horz" wrap="square" lIns="90488" tIns="44450" rIns="90488" bIns="44450" numCol="1" anchor="ctr" anchorCtr="0" compatLnSpc="1">
            <a:prstTxWarp prst="textNoShape">
              <a:avLst/>
            </a:prstTxWarp>
          </a:bodyPr>
          <a:lstStyle/>
          <a:p>
            <a:pPr>
              <a:defRPr/>
            </a:pPr>
            <a:r>
              <a:rPr lang="en-US" dirty="0" smtClean="0"/>
              <a:t>Confined Space </a:t>
            </a:r>
            <a:r>
              <a:rPr lang="en-US" dirty="0" smtClean="0"/>
              <a:t>Rescue </a:t>
            </a:r>
            <a:endParaRPr lang="en-US" dirty="0" smtClean="0"/>
          </a:p>
        </p:txBody>
      </p:sp>
      <p:sp>
        <p:nvSpPr>
          <p:cNvPr id="2077" name="Rectangle 29" title="Lines to represent the rungs of a ladder"/>
          <p:cNvSpPr>
            <a:spLocks noChangeArrowheads="1"/>
          </p:cNvSpPr>
          <p:nvPr/>
        </p:nvSpPr>
        <p:spPr bwMode="auto">
          <a:xfrm>
            <a:off x="4044950" y="6024563"/>
            <a:ext cx="368300" cy="635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2078" name="Rectangle 30" title="Lines to represent the rungs of a ladder"/>
          <p:cNvSpPr>
            <a:spLocks noChangeArrowheads="1"/>
          </p:cNvSpPr>
          <p:nvPr/>
        </p:nvSpPr>
        <p:spPr bwMode="auto">
          <a:xfrm>
            <a:off x="3892550" y="5565775"/>
            <a:ext cx="368300" cy="635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2079" name="Line 31" title="Lines to represent the rungs of a ladder"/>
          <p:cNvSpPr>
            <a:spLocks noChangeShapeType="1"/>
          </p:cNvSpPr>
          <p:nvPr/>
        </p:nvSpPr>
        <p:spPr bwMode="auto">
          <a:xfrm>
            <a:off x="3124200" y="3960814"/>
            <a:ext cx="0" cy="2433637"/>
          </a:xfrm>
          <a:prstGeom prst="line">
            <a:avLst/>
          </a:prstGeom>
          <a:noFill/>
          <a:ln w="12700">
            <a:solidFill>
              <a:schemeClr val="tx1"/>
            </a:solidFill>
            <a:round/>
            <a:headEnd/>
            <a:tailEnd/>
          </a:ln>
        </p:spPr>
        <p:txBody>
          <a:bodyPr wrap="none" anchor="ctr"/>
          <a:lstStyle/>
          <a:p>
            <a:endParaRPr lang="en-US"/>
          </a:p>
        </p:txBody>
      </p:sp>
      <p:sp>
        <p:nvSpPr>
          <p:cNvPr id="2080" name="Line 32" title="Lines to represent the rungs of a ladder"/>
          <p:cNvSpPr>
            <a:spLocks noChangeShapeType="1"/>
          </p:cNvSpPr>
          <p:nvPr/>
        </p:nvSpPr>
        <p:spPr bwMode="auto">
          <a:xfrm>
            <a:off x="5105400" y="3960814"/>
            <a:ext cx="0" cy="2433637"/>
          </a:xfrm>
          <a:prstGeom prst="line">
            <a:avLst/>
          </a:prstGeom>
          <a:noFill/>
          <a:ln w="12700">
            <a:solidFill>
              <a:schemeClr val="tx1"/>
            </a:solidFill>
            <a:round/>
            <a:headEnd/>
            <a:tailEnd/>
          </a:ln>
        </p:spPr>
        <p:txBody>
          <a:bodyPr wrap="none" anchor="ctr"/>
          <a:lstStyle/>
          <a:p>
            <a:endParaRPr lang="en-US"/>
          </a:p>
        </p:txBody>
      </p:sp>
      <p:sp>
        <p:nvSpPr>
          <p:cNvPr id="81953" name="Rectangle 33"/>
          <p:cNvSpPr>
            <a:spLocks noChangeArrowheads="1"/>
          </p:cNvSpPr>
          <p:nvPr/>
        </p:nvSpPr>
        <p:spPr bwMode="auto">
          <a:xfrm>
            <a:off x="6248401" y="1447801"/>
            <a:ext cx="3998913" cy="4521751"/>
          </a:xfrm>
          <a:prstGeom prst="rect">
            <a:avLst/>
          </a:prstGeom>
          <a:solidFill>
            <a:srgbClr val="FFFFFF"/>
          </a:solidFill>
          <a:ln w="12700">
            <a:noFill/>
            <a:miter lim="800000"/>
            <a:headEnd/>
            <a:tailEnd/>
          </a:ln>
          <a:effectLst>
            <a:outerShdw dist="107763" dir="2700000" algn="ctr" rotWithShape="0">
              <a:schemeClr val="bg2"/>
            </a:outerShdw>
          </a:effectLst>
        </p:spPr>
        <p:txBody>
          <a:bodyPr lIns="90488" tIns="44450" rIns="90488" bIns="44450">
            <a:spAutoFit/>
          </a:bodyPr>
          <a:lstStyle/>
          <a:p>
            <a:pPr>
              <a:spcBef>
                <a:spcPct val="0"/>
              </a:spcBef>
              <a:buClrTx/>
              <a:buSzTx/>
              <a:buFontTx/>
              <a:buNone/>
              <a:defRPr/>
            </a:pPr>
            <a:r>
              <a:rPr lang="en-US" sz="2400" u="sng">
                <a:solidFill>
                  <a:srgbClr val="00279F"/>
                </a:solidFill>
              </a:rPr>
              <a:t>The attendant should</a:t>
            </a:r>
          </a:p>
          <a:p>
            <a:pPr>
              <a:spcBef>
                <a:spcPct val="0"/>
              </a:spcBef>
              <a:buClrTx/>
              <a:buSzTx/>
              <a:buFontTx/>
              <a:buNone/>
              <a:defRPr/>
            </a:pPr>
            <a:r>
              <a:rPr lang="en-US" sz="2400" u="sng">
                <a:solidFill>
                  <a:srgbClr val="00279F"/>
                </a:solidFill>
              </a:rPr>
              <a:t>attempt</a:t>
            </a:r>
            <a:r>
              <a:rPr lang="en-US" sz="2400">
                <a:solidFill>
                  <a:srgbClr val="00279F"/>
                </a:solidFill>
              </a:rPr>
              <a:t> to remove the</a:t>
            </a:r>
          </a:p>
          <a:p>
            <a:pPr>
              <a:spcBef>
                <a:spcPct val="0"/>
              </a:spcBef>
              <a:buClrTx/>
              <a:buSzTx/>
              <a:buFontTx/>
              <a:buNone/>
              <a:defRPr/>
            </a:pPr>
            <a:r>
              <a:rPr lang="en-US" sz="2400">
                <a:solidFill>
                  <a:srgbClr val="00279F"/>
                </a:solidFill>
              </a:rPr>
              <a:t>entrant from the confined</a:t>
            </a:r>
          </a:p>
          <a:p>
            <a:pPr>
              <a:spcBef>
                <a:spcPct val="0"/>
              </a:spcBef>
              <a:buClrTx/>
              <a:buSzTx/>
              <a:buFontTx/>
              <a:buNone/>
              <a:defRPr/>
            </a:pPr>
            <a:r>
              <a:rPr lang="en-US" sz="2400">
                <a:solidFill>
                  <a:srgbClr val="00279F"/>
                </a:solidFill>
              </a:rPr>
              <a:t>space using tripods, hoist, and</a:t>
            </a:r>
          </a:p>
          <a:p>
            <a:pPr>
              <a:spcBef>
                <a:spcPct val="0"/>
              </a:spcBef>
              <a:buClrTx/>
              <a:buSzTx/>
              <a:buFontTx/>
              <a:buNone/>
              <a:defRPr/>
            </a:pPr>
            <a:r>
              <a:rPr lang="en-US" sz="2400">
                <a:solidFill>
                  <a:srgbClr val="00279F"/>
                </a:solidFill>
              </a:rPr>
              <a:t>lifelines. </a:t>
            </a:r>
            <a:r>
              <a:rPr lang="en-US" sz="2400">
                <a:solidFill>
                  <a:schemeClr val="hlink"/>
                </a:solidFill>
              </a:rPr>
              <a:t>Attendants are</a:t>
            </a:r>
            <a:r>
              <a:rPr lang="en-US" sz="2400" u="sng">
                <a:solidFill>
                  <a:schemeClr val="hlink"/>
                </a:solidFill>
              </a:rPr>
              <a:t> NOT </a:t>
            </a:r>
          </a:p>
          <a:p>
            <a:pPr>
              <a:spcBef>
                <a:spcPct val="0"/>
              </a:spcBef>
              <a:buClrTx/>
              <a:buSzTx/>
              <a:buFontTx/>
              <a:buNone/>
              <a:defRPr/>
            </a:pPr>
            <a:r>
              <a:rPr lang="en-US" sz="2400" u="sng">
                <a:solidFill>
                  <a:schemeClr val="hlink"/>
                </a:solidFill>
              </a:rPr>
              <a:t>TO ENTER  CONFINED</a:t>
            </a:r>
          </a:p>
          <a:p>
            <a:pPr>
              <a:spcBef>
                <a:spcPct val="0"/>
              </a:spcBef>
              <a:buClrTx/>
              <a:buSzTx/>
              <a:buFontTx/>
              <a:buNone/>
              <a:defRPr/>
            </a:pPr>
            <a:r>
              <a:rPr lang="en-US" sz="2400" u="sng">
                <a:solidFill>
                  <a:schemeClr val="hlink"/>
                </a:solidFill>
              </a:rPr>
              <a:t>SPACES.</a:t>
            </a:r>
            <a:r>
              <a:rPr lang="en-US" sz="2400">
                <a:solidFill>
                  <a:srgbClr val="00279F"/>
                </a:solidFill>
              </a:rPr>
              <a:t>  Lethal hazards may</a:t>
            </a:r>
          </a:p>
          <a:p>
            <a:pPr>
              <a:spcBef>
                <a:spcPct val="0"/>
              </a:spcBef>
              <a:buClrTx/>
              <a:buSzTx/>
              <a:buFontTx/>
              <a:buNone/>
              <a:defRPr/>
            </a:pPr>
            <a:r>
              <a:rPr lang="en-US" sz="2400">
                <a:solidFill>
                  <a:srgbClr val="00279F"/>
                </a:solidFill>
              </a:rPr>
              <a:t>be present within the confined</a:t>
            </a:r>
          </a:p>
          <a:p>
            <a:pPr>
              <a:spcBef>
                <a:spcPct val="0"/>
              </a:spcBef>
              <a:buClrTx/>
              <a:buSzTx/>
              <a:buFontTx/>
              <a:buNone/>
              <a:defRPr/>
            </a:pPr>
            <a:r>
              <a:rPr lang="en-US" sz="2400">
                <a:solidFill>
                  <a:srgbClr val="00279F"/>
                </a:solidFill>
              </a:rPr>
              <a:t>space.  </a:t>
            </a:r>
            <a:r>
              <a:rPr lang="en-US" sz="2400">
                <a:solidFill>
                  <a:schemeClr val="hlink"/>
                </a:solidFill>
              </a:rPr>
              <a:t>Only properly equipped</a:t>
            </a:r>
          </a:p>
          <a:p>
            <a:pPr>
              <a:spcBef>
                <a:spcPct val="0"/>
              </a:spcBef>
              <a:buClrTx/>
              <a:buSzTx/>
              <a:buFontTx/>
              <a:buNone/>
              <a:defRPr/>
            </a:pPr>
            <a:r>
              <a:rPr lang="en-US" sz="2400">
                <a:solidFill>
                  <a:schemeClr val="hlink"/>
                </a:solidFill>
              </a:rPr>
              <a:t>and trained emergency rescue</a:t>
            </a:r>
          </a:p>
          <a:p>
            <a:pPr>
              <a:spcBef>
                <a:spcPct val="0"/>
              </a:spcBef>
              <a:buClrTx/>
              <a:buSzTx/>
              <a:buFontTx/>
              <a:buNone/>
              <a:defRPr/>
            </a:pPr>
            <a:r>
              <a:rPr lang="en-US" sz="2400">
                <a:solidFill>
                  <a:schemeClr val="hlink"/>
                </a:solidFill>
              </a:rPr>
              <a:t>personnel may enter confined</a:t>
            </a:r>
          </a:p>
          <a:p>
            <a:pPr>
              <a:spcBef>
                <a:spcPct val="0"/>
              </a:spcBef>
              <a:buClrTx/>
              <a:buSzTx/>
              <a:buFontTx/>
              <a:buNone/>
              <a:defRPr/>
            </a:pPr>
            <a:r>
              <a:rPr lang="en-US" sz="2400">
                <a:solidFill>
                  <a:schemeClr val="hlink"/>
                </a:solidFill>
              </a:rPr>
              <a:t>spaces to make rescues</a:t>
            </a:r>
            <a:r>
              <a:rPr lang="en-US" sz="2400">
                <a:solidFill>
                  <a:srgbClr val="00279F"/>
                </a:solidFill>
              </a:rPr>
              <a:t>.</a:t>
            </a:r>
          </a:p>
        </p:txBody>
      </p:sp>
      <p:sp>
        <p:nvSpPr>
          <p:cNvPr id="2082" name="Oval 34" title="Oval to complete the drawing of a confined space rescue"/>
          <p:cNvSpPr>
            <a:spLocks noChangeArrowheads="1"/>
          </p:cNvSpPr>
          <p:nvPr/>
        </p:nvSpPr>
        <p:spPr bwMode="auto">
          <a:xfrm>
            <a:off x="2597150" y="3679826"/>
            <a:ext cx="215900" cy="93663"/>
          </a:xfrm>
          <a:prstGeom prst="ellipse">
            <a:avLst/>
          </a:prstGeom>
          <a:solidFill>
            <a:schemeClr val="hlink"/>
          </a:solidFill>
          <a:ln w="12700">
            <a:solidFill>
              <a:schemeClr val="tx1"/>
            </a:solidFill>
            <a:round/>
            <a:headEnd/>
            <a:tailEnd/>
          </a:ln>
        </p:spPr>
        <p:txBody>
          <a:bodyPr wrap="none" anchor="ctr"/>
          <a:lstStyle/>
          <a:p>
            <a:endParaRPr lang="en-US"/>
          </a:p>
        </p:txBody>
      </p:sp>
      <p:sp>
        <p:nvSpPr>
          <p:cNvPr id="2083" name="Oval 35" title="Oval to complete the drawing of a confined space rescue"/>
          <p:cNvSpPr>
            <a:spLocks noChangeArrowheads="1"/>
          </p:cNvSpPr>
          <p:nvPr/>
        </p:nvSpPr>
        <p:spPr bwMode="auto">
          <a:xfrm>
            <a:off x="2673350" y="4213226"/>
            <a:ext cx="368300" cy="200025"/>
          </a:xfrm>
          <a:prstGeom prst="ellipse">
            <a:avLst/>
          </a:prstGeom>
          <a:solidFill>
            <a:schemeClr val="hlink"/>
          </a:solidFill>
          <a:ln w="12700">
            <a:solidFill>
              <a:schemeClr val="tx1"/>
            </a:solidFill>
            <a:round/>
            <a:headEnd/>
            <a:tailEnd/>
          </a:ln>
        </p:spPr>
        <p:txBody>
          <a:bodyPr wrap="none" anchor="ctr"/>
          <a:lstStyle/>
          <a:p>
            <a:endParaRPr lang="en-US"/>
          </a:p>
        </p:txBody>
      </p:sp>
      <p:sp>
        <p:nvSpPr>
          <p:cNvPr id="2084" name="Rectangle 36" title="Oval to complete the drawing of a confined space rescue"/>
          <p:cNvSpPr>
            <a:spLocks noChangeArrowheads="1"/>
          </p:cNvSpPr>
          <p:nvPr/>
        </p:nvSpPr>
        <p:spPr bwMode="auto">
          <a:xfrm rot="1200000">
            <a:off x="3268663" y="396876"/>
            <a:ext cx="31750" cy="3413125"/>
          </a:xfrm>
          <a:prstGeom prst="rect">
            <a:avLst/>
          </a:prstGeom>
          <a:solidFill>
            <a:schemeClr val="hlink"/>
          </a:solidFill>
          <a:ln w="12700">
            <a:solidFill>
              <a:schemeClr val="tx1"/>
            </a:solidFill>
            <a:miter lim="800000"/>
            <a:headEnd/>
            <a:tailEnd/>
          </a:ln>
        </p:spPr>
        <p:txBody>
          <a:bodyPr wrap="none" anchor="ctr"/>
          <a:lstStyle/>
          <a:p>
            <a:endParaRPr lang="en-US"/>
          </a:p>
        </p:txBody>
      </p:sp>
      <p:sp>
        <p:nvSpPr>
          <p:cNvPr id="2085" name="Oval 37" title="Oval to complete the drawing of a confined space rescue"/>
          <p:cNvSpPr>
            <a:spLocks noChangeArrowheads="1"/>
          </p:cNvSpPr>
          <p:nvPr/>
        </p:nvSpPr>
        <p:spPr bwMode="auto">
          <a:xfrm>
            <a:off x="3740150" y="539751"/>
            <a:ext cx="368300" cy="66675"/>
          </a:xfrm>
          <a:prstGeom prst="ellipse">
            <a:avLst/>
          </a:prstGeom>
          <a:solidFill>
            <a:schemeClr val="hlink"/>
          </a:solidFill>
          <a:ln w="12700">
            <a:solidFill>
              <a:schemeClr val="tx1"/>
            </a:solidFill>
            <a:round/>
            <a:headEnd/>
            <a:tailEnd/>
          </a:ln>
        </p:spPr>
        <p:txBody>
          <a:bodyPr wrap="none" anchor="ctr"/>
          <a:lstStyle/>
          <a:p>
            <a:endParaRPr lang="en-US"/>
          </a:p>
        </p:txBody>
      </p:sp>
      <p:sp>
        <p:nvSpPr>
          <p:cNvPr id="2086" name="Rectangle 38" title="Part of the complete the drawing of a confined space rescue"/>
          <p:cNvSpPr>
            <a:spLocks noChangeArrowheads="1"/>
          </p:cNvSpPr>
          <p:nvPr/>
        </p:nvSpPr>
        <p:spPr bwMode="auto">
          <a:xfrm rot="-1260000">
            <a:off x="4657725" y="439739"/>
            <a:ext cx="103188" cy="3952875"/>
          </a:xfrm>
          <a:prstGeom prst="rect">
            <a:avLst/>
          </a:prstGeom>
          <a:solidFill>
            <a:schemeClr val="hlink"/>
          </a:solidFill>
          <a:ln w="12700">
            <a:solidFill>
              <a:schemeClr val="tx1"/>
            </a:solidFill>
            <a:miter lim="800000"/>
            <a:headEnd/>
            <a:tailEnd/>
          </a:ln>
        </p:spPr>
        <p:txBody>
          <a:bodyPr wrap="none" anchor="ctr"/>
          <a:lstStyle/>
          <a:p>
            <a:endParaRPr lang="en-US"/>
          </a:p>
        </p:txBody>
      </p:sp>
      <p:sp>
        <p:nvSpPr>
          <p:cNvPr id="2087" name="Oval 39" title="Part of the complete the drawing of a confined space rescue"/>
          <p:cNvSpPr>
            <a:spLocks noChangeArrowheads="1"/>
          </p:cNvSpPr>
          <p:nvPr/>
        </p:nvSpPr>
        <p:spPr bwMode="auto">
          <a:xfrm>
            <a:off x="3740150" y="920750"/>
            <a:ext cx="368300" cy="444500"/>
          </a:xfrm>
          <a:prstGeom prst="ellipse">
            <a:avLst/>
          </a:prstGeom>
          <a:solidFill>
            <a:schemeClr val="hlink"/>
          </a:solidFill>
          <a:ln w="12700">
            <a:solidFill>
              <a:schemeClr val="tx1"/>
            </a:solidFill>
            <a:round/>
            <a:headEnd/>
            <a:tailEnd/>
          </a:ln>
        </p:spPr>
        <p:txBody>
          <a:bodyPr wrap="none" anchor="ctr"/>
          <a:lstStyle/>
          <a:p>
            <a:endParaRPr lang="en-US"/>
          </a:p>
        </p:txBody>
      </p:sp>
      <p:sp>
        <p:nvSpPr>
          <p:cNvPr id="2088" name="Arc 40" title="Part of the complete the drawing of a confined space rescue"/>
          <p:cNvSpPr>
            <a:spLocks/>
          </p:cNvSpPr>
          <p:nvPr/>
        </p:nvSpPr>
        <p:spPr bwMode="auto">
          <a:xfrm>
            <a:off x="3906838" y="1392238"/>
            <a:ext cx="57150" cy="361950"/>
          </a:xfrm>
          <a:custGeom>
            <a:avLst/>
            <a:gdLst>
              <a:gd name="T0" fmla="*/ 0 w 21600"/>
              <a:gd name="T1" fmla="*/ 6067423 h 21592"/>
              <a:gd name="T2" fmla="*/ 147010 w 21600"/>
              <a:gd name="T3" fmla="*/ 0 h 21592"/>
              <a:gd name="T4" fmla="*/ 151209 w 21600"/>
              <a:gd name="T5" fmla="*/ 6067423 h 21592"/>
              <a:gd name="T6" fmla="*/ 0 60000 65536"/>
              <a:gd name="T7" fmla="*/ 0 60000 65536"/>
              <a:gd name="T8" fmla="*/ 0 60000 65536"/>
              <a:gd name="T9" fmla="*/ 0 w 21600"/>
              <a:gd name="T10" fmla="*/ 0 h 21592"/>
              <a:gd name="T11" fmla="*/ 21600 w 21600"/>
              <a:gd name="T12" fmla="*/ 21592 h 21592"/>
            </a:gdLst>
            <a:ahLst/>
            <a:cxnLst>
              <a:cxn ang="T6">
                <a:pos x="T0" y="T1"/>
              </a:cxn>
              <a:cxn ang="T7">
                <a:pos x="T2" y="T3"/>
              </a:cxn>
              <a:cxn ang="T8">
                <a:pos x="T4" y="T5"/>
              </a:cxn>
            </a:cxnLst>
            <a:rect l="T9" t="T10" r="T11" b="T12"/>
            <a:pathLst>
              <a:path w="21600" h="21592" fill="none" extrusionOk="0">
                <a:moveTo>
                  <a:pt x="0" y="21592"/>
                </a:moveTo>
                <a:cubicBezTo>
                  <a:pt x="0" y="9896"/>
                  <a:pt x="9308" y="325"/>
                  <a:pt x="21000" y="0"/>
                </a:cubicBezTo>
              </a:path>
              <a:path w="21600" h="21592" stroke="0" extrusionOk="0">
                <a:moveTo>
                  <a:pt x="0" y="21592"/>
                </a:moveTo>
                <a:cubicBezTo>
                  <a:pt x="0" y="9896"/>
                  <a:pt x="9308" y="325"/>
                  <a:pt x="21000" y="0"/>
                </a:cubicBezTo>
                <a:lnTo>
                  <a:pt x="21600" y="21592"/>
                </a:lnTo>
                <a:close/>
              </a:path>
            </a:pathLst>
          </a:custGeom>
          <a:noFill/>
          <a:ln w="38100" cap="rnd" cmpd="dbl">
            <a:solidFill>
              <a:schemeClr val="tx1"/>
            </a:solidFill>
            <a:round/>
            <a:headEnd/>
            <a:tailEnd/>
          </a:ln>
        </p:spPr>
        <p:txBody>
          <a:bodyPr wrap="none" anchor="ctr"/>
          <a:lstStyle/>
          <a:p>
            <a:endParaRPr lang="en-US"/>
          </a:p>
        </p:txBody>
      </p:sp>
      <p:sp>
        <p:nvSpPr>
          <p:cNvPr id="2089" name="Line 41" title="Part of the complete the drawing of a confined space rescue"/>
          <p:cNvSpPr>
            <a:spLocks noChangeShapeType="1"/>
          </p:cNvSpPr>
          <p:nvPr/>
        </p:nvSpPr>
        <p:spPr bwMode="auto">
          <a:xfrm flipH="1">
            <a:off x="3467100" y="2705100"/>
            <a:ext cx="152400" cy="304800"/>
          </a:xfrm>
          <a:prstGeom prst="line">
            <a:avLst/>
          </a:prstGeom>
          <a:noFill/>
          <a:ln w="76200">
            <a:solidFill>
              <a:srgbClr val="FE9B03"/>
            </a:solidFill>
            <a:round/>
            <a:headEnd/>
            <a:tailEnd/>
          </a:ln>
        </p:spPr>
        <p:txBody>
          <a:bodyPr wrap="none" anchor="ctr"/>
          <a:lstStyle/>
          <a:p>
            <a:endParaRPr lang="en-US"/>
          </a:p>
        </p:txBody>
      </p:sp>
      <p:sp>
        <p:nvSpPr>
          <p:cNvPr id="2090" name="Line 42" title="Part of the complete the drawing of a confined space rescue"/>
          <p:cNvSpPr>
            <a:spLocks noChangeShapeType="1"/>
          </p:cNvSpPr>
          <p:nvPr/>
        </p:nvSpPr>
        <p:spPr bwMode="auto">
          <a:xfrm flipH="1">
            <a:off x="3543300" y="2667000"/>
            <a:ext cx="304800" cy="0"/>
          </a:xfrm>
          <a:prstGeom prst="line">
            <a:avLst/>
          </a:prstGeom>
          <a:noFill/>
          <a:ln w="76200">
            <a:solidFill>
              <a:srgbClr val="FE9B03"/>
            </a:solidFill>
            <a:round/>
            <a:headEnd/>
            <a:tailEnd/>
          </a:ln>
        </p:spPr>
        <p:txBody>
          <a:bodyPr wrap="none" anchor="ctr"/>
          <a:lstStyle/>
          <a:p>
            <a:endParaRPr lang="en-US"/>
          </a:p>
        </p:txBody>
      </p:sp>
      <p:sp>
        <p:nvSpPr>
          <p:cNvPr id="2091" name="Line 43" title="Part of the complete the drawing of a confined space rescue"/>
          <p:cNvSpPr>
            <a:spLocks noChangeShapeType="1"/>
          </p:cNvSpPr>
          <p:nvPr/>
        </p:nvSpPr>
        <p:spPr bwMode="auto">
          <a:xfrm flipH="1">
            <a:off x="3695700" y="3162300"/>
            <a:ext cx="152400" cy="457200"/>
          </a:xfrm>
          <a:prstGeom prst="line">
            <a:avLst/>
          </a:prstGeom>
          <a:noFill/>
          <a:ln w="76200">
            <a:solidFill>
              <a:srgbClr val="FE9B03"/>
            </a:solidFill>
            <a:round/>
            <a:headEnd/>
            <a:tailEnd/>
          </a:ln>
        </p:spPr>
        <p:txBody>
          <a:bodyPr wrap="none" anchor="ctr"/>
          <a:lstStyle/>
          <a:p>
            <a:endParaRPr lang="en-US"/>
          </a:p>
        </p:txBody>
      </p:sp>
      <p:sp>
        <p:nvSpPr>
          <p:cNvPr id="2092" name="Line 44" title="Part of the complete the drawing of a confined space rescue"/>
          <p:cNvSpPr>
            <a:spLocks noChangeShapeType="1"/>
          </p:cNvSpPr>
          <p:nvPr/>
        </p:nvSpPr>
        <p:spPr bwMode="auto">
          <a:xfrm>
            <a:off x="3543300" y="3086100"/>
            <a:ext cx="76200" cy="533400"/>
          </a:xfrm>
          <a:prstGeom prst="line">
            <a:avLst/>
          </a:prstGeom>
          <a:noFill/>
          <a:ln w="76200">
            <a:solidFill>
              <a:srgbClr val="FE9B03"/>
            </a:solidFill>
            <a:round/>
            <a:headEnd/>
            <a:tailEnd/>
          </a:ln>
        </p:spPr>
        <p:txBody>
          <a:bodyPr wrap="none" anchor="ctr"/>
          <a:lstStyle/>
          <a:p>
            <a:endParaRPr lang="en-US"/>
          </a:p>
        </p:txBody>
      </p:sp>
      <p:sp>
        <p:nvSpPr>
          <p:cNvPr id="2093" name="Line 45" title="Part of the complete the drawing of a confined space rescue"/>
          <p:cNvSpPr>
            <a:spLocks noChangeShapeType="1"/>
          </p:cNvSpPr>
          <p:nvPr/>
        </p:nvSpPr>
        <p:spPr bwMode="auto">
          <a:xfrm flipH="1">
            <a:off x="3467100" y="3048000"/>
            <a:ext cx="533400" cy="0"/>
          </a:xfrm>
          <a:prstGeom prst="line">
            <a:avLst/>
          </a:prstGeom>
          <a:noFill/>
          <a:ln w="76200">
            <a:solidFill>
              <a:srgbClr val="FE9B03"/>
            </a:solidFill>
            <a:round/>
            <a:headEnd/>
            <a:tailEnd/>
          </a:ln>
        </p:spPr>
        <p:txBody>
          <a:bodyPr wrap="none" anchor="ctr"/>
          <a:lstStyle/>
          <a:p>
            <a:endParaRPr lang="en-US"/>
          </a:p>
        </p:txBody>
      </p:sp>
      <p:sp>
        <p:nvSpPr>
          <p:cNvPr id="2094" name="Line 46" title="Part of the complete the drawing of a confined space rescue"/>
          <p:cNvSpPr>
            <a:spLocks noChangeShapeType="1"/>
          </p:cNvSpPr>
          <p:nvPr/>
        </p:nvSpPr>
        <p:spPr bwMode="auto">
          <a:xfrm>
            <a:off x="3924300" y="1866900"/>
            <a:ext cx="76200" cy="228600"/>
          </a:xfrm>
          <a:prstGeom prst="line">
            <a:avLst/>
          </a:prstGeom>
          <a:noFill/>
          <a:ln w="76200">
            <a:solidFill>
              <a:srgbClr val="AD6900"/>
            </a:solidFill>
            <a:round/>
            <a:headEnd/>
            <a:tailEnd/>
          </a:ln>
        </p:spPr>
        <p:txBody>
          <a:bodyPr wrap="none" anchor="ctr"/>
          <a:lstStyle/>
          <a:p>
            <a:endParaRPr lang="en-US"/>
          </a:p>
        </p:txBody>
      </p:sp>
      <p:sp>
        <p:nvSpPr>
          <p:cNvPr id="2095" name="Oval 47" title="Part of the complete the drawing of a confined space rescue"/>
          <p:cNvSpPr>
            <a:spLocks noChangeArrowheads="1"/>
          </p:cNvSpPr>
          <p:nvPr/>
        </p:nvSpPr>
        <p:spPr bwMode="auto">
          <a:xfrm>
            <a:off x="3524250" y="2609850"/>
            <a:ext cx="38100" cy="114300"/>
          </a:xfrm>
          <a:prstGeom prst="ellipse">
            <a:avLst/>
          </a:prstGeom>
          <a:noFill/>
          <a:ln w="38100" cmpd="dbl">
            <a:solidFill>
              <a:schemeClr val="tx1"/>
            </a:solidFill>
            <a:round/>
            <a:headEnd/>
            <a:tailEnd/>
          </a:ln>
        </p:spPr>
        <p:txBody>
          <a:bodyPr wrap="none" anchor="ctr"/>
          <a:lstStyle/>
          <a:p>
            <a:endParaRPr lang="en-US"/>
          </a:p>
        </p:txBody>
      </p:sp>
      <p:sp>
        <p:nvSpPr>
          <p:cNvPr id="2096" name="Line 48" title="Part of the complete the drawing of a confined space rescue"/>
          <p:cNvSpPr>
            <a:spLocks noChangeShapeType="1"/>
          </p:cNvSpPr>
          <p:nvPr/>
        </p:nvSpPr>
        <p:spPr bwMode="auto">
          <a:xfrm flipH="1">
            <a:off x="3771900" y="2171700"/>
            <a:ext cx="304800" cy="457200"/>
          </a:xfrm>
          <a:prstGeom prst="line">
            <a:avLst/>
          </a:prstGeom>
          <a:noFill/>
          <a:ln w="76200">
            <a:solidFill>
              <a:srgbClr val="FE9B03"/>
            </a:solidFill>
            <a:round/>
            <a:headEnd/>
            <a:tailEnd/>
          </a:ln>
        </p:spPr>
        <p:txBody>
          <a:bodyPr wrap="none" anchor="ctr"/>
          <a:lstStyle/>
          <a:p>
            <a:endParaRPr lang="en-US"/>
          </a:p>
        </p:txBody>
      </p:sp>
      <p:sp>
        <p:nvSpPr>
          <p:cNvPr id="2097" name="Line 49" title="Part of the complete the drawing of a confined space rescue"/>
          <p:cNvSpPr>
            <a:spLocks noChangeShapeType="1"/>
          </p:cNvSpPr>
          <p:nvPr/>
        </p:nvSpPr>
        <p:spPr bwMode="auto">
          <a:xfrm>
            <a:off x="3810000" y="2705100"/>
            <a:ext cx="0" cy="381000"/>
          </a:xfrm>
          <a:prstGeom prst="line">
            <a:avLst/>
          </a:prstGeom>
          <a:noFill/>
          <a:ln w="76200">
            <a:solidFill>
              <a:srgbClr val="FE9B03"/>
            </a:solidFill>
            <a:round/>
            <a:headEnd/>
            <a:tailEnd/>
          </a:ln>
        </p:spPr>
        <p:txBody>
          <a:bodyPr wrap="none" anchor="ctr"/>
          <a:lstStyle/>
          <a:p>
            <a:endParaRPr lang="en-US"/>
          </a:p>
        </p:txBody>
      </p:sp>
      <p:sp>
        <p:nvSpPr>
          <p:cNvPr id="2098" name="Oval 50" title="Part of the complete the drawing of a confined space rescue"/>
          <p:cNvSpPr>
            <a:spLocks noChangeArrowheads="1"/>
          </p:cNvSpPr>
          <p:nvPr/>
        </p:nvSpPr>
        <p:spPr bwMode="auto">
          <a:xfrm>
            <a:off x="3829050" y="2609850"/>
            <a:ext cx="38100" cy="114300"/>
          </a:xfrm>
          <a:prstGeom prst="ellipse">
            <a:avLst/>
          </a:prstGeom>
          <a:noFill/>
          <a:ln w="38100" cmpd="dbl">
            <a:solidFill>
              <a:schemeClr val="tx1"/>
            </a:solidFill>
            <a:round/>
            <a:headEnd/>
            <a:tailEnd/>
          </a:ln>
        </p:spPr>
        <p:txBody>
          <a:bodyPr wrap="none" anchor="ctr"/>
          <a:lstStyle/>
          <a:p>
            <a:endParaRPr lang="en-US"/>
          </a:p>
        </p:txBody>
      </p:sp>
      <p:sp>
        <p:nvSpPr>
          <p:cNvPr id="2099" name="Oval 51" title="Part of the complete the drawing of a confined space rescue"/>
          <p:cNvSpPr>
            <a:spLocks noChangeArrowheads="1"/>
          </p:cNvSpPr>
          <p:nvPr/>
        </p:nvSpPr>
        <p:spPr bwMode="auto">
          <a:xfrm>
            <a:off x="3511550" y="2079626"/>
            <a:ext cx="292100" cy="123825"/>
          </a:xfrm>
          <a:prstGeom prst="ellipse">
            <a:avLst/>
          </a:prstGeom>
          <a:solidFill>
            <a:srgbClr val="AD6900"/>
          </a:solidFill>
          <a:ln w="12700">
            <a:solidFill>
              <a:schemeClr val="bg1"/>
            </a:solidFill>
            <a:round/>
            <a:headEnd/>
            <a:tailEnd/>
          </a:ln>
        </p:spPr>
        <p:txBody>
          <a:bodyPr wrap="none" anchor="ctr"/>
          <a:lstStyle/>
          <a:p>
            <a:endParaRPr lang="en-US"/>
          </a:p>
        </p:txBody>
      </p:sp>
      <p:sp>
        <p:nvSpPr>
          <p:cNvPr id="2100" name="Freeform 52" title="Part of the complete the drawing of a confined space rescue"/>
          <p:cNvSpPr>
            <a:spLocks/>
          </p:cNvSpPr>
          <p:nvPr/>
        </p:nvSpPr>
        <p:spPr bwMode="auto">
          <a:xfrm>
            <a:off x="3390901" y="1712914"/>
            <a:ext cx="625475" cy="447675"/>
          </a:xfrm>
          <a:custGeom>
            <a:avLst/>
            <a:gdLst>
              <a:gd name="T0" fmla="*/ 114300 w 394"/>
              <a:gd name="T1" fmla="*/ 39687 h 282"/>
              <a:gd name="T2" fmla="*/ 141288 w 394"/>
              <a:gd name="T3" fmla="*/ 80962 h 282"/>
              <a:gd name="T4" fmla="*/ 117475 w 394"/>
              <a:gd name="T5" fmla="*/ 117475 h 282"/>
              <a:gd name="T6" fmla="*/ 95250 w 394"/>
              <a:gd name="T7" fmla="*/ 152400 h 282"/>
              <a:gd name="T8" fmla="*/ 82550 w 394"/>
              <a:gd name="T9" fmla="*/ 187325 h 282"/>
              <a:gd name="T10" fmla="*/ 71438 w 394"/>
              <a:gd name="T11" fmla="*/ 222250 h 282"/>
              <a:gd name="T12" fmla="*/ 58738 w 394"/>
              <a:gd name="T13" fmla="*/ 257175 h 282"/>
              <a:gd name="T14" fmla="*/ 47625 w 394"/>
              <a:gd name="T15" fmla="*/ 293687 h 282"/>
              <a:gd name="T16" fmla="*/ 23812 w 394"/>
              <a:gd name="T17" fmla="*/ 328612 h 282"/>
              <a:gd name="T18" fmla="*/ 0 w 394"/>
              <a:gd name="T19" fmla="*/ 363537 h 282"/>
              <a:gd name="T20" fmla="*/ 0 w 394"/>
              <a:gd name="T21" fmla="*/ 398462 h 282"/>
              <a:gd name="T22" fmla="*/ 36513 w 394"/>
              <a:gd name="T23" fmla="*/ 398462 h 282"/>
              <a:gd name="T24" fmla="*/ 71438 w 394"/>
              <a:gd name="T25" fmla="*/ 411163 h 282"/>
              <a:gd name="T26" fmla="*/ 106363 w 394"/>
              <a:gd name="T27" fmla="*/ 422275 h 282"/>
              <a:gd name="T28" fmla="*/ 141288 w 394"/>
              <a:gd name="T29" fmla="*/ 422275 h 282"/>
              <a:gd name="T30" fmla="*/ 188912 w 394"/>
              <a:gd name="T31" fmla="*/ 434975 h 282"/>
              <a:gd name="T32" fmla="*/ 223838 w 394"/>
              <a:gd name="T33" fmla="*/ 434975 h 282"/>
              <a:gd name="T34" fmla="*/ 258763 w 394"/>
              <a:gd name="T35" fmla="*/ 434975 h 282"/>
              <a:gd name="T36" fmla="*/ 293688 w 394"/>
              <a:gd name="T37" fmla="*/ 434975 h 282"/>
              <a:gd name="T38" fmla="*/ 330200 w 394"/>
              <a:gd name="T39" fmla="*/ 446088 h 282"/>
              <a:gd name="T40" fmla="*/ 365125 w 394"/>
              <a:gd name="T41" fmla="*/ 446088 h 282"/>
              <a:gd name="T42" fmla="*/ 400050 w 394"/>
              <a:gd name="T43" fmla="*/ 446088 h 282"/>
              <a:gd name="T44" fmla="*/ 447675 w 394"/>
              <a:gd name="T45" fmla="*/ 446088 h 282"/>
              <a:gd name="T46" fmla="*/ 482600 w 394"/>
              <a:gd name="T47" fmla="*/ 446088 h 282"/>
              <a:gd name="T48" fmla="*/ 517525 w 394"/>
              <a:gd name="T49" fmla="*/ 434975 h 282"/>
              <a:gd name="T50" fmla="*/ 552450 w 394"/>
              <a:gd name="T51" fmla="*/ 434975 h 282"/>
              <a:gd name="T52" fmla="*/ 588963 w 394"/>
              <a:gd name="T53" fmla="*/ 434975 h 282"/>
              <a:gd name="T54" fmla="*/ 623888 w 394"/>
              <a:gd name="T55" fmla="*/ 398462 h 282"/>
              <a:gd name="T56" fmla="*/ 623888 w 394"/>
              <a:gd name="T57" fmla="*/ 363537 h 282"/>
              <a:gd name="T58" fmla="*/ 611188 w 394"/>
              <a:gd name="T59" fmla="*/ 328612 h 282"/>
              <a:gd name="T60" fmla="*/ 588963 w 394"/>
              <a:gd name="T61" fmla="*/ 293687 h 282"/>
              <a:gd name="T62" fmla="*/ 565150 w 394"/>
              <a:gd name="T63" fmla="*/ 257175 h 282"/>
              <a:gd name="T64" fmla="*/ 541338 w 394"/>
              <a:gd name="T65" fmla="*/ 222250 h 282"/>
              <a:gd name="T66" fmla="*/ 517525 w 394"/>
              <a:gd name="T67" fmla="*/ 187325 h 282"/>
              <a:gd name="T68" fmla="*/ 506413 w 394"/>
              <a:gd name="T69" fmla="*/ 152400 h 282"/>
              <a:gd name="T70" fmla="*/ 482600 w 394"/>
              <a:gd name="T71" fmla="*/ 117475 h 282"/>
              <a:gd name="T72" fmla="*/ 471488 w 394"/>
              <a:gd name="T73" fmla="*/ 80962 h 282"/>
              <a:gd name="T74" fmla="*/ 434975 w 394"/>
              <a:gd name="T75" fmla="*/ 58737 h 282"/>
              <a:gd name="T76" fmla="*/ 400050 w 394"/>
              <a:gd name="T77" fmla="*/ 22225 h 282"/>
              <a:gd name="T78" fmla="*/ 354012 w 394"/>
              <a:gd name="T79" fmla="*/ 0 h 282"/>
              <a:gd name="T80" fmla="*/ 317500 w 394"/>
              <a:gd name="T81" fmla="*/ 0 h 282"/>
              <a:gd name="T82" fmla="*/ 282575 w 394"/>
              <a:gd name="T83" fmla="*/ 0 h 282"/>
              <a:gd name="T84" fmla="*/ 247650 w 394"/>
              <a:gd name="T85" fmla="*/ 0 h 282"/>
              <a:gd name="T86" fmla="*/ 212725 w 394"/>
              <a:gd name="T87" fmla="*/ 11112 h 282"/>
              <a:gd name="T88" fmla="*/ 176212 w 394"/>
              <a:gd name="T89" fmla="*/ 46037 h 282"/>
              <a:gd name="T90" fmla="*/ 141288 w 394"/>
              <a:gd name="T91" fmla="*/ 58737 h 282"/>
              <a:gd name="T92" fmla="*/ 114300 w 394"/>
              <a:gd name="T93" fmla="*/ 39687 h 28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94"/>
              <a:gd name="T142" fmla="*/ 0 h 282"/>
              <a:gd name="T143" fmla="*/ 394 w 394"/>
              <a:gd name="T144" fmla="*/ 282 h 28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94" h="282">
                <a:moveTo>
                  <a:pt x="72" y="25"/>
                </a:moveTo>
                <a:lnTo>
                  <a:pt x="89" y="51"/>
                </a:lnTo>
                <a:lnTo>
                  <a:pt x="74" y="74"/>
                </a:lnTo>
                <a:lnTo>
                  <a:pt x="60" y="96"/>
                </a:lnTo>
                <a:lnTo>
                  <a:pt x="52" y="118"/>
                </a:lnTo>
                <a:lnTo>
                  <a:pt x="45" y="140"/>
                </a:lnTo>
                <a:lnTo>
                  <a:pt x="37" y="162"/>
                </a:lnTo>
                <a:lnTo>
                  <a:pt x="30" y="185"/>
                </a:lnTo>
                <a:lnTo>
                  <a:pt x="15" y="207"/>
                </a:lnTo>
                <a:lnTo>
                  <a:pt x="0" y="229"/>
                </a:lnTo>
                <a:lnTo>
                  <a:pt x="0" y="251"/>
                </a:lnTo>
                <a:lnTo>
                  <a:pt x="23" y="251"/>
                </a:lnTo>
                <a:lnTo>
                  <a:pt x="45" y="259"/>
                </a:lnTo>
                <a:lnTo>
                  <a:pt x="67" y="266"/>
                </a:lnTo>
                <a:lnTo>
                  <a:pt x="89" y="266"/>
                </a:lnTo>
                <a:lnTo>
                  <a:pt x="119" y="274"/>
                </a:lnTo>
                <a:lnTo>
                  <a:pt x="141" y="274"/>
                </a:lnTo>
                <a:lnTo>
                  <a:pt x="163" y="274"/>
                </a:lnTo>
                <a:lnTo>
                  <a:pt x="185" y="274"/>
                </a:lnTo>
                <a:lnTo>
                  <a:pt x="208" y="281"/>
                </a:lnTo>
                <a:lnTo>
                  <a:pt x="230" y="281"/>
                </a:lnTo>
                <a:lnTo>
                  <a:pt x="252" y="281"/>
                </a:lnTo>
                <a:lnTo>
                  <a:pt x="282" y="281"/>
                </a:lnTo>
                <a:lnTo>
                  <a:pt x="304" y="281"/>
                </a:lnTo>
                <a:lnTo>
                  <a:pt x="326" y="274"/>
                </a:lnTo>
                <a:lnTo>
                  <a:pt x="348" y="274"/>
                </a:lnTo>
                <a:lnTo>
                  <a:pt x="371" y="274"/>
                </a:lnTo>
                <a:lnTo>
                  <a:pt x="393" y="251"/>
                </a:lnTo>
                <a:lnTo>
                  <a:pt x="393" y="229"/>
                </a:lnTo>
                <a:lnTo>
                  <a:pt x="385" y="207"/>
                </a:lnTo>
                <a:lnTo>
                  <a:pt x="371" y="185"/>
                </a:lnTo>
                <a:lnTo>
                  <a:pt x="356" y="162"/>
                </a:lnTo>
                <a:lnTo>
                  <a:pt x="341" y="140"/>
                </a:lnTo>
                <a:lnTo>
                  <a:pt x="326" y="118"/>
                </a:lnTo>
                <a:lnTo>
                  <a:pt x="319" y="96"/>
                </a:lnTo>
                <a:lnTo>
                  <a:pt x="304" y="74"/>
                </a:lnTo>
                <a:lnTo>
                  <a:pt x="297" y="51"/>
                </a:lnTo>
                <a:lnTo>
                  <a:pt x="274" y="37"/>
                </a:lnTo>
                <a:lnTo>
                  <a:pt x="252" y="14"/>
                </a:lnTo>
                <a:lnTo>
                  <a:pt x="223" y="0"/>
                </a:lnTo>
                <a:lnTo>
                  <a:pt x="200" y="0"/>
                </a:lnTo>
                <a:lnTo>
                  <a:pt x="178" y="0"/>
                </a:lnTo>
                <a:lnTo>
                  <a:pt x="156" y="0"/>
                </a:lnTo>
                <a:lnTo>
                  <a:pt x="134" y="7"/>
                </a:lnTo>
                <a:lnTo>
                  <a:pt x="111" y="29"/>
                </a:lnTo>
                <a:lnTo>
                  <a:pt x="89" y="37"/>
                </a:lnTo>
                <a:lnTo>
                  <a:pt x="72" y="25"/>
                </a:lnTo>
              </a:path>
            </a:pathLst>
          </a:custGeom>
          <a:gradFill rotWithShape="0">
            <a:gsLst>
              <a:gs pos="0">
                <a:srgbClr val="618FFD"/>
              </a:gs>
              <a:gs pos="100000">
                <a:srgbClr val="5780E3"/>
              </a:gs>
            </a:gsLst>
            <a:lin ang="0" scaled="1"/>
          </a:gradFill>
          <a:ln w="12700" cap="rnd" cmpd="sng">
            <a:solidFill>
              <a:schemeClr val="tx1"/>
            </a:solidFill>
            <a:prstDash val="solid"/>
            <a:round/>
            <a:headEnd type="none" w="med" len="med"/>
            <a:tailEnd type="none" w="med" len="med"/>
          </a:ln>
        </p:spPr>
        <p:txBody>
          <a:bodyPr/>
          <a:lstStyle/>
          <a:p>
            <a:endParaRPr lang="en-US"/>
          </a:p>
        </p:txBody>
      </p:sp>
      <p:sp>
        <p:nvSpPr>
          <p:cNvPr id="2101" name="Rectangle 53" title="Part of the complete the drawing of a confined space rescue"/>
          <p:cNvSpPr>
            <a:spLocks noChangeArrowheads="1"/>
          </p:cNvSpPr>
          <p:nvPr/>
        </p:nvSpPr>
        <p:spPr bwMode="auto">
          <a:xfrm rot="960000">
            <a:off x="3316288" y="493713"/>
            <a:ext cx="106362" cy="3910012"/>
          </a:xfrm>
          <a:prstGeom prst="rect">
            <a:avLst/>
          </a:prstGeom>
          <a:solidFill>
            <a:schemeClr val="hlink"/>
          </a:solidFill>
          <a:ln w="12700">
            <a:solidFill>
              <a:schemeClr val="tx1"/>
            </a:solidFill>
            <a:miter lim="800000"/>
            <a:headEnd/>
            <a:tailEnd/>
          </a:ln>
        </p:spPr>
        <p:txBody>
          <a:bodyPr wrap="none" anchor="ctr"/>
          <a:lstStyle/>
          <a:p>
            <a:endParaRPr lang="en-US"/>
          </a:p>
        </p:txBody>
      </p:sp>
      <p:sp>
        <p:nvSpPr>
          <p:cNvPr id="2102" name="Line 54" title="Part of the complete the drawing of a confined space rescue"/>
          <p:cNvSpPr>
            <a:spLocks noChangeShapeType="1"/>
          </p:cNvSpPr>
          <p:nvPr/>
        </p:nvSpPr>
        <p:spPr bwMode="auto">
          <a:xfrm>
            <a:off x="3543300" y="2400300"/>
            <a:ext cx="0" cy="152400"/>
          </a:xfrm>
          <a:prstGeom prst="line">
            <a:avLst/>
          </a:prstGeom>
          <a:noFill/>
          <a:ln w="76200">
            <a:solidFill>
              <a:srgbClr val="FE9B03"/>
            </a:solidFill>
            <a:round/>
            <a:headEnd/>
            <a:tailEnd/>
          </a:ln>
        </p:spPr>
        <p:txBody>
          <a:bodyPr wrap="none" anchor="ctr"/>
          <a:lstStyle/>
          <a:p>
            <a:endParaRPr lang="en-US"/>
          </a:p>
        </p:txBody>
      </p:sp>
      <p:sp>
        <p:nvSpPr>
          <p:cNvPr id="2103" name="Line 55" title="Part of the complete the drawing of a confined space rescue"/>
          <p:cNvSpPr>
            <a:spLocks noChangeShapeType="1"/>
          </p:cNvSpPr>
          <p:nvPr/>
        </p:nvSpPr>
        <p:spPr bwMode="auto">
          <a:xfrm flipH="1" flipV="1">
            <a:off x="3467100" y="3543300"/>
            <a:ext cx="609600" cy="152400"/>
          </a:xfrm>
          <a:prstGeom prst="line">
            <a:avLst/>
          </a:prstGeom>
          <a:noFill/>
          <a:ln w="76200">
            <a:solidFill>
              <a:srgbClr val="FE9B03"/>
            </a:solidFill>
            <a:round/>
            <a:headEnd/>
            <a:tailEnd/>
          </a:ln>
        </p:spPr>
        <p:txBody>
          <a:bodyPr wrap="none" anchor="ctr"/>
          <a:lstStyle/>
          <a:p>
            <a:endParaRPr lang="en-US"/>
          </a:p>
        </p:txBody>
      </p:sp>
    </p:spTree>
    <p:extLst>
      <p:ext uri="{BB962C8B-B14F-4D97-AF65-F5344CB8AC3E}">
        <p14:creationId xmlns:p14="http://schemas.microsoft.com/office/powerpoint/2010/main" val="3252420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2286000" y="304800"/>
            <a:ext cx="7772400" cy="1143000"/>
          </a:xfrm>
        </p:spPr>
        <p:txBody>
          <a:bodyPr>
            <a:normAutofit fontScale="90000"/>
          </a:bodyPr>
          <a:lstStyle/>
          <a:p>
            <a:pPr>
              <a:defRPr/>
            </a:pPr>
            <a:r>
              <a:rPr lang="en-US" dirty="0" smtClean="0"/>
              <a:t>Confined Space Rescue</a:t>
            </a:r>
            <a:br>
              <a:rPr lang="en-US" dirty="0" smtClean="0"/>
            </a:br>
            <a:r>
              <a:rPr lang="en-US" dirty="0" smtClean="0"/>
              <a:t>- Who Will Respond -</a:t>
            </a:r>
          </a:p>
        </p:txBody>
      </p:sp>
      <p:sp>
        <p:nvSpPr>
          <p:cNvPr id="66563" name="Rectangle 4"/>
          <p:cNvSpPr>
            <a:spLocks noGrp="1" noChangeArrowheads="1"/>
          </p:cNvSpPr>
          <p:nvPr>
            <p:ph type="body" sz="half" idx="2"/>
          </p:nvPr>
        </p:nvSpPr>
        <p:spPr/>
        <p:txBody>
          <a:bodyPr/>
          <a:lstStyle/>
          <a:p>
            <a:pPr>
              <a:buFont typeface="Monotype Sorts" pitchFamily="2" charset="2"/>
              <a:buNone/>
            </a:pPr>
            <a:r>
              <a:rPr lang="en-US" sz="2800" dirty="0">
                <a:solidFill>
                  <a:schemeClr val="bg2"/>
                </a:solidFill>
              </a:rPr>
              <a:t>	</a:t>
            </a:r>
            <a:r>
              <a:rPr lang="en-US" sz="2800" dirty="0"/>
              <a:t>In House Rescue?</a:t>
            </a:r>
          </a:p>
          <a:p>
            <a:pPr>
              <a:buFont typeface="Monotype Sorts" pitchFamily="2" charset="2"/>
              <a:buNone/>
            </a:pPr>
            <a:r>
              <a:rPr lang="en-US" sz="2800" dirty="0"/>
              <a:t>	Fire Department?</a:t>
            </a:r>
          </a:p>
          <a:p>
            <a:pPr>
              <a:buFont typeface="Monotype Sorts" pitchFamily="2" charset="2"/>
              <a:buNone/>
            </a:pPr>
            <a:r>
              <a:rPr lang="en-US" sz="2800" dirty="0"/>
              <a:t>	Rescue Squad?</a:t>
            </a:r>
          </a:p>
          <a:p>
            <a:pPr>
              <a:buFont typeface="Monotype Sorts" pitchFamily="2" charset="2"/>
              <a:buNone/>
            </a:pPr>
            <a:r>
              <a:rPr lang="en-US" sz="2800" dirty="0"/>
              <a:t>	</a:t>
            </a:r>
          </a:p>
          <a:p>
            <a:pPr>
              <a:buFont typeface="Monotype Sorts" pitchFamily="2" charset="2"/>
              <a:buNone/>
            </a:pPr>
            <a:r>
              <a:rPr lang="en-US" sz="2800" dirty="0"/>
              <a:t>	Prior to confined space entry, rescue services must be identified.  </a:t>
            </a:r>
          </a:p>
        </p:txBody>
      </p:sp>
      <p:pic>
        <p:nvPicPr>
          <p:cNvPr id="9218" name="Picture 2" title="Image of a fire stati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0" y="4343400"/>
            <a:ext cx="3355776" cy="2246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title="Image of a rescue truck"/>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71702" y="1524000"/>
            <a:ext cx="3314698" cy="248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8066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2209800" y="152400"/>
            <a:ext cx="7772400" cy="1447800"/>
          </a:xfrm>
        </p:spPr>
        <p:txBody>
          <a:bodyPr/>
          <a:lstStyle/>
          <a:p>
            <a:pPr>
              <a:defRPr/>
            </a:pPr>
            <a:r>
              <a:rPr lang="en-US" dirty="0" smtClean="0"/>
              <a:t>Confined Space </a:t>
            </a:r>
            <a:br>
              <a:rPr lang="en-US" dirty="0" smtClean="0"/>
            </a:br>
            <a:r>
              <a:rPr lang="en-US" dirty="0" smtClean="0"/>
              <a:t>Rescue Services</a:t>
            </a:r>
          </a:p>
        </p:txBody>
      </p:sp>
      <p:sp>
        <p:nvSpPr>
          <p:cNvPr id="67587" name="Rectangle 3"/>
          <p:cNvSpPr>
            <a:spLocks noGrp="1" noChangeArrowheads="1"/>
          </p:cNvSpPr>
          <p:nvPr>
            <p:ph type="body" sz="half" idx="1"/>
          </p:nvPr>
        </p:nvSpPr>
        <p:spPr>
          <a:xfrm>
            <a:off x="1981200" y="1981200"/>
            <a:ext cx="4038600" cy="4114800"/>
          </a:xfrm>
        </p:spPr>
        <p:txBody>
          <a:bodyPr/>
          <a:lstStyle/>
          <a:p>
            <a:pPr>
              <a:lnSpc>
                <a:spcPct val="90000"/>
              </a:lnSpc>
              <a:buFont typeface="Monotype Sorts" pitchFamily="2" charset="2"/>
              <a:buNone/>
            </a:pPr>
            <a:r>
              <a:rPr lang="en-US" sz="2800" dirty="0">
                <a:solidFill>
                  <a:schemeClr val="bg2"/>
                </a:solidFill>
              </a:rPr>
              <a:t>	</a:t>
            </a:r>
            <a:r>
              <a:rPr lang="en-US" sz="2800" dirty="0"/>
              <a:t>Must evaluate your confined spaces.</a:t>
            </a:r>
          </a:p>
          <a:p>
            <a:pPr>
              <a:lnSpc>
                <a:spcPct val="90000"/>
              </a:lnSpc>
              <a:buFont typeface="Monotype Sorts" pitchFamily="2" charset="2"/>
              <a:buNone/>
            </a:pPr>
            <a:endParaRPr lang="en-US" sz="900" dirty="0"/>
          </a:p>
          <a:p>
            <a:pPr>
              <a:lnSpc>
                <a:spcPct val="90000"/>
              </a:lnSpc>
              <a:buFont typeface="Monotype Sorts" pitchFamily="2" charset="2"/>
              <a:buNone/>
            </a:pPr>
            <a:r>
              <a:rPr lang="en-US" sz="2800" dirty="0"/>
              <a:t>	Be provided access for training at your facilities and …</a:t>
            </a:r>
          </a:p>
          <a:p>
            <a:pPr>
              <a:lnSpc>
                <a:spcPct val="90000"/>
              </a:lnSpc>
              <a:buFont typeface="Monotype Sorts" pitchFamily="2" charset="2"/>
              <a:buNone/>
            </a:pPr>
            <a:r>
              <a:rPr lang="en-US" sz="2800" dirty="0"/>
              <a:t> 	If they don’t have the proper rescue equipment then you must provide it.</a:t>
            </a:r>
          </a:p>
        </p:txBody>
      </p:sp>
      <p:pic>
        <p:nvPicPr>
          <p:cNvPr id="10242" name="Picture 2" title="Image of a rescue fire truck"/>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09716" y="2743200"/>
            <a:ext cx="4533900" cy="2720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6248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Image of Farm equipment -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6507" y="228600"/>
            <a:ext cx="4203193" cy="2560320"/>
          </a:xfrm>
          <a:prstGeom prst="rect">
            <a:avLst/>
          </a:prstGeom>
        </p:spPr>
      </p:pic>
      <p:sp>
        <p:nvSpPr>
          <p:cNvPr id="6" name="TextBox 5"/>
          <p:cNvSpPr txBox="1"/>
          <p:nvPr/>
        </p:nvSpPr>
        <p:spPr>
          <a:xfrm>
            <a:off x="1358381" y="2865667"/>
            <a:ext cx="4203193" cy="369332"/>
          </a:xfrm>
          <a:prstGeom prst="rect">
            <a:avLst/>
          </a:prstGeom>
          <a:noFill/>
        </p:spPr>
        <p:txBody>
          <a:bodyPr wrap="square" rtlCol="0">
            <a:spAutoFit/>
          </a:bodyPr>
          <a:lstStyle/>
          <a:p>
            <a:r>
              <a:rPr lang="en-US" dirty="0" smtClean="0"/>
              <a:t>4500-9600 gallons.  51,150-106,500 lbs.</a:t>
            </a:r>
            <a:endParaRPr lang="en-US" dirty="0"/>
          </a:p>
        </p:txBody>
      </p:sp>
      <p:pic>
        <p:nvPicPr>
          <p:cNvPr id="8" name="Picture 7" title="Image of Farm equipment - 2"/>
          <p:cNvPicPr>
            <a:picLocks noChangeAspect="1"/>
          </p:cNvPicPr>
          <p:nvPr/>
        </p:nvPicPr>
        <p:blipFill>
          <a:blip r:embed="rId4"/>
          <a:stretch>
            <a:fillRect/>
          </a:stretch>
        </p:blipFill>
        <p:spPr>
          <a:xfrm>
            <a:off x="491624" y="3509319"/>
            <a:ext cx="4964472" cy="3291840"/>
          </a:xfrm>
          <a:prstGeom prst="rect">
            <a:avLst/>
          </a:prstGeom>
        </p:spPr>
      </p:pic>
      <p:pic>
        <p:nvPicPr>
          <p:cNvPr id="9" name="Picture 2" descr="http://i1.ytimg.com/vi/BEt6OF8XgaU/hqdefault.jpg" title="Image of Farm equipment - 3"/>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009556" y="400359"/>
            <a:ext cx="5029848" cy="28346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www.jameswayfarmeq.com/cms/controller/services/Thumbnail.ashx?fileName=/media/jamesway_page.photo/agricultural_machinery_dbl_disc_app_main.jpg" title="Image of Farm equipment - 4"/>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121845" y="3417879"/>
            <a:ext cx="4917559" cy="338328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hidden="1"/>
          <p:cNvSpPr>
            <a:spLocks noGrp="1"/>
          </p:cNvSpPr>
          <p:nvPr>
            <p:ph type="title"/>
          </p:nvPr>
        </p:nvSpPr>
        <p:spPr/>
        <p:txBody>
          <a:bodyPr/>
          <a:lstStyle/>
          <a:p>
            <a:r>
              <a:rPr lang="en-US" dirty="0" smtClean="0"/>
              <a:t>Farm Machinery</a:t>
            </a:r>
            <a:endParaRPr lang="en-US" dirty="0"/>
          </a:p>
        </p:txBody>
      </p:sp>
    </p:spTree>
    <p:extLst>
      <p:ext uri="{BB962C8B-B14F-4D97-AF65-F5344CB8AC3E}">
        <p14:creationId xmlns:p14="http://schemas.microsoft.com/office/powerpoint/2010/main" val="3010813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idx="4294967295"/>
          </p:nvPr>
        </p:nvSpPr>
        <p:spPr>
          <a:xfrm>
            <a:off x="2895600" y="304800"/>
            <a:ext cx="7772400" cy="1143000"/>
          </a:xfrm>
        </p:spPr>
        <p:txBody>
          <a:bodyPr/>
          <a:lstStyle/>
          <a:p>
            <a:pPr>
              <a:defRPr/>
            </a:pPr>
            <a:r>
              <a:rPr lang="en-US" dirty="0" smtClean="0"/>
              <a:t>Confined Space </a:t>
            </a:r>
            <a:r>
              <a:rPr lang="en-US" dirty="0" smtClean="0"/>
              <a:t>Rescue  </a:t>
            </a:r>
            <a:endParaRPr lang="en-US" dirty="0" smtClean="0"/>
          </a:p>
        </p:txBody>
      </p:sp>
      <p:sp>
        <p:nvSpPr>
          <p:cNvPr id="68611" name="Rectangle 3"/>
          <p:cNvSpPr>
            <a:spLocks noGrp="1" noChangeArrowheads="1"/>
          </p:cNvSpPr>
          <p:nvPr>
            <p:ph type="body" sz="half" idx="4294967295"/>
          </p:nvPr>
        </p:nvSpPr>
        <p:spPr>
          <a:xfrm>
            <a:off x="990600" y="1812471"/>
            <a:ext cx="3810000" cy="4114800"/>
          </a:xfrm>
        </p:spPr>
        <p:txBody>
          <a:bodyPr/>
          <a:lstStyle/>
          <a:p>
            <a:pPr algn="ctr">
              <a:buFont typeface="Monotype Sorts" pitchFamily="2" charset="2"/>
              <a:buNone/>
            </a:pPr>
            <a:r>
              <a:rPr lang="en-US" sz="2800" b="1" dirty="0">
                <a:solidFill>
                  <a:schemeClr val="hlink"/>
                </a:solidFill>
              </a:rPr>
              <a:t>REMEMBER</a:t>
            </a:r>
            <a:endParaRPr lang="en-US" sz="2800" dirty="0">
              <a:solidFill>
                <a:schemeClr val="bg2"/>
              </a:solidFill>
            </a:endParaRPr>
          </a:p>
          <a:p>
            <a:pPr>
              <a:buFont typeface="Monotype Sorts" pitchFamily="2" charset="2"/>
              <a:buNone/>
            </a:pPr>
            <a:endParaRPr lang="en-US" sz="2800" dirty="0">
              <a:solidFill>
                <a:schemeClr val="bg2"/>
              </a:solidFill>
            </a:endParaRPr>
          </a:p>
          <a:p>
            <a:pPr algn="ctr">
              <a:buFont typeface="Monotype Sorts" pitchFamily="2" charset="2"/>
              <a:buNone/>
            </a:pPr>
            <a:r>
              <a:rPr lang="en-US" sz="2800" dirty="0">
                <a:solidFill>
                  <a:schemeClr val="bg2"/>
                </a:solidFill>
              </a:rPr>
              <a:t>	</a:t>
            </a:r>
            <a:r>
              <a:rPr lang="en-US" sz="2800" dirty="0"/>
              <a:t>Proper planning  and training for confined space rescue can make the difference between rescue or recovery. </a:t>
            </a:r>
          </a:p>
        </p:txBody>
      </p:sp>
      <p:pic>
        <p:nvPicPr>
          <p:cNvPr id="3" name="Picture 2" title="Image of training for confined space rescue"/>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623872" y="1812471"/>
            <a:ext cx="5044128" cy="4846320"/>
          </a:xfrm>
          <a:prstGeom prst="rect">
            <a:avLst/>
          </a:prstGeom>
        </p:spPr>
      </p:pic>
    </p:spTree>
    <p:extLst>
      <p:ext uri="{BB962C8B-B14F-4D97-AF65-F5344CB8AC3E}">
        <p14:creationId xmlns:p14="http://schemas.microsoft.com/office/powerpoint/2010/main" val="1228040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3048001" y="1600200"/>
            <a:ext cx="7364413" cy="4343400"/>
          </a:xfrm>
        </p:spPr>
        <p:txBody>
          <a:bodyPr>
            <a:normAutofit fontScale="62500" lnSpcReduction="20000"/>
          </a:bodyPr>
          <a:lstStyle/>
          <a:p>
            <a:pPr marL="0" indent="0">
              <a:buNone/>
              <a:defRPr/>
            </a:pPr>
            <a:r>
              <a:rPr lang="en-US" b="1" dirty="0" smtClean="0"/>
              <a:t>Enforcement Guidance for Small Farming Operations</a:t>
            </a:r>
          </a:p>
          <a:p>
            <a:pPr>
              <a:buFontTx/>
              <a:buNone/>
              <a:defRPr/>
            </a:pPr>
            <a:r>
              <a:rPr lang="en-US" dirty="0" smtClean="0"/>
              <a:t>The Appropriations Act exempts small farming operations from enforcement of </a:t>
            </a:r>
            <a:r>
              <a:rPr lang="en-US" u="sng" dirty="0" smtClean="0"/>
              <a:t>all</a:t>
            </a:r>
            <a:r>
              <a:rPr lang="en-US" dirty="0" smtClean="0"/>
              <a:t> rules, regulations, standards or orders under the Occupational Safety and Health Act. A farming operation is </a:t>
            </a:r>
            <a:r>
              <a:rPr lang="en-US" b="1" dirty="0" smtClean="0"/>
              <a:t>exempt</a:t>
            </a:r>
            <a:r>
              <a:rPr lang="en-US" dirty="0" smtClean="0"/>
              <a:t> from </a:t>
            </a:r>
            <a:r>
              <a:rPr lang="en-US" b="1" dirty="0" smtClean="0"/>
              <a:t>all</a:t>
            </a:r>
            <a:r>
              <a:rPr lang="en-US" dirty="0" smtClean="0"/>
              <a:t> OSHA activities if it: </a:t>
            </a:r>
          </a:p>
          <a:p>
            <a:pPr>
              <a:defRPr/>
            </a:pPr>
            <a:endParaRPr lang="en-US" dirty="0" smtClean="0"/>
          </a:p>
          <a:p>
            <a:pPr>
              <a:defRPr/>
            </a:pPr>
            <a:r>
              <a:rPr lang="en-US" dirty="0" smtClean="0"/>
              <a:t>Employs </a:t>
            </a:r>
            <a:r>
              <a:rPr lang="en-US" b="1" u="sng" dirty="0" smtClean="0"/>
              <a:t>10 or fewer employees </a:t>
            </a:r>
            <a:r>
              <a:rPr lang="en-US" dirty="0" smtClean="0"/>
              <a:t>currently and at all times during the last 12 months; and </a:t>
            </a:r>
          </a:p>
          <a:p>
            <a:pPr>
              <a:defRPr/>
            </a:pPr>
            <a:r>
              <a:rPr lang="en-US" dirty="0" smtClean="0"/>
              <a:t>Has not had an active temporary labor camp during the proceeding 12 months.</a:t>
            </a:r>
          </a:p>
          <a:p>
            <a:pPr lvl="1">
              <a:buFontTx/>
              <a:buNone/>
              <a:defRPr/>
            </a:pPr>
            <a:endParaRPr lang="en-US" dirty="0" smtClean="0"/>
          </a:p>
          <a:p>
            <a:pPr lvl="1">
              <a:buFontTx/>
              <a:buNone/>
              <a:defRPr/>
            </a:pPr>
            <a:r>
              <a:rPr lang="en-US" dirty="0" smtClean="0"/>
              <a:t>Note: Family members of farm employers are not counted when determining the number of employees. </a:t>
            </a:r>
          </a:p>
          <a:p>
            <a:pPr lvl="1">
              <a:defRPr/>
            </a:pPr>
            <a:r>
              <a:rPr lang="en-US" b="1" i="1" dirty="0" smtClean="0"/>
              <a:t>Important to check with your state OSHA  since there are 25 states that match or exceed this OSHA Instruction</a:t>
            </a:r>
            <a:r>
              <a:rPr lang="en-US" dirty="0" smtClean="0"/>
              <a:t/>
            </a:r>
            <a:br>
              <a:rPr lang="en-US" dirty="0" smtClean="0"/>
            </a:br>
            <a:endParaRPr lang="en-US" dirty="0" smtClean="0"/>
          </a:p>
          <a:p>
            <a:pPr>
              <a:defRPr/>
            </a:pPr>
            <a:endParaRPr lang="en-US" dirty="0" smtClean="0"/>
          </a:p>
          <a:p>
            <a:pPr marL="0" indent="0">
              <a:buNone/>
              <a:defRPr/>
            </a:pPr>
            <a:endParaRPr lang="en-US" dirty="0"/>
          </a:p>
        </p:txBody>
      </p:sp>
      <p:sp>
        <p:nvSpPr>
          <p:cNvPr id="37893" name="Title 8"/>
          <p:cNvSpPr>
            <a:spLocks noGrp="1"/>
          </p:cNvSpPr>
          <p:nvPr>
            <p:ph type="title"/>
          </p:nvPr>
        </p:nvSpPr>
        <p:spPr>
          <a:xfrm>
            <a:off x="2209800" y="0"/>
            <a:ext cx="8229600" cy="1143000"/>
          </a:xfrm>
        </p:spPr>
        <p:txBody>
          <a:bodyPr/>
          <a:lstStyle/>
          <a:p>
            <a:r>
              <a:rPr lang="en-US" smtClean="0"/>
              <a:t>Agriculture Exemption</a:t>
            </a:r>
          </a:p>
        </p:txBody>
      </p:sp>
      <p:sp>
        <p:nvSpPr>
          <p:cNvPr id="37894" name="TextBox 6"/>
          <p:cNvSpPr txBox="1">
            <a:spLocks noChangeArrowheads="1"/>
          </p:cNvSpPr>
          <p:nvPr/>
        </p:nvSpPr>
        <p:spPr bwMode="auto">
          <a:xfrm>
            <a:off x="4114800" y="6096000"/>
            <a:ext cx="49138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i="1">
                <a:solidFill>
                  <a:schemeClr val="tx1"/>
                </a:solidFill>
                <a:latin typeface="Arial" panose="020B0604020202020204" pitchFamily="34" charset="0"/>
              </a:defRPr>
            </a:lvl1pPr>
            <a:lvl2pPr marL="742950" indent="-285750" eaLnBrk="0" hangingPunct="0">
              <a:defRPr sz="2000" i="1">
                <a:solidFill>
                  <a:schemeClr val="tx1"/>
                </a:solidFill>
                <a:latin typeface="Arial" panose="020B0604020202020204" pitchFamily="34" charset="0"/>
              </a:defRPr>
            </a:lvl2pPr>
            <a:lvl3pPr marL="1143000" indent="-228600" eaLnBrk="0" hangingPunct="0">
              <a:defRPr sz="2000" i="1">
                <a:solidFill>
                  <a:schemeClr val="tx1"/>
                </a:solidFill>
                <a:latin typeface="Arial" panose="020B0604020202020204" pitchFamily="34" charset="0"/>
              </a:defRPr>
            </a:lvl3pPr>
            <a:lvl4pPr marL="1600200" indent="-228600" eaLnBrk="0" hangingPunct="0">
              <a:defRPr sz="2000" i="1">
                <a:solidFill>
                  <a:schemeClr val="tx1"/>
                </a:solidFill>
                <a:latin typeface="Arial" panose="020B0604020202020204" pitchFamily="34" charset="0"/>
              </a:defRPr>
            </a:lvl4pPr>
            <a:lvl5pPr marL="2057400" indent="-228600" eaLnBrk="0" hangingPunct="0">
              <a:defRPr sz="2000" i="1">
                <a:solidFill>
                  <a:schemeClr val="tx1"/>
                </a:solidFill>
                <a:latin typeface="Arial" panose="020B0604020202020204" pitchFamily="34" charset="0"/>
              </a:defRPr>
            </a:lvl5pPr>
            <a:lvl6pPr marL="2514600" indent="-228600" eaLnBrk="0" fontAlgn="base" hangingPunct="0">
              <a:spcBef>
                <a:spcPct val="50000"/>
              </a:spcBef>
              <a:spcAft>
                <a:spcPct val="0"/>
              </a:spcAft>
              <a:defRPr sz="2000" i="1">
                <a:solidFill>
                  <a:schemeClr val="tx1"/>
                </a:solidFill>
                <a:latin typeface="Arial" panose="020B0604020202020204" pitchFamily="34" charset="0"/>
              </a:defRPr>
            </a:lvl6pPr>
            <a:lvl7pPr marL="2971800" indent="-228600" eaLnBrk="0" fontAlgn="base" hangingPunct="0">
              <a:spcBef>
                <a:spcPct val="50000"/>
              </a:spcBef>
              <a:spcAft>
                <a:spcPct val="0"/>
              </a:spcAft>
              <a:defRPr sz="2000" i="1">
                <a:solidFill>
                  <a:schemeClr val="tx1"/>
                </a:solidFill>
                <a:latin typeface="Arial" panose="020B0604020202020204" pitchFamily="34" charset="0"/>
              </a:defRPr>
            </a:lvl7pPr>
            <a:lvl8pPr marL="3429000" indent="-228600" eaLnBrk="0" fontAlgn="base" hangingPunct="0">
              <a:spcBef>
                <a:spcPct val="50000"/>
              </a:spcBef>
              <a:spcAft>
                <a:spcPct val="0"/>
              </a:spcAft>
              <a:defRPr sz="2000" i="1">
                <a:solidFill>
                  <a:schemeClr val="tx1"/>
                </a:solidFill>
                <a:latin typeface="Arial" panose="020B0604020202020204" pitchFamily="34" charset="0"/>
              </a:defRPr>
            </a:lvl8pPr>
            <a:lvl9pPr marL="3886200" indent="-228600" eaLnBrk="0" fontAlgn="base" hangingPunct="0">
              <a:spcBef>
                <a:spcPct val="50000"/>
              </a:spcBef>
              <a:spcAft>
                <a:spcPct val="0"/>
              </a:spcAft>
              <a:defRPr sz="2000" i="1">
                <a:solidFill>
                  <a:schemeClr val="tx1"/>
                </a:solidFill>
                <a:latin typeface="Arial" panose="020B0604020202020204" pitchFamily="34" charset="0"/>
              </a:defRPr>
            </a:lvl9pPr>
          </a:lstStyle>
          <a:p>
            <a:pPr eaLnBrk="1" hangingPunct="1"/>
            <a:r>
              <a:rPr lang="en-US" dirty="0">
                <a:solidFill>
                  <a:srgbClr val="000000"/>
                </a:solidFill>
              </a:rPr>
              <a:t>Source: OSHA Instruction CPL 02-00-051</a:t>
            </a:r>
          </a:p>
        </p:txBody>
      </p:sp>
    </p:spTree>
    <p:extLst>
      <p:ext uri="{BB962C8B-B14F-4D97-AF65-F5344CB8AC3E}">
        <p14:creationId xmlns:p14="http://schemas.microsoft.com/office/powerpoint/2010/main" val="4036128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Content Placeholder 1"/>
          <p:cNvSpPr>
            <a:spLocks noGrp="1"/>
          </p:cNvSpPr>
          <p:nvPr>
            <p:ph idx="4294967295"/>
          </p:nvPr>
        </p:nvSpPr>
        <p:spPr>
          <a:xfrm>
            <a:off x="3276600" y="1676400"/>
            <a:ext cx="7391400" cy="3733800"/>
          </a:xfrm>
        </p:spPr>
        <p:txBody>
          <a:bodyPr/>
          <a:lstStyle/>
          <a:p>
            <a:pPr eaLnBrk="1" hangingPunct="1">
              <a:buFont typeface="Wingdings 2" pitchFamily="18" charset="2"/>
              <a:buNone/>
            </a:pPr>
            <a:r>
              <a:rPr lang="en-US" dirty="0" smtClean="0"/>
              <a:t>You have the right to:</a:t>
            </a:r>
          </a:p>
          <a:p>
            <a:pPr eaLnBrk="1" hangingPunct="1">
              <a:buFont typeface="Wingdings 2" pitchFamily="18" charset="2"/>
              <a:buNone/>
            </a:pPr>
            <a:endParaRPr lang="en-US" sz="1200" dirty="0"/>
          </a:p>
          <a:p>
            <a:pPr lvl="1" eaLnBrk="1" hangingPunct="1">
              <a:buFont typeface="Wingdings" pitchFamily="2" charset="2"/>
              <a:buChar char="Ø"/>
            </a:pPr>
            <a:r>
              <a:rPr lang="en-US" sz="2400" dirty="0"/>
              <a:t>A safe and healthful workplace </a:t>
            </a:r>
            <a:endParaRPr lang="en-US" sz="2400" b="1" dirty="0"/>
          </a:p>
          <a:p>
            <a:pPr lvl="1" eaLnBrk="1" hangingPunct="1">
              <a:buFont typeface="Wingdings" pitchFamily="2" charset="2"/>
              <a:buChar char="Ø"/>
            </a:pPr>
            <a:r>
              <a:rPr lang="en-US" sz="2400" dirty="0"/>
              <a:t>Know about hazardous chemicals</a:t>
            </a:r>
            <a:endParaRPr lang="en-US" sz="2400" b="1" dirty="0"/>
          </a:p>
          <a:p>
            <a:pPr lvl="1" eaLnBrk="1" hangingPunct="1">
              <a:buFont typeface="Wingdings" pitchFamily="2" charset="2"/>
              <a:buChar char="Ø"/>
            </a:pPr>
            <a:r>
              <a:rPr lang="en-US" sz="2400" dirty="0"/>
              <a:t>Information about injuries and illnesses in your workplace </a:t>
            </a:r>
            <a:endParaRPr lang="en-US" sz="2400" b="1" dirty="0"/>
          </a:p>
          <a:p>
            <a:pPr lvl="1" eaLnBrk="1" hangingPunct="1">
              <a:buFont typeface="Wingdings" pitchFamily="2" charset="2"/>
              <a:buChar char="Ø"/>
            </a:pPr>
            <a:r>
              <a:rPr lang="en-US" sz="2400" dirty="0"/>
              <a:t>Complain or request hazard correction from employer </a:t>
            </a:r>
            <a:endParaRPr lang="en-US" sz="2400" b="1" dirty="0"/>
          </a:p>
          <a:p>
            <a:pPr eaLnBrk="1" hangingPunct="1"/>
            <a:endParaRPr lang="en-US" sz="2400" dirty="0"/>
          </a:p>
        </p:txBody>
      </p:sp>
      <p:sp>
        <p:nvSpPr>
          <p:cNvPr id="2051" name="Title 2"/>
          <p:cNvSpPr>
            <a:spLocks noGrp="1"/>
          </p:cNvSpPr>
          <p:nvPr>
            <p:ph type="title" idx="4294967295"/>
          </p:nvPr>
        </p:nvSpPr>
        <p:spPr>
          <a:xfrm>
            <a:off x="1524000" y="304800"/>
            <a:ext cx="8763000" cy="1143000"/>
          </a:xfrm>
        </p:spPr>
        <p:txBody>
          <a:bodyPr/>
          <a:lstStyle/>
          <a:p>
            <a:pPr eaLnBrk="1" hangingPunct="1"/>
            <a:r>
              <a:rPr lang="en-US" sz="4000" b="1"/>
              <a:t>Employee Rights and Responsibilities</a:t>
            </a:r>
          </a:p>
        </p:txBody>
      </p:sp>
    </p:spTree>
    <p:extLst>
      <p:ext uri="{BB962C8B-B14F-4D97-AF65-F5344CB8AC3E}">
        <p14:creationId xmlns:p14="http://schemas.microsoft.com/office/powerpoint/2010/main" val="3450257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1"/>
          <p:cNvSpPr>
            <a:spLocks noGrp="1"/>
          </p:cNvSpPr>
          <p:nvPr>
            <p:ph idx="4294967295"/>
          </p:nvPr>
        </p:nvSpPr>
        <p:spPr>
          <a:xfrm>
            <a:off x="1524000" y="1676401"/>
            <a:ext cx="7467600" cy="4525963"/>
          </a:xfrm>
        </p:spPr>
        <p:txBody>
          <a:bodyPr/>
          <a:lstStyle/>
          <a:p>
            <a:pPr eaLnBrk="1" hangingPunct="1">
              <a:buFontTx/>
              <a:buNone/>
            </a:pPr>
            <a:r>
              <a:rPr lang="en-US" sz="2800" dirty="0"/>
              <a:t>You have the right to:</a:t>
            </a:r>
            <a:endParaRPr lang="en-US" dirty="0" smtClean="0"/>
          </a:p>
          <a:p>
            <a:pPr lvl="1" eaLnBrk="1" hangingPunct="1">
              <a:buFont typeface="Wingdings" pitchFamily="2" charset="2"/>
              <a:buChar char="Ø"/>
            </a:pPr>
            <a:r>
              <a:rPr lang="en-US" dirty="0" smtClean="0"/>
              <a:t>Training</a:t>
            </a:r>
            <a:endParaRPr lang="en-US" b="1" dirty="0" smtClean="0"/>
          </a:p>
          <a:p>
            <a:pPr lvl="1" eaLnBrk="1" hangingPunct="1">
              <a:buFont typeface="Wingdings" pitchFamily="2" charset="2"/>
              <a:buChar char="Ø"/>
            </a:pPr>
            <a:r>
              <a:rPr lang="en-US" dirty="0" smtClean="0"/>
              <a:t>Access to Hazard exposure and medical records</a:t>
            </a:r>
            <a:endParaRPr lang="en-US" b="1" dirty="0" smtClean="0"/>
          </a:p>
          <a:p>
            <a:pPr lvl="1" eaLnBrk="1" hangingPunct="1">
              <a:buFont typeface="Wingdings" pitchFamily="2" charset="2"/>
              <a:buChar char="Ø"/>
            </a:pPr>
            <a:r>
              <a:rPr lang="en-US" dirty="0" smtClean="0"/>
              <a:t>File a complaint with OSHA</a:t>
            </a:r>
            <a:endParaRPr lang="en-US" b="1" dirty="0" smtClean="0"/>
          </a:p>
          <a:p>
            <a:pPr lvl="1" eaLnBrk="1" hangingPunct="1">
              <a:buFont typeface="Wingdings" pitchFamily="2" charset="2"/>
              <a:buChar char="Ø"/>
            </a:pPr>
            <a:r>
              <a:rPr lang="en-US" dirty="0" smtClean="0"/>
              <a:t>Participate in an OSHA inspection</a:t>
            </a:r>
            <a:endParaRPr lang="en-US" b="1" dirty="0" smtClean="0"/>
          </a:p>
          <a:p>
            <a:pPr lvl="1" eaLnBrk="1" hangingPunct="1">
              <a:buFont typeface="Wingdings" pitchFamily="2" charset="2"/>
              <a:buChar char="Ø"/>
            </a:pPr>
            <a:r>
              <a:rPr lang="en-US" dirty="0" smtClean="0"/>
              <a:t>Be free from retaliation for exercising safety and health rights</a:t>
            </a:r>
          </a:p>
        </p:txBody>
      </p:sp>
      <p:sp>
        <p:nvSpPr>
          <p:cNvPr id="3075" name="Title 2"/>
          <p:cNvSpPr>
            <a:spLocks noGrp="1"/>
          </p:cNvSpPr>
          <p:nvPr>
            <p:ph type="title" idx="4294967295"/>
          </p:nvPr>
        </p:nvSpPr>
        <p:spPr>
          <a:xfrm>
            <a:off x="1524000" y="228600"/>
            <a:ext cx="8492836" cy="1143000"/>
          </a:xfrm>
        </p:spPr>
        <p:txBody>
          <a:bodyPr/>
          <a:lstStyle/>
          <a:p>
            <a:pPr eaLnBrk="1" hangingPunct="1"/>
            <a:r>
              <a:rPr lang="en-US" sz="4000" b="1" dirty="0"/>
              <a:t>Employee Rights and </a:t>
            </a:r>
            <a:r>
              <a:rPr lang="en-US" sz="4000" b="1" dirty="0" smtClean="0"/>
              <a:t>Responsibilities </a:t>
            </a:r>
            <a:endParaRPr lang="en-US" sz="4000" b="1" dirty="0"/>
          </a:p>
        </p:txBody>
      </p:sp>
    </p:spTree>
    <p:extLst>
      <p:ext uri="{BB962C8B-B14F-4D97-AF65-F5344CB8AC3E}">
        <p14:creationId xmlns:p14="http://schemas.microsoft.com/office/powerpoint/2010/main" val="36883622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1"/>
          <p:cNvSpPr>
            <a:spLocks noGrp="1"/>
          </p:cNvSpPr>
          <p:nvPr>
            <p:ph idx="4294967295"/>
          </p:nvPr>
        </p:nvSpPr>
        <p:spPr>
          <a:xfrm>
            <a:off x="1524000" y="1828801"/>
            <a:ext cx="8305800" cy="4525963"/>
          </a:xfrm>
        </p:spPr>
        <p:txBody>
          <a:bodyPr/>
          <a:lstStyle/>
          <a:p>
            <a:pPr eaLnBrk="1" hangingPunct="1">
              <a:buFont typeface="Wingdings 2" pitchFamily="18" charset="2"/>
              <a:buChar char=""/>
            </a:pPr>
            <a:r>
              <a:rPr lang="en-US" sz="2600" dirty="0"/>
              <a:t>OSHA website: </a:t>
            </a:r>
            <a:r>
              <a:rPr lang="en-US" sz="2600" dirty="0">
                <a:hlinkClick r:id="rId3" tooltip="Web Address for OSHA.gov"/>
              </a:rPr>
              <a:t>www.osha.gov</a:t>
            </a:r>
            <a:r>
              <a:rPr lang="en-US" sz="2600" dirty="0"/>
              <a:t> and OSHA offices: Call or Write (800-321-OSHA) </a:t>
            </a:r>
          </a:p>
          <a:p>
            <a:pPr eaLnBrk="1" hangingPunct="1">
              <a:buFont typeface="Wingdings 2" pitchFamily="18" charset="2"/>
              <a:buChar char=""/>
            </a:pPr>
            <a:r>
              <a:rPr lang="en-US" sz="2600" dirty="0"/>
              <a:t>Compliance Assistance Specialists in the area offices </a:t>
            </a:r>
          </a:p>
          <a:p>
            <a:pPr eaLnBrk="1" hangingPunct="1">
              <a:buFont typeface="Wingdings 2" pitchFamily="18" charset="2"/>
              <a:buChar char=""/>
            </a:pPr>
            <a:r>
              <a:rPr lang="en-US" sz="2600" dirty="0"/>
              <a:t>National Institute for Occupational Safety and Health (NIOSH) – OSHA’s sister agency</a:t>
            </a:r>
          </a:p>
          <a:p>
            <a:pPr eaLnBrk="1" hangingPunct="1">
              <a:buFont typeface="Wingdings 2" pitchFamily="18" charset="2"/>
              <a:buChar char=""/>
            </a:pPr>
            <a:r>
              <a:rPr lang="en-US" sz="2600" dirty="0"/>
              <a:t>OSHA Training Institute Education Centers</a:t>
            </a:r>
          </a:p>
          <a:p>
            <a:pPr eaLnBrk="1" hangingPunct="1">
              <a:buFont typeface="Wingdings 2" pitchFamily="18" charset="2"/>
              <a:buChar char=""/>
            </a:pPr>
            <a:r>
              <a:rPr lang="en-US" sz="2600" dirty="0"/>
              <a:t>Doctors, nurses, other health care providers</a:t>
            </a:r>
          </a:p>
          <a:p>
            <a:pPr eaLnBrk="1" hangingPunct="1">
              <a:buFont typeface="Wingdings 2" pitchFamily="18" charset="2"/>
              <a:buChar char=""/>
            </a:pPr>
            <a:r>
              <a:rPr lang="en-US" sz="2600" dirty="0"/>
              <a:t>Public libraries</a:t>
            </a:r>
          </a:p>
          <a:p>
            <a:pPr eaLnBrk="1" hangingPunct="1">
              <a:buFont typeface="Wingdings 2" pitchFamily="18" charset="2"/>
              <a:buChar char=""/>
            </a:pPr>
            <a:r>
              <a:rPr lang="en-US" sz="2600" dirty="0"/>
              <a:t>Other local, community-based resources</a:t>
            </a:r>
          </a:p>
        </p:txBody>
      </p:sp>
      <p:sp>
        <p:nvSpPr>
          <p:cNvPr id="4099" name="Title 2"/>
          <p:cNvSpPr>
            <a:spLocks noGrp="1"/>
          </p:cNvSpPr>
          <p:nvPr>
            <p:ph type="title" idx="4294967295"/>
          </p:nvPr>
        </p:nvSpPr>
        <p:spPr>
          <a:xfrm>
            <a:off x="1523999" y="381000"/>
            <a:ext cx="8617527" cy="1143000"/>
          </a:xfrm>
        </p:spPr>
        <p:txBody>
          <a:bodyPr/>
          <a:lstStyle/>
          <a:p>
            <a:pPr eaLnBrk="1" hangingPunct="1"/>
            <a:r>
              <a:rPr lang="en-US" sz="4000" b="1" dirty="0" smtClean="0"/>
              <a:t> Employee </a:t>
            </a:r>
            <a:r>
              <a:rPr lang="en-US" sz="4000" b="1" dirty="0"/>
              <a:t>Rights and </a:t>
            </a:r>
            <a:r>
              <a:rPr lang="en-US" sz="4000" b="1" dirty="0" smtClean="0"/>
              <a:t>Responsibilities </a:t>
            </a:r>
            <a:endParaRPr lang="en-US" sz="4000" b="1" dirty="0"/>
          </a:p>
        </p:txBody>
      </p:sp>
    </p:spTree>
    <p:extLst>
      <p:ext uri="{BB962C8B-B14F-4D97-AF65-F5344CB8AC3E}">
        <p14:creationId xmlns:p14="http://schemas.microsoft.com/office/powerpoint/2010/main" val="1543316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2209800" y="228600"/>
            <a:ext cx="7772400" cy="838200"/>
          </a:xfrm>
        </p:spPr>
        <p:txBody>
          <a:bodyPr/>
          <a:lstStyle/>
          <a:p>
            <a:pPr>
              <a:defRPr/>
            </a:pPr>
            <a:r>
              <a:rPr lang="en-US" dirty="0" smtClean="0">
                <a:effectLst>
                  <a:outerShdw blurRad="38100" dist="38100" dir="2700000" algn="tl">
                    <a:srgbClr val="FFFFFF"/>
                  </a:outerShdw>
                </a:effectLst>
              </a:rPr>
              <a:t>Summary</a:t>
            </a:r>
          </a:p>
        </p:txBody>
      </p:sp>
      <p:sp>
        <p:nvSpPr>
          <p:cNvPr id="69635" name="Rectangle 3"/>
          <p:cNvSpPr>
            <a:spLocks noGrp="1" noChangeArrowheads="1"/>
          </p:cNvSpPr>
          <p:nvPr>
            <p:ph idx="1"/>
          </p:nvPr>
        </p:nvSpPr>
        <p:spPr>
          <a:xfrm>
            <a:off x="1828800" y="1371600"/>
            <a:ext cx="8382000" cy="4419600"/>
          </a:xfrm>
        </p:spPr>
        <p:txBody>
          <a:bodyPr/>
          <a:lstStyle/>
          <a:p>
            <a:pPr>
              <a:lnSpc>
                <a:spcPct val="90000"/>
              </a:lnSpc>
              <a:buFont typeface="Monotype Sorts" pitchFamily="2" charset="2"/>
              <a:buNone/>
            </a:pPr>
            <a:r>
              <a:rPr lang="en-US" sz="2800" dirty="0">
                <a:solidFill>
                  <a:schemeClr val="bg2"/>
                </a:solidFill>
              </a:rPr>
              <a:t>	</a:t>
            </a:r>
            <a:r>
              <a:rPr lang="en-US" sz="3600" dirty="0"/>
              <a:t>Confined spaces are entered safely every day.  However, for them to be entered safely, specific procedures must be followed.</a:t>
            </a:r>
          </a:p>
          <a:p>
            <a:pPr>
              <a:lnSpc>
                <a:spcPct val="90000"/>
              </a:lnSpc>
              <a:buFont typeface="Monotype Sorts" pitchFamily="2" charset="2"/>
              <a:buNone/>
            </a:pPr>
            <a:r>
              <a:rPr lang="en-US" sz="3600" dirty="0"/>
              <a:t>	It is hoped that the information provided in this program gives you the information needed to enter the spaces that you may encounter safely.</a:t>
            </a:r>
          </a:p>
        </p:txBody>
      </p:sp>
    </p:spTree>
    <p:extLst>
      <p:ext uri="{BB962C8B-B14F-4D97-AF65-F5344CB8AC3E}">
        <p14:creationId xmlns:p14="http://schemas.microsoft.com/office/powerpoint/2010/main" val="798702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OSHA Whistleblower Fact Sheet"/>
          <p:cNvPicPr>
            <a:picLocks noChangeAspect="1" noChangeArrowheads="1"/>
          </p:cNvPicPr>
          <p:nvPr/>
        </p:nvPicPr>
        <p:blipFill>
          <a:blip r:embed="rId3" cstate="email">
            <a:extLst>
              <a:ext uri="{28A0092B-C50C-407E-A947-70E740481C1C}">
                <a14:useLocalDpi xmlns:a14="http://schemas.microsoft.com/office/drawing/2010/main"/>
              </a:ext>
            </a:extLst>
          </a:blip>
          <a:srcRect l="30238" t="11523" r="28810" b="7713"/>
          <a:stretch>
            <a:fillRect/>
          </a:stretch>
        </p:blipFill>
        <p:spPr bwMode="auto">
          <a:xfrm>
            <a:off x="5575300" y="179388"/>
            <a:ext cx="5564188" cy="649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914400" y="609599"/>
            <a:ext cx="4258101" cy="3812275"/>
          </a:xfrm>
        </p:spPr>
        <p:txBody>
          <a:bodyPr/>
          <a:lstStyle/>
          <a:p>
            <a:pPr lvl="0" eaLnBrk="1" fontAlgn="auto" hangingPunct="1">
              <a:spcBef>
                <a:spcPts val="0"/>
              </a:spcBef>
              <a:spcAft>
                <a:spcPts val="0"/>
              </a:spcAft>
            </a:pPr>
            <a:r>
              <a:rPr lang="en-US" sz="4000" kern="1200" dirty="0" smtClean="0">
                <a:solidFill>
                  <a:srgbClr val="000000"/>
                </a:solidFill>
                <a:latin typeface="Arial Narrow"/>
                <a:ea typeface="+mn-ea"/>
                <a:cs typeface="+mn-cs"/>
              </a:rPr>
              <a:t>Whistleblower </a:t>
            </a:r>
            <a:r>
              <a:rPr lang="en-US" sz="4000" kern="1200" dirty="0">
                <a:solidFill>
                  <a:srgbClr val="000000"/>
                </a:solidFill>
                <a:latin typeface="Arial Narrow"/>
                <a:ea typeface="+mn-ea"/>
                <a:cs typeface="+mn-cs"/>
              </a:rPr>
              <a:t>Fact Sheet</a:t>
            </a:r>
            <a:br>
              <a:rPr lang="en-US" sz="4000" kern="1200" dirty="0">
                <a:solidFill>
                  <a:srgbClr val="000000"/>
                </a:solidFill>
                <a:latin typeface="Arial Narrow"/>
                <a:ea typeface="+mn-ea"/>
                <a:cs typeface="+mn-cs"/>
              </a:rPr>
            </a:br>
            <a:r>
              <a:rPr lang="en-US" sz="4000" kern="1200" dirty="0">
                <a:solidFill>
                  <a:srgbClr val="000000"/>
                </a:solidFill>
                <a:latin typeface="Arial Narrow"/>
                <a:ea typeface="+mn-ea"/>
                <a:cs typeface="+mn-cs"/>
              </a:rPr>
              <a:t>(FS 3638)</a:t>
            </a:r>
            <a:br>
              <a:rPr lang="en-US" sz="4000" kern="1200" dirty="0">
                <a:solidFill>
                  <a:srgbClr val="000000"/>
                </a:solidFill>
                <a:latin typeface="Arial Narrow"/>
                <a:ea typeface="+mn-ea"/>
                <a:cs typeface="+mn-cs"/>
              </a:rPr>
            </a:br>
            <a:endParaRPr lang="en-US" dirty="0"/>
          </a:p>
        </p:txBody>
      </p:sp>
    </p:spTree>
    <p:extLst>
      <p:ext uri="{BB962C8B-B14F-4D97-AF65-F5344CB8AC3E}">
        <p14:creationId xmlns:p14="http://schemas.microsoft.com/office/powerpoint/2010/main" val="1907704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title="Image of the OSHA Whistleblower Protection Program web pag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48200" y="381000"/>
            <a:ext cx="6765925" cy="603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614149" y="1469409"/>
            <a:ext cx="3630304" cy="3252716"/>
          </a:xfrm>
        </p:spPr>
        <p:txBody>
          <a:bodyPr/>
          <a:lstStyle/>
          <a:p>
            <a:pPr lvl="0" eaLnBrk="1" fontAlgn="auto" hangingPunct="1">
              <a:spcBef>
                <a:spcPts val="0"/>
              </a:spcBef>
              <a:spcAft>
                <a:spcPts val="0"/>
              </a:spcAft>
            </a:pPr>
            <a:r>
              <a:rPr lang="en-US" sz="2800" kern="1200" dirty="0">
                <a:solidFill>
                  <a:srgbClr val="000000"/>
                </a:solidFill>
                <a:latin typeface="Arial Narrow"/>
                <a:ea typeface="+mn-ea"/>
                <a:cs typeface="+mn-cs"/>
              </a:rPr>
              <a:t>Whistle Blower Protection Program </a:t>
            </a:r>
            <a:br>
              <a:rPr lang="en-US" sz="2800" kern="1200" dirty="0">
                <a:solidFill>
                  <a:srgbClr val="000000"/>
                </a:solidFill>
                <a:latin typeface="Arial Narrow"/>
                <a:ea typeface="+mn-ea"/>
                <a:cs typeface="+mn-cs"/>
              </a:rPr>
            </a:br>
            <a:endParaRPr lang="en-US" dirty="0"/>
          </a:p>
        </p:txBody>
      </p:sp>
    </p:spTree>
    <p:extLst>
      <p:ext uri="{BB962C8B-B14F-4D97-AF65-F5344CB8AC3E}">
        <p14:creationId xmlns:p14="http://schemas.microsoft.com/office/powerpoint/2010/main" val="2615795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0" y="0"/>
            <a:ext cx="9652000" cy="914400"/>
          </a:xfrm>
        </p:spPr>
        <p:txBody>
          <a:bodyPr>
            <a:normAutofit/>
          </a:bodyPr>
          <a:lstStyle/>
          <a:p>
            <a:pPr algn="l"/>
            <a:r>
              <a:rPr lang="en-US" sz="2400" dirty="0" smtClean="0"/>
              <a:t>               Confined Space Safety – Manure Pit Entry</a:t>
            </a:r>
            <a:endParaRPr lang="en-US" sz="2400" dirty="0"/>
          </a:p>
        </p:txBody>
      </p:sp>
      <p:sp>
        <p:nvSpPr>
          <p:cNvPr id="3" name="Content Placeholder 2"/>
          <p:cNvSpPr>
            <a:spLocks noGrp="1"/>
          </p:cNvSpPr>
          <p:nvPr>
            <p:ph idx="1"/>
          </p:nvPr>
        </p:nvSpPr>
        <p:spPr>
          <a:xfrm>
            <a:off x="1358152" y="1528484"/>
            <a:ext cx="10224247" cy="4800599"/>
          </a:xfrm>
        </p:spPr>
        <p:txBody>
          <a:bodyPr>
            <a:normAutofit/>
          </a:bodyPr>
          <a:lstStyle/>
          <a:p>
            <a:pPr marL="0" indent="0">
              <a:buNone/>
            </a:pPr>
            <a:r>
              <a:rPr lang="en-US" sz="1800" b="1" dirty="0" smtClean="0"/>
              <a:t>Test Questions:</a:t>
            </a:r>
          </a:p>
          <a:p>
            <a:r>
              <a:rPr lang="en-US" sz="1800" dirty="0" smtClean="0"/>
              <a:t>Which one of the definitions is not for a “Confined Space”?</a:t>
            </a:r>
          </a:p>
          <a:p>
            <a:r>
              <a:rPr lang="en-US" sz="1800" dirty="0" smtClean="0"/>
              <a:t>What is the minimum acceptable oxygen level?</a:t>
            </a:r>
          </a:p>
          <a:p>
            <a:r>
              <a:rPr lang="en-US" sz="1800" dirty="0" smtClean="0"/>
              <a:t>Which gas is one of the 5 gases that may be found in or around a manure pit?</a:t>
            </a:r>
          </a:p>
          <a:p>
            <a:r>
              <a:rPr lang="en-US" sz="1800" dirty="0" smtClean="0"/>
              <a:t>For respiratory protection in confined space, OSHA requires fit testing annually.</a:t>
            </a:r>
          </a:p>
          <a:p>
            <a:r>
              <a:rPr lang="en-US" sz="1800" dirty="0" smtClean="0"/>
              <a:t>Hydrogen Sulfide is heavier that air.</a:t>
            </a:r>
          </a:p>
          <a:p>
            <a:r>
              <a:rPr lang="en-US" sz="1800" dirty="0" smtClean="0"/>
              <a:t>What gas smells like rotten eggs?</a:t>
            </a:r>
          </a:p>
          <a:p>
            <a:r>
              <a:rPr lang="en-US" sz="1800" dirty="0" smtClean="0"/>
              <a:t>What position is in charge of “ Calling rescue and other emergency services”?</a:t>
            </a:r>
          </a:p>
          <a:p>
            <a:r>
              <a:rPr lang="en-US" sz="1800" dirty="0" smtClean="0"/>
              <a:t>What gas in produced from combustion?</a:t>
            </a:r>
          </a:p>
          <a:p>
            <a:r>
              <a:rPr lang="en-US" sz="1800" dirty="0" smtClean="0"/>
              <a:t>Which pit gas can paralyze the olfactory senses of the body?</a:t>
            </a:r>
          </a:p>
          <a:p>
            <a:r>
              <a:rPr lang="en-US" sz="1800" dirty="0" smtClean="0"/>
              <a:t>Methane is explosive at what concentration?</a:t>
            </a:r>
          </a:p>
          <a:p>
            <a:pPr marL="457200" lvl="1" indent="0">
              <a:buNone/>
            </a:pPr>
            <a:endParaRPr lang="en-US" sz="1200" dirty="0"/>
          </a:p>
          <a:p>
            <a:pPr marL="457200" lvl="1" indent="0">
              <a:buNone/>
            </a:pPr>
            <a:endParaRPr lang="en-US" sz="1200" dirty="0"/>
          </a:p>
          <a:p>
            <a:pPr marL="457200" lvl="1" indent="0">
              <a:buNone/>
            </a:pPr>
            <a:endParaRPr lang="en-US" sz="1200" dirty="0" smtClean="0"/>
          </a:p>
          <a:p>
            <a:pPr marL="457200" lvl="1" indent="0">
              <a:buNone/>
            </a:pPr>
            <a:endParaRPr lang="en-US" sz="1200" dirty="0"/>
          </a:p>
          <a:p>
            <a:pPr marL="457200" lvl="1" indent="0">
              <a:buNone/>
            </a:pPr>
            <a:endParaRPr lang="en-US" sz="1200" dirty="0"/>
          </a:p>
          <a:p>
            <a:pPr marL="457200" lvl="1" indent="0">
              <a:buNone/>
            </a:pPr>
            <a:endParaRPr lang="en-US" sz="1200" dirty="0"/>
          </a:p>
          <a:p>
            <a:pPr marL="457200" lvl="1" indent="0">
              <a:buNone/>
            </a:pPr>
            <a:endParaRPr lang="en-US" sz="1200" dirty="0" smtClean="0"/>
          </a:p>
        </p:txBody>
      </p:sp>
    </p:spTree>
    <p:extLst>
      <p:ext uri="{BB962C8B-B14F-4D97-AF65-F5344CB8AC3E}">
        <p14:creationId xmlns:p14="http://schemas.microsoft.com/office/powerpoint/2010/main" val="2518635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185057"/>
            <a:ext cx="10363200" cy="947058"/>
          </a:xfrm>
        </p:spPr>
        <p:txBody>
          <a:bodyPr/>
          <a:lstStyle/>
          <a:p>
            <a:r>
              <a:rPr lang="en-US" dirty="0" smtClean="0"/>
              <a:t>Units of Instruction</a:t>
            </a:r>
            <a:endParaRPr lang="en-US" dirty="0"/>
          </a:p>
        </p:txBody>
      </p:sp>
      <p:sp>
        <p:nvSpPr>
          <p:cNvPr id="5" name="Content Placeholder 4"/>
          <p:cNvSpPr>
            <a:spLocks noGrp="1"/>
          </p:cNvSpPr>
          <p:nvPr>
            <p:ph idx="1"/>
          </p:nvPr>
        </p:nvSpPr>
        <p:spPr>
          <a:xfrm>
            <a:off x="914400" y="1132115"/>
            <a:ext cx="10363200" cy="4920342"/>
          </a:xfrm>
        </p:spPr>
        <p:txBody>
          <a:bodyPr/>
          <a:lstStyle/>
          <a:p>
            <a:pPr marL="514350" indent="-514350">
              <a:buClr>
                <a:schemeClr val="tx1"/>
              </a:buClr>
              <a:buFont typeface="+mj-lt"/>
              <a:buAutoNum type="arabicPeriod"/>
            </a:pPr>
            <a:r>
              <a:rPr lang="en-US" dirty="0" smtClean="0"/>
              <a:t>Permit required confined space.</a:t>
            </a:r>
          </a:p>
          <a:p>
            <a:pPr marL="514350" indent="-514350">
              <a:buClrTx/>
              <a:buFont typeface="+mj-lt"/>
              <a:buAutoNum type="arabicPeriod"/>
            </a:pPr>
            <a:r>
              <a:rPr lang="en-US" dirty="0" smtClean="0"/>
              <a:t>Lock out/Tag out</a:t>
            </a:r>
          </a:p>
          <a:p>
            <a:pPr marL="514350" indent="-514350">
              <a:buClrTx/>
              <a:buFont typeface="+mj-lt"/>
              <a:buAutoNum type="arabicPeriod"/>
            </a:pPr>
            <a:r>
              <a:rPr lang="en-US" dirty="0" smtClean="0"/>
              <a:t>Air quality testing</a:t>
            </a:r>
          </a:p>
          <a:p>
            <a:pPr marL="514350" indent="-514350">
              <a:buClrTx/>
              <a:buFont typeface="+mj-lt"/>
              <a:buAutoNum type="arabicPeriod"/>
            </a:pPr>
            <a:r>
              <a:rPr lang="en-US" dirty="0" smtClean="0"/>
              <a:t>PPE &amp; Harnesses</a:t>
            </a:r>
          </a:p>
          <a:p>
            <a:pPr marL="514350" indent="-514350">
              <a:buClrTx/>
              <a:buFont typeface="+mj-lt"/>
              <a:buAutoNum type="arabicPeriod"/>
            </a:pPr>
            <a:r>
              <a:rPr lang="en-US" dirty="0" smtClean="0"/>
              <a:t>Other Hazards</a:t>
            </a:r>
          </a:p>
          <a:p>
            <a:pPr marL="514350" indent="-514350">
              <a:buClrTx/>
              <a:buFont typeface="+mj-lt"/>
              <a:buAutoNum type="arabicPeriod"/>
            </a:pPr>
            <a:r>
              <a:rPr lang="en-US" dirty="0" smtClean="0"/>
              <a:t>Entry/Exit</a:t>
            </a:r>
          </a:p>
          <a:p>
            <a:pPr marL="514350" indent="-514350">
              <a:buClrTx/>
              <a:buFont typeface="+mj-lt"/>
              <a:buAutoNum type="arabicPeriod"/>
            </a:pPr>
            <a:r>
              <a:rPr lang="en-US" dirty="0" smtClean="0"/>
              <a:t>Rescue</a:t>
            </a:r>
          </a:p>
        </p:txBody>
      </p:sp>
    </p:spTree>
    <p:extLst>
      <p:ext uri="{BB962C8B-B14F-4D97-AF65-F5344CB8AC3E}">
        <p14:creationId xmlns:p14="http://schemas.microsoft.com/office/powerpoint/2010/main" val="351093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209800" y="0"/>
            <a:ext cx="7772400" cy="990600"/>
          </a:xfrm>
        </p:spPr>
        <p:txBody>
          <a:bodyPr/>
          <a:lstStyle/>
          <a:p>
            <a:pPr eaLnBrk="1" hangingPunct="1"/>
            <a:r>
              <a:rPr lang="en-US" dirty="0" smtClean="0"/>
              <a:t>Confined Space Entry</a:t>
            </a:r>
          </a:p>
        </p:txBody>
      </p:sp>
      <p:sp>
        <p:nvSpPr>
          <p:cNvPr id="40963" name="Rectangle 3"/>
          <p:cNvSpPr>
            <a:spLocks noGrp="1" noChangeArrowheads="1"/>
          </p:cNvSpPr>
          <p:nvPr>
            <p:ph type="body" idx="1"/>
          </p:nvPr>
        </p:nvSpPr>
        <p:spPr>
          <a:xfrm>
            <a:off x="2133600" y="2209800"/>
            <a:ext cx="8077200" cy="4508500"/>
          </a:xfrm>
        </p:spPr>
        <p:txBody>
          <a:bodyPr/>
          <a:lstStyle/>
          <a:p>
            <a:pPr marL="0" indent="0" algn="ctr" eaLnBrk="1" hangingPunct="1">
              <a:lnSpc>
                <a:spcPct val="125000"/>
              </a:lnSpc>
              <a:buNone/>
              <a:tabLst>
                <a:tab pos="2457450" algn="l"/>
              </a:tabLst>
            </a:pPr>
            <a:r>
              <a:rPr lang="en-US" sz="2600" dirty="0"/>
              <a:t>"Confined space" means a space that: </a:t>
            </a:r>
            <a:br>
              <a:rPr lang="en-US" sz="2600" dirty="0"/>
            </a:br>
            <a:r>
              <a:rPr lang="en-US" sz="2600" dirty="0" smtClean="0"/>
              <a:t>(</a:t>
            </a:r>
            <a:r>
              <a:rPr lang="en-US" sz="2600" dirty="0"/>
              <a:t>1) Is large enough and so configured that an employee can bodily enter and perform assigned work; and </a:t>
            </a:r>
            <a:br>
              <a:rPr lang="en-US" sz="2600" dirty="0"/>
            </a:br>
            <a:r>
              <a:rPr lang="en-US" sz="2600" dirty="0" smtClean="0"/>
              <a:t>(</a:t>
            </a:r>
            <a:r>
              <a:rPr lang="en-US" sz="2600" dirty="0"/>
              <a:t>2) Has limited or restricted means for entry or exit (for example, tanks, vessels, silos, storage bins, hoppers, vaults, and pits are spaces that may have limited means of entry.); and </a:t>
            </a:r>
            <a:br>
              <a:rPr lang="en-US" sz="2600" dirty="0"/>
            </a:br>
            <a:r>
              <a:rPr lang="en-US" sz="2600" dirty="0" smtClean="0"/>
              <a:t>(</a:t>
            </a:r>
            <a:r>
              <a:rPr lang="en-US" sz="2600" dirty="0"/>
              <a:t>3) Is not designed for continuous employee occupancy. </a:t>
            </a:r>
          </a:p>
        </p:txBody>
      </p:sp>
      <p:sp>
        <p:nvSpPr>
          <p:cNvPr id="40964" name="Line 4" title="Underline title"/>
          <p:cNvSpPr>
            <a:spLocks noChangeShapeType="1"/>
          </p:cNvSpPr>
          <p:nvPr/>
        </p:nvSpPr>
        <p:spPr bwMode="auto">
          <a:xfrm>
            <a:off x="3810000" y="914400"/>
            <a:ext cx="4648200"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dirty="0">
              <a:solidFill>
                <a:srgbClr val="000000"/>
              </a:solidFill>
              <a:latin typeface="ISOCTEUR"/>
              <a:cs typeface="Arial" pitchFamily="34" charset="0"/>
            </a:endParaRPr>
          </a:p>
        </p:txBody>
      </p:sp>
      <p:sp>
        <p:nvSpPr>
          <p:cNvPr id="40965" name="Text Box 5"/>
          <p:cNvSpPr txBox="1">
            <a:spLocks noChangeArrowheads="1"/>
          </p:cNvSpPr>
          <p:nvPr/>
        </p:nvSpPr>
        <p:spPr bwMode="auto">
          <a:xfrm>
            <a:off x="1905000" y="1219200"/>
            <a:ext cx="8305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ISOCTEUR"/>
                <a:cs typeface="Arial" pitchFamily="34" charset="0"/>
              </a:defRPr>
            </a:lvl1pPr>
            <a:lvl2pPr marL="742950" indent="-285750" eaLnBrk="0" hangingPunct="0">
              <a:defRPr sz="2400">
                <a:solidFill>
                  <a:schemeClr val="tx1"/>
                </a:solidFill>
                <a:latin typeface="ISOCTEUR"/>
                <a:cs typeface="Arial" pitchFamily="34" charset="0"/>
              </a:defRPr>
            </a:lvl2pPr>
            <a:lvl3pPr marL="1143000" indent="-228600" eaLnBrk="0" hangingPunct="0">
              <a:defRPr sz="2400">
                <a:solidFill>
                  <a:schemeClr val="tx1"/>
                </a:solidFill>
                <a:latin typeface="ISOCTEUR"/>
                <a:cs typeface="Arial" pitchFamily="34" charset="0"/>
              </a:defRPr>
            </a:lvl3pPr>
            <a:lvl4pPr marL="1600200" indent="-228600" eaLnBrk="0" hangingPunct="0">
              <a:defRPr sz="2400">
                <a:solidFill>
                  <a:schemeClr val="tx1"/>
                </a:solidFill>
                <a:latin typeface="ISOCTEUR"/>
                <a:cs typeface="Arial" pitchFamily="34" charset="0"/>
              </a:defRPr>
            </a:lvl4pPr>
            <a:lvl5pPr marL="2057400" indent="-228600" eaLnBrk="0" hangingPunct="0">
              <a:defRPr sz="2400">
                <a:solidFill>
                  <a:schemeClr val="tx1"/>
                </a:solidFill>
                <a:latin typeface="ISOCTEUR"/>
                <a:cs typeface="Arial" pitchFamily="34" charset="0"/>
              </a:defRPr>
            </a:lvl5pPr>
            <a:lvl6pPr marL="2514600" indent="-228600" eaLnBrk="0" fontAlgn="base" hangingPunct="0">
              <a:spcBef>
                <a:spcPct val="0"/>
              </a:spcBef>
              <a:spcAft>
                <a:spcPct val="0"/>
              </a:spcAft>
              <a:defRPr sz="2400">
                <a:solidFill>
                  <a:schemeClr val="tx1"/>
                </a:solidFill>
                <a:latin typeface="ISOCTEUR"/>
                <a:cs typeface="Arial" pitchFamily="34" charset="0"/>
              </a:defRPr>
            </a:lvl6pPr>
            <a:lvl7pPr marL="2971800" indent="-228600" eaLnBrk="0" fontAlgn="base" hangingPunct="0">
              <a:spcBef>
                <a:spcPct val="0"/>
              </a:spcBef>
              <a:spcAft>
                <a:spcPct val="0"/>
              </a:spcAft>
              <a:defRPr sz="2400">
                <a:solidFill>
                  <a:schemeClr val="tx1"/>
                </a:solidFill>
                <a:latin typeface="ISOCTEUR"/>
                <a:cs typeface="Arial" pitchFamily="34" charset="0"/>
              </a:defRPr>
            </a:lvl7pPr>
            <a:lvl8pPr marL="3429000" indent="-228600" eaLnBrk="0" fontAlgn="base" hangingPunct="0">
              <a:spcBef>
                <a:spcPct val="0"/>
              </a:spcBef>
              <a:spcAft>
                <a:spcPct val="0"/>
              </a:spcAft>
              <a:defRPr sz="2400">
                <a:solidFill>
                  <a:schemeClr val="tx1"/>
                </a:solidFill>
                <a:latin typeface="ISOCTEUR"/>
                <a:cs typeface="Arial" pitchFamily="34" charset="0"/>
              </a:defRPr>
            </a:lvl8pPr>
            <a:lvl9pPr marL="3886200" indent="-228600" eaLnBrk="0" fontAlgn="base" hangingPunct="0">
              <a:spcBef>
                <a:spcPct val="0"/>
              </a:spcBef>
              <a:spcAft>
                <a:spcPct val="0"/>
              </a:spcAft>
              <a:defRPr sz="2400">
                <a:solidFill>
                  <a:schemeClr val="tx1"/>
                </a:solidFill>
                <a:latin typeface="ISOCTEUR"/>
                <a:cs typeface="Arial" pitchFamily="34" charset="0"/>
              </a:defRPr>
            </a:lvl9pPr>
          </a:lstStyle>
          <a:p>
            <a:pPr algn="ctr" fontAlgn="base">
              <a:spcBef>
                <a:spcPct val="50000"/>
              </a:spcBef>
              <a:spcAft>
                <a:spcPct val="0"/>
              </a:spcAft>
              <a:buFontTx/>
              <a:buChar char=" "/>
            </a:pPr>
            <a:r>
              <a:rPr lang="en-US" sz="3600" b="1" dirty="0">
                <a:solidFill>
                  <a:srgbClr val="000000"/>
                </a:solidFill>
                <a:latin typeface="Arial" pitchFamily="34" charset="0"/>
              </a:rPr>
              <a:t>OSHA Regulation 29 CFR </a:t>
            </a:r>
            <a:r>
              <a:rPr lang="en-US" sz="3600" b="1" dirty="0" smtClean="0">
                <a:solidFill>
                  <a:srgbClr val="000000"/>
                </a:solidFill>
                <a:latin typeface="Arial" pitchFamily="34" charset="0"/>
              </a:rPr>
              <a:t>1910.146</a:t>
            </a:r>
            <a:endParaRPr lang="en-US" sz="2800" b="1" dirty="0">
              <a:solidFill>
                <a:srgbClr val="000000"/>
              </a:solidFill>
              <a:latin typeface="Arial" pitchFamily="34" charset="0"/>
            </a:endParaRPr>
          </a:p>
        </p:txBody>
      </p:sp>
      <p:sp>
        <p:nvSpPr>
          <p:cNvPr id="40966" name="Rectangle 6" title="Text box OSHA Regulatio n29 CFR 1910.146"/>
          <p:cNvSpPr>
            <a:spLocks noChangeArrowheads="1"/>
          </p:cNvSpPr>
          <p:nvPr/>
        </p:nvSpPr>
        <p:spPr bwMode="auto">
          <a:xfrm>
            <a:off x="2133600" y="1143000"/>
            <a:ext cx="8001000" cy="838200"/>
          </a:xfrm>
          <a:prstGeom prst="rect">
            <a:avLst/>
          </a:prstGeom>
          <a:noFill/>
          <a:ln w="571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endParaRPr lang="en-US" sz="2400" dirty="0">
              <a:solidFill>
                <a:srgbClr val="000000"/>
              </a:solidFill>
              <a:latin typeface="ISOCTEUR"/>
              <a:cs typeface="Arial" pitchFamily="34" charset="0"/>
            </a:endParaRPr>
          </a:p>
        </p:txBody>
      </p:sp>
    </p:spTree>
    <p:extLst>
      <p:ext uri="{BB962C8B-B14F-4D97-AF65-F5344CB8AC3E}">
        <p14:creationId xmlns:p14="http://schemas.microsoft.com/office/powerpoint/2010/main" val="143272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2_Office Them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3_Technologie">
  <a:themeElements>
    <a:clrScheme name="Technologie 2">
      <a:dk1>
        <a:srgbClr val="000000"/>
      </a:dk1>
      <a:lt1>
        <a:srgbClr val="609494"/>
      </a:lt1>
      <a:dk2>
        <a:srgbClr val="FFC545"/>
      </a:dk2>
      <a:lt2>
        <a:srgbClr val="476F6E"/>
      </a:lt2>
      <a:accent1>
        <a:srgbClr val="FFFFCC"/>
      </a:accent1>
      <a:accent2>
        <a:srgbClr val="FF9900"/>
      </a:accent2>
      <a:accent3>
        <a:srgbClr val="B6C8C8"/>
      </a:accent3>
      <a:accent4>
        <a:srgbClr val="000000"/>
      </a:accent4>
      <a:accent5>
        <a:srgbClr val="FFFFE2"/>
      </a:accent5>
      <a:accent6>
        <a:srgbClr val="E78A00"/>
      </a:accent6>
      <a:hlink>
        <a:srgbClr val="3E7D7C"/>
      </a:hlink>
      <a:folHlink>
        <a:srgbClr val="99CCCC"/>
      </a:folHlink>
    </a:clrScheme>
    <a:fontScheme name="Technologie">
      <a:majorFont>
        <a:latin typeface="Impact"/>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ISOCTEUR" pitchFamily="49"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ISOCTEUR" pitchFamily="49" charset="0"/>
          </a:defRPr>
        </a:defPPr>
      </a:lstStyle>
    </a:lnDef>
  </a:objectDefaults>
  <a:extraClrSchemeLst>
    <a:extraClrScheme>
      <a:clrScheme name="Technologie 1">
        <a:dk1>
          <a:srgbClr val="264D4C"/>
        </a:dk1>
        <a:lt1>
          <a:srgbClr val="F8F8F8"/>
        </a:lt1>
        <a:dk2>
          <a:srgbClr val="336666"/>
        </a:dk2>
        <a:lt2>
          <a:srgbClr val="FFFFCC"/>
        </a:lt2>
        <a:accent1>
          <a:srgbClr val="C0C0C0"/>
        </a:accent1>
        <a:accent2>
          <a:srgbClr val="FF9900"/>
        </a:accent2>
        <a:accent3>
          <a:srgbClr val="ADB8B8"/>
        </a:accent3>
        <a:accent4>
          <a:srgbClr val="D4D4D4"/>
        </a:accent4>
        <a:accent5>
          <a:srgbClr val="DCDCDC"/>
        </a:accent5>
        <a:accent6>
          <a:srgbClr val="E78A00"/>
        </a:accent6>
        <a:hlink>
          <a:srgbClr val="FFCC00"/>
        </a:hlink>
        <a:folHlink>
          <a:srgbClr val="99CCCC"/>
        </a:folHlink>
      </a:clrScheme>
      <a:clrMap bg1="dk2" tx1="lt1" bg2="dk1" tx2="lt2" accent1="accent1" accent2="accent2" accent3="accent3" accent4="accent4" accent5="accent5" accent6="accent6" hlink="hlink" folHlink="folHlink"/>
    </a:extraClrScheme>
    <a:extraClrScheme>
      <a:clrScheme name="Technologie 2">
        <a:dk1>
          <a:srgbClr val="000000"/>
        </a:dk1>
        <a:lt1>
          <a:srgbClr val="609494"/>
        </a:lt1>
        <a:dk2>
          <a:srgbClr val="FFC545"/>
        </a:dk2>
        <a:lt2>
          <a:srgbClr val="476F6E"/>
        </a:lt2>
        <a:accent1>
          <a:srgbClr val="FFFFCC"/>
        </a:accent1>
        <a:accent2>
          <a:srgbClr val="FF9900"/>
        </a:accent2>
        <a:accent3>
          <a:srgbClr val="B6C8C8"/>
        </a:accent3>
        <a:accent4>
          <a:srgbClr val="000000"/>
        </a:accent4>
        <a:accent5>
          <a:srgbClr val="FFFFE2"/>
        </a:accent5>
        <a:accent6>
          <a:srgbClr val="E78A00"/>
        </a:accent6>
        <a:hlink>
          <a:srgbClr val="3E7D7C"/>
        </a:hlink>
        <a:folHlink>
          <a:srgbClr val="99CCCC"/>
        </a:folHlink>
      </a:clrScheme>
      <a:clrMap bg1="lt1" tx1="dk1" bg2="lt2" tx2="dk2" accent1="accent1" accent2="accent2" accent3="accent3" accent4="accent4" accent5="accent5" accent6="accent6" hlink="hlink" folHlink="folHlink"/>
    </a:extraClrScheme>
    <a:extraClrScheme>
      <a:clrScheme name="Technologie 3">
        <a:dk1>
          <a:srgbClr val="000000"/>
        </a:dk1>
        <a:lt1>
          <a:srgbClr val="FFFFFF"/>
        </a:lt1>
        <a:dk2>
          <a:srgbClr val="000000"/>
        </a:dk2>
        <a:lt2>
          <a:srgbClr val="B2B2B2"/>
        </a:lt2>
        <a:accent1>
          <a:srgbClr val="C0C0C0"/>
        </a:accent1>
        <a:accent2>
          <a:srgbClr val="F8F8F8"/>
        </a:accent2>
        <a:accent3>
          <a:srgbClr val="FFFFFF"/>
        </a:accent3>
        <a:accent4>
          <a:srgbClr val="000000"/>
        </a:accent4>
        <a:accent5>
          <a:srgbClr val="DCDCDC"/>
        </a:accent5>
        <a:accent6>
          <a:srgbClr val="E1E1E1"/>
        </a:accent6>
        <a:hlink>
          <a:srgbClr val="4D4D4D"/>
        </a:hlink>
        <a:folHlink>
          <a:srgbClr val="DDDDDD"/>
        </a:folHlink>
      </a:clrScheme>
      <a:clrMap bg1="lt1" tx1="dk1" bg2="lt2" tx2="dk2" accent1="accent1" accent2="accent2" accent3="accent3" accent4="accent4" accent5="accent5" accent6="accent6" hlink="hlink" folHlink="folHlink"/>
    </a:extraClrScheme>
    <a:extraClrScheme>
      <a:clrScheme name="Technologie 4">
        <a:dk1>
          <a:srgbClr val="000000"/>
        </a:dk1>
        <a:lt1>
          <a:srgbClr val="CC99FF"/>
        </a:lt1>
        <a:dk2>
          <a:srgbClr val="000000"/>
        </a:dk2>
        <a:lt2>
          <a:srgbClr val="808080"/>
        </a:lt2>
        <a:accent1>
          <a:srgbClr val="FFCC66"/>
        </a:accent1>
        <a:accent2>
          <a:srgbClr val="0000FF"/>
        </a:accent2>
        <a:accent3>
          <a:srgbClr val="E2CA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4_Technologie">
  <a:themeElements>
    <a:clrScheme name="Technologie 2">
      <a:dk1>
        <a:srgbClr val="000000"/>
      </a:dk1>
      <a:lt1>
        <a:srgbClr val="609494"/>
      </a:lt1>
      <a:dk2>
        <a:srgbClr val="FFC545"/>
      </a:dk2>
      <a:lt2>
        <a:srgbClr val="476F6E"/>
      </a:lt2>
      <a:accent1>
        <a:srgbClr val="FFFFCC"/>
      </a:accent1>
      <a:accent2>
        <a:srgbClr val="FF9900"/>
      </a:accent2>
      <a:accent3>
        <a:srgbClr val="B6C8C8"/>
      </a:accent3>
      <a:accent4>
        <a:srgbClr val="000000"/>
      </a:accent4>
      <a:accent5>
        <a:srgbClr val="FFFFE2"/>
      </a:accent5>
      <a:accent6>
        <a:srgbClr val="E78A00"/>
      </a:accent6>
      <a:hlink>
        <a:srgbClr val="3E7D7C"/>
      </a:hlink>
      <a:folHlink>
        <a:srgbClr val="99CCCC"/>
      </a:folHlink>
    </a:clrScheme>
    <a:fontScheme name="Technologie">
      <a:majorFont>
        <a:latin typeface="Impact"/>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ISOCTEUR" pitchFamily="49"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ISOCTEUR" pitchFamily="49" charset="0"/>
          </a:defRPr>
        </a:defPPr>
      </a:lstStyle>
    </a:lnDef>
  </a:objectDefaults>
  <a:extraClrSchemeLst>
    <a:extraClrScheme>
      <a:clrScheme name="Technologie 1">
        <a:dk1>
          <a:srgbClr val="264D4C"/>
        </a:dk1>
        <a:lt1>
          <a:srgbClr val="F8F8F8"/>
        </a:lt1>
        <a:dk2>
          <a:srgbClr val="336666"/>
        </a:dk2>
        <a:lt2>
          <a:srgbClr val="FFFFCC"/>
        </a:lt2>
        <a:accent1>
          <a:srgbClr val="C0C0C0"/>
        </a:accent1>
        <a:accent2>
          <a:srgbClr val="FF9900"/>
        </a:accent2>
        <a:accent3>
          <a:srgbClr val="ADB8B8"/>
        </a:accent3>
        <a:accent4>
          <a:srgbClr val="D4D4D4"/>
        </a:accent4>
        <a:accent5>
          <a:srgbClr val="DCDCDC"/>
        </a:accent5>
        <a:accent6>
          <a:srgbClr val="E78A00"/>
        </a:accent6>
        <a:hlink>
          <a:srgbClr val="FFCC00"/>
        </a:hlink>
        <a:folHlink>
          <a:srgbClr val="99CCCC"/>
        </a:folHlink>
      </a:clrScheme>
      <a:clrMap bg1="dk2" tx1="lt1" bg2="dk1" tx2="lt2" accent1="accent1" accent2="accent2" accent3="accent3" accent4="accent4" accent5="accent5" accent6="accent6" hlink="hlink" folHlink="folHlink"/>
    </a:extraClrScheme>
    <a:extraClrScheme>
      <a:clrScheme name="Technologie 2">
        <a:dk1>
          <a:srgbClr val="000000"/>
        </a:dk1>
        <a:lt1>
          <a:srgbClr val="609494"/>
        </a:lt1>
        <a:dk2>
          <a:srgbClr val="FFC545"/>
        </a:dk2>
        <a:lt2>
          <a:srgbClr val="476F6E"/>
        </a:lt2>
        <a:accent1>
          <a:srgbClr val="FFFFCC"/>
        </a:accent1>
        <a:accent2>
          <a:srgbClr val="FF9900"/>
        </a:accent2>
        <a:accent3>
          <a:srgbClr val="B6C8C8"/>
        </a:accent3>
        <a:accent4>
          <a:srgbClr val="000000"/>
        </a:accent4>
        <a:accent5>
          <a:srgbClr val="FFFFE2"/>
        </a:accent5>
        <a:accent6>
          <a:srgbClr val="E78A00"/>
        </a:accent6>
        <a:hlink>
          <a:srgbClr val="3E7D7C"/>
        </a:hlink>
        <a:folHlink>
          <a:srgbClr val="99CCCC"/>
        </a:folHlink>
      </a:clrScheme>
      <a:clrMap bg1="lt1" tx1="dk1" bg2="lt2" tx2="dk2" accent1="accent1" accent2="accent2" accent3="accent3" accent4="accent4" accent5="accent5" accent6="accent6" hlink="hlink" folHlink="folHlink"/>
    </a:extraClrScheme>
    <a:extraClrScheme>
      <a:clrScheme name="Technologie 3">
        <a:dk1>
          <a:srgbClr val="000000"/>
        </a:dk1>
        <a:lt1>
          <a:srgbClr val="FFFFFF"/>
        </a:lt1>
        <a:dk2>
          <a:srgbClr val="000000"/>
        </a:dk2>
        <a:lt2>
          <a:srgbClr val="B2B2B2"/>
        </a:lt2>
        <a:accent1>
          <a:srgbClr val="C0C0C0"/>
        </a:accent1>
        <a:accent2>
          <a:srgbClr val="F8F8F8"/>
        </a:accent2>
        <a:accent3>
          <a:srgbClr val="FFFFFF"/>
        </a:accent3>
        <a:accent4>
          <a:srgbClr val="000000"/>
        </a:accent4>
        <a:accent5>
          <a:srgbClr val="DCDCDC"/>
        </a:accent5>
        <a:accent6>
          <a:srgbClr val="E1E1E1"/>
        </a:accent6>
        <a:hlink>
          <a:srgbClr val="4D4D4D"/>
        </a:hlink>
        <a:folHlink>
          <a:srgbClr val="DDDDDD"/>
        </a:folHlink>
      </a:clrScheme>
      <a:clrMap bg1="lt1" tx1="dk1" bg2="lt2" tx2="dk2" accent1="accent1" accent2="accent2" accent3="accent3" accent4="accent4" accent5="accent5" accent6="accent6" hlink="hlink" folHlink="folHlink"/>
    </a:extraClrScheme>
    <a:extraClrScheme>
      <a:clrScheme name="Technologie 4">
        <a:dk1>
          <a:srgbClr val="000000"/>
        </a:dk1>
        <a:lt1>
          <a:srgbClr val="CC99FF"/>
        </a:lt1>
        <a:dk2>
          <a:srgbClr val="000000"/>
        </a:dk2>
        <a:lt2>
          <a:srgbClr val="808080"/>
        </a:lt2>
        <a:accent1>
          <a:srgbClr val="FFCC66"/>
        </a:accent1>
        <a:accent2>
          <a:srgbClr val="0000FF"/>
        </a:accent2>
        <a:accent3>
          <a:srgbClr val="E2CA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6438</TotalTime>
  <Words>3717</Words>
  <Application>Microsoft Office PowerPoint</Application>
  <PresentationFormat>Custom</PresentationFormat>
  <Paragraphs>646</Paragraphs>
  <Slides>78</Slides>
  <Notes>70</Notes>
  <HiddenSlides>1</HiddenSlides>
  <MMClips>0</MMClips>
  <ScaleCrop>false</ScaleCrop>
  <HeadingPairs>
    <vt:vector size="6" baseType="variant">
      <vt:variant>
        <vt:lpstr>Theme</vt:lpstr>
      </vt:variant>
      <vt:variant>
        <vt:i4>3</vt:i4>
      </vt:variant>
      <vt:variant>
        <vt:lpstr>Embedded OLE Servers</vt:lpstr>
      </vt:variant>
      <vt:variant>
        <vt:i4>2</vt:i4>
      </vt:variant>
      <vt:variant>
        <vt:lpstr>Slide Titles</vt:lpstr>
      </vt:variant>
      <vt:variant>
        <vt:i4>78</vt:i4>
      </vt:variant>
    </vt:vector>
  </HeadingPairs>
  <TitlesOfParts>
    <vt:vector size="83" baseType="lpstr">
      <vt:lpstr>2_Office Theme</vt:lpstr>
      <vt:lpstr>13_Technologie</vt:lpstr>
      <vt:lpstr>14_Technologie</vt:lpstr>
      <vt:lpstr>Clip</vt:lpstr>
      <vt:lpstr>Photo Editor Photo</vt:lpstr>
      <vt:lpstr>Manure Pit Safety</vt:lpstr>
      <vt:lpstr>Program Objectives</vt:lpstr>
      <vt:lpstr>Statistics: Involvement in Farming in the U.S.</vt:lpstr>
      <vt:lpstr>Statistics of Injury/Mortality: U.S.</vt:lpstr>
      <vt:lpstr>Manure Produced</vt:lpstr>
      <vt:lpstr>Manure operations</vt:lpstr>
      <vt:lpstr>Farm Machinery</vt:lpstr>
      <vt:lpstr>Units of Instruction</vt:lpstr>
      <vt:lpstr>Confined Space Entry</vt:lpstr>
      <vt:lpstr>Permit-Required Confined Space</vt:lpstr>
      <vt:lpstr>Complete Entry Permit Form</vt:lpstr>
      <vt:lpstr>Entry Permits</vt:lpstr>
      <vt:lpstr>Conduct a Pre-Entry Briefing</vt:lpstr>
      <vt:lpstr>Enter the Space and Proceed with work:</vt:lpstr>
      <vt:lpstr>When the Job is Done:</vt:lpstr>
      <vt:lpstr>General Requirements</vt:lpstr>
      <vt:lpstr>General Requirements </vt:lpstr>
      <vt:lpstr>General Requirements  </vt:lpstr>
      <vt:lpstr>Lockout/Tagout</vt:lpstr>
      <vt:lpstr> General Requirements</vt:lpstr>
      <vt:lpstr>Lockout / Tagout</vt:lpstr>
      <vt:lpstr>Electrical &amp; Valves Lockout /Tag out  </vt:lpstr>
      <vt:lpstr>Shut off the tractor and power equipment.</vt:lpstr>
      <vt:lpstr>Atmospheric Hazards</vt:lpstr>
      <vt:lpstr>Confined Space - Hazards</vt:lpstr>
      <vt:lpstr>Confined Space – Hazards </vt:lpstr>
      <vt:lpstr>IDLH</vt:lpstr>
      <vt:lpstr>IDLH </vt:lpstr>
      <vt:lpstr>Toxic Atmospheres</vt:lpstr>
      <vt:lpstr>Temperature Extremes</vt:lpstr>
      <vt:lpstr>Oxygen Deficient Atmospheres</vt:lpstr>
      <vt:lpstr>Oxygen Deficient Atmospheres </vt:lpstr>
      <vt:lpstr>Hydrogen Sulfide</vt:lpstr>
      <vt:lpstr>Carbon Monoxide </vt:lpstr>
      <vt:lpstr>Carbon Monoxide</vt:lpstr>
      <vt:lpstr>Methane</vt:lpstr>
      <vt:lpstr>Ammonia (NH3)</vt:lpstr>
      <vt:lpstr>Carbon Dioxide (CO2)</vt:lpstr>
      <vt:lpstr>Carbon Dioxide</vt:lpstr>
      <vt:lpstr>Ventilate the Space</vt:lpstr>
      <vt:lpstr>Air quality</vt:lpstr>
      <vt:lpstr>Atmosphere Testing Shall Be Performed:</vt:lpstr>
      <vt:lpstr>Test the Atmosphere</vt:lpstr>
      <vt:lpstr>Personal Protective Equipment</vt:lpstr>
      <vt:lpstr>Personal Protective Equipment </vt:lpstr>
      <vt:lpstr>Self-contained Breathing Apparatus (SCBA)</vt:lpstr>
      <vt:lpstr>Supplied Air Unit</vt:lpstr>
      <vt:lpstr>Supplied Air Respirator</vt:lpstr>
      <vt:lpstr>Fit Testing  </vt:lpstr>
      <vt:lpstr>Type of Fit Testing</vt:lpstr>
      <vt:lpstr> Combustible Gas Hazards</vt:lpstr>
      <vt:lpstr>Foaming Pit’s</vt:lpstr>
      <vt:lpstr>Explosive Limits</vt:lpstr>
      <vt:lpstr>Gypsum Bedding</vt:lpstr>
      <vt:lpstr>Gypsum bedding </vt:lpstr>
      <vt:lpstr>Definitions</vt:lpstr>
      <vt:lpstr>Definitions </vt:lpstr>
      <vt:lpstr>Duties of Attendants</vt:lpstr>
      <vt:lpstr>Duties of Attendants </vt:lpstr>
      <vt:lpstr>Medical Symptoms to watch for.</vt:lpstr>
      <vt:lpstr>ENTRY</vt:lpstr>
      <vt:lpstr>Enter the Space and Proceed with work: </vt:lpstr>
      <vt:lpstr>Dairy Farmer’s Boys Have Close Call With Manure Gas </vt:lpstr>
      <vt:lpstr>Unresponsive but breathing</vt:lpstr>
      <vt:lpstr>Confined Space Rescue</vt:lpstr>
      <vt:lpstr>Standby/Rescue Personnel</vt:lpstr>
      <vt:lpstr>Confined Space Rescue </vt:lpstr>
      <vt:lpstr>Confined Space Rescue - Who Will Respond -</vt:lpstr>
      <vt:lpstr>Confined Space  Rescue Services</vt:lpstr>
      <vt:lpstr>Confined Space Rescue  </vt:lpstr>
      <vt:lpstr>Agriculture Exemption</vt:lpstr>
      <vt:lpstr>Employee Rights and Responsibilities</vt:lpstr>
      <vt:lpstr>Employee Rights and Responsibilities </vt:lpstr>
      <vt:lpstr> Employee Rights and Responsibilities </vt:lpstr>
      <vt:lpstr>Summary</vt:lpstr>
      <vt:lpstr>Whistleblower Fact Sheet (FS 3638) </vt:lpstr>
      <vt:lpstr>Whistle Blower Protection Program  </vt:lpstr>
      <vt:lpstr>               Confined Space Safety – Manure Pit Entry</vt:lpstr>
    </vt:vector>
  </TitlesOfParts>
  <Company>Northeast Iowa Community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 Kruse</dc:creator>
  <cp:lastModifiedBy>Robertson, Donna - OSHA</cp:lastModifiedBy>
  <cp:revision>133</cp:revision>
  <cp:lastPrinted>2013-12-12T15:02:53Z</cp:lastPrinted>
  <dcterms:created xsi:type="dcterms:W3CDTF">2013-12-08T18:51:35Z</dcterms:created>
  <dcterms:modified xsi:type="dcterms:W3CDTF">2017-06-09T17:29:07Z</dcterms:modified>
</cp:coreProperties>
</file>