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382" r:id="rId6"/>
    <p:sldId id="3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8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85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86" r:id="rId58"/>
    <p:sldId id="313" r:id="rId59"/>
    <p:sldId id="387" r:id="rId60"/>
    <p:sldId id="315" r:id="rId61"/>
    <p:sldId id="388" r:id="rId62"/>
    <p:sldId id="389" r:id="rId63"/>
    <p:sldId id="390" r:id="rId64"/>
    <p:sldId id="319" r:id="rId65"/>
    <p:sldId id="391" r:id="rId66"/>
    <p:sldId id="392" r:id="rId67"/>
    <p:sldId id="393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94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95" r:id="rId105"/>
    <p:sldId id="396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97" r:id="rId121"/>
    <p:sldId id="376" r:id="rId122"/>
    <p:sldId id="377" r:id="rId123"/>
    <p:sldId id="378" r:id="rId124"/>
    <p:sldId id="398" r:id="rId125"/>
    <p:sldId id="380" r:id="rId126"/>
    <p:sldId id="381" r:id="rId1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C524C-D759-446D-A01E-73EE92943AA9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58E2D-3648-4831-94F3-63FDB73F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24950" cy="6172200"/>
          </a:xfrm>
          <a:custGeom>
            <a:avLst/>
            <a:gdLst/>
            <a:ahLst/>
            <a:cxnLst/>
            <a:rect l="l" t="t" r="r" b="b"/>
            <a:pathLst>
              <a:path w="9124950" h="6172200">
                <a:moveTo>
                  <a:pt x="0" y="6172200"/>
                </a:moveTo>
                <a:lnTo>
                  <a:pt x="9124950" y="6172200"/>
                </a:lnTo>
                <a:lnTo>
                  <a:pt x="912495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24950" cy="6172200"/>
          </a:xfrm>
          <a:custGeom>
            <a:avLst/>
            <a:gdLst/>
            <a:ahLst/>
            <a:cxnLst/>
            <a:rect l="l" t="t" r="r" b="b"/>
            <a:pathLst>
              <a:path w="9124950" h="6172200">
                <a:moveTo>
                  <a:pt x="0" y="6172200"/>
                </a:moveTo>
                <a:lnTo>
                  <a:pt x="9124950" y="6172200"/>
                </a:lnTo>
                <a:lnTo>
                  <a:pt x="912495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3E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172198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1"/>
                </a:moveTo>
                <a:lnTo>
                  <a:pt x="9144000" y="114301"/>
                </a:lnTo>
                <a:lnTo>
                  <a:pt x="9144000" y="0"/>
                </a:lnTo>
                <a:lnTo>
                  <a:pt x="0" y="0"/>
                </a:lnTo>
                <a:lnTo>
                  <a:pt x="0" y="114301"/>
                </a:lnTo>
                <a:close/>
              </a:path>
            </a:pathLst>
          </a:custGeom>
          <a:solidFill>
            <a:srgbClr val="244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78188" y="6286500"/>
            <a:ext cx="6365875" cy="571500"/>
          </a:xfrm>
          <a:custGeom>
            <a:avLst/>
            <a:gdLst/>
            <a:ahLst/>
            <a:cxnLst/>
            <a:rect l="l" t="t" r="r" b="b"/>
            <a:pathLst>
              <a:path w="6365875" h="571500">
                <a:moveTo>
                  <a:pt x="0" y="571500"/>
                </a:moveTo>
                <a:lnTo>
                  <a:pt x="6365811" y="571500"/>
                </a:lnTo>
                <a:lnTo>
                  <a:pt x="6365811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390"/>
            <a:ext cx="2778760" cy="571500"/>
          </a:xfrm>
          <a:custGeom>
            <a:avLst/>
            <a:gdLst/>
            <a:ahLst/>
            <a:cxnLst/>
            <a:rect l="l" t="t" r="r" b="b"/>
            <a:pathLst>
              <a:path w="2778760" h="571500">
                <a:moveTo>
                  <a:pt x="0" y="570966"/>
                </a:moveTo>
                <a:lnTo>
                  <a:pt x="2778188" y="570966"/>
                </a:lnTo>
                <a:lnTo>
                  <a:pt x="2778188" y="0"/>
                </a:lnTo>
                <a:lnTo>
                  <a:pt x="0" y="0"/>
                </a:lnTo>
                <a:lnTo>
                  <a:pt x="0" y="570966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286389"/>
            <a:ext cx="2778061" cy="57096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2450" y="6248336"/>
            <a:ext cx="971550" cy="439420"/>
          </a:xfrm>
          <a:custGeom>
            <a:avLst/>
            <a:gdLst/>
            <a:ahLst/>
            <a:cxnLst/>
            <a:rect l="l" t="t" r="r" b="b"/>
            <a:pathLst>
              <a:path w="971550" h="439420">
                <a:moveTo>
                  <a:pt x="0" y="439318"/>
                </a:moveTo>
                <a:lnTo>
                  <a:pt x="971550" y="439318"/>
                </a:lnTo>
                <a:lnTo>
                  <a:pt x="971550" y="0"/>
                </a:lnTo>
                <a:lnTo>
                  <a:pt x="0" y="0"/>
                </a:lnTo>
                <a:lnTo>
                  <a:pt x="0" y="439318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172450" y="6248323"/>
            <a:ext cx="971550" cy="43933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21025" y="6457683"/>
            <a:ext cx="2898775" cy="243204"/>
          </a:xfrm>
          <a:custGeom>
            <a:avLst/>
            <a:gdLst/>
            <a:ahLst/>
            <a:cxnLst/>
            <a:rect l="l" t="t" r="r" b="b"/>
            <a:pathLst>
              <a:path w="2898775" h="243204">
                <a:moveTo>
                  <a:pt x="0" y="242658"/>
                </a:moveTo>
                <a:lnTo>
                  <a:pt x="2898775" y="242658"/>
                </a:lnTo>
                <a:lnTo>
                  <a:pt x="2898775" y="0"/>
                </a:lnTo>
                <a:lnTo>
                  <a:pt x="0" y="0"/>
                </a:lnTo>
                <a:lnTo>
                  <a:pt x="0" y="242658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121025" y="6457683"/>
            <a:ext cx="2898775" cy="24265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608826" y="6571871"/>
            <a:ext cx="1289050" cy="260350"/>
          </a:xfrm>
          <a:custGeom>
            <a:avLst/>
            <a:gdLst/>
            <a:ahLst/>
            <a:cxnLst/>
            <a:rect l="l" t="t" r="r" b="b"/>
            <a:pathLst>
              <a:path w="1289050" h="260350">
                <a:moveTo>
                  <a:pt x="0" y="260108"/>
                </a:moveTo>
                <a:lnTo>
                  <a:pt x="1289050" y="260108"/>
                </a:lnTo>
                <a:lnTo>
                  <a:pt x="1289050" y="0"/>
                </a:lnTo>
                <a:lnTo>
                  <a:pt x="0" y="0"/>
                </a:lnTo>
                <a:lnTo>
                  <a:pt x="0" y="260108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608698" y="6571871"/>
            <a:ext cx="1289050" cy="26010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34175" y="6341910"/>
            <a:ext cx="1143000" cy="224154"/>
          </a:xfrm>
          <a:custGeom>
            <a:avLst/>
            <a:gdLst/>
            <a:ahLst/>
            <a:cxnLst/>
            <a:rect l="l" t="t" r="r" b="b"/>
            <a:pathLst>
              <a:path w="1143000" h="224154">
                <a:moveTo>
                  <a:pt x="0" y="223621"/>
                </a:moveTo>
                <a:lnTo>
                  <a:pt x="1143000" y="223621"/>
                </a:lnTo>
                <a:lnTo>
                  <a:pt x="1143000" y="0"/>
                </a:lnTo>
                <a:lnTo>
                  <a:pt x="0" y="0"/>
                </a:lnTo>
                <a:lnTo>
                  <a:pt x="0" y="223621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734175" y="6341910"/>
            <a:ext cx="1143000" cy="22362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467600" y="1447800"/>
            <a:ext cx="1371600" cy="13716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91400" y="3124200"/>
            <a:ext cx="1447800" cy="137795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04800" y="1371600"/>
            <a:ext cx="1371600" cy="1368425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391400" y="4800600"/>
            <a:ext cx="1371600" cy="13716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04800" y="4724463"/>
            <a:ext cx="1341374" cy="134137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24950" cy="6172200"/>
          </a:xfrm>
          <a:custGeom>
            <a:avLst/>
            <a:gdLst/>
            <a:ahLst/>
            <a:cxnLst/>
            <a:rect l="l" t="t" r="r" b="b"/>
            <a:pathLst>
              <a:path w="9124950" h="6172200">
                <a:moveTo>
                  <a:pt x="0" y="6172200"/>
                </a:moveTo>
                <a:lnTo>
                  <a:pt x="9124950" y="6172200"/>
                </a:lnTo>
                <a:lnTo>
                  <a:pt x="912495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24950" cy="6172200"/>
          </a:xfrm>
          <a:custGeom>
            <a:avLst/>
            <a:gdLst/>
            <a:ahLst/>
            <a:cxnLst/>
            <a:rect l="l" t="t" r="r" b="b"/>
            <a:pathLst>
              <a:path w="9124950" h="6172200">
                <a:moveTo>
                  <a:pt x="0" y="6172200"/>
                </a:moveTo>
                <a:lnTo>
                  <a:pt x="9124950" y="6172200"/>
                </a:lnTo>
                <a:lnTo>
                  <a:pt x="912495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F3E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172198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1"/>
                </a:moveTo>
                <a:lnTo>
                  <a:pt x="9144000" y="114301"/>
                </a:lnTo>
                <a:lnTo>
                  <a:pt x="9144000" y="0"/>
                </a:lnTo>
                <a:lnTo>
                  <a:pt x="0" y="0"/>
                </a:lnTo>
                <a:lnTo>
                  <a:pt x="0" y="114301"/>
                </a:lnTo>
                <a:close/>
              </a:path>
            </a:pathLst>
          </a:custGeom>
          <a:solidFill>
            <a:srgbClr val="2448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78188" y="6286500"/>
            <a:ext cx="6365875" cy="571500"/>
          </a:xfrm>
          <a:custGeom>
            <a:avLst/>
            <a:gdLst/>
            <a:ahLst/>
            <a:cxnLst/>
            <a:rect l="l" t="t" r="r" b="b"/>
            <a:pathLst>
              <a:path w="6365875" h="571500">
                <a:moveTo>
                  <a:pt x="0" y="571500"/>
                </a:moveTo>
                <a:lnTo>
                  <a:pt x="6365811" y="571500"/>
                </a:lnTo>
                <a:lnTo>
                  <a:pt x="6365811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6286390"/>
            <a:ext cx="2778760" cy="571500"/>
          </a:xfrm>
          <a:custGeom>
            <a:avLst/>
            <a:gdLst/>
            <a:ahLst/>
            <a:cxnLst/>
            <a:rect l="l" t="t" r="r" b="b"/>
            <a:pathLst>
              <a:path w="2778760" h="571500">
                <a:moveTo>
                  <a:pt x="0" y="570966"/>
                </a:moveTo>
                <a:lnTo>
                  <a:pt x="2778188" y="570966"/>
                </a:lnTo>
                <a:lnTo>
                  <a:pt x="2778188" y="0"/>
                </a:lnTo>
                <a:lnTo>
                  <a:pt x="0" y="0"/>
                </a:lnTo>
                <a:lnTo>
                  <a:pt x="0" y="570966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286389"/>
            <a:ext cx="2778061" cy="57096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72450" y="6248336"/>
            <a:ext cx="971550" cy="439420"/>
          </a:xfrm>
          <a:custGeom>
            <a:avLst/>
            <a:gdLst/>
            <a:ahLst/>
            <a:cxnLst/>
            <a:rect l="l" t="t" r="r" b="b"/>
            <a:pathLst>
              <a:path w="971550" h="439420">
                <a:moveTo>
                  <a:pt x="0" y="439318"/>
                </a:moveTo>
                <a:lnTo>
                  <a:pt x="971550" y="439318"/>
                </a:lnTo>
                <a:lnTo>
                  <a:pt x="971550" y="0"/>
                </a:lnTo>
                <a:lnTo>
                  <a:pt x="0" y="0"/>
                </a:lnTo>
                <a:lnTo>
                  <a:pt x="0" y="439318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172450" y="6248323"/>
            <a:ext cx="971550" cy="439331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21025" y="6457683"/>
            <a:ext cx="2898775" cy="243204"/>
          </a:xfrm>
          <a:custGeom>
            <a:avLst/>
            <a:gdLst/>
            <a:ahLst/>
            <a:cxnLst/>
            <a:rect l="l" t="t" r="r" b="b"/>
            <a:pathLst>
              <a:path w="2898775" h="243204">
                <a:moveTo>
                  <a:pt x="0" y="242658"/>
                </a:moveTo>
                <a:lnTo>
                  <a:pt x="2898775" y="242658"/>
                </a:lnTo>
                <a:lnTo>
                  <a:pt x="2898775" y="0"/>
                </a:lnTo>
                <a:lnTo>
                  <a:pt x="0" y="0"/>
                </a:lnTo>
                <a:lnTo>
                  <a:pt x="0" y="242658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121025" y="6457683"/>
            <a:ext cx="2898775" cy="24265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608826" y="6571871"/>
            <a:ext cx="1289050" cy="260350"/>
          </a:xfrm>
          <a:custGeom>
            <a:avLst/>
            <a:gdLst/>
            <a:ahLst/>
            <a:cxnLst/>
            <a:rect l="l" t="t" r="r" b="b"/>
            <a:pathLst>
              <a:path w="1289050" h="260350">
                <a:moveTo>
                  <a:pt x="0" y="260108"/>
                </a:moveTo>
                <a:lnTo>
                  <a:pt x="1289050" y="260108"/>
                </a:lnTo>
                <a:lnTo>
                  <a:pt x="1289050" y="0"/>
                </a:lnTo>
                <a:lnTo>
                  <a:pt x="0" y="0"/>
                </a:lnTo>
                <a:lnTo>
                  <a:pt x="0" y="260108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608698" y="6571871"/>
            <a:ext cx="1289050" cy="26010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734175" y="6341910"/>
            <a:ext cx="1143000" cy="224154"/>
          </a:xfrm>
          <a:custGeom>
            <a:avLst/>
            <a:gdLst/>
            <a:ahLst/>
            <a:cxnLst/>
            <a:rect l="l" t="t" r="r" b="b"/>
            <a:pathLst>
              <a:path w="1143000" h="224154">
                <a:moveTo>
                  <a:pt x="0" y="223621"/>
                </a:moveTo>
                <a:lnTo>
                  <a:pt x="1143000" y="223621"/>
                </a:lnTo>
                <a:lnTo>
                  <a:pt x="1143000" y="0"/>
                </a:lnTo>
                <a:lnTo>
                  <a:pt x="0" y="0"/>
                </a:lnTo>
                <a:lnTo>
                  <a:pt x="0" y="223621"/>
                </a:lnTo>
                <a:close/>
              </a:path>
            </a:pathLst>
          </a:custGeom>
          <a:solidFill>
            <a:srgbClr val="F3E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734175" y="6341910"/>
            <a:ext cx="1143000" cy="223621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82085"/>
            <a:ext cx="8529319" cy="475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7209" y="6468914"/>
            <a:ext cx="895984" cy="353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tmp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dsg/hazcom/global.html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g"/><Relationship Id="rId5" Type="http://schemas.openxmlformats.org/officeDocument/2006/relationships/hyperlink" Target="http://www.penntap.psu.edu/" TargetMode="External"/><Relationship Id="rId4" Type="http://schemas.openxmlformats.org/officeDocument/2006/relationships/hyperlink" Target="http://www.unece.org/trans/danger/publi/ghs/ghs_welcome_e.html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3444" y="5031538"/>
            <a:ext cx="43141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Und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c</a:t>
            </a:r>
            <a:r>
              <a:rPr sz="2800" spc="-20" dirty="0" smtClean="0">
                <a:latin typeface="Calibri"/>
                <a:cs typeface="Calibri"/>
              </a:rPr>
              <a:t>han</a:t>
            </a:r>
            <a:r>
              <a:rPr sz="2800" spc="-45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es</a:t>
            </a:r>
            <a:endParaRPr lang="en-US" sz="2800" spc="-15" dirty="0" smtClean="0">
              <a:latin typeface="Calibri"/>
              <a:cs typeface="Calibri"/>
            </a:endParaRPr>
          </a:p>
        </p:txBody>
      </p:sp>
      <p:sp>
        <p:nvSpPr>
          <p:cNvPr id="4" name="object 4" title="Picture of GHS Pictogram"/>
          <p:cNvSpPr/>
          <p:nvPr/>
        </p:nvSpPr>
        <p:spPr>
          <a:xfrm>
            <a:off x="7315200" y="4340975"/>
            <a:ext cx="1409700" cy="13811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3631763"/>
          </a:xfrm>
        </p:spPr>
        <p:txBody>
          <a:bodyPr/>
          <a:lstStyle/>
          <a:p>
            <a:pPr algn="ctr"/>
            <a:r>
              <a:rPr lang="en-US" sz="4000" b="1" dirty="0"/>
              <a:t>Hazard Communication</a:t>
            </a:r>
            <a:r>
              <a:rPr lang="en-US" sz="4000" b="1" spc="-25" dirty="0"/>
              <a:t> </a:t>
            </a:r>
            <a:r>
              <a:rPr lang="en-US" sz="4000" b="1" dirty="0"/>
              <a:t>(HAZCOM) and </a:t>
            </a:r>
            <a:r>
              <a:rPr lang="en-US" sz="4000" b="1" dirty="0" smtClean="0"/>
              <a:t>the </a:t>
            </a:r>
            <a:br>
              <a:rPr lang="en-US" sz="4000" b="1" dirty="0" smtClean="0"/>
            </a:br>
            <a:r>
              <a:rPr lang="en-US" sz="4000" b="1" dirty="0" smtClean="0"/>
              <a:t>Global</a:t>
            </a:r>
            <a:r>
              <a:rPr lang="en-US" sz="4000" b="1" spc="10" dirty="0" smtClean="0"/>
              <a:t>l</a:t>
            </a:r>
            <a:r>
              <a:rPr lang="en-US" sz="4000" b="1" dirty="0" smtClean="0"/>
              <a:t>y</a:t>
            </a:r>
            <a:r>
              <a:rPr lang="en-US" sz="4000" b="1" spc="-20" dirty="0" smtClean="0"/>
              <a:t> </a:t>
            </a:r>
            <a:r>
              <a:rPr lang="en-US" sz="4000" b="1" dirty="0"/>
              <a:t>Har</a:t>
            </a:r>
            <a:r>
              <a:rPr lang="en-US" sz="4000" b="1" spc="10" dirty="0"/>
              <a:t>m</a:t>
            </a:r>
            <a:r>
              <a:rPr lang="en-US" sz="4000" b="1" dirty="0"/>
              <a:t>oniz</a:t>
            </a:r>
            <a:r>
              <a:rPr lang="en-US" sz="4000" b="1" spc="5" dirty="0"/>
              <a:t>e</a:t>
            </a:r>
            <a:r>
              <a:rPr lang="en-US" sz="4000" b="1" dirty="0"/>
              <a:t>d</a:t>
            </a:r>
            <a:r>
              <a:rPr lang="en-US" sz="4000" b="1" spc="-30" dirty="0"/>
              <a:t> </a:t>
            </a:r>
            <a:r>
              <a:rPr lang="en-US" sz="4000" b="1" dirty="0" smtClean="0"/>
              <a:t>System of </a:t>
            </a:r>
            <a:r>
              <a:rPr lang="en-US" sz="4000" b="1" dirty="0"/>
              <a:t>C</a:t>
            </a:r>
            <a:r>
              <a:rPr lang="en-US" sz="4000" b="1" spc="5" dirty="0"/>
              <a:t>l</a:t>
            </a:r>
            <a:r>
              <a:rPr lang="en-US" sz="4000" b="1" dirty="0"/>
              <a:t>assificati</a:t>
            </a:r>
            <a:r>
              <a:rPr lang="en-US" sz="4000" b="1" spc="5" dirty="0"/>
              <a:t>o</a:t>
            </a:r>
            <a:r>
              <a:rPr lang="en-US" sz="4000" b="1" dirty="0"/>
              <a:t>n</a:t>
            </a:r>
            <a:r>
              <a:rPr lang="en-US" sz="4000" b="1" spc="-30" dirty="0"/>
              <a:t> </a:t>
            </a:r>
            <a:r>
              <a:rPr lang="en-US" sz="4000" b="1" dirty="0" smtClean="0"/>
              <a:t>and Labeli</a:t>
            </a:r>
            <a:r>
              <a:rPr lang="en-US" sz="4000" b="1" spc="5" dirty="0" smtClean="0"/>
              <a:t>n</a:t>
            </a:r>
            <a:r>
              <a:rPr lang="en-US" sz="4000" b="1" dirty="0" smtClean="0"/>
              <a:t>g</a:t>
            </a:r>
            <a:r>
              <a:rPr lang="en-US" sz="4000" b="1" spc="-30" dirty="0" smtClean="0"/>
              <a:t> </a:t>
            </a:r>
            <a:r>
              <a:rPr lang="en-US" sz="4000" b="1" dirty="0" smtClean="0"/>
              <a:t>of Chem</a:t>
            </a:r>
            <a:r>
              <a:rPr lang="en-US" sz="4000" b="1" spc="10" dirty="0" smtClean="0"/>
              <a:t>i</a:t>
            </a:r>
            <a:r>
              <a:rPr lang="en-US" sz="4000" b="1" dirty="0" smtClean="0"/>
              <a:t>cals </a:t>
            </a:r>
            <a:r>
              <a:rPr lang="en-US" sz="4000" b="1" dirty="0"/>
              <a:t>(GHS)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2" name="TextBox 1"/>
          <p:cNvSpPr txBox="1"/>
          <p:nvPr/>
        </p:nvSpPr>
        <p:spPr>
          <a:xfrm>
            <a:off x="7696201" y="5768459"/>
            <a:ext cx="76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1798" y="319388"/>
            <a:ext cx="55905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28265" algn="l"/>
              </a:tabLst>
            </a:pPr>
            <a:r>
              <a:rPr sz="3600" dirty="0">
                <a:latin typeface="Arial"/>
                <a:cs typeface="Arial"/>
              </a:rPr>
              <a:t>Princ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ples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	H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rmon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zation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Princ</a:t>
            </a:r>
            <a:r>
              <a:rPr lang="en-US" spc="5" dirty="0"/>
              <a:t>i</a:t>
            </a:r>
            <a:r>
              <a:rPr lang="en-US" dirty="0"/>
              <a:t>ples</a:t>
            </a:r>
            <a:r>
              <a:rPr lang="en-US" spc="-20" dirty="0"/>
              <a:t> </a:t>
            </a:r>
            <a:r>
              <a:rPr lang="en-US" dirty="0"/>
              <a:t>of	H</a:t>
            </a:r>
            <a:r>
              <a:rPr lang="en-US" spc="5" dirty="0"/>
              <a:t>a</a:t>
            </a:r>
            <a:r>
              <a:rPr lang="en-US" dirty="0"/>
              <a:t>rmon</a:t>
            </a:r>
            <a:r>
              <a:rPr lang="en-US" spc="5" dirty="0"/>
              <a:t>i</a:t>
            </a:r>
            <a:r>
              <a:rPr lang="en-US" dirty="0"/>
              <a:t>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682541"/>
            <a:ext cx="7909559" cy="254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025"/>
              </a:lnSpc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Harm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ot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eve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latin typeface="Arial"/>
                <a:cs typeface="Arial"/>
              </a:rPr>
              <a:t>prote</a:t>
            </a:r>
            <a:r>
              <a:rPr sz="2800" spc="-10" dirty="0">
                <a:latin typeface="Arial"/>
                <a:cs typeface="Arial"/>
              </a:rPr>
              <a:t>cti</a:t>
            </a:r>
            <a:r>
              <a:rPr sz="2800" spc="-15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Req</a:t>
            </a:r>
            <a:r>
              <a:rPr sz="2800" spc="-10" dirty="0">
                <a:latin typeface="Arial"/>
                <a:cs typeface="Arial"/>
              </a:rPr>
              <a:t>uire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sy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tems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1800"/>
              </a:spcBef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oth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 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mmuni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tools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SD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)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6864" y="4400221"/>
            <a:ext cx="61182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La</a:t>
            </a:r>
            <a:r>
              <a:rPr sz="2800" spc="-15" dirty="0">
                <a:latin typeface="Arial"/>
                <a:cs typeface="Arial"/>
              </a:rPr>
              <a:t>bel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afety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15" dirty="0">
                <a:latin typeface="Arial"/>
                <a:cs typeface="Arial"/>
              </a:rPr>
              <a:t>ets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740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98466"/>
            <a:ext cx="509714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W</a:t>
            </a:r>
            <a:r>
              <a:rPr sz="3200" dirty="0">
                <a:latin typeface="Arial"/>
                <a:cs typeface="Arial"/>
              </a:rPr>
              <a:t>ritt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 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gram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ele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ents…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spc="-60" dirty="0"/>
              <a:t>W</a:t>
            </a:r>
            <a:r>
              <a:rPr lang="en-US" dirty="0"/>
              <a:t>ritt</a:t>
            </a:r>
            <a:r>
              <a:rPr lang="en-US" spc="-10" dirty="0"/>
              <a:t>e</a:t>
            </a:r>
            <a:r>
              <a:rPr lang="en-US" dirty="0"/>
              <a:t>n pr</a:t>
            </a:r>
            <a:r>
              <a:rPr lang="en-US" spc="-10" dirty="0"/>
              <a:t>o</a:t>
            </a:r>
            <a:r>
              <a:rPr lang="en-US" dirty="0"/>
              <a:t>gram</a:t>
            </a:r>
            <a:r>
              <a:rPr lang="en-US" spc="-35" dirty="0"/>
              <a:t> </a:t>
            </a:r>
            <a:r>
              <a:rPr lang="en-US" dirty="0"/>
              <a:t>ele</a:t>
            </a:r>
            <a:r>
              <a:rPr lang="en-US" spc="-15" dirty="0"/>
              <a:t>m</a:t>
            </a:r>
            <a:r>
              <a:rPr lang="en-US" dirty="0"/>
              <a:t>ents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ts val="4285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101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94785"/>
            <a:ext cx="8345805" cy="430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Font typeface="Arial"/>
              <a:buAutoNum type="alphaLcParenBoth" startAt="5"/>
              <a:tabLst>
                <a:tab pos="546735" algn="l"/>
              </a:tabLst>
            </a:pPr>
            <a:r>
              <a:rPr sz="2800" b="1" spc="-70" dirty="0">
                <a:latin typeface="Arial"/>
                <a:cs typeface="Arial"/>
              </a:rPr>
              <a:t>W</a:t>
            </a:r>
            <a:r>
              <a:rPr sz="2800" b="1" spc="-10" dirty="0">
                <a:latin typeface="Arial"/>
                <a:cs typeface="Arial"/>
              </a:rPr>
              <a:t>ri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Haz</a:t>
            </a:r>
            <a:r>
              <a:rPr sz="2800" b="1" spc="-15" dirty="0">
                <a:latin typeface="Arial"/>
                <a:cs typeface="Arial"/>
              </a:rPr>
              <a:t>ard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Comm</a:t>
            </a:r>
            <a:r>
              <a:rPr sz="2800" b="1" spc="-35" dirty="0">
                <a:latin typeface="Arial"/>
                <a:cs typeface="Arial"/>
              </a:rPr>
              <a:t>u</a:t>
            </a:r>
            <a:r>
              <a:rPr sz="2800" b="1" spc="-15" dirty="0">
                <a:latin typeface="Arial"/>
                <a:cs typeface="Arial"/>
              </a:rPr>
              <a:t>nication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Pro</a:t>
            </a:r>
            <a:r>
              <a:rPr sz="2800" b="1" spc="-30" dirty="0">
                <a:latin typeface="Arial"/>
                <a:cs typeface="Arial"/>
              </a:rPr>
              <a:t>g</a:t>
            </a:r>
            <a:r>
              <a:rPr sz="2800" b="1" spc="-15" dirty="0">
                <a:latin typeface="Arial"/>
                <a:cs typeface="Arial"/>
              </a:rPr>
              <a:t>ra</a:t>
            </a:r>
            <a:r>
              <a:rPr sz="2800" b="1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 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mmuni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writte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prog</a:t>
            </a:r>
            <a:r>
              <a:rPr sz="2800" spc="-20" dirty="0">
                <a:latin typeface="Arial"/>
                <a:cs typeface="Arial"/>
              </a:rPr>
              <a:t>ram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th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ame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HC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ntiv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(only te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mino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og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ges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 paragrap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40" dirty="0">
                <a:latin typeface="Arial"/>
                <a:cs typeface="Arial"/>
              </a:rPr>
              <a:t>C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20" dirty="0">
                <a:latin typeface="Arial"/>
                <a:cs typeface="Arial"/>
              </a:rPr>
              <a:t>Key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el</a:t>
            </a:r>
            <a:r>
              <a:rPr sz="2800" b="1" spc="-10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ments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this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pro</a:t>
            </a:r>
            <a:r>
              <a:rPr sz="2800" b="1" spc="-30" dirty="0">
                <a:latin typeface="Arial"/>
                <a:cs typeface="Arial"/>
              </a:rPr>
              <a:t>g</a:t>
            </a:r>
            <a:r>
              <a:rPr sz="2800" b="1" spc="-15" dirty="0">
                <a:latin typeface="Arial"/>
                <a:cs typeface="Arial"/>
              </a:rPr>
              <a:t>ra</a:t>
            </a:r>
            <a:r>
              <a:rPr sz="2800" b="1" spc="-25" dirty="0">
                <a:latin typeface="Arial"/>
                <a:cs typeface="Arial"/>
              </a:rPr>
              <a:t>m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 l</a:t>
            </a:r>
            <a:r>
              <a:rPr sz="2800" b="1" spc="-20" dirty="0">
                <a:latin typeface="Arial"/>
                <a:cs typeface="Arial"/>
              </a:rPr>
              <a:t>abe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s,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b="1" spc="-20" dirty="0">
                <a:latin typeface="Arial"/>
                <a:cs typeface="Arial"/>
              </a:rPr>
              <a:t>sa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5" dirty="0">
                <a:latin typeface="Arial"/>
                <a:cs typeface="Arial"/>
              </a:rPr>
              <a:t>ety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data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shee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5" dirty="0">
                <a:latin typeface="Arial"/>
                <a:cs typeface="Arial"/>
              </a:rPr>
              <a:t>m</a:t>
            </a:r>
            <a:r>
              <a:rPr sz="2800" b="1" spc="-30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lo</a:t>
            </a:r>
            <a:r>
              <a:rPr sz="2800" b="1" spc="-60" dirty="0">
                <a:latin typeface="Arial"/>
                <a:cs typeface="Arial"/>
              </a:rPr>
              <a:t>y</a:t>
            </a:r>
            <a:r>
              <a:rPr sz="2800" b="1" spc="-20" dirty="0">
                <a:latin typeface="Arial"/>
                <a:cs typeface="Arial"/>
              </a:rPr>
              <a:t>ee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training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234485"/>
            <a:ext cx="8327390" cy="481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(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0" dirty="0">
                <a:latin typeface="Arial"/>
                <a:cs typeface="Arial"/>
              </a:rPr>
              <a:t>)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abels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Other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forms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W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ning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405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Under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paragraph,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15" dirty="0">
                <a:latin typeface="Arial"/>
                <a:cs typeface="Arial"/>
              </a:rPr>
              <a:t>ufa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ers 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rte</a:t>
            </a:r>
            <a:r>
              <a:rPr sz="2800" spc="-15" dirty="0">
                <a:latin typeface="Arial"/>
                <a:cs typeface="Arial"/>
              </a:rPr>
              <a:t>rs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des 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d,</a:t>
            </a:r>
            <a:endParaRPr sz="2800">
              <a:latin typeface="Arial"/>
              <a:cs typeface="Arial"/>
            </a:endParaRPr>
          </a:p>
          <a:p>
            <a:pPr marL="756285" marR="2121535">
              <a:lnSpc>
                <a:spcPct val="100000"/>
              </a:lnSpc>
              <a:tabLst>
                <a:tab pos="5182235" algn="l"/>
              </a:tabLst>
            </a:pPr>
            <a:r>
              <a:rPr sz="2800" spc="-15" dirty="0">
                <a:latin typeface="Arial"/>
                <a:cs typeface="Arial"/>
              </a:rPr>
              <a:t>pi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togram,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 hazard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In ad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must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ided,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ell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</a:t>
            </a:r>
            <a:r>
              <a:rPr sz="2800" spc="-20" dirty="0">
                <a:latin typeface="Arial"/>
                <a:cs typeface="Arial"/>
              </a:rPr>
              <a:t>du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pictograms"/>
          <p:cNvSpPr/>
          <p:nvPr/>
        </p:nvSpPr>
        <p:spPr>
          <a:xfrm>
            <a:off x="6858000" y="3200400"/>
            <a:ext cx="2206625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102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ts val="4285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094785"/>
            <a:ext cx="7950200" cy="497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 indent="-454025">
              <a:lnSpc>
                <a:spcPct val="100000"/>
              </a:lnSpc>
              <a:buFont typeface="Arial"/>
              <a:buAutoNum type="alphaLcParenBoth" startAt="6"/>
              <a:tabLst>
                <a:tab pos="467359" algn="l"/>
              </a:tabLst>
            </a:pPr>
            <a:r>
              <a:rPr sz="2800" b="1" spc="-20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abels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Other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forms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W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ning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AutoNum type="alphaLcParenBoth" startAt="6"/>
            </a:pPr>
            <a:endParaRPr sz="4050">
              <a:latin typeface="Times New Roman"/>
              <a:cs typeface="Times New Roman"/>
            </a:endParaRPr>
          </a:p>
          <a:p>
            <a:pPr marL="756285" marR="450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New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15" dirty="0">
                <a:latin typeface="Arial"/>
                <a:cs typeface="Arial"/>
              </a:rPr>
              <a:t>datory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Appe</a:t>
            </a:r>
            <a:r>
              <a:rPr sz="2800" spc="-15" dirty="0">
                <a:latin typeface="Arial"/>
                <a:cs typeface="Arial"/>
              </a:rPr>
              <a:t>ndix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indicates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what 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ach hazard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ory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40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uire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 marR="508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ams,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sig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precaut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-20" dirty="0">
                <a:latin typeface="Arial"/>
                <a:cs typeface="Arial"/>
              </a:rPr>
              <a:t>ments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corda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20" dirty="0">
                <a:latin typeface="Arial"/>
                <a:cs typeface="Arial"/>
              </a:rPr>
              <a:t> 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corrosive pictogram"/>
          <p:cNvSpPr/>
          <p:nvPr/>
        </p:nvSpPr>
        <p:spPr>
          <a:xfrm>
            <a:off x="7239000" y="3048000"/>
            <a:ext cx="1585849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103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42"/>
            <a:ext cx="9144000" cy="6876142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Preparing the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985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962"/>
            <a:ext cx="9144000" cy="6985162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36286" y="-482600"/>
            <a:ext cx="8984741" cy="553998"/>
          </a:xfrm>
        </p:spPr>
        <p:txBody>
          <a:bodyPr/>
          <a:lstStyle/>
          <a:p>
            <a:r>
              <a:rPr lang="en-US" dirty="0" smtClean="0"/>
              <a:t>Workplace label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 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106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Font typeface="Arial"/>
              <a:buAutoNum type="alphaLcParenBoth" startAt="7"/>
              <a:tabLst>
                <a:tab pos="546735" algn="l"/>
              </a:tabLst>
            </a:pPr>
            <a:r>
              <a:rPr spc="-25" dirty="0"/>
              <a:t>SDS…</a:t>
            </a:r>
          </a:p>
          <a:p>
            <a:pPr marL="756285" marR="113664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20" dirty="0">
                <a:latin typeface="Arial"/>
                <a:cs typeface="Arial"/>
              </a:rPr>
              <a:t>F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u</a:t>
            </a:r>
            <a:r>
              <a:rPr sz="2800" b="1" spc="-30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</a:t>
            </a:r>
            <a:r>
              <a:rPr sz="2800" b="1" spc="-10" dirty="0">
                <a:latin typeface="Arial"/>
                <a:cs typeface="Arial"/>
              </a:rPr>
              <a:t>z</a:t>
            </a:r>
            <a:r>
              <a:rPr sz="2800" b="1" spc="-25" dirty="0">
                <a:latin typeface="Arial"/>
                <a:cs typeface="Arial"/>
              </a:rPr>
              <a:t>Com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2</a:t>
            </a:r>
            <a:r>
              <a:rPr sz="2800" b="1" spc="-15" dirty="0">
                <a:latin typeface="Arial"/>
                <a:cs typeface="Arial"/>
              </a:rPr>
              <a:t>0</a:t>
            </a:r>
            <a:r>
              <a:rPr sz="2800" b="1" spc="-20" dirty="0">
                <a:latin typeface="Arial"/>
                <a:cs typeface="Arial"/>
              </a:rPr>
              <a:t>12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Ap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endix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D,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ch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-30" dirty="0">
                <a:latin typeface="Arial"/>
                <a:cs typeface="Arial"/>
              </a:rPr>
              <a:t>g</a:t>
            </a:r>
            <a:r>
              <a:rPr sz="2800" b="1" spc="-20" dirty="0">
                <a:latin typeface="Arial"/>
                <a:cs typeface="Arial"/>
              </a:rPr>
              <a:t>es</a:t>
            </a:r>
            <a:r>
              <a:rPr sz="2800" b="1" spc="-15" dirty="0">
                <a:latin typeface="Arial"/>
                <a:cs typeface="Arial"/>
              </a:rPr>
              <a:t> inclu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</a:t>
            </a:r>
            <a:r>
              <a:rPr sz="2800" b="1" spc="-20" dirty="0">
                <a:latin typeface="Arial"/>
                <a:cs typeface="Arial"/>
              </a:rPr>
              <a:t>6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ec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format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with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speci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5" dirty="0">
                <a:latin typeface="Arial"/>
                <a:cs typeface="Arial"/>
              </a:rPr>
              <a:t>ic informa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conta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ned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ch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ion.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b="1" spc="-20" dirty="0">
                <a:latin typeface="Arial"/>
                <a:cs typeface="Arial"/>
              </a:rPr>
              <a:t>Sec</a:t>
            </a:r>
            <a:r>
              <a:rPr b="1" spc="-5" dirty="0">
                <a:latin typeface="Arial"/>
                <a:cs typeface="Arial"/>
              </a:rPr>
              <a:t>t</a:t>
            </a:r>
            <a:r>
              <a:rPr b="1" spc="-15" dirty="0">
                <a:latin typeface="Arial"/>
                <a:cs typeface="Arial"/>
              </a:rPr>
              <a:t>ions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1</a:t>
            </a:r>
            <a:r>
              <a:rPr b="1" spc="-5" dirty="0">
                <a:latin typeface="Arial"/>
                <a:cs typeface="Arial"/>
              </a:rPr>
              <a:t>-</a:t>
            </a:r>
            <a:r>
              <a:rPr b="1" spc="-175" dirty="0">
                <a:latin typeface="Arial"/>
                <a:cs typeface="Arial"/>
              </a:rPr>
              <a:t>1</a:t>
            </a:r>
            <a:r>
              <a:rPr b="1" spc="-15" dirty="0">
                <a:latin typeface="Arial"/>
                <a:cs typeface="Arial"/>
              </a:rPr>
              <a:t>1,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16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a</a:t>
            </a:r>
            <a:r>
              <a:rPr b="1" spc="-10" dirty="0">
                <a:latin typeface="Arial"/>
                <a:cs typeface="Arial"/>
              </a:rPr>
              <a:t>r</a:t>
            </a:r>
            <a:r>
              <a:rPr b="1" spc="-20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man</a:t>
            </a:r>
            <a:r>
              <a:rPr b="1" spc="-30" dirty="0">
                <a:latin typeface="Arial"/>
                <a:cs typeface="Arial"/>
              </a:rPr>
              <a:t>d</a:t>
            </a:r>
            <a:r>
              <a:rPr b="1" spc="-20" dirty="0">
                <a:latin typeface="Arial"/>
                <a:cs typeface="Arial"/>
              </a:rPr>
              <a:t>a</a:t>
            </a:r>
            <a:r>
              <a:rPr b="1" spc="-5" dirty="0">
                <a:latin typeface="Arial"/>
                <a:cs typeface="Arial"/>
              </a:rPr>
              <a:t>t</a:t>
            </a:r>
            <a:r>
              <a:rPr b="1" spc="-20" dirty="0">
                <a:latin typeface="Arial"/>
                <a:cs typeface="Arial"/>
              </a:rPr>
              <a:t>o</a:t>
            </a:r>
            <a:r>
              <a:rPr b="1" spc="-10" dirty="0">
                <a:latin typeface="Arial"/>
                <a:cs typeface="Arial"/>
              </a:rPr>
              <a:t>r</a:t>
            </a:r>
            <a:r>
              <a:rPr b="1" spc="-20" dirty="0">
                <a:latin typeface="Arial"/>
                <a:cs typeface="Arial"/>
              </a:rPr>
              <a:t>y</a:t>
            </a:r>
          </a:p>
          <a:p>
            <a:pPr marL="756285" marR="5080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5" dirty="0">
                <a:latin typeface="Arial"/>
                <a:cs typeface="Arial"/>
              </a:rPr>
              <a:t>Section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1.</a:t>
            </a:r>
            <a:r>
              <a:rPr sz="2800" b="1" spc="-5" dirty="0">
                <a:latin typeface="Arial"/>
                <a:cs typeface="Arial"/>
              </a:rPr>
              <a:t> I</a:t>
            </a:r>
            <a:r>
              <a:rPr sz="2800" b="1" spc="-15" dirty="0">
                <a:latin typeface="Arial"/>
                <a:cs typeface="Arial"/>
              </a:rPr>
              <a:t>dentificat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35" dirty="0">
                <a:latin typeface="Arial"/>
                <a:cs typeface="Arial"/>
              </a:rPr>
              <a:t>n</a:t>
            </a:r>
            <a:r>
              <a:rPr sz="2800" b="1" spc="-10" dirty="0">
                <a:latin typeface="Arial"/>
                <a:cs typeface="Arial"/>
              </a:rPr>
              <a:t>: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ments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 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two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cept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ns.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-15" dirty="0">
                <a:latin typeface="Arial"/>
                <a:cs typeface="Arial"/>
              </a:rPr>
              <a:t> 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y re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ommen</a:t>
            </a:r>
            <a:r>
              <a:rPr sz="2800" spc="-15" dirty="0">
                <a:latin typeface="Arial"/>
                <a:cs typeface="Arial"/>
              </a:rPr>
              <a:t>dat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85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  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107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05885"/>
            <a:ext cx="8269605" cy="475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SDS…</a:t>
            </a:r>
            <a:endParaRPr sz="2800">
              <a:latin typeface="Arial"/>
              <a:cs typeface="Arial"/>
            </a:endParaRPr>
          </a:p>
          <a:p>
            <a:pPr marL="756285" marR="21590" indent="-28702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Sec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2.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</a:t>
            </a:r>
            <a:r>
              <a:rPr sz="2800" b="1" spc="-10" dirty="0">
                <a:latin typeface="Arial"/>
                <a:cs typeface="Arial"/>
              </a:rPr>
              <a:t>z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d(s)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identi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5" dirty="0">
                <a:latin typeface="Arial"/>
                <a:cs typeface="Arial"/>
              </a:rPr>
              <a:t>ic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tion: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oye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 mu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ans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dete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ati</a:t>
            </a:r>
            <a:r>
              <a:rPr sz="2800" spc="-15" dirty="0">
                <a:latin typeface="Arial"/>
                <a:cs typeface="Arial"/>
              </a:rPr>
              <a:t>on,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ust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ous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20" dirty="0">
                <a:latin typeface="Arial"/>
                <a:cs typeface="Arial"/>
              </a:rPr>
              <a:t>12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B.</a:t>
            </a:r>
            <a:endParaRPr sz="2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1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arate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ture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ather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than one for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chemical comprising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ture</a:t>
            </a:r>
            <a:endParaRPr sz="2400">
              <a:latin typeface="Arial"/>
              <a:cs typeface="Arial"/>
            </a:endParaRPr>
          </a:p>
          <a:p>
            <a:pPr marL="756285" marR="5080" indent="-286385">
              <a:lnSpc>
                <a:spcPct val="100000"/>
              </a:lnSpc>
              <a:spcBef>
                <a:spcPts val="2014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Pictograms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NAME 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SYMBOL</a:t>
            </a:r>
            <a:r>
              <a:rPr sz="2400" b="1" dirty="0">
                <a:latin typeface="Arial"/>
                <a:cs typeface="Arial"/>
              </a:rPr>
              <a:t>),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tandardized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haz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rd stateme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ts,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sig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ord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pre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tio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ary statements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are now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require</a:t>
            </a:r>
            <a:r>
              <a:rPr sz="2400" b="1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 err="1" smtClean="0"/>
              <a:t>HazCom</a:t>
            </a:r>
            <a:r>
              <a:rPr spc="-10" dirty="0" smtClean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   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624638"/>
            <a:ext cx="6998334" cy="542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735" indent="-534035">
              <a:lnSpc>
                <a:spcPct val="100000"/>
              </a:lnSpc>
              <a:buFont typeface="Arial"/>
              <a:buAutoNum type="alphaLcParenBoth" startAt="7"/>
              <a:tabLst>
                <a:tab pos="547370" algn="l"/>
              </a:tabLst>
            </a:pP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3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S…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3603625" algn="l"/>
              </a:tabLst>
            </a:pPr>
            <a:r>
              <a:rPr sz="2800" b="1" spc="-20" dirty="0">
                <a:latin typeface="Arial"/>
                <a:cs typeface="Arial"/>
              </a:rPr>
              <a:t>Sec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3.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Co</a:t>
            </a:r>
            <a:r>
              <a:rPr sz="2800" b="1" spc="-35" dirty="0">
                <a:latin typeface="Arial"/>
                <a:cs typeface="Arial"/>
              </a:rPr>
              <a:t>m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si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ion/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informa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 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ingredient</a:t>
            </a:r>
            <a:r>
              <a:rPr sz="2800" b="1" spc="-10" dirty="0">
                <a:latin typeface="Arial"/>
                <a:cs typeface="Arial"/>
              </a:rPr>
              <a:t>s.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spc="-3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 other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ormat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rem</a:t>
            </a:r>
            <a:r>
              <a:rPr sz="2800" spc="-15" dirty="0">
                <a:latin typeface="Arial"/>
                <a:cs typeface="Arial"/>
              </a:rPr>
              <a:t>ent 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 each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ch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1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20" dirty="0">
                <a:latin typeface="Arial"/>
                <a:cs typeface="Arial"/>
              </a:rPr>
              <a:t>Sec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1</a:t>
            </a:r>
            <a:r>
              <a:rPr sz="2800" b="1" spc="-15" dirty="0">
                <a:latin typeface="Arial"/>
                <a:cs typeface="Arial"/>
              </a:rPr>
              <a:t>0</a:t>
            </a:r>
            <a:r>
              <a:rPr sz="2800" b="1" spc="-10" dirty="0">
                <a:latin typeface="Arial"/>
                <a:cs typeface="Arial"/>
              </a:rPr>
              <a:t>.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Stabili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re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c</a:t>
            </a:r>
            <a:r>
              <a:rPr sz="2800" b="1" spc="-10" dirty="0">
                <a:latin typeface="Arial"/>
                <a:cs typeface="Arial"/>
              </a:rPr>
              <a:t>tivit</a:t>
            </a:r>
            <a:r>
              <a:rPr sz="2800" b="1" spc="-250" dirty="0">
                <a:latin typeface="Arial"/>
                <a:cs typeface="Arial"/>
              </a:rPr>
              <a:t>y</a:t>
            </a:r>
            <a:r>
              <a:rPr sz="2800" b="1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marR="13906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Altho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 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 pro</a:t>
            </a:r>
            <a:r>
              <a:rPr sz="2800" spc="-20" dirty="0">
                <a:latin typeface="Arial"/>
                <a:cs typeface="Arial"/>
              </a:rPr>
              <a:t>du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new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HC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Z4</a:t>
            </a:r>
            <a:r>
              <a:rPr sz="2800" spc="-15" dirty="0">
                <a:latin typeface="Arial"/>
                <a:cs typeface="Arial"/>
              </a:rPr>
              <a:t>00.1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SDS forms"/>
          <p:cNvSpPr/>
          <p:nvPr/>
        </p:nvSpPr>
        <p:spPr>
          <a:xfrm>
            <a:off x="7458075" y="1600200"/>
            <a:ext cx="160972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108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    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109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777285"/>
            <a:ext cx="8473440" cy="477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Font typeface="Arial"/>
              <a:buAutoNum type="alphaLcParenBoth" startAt="7"/>
              <a:tabLst>
                <a:tab pos="546735" algn="l"/>
              </a:tabLst>
            </a:pPr>
            <a:r>
              <a:rPr sz="2800" spc="-25" dirty="0">
                <a:latin typeface="Arial"/>
                <a:cs typeface="Arial"/>
              </a:rPr>
              <a:t>SDS…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ts,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4</a:t>
            </a:r>
            <a:r>
              <a:rPr sz="2400" b="1" dirty="0">
                <a:latin typeface="Arial"/>
                <a:cs typeface="Arial"/>
              </a:rPr>
              <a:t>. Firs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-aid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meas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res.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5.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Fire-fig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ting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mea</a:t>
            </a: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ure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6</a:t>
            </a:r>
            <a:r>
              <a:rPr sz="2400" b="1" dirty="0">
                <a:latin typeface="Arial"/>
                <a:cs typeface="Arial"/>
              </a:rPr>
              <a:t>.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cidental release meas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res.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7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-1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an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ng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6285" marR="58356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383667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8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xp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sure	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ontrols /A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cidental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release meas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res.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9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sical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10" dirty="0">
                <a:latin typeface="Arial"/>
                <a:cs typeface="Arial"/>
              </a:rPr>
              <a:t> c</a:t>
            </a:r>
            <a:r>
              <a:rPr sz="2400" b="1" dirty="0">
                <a:latin typeface="Arial"/>
                <a:cs typeface="Arial"/>
              </a:rPr>
              <a:t>hemical prop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rties.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4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1. </a:t>
            </a:r>
            <a:r>
              <a:rPr sz="2400" b="1" spc="-19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oxicological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6</a:t>
            </a:r>
            <a:r>
              <a:rPr sz="2400" b="1" dirty="0">
                <a:latin typeface="Arial"/>
                <a:cs typeface="Arial"/>
              </a:rPr>
              <a:t>. Other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4200" y="319388"/>
            <a:ext cx="593813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28265" algn="l"/>
              </a:tabLst>
            </a:pPr>
            <a:r>
              <a:rPr sz="3600" dirty="0">
                <a:latin typeface="Arial"/>
                <a:cs typeface="Arial"/>
              </a:rPr>
              <a:t>Princ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ples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	</a:t>
            </a:r>
            <a:r>
              <a:rPr sz="3600" dirty="0" smtClean="0">
                <a:latin typeface="Arial"/>
                <a:cs typeface="Arial"/>
              </a:rPr>
              <a:t>H</a:t>
            </a:r>
            <a:r>
              <a:rPr sz="3600" spc="5" dirty="0" smtClean="0">
                <a:latin typeface="Arial"/>
                <a:cs typeface="Arial"/>
              </a:rPr>
              <a:t>a</a:t>
            </a:r>
            <a:r>
              <a:rPr sz="3600" dirty="0" smtClean="0">
                <a:latin typeface="Arial"/>
                <a:cs typeface="Arial"/>
              </a:rPr>
              <a:t>rmon</a:t>
            </a:r>
            <a:r>
              <a:rPr sz="3600" spc="5" dirty="0" smtClean="0">
                <a:latin typeface="Arial"/>
                <a:cs typeface="Arial"/>
              </a:rPr>
              <a:t>i</a:t>
            </a:r>
            <a:r>
              <a:rPr sz="3600" dirty="0" smtClean="0">
                <a:latin typeface="Arial"/>
                <a:cs typeface="Arial"/>
              </a:rPr>
              <a:t>zation</a:t>
            </a:r>
            <a:r>
              <a:rPr lang="en-US" sz="3600" dirty="0" smtClean="0">
                <a:latin typeface="Arial"/>
                <a:cs typeface="Arial"/>
              </a:rPr>
              <a:t>             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 smtClean="0"/>
              <a:t> Princ</a:t>
            </a:r>
            <a:r>
              <a:rPr lang="en-US" spc="5" dirty="0" smtClean="0"/>
              <a:t>i</a:t>
            </a:r>
            <a:r>
              <a:rPr lang="en-US" dirty="0" smtClean="0"/>
              <a:t>ples</a:t>
            </a:r>
            <a:r>
              <a:rPr lang="en-US" spc="-20" dirty="0" smtClean="0"/>
              <a:t> </a:t>
            </a:r>
            <a:r>
              <a:rPr lang="en-US" dirty="0"/>
              <a:t>of	H</a:t>
            </a:r>
            <a:r>
              <a:rPr lang="en-US" spc="5" dirty="0"/>
              <a:t>a</a:t>
            </a:r>
            <a:r>
              <a:rPr lang="en-US" dirty="0"/>
              <a:t>rmon</a:t>
            </a:r>
            <a:r>
              <a:rPr lang="en-US" spc="5" dirty="0"/>
              <a:t>i</a:t>
            </a:r>
            <a:r>
              <a:rPr lang="en-US" dirty="0"/>
              <a:t>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386885"/>
            <a:ext cx="7688580" cy="413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nsu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rs, tra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marR="103251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marR="16256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Reg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Bus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ess In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(CBI)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 co</a:t>
            </a:r>
            <a:r>
              <a:rPr sz="2800" spc="-20" dirty="0">
                <a:latin typeface="Arial"/>
                <a:cs typeface="Arial"/>
              </a:rPr>
              <a:t>mpr</a:t>
            </a:r>
            <a:r>
              <a:rPr sz="2800" spc="-15" dirty="0">
                <a:latin typeface="Arial"/>
                <a:cs typeface="Arial"/>
              </a:rPr>
              <a:t>omisin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       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110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61333"/>
            <a:ext cx="8408670" cy="451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buFont typeface="Arial"/>
              <a:buAutoNum type="alphaLcParenBoth" startAt="7"/>
              <a:tabLst>
                <a:tab pos="546735" algn="l"/>
              </a:tabLst>
            </a:pPr>
            <a:r>
              <a:rPr sz="2800" spc="-25" dirty="0">
                <a:latin typeface="Arial"/>
                <a:cs typeface="Arial"/>
              </a:rPr>
              <a:t>SDS…</a:t>
            </a:r>
            <a:endParaRPr sz="2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</a:pP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3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S-compliant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4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 compl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tsi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SHA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1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1</a:t>
            </a:r>
            <a:r>
              <a:rPr sz="2400" b="1" spc="-10" dirty="0">
                <a:latin typeface="Arial"/>
                <a:cs typeface="Arial"/>
              </a:rPr>
              <a:t>2</a:t>
            </a:r>
            <a:r>
              <a:rPr sz="2400" b="1" dirty="0">
                <a:latin typeface="Arial"/>
                <a:cs typeface="Arial"/>
              </a:rPr>
              <a:t>. 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logical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3. 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isposal considerations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4. </a:t>
            </a:r>
            <a:r>
              <a:rPr sz="2400" b="1" spc="-14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ransp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rtation informat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2448560" algn="l"/>
              </a:tabLst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ction </a:t>
            </a:r>
            <a:r>
              <a:rPr sz="2400" b="1" spc="-1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5	</a:t>
            </a:r>
            <a:r>
              <a:rPr sz="2400" b="1" spc="-1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eg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latory informat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930"/>
              </a:spcBef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T</a:t>
            </a:r>
            <a:r>
              <a:rPr sz="2800" b="1" spc="-30" dirty="0">
                <a:latin typeface="Arial"/>
                <a:cs typeface="Arial"/>
              </a:rPr>
              <a:t>h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all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N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-</a:t>
            </a:r>
            <a:r>
              <a:rPr sz="2800" b="1" spc="-20" dirty="0">
                <a:latin typeface="Arial"/>
                <a:cs typeface="Arial"/>
              </a:rPr>
              <a:t>mandato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y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c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ts val="4285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111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94785"/>
            <a:ext cx="8448040" cy="50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75" indent="-434975">
              <a:lnSpc>
                <a:spcPct val="100000"/>
              </a:lnSpc>
              <a:buAutoNum type="alphaLcParenBoth" startAt="8"/>
              <a:tabLst>
                <a:tab pos="448309" algn="l"/>
              </a:tabLst>
            </a:pPr>
            <a:r>
              <a:rPr sz="2800" u="heavy" spc="-20" dirty="0">
                <a:latin typeface="Arial"/>
                <a:cs typeface="Arial"/>
              </a:rPr>
              <a:t>Emp</a:t>
            </a:r>
            <a:r>
              <a:rPr sz="2800" u="heavy" spc="-5" dirty="0">
                <a:latin typeface="Arial"/>
                <a:cs typeface="Arial"/>
              </a:rPr>
              <a:t>l</a:t>
            </a:r>
            <a:r>
              <a:rPr sz="2800" u="heavy" spc="-20" dirty="0">
                <a:latin typeface="Arial"/>
                <a:cs typeface="Arial"/>
              </a:rPr>
              <a:t>o</a:t>
            </a:r>
            <a:r>
              <a:rPr sz="2800" u="heavy" spc="-10" dirty="0">
                <a:latin typeface="Arial"/>
                <a:cs typeface="Arial"/>
              </a:rPr>
              <a:t>y</a:t>
            </a:r>
            <a:r>
              <a:rPr sz="2800" u="heavy" spc="-20" dirty="0">
                <a:latin typeface="Arial"/>
                <a:cs typeface="Arial"/>
              </a:rPr>
              <a:t>ee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In</a:t>
            </a:r>
            <a:r>
              <a:rPr sz="2800" u="heavy" spc="-5" dirty="0">
                <a:latin typeface="Arial"/>
                <a:cs typeface="Arial"/>
              </a:rPr>
              <a:t>f</a:t>
            </a:r>
            <a:r>
              <a:rPr sz="2800" u="heavy" spc="-20" dirty="0">
                <a:latin typeface="Arial"/>
                <a:cs typeface="Arial"/>
              </a:rPr>
              <a:t>o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20" dirty="0">
                <a:latin typeface="Arial"/>
                <a:cs typeface="Arial"/>
              </a:rPr>
              <a:t>mat</a:t>
            </a:r>
            <a:r>
              <a:rPr sz="2800" u="heavy" spc="-5" dirty="0">
                <a:latin typeface="Arial"/>
                <a:cs typeface="Arial"/>
              </a:rPr>
              <a:t>i</a:t>
            </a:r>
            <a:r>
              <a:rPr sz="2800" u="heavy" spc="-20" dirty="0">
                <a:latin typeface="Arial"/>
                <a:cs typeface="Arial"/>
              </a:rPr>
              <a:t>on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a</a:t>
            </a:r>
            <a:r>
              <a:rPr sz="2800" u="heavy" spc="-15" dirty="0">
                <a:latin typeface="Arial"/>
                <a:cs typeface="Arial"/>
              </a:rPr>
              <a:t>n</a:t>
            </a:r>
            <a:r>
              <a:rPr sz="2800" u="heavy" spc="-20" dirty="0">
                <a:latin typeface="Arial"/>
                <a:cs typeface="Arial"/>
              </a:rPr>
              <a:t>d</a:t>
            </a:r>
            <a:r>
              <a:rPr sz="2800" u="heavy" spc="-50" dirty="0">
                <a:latin typeface="Arial"/>
                <a:cs typeface="Arial"/>
              </a:rPr>
              <a:t> </a:t>
            </a:r>
            <a:r>
              <a:rPr sz="2800" u="heavy" spc="-135" dirty="0">
                <a:latin typeface="Arial"/>
                <a:cs typeface="Arial"/>
              </a:rPr>
              <a:t>T</a:t>
            </a:r>
            <a:r>
              <a:rPr sz="2800" u="heavy" spc="-10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a</a:t>
            </a:r>
            <a:r>
              <a:rPr sz="2800" u="heavy" spc="-10" dirty="0">
                <a:latin typeface="Arial"/>
                <a:cs typeface="Arial"/>
              </a:rPr>
              <a:t>i</a:t>
            </a:r>
            <a:r>
              <a:rPr sz="2800" u="heavy" spc="-15" dirty="0">
                <a:latin typeface="Arial"/>
                <a:cs typeface="Arial"/>
              </a:rPr>
              <a:t>n</a:t>
            </a:r>
            <a:r>
              <a:rPr sz="2800" u="heavy" spc="-10" dirty="0">
                <a:latin typeface="Arial"/>
                <a:cs typeface="Arial"/>
              </a:rPr>
              <a:t>i</a:t>
            </a:r>
            <a:r>
              <a:rPr sz="2800" u="heavy" spc="-15" dirty="0">
                <a:latin typeface="Arial"/>
                <a:cs typeface="Arial"/>
              </a:rPr>
              <a:t>n</a:t>
            </a:r>
            <a:r>
              <a:rPr sz="2800" u="heavy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756285" marR="124460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  <a:tab pos="4277995" algn="l"/>
              </a:tabLst>
            </a:pP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dic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 fo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</a:t>
            </a:r>
            <a:r>
              <a:rPr sz="2800" spc="-15" dirty="0">
                <a:latin typeface="Arial"/>
                <a:cs typeface="Arial"/>
              </a:rPr>
              <a:t>ormat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15" dirty="0">
                <a:latin typeface="Arial"/>
                <a:cs typeface="Arial"/>
              </a:rPr>
              <a:t> 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ng.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nf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&amp;</a:t>
            </a:r>
            <a:r>
              <a:rPr sz="2800" spc="-10" dirty="0">
                <a:latin typeface="Arial"/>
                <a:cs typeface="Arial"/>
              </a:rPr>
              <a:t> 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15" dirty="0">
                <a:latin typeface="Arial"/>
                <a:cs typeface="Arial"/>
              </a:rPr>
              <a:t>e.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All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ers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ct</a:t>
            </a:r>
            <a:r>
              <a:rPr sz="2800" spc="-15" dirty="0">
                <a:latin typeface="Arial"/>
                <a:cs typeface="Arial"/>
              </a:rPr>
              <a:t> ad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mpl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yees 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5" dirty="0">
                <a:latin typeface="Arial"/>
                <a:cs typeface="Arial"/>
              </a:rPr>
              <a:t>ami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els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safety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ts.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ts val="3329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Othe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main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112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929685"/>
            <a:ext cx="8345805" cy="475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930" indent="-316230">
              <a:lnSpc>
                <a:spcPct val="100000"/>
              </a:lnSpc>
              <a:buAutoNum type="romanLcParenBoth"/>
              <a:tabLst>
                <a:tab pos="329565" algn="l"/>
              </a:tabLst>
            </a:pPr>
            <a:r>
              <a:rPr sz="2800" u="heavy" spc="-135" dirty="0">
                <a:latin typeface="Arial"/>
                <a:cs typeface="Arial"/>
              </a:rPr>
              <a:t>T</a:t>
            </a:r>
            <a:r>
              <a:rPr sz="2800" u="heavy" spc="-10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a</a:t>
            </a:r>
            <a:r>
              <a:rPr sz="2800" u="heavy" spc="-20" dirty="0">
                <a:latin typeface="Arial"/>
                <a:cs typeface="Arial"/>
              </a:rPr>
              <a:t>de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Sec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ets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20" dirty="0">
                <a:latin typeface="Arial"/>
                <a:cs typeface="Arial"/>
              </a:rPr>
              <a:t>12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-15" dirty="0">
                <a:latin typeface="Arial"/>
                <a:cs typeface="Arial"/>
              </a:rPr>
              <a:t>ard.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  <a:tab pos="6711315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osure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erc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nta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mix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DS.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-15" dirty="0">
                <a:latin typeface="Arial"/>
                <a:cs typeface="Arial"/>
              </a:rPr>
              <a:t> 201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do</a:t>
            </a:r>
            <a:r>
              <a:rPr sz="2800" spc="-15" dirty="0">
                <a:latin typeface="Arial"/>
                <a:cs typeface="Arial"/>
              </a:rPr>
              <a:t>pts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requ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15" dirty="0">
                <a:latin typeface="Arial"/>
                <a:cs typeface="Arial"/>
              </a:rPr>
              <a:t>ement,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but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lows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20" dirty="0">
                <a:latin typeface="Arial"/>
                <a:cs typeface="Arial"/>
              </a:rPr>
              <a:t> ma</a:t>
            </a:r>
            <a:r>
              <a:rPr sz="2800" spc="-15" dirty="0">
                <a:latin typeface="Arial"/>
                <a:cs typeface="Arial"/>
              </a:rPr>
              <a:t>nuf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cl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im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5" dirty="0">
                <a:latin typeface="Arial"/>
                <a:cs typeface="Arial"/>
              </a:rPr>
              <a:t>or 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30" dirty="0">
                <a:latin typeface="Arial"/>
                <a:cs typeface="Arial"/>
              </a:rPr>
              <a:t>n</a:t>
            </a:r>
            <a:r>
              <a:rPr sz="2800" b="1" spc="-15" dirty="0">
                <a:latin typeface="Arial"/>
                <a:cs typeface="Arial"/>
              </a:rPr>
              <a:t>ly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if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w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rker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af</a:t>
            </a:r>
            <a:r>
              <a:rPr sz="2800" b="1" spc="-15" dirty="0">
                <a:latin typeface="Arial"/>
                <a:cs typeface="Arial"/>
              </a:rPr>
              <a:t>ety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maintained 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the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provisions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tr</a:t>
            </a:r>
            <a:r>
              <a:rPr sz="2800" b="1" spc="-20" dirty="0">
                <a:latin typeface="Arial"/>
                <a:cs typeface="Arial"/>
              </a:rPr>
              <a:t>ade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c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et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 follo</a:t>
            </a:r>
            <a:r>
              <a:rPr sz="2800" b="1" spc="-35" dirty="0">
                <a:latin typeface="Arial"/>
                <a:cs typeface="Arial"/>
              </a:rPr>
              <a:t>w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2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</a:t>
            </a:r>
            <a:br>
              <a:rPr lang="en-US" dirty="0" smtClean="0"/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082085"/>
            <a:ext cx="8329930" cy="390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7660" indent="-314960">
              <a:lnSpc>
                <a:spcPct val="100000"/>
              </a:lnSpc>
              <a:buAutoNum type="alphaLcParenBoth" startAt="10"/>
              <a:tabLst>
                <a:tab pos="328295" algn="l"/>
              </a:tabLst>
            </a:pP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60" dirty="0">
                <a:latin typeface="Arial"/>
                <a:cs typeface="Arial"/>
              </a:rPr>
              <a:t>f</a:t>
            </a:r>
            <a:r>
              <a:rPr sz="2800" u="heavy" spc="-15" dirty="0">
                <a:latin typeface="Arial"/>
                <a:cs typeface="Arial"/>
              </a:rPr>
              <a:t>fe</a:t>
            </a:r>
            <a:r>
              <a:rPr sz="2800" u="heavy" spc="-5" dirty="0">
                <a:latin typeface="Arial"/>
                <a:cs typeface="Arial"/>
              </a:rPr>
              <a:t>c</a:t>
            </a:r>
            <a:r>
              <a:rPr sz="2800" u="heavy" spc="-10" dirty="0">
                <a:latin typeface="Arial"/>
                <a:cs typeface="Arial"/>
              </a:rPr>
              <a:t>tiv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30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Dates</a:t>
            </a:r>
            <a:endParaRPr sz="2800">
              <a:latin typeface="Arial"/>
              <a:cs typeface="Arial"/>
            </a:endParaRPr>
          </a:p>
          <a:p>
            <a:pPr marL="756285" marR="1791335" lvl="1" indent="-286385" algn="just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10" dirty="0">
                <a:latin typeface="Arial"/>
                <a:cs typeface="Arial"/>
              </a:rPr>
              <a:t>vis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-15" dirty="0">
                <a:latin typeface="Arial"/>
                <a:cs typeface="Arial"/>
              </a:rPr>
              <a:t> provi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ions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HazCom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20</a:t>
            </a:r>
            <a:r>
              <a:rPr sz="2800" spc="-15" dirty="0">
                <a:latin typeface="Arial"/>
                <a:cs typeface="Arial"/>
              </a:rPr>
              <a:t>1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ome</a:t>
            </a:r>
            <a:r>
              <a:rPr sz="2800" spc="-15" dirty="0">
                <a:latin typeface="Arial"/>
                <a:cs typeface="Arial"/>
              </a:rPr>
              <a:t> 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20" dirty="0">
                <a:latin typeface="Arial"/>
                <a:cs typeface="Arial"/>
              </a:rPr>
              <a:t>e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ars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2</a:t>
            </a:r>
            <a:r>
              <a:rPr sz="2800" spc="-20" dirty="0">
                <a:latin typeface="Arial"/>
                <a:cs typeface="Arial"/>
              </a:rPr>
              <a:t>0</a:t>
            </a:r>
            <a:r>
              <a:rPr sz="2800" spc="-15" dirty="0">
                <a:latin typeface="Arial"/>
                <a:cs typeface="Arial"/>
              </a:rPr>
              <a:t>1</a:t>
            </a:r>
            <a:r>
              <a:rPr sz="2800" spc="-20" dirty="0">
                <a:latin typeface="Arial"/>
                <a:cs typeface="Arial"/>
              </a:rPr>
              <a:t>6</a:t>
            </a:r>
            <a:r>
              <a:rPr sz="2800" spc="-5" dirty="0">
                <a:latin typeface="Arial"/>
                <a:cs typeface="Arial"/>
              </a:rPr>
              <a:t>)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1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2/1</a:t>
            </a:r>
            <a:r>
              <a:rPr sz="2800" spc="-5" dirty="0">
                <a:latin typeface="Arial"/>
                <a:cs typeface="Arial"/>
              </a:rPr>
              <a:t>/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3</a:t>
            </a:r>
            <a:r>
              <a:rPr sz="2800" spc="-1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756285" marR="508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empl</a:t>
            </a:r>
            <a:r>
              <a:rPr sz="2800" spc="-15" dirty="0">
                <a:latin typeface="Arial"/>
                <a:cs typeface="Arial"/>
              </a:rPr>
              <a:t>oyers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ees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og</a:t>
            </a:r>
            <a:r>
              <a:rPr sz="2800" spc="-15" dirty="0">
                <a:latin typeface="Arial"/>
                <a:cs typeface="Arial"/>
              </a:rPr>
              <a:t>nize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un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els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af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ata sh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hey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hourglass "/>
          <p:cNvSpPr/>
          <p:nvPr/>
        </p:nvSpPr>
        <p:spPr>
          <a:xfrm>
            <a:off x="7599298" y="1143000"/>
            <a:ext cx="1468374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113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6410">
              <a:lnSpc>
                <a:spcPts val="4285"/>
              </a:lnSpc>
            </a:pPr>
            <a:r>
              <a:rPr dirty="0"/>
              <a:t>Approach</a:t>
            </a:r>
            <a:r>
              <a:rPr spc="-15" dirty="0"/>
              <a:t> </a:t>
            </a:r>
            <a:r>
              <a:rPr dirty="0"/>
              <a:t>to </a:t>
            </a:r>
            <a:r>
              <a:rPr spc="-20" dirty="0"/>
              <a:t>O</a:t>
            </a:r>
            <a:r>
              <a:rPr dirty="0"/>
              <a:t>ther </a:t>
            </a:r>
            <a:r>
              <a:rPr spc="-15" dirty="0"/>
              <a:t>S</a:t>
            </a:r>
            <a:r>
              <a:rPr dirty="0"/>
              <a:t>tandards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12489"/>
            <a:ext cx="8498205" cy="3697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ot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OSHA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rel</a:t>
            </a:r>
            <a:r>
              <a:rPr sz="2800" spc="-15" dirty="0">
                <a:latin typeface="Arial"/>
                <a:cs typeface="Arial"/>
              </a:rPr>
              <a:t>ated 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othe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 r</a:t>
            </a:r>
            <a:r>
              <a:rPr sz="2800" spc="-15" dirty="0">
                <a:latin typeface="Arial"/>
                <a:cs typeface="Arial"/>
              </a:rPr>
              <a:t>ely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ts val="3025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rto</a:t>
            </a:r>
            <a:r>
              <a:rPr sz="2800" spc="-15" dirty="0">
                <a:latin typeface="Arial"/>
                <a:cs typeface="Arial"/>
              </a:rPr>
              <a:t>ok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ew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its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latin typeface="Arial"/>
                <a:cs typeface="Arial"/>
              </a:rPr>
              <a:t>ru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ident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what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0165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se 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15" dirty="0">
                <a:latin typeface="Arial"/>
                <a:cs typeface="Arial"/>
              </a:rPr>
              <a:t> 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Decorative picture of a person reading a book"/>
          <p:cNvSpPr/>
          <p:nvPr/>
        </p:nvSpPr>
        <p:spPr>
          <a:xfrm>
            <a:off x="6705600" y="4419536"/>
            <a:ext cx="1943100" cy="17002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114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8148" y="357488"/>
            <a:ext cx="477710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82700" algn="l"/>
              </a:tabLst>
            </a:pPr>
            <a:r>
              <a:rPr sz="3600" dirty="0">
                <a:latin typeface="Arial"/>
                <a:cs typeface="Arial"/>
              </a:rPr>
              <a:t>Other	</a:t>
            </a:r>
            <a:r>
              <a:rPr sz="3600" spc="-1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SHA</a:t>
            </a:r>
            <a:r>
              <a:rPr sz="3600" spc="-1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Standards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115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10685"/>
            <a:ext cx="8044815" cy="430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94642"/>
              <a:buFont typeface="Wingdings 2"/>
              <a:buChar char="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6.1</a:t>
            </a:r>
            <a:r>
              <a:rPr sz="2800" spc="-10" dirty="0">
                <a:latin typeface="Arial"/>
                <a:cs typeface="Arial"/>
              </a:rPr>
              <a:t>5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mb</a:t>
            </a:r>
            <a:r>
              <a:rPr sz="2800" spc="-15" dirty="0">
                <a:latin typeface="Arial"/>
                <a:cs typeface="Arial"/>
              </a:rPr>
              <a:t>us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Wingdings 2"/>
              <a:buChar char="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94642"/>
              <a:buFont typeface="Wingdings 2"/>
              <a:buChar char="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All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tance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-15" dirty="0">
                <a:latin typeface="Arial"/>
                <a:cs typeface="Arial"/>
              </a:rPr>
              <a:t>ards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contain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ric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94642"/>
              <a:buFont typeface="Wingdings 2"/>
              <a:buChar char="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19</a:t>
            </a:r>
            <a:r>
              <a:rPr sz="2800" spc="-15" dirty="0">
                <a:latin typeface="Arial"/>
                <a:cs typeface="Arial"/>
              </a:rPr>
              <a:t>10.</a:t>
            </a:r>
            <a:r>
              <a:rPr sz="2800" spc="-215" dirty="0">
                <a:latin typeface="Arial"/>
                <a:cs typeface="Arial"/>
              </a:rPr>
              <a:t>1</a:t>
            </a:r>
            <a:r>
              <a:rPr sz="2800" spc="-20" dirty="0">
                <a:latin typeface="Arial"/>
                <a:cs typeface="Arial"/>
              </a:rPr>
              <a:t>19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Process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gem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Standard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Wingdings 2"/>
              <a:buChar char="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94642"/>
              <a:buFont typeface="Wingdings 2"/>
              <a:buChar char="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0.1</a:t>
            </a:r>
            <a:r>
              <a:rPr sz="2800" spc="-10" dirty="0">
                <a:latin typeface="Arial"/>
                <a:cs typeface="Arial"/>
              </a:rPr>
              <a:t>4</a:t>
            </a:r>
            <a:r>
              <a:rPr sz="2800" spc="-20" dirty="0">
                <a:latin typeface="Arial"/>
                <a:cs typeface="Arial"/>
              </a:rPr>
              <a:t>50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Oc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pat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Ex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Haz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Chemic</a:t>
            </a:r>
            <a:r>
              <a:rPr sz="2800" spc="-15" dirty="0">
                <a:latin typeface="Arial"/>
                <a:cs typeface="Arial"/>
              </a:rPr>
              <a:t>als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La</a:t>
            </a:r>
            <a:r>
              <a:rPr sz="2800" spc="-15" dirty="0">
                <a:latin typeface="Arial"/>
                <a:cs typeface="Arial"/>
              </a:rPr>
              <a:t>borato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Other	</a:t>
            </a:r>
            <a:r>
              <a:rPr lang="en-US" spc="-15" dirty="0"/>
              <a:t>O</a:t>
            </a:r>
            <a:r>
              <a:rPr lang="en-US" dirty="0"/>
              <a:t>SHA</a:t>
            </a:r>
            <a:r>
              <a:rPr lang="en-US" spc="-195" dirty="0"/>
              <a:t> </a:t>
            </a:r>
            <a:r>
              <a:rPr lang="en-US" dirty="0"/>
              <a:t>Standards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430" y="1915509"/>
            <a:ext cx="65487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Glo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Harm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niza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te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(GHS)</a:t>
            </a:r>
          </a:p>
        </p:txBody>
      </p:sp>
      <p:sp>
        <p:nvSpPr>
          <p:cNvPr id="3" name="object 3" title="Picture of chalkboard with the phrase summary and references"/>
          <p:cNvSpPr/>
          <p:nvPr/>
        </p:nvSpPr>
        <p:spPr>
          <a:xfrm>
            <a:off x="4114800" y="3429000"/>
            <a:ext cx="4510024" cy="229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2000" y="3657600"/>
            <a:ext cx="3657600" cy="1447800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mmary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Ref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116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Glo</a:t>
            </a:r>
            <a:r>
              <a:rPr lang="en-US" spc="-10" dirty="0"/>
              <a:t>b</a:t>
            </a:r>
            <a:r>
              <a:rPr lang="en-US" dirty="0"/>
              <a:t>al</a:t>
            </a:r>
            <a:r>
              <a:rPr lang="en-US" spc="-15" dirty="0"/>
              <a:t> </a:t>
            </a:r>
            <a:r>
              <a:rPr lang="en-US" dirty="0"/>
              <a:t>Harm</a:t>
            </a:r>
            <a:r>
              <a:rPr lang="en-US" spc="-15" dirty="0"/>
              <a:t>o</a:t>
            </a:r>
            <a:r>
              <a:rPr lang="en-US" dirty="0"/>
              <a:t>niza</a:t>
            </a:r>
            <a:r>
              <a:rPr lang="en-US" spc="-10" dirty="0"/>
              <a:t>t</a:t>
            </a:r>
            <a:r>
              <a:rPr lang="en-US" dirty="0"/>
              <a:t>ion</a:t>
            </a:r>
            <a:r>
              <a:rPr lang="en-US" spc="-40" dirty="0"/>
              <a:t> </a:t>
            </a:r>
            <a:r>
              <a:rPr lang="en-US" dirty="0"/>
              <a:t>Sy</a:t>
            </a:r>
            <a:r>
              <a:rPr lang="en-US" spc="5" dirty="0"/>
              <a:t>s</a:t>
            </a:r>
            <a:r>
              <a:rPr lang="en-US" dirty="0"/>
              <a:t>te</a:t>
            </a:r>
            <a:r>
              <a:rPr lang="en-US" spc="-15" dirty="0"/>
              <a:t>m</a:t>
            </a:r>
            <a:r>
              <a:rPr lang="en-US" dirty="0"/>
              <a:t>(GHS)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1715">
              <a:lnSpc>
                <a:spcPct val="100000"/>
              </a:lnSpc>
            </a:pPr>
            <a:r>
              <a:rPr dirty="0"/>
              <a:t>Why does</a:t>
            </a:r>
            <a:r>
              <a:rPr spc="-15" dirty="0"/>
              <a:t> </a:t>
            </a:r>
            <a:r>
              <a:rPr dirty="0"/>
              <a:t>OSHA</a:t>
            </a:r>
            <a:r>
              <a:rPr spc="-215" dirty="0"/>
              <a:t> </a:t>
            </a:r>
            <a:r>
              <a:rPr dirty="0"/>
              <a:t>needs</a:t>
            </a:r>
            <a:r>
              <a:rPr spc="-25" dirty="0"/>
              <a:t> </a:t>
            </a:r>
            <a:r>
              <a:rPr dirty="0"/>
              <a:t>it?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117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8382634" cy="396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51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29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(HCS)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els 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af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ts,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sis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10" dirty="0">
                <a:latin typeface="Arial"/>
                <a:cs typeface="Arial"/>
              </a:rPr>
              <a:t> 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comm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78860" algn="l"/>
              </a:tabLst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dardize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labels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data sh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ef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Ado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 addres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thi</a:t>
            </a:r>
            <a:r>
              <a:rPr sz="2800" spc="-15" dirty="0">
                <a:latin typeface="Arial"/>
                <a:cs typeface="Arial"/>
              </a:rPr>
              <a:t>s domest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concer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als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</a:t>
            </a:r>
            <a:r>
              <a:rPr sz="2800" spc="-15" dirty="0">
                <a:latin typeface="Arial"/>
                <a:cs typeface="Arial"/>
              </a:rPr>
              <a:t>ign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DO</a:t>
            </a:r>
            <a:r>
              <a:rPr sz="2800" spc="-30" dirty="0">
                <a:latin typeface="Arial"/>
                <a:cs typeface="Arial"/>
              </a:rPr>
              <a:t>T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Haz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Criteria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0645">
              <a:lnSpc>
                <a:spcPct val="100000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/>
              <a:t>rule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118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77741"/>
            <a:ext cx="8007984" cy="413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256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Und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2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rminat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no</a:t>
            </a:r>
            <a:r>
              <a:rPr sz="2800" u="heavy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e-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ts val="269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  <a:tab pos="5483860" algn="l"/>
              </a:tabLst>
            </a:pPr>
            <a:r>
              <a:rPr sz="2800" spc="-15" dirty="0">
                <a:latin typeface="Arial"/>
                <a:cs typeface="Arial"/>
              </a:rPr>
              <a:t>Defin</a:t>
            </a:r>
            <a:r>
              <a:rPr sz="2800" spc="-10" dirty="0">
                <a:latin typeface="Arial"/>
                <a:cs typeface="Arial"/>
              </a:rPr>
              <a:t>iti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on,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Appe</a:t>
            </a:r>
            <a:r>
              <a:rPr sz="2800" spc="-15" dirty="0">
                <a:latin typeface="Arial"/>
                <a:cs typeface="Arial"/>
              </a:rPr>
              <a:t>ndix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 </a:t>
            </a:r>
            <a:r>
              <a:rPr sz="2800" spc="-15" dirty="0">
                <a:latin typeface="Arial"/>
                <a:cs typeface="Arial"/>
              </a:rPr>
              <a:t>provid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hy</a:t>
            </a:r>
            <a:r>
              <a:rPr sz="2800" spc="-10" dirty="0">
                <a:latin typeface="Arial"/>
                <a:cs typeface="Arial"/>
              </a:rPr>
              <a:t>sic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 dete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ati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355600" marR="79946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HazCom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20</a:t>
            </a:r>
            <a:r>
              <a:rPr sz="2800" spc="-15" dirty="0">
                <a:latin typeface="Arial"/>
                <a:cs typeface="Arial"/>
              </a:rPr>
              <a:t>1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uses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ept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“cl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on”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determinat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hazardou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60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fect .</a:t>
            </a:r>
            <a:endParaRPr sz="2800">
              <a:latin typeface="Arial"/>
              <a:cs typeface="Arial"/>
            </a:endParaRPr>
          </a:p>
          <a:p>
            <a:pPr marL="835660" lvl="1" indent="-365760">
              <a:lnSpc>
                <a:spcPts val="3025"/>
              </a:lnSpc>
              <a:buFont typeface="Arial"/>
              <a:buChar char="–"/>
              <a:tabLst>
                <a:tab pos="836294" algn="l"/>
              </a:tabLst>
            </a:pP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025"/>
              </a:lnSpc>
            </a:pPr>
            <a:r>
              <a:rPr sz="2800" spc="-15" dirty="0">
                <a:latin typeface="Arial"/>
                <a:cs typeface="Arial"/>
              </a:rPr>
              <a:t>clas</a:t>
            </a:r>
            <a:r>
              <a:rPr sz="2800" spc="-10" dirty="0">
                <a:latin typeface="Arial"/>
                <a:cs typeface="Arial"/>
              </a:rPr>
              <a:t>sific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  <a:tabLst>
                <a:tab pos="7242809" algn="l"/>
              </a:tabLst>
            </a:pPr>
            <a:r>
              <a:rPr dirty="0"/>
              <a:t>Haz</a:t>
            </a:r>
            <a:r>
              <a:rPr spc="5" dirty="0"/>
              <a:t>C</a:t>
            </a:r>
            <a:r>
              <a:rPr dirty="0"/>
              <a:t>om</a:t>
            </a:r>
            <a:r>
              <a:rPr spc="-10" dirty="0"/>
              <a:t> </a:t>
            </a:r>
            <a:r>
              <a:rPr dirty="0"/>
              <a:t>2012	</a:t>
            </a:r>
            <a:r>
              <a:rPr dirty="0" smtClean="0"/>
              <a:t>changes</a:t>
            </a:r>
            <a:r>
              <a:rPr lang="en-US" dirty="0" smtClean="0"/>
              <a:t>  </a:t>
            </a:r>
            <a:br>
              <a:rPr lang="en-US" dirty="0" smtClean="0"/>
            </a:b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225341"/>
            <a:ext cx="5988050" cy="464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764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20" dirty="0">
                <a:latin typeface="Arial"/>
                <a:cs typeface="Arial"/>
              </a:rPr>
              <a:t>Ha</a:t>
            </a:r>
            <a:r>
              <a:rPr sz="2800" b="1" spc="-10" dirty="0">
                <a:latin typeface="Arial"/>
                <a:cs typeface="Arial"/>
              </a:rPr>
              <a:t>z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cl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if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atio</a:t>
            </a:r>
            <a:r>
              <a:rPr sz="2800" b="1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 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clas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 hea</a:t>
            </a:r>
            <a:r>
              <a:rPr sz="2800" spc="-10" dirty="0">
                <a:latin typeface="Arial"/>
                <a:cs typeface="Arial"/>
              </a:rPr>
              <a:t>lth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bs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/</a:t>
            </a:r>
            <a:r>
              <a:rPr sz="2800" spc="-15" dirty="0">
                <a:latin typeface="Arial"/>
                <a:cs typeface="Arial"/>
              </a:rPr>
              <a:t> mix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Label</a:t>
            </a:r>
            <a:r>
              <a:rPr sz="2800" b="1" spc="-1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Chem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nuf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impo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-15" dirty="0">
                <a:latin typeface="Arial"/>
                <a:cs typeface="Arial"/>
              </a:rPr>
              <a:t>ers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ha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m,</a:t>
            </a:r>
            <a:r>
              <a:rPr sz="2800" spc="-15" dirty="0">
                <a:latin typeface="Arial"/>
                <a:cs typeface="Arial"/>
              </a:rPr>
              <a:t> 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ch hazard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15" dirty="0">
                <a:latin typeface="Arial"/>
                <a:cs typeface="Arial"/>
              </a:rPr>
              <a:t> Precaut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-20" dirty="0">
                <a:latin typeface="Arial"/>
                <a:cs typeface="Arial"/>
              </a:rPr>
              <a:t>ments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must</a:t>
            </a:r>
            <a:r>
              <a:rPr sz="2800" spc="-15" dirty="0">
                <a:latin typeface="Arial"/>
                <a:cs typeface="Arial"/>
              </a:rPr>
              <a:t> 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chemical label"/>
          <p:cNvSpPr/>
          <p:nvPr/>
        </p:nvSpPr>
        <p:spPr>
          <a:xfrm>
            <a:off x="6383273" y="1828800"/>
            <a:ext cx="2608199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119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2669" y="233790"/>
            <a:ext cx="37096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Guidi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g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Princ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ples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Guidi</a:t>
            </a:r>
            <a:r>
              <a:rPr lang="en-US" spc="5" dirty="0"/>
              <a:t>n</a:t>
            </a:r>
            <a:r>
              <a:rPr lang="en-US" dirty="0"/>
              <a:t>g</a:t>
            </a:r>
            <a:r>
              <a:rPr lang="en-US" spc="-15" dirty="0"/>
              <a:t> </a:t>
            </a:r>
            <a:r>
              <a:rPr lang="en-US" dirty="0"/>
              <a:t>Princ</a:t>
            </a:r>
            <a:r>
              <a:rPr lang="en-US" spc="5" dirty="0"/>
              <a:t>i</a:t>
            </a:r>
            <a:r>
              <a:rPr lang="en-US" dirty="0"/>
              <a:t>ples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20413"/>
            <a:ext cx="8481695" cy="379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37260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All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ous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cove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ome</a:t>
            </a:r>
            <a:r>
              <a:rPr sz="2800" spc="-15" dirty="0">
                <a:latin typeface="Arial"/>
                <a:cs typeface="Arial"/>
              </a:rPr>
              <a:t> 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nt,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 ad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lis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es un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20" dirty="0">
                <a:latin typeface="Arial"/>
                <a:cs typeface="Arial"/>
              </a:rPr>
              <a:t> meth</a:t>
            </a:r>
            <a:r>
              <a:rPr sz="2800" spc="-15" dirty="0">
                <a:latin typeface="Arial"/>
                <a:cs typeface="Arial"/>
              </a:rPr>
              <a:t>ods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107314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ac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xisti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 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ati</a:t>
            </a:r>
            <a:r>
              <a:rPr sz="2800" spc="-15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936"/>
            <a:ext cx="9143999" cy="6915872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Label Modifications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639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1230" y="359019"/>
            <a:ext cx="480314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HazCom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2012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changes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23461"/>
            <a:ext cx="6150610" cy="294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87960" indent="-342900">
              <a:lnSpc>
                <a:spcPts val="269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Safety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Data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30" dirty="0">
                <a:latin typeface="Arial"/>
                <a:cs typeface="Arial"/>
              </a:rPr>
              <a:t>h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ave a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dirty="0">
                <a:latin typeface="Arial"/>
                <a:cs typeface="Arial"/>
              </a:rPr>
              <a:t>6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5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mat.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latin typeface="Arial"/>
                <a:cs typeface="Arial"/>
              </a:rPr>
              <a:t>Informa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tr</a:t>
            </a:r>
            <a:r>
              <a:rPr sz="2800" b="1" spc="-15" dirty="0">
                <a:latin typeface="Arial"/>
                <a:cs typeface="Arial"/>
              </a:rPr>
              <a:t>ainin</a:t>
            </a:r>
            <a:r>
              <a:rPr sz="2800" b="1" spc="-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-15" dirty="0">
                <a:latin typeface="Arial"/>
                <a:cs typeface="Arial"/>
              </a:rPr>
              <a:t> 20</a:t>
            </a:r>
            <a:r>
              <a:rPr sz="2800" spc="-20" dirty="0">
                <a:latin typeface="Arial"/>
                <a:cs typeface="Arial"/>
              </a:rPr>
              <a:t>12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kers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/1</a:t>
            </a:r>
            <a:r>
              <a:rPr sz="2800" spc="-5" dirty="0">
                <a:latin typeface="Arial"/>
                <a:cs typeface="Arial"/>
              </a:rPr>
              <a:t>/</a:t>
            </a:r>
            <a:r>
              <a:rPr sz="2800" spc="-20" dirty="0">
                <a:latin typeface="Arial"/>
                <a:cs typeface="Arial"/>
              </a:rPr>
              <a:t>13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re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og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un</a:t>
            </a:r>
            <a:r>
              <a:rPr sz="2800" spc="-15" dirty="0">
                <a:latin typeface="Arial"/>
                <a:cs typeface="Arial"/>
              </a:rPr>
              <a:t>der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tandin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 ne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els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af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ata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n SDS form"/>
          <p:cNvSpPr/>
          <p:nvPr/>
        </p:nvSpPr>
        <p:spPr>
          <a:xfrm>
            <a:off x="6629400" y="1066800"/>
            <a:ext cx="2286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a teacher instructing a class"/>
          <p:cNvSpPr/>
          <p:nvPr/>
        </p:nvSpPr>
        <p:spPr>
          <a:xfrm>
            <a:off x="6924675" y="3810000"/>
            <a:ext cx="2143125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121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HazCom</a:t>
            </a:r>
            <a:r>
              <a:rPr lang="en-US" spc="-10" dirty="0"/>
              <a:t> </a:t>
            </a:r>
            <a:r>
              <a:rPr lang="en-US" dirty="0"/>
              <a:t>2012</a:t>
            </a:r>
            <a:r>
              <a:rPr lang="en-US" spc="-15" dirty="0"/>
              <a:t> </a:t>
            </a:r>
            <a:r>
              <a:rPr lang="en-US" dirty="0"/>
              <a:t>changes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122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34485"/>
            <a:ext cx="7921625" cy="433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u="heavy" spc="-20" dirty="0">
                <a:latin typeface="Arial"/>
                <a:cs typeface="Arial"/>
              </a:rPr>
              <a:t>Emplo</a:t>
            </a:r>
            <a:r>
              <a:rPr sz="2800" u="heavy" spc="-5" dirty="0">
                <a:latin typeface="Arial"/>
                <a:cs typeface="Arial"/>
              </a:rPr>
              <a:t>y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Initial 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ctograms, 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rds,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prec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statements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1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/1/13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new S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 format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ntinue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ma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ntain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pd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 S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Ss.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date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thin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months of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ficant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formati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 6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months 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For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ma</a:t>
            </a:r>
            <a:r>
              <a:rPr sz="2800" u="heavy" spc="-15" dirty="0">
                <a:latin typeface="Arial"/>
                <a:cs typeface="Arial"/>
              </a:rPr>
              <a:t>nuf</a:t>
            </a:r>
            <a:r>
              <a:rPr sz="2800" u="heavy" spc="-10" dirty="0">
                <a:latin typeface="Arial"/>
                <a:cs typeface="Arial"/>
              </a:rPr>
              <a:t>a</a:t>
            </a:r>
            <a:r>
              <a:rPr sz="2800" u="heavy" spc="-15" dirty="0">
                <a:latin typeface="Arial"/>
                <a:cs typeface="Arial"/>
              </a:rPr>
              <a:t>c</a:t>
            </a:r>
            <a:r>
              <a:rPr sz="2800" u="heavy" spc="-5" dirty="0">
                <a:latin typeface="Arial"/>
                <a:cs typeface="Arial"/>
              </a:rPr>
              <a:t>t</a:t>
            </a:r>
            <a:r>
              <a:rPr sz="2800" u="heavy" spc="-20" dirty="0">
                <a:latin typeface="Arial"/>
                <a:cs typeface="Arial"/>
              </a:rPr>
              <a:t>u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Initial star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-up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costs as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reclass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fication,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prod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 she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ts, tra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pPr marL="12700" algn="r">
              <a:lnSpc>
                <a:spcPct val="100000"/>
              </a:lnSpc>
              <a:tabLst>
                <a:tab pos="2171065" algn="l"/>
                <a:tab pos="3009265" algn="l"/>
                <a:tab pos="5008245" algn="l"/>
              </a:tabLst>
            </a:pPr>
            <a:r>
              <a:rPr lang="en-US" dirty="0"/>
              <a:t>How</a:t>
            </a:r>
            <a:r>
              <a:rPr lang="en-US" spc="-15" dirty="0"/>
              <a:t> </a:t>
            </a:r>
            <a:r>
              <a:rPr lang="en-US" dirty="0"/>
              <a:t>does	this	a</a:t>
            </a:r>
            <a:r>
              <a:rPr lang="en-US" spc="-65" dirty="0"/>
              <a:t>f</a:t>
            </a:r>
            <a:r>
              <a:rPr lang="en-US" dirty="0"/>
              <a:t>fect</a:t>
            </a:r>
            <a:r>
              <a:rPr lang="en-US" spc="-15" dirty="0"/>
              <a:t> </a:t>
            </a:r>
            <a:r>
              <a:rPr lang="en-US" dirty="0"/>
              <a:t>the	workpl</a:t>
            </a:r>
            <a:r>
              <a:rPr lang="en-US" spc="10" dirty="0"/>
              <a:t>a</a:t>
            </a:r>
            <a:r>
              <a:rPr lang="en-US" dirty="0"/>
              <a:t>ce?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760" y="205977"/>
            <a:ext cx="52609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91335" algn="l"/>
                <a:tab pos="2299970" algn="l"/>
              </a:tabLst>
            </a:pPr>
            <a:r>
              <a:rPr sz="3600" dirty="0">
                <a:latin typeface="Arial"/>
                <a:cs typeface="Arial"/>
              </a:rPr>
              <a:t>Benefits	of	Harmo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123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149" y="1720641"/>
            <a:ext cx="8160384" cy="382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7815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Ben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s, co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756285" marR="1875155" lvl="1" indent="-286385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Enh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-15" dirty="0">
                <a:latin typeface="Arial"/>
                <a:cs typeface="Arial"/>
              </a:rPr>
              <a:t>ans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env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nm</a:t>
            </a:r>
            <a:r>
              <a:rPr sz="2800" spc="-15" dirty="0">
                <a:latin typeface="Arial"/>
                <a:cs typeface="Arial"/>
              </a:rPr>
              <a:t>ent.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Fac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Red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Aid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unt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nt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nat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791335" algn="l"/>
                <a:tab pos="2299970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Benefits	of	Harmo</a:t>
            </a:r>
            <a:r>
              <a:rPr lang="en-US" kern="1200" spc="5" dirty="0">
                <a:solidFill>
                  <a:prstClr val="black"/>
                </a:solidFill>
                <a:ea typeface="+mn-ea"/>
              </a:rPr>
              <a:t>n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ization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28"/>
            <a:ext cx="9144000" cy="6867028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OSHA’s Rulemaking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62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0410">
              <a:lnSpc>
                <a:spcPct val="100000"/>
              </a:lnSpc>
            </a:pPr>
            <a:r>
              <a:rPr dirty="0"/>
              <a:t>Additional</a:t>
            </a:r>
            <a:r>
              <a:rPr spc="-20" dirty="0"/>
              <a:t> </a:t>
            </a:r>
            <a:r>
              <a:rPr dirty="0"/>
              <a:t>Informa</a:t>
            </a:r>
            <a:r>
              <a:rPr spc="-15" dirty="0"/>
              <a:t>t</a:t>
            </a:r>
            <a:r>
              <a:rPr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45530"/>
            <a:ext cx="8179434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OSH</a:t>
            </a:r>
            <a:r>
              <a:rPr sz="2000" spc="-15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’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GHS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920" algn="l"/>
              </a:tabLst>
            </a:pP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ht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t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p: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/ww</a:t>
            </a:r>
            <a:r>
              <a:rPr sz="2000" u="heavy" spc="-10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w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.os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h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a.g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o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v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d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s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g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/ha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z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com</a:t>
            </a:r>
            <a:r>
              <a:rPr sz="2000" u="heavy" spc="-25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global.h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t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m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3" tooltip="OSHA's website on GHS"/>
              </a:rPr>
              <a:t>l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"/>
              </a:spcBef>
              <a:buFont typeface="Arial"/>
              <a:buChar char="–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UN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ite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920" algn="l"/>
              </a:tabLst>
            </a:pP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ht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t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p: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/ww</a:t>
            </a:r>
            <a:r>
              <a:rPr sz="2000" u="heavy" spc="-10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w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.unece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.o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rg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t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r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ans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d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a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ng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e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r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publi/ghs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g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h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s_wel</a:t>
            </a:r>
            <a:r>
              <a:rPr sz="2000" u="heavy" spc="5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c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o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me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_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e.h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t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m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4" tooltip="UN Weblite"/>
              </a:rPr>
              <a:t>l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"/>
              </a:spcBef>
              <a:buFont typeface="Arial"/>
              <a:buChar char="–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Pennsy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vania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hni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istan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am</a:t>
            </a: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920" algn="l"/>
              </a:tabLst>
            </a:pP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ht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t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p: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/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/ww</a:t>
            </a:r>
            <a:r>
              <a:rPr sz="2000" u="heavy" spc="-100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w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.penn</a:t>
            </a:r>
            <a:r>
              <a:rPr sz="2000" u="heavy" spc="-20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t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ap.</a:t>
            </a:r>
            <a:r>
              <a:rPr sz="2000" u="heavy" spc="-15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p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su</a:t>
            </a:r>
            <a:r>
              <a:rPr sz="2000" u="heavy" spc="-10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.</a:t>
            </a:r>
            <a:r>
              <a:rPr sz="2000" u="heavy" dirty="0">
                <a:solidFill>
                  <a:srgbClr val="0000FF"/>
                </a:solidFill>
                <a:latin typeface="Arial"/>
                <a:cs typeface="Arial"/>
                <a:hlinkClick r:id="rId5" tooltip="The Pennsylvania Technical Assistance Program"/>
              </a:rPr>
              <a:t>edu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 title="Decorative picture of books and computer mouse"/>
          <p:cNvSpPr/>
          <p:nvPr/>
        </p:nvSpPr>
        <p:spPr>
          <a:xfrm>
            <a:off x="6710298" y="3749040"/>
            <a:ext cx="2357501" cy="2346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125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0025">
              <a:lnSpc>
                <a:spcPct val="100000"/>
              </a:lnSpc>
            </a:pPr>
            <a:r>
              <a:rPr dirty="0"/>
              <a:t>HAZCO</a:t>
            </a:r>
            <a:r>
              <a:rPr spc="-10" dirty="0"/>
              <a:t>M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GHS</a:t>
            </a:r>
          </a:p>
        </p:txBody>
      </p:sp>
      <p:sp>
        <p:nvSpPr>
          <p:cNvPr id="3" name="object 3" title="Picture of earth with a question mark"/>
          <p:cNvSpPr/>
          <p:nvPr/>
        </p:nvSpPr>
        <p:spPr>
          <a:xfrm>
            <a:off x="801687" y="915987"/>
            <a:ext cx="7540625" cy="50260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Picture of a question mark"/>
          <p:cNvSpPr/>
          <p:nvPr/>
        </p:nvSpPr>
        <p:spPr>
          <a:xfrm>
            <a:off x="2606039" y="1470660"/>
            <a:ext cx="4535423" cy="452323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7209" y="6468914"/>
            <a:ext cx="986790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ts val="1870"/>
              </a:lnSpc>
            </a:pPr>
            <a:fld id="{81D60167-4931-47E6-BA6A-407CBD079E47}" type="slidenum"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126</a:t>
            </a:fld>
            <a:endParaRPr sz="16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February</a:t>
            </a:r>
            <a:r>
              <a:rPr sz="900" spc="-2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6,</a:t>
            </a:r>
            <a:r>
              <a:rPr sz="900" spc="-10" dirty="0">
                <a:solidFill>
                  <a:srgbClr val="6F5A54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F5A54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4307" y="313927"/>
            <a:ext cx="51841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4100" algn="l"/>
                <a:tab pos="1511300" algn="l"/>
                <a:tab pos="2273935" algn="l"/>
              </a:tabLst>
            </a:pPr>
            <a:r>
              <a:rPr sz="3600" dirty="0">
                <a:latin typeface="Arial"/>
                <a:cs typeface="Arial"/>
              </a:rPr>
              <a:t>Why	is	the	</a:t>
            </a:r>
            <a:r>
              <a:rPr sz="3600" spc="-15" dirty="0">
                <a:latin typeface="Arial"/>
                <a:cs typeface="Arial"/>
              </a:rPr>
              <a:t>G</a:t>
            </a:r>
            <a:r>
              <a:rPr sz="3600" dirty="0">
                <a:latin typeface="Arial"/>
                <a:cs typeface="Arial"/>
              </a:rPr>
              <a:t>HS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need</a:t>
            </a:r>
            <a:r>
              <a:rPr sz="3600" spc="5" dirty="0">
                <a:latin typeface="Arial"/>
                <a:cs typeface="Arial"/>
              </a:rPr>
              <a:t>e</a:t>
            </a:r>
            <a:r>
              <a:rPr sz="3600" dirty="0">
                <a:latin typeface="Arial"/>
                <a:cs typeface="Arial"/>
              </a:rPr>
              <a:t>d?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Why	is	the	</a:t>
            </a:r>
            <a:r>
              <a:rPr lang="en-US" spc="-15" dirty="0"/>
              <a:t>G</a:t>
            </a:r>
            <a:r>
              <a:rPr lang="en-US" dirty="0"/>
              <a:t>HS</a:t>
            </a:r>
            <a:r>
              <a:rPr lang="en-US" spc="5" dirty="0"/>
              <a:t> </a:t>
            </a:r>
            <a:r>
              <a:rPr lang="en-US" dirty="0"/>
              <a:t>need</a:t>
            </a:r>
            <a:r>
              <a:rPr lang="en-US" spc="5" dirty="0"/>
              <a:t>e</a:t>
            </a:r>
            <a:r>
              <a:rPr lang="en-US" dirty="0"/>
              <a:t>d?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615485"/>
            <a:ext cx="8533765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8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15" dirty="0">
                <a:latin typeface="Arial"/>
                <a:cs typeface="Arial"/>
              </a:rPr>
              <a:t> mate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provid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mea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 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ym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eet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5303520" algn="l"/>
              </a:tabLst>
            </a:pP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5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unt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reg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10" dirty="0">
                <a:latin typeface="Arial"/>
                <a:cs typeface="Arial"/>
              </a:rPr>
              <a:t>lt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 no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same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rial 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mish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/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safe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spc="-10" dirty="0">
                <a:latin typeface="Arial"/>
                <a:cs typeface="Arial"/>
              </a:rPr>
              <a:t>ati</a:t>
            </a:r>
            <a:r>
              <a:rPr sz="2800" spc="-15" dirty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9850" y="371719"/>
            <a:ext cx="51847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dirty="0">
                <a:latin typeface="Arial"/>
                <a:cs typeface="Arial"/>
              </a:rPr>
              <a:t>Why is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15" dirty="0">
                <a:latin typeface="Arial"/>
                <a:cs typeface="Arial"/>
              </a:rPr>
              <a:t>G</a:t>
            </a:r>
            <a:r>
              <a:rPr sz="3600" dirty="0">
                <a:latin typeface="Arial"/>
                <a:cs typeface="Arial"/>
              </a:rPr>
              <a:t>HS nee</a:t>
            </a:r>
            <a:r>
              <a:rPr sz="3600" spc="5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47185"/>
            <a:ext cx="6405245" cy="437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8143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u="heavy" spc="-20" dirty="0">
                <a:latin typeface="Arial"/>
                <a:cs typeface="Arial"/>
              </a:rPr>
              <a:t>The</a:t>
            </a:r>
            <a:r>
              <a:rPr sz="2800" u="heavy" spc="-10" dirty="0">
                <a:latin typeface="Arial"/>
                <a:cs typeface="Arial"/>
              </a:rPr>
              <a:t>s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d</a:t>
            </a:r>
            <a:r>
              <a:rPr sz="2800" u="heavy" spc="-5" dirty="0">
                <a:latin typeface="Arial"/>
                <a:cs typeface="Arial"/>
              </a:rPr>
              <a:t>i</a:t>
            </a:r>
            <a:r>
              <a:rPr sz="2800" u="heavy" spc="-55" dirty="0">
                <a:latin typeface="Arial"/>
                <a:cs typeface="Arial"/>
              </a:rPr>
              <a:t>f</a:t>
            </a:r>
            <a:r>
              <a:rPr sz="2800" u="heavy" spc="-15" dirty="0">
                <a:latin typeface="Arial"/>
                <a:cs typeface="Arial"/>
              </a:rPr>
              <a:t>fe</a:t>
            </a:r>
            <a:r>
              <a:rPr sz="2800" u="heavy" dirty="0">
                <a:latin typeface="Arial"/>
                <a:cs typeface="Arial"/>
              </a:rPr>
              <a:t>r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15" dirty="0">
                <a:latin typeface="Arial"/>
                <a:cs typeface="Arial"/>
              </a:rPr>
              <a:t>nces</a:t>
            </a:r>
            <a:r>
              <a:rPr sz="2800" u="heavy" spc="-10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impact</a:t>
            </a:r>
            <a:r>
              <a:rPr sz="2800" u="heavy" spc="-5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b</a:t>
            </a:r>
            <a:r>
              <a:rPr sz="2800" u="heavy" spc="-10" dirty="0">
                <a:latin typeface="Arial"/>
                <a:cs typeface="Arial"/>
              </a:rPr>
              <a:t>o</a:t>
            </a:r>
            <a:r>
              <a:rPr sz="2800" u="heavy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p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ot</a:t>
            </a:r>
            <a:r>
              <a:rPr sz="2800" u="heavy" spc="-10" dirty="0">
                <a:latin typeface="Arial"/>
                <a:cs typeface="Arial"/>
              </a:rPr>
              <a:t>e</a:t>
            </a:r>
            <a:r>
              <a:rPr sz="2800" u="heavy" spc="-15" dirty="0">
                <a:latin typeface="Arial"/>
                <a:cs typeface="Arial"/>
              </a:rPr>
              <a:t>c</a:t>
            </a:r>
            <a:r>
              <a:rPr sz="2800" u="heavy" spc="-5" dirty="0">
                <a:latin typeface="Arial"/>
                <a:cs typeface="Arial"/>
              </a:rPr>
              <a:t>t</a:t>
            </a:r>
            <a:r>
              <a:rPr sz="2800" u="heavy" spc="-10" dirty="0">
                <a:latin typeface="Arial"/>
                <a:cs typeface="Arial"/>
              </a:rPr>
              <a:t>i</a:t>
            </a:r>
            <a:r>
              <a:rPr sz="2800" u="heavy" spc="-15" dirty="0">
                <a:latin typeface="Arial"/>
                <a:cs typeface="Arial"/>
              </a:rPr>
              <a:t>o</a:t>
            </a:r>
            <a:r>
              <a:rPr sz="2800" u="heavy" spc="-20" dirty="0">
                <a:latin typeface="Arial"/>
                <a:cs typeface="Arial"/>
              </a:rPr>
              <a:t>n</a:t>
            </a:r>
            <a:r>
              <a:rPr sz="2800" u="heavy" spc="-10" dirty="0">
                <a:latin typeface="Arial"/>
                <a:cs typeface="Arial"/>
              </a:rPr>
              <a:t> a</a:t>
            </a:r>
            <a:r>
              <a:rPr sz="2800" u="heavy" spc="-20" dirty="0">
                <a:latin typeface="Arial"/>
                <a:cs typeface="Arial"/>
              </a:rPr>
              <a:t>nd</a:t>
            </a:r>
            <a:r>
              <a:rPr sz="2800" u="heavy" spc="-5" dirty="0">
                <a:latin typeface="Arial"/>
                <a:cs typeface="Arial"/>
              </a:rPr>
              <a:t> </a:t>
            </a:r>
            <a:r>
              <a:rPr sz="2800" u="heavy" spc="-10" dirty="0">
                <a:latin typeface="Arial"/>
                <a:cs typeface="Arial"/>
              </a:rPr>
              <a:t>t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20" dirty="0">
                <a:latin typeface="Arial"/>
                <a:cs typeface="Arial"/>
              </a:rPr>
              <a:t>a</a:t>
            </a:r>
            <a:r>
              <a:rPr sz="2800" u="heavy" spc="-15" dirty="0">
                <a:latin typeface="Arial"/>
                <a:cs typeface="Arial"/>
              </a:rPr>
              <a:t>d</a:t>
            </a:r>
            <a:r>
              <a:rPr sz="2800" u="heavy" spc="1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756920" algn="l"/>
                <a:tab pos="2653665" algn="l"/>
              </a:tabLst>
            </a:pPr>
            <a:r>
              <a:rPr sz="2800" spc="-15" dirty="0">
                <a:latin typeface="Arial"/>
                <a:cs typeface="Arial"/>
              </a:rPr>
              <a:t>Prot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sis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 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ame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mis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ng.</a:t>
            </a:r>
            <a:endParaRPr sz="2800">
              <a:latin typeface="Arial"/>
              <a:cs typeface="Arial"/>
            </a:endParaRPr>
          </a:p>
          <a:p>
            <a:pPr marL="756285" marR="161290" lvl="1" indent="-286385">
              <a:lnSpc>
                <a:spcPct val="110000"/>
              </a:lnSpc>
              <a:spcBef>
                <a:spcPts val="1585"/>
              </a:spcBef>
              <a:buFont typeface="Arial"/>
              <a:buChar char="•"/>
              <a:tabLst>
                <a:tab pos="756920" algn="l"/>
                <a:tab pos="196977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rade: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complia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mult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ple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 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ly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tim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-co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umin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firefighter"/>
          <p:cNvSpPr/>
          <p:nvPr/>
        </p:nvSpPr>
        <p:spPr>
          <a:xfrm>
            <a:off x="7051852" y="1305750"/>
            <a:ext cx="1706806" cy="22101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worker driving a forklift"/>
          <p:cNvSpPr/>
          <p:nvPr/>
        </p:nvSpPr>
        <p:spPr>
          <a:xfrm>
            <a:off x="6840601" y="3886200"/>
            <a:ext cx="2127504" cy="205435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Why is</a:t>
            </a:r>
            <a:r>
              <a:rPr lang="en-US" spc="-15" dirty="0"/>
              <a:t> </a:t>
            </a:r>
            <a:r>
              <a:rPr lang="en-US" dirty="0"/>
              <a:t>the </a:t>
            </a:r>
            <a:r>
              <a:rPr lang="en-US" spc="-15" dirty="0"/>
              <a:t>G</a:t>
            </a:r>
            <a:r>
              <a:rPr lang="en-US" dirty="0"/>
              <a:t>HS nee</a:t>
            </a:r>
            <a:r>
              <a:rPr lang="en-US" spc="5" dirty="0"/>
              <a:t>d</a:t>
            </a:r>
            <a:r>
              <a:rPr lang="en-US" dirty="0"/>
              <a:t>ed</a:t>
            </a:r>
            <a:r>
              <a:rPr lang="en-US" dirty="0" smtClean="0"/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11750">
              <a:lnSpc>
                <a:spcPct val="100000"/>
              </a:lnSpc>
              <a:tabLst>
                <a:tab pos="7981950" algn="l"/>
              </a:tabLst>
            </a:pPr>
            <a:r>
              <a:rPr dirty="0"/>
              <a:t>Appl</a:t>
            </a:r>
            <a:r>
              <a:rPr spc="10" dirty="0"/>
              <a:t>i</a:t>
            </a:r>
            <a:r>
              <a:rPr dirty="0"/>
              <a:t>cation</a:t>
            </a:r>
            <a:r>
              <a:rPr spc="-25" dirty="0"/>
              <a:t> </a:t>
            </a:r>
            <a:r>
              <a:rPr dirty="0"/>
              <a:t>of	</a:t>
            </a:r>
            <a:r>
              <a:rPr spc="-15" dirty="0"/>
              <a:t>G</a:t>
            </a:r>
            <a:r>
              <a:rPr dirty="0"/>
              <a:t>HS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194861"/>
            <a:ext cx="8456930" cy="405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25245" indent="-342900">
              <a:lnSpc>
                <a:spcPts val="2690"/>
              </a:lnSpc>
              <a:buFont typeface="Arial"/>
              <a:buChar char="•"/>
              <a:tabLst>
                <a:tab pos="355600" algn="l"/>
                <a:tab pos="207772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creat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“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il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k”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r)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ach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ts val="2690"/>
              </a:lnSpc>
              <a:spcBef>
                <a:spcPts val="670"/>
              </a:spcBef>
              <a:buClr>
                <a:srgbClr val="C00000"/>
              </a:buClr>
              <a:buFont typeface="Arial"/>
              <a:buChar char="–"/>
              <a:tabLst>
                <a:tab pos="756920" algn="l"/>
              </a:tabLst>
            </a:pP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i="1" spc="-3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means</a:t>
            </a:r>
            <a:r>
              <a:rPr sz="2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that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ea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auth</a:t>
            </a:r>
            <a:r>
              <a:rPr sz="2800" b="1" i="1" spc="-3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ri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y/agency/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adopts</a:t>
            </a:r>
            <a:r>
              <a:rPr sz="2800" b="1" i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“blocks”</a:t>
            </a:r>
            <a:r>
              <a:rPr sz="2800" b="1" i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tha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li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cable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8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xis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ing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new</a:t>
            </a:r>
            <a:r>
              <a:rPr sz="2800" b="1" i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re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2800" b="1" i="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ions</a:t>
            </a:r>
            <a:r>
              <a:rPr sz="2800" b="1" i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800" b="1" i="1" spc="-3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der</a:t>
            </a:r>
            <a:r>
              <a:rPr sz="2800" b="1" i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b="1" i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b="1" i="1" spc="-20" dirty="0">
                <a:solidFill>
                  <a:srgbClr val="C00000"/>
                </a:solidFill>
                <a:latin typeface="Arial"/>
                <a:cs typeface="Arial"/>
              </a:rPr>
              <a:t>cope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Clr>
                <a:srgbClr val="C00000"/>
              </a:buClr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1155700" marR="71755" lvl="2" indent="-228600">
              <a:lnSpc>
                <a:spcPts val="2690"/>
              </a:lnSpc>
              <a:buFont typeface="Arial"/>
              <a:buChar char="•"/>
              <a:tabLst>
                <a:tab pos="1156335" algn="l"/>
              </a:tabLst>
            </a:pPr>
            <a:r>
              <a:rPr sz="2800" i="1" spc="-15" dirty="0">
                <a:latin typeface="Arial"/>
                <a:cs typeface="Arial"/>
              </a:rPr>
              <a:t>For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Exampl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: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r</a:t>
            </a:r>
            <a:r>
              <a:rPr sz="2800" i="1" spc="-20" dirty="0">
                <a:latin typeface="Arial"/>
                <a:cs typeface="Arial"/>
              </a:rPr>
              <a:t>eg</a:t>
            </a:r>
            <a:r>
              <a:rPr sz="2800" i="1" spc="-15" dirty="0">
                <a:latin typeface="Arial"/>
                <a:cs typeface="Arial"/>
              </a:rPr>
              <a:t>ula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15" dirty="0">
                <a:latin typeface="Arial"/>
                <a:cs typeface="Arial"/>
              </a:rPr>
              <a:t>ory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ag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10" dirty="0">
                <a:latin typeface="Arial"/>
                <a:cs typeface="Arial"/>
              </a:rPr>
              <a:t>c</a:t>
            </a:r>
            <a:r>
              <a:rPr sz="2800" i="1" spc="-15" dirty="0">
                <a:latin typeface="Arial"/>
                <a:cs typeface="Arial"/>
              </a:rPr>
              <a:t>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is e</a:t>
            </a:r>
            <a:r>
              <a:rPr sz="2800" i="1" spc="-10" dirty="0">
                <a:latin typeface="Arial"/>
                <a:cs typeface="Arial"/>
              </a:rPr>
              <a:t>x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spc="-15" dirty="0">
                <a:latin typeface="Arial"/>
                <a:cs typeface="Arial"/>
              </a:rPr>
              <a:t>ec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to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p</a:t>
            </a:r>
            <a:r>
              <a:rPr sz="2800" i="1" spc="-10" dirty="0">
                <a:latin typeface="Arial"/>
                <a:cs typeface="Arial"/>
              </a:rPr>
              <a:t>t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p</a:t>
            </a:r>
            <a:r>
              <a:rPr sz="2800" i="1" spc="-10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ov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s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ns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for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va</a:t>
            </a:r>
            <a:r>
              <a:rPr sz="2800" i="1" spc="-10" dirty="0">
                <a:latin typeface="Arial"/>
                <a:cs typeface="Arial"/>
              </a:rPr>
              <a:t>rio</a:t>
            </a:r>
            <a:r>
              <a:rPr sz="2800" i="1" spc="-15" dirty="0">
                <a:latin typeface="Arial"/>
                <a:cs typeface="Arial"/>
              </a:rPr>
              <a:t>us e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20" dirty="0">
                <a:latin typeface="Arial"/>
                <a:cs typeface="Arial"/>
              </a:rPr>
              <a:t>em</a:t>
            </a:r>
            <a:r>
              <a:rPr sz="2800" i="1" spc="-15" dirty="0">
                <a:latin typeface="Arial"/>
                <a:cs typeface="Arial"/>
              </a:rPr>
              <a:t>ents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such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20" dirty="0">
                <a:latin typeface="Arial"/>
                <a:cs typeface="Arial"/>
              </a:rPr>
              <a:t>b</a:t>
            </a:r>
            <a:r>
              <a:rPr sz="2800" i="1" spc="-15" dirty="0">
                <a:latin typeface="Arial"/>
                <a:cs typeface="Arial"/>
              </a:rPr>
              <a:t>els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SD</a:t>
            </a:r>
            <a:r>
              <a:rPr sz="2800" i="1" spc="-35" dirty="0">
                <a:latin typeface="Arial"/>
                <a:cs typeface="Arial"/>
              </a:rPr>
              <a:t>S</a:t>
            </a:r>
            <a:r>
              <a:rPr sz="2800" i="1" spc="-10" dirty="0">
                <a:latin typeface="Arial"/>
                <a:cs typeface="Arial"/>
              </a:rPr>
              <a:t>,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wh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le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the ot</a:t>
            </a:r>
            <a:r>
              <a:rPr sz="2800" i="1" spc="-10" dirty="0">
                <a:latin typeface="Arial"/>
                <a:cs typeface="Arial"/>
              </a:rPr>
              <a:t>h</a:t>
            </a:r>
            <a:r>
              <a:rPr sz="2800" i="1" spc="-15" dirty="0">
                <a:latin typeface="Arial"/>
                <a:cs typeface="Arial"/>
              </a:rPr>
              <a:t>er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g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ncy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0" dirty="0">
                <a:latin typeface="Arial"/>
                <a:cs typeface="Arial"/>
              </a:rPr>
              <a:t>n</a:t>
            </a:r>
            <a:r>
              <a:rPr sz="2800" i="1" spc="-15" dirty="0">
                <a:latin typeface="Arial"/>
                <a:cs typeface="Arial"/>
              </a:rPr>
              <a:t>ly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pts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0" dirty="0">
                <a:latin typeface="Arial"/>
                <a:cs typeface="Arial"/>
              </a:rPr>
              <a:t>visi</a:t>
            </a:r>
            <a:r>
              <a:rPr sz="2800" i="1" spc="-15" dirty="0">
                <a:latin typeface="Arial"/>
                <a:cs typeface="Arial"/>
              </a:rPr>
              <a:t>ons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f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10" dirty="0">
                <a:latin typeface="Arial"/>
                <a:cs typeface="Arial"/>
              </a:rPr>
              <a:t>r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lab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s due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the</a:t>
            </a:r>
            <a:r>
              <a:rPr sz="2800" i="1" spc="-10" dirty="0">
                <a:latin typeface="Arial"/>
                <a:cs typeface="Arial"/>
              </a:rPr>
              <a:t>ir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secto</a:t>
            </a:r>
            <a:r>
              <a:rPr sz="2800" i="1" spc="-10" dirty="0">
                <a:latin typeface="Arial"/>
                <a:cs typeface="Arial"/>
              </a:rPr>
              <a:t>r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of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in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15" dirty="0">
                <a:latin typeface="Arial"/>
                <a:cs typeface="Arial"/>
              </a:rPr>
              <a:t>erest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2620">
              <a:lnSpc>
                <a:spcPct val="100000"/>
              </a:lnSpc>
            </a:pPr>
            <a:r>
              <a:rPr dirty="0"/>
              <a:t>Build</a:t>
            </a:r>
            <a:r>
              <a:rPr spc="10" dirty="0"/>
              <a:t>i</a:t>
            </a:r>
            <a:r>
              <a:rPr dirty="0"/>
              <a:t>ng</a:t>
            </a:r>
            <a:r>
              <a:rPr spc="-25" dirty="0"/>
              <a:t> </a:t>
            </a:r>
            <a:r>
              <a:rPr dirty="0"/>
              <a:t>Block</a:t>
            </a:r>
            <a:r>
              <a:rPr spc="-5" dirty="0"/>
              <a:t> </a:t>
            </a:r>
            <a:r>
              <a:rPr dirty="0"/>
              <a:t>approach</a:t>
            </a:r>
          </a:p>
        </p:txBody>
      </p:sp>
      <p:sp>
        <p:nvSpPr>
          <p:cNvPr id="3" name="object 3" title="Picture of hazard classes"/>
          <p:cNvSpPr/>
          <p:nvPr/>
        </p:nvSpPr>
        <p:spPr>
          <a:xfrm>
            <a:off x="0" y="605993"/>
            <a:ext cx="80772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752252"/>
            <a:ext cx="22294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zard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classes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228" y="2064804"/>
            <a:ext cx="11595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394" y="1988604"/>
            <a:ext cx="9048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098" y="3055651"/>
            <a:ext cx="102171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Acute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title="Picture of an arrow pointing to hazard class"/>
          <p:cNvSpPr/>
          <p:nvPr/>
        </p:nvSpPr>
        <p:spPr>
          <a:xfrm>
            <a:off x="3571999" y="3810000"/>
            <a:ext cx="171450" cy="915035"/>
          </a:xfrm>
          <a:custGeom>
            <a:avLst/>
            <a:gdLst/>
            <a:ahLst/>
            <a:cxnLst/>
            <a:rect l="l" t="t" r="r" b="b"/>
            <a:pathLst>
              <a:path w="171450" h="915035">
                <a:moveTo>
                  <a:pt x="17926" y="744375"/>
                </a:moveTo>
                <a:lnTo>
                  <a:pt x="4800" y="749533"/>
                </a:lnTo>
                <a:lnTo>
                  <a:pt x="0" y="760260"/>
                </a:lnTo>
                <a:lnTo>
                  <a:pt x="2415" y="772032"/>
                </a:lnTo>
                <a:lnTo>
                  <a:pt x="85600" y="914526"/>
                </a:lnTo>
                <a:lnTo>
                  <a:pt x="107694" y="876681"/>
                </a:lnTo>
                <a:lnTo>
                  <a:pt x="66550" y="876681"/>
                </a:lnTo>
                <a:lnTo>
                  <a:pt x="66550" y="808537"/>
                </a:lnTo>
                <a:lnTo>
                  <a:pt x="28631" y="746164"/>
                </a:lnTo>
                <a:lnTo>
                  <a:pt x="17926" y="744375"/>
                </a:lnTo>
                <a:close/>
              </a:path>
              <a:path w="171450" h="915035">
                <a:moveTo>
                  <a:pt x="66550" y="808537"/>
                </a:moveTo>
                <a:lnTo>
                  <a:pt x="66550" y="876681"/>
                </a:lnTo>
                <a:lnTo>
                  <a:pt x="104650" y="876681"/>
                </a:lnTo>
                <a:lnTo>
                  <a:pt x="104650" y="867029"/>
                </a:lnTo>
                <a:lnTo>
                  <a:pt x="69090" y="867029"/>
                </a:lnTo>
                <a:lnTo>
                  <a:pt x="85259" y="839311"/>
                </a:lnTo>
                <a:lnTo>
                  <a:pt x="66550" y="808537"/>
                </a:lnTo>
                <a:close/>
              </a:path>
              <a:path w="171450" h="915035">
                <a:moveTo>
                  <a:pt x="156508" y="743782"/>
                </a:moveTo>
                <a:lnTo>
                  <a:pt x="144783" y="744861"/>
                </a:lnTo>
                <a:lnTo>
                  <a:pt x="135765" y="752729"/>
                </a:lnTo>
                <a:lnTo>
                  <a:pt x="104650" y="806069"/>
                </a:lnTo>
                <a:lnTo>
                  <a:pt x="104650" y="876681"/>
                </a:lnTo>
                <a:lnTo>
                  <a:pt x="107694" y="876681"/>
                </a:lnTo>
                <a:lnTo>
                  <a:pt x="168785" y="772032"/>
                </a:lnTo>
                <a:lnTo>
                  <a:pt x="171158" y="763330"/>
                </a:lnTo>
                <a:lnTo>
                  <a:pt x="167625" y="752864"/>
                </a:lnTo>
                <a:lnTo>
                  <a:pt x="156508" y="743782"/>
                </a:lnTo>
                <a:close/>
              </a:path>
              <a:path w="171450" h="915035">
                <a:moveTo>
                  <a:pt x="85259" y="839311"/>
                </a:moveTo>
                <a:lnTo>
                  <a:pt x="69090" y="867029"/>
                </a:lnTo>
                <a:lnTo>
                  <a:pt x="102110" y="867029"/>
                </a:lnTo>
                <a:lnTo>
                  <a:pt x="85259" y="839311"/>
                </a:lnTo>
                <a:close/>
              </a:path>
              <a:path w="171450" h="915035">
                <a:moveTo>
                  <a:pt x="104650" y="806069"/>
                </a:moveTo>
                <a:lnTo>
                  <a:pt x="85259" y="839311"/>
                </a:lnTo>
                <a:lnTo>
                  <a:pt x="102110" y="867029"/>
                </a:lnTo>
                <a:lnTo>
                  <a:pt x="104650" y="867029"/>
                </a:lnTo>
                <a:lnTo>
                  <a:pt x="104650" y="806069"/>
                </a:lnTo>
                <a:close/>
              </a:path>
              <a:path w="171450" h="915035">
                <a:moveTo>
                  <a:pt x="104650" y="0"/>
                </a:moveTo>
                <a:lnTo>
                  <a:pt x="66550" y="0"/>
                </a:lnTo>
                <a:lnTo>
                  <a:pt x="66550" y="808537"/>
                </a:lnTo>
                <a:lnTo>
                  <a:pt x="85259" y="839311"/>
                </a:lnTo>
                <a:lnTo>
                  <a:pt x="104650" y="806069"/>
                </a:lnTo>
                <a:lnTo>
                  <a:pt x="10465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title="Picture of an arrow pointing to hazard class"/>
          <p:cNvSpPr/>
          <p:nvPr/>
        </p:nvSpPr>
        <p:spPr>
          <a:xfrm>
            <a:off x="5705599" y="2514600"/>
            <a:ext cx="171450" cy="610235"/>
          </a:xfrm>
          <a:custGeom>
            <a:avLst/>
            <a:gdLst/>
            <a:ahLst/>
            <a:cxnLst/>
            <a:rect l="l" t="t" r="r" b="b"/>
            <a:pathLst>
              <a:path w="171450" h="610235">
                <a:moveTo>
                  <a:pt x="17926" y="439575"/>
                </a:moveTo>
                <a:lnTo>
                  <a:pt x="4800" y="444733"/>
                </a:lnTo>
                <a:lnTo>
                  <a:pt x="0" y="455460"/>
                </a:lnTo>
                <a:lnTo>
                  <a:pt x="2415" y="467233"/>
                </a:lnTo>
                <a:lnTo>
                  <a:pt x="85600" y="609726"/>
                </a:lnTo>
                <a:lnTo>
                  <a:pt x="107694" y="571880"/>
                </a:lnTo>
                <a:lnTo>
                  <a:pt x="66550" y="571880"/>
                </a:lnTo>
                <a:lnTo>
                  <a:pt x="66550" y="503737"/>
                </a:lnTo>
                <a:lnTo>
                  <a:pt x="28631" y="441364"/>
                </a:lnTo>
                <a:lnTo>
                  <a:pt x="17926" y="439575"/>
                </a:lnTo>
                <a:close/>
              </a:path>
              <a:path w="171450" h="610235">
                <a:moveTo>
                  <a:pt x="66550" y="503737"/>
                </a:moveTo>
                <a:lnTo>
                  <a:pt x="66550" y="571880"/>
                </a:lnTo>
                <a:lnTo>
                  <a:pt x="104650" y="571880"/>
                </a:lnTo>
                <a:lnTo>
                  <a:pt x="104650" y="562228"/>
                </a:lnTo>
                <a:lnTo>
                  <a:pt x="69090" y="562228"/>
                </a:lnTo>
                <a:lnTo>
                  <a:pt x="85259" y="534511"/>
                </a:lnTo>
                <a:lnTo>
                  <a:pt x="66550" y="503737"/>
                </a:lnTo>
                <a:close/>
              </a:path>
              <a:path w="171450" h="610235">
                <a:moveTo>
                  <a:pt x="156508" y="438982"/>
                </a:moveTo>
                <a:lnTo>
                  <a:pt x="144783" y="440061"/>
                </a:lnTo>
                <a:lnTo>
                  <a:pt x="135765" y="447928"/>
                </a:lnTo>
                <a:lnTo>
                  <a:pt x="104650" y="501268"/>
                </a:lnTo>
                <a:lnTo>
                  <a:pt x="104650" y="571880"/>
                </a:lnTo>
                <a:lnTo>
                  <a:pt x="107694" y="571880"/>
                </a:lnTo>
                <a:lnTo>
                  <a:pt x="168785" y="467233"/>
                </a:lnTo>
                <a:lnTo>
                  <a:pt x="171158" y="458530"/>
                </a:lnTo>
                <a:lnTo>
                  <a:pt x="167625" y="448064"/>
                </a:lnTo>
                <a:lnTo>
                  <a:pt x="156508" y="438982"/>
                </a:lnTo>
                <a:close/>
              </a:path>
              <a:path w="171450" h="610235">
                <a:moveTo>
                  <a:pt x="85259" y="534511"/>
                </a:moveTo>
                <a:lnTo>
                  <a:pt x="69090" y="562228"/>
                </a:lnTo>
                <a:lnTo>
                  <a:pt x="102110" y="562228"/>
                </a:lnTo>
                <a:lnTo>
                  <a:pt x="85259" y="534511"/>
                </a:lnTo>
                <a:close/>
              </a:path>
              <a:path w="171450" h="610235">
                <a:moveTo>
                  <a:pt x="104650" y="501268"/>
                </a:moveTo>
                <a:lnTo>
                  <a:pt x="85259" y="534511"/>
                </a:lnTo>
                <a:lnTo>
                  <a:pt x="102110" y="562228"/>
                </a:lnTo>
                <a:lnTo>
                  <a:pt x="104650" y="562228"/>
                </a:lnTo>
                <a:lnTo>
                  <a:pt x="104650" y="501268"/>
                </a:lnTo>
                <a:close/>
              </a:path>
              <a:path w="171450" h="610235">
                <a:moveTo>
                  <a:pt x="104650" y="0"/>
                </a:moveTo>
                <a:lnTo>
                  <a:pt x="66550" y="0"/>
                </a:lnTo>
                <a:lnTo>
                  <a:pt x="66550" y="503737"/>
                </a:lnTo>
                <a:lnTo>
                  <a:pt x="85259" y="534511"/>
                </a:lnTo>
                <a:lnTo>
                  <a:pt x="104650" y="501268"/>
                </a:lnTo>
                <a:lnTo>
                  <a:pt x="10465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title="Picture of an arrow pointing to hazard class"/>
          <p:cNvSpPr/>
          <p:nvPr/>
        </p:nvSpPr>
        <p:spPr>
          <a:xfrm>
            <a:off x="5781799" y="3733800"/>
            <a:ext cx="171450" cy="610235"/>
          </a:xfrm>
          <a:custGeom>
            <a:avLst/>
            <a:gdLst/>
            <a:ahLst/>
            <a:cxnLst/>
            <a:rect l="l" t="t" r="r" b="b"/>
            <a:pathLst>
              <a:path w="171450" h="610235">
                <a:moveTo>
                  <a:pt x="17926" y="439575"/>
                </a:moveTo>
                <a:lnTo>
                  <a:pt x="4800" y="444733"/>
                </a:lnTo>
                <a:lnTo>
                  <a:pt x="0" y="455460"/>
                </a:lnTo>
                <a:lnTo>
                  <a:pt x="2415" y="467232"/>
                </a:lnTo>
                <a:lnTo>
                  <a:pt x="85600" y="609726"/>
                </a:lnTo>
                <a:lnTo>
                  <a:pt x="107694" y="571881"/>
                </a:lnTo>
                <a:lnTo>
                  <a:pt x="66550" y="571881"/>
                </a:lnTo>
                <a:lnTo>
                  <a:pt x="66550" y="503737"/>
                </a:lnTo>
                <a:lnTo>
                  <a:pt x="28631" y="441364"/>
                </a:lnTo>
                <a:lnTo>
                  <a:pt x="17926" y="439575"/>
                </a:lnTo>
                <a:close/>
              </a:path>
              <a:path w="171450" h="610235">
                <a:moveTo>
                  <a:pt x="66550" y="503737"/>
                </a:moveTo>
                <a:lnTo>
                  <a:pt x="66550" y="571881"/>
                </a:lnTo>
                <a:lnTo>
                  <a:pt x="104650" y="571881"/>
                </a:lnTo>
                <a:lnTo>
                  <a:pt x="104650" y="562229"/>
                </a:lnTo>
                <a:lnTo>
                  <a:pt x="69090" y="562229"/>
                </a:lnTo>
                <a:lnTo>
                  <a:pt x="85259" y="534511"/>
                </a:lnTo>
                <a:lnTo>
                  <a:pt x="66550" y="503737"/>
                </a:lnTo>
                <a:close/>
              </a:path>
              <a:path w="171450" h="610235">
                <a:moveTo>
                  <a:pt x="156508" y="438982"/>
                </a:moveTo>
                <a:lnTo>
                  <a:pt x="144783" y="440061"/>
                </a:lnTo>
                <a:lnTo>
                  <a:pt x="135765" y="447929"/>
                </a:lnTo>
                <a:lnTo>
                  <a:pt x="104650" y="501269"/>
                </a:lnTo>
                <a:lnTo>
                  <a:pt x="104650" y="571881"/>
                </a:lnTo>
                <a:lnTo>
                  <a:pt x="107694" y="571881"/>
                </a:lnTo>
                <a:lnTo>
                  <a:pt x="168785" y="467232"/>
                </a:lnTo>
                <a:lnTo>
                  <a:pt x="171158" y="458530"/>
                </a:lnTo>
                <a:lnTo>
                  <a:pt x="167625" y="448064"/>
                </a:lnTo>
                <a:lnTo>
                  <a:pt x="156508" y="438982"/>
                </a:lnTo>
                <a:close/>
              </a:path>
              <a:path w="171450" h="610235">
                <a:moveTo>
                  <a:pt x="85259" y="534511"/>
                </a:moveTo>
                <a:lnTo>
                  <a:pt x="69090" y="562229"/>
                </a:lnTo>
                <a:lnTo>
                  <a:pt x="102110" y="562229"/>
                </a:lnTo>
                <a:lnTo>
                  <a:pt x="85259" y="534511"/>
                </a:lnTo>
                <a:close/>
              </a:path>
              <a:path w="171450" h="610235">
                <a:moveTo>
                  <a:pt x="104650" y="501269"/>
                </a:moveTo>
                <a:lnTo>
                  <a:pt x="85259" y="534511"/>
                </a:lnTo>
                <a:lnTo>
                  <a:pt x="102110" y="562229"/>
                </a:lnTo>
                <a:lnTo>
                  <a:pt x="104650" y="562229"/>
                </a:lnTo>
                <a:lnTo>
                  <a:pt x="104650" y="501269"/>
                </a:lnTo>
                <a:close/>
              </a:path>
              <a:path w="171450" h="610235">
                <a:moveTo>
                  <a:pt x="104650" y="0"/>
                </a:moveTo>
                <a:lnTo>
                  <a:pt x="66550" y="0"/>
                </a:lnTo>
                <a:lnTo>
                  <a:pt x="66550" y="503737"/>
                </a:lnTo>
                <a:lnTo>
                  <a:pt x="85259" y="534511"/>
                </a:lnTo>
                <a:lnTo>
                  <a:pt x="104650" y="501269"/>
                </a:lnTo>
                <a:lnTo>
                  <a:pt x="10465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title="Picture of an arrow pointing to hazard class"/>
          <p:cNvSpPr/>
          <p:nvPr/>
        </p:nvSpPr>
        <p:spPr>
          <a:xfrm>
            <a:off x="2962399" y="2362200"/>
            <a:ext cx="171450" cy="610235"/>
          </a:xfrm>
          <a:custGeom>
            <a:avLst/>
            <a:gdLst/>
            <a:ahLst/>
            <a:cxnLst/>
            <a:rect l="l" t="t" r="r" b="b"/>
            <a:pathLst>
              <a:path w="171450" h="610235">
                <a:moveTo>
                  <a:pt x="17926" y="439575"/>
                </a:moveTo>
                <a:lnTo>
                  <a:pt x="4800" y="444733"/>
                </a:lnTo>
                <a:lnTo>
                  <a:pt x="0" y="455460"/>
                </a:lnTo>
                <a:lnTo>
                  <a:pt x="2415" y="467233"/>
                </a:lnTo>
                <a:lnTo>
                  <a:pt x="85600" y="609726"/>
                </a:lnTo>
                <a:lnTo>
                  <a:pt x="107694" y="571880"/>
                </a:lnTo>
                <a:lnTo>
                  <a:pt x="66550" y="571880"/>
                </a:lnTo>
                <a:lnTo>
                  <a:pt x="66550" y="503737"/>
                </a:lnTo>
                <a:lnTo>
                  <a:pt x="28631" y="441364"/>
                </a:lnTo>
                <a:lnTo>
                  <a:pt x="17926" y="439575"/>
                </a:lnTo>
                <a:close/>
              </a:path>
              <a:path w="171450" h="610235">
                <a:moveTo>
                  <a:pt x="66550" y="503737"/>
                </a:moveTo>
                <a:lnTo>
                  <a:pt x="66550" y="571880"/>
                </a:lnTo>
                <a:lnTo>
                  <a:pt x="104650" y="571880"/>
                </a:lnTo>
                <a:lnTo>
                  <a:pt x="104650" y="562228"/>
                </a:lnTo>
                <a:lnTo>
                  <a:pt x="69090" y="562228"/>
                </a:lnTo>
                <a:lnTo>
                  <a:pt x="85259" y="534511"/>
                </a:lnTo>
                <a:lnTo>
                  <a:pt x="66550" y="503737"/>
                </a:lnTo>
                <a:close/>
              </a:path>
              <a:path w="171450" h="610235">
                <a:moveTo>
                  <a:pt x="156508" y="438982"/>
                </a:moveTo>
                <a:lnTo>
                  <a:pt x="144783" y="440061"/>
                </a:lnTo>
                <a:lnTo>
                  <a:pt x="135765" y="447928"/>
                </a:lnTo>
                <a:lnTo>
                  <a:pt x="104650" y="501268"/>
                </a:lnTo>
                <a:lnTo>
                  <a:pt x="104650" y="571880"/>
                </a:lnTo>
                <a:lnTo>
                  <a:pt x="107694" y="571880"/>
                </a:lnTo>
                <a:lnTo>
                  <a:pt x="168785" y="467233"/>
                </a:lnTo>
                <a:lnTo>
                  <a:pt x="171158" y="458530"/>
                </a:lnTo>
                <a:lnTo>
                  <a:pt x="167625" y="448064"/>
                </a:lnTo>
                <a:lnTo>
                  <a:pt x="156508" y="438982"/>
                </a:lnTo>
                <a:close/>
              </a:path>
              <a:path w="171450" h="610235">
                <a:moveTo>
                  <a:pt x="85259" y="534511"/>
                </a:moveTo>
                <a:lnTo>
                  <a:pt x="69090" y="562228"/>
                </a:lnTo>
                <a:lnTo>
                  <a:pt x="102110" y="562228"/>
                </a:lnTo>
                <a:lnTo>
                  <a:pt x="85259" y="534511"/>
                </a:lnTo>
                <a:close/>
              </a:path>
              <a:path w="171450" h="610235">
                <a:moveTo>
                  <a:pt x="104650" y="501268"/>
                </a:moveTo>
                <a:lnTo>
                  <a:pt x="85259" y="534511"/>
                </a:lnTo>
                <a:lnTo>
                  <a:pt x="102110" y="562228"/>
                </a:lnTo>
                <a:lnTo>
                  <a:pt x="104650" y="562228"/>
                </a:lnTo>
                <a:lnTo>
                  <a:pt x="104650" y="501268"/>
                </a:lnTo>
                <a:close/>
              </a:path>
              <a:path w="171450" h="610235">
                <a:moveTo>
                  <a:pt x="104650" y="0"/>
                </a:moveTo>
                <a:lnTo>
                  <a:pt x="66550" y="0"/>
                </a:lnTo>
                <a:lnTo>
                  <a:pt x="66550" y="503737"/>
                </a:lnTo>
                <a:lnTo>
                  <a:pt x="85259" y="534511"/>
                </a:lnTo>
                <a:lnTo>
                  <a:pt x="104650" y="501268"/>
                </a:lnTo>
                <a:lnTo>
                  <a:pt x="10465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title="Picture of an arrow pointing to hazard class"/>
          <p:cNvSpPr/>
          <p:nvPr/>
        </p:nvSpPr>
        <p:spPr>
          <a:xfrm>
            <a:off x="1743199" y="2362200"/>
            <a:ext cx="171450" cy="762635"/>
          </a:xfrm>
          <a:custGeom>
            <a:avLst/>
            <a:gdLst/>
            <a:ahLst/>
            <a:cxnLst/>
            <a:rect l="l" t="t" r="r" b="b"/>
            <a:pathLst>
              <a:path w="171450" h="762635">
                <a:moveTo>
                  <a:pt x="17926" y="591975"/>
                </a:moveTo>
                <a:lnTo>
                  <a:pt x="4800" y="597133"/>
                </a:lnTo>
                <a:lnTo>
                  <a:pt x="0" y="607860"/>
                </a:lnTo>
                <a:lnTo>
                  <a:pt x="2415" y="619633"/>
                </a:lnTo>
                <a:lnTo>
                  <a:pt x="85600" y="762126"/>
                </a:lnTo>
                <a:lnTo>
                  <a:pt x="107694" y="724280"/>
                </a:lnTo>
                <a:lnTo>
                  <a:pt x="66550" y="724280"/>
                </a:lnTo>
                <a:lnTo>
                  <a:pt x="66550" y="653668"/>
                </a:lnTo>
                <a:lnTo>
                  <a:pt x="35435" y="600328"/>
                </a:lnTo>
                <a:lnTo>
                  <a:pt x="28631" y="593764"/>
                </a:lnTo>
                <a:lnTo>
                  <a:pt x="17926" y="591975"/>
                </a:lnTo>
                <a:close/>
              </a:path>
              <a:path w="171450" h="762635">
                <a:moveTo>
                  <a:pt x="66550" y="653668"/>
                </a:moveTo>
                <a:lnTo>
                  <a:pt x="66550" y="724280"/>
                </a:lnTo>
                <a:lnTo>
                  <a:pt x="104650" y="724280"/>
                </a:lnTo>
                <a:lnTo>
                  <a:pt x="104650" y="714628"/>
                </a:lnTo>
                <a:lnTo>
                  <a:pt x="69090" y="714628"/>
                </a:lnTo>
                <a:lnTo>
                  <a:pt x="85600" y="686326"/>
                </a:lnTo>
                <a:lnTo>
                  <a:pt x="66550" y="653668"/>
                </a:lnTo>
                <a:close/>
              </a:path>
              <a:path w="171450" h="762635">
                <a:moveTo>
                  <a:pt x="156508" y="591382"/>
                </a:moveTo>
                <a:lnTo>
                  <a:pt x="144783" y="592461"/>
                </a:lnTo>
                <a:lnTo>
                  <a:pt x="135765" y="600328"/>
                </a:lnTo>
                <a:lnTo>
                  <a:pt x="104650" y="653668"/>
                </a:lnTo>
                <a:lnTo>
                  <a:pt x="104650" y="724280"/>
                </a:lnTo>
                <a:lnTo>
                  <a:pt x="107694" y="724280"/>
                </a:lnTo>
                <a:lnTo>
                  <a:pt x="168785" y="619633"/>
                </a:lnTo>
                <a:lnTo>
                  <a:pt x="171158" y="610930"/>
                </a:lnTo>
                <a:lnTo>
                  <a:pt x="167625" y="600464"/>
                </a:lnTo>
                <a:lnTo>
                  <a:pt x="156508" y="591382"/>
                </a:lnTo>
                <a:close/>
              </a:path>
              <a:path w="171450" h="762635">
                <a:moveTo>
                  <a:pt x="85600" y="686326"/>
                </a:moveTo>
                <a:lnTo>
                  <a:pt x="69090" y="714628"/>
                </a:lnTo>
                <a:lnTo>
                  <a:pt x="102110" y="714628"/>
                </a:lnTo>
                <a:lnTo>
                  <a:pt x="85600" y="686326"/>
                </a:lnTo>
                <a:close/>
              </a:path>
              <a:path w="171450" h="762635">
                <a:moveTo>
                  <a:pt x="104650" y="653668"/>
                </a:moveTo>
                <a:lnTo>
                  <a:pt x="85600" y="686326"/>
                </a:lnTo>
                <a:lnTo>
                  <a:pt x="102110" y="714628"/>
                </a:lnTo>
                <a:lnTo>
                  <a:pt x="104650" y="714628"/>
                </a:lnTo>
                <a:lnTo>
                  <a:pt x="104650" y="653668"/>
                </a:lnTo>
                <a:close/>
              </a:path>
              <a:path w="171450" h="762635">
                <a:moveTo>
                  <a:pt x="104650" y="0"/>
                </a:moveTo>
                <a:lnTo>
                  <a:pt x="66550" y="0"/>
                </a:lnTo>
                <a:lnTo>
                  <a:pt x="66550" y="653668"/>
                </a:lnTo>
                <a:lnTo>
                  <a:pt x="85600" y="686326"/>
                </a:lnTo>
                <a:lnTo>
                  <a:pt x="104650" y="653668"/>
                </a:lnTo>
                <a:lnTo>
                  <a:pt x="10465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39" y="4503704"/>
            <a:ext cx="8933180" cy="133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0">
              <a:lnSpc>
                <a:spcPct val="100000"/>
              </a:lnSpc>
              <a:tabLst>
                <a:tab pos="2791460" algn="l"/>
                <a:tab pos="4279900" algn="l"/>
                <a:tab pos="5687695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tegory	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-4	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tegory	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-6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building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bloc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hazard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categories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competent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authority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ado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building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bloc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appli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cto</a:t>
            </a:r>
            <a:r>
              <a:rPr sz="2000" spc="-10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956428" y="3360451"/>
            <a:ext cx="14782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osiv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3444" y="3208051"/>
            <a:ext cx="6172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9144000" cy="701198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Hazard communication adopts 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24880">
              <a:lnSpc>
                <a:spcPct val="100000"/>
              </a:lnSpc>
              <a:tabLst>
                <a:tab pos="7421880" algn="l"/>
              </a:tabLst>
            </a:pPr>
            <a:r>
              <a:rPr spc="-400" dirty="0"/>
              <a:t>T</a:t>
            </a:r>
            <a:r>
              <a:rPr dirty="0"/>
              <a:t>arget	Sectors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600" y="1082085"/>
            <a:ext cx="4886960" cy="265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GH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ets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056640" indent="-228600">
              <a:lnSpc>
                <a:spcPct val="100000"/>
              </a:lnSpc>
              <a:spcBef>
                <a:spcPts val="2470"/>
              </a:spcBef>
              <a:buFont typeface="Arial"/>
              <a:buChar char="•"/>
              <a:tabLst>
                <a:tab pos="1057275" algn="l"/>
              </a:tabLst>
            </a:pPr>
            <a:r>
              <a:rPr sz="2800" spc="-80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 marL="105664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057275" algn="l"/>
              </a:tabLst>
            </a:pPr>
            <a:r>
              <a:rPr sz="2800" spc="-20" dirty="0">
                <a:latin typeface="Arial"/>
                <a:cs typeface="Arial"/>
              </a:rPr>
              <a:t>Con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ume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05664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057275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</a:t>
            </a:r>
            <a:endParaRPr sz="2800">
              <a:latin typeface="Arial"/>
              <a:cs typeface="Arial"/>
            </a:endParaRPr>
          </a:p>
          <a:p>
            <a:pPr marL="105664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057275" algn="l"/>
              </a:tabLst>
            </a:pPr>
            <a:r>
              <a:rPr sz="2800" spc="-20" dirty="0">
                <a:latin typeface="Arial"/>
                <a:cs typeface="Arial"/>
              </a:rPr>
              <a:t>Emer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firefighter fighting a fire"/>
          <p:cNvSpPr/>
          <p:nvPr/>
        </p:nvSpPr>
        <p:spPr>
          <a:xfrm>
            <a:off x="5767161" y="1219200"/>
            <a:ext cx="2419350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a person getting a hair cut"/>
          <p:cNvSpPr/>
          <p:nvPr/>
        </p:nvSpPr>
        <p:spPr>
          <a:xfrm>
            <a:off x="6477000" y="3200400"/>
            <a:ext cx="1776349" cy="2819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truck delivering hay"/>
          <p:cNvSpPr/>
          <p:nvPr/>
        </p:nvSpPr>
        <p:spPr>
          <a:xfrm>
            <a:off x="3429000" y="4191000"/>
            <a:ext cx="2476500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Picture of an assembly line"/>
          <p:cNvSpPr/>
          <p:nvPr/>
        </p:nvSpPr>
        <p:spPr>
          <a:xfrm>
            <a:off x="762000" y="4267200"/>
            <a:ext cx="2389124" cy="17907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07480">
              <a:lnSpc>
                <a:spcPts val="4285"/>
              </a:lnSpc>
              <a:tabLst>
                <a:tab pos="7625715" algn="l"/>
              </a:tabLst>
            </a:pPr>
            <a:r>
              <a:rPr dirty="0"/>
              <a:t>GHS	impact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170985"/>
            <a:ext cx="7822565" cy="453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2069" indent="-342900">
              <a:lnSpc>
                <a:spcPct val="100000"/>
              </a:lnSpc>
            </a:pPr>
            <a:r>
              <a:rPr sz="2800" u="heavy" spc="-20" dirty="0">
                <a:latin typeface="Arial"/>
                <a:cs typeface="Arial"/>
              </a:rPr>
              <a:t>Bas</a:t>
            </a:r>
            <a:r>
              <a:rPr sz="2800" u="heavy" spc="-15" dirty="0">
                <a:latin typeface="Arial"/>
                <a:cs typeface="Arial"/>
              </a:rPr>
              <a:t>ed </a:t>
            </a:r>
            <a:r>
              <a:rPr sz="2800" u="heavy" spc="-10" dirty="0">
                <a:latin typeface="Arial"/>
                <a:cs typeface="Arial"/>
              </a:rPr>
              <a:t>o</a:t>
            </a:r>
            <a:r>
              <a:rPr sz="2800" u="heavy" spc="-15" dirty="0">
                <a:latin typeface="Arial"/>
                <a:cs typeface="Arial"/>
              </a:rPr>
              <a:t>n </a:t>
            </a:r>
            <a:r>
              <a:rPr sz="2800" u="heavy" spc="-5" dirty="0">
                <a:latin typeface="Arial"/>
                <a:cs typeface="Arial"/>
              </a:rPr>
              <a:t>t</a:t>
            </a:r>
            <a:r>
              <a:rPr sz="2800" u="heavy" spc="-20" dirty="0">
                <a:latin typeface="Arial"/>
                <a:cs typeface="Arial"/>
              </a:rPr>
              <a:t>h</a:t>
            </a:r>
            <a:r>
              <a:rPr sz="2800" u="heavy" spc="-15" dirty="0">
                <a:latin typeface="Arial"/>
                <a:cs typeface="Arial"/>
              </a:rPr>
              <a:t>ose</a:t>
            </a:r>
            <a:r>
              <a:rPr sz="2800" u="heavy" spc="-10" dirty="0">
                <a:latin typeface="Arial"/>
                <a:cs typeface="Arial"/>
              </a:rPr>
              <a:t> s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10" dirty="0">
                <a:latin typeface="Arial"/>
                <a:cs typeface="Arial"/>
              </a:rPr>
              <a:t>c</a:t>
            </a:r>
            <a:r>
              <a:rPr sz="2800" u="heavy" spc="-15" dirty="0">
                <a:latin typeface="Arial"/>
                <a:cs typeface="Arial"/>
              </a:rPr>
              <a:t>to</a:t>
            </a:r>
            <a:r>
              <a:rPr sz="2800" u="heavy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s</a:t>
            </a:r>
            <a:r>
              <a:rPr sz="2800" u="heavy" spc="-25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GHS imp</a:t>
            </a:r>
            <a:r>
              <a:rPr sz="2800" u="heavy" spc="-10" dirty="0">
                <a:latin typeface="Arial"/>
                <a:cs typeface="Arial"/>
              </a:rPr>
              <a:t>a</a:t>
            </a:r>
            <a:r>
              <a:rPr sz="2800" u="heavy" spc="-15" dirty="0">
                <a:latin typeface="Arial"/>
                <a:cs typeface="Arial"/>
              </a:rPr>
              <a:t>c</a:t>
            </a:r>
            <a:r>
              <a:rPr sz="2800" u="heavy" spc="-5" dirty="0">
                <a:latin typeface="Arial"/>
                <a:cs typeface="Arial"/>
              </a:rPr>
              <a:t>t</a:t>
            </a:r>
            <a:r>
              <a:rPr sz="2800" u="heavy" spc="-15" dirty="0">
                <a:latin typeface="Arial"/>
                <a:cs typeface="Arial"/>
              </a:rPr>
              <a:t>s</a:t>
            </a:r>
            <a:r>
              <a:rPr sz="2800" u="heavy" spc="-5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seve</a:t>
            </a:r>
            <a:r>
              <a:rPr sz="2800" u="heavy" spc="-10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al US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a</a:t>
            </a:r>
            <a:r>
              <a:rPr sz="2800" u="heavy" spc="-15" dirty="0">
                <a:latin typeface="Arial"/>
                <a:cs typeface="Arial"/>
              </a:rPr>
              <a:t>g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-15" dirty="0">
                <a:latin typeface="Arial"/>
                <a:cs typeface="Arial"/>
              </a:rPr>
              <a:t>nc</a:t>
            </a:r>
            <a:r>
              <a:rPr sz="2800" u="heavy" spc="-5" dirty="0">
                <a:latin typeface="Arial"/>
                <a:cs typeface="Arial"/>
              </a:rPr>
              <a:t>i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Envi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onm</a:t>
            </a:r>
            <a:r>
              <a:rPr sz="2800" spc="-15" dirty="0">
                <a:latin typeface="Arial"/>
                <a:cs typeface="Arial"/>
              </a:rPr>
              <a:t>enta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Agen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(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24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Pes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ici</a:t>
            </a:r>
            <a:r>
              <a:rPr sz="2800" spc="-15" dirty="0">
                <a:latin typeface="Arial"/>
                <a:cs typeface="Arial"/>
              </a:rPr>
              <a:t>des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Con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umer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Product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Commiss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(CP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C)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Us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5600" algn="l"/>
                <a:tab pos="5183505" algn="l"/>
              </a:tabLst>
            </a:pPr>
            <a:r>
              <a:rPr sz="2800" spc="-20" dirty="0">
                <a:latin typeface="Arial"/>
                <a:cs typeface="Arial"/>
              </a:rPr>
              <a:t>Dep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rtment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rtati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(DOT)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Haz</a:t>
            </a:r>
            <a:r>
              <a:rPr sz="2800" spc="-15" dirty="0">
                <a:latin typeface="Arial"/>
                <a:cs typeface="Arial"/>
              </a:rPr>
              <a:t>ardous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Re</a:t>
            </a:r>
            <a:r>
              <a:rPr sz="2800" spc="-15" dirty="0">
                <a:latin typeface="Arial"/>
                <a:cs typeface="Arial"/>
              </a:rPr>
              <a:t>gula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69270"/>
            <a:ext cx="8175625" cy="437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7155" algn="ctr">
              <a:lnSpc>
                <a:spcPct val="100000"/>
              </a:lnSpc>
              <a:tabLst>
                <a:tab pos="1864360" algn="l"/>
              </a:tabLst>
            </a:pP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partment	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 La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12700" marR="112395" algn="ctr">
              <a:lnSpc>
                <a:spcPct val="120000"/>
              </a:lnSpc>
              <a:tabLst>
                <a:tab pos="6972300" algn="l"/>
              </a:tabLst>
            </a:pPr>
            <a:r>
              <a:rPr sz="2400" b="1" dirty="0">
                <a:latin typeface="Arial"/>
                <a:cs typeface="Arial"/>
              </a:rPr>
              <a:t>Occupational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alth and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fety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min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stration	</a:t>
            </a:r>
            <a:r>
              <a:rPr sz="2400" b="1" spc="5" dirty="0">
                <a:latin typeface="Arial"/>
                <a:cs typeface="Arial"/>
              </a:rPr>
              <a:t>(</a:t>
            </a:r>
            <a:r>
              <a:rPr sz="2400" b="1" dirty="0">
                <a:latin typeface="Arial"/>
                <a:cs typeface="Arial"/>
              </a:rPr>
              <a:t>OSH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) Su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an H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ood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3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raining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Grant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47015" marR="5080" indent="-635" algn="ctr">
              <a:lnSpc>
                <a:spcPct val="100000"/>
              </a:lnSpc>
              <a:tabLst>
                <a:tab pos="6050280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aterial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produced 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rwood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grant number </a:t>
            </a:r>
            <a:r>
              <a:rPr sz="2400" dirty="0" smtClean="0">
                <a:latin typeface="Arial"/>
                <a:cs typeface="Arial"/>
              </a:rPr>
              <a:t>S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dirty="0" smtClean="0">
                <a:latin typeface="Arial"/>
                <a:cs typeface="Arial"/>
              </a:rPr>
              <a:t>-</a:t>
            </a:r>
            <a:r>
              <a:rPr sz="2400" spc="-5" dirty="0" smtClean="0">
                <a:latin typeface="Arial"/>
                <a:cs typeface="Arial"/>
              </a:rPr>
              <a:t>2492</a:t>
            </a:r>
            <a:r>
              <a:rPr sz="2400" dirty="0" smtClean="0">
                <a:latin typeface="Arial"/>
                <a:cs typeface="Arial"/>
              </a:rPr>
              <a:t>8-</a:t>
            </a:r>
            <a:r>
              <a:rPr lang="en-US" sz="2400" dirty="0" smtClean="0">
                <a:latin typeface="Arial"/>
                <a:cs typeface="Arial"/>
              </a:rPr>
              <a:t>SH</a:t>
            </a:r>
            <a:r>
              <a:rPr sz="2400" dirty="0" smtClean="0">
                <a:latin typeface="Arial"/>
                <a:cs typeface="Arial"/>
              </a:rPr>
              <a:t>3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Occupation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fety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 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mini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ation,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U.S.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part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ent of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	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contents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this pres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ssar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reflect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po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U.S.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part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ent of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nor does the mention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trade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names, commercial products, or organ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zations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imply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orsement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U.S. Government.</a:t>
            </a: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2769989"/>
          </a:xfrm>
        </p:spPr>
        <p:txBody>
          <a:bodyPr/>
          <a:lstStyle/>
          <a:p>
            <a:pPr marR="97155">
              <a:lnSpc>
                <a:spcPct val="100000"/>
              </a:lnSpc>
              <a:tabLst>
                <a:tab pos="1864360" algn="l"/>
              </a:tabLst>
            </a:pPr>
            <a:r>
              <a:rPr lang="en-US" b="1" dirty="0"/>
              <a:t>D</a:t>
            </a:r>
            <a:r>
              <a:rPr lang="en-US" b="1" spc="-10" dirty="0"/>
              <a:t>e</a:t>
            </a:r>
            <a:r>
              <a:rPr lang="en-US" b="1" dirty="0"/>
              <a:t>partment	</a:t>
            </a:r>
            <a:r>
              <a:rPr lang="en-US" b="1" spc="-10" dirty="0"/>
              <a:t>o</a:t>
            </a:r>
            <a:r>
              <a:rPr lang="en-US" b="1" dirty="0"/>
              <a:t>f La</a:t>
            </a:r>
            <a:r>
              <a:rPr lang="en-US" b="1" spc="-10" dirty="0"/>
              <a:t>b</a:t>
            </a:r>
            <a:r>
              <a:rPr lang="en-US" b="1" dirty="0"/>
              <a:t>or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Occupational</a:t>
            </a:r>
            <a:r>
              <a:rPr lang="en-US" b="1" spc="-20" dirty="0"/>
              <a:t> </a:t>
            </a:r>
            <a:r>
              <a:rPr lang="en-US" b="1" dirty="0"/>
              <a:t>H</a:t>
            </a:r>
            <a:r>
              <a:rPr lang="en-US" b="1" spc="-10" dirty="0"/>
              <a:t>e</a:t>
            </a:r>
            <a:r>
              <a:rPr lang="en-US" b="1" dirty="0"/>
              <a:t>alth and</a:t>
            </a:r>
            <a:r>
              <a:rPr lang="en-US" b="1" spc="-15" dirty="0"/>
              <a:t> </a:t>
            </a:r>
            <a:r>
              <a:rPr lang="en-US" b="1" dirty="0"/>
              <a:t>S</a:t>
            </a:r>
            <a:r>
              <a:rPr lang="en-US" b="1" spc="-10" dirty="0"/>
              <a:t>a</a:t>
            </a:r>
            <a:r>
              <a:rPr lang="en-US" b="1" dirty="0"/>
              <a:t>fety</a:t>
            </a:r>
            <a:r>
              <a:rPr lang="en-US" b="1" spc="-85" dirty="0"/>
              <a:t> </a:t>
            </a:r>
            <a:r>
              <a:rPr lang="en-US" b="1" dirty="0"/>
              <a:t>A</a:t>
            </a:r>
            <a:r>
              <a:rPr lang="en-US" b="1" spc="-10" dirty="0"/>
              <a:t>d</a:t>
            </a:r>
            <a:r>
              <a:rPr lang="en-US" b="1" dirty="0"/>
              <a:t>min</a:t>
            </a:r>
            <a:r>
              <a:rPr lang="en-US" b="1" spc="5" dirty="0"/>
              <a:t>i</a:t>
            </a:r>
            <a:r>
              <a:rPr lang="en-US" b="1" dirty="0"/>
              <a:t>stration	</a:t>
            </a:r>
            <a:r>
              <a:rPr lang="en-US" b="1" spc="5" dirty="0"/>
              <a:t>(</a:t>
            </a:r>
            <a:r>
              <a:rPr lang="en-US" b="1" dirty="0"/>
              <a:t>OSH</a:t>
            </a:r>
            <a:r>
              <a:rPr lang="en-US" b="1" spc="-10" dirty="0"/>
              <a:t>A</a:t>
            </a:r>
            <a:r>
              <a:rPr lang="en-US" b="1" dirty="0"/>
              <a:t>) Su</a:t>
            </a:r>
            <a:r>
              <a:rPr lang="en-US" b="1" spc="-10" dirty="0"/>
              <a:t>s</a:t>
            </a:r>
            <a:r>
              <a:rPr lang="en-US" b="1" dirty="0"/>
              <a:t>an H</a:t>
            </a:r>
            <a:r>
              <a:rPr lang="en-US" b="1" spc="-10" dirty="0"/>
              <a:t>a</a:t>
            </a:r>
            <a:r>
              <a:rPr lang="en-US" b="1" dirty="0"/>
              <a:t>r</a:t>
            </a:r>
            <a:r>
              <a:rPr lang="en-US" b="1" spc="25" dirty="0"/>
              <a:t>w</a:t>
            </a:r>
            <a:r>
              <a:rPr lang="en-US" b="1" dirty="0"/>
              <a:t>ood</a:t>
            </a:r>
            <a:r>
              <a:rPr lang="en-US" b="1" spc="-30" dirty="0"/>
              <a:t> </a:t>
            </a:r>
            <a:r>
              <a:rPr lang="en-US" b="1" spc="-135" dirty="0"/>
              <a:t>T</a:t>
            </a:r>
            <a:r>
              <a:rPr lang="en-US" b="1" dirty="0"/>
              <a:t>raining</a:t>
            </a:r>
            <a:r>
              <a:rPr lang="en-US" b="1" spc="-40" dirty="0"/>
              <a:t> </a:t>
            </a:r>
            <a:r>
              <a:rPr lang="en-US" b="1" dirty="0"/>
              <a:t>Grant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18585"/>
            <a:ext cx="8405495" cy="509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042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Oc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pat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Admin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 (OSH</a:t>
            </a:r>
            <a:r>
              <a:rPr sz="2800" spc="-3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, 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ore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irements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fected by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GHS than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 other 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dirty="0">
                <a:latin typeface="Arial"/>
                <a:cs typeface="Arial"/>
              </a:rPr>
              <a:t>haz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rds,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be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s,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dirty="0">
                <a:latin typeface="Arial"/>
                <a:cs typeface="Arial"/>
              </a:rPr>
              <a:t>safety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ta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sh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ets,</a:t>
            </a:r>
            <a:endParaRPr sz="24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756285" marR="45720" lvl="1" indent="-286385">
              <a:lnSpc>
                <a:spcPct val="99800"/>
              </a:lnSpc>
              <a:spcBef>
                <a:spcPts val="18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impact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azard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Stand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covers 945,000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rdous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chemical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products and 7 mi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rkplaces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title="Picture of chemicals"/>
          <p:cNvSpPr/>
          <p:nvPr/>
        </p:nvSpPr>
        <p:spPr>
          <a:xfrm>
            <a:off x="6419850" y="2840380"/>
            <a:ext cx="2141220" cy="1667510"/>
          </a:xfrm>
          <a:custGeom>
            <a:avLst/>
            <a:gdLst/>
            <a:ahLst/>
            <a:cxnLst/>
            <a:rect l="l" t="t" r="r" b="b"/>
            <a:pathLst>
              <a:path w="2141220" h="1667510">
                <a:moveTo>
                  <a:pt x="2014260" y="692065"/>
                </a:moveTo>
                <a:lnTo>
                  <a:pt x="439653" y="692065"/>
                </a:lnTo>
                <a:lnTo>
                  <a:pt x="514925" y="695085"/>
                </a:lnTo>
                <a:lnTo>
                  <a:pt x="593221" y="704105"/>
                </a:lnTo>
                <a:lnTo>
                  <a:pt x="670005" y="716145"/>
                </a:lnTo>
                <a:lnTo>
                  <a:pt x="742276" y="731180"/>
                </a:lnTo>
                <a:lnTo>
                  <a:pt x="855208" y="758267"/>
                </a:lnTo>
                <a:lnTo>
                  <a:pt x="888332" y="768798"/>
                </a:lnTo>
                <a:lnTo>
                  <a:pt x="900368" y="771805"/>
                </a:lnTo>
                <a:lnTo>
                  <a:pt x="667005" y="785342"/>
                </a:lnTo>
                <a:lnTo>
                  <a:pt x="472777" y="809410"/>
                </a:lnTo>
                <a:lnTo>
                  <a:pt x="316184" y="842511"/>
                </a:lnTo>
                <a:lnTo>
                  <a:pt x="194228" y="880116"/>
                </a:lnTo>
                <a:lnTo>
                  <a:pt x="103889" y="914714"/>
                </a:lnTo>
                <a:lnTo>
                  <a:pt x="42157" y="944808"/>
                </a:lnTo>
                <a:lnTo>
                  <a:pt x="7528" y="965869"/>
                </a:lnTo>
                <a:lnTo>
                  <a:pt x="0" y="974890"/>
                </a:lnTo>
                <a:lnTo>
                  <a:pt x="4516" y="1489397"/>
                </a:lnTo>
                <a:lnTo>
                  <a:pt x="2141072" y="1666904"/>
                </a:lnTo>
                <a:lnTo>
                  <a:pt x="2014260" y="692065"/>
                </a:lnTo>
                <a:close/>
              </a:path>
              <a:path w="2141220" h="1667510">
                <a:moveTo>
                  <a:pt x="1924232" y="0"/>
                </a:moveTo>
                <a:lnTo>
                  <a:pt x="140030" y="239281"/>
                </a:lnTo>
                <a:lnTo>
                  <a:pt x="173154" y="720649"/>
                </a:lnTo>
                <a:lnTo>
                  <a:pt x="176166" y="719152"/>
                </a:lnTo>
                <a:lnTo>
                  <a:pt x="206277" y="711629"/>
                </a:lnTo>
                <a:lnTo>
                  <a:pt x="233376" y="705615"/>
                </a:lnTo>
                <a:lnTo>
                  <a:pt x="269512" y="701098"/>
                </a:lnTo>
                <a:lnTo>
                  <a:pt x="316184" y="696582"/>
                </a:lnTo>
                <a:lnTo>
                  <a:pt x="371894" y="692065"/>
                </a:lnTo>
                <a:lnTo>
                  <a:pt x="2014260" y="692065"/>
                </a:lnTo>
                <a:lnTo>
                  <a:pt x="1924232" y="0"/>
                </a:lnTo>
                <a:close/>
              </a:path>
            </a:pathLst>
          </a:custGeom>
          <a:solidFill>
            <a:srgbClr val="859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title="Picture of chemicals"/>
          <p:cNvSpPr/>
          <p:nvPr/>
        </p:nvSpPr>
        <p:spPr>
          <a:xfrm>
            <a:off x="6708936" y="2857000"/>
            <a:ext cx="1866984" cy="174656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07480">
              <a:lnSpc>
                <a:spcPts val="4285"/>
              </a:lnSpc>
              <a:tabLst>
                <a:tab pos="7625715" algn="l"/>
              </a:tabLst>
            </a:pPr>
            <a:r>
              <a:rPr dirty="0" smtClean="0"/>
              <a:t>GHS</a:t>
            </a:r>
            <a:r>
              <a:rPr dirty="0"/>
              <a:t>	</a:t>
            </a:r>
            <a:r>
              <a:rPr dirty="0" smtClean="0"/>
              <a:t>impact</a:t>
            </a:r>
            <a:r>
              <a:rPr lang="en-US" dirty="0" smtClean="0"/>
              <a:t>  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3101" y="211692"/>
            <a:ext cx="25419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104900" algn="l"/>
              </a:tabLst>
            </a:pPr>
            <a:r>
              <a:rPr sz="3600" dirty="0">
                <a:latin typeface="Arial"/>
                <a:cs typeface="Arial"/>
              </a:rPr>
              <a:t>HCS	H</a:t>
            </a:r>
            <a:r>
              <a:rPr sz="3600" spc="10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story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HCS	H</a:t>
            </a:r>
            <a:r>
              <a:rPr lang="en-US" spc="10" dirty="0"/>
              <a:t>i</a:t>
            </a:r>
            <a:r>
              <a:rPr lang="en-US" dirty="0"/>
              <a:t>story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4149" y="1072941"/>
            <a:ext cx="8401685" cy="455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191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Fir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lic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No</a:t>
            </a:r>
            <a:r>
              <a:rPr sz="2800" spc="-2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.1</a:t>
            </a:r>
            <a:r>
              <a:rPr sz="2800" spc="-10" dirty="0">
                <a:latin typeface="Arial"/>
                <a:cs typeface="Arial"/>
              </a:rPr>
              <a:t>9</a:t>
            </a:r>
            <a:r>
              <a:rPr sz="2800" spc="-20" dirty="0">
                <a:latin typeface="Arial"/>
                <a:cs typeface="Arial"/>
              </a:rPr>
              <a:t>8</a:t>
            </a:r>
            <a:r>
              <a:rPr sz="2800" spc="-15" dirty="0">
                <a:latin typeface="Arial"/>
                <a:cs typeface="Arial"/>
              </a:rPr>
              <a:t>3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cove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 man</a:t>
            </a:r>
            <a:r>
              <a:rPr sz="2800" spc="-15" dirty="0">
                <a:latin typeface="Arial"/>
                <a:cs typeface="Arial"/>
              </a:rPr>
              <a:t>ufa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secto</a:t>
            </a:r>
            <a:r>
              <a:rPr sz="2800" spc="-16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ina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Rule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was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pu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lis</a:t>
            </a:r>
            <a:r>
              <a:rPr sz="2800" spc="-20" dirty="0">
                <a:latin typeface="Arial"/>
                <a:cs typeface="Arial"/>
              </a:rPr>
              <a:t>hed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 Aug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0" dirty="0">
                <a:latin typeface="Arial"/>
                <a:cs typeface="Arial"/>
              </a:rPr>
              <a:t>87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cove</a:t>
            </a:r>
            <a:r>
              <a:rPr sz="2800" spc="-10" dirty="0">
                <a:latin typeface="Arial"/>
                <a:cs typeface="Arial"/>
              </a:rPr>
              <a:t>rin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oyers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cept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stru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try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(te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ry)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Sup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eme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cisi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 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str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Feb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0" dirty="0">
                <a:latin typeface="Arial"/>
                <a:cs typeface="Arial"/>
              </a:rPr>
              <a:t>9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Publi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5" dirty="0">
                <a:latin typeface="Arial"/>
                <a:cs typeface="Arial"/>
              </a:rPr>
              <a:t>ina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rule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Feb.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1</a:t>
            </a:r>
            <a:r>
              <a:rPr sz="2800" spc="-20" dirty="0">
                <a:latin typeface="Arial"/>
                <a:cs typeface="Arial"/>
              </a:rPr>
              <a:t>994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ncludin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2501" y="359019"/>
            <a:ext cx="353187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2535" algn="l"/>
              </a:tabLst>
            </a:pPr>
            <a:r>
              <a:rPr sz="3600" dirty="0">
                <a:latin typeface="Arial"/>
                <a:cs typeface="Arial"/>
              </a:rPr>
              <a:t>HCS	</a:t>
            </a:r>
            <a:r>
              <a:rPr sz="3600" spc="-15" dirty="0">
                <a:latin typeface="Arial"/>
                <a:cs typeface="Arial"/>
              </a:rPr>
              <a:t>F</a:t>
            </a:r>
            <a:r>
              <a:rPr sz="3600" dirty="0">
                <a:latin typeface="Arial"/>
                <a:cs typeface="Arial"/>
              </a:rPr>
              <a:t>ramework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232535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HCS	</a:t>
            </a:r>
            <a:r>
              <a:rPr lang="en-US" kern="1200" spc="-15" dirty="0">
                <a:solidFill>
                  <a:prstClr val="black"/>
                </a:solidFill>
                <a:ea typeface="+mn-ea"/>
              </a:rPr>
              <a:t>F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ramework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8483600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2097405" algn="l"/>
              </a:tabLst>
            </a:pPr>
            <a:r>
              <a:rPr sz="2800" spc="-15" dirty="0">
                <a:latin typeface="Arial"/>
                <a:cs typeface="Arial"/>
              </a:rPr>
              <a:t>Purp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nsure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spc="-15" dirty="0">
                <a:latin typeface="Arial"/>
                <a:cs typeface="Arial"/>
              </a:rPr>
              <a:t>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imp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ted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va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uat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tra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mitt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mpl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ye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Scope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si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where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empl</a:t>
            </a:r>
            <a:r>
              <a:rPr sz="2800" spc="-15" dirty="0">
                <a:latin typeface="Arial"/>
                <a:cs typeface="Arial"/>
              </a:rPr>
              <a:t>oyees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could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expose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hazardou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chemica</a:t>
            </a:r>
            <a:r>
              <a:rPr sz="2800" spc="-15" dirty="0">
                <a:latin typeface="Arial"/>
                <a:cs typeface="Arial"/>
              </a:rPr>
              <a:t>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233790"/>
            <a:ext cx="41147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31900" algn="l"/>
              </a:tabLst>
            </a:pP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sz="3600" dirty="0" smtClean="0">
                <a:latin typeface="Arial"/>
                <a:cs typeface="Arial"/>
              </a:rPr>
              <a:t>HCS</a:t>
            </a:r>
            <a:r>
              <a:rPr sz="3600" dirty="0">
                <a:latin typeface="Arial"/>
                <a:cs typeface="Arial"/>
              </a:rPr>
              <a:t>	</a:t>
            </a:r>
            <a:r>
              <a:rPr sz="3600" dirty="0" smtClean="0">
                <a:latin typeface="Arial"/>
                <a:cs typeface="Arial"/>
              </a:rPr>
              <a:t>Framewo</a:t>
            </a:r>
            <a:r>
              <a:rPr sz="3600" spc="5" dirty="0" smtClean="0">
                <a:latin typeface="Arial"/>
                <a:cs typeface="Arial"/>
              </a:rPr>
              <a:t>r</a:t>
            </a:r>
            <a:r>
              <a:rPr sz="3600" dirty="0" smtClean="0">
                <a:latin typeface="Arial"/>
                <a:cs typeface="Arial"/>
              </a:rPr>
              <a:t>k</a:t>
            </a:r>
            <a:r>
              <a:rPr lang="en-US" sz="3600" dirty="0" smtClean="0">
                <a:latin typeface="Arial"/>
                <a:cs typeface="Arial"/>
              </a:rPr>
              <a:t> 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232535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HCS	</a:t>
            </a:r>
            <a:r>
              <a:rPr lang="en-US" kern="1200" spc="-15" dirty="0" smtClean="0">
                <a:solidFill>
                  <a:prstClr val="black"/>
                </a:solidFill>
                <a:ea typeface="+mn-ea"/>
              </a:rPr>
              <a:t>F</a:t>
            </a:r>
            <a:r>
              <a:rPr lang="en-US" kern="1200" dirty="0" smtClean="0">
                <a:solidFill>
                  <a:prstClr val="black"/>
                </a:solidFill>
                <a:ea typeface="+mn-ea"/>
              </a:rPr>
              <a:t>ramework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/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7613650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How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mitt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ans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compl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omm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 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list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ous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ai</a:t>
            </a:r>
            <a:r>
              <a:rPr sz="2800" spc="-15" dirty="0">
                <a:latin typeface="Arial"/>
                <a:cs typeface="Arial"/>
              </a:rPr>
              <a:t>ner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safety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15" dirty="0">
                <a:latin typeface="Arial"/>
                <a:cs typeface="Arial"/>
              </a:rPr>
              <a:t>ets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oye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77" rIns="0" bIns="0" rtlCol="0">
            <a:spAutoFit/>
          </a:bodyPr>
          <a:lstStyle/>
          <a:p>
            <a:pPr marL="3409315">
              <a:lnSpc>
                <a:spcPts val="4285"/>
              </a:lnSpc>
            </a:pPr>
            <a:r>
              <a:rPr dirty="0"/>
              <a:t>Resp</a:t>
            </a:r>
            <a:r>
              <a:rPr spc="5" dirty="0"/>
              <a:t>o</a:t>
            </a:r>
            <a:r>
              <a:rPr dirty="0"/>
              <a:t>nsib</a:t>
            </a:r>
            <a:r>
              <a:rPr spc="10" dirty="0"/>
              <a:t>i</a:t>
            </a:r>
            <a:r>
              <a:rPr dirty="0"/>
              <a:t>lities</a:t>
            </a:r>
            <a:r>
              <a:rPr spc="-40" dirty="0"/>
              <a:t> </a:t>
            </a:r>
            <a:r>
              <a:rPr dirty="0"/>
              <a:t>under</a:t>
            </a:r>
            <a:r>
              <a:rPr spc="-15" dirty="0"/>
              <a:t> </a:t>
            </a:r>
            <a:r>
              <a:rPr dirty="0"/>
              <a:t>HCS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094785"/>
            <a:ext cx="8430260" cy="477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833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nuf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rte</a:t>
            </a:r>
            <a:r>
              <a:rPr sz="2800" spc="-15" dirty="0">
                <a:latin typeface="Arial"/>
                <a:cs typeface="Arial"/>
              </a:rPr>
              <a:t>rs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y produce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port.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evalu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hazard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9"/>
              </a:spcBef>
              <a:buFont typeface="Arial"/>
              <a:buChar char="–"/>
            </a:pPr>
            <a:endParaRPr sz="3550">
              <a:latin typeface="Times New Roman"/>
              <a:cs typeface="Times New Roman"/>
            </a:endParaRPr>
          </a:p>
          <a:p>
            <a:pPr marL="355600" marR="211454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oyees about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related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chemicals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might 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20" dirty="0">
                <a:latin typeface="Arial"/>
                <a:cs typeface="Arial"/>
              </a:rPr>
              <a:t>e me</a:t>
            </a:r>
            <a:r>
              <a:rPr sz="2800" spc="-15" dirty="0">
                <a:latin typeface="Arial"/>
                <a:cs typeface="Arial"/>
              </a:rPr>
              <a:t>asu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La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ata sheets chan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GHS ado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9975">
              <a:lnSpc>
                <a:spcPct val="100000"/>
              </a:lnSpc>
              <a:tabLst>
                <a:tab pos="5998210" algn="l"/>
                <a:tab pos="7115809" algn="l"/>
              </a:tabLst>
            </a:pPr>
            <a:r>
              <a:rPr dirty="0"/>
              <a:t>GHS	main	ele</a:t>
            </a:r>
            <a:r>
              <a:rPr spc="5" dirty="0"/>
              <a:t>m</a:t>
            </a:r>
            <a:r>
              <a:rPr dirty="0"/>
              <a:t>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05885"/>
            <a:ext cx="6724015" cy="439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Cla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endParaRPr sz="2800">
              <a:latin typeface="Arial"/>
              <a:cs typeface="Arial"/>
            </a:endParaRPr>
          </a:p>
          <a:p>
            <a:pPr marL="855344" lvl="1" indent="-38544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855980" algn="l"/>
              </a:tabLst>
            </a:pPr>
            <a:r>
              <a:rPr sz="2800" spc="-15" dirty="0">
                <a:latin typeface="Arial"/>
                <a:cs typeface="Arial"/>
              </a:rPr>
              <a:t>Stan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ph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els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Stan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Data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eets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Stan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255" y="1981200"/>
            <a:ext cx="1495634" cy="216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0432" y="4149216"/>
            <a:ext cx="450278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GHS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Calibri"/>
                <a:cs typeface="Calibri"/>
              </a:rPr>
              <a:t>Clas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900" y="784066"/>
            <a:ext cx="610108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Hea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th,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Physical,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Enviro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Hea</a:t>
            </a:r>
            <a:r>
              <a:rPr lang="en-US" spc="-15" dirty="0"/>
              <a:t>l</a:t>
            </a:r>
            <a:r>
              <a:rPr lang="en-US" dirty="0"/>
              <a:t>th,</a:t>
            </a:r>
            <a:r>
              <a:rPr lang="en-US" spc="-10" dirty="0"/>
              <a:t> </a:t>
            </a:r>
            <a:r>
              <a:rPr lang="en-US" dirty="0"/>
              <a:t>Physical,</a:t>
            </a:r>
            <a:r>
              <a:rPr lang="en-US" spc="-35" dirty="0"/>
              <a:t> </a:t>
            </a:r>
            <a:r>
              <a:rPr lang="en-US" dirty="0"/>
              <a:t>Enviro</a:t>
            </a:r>
            <a:r>
              <a:rPr lang="en-US" spc="-15" dirty="0"/>
              <a:t>n</a:t>
            </a:r>
            <a:r>
              <a:rPr lang="en-US" dirty="0"/>
              <a:t>m</a:t>
            </a:r>
            <a:r>
              <a:rPr lang="en-US" spc="-10" dirty="0"/>
              <a:t>e</a:t>
            </a:r>
            <a:r>
              <a:rPr lang="en-US" dirty="0"/>
              <a:t>nt</a:t>
            </a:r>
            <a:r>
              <a:rPr lang="en-US" spc="-15" dirty="0"/>
              <a:t>a</a:t>
            </a:r>
            <a:r>
              <a:rPr lang="en-US" dirty="0"/>
              <a:t>l</a:t>
            </a:r>
            <a:br>
              <a:rPr lang="en-US" dirty="0"/>
            </a:br>
            <a:endParaRPr lang="en-US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209800"/>
            <a:ext cx="1476581" cy="326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9948" y="273294"/>
            <a:ext cx="615061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385570" algn="l"/>
              </a:tabLst>
            </a:pPr>
            <a:r>
              <a:rPr sz="3600" dirty="0">
                <a:latin typeface="Arial"/>
                <a:cs typeface="Arial"/>
              </a:rPr>
              <a:t>GHS:	Environmental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09441"/>
            <a:ext cx="7954009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Arial"/>
              <a:buChar char="•"/>
              <a:tabLst>
                <a:tab pos="528320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ous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Aqu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viro</a:t>
            </a:r>
            <a:r>
              <a:rPr sz="2800" spc="-20" dirty="0">
                <a:latin typeface="Arial"/>
                <a:cs typeface="Arial"/>
              </a:rPr>
              <a:t>nm</a:t>
            </a:r>
            <a:r>
              <a:rPr sz="2800" spc="-15" dirty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800" spc="35" dirty="0">
                <a:latin typeface="Wingdings"/>
                <a:cs typeface="Wingdings"/>
              </a:rPr>
              <a:t></a:t>
            </a:r>
            <a:r>
              <a:rPr sz="2800" spc="-20" dirty="0">
                <a:latin typeface="Arial"/>
                <a:cs typeface="Arial"/>
              </a:rPr>
              <a:t>Acu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j</a:t>
            </a:r>
            <a:r>
              <a:rPr sz="2800" spc="-15" dirty="0">
                <a:latin typeface="Arial"/>
                <a:cs typeface="Arial"/>
              </a:rPr>
              <a:t>ury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osure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spc="30" dirty="0">
                <a:latin typeface="Wingdings"/>
                <a:cs typeface="Wingdings"/>
              </a:rPr>
              <a:t></a:t>
            </a:r>
            <a:r>
              <a:rPr sz="2800" spc="-20" dirty="0">
                <a:latin typeface="Arial"/>
                <a:cs typeface="Arial"/>
              </a:rPr>
              <a:t>Chro</a:t>
            </a:r>
            <a:r>
              <a:rPr sz="2800" spc="-15" dirty="0">
                <a:latin typeface="Arial"/>
                <a:cs typeface="Arial"/>
              </a:rPr>
              <a:t>nic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spc="-15" dirty="0">
                <a:latin typeface="Arial"/>
                <a:cs typeface="Arial"/>
              </a:rPr>
              <a:t>ury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organi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life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cle</a:t>
            </a:r>
            <a:endParaRPr sz="2800">
              <a:latin typeface="Arial"/>
              <a:cs typeface="Arial"/>
            </a:endParaRPr>
          </a:p>
          <a:p>
            <a:pPr marL="469900" marR="76835">
              <a:lnSpc>
                <a:spcPts val="2690"/>
              </a:lnSpc>
              <a:spcBef>
                <a:spcPts val="645"/>
              </a:spcBef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fis</a:t>
            </a:r>
            <a:r>
              <a:rPr sz="2800" spc="-15" dirty="0">
                <a:latin typeface="Arial"/>
                <a:cs typeface="Arial"/>
              </a:rPr>
              <a:t>h,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 aq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4819568"/>
            <a:ext cx="809117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729739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cove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y O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omp</a:t>
            </a:r>
            <a:r>
              <a:rPr sz="2800" spc="-15" dirty="0">
                <a:latin typeface="Arial"/>
                <a:cs typeface="Arial"/>
              </a:rPr>
              <a:t>eten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ho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ity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those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would 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23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title="Picture of environmental hazards pictogram"/>
          <p:cNvSpPr/>
          <p:nvPr/>
        </p:nvSpPr>
        <p:spPr>
          <a:xfrm>
            <a:off x="3683000" y="3117850"/>
            <a:ext cx="1778000" cy="16065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tabLst>
                <a:tab pos="1385570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GHS:	Environmental</a:t>
            </a:r>
            <a:r>
              <a:rPr lang="en-US" kern="1200" spc="-2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Hazards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743"/>
            <a:ext cx="9137686" cy="6862743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New GHS health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1463" y="271890"/>
            <a:ext cx="52324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0300" algn="l"/>
                <a:tab pos="2578735" algn="l"/>
              </a:tabLst>
            </a:pPr>
            <a:r>
              <a:rPr sz="3600" dirty="0">
                <a:latin typeface="Arial"/>
                <a:cs typeface="Arial"/>
              </a:rPr>
              <a:t>GHS	Health	Hazards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9413"/>
            <a:ext cx="8260080" cy="4606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Acu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xicity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Skin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/I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Serious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ama</a:t>
            </a:r>
            <a:r>
              <a:rPr sz="2800" spc="-15" dirty="0">
                <a:latin typeface="Arial"/>
                <a:cs typeface="Arial"/>
              </a:rPr>
              <a:t>ge/eye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Re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tiz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Germ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Car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Rep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ctiv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icity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Spe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xicity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Single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osure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Spe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xicity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osure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Aspi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irritated skin"/>
          <p:cNvSpPr/>
          <p:nvPr/>
        </p:nvSpPr>
        <p:spPr>
          <a:xfrm>
            <a:off x="6705600" y="1676400"/>
            <a:ext cx="2171700" cy="20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130300" algn="l"/>
                <a:tab pos="2578735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GHS	Health	Hazards</a:t>
            </a:r>
            <a:r>
              <a:rPr lang="en-US" kern="1200" spc="-1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(10)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4461" y="206612"/>
            <a:ext cx="23202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5" dirty="0">
                <a:latin typeface="Arial"/>
                <a:cs typeface="Arial"/>
              </a:rPr>
              <a:t>W</a:t>
            </a:r>
            <a:r>
              <a:rPr sz="3600" dirty="0">
                <a:latin typeface="Arial"/>
                <a:cs typeface="Arial"/>
              </a:rPr>
              <a:t>ork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-400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eam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spc="-65" dirty="0"/>
              <a:t>W</a:t>
            </a:r>
            <a:r>
              <a:rPr lang="en-US" dirty="0"/>
              <a:t>ork</a:t>
            </a:r>
            <a:r>
              <a:rPr lang="en-US" spc="-75" dirty="0"/>
              <a:t> </a:t>
            </a:r>
            <a:r>
              <a:rPr lang="en-US" spc="-400" dirty="0"/>
              <a:t>T</a:t>
            </a:r>
            <a:r>
              <a:rPr lang="en-US" dirty="0"/>
              <a:t>eam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866038" y="1266094"/>
            <a:ext cx="7412355" cy="2528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0" marR="1216660" algn="ctr">
              <a:lnSpc>
                <a:spcPct val="110000"/>
              </a:lnSpc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nns</a:t>
            </a:r>
            <a:r>
              <a:rPr sz="2400" b="1" spc="-3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lvania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State University U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iversi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 P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rk,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dirty="0">
                <a:latin typeface="Arial"/>
                <a:cs typeface="Arial"/>
              </a:rPr>
              <a:t>Outreach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&amp;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Professional Educ</a:t>
            </a:r>
            <a:r>
              <a:rPr sz="2400" b="1" i="1" spc="-10" dirty="0">
                <a:latin typeface="Arial"/>
                <a:cs typeface="Arial"/>
              </a:rPr>
              <a:t>a</a:t>
            </a:r>
            <a:r>
              <a:rPr sz="2400" b="1" i="1" dirty="0">
                <a:latin typeface="Arial"/>
                <a:cs typeface="Arial"/>
              </a:rPr>
              <a:t>t</a:t>
            </a:r>
            <a:r>
              <a:rPr sz="2400" b="1" i="1" spc="5" dirty="0">
                <a:latin typeface="Arial"/>
                <a:cs typeface="Arial"/>
              </a:rPr>
              <a:t>i</a:t>
            </a:r>
            <a:r>
              <a:rPr sz="2400" b="1" i="1" dirty="0"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3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71719"/>
            <a:ext cx="569150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Definitions:	Health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04513"/>
            <a:ext cx="6902450" cy="438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0485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20" dirty="0">
                <a:latin typeface="Arial"/>
                <a:cs typeface="Arial"/>
              </a:rPr>
              <a:t>Acu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to</a:t>
            </a:r>
            <a:r>
              <a:rPr sz="2800" i="1" spc="-10" dirty="0">
                <a:latin typeface="Arial"/>
                <a:cs typeface="Arial"/>
              </a:rPr>
              <a:t>xicity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ef</a:t>
            </a:r>
            <a:r>
              <a:rPr sz="2800" i="1" spc="-1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rs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to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th</a:t>
            </a:r>
            <a:r>
              <a:rPr sz="2800" i="1" spc="-1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se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dve</a:t>
            </a:r>
            <a:r>
              <a:rPr sz="2800" i="1" spc="-10" dirty="0">
                <a:latin typeface="Arial"/>
                <a:cs typeface="Arial"/>
              </a:rPr>
              <a:t>rs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20" dirty="0">
                <a:latin typeface="Arial"/>
                <a:cs typeface="Arial"/>
              </a:rPr>
              <a:t> 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 adminis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ra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oses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gi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within 24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10" dirty="0">
                <a:latin typeface="Arial"/>
                <a:cs typeface="Arial"/>
              </a:rPr>
              <a:t>hours”.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380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3020"/>
              </a:lnSpc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Sub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rie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l,</a:t>
            </a:r>
            <a:r>
              <a:rPr sz="2800" spc="-15" dirty="0">
                <a:latin typeface="Arial"/>
                <a:cs typeface="Arial"/>
              </a:rPr>
              <a:t> de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icit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2985"/>
              </a:lnSpc>
            </a:pP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dopt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category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cute toxicitiy pictogram"/>
          <p:cNvSpPr/>
          <p:nvPr/>
        </p:nvSpPr>
        <p:spPr>
          <a:xfrm>
            <a:off x="7543800" y="2971800"/>
            <a:ext cx="1417574" cy="1455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Definitions:	Health</a:t>
            </a:r>
            <a:r>
              <a:rPr lang="en-US" spc="-20" dirty="0"/>
              <a:t> </a:t>
            </a:r>
            <a:r>
              <a:rPr lang="en-US" dirty="0"/>
              <a:t>Hazards</a:t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926" rIns="0" bIns="0" rtlCol="0">
            <a:spAutoFit/>
          </a:bodyPr>
          <a:lstStyle/>
          <a:p>
            <a:pPr marL="3432810">
              <a:lnSpc>
                <a:spcPts val="4285"/>
              </a:lnSpc>
            </a:pPr>
            <a:r>
              <a:rPr dirty="0"/>
              <a:t>Defin</a:t>
            </a:r>
            <a:r>
              <a:rPr spc="10" dirty="0"/>
              <a:t>i</a:t>
            </a:r>
            <a:r>
              <a:rPr dirty="0"/>
              <a:t>tions:</a:t>
            </a:r>
            <a:r>
              <a:rPr spc="-20" dirty="0"/>
              <a:t> </a:t>
            </a:r>
            <a:r>
              <a:rPr dirty="0"/>
              <a:t>Hea</a:t>
            </a:r>
            <a:r>
              <a:rPr spc="10" dirty="0"/>
              <a:t>l</a:t>
            </a:r>
            <a:r>
              <a:rPr dirty="0"/>
              <a:t>th</a:t>
            </a:r>
            <a:r>
              <a:rPr spc="-20" dirty="0"/>
              <a:t> </a:t>
            </a:r>
            <a:r>
              <a:rPr dirty="0"/>
              <a:t>Hazar</a:t>
            </a:r>
            <a:r>
              <a:rPr spc="10" dirty="0"/>
              <a:t>d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94785"/>
            <a:ext cx="6050915" cy="206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15" dirty="0">
                <a:latin typeface="Arial"/>
                <a:cs typeface="Arial"/>
              </a:rPr>
              <a:t>Skin </a:t>
            </a:r>
            <a:r>
              <a:rPr sz="2800" i="1" spc="-10" dirty="0">
                <a:latin typeface="Arial"/>
                <a:cs typeface="Arial"/>
              </a:rPr>
              <a:t>c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0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os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on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fi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he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0" dirty="0">
                <a:latin typeface="Arial"/>
                <a:cs typeface="Arial"/>
              </a:rPr>
              <a:t>cti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of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kin;</a:t>
            </a:r>
            <a:r>
              <a:rPr sz="2800" spc="-20" dirty="0">
                <a:latin typeface="Arial"/>
                <a:cs typeface="Arial"/>
              </a:rPr>
              <a:t> nam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 th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gh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ermis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nto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dermi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wed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216066"/>
            <a:ext cx="6177280" cy="295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up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4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our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”.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GHS does not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g.</a:t>
            </a:r>
            <a:endParaRPr sz="2400">
              <a:latin typeface="Arial"/>
              <a:cs typeface="Arial"/>
            </a:endParaRPr>
          </a:p>
          <a:p>
            <a:pPr marL="756285" marR="112395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 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chemical</a:t>
            </a:r>
            <a:endParaRPr sz="2400">
              <a:latin typeface="Arial"/>
              <a:cs typeface="Arial"/>
            </a:endParaRPr>
          </a:p>
          <a:p>
            <a:pPr marL="355600" marR="222885" indent="-342900">
              <a:lnSpc>
                <a:spcPts val="3260"/>
              </a:lnSpc>
              <a:spcBef>
                <a:spcPts val="123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osive reactions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ypifi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cers, 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scab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title="Picture of skin corrosion"/>
          <p:cNvSpPr/>
          <p:nvPr/>
        </p:nvSpPr>
        <p:spPr>
          <a:xfrm>
            <a:off x="6705600" y="4191000"/>
            <a:ext cx="2057400" cy="18859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5600" y="3276562"/>
            <a:ext cx="2133600" cy="923925"/>
          </a:xfrm>
          <a:prstGeom prst="rect">
            <a:avLst/>
          </a:prstGeom>
          <a:solidFill>
            <a:srgbClr val="CCFF66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220979">
              <a:lnSpc>
                <a:spcPct val="100000"/>
              </a:lnSpc>
            </a:pP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sk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 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tact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sta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title="Picture of skin corrosion"/>
          <p:cNvSpPr/>
          <p:nvPr/>
        </p:nvSpPr>
        <p:spPr>
          <a:xfrm>
            <a:off x="6524625" y="137160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2810">
              <a:lnSpc>
                <a:spcPct val="100000"/>
              </a:lnSpc>
            </a:pPr>
            <a:r>
              <a:rPr dirty="0"/>
              <a:t>Defin</a:t>
            </a:r>
            <a:r>
              <a:rPr spc="10" dirty="0"/>
              <a:t>i</a:t>
            </a:r>
            <a:r>
              <a:rPr dirty="0"/>
              <a:t>tions:</a:t>
            </a:r>
            <a:r>
              <a:rPr spc="-20" dirty="0"/>
              <a:t> </a:t>
            </a:r>
            <a:r>
              <a:rPr dirty="0"/>
              <a:t>Hea</a:t>
            </a:r>
            <a:r>
              <a:rPr spc="10" dirty="0"/>
              <a:t>l</a:t>
            </a:r>
            <a:r>
              <a:rPr dirty="0"/>
              <a:t>th</a:t>
            </a:r>
            <a:r>
              <a:rPr spc="-20" dirty="0"/>
              <a:t> </a:t>
            </a:r>
            <a:r>
              <a:rPr dirty="0" smtClean="0"/>
              <a:t>Hazar</a:t>
            </a:r>
            <a:r>
              <a:rPr spc="10" dirty="0" smtClean="0"/>
              <a:t>d</a:t>
            </a:r>
            <a:r>
              <a:rPr dirty="0" smtClean="0"/>
              <a:t>s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310685"/>
            <a:ext cx="6167120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4706620" algn="l"/>
              </a:tabLst>
            </a:pPr>
            <a:r>
              <a:rPr sz="2800" i="1" spc="-15" dirty="0">
                <a:latin typeface="Arial"/>
                <a:cs typeface="Arial"/>
              </a:rPr>
              <a:t>Skin </a:t>
            </a:r>
            <a:r>
              <a:rPr sz="2800" i="1" spc="-10" dirty="0">
                <a:latin typeface="Arial"/>
                <a:cs typeface="Arial"/>
              </a:rPr>
              <a:t>i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0" dirty="0">
                <a:latin typeface="Arial"/>
                <a:cs typeface="Arial"/>
              </a:rPr>
              <a:t>ri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15" dirty="0">
                <a:latin typeface="Arial"/>
                <a:cs typeface="Arial"/>
              </a:rPr>
              <a:t>at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on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fi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dirty="0">
                <a:latin typeface="Arial"/>
                <a:cs typeface="Arial"/>
              </a:rPr>
              <a:t>	</a:t>
            </a:r>
            <a:r>
              <a:rPr sz="2800" i="1" spc="-15" dirty="0">
                <a:latin typeface="Arial"/>
                <a:cs typeface="Arial"/>
              </a:rPr>
              <a:t>“the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0" dirty="0">
                <a:latin typeface="Arial"/>
                <a:cs typeface="Arial"/>
              </a:rPr>
              <a:t>cti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of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eve</a:t>
            </a:r>
            <a:r>
              <a:rPr sz="2800" spc="-10" dirty="0">
                <a:latin typeface="Arial"/>
                <a:cs typeface="Arial"/>
              </a:rPr>
              <a:t>rsi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subs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up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4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3615361"/>
            <a:ext cx="4831080" cy="1405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3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</a:t>
            </a:r>
            <a:r>
              <a:rPr sz="2800" spc="-15" dirty="0">
                <a:latin typeface="Arial"/>
                <a:cs typeface="Arial"/>
              </a:rPr>
              <a:t>opte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two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-20" dirty="0">
                <a:latin typeface="Arial"/>
                <a:cs typeface="Arial"/>
              </a:rPr>
              <a:t>go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Skin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/i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title="Picture of skin corrosion"/>
          <p:cNvSpPr/>
          <p:nvPr/>
        </p:nvSpPr>
        <p:spPr>
          <a:xfrm>
            <a:off x="5867400" y="3886136"/>
            <a:ext cx="3208274" cy="217652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non-irritated skin"/>
          <p:cNvSpPr/>
          <p:nvPr/>
        </p:nvSpPr>
        <p:spPr>
          <a:xfrm>
            <a:off x="7010400" y="1066800"/>
            <a:ext cx="20574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Picture of text box"/>
          <p:cNvSpPr/>
          <p:nvPr/>
        </p:nvSpPr>
        <p:spPr>
          <a:xfrm>
            <a:off x="7239000" y="3200387"/>
            <a:ext cx="1905000" cy="369570"/>
          </a:xfrm>
          <a:custGeom>
            <a:avLst/>
            <a:gdLst/>
            <a:ahLst/>
            <a:cxnLst/>
            <a:rect l="l" t="t" r="r" b="b"/>
            <a:pathLst>
              <a:path w="1905000" h="369570">
                <a:moveTo>
                  <a:pt x="0" y="369328"/>
                </a:moveTo>
                <a:lnTo>
                  <a:pt x="1905000" y="369328"/>
                </a:lnTo>
                <a:lnTo>
                  <a:pt x="19050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9009" y="3271321"/>
            <a:ext cx="1497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6400800" y="3962387"/>
            <a:ext cx="1905000" cy="36957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Af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tact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2810">
              <a:lnSpc>
                <a:spcPct val="100000"/>
              </a:lnSpc>
            </a:pPr>
            <a:r>
              <a:rPr dirty="0"/>
              <a:t>Defin</a:t>
            </a:r>
            <a:r>
              <a:rPr spc="10" dirty="0"/>
              <a:t>i</a:t>
            </a:r>
            <a:r>
              <a:rPr dirty="0"/>
              <a:t>tions:</a:t>
            </a:r>
            <a:r>
              <a:rPr spc="-20" dirty="0"/>
              <a:t> </a:t>
            </a:r>
            <a:r>
              <a:rPr dirty="0"/>
              <a:t>Hea</a:t>
            </a:r>
            <a:r>
              <a:rPr spc="10" dirty="0"/>
              <a:t>l</a:t>
            </a:r>
            <a:r>
              <a:rPr dirty="0"/>
              <a:t>th</a:t>
            </a:r>
            <a:r>
              <a:rPr spc="-20" dirty="0"/>
              <a:t> </a:t>
            </a:r>
            <a:r>
              <a:rPr dirty="0" smtClean="0"/>
              <a:t>Hazar</a:t>
            </a:r>
            <a:r>
              <a:rPr spc="10" dirty="0" smtClean="0"/>
              <a:t>d</a:t>
            </a:r>
            <a:r>
              <a:rPr dirty="0" smtClean="0"/>
              <a:t>s</a:t>
            </a:r>
            <a:r>
              <a:rPr lang="en-US" dirty="0" smtClean="0"/>
              <a:t> 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386885"/>
            <a:ext cx="8166734" cy="449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2839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15" dirty="0">
                <a:latin typeface="Arial"/>
                <a:cs typeface="Arial"/>
              </a:rPr>
              <a:t>Skin </a:t>
            </a:r>
            <a:r>
              <a:rPr sz="2800" i="1" spc="-10" dirty="0">
                <a:latin typeface="Arial"/>
                <a:cs typeface="Arial"/>
              </a:rPr>
              <a:t>s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ns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0" dirty="0">
                <a:latin typeface="Arial"/>
                <a:cs typeface="Arial"/>
              </a:rPr>
              <a:t>tiz</a:t>
            </a:r>
            <a:r>
              <a:rPr sz="2800" i="1" spc="-15" dirty="0">
                <a:latin typeface="Arial"/>
                <a:cs typeface="Arial"/>
              </a:rPr>
              <a:t>er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“m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chemi</a:t>
            </a:r>
            <a:r>
              <a:rPr sz="2800" i="1" spc="-5" dirty="0">
                <a:latin typeface="Arial"/>
                <a:cs typeface="Arial"/>
              </a:rPr>
              <a:t>c</a:t>
            </a:r>
            <a:r>
              <a:rPr sz="2800" i="1" spc="-15" dirty="0">
                <a:latin typeface="Arial"/>
                <a:cs typeface="Arial"/>
              </a:rPr>
              <a:t>al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t</a:t>
            </a:r>
            <a:r>
              <a:rPr sz="2800" i="1" spc="-15" dirty="0">
                <a:latin typeface="Arial"/>
                <a:cs typeface="Arial"/>
              </a:rPr>
              <a:t>hat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15" dirty="0">
                <a:latin typeface="Arial"/>
                <a:cs typeface="Arial"/>
              </a:rPr>
              <a:t>uces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ergic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15" dirty="0">
                <a:latin typeface="Arial"/>
                <a:cs typeface="Arial"/>
              </a:rPr>
              <a:t>nse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lowin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”.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20" dirty="0">
                <a:latin typeface="Arial"/>
                <a:cs typeface="Arial"/>
              </a:rPr>
              <a:t>Res</a:t>
            </a:r>
            <a:r>
              <a:rPr sz="2800" i="1" spc="-15" dirty="0">
                <a:latin typeface="Arial"/>
                <a:cs typeface="Arial"/>
              </a:rPr>
              <a:t>p</a:t>
            </a:r>
            <a:r>
              <a:rPr sz="2800" i="1" spc="-10" dirty="0">
                <a:latin typeface="Arial"/>
                <a:cs typeface="Arial"/>
              </a:rPr>
              <a:t>ir</a:t>
            </a:r>
            <a:r>
              <a:rPr sz="2800" i="1" spc="-15" dirty="0">
                <a:latin typeface="Arial"/>
                <a:cs typeface="Arial"/>
              </a:rPr>
              <a:t>ato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s</a:t>
            </a:r>
            <a:r>
              <a:rPr sz="2800" i="1" spc="-20" dirty="0">
                <a:latin typeface="Arial"/>
                <a:cs typeface="Arial"/>
              </a:rPr>
              <a:t>en</a:t>
            </a:r>
            <a:r>
              <a:rPr sz="2800" i="1" spc="-5" dirty="0">
                <a:latin typeface="Arial"/>
                <a:cs typeface="Arial"/>
              </a:rPr>
              <a:t>s</a:t>
            </a:r>
            <a:r>
              <a:rPr sz="2800" i="1" spc="-10" dirty="0">
                <a:latin typeface="Arial"/>
                <a:cs typeface="Arial"/>
              </a:rPr>
              <a:t>itiz</a:t>
            </a:r>
            <a:r>
              <a:rPr sz="2800" i="1" spc="-15" dirty="0">
                <a:latin typeface="Arial"/>
                <a:cs typeface="Arial"/>
              </a:rPr>
              <a:t>er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“me</a:t>
            </a:r>
            <a:r>
              <a:rPr sz="2800" i="1" spc="-15" dirty="0">
                <a:latin typeface="Arial"/>
                <a:cs typeface="Arial"/>
              </a:rPr>
              <a:t>ans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ill 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tivity</a:t>
            </a:r>
            <a:r>
              <a:rPr sz="2800" spc="-15" dirty="0">
                <a:latin typeface="Arial"/>
                <a:cs typeface="Arial"/>
              </a:rPr>
              <a:t> 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rwa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al”.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ere are two cate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sp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ratory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or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-10" dirty="0">
                <a:latin typeface="Arial"/>
                <a:cs typeface="Arial"/>
              </a:rPr>
              <a:t>k</a:t>
            </a:r>
            <a:r>
              <a:rPr sz="2400" i="1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nsitiz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tion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class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lungs"/>
          <p:cNvSpPr/>
          <p:nvPr/>
        </p:nvSpPr>
        <p:spPr>
          <a:xfrm>
            <a:off x="5638800" y="1143000"/>
            <a:ext cx="3076575" cy="2305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71719"/>
            <a:ext cx="5691505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Definitions:	Health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 smtClean="0">
                <a:latin typeface="Arial"/>
                <a:cs typeface="Arial"/>
              </a:rPr>
              <a:t>Hazards</a:t>
            </a:r>
            <a:r>
              <a:rPr lang="en-US" sz="3600" dirty="0" smtClean="0">
                <a:latin typeface="Arial"/>
                <a:cs typeface="Arial"/>
              </a:rPr>
              <a:t>   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47185"/>
            <a:ext cx="8319770" cy="267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229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wo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cate</a:t>
            </a:r>
            <a:r>
              <a:rPr sz="2800" i="1" spc="-10" dirty="0">
                <a:latin typeface="Arial"/>
                <a:cs typeface="Arial"/>
              </a:rPr>
              <a:t>g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0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es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for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y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h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z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20" dirty="0">
                <a:latin typeface="Arial"/>
                <a:cs typeface="Arial"/>
              </a:rPr>
              <a:t>Eye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i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0" dirty="0">
                <a:latin typeface="Arial"/>
                <a:cs typeface="Arial"/>
              </a:rPr>
              <a:t>ri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15" dirty="0">
                <a:latin typeface="Arial"/>
                <a:cs typeface="Arial"/>
              </a:rPr>
              <a:t>at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on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def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ned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“t</a:t>
            </a:r>
            <a:r>
              <a:rPr sz="2800" i="1" spc="-15" dirty="0">
                <a:latin typeface="Arial"/>
                <a:cs typeface="Arial"/>
              </a:rPr>
              <a:t>h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prod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0" dirty="0">
                <a:latin typeface="Arial"/>
                <a:cs typeface="Arial"/>
              </a:rPr>
              <a:t>cti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of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changes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eye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 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10" dirty="0">
                <a:latin typeface="Arial"/>
                <a:cs typeface="Arial"/>
              </a:rPr>
              <a:t>rfa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21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appl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on”.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irritated eye"/>
          <p:cNvSpPr/>
          <p:nvPr/>
        </p:nvSpPr>
        <p:spPr>
          <a:xfrm>
            <a:off x="5973698" y="4038536"/>
            <a:ext cx="2819400" cy="200825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Definitions</a:t>
            </a:r>
            <a:r>
              <a:rPr lang="en-US" dirty="0" smtClean="0"/>
              <a:t>:  </a:t>
            </a:r>
            <a:r>
              <a:rPr lang="en-US" dirty="0"/>
              <a:t>	Health</a:t>
            </a:r>
            <a:r>
              <a:rPr lang="en-US" spc="-20" dirty="0"/>
              <a:t> </a:t>
            </a:r>
            <a:r>
              <a:rPr lang="en-US" dirty="0"/>
              <a:t>Hazards</a:t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59019"/>
            <a:ext cx="569150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7935" algn="l"/>
              </a:tabLst>
            </a:pPr>
            <a:r>
              <a:rPr sz="3600" dirty="0" smtClean="0">
                <a:latin typeface="Arial"/>
                <a:cs typeface="Arial"/>
              </a:rPr>
              <a:t>Definitions</a:t>
            </a:r>
            <a:r>
              <a:rPr sz="3600" dirty="0">
                <a:latin typeface="Arial"/>
                <a:cs typeface="Arial"/>
              </a:rPr>
              <a:t>:	Health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8518525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15" dirty="0">
                <a:latin typeface="Arial"/>
                <a:cs typeface="Arial"/>
              </a:rPr>
              <a:t>Ser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us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y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am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20" dirty="0">
                <a:latin typeface="Arial"/>
                <a:cs typeface="Arial"/>
              </a:rPr>
              <a:t>ge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10" dirty="0">
                <a:latin typeface="Arial"/>
                <a:cs typeface="Arial"/>
              </a:rPr>
              <a:t>efi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the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p</a:t>
            </a:r>
            <a:r>
              <a:rPr sz="2800" i="1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0" dirty="0">
                <a:latin typeface="Arial"/>
                <a:cs typeface="Arial"/>
              </a:rPr>
              <a:t>cti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tis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ye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ous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sic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ecay 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subs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 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fa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fully r</a:t>
            </a:r>
            <a:r>
              <a:rPr sz="2800" spc="-15" dirty="0">
                <a:latin typeface="Arial"/>
                <a:cs typeface="Arial"/>
              </a:rPr>
              <a:t>eve</a:t>
            </a:r>
            <a:r>
              <a:rPr sz="2800" spc="-10" dirty="0">
                <a:latin typeface="Arial"/>
                <a:cs typeface="Arial"/>
              </a:rPr>
              <a:t>rsi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21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ys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”.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seriously damaged eye"/>
          <p:cNvSpPr/>
          <p:nvPr/>
        </p:nvSpPr>
        <p:spPr>
          <a:xfrm>
            <a:off x="5867400" y="3962400"/>
            <a:ext cx="3133344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Definitions</a:t>
            </a:r>
            <a:r>
              <a:rPr lang="en-US" dirty="0" smtClean="0"/>
              <a:t>: </a:t>
            </a:r>
            <a:r>
              <a:rPr lang="en-US" dirty="0"/>
              <a:t>	Health</a:t>
            </a:r>
            <a:r>
              <a:rPr lang="en-US" spc="-20" dirty="0"/>
              <a:t> </a:t>
            </a:r>
            <a:r>
              <a:rPr lang="en-US" dirty="0"/>
              <a:t>Hazards</a:t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12276"/>
            <a:ext cx="56908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526665" algn="l"/>
                <a:tab pos="3975100" algn="l"/>
              </a:tabLst>
            </a:pPr>
            <a:r>
              <a:rPr sz="3600" dirty="0">
                <a:latin typeface="Arial"/>
                <a:cs typeface="Arial"/>
              </a:rPr>
              <a:t>Defin</a:t>
            </a:r>
            <a:r>
              <a:rPr sz="3600" spc="10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tions:	Health	Hazards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085641"/>
            <a:ext cx="6461760" cy="442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Germ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Cell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</a:t>
            </a:r>
            <a:endParaRPr sz="2800">
              <a:latin typeface="Arial"/>
              <a:cs typeface="Arial"/>
            </a:endParaRPr>
          </a:p>
          <a:p>
            <a:pPr marL="355600" marR="6985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mut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ti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“</a:t>
            </a:r>
            <a:r>
              <a:rPr sz="2800" i="1" spc="-15" dirty="0">
                <a:latin typeface="Arial"/>
                <a:cs typeface="Arial"/>
              </a:rPr>
              <a:t>is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10" dirty="0">
                <a:latin typeface="Arial"/>
                <a:cs typeface="Arial"/>
              </a:rPr>
              <a:t>efi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amo</a:t>
            </a:r>
            <a:r>
              <a:rPr sz="2800" spc="-15" dirty="0">
                <a:latin typeface="Arial"/>
                <a:cs typeface="Arial"/>
              </a:rPr>
              <a:t>unt 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stru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mut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20" dirty="0">
                <a:latin typeface="Arial"/>
                <a:cs typeface="Arial"/>
              </a:rPr>
              <a:t>g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c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m</a:t>
            </a:r>
            <a:r>
              <a:rPr sz="2800" i="1" spc="-15" dirty="0">
                <a:latin typeface="Arial"/>
                <a:cs typeface="Arial"/>
              </a:rPr>
              <a:t>uta</a:t>
            </a:r>
            <a:r>
              <a:rPr sz="2800" i="1" spc="-10" dirty="0">
                <a:latin typeface="Arial"/>
                <a:cs typeface="Arial"/>
              </a:rPr>
              <a:t>g</a:t>
            </a:r>
            <a:r>
              <a:rPr sz="2800" i="1" spc="-20" dirty="0">
                <a:latin typeface="Arial"/>
                <a:cs typeface="Arial"/>
              </a:rPr>
              <a:t>en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“wi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10" dirty="0">
                <a:latin typeface="Arial"/>
                <a:cs typeface="Arial"/>
              </a:rPr>
              <a:t>l </a:t>
            </a:r>
            <a:r>
              <a:rPr sz="2800" i="1" spc="-20" dirty="0">
                <a:latin typeface="Arial"/>
                <a:cs typeface="Arial"/>
              </a:rPr>
              <a:t>be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0" dirty="0">
                <a:latin typeface="Arial"/>
                <a:cs typeface="Arial"/>
              </a:rPr>
              <a:t>s</a:t>
            </a:r>
            <a:r>
              <a:rPr sz="2800" i="1" spc="-20" dirty="0">
                <a:latin typeface="Arial"/>
                <a:cs typeface="Arial"/>
              </a:rPr>
              <a:t>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for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ag</a:t>
            </a:r>
            <a:r>
              <a:rPr sz="2800" spc="-15" dirty="0">
                <a:latin typeface="Arial"/>
                <a:cs typeface="Arial"/>
              </a:rPr>
              <a:t>ents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ise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muta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nd/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329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8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categor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class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germ cell mutagenicity"/>
          <p:cNvSpPr/>
          <p:nvPr/>
        </p:nvSpPr>
        <p:spPr>
          <a:xfrm>
            <a:off x="7086600" y="3124263"/>
            <a:ext cx="1905000" cy="294474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non-germ cell mutagenicity"/>
          <p:cNvSpPr/>
          <p:nvPr/>
        </p:nvSpPr>
        <p:spPr>
          <a:xfrm>
            <a:off x="6248400" y="1066672"/>
            <a:ext cx="2743200" cy="196062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 smtClean="0"/>
              <a:t> Definitions</a:t>
            </a:r>
            <a:r>
              <a:rPr lang="en-US" dirty="0"/>
              <a:t>:	Health</a:t>
            </a:r>
            <a:r>
              <a:rPr lang="en-US" spc="-20" dirty="0"/>
              <a:t> </a:t>
            </a:r>
            <a:r>
              <a:rPr lang="en-US" dirty="0"/>
              <a:t>Hazards</a:t>
            </a:r>
            <a:br>
              <a:rPr lang="en-US" dirty="0"/>
            </a:b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12276"/>
            <a:ext cx="56908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2526665" algn="l"/>
                <a:tab pos="3975100" algn="l"/>
              </a:tabLst>
            </a:pPr>
            <a:r>
              <a:rPr sz="3600" dirty="0">
                <a:latin typeface="Arial"/>
                <a:cs typeface="Arial"/>
              </a:rPr>
              <a:t>Defin</a:t>
            </a:r>
            <a:r>
              <a:rPr sz="3600" spc="10" dirty="0">
                <a:latin typeface="Arial"/>
                <a:cs typeface="Arial"/>
              </a:rPr>
              <a:t>i</a:t>
            </a:r>
            <a:r>
              <a:rPr sz="3600" dirty="0">
                <a:latin typeface="Arial"/>
                <a:cs typeface="Arial"/>
              </a:rPr>
              <a:t>tions:	Health	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94785"/>
            <a:ext cx="5908675" cy="163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185160" algn="l"/>
              </a:tabLst>
            </a:pPr>
            <a:r>
              <a:rPr sz="2800" i="1" spc="-15" dirty="0">
                <a:latin typeface="Arial"/>
                <a:cs typeface="Arial"/>
              </a:rPr>
              <a:t>Car</a:t>
            </a:r>
            <a:r>
              <a:rPr sz="2800" i="1" spc="-5" dirty="0">
                <a:latin typeface="Arial"/>
                <a:cs typeface="Arial"/>
              </a:rPr>
              <a:t>c</a:t>
            </a:r>
            <a:r>
              <a:rPr sz="2800" i="1" spc="-10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g</a:t>
            </a:r>
            <a:r>
              <a:rPr sz="2800" i="1" spc="-20" dirty="0">
                <a:latin typeface="Arial"/>
                <a:cs typeface="Arial"/>
              </a:rPr>
              <a:t>en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“m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5" dirty="0">
                <a:latin typeface="Arial"/>
                <a:cs typeface="Arial"/>
              </a:rPr>
              <a:t> s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5" dirty="0">
                <a:latin typeface="Arial"/>
                <a:cs typeface="Arial"/>
              </a:rPr>
              <a:t>bs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nce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or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m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x</a:t>
            </a:r>
            <a:r>
              <a:rPr sz="2800" i="1" spc="-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 in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rease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its 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e.”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3073939"/>
            <a:ext cx="5535295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bstances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tures wh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duc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tumors 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-performed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perimental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studies on 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mals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consi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 presumed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spected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human carcino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561691"/>
            <a:ext cx="43167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3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wo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categ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ries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 hazard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title="Picture of skin cancer"/>
          <p:cNvSpPr/>
          <p:nvPr/>
        </p:nvSpPr>
        <p:spPr>
          <a:xfrm>
            <a:off x="6372225" y="1371600"/>
            <a:ext cx="2771774" cy="1844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29400" y="2895587"/>
            <a:ext cx="2209800" cy="36957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 marL="5092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Skin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title="Picture of lung cancer"/>
          <p:cNvSpPr/>
          <p:nvPr/>
        </p:nvSpPr>
        <p:spPr>
          <a:xfrm>
            <a:off x="6629400" y="3810000"/>
            <a:ext cx="2124075" cy="2152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29400" y="5715000"/>
            <a:ext cx="2209800" cy="36957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tabLst>
                <a:tab pos="2527935" algn="l"/>
              </a:tabLst>
              <a:defRPr/>
            </a:pPr>
            <a:r>
              <a:rPr lang="en-US" kern="1200" dirty="0" smtClean="0">
                <a:solidFill>
                  <a:prstClr val="black"/>
                </a:solidFill>
                <a:ea typeface="+mn-ea"/>
              </a:rPr>
              <a:t>  Definitions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:	Health</a:t>
            </a:r>
            <a:r>
              <a:rPr lang="en-US" kern="1200" spc="-2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Hazards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610815"/>
          </a:xfrm>
          <a:prstGeom prst="rect">
            <a:avLst/>
          </a:prstGeom>
        </p:spPr>
        <p:txBody>
          <a:bodyPr vert="horz" wrap="square" lIns="0" tIns="58808" rIns="0" bIns="0" rtlCol="0">
            <a:spAutoFit/>
          </a:bodyPr>
          <a:lstStyle/>
          <a:p>
            <a:pPr marL="3306445">
              <a:lnSpc>
                <a:spcPts val="4285"/>
              </a:lnSpc>
              <a:tabLst>
                <a:tab pos="5821680" algn="l"/>
              </a:tabLst>
            </a:pPr>
            <a:r>
              <a:rPr dirty="0"/>
              <a:t>Definitions:	Health</a:t>
            </a:r>
            <a:r>
              <a:rPr spc="-20" dirty="0"/>
              <a:t> </a:t>
            </a:r>
            <a:r>
              <a:rPr dirty="0" smtClean="0"/>
              <a:t>Hazards</a:t>
            </a:r>
            <a:r>
              <a:rPr lang="en-US" dirty="0" smtClean="0"/>
              <a:t>  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170985"/>
            <a:ext cx="5989955" cy="470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1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20" dirty="0">
                <a:latin typeface="Arial"/>
                <a:cs typeface="Arial"/>
              </a:rPr>
              <a:t>Rep</a:t>
            </a:r>
            <a:r>
              <a:rPr sz="2800" i="1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0" dirty="0">
                <a:latin typeface="Arial"/>
                <a:cs typeface="Arial"/>
              </a:rPr>
              <a:t>ctiv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to</a:t>
            </a:r>
            <a:r>
              <a:rPr sz="2800" i="1" spc="-5" dirty="0">
                <a:latin typeface="Arial"/>
                <a:cs typeface="Arial"/>
              </a:rPr>
              <a:t>x</a:t>
            </a:r>
            <a:r>
              <a:rPr sz="2800" i="1" spc="-10" dirty="0">
                <a:latin typeface="Arial"/>
                <a:cs typeface="Arial"/>
              </a:rPr>
              <a:t>icity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“in</a:t>
            </a:r>
            <a:r>
              <a:rPr sz="2800" i="1" spc="-15" dirty="0">
                <a:latin typeface="Arial"/>
                <a:cs typeface="Arial"/>
              </a:rPr>
              <a:t>c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20" dirty="0">
                <a:latin typeface="Arial"/>
                <a:cs typeface="Arial"/>
              </a:rPr>
              <a:t>u</a:t>
            </a:r>
            <a:r>
              <a:rPr sz="2800" i="1" spc="-15" dirty="0">
                <a:latin typeface="Arial"/>
                <a:cs typeface="Arial"/>
              </a:rPr>
              <a:t>des</a:t>
            </a:r>
            <a:r>
              <a:rPr sz="2800" i="1" spc="-10" dirty="0">
                <a:latin typeface="Arial"/>
                <a:cs typeface="Arial"/>
              </a:rPr>
              <a:t> advers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effec</a:t>
            </a:r>
            <a:r>
              <a:rPr sz="2800" i="1" spc="-15" dirty="0">
                <a:latin typeface="Arial"/>
                <a:cs typeface="Arial"/>
              </a:rPr>
              <a:t>ts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sexual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f</a:t>
            </a:r>
            <a:r>
              <a:rPr sz="2800" i="1" spc="-10" dirty="0">
                <a:latin typeface="Arial"/>
                <a:cs typeface="Arial"/>
              </a:rPr>
              <a:t>unction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and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fe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10" dirty="0">
                <a:latin typeface="Arial"/>
                <a:cs typeface="Arial"/>
              </a:rPr>
              <a:t>til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ty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20" dirty="0">
                <a:latin typeface="Arial"/>
                <a:cs typeface="Arial"/>
              </a:rPr>
              <a:t>du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10" dirty="0">
                <a:latin typeface="Arial"/>
                <a:cs typeface="Arial"/>
              </a:rPr>
              <a:t>t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males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20" dirty="0">
                <a:latin typeface="Arial"/>
                <a:cs typeface="Arial"/>
              </a:rPr>
              <a:t>nd</a:t>
            </a:r>
            <a:r>
              <a:rPr sz="2800" i="1" spc="-15" dirty="0">
                <a:latin typeface="Arial"/>
                <a:cs typeface="Arial"/>
              </a:rPr>
              <a:t> fema</a:t>
            </a:r>
            <a:r>
              <a:rPr sz="2800" i="1" spc="-10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es,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well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advers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effects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on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d</a:t>
            </a:r>
            <a:r>
              <a:rPr sz="2800" i="1" spc="-1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ve</a:t>
            </a:r>
            <a:r>
              <a:rPr sz="2800" i="1" spc="-10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pm</a:t>
            </a:r>
            <a:r>
              <a:rPr sz="2800" i="1" spc="-15" dirty="0">
                <a:latin typeface="Arial"/>
                <a:cs typeface="Arial"/>
              </a:rPr>
              <a:t>ent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of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the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of</a:t>
            </a:r>
            <a:r>
              <a:rPr sz="2800" i="1" spc="-5" dirty="0">
                <a:latin typeface="Arial"/>
                <a:cs typeface="Arial"/>
              </a:rPr>
              <a:t>f</a:t>
            </a:r>
            <a:r>
              <a:rPr sz="2800" i="1" spc="-15" dirty="0">
                <a:latin typeface="Arial"/>
                <a:cs typeface="Arial"/>
              </a:rPr>
              <a:t>sp</a:t>
            </a:r>
            <a:r>
              <a:rPr sz="2800" i="1" spc="-10" dirty="0">
                <a:latin typeface="Arial"/>
                <a:cs typeface="Arial"/>
              </a:rPr>
              <a:t>rin</a:t>
            </a:r>
            <a:r>
              <a:rPr sz="2800" i="1" spc="-20" dirty="0">
                <a:latin typeface="Arial"/>
                <a:cs typeface="Arial"/>
              </a:rPr>
              <a:t>g</a:t>
            </a:r>
            <a:r>
              <a:rPr sz="2800" i="1" spc="-5" dirty="0">
                <a:latin typeface="Arial"/>
                <a:cs typeface="Arial"/>
              </a:rPr>
              <a:t>”</a:t>
            </a:r>
            <a:r>
              <a:rPr sz="2800" i="1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0" dirty="0">
                <a:latin typeface="Arial"/>
                <a:cs typeface="Arial"/>
              </a:rPr>
              <a:t>d</a:t>
            </a:r>
            <a:r>
              <a:rPr sz="2400" i="1" dirty="0">
                <a:latin typeface="Arial"/>
                <a:cs typeface="Arial"/>
              </a:rPr>
              <a:t>verse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effects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on deve</a:t>
            </a:r>
            <a:r>
              <a:rPr sz="2400" i="1" spc="-1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op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 offspring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ns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“any effect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che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ic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ls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terferes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normal 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pment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tus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ther before or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h”.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8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e of sperm and egge"/>
          <p:cNvSpPr/>
          <p:nvPr/>
        </p:nvSpPr>
        <p:spPr>
          <a:xfrm>
            <a:off x="6680200" y="3581400"/>
            <a:ext cx="2387600" cy="238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baby feet"/>
          <p:cNvSpPr/>
          <p:nvPr/>
        </p:nvSpPr>
        <p:spPr>
          <a:xfrm>
            <a:off x="6600825" y="152400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28920"/>
            <a:ext cx="569150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Definitions:	Health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86885"/>
            <a:ext cx="5676900" cy="396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071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Spe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Org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xicity</a:t>
            </a:r>
            <a:r>
              <a:rPr sz="2800" spc="-15" dirty="0">
                <a:latin typeface="Arial"/>
                <a:cs typeface="Arial"/>
              </a:rPr>
              <a:t> (S</a:t>
            </a:r>
            <a:r>
              <a:rPr sz="2800" spc="-7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OT)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Single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mea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10" dirty="0">
                <a:latin typeface="Arial"/>
                <a:cs typeface="Arial"/>
              </a:rPr>
              <a:t> “s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eth</a:t>
            </a:r>
            <a:r>
              <a:rPr sz="2800" spc="-10" dirty="0">
                <a:latin typeface="Arial"/>
                <a:cs typeface="Arial"/>
              </a:rPr>
              <a:t>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 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icity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isi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single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marR="41846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Rep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 mo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 exposure.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the human body"/>
          <p:cNvSpPr/>
          <p:nvPr/>
        </p:nvSpPr>
        <p:spPr>
          <a:xfrm>
            <a:off x="6172200" y="2209800"/>
            <a:ext cx="28956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Definitions:	Health</a:t>
            </a:r>
            <a:r>
              <a:rPr lang="en-US" spc="-20" dirty="0"/>
              <a:t> </a:t>
            </a:r>
            <a:r>
              <a:rPr lang="en-US" dirty="0" smtClean="0"/>
              <a:t>Hazards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39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9101" y="206612"/>
            <a:ext cx="4064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Lear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dirty="0">
                <a:latin typeface="Arial"/>
                <a:cs typeface="Arial"/>
              </a:rPr>
              <a:t>ing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Lear</a:t>
            </a:r>
            <a:r>
              <a:rPr lang="en-US" spc="5" dirty="0"/>
              <a:t>n</a:t>
            </a:r>
            <a:r>
              <a:rPr lang="en-US" dirty="0"/>
              <a:t>ing</a:t>
            </a:r>
            <a:r>
              <a:rPr lang="en-US" spc="-20" dirty="0"/>
              <a:t> </a:t>
            </a:r>
            <a:r>
              <a:rPr lang="en-US" dirty="0"/>
              <a:t>Objectives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158285"/>
            <a:ext cx="8392160" cy="464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At 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you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390525" indent="-377825">
              <a:lnSpc>
                <a:spcPct val="100000"/>
              </a:lnSpc>
              <a:buFont typeface="Wingdings"/>
              <a:buChar char=""/>
              <a:tabLst>
                <a:tab pos="391160" algn="l"/>
              </a:tabLst>
            </a:pPr>
            <a:r>
              <a:rPr sz="2800" spc="-15" dirty="0">
                <a:latin typeface="Arial"/>
                <a:cs typeface="Arial"/>
              </a:rPr>
              <a:t>Defin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&amp;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Des</a:t>
            </a:r>
            <a:r>
              <a:rPr sz="2800" spc="-10" dirty="0">
                <a:latin typeface="Arial"/>
                <a:cs typeface="Arial"/>
              </a:rPr>
              <a:t>cri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390525" indent="-377825">
              <a:lnSpc>
                <a:spcPct val="100000"/>
              </a:lnSpc>
              <a:buFont typeface="Wingdings"/>
              <a:buChar char=""/>
              <a:tabLst>
                <a:tab pos="391160" algn="l"/>
              </a:tabLst>
            </a:pP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390525" indent="-377825">
              <a:lnSpc>
                <a:spcPct val="100000"/>
              </a:lnSpc>
              <a:buFont typeface="Wingdings"/>
              <a:buChar char=""/>
              <a:tabLst>
                <a:tab pos="391160" algn="l"/>
              </a:tabLst>
            </a:pPr>
            <a:r>
              <a:rPr sz="2800" spc="-15" dirty="0">
                <a:latin typeface="Arial"/>
                <a:cs typeface="Arial"/>
              </a:rPr>
              <a:t>Ident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fy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Elements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&amp;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Commu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your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/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oyees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390525" indent="-377825">
              <a:lnSpc>
                <a:spcPct val="100000"/>
              </a:lnSpc>
              <a:buFont typeface="Wingdings"/>
              <a:buChar char=""/>
              <a:tabLst>
                <a:tab pos="391160" algn="l"/>
              </a:tabLst>
            </a:pPr>
            <a:r>
              <a:rPr sz="2800" spc="-20" dirty="0">
                <a:latin typeface="Arial"/>
                <a:cs typeface="Arial"/>
              </a:rPr>
              <a:t>Unde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stand,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Des</a:t>
            </a:r>
            <a:r>
              <a:rPr sz="2800" spc="-10" dirty="0">
                <a:latin typeface="Arial"/>
                <a:cs typeface="Arial"/>
              </a:rPr>
              <a:t>cri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Con</a:t>
            </a:r>
            <a:r>
              <a:rPr sz="2800" spc="-10" dirty="0">
                <a:latin typeface="Arial"/>
                <a:cs typeface="Arial"/>
              </a:rPr>
              <a:t>str</a:t>
            </a:r>
            <a:r>
              <a:rPr sz="2800" spc="-15" dirty="0">
                <a:latin typeface="Arial"/>
                <a:cs typeface="Arial"/>
              </a:rPr>
              <a:t>uct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mpla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your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own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Data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eet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(if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610815"/>
          </a:xfrm>
          <a:prstGeom prst="rect">
            <a:avLst/>
          </a:prstGeom>
        </p:spPr>
        <p:txBody>
          <a:bodyPr vert="horz" wrap="square" lIns="0" tIns="58808" rIns="0" bIns="0" rtlCol="0">
            <a:spAutoFit/>
          </a:bodyPr>
          <a:lstStyle/>
          <a:p>
            <a:pPr marL="3306445">
              <a:lnSpc>
                <a:spcPts val="4285"/>
              </a:lnSpc>
              <a:tabLst>
                <a:tab pos="5821680" algn="l"/>
              </a:tabLst>
            </a:pPr>
            <a:r>
              <a:rPr lang="en-US" dirty="0" smtClean="0"/>
              <a:t> </a:t>
            </a:r>
            <a:r>
              <a:rPr dirty="0" smtClean="0"/>
              <a:t>Definitions</a:t>
            </a:r>
            <a:r>
              <a:rPr dirty="0"/>
              <a:t>:	Health</a:t>
            </a:r>
            <a:r>
              <a:rPr spc="-20" dirty="0"/>
              <a:t> </a:t>
            </a:r>
            <a:r>
              <a:rPr dirty="0"/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47185"/>
            <a:ext cx="6464300" cy="373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5244465" algn="l"/>
              </a:tabLst>
            </a:pP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8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that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org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20" dirty="0">
                <a:latin typeface="Arial"/>
                <a:cs typeface="Arial"/>
              </a:rPr>
              <a:t> a</a:t>
            </a:r>
            <a:r>
              <a:rPr sz="2800" spc="-15" dirty="0">
                <a:latin typeface="Arial"/>
                <a:cs typeface="Arial"/>
              </a:rPr>
              <a:t>nd,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 such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potent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he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expose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it.</a:t>
            </a:r>
            <a:endParaRPr sz="2800">
              <a:latin typeface="Arial"/>
              <a:cs typeface="Arial"/>
            </a:endParaRPr>
          </a:p>
          <a:p>
            <a:pPr marL="756285" marR="5143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three hazard categories</a:t>
            </a:r>
            <a:endParaRPr sz="2400">
              <a:latin typeface="Arial"/>
              <a:cs typeface="Arial"/>
            </a:endParaRPr>
          </a:p>
          <a:p>
            <a:pPr marL="756285" marR="882015" lvl="1" indent="-286385">
              <a:lnSpc>
                <a:spcPts val="3260"/>
              </a:lnSpc>
              <a:spcBef>
                <a:spcPts val="36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repeated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two 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categorie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the inside of the human body"/>
          <p:cNvSpPr/>
          <p:nvPr/>
        </p:nvSpPr>
        <p:spPr>
          <a:xfrm>
            <a:off x="6953250" y="2286000"/>
            <a:ext cx="2114550" cy="28194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3373" y="328920"/>
            <a:ext cx="569150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Definitions:	Health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10685"/>
            <a:ext cx="8485505" cy="385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873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spc="-20" dirty="0">
                <a:latin typeface="Arial"/>
                <a:cs typeface="Arial"/>
              </a:rPr>
              <a:t>Asp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0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ti</a:t>
            </a:r>
            <a:r>
              <a:rPr sz="2800" i="1" spc="-15" dirty="0">
                <a:latin typeface="Arial"/>
                <a:cs typeface="Arial"/>
              </a:rPr>
              <a:t>o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m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“th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nt</a:t>
            </a:r>
            <a:r>
              <a:rPr sz="2800" i="1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of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10" dirty="0">
                <a:latin typeface="Arial"/>
                <a:cs typeface="Arial"/>
              </a:rPr>
              <a:t>lid</a:t>
            </a:r>
            <a:r>
              <a:rPr sz="2800" spc="-15" dirty="0">
                <a:latin typeface="Arial"/>
                <a:cs typeface="Arial"/>
              </a:rPr>
              <a:t>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vit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10" dirty="0">
                <a:latin typeface="Arial"/>
                <a:cs typeface="Arial"/>
              </a:rPr>
              <a:t> in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ir</a:t>
            </a:r>
            <a:r>
              <a:rPr sz="2800" spc="-15" dirty="0">
                <a:latin typeface="Arial"/>
                <a:cs typeface="Arial"/>
              </a:rPr>
              <a:t>ect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from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vomiting,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ach</a:t>
            </a:r>
            <a:r>
              <a:rPr sz="2800" spc="-20" dirty="0">
                <a:latin typeface="Arial"/>
                <a:cs typeface="Arial"/>
              </a:rPr>
              <a:t>ea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ower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esp</a:t>
            </a:r>
            <a:r>
              <a:rPr sz="2800" spc="-10" dirty="0">
                <a:latin typeface="Arial"/>
                <a:cs typeface="Arial"/>
              </a:rPr>
              <a:t>ira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23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Includ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severe acute e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fects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 as chemical 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vary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grees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lmo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ary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jury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death foll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ration.</a:t>
            </a:r>
            <a:endParaRPr sz="2400">
              <a:latin typeface="Arial"/>
              <a:cs typeface="Arial"/>
            </a:endParaRPr>
          </a:p>
          <a:p>
            <a:pPr marL="756285" marR="385889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3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wo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categ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ries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 category adopted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OS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a person with aspiration issues"/>
          <p:cNvSpPr/>
          <p:nvPr/>
        </p:nvSpPr>
        <p:spPr>
          <a:xfrm>
            <a:off x="5715000" y="4267200"/>
            <a:ext cx="2883916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 err="1" smtClean="0"/>
              <a:t>Definitions:Health</a:t>
            </a:r>
            <a:r>
              <a:rPr lang="en-US" spc="-20" dirty="0" smtClean="0"/>
              <a:t> </a:t>
            </a:r>
            <a:r>
              <a:rPr lang="en-US" dirty="0"/>
              <a:t>Hazards</a:t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6029" y="4921041"/>
            <a:ext cx="3937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GHS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Phy</a:t>
            </a:r>
            <a:r>
              <a:rPr sz="2800" spc="-10" dirty="0">
                <a:latin typeface="Arial"/>
                <a:cs typeface="Arial"/>
              </a:rPr>
              <a:t>sic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3537194"/>
            <a:ext cx="378904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1100" algn="l"/>
              </a:tabLst>
            </a:pPr>
            <a:r>
              <a:rPr sz="3600" dirty="0">
                <a:latin typeface="Arial"/>
                <a:cs typeface="Arial"/>
              </a:rPr>
              <a:t>New	</a:t>
            </a:r>
            <a:r>
              <a:rPr sz="3600" spc="5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efiniti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ns…</a:t>
            </a:r>
          </a:p>
        </p:txBody>
      </p:sp>
      <p:sp>
        <p:nvSpPr>
          <p:cNvPr id="4" name="object 4" title="Picture of a fire pictogram"/>
          <p:cNvSpPr/>
          <p:nvPr/>
        </p:nvSpPr>
        <p:spPr>
          <a:xfrm>
            <a:off x="7010400" y="1600200"/>
            <a:ext cx="16764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corrosive pictogram"/>
          <p:cNvSpPr/>
          <p:nvPr/>
        </p:nvSpPr>
        <p:spPr>
          <a:xfrm>
            <a:off x="7010400" y="3733800"/>
            <a:ext cx="1585849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explosive pictogram"/>
          <p:cNvSpPr/>
          <p:nvPr/>
        </p:nvSpPr>
        <p:spPr>
          <a:xfrm>
            <a:off x="2819400" y="1752600"/>
            <a:ext cx="1600200" cy="1509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title="Picture of oxidizing pictogram"/>
          <p:cNvSpPr/>
          <p:nvPr/>
        </p:nvSpPr>
        <p:spPr>
          <a:xfrm>
            <a:off x="762000" y="1676400"/>
            <a:ext cx="1685925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title="Picture of gases under pressure pictogram"/>
          <p:cNvSpPr/>
          <p:nvPr/>
        </p:nvSpPr>
        <p:spPr>
          <a:xfrm>
            <a:off x="4953000" y="1676400"/>
            <a:ext cx="1676400" cy="163512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9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/>
              <a:t>New	</a:t>
            </a:r>
            <a:r>
              <a:rPr lang="en-US" spc="5" dirty="0"/>
              <a:t>D</a:t>
            </a:r>
            <a:r>
              <a:rPr lang="en-US" dirty="0"/>
              <a:t>efiniti</a:t>
            </a:r>
            <a:r>
              <a:rPr lang="en-US" spc="5" dirty="0"/>
              <a:t>o</a:t>
            </a:r>
            <a:r>
              <a:rPr lang="en-US" dirty="0"/>
              <a:t>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2446" y="233790"/>
            <a:ext cx="57404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57300" algn="l"/>
              </a:tabLst>
            </a:pPr>
            <a:r>
              <a:rPr sz="3600" dirty="0">
                <a:latin typeface="Arial"/>
                <a:cs typeface="Arial"/>
              </a:rPr>
              <a:t>GHS	Physical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(16)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003570"/>
            <a:ext cx="6981190" cy="509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plo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Flammable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Flammable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ols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Oxidizing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Gases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sure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Flammable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Flammable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lids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Sel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-rea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tances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tures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ropho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Py</a:t>
            </a:r>
            <a:r>
              <a:rPr sz="2000" dirty="0">
                <a:latin typeface="Arial"/>
                <a:cs typeface="Arial"/>
              </a:rPr>
              <a:t>ropho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ic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solids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Sel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-heating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tances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tures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Substan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tures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conta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wate</a:t>
            </a:r>
            <a:r>
              <a:rPr sz="2000" spc="-1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emit flam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able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Oxidizing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idizing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solids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oxides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Cor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title="Picture of fire"/>
          <p:cNvSpPr/>
          <p:nvPr/>
        </p:nvSpPr>
        <p:spPr>
          <a:xfrm>
            <a:off x="6324600" y="1517141"/>
            <a:ext cx="2387600" cy="238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257300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GHS	Physical</a:t>
            </a:r>
            <a:r>
              <a:rPr lang="en-US" kern="1200" spc="-1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Hazar</a:t>
            </a:r>
            <a:r>
              <a:rPr lang="en-US" kern="1200" spc="10" dirty="0">
                <a:solidFill>
                  <a:prstClr val="black"/>
                </a:solidFill>
                <a:ea typeface="+mn-ea"/>
              </a:rPr>
              <a:t>d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s</a:t>
            </a:r>
            <a:r>
              <a:rPr lang="en-US" kern="1200" spc="-20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(16)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3535" y="341613"/>
            <a:ext cx="41402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67864" algn="l"/>
              </a:tabLst>
            </a:pPr>
            <a:r>
              <a:rPr sz="3600" dirty="0">
                <a:latin typeface="Arial"/>
                <a:cs typeface="Arial"/>
              </a:rPr>
              <a:t>Physical	Hazards…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86885"/>
            <a:ext cx="5699760" cy="438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6459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Exp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siv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Mix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1155700" marR="5080" lvl="1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Solid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quid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tances ca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 such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pressure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that </a:t>
            </a:r>
            <a:r>
              <a:rPr sz="2800" spc="-10" dirty="0">
                <a:latin typeface="Arial"/>
                <a:cs typeface="Arial"/>
              </a:rPr>
              <a:t>it </a:t>
            </a:r>
            <a:r>
              <a:rPr sz="2800" spc="-15" dirty="0">
                <a:latin typeface="Arial"/>
                <a:cs typeface="Arial"/>
              </a:rPr>
              <a:t>can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cause da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1155700" marR="519430" lvl="1" indent="-228600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Div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7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rie</a:t>
            </a:r>
            <a:r>
              <a:rPr sz="2800" spc="-15" dirty="0">
                <a:latin typeface="Arial"/>
                <a:cs typeface="Arial"/>
              </a:rPr>
              <a:t>s ba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typ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mage</a:t>
            </a:r>
            <a:r>
              <a:rPr sz="2800" spc="-10" dirty="0">
                <a:latin typeface="Arial"/>
                <a:cs typeface="Arial"/>
              </a:rPr>
              <a:t> produced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explosive pictogram"/>
          <p:cNvSpPr/>
          <p:nvPr/>
        </p:nvSpPr>
        <p:spPr>
          <a:xfrm>
            <a:off x="6629400" y="1752600"/>
            <a:ext cx="1895475" cy="1789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an explosion "/>
          <p:cNvSpPr/>
          <p:nvPr/>
        </p:nvSpPr>
        <p:spPr>
          <a:xfrm>
            <a:off x="6324600" y="3886200"/>
            <a:ext cx="2489200" cy="18669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kern="1200" dirty="0">
                <a:solidFill>
                  <a:prstClr val="black"/>
                </a:solidFill>
                <a:ea typeface="+mn-ea"/>
              </a:rPr>
              <a:t>Physical	Hazards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6863" y="308974"/>
            <a:ext cx="39389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latin typeface="Arial"/>
                <a:cs typeface="Arial"/>
              </a:rPr>
              <a:t>Physical</a:t>
            </a:r>
            <a:r>
              <a:rPr sz="3600" spc="-10" dirty="0" smtClean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s...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68013"/>
            <a:ext cx="3995420" cy="225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bl</a:t>
            </a:r>
            <a:r>
              <a:rPr sz="2800" spc="-15" dirty="0">
                <a:latin typeface="Arial"/>
                <a:cs typeface="Arial"/>
              </a:rPr>
              <a:t>es,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  <a:tab pos="2715260" algn="l"/>
              </a:tabLst>
            </a:pP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Gas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Flammable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Aero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ols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Solids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erosol"/>
          <p:cNvSpPr/>
          <p:nvPr/>
        </p:nvSpPr>
        <p:spPr>
          <a:xfrm>
            <a:off x="4648200" y="3962336"/>
            <a:ext cx="2552700" cy="187172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lammable pictogram"/>
          <p:cNvSpPr/>
          <p:nvPr/>
        </p:nvSpPr>
        <p:spPr>
          <a:xfrm>
            <a:off x="6576568" y="1600200"/>
            <a:ext cx="1447800" cy="1374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kern="1200" dirty="0">
                <a:solidFill>
                  <a:prstClr val="black"/>
                </a:solidFill>
                <a:ea typeface="+mn-ea"/>
              </a:rPr>
              <a:t>Physical	</a:t>
            </a:r>
            <a:r>
              <a:rPr lang="en-US" kern="1200" dirty="0" smtClean="0">
                <a:solidFill>
                  <a:prstClr val="black"/>
                </a:solidFill>
                <a:ea typeface="+mn-ea"/>
              </a:rPr>
              <a:t>Hazards 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6863" y="308974"/>
            <a:ext cx="39389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Physical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10685"/>
            <a:ext cx="5693410" cy="217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2837815" algn="l"/>
              </a:tabLst>
            </a:pPr>
            <a:r>
              <a:rPr sz="2800" i="1" spc="-20" dirty="0">
                <a:latin typeface="Arial"/>
                <a:cs typeface="Arial"/>
              </a:rPr>
              <a:t>Flamma</a:t>
            </a:r>
            <a:r>
              <a:rPr sz="2800" i="1" spc="-10" dirty="0">
                <a:latin typeface="Arial"/>
                <a:cs typeface="Arial"/>
              </a:rPr>
              <a:t>b</a:t>
            </a:r>
            <a:r>
              <a:rPr sz="2800" i="1" spc="-15" dirty="0">
                <a:latin typeface="Arial"/>
                <a:cs typeface="Arial"/>
              </a:rPr>
              <a:t>le</a:t>
            </a:r>
            <a:r>
              <a:rPr sz="2800" i="1" spc="4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g</a:t>
            </a:r>
            <a:r>
              <a:rPr sz="2800" i="1" spc="-15" dirty="0">
                <a:latin typeface="Arial"/>
                <a:cs typeface="Arial"/>
              </a:rPr>
              <a:t>as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me</a:t>
            </a:r>
            <a:r>
              <a:rPr sz="2800" i="1" spc="-15" dirty="0">
                <a:latin typeface="Arial"/>
                <a:cs typeface="Arial"/>
              </a:rPr>
              <a:t>ans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g</a:t>
            </a:r>
            <a:r>
              <a:rPr sz="2800" i="1" spc="-15" dirty="0">
                <a:latin typeface="Arial"/>
                <a:cs typeface="Arial"/>
              </a:rPr>
              <a:t>as hav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ng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mma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 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20" dirty="0">
                <a:latin typeface="Arial"/>
                <a:cs typeface="Arial"/>
              </a:rPr>
              <a:t>°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(6</a:t>
            </a:r>
            <a:r>
              <a:rPr sz="2800" spc="-10" dirty="0">
                <a:latin typeface="Arial"/>
                <a:cs typeface="Arial"/>
              </a:rPr>
              <a:t>8</a:t>
            </a:r>
            <a:r>
              <a:rPr sz="2800" spc="-20" dirty="0">
                <a:latin typeface="Arial"/>
                <a:cs typeface="Arial"/>
              </a:rPr>
              <a:t>°</a:t>
            </a:r>
            <a:r>
              <a:rPr sz="2800" spc="-15" dirty="0">
                <a:latin typeface="Arial"/>
                <a:cs typeface="Arial"/>
              </a:rPr>
              <a:t>F)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tan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 pressur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 101.</a:t>
            </a:r>
            <a:r>
              <a:rPr sz="2800" spc="-20" dirty="0">
                <a:latin typeface="Arial"/>
                <a:cs typeface="Arial"/>
              </a:rPr>
              <a:t>3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kPa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14.7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i).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flammable pictogram"/>
          <p:cNvSpPr/>
          <p:nvPr/>
        </p:nvSpPr>
        <p:spPr>
          <a:xfrm>
            <a:off x="6705600" y="1371600"/>
            <a:ext cx="2009775" cy="190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ire"/>
          <p:cNvSpPr/>
          <p:nvPr/>
        </p:nvSpPr>
        <p:spPr>
          <a:xfrm>
            <a:off x="4036948" y="3733800"/>
            <a:ext cx="3657600" cy="219392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kern="1200" dirty="0">
                <a:solidFill>
                  <a:prstClr val="black"/>
                </a:solidFill>
                <a:ea typeface="+mn-ea"/>
              </a:rPr>
              <a:t>Physical	</a:t>
            </a:r>
            <a:r>
              <a:rPr lang="en-US" kern="1200" dirty="0" smtClean="0">
                <a:solidFill>
                  <a:prstClr val="black"/>
                </a:solidFill>
                <a:ea typeface="+mn-ea"/>
              </a:rPr>
              <a:t>Hazards  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6863" y="308974"/>
            <a:ext cx="39389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Physical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44213"/>
            <a:ext cx="5593080" cy="426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ts val="3195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Any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f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195"/>
              </a:lnSpc>
            </a:pPr>
            <a:r>
              <a:rPr sz="2800" spc="-20" dirty="0">
                <a:latin typeface="Arial"/>
                <a:cs typeface="Arial"/>
              </a:rPr>
              <a:t>93°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(199.</a:t>
            </a:r>
            <a:r>
              <a:rPr sz="2800" dirty="0">
                <a:latin typeface="Arial"/>
                <a:cs typeface="Arial"/>
              </a:rPr>
              <a:t>4</a:t>
            </a:r>
            <a:r>
              <a:rPr sz="2800" spc="-20" dirty="0">
                <a:latin typeface="Arial"/>
                <a:cs typeface="Arial"/>
              </a:rPr>
              <a:t>°</a:t>
            </a:r>
            <a:r>
              <a:rPr sz="2800" spc="-15" dirty="0">
                <a:latin typeface="Arial"/>
                <a:cs typeface="Arial"/>
              </a:rPr>
              <a:t>F)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Four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8"/>
              </a:spcBef>
              <a:buFont typeface="Arial"/>
              <a:buChar char="–"/>
            </a:pPr>
            <a:endParaRPr sz="3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Flammable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Solids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mea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d, 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wder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ar 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sti</a:t>
            </a:r>
            <a:r>
              <a:rPr sz="2800" spc="-15" dirty="0">
                <a:latin typeface="Arial"/>
                <a:cs typeface="Arial"/>
              </a:rPr>
              <a:t>ble th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gh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icti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8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categor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flammable pictogram"/>
          <p:cNvSpPr/>
          <p:nvPr/>
        </p:nvSpPr>
        <p:spPr>
          <a:xfrm>
            <a:off x="0" y="0"/>
            <a:ext cx="1143000" cy="10858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lammable solid"/>
          <p:cNvSpPr/>
          <p:nvPr/>
        </p:nvSpPr>
        <p:spPr>
          <a:xfrm>
            <a:off x="6143625" y="3810000"/>
            <a:ext cx="2847975" cy="1905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flammable liquid"/>
          <p:cNvSpPr/>
          <p:nvPr/>
        </p:nvSpPr>
        <p:spPr>
          <a:xfrm>
            <a:off x="6070600" y="1295400"/>
            <a:ext cx="2921000" cy="227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kern="1200" dirty="0">
                <a:solidFill>
                  <a:prstClr val="black"/>
                </a:solidFill>
                <a:ea typeface="+mn-ea"/>
              </a:rPr>
              <a:t>Physical	</a:t>
            </a:r>
            <a:r>
              <a:rPr lang="en-US" kern="1200" dirty="0" smtClean="0">
                <a:solidFill>
                  <a:prstClr val="black"/>
                </a:solidFill>
                <a:ea typeface="+mn-ea"/>
              </a:rPr>
              <a:t>Hazards     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6863" y="308974"/>
            <a:ext cx="39389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Physical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268013"/>
            <a:ext cx="8303895" cy="417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u="heavy" spc="-15" dirty="0">
                <a:latin typeface="Arial"/>
                <a:cs typeface="Arial"/>
              </a:rPr>
              <a:t>Aeroso</a:t>
            </a:r>
            <a:r>
              <a:rPr sz="2800" i="1" u="heavy" spc="-10" dirty="0">
                <a:latin typeface="Arial"/>
                <a:cs typeface="Arial"/>
              </a:rPr>
              <a:t>l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me</a:t>
            </a:r>
            <a:r>
              <a:rPr sz="2800" i="1" spc="-15" dirty="0">
                <a:latin typeface="Arial"/>
                <a:cs typeface="Arial"/>
              </a:rPr>
              <a:t>ans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</a:t>
            </a:r>
            <a:r>
              <a:rPr sz="2800" i="1" spc="-15" dirty="0">
                <a:latin typeface="Arial"/>
                <a:cs typeface="Arial"/>
              </a:rPr>
              <a:t>any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n</a:t>
            </a:r>
            <a:r>
              <a:rPr sz="2800" i="1" spc="-10" dirty="0">
                <a:latin typeface="Arial"/>
                <a:cs typeface="Arial"/>
              </a:rPr>
              <a:t>o</a:t>
            </a:r>
            <a:r>
              <a:rPr sz="2800" i="1" spc="5" dirty="0">
                <a:latin typeface="Arial"/>
                <a:cs typeface="Arial"/>
              </a:rPr>
              <a:t>n</a:t>
            </a:r>
            <a:r>
              <a:rPr sz="2800" i="1" spc="-5" dirty="0">
                <a:latin typeface="Arial"/>
                <a:cs typeface="Arial"/>
              </a:rPr>
              <a:t>-</a:t>
            </a:r>
            <a:r>
              <a:rPr sz="2800" i="1" spc="-10" dirty="0">
                <a:latin typeface="Arial"/>
                <a:cs typeface="Arial"/>
              </a:rPr>
              <a:t>r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fi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10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a</a:t>
            </a:r>
            <a:r>
              <a:rPr sz="2800" i="1" spc="-20" dirty="0">
                <a:latin typeface="Arial"/>
                <a:cs typeface="Arial"/>
              </a:rPr>
              <a:t>b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ecept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cont</a:t>
            </a:r>
            <a:r>
              <a:rPr sz="2800" spc="-10" dirty="0">
                <a:latin typeface="Arial"/>
                <a:cs typeface="Arial"/>
              </a:rPr>
              <a:t>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or dis</a:t>
            </a:r>
            <a:r>
              <a:rPr sz="2800" spc="-15" dirty="0">
                <a:latin typeface="Arial"/>
                <a:cs typeface="Arial"/>
              </a:rPr>
              <a:t>solve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sure,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tted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elease dev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nte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 pa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foa</a:t>
            </a:r>
            <a:r>
              <a:rPr sz="2800" spc="-20" dirty="0">
                <a:latin typeface="Arial"/>
                <a:cs typeface="Arial"/>
              </a:rPr>
              <a:t>m,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wde</a:t>
            </a:r>
            <a:r>
              <a:rPr sz="2800" spc="-15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0" dirty="0">
                <a:latin typeface="Arial"/>
                <a:cs typeface="Arial"/>
              </a:rPr>
              <a:t>”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u="heavy" spc="-20" dirty="0">
                <a:latin typeface="Arial"/>
                <a:cs typeface="Arial"/>
              </a:rPr>
              <a:t>Flamma</a:t>
            </a:r>
            <a:r>
              <a:rPr sz="2800" u="heavy" spc="-10" dirty="0">
                <a:latin typeface="Arial"/>
                <a:cs typeface="Arial"/>
              </a:rPr>
              <a:t>b</a:t>
            </a:r>
            <a:r>
              <a:rPr sz="2800" u="heavy" spc="-15" dirty="0">
                <a:latin typeface="Arial"/>
                <a:cs typeface="Arial"/>
              </a:rPr>
              <a:t>le</a:t>
            </a:r>
            <a:r>
              <a:rPr sz="2800" u="heavy" spc="-125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Aerosols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Con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ents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8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categor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flammable aerosol"/>
          <p:cNvSpPr/>
          <p:nvPr/>
        </p:nvSpPr>
        <p:spPr>
          <a:xfrm>
            <a:off x="7193153" y="3276600"/>
            <a:ext cx="1874647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lammable pictogram"/>
          <p:cNvSpPr/>
          <p:nvPr/>
        </p:nvSpPr>
        <p:spPr>
          <a:xfrm>
            <a:off x="0" y="0"/>
            <a:ext cx="1143000" cy="10858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kern="1200" dirty="0">
                <a:solidFill>
                  <a:prstClr val="black"/>
                </a:solidFill>
                <a:ea typeface="+mn-ea"/>
              </a:rPr>
              <a:t>Physical	</a:t>
            </a:r>
            <a:r>
              <a:rPr lang="en-US" kern="1200" dirty="0" smtClean="0">
                <a:solidFill>
                  <a:prstClr val="black"/>
                </a:solidFill>
                <a:ea typeface="+mn-ea"/>
              </a:rPr>
              <a:t>Hazards   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4805" y="351900"/>
            <a:ext cx="41395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dirty="0">
                <a:latin typeface="Arial"/>
                <a:cs typeface="Arial"/>
              </a:rPr>
              <a:t>Physical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170985"/>
            <a:ext cx="6303645" cy="473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i="1" u="heavy" spc="-15" dirty="0">
                <a:latin typeface="Arial"/>
                <a:cs typeface="Arial"/>
              </a:rPr>
              <a:t>Oxid</a:t>
            </a:r>
            <a:r>
              <a:rPr sz="2800" i="1" u="heavy" spc="-10" dirty="0">
                <a:latin typeface="Arial"/>
                <a:cs typeface="Arial"/>
              </a:rPr>
              <a:t>izi</a:t>
            </a:r>
            <a:r>
              <a:rPr sz="2800" i="1" u="heavy" spc="-15" dirty="0">
                <a:latin typeface="Arial"/>
                <a:cs typeface="Arial"/>
              </a:rPr>
              <a:t>n</a:t>
            </a:r>
            <a:r>
              <a:rPr sz="2800" i="1" u="heavy" spc="-20" dirty="0">
                <a:latin typeface="Arial"/>
                <a:cs typeface="Arial"/>
              </a:rPr>
              <a:t>g</a:t>
            </a:r>
            <a:r>
              <a:rPr sz="2800" i="1" u="heavy" spc="-10" dirty="0">
                <a:latin typeface="Arial"/>
                <a:cs typeface="Arial"/>
              </a:rPr>
              <a:t> g</a:t>
            </a:r>
            <a:r>
              <a:rPr sz="2800" i="1" u="heavy" spc="-15" dirty="0">
                <a:latin typeface="Arial"/>
                <a:cs typeface="Arial"/>
              </a:rPr>
              <a:t>as</a:t>
            </a:r>
            <a:r>
              <a:rPr sz="2800" i="1" spc="3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“m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ns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5" dirty="0">
                <a:latin typeface="Arial"/>
                <a:cs typeface="Arial"/>
              </a:rPr>
              <a:t>ny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gas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wh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15" dirty="0">
                <a:latin typeface="Arial"/>
                <a:cs typeface="Arial"/>
              </a:rPr>
              <a:t>ch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ma</a:t>
            </a:r>
            <a:r>
              <a:rPr sz="2800" i="1" spc="-210" dirty="0">
                <a:latin typeface="Arial"/>
                <a:cs typeface="Arial"/>
              </a:rPr>
              <a:t>y</a:t>
            </a:r>
            <a:r>
              <a:rPr sz="2800" i="1" spc="-10" dirty="0">
                <a:latin typeface="Arial"/>
                <a:cs typeface="Arial"/>
              </a:rPr>
              <a:t>,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lly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en, ca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15" dirty="0">
                <a:latin typeface="Arial"/>
                <a:cs typeface="Arial"/>
              </a:rPr>
              <a:t>bute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mbu</a:t>
            </a:r>
            <a:r>
              <a:rPr sz="2800" spc="-10" dirty="0">
                <a:latin typeface="Arial"/>
                <a:cs typeface="Arial"/>
              </a:rPr>
              <a:t>sti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other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s”. </a:t>
            </a:r>
            <a:r>
              <a:rPr sz="2800" spc="-20" dirty="0">
                <a:latin typeface="Arial"/>
                <a:cs typeface="Arial"/>
              </a:rPr>
              <a:t>One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cate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10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Oxid</a:t>
            </a:r>
            <a:r>
              <a:rPr sz="2800" u="heavy" spc="-5" dirty="0">
                <a:latin typeface="Arial"/>
                <a:cs typeface="Arial"/>
              </a:rPr>
              <a:t>i</a:t>
            </a:r>
            <a:r>
              <a:rPr sz="2800" u="heavy" spc="-15" dirty="0">
                <a:latin typeface="Arial"/>
                <a:cs typeface="Arial"/>
              </a:rPr>
              <a:t>zin</a:t>
            </a:r>
            <a:r>
              <a:rPr sz="2800" u="heavy" spc="-20" dirty="0">
                <a:latin typeface="Arial"/>
                <a:cs typeface="Arial"/>
              </a:rPr>
              <a:t>g</a:t>
            </a:r>
            <a:r>
              <a:rPr sz="2800" u="heavy" spc="-10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Liquids</a:t>
            </a:r>
            <a:r>
              <a:rPr sz="2800" u="heavy" spc="-5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a</a:t>
            </a:r>
            <a:r>
              <a:rPr sz="2800" u="heavy" spc="-15" dirty="0">
                <a:latin typeface="Arial"/>
                <a:cs typeface="Arial"/>
              </a:rPr>
              <a:t>n</a:t>
            </a:r>
            <a:r>
              <a:rPr sz="2800" u="heavy" spc="-20" dirty="0">
                <a:latin typeface="Arial"/>
                <a:cs typeface="Arial"/>
              </a:rPr>
              <a:t>d</a:t>
            </a:r>
            <a:r>
              <a:rPr sz="2800" u="heavy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Solids</a:t>
            </a:r>
            <a:endParaRPr sz="2800">
              <a:latin typeface="Arial"/>
              <a:cs typeface="Arial"/>
            </a:endParaRPr>
          </a:p>
          <a:p>
            <a:pPr marL="756285" marR="9969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  <a:tab pos="1739900" algn="l"/>
                <a:tab pos="2247265" algn="l"/>
                <a:tab pos="5182235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ugh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 necessari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combustib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their own,	ge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eral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yie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ygen cause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 co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ute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combustion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ther materia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855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Three categories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oxidizing pictogram"/>
          <p:cNvSpPr/>
          <p:nvPr/>
        </p:nvSpPr>
        <p:spPr>
          <a:xfrm>
            <a:off x="7140575" y="1143000"/>
            <a:ext cx="1927225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oxidizing fire"/>
          <p:cNvSpPr/>
          <p:nvPr/>
        </p:nvSpPr>
        <p:spPr>
          <a:xfrm>
            <a:off x="6946900" y="3352863"/>
            <a:ext cx="1968500" cy="2478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/>
              <a:t>Physical	</a:t>
            </a:r>
            <a:r>
              <a:rPr lang="en-US" dirty="0" smtClean="0"/>
              <a:t>Hazards      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49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152400"/>
            <a:ext cx="9294227" cy="70104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Global harmonization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2148" y="334381"/>
            <a:ext cx="406336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Physical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.</a:t>
            </a:r>
            <a:r>
              <a:rPr sz="3600" spc="-15" dirty="0">
                <a:latin typeface="Arial"/>
                <a:cs typeface="Arial"/>
              </a:rPr>
              <a:t>.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115613"/>
            <a:ext cx="6033770" cy="409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Gas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Und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sure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9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  <a:tab pos="4833620" algn="l"/>
              </a:tabLst>
            </a:pPr>
            <a:r>
              <a:rPr sz="2800" spc="-20" dirty="0">
                <a:latin typeface="Arial"/>
                <a:cs typeface="Arial"/>
              </a:rPr>
              <a:t>Gas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ecept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sure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2</a:t>
            </a:r>
            <a:r>
              <a:rPr sz="2800" spc="-20" dirty="0">
                <a:latin typeface="Arial"/>
                <a:cs typeface="Arial"/>
              </a:rPr>
              <a:t>00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kPa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(29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si)</a:t>
            </a:r>
            <a:r>
              <a:rPr sz="2800" spc="-15" dirty="0">
                <a:latin typeface="Arial"/>
                <a:cs typeface="Arial"/>
              </a:rPr>
              <a:t> 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-10" dirty="0">
                <a:latin typeface="Arial"/>
                <a:cs typeface="Arial"/>
              </a:rPr>
              <a:t> li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ated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8"/>
              </a:spcBef>
              <a:buFont typeface="Arial"/>
              <a:buChar char="–"/>
            </a:pPr>
            <a:endParaRPr sz="3800">
              <a:latin typeface="Times New Roman"/>
              <a:cs typeface="Times New Roman"/>
            </a:endParaRPr>
          </a:p>
          <a:p>
            <a:pPr marL="756285" marR="66040" lvl="1" indent="-286385">
              <a:lnSpc>
                <a:spcPts val="302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ludes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4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grou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s: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gases,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ases,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gases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ef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 gases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gases under pressure pictogram"/>
          <p:cNvSpPr/>
          <p:nvPr/>
        </p:nvSpPr>
        <p:spPr>
          <a:xfrm>
            <a:off x="6837298" y="1142872"/>
            <a:ext cx="2230501" cy="217652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gas containers"/>
          <p:cNvSpPr/>
          <p:nvPr/>
        </p:nvSpPr>
        <p:spPr>
          <a:xfrm>
            <a:off x="6391275" y="3486150"/>
            <a:ext cx="2600325" cy="260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	Hazards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11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Physical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Hazar</a:t>
            </a:r>
            <a:r>
              <a:rPr spc="10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879600" marR="383540" indent="-342900">
              <a:lnSpc>
                <a:spcPct val="100000"/>
              </a:lnSpc>
              <a:buFont typeface="Arial"/>
              <a:buChar char="•"/>
              <a:tabLst>
                <a:tab pos="1879600" algn="l"/>
              </a:tabLst>
            </a:pPr>
            <a:r>
              <a:rPr i="1" spc="-15" dirty="0">
                <a:latin typeface="Arial"/>
                <a:cs typeface="Arial"/>
              </a:rPr>
              <a:t>Sel</a:t>
            </a:r>
            <a:r>
              <a:rPr i="1" spc="-5" dirty="0">
                <a:latin typeface="Arial"/>
                <a:cs typeface="Arial"/>
              </a:rPr>
              <a:t>f-</a:t>
            </a:r>
            <a:r>
              <a:rPr i="1" spc="-10" dirty="0">
                <a:latin typeface="Arial"/>
                <a:cs typeface="Arial"/>
              </a:rPr>
              <a:t>r</a:t>
            </a:r>
            <a:r>
              <a:rPr i="1" spc="-15" dirty="0">
                <a:latin typeface="Arial"/>
                <a:cs typeface="Arial"/>
              </a:rPr>
              <a:t>e</a:t>
            </a:r>
            <a:r>
              <a:rPr i="1" spc="-20" dirty="0">
                <a:latin typeface="Arial"/>
                <a:cs typeface="Arial"/>
              </a:rPr>
              <a:t>a</a:t>
            </a:r>
            <a:r>
              <a:rPr i="1" spc="-10" dirty="0">
                <a:latin typeface="Arial"/>
                <a:cs typeface="Arial"/>
              </a:rPr>
              <a:t>ctiv</a:t>
            </a:r>
            <a:r>
              <a:rPr i="1" spc="-20" dirty="0">
                <a:latin typeface="Arial"/>
                <a:cs typeface="Arial"/>
              </a:rPr>
              <a:t>e</a:t>
            </a:r>
            <a:r>
              <a:rPr i="1" spc="-5" dirty="0">
                <a:latin typeface="Arial"/>
                <a:cs typeface="Arial"/>
              </a:rPr>
              <a:t> s</a:t>
            </a:r>
            <a:r>
              <a:rPr i="1" spc="-20" dirty="0">
                <a:latin typeface="Arial"/>
                <a:cs typeface="Arial"/>
              </a:rPr>
              <a:t>u</a:t>
            </a:r>
            <a:r>
              <a:rPr i="1" spc="-15" dirty="0">
                <a:latin typeface="Arial"/>
                <a:cs typeface="Arial"/>
              </a:rPr>
              <a:t>bs</a:t>
            </a:r>
            <a:r>
              <a:rPr i="1" spc="-5" dirty="0">
                <a:latin typeface="Arial"/>
                <a:cs typeface="Arial"/>
              </a:rPr>
              <a:t>t</a:t>
            </a:r>
            <a:r>
              <a:rPr i="1" spc="-20" dirty="0">
                <a:latin typeface="Arial"/>
                <a:cs typeface="Arial"/>
              </a:rPr>
              <a:t>a</a:t>
            </a:r>
            <a:r>
              <a:rPr i="1" spc="-15" dirty="0">
                <a:latin typeface="Arial"/>
                <a:cs typeface="Arial"/>
              </a:rPr>
              <a:t>nces </a:t>
            </a:r>
            <a:r>
              <a:rPr i="1" spc="-20" dirty="0">
                <a:latin typeface="Arial"/>
                <a:cs typeface="Arial"/>
              </a:rPr>
              <a:t>&amp;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spc="-15" dirty="0">
                <a:latin typeface="Arial"/>
                <a:cs typeface="Arial"/>
              </a:rPr>
              <a:t>mix</a:t>
            </a:r>
            <a:r>
              <a:rPr i="1" spc="-5" dirty="0">
                <a:latin typeface="Arial"/>
                <a:cs typeface="Arial"/>
              </a:rPr>
              <a:t>t</a:t>
            </a:r>
            <a:r>
              <a:rPr i="1" spc="-20" dirty="0">
                <a:latin typeface="Arial"/>
                <a:cs typeface="Arial"/>
              </a:rPr>
              <a:t>u</a:t>
            </a:r>
            <a:r>
              <a:rPr i="1" spc="-5" dirty="0">
                <a:latin typeface="Arial"/>
                <a:cs typeface="Arial"/>
              </a:rPr>
              <a:t>r</a:t>
            </a:r>
            <a:r>
              <a:rPr i="1" spc="-15" dirty="0">
                <a:latin typeface="Arial"/>
                <a:cs typeface="Arial"/>
              </a:rPr>
              <a:t>es</a:t>
            </a:r>
            <a:r>
              <a:rPr i="1" spc="5" dirty="0">
                <a:latin typeface="Arial"/>
                <a:cs typeface="Arial"/>
              </a:rPr>
              <a:t> </a:t>
            </a:r>
            <a:r>
              <a:rPr i="1" spc="-20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r</a:t>
            </a:r>
            <a:r>
              <a:rPr i="1" spc="-20" dirty="0">
                <a:latin typeface="Arial"/>
                <a:cs typeface="Arial"/>
              </a:rPr>
              <a:t>e</a:t>
            </a:r>
            <a:r>
              <a:rPr i="1" spc="-15" dirty="0">
                <a:latin typeface="Arial"/>
                <a:cs typeface="Arial"/>
              </a:rPr>
              <a:t> th</a:t>
            </a:r>
            <a:r>
              <a:rPr i="1" spc="-10" dirty="0">
                <a:latin typeface="Arial"/>
                <a:cs typeface="Arial"/>
              </a:rPr>
              <a:t>e</a:t>
            </a:r>
            <a:r>
              <a:rPr i="1" spc="-20" dirty="0">
                <a:latin typeface="Arial"/>
                <a:cs typeface="Arial"/>
              </a:rPr>
              <a:t>rm</a:t>
            </a:r>
            <a:r>
              <a:rPr i="1" spc="-15" dirty="0">
                <a:latin typeface="Arial"/>
                <a:cs typeface="Arial"/>
              </a:rPr>
              <a:t>a</a:t>
            </a:r>
            <a:r>
              <a:rPr i="1" spc="-10" dirty="0">
                <a:latin typeface="Arial"/>
                <a:cs typeface="Arial"/>
              </a:rPr>
              <a:t>lly</a:t>
            </a:r>
            <a:r>
              <a:rPr i="1" spc="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u</a:t>
            </a:r>
            <a:r>
              <a:rPr spc="-15" dirty="0">
                <a:latin typeface="Arial"/>
                <a:cs typeface="Arial"/>
              </a:rPr>
              <a:t>ns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20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ble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20" dirty="0">
                <a:latin typeface="Arial"/>
                <a:cs typeface="Arial"/>
              </a:rPr>
              <a:t>q</a:t>
            </a:r>
            <a:r>
              <a:rPr spc="-15" dirty="0">
                <a:latin typeface="Arial"/>
                <a:cs typeface="Arial"/>
              </a:rPr>
              <a:t>uid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or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id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chemi</a:t>
            </a:r>
            <a:r>
              <a:rPr spc="-10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als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li</a:t>
            </a:r>
            <a:r>
              <a:rPr spc="-15" dirty="0">
                <a:latin typeface="Arial"/>
                <a:cs typeface="Arial"/>
              </a:rPr>
              <a:t>able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un</a:t>
            </a:r>
            <a:r>
              <a:rPr spc="-15" dirty="0">
                <a:latin typeface="Arial"/>
                <a:cs typeface="Arial"/>
              </a:rPr>
              <a:t>derg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str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20" dirty="0">
                <a:latin typeface="Arial"/>
                <a:cs typeface="Arial"/>
              </a:rPr>
              <a:t>ng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y e</a:t>
            </a:r>
            <a:r>
              <a:rPr spc="-10" dirty="0">
                <a:latin typeface="Arial"/>
                <a:cs typeface="Arial"/>
              </a:rPr>
              <a:t>x</a:t>
            </a:r>
            <a:r>
              <a:rPr spc="-15" dirty="0">
                <a:latin typeface="Arial"/>
                <a:cs typeface="Arial"/>
              </a:rPr>
              <a:t>ot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5" dirty="0">
                <a:latin typeface="Arial"/>
                <a:cs typeface="Arial"/>
              </a:rPr>
              <a:t>mic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d</a:t>
            </a:r>
            <a:r>
              <a:rPr spc="-15" dirty="0">
                <a:latin typeface="Arial"/>
                <a:cs typeface="Arial"/>
              </a:rPr>
              <a:t>eco</a:t>
            </a:r>
            <a:r>
              <a:rPr spc="-20" dirty="0">
                <a:latin typeface="Arial"/>
                <a:cs typeface="Arial"/>
              </a:rPr>
              <a:t>mp</a:t>
            </a:r>
            <a:r>
              <a:rPr spc="-15" dirty="0">
                <a:latin typeface="Arial"/>
                <a:cs typeface="Arial"/>
              </a:rPr>
              <a:t>os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20" dirty="0">
                <a:latin typeface="Arial"/>
                <a:cs typeface="Arial"/>
              </a:rPr>
              <a:t>n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v</a:t>
            </a:r>
            <a:r>
              <a:rPr spc="-20" dirty="0">
                <a:latin typeface="Arial"/>
                <a:cs typeface="Arial"/>
              </a:rPr>
              <a:t>en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with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-15" dirty="0">
                <a:latin typeface="Arial"/>
                <a:cs typeface="Arial"/>
              </a:rPr>
              <a:t>u</a:t>
            </a:r>
            <a:r>
              <a:rPr spc="-10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 pa</a:t>
            </a:r>
            <a:r>
              <a:rPr spc="-10" dirty="0">
                <a:latin typeface="Arial"/>
                <a:cs typeface="Arial"/>
              </a:rPr>
              <a:t>rt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20" dirty="0">
                <a:latin typeface="Arial"/>
                <a:cs typeface="Arial"/>
              </a:rPr>
              <a:t>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2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ox</a:t>
            </a:r>
            <a:r>
              <a:rPr spc="-10" dirty="0">
                <a:latin typeface="Arial"/>
                <a:cs typeface="Arial"/>
              </a:rPr>
              <a:t>y</a:t>
            </a:r>
            <a:r>
              <a:rPr spc="-20" dirty="0">
                <a:latin typeface="Arial"/>
                <a:cs typeface="Arial"/>
              </a:rPr>
              <a:t>g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2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</a:t>
            </a:r>
            <a:r>
              <a:rPr spc="-2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)</a:t>
            </a:r>
            <a:r>
              <a:rPr spc="-10" dirty="0">
                <a:latin typeface="Arial"/>
                <a:cs typeface="Arial"/>
              </a:rPr>
              <a:t>.</a:t>
            </a:r>
          </a:p>
          <a:p>
            <a:pPr marL="1879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1879600" algn="l"/>
              </a:tabLst>
            </a:pPr>
            <a:r>
              <a:rPr spc="-15" dirty="0">
                <a:latin typeface="Arial"/>
                <a:cs typeface="Arial"/>
              </a:rPr>
              <a:t>Divid</a:t>
            </a:r>
            <a:r>
              <a:rPr spc="-20" dirty="0">
                <a:latin typeface="Arial"/>
                <a:cs typeface="Arial"/>
              </a:rPr>
              <a:t>ed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in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6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cate</a:t>
            </a:r>
            <a:r>
              <a:rPr spc="-20" dirty="0">
                <a:latin typeface="Arial"/>
                <a:cs typeface="Arial"/>
              </a:rPr>
              <a:t>go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5" dirty="0">
                <a:latin typeface="Arial"/>
                <a:cs typeface="Arial"/>
              </a:rPr>
              <a:t>ies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milar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tho</a:t>
            </a:r>
            <a:r>
              <a:rPr spc="-10" dirty="0">
                <a:latin typeface="Arial"/>
                <a:cs typeface="Arial"/>
              </a:rPr>
              <a:t>s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i</a:t>
            </a:r>
            <a:r>
              <a:rPr spc="-20" dirty="0">
                <a:latin typeface="Arial"/>
                <a:cs typeface="Arial"/>
              </a:rPr>
              <a:t>n</a:t>
            </a:r>
          </a:p>
          <a:p>
            <a:pPr marL="1879600">
              <a:lnSpc>
                <a:spcPct val="100000"/>
              </a:lnSpc>
            </a:pPr>
            <a:r>
              <a:rPr spc="-15" dirty="0">
                <a:latin typeface="Arial"/>
                <a:cs typeface="Arial"/>
              </a:rPr>
              <a:t>the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nsp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se</a:t>
            </a:r>
            <a:r>
              <a:rPr spc="-10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tor</a:t>
            </a:r>
          </a:p>
          <a:p>
            <a:pPr marL="1879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1879600" algn="l"/>
              </a:tabLst>
            </a:pPr>
            <a:r>
              <a:rPr spc="-20" dirty="0">
                <a:latin typeface="Arial"/>
                <a:cs typeface="Arial"/>
              </a:rPr>
              <a:t>Exc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20" dirty="0">
                <a:latin typeface="Arial"/>
                <a:cs typeface="Arial"/>
              </a:rPr>
              <a:t>u</a:t>
            </a:r>
            <a:r>
              <a:rPr spc="-15" dirty="0">
                <a:latin typeface="Arial"/>
                <a:cs typeface="Arial"/>
              </a:rPr>
              <a:t>des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xi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iz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5" dirty="0">
                <a:latin typeface="Arial"/>
                <a:cs typeface="Arial"/>
              </a:rPr>
              <a:t>s,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g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p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15" dirty="0">
                <a:latin typeface="Arial"/>
                <a:cs typeface="Arial"/>
              </a:rPr>
              <a:t>ox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20" dirty="0">
                <a:latin typeface="Arial"/>
                <a:cs typeface="Arial"/>
              </a:rPr>
              <a:t>d</a:t>
            </a:r>
            <a:r>
              <a:rPr spc="-15" dirty="0">
                <a:latin typeface="Arial"/>
                <a:cs typeface="Arial"/>
              </a:rPr>
              <a:t>es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20" dirty="0">
                <a:latin typeface="Arial"/>
                <a:cs typeface="Arial"/>
              </a:rPr>
              <a:t>d</a:t>
            </a:r>
          </a:p>
          <a:p>
            <a:pPr marL="1879600">
              <a:lnSpc>
                <a:spcPct val="100000"/>
              </a:lnSpc>
            </a:pP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x</a:t>
            </a:r>
            <a:r>
              <a:rPr spc="-15" dirty="0">
                <a:latin typeface="Arial"/>
                <a:cs typeface="Arial"/>
              </a:rPr>
              <a:t>plosi</a:t>
            </a:r>
            <a:r>
              <a:rPr spc="-10" dirty="0">
                <a:latin typeface="Arial"/>
                <a:cs typeface="Arial"/>
              </a:rPr>
              <a:t>v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s.</a:t>
            </a:r>
          </a:p>
        </p:txBody>
      </p:sp>
      <p:sp>
        <p:nvSpPr>
          <p:cNvPr id="4" name="object 4" title="Picture of self reactive fire"/>
          <p:cNvSpPr/>
          <p:nvPr/>
        </p:nvSpPr>
        <p:spPr>
          <a:xfrm>
            <a:off x="23812" y="2168297"/>
            <a:ext cx="1723641" cy="252125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lammable pictogram"/>
          <p:cNvSpPr/>
          <p:nvPr/>
        </p:nvSpPr>
        <p:spPr>
          <a:xfrm>
            <a:off x="0" y="0"/>
            <a:ext cx="1143000" cy="10858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4425" y="348852"/>
            <a:ext cx="41395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dirty="0">
                <a:latin typeface="Arial"/>
                <a:cs typeface="Arial"/>
              </a:rPr>
              <a:t>Physical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47185"/>
            <a:ext cx="6418580" cy="427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937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Pyro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ic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Solids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/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ans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so</a:t>
            </a:r>
            <a:r>
              <a:rPr sz="2800" i="1" spc="-10" dirty="0">
                <a:latin typeface="Arial"/>
                <a:cs typeface="Arial"/>
              </a:rPr>
              <a:t>lid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or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l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q</a:t>
            </a:r>
            <a:r>
              <a:rPr sz="2800" i="1" spc="-15" dirty="0">
                <a:latin typeface="Arial"/>
                <a:cs typeface="Arial"/>
              </a:rPr>
              <a:t>uid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“wh</a:t>
            </a:r>
            <a:r>
              <a:rPr sz="2800" i="1" spc="-10" dirty="0">
                <a:latin typeface="Arial"/>
                <a:cs typeface="Arial"/>
              </a:rPr>
              <a:t>ic</a:t>
            </a:r>
            <a:r>
              <a:rPr sz="2800" i="1" spc="-15" dirty="0">
                <a:latin typeface="Arial"/>
                <a:cs typeface="Arial"/>
              </a:rPr>
              <a:t>h,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mall quant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es,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15" dirty="0">
                <a:latin typeface="Arial"/>
                <a:cs typeface="Arial"/>
              </a:rPr>
              <a:t>iable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ign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hin</a:t>
            </a:r>
            <a:r>
              <a:rPr sz="2800" spc="-10" dirty="0">
                <a:latin typeface="Arial"/>
                <a:cs typeface="Arial"/>
              </a:rPr>
              <a:t> fiv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minutes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omi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”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Mild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pyrophoric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 be han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the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ir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rief peri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time.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One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ory 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a pyrophoric liquid"/>
          <p:cNvSpPr/>
          <p:nvPr/>
        </p:nvSpPr>
        <p:spPr>
          <a:xfrm>
            <a:off x="6858000" y="3124200"/>
            <a:ext cx="2133600" cy="2971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a pyrophoric solid"/>
          <p:cNvSpPr/>
          <p:nvPr/>
        </p:nvSpPr>
        <p:spPr>
          <a:xfrm>
            <a:off x="6553200" y="1143000"/>
            <a:ext cx="2438400" cy="18288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flammable pictogram"/>
          <p:cNvSpPr/>
          <p:nvPr/>
        </p:nvSpPr>
        <p:spPr>
          <a:xfrm>
            <a:off x="0" y="0"/>
            <a:ext cx="1143000" cy="10858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/>
              <a:t>Physical	</a:t>
            </a:r>
            <a:r>
              <a:rPr lang="en-US" dirty="0" smtClean="0"/>
              <a:t>  Hazards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115">
              <a:lnSpc>
                <a:spcPts val="4285"/>
              </a:lnSpc>
            </a:pPr>
            <a:r>
              <a:rPr dirty="0" smtClean="0">
                <a:latin typeface="Arial"/>
                <a:cs typeface="Arial"/>
              </a:rPr>
              <a:t>Physical</a:t>
            </a:r>
            <a:r>
              <a:rPr spc="-10"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Hazar</a:t>
            </a:r>
            <a:r>
              <a:rPr spc="10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…</a:t>
            </a:r>
            <a:r>
              <a:rPr lang="en-US" dirty="0" smtClean="0">
                <a:latin typeface="Arial"/>
                <a:cs typeface="Arial"/>
              </a:rPr>
              <a:t>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04513"/>
            <a:ext cx="8481695" cy="256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5" dirty="0">
                <a:latin typeface="Arial"/>
                <a:cs typeface="Arial"/>
              </a:rPr>
              <a:t>Sel</a:t>
            </a:r>
            <a:r>
              <a:rPr sz="2800" u="heavy" spc="-5" dirty="0">
                <a:latin typeface="Arial"/>
                <a:cs typeface="Arial"/>
              </a:rPr>
              <a:t>f-</a:t>
            </a:r>
            <a:r>
              <a:rPr sz="2800" u="heavy" spc="-20" dirty="0">
                <a:latin typeface="Arial"/>
                <a:cs typeface="Arial"/>
              </a:rPr>
              <a:t>Hea</a:t>
            </a:r>
            <a:r>
              <a:rPr sz="2800" u="heavy" spc="-5" dirty="0">
                <a:latin typeface="Arial"/>
                <a:cs typeface="Arial"/>
              </a:rPr>
              <a:t>t</a:t>
            </a:r>
            <a:r>
              <a:rPr sz="2800" u="heavy" spc="-10" dirty="0">
                <a:latin typeface="Arial"/>
                <a:cs typeface="Arial"/>
              </a:rPr>
              <a:t>i</a:t>
            </a:r>
            <a:r>
              <a:rPr sz="2800" u="heavy" spc="-15" dirty="0">
                <a:latin typeface="Arial"/>
                <a:cs typeface="Arial"/>
              </a:rPr>
              <a:t>n</a:t>
            </a:r>
            <a:r>
              <a:rPr sz="2800" u="heavy" spc="-20" dirty="0">
                <a:latin typeface="Arial"/>
                <a:cs typeface="Arial"/>
              </a:rPr>
              <a:t>g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Sub</a:t>
            </a:r>
            <a:r>
              <a:rPr sz="2800" u="heavy" spc="-10" dirty="0">
                <a:latin typeface="Arial"/>
                <a:cs typeface="Arial"/>
              </a:rPr>
              <a:t>s</a:t>
            </a:r>
            <a:r>
              <a:rPr sz="2800" u="heavy" spc="-15" dirty="0">
                <a:latin typeface="Arial"/>
                <a:cs typeface="Arial"/>
              </a:rPr>
              <a:t>ta</a:t>
            </a:r>
            <a:r>
              <a:rPr sz="2800" u="heavy" spc="-10" dirty="0">
                <a:latin typeface="Arial"/>
                <a:cs typeface="Arial"/>
              </a:rPr>
              <a:t>n</a:t>
            </a:r>
            <a:r>
              <a:rPr sz="2800" u="heavy" spc="-15" dirty="0">
                <a:latin typeface="Arial"/>
                <a:cs typeface="Arial"/>
              </a:rPr>
              <a:t>ces &amp; Mixtu</a:t>
            </a:r>
            <a:r>
              <a:rPr sz="2800" u="heavy" spc="-10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756285" marR="5080" indent="-286385">
              <a:lnSpc>
                <a:spcPct val="901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ds,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 than pyroph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ric,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reacti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air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 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thout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ergy su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f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t. (</a:t>
            </a:r>
            <a:r>
              <a:rPr sz="2400" spc="-1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wo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categ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ries)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Arial"/>
              <a:buChar char="–"/>
            </a:pPr>
            <a:endParaRPr sz="3250">
              <a:latin typeface="Times New Roman"/>
              <a:cs typeface="Times New Roman"/>
            </a:endParaRPr>
          </a:p>
          <a:p>
            <a:pPr marL="756285" marR="140970" indent="-286385">
              <a:lnSpc>
                <a:spcPts val="259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amounts of material 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ds of time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a self heating mixture"/>
          <p:cNvSpPr/>
          <p:nvPr/>
        </p:nvSpPr>
        <p:spPr>
          <a:xfrm>
            <a:off x="6230873" y="4267136"/>
            <a:ext cx="2836926" cy="1824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self heatin substance"/>
          <p:cNvSpPr/>
          <p:nvPr/>
        </p:nvSpPr>
        <p:spPr>
          <a:xfrm>
            <a:off x="990600" y="3932301"/>
            <a:ext cx="4267200" cy="21636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flammable pictogram"/>
          <p:cNvSpPr/>
          <p:nvPr/>
        </p:nvSpPr>
        <p:spPr>
          <a:xfrm>
            <a:off x="0" y="0"/>
            <a:ext cx="1143000" cy="10858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75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Physical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Hazards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…</a:t>
            </a:r>
            <a:r>
              <a:rPr lang="en-US" dirty="0" smtClean="0">
                <a:latin typeface="Arial"/>
                <a:cs typeface="Arial"/>
              </a:rPr>
              <a:t>   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234485"/>
            <a:ext cx="8080375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5160010" algn="l"/>
              </a:tabLst>
            </a:pPr>
            <a:r>
              <a:rPr sz="2800" b="1" i="1" spc="-20" dirty="0">
                <a:latin typeface="Arial"/>
                <a:cs typeface="Arial"/>
              </a:rPr>
              <a:t>S</a:t>
            </a:r>
            <a:r>
              <a:rPr sz="2800" b="1" i="1" spc="-30" dirty="0">
                <a:latin typeface="Arial"/>
                <a:cs typeface="Arial"/>
              </a:rPr>
              <a:t>u</a:t>
            </a:r>
            <a:r>
              <a:rPr sz="2800" b="1" i="1" spc="-15" dirty="0">
                <a:latin typeface="Arial"/>
                <a:cs typeface="Arial"/>
              </a:rPr>
              <a:t>bsta</a:t>
            </a:r>
            <a:r>
              <a:rPr sz="2800" b="1" i="1" spc="-20" dirty="0">
                <a:latin typeface="Arial"/>
                <a:cs typeface="Arial"/>
              </a:rPr>
              <a:t>nces</a:t>
            </a:r>
            <a:r>
              <a:rPr sz="2800" b="1" i="1" spc="40" dirty="0">
                <a:latin typeface="Arial"/>
                <a:cs typeface="Arial"/>
              </a:rPr>
              <a:t> </a:t>
            </a:r>
            <a:r>
              <a:rPr sz="2800" b="1" i="1" spc="-25" dirty="0">
                <a:latin typeface="Arial"/>
                <a:cs typeface="Arial"/>
              </a:rPr>
              <a:t>&amp;</a:t>
            </a:r>
            <a:r>
              <a:rPr sz="2800" b="1" i="1" spc="-5" dirty="0">
                <a:latin typeface="Arial"/>
                <a:cs typeface="Arial"/>
              </a:rPr>
              <a:t> </a:t>
            </a:r>
            <a:r>
              <a:rPr sz="2800" b="1" i="1" spc="-55" dirty="0">
                <a:latin typeface="Arial"/>
                <a:cs typeface="Arial"/>
              </a:rPr>
              <a:t>M</a:t>
            </a:r>
            <a:r>
              <a:rPr sz="2800" b="1" i="1" spc="-15" dirty="0">
                <a:latin typeface="Arial"/>
                <a:cs typeface="Arial"/>
              </a:rPr>
              <a:t>ix</a:t>
            </a:r>
            <a:r>
              <a:rPr sz="2800" b="1" i="1" dirty="0">
                <a:latin typeface="Arial"/>
                <a:cs typeface="Arial"/>
              </a:rPr>
              <a:t>t</a:t>
            </a:r>
            <a:r>
              <a:rPr sz="2800" b="1" i="1" spc="-15" dirty="0">
                <a:latin typeface="Arial"/>
                <a:cs typeface="Arial"/>
              </a:rPr>
              <a:t>ures</a:t>
            </a:r>
            <a:r>
              <a:rPr sz="2800" b="1" i="1" spc="40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which</a:t>
            </a:r>
            <a:r>
              <a:rPr sz="2800" b="1" i="1" spc="15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in contac</a:t>
            </a:r>
            <a:r>
              <a:rPr sz="2800" b="1" i="1" spc="-10" dirty="0">
                <a:latin typeface="Arial"/>
                <a:cs typeface="Arial"/>
              </a:rPr>
              <a:t>t</a:t>
            </a:r>
            <a:r>
              <a:rPr sz="2800" b="1" i="1" spc="25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with wate</a:t>
            </a:r>
            <a:r>
              <a:rPr sz="2800" b="1" i="1" spc="-170" dirty="0">
                <a:latin typeface="Arial"/>
                <a:cs typeface="Arial"/>
              </a:rPr>
              <a:t>r</a:t>
            </a:r>
            <a:r>
              <a:rPr sz="2800" b="1" i="1" spc="-10" dirty="0">
                <a:latin typeface="Arial"/>
                <a:cs typeface="Arial"/>
              </a:rPr>
              <a:t>,</a:t>
            </a:r>
            <a:r>
              <a:rPr sz="2800" b="1" i="1" spc="-5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Emit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Flammable</a:t>
            </a:r>
            <a:r>
              <a:rPr sz="2800" b="1" i="1" spc="15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Gas</a:t>
            </a:r>
            <a:r>
              <a:rPr sz="2800" b="1" i="1" dirty="0">
                <a:latin typeface="Arial"/>
                <a:cs typeface="Arial"/>
              </a:rPr>
              <a:t>	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5" dirty="0">
                <a:latin typeface="Arial"/>
                <a:cs typeface="Arial"/>
              </a:rPr>
              <a:t>r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5" dirty="0">
                <a:latin typeface="Arial"/>
                <a:cs typeface="Arial"/>
              </a:rPr>
              <a:t> s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id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or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l</a:t>
            </a:r>
            <a:r>
              <a:rPr sz="2800" i="1" spc="-5" dirty="0">
                <a:latin typeface="Arial"/>
                <a:cs typeface="Arial"/>
              </a:rPr>
              <a:t>i</a:t>
            </a:r>
            <a:r>
              <a:rPr sz="2800" i="1" spc="-20" dirty="0">
                <a:latin typeface="Arial"/>
                <a:cs typeface="Arial"/>
              </a:rPr>
              <a:t>q</a:t>
            </a:r>
            <a:r>
              <a:rPr sz="2800" i="1" spc="-15" dirty="0">
                <a:latin typeface="Arial"/>
                <a:cs typeface="Arial"/>
              </a:rPr>
              <a:t>uid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h,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ntera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wate</a:t>
            </a:r>
            <a:r>
              <a:rPr sz="2800" spc="-16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li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nta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amm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mma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ases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40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rie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fire"/>
          <p:cNvSpPr/>
          <p:nvPr/>
        </p:nvSpPr>
        <p:spPr>
          <a:xfrm>
            <a:off x="6629400" y="3510915"/>
            <a:ext cx="2333117" cy="2585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lammable pictogram"/>
          <p:cNvSpPr/>
          <p:nvPr/>
        </p:nvSpPr>
        <p:spPr>
          <a:xfrm>
            <a:off x="0" y="0"/>
            <a:ext cx="1143000" cy="10858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11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Physical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Haz</a:t>
            </a:r>
            <a:r>
              <a:rPr spc="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rds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…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77741"/>
            <a:ext cx="6074410" cy="452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051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Cor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20" dirty="0">
                <a:latin typeface="Arial"/>
                <a:cs typeface="Arial"/>
              </a:rPr>
              <a:t>o</a:t>
            </a:r>
            <a:r>
              <a:rPr sz="2800" u="heavy" spc="-10" dirty="0">
                <a:latin typeface="Arial"/>
                <a:cs typeface="Arial"/>
              </a:rPr>
              <a:t>siv</a:t>
            </a:r>
            <a:r>
              <a:rPr sz="2800" u="heavy" spc="-20" dirty="0">
                <a:latin typeface="Arial"/>
                <a:cs typeface="Arial"/>
              </a:rPr>
              <a:t>e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to</a:t>
            </a:r>
            <a:r>
              <a:rPr sz="2800" u="heavy" spc="-1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Met</a:t>
            </a:r>
            <a:r>
              <a:rPr sz="2800" u="heavy" spc="-15" dirty="0">
                <a:latin typeface="Arial"/>
                <a:cs typeface="Arial"/>
              </a:rPr>
              <a:t>als</a:t>
            </a:r>
            <a:r>
              <a:rPr sz="2800" u="heavy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“m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 will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dam</a:t>
            </a:r>
            <a:r>
              <a:rPr sz="2800" spc="-15" dirty="0">
                <a:latin typeface="Arial"/>
                <a:cs typeface="Arial"/>
              </a:rPr>
              <a:t>age,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ls”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One 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tegor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Font typeface="Arial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u="heavy" spc="-20" dirty="0">
                <a:latin typeface="Arial"/>
                <a:cs typeface="Arial"/>
              </a:rPr>
              <a:t>Orga</a:t>
            </a:r>
            <a:r>
              <a:rPr sz="2800" u="heavy" spc="-15" dirty="0">
                <a:latin typeface="Arial"/>
                <a:cs typeface="Arial"/>
              </a:rPr>
              <a:t>nic</a:t>
            </a:r>
            <a:r>
              <a:rPr sz="2800" u="heavy" spc="-5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Pero</a:t>
            </a:r>
            <a:r>
              <a:rPr sz="2800" u="heavy" spc="-10" dirty="0">
                <a:latin typeface="Arial"/>
                <a:cs typeface="Arial"/>
              </a:rPr>
              <a:t>x</a:t>
            </a:r>
            <a:r>
              <a:rPr sz="2800" u="heavy" spc="-15" dirty="0">
                <a:latin typeface="Arial"/>
                <a:cs typeface="Arial"/>
              </a:rPr>
              <a:t>ides</a:t>
            </a:r>
            <a:endParaRPr sz="2800">
              <a:latin typeface="Arial"/>
              <a:cs typeface="Arial"/>
            </a:endParaRPr>
          </a:p>
          <a:p>
            <a:pPr marL="756285" marR="271145" lvl="1" indent="-286385">
              <a:lnSpc>
                <a:spcPts val="23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  <a:tab pos="2503170" algn="l"/>
              </a:tabLst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ic 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soli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can dec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mpose	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osiv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8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burn rap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 be sens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react 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gerous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 other chemica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59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7 cate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ori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sim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ort sector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corrosive pictogram"/>
          <p:cNvSpPr/>
          <p:nvPr/>
        </p:nvSpPr>
        <p:spPr>
          <a:xfrm>
            <a:off x="0" y="63"/>
            <a:ext cx="1143000" cy="10429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an explosion "/>
          <p:cNvSpPr/>
          <p:nvPr/>
        </p:nvSpPr>
        <p:spPr>
          <a:xfrm>
            <a:off x="6705600" y="3867150"/>
            <a:ext cx="228600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title="Picture of a penny in a corrosive chemical"/>
          <p:cNvSpPr/>
          <p:nvPr/>
        </p:nvSpPr>
        <p:spPr>
          <a:xfrm>
            <a:off x="6553200" y="1143000"/>
            <a:ext cx="2438400" cy="22415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8197" y="4921041"/>
            <a:ext cx="58350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ols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537047"/>
            <a:ext cx="122174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054324"/>
            <a:ext cx="2690656" cy="296544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936"/>
            <a:ext cx="9143999" cy="6915872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Label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78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6245">
              <a:lnSpc>
                <a:spcPct val="100000"/>
              </a:lnSpc>
            </a:pPr>
            <a:r>
              <a:rPr dirty="0"/>
              <a:t>Product</a:t>
            </a:r>
            <a:r>
              <a:rPr spc="-15" dirty="0"/>
              <a:t> </a:t>
            </a:r>
            <a:r>
              <a:rPr dirty="0"/>
              <a:t>Identifier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77741"/>
            <a:ext cx="8337550" cy="2258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States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al,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ents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bute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mixture.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3450">
              <a:latin typeface="Times New Roman"/>
              <a:cs typeface="Times New Roman"/>
            </a:endParaRPr>
          </a:p>
          <a:p>
            <a:pPr marL="355600" marR="930275" indent="-342900">
              <a:lnSpc>
                <a:spcPts val="269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Uniq</a:t>
            </a:r>
            <a:r>
              <a:rPr sz="2800" spc="-20" dirty="0">
                <a:latin typeface="Arial"/>
                <a:cs typeface="Arial"/>
              </a:rPr>
              <a:t>ue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ans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et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can of acetone"/>
          <p:cNvSpPr/>
          <p:nvPr/>
        </p:nvSpPr>
        <p:spPr>
          <a:xfrm>
            <a:off x="7162800" y="3581400"/>
            <a:ext cx="1757426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58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Supplier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0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674"/>
            <a:ext cx="9124517" cy="6872674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What is 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2285" y="4921041"/>
            <a:ext cx="2889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GHS </a:t>
            </a:r>
            <a:r>
              <a:rPr sz="2800" spc="-10" dirty="0">
                <a:latin typeface="Arial"/>
                <a:cs typeface="Arial"/>
              </a:rPr>
              <a:t>- </a:t>
            </a:r>
            <a:r>
              <a:rPr sz="2800" spc="-15" dirty="0">
                <a:latin typeface="Arial"/>
                <a:cs typeface="Arial"/>
              </a:rPr>
              <a:t>Picto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3073749"/>
            <a:ext cx="31203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These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Title 20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New GHS Pictograms</a:t>
            </a:r>
            <a:endParaRPr lang="en-US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60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159443"/>
            <a:ext cx="2562519" cy="226104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936"/>
            <a:ext cx="9143999" cy="6886936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Pictograms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857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344"/>
            <a:ext cx="9144000" cy="6912344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2895600" y="282812"/>
            <a:ext cx="3810000" cy="553998"/>
          </a:xfrm>
        </p:spPr>
        <p:txBody>
          <a:bodyPr/>
          <a:lstStyle/>
          <a:p>
            <a:r>
              <a:rPr lang="en-US" dirty="0" smtClean="0"/>
              <a:t>Pictograms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48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926"/>
            <a:ext cx="9144000" cy="6877926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GHS Pictograms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095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341" y="145906"/>
            <a:ext cx="54381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45535" algn="l"/>
                <a:tab pos="4077335" algn="l"/>
              </a:tabLst>
            </a:pPr>
            <a:r>
              <a:rPr sz="3600" dirty="0">
                <a:latin typeface="Arial"/>
                <a:cs typeface="Arial"/>
              </a:rPr>
              <a:t>Pictogram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Shape	&amp;	C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lour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Pictogram shape and </a:t>
            </a:r>
            <a:r>
              <a:rPr lang="en-US" dirty="0" err="1" smtClean="0"/>
              <a:t>colour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64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191813"/>
            <a:ext cx="8284209" cy="341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Wingdings"/>
              <a:buChar char=""/>
            </a:pPr>
            <a:endParaRPr sz="380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302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other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secto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tog</a:t>
            </a:r>
            <a:r>
              <a:rPr sz="2800" spc="-20" dirty="0">
                <a:latin typeface="Arial"/>
                <a:cs typeface="Arial"/>
              </a:rPr>
              <a:t>rams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black s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mb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ac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 fra</a:t>
            </a:r>
            <a:r>
              <a:rPr sz="2800" spc="-20" dirty="0">
                <a:latin typeface="Arial"/>
                <a:cs typeface="Arial"/>
              </a:rPr>
              <a:t>me.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Wingdings"/>
              <a:buChar char="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transport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ctogra</a:t>
            </a:r>
            <a:r>
              <a:rPr sz="2800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R="21590" algn="ctr">
              <a:lnSpc>
                <a:spcPts val="3190"/>
              </a:lnSpc>
            </a:pPr>
            <a:r>
              <a:rPr sz="2800" spc="-10" dirty="0">
                <a:latin typeface="Arial"/>
                <a:cs typeface="Arial"/>
              </a:rPr>
              <a:t>appears,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HS</a:t>
            </a:r>
            <a:r>
              <a:rPr sz="2800" spc="-10" dirty="0">
                <a:latin typeface="Arial"/>
                <a:cs typeface="Arial"/>
              </a:rPr>
              <a:t> pictogra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shoul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no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appea</a:t>
            </a:r>
            <a:r>
              <a:rPr sz="2800" spc="-16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Transport Pictograms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09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172"/>
            <a:ext cx="9144000" cy="6912344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Signal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863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172"/>
            <a:ext cx="9144000" cy="6885172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Pause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09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8489" y="4921041"/>
            <a:ext cx="41967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8535" algn="l"/>
              </a:tabLst>
            </a:pPr>
            <a:r>
              <a:rPr sz="2800" spc="-25" dirty="0">
                <a:latin typeface="Arial"/>
                <a:cs typeface="Arial"/>
              </a:rPr>
              <a:t>GHS	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2460847"/>
            <a:ext cx="293624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… On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title="Picture of hazard label"/>
          <p:cNvSpPr/>
          <p:nvPr/>
        </p:nvSpPr>
        <p:spPr>
          <a:xfrm>
            <a:off x="5943600" y="1523872"/>
            <a:ext cx="2590800" cy="18907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GHS Hazard statements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68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6863" y="377300"/>
            <a:ext cx="393890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Hazard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Statements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Hazard Statements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69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344213"/>
            <a:ext cx="8451215" cy="464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9245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ria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967105" indent="-342900">
              <a:lnSpc>
                <a:spcPts val="302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si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hazard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bes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 ha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ts val="3020"/>
              </a:lnSpc>
              <a:spcBef>
                <a:spcPts val="675"/>
              </a:spcBef>
              <a:buFont typeface="Arial"/>
              <a:buChar char="•"/>
              <a:tabLst>
                <a:tab pos="756920" algn="l"/>
              </a:tabLst>
            </a:pPr>
            <a:r>
              <a:rPr sz="2800" i="1" spc="-15" dirty="0">
                <a:latin typeface="Arial"/>
                <a:cs typeface="Arial"/>
              </a:rPr>
              <a:t>“Hig</a:t>
            </a:r>
            <a:r>
              <a:rPr sz="2800" i="1" spc="-20" dirty="0">
                <a:latin typeface="Arial"/>
                <a:cs typeface="Arial"/>
              </a:rPr>
              <a:t>h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15" dirty="0">
                <a:latin typeface="Arial"/>
                <a:cs typeface="Arial"/>
              </a:rPr>
              <a:t>y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Flamma</a:t>
            </a:r>
            <a:r>
              <a:rPr sz="2800" i="1" spc="-10" dirty="0">
                <a:latin typeface="Arial"/>
                <a:cs typeface="Arial"/>
              </a:rPr>
              <a:t>bl</a:t>
            </a:r>
            <a:r>
              <a:rPr sz="2800" i="1" spc="-15" dirty="0">
                <a:latin typeface="Arial"/>
                <a:cs typeface="Arial"/>
              </a:rPr>
              <a:t>e</a:t>
            </a:r>
            <a:r>
              <a:rPr sz="2800" i="1" spc="-10" dirty="0">
                <a:latin typeface="Arial"/>
                <a:cs typeface="Arial"/>
              </a:rPr>
              <a:t>,”</a:t>
            </a:r>
            <a:r>
              <a:rPr sz="2800" i="1" spc="2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“Un</a:t>
            </a:r>
            <a:r>
              <a:rPr sz="2800" i="1" spc="-5" dirty="0">
                <a:latin typeface="Arial"/>
                <a:cs typeface="Arial"/>
              </a:rPr>
              <a:t>s</a:t>
            </a:r>
            <a:r>
              <a:rPr sz="2800" i="1" spc="-15" dirty="0">
                <a:latin typeface="Arial"/>
                <a:cs typeface="Arial"/>
              </a:rPr>
              <a:t>ta</a:t>
            </a:r>
            <a:r>
              <a:rPr sz="2800" i="1" spc="-10" dirty="0">
                <a:latin typeface="Arial"/>
                <a:cs typeface="Arial"/>
              </a:rPr>
              <a:t>b</a:t>
            </a:r>
            <a:r>
              <a:rPr sz="2800" i="1" spc="-15" dirty="0">
                <a:latin typeface="Arial"/>
                <a:cs typeface="Arial"/>
              </a:rPr>
              <a:t>le</a:t>
            </a:r>
            <a:r>
              <a:rPr sz="2800" i="1" spc="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Exp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0" dirty="0">
                <a:latin typeface="Arial"/>
                <a:cs typeface="Arial"/>
              </a:rPr>
              <a:t>siv</a:t>
            </a:r>
            <a:r>
              <a:rPr sz="2800" i="1" spc="-15" dirty="0">
                <a:latin typeface="Arial"/>
                <a:cs typeface="Arial"/>
              </a:rPr>
              <a:t>e,”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10" dirty="0">
                <a:latin typeface="Arial"/>
                <a:cs typeface="Arial"/>
              </a:rPr>
              <a:t>“</a:t>
            </a:r>
            <a:r>
              <a:rPr sz="2800" i="1" spc="-275" dirty="0">
                <a:latin typeface="Arial"/>
                <a:cs typeface="Arial"/>
              </a:rPr>
              <a:t>T</a:t>
            </a:r>
            <a:r>
              <a:rPr sz="2800" i="1" spc="-20" dirty="0">
                <a:latin typeface="Arial"/>
                <a:cs typeface="Arial"/>
              </a:rPr>
              <a:t>o</a:t>
            </a:r>
            <a:r>
              <a:rPr sz="2800" i="1" spc="-10" dirty="0">
                <a:latin typeface="Arial"/>
                <a:cs typeface="Arial"/>
              </a:rPr>
              <a:t>x</a:t>
            </a:r>
            <a:r>
              <a:rPr sz="2800" i="1" spc="-15" dirty="0">
                <a:latin typeface="Arial"/>
                <a:cs typeface="Arial"/>
              </a:rPr>
              <a:t>ic</a:t>
            </a:r>
            <a:r>
              <a:rPr sz="2800" i="1" spc="-10" dirty="0">
                <a:latin typeface="Arial"/>
                <a:cs typeface="Arial"/>
              </a:rPr>
              <a:t> if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Inh</a:t>
            </a:r>
            <a:r>
              <a:rPr sz="2800" i="1" spc="-20" dirty="0">
                <a:latin typeface="Arial"/>
                <a:cs typeface="Arial"/>
              </a:rPr>
              <a:t>a</a:t>
            </a:r>
            <a:r>
              <a:rPr sz="2800" i="1" spc="-5" dirty="0">
                <a:latin typeface="Arial"/>
                <a:cs typeface="Arial"/>
              </a:rPr>
              <a:t>l</a:t>
            </a:r>
            <a:r>
              <a:rPr sz="2800" i="1" spc="-20" dirty="0">
                <a:latin typeface="Arial"/>
                <a:cs typeface="Arial"/>
              </a:rPr>
              <a:t>e</a:t>
            </a:r>
            <a:r>
              <a:rPr sz="2800" i="1" spc="-15" dirty="0">
                <a:latin typeface="Arial"/>
                <a:cs typeface="Arial"/>
              </a:rPr>
              <a:t>d</a:t>
            </a:r>
            <a:r>
              <a:rPr sz="2800" i="1" spc="-10" dirty="0">
                <a:latin typeface="Arial"/>
                <a:cs typeface="Arial"/>
              </a:rPr>
              <a:t>”.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3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There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typ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si</a:t>
            </a:r>
            <a:r>
              <a:rPr sz="2800" spc="-10" dirty="0">
                <a:latin typeface="Arial"/>
                <a:cs typeface="Arial"/>
              </a:rPr>
              <a:t>cal, </a:t>
            </a:r>
            <a:r>
              <a:rPr sz="2800" spc="-15" dirty="0">
                <a:latin typeface="Arial"/>
                <a:cs typeface="Arial"/>
              </a:rPr>
              <a:t>Heal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190"/>
              </a:lnSpc>
            </a:pPr>
            <a:r>
              <a:rPr sz="2800" spc="-20" dirty="0">
                <a:latin typeface="Arial"/>
                <a:cs typeface="Arial"/>
              </a:rPr>
              <a:t>Env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315">
              <a:lnSpc>
                <a:spcPts val="4285"/>
              </a:lnSpc>
              <a:tabLst>
                <a:tab pos="7270750" algn="l"/>
                <a:tab pos="7727950" algn="l"/>
              </a:tabLst>
            </a:pPr>
            <a:r>
              <a:rPr dirty="0"/>
              <a:t>What	is	</a:t>
            </a:r>
            <a:r>
              <a:rPr spc="-15" dirty="0"/>
              <a:t>G</a:t>
            </a:r>
            <a:r>
              <a:rPr dirty="0"/>
              <a:t>HS?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089818"/>
            <a:ext cx="8429625" cy="478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04139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ba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ly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zed</a:t>
            </a:r>
            <a:r>
              <a:rPr sz="2400" i="1" spc="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System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GHS) </a:t>
            </a:r>
            <a:r>
              <a:rPr sz="2400" i="1" spc="-1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s an international a</a:t>
            </a: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dirty="0">
                <a:latin typeface="Arial"/>
                <a:cs typeface="Arial"/>
              </a:rPr>
              <a:t>proa</a:t>
            </a:r>
            <a:r>
              <a:rPr sz="2400" i="1" spc="-10" dirty="0">
                <a:latin typeface="Arial"/>
                <a:cs typeface="Arial"/>
              </a:rPr>
              <a:t>c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zard co</a:t>
            </a:r>
            <a:r>
              <a:rPr sz="2400" i="1" spc="-30" dirty="0">
                <a:latin typeface="Arial"/>
                <a:cs typeface="Arial"/>
              </a:rPr>
              <a:t>m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unication,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prov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ng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0" dirty="0">
                <a:latin typeface="Arial"/>
                <a:cs typeface="Arial"/>
              </a:rPr>
              <a:t>g</a:t>
            </a:r>
            <a:r>
              <a:rPr sz="2400" i="1" dirty="0">
                <a:latin typeface="Arial"/>
                <a:cs typeface="Arial"/>
              </a:rPr>
              <a:t>reed criteria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5" dirty="0">
                <a:latin typeface="Arial"/>
                <a:cs typeface="Arial"/>
              </a:rPr>
              <a:t>f</a:t>
            </a:r>
            <a:r>
              <a:rPr sz="2400" i="1" dirty="0">
                <a:latin typeface="Arial"/>
                <a:cs typeface="Arial"/>
              </a:rPr>
              <a:t>or c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assific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tion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 c</a:t>
            </a:r>
            <a:r>
              <a:rPr sz="2400" i="1" spc="-10" dirty="0">
                <a:latin typeface="Arial"/>
                <a:cs typeface="Arial"/>
              </a:rPr>
              <a:t>h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ic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haz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rds, and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 standardiz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ap</a:t>
            </a:r>
            <a:r>
              <a:rPr sz="2400" i="1" spc="-10" dirty="0">
                <a:latin typeface="Arial"/>
                <a:cs typeface="Arial"/>
              </a:rPr>
              <a:t>p</a:t>
            </a:r>
            <a:r>
              <a:rPr sz="2400" i="1" dirty="0">
                <a:latin typeface="Arial"/>
                <a:cs typeface="Arial"/>
              </a:rPr>
              <a:t>roach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ab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ents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safety data sheets.</a:t>
            </a:r>
            <a:endParaRPr sz="2400">
              <a:latin typeface="Arial"/>
              <a:cs typeface="Arial"/>
            </a:endParaRPr>
          </a:p>
          <a:p>
            <a:pPr marL="355600" marR="8382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-10" dirty="0">
                <a:latin typeface="Arial"/>
                <a:cs typeface="Arial"/>
              </a:rPr>
              <a:t>h</a:t>
            </a:r>
            <a:r>
              <a:rPr sz="2400" i="1" dirty="0">
                <a:latin typeface="Arial"/>
                <a:cs typeface="Arial"/>
              </a:rPr>
              <a:t>e GHS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was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neg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tiated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in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u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-ye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r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proc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ss by ha</a:t>
            </a:r>
            <a:r>
              <a:rPr sz="2400" i="1" spc="-10" dirty="0">
                <a:latin typeface="Arial"/>
                <a:cs typeface="Arial"/>
              </a:rPr>
              <a:t>z</a:t>
            </a:r>
            <a:r>
              <a:rPr sz="2400" i="1" dirty="0">
                <a:latin typeface="Arial"/>
                <a:cs typeface="Arial"/>
              </a:rPr>
              <a:t>ard co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un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spc="5" dirty="0">
                <a:latin typeface="Arial"/>
                <a:cs typeface="Arial"/>
              </a:rPr>
              <a:t>c</a:t>
            </a:r>
            <a:r>
              <a:rPr sz="2400" i="1" dirty="0">
                <a:latin typeface="Arial"/>
                <a:cs typeface="Arial"/>
              </a:rPr>
              <a:t>ation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experts f</a:t>
            </a:r>
            <a:r>
              <a:rPr sz="2400" i="1" spc="5" dirty="0">
                <a:latin typeface="Arial"/>
                <a:cs typeface="Arial"/>
              </a:rPr>
              <a:t>r</a:t>
            </a:r>
            <a:r>
              <a:rPr sz="2400" i="1" dirty="0">
                <a:latin typeface="Arial"/>
                <a:cs typeface="Arial"/>
              </a:rPr>
              <a:t>om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any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f</a:t>
            </a:r>
            <a:r>
              <a:rPr sz="2400" i="1" spc="5" dirty="0">
                <a:latin typeface="Arial"/>
                <a:cs typeface="Arial"/>
              </a:rPr>
              <a:t>f</a:t>
            </a:r>
            <a:r>
              <a:rPr sz="2400" i="1" dirty="0">
                <a:latin typeface="Arial"/>
                <a:cs typeface="Arial"/>
              </a:rPr>
              <a:t>erent co</a:t>
            </a:r>
            <a:r>
              <a:rPr sz="2400" i="1" spc="-10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ntri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s, i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ternati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nal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organ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zations,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stakeho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der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groups.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dirty="0">
                <a:latin typeface="Arial"/>
                <a:cs typeface="Arial"/>
              </a:rPr>
              <a:t>It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is b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sed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0" dirty="0">
                <a:latin typeface="Arial"/>
                <a:cs typeface="Arial"/>
              </a:rPr>
              <a:t>j</a:t>
            </a:r>
            <a:r>
              <a:rPr sz="2400" i="1" dirty="0">
                <a:latin typeface="Arial"/>
                <a:cs typeface="Arial"/>
              </a:rPr>
              <a:t>or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ex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sting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syste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s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arou</a:t>
            </a:r>
            <a:r>
              <a:rPr sz="2400" i="1" spc="-15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w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rld, i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cl</a:t>
            </a:r>
            <a:r>
              <a:rPr sz="2400" i="1" spc="-10" dirty="0">
                <a:latin typeface="Arial"/>
                <a:cs typeface="Arial"/>
              </a:rPr>
              <a:t>u</a:t>
            </a:r>
            <a:r>
              <a:rPr sz="2400" i="1" dirty="0">
                <a:latin typeface="Arial"/>
                <a:cs typeface="Arial"/>
              </a:rPr>
              <a:t>d</a:t>
            </a:r>
            <a:r>
              <a:rPr sz="2400" i="1" spc="-1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ng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OSH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's Hazard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spc="-20" dirty="0">
                <a:latin typeface="Arial"/>
                <a:cs typeface="Arial"/>
              </a:rPr>
              <a:t>mm</a:t>
            </a:r>
            <a:r>
              <a:rPr sz="2400" i="1" spc="5" dirty="0">
                <a:latin typeface="Arial"/>
                <a:cs typeface="Arial"/>
              </a:rPr>
              <a:t>un</a:t>
            </a:r>
            <a:r>
              <a:rPr sz="2400" i="1" dirty="0">
                <a:latin typeface="Arial"/>
                <a:cs typeface="Arial"/>
              </a:rPr>
              <a:t>ic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5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on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Stand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rd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the che</a:t>
            </a:r>
            <a:r>
              <a:rPr sz="2400" i="1" spc="-25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ic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cl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ssific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tion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l</a:t>
            </a:r>
            <a:r>
              <a:rPr sz="2400" i="1" spc="-10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be</a:t>
            </a:r>
            <a:r>
              <a:rPr sz="2400" i="1" spc="-10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i</a:t>
            </a:r>
            <a:r>
              <a:rPr sz="2400" i="1" spc="-10" dirty="0">
                <a:latin typeface="Arial"/>
                <a:cs typeface="Arial"/>
              </a:rPr>
              <a:t>n</a:t>
            </a:r>
            <a:r>
              <a:rPr sz="2400" i="1" dirty="0">
                <a:latin typeface="Arial"/>
                <a:cs typeface="Arial"/>
              </a:rPr>
              <a:t>g</a:t>
            </a:r>
            <a:r>
              <a:rPr sz="2400" i="1" spc="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syste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s of </a:t>
            </a:r>
            <a:r>
              <a:rPr sz="2400" i="1" spc="-10" dirty="0">
                <a:latin typeface="Arial"/>
                <a:cs typeface="Arial"/>
              </a:rPr>
              <a:t>o</a:t>
            </a:r>
            <a:r>
              <a:rPr sz="2400" i="1" dirty="0">
                <a:latin typeface="Arial"/>
                <a:cs typeface="Arial"/>
              </a:rPr>
              <a:t>ther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US ag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nci</a:t>
            </a:r>
            <a:r>
              <a:rPr sz="2400" i="1" spc="-10" dirty="0">
                <a:latin typeface="Arial"/>
                <a:cs typeface="Arial"/>
              </a:rPr>
              <a:t>e</a:t>
            </a:r>
            <a:r>
              <a:rPr sz="2400" i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7" rIns="0" bIns="0" rtlCol="0">
            <a:spAutoFit/>
          </a:bodyPr>
          <a:lstStyle/>
          <a:p>
            <a:pPr marL="3738879">
              <a:lnSpc>
                <a:spcPts val="4285"/>
              </a:lnSpc>
            </a:pPr>
            <a:r>
              <a:rPr dirty="0"/>
              <a:t>Precautionary</a:t>
            </a:r>
            <a:r>
              <a:rPr spc="-30" dirty="0"/>
              <a:t> </a:t>
            </a:r>
            <a:r>
              <a:rPr dirty="0"/>
              <a:t>Informa</a:t>
            </a:r>
            <a:r>
              <a:rPr spc="-15" dirty="0"/>
              <a:t>t</a:t>
            </a:r>
            <a:r>
              <a:rPr dirty="0"/>
              <a:t>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204513"/>
            <a:ext cx="8283575" cy="455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4455" indent="-342900">
              <a:lnSpc>
                <a:spcPct val="9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Phrases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asu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eco</a:t>
            </a:r>
            <a:r>
              <a:rPr sz="2800" spc="-25" dirty="0">
                <a:latin typeface="Arial"/>
                <a:cs typeface="Arial"/>
              </a:rPr>
              <a:t>mme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elp min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mize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5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esu</a:t>
            </a:r>
            <a:r>
              <a:rPr sz="2800" spc="-10" dirty="0">
                <a:latin typeface="Arial"/>
                <a:cs typeface="Arial"/>
              </a:rPr>
              <a:t>lt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 exposure,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proper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storage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handling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hazardou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ts val="3195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Pre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195"/>
              </a:lnSpc>
            </a:pPr>
            <a:r>
              <a:rPr sz="2800" spc="-15" dirty="0">
                <a:latin typeface="Arial"/>
                <a:cs typeface="Arial"/>
              </a:rPr>
              <a:t>storage,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5" dirty="0">
                <a:latin typeface="Arial"/>
                <a:cs typeface="Arial"/>
              </a:rPr>
              <a:t>ndl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ng,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15" dirty="0">
                <a:latin typeface="Arial"/>
                <a:cs typeface="Arial"/>
              </a:rPr>
              <a:t>nse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disp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ai</a:t>
            </a:r>
            <a:r>
              <a:rPr sz="2800" spc="-15" dirty="0">
                <a:latin typeface="Arial"/>
                <a:cs typeface="Arial"/>
              </a:rPr>
              <a:t>ns,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ot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, st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teme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ommen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15" dirty="0">
                <a:latin typeface="Arial"/>
                <a:cs typeface="Arial"/>
              </a:rPr>
              <a:t>ard within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3890">
              <a:lnSpc>
                <a:spcPct val="100000"/>
              </a:lnSpc>
            </a:pPr>
            <a:r>
              <a:rPr dirty="0"/>
              <a:t>Appendix</a:t>
            </a:r>
            <a:r>
              <a:rPr spc="-25" dirty="0"/>
              <a:t> </a:t>
            </a:r>
            <a:r>
              <a:rPr dirty="0"/>
              <a:t>C</a:t>
            </a:r>
          </a:p>
        </p:txBody>
      </p:sp>
      <p:sp>
        <p:nvSpPr>
          <p:cNvPr id="3" name="object 3" title="Text box of appendix C"/>
          <p:cNvSpPr/>
          <p:nvPr/>
        </p:nvSpPr>
        <p:spPr>
          <a:xfrm>
            <a:off x="247650" y="1143063"/>
            <a:ext cx="8648700" cy="48941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30340">
              <a:lnSpc>
                <a:spcPct val="100000"/>
              </a:lnSpc>
            </a:pPr>
            <a:r>
              <a:rPr dirty="0"/>
              <a:t>Precedence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8242934" cy="396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Wh</a:t>
            </a:r>
            <a:r>
              <a:rPr sz="2800" spc="-15" dirty="0">
                <a:latin typeface="Arial"/>
                <a:cs typeface="Arial"/>
              </a:rPr>
              <a:t>ere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-15" dirty="0">
                <a:latin typeface="Arial"/>
                <a:cs typeface="Arial"/>
              </a:rPr>
              <a:t>ber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hazards, </a:t>
            </a:r>
            <a:r>
              <a:rPr sz="2800" spc="-1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precautionar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statemen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mila</a:t>
            </a:r>
            <a:r>
              <a:rPr sz="2800" spc="-16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ost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sha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(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mai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20" dirty="0">
                <a:latin typeface="Arial"/>
                <a:cs typeface="Arial"/>
              </a:rPr>
              <a:t>e me</a:t>
            </a:r>
            <a:r>
              <a:rPr sz="2800" spc="-15" dirty="0">
                <a:latin typeface="Arial"/>
                <a:cs typeface="Arial"/>
              </a:rPr>
              <a:t>asu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)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3810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may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imp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20" dirty="0">
                <a:latin typeface="Arial"/>
                <a:cs typeface="Arial"/>
              </a:rPr>
              <a:t> ma</a:t>
            </a:r>
            <a:r>
              <a:rPr sz="2800" spc="-15" dirty="0">
                <a:latin typeface="Arial"/>
                <a:cs typeface="Arial"/>
              </a:rPr>
              <a:t>nuf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6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arty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ph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ern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“Re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15" dirty="0">
                <a:latin typeface="Arial"/>
                <a:cs typeface="Arial"/>
              </a:rPr>
              <a:t>nse</a:t>
            </a:r>
            <a:r>
              <a:rPr sz="2800" spc="-10" dirty="0">
                <a:latin typeface="Arial"/>
                <a:cs typeface="Arial"/>
              </a:rPr>
              <a:t>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925" y="4707681"/>
            <a:ext cx="713867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2705" marR="5080" indent="-2580640">
              <a:lnSpc>
                <a:spcPct val="100000"/>
              </a:lnSpc>
              <a:tabLst>
                <a:tab pos="6118225" algn="l"/>
              </a:tabLst>
            </a:pPr>
            <a:r>
              <a:rPr sz="2800" spc="-25" dirty="0">
                <a:latin typeface="Arial"/>
                <a:cs typeface="Arial"/>
              </a:rPr>
              <a:t>GHS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ls: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af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ty Data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eets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689447"/>
            <a:ext cx="36588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From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MSDS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title="Picture of worker holding a MSDS form"/>
          <p:cNvSpPr/>
          <p:nvPr/>
        </p:nvSpPr>
        <p:spPr>
          <a:xfrm>
            <a:off x="6553200" y="1447672"/>
            <a:ext cx="2209800" cy="2325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From MSDS to SDS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1059" y="368664"/>
            <a:ext cx="566483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586865" algn="l"/>
                <a:tab pos="2348230" algn="l"/>
                <a:tab pos="3415029" algn="l"/>
                <a:tab pos="3898265" algn="l"/>
                <a:tab pos="4660900" algn="l"/>
              </a:tabLst>
            </a:pPr>
            <a:r>
              <a:rPr sz="3600" dirty="0">
                <a:latin typeface="Arial"/>
                <a:cs typeface="Arial"/>
              </a:rPr>
              <a:t>Ro</a:t>
            </a:r>
            <a:r>
              <a:rPr sz="3600" spc="5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	</a:t>
            </a:r>
            <a:r>
              <a:rPr sz="3600" spc="-15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he	SDS	in	the	GHS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47185"/>
            <a:ext cx="6619240" cy="403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5" dirty="0">
                <a:latin typeface="Arial"/>
                <a:cs typeface="Arial"/>
              </a:rPr>
              <a:t>Prima</a:t>
            </a:r>
            <a:r>
              <a:rPr sz="2800" u="heavy" spc="-5" dirty="0">
                <a:latin typeface="Arial"/>
                <a:cs typeface="Arial"/>
              </a:rPr>
              <a:t>r</a:t>
            </a:r>
            <a:r>
              <a:rPr sz="2800" u="heavy" spc="-15" dirty="0">
                <a:latin typeface="Arial"/>
                <a:cs typeface="Arial"/>
              </a:rPr>
              <a:t>y</a:t>
            </a:r>
            <a:r>
              <a:rPr sz="2800" u="heavy" spc="0" dirty="0">
                <a:latin typeface="Arial"/>
                <a:cs typeface="Arial"/>
              </a:rPr>
              <a:t> </a:t>
            </a:r>
            <a:r>
              <a:rPr sz="2800" u="heavy" spc="-20" dirty="0">
                <a:latin typeface="Arial"/>
                <a:cs typeface="Arial"/>
              </a:rPr>
              <a:t>Use</a:t>
            </a:r>
            <a:r>
              <a:rPr sz="2800" u="heavy" spc="-5" dirty="0">
                <a:latin typeface="Arial"/>
                <a:cs typeface="Arial"/>
              </a:rPr>
              <a:t> </a:t>
            </a:r>
            <a:r>
              <a:rPr sz="2800" u="heavy" spc="-15" dirty="0">
                <a:latin typeface="Arial"/>
                <a:cs typeface="Arial"/>
              </a:rPr>
              <a:t>of SDS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ace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  <a:tab pos="6231890" algn="l"/>
              </a:tabLst>
            </a:pP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 in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sour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bs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obta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vic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15" dirty="0">
                <a:latin typeface="Arial"/>
                <a:cs typeface="Arial"/>
              </a:rPr>
              <a:t>af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-20" dirty="0">
                <a:latin typeface="Arial"/>
                <a:cs typeface="Arial"/>
              </a:rPr>
              <a:t>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1828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SDS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nvo</a:t>
            </a:r>
            <a:r>
              <a:rPr sz="2800" spc="-10" dirty="0">
                <a:latin typeface="Arial"/>
                <a:cs typeface="Arial"/>
              </a:rPr>
              <a:t>lv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us go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Picture of a worker reading a gage"/>
          <p:cNvSpPr/>
          <p:nvPr/>
        </p:nvSpPr>
        <p:spPr>
          <a:xfrm>
            <a:off x="7169005" y="2859169"/>
            <a:ext cx="1629744" cy="272075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ts val="4285"/>
              </a:lnSpc>
              <a:spcBef>
                <a:spcPts val="0"/>
              </a:spcBef>
              <a:spcAft>
                <a:spcPts val="0"/>
              </a:spcAft>
              <a:tabLst>
                <a:tab pos="1586865" algn="l"/>
                <a:tab pos="2348230" algn="l"/>
                <a:tab pos="3415029" algn="l"/>
                <a:tab pos="3898265" algn="l"/>
                <a:tab pos="4660900" algn="l"/>
              </a:tabLst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Ro</a:t>
            </a:r>
            <a:r>
              <a:rPr lang="en-US" kern="1200" spc="5" dirty="0">
                <a:solidFill>
                  <a:prstClr val="black"/>
                </a:solidFill>
                <a:ea typeface="+mn-ea"/>
              </a:rPr>
              <a:t>l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e</a:t>
            </a:r>
            <a:r>
              <a:rPr lang="en-US" kern="1200" spc="-1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of	</a:t>
            </a:r>
            <a:r>
              <a:rPr lang="en-US" kern="1200" spc="-15" dirty="0">
                <a:solidFill>
                  <a:prstClr val="black"/>
                </a:solidFill>
                <a:ea typeface="+mn-ea"/>
              </a:rPr>
              <a:t>t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he	SDS	in	the	GHS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5722" y="359019"/>
            <a:ext cx="543814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When is an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SDS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required?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kern="1200" dirty="0">
                <a:solidFill>
                  <a:prstClr val="black"/>
                </a:solidFill>
                <a:ea typeface="+mn-ea"/>
              </a:rPr>
              <a:t>When is an</a:t>
            </a:r>
            <a:r>
              <a:rPr lang="en-US" kern="1200" spc="-2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SDS</a:t>
            </a:r>
            <a:r>
              <a:rPr lang="en-US" kern="1200" spc="-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kern="1200" dirty="0">
                <a:solidFill>
                  <a:prstClr val="black"/>
                </a:solidFill>
                <a:ea typeface="+mn-ea"/>
              </a:rPr>
              <a:t>required?</a:t>
            </a:r>
            <a:br>
              <a:rPr lang="en-US" kern="1200" dirty="0">
                <a:solidFill>
                  <a:prstClr val="black"/>
                </a:solidFill>
                <a:ea typeface="+mn-ea"/>
              </a:rPr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53941"/>
            <a:ext cx="7648575" cy="403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769" indent="-342900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uld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ls</a:t>
            </a:r>
            <a:r>
              <a:rPr sz="2800" spc="-10" dirty="0">
                <a:latin typeface="Arial"/>
                <a:cs typeface="Arial"/>
              </a:rPr>
              <a:t> (s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bs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ha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moni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hy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ica</a:t>
            </a:r>
            <a:r>
              <a:rPr sz="2800" spc="-10" dirty="0">
                <a:latin typeface="Arial"/>
                <a:cs typeface="Arial"/>
              </a:rPr>
              <a:t>l,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hea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ts val="3025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nta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bs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20" dirty="0">
                <a:latin typeface="Arial"/>
                <a:cs typeface="Arial"/>
              </a:rPr>
              <a:t>meet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15"/>
              </a:spcBef>
              <a:buClr>
                <a:srgbClr val="0000FF"/>
              </a:buClr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rcinog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ns,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lr>
                <a:srgbClr val="0000FF"/>
              </a:buClr>
              <a:buFont typeface="Wingdings"/>
              <a:buChar char=""/>
              <a:tabLst>
                <a:tab pos="75692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reproducti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535"/>
              </a:lnSpc>
              <a:buClr>
                <a:srgbClr val="0000FF"/>
              </a:buClr>
              <a:buFont typeface="Wingdings"/>
              <a:buChar char="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ations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ceed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-o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mits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3015"/>
              </a:lnSpc>
            </a:pP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cif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criteria for m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ture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03701" y="329802"/>
            <a:ext cx="536194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7300" algn="l"/>
                <a:tab pos="3849370" algn="l"/>
              </a:tabLst>
            </a:pPr>
            <a:r>
              <a:rPr sz="3600" dirty="0">
                <a:latin typeface="Arial"/>
                <a:cs typeface="Arial"/>
              </a:rPr>
              <a:t>Safety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Data	Sheet	content</a:t>
            </a:r>
          </a:p>
        </p:txBody>
      </p:sp>
      <p:sp>
        <p:nvSpPr>
          <p:cNvPr id="9" name="Title 8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Safety</a:t>
            </a:r>
            <a:r>
              <a:rPr lang="en-US" spc="-10" dirty="0"/>
              <a:t> </a:t>
            </a:r>
            <a:r>
              <a:rPr lang="en-US" dirty="0"/>
              <a:t>Data	Sheet	content</a:t>
            </a:r>
            <a:br>
              <a:rPr lang="en-US" dirty="0"/>
            </a:b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34467" y="903914"/>
            <a:ext cx="4698365" cy="354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Ident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za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(s) i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entif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Co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ition/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infor</a:t>
            </a:r>
            <a:r>
              <a:rPr sz="1800" b="1" spc="-10" dirty="0">
                <a:latin typeface="Arial"/>
                <a:cs typeface="Arial"/>
              </a:rPr>
              <a:t>ma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ingr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spc="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t-aid 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sur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spc="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ir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-fi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ht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ures</a:t>
            </a:r>
            <a:endParaRPr sz="1800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258445" algn="l"/>
              </a:tabLst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ental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ures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ng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torage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control/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</a:t>
            </a:r>
            <a:r>
              <a:rPr sz="1800" b="1" spc="-10" dirty="0">
                <a:latin typeface="Arial"/>
                <a:cs typeface="Arial"/>
              </a:rPr>
              <a:t>rs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 prot</a:t>
            </a:r>
            <a:r>
              <a:rPr sz="1800" b="1" spc="-1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1800" b="1" dirty="0">
                <a:latin typeface="Arial"/>
                <a:cs typeface="Arial"/>
              </a:rPr>
              <a:t>Ph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hemi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al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roperti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393700" algn="l"/>
              </a:tabLst>
            </a:pPr>
            <a:r>
              <a:rPr sz="1800" b="1" dirty="0">
                <a:latin typeface="Arial"/>
                <a:cs typeface="Arial"/>
              </a:rPr>
              <a:t>Stabi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ity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-4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1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381000" indent="-368300">
              <a:lnSpc>
                <a:spcPct val="100000"/>
              </a:lnSpc>
              <a:spcBef>
                <a:spcPts val="43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oxicolo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form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4477435"/>
            <a:ext cx="2895600" cy="1295400"/>
          </a:xfrm>
          <a:prstGeom prst="rect">
            <a:avLst/>
          </a:prstGeom>
          <a:solidFill>
            <a:srgbClr val="F3EEE8"/>
          </a:solidFill>
          <a:ln w="25400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0209" indent="-381000">
              <a:lnSpc>
                <a:spcPct val="100000"/>
              </a:lnSpc>
              <a:buClr>
                <a:srgbClr val="1F487C"/>
              </a:buClr>
              <a:buFont typeface="Arial"/>
              <a:buAutoNum type="arabicPeriod" startAt="12"/>
              <a:tabLst>
                <a:tab pos="410845" algn="l"/>
              </a:tabLst>
            </a:pP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Ec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cal</a:t>
            </a:r>
            <a:r>
              <a:rPr sz="1800" i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1800" i="1" spc="-1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ati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410209" indent="-381000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Arial"/>
              <a:buAutoNum type="arabicPeriod" startAt="12"/>
              <a:tabLst>
                <a:tab pos="410845" algn="l"/>
              </a:tabLst>
            </a:pP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sp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sal</a:t>
            </a:r>
            <a:r>
              <a:rPr sz="1800" i="1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co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si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er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tio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410209" indent="-381000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Arial"/>
              <a:buAutoNum type="arabicPeriod" startAt="12"/>
              <a:tabLst>
                <a:tab pos="410845" algn="l"/>
              </a:tabLst>
            </a:pPr>
            <a:r>
              <a:rPr sz="1800" i="1" spc="-13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ra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sp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rt</a:t>
            </a:r>
            <a:r>
              <a:rPr sz="1800" i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1800" i="1" spc="-1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ati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410209" indent="-381000">
              <a:lnSpc>
                <a:spcPct val="100000"/>
              </a:lnSpc>
              <a:spcBef>
                <a:spcPts val="430"/>
              </a:spcBef>
              <a:buClr>
                <a:srgbClr val="1F487C"/>
              </a:buClr>
              <a:buFont typeface="Arial"/>
              <a:buAutoNum type="arabicPeriod" startAt="12"/>
              <a:tabLst>
                <a:tab pos="410845" algn="l"/>
              </a:tabLst>
            </a:pP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tory</a:t>
            </a:r>
            <a:r>
              <a:rPr sz="1800" i="1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for</a:t>
            </a:r>
            <a:r>
              <a:rPr sz="1800" i="1" spc="-15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ati</a:t>
            </a:r>
            <a:r>
              <a:rPr sz="1800" i="1" spc="-1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467" y="5842588"/>
            <a:ext cx="2337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-10" dirty="0">
                <a:latin typeface="Arial"/>
                <a:cs typeface="Arial"/>
              </a:rPr>
              <a:t>6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nf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2800" y="4801971"/>
            <a:ext cx="4419600" cy="64643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114490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OSHA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formati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200" y="1944966"/>
            <a:ext cx="3429000" cy="923925"/>
          </a:xfrm>
          <a:prstGeom prst="rect">
            <a:avLst/>
          </a:prstGeom>
          <a:solidFill>
            <a:srgbClr val="B8CDE4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 marR="54991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1-</a:t>
            </a:r>
            <a:r>
              <a:rPr sz="1800" spc="-14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 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tory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formati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re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8042" y="1915509"/>
            <a:ext cx="665988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Glo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Harm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niza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tem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(GHS)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1375" y="3520873"/>
            <a:ext cx="15690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Ex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Decorative picture "/>
          <p:cNvSpPr/>
          <p:nvPr/>
        </p:nvSpPr>
        <p:spPr>
          <a:xfrm>
            <a:off x="4953000" y="4572000"/>
            <a:ext cx="28575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/>
              <a:t>Glo</a:t>
            </a:r>
            <a:r>
              <a:rPr lang="en-US" spc="-10" dirty="0"/>
              <a:t>b</a:t>
            </a:r>
            <a:r>
              <a:rPr lang="en-US" dirty="0"/>
              <a:t>al</a:t>
            </a:r>
            <a:r>
              <a:rPr lang="en-US" spc="-15" dirty="0"/>
              <a:t> </a:t>
            </a:r>
            <a:r>
              <a:rPr lang="en-US" dirty="0"/>
              <a:t>Harm</a:t>
            </a:r>
            <a:r>
              <a:rPr lang="en-US" spc="-15" dirty="0"/>
              <a:t>o</a:t>
            </a:r>
            <a:r>
              <a:rPr lang="en-US" dirty="0"/>
              <a:t>niza</a:t>
            </a:r>
            <a:r>
              <a:rPr lang="en-US" spc="-10" dirty="0"/>
              <a:t>t</a:t>
            </a:r>
            <a:r>
              <a:rPr lang="en-US" dirty="0"/>
              <a:t>ion</a:t>
            </a:r>
            <a:r>
              <a:rPr lang="en-US" spc="-40" dirty="0"/>
              <a:t> </a:t>
            </a:r>
            <a:r>
              <a:rPr lang="en-US" dirty="0" smtClean="0"/>
              <a:t>Sy</a:t>
            </a:r>
            <a:r>
              <a:rPr lang="en-US" spc="5" dirty="0" smtClean="0"/>
              <a:t>s</a:t>
            </a:r>
            <a:r>
              <a:rPr lang="en-US" dirty="0" smtClean="0"/>
              <a:t>tem Exercises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68"/>
            <a:ext cx="9144000" cy="6872468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Exercise on Pictograms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78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6846" y="350376"/>
            <a:ext cx="48279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892300" algn="l"/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Exercise	on	Pictograms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Exercise	on	Pictograms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79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238041"/>
            <a:ext cx="7958455" cy="412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</a:pPr>
            <a:r>
              <a:rPr sz="2800" spc="-15" dirty="0">
                <a:latin typeface="Arial"/>
                <a:cs typeface="Arial"/>
              </a:rPr>
              <a:t>Determin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what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owing chemi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lphaUcPeriod"/>
              <a:tabLst>
                <a:tab pos="528320" algn="l"/>
              </a:tabLst>
            </a:pP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rial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xtre</a:t>
            </a:r>
            <a:r>
              <a:rPr sz="2800" spc="-15" dirty="0">
                <a:latin typeface="Arial"/>
                <a:cs typeface="Arial"/>
              </a:rPr>
              <a:t>mely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ox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-15" dirty="0">
                <a:latin typeface="Arial"/>
                <a:cs typeface="Arial"/>
              </a:rPr>
              <a:t>ans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UcPeriod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Arial"/>
              <a:buAutoNum type="alphaUcPeriod"/>
            </a:pPr>
            <a:endParaRPr sz="3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lphaUcPeriod"/>
              <a:tabLst>
                <a:tab pos="528320" algn="l"/>
              </a:tabLst>
            </a:pPr>
            <a:r>
              <a:rPr sz="2800" spc="-20" dirty="0">
                <a:latin typeface="Arial"/>
                <a:cs typeface="Arial"/>
              </a:rPr>
              <a:t>Keep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way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flames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spar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UcPeriod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Font typeface="Arial"/>
              <a:buAutoNum type="alphaUcPeriod"/>
            </a:pPr>
            <a:endParaRPr sz="30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latin typeface="Arial"/>
                <a:cs typeface="Arial"/>
              </a:rPr>
              <a:t>Corrosi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metals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6315">
              <a:lnSpc>
                <a:spcPct val="100000"/>
              </a:lnSpc>
              <a:tabLst>
                <a:tab pos="7270750" algn="l"/>
                <a:tab pos="7727950" algn="l"/>
              </a:tabLst>
            </a:pPr>
            <a:r>
              <a:rPr dirty="0"/>
              <a:t>What	is	</a:t>
            </a:r>
            <a:r>
              <a:rPr spc="-15" dirty="0"/>
              <a:t>G</a:t>
            </a:r>
            <a:r>
              <a:rPr dirty="0"/>
              <a:t>HS</a:t>
            </a:r>
            <a:r>
              <a:rPr dirty="0" smtClean="0"/>
              <a:t>?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840739" y="1082085"/>
            <a:ext cx="7240905" cy="490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blis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699135" algn="l"/>
              </a:tabLst>
            </a:pPr>
            <a:r>
              <a:rPr sz="2800" spc="-20" dirty="0">
                <a:latin typeface="Arial"/>
                <a:cs typeface="Arial"/>
              </a:rPr>
              <a:t>Harm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75"/>
              </a:spcBef>
              <a:buFont typeface="Times New Roman"/>
              <a:buChar char="–"/>
              <a:tabLst>
                <a:tab pos="1156335" algn="l"/>
              </a:tabLst>
            </a:pPr>
            <a:r>
              <a:rPr sz="2800" spc="-20" dirty="0">
                <a:latin typeface="Arial"/>
                <a:cs typeface="Arial"/>
              </a:rPr>
              <a:t>Phys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envi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onm</a:t>
            </a:r>
            <a:r>
              <a:rPr sz="2800" spc="-15" dirty="0">
                <a:latin typeface="Arial"/>
                <a:cs typeface="Arial"/>
              </a:rPr>
              <a:t>enta</a:t>
            </a:r>
            <a:r>
              <a:rPr sz="2800" spc="-10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6"/>
              </a:spcBef>
              <a:buFont typeface="Times New Roman"/>
              <a:buChar char="–"/>
            </a:pPr>
            <a:endParaRPr sz="40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Times New Roman"/>
              <a:buChar char="–"/>
              <a:tabLst>
                <a:tab pos="699135" algn="l"/>
              </a:tabLst>
            </a:pPr>
            <a:r>
              <a:rPr sz="2800" spc="-20" dirty="0">
                <a:latin typeface="Arial"/>
                <a:cs typeface="Arial"/>
              </a:rPr>
              <a:t>Spe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lab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1156335" algn="l"/>
                <a:tab pos="6595745" algn="l"/>
              </a:tabLst>
            </a:pPr>
            <a:r>
              <a:rPr sz="2800" spc="-15" dirty="0">
                <a:latin typeface="Arial"/>
                <a:cs typeface="Arial"/>
              </a:rPr>
              <a:t>Pictog</a:t>
            </a:r>
            <a:r>
              <a:rPr sz="2800" spc="-20" dirty="0">
                <a:latin typeface="Arial"/>
                <a:cs typeface="Arial"/>
              </a:rPr>
              <a:t>ram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ignal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word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R="925194" algn="ctr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40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Times New Roman"/>
              <a:buChar char="–"/>
              <a:tabLst>
                <a:tab pos="699135" algn="l"/>
              </a:tabLst>
            </a:pPr>
            <a:r>
              <a:rPr sz="2800" spc="-20" dirty="0">
                <a:latin typeface="Arial"/>
                <a:cs typeface="Arial"/>
              </a:rPr>
              <a:t>Harmo</a:t>
            </a:r>
            <a:r>
              <a:rPr sz="2800" spc="-15" dirty="0">
                <a:latin typeface="Arial"/>
                <a:cs typeface="Arial"/>
              </a:rPr>
              <a:t>nize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afety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15" dirty="0">
                <a:latin typeface="Arial"/>
                <a:cs typeface="Arial"/>
              </a:rPr>
              <a:t>ets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1156335" algn="l"/>
                <a:tab pos="3152775" algn="l"/>
                <a:tab pos="4297680" algn="l"/>
              </a:tabLst>
            </a:pPr>
            <a:r>
              <a:rPr sz="2800" spc="-20" dirty="0">
                <a:latin typeface="Arial"/>
                <a:cs typeface="Arial"/>
              </a:rPr>
              <a:t>16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(ANSI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0792" y="350376"/>
            <a:ext cx="42430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1892300" algn="l"/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Exercise	on	Hazards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Exercise	on	Hazards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085641"/>
            <a:ext cx="8335009" cy="480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6210" indent="-342900">
              <a:lnSpc>
                <a:spcPct val="80000"/>
              </a:lnSpc>
            </a:pPr>
            <a:r>
              <a:rPr sz="2800" spc="-15" dirty="0">
                <a:latin typeface="Arial"/>
                <a:cs typeface="Arial"/>
              </a:rPr>
              <a:t>Determin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ty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 (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event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osa</a:t>
            </a:r>
            <a:r>
              <a:rPr sz="2800" spc="-10" dirty="0">
                <a:latin typeface="Arial"/>
                <a:cs typeface="Arial"/>
              </a:rPr>
              <a:t>l)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these mate</a:t>
            </a:r>
            <a:r>
              <a:rPr sz="2800" spc="-10" dirty="0">
                <a:latin typeface="Arial"/>
                <a:cs typeface="Arial"/>
              </a:rPr>
              <a:t>ria</a:t>
            </a:r>
            <a:r>
              <a:rPr sz="2800" spc="-15" dirty="0">
                <a:latin typeface="Arial"/>
                <a:cs typeface="Arial"/>
              </a:rPr>
              <a:t>ls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lphaUcPeriod"/>
              <a:tabLst>
                <a:tab pos="528320" algn="l"/>
              </a:tabLst>
            </a:pPr>
            <a:r>
              <a:rPr sz="2800" spc="-80" dirty="0">
                <a:latin typeface="Arial"/>
                <a:cs typeface="Arial"/>
              </a:rPr>
              <a:t>W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AutoNum type="alphaUcPeriod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ts val="3025"/>
              </a:lnSpc>
              <a:buFont typeface="Arial"/>
              <a:buAutoNum type="alphaUcPeriod"/>
              <a:tabLst>
                <a:tab pos="528320" algn="l"/>
              </a:tabLst>
            </a:pPr>
            <a:r>
              <a:rPr sz="2800" spc="-15" dirty="0">
                <a:latin typeface="Arial"/>
                <a:cs typeface="Arial"/>
              </a:rPr>
              <a:t>Dispose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contents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corda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oca</a:t>
            </a:r>
            <a:r>
              <a:rPr sz="2800" spc="-10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ts val="3025"/>
              </a:lnSpc>
            </a:pP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lphaUcPeriod" startAt="3"/>
              <a:tabLst>
                <a:tab pos="528320" algn="l"/>
              </a:tabLst>
            </a:pP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ex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ois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/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ph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AutoNum type="alphaUcPeriod" startAt="3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Arial"/>
              <a:buAutoNum type="alphaUcPeriod" startAt="3"/>
              <a:tabLst>
                <a:tab pos="528320" algn="l"/>
              </a:tabLst>
            </a:pPr>
            <a:r>
              <a:rPr sz="2800" spc="-15" dirty="0">
                <a:latin typeface="Arial"/>
                <a:cs typeface="Arial"/>
              </a:rPr>
              <a:t>Stor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vent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ated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6445">
              <a:lnSpc>
                <a:spcPct val="100000"/>
              </a:lnSpc>
            </a:pPr>
            <a:r>
              <a:rPr dirty="0"/>
              <a:t>Data Sheets</a:t>
            </a:r>
            <a:r>
              <a:rPr spc="-30" dirty="0"/>
              <a:t> </a:t>
            </a:r>
            <a:r>
              <a:rPr dirty="0"/>
              <a:t>Exercise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8315959" cy="359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Usin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 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you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2475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20" dirty="0">
                <a:latin typeface="Arial"/>
                <a:cs typeface="Arial"/>
              </a:rPr>
              <a:t>Hea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20" dirty="0">
                <a:latin typeface="Arial"/>
                <a:cs typeface="Arial"/>
              </a:rPr>
              <a:t>Flamma</a:t>
            </a:r>
            <a:r>
              <a:rPr sz="2800" spc="-10" dirty="0">
                <a:latin typeface="Arial"/>
                <a:cs typeface="Arial"/>
              </a:rPr>
              <a:t>bil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rial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15" dirty="0">
                <a:latin typeface="Arial"/>
                <a:cs typeface="Arial"/>
              </a:rPr>
              <a:t>Storag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xicity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rial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rial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4210">
              <a:lnSpc>
                <a:spcPct val="100000"/>
              </a:lnSpc>
            </a:pPr>
            <a:r>
              <a:rPr dirty="0"/>
              <a:t>Labels </a:t>
            </a:r>
            <a:r>
              <a:rPr spc="-15" dirty="0"/>
              <a:t>E</a:t>
            </a:r>
            <a:r>
              <a:rPr dirty="0"/>
              <a:t>xercise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7996555" cy="379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6896100" algn="l"/>
              </a:tabLst>
            </a:pP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emic</a:t>
            </a:r>
            <a:r>
              <a:rPr sz="2800" spc="-10" dirty="0">
                <a:latin typeface="Arial"/>
                <a:cs typeface="Arial"/>
              </a:rPr>
              <a:t>al, i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15" dirty="0">
                <a:latin typeface="Arial"/>
                <a:cs typeface="Arial"/>
              </a:rPr>
              <a:t>owing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lab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Ple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efe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4050">
              <a:latin typeface="Times New Roman"/>
              <a:cs typeface="Times New Roman"/>
            </a:endParaRPr>
          </a:p>
          <a:p>
            <a:pPr marL="984885" indent="-514984">
              <a:lnSpc>
                <a:spcPct val="100000"/>
              </a:lnSpc>
              <a:buFont typeface="Arial"/>
              <a:buAutoNum type="alphaUcPeriod"/>
              <a:tabLst>
                <a:tab pos="985519" algn="l"/>
              </a:tabLst>
            </a:pPr>
            <a:r>
              <a:rPr sz="2800" spc="-15" dirty="0">
                <a:latin typeface="Arial"/>
                <a:cs typeface="Arial"/>
              </a:rPr>
              <a:t>Picto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am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5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15" dirty="0">
                <a:latin typeface="Arial"/>
                <a:cs typeface="Arial"/>
              </a:rPr>
              <a:t>Signa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words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  <a:p>
            <a:pPr marL="984885" indent="-514984">
              <a:lnSpc>
                <a:spcPct val="100000"/>
              </a:lnSpc>
              <a:spcBef>
                <a:spcPts val="670"/>
              </a:spcBef>
              <a:buFont typeface="Arial"/>
              <a:buAutoNum type="alphaUcPeriod"/>
              <a:tabLst>
                <a:tab pos="985519" algn="l"/>
              </a:tabLst>
            </a:pPr>
            <a:r>
              <a:rPr sz="2800" spc="-15" dirty="0">
                <a:latin typeface="Arial"/>
                <a:cs typeface="Arial"/>
              </a:rPr>
              <a:t>Pre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9720" y="1419962"/>
            <a:ext cx="388556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Ch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975" y="2987466"/>
            <a:ext cx="2336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Old</a:t>
            </a:r>
            <a:r>
              <a:rPr sz="2800" spc="-5" dirty="0">
                <a:latin typeface="Arial"/>
                <a:cs typeface="Arial"/>
              </a:rPr>
              <a:t> v</a:t>
            </a:r>
            <a:r>
              <a:rPr sz="2800" spc="-15" dirty="0">
                <a:latin typeface="Arial"/>
                <a:cs typeface="Arial"/>
              </a:rPr>
              <a:t>s.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w….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Decorative picture "/>
          <p:cNvSpPr/>
          <p:nvPr/>
        </p:nvSpPr>
        <p:spPr>
          <a:xfrm>
            <a:off x="4495800" y="3657600"/>
            <a:ext cx="2857500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spc="-10" dirty="0"/>
              <a:t>h</a:t>
            </a:r>
            <a:r>
              <a:rPr lang="en-US" dirty="0"/>
              <a:t>e</a:t>
            </a:r>
            <a:r>
              <a:rPr lang="en-US" spc="-20" dirty="0"/>
              <a:t> </a:t>
            </a:r>
            <a:r>
              <a:rPr lang="en-US" dirty="0"/>
              <a:t>Ch</a:t>
            </a:r>
            <a:r>
              <a:rPr lang="en-US" spc="-15" dirty="0"/>
              <a:t>a</a:t>
            </a:r>
            <a:r>
              <a:rPr lang="en-US" dirty="0"/>
              <a:t>n</a:t>
            </a:r>
            <a:r>
              <a:rPr lang="en-US" spc="-15" dirty="0"/>
              <a:t>g</a:t>
            </a:r>
            <a:r>
              <a:rPr lang="en-US" dirty="0"/>
              <a:t>es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0" dirty="0"/>
              <a:t> </a:t>
            </a:r>
            <a:r>
              <a:rPr lang="en-US" dirty="0"/>
              <a:t>HCS</a:t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7880">
              <a:lnSpc>
                <a:spcPct val="100000"/>
              </a:lnSpc>
              <a:tabLst>
                <a:tab pos="8209915" algn="l"/>
              </a:tabLst>
            </a:pPr>
            <a:r>
              <a:rPr dirty="0"/>
              <a:t>Past	rule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929685"/>
            <a:ext cx="7706359" cy="507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739264" algn="l"/>
              </a:tabLst>
            </a:pPr>
            <a:r>
              <a:rPr sz="2800" spc="-15" dirty="0">
                <a:latin typeface="Arial"/>
                <a:cs typeface="Arial"/>
              </a:rPr>
              <a:t>Cur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35" dirty="0">
                <a:latin typeface="Arial"/>
                <a:cs typeface="Arial"/>
              </a:rPr>
              <a:t>Z</a:t>
            </a:r>
            <a:r>
              <a:rPr sz="2800" spc="-25" dirty="0">
                <a:latin typeface="Arial"/>
                <a:cs typeface="Arial"/>
              </a:rPr>
              <a:t>COM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</a:t>
            </a:r>
            <a:r>
              <a:rPr sz="2800" spc="-15" dirty="0">
                <a:latin typeface="Arial"/>
                <a:cs typeface="Arial"/>
              </a:rPr>
              <a:t>le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(c)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Determinat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ten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Commu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(f)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La</a:t>
            </a:r>
            <a:r>
              <a:rPr sz="2800" spc="-15" dirty="0">
                <a:latin typeface="Arial"/>
                <a:cs typeface="Arial"/>
              </a:rPr>
              <a:t>bels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Other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Forms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arning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Data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eets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Emp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10" dirty="0">
                <a:latin typeface="Arial"/>
                <a:cs typeface="Arial"/>
              </a:rPr>
              <a:t>i)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ets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(j)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6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10" dirty="0">
                <a:latin typeface="Arial"/>
                <a:cs typeface="Arial"/>
              </a:rPr>
              <a:t>ctiv</a:t>
            </a:r>
            <a:r>
              <a:rPr sz="2800" spc="-20" dirty="0">
                <a:latin typeface="Arial"/>
                <a:cs typeface="Arial"/>
              </a:rPr>
              <a:t>e </a:t>
            </a:r>
            <a:r>
              <a:rPr sz="2800" spc="-15" dirty="0">
                <a:latin typeface="Arial"/>
                <a:cs typeface="Arial"/>
              </a:rPr>
              <a:t>Dates</a:t>
            </a:r>
            <a:endParaRPr sz="2800">
              <a:latin typeface="Arial"/>
              <a:cs typeface="Arial"/>
            </a:endParaRPr>
          </a:p>
          <a:p>
            <a:pPr marL="1149350" lvl="1" indent="-679450">
              <a:lnSpc>
                <a:spcPct val="100000"/>
              </a:lnSpc>
              <a:buFont typeface="Arial"/>
              <a:buChar char="–"/>
              <a:tabLst>
                <a:tab pos="1149985" algn="l"/>
              </a:tabLst>
            </a:pPr>
            <a:r>
              <a:rPr sz="2800" b="1" spc="-20" dirty="0">
                <a:latin typeface="Arial"/>
                <a:cs typeface="Arial"/>
              </a:rPr>
              <a:t>Ap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endix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- </a:t>
            </a:r>
            <a:r>
              <a:rPr sz="2800" b="1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22775">
              <a:lnSpc>
                <a:spcPct val="100000"/>
              </a:lnSpc>
            </a:pPr>
            <a:r>
              <a:rPr dirty="0"/>
              <a:t>Past</a:t>
            </a:r>
            <a:r>
              <a:rPr spc="-15" dirty="0"/>
              <a:t> </a:t>
            </a:r>
            <a:r>
              <a:rPr dirty="0"/>
              <a:t>rule to be</a:t>
            </a:r>
            <a:r>
              <a:rPr spc="-15" dirty="0"/>
              <a:t> </a:t>
            </a:r>
            <a:r>
              <a:rPr dirty="0"/>
              <a:t>revised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074070"/>
            <a:ext cx="7741920" cy="464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i="1" u="heavy" dirty="0">
                <a:latin typeface="Arial"/>
                <a:cs typeface="Arial"/>
              </a:rPr>
              <a:t>A</a:t>
            </a:r>
            <a:r>
              <a:rPr sz="2400" i="1" u="heavy" spc="-10" dirty="0">
                <a:latin typeface="Arial"/>
                <a:cs typeface="Arial"/>
              </a:rPr>
              <a:t>p</a:t>
            </a:r>
            <a:r>
              <a:rPr sz="2400" i="1" u="heavy" dirty="0">
                <a:latin typeface="Arial"/>
                <a:cs typeface="Arial"/>
              </a:rPr>
              <a:t>pe</a:t>
            </a:r>
            <a:r>
              <a:rPr sz="2400" i="1" u="heavy" spc="-10" dirty="0">
                <a:latin typeface="Arial"/>
                <a:cs typeface="Arial"/>
              </a:rPr>
              <a:t>n</a:t>
            </a:r>
            <a:r>
              <a:rPr sz="2400" i="1" u="heavy" dirty="0">
                <a:latin typeface="Arial"/>
                <a:cs typeface="Arial"/>
              </a:rPr>
              <a:t>d</a:t>
            </a:r>
            <a:r>
              <a:rPr sz="2400" i="1" u="heavy" spc="-10" dirty="0">
                <a:latin typeface="Arial"/>
                <a:cs typeface="Arial"/>
              </a:rPr>
              <a:t>i</a:t>
            </a:r>
            <a:r>
              <a:rPr sz="2400" i="1" u="heavy" dirty="0"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403352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(mandatory) –	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rds defi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atory)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 (advisory)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Information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sources [removed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1996]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 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atory)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rade secret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efin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(advisory)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mpli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nce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2575">
              <a:lnSpc>
                <a:spcPct val="100000"/>
              </a:lnSpc>
            </a:pPr>
            <a:r>
              <a:rPr dirty="0"/>
              <a:t>Organization</a:t>
            </a:r>
            <a:r>
              <a:rPr spc="-25" dirty="0"/>
              <a:t> </a:t>
            </a:r>
            <a:r>
              <a:rPr dirty="0"/>
              <a:t>of HazCom</a:t>
            </a:r>
            <a:r>
              <a:rPr spc="-10" dirty="0"/>
              <a:t> </a:t>
            </a:r>
            <a:r>
              <a:rPr dirty="0"/>
              <a:t>2012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068369"/>
            <a:ext cx="6701790" cy="467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a)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ose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(b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App</a:t>
            </a:r>
            <a:r>
              <a:rPr sz="2800" spc="-3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(c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(d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Ha</a:t>
            </a:r>
            <a:r>
              <a:rPr sz="2800" b="1" spc="-50" dirty="0">
                <a:solidFill>
                  <a:srgbClr val="00AFEF"/>
                </a:solidFill>
                <a:latin typeface="Calibri"/>
                <a:cs typeface="Calibri"/>
              </a:rPr>
              <a:t>z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8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Classific</a:t>
            </a:r>
            <a:r>
              <a:rPr sz="2800" b="1" spc="-4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(e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</a:t>
            </a:r>
            <a:r>
              <a:rPr sz="2800" spc="-6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Commu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am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2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Labels</a:t>
            </a:r>
            <a:r>
              <a:rPr sz="2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Othe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2800" b="1" spc="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00AFEF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orms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25" dirty="0">
                <a:solidFill>
                  <a:srgbClr val="00AFEF"/>
                </a:solidFill>
                <a:latin typeface="Calibri"/>
                <a:cs typeface="Calibri"/>
              </a:rPr>
              <a:t>W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arning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1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g)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AFEF"/>
                </a:solidFill>
                <a:latin typeface="Calibri"/>
                <a:cs typeface="Calibri"/>
              </a:rPr>
              <a:t>f</a:t>
            </a:r>
            <a:r>
              <a:rPr sz="2800" b="1" spc="-3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ty</a:t>
            </a:r>
            <a:r>
              <a:rPr sz="2800" b="1" spc="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AFEF"/>
                </a:solidFill>
                <a:latin typeface="Calibri"/>
                <a:cs typeface="Calibri"/>
              </a:rPr>
              <a:t>D</a:t>
            </a:r>
            <a:r>
              <a:rPr sz="2800" b="1" spc="-4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-3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Sh</a:t>
            </a:r>
            <a:r>
              <a:rPr sz="2800" b="1" spc="-30" dirty="0">
                <a:solidFill>
                  <a:srgbClr val="00AFEF"/>
                </a:solidFill>
                <a:latin typeface="Calibri"/>
                <a:cs typeface="Calibri"/>
              </a:rPr>
              <a:t>ee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(h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m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pl</a:t>
            </a:r>
            <a:r>
              <a:rPr sz="2800" b="1" spc="-40" dirty="0">
                <a:solidFill>
                  <a:srgbClr val="00AFEF"/>
                </a:solidFill>
                <a:latin typeface="Calibri"/>
                <a:cs typeface="Calibri"/>
              </a:rPr>
              <a:t>o</a:t>
            </a:r>
            <a:r>
              <a:rPr sz="2800" b="1" spc="-60" dirty="0">
                <a:solidFill>
                  <a:srgbClr val="00AFEF"/>
                </a:solidFill>
                <a:latin typeface="Calibri"/>
                <a:cs typeface="Calibri"/>
              </a:rPr>
              <a:t>y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800" b="1" spc="-60" dirty="0">
                <a:solidFill>
                  <a:srgbClr val="00AFEF"/>
                </a:solidFill>
                <a:latin typeface="Calibri"/>
                <a:cs typeface="Calibri"/>
              </a:rPr>
              <a:t>f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orm</a:t>
            </a:r>
            <a:r>
              <a:rPr sz="2800" b="1" spc="-4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tion</a:t>
            </a:r>
            <a:r>
              <a:rPr sz="2800" b="1" spc="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65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800" b="1" spc="-7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ain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(i)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80" dirty="0">
                <a:latin typeface="Calibri"/>
                <a:cs typeface="Calibri"/>
              </a:rPr>
              <a:t>T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7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j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ecti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Dat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678815" indent="-666115">
              <a:lnSpc>
                <a:spcPct val="100000"/>
              </a:lnSpc>
              <a:buFont typeface="Arial"/>
              <a:buChar char="•"/>
              <a:tabLst>
                <a:tab pos="679450" algn="l"/>
              </a:tabLst>
            </a:pP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Appe</a:t>
            </a:r>
            <a:r>
              <a:rPr sz="2800" b="1" spc="-25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dices</a:t>
            </a:r>
            <a:r>
              <a:rPr sz="2800" b="1" spc="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AFEF"/>
                </a:solidFill>
                <a:latin typeface="Calibri"/>
                <a:cs typeface="Calibri"/>
              </a:rPr>
              <a:t>-F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354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… </a:t>
            </a: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800" algn="l"/>
              </a:tabLst>
            </a:pPr>
            <a:r>
              <a:rPr sz="2000" i="1" u="heavy" dirty="0">
                <a:latin typeface="Arial"/>
                <a:cs typeface="Arial"/>
              </a:rPr>
              <a:t>Appendi</a:t>
            </a:r>
            <a:r>
              <a:rPr sz="2000" i="1" u="heavy" spc="5" dirty="0">
                <a:latin typeface="Arial"/>
                <a:cs typeface="Arial"/>
              </a:rPr>
              <a:t>c</a:t>
            </a:r>
            <a:r>
              <a:rPr sz="2000" i="1" u="heavy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4318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31800" algn="l"/>
                <a:tab pos="3492500" algn="l"/>
              </a:tabLst>
            </a:pPr>
            <a:r>
              <a:rPr sz="2000" dirty="0">
                <a:latin typeface="Arial"/>
                <a:cs typeface="Arial"/>
              </a:rPr>
              <a:t>Appendix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(mandato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/>
              <a:t>–	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ards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iteria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800" algn="l"/>
              </a:tabLst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ppendix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(manda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ry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/>
              <a:t>–</a:t>
            </a:r>
            <a:r>
              <a:rPr sz="2000" spc="-20" dirty="0"/>
              <a:t> 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eria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800" algn="l"/>
              </a:tabLst>
            </a:pPr>
            <a:r>
              <a:rPr sz="2000" dirty="0">
                <a:latin typeface="Arial"/>
                <a:cs typeface="Arial"/>
              </a:rPr>
              <a:t>Appendix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(mandatory)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/>
              <a:t>–</a:t>
            </a:r>
            <a:r>
              <a:rPr sz="2000" spc="-125" dirty="0"/>
              <a:t> 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ation 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Elemen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800" algn="l"/>
                <a:tab pos="3533140" algn="l"/>
              </a:tabLst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ppendix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(mandator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/>
              <a:t>–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afe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heets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800" algn="l"/>
              </a:tabLst>
            </a:pPr>
            <a:r>
              <a:rPr sz="2000" dirty="0">
                <a:latin typeface="Arial"/>
                <a:cs typeface="Arial"/>
              </a:rPr>
              <a:t>Appendix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(mandato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/>
              <a:t>–</a:t>
            </a:r>
            <a:r>
              <a:rPr sz="2000" spc="-15" dirty="0"/>
              <a:t> </a:t>
            </a:r>
            <a:r>
              <a:rPr sz="2000" dirty="0"/>
              <a:t>Defini</a:t>
            </a:r>
            <a:r>
              <a:rPr sz="2000" spc="-10" dirty="0"/>
              <a:t>t</a:t>
            </a:r>
            <a:r>
              <a:rPr sz="2000" dirty="0"/>
              <a:t>ion of</a:t>
            </a:r>
            <a:r>
              <a:rPr sz="2000" spc="-25" dirty="0"/>
              <a:t> </a:t>
            </a:r>
            <a:r>
              <a:rPr sz="2000" dirty="0"/>
              <a:t>“</a:t>
            </a:r>
            <a:r>
              <a:rPr sz="2000" spc="-70" dirty="0"/>
              <a:t>T</a:t>
            </a:r>
            <a:r>
              <a:rPr sz="2000" dirty="0"/>
              <a:t>rade</a:t>
            </a:r>
            <a:r>
              <a:rPr sz="2000" spc="-25" dirty="0"/>
              <a:t> </a:t>
            </a:r>
            <a:r>
              <a:rPr sz="2000" dirty="0"/>
              <a:t>Sec</a:t>
            </a:r>
            <a:r>
              <a:rPr sz="2000" spc="5" dirty="0"/>
              <a:t>r</a:t>
            </a:r>
            <a:r>
              <a:rPr sz="2000" dirty="0"/>
              <a:t>et”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31800" indent="-342900">
              <a:lnSpc>
                <a:spcPct val="100000"/>
              </a:lnSpc>
              <a:buFont typeface="Arial"/>
              <a:buChar char="•"/>
              <a:tabLst>
                <a:tab pos="431800" algn="l"/>
                <a:tab pos="1856105" algn="l"/>
                <a:tab pos="8119109" algn="l"/>
              </a:tabLst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ppendix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	(non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ory)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Guidance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ard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sifications	Re:</a:t>
            </a:r>
            <a:endParaRPr sz="200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Car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inogenicity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ts val="4285"/>
              </a:lnSpc>
              <a:tabLst>
                <a:tab pos="7242809" algn="l"/>
              </a:tabLst>
            </a:pPr>
            <a:r>
              <a:rPr dirty="0"/>
              <a:t>Haz</a:t>
            </a:r>
            <a:r>
              <a:rPr spc="5" dirty="0"/>
              <a:t>C</a:t>
            </a:r>
            <a:r>
              <a:rPr dirty="0"/>
              <a:t>om</a:t>
            </a:r>
            <a:r>
              <a:rPr spc="-10" dirty="0"/>
              <a:t> </a:t>
            </a:r>
            <a:r>
              <a:rPr dirty="0"/>
              <a:t>2012	changes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128313"/>
            <a:ext cx="8150859" cy="425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i="1" spc="-20" dirty="0">
                <a:latin typeface="Arial"/>
                <a:cs typeface="Arial"/>
              </a:rPr>
              <a:t>Bas</a:t>
            </a:r>
            <a:r>
              <a:rPr sz="2800" b="1" i="1" spc="-5" dirty="0">
                <a:latin typeface="Arial"/>
                <a:cs typeface="Arial"/>
              </a:rPr>
              <a:t>i</a:t>
            </a:r>
            <a:r>
              <a:rPr sz="2800" b="1" i="1" spc="-20" dirty="0">
                <a:latin typeface="Arial"/>
                <a:cs typeface="Arial"/>
              </a:rPr>
              <a:t>c</a:t>
            </a:r>
            <a:r>
              <a:rPr sz="2800" b="1" i="1" spc="15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Fram</a:t>
            </a:r>
            <a:r>
              <a:rPr sz="2800" b="1" i="1" spc="-15" dirty="0">
                <a:latin typeface="Arial"/>
                <a:cs typeface="Arial"/>
              </a:rPr>
              <a:t>e</a:t>
            </a:r>
            <a:r>
              <a:rPr sz="2800" b="1" i="1" spc="-20" dirty="0">
                <a:latin typeface="Arial"/>
                <a:cs typeface="Arial"/>
              </a:rPr>
              <a:t>work</a:t>
            </a:r>
            <a:r>
              <a:rPr sz="2800" b="1" i="1" spc="10" dirty="0">
                <a:latin typeface="Arial"/>
                <a:cs typeface="Arial"/>
              </a:rPr>
              <a:t> </a:t>
            </a:r>
            <a:r>
              <a:rPr sz="2800" b="1" i="1" spc="-15" dirty="0">
                <a:latin typeface="Arial"/>
                <a:cs typeface="Arial"/>
              </a:rPr>
              <a:t>will</a:t>
            </a:r>
            <a:r>
              <a:rPr sz="2800" b="1" i="1" spc="-5" dirty="0">
                <a:latin typeface="Arial"/>
                <a:cs typeface="Arial"/>
              </a:rPr>
              <a:t> </a:t>
            </a:r>
            <a:r>
              <a:rPr sz="2800" b="1" i="1" spc="-30" dirty="0">
                <a:latin typeface="Arial"/>
                <a:cs typeface="Arial"/>
              </a:rPr>
              <a:t>n</a:t>
            </a:r>
            <a:r>
              <a:rPr sz="2800" b="1" i="1" spc="-15" dirty="0">
                <a:latin typeface="Arial"/>
                <a:cs typeface="Arial"/>
              </a:rPr>
              <a:t>ot</a:t>
            </a:r>
            <a:r>
              <a:rPr sz="2800" b="1" i="1" spc="10" dirty="0">
                <a:latin typeface="Arial"/>
                <a:cs typeface="Arial"/>
              </a:rPr>
              <a:t> </a:t>
            </a:r>
            <a:r>
              <a:rPr sz="2800" b="1" i="1" spc="-20" dirty="0">
                <a:latin typeface="Arial"/>
                <a:cs typeface="Arial"/>
              </a:rPr>
              <a:t>change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ts val="3195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lly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195"/>
              </a:lnSpc>
            </a:pPr>
            <a:r>
              <a:rPr sz="2800" spc="-20" dirty="0">
                <a:latin typeface="Arial"/>
                <a:cs typeface="Arial"/>
              </a:rPr>
              <a:t>unchanged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380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ts val="303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mum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writ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ts,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et provi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8"/>
              </a:spcBef>
              <a:buFont typeface="Arial"/>
              <a:buChar char="–"/>
            </a:pPr>
            <a:endParaRPr sz="3450">
              <a:latin typeface="Times New Roman"/>
              <a:cs typeface="Times New Roman"/>
            </a:endParaRPr>
          </a:p>
          <a:p>
            <a:pPr marL="454659" indent="-441959">
              <a:lnSpc>
                <a:spcPts val="3195"/>
              </a:lnSpc>
              <a:buFont typeface="Arial"/>
              <a:buChar char="•"/>
              <a:tabLst>
                <a:tab pos="454659" algn="l"/>
              </a:tabLst>
            </a:pPr>
            <a:r>
              <a:rPr sz="2800" spc="-20" dirty="0">
                <a:latin typeface="Arial"/>
                <a:cs typeface="Arial"/>
              </a:rPr>
              <a:t>Cha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195"/>
              </a:lnSpc>
            </a:pP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sta</a:t>
            </a:r>
            <a:r>
              <a:rPr sz="2800" spc="-20" dirty="0">
                <a:latin typeface="Arial"/>
                <a:cs typeface="Arial"/>
              </a:rPr>
              <a:t>nd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dard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4357" y="2150100"/>
            <a:ext cx="4040504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Section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comparison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1375" y="3520873"/>
            <a:ext cx="39300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Wh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title="Decorative picture "/>
          <p:cNvSpPr/>
          <p:nvPr/>
        </p:nvSpPr>
        <p:spPr>
          <a:xfrm>
            <a:off x="1447800" y="3276600"/>
            <a:ext cx="2399283" cy="222123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Section</a:t>
            </a:r>
            <a:r>
              <a:rPr lang="en-US" spc="-20" dirty="0"/>
              <a:t> </a:t>
            </a:r>
            <a:r>
              <a:rPr lang="en-US" dirty="0"/>
              <a:t>comparison</a:t>
            </a:r>
            <a:br>
              <a:rPr lang="en-US" dirty="0"/>
            </a:b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89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6470">
              <a:lnSpc>
                <a:spcPct val="100000"/>
              </a:lnSpc>
            </a:pPr>
            <a:r>
              <a:rPr dirty="0"/>
              <a:t>How was</a:t>
            </a:r>
            <a:r>
              <a:rPr spc="-15" dirty="0"/>
              <a:t> </a:t>
            </a:r>
            <a:r>
              <a:rPr dirty="0"/>
              <a:t>GHS</a:t>
            </a:r>
            <a:r>
              <a:rPr spc="-15" dirty="0"/>
              <a:t> </a:t>
            </a:r>
            <a:r>
              <a:rPr dirty="0"/>
              <a:t>developed?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78870"/>
            <a:ext cx="8355330" cy="464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marR="1466215" indent="-9144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(UN)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 19</a:t>
            </a:r>
            <a:r>
              <a:rPr sz="2400" spc="-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rovide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system for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ard 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ls</a:t>
            </a: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927100" marR="1708150" indent="-9144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em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sed as reference several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isting system from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various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countries. 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now</a:t>
            </a:r>
          </a:p>
          <a:p>
            <a:pPr marL="9271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comp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tent authorit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arou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</a:p>
          <a:p>
            <a:pPr marL="9271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orld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3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 of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GHS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used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OSHA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 the refe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ence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 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proposed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25" dirty="0">
                <a:latin typeface="Arial"/>
                <a:cs typeface="Arial"/>
              </a:rPr>
              <a:t>5</a:t>
            </a:r>
            <a:r>
              <a:rPr sz="2400" spc="-15" baseline="24305" dirty="0">
                <a:latin typeface="Arial"/>
                <a:cs typeface="Arial"/>
              </a:rPr>
              <a:t>th</a:t>
            </a:r>
            <a:r>
              <a:rPr sz="2400" spc="-7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out)</a:t>
            </a:r>
          </a:p>
        </p:txBody>
      </p:sp>
      <p:sp>
        <p:nvSpPr>
          <p:cNvPr id="4" name="object 4" title="Picture of Globally Harmonized system of classification and labelling of Chemicals logo"/>
          <p:cNvSpPr/>
          <p:nvPr/>
        </p:nvSpPr>
        <p:spPr>
          <a:xfrm>
            <a:off x="7543800" y="1371600"/>
            <a:ext cx="1434973" cy="2190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5773" y="359019"/>
            <a:ext cx="1729739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Purpose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Purpose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90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652061"/>
            <a:ext cx="8190865" cy="3624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988694" algn="l"/>
              </a:tabLst>
            </a:pPr>
            <a:r>
              <a:rPr sz="2800" b="1" spc="-10" dirty="0">
                <a:latin typeface="Arial"/>
                <a:cs typeface="Arial"/>
              </a:rPr>
              <a:t>(</a:t>
            </a:r>
            <a:r>
              <a:rPr sz="2800" b="1" spc="-15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)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-30" dirty="0">
                <a:latin typeface="Arial"/>
                <a:cs typeface="Arial"/>
              </a:rPr>
              <a:t>u</a:t>
            </a:r>
            <a:r>
              <a:rPr sz="2800" b="1" spc="-20" dirty="0">
                <a:latin typeface="Arial"/>
                <a:cs typeface="Arial"/>
              </a:rPr>
              <a:t>rpose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mary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modi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ica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paragra</a:t>
            </a:r>
            <a:r>
              <a:rPr sz="2800" spc="-20" dirty="0">
                <a:latin typeface="Arial"/>
                <a:cs typeface="Arial"/>
              </a:rPr>
              <a:t>ph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 ha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ts..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8"/>
              </a:spcBef>
              <a:buFont typeface="Arial"/>
              <a:buChar char="–"/>
            </a:pPr>
            <a:endParaRPr sz="4050">
              <a:latin typeface="Times New Roman"/>
              <a:cs typeface="Times New Roman"/>
            </a:endParaRPr>
          </a:p>
          <a:p>
            <a:pPr marL="756285" marR="388620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b="1" spc="-20" dirty="0">
                <a:latin typeface="Arial"/>
                <a:cs typeface="Arial"/>
              </a:rPr>
              <a:t>T</a:t>
            </a:r>
            <a:r>
              <a:rPr sz="2800" b="1" spc="-30" dirty="0">
                <a:latin typeface="Arial"/>
                <a:cs typeface="Arial"/>
              </a:rPr>
              <a:t>h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word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v</a:t>
            </a:r>
            <a:r>
              <a:rPr sz="2800" b="1" spc="-15" dirty="0">
                <a:latin typeface="Arial"/>
                <a:cs typeface="Arial"/>
              </a:rPr>
              <a:t>alua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was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subst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15" dirty="0">
                <a:latin typeface="Arial"/>
                <a:cs typeface="Arial"/>
              </a:rPr>
              <a:t>tute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with cl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if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ation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to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be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consis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ent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with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GHS</a:t>
            </a:r>
            <a:r>
              <a:rPr sz="2800" b="1" spc="-15" dirty="0">
                <a:latin typeface="Arial"/>
                <a:cs typeface="Arial"/>
              </a:rPr>
              <a:t> provisions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4215" y="371719"/>
            <a:ext cx="45497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dirty="0">
                <a:latin typeface="Arial"/>
                <a:cs typeface="Arial"/>
              </a:rPr>
              <a:t>Scope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20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Application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2866"/>
          </a:xfrm>
        </p:spPr>
        <p:txBody>
          <a:bodyPr/>
          <a:lstStyle/>
          <a:p>
            <a:r>
              <a:rPr lang="en-US" dirty="0"/>
              <a:t>Scope</a:t>
            </a:r>
            <a:r>
              <a:rPr lang="en-US" spc="-20" dirty="0"/>
              <a:t> </a:t>
            </a:r>
            <a:r>
              <a:rPr lang="en-US" dirty="0"/>
              <a:t>and</a:t>
            </a:r>
            <a:r>
              <a:rPr lang="en-US" spc="-204" dirty="0"/>
              <a:t> </a:t>
            </a:r>
            <a:r>
              <a:rPr lang="en-US" dirty="0"/>
              <a:t>Application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91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238041"/>
            <a:ext cx="7970520" cy="403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007110" algn="l"/>
                <a:tab pos="2990850" algn="l"/>
              </a:tabLst>
            </a:pPr>
            <a:r>
              <a:rPr sz="2800" b="1" spc="-15" dirty="0">
                <a:latin typeface="Arial"/>
                <a:cs typeface="Arial"/>
              </a:rPr>
              <a:t>(b)	</a:t>
            </a:r>
            <a:r>
              <a:rPr sz="2800" b="1" spc="-20" dirty="0">
                <a:latin typeface="Arial"/>
                <a:cs typeface="Arial"/>
              </a:rPr>
              <a:t>Scope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0" dirty="0">
                <a:latin typeface="Arial"/>
                <a:cs typeface="Arial"/>
              </a:rPr>
              <a:t>Ap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-10" dirty="0">
                <a:latin typeface="Arial"/>
                <a:cs typeface="Arial"/>
              </a:rPr>
              <a:t>li</a:t>
            </a:r>
            <a:r>
              <a:rPr sz="2800" b="1" spc="-15" dirty="0">
                <a:latin typeface="Arial"/>
                <a:cs typeface="Arial"/>
              </a:rPr>
              <a:t>c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756285" lvl="1" indent="-286385">
              <a:lnSpc>
                <a:spcPts val="3025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Arial"/>
                <a:cs typeface="Arial"/>
              </a:rPr>
              <a:t>No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tan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20" dirty="0">
                <a:latin typeface="Arial"/>
                <a:cs typeface="Arial"/>
              </a:rPr>
              <a:t>e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ges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pro</a:t>
            </a:r>
            <a:r>
              <a:rPr sz="2800" spc="-20" dirty="0">
                <a:latin typeface="Arial"/>
                <a:cs typeface="Arial"/>
              </a:rPr>
              <a:t>po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ed,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nly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025"/>
              </a:lnSpc>
            </a:pP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ol</a:t>
            </a:r>
            <a:r>
              <a:rPr sz="2800" spc="-15" dirty="0">
                <a:latin typeface="Arial"/>
                <a:cs typeface="Arial"/>
              </a:rPr>
              <a:t>ogy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endParaRPr sz="2800">
              <a:latin typeface="Arial"/>
              <a:cs typeface="Arial"/>
            </a:endParaRPr>
          </a:p>
          <a:p>
            <a:pPr marL="1155700" marR="354330" lvl="2" indent="-228600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min</a:t>
            </a:r>
            <a:r>
              <a:rPr sz="2800" spc="-10" dirty="0">
                <a:latin typeface="Arial"/>
                <a:cs typeface="Arial"/>
              </a:rPr>
              <a:t>ati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azard 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20" dirty="0">
                <a:latin typeface="Arial"/>
                <a:cs typeface="Arial"/>
              </a:rPr>
              <a:t>Use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assess</a:t>
            </a:r>
            <a:endParaRPr sz="2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800" spc="-25" dirty="0">
                <a:latin typeface="Arial"/>
                <a:cs typeface="Arial"/>
              </a:rPr>
              <a:t>MS</a:t>
            </a:r>
            <a:r>
              <a:rPr sz="2800" spc="-3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Safety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Data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Sh</a:t>
            </a:r>
            <a:r>
              <a:rPr sz="2800" spc="-15" dirty="0">
                <a:latin typeface="Arial"/>
                <a:cs typeface="Arial"/>
              </a:rPr>
              <a:t>eets</a:t>
            </a:r>
            <a:endParaRPr sz="28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b="1" spc="-15" dirty="0">
                <a:latin typeface="Arial"/>
                <a:cs typeface="Arial"/>
              </a:rPr>
              <a:t>Eliminat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on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of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Ap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-15" dirty="0">
                <a:latin typeface="Arial"/>
                <a:cs typeface="Arial"/>
              </a:rPr>
              <a:t>endix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re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2957" y="359019"/>
            <a:ext cx="216154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Definitions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Definitions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92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499661"/>
            <a:ext cx="8522970" cy="413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988694" algn="l"/>
              </a:tabLst>
            </a:pPr>
            <a:r>
              <a:rPr sz="2800" b="1" spc="-10" dirty="0">
                <a:latin typeface="Arial"/>
                <a:cs typeface="Arial"/>
              </a:rPr>
              <a:t>(</a:t>
            </a:r>
            <a:r>
              <a:rPr sz="2800" b="1" spc="-15" dirty="0">
                <a:latin typeface="Arial"/>
                <a:cs typeface="Arial"/>
              </a:rPr>
              <a:t>c</a:t>
            </a:r>
            <a:r>
              <a:rPr sz="2800" b="1" spc="-10" dirty="0">
                <a:latin typeface="Arial"/>
                <a:cs typeface="Arial"/>
              </a:rPr>
              <a:t>)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5" dirty="0">
                <a:latin typeface="Arial"/>
                <a:cs typeface="Arial"/>
              </a:rPr>
              <a:t>Def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15" dirty="0">
                <a:latin typeface="Arial"/>
                <a:cs typeface="Arial"/>
              </a:rPr>
              <a:t>nitions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ts val="269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Arial"/>
                <a:cs typeface="Arial"/>
              </a:rPr>
              <a:t>OS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mb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ns, 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well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sed,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 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GHS.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1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756285" marR="520065" lvl="1" indent="-286385">
              <a:lnSpc>
                <a:spcPct val="80000"/>
              </a:lnSpc>
              <a:buFont typeface="Arial"/>
              <a:buChar char="–"/>
              <a:tabLst>
                <a:tab pos="756920" algn="l"/>
                <a:tab pos="6901815" algn="l"/>
              </a:tabLst>
            </a:pPr>
            <a:r>
              <a:rPr sz="2800" b="1" spc="-20" dirty="0">
                <a:latin typeface="Arial"/>
                <a:cs typeface="Arial"/>
              </a:rPr>
              <a:t>T</a:t>
            </a:r>
            <a:r>
              <a:rPr sz="2800" b="1" spc="-30" dirty="0">
                <a:latin typeface="Arial"/>
                <a:cs typeface="Arial"/>
              </a:rPr>
              <a:t>h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rms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re</a:t>
            </a:r>
            <a:r>
              <a:rPr sz="2800" b="1" spc="-20" dirty="0">
                <a:latin typeface="Arial"/>
                <a:cs typeface="Arial"/>
              </a:rPr>
              <a:t>moved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fr</a:t>
            </a:r>
            <a:r>
              <a:rPr sz="2800" b="1" spc="-25" dirty="0">
                <a:latin typeface="Arial"/>
                <a:cs typeface="Arial"/>
              </a:rPr>
              <a:t>om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this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ction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 generally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rele</a:t>
            </a:r>
            <a:r>
              <a:rPr sz="2800" b="1" spc="-10" dirty="0">
                <a:latin typeface="Arial"/>
                <a:cs typeface="Arial"/>
              </a:rPr>
              <a:t>v</a:t>
            </a:r>
            <a:r>
              <a:rPr sz="2800" b="1" spc="-15" dirty="0">
                <a:latin typeface="Arial"/>
                <a:cs typeface="Arial"/>
              </a:rPr>
              <a:t>ant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prima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ily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to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the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haz</a:t>
            </a:r>
            <a:r>
              <a:rPr sz="2800" b="1" spc="-15" dirty="0">
                <a:latin typeface="Arial"/>
                <a:cs typeface="Arial"/>
              </a:rPr>
              <a:t>ard cl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10" dirty="0">
                <a:latin typeface="Arial"/>
                <a:cs typeface="Arial"/>
              </a:rPr>
              <a:t>if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ation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proce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which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-15" dirty="0">
                <a:latin typeface="Arial"/>
                <a:cs typeface="Arial"/>
              </a:rPr>
              <a:t>efine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in A</a:t>
            </a:r>
            <a:r>
              <a:rPr sz="2800" b="1" spc="-35" dirty="0">
                <a:latin typeface="Arial"/>
                <a:cs typeface="Arial"/>
              </a:rPr>
              <a:t>p</a:t>
            </a:r>
            <a:r>
              <a:rPr sz="2800" b="1" spc="-20" dirty="0">
                <a:latin typeface="Arial"/>
                <a:cs typeface="Arial"/>
              </a:rPr>
              <a:t>pen</a:t>
            </a:r>
            <a:r>
              <a:rPr sz="2800" b="1" spc="-35" dirty="0">
                <a:latin typeface="Arial"/>
                <a:cs typeface="Arial"/>
              </a:rPr>
              <a:t>d</a:t>
            </a:r>
            <a:r>
              <a:rPr sz="2800" b="1" spc="-15" dirty="0">
                <a:latin typeface="Arial"/>
                <a:cs typeface="Arial"/>
              </a:rPr>
              <a:t>ice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(Hea</a:t>
            </a:r>
            <a:r>
              <a:rPr sz="2800" b="1" spc="-5" dirty="0">
                <a:latin typeface="Arial"/>
                <a:cs typeface="Arial"/>
              </a:rPr>
              <a:t>l</a:t>
            </a:r>
            <a:r>
              <a:rPr sz="2800" b="1" spc="-15" dirty="0">
                <a:latin typeface="Arial"/>
                <a:cs typeface="Arial"/>
              </a:rPr>
              <a:t>th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haza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ds)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and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5" dirty="0">
                <a:latin typeface="Arial"/>
                <a:cs typeface="Arial"/>
              </a:rPr>
              <a:t>B</a:t>
            </a:r>
            <a:r>
              <a:rPr sz="2800" b="1" spc="-15" dirty="0">
                <a:latin typeface="Arial"/>
                <a:cs typeface="Arial"/>
              </a:rPr>
              <a:t> (Ph</a:t>
            </a:r>
            <a:r>
              <a:rPr sz="2800" b="1" spc="-55" dirty="0">
                <a:latin typeface="Arial"/>
                <a:cs typeface="Arial"/>
              </a:rPr>
              <a:t>y</a:t>
            </a:r>
            <a:r>
              <a:rPr sz="2800" b="1" spc="-15" dirty="0">
                <a:latin typeface="Arial"/>
                <a:cs typeface="Arial"/>
              </a:rPr>
              <a:t>si</a:t>
            </a:r>
            <a:r>
              <a:rPr sz="2800" b="1" spc="-10" dirty="0">
                <a:latin typeface="Arial"/>
                <a:cs typeface="Arial"/>
              </a:rPr>
              <a:t>c</a:t>
            </a:r>
            <a:r>
              <a:rPr sz="2800" b="1" spc="-15" dirty="0">
                <a:latin typeface="Arial"/>
                <a:cs typeface="Arial"/>
              </a:rPr>
              <a:t>al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haz</a:t>
            </a:r>
            <a:r>
              <a:rPr sz="2800" b="1" spc="-15" dirty="0">
                <a:latin typeface="Arial"/>
                <a:cs typeface="Arial"/>
              </a:rPr>
              <a:t>ards</a:t>
            </a:r>
            <a:r>
              <a:rPr sz="2800" b="1" spc="-5" dirty="0">
                <a:latin typeface="Arial"/>
                <a:cs typeface="Arial"/>
              </a:rPr>
              <a:t>)</a:t>
            </a:r>
            <a:r>
              <a:rPr sz="2800" b="1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40" y="1453941"/>
            <a:ext cx="8201659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C00000"/>
              </a:buClr>
              <a:buSzPct val="89285"/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Hea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si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 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20" dirty="0">
                <a:latin typeface="Arial"/>
                <a:cs typeface="Arial"/>
              </a:rPr>
              <a:t>12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Clr>
                <a:srgbClr val="C00000"/>
              </a:buClr>
              <a:buFont typeface="Wingdings"/>
              <a:buChar char=""/>
            </a:pPr>
            <a:endParaRPr sz="3450">
              <a:latin typeface="Times New Roman"/>
              <a:cs typeface="Times New Roman"/>
            </a:endParaRPr>
          </a:p>
          <a:p>
            <a:pPr marL="355600" marR="281940" indent="-342900">
              <a:lnSpc>
                <a:spcPts val="2690"/>
              </a:lnSpc>
              <a:buClr>
                <a:srgbClr val="C00000"/>
              </a:buClr>
              <a:buSzPct val="89285"/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des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 </a:t>
            </a:r>
            <a:r>
              <a:rPr sz="2800" spc="-10" dirty="0">
                <a:latin typeface="Arial"/>
                <a:cs typeface="Arial"/>
              </a:rPr>
              <a:t>fro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Parts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&amp;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Times New Roman"/>
              <a:cs typeface="Times New Roman"/>
            </a:endParaRPr>
          </a:p>
          <a:p>
            <a:pPr marL="355600" marR="97790" indent="-342900">
              <a:lnSpc>
                <a:spcPct val="80000"/>
              </a:lnSpc>
              <a:buClr>
                <a:srgbClr val="C00000"/>
              </a:buClr>
              <a:buSzPct val="89285"/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Def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fro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20" dirty="0">
                <a:latin typeface="Arial"/>
                <a:cs typeface="Arial"/>
              </a:rPr>
              <a:t> GHS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Part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 smtClean="0"/>
              <a:t>			    Definitions: Health Hazards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93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1992" y="359019"/>
            <a:ext cx="607250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7935" algn="l"/>
              </a:tabLst>
            </a:pPr>
            <a:r>
              <a:rPr sz="3600" dirty="0">
                <a:latin typeface="Arial"/>
                <a:cs typeface="Arial"/>
              </a:rPr>
              <a:t>Definitions:	Physical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Hazards</a:t>
            </a:r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1107996"/>
          </a:xfrm>
        </p:spPr>
        <p:txBody>
          <a:bodyPr/>
          <a:lstStyle/>
          <a:p>
            <a:r>
              <a:rPr lang="en-US" dirty="0"/>
              <a:t>Definitions:	Physical</a:t>
            </a:r>
            <a:r>
              <a:rPr lang="en-US" spc="-20" dirty="0"/>
              <a:t> </a:t>
            </a:r>
            <a:r>
              <a:rPr lang="en-US" dirty="0"/>
              <a:t>Hazards</a:t>
            </a:r>
            <a:br>
              <a:rPr lang="en-US" dirty="0"/>
            </a:b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94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53941"/>
            <a:ext cx="8158480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9400" indent="-342900">
              <a:lnSpc>
                <a:spcPct val="8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Phy</a:t>
            </a:r>
            <a:r>
              <a:rPr sz="2800" spc="-10" dirty="0">
                <a:latin typeface="Arial"/>
                <a:cs typeface="Arial"/>
              </a:rPr>
              <a:t>sic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si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 of 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2012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Wingdings"/>
              <a:buChar char=""/>
            </a:pPr>
            <a:endParaRPr sz="3450">
              <a:latin typeface="Times New Roman"/>
              <a:cs typeface="Times New Roman"/>
            </a:endParaRPr>
          </a:p>
          <a:p>
            <a:pPr marL="355600" marR="60960" indent="-342900">
              <a:lnSpc>
                <a:spcPts val="269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ated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 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 </a:t>
            </a:r>
            <a:r>
              <a:rPr sz="2800" spc="-10" dirty="0">
                <a:latin typeface="Arial"/>
                <a:cs typeface="Arial"/>
              </a:rPr>
              <a:t>fro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Parts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&amp;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Wingdings"/>
              <a:buChar char="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Def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eria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were</a:t>
            </a:r>
            <a:r>
              <a:rPr sz="2800" spc="-15" dirty="0">
                <a:latin typeface="Arial"/>
                <a:cs typeface="Arial"/>
              </a:rPr>
              <a:t> ad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pted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GHS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342" y="4921041"/>
            <a:ext cx="42773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GHS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994247"/>
            <a:ext cx="49669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ter</a:t>
            </a:r>
            <a:r>
              <a:rPr sz="3200" spc="-1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ine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zard…</a:t>
            </a:r>
          </a:p>
        </p:txBody>
      </p:sp>
      <p:sp>
        <p:nvSpPr>
          <p:cNvPr id="4" name="object 4" title="Decorative picture "/>
          <p:cNvSpPr/>
          <p:nvPr/>
        </p:nvSpPr>
        <p:spPr>
          <a:xfrm>
            <a:off x="5867400" y="1981073"/>
            <a:ext cx="1579626" cy="1913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</p:spPr>
        <p:txBody>
          <a:bodyPr/>
          <a:lstStyle/>
          <a:p>
            <a:r>
              <a:rPr lang="en-US" dirty="0"/>
              <a:t>How</a:t>
            </a:r>
            <a:r>
              <a:rPr lang="en-US" spc="-15" dirty="0"/>
              <a:t> </a:t>
            </a:r>
            <a:r>
              <a:rPr lang="en-US" dirty="0"/>
              <a:t>to</a:t>
            </a:r>
            <a:r>
              <a:rPr lang="en-US" spc="-10" dirty="0"/>
              <a:t> </a:t>
            </a:r>
            <a:r>
              <a:rPr lang="en-US" dirty="0"/>
              <a:t>d</a:t>
            </a:r>
            <a:r>
              <a:rPr lang="en-US" spc="-10" dirty="0"/>
              <a:t>e</a:t>
            </a:r>
            <a:r>
              <a:rPr lang="en-US" dirty="0"/>
              <a:t>ter</a:t>
            </a:r>
            <a:r>
              <a:rPr lang="en-US" spc="-15" dirty="0"/>
              <a:t>m</a:t>
            </a:r>
            <a:r>
              <a:rPr lang="en-US" dirty="0"/>
              <a:t>ine</a:t>
            </a:r>
            <a:r>
              <a:rPr lang="en-US" spc="-30" dirty="0"/>
              <a:t> </a:t>
            </a:r>
            <a:r>
              <a:rPr lang="en-US" dirty="0" smtClean="0"/>
              <a:t>h</a:t>
            </a:r>
            <a:r>
              <a:rPr lang="en-US" spc="-10" dirty="0" smtClean="0"/>
              <a:t>a</a:t>
            </a:r>
            <a:r>
              <a:rPr lang="en-US" dirty="0" smtClean="0"/>
              <a:t>zard 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95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ts val="4285"/>
              </a:lnSpc>
            </a:pPr>
            <a:r>
              <a:rPr dirty="0"/>
              <a:t>HazCom</a:t>
            </a:r>
            <a:r>
              <a:rPr spc="-10" dirty="0"/>
              <a:t> </a:t>
            </a:r>
            <a:r>
              <a:rPr dirty="0"/>
              <a:t>2012</a:t>
            </a:r>
            <a:r>
              <a:rPr spc="-15" dirty="0"/>
              <a:t> </a:t>
            </a:r>
            <a:r>
              <a:rPr dirty="0" smtClean="0"/>
              <a:t>changes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96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07340" y="1094785"/>
            <a:ext cx="8347075" cy="467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090" indent="-453390">
              <a:lnSpc>
                <a:spcPct val="100000"/>
              </a:lnSpc>
              <a:buAutoNum type="alphaLcParenBoth" startAt="4"/>
              <a:tabLst>
                <a:tab pos="466725" algn="l"/>
              </a:tabLst>
            </a:pPr>
            <a:r>
              <a:rPr sz="2800" b="1" u="heavy" spc="-20" dirty="0">
                <a:latin typeface="Arial"/>
                <a:cs typeface="Arial"/>
              </a:rPr>
              <a:t>Ha</a:t>
            </a:r>
            <a:r>
              <a:rPr sz="2800" b="1" u="heavy" spc="-10" dirty="0">
                <a:latin typeface="Arial"/>
                <a:cs typeface="Arial"/>
              </a:rPr>
              <a:t>z</a:t>
            </a:r>
            <a:r>
              <a:rPr sz="2800" b="1" u="heavy" spc="-20" dirty="0">
                <a:latin typeface="Arial"/>
                <a:cs typeface="Arial"/>
              </a:rPr>
              <a:t>a</a:t>
            </a:r>
            <a:r>
              <a:rPr sz="2800" b="1" u="heavy" spc="-10" dirty="0">
                <a:latin typeface="Arial"/>
                <a:cs typeface="Arial"/>
              </a:rPr>
              <a:t>r</a:t>
            </a:r>
            <a:r>
              <a:rPr sz="2800" b="1" u="heavy" spc="-20" dirty="0">
                <a:latin typeface="Arial"/>
                <a:cs typeface="Arial"/>
              </a:rPr>
              <a:t>d</a:t>
            </a:r>
            <a:r>
              <a:rPr sz="2800" b="1" u="heavy" spc="-10" dirty="0">
                <a:latin typeface="Arial"/>
                <a:cs typeface="Arial"/>
              </a:rPr>
              <a:t> </a:t>
            </a:r>
            <a:r>
              <a:rPr sz="2800" b="1" u="heavy" spc="-15" dirty="0">
                <a:latin typeface="Arial"/>
                <a:cs typeface="Arial"/>
              </a:rPr>
              <a:t>Classi</a:t>
            </a:r>
            <a:r>
              <a:rPr sz="2800" b="1" u="heavy" dirty="0">
                <a:latin typeface="Arial"/>
                <a:cs typeface="Arial"/>
              </a:rPr>
              <a:t>f</a:t>
            </a:r>
            <a:r>
              <a:rPr sz="2800" b="1" u="heavy" spc="-15" dirty="0">
                <a:latin typeface="Arial"/>
                <a:cs typeface="Arial"/>
              </a:rPr>
              <a:t>ic</a:t>
            </a:r>
            <a:r>
              <a:rPr sz="2800" b="1" u="heavy" spc="-10" dirty="0">
                <a:latin typeface="Arial"/>
                <a:cs typeface="Arial"/>
              </a:rPr>
              <a:t>a</a:t>
            </a:r>
            <a:r>
              <a:rPr sz="2800" b="1" u="heavy" spc="-15" dirty="0"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  <a:p>
            <a:pPr marL="756285" marR="855344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82423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B covers 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iteria 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lth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phys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rds,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espect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vely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20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OSHA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 incl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ded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rd 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paragraph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(d)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 the 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zCom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2,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 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tensive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riteria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fect.</a:t>
            </a:r>
            <a:endParaRPr sz="2400">
              <a:latin typeface="Arial"/>
              <a:cs typeface="Arial"/>
            </a:endParaRPr>
          </a:p>
          <a:p>
            <a:pPr marL="756285" marR="86995" lvl="1" indent="-286385">
              <a:lnSpc>
                <a:spcPct val="99800"/>
              </a:lnSpc>
              <a:spcBef>
                <a:spcPts val="20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hazard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ssific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criteria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zCom 20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test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method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.”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s, 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person 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ssifyi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chemical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 ava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 ad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required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assify a chemica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5880">
              <a:lnSpc>
                <a:spcPts val="4285"/>
              </a:lnSpc>
            </a:pPr>
            <a:r>
              <a:rPr dirty="0"/>
              <a:t>Hazard</a:t>
            </a:r>
            <a:r>
              <a:rPr spc="-15" dirty="0"/>
              <a:t> </a:t>
            </a:r>
            <a:r>
              <a:rPr dirty="0" smtClean="0"/>
              <a:t>sta</a:t>
            </a:r>
            <a:r>
              <a:rPr spc="-15" dirty="0" smtClean="0"/>
              <a:t>t</a:t>
            </a:r>
            <a:r>
              <a:rPr dirty="0" smtClean="0"/>
              <a:t>ements</a:t>
            </a:r>
            <a:r>
              <a:rPr lang="en-US" dirty="0" smtClean="0"/>
              <a:t> 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018585"/>
            <a:ext cx="7452359" cy="466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351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cont</a:t>
            </a:r>
            <a:r>
              <a:rPr sz="2800" spc="-10" dirty="0">
                <a:latin typeface="Arial"/>
                <a:cs typeface="Arial"/>
              </a:rPr>
              <a:t>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App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dix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 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20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2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c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s: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m,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d,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  <a:p>
            <a:pPr marL="1612900" lvl="2" indent="-22860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1613535" algn="l"/>
              </a:tabLst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Physic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–"/>
            </a:pPr>
            <a:endParaRPr sz="2400">
              <a:latin typeface="Times New Roman"/>
              <a:cs typeface="Times New Roman"/>
            </a:endParaRPr>
          </a:p>
          <a:p>
            <a:pPr marL="1155700" marR="608330" lvl="1" indent="-22860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1156335" algn="l"/>
              </a:tabLst>
            </a:pP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ty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ecaut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 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  <a:p>
            <a:pPr marL="1612900" lvl="2" indent="-22860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1613535" algn="l"/>
                <a:tab pos="3323590" algn="l"/>
                <a:tab pos="4950460" algn="l"/>
                <a:tab pos="6271895" algn="l"/>
              </a:tabLst>
            </a:pPr>
            <a:r>
              <a:rPr sz="2400" dirty="0">
                <a:latin typeface="Arial"/>
                <a:cs typeface="Arial"/>
              </a:rPr>
              <a:t>Pre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	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	Storag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	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title="Picture of health hazard pictogram"/>
          <p:cNvSpPr/>
          <p:nvPr/>
        </p:nvSpPr>
        <p:spPr>
          <a:xfrm>
            <a:off x="7007606" y="2057400"/>
            <a:ext cx="1409700" cy="13811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title="Picture of flammable pictogram"/>
          <p:cNvSpPr/>
          <p:nvPr/>
        </p:nvSpPr>
        <p:spPr>
          <a:xfrm>
            <a:off x="7620000" y="3733800"/>
            <a:ext cx="13716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97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5880">
              <a:lnSpc>
                <a:spcPct val="100000"/>
              </a:lnSpc>
            </a:pPr>
            <a:r>
              <a:rPr dirty="0"/>
              <a:t>Hazard</a:t>
            </a:r>
            <a:r>
              <a:rPr spc="-10" dirty="0"/>
              <a:t> </a:t>
            </a:r>
            <a:r>
              <a:rPr dirty="0" smtClean="0"/>
              <a:t>statements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98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463085"/>
            <a:ext cx="8364220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lic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zard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 ap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ear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lab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ex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rwi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marR="21336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whe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appropriat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reduc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 infor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atio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label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imp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ili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lon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hazard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conveye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 required.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" y="282812"/>
            <a:ext cx="898474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59680">
              <a:lnSpc>
                <a:spcPct val="100000"/>
              </a:lnSpc>
            </a:pPr>
            <a:r>
              <a:rPr dirty="0"/>
              <a:t>Hazard</a:t>
            </a:r>
            <a:r>
              <a:rPr spc="-15" dirty="0"/>
              <a:t> </a:t>
            </a:r>
            <a:r>
              <a:rPr dirty="0" smtClean="0"/>
              <a:t>Sta</a:t>
            </a:r>
            <a:r>
              <a:rPr spc="-15" dirty="0" smtClean="0"/>
              <a:t>t</a:t>
            </a:r>
            <a:r>
              <a:rPr dirty="0" smtClean="0"/>
              <a:t>ements</a:t>
            </a:r>
            <a:r>
              <a:rPr lang="en-US" dirty="0" smtClean="0"/>
              <a:t>   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0005" algn="r">
              <a:lnSpc>
                <a:spcPts val="1870"/>
              </a:lnSpc>
            </a:pPr>
            <a:fld id="{81D60167-4931-47E6-BA6A-407CBD079E47}" type="slidenum">
              <a:rPr spc="-10" dirty="0"/>
              <a:t>99</a:t>
            </a:fld>
            <a:endParaRPr spc="-10" dirty="0"/>
          </a:p>
          <a:p>
            <a:pPr marR="5080" algn="r">
              <a:lnSpc>
                <a:spcPts val="1030"/>
              </a:lnSpc>
            </a:pPr>
            <a:r>
              <a:rPr sz="900" dirty="0">
                <a:solidFill>
                  <a:srgbClr val="6F5A54"/>
                </a:solidFill>
              </a:rPr>
              <a:t>February</a:t>
            </a:r>
            <a:r>
              <a:rPr sz="900" spc="-2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6,</a:t>
            </a:r>
            <a:r>
              <a:rPr sz="900" spc="-10" dirty="0">
                <a:solidFill>
                  <a:srgbClr val="6F5A54"/>
                </a:solidFill>
              </a:rPr>
              <a:t> </a:t>
            </a:r>
            <a:r>
              <a:rPr sz="900" dirty="0">
                <a:solidFill>
                  <a:srgbClr val="6F5A54"/>
                </a:solidFill>
              </a:rPr>
              <a:t>2014</a:t>
            </a: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3540" y="1691685"/>
            <a:ext cx="7881620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515745" algn="l"/>
                <a:tab pos="4641215" algn="l"/>
              </a:tabLst>
            </a:pPr>
            <a:r>
              <a:rPr sz="2800" spc="-25" dirty="0">
                <a:latin typeface="Arial"/>
                <a:cs typeface="Arial"/>
              </a:rPr>
              <a:t>Wh</a:t>
            </a:r>
            <a:r>
              <a:rPr sz="2800" spc="-15" dirty="0">
                <a:latin typeface="Arial"/>
                <a:cs typeface="Arial"/>
              </a:rPr>
              <a:t>ere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ufa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6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rte</a:t>
            </a:r>
            <a:r>
              <a:rPr sz="2800" spc="-16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rib</a:t>
            </a: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or</a:t>
            </a:r>
            <a:r>
              <a:rPr sz="2800" spc="-15" dirty="0">
                <a:latin typeface="Arial"/>
                <a:cs typeface="Arial"/>
              </a:rPr>
              <a:t> chooses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supple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entary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infor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ent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such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 i</a:t>
            </a:r>
            <a:r>
              <a:rPr sz="2800" spc="-15" dirty="0">
                <a:latin typeface="Arial"/>
                <a:cs typeface="Arial"/>
              </a:rPr>
              <a:t>nte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with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on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ire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4599</Words>
  <Application>Microsoft Office PowerPoint</Application>
  <PresentationFormat>On-screen Show (4:3)</PresentationFormat>
  <Paragraphs>968</Paragraphs>
  <Slides>126</Slides>
  <Notes>109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Hazard Communication (HAZCOM) and the  Globally Harmonized System of Classification and Labeling of Chemicals (GHS) </vt:lpstr>
      <vt:lpstr>Department of Labor Occupational Health and Safety Administration (OSHA) Susan Harwood Training Grant </vt:lpstr>
      <vt:lpstr>Work Team </vt:lpstr>
      <vt:lpstr>Learning Objectives </vt:lpstr>
      <vt:lpstr>Global harmonization system</vt:lpstr>
      <vt:lpstr>What is GHS</vt:lpstr>
      <vt:lpstr>What is GHS?</vt:lpstr>
      <vt:lpstr>What is GHS? </vt:lpstr>
      <vt:lpstr>How was GHS developed?</vt:lpstr>
      <vt:lpstr>Principles of Harmonization </vt:lpstr>
      <vt:lpstr> Principles of Harmonization </vt:lpstr>
      <vt:lpstr>Guiding Principles </vt:lpstr>
      <vt:lpstr>Why is the GHS needed? </vt:lpstr>
      <vt:lpstr>Why is the GHS needed?  </vt:lpstr>
      <vt:lpstr>Application of GHS</vt:lpstr>
      <vt:lpstr>Building Block approach</vt:lpstr>
      <vt:lpstr>Hazard communication adopts GHS</vt:lpstr>
      <vt:lpstr>Target Sectors</vt:lpstr>
      <vt:lpstr>GHS impact</vt:lpstr>
      <vt:lpstr>GHS impact  </vt:lpstr>
      <vt:lpstr>HCS History </vt:lpstr>
      <vt:lpstr>HCS Framework </vt:lpstr>
      <vt:lpstr>HCS Framework  </vt:lpstr>
      <vt:lpstr>Responsibilities under HCS</vt:lpstr>
      <vt:lpstr>GHS main elements</vt:lpstr>
      <vt:lpstr>Health, Physical, Environmental </vt:lpstr>
      <vt:lpstr>GHS: Environmental Hazards </vt:lpstr>
      <vt:lpstr>New GHS health hazards</vt:lpstr>
      <vt:lpstr>GHS Health Hazards (10) </vt:lpstr>
      <vt:lpstr>Definitions: Health Hazards </vt:lpstr>
      <vt:lpstr>Definitions: Health Hazards</vt:lpstr>
      <vt:lpstr>Definitions: Health Hazards </vt:lpstr>
      <vt:lpstr>Definitions: Health Hazards  </vt:lpstr>
      <vt:lpstr>Definitions:   Health Hazards </vt:lpstr>
      <vt:lpstr>Definitions:  Health Hazards </vt:lpstr>
      <vt:lpstr> Definitions: Health Hazards </vt:lpstr>
      <vt:lpstr>  Definitions: Health Hazards </vt:lpstr>
      <vt:lpstr>Definitions: Health Hazards   </vt:lpstr>
      <vt:lpstr>Definitions: Health Hazards   </vt:lpstr>
      <vt:lpstr> Definitions: Health Hazards</vt:lpstr>
      <vt:lpstr>Definitions:Health Hazards </vt:lpstr>
      <vt:lpstr>New Definitions</vt:lpstr>
      <vt:lpstr>GHS Physical Hazards (16) </vt:lpstr>
      <vt:lpstr>Physical Hazards</vt:lpstr>
      <vt:lpstr>Physical Hazards </vt:lpstr>
      <vt:lpstr>Physical Hazards  </vt:lpstr>
      <vt:lpstr>Physical Hazards     </vt:lpstr>
      <vt:lpstr>Physical Hazards   </vt:lpstr>
      <vt:lpstr>Physical Hazards      </vt:lpstr>
      <vt:lpstr>Physical  Hazards</vt:lpstr>
      <vt:lpstr>Physical Hazards …</vt:lpstr>
      <vt:lpstr>Physical   Hazards</vt:lpstr>
      <vt:lpstr>Physical Hazards …  </vt:lpstr>
      <vt:lpstr>Physical Hazards …     </vt:lpstr>
      <vt:lpstr>Physical Hazards … </vt:lpstr>
      <vt:lpstr>Labels</vt:lpstr>
      <vt:lpstr>Label Components</vt:lpstr>
      <vt:lpstr>Product Identifier</vt:lpstr>
      <vt:lpstr>Supplier Information</vt:lpstr>
      <vt:lpstr>New GHS Pictograms</vt:lpstr>
      <vt:lpstr>Pictograms</vt:lpstr>
      <vt:lpstr>Pictograms   </vt:lpstr>
      <vt:lpstr>GHS Pictograms</vt:lpstr>
      <vt:lpstr>Pictogram shape and colour</vt:lpstr>
      <vt:lpstr>Transport Pictograms</vt:lpstr>
      <vt:lpstr>Signal Words</vt:lpstr>
      <vt:lpstr>Pause</vt:lpstr>
      <vt:lpstr>GHS Hazard statements</vt:lpstr>
      <vt:lpstr>Hazard Statements</vt:lpstr>
      <vt:lpstr>Precautionary Information</vt:lpstr>
      <vt:lpstr>Appendix C</vt:lpstr>
      <vt:lpstr>Precedence</vt:lpstr>
      <vt:lpstr>From MSDS to SDS</vt:lpstr>
      <vt:lpstr>Role of the SDS in the GHS </vt:lpstr>
      <vt:lpstr>When is an SDS required? </vt:lpstr>
      <vt:lpstr>Safety Data Sheet content </vt:lpstr>
      <vt:lpstr>Global Harmonization System Exercises</vt:lpstr>
      <vt:lpstr>Exercise on Pictograms</vt:lpstr>
      <vt:lpstr>Exercise on Pictograms </vt:lpstr>
      <vt:lpstr>Exercise on Hazards </vt:lpstr>
      <vt:lpstr>Data Sheets Exercise</vt:lpstr>
      <vt:lpstr>Labels Exercise</vt:lpstr>
      <vt:lpstr>The Changes to HCS </vt:lpstr>
      <vt:lpstr>Past rule</vt:lpstr>
      <vt:lpstr>Past rule to be revised</vt:lpstr>
      <vt:lpstr>Organization of HazCom 2012</vt:lpstr>
      <vt:lpstr>… HazCom 2012</vt:lpstr>
      <vt:lpstr>HazCom 2012 changes</vt:lpstr>
      <vt:lpstr>Section comparison </vt:lpstr>
      <vt:lpstr>Purpose </vt:lpstr>
      <vt:lpstr>Scope and Application </vt:lpstr>
      <vt:lpstr>Definitions </vt:lpstr>
      <vt:lpstr>       Definitions: Health Hazards</vt:lpstr>
      <vt:lpstr>Definitions: Physical Hazards </vt:lpstr>
      <vt:lpstr>How to determine hazard </vt:lpstr>
      <vt:lpstr>HazCom 2012 changes </vt:lpstr>
      <vt:lpstr>Hazard statements  </vt:lpstr>
      <vt:lpstr>Hazard statements </vt:lpstr>
      <vt:lpstr>Hazard Statements   </vt:lpstr>
      <vt:lpstr>Written program elements</vt:lpstr>
      <vt:lpstr>HazCom 2012 changes  </vt:lpstr>
      <vt:lpstr>HazCom 2012 changes   </vt:lpstr>
      <vt:lpstr>HazCom 2012 changes    </vt:lpstr>
      <vt:lpstr>Preparing the label</vt:lpstr>
      <vt:lpstr>Workplace label example</vt:lpstr>
      <vt:lpstr>HazCom 2012 changes     </vt:lpstr>
      <vt:lpstr>HazCom 2012 changes      </vt:lpstr>
      <vt:lpstr>HazCom 2012 changes       </vt:lpstr>
      <vt:lpstr>HazCom 2012 changes        </vt:lpstr>
      <vt:lpstr>HazCom 2012 changes         </vt:lpstr>
      <vt:lpstr>HazCom 2012 changes  </vt:lpstr>
      <vt:lpstr>HazCom 2012 changes   </vt:lpstr>
      <vt:lpstr>HazCom 2012 changes  </vt:lpstr>
      <vt:lpstr>Approach to Other Standards</vt:lpstr>
      <vt:lpstr>Other OSHA Standards </vt:lpstr>
      <vt:lpstr>Global Harmonization System(GHS) </vt:lpstr>
      <vt:lpstr>Why does OSHA needs it?</vt:lpstr>
      <vt:lpstr>HazCom 2012 rule</vt:lpstr>
      <vt:lpstr>HazCom 2012 changes   </vt:lpstr>
      <vt:lpstr>Label Modifications</vt:lpstr>
      <vt:lpstr>HazCom 2012 changes </vt:lpstr>
      <vt:lpstr>How does this affect the workplace?</vt:lpstr>
      <vt:lpstr>Benefits of Harmonization </vt:lpstr>
      <vt:lpstr>OSHA’s Rulemaking</vt:lpstr>
      <vt:lpstr>Additional Information</vt:lpstr>
      <vt:lpstr>HAZCOM- GHS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mruiz</dc:creator>
  <cp:lastModifiedBy>Robertson, Donna - OSHA</cp:lastModifiedBy>
  <cp:revision>31</cp:revision>
  <dcterms:created xsi:type="dcterms:W3CDTF">2017-06-26T16:37:37Z</dcterms:created>
  <dcterms:modified xsi:type="dcterms:W3CDTF">2017-10-19T20:27:40Z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2014-02-06T00:00:00Z</vt:filetime>
  </property>
  <property fmtid="{D5CDD505-2E9C-101B-9397-08002B2CF9AE}" pid="3" name="LastSaved">
    <vt:filetime>2017-06-26T00:00:00Z</vt:filetime>
  </property>
</Properties>
</file>