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332" r:id="rId3"/>
    <p:sldId id="331" r:id="rId4"/>
    <p:sldId id="295" r:id="rId5"/>
    <p:sldId id="321" r:id="rId6"/>
    <p:sldId id="322" r:id="rId7"/>
    <p:sldId id="323" r:id="rId8"/>
    <p:sldId id="324" r:id="rId9"/>
    <p:sldId id="325" r:id="rId10"/>
    <p:sldId id="326" r:id="rId11"/>
    <p:sldId id="327" r:id="rId12"/>
    <p:sldId id="328" r:id="rId13"/>
    <p:sldId id="329" r:id="rId14"/>
    <p:sldId id="330" r:id="rId15"/>
    <p:sldId id="296"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0000CC"/>
    <a:srgbClr val="FFCC00"/>
    <a:srgbClr val="006600"/>
    <a:srgbClr val="333300"/>
    <a:srgbClr val="CC9900"/>
    <a:srgbClr val="003300"/>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24" autoAdjust="0"/>
    <p:restoredTop sz="86331" autoAdjust="0"/>
  </p:normalViewPr>
  <p:slideViewPr>
    <p:cSldViewPr>
      <p:cViewPr>
        <p:scale>
          <a:sx n="65" d="100"/>
          <a:sy n="65" d="100"/>
        </p:scale>
        <p:origin x="-1224" y="-40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dirty="0"/>
          </a:p>
        </p:txBody>
      </p:sp>
    </p:spTree>
    <p:extLst>
      <p:ext uri="{BB962C8B-B14F-4D97-AF65-F5344CB8AC3E}">
        <p14:creationId xmlns:p14="http://schemas.microsoft.com/office/powerpoint/2010/main" val="351788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r>
              <a:rPr lang="en-US" dirty="0" smtClean="0"/>
              <a:t>NIOSH has been heavily engaged in research and product testing to review the practicality</a:t>
            </a:r>
            <a:r>
              <a:rPr lang="en-US" baseline="0" dirty="0" smtClean="0"/>
              <a:t> and effectiveness of various technologies designed to warn operators when they are near workers on foot.  This module reviews some of those technologies that are now available—or will soon be available—for roadway construction applications.  </a:t>
            </a:r>
          </a:p>
          <a:p>
            <a:pPr lvl="2" algn="l"/>
            <a:endParaRPr lang="en-US" baseline="0" dirty="0" smtClean="0"/>
          </a:p>
          <a:p>
            <a:pPr lvl="2" algn="l"/>
            <a:r>
              <a:rPr lang="en-US" dirty="0" smtClean="0"/>
              <a:t>Credit:  Much information in this presentation is</a:t>
            </a:r>
            <a:r>
              <a:rPr lang="en-US" baseline="0" dirty="0" smtClean="0"/>
              <a:t> taken from research conducted by Todd Ruff, NIOSH Office of Mine Safety and Health Research.</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emerging technology with effective results in other industries involves two-way communication between a system mounted on equipment and detectors on workers (or other machines).  This is known as a ‘Tag Based’ system. </a:t>
            </a:r>
            <a:r>
              <a:rPr lang="en-US" sz="1200" kern="1200" dirty="0" smtClean="0">
                <a:solidFill>
                  <a:schemeClr val="tx1"/>
                </a:solidFill>
                <a:latin typeface="+mn-lt"/>
                <a:ea typeface="+mn-ea"/>
                <a:cs typeface="+mn-cs"/>
              </a:rPr>
              <a:t>As a technology, RFID (</a:t>
            </a:r>
            <a:r>
              <a:rPr lang="en-US" sz="1200" b="0" i="0" kern="1200" dirty="0" smtClean="0">
                <a:solidFill>
                  <a:schemeClr val="tx1"/>
                </a:solidFill>
                <a:latin typeface="+mn-lt"/>
                <a:ea typeface="+mn-ea"/>
                <a:cs typeface="+mn-cs"/>
              </a:rPr>
              <a:t>Radio-Frequency </a:t>
            </a:r>
            <a:r>
              <a:rPr lang="en-US" sz="1200" b="0" i="0" kern="1200" dirty="0" err="1" smtClean="0">
                <a:solidFill>
                  <a:schemeClr val="tx1"/>
                </a:solidFill>
                <a:latin typeface="+mn-lt"/>
                <a:ea typeface="+mn-ea"/>
                <a:cs typeface="+mn-cs"/>
              </a:rPr>
              <a:t>IDentification</a:t>
            </a:r>
            <a:r>
              <a:rPr lang="en-US" sz="1200" kern="1200" dirty="0" smtClean="0">
                <a:solidFill>
                  <a:schemeClr val="tx1"/>
                </a:solidFill>
                <a:latin typeface="+mn-lt"/>
                <a:ea typeface="+mn-ea"/>
                <a:cs typeface="+mn-cs"/>
              </a:rPr>
              <a:t>) shows a lot of promise.  Some systems have a two-way alarm warning feature, which enables both the equipment operator and the worker to receive individual warning alarms. The driver receives an alarm from a device installed in the truck cab, and the worker receives an alarm from a device or tag worn on his/her belt. RFID systems offer the most comprehensive collision avoidance protection because they alert both the driver/operator and the worker on foot when they are in close proximity to one another.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a:t>
            </a:r>
            <a:r>
              <a:rPr lang="en-US" baseline="0" dirty="0" smtClean="0"/>
              <a:t> the GPS unit used for finding addresses or locations, e</a:t>
            </a:r>
            <a:r>
              <a:rPr lang="en-US" dirty="0" smtClean="0"/>
              <a:t>quipment or vehicle locations can be determined using GPS.  The location</a:t>
            </a:r>
            <a:r>
              <a:rPr lang="en-US" baseline="0" dirty="0" smtClean="0"/>
              <a:t> of equipment is </a:t>
            </a:r>
            <a:r>
              <a:rPr lang="en-US" dirty="0" smtClean="0"/>
              <a:t>broadcast to other nearby equipment or workers.  Proximity warning alarms are sounded</a:t>
            </a:r>
            <a:r>
              <a:rPr lang="en-US" baseline="0" dirty="0" smtClean="0"/>
              <a:t> </a:t>
            </a:r>
            <a:r>
              <a:rPr lang="en-US" dirty="0" smtClean="0"/>
              <a:t>and locations displayed</a:t>
            </a:r>
            <a:r>
              <a:rPr lang="en-US" baseline="0" dirty="0" smtClean="0"/>
              <a:t> to may and warn of hazardous situations.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other technologies which are relatively new that show promise for our industry.  One is an i</a:t>
            </a:r>
            <a:r>
              <a:rPr lang="en-US" dirty="0" smtClean="0"/>
              <a:t>ntelligent video system</a:t>
            </a:r>
            <a:r>
              <a:rPr lang="en-US" baseline="0" dirty="0" smtClean="0"/>
              <a:t> which uses c</a:t>
            </a:r>
            <a:r>
              <a:rPr lang="en-US" dirty="0" smtClean="0"/>
              <a:t>omputer-assisted stereovision cameras.  The video signal processing allows for detection based on 3D position and provides view of blind area near equipment and proximity warning using only cameras. The image is a sample of the camera and a person as he/she appears in the monitor.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with any technology,</a:t>
            </a:r>
            <a:r>
              <a:rPr lang="en-US" baseline="0" dirty="0" smtClean="0"/>
              <a:t> special consideration must be given for the location and manner in which the technology will be used.  Some considerations might include a need to r</a:t>
            </a:r>
            <a:r>
              <a:rPr lang="en-US" dirty="0" smtClean="0"/>
              <a:t>educe nuisance alarms and false stops in urban</a:t>
            </a:r>
            <a:r>
              <a:rPr lang="en-US" baseline="0" dirty="0" smtClean="0"/>
              <a:t> areas.  Nevertheless, there is a balance between using technology and distracting the operator with too many interfaces.  </a:t>
            </a:r>
            <a:r>
              <a:rPr lang="en-US" dirty="0" smtClean="0"/>
              <a:t>Are systems overloading operators? Are they distractions?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role of technology in the ITCP is essentially one of communication.  Through cameras,</a:t>
            </a:r>
            <a:r>
              <a:rPr lang="en-US" baseline="0" dirty="0" smtClean="0"/>
              <a:t> radar, sonar and other warning technologies, workers and operators have enhanced ability to see each other and be warned when a dangerous situation arises.  Technology will not necessarily “protect” against a </a:t>
            </a:r>
            <a:r>
              <a:rPr lang="en-US" baseline="0" dirty="0" err="1" smtClean="0"/>
              <a:t>runover</a:t>
            </a:r>
            <a:r>
              <a:rPr lang="en-US" baseline="0" dirty="0" smtClean="0"/>
              <a:t> or </a:t>
            </a:r>
            <a:r>
              <a:rPr lang="en-US" baseline="0" dirty="0" err="1" smtClean="0"/>
              <a:t>backover</a:t>
            </a:r>
            <a:r>
              <a:rPr lang="en-US" baseline="0" dirty="0" smtClean="0"/>
              <a:t> incident, but it can provide an additional level of warning and notification in those instances where either workers on foot, operators or truck drivers do not follow the ITCP, or where the ITCP did not fully anticipate or control for a hazardous situation that arises.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Proximity Detection:  Detection of personnel, vehicles and other objects near a machine using a sensor technology.</a:t>
            </a:r>
          </a:p>
          <a:p>
            <a:r>
              <a:rPr lang="en-US" sz="1200" dirty="0" smtClean="0"/>
              <a:t>Proximity Warning (Collision Warning): Detection of personnel, vehicles and other objects near a machine resulting in alarms.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Collision Avoidance is the processing of sensor information resulting in control signals or actions that alter machine status/movement to avoid a collision.</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 variety of proximity</a:t>
            </a:r>
            <a:r>
              <a:rPr lang="en-US" baseline="0" dirty="0" smtClean="0"/>
              <a:t> detection systems, some are stand along while others are network based.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Independent systems</a:t>
            </a:r>
            <a:r>
              <a:rPr lang="en-US" baseline="0" dirty="0" smtClean="0"/>
              <a:t> may have p</a:t>
            </a:r>
            <a:r>
              <a:rPr lang="en-US" dirty="0" smtClean="0"/>
              <a:t>assive sensing of obstacles and personnel.  Cooperative systems require communication between machine-mounted systems and systems on obstacles or personnel.</a:t>
            </a:r>
          </a:p>
          <a:p>
            <a:r>
              <a:rPr lang="en-US" dirty="0" smtClean="0"/>
              <a:t>Network-Based Systems</a:t>
            </a:r>
            <a:r>
              <a:rPr lang="en-US" baseline="0" dirty="0" smtClean="0"/>
              <a:t> are c</a:t>
            </a:r>
            <a:r>
              <a:rPr lang="en-US" dirty="0" smtClean="0"/>
              <a:t>ooperative and require other infrastructure on the job-site.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approach to avoiding </a:t>
            </a:r>
            <a:r>
              <a:rPr lang="en-US" dirty="0" err="1" smtClean="0"/>
              <a:t>runovers</a:t>
            </a:r>
            <a:r>
              <a:rPr lang="en-US" dirty="0" smtClean="0"/>
              <a:t>, </a:t>
            </a:r>
            <a:r>
              <a:rPr lang="en-US" dirty="0" err="1" smtClean="0"/>
              <a:t>backovers</a:t>
            </a:r>
            <a:r>
              <a:rPr lang="en-US" dirty="0" smtClean="0"/>
              <a:t>, or pinning workers depends upon the type of equipment and its associated risks.</a:t>
            </a:r>
            <a:r>
              <a:rPr lang="en-US" baseline="0" dirty="0" smtClean="0"/>
              <a:t>  The system will be contingent upon factors such as whether the o</a:t>
            </a:r>
            <a:r>
              <a:rPr lang="en-US" dirty="0" smtClean="0"/>
              <a:t>perator is on board or adjacent to equipment.  One should consider hazards such as blind areas, speed of the machine and the risk to near-by workers or vehicles.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Though cameras</a:t>
            </a:r>
            <a:r>
              <a:rPr lang="en-US" baseline="0" dirty="0" smtClean="0"/>
              <a:t> are a very useful tool in eliminating blind spots, they also have limitations.  For example, it may require the use of multiple cameras for the operator to see all blind areas around his or her equipment.  Also, as construction work is very dirty, camera lenses can get covered with dirt, mud, asphalt etc. effectively blinding them.  Finally, even though the camera may capture an image of a worker on foot and display it on the monitor, if the operator is focused on his task, he may not look at the monitor. </a:t>
            </a:r>
            <a:r>
              <a:rPr lang="en-US" dirty="0" smtClean="0"/>
              <a:t>There</a:t>
            </a:r>
            <a:r>
              <a:rPr lang="en-US" baseline="0" dirty="0" smtClean="0"/>
              <a:t> are a growing number of manufacturers of camera/video systems and pricing is getting more competitive.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Sonar devices use sonic waves to detect a person or object that enters their field of perception.  When something is detected in the field, it sounds an alarm. Sonar devices are not as</a:t>
            </a:r>
            <a:r>
              <a:rPr lang="en-US" baseline="0" dirty="0" smtClean="0"/>
              <a:t> common as cameras, but their use continues to grow.</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sonar, radar</a:t>
            </a:r>
            <a:r>
              <a:rPr lang="en-US" baseline="0" dirty="0" smtClean="0"/>
              <a:t> waves create a field that will detect an object when it enters the area and create an alarm to warn the operator.  The challenge in working with radar or sonar alone is the system will alert the driver to any object in the monitored area, including cones, piles of dirty, shovels, etc.  Because radar and sonar do not discriminate, the operator will receive false alarms, which can cause him or her to become complacent.</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Radar</a:t>
            </a:r>
            <a:r>
              <a:rPr lang="en-US" baseline="0" dirty="0" smtClean="0"/>
              <a:t> and sonar systems function best when coupled with camera technology.  The radar or sonar sensing devices send an alarm when an object enters their sensor field.  The alarm alerts the operator to look into his monitor to see the person or object in his blind spot so he can take appropriate 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39.jpe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22.gif"/><Relationship Id="rId5" Type="http://schemas.openxmlformats.org/officeDocument/2006/relationships/image" Target="../media/image41.png"/><Relationship Id="rId10" Type="http://schemas.openxmlformats.org/officeDocument/2006/relationships/image" Target="../media/image43.gif"/><Relationship Id="rId4" Type="http://schemas.openxmlformats.org/officeDocument/2006/relationships/image" Target="../media/image40.jpe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1.png"/><Relationship Id="rId3" Type="http://schemas.openxmlformats.org/officeDocument/2006/relationships/image" Target="../media/image8.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2.pn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7.jpeg"/><Relationship Id="rId11" Type="http://schemas.openxmlformats.org/officeDocument/2006/relationships/image" Target="../media/image2.png"/><Relationship Id="rId5" Type="http://schemas.openxmlformats.org/officeDocument/2006/relationships/image" Target="../media/image56.jpe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60.gif"/></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cdc.gov/niosh/mining/topicspage58.htm" TargetMode="External"/><Relationship Id="rId5" Type="http://schemas.openxmlformats.org/officeDocument/2006/relationships/hyperlink" Target="http://www.cdc.gov/niosh/topic/highwayworkzones/"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3.jpeg"/><Relationship Id="rId4" Type="http://schemas.openxmlformats.org/officeDocument/2006/relationships/image" Target="../media/image2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7.gif"/><Relationship Id="rId5" Type="http://schemas.openxmlformats.org/officeDocument/2006/relationships/image" Target="../media/image36.png"/><Relationship Id="rId10" Type="http://schemas.openxmlformats.org/officeDocument/2006/relationships/image" Target="../media/image38.jpeg"/><Relationship Id="rId4" Type="http://schemas.openxmlformats.org/officeDocument/2006/relationships/image" Target="../media/image35.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work zone safety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4" name="Group 13" title="Picture of slide with course title Technology Solutions in ITC Planning"/>
          <p:cNvGrpSpPr/>
          <p:nvPr/>
        </p:nvGrpSpPr>
        <p:grpSpPr>
          <a:xfrm>
            <a:off x="838200" y="1600200"/>
            <a:ext cx="7467600" cy="4343400"/>
            <a:chOff x="838200" y="1600200"/>
            <a:chExt cx="7467600" cy="4343400"/>
          </a:xfrm>
        </p:grpSpPr>
        <p:sp>
          <p:nvSpPr>
            <p:cNvPr id="10" name="Subtitle 8"/>
            <p:cNvSpPr txBox="1">
              <a:spLocks/>
            </p:cNvSpPr>
            <p:nvPr/>
          </p:nvSpPr>
          <p:spPr bwMode="auto">
            <a:xfrm>
              <a:off x="838200" y="25146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Technology</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Solutions</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1066800" y="1600200"/>
              <a:ext cx="7091172" cy="43434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tx1">
                      <a:lumMod val="75000"/>
                      <a:lumOff val="25000"/>
                    </a:schemeClr>
                  </a:solidFill>
                  <a:latin typeface="Calibri" pitchFamily="34" charset="0"/>
                </a:rPr>
                <a:t/>
              </a:r>
              <a:br>
                <a:rPr lang="en-US" sz="4000" b="1" dirty="0" smtClean="0">
                  <a:solidFill>
                    <a:schemeClr val="tx1">
                      <a:lumMod val="75000"/>
                      <a:lumOff val="25000"/>
                    </a:schemeClr>
                  </a:solidFill>
                  <a:latin typeface="Calibri" pitchFamily="34" charset="0"/>
                </a:rPr>
              </a:b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105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in ITC Planning</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endParaRPr>
            </a:p>
          </p:txBody>
        </p:sp>
        <p:sp>
          <p:nvSpPr>
            <p:cNvPr id="13" name="Subtitle 8"/>
            <p:cNvSpPr txBox="1">
              <a:spLocks/>
            </p:cNvSpPr>
            <p:nvPr/>
          </p:nvSpPr>
          <p:spPr bwMode="auto">
            <a:xfrm>
              <a:off x="1062228" y="2514600"/>
              <a:ext cx="7243572"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grpSp>
      <p:sp>
        <p:nvSpPr>
          <p:cNvPr id="9" name="Title 8" hidden="1"/>
          <p:cNvSpPr>
            <a:spLocks noGrp="1"/>
          </p:cNvSpPr>
          <p:nvPr>
            <p:ph type="title"/>
          </p:nvPr>
        </p:nvSpPr>
        <p:spPr>
          <a:xfrm>
            <a:off x="256814" y="1453888"/>
            <a:ext cx="8229600" cy="1143000"/>
          </a:xfrm>
        </p:spPr>
        <p:txBody>
          <a:bodyPr/>
          <a:lstStyle/>
          <a:p>
            <a:r>
              <a:rPr lang="en-US" dirty="0" smtClean="0"/>
              <a:t>Technology solutions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radar-dump-truck-Scelzi5.png" title="Picture of radar wav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286000"/>
            <a:ext cx="3810000" cy="3619500"/>
          </a:xfrm>
          <a:prstGeom prst="rect">
            <a:avLst/>
          </a:prstGeom>
          <a:ln>
            <a:solidFill>
              <a:schemeClr val="tx1"/>
            </a:solidFill>
          </a:ln>
          <a:effectLst>
            <a:outerShdw blurRad="50800" dist="76200" dir="2700000" algn="tl" rotWithShape="0">
              <a:prstClr val="black">
                <a:alpha val="40000"/>
              </a:prstClr>
            </a:outerShdw>
          </a:effectLst>
        </p:spPr>
      </p:pic>
      <p:pic>
        <p:nvPicPr>
          <p:cNvPr id="24" name="Picture 23" descr="rader-C515777.png" title="Picture of radar system mounted inside a work tru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1981200"/>
            <a:ext cx="3810000" cy="3937000"/>
          </a:xfrm>
          <a:prstGeom prst="rect">
            <a:avLst/>
          </a:prstGeom>
          <a:ln>
            <a:solidFill>
              <a:schemeClr val="tx1"/>
            </a:solidFill>
          </a:ln>
          <a:effectLst>
            <a:outerShdw blurRad="50800" dist="76200" dir="2700000" algn="tl" rotWithShape="0">
              <a:prstClr val="black">
                <a:alpha val="40000"/>
              </a:prstClr>
            </a:outerShdw>
          </a:effectLst>
        </p:spPr>
      </p:pic>
      <p:sp>
        <p:nvSpPr>
          <p:cNvPr id="33" name="Oval 32" title="Picture of a red circle around a radar system"/>
          <p:cNvSpPr/>
          <p:nvPr/>
        </p:nvSpPr>
        <p:spPr>
          <a:xfrm>
            <a:off x="5791200" y="3124200"/>
            <a:ext cx="1600200" cy="1676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radar PWSSensingZoneOnAHaulTruck (1).png" title="Picture of a radar system mounted on a work truck"/>
          <p:cNvPicPr>
            <a:picLocks noChangeAspect="1"/>
          </p:cNvPicPr>
          <p:nvPr/>
        </p:nvPicPr>
        <p:blipFill>
          <a:blip r:embed="rId5"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4267200" y="1219200"/>
            <a:ext cx="4589100" cy="3231516"/>
          </a:xfrm>
          <a:prstGeom prst="rect">
            <a:avLst/>
          </a:prstGeom>
        </p:spPr>
      </p:pic>
      <p:sp>
        <p:nvSpPr>
          <p:cNvPr id="7" name="Subtitle 8"/>
          <p:cNvSpPr txBox="1">
            <a:spLocks/>
          </p:cNvSpPr>
          <p:nvPr/>
        </p:nvSpPr>
        <p:spPr bwMode="auto">
          <a:xfrm>
            <a:off x="643755" y="4343400"/>
            <a:ext cx="4110807"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Typically short range </a:t>
            </a:r>
            <a:br>
              <a:rPr lang="en-US" sz="2000" b="1" dirty="0" smtClean="0">
                <a:latin typeface="Arial Narrow" pitchFamily="34" charset="0"/>
              </a:rPr>
            </a:br>
            <a:r>
              <a:rPr lang="en-US" sz="2000" b="1" dirty="0" smtClean="0">
                <a:latin typeface="Arial Narrow" pitchFamily="34" charset="0"/>
              </a:rPr>
              <a:t>     scenarios (25-75 feet)</a:t>
            </a:r>
          </a:p>
        </p:txBody>
      </p:sp>
      <p:sp>
        <p:nvSpPr>
          <p:cNvPr id="8" name="Subtitle 8"/>
          <p:cNvSpPr txBox="1">
            <a:spLocks/>
          </p:cNvSpPr>
          <p:nvPr/>
        </p:nvSpPr>
        <p:spPr bwMode="auto">
          <a:xfrm>
            <a:off x="640105" y="236674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Pulsed or continuous wave</a:t>
            </a:r>
          </a:p>
          <a:p>
            <a:pPr>
              <a:lnSpc>
                <a:spcPts val="2400"/>
              </a:lnSpc>
              <a:buFont typeface="Arial" pitchFamily="34" charset="0"/>
              <a:buChar char="•"/>
            </a:pPr>
            <a:endParaRPr lang="en-US" sz="2400" b="1" dirty="0">
              <a:latin typeface="Arial Narrow" pitchFamily="34" charset="0"/>
            </a:endParaRPr>
          </a:p>
        </p:txBody>
      </p:sp>
      <p:sp>
        <p:nvSpPr>
          <p:cNvPr id="9" name="Subtitle 8"/>
          <p:cNvSpPr txBox="1">
            <a:spLocks/>
          </p:cNvSpPr>
          <p:nvPr/>
        </p:nvSpPr>
        <p:spPr bwMode="auto">
          <a:xfrm>
            <a:off x="640105" y="2743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Multiple antennas positioned </a:t>
            </a:r>
            <a:br>
              <a:rPr lang="en-US" sz="2000" b="1" spc="-30" dirty="0" smtClean="0">
                <a:latin typeface="Arial Narrow" pitchFamily="34" charset="0"/>
              </a:rPr>
            </a:br>
            <a:r>
              <a:rPr lang="en-US" sz="2000" b="1" spc="-30" dirty="0" smtClean="0">
                <a:latin typeface="Arial Narrow" pitchFamily="34" charset="0"/>
              </a:rPr>
              <a:t>     to monitor blind areas</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 name="Subtitle 8"/>
          <p:cNvSpPr txBox="1">
            <a:spLocks/>
          </p:cNvSpPr>
          <p:nvPr/>
        </p:nvSpPr>
        <p:spPr bwMode="auto">
          <a:xfrm>
            <a:off x="640105" y="3397042"/>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Display in cab provides </a:t>
            </a:r>
            <a:br>
              <a:rPr lang="en-US" sz="2000" b="1" dirty="0" smtClean="0">
                <a:latin typeface="Arial Narrow" pitchFamily="34" charset="0"/>
              </a:rPr>
            </a:br>
            <a:r>
              <a:rPr lang="en-US" sz="2000" b="1" dirty="0" smtClean="0">
                <a:latin typeface="Arial Narrow" pitchFamily="34" charset="0"/>
              </a:rPr>
              <a:t>     audible and visual warnings</a:t>
            </a:r>
            <a:br>
              <a:rPr lang="en-US" sz="2000" b="1" dirty="0" smtClean="0">
                <a:latin typeface="Arial Narrow" pitchFamily="34" charset="0"/>
              </a:rPr>
            </a:br>
            <a:r>
              <a:rPr lang="en-US" sz="2000" b="1" dirty="0" smtClean="0">
                <a:latin typeface="Arial Narrow" pitchFamily="34" charset="0"/>
              </a:rPr>
              <a:t>     often with graded alarms</a:t>
            </a:r>
          </a:p>
        </p:txBody>
      </p:sp>
      <p:grpSp>
        <p:nvGrpSpPr>
          <p:cNvPr id="12" name="Group 1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logo"/>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work zone safety log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Radar Systems</a:t>
            </a:r>
          </a:p>
        </p:txBody>
      </p:sp>
      <p:sp>
        <p:nvSpPr>
          <p:cNvPr id="21" name="5-Point Star 20"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457200" y="-702455"/>
            <a:ext cx="8229600" cy="1143000"/>
          </a:xfrm>
        </p:spPr>
        <p:txBody>
          <a:bodyPr/>
          <a:lstStyle/>
          <a:p>
            <a:r>
              <a:rPr lang="en-US" dirty="0" smtClean="0"/>
              <a:t>Radar systems</a:t>
            </a: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10</a:t>
            </a:fld>
            <a:endParaRPr lang="en-US" dirty="0"/>
          </a:p>
        </p:txBody>
      </p:sp>
      <p:sp>
        <p:nvSpPr>
          <p:cNvPr id="23"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Radar-based proximity detection</a:t>
            </a:r>
          </a:p>
        </p:txBody>
      </p:sp>
      <p:pic>
        <p:nvPicPr>
          <p:cNvPr id="26" name="Picture 25" descr="Animation-radar.gif" title="Picture of sond waves"/>
          <p:cNvPicPr>
            <a:picLocks noChangeAspect="1"/>
          </p:cNvPicPr>
          <p:nvPr/>
        </p:nvPicPr>
        <p:blipFill>
          <a:blip r:embed="rId8" cstate="print"/>
          <a:stretch>
            <a:fillRect/>
          </a:stretch>
        </p:blipFill>
        <p:spPr>
          <a:xfrm>
            <a:off x="4572000" y="3810000"/>
            <a:ext cx="3581400" cy="2590800"/>
          </a:xfrm>
          <a:prstGeom prst="rect">
            <a:avLst/>
          </a:prstGeom>
        </p:spPr>
      </p:pic>
      <p:sp>
        <p:nvSpPr>
          <p:cNvPr id="31" name="Subtitle 8"/>
          <p:cNvSpPr txBox="1">
            <a:spLocks/>
          </p:cNvSpPr>
          <p:nvPr/>
        </p:nvSpPr>
        <p:spPr bwMode="auto">
          <a:xfrm>
            <a:off x="517358" y="5073868"/>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Challenge</a:t>
            </a:r>
          </a:p>
        </p:txBody>
      </p:sp>
      <p:sp>
        <p:nvSpPr>
          <p:cNvPr id="32" name="Subtitle 8"/>
          <p:cNvSpPr txBox="1">
            <a:spLocks/>
          </p:cNvSpPr>
          <p:nvPr/>
        </p:nvSpPr>
        <p:spPr bwMode="auto">
          <a:xfrm>
            <a:off x="643755" y="5442284"/>
            <a:ext cx="469024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Detector must be carefully</a:t>
            </a:r>
            <a:br>
              <a:rPr lang="en-US" sz="2000" b="1" dirty="0" smtClean="0">
                <a:latin typeface="Arial Narrow" pitchFamily="34" charset="0"/>
              </a:rPr>
            </a:br>
            <a:r>
              <a:rPr lang="en-US" sz="2000" b="1" dirty="0" smtClean="0">
                <a:latin typeface="Arial Narrow" pitchFamily="34" charset="0"/>
              </a:rPr>
              <a:t>     mounted so as not to detect the</a:t>
            </a:r>
            <a:br>
              <a:rPr lang="en-US" sz="2000" b="1" dirty="0" smtClean="0">
                <a:latin typeface="Arial Narrow" pitchFamily="34" charset="0"/>
              </a:rPr>
            </a:br>
            <a:r>
              <a:rPr lang="en-US" sz="2000" b="1" dirty="0" smtClean="0">
                <a:latin typeface="Arial Narrow" pitchFamily="34" charset="0"/>
              </a:rPr>
              <a:t>     ground or parts of the equipment</a:t>
            </a:r>
            <a:endParaRPr lang="en-US" sz="2400" b="1" dirty="0">
              <a:latin typeface="Arial Narrow" pitchFamily="34" charset="0"/>
            </a:endParaRPr>
          </a:p>
        </p:txBody>
      </p:sp>
      <p:pic>
        <p:nvPicPr>
          <p:cNvPr id="25" name="Picture 24" descr="radar-antenna.png" title="Picture of radar system antennas positioned to monitor blind areas"/>
          <p:cNvPicPr>
            <a:picLocks noChangeAspect="1"/>
          </p:cNvPicPr>
          <p:nvPr/>
        </p:nvPicPr>
        <p:blipFill>
          <a:blip r:embed="rId9" cstate="print"/>
          <a:stretch>
            <a:fillRect/>
          </a:stretch>
        </p:blipFill>
        <p:spPr>
          <a:xfrm>
            <a:off x="4479534" y="2362200"/>
            <a:ext cx="3797691" cy="2895600"/>
          </a:xfrm>
          <a:prstGeom prst="rect">
            <a:avLst/>
          </a:prstGeom>
          <a:ln>
            <a:solidFill>
              <a:schemeClr val="tx1"/>
            </a:solidFill>
          </a:ln>
          <a:effectLst>
            <a:outerShdw blurRad="50800" dist="76200" dir="2700000" algn="tl" rotWithShape="0">
              <a:prstClr val="black">
                <a:alpha val="40000"/>
              </a:prstClr>
            </a:outerShdw>
          </a:effectLst>
        </p:spPr>
      </p:pic>
      <p:sp>
        <p:nvSpPr>
          <p:cNvPr id="27" name="Down Arrow 26" title="Picture of red arrow pointing to antennas positioned on a work truck to monitor blind areas"/>
          <p:cNvSpPr/>
          <p:nvPr/>
        </p:nvSpPr>
        <p:spPr>
          <a:xfrm rot="-1500000">
            <a:off x="5675409" y="2057032"/>
            <a:ext cx="528939" cy="106576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nimation-RADAR-PWSSensingZoneOnAHaulTruck.gif" title="Picture of sound wave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5400" y="1616253"/>
            <a:ext cx="2895600" cy="2498547"/>
          </a:xfrm>
          <a:prstGeom prst="rect">
            <a:avLst/>
          </a:prstGeom>
        </p:spPr>
      </p:pic>
      <p:pic>
        <p:nvPicPr>
          <p:cNvPr id="34" name="Picture 33" descr="Animation-radar-circles.gif" title="Picture of circle around radar system antenna on a work truck"/>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24400" y="2209800"/>
            <a:ext cx="3024293"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2000"/>
                                        <p:tgtEl>
                                          <p:spTgt spid="34"/>
                                        </p:tgtEl>
                                      </p:cBhvr>
                                    </p:animEffec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7" grpId="0"/>
      <p:bldP spid="8" grpId="0"/>
      <p:bldP spid="9" grpId="0"/>
      <p:bldP spid="11" grpId="0"/>
      <p:bldP spid="19" grpId="0"/>
      <p:bldP spid="21" grpId="0" animBg="1"/>
      <p:bldP spid="23" grpId="0"/>
      <p:bldP spid="31" grpId="0"/>
      <p:bldP spid="32" grpId="0"/>
      <p:bldP spid="27" grpId="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title="Picture of a camera radar system mounted to a work truck"/>
          <p:cNvPicPr>
            <a:picLocks noChangeAspect="1" noChangeArrowheads="1"/>
          </p:cNvPicPr>
          <p:nvPr/>
        </p:nvPicPr>
        <p:blipFill>
          <a:blip r:embed="rId3" cstate="print"/>
          <a:srcRect/>
          <a:stretch>
            <a:fillRect/>
          </a:stretch>
        </p:blipFill>
        <p:spPr bwMode="auto">
          <a:xfrm>
            <a:off x="457199" y="3124200"/>
            <a:ext cx="3851543" cy="3212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4" title="Picture of a camera radar system mounted to a work 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1905000"/>
            <a:ext cx="3050453" cy="4354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rader-C515777.png" title="Picture of radar camera system mounted inside a work truck"/>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581400" y="1600200"/>
            <a:ext cx="2326106" cy="2209800"/>
          </a:xfrm>
          <a:prstGeom prst="rect">
            <a:avLst/>
          </a:prstGeom>
          <a:ln>
            <a:solidFill>
              <a:schemeClr val="tx1"/>
            </a:solidFill>
          </a:ln>
          <a:effectLst>
            <a:outerShdw blurRad="50800" dist="76200" dir="2700000" algn="tl" rotWithShape="0">
              <a:prstClr val="black">
                <a:alpha val="40000"/>
              </a:prstClr>
            </a:outerShdw>
          </a:effectLst>
          <a:scene3d>
            <a:camera prst="orthographicFront"/>
            <a:lightRig rig="threePt" dir="t"/>
          </a:scene3d>
          <a:sp3d>
            <a:bevelT/>
          </a:sp3d>
        </p:spPr>
      </p:pic>
      <p:grpSp>
        <p:nvGrpSpPr>
          <p:cNvPr id="12" name="Group 1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logo"/>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work zone safety log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Radar and Camera</a:t>
            </a:r>
          </a:p>
        </p:txBody>
      </p:sp>
      <p:sp>
        <p:nvSpPr>
          <p:cNvPr id="20" name="5-Point Star 19"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p:cNvSpPr>
            <a:spLocks noGrp="1"/>
          </p:cNvSpPr>
          <p:nvPr>
            <p:ph type="title"/>
          </p:nvPr>
        </p:nvSpPr>
        <p:spPr>
          <a:xfrm>
            <a:off x="457200" y="-702455"/>
            <a:ext cx="8229600" cy="1143000"/>
          </a:xfrm>
        </p:spPr>
        <p:txBody>
          <a:bodyPr/>
          <a:lstStyle/>
          <a:p>
            <a:r>
              <a:rPr lang="en-US" dirty="0" smtClean="0"/>
              <a:t>Radar and camera systems</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11</a:t>
            </a:fld>
            <a:endParaRPr lang="en-US" dirty="0"/>
          </a:p>
        </p:txBody>
      </p:sp>
      <p:sp>
        <p:nvSpPr>
          <p:cNvPr id="22"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Most effective is radar </a:t>
            </a:r>
            <a:br>
              <a:rPr lang="en-US" sz="2200" b="1" dirty="0" smtClean="0">
                <a:latin typeface="Arial Narrow" pitchFamily="34" charset="0"/>
              </a:rPr>
            </a:br>
            <a:r>
              <a:rPr lang="en-US" sz="2200" b="1" dirty="0" smtClean="0">
                <a:latin typeface="Arial Narrow" pitchFamily="34" charset="0"/>
              </a:rPr>
              <a:t>   combined with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8"/>
          <p:cNvSpPr txBox="1">
            <a:spLocks/>
          </p:cNvSpPr>
          <p:nvPr/>
        </p:nvSpPr>
        <p:spPr bwMode="auto">
          <a:xfrm>
            <a:off x="641132" y="39354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Every worker must be tagged </a:t>
            </a:r>
            <a:br>
              <a:rPr lang="en-US" sz="2000" b="1" spc="-30" dirty="0" smtClean="0">
                <a:latin typeface="Arial Narrow" pitchFamily="34" charset="0"/>
              </a:rPr>
            </a:br>
            <a:r>
              <a:rPr lang="en-US" sz="2000" b="1" spc="-30" dirty="0" smtClean="0">
                <a:latin typeface="Arial Narrow" pitchFamily="34" charset="0"/>
              </a:rPr>
              <a:t>     and all equipment must have</a:t>
            </a:r>
            <a:br>
              <a:rPr lang="en-US" sz="2000" b="1" spc="-30" dirty="0" smtClean="0">
                <a:latin typeface="Arial Narrow" pitchFamily="34" charset="0"/>
              </a:rPr>
            </a:br>
            <a:r>
              <a:rPr lang="en-US" sz="2000" b="1" spc="-30" dirty="0" smtClean="0">
                <a:latin typeface="Arial Narrow" pitchFamily="34" charset="0"/>
              </a:rPr>
              <a:t>     detection devices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31" name="Group 30" title="Picture of radio frequency tag and transceiver"/>
          <p:cNvGrpSpPr/>
          <p:nvPr/>
        </p:nvGrpSpPr>
        <p:grpSpPr>
          <a:xfrm>
            <a:off x="2362200" y="2514600"/>
            <a:ext cx="6534262" cy="3848100"/>
            <a:chOff x="2362200" y="2514600"/>
            <a:chExt cx="6534262" cy="3848100"/>
          </a:xfrm>
        </p:grpSpPr>
        <p:pic>
          <p:nvPicPr>
            <p:cNvPr id="29" name="Picture 28" descr="Tag-MEDIO-P200.png" title="Picture of radio frequency transceiver system"/>
            <p:cNvPicPr>
              <a:picLocks noChangeAspect="1"/>
            </p:cNvPicPr>
            <p:nvPr/>
          </p:nvPicPr>
          <p:blipFill>
            <a:blip r:embed="rId3"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4953000" y="2514600"/>
              <a:ext cx="3943462" cy="3345370"/>
            </a:xfrm>
            <a:prstGeom prst="rect">
              <a:avLst/>
            </a:prstGeom>
          </p:spPr>
        </p:pic>
        <p:pic>
          <p:nvPicPr>
            <p:cNvPr id="30" name="Picture 29" descr="tag-im120808003_2.png" title="Picture of radio frequency tag"/>
            <p:cNvPicPr>
              <a:picLocks noChangeAspect="1"/>
            </p:cNvPicPr>
            <p:nvPr/>
          </p:nvPicPr>
          <p:blipFill>
            <a:blip r:embed="rId4"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2362200" y="4419600"/>
              <a:ext cx="2857500" cy="1943100"/>
            </a:xfrm>
            <a:prstGeom prst="rect">
              <a:avLst/>
            </a:prstGeom>
          </p:spPr>
        </p:pic>
      </p:grpSp>
      <p:pic>
        <p:nvPicPr>
          <p:cNvPr id="25" name="Picture 24" descr="tag-PWSSensingZoneOnAHaulTruck.png" title="Picture of worker near work truck with a detector ta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038600" y="3371118"/>
            <a:ext cx="525386" cy="1345201"/>
          </a:xfrm>
          <a:prstGeom prst="rect">
            <a:avLst/>
          </a:prstGeom>
          <a:ln>
            <a:noFill/>
          </a:ln>
          <a:effectLst>
            <a:outerShdw blurRad="50800" dist="38100" dir="2700000" algn="tl" rotWithShape="0">
              <a:prstClr val="black">
                <a:alpha val="40000"/>
              </a:prstClr>
            </a:outerShdw>
          </a:effectLst>
        </p:spPr>
      </p:pic>
      <p:pic>
        <p:nvPicPr>
          <p:cNvPr id="26" name="Picture 25" descr="Animation-Burst.gif" title="Picture of warning signs"/>
          <p:cNvPicPr>
            <a:picLocks noChangeAspect="1"/>
          </p:cNvPicPr>
          <p:nvPr/>
        </p:nvPicPr>
        <p:blipFill>
          <a:blip r:embed="rId6" cstate="email">
            <a:lum/>
            <a:extLst>
              <a:ext uri="{28A0092B-C50C-407E-A947-70E740481C1C}">
                <a14:useLocalDpi xmlns:a14="http://schemas.microsoft.com/office/drawing/2010/main"/>
              </a:ext>
            </a:extLst>
          </a:blip>
          <a:stretch>
            <a:fillRect/>
          </a:stretch>
        </p:blipFill>
        <p:spPr>
          <a:xfrm>
            <a:off x="3352800" y="2532918"/>
            <a:ext cx="2130268" cy="1804987"/>
          </a:xfrm>
          <a:prstGeom prst="rect">
            <a:avLst/>
          </a:prstGeom>
        </p:spPr>
      </p:pic>
      <p:pic>
        <p:nvPicPr>
          <p:cNvPr id="28" name="Picture 27" descr="AsphaltRoller.png" title="Picture of a tractor "/>
          <p:cNvPicPr>
            <a:picLocks noChangeAspect="1"/>
          </p:cNvPicPr>
          <p:nvPr/>
        </p:nvPicPr>
        <p:blipFill>
          <a:blip r:embed="rId7" cstate="email">
            <a:clrChange>
              <a:clrFrom>
                <a:srgbClr val="F3EFE3"/>
              </a:clrFrom>
              <a:clrTo>
                <a:srgbClr val="F3EFE3">
                  <a:alpha val="0"/>
                </a:srgbClr>
              </a:clrTo>
            </a:clrChange>
            <a:extLst>
              <a:ext uri="{28A0092B-C50C-407E-A947-70E740481C1C}">
                <a14:useLocalDpi xmlns:a14="http://schemas.microsoft.com/office/drawing/2010/main"/>
              </a:ext>
            </a:extLst>
          </a:blip>
          <a:stretch>
            <a:fillRect/>
          </a:stretch>
        </p:blipFill>
        <p:spPr>
          <a:xfrm>
            <a:off x="5395912" y="2228118"/>
            <a:ext cx="3748088" cy="2801082"/>
          </a:xfrm>
          <a:prstGeom prst="rect">
            <a:avLst/>
          </a:prstGeom>
        </p:spPr>
      </p:pic>
      <p:grpSp>
        <p:nvGrpSpPr>
          <p:cNvPr id="12" name="Group 1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logo"/>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work zone safety logo"/>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Two-way communication between an RF device mounted on equipment </a:t>
            </a:r>
            <a:br>
              <a:rPr lang="en-US" sz="2200" b="1" dirty="0" smtClean="0">
                <a:latin typeface="Arial Narrow" pitchFamily="34" charset="0"/>
              </a:rPr>
            </a:br>
            <a:r>
              <a:rPr lang="en-US" sz="2200" b="1" dirty="0" smtClean="0">
                <a:latin typeface="Arial Narrow" pitchFamily="34" charset="0"/>
              </a:rPr>
              <a:t>   and detectors (tags) on workers and/or other machines</a:t>
            </a:r>
          </a:p>
        </p:txBody>
      </p:sp>
      <p:sp>
        <p:nvSpPr>
          <p:cNvPr id="19" name="Subtitle 8"/>
          <p:cNvSpPr txBox="1">
            <a:spLocks/>
          </p:cNvSpPr>
          <p:nvPr/>
        </p:nvSpPr>
        <p:spPr bwMode="auto">
          <a:xfrm>
            <a:off x="388938" y="1447800"/>
            <a:ext cx="81454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Tag Systems  (RFID – Radio Frequency Identification)</a:t>
            </a:r>
          </a:p>
        </p:txBody>
      </p:sp>
      <p:sp>
        <p:nvSpPr>
          <p:cNvPr id="21" name="5-Point Star 20"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507273" y="-990600"/>
            <a:ext cx="8229600" cy="1143000"/>
          </a:xfrm>
        </p:spPr>
        <p:txBody>
          <a:bodyPr/>
          <a:lstStyle/>
          <a:p>
            <a:r>
              <a:rPr lang="en-US" dirty="0" smtClean="0"/>
              <a:t>Tag systems</a:t>
            </a: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12</a:t>
            </a:fld>
            <a:endParaRPr lang="en-US" dirty="0"/>
          </a:p>
        </p:txBody>
      </p:sp>
      <p:sp>
        <p:nvSpPr>
          <p:cNvPr id="34" name="Subtitle 8"/>
          <p:cNvSpPr txBox="1">
            <a:spLocks/>
          </p:cNvSpPr>
          <p:nvPr/>
        </p:nvSpPr>
        <p:spPr bwMode="auto">
          <a:xfrm>
            <a:off x="507273" y="2636141"/>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Radio Frequency Transceivers and Tags</a:t>
            </a:r>
          </a:p>
          <a:p>
            <a:pPr marL="0" lvl="1">
              <a:lnSpc>
                <a:spcPts val="2200"/>
              </a:lnSpc>
              <a:spcBef>
                <a:spcPct val="20000"/>
              </a:spcBef>
              <a:buFont typeface="Arial" charset="0"/>
              <a:buChar char="•"/>
            </a:pPr>
            <a:endParaRPr lang="en-US" sz="2200" b="1" dirty="0">
              <a:latin typeface="Arial Narrow" pitchFamily="34" charset="0"/>
            </a:endParaRPr>
          </a:p>
        </p:txBody>
      </p:sp>
      <p:sp>
        <p:nvSpPr>
          <p:cNvPr id="36" name="Subtitle 8"/>
          <p:cNvSpPr txBox="1">
            <a:spLocks/>
          </p:cNvSpPr>
          <p:nvPr/>
        </p:nvSpPr>
        <p:spPr bwMode="auto">
          <a:xfrm>
            <a:off x="507273" y="362415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Challenge</a:t>
            </a:r>
          </a:p>
        </p:txBody>
      </p:sp>
      <p:sp>
        <p:nvSpPr>
          <p:cNvPr id="23" name="Subtitle 8"/>
          <p:cNvSpPr txBox="1">
            <a:spLocks/>
          </p:cNvSpPr>
          <p:nvPr/>
        </p:nvSpPr>
        <p:spPr bwMode="auto">
          <a:xfrm>
            <a:off x="640105" y="2944813"/>
            <a:ext cx="431289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Heavy equipment and light vehicles </a:t>
            </a:r>
            <a:br>
              <a:rPr lang="en-US" sz="2000" b="1" spc="-30" dirty="0" smtClean="0">
                <a:latin typeface="Arial Narrow" pitchFamily="34" charset="0"/>
              </a:rPr>
            </a:br>
            <a:r>
              <a:rPr lang="en-US" sz="2000" b="1" spc="-30" dirty="0" smtClean="0">
                <a:latin typeface="Arial Narrow" pitchFamily="34" charset="0"/>
              </a:rPr>
              <a:t>     </a:t>
            </a:r>
            <a:r>
              <a:rPr lang="en-US" sz="2000" b="1" dirty="0" smtClean="0">
                <a:latin typeface="Arial Narrow" pitchFamily="34" charset="0"/>
              </a:rPr>
              <a:t>fitted with transceivers – UHF or VHF</a:t>
            </a:r>
          </a:p>
          <a:p>
            <a:pPr>
              <a:lnSpc>
                <a:spcPts val="2400"/>
              </a:lnSpc>
              <a:buFont typeface="Arial" pitchFamily="34" charset="0"/>
              <a:buChar char="•"/>
            </a:pPr>
            <a:endParaRPr lang="en-US" sz="2400" b="1" dirty="0">
              <a:latin typeface="Arial Narrow" pitchFamily="34" charset="0"/>
            </a:endParaRPr>
          </a:p>
        </p:txBody>
      </p:sp>
      <p:pic>
        <p:nvPicPr>
          <p:cNvPr id="27" name="Picture 26" descr="Animation-Burst.gif" title="Picture of warning sig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5400" y="2590800"/>
            <a:ext cx="1981201" cy="1928870"/>
          </a:xfrm>
          <a:prstGeom prst="rect">
            <a:avLst/>
          </a:prstGeom>
        </p:spPr>
      </p:pic>
      <p:grpSp>
        <p:nvGrpSpPr>
          <p:cNvPr id="56" name="Group 55" title="Picture of tractors and trucks with radio frequency identification systems"/>
          <p:cNvGrpSpPr/>
          <p:nvPr/>
        </p:nvGrpSpPr>
        <p:grpSpPr>
          <a:xfrm>
            <a:off x="3831576" y="2283841"/>
            <a:ext cx="5160024" cy="4298653"/>
            <a:chOff x="3831576" y="2283841"/>
            <a:chExt cx="5160024" cy="4298653"/>
          </a:xfrm>
        </p:grpSpPr>
        <p:pic>
          <p:nvPicPr>
            <p:cNvPr id="38" name="Picture 37" descr="rigid-dump-truck-41157-2662591FLOPPED.png" title="Picture of a work truck"/>
            <p:cNvPicPr>
              <a:picLocks noChangeAspect="1"/>
            </p:cNvPicPr>
            <p:nvPr/>
          </p:nvPicPr>
          <p:blipFill>
            <a:blip r:embed="rId10" cstate="email">
              <a:clrChange>
                <a:clrFrom>
                  <a:srgbClr val="F5EFE3"/>
                </a:clrFrom>
                <a:clrTo>
                  <a:srgbClr val="F5EFE3">
                    <a:alpha val="0"/>
                  </a:srgbClr>
                </a:clrTo>
              </a:clrChange>
              <a:extLst>
                <a:ext uri="{28A0092B-C50C-407E-A947-70E740481C1C}">
                  <a14:useLocalDpi xmlns:a14="http://schemas.microsoft.com/office/drawing/2010/main"/>
                </a:ext>
              </a:extLst>
            </a:blip>
            <a:stretch>
              <a:fillRect/>
            </a:stretch>
          </p:blipFill>
          <p:spPr>
            <a:xfrm>
              <a:off x="3831576" y="3961275"/>
              <a:ext cx="2316975" cy="1448925"/>
            </a:xfrm>
            <a:prstGeom prst="rect">
              <a:avLst/>
            </a:prstGeom>
          </p:spPr>
        </p:pic>
        <p:pic>
          <p:nvPicPr>
            <p:cNvPr id="39" name="Picture 38" descr="TruckDumpGraphic.png" title="Picture of a work truck"/>
            <p:cNvPicPr>
              <a:picLocks noChangeAspect="1"/>
            </p:cNvPicPr>
            <p:nvPr/>
          </p:nvPicPr>
          <p:blipFill>
            <a:blip r:embed="rId11"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6324600" y="2283841"/>
              <a:ext cx="2465318" cy="1486587"/>
            </a:xfrm>
            <a:prstGeom prst="rect">
              <a:avLst/>
            </a:prstGeom>
          </p:spPr>
        </p:pic>
        <p:pic>
          <p:nvPicPr>
            <p:cNvPr id="40" name="Picture 39" descr="Excavator2-.png" title="Picture of a tractor"/>
            <p:cNvPicPr>
              <a:picLocks noChangeAspect="1"/>
            </p:cNvPicPr>
            <p:nvPr/>
          </p:nvPicPr>
          <p:blipFill>
            <a:blip r:embed="rId12"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5648933" y="3733800"/>
              <a:ext cx="3342667" cy="2848694"/>
            </a:xfrm>
            <a:prstGeom prst="rect">
              <a:avLst/>
            </a:prstGeom>
          </p:spPr>
        </p:pic>
        <p:pic>
          <p:nvPicPr>
            <p:cNvPr id="46" name="Picture 45" descr="Tag-MEDIO-P200.png" title="Picture of a radio frequency transceiver tag system"/>
            <p:cNvPicPr>
              <a:picLocks noChangeAspect="1"/>
            </p:cNvPicPr>
            <p:nvPr/>
          </p:nvPicPr>
          <p:blipFill>
            <a:blip r:embed="rId13"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3983976" y="3427875"/>
              <a:ext cx="1347348" cy="1143000"/>
            </a:xfrm>
            <a:prstGeom prst="rect">
              <a:avLst/>
            </a:prstGeom>
          </p:spPr>
        </p:pic>
        <p:pic>
          <p:nvPicPr>
            <p:cNvPr id="47" name="Picture 46" descr="Tag-MEDIO-P200.png" title="Picture of a radio frequency transceiver tag system"/>
            <p:cNvPicPr>
              <a:picLocks noChangeAspect="1"/>
            </p:cNvPicPr>
            <p:nvPr/>
          </p:nvPicPr>
          <p:blipFill>
            <a:blip r:embed="rId14"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7696200" y="3198241"/>
              <a:ext cx="1260070" cy="1068959"/>
            </a:xfrm>
            <a:prstGeom prst="rect">
              <a:avLst/>
            </a:prstGeom>
          </p:spPr>
        </p:pic>
        <p:pic>
          <p:nvPicPr>
            <p:cNvPr id="48" name="Picture 47" descr="Tag-MEDIO-P200.png" title="Picture of a radio frequency transceiver tag system"/>
            <p:cNvPicPr>
              <a:picLocks noChangeAspect="1"/>
            </p:cNvPicPr>
            <p:nvPr/>
          </p:nvPicPr>
          <p:blipFill>
            <a:blip r:embed="rId13"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6705599" y="4648200"/>
              <a:ext cx="1349893" cy="1145159"/>
            </a:xfrm>
            <a:prstGeom prst="rect">
              <a:avLst/>
            </a:prstGeom>
          </p:spPr>
        </p:pic>
      </p:grpSp>
      <p:grpSp>
        <p:nvGrpSpPr>
          <p:cNvPr id="57" name="Group 56" title="Picture of people wtih radio frequency identification tags"/>
          <p:cNvGrpSpPr/>
          <p:nvPr/>
        </p:nvGrpSpPr>
        <p:grpSpPr>
          <a:xfrm>
            <a:off x="622743" y="4871667"/>
            <a:ext cx="3034857" cy="1731334"/>
            <a:chOff x="622743" y="4871667"/>
            <a:chExt cx="3034857" cy="1731334"/>
          </a:xfrm>
        </p:grpSpPr>
        <p:pic>
          <p:nvPicPr>
            <p:cNvPr id="44" name="Picture 43"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1308543" y="5257800"/>
              <a:ext cx="525386" cy="1345201"/>
            </a:xfrm>
            <a:prstGeom prst="rect">
              <a:avLst/>
            </a:prstGeom>
            <a:ln>
              <a:noFill/>
            </a:ln>
            <a:effectLst>
              <a:outerShdw blurRad="50800" dist="38100" dir="2700000" algn="tl" rotWithShape="0">
                <a:prstClr val="black">
                  <a:alpha val="40000"/>
                </a:prstClr>
              </a:outerShdw>
            </a:effectLst>
          </p:spPr>
        </p:pic>
        <p:grpSp>
          <p:nvGrpSpPr>
            <p:cNvPr id="55" name="Group 54"/>
            <p:cNvGrpSpPr/>
            <p:nvPr/>
          </p:nvGrpSpPr>
          <p:grpSpPr>
            <a:xfrm>
              <a:off x="622743" y="4871667"/>
              <a:ext cx="3034857" cy="1726201"/>
              <a:chOff x="622743" y="4876800"/>
              <a:chExt cx="3034857" cy="1726201"/>
            </a:xfrm>
          </p:grpSpPr>
          <p:pic>
            <p:nvPicPr>
              <p:cNvPr id="41" name="Picture 40"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3132214" y="5257800"/>
                <a:ext cx="525386" cy="1345201"/>
              </a:xfrm>
              <a:prstGeom prst="rect">
                <a:avLst/>
              </a:prstGeom>
              <a:ln>
                <a:noFill/>
              </a:ln>
              <a:effectLst>
                <a:outerShdw blurRad="50800" dist="38100" dir="2700000" algn="tl" rotWithShape="0">
                  <a:prstClr val="black">
                    <a:alpha val="40000"/>
                  </a:prstClr>
                </a:outerShdw>
              </a:effectLst>
            </p:spPr>
          </p:pic>
          <p:pic>
            <p:nvPicPr>
              <p:cNvPr id="42" name="Picture 41"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2527743" y="5257800"/>
                <a:ext cx="525386" cy="1345201"/>
              </a:xfrm>
              <a:prstGeom prst="rect">
                <a:avLst/>
              </a:prstGeom>
              <a:ln>
                <a:noFill/>
              </a:ln>
              <a:effectLst>
                <a:outerShdw blurRad="50800" dist="38100" dir="2700000" algn="tl" rotWithShape="0">
                  <a:prstClr val="black">
                    <a:alpha val="40000"/>
                  </a:prstClr>
                </a:outerShdw>
              </a:effectLst>
            </p:spPr>
          </p:pic>
          <p:pic>
            <p:nvPicPr>
              <p:cNvPr id="43" name="Picture 42"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1918143" y="5257800"/>
                <a:ext cx="525386" cy="1345201"/>
              </a:xfrm>
              <a:prstGeom prst="rect">
                <a:avLst/>
              </a:prstGeom>
              <a:ln>
                <a:noFill/>
              </a:ln>
              <a:effectLst>
                <a:outerShdw blurRad="50800" dist="38100" dir="2700000" algn="tl" rotWithShape="0">
                  <a:prstClr val="black">
                    <a:alpha val="40000"/>
                  </a:prstClr>
                </a:outerShdw>
              </a:effectLst>
            </p:spPr>
          </p:pic>
          <p:pic>
            <p:nvPicPr>
              <p:cNvPr id="45" name="Picture 44"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698943" y="5257800"/>
                <a:ext cx="525386" cy="1345201"/>
              </a:xfrm>
              <a:prstGeom prst="rect">
                <a:avLst/>
              </a:prstGeom>
              <a:ln>
                <a:noFill/>
              </a:ln>
              <a:effectLst>
                <a:outerShdw blurRad="50800" dist="38100" dir="2700000" algn="tl" rotWithShape="0">
                  <a:prstClr val="black">
                    <a:alpha val="40000"/>
                  </a:prstClr>
                </a:outerShdw>
              </a:effectLst>
            </p:spPr>
          </p:pic>
          <p:pic>
            <p:nvPicPr>
              <p:cNvPr id="49" name="Picture 48"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3061143" y="4876800"/>
                <a:ext cx="533400" cy="381000"/>
              </a:xfrm>
              <a:prstGeom prst="rect">
                <a:avLst/>
              </a:prstGeom>
            </p:spPr>
          </p:pic>
          <p:pic>
            <p:nvPicPr>
              <p:cNvPr id="50" name="Picture 49"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2451543" y="4876800"/>
                <a:ext cx="533400" cy="381000"/>
              </a:xfrm>
              <a:prstGeom prst="rect">
                <a:avLst/>
              </a:prstGeom>
            </p:spPr>
          </p:pic>
          <p:pic>
            <p:nvPicPr>
              <p:cNvPr id="51" name="Picture 50"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1841943" y="4876800"/>
                <a:ext cx="533400" cy="381000"/>
              </a:xfrm>
              <a:prstGeom prst="rect">
                <a:avLst/>
              </a:prstGeom>
            </p:spPr>
          </p:pic>
          <p:pic>
            <p:nvPicPr>
              <p:cNvPr id="52" name="Picture 51"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1232343" y="4876800"/>
                <a:ext cx="533400" cy="381000"/>
              </a:xfrm>
              <a:prstGeom prst="rect">
                <a:avLst/>
              </a:prstGeom>
            </p:spPr>
          </p:pic>
          <p:pic>
            <p:nvPicPr>
              <p:cNvPr id="53" name="Picture 52"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622743" y="4876800"/>
                <a:ext cx="533400" cy="381000"/>
              </a:xfrm>
              <a:prstGeom prst="rect">
                <a:avLst/>
              </a:prstGeom>
            </p:spPr>
          </p:pic>
        </p:grpSp>
      </p:grpSp>
      <p:sp>
        <p:nvSpPr>
          <p:cNvPr id="54" name="Subtitle 8"/>
          <p:cNvSpPr txBox="1">
            <a:spLocks/>
          </p:cNvSpPr>
          <p:nvPr/>
        </p:nvSpPr>
        <p:spPr bwMode="auto">
          <a:xfrm>
            <a:off x="451512" y="5304571"/>
            <a:ext cx="8077200" cy="486629"/>
          </a:xfrm>
          <a:prstGeom prst="rect">
            <a:avLst/>
          </a:prstGeom>
          <a:noFill/>
          <a:ln w="9525">
            <a:noFill/>
            <a:miter lim="800000"/>
            <a:headEnd/>
            <a:tailEnd/>
          </a:ln>
        </p:spPr>
        <p:txBody>
          <a:bodyPr/>
          <a:lstStyle/>
          <a:p>
            <a:pPr>
              <a:lnSpc>
                <a:spcPts val="2200"/>
              </a:lnSpc>
              <a:spcBef>
                <a:spcPct val="20000"/>
              </a:spcBef>
            </a:pPr>
            <a:r>
              <a:rPr lang="en-US" sz="2200" b="1" spc="-30" dirty="0" smtClean="0">
                <a:solidFill>
                  <a:srgbClr val="C00000"/>
                </a:solidFill>
                <a:latin typeface="Calibri" pitchFamily="34" charset="0"/>
              </a:rPr>
              <a:t>Location displayed is determined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by the RF unit that detects a tag.</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Range is adjustable.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Often used with cameras.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31"/>
                                        </p:tgtEl>
                                        <p:attrNameLst>
                                          <p:attrName>style.visibility</p:attrName>
                                        </p:attrNameLst>
                                      </p:cBhvr>
                                      <p:to>
                                        <p:strVal val="visible"/>
                                      </p:to>
                                    </p:set>
                                    <p:anim calcmode="lin" valueType="num">
                                      <p:cBhvr>
                                        <p:cTn id="33" dur="1000" fill="hold"/>
                                        <p:tgtEl>
                                          <p:spTgt spid="31"/>
                                        </p:tgtEl>
                                        <p:attrNameLst>
                                          <p:attrName>ppt_w</p:attrName>
                                        </p:attrNameLst>
                                      </p:cBhvr>
                                      <p:tavLst>
                                        <p:tav tm="0">
                                          <p:val>
                                            <p:fltVal val="0"/>
                                          </p:val>
                                        </p:tav>
                                        <p:tav tm="100000">
                                          <p:val>
                                            <p:strVal val="#ppt_w"/>
                                          </p:val>
                                        </p:tav>
                                      </p:tavLst>
                                    </p:anim>
                                    <p:anim calcmode="lin" valueType="num">
                                      <p:cBhvr>
                                        <p:cTn id="34" dur="1000" fill="hold"/>
                                        <p:tgtEl>
                                          <p:spTgt spid="31"/>
                                        </p:tgtEl>
                                        <p:attrNameLst>
                                          <p:attrName>ppt_h</p:attrName>
                                        </p:attrNameLst>
                                      </p:cBhvr>
                                      <p:tavLst>
                                        <p:tav tm="0">
                                          <p:val>
                                            <p:fltVal val="0"/>
                                          </p:val>
                                        </p:tav>
                                        <p:tav tm="100000">
                                          <p:val>
                                            <p:strVal val="#ppt_h"/>
                                          </p:val>
                                        </p:tav>
                                      </p:tavLst>
                                    </p:anim>
                                    <p:anim calcmode="lin" valueType="num">
                                      <p:cBhvr>
                                        <p:cTn id="35" dur="1000" fill="hold"/>
                                        <p:tgtEl>
                                          <p:spTgt spid="31"/>
                                        </p:tgtEl>
                                        <p:attrNameLst>
                                          <p:attrName>style.rotation</p:attrName>
                                        </p:attrNameLst>
                                      </p:cBhvr>
                                      <p:tavLst>
                                        <p:tav tm="0">
                                          <p:val>
                                            <p:fltVal val="90"/>
                                          </p:val>
                                        </p:tav>
                                        <p:tav tm="100000">
                                          <p:val>
                                            <p:fltVal val="0"/>
                                          </p:val>
                                        </p:tav>
                                      </p:tavLst>
                                    </p:anim>
                                    <p:animEffect transition="in" filter="fade">
                                      <p:cBhvr>
                                        <p:cTn id="36" dur="1000"/>
                                        <p:tgtEl>
                                          <p:spTgt spid="31"/>
                                        </p:tgtEl>
                                      </p:cBhvr>
                                    </p:animEffect>
                                  </p:childTnLst>
                                </p:cTn>
                              </p:par>
                              <p:par>
                                <p:cTn id="37" presetID="10" presetClass="exit" presetSubtype="0" fill="hold"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27"/>
                                        </p:tgtEl>
                                      </p:cBhvr>
                                    </p:animEffect>
                                    <p:set>
                                      <p:cBhvr>
                                        <p:cTn id="48" dur="1" fill="hold">
                                          <p:stCondLst>
                                            <p:cond delay="9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xit" presetSubtype="0" fill="hold" nodeType="withEffect">
                                  <p:stCondLst>
                                    <p:cond delay="0"/>
                                  </p:stCondLst>
                                  <p:iterate type="lt">
                                    <p:tmPct val="0"/>
                                  </p:iterate>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par>
                                <p:cTn id="68" presetID="10" presetClass="exit" presetSubtype="0" fill="hold" nodeType="withEffect">
                                  <p:stCondLst>
                                    <p:cond delay="0"/>
                                  </p:stCondLst>
                                  <p:childTnLst>
                                    <p:animEffect transition="out" filter="fade">
                                      <p:cBhvr>
                                        <p:cTn id="69" dur="1000"/>
                                        <p:tgtEl>
                                          <p:spTgt spid="26"/>
                                        </p:tgtEl>
                                      </p:cBhvr>
                                    </p:animEffect>
                                    <p:set>
                                      <p:cBhvr>
                                        <p:cTn id="70" dur="1" fill="hold">
                                          <p:stCondLst>
                                            <p:cond delay="999"/>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par>
                                <p:cTn id="76" presetID="10" presetClass="exit" presetSubtype="0" fill="hold" nodeType="with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9" grpId="0"/>
      <p:bldP spid="21" grpId="0" animBg="1"/>
      <p:bldP spid="34" grpId="0"/>
      <p:bldP spid="36" grpId="0"/>
      <p:bldP spid="2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GPS--font-b-Small-b-font-font-b-GPS-b-font-font-b-Tracking-b-font.png" title="Picture of GPS receiver"/>
          <p:cNvPicPr>
            <a:picLocks noChangeAspect="1"/>
          </p:cNvPicPr>
          <p:nvPr/>
        </p:nvPicPr>
        <p:blipFill>
          <a:blip r:embed="rId3"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5943600" y="2514600"/>
            <a:ext cx="2498027" cy="3543300"/>
          </a:xfrm>
          <a:prstGeom prst="rect">
            <a:avLst/>
          </a:prstGeom>
        </p:spPr>
      </p:pic>
      <p:pic>
        <p:nvPicPr>
          <p:cNvPr id="53" name="Picture 52" descr="gps-4637h.png" title="Picture of earth with satellites around 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2438400"/>
            <a:ext cx="3090220" cy="3429000"/>
          </a:xfrm>
          <a:prstGeom prst="rect">
            <a:avLst/>
          </a:prstGeom>
          <a:ln>
            <a:solidFill>
              <a:schemeClr val="tx1"/>
            </a:solidFill>
          </a:ln>
          <a:effectLst>
            <a:outerShdw blurRad="50800" dist="76200" dir="2700000" algn="tl" rotWithShape="0">
              <a:prstClr val="black">
                <a:alpha val="40000"/>
              </a:prstClr>
            </a:outerShdw>
          </a:effectLst>
        </p:spPr>
      </p:pic>
      <p:pic>
        <p:nvPicPr>
          <p:cNvPr id="57" name="Picture 56" descr="productbody-gcmotorgrader-3Dgrading.png" title="Picture of tractor with GPS mounted to i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9600" y="3124201"/>
            <a:ext cx="3800462" cy="3137494"/>
          </a:xfrm>
          <a:prstGeom prst="rect">
            <a:avLst/>
          </a:prstGeom>
          <a:ln>
            <a:solidFill>
              <a:schemeClr val="tx1"/>
            </a:solidFill>
          </a:ln>
          <a:effectLst>
            <a:outerShdw blurRad="50800" dist="76200" dir="2700000" algn="tl" rotWithShape="0">
              <a:prstClr val="black">
                <a:alpha val="40000"/>
              </a:prstClr>
            </a:outerShdw>
          </a:effectLst>
        </p:spPr>
      </p:pic>
      <p:pic>
        <p:nvPicPr>
          <p:cNvPr id="52" name="Picture 51" descr="GPS-TGTB0816.png" title="Picture of GPS tracker"/>
          <p:cNvPicPr>
            <a:picLocks noChangeAspect="1"/>
          </p:cNvPicPr>
          <p:nvPr/>
        </p:nvPicPr>
        <p:blipFill>
          <a:blip r:embed="rId6"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3352800" y="3810000"/>
            <a:ext cx="2850996" cy="2302519"/>
          </a:xfrm>
          <a:prstGeom prst="rect">
            <a:avLst/>
          </a:prstGeom>
        </p:spPr>
      </p:pic>
      <p:pic>
        <p:nvPicPr>
          <p:cNvPr id="26" name="Picture 2" title="Picture of GP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0000">
            <a:off x="2921927" y="3158101"/>
            <a:ext cx="3911568" cy="3051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3" descr="GPS Satelite.jpg" title="Picture of earth and a satellit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648200" y="3124200"/>
            <a:ext cx="3700359" cy="3213258"/>
          </a:xfrm>
          <a:prstGeom prst="rect">
            <a:avLst/>
          </a:prstGeom>
          <a:ln>
            <a:solidFill>
              <a:schemeClr val="tx1"/>
            </a:solidFill>
          </a:ln>
          <a:effectLst>
            <a:outerShdw blurRad="50800" dist="76200" dir="2700000" algn="tl" rotWithShape="0">
              <a:prstClr val="black">
                <a:alpha val="40000"/>
              </a:prstClr>
            </a:outerShdw>
          </a:effectLst>
        </p:spPr>
      </p:pic>
      <p:pic>
        <p:nvPicPr>
          <p:cNvPr id="28" name="Picture 27" descr="Animation-GPS-to-satellitte-arrows.gif" title="Picture of GPS signal traveling from earth to satellite to earth"/>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
            <a:off x="5096341" y="3444349"/>
            <a:ext cx="2924108" cy="2825128"/>
          </a:xfrm>
          <a:prstGeom prst="rect">
            <a:avLst/>
          </a:prstGeom>
        </p:spPr>
      </p:pic>
      <p:sp>
        <p:nvSpPr>
          <p:cNvPr id="30" name="Subtitle 8"/>
          <p:cNvSpPr txBox="1">
            <a:spLocks/>
          </p:cNvSpPr>
          <p:nvPr/>
        </p:nvSpPr>
        <p:spPr bwMode="auto">
          <a:xfrm>
            <a:off x="640105" y="236674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Location broadcast to other nearby equipment</a:t>
            </a:r>
          </a:p>
          <a:p>
            <a:pPr>
              <a:lnSpc>
                <a:spcPts val="2400"/>
              </a:lnSpc>
              <a:buFont typeface="Arial" pitchFamily="34" charset="0"/>
              <a:buChar char="•"/>
            </a:pPr>
            <a:endParaRPr lang="en-US" sz="2400" b="1" dirty="0">
              <a:latin typeface="Arial Narrow" pitchFamily="34" charset="0"/>
            </a:endParaRPr>
          </a:p>
        </p:txBody>
      </p:sp>
      <p:sp>
        <p:nvSpPr>
          <p:cNvPr id="31" name="Subtitle 8"/>
          <p:cNvSpPr txBox="1">
            <a:spLocks/>
          </p:cNvSpPr>
          <p:nvPr/>
        </p:nvSpPr>
        <p:spPr bwMode="auto">
          <a:xfrm>
            <a:off x="640105" y="2743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Proximity warning alarms and location displays</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2" name="Subtitle 8"/>
          <p:cNvSpPr txBox="1">
            <a:spLocks/>
          </p:cNvSpPr>
          <p:nvPr/>
        </p:nvSpPr>
        <p:spPr bwMode="auto">
          <a:xfrm>
            <a:off x="640105" y="31734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GPS installed on equipment </a:t>
            </a:r>
            <a:br>
              <a:rPr lang="en-US" sz="2000" b="1" dirty="0" smtClean="0">
                <a:latin typeface="Arial Narrow" pitchFamily="34" charset="0"/>
              </a:rPr>
            </a:br>
            <a:r>
              <a:rPr lang="en-US" sz="2000" b="1" dirty="0" smtClean="0">
                <a:latin typeface="Arial Narrow" pitchFamily="34" charset="0"/>
              </a:rPr>
              <a:t>     (dump trucks, pavers, rollers)</a:t>
            </a:r>
          </a:p>
        </p:txBody>
      </p:sp>
      <p:grpSp>
        <p:nvGrpSpPr>
          <p:cNvPr id="33" name="Group 32"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3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3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3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37" name="Picture 36" descr="LOGO-ARTBA.png" title="Picture of ARTBA logo"/>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38" name="Picture 37" descr="Logo_WZ_Safety.png" title="Picture of work zone safety logo"/>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3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Global Positioning System (GPS)</a:t>
            </a:r>
          </a:p>
        </p:txBody>
      </p:sp>
      <p:sp>
        <p:nvSpPr>
          <p:cNvPr id="41" name="5-Point Star 40" title="Picture of earth with satellites around it"/>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388938" y="-914400"/>
            <a:ext cx="8229600" cy="1143000"/>
          </a:xfrm>
        </p:spPr>
        <p:txBody>
          <a:bodyPr/>
          <a:lstStyle/>
          <a:p>
            <a:r>
              <a:rPr lang="en-US" dirty="0" smtClean="0"/>
              <a:t>Global positioning system</a:t>
            </a:r>
            <a:endParaRPr lang="en-US" dirty="0"/>
          </a:p>
        </p:txBody>
      </p:sp>
      <p:sp>
        <p:nvSpPr>
          <p:cNvPr id="42" name="Slide Number Placeholder 4"/>
          <p:cNvSpPr>
            <a:spLocks noGrp="1"/>
          </p:cNvSpPr>
          <p:nvPr>
            <p:ph type="sldNum" sz="quarter" idx="12"/>
          </p:nvPr>
        </p:nvSpPr>
        <p:spPr/>
        <p:txBody>
          <a:bodyPr/>
          <a:lstStyle/>
          <a:p>
            <a:pPr>
              <a:defRPr/>
            </a:pPr>
            <a:fld id="{991630E5-D2C6-4D54-9913-55C6C92AA029}" type="slidenum">
              <a:rPr lang="en-US" smtClean="0"/>
              <a:pPr>
                <a:defRPr/>
              </a:pPr>
              <a:t>13</a:t>
            </a:fld>
            <a:endParaRPr lang="en-US" dirty="0"/>
          </a:p>
        </p:txBody>
      </p:sp>
      <p:sp>
        <p:nvSpPr>
          <p:cNvPr id="43"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Equipment or vehicle location determined using GPS</a:t>
            </a:r>
          </a:p>
        </p:txBody>
      </p:sp>
      <p:sp>
        <p:nvSpPr>
          <p:cNvPr id="45" name="Subtitle 8"/>
          <p:cNvSpPr txBox="1">
            <a:spLocks/>
          </p:cNvSpPr>
          <p:nvPr/>
        </p:nvSpPr>
        <p:spPr bwMode="auto">
          <a:xfrm>
            <a:off x="517358" y="39624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Challenges</a:t>
            </a:r>
          </a:p>
        </p:txBody>
      </p:sp>
      <p:sp>
        <p:nvSpPr>
          <p:cNvPr id="46" name="Subtitle 8"/>
          <p:cNvSpPr txBox="1">
            <a:spLocks/>
          </p:cNvSpPr>
          <p:nvPr/>
        </p:nvSpPr>
        <p:spPr bwMode="auto">
          <a:xfrm>
            <a:off x="643755" y="4330816"/>
            <a:ext cx="469024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GPS receivers must be </a:t>
            </a:r>
            <a:br>
              <a:rPr lang="en-US" sz="2000" b="1" dirty="0" smtClean="0">
                <a:latin typeface="Arial Narrow" pitchFamily="34" charset="0"/>
              </a:rPr>
            </a:br>
            <a:r>
              <a:rPr lang="en-US" sz="2000" b="1" dirty="0" smtClean="0">
                <a:latin typeface="Arial Narrow" pitchFamily="34" charset="0"/>
              </a:rPr>
              <a:t>  </a:t>
            </a:r>
            <a:r>
              <a:rPr lang="en-US" sz="1600" b="1" dirty="0" smtClean="0">
                <a:latin typeface="Arial Narrow" pitchFamily="34" charset="0"/>
              </a:rPr>
              <a:t>   </a:t>
            </a:r>
            <a:r>
              <a:rPr lang="en-US" sz="2000" b="1" dirty="0" smtClean="0">
                <a:latin typeface="Arial Narrow" pitchFamily="34" charset="0"/>
              </a:rPr>
              <a:t> installed on all workers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400" b="1" dirty="0">
              <a:latin typeface="Arial Narrow" pitchFamily="34" charset="0"/>
            </a:endParaRPr>
          </a:p>
        </p:txBody>
      </p:sp>
      <p:sp>
        <p:nvSpPr>
          <p:cNvPr id="55" name="Subtitle 8"/>
          <p:cNvSpPr txBox="1">
            <a:spLocks/>
          </p:cNvSpPr>
          <p:nvPr/>
        </p:nvSpPr>
        <p:spPr bwMode="auto">
          <a:xfrm>
            <a:off x="641132" y="5002213"/>
            <a:ext cx="469024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smtClean="0">
                <a:latin typeface="Arial Narrow" pitchFamily="34" charset="0"/>
              </a:rPr>
              <a:t>GPS is </a:t>
            </a:r>
            <a:r>
              <a:rPr lang="en-US" sz="2000" b="1" i="1" u="sng" dirty="0" smtClean="0">
                <a:latin typeface="Arial Narrow" pitchFamily="34" charset="0"/>
              </a:rPr>
              <a:t>slower</a:t>
            </a:r>
            <a:r>
              <a:rPr lang="en-US" sz="2000" b="1" dirty="0" smtClean="0">
                <a:latin typeface="Arial Narrow" pitchFamily="34" charset="0"/>
              </a:rPr>
              <a:t> than</a:t>
            </a:r>
            <a:br>
              <a:rPr lang="en-US" sz="2000" b="1" dirty="0" smtClean="0">
                <a:latin typeface="Arial Narrow" pitchFamily="34" charset="0"/>
              </a:rPr>
            </a:br>
            <a:r>
              <a:rPr lang="en-US" sz="2000" b="1" dirty="0" smtClean="0">
                <a:latin typeface="Arial Narrow" pitchFamily="34" charset="0"/>
              </a:rPr>
              <a:t>     other technologies</a:t>
            </a:r>
            <a:br>
              <a:rPr lang="en-US" sz="2000" b="1" dirty="0" smtClean="0">
                <a:latin typeface="Arial Narrow" pitchFamily="34" charset="0"/>
              </a:rPr>
            </a:br>
            <a:r>
              <a:rPr lang="en-US" sz="2000" b="1" dirty="0" smtClean="0">
                <a:latin typeface="Arial Narrow" pitchFamily="34" charset="0"/>
              </a:rPr>
              <a:t>     presented – signal must</a:t>
            </a:r>
            <a:br>
              <a:rPr lang="en-US" sz="2000" b="1" dirty="0" smtClean="0">
                <a:latin typeface="Arial Narrow" pitchFamily="34" charset="0"/>
              </a:rPr>
            </a:br>
            <a:r>
              <a:rPr lang="en-US" sz="2000" b="1" dirty="0" smtClean="0">
                <a:latin typeface="Arial Narrow" pitchFamily="34" charset="0"/>
              </a:rPr>
              <a:t>     go up to satellite and back</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35"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3000"/>
                                        <p:tgtEl>
                                          <p:spTgt spid="53"/>
                                        </p:tgtEl>
                                      </p:cBhvr>
                                    </p:animEffect>
                                    <p:anim calcmode="lin" valueType="num">
                                      <p:cBhvr>
                                        <p:cTn id="20" dur="3000" fill="hold"/>
                                        <p:tgtEl>
                                          <p:spTgt spid="53"/>
                                        </p:tgtEl>
                                        <p:attrNameLst>
                                          <p:attrName>style.rotation</p:attrName>
                                        </p:attrNameLst>
                                      </p:cBhvr>
                                      <p:tavLst>
                                        <p:tav tm="0">
                                          <p:val>
                                            <p:fltVal val="720"/>
                                          </p:val>
                                        </p:tav>
                                        <p:tav tm="100000">
                                          <p:val>
                                            <p:fltVal val="0"/>
                                          </p:val>
                                        </p:tav>
                                      </p:tavLst>
                                    </p:anim>
                                    <p:anim calcmode="lin" valueType="num">
                                      <p:cBhvr>
                                        <p:cTn id="21" dur="3000" fill="hold"/>
                                        <p:tgtEl>
                                          <p:spTgt spid="53"/>
                                        </p:tgtEl>
                                        <p:attrNameLst>
                                          <p:attrName>ppt_h</p:attrName>
                                        </p:attrNameLst>
                                      </p:cBhvr>
                                      <p:tavLst>
                                        <p:tav tm="0">
                                          <p:val>
                                            <p:fltVal val="0"/>
                                          </p:val>
                                        </p:tav>
                                        <p:tav tm="100000">
                                          <p:val>
                                            <p:strVal val="#ppt_h"/>
                                          </p:val>
                                        </p:tav>
                                      </p:tavLst>
                                    </p:anim>
                                    <p:anim calcmode="lin" valueType="num">
                                      <p:cBhvr>
                                        <p:cTn id="22" dur="3000" fill="hold"/>
                                        <p:tgtEl>
                                          <p:spTgt spid="53"/>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5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58"/>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5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9" grpId="0"/>
      <p:bldP spid="41" grpId="0" animBg="1"/>
      <p:bldP spid="43" grpId="0"/>
      <p:bldP spid="45" grpId="0"/>
      <p:bldP spid="46"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title="Picture of a computer assisted stereovision camera"/>
          <p:cNvGrpSpPr/>
          <p:nvPr/>
        </p:nvGrpSpPr>
        <p:grpSpPr>
          <a:xfrm>
            <a:off x="857250" y="3520926"/>
            <a:ext cx="7448550" cy="2841774"/>
            <a:chOff x="857250" y="3520926"/>
            <a:chExt cx="7448550" cy="2841774"/>
          </a:xfrm>
        </p:grpSpPr>
        <p:pic>
          <p:nvPicPr>
            <p:cNvPr id="28" name="Picture 27" descr="stereo-camera.png" title="Picture of a screen of a computer assisted stereovision camera"/>
            <p:cNvPicPr>
              <a:picLocks noChangeAspect="1"/>
            </p:cNvPicPr>
            <p:nvPr/>
          </p:nvPicPr>
          <p:blipFill>
            <a:blip r:embed="rId3" cstate="print"/>
            <a:stretch>
              <a:fillRect/>
            </a:stretch>
          </p:blipFill>
          <p:spPr>
            <a:xfrm>
              <a:off x="3600450" y="3520926"/>
              <a:ext cx="4705350" cy="2813199"/>
            </a:xfrm>
            <a:prstGeom prst="rect">
              <a:avLst/>
            </a:prstGeom>
            <a:ln>
              <a:solidFill>
                <a:schemeClr val="tx1"/>
              </a:solidFill>
            </a:ln>
            <a:effectLst>
              <a:outerShdw blurRad="50800" dist="76200" dir="2700000" algn="tl" rotWithShape="0">
                <a:prstClr val="black">
                  <a:alpha val="40000"/>
                </a:prstClr>
              </a:outerShdw>
            </a:effectLst>
          </p:spPr>
        </p:pic>
        <p:pic>
          <p:nvPicPr>
            <p:cNvPr id="29" name="Picture 28" descr="robot-eyes.png" title="Picture of computer assisted stereovision camera"/>
            <p:cNvPicPr>
              <a:picLocks noChangeAspect="1"/>
            </p:cNvPicPr>
            <p:nvPr/>
          </p:nvPicPr>
          <p:blipFill>
            <a:blip r:embed="rId4" cstate="print">
              <a:clrChange>
                <a:clrFrom>
                  <a:srgbClr val="EEEBDA"/>
                </a:clrFrom>
                <a:clrTo>
                  <a:srgbClr val="EEEBDA">
                    <a:alpha val="0"/>
                  </a:srgbClr>
                </a:clrTo>
              </a:clrChange>
            </a:blip>
            <a:stretch>
              <a:fillRect/>
            </a:stretch>
          </p:blipFill>
          <p:spPr>
            <a:xfrm>
              <a:off x="857250" y="4097528"/>
              <a:ext cx="3467100" cy="2265172"/>
            </a:xfrm>
            <a:prstGeom prst="rect">
              <a:avLst/>
            </a:prstGeom>
          </p:spPr>
        </p:pic>
      </p:grpSp>
      <p:sp>
        <p:nvSpPr>
          <p:cNvPr id="9" name="Subtitle 8"/>
          <p:cNvSpPr txBox="1">
            <a:spLocks/>
          </p:cNvSpPr>
          <p:nvPr/>
        </p:nvSpPr>
        <p:spPr bwMode="auto">
          <a:xfrm>
            <a:off x="640104" y="2319447"/>
            <a:ext cx="835149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Computer-assisted stereovision cameras</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a:t>
            </a:r>
            <a:r>
              <a:rPr lang="en-US" sz="2000" b="1" spc="-30" dirty="0" smtClean="0">
                <a:latin typeface="Arial Narrow" pitchFamily="34" charset="0"/>
              </a:rPr>
              <a:t>Video signal processing allows detection based on 3D position</a:t>
            </a:r>
            <a:br>
              <a:rPr lang="en-US" sz="2000" b="1" spc="-30" dirty="0" smtClean="0">
                <a:latin typeface="Arial Narrow" pitchFamily="34" charset="0"/>
              </a:rPr>
            </a:br>
            <a:r>
              <a:rPr lang="en-US" sz="2000" b="1" spc="-30" dirty="0" smtClean="0">
                <a:latin typeface="Arial Narrow" pitchFamily="34" charset="0"/>
              </a:rPr>
              <a:t>   </a:t>
            </a:r>
            <a:r>
              <a:rPr lang="en-US" sz="2400" b="1" spc="-30" dirty="0" smtClean="0">
                <a:latin typeface="Arial Narrow" pitchFamily="34" charset="0"/>
              </a:rPr>
              <a:t>  </a:t>
            </a:r>
            <a:r>
              <a:rPr lang="en-US" sz="2000" b="1" spc="-30" dirty="0" smtClean="0">
                <a:latin typeface="Arial Narrow" pitchFamily="34" charset="0"/>
              </a:rPr>
              <a:t> </a:t>
            </a:r>
            <a:r>
              <a:rPr lang="en-US" sz="2000" b="1" spc="-30" dirty="0" smtClean="0">
                <a:solidFill>
                  <a:srgbClr val="C00000"/>
                </a:solidFill>
                <a:latin typeface="Arial Narrow" pitchFamily="34" charset="0"/>
              </a:rPr>
              <a:t>-</a:t>
            </a:r>
            <a:r>
              <a:rPr lang="en-US" sz="2000" b="1" spc="-30" dirty="0" smtClean="0">
                <a:latin typeface="Arial Narrow" pitchFamily="34" charset="0"/>
              </a:rPr>
              <a:t> </a:t>
            </a:r>
            <a:r>
              <a:rPr lang="en-US" sz="2000" b="1" dirty="0" smtClean="0">
                <a:latin typeface="Arial Narrow" pitchFamily="34" charset="0"/>
              </a:rPr>
              <a:t>View of blind area near equipment, proximity warning w/only cameras</a:t>
            </a:r>
            <a:br>
              <a:rPr lang="en-US" sz="2000" b="1" dirty="0" smtClean="0">
                <a:latin typeface="Arial Narrow" pitchFamily="34" charset="0"/>
              </a:rPr>
            </a:br>
            <a:r>
              <a:rPr lang="en-US" sz="2000" b="1" dirty="0" smtClean="0">
                <a:latin typeface="Arial Narrow" pitchFamily="34" charset="0"/>
              </a:rPr>
              <a:t>     </a:t>
            </a:r>
            <a:r>
              <a:rPr lang="en-US"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HAZ CAM system trials on haul trucks</a:t>
            </a:r>
          </a:p>
        </p:txBody>
      </p:sp>
      <p:grpSp>
        <p:nvGrpSpPr>
          <p:cNvPr id="12" name="Group 1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logo"/>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work zone safety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Emerging Technologies</a:t>
            </a:r>
          </a:p>
        </p:txBody>
      </p:sp>
      <p:sp>
        <p:nvSpPr>
          <p:cNvPr id="20" name="5-Point Star 19"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334582" y="-840579"/>
            <a:ext cx="8229600" cy="1143000"/>
          </a:xfrm>
        </p:spPr>
        <p:txBody>
          <a:bodyPr/>
          <a:lstStyle/>
          <a:p>
            <a:r>
              <a:rPr lang="en-US" dirty="0" smtClean="0"/>
              <a:t>Emerging technologies</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14</a:t>
            </a:fld>
            <a:endParaRPr lang="en-US" dirty="0"/>
          </a:p>
        </p:txBody>
      </p:sp>
      <p:sp>
        <p:nvSpPr>
          <p:cNvPr id="22"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Intelligent Video Systems</a:t>
            </a:r>
          </a:p>
          <a:p>
            <a:pPr marL="0" lvl="1">
              <a:lnSpc>
                <a:spcPts val="2200"/>
              </a:lnSpc>
              <a:spcBef>
                <a:spcPct val="20000"/>
              </a:spcBef>
              <a:buFont typeface="Arial" charset="0"/>
              <a:buChar char="•"/>
            </a:pPr>
            <a:endParaRPr lang="en-US" sz="2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55"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ppt_w*0.70"/>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Effect transition="in" filter="fade">
                                      <p:cBhvr>
                                        <p:cTn id="23" dur="1000"/>
                                        <p:tgtEl>
                                          <p:spTgt spid="3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Picture of five point decorative star under the page number"/>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work zone safety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507273"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Reduce nuisance alarms and false stops</a:t>
            </a:r>
          </a:p>
          <a:p>
            <a:pPr marL="0" lvl="1">
              <a:lnSpc>
                <a:spcPts val="2200"/>
              </a:lnSpc>
              <a:spcBef>
                <a:spcPct val="20000"/>
              </a:spcBef>
              <a:buFont typeface="Arial" charset="0"/>
              <a:buChar char="•"/>
            </a:pPr>
            <a:endParaRPr lang="en-US" sz="2200" b="1" dirty="0">
              <a:latin typeface="Arial Narrow" pitchFamily="34" charset="0"/>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Additional Work &amp; Considerations</a:t>
            </a:r>
          </a:p>
        </p:txBody>
      </p:sp>
      <p:sp>
        <p:nvSpPr>
          <p:cNvPr id="14" name="5-Point Star 13"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507273" y="2382198"/>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Effective alarm presentation and context considerations</a:t>
            </a:r>
          </a:p>
          <a:p>
            <a:pPr marL="0" lvl="1">
              <a:lnSpc>
                <a:spcPts val="2200"/>
              </a:lnSpc>
              <a:spcBef>
                <a:spcPct val="20000"/>
              </a:spcBef>
              <a:buFont typeface="Arial" charset="0"/>
              <a:buChar char="•"/>
            </a:pPr>
            <a:endParaRPr lang="en-US" sz="2200" b="1" dirty="0">
              <a:latin typeface="Arial Narrow" pitchFamily="34" charset="0"/>
            </a:endParaRPr>
          </a:p>
        </p:txBody>
      </p:sp>
      <p:sp>
        <p:nvSpPr>
          <p:cNvPr id="16" name="Subtitle 8"/>
          <p:cNvSpPr txBox="1">
            <a:spLocks/>
          </p:cNvSpPr>
          <p:nvPr/>
        </p:nvSpPr>
        <p:spPr bwMode="auto">
          <a:xfrm>
            <a:off x="507273" y="2783196"/>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Operator interfaces and combined displays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507273" y="3184194"/>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Are systems overloading operators? Are they distractions?</a:t>
            </a:r>
          </a:p>
          <a:p>
            <a:pPr marL="0" lvl="1">
              <a:lnSpc>
                <a:spcPts val="2200"/>
              </a:lnSpc>
              <a:spcBef>
                <a:spcPct val="20000"/>
              </a:spcBef>
              <a:buFont typeface="Arial" charset="0"/>
              <a:buChar char="•"/>
            </a:pPr>
            <a:endParaRPr lang="en-US" sz="2200" b="1" dirty="0">
              <a:latin typeface="Arial Narrow" pitchFamily="34" charset="0"/>
            </a:endParaRPr>
          </a:p>
        </p:txBody>
      </p:sp>
      <p:sp>
        <p:nvSpPr>
          <p:cNvPr id="18" name="Subtitle 8"/>
          <p:cNvSpPr txBox="1">
            <a:spLocks/>
          </p:cNvSpPr>
          <p:nvPr/>
        </p:nvSpPr>
        <p:spPr bwMode="auto">
          <a:xfrm>
            <a:off x="507273" y="358519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Behavior changes in operators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pPr>
            <a:endParaRPr lang="en-US" sz="2200" b="1" dirty="0">
              <a:latin typeface="Arial Narrow" pitchFamily="34" charset="0"/>
            </a:endParaRPr>
          </a:p>
        </p:txBody>
      </p:sp>
      <p:sp>
        <p:nvSpPr>
          <p:cNvPr id="23" name="Subtitle 8"/>
          <p:cNvSpPr txBox="1">
            <a:spLocks/>
          </p:cNvSpPr>
          <p:nvPr/>
        </p:nvSpPr>
        <p:spPr bwMode="auto">
          <a:xfrm>
            <a:off x="507273" y="398619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Wearable sensors appropriate for tasks and environment</a:t>
            </a:r>
          </a:p>
          <a:p>
            <a:pPr marL="0" lvl="1">
              <a:lnSpc>
                <a:spcPts val="2200"/>
              </a:lnSpc>
              <a:spcBef>
                <a:spcPct val="20000"/>
              </a:spcBef>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pPr>
            <a:endParaRPr lang="en-US" sz="2200" b="1" dirty="0">
              <a:latin typeface="Arial Narrow" pitchFamily="34" charset="0"/>
            </a:endParaRPr>
          </a:p>
        </p:txBody>
      </p:sp>
      <p:sp>
        <p:nvSpPr>
          <p:cNvPr id="24" name="Subtitle 8"/>
          <p:cNvSpPr txBox="1">
            <a:spLocks/>
          </p:cNvSpPr>
          <p:nvPr/>
        </p:nvSpPr>
        <p:spPr bwMode="auto">
          <a:xfrm>
            <a:off x="361544" y="4876800"/>
            <a:ext cx="8077200" cy="486629"/>
          </a:xfrm>
          <a:prstGeom prst="rect">
            <a:avLst/>
          </a:prstGeom>
          <a:noFill/>
          <a:ln w="9525">
            <a:noFill/>
            <a:miter lim="800000"/>
            <a:headEnd/>
            <a:tailEnd/>
          </a:ln>
        </p:spPr>
        <p:txBody>
          <a:bodyPr/>
          <a:lstStyle/>
          <a:p>
            <a:pPr algn="ctr"/>
            <a:r>
              <a:rPr lang="en-US" sz="2800" b="1" dirty="0" smtClean="0"/>
              <a:t>NIOSH Proximity Detection Web Page</a:t>
            </a:r>
          </a:p>
          <a:p>
            <a:pPr algn="ctr">
              <a:buNone/>
            </a:pPr>
            <a:r>
              <a:rPr lang="en-US" sz="2400" dirty="0" smtClean="0">
                <a:hlinkClick r:id="rId5" tooltip="NIOSH Proximity Detection Web Page"/>
              </a:rPr>
              <a:t>www.cdc.gov/niosh/topic/highwayworkzones/</a:t>
            </a:r>
            <a:r>
              <a:rPr lang="en-US" sz="2400" dirty="0" smtClean="0"/>
              <a:t> </a:t>
            </a:r>
          </a:p>
          <a:p>
            <a:pPr algn="ctr">
              <a:buNone/>
            </a:pPr>
            <a:r>
              <a:rPr lang="en-US" sz="2400" dirty="0" smtClean="0">
                <a:hlinkClick r:id="rId6" tooltip="NIOSH Proximity Detection Web Page"/>
              </a:rPr>
              <a:t>www.cdc.gov/niosh/mining/topicspage58.htm</a:t>
            </a:r>
            <a:r>
              <a:rPr lang="en-US" sz="2400" dirty="0" smtClean="0"/>
              <a:t> </a:t>
            </a:r>
          </a:p>
        </p:txBody>
      </p:sp>
      <p:sp>
        <p:nvSpPr>
          <p:cNvPr id="26" name="Subtitle 8"/>
          <p:cNvSpPr txBox="1">
            <a:spLocks/>
          </p:cNvSpPr>
          <p:nvPr/>
        </p:nvSpPr>
        <p:spPr bwMode="auto">
          <a:xfrm>
            <a:off x="451512" y="4495800"/>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smtClean="0">
                <a:solidFill>
                  <a:srgbClr val="C00000"/>
                </a:solidFill>
                <a:latin typeface="Calibri" pitchFamily="34" charset="0"/>
              </a:rPr>
              <a:t>Resources</a:t>
            </a:r>
          </a:p>
        </p:txBody>
      </p:sp>
      <p:sp>
        <p:nvSpPr>
          <p:cNvPr id="2" name="Title 1" hidden="1"/>
          <p:cNvSpPr>
            <a:spLocks noGrp="1"/>
          </p:cNvSpPr>
          <p:nvPr>
            <p:ph type="title"/>
          </p:nvPr>
        </p:nvSpPr>
        <p:spPr>
          <a:xfrm>
            <a:off x="589828" y="-586300"/>
            <a:ext cx="8229600" cy="1143000"/>
          </a:xfrm>
        </p:spPr>
        <p:txBody>
          <a:bodyPr>
            <a:normAutofit fontScale="90000"/>
          </a:bodyPr>
          <a:lstStyle/>
          <a:p>
            <a:r>
              <a:rPr lang="en-US" dirty="0" smtClean="0"/>
              <a:t>Additional work, considerations and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7" grpId="0"/>
      <p:bldP spid="18" grpId="0"/>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logo"/>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work zone safe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Discussion</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and</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r>
            <a:b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Questions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482600" y="-571500"/>
            <a:ext cx="8229600" cy="1143000"/>
          </a:xfrm>
        </p:spPr>
        <p:txBody>
          <a:bodyPr/>
          <a:lstStyle/>
          <a:p>
            <a:r>
              <a:rPr lang="en-US" dirty="0" smtClean="0"/>
              <a:t>Discussion and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normAutofit fontScale="90000"/>
          </a:bodyPr>
          <a:lstStyle/>
          <a:p>
            <a:r>
              <a:rPr lang="en-US" dirty="0"/>
              <a:t>Course disclaimer </a:t>
            </a:r>
            <a:br>
              <a:rPr lang="en-US" dirty="0"/>
            </a:b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874"/>
            <a:ext cx="9138840" cy="6861874"/>
          </a:xfrm>
          <a:prstGeom prst="rect">
            <a:avLst/>
          </a:prstGeom>
        </p:spPr>
      </p:pic>
      <p:sp>
        <p:nvSpPr>
          <p:cNvPr id="2" name="TextBox 1"/>
          <p:cNvSpPr txBox="1"/>
          <p:nvPr/>
        </p:nvSpPr>
        <p:spPr>
          <a:xfrm>
            <a:off x="762000" y="5638800"/>
            <a:ext cx="7848600" cy="381000"/>
          </a:xfrm>
          <a:prstGeom prst="rect">
            <a:avLst/>
          </a:prstGeom>
          <a:noFill/>
        </p:spPr>
        <p:txBody>
          <a:bodyPr wrap="square" rtlCol="0">
            <a:spAutoFit/>
          </a:bodyPr>
          <a:lstStyle/>
          <a:p>
            <a:pPr algn="ctr"/>
            <a:r>
              <a:rPr lang="en-US" b="1" dirty="0">
                <a:solidFill>
                  <a:prstClr val="black">
                    <a:lumMod val="75000"/>
                    <a:lumOff val="25000"/>
                  </a:prstClr>
                </a:solidFill>
                <a:latin typeface="Arial Narrow" pitchFamily="34" charset="0"/>
              </a:rPr>
              <a:t>Contact ARTBA for information about Student Handbooks</a:t>
            </a:r>
            <a:endParaRPr lang="en-US" dirty="0"/>
          </a:p>
        </p:txBody>
      </p:sp>
    </p:spTree>
    <p:extLst>
      <p:ext uri="{BB962C8B-B14F-4D97-AF65-F5344CB8AC3E}">
        <p14:creationId xmlns:p14="http://schemas.microsoft.com/office/powerpoint/2010/main" val="401397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Six types of technological solutions available for prevention </a:t>
            </a:r>
            <a:br>
              <a:rPr lang="en-US" sz="2200" b="1" dirty="0" smtClean="0">
                <a:latin typeface="Arial Narrow" pitchFamily="34" charset="0"/>
              </a:rPr>
            </a:br>
            <a:r>
              <a:rPr lang="en-US" sz="2200" b="1" dirty="0" smtClean="0">
                <a:latin typeface="Arial Narrow" pitchFamily="34" charset="0"/>
              </a:rPr>
              <a:t>  of </a:t>
            </a:r>
            <a:r>
              <a:rPr lang="en-US" sz="2200" b="1" dirty="0" err="1" smtClean="0">
                <a:latin typeface="Arial Narrow" pitchFamily="34" charset="0"/>
              </a:rPr>
              <a:t>runovers</a:t>
            </a:r>
            <a:r>
              <a:rPr lang="en-US" sz="2200" b="1" dirty="0" smtClean="0">
                <a:latin typeface="Arial Narrow" pitchFamily="34" charset="0"/>
              </a:rPr>
              <a:t> and </a:t>
            </a:r>
            <a:r>
              <a:rPr lang="en-US" sz="2200" b="1" dirty="0" err="1" smtClean="0">
                <a:latin typeface="Arial Narrow" pitchFamily="34" charset="0"/>
              </a:rPr>
              <a:t>backovers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the end of this module, you will know</a:t>
            </a:r>
          </a:p>
        </p:txBody>
      </p:sp>
      <p:sp>
        <p:nvSpPr>
          <p:cNvPr id="5" name="5-Point Star 4" title="Picture of decorative star under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hidden="1"/>
          <p:cNvSpPr>
            <a:spLocks noGrp="1"/>
          </p:cNvSpPr>
          <p:nvPr>
            <p:ph type="title"/>
          </p:nvPr>
        </p:nvSpPr>
        <p:spPr>
          <a:xfrm>
            <a:off x="563880" y="-668588"/>
            <a:ext cx="8229600" cy="1143000"/>
          </a:xfrm>
        </p:spPr>
        <p:txBody>
          <a:bodyPr>
            <a:normAutofit fontScale="90000"/>
          </a:bodyPr>
          <a:lstStyle/>
          <a:p>
            <a:r>
              <a:rPr lang="en-US" dirty="0" smtClean="0"/>
              <a:t>Six technologies to prevent </a:t>
            </a:r>
            <a:r>
              <a:rPr lang="en-US" dirty="0" err="1" smtClean="0"/>
              <a:t>runovers</a:t>
            </a:r>
            <a:r>
              <a:rPr lang="en-US" dirty="0" smtClean="0"/>
              <a:t> and </a:t>
            </a:r>
            <a:r>
              <a:rPr lang="en-US" dirty="0" err="1" smtClean="0"/>
              <a:t>backovers</a:t>
            </a:r>
            <a:endParaRPr lang="en-US" dirty="0"/>
          </a:p>
        </p:txBody>
      </p:sp>
      <p:sp>
        <p:nvSpPr>
          <p:cNvPr id="7"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grpSp>
        <p:nvGrpSpPr>
          <p:cNvPr id="9" name="Group 8"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latin typeface="Calibri" pitchFamily="34" charset="0"/>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work zone safety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91630E5-D2C6-4D54-9913-55C6C92AA02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 name="5-Point Star 19" title="Picture of decorative star under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8"/>
          <p:cNvSpPr txBox="1">
            <a:spLocks/>
          </p:cNvSpPr>
          <p:nvPr/>
        </p:nvSpPr>
        <p:spPr bwMode="auto">
          <a:xfrm>
            <a:off x="640105" y="309592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Cameras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640105" y="353524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Radar</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3" name="Subtitle 8"/>
          <p:cNvSpPr txBox="1">
            <a:spLocks/>
          </p:cNvSpPr>
          <p:nvPr/>
        </p:nvSpPr>
        <p:spPr bwMode="auto">
          <a:xfrm>
            <a:off x="640105" y="396392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Sonar</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4" name="Picture 23" descr="rigid-dump-truck-41157-2662591.png" title="Picture of a work truck backing up"/>
          <p:cNvPicPr>
            <a:picLocks noChangeAspect="1"/>
          </p:cNvPicPr>
          <p:nvPr/>
        </p:nvPicPr>
        <p:blipFill>
          <a:blip r:embed="rId5" cstate="email">
            <a:clrChange>
              <a:clrFrom>
                <a:srgbClr val="F5EFE3"/>
              </a:clrFrom>
              <a:clrTo>
                <a:srgbClr val="F5EFE3">
                  <a:alpha val="0"/>
                </a:srgbClr>
              </a:clrTo>
            </a:clrChange>
            <a:extLst>
              <a:ext uri="{28A0092B-C50C-407E-A947-70E740481C1C}">
                <a14:useLocalDpi xmlns:a14="http://schemas.microsoft.com/office/drawing/2010/main"/>
              </a:ext>
            </a:extLst>
          </a:blip>
          <a:stretch>
            <a:fillRect/>
          </a:stretch>
        </p:blipFill>
        <p:spPr>
          <a:xfrm>
            <a:off x="2362200" y="2590800"/>
            <a:ext cx="5514975" cy="3448801"/>
          </a:xfrm>
          <a:prstGeom prst="rect">
            <a:avLst/>
          </a:prstGeom>
        </p:spPr>
      </p:pic>
      <p:sp>
        <p:nvSpPr>
          <p:cNvPr id="25" name="Subtitle 8"/>
          <p:cNvSpPr txBox="1">
            <a:spLocks/>
          </p:cNvSpPr>
          <p:nvPr/>
        </p:nvSpPr>
        <p:spPr bwMode="auto">
          <a:xfrm>
            <a:off x="640105" y="267786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Alarms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6" name="Picture 25" descr="K5000.png" title="Picture of video camera system"/>
          <p:cNvPicPr>
            <a:picLocks noChangeAspect="1"/>
          </p:cNvPicPr>
          <p:nvPr/>
        </p:nvPicPr>
        <p:blipFill>
          <a:blip r:embed="rId6"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3810000" y="2590800"/>
            <a:ext cx="5052805" cy="3718865"/>
          </a:xfrm>
          <a:prstGeom prst="rect">
            <a:avLst/>
          </a:prstGeom>
        </p:spPr>
      </p:pic>
      <p:pic>
        <p:nvPicPr>
          <p:cNvPr id="27" name="Picture 26" descr="radar295665779_735.png" title="Picture of radar system"/>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0800" y="2819400"/>
            <a:ext cx="5971529" cy="3459063"/>
          </a:xfrm>
          <a:prstGeom prst="rect">
            <a:avLst/>
          </a:prstGeom>
          <a:ln>
            <a:solidFill>
              <a:schemeClr val="tx1"/>
            </a:solidFill>
          </a:ln>
          <a:effectLst>
            <a:outerShdw blurRad="50800" dist="76200" dir="2700000" algn="tl" rotWithShape="0">
              <a:prstClr val="black">
                <a:alpha val="40000"/>
              </a:prstClr>
            </a:outerShdw>
          </a:effectLst>
        </p:spPr>
      </p:pic>
      <p:pic>
        <p:nvPicPr>
          <p:cNvPr id="28" name="Picture 27" descr="sonar-back-up.png" title="Picture of sonar system"/>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6600" y="2590800"/>
            <a:ext cx="4619625" cy="4067175"/>
          </a:xfrm>
          <a:prstGeom prst="rect">
            <a:avLst/>
          </a:prstGeom>
        </p:spPr>
      </p:pic>
      <p:grpSp>
        <p:nvGrpSpPr>
          <p:cNvPr id="29" name="Group 28" title="Picture of tag system"/>
          <p:cNvGrpSpPr/>
          <p:nvPr/>
        </p:nvGrpSpPr>
        <p:grpSpPr>
          <a:xfrm>
            <a:off x="2362200" y="2514600"/>
            <a:ext cx="6534262" cy="3848100"/>
            <a:chOff x="2362200" y="2514600"/>
            <a:chExt cx="6534262" cy="3848100"/>
          </a:xfrm>
        </p:grpSpPr>
        <p:pic>
          <p:nvPicPr>
            <p:cNvPr id="30" name="Picture 29" descr="Tag-MEDIO-P200.png" title="Picture of warning symbol"/>
            <p:cNvPicPr>
              <a:picLocks noChangeAspect="1"/>
            </p:cNvPicPr>
            <p:nvPr/>
          </p:nvPicPr>
          <p:blipFill>
            <a:blip r:embed="rId9"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4953000" y="2514600"/>
              <a:ext cx="3943462" cy="3345370"/>
            </a:xfrm>
            <a:prstGeom prst="rect">
              <a:avLst/>
            </a:prstGeom>
          </p:spPr>
        </p:pic>
        <p:pic>
          <p:nvPicPr>
            <p:cNvPr id="31" name="Picture 30" descr="tag-im120808003_2.png" title="Picture of tag system"/>
            <p:cNvPicPr>
              <a:picLocks noChangeAspect="1"/>
            </p:cNvPicPr>
            <p:nvPr/>
          </p:nvPicPr>
          <p:blipFill>
            <a:blip r:embed="rId10"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2362200" y="4419600"/>
              <a:ext cx="2857500" cy="1943100"/>
            </a:xfrm>
            <a:prstGeom prst="rect">
              <a:avLst/>
            </a:prstGeom>
          </p:spPr>
        </p:pic>
      </p:grpSp>
      <p:sp>
        <p:nvSpPr>
          <p:cNvPr id="32" name="Subtitle 8" title="Picture of the word beep"/>
          <p:cNvSpPr txBox="1">
            <a:spLocks/>
          </p:cNvSpPr>
          <p:nvPr/>
        </p:nvSpPr>
        <p:spPr bwMode="auto">
          <a:xfrm>
            <a:off x="6927124" y="4253029"/>
            <a:ext cx="1752600" cy="560387"/>
          </a:xfrm>
          <a:prstGeom prst="rect">
            <a:avLst/>
          </a:prstGeom>
          <a:noFill/>
          <a:ln w="9525">
            <a:noFill/>
            <a:miter lim="800000"/>
            <a:headEnd/>
            <a:tailEnd/>
          </a:ln>
        </p:spPr>
        <p:txBody>
          <a:bodyPr/>
          <a:lstStyle/>
          <a:p>
            <a:pPr marL="0" lvl="1">
              <a:lnSpc>
                <a:spcPts val="2000"/>
              </a:lnSpc>
              <a:buSzPct val="50000"/>
            </a:pPr>
            <a:endParaRPr lang="en-US" sz="2000" b="1" dirty="0" smtClean="0">
              <a:latin typeface="Arial Narrow" pitchFamily="34" charset="0"/>
            </a:endParaRPr>
          </a:p>
          <a:p>
            <a:pPr marL="0" lvl="1">
              <a:lnSpc>
                <a:spcPts val="2200"/>
              </a:lnSpc>
              <a:buSzPct val="50000"/>
            </a:pPr>
            <a:endParaRPr lang="en-US" sz="2000" b="1" dirty="0" smtClean="0">
              <a:latin typeface="Arial Narrow" pitchFamily="34" charset="0"/>
            </a:endParaRPr>
          </a:p>
          <a:p>
            <a:pPr>
              <a:lnSpc>
                <a:spcPts val="2400"/>
              </a:lnSpc>
            </a:pPr>
            <a:endParaRPr lang="en-US" sz="2400" b="1" dirty="0">
              <a:latin typeface="Arial Narrow" pitchFamily="34" charset="0"/>
            </a:endParaRPr>
          </a:p>
        </p:txBody>
      </p:sp>
      <p:pic>
        <p:nvPicPr>
          <p:cNvPr id="33" name="Picture 32" descr="Animation-BEEP.gif" title="Pictrue of waning symbol with beep written inside"/>
          <p:cNvPicPr>
            <a:picLocks noChangeAspect="1"/>
          </p:cNvPicPr>
          <p:nvPr/>
        </p:nvPicPr>
        <p:blipFill>
          <a:blip r:embed="rId11" cstate="print"/>
          <a:stretch>
            <a:fillRect/>
          </a:stretch>
        </p:blipFill>
        <p:spPr>
          <a:xfrm>
            <a:off x="5105400" y="3124200"/>
            <a:ext cx="3895725" cy="2721362"/>
          </a:xfrm>
          <a:prstGeom prst="rect">
            <a:avLst/>
          </a:prstGeom>
        </p:spPr>
      </p:pic>
      <p:sp>
        <p:nvSpPr>
          <p:cNvPr id="34" name="Subtitle 8"/>
          <p:cNvSpPr txBox="1">
            <a:spLocks/>
          </p:cNvSpPr>
          <p:nvPr/>
        </p:nvSpPr>
        <p:spPr bwMode="auto">
          <a:xfrm>
            <a:off x="645249" y="4392224"/>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Tag systems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645249" y="482091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GPS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36" name="Picture 35" descr="GPS-TGTB0816.png" title="Picture of GPS"/>
          <p:cNvPicPr>
            <a:picLocks noChangeAspect="1"/>
          </p:cNvPicPr>
          <p:nvPr/>
        </p:nvPicPr>
        <p:blipFill>
          <a:blip r:embed="rId12"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3657600" y="2672952"/>
            <a:ext cx="4447602" cy="3591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000" fill="hold"/>
                                        <p:tgtEl>
                                          <p:spTgt spid="24"/>
                                        </p:tgtEl>
                                        <p:attrNameLst>
                                          <p:attrName>ppt_x</p:attrName>
                                        </p:attrNameLst>
                                      </p:cBhvr>
                                      <p:tavLst>
                                        <p:tav tm="0">
                                          <p:val>
                                            <p:strVal val="0-#ppt_w/2"/>
                                          </p:val>
                                        </p:tav>
                                        <p:tav tm="100000">
                                          <p:val>
                                            <p:strVal val="#ppt_x"/>
                                          </p:val>
                                        </p:tav>
                                      </p:tavLst>
                                    </p:anim>
                                    <p:anim calcmode="lin" valueType="num">
                                      <p:cBhvr additive="base">
                                        <p:cTn id="26" dur="2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2000" fill="hold"/>
                                        <p:tgtEl>
                                          <p:spTgt spid="33"/>
                                        </p:tgtEl>
                                        <p:attrNameLst>
                                          <p:attrName>ppt_x</p:attrName>
                                        </p:attrNameLst>
                                      </p:cBhvr>
                                      <p:tavLst>
                                        <p:tav tm="0">
                                          <p:val>
                                            <p:strVal val="0-#ppt_w/2"/>
                                          </p:val>
                                        </p:tav>
                                        <p:tav tm="100000">
                                          <p:val>
                                            <p:strVal val="#ppt_x"/>
                                          </p:val>
                                        </p:tav>
                                      </p:tavLst>
                                    </p:anim>
                                    <p:anim calcmode="lin" valueType="num">
                                      <p:cBhvr additive="base">
                                        <p:cTn id="30"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par>
                                <p:cTn id="41" presetID="10" presetClass="exit" presetSubtype="0" fill="hold" nodeType="withEffect">
                                  <p:stCondLst>
                                    <p:cond delay="0"/>
                                  </p:stCondLst>
                                  <p:childTnLst>
                                    <p:animEffect transition="out" filter="fade">
                                      <p:cBhvr>
                                        <p:cTn id="42" dur="1000"/>
                                        <p:tgtEl>
                                          <p:spTgt spid="24"/>
                                        </p:tgtEl>
                                      </p:cBhvr>
                                    </p:animEffect>
                                    <p:set>
                                      <p:cBhvr>
                                        <p:cTn id="43" dur="1" fill="hold">
                                          <p:stCondLst>
                                            <p:cond delay="999"/>
                                          </p:stCondLst>
                                        </p:cTn>
                                        <p:tgtEl>
                                          <p:spTgt spid="2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55"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ppt_w</p:attrName>
                                        </p:attrNameLst>
                                      </p:cBhvr>
                                      <p:tavLst>
                                        <p:tav tm="0">
                                          <p:val>
                                            <p:strVal val="#ppt_w*0.70"/>
                                          </p:val>
                                        </p:tav>
                                        <p:tav tm="100000">
                                          <p:val>
                                            <p:strVal val="#ppt_w"/>
                                          </p:val>
                                        </p:tav>
                                      </p:tavLst>
                                    </p:anim>
                                    <p:anim calcmode="lin" valueType="num">
                                      <p:cBhvr>
                                        <p:cTn id="53" dur="1000" fill="hold"/>
                                        <p:tgtEl>
                                          <p:spTgt spid="27"/>
                                        </p:tgtEl>
                                        <p:attrNameLst>
                                          <p:attrName>ppt_h</p:attrName>
                                        </p:attrNameLst>
                                      </p:cBhvr>
                                      <p:tavLst>
                                        <p:tav tm="0">
                                          <p:val>
                                            <p:strVal val="#ppt_h"/>
                                          </p:val>
                                        </p:tav>
                                        <p:tav tm="100000">
                                          <p:val>
                                            <p:strVal val="#ppt_h"/>
                                          </p:val>
                                        </p:tav>
                                      </p:tavLst>
                                    </p:anim>
                                    <p:animEffect transition="in" filter="fade">
                                      <p:cBhvr>
                                        <p:cTn id="54" dur="1000"/>
                                        <p:tgtEl>
                                          <p:spTgt spid="27"/>
                                        </p:tgtEl>
                                      </p:cBhvr>
                                    </p:animEffect>
                                  </p:childTnLst>
                                </p:cTn>
                              </p:par>
                              <p:par>
                                <p:cTn id="55" presetID="10" presetClass="exit" presetSubtype="0" fill="hold" nodeType="withEffect">
                                  <p:stCondLst>
                                    <p:cond delay="0"/>
                                  </p:stCondLst>
                                  <p:iterate type="lt">
                                    <p:tmPct val="0"/>
                                  </p:iterate>
                                  <p:childTnLst>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28"/>
                                        </p:tgtEl>
                                        <p:attrNameLst>
                                          <p:attrName>style.visibility</p:attrName>
                                        </p:attrNameLst>
                                      </p:cBhvr>
                                      <p:to>
                                        <p:strVal val="visible"/>
                                      </p:to>
                                    </p:set>
                                    <p:anim calcmode="lin" valueType="num">
                                      <p:cBhvr>
                                        <p:cTn id="64" dur="1000" fill="hold"/>
                                        <p:tgtEl>
                                          <p:spTgt spid="28"/>
                                        </p:tgtEl>
                                        <p:attrNameLst>
                                          <p:attrName>ppt_w</p:attrName>
                                        </p:attrNameLst>
                                      </p:cBhvr>
                                      <p:tavLst>
                                        <p:tav tm="0">
                                          <p:val>
                                            <p:fltVal val="0"/>
                                          </p:val>
                                        </p:tav>
                                        <p:tav tm="100000">
                                          <p:val>
                                            <p:strVal val="#ppt_w"/>
                                          </p:val>
                                        </p:tav>
                                      </p:tavLst>
                                    </p:anim>
                                    <p:anim calcmode="lin" valueType="num">
                                      <p:cBhvr>
                                        <p:cTn id="65" dur="1000" fill="hold"/>
                                        <p:tgtEl>
                                          <p:spTgt spid="28"/>
                                        </p:tgtEl>
                                        <p:attrNameLst>
                                          <p:attrName>ppt_h</p:attrName>
                                        </p:attrNameLst>
                                      </p:cBhvr>
                                      <p:tavLst>
                                        <p:tav tm="0">
                                          <p:val>
                                            <p:fltVal val="0"/>
                                          </p:val>
                                        </p:tav>
                                        <p:tav tm="100000">
                                          <p:val>
                                            <p:strVal val="#ppt_h"/>
                                          </p:val>
                                        </p:tav>
                                      </p:tavLst>
                                    </p:anim>
                                    <p:anim calcmode="lin" valueType="num">
                                      <p:cBhvr>
                                        <p:cTn id="66" dur="1000" fill="hold"/>
                                        <p:tgtEl>
                                          <p:spTgt spid="28"/>
                                        </p:tgtEl>
                                        <p:attrNameLst>
                                          <p:attrName>style.rotation</p:attrName>
                                        </p:attrNameLst>
                                      </p:cBhvr>
                                      <p:tavLst>
                                        <p:tav tm="0">
                                          <p:val>
                                            <p:fltVal val="90"/>
                                          </p:val>
                                        </p:tav>
                                        <p:tav tm="100000">
                                          <p:val>
                                            <p:fltVal val="0"/>
                                          </p:val>
                                        </p:tav>
                                      </p:tavLst>
                                    </p:anim>
                                    <p:animEffect transition="in" filter="fade">
                                      <p:cBhvr>
                                        <p:cTn id="67" dur="1000"/>
                                        <p:tgtEl>
                                          <p:spTgt spid="28"/>
                                        </p:tgtEl>
                                      </p:cBhvr>
                                    </p:animEffect>
                                  </p:childTnLst>
                                </p:cTn>
                              </p:par>
                              <p:par>
                                <p:cTn id="68" presetID="10" presetClass="exit" presetSubtype="0" fill="hold" nodeType="withEffect">
                                  <p:stCondLst>
                                    <p:cond delay="0"/>
                                  </p:stCondLst>
                                  <p:childTnLst>
                                    <p:animEffect transition="out" filter="fade">
                                      <p:cBhvr>
                                        <p:cTn id="69" dur="1000"/>
                                        <p:tgtEl>
                                          <p:spTgt spid="27"/>
                                        </p:tgtEl>
                                      </p:cBhvr>
                                    </p:animEffect>
                                    <p:set>
                                      <p:cBhvr>
                                        <p:cTn id="70" dur="1" fill="hold">
                                          <p:stCondLst>
                                            <p:cond delay="9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50" presetClass="entr" presetSubtype="0" decel="10000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1000" fill="hold"/>
                                        <p:tgtEl>
                                          <p:spTgt spid="29"/>
                                        </p:tgtEl>
                                        <p:attrNameLst>
                                          <p:attrName>ppt_w</p:attrName>
                                        </p:attrNameLst>
                                      </p:cBhvr>
                                      <p:tavLst>
                                        <p:tav tm="0">
                                          <p:val>
                                            <p:strVal val="#ppt_w+.3"/>
                                          </p:val>
                                        </p:tav>
                                        <p:tav tm="100000">
                                          <p:val>
                                            <p:strVal val="#ppt_w"/>
                                          </p:val>
                                        </p:tav>
                                      </p:tavLst>
                                    </p:anim>
                                    <p:anim calcmode="lin" valueType="num">
                                      <p:cBhvr>
                                        <p:cTn id="78" dur="1000" fill="hold"/>
                                        <p:tgtEl>
                                          <p:spTgt spid="29"/>
                                        </p:tgtEl>
                                        <p:attrNameLst>
                                          <p:attrName>ppt_h</p:attrName>
                                        </p:attrNameLst>
                                      </p:cBhvr>
                                      <p:tavLst>
                                        <p:tav tm="0">
                                          <p:val>
                                            <p:strVal val="#ppt_h"/>
                                          </p:val>
                                        </p:tav>
                                        <p:tav tm="100000">
                                          <p:val>
                                            <p:strVal val="#ppt_h"/>
                                          </p:val>
                                        </p:tav>
                                      </p:tavLst>
                                    </p:anim>
                                    <p:animEffect transition="in" filter="fade">
                                      <p:cBhvr>
                                        <p:cTn id="79" dur="1000"/>
                                        <p:tgtEl>
                                          <p:spTgt spid="29"/>
                                        </p:tgtEl>
                                      </p:cBhvr>
                                    </p:animEffect>
                                  </p:childTnLst>
                                </p:cTn>
                              </p:par>
                              <p:par>
                                <p:cTn id="80" presetID="10" presetClass="exit" presetSubtype="0" fill="hold" nodeType="withEffect">
                                  <p:stCondLst>
                                    <p:cond delay="0"/>
                                  </p:stCondLst>
                                  <p:iterate type="lt">
                                    <p:tmPct val="0"/>
                                  </p:iterate>
                                  <p:childTnLst>
                                    <p:animEffect transition="out" filter="fade">
                                      <p:cBhvr>
                                        <p:cTn id="81" dur="1000"/>
                                        <p:tgtEl>
                                          <p:spTgt spid="28"/>
                                        </p:tgtEl>
                                      </p:cBhvr>
                                    </p:animEffect>
                                    <p:set>
                                      <p:cBhvr>
                                        <p:cTn id="82" dur="1" fill="hold">
                                          <p:stCondLst>
                                            <p:cond delay="9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37"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900" decel="100000" fill="hold"/>
                                        <p:tgtEl>
                                          <p:spTgt spid="36"/>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93" presetID="10" presetClass="exit" presetSubtype="0" fill="hold" nodeType="withEffect">
                                  <p:stCondLst>
                                    <p:cond delay="0"/>
                                  </p:stCondLst>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20" grpId="0" animBg="1"/>
      <p:bldP spid="21" grpId="0"/>
      <p:bldP spid="22" grpId="0"/>
      <p:bldP spid="23" grpId="0"/>
      <p:bldP spid="25"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8"/>
          <p:cNvSpPr txBox="1">
            <a:spLocks/>
          </p:cNvSpPr>
          <p:nvPr/>
        </p:nvSpPr>
        <p:spPr bwMode="auto">
          <a:xfrm>
            <a:off x="700430" y="414482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Warn only operator</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 name="5-Point Star 10" title="Picture of decorative star under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title="Picture of sensor technology"/>
          <p:cNvSpPr/>
          <p:nvPr/>
        </p:nvSpPr>
        <p:spPr>
          <a:xfrm rot="4620000">
            <a:off x="4395874" y="2887548"/>
            <a:ext cx="1295400" cy="1452686"/>
          </a:xfrm>
          <a:prstGeom prst="triangle">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8"/>
          <p:cNvSpPr txBox="1">
            <a:spLocks/>
          </p:cNvSpPr>
          <p:nvPr/>
        </p:nvSpPr>
        <p:spPr bwMode="auto">
          <a:xfrm>
            <a:off x="700430" y="449249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Warn operator </a:t>
            </a:r>
            <a:r>
              <a:rPr lang="en-US" sz="2000" b="1" i="1" dirty="0" smtClean="0">
                <a:latin typeface="Arial Narrow" pitchFamily="34" charset="0"/>
              </a:rPr>
              <a:t>and</a:t>
            </a:r>
            <a:r>
              <a:rPr lang="en-US" sz="2000" b="1" dirty="0" smtClean="0">
                <a:latin typeface="Arial Narrow" pitchFamily="34" charset="0"/>
              </a:rPr>
              <a:t> nearby personnel (two-way)</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2" name="Group 1"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logo"/>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work zone safety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515982" y="1981200"/>
            <a:ext cx="8245475" cy="506413"/>
          </a:xfrm>
          <a:prstGeom prst="rect">
            <a:avLst/>
          </a:prstGeom>
          <a:noFill/>
          <a:ln w="9525">
            <a:noFill/>
            <a:miter lim="800000"/>
            <a:headEnd/>
            <a:tailEnd/>
          </a:ln>
        </p:spPr>
        <p:txBody>
          <a:bodyPr/>
          <a:lstStyle/>
          <a:p>
            <a:pPr lvl="0">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u="sng" dirty="0" smtClean="0">
                <a:solidFill>
                  <a:srgbClr val="C00000"/>
                </a:solidFill>
                <a:latin typeface="Arial Narrow" pitchFamily="34" charset="0"/>
              </a:rPr>
              <a:t>Proximity Detection</a:t>
            </a:r>
            <a:r>
              <a:rPr lang="en-US" sz="2200" b="1" dirty="0" smtClean="0">
                <a:latin typeface="Arial Narrow" pitchFamily="34" charset="0"/>
              </a:rPr>
              <a:t>:  </a:t>
            </a:r>
            <a:r>
              <a:rPr lang="en-US" sz="2000" b="1" dirty="0" smtClean="0">
                <a:latin typeface="Arial Narrow" pitchFamily="34" charset="0"/>
              </a:rPr>
              <a:t>Detection of personnel, vehicles, other objects</a:t>
            </a:r>
            <a:br>
              <a:rPr lang="en-US" sz="2000" b="1" dirty="0" smtClean="0">
                <a:latin typeface="Arial Narrow" pitchFamily="34" charset="0"/>
              </a:rPr>
            </a:br>
            <a:r>
              <a:rPr lang="en-US" sz="2000" b="1" dirty="0" smtClean="0">
                <a:latin typeface="Arial Narrow" pitchFamily="34" charset="0"/>
              </a:rPr>
              <a:t>  near a machine using a sensor technology</a:t>
            </a:r>
          </a:p>
          <a:p>
            <a:pPr lvl="0">
              <a:lnSpc>
                <a:spcPts val="2200"/>
              </a:lnSpc>
              <a:spcBef>
                <a:spcPct val="20000"/>
              </a:spcBef>
              <a:buFont typeface="Arial" charset="0"/>
              <a:buChar char="•"/>
            </a:pP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Terminology</a:t>
            </a:r>
            <a:endParaRPr lang="en-US" sz="2800" b="1" dirty="0">
              <a:solidFill>
                <a:schemeClr val="bg2">
                  <a:lumMod val="10000"/>
                </a:schemeClr>
              </a:solidFill>
              <a:latin typeface="Calibri" pitchFamily="34" charset="0"/>
            </a:endParaRPr>
          </a:p>
        </p:txBody>
      </p:sp>
      <p:sp>
        <p:nvSpPr>
          <p:cNvPr id="13" name="Subtitle 8"/>
          <p:cNvSpPr txBox="1">
            <a:spLocks/>
          </p:cNvSpPr>
          <p:nvPr/>
        </p:nvSpPr>
        <p:spPr bwMode="auto">
          <a:xfrm>
            <a:off x="515982" y="2703445"/>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u="sng" dirty="0" smtClean="0">
                <a:solidFill>
                  <a:srgbClr val="C00000"/>
                </a:solidFill>
                <a:latin typeface="Arial Narrow" pitchFamily="34" charset="0"/>
              </a:rPr>
              <a:t>Proximity Warning</a:t>
            </a:r>
            <a:r>
              <a:rPr lang="en-US" sz="2200" b="1" dirty="0" smtClean="0">
                <a:solidFill>
                  <a:srgbClr val="C00000"/>
                </a:solidFill>
                <a:latin typeface="Arial Narrow" pitchFamily="34" charset="0"/>
              </a:rPr>
              <a:t> </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000" b="1" dirty="0" smtClean="0">
                <a:latin typeface="Arial Narrow" pitchFamily="34" charset="0"/>
              </a:rPr>
              <a:t>(Collision Warning): </a:t>
            </a:r>
            <a:br>
              <a:rPr lang="en-US" sz="2000" b="1" dirty="0" smtClean="0">
                <a:latin typeface="Arial Narrow" pitchFamily="34" charset="0"/>
              </a:rPr>
            </a:br>
            <a:r>
              <a:rPr lang="en-US" sz="2000" b="1" dirty="0" smtClean="0">
                <a:latin typeface="Arial Narrow" pitchFamily="34" charset="0"/>
              </a:rPr>
              <a:t>   Detection of personnel, </a:t>
            </a:r>
            <a:br>
              <a:rPr lang="en-US" sz="2000" b="1" dirty="0" smtClean="0">
                <a:latin typeface="Arial Narrow" pitchFamily="34" charset="0"/>
              </a:rPr>
            </a:br>
            <a:r>
              <a:rPr lang="en-US" sz="2000" b="1" dirty="0" smtClean="0">
                <a:latin typeface="Arial Narrow" pitchFamily="34" charset="0"/>
              </a:rPr>
              <a:t>   vehicles, other objects </a:t>
            </a:r>
            <a:br>
              <a:rPr lang="en-US" sz="2000" b="1" dirty="0" smtClean="0">
                <a:latin typeface="Arial Narrow" pitchFamily="34" charset="0"/>
              </a:rPr>
            </a:br>
            <a:r>
              <a:rPr lang="en-US" sz="2000" b="1" dirty="0" smtClean="0">
                <a:latin typeface="Arial Narrow" pitchFamily="34" charset="0"/>
              </a:rPr>
              <a:t>   generates alarms</a:t>
            </a:r>
          </a:p>
        </p:txBody>
      </p:sp>
      <p:pic>
        <p:nvPicPr>
          <p:cNvPr id="20" name="Picture 19" descr="TruckDumpGraphic.png" title="Picture of operator getting warned in the truc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486400" y="2362200"/>
            <a:ext cx="3429000" cy="2067687"/>
          </a:xfrm>
          <a:prstGeom prst="rect">
            <a:avLst/>
          </a:prstGeom>
        </p:spPr>
      </p:pic>
      <p:sp>
        <p:nvSpPr>
          <p:cNvPr id="21" name="Isosceles Triangle 20" title="picture of sensor technology warning nearby personnel"/>
          <p:cNvSpPr/>
          <p:nvPr/>
        </p:nvSpPr>
        <p:spPr>
          <a:xfrm rot="4500000">
            <a:off x="4541789" y="2983475"/>
            <a:ext cx="818975" cy="1241424"/>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ag-PWSSensingZoneOnAHaulTruck.png" title="Picture of nearby personnel being warned"/>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038600" y="2971800"/>
            <a:ext cx="525386" cy="1345201"/>
          </a:xfrm>
          <a:prstGeom prst="rect">
            <a:avLst/>
          </a:prstGeom>
          <a:ln>
            <a:noFill/>
          </a:ln>
          <a:effectLst>
            <a:outerShdw blurRad="50800" dist="38100" dir="2700000" algn="tl" rotWithShape="0">
              <a:prstClr val="black">
                <a:alpha val="40000"/>
              </a:prstClr>
            </a:outerShdw>
          </a:effectLst>
        </p:spPr>
      </p:pic>
      <p:sp>
        <p:nvSpPr>
          <p:cNvPr id="26" name="Subtitle 8"/>
          <p:cNvSpPr txBox="1">
            <a:spLocks/>
          </p:cNvSpPr>
          <p:nvPr/>
        </p:nvSpPr>
        <p:spPr bwMode="auto">
          <a:xfrm>
            <a:off x="723900" y="6115653"/>
            <a:ext cx="3009901"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Human control</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700430" y="583775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Computer control</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8" name="Subtitle 8"/>
          <p:cNvSpPr txBox="1">
            <a:spLocks/>
          </p:cNvSpPr>
          <p:nvPr/>
        </p:nvSpPr>
        <p:spPr bwMode="auto">
          <a:xfrm>
            <a:off x="515982" y="4953000"/>
            <a:ext cx="8061325" cy="506413"/>
          </a:xfrm>
          <a:prstGeom prst="rect">
            <a:avLst/>
          </a:prstGeom>
          <a:noFill/>
          <a:ln w="9525">
            <a:noFill/>
            <a:miter lim="800000"/>
            <a:headEnd/>
            <a:tailEnd/>
          </a:ln>
        </p:spPr>
        <p:txBody>
          <a:bodyPr/>
          <a:lstStyle/>
          <a:p>
            <a:pPr lvl="0">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u="sng" dirty="0" smtClean="0">
                <a:solidFill>
                  <a:srgbClr val="C00000"/>
                </a:solidFill>
                <a:latin typeface="Arial Narrow" pitchFamily="34" charset="0"/>
              </a:rPr>
              <a:t>Collision Avoidance</a:t>
            </a:r>
            <a:r>
              <a:rPr lang="en-US" sz="2200" b="1" dirty="0" smtClean="0">
                <a:latin typeface="Arial Narrow" pitchFamily="34" charset="0"/>
              </a:rPr>
              <a:t>: </a:t>
            </a:r>
            <a:r>
              <a:rPr lang="en-US" sz="2000" b="1" dirty="0" smtClean="0">
                <a:latin typeface="Arial Narrow" pitchFamily="34" charset="0"/>
              </a:rPr>
              <a:t>Processing of sensor </a:t>
            </a:r>
            <a:br>
              <a:rPr lang="en-US" sz="2000" b="1" dirty="0" smtClean="0">
                <a:latin typeface="Arial Narrow" pitchFamily="34" charset="0"/>
              </a:rPr>
            </a:br>
            <a:r>
              <a:rPr lang="en-US" sz="2000" b="1" dirty="0" smtClean="0">
                <a:latin typeface="Arial Narrow" pitchFamily="34" charset="0"/>
              </a:rPr>
              <a:t>   information resulting in control signals or actions </a:t>
            </a:r>
            <a:br>
              <a:rPr lang="en-US" sz="2000" b="1" dirty="0" smtClean="0">
                <a:latin typeface="Arial Narrow" pitchFamily="34" charset="0"/>
              </a:rPr>
            </a:br>
            <a:r>
              <a:rPr lang="en-US" sz="2000" b="1" dirty="0" smtClean="0">
                <a:latin typeface="Arial Narrow" pitchFamily="34" charset="0"/>
              </a:rPr>
              <a:t>   that alter machine status/movement </a:t>
            </a:r>
          </a:p>
        </p:txBody>
      </p:sp>
      <p:pic>
        <p:nvPicPr>
          <p:cNvPr id="29" name="Picture 28" descr="collision-avoidance-6-Tonne-Dumper-VCAS.png" title="Picture of sensor technology attached to work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7400" y="4495800"/>
            <a:ext cx="2857214" cy="1900047"/>
          </a:xfrm>
          <a:prstGeom prst="rect">
            <a:avLst/>
          </a:prstGeom>
          <a:ln>
            <a:solidFill>
              <a:srgbClr val="002060"/>
            </a:solidFill>
          </a:ln>
          <a:effectLst>
            <a:outerShdw blurRad="50800" dist="76200" dir="2700000" algn="tl" rotWithShape="0">
              <a:prstClr val="black">
                <a:alpha val="40000"/>
              </a:prstClr>
            </a:outerShdw>
          </a:effectLst>
        </p:spPr>
      </p:pic>
      <p:pic>
        <p:nvPicPr>
          <p:cNvPr id="30" name="Picture 29" descr="Animation-Burst.gif" title="Pictre of warning symbol"/>
          <p:cNvPicPr>
            <a:picLocks noChangeAspect="1"/>
          </p:cNvPicPr>
          <p:nvPr/>
        </p:nvPicPr>
        <p:blipFill>
          <a:blip r:embed="rId8" cstate="email">
            <a:lum/>
            <a:extLst>
              <a:ext uri="{28A0092B-C50C-407E-A947-70E740481C1C}">
                <a14:useLocalDpi xmlns:a14="http://schemas.microsoft.com/office/drawing/2010/main"/>
              </a:ext>
            </a:extLst>
          </a:blip>
          <a:stretch>
            <a:fillRect/>
          </a:stretch>
        </p:blipFill>
        <p:spPr>
          <a:xfrm>
            <a:off x="3352800" y="2133600"/>
            <a:ext cx="2130268" cy="1804987"/>
          </a:xfrm>
          <a:prstGeom prst="rect">
            <a:avLst/>
          </a:prstGeom>
        </p:spPr>
      </p:pic>
      <p:pic>
        <p:nvPicPr>
          <p:cNvPr id="31" name="Picture 30" descr="Animation-Burst.gif" title="Picture of warning symbol"/>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4200" y="1828800"/>
            <a:ext cx="1981201" cy="1928870"/>
          </a:xfrm>
          <a:prstGeom prst="rect">
            <a:avLst/>
          </a:prstGeom>
        </p:spPr>
      </p:pic>
      <p:sp>
        <p:nvSpPr>
          <p:cNvPr id="32" name="Oval 31" title="Picture circle around the sensor technology"/>
          <p:cNvSpPr/>
          <p:nvPr/>
        </p:nvSpPr>
        <p:spPr>
          <a:xfrm>
            <a:off x="6400800" y="4876800"/>
            <a:ext cx="1752600" cy="838200"/>
          </a:xfrm>
          <a:prstGeom prst="ellipse">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hidden="1"/>
          <p:cNvSpPr>
            <a:spLocks noGrp="1"/>
          </p:cNvSpPr>
          <p:nvPr>
            <p:ph type="title"/>
          </p:nvPr>
        </p:nvSpPr>
        <p:spPr>
          <a:xfrm>
            <a:off x="465138" y="-490923"/>
            <a:ext cx="8229600" cy="1143000"/>
          </a:xfrm>
        </p:spPr>
        <p:txBody>
          <a:bodyPr/>
          <a:lstStyle/>
          <a:p>
            <a:r>
              <a:rPr lang="en-US" dirty="0" smtClean="0"/>
              <a:t>terminology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 presetClass="entr" presetSubtype="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55"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0" fill="hold"/>
                                        <p:tgtEl>
                                          <p:spTgt spid="21"/>
                                        </p:tgtEl>
                                        <p:attrNameLst>
                                          <p:attrName>ppt_w</p:attrName>
                                        </p:attrNameLst>
                                      </p:cBhvr>
                                      <p:tavLst>
                                        <p:tav tm="0">
                                          <p:val>
                                            <p:strVal val="#ppt_w*0.70"/>
                                          </p:val>
                                        </p:tav>
                                        <p:tav tm="100000">
                                          <p:val>
                                            <p:strVal val="#ppt_w"/>
                                          </p:val>
                                        </p:tav>
                                      </p:tavLst>
                                    </p:anim>
                                    <p:anim calcmode="lin" valueType="num">
                                      <p:cBhvr>
                                        <p:cTn id="28" dur="3000" fill="hold"/>
                                        <p:tgtEl>
                                          <p:spTgt spid="21"/>
                                        </p:tgtEl>
                                        <p:attrNameLst>
                                          <p:attrName>ppt_h</p:attrName>
                                        </p:attrNameLst>
                                      </p:cBhvr>
                                      <p:tavLst>
                                        <p:tav tm="0">
                                          <p:val>
                                            <p:strVal val="#ppt_h"/>
                                          </p:val>
                                        </p:tav>
                                        <p:tav tm="100000">
                                          <p:val>
                                            <p:strVal val="#ppt_h"/>
                                          </p:val>
                                        </p:tav>
                                      </p:tavLst>
                                    </p:anim>
                                    <p:animEffect transition="in" filter="fade">
                                      <p:cBhvr>
                                        <p:cTn id="29" dur="3000"/>
                                        <p:tgtEl>
                                          <p:spTgt spid="21"/>
                                        </p:tgtEl>
                                      </p:cBhvr>
                                    </p:animEffect>
                                  </p:childTnLst>
                                </p:cTn>
                              </p:par>
                              <p:par>
                                <p:cTn id="30" presetID="18" presetClass="entr" presetSubtype="12" repeatCount="10000" fill="hold" grpId="0" nodeType="withEffect">
                                  <p:stCondLst>
                                    <p:cond delay="100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0" presetClass="exit" presetSubtype="0" fill="hold" nodeType="withEffect">
                                  <p:stCondLst>
                                    <p:cond delay="0"/>
                                  </p:stCondLst>
                                  <p:childTnLst>
                                    <p:animEffect transition="out" filter="fade">
                                      <p:cBhvr>
                                        <p:cTn id="56" dur="1000"/>
                                        <p:tgtEl>
                                          <p:spTgt spid="30"/>
                                        </p:tgtEl>
                                      </p:cBhvr>
                                    </p:animEffect>
                                    <p:set>
                                      <p:cBhvr>
                                        <p:cTn id="57" dur="1" fill="hold">
                                          <p:stCondLst>
                                            <p:cond delay="999"/>
                                          </p:stCondLst>
                                        </p:cTn>
                                        <p:tgtEl>
                                          <p:spTgt spid="3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31"/>
                                        </p:tgtEl>
                                      </p:cBhvr>
                                    </p:animEffect>
                                    <p:set>
                                      <p:cBhvr>
                                        <p:cTn id="60" dur="1" fill="hold">
                                          <p:stCondLst>
                                            <p:cond delay="999"/>
                                          </p:stCondLst>
                                        </p:cTn>
                                        <p:tgtEl>
                                          <p:spTgt spid="31"/>
                                        </p:tgtEl>
                                        <p:attrNameLst>
                                          <p:attrName>style.visibility</p:attrName>
                                        </p:attrNameLst>
                                      </p:cBhvr>
                                      <p:to>
                                        <p:strVal val="hidden"/>
                                      </p:to>
                                    </p:set>
                                  </p:childTnLst>
                                </p:cTn>
                              </p:par>
                              <p:par>
                                <p:cTn id="61" presetID="55"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strVal val="#ppt_w*0.70"/>
                                          </p:val>
                                        </p:tav>
                                        <p:tav tm="100000">
                                          <p:val>
                                            <p:strVal val="#ppt_w"/>
                                          </p:val>
                                        </p:tav>
                                      </p:tavLst>
                                    </p:anim>
                                    <p:anim calcmode="lin" valueType="num">
                                      <p:cBhvr>
                                        <p:cTn id="64" dur="1000" fill="hold"/>
                                        <p:tgtEl>
                                          <p:spTgt spid="32"/>
                                        </p:tgtEl>
                                        <p:attrNameLst>
                                          <p:attrName>ppt_h</p:attrName>
                                        </p:attrNameLst>
                                      </p:cBhvr>
                                      <p:tavLst>
                                        <p:tav tm="0">
                                          <p:val>
                                            <p:strVal val="#ppt_h"/>
                                          </p:val>
                                        </p:tav>
                                        <p:tav tm="100000">
                                          <p:val>
                                            <p:strVal val="#ppt_h"/>
                                          </p:val>
                                        </p:tav>
                                      </p:tavLst>
                                    </p:anim>
                                    <p:animEffect transition="in" filter="fade">
                                      <p:cBhvr>
                                        <p:cTn id="65" dur="10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P spid="22" grpId="0" animBg="1"/>
      <p:bldP spid="18" grpId="0"/>
      <p:bldP spid="8" grpId="0"/>
      <p:bldP spid="9" grpId="0"/>
      <p:bldP spid="13" grpId="0"/>
      <p:bldP spid="21" grpId="0" animBg="1"/>
      <p:bldP spid="26" grpId="0"/>
      <p:bldP spid="27" grpId="0"/>
      <p:bldP spid="28"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btitle 8"/>
          <p:cNvSpPr txBox="1">
            <a:spLocks/>
          </p:cNvSpPr>
          <p:nvPr/>
        </p:nvSpPr>
        <p:spPr bwMode="auto">
          <a:xfrm>
            <a:off x="693683" y="32496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Cooperative systems mounted on </a:t>
            </a:r>
            <a:br>
              <a:rPr lang="en-US" sz="2000" b="1" dirty="0" smtClean="0">
                <a:latin typeface="Arial Narrow" pitchFamily="34" charset="0"/>
              </a:rPr>
            </a:br>
            <a:r>
              <a:rPr lang="en-US" sz="2000" b="1" dirty="0" smtClean="0">
                <a:latin typeface="Arial Narrow" pitchFamily="34" charset="0"/>
              </a:rPr>
              <a:t>     machines, obstacles, personnel</a:t>
            </a:r>
            <a:br>
              <a:rPr lang="en-US" sz="2000" b="1" dirty="0" smtClean="0">
                <a:latin typeface="Arial Narrow" pitchFamily="34" charset="0"/>
              </a:rPr>
            </a:br>
            <a:r>
              <a:rPr lang="en-US" sz="2000" b="1" dirty="0" smtClean="0">
                <a:latin typeface="Arial Narrow" pitchFamily="34" charset="0"/>
              </a:rPr>
              <a:t>     communicate with one another    </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4" name="Picture 23" descr="rigid-dump-truck-41157-2662591.png" title="Picture of work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286000"/>
            <a:ext cx="3152775" cy="1971595"/>
          </a:xfrm>
          <a:prstGeom prst="rect">
            <a:avLst/>
          </a:prstGeom>
        </p:spPr>
      </p:pic>
      <p:sp>
        <p:nvSpPr>
          <p:cNvPr id="6" name="5-Point Star 5" title="Picture of decorative star under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logo"/>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work zone safety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515982" y="1981200"/>
            <a:ext cx="82454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Independent or stand alone systems</a:t>
            </a:r>
            <a:endParaRPr lang="en-US" sz="2000" b="1" dirty="0" smtClean="0">
              <a:latin typeface="Arial Narrow" pitchFamily="34" charset="0"/>
            </a:endParaRPr>
          </a:p>
          <a:p>
            <a:pPr lvl="0">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Proximity Detection</a:t>
            </a:r>
            <a:endParaRPr lang="en-US" sz="2800" b="1" dirty="0">
              <a:solidFill>
                <a:schemeClr val="bg2">
                  <a:lumMod val="10000"/>
                </a:schemeClr>
              </a:solidFill>
              <a:latin typeface="Calibri" pitchFamily="34" charset="0"/>
            </a:endParaRPr>
          </a:p>
        </p:txBody>
      </p:sp>
      <p:sp>
        <p:nvSpPr>
          <p:cNvPr id="18" name="Subtitle 8"/>
          <p:cNvSpPr txBox="1">
            <a:spLocks/>
          </p:cNvSpPr>
          <p:nvPr/>
        </p:nvSpPr>
        <p:spPr bwMode="auto">
          <a:xfrm>
            <a:off x="515982" y="42179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Network-based systems</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a:t>
            </a:r>
            <a:r>
              <a:rPr lang="en-US" sz="2000" b="1" dirty="0" smtClean="0">
                <a:solidFill>
                  <a:srgbClr val="C00000"/>
                </a:solidFill>
                <a:latin typeface="Arial Narrow" pitchFamily="34" charset="0"/>
              </a:rPr>
              <a:t>  </a:t>
            </a:r>
            <a:r>
              <a:rPr lang="en-US" sz="2200" b="1" dirty="0" smtClean="0">
                <a:latin typeface="Arial Narrow" pitchFamily="34" charset="0"/>
              </a:rPr>
              <a:t>Require supporting infrastructure</a:t>
            </a:r>
            <a:endParaRPr lang="en-US" sz="2000" b="1" dirty="0" smtClean="0">
              <a:latin typeface="Arial Narrow" pitchFamily="34" charset="0"/>
            </a:endParaRPr>
          </a:p>
        </p:txBody>
      </p:sp>
      <p:sp>
        <p:nvSpPr>
          <p:cNvPr id="26" name="Subtitle 8"/>
          <p:cNvSpPr txBox="1">
            <a:spLocks/>
          </p:cNvSpPr>
          <p:nvPr/>
        </p:nvSpPr>
        <p:spPr bwMode="auto">
          <a:xfrm>
            <a:off x="515982" y="5234151"/>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u="sng" dirty="0" smtClean="0">
                <a:solidFill>
                  <a:srgbClr val="C00000"/>
                </a:solidFill>
                <a:latin typeface="Arial Narrow" pitchFamily="34" charset="0"/>
              </a:rPr>
              <a:t>Actions</a:t>
            </a:r>
            <a:r>
              <a:rPr lang="en-US" sz="2200" b="1" dirty="0" smtClean="0">
                <a:latin typeface="Arial Narrow" pitchFamily="34" charset="0"/>
              </a:rPr>
              <a:t>: </a:t>
            </a:r>
            <a:r>
              <a:rPr lang="en-US" sz="2000" b="1" dirty="0" smtClean="0">
                <a:latin typeface="Arial Narrow" pitchFamily="34" charset="0"/>
              </a:rPr>
              <a:t>Range from simple alarms to machine </a:t>
            </a:r>
            <a:br>
              <a:rPr lang="en-US" sz="2000" b="1" dirty="0" smtClean="0">
                <a:latin typeface="Arial Narrow" pitchFamily="34" charset="0"/>
              </a:rPr>
            </a:br>
            <a:r>
              <a:rPr lang="en-US" sz="2000" b="1" dirty="0" smtClean="0">
                <a:latin typeface="Arial Narrow" pitchFamily="34" charset="0"/>
              </a:rPr>
              <a:t>  control (setting brakes, limiting movement, etc.)</a:t>
            </a:r>
          </a:p>
        </p:txBody>
      </p:sp>
      <p:sp>
        <p:nvSpPr>
          <p:cNvPr id="28" name="Subtitle 8"/>
          <p:cNvSpPr txBox="1">
            <a:spLocks/>
          </p:cNvSpPr>
          <p:nvPr/>
        </p:nvSpPr>
        <p:spPr bwMode="auto">
          <a:xfrm>
            <a:off x="700430" y="23352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Passive sensing of obstacles and personnel</a:t>
            </a:r>
            <a:br>
              <a:rPr lang="en-US" sz="2000" b="1" dirty="0" smtClean="0">
                <a:latin typeface="Arial Narrow" pitchFamily="34" charset="0"/>
              </a:rPr>
            </a:br>
            <a:r>
              <a:rPr lang="en-US" sz="2000" b="1" dirty="0" smtClean="0">
                <a:latin typeface="Arial Narrow" pitchFamily="34" charset="0"/>
              </a:rPr>
              <a:t>     - Reflected Signals</a:t>
            </a:r>
            <a:br>
              <a:rPr lang="en-US" sz="2000" b="1" dirty="0" smtClean="0">
                <a:latin typeface="Arial Narrow" pitchFamily="34" charset="0"/>
              </a:rPr>
            </a:br>
            <a:r>
              <a:rPr lang="en-US" sz="2000" b="1" dirty="0" smtClean="0">
                <a:latin typeface="Arial Narrow" pitchFamily="34" charset="0"/>
              </a:rPr>
              <a:t>     - Non-discriminating</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693683" y="4828794"/>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Cooperative, require other infrastructure on jobsite (GPS or other system)</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3" name="Picture 22" descr="Animation-radar.gif" title="Picture of motion symbols behind the work truck"/>
          <p:cNvPicPr>
            <a:picLocks noChangeAspect="1"/>
          </p:cNvPicPr>
          <p:nvPr/>
        </p:nvPicPr>
        <p:blipFill>
          <a:blip r:embed="rId6" cstate="print"/>
          <a:stretch>
            <a:fillRect/>
          </a:stretch>
        </p:blipFill>
        <p:spPr>
          <a:xfrm>
            <a:off x="3886200" y="2514600"/>
            <a:ext cx="3267075" cy="1905000"/>
          </a:xfrm>
          <a:prstGeom prst="rect">
            <a:avLst/>
          </a:prstGeom>
        </p:spPr>
      </p:pic>
      <p:sp>
        <p:nvSpPr>
          <p:cNvPr id="2" name="Title 1" hidden="1"/>
          <p:cNvSpPr>
            <a:spLocks noGrp="1"/>
          </p:cNvSpPr>
          <p:nvPr>
            <p:ph type="title"/>
          </p:nvPr>
        </p:nvSpPr>
        <p:spPr>
          <a:xfrm>
            <a:off x="482600" y="-571500"/>
            <a:ext cx="8229600" cy="1143000"/>
          </a:xfrm>
        </p:spPr>
        <p:txBody>
          <a:bodyPr/>
          <a:lstStyle/>
          <a:p>
            <a:r>
              <a:rPr lang="en-US" dirty="0" smtClean="0"/>
              <a:t>Proximity detection</a:t>
            </a:r>
            <a:endParaRPr lang="en-US" dirty="0"/>
          </a:p>
        </p:txBody>
      </p:sp>
      <p:sp>
        <p:nvSpPr>
          <p:cNvPr id="27" name="Slide Number Placeholder 4"/>
          <p:cNvSpPr>
            <a:spLocks noGrp="1"/>
          </p:cNvSpPr>
          <p:nvPr>
            <p:ph type="sldNum" sz="quarter" idx="12"/>
          </p:nvPr>
        </p:nvSpPr>
        <p:spPr/>
        <p:txBody>
          <a:bodyPr/>
          <a:lstStyle/>
          <a:p>
            <a:pPr>
              <a:defRPr/>
            </a:pPr>
            <a:fld id="{991630E5-D2C6-4D54-9913-55C6C92AA029}"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00"/>
                                        <p:tgtEl>
                                          <p:spTgt spid="24"/>
                                        </p:tgtEl>
                                      </p:cBhvr>
                                    </p:animEffect>
                                    <p:set>
                                      <p:cBhvr>
                                        <p:cTn id="31" dur="1" fill="hold">
                                          <p:stCondLst>
                                            <p:cond delay="9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2000"/>
                                        <p:tgtEl>
                                          <p:spTgt spid="23"/>
                                        </p:tgtEl>
                                      </p:cBhvr>
                                    </p:animEffect>
                                    <p:set>
                                      <p:cBhvr>
                                        <p:cTn id="42" dur="1" fill="hold">
                                          <p:stCondLst>
                                            <p:cond delay="1999"/>
                                          </p:stCondLst>
                                        </p:cTn>
                                        <p:tgtEl>
                                          <p:spTgt spid="2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16" grpId="0"/>
      <p:bldP spid="17" grpId="0"/>
      <p:bldP spid="18" grpId="0"/>
      <p:bldP spid="2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descr="case-wheel-breaking.png" title="Picture of work truc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1981200"/>
            <a:ext cx="5334000" cy="4267200"/>
          </a:xfrm>
          <a:prstGeom prst="rect">
            <a:avLst/>
          </a:prstGeom>
        </p:spPr>
      </p:pic>
      <p:pic>
        <p:nvPicPr>
          <p:cNvPr id="137" name="Picture 136" descr="case-wheel.png" title="Picture of the inside of a work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810000"/>
            <a:ext cx="3409950" cy="2727960"/>
          </a:xfrm>
          <a:prstGeom prst="rect">
            <a:avLst/>
          </a:prstGeom>
        </p:spPr>
      </p:pic>
      <p:pic>
        <p:nvPicPr>
          <p:cNvPr id="134" name="Picture 133" descr="case-wheel.png" title="Picture of the inside and outside of a work tru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1981200"/>
            <a:ext cx="5334000" cy="4267200"/>
          </a:xfrm>
          <a:prstGeom prst="rect">
            <a:avLst/>
          </a:prstGeom>
        </p:spPr>
      </p:pic>
      <p:sp>
        <p:nvSpPr>
          <p:cNvPr id="125" name="Subtitle 8"/>
          <p:cNvSpPr txBox="1">
            <a:spLocks/>
          </p:cNvSpPr>
          <p:nvPr/>
        </p:nvSpPr>
        <p:spPr bwMode="auto">
          <a:xfrm>
            <a:off x="643300" y="3887621"/>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Processing of sensor </a:t>
            </a:r>
            <a:br>
              <a:rPr lang="en-US" sz="2000" b="1" dirty="0" smtClean="0">
                <a:latin typeface="Arial Narrow" pitchFamily="34" charset="0"/>
              </a:rPr>
            </a:br>
            <a:r>
              <a:rPr lang="en-US" sz="2000" b="1" dirty="0" smtClean="0">
                <a:latin typeface="Arial Narrow" pitchFamily="34" charset="0"/>
              </a:rPr>
              <a:t>     information</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26" name="Subtitle 8"/>
          <p:cNvSpPr txBox="1">
            <a:spLocks/>
          </p:cNvSpPr>
          <p:nvPr/>
        </p:nvSpPr>
        <p:spPr bwMode="auto">
          <a:xfrm>
            <a:off x="643300" y="449688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Automatic control of </a:t>
            </a:r>
            <a:br>
              <a:rPr lang="en-US" sz="2000" b="1" spc="-30" dirty="0" smtClean="0">
                <a:latin typeface="Arial Narrow" pitchFamily="34" charset="0"/>
              </a:rPr>
            </a:br>
            <a:r>
              <a:rPr lang="en-US" sz="2000" b="1" spc="-30" dirty="0" smtClean="0">
                <a:latin typeface="Arial Narrow" pitchFamily="34" charset="0"/>
              </a:rPr>
              <a:t>     machine functions</a:t>
            </a:r>
          </a:p>
        </p:txBody>
      </p:sp>
      <p:sp>
        <p:nvSpPr>
          <p:cNvPr id="3" name="Title 2" hidden="1"/>
          <p:cNvSpPr>
            <a:spLocks noGrp="1"/>
          </p:cNvSpPr>
          <p:nvPr>
            <p:ph type="title"/>
          </p:nvPr>
        </p:nvSpPr>
        <p:spPr>
          <a:xfrm>
            <a:off x="388938" y="-702455"/>
            <a:ext cx="8229600" cy="1143000"/>
          </a:xfrm>
        </p:spPr>
        <p:txBody>
          <a:bodyPr/>
          <a:lstStyle/>
          <a:p>
            <a:r>
              <a:rPr lang="en-US" dirty="0" smtClean="0"/>
              <a:t>Collision avoidance approaches</a:t>
            </a:r>
            <a:endParaRPr lang="en-US" dirty="0"/>
          </a:p>
        </p:txBody>
      </p:sp>
      <p:sp>
        <p:nvSpPr>
          <p:cNvPr id="2" name="Slide Number Placeholder 4"/>
          <p:cNvSpPr>
            <a:spLocks noGrp="1"/>
          </p:cNvSpPr>
          <p:nvPr>
            <p:ph type="sldNum" sz="quarter" idx="12"/>
          </p:nvPr>
        </p:nvSpPr>
        <p:spPr/>
        <p:txBody>
          <a:bodyPr/>
          <a:lstStyle/>
          <a:p>
            <a:pPr>
              <a:defRPr/>
            </a:pPr>
            <a:fld id="{991630E5-D2C6-4D54-9913-55C6C92AA029}" type="slidenum">
              <a:rPr lang="en-US" smtClean="0"/>
              <a:pPr>
                <a:defRPr/>
              </a:pPr>
              <a:t>6</a:t>
            </a:fld>
            <a:endParaRPr lang="en-US" dirty="0"/>
          </a:p>
        </p:txBody>
      </p:sp>
      <p:grpSp>
        <p:nvGrpSpPr>
          <p:cNvPr id="107" name="Group 106"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08"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09"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10"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11" name="Picture 110" descr="LOGO-ARTBA.png" title="Picture of ARTBA logo"/>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2" name="Picture 111" descr="Logo_WZ_Safety.png" title="Picture of work zone safety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4"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Collision Avoidance Approaches</a:t>
            </a:r>
          </a:p>
        </p:txBody>
      </p:sp>
      <p:sp>
        <p:nvSpPr>
          <p:cNvPr id="116" name="5-Point Star 115" title="Picture of decorative star under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Subtitle 8"/>
          <p:cNvSpPr txBox="1">
            <a:spLocks/>
          </p:cNvSpPr>
          <p:nvPr/>
        </p:nvSpPr>
        <p:spPr bwMode="auto">
          <a:xfrm>
            <a:off x="640105" y="237003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Visual, audible, tactile alarms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8" name="Subtitle 8"/>
          <p:cNvSpPr txBox="1">
            <a:spLocks/>
          </p:cNvSpPr>
          <p:nvPr/>
        </p:nvSpPr>
        <p:spPr bwMode="auto">
          <a:xfrm>
            <a:off x="640105" y="273839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Two-way alarming</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9" name="Subtitle 8"/>
          <p:cNvSpPr txBox="1">
            <a:spLocks/>
          </p:cNvSpPr>
          <p:nvPr/>
        </p:nvSpPr>
        <p:spPr bwMode="auto">
          <a:xfrm>
            <a:off x="640105" y="312252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Human in the loop</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21" name="Subtitle 8"/>
          <p:cNvSpPr txBox="1">
            <a:spLocks/>
          </p:cNvSpPr>
          <p:nvPr/>
        </p:nvSpPr>
        <p:spPr bwMode="auto">
          <a:xfrm>
            <a:off x="514439"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Increase situational awareness</a:t>
            </a:r>
          </a:p>
        </p:txBody>
      </p:sp>
      <p:sp>
        <p:nvSpPr>
          <p:cNvPr id="127" name="Subtitle 8"/>
          <p:cNvSpPr txBox="1">
            <a:spLocks/>
          </p:cNvSpPr>
          <p:nvPr/>
        </p:nvSpPr>
        <p:spPr bwMode="auto">
          <a:xfrm>
            <a:off x="517634" y="349878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Machine Control</a:t>
            </a:r>
          </a:p>
          <a:p>
            <a:pPr marL="0" lvl="1">
              <a:lnSpc>
                <a:spcPts val="2200"/>
              </a:lnSpc>
              <a:spcBef>
                <a:spcPct val="20000"/>
              </a:spcBef>
              <a:buFont typeface="Arial" charset="0"/>
              <a:buChar char="•"/>
            </a:pPr>
            <a:endParaRPr lang="en-US" sz="2200" b="1" dirty="0" smtClean="0">
              <a:latin typeface="Arial Narrow" pitchFamily="34" charset="0"/>
            </a:endParaRPr>
          </a:p>
        </p:txBody>
      </p:sp>
      <p:sp>
        <p:nvSpPr>
          <p:cNvPr id="128" name="Subtitle 8"/>
          <p:cNvSpPr txBox="1">
            <a:spLocks/>
          </p:cNvSpPr>
          <p:nvPr/>
        </p:nvSpPr>
        <p:spPr bwMode="auto">
          <a:xfrm>
            <a:off x="517634" y="51816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Combination of both</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p:txBody>
      </p:sp>
      <p:pic>
        <p:nvPicPr>
          <p:cNvPr id="129" name="Picture 128" descr="alarm-beeping_construction.png" title="Picture of work truck"/>
          <p:cNvPicPr>
            <a:picLocks noChangeAspect="1"/>
          </p:cNvPicPr>
          <p:nvPr/>
        </p:nvPicPr>
        <p:blipFill>
          <a:blip r:embed="rId7" cstate="print"/>
          <a:stretch>
            <a:fillRect/>
          </a:stretch>
        </p:blipFill>
        <p:spPr>
          <a:xfrm>
            <a:off x="4267200" y="2057400"/>
            <a:ext cx="4324350" cy="3171825"/>
          </a:xfrm>
          <a:prstGeom prst="rect">
            <a:avLst/>
          </a:prstGeom>
        </p:spPr>
      </p:pic>
      <p:pic>
        <p:nvPicPr>
          <p:cNvPr id="130" name="Picture 129" descr="Animation-radar-circles.gif" title="Picture of sound wav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1894" y="2306054"/>
            <a:ext cx="3024293" cy="2895600"/>
          </a:xfrm>
          <a:prstGeom prst="rect">
            <a:avLst/>
          </a:prstGeom>
        </p:spPr>
      </p:pic>
      <p:sp>
        <p:nvSpPr>
          <p:cNvPr id="131" name="Down Arrow 130" title="Picture of red arrow pointing down"/>
          <p:cNvSpPr/>
          <p:nvPr/>
        </p:nvSpPr>
        <p:spPr>
          <a:xfrm>
            <a:off x="6376737" y="1828800"/>
            <a:ext cx="484632" cy="978408"/>
          </a:xfrm>
          <a:prstGeom prst="down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descr="tag-PWSSensingZoneOnAHaulTruck.png" title="Picture of a worker"/>
          <p:cNvPicPr>
            <a:picLocks noChangeAspect="1"/>
          </p:cNvPicPr>
          <p:nvPr/>
        </p:nvPicPr>
        <p:blipFill>
          <a:blip r:embed="rId9" cstate="email">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flipH="1">
            <a:off x="5943600" y="4343400"/>
            <a:ext cx="525386" cy="1345201"/>
          </a:xfrm>
          <a:prstGeom prst="rect">
            <a:avLst/>
          </a:prstGeom>
          <a:ln>
            <a:noFill/>
          </a:ln>
          <a:effectLst>
            <a:outerShdw blurRad="50800" dist="38100" dir="2700000" algn="tl" rotWithShape="0">
              <a:prstClr val="black">
                <a:alpha val="40000"/>
              </a:prstClr>
            </a:outerShdw>
          </a:effectLst>
        </p:spPr>
      </p:pic>
      <p:pic>
        <p:nvPicPr>
          <p:cNvPr id="133" name="Picture 132" descr="Animation-radar-circles.gif" title="Picture of sound wav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27669" y="3738461"/>
            <a:ext cx="2382731" cy="2281339"/>
          </a:xfrm>
          <a:prstGeom prst="rect">
            <a:avLst/>
          </a:prstGeom>
        </p:spPr>
      </p:pic>
      <p:pic>
        <p:nvPicPr>
          <p:cNvPr id="138" name="Picture 137" descr="alarm-beeping_construction.png" title="Picture of work truck"/>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86400" y="1676400"/>
            <a:ext cx="3124200" cy="2291539"/>
          </a:xfrm>
          <a:prstGeom prst="rect">
            <a:avLst/>
          </a:prstGeom>
        </p:spPr>
      </p:pic>
      <p:grpSp>
        <p:nvGrpSpPr>
          <p:cNvPr id="33" name="Group 32" title="Picture of red circles on the control peddles on the work truck"/>
          <p:cNvGrpSpPr/>
          <p:nvPr/>
        </p:nvGrpSpPr>
        <p:grpSpPr>
          <a:xfrm>
            <a:off x="5229726" y="3986462"/>
            <a:ext cx="1447800" cy="509337"/>
            <a:chOff x="5305926" y="3986463"/>
            <a:chExt cx="1323474" cy="381000"/>
          </a:xfrm>
        </p:grpSpPr>
        <p:sp>
          <p:nvSpPr>
            <p:cNvPr id="30" name="Oval 29"/>
            <p:cNvSpPr/>
            <p:nvPr/>
          </p:nvSpPr>
          <p:spPr>
            <a:xfrm>
              <a:off x="5305926" y="3986463"/>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172200" y="3986463"/>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linds(horizont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fade">
                                      <p:cBhvr>
                                        <p:cTn id="25" dur="2000"/>
                                        <p:tgtEl>
                                          <p:spTgt spid="1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1000"/>
                                        <p:tgtEl>
                                          <p:spTgt spid="13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par>
                                <p:cTn id="39" presetID="2" presetClass="entr" presetSubtype="1" fill="hold" grpId="0" nodeType="withEffect">
                                  <p:stCondLst>
                                    <p:cond delay="0"/>
                                  </p:stCondLst>
                                  <p:childTnLst>
                                    <p:set>
                                      <p:cBhvr>
                                        <p:cTn id="40" dur="1" fill="hold">
                                          <p:stCondLst>
                                            <p:cond delay="0"/>
                                          </p:stCondLst>
                                        </p:cTn>
                                        <p:tgtEl>
                                          <p:spTgt spid="131"/>
                                        </p:tgtEl>
                                        <p:attrNameLst>
                                          <p:attrName>style.visibility</p:attrName>
                                        </p:attrNameLst>
                                      </p:cBhvr>
                                      <p:to>
                                        <p:strVal val="visible"/>
                                      </p:to>
                                    </p:set>
                                    <p:anim calcmode="lin" valueType="num">
                                      <p:cBhvr additive="base">
                                        <p:cTn id="41" dur="500" fill="hold"/>
                                        <p:tgtEl>
                                          <p:spTgt spid="131"/>
                                        </p:tgtEl>
                                        <p:attrNameLst>
                                          <p:attrName>ppt_x</p:attrName>
                                        </p:attrNameLst>
                                      </p:cBhvr>
                                      <p:tavLst>
                                        <p:tav tm="0">
                                          <p:val>
                                            <p:strVal val="#ppt_x"/>
                                          </p:val>
                                        </p:tav>
                                        <p:tav tm="100000">
                                          <p:val>
                                            <p:strVal val="#ppt_x"/>
                                          </p:val>
                                        </p:tav>
                                      </p:tavLst>
                                    </p:anim>
                                    <p:anim calcmode="lin" valueType="num">
                                      <p:cBhvr additive="base">
                                        <p:cTn id="42" dur="5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500"/>
                                        <p:tgtEl>
                                          <p:spTgt spid="135"/>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xit" presetSubtype="0" fill="hold" nodeType="withEffect">
                                  <p:stCondLst>
                                    <p:cond delay="0"/>
                                  </p:stCondLst>
                                  <p:childTnLst>
                                    <p:animEffect transition="out" filter="fade">
                                      <p:cBhvr>
                                        <p:cTn id="75" dur="500"/>
                                        <p:tgtEl>
                                          <p:spTgt spid="134"/>
                                        </p:tgtEl>
                                      </p:cBhvr>
                                    </p:animEffect>
                                    <p:set>
                                      <p:cBhvr>
                                        <p:cTn id="76" dur="1" fill="hold">
                                          <p:stCondLst>
                                            <p:cond delay="499"/>
                                          </p:stCondLst>
                                        </p:cTn>
                                        <p:tgtEl>
                                          <p:spTgt spid="13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135"/>
                                        </p:tgtEl>
                                      </p:cBhvr>
                                    </p:animEffect>
                                    <p:set>
                                      <p:cBhvr>
                                        <p:cTn id="83" dur="1" fill="hold">
                                          <p:stCondLst>
                                            <p:cond delay="499"/>
                                          </p:stCondLst>
                                        </p:cTn>
                                        <p:tgtEl>
                                          <p:spTgt spid="135"/>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3"/>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fade">
                                      <p:cBhvr>
                                        <p:cTn id="88" dur="500"/>
                                        <p:tgtEl>
                                          <p:spTgt spid="137"/>
                                        </p:tgtEl>
                                      </p:cBhvr>
                                    </p:animEffect>
                                  </p:childTnLst>
                                </p:cTn>
                              </p:par>
                              <p:par>
                                <p:cTn id="89" presetID="10" presetClass="entr" presetSubtype="0" fill="hold" nodeType="withEffect">
                                  <p:stCondLst>
                                    <p:cond delay="0"/>
                                  </p:stCondLst>
                                  <p:childTnLst>
                                    <p:set>
                                      <p:cBhvr>
                                        <p:cTn id="90" dur="1" fill="hold">
                                          <p:stCondLst>
                                            <p:cond delay="0"/>
                                          </p:stCondLst>
                                        </p:cTn>
                                        <p:tgtEl>
                                          <p:spTgt spid="138"/>
                                        </p:tgtEl>
                                        <p:attrNameLst>
                                          <p:attrName>style.visibility</p:attrName>
                                        </p:attrNameLst>
                                      </p:cBhvr>
                                      <p:to>
                                        <p:strVal val="visible"/>
                                      </p:to>
                                    </p:set>
                                    <p:animEffect transition="in" filter="fade">
                                      <p:cBhvr>
                                        <p:cTn id="91" dur="500"/>
                                        <p:tgtEl>
                                          <p:spTgt spid="138"/>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14" grpId="0"/>
      <p:bldP spid="116" grpId="0" animBg="1"/>
      <p:bldP spid="117" grpId="0"/>
      <p:bldP spid="118" grpId="0"/>
      <p:bldP spid="119" grpId="0"/>
      <p:bldP spid="121" grpId="0"/>
      <p:bldP spid="127" grpId="0"/>
      <p:bldP spid="128" grpId="0"/>
      <p:bldP spid="131" grpId="0" animBg="1"/>
      <p:bldP spid="13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highway1.png" title="Picture of operator on board road paving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6685" y="2666999"/>
            <a:ext cx="4346423" cy="3581400"/>
          </a:xfrm>
          <a:prstGeom prst="rect">
            <a:avLst/>
          </a:prstGeom>
          <a:ln>
            <a:solidFill>
              <a:schemeClr val="tx1"/>
            </a:solidFill>
          </a:ln>
          <a:effectLst>
            <a:outerShdw blurRad="50800" dist="76200" dir="2700000" algn="tl" rotWithShape="0">
              <a:prstClr val="black">
                <a:alpha val="40000"/>
              </a:prstClr>
            </a:outerShdw>
          </a:effectLst>
        </p:spPr>
      </p:pic>
      <p:pic>
        <p:nvPicPr>
          <p:cNvPr id="30" name="Picture 29" descr="BlindSpotSterling9511NIOSH.png" title="Picture of Blind area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666998"/>
            <a:ext cx="3069199" cy="3581401"/>
          </a:xfrm>
          <a:prstGeom prst="rect">
            <a:avLst/>
          </a:prstGeom>
          <a:ln>
            <a:solidFill>
              <a:schemeClr val="tx1"/>
            </a:solidFill>
          </a:ln>
          <a:effectLst>
            <a:outerShdw blurRad="50800" dist="76200" dir="2700000" algn="tl" rotWithShape="0">
              <a:prstClr val="black">
                <a:alpha val="40000"/>
              </a:prstClr>
            </a:outerShdw>
          </a:effectLst>
          <a:scene3d>
            <a:camera prst="orthographicFront"/>
            <a:lightRig rig="threePt" dir="t"/>
          </a:scene3d>
          <a:sp3d>
            <a:bevelT/>
          </a:sp3d>
        </p:spPr>
      </p:pic>
      <p:pic>
        <p:nvPicPr>
          <p:cNvPr id="29" name="Picture 28" descr="072313-ep2-bundy-bridge-concrete-pour-3-1.png" title="Picture of operator adjacent to equipmen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9555" y="2666999"/>
            <a:ext cx="4319708" cy="3603029"/>
          </a:xfrm>
          <a:prstGeom prst="rect">
            <a:avLst/>
          </a:prstGeom>
          <a:ln>
            <a:solidFill>
              <a:schemeClr val="tx1"/>
            </a:solidFill>
          </a:ln>
          <a:effectLst>
            <a:outerShdw blurRad="50800" dist="76200" dir="2700000" algn="tl" rotWithShape="0">
              <a:prstClr val="black">
                <a:alpha val="40000"/>
              </a:prstClr>
            </a:outerShdw>
          </a:effectLst>
        </p:spPr>
      </p:pic>
      <p:pic>
        <p:nvPicPr>
          <p:cNvPr id="32" name="Picture 31" descr="2577200095_5d590d8faa_oCROP.png" title="Picture of road equipment at risk to near by workers or vehicl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2722" y="2675791"/>
            <a:ext cx="4296541" cy="3505200"/>
          </a:xfrm>
          <a:prstGeom prst="rect">
            <a:avLst/>
          </a:prstGeom>
          <a:ln>
            <a:solidFill>
              <a:schemeClr val="tx1"/>
            </a:solidFill>
          </a:ln>
          <a:effectLst>
            <a:outerShdw blurRad="50800" dist="76200" dir="2700000" algn="tl" rotWithShape="0">
              <a:prstClr val="black">
                <a:alpha val="40000"/>
              </a:prstClr>
            </a:outerShdw>
          </a:effectLst>
        </p:spPr>
      </p:pic>
      <p:pic>
        <p:nvPicPr>
          <p:cNvPr id="31" name="Picture 30" descr="productbody-gcmotorgrader-3Dgrading.png" title="Picture of operator in steamroll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4270" y="2666999"/>
            <a:ext cx="4343400" cy="3566160"/>
          </a:xfrm>
          <a:prstGeom prst="rect">
            <a:avLst/>
          </a:prstGeom>
          <a:ln>
            <a:solidFill>
              <a:schemeClr val="tx1"/>
            </a:solidFill>
          </a:ln>
          <a:effectLst>
            <a:outerShdw blurRad="50800" dist="76200" dir="2700000" algn="tl" rotWithShape="0">
              <a:prstClr val="black">
                <a:alpha val="40000"/>
              </a:prstClr>
            </a:outerShdw>
          </a:effectLst>
        </p:spPr>
      </p:pic>
      <p:sp>
        <p:nvSpPr>
          <p:cNvPr id="19" name="Subtitle 8"/>
          <p:cNvSpPr txBox="1">
            <a:spLocks/>
          </p:cNvSpPr>
          <p:nvPr/>
        </p:nvSpPr>
        <p:spPr bwMode="auto">
          <a:xfrm>
            <a:off x="640105" y="378783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Speed of machine</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6" name="Group 5"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logo"/>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work zone safety logo"/>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Correct approach to avoiding </a:t>
            </a:r>
            <a:r>
              <a:rPr lang="en-US" sz="2200" b="1" dirty="0" err="1" smtClean="0">
                <a:latin typeface="Arial Narrow" pitchFamily="34" charset="0"/>
              </a:rPr>
              <a:t>runovers</a:t>
            </a:r>
            <a:r>
              <a:rPr lang="en-US" sz="2200" b="1" dirty="0" smtClean="0">
                <a:latin typeface="Arial Narrow" pitchFamily="34" charset="0"/>
              </a:rPr>
              <a:t>, </a:t>
            </a:r>
            <a:r>
              <a:rPr lang="en-US" sz="2200" b="1" dirty="0" err="1" smtClean="0">
                <a:latin typeface="Arial Narrow" pitchFamily="34" charset="0"/>
              </a:rPr>
              <a:t>backovers</a:t>
            </a:r>
            <a:r>
              <a:rPr lang="en-US" sz="2200" b="1" dirty="0" smtClean="0">
                <a:latin typeface="Arial Narrow" pitchFamily="34" charset="0"/>
              </a:rPr>
              <a:t>, or pinning workers</a:t>
            </a:r>
            <a:br>
              <a:rPr lang="en-US" sz="2200" b="1" dirty="0" smtClean="0">
                <a:latin typeface="Arial Narrow" pitchFamily="34" charset="0"/>
              </a:rPr>
            </a:br>
            <a:r>
              <a:rPr lang="en-US" sz="2400" b="1" dirty="0" smtClean="0">
                <a:latin typeface="Arial Narrow" pitchFamily="34" charset="0"/>
              </a:rPr>
              <a:t>  </a:t>
            </a:r>
            <a:r>
              <a:rPr lang="en-US" sz="2200" b="1" dirty="0" smtClean="0">
                <a:latin typeface="Arial Narrow" pitchFamily="34" charset="0"/>
              </a:rPr>
              <a:t>depends on type of equipment and associated risks</a:t>
            </a: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Considerations</a:t>
            </a:r>
          </a:p>
        </p:txBody>
      </p:sp>
      <p:sp>
        <p:nvSpPr>
          <p:cNvPr id="15" name="5-Point Star 14" title="Picture of decorative star under page number "/>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8"/>
          <p:cNvSpPr txBox="1">
            <a:spLocks/>
          </p:cNvSpPr>
          <p:nvPr/>
        </p:nvSpPr>
        <p:spPr bwMode="auto">
          <a:xfrm>
            <a:off x="640105" y="2659117"/>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Operator on board</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3035358"/>
            <a:ext cx="484629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Operator adjacent</a:t>
            </a:r>
            <a:r>
              <a:rPr lang="en-US" sz="2400" b="1" spc="-30" dirty="0" smtClean="0">
                <a:latin typeface="Arial Narrow" pitchFamily="34" charset="0"/>
              </a:rPr>
              <a:t> </a:t>
            </a:r>
            <a:r>
              <a:rPr lang="en-US" sz="2000" b="1" spc="-30" dirty="0" smtClean="0">
                <a:latin typeface="Arial Narrow" pitchFamily="34" charset="0"/>
              </a:rPr>
              <a:t>to equipment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3411599"/>
            <a:ext cx="6612193"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Blind areas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338667" y="-571500"/>
            <a:ext cx="8229600" cy="1143000"/>
          </a:xfrm>
        </p:spPr>
        <p:txBody>
          <a:bodyPr/>
          <a:lstStyle/>
          <a:p>
            <a:r>
              <a:rPr lang="en-US" dirty="0" smtClean="0"/>
              <a:t>Considerations </a:t>
            </a:r>
            <a:endParaRPr lang="en-US" dirty="0"/>
          </a:p>
        </p:txBody>
      </p:sp>
      <p:sp>
        <p:nvSpPr>
          <p:cNvPr id="23" name="Slide Number Placeholder 4"/>
          <p:cNvSpPr>
            <a:spLocks noGrp="1"/>
          </p:cNvSpPr>
          <p:nvPr>
            <p:ph type="sldNum" sz="quarter" idx="12"/>
          </p:nvPr>
        </p:nvSpPr>
        <p:spPr/>
        <p:txBody>
          <a:bodyPr/>
          <a:lstStyle/>
          <a:p>
            <a:pPr>
              <a:defRPr/>
            </a:pPr>
            <a:fld id="{991630E5-D2C6-4D54-9913-55C6C92AA029}" type="slidenum">
              <a:rPr lang="en-US" smtClean="0"/>
              <a:pPr>
                <a:defRPr/>
              </a:pPr>
              <a:t>7</a:t>
            </a:fld>
            <a:endParaRPr lang="en-US" dirty="0"/>
          </a:p>
        </p:txBody>
      </p:sp>
      <p:sp>
        <p:nvSpPr>
          <p:cNvPr id="26" name="Subtitle 8"/>
          <p:cNvSpPr txBox="1">
            <a:spLocks/>
          </p:cNvSpPr>
          <p:nvPr/>
        </p:nvSpPr>
        <p:spPr bwMode="auto">
          <a:xfrm>
            <a:off x="641132" y="41640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Risk to near-by workers </a:t>
            </a:r>
            <a:br>
              <a:rPr lang="en-US" sz="2000" b="1" dirty="0" smtClean="0">
                <a:latin typeface="Arial Narrow" pitchFamily="34" charset="0"/>
              </a:rPr>
            </a:br>
            <a:r>
              <a:rPr lang="en-US" sz="2000" b="1" dirty="0" smtClean="0">
                <a:latin typeface="Arial Narrow" pitchFamily="34" charset="0"/>
              </a:rPr>
              <a:t>     or vehicles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pP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P spid="15" grpId="0" animBg="1"/>
      <p:bldP spid="16" grpId="0"/>
      <p:bldP spid="17" grpId="0"/>
      <p:bldP spid="18"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K5000.png" title="Picture of camera system"/>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19400" y="2438400"/>
            <a:ext cx="5248275" cy="3862730"/>
          </a:xfrm>
          <a:prstGeom prst="rect">
            <a:avLst/>
          </a:prstGeom>
        </p:spPr>
      </p:pic>
      <p:grpSp>
        <p:nvGrpSpPr>
          <p:cNvPr id="9" name="Group 8"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logo"/>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work zone safety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5"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Cameras covering blind spots are a proven technology in many industries</a:t>
            </a:r>
          </a:p>
        </p:txBody>
      </p:sp>
      <p:sp>
        <p:nvSpPr>
          <p:cNvPr id="16"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Camera Systems</a:t>
            </a:r>
          </a:p>
        </p:txBody>
      </p:sp>
      <p:sp>
        <p:nvSpPr>
          <p:cNvPr id="18" name="5-Point Star 17" title="Picture of decorative star under page number "/>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8"/>
          <p:cNvSpPr txBox="1">
            <a:spLocks/>
          </p:cNvSpPr>
          <p:nvPr/>
        </p:nvSpPr>
        <p:spPr bwMode="auto">
          <a:xfrm>
            <a:off x="640105" y="2801931"/>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Appropriate mounting locations </a:t>
            </a:r>
            <a:br>
              <a:rPr lang="en-US" sz="2000" b="1" dirty="0" smtClean="0">
                <a:latin typeface="Arial Narrow" pitchFamily="34" charset="0"/>
              </a:rPr>
            </a:br>
            <a:r>
              <a:rPr lang="en-US" sz="2000" b="1" dirty="0" smtClean="0">
                <a:latin typeface="Arial Narrow" pitchFamily="34" charset="0"/>
              </a:rPr>
              <a:t>     (especially dump trucks)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0" name="Subtitle 8"/>
          <p:cNvSpPr txBox="1">
            <a:spLocks/>
          </p:cNvSpPr>
          <p:nvPr/>
        </p:nvSpPr>
        <p:spPr bwMode="auto">
          <a:xfrm>
            <a:off x="640105" y="3406772"/>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Keeping camera clear of dirt </a:t>
            </a:r>
            <a:br>
              <a:rPr lang="en-US" sz="2000" b="1" spc="-30" dirty="0" smtClean="0">
                <a:latin typeface="Arial Narrow" pitchFamily="34" charset="0"/>
              </a:rPr>
            </a:br>
            <a:r>
              <a:rPr lang="en-US" sz="2000" b="1" spc="-30" dirty="0" smtClean="0">
                <a:latin typeface="Arial Narrow" pitchFamily="34" charset="0"/>
              </a:rPr>
              <a:t>     and grime</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1" name="Subtitle 8"/>
          <p:cNvSpPr txBox="1">
            <a:spLocks/>
          </p:cNvSpPr>
          <p:nvPr/>
        </p:nvSpPr>
        <p:spPr bwMode="auto">
          <a:xfrm>
            <a:off x="640105" y="4038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Ensuring drivers/operators</a:t>
            </a:r>
            <a:br>
              <a:rPr lang="en-US" sz="2000" b="1" dirty="0" smtClean="0">
                <a:latin typeface="Arial Narrow" pitchFamily="34" charset="0"/>
              </a:rPr>
            </a:br>
            <a:r>
              <a:rPr lang="en-US" sz="2000" b="1" dirty="0" smtClean="0">
                <a:latin typeface="Arial Narrow" pitchFamily="34" charset="0"/>
              </a:rPr>
              <a:t>     look at monitor</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23862" y="-702455"/>
            <a:ext cx="8229600" cy="1143000"/>
          </a:xfrm>
        </p:spPr>
        <p:txBody>
          <a:bodyPr/>
          <a:lstStyle/>
          <a:p>
            <a:r>
              <a:rPr lang="en-US" dirty="0" smtClean="0"/>
              <a:t>Camera systems</a:t>
            </a: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8</a:t>
            </a:fld>
            <a:endParaRPr lang="en-US" dirty="0"/>
          </a:p>
        </p:txBody>
      </p:sp>
      <p:sp>
        <p:nvSpPr>
          <p:cNvPr id="24" name="Subtitle 8"/>
          <p:cNvSpPr txBox="1">
            <a:spLocks/>
          </p:cNvSpPr>
          <p:nvPr/>
        </p:nvSpPr>
        <p:spPr bwMode="auto">
          <a:xfrm>
            <a:off x="517525" y="2416386"/>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Special considerations for roadway construction</a:t>
            </a:r>
          </a:p>
        </p:txBody>
      </p:sp>
      <p:pic>
        <p:nvPicPr>
          <p:cNvPr id="26" name="Picture 2" title="Picture of camera system"/>
          <p:cNvPicPr>
            <a:picLocks noChangeAspect="1" noChangeArrowheads="1"/>
          </p:cNvPicPr>
          <p:nvPr/>
        </p:nvPicPr>
        <p:blipFill>
          <a:blip r:embed="rId6" cstate="print"/>
          <a:srcRect/>
          <a:stretch>
            <a:fillRect/>
          </a:stretch>
        </p:blipFill>
        <p:spPr bwMode="auto">
          <a:xfrm flipH="1">
            <a:off x="4343399" y="2819400"/>
            <a:ext cx="4267200" cy="3194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3" title="Picture of camera system attached to work truck"/>
          <p:cNvPicPr>
            <a:picLocks noChangeAspect="1" noChangeArrowheads="1"/>
          </p:cNvPicPr>
          <p:nvPr/>
        </p:nvPicPr>
        <p:blipFill>
          <a:blip r:embed="rId7" cstate="print"/>
          <a:srcRect/>
          <a:stretch>
            <a:fillRect/>
          </a:stretch>
        </p:blipFill>
        <p:spPr bwMode="auto">
          <a:xfrm flipH="1">
            <a:off x="4318987" y="2819400"/>
            <a:ext cx="429161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4" title="Picture of camera system"/>
          <p:cNvPicPr>
            <a:picLocks noChangeAspect="1" noChangeArrowheads="1"/>
          </p:cNvPicPr>
          <p:nvPr/>
        </p:nvPicPr>
        <p:blipFill>
          <a:blip r:embed="rId8" cstate="print"/>
          <a:srcRect/>
          <a:stretch>
            <a:fillRect/>
          </a:stretch>
        </p:blipFill>
        <p:spPr bwMode="auto">
          <a:xfrm flipH="1">
            <a:off x="4572000" y="2743199"/>
            <a:ext cx="3124200" cy="3552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5270111-1.png" title="Picture of camera system"/>
          <p:cNvPicPr>
            <a:picLocks noChangeAspect="1"/>
          </p:cNvPicPr>
          <p:nvPr/>
        </p:nvPicPr>
        <p:blipFill>
          <a:blip r:embed="rId9" cstate="email">
            <a:clrChange>
              <a:clrFrom>
                <a:srgbClr val="FCFA05"/>
              </a:clrFrom>
              <a:clrTo>
                <a:srgbClr val="FCFA05">
                  <a:alpha val="0"/>
                </a:srgbClr>
              </a:clrTo>
            </a:clrChange>
            <a:extLst>
              <a:ext uri="{28A0092B-C50C-407E-A947-70E740481C1C}">
                <a14:useLocalDpi xmlns:a14="http://schemas.microsoft.com/office/drawing/2010/main"/>
              </a:ext>
            </a:extLst>
          </a:blip>
          <a:stretch>
            <a:fillRect/>
          </a:stretch>
        </p:blipFill>
        <p:spPr>
          <a:xfrm>
            <a:off x="4343400" y="2667000"/>
            <a:ext cx="3771900" cy="37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xit" presetSubtype="0" fill="hold" nodeType="withEffect">
                                  <p:stCondLst>
                                    <p:cond delay="0"/>
                                  </p:stCondLst>
                                  <p:iterate type="lt">
                                    <p:tmPct val="0"/>
                                  </p:iterate>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P spid="19" grpId="0"/>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onar.png" title="Picture of sonar system mounted on a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4572" y="2401666"/>
            <a:ext cx="3929828" cy="3465734"/>
          </a:xfrm>
          <a:prstGeom prst="rect">
            <a:avLst/>
          </a:prstGeom>
          <a:ln>
            <a:solidFill>
              <a:schemeClr val="tx1"/>
            </a:solidFill>
          </a:ln>
          <a:effectLst>
            <a:outerShdw blurRad="50800" dist="76200" dir="2700000" algn="tl" rotWithShape="0">
              <a:prstClr val="black">
                <a:alpha val="40000"/>
              </a:prstClr>
            </a:outerShdw>
          </a:effectLst>
        </p:spPr>
      </p:pic>
      <p:grpSp>
        <p:nvGrpSpPr>
          <p:cNvPr id="32" name="Group 31" title="Picture of a post, traffic cone, and person that can be detected by the sonar system"/>
          <p:cNvGrpSpPr/>
          <p:nvPr/>
        </p:nvGrpSpPr>
        <p:grpSpPr>
          <a:xfrm>
            <a:off x="4480825" y="2372943"/>
            <a:ext cx="4038600" cy="3886200"/>
            <a:chOff x="4267200" y="2362200"/>
            <a:chExt cx="4038600" cy="3886200"/>
          </a:xfrm>
        </p:grpSpPr>
        <p:pic>
          <p:nvPicPr>
            <p:cNvPr id="29" name="Picture 28" descr="object-stake--5-12-016.png" title="Picture of post"/>
            <p:cNvPicPr>
              <a:picLocks noChangeAspect="1"/>
            </p:cNvPicPr>
            <p:nvPr/>
          </p:nvPicPr>
          <p:blipFill>
            <a:blip r:embed="rId4"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4267200" y="2667000"/>
              <a:ext cx="962891" cy="3530600"/>
            </a:xfrm>
            <a:prstGeom prst="rect">
              <a:avLst/>
            </a:prstGeom>
          </p:spPr>
        </p:pic>
        <p:pic>
          <p:nvPicPr>
            <p:cNvPr id="30" name="Picture 29" descr="object-tube-cone.png" title="Picture of traffic cone"/>
            <p:cNvPicPr>
              <a:picLocks noChangeAspect="1"/>
            </p:cNvPicPr>
            <p:nvPr/>
          </p:nvPicPr>
          <p:blipFill>
            <a:blip r:embed="rId5"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5334000" y="2362200"/>
              <a:ext cx="1483822" cy="3886200"/>
            </a:xfrm>
            <a:prstGeom prst="rect">
              <a:avLst/>
            </a:prstGeom>
          </p:spPr>
        </p:pic>
        <p:pic>
          <p:nvPicPr>
            <p:cNvPr id="31" name="Picture 30" descr="tag-PWSSensingZoneOnAHaulTruck.png" title="Pictrue of person"/>
            <p:cNvPicPr>
              <a:picLocks noChangeAspect="1"/>
            </p:cNvPicPr>
            <p:nvPr/>
          </p:nvPicPr>
          <p:blipFill>
            <a:blip r:embed="rId6"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6934200" y="2514600"/>
              <a:ext cx="1371600" cy="3511852"/>
            </a:xfrm>
            <a:prstGeom prst="rect">
              <a:avLst/>
            </a:prstGeom>
            <a:ln>
              <a:noFill/>
            </a:ln>
            <a:effectLst>
              <a:outerShdw blurRad="50800" dist="38100" dir="2700000" algn="tl" rotWithShape="0">
                <a:prstClr val="black">
                  <a:alpha val="40000"/>
                </a:prstClr>
              </a:outerShdw>
            </a:effectLst>
          </p:spPr>
        </p:pic>
      </p:grpSp>
      <p:sp>
        <p:nvSpPr>
          <p:cNvPr id="23" name="Subtitle 8"/>
          <p:cNvSpPr txBox="1">
            <a:spLocks/>
          </p:cNvSpPr>
          <p:nvPr/>
        </p:nvSpPr>
        <p:spPr bwMode="auto">
          <a:xfrm>
            <a:off x="643755" y="499433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Detector must be carefully</a:t>
            </a:r>
            <a:br>
              <a:rPr lang="en-US" sz="2000" b="1" dirty="0" smtClean="0">
                <a:latin typeface="Arial Narrow" pitchFamily="34" charset="0"/>
              </a:rPr>
            </a:br>
            <a:r>
              <a:rPr lang="en-US" sz="2000" b="1" dirty="0" smtClean="0">
                <a:latin typeface="Arial Narrow" pitchFamily="34" charset="0"/>
              </a:rPr>
              <a:t>     mounted so as not to detect the</a:t>
            </a:r>
            <a:br>
              <a:rPr lang="en-US" sz="2000" b="1" dirty="0" smtClean="0">
                <a:latin typeface="Arial Narrow" pitchFamily="34" charset="0"/>
              </a:rPr>
            </a:br>
            <a:r>
              <a:rPr lang="en-US" sz="2000" b="1" dirty="0" smtClean="0">
                <a:latin typeface="Arial Narrow" pitchFamily="34" charset="0"/>
              </a:rPr>
              <a:t>     ground or parts of the equipment</a:t>
            </a:r>
            <a:endParaRPr lang="en-US" sz="2400" b="1" dirty="0">
              <a:latin typeface="Arial Narrow" pitchFamily="34" charset="0"/>
            </a:endParaRPr>
          </a:p>
        </p:txBody>
      </p:sp>
      <p:sp>
        <p:nvSpPr>
          <p:cNvPr id="13" name="Subtitle 8"/>
          <p:cNvSpPr txBox="1">
            <a:spLocks/>
          </p:cNvSpPr>
          <p:nvPr/>
        </p:nvSpPr>
        <p:spPr bwMode="auto">
          <a:xfrm>
            <a:off x="640105" y="2801931"/>
            <a:ext cx="2865095"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Cannot discriminate </a:t>
            </a:r>
            <a:br>
              <a:rPr lang="en-US" sz="2000" b="1" dirty="0" smtClean="0">
                <a:latin typeface="Arial Narrow" pitchFamily="34" charset="0"/>
              </a:rPr>
            </a:br>
            <a:r>
              <a:rPr lang="en-US" sz="2000" b="1" dirty="0" smtClean="0">
                <a:latin typeface="Arial Narrow" pitchFamily="34" charset="0"/>
              </a:rPr>
              <a:t>     among ‘objects’</a:t>
            </a: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421117"/>
            <a:ext cx="301749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Detection triggers alarm</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 name="Picture 1" descr="K5000.png" title="Picture of sonar system"/>
          <p:cNvPicPr>
            <a:picLocks noChangeAspect="1"/>
          </p:cNvPicPr>
          <p:nvPr/>
        </p:nvPicPr>
        <p:blipFill>
          <a:blip r:embed="rId7"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4358910" y="2436763"/>
            <a:ext cx="4713812" cy="3067320"/>
          </a:xfrm>
          <a:prstGeom prst="rect">
            <a:avLst/>
          </a:prstGeom>
          <a:ln>
            <a:noFill/>
          </a:ln>
          <a:effectLst/>
        </p:spPr>
      </p:pic>
      <p:sp>
        <p:nvSpPr>
          <p:cNvPr id="15" name="Subtitle 8"/>
          <p:cNvSpPr txBox="1">
            <a:spLocks/>
          </p:cNvSpPr>
          <p:nvPr/>
        </p:nvSpPr>
        <p:spPr bwMode="auto">
          <a:xfrm>
            <a:off x="640105" y="3832228"/>
            <a:ext cx="286509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Operator hears ‘false alarms,  when object is not a hazard</a:t>
            </a:r>
          </a:p>
          <a:p>
            <a:pPr marL="0" lvl="1">
              <a:lnSpc>
                <a:spcPts val="2200"/>
              </a:lnSpc>
              <a:buSzPct val="50000"/>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pPr>
            <a:endParaRPr lang="en-US" sz="2400" b="1" dirty="0">
              <a:latin typeface="Arial Narrow" pitchFamily="34" charset="0"/>
            </a:endParaRPr>
          </a:p>
        </p:txBody>
      </p:sp>
      <p:grpSp>
        <p:nvGrpSpPr>
          <p:cNvPr id="3" name="Group 2" title="Picture of course title Technology Solutions preventing runovers and backovers in roadway construction"/>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Technology Solutions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logo"/>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work zone safety"/>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Detect person or object entering field, sound alarm</a:t>
            </a: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Sonar Systems</a:t>
            </a:r>
          </a:p>
        </p:txBody>
      </p:sp>
      <p:sp>
        <p:nvSpPr>
          <p:cNvPr id="12" name="5-Point Star 11" title="Picture of five point decorative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hidden="1"/>
          <p:cNvSpPr>
            <a:spLocks noGrp="1"/>
          </p:cNvSpPr>
          <p:nvPr>
            <p:ph type="title"/>
          </p:nvPr>
        </p:nvSpPr>
        <p:spPr>
          <a:xfrm>
            <a:off x="590937" y="-702455"/>
            <a:ext cx="8229600" cy="1143000"/>
          </a:xfrm>
        </p:spPr>
        <p:txBody>
          <a:bodyPr/>
          <a:lstStyle/>
          <a:p>
            <a:r>
              <a:rPr lang="en-US" dirty="0" smtClean="0"/>
              <a:t>Sonar systems</a:t>
            </a:r>
            <a:endParaRPr lang="en-US" dirty="0"/>
          </a:p>
        </p:txBody>
      </p:sp>
      <p:sp>
        <p:nvSpPr>
          <p:cNvPr id="16" name="Slide Number Placeholder 4"/>
          <p:cNvSpPr>
            <a:spLocks noGrp="1"/>
          </p:cNvSpPr>
          <p:nvPr>
            <p:ph type="sldNum" sz="quarter" idx="12"/>
          </p:nvPr>
        </p:nvSpPr>
        <p:spPr/>
        <p:txBody>
          <a:bodyPr/>
          <a:lstStyle/>
          <a:p>
            <a:pPr>
              <a:defRPr/>
            </a:pPr>
            <a:fld id="{991630E5-D2C6-4D54-9913-55C6C92AA029}" type="slidenum">
              <a:rPr lang="en-US" smtClean="0"/>
              <a:pPr>
                <a:defRPr/>
              </a:pPr>
              <a:t>9</a:t>
            </a:fld>
            <a:endParaRPr lang="en-US" dirty="0"/>
          </a:p>
        </p:txBody>
      </p:sp>
      <p:sp>
        <p:nvSpPr>
          <p:cNvPr id="17" name="Subtitle 8"/>
          <p:cNvSpPr txBox="1">
            <a:spLocks/>
          </p:cNvSpPr>
          <p:nvPr/>
        </p:nvSpPr>
        <p:spPr bwMode="auto">
          <a:xfrm>
            <a:off x="517525" y="2416386"/>
            <a:ext cx="3140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Challenges</a:t>
            </a:r>
          </a:p>
        </p:txBody>
      </p:sp>
      <p:sp>
        <p:nvSpPr>
          <p:cNvPr id="22" name="Subtitle 8"/>
          <p:cNvSpPr txBox="1">
            <a:spLocks/>
          </p:cNvSpPr>
          <p:nvPr/>
        </p:nvSpPr>
        <p:spPr bwMode="auto">
          <a:xfrm>
            <a:off x="636352" y="468676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Relatively short detection distance</a:t>
            </a:r>
            <a:endParaRPr lang="en-US" sz="2400" b="1" dirty="0">
              <a:latin typeface="Arial Narrow" pitchFamily="34" charset="0"/>
            </a:endParaRPr>
          </a:p>
        </p:txBody>
      </p:sp>
      <p:pic>
        <p:nvPicPr>
          <p:cNvPr id="33" name="Picture 32" descr="highway1.png" title="Picture of operator driving a road work truck"/>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73137" y="2385661"/>
            <a:ext cx="3951300" cy="3486150"/>
          </a:xfrm>
          <a:prstGeom prst="rect">
            <a:avLst/>
          </a:prstGeom>
          <a:ln>
            <a:solidFill>
              <a:schemeClr val="tx1"/>
            </a:solidFill>
          </a:ln>
          <a:effectLst>
            <a:outerShdw blurRad="50800" dist="76200" dir="2700000" algn="tl" rotWithShape="0">
              <a:prstClr val="black">
                <a:alpha val="40000"/>
              </a:prstClr>
            </a:outerShdw>
          </a:effectLst>
        </p:spPr>
      </p:pic>
      <p:pic>
        <p:nvPicPr>
          <p:cNvPr id="26" name="Picture 25" descr="Animation-radar.gif" title="Picture of sound waves"/>
          <p:cNvPicPr>
            <a:picLocks noChangeAspect="1"/>
          </p:cNvPicPr>
          <p:nvPr/>
        </p:nvPicPr>
        <p:blipFill>
          <a:blip r:embed="rId11" cstate="print"/>
          <a:stretch>
            <a:fillRect/>
          </a:stretch>
        </p:blipFill>
        <p:spPr>
          <a:xfrm>
            <a:off x="1394611" y="2736716"/>
            <a:ext cx="3581400" cy="2590800"/>
          </a:xfrm>
          <a:prstGeom prst="rect">
            <a:avLst/>
          </a:prstGeom>
        </p:spPr>
      </p:pic>
      <p:pic>
        <p:nvPicPr>
          <p:cNvPr id="27" name="Picture 26" descr="Animation-BEEP.gif" title="Picture of a sonar system beeping"/>
          <p:cNvPicPr>
            <a:picLocks noChangeAspect="1"/>
          </p:cNvPicPr>
          <p:nvPr/>
        </p:nvPicPr>
        <p:blipFill>
          <a:blip r:embed="rId12" cstate="print"/>
          <a:stretch>
            <a:fillRect/>
          </a:stretch>
        </p:blipFill>
        <p:spPr>
          <a:xfrm>
            <a:off x="5676493" y="2147518"/>
            <a:ext cx="3286125" cy="229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xit" presetSubtype="0" fill="hold"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0" presetClass="exit" presetSubtype="0" fill="hold" nodeType="with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P spid="9" grpId="0"/>
      <p:bldP spid="10" grpId="0"/>
      <p:bldP spid="12" grpId="0" animBg="1"/>
      <p:bldP spid="17"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9996</TotalTime>
  <Words>1677</Words>
  <Application>Microsoft Office PowerPoint</Application>
  <PresentationFormat>On-screen Show (4:3)</PresentationFormat>
  <Paragraphs>240</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Technology solutions</vt:lpstr>
      <vt:lpstr>Course disclaimer  </vt:lpstr>
      <vt:lpstr>Six technologies to prevent runovers and backovers</vt:lpstr>
      <vt:lpstr>terminology</vt:lpstr>
      <vt:lpstr>Proximity detection</vt:lpstr>
      <vt:lpstr>Collision avoidance approaches</vt:lpstr>
      <vt:lpstr>Considerations </vt:lpstr>
      <vt:lpstr>Camera systems</vt:lpstr>
      <vt:lpstr>Sonar systems</vt:lpstr>
      <vt:lpstr>Radar systems</vt:lpstr>
      <vt:lpstr>Radar and camera systems</vt:lpstr>
      <vt:lpstr>Tag systems</vt:lpstr>
      <vt:lpstr>Global positioning system</vt:lpstr>
      <vt:lpstr>Emerging technologies</vt:lpstr>
      <vt:lpstr>Additional work, considerations and resources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892</cp:revision>
  <cp:lastPrinted>2017-05-17T18:51:24Z</cp:lastPrinted>
  <dcterms:created xsi:type="dcterms:W3CDTF">2013-10-16T13:38:14Z</dcterms:created>
  <dcterms:modified xsi:type="dcterms:W3CDTF">2017-07-14T18:02:36Z</dcterms:modified>
</cp:coreProperties>
</file>