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2" r:id="rId2"/>
    <p:sldId id="293" r:id="rId3"/>
    <p:sldId id="320" r:id="rId4"/>
    <p:sldId id="294" r:id="rId5"/>
    <p:sldId id="295" r:id="rId6"/>
    <p:sldId id="296" r:id="rId7"/>
    <p:sldId id="297" r:id="rId8"/>
    <p:sldId id="298" r:id="rId9"/>
    <p:sldId id="299" r:id="rId10"/>
    <p:sldId id="300" r:id="rId11"/>
    <p:sldId id="301" r:id="rId12"/>
    <p:sldId id="302" r:id="rId13"/>
    <p:sldId id="303" r:id="rId14"/>
    <p:sldId id="305" r:id="rId15"/>
    <p:sldId id="306" r:id="rId16"/>
    <p:sldId id="307" r:id="rId17"/>
    <p:sldId id="308" r:id="rId18"/>
    <p:sldId id="309" r:id="rId19"/>
    <p:sldId id="310" r:id="rId20"/>
    <p:sldId id="311" r:id="rId21"/>
    <p:sldId id="312" r:id="rId22"/>
    <p:sldId id="313" r:id="rId23"/>
    <p:sldId id="318" r:id="rId24"/>
    <p:sldId id="319" r:id="rId25"/>
    <p:sldId id="314" r:id="rId26"/>
    <p:sldId id="315" r:id="rId27"/>
    <p:sldId id="316" r:id="rId28"/>
    <p:sldId id="317" r:id="rId29"/>
    <p:sldId id="321"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7" autoAdjust="0"/>
    <p:restoredTop sz="91212" autoAdjust="0"/>
  </p:normalViewPr>
  <p:slideViewPr>
    <p:cSldViewPr>
      <p:cViewPr>
        <p:scale>
          <a:sx n="70" d="100"/>
          <a:sy n="70" d="100"/>
        </p:scale>
        <p:origin x="-1686"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62388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rPr>
              <a:t>The first step</a:t>
            </a:r>
            <a:r>
              <a:rPr lang="en-US" b="0" baseline="0" dirty="0" smtClean="0">
                <a:latin typeface="Arial" pitchFamily="34" charset="0"/>
              </a:rPr>
              <a:t> is to recognize the scope of the operation and each of the tasks that will be performed.  Based on these planned operations, the contractor will identify personnel who will be involved.</a:t>
            </a:r>
            <a:endParaRPr lang="en-US" b="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rPr>
              <a:t>The next step is to review the site plan.  Identify</a:t>
            </a:r>
            <a:r>
              <a:rPr lang="en-US" b="0" baseline="0" dirty="0" smtClean="0">
                <a:latin typeface="Arial" pitchFamily="34" charset="0"/>
              </a:rPr>
              <a:t> what will take place and where.  Is there space for workers to park cars and safely access the work area?  Where will restrooms, water coolers and break areas be located?  What equipment will be on sight?  How many workers are needed to operate the equipment?  What work will be done by workers on foot?  Can they be physically separated from equipment operating areas and vehicle travel paths?  How is the TTCP organized?  Are workers sufficiently protected by the TTCP?  By asking and answering these questions, you will begin to formulate your internal traffic control plan.</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rPr>
              <a:t>Next,</a:t>
            </a:r>
            <a:r>
              <a:rPr lang="en-US" b="0" baseline="0" dirty="0" smtClean="0">
                <a:latin typeface="Arial" pitchFamily="34" charset="0"/>
              </a:rPr>
              <a:t> you will need to assess how your work will proceed once operations begin.  How quickly will the operation move?  For example, earth moving and site preparation work may remain in the same location for weeks, even months.  Paving operations, particularly resurfacing, will move down the road more quickly.  How often will access and egress points need to be relocated?  How frequently will asphalt, aggregate or other materials be delivered to- or removed from the site?  By addressing these questions you will begin to understand how frequently your ITCP will need to change or be updated.</a:t>
            </a:r>
            <a:endParaRPr lang="en-US" b="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rPr>
              <a:t>The final phase</a:t>
            </a:r>
            <a:r>
              <a:rPr lang="en-US" b="0" baseline="0" dirty="0" smtClean="0">
                <a:latin typeface="Arial" pitchFamily="34" charset="0"/>
              </a:rPr>
              <a:t> in ITCP development is implementing the communications plan--including training.   Who will update the plan and stay in constant communication with site supervisors, foremen, subcontractors, workers, operators, etc.  The most challenging part of ITCP implementation will be communicating with drivers of delivery trucks (dump trucks) and other site visitors who are not direct employees of the contractor.  These communications can be difficult and require constant monitoring.</a:t>
            </a:r>
            <a:endParaRPr lang="en-US" b="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When developing  your plan,</a:t>
            </a:r>
            <a:r>
              <a:rPr lang="en-US" b="0" baseline="0" dirty="0" smtClean="0"/>
              <a:t> take into consideration activities that support the main operation.  For example, if the operation is laying asphalt, consider how rollers will be watered, asphalt will be sampled, etc.  The key element to consider is the coordination  of worker and equipment movements during these support operations.</a:t>
            </a:r>
            <a:endParaRPr lang="en-US" b="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you have the basic work area drawn out, plot where workers on foot and construction equipment will operate.  Next plot the path of vehicles approaching and leaving the operation.  Show on the drawing areas where ground workers are to avoid (worker-free-zones) and the path workers will take to complete their duties, check on materials, etc.  Finally, plot the location of overhead and underground utilities, storage and staging areas, and any other known obstacle or hazard.  This process creates the ITCP diagram, which can be used to show workers, equipment operators, dump truck drivers, and others how workers on foot and equipment will move about the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Remember, the main goal of the ITCP --- to the extent possible—is to remove workers from the risk of being struck by construction vehicles and equipment.  To do this, layout on the ITCP diagram equipment paths and worker free zones.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that the ITCP diagram is drawn up, create plan notes to explain important aspects of the diagram (such as worker-free zones) and any other site-specific safety points (such as on-site speed limits, spotting instructions for overhead power lines, or instructions for the ticket taker to stay on the driver’s side of dump trucks).  Explain in the notes if special signage will be used to direct construction vehicles inside the work space.</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no specific ITCP signs.  Any type of signage that displays</a:t>
            </a:r>
            <a:r>
              <a:rPr lang="en-US" baseline="0" dirty="0" smtClean="0"/>
              <a:t> direction to workers on foot or vehicles can be used, however.  Before a new path, walkway, detour or temporary route is opened, intended signage should be in place.  Signs required by road conditions or restrictions should be removed when those conditions are no longer necessary.  If signs are used, care must be given to ensure ITCP signs do not confuse passing motorists for whom the signs are not intended.  Signs should only be used where justified and should not be seen by passing motorists.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b="0" dirty="0" smtClean="0">
                <a:latin typeface="Arial" pitchFamily="34" charset="0"/>
              </a:rPr>
              <a:t>This sample site diagram.  The drawing shows an asphalt paving operation.  The delivery trucks enter the job site, then approach the work site from behind the paving operation,</a:t>
            </a:r>
            <a:r>
              <a:rPr lang="en-US" b="0" baseline="0" dirty="0" smtClean="0">
                <a:latin typeface="Arial" pitchFamily="34" charset="0"/>
              </a:rPr>
              <a:t> drive along side the operation until they are in front.  The dump truck then crosses in front of the paver and other dump trucks waiting for its turn in the queue.  When the space is clear between the paver and dump truck, the truck backs a minimum distance and unloads its asphalt into the hopper. </a:t>
            </a:r>
            <a:r>
              <a:rPr lang="en-US" dirty="0" smtClean="0"/>
              <a:t>Trucks leaving the paver use the middle lane to a turn-around point, then came back using the right hand (lowest lane on slide) lane.</a:t>
            </a:r>
          </a:p>
          <a:p>
            <a:pPr defTabSz="966529">
              <a:defRPr/>
            </a:pPr>
            <a:endParaRPr lang="en-US" b="0" baseline="0" dirty="0" smtClean="0">
              <a:latin typeface="Arial" pitchFamily="34" charset="0"/>
            </a:endParaRPr>
          </a:p>
          <a:p>
            <a:pPr defTabSz="966529">
              <a:defRPr/>
            </a:pPr>
            <a:r>
              <a:rPr lang="en-US" b="0" baseline="0" dirty="0" smtClean="0">
                <a:latin typeface="Arial" pitchFamily="34" charset="0"/>
              </a:rPr>
              <a:t>Though this drawing uses graphics, an ITCP</a:t>
            </a:r>
            <a:r>
              <a:rPr lang="en-US" b="0" dirty="0" smtClean="0">
                <a:latin typeface="Arial" pitchFamily="34" charset="0"/>
              </a:rPr>
              <a:t> can be created with simple drawings on a piece of paper.  In fact, because conditions change on a daily basis, and even several times during the day, site diagrams need to be simple to understand and easy to modify.</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Here is another simple example of how internal traffic control might be set up.  This is a fairly common situation where there would be a need to move material from a pile into a dump truck.  The loader picks up a load, backs up, then goes forward to dump it into the truck. The idea here is of course to keep workers on foot out of the path of the loader.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a very basic paving operation.  In this situation, workers on foot</a:t>
            </a:r>
            <a:r>
              <a:rPr lang="en-US" baseline="0" dirty="0" smtClean="0"/>
              <a:t> are working around a paving machine, followed by a roller.  The truck carrying asphalt enters the work space from the traffic space, backs up to the paver, empties its load, then exits the work space.  What are the critical/dangerous tasks during this operation that are most likely to place workers on foot in an hazardous situation?  What changes can be implemented to improve 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is an internal traffic control plan, or an ITCP?  We are all familiar</a:t>
            </a:r>
            <a:r>
              <a:rPr lang="en-US" baseline="0" dirty="0" smtClean="0"/>
              <a:t> with the cones, barrels and signs that are guide motorists so that they can safely travel through work zones.  </a:t>
            </a:r>
            <a:r>
              <a:rPr lang="en-US" dirty="0" smtClean="0"/>
              <a:t>The internal traffic control plan (ITCP) is a process that project managers and others who have production responsibility for roadway construction projects can use to coordinate and control the flow of construction vehicles, equipment, and workers operating in close proximity within the work space to ensure the safety of workers.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ITCP organizes work activity inside the work zone to minimize the risk of workers being struck by operating equipment.  T</a:t>
            </a:r>
            <a:r>
              <a:rPr lang="en-US" b="0" dirty="0" smtClean="0">
                <a:latin typeface="Arial" pitchFamily="34" charset="0"/>
              </a:rPr>
              <a:t>he area where construction work takes place is shown on temporary</a:t>
            </a:r>
            <a:r>
              <a:rPr lang="en-US" b="0" baseline="0" dirty="0" smtClean="0">
                <a:latin typeface="Arial" pitchFamily="34" charset="0"/>
              </a:rPr>
              <a:t> traffic control</a:t>
            </a:r>
            <a:r>
              <a:rPr lang="en-US" b="0" dirty="0" smtClean="0">
                <a:latin typeface="Arial" pitchFamily="34" charset="0"/>
              </a:rPr>
              <a:t> plans and MUTCD</a:t>
            </a:r>
            <a:r>
              <a:rPr lang="en-US" b="0" baseline="0" dirty="0" smtClean="0">
                <a:latin typeface="Arial" pitchFamily="34" charset="0"/>
              </a:rPr>
              <a:t> “typical applications” </a:t>
            </a:r>
            <a:r>
              <a:rPr lang="en-US" b="0" dirty="0" smtClean="0">
                <a:latin typeface="Arial" pitchFamily="34" charset="0"/>
              </a:rPr>
              <a:t>as a hatched box.  Internal traffic control plans fill in the details on how construction traffic should be set up inside this hatched box</a:t>
            </a:r>
            <a:r>
              <a:rPr lang="en-US" b="1" dirty="0" smtClean="0">
                <a:latin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 the class into groups of up to 6 students.</a:t>
            </a:r>
            <a:r>
              <a:rPr lang="en-US" baseline="0" dirty="0" smtClean="0"/>
              <a:t> Provide the paper exercise to each group. Provide additional blank pages and a Sharpie marker. Explain to the groups that each group will create an ITCP for the work project in the example or for another project of their choice. Tell them to draw a legible plan because you will scan it for presentation to the class. As the groups finish, scan each ITCP in turn. Using the scanned image on the screen, have a member of each group come to the front and explain the ITCP to the class. The class can ask questions and critique each plan.</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safety</a:t>
            </a:r>
            <a:r>
              <a:rPr lang="en-US" baseline="0" dirty="0" smtClean="0"/>
              <a:t> officer, foremen and supervisors are all responsible for maintaining work zone work zone compliance and should be able to warn workers on foot or vehicle operators of violations concerning the ITCP.  ITCP notes become site audit tools that will assist supervisors in auditing the success of their safety program.  Warning should be given to workers who stray from assigned positions, vehicle operators in pedestrian worker zones or truck drivers moving at speeds over the site speed limit.  Violations should be treated as violations of other company safety policies.</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access points</a:t>
            </a:r>
            <a:r>
              <a:rPr lang="en-US" baseline="0" dirty="0" smtClean="0"/>
              <a:t> can be controlled, truck drivers and site visitors should be briefed or given and ITCP map showing how to enter the project site, paths to follow, where to stop for staging, and how the spotter will guide them.  Truck drivers should also be briefed on procedures for leaving the work space and re-entering the traffic stream.  A basic set of guidelines and rules should be developed for all truck drivers to follow when on-site.  This would be supplemented with daily updates.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ITCP</a:t>
            </a:r>
            <a:r>
              <a:rPr lang="en-US" baseline="0" dirty="0" smtClean="0"/>
              <a:t> should be considered from the very beginning of a project because some important elements--such as the size of the work space--will be dictated by the amount of right-of-way, number of lane closures, etc.  To facilitate proper separation between workers on foot and mobile equipment, adequate space is necessary.  If such considerations are not anticipated from the beginning, it will be more difficult to organize a complete ITCP.  </a:t>
            </a:r>
          </a:p>
          <a:p>
            <a:endParaRPr lang="en-US" baseline="0" dirty="0" smtClean="0"/>
          </a:p>
          <a:p>
            <a:r>
              <a:rPr lang="en-US" dirty="0" smtClean="0"/>
              <a:t>The first phase (design) is when the project is first bid and won, a general plan should be created at that point. The second phase (planning) takes place when projects are being laid out, the original plan is flushed out into phases and plans are developed for those phases. The third phase (pre-construction) is the week before the work begins.  In that phase any additional modification should be added to that plan like other activities on site or changes to internal traffic in the plan. The final phase (construction) begins the day of construction, any final changes need to be communicated to everyone on site that day. Phase 1 involves the DOT traffic engineer, site superintendent, safety professional, and other project managers. The second phase involves the DOT inspector (optional), site superintendent, safety professional, foreman, truck boss (optional), and other management personnel on site. The third phase involves the DOT inspector, safety professional, foreman, truck boss, key truck drivers, key workers, and QA/QC. The final phase involves everyone on site that day.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 and local agencies have significant influence on decisions made during early planning of a project that impact the options available to the contractor when developing an ITCP.  For example, planners can ensure the project has access and egress points that are not encumbered by roadway geometry or structures such as bridges.  Forethought to ITCP needs will impact the amount of right-of-way obtained for acceleration/deceleration lanes, access/egress points, and parking and staging of vehicles.  Some consideration may be allowed for contractor selection based on past safety performance.</a:t>
            </a:r>
          </a:p>
          <a:p>
            <a:endParaRPr lang="en-US" baseline="0" dirty="0" smtClean="0"/>
          </a:p>
          <a:p>
            <a:r>
              <a:rPr lang="en-US" baseline="0" dirty="0" smtClean="0"/>
              <a:t>Such consideration during the planning phase is being encouraged by OSHA and other organizations under the concept of “Prevention through Design.”  It should be noted, however, it is NEVER too late to set up and ITCP.  Even if such a plan is conceived when construction is underway, many ITCP concepts can be employed to improve worker 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Contractor Planning Phase</a:t>
            </a:r>
            <a:r>
              <a:rPr lang="en-US" baseline="0" dirty="0" smtClean="0"/>
              <a:t> is an ideal time to negotiate responsibility for executing certain elements of the ITCP.  Duties can be allocated to the roadway owner, project engineer, superintendent, foremen and other personnel.  Risk can be properly allocated and process can be assigned such as participation in safety m</a:t>
            </a:r>
            <a:r>
              <a:rPr lang="en-US" dirty="0" smtClean="0"/>
              <a:t>eetings, how and if law enforcement will be used, location of access and egress points, and the amount of lane encroachments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ITCP is implemented during</a:t>
            </a:r>
            <a:r>
              <a:rPr lang="en-US" baseline="0" dirty="0" smtClean="0"/>
              <a:t> the construction phase. </a:t>
            </a:r>
            <a:r>
              <a:rPr lang="en-US" dirty="0" smtClean="0"/>
              <a:t>The ITCP should</a:t>
            </a:r>
            <a:r>
              <a:rPr lang="en-US" baseline="0" dirty="0" smtClean="0"/>
              <a:t> be part of the project’s safety plan.  The site supervisor/foreman should oversee implementation and will likely develop the site plan.  As noted, foremen, supervisors, lead persons and others are crucial for plan implementation and should be taught the principles of safe construction traffic control.  They will be in charge of daily set-up and monitoring of the ITCP. </a:t>
            </a:r>
            <a:r>
              <a:rPr lang="en-US" sz="1200" kern="1200" dirty="0" smtClean="0">
                <a:solidFill>
                  <a:schemeClr val="tx1"/>
                </a:solidFill>
                <a:latin typeface="+mn-lt"/>
                <a:ea typeface="+mn-ea"/>
                <a:cs typeface="+mn-cs"/>
              </a:rPr>
              <a:t>Responsibilities for key personnel are assigned and any remaining training is conducted during this phase. </a:t>
            </a:r>
            <a:r>
              <a:rPr lang="en-US" baseline="0" dirty="0" smtClean="0"/>
              <a:t>Onsite workers are provided training in both overall ITCP concepts and specific implementation elements at their assigned work area.  To function properly, the ITCP must be reviewed and modified each day before the beginning of each shift so employees can receive instruction on how it will be implemented that day.  In addition, ITCPs may be modified more frequently as conditions change throughout the day.</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good communications plan is essential during the construction phase.  A process must be engaged to coordinate the ITCP and site conditions among all those who will enter the work space.  At this point, subcontractors will need to be engaged as their operations will be impacted by the creation and implementation of the ITCP. </a:t>
            </a:r>
            <a:r>
              <a:rPr lang="en-US" b="0" dirty="0" smtClean="0">
                <a:latin typeface="Arial" pitchFamily="34" charset="0"/>
              </a:rPr>
              <a:t>When seeking to identify all those impacted by the ITCP, it is imperative</a:t>
            </a:r>
            <a:r>
              <a:rPr lang="en-US" b="0" baseline="0" dirty="0" smtClean="0">
                <a:latin typeface="Arial" pitchFamily="34" charset="0"/>
              </a:rPr>
              <a:t> that all subcontractors and their operations are considered and educated about the program.  A failure by one subcontractor can impact the safety and production of the entire site.</a:t>
            </a:r>
            <a:endParaRPr lang="en-US" b="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notes are critical to execution of the plan.  They should include specific</a:t>
            </a:r>
            <a:r>
              <a:rPr lang="en-US" baseline="0" dirty="0" smtClean="0"/>
              <a:t> elements such as vehicle speed limits in the work space, near workers; how to identify and locate employees taking tickets; requirements for drivers to keep their window down (when appropriate) so they can hear site sounds and warnings.  These notes become site audit tools that will assist supervisors in auditing the success of their safety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legend explains the symbols used on the ITCP diagram. Standard symbols are based on those used in the MUTCD. However, additional details on classes of personnel and vehicle types are needed in developing an ITCP for a paving operation.  In this example, t</a:t>
            </a:r>
            <a:r>
              <a:rPr lang="en-US" dirty="0" smtClean="0"/>
              <a:t>he orange hatched area is a worker-free zone which we will go over later.  The orange circle is a construction barrel; the icon below that is a grader.  A dump truck with a black bed is a full truck, while the dump truck with a yellow bed is an empty truck.  The icon up in the right corner is a paver and the icon below that is the roller.  The other icons on this slide are a tack truck, a water truck and a passenger car. </a:t>
            </a:r>
            <a:r>
              <a:rPr lang="en-US" sz="1200" kern="1200" baseline="0" dirty="0" smtClean="0">
                <a:solidFill>
                  <a:schemeClr val="tx1"/>
                </a:solidFill>
                <a:latin typeface="+mn-lt"/>
                <a:ea typeface="+mn-ea"/>
                <a:cs typeface="+mn-cs"/>
              </a:rPr>
              <a:t>  The key may also be hand drawn.  The important thing is that you provide a key so someone reading the diagram understands the symbols you have used.</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6.wmf"/><Relationship Id="rId1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33.wmf"/><Relationship Id="rId12" Type="http://schemas.openxmlformats.org/officeDocument/2006/relationships/oleObject" Target="../embeddings/oleObject4.bin"/><Relationship Id="rId17" Type="http://schemas.openxmlformats.org/officeDocument/2006/relationships/image" Target="../media/image38.wmf"/><Relationship Id="rId2" Type="http://schemas.openxmlformats.org/officeDocument/2006/relationships/slideLayout" Target="../slideLayouts/slideLayout6.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5.wmf"/><Relationship Id="rId5" Type="http://schemas.openxmlformats.org/officeDocument/2006/relationships/image" Target="../media/image2.png"/><Relationship Id="rId15" Type="http://schemas.openxmlformats.org/officeDocument/2006/relationships/image" Target="../media/image37.wmf"/><Relationship Id="rId10" Type="http://schemas.openxmlformats.org/officeDocument/2006/relationships/oleObject" Target="../embeddings/oleObject3.bin"/><Relationship Id="rId19" Type="http://schemas.openxmlformats.org/officeDocument/2006/relationships/image" Target="../media/image39.wmf"/><Relationship Id="rId4" Type="http://schemas.openxmlformats.org/officeDocument/2006/relationships/image" Target="../media/image1.png"/><Relationship Id="rId9" Type="http://schemas.openxmlformats.org/officeDocument/2006/relationships/image" Target="../media/image34.wmf"/><Relationship Id="rId1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3.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jpe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1.png"/><Relationship Id="rId7" Type="http://schemas.openxmlformats.org/officeDocument/2006/relationships/image" Target="../media/image58.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2.png"/><Relationship Id="rId9" Type="http://schemas.openxmlformats.org/officeDocument/2006/relationships/image" Target="../media/image60.wmf"/></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68.gif"/><Relationship Id="rId3" Type="http://schemas.openxmlformats.org/officeDocument/2006/relationships/image" Target="../media/image1.png"/><Relationship Id="rId7"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2.png"/><Relationship Id="rId9" Type="http://schemas.openxmlformats.org/officeDocument/2006/relationships/image" Target="../media/image69.wmf"/></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2.png"/><Relationship Id="rId3" Type="http://schemas.openxmlformats.org/officeDocument/2006/relationships/image" Target="../media/image70.jpeg"/><Relationship Id="rId7" Type="http://schemas.openxmlformats.org/officeDocument/2006/relationships/image" Target="../media/image74.png"/><Relationship Id="rId12"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1.png"/><Relationship Id="rId7" Type="http://schemas.openxmlformats.org/officeDocument/2006/relationships/image" Target="../media/image81.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2.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1.emf"/><Relationship Id="rId5" Type="http://schemas.openxmlformats.org/officeDocument/2006/relationships/image" Target="../media/image80.gif"/><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wmf"/><Relationship Id="rId10" Type="http://schemas.openxmlformats.org/officeDocument/2006/relationships/image" Target="../media/image86.jpeg"/><Relationship Id="rId4" Type="http://schemas.openxmlformats.org/officeDocument/2006/relationships/image" Target="../media/image2.png"/><Relationship Id="rId9" Type="http://schemas.openxmlformats.org/officeDocument/2006/relationships/image" Target="../media/image8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87.emf"/><Relationship Id="rId4" Type="http://schemas.openxmlformats.org/officeDocument/2006/relationships/package" Target="../embeddings/Microsoft_PowerPoint_Slide1.sldx"/></Relationships>
</file>

<file path=ppt/slides/_rels/slide24.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2.png"/><Relationship Id="rId4" Type="http://schemas.openxmlformats.org/officeDocument/2006/relationships/image" Target="../media/image90.jpe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8.jpeg"/><Relationship Id="rId10" Type="http://schemas.openxmlformats.org/officeDocument/2006/relationships/image" Target="../media/image5.wmf"/><Relationship Id="rId4" Type="http://schemas.openxmlformats.org/officeDocument/2006/relationships/image" Target="../media/image17.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7.w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8" name="Group 7" title="Picture developing an internal traffic control plan for roadway construction title"/>
          <p:cNvGrpSpPr/>
          <p:nvPr/>
        </p:nvGrpSpPr>
        <p:grpSpPr>
          <a:xfrm>
            <a:off x="685800" y="1905000"/>
            <a:ext cx="7620000" cy="4343400"/>
            <a:chOff x="685800" y="1905000"/>
            <a:chExt cx="7620000" cy="4343400"/>
          </a:xfrm>
        </p:grpSpPr>
        <p:sp>
          <p:nvSpPr>
            <p:cNvPr id="9" name="Subtitle 8"/>
            <p:cNvSpPr txBox="1">
              <a:spLocks/>
            </p:cNvSpPr>
            <p:nvPr/>
          </p:nvSpPr>
          <p:spPr bwMode="auto">
            <a:xfrm>
              <a:off x="685800" y="1905000"/>
              <a:ext cx="7467600"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bg2">
                      <a:lumMod val="10000"/>
                    </a:schemeClr>
                  </a:solidFill>
                  <a:latin typeface="Calibri" pitchFamily="34" charset="0"/>
                </a:rPr>
                <a:t>  </a:t>
              </a:r>
              <a:r>
                <a:rPr lang="en-US" sz="40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Developing An</a:t>
              </a: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for Roadway Construction</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sp>
          <p:nvSpPr>
            <p:cNvPr id="10" name="Subtitle 8"/>
            <p:cNvSpPr txBox="1">
              <a:spLocks/>
            </p:cNvSpPr>
            <p:nvPr/>
          </p:nvSpPr>
          <p:spPr bwMode="auto">
            <a:xfrm>
              <a:off x="838200" y="28194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Internal Traffic </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Control Plan</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11" name="Title 10" hidden="1"/>
          <p:cNvSpPr>
            <a:spLocks noGrp="1"/>
          </p:cNvSpPr>
          <p:nvPr>
            <p:ph type="title"/>
          </p:nvPr>
        </p:nvSpPr>
        <p:spPr>
          <a:xfrm>
            <a:off x="475211" y="-521557"/>
            <a:ext cx="8229600" cy="1143000"/>
          </a:xfrm>
        </p:spPr>
        <p:txBody>
          <a:bodyPr>
            <a:normAutofit fontScale="90000"/>
          </a:bodyPr>
          <a:lstStyle/>
          <a:p>
            <a:r>
              <a:rPr lang="en-US" dirty="0" smtClean="0"/>
              <a:t>Developing an internal traffic control plan for roadway construction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3"/>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TCP01.png" title="Picture of ITCP dia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057400"/>
            <a:ext cx="5257800" cy="3671697"/>
          </a:xfrm>
          <a:prstGeom prst="rect">
            <a:avLst/>
          </a:prstGeom>
          <a:ln w="9525">
            <a:solidFill>
              <a:srgbClr val="333300"/>
            </a:solidFill>
          </a:ln>
          <a:effectLst>
            <a:outerShdw blurRad="50800" dist="76200" dir="2700000" algn="tl" rotWithShape="0">
              <a:prstClr val="black">
                <a:alpha val="40000"/>
              </a:prstClr>
            </a:outerShdw>
          </a:effectLst>
        </p:spPr>
      </p:pic>
      <p:pic>
        <p:nvPicPr>
          <p:cNvPr id="19" name="Picture 18" descr="older-workers-man-at-laptop-computer-(3).png" title="Picture of a man looking at a compu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1371600"/>
            <a:ext cx="5105401" cy="4953001"/>
          </a:xfrm>
          <a:prstGeom prst="rect">
            <a:avLst/>
          </a:prstGeom>
          <a:ln>
            <a:solidFill>
              <a:schemeClr val="tx1"/>
            </a:solidFill>
          </a:ln>
          <a:effectLst>
            <a:outerShdw blurRad="50800" dist="76200" dir="2700000" algn="tl" rotWithShape="0">
              <a:prstClr val="black">
                <a:alpha val="40000"/>
              </a:prstClr>
            </a:outerShdw>
          </a:effectLst>
        </p:spPr>
      </p:pic>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effectLst>
                  <a:outerShdw blurRad="50800" dist="38100" dir="5400000" algn="t" rotWithShape="0">
                    <a:prstClr val="black">
                      <a:alpha val="40000"/>
                    </a:prstClr>
                  </a:outerShdw>
                </a:effectLst>
                <a:latin typeface="Calibri" pitchFamily="34" charset="0"/>
              </a:rPr>
              <a:t>What Are the ITCP Elements?</a:t>
            </a:r>
            <a:endParaRPr lang="en-US" sz="2400" b="1" dirty="0">
              <a:solidFill>
                <a:schemeClr val="bg2">
                  <a:lumMod val="10000"/>
                </a:schemeClr>
              </a:solidFill>
              <a:effectLst>
                <a:outerShdw blurRad="50800" dist="38100" dir="5400000" algn="t" rotWithShape="0">
                  <a:prstClr val="black">
                    <a:alpha val="40000"/>
                  </a:prstClr>
                </a:outerShdw>
              </a:effectLst>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effectLst>
                  <a:outerShdw blurRad="50800" dist="38100" dir="5400000" algn="t" rotWithShape="0">
                    <a:prstClr val="black">
                      <a:alpha val="40000"/>
                    </a:prstClr>
                  </a:outerShdw>
                </a:effectLst>
                <a:latin typeface="Arial Narrow" pitchFamily="34" charset="0"/>
              </a:rPr>
              <a:t>ITCP Diagram(s)</a:t>
            </a:r>
          </a:p>
        </p:txBody>
      </p:sp>
      <p:sp>
        <p:nvSpPr>
          <p:cNvPr id="12" name="Subtitle 8"/>
          <p:cNvSpPr txBox="1">
            <a:spLocks/>
          </p:cNvSpPr>
          <p:nvPr/>
        </p:nvSpPr>
        <p:spPr bwMode="auto">
          <a:xfrm>
            <a:off x="507273" y="251460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effectLst>
                  <a:outerShdw blurRad="50800" dist="38100" dir="5400000" algn="t" rotWithShape="0">
                    <a:prstClr val="black">
                      <a:alpha val="40000"/>
                    </a:prstClr>
                  </a:outerShdw>
                </a:effectLst>
                <a:latin typeface="Arial Narrow" pitchFamily="34" charset="0"/>
              </a:rPr>
              <a:t>ITCP Notes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640105" y="285664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effectLst>
                  <a:outerShdw blurRad="50800" dist="38100" dir="5400000" algn="t" rotWithShape="0">
                    <a:prstClr val="black">
                      <a:alpha val="40000"/>
                    </a:prstClr>
                  </a:outerShdw>
                </a:effectLst>
                <a:latin typeface="Arial Narrow" pitchFamily="34" charset="0"/>
              </a:rPr>
              <a:t>Injury Reduction Measures</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333379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effectLst>
                  <a:outerShdw blurRad="50800" dist="38100" dir="5400000" algn="t" rotWithShape="0">
                    <a:prstClr val="black">
                      <a:alpha val="40000"/>
                    </a:prstClr>
                  </a:outerShdw>
                </a:effectLst>
                <a:latin typeface="Arial Narrow" pitchFamily="34" charset="0"/>
              </a:rPr>
              <a:t>Site Specific Conditions/Provisions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0105" y="37338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effectLst>
                  <a:outerShdw blurRad="50800" dist="38100" dir="5400000" algn="t" rotWithShape="0">
                    <a:prstClr val="black">
                      <a:alpha val="40000"/>
                    </a:prstClr>
                  </a:outerShdw>
                </a:effectLst>
                <a:latin typeface="Arial Narrow" pitchFamily="34" charset="0"/>
              </a:rPr>
              <a:t>Duties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419335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effectLst>
                  <a:outerShdw blurRad="50800" dist="38100" dir="5400000" algn="t" rotWithShape="0">
                    <a:prstClr val="black">
                      <a:alpha val="40000"/>
                    </a:prstClr>
                  </a:outerShdw>
                </a:effectLst>
                <a:latin typeface="Arial Narrow" pitchFamily="34" charset="0"/>
              </a:rPr>
              <a:t>Equipment/Personnel List</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464185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effectLst>
                  <a:outerShdw blurRad="50800" dist="38100" dir="5400000" algn="t" rotWithShape="0">
                    <a:prstClr val="black">
                      <a:alpha val="40000"/>
                    </a:prstClr>
                  </a:outerShdw>
                </a:effectLst>
                <a:latin typeface="Arial Narrow" pitchFamily="34" charset="0"/>
              </a:rPr>
              <a:t>Notes on Safety Points</a:t>
            </a:r>
          </a:p>
        </p:txBody>
      </p:sp>
      <p:sp>
        <p:nvSpPr>
          <p:cNvPr id="21" name="Title 20" hidden="1"/>
          <p:cNvSpPr>
            <a:spLocks noGrp="1"/>
          </p:cNvSpPr>
          <p:nvPr>
            <p:ph type="title"/>
          </p:nvPr>
        </p:nvSpPr>
        <p:spPr>
          <a:xfrm>
            <a:off x="517525" y="-806712"/>
            <a:ext cx="8229600" cy="1143000"/>
          </a:xfrm>
        </p:spPr>
        <p:txBody>
          <a:bodyPr/>
          <a:lstStyle/>
          <a:p>
            <a:r>
              <a:rPr lang="en-US" dirty="0" smtClean="0"/>
              <a:t>What are the ITCP elements</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3"/>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50" presetClass="entr" presetSubtype="0" decel="10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Are the ITCP Elements? </a:t>
            </a:r>
            <a:r>
              <a:rPr lang="en-US" sz="2400" b="1" dirty="0" smtClean="0">
                <a:solidFill>
                  <a:schemeClr val="bg2">
                    <a:lumMod val="10000"/>
                  </a:schemeClr>
                </a:solidFill>
                <a:latin typeface="Calibri" pitchFamily="34" charset="0"/>
              </a:rPr>
              <a:t>(continued)</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smtClean="0">
                <a:latin typeface="Arial Narrow" pitchFamily="34" charset="0"/>
              </a:rPr>
              <a:t>ITCP Key</a:t>
            </a:r>
            <a:r>
              <a:rPr lang="en-US" sz="2200" b="1" dirty="0" smtClean="0">
                <a:latin typeface="Arial Narrow" pitchFamily="34" charset="0"/>
              </a:rPr>
              <a:t> (Legend) – symbols based on MUTCD</a:t>
            </a:r>
          </a:p>
        </p:txBody>
      </p:sp>
      <p:grpSp>
        <p:nvGrpSpPr>
          <p:cNvPr id="41" name="Group 40" title="Picture of ITCP Key"/>
          <p:cNvGrpSpPr/>
          <p:nvPr/>
        </p:nvGrpSpPr>
        <p:grpSpPr>
          <a:xfrm>
            <a:off x="0" y="2003425"/>
            <a:ext cx="8839200" cy="4549775"/>
            <a:chOff x="0" y="1851025"/>
            <a:chExt cx="8839200" cy="4549775"/>
          </a:xfrm>
        </p:grpSpPr>
        <p:graphicFrame>
          <p:nvGraphicFramePr>
            <p:cNvPr id="13" name="Object 27"/>
            <p:cNvGraphicFramePr>
              <a:graphicFrameLocks noChangeAspect="1"/>
            </p:cNvGraphicFramePr>
            <p:nvPr/>
          </p:nvGraphicFramePr>
          <p:xfrm>
            <a:off x="0" y="5389563"/>
            <a:ext cx="2362200" cy="1011237"/>
          </p:xfrm>
          <a:graphic>
            <a:graphicData uri="http://schemas.openxmlformats.org/presentationml/2006/ole">
              <mc:AlternateContent xmlns:mc="http://schemas.openxmlformats.org/markup-compatibility/2006">
                <mc:Choice xmlns:v="urn:schemas-microsoft-com:vml" Requires="v">
                  <p:oleObj spid="_x0000_s1173" r:id="rId6" imgW="6534150" imgH="3333750" progId="">
                    <p:embed/>
                  </p:oleObj>
                </mc:Choice>
                <mc:Fallback>
                  <p:oleObj r:id="rId6" imgW="6534150" imgH="333375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l="10745" t="48979" r="79549" b="42857"/>
                        <a:stretch>
                          <a:fillRect/>
                        </a:stretch>
                      </p:blipFill>
                      <p:spPr bwMode="auto">
                        <a:xfrm>
                          <a:off x="0" y="5389563"/>
                          <a:ext cx="2362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39"/>
            <p:cNvGrpSpPr/>
            <p:nvPr/>
          </p:nvGrpSpPr>
          <p:grpSpPr>
            <a:xfrm>
              <a:off x="412804" y="1851025"/>
              <a:ext cx="8426396" cy="4549775"/>
              <a:chOff x="412804" y="1851025"/>
              <a:chExt cx="8426396" cy="4549775"/>
            </a:xfrm>
          </p:grpSpPr>
          <p:sp>
            <p:nvSpPr>
              <p:cNvPr id="19" name="Text Box 32"/>
              <p:cNvSpPr txBox="1">
                <a:spLocks noChangeArrowheads="1"/>
              </p:cNvSpPr>
              <p:nvPr/>
            </p:nvSpPr>
            <p:spPr bwMode="auto">
              <a:xfrm>
                <a:off x="6781800" y="246062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Paver</a:t>
                </a:r>
                <a:endParaRPr lang="en-US" sz="2400" b="1" dirty="0">
                  <a:solidFill>
                    <a:srgbClr val="002060"/>
                  </a:solidFill>
                </a:endParaRPr>
              </a:p>
            </p:txBody>
          </p:sp>
          <p:sp>
            <p:nvSpPr>
              <p:cNvPr id="22" name="Text Box 36"/>
              <p:cNvSpPr txBox="1">
                <a:spLocks noChangeArrowheads="1"/>
              </p:cNvSpPr>
              <p:nvPr/>
            </p:nvSpPr>
            <p:spPr bwMode="auto">
              <a:xfrm>
                <a:off x="6781800" y="4175125"/>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Tack Truck</a:t>
                </a:r>
                <a:endParaRPr lang="en-US" sz="2400" b="1" dirty="0">
                  <a:solidFill>
                    <a:srgbClr val="002060"/>
                  </a:solidFill>
                </a:endParaRPr>
              </a:p>
            </p:txBody>
          </p:sp>
          <p:sp>
            <p:nvSpPr>
              <p:cNvPr id="23" name="Text Box 37"/>
              <p:cNvSpPr txBox="1">
                <a:spLocks noChangeArrowheads="1"/>
              </p:cNvSpPr>
              <p:nvPr/>
            </p:nvSpPr>
            <p:spPr bwMode="auto">
              <a:xfrm>
                <a:off x="6781800" y="3298825"/>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Roller</a:t>
                </a:r>
                <a:endParaRPr lang="en-US" sz="2400" b="1" dirty="0">
                  <a:solidFill>
                    <a:srgbClr val="002060"/>
                  </a:solidFill>
                </a:endParaRPr>
              </a:p>
            </p:txBody>
          </p:sp>
          <p:sp>
            <p:nvSpPr>
              <p:cNvPr id="24" name="Text Box 38"/>
              <p:cNvSpPr txBox="1">
                <a:spLocks noChangeArrowheads="1"/>
              </p:cNvSpPr>
              <p:nvPr/>
            </p:nvSpPr>
            <p:spPr bwMode="auto">
              <a:xfrm>
                <a:off x="6781800" y="5008563"/>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002060"/>
                    </a:solidFill>
                  </a:rPr>
                  <a:t>= Water Truck</a:t>
                </a:r>
                <a:endParaRPr lang="en-US" sz="2400" b="1" dirty="0">
                  <a:solidFill>
                    <a:srgbClr val="002060"/>
                  </a:solidFill>
                </a:endParaRPr>
              </a:p>
            </p:txBody>
          </p:sp>
          <p:sp>
            <p:nvSpPr>
              <p:cNvPr id="32" name="Text Box 58"/>
              <p:cNvSpPr txBox="1">
                <a:spLocks noChangeArrowheads="1"/>
              </p:cNvSpPr>
              <p:nvPr/>
            </p:nvSpPr>
            <p:spPr bwMode="auto">
              <a:xfrm>
                <a:off x="6781800" y="5792788"/>
                <a:ext cx="9906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400" b="1" dirty="0" smtClean="0">
                    <a:solidFill>
                      <a:srgbClr val="002060"/>
                    </a:solidFill>
                  </a:rPr>
                  <a:t>= Car </a:t>
                </a:r>
                <a:endParaRPr lang="en-US" sz="2400" b="1" dirty="0">
                  <a:solidFill>
                    <a:srgbClr val="002060"/>
                  </a:solidFill>
                </a:endParaRPr>
              </a:p>
            </p:txBody>
          </p:sp>
          <p:sp>
            <p:nvSpPr>
              <p:cNvPr id="26" name="Rectangle 44" descr="Dark upward diagonal"/>
              <p:cNvSpPr>
                <a:spLocks noChangeArrowheads="1"/>
              </p:cNvSpPr>
              <p:nvPr/>
            </p:nvSpPr>
            <p:spPr bwMode="auto">
              <a:xfrm>
                <a:off x="1174804" y="2613025"/>
                <a:ext cx="609600" cy="457200"/>
              </a:xfrm>
              <a:prstGeom prst="rect">
                <a:avLst/>
              </a:prstGeom>
              <a:pattFill prst="dkUpDiag">
                <a:fgClr>
                  <a:srgbClr val="FFCC99"/>
                </a:fgClr>
                <a:bgClr>
                  <a:srgbClr val="80808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Oval 46"/>
              <p:cNvSpPr>
                <a:spLocks noChangeArrowheads="1"/>
              </p:cNvSpPr>
              <p:nvPr/>
            </p:nvSpPr>
            <p:spPr bwMode="auto">
              <a:xfrm>
                <a:off x="1251004" y="3298825"/>
                <a:ext cx="533400" cy="5334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 name="Group 47"/>
              <p:cNvGrpSpPr>
                <a:grpSpLocks/>
              </p:cNvGrpSpPr>
              <p:nvPr/>
            </p:nvGrpSpPr>
            <p:grpSpPr bwMode="auto">
              <a:xfrm>
                <a:off x="641404" y="3908425"/>
                <a:ext cx="1143000" cy="762000"/>
                <a:chOff x="1632" y="3120"/>
                <a:chExt cx="816" cy="624"/>
              </a:xfrm>
            </p:grpSpPr>
            <p:sp>
              <p:nvSpPr>
                <p:cNvPr id="34" name="Rectangle 48" descr="Dark vertical"/>
                <p:cNvSpPr>
                  <a:spLocks noChangeArrowheads="1"/>
                </p:cNvSpPr>
                <p:nvPr/>
              </p:nvSpPr>
              <p:spPr bwMode="auto">
                <a:xfrm>
                  <a:off x="1728" y="3648"/>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Rectangle 49"/>
                <p:cNvSpPr>
                  <a:spLocks noChangeArrowheads="1"/>
                </p:cNvSpPr>
                <p:nvPr/>
              </p:nvSpPr>
              <p:spPr bwMode="auto">
                <a:xfrm>
                  <a:off x="1632" y="3408"/>
                  <a:ext cx="816"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Rectangle 50"/>
                <p:cNvSpPr>
                  <a:spLocks noChangeArrowheads="1"/>
                </p:cNvSpPr>
                <p:nvPr/>
              </p:nvSpPr>
              <p:spPr bwMode="auto">
                <a:xfrm>
                  <a:off x="1632" y="3120"/>
                  <a:ext cx="48"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Rectangle 51" descr="Dark vertical"/>
                <p:cNvSpPr>
                  <a:spLocks noChangeArrowheads="1"/>
                </p:cNvSpPr>
                <p:nvPr/>
              </p:nvSpPr>
              <p:spPr bwMode="auto">
                <a:xfrm>
                  <a:off x="1728" y="3312"/>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Rectangle 52"/>
                <p:cNvSpPr>
                  <a:spLocks noChangeArrowheads="1"/>
                </p:cNvSpPr>
                <p:nvPr/>
              </p:nvSpPr>
              <p:spPr bwMode="auto">
                <a:xfrm>
                  <a:off x="2016" y="3408"/>
                  <a:ext cx="28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33" name="Object 8"/>
              <p:cNvGraphicFramePr>
                <a:graphicFrameLocks noChangeAspect="1"/>
              </p:cNvGraphicFramePr>
              <p:nvPr/>
            </p:nvGraphicFramePr>
            <p:xfrm>
              <a:off x="412804" y="4441825"/>
              <a:ext cx="1828800" cy="1371600"/>
            </p:xfrm>
            <a:graphic>
              <a:graphicData uri="http://schemas.openxmlformats.org/presentationml/2006/ole">
                <mc:AlternateContent xmlns:mc="http://schemas.openxmlformats.org/markup-compatibility/2006">
                  <mc:Choice xmlns:v="urn:schemas-microsoft-com:vml" Requires="v">
                    <p:oleObj spid="_x0000_s1174" name="AutoCAD LT Drawing" r:id="rId8" imgW="6534150" imgH="3333750" progId="">
                      <p:embed/>
                    </p:oleObj>
                  </mc:Choice>
                  <mc:Fallback>
                    <p:oleObj name="AutoCAD LT Drawing" r:id="rId8" imgW="6534150" imgH="3333750" progId="">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l="39267" t="36734" r="53160" b="51021"/>
                          <a:stretch>
                            <a:fillRect/>
                          </a:stretch>
                        </p:blipFill>
                        <p:spPr bwMode="auto">
                          <a:xfrm>
                            <a:off x="412804" y="4441825"/>
                            <a:ext cx="182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8"/>
              <p:cNvGraphicFramePr>
                <a:graphicFrameLocks noChangeAspect="1"/>
              </p:cNvGraphicFramePr>
              <p:nvPr/>
            </p:nvGraphicFramePr>
            <p:xfrm>
              <a:off x="4876800" y="1851025"/>
              <a:ext cx="1981200" cy="1412875"/>
            </p:xfrm>
            <a:graphic>
              <a:graphicData uri="http://schemas.openxmlformats.org/presentationml/2006/ole">
                <mc:AlternateContent xmlns:mc="http://schemas.openxmlformats.org/markup-compatibility/2006">
                  <mc:Choice xmlns:v="urn:schemas-microsoft-com:vml" Requires="v">
                    <p:oleObj spid="_x0000_s1175" name="AutoCAD Drawing" r:id="rId10" imgW="6534150" imgH="3333750" progId="">
                      <p:embed/>
                    </p:oleObj>
                  </mc:Choice>
                  <mc:Fallback>
                    <p:oleObj name="AutoCAD Drawing" r:id="rId10" imgW="6534150" imgH="3333750" progId="">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l="44861" t="36395" r="46539" b="51700"/>
                          <a:stretch>
                            <a:fillRect/>
                          </a:stretch>
                        </p:blipFill>
                        <p:spPr bwMode="auto">
                          <a:xfrm>
                            <a:off x="4876800" y="1851025"/>
                            <a:ext cx="1981200"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9"/>
              <p:cNvGraphicFramePr>
                <a:graphicFrameLocks noChangeAspect="1"/>
              </p:cNvGraphicFramePr>
              <p:nvPr/>
            </p:nvGraphicFramePr>
            <p:xfrm>
              <a:off x="5029200" y="4822825"/>
              <a:ext cx="1981200" cy="877887"/>
            </p:xfrm>
            <a:graphic>
              <a:graphicData uri="http://schemas.openxmlformats.org/presentationml/2006/ole">
                <mc:AlternateContent xmlns:mc="http://schemas.openxmlformats.org/markup-compatibility/2006">
                  <mc:Choice xmlns:v="urn:schemas-microsoft-com:vml" Requires="v">
                    <p:oleObj spid="_x0000_s1176" name="AutoCAD Drawing" r:id="rId12" imgW="6667500" imgH="3133725" progId="">
                      <p:embed/>
                    </p:oleObj>
                  </mc:Choice>
                  <mc:Fallback>
                    <p:oleObj name="AutoCAD Drawing" r:id="rId12" imgW="6667500" imgH="3133725" progId="">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l="19142" t="52432" r="54572" b="20821"/>
                          <a:stretch>
                            <a:fillRect/>
                          </a:stretch>
                        </p:blipFill>
                        <p:spPr bwMode="auto">
                          <a:xfrm>
                            <a:off x="5029200" y="4822825"/>
                            <a:ext cx="1981200" cy="87788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17" name="Object 30"/>
              <p:cNvGraphicFramePr>
                <a:graphicFrameLocks noChangeAspect="1"/>
              </p:cNvGraphicFramePr>
              <p:nvPr/>
            </p:nvGraphicFramePr>
            <p:xfrm>
              <a:off x="4953000" y="4021138"/>
              <a:ext cx="1674813" cy="838200"/>
            </p:xfrm>
            <a:graphic>
              <a:graphicData uri="http://schemas.openxmlformats.org/presentationml/2006/ole">
                <mc:AlternateContent xmlns:mc="http://schemas.openxmlformats.org/markup-compatibility/2006">
                  <mc:Choice xmlns:v="urn:schemas-microsoft-com:vml" Requires="v">
                    <p:oleObj spid="_x0000_s1177" name="AutoCAD Drawing" r:id="rId14" imgW="6667500" imgH="3133725" progId="">
                      <p:embed/>
                    </p:oleObj>
                  </mc:Choice>
                  <mc:Fallback>
                    <p:oleObj name="AutoCAD Drawing" r:id="rId14" imgW="6667500" imgH="3133725" progId="">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l="19475" t="72946" r="58833"/>
                          <a:stretch>
                            <a:fillRect/>
                          </a:stretch>
                        </p:blipFill>
                        <p:spPr bwMode="auto">
                          <a:xfrm>
                            <a:off x="4953000" y="4021138"/>
                            <a:ext cx="1674813" cy="838200"/>
                          </a:xfrm>
                          <a:prstGeom prst="rect">
                            <a:avLst/>
                          </a:prstGeom>
                          <a:noFill/>
                          <a:extLst>
                            <a:ext uri="{909E8E84-426E-40DD-AFC4-6F175D3DCCD1}">
                              <a14:hiddenFill xmlns:a14="http://schemas.microsoft.com/office/drawing/2010/main">
                                <a:solidFill>
                                  <a:schemeClr val="tx2">
                                    <a:alpha val="59999"/>
                                  </a:schemeClr>
                                </a:solidFill>
                              </a14:hiddenFill>
                            </a:ext>
                          </a:extLst>
                        </p:spPr>
                      </p:pic>
                    </p:oleObj>
                  </mc:Fallback>
                </mc:AlternateContent>
              </a:graphicData>
            </a:graphic>
          </p:graphicFrame>
          <p:graphicFrame>
            <p:nvGraphicFramePr>
              <p:cNvPr id="18" name="Object 31"/>
              <p:cNvGraphicFramePr>
                <a:graphicFrameLocks noChangeAspect="1"/>
              </p:cNvGraphicFramePr>
              <p:nvPr/>
            </p:nvGraphicFramePr>
            <p:xfrm>
              <a:off x="5105400" y="3222625"/>
              <a:ext cx="1524000" cy="858838"/>
            </p:xfrm>
            <a:graphic>
              <a:graphicData uri="http://schemas.openxmlformats.org/presentationml/2006/ole">
                <mc:AlternateContent xmlns:mc="http://schemas.openxmlformats.org/markup-compatibility/2006">
                  <mc:Choice xmlns:v="urn:schemas-microsoft-com:vml" Requires="v">
                    <p:oleObj spid="_x0000_s1178" name="AutoCAD Drawing" r:id="rId16" imgW="6667500" imgH="3133725" progId="">
                      <p:embed/>
                    </p:oleObj>
                  </mc:Choice>
                  <mc:Fallback>
                    <p:oleObj name="AutoCAD Drawing" r:id="rId16" imgW="6667500" imgH="3133725" progId="">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l="43336" t="82576" r="47588" b="4669"/>
                          <a:stretch>
                            <a:fillRect/>
                          </a:stretch>
                        </p:blipFill>
                        <p:spPr bwMode="auto">
                          <a:xfrm>
                            <a:off x="5105400" y="3222625"/>
                            <a:ext cx="1524000" cy="8588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20" name="Text Box 34"/>
              <p:cNvSpPr txBox="1">
                <a:spLocks noChangeArrowheads="1"/>
              </p:cNvSpPr>
              <p:nvPr/>
            </p:nvSpPr>
            <p:spPr bwMode="auto">
              <a:xfrm>
                <a:off x="1828800" y="5008563"/>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Full Truck </a:t>
                </a:r>
                <a:endParaRPr lang="en-US" sz="2400" b="1" dirty="0">
                  <a:solidFill>
                    <a:srgbClr val="002060"/>
                  </a:solidFill>
                </a:endParaRPr>
              </a:p>
            </p:txBody>
          </p:sp>
          <p:sp>
            <p:nvSpPr>
              <p:cNvPr id="21" name="Text Box 35"/>
              <p:cNvSpPr txBox="1">
                <a:spLocks noChangeArrowheads="1"/>
              </p:cNvSpPr>
              <p:nvPr/>
            </p:nvSpPr>
            <p:spPr bwMode="auto">
              <a:xfrm>
                <a:off x="1828800" y="5792788"/>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Empty Truck</a:t>
                </a:r>
                <a:endParaRPr lang="en-US" sz="2400" b="1" dirty="0">
                  <a:solidFill>
                    <a:srgbClr val="002060"/>
                  </a:solidFill>
                </a:endParaRPr>
              </a:p>
            </p:txBody>
          </p:sp>
          <p:sp>
            <p:nvSpPr>
              <p:cNvPr id="25" name="Text Box 43"/>
              <p:cNvSpPr txBox="1">
                <a:spLocks noChangeArrowheads="1"/>
              </p:cNvSpPr>
              <p:nvPr/>
            </p:nvSpPr>
            <p:spPr bwMode="auto">
              <a:xfrm>
                <a:off x="1828800" y="2460625"/>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dirty="0" smtClean="0">
                    <a:solidFill>
                      <a:srgbClr val="002060"/>
                    </a:solidFill>
                  </a:rPr>
                  <a:t>= Worker-Free Zone</a:t>
                </a:r>
                <a:endParaRPr lang="en-US" sz="2400" b="1" dirty="0">
                  <a:solidFill>
                    <a:srgbClr val="002060"/>
                  </a:solidFill>
                </a:endParaRPr>
              </a:p>
            </p:txBody>
          </p:sp>
          <p:sp>
            <p:nvSpPr>
              <p:cNvPr id="27" name="Text Box 45"/>
              <p:cNvSpPr txBox="1">
                <a:spLocks noChangeArrowheads="1"/>
              </p:cNvSpPr>
              <p:nvPr/>
            </p:nvSpPr>
            <p:spPr bwMode="auto">
              <a:xfrm>
                <a:off x="1828800" y="3298825"/>
                <a:ext cx="288489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sz="2400" b="1" dirty="0" smtClean="0">
                    <a:solidFill>
                      <a:srgbClr val="002060"/>
                    </a:solidFill>
                  </a:rPr>
                  <a:t>= Construction Barrel</a:t>
                </a:r>
                <a:endParaRPr lang="en-US" sz="2400" b="1" dirty="0">
                  <a:solidFill>
                    <a:srgbClr val="002060"/>
                  </a:solidFill>
                </a:endParaRPr>
              </a:p>
            </p:txBody>
          </p:sp>
          <p:sp>
            <p:nvSpPr>
              <p:cNvPr id="30" name="Text Box 53"/>
              <p:cNvSpPr txBox="1">
                <a:spLocks noChangeArrowheads="1"/>
              </p:cNvSpPr>
              <p:nvPr/>
            </p:nvSpPr>
            <p:spPr bwMode="auto">
              <a:xfrm>
                <a:off x="1828800" y="4175125"/>
                <a:ext cx="15240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400" b="1" dirty="0" smtClean="0">
                    <a:solidFill>
                      <a:srgbClr val="002060"/>
                    </a:solidFill>
                  </a:rPr>
                  <a:t>= Grader</a:t>
                </a:r>
                <a:endParaRPr lang="en-US" sz="2400" b="1" dirty="0">
                  <a:solidFill>
                    <a:srgbClr val="002060"/>
                  </a:solidFill>
                </a:endParaRPr>
              </a:p>
            </p:txBody>
          </p:sp>
          <p:graphicFrame>
            <p:nvGraphicFramePr>
              <p:cNvPr id="31" name="Object 56"/>
              <p:cNvGraphicFramePr>
                <a:graphicFrameLocks noChangeAspect="1"/>
              </p:cNvGraphicFramePr>
              <p:nvPr/>
            </p:nvGraphicFramePr>
            <p:xfrm>
              <a:off x="5029200" y="5737225"/>
              <a:ext cx="1409700" cy="663575"/>
            </p:xfrm>
            <a:graphic>
              <a:graphicData uri="http://schemas.openxmlformats.org/presentationml/2006/ole">
                <mc:AlternateContent xmlns:mc="http://schemas.openxmlformats.org/markup-compatibility/2006">
                  <mc:Choice xmlns:v="urn:schemas-microsoft-com:vml" Requires="v">
                    <p:oleObj spid="_x0000_s1179" name="AutoCAD LT Drawing" r:id="rId18" imgW="6667500" imgH="3133725" progId="">
                      <p:embed/>
                    </p:oleObj>
                  </mc:Choice>
                  <mc:Fallback>
                    <p:oleObj name="AutoCAD LT Drawing" r:id="rId18" imgW="6667500" imgH="3133725" progId="">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l="66000" t="54863" r="22571" b="32979"/>
                          <a:stretch>
                            <a:fillRect/>
                          </a:stretch>
                        </p:blipFill>
                        <p:spPr bwMode="auto">
                          <a:xfrm>
                            <a:off x="5029200" y="5737225"/>
                            <a:ext cx="1409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2" name="Title 11" hidden="1"/>
          <p:cNvSpPr>
            <a:spLocks noGrp="1"/>
          </p:cNvSpPr>
          <p:nvPr>
            <p:ph type="title"/>
          </p:nvPr>
        </p:nvSpPr>
        <p:spPr>
          <a:xfrm>
            <a:off x="477982" y="-666433"/>
            <a:ext cx="8229600" cy="1143000"/>
          </a:xfrm>
        </p:spPr>
        <p:txBody>
          <a:bodyPr>
            <a:normAutofit fontScale="90000"/>
          </a:bodyPr>
          <a:lstStyle/>
          <a:p>
            <a:r>
              <a:rPr lang="en-US" dirty="0" smtClean="0"/>
              <a:t>What are the ITCP elements continued</a:t>
            </a:r>
            <a:endParaRPr lang="en-US" dirty="0"/>
          </a:p>
        </p:txBody>
      </p:sp>
      <p:sp>
        <p:nvSpPr>
          <p:cNvPr id="39" name="Slide Number Placeholder 4"/>
          <p:cNvSpPr>
            <a:spLocks noGrp="1"/>
          </p:cNvSpPr>
          <p:nvPr>
            <p:ph type="sldNum" sz="quarter" idx="12"/>
          </p:nvPr>
        </p:nvSpPr>
        <p:spPr/>
        <p:txBody>
          <a:bodyPr/>
          <a:lstStyle/>
          <a:p>
            <a:pPr>
              <a:defRPr/>
            </a:pPr>
            <a:fld id="{632DF3B3-665C-4605-AF3C-B77CE60C6955}" type="slidenum">
              <a:rPr lang="en-US"/>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strVal val="#ppt_w*0.70"/>
                                          </p:val>
                                        </p:tav>
                                        <p:tav tm="100000">
                                          <p:val>
                                            <p:strVal val="#ppt_w"/>
                                          </p:val>
                                        </p:tav>
                                      </p:tavLst>
                                    </p:anim>
                                    <p:anim calcmode="lin" valueType="num">
                                      <p:cBhvr>
                                        <p:cTn id="20" dur="1000" fill="hold"/>
                                        <p:tgtEl>
                                          <p:spTgt spid="41"/>
                                        </p:tgtEl>
                                        <p:attrNameLst>
                                          <p:attrName>ppt_h</p:attrName>
                                        </p:attrNameLst>
                                      </p:cBhvr>
                                      <p:tavLst>
                                        <p:tav tm="0">
                                          <p:val>
                                            <p:strVal val="#ppt_h"/>
                                          </p:val>
                                        </p:tav>
                                        <p:tav tm="100000">
                                          <p:val>
                                            <p:strVal val="#ppt_h"/>
                                          </p:val>
                                        </p:tav>
                                      </p:tavLst>
                                    </p:anim>
                                    <p:animEffect transition="in" filter="fade">
                                      <p:cBhvr>
                                        <p:cTn id="21" dur="1000"/>
                                        <p:tgtEl>
                                          <p:spTgt spid="4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Creating the Plan</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Identify project scope and plan scope – </a:t>
            </a:r>
            <a:br>
              <a:rPr lang="en-US" sz="2200" b="1" dirty="0" smtClean="0">
                <a:latin typeface="Arial Narrow" pitchFamily="34" charset="0"/>
              </a:rPr>
            </a:br>
            <a:r>
              <a:rPr lang="en-US" sz="2200" b="1" dirty="0" smtClean="0">
                <a:latin typeface="Arial Narrow" pitchFamily="34" charset="0"/>
              </a:rPr>
              <a:t>  as these vary from job to job</a:t>
            </a:r>
          </a:p>
        </p:txBody>
      </p:sp>
      <p:sp>
        <p:nvSpPr>
          <p:cNvPr id="12" name="Subtitle 8"/>
          <p:cNvSpPr txBox="1">
            <a:spLocks/>
          </p:cNvSpPr>
          <p:nvPr/>
        </p:nvSpPr>
        <p:spPr bwMode="auto">
          <a:xfrm>
            <a:off x="507273" y="271945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Identify the operation to take place </a:t>
            </a:r>
            <a:br>
              <a:rPr lang="en-US" sz="2200" b="1" dirty="0" smtClean="0">
                <a:latin typeface="Arial Narrow" pitchFamily="34" charset="0"/>
              </a:rPr>
            </a:br>
            <a:r>
              <a:rPr lang="en-US" sz="2200" b="1" dirty="0" smtClean="0">
                <a:latin typeface="Arial Narrow" pitchFamily="34" charset="0"/>
              </a:rPr>
              <a:t>  (paving, trenching, earthmoving, etc.)</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507273" y="3516651"/>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Identify the individuals who will be involved </a:t>
            </a:r>
            <a:br>
              <a:rPr lang="en-US" sz="2200" b="1" dirty="0" smtClean="0">
                <a:latin typeface="Arial Narrow" pitchFamily="34" charset="0"/>
              </a:rPr>
            </a:br>
            <a:r>
              <a:rPr lang="en-US" sz="2200" b="1" dirty="0" smtClean="0">
                <a:latin typeface="Arial Narrow" pitchFamily="34" charset="0"/>
              </a:rPr>
              <a:t>  (safety professional, foreman, superintendent,</a:t>
            </a:r>
            <a:br>
              <a:rPr lang="en-US" sz="2200" b="1" dirty="0" smtClean="0">
                <a:latin typeface="Arial Narrow" pitchFamily="34" charset="0"/>
              </a:rPr>
            </a:br>
            <a:r>
              <a:rPr lang="en-US" sz="2200" b="1" dirty="0" smtClean="0">
                <a:latin typeface="Arial Narrow" pitchFamily="34" charset="0"/>
              </a:rPr>
              <a:t>   truck boss, DOT inspector, visitors)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4" name="Picture 2" title="Picture of road worker in train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3828" y="4648200"/>
            <a:ext cx="1600200" cy="1600200"/>
          </a:xfrm>
          <a:prstGeom prst="rect">
            <a:avLst/>
          </a:prstGeom>
          <a:noFill/>
          <a:ln w="38100">
            <a:solidFill>
              <a:srgbClr val="FFCC00"/>
            </a:solidFill>
            <a:miter lim="800000"/>
            <a:headEnd/>
            <a:tailEnd/>
          </a:ln>
          <a:effectLst/>
        </p:spPr>
      </p:pic>
      <p:pic>
        <p:nvPicPr>
          <p:cNvPr id="15" name="Picture 3" title="Picture of road worker in trai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3829" y="1447800"/>
            <a:ext cx="1601498" cy="1600200"/>
          </a:xfrm>
          <a:prstGeom prst="rect">
            <a:avLst/>
          </a:prstGeom>
          <a:noFill/>
          <a:ln w="38100">
            <a:solidFill>
              <a:srgbClr val="FFCC00"/>
            </a:solidFill>
            <a:miter lim="800000"/>
            <a:headEnd/>
            <a:tailEnd/>
          </a:ln>
          <a:effectLst/>
        </p:spPr>
      </p:pic>
      <p:pic>
        <p:nvPicPr>
          <p:cNvPr id="16" name="Picture 15" title="Picture of road worker in train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6703828" y="3048000"/>
            <a:ext cx="1601972" cy="1600200"/>
          </a:xfrm>
          <a:prstGeom prst="rect">
            <a:avLst/>
          </a:prstGeom>
          <a:noFill/>
          <a:ln w="38100">
            <a:solidFill>
              <a:srgbClr val="FFCC00"/>
            </a:solidFill>
            <a:miter lim="800000"/>
            <a:headEnd/>
            <a:tailEnd/>
          </a:ln>
          <a:effectLst/>
        </p:spPr>
      </p:pic>
      <p:sp>
        <p:nvSpPr>
          <p:cNvPr id="18" name="Title 17" hidden="1"/>
          <p:cNvSpPr>
            <a:spLocks noGrp="1"/>
          </p:cNvSpPr>
          <p:nvPr>
            <p:ph type="title"/>
          </p:nvPr>
        </p:nvSpPr>
        <p:spPr>
          <a:xfrm>
            <a:off x="486295" y="-461828"/>
            <a:ext cx="8229600" cy="1143000"/>
          </a:xfrm>
        </p:spPr>
        <p:txBody>
          <a:bodyPr/>
          <a:lstStyle/>
          <a:p>
            <a:r>
              <a:rPr lang="en-US" dirty="0" smtClean="0"/>
              <a:t>Creating the plan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3"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1000"/>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title="Picture of road worker reviewing site pl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483425"/>
            <a:ext cx="1600200" cy="1600200"/>
          </a:xfrm>
          <a:prstGeom prst="rect">
            <a:avLst/>
          </a:prstGeom>
          <a:noFill/>
          <a:ln w="38100">
            <a:solidFill>
              <a:srgbClr val="FFCC00"/>
            </a:solidFill>
            <a:miter lim="800000"/>
            <a:headEnd/>
            <a:tailEnd/>
          </a:ln>
          <a:effectLst/>
        </p:spPr>
      </p:pic>
      <p:pic>
        <p:nvPicPr>
          <p:cNvPr id="21" name="Picture 4" title="Picture of on foot workers by a tra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083625"/>
            <a:ext cx="1600200" cy="1573213"/>
          </a:xfrm>
          <a:prstGeom prst="rect">
            <a:avLst/>
          </a:prstGeom>
          <a:noFill/>
          <a:ln w="38100">
            <a:solidFill>
              <a:srgbClr val="FFCC00"/>
            </a:solidFill>
            <a:miter lim="800000"/>
            <a:headEnd/>
            <a:tailEnd/>
          </a:ln>
          <a:effectLst/>
        </p:spPr>
      </p:pic>
      <p:pic>
        <p:nvPicPr>
          <p:cNvPr id="22" name="Picture 5" title="Picture of workers looking at paperwo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1" y="4607625"/>
            <a:ext cx="1600200" cy="1601415"/>
          </a:xfrm>
          <a:prstGeom prst="rect">
            <a:avLst/>
          </a:prstGeom>
          <a:noFill/>
          <a:ln w="38100">
            <a:solidFill>
              <a:srgbClr val="FFCC00"/>
            </a:solidFill>
            <a:miter lim="800000"/>
            <a:headEnd/>
            <a:tailEnd/>
          </a:ln>
          <a:effectLst/>
        </p:spPr>
      </p:pic>
      <p:grpSp>
        <p:nvGrpSpPr>
          <p:cNvPr id="23" name="Group 2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2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2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2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27" name="Picture 26" descr="LOGO-ARTBA.png" title="Picture of ARTBA Developing an Internal TC plan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28" name="Picture 27" descr="Logo_WZ_Safety.png" title="Picture of ARTBA Developing an Internal TC plan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2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Creating the Plan </a:t>
            </a:r>
            <a:r>
              <a:rPr lang="en-US" sz="2400" b="1" dirty="0" smtClean="0">
                <a:solidFill>
                  <a:schemeClr val="bg2">
                    <a:lumMod val="10000"/>
                  </a:schemeClr>
                </a:solidFill>
                <a:latin typeface="Calibri" pitchFamily="34" charset="0"/>
              </a:rPr>
              <a:t>(continued)</a:t>
            </a:r>
            <a:endParaRPr lang="en-US" sz="2400" b="1" dirty="0">
              <a:solidFill>
                <a:schemeClr val="bg2">
                  <a:lumMod val="10000"/>
                </a:schemeClr>
              </a:solidFill>
              <a:latin typeface="Calibri" pitchFamily="34" charset="0"/>
            </a:endParaRPr>
          </a:p>
        </p:txBody>
      </p:sp>
      <p:sp>
        <p:nvSpPr>
          <p:cNvPr id="31" name="5-Point Star 3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Review the site plan:</a:t>
            </a:r>
          </a:p>
        </p:txBody>
      </p:sp>
      <p:sp>
        <p:nvSpPr>
          <p:cNvPr id="3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Where will the operation take place?</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What equipment will be involved?</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Where will workers on foot need to be located?</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6" name="Subtitle 8"/>
          <p:cNvSpPr txBox="1">
            <a:spLocks/>
          </p:cNvSpPr>
          <p:nvPr/>
        </p:nvSpPr>
        <p:spPr bwMode="auto">
          <a:xfrm>
            <a:off x="640105" y="373615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What is the traffic </a:t>
            </a:r>
            <a:br>
              <a:rPr lang="en-US" sz="2000" b="1" dirty="0" smtClean="0">
                <a:latin typeface="Arial Narrow" pitchFamily="34" charset="0"/>
              </a:rPr>
            </a:br>
            <a:r>
              <a:rPr lang="en-US" sz="2000" b="1" dirty="0" smtClean="0">
                <a:latin typeface="Arial Narrow" pitchFamily="34" charset="0"/>
              </a:rPr>
              <a:t>     control plan (TTC)?</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37" name="Picture 2" descr="Thumbnail image of Figure 6H-36"/>
          <p:cNvPicPr>
            <a:picLocks noChangeAspect="1" noChangeArrowheads="1"/>
          </p:cNvPicPr>
          <p:nvPr/>
        </p:nvPicPr>
        <p:blipFill>
          <a:blip r:embed="rId8" cstate="email">
            <a:extLst>
              <a:ext uri="{28A0092B-C50C-407E-A947-70E740481C1C}">
                <a14:useLocalDpi xmlns:a14="http://schemas.microsoft.com/office/drawing/2010/main"/>
              </a:ext>
            </a:extLst>
          </a:blip>
          <a:srcRect t="4969" b="3106"/>
          <a:stretch>
            <a:fillRect/>
          </a:stretch>
        </p:blipFill>
        <p:spPr bwMode="auto">
          <a:xfrm>
            <a:off x="3733800" y="3733800"/>
            <a:ext cx="2057400" cy="2819400"/>
          </a:xfrm>
          <a:prstGeom prst="rect">
            <a:avLst/>
          </a:prstGeom>
          <a:noFill/>
          <a:ln>
            <a:solidFill>
              <a:schemeClr val="tx1"/>
            </a:solidFill>
          </a:ln>
        </p:spPr>
      </p:pic>
      <p:sp>
        <p:nvSpPr>
          <p:cNvPr id="38" name="Subtitle 8"/>
          <p:cNvSpPr txBox="1">
            <a:spLocks/>
          </p:cNvSpPr>
          <p:nvPr/>
        </p:nvSpPr>
        <p:spPr bwMode="auto">
          <a:xfrm>
            <a:off x="639996" y="44688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Where are the access/egress points?</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9" name="Subtitle 8"/>
          <p:cNvSpPr txBox="1">
            <a:spLocks/>
          </p:cNvSpPr>
          <p:nvPr/>
        </p:nvSpPr>
        <p:spPr bwMode="auto">
          <a:xfrm>
            <a:off x="639996" y="494596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How often will deliveries be made or loads removed?</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0" name="Subtitle 8"/>
          <p:cNvSpPr txBox="1">
            <a:spLocks/>
          </p:cNvSpPr>
          <p:nvPr/>
        </p:nvSpPr>
        <p:spPr bwMode="auto">
          <a:xfrm>
            <a:off x="639996" y="53832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How quickly will the work progress?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41" name="Picture 4" title="Picture of worker looking at a traffic control pla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06572" y="3029200"/>
            <a:ext cx="1600199" cy="1600199"/>
          </a:xfrm>
          <a:prstGeom prst="rect">
            <a:avLst/>
          </a:prstGeom>
          <a:noFill/>
          <a:ln w="38100">
            <a:solidFill>
              <a:srgbClr val="FFCC00"/>
            </a:solidFill>
            <a:miter lim="800000"/>
            <a:headEnd/>
            <a:tailEnd/>
          </a:ln>
          <a:effectLst/>
        </p:spPr>
      </p:pic>
      <p:pic>
        <p:nvPicPr>
          <p:cNvPr id="42" name="Picture 41" title="Picture of workers getting train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6705600" y="1505201"/>
            <a:ext cx="1601172" cy="1523999"/>
          </a:xfrm>
          <a:prstGeom prst="rect">
            <a:avLst/>
          </a:prstGeom>
          <a:noFill/>
          <a:ln w="38100">
            <a:solidFill>
              <a:srgbClr val="FFCC00"/>
            </a:solidFill>
            <a:miter lim="800000"/>
            <a:headEnd/>
            <a:tailEnd/>
          </a:ln>
          <a:effectLst/>
        </p:spPr>
      </p:pic>
      <p:pic>
        <p:nvPicPr>
          <p:cNvPr id="43" name="Picture 42" title="Picture of worker looking at traffic control pla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6529" y="4629400"/>
            <a:ext cx="1599292" cy="1600200"/>
          </a:xfrm>
          <a:prstGeom prst="rect">
            <a:avLst/>
          </a:prstGeom>
          <a:noFill/>
          <a:ln w="38100">
            <a:solidFill>
              <a:srgbClr val="FFCC00"/>
            </a:solidFill>
            <a:miter lim="800000"/>
            <a:headEnd/>
            <a:tailEnd/>
          </a:ln>
          <a:effectLst/>
        </p:spPr>
      </p:pic>
      <p:sp>
        <p:nvSpPr>
          <p:cNvPr id="2" name="Title 1" hidden="1"/>
          <p:cNvSpPr>
            <a:spLocks noGrp="1"/>
          </p:cNvSpPr>
          <p:nvPr>
            <p:ph type="title"/>
          </p:nvPr>
        </p:nvSpPr>
        <p:spPr>
          <a:xfrm>
            <a:off x="517525" y="-490923"/>
            <a:ext cx="8229600" cy="1143000"/>
          </a:xfrm>
        </p:spPr>
        <p:txBody>
          <a:bodyPr/>
          <a:lstStyle/>
          <a:p>
            <a:r>
              <a:rPr lang="en-US" dirty="0" smtClean="0"/>
              <a:t>Creating the plan continued</a:t>
            </a:r>
            <a:endParaRPr lang="en-US" dirty="0"/>
          </a:p>
        </p:txBody>
      </p:sp>
      <p:sp>
        <p:nvSpPr>
          <p:cNvPr id="44" name="Slide Number Placeholder 4"/>
          <p:cNvSpPr>
            <a:spLocks noGrp="1"/>
          </p:cNvSpPr>
          <p:nvPr>
            <p:ph type="sldNum" sz="quarter" idx="12"/>
          </p:nvPr>
        </p:nvSpPr>
        <p:spPr/>
        <p:txBody>
          <a:bodyPr/>
          <a:lstStyle/>
          <a:p>
            <a:pPr>
              <a:defRPr/>
            </a:pPr>
            <a:fld id="{632DF3B3-665C-4605-AF3C-B77CE60C6955}" type="slidenum">
              <a:rPr lang="en-US"/>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5" presetClass="entr" presetSubtype="5"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down)">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5" presetClass="entr" presetSubtype="5"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down)">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5" presetClass="entr" presetSubtype="5"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heckerboard(down)">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15"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par>
                                <p:cTn id="52" presetID="17" presetClass="entr" presetSubtype="1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1000" fill="hold"/>
                                        <p:tgtEl>
                                          <p:spTgt spid="42"/>
                                        </p:tgtEl>
                                        <p:attrNameLst>
                                          <p:attrName>ppt_w</p:attrName>
                                        </p:attrNameLst>
                                      </p:cBhvr>
                                      <p:tavLst>
                                        <p:tav tm="0">
                                          <p:val>
                                            <p:fltVal val="0"/>
                                          </p:val>
                                        </p:tav>
                                        <p:tav tm="100000">
                                          <p:val>
                                            <p:strVal val="#ppt_w"/>
                                          </p:val>
                                        </p:tav>
                                      </p:tavLst>
                                    </p:anim>
                                    <p:anim calcmode="lin" valueType="num">
                                      <p:cBhvr>
                                        <p:cTn id="55" dur="1000" fill="hold"/>
                                        <p:tgtEl>
                                          <p:spTgt spid="42"/>
                                        </p:tgtEl>
                                        <p:attrNameLst>
                                          <p:attrName>ppt_h</p:attrName>
                                        </p:attrNameLst>
                                      </p:cBhvr>
                                      <p:tavLst>
                                        <p:tav tm="0">
                                          <p:val>
                                            <p:strVal val="#ppt_h"/>
                                          </p:val>
                                        </p:tav>
                                        <p:tav tm="100000">
                                          <p:val>
                                            <p:strVal val="#ppt_h"/>
                                          </p:val>
                                        </p:tav>
                                      </p:tavLst>
                                    </p:anim>
                                  </p:childTnLst>
                                </p:cTn>
                              </p:par>
                              <p:par>
                                <p:cTn id="56" presetID="2" presetClass="exit" presetSubtype="4" fill="hold" nodeType="withEffect">
                                  <p:stCondLst>
                                    <p:cond delay="0"/>
                                  </p:stCondLst>
                                  <p:childTnLst>
                                    <p:anim calcmode="lin" valueType="num">
                                      <p:cBhvr additive="base">
                                        <p:cTn id="57" dur="500"/>
                                        <p:tgtEl>
                                          <p:spTgt spid="37"/>
                                        </p:tgtEl>
                                        <p:attrNameLst>
                                          <p:attrName>ppt_x</p:attrName>
                                        </p:attrNameLst>
                                      </p:cBhvr>
                                      <p:tavLst>
                                        <p:tav tm="0">
                                          <p:val>
                                            <p:strVal val="ppt_x"/>
                                          </p:val>
                                        </p:tav>
                                        <p:tav tm="100000">
                                          <p:val>
                                            <p:strVal val="ppt_x"/>
                                          </p:val>
                                        </p:tav>
                                      </p:tavLst>
                                    </p:anim>
                                    <p:anim calcmode="lin" valueType="num">
                                      <p:cBhvr additive="base">
                                        <p:cTn id="58" dur="500"/>
                                        <p:tgtEl>
                                          <p:spTgt spid="37"/>
                                        </p:tgtEl>
                                        <p:attrNameLst>
                                          <p:attrName>ppt_y</p:attrName>
                                        </p:attrNameLst>
                                      </p:cBhvr>
                                      <p:tavLst>
                                        <p:tav tm="0">
                                          <p:val>
                                            <p:strVal val="ppt_y"/>
                                          </p:val>
                                        </p:tav>
                                        <p:tav tm="100000">
                                          <p:val>
                                            <p:strVal val="1+ppt_h/2"/>
                                          </p:val>
                                        </p:tav>
                                      </p:tavLst>
                                    </p:anim>
                                    <p:set>
                                      <p:cBhvr>
                                        <p:cTn id="59" dur="1" fill="hold">
                                          <p:stCondLst>
                                            <p:cond delay="499"/>
                                          </p:stCondLst>
                                        </p:cTn>
                                        <p:tgtEl>
                                          <p:spTgt spid="3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7" presetClass="entr" presetSubtype="1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1000" fill="hold"/>
                                        <p:tgtEl>
                                          <p:spTgt spid="41"/>
                                        </p:tgtEl>
                                        <p:attrNameLst>
                                          <p:attrName>ppt_w</p:attrName>
                                        </p:attrNameLst>
                                      </p:cBhvr>
                                      <p:tavLst>
                                        <p:tav tm="0">
                                          <p:val>
                                            <p:fltVal val="0"/>
                                          </p:val>
                                        </p:tav>
                                        <p:tav tm="100000">
                                          <p:val>
                                            <p:strVal val="#ppt_w"/>
                                          </p:val>
                                        </p:tav>
                                      </p:tavLst>
                                    </p:anim>
                                    <p:anim calcmode="lin" valueType="num">
                                      <p:cBhvr>
                                        <p:cTn id="67"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7" presetClass="entr" presetSubtype="1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ppt_w</p:attrName>
                                        </p:attrNameLst>
                                      </p:cBhvr>
                                      <p:tavLst>
                                        <p:tav tm="0">
                                          <p:val>
                                            <p:fltVal val="0"/>
                                          </p:val>
                                        </p:tav>
                                        <p:tav tm="100000">
                                          <p:val>
                                            <p:strVal val="#ppt_w"/>
                                          </p:val>
                                        </p:tav>
                                      </p:tavLst>
                                    </p:anim>
                                    <p:anim calcmode="lin" valueType="num">
                                      <p:cBhvr>
                                        <p:cTn id="75" dur="1000" fill="hold"/>
                                        <p:tgtEl>
                                          <p:spTgt spid="43"/>
                                        </p:tgtEl>
                                        <p:attrNameLst>
                                          <p:attrName>ppt_h</p:attrName>
                                        </p:attrNameLst>
                                      </p:cBhvr>
                                      <p:tavLst>
                                        <p:tav tm="0">
                                          <p:val>
                                            <p:strVal val="#ppt_h"/>
                                          </p:val>
                                        </p:tav>
                                        <p:tav tm="100000">
                                          <p:val>
                                            <p:strVal val="#ppt_h"/>
                                          </p:val>
                                        </p:tav>
                                      </p:tavLst>
                                    </p:anim>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p:bldP spid="33" grpId="0"/>
      <p:bldP spid="34" grpId="0"/>
      <p:bldP spid="35" grpId="0"/>
      <p:bldP spid="36"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Who will instruct project leaders?  </a:t>
            </a:r>
            <a:br>
              <a:rPr lang="en-US" sz="2000" b="1" spc="-30" dirty="0" smtClean="0">
                <a:latin typeface="Arial Narrow" pitchFamily="34" charset="0"/>
              </a:rPr>
            </a:br>
            <a:r>
              <a:rPr lang="en-US" sz="2000" b="1" spc="-30" dirty="0" smtClean="0">
                <a:latin typeface="Arial Narrow" pitchFamily="34" charset="0"/>
              </a:rPr>
              <a:t>     Site employees? Operators?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509650" y="475138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Once communications are in order, </a:t>
            </a:r>
            <a:br>
              <a:rPr lang="en-US" sz="2200" b="1" dirty="0" smtClean="0">
                <a:latin typeface="Arial Narrow" pitchFamily="34" charset="0"/>
              </a:rPr>
            </a:br>
            <a:r>
              <a:rPr lang="en-US" sz="2200" b="1" dirty="0" smtClean="0">
                <a:latin typeface="Arial Narrow" pitchFamily="34" charset="0"/>
              </a:rPr>
              <a:t>   then your plan is complete</a:t>
            </a:r>
          </a:p>
        </p:txBody>
      </p:sp>
      <p:sp>
        <p:nvSpPr>
          <p:cNvPr id="19" name="Subtitle 8"/>
          <p:cNvSpPr txBox="1">
            <a:spLocks/>
          </p:cNvSpPr>
          <p:nvPr/>
        </p:nvSpPr>
        <p:spPr bwMode="auto">
          <a:xfrm>
            <a:off x="641132" y="40116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How will your communications feedback loop work? </a:t>
            </a:r>
            <a:br>
              <a:rPr lang="en-US" sz="2000" b="1" spc="-30" dirty="0" smtClean="0">
                <a:latin typeface="Arial Narrow" pitchFamily="34" charset="0"/>
              </a:rPr>
            </a:br>
            <a:r>
              <a:rPr lang="en-US" sz="2000" b="1" spc="-30" dirty="0" smtClean="0">
                <a:latin typeface="Arial Narrow" pitchFamily="34" charset="0"/>
              </a:rPr>
              <a:t>      Who will evaluate  it?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 name="Picture 3" title="Picture of road workers by a tra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100450"/>
            <a:ext cx="1600200" cy="1600200"/>
          </a:xfrm>
          <a:prstGeom prst="rect">
            <a:avLst/>
          </a:prstGeom>
          <a:noFill/>
          <a:ln w="28575">
            <a:solidFill>
              <a:srgbClr val="FFCC00"/>
            </a:solidFill>
            <a:miter lim="800000"/>
            <a:headEnd/>
            <a:tailEnd/>
          </a:ln>
          <a:effectLst/>
        </p:spPr>
      </p:pic>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Implement Communications Plan</a:t>
            </a:r>
            <a:endParaRPr lang="en-US" sz="2000" b="1" dirty="0" smtClean="0">
              <a:latin typeface="Arial Narrow" pitchFamily="34" charset="0"/>
            </a:endParaRPr>
          </a:p>
        </p:txBody>
      </p:sp>
      <p:sp>
        <p:nvSpPr>
          <p:cNvPr id="1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Who will develop the ITCP? Who will review/approve it?</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Who will execute the ITCP?</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7" name="Picture 2" title="Picture of road worker in offi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705600" y="1500250"/>
            <a:ext cx="1600200" cy="1600200"/>
          </a:xfrm>
          <a:prstGeom prst="rect">
            <a:avLst/>
          </a:prstGeom>
          <a:noFill/>
          <a:ln w="28575">
            <a:solidFill>
              <a:srgbClr val="FFCC00"/>
            </a:solidFill>
            <a:miter lim="800000"/>
            <a:headEnd/>
            <a:tailEnd/>
          </a:ln>
          <a:effectLst/>
        </p:spPr>
      </p:pic>
      <p:pic>
        <p:nvPicPr>
          <p:cNvPr id="18" name="Picture 4" title="Picture of road worker by road work equipm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700650"/>
            <a:ext cx="1600200" cy="1600200"/>
          </a:xfrm>
          <a:prstGeom prst="rect">
            <a:avLst/>
          </a:prstGeom>
          <a:noFill/>
          <a:ln w="28575">
            <a:solidFill>
              <a:srgbClr val="FFCC00"/>
            </a:solidFill>
            <a:miter lim="800000"/>
            <a:headEnd/>
            <a:tailEnd/>
          </a:ln>
          <a:effectLst/>
        </p:spPr>
      </p:pic>
      <p:sp>
        <p:nvSpPr>
          <p:cNvPr id="21" name="Title 20"/>
          <p:cNvSpPr>
            <a:spLocks noGrp="1"/>
          </p:cNvSpPr>
          <p:nvPr>
            <p:ph type="title"/>
          </p:nvPr>
        </p:nvSpPr>
        <p:spPr>
          <a:xfrm>
            <a:off x="457200" y="1344613"/>
            <a:ext cx="8229600" cy="636587"/>
          </a:xfrm>
        </p:spPr>
        <p:txBody>
          <a:bodyPr>
            <a:normAutofit/>
          </a:bodyPr>
          <a:lstStyle/>
          <a:p>
            <a:pPr marL="342900" lvl="0" indent="-342900" algn="l">
              <a:spcBef>
                <a:spcPct val="20000"/>
              </a:spcBef>
            </a:pPr>
            <a:r>
              <a:rPr lang="en-US" sz="2800" b="1" dirty="0">
                <a:solidFill>
                  <a:srgbClr val="EEECE1">
                    <a:lumMod val="10000"/>
                  </a:srgbClr>
                </a:solidFill>
                <a:latin typeface="Calibri" pitchFamily="34" charset="0"/>
                <a:ea typeface="+mn-ea"/>
                <a:cs typeface="+mn-cs"/>
              </a:rPr>
              <a:t>Creating the Plan </a:t>
            </a:r>
            <a:r>
              <a:rPr lang="en-US" sz="2400" b="1" dirty="0">
                <a:solidFill>
                  <a:srgbClr val="EEECE1">
                    <a:lumMod val="10000"/>
                  </a:srgbClr>
                </a:solidFill>
                <a:latin typeface="Calibri" pitchFamily="34" charset="0"/>
                <a:ea typeface="+mn-ea"/>
                <a:cs typeface="+mn-cs"/>
              </a:rPr>
              <a:t>(continued</a:t>
            </a:r>
            <a:r>
              <a:rPr lang="en-US" sz="2400" b="1" dirty="0" smtClean="0">
                <a:solidFill>
                  <a:srgbClr val="EEECE1">
                    <a:lumMod val="10000"/>
                  </a:srgbClr>
                </a:solidFill>
                <a:latin typeface="Calibri" pitchFamily="34" charset="0"/>
                <a:ea typeface="+mn-ea"/>
                <a:cs typeface="+mn-cs"/>
              </a:rPr>
              <a:t>)</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34"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from="(-#ppt_w/2)" to="(#ppt_x)" calcmode="lin" valueType="num">
                                      <p:cBhvr>
                                        <p:cTn id="14" dur="600" fill="hold">
                                          <p:stCondLst>
                                            <p:cond delay="0"/>
                                          </p:stCondLst>
                                        </p:cTn>
                                        <p:tgtEl>
                                          <p:spTgt spid="17"/>
                                        </p:tgtEl>
                                        <p:attrNameLst>
                                          <p:attrName>ppt_x</p:attrName>
                                        </p:attrNameLst>
                                      </p:cBhvr>
                                    </p:anim>
                                    <p:anim from="0" to="-1.0" calcmode="lin" valueType="num">
                                      <p:cBhvr>
                                        <p:cTn id="15" dur="200" decel="50000" autoRev="1" fill="hold">
                                          <p:stCondLst>
                                            <p:cond delay="600"/>
                                          </p:stCondLst>
                                        </p:cTn>
                                        <p:tgtEl>
                                          <p:spTgt spid="17"/>
                                        </p:tgtEl>
                                        <p:attrNameLst>
                                          <p:attrName>xshear</p:attrName>
                                        </p:attrNameLst>
                                      </p:cBhvr>
                                    </p:anim>
                                    <p:animScale>
                                      <p:cBhvr>
                                        <p:cTn id="16" dur="200" decel="100000" autoRev="1" fill="hold">
                                          <p:stCondLst>
                                            <p:cond delay="600"/>
                                          </p:stCondLst>
                                        </p:cTn>
                                        <p:tgtEl>
                                          <p:spTgt spid="17"/>
                                        </p:tgtEl>
                                      </p:cBhvr>
                                      <p:from x="100000" y="100000"/>
                                      <p:to x="80000" y="100000"/>
                                    </p:animScale>
                                    <p:anim by="(#ppt_h/3+#ppt_w*0.1)" calcmode="lin" valueType="num">
                                      <p:cBhvr additive="sum">
                                        <p:cTn id="17" dur="200" decel="100000" autoRev="1" fill="hold">
                                          <p:stCondLst>
                                            <p:cond delay="600"/>
                                          </p:stCondLst>
                                        </p:cTn>
                                        <p:tgtEl>
                                          <p:spTgt spid="1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34"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from="(-#ppt_w/2)" to="(#ppt_x)" calcmode="lin" valueType="num">
                                      <p:cBhvr>
                                        <p:cTn id="28" dur="600" fill="hold">
                                          <p:stCondLst>
                                            <p:cond delay="0"/>
                                          </p:stCondLst>
                                        </p:cTn>
                                        <p:tgtEl>
                                          <p:spTgt spid="2"/>
                                        </p:tgtEl>
                                        <p:attrNameLst>
                                          <p:attrName>ppt_x</p:attrName>
                                        </p:attrNameLst>
                                      </p:cBhvr>
                                    </p:anim>
                                    <p:anim from="0" to="-1.0" calcmode="lin" valueType="num">
                                      <p:cBhvr>
                                        <p:cTn id="29" dur="200" decel="50000" autoRev="1" fill="hold">
                                          <p:stCondLst>
                                            <p:cond delay="600"/>
                                          </p:stCondLst>
                                        </p:cTn>
                                        <p:tgtEl>
                                          <p:spTgt spid="2"/>
                                        </p:tgtEl>
                                        <p:attrNameLst>
                                          <p:attrName>xshear</p:attrName>
                                        </p:attrNameLst>
                                      </p:cBhvr>
                                    </p:anim>
                                    <p:animScale>
                                      <p:cBhvr>
                                        <p:cTn id="30" dur="200" decel="100000" autoRev="1" fill="hold">
                                          <p:stCondLst>
                                            <p:cond delay="600"/>
                                          </p:stCondLst>
                                        </p:cTn>
                                        <p:tgtEl>
                                          <p:spTgt spid="2"/>
                                        </p:tgtEl>
                                      </p:cBhvr>
                                      <p:from x="100000" y="100000"/>
                                      <p:to x="80000" y="100000"/>
                                    </p:animScale>
                                    <p:anim by="(#ppt_h/3+#ppt_w*0.1)" calcmode="lin" valueType="num">
                                      <p:cBhvr additive="sum">
                                        <p:cTn id="31" dur="200" decel="100000" autoRev="1" fill="hold">
                                          <p:stCondLst>
                                            <p:cond delay="600"/>
                                          </p:stCondLst>
                                        </p:cTn>
                                        <p:tgtEl>
                                          <p:spTgt spid="2"/>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34"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from="(-#ppt_w/2)" to="(#ppt_x)" calcmode="lin" valueType="num">
                                      <p:cBhvr>
                                        <p:cTn id="38" dur="600" fill="hold">
                                          <p:stCondLst>
                                            <p:cond delay="0"/>
                                          </p:stCondLst>
                                        </p:cTn>
                                        <p:tgtEl>
                                          <p:spTgt spid="18"/>
                                        </p:tgtEl>
                                        <p:attrNameLst>
                                          <p:attrName>ppt_x</p:attrName>
                                        </p:attrNameLst>
                                      </p:cBhvr>
                                    </p:anim>
                                    <p:anim from="0" to="-1.0" calcmode="lin" valueType="num">
                                      <p:cBhvr>
                                        <p:cTn id="39" dur="200" decel="50000" autoRev="1" fill="hold">
                                          <p:stCondLst>
                                            <p:cond delay="600"/>
                                          </p:stCondLst>
                                        </p:cTn>
                                        <p:tgtEl>
                                          <p:spTgt spid="18"/>
                                        </p:tgtEl>
                                        <p:attrNameLst>
                                          <p:attrName>xshear</p:attrName>
                                        </p:attrNameLst>
                                      </p:cBhvr>
                                    </p:anim>
                                    <p:animScale>
                                      <p:cBhvr>
                                        <p:cTn id="40" dur="200" decel="100000" autoRev="1" fill="hold">
                                          <p:stCondLst>
                                            <p:cond delay="600"/>
                                          </p:stCondLst>
                                        </p:cTn>
                                        <p:tgtEl>
                                          <p:spTgt spid="18"/>
                                        </p:tgtEl>
                                      </p:cBhvr>
                                      <p:from x="100000" y="100000"/>
                                      <p:to x="80000" y="100000"/>
                                    </p:animScale>
                                    <p:anim by="(#ppt_h/3+#ppt_w*0.1)" calcmode="lin" valueType="num">
                                      <p:cBhvr additive="sum">
                                        <p:cTn id="41" dur="200" decel="100000" autoRev="1" fill="hold">
                                          <p:stCondLst>
                                            <p:cond delay="600"/>
                                          </p:stCondLst>
                                        </p:cTn>
                                        <p:tgtEl>
                                          <p:spTgt spid="18"/>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11" grpId="0" animBg="1"/>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Identify suboperations – examples </a:t>
            </a:r>
            <a:endParaRPr lang="en-US" sz="2000" b="1" dirty="0" smtClean="0">
              <a:latin typeface="Arial Narrow" pitchFamily="34" charset="0"/>
            </a:endParaRPr>
          </a:p>
        </p:txBody>
      </p:sp>
      <p:sp>
        <p:nvSpPr>
          <p:cNvPr id="12"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Asphalt sampling</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2835804"/>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Watering rollers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28565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Loading/off loading equipment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5225" y="37830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Equipment maintenance</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6" name="Picture 4" title="Picture of road worker on a cell pho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1524000"/>
            <a:ext cx="1676400" cy="1712025"/>
          </a:xfrm>
          <a:prstGeom prst="rect">
            <a:avLst/>
          </a:prstGeom>
          <a:noFill/>
          <a:ln w="28575">
            <a:solidFill>
              <a:srgbClr val="FFCC00"/>
            </a:solidFill>
            <a:miter lim="800000"/>
            <a:headEnd/>
            <a:tailEnd/>
          </a:ln>
          <a:effectLst/>
        </p:spPr>
      </p:pic>
      <p:pic>
        <p:nvPicPr>
          <p:cNvPr id="17" name="Picture 12" title="Picture of steamroller "/>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705599" y="3185856"/>
            <a:ext cx="1690179" cy="1449797"/>
          </a:xfrm>
          <a:prstGeom prst="rect">
            <a:avLst/>
          </a:prstGeom>
          <a:noFill/>
          <a:ln w="28575">
            <a:solidFill>
              <a:srgbClr val="FFCC00"/>
            </a:solidFill>
            <a:miter lim="800000"/>
            <a:headEnd/>
            <a:tailEnd/>
          </a:ln>
          <a:effectLst/>
        </p:spPr>
      </p:pic>
      <p:pic>
        <p:nvPicPr>
          <p:cNvPr id="18" name="Picture 15" title="Picture of road work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4572000"/>
            <a:ext cx="1676400" cy="1712025"/>
          </a:xfrm>
          <a:prstGeom prst="rect">
            <a:avLst/>
          </a:prstGeom>
          <a:noFill/>
          <a:ln w="28575">
            <a:solidFill>
              <a:srgbClr val="FFCC00"/>
            </a:solidFill>
            <a:miter lim="800000"/>
            <a:headEnd/>
            <a:tailEnd/>
          </a:ln>
          <a:effectLst/>
        </p:spPr>
      </p:pic>
      <p:sp>
        <p:nvSpPr>
          <p:cNvPr id="20" name="Title 19"/>
          <p:cNvSpPr>
            <a:spLocks noGrp="1"/>
          </p:cNvSpPr>
          <p:nvPr>
            <p:ph type="title"/>
          </p:nvPr>
        </p:nvSpPr>
        <p:spPr>
          <a:xfrm>
            <a:off x="381907" y="1447800"/>
            <a:ext cx="8229600" cy="381000"/>
          </a:xfrm>
        </p:spPr>
        <p:txBody>
          <a:bodyPr>
            <a:normAutofit fontScale="90000"/>
          </a:bodyPr>
          <a:lstStyle/>
          <a:p>
            <a:pPr marL="342900" lvl="0" indent="-342900" algn="l">
              <a:spcBef>
                <a:spcPct val="20000"/>
              </a:spcBef>
            </a:pPr>
            <a:r>
              <a:rPr lang="en-US" sz="2800" b="1" dirty="0">
                <a:solidFill>
                  <a:srgbClr val="EEECE1">
                    <a:lumMod val="10000"/>
                  </a:srgbClr>
                </a:solidFill>
                <a:latin typeface="Calibri" pitchFamily="34" charset="0"/>
                <a:ea typeface="+mn-ea"/>
                <a:cs typeface="+mn-cs"/>
              </a:rPr>
              <a:t>Creating the Plan </a:t>
            </a:r>
            <a:r>
              <a:rPr lang="en-US" sz="2400" b="1" dirty="0">
                <a:solidFill>
                  <a:srgbClr val="EEECE1">
                    <a:lumMod val="10000"/>
                  </a:srgbClr>
                </a:solidFill>
                <a:latin typeface="Calibri" pitchFamily="34" charset="0"/>
                <a:ea typeface="+mn-ea"/>
                <a:cs typeface="+mn-cs"/>
              </a:rPr>
              <a:t>(continued</a:t>
            </a:r>
            <a:r>
              <a:rPr lang="en-US" sz="2400" b="1" dirty="0" smtClean="0">
                <a:solidFill>
                  <a:srgbClr val="EEECE1">
                    <a:lumMod val="10000"/>
                  </a:srgbClr>
                </a:solidFill>
                <a:latin typeface="Calibri" pitchFamily="34" charset="0"/>
                <a:ea typeface="+mn-ea"/>
                <a:cs typeface="+mn-cs"/>
              </a:rPr>
              <a:t>) </a:t>
            </a:r>
            <a:endParaRPr lang="en-US" dirty="0"/>
          </a:p>
        </p:txBody>
      </p:sp>
      <p:sp>
        <p:nvSpPr>
          <p:cNvPr id="19" name="Slide Number Placeholder 4"/>
          <p:cNvSpPr>
            <a:spLocks noGrp="1"/>
          </p:cNvSpPr>
          <p:nvPr>
            <p:ph type="sldNum" sz="quarter" idx="12"/>
          </p:nvPr>
        </p:nvSpPr>
        <p:spPr/>
        <p:txBody>
          <a:bodyPr/>
          <a:lstStyle/>
          <a:p>
            <a:pPr>
              <a:defRPr/>
            </a:pPr>
            <a:fld id="{632DF3B3-665C-4605-AF3C-B77CE60C6955}" type="slidenum">
              <a:rPr lang="en-US"/>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34"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from="(-#ppt_w/2)" to="(#ppt_x)" calcmode="lin" valueType="num">
                                      <p:cBhvr>
                                        <p:cTn id="14" dur="600" fill="hold">
                                          <p:stCondLst>
                                            <p:cond delay="0"/>
                                          </p:stCondLst>
                                        </p:cTn>
                                        <p:tgtEl>
                                          <p:spTgt spid="16"/>
                                        </p:tgtEl>
                                        <p:attrNameLst>
                                          <p:attrName>ppt_x</p:attrName>
                                        </p:attrNameLst>
                                      </p:cBhvr>
                                    </p:anim>
                                    <p:anim from="0" to="-1.0" calcmode="lin" valueType="num">
                                      <p:cBhvr>
                                        <p:cTn id="15" dur="200" decel="50000" autoRev="1" fill="hold">
                                          <p:stCondLst>
                                            <p:cond delay="600"/>
                                          </p:stCondLst>
                                        </p:cTn>
                                        <p:tgtEl>
                                          <p:spTgt spid="16"/>
                                        </p:tgtEl>
                                        <p:attrNameLst>
                                          <p:attrName>xshear</p:attrName>
                                        </p:attrNameLst>
                                      </p:cBhvr>
                                    </p:anim>
                                    <p:animScale>
                                      <p:cBhvr>
                                        <p:cTn id="16" dur="200" decel="100000" autoRev="1" fill="hold">
                                          <p:stCondLst>
                                            <p:cond delay="600"/>
                                          </p:stCondLst>
                                        </p:cTn>
                                        <p:tgtEl>
                                          <p:spTgt spid="16"/>
                                        </p:tgtEl>
                                      </p:cBhvr>
                                      <p:from x="100000" y="100000"/>
                                      <p:to x="80000" y="100000"/>
                                    </p:animScale>
                                    <p:anim by="(#ppt_h/3+#ppt_w*0.1)" calcmode="lin" valueType="num">
                                      <p:cBhvr additive="sum">
                                        <p:cTn id="17" dur="200" decel="100000" autoRev="1" fill="hold">
                                          <p:stCondLst>
                                            <p:cond delay="600"/>
                                          </p:stCondLst>
                                        </p:cTn>
                                        <p:tgtEl>
                                          <p:spTgt spid="16"/>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34"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from="(-#ppt_w/2)" to="(#ppt_x)" calcmode="lin" valueType="num">
                                      <p:cBhvr>
                                        <p:cTn id="28" dur="600" fill="hold">
                                          <p:stCondLst>
                                            <p:cond delay="0"/>
                                          </p:stCondLst>
                                        </p:cTn>
                                        <p:tgtEl>
                                          <p:spTgt spid="17"/>
                                        </p:tgtEl>
                                        <p:attrNameLst>
                                          <p:attrName>ppt_x</p:attrName>
                                        </p:attrNameLst>
                                      </p:cBhvr>
                                    </p:anim>
                                    <p:anim from="0" to="-1.0" calcmode="lin" valueType="num">
                                      <p:cBhvr>
                                        <p:cTn id="29" dur="200" decel="50000" autoRev="1" fill="hold">
                                          <p:stCondLst>
                                            <p:cond delay="600"/>
                                          </p:stCondLst>
                                        </p:cTn>
                                        <p:tgtEl>
                                          <p:spTgt spid="17"/>
                                        </p:tgtEl>
                                        <p:attrNameLst>
                                          <p:attrName>xshear</p:attrName>
                                        </p:attrNameLst>
                                      </p:cBhvr>
                                    </p:anim>
                                    <p:animScale>
                                      <p:cBhvr>
                                        <p:cTn id="30" dur="200" decel="100000" autoRev="1" fill="hold">
                                          <p:stCondLst>
                                            <p:cond delay="600"/>
                                          </p:stCondLst>
                                        </p:cTn>
                                        <p:tgtEl>
                                          <p:spTgt spid="17"/>
                                        </p:tgtEl>
                                      </p:cBhvr>
                                      <p:from x="100000" y="100000"/>
                                      <p:to x="80000" y="100000"/>
                                    </p:animScale>
                                    <p:anim by="(#ppt_h/3+#ppt_w*0.1)" calcmode="lin" valueType="num">
                                      <p:cBhvr additive="sum">
                                        <p:cTn id="31" dur="200" decel="100000" autoRev="1" fill="hold">
                                          <p:stCondLst>
                                            <p:cond delay="600"/>
                                          </p:stCondLst>
                                        </p:cTn>
                                        <p:tgtEl>
                                          <p:spTgt spid="1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34"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from="(-#ppt_w/2)" to="(#ppt_x)" calcmode="lin" valueType="num">
                                      <p:cBhvr>
                                        <p:cTn id="42" dur="600" fill="hold">
                                          <p:stCondLst>
                                            <p:cond delay="0"/>
                                          </p:stCondLst>
                                        </p:cTn>
                                        <p:tgtEl>
                                          <p:spTgt spid="18"/>
                                        </p:tgtEl>
                                        <p:attrNameLst>
                                          <p:attrName>ppt_x</p:attrName>
                                        </p:attrNameLst>
                                      </p:cBhvr>
                                    </p:anim>
                                    <p:anim from="0" to="-1.0" calcmode="lin" valueType="num">
                                      <p:cBhvr>
                                        <p:cTn id="43" dur="200" decel="50000" autoRev="1" fill="hold">
                                          <p:stCondLst>
                                            <p:cond delay="600"/>
                                          </p:stCondLst>
                                        </p:cTn>
                                        <p:tgtEl>
                                          <p:spTgt spid="18"/>
                                        </p:tgtEl>
                                        <p:attrNameLst>
                                          <p:attrName>xshear</p:attrName>
                                        </p:attrNameLst>
                                      </p:cBhvr>
                                    </p:anim>
                                    <p:animScale>
                                      <p:cBhvr>
                                        <p:cTn id="44" dur="200" decel="100000" autoRev="1" fill="hold">
                                          <p:stCondLst>
                                            <p:cond delay="600"/>
                                          </p:stCondLst>
                                        </p:cTn>
                                        <p:tgtEl>
                                          <p:spTgt spid="18"/>
                                        </p:tgtEl>
                                      </p:cBhvr>
                                      <p:from x="100000" y="100000"/>
                                      <p:to x="80000" y="100000"/>
                                    </p:animScale>
                                    <p:anim by="(#ppt_h/3+#ppt_w*0.1)" calcmode="lin" valueType="num">
                                      <p:cBhvr additive="sum">
                                        <p:cTn id="45" dur="200" decel="100000" autoRev="1" fill="hold">
                                          <p:stCondLst>
                                            <p:cond delay="600"/>
                                          </p:stCondLst>
                                        </p:cTn>
                                        <p:tgtEl>
                                          <p:spTgt spid="18"/>
                                        </p:tgtEl>
                                        <p:attrNameLst>
                                          <p:attrName>ppt_x</p:attrName>
                                        </p:attrNameLst>
                                      </p:cBhvr>
                                    </p:anim>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Site Specific ITCP</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Plot all</a:t>
            </a:r>
          </a:p>
        </p:txBody>
      </p:sp>
      <p:sp>
        <p:nvSpPr>
          <p:cNvPr id="12"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Locations for workers on foot</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Locations of equipment/vehicles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2766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Vehicle and equipment paths </a:t>
            </a:r>
            <a:br>
              <a:rPr lang="en-US" sz="2000" b="1" spc="-30" dirty="0" smtClean="0">
                <a:latin typeface="Arial Narrow" pitchFamily="34" charset="0"/>
              </a:rPr>
            </a:br>
            <a:r>
              <a:rPr lang="en-US" sz="2000" b="1" spc="-30" dirty="0" smtClean="0">
                <a:latin typeface="Arial Narrow" pitchFamily="34" charset="0"/>
              </a:rPr>
              <a:t>     such as access/egress points </a:t>
            </a:r>
            <a:br>
              <a:rPr lang="en-US" sz="2000" b="1" spc="-30" dirty="0" smtClean="0">
                <a:latin typeface="Arial Narrow" pitchFamily="34" charset="0"/>
              </a:rPr>
            </a:br>
            <a:r>
              <a:rPr lang="en-US" sz="2000" b="1" spc="-30" dirty="0" smtClean="0">
                <a:latin typeface="Arial Narrow" pitchFamily="34" charset="0"/>
              </a:rPr>
              <a:t>     for dump trucks </a:t>
            </a:r>
            <a:br>
              <a:rPr lang="en-US" sz="2000" b="1" spc="-30" dirty="0" smtClean="0">
                <a:latin typeface="Arial Narrow" pitchFamily="34" charset="0"/>
              </a:rPr>
            </a:br>
            <a:r>
              <a:rPr lang="en-US" sz="2000" b="1" spc="-30" dirty="0" smtClean="0">
                <a:latin typeface="Arial Narrow" pitchFamily="34" charset="0"/>
              </a:rPr>
              <a:t>     and other site visitors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45720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Location of utilities, </a:t>
            </a:r>
            <a:br>
              <a:rPr lang="en-US" sz="2000" b="1" dirty="0" smtClean="0">
                <a:latin typeface="Arial Narrow" pitchFamily="34" charset="0"/>
              </a:rPr>
            </a:br>
            <a:r>
              <a:rPr lang="en-US" sz="2000" b="1" dirty="0" smtClean="0">
                <a:latin typeface="Arial Narrow" pitchFamily="34" charset="0"/>
              </a:rPr>
              <a:t>     storage areas, other</a:t>
            </a:r>
            <a:br>
              <a:rPr lang="en-US" sz="2000" b="1" dirty="0" smtClean="0">
                <a:latin typeface="Arial Narrow" pitchFamily="34" charset="0"/>
              </a:rPr>
            </a:br>
            <a:r>
              <a:rPr lang="en-US" sz="2000" b="1" dirty="0" smtClean="0">
                <a:latin typeface="Arial Narrow" pitchFamily="34" charset="0"/>
              </a:rPr>
              <a:t>     obstacles or hazards – </a:t>
            </a:r>
            <a:br>
              <a:rPr lang="en-US" sz="2000" b="1" dirty="0" smtClean="0">
                <a:latin typeface="Arial Narrow" pitchFamily="34" charset="0"/>
              </a:rPr>
            </a:br>
            <a:r>
              <a:rPr lang="en-US" sz="2000" b="1" dirty="0" smtClean="0">
                <a:latin typeface="Arial Narrow" pitchFamily="34" charset="0"/>
              </a:rPr>
              <a:t>     if any</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16" name="Group 15" title="Picture of ITCP"/>
          <p:cNvGrpSpPr/>
          <p:nvPr/>
        </p:nvGrpSpPr>
        <p:grpSpPr>
          <a:xfrm>
            <a:off x="3331425" y="1295400"/>
            <a:ext cx="5984032" cy="4587442"/>
            <a:chOff x="3331425" y="1371600"/>
            <a:chExt cx="5984032" cy="4892242"/>
          </a:xfrm>
        </p:grpSpPr>
        <p:sp>
          <p:nvSpPr>
            <p:cNvPr id="17" name="Freeform 16" title="Pictrue of ITCP"/>
            <p:cNvSpPr/>
            <p:nvPr/>
          </p:nvSpPr>
          <p:spPr>
            <a:xfrm rot="20040000">
              <a:off x="3331425" y="2741287"/>
              <a:ext cx="5984032" cy="3369907"/>
            </a:xfrm>
            <a:custGeom>
              <a:avLst/>
              <a:gdLst>
                <a:gd name="connsiteX0" fmla="*/ 1248747 w 8727232"/>
                <a:gd name="connsiteY0" fmla="*/ 491413 h 4589107"/>
                <a:gd name="connsiteX1" fmla="*/ 2452395 w 8727232"/>
                <a:gd name="connsiteY1" fmla="*/ 295470 h 4589107"/>
                <a:gd name="connsiteX2" fmla="*/ 4757057 w 8727232"/>
                <a:gd name="connsiteY2" fmla="*/ 603380 h 4589107"/>
                <a:gd name="connsiteX3" fmla="*/ 6268616 w 8727232"/>
                <a:gd name="connsiteY3" fmla="*/ 155511 h 4589107"/>
                <a:gd name="connsiteX4" fmla="*/ 8200053 w 8727232"/>
                <a:gd name="connsiteY4" fmla="*/ 314131 h 4589107"/>
                <a:gd name="connsiteX5" fmla="*/ 8507963 w 8727232"/>
                <a:gd name="connsiteY5" fmla="*/ 2040295 h 4589107"/>
                <a:gd name="connsiteX6" fmla="*/ 6884436 w 8727232"/>
                <a:gd name="connsiteY6" fmla="*/ 4242319 h 4589107"/>
                <a:gd name="connsiteX7" fmla="*/ 4159898 w 8727232"/>
                <a:gd name="connsiteY7" fmla="*/ 4121021 h 4589107"/>
                <a:gd name="connsiteX8" fmla="*/ 670249 w 8727232"/>
                <a:gd name="connsiteY8" fmla="*/ 3813111 h 4589107"/>
                <a:gd name="connsiteX9" fmla="*/ 138404 w 8727232"/>
                <a:gd name="connsiteY9" fmla="*/ 2301552 h 4589107"/>
                <a:gd name="connsiteX10" fmla="*/ 716902 w 8727232"/>
                <a:gd name="connsiteY10" fmla="*/ 864638 h 4589107"/>
                <a:gd name="connsiteX11" fmla="*/ 1248747 w 8727232"/>
                <a:gd name="connsiteY11" fmla="*/ 491413 h 458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32" h="4589107">
                  <a:moveTo>
                    <a:pt x="1248747" y="491413"/>
                  </a:moveTo>
                  <a:cubicBezTo>
                    <a:pt x="1537996" y="396552"/>
                    <a:pt x="1867677" y="276809"/>
                    <a:pt x="2452395" y="295470"/>
                  </a:cubicBezTo>
                  <a:cubicBezTo>
                    <a:pt x="3037113" y="314131"/>
                    <a:pt x="4121020" y="626707"/>
                    <a:pt x="4757057" y="603380"/>
                  </a:cubicBezTo>
                  <a:cubicBezTo>
                    <a:pt x="5393094" y="580054"/>
                    <a:pt x="5694783" y="203719"/>
                    <a:pt x="6268616" y="155511"/>
                  </a:cubicBezTo>
                  <a:cubicBezTo>
                    <a:pt x="6842449" y="107303"/>
                    <a:pt x="7826829" y="0"/>
                    <a:pt x="8200053" y="314131"/>
                  </a:cubicBezTo>
                  <a:cubicBezTo>
                    <a:pt x="8573278" y="628262"/>
                    <a:pt x="8727232" y="1385597"/>
                    <a:pt x="8507963" y="2040295"/>
                  </a:cubicBezTo>
                  <a:cubicBezTo>
                    <a:pt x="8288694" y="2694993"/>
                    <a:pt x="7609114" y="3895531"/>
                    <a:pt x="6884436" y="4242319"/>
                  </a:cubicBezTo>
                  <a:cubicBezTo>
                    <a:pt x="6159758" y="4589107"/>
                    <a:pt x="5195596" y="4192556"/>
                    <a:pt x="4159898" y="4121021"/>
                  </a:cubicBezTo>
                  <a:cubicBezTo>
                    <a:pt x="3124200" y="4049486"/>
                    <a:pt x="1340498" y="4116356"/>
                    <a:pt x="670249" y="3813111"/>
                  </a:cubicBezTo>
                  <a:cubicBezTo>
                    <a:pt x="0" y="3509866"/>
                    <a:pt x="130629" y="2792964"/>
                    <a:pt x="138404" y="2301552"/>
                  </a:cubicBezTo>
                  <a:cubicBezTo>
                    <a:pt x="146179" y="1810140"/>
                    <a:pt x="531845" y="1164773"/>
                    <a:pt x="716902" y="864638"/>
                  </a:cubicBezTo>
                  <a:cubicBezTo>
                    <a:pt x="901959" y="564503"/>
                    <a:pt x="959498" y="586274"/>
                    <a:pt x="1248747" y="491413"/>
                  </a:cubicBezTo>
                  <a:close/>
                </a:path>
              </a:pathLst>
            </a:custGeom>
            <a:blipFill>
              <a:blip r:embed="rId5" cstate="print"/>
              <a:tile tx="0" ty="0" sx="100000" sy="100000" flip="none" algn="tl"/>
            </a:blip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rot="-1140000">
              <a:off x="3483951" y="4004475"/>
              <a:ext cx="5504166" cy="576943"/>
            </a:xfrm>
            <a:custGeom>
              <a:avLst/>
              <a:gdLst>
                <a:gd name="connsiteX0" fmla="*/ 0 w 8210938"/>
                <a:gd name="connsiteY0" fmla="*/ 251927 h 576943"/>
                <a:gd name="connsiteX1" fmla="*/ 1222310 w 8210938"/>
                <a:gd name="connsiteY1" fmla="*/ 93306 h 576943"/>
                <a:gd name="connsiteX2" fmla="*/ 2323322 w 8210938"/>
                <a:gd name="connsiteY2" fmla="*/ 74645 h 576943"/>
                <a:gd name="connsiteX3" fmla="*/ 4786604 w 8210938"/>
                <a:gd name="connsiteY3" fmla="*/ 541176 h 576943"/>
                <a:gd name="connsiteX4" fmla="*/ 6559420 w 8210938"/>
                <a:gd name="connsiteY4" fmla="*/ 289249 h 576943"/>
                <a:gd name="connsiteX5" fmla="*/ 7828383 w 8210938"/>
                <a:gd name="connsiteY5" fmla="*/ 102637 h 576943"/>
                <a:gd name="connsiteX6" fmla="*/ 8210938 w 8210938"/>
                <a:gd name="connsiteY6" fmla="*/ 14929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938" h="576943">
                  <a:moveTo>
                    <a:pt x="0" y="251927"/>
                  </a:moveTo>
                  <a:cubicBezTo>
                    <a:pt x="417545" y="187390"/>
                    <a:pt x="835090" y="122853"/>
                    <a:pt x="1222310" y="93306"/>
                  </a:cubicBezTo>
                  <a:cubicBezTo>
                    <a:pt x="1609530" y="63759"/>
                    <a:pt x="1729273" y="0"/>
                    <a:pt x="2323322" y="74645"/>
                  </a:cubicBezTo>
                  <a:cubicBezTo>
                    <a:pt x="2917371" y="149290"/>
                    <a:pt x="4080588" y="505409"/>
                    <a:pt x="4786604" y="541176"/>
                  </a:cubicBezTo>
                  <a:cubicBezTo>
                    <a:pt x="5492620" y="576943"/>
                    <a:pt x="6559420" y="289249"/>
                    <a:pt x="6559420" y="289249"/>
                  </a:cubicBezTo>
                  <a:cubicBezTo>
                    <a:pt x="7066383" y="216159"/>
                    <a:pt x="7553130" y="125964"/>
                    <a:pt x="7828383" y="102637"/>
                  </a:cubicBezTo>
                  <a:cubicBezTo>
                    <a:pt x="8103636" y="79311"/>
                    <a:pt x="8157287" y="114300"/>
                    <a:pt x="8210938" y="149290"/>
                  </a:cubicBezTo>
                </a:path>
              </a:pathLst>
            </a:cu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9" name="Group 9"/>
            <p:cNvGrpSpPr>
              <a:grpSpLocks noChangeAspect="1"/>
            </p:cNvGrpSpPr>
            <p:nvPr/>
          </p:nvGrpSpPr>
          <p:grpSpPr bwMode="auto">
            <a:xfrm flipH="1">
              <a:off x="7772400" y="4191000"/>
              <a:ext cx="626607" cy="1371600"/>
              <a:chOff x="4272" y="2784"/>
              <a:chExt cx="524" cy="1147"/>
            </a:xfrm>
          </p:grpSpPr>
          <p:sp>
            <p:nvSpPr>
              <p:cNvPr id="86" name="AutoShape 8"/>
              <p:cNvSpPr>
                <a:spLocks noChangeAspect="1" noChangeArrowheads="1" noTextEdit="1"/>
              </p:cNvSpPr>
              <p:nvPr/>
            </p:nvSpPr>
            <p:spPr bwMode="auto">
              <a:xfrm>
                <a:off x="4272" y="2784"/>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0"/>
              <p:cNvSpPr>
                <a:spLocks/>
              </p:cNvSpPr>
              <p:nvPr/>
            </p:nvSpPr>
            <p:spPr bwMode="auto">
              <a:xfrm>
                <a:off x="4272" y="3787"/>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11"/>
              <p:cNvSpPr>
                <a:spLocks/>
              </p:cNvSpPr>
              <p:nvPr/>
            </p:nvSpPr>
            <p:spPr bwMode="auto">
              <a:xfrm>
                <a:off x="4374" y="3850"/>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2"/>
              <p:cNvSpPr>
                <a:spLocks/>
              </p:cNvSpPr>
              <p:nvPr/>
            </p:nvSpPr>
            <p:spPr bwMode="auto">
              <a:xfrm>
                <a:off x="4462" y="3101"/>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13"/>
              <p:cNvSpPr>
                <a:spLocks noChangeArrowheads="1"/>
              </p:cNvSpPr>
              <p:nvPr/>
            </p:nvSpPr>
            <p:spPr bwMode="auto">
              <a:xfrm>
                <a:off x="4478" y="3128"/>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14"/>
              <p:cNvSpPr>
                <a:spLocks/>
              </p:cNvSpPr>
              <p:nvPr/>
            </p:nvSpPr>
            <p:spPr bwMode="auto">
              <a:xfrm>
                <a:off x="4583" y="2909"/>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15"/>
              <p:cNvSpPr>
                <a:spLocks/>
              </p:cNvSpPr>
              <p:nvPr/>
            </p:nvSpPr>
            <p:spPr bwMode="auto">
              <a:xfrm>
                <a:off x="4361" y="2881"/>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6"/>
              <p:cNvSpPr>
                <a:spLocks/>
              </p:cNvSpPr>
              <p:nvPr/>
            </p:nvSpPr>
            <p:spPr bwMode="auto">
              <a:xfrm>
                <a:off x="4383" y="2904"/>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17"/>
              <p:cNvSpPr>
                <a:spLocks/>
              </p:cNvSpPr>
              <p:nvPr/>
            </p:nvSpPr>
            <p:spPr bwMode="auto">
              <a:xfrm>
                <a:off x="4445" y="3077"/>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18"/>
              <p:cNvSpPr>
                <a:spLocks/>
              </p:cNvSpPr>
              <p:nvPr/>
            </p:nvSpPr>
            <p:spPr bwMode="auto">
              <a:xfrm>
                <a:off x="4461" y="3086"/>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9"/>
              <p:cNvSpPr>
                <a:spLocks/>
              </p:cNvSpPr>
              <p:nvPr/>
            </p:nvSpPr>
            <p:spPr bwMode="auto">
              <a:xfrm>
                <a:off x="4426" y="2954"/>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p:cNvSpPr>
              <p:nvPr/>
            </p:nvSpPr>
            <p:spPr bwMode="auto">
              <a:xfrm>
                <a:off x="4522" y="2955"/>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1"/>
              <p:cNvSpPr>
                <a:spLocks/>
              </p:cNvSpPr>
              <p:nvPr/>
            </p:nvSpPr>
            <p:spPr bwMode="auto">
              <a:xfrm>
                <a:off x="4437" y="2957"/>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22"/>
              <p:cNvSpPr>
                <a:spLocks/>
              </p:cNvSpPr>
              <p:nvPr/>
            </p:nvSpPr>
            <p:spPr bwMode="auto">
              <a:xfrm>
                <a:off x="4286" y="3188"/>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23"/>
              <p:cNvSpPr>
                <a:spLocks/>
              </p:cNvSpPr>
              <p:nvPr/>
            </p:nvSpPr>
            <p:spPr bwMode="auto">
              <a:xfrm>
                <a:off x="4302" y="3200"/>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24"/>
              <p:cNvSpPr>
                <a:spLocks/>
              </p:cNvSpPr>
              <p:nvPr/>
            </p:nvSpPr>
            <p:spPr bwMode="auto">
              <a:xfrm>
                <a:off x="4351" y="2784"/>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25"/>
              <p:cNvSpPr>
                <a:spLocks/>
              </p:cNvSpPr>
              <p:nvPr/>
            </p:nvSpPr>
            <p:spPr bwMode="auto">
              <a:xfrm>
                <a:off x="4377" y="2802"/>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26"/>
              <p:cNvSpPr>
                <a:spLocks/>
              </p:cNvSpPr>
              <p:nvPr/>
            </p:nvSpPr>
            <p:spPr bwMode="auto">
              <a:xfrm>
                <a:off x="4510" y="2823"/>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27"/>
              <p:cNvSpPr>
                <a:spLocks/>
              </p:cNvSpPr>
              <p:nvPr/>
            </p:nvSpPr>
            <p:spPr bwMode="auto">
              <a:xfrm>
                <a:off x="4573" y="2877"/>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28"/>
              <p:cNvSpPr>
                <a:spLocks/>
              </p:cNvSpPr>
              <p:nvPr/>
            </p:nvSpPr>
            <p:spPr bwMode="auto">
              <a:xfrm>
                <a:off x="4390" y="3761"/>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29"/>
              <p:cNvSpPr>
                <a:spLocks/>
              </p:cNvSpPr>
              <p:nvPr/>
            </p:nvSpPr>
            <p:spPr bwMode="auto">
              <a:xfrm>
                <a:off x="4382" y="3481"/>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30"/>
              <p:cNvSpPr>
                <a:spLocks/>
              </p:cNvSpPr>
              <p:nvPr/>
            </p:nvSpPr>
            <p:spPr bwMode="auto">
              <a:xfrm>
                <a:off x="4576" y="3759"/>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31"/>
              <p:cNvSpPr>
                <a:spLocks/>
              </p:cNvSpPr>
              <p:nvPr/>
            </p:nvSpPr>
            <p:spPr bwMode="auto">
              <a:xfrm>
                <a:off x="4432" y="3349"/>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Rectangle 32"/>
              <p:cNvSpPr>
                <a:spLocks noChangeArrowheads="1"/>
              </p:cNvSpPr>
              <p:nvPr/>
            </p:nvSpPr>
            <p:spPr bwMode="auto">
              <a:xfrm>
                <a:off x="4421" y="3439"/>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33"/>
              <p:cNvSpPr>
                <a:spLocks/>
              </p:cNvSpPr>
              <p:nvPr/>
            </p:nvSpPr>
            <p:spPr bwMode="auto">
              <a:xfrm>
                <a:off x="4300" y="3338"/>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34"/>
              <p:cNvSpPr>
                <a:spLocks/>
              </p:cNvSpPr>
              <p:nvPr/>
            </p:nvSpPr>
            <p:spPr bwMode="auto">
              <a:xfrm>
                <a:off x="4286" y="3307"/>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35"/>
              <p:cNvSpPr>
                <a:spLocks/>
              </p:cNvSpPr>
              <p:nvPr/>
            </p:nvSpPr>
            <p:spPr bwMode="auto">
              <a:xfrm>
                <a:off x="4379" y="3421"/>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36"/>
              <p:cNvSpPr>
                <a:spLocks/>
              </p:cNvSpPr>
              <p:nvPr/>
            </p:nvSpPr>
            <p:spPr bwMode="auto">
              <a:xfrm>
                <a:off x="4289" y="3333"/>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37"/>
              <p:cNvSpPr>
                <a:spLocks/>
              </p:cNvSpPr>
              <p:nvPr/>
            </p:nvSpPr>
            <p:spPr bwMode="auto">
              <a:xfrm>
                <a:off x="4656" y="3329"/>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38"/>
              <p:cNvSpPr>
                <a:spLocks/>
              </p:cNvSpPr>
              <p:nvPr/>
            </p:nvSpPr>
            <p:spPr bwMode="auto">
              <a:xfrm>
                <a:off x="4598" y="3298"/>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39"/>
              <p:cNvSpPr>
                <a:spLocks/>
              </p:cNvSpPr>
              <p:nvPr/>
            </p:nvSpPr>
            <p:spPr bwMode="auto">
              <a:xfrm>
                <a:off x="4616" y="3412"/>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40"/>
              <p:cNvSpPr>
                <a:spLocks/>
              </p:cNvSpPr>
              <p:nvPr/>
            </p:nvSpPr>
            <p:spPr bwMode="auto">
              <a:xfrm>
                <a:off x="4691" y="3323"/>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41"/>
              <p:cNvSpPr>
                <a:spLocks/>
              </p:cNvSpPr>
              <p:nvPr/>
            </p:nvSpPr>
            <p:spPr bwMode="auto">
              <a:xfrm>
                <a:off x="4368" y="3842"/>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42"/>
              <p:cNvSpPr>
                <a:spLocks/>
              </p:cNvSpPr>
              <p:nvPr/>
            </p:nvSpPr>
            <p:spPr bwMode="auto">
              <a:xfrm>
                <a:off x="4476" y="3458"/>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43"/>
              <p:cNvSpPr>
                <a:spLocks/>
              </p:cNvSpPr>
              <p:nvPr/>
            </p:nvSpPr>
            <p:spPr bwMode="auto">
              <a:xfrm>
                <a:off x="4492" y="3362"/>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Rectangle 44"/>
              <p:cNvSpPr>
                <a:spLocks noChangeArrowheads="1"/>
              </p:cNvSpPr>
              <p:nvPr/>
            </p:nvSpPr>
            <p:spPr bwMode="auto">
              <a:xfrm>
                <a:off x="4501" y="3617"/>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Rectangle 45"/>
              <p:cNvSpPr>
                <a:spLocks noChangeArrowheads="1"/>
              </p:cNvSpPr>
              <p:nvPr/>
            </p:nvSpPr>
            <p:spPr bwMode="auto">
              <a:xfrm>
                <a:off x="4528" y="3655"/>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48"/>
            <p:cNvGrpSpPr>
              <a:grpSpLocks noChangeAspect="1"/>
            </p:cNvGrpSpPr>
            <p:nvPr/>
          </p:nvGrpSpPr>
          <p:grpSpPr bwMode="auto">
            <a:xfrm>
              <a:off x="6705600" y="4114800"/>
              <a:ext cx="626607" cy="1371600"/>
              <a:chOff x="3696" y="2880"/>
              <a:chExt cx="524" cy="1147"/>
            </a:xfrm>
          </p:grpSpPr>
          <p:sp>
            <p:nvSpPr>
              <p:cNvPr id="49" name="AutoShape 47"/>
              <p:cNvSpPr>
                <a:spLocks noChangeAspect="1" noChangeArrowheads="1" noTextEdit="1"/>
              </p:cNvSpPr>
              <p:nvPr/>
            </p:nvSpPr>
            <p:spPr bwMode="auto">
              <a:xfrm>
                <a:off x="3696" y="2880"/>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9"/>
              <p:cNvSpPr>
                <a:spLocks/>
              </p:cNvSpPr>
              <p:nvPr/>
            </p:nvSpPr>
            <p:spPr bwMode="auto">
              <a:xfrm>
                <a:off x="3696" y="3883"/>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p:cNvSpPr>
                <a:spLocks/>
              </p:cNvSpPr>
              <p:nvPr/>
            </p:nvSpPr>
            <p:spPr bwMode="auto">
              <a:xfrm>
                <a:off x="3798" y="3946"/>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p:nvSpPr>
            <p:spPr bwMode="auto">
              <a:xfrm>
                <a:off x="3886" y="3197"/>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a:spLocks noChangeArrowheads="1"/>
              </p:cNvSpPr>
              <p:nvPr/>
            </p:nvSpPr>
            <p:spPr bwMode="auto">
              <a:xfrm>
                <a:off x="3902" y="3224"/>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4007" y="3005"/>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4"/>
              <p:cNvSpPr>
                <a:spLocks/>
              </p:cNvSpPr>
              <p:nvPr/>
            </p:nvSpPr>
            <p:spPr bwMode="auto">
              <a:xfrm>
                <a:off x="3785" y="2977"/>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p:cNvSpPr>
              <p:nvPr/>
            </p:nvSpPr>
            <p:spPr bwMode="auto">
              <a:xfrm>
                <a:off x="3807" y="3000"/>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6"/>
              <p:cNvSpPr>
                <a:spLocks/>
              </p:cNvSpPr>
              <p:nvPr/>
            </p:nvSpPr>
            <p:spPr bwMode="auto">
              <a:xfrm>
                <a:off x="3869" y="3173"/>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3885" y="3182"/>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p:cNvSpPr>
              <p:nvPr/>
            </p:nvSpPr>
            <p:spPr bwMode="auto">
              <a:xfrm>
                <a:off x="3850" y="3050"/>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9"/>
              <p:cNvSpPr>
                <a:spLocks/>
              </p:cNvSpPr>
              <p:nvPr/>
            </p:nvSpPr>
            <p:spPr bwMode="auto">
              <a:xfrm>
                <a:off x="3946" y="3051"/>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3861" y="3053"/>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p:nvSpPr>
            <p:spPr bwMode="auto">
              <a:xfrm>
                <a:off x="3710" y="3284"/>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2"/>
              <p:cNvSpPr>
                <a:spLocks/>
              </p:cNvSpPr>
              <p:nvPr/>
            </p:nvSpPr>
            <p:spPr bwMode="auto">
              <a:xfrm>
                <a:off x="3726" y="3296"/>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3"/>
              <p:cNvSpPr>
                <a:spLocks/>
              </p:cNvSpPr>
              <p:nvPr/>
            </p:nvSpPr>
            <p:spPr bwMode="auto">
              <a:xfrm>
                <a:off x="3775" y="2880"/>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3801" y="2898"/>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3934" y="2919"/>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6"/>
              <p:cNvSpPr>
                <a:spLocks/>
              </p:cNvSpPr>
              <p:nvPr/>
            </p:nvSpPr>
            <p:spPr bwMode="auto">
              <a:xfrm>
                <a:off x="3997" y="2973"/>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p:cNvSpPr>
              <p:nvPr/>
            </p:nvSpPr>
            <p:spPr bwMode="auto">
              <a:xfrm>
                <a:off x="3814" y="3857"/>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p:cNvSpPr>
              <p:nvPr/>
            </p:nvSpPr>
            <p:spPr bwMode="auto">
              <a:xfrm>
                <a:off x="3806" y="3577"/>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auto">
              <a:xfrm>
                <a:off x="4000" y="3855"/>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0"/>
              <p:cNvSpPr>
                <a:spLocks/>
              </p:cNvSpPr>
              <p:nvPr/>
            </p:nvSpPr>
            <p:spPr bwMode="auto">
              <a:xfrm>
                <a:off x="3856" y="3445"/>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71"/>
              <p:cNvSpPr>
                <a:spLocks noChangeArrowheads="1"/>
              </p:cNvSpPr>
              <p:nvPr/>
            </p:nvSpPr>
            <p:spPr bwMode="auto">
              <a:xfrm>
                <a:off x="3845" y="3535"/>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p:cNvSpPr>
              <p:nvPr/>
            </p:nvSpPr>
            <p:spPr bwMode="auto">
              <a:xfrm>
                <a:off x="3724" y="3434"/>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3710" y="3403"/>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auto">
              <a:xfrm>
                <a:off x="3803" y="3517"/>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p:cNvSpPr>
              <p:nvPr/>
            </p:nvSpPr>
            <p:spPr bwMode="auto">
              <a:xfrm>
                <a:off x="3713" y="3429"/>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6"/>
              <p:cNvSpPr>
                <a:spLocks/>
              </p:cNvSpPr>
              <p:nvPr/>
            </p:nvSpPr>
            <p:spPr bwMode="auto">
              <a:xfrm>
                <a:off x="4080" y="3425"/>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7"/>
              <p:cNvSpPr>
                <a:spLocks/>
              </p:cNvSpPr>
              <p:nvPr/>
            </p:nvSpPr>
            <p:spPr bwMode="auto">
              <a:xfrm>
                <a:off x="4022" y="3394"/>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p:cNvSpPr>
              <p:nvPr/>
            </p:nvSpPr>
            <p:spPr bwMode="auto">
              <a:xfrm>
                <a:off x="4040" y="3508"/>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9"/>
              <p:cNvSpPr>
                <a:spLocks/>
              </p:cNvSpPr>
              <p:nvPr/>
            </p:nvSpPr>
            <p:spPr bwMode="auto">
              <a:xfrm>
                <a:off x="4115" y="3419"/>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p:cNvSpPr>
              <p:nvPr/>
            </p:nvSpPr>
            <p:spPr bwMode="auto">
              <a:xfrm>
                <a:off x="3792" y="3938"/>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81"/>
              <p:cNvSpPr>
                <a:spLocks/>
              </p:cNvSpPr>
              <p:nvPr/>
            </p:nvSpPr>
            <p:spPr bwMode="auto">
              <a:xfrm>
                <a:off x="3900" y="3554"/>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82"/>
              <p:cNvSpPr>
                <a:spLocks/>
              </p:cNvSpPr>
              <p:nvPr/>
            </p:nvSpPr>
            <p:spPr bwMode="auto">
              <a:xfrm>
                <a:off x="3916" y="3458"/>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Rectangle 83"/>
              <p:cNvSpPr>
                <a:spLocks noChangeArrowheads="1"/>
              </p:cNvSpPr>
              <p:nvPr/>
            </p:nvSpPr>
            <p:spPr bwMode="auto">
              <a:xfrm>
                <a:off x="3925" y="3713"/>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84"/>
              <p:cNvSpPr>
                <a:spLocks noChangeArrowheads="1"/>
              </p:cNvSpPr>
              <p:nvPr/>
            </p:nvSpPr>
            <p:spPr bwMode="auto">
              <a:xfrm>
                <a:off x="3952" y="3751"/>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0"/>
            <p:cNvGrpSpPr>
              <a:grpSpLocks noChangeAspect="1"/>
            </p:cNvGrpSpPr>
            <p:nvPr/>
          </p:nvGrpSpPr>
          <p:grpSpPr bwMode="auto">
            <a:xfrm>
              <a:off x="3886200" y="4800600"/>
              <a:ext cx="1383984" cy="1463242"/>
              <a:chOff x="3168" y="720"/>
              <a:chExt cx="1829" cy="1680"/>
            </a:xfrm>
          </p:grpSpPr>
          <p:sp>
            <p:nvSpPr>
              <p:cNvPr id="26"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2" name="Picture 6" descr="C:\Users\bsant\AppData\Local\Microsoft\Windows\Temporary Internet Files\Content.IE5\LHHZQVGD\MCBS01024_0000[1].wmf" title="Picture of ITCP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87704" y="4964320"/>
              <a:ext cx="758065" cy="732573"/>
            </a:xfrm>
            <a:prstGeom prst="rect">
              <a:avLst/>
            </a:prstGeom>
            <a:noFill/>
          </p:spPr>
        </p:pic>
        <p:pic>
          <p:nvPicPr>
            <p:cNvPr id="23" name="Picture 85" descr="C:\Users\bsant\AppData\Local\Microsoft\Windows\Temporary Internet Files\Content.IE5\LHHZQVGD\MCj02903310000[1].wmf" title="Picture of tra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2667000"/>
              <a:ext cx="1749399" cy="1419885"/>
            </a:xfrm>
            <a:prstGeom prst="rect">
              <a:avLst/>
            </a:prstGeom>
            <a:noFill/>
          </p:spPr>
        </p:pic>
        <p:pic>
          <p:nvPicPr>
            <p:cNvPr id="24" name="Picture 86" descr="C:\Users\bsant\AppData\Local\Microsoft\Windows\Temporary Internet Files\Content.IE5\GHD1FUHU\MCj02903300000[1].wmf" title="Picture of steamroll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4200" y="1371600"/>
              <a:ext cx="1894887" cy="1321723"/>
            </a:xfrm>
            <a:prstGeom prst="rect">
              <a:avLst/>
            </a:prstGeom>
            <a:noFill/>
          </p:spPr>
        </p:pic>
        <p:pic>
          <p:nvPicPr>
            <p:cNvPr id="25" name="Picture 87" descr="C:\Users\bsant\AppData\Local\Microsoft\Windows\Temporary Internet Files\Content.IE5\QFXNZJ1X\MCj02344700000[1].wmf" title="Picture of dump truck"/>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14800" y="3189962"/>
              <a:ext cx="1680781" cy="1188365"/>
            </a:xfrm>
            <a:prstGeom prst="rect">
              <a:avLst/>
            </a:prstGeom>
            <a:noFill/>
          </p:spPr>
        </p:pic>
      </p:grpSp>
      <p:sp>
        <p:nvSpPr>
          <p:cNvPr id="123" name="Subtitle 8"/>
          <p:cNvSpPr txBox="1">
            <a:spLocks/>
          </p:cNvSpPr>
          <p:nvPr/>
        </p:nvSpPr>
        <p:spPr bwMode="auto">
          <a:xfrm>
            <a:off x="388938" y="6248400"/>
            <a:ext cx="7993062" cy="533400"/>
          </a:xfrm>
          <a:prstGeom prst="rect">
            <a:avLst/>
          </a:prstGeom>
          <a:noFill/>
          <a:ln w="9525">
            <a:noFill/>
            <a:miter lim="800000"/>
            <a:headEnd/>
            <a:tailEnd/>
          </a:ln>
        </p:spPr>
        <p:txBody>
          <a:bodyPr/>
          <a:lstStyle/>
          <a:p>
            <a:pPr>
              <a:lnSpc>
                <a:spcPts val="2200"/>
              </a:lnSpc>
            </a:pPr>
            <a:r>
              <a:rPr lang="en-US" sz="2200" b="1" dirty="0" smtClean="0">
                <a:solidFill>
                  <a:srgbClr val="C00000"/>
                </a:solidFill>
                <a:latin typeface="Calibri" pitchFamily="34" charset="0"/>
              </a:rPr>
              <a:t>Create worker-free and equipment-free zones</a:t>
            </a:r>
          </a:p>
        </p:txBody>
      </p:sp>
      <p:sp>
        <p:nvSpPr>
          <p:cNvPr id="125" name="Title 124" hidden="1"/>
          <p:cNvSpPr>
            <a:spLocks noGrp="1"/>
          </p:cNvSpPr>
          <p:nvPr>
            <p:ph type="title"/>
          </p:nvPr>
        </p:nvSpPr>
        <p:spPr>
          <a:xfrm>
            <a:off x="457200" y="-581132"/>
            <a:ext cx="8229600" cy="1143000"/>
          </a:xfrm>
        </p:spPr>
        <p:txBody>
          <a:bodyPr/>
          <a:lstStyle/>
          <a:p>
            <a:r>
              <a:rPr lang="en-US" dirty="0" smtClean="0"/>
              <a:t>Site specific ITCP</a:t>
            </a:r>
            <a:endParaRPr lang="en-US" dirty="0"/>
          </a:p>
        </p:txBody>
      </p:sp>
      <p:sp>
        <p:nvSpPr>
          <p:cNvPr id="124" name="Slide Number Placeholder 4"/>
          <p:cNvSpPr>
            <a:spLocks noGrp="1"/>
          </p:cNvSpPr>
          <p:nvPr>
            <p:ph type="sldNum" sz="quarter" idx="12"/>
          </p:nvPr>
        </p:nvSpPr>
        <p:spPr/>
        <p:txBody>
          <a:bodyPr/>
          <a:lstStyle/>
          <a:p>
            <a:pPr>
              <a:defRPr/>
            </a:pPr>
            <a:fld id="{632DF3B3-665C-4605-AF3C-B77CE60C6955}"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3"/>
                                        </p:tgtEl>
                                        <p:attrNameLst>
                                          <p:attrName>style.visibility</p:attrName>
                                        </p:attrNameLst>
                                      </p:cBhvr>
                                      <p:to>
                                        <p:strVal val="visible"/>
                                      </p:to>
                                    </p:set>
                                    <p:animEffect transition="in" filter="fade">
                                      <p:cBhvr>
                                        <p:cTn id="42" dur="500"/>
                                        <p:tgtEl>
                                          <p:spTgt spid="12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P spid="15" grpId="0"/>
      <p:bldP spid="1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d_Limit_3.png" title="Picture of speed limit sig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600200"/>
            <a:ext cx="3387132" cy="4281487"/>
          </a:xfrm>
          <a:prstGeom prst="rect">
            <a:avLst/>
          </a:prstGeom>
          <a:effectLst>
            <a:outerShdw blurRad="50800" dist="76200" dir="2700000" algn="tl" rotWithShape="0">
              <a:prstClr val="black">
                <a:alpha val="40000"/>
              </a:prstClr>
            </a:outerShdw>
          </a:effectLst>
        </p:spPr>
      </p:pic>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Create plan ‘notes’ to explain diagram</a:t>
            </a:r>
          </a:p>
        </p:txBody>
      </p:sp>
      <p:sp>
        <p:nvSpPr>
          <p:cNvPr id="13" name="Subtitle 8"/>
          <p:cNvSpPr txBox="1">
            <a:spLocks/>
          </p:cNvSpPr>
          <p:nvPr/>
        </p:nvSpPr>
        <p:spPr bwMode="auto">
          <a:xfrm>
            <a:off x="640105" y="2362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Specify duties of all involved personnel</a:t>
            </a: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283935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Consider posting signs indicating</a:t>
            </a:r>
            <a:br>
              <a:rPr lang="en-US" sz="2000" b="1" dirty="0" smtClean="0">
                <a:latin typeface="Arial Narrow" pitchFamily="34" charset="0"/>
              </a:rPr>
            </a:br>
            <a:r>
              <a:rPr lang="en-US" sz="2000" b="1" dirty="0" smtClean="0">
                <a:latin typeface="Arial Narrow" pitchFamily="34" charset="0"/>
              </a:rPr>
              <a:t>     - </a:t>
            </a:r>
            <a:r>
              <a:rPr lang="en-US" sz="2000" b="1" cap="small" dirty="0" smtClean="0">
                <a:solidFill>
                  <a:srgbClr val="C00000"/>
                </a:solidFill>
                <a:latin typeface="Arial Narrow" pitchFamily="34" charset="0"/>
              </a:rPr>
              <a:t>worker free zones </a:t>
            </a:r>
            <a:br>
              <a:rPr lang="en-US" sz="2000" b="1" cap="small" dirty="0" smtClean="0">
                <a:solidFill>
                  <a:srgbClr val="C00000"/>
                </a:solidFill>
                <a:latin typeface="Arial Narrow" pitchFamily="34" charset="0"/>
              </a:rPr>
            </a:br>
            <a:r>
              <a:rPr lang="en-US" sz="2000" b="1" cap="small" dirty="0" smtClean="0">
                <a:latin typeface="Arial Narrow" pitchFamily="34" charset="0"/>
              </a:rPr>
              <a:t>     -</a:t>
            </a:r>
            <a:r>
              <a:rPr lang="en-US" sz="2000" b="1" cap="small" dirty="0" smtClean="0">
                <a:solidFill>
                  <a:srgbClr val="C00000"/>
                </a:solidFill>
                <a:latin typeface="Arial Narrow" pitchFamily="34" charset="0"/>
              </a:rPr>
              <a:t> equipment free zones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640105" y="38100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Consider posting speed limits </a:t>
            </a:r>
            <a:br>
              <a:rPr lang="en-US" sz="2000" b="1" spc="-30" dirty="0" smtClean="0">
                <a:latin typeface="Arial Narrow" pitchFamily="34" charset="0"/>
              </a:rPr>
            </a:br>
            <a:r>
              <a:rPr lang="en-US" sz="2000" b="1" spc="-30" dirty="0" smtClean="0">
                <a:latin typeface="Arial Narrow" pitchFamily="34" charset="0"/>
              </a:rPr>
              <a:t>      inside the work space</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5225" y="458558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Include other injury-reducing measures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7" name="Picture 16" descr="2-Every-job-description-should-have-the-following-components.jpg" title="Picture of a check off lis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7800" y="1600200"/>
            <a:ext cx="3283498" cy="3276600"/>
          </a:xfrm>
          <a:prstGeom prst="rect">
            <a:avLst/>
          </a:prstGeom>
          <a:ln>
            <a:solidFill>
              <a:schemeClr val="tx1"/>
            </a:solidFill>
          </a:ln>
          <a:effectLst>
            <a:outerShdw blurRad="50800" dist="76200" dir="2700000" algn="tl" rotWithShape="0">
              <a:prstClr val="black">
                <a:alpha val="40000"/>
              </a:prstClr>
            </a:outerShdw>
          </a:effectLst>
        </p:spPr>
      </p:pic>
      <p:pic>
        <p:nvPicPr>
          <p:cNvPr id="18" name="Picture 17" descr="NoWorkersOnFootSign.png" title="Picture of no workers on foot sign"/>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257800" y="3733800"/>
            <a:ext cx="3276600" cy="2356527"/>
          </a:xfrm>
          <a:prstGeom prst="rect">
            <a:avLst/>
          </a:prstGeom>
          <a:ln w="57150">
            <a:solidFill>
              <a:schemeClr val="tx1"/>
            </a:solidFill>
          </a:ln>
          <a:effectLst>
            <a:outerShdw blurRad="50800" dist="76200" dir="2700000" algn="tl" rotWithShape="0">
              <a:prstClr val="black">
                <a:alpha val="40000"/>
              </a:prstClr>
            </a:outerShdw>
          </a:effectLst>
        </p:spPr>
      </p:pic>
      <p:pic>
        <p:nvPicPr>
          <p:cNvPr id="19" name="Picture 3" title="Picture of no workers on foot sign"/>
          <p:cNvPicPr>
            <a:picLocks noChangeAspect="1" noChangeArrowheads="1"/>
          </p:cNvPicPr>
          <p:nvPr/>
        </p:nvPicPr>
        <p:blipFill>
          <a:blip r:embed="rId8" cstate="print"/>
          <a:srcRect/>
          <a:stretch>
            <a:fillRect/>
          </a:stretch>
        </p:blipFill>
        <p:spPr bwMode="auto">
          <a:xfrm>
            <a:off x="5715000" y="1524000"/>
            <a:ext cx="2133600" cy="2097044"/>
          </a:xfrm>
          <a:prstGeom prst="rect">
            <a:avLst/>
          </a:prstGeom>
          <a:ln>
            <a:noFill/>
          </a:ln>
          <a:effectLst>
            <a:outerShdw blurRad="292100" dist="139700" dir="2700000" algn="tl" rotWithShape="0">
              <a:srgbClr val="333333">
                <a:alpha val="65000"/>
              </a:srgbClr>
            </a:outerShdw>
          </a:effectLst>
        </p:spPr>
      </p:pic>
      <p:sp>
        <p:nvSpPr>
          <p:cNvPr id="21" name="Title 20"/>
          <p:cNvSpPr>
            <a:spLocks noGrp="1"/>
          </p:cNvSpPr>
          <p:nvPr>
            <p:ph type="title"/>
          </p:nvPr>
        </p:nvSpPr>
        <p:spPr>
          <a:xfrm>
            <a:off x="457200" y="1219200"/>
            <a:ext cx="7785894" cy="914400"/>
          </a:xfrm>
        </p:spPr>
        <p:txBody>
          <a:bodyPr>
            <a:normAutofit/>
          </a:bodyPr>
          <a:lstStyle/>
          <a:p>
            <a:pPr algn="l"/>
            <a:r>
              <a:rPr lang="en-US" sz="3200" b="1" dirty="0" smtClean="0"/>
              <a:t> Site specific ITCP</a:t>
            </a:r>
            <a:endParaRPr lang="en-US" sz="3200" b="1"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xit" presetSubtype="0" fill="hold" nodeType="withEffect">
                                  <p:stCondLst>
                                    <p:cond delay="0"/>
                                  </p:stCondLst>
                                  <p:childTnLst>
                                    <p:animEffect transition="out" filter="fade">
                                      <p:cBhvr>
                                        <p:cTn id="30" dur="1000"/>
                                        <p:tgtEl>
                                          <p:spTgt spid="17"/>
                                        </p:tgtEl>
                                      </p:cBhvr>
                                    </p:animEffect>
                                    <p:set>
                                      <p:cBhvr>
                                        <p:cTn id="31" dur="1" fill="hold">
                                          <p:stCondLst>
                                            <p:cond delay="9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0" presetClass="exit" presetSubtype="0" fill="hold" nodeType="withEffect">
                                  <p:stCondLst>
                                    <p:cond delay="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18"/>
                                        </p:tgtEl>
                                      </p:cBhvr>
                                    </p:animEffect>
                                    <p:set>
                                      <p:cBhvr>
                                        <p:cTn id="44" dur="1" fill="hold">
                                          <p:stCondLst>
                                            <p:cond delay="9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Can TCDs Be Used in an ITCP?</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No specific devices or signs are needed in an ITCP – though some</a:t>
            </a:r>
            <a:br>
              <a:rPr lang="en-US" sz="2200" b="1" dirty="0" smtClean="0">
                <a:latin typeface="Arial Narrow" pitchFamily="34" charset="0"/>
              </a:rPr>
            </a:br>
            <a:r>
              <a:rPr lang="en-US" sz="2200" b="1" dirty="0" smtClean="0">
                <a:latin typeface="Arial Narrow" pitchFamily="34" charset="0"/>
              </a:rPr>
              <a:t>  may be useful</a:t>
            </a:r>
          </a:p>
          <a:p>
            <a:pPr marL="0" lvl="1">
              <a:lnSpc>
                <a:spcPts val="2200"/>
              </a:lnSpc>
              <a:spcBef>
                <a:spcPct val="20000"/>
              </a:spcBef>
              <a:buFont typeface="Arial" charset="0"/>
              <a:buChar char="•"/>
            </a:pPr>
            <a:endParaRPr lang="en-US" sz="2200" b="1" dirty="0" smtClean="0">
              <a:latin typeface="Arial Narrow" pitchFamily="34" charset="0"/>
            </a:endParaRPr>
          </a:p>
        </p:txBody>
      </p:sp>
      <p:grpSp>
        <p:nvGrpSpPr>
          <p:cNvPr id="12" name="Group 11" title="Picture of safety road signs"/>
          <p:cNvGrpSpPr/>
          <p:nvPr/>
        </p:nvGrpSpPr>
        <p:grpSpPr>
          <a:xfrm>
            <a:off x="503225" y="2895600"/>
            <a:ext cx="8183575" cy="3052572"/>
            <a:chOff x="503225" y="2895600"/>
            <a:chExt cx="8183575" cy="3052572"/>
          </a:xfrm>
        </p:grpSpPr>
        <p:sp>
          <p:nvSpPr>
            <p:cNvPr id="13" name="Trapezoid 12"/>
            <p:cNvSpPr/>
            <p:nvPr/>
          </p:nvSpPr>
          <p:spPr>
            <a:xfrm>
              <a:off x="4084625" y="38862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4" name="Picture 2" title="Picture of where to yeild and where to walk sig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225" y="4267200"/>
              <a:ext cx="1280899" cy="1295400"/>
            </a:xfrm>
            <a:prstGeom prst="rect">
              <a:avLst/>
            </a:prstGeom>
            <a:ln>
              <a:noFill/>
            </a:ln>
            <a:effectLst>
              <a:outerShdw blurRad="292100" dist="139700" dir="2700000" algn="tl" rotWithShape="0">
                <a:srgbClr val="333333">
                  <a:alpha val="65000"/>
                </a:srgbClr>
              </a:outerShdw>
            </a:effectLst>
          </p:spPr>
        </p:pic>
        <p:pic>
          <p:nvPicPr>
            <p:cNvPr id="15" name="Picture 3" title="Picture of no on foot workers allowed sig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9904" y="2895600"/>
              <a:ext cx="1295400" cy="1273205"/>
            </a:xfrm>
            <a:prstGeom prst="rect">
              <a:avLst/>
            </a:prstGeom>
            <a:ln>
              <a:noFill/>
            </a:ln>
            <a:effectLst>
              <a:outerShdw blurRad="292100" dist="139700" dir="2700000" algn="tl" rotWithShape="0">
                <a:srgbClr val="333333">
                  <a:alpha val="65000"/>
                </a:srgbClr>
              </a:outerShdw>
            </a:effectLst>
          </p:spPr>
        </p:pic>
        <p:pic>
          <p:nvPicPr>
            <p:cNvPr id="16" name="Picture 6" title="Picture of no trucks allowed sign"/>
            <p:cNvPicPr>
              <a:picLocks noChangeAspect="1" noChangeArrowheads="1"/>
            </p:cNvPicPr>
            <p:nvPr/>
          </p:nvPicPr>
          <p:blipFill>
            <a:blip r:embed="rId7" cstate="print"/>
            <a:srcRect/>
            <a:stretch>
              <a:fillRect/>
            </a:stretch>
          </p:blipFill>
          <p:spPr bwMode="auto">
            <a:xfrm>
              <a:off x="5456225" y="4343400"/>
              <a:ext cx="1303421" cy="1375833"/>
            </a:xfrm>
            <a:prstGeom prst="rect">
              <a:avLst/>
            </a:prstGeom>
            <a:ln>
              <a:noFill/>
            </a:ln>
            <a:effectLst>
              <a:outerShdw blurRad="292100" dist="139700" dir="2700000" algn="tl" rotWithShape="0">
                <a:srgbClr val="333333">
                  <a:alpha val="65000"/>
                </a:srgbClr>
              </a:outerShdw>
            </a:effectLst>
          </p:spPr>
        </p:pic>
        <p:pic>
          <p:nvPicPr>
            <p:cNvPr id="17" name="Picture 2" descr="http://www.conney.com/wcsstore/Conney/images/fullsize/98986VS.gif" title="Picture of danger overhead power line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70625" y="2971800"/>
              <a:ext cx="1676400" cy="1198627"/>
            </a:xfrm>
            <a:prstGeom prst="rect">
              <a:avLst/>
            </a:prstGeom>
            <a:noFill/>
          </p:spPr>
        </p:pic>
        <p:pic>
          <p:nvPicPr>
            <p:cNvPr id="18" name="Picture 3" descr="C:\Users\bsant.ARTBA\AppData\Local\Microsoft\Windows\Temporary Internet Files\Content.IE5\BLZ0901M\MC900016835[1].wmf" title="Picture of orange co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13625" y="4343400"/>
              <a:ext cx="1173175" cy="1604772"/>
            </a:xfrm>
            <a:prstGeom prst="rect">
              <a:avLst/>
            </a:prstGeom>
            <a:noFill/>
          </p:spPr>
        </p:pic>
        <p:sp>
          <p:nvSpPr>
            <p:cNvPr id="19" name="Trapezoid 18"/>
            <p:cNvSpPr/>
            <p:nvPr/>
          </p:nvSpPr>
          <p:spPr>
            <a:xfrm>
              <a:off x="3170225" y="4419600"/>
              <a:ext cx="533400" cy="838200"/>
            </a:xfrm>
            <a:prstGeom prst="trapezoid">
              <a:avLst/>
            </a:prstGeom>
            <a:solidFill>
              <a:schemeClr val="bg1"/>
            </a:solidFill>
            <a:scene3d>
              <a:camera prst="isometricLeftDown"/>
              <a:lightRig rig="soft" dir="t"/>
            </a:scene3d>
            <a:sp3d extrusionH="1238250" contourW="12700" prstMaterial="plastic">
              <a:extrusionClr>
                <a:schemeClr val="bg1"/>
              </a:extrusionClr>
              <a:contourClr>
                <a:schemeClr val="bg1">
                  <a:lumMod val="85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0" name="Trapezoid 19"/>
            <p:cNvSpPr/>
            <p:nvPr/>
          </p:nvSpPr>
          <p:spPr>
            <a:xfrm>
              <a:off x="2255825" y="49530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sp>
        <p:nvSpPr>
          <p:cNvPr id="22" name="Title 21" hidden="1"/>
          <p:cNvSpPr>
            <a:spLocks noGrp="1"/>
          </p:cNvSpPr>
          <p:nvPr>
            <p:ph type="title"/>
          </p:nvPr>
        </p:nvSpPr>
        <p:spPr>
          <a:xfrm>
            <a:off x="473050" y="-732935"/>
            <a:ext cx="8229600" cy="1143000"/>
          </a:xfrm>
        </p:spPr>
        <p:txBody>
          <a:bodyPr/>
          <a:lstStyle/>
          <a:p>
            <a:r>
              <a:rPr lang="en-US" dirty="0" smtClean="0"/>
              <a:t>Can TCDs be used in an ITCP</a:t>
            </a:r>
            <a:endParaRPr lang="en-US" dirty="0"/>
          </a:p>
        </p:txBody>
      </p:sp>
      <p:sp>
        <p:nvSpPr>
          <p:cNvPr id="21" name="Slide Number Placeholder 4"/>
          <p:cNvSpPr>
            <a:spLocks noGrp="1"/>
          </p:cNvSpPr>
          <p:nvPr>
            <p:ph type="sldNum" sz="quarter" idx="12"/>
          </p:nvPr>
        </p:nvSpPr>
        <p:spPr/>
        <p:txBody>
          <a:bodyPr/>
          <a:lstStyle/>
          <a:p>
            <a:pPr>
              <a:defRPr/>
            </a:pPr>
            <a:fld id="{632DF3B3-665C-4605-AF3C-B77CE60C6955}" type="slidenum">
              <a:rPr lang="en-US"/>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title="Picture of an internal traffic control diagram example"/>
          <p:cNvGrpSpPr/>
          <p:nvPr/>
        </p:nvGrpSpPr>
        <p:grpSpPr>
          <a:xfrm>
            <a:off x="419420" y="1905000"/>
            <a:ext cx="8252901" cy="2377440"/>
            <a:chOff x="433899" y="3314385"/>
            <a:chExt cx="8252901" cy="2377440"/>
          </a:xfrm>
          <a:effectLst>
            <a:outerShdw blurRad="50800" dist="76200" dir="2700000" algn="tl" rotWithShape="0">
              <a:prstClr val="black">
                <a:alpha val="40000"/>
              </a:prstClr>
            </a:outerShdw>
          </a:effectLst>
        </p:grpSpPr>
        <p:sp>
          <p:nvSpPr>
            <p:cNvPr id="15" name="Rectangle 14"/>
            <p:cNvSpPr/>
            <p:nvPr/>
          </p:nvSpPr>
          <p:spPr>
            <a:xfrm>
              <a:off x="433899" y="3314385"/>
              <a:ext cx="8229600" cy="2377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3352800"/>
              <a:ext cx="81534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57200" y="34290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36576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 y="39624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4216400"/>
              <a:ext cx="8153400" cy="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21" name="Rectangle 20" title="Picture of an internal traffic control diagram example"/>
            <p:cNvSpPr/>
            <p:nvPr/>
          </p:nvSpPr>
          <p:spPr>
            <a:xfrm>
              <a:off x="457200" y="4549014"/>
              <a:ext cx="8153400" cy="1104900"/>
            </a:xfrm>
            <a:prstGeom prst="rect">
              <a:avLst/>
            </a:prstGeom>
            <a:blipFill>
              <a:blip r:embed="rId3" cstate="print">
                <a:lum bright="-10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57200" y="4568064"/>
              <a:ext cx="81534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5219385"/>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4" name="Picture 9" title="Picture of a dump truck"/>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3079" y="4938053"/>
              <a:ext cx="366520" cy="195243"/>
            </a:xfrm>
            <a:prstGeom prst="rect">
              <a:avLst/>
            </a:prstGeom>
            <a:noFill/>
            <a:ln w="9525">
              <a:noFill/>
              <a:miter lim="800000"/>
              <a:headEnd/>
              <a:tailEnd/>
            </a:ln>
          </p:spPr>
        </p:pic>
        <p:pic>
          <p:nvPicPr>
            <p:cNvPr id="25"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1218" y="4617342"/>
              <a:ext cx="386581" cy="205929"/>
            </a:xfrm>
            <a:prstGeom prst="rect">
              <a:avLst/>
            </a:prstGeom>
            <a:noFill/>
            <a:ln w="9525">
              <a:noFill/>
              <a:miter lim="800000"/>
              <a:headEnd/>
              <a:tailEnd/>
            </a:ln>
          </p:spPr>
        </p:pic>
        <p:pic>
          <p:nvPicPr>
            <p:cNvPr id="26"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79820" y="4609785"/>
              <a:ext cx="386581" cy="205929"/>
            </a:xfrm>
            <a:prstGeom prst="rect">
              <a:avLst/>
            </a:prstGeom>
            <a:noFill/>
            <a:ln w="9525">
              <a:noFill/>
              <a:miter lim="800000"/>
              <a:headEnd/>
              <a:tailEnd/>
            </a:ln>
          </p:spPr>
        </p:pic>
        <p:pic>
          <p:nvPicPr>
            <p:cNvPr id="27" name="Picture 9" title="picture of a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018" y="4937256"/>
              <a:ext cx="386581" cy="205929"/>
            </a:xfrm>
            <a:prstGeom prst="rect">
              <a:avLst/>
            </a:prstGeom>
            <a:noFill/>
            <a:ln w="9525">
              <a:noFill/>
              <a:miter lim="800000"/>
              <a:headEnd/>
              <a:tailEnd/>
            </a:ln>
          </p:spPr>
        </p:pic>
        <p:pic>
          <p:nvPicPr>
            <p:cNvPr id="28" name="Picture 27"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4587114"/>
              <a:ext cx="457200" cy="241844"/>
            </a:xfrm>
            <a:prstGeom prst="rect">
              <a:avLst/>
            </a:prstGeom>
          </p:spPr>
        </p:pic>
        <p:pic>
          <p:nvPicPr>
            <p:cNvPr id="29" name="Picture 28"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9200" y="4587114"/>
              <a:ext cx="457200" cy="241844"/>
            </a:xfrm>
            <a:prstGeom prst="rect">
              <a:avLst/>
            </a:prstGeom>
          </p:spPr>
        </p:pic>
        <p:pic>
          <p:nvPicPr>
            <p:cNvPr id="30" name="Picture 29" descr="SymbolRoller.png" title="picture of a steamroll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8985" y="4587114"/>
              <a:ext cx="457200" cy="241844"/>
            </a:xfrm>
            <a:prstGeom prst="rect">
              <a:avLst/>
            </a:prstGeom>
          </p:spPr>
        </p:pic>
        <p:pic>
          <p:nvPicPr>
            <p:cNvPr id="31" name="Picture 30" descr="SymbolCar.png" title="picture of a QC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126" y="3977514"/>
              <a:ext cx="374073" cy="238125"/>
            </a:xfrm>
            <a:prstGeom prst="rect">
              <a:avLst/>
            </a:prstGeom>
          </p:spPr>
        </p:pic>
        <p:pic>
          <p:nvPicPr>
            <p:cNvPr id="32" name="Picture 31" descr="SymbolCar.png" title="picture of foreman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33800" y="3970587"/>
              <a:ext cx="374073" cy="238125"/>
            </a:xfrm>
            <a:prstGeom prst="rect">
              <a:avLst/>
            </a:prstGeom>
          </p:spPr>
        </p:pic>
        <p:pic>
          <p:nvPicPr>
            <p:cNvPr id="33" name="Picture 32" descr="SymbolCar.png" title="picture of GW truck"/>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0944" y="3970587"/>
              <a:ext cx="374073" cy="238125"/>
            </a:xfrm>
            <a:prstGeom prst="rect">
              <a:avLst/>
            </a:prstGeom>
          </p:spPr>
        </p:pic>
        <p:sp>
          <p:nvSpPr>
            <p:cNvPr id="34" name="TextBox 33"/>
            <p:cNvSpPr txBox="1"/>
            <p:nvPr/>
          </p:nvSpPr>
          <p:spPr>
            <a:xfrm>
              <a:off x="632271" y="3715709"/>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QC Truck</a:t>
              </a:r>
              <a:endParaRPr lang="en-US" sz="1100" b="1" dirty="0">
                <a:latin typeface="Arial" pitchFamily="34" charset="0"/>
                <a:cs typeface="Arial" pitchFamily="34" charset="0"/>
              </a:endParaRPr>
            </a:p>
          </p:txBody>
        </p:sp>
        <p:sp>
          <p:nvSpPr>
            <p:cNvPr id="35" name="TextBox 34"/>
            <p:cNvSpPr txBox="1"/>
            <p:nvPr/>
          </p:nvSpPr>
          <p:spPr>
            <a:xfrm>
              <a:off x="3299271" y="3733800"/>
              <a:ext cx="1524000" cy="261610"/>
            </a:xfrm>
            <a:prstGeom prst="rect">
              <a:avLst/>
            </a:prstGeom>
            <a:noFill/>
          </p:spPr>
          <p:txBody>
            <a:bodyPr wrap="square" rtlCol="0">
              <a:spAutoFit/>
            </a:bodyPr>
            <a:lstStyle/>
            <a:p>
              <a:r>
                <a:rPr lang="en-US" sz="1100" b="1" dirty="0" smtClean="0">
                  <a:latin typeface="Arial" pitchFamily="34" charset="0"/>
                  <a:cs typeface="Arial" pitchFamily="34" charset="0"/>
                </a:rPr>
                <a:t>Foreman Truck</a:t>
              </a:r>
              <a:endParaRPr lang="en-US" sz="1100" b="1" dirty="0">
                <a:latin typeface="Arial" pitchFamily="34" charset="0"/>
                <a:cs typeface="Arial" pitchFamily="34" charset="0"/>
              </a:endParaRPr>
            </a:p>
          </p:txBody>
        </p:sp>
        <p:sp>
          <p:nvSpPr>
            <p:cNvPr id="36" name="TextBox 35"/>
            <p:cNvSpPr txBox="1"/>
            <p:nvPr/>
          </p:nvSpPr>
          <p:spPr>
            <a:xfrm>
              <a:off x="7079043" y="3733800"/>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GW Truck</a:t>
              </a:r>
              <a:endParaRPr lang="en-US" sz="1100" b="1" dirty="0">
                <a:latin typeface="Arial" pitchFamily="34" charset="0"/>
                <a:cs typeface="Arial" pitchFamily="34" charset="0"/>
              </a:endParaRPr>
            </a:p>
          </p:txBody>
        </p:sp>
        <p:sp>
          <p:nvSpPr>
            <p:cNvPr id="37" name="TextBox 36"/>
            <p:cNvSpPr txBox="1"/>
            <p:nvPr/>
          </p:nvSpPr>
          <p:spPr>
            <a:xfrm>
              <a:off x="838200" y="4267200"/>
              <a:ext cx="438912"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QC</a:t>
              </a:r>
              <a:endParaRPr lang="en-US" sz="1200" b="1" dirty="0">
                <a:latin typeface="Arial" pitchFamily="34" charset="0"/>
                <a:cs typeface="Arial" pitchFamily="34" charset="0"/>
              </a:endParaRPr>
            </a:p>
          </p:txBody>
        </p:sp>
        <p:sp>
          <p:nvSpPr>
            <p:cNvPr id="38" name="TextBox 37"/>
            <p:cNvSpPr txBox="1"/>
            <p:nvPr/>
          </p:nvSpPr>
          <p:spPr>
            <a:xfrm>
              <a:off x="13716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pic>
          <p:nvPicPr>
            <p:cNvPr id="39" name="Picture 38" descr="SymbolPaver.png" title="Picture of road pave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48000" y="4572000"/>
              <a:ext cx="685800" cy="314902"/>
            </a:xfrm>
            <a:prstGeom prst="rect">
              <a:avLst/>
            </a:prstGeom>
          </p:spPr>
        </p:pic>
        <p:pic>
          <p:nvPicPr>
            <p:cNvPr id="40" name="Picture 39" descr="SymbolEmptyTruck.png" title="picture of a dump truck"/>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14801" y="4602227"/>
              <a:ext cx="339303" cy="210312"/>
            </a:xfrm>
            <a:prstGeom prst="rect">
              <a:avLst/>
            </a:prstGeom>
          </p:spPr>
        </p:pic>
        <p:cxnSp>
          <p:nvCxnSpPr>
            <p:cNvPr id="41" name="Straight Arrow Connector 40"/>
            <p:cNvCxnSpPr/>
            <p:nvPr/>
          </p:nvCxnSpPr>
          <p:spPr>
            <a:xfrm>
              <a:off x="4495800" y="5066985"/>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600200" y="5066985"/>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2815" y="4899471"/>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Enter</a:t>
              </a:r>
              <a:endParaRPr lang="en-US" sz="1400" b="1" dirty="0">
                <a:latin typeface="Arial" pitchFamily="34" charset="0"/>
                <a:cs typeface="Arial" pitchFamily="34" charset="0"/>
              </a:endParaRPr>
            </a:p>
          </p:txBody>
        </p:sp>
        <p:sp>
          <p:nvSpPr>
            <p:cNvPr id="44" name="TextBox 43"/>
            <p:cNvSpPr txBox="1"/>
            <p:nvPr/>
          </p:nvSpPr>
          <p:spPr>
            <a:xfrm>
              <a:off x="6477000" y="4907028"/>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Exit</a:t>
              </a:r>
              <a:endParaRPr lang="en-US" sz="1400" b="1" dirty="0">
                <a:latin typeface="Arial" pitchFamily="34" charset="0"/>
                <a:cs typeface="Arial" pitchFamily="34" charset="0"/>
              </a:endParaRPr>
            </a:p>
          </p:txBody>
        </p:sp>
        <p:sp>
          <p:nvSpPr>
            <p:cNvPr id="45" name="TextBox 44"/>
            <p:cNvSpPr txBox="1"/>
            <p:nvPr/>
          </p:nvSpPr>
          <p:spPr>
            <a:xfrm>
              <a:off x="6934200" y="4937256"/>
              <a:ext cx="448056" cy="261610"/>
            </a:xfrm>
            <a:prstGeom prst="rect">
              <a:avLst/>
            </a:prstGeom>
            <a:noFill/>
            <a:ln w="12700">
              <a:solidFill>
                <a:schemeClr val="tx1"/>
              </a:solidFill>
            </a:ln>
          </p:spPr>
          <p:txBody>
            <a:bodyPr wrap="square" rtlCol="0">
              <a:spAutoFit/>
            </a:bodyPr>
            <a:lstStyle/>
            <a:p>
              <a:r>
                <a:rPr lang="en-US" sz="1100" b="1" dirty="0" smtClean="0">
                  <a:latin typeface="Arial" pitchFamily="34" charset="0"/>
                  <a:cs typeface="Arial" pitchFamily="34" charset="0"/>
                </a:rPr>
                <a:t>GW</a:t>
              </a:r>
              <a:endParaRPr lang="en-US" sz="1100" b="1" dirty="0">
                <a:latin typeface="Arial" pitchFamily="34" charset="0"/>
                <a:cs typeface="Arial" pitchFamily="34" charset="0"/>
              </a:endParaRPr>
            </a:p>
          </p:txBody>
        </p:sp>
        <p:sp>
          <p:nvSpPr>
            <p:cNvPr id="46" name="TextBox 45"/>
            <p:cNvSpPr txBox="1"/>
            <p:nvPr/>
          </p:nvSpPr>
          <p:spPr>
            <a:xfrm>
              <a:off x="62484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sp>
          <p:nvSpPr>
            <p:cNvPr id="47" name="TextBox 46"/>
            <p:cNvSpPr txBox="1"/>
            <p:nvPr/>
          </p:nvSpPr>
          <p:spPr>
            <a:xfrm>
              <a:off x="2971800" y="4267201"/>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SO</a:t>
              </a:r>
              <a:endParaRPr lang="en-US" sz="1200" b="1" dirty="0">
                <a:latin typeface="Arial" pitchFamily="34" charset="0"/>
                <a:cs typeface="Arial" pitchFamily="34" charset="0"/>
              </a:endParaRPr>
            </a:p>
          </p:txBody>
        </p:sp>
        <p:sp>
          <p:nvSpPr>
            <p:cNvPr id="48" name="TextBox 47"/>
            <p:cNvSpPr txBox="1"/>
            <p:nvPr/>
          </p:nvSpPr>
          <p:spPr>
            <a:xfrm>
              <a:off x="3581400" y="4267200"/>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SP</a:t>
              </a:r>
              <a:endParaRPr lang="en-US" sz="1200" b="1" dirty="0">
                <a:latin typeface="Arial" pitchFamily="34" charset="0"/>
                <a:cs typeface="Arial" pitchFamily="34" charset="0"/>
              </a:endParaRPr>
            </a:p>
          </p:txBody>
        </p:sp>
        <p:pic>
          <p:nvPicPr>
            <p:cNvPr id="49" name="Picture 11" title="picture of an SI truck"/>
            <p:cNvPicPr>
              <a:picLocks noChangeAspect="1" noChangeArrowheads="1"/>
            </p:cNvPicPr>
            <p:nvPr/>
          </p:nvPicPr>
          <p:blipFill>
            <a:blip r:embed="rId10" cstate="email">
              <a:clrChange>
                <a:clrFrom>
                  <a:srgbClr val="AA9988"/>
                </a:clrFrom>
                <a:clrTo>
                  <a:srgbClr val="AA9988">
                    <a:alpha val="0"/>
                  </a:srgbClr>
                </a:clrTo>
              </a:clrChange>
              <a:extLst>
                <a:ext uri="{28A0092B-C50C-407E-A947-70E740481C1C}">
                  <a14:useLocalDpi xmlns:a14="http://schemas.microsoft.com/office/drawing/2010/main"/>
                </a:ext>
              </a:extLst>
            </a:blip>
            <a:srcRect/>
            <a:stretch>
              <a:fillRect/>
            </a:stretch>
          </p:blipFill>
          <p:spPr bwMode="auto">
            <a:xfrm>
              <a:off x="6324599" y="5257800"/>
              <a:ext cx="457201" cy="239486"/>
            </a:xfrm>
            <a:prstGeom prst="rect">
              <a:avLst/>
            </a:prstGeom>
            <a:noFill/>
            <a:ln w="9525">
              <a:noFill/>
              <a:miter lim="800000"/>
              <a:headEnd/>
              <a:tailEnd/>
            </a:ln>
          </p:spPr>
        </p:pic>
        <p:sp>
          <p:nvSpPr>
            <p:cNvPr id="50" name="TextBox 49"/>
            <p:cNvSpPr txBox="1"/>
            <p:nvPr/>
          </p:nvSpPr>
          <p:spPr>
            <a:xfrm>
              <a:off x="5715000" y="5410200"/>
              <a:ext cx="1143000" cy="276999"/>
            </a:xfrm>
            <a:prstGeom prst="rect">
              <a:avLst/>
            </a:prstGeom>
            <a:noFill/>
          </p:spPr>
          <p:txBody>
            <a:bodyPr wrap="square" rtlCol="0">
              <a:spAutoFit/>
            </a:bodyPr>
            <a:lstStyle/>
            <a:p>
              <a:r>
                <a:rPr lang="en-US" sz="1200" b="1" dirty="0" smtClean="0">
                  <a:latin typeface="Arial" pitchFamily="34" charset="0"/>
                  <a:cs typeface="Arial" pitchFamily="34" charset="0"/>
                </a:rPr>
                <a:t>SI Truck</a:t>
              </a:r>
              <a:endParaRPr lang="en-US" sz="1200" b="1" dirty="0">
                <a:latin typeface="Arial" pitchFamily="34" charset="0"/>
                <a:cs typeface="Arial" pitchFamily="34" charset="0"/>
              </a:endParaRPr>
            </a:p>
          </p:txBody>
        </p:sp>
        <p:sp>
          <p:nvSpPr>
            <p:cNvPr id="51" name="TextBox 50"/>
            <p:cNvSpPr txBox="1"/>
            <p:nvPr/>
          </p:nvSpPr>
          <p:spPr>
            <a:xfrm>
              <a:off x="7010400" y="5303772"/>
              <a:ext cx="1676400" cy="276999"/>
            </a:xfrm>
            <a:prstGeom prst="rect">
              <a:avLst/>
            </a:prstGeom>
            <a:noFill/>
          </p:spPr>
          <p:txBody>
            <a:bodyPr wrap="square" rtlCol="0">
              <a:spAutoFit/>
            </a:bodyPr>
            <a:lstStyle/>
            <a:p>
              <a:r>
                <a:rPr lang="en-US" sz="1200" b="1" dirty="0" smtClean="0">
                  <a:latin typeface="Arial" pitchFamily="34" charset="0"/>
                  <a:cs typeface="Arial" pitchFamily="34" charset="0"/>
                </a:rPr>
                <a:t>Breakdown Lane 10’</a:t>
              </a:r>
              <a:endParaRPr lang="en-US" sz="1200" b="1" dirty="0">
                <a:latin typeface="Arial" pitchFamily="34" charset="0"/>
                <a:cs typeface="Arial" pitchFamily="34" charset="0"/>
              </a:endParaRPr>
            </a:p>
          </p:txBody>
        </p:sp>
        <p:sp>
          <p:nvSpPr>
            <p:cNvPr id="52" name="TextBox 51"/>
            <p:cNvSpPr txBox="1"/>
            <p:nvPr/>
          </p:nvSpPr>
          <p:spPr>
            <a:xfrm>
              <a:off x="7620000" y="4914585"/>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2  10’</a:t>
              </a:r>
              <a:endParaRPr lang="en-US" sz="1200" b="1" dirty="0">
                <a:latin typeface="Arial" pitchFamily="34" charset="0"/>
                <a:cs typeface="Arial" pitchFamily="34" charset="0"/>
              </a:endParaRPr>
            </a:p>
          </p:txBody>
        </p:sp>
        <p:sp>
          <p:nvSpPr>
            <p:cNvPr id="53" name="TextBox 52"/>
            <p:cNvSpPr txBox="1"/>
            <p:nvPr/>
          </p:nvSpPr>
          <p:spPr>
            <a:xfrm>
              <a:off x="7620630" y="4594671"/>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1  10’</a:t>
              </a:r>
              <a:endParaRPr lang="en-US" sz="1200" b="1" dirty="0">
                <a:latin typeface="Arial" pitchFamily="34" charset="0"/>
                <a:cs typeface="Arial" pitchFamily="34" charset="0"/>
              </a:endParaRPr>
            </a:p>
          </p:txBody>
        </p:sp>
        <p:sp>
          <p:nvSpPr>
            <p:cNvPr id="54" name="TextBox 53"/>
            <p:cNvSpPr txBox="1"/>
            <p:nvPr/>
          </p:nvSpPr>
          <p:spPr>
            <a:xfrm>
              <a:off x="6005316" y="4571370"/>
              <a:ext cx="807342" cy="348813"/>
            </a:xfrm>
            <a:prstGeom prst="rect">
              <a:avLst/>
            </a:prstGeom>
            <a:noFill/>
          </p:spPr>
          <p:txBody>
            <a:bodyPr wrap="square" rtlCol="0">
              <a:spAutoFit/>
            </a:bodyPr>
            <a:lstStyle/>
            <a:p>
              <a:pPr>
                <a:lnSpc>
                  <a:spcPts val="1000"/>
                </a:lnSpc>
              </a:pPr>
              <a:r>
                <a:rPr lang="en-US" sz="1000" b="1" dirty="0" smtClean="0">
                  <a:latin typeface="Arial" pitchFamily="34" charset="0"/>
                  <a:cs typeface="Arial" pitchFamily="34" charset="0"/>
                </a:rPr>
                <a:t>Staging Area</a:t>
              </a:r>
              <a:endParaRPr lang="en-US" sz="1000" b="1" dirty="0">
                <a:latin typeface="Arial" pitchFamily="34" charset="0"/>
                <a:cs typeface="Arial" pitchFamily="34" charset="0"/>
              </a:endParaRPr>
            </a:p>
          </p:txBody>
        </p:sp>
        <p:sp>
          <p:nvSpPr>
            <p:cNvPr id="55" name="TextBox 54"/>
            <p:cNvSpPr txBox="1"/>
            <p:nvPr/>
          </p:nvSpPr>
          <p:spPr>
            <a:xfrm>
              <a:off x="2491929" y="4572000"/>
              <a:ext cx="685800" cy="348813"/>
            </a:xfrm>
            <a:prstGeom prst="rect">
              <a:avLst/>
            </a:prstGeom>
            <a:solidFill>
              <a:schemeClr val="bg1">
                <a:lumMod val="85000"/>
              </a:schemeClr>
            </a:solidFill>
            <a:ln w="12700">
              <a:noFill/>
            </a:ln>
          </p:spPr>
          <p:txBody>
            <a:bodyPr wrap="square" rtlCol="0">
              <a:spAutoFit/>
            </a:bodyPr>
            <a:lstStyle/>
            <a:p>
              <a:pPr>
                <a:lnSpc>
                  <a:spcPts val="1000"/>
                </a:lnSpc>
              </a:pPr>
              <a:r>
                <a:rPr lang="en-US" sz="1000" b="1" dirty="0" smtClean="0">
                  <a:latin typeface="Arial" pitchFamily="34" charset="0"/>
                  <a:cs typeface="Arial" pitchFamily="34" charset="0"/>
                </a:rPr>
                <a:t>Worker Area</a:t>
              </a:r>
              <a:endParaRPr lang="en-US" sz="1000" b="1" dirty="0">
                <a:latin typeface="Arial" pitchFamily="34" charset="0"/>
                <a:cs typeface="Arial" pitchFamily="34" charset="0"/>
              </a:endParaRPr>
            </a:p>
          </p:txBody>
        </p:sp>
        <p:cxnSp>
          <p:nvCxnSpPr>
            <p:cNvPr id="56" name="Straight Connector 55"/>
            <p:cNvCxnSpPr/>
            <p:nvPr/>
          </p:nvCxnSpPr>
          <p:spPr>
            <a:xfrm>
              <a:off x="457200" y="4899471"/>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19600" y="48006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867400" y="4800600"/>
              <a:ext cx="1066800" cy="25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12" title="Picture of road pav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57600" y="4587114"/>
              <a:ext cx="423863" cy="292100"/>
            </a:xfrm>
            <a:prstGeom prst="rect">
              <a:avLst/>
            </a:prstGeom>
            <a:noFill/>
            <a:ln w="9525">
              <a:noFill/>
              <a:miter lim="800000"/>
              <a:headEnd/>
              <a:tailEnd/>
            </a:ln>
          </p:spPr>
        </p:pic>
      </p:grpSp>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Internal Traffic Control Diagram Example</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388938" y="5486400"/>
            <a:ext cx="7993062" cy="533400"/>
          </a:xfrm>
          <a:prstGeom prst="rect">
            <a:avLst/>
          </a:prstGeom>
          <a:noFill/>
          <a:ln w="9525">
            <a:noFill/>
            <a:miter lim="800000"/>
            <a:headEnd/>
            <a:tailEnd/>
          </a:ln>
        </p:spPr>
        <p:txBody>
          <a:bodyPr/>
          <a:lstStyle/>
          <a:p>
            <a:pPr algn="ctr">
              <a:lnSpc>
                <a:spcPts val="2200"/>
              </a:lnSpc>
            </a:pPr>
            <a:r>
              <a:rPr lang="en-US" sz="2200" b="1" dirty="0" smtClean="0">
                <a:solidFill>
                  <a:srgbClr val="C00000"/>
                </a:solidFill>
                <a:latin typeface="Calibri" pitchFamily="34" charset="0"/>
              </a:rPr>
              <a:t>This example uses graphics, but an ITCP can be created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with simple drawings on a piece of paper</a:t>
            </a:r>
          </a:p>
        </p:txBody>
      </p:sp>
      <p:sp>
        <p:nvSpPr>
          <p:cNvPr id="11" name="Title 10" hidden="1"/>
          <p:cNvSpPr>
            <a:spLocks noGrp="1"/>
          </p:cNvSpPr>
          <p:nvPr>
            <p:ph type="title"/>
          </p:nvPr>
        </p:nvSpPr>
        <p:spPr>
          <a:xfrm>
            <a:off x="438565" y="-699684"/>
            <a:ext cx="8229600" cy="1143000"/>
          </a:xfrm>
        </p:spPr>
        <p:txBody>
          <a:bodyPr>
            <a:normAutofit fontScale="90000"/>
          </a:bodyPr>
          <a:lstStyle/>
          <a:p>
            <a:r>
              <a:rPr lang="en-US" dirty="0" smtClean="0"/>
              <a:t>Internal traffic control diagram example</a:t>
            </a:r>
            <a:endParaRPr lang="en-US" dirty="0"/>
          </a:p>
        </p:txBody>
      </p:sp>
      <p:sp>
        <p:nvSpPr>
          <p:cNvPr id="60" name="Slide Number Placeholder 4"/>
          <p:cNvSpPr>
            <a:spLocks noGrp="1"/>
          </p:cNvSpPr>
          <p:nvPr>
            <p:ph type="sldNum" sz="quarter" idx="12"/>
          </p:nvPr>
        </p:nvSpPr>
        <p:spPr/>
        <p:txBody>
          <a:bodyPr/>
          <a:lstStyle/>
          <a:p>
            <a:pPr>
              <a:defRPr/>
            </a:pPr>
            <a:fld id="{632DF3B3-665C-4605-AF3C-B77CE60C6955}" type="slidenum">
              <a:rPr lang="en-US"/>
              <a:pP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55"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normAutofit fontScale="90000"/>
          </a:bodyPr>
          <a:lstStyle/>
          <a:p>
            <a:r>
              <a:rPr lang="en-US" dirty="0"/>
              <a:t>Course disclaimer </a:t>
            </a:r>
            <a:br>
              <a:rPr lang="en-US" dirty="0"/>
            </a:b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76" y="-18608"/>
            <a:ext cx="9133724" cy="6865722"/>
          </a:xfrm>
          <a:prstGeom prst="rect">
            <a:avLst/>
          </a:prstGeom>
        </p:spPr>
      </p:pic>
      <p:sp>
        <p:nvSpPr>
          <p:cNvPr id="2" name="TextBox 1"/>
          <p:cNvSpPr txBox="1"/>
          <p:nvPr/>
        </p:nvSpPr>
        <p:spPr>
          <a:xfrm>
            <a:off x="1066800" y="5791200"/>
            <a:ext cx="7010400" cy="392672"/>
          </a:xfrm>
          <a:prstGeom prst="rect">
            <a:avLst/>
          </a:prstGeom>
          <a:noFill/>
        </p:spPr>
        <p:txBody>
          <a:bodyPr wrap="square" rtlCol="0">
            <a:spAutoFit/>
          </a:bodyPr>
          <a:lstStyle/>
          <a:p>
            <a:pPr algn="ctr" fontAlgn="auto">
              <a:lnSpc>
                <a:spcPct val="120000"/>
              </a:lnSpc>
              <a:spcBef>
                <a:spcPct val="20000"/>
              </a:spcBef>
              <a:spcAft>
                <a:spcPts val="0"/>
              </a:spcAft>
              <a:defRPr/>
            </a:pPr>
            <a:r>
              <a:rPr lang="en-US" b="1" dirty="0">
                <a:solidFill>
                  <a:schemeClr val="tx1">
                    <a:lumMod val="75000"/>
                    <a:lumOff val="25000"/>
                  </a:schemeClr>
                </a:solidFill>
                <a:latin typeface="Arial Narrow" pitchFamily="34" charset="0"/>
              </a:rPr>
              <a:t>Contact ARTBA for information about Student Handbooks.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pic>
        <p:nvPicPr>
          <p:cNvPr id="8" name="Picture 6" descr="C:\Users\bsant.ARTBA\AppData\Local\Microsoft\Windows\Temporary Internet Files\Content.IE5\M3XLASKY\MC900433932[1].png" title="Picture of a road work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5105400"/>
            <a:ext cx="704850" cy="704850"/>
          </a:xfrm>
          <a:prstGeom prst="rect">
            <a:avLst/>
          </a:prstGeom>
          <a:noFill/>
        </p:spPr>
      </p:pic>
      <p:sp>
        <p:nvSpPr>
          <p:cNvPr id="9" name="Freeform 8" title="Picture of dump truck with dirt in it"/>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11" name="TextBox 10"/>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2" name="Picture 2" descr="http://www.clipsahoy.com/clipart2/as3744.gif" title="Picture of a hill of dirt"/>
          <p:cNvPicPr>
            <a:picLocks noChangeAspect="1" noChangeArrowheads="1"/>
          </p:cNvPicPr>
          <p:nvPr/>
        </p:nvPicPr>
        <p:blipFill>
          <a:blip r:embed="rId6" cstate="print"/>
          <a:srcRect/>
          <a:stretch>
            <a:fillRect/>
          </a:stretch>
        </p:blipFill>
        <p:spPr bwMode="auto">
          <a:xfrm>
            <a:off x="4267200" y="1828800"/>
            <a:ext cx="2762250" cy="1690498"/>
          </a:xfrm>
          <a:prstGeom prst="rect">
            <a:avLst/>
          </a:prstGeom>
          <a:noFill/>
        </p:spPr>
      </p:pic>
      <p:pic>
        <p:nvPicPr>
          <p:cNvPr id="13" name="Picture 10" title="Picture of a dump truc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14" name="Bent Arrow 13" title="Picture of a yellow arrow showing the motion of a tractor"/>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3" title="Picture of a tracto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16" name="Left Arrow 15" title="Picture a yellow arrow pointing to a dump truck "/>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Explosion 1 16" title="picture of a tractor on foot strike zone "/>
          <p:cNvSpPr/>
          <p:nvPr/>
        </p:nvSpPr>
        <p:spPr>
          <a:xfrm>
            <a:off x="6096000" y="4648200"/>
            <a:ext cx="1905000" cy="1219200"/>
          </a:xfrm>
          <a:prstGeom prst="irregularSeal1">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Basic Model for Earth Moving</a:t>
            </a:r>
            <a:r>
              <a:rPr lang="en-US" sz="2400" b="1" dirty="0" smtClean="0">
                <a:solidFill>
                  <a:schemeClr val="bg2">
                    <a:lumMod val="10000"/>
                  </a:schemeClr>
                </a:solidFill>
                <a:latin typeface="Calibri" pitchFamily="34" charset="0"/>
              </a:rPr>
              <a:t> without an ITCP</a:t>
            </a:r>
            <a:endParaRPr lang="en-US" sz="2400" b="1" dirty="0">
              <a:solidFill>
                <a:schemeClr val="bg2">
                  <a:lumMod val="10000"/>
                </a:schemeClr>
              </a:solidFill>
              <a:latin typeface="Calibri" pitchFamily="34" charset="0"/>
            </a:endParaRPr>
          </a:p>
        </p:txBody>
      </p:sp>
      <p:sp>
        <p:nvSpPr>
          <p:cNvPr id="19" name="Subtitle 8"/>
          <p:cNvSpPr txBox="1">
            <a:spLocks/>
          </p:cNvSpPr>
          <p:nvPr/>
        </p:nvSpPr>
        <p:spPr bwMode="auto">
          <a:xfrm>
            <a:off x="388938" y="6096000"/>
            <a:ext cx="8374062" cy="533400"/>
          </a:xfrm>
          <a:prstGeom prst="rect">
            <a:avLst/>
          </a:prstGeom>
          <a:noFill/>
          <a:ln w="9525">
            <a:noFill/>
            <a:miter lim="800000"/>
            <a:headEnd/>
            <a:tailEnd/>
          </a:ln>
        </p:spPr>
        <p:txBody>
          <a:bodyPr/>
          <a:lstStyle/>
          <a:p>
            <a:pPr>
              <a:lnSpc>
                <a:spcPts val="2200"/>
              </a:lnSpc>
            </a:pPr>
            <a:r>
              <a:rPr lang="en-US" sz="2400" b="1" dirty="0" smtClean="0">
                <a:solidFill>
                  <a:srgbClr val="C00000"/>
                </a:solidFill>
                <a:latin typeface="Calibri" pitchFamily="34" charset="0"/>
              </a:rPr>
              <a:t>Without a designated path, the worker cuts through the activity. </a:t>
            </a:r>
            <a:endParaRPr lang="en-US" sz="2200" b="1" dirty="0" smtClean="0">
              <a:solidFill>
                <a:srgbClr val="C00000"/>
              </a:solidFill>
              <a:latin typeface="Calibri" pitchFamily="34" charset="0"/>
            </a:endParaRPr>
          </a:p>
        </p:txBody>
      </p:sp>
      <p:sp>
        <p:nvSpPr>
          <p:cNvPr id="22" name="Title 21" hidden="1"/>
          <p:cNvSpPr>
            <a:spLocks noGrp="1"/>
          </p:cNvSpPr>
          <p:nvPr>
            <p:ph type="title"/>
          </p:nvPr>
        </p:nvSpPr>
        <p:spPr>
          <a:xfrm>
            <a:off x="457200" y="-702455"/>
            <a:ext cx="8229600" cy="1143000"/>
          </a:xfrm>
        </p:spPr>
        <p:txBody>
          <a:bodyPr>
            <a:normAutofit fontScale="90000"/>
          </a:bodyPr>
          <a:lstStyle/>
          <a:p>
            <a:r>
              <a:rPr lang="en-US" dirty="0" smtClean="0"/>
              <a:t>Basic model for earth moving without an ITCP</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20</a:t>
            </a:fld>
            <a:endParaRPr lang="en-US" dirty="0"/>
          </a:p>
        </p:txBody>
      </p:sp>
      <p:sp>
        <p:nvSpPr>
          <p:cNvPr id="21" name="5-Point Star 2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378 -0.08164 C -0.0184 -0.01411 -0.01302 0.05342 0.00712 0.09413 C 0.02726 0.13506 0.08125 0.15102 0.0974 0.16235 C 0.11354 0.17368 0.10868 0.1679 0.10382 0.16235 " pathEditMode="relative" rAng="0" ptsTypes="aaaA">
                                      <p:cBhvr>
                                        <p:cTn id="14" dur="2000" fill="hold"/>
                                        <p:tgtEl>
                                          <p:spTgt spid="15"/>
                                        </p:tgtEl>
                                        <p:attrNameLst>
                                          <p:attrName>ppt_x</p:attrName>
                                          <p:attrName>ppt_y</p:attrName>
                                        </p:attrNameLst>
                                      </p:cBhvr>
                                      <p:rCtr x="6900" y="12800"/>
                                    </p:animMotion>
                                  </p:childTnLst>
                                </p:cTn>
                              </p:par>
                              <p:par>
                                <p:cTn id="15" presetID="0" presetClass="path" presetSubtype="0" accel="50000" decel="50000" fill="hold" nodeType="withEffect">
                                  <p:stCondLst>
                                    <p:cond delay="0"/>
                                  </p:stCondLst>
                                  <p:childTnLst>
                                    <p:animMotion origin="layout" path="M 0.1342 0.07076 C 0.1059 0.08279 0.07778 0.09505 0.03316 0.07655 C -0.01146 0.05805 -0.10608 -0.02035 -0.13386 -0.03978 " pathEditMode="relative" rAng="0" ptsTypes="aaA">
                                      <p:cBhvr>
                                        <p:cTn id="16" dur="2000" fill="hold"/>
                                        <p:tgtEl>
                                          <p:spTgt spid="8"/>
                                        </p:tgtEl>
                                        <p:attrNameLst>
                                          <p:attrName>ppt_x</p:attrName>
                                          <p:attrName>ppt_y</p:attrName>
                                        </p:attrNameLst>
                                      </p:cBhvr>
                                      <p:rCtr x="-13400" y="-4300"/>
                                    </p:animMotion>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strVal val="#ppt_w*0.7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Basic Model for Earth Moving</a:t>
            </a:r>
            <a:r>
              <a:rPr lang="en-US" sz="2400" b="1" dirty="0" smtClean="0">
                <a:solidFill>
                  <a:schemeClr val="bg2">
                    <a:lumMod val="10000"/>
                  </a:schemeClr>
                </a:solidFill>
                <a:latin typeface="Calibri" pitchFamily="34" charset="0"/>
              </a:rPr>
              <a:t> with an ITCP</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Elbow Connector 10" title="Picture of a designated path for on foot road workers"/>
          <p:cNvCxnSpPr/>
          <p:nvPr/>
        </p:nvCxnSpPr>
        <p:spPr>
          <a:xfrm>
            <a:off x="1676400" y="2057400"/>
            <a:ext cx="7010400" cy="3581400"/>
          </a:xfrm>
          <a:prstGeom prst="bentConnector3">
            <a:avLst>
              <a:gd name="adj1" fmla="val 90934"/>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6" descr="C:\Users\bsant.ARTBA\AppData\Local\Microsoft\Windows\Temporary Internet Files\Content.IE5\M3XLASKY\MC900433932[1].png" title="Picture of on foot road road work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0" y="4267200"/>
            <a:ext cx="704850" cy="704850"/>
          </a:xfrm>
          <a:prstGeom prst="rect">
            <a:avLst/>
          </a:prstGeom>
          <a:noFill/>
        </p:spPr>
      </p:pic>
      <p:sp>
        <p:nvSpPr>
          <p:cNvPr id="13" name="Freeform 12" title="Picture of dirt in the back of a dump truck"/>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15" name="TextBox 14"/>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6" name="Picture 2" descr="http://www.clipsahoy.com/clipart2/as3744.gif" title="Picture of a hill of dirt"/>
          <p:cNvPicPr>
            <a:picLocks noChangeAspect="1" noChangeArrowheads="1"/>
          </p:cNvPicPr>
          <p:nvPr/>
        </p:nvPicPr>
        <p:blipFill>
          <a:blip r:embed="rId5" cstate="print"/>
          <a:srcRect/>
          <a:stretch>
            <a:fillRect/>
          </a:stretch>
        </p:blipFill>
        <p:spPr bwMode="auto">
          <a:xfrm>
            <a:off x="4267200" y="1828800"/>
            <a:ext cx="2762250" cy="1690498"/>
          </a:xfrm>
          <a:prstGeom prst="rect">
            <a:avLst/>
          </a:prstGeom>
          <a:noFill/>
        </p:spPr>
      </p:pic>
      <p:pic>
        <p:nvPicPr>
          <p:cNvPr id="17" name="Picture 10" title="Picture of a dump truc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18" name="Bent Arrow 17" title="Picture of a yellow arrow showing the motion of a tractor"/>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Left Arrow 18" title="Picture of a yellow arrow pointing at a dump truck"/>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3" title="Picture of a tra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21" name="Subtitle 8"/>
          <p:cNvSpPr txBox="1">
            <a:spLocks/>
          </p:cNvSpPr>
          <p:nvPr/>
        </p:nvSpPr>
        <p:spPr bwMode="auto">
          <a:xfrm>
            <a:off x="388938" y="6096000"/>
            <a:ext cx="8374062" cy="533400"/>
          </a:xfrm>
          <a:prstGeom prst="rect">
            <a:avLst/>
          </a:prstGeom>
          <a:noFill/>
          <a:ln w="9525">
            <a:noFill/>
            <a:miter lim="800000"/>
            <a:headEnd/>
            <a:tailEnd/>
          </a:ln>
        </p:spPr>
        <p:txBody>
          <a:bodyPr/>
          <a:lstStyle/>
          <a:p>
            <a:pPr>
              <a:lnSpc>
                <a:spcPts val="2200"/>
              </a:lnSpc>
            </a:pPr>
            <a:r>
              <a:rPr lang="en-US" sz="2400" b="1" dirty="0" smtClean="0">
                <a:solidFill>
                  <a:srgbClr val="C00000"/>
                </a:solidFill>
                <a:latin typeface="Calibri" pitchFamily="34" charset="0"/>
              </a:rPr>
              <a:t>With a designated path, the worker takes the safe route. </a:t>
            </a:r>
            <a:endParaRPr lang="en-US" sz="2200" b="1" dirty="0" smtClean="0">
              <a:solidFill>
                <a:srgbClr val="C00000"/>
              </a:solidFill>
              <a:latin typeface="Calibri" pitchFamily="34" charset="0"/>
            </a:endParaRPr>
          </a:p>
        </p:txBody>
      </p:sp>
      <p:sp>
        <p:nvSpPr>
          <p:cNvPr id="23" name="Title 22" hidden="1"/>
          <p:cNvSpPr>
            <a:spLocks noGrp="1"/>
          </p:cNvSpPr>
          <p:nvPr>
            <p:ph type="title"/>
          </p:nvPr>
        </p:nvSpPr>
        <p:spPr>
          <a:xfrm>
            <a:off x="401234" y="-571500"/>
            <a:ext cx="8229600" cy="1143000"/>
          </a:xfrm>
        </p:spPr>
        <p:txBody>
          <a:bodyPr>
            <a:normAutofit fontScale="90000"/>
          </a:bodyPr>
          <a:lstStyle/>
          <a:p>
            <a:r>
              <a:rPr lang="en-US" dirty="0" smtClean="0"/>
              <a:t>Basic model for earth moving with an ITCP</a:t>
            </a:r>
            <a:endParaRPr lang="en-US" dirty="0"/>
          </a:p>
        </p:txBody>
      </p:sp>
      <p:sp>
        <p:nvSpPr>
          <p:cNvPr id="22" name="Slide Number Placeholder 4"/>
          <p:cNvSpPr>
            <a:spLocks noGrp="1"/>
          </p:cNvSpPr>
          <p:nvPr>
            <p:ph type="sldNum" sz="quarter" idx="12"/>
          </p:nvPr>
        </p:nvSpPr>
        <p:spPr/>
        <p:txBody>
          <a:bodyPr/>
          <a:lstStyle/>
          <a:p>
            <a:pPr>
              <a:defRPr/>
            </a:pPr>
            <a:fld id="{632DF3B3-665C-4605-AF3C-B77CE60C6955}" type="slidenum">
              <a:rPr lang="en-US"/>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2.5E-6 4.07407E-6 C -0.02778 -0.0007 -0.04011 -0.00093 -0.06268 -0.00417 C -0.06823 -0.00649 -0.07396 -0.00811 -0.07969 -0.00996 C -0.08542 -0.01482 -0.08056 -0.01135 -0.0882 -0.01412 C -0.09045 -0.01482 -0.09462 -0.0169 -0.09462 -0.01667 C -0.09601 -0.01899 -0.09792 -0.02037 -0.09896 -0.02269 C -0.10052 -0.02639 -0.10313 -0.03403 -0.10313 -0.0338 C -0.10521 -0.05695 -0.10521 -0.07917 -0.10417 -0.10209 C -0.10486 -0.12408 -0.10538 -0.1463 -0.11059 -0.16737 C -0.11094 -0.17778 -0.11163 -0.1882 -0.11163 -0.19862 C -0.11233 -0.27385 -0.11198 -0.34885 -0.11268 -0.42408 C -0.11302 -0.45787 -0.13611 -0.46112 -0.15625 -0.4625 C -0.17656 -0.46389 -0.1967 -0.46436 -0.21702 -0.46528 C -0.24427 -0.46644 -0.27101 -0.46667 -0.29896 -0.46945 C -0.41754 -0.46852 -0.49115 -0.4669 -0.60747 -0.46806 C -0.65018 -0.4713 -0.69219 -0.47524 -0.73507 -0.47524 L -0.9415 -0.47385 C -0.95677 -0.46065 -0.97257 -0.44838 -0.98716 -0.43403 C -0.98802 -0.43311 -0.98629 -0.43125 -0.98611 -0.42987 C -0.98594 -0.42894 -0.98611 -0.42778 -0.98611 -0.42686 L -0.93924 -0.20278 " pathEditMode="relative" rAng="0" ptsTypes="fffffffffffffffAfffAA">
                                      <p:cBhvr>
                                        <p:cTn id="13" dur="3000" fill="hold"/>
                                        <p:tgtEl>
                                          <p:spTgt spid="12"/>
                                        </p:tgtEl>
                                        <p:attrNameLst>
                                          <p:attrName>ppt_x</p:attrName>
                                          <p:attrName>ppt_y</p:attrName>
                                        </p:attrNameLst>
                                      </p:cBhvr>
                                      <p:rCtr x="-494" y="-238"/>
                                    </p:animMotion>
                                  </p:childTnLst>
                                </p:cTn>
                              </p:par>
                              <p:par>
                                <p:cTn id="14" presetID="0" presetClass="path" presetSubtype="0" accel="50000" decel="50000" fill="hold" nodeType="with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15" dur="2000" fill="hold"/>
                                        <p:tgtEl>
                                          <p:spTgt spid="20"/>
                                        </p:tgtEl>
                                        <p:attrNameLst>
                                          <p:attrName>ppt_x</p:attrName>
                                          <p:attrName>ppt_y</p:attrName>
                                        </p:attrNameLst>
                                      </p:cBhvr>
                                      <p:rCtr x="69" y="128"/>
                                    </p:animMotion>
                                  </p:childTnLst>
                                </p:cTn>
                              </p:par>
                            </p:childTnLst>
                          </p:cTn>
                        </p:par>
                        <p:par>
                          <p:cTn id="16" fill="hold">
                            <p:stCondLst>
                              <p:cond delay="3000"/>
                            </p:stCondLst>
                            <p:childTnLst>
                              <p:par>
                                <p:cTn id="17" presetID="35" presetClass="path" presetSubtype="0" accel="50000" decel="50000" fill="hold" nodeType="afterEffect">
                                  <p:stCondLst>
                                    <p:cond delay="0"/>
                                  </p:stCondLst>
                                  <p:childTnLst>
                                    <p:animMotion origin="layout" path="M 0.10382 0.16227 L -0.14618 0.16227 " pathEditMode="relative" rAng="0" ptsTypes="AA">
                                      <p:cBhvr>
                                        <p:cTn id="18" dur="2000" fill="hold"/>
                                        <p:tgtEl>
                                          <p:spTgt spid="20"/>
                                        </p:tgtEl>
                                        <p:attrNameLst>
                                          <p:attrName>ppt_x</p:attrName>
                                          <p:attrName>ppt_y</p:attrName>
                                        </p:attrNameLst>
                                      </p:cBhvr>
                                      <p:rCtr x="-125" y="0"/>
                                    </p:animMotion>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Basic Model for Earth Moving</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Picture of basic model for earth moving"/>
          <p:cNvSpPr/>
          <p:nvPr/>
        </p:nvSpPr>
        <p:spPr>
          <a:xfrm>
            <a:off x="0" y="2286000"/>
            <a:ext cx="9144000" cy="403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ine 4" title="Picture of a line in the middle of the road"/>
          <p:cNvSpPr>
            <a:spLocks noChangeShapeType="1"/>
          </p:cNvSpPr>
          <p:nvPr/>
        </p:nvSpPr>
        <p:spPr bwMode="auto">
          <a:xfrm>
            <a:off x="152400" y="4343400"/>
            <a:ext cx="8839200" cy="0"/>
          </a:xfrm>
          <a:prstGeom prst="line">
            <a:avLst/>
          </a:prstGeom>
          <a:noFill/>
          <a:ln w="76200">
            <a:solidFill>
              <a:schemeClr val="bg1"/>
            </a:solidFill>
            <a:prstDash val="dash"/>
            <a:round/>
            <a:headEnd/>
            <a:tailEnd/>
          </a:ln>
        </p:spPr>
        <p:txBody>
          <a:bodyPr wrap="none" anchor="ctr"/>
          <a:lstStyle/>
          <a:p>
            <a:endParaRPr lang="en-US" dirty="0"/>
          </a:p>
        </p:txBody>
      </p:sp>
      <p:sp>
        <p:nvSpPr>
          <p:cNvPr id="17" name="Text Box 24"/>
          <p:cNvSpPr txBox="1">
            <a:spLocks noChangeArrowheads="1"/>
          </p:cNvSpPr>
          <p:nvPr/>
        </p:nvSpPr>
        <p:spPr bwMode="auto">
          <a:xfrm>
            <a:off x="7239000" y="2743200"/>
            <a:ext cx="1447800" cy="579438"/>
          </a:xfrm>
          <a:prstGeom prst="rect">
            <a:avLst/>
          </a:prstGeom>
          <a:noFill/>
          <a:ln w="9525">
            <a:noFill/>
            <a:miter lim="800000"/>
            <a:headEnd/>
            <a:tailEnd/>
          </a:ln>
        </p:spPr>
        <p:txBody>
          <a:bodyPr>
            <a:spAutoFit/>
          </a:bodyPr>
          <a:lstStyle/>
          <a:p>
            <a:pPr algn="l">
              <a:spcBef>
                <a:spcPct val="50000"/>
              </a:spcBef>
            </a:pPr>
            <a:r>
              <a:rPr lang="en-US" sz="3200" b="1" dirty="0">
                <a:latin typeface="Times New Roman" pitchFamily="18" charset="0"/>
              </a:rPr>
              <a:t>Roller</a:t>
            </a:r>
            <a:endParaRPr lang="en-US" sz="2400" b="1" dirty="0">
              <a:latin typeface="Times New Roman" pitchFamily="18" charset="0"/>
            </a:endParaRPr>
          </a:p>
        </p:txBody>
      </p:sp>
      <p:sp>
        <p:nvSpPr>
          <p:cNvPr id="18" name="Text Box 30"/>
          <p:cNvSpPr txBox="1">
            <a:spLocks noChangeArrowheads="1"/>
          </p:cNvSpPr>
          <p:nvPr/>
        </p:nvSpPr>
        <p:spPr bwMode="auto">
          <a:xfrm>
            <a:off x="5486400" y="4343400"/>
            <a:ext cx="1905000" cy="579438"/>
          </a:xfrm>
          <a:prstGeom prst="rect">
            <a:avLst/>
          </a:prstGeom>
          <a:noFill/>
          <a:ln w="9525">
            <a:noFill/>
            <a:miter lim="800000"/>
            <a:headEnd/>
            <a:tailEnd/>
          </a:ln>
        </p:spPr>
        <p:txBody>
          <a:bodyPr>
            <a:spAutoFit/>
          </a:bodyPr>
          <a:lstStyle/>
          <a:p>
            <a:pPr algn="l">
              <a:spcBef>
                <a:spcPct val="50000"/>
              </a:spcBef>
            </a:pPr>
            <a:r>
              <a:rPr lang="en-US" sz="3200" b="1" dirty="0">
                <a:solidFill>
                  <a:schemeClr val="bg1"/>
                </a:solidFill>
                <a:latin typeface="Aharoni" pitchFamily="2" charset="-79"/>
                <a:cs typeface="Aharoni" pitchFamily="2" charset="-79"/>
              </a:rPr>
              <a:t>Spotter</a:t>
            </a:r>
            <a:endParaRPr lang="en-US" sz="2400" b="1" dirty="0">
              <a:solidFill>
                <a:schemeClr val="bg1"/>
              </a:solidFill>
              <a:latin typeface="Aharoni" pitchFamily="2" charset="-79"/>
              <a:cs typeface="Aharoni" pitchFamily="2" charset="-79"/>
            </a:endParaRPr>
          </a:p>
        </p:txBody>
      </p:sp>
      <p:sp>
        <p:nvSpPr>
          <p:cNvPr id="19" name="Line 33" title="Picture of arrow indicating traffic direction"/>
          <p:cNvSpPr>
            <a:spLocks noChangeShapeType="1"/>
          </p:cNvSpPr>
          <p:nvPr/>
        </p:nvSpPr>
        <p:spPr bwMode="auto">
          <a:xfrm flipH="1">
            <a:off x="7620000" y="5943600"/>
            <a:ext cx="1295400" cy="0"/>
          </a:xfrm>
          <a:prstGeom prst="line">
            <a:avLst/>
          </a:prstGeom>
          <a:noFill/>
          <a:ln w="57150">
            <a:solidFill>
              <a:schemeClr val="bg1"/>
            </a:solidFill>
            <a:round/>
            <a:headEnd/>
            <a:tailEnd type="triangle" w="med" len="med"/>
          </a:ln>
        </p:spPr>
        <p:txBody>
          <a:bodyPr wrap="none" anchor="ctr"/>
          <a:lstStyle/>
          <a:p>
            <a:endParaRPr lang="en-US" dirty="0"/>
          </a:p>
        </p:txBody>
      </p:sp>
      <p:pic>
        <p:nvPicPr>
          <p:cNvPr id="21"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10600" y="4089908"/>
            <a:ext cx="298580" cy="399102"/>
          </a:xfrm>
          <a:prstGeom prst="rect">
            <a:avLst/>
          </a:prstGeom>
          <a:noFill/>
        </p:spPr>
      </p:pic>
      <p:pic>
        <p:nvPicPr>
          <p:cNvPr id="22"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8280" y="4089908"/>
            <a:ext cx="298580" cy="399102"/>
          </a:xfrm>
          <a:prstGeom prst="rect">
            <a:avLst/>
          </a:prstGeom>
          <a:noFill/>
        </p:spPr>
      </p:pic>
      <p:pic>
        <p:nvPicPr>
          <p:cNvPr id="23"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65960" y="4089908"/>
            <a:ext cx="298580" cy="399102"/>
          </a:xfrm>
          <a:prstGeom prst="rect">
            <a:avLst/>
          </a:prstGeom>
          <a:noFill/>
        </p:spPr>
      </p:pic>
      <p:pic>
        <p:nvPicPr>
          <p:cNvPr id="24"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089908"/>
            <a:ext cx="298580" cy="399102"/>
          </a:xfrm>
          <a:prstGeom prst="rect">
            <a:avLst/>
          </a:prstGeom>
          <a:noFill/>
        </p:spPr>
      </p:pic>
      <p:pic>
        <p:nvPicPr>
          <p:cNvPr id="25" name="Picture 24" descr="Roller.JPG" title="Picture of a steamroll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543800" y="2743200"/>
            <a:ext cx="1329489" cy="886326"/>
          </a:xfrm>
          <a:prstGeom prst="rect">
            <a:avLst/>
          </a:prstGeom>
        </p:spPr>
      </p:pic>
      <p:pic>
        <p:nvPicPr>
          <p:cNvPr id="26" name="Picture 2" descr="C:\Users\bsant.ARTBA\AppData\Local\Microsoft\Windows\Temporary Internet Files\Content.IE5\1PH2GT7R\MC900353200[1].wmf" title="Picture of an orange barr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9440" y="4089908"/>
            <a:ext cx="298580" cy="399102"/>
          </a:xfrm>
          <a:prstGeom prst="rect">
            <a:avLst/>
          </a:prstGeom>
          <a:noFill/>
        </p:spPr>
      </p:pic>
      <p:sp>
        <p:nvSpPr>
          <p:cNvPr id="27" name="TextBox 26"/>
          <p:cNvSpPr txBox="1"/>
          <p:nvPr/>
        </p:nvSpPr>
        <p:spPr>
          <a:xfrm>
            <a:off x="7239000" y="5181600"/>
            <a:ext cx="1752600" cy="707886"/>
          </a:xfrm>
          <a:prstGeom prst="rect">
            <a:avLst/>
          </a:prstGeom>
          <a:noFill/>
        </p:spPr>
        <p:txBody>
          <a:bodyPr wrap="square" rtlCol="0">
            <a:spAutoFit/>
          </a:bodyPr>
          <a:lstStyle/>
          <a:p>
            <a:pPr algn="r"/>
            <a:r>
              <a:rPr lang="en-US" sz="2000" dirty="0" smtClean="0">
                <a:solidFill>
                  <a:schemeClr val="bg1"/>
                </a:solidFill>
                <a:latin typeface="Aharoni" pitchFamily="2" charset="-79"/>
                <a:cs typeface="Aharoni" pitchFamily="2" charset="-79"/>
              </a:rPr>
              <a:t>Traffic Direction</a:t>
            </a:r>
            <a:endParaRPr lang="en-US" sz="2000" dirty="0">
              <a:solidFill>
                <a:schemeClr val="bg1"/>
              </a:solidFill>
              <a:latin typeface="Aharoni" pitchFamily="2" charset="-79"/>
              <a:cs typeface="Aharoni" pitchFamily="2" charset="-79"/>
            </a:endParaRPr>
          </a:p>
        </p:txBody>
      </p:sp>
      <p:pic>
        <p:nvPicPr>
          <p:cNvPr id="28" name="Picture 27" descr="Paver Black 2.JPG" title="Picture of a road pav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257800" y="2286000"/>
            <a:ext cx="2063885" cy="1447800"/>
          </a:xfrm>
          <a:prstGeom prst="rect">
            <a:avLst/>
          </a:prstGeom>
        </p:spPr>
      </p:pic>
      <p:pic>
        <p:nvPicPr>
          <p:cNvPr id="29"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6400" y="3505200"/>
            <a:ext cx="704850" cy="704850"/>
          </a:xfrm>
          <a:prstGeom prst="rect">
            <a:avLst/>
          </a:prstGeom>
          <a:noFill/>
        </p:spPr>
      </p:pic>
      <p:pic>
        <p:nvPicPr>
          <p:cNvPr id="30"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86600" y="3505200"/>
            <a:ext cx="704850" cy="704850"/>
          </a:xfrm>
          <a:prstGeom prst="rect">
            <a:avLst/>
          </a:prstGeom>
          <a:noFill/>
        </p:spPr>
      </p:pic>
      <p:pic>
        <p:nvPicPr>
          <p:cNvPr id="31" name="Picture 6" descr="C:\Users\bsant.ARTBA\AppData\Local\Microsoft\Windows\Temporary Internet Files\Content.IE5\M3XLASKY\MC900433932[1].png" title="picture of on foot road 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86600" y="2209800"/>
            <a:ext cx="704850" cy="704850"/>
          </a:xfrm>
          <a:prstGeom prst="rect">
            <a:avLst/>
          </a:prstGeom>
          <a:noFill/>
        </p:spPr>
      </p:pic>
      <p:sp>
        <p:nvSpPr>
          <p:cNvPr id="32" name="Freeform 31" title="Picture of asphalt "/>
          <p:cNvSpPr/>
          <p:nvPr/>
        </p:nvSpPr>
        <p:spPr>
          <a:xfrm>
            <a:off x="4114800" y="2895600"/>
            <a:ext cx="596224" cy="2100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10" title="Picture of a dump truck"/>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953000"/>
            <a:ext cx="1493520" cy="933450"/>
          </a:xfrm>
          <a:prstGeom prst="rect">
            <a:avLst/>
          </a:prstGeom>
          <a:noFill/>
          <a:ln w="9525">
            <a:noFill/>
            <a:miter lim="800000"/>
            <a:headEnd/>
            <a:tailEnd/>
          </a:ln>
          <a:effectLst/>
        </p:spPr>
      </p:pic>
      <p:pic>
        <p:nvPicPr>
          <p:cNvPr id="34" name="Picture 33" descr="Construction Vehicle.JPG" title="Picture of construction vehicles only "/>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95600" y="3886200"/>
            <a:ext cx="762000" cy="619328"/>
          </a:xfrm>
          <a:prstGeom prst="rect">
            <a:avLst/>
          </a:prstGeom>
        </p:spPr>
      </p:pic>
      <p:sp>
        <p:nvSpPr>
          <p:cNvPr id="36" name="Title 35" hidden="1"/>
          <p:cNvSpPr>
            <a:spLocks noGrp="1"/>
          </p:cNvSpPr>
          <p:nvPr>
            <p:ph type="title"/>
          </p:nvPr>
        </p:nvSpPr>
        <p:spPr>
          <a:xfrm>
            <a:off x="414095" y="-806712"/>
            <a:ext cx="8229600" cy="1143000"/>
          </a:xfrm>
        </p:spPr>
        <p:txBody>
          <a:bodyPr/>
          <a:lstStyle/>
          <a:p>
            <a:r>
              <a:rPr lang="en-US" dirty="0" smtClean="0"/>
              <a:t>Basic model for earth moving</a:t>
            </a:r>
            <a:endParaRPr lang="en-US" dirty="0"/>
          </a:p>
        </p:txBody>
      </p:sp>
      <p:sp>
        <p:nvSpPr>
          <p:cNvPr id="35" name="Slide Number Placeholder 4"/>
          <p:cNvSpPr>
            <a:spLocks noGrp="1"/>
          </p:cNvSpPr>
          <p:nvPr>
            <p:ph type="sldNum" sz="quarter" idx="12"/>
          </p:nvPr>
        </p:nvSpPr>
        <p:spPr/>
        <p:txBody>
          <a:bodyPr/>
          <a:lstStyle/>
          <a:p>
            <a:pPr>
              <a:defRPr/>
            </a:pPr>
            <a:fld id="{632DF3B3-665C-4605-AF3C-B77CE60C6955}"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9827 -0.00139 L -0.375 -0.00996 L -0.6599 -0.28148 L -0.78247 -0.31343 L -0.94827 -0.32361 " pathEditMode="relative" rAng="0" ptsTypes="AAAAA">
                                      <p:cBhvr>
                                        <p:cTn id="16" dur="2000" fill="hold"/>
                                        <p:tgtEl>
                                          <p:spTgt spid="33"/>
                                        </p:tgtEl>
                                        <p:attrNameLst>
                                          <p:attrName>ppt_x</p:attrName>
                                          <p:attrName>ppt_y</p:attrName>
                                        </p:attrNameLst>
                                      </p:cBhvr>
                                      <p:rCtr x="-425" y="-161"/>
                                    </p:animMotion>
                                  </p:childTnLst>
                                </p:cTn>
                              </p:par>
                              <p:par>
                                <p:cTn id="17" presetID="35" presetClass="emph" presetSubtype="0" repeatCount="4000" fill="hold" nodeType="withEffect">
                                  <p:stCondLst>
                                    <p:cond delay="0"/>
                                  </p:stCondLst>
                                  <p:childTnLst>
                                    <p:anim calcmode="discrete" valueType="str">
                                      <p:cBhvr>
                                        <p:cTn id="18" dur="1000" fill="hold"/>
                                        <p:tgtEl>
                                          <p:spTgt spid="29"/>
                                        </p:tgtEl>
                                        <p:attrNameLst>
                                          <p:attrName>style.visibility</p:attrName>
                                        </p:attrNameLst>
                                      </p:cBhvr>
                                      <p:tavLst>
                                        <p:tav tm="0">
                                          <p:val>
                                            <p:strVal val="hidden"/>
                                          </p:val>
                                        </p:tav>
                                        <p:tav tm="50000">
                                          <p:val>
                                            <p:strVal val="visible"/>
                                          </p:val>
                                        </p:tav>
                                      </p:tavLst>
                                    </p:anim>
                                  </p:childTnLst>
                                </p:cTn>
                              </p:par>
                            </p:childTnLst>
                          </p:cTn>
                        </p:par>
                        <p:par>
                          <p:cTn id="19" fill="hold">
                            <p:stCondLst>
                              <p:cond delay="4000"/>
                            </p:stCondLst>
                            <p:childTnLst>
                              <p:par>
                                <p:cTn id="20" presetID="63" presetClass="path" presetSubtype="0" accel="50000" decel="50000" fill="hold" nodeType="afterEffect">
                                  <p:stCondLst>
                                    <p:cond delay="0"/>
                                  </p:stCondLst>
                                  <p:childTnLst>
                                    <p:animMotion origin="layout" path="M -0.94827 -0.32361 L -0.64827 -0.32361 " pathEditMode="relative" rAng="0" ptsTypes="AA">
                                      <p:cBhvr>
                                        <p:cTn id="21" dur="2000" fill="hold"/>
                                        <p:tgtEl>
                                          <p:spTgt spid="33"/>
                                        </p:tgtEl>
                                        <p:attrNameLst>
                                          <p:attrName>ppt_x</p:attrName>
                                          <p:attrName>ppt_y</p:attrName>
                                        </p:attrNameLst>
                                      </p:cBhvr>
                                      <p:rCtr x="150" y="0"/>
                                    </p:animMotion>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strVal val="#ppt_w*0.7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animEffect transition="in" filter="fade">
                                      <p:cBhvr>
                                        <p:cTn id="27" dur="1000"/>
                                        <p:tgtEl>
                                          <p:spTgt spid="32"/>
                                        </p:tgtEl>
                                      </p:cBhvr>
                                    </p:animEffect>
                                  </p:childTnLst>
                                </p:cTn>
                              </p:par>
                            </p:childTnLst>
                          </p:cTn>
                        </p:par>
                        <p:par>
                          <p:cTn id="28" fill="hold">
                            <p:stCondLst>
                              <p:cond delay="7000"/>
                            </p:stCondLst>
                            <p:childTnLst>
                              <p:par>
                                <p:cTn id="29" presetID="0" presetClass="path" presetSubtype="0" accel="50000" decel="50000" fill="hold" grpId="1" nodeType="afterEffect">
                                  <p:stCondLst>
                                    <p:cond delay="0"/>
                                  </p:stCondLst>
                                  <p:childTnLst>
                                    <p:animMotion origin="layout" path="M -0.00399 -0.01875 L 0.03924 -0.05625 L 0.08177 -0.06898 L 0.1191 -0.05856 L 0.14114 -0.01875 " pathEditMode="relative" rAng="-490511" ptsTypes="AAAAA">
                                      <p:cBhvr>
                                        <p:cTn id="30" dur="2000" fill="hold"/>
                                        <p:tgtEl>
                                          <p:spTgt spid="32"/>
                                        </p:tgtEl>
                                        <p:attrNameLst>
                                          <p:attrName>ppt_x</p:attrName>
                                          <p:attrName>ppt_y</p:attrName>
                                        </p:attrNameLst>
                                      </p:cBhvr>
                                      <p:rCtr x="71" y="-17"/>
                                    </p:animMotion>
                                  </p:childTnLst>
                                </p:cTn>
                              </p:par>
                            </p:childTnLst>
                          </p:cTn>
                        </p:par>
                        <p:par>
                          <p:cTn id="31" fill="hold">
                            <p:stCondLst>
                              <p:cond delay="9000"/>
                            </p:stCondLst>
                            <p:childTnLst>
                              <p:par>
                                <p:cTn id="32" presetID="0" presetClass="path" presetSubtype="0" accel="50000" decel="50000" fill="hold" nodeType="afterEffect">
                                  <p:stCondLst>
                                    <p:cond delay="0"/>
                                  </p:stCondLst>
                                  <p:childTnLst>
                                    <p:animMotion origin="layout" path="M -0.61823 -0.3125 L -0.73125 -0.07477 L -0.79532 -0.00394 L -1.18993 -0.00232 " pathEditMode="relative" rAng="0" ptsTypes="AAAA">
                                      <p:cBhvr>
                                        <p:cTn id="33" dur="2000" fill="hold"/>
                                        <p:tgtEl>
                                          <p:spTgt spid="33"/>
                                        </p:tgtEl>
                                        <p:attrNameLst>
                                          <p:attrName>ppt_x</p:attrName>
                                          <p:attrName>ppt_y</p:attrName>
                                        </p:attrNameLst>
                                      </p:cBhvr>
                                      <p:rCtr x="-286"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title="Picture of an internal traffic control diagram"/>
          <p:cNvGraphicFramePr>
            <a:graphicFrameLocks noChangeAspect="1"/>
          </p:cNvGraphicFramePr>
          <p:nvPr>
            <p:extLst>
              <p:ext uri="{D42A27DB-BD31-4B8C-83A1-F6EECF244321}">
                <p14:modId xmlns:p14="http://schemas.microsoft.com/office/powerpoint/2010/main" val="3331452995"/>
              </p:ext>
            </p:extLst>
          </p:nvPr>
        </p:nvGraphicFramePr>
        <p:xfrm>
          <a:off x="381000" y="1740737"/>
          <a:ext cx="8597526" cy="3212263"/>
        </p:xfrm>
        <a:graphic>
          <a:graphicData uri="http://schemas.openxmlformats.org/presentationml/2006/ole">
            <mc:AlternateContent xmlns:mc="http://schemas.openxmlformats.org/markup-compatibility/2006">
              <mc:Choice xmlns:v="urn:schemas-microsoft-com:vml" Requires="v">
                <p:oleObj spid="_x0000_s2071" name="Slide" r:id="rId4" imgW="7722234" imgH="2894197" progId="PowerPoint.Slide.12">
                  <p:embed/>
                </p:oleObj>
              </mc:Choice>
              <mc:Fallback>
                <p:oleObj name="Slide" r:id="rId4" imgW="7722234" imgH="2894197"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40737"/>
                        <a:ext cx="8597526" cy="321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81000" y="4475258"/>
            <a:ext cx="8586216" cy="2308324"/>
          </a:xfrm>
          <a:prstGeom prst="rect">
            <a:avLst/>
          </a:prstGeom>
          <a:solidFill>
            <a:schemeClr val="bg1"/>
          </a:solidFill>
        </p:spPr>
        <p:txBody>
          <a:bodyPr wrap="square" rtlCol="0">
            <a:spAutoFit/>
          </a:bodyPr>
          <a:lstStyle/>
          <a:p>
            <a:endParaRPr lang="en-US" b="1" dirty="0" smtClean="0">
              <a:solidFill>
                <a:schemeClr val="bg2">
                  <a:lumMod val="10000"/>
                </a:schemeClr>
              </a:solidFill>
              <a:latin typeface="Calibri" pitchFamily="34" charset="0"/>
            </a:endParaRPr>
          </a:p>
          <a:p>
            <a:endParaRPr lang="en-US" b="1" dirty="0" smtClean="0">
              <a:solidFill>
                <a:schemeClr val="bg2">
                  <a:lumMod val="10000"/>
                </a:schemeClr>
              </a:solidFill>
              <a:latin typeface="Calibri" pitchFamily="34" charset="0"/>
            </a:endParaRPr>
          </a:p>
          <a:p>
            <a:endParaRPr lang="en-US" b="1" dirty="0" smtClean="0">
              <a:solidFill>
                <a:schemeClr val="bg2">
                  <a:lumMod val="10000"/>
                </a:schemeClr>
              </a:solidFill>
              <a:latin typeface="Calibri" pitchFamily="34" charset="0"/>
            </a:endParaRPr>
          </a:p>
          <a:p>
            <a:endParaRPr lang="en-US" b="1" dirty="0" smtClean="0">
              <a:solidFill>
                <a:schemeClr val="bg2">
                  <a:lumMod val="10000"/>
                </a:schemeClr>
              </a:solidFill>
              <a:latin typeface="Calibri" pitchFamily="34" charset="0"/>
            </a:endParaRPr>
          </a:p>
          <a:p>
            <a:endParaRPr lang="en-US" b="1" dirty="0" smtClean="0">
              <a:solidFill>
                <a:schemeClr val="bg2">
                  <a:lumMod val="10000"/>
                </a:schemeClr>
              </a:solidFill>
              <a:latin typeface="Calibri" pitchFamily="34" charset="0"/>
            </a:endParaRPr>
          </a:p>
          <a:p>
            <a:endParaRPr lang="en-US" b="1" dirty="0" smtClean="0">
              <a:solidFill>
                <a:schemeClr val="bg2">
                  <a:lumMod val="10000"/>
                </a:schemeClr>
              </a:solidFill>
              <a:latin typeface="Calibri" pitchFamily="34" charset="0"/>
            </a:endParaRPr>
          </a:p>
          <a:p>
            <a:r>
              <a:rPr lang="en-US" b="1" dirty="0" smtClean="0">
                <a:solidFill>
                  <a:schemeClr val="bg1"/>
                </a:solidFill>
                <a:latin typeface="Calibri" pitchFamily="34" charset="0"/>
              </a:rPr>
              <a:t>M</a:t>
            </a:r>
          </a:p>
          <a:p>
            <a:endParaRPr lang="en-US" b="1" dirty="0" smtClean="0">
              <a:solidFill>
                <a:schemeClr val="bg1"/>
              </a:solidFill>
              <a:latin typeface="Calibri" pitchFamily="34" charset="0"/>
            </a:endParaRPr>
          </a:p>
        </p:txBody>
      </p:sp>
      <p:sp>
        <p:nvSpPr>
          <p:cNvPr id="14" name="Rectangle 4"/>
          <p:cNvSpPr>
            <a:spLocks noChangeArrowheads="1"/>
          </p:cNvSpPr>
          <p:nvPr/>
        </p:nvSpPr>
        <p:spPr bwMode="auto">
          <a:xfrm>
            <a:off x="4876800" y="3863975"/>
            <a:ext cx="3929062" cy="2765425"/>
          </a:xfrm>
          <a:prstGeom prst="rect">
            <a:avLst/>
          </a:prstGeom>
          <a:noFill/>
          <a:ln w="9525">
            <a:noFill/>
            <a:miter lim="800000"/>
            <a:headEnd/>
            <a:tailEnd/>
          </a:ln>
          <a:effectLst/>
        </p:spPr>
        <p:txBody>
          <a:bodyPr lIns="94375" tIns="47188" rIns="94375" bIns="47188"/>
          <a:lstStyle/>
          <a:p>
            <a:pPr marL="228600" indent="-228600">
              <a:spcBef>
                <a:spcPct val="30000"/>
              </a:spcBef>
            </a:pPr>
            <a:r>
              <a:rPr lang="en-US" sz="1200" b="1" dirty="0"/>
              <a:t>Safety Notes</a:t>
            </a:r>
          </a:p>
          <a:p>
            <a:pPr marL="228600" indent="-228600">
              <a:lnSpc>
                <a:spcPts val="1200"/>
              </a:lnSpc>
              <a:spcBef>
                <a:spcPct val="30000"/>
              </a:spcBef>
              <a:buFontTx/>
              <a:buChar char="•"/>
            </a:pPr>
            <a:r>
              <a:rPr lang="en-US" sz="1200" dirty="0"/>
              <a:t>Stay in trucks except at lunch</a:t>
            </a:r>
          </a:p>
          <a:p>
            <a:pPr marL="228600" indent="-228600">
              <a:lnSpc>
                <a:spcPts val="1200"/>
              </a:lnSpc>
              <a:spcBef>
                <a:spcPct val="30000"/>
              </a:spcBef>
              <a:buFontTx/>
              <a:buChar char="•"/>
            </a:pPr>
            <a:r>
              <a:rPr lang="en-US" sz="1200" dirty="0"/>
              <a:t>Wear your vest on site</a:t>
            </a:r>
          </a:p>
          <a:p>
            <a:pPr marL="228600" indent="-228600">
              <a:lnSpc>
                <a:spcPts val="1200"/>
              </a:lnSpc>
              <a:spcBef>
                <a:spcPct val="30000"/>
              </a:spcBef>
              <a:buFontTx/>
              <a:buChar char="•"/>
            </a:pPr>
            <a:r>
              <a:rPr lang="en-US" sz="1200" dirty="0"/>
              <a:t>Reduce speed near paver and rollers to 15 mph, never enter high range</a:t>
            </a:r>
          </a:p>
          <a:p>
            <a:pPr marL="228600" indent="-228600">
              <a:lnSpc>
                <a:spcPts val="1200"/>
              </a:lnSpc>
              <a:spcBef>
                <a:spcPct val="30000"/>
              </a:spcBef>
              <a:buFontTx/>
              <a:buChar char="•"/>
            </a:pPr>
            <a:r>
              <a:rPr lang="en-US" sz="1200" dirty="0"/>
              <a:t>Caution entering and exiting site on to active traffic</a:t>
            </a:r>
          </a:p>
          <a:p>
            <a:pPr marL="228600" indent="-228600">
              <a:lnSpc>
                <a:spcPts val="1200"/>
              </a:lnSpc>
              <a:spcBef>
                <a:spcPct val="30000"/>
              </a:spcBef>
              <a:buFontTx/>
              <a:buChar char="•"/>
            </a:pPr>
            <a:r>
              <a:rPr lang="en-US" sz="1200" dirty="0"/>
              <a:t>Ticket taker shall wait until the truck is at the windrow to take the load ticket</a:t>
            </a:r>
          </a:p>
          <a:p>
            <a:pPr marL="228600" indent="-228600">
              <a:lnSpc>
                <a:spcPts val="1200"/>
              </a:lnSpc>
              <a:spcBef>
                <a:spcPct val="30000"/>
              </a:spcBef>
              <a:buFontTx/>
              <a:buChar char="•"/>
            </a:pPr>
            <a:r>
              <a:rPr lang="en-US" sz="1200" dirty="0"/>
              <a:t>When possible, stay on the driver’s side of the vehicle</a:t>
            </a:r>
          </a:p>
          <a:p>
            <a:pPr marL="228600" indent="-228600">
              <a:lnSpc>
                <a:spcPts val="1200"/>
              </a:lnSpc>
              <a:spcBef>
                <a:spcPct val="30000"/>
              </a:spcBef>
              <a:buFontTx/>
              <a:buChar char="•"/>
            </a:pPr>
            <a:r>
              <a:rPr lang="en-US" sz="1200" dirty="0"/>
              <a:t>Park pick-up trucks out of active truck travel lane, or equipment path, if possible on the shoulder</a:t>
            </a:r>
          </a:p>
          <a:p>
            <a:pPr marL="228600" indent="-228600">
              <a:lnSpc>
                <a:spcPts val="1200"/>
              </a:lnSpc>
              <a:spcBef>
                <a:spcPct val="30000"/>
              </a:spcBef>
              <a:buFontTx/>
              <a:buChar char="•"/>
            </a:pPr>
            <a:r>
              <a:rPr lang="en-US" sz="1200" dirty="0"/>
              <a:t>Park behind the operation </a:t>
            </a:r>
          </a:p>
          <a:p>
            <a:pPr marL="228600" indent="-228600">
              <a:lnSpc>
                <a:spcPts val="1200"/>
              </a:lnSpc>
              <a:spcBef>
                <a:spcPct val="30000"/>
              </a:spcBef>
              <a:buFontTx/>
              <a:buChar char="•"/>
            </a:pPr>
            <a:r>
              <a:rPr lang="en-US" sz="1200" dirty="0"/>
              <a:t>Place samples off the side of the road</a:t>
            </a:r>
          </a:p>
        </p:txBody>
      </p:sp>
      <p:sp>
        <p:nvSpPr>
          <p:cNvPr id="15" name="Rectangle 6"/>
          <p:cNvSpPr>
            <a:spLocks noChangeArrowheads="1"/>
          </p:cNvSpPr>
          <p:nvPr/>
        </p:nvSpPr>
        <p:spPr bwMode="auto">
          <a:xfrm>
            <a:off x="2514600" y="4038600"/>
            <a:ext cx="2200275" cy="2544762"/>
          </a:xfrm>
          <a:prstGeom prst="rect">
            <a:avLst/>
          </a:prstGeom>
          <a:noFill/>
          <a:ln w="9525">
            <a:noFill/>
            <a:miter lim="800000"/>
            <a:headEnd/>
            <a:tailEnd/>
          </a:ln>
          <a:effectLst/>
        </p:spPr>
        <p:txBody>
          <a:bodyPr lIns="94375" tIns="47188" rIns="94375" bIns="47188"/>
          <a:lstStyle/>
          <a:p>
            <a:pPr>
              <a:spcBef>
                <a:spcPct val="30000"/>
              </a:spcBef>
            </a:pPr>
            <a:r>
              <a:rPr lang="en-US" sz="1200" b="1" dirty="0" smtClean="0"/>
              <a:t>Equipment l </a:t>
            </a:r>
            <a:r>
              <a:rPr lang="en-US" sz="1200" b="1" dirty="0"/>
              <a:t>List</a:t>
            </a:r>
          </a:p>
          <a:p>
            <a:pPr>
              <a:spcBef>
                <a:spcPct val="30000"/>
              </a:spcBef>
            </a:pPr>
            <a:r>
              <a:rPr lang="en-US" sz="1200" dirty="0"/>
              <a:t>2 Rollers</a:t>
            </a:r>
          </a:p>
          <a:p>
            <a:pPr>
              <a:spcBef>
                <a:spcPct val="30000"/>
              </a:spcBef>
            </a:pPr>
            <a:r>
              <a:rPr lang="en-US" sz="1200" dirty="0"/>
              <a:t>1 Paver/Pick-up Machine</a:t>
            </a:r>
          </a:p>
          <a:p>
            <a:pPr>
              <a:spcBef>
                <a:spcPct val="30000"/>
              </a:spcBef>
            </a:pPr>
            <a:r>
              <a:rPr lang="en-US" sz="1200" dirty="0"/>
              <a:t>1 Tack Truck</a:t>
            </a:r>
          </a:p>
          <a:p>
            <a:pPr>
              <a:spcBef>
                <a:spcPct val="30000"/>
              </a:spcBef>
            </a:pPr>
            <a:r>
              <a:rPr lang="en-US" sz="1200" dirty="0"/>
              <a:t>1 Water Truck</a:t>
            </a:r>
          </a:p>
          <a:p>
            <a:pPr>
              <a:spcBef>
                <a:spcPct val="30000"/>
              </a:spcBef>
            </a:pPr>
            <a:r>
              <a:rPr lang="en-US" sz="1200" dirty="0"/>
              <a:t>1 Mechanic Truck</a:t>
            </a:r>
          </a:p>
          <a:p>
            <a:pPr>
              <a:spcBef>
                <a:spcPct val="30000"/>
              </a:spcBef>
            </a:pPr>
            <a:r>
              <a:rPr lang="en-US" sz="1200" dirty="0"/>
              <a:t>1 Broom</a:t>
            </a:r>
          </a:p>
          <a:p>
            <a:pPr>
              <a:spcBef>
                <a:spcPct val="30000"/>
              </a:spcBef>
            </a:pPr>
            <a:r>
              <a:rPr lang="en-US" sz="1200" dirty="0"/>
              <a:t>2 Quality Trucks</a:t>
            </a:r>
          </a:p>
          <a:p>
            <a:pPr>
              <a:spcBef>
                <a:spcPct val="30000"/>
              </a:spcBef>
            </a:pPr>
            <a:r>
              <a:rPr lang="en-US" sz="1200" dirty="0"/>
              <a:t>2 State Trucks</a:t>
            </a:r>
          </a:p>
          <a:p>
            <a:pPr>
              <a:spcBef>
                <a:spcPct val="30000"/>
              </a:spcBef>
            </a:pPr>
            <a:r>
              <a:rPr lang="en-US" sz="1200" dirty="0"/>
              <a:t>8 Dump Trucks</a:t>
            </a:r>
          </a:p>
          <a:p>
            <a:pPr>
              <a:spcBef>
                <a:spcPct val="30000"/>
              </a:spcBef>
            </a:pPr>
            <a:endParaRPr lang="en-US" sz="1200" b="1" dirty="0"/>
          </a:p>
          <a:p>
            <a:pPr>
              <a:spcBef>
                <a:spcPct val="30000"/>
              </a:spcBef>
            </a:pPr>
            <a:endParaRPr lang="en-US" sz="1200" b="1" dirty="0"/>
          </a:p>
        </p:txBody>
      </p:sp>
      <p:sp>
        <p:nvSpPr>
          <p:cNvPr id="16" name="Rectangle 3"/>
          <p:cNvSpPr txBox="1">
            <a:spLocks noChangeArrowheads="1"/>
          </p:cNvSpPr>
          <p:nvPr/>
        </p:nvSpPr>
        <p:spPr bwMode="auto">
          <a:xfrm>
            <a:off x="533400" y="4267200"/>
            <a:ext cx="1808162" cy="1731962"/>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effectLst/>
                <a:uLnTx/>
                <a:uFillTx/>
                <a:latin typeface="Calibri"/>
                <a:ea typeface="+mn-ea"/>
                <a:cs typeface="+mn-cs"/>
              </a:rPr>
              <a:t>Personnel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Roller Operators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Paver Operator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Screed Operator</a:t>
            </a:r>
            <a:br>
              <a:rPr kumimoji="0" lang="en-US" sz="1200" b="0" i="0" u="none" strike="noStrike" kern="1200" cap="none" spc="0" normalizeH="0" baseline="0" noProof="0" dirty="0" smtClean="0">
                <a:ln>
                  <a:noFill/>
                </a:ln>
                <a:effectLst/>
                <a:uLnTx/>
                <a:uFillTx/>
                <a:latin typeface="Calibri"/>
                <a:ea typeface="+mn-ea"/>
                <a:cs typeface="+mn-cs"/>
              </a:rPr>
            </a:br>
            <a:r>
              <a:rPr kumimoji="0" lang="en-US" sz="1200" b="0" i="0" u="none" strike="noStrike" kern="1200" cap="none" spc="0" normalizeH="0" baseline="0" noProof="0" dirty="0" smtClean="0">
                <a:ln>
                  <a:noFill/>
                </a:ln>
                <a:effectLst/>
                <a:uLnTx/>
                <a:uFillTx/>
                <a:latin typeface="Calibri"/>
                <a:ea typeface="+mn-ea"/>
                <a:cs typeface="+mn-cs"/>
              </a:rPr>
              <a:t>1 Ground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Foreman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Quality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State Inspector</a:t>
            </a:r>
            <a:endParaRPr kumimoji="0" lang="en-US" sz="1200" b="1" i="0" u="none" strike="noStrike" kern="1200" cap="none" spc="0" normalizeH="0" baseline="0" noProof="0" dirty="0" smtClean="0">
              <a:ln>
                <a:noFill/>
              </a:ln>
              <a:effectLst/>
              <a:uLnTx/>
              <a:uFillTx/>
              <a:latin typeface="Calibri"/>
              <a:ea typeface="+mn-ea"/>
              <a:cs typeface="+mn-cs"/>
            </a:endParaRPr>
          </a:p>
        </p:txBody>
      </p:sp>
      <p:grpSp>
        <p:nvGrpSpPr>
          <p:cNvPr id="4" name="Group 3"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Developing an Internal TC plan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Developing an Internal TC plan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388938" y="1371600"/>
            <a:ext cx="7993062" cy="533400"/>
          </a:xfrm>
          <a:prstGeom prst="rect">
            <a:avLst/>
          </a:prstGeom>
          <a:noFill/>
          <a:ln w="9525">
            <a:noFill/>
            <a:miter lim="800000"/>
            <a:headEnd/>
            <a:tailEnd/>
          </a:ln>
        </p:spPr>
        <p:txBody>
          <a:bodyPr/>
          <a:lstStyle/>
          <a:p>
            <a:pPr marL="342900" indent="-342900">
              <a:spcBef>
                <a:spcPct val="20000"/>
              </a:spcBef>
            </a:pPr>
            <a:r>
              <a:rPr lang="en-US" sz="2000" b="1" dirty="0" smtClean="0">
                <a:solidFill>
                  <a:schemeClr val="bg2">
                    <a:lumMod val="10000"/>
                  </a:schemeClr>
                </a:solidFill>
                <a:latin typeface="Calibri" pitchFamily="34" charset="0"/>
              </a:rPr>
              <a:t>Example</a:t>
            </a:r>
            <a:endParaRPr lang="en-US" sz="2000" b="1" dirty="0">
              <a:solidFill>
                <a:schemeClr val="bg2">
                  <a:lumMod val="10000"/>
                </a:schemeClr>
              </a:solidFill>
              <a:latin typeface="Calibri" pitchFamily="34" charset="0"/>
            </a:endParaRPr>
          </a:p>
        </p:txBody>
      </p:sp>
      <p:sp>
        <p:nvSpPr>
          <p:cNvPr id="2" name="Title 1" hidden="1"/>
          <p:cNvSpPr>
            <a:spLocks noGrp="1"/>
          </p:cNvSpPr>
          <p:nvPr>
            <p:ph type="title"/>
          </p:nvPr>
        </p:nvSpPr>
        <p:spPr>
          <a:xfrm>
            <a:off x="444731" y="-770690"/>
            <a:ext cx="8229600" cy="1143000"/>
          </a:xfrm>
        </p:spPr>
        <p:txBody>
          <a:bodyPr/>
          <a:lstStyle/>
          <a:p>
            <a:r>
              <a:rPr lang="en-US" dirty="0" smtClean="0"/>
              <a:t>Internal traffic control diagram</a:t>
            </a:r>
            <a:endParaRPr lang="en-US" dirty="0"/>
          </a:p>
        </p:txBody>
      </p:sp>
      <p:sp>
        <p:nvSpPr>
          <p:cNvPr id="18" name="Slide Number Placeholder 4"/>
          <p:cNvSpPr>
            <a:spLocks noGrp="1"/>
          </p:cNvSpPr>
          <p:nvPr>
            <p:ph type="sldNum" sz="quarter" idx="12"/>
          </p:nvPr>
        </p:nvSpPr>
        <p:spPr/>
        <p:txBody>
          <a:bodyPr/>
          <a:lstStyle/>
          <a:p>
            <a:pPr>
              <a:defRPr/>
            </a:pPr>
            <a:fld id="{632DF3B3-665C-4605-AF3C-B77CE60C6955}" type="slidenum">
              <a:rPr lang="en-US"/>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7136526.png" title="Picture of large equipment path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743200"/>
            <a:ext cx="4524375" cy="3276600"/>
          </a:xfrm>
          <a:prstGeom prst="rect">
            <a:avLst/>
          </a:prstGeom>
          <a:ln>
            <a:solidFill>
              <a:schemeClr val="tx1"/>
            </a:solidFill>
          </a:ln>
          <a:effectLst>
            <a:outerShdw blurRad="50800" dist="76200" dir="2700000" algn="tl" rotWithShape="0">
              <a:prstClr val="black">
                <a:alpha val="40000"/>
              </a:prstClr>
            </a:outerShdw>
          </a:effectLst>
        </p:spPr>
      </p:pic>
      <p:pic>
        <p:nvPicPr>
          <p:cNvPr id="31" name="Picture 30" descr="WaterproofStockpileArea2.png" title="Picture of material stor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743200"/>
            <a:ext cx="4586287" cy="3247771"/>
          </a:xfrm>
          <a:prstGeom prst="rect">
            <a:avLst/>
          </a:prstGeom>
          <a:ln>
            <a:solidFill>
              <a:schemeClr val="tx1"/>
            </a:solidFill>
          </a:ln>
          <a:effectLst>
            <a:outerShdw blurRad="50800" dist="76200" dir="2700000" algn="tl" rotWithShape="0">
              <a:prstClr val="black">
                <a:alpha val="40000"/>
              </a:prstClr>
            </a:outerShdw>
          </a:effectLst>
        </p:spPr>
      </p:pic>
      <p:pic>
        <p:nvPicPr>
          <p:cNvPr id="26" name="Picture 25" descr="I-95-Widening-006.png" title="Picture of work activity sit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743200"/>
            <a:ext cx="4524375" cy="3220470"/>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Spotter.png" title="Picture of a spotter and a dump truck"/>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114800" y="2743200"/>
            <a:ext cx="4495800" cy="3276600"/>
          </a:xfrm>
          <a:prstGeom prst="rect">
            <a:avLst/>
          </a:prstGeom>
          <a:ln>
            <a:solidFill>
              <a:schemeClr val="tx1"/>
            </a:solidFill>
          </a:ln>
          <a:effectLst>
            <a:outerShdw blurRad="50800" dist="76200" dir="2700000" algn="tl" rotWithShape="0">
              <a:prstClr val="black">
                <a:alpha val="40000"/>
              </a:prstClr>
            </a:outerShdw>
          </a:effectLst>
        </p:spPr>
      </p:pic>
      <p:pic>
        <p:nvPicPr>
          <p:cNvPr id="27" name="Picture 26" descr="7136528.png" title="Picture of access and egress point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7617" y="2743200"/>
            <a:ext cx="4481558" cy="3200400"/>
          </a:xfrm>
          <a:prstGeom prst="rect">
            <a:avLst/>
          </a:prstGeom>
          <a:ln>
            <a:solidFill>
              <a:schemeClr val="tx1"/>
            </a:solidFill>
          </a:ln>
          <a:effectLst>
            <a:outerShdw blurRad="50800" dist="76200" dir="2700000" algn="tl" rotWithShape="0">
              <a:prstClr val="black">
                <a:alpha val="40000"/>
              </a:prstClr>
            </a:outerShdw>
          </a:effectLst>
        </p:spPr>
      </p:pic>
      <p:pic>
        <p:nvPicPr>
          <p:cNvPr id="25" name="Picture 24" descr="PortaJohn.png" title="Picture of worker rest are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191000" y="2743199"/>
            <a:ext cx="4495800" cy="3286897"/>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AR-130529831.png" title="Picture of site visitors park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8402" y="2743200"/>
            <a:ext cx="4602685" cy="3276600"/>
          </a:xfrm>
          <a:prstGeom prst="rect">
            <a:avLst/>
          </a:prstGeom>
          <a:ln>
            <a:solidFill>
              <a:schemeClr val="tx1"/>
            </a:solidFill>
          </a:ln>
          <a:effectLst>
            <a:outerShdw blurRad="50800" dist="76200" dir="2700000" algn="tl" rotWithShape="0">
              <a:prstClr val="black">
                <a:alpha val="40000"/>
              </a:prstClr>
            </a:outerShdw>
          </a:effectLst>
        </p:spPr>
      </p:pic>
      <p:sp>
        <p:nvSpPr>
          <p:cNvPr id="20" name="Subtitle 8"/>
          <p:cNvSpPr txBox="1">
            <a:spLocks/>
          </p:cNvSpPr>
          <p:nvPr/>
        </p:nvSpPr>
        <p:spPr bwMode="auto">
          <a:xfrm>
            <a:off x="700430" y="390643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Worker Paths to Rest Areas</a:t>
            </a:r>
          </a:p>
        </p:txBody>
      </p:sp>
      <p:sp>
        <p:nvSpPr>
          <p:cNvPr id="14" name="Subtitle 8"/>
          <p:cNvSpPr txBox="1">
            <a:spLocks/>
          </p:cNvSpPr>
          <p:nvPr/>
        </p:nvSpPr>
        <p:spPr bwMode="auto">
          <a:xfrm>
            <a:off x="483078" y="2362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Determine where workers on foot are likely to face hazards</a:t>
            </a:r>
          </a:p>
          <a:p>
            <a:pPr>
              <a:lnSpc>
                <a:spcPts val="2200"/>
              </a:lnSpc>
              <a:spcBef>
                <a:spcPct val="20000"/>
              </a:spcBef>
              <a:buFont typeface="Arial" charset="0"/>
              <a:buChar char="•"/>
            </a:pPr>
            <a:endParaRPr lang="en-US" sz="2200" b="1" dirty="0">
              <a:latin typeface="Arial Narrow" pitchFamily="34" charset="0"/>
            </a:endParaRPr>
          </a:p>
        </p:txBody>
      </p:sp>
      <p:grpSp>
        <p:nvGrpSpPr>
          <p:cNvPr id="3" name="Group 2"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Developing an Internal TC plan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Developing an Internal TC plan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Creating an ITCP</a:t>
            </a:r>
            <a:endParaRPr lang="en-US" sz="2800" b="1" dirty="0">
              <a:solidFill>
                <a:schemeClr val="bg2">
                  <a:lumMod val="10000"/>
                </a:schemeClr>
              </a:solidFill>
              <a:latin typeface="Calibri"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Determine locations for equipment and personnel</a:t>
            </a:r>
          </a:p>
          <a:p>
            <a:pPr>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700430" y="27432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Backing Zones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700430" y="312034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Access/Egress Points</a:t>
            </a:r>
          </a:p>
        </p:txBody>
      </p:sp>
      <p:sp>
        <p:nvSpPr>
          <p:cNvPr id="19" name="Subtitle 8"/>
          <p:cNvSpPr txBox="1">
            <a:spLocks/>
          </p:cNvSpPr>
          <p:nvPr/>
        </p:nvSpPr>
        <p:spPr bwMode="auto">
          <a:xfrm>
            <a:off x="700430" y="349749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Work Activity Sites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1" name="Subtitle 8"/>
          <p:cNvSpPr txBox="1">
            <a:spLocks/>
          </p:cNvSpPr>
          <p:nvPr/>
        </p:nvSpPr>
        <p:spPr bwMode="auto">
          <a:xfrm>
            <a:off x="700430" y="425178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Large Equipment Paths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700430" y="466072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Utilities</a:t>
            </a:r>
          </a:p>
        </p:txBody>
      </p:sp>
      <p:sp>
        <p:nvSpPr>
          <p:cNvPr id="23" name="Subtitle 8"/>
          <p:cNvSpPr txBox="1">
            <a:spLocks/>
          </p:cNvSpPr>
          <p:nvPr/>
        </p:nvSpPr>
        <p:spPr bwMode="auto">
          <a:xfrm>
            <a:off x="700430" y="500607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Site Visitors/Parking</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4" name="Subtitle 8"/>
          <p:cNvSpPr txBox="1">
            <a:spLocks/>
          </p:cNvSpPr>
          <p:nvPr/>
        </p:nvSpPr>
        <p:spPr bwMode="auto">
          <a:xfrm>
            <a:off x="700430" y="5399115"/>
            <a:ext cx="60813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Material Storage </a:t>
            </a:r>
            <a:br>
              <a:rPr lang="en-US" sz="2000" b="1" spc="20" dirty="0" smtClean="0">
                <a:latin typeface="Arial Narrow" pitchFamily="34" charset="0"/>
              </a:rPr>
            </a:br>
            <a:r>
              <a:rPr lang="en-US" sz="2000" b="1" spc="20" dirty="0" smtClean="0">
                <a:latin typeface="Arial Narrow" pitchFamily="34" charset="0"/>
              </a:rPr>
              <a:t>     Locations and Movement</a:t>
            </a:r>
          </a:p>
        </p:txBody>
      </p:sp>
      <p:sp>
        <p:nvSpPr>
          <p:cNvPr id="2" name="Title 1" hidden="1"/>
          <p:cNvSpPr>
            <a:spLocks noGrp="1"/>
          </p:cNvSpPr>
          <p:nvPr>
            <p:ph type="title"/>
          </p:nvPr>
        </p:nvSpPr>
        <p:spPr>
          <a:xfrm>
            <a:off x="457200" y="-571500"/>
            <a:ext cx="8229600" cy="1143000"/>
          </a:xfrm>
        </p:spPr>
        <p:txBody>
          <a:bodyPr/>
          <a:lstStyle/>
          <a:p>
            <a:r>
              <a:rPr lang="en-US" dirty="0" smtClean="0"/>
              <a:t>Creating an ITCP</a:t>
            </a:r>
            <a:endParaRPr lang="en-US" dirty="0"/>
          </a:p>
        </p:txBody>
      </p:sp>
      <p:sp>
        <p:nvSpPr>
          <p:cNvPr id="32" name="Slide Number Placeholder 4"/>
          <p:cNvSpPr>
            <a:spLocks noGrp="1"/>
          </p:cNvSpPr>
          <p:nvPr>
            <p:ph type="sldNum" sz="quarter" idx="12"/>
          </p:nvPr>
        </p:nvSpPr>
        <p:spPr/>
        <p:txBody>
          <a:bodyPr/>
          <a:lstStyle/>
          <a:p>
            <a:pPr>
              <a:defRPr/>
            </a:pPr>
            <a:fld id="{632DF3B3-665C-4605-AF3C-B77CE60C6955}" type="slidenum">
              <a:rPr lang="en-US"/>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55"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strVal val="#ppt_w*0.70"/>
                                          </p:val>
                                        </p:tav>
                                        <p:tav tm="100000">
                                          <p:val>
                                            <p:strVal val="#ppt_w"/>
                                          </p:val>
                                        </p:tav>
                                      </p:tavLst>
                                    </p:anim>
                                    <p:anim calcmode="lin" valueType="num">
                                      <p:cBhvr>
                                        <p:cTn id="28" dur="1000" fill="hold"/>
                                        <p:tgtEl>
                                          <p:spTgt spid="29"/>
                                        </p:tgtEl>
                                        <p:attrNameLst>
                                          <p:attrName>ppt_h</p:attrName>
                                        </p:attrNameLst>
                                      </p:cBhvr>
                                      <p:tavLst>
                                        <p:tav tm="0">
                                          <p:val>
                                            <p:strVal val="#ppt_h"/>
                                          </p:val>
                                        </p:tav>
                                        <p:tav tm="100000">
                                          <p:val>
                                            <p:strVal val="#ppt_h"/>
                                          </p:val>
                                        </p:tav>
                                      </p:tavLst>
                                    </p:anim>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55"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strVal val="#ppt_w*0.70"/>
                                          </p:val>
                                        </p:tav>
                                        <p:tav tm="100000">
                                          <p:val>
                                            <p:strVal val="#ppt_w"/>
                                          </p:val>
                                        </p:tav>
                                      </p:tavLst>
                                    </p:anim>
                                    <p:anim calcmode="lin" valueType="num">
                                      <p:cBhvr>
                                        <p:cTn id="37" dur="1000" fill="hold"/>
                                        <p:tgtEl>
                                          <p:spTgt spid="27"/>
                                        </p:tgtEl>
                                        <p:attrNameLst>
                                          <p:attrName>ppt_h</p:attrName>
                                        </p:attrNameLst>
                                      </p:cBhvr>
                                      <p:tavLst>
                                        <p:tav tm="0">
                                          <p:val>
                                            <p:strVal val="#ppt_h"/>
                                          </p:val>
                                        </p:tav>
                                        <p:tav tm="100000">
                                          <p:val>
                                            <p:strVal val="#ppt_h"/>
                                          </p:val>
                                        </p:tav>
                                      </p:tavLst>
                                    </p:anim>
                                    <p:animEffect transition="in" filter="fade">
                                      <p:cBhvr>
                                        <p:cTn id="38" dur="1000"/>
                                        <p:tgtEl>
                                          <p:spTgt spid="27"/>
                                        </p:tgtEl>
                                      </p:cBhvr>
                                    </p:animEffect>
                                  </p:childTnLst>
                                </p:cTn>
                              </p:par>
                              <p:par>
                                <p:cTn id="39" presetID="10" presetClass="exit" presetSubtype="0" fill="hold" nodeType="withEffect">
                                  <p:stCondLst>
                                    <p:cond delay="0"/>
                                  </p:stCondLst>
                                  <p:childTnLst>
                                    <p:animEffect transition="out" filter="fade">
                                      <p:cBhvr>
                                        <p:cTn id="40" dur="1000"/>
                                        <p:tgtEl>
                                          <p:spTgt spid="29"/>
                                        </p:tgtEl>
                                      </p:cBhvr>
                                    </p:animEffect>
                                    <p:set>
                                      <p:cBhvr>
                                        <p:cTn id="41" dur="1" fill="hold">
                                          <p:stCondLst>
                                            <p:cond delay="999"/>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55"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strVal val="#ppt_w*0.70"/>
                                          </p:val>
                                        </p:tav>
                                        <p:tav tm="100000">
                                          <p:val>
                                            <p:strVal val="#ppt_w"/>
                                          </p:val>
                                        </p:tav>
                                      </p:tavLst>
                                    </p:anim>
                                    <p:anim calcmode="lin" valueType="num">
                                      <p:cBhvr>
                                        <p:cTn id="49" dur="1000" fill="hold"/>
                                        <p:tgtEl>
                                          <p:spTgt spid="26"/>
                                        </p:tgtEl>
                                        <p:attrNameLst>
                                          <p:attrName>ppt_h</p:attrName>
                                        </p:attrNameLst>
                                      </p:cBhvr>
                                      <p:tavLst>
                                        <p:tav tm="0">
                                          <p:val>
                                            <p:strVal val="#ppt_h"/>
                                          </p:val>
                                        </p:tav>
                                        <p:tav tm="100000">
                                          <p:val>
                                            <p:strVal val="#ppt_h"/>
                                          </p:val>
                                        </p:tav>
                                      </p:tavLst>
                                    </p:anim>
                                    <p:animEffect transition="in" filter="fade">
                                      <p:cBhvr>
                                        <p:cTn id="50" dur="1000"/>
                                        <p:tgtEl>
                                          <p:spTgt spid="26"/>
                                        </p:tgtEl>
                                      </p:cBhvr>
                                    </p:animEffect>
                                  </p:childTnLst>
                                </p:cTn>
                              </p:par>
                              <p:par>
                                <p:cTn id="51" presetID="10" presetClass="exit" presetSubtype="0" fill="hold" nodeType="withEffect">
                                  <p:stCondLst>
                                    <p:cond delay="0"/>
                                  </p:stCondLst>
                                  <p:childTnLst>
                                    <p:animEffect transition="out" filter="fade">
                                      <p:cBhvr>
                                        <p:cTn id="52" dur="1000"/>
                                        <p:tgtEl>
                                          <p:spTgt spid="27"/>
                                        </p:tgtEl>
                                      </p:cBhvr>
                                    </p:animEffect>
                                    <p:set>
                                      <p:cBhvr>
                                        <p:cTn id="53" dur="1" fill="hold">
                                          <p:stCondLst>
                                            <p:cond delay="9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55"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strVal val="#ppt_w*0.70"/>
                                          </p:val>
                                        </p:tav>
                                        <p:tav tm="100000">
                                          <p:val>
                                            <p:strVal val="#ppt_w"/>
                                          </p:val>
                                        </p:tav>
                                      </p:tavLst>
                                    </p:anim>
                                    <p:anim calcmode="lin" valueType="num">
                                      <p:cBhvr>
                                        <p:cTn id="61" dur="1000" fill="hold"/>
                                        <p:tgtEl>
                                          <p:spTgt spid="25"/>
                                        </p:tgtEl>
                                        <p:attrNameLst>
                                          <p:attrName>ppt_h</p:attrName>
                                        </p:attrNameLst>
                                      </p:cBhvr>
                                      <p:tavLst>
                                        <p:tav tm="0">
                                          <p:val>
                                            <p:strVal val="#ppt_h"/>
                                          </p:val>
                                        </p:tav>
                                        <p:tav tm="100000">
                                          <p:val>
                                            <p:strVal val="#ppt_h"/>
                                          </p:val>
                                        </p:tav>
                                      </p:tavLst>
                                    </p:anim>
                                    <p:animEffect transition="in" filter="fade">
                                      <p:cBhvr>
                                        <p:cTn id="62" dur="1000"/>
                                        <p:tgtEl>
                                          <p:spTgt spid="25"/>
                                        </p:tgtEl>
                                      </p:cBhvr>
                                    </p:animEffect>
                                  </p:childTnLst>
                                </p:cTn>
                              </p:par>
                              <p:par>
                                <p:cTn id="63" presetID="10" presetClass="exit" presetSubtype="0" fill="hold" nodeType="withEffect">
                                  <p:stCondLst>
                                    <p:cond delay="0"/>
                                  </p:stCondLst>
                                  <p:childTnLst>
                                    <p:animEffect transition="out" filter="fade">
                                      <p:cBhvr>
                                        <p:cTn id="64" dur="1000"/>
                                        <p:tgtEl>
                                          <p:spTgt spid="26"/>
                                        </p:tgtEl>
                                      </p:cBhvr>
                                    </p:animEffect>
                                    <p:set>
                                      <p:cBhvr>
                                        <p:cTn id="65" dur="1" fill="hold">
                                          <p:stCondLst>
                                            <p:cond delay="9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55"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par>
                                <p:cTn id="75" presetID="10" presetClass="exit" presetSubtype="0" fill="hold" nodeType="withEffect">
                                  <p:stCondLst>
                                    <p:cond delay="0"/>
                                  </p:stCondLst>
                                  <p:childTnLst>
                                    <p:animEffect transition="out" filter="fade">
                                      <p:cBhvr>
                                        <p:cTn id="76" dur="1000"/>
                                        <p:tgtEl>
                                          <p:spTgt spid="25"/>
                                        </p:tgtEl>
                                      </p:cBhvr>
                                    </p:animEffect>
                                    <p:set>
                                      <p:cBhvr>
                                        <p:cTn id="77" dur="1" fill="hold">
                                          <p:stCondLst>
                                            <p:cond delay="999"/>
                                          </p:stCondLst>
                                        </p:cTn>
                                        <p:tgtEl>
                                          <p:spTgt spid="2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childTnLst>
                                </p:cTn>
                              </p:par>
                              <p:par>
                                <p:cTn id="86" presetID="55"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ppt_w</p:attrName>
                                        </p:attrNameLst>
                                      </p:cBhvr>
                                      <p:tavLst>
                                        <p:tav tm="0">
                                          <p:val>
                                            <p:strVal val="#ppt_w*0.70"/>
                                          </p:val>
                                        </p:tav>
                                        <p:tav tm="100000">
                                          <p:val>
                                            <p:strVal val="#ppt_w"/>
                                          </p:val>
                                        </p:tav>
                                      </p:tavLst>
                                    </p:anim>
                                    <p:anim calcmode="lin" valueType="num">
                                      <p:cBhvr>
                                        <p:cTn id="89" dur="1000" fill="hold"/>
                                        <p:tgtEl>
                                          <p:spTgt spid="30"/>
                                        </p:tgtEl>
                                        <p:attrNameLst>
                                          <p:attrName>ppt_h</p:attrName>
                                        </p:attrNameLst>
                                      </p:cBhvr>
                                      <p:tavLst>
                                        <p:tav tm="0">
                                          <p:val>
                                            <p:strVal val="#ppt_h"/>
                                          </p:val>
                                        </p:tav>
                                        <p:tav tm="100000">
                                          <p:val>
                                            <p:strVal val="#ppt_h"/>
                                          </p:val>
                                        </p:tav>
                                      </p:tavLst>
                                    </p:anim>
                                    <p:animEffect transition="in" filter="fade">
                                      <p:cBhvr>
                                        <p:cTn id="90" dur="1000"/>
                                        <p:tgtEl>
                                          <p:spTgt spid="30"/>
                                        </p:tgtEl>
                                      </p:cBhvr>
                                    </p:animEffect>
                                  </p:childTnLst>
                                </p:cTn>
                              </p:par>
                              <p:par>
                                <p:cTn id="91" presetID="10" presetClass="exit" presetSubtype="0" fill="hold" nodeType="withEffect">
                                  <p:stCondLst>
                                    <p:cond delay="0"/>
                                  </p:stCondLst>
                                  <p:childTnLst>
                                    <p:animEffect transition="out" filter="fade">
                                      <p:cBhvr>
                                        <p:cTn id="92" dur="1000"/>
                                        <p:tgtEl>
                                          <p:spTgt spid="28"/>
                                        </p:tgtEl>
                                      </p:cBhvr>
                                    </p:animEffect>
                                    <p:set>
                                      <p:cBhvr>
                                        <p:cTn id="93" dur="1" fill="hold">
                                          <p:stCondLst>
                                            <p:cond delay="999"/>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childTnLst>
                                </p:cTn>
                              </p:par>
                              <p:par>
                                <p:cTn id="98" presetID="55"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1000" fill="hold"/>
                                        <p:tgtEl>
                                          <p:spTgt spid="31"/>
                                        </p:tgtEl>
                                        <p:attrNameLst>
                                          <p:attrName>ppt_w</p:attrName>
                                        </p:attrNameLst>
                                      </p:cBhvr>
                                      <p:tavLst>
                                        <p:tav tm="0">
                                          <p:val>
                                            <p:strVal val="#ppt_w*0.70"/>
                                          </p:val>
                                        </p:tav>
                                        <p:tav tm="100000">
                                          <p:val>
                                            <p:strVal val="#ppt_w"/>
                                          </p:val>
                                        </p:tav>
                                      </p:tavLst>
                                    </p:anim>
                                    <p:anim calcmode="lin" valueType="num">
                                      <p:cBhvr>
                                        <p:cTn id="101" dur="1000" fill="hold"/>
                                        <p:tgtEl>
                                          <p:spTgt spid="31"/>
                                        </p:tgtEl>
                                        <p:attrNameLst>
                                          <p:attrName>ppt_h</p:attrName>
                                        </p:attrNameLst>
                                      </p:cBhvr>
                                      <p:tavLst>
                                        <p:tav tm="0">
                                          <p:val>
                                            <p:strVal val="#ppt_h"/>
                                          </p:val>
                                        </p:tav>
                                        <p:tav tm="100000">
                                          <p:val>
                                            <p:strVal val="#ppt_h"/>
                                          </p:val>
                                        </p:tav>
                                      </p:tavLst>
                                    </p:anim>
                                    <p:animEffect transition="in" filter="fade">
                                      <p:cBhvr>
                                        <p:cTn id="102" dur="1000"/>
                                        <p:tgtEl>
                                          <p:spTgt spid="31"/>
                                        </p:tgtEl>
                                      </p:cBhvr>
                                    </p:animEffect>
                                  </p:childTnLst>
                                </p:cTn>
                              </p:par>
                              <p:par>
                                <p:cTn id="103" presetID="10" presetClass="exit" presetSubtype="0" fill="hold" nodeType="withEffect">
                                  <p:stCondLst>
                                    <p:cond delay="0"/>
                                  </p:stCondLst>
                                  <p:childTnLst>
                                    <p:animEffect transition="out" filter="fade">
                                      <p:cBhvr>
                                        <p:cTn id="104" dur="1000"/>
                                        <p:tgtEl>
                                          <p:spTgt spid="30"/>
                                        </p:tgtEl>
                                      </p:cBhvr>
                                    </p:animEffect>
                                    <p:set>
                                      <p:cBhvr>
                                        <p:cTn id="105" dur="1" fill="hold">
                                          <p:stCondLst>
                                            <p:cond delay="999"/>
                                          </p:stCondLst>
                                        </p:cTn>
                                        <p:tgtEl>
                                          <p:spTgt spid="30"/>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9" grpId="0"/>
      <p:bldP spid="11" grpId="0" animBg="1"/>
      <p:bldP spid="12" grpId="0"/>
      <p:bldP spid="13" grpId="0"/>
      <p:bldP spid="15" grpId="0"/>
      <p:bldP spid="19"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676400"/>
            <a:ext cx="7478712" cy="533400"/>
          </a:xfrm>
          <a:prstGeom prst="rect">
            <a:avLst/>
          </a:prstGeom>
          <a:noFill/>
          <a:ln w="9525">
            <a:noFill/>
            <a:miter lim="800000"/>
            <a:headEnd/>
            <a:tailEnd/>
          </a:ln>
        </p:spPr>
        <p:txBody>
          <a:bodyPr/>
          <a:lstStyle/>
          <a:p>
            <a:pPr marL="342900" indent="-342900">
              <a:spcBef>
                <a:spcPct val="20000"/>
              </a:spcBef>
            </a:pPr>
            <a:r>
              <a:rPr lang="en-US" sz="4400" b="1" spc="100" dirty="0" smtClean="0">
                <a:effectLst>
                  <a:glow rad="63500">
                    <a:schemeClr val="accent2">
                      <a:satMod val="175000"/>
                      <a:alpha val="40000"/>
                    </a:schemeClr>
                  </a:glow>
                </a:effectLst>
                <a:latin typeface="Arial Narrow" pitchFamily="34" charset="0"/>
              </a:rPr>
              <a:t>Class Activity</a:t>
            </a:r>
            <a:endParaRPr lang="en-US" sz="4400" b="1" spc="100" dirty="0">
              <a:solidFill>
                <a:schemeClr val="bg2">
                  <a:lumMod val="10000"/>
                </a:schemeClr>
              </a:solidFill>
              <a:effectLst/>
              <a:latin typeface="Calibri" pitchFamily="34" charset="0"/>
            </a:endParaRPr>
          </a:p>
        </p:txBody>
      </p:sp>
      <p:sp>
        <p:nvSpPr>
          <p:cNvPr id="3" name="Subtitle 8"/>
          <p:cNvSpPr txBox="1">
            <a:spLocks/>
          </p:cNvSpPr>
          <p:nvPr/>
        </p:nvSpPr>
        <p:spPr bwMode="auto">
          <a:xfrm>
            <a:off x="777875" y="2998787"/>
            <a:ext cx="3870325" cy="506413"/>
          </a:xfrm>
          <a:prstGeom prst="rect">
            <a:avLst/>
          </a:prstGeom>
          <a:noFill/>
          <a:ln w="9525">
            <a:noFill/>
            <a:miter lim="800000"/>
            <a:headEnd/>
            <a:tailEnd/>
          </a:ln>
        </p:spPr>
        <p:txBody>
          <a:bodyPr/>
          <a:lstStyle/>
          <a:p>
            <a:pPr marL="0" lvl="1" algn="ctr">
              <a:lnSpc>
                <a:spcPts val="2900"/>
              </a:lnSpc>
            </a:pPr>
            <a:r>
              <a:rPr lang="en-US" sz="2800" b="1" dirty="0" smtClean="0">
                <a:latin typeface="Arial Narrow" pitchFamily="34" charset="0"/>
              </a:rPr>
              <a:t>Draw an ITCP for a simple paving operation</a:t>
            </a:r>
          </a:p>
        </p:txBody>
      </p:sp>
      <p:grpSp>
        <p:nvGrpSpPr>
          <p:cNvPr id="4" name="Group 3"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pic>
        <p:nvPicPr>
          <p:cNvPr id="10" name="Picture 9" descr="ITCP-Drawing-Exercise.png" title="Picture of ITCP development check lis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1524001"/>
            <a:ext cx="3799027" cy="4876800"/>
          </a:xfrm>
          <a:prstGeom prst="rect">
            <a:avLst/>
          </a:prstGeom>
          <a:ln>
            <a:solidFill>
              <a:schemeClr val="tx1"/>
            </a:solidFill>
          </a:ln>
          <a:effectLst>
            <a:outerShdw blurRad="50800" dist="76200" dir="2700000" algn="tl" rotWithShape="0">
              <a:prstClr val="black">
                <a:alpha val="40000"/>
              </a:prstClr>
            </a:outerShdw>
          </a:effectLst>
        </p:spPr>
      </p:pic>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hidden="1"/>
          <p:cNvSpPr>
            <a:spLocks noGrp="1"/>
          </p:cNvSpPr>
          <p:nvPr>
            <p:ph type="title"/>
          </p:nvPr>
        </p:nvSpPr>
        <p:spPr>
          <a:xfrm>
            <a:off x="489065" y="-803941"/>
            <a:ext cx="8229600" cy="1143000"/>
          </a:xfrm>
        </p:spPr>
        <p:txBody>
          <a:bodyPr/>
          <a:lstStyle/>
          <a:p>
            <a:r>
              <a:rPr lang="en-US" dirty="0" smtClean="0"/>
              <a:t>Class activity</a:t>
            </a:r>
            <a:endParaRPr lang="en-US" dirty="0"/>
          </a:p>
        </p:txBody>
      </p:sp>
      <p:sp>
        <p:nvSpPr>
          <p:cNvPr id="12" name="Slide Number Placeholder 4"/>
          <p:cNvSpPr>
            <a:spLocks noGrp="1"/>
          </p:cNvSpPr>
          <p:nvPr>
            <p:ph type="sldNum" sz="quarter" idx="12"/>
          </p:nvPr>
        </p:nvSpPr>
        <p:spPr/>
        <p:txBody>
          <a:bodyPr/>
          <a:lstStyle/>
          <a:p>
            <a:pPr>
              <a:defRPr/>
            </a:pPr>
            <a:fld id="{632DF3B3-665C-4605-AF3C-B77CE60C6955}" type="slidenum">
              <a:rPr lang="en-US"/>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Enforcing an ITCP</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ITCP should be a team effort</a:t>
            </a:r>
          </a:p>
          <a:p>
            <a:pPr>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Safety Officers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483078" y="317665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Discipline should be given</a:t>
            </a:r>
            <a:br>
              <a:rPr lang="en-US" sz="2200" b="1" dirty="0" smtClean="0">
                <a:latin typeface="Arial Narrow" pitchFamily="34" charset="0"/>
              </a:rPr>
            </a:br>
            <a:r>
              <a:rPr lang="en-US" sz="2200" b="1" dirty="0" smtClean="0">
                <a:latin typeface="Arial Narrow" pitchFamily="34" charset="0"/>
              </a:rPr>
              <a:t>   for violations</a:t>
            </a:r>
          </a:p>
          <a:p>
            <a:pPr>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640105" y="274320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Site Supervisors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5" name="Subtitle 8"/>
          <p:cNvSpPr txBox="1">
            <a:spLocks/>
          </p:cNvSpPr>
          <p:nvPr/>
        </p:nvSpPr>
        <p:spPr bwMode="auto">
          <a:xfrm>
            <a:off x="483078" y="3886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Should be treated as a violation</a:t>
            </a:r>
            <a:br>
              <a:rPr lang="en-US" sz="2200" b="1" dirty="0" smtClean="0">
                <a:latin typeface="Arial Narrow" pitchFamily="34" charset="0"/>
              </a:rPr>
            </a:br>
            <a:r>
              <a:rPr lang="en-US" sz="2200" b="1" dirty="0" smtClean="0">
                <a:latin typeface="Arial Narrow" pitchFamily="34" charset="0"/>
              </a:rPr>
              <a:t>   of company safety policy (and</a:t>
            </a:r>
            <a:br>
              <a:rPr lang="en-US" sz="2200" b="1" dirty="0" smtClean="0">
                <a:latin typeface="Arial Narrow" pitchFamily="34" charset="0"/>
              </a:rPr>
            </a:br>
            <a:r>
              <a:rPr lang="en-US" sz="2200" b="1" dirty="0" smtClean="0">
                <a:latin typeface="Arial Narrow" pitchFamily="34" charset="0"/>
              </a:rPr>
              <a:t>   possible state/federal regulations)</a:t>
            </a:r>
          </a:p>
        </p:txBody>
      </p:sp>
      <p:pic>
        <p:nvPicPr>
          <p:cNvPr id="16" name="Picture 15" descr="img0047.png" title="Picture of road work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524000"/>
            <a:ext cx="3374304" cy="4583430"/>
          </a:xfrm>
          <a:prstGeom prst="rect">
            <a:avLst/>
          </a:prstGeom>
          <a:ln>
            <a:solidFill>
              <a:schemeClr val="tx1"/>
            </a:solidFill>
          </a:ln>
          <a:effectLst>
            <a:outerShdw blurRad="50800" dist="76200" dir="2700000" algn="tl" rotWithShape="0">
              <a:prstClr val="black">
                <a:alpha val="40000"/>
              </a:prstClr>
            </a:outerShdw>
          </a:effectLst>
        </p:spPr>
      </p:pic>
      <p:pic>
        <p:nvPicPr>
          <p:cNvPr id="17" name="Picture 16" descr="Engineer7748379818_0d8f7f699d_z.png" title="Picture of ITCP getting enforced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1905000"/>
            <a:ext cx="4027992" cy="3023679"/>
          </a:xfrm>
          <a:prstGeom prst="rect">
            <a:avLst/>
          </a:prstGeom>
          <a:ln>
            <a:solidFill>
              <a:schemeClr val="tx1"/>
            </a:solidFill>
          </a:ln>
          <a:effectLst>
            <a:outerShdw blurRad="50800" dist="76200" dir="2700000" algn="tl" rotWithShape="0">
              <a:prstClr val="black">
                <a:alpha val="40000"/>
              </a:prstClr>
            </a:outerShdw>
          </a:effectLst>
        </p:spPr>
      </p:pic>
      <p:sp>
        <p:nvSpPr>
          <p:cNvPr id="19" name="Title 18" hidden="1"/>
          <p:cNvSpPr>
            <a:spLocks noGrp="1"/>
          </p:cNvSpPr>
          <p:nvPr>
            <p:ph type="title"/>
          </p:nvPr>
        </p:nvSpPr>
        <p:spPr>
          <a:xfrm>
            <a:off x="473451" y="-683059"/>
            <a:ext cx="8229600" cy="1143000"/>
          </a:xfrm>
        </p:spPr>
        <p:txBody>
          <a:bodyPr/>
          <a:lstStyle/>
          <a:p>
            <a:r>
              <a:rPr lang="en-US" dirty="0" smtClean="0"/>
              <a:t>Enforcing an ITCP</a:t>
            </a:r>
            <a:endParaRPr lang="en-US" dirty="0"/>
          </a:p>
        </p:txBody>
      </p:sp>
      <p:sp>
        <p:nvSpPr>
          <p:cNvPr id="18" name="Slide Number Placeholder 4"/>
          <p:cNvSpPr>
            <a:spLocks noGrp="1"/>
          </p:cNvSpPr>
          <p:nvPr>
            <p:ph type="sldNum" sz="quarter" idx="12"/>
          </p:nvPr>
        </p:nvSpPr>
        <p:spPr/>
        <p:txBody>
          <a:bodyPr/>
          <a:lstStyle/>
          <a:p>
            <a:pPr>
              <a:defRPr/>
            </a:pPr>
            <a:fld id="{632DF3B3-665C-4605-AF3C-B77CE60C6955}" type="slidenum">
              <a:rPr lang="en-US"/>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xit" presetSubtype="0" fill="hold" nodeType="withEffect">
                                  <p:stCondLst>
                                    <p:cond delay="0"/>
                                  </p:stCondLst>
                                  <p:childTnLst>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Inspectors, Truck Drivers, Site Visitors</a:t>
            </a:r>
          </a:p>
          <a:p>
            <a:pPr>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All who enter work space </a:t>
            </a:r>
            <a:br>
              <a:rPr lang="en-US" sz="2000" b="1" dirty="0" smtClean="0">
                <a:latin typeface="Arial Narrow" pitchFamily="34" charset="0"/>
              </a:rPr>
            </a:br>
            <a:r>
              <a:rPr lang="en-US" sz="2000" b="1" dirty="0" smtClean="0">
                <a:latin typeface="Arial Narrow" pitchFamily="34" charset="0"/>
              </a:rPr>
              <a:t>     should be given instructions </a:t>
            </a:r>
            <a:br>
              <a:rPr lang="en-US" sz="2000" b="1" dirty="0" smtClean="0">
                <a:latin typeface="Arial Narrow" pitchFamily="34" charset="0"/>
              </a:rPr>
            </a:br>
            <a:r>
              <a:rPr lang="en-US" sz="2000" b="1" dirty="0" smtClean="0">
                <a:latin typeface="Arial Narrow" pitchFamily="34" charset="0"/>
              </a:rPr>
              <a:t>     in the ITCP</a:t>
            </a: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 name="Subtitle 8"/>
          <p:cNvSpPr txBox="1">
            <a:spLocks/>
          </p:cNvSpPr>
          <p:nvPr/>
        </p:nvSpPr>
        <p:spPr bwMode="auto">
          <a:xfrm>
            <a:off x="640105" y="336638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Instructions should include </a:t>
            </a:r>
            <a:br>
              <a:rPr lang="en-US" sz="2000" b="1" spc="20" dirty="0" smtClean="0">
                <a:latin typeface="Arial Narrow" pitchFamily="34" charset="0"/>
              </a:rPr>
            </a:br>
            <a:r>
              <a:rPr lang="en-US" sz="2000" b="1" spc="20" dirty="0" smtClean="0">
                <a:latin typeface="Arial Narrow" pitchFamily="34" charset="0"/>
              </a:rPr>
              <a:t>     parking, staging, pedestrian </a:t>
            </a:r>
            <a:br>
              <a:rPr lang="en-US" sz="2000" b="1" spc="20" dirty="0" smtClean="0">
                <a:latin typeface="Arial Narrow" pitchFamily="34" charset="0"/>
              </a:rPr>
            </a:br>
            <a:r>
              <a:rPr lang="en-US" sz="2000" b="1" spc="20" dirty="0" smtClean="0">
                <a:latin typeface="Arial Narrow" pitchFamily="34" charset="0"/>
              </a:rPr>
              <a:t>     work areas as well as vehicle</a:t>
            </a:r>
            <a:br>
              <a:rPr lang="en-US" sz="2000" b="1" spc="20" dirty="0" smtClean="0">
                <a:latin typeface="Arial Narrow" pitchFamily="34" charset="0"/>
              </a:rPr>
            </a:br>
            <a:r>
              <a:rPr lang="en-US" sz="2000" b="1" spc="20" dirty="0" smtClean="0">
                <a:latin typeface="Arial Narrow" pitchFamily="34" charset="0"/>
              </a:rPr>
              <a:t>     paths and speed limits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5" name="Group 4"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3" name="5-Point Star 1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Truck-Driving-School-CDL-Training-...-Getting-Behind-the-Wheel-as-a-Trucker.png" title="Picture of a truck driver in a tru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4800" y="2362200"/>
            <a:ext cx="4657725" cy="3671042"/>
          </a:xfrm>
          <a:prstGeom prst="rect">
            <a:avLst/>
          </a:prstGeom>
          <a:ln>
            <a:solidFill>
              <a:schemeClr val="tx1"/>
            </a:solidFill>
          </a:ln>
          <a:effectLst>
            <a:outerShdw blurRad="50800" dist="76200" dir="2700000" algn="tl" rotWithShape="0">
              <a:prstClr val="black">
                <a:alpha val="40000"/>
              </a:prstClr>
            </a:outerShdw>
          </a:effectLst>
        </p:spPr>
      </p:pic>
      <p:pic>
        <p:nvPicPr>
          <p:cNvPr id="15" name="Picture 14" descr="clipboard61vMbmblhOL.png" title="Picture of ITCP chart"/>
          <p:cNvPicPr>
            <a:picLocks noChangeAspect="1"/>
          </p:cNvPicPr>
          <p:nvPr/>
        </p:nvPicPr>
        <p:blipFill>
          <a:blip r:embed="rId6"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rot="900000">
            <a:off x="3885155" y="4056185"/>
            <a:ext cx="1910886" cy="2598804"/>
          </a:xfrm>
          <a:prstGeom prst="rect">
            <a:avLst/>
          </a:prstGeom>
          <a:effectLst>
            <a:outerShdw blurRad="50800" dist="76200" dir="2700000" algn="tl" rotWithShape="0">
              <a:prstClr val="black">
                <a:alpha val="40000"/>
              </a:prstClr>
            </a:outerShdw>
          </a:effectLst>
        </p:spPr>
      </p:pic>
      <p:sp>
        <p:nvSpPr>
          <p:cNvPr id="17" name="Title 16"/>
          <p:cNvSpPr>
            <a:spLocks noGrp="1"/>
          </p:cNvSpPr>
          <p:nvPr>
            <p:ph type="title"/>
          </p:nvPr>
        </p:nvSpPr>
        <p:spPr>
          <a:xfrm>
            <a:off x="314325" y="1366384"/>
            <a:ext cx="8229600" cy="614816"/>
          </a:xfrm>
        </p:spPr>
        <p:txBody>
          <a:bodyPr>
            <a:normAutofit/>
          </a:bodyPr>
          <a:lstStyle/>
          <a:p>
            <a:pPr algn="l"/>
            <a:r>
              <a:rPr lang="en-US" sz="3200" b="1" dirty="0" smtClean="0"/>
              <a:t>  Enforcing an ITCP</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Watch the video to review major ITCP concepts</a:t>
            </a:r>
          </a:p>
          <a:p>
            <a:pPr>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Make notes of anything you </a:t>
            </a:r>
            <a:br>
              <a:rPr lang="en-US" sz="2000" b="1" dirty="0" smtClean="0">
                <a:latin typeface="Arial Narrow" pitchFamily="34" charset="0"/>
              </a:rPr>
            </a:br>
            <a:r>
              <a:rPr lang="en-US" sz="2000" b="1" dirty="0" smtClean="0">
                <a:latin typeface="Arial Narrow" pitchFamily="34" charset="0"/>
              </a:rPr>
              <a:t>     missed or forgot during the </a:t>
            </a:r>
            <a:br>
              <a:rPr lang="en-US" sz="2000" b="1" dirty="0" smtClean="0">
                <a:latin typeface="Arial Narrow" pitchFamily="34" charset="0"/>
              </a:rPr>
            </a:br>
            <a:r>
              <a:rPr lang="en-US" sz="2000" b="1" dirty="0" smtClean="0">
                <a:latin typeface="Arial Narrow" pitchFamily="34" charset="0"/>
              </a:rPr>
              <a:t>     training program</a:t>
            </a: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 name="Subtitle 8"/>
          <p:cNvSpPr txBox="1">
            <a:spLocks/>
          </p:cNvSpPr>
          <p:nvPr/>
        </p:nvSpPr>
        <p:spPr bwMode="auto">
          <a:xfrm>
            <a:off x="640105" y="336638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After the video, we will have</a:t>
            </a:r>
            <a:br>
              <a:rPr lang="en-US" sz="2000" b="1" spc="20" dirty="0" smtClean="0">
                <a:latin typeface="Arial Narrow" pitchFamily="34" charset="0"/>
              </a:rPr>
            </a:br>
            <a:r>
              <a:rPr lang="en-US" sz="2000" b="1" spc="20" dirty="0" smtClean="0">
                <a:latin typeface="Arial Narrow" pitchFamily="34" charset="0"/>
              </a:rPr>
              <a:t>     a Q&amp;A session</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5" name="Group 4"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ITCP Video</a:t>
            </a:r>
            <a:endParaRPr lang="en-US" sz="2800" b="1" dirty="0">
              <a:solidFill>
                <a:schemeClr val="bg2">
                  <a:lumMod val="10000"/>
                </a:schemeClr>
              </a:solidFill>
              <a:latin typeface="Calibri" pitchFamily="34" charset="0"/>
            </a:endParaRPr>
          </a:p>
        </p:txBody>
      </p:sp>
      <p:sp>
        <p:nvSpPr>
          <p:cNvPr id="13" name="5-Point Star 1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hidden="1"/>
          <p:cNvSpPr>
            <a:spLocks noGrp="1"/>
          </p:cNvSpPr>
          <p:nvPr>
            <p:ph type="title"/>
          </p:nvPr>
        </p:nvSpPr>
        <p:spPr>
          <a:xfrm>
            <a:off x="441960" y="-683059"/>
            <a:ext cx="8229600" cy="1143000"/>
          </a:xfrm>
        </p:spPr>
        <p:txBody>
          <a:bodyPr/>
          <a:lstStyle/>
          <a:p>
            <a:r>
              <a:rPr lang="en-US" dirty="0" smtClean="0"/>
              <a:t>ITCP video</a:t>
            </a:r>
            <a:endParaRPr lang="en-US" dirty="0"/>
          </a:p>
        </p:txBody>
      </p:sp>
      <p:sp>
        <p:nvSpPr>
          <p:cNvPr id="15" name="Slide Number Placeholder 4"/>
          <p:cNvSpPr>
            <a:spLocks noGrp="1"/>
          </p:cNvSpPr>
          <p:nvPr>
            <p:ph type="sldNum" sz="quarter" idx="12"/>
          </p:nvPr>
        </p:nvSpPr>
        <p:spPr/>
        <p:txBody>
          <a:bodyPr/>
          <a:lstStyle/>
          <a:p>
            <a:pPr>
              <a:defRPr/>
            </a:pPr>
            <a:fld id="{632DF3B3-665C-4605-AF3C-B77CE60C6955}" type="slidenum">
              <a:rPr lang="en-US"/>
              <a:pPr>
                <a:defRPr/>
              </a:pPr>
              <a:t>28</a:t>
            </a:fld>
            <a:endParaRPr lang="en-US" dirty="0"/>
          </a:p>
        </p:txBody>
      </p:sp>
      <p:pic>
        <p:nvPicPr>
          <p:cNvPr id="16" name="Picture 15" descr="video.png" title="Picture of workers getting ITCP train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2438400"/>
            <a:ext cx="4406900" cy="3305175"/>
          </a:xfrm>
          <a:prstGeom prst="rect">
            <a:avLst/>
          </a:prstGeom>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5295"/>
            <a:ext cx="8229600" cy="1143000"/>
          </a:xfrm>
        </p:spPr>
        <p:txBody>
          <a:bodyPr>
            <a:noAutofit/>
          </a:bodyPr>
          <a:lstStyle/>
          <a:p>
            <a:r>
              <a:rPr lang="en-US" sz="3200" dirty="0" smtClean="0"/>
              <a:t>Course video </a:t>
            </a:r>
            <a:br>
              <a:rPr lang="en-US" sz="3200" dirty="0" smtClean="0"/>
            </a:br>
            <a:r>
              <a:rPr lang="en-US" sz="3200" dirty="0" smtClean="0"/>
              <a:t>Blind Spots.wmv</a:t>
            </a:r>
            <a:endParaRPr lang="en-US" sz="3200" dirty="0"/>
          </a:p>
        </p:txBody>
      </p:sp>
    </p:spTree>
    <p:extLst>
      <p:ext uri="{BB962C8B-B14F-4D97-AF65-F5344CB8AC3E}">
        <p14:creationId xmlns:p14="http://schemas.microsoft.com/office/powerpoint/2010/main" val="3571224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When the ITCP should be developed</a:t>
            </a:r>
          </a:p>
          <a:p>
            <a:pPr marL="0" lvl="1">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the end of this module, you will know</a:t>
            </a:r>
          </a:p>
        </p:txBody>
      </p:sp>
      <p:sp>
        <p:nvSpPr>
          <p:cNvPr id="5" name="5-Point Star 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8"/>
          <p:cNvSpPr txBox="1">
            <a:spLocks/>
          </p:cNvSpPr>
          <p:nvPr/>
        </p:nvSpPr>
        <p:spPr bwMode="auto">
          <a:xfrm>
            <a:off x="516466" y="2451847"/>
            <a:ext cx="8061325" cy="506413"/>
          </a:xfrm>
          <a:prstGeom prst="rect">
            <a:avLst/>
          </a:prstGeom>
          <a:noFill/>
          <a:ln w="9525">
            <a:noFill/>
            <a:miter lim="800000"/>
            <a:headEnd/>
            <a:tailEnd/>
          </a:ln>
        </p:spPr>
        <p:txBody>
          <a:bodyPr/>
          <a:lstStyle/>
          <a:p>
            <a:pPr marL="0" lvl="1">
              <a:lnSpc>
                <a:spcPts val="20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What ITCP aspects are developed during each project phase</a:t>
            </a:r>
            <a:endParaRPr lang="en-US" sz="2200" b="1" dirty="0">
              <a:latin typeface="Arial Narrow" pitchFamily="34" charset="0"/>
            </a:endParaRPr>
          </a:p>
        </p:txBody>
      </p:sp>
      <p:sp>
        <p:nvSpPr>
          <p:cNvPr id="7" name="Title 6" hidden="1"/>
          <p:cNvSpPr>
            <a:spLocks noGrp="1"/>
          </p:cNvSpPr>
          <p:nvPr>
            <p:ph type="title"/>
          </p:nvPr>
        </p:nvSpPr>
        <p:spPr>
          <a:xfrm>
            <a:off x="433387" y="-571500"/>
            <a:ext cx="8229600" cy="1143000"/>
          </a:xfrm>
        </p:spPr>
        <p:txBody>
          <a:bodyPr/>
          <a:lstStyle/>
          <a:p>
            <a:r>
              <a:rPr lang="en-US" dirty="0" smtClean="0"/>
              <a:t>Course goals</a:t>
            </a:r>
            <a:endParaRPr lang="en-US" dirty="0"/>
          </a:p>
        </p:txBody>
      </p:sp>
      <p:sp>
        <p:nvSpPr>
          <p:cNvPr id="8"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9" name="Subtitle 8"/>
          <p:cNvSpPr txBox="1">
            <a:spLocks/>
          </p:cNvSpPr>
          <p:nvPr/>
        </p:nvSpPr>
        <p:spPr bwMode="auto">
          <a:xfrm>
            <a:off x="451512" y="5990371"/>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The ITCP affects everyone in the work zone.</a:t>
            </a:r>
          </a:p>
          <a:p>
            <a:pPr algn="ctr">
              <a:lnSpc>
                <a:spcPts val="2200"/>
              </a:lnSpc>
              <a:spcBef>
                <a:spcPct val="20000"/>
              </a:spcBef>
            </a:pPr>
            <a:endParaRPr lang="en-US" sz="2200" b="1" dirty="0" smtClean="0">
              <a:solidFill>
                <a:srgbClr val="C00000"/>
              </a:solidFill>
              <a:latin typeface="Calibri" pitchFamily="34" charset="0"/>
            </a:endParaRPr>
          </a:p>
          <a:p>
            <a:pPr algn="ctr">
              <a:lnSpc>
                <a:spcPts val="2200"/>
              </a:lnSpc>
              <a:spcBef>
                <a:spcPct val="20000"/>
              </a:spcBef>
            </a:pPr>
            <a:r>
              <a:rPr lang="en-US" sz="2200" b="1" dirty="0" smtClean="0">
                <a:solidFill>
                  <a:srgbClr val="C00000"/>
                </a:solidFill>
                <a:latin typeface="Calibri" pitchFamily="34" charset="0"/>
              </a:rPr>
              <a:t> </a:t>
            </a:r>
          </a:p>
        </p:txBody>
      </p:sp>
      <p:grpSp>
        <p:nvGrpSpPr>
          <p:cNvPr id="10" name="Group 9"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latin typeface="Calibri" pitchFamily="34" charset="0"/>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509055" y="2922587"/>
            <a:ext cx="8177745" cy="506413"/>
          </a:xfrm>
          <a:prstGeom prst="rect">
            <a:avLst/>
          </a:prstGeom>
          <a:noFill/>
          <a:ln w="9525">
            <a:noFill/>
            <a:miter lim="800000"/>
            <a:headEnd/>
            <a:tailEnd/>
          </a:ln>
        </p:spPr>
        <p:txBody>
          <a:bodyPr/>
          <a:lstStyle/>
          <a:p>
            <a:pPr marL="0" lvl="1">
              <a:lnSpc>
                <a:spcPts val="18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to create the ITCP</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9" name="Subtitle 8"/>
          <p:cNvSpPr txBox="1">
            <a:spLocks/>
          </p:cNvSpPr>
          <p:nvPr/>
        </p:nvSpPr>
        <p:spPr bwMode="auto">
          <a:xfrm>
            <a:off x="516466" y="3352800"/>
            <a:ext cx="8061325" cy="506413"/>
          </a:xfrm>
          <a:prstGeom prst="rect">
            <a:avLst/>
          </a:prstGeom>
          <a:noFill/>
          <a:ln w="9525">
            <a:noFill/>
            <a:miter lim="800000"/>
            <a:headEnd/>
            <a:tailEnd/>
          </a:ln>
        </p:spPr>
        <p:txBody>
          <a:bodyPr/>
          <a:lstStyle/>
          <a:p>
            <a:pPr marL="0" lvl="1">
              <a:lnSpc>
                <a:spcPts val="20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How to use TCDs in the ITCP</a:t>
            </a:r>
          </a:p>
        </p:txBody>
      </p:sp>
      <p:sp>
        <p:nvSpPr>
          <p:cNvPr id="20" name="Subtitle 8"/>
          <p:cNvSpPr txBox="1">
            <a:spLocks/>
          </p:cNvSpPr>
          <p:nvPr/>
        </p:nvSpPr>
        <p:spPr bwMode="auto">
          <a:xfrm>
            <a:off x="509055" y="3823540"/>
            <a:ext cx="8177745" cy="506413"/>
          </a:xfrm>
          <a:prstGeom prst="rect">
            <a:avLst/>
          </a:prstGeom>
          <a:noFill/>
          <a:ln w="9525">
            <a:noFill/>
            <a:miter lim="800000"/>
            <a:headEnd/>
            <a:tailEnd/>
          </a:ln>
        </p:spPr>
        <p:txBody>
          <a:bodyPr/>
          <a:lstStyle/>
          <a:p>
            <a:pPr marL="0" lvl="1">
              <a:lnSpc>
                <a:spcPts val="18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to enforce an ITCP</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8" name="Picture 2" descr="C:\Users\bsant.ARTBA\AppData\Local\Microsoft\Windows\Temporary Internet Files\Content.IE5\40VF1KS8\MC900437095[1].png" title="Picture of drafting tools and drafting pages "/>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72000" y="2057400"/>
            <a:ext cx="3429000" cy="3469246"/>
          </a:xfrm>
          <a:prstGeom prst="rect">
            <a:avLst/>
          </a:prstGeom>
          <a:noFill/>
        </p:spPr>
      </p:pic>
      <p:pic>
        <p:nvPicPr>
          <p:cNvPr id="21" name="Picture 2" descr="C:\Users\bsant\AppData\Local\Microsoft\Windows\Temporary Internet Files\Content.IE5\LHHZQVGD\MCj02307400000[1].wmf" title="Picture of workers looking at a pap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46892" y="2895600"/>
            <a:ext cx="3790208" cy="2667000"/>
          </a:xfrm>
          <a:prstGeom prst="rect">
            <a:avLst/>
          </a:prstGeom>
          <a:noFill/>
        </p:spPr>
      </p:pic>
      <p:pic>
        <p:nvPicPr>
          <p:cNvPr id="22" name="Picture 21" descr="ITCP-Drawing-Exercise.png" title="Picture of ITCP development check lis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200" y="2819400"/>
            <a:ext cx="2367229" cy="3038805"/>
          </a:xfrm>
          <a:prstGeom prst="rect">
            <a:avLst/>
          </a:prstGeom>
          <a:ln>
            <a:solidFill>
              <a:schemeClr val="tx1"/>
            </a:solidFill>
          </a:ln>
          <a:effectLst>
            <a:outerShdw blurRad="50800" dist="76200" dir="2700000" algn="tl" rotWithShape="0">
              <a:prstClr val="black">
                <a:alpha val="40000"/>
              </a:prstClr>
            </a:outerShdw>
          </a:effectLst>
        </p:spPr>
      </p:pic>
      <p:pic>
        <p:nvPicPr>
          <p:cNvPr id="23" name="Picture 22" descr="CONEld3650_36_inch_traffic_cone_with_6_and_4_inch_3m_collar.png" title="Picture of an orange cone"/>
          <p:cNvPicPr>
            <a:picLocks noChangeAspect="1"/>
          </p:cNvPicPr>
          <p:nvPr/>
        </p:nvPicPr>
        <p:blipFill>
          <a:blip r:embed="rId8"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5410200" y="2819400"/>
            <a:ext cx="1544399" cy="3052762"/>
          </a:xfrm>
          <a:prstGeom prst="rect">
            <a:avLst/>
          </a:prstGeom>
        </p:spPr>
      </p:pic>
      <p:pic>
        <p:nvPicPr>
          <p:cNvPr id="24" name="Picture 23" descr="Engineer7748379818_0d8f7f699d_z.png" title="Picture of ITCP enforcemen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46689" y="2971800"/>
            <a:ext cx="3349823" cy="2514600"/>
          </a:xfrm>
          <a:prstGeom prst="rect">
            <a:avLst/>
          </a:prstGeom>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9"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Discussion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and</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Questions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457200" y="-683059"/>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title="Picture of ITC plan details how construction traffic should flow inside area marked by hatched box on TTC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18288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3" name="Picture 2" descr="ITCP01.png" title="Picture of ITC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8956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4" name="Group 3"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Developing an Internal TC plan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Developing an Internal TC plan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ITC </a:t>
            </a:r>
            <a:r>
              <a:rPr lang="en-US" sz="2200" b="1" dirty="0" smtClean="0">
                <a:latin typeface="Arial Narrow" pitchFamily="34" charset="0"/>
              </a:rPr>
              <a:t>coordinates </a:t>
            </a:r>
            <a:r>
              <a:rPr lang="en-US" sz="2200" b="1" i="1" dirty="0" smtClean="0">
                <a:latin typeface="Arial Narrow" pitchFamily="34" charset="0"/>
              </a:rPr>
              <a:t>construction</a:t>
            </a:r>
            <a:r>
              <a:rPr lang="en-US" sz="2200" b="1" dirty="0" smtClean="0">
                <a:latin typeface="Arial Narrow" pitchFamily="34" charset="0"/>
              </a:rPr>
              <a:t> traffic </a:t>
            </a:r>
            <a:br>
              <a:rPr lang="en-US" sz="2200" b="1" dirty="0" smtClean="0">
                <a:latin typeface="Arial Narrow" pitchFamily="34" charset="0"/>
              </a:rPr>
            </a:br>
            <a:r>
              <a:rPr lang="en-US" sz="2200" b="1" dirty="0" smtClean="0">
                <a:latin typeface="Arial Narrow" pitchFamily="34" charset="0"/>
              </a:rPr>
              <a:t>   inside </a:t>
            </a:r>
            <a:r>
              <a:rPr lang="en-US" sz="2200" b="1" cap="small" dirty="0" smtClean="0">
                <a:solidFill>
                  <a:srgbClr val="C00000"/>
                </a:solidFill>
                <a:latin typeface="Arial Narrow" pitchFamily="34" charset="0"/>
              </a:rPr>
              <a:t>activity area</a:t>
            </a:r>
            <a:r>
              <a:rPr lang="en-US" sz="2200" b="1" dirty="0" smtClean="0">
                <a:solidFill>
                  <a:srgbClr val="C00000"/>
                </a:solidFill>
                <a:latin typeface="Arial Narrow" pitchFamily="34" charset="0"/>
              </a:rPr>
              <a:t> </a:t>
            </a:r>
            <a:r>
              <a:rPr lang="en-US" sz="2200" b="1" dirty="0" smtClean="0">
                <a:latin typeface="Arial Narrow" pitchFamily="34" charset="0"/>
              </a:rPr>
              <a:t>of a temporary </a:t>
            </a:r>
            <a:br>
              <a:rPr lang="en-US" sz="2200" b="1" dirty="0" smtClean="0">
                <a:latin typeface="Arial Narrow" pitchFamily="34" charset="0"/>
              </a:rPr>
            </a:br>
            <a:r>
              <a:rPr lang="en-US" sz="2200" b="1" dirty="0" smtClean="0">
                <a:latin typeface="Arial Narrow" pitchFamily="34" charset="0"/>
              </a:rPr>
              <a:t>   traffic control zone (</a:t>
            </a:r>
            <a:r>
              <a:rPr lang="en-US" sz="2200" b="1" dirty="0" smtClean="0">
                <a:solidFill>
                  <a:srgbClr val="C00000"/>
                </a:solidFill>
                <a:latin typeface="Arial Narrow" pitchFamily="34" charset="0"/>
              </a:rPr>
              <a:t>TTCP</a:t>
            </a:r>
            <a:r>
              <a:rPr lang="en-US" sz="2200" b="1" dirty="0" smtClean="0">
                <a:latin typeface="Arial Narrow" pitchFamily="34" charset="0"/>
              </a:rPr>
              <a:t>)</a:t>
            </a:r>
            <a:endParaRPr lang="en-US" sz="2200" b="1" dirty="0">
              <a:latin typeface="Arial Narrow" pitchFamily="34" charset="0"/>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What Is Internal Traffic Control?</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708245" y="291355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Goal is a </a:t>
            </a:r>
            <a:r>
              <a:rPr lang="en-US" sz="2000" b="1" u="sng" dirty="0" smtClean="0">
                <a:latin typeface="Arial Narrow" pitchFamily="34" charset="0"/>
              </a:rPr>
              <a:t>plan</a:t>
            </a:r>
            <a:r>
              <a:rPr lang="en-US" sz="2000" b="1" dirty="0" smtClean="0">
                <a:latin typeface="Arial Narrow" pitchFamily="34" charset="0"/>
              </a:rPr>
              <a:t> to separate construction </a:t>
            </a:r>
            <a:br>
              <a:rPr lang="en-US" sz="2000" b="1" dirty="0" smtClean="0">
                <a:latin typeface="Arial Narrow" pitchFamily="34" charset="0"/>
              </a:rPr>
            </a:br>
            <a:r>
              <a:rPr lang="en-US" sz="2000" b="1" dirty="0" smtClean="0">
                <a:latin typeface="Arial Narrow" pitchFamily="34" charset="0"/>
              </a:rPr>
              <a:t>     vehicles/equipment from workers on foot</a:t>
            </a: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451512" y="5181600"/>
            <a:ext cx="8077200" cy="486629"/>
          </a:xfrm>
          <a:prstGeom prst="rect">
            <a:avLst/>
          </a:prstGeom>
          <a:noFill/>
          <a:ln w="9525">
            <a:noFill/>
            <a:miter lim="800000"/>
            <a:headEnd/>
            <a:tailEnd/>
          </a:ln>
        </p:spPr>
        <p:txBody>
          <a:bodyPr/>
          <a:lstStyle/>
          <a:p>
            <a:pPr>
              <a:lnSpc>
                <a:spcPts val="2200"/>
              </a:lnSpc>
              <a:spcBef>
                <a:spcPct val="20000"/>
              </a:spcBef>
            </a:pPr>
            <a:r>
              <a:rPr lang="en-US" sz="2200" b="1" u="sng" dirty="0" smtClean="0">
                <a:solidFill>
                  <a:srgbClr val="C00000"/>
                </a:solidFill>
                <a:latin typeface="Calibri" pitchFamily="34" charset="0"/>
              </a:rPr>
              <a:t>TTCP</a:t>
            </a:r>
            <a:r>
              <a:rPr lang="en-US" sz="2200" b="1" dirty="0" smtClean="0">
                <a:solidFill>
                  <a:srgbClr val="C00000"/>
                </a:solidFill>
                <a:latin typeface="Calibri" pitchFamily="34" charset="0"/>
              </a:rPr>
              <a:t/>
            </a:r>
            <a:br>
              <a:rPr lang="en-US" sz="2200" b="1" dirty="0" smtClean="0">
                <a:solidFill>
                  <a:srgbClr val="C00000"/>
                </a:solidFill>
                <a:latin typeface="Calibri" pitchFamily="34" charset="0"/>
              </a:rPr>
            </a:br>
            <a:r>
              <a:rPr lang="en-US" sz="2200" b="1" spc="-30" dirty="0" smtClean="0">
                <a:solidFill>
                  <a:srgbClr val="C00000"/>
                </a:solidFill>
                <a:latin typeface="Calibri" pitchFamily="34" charset="0"/>
              </a:rPr>
              <a:t>Temporary Traffic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Control Plan for facilitating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road users through a work zone </a:t>
            </a:r>
          </a:p>
        </p:txBody>
      </p:sp>
      <p:pic>
        <p:nvPicPr>
          <p:cNvPr id="15" name="Picture 2" descr="I 485 p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4343400"/>
            <a:ext cx="1955800" cy="1466850"/>
          </a:xfrm>
          <a:prstGeom prst="rect">
            <a:avLst/>
          </a:prstGeom>
          <a:ln w="12700">
            <a:solidFill>
              <a:schemeClr val="tx1"/>
            </a:solidFill>
          </a:ln>
          <a:effectLst>
            <a:outerShdw blurRad="292100" dist="139700" dir="2700000" algn="tl" rotWithShape="0">
              <a:srgbClr val="333333">
                <a:alpha val="65000"/>
              </a:srgbClr>
            </a:outerShdw>
          </a:effectLst>
        </p:spPr>
      </p:pic>
      <p:sp>
        <p:nvSpPr>
          <p:cNvPr id="16" name="Subtitle 8"/>
          <p:cNvSpPr txBox="1">
            <a:spLocks/>
          </p:cNvSpPr>
          <p:nvPr/>
        </p:nvSpPr>
        <p:spPr bwMode="auto">
          <a:xfrm>
            <a:off x="700430" y="36306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ITC</a:t>
            </a:r>
            <a:r>
              <a:rPr lang="en-US" sz="2000" b="1" dirty="0" smtClean="0">
                <a:latin typeface="Arial Narrow" pitchFamily="34" charset="0"/>
              </a:rPr>
              <a:t> plan details how construction traffic </a:t>
            </a:r>
            <a:br>
              <a:rPr lang="en-US" sz="2000" b="1" dirty="0" smtClean="0">
                <a:latin typeface="Arial Narrow" pitchFamily="34" charset="0"/>
              </a:rPr>
            </a:br>
            <a:r>
              <a:rPr lang="en-US" sz="2000" b="1" dirty="0" smtClean="0">
                <a:latin typeface="Arial Narrow" pitchFamily="34" charset="0"/>
              </a:rPr>
              <a:t>     should flow </a:t>
            </a:r>
            <a:r>
              <a:rPr lang="en-US" sz="2000" b="1" u="sng" dirty="0" smtClean="0">
                <a:latin typeface="Arial Narrow" pitchFamily="34" charset="0"/>
              </a:rPr>
              <a:t>inside</a:t>
            </a:r>
            <a:r>
              <a:rPr lang="en-US" sz="2000" b="1" dirty="0" smtClean="0">
                <a:latin typeface="Arial Narrow" pitchFamily="34" charset="0"/>
              </a:rPr>
              <a:t> area marked by </a:t>
            </a:r>
            <a:br>
              <a:rPr lang="en-US" sz="2000" b="1" dirty="0" smtClean="0">
                <a:latin typeface="Arial Narrow" pitchFamily="34" charset="0"/>
              </a:rPr>
            </a:br>
            <a:r>
              <a:rPr lang="en-US" sz="2000" b="1" dirty="0" smtClean="0">
                <a:latin typeface="Arial Narrow" pitchFamily="34" charset="0"/>
              </a:rPr>
              <a:t>     hatched box on </a:t>
            </a:r>
            <a:r>
              <a:rPr lang="en-US" sz="2000" b="1" dirty="0" smtClean="0">
                <a:solidFill>
                  <a:srgbClr val="C00000"/>
                </a:solidFill>
                <a:latin typeface="Arial Narrow" pitchFamily="34" charset="0"/>
              </a:rPr>
              <a:t>TTCP</a:t>
            </a:r>
          </a:p>
          <a:p>
            <a:pPr>
              <a:lnSpc>
                <a:spcPts val="2400"/>
              </a:lnSpc>
              <a:buFont typeface="Arial" pitchFamily="34" charset="0"/>
              <a:buChar char="•"/>
            </a:pPr>
            <a:endParaRPr lang="en-US" sz="2400" b="1" dirty="0">
              <a:latin typeface="Arial Narrow"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title="Picture of an oval around "/>
          <p:cNvSpPr/>
          <p:nvPr/>
        </p:nvSpPr>
        <p:spPr>
          <a:xfrm>
            <a:off x="7010400" y="31242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19" name="Picture 18" descr="TruckDumpGraphic.png" title="Picture of a dump truc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800" y="1447800"/>
            <a:ext cx="3614738" cy="2179687"/>
          </a:xfrm>
          <a:prstGeom prst="rect">
            <a:avLst/>
          </a:prstGeom>
        </p:spPr>
      </p:pic>
      <p:pic>
        <p:nvPicPr>
          <p:cNvPr id="20" name="Picture 19" descr="WorkerGraphic.png" title="Picture of on foot work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0322" y="3436192"/>
            <a:ext cx="1794556" cy="2964608"/>
          </a:xfrm>
          <a:prstGeom prst="rect">
            <a:avLst/>
          </a:prstGeom>
        </p:spPr>
      </p:pic>
      <p:sp>
        <p:nvSpPr>
          <p:cNvPr id="21" name="Subtitle 8"/>
          <p:cNvSpPr txBox="1">
            <a:spLocks/>
          </p:cNvSpPr>
          <p:nvPr/>
        </p:nvSpPr>
        <p:spPr bwMode="auto">
          <a:xfrm>
            <a:off x="3581400" y="2531531"/>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sp>
        <p:nvSpPr>
          <p:cNvPr id="22" name="Subtitle 8"/>
          <p:cNvSpPr txBox="1">
            <a:spLocks/>
          </p:cNvSpPr>
          <p:nvPr/>
        </p:nvSpPr>
        <p:spPr bwMode="auto">
          <a:xfrm>
            <a:off x="3124200" y="4191000"/>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grpSp>
        <p:nvGrpSpPr>
          <p:cNvPr id="23" name="Group 22" title="Picture of red arrows between dump truck and on foot road worker"/>
          <p:cNvGrpSpPr/>
          <p:nvPr/>
        </p:nvGrpSpPr>
        <p:grpSpPr>
          <a:xfrm rot="-720000">
            <a:off x="6574837" y="3327866"/>
            <a:ext cx="515259" cy="1203722"/>
            <a:chOff x="7772400" y="3276600"/>
            <a:chExt cx="304800" cy="838200"/>
          </a:xfrm>
        </p:grpSpPr>
        <p:sp>
          <p:nvSpPr>
            <p:cNvPr id="24" name="Down Arrow 23"/>
            <p:cNvSpPr/>
            <p:nvPr/>
          </p:nvSpPr>
          <p:spPr>
            <a:xfrm>
              <a:off x="7772400" y="37338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flipV="1">
              <a:off x="7772400" y="32766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26" hidden="1"/>
          <p:cNvSpPr>
            <a:spLocks noGrp="1"/>
          </p:cNvSpPr>
          <p:nvPr>
            <p:ph type="title"/>
          </p:nvPr>
        </p:nvSpPr>
        <p:spPr>
          <a:xfrm>
            <a:off x="433387" y="-571500"/>
            <a:ext cx="8229600" cy="1143000"/>
          </a:xfrm>
        </p:spPr>
        <p:txBody>
          <a:bodyPr/>
          <a:lstStyle/>
          <a:p>
            <a:r>
              <a:rPr lang="en-US" dirty="0" smtClean="0"/>
              <a:t>What is internal traffic control</a:t>
            </a:r>
            <a:endParaRPr lang="en-US" dirty="0"/>
          </a:p>
        </p:txBody>
      </p:sp>
      <p:sp>
        <p:nvSpPr>
          <p:cNvPr id="26" name="Slide Number Placeholder 4"/>
          <p:cNvSpPr>
            <a:spLocks noGrp="1"/>
          </p:cNvSpPr>
          <p:nvPr>
            <p:ph type="sldNum" sz="quarter" idx="12"/>
          </p:nvPr>
        </p:nvSpPr>
        <p:spPr/>
        <p:txBody>
          <a:bodyPr/>
          <a:lstStyle/>
          <a:p>
            <a:pPr>
              <a:defRPr/>
            </a:pPr>
            <a:fld id="{632DF3B3-665C-4605-AF3C-B77CE60C6955}"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xit" presetSubtype="0" fill="hold" nodeType="withEffect">
                                  <p:stCondLst>
                                    <p:cond delay="0"/>
                                  </p:stCondLst>
                                  <p:childTnLst>
                                    <p:animEffect transition="out" filter="fade">
                                      <p:cBhvr>
                                        <p:cTn id="48" dur="1000"/>
                                        <p:tgtEl>
                                          <p:spTgt spid="23"/>
                                        </p:tgtEl>
                                      </p:cBhvr>
                                    </p:animEffect>
                                    <p:set>
                                      <p:cBhvr>
                                        <p:cTn id="49" dur="1" fill="hold">
                                          <p:stCondLst>
                                            <p:cond delay="999"/>
                                          </p:stCondLst>
                                        </p:cTn>
                                        <p:tgtEl>
                                          <p:spTgt spid="2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0"/>
                                        </p:tgtEl>
                                      </p:cBhvr>
                                    </p:animEffect>
                                    <p:set>
                                      <p:cBhvr>
                                        <p:cTn id="52" dur="1" fill="hold">
                                          <p:stCondLst>
                                            <p:cond delay="999"/>
                                          </p:stCondLst>
                                        </p:cTn>
                                        <p:tgtEl>
                                          <p:spTgt spid="2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childTnLst>
                          </p:cTn>
                        </p:par>
                        <p:par>
                          <p:cTn id="56" fill="hold">
                            <p:stCondLst>
                              <p:cond delay="1000"/>
                            </p:stCondLst>
                            <p:childTnLst>
                              <p:par>
                                <p:cTn id="57" presetID="5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385" decel="100000"/>
                                        <p:tgtEl>
                                          <p:spTgt spid="18"/>
                                        </p:tgtEl>
                                      </p:cBhvr>
                                    </p:animEffect>
                                    <p:animScale>
                                      <p:cBhvr>
                                        <p:cTn id="60" dur="385" decel="100000"/>
                                        <p:tgtEl>
                                          <p:spTgt spid="18"/>
                                        </p:tgtEl>
                                      </p:cBhvr>
                                      <p:from x="10000" y="10000"/>
                                      <p:to x="200000" y="450000"/>
                                    </p:animScale>
                                    <p:animScale>
                                      <p:cBhvr>
                                        <p:cTn id="61" dur="615" accel="100000" fill="hold">
                                          <p:stCondLst>
                                            <p:cond delay="385"/>
                                          </p:stCondLst>
                                        </p:cTn>
                                        <p:tgtEl>
                                          <p:spTgt spid="18"/>
                                        </p:tgtEl>
                                      </p:cBhvr>
                                      <p:from x="200000" y="450000"/>
                                      <p:to x="100000" y="100000"/>
                                    </p:animScale>
                                    <p:set>
                                      <p:cBhvr>
                                        <p:cTn id="62" dur="385" fill="hold"/>
                                        <p:tgtEl>
                                          <p:spTgt spid="18"/>
                                        </p:tgtEl>
                                        <p:attrNameLst>
                                          <p:attrName>ppt_x</p:attrName>
                                        </p:attrNameLst>
                                      </p:cBhvr>
                                      <p:to>
                                        <p:strVal val="(0.5)"/>
                                      </p:to>
                                    </p:set>
                                    <p:anim from="(0.5)" to="(#ppt_x)" calcmode="lin" valueType="num">
                                      <p:cBhvr>
                                        <p:cTn id="63" dur="615" accel="100000" fill="hold">
                                          <p:stCondLst>
                                            <p:cond delay="385"/>
                                          </p:stCondLst>
                                        </p:cTn>
                                        <p:tgtEl>
                                          <p:spTgt spid="18"/>
                                        </p:tgtEl>
                                        <p:attrNameLst>
                                          <p:attrName>ppt_x</p:attrName>
                                        </p:attrNameLst>
                                      </p:cBhvr>
                                    </p:anim>
                                    <p:set>
                                      <p:cBhvr>
                                        <p:cTn id="64" dur="385" fill="hold"/>
                                        <p:tgtEl>
                                          <p:spTgt spid="18"/>
                                        </p:tgtEl>
                                        <p:attrNameLst>
                                          <p:attrName>ppt_y</p:attrName>
                                        </p:attrNameLst>
                                      </p:cBhvr>
                                      <p:to>
                                        <p:strVal val="(#ppt_y+0.4)"/>
                                      </p:to>
                                    </p:set>
                                    <p:anim from="(#ppt_y+0.4)" to="(#ppt_y)" calcmode="lin" valueType="num">
                                      <p:cBhvr>
                                        <p:cTn id="65" dur="615" accel="100000" fill="hold">
                                          <p:stCondLst>
                                            <p:cond delay="385"/>
                                          </p:stCondLst>
                                        </p:cTn>
                                        <p:tgtEl>
                                          <p:spTgt spid="18"/>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 presetClass="entr"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6" grpId="1"/>
      <p:bldP spid="17" grpId="0" animBg="1"/>
      <p:bldP spid="18"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Different aspects of ITCP will be</a:t>
            </a:r>
            <a:br>
              <a:rPr lang="en-US" sz="2200" b="1" dirty="0" smtClean="0">
                <a:latin typeface="Arial Narrow" pitchFamily="34" charset="0"/>
              </a:rPr>
            </a:br>
            <a:r>
              <a:rPr lang="en-US" sz="2200" b="1" dirty="0" smtClean="0">
                <a:latin typeface="Arial Narrow" pitchFamily="34" charset="0"/>
              </a:rPr>
              <a:t>   identified and developed during </a:t>
            </a:r>
            <a:br>
              <a:rPr lang="en-US" sz="2200" b="1" dirty="0" smtClean="0">
                <a:latin typeface="Arial Narrow" pitchFamily="34" charset="0"/>
              </a:rPr>
            </a:br>
            <a:r>
              <a:rPr lang="en-US" sz="2200" b="1" dirty="0" smtClean="0">
                <a:latin typeface="Arial Narrow" pitchFamily="34" charset="0"/>
              </a:rPr>
              <a:t>   various construction phases of </a:t>
            </a:r>
            <a:br>
              <a:rPr lang="en-US" sz="2200" b="1" dirty="0" smtClean="0">
                <a:latin typeface="Arial Narrow" pitchFamily="34" charset="0"/>
              </a:rPr>
            </a:br>
            <a:r>
              <a:rPr lang="en-US" sz="2200" b="1" dirty="0" smtClean="0">
                <a:latin typeface="Arial Narrow" pitchFamily="34" charset="0"/>
              </a:rPr>
              <a:t>   a project</a:t>
            </a: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When Should an ITCP be Developed?</a:t>
            </a:r>
            <a:endParaRPr lang="en-US" sz="2800" b="1" dirty="0">
              <a:solidFill>
                <a:schemeClr val="bg2">
                  <a:lumMod val="10000"/>
                </a:schemeClr>
              </a:solidFill>
              <a:latin typeface="Calibri"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457200" y="5914171"/>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 The ITCP should be considered from the very beginning of a project.</a:t>
            </a:r>
          </a:p>
        </p:txBody>
      </p:sp>
      <p:sp>
        <p:nvSpPr>
          <p:cNvPr id="13" name="Subtitle 8"/>
          <p:cNvSpPr txBox="1">
            <a:spLocks/>
          </p:cNvSpPr>
          <p:nvPr/>
        </p:nvSpPr>
        <p:spPr bwMode="auto">
          <a:xfrm>
            <a:off x="515982" y="32273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Depending on the phase, </a:t>
            </a:r>
            <a:br>
              <a:rPr lang="en-US" sz="2200" b="1" dirty="0" smtClean="0">
                <a:latin typeface="Arial Narrow" pitchFamily="34" charset="0"/>
              </a:rPr>
            </a:br>
            <a:r>
              <a:rPr lang="en-US" sz="2200" b="1" dirty="0" smtClean="0">
                <a:latin typeface="Arial Narrow" pitchFamily="34" charset="0"/>
              </a:rPr>
              <a:t>  </a:t>
            </a:r>
            <a:r>
              <a:rPr lang="en-US" sz="1200" b="1" dirty="0" smtClean="0">
                <a:latin typeface="Arial Narrow" pitchFamily="34" charset="0"/>
              </a:rPr>
              <a:t> </a:t>
            </a:r>
            <a:r>
              <a:rPr lang="en-US" sz="2200" b="1" dirty="0" smtClean="0">
                <a:latin typeface="Arial Narrow" pitchFamily="34" charset="0"/>
              </a:rPr>
              <a:t>different people will be </a:t>
            </a:r>
            <a:br>
              <a:rPr lang="en-US" sz="2200" b="1" dirty="0" smtClean="0">
                <a:latin typeface="Arial Narrow" pitchFamily="34" charset="0"/>
              </a:rPr>
            </a:br>
            <a:r>
              <a:rPr lang="en-US" sz="2200" b="1" dirty="0" smtClean="0">
                <a:latin typeface="Arial Narrow" pitchFamily="34" charset="0"/>
              </a:rPr>
              <a:t>   involved in process</a:t>
            </a:r>
            <a:endParaRPr lang="en-US" sz="2200" b="1" dirty="0">
              <a:latin typeface="Arial Narrow" pitchFamily="34" charset="0"/>
            </a:endParaRPr>
          </a:p>
        </p:txBody>
      </p:sp>
      <p:pic>
        <p:nvPicPr>
          <p:cNvPr id="14" name="Picture 2" descr="C:\Users\bsant.ARTBA\AppData\Local\Microsoft\Windows\Temporary Internet Files\Content.IE5\40VF1KS8\MC900437095[1].png" title="Picture of drafting tools and drafting pages "/>
          <p:cNvPicPr>
            <a:picLocks noChangeAspect="1" noChangeArrowheads="1"/>
          </p:cNvPicPr>
          <p:nvPr/>
        </p:nvPicPr>
        <p:blipFill>
          <a:blip r:embed="rId5" cstate="print"/>
          <a:stretch>
            <a:fillRect/>
          </a:stretch>
        </p:blipFill>
        <p:spPr bwMode="auto">
          <a:xfrm>
            <a:off x="4572000" y="1499405"/>
            <a:ext cx="4191000" cy="4240190"/>
          </a:xfrm>
          <a:prstGeom prst="rect">
            <a:avLst/>
          </a:prstGeom>
          <a:noFill/>
        </p:spPr>
      </p:pic>
      <p:pic>
        <p:nvPicPr>
          <p:cNvPr id="15" name="Picture 14" descr="ProposedI-95_I-695Rendering.png" title="Picture of road work before and after pictur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9600" y="1981200"/>
            <a:ext cx="4305300" cy="2868229"/>
          </a:xfrm>
          <a:prstGeom prst="rect">
            <a:avLst/>
          </a:prstGeom>
          <a:ln>
            <a:solidFill>
              <a:schemeClr val="tx1"/>
            </a:solidFill>
          </a:ln>
          <a:effectLst>
            <a:outerShdw blurRad="50800" dist="76200" dir="2700000" algn="tl" rotWithShape="0">
              <a:prstClr val="black">
                <a:alpha val="40000"/>
              </a:prstClr>
            </a:outerShdw>
          </a:effectLst>
        </p:spPr>
      </p:pic>
      <p:sp>
        <p:nvSpPr>
          <p:cNvPr id="17" name="Title 16" hidden="1"/>
          <p:cNvSpPr>
            <a:spLocks noGrp="1"/>
          </p:cNvSpPr>
          <p:nvPr>
            <p:ph type="title"/>
          </p:nvPr>
        </p:nvSpPr>
        <p:spPr>
          <a:xfrm>
            <a:off x="446116" y="-547881"/>
            <a:ext cx="8229600" cy="1143000"/>
          </a:xfrm>
        </p:spPr>
        <p:txBody>
          <a:bodyPr/>
          <a:lstStyle/>
          <a:p>
            <a:r>
              <a:rPr lang="en-US" dirty="0" smtClean="0"/>
              <a:t>When should an ITCP be developed</a:t>
            </a:r>
            <a:endParaRPr lang="en-US" dirty="0"/>
          </a:p>
        </p:txBody>
      </p:sp>
      <p:sp>
        <p:nvSpPr>
          <p:cNvPr id="16" name="Slide Number Placeholder 4"/>
          <p:cNvSpPr>
            <a:spLocks noGrp="1"/>
          </p:cNvSpPr>
          <p:nvPr>
            <p:ph type="sldNum" sz="quarter" idx="12"/>
          </p:nvPr>
        </p:nvSpPr>
        <p:spPr/>
        <p:txBody>
          <a:bodyPr/>
          <a:lstStyle/>
          <a:p>
            <a:pPr>
              <a:defRPr/>
            </a:pPr>
            <a:fld id="{632DF3B3-665C-4605-AF3C-B77CE60C6955}" type="slidenum">
              <a:rPr lang="en-US"/>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50" presetClass="entr" presetSubtype="0"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50" presetClass="entr" presetSubtype="0" decel="100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3"/>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par>
                                <p:cTn id="31" presetID="10" presetClass="exit" presetSubtype="0" fill="hold"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PlaceAsphaltRecyclingStatement.png" title="Picture of subcontractor selection and coordination paper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930" y="2209800"/>
            <a:ext cx="4932270" cy="3505200"/>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Risk-Assessment-Template.png" title="Picture of rick assessment paperwor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2400" y="2209800"/>
            <a:ext cx="4791075" cy="3462350"/>
          </a:xfrm>
          <a:prstGeom prst="rect">
            <a:avLst/>
          </a:prstGeom>
        </p:spPr>
      </p:pic>
      <p:pic>
        <p:nvPicPr>
          <p:cNvPr id="4" name="Picture 3" descr="BidSpecsMobilizationAndTTC.jpg" title="Picture of equipment selection and identific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2420490"/>
            <a:ext cx="4986528" cy="3446909"/>
          </a:xfrm>
          <a:prstGeom prst="rect">
            <a:avLst/>
          </a:prstGeom>
          <a:ln>
            <a:solidFill>
              <a:schemeClr val="tx1"/>
            </a:solidFill>
          </a:ln>
          <a:effectLst>
            <a:outerShdw blurRad="50800" dist="76200" dir="2700000" algn="tl" rotWithShape="0">
              <a:prstClr val="black">
                <a:alpha val="40000"/>
              </a:prstClr>
            </a:outerShdw>
          </a:effectLst>
        </p:spPr>
      </p:pic>
      <p:grpSp>
        <p:nvGrpSpPr>
          <p:cNvPr id="5" name="Group 4"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Developing an Internal TC plan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Developing an Internal TC plan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07273"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Right of Way</a:t>
            </a:r>
          </a:p>
          <a:p>
            <a:pPr marL="0" lvl="1">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Bidding and Planning Stages</a:t>
            </a:r>
          </a:p>
        </p:txBody>
      </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507273" y="238832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Temporary Traffic Control</a:t>
            </a:r>
          </a:p>
          <a:p>
            <a:pPr marL="0" lvl="1">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507273" y="2804501"/>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Risk Assessment</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507273" y="3223939"/>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Equipment Selection</a:t>
            </a:r>
            <a:br>
              <a:rPr lang="en-US" sz="2200" b="1" dirty="0" smtClean="0">
                <a:latin typeface="Arial Narrow" pitchFamily="34" charset="0"/>
              </a:rPr>
            </a:br>
            <a:r>
              <a:rPr lang="en-US" sz="2200" b="1" dirty="0" smtClean="0">
                <a:latin typeface="Arial Narrow" pitchFamily="34" charset="0"/>
              </a:rPr>
              <a:t>   and Identification</a:t>
            </a:r>
          </a:p>
          <a:p>
            <a:pPr marL="0" lvl="1">
              <a:lnSpc>
                <a:spcPts val="2200"/>
              </a:lnSpc>
              <a:spcBef>
                <a:spcPct val="20000"/>
              </a:spcBef>
              <a:buFont typeface="Arial" charset="0"/>
              <a:buChar char="•"/>
            </a:pPr>
            <a:endParaRPr lang="en-US" sz="2200" b="1" dirty="0">
              <a:latin typeface="Arial Narrow" pitchFamily="34" charset="0"/>
            </a:endParaRPr>
          </a:p>
        </p:txBody>
      </p:sp>
      <p:sp>
        <p:nvSpPr>
          <p:cNvPr id="18" name="Subtitle 8"/>
          <p:cNvSpPr txBox="1">
            <a:spLocks/>
          </p:cNvSpPr>
          <p:nvPr/>
        </p:nvSpPr>
        <p:spPr bwMode="auto">
          <a:xfrm>
            <a:off x="507273" y="388939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Subcontractor Selection </a:t>
            </a:r>
            <a:br>
              <a:rPr lang="en-US" sz="2200" b="1" dirty="0" smtClean="0">
                <a:latin typeface="Arial Narrow" pitchFamily="34" charset="0"/>
              </a:rPr>
            </a:br>
            <a:r>
              <a:rPr lang="en-US" sz="2200" b="1" dirty="0" smtClean="0">
                <a:latin typeface="Arial Narrow" pitchFamily="34" charset="0"/>
              </a:rPr>
              <a:t>   and Coordination</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pic>
        <p:nvPicPr>
          <p:cNvPr id="19" name="Picture 18" descr="Figure-1.png" title="Picture of temporary traffic contro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4400" y="1371600"/>
            <a:ext cx="3299323" cy="5025495"/>
          </a:xfrm>
          <a:prstGeom prst="rect">
            <a:avLst/>
          </a:prstGeom>
        </p:spPr>
      </p:pic>
      <p:pic>
        <p:nvPicPr>
          <p:cNvPr id="20" name="Picture 19" descr="Garner_and_Garth_AD_map.jpg" title="Picture of a ma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19600" y="2133600"/>
            <a:ext cx="3953256" cy="3681913"/>
          </a:xfrm>
          <a:prstGeom prst="rect">
            <a:avLst/>
          </a:prstGeom>
        </p:spPr>
      </p:pic>
      <p:pic>
        <p:nvPicPr>
          <p:cNvPr id="21" name="Picture 2" descr="C:\Users\bsant\AppData\Local\Microsoft\Windows\Temporary Internet Files\Content.IE5\LHHZQVGD\MCj02307400000[1].wmf" title="Picture of two workers looking at paperwor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800" y="4495800"/>
            <a:ext cx="3136499" cy="2207014"/>
          </a:xfrm>
          <a:prstGeom prst="rect">
            <a:avLst/>
          </a:prstGeom>
          <a:noFill/>
        </p:spPr>
      </p:pic>
      <p:pic>
        <p:nvPicPr>
          <p:cNvPr id="22" name="Picture 2" descr="C:\Users\bsant\AppData\Local\Microsoft\Windows\Temporary Internet Files\Content.IE5\LHHZQVGD\MCj02307400000[1].wmf" title="Picture of two workers looking at paperwor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48700" y="1676400"/>
            <a:ext cx="5198000" cy="3657600"/>
          </a:xfrm>
          <a:prstGeom prst="rect">
            <a:avLst/>
          </a:prstGeom>
          <a:noFill/>
        </p:spPr>
      </p:pic>
      <p:sp>
        <p:nvSpPr>
          <p:cNvPr id="24" name="Title 23" hidden="1"/>
          <p:cNvSpPr>
            <a:spLocks noGrp="1"/>
          </p:cNvSpPr>
          <p:nvPr>
            <p:ph type="title"/>
          </p:nvPr>
        </p:nvSpPr>
        <p:spPr>
          <a:xfrm>
            <a:off x="475408" y="-770690"/>
            <a:ext cx="8229600" cy="1143000"/>
          </a:xfrm>
        </p:spPr>
        <p:txBody>
          <a:bodyPr/>
          <a:lstStyle/>
          <a:p>
            <a:r>
              <a:rPr lang="en-US" dirty="0" smtClean="0"/>
              <a:t>Bidding and planning stages</a:t>
            </a:r>
            <a:endParaRPr lang="en-US" dirty="0"/>
          </a:p>
        </p:txBody>
      </p:sp>
      <p:sp>
        <p:nvSpPr>
          <p:cNvPr id="23" name="Slide Number Placeholder 4"/>
          <p:cNvSpPr>
            <a:spLocks noGrp="1"/>
          </p:cNvSpPr>
          <p:nvPr>
            <p:ph type="sldNum" sz="quarter" idx="12"/>
          </p:nvPr>
        </p:nvSpPr>
        <p:spPr/>
        <p:txBody>
          <a:bodyPr/>
          <a:lstStyle/>
          <a:p>
            <a:pPr>
              <a:defRPr/>
            </a:pPr>
            <a:fld id="{632DF3B3-665C-4605-AF3C-B77CE60C6955}" type="slidenum">
              <a:rPr lang="en-US"/>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2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ppt_x</p:attrName>
                                        </p:attrNameLst>
                                      </p:cBhvr>
                                      <p:tavLst>
                                        <p:tav tm="0">
                                          <p:val>
                                            <p:strVal val="#ppt_x-.2"/>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
                                        </p:tgtEl>
                                      </p:cBhvr>
                                    </p:animEffect>
                                  </p:childTnLst>
                                </p:cTn>
                              </p:par>
                              <p:par>
                                <p:cTn id="25" presetID="10" presetClass="exit" presetSubtype="0" fill="hold" nodeType="with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29"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ppt_x</p:attrName>
                                        </p:attrNameLst>
                                      </p:cBhvr>
                                      <p:tavLst>
                                        <p:tav tm="0">
                                          <p:val>
                                            <p:strVal val="#ppt_x-.2"/>
                                          </p:val>
                                        </p:tav>
                                        <p:tav tm="100000">
                                          <p:val>
                                            <p:strVal val="#ppt_x"/>
                                          </p:val>
                                        </p:tav>
                                      </p:tavLst>
                                    </p:anim>
                                    <p:anim calcmode="lin" valueType="num">
                                      <p:cBhvr>
                                        <p:cTn id="3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9"/>
                                        </p:tgtEl>
                                      </p:cBhvr>
                                    </p:animEffect>
                                  </p:childTnLst>
                                </p:cTn>
                              </p:par>
                              <p:par>
                                <p:cTn id="40" presetID="10" presetClass="exit" presetSubtype="0" fill="hold" nodeType="withEffect">
                                  <p:stCondLst>
                                    <p:cond delay="0"/>
                                  </p:stCondLst>
                                  <p:childTnLst>
                                    <p:animEffect transition="out" filter="fade">
                                      <p:cBhvr>
                                        <p:cTn id="41" dur="1000"/>
                                        <p:tgtEl>
                                          <p:spTgt spid="20"/>
                                        </p:tgtEl>
                                      </p:cBhvr>
                                    </p:animEffect>
                                    <p:set>
                                      <p:cBhvr>
                                        <p:cTn id="42" dur="1" fill="hold">
                                          <p:stCondLst>
                                            <p:cond delay="9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9"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ppt_x</p:attrName>
                                        </p:attrNameLst>
                                      </p:cBhvr>
                                      <p:tavLst>
                                        <p:tav tm="0">
                                          <p:val>
                                            <p:strVal val="#ppt_x-.2"/>
                                          </p:val>
                                        </p:tav>
                                        <p:tav tm="100000">
                                          <p:val>
                                            <p:strVal val="#ppt_x"/>
                                          </p:val>
                                        </p:tav>
                                      </p:tavLst>
                                    </p:anim>
                                    <p:anim calcmode="lin" valueType="num">
                                      <p:cBhvr>
                                        <p:cTn id="5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gtEl>
                                      </p:cBhvr>
                                    </p:animEffect>
                                  </p:childTnLst>
                                </p:cTn>
                              </p:par>
                              <p:par>
                                <p:cTn id="52" presetID="10" presetClass="exit" presetSubtype="0" fill="hold" nodeType="withEffect">
                                  <p:stCondLst>
                                    <p:cond delay="0"/>
                                  </p:stCondLst>
                                  <p:childTnLst>
                                    <p:animEffect transition="out" filter="fade">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29"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ppt_x</p:attrName>
                                        </p:attrNameLst>
                                      </p:cBhvr>
                                      <p:tavLst>
                                        <p:tav tm="0">
                                          <p:val>
                                            <p:strVal val="#ppt_x-.2"/>
                                          </p:val>
                                        </p:tav>
                                        <p:tav tm="100000">
                                          <p:val>
                                            <p:strVal val="#ppt_x"/>
                                          </p:val>
                                        </p:tav>
                                      </p:tavLst>
                                    </p:anim>
                                    <p:anim calcmode="lin" valueType="num">
                                      <p:cBhvr>
                                        <p:cTn id="6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4"/>
                                        </p:tgtEl>
                                      </p:cBhvr>
                                    </p:animEffect>
                                  </p:childTnLst>
                                </p:cTn>
                              </p:par>
                              <p:par>
                                <p:cTn id="64" presetID="10" presetClass="exit" presetSubtype="0" fill="hold" nodeType="withEffect">
                                  <p:stCondLst>
                                    <p:cond delay="0"/>
                                  </p:stCondLst>
                                  <p:childTnLst>
                                    <p:animEffect transition="out" filter="fade">
                                      <p:cBhvr>
                                        <p:cTn id="65" dur="1000"/>
                                        <p:tgtEl>
                                          <p:spTgt spid="3"/>
                                        </p:tgtEl>
                                      </p:cBhvr>
                                    </p:animEffect>
                                    <p:set>
                                      <p:cBhvr>
                                        <p:cTn id="66" dur="1" fill="hold">
                                          <p:stCondLst>
                                            <p:cond delay="999"/>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29"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1000" fill="hold"/>
                                        <p:tgtEl>
                                          <p:spTgt spid="2"/>
                                        </p:tgtEl>
                                        <p:attrNameLst>
                                          <p:attrName>ppt_x</p:attrName>
                                        </p:attrNameLst>
                                      </p:cBhvr>
                                      <p:tavLst>
                                        <p:tav tm="0">
                                          <p:val>
                                            <p:strVal val="#ppt_x-.2"/>
                                          </p:val>
                                        </p:tav>
                                        <p:tav tm="100000">
                                          <p:val>
                                            <p:strVal val="#ppt_x"/>
                                          </p:val>
                                        </p:tav>
                                      </p:tavLst>
                                    </p:anim>
                                    <p:anim calcmode="lin" valueType="num">
                                      <p:cBhvr>
                                        <p:cTn id="7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
                                        </p:tgtEl>
                                      </p:cBhvr>
                                    </p:animEffect>
                                  </p:childTnLst>
                                </p:cTn>
                              </p:par>
                              <p:par>
                                <p:cTn id="76" presetID="10" presetClass="exit" presetSubtype="0" fill="hold" nodeType="withEffect">
                                  <p:stCondLst>
                                    <p:cond delay="0"/>
                                  </p:stCondLst>
                                  <p:childTnLst>
                                    <p:animEffect transition="out" filter="fade">
                                      <p:cBhvr>
                                        <p:cTn id="77" dur="1000"/>
                                        <p:tgtEl>
                                          <p:spTgt spid="4"/>
                                        </p:tgtEl>
                                      </p:cBhvr>
                                    </p:animEffect>
                                    <p:set>
                                      <p:cBhvr>
                                        <p:cTn id="78" dur="1" fill="hold">
                                          <p:stCondLst>
                                            <p:cond delay="999"/>
                                          </p:stCondLst>
                                        </p:cTn>
                                        <p:tgtEl>
                                          <p:spTgt spid="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prwritingticketincar.png" title="Picture of police offic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1981200"/>
            <a:ext cx="3962400" cy="3290887"/>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meeting-1-best-small.png" title="Picture of people in a meeting negotiating responsibilitie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0680" y="1981200"/>
            <a:ext cx="4236120" cy="3254375"/>
          </a:xfrm>
          <a:prstGeom prst="rect">
            <a:avLst/>
          </a:prstGeom>
          <a:ln>
            <a:solidFill>
              <a:schemeClr val="tx1"/>
            </a:solidFill>
          </a:ln>
          <a:effectLst>
            <a:outerShdw blurRad="50800" dist="76200" dir="2700000" algn="tl" rotWithShape="0">
              <a:prstClr val="black">
                <a:alpha val="40000"/>
              </a:prstClr>
            </a:outerShdw>
          </a:effectLst>
        </p:spPr>
      </p:pic>
      <p:pic>
        <p:nvPicPr>
          <p:cNvPr id="4" name="Picture 3" descr="1-17-2014 8-59-56 AM.png" title="Picture of assignment of duti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1981200"/>
            <a:ext cx="4193730" cy="3626690"/>
          </a:xfrm>
          <a:prstGeom prst="rect">
            <a:avLst/>
          </a:prstGeom>
          <a:ln>
            <a:solidFill>
              <a:schemeClr val="tx1"/>
            </a:solidFill>
          </a:ln>
          <a:effectLst>
            <a:outerShdw blurRad="50800" dist="76200" dir="2700000" algn="tl" rotWithShape="0">
              <a:prstClr val="black">
                <a:alpha val="40000"/>
              </a:prstClr>
            </a:outerShdw>
          </a:effectLst>
        </p:spPr>
      </p:pic>
      <p:pic>
        <p:nvPicPr>
          <p:cNvPr id="5" name="Picture 4" descr="101013-union-negotiations-01_1.png" title="Picture of people in a meeting geeting duties assigne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419600" y="1981200"/>
            <a:ext cx="4226264" cy="3124200"/>
          </a:xfrm>
          <a:prstGeom prst="rect">
            <a:avLst/>
          </a:prstGeom>
          <a:ln>
            <a:solidFill>
              <a:schemeClr val="tx1"/>
            </a:solidFill>
          </a:ln>
          <a:effectLst>
            <a:outerShdw blurRad="50800" dist="76200" dir="2700000" algn="tl" rotWithShape="0">
              <a:prstClr val="black">
                <a:alpha val="40000"/>
              </a:prstClr>
            </a:outerShdw>
          </a:effectLst>
        </p:spPr>
      </p:pic>
      <p:grpSp>
        <p:nvGrpSpPr>
          <p:cNvPr id="6" name="Group 5"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Developing an Internal TC plan preventing runovers and backovers in roadway construction Title"/>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Developing an Internal TC plan preventing runovers and backovers in roadway construction Titl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Negotiation of Responsibilities</a:t>
            </a: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Contractor Planning Phase</a:t>
            </a:r>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8"/>
          <p:cNvSpPr txBox="1">
            <a:spLocks/>
          </p:cNvSpPr>
          <p:nvPr/>
        </p:nvSpPr>
        <p:spPr bwMode="auto">
          <a:xfrm>
            <a:off x="640105" y="2784554"/>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Meeting participation</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3160795"/>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Use of law enforcement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53703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Location of access/egress points</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640105" y="391327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Lane encroachments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0" name="Subtitle 8"/>
          <p:cNvSpPr txBox="1">
            <a:spLocks/>
          </p:cNvSpPr>
          <p:nvPr/>
        </p:nvSpPr>
        <p:spPr bwMode="auto">
          <a:xfrm>
            <a:off x="514439" y="239571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Assignment of Duties</a:t>
            </a:r>
          </a:p>
        </p:txBody>
      </p:sp>
      <p:pic>
        <p:nvPicPr>
          <p:cNvPr id="21" name="Picture 20" descr="RSP_Access_Egress.png" title="Picture of guidelines on work zone access and egres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720000">
            <a:off x="4596003" y="1818290"/>
            <a:ext cx="3276600" cy="4240305"/>
          </a:xfrm>
          <a:prstGeom prst="rect">
            <a:avLst/>
          </a:prstGeom>
          <a:ln>
            <a:solidFill>
              <a:schemeClr val="tx1"/>
            </a:solidFill>
          </a:ln>
          <a:effectLst>
            <a:outerShdw blurRad="50800" dist="76200" dir="2700000" algn="tl" rotWithShape="0">
              <a:prstClr val="black">
                <a:alpha val="40000"/>
              </a:prstClr>
            </a:outerShdw>
          </a:effectLst>
        </p:spPr>
      </p:pic>
      <p:pic>
        <p:nvPicPr>
          <p:cNvPr id="22" name="Picture 21" descr="Law_Enforcement-1.png" title="Picture of guidelines on use of law enforcement in work zone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60000">
            <a:off x="6492751" y="3429406"/>
            <a:ext cx="2132706" cy="2757809"/>
          </a:xfrm>
          <a:prstGeom prst="rect">
            <a:avLst/>
          </a:prstGeom>
          <a:ln>
            <a:solidFill>
              <a:schemeClr val="tx1"/>
            </a:solidFill>
          </a:ln>
          <a:effectLst>
            <a:outerShdw blurRad="50800" dist="76200" dir="2700000" algn="tl" rotWithShape="0">
              <a:prstClr val="black">
                <a:alpha val="40000"/>
              </a:prstClr>
            </a:outerShdw>
          </a:effectLst>
        </p:spPr>
      </p:pic>
      <p:sp>
        <p:nvSpPr>
          <p:cNvPr id="24" name="Title 23" hidden="1"/>
          <p:cNvSpPr>
            <a:spLocks noGrp="1"/>
          </p:cNvSpPr>
          <p:nvPr>
            <p:ph type="title"/>
          </p:nvPr>
        </p:nvSpPr>
        <p:spPr>
          <a:xfrm>
            <a:off x="528294" y="-571500"/>
            <a:ext cx="8229600" cy="1143000"/>
          </a:xfrm>
        </p:spPr>
        <p:txBody>
          <a:bodyPr/>
          <a:lstStyle/>
          <a:p>
            <a:r>
              <a:rPr lang="en-US" dirty="0" smtClean="0"/>
              <a:t>Contractor planning phase</a:t>
            </a:r>
            <a:endParaRPr lang="en-US" dirty="0"/>
          </a:p>
        </p:txBody>
      </p:sp>
      <p:sp>
        <p:nvSpPr>
          <p:cNvPr id="23" name="Slide Number Placeholder 4"/>
          <p:cNvSpPr>
            <a:spLocks noGrp="1"/>
          </p:cNvSpPr>
          <p:nvPr>
            <p:ph type="sldNum" sz="quarter" idx="12"/>
          </p:nvPr>
        </p:nvSpPr>
        <p:spPr/>
        <p:txBody>
          <a:bodyPr/>
          <a:lstStyle/>
          <a:p>
            <a:pPr>
              <a:defRPr/>
            </a:pPr>
            <a:fld id="{632DF3B3-665C-4605-AF3C-B77CE60C6955}"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5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10" presetClass="exit" presetSubtype="0" fill="hold" nodeType="withEffect">
                                  <p:stCondLst>
                                    <p:cond delay="0"/>
                                  </p:stCondLst>
                                  <p:childTnLst>
                                    <p:animEffect transition="out" filter="fade">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5"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10" presetClass="exit" presetSubtype="0" fill="hold" nodeType="withEffect">
                                  <p:stCondLst>
                                    <p:cond delay="0"/>
                                  </p:stCondLst>
                                  <p:childTnLst>
                                    <p:animEffect transition="out" filter="fade">
                                      <p:cBhvr>
                                        <p:cTn id="51" dur="1000"/>
                                        <p:tgtEl>
                                          <p:spTgt spid="5"/>
                                        </p:tgtEl>
                                      </p:cBhvr>
                                    </p:animEffect>
                                    <p:set>
                                      <p:cBhvr>
                                        <p:cTn id="52" dur="1" fill="hold">
                                          <p:stCondLst>
                                            <p:cond delay="9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55"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strVal val="#ppt_w*0.70"/>
                                          </p:val>
                                        </p:tav>
                                        <p:tav tm="100000">
                                          <p:val>
                                            <p:strVal val="#ppt_w"/>
                                          </p:val>
                                        </p:tav>
                                      </p:tavLst>
                                    </p:anim>
                                    <p:anim calcmode="lin" valueType="num">
                                      <p:cBhvr>
                                        <p:cTn id="60" dur="1000" fill="hold"/>
                                        <p:tgtEl>
                                          <p:spTgt spid="21"/>
                                        </p:tgtEl>
                                        <p:attrNameLst>
                                          <p:attrName>ppt_h</p:attrName>
                                        </p:attrNameLst>
                                      </p:cBhvr>
                                      <p:tavLst>
                                        <p:tav tm="0">
                                          <p:val>
                                            <p:strVal val="#ppt_h"/>
                                          </p:val>
                                        </p:tav>
                                        <p:tav tm="100000">
                                          <p:val>
                                            <p:strVal val="#ppt_h"/>
                                          </p:val>
                                        </p:tav>
                                      </p:tavLst>
                                    </p:anim>
                                    <p:animEffect transition="in" filter="fade">
                                      <p:cBhvr>
                                        <p:cTn id="61" dur="1000"/>
                                        <p:tgtEl>
                                          <p:spTgt spid="21"/>
                                        </p:tgtEl>
                                      </p:cBhvr>
                                    </p:animEffec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2"/>
                                        </p:tgtEl>
                                      </p:cBhvr>
                                    </p:animEffect>
                                    <p:set>
                                      <p:cBhvr>
                                        <p:cTn id="66" dur="1" fill="hold">
                                          <p:stCondLst>
                                            <p:cond delay="999"/>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55"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1000" fill="hold"/>
                                        <p:tgtEl>
                                          <p:spTgt spid="4"/>
                                        </p:tgtEl>
                                        <p:attrNameLst>
                                          <p:attrName>ppt_w</p:attrName>
                                        </p:attrNameLst>
                                      </p:cBhvr>
                                      <p:tavLst>
                                        <p:tav tm="0">
                                          <p:val>
                                            <p:strVal val="#ppt_w*0.70"/>
                                          </p:val>
                                        </p:tav>
                                        <p:tav tm="100000">
                                          <p:val>
                                            <p:strVal val="#ppt_w"/>
                                          </p:val>
                                        </p:tav>
                                      </p:tavLst>
                                    </p:anim>
                                    <p:anim calcmode="lin" valueType="num">
                                      <p:cBhvr>
                                        <p:cTn id="74" dur="1000" fill="hold"/>
                                        <p:tgtEl>
                                          <p:spTgt spid="4"/>
                                        </p:tgtEl>
                                        <p:attrNameLst>
                                          <p:attrName>ppt_h</p:attrName>
                                        </p:attrNameLst>
                                      </p:cBhvr>
                                      <p:tavLst>
                                        <p:tav tm="0">
                                          <p:val>
                                            <p:strVal val="#ppt_h"/>
                                          </p:val>
                                        </p:tav>
                                        <p:tav tm="100000">
                                          <p:val>
                                            <p:strVal val="#ppt_h"/>
                                          </p:val>
                                        </p:tav>
                                      </p:tavLst>
                                    </p:anim>
                                    <p:animEffect transition="in" filter="fade">
                                      <p:cBhvr>
                                        <p:cTn id="75" dur="1000"/>
                                        <p:tgtEl>
                                          <p:spTgt spid="4"/>
                                        </p:tgtEl>
                                      </p:cBhvr>
                                    </p:animEffect>
                                  </p:childTnLst>
                                </p:cTn>
                              </p:par>
                              <p:par>
                                <p:cTn id="76" presetID="10" presetClass="exit" presetSubtype="0" fill="hold" nodeType="withEffect">
                                  <p:stCondLst>
                                    <p:cond delay="0"/>
                                  </p:stCondLst>
                                  <p:childTnLst>
                                    <p:animEffect transition="out" filter="fade">
                                      <p:cBhvr>
                                        <p:cTn id="77" dur="1000"/>
                                        <p:tgtEl>
                                          <p:spTgt spid="21"/>
                                        </p:tgtEl>
                                      </p:cBhvr>
                                    </p:animEffect>
                                    <p:set>
                                      <p:cBhvr>
                                        <p:cTn id="78" dur="1" fill="hold">
                                          <p:stCondLst>
                                            <p:cond delay="999"/>
                                          </p:stCondLst>
                                        </p:cTn>
                                        <p:tgtEl>
                                          <p:spTgt spid="21"/>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Construction Phase</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Responsibilities</a:t>
            </a:r>
          </a:p>
        </p:txBody>
      </p:sp>
      <p:sp>
        <p:nvSpPr>
          <p:cNvPr id="12" name="Subtitle 8"/>
          <p:cNvSpPr txBox="1">
            <a:spLocks/>
          </p:cNvSpPr>
          <p:nvPr/>
        </p:nvSpPr>
        <p:spPr bwMode="auto">
          <a:xfrm>
            <a:off x="640105" y="237003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solidFill>
                  <a:srgbClr val="002060"/>
                </a:solidFill>
                <a:latin typeface="Arial Narrow" pitchFamily="34" charset="0"/>
              </a:rPr>
              <a:t>Safety professional</a:t>
            </a:r>
            <a:r>
              <a:rPr lang="en-US" sz="2000" b="1" dirty="0" smtClean="0">
                <a:solidFill>
                  <a:srgbClr val="002060"/>
                </a:solidFill>
                <a:latin typeface="Arial Narrow" pitchFamily="34" charset="0"/>
              </a:rPr>
              <a:t> </a:t>
            </a:r>
            <a:r>
              <a:rPr lang="en-US" sz="2000" b="1" dirty="0" smtClean="0">
                <a:latin typeface="Arial Narrow" pitchFamily="34" charset="0"/>
              </a:rPr>
              <a:t>– assists</a:t>
            </a:r>
            <a:br>
              <a:rPr lang="en-US" sz="2000" b="1" dirty="0" smtClean="0">
                <a:latin typeface="Arial Narrow" pitchFamily="34" charset="0"/>
              </a:rPr>
            </a:br>
            <a:r>
              <a:rPr lang="en-US" sz="2000" b="1" dirty="0" smtClean="0">
                <a:latin typeface="Arial Narrow" pitchFamily="34" charset="0"/>
              </a:rPr>
              <a:t>      in developing ITCP, performs audits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640105" y="3030532"/>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solidFill>
                  <a:srgbClr val="002060"/>
                </a:solidFill>
                <a:latin typeface="Arial Narrow" pitchFamily="34" charset="0"/>
              </a:rPr>
              <a:t>Site supervisor</a:t>
            </a:r>
            <a:r>
              <a:rPr lang="en-US" sz="2000" b="1" dirty="0" smtClean="0">
                <a:solidFill>
                  <a:srgbClr val="002060"/>
                </a:solidFill>
                <a:latin typeface="Arial Narrow" pitchFamily="34" charset="0"/>
              </a:rPr>
              <a:t> </a:t>
            </a:r>
            <a:r>
              <a:rPr lang="en-US" sz="2000" b="1" dirty="0" smtClean="0">
                <a:latin typeface="Arial Narrow" pitchFamily="34" charset="0"/>
              </a:rPr>
              <a:t>– assists</a:t>
            </a:r>
            <a:br>
              <a:rPr lang="en-US" sz="2000" b="1" dirty="0" smtClean="0">
                <a:latin typeface="Arial Narrow" pitchFamily="34" charset="0"/>
              </a:rPr>
            </a:br>
            <a:r>
              <a:rPr lang="en-US" sz="2000" b="1" dirty="0" smtClean="0">
                <a:latin typeface="Arial Narrow" pitchFamily="34" charset="0"/>
              </a:rPr>
              <a:t>      in developing ITCP</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74976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solidFill>
                  <a:srgbClr val="002060"/>
                </a:solidFill>
                <a:latin typeface="Arial Narrow" pitchFamily="34" charset="0"/>
              </a:rPr>
              <a:t>Fore/lead person</a:t>
            </a:r>
            <a:r>
              <a:rPr lang="en-US" sz="2000" b="1" dirty="0" smtClean="0">
                <a:solidFill>
                  <a:srgbClr val="002060"/>
                </a:solidFill>
                <a:latin typeface="Arial Narrow" pitchFamily="34" charset="0"/>
              </a:rPr>
              <a:t> </a:t>
            </a:r>
            <a:r>
              <a:rPr lang="en-US" sz="2000" b="1" dirty="0" smtClean="0">
                <a:latin typeface="Arial Narrow" pitchFamily="34" charset="0"/>
              </a:rPr>
              <a:t>– develops and </a:t>
            </a:r>
            <a:br>
              <a:rPr lang="en-US" sz="2000" b="1" dirty="0" smtClean="0">
                <a:latin typeface="Arial Narrow" pitchFamily="34" charset="0"/>
              </a:rPr>
            </a:br>
            <a:r>
              <a:rPr lang="en-US" sz="2000" b="1" dirty="0" smtClean="0">
                <a:latin typeface="Arial Narrow" pitchFamily="34" charset="0"/>
              </a:rPr>
              <a:t>     implements  ITCP</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5" name="Picture 3" descr="C:\Users\bsant\AppData\Local\Microsoft\Windows\Temporary Internet Files\Content.IE5\SHLYSFQU\MCPE02691_0000[1].wmf" title="Picture of workers looking at ITC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2209800"/>
            <a:ext cx="4532305" cy="3200400"/>
          </a:xfrm>
          <a:prstGeom prst="rect">
            <a:avLst/>
          </a:prstGeom>
          <a:noFill/>
        </p:spPr>
      </p:pic>
      <p:sp>
        <p:nvSpPr>
          <p:cNvPr id="17" name="Title 16" hidden="1"/>
          <p:cNvSpPr>
            <a:spLocks noGrp="1"/>
          </p:cNvSpPr>
          <p:nvPr>
            <p:ph type="title"/>
          </p:nvPr>
        </p:nvSpPr>
        <p:spPr>
          <a:xfrm>
            <a:off x="388938" y="-803941"/>
            <a:ext cx="8229600" cy="1143000"/>
          </a:xfrm>
        </p:spPr>
        <p:txBody>
          <a:bodyPr/>
          <a:lstStyle/>
          <a:p>
            <a:r>
              <a:rPr lang="en-US" dirty="0" smtClean="0"/>
              <a:t>Construction phase</a:t>
            </a:r>
            <a:endParaRPr lang="en-US" dirty="0"/>
          </a:p>
        </p:txBody>
      </p:sp>
      <p:sp>
        <p:nvSpPr>
          <p:cNvPr id="16" name="Slide Number Placeholder 4"/>
          <p:cNvSpPr>
            <a:spLocks noGrp="1"/>
          </p:cNvSpPr>
          <p:nvPr>
            <p:ph type="sldNum" sz="quarter" idx="12"/>
          </p:nvPr>
        </p:nvSpPr>
        <p:spPr/>
        <p:txBody>
          <a:bodyPr/>
          <a:lstStyle/>
          <a:p>
            <a:pPr>
              <a:defRPr/>
            </a:pPr>
            <a:fld id="{632DF3B3-665C-4605-AF3C-B77CE60C6955}" type="slidenum">
              <a:rPr lang="en-US"/>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Developing an Internal TC plan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Developing An Internal TC Plan</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Developing an Internal TC plan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Developing an Internal TC plan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Construction Phase </a:t>
            </a:r>
            <a:r>
              <a:rPr lang="en-US" sz="2400" b="1" dirty="0" smtClean="0">
                <a:solidFill>
                  <a:schemeClr val="bg2">
                    <a:lumMod val="10000"/>
                  </a:schemeClr>
                </a:solidFill>
                <a:latin typeface="Calibri" pitchFamily="34" charset="0"/>
              </a:rPr>
              <a:t>(continued)</a:t>
            </a:r>
            <a:endParaRPr lang="en-US" sz="24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Subcontractor selection,</a:t>
            </a:r>
            <a:br>
              <a:rPr lang="en-US" sz="2200" b="1" dirty="0" smtClean="0">
                <a:latin typeface="Arial Narrow" pitchFamily="34" charset="0"/>
              </a:rPr>
            </a:br>
            <a:r>
              <a:rPr lang="en-US" sz="2200" b="1" dirty="0" smtClean="0">
                <a:latin typeface="Arial Narrow" pitchFamily="34" charset="0"/>
              </a:rPr>
              <a:t>   buy-in, communications </a:t>
            </a:r>
            <a:br>
              <a:rPr lang="en-US" sz="2200" b="1" dirty="0" smtClean="0">
                <a:latin typeface="Arial Narrow" pitchFamily="34" charset="0"/>
              </a:rPr>
            </a:br>
            <a:r>
              <a:rPr lang="en-US" sz="2200" b="1" dirty="0" smtClean="0">
                <a:latin typeface="Arial Narrow" pitchFamily="34" charset="0"/>
              </a:rPr>
              <a:t>   (e.g. trucking, excavation, etc.)</a:t>
            </a:r>
          </a:p>
        </p:txBody>
      </p:sp>
      <p:pic>
        <p:nvPicPr>
          <p:cNvPr id="12" name="Picture 3" descr="C:\Users\bsant.ARTBA\AppData\Local\Microsoft\Windows\Temporary Internet Files\Content.IE5\S9KCQW8P\MC900431525[1].png" title="Picture of under construction sign"/>
          <p:cNvPicPr>
            <a:picLocks noChangeAspect="1" noChangeArrowheads="1"/>
          </p:cNvPicPr>
          <p:nvPr/>
        </p:nvPicPr>
        <p:blipFill>
          <a:blip r:embed="rId5" cstate="print"/>
          <a:srcRect/>
          <a:stretch>
            <a:fillRect/>
          </a:stretch>
        </p:blipFill>
        <p:spPr bwMode="auto">
          <a:xfrm>
            <a:off x="4876800" y="1752600"/>
            <a:ext cx="4038600" cy="4038600"/>
          </a:xfrm>
          <a:prstGeom prst="rect">
            <a:avLst/>
          </a:prstGeom>
          <a:noFill/>
        </p:spPr>
      </p:pic>
      <p:sp>
        <p:nvSpPr>
          <p:cNvPr id="13" name="Subtitle 8"/>
          <p:cNvSpPr txBox="1">
            <a:spLocks/>
          </p:cNvSpPr>
          <p:nvPr/>
        </p:nvSpPr>
        <p:spPr bwMode="auto">
          <a:xfrm>
            <a:off x="507273" y="2980693"/>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Owner/agency coordination </a:t>
            </a:r>
            <a:br>
              <a:rPr lang="en-US" sz="2200" b="1" dirty="0" smtClean="0">
                <a:latin typeface="Arial Narrow" pitchFamily="34" charset="0"/>
              </a:rPr>
            </a:br>
            <a:r>
              <a:rPr lang="en-US" sz="2200" b="1" dirty="0" smtClean="0">
                <a:latin typeface="Arial Narrow" pitchFamily="34" charset="0"/>
              </a:rPr>
              <a:t>   and communications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507273" y="3754144"/>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Selection of equipment</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640105" y="410359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Smaller blind spots</a:t>
            </a: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6" name="Subtitle 8"/>
          <p:cNvSpPr txBox="1">
            <a:spLocks/>
          </p:cNvSpPr>
          <p:nvPr/>
        </p:nvSpPr>
        <p:spPr bwMode="auto">
          <a:xfrm>
            <a:off x="640105" y="44688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Adding cameras/</a:t>
            </a:r>
            <a:br>
              <a:rPr lang="en-US" sz="2000" b="1" dirty="0" smtClean="0">
                <a:latin typeface="Arial Narrow" pitchFamily="34" charset="0"/>
              </a:rPr>
            </a:br>
            <a:r>
              <a:rPr lang="en-US" sz="2000" b="1" dirty="0" smtClean="0">
                <a:latin typeface="Arial Narrow" pitchFamily="34" charset="0"/>
              </a:rPr>
              <a:t>     proximity warning</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17" name="Picture 16" descr="K5000.png" title="Picture of cameras and proximity warning system"/>
          <p:cNvPicPr>
            <a:picLocks noChangeAspect="1"/>
          </p:cNvPicPr>
          <p:nvPr/>
        </p:nvPicPr>
        <p:blipFill>
          <a:blip r:embed="rId6"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3624470" y="2209800"/>
            <a:ext cx="5052805" cy="3718865"/>
          </a:xfrm>
          <a:prstGeom prst="rect">
            <a:avLst/>
          </a:prstGeom>
        </p:spPr>
      </p:pic>
      <p:pic>
        <p:nvPicPr>
          <p:cNvPr id="18" name="Picture 17" descr="BlindSpotSterling9511NIOSH.png" title="Picture of blind spots char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9909" y="1524000"/>
            <a:ext cx="1600591" cy="1828800"/>
          </a:xfrm>
          <a:prstGeom prst="rect">
            <a:avLst/>
          </a:prstGeom>
          <a:ln w="12700">
            <a:solidFill>
              <a:schemeClr val="tx1"/>
            </a:solidFill>
          </a:ln>
          <a:effectLst>
            <a:outerShdw blurRad="50800" dist="76200" dir="2700000" algn="tl" rotWithShape="0">
              <a:prstClr val="black">
                <a:alpha val="40000"/>
              </a:prstClr>
            </a:outerShdw>
          </a:effectLst>
        </p:spPr>
      </p:pic>
      <p:pic>
        <p:nvPicPr>
          <p:cNvPr id="19" name="Picture 18" descr="Excavator-.png" title="Picture of a tractor"/>
          <p:cNvPicPr>
            <a:picLocks noChangeAspect="1"/>
          </p:cNvPicPr>
          <p:nvPr/>
        </p:nvPicPr>
        <p:blipFill>
          <a:blip r:embed="rId8"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3733800" y="2057400"/>
            <a:ext cx="5318998" cy="4531562"/>
          </a:xfrm>
          <a:prstGeom prst="rect">
            <a:avLst/>
          </a:prstGeom>
        </p:spPr>
      </p:pic>
      <p:sp>
        <p:nvSpPr>
          <p:cNvPr id="21" name="Title 20" hidden="1"/>
          <p:cNvSpPr>
            <a:spLocks noGrp="1"/>
          </p:cNvSpPr>
          <p:nvPr>
            <p:ph type="title"/>
          </p:nvPr>
        </p:nvSpPr>
        <p:spPr>
          <a:xfrm>
            <a:off x="447675" y="-702455"/>
            <a:ext cx="8229600" cy="1143000"/>
          </a:xfrm>
        </p:spPr>
        <p:txBody>
          <a:bodyPr/>
          <a:lstStyle/>
          <a:p>
            <a:r>
              <a:rPr lang="en-US" dirty="0" smtClean="0"/>
              <a:t>Construction phase continued</a:t>
            </a:r>
            <a:endParaRPr lang="en-US" dirty="0"/>
          </a:p>
        </p:txBody>
      </p:sp>
      <p:sp>
        <p:nvSpPr>
          <p:cNvPr id="20" name="Slide Number Placeholder 4"/>
          <p:cNvSpPr>
            <a:spLocks noGrp="1"/>
          </p:cNvSpPr>
          <p:nvPr>
            <p:ph type="sldNum" sz="quarter" idx="12"/>
          </p:nvPr>
        </p:nvSpPr>
        <p:spPr/>
        <p:txBody>
          <a:bodyPr/>
          <a:lstStyle/>
          <a:p>
            <a:pPr>
              <a:defRPr/>
            </a:pPr>
            <a:fld id="{632DF3B3-665C-4605-AF3C-B77CE60C6955}" type="slidenum">
              <a:rPr lang="en-US"/>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55"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strVal val="#ppt_w*0.70"/>
                                          </p:val>
                                        </p:tav>
                                        <p:tav tm="100000">
                                          <p:val>
                                            <p:strVal val="#ppt_w"/>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animEffect transition="in" filter="fade">
                                      <p:cBhvr>
                                        <p:cTn id="32" dur="1000"/>
                                        <p:tgtEl>
                                          <p:spTgt spid="19"/>
                                        </p:tgtEl>
                                      </p:cBhvr>
                                    </p:animEffect>
                                  </p:childTnLst>
                                </p:cTn>
                              </p:par>
                              <p:par>
                                <p:cTn id="33" presetID="10" presetClass="exit" presetSubtype="0" fill="hold" nodeType="withEffect">
                                  <p:stCondLst>
                                    <p:cond delay="0"/>
                                  </p:stCondLst>
                                  <p:childTnLst>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55"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par>
                                <p:cTn id="55" presetID="10" presetClass="exit" presetSubtype="0" fill="hold" nodeType="withEffect">
                                  <p:stCondLst>
                                    <p:cond delay="0"/>
                                  </p:stCondLst>
                                  <p:childTnLst>
                                    <p:animEffect transition="out" filter="fade">
                                      <p:cBhvr>
                                        <p:cTn id="56" dur="1000"/>
                                        <p:tgtEl>
                                          <p:spTgt spid="19"/>
                                        </p:tgtEl>
                                      </p:cBhvr>
                                    </p:animEffect>
                                    <p:set>
                                      <p:cBhvr>
                                        <p:cTn id="57" dur="1" fill="hold">
                                          <p:stCondLst>
                                            <p:cond delay="999"/>
                                          </p:stCondLst>
                                        </p:cTn>
                                        <p:tgtEl>
                                          <p:spTgt spid="1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8"/>
                                        </p:tgtEl>
                                      </p:cBhvr>
                                    </p:animEffect>
                                    <p:set>
                                      <p:cBhvr>
                                        <p:cTn id="60" dur="1" fill="hold">
                                          <p:stCondLst>
                                            <p:cond delay="999"/>
                                          </p:stCondLst>
                                        </p:cTn>
                                        <p:tgtEl>
                                          <p:spTgt spid="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3854</Words>
  <Application>Microsoft Office PowerPoint</Application>
  <PresentationFormat>On-screen Show (4:3)</PresentationFormat>
  <Paragraphs>405</Paragraphs>
  <Slides>30</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Office Theme</vt:lpstr>
      <vt:lpstr>AutoCAD LT Drawing</vt:lpstr>
      <vt:lpstr>AutoCAD Drawing</vt:lpstr>
      <vt:lpstr>Slide</vt:lpstr>
      <vt:lpstr>Developing an internal traffic control plan for roadway construction</vt:lpstr>
      <vt:lpstr>Course disclaimer  </vt:lpstr>
      <vt:lpstr>Course goals</vt:lpstr>
      <vt:lpstr>What is internal traffic control</vt:lpstr>
      <vt:lpstr>When should an ITCP be developed</vt:lpstr>
      <vt:lpstr>Bidding and planning stages</vt:lpstr>
      <vt:lpstr>Contractor planning phase</vt:lpstr>
      <vt:lpstr>Construction phase</vt:lpstr>
      <vt:lpstr>Construction phase continued</vt:lpstr>
      <vt:lpstr>What are the ITCP elements</vt:lpstr>
      <vt:lpstr>What are the ITCP elements continued</vt:lpstr>
      <vt:lpstr>Creating the plan</vt:lpstr>
      <vt:lpstr>Creating the plan continued</vt:lpstr>
      <vt:lpstr>Creating the Plan (continued)</vt:lpstr>
      <vt:lpstr>Creating the Plan (continued) </vt:lpstr>
      <vt:lpstr>Site specific ITCP</vt:lpstr>
      <vt:lpstr> Site specific ITCP</vt:lpstr>
      <vt:lpstr>Can TCDs be used in an ITCP</vt:lpstr>
      <vt:lpstr>Internal traffic control diagram example</vt:lpstr>
      <vt:lpstr>Basic model for earth moving without an ITCP</vt:lpstr>
      <vt:lpstr>Basic model for earth moving with an ITCP</vt:lpstr>
      <vt:lpstr>Basic model for earth moving</vt:lpstr>
      <vt:lpstr>Internal traffic control diagram</vt:lpstr>
      <vt:lpstr>Creating an ITCP</vt:lpstr>
      <vt:lpstr>Class activity</vt:lpstr>
      <vt:lpstr>Enforcing an ITCP</vt:lpstr>
      <vt:lpstr>  Enforcing an ITCP</vt:lpstr>
      <vt:lpstr>ITCP video</vt:lpstr>
      <vt:lpstr>Course video  Blind Spots.wmv</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610</cp:revision>
  <dcterms:created xsi:type="dcterms:W3CDTF">2013-10-16T13:38:14Z</dcterms:created>
  <dcterms:modified xsi:type="dcterms:W3CDTF">2017-07-14T18:00:08Z</dcterms:modified>
</cp:coreProperties>
</file>